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25E01D3F-5516-4C95-BB6A-8CA12E782D96}"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153346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25E01D3F-5516-4C95-BB6A-8CA12E782D96}"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3422165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25E01D3F-5516-4C95-BB6A-8CA12E782D96}"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69212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25E01D3F-5516-4C95-BB6A-8CA12E782D96}"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131280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E01D3F-5516-4C95-BB6A-8CA12E782D96}" type="datetimeFigureOut">
              <a:rPr lang="fr-FR" smtClean="0"/>
              <a:t>23/03/2017</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420247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25E01D3F-5516-4C95-BB6A-8CA12E782D96}" type="datetimeFigureOut">
              <a:rPr lang="fr-FR" smtClean="0"/>
              <a:t>23/03/2017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3871285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25E01D3F-5516-4C95-BB6A-8CA12E782D96}" type="datetimeFigureOut">
              <a:rPr lang="fr-FR" smtClean="0"/>
              <a:t>23/03/2017</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149990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25E01D3F-5516-4C95-BB6A-8CA12E782D96}" type="datetimeFigureOut">
              <a:rPr lang="fr-FR" smtClean="0"/>
              <a:t>23/03/2017</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161634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E01D3F-5516-4C95-BB6A-8CA12E782D96}" type="datetimeFigureOut">
              <a:rPr lang="fr-FR" smtClean="0"/>
              <a:t>23/03/2017</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3908909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01D3F-5516-4C95-BB6A-8CA12E782D96}" type="datetimeFigureOut">
              <a:rPr lang="fr-FR" smtClean="0"/>
              <a:t>23/03/2017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305300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E01D3F-5516-4C95-BB6A-8CA12E782D96}" type="datetimeFigureOut">
              <a:rPr lang="fr-FR" smtClean="0"/>
              <a:t>23/03/2017</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BC8EB10-8AE7-4AAB-AD20-4CDBD9446D5D}" type="slidenum">
              <a:rPr lang="fr-FR" smtClean="0"/>
              <a:t>‹#›</a:t>
            </a:fld>
            <a:endParaRPr lang="fr-FR"/>
          </a:p>
        </p:txBody>
      </p:sp>
    </p:spTree>
    <p:extLst>
      <p:ext uri="{BB962C8B-B14F-4D97-AF65-F5344CB8AC3E}">
        <p14:creationId xmlns:p14="http://schemas.microsoft.com/office/powerpoint/2010/main" val="1605710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E01D3F-5516-4C95-BB6A-8CA12E782D96}" type="datetimeFigureOut">
              <a:rPr lang="fr-FR" smtClean="0"/>
              <a:t>23/03/2017</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C8EB10-8AE7-4AAB-AD20-4CDBD9446D5D}" type="slidenum">
              <a:rPr lang="fr-FR" smtClean="0"/>
              <a:t>‹#›</a:t>
            </a:fld>
            <a:endParaRPr lang="fr-FR"/>
          </a:p>
        </p:txBody>
      </p:sp>
    </p:spTree>
    <p:extLst>
      <p:ext uri="{BB962C8B-B14F-4D97-AF65-F5344CB8AC3E}">
        <p14:creationId xmlns:p14="http://schemas.microsoft.com/office/powerpoint/2010/main" val="1358971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expressio.fr" TargetMode="External"/><Relationship Id="rId2" Type="http://schemas.openxmlformats.org/officeDocument/2006/relationships/hyperlink" Target="http://www.linternaute.com"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metrolyrics.com/le-cour-elephant-lyrics-frero-delavega.html" TargetMode="External"/><Relationship Id="rId2" Type="http://schemas.openxmlformats.org/officeDocument/2006/relationships/hyperlink" Target="https://www.youtube.com/watch?v=NHhmDhzqzcA"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youtube.com/watch?v=QHnKua4mhYM"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linternaute.com/dictionnaire/fr/definition/etre/"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lareclame.fr/53373+musique+ing+direct+201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fr-FR"/>
          </a:p>
        </p:txBody>
      </p:sp>
      <p:sp>
        <p:nvSpPr>
          <p:cNvPr id="3" name="Subtitle 2"/>
          <p:cNvSpPr>
            <a:spLocks noGrp="1"/>
          </p:cNvSpPr>
          <p:nvPr>
            <p:ph type="subTitle" idx="1"/>
          </p:nvPr>
        </p:nvSpPr>
        <p:spPr/>
        <p:txBody>
          <a:bodyPr/>
          <a:lstStyle/>
          <a:p>
            <a:r>
              <a:rPr lang="it-IT" dirty="0" err="1" smtClean="0"/>
              <a:t>Cours</a:t>
            </a:r>
            <a:r>
              <a:rPr lang="it-IT" dirty="0" smtClean="0"/>
              <a:t> </a:t>
            </a:r>
            <a:r>
              <a:rPr lang="it-IT" dirty="0" err="1" smtClean="0"/>
              <a:t>du</a:t>
            </a:r>
            <a:r>
              <a:rPr lang="it-IT" dirty="0" smtClean="0"/>
              <a:t> 23 </a:t>
            </a:r>
            <a:r>
              <a:rPr lang="it-IT" dirty="0" err="1" smtClean="0"/>
              <a:t>mars</a:t>
            </a:r>
            <a:r>
              <a:rPr lang="it-IT" dirty="0" smtClean="0"/>
              <a:t> 2017</a:t>
            </a:r>
            <a:endParaRPr lang="fr-FR" dirty="0"/>
          </a:p>
        </p:txBody>
      </p:sp>
    </p:spTree>
    <p:extLst>
      <p:ext uri="{BB962C8B-B14F-4D97-AF65-F5344CB8AC3E}">
        <p14:creationId xmlns:p14="http://schemas.microsoft.com/office/powerpoint/2010/main" val="2784805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49" name="Rectangle 10"/>
          <p:cNvSpPr>
            <a:spLocks noGrp="1" noRot="1" noChangeAspect="1" noMove="1" noResize="1" noEditPoints="1" noAdjustHandles="1" noChangeArrowheads="1" noChangeShapeType="1" noTextEdit="1"/>
          </p:cNvSpPr>
          <p:nvPr/>
        </p:nvSpPr>
        <p:spPr bwMode="white">
          <a:xfrm>
            <a:off x="152400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334850" name="Immagin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135688" y="642938"/>
            <a:ext cx="3027362"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Down Arrow 7"/>
          <p:cNvSpPr>
            <a:spLocks noGrp="1" noRot="1" noChangeAspect="1" noMove="1" noResize="1" noEditPoints="1" noAdjustHandles="1" noChangeArrowheads="1" noChangeShapeType="1" noTextEdit="1"/>
          </p:cNvSpPr>
          <p:nvPr/>
        </p:nvSpPr>
        <p:spPr>
          <a:xfrm rot="16200000">
            <a:off x="1707357" y="1929607"/>
            <a:ext cx="3333750" cy="2624137"/>
          </a:xfrm>
          <a:prstGeom prst="downArrow">
            <a:avLst>
              <a:gd name="adj1" fmla="val 100000"/>
              <a:gd name="adj2" fmla="val 15788"/>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olo 1"/>
          <p:cNvSpPr>
            <a:spLocks noGrp="1"/>
          </p:cNvSpPr>
          <p:nvPr>
            <p:ph type="title"/>
          </p:nvPr>
        </p:nvSpPr>
        <p:spPr>
          <a:xfrm>
            <a:off x="2295526" y="1966914"/>
            <a:ext cx="1971675" cy="2547937"/>
          </a:xfrm>
        </p:spPr>
        <p:txBody>
          <a:bodyPr rtlCol="0">
            <a:normAutofit/>
          </a:bodyPr>
          <a:lstStyle/>
          <a:p>
            <a:pPr>
              <a:defRPr/>
            </a:pPr>
            <a:r>
              <a:rPr lang="en-US" sz="3600">
                <a:solidFill>
                  <a:schemeClr val="bg1"/>
                </a:solidFill>
              </a:rPr>
              <a:t>LE NEZ</a:t>
            </a:r>
          </a:p>
        </p:txBody>
      </p:sp>
    </p:spTree>
    <p:extLst>
      <p:ext uri="{BB962C8B-B14F-4D97-AF65-F5344CB8AC3E}">
        <p14:creationId xmlns:p14="http://schemas.microsoft.com/office/powerpoint/2010/main" val="3404129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2650" y="365126"/>
            <a:ext cx="7886700" cy="619125"/>
          </a:xfrm>
        </p:spPr>
        <p:txBody>
          <a:bodyPr>
            <a:normAutofit fontScale="90000"/>
          </a:bodyPr>
          <a:lstStyle/>
          <a:p>
            <a:r>
              <a:rPr lang="fr-FR" altLang="fr-FR" sz="2800" u="sng"/>
              <a:t>Avoir quelqu</a:t>
            </a:r>
            <a:r>
              <a:rPr lang="fr-FR" altLang="it-IT" sz="2800" u="sng"/>
              <a:t>’</a:t>
            </a:r>
            <a:r>
              <a:rPr lang="fr-FR" altLang="fr-FR" sz="2800" u="sng"/>
              <a:t>un dans le nez</a:t>
            </a:r>
            <a:r>
              <a:rPr lang="fr-FR" altLang="fr-FR" sz="2800"/>
              <a:t> = non poter soffrire qualcuno</a:t>
            </a:r>
          </a:p>
        </p:txBody>
      </p:sp>
      <p:sp>
        <p:nvSpPr>
          <p:cNvPr id="3" name="Segnaposto contenuto 2"/>
          <p:cNvSpPr>
            <a:spLocks noGrp="1"/>
          </p:cNvSpPr>
          <p:nvPr>
            <p:ph idx="1"/>
          </p:nvPr>
        </p:nvSpPr>
        <p:spPr>
          <a:xfrm>
            <a:off x="2171700" y="1236664"/>
            <a:ext cx="7886700" cy="619125"/>
          </a:xfrm>
        </p:spPr>
        <p:txBody>
          <a:bodyPr/>
          <a:lstStyle/>
          <a:p>
            <a:pPr marL="0" indent="0">
              <a:buNone/>
            </a:pPr>
            <a:r>
              <a:rPr lang="fr-FR" altLang="fr-FR" u="sng"/>
              <a:t>C</a:t>
            </a:r>
            <a:r>
              <a:rPr lang="fr-FR" altLang="it-IT" u="sng"/>
              <a:t>’</a:t>
            </a:r>
            <a:r>
              <a:rPr lang="fr-FR" altLang="fr-FR" u="sng"/>
              <a:t>est au bout de ton nez</a:t>
            </a:r>
            <a:r>
              <a:rPr lang="fr-FR" altLang="fr-FR"/>
              <a:t> = ce l</a:t>
            </a:r>
            <a:r>
              <a:rPr lang="fr-FR" altLang="it-IT"/>
              <a:t>’</a:t>
            </a:r>
            <a:r>
              <a:rPr lang="fr-FR" altLang="fr-FR"/>
              <a:t>hai davanti al naso. </a:t>
            </a:r>
          </a:p>
        </p:txBody>
      </p:sp>
      <p:sp>
        <p:nvSpPr>
          <p:cNvPr id="4" name="CasellaDiTesto 3"/>
          <p:cNvSpPr txBox="1"/>
          <p:nvPr/>
        </p:nvSpPr>
        <p:spPr>
          <a:xfrm>
            <a:off x="2152650" y="1978025"/>
            <a:ext cx="7926388" cy="954088"/>
          </a:xfrm>
          <a:prstGeom prst="rect">
            <a:avLst/>
          </a:prstGeom>
          <a:noFill/>
        </p:spPr>
        <p:txBody>
          <a:bodyPr>
            <a:spAutoFit/>
          </a:bodyPr>
          <a:lstStyle/>
          <a:p>
            <a:pPr>
              <a:defRPr/>
            </a:pPr>
            <a:r>
              <a:rPr lang="fr-FR" sz="2800" u="sng" dirty="0">
                <a:latin typeface="+mj-lt"/>
                <a:ea typeface="MS PGothic" charset="0"/>
                <a:cs typeface="MS PGothic" charset="0"/>
              </a:rPr>
              <a:t>Avoir un coup/un verre dans le nez</a:t>
            </a:r>
            <a:r>
              <a:rPr lang="fr-FR" sz="2800" dirty="0">
                <a:latin typeface="+mj-lt"/>
                <a:ea typeface="MS PGothic" charset="0"/>
                <a:cs typeface="MS PGothic" charset="0"/>
              </a:rPr>
              <a:t> = </a:t>
            </a:r>
            <a:r>
              <a:rPr lang="fr-FR" sz="2800" dirty="0" err="1">
                <a:latin typeface="+mj-lt"/>
                <a:ea typeface="MS PGothic" charset="0"/>
                <a:cs typeface="MS PGothic" charset="0"/>
              </a:rPr>
              <a:t>aver</a:t>
            </a:r>
            <a:r>
              <a:rPr lang="fr-FR" sz="2800" dirty="0">
                <a:latin typeface="+mj-lt"/>
                <a:ea typeface="MS PGothic" charset="0"/>
                <a:cs typeface="MS PGothic" charset="0"/>
              </a:rPr>
              <a:t> </a:t>
            </a:r>
            <a:r>
              <a:rPr lang="fr-FR" sz="2800" dirty="0" err="1">
                <a:latin typeface="+mj-lt"/>
                <a:ea typeface="MS PGothic" charset="0"/>
                <a:cs typeface="MS PGothic" charset="0"/>
              </a:rPr>
              <a:t>bevuto</a:t>
            </a:r>
            <a:r>
              <a:rPr lang="fr-FR" sz="2800" dirty="0">
                <a:latin typeface="+mj-lt"/>
                <a:ea typeface="MS PGothic" charset="0"/>
                <a:cs typeface="MS PGothic" charset="0"/>
              </a:rPr>
              <a:t> </a:t>
            </a:r>
            <a:r>
              <a:rPr lang="fr-FR" sz="2800" dirty="0" err="1">
                <a:latin typeface="+mj-lt"/>
                <a:ea typeface="MS PGothic" charset="0"/>
                <a:cs typeface="MS PGothic" charset="0"/>
              </a:rPr>
              <a:t>troppo</a:t>
            </a:r>
            <a:r>
              <a:rPr lang="fr-FR" sz="2800" dirty="0">
                <a:latin typeface="+mj-lt"/>
                <a:ea typeface="MS PGothic" charset="0"/>
                <a:cs typeface="MS PGothic" charset="0"/>
              </a:rPr>
              <a:t> </a:t>
            </a:r>
          </a:p>
        </p:txBody>
      </p:sp>
      <p:sp>
        <p:nvSpPr>
          <p:cNvPr id="5" name="CasellaDiTesto 4"/>
          <p:cNvSpPr txBox="1"/>
          <p:nvPr/>
        </p:nvSpPr>
        <p:spPr>
          <a:xfrm>
            <a:off x="2152650" y="2847975"/>
            <a:ext cx="7742238" cy="523220"/>
          </a:xfrm>
          <a:prstGeom prst="rect">
            <a:avLst/>
          </a:prstGeom>
          <a:noFill/>
        </p:spPr>
        <p:txBody>
          <a:bodyPr>
            <a:spAutoFit/>
          </a:bodyPr>
          <a:lstStyle/>
          <a:p>
            <a:pPr>
              <a:defRPr/>
            </a:pPr>
            <a:r>
              <a:rPr lang="fr-FR" sz="2800" u="sng" dirty="0">
                <a:latin typeface="+mj-lt"/>
                <a:ea typeface="MS PGothic" charset="0"/>
                <a:cs typeface="MS PGothic" charset="0"/>
              </a:rPr>
              <a:t>Tirer les vers du nez</a:t>
            </a:r>
            <a:r>
              <a:rPr lang="fr-FR" sz="2800" dirty="0">
                <a:latin typeface="+mj-lt"/>
                <a:ea typeface="MS PGothic" charset="0"/>
                <a:cs typeface="MS PGothic" charset="0"/>
              </a:rPr>
              <a:t> = </a:t>
            </a:r>
            <a:r>
              <a:rPr lang="fr-FR" sz="2800" dirty="0" err="1">
                <a:latin typeface="+mj-lt"/>
                <a:ea typeface="MS PGothic" charset="0"/>
                <a:cs typeface="MS PGothic" charset="0"/>
              </a:rPr>
              <a:t>tirar</a:t>
            </a:r>
            <a:r>
              <a:rPr lang="fr-FR" sz="2800" dirty="0">
                <a:latin typeface="+mj-lt"/>
                <a:ea typeface="MS PGothic" charset="0"/>
                <a:cs typeface="MS PGothic" charset="0"/>
              </a:rPr>
              <a:t> </a:t>
            </a:r>
            <a:r>
              <a:rPr lang="fr-FR" sz="2800" dirty="0" err="1">
                <a:latin typeface="+mj-lt"/>
                <a:ea typeface="MS PGothic" charset="0"/>
                <a:cs typeface="MS PGothic" charset="0"/>
              </a:rPr>
              <a:t>fuori</a:t>
            </a:r>
            <a:r>
              <a:rPr lang="fr-FR" sz="2800" dirty="0">
                <a:latin typeface="+mj-lt"/>
                <a:ea typeface="MS PGothic" charset="0"/>
                <a:cs typeface="MS PGothic" charset="0"/>
              </a:rPr>
              <a:t> le parole di </a:t>
            </a:r>
            <a:r>
              <a:rPr lang="fr-FR" sz="2800" dirty="0" err="1">
                <a:latin typeface="+mj-lt"/>
                <a:ea typeface="MS PGothic" charset="0"/>
                <a:cs typeface="MS PGothic" charset="0"/>
              </a:rPr>
              <a:t>bocca</a:t>
            </a:r>
            <a:endParaRPr lang="fr-FR" sz="2800" dirty="0">
              <a:latin typeface="+mj-lt"/>
              <a:ea typeface="MS PGothic" charset="0"/>
              <a:cs typeface="MS PGothic" charset="0"/>
            </a:endParaRPr>
          </a:p>
        </p:txBody>
      </p:sp>
      <p:sp>
        <p:nvSpPr>
          <p:cNvPr id="6" name="CasellaDiTesto 5"/>
          <p:cNvSpPr txBox="1"/>
          <p:nvPr/>
        </p:nvSpPr>
        <p:spPr>
          <a:xfrm>
            <a:off x="2171701" y="3719513"/>
            <a:ext cx="7280275" cy="523220"/>
          </a:xfrm>
          <a:prstGeom prst="rect">
            <a:avLst/>
          </a:prstGeom>
          <a:noFill/>
        </p:spPr>
        <p:txBody>
          <a:bodyPr>
            <a:spAutoFit/>
          </a:bodyPr>
          <a:lstStyle/>
          <a:p>
            <a:pPr>
              <a:defRPr/>
            </a:pPr>
            <a:r>
              <a:rPr lang="fr-FR" sz="2800" u="sng" dirty="0" err="1">
                <a:latin typeface="+mj-lt"/>
                <a:ea typeface="MS PGothic" charset="0"/>
                <a:cs typeface="MS PGothic" charset="0"/>
              </a:rPr>
              <a:t>Andare</a:t>
            </a:r>
            <a:r>
              <a:rPr lang="fr-FR" sz="2800" u="sng" dirty="0">
                <a:latin typeface="+mj-lt"/>
                <a:ea typeface="MS PGothic" charset="0"/>
                <a:cs typeface="MS PGothic" charset="0"/>
              </a:rPr>
              <a:t> a </a:t>
            </a:r>
            <a:r>
              <a:rPr lang="fr-FR" sz="2800" u="sng" dirty="0" err="1">
                <a:latin typeface="+mj-lt"/>
                <a:ea typeface="MS PGothic" charset="0"/>
                <a:cs typeface="MS PGothic" charset="0"/>
              </a:rPr>
              <a:t>naso</a:t>
            </a:r>
            <a:r>
              <a:rPr lang="fr-FR" sz="2800" dirty="0">
                <a:latin typeface="+mj-lt"/>
                <a:ea typeface="MS PGothic" charset="0"/>
                <a:cs typeface="MS PGothic" charset="0"/>
              </a:rPr>
              <a:t> = aller au petit bonheur / au pif </a:t>
            </a:r>
          </a:p>
        </p:txBody>
      </p:sp>
    </p:spTree>
    <p:extLst>
      <p:ext uri="{BB962C8B-B14F-4D97-AF65-F5344CB8AC3E}">
        <p14:creationId xmlns:p14="http://schemas.microsoft.com/office/powerpoint/2010/main" val="29326159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7" name="Rectangle 9"/>
          <p:cNvSpPr>
            <a:spLocks noGrp="1" noRot="1" noChangeAspect="1" noMove="1" noResize="1" noEditPoints="1" noAdjustHandles="1" noChangeArrowheads="1" noChangeShapeType="1" noTextEdit="1"/>
          </p:cNvSpPr>
          <p:nvPr/>
        </p:nvSpPr>
        <p:spPr bwMode="white">
          <a:xfrm>
            <a:off x="152400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2" name="Freeform 5"/>
          <p:cNvSpPr>
            <a:spLocks noGrp="1" noRot="1" noChangeAspect="1" noMove="1" noResize="1" noEditPoints="1" noAdjustHandles="1" noChangeArrowheads="1" noChangeShapeType="1" noTextEdit="1"/>
          </p:cNvSpPr>
          <p:nvPr/>
        </p:nvSpPr>
        <p:spPr>
          <a:xfrm>
            <a:off x="1524000" y="5448300"/>
            <a:ext cx="5054600" cy="1409700"/>
          </a:xfrm>
          <a:custGeom>
            <a:avLst/>
            <a:gdLst>
              <a:gd name="connsiteX0" fmla="*/ 0 w 6738450"/>
              <a:gd name="connsiteY0" fmla="*/ 0 h 1409374"/>
              <a:gd name="connsiteX1" fmla="*/ 6738450 w 6738450"/>
              <a:gd name="connsiteY1" fmla="*/ 0 h 1409374"/>
              <a:gd name="connsiteX2" fmla="*/ 6085725 w 6738450"/>
              <a:gd name="connsiteY2" fmla="*/ 1409374 h 1409374"/>
              <a:gd name="connsiteX3" fmla="*/ 1524000 w 6738450"/>
              <a:gd name="connsiteY3" fmla="*/ 1409374 h 1409374"/>
              <a:gd name="connsiteX4" fmla="*/ 1200418 w 6738450"/>
              <a:gd name="connsiteY4" fmla="*/ 1409374 h 1409374"/>
              <a:gd name="connsiteX5" fmla="*/ 0 w 6738450"/>
              <a:gd name="connsiteY5" fmla="*/ 1409374 h 140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738450" h="1409374">
                <a:moveTo>
                  <a:pt x="0" y="0"/>
                </a:moveTo>
                <a:lnTo>
                  <a:pt x="6738450" y="0"/>
                </a:lnTo>
                <a:lnTo>
                  <a:pt x="6085725" y="1409374"/>
                </a:lnTo>
                <a:lnTo>
                  <a:pt x="1524000" y="1409374"/>
                </a:lnTo>
                <a:lnTo>
                  <a:pt x="1200418" y="1409374"/>
                </a:lnTo>
                <a:lnTo>
                  <a:pt x="0" y="1409374"/>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Freeform 6"/>
          <p:cNvSpPr>
            <a:spLocks noGrp="1" noRot="1" noChangeAspect="1" noMove="1" noResize="1" noEditPoints="1" noAdjustHandles="1" noChangeArrowheads="1" noChangeShapeType="1" noTextEdit="1"/>
          </p:cNvSpPr>
          <p:nvPr/>
        </p:nvSpPr>
        <p:spPr>
          <a:xfrm>
            <a:off x="6224588" y="5448300"/>
            <a:ext cx="4443412" cy="1409700"/>
          </a:xfrm>
          <a:custGeom>
            <a:avLst/>
            <a:gdLst>
              <a:gd name="connsiteX0" fmla="*/ 652725 w 5925190"/>
              <a:gd name="connsiteY0" fmla="*/ 0 h 1409374"/>
              <a:gd name="connsiteX1" fmla="*/ 5925190 w 5925190"/>
              <a:gd name="connsiteY1" fmla="*/ 0 h 1409374"/>
              <a:gd name="connsiteX2" fmla="*/ 5925190 w 5925190"/>
              <a:gd name="connsiteY2" fmla="*/ 1409374 h 1409374"/>
              <a:gd name="connsiteX3" fmla="*/ 0 w 5925190"/>
              <a:gd name="connsiteY3" fmla="*/ 1409374 h 1409374"/>
            </a:gdLst>
            <a:ahLst/>
            <a:cxnLst>
              <a:cxn ang="0">
                <a:pos x="connsiteX0" y="connsiteY0"/>
              </a:cxn>
              <a:cxn ang="0">
                <a:pos x="connsiteX1" y="connsiteY1"/>
              </a:cxn>
              <a:cxn ang="0">
                <a:pos x="connsiteX2" y="connsiteY2"/>
              </a:cxn>
              <a:cxn ang="0">
                <a:pos x="connsiteX3" y="connsiteY3"/>
              </a:cxn>
            </a:cxnLst>
            <a:rect l="l" t="t" r="r" b="b"/>
            <a:pathLst>
              <a:path w="5925190" h="1409374">
                <a:moveTo>
                  <a:pt x="652725" y="0"/>
                </a:moveTo>
                <a:lnTo>
                  <a:pt x="5925190" y="0"/>
                </a:lnTo>
                <a:lnTo>
                  <a:pt x="5925190" y="1409374"/>
                </a:lnTo>
                <a:lnTo>
                  <a:pt x="0" y="1409374"/>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Freeform 7"/>
          <p:cNvSpPr>
            <a:spLocks noGrp="1" noRot="1" noChangeAspect="1" noMove="1" noResize="1" noEditPoints="1" noAdjustHandles="1" noChangeArrowheads="1" noChangeShapeType="1" noTextEdit="1"/>
          </p:cNvSpPr>
          <p:nvPr/>
        </p:nvSpPr>
        <p:spPr>
          <a:xfrm>
            <a:off x="1524000" y="0"/>
            <a:ext cx="4440238" cy="2895600"/>
          </a:xfrm>
          <a:custGeom>
            <a:avLst/>
            <a:gdLst>
              <a:gd name="connsiteX0" fmla="*/ 0 w 5920618"/>
              <a:gd name="connsiteY0" fmla="*/ 0 h 2896258"/>
              <a:gd name="connsiteX1" fmla="*/ 3191370 w 5920618"/>
              <a:gd name="connsiteY1" fmla="*/ 0 h 2896258"/>
              <a:gd name="connsiteX2" fmla="*/ 3346315 w 5920618"/>
              <a:gd name="connsiteY2" fmla="*/ 0 h 2896258"/>
              <a:gd name="connsiteX3" fmla="*/ 5920618 w 5920618"/>
              <a:gd name="connsiteY3" fmla="*/ 0 h 2896258"/>
              <a:gd name="connsiteX4" fmla="*/ 4583705 w 5920618"/>
              <a:gd name="connsiteY4" fmla="*/ 2896258 h 2896258"/>
              <a:gd name="connsiteX5" fmla="*/ 3346315 w 5920618"/>
              <a:gd name="connsiteY5" fmla="*/ 2896258 h 2896258"/>
              <a:gd name="connsiteX6" fmla="*/ 1854457 w 5920618"/>
              <a:gd name="connsiteY6" fmla="*/ 2896258 h 2896258"/>
              <a:gd name="connsiteX7" fmla="*/ 0 w 5920618"/>
              <a:gd name="connsiteY7" fmla="*/ 2896258 h 2896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20618" h="2896258">
                <a:moveTo>
                  <a:pt x="0" y="0"/>
                </a:moveTo>
                <a:lnTo>
                  <a:pt x="3191370" y="0"/>
                </a:lnTo>
                <a:lnTo>
                  <a:pt x="3346315" y="0"/>
                </a:lnTo>
                <a:lnTo>
                  <a:pt x="5920618" y="0"/>
                </a:lnTo>
                <a:lnTo>
                  <a:pt x="4583705" y="2896258"/>
                </a:lnTo>
                <a:lnTo>
                  <a:pt x="3346315" y="2896258"/>
                </a:lnTo>
                <a:lnTo>
                  <a:pt x="1854457" y="2896258"/>
                </a:lnTo>
                <a:lnTo>
                  <a:pt x="0" y="2896258"/>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36901" name="Segnaposto contenuto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691313" y="1103313"/>
            <a:ext cx="3497262" cy="3262312"/>
          </a:xfrm>
        </p:spPr>
      </p:pic>
      <p:sp>
        <p:nvSpPr>
          <p:cNvPr id="2" name="Titolo 1"/>
          <p:cNvSpPr>
            <a:spLocks noGrp="1"/>
          </p:cNvSpPr>
          <p:nvPr>
            <p:ph type="title"/>
          </p:nvPr>
        </p:nvSpPr>
        <p:spPr>
          <a:xfrm>
            <a:off x="1973264" y="3217863"/>
            <a:ext cx="4251325" cy="1909762"/>
          </a:xfrm>
        </p:spPr>
        <p:txBody>
          <a:bodyPr>
            <a:normAutofit/>
          </a:bodyPr>
          <a:lstStyle/>
          <a:p>
            <a:r>
              <a:rPr lang="en-US" altLang="fr-FR" smtClean="0">
                <a:solidFill>
                  <a:schemeClr val="tx1"/>
                </a:solidFill>
                <a:cs typeface="Arial" panose="020B0604020202020204" pitchFamily="34" charset="0"/>
              </a:rPr>
              <a:t>Les </a:t>
            </a:r>
            <a:r>
              <a:rPr lang="en-US" altLang="fr-FR" smtClean="0"/>
              <a:t>membres</a:t>
            </a:r>
            <a:r>
              <a:rPr lang="en-US" altLang="fr-FR" smtClean="0">
                <a:solidFill>
                  <a:schemeClr val="tx1"/>
                </a:solidFill>
                <a:cs typeface="Arial" panose="020B0604020202020204" pitchFamily="34" charset="0"/>
              </a:rPr>
              <a:t> supérieurs </a:t>
            </a:r>
          </a:p>
        </p:txBody>
      </p:sp>
    </p:spTree>
    <p:extLst>
      <p:ext uri="{BB962C8B-B14F-4D97-AF65-F5344CB8AC3E}">
        <p14:creationId xmlns:p14="http://schemas.microsoft.com/office/powerpoint/2010/main" val="390448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36738" y="481014"/>
            <a:ext cx="7886700" cy="688975"/>
          </a:xfrm>
        </p:spPr>
        <p:txBody>
          <a:bodyPr>
            <a:normAutofit/>
          </a:bodyPr>
          <a:lstStyle/>
          <a:p>
            <a:pPr marL="0" indent="0">
              <a:buNone/>
            </a:pPr>
            <a:r>
              <a:rPr lang="fr-FR" altLang="fr-FR" sz="2700" u="sng"/>
              <a:t>Avoir le épaules larges</a:t>
            </a:r>
            <a:r>
              <a:rPr lang="fr-FR" altLang="fr-FR" sz="2700"/>
              <a:t> = avere le spalle larghe</a:t>
            </a:r>
          </a:p>
          <a:p>
            <a:pPr marL="0" indent="0">
              <a:buNone/>
            </a:pPr>
            <a:endParaRPr lang="fr-FR" altLang="fr-FR" sz="2700"/>
          </a:p>
        </p:txBody>
      </p:sp>
      <p:sp>
        <p:nvSpPr>
          <p:cNvPr id="4" name="CasellaDiTesto 3"/>
          <p:cNvSpPr txBox="1">
            <a:spLocks noChangeArrowheads="1"/>
          </p:cNvSpPr>
          <p:nvPr/>
        </p:nvSpPr>
        <p:spPr bwMode="auto">
          <a:xfrm>
            <a:off x="1836739" y="1125539"/>
            <a:ext cx="83978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Avoir quelque chose sur les bras</a:t>
            </a:r>
            <a:r>
              <a:rPr lang="fr-FR" altLang="fr-FR" sz="2800"/>
              <a:t> = avere qualcosa sulle spalle (?)</a:t>
            </a:r>
          </a:p>
        </p:txBody>
      </p:sp>
      <p:sp>
        <p:nvSpPr>
          <p:cNvPr id="5" name="CasellaDiTesto 4"/>
          <p:cNvSpPr txBox="1">
            <a:spLocks noChangeArrowheads="1"/>
          </p:cNvSpPr>
          <p:nvPr/>
        </p:nvSpPr>
        <p:spPr bwMode="auto">
          <a:xfrm>
            <a:off x="1836738" y="1881189"/>
            <a:ext cx="78867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Mettre de l</a:t>
            </a:r>
            <a:r>
              <a:rPr lang="fr-FR" altLang="it-IT" sz="2800" u="sng"/>
              <a:t>’</a:t>
            </a:r>
            <a:r>
              <a:rPr lang="fr-FR" altLang="fr-FR" sz="2800" u="sng"/>
              <a:t>huile de coude</a:t>
            </a:r>
            <a:r>
              <a:rPr lang="fr-FR" altLang="fr-FR" sz="2800"/>
              <a:t> = metterci olio di gomito</a:t>
            </a:r>
          </a:p>
        </p:txBody>
      </p:sp>
      <p:sp>
        <p:nvSpPr>
          <p:cNvPr id="337924" name="Rettangolo 5"/>
          <p:cNvSpPr>
            <a:spLocks noChangeArrowheads="1"/>
          </p:cNvSpPr>
          <p:nvPr/>
        </p:nvSpPr>
        <p:spPr bwMode="auto">
          <a:xfrm>
            <a:off x="1482725" y="1739900"/>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fr-FR" altLang="fr-FR" sz="1800"/>
          </a:p>
        </p:txBody>
      </p:sp>
      <p:sp>
        <p:nvSpPr>
          <p:cNvPr id="8" name="CasellaDiTesto 7"/>
          <p:cNvSpPr txBox="1">
            <a:spLocks noChangeArrowheads="1"/>
          </p:cNvSpPr>
          <p:nvPr/>
        </p:nvSpPr>
        <p:spPr bwMode="auto">
          <a:xfrm>
            <a:off x="1836738" y="2638425"/>
            <a:ext cx="80375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Arriver les mains vides</a:t>
            </a:r>
            <a:r>
              <a:rPr lang="fr-FR" altLang="fr-FR" sz="2800"/>
              <a:t> = arrivare a mani vuote</a:t>
            </a:r>
            <a:endParaRPr lang="fr-FR" altLang="fr-FR" sz="2800" u="sng"/>
          </a:p>
        </p:txBody>
      </p:sp>
      <p:sp>
        <p:nvSpPr>
          <p:cNvPr id="9" name="CasellaDiTesto 8"/>
          <p:cNvSpPr txBox="1">
            <a:spLocks noChangeArrowheads="1"/>
          </p:cNvSpPr>
          <p:nvPr/>
        </p:nvSpPr>
        <p:spPr bwMode="auto">
          <a:xfrm>
            <a:off x="1836738" y="3394075"/>
            <a:ext cx="80375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Se tourner les pouces</a:t>
            </a:r>
            <a:r>
              <a:rPr lang="fr-FR" altLang="fr-FR" sz="2800"/>
              <a:t> = girarsi i pollici</a:t>
            </a:r>
          </a:p>
        </p:txBody>
      </p:sp>
    </p:spTree>
    <p:extLst>
      <p:ext uri="{BB962C8B-B14F-4D97-AF65-F5344CB8AC3E}">
        <p14:creationId xmlns:p14="http://schemas.microsoft.com/office/powerpoint/2010/main" val="730384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66925" y="531814"/>
            <a:ext cx="7886700" cy="549275"/>
          </a:xfrm>
        </p:spPr>
        <p:txBody>
          <a:bodyPr>
            <a:normAutofit fontScale="90000"/>
          </a:bodyPr>
          <a:lstStyle/>
          <a:p>
            <a:r>
              <a:rPr lang="fr-FR" altLang="fr-FR" sz="2800" u="sng"/>
              <a:t>Se faire à la force du poignet</a:t>
            </a:r>
            <a:r>
              <a:rPr lang="fr-FR" altLang="fr-FR" sz="2800"/>
              <a:t> = farcela con grandi sacrifici</a:t>
            </a:r>
            <a:r>
              <a:rPr lang="fr-FR" altLang="fr-FR" sz="4000"/>
              <a:t/>
            </a:r>
            <a:br>
              <a:rPr lang="fr-FR" altLang="fr-FR" sz="4000"/>
            </a:br>
            <a:endParaRPr lang="fr-FR" altLang="fr-FR" sz="4000"/>
          </a:p>
        </p:txBody>
      </p:sp>
      <p:sp>
        <p:nvSpPr>
          <p:cNvPr id="3" name="Segnaposto contenuto 2"/>
          <p:cNvSpPr>
            <a:spLocks noGrp="1"/>
          </p:cNvSpPr>
          <p:nvPr>
            <p:ph idx="1"/>
          </p:nvPr>
        </p:nvSpPr>
        <p:spPr>
          <a:xfrm>
            <a:off x="2066925" y="966789"/>
            <a:ext cx="7886700" cy="528637"/>
          </a:xfrm>
        </p:spPr>
        <p:txBody>
          <a:bodyPr/>
          <a:lstStyle/>
          <a:p>
            <a:pPr marL="0" indent="0">
              <a:buNone/>
            </a:pPr>
            <a:r>
              <a:rPr lang="fr-FR" altLang="fr-FR" u="sng" smtClean="0"/>
              <a:t>Avoir la main verte</a:t>
            </a:r>
            <a:r>
              <a:rPr lang="fr-FR" altLang="fr-FR" smtClean="0"/>
              <a:t> = avere il pollice verde</a:t>
            </a:r>
          </a:p>
        </p:txBody>
      </p:sp>
      <p:sp>
        <p:nvSpPr>
          <p:cNvPr id="4" name="CasellaDiTesto 3"/>
          <p:cNvSpPr txBox="1">
            <a:spLocks noChangeArrowheads="1"/>
          </p:cNvSpPr>
          <p:nvPr/>
        </p:nvSpPr>
        <p:spPr bwMode="auto">
          <a:xfrm>
            <a:off x="2066925" y="1606550"/>
            <a:ext cx="68643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Manger sur le pouce </a:t>
            </a:r>
            <a:r>
              <a:rPr lang="fr-FR" altLang="fr-FR" sz="2800"/>
              <a:t> = mangiare in piedi e di fretta</a:t>
            </a:r>
            <a:endParaRPr lang="fr-FR" altLang="fr-FR" sz="2800" u="sng"/>
          </a:p>
        </p:txBody>
      </p:sp>
      <p:sp>
        <p:nvSpPr>
          <p:cNvPr id="5" name="CasellaDiTesto 4"/>
          <p:cNvSpPr txBox="1">
            <a:spLocks noChangeArrowheads="1"/>
          </p:cNvSpPr>
          <p:nvPr/>
        </p:nvSpPr>
        <p:spPr bwMode="auto">
          <a:xfrm>
            <a:off x="2066925" y="2365375"/>
            <a:ext cx="747553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Se battre à bec et ongles</a:t>
            </a:r>
            <a:r>
              <a:rPr lang="fr-FR" altLang="fr-FR" sz="2800"/>
              <a:t> = combattere con le unghie e con i denti </a:t>
            </a:r>
          </a:p>
        </p:txBody>
      </p:sp>
      <p:sp>
        <p:nvSpPr>
          <p:cNvPr id="6" name="CasellaDiTesto 5"/>
          <p:cNvSpPr txBox="1">
            <a:spLocks noChangeArrowheads="1"/>
          </p:cNvSpPr>
          <p:nvPr/>
        </p:nvSpPr>
        <p:spPr bwMode="auto">
          <a:xfrm>
            <a:off x="2066925" y="3124200"/>
            <a:ext cx="788670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Legarsela al dito</a:t>
            </a:r>
            <a:r>
              <a:rPr lang="fr-FR" altLang="fr-FR" sz="2800"/>
              <a:t> = garder rancune </a:t>
            </a:r>
            <a:endParaRPr lang="fr-FR" altLang="fr-FR" sz="2800" u="sng"/>
          </a:p>
        </p:txBody>
      </p:sp>
    </p:spTree>
    <p:extLst>
      <p:ext uri="{BB962C8B-B14F-4D97-AF65-F5344CB8AC3E}">
        <p14:creationId xmlns:p14="http://schemas.microsoft.com/office/powerpoint/2010/main" val="598148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69" name="Rectangle 9"/>
          <p:cNvSpPr>
            <a:spLocks noGrp="1" noRot="1" noChangeAspect="1" noMove="1" noResize="1" noEditPoints="1" noAdjustHandles="1" noChangeArrowheads="1" noChangeShapeType="1" noTextEdit="1"/>
          </p:cNvSpPr>
          <p:nvPr/>
        </p:nvSpPr>
        <p:spPr bwMode="white">
          <a:xfrm>
            <a:off x="152400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2" name="Rectangle 11"/>
          <p:cNvSpPr>
            <a:spLocks noGrp="1" noRot="1" noChangeAspect="1" noMove="1" noResize="1" noEditPoints="1" noAdjustHandles="1" noChangeArrowheads="1" noChangeShapeType="1" noTextEdit="1"/>
          </p:cNvSpPr>
          <p:nvPr/>
        </p:nvSpPr>
        <p:spPr>
          <a:xfrm>
            <a:off x="1524000" y="0"/>
            <a:ext cx="4102100" cy="6858000"/>
          </a:xfrm>
          <a:prstGeom prst="rect">
            <a:avLst/>
          </a:prstGeom>
          <a:solidFill>
            <a:srgbClr val="54927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14" name="Straight Connector 13"/>
          <p:cNvCxnSpPr>
            <a:cxnSpLocks noGrp="1" noRot="1" noChangeAspect="1" noMove="1" noResize="1" noEditPoints="1" noAdjustHandles="1" noChangeArrowheads="1" noChangeShapeType="1"/>
          </p:cNvCxnSpPr>
          <p:nvPr/>
        </p:nvCxnSpPr>
        <p:spPr>
          <a:xfrm>
            <a:off x="2114550" y="3929063"/>
            <a:ext cx="2947988" cy="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pic>
        <p:nvPicPr>
          <p:cNvPr id="339972"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1468438"/>
            <a:ext cx="4094163" cy="392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a:xfrm>
            <a:off x="2000250" y="803275"/>
            <a:ext cx="3155950" cy="3035300"/>
          </a:xfrm>
        </p:spPr>
        <p:txBody>
          <a:bodyPr anchor="b">
            <a:normAutofit/>
          </a:bodyPr>
          <a:lstStyle/>
          <a:p>
            <a:pPr algn="r"/>
            <a:r>
              <a:rPr lang="en-US" altLang="fr-FR" sz="5400">
                <a:solidFill>
                  <a:srgbClr val="FFFFFF"/>
                </a:solidFill>
                <a:cs typeface="Arial" panose="020B0604020202020204" pitchFamily="34" charset="0"/>
              </a:rPr>
              <a:t>Les membres inférieurs</a:t>
            </a:r>
          </a:p>
        </p:txBody>
      </p:sp>
    </p:spTree>
    <p:extLst>
      <p:ext uri="{BB962C8B-B14F-4D97-AF65-F5344CB8AC3E}">
        <p14:creationId xmlns:p14="http://schemas.microsoft.com/office/powerpoint/2010/main" val="2048315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2650" y="598488"/>
            <a:ext cx="7886700" cy="658812"/>
          </a:xfrm>
        </p:spPr>
        <p:txBody>
          <a:bodyPr>
            <a:normAutofit/>
          </a:bodyPr>
          <a:lstStyle/>
          <a:p>
            <a:r>
              <a:rPr lang="fr-FR" altLang="fr-FR" sz="2500" u="sng"/>
              <a:t>Prendre ses jambes à son cou</a:t>
            </a:r>
            <a:r>
              <a:rPr lang="fr-FR" altLang="fr-FR" sz="2500"/>
              <a:t> = darsela a gambe</a:t>
            </a:r>
          </a:p>
        </p:txBody>
      </p:sp>
      <p:sp>
        <p:nvSpPr>
          <p:cNvPr id="3" name="Segnaposto contenuto 2"/>
          <p:cNvSpPr>
            <a:spLocks noGrp="1"/>
          </p:cNvSpPr>
          <p:nvPr>
            <p:ph idx="1"/>
          </p:nvPr>
        </p:nvSpPr>
        <p:spPr>
          <a:xfrm>
            <a:off x="2152651" y="1423988"/>
            <a:ext cx="7953375" cy="571500"/>
          </a:xfrm>
        </p:spPr>
        <p:txBody>
          <a:bodyPr/>
          <a:lstStyle/>
          <a:p>
            <a:pPr marL="0" indent="0">
              <a:buNone/>
            </a:pPr>
            <a:r>
              <a:rPr lang="fr-FR" altLang="fr-FR" u="sng" smtClean="0"/>
              <a:t>Prendre le contre-pied</a:t>
            </a:r>
            <a:r>
              <a:rPr lang="fr-FR" altLang="fr-FR" smtClean="0"/>
              <a:t> = fare il contrario</a:t>
            </a:r>
          </a:p>
        </p:txBody>
      </p:sp>
      <p:sp>
        <p:nvSpPr>
          <p:cNvPr id="4" name="CasellaDiTesto 3"/>
          <p:cNvSpPr txBox="1">
            <a:spLocks noChangeArrowheads="1"/>
          </p:cNvSpPr>
          <p:nvPr/>
        </p:nvSpPr>
        <p:spPr bwMode="auto">
          <a:xfrm>
            <a:off x="2152651" y="2162175"/>
            <a:ext cx="733742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Marcher sur les pieds de quelqu</a:t>
            </a:r>
            <a:r>
              <a:rPr lang="fr-FR" altLang="it-IT" sz="2800" u="sng"/>
              <a:t>’</a:t>
            </a:r>
            <a:r>
              <a:rPr lang="fr-FR" altLang="fr-FR" sz="2800" u="sng"/>
              <a:t>un</a:t>
            </a:r>
            <a:r>
              <a:rPr lang="fr-FR" altLang="fr-FR" sz="2800"/>
              <a:t> = pestare i piedi a qualcuno</a:t>
            </a:r>
          </a:p>
        </p:txBody>
      </p:sp>
      <p:sp>
        <p:nvSpPr>
          <p:cNvPr id="5" name="CasellaDiTesto 4"/>
          <p:cNvSpPr txBox="1">
            <a:spLocks noChangeArrowheads="1"/>
          </p:cNvSpPr>
          <p:nvPr/>
        </p:nvSpPr>
        <p:spPr bwMode="auto">
          <a:xfrm>
            <a:off x="2152651" y="2962275"/>
            <a:ext cx="75676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Fare il passo più lungo della gamba </a:t>
            </a:r>
            <a:r>
              <a:rPr lang="fr-FR" altLang="fr-FR" sz="2800"/>
              <a:t>= il a mangé son blé en herbe</a:t>
            </a:r>
          </a:p>
        </p:txBody>
      </p:sp>
      <p:sp>
        <p:nvSpPr>
          <p:cNvPr id="6" name="CasellaDiTesto 5"/>
          <p:cNvSpPr txBox="1">
            <a:spLocks noChangeArrowheads="1"/>
          </p:cNvSpPr>
          <p:nvPr/>
        </p:nvSpPr>
        <p:spPr bwMode="auto">
          <a:xfrm>
            <a:off x="2152651" y="3762375"/>
            <a:ext cx="7567613"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Essere uno stinco di santo</a:t>
            </a:r>
            <a:r>
              <a:rPr lang="fr-FR" altLang="fr-FR" sz="2800"/>
              <a:t> = ne pas être un saint</a:t>
            </a:r>
          </a:p>
        </p:txBody>
      </p:sp>
    </p:spTree>
    <p:extLst>
      <p:ext uri="{BB962C8B-B14F-4D97-AF65-F5344CB8AC3E}">
        <p14:creationId xmlns:p14="http://schemas.microsoft.com/office/powerpoint/2010/main" val="480844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7" name="Titolo 1"/>
          <p:cNvSpPr>
            <a:spLocks noGrp="1"/>
          </p:cNvSpPr>
          <p:nvPr>
            <p:ph type="ctrTitle"/>
          </p:nvPr>
        </p:nvSpPr>
        <p:spPr>
          <a:xfrm>
            <a:off x="2478088" y="369889"/>
            <a:ext cx="7772400" cy="2339975"/>
          </a:xfrm>
        </p:spPr>
        <p:txBody>
          <a:bodyPr/>
          <a:lstStyle/>
          <a:p>
            <a:r>
              <a:rPr lang="fr-FR" altLang="fr-FR" sz="3600"/>
              <a:t>Les expressions imagées avec les chiffres</a:t>
            </a:r>
          </a:p>
        </p:txBody>
      </p:sp>
      <p:sp>
        <p:nvSpPr>
          <p:cNvPr id="3" name="Sottotitolo 2"/>
          <p:cNvSpPr>
            <a:spLocks noGrp="1"/>
          </p:cNvSpPr>
          <p:nvPr>
            <p:ph type="subTitle" idx="1"/>
          </p:nvPr>
        </p:nvSpPr>
        <p:spPr>
          <a:xfrm>
            <a:off x="2355851" y="2822576"/>
            <a:ext cx="7394575" cy="3711575"/>
          </a:xfrm>
        </p:spPr>
        <p:txBody>
          <a:bodyPr>
            <a:normAutofit/>
          </a:bodyPr>
          <a:lstStyle/>
          <a:p>
            <a:r>
              <a:rPr lang="it-IT" altLang="fr-FR" sz="2000"/>
              <a:t>      Sofia Pavanini</a:t>
            </a:r>
          </a:p>
          <a:p>
            <a:endParaRPr lang="it-IT" altLang="fr-FR" sz="2000"/>
          </a:p>
          <a:p>
            <a:pPr algn="l"/>
            <a:r>
              <a:rPr lang="it-IT" altLang="fr-FR" sz="1800" i="1"/>
              <a:t>So</a:t>
            </a:r>
            <a:r>
              <a:rPr lang="it-IT" altLang="fr-FR" sz="2000" i="1"/>
              <a:t>urces:</a:t>
            </a:r>
          </a:p>
          <a:p>
            <a:pPr algn="l"/>
            <a:endParaRPr lang="it-IT" altLang="fr-FR" sz="1200" i="1"/>
          </a:p>
          <a:p>
            <a:pPr algn="l">
              <a:buFontTx/>
              <a:buChar char="•"/>
            </a:pPr>
            <a:r>
              <a:rPr lang="it-IT" altLang="fr-FR" sz="2000" i="1"/>
              <a:t>Le Petit Robert de la langue française</a:t>
            </a:r>
            <a:r>
              <a:rPr lang="it-IT" altLang="fr-FR" sz="2000"/>
              <a:t>, ed. Le Robert 2017</a:t>
            </a:r>
          </a:p>
          <a:p>
            <a:pPr algn="l">
              <a:buFontTx/>
              <a:buChar char="•"/>
            </a:pPr>
            <a:r>
              <a:rPr lang="it-IT" altLang="fr-FR" sz="2000"/>
              <a:t>Boch, </a:t>
            </a:r>
            <a:r>
              <a:rPr lang="it-IT" altLang="fr-FR" sz="2000" i="1"/>
              <a:t>Dizionario francese-italiano</a:t>
            </a:r>
            <a:r>
              <a:rPr lang="it-IT" altLang="fr-FR" sz="2000"/>
              <a:t>, sesta edizione, Zanichelli)</a:t>
            </a:r>
          </a:p>
          <a:p>
            <a:pPr algn="l">
              <a:buFontTx/>
              <a:buChar char="•"/>
            </a:pPr>
            <a:r>
              <a:rPr lang="it-IT" altLang="fr-FR" sz="2000"/>
              <a:t>Claude Duneton, </a:t>
            </a:r>
            <a:r>
              <a:rPr lang="it-IT" altLang="fr-FR" sz="2000" i="1"/>
              <a:t>Le Bouquet des expressions imagées, </a:t>
            </a:r>
            <a:r>
              <a:rPr lang="it-IT" altLang="fr-FR" sz="2000"/>
              <a:t>ed. du Seuil</a:t>
            </a:r>
          </a:p>
          <a:p>
            <a:pPr algn="l">
              <a:buFontTx/>
              <a:buChar char="•"/>
            </a:pPr>
            <a:r>
              <a:rPr lang="fr-FR" altLang="fr-FR" sz="2000">
                <a:hlinkClick r:id="rId2"/>
              </a:rPr>
              <a:t>www.linternaute.com</a:t>
            </a:r>
            <a:endParaRPr lang="fr-FR" altLang="fr-FR" sz="2000"/>
          </a:p>
          <a:p>
            <a:pPr algn="l">
              <a:buFontTx/>
              <a:buChar char="•"/>
            </a:pPr>
            <a:r>
              <a:rPr lang="fr-FR" altLang="fr-FR" sz="2000">
                <a:hlinkClick r:id="rId3"/>
              </a:rPr>
              <a:t>www.expressio.fr</a:t>
            </a:r>
            <a:endParaRPr lang="fr-FR" altLang="fr-FR" sz="2000"/>
          </a:p>
          <a:p>
            <a:pPr algn="l">
              <a:buFontTx/>
              <a:buChar char="•"/>
            </a:pPr>
            <a:endParaRPr lang="fr-FR" altLang="fr-FR" sz="1800"/>
          </a:p>
          <a:p>
            <a:pPr algn="l">
              <a:buFontTx/>
              <a:buChar char="•"/>
            </a:pPr>
            <a:endParaRPr lang="it-IT" altLang="fr-FR" sz="1800"/>
          </a:p>
        </p:txBody>
      </p:sp>
    </p:spTree>
    <p:extLst>
      <p:ext uri="{BB962C8B-B14F-4D97-AF65-F5344CB8AC3E}">
        <p14:creationId xmlns:p14="http://schemas.microsoft.com/office/powerpoint/2010/main" val="889674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61" name="Titolo 1"/>
          <p:cNvSpPr>
            <a:spLocks noGrp="1"/>
          </p:cNvSpPr>
          <p:nvPr>
            <p:ph type="title"/>
          </p:nvPr>
        </p:nvSpPr>
        <p:spPr/>
        <p:txBody>
          <a:bodyPr/>
          <a:lstStyle/>
          <a:p>
            <a:r>
              <a:rPr lang="it-IT" altLang="fr-FR" sz="3200"/>
              <a:t>1) </a:t>
            </a:r>
            <a:r>
              <a:rPr lang="fr-FR" altLang="fr-FR" sz="3200"/>
              <a:t>Expressions équivalentes en français et en italien</a:t>
            </a:r>
          </a:p>
        </p:txBody>
      </p:sp>
      <p:sp>
        <p:nvSpPr>
          <p:cNvPr id="3" name="Segnaposto contenuto 2"/>
          <p:cNvSpPr>
            <a:spLocks noGrp="1"/>
          </p:cNvSpPr>
          <p:nvPr>
            <p:ph idx="1"/>
          </p:nvPr>
        </p:nvSpPr>
        <p:spPr>
          <a:xfrm>
            <a:off x="1778000" y="1585913"/>
            <a:ext cx="8890000" cy="5257800"/>
          </a:xfrm>
        </p:spPr>
        <p:txBody>
          <a:bodyPr/>
          <a:lstStyle/>
          <a:p>
            <a:pPr marL="0" indent="0">
              <a:buNone/>
            </a:pPr>
            <a:endParaRPr lang="it-IT" altLang="fr-FR" smtClean="0"/>
          </a:p>
          <a:p>
            <a:pPr marL="0" indent="0"/>
            <a:r>
              <a:rPr lang="fr-FR" altLang="fr-FR" b="1" smtClean="0"/>
              <a:t>Jamais deux sans trois </a:t>
            </a:r>
            <a:r>
              <a:rPr lang="fr-FR" altLang="fr-FR" smtClean="0"/>
              <a:t>: lorsqu</a:t>
            </a:r>
            <a:r>
              <a:rPr lang="fr-FR" altLang="it-IT" smtClean="0"/>
              <a:t>’</a:t>
            </a:r>
            <a:r>
              <a:rPr lang="fr-FR" altLang="fr-FR" smtClean="0"/>
              <a:t>une chose est arrivée deux fois (sans succès), il y a des chances qu</a:t>
            </a:r>
            <a:r>
              <a:rPr lang="fr-FR" altLang="it-IT" smtClean="0"/>
              <a:t>’</a:t>
            </a:r>
            <a:r>
              <a:rPr lang="fr-FR" altLang="fr-FR" smtClean="0"/>
              <a:t>elle se produise une troisième fois</a:t>
            </a:r>
          </a:p>
          <a:p>
            <a:pPr marL="0" indent="0" algn="ctr">
              <a:buNone/>
            </a:pPr>
            <a:r>
              <a:rPr lang="fr-FR" altLang="fr-FR" smtClean="0"/>
              <a:t>=&gt; </a:t>
            </a:r>
            <a:r>
              <a:rPr lang="fr-FR" altLang="fr-FR" i="1" smtClean="0"/>
              <a:t>Non c</a:t>
            </a:r>
            <a:r>
              <a:rPr lang="fr-FR" altLang="it-IT" i="1" smtClean="0"/>
              <a:t>’</a:t>
            </a:r>
            <a:r>
              <a:rPr lang="fr-FR" altLang="ja-JP" i="1" smtClean="0"/>
              <a:t>è due senza tre</a:t>
            </a:r>
            <a:endParaRPr lang="fr-FR" altLang="fr-FR" smtClean="0"/>
          </a:p>
        </p:txBody>
      </p:sp>
      <p:pic>
        <p:nvPicPr>
          <p:cNvPr id="4" name="Immagine 3" descr="WMl5fvAm5Qv4CTqJVmnFksrPif0.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4426" y="3921126"/>
            <a:ext cx="2716213" cy="276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4910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p:tgtEl>
                                          <p:spTgt spid="4"/>
                                        </p:tgtEl>
                                        <p:attrNameLst>
                                          <p:attrName>ppt_y</p:attrName>
                                        </p:attrNameLst>
                                      </p:cBhvr>
                                      <p:tavLst>
                                        <p:tav tm="0">
                                          <p:val>
                                            <p:strVal val="#ppt_y+#ppt_h*1.125000"/>
                                          </p:val>
                                        </p:tav>
                                        <p:tav tm="100000">
                                          <p:val>
                                            <p:strVal val="#ppt_y"/>
                                          </p:val>
                                        </p:tav>
                                      </p:tavLst>
                                    </p:anim>
                                    <p:animEffect transition="in" filter="wipe(up)">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1200" y="776289"/>
            <a:ext cx="8229600" cy="5349875"/>
          </a:xfrm>
        </p:spPr>
        <p:txBody>
          <a:bodyPr/>
          <a:lstStyle/>
          <a:p>
            <a:endParaRPr lang="it-IT" altLang="fr-FR" smtClean="0"/>
          </a:p>
          <a:p>
            <a:r>
              <a:rPr lang="it-IT" altLang="fr-FR" smtClean="0">
                <a:solidFill>
                  <a:srgbClr val="000000"/>
                </a:solidFill>
              </a:rPr>
              <a:t>(fam.) </a:t>
            </a:r>
            <a:r>
              <a:rPr lang="it-IT" altLang="fr-FR" b="1" smtClean="0">
                <a:solidFill>
                  <a:srgbClr val="000000"/>
                </a:solidFill>
              </a:rPr>
              <a:t>entre quatre yeux </a:t>
            </a:r>
            <a:r>
              <a:rPr lang="it-IT" altLang="fr-FR" smtClean="0">
                <a:solidFill>
                  <a:srgbClr val="000000"/>
                </a:solidFill>
              </a:rPr>
              <a:t>(entre quat</a:t>
            </a:r>
            <a:r>
              <a:rPr lang="it-IT" altLang="it-IT" smtClean="0">
                <a:solidFill>
                  <a:srgbClr val="000000"/>
                </a:solidFill>
              </a:rPr>
              <a:t>’</a:t>
            </a:r>
            <a:r>
              <a:rPr lang="it-IT" altLang="fr-FR" smtClean="0">
                <a:solidFill>
                  <a:srgbClr val="000000"/>
                </a:solidFill>
              </a:rPr>
              <a:t>z</a:t>
            </a:r>
            <a:r>
              <a:rPr lang="it-IT" altLang="it-IT" smtClean="0">
                <a:solidFill>
                  <a:srgbClr val="000000"/>
                </a:solidFill>
              </a:rPr>
              <a:t>’</a:t>
            </a:r>
            <a:r>
              <a:rPr lang="it-IT" altLang="fr-FR" smtClean="0">
                <a:solidFill>
                  <a:srgbClr val="000000"/>
                </a:solidFill>
              </a:rPr>
              <a:t>yeux) : en tête à tête, sans aucun temoin</a:t>
            </a:r>
          </a:p>
          <a:p>
            <a:pPr algn="ctr">
              <a:buFont typeface="Symbol" panose="05050102010706020507" pitchFamily="18" charset="2"/>
              <a:buChar char=""/>
            </a:pPr>
            <a:r>
              <a:rPr lang="it-IT" altLang="fr-FR" i="1" smtClean="0">
                <a:solidFill>
                  <a:srgbClr val="000000"/>
                </a:solidFill>
              </a:rPr>
              <a:t>A quattr</a:t>
            </a:r>
            <a:r>
              <a:rPr lang="it-IT" altLang="it-IT" i="1" smtClean="0">
                <a:solidFill>
                  <a:srgbClr val="000000"/>
                </a:solidFill>
              </a:rPr>
              <a:t>’</a:t>
            </a:r>
            <a:r>
              <a:rPr lang="it-IT" altLang="fr-FR" i="1" smtClean="0">
                <a:solidFill>
                  <a:srgbClr val="000000"/>
                </a:solidFill>
              </a:rPr>
              <a:t>occhi</a:t>
            </a:r>
          </a:p>
          <a:p>
            <a:pPr>
              <a:buFontTx/>
              <a:buNone/>
            </a:pPr>
            <a:endParaRPr lang="it-IT" altLang="fr-FR" smtClean="0"/>
          </a:p>
          <a:p>
            <a:pPr>
              <a:buFontTx/>
              <a:buNone/>
            </a:pPr>
            <a:endParaRPr lang="it-IT" altLang="fr-FR" smtClean="0"/>
          </a:p>
          <a:p>
            <a:pPr>
              <a:buFontTx/>
              <a:buNone/>
            </a:pPr>
            <a:r>
              <a:rPr lang="it-IT" altLang="fr-FR" smtClean="0"/>
              <a:t>    </a:t>
            </a:r>
          </a:p>
          <a:p>
            <a:pPr>
              <a:buFontTx/>
              <a:buNone/>
            </a:pPr>
            <a:endParaRPr lang="it-IT" altLang="fr-FR" smtClean="0"/>
          </a:p>
        </p:txBody>
      </p:sp>
      <p:pic>
        <p:nvPicPr>
          <p:cNvPr id="2" name="Immagine 1" descr="occhi,-sfondo-nero-207532.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29050" y="3033714"/>
            <a:ext cx="4425950" cy="276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1442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ppt_y</p:attrName>
                                        </p:attrNameLst>
                                      </p:cBhvr>
                                      <p:tavLst>
                                        <p:tav tm="0">
                                          <p:val>
                                            <p:strVal val="#ppt_y+#ppt_h*1.125000"/>
                                          </p:val>
                                        </p:tav>
                                        <p:tav tm="100000">
                                          <p:val>
                                            <p:strVal val="#ppt_y"/>
                                          </p:val>
                                        </p:tav>
                                      </p:tavLst>
                                    </p:anim>
                                    <p:animEffect transition="in" filter="wipe(up)">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1" name="Titolo 1"/>
          <p:cNvSpPr>
            <a:spLocks noGrp="1"/>
          </p:cNvSpPr>
          <p:nvPr>
            <p:ph type="title"/>
          </p:nvPr>
        </p:nvSpPr>
        <p:spPr/>
        <p:txBody>
          <a:bodyPr>
            <a:normAutofit fontScale="90000"/>
          </a:bodyPr>
          <a:lstStyle/>
          <a:p>
            <a:r>
              <a:rPr lang="it-IT" altLang="fr-FR" sz="2800" dirty="0"/>
              <a:t/>
            </a:r>
            <a:br>
              <a:rPr lang="it-IT" altLang="fr-FR" sz="2800" dirty="0"/>
            </a:br>
            <a:r>
              <a:rPr lang="it-IT" altLang="fr-FR" sz="2800" dirty="0"/>
              <a:t>Chanson de Giulia </a:t>
            </a:r>
            <a:r>
              <a:rPr lang="it-IT" altLang="fr-FR" sz="2800" dirty="0" err="1"/>
              <a:t>Bernasconi</a:t>
            </a:r>
            <a:r>
              <a:rPr lang="it-IT" altLang="fr-FR" sz="2800" dirty="0"/>
              <a:t/>
            </a:r>
            <a:br>
              <a:rPr lang="it-IT" altLang="fr-FR" sz="2800" dirty="0"/>
            </a:br>
            <a:r>
              <a:rPr lang="it-IT" altLang="fr-FR" sz="2800" b="1" dirty="0" err="1"/>
              <a:t>Fréro</a:t>
            </a:r>
            <a:r>
              <a:rPr lang="it-IT" altLang="fr-FR" sz="2800" b="1" dirty="0"/>
              <a:t> </a:t>
            </a:r>
            <a:r>
              <a:rPr lang="it-IT" altLang="fr-FR" sz="2800" b="1" dirty="0" err="1"/>
              <a:t>Delavega</a:t>
            </a:r>
            <a:r>
              <a:rPr lang="it-IT" altLang="fr-FR" sz="2800" b="1" dirty="0"/>
              <a:t> - Le </a:t>
            </a:r>
            <a:r>
              <a:rPr lang="it-IT" altLang="fr-FR" sz="2800" b="1" dirty="0" err="1"/>
              <a:t>coeur</a:t>
            </a:r>
            <a:r>
              <a:rPr lang="it-IT" altLang="fr-FR" sz="2800" b="1" dirty="0"/>
              <a:t> </a:t>
            </a:r>
            <a:r>
              <a:rPr lang="it-IT" altLang="fr-FR" sz="2800" b="1" dirty="0" err="1"/>
              <a:t>éléphant</a:t>
            </a:r>
            <a:r>
              <a:rPr lang="it-IT" altLang="fr-FR" sz="2800" b="1" dirty="0"/>
              <a:t> </a:t>
            </a:r>
            <a:br>
              <a:rPr lang="it-IT" altLang="fr-FR" sz="2800" b="1" dirty="0"/>
            </a:br>
            <a:r>
              <a:rPr lang="it-IT" altLang="fr-FR" sz="2400" dirty="0"/>
              <a:t>23 </a:t>
            </a:r>
            <a:r>
              <a:rPr lang="it-IT" altLang="fr-FR" sz="2400" dirty="0" err="1"/>
              <a:t>mars</a:t>
            </a:r>
            <a:r>
              <a:rPr lang="it-IT" altLang="fr-FR" sz="2400" dirty="0"/>
              <a:t> 2017</a:t>
            </a:r>
            <a:r>
              <a:rPr lang="it-IT" altLang="fr-FR" sz="2800" b="1" dirty="0"/>
              <a:t/>
            </a:r>
            <a:br>
              <a:rPr lang="it-IT" altLang="fr-FR" sz="2800" b="1" dirty="0"/>
            </a:br>
            <a:endParaRPr lang="it-IT" altLang="fr-FR" sz="2800" dirty="0"/>
          </a:p>
        </p:txBody>
      </p:sp>
      <p:sp>
        <p:nvSpPr>
          <p:cNvPr id="445442" name="Segnaposto contenuto 2"/>
          <p:cNvSpPr>
            <a:spLocks noGrp="1"/>
          </p:cNvSpPr>
          <p:nvPr>
            <p:ph idx="1"/>
          </p:nvPr>
        </p:nvSpPr>
        <p:spPr/>
        <p:txBody>
          <a:bodyPr/>
          <a:lstStyle/>
          <a:p>
            <a:r>
              <a:rPr lang="it-IT" altLang="fr-FR" dirty="0" smtClean="0">
                <a:hlinkClick r:id="rId2"/>
              </a:rPr>
              <a:t>https://www.youtube.com/watch?v=NHhmDhzqzcA</a:t>
            </a:r>
            <a:r>
              <a:rPr lang="it-IT" altLang="fr-FR" dirty="0" smtClean="0"/>
              <a:t> </a:t>
            </a:r>
          </a:p>
          <a:p>
            <a:r>
              <a:rPr lang="it-IT" altLang="fr-FR" dirty="0" smtClean="0"/>
              <a:t>et </a:t>
            </a:r>
            <a:r>
              <a:rPr lang="it-IT" altLang="fr-FR" dirty="0" err="1" smtClean="0"/>
              <a:t>les</a:t>
            </a:r>
            <a:r>
              <a:rPr lang="it-IT" altLang="fr-FR" dirty="0" smtClean="0"/>
              <a:t> </a:t>
            </a:r>
            <a:r>
              <a:rPr lang="it-IT" altLang="fr-FR" dirty="0" err="1" smtClean="0"/>
              <a:t>paroles</a:t>
            </a:r>
            <a:r>
              <a:rPr lang="it-IT" altLang="fr-FR" dirty="0" smtClean="0"/>
              <a:t> </a:t>
            </a:r>
            <a:r>
              <a:rPr lang="it-IT" altLang="fr-FR" dirty="0" smtClean="0">
                <a:hlinkClick r:id="rId3"/>
              </a:rPr>
              <a:t>http://www.metrolyrics.com/le-cour-elephant-lyrics-frero-delavega.html</a:t>
            </a:r>
            <a:endParaRPr lang="it-IT" altLang="fr-FR" dirty="0" smtClean="0"/>
          </a:p>
          <a:p>
            <a:pPr marL="0" indent="0">
              <a:buNone/>
            </a:pPr>
            <a:r>
              <a:rPr lang="it-IT" altLang="fr-FR" dirty="0" smtClean="0"/>
              <a:t/>
            </a:r>
            <a:br>
              <a:rPr lang="it-IT" altLang="fr-FR" dirty="0" smtClean="0"/>
            </a:br>
            <a:endParaRPr lang="it-IT" altLang="fr-FR" dirty="0" smtClean="0"/>
          </a:p>
          <a:p>
            <a:endParaRPr lang="it-IT" altLang="fr-FR" dirty="0" smtClean="0"/>
          </a:p>
        </p:txBody>
      </p:sp>
    </p:spTree>
    <p:extLst>
      <p:ext uri="{BB962C8B-B14F-4D97-AF65-F5344CB8AC3E}">
        <p14:creationId xmlns:p14="http://schemas.microsoft.com/office/powerpoint/2010/main" val="4136067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1200" y="704851"/>
            <a:ext cx="8229600" cy="5421313"/>
          </a:xfrm>
        </p:spPr>
        <p:txBody>
          <a:bodyPr/>
          <a:lstStyle/>
          <a:p>
            <a:r>
              <a:rPr lang="it-IT" altLang="fr-FR" b="1" smtClean="0">
                <a:solidFill>
                  <a:srgbClr val="000000"/>
                </a:solidFill>
              </a:rPr>
              <a:t>Être au septième ciel </a:t>
            </a:r>
            <a:r>
              <a:rPr lang="it-IT" altLang="fr-FR" smtClean="0">
                <a:solidFill>
                  <a:srgbClr val="000000"/>
                </a:solidFill>
              </a:rPr>
              <a:t>: être ravie, au paradis </a:t>
            </a:r>
          </a:p>
          <a:p>
            <a:pPr>
              <a:buFont typeface="Symbol" panose="05050102010706020507" pitchFamily="18" charset="2"/>
              <a:buChar char=""/>
            </a:pPr>
            <a:r>
              <a:rPr lang="it-IT" altLang="fr-FR" i="1" smtClean="0">
                <a:solidFill>
                  <a:srgbClr val="000000"/>
                </a:solidFill>
              </a:rPr>
              <a:t>essere al settimo cielo</a:t>
            </a:r>
          </a:p>
          <a:p>
            <a:pPr>
              <a:buFont typeface="Symbol" panose="05050102010706020507" pitchFamily="18" charset="2"/>
              <a:buChar char=""/>
            </a:pPr>
            <a:r>
              <a:rPr lang="it-IT" altLang="fr-FR" smtClean="0">
                <a:solidFill>
                  <a:srgbClr val="000000"/>
                </a:solidFill>
              </a:rPr>
              <a:t>Origine : cosmologie de Bède, XIIIème siècle: la Terre était entourée de sept cieux sphériques (un ciel </a:t>
            </a:r>
            <a:r>
              <a:rPr lang="mr-IN" altLang="fr-FR" smtClean="0">
                <a:solidFill>
                  <a:srgbClr val="000000"/>
                </a:solidFill>
              </a:rPr>
              <a:t>–</a:t>
            </a:r>
            <a:r>
              <a:rPr lang="it-IT" altLang="fr-FR" smtClean="0">
                <a:solidFill>
                  <a:srgbClr val="000000"/>
                </a:solidFill>
              </a:rPr>
              <a:t> une planète)</a:t>
            </a:r>
          </a:p>
          <a:p>
            <a:pPr>
              <a:buFont typeface="Symbol" panose="05050102010706020507" pitchFamily="18" charset="2"/>
              <a:buChar char=""/>
            </a:pPr>
            <a:r>
              <a:rPr lang="it-IT" altLang="fr-FR" smtClean="0">
                <a:solidFill>
                  <a:srgbClr val="000000"/>
                </a:solidFill>
              </a:rPr>
              <a:t>Le troisième ciel : de Vénus, déesse de l'amour : on disait aussi "être au troisième ciel"</a:t>
            </a:r>
          </a:p>
          <a:p>
            <a:pPr>
              <a:buFontTx/>
              <a:buNone/>
            </a:pPr>
            <a:endParaRPr lang="it-IT" altLang="fr-FR" smtClean="0"/>
          </a:p>
        </p:txBody>
      </p:sp>
      <p:pic>
        <p:nvPicPr>
          <p:cNvPr id="2" name="Immagine 1" descr="paradis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97150" y="3790950"/>
            <a:ext cx="6997700" cy="2903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19849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2" end="2"/>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p:tgtEl>
                                          <p:spTgt spid="2"/>
                                        </p:tgtEl>
                                        <p:attrNameLst>
                                          <p:attrName>ppt_y</p:attrName>
                                        </p:attrNameLst>
                                      </p:cBhvr>
                                      <p:tavLst>
                                        <p:tav tm="0">
                                          <p:val>
                                            <p:strVal val="#ppt_y+#ppt_h*1.125000"/>
                                          </p:val>
                                        </p:tav>
                                        <p:tav tm="100000">
                                          <p:val>
                                            <p:strVal val="#ppt_y"/>
                                          </p:val>
                                        </p:tav>
                                      </p:tavLst>
                                    </p:anim>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Titolo 1"/>
          <p:cNvSpPr>
            <a:spLocks noGrp="1"/>
          </p:cNvSpPr>
          <p:nvPr>
            <p:ph type="title"/>
          </p:nvPr>
        </p:nvSpPr>
        <p:spPr/>
        <p:txBody>
          <a:bodyPr/>
          <a:lstStyle/>
          <a:p>
            <a:r>
              <a:rPr lang="it-IT" altLang="fr-FR" sz="3200"/>
              <a:t>2) </a:t>
            </a:r>
            <a:r>
              <a:rPr lang="fr-FR" altLang="fr-FR" sz="3200"/>
              <a:t>Expressions qui changent de référent</a:t>
            </a:r>
          </a:p>
        </p:txBody>
      </p:sp>
      <p:sp>
        <p:nvSpPr>
          <p:cNvPr id="3" name="Segnaposto contenuto 2"/>
          <p:cNvSpPr>
            <a:spLocks noGrp="1"/>
          </p:cNvSpPr>
          <p:nvPr>
            <p:ph idx="1"/>
          </p:nvPr>
        </p:nvSpPr>
        <p:spPr>
          <a:xfrm>
            <a:off x="1524000" y="1600200"/>
            <a:ext cx="9144000" cy="5257800"/>
          </a:xfrm>
        </p:spPr>
        <p:txBody>
          <a:bodyPr/>
          <a:lstStyle/>
          <a:p>
            <a:pPr marL="0" indent="0" algn="ctr">
              <a:buNone/>
            </a:pPr>
            <a:endParaRPr lang="it-IT" altLang="fr-FR" smtClean="0"/>
          </a:p>
          <a:p>
            <a:pPr marL="0" indent="0" algn="ctr"/>
            <a:r>
              <a:rPr lang="it-IT" altLang="fr-FR" smtClean="0">
                <a:solidFill>
                  <a:srgbClr val="000000"/>
                </a:solidFill>
              </a:rPr>
              <a:t>(en) </a:t>
            </a:r>
            <a:r>
              <a:rPr lang="it-IT" altLang="fr-FR" b="1" smtClean="0">
                <a:solidFill>
                  <a:srgbClr val="000000"/>
                </a:solidFill>
              </a:rPr>
              <a:t>voir 36 chandelles </a:t>
            </a:r>
            <a:r>
              <a:rPr lang="it-IT" altLang="fr-FR" smtClean="0">
                <a:solidFill>
                  <a:srgbClr val="000000"/>
                </a:solidFill>
              </a:rPr>
              <a:t>: être ébloui, étourdi par un coup</a:t>
            </a:r>
          </a:p>
          <a:p>
            <a:pPr marL="0" indent="0" algn="ctr">
              <a:buNone/>
            </a:pPr>
            <a:endParaRPr lang="it-IT" altLang="fr-FR" smtClean="0"/>
          </a:p>
          <a:p>
            <a:pPr marL="0" indent="0" algn="ctr">
              <a:buNone/>
            </a:pPr>
            <a:endParaRPr lang="it-IT" altLang="fr-FR" smtClean="0"/>
          </a:p>
          <a:p>
            <a:pPr marL="0" indent="0" algn="ctr">
              <a:buNone/>
            </a:pPr>
            <a:endParaRPr lang="it-IT" altLang="fr-FR" smtClean="0"/>
          </a:p>
          <a:p>
            <a:pPr marL="0" indent="0" algn="ctr"/>
            <a:endParaRPr lang="it-IT" altLang="fr-FR" smtClean="0"/>
          </a:p>
        </p:txBody>
      </p:sp>
      <p:pic>
        <p:nvPicPr>
          <p:cNvPr id="4" name="Immagine 3" descr="chandelles.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11775" y="2870200"/>
            <a:ext cx="17653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a:spLocks noChangeArrowheads="1"/>
          </p:cNvSpPr>
          <p:nvPr/>
        </p:nvSpPr>
        <p:spPr bwMode="auto">
          <a:xfrm>
            <a:off x="2609851" y="5137151"/>
            <a:ext cx="69580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r>
              <a:rPr lang="it-IT" altLang="fr-FR" i="1"/>
              <a:t>=&gt; vedere le stelle</a:t>
            </a:r>
          </a:p>
          <a:p>
            <a:pPr algn="ctr"/>
            <a:endParaRPr lang="it-IT" altLang="fr-FR"/>
          </a:p>
        </p:txBody>
      </p:sp>
    </p:spTree>
    <p:extLst>
      <p:ext uri="{BB962C8B-B14F-4D97-AF65-F5344CB8AC3E}">
        <p14:creationId xmlns:p14="http://schemas.microsoft.com/office/powerpoint/2010/main" val="20392014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05000" y="0"/>
            <a:ext cx="8763000" cy="6858000"/>
          </a:xfrm>
        </p:spPr>
        <p:txBody>
          <a:bodyPr>
            <a:normAutofit/>
          </a:bodyPr>
          <a:lstStyle/>
          <a:p>
            <a:pPr marL="0" indent="0">
              <a:buNone/>
            </a:pPr>
            <a:endParaRPr lang="it-IT" altLang="fr-FR" smtClean="0"/>
          </a:p>
          <a:p>
            <a:pPr marL="0" indent="0"/>
            <a:r>
              <a:rPr lang="it-IT" altLang="fr-FR" sz="2600" b="1"/>
              <a:t>Avoir le moral à zéro</a:t>
            </a:r>
            <a:r>
              <a:rPr lang="it-IT" altLang="fr-FR" sz="2600"/>
              <a:t>: être déprimé, avoir le cafard</a:t>
            </a:r>
          </a:p>
          <a:p>
            <a:pPr marL="0" indent="0" algn="ctr">
              <a:buNone/>
            </a:pPr>
            <a:r>
              <a:rPr lang="it-IT" altLang="fr-FR" sz="2600"/>
              <a:t>=&gt; </a:t>
            </a:r>
            <a:r>
              <a:rPr lang="it-IT" altLang="fr-FR" sz="2600" i="1"/>
              <a:t>avere il morale a terra</a:t>
            </a:r>
          </a:p>
          <a:p>
            <a:pPr marL="0" indent="0" algn="ctr">
              <a:buNone/>
            </a:pPr>
            <a:endParaRPr lang="it-IT" altLang="fr-FR" sz="2600" i="1"/>
          </a:p>
          <a:p>
            <a:pPr marL="0" indent="0"/>
            <a:r>
              <a:rPr lang="it-IT" altLang="fr-FR" sz="2600" b="1"/>
              <a:t>Faire les quatre-cents coups</a:t>
            </a:r>
            <a:r>
              <a:rPr lang="it-IT" altLang="fr-FR" sz="2600"/>
              <a:t>: faire des bêtises</a:t>
            </a:r>
          </a:p>
          <a:p>
            <a:pPr marL="0" indent="0" algn="ctr">
              <a:buFont typeface="Symbol" panose="05050102010706020507" pitchFamily="18" charset="2"/>
              <a:buChar char=""/>
            </a:pPr>
            <a:r>
              <a:rPr lang="it-IT" altLang="fr-FR" sz="2600" i="1"/>
              <a:t>farne di tutti i colori</a:t>
            </a:r>
            <a:endParaRPr lang="it-IT" altLang="fr-FR" sz="2600"/>
          </a:p>
          <a:p>
            <a:pPr marL="0" indent="0"/>
            <a:endParaRPr lang="it-IT" altLang="fr-FR" smtClean="0"/>
          </a:p>
          <a:p>
            <a:pPr marL="0" indent="0">
              <a:buNone/>
            </a:pPr>
            <a:endParaRPr lang="it-IT" altLang="fr-FR" smtClean="0"/>
          </a:p>
          <a:p>
            <a:pPr marL="0" indent="0">
              <a:buNone/>
            </a:pPr>
            <a:r>
              <a:rPr lang="it-IT" altLang="fr-FR" smtClean="0"/>
              <a:t> </a:t>
            </a:r>
          </a:p>
          <a:p>
            <a:pPr marL="0" indent="0"/>
            <a:endParaRPr lang="it-IT" altLang="fr-FR" smtClean="0"/>
          </a:p>
        </p:txBody>
      </p:sp>
      <p:pic>
        <p:nvPicPr>
          <p:cNvPr id="4" name="Immagine 3" descr="400_coups_truffaut.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7575" y="2930526"/>
            <a:ext cx="2840038" cy="392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78457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4" end="4"/>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5" end="5"/>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05000" y="338138"/>
            <a:ext cx="8763000" cy="6519862"/>
          </a:xfrm>
        </p:spPr>
        <p:txBody>
          <a:bodyPr/>
          <a:lstStyle/>
          <a:p>
            <a:pPr marL="0" indent="0">
              <a:buNone/>
            </a:pPr>
            <a:endParaRPr lang="it-IT" altLang="fr-FR" smtClean="0"/>
          </a:p>
          <a:p>
            <a:pPr marL="0" indent="0"/>
            <a:r>
              <a:rPr lang="it-IT" altLang="fr-FR" b="1" smtClean="0"/>
              <a:t>Se mettre sur son 31 </a:t>
            </a:r>
            <a:r>
              <a:rPr lang="it-IT" altLang="fr-FR" smtClean="0"/>
              <a:t>: être très bien habillé</a:t>
            </a:r>
          </a:p>
          <a:p>
            <a:pPr marL="0" indent="0">
              <a:buFont typeface="Symbol" panose="05050102010706020507" pitchFamily="18" charset="2"/>
              <a:buChar char=""/>
            </a:pPr>
            <a:r>
              <a:rPr lang="it-IT" altLang="fr-FR" i="1" smtClean="0"/>
              <a:t>mettersi in tiro/in ghingheri</a:t>
            </a:r>
          </a:p>
          <a:p>
            <a:pPr marL="0" indent="0">
              <a:buNone/>
            </a:pPr>
            <a:endParaRPr lang="it-IT" altLang="fr-FR" i="1" smtClean="0"/>
          </a:p>
          <a:p>
            <a:pPr marL="0" indent="0">
              <a:buNone/>
            </a:pPr>
            <a:endParaRPr lang="it-IT" altLang="fr-FR" i="1" smtClean="0"/>
          </a:p>
          <a:p>
            <a:pPr marL="0" indent="0"/>
            <a:r>
              <a:rPr lang="it-IT" altLang="fr-FR" b="1" smtClean="0"/>
              <a:t>Faire quelque chose en moins de deux </a:t>
            </a:r>
            <a:r>
              <a:rPr lang="it-IT" altLang="fr-FR" smtClean="0"/>
              <a:t>: la faire très rapidement</a:t>
            </a:r>
          </a:p>
          <a:p>
            <a:pPr marL="0" indent="0">
              <a:buFont typeface="Symbol" panose="05050102010706020507" pitchFamily="18" charset="2"/>
              <a:buChar char=""/>
            </a:pPr>
            <a:r>
              <a:rPr lang="it-IT" altLang="fr-FR" i="1" smtClean="0"/>
              <a:t>Fare qualcosa in quattro e quattr</a:t>
            </a:r>
            <a:r>
              <a:rPr lang="it-IT" altLang="it-IT" i="1" smtClean="0"/>
              <a:t>’</a:t>
            </a:r>
            <a:r>
              <a:rPr lang="it-IT" altLang="fr-FR" i="1" smtClean="0"/>
              <a:t>otto</a:t>
            </a:r>
          </a:p>
          <a:p>
            <a:pPr marL="0" indent="0">
              <a:buNone/>
            </a:pPr>
            <a:endParaRPr lang="it-IT" altLang="fr-FR" i="1" smtClean="0"/>
          </a:p>
          <a:p>
            <a:pPr marL="0" indent="0">
              <a:buNone/>
            </a:pPr>
            <a:endParaRPr lang="it-IT" altLang="fr-FR" i="1" smtClean="0"/>
          </a:p>
          <a:p>
            <a:pPr marL="0" indent="0"/>
            <a:r>
              <a:rPr lang="it-IT" altLang="fr-FR" b="1" smtClean="0">
                <a:solidFill>
                  <a:srgbClr val="000000"/>
                </a:solidFill>
              </a:rPr>
              <a:t>Se saigner aux quatre veins pour quelqu</a:t>
            </a:r>
            <a:r>
              <a:rPr lang="it-IT" altLang="it-IT" b="1" smtClean="0">
                <a:solidFill>
                  <a:srgbClr val="000000"/>
                </a:solidFill>
              </a:rPr>
              <a:t>’</a:t>
            </a:r>
            <a:r>
              <a:rPr lang="it-IT" altLang="fr-FR" b="1" smtClean="0">
                <a:solidFill>
                  <a:srgbClr val="000000"/>
                </a:solidFill>
              </a:rPr>
              <a:t>un </a:t>
            </a:r>
            <a:r>
              <a:rPr lang="it-IT" altLang="fr-FR" smtClean="0">
                <a:solidFill>
                  <a:srgbClr val="000000"/>
                </a:solidFill>
              </a:rPr>
              <a:t>: se sacrifier pour le profit de quelqu</a:t>
            </a:r>
            <a:r>
              <a:rPr lang="it-IT" altLang="it-IT" smtClean="0">
                <a:solidFill>
                  <a:srgbClr val="000000"/>
                </a:solidFill>
              </a:rPr>
              <a:t>’</a:t>
            </a:r>
            <a:r>
              <a:rPr lang="it-IT" altLang="fr-FR" smtClean="0">
                <a:solidFill>
                  <a:srgbClr val="000000"/>
                </a:solidFill>
              </a:rPr>
              <a:t>un de cher</a:t>
            </a:r>
          </a:p>
          <a:p>
            <a:pPr marL="0" indent="0">
              <a:buFont typeface="Symbol" panose="05050102010706020507" pitchFamily="18" charset="2"/>
              <a:buChar char=""/>
            </a:pPr>
            <a:r>
              <a:rPr lang="it-IT" altLang="fr-FR" i="1" smtClean="0">
                <a:solidFill>
                  <a:srgbClr val="000000"/>
                </a:solidFill>
              </a:rPr>
              <a:t>Farsi in quattro per qualcuno</a:t>
            </a:r>
          </a:p>
          <a:p>
            <a:pPr marL="0" indent="0">
              <a:buNone/>
            </a:pPr>
            <a:endParaRPr lang="it-IT" altLang="fr-FR" i="1" smtClean="0"/>
          </a:p>
          <a:p>
            <a:pPr marL="0" indent="0">
              <a:buNone/>
            </a:pPr>
            <a:endParaRPr lang="it-IT" altLang="fr-FR" i="1" smtClean="0"/>
          </a:p>
          <a:p>
            <a:pPr marL="0" indent="0">
              <a:buNone/>
            </a:pPr>
            <a:endParaRPr lang="it-IT" altLang="fr-FR" smtClean="0"/>
          </a:p>
          <a:p>
            <a:pPr marL="0" indent="0">
              <a:buNone/>
            </a:pPr>
            <a:endParaRPr lang="it-IT" altLang="fr-FR" smtClean="0"/>
          </a:p>
          <a:p>
            <a:pPr marL="0" indent="0"/>
            <a:endParaRPr lang="it-IT" altLang="fr-FR" smtClean="0"/>
          </a:p>
        </p:txBody>
      </p:sp>
      <p:pic>
        <p:nvPicPr>
          <p:cNvPr id="4" name="Immagine 3" descr="wpid-se-mettre-sur-son-31-2013-11-26-18-3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6426" y="1"/>
            <a:ext cx="2441575"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980781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p:tgtEl>
                                          <p:spTgt spid="4"/>
                                        </p:tgtEl>
                                        <p:attrNameLst>
                                          <p:attrName>ppt_y</p:attrName>
                                        </p:attrNameLst>
                                      </p:cBhvr>
                                      <p:tavLst>
                                        <p:tav tm="0">
                                          <p:val>
                                            <p:strVal val="#ppt_y+#ppt_h*1.125000"/>
                                          </p:val>
                                        </p:tav>
                                        <p:tav tm="100000">
                                          <p:val>
                                            <p:strVal val="#ppt_y"/>
                                          </p:val>
                                        </p:tav>
                                      </p:tavLst>
                                    </p:anim>
                                    <p:animEffect transition="in" filter="wipe(up)">
                                      <p:cBhvr>
                                        <p:cTn id="18" dur="500"/>
                                        <p:tgtEl>
                                          <p:spTgt spid="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5" end="5"/>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6" end="6"/>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9" end="9"/>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p:tgtEl>
                                          <p:spTgt spid="3">
                                            <p:txEl>
                                              <p:pRg st="10" end="10"/>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305" name="Titolo 1"/>
          <p:cNvSpPr>
            <a:spLocks noGrp="1"/>
          </p:cNvSpPr>
          <p:nvPr>
            <p:ph type="title"/>
          </p:nvPr>
        </p:nvSpPr>
        <p:spPr/>
        <p:txBody>
          <a:bodyPr/>
          <a:lstStyle/>
          <a:p>
            <a:r>
              <a:rPr lang="it-IT" altLang="fr-FR" sz="3200"/>
              <a:t>3) Expressions qui n</a:t>
            </a:r>
            <a:r>
              <a:rPr lang="it-IT" altLang="it-IT" sz="3200"/>
              <a:t>’</a:t>
            </a:r>
            <a:r>
              <a:rPr lang="it-IT" altLang="ja-JP" sz="3200"/>
              <a:t>ont pas d</a:t>
            </a:r>
            <a:r>
              <a:rPr lang="it-IT" altLang="it-IT" sz="3200"/>
              <a:t>’</a:t>
            </a:r>
            <a:r>
              <a:rPr lang="it-IT" altLang="ja-JP" sz="3200"/>
              <a:t>équivalent en italien</a:t>
            </a:r>
            <a:endParaRPr lang="it-IT" altLang="fr-FR" sz="3200"/>
          </a:p>
        </p:txBody>
      </p:sp>
      <p:sp>
        <p:nvSpPr>
          <p:cNvPr id="3" name="Segnaposto contenuto 2"/>
          <p:cNvSpPr>
            <a:spLocks noGrp="1"/>
          </p:cNvSpPr>
          <p:nvPr>
            <p:ph idx="1"/>
          </p:nvPr>
        </p:nvSpPr>
        <p:spPr>
          <a:xfrm>
            <a:off x="1981200" y="2017713"/>
            <a:ext cx="8362950" cy="4557712"/>
          </a:xfrm>
        </p:spPr>
        <p:txBody>
          <a:bodyPr>
            <a:normAutofit/>
          </a:bodyPr>
          <a:lstStyle/>
          <a:p>
            <a:r>
              <a:rPr lang="it-IT" altLang="fr-FR" b="1" smtClean="0"/>
              <a:t>Les </a:t>
            </a:r>
            <a:r>
              <a:rPr lang="it-IT" altLang="fr-FR" b="1" smtClean="0">
                <a:solidFill>
                  <a:srgbClr val="000000"/>
                </a:solidFill>
              </a:rPr>
              <a:t>avoir</a:t>
            </a:r>
            <a:r>
              <a:rPr lang="it-IT" altLang="fr-FR" b="1" smtClean="0"/>
              <a:t> à zéro/avoir le trouillomètre à zéro</a:t>
            </a:r>
            <a:r>
              <a:rPr lang="it-IT" altLang="fr-FR" smtClean="0"/>
              <a:t>: avoir très peur =&gt; </a:t>
            </a:r>
            <a:r>
              <a:rPr lang="it-IT" altLang="fr-FR" i="1" smtClean="0"/>
              <a:t>(fam.) avere una fifa boia</a:t>
            </a:r>
          </a:p>
          <a:p>
            <a:pPr>
              <a:buFontTx/>
              <a:buNone/>
            </a:pPr>
            <a:endParaRPr lang="it-IT" altLang="fr-FR" smtClean="0"/>
          </a:p>
          <a:p>
            <a:endParaRPr lang="it-IT" altLang="fr-FR" smtClean="0"/>
          </a:p>
          <a:p>
            <a:endParaRPr lang="it-IT" altLang="fr-FR" smtClean="0"/>
          </a:p>
        </p:txBody>
      </p:sp>
      <p:pic>
        <p:nvPicPr>
          <p:cNvPr id="4" name="Immagine 3" descr="avoir-le-trouillometre-à-zero.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83151" y="3241676"/>
            <a:ext cx="2384425" cy="238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7321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1981200" y="733425"/>
            <a:ext cx="8262938" cy="5392738"/>
          </a:xfrm>
        </p:spPr>
        <p:txBody>
          <a:bodyPr/>
          <a:lstStyle/>
          <a:p>
            <a:r>
              <a:rPr lang="it-IT" altLang="fr-FR" b="1" smtClean="0">
                <a:solidFill>
                  <a:srgbClr val="000000"/>
                </a:solidFill>
              </a:rPr>
              <a:t>Sudare sette camicie </a:t>
            </a:r>
            <a:r>
              <a:rPr lang="it-IT" altLang="fr-FR" smtClean="0">
                <a:solidFill>
                  <a:srgbClr val="000000"/>
                </a:solidFill>
              </a:rPr>
              <a:t>= </a:t>
            </a:r>
            <a:r>
              <a:rPr lang="it-IT" altLang="fr-FR" b="1" smtClean="0">
                <a:solidFill>
                  <a:srgbClr val="000000"/>
                </a:solidFill>
              </a:rPr>
              <a:t>suer sang et eau</a:t>
            </a:r>
            <a:r>
              <a:rPr lang="it-IT" altLang="fr-FR" smtClean="0">
                <a:solidFill>
                  <a:srgbClr val="000000"/>
                </a:solidFill>
              </a:rPr>
              <a:t> : faire un effort, un travail extraordinaire pour parvenir à quelque chose</a:t>
            </a:r>
          </a:p>
          <a:p>
            <a:pPr>
              <a:buFontTx/>
              <a:buNone/>
            </a:pPr>
            <a:endParaRPr lang="it-IT" altLang="fr-FR" smtClean="0">
              <a:solidFill>
                <a:srgbClr val="000000"/>
              </a:solidFill>
            </a:endParaRPr>
          </a:p>
          <a:p>
            <a:endParaRPr lang="it-IT" altLang="fr-FR" smtClean="0"/>
          </a:p>
          <a:p>
            <a:pPr>
              <a:buFontTx/>
              <a:buNone/>
            </a:pPr>
            <a:endParaRPr lang="it-IT" altLang="fr-FR" i="1" smtClean="0"/>
          </a:p>
        </p:txBody>
      </p:sp>
      <p:pic>
        <p:nvPicPr>
          <p:cNvPr id="2" name="Immagine 1" descr="sette_camicie.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656138" y="2192338"/>
            <a:ext cx="2963862"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9388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p:tgtEl>
                                          <p:spTgt spid="2"/>
                                        </p:tgtEl>
                                        <p:attrNameLst>
                                          <p:attrName>ppt_y</p:attrName>
                                        </p:attrNameLst>
                                      </p:cBhvr>
                                      <p:tavLst>
                                        <p:tav tm="0">
                                          <p:val>
                                            <p:strVal val="#ppt_y+#ppt_h*1.125000"/>
                                          </p:val>
                                        </p:tav>
                                        <p:tav tm="100000">
                                          <p:val>
                                            <p:strVal val="#ppt_y"/>
                                          </p:val>
                                        </p:tav>
                                      </p:tavLst>
                                    </p:anim>
                                    <p:animEffect transition="in" filter="wipe(up)">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63714" y="184150"/>
            <a:ext cx="8447087" cy="6673850"/>
          </a:xfrm>
        </p:spPr>
        <p:txBody>
          <a:bodyPr>
            <a:normAutofit lnSpcReduction="10000"/>
          </a:bodyPr>
          <a:lstStyle/>
          <a:p>
            <a:pPr>
              <a:lnSpc>
                <a:spcPct val="80000"/>
              </a:lnSpc>
            </a:pPr>
            <a:r>
              <a:rPr lang="it-IT" altLang="fr-FR" sz="3000">
                <a:solidFill>
                  <a:srgbClr val="000000"/>
                </a:solidFill>
              </a:rPr>
              <a:t>(fam.) </a:t>
            </a:r>
            <a:r>
              <a:rPr lang="it-IT" altLang="fr-FR" sz="3000" b="1">
                <a:solidFill>
                  <a:srgbClr val="000000"/>
                </a:solidFill>
              </a:rPr>
              <a:t>Vingt-deux ! </a:t>
            </a:r>
            <a:r>
              <a:rPr lang="it-IT" altLang="fr-FR" sz="3000">
                <a:solidFill>
                  <a:srgbClr val="000000"/>
                </a:solidFill>
              </a:rPr>
              <a:t>: attention, ex. Vingt-deux ! V</a:t>
            </a:r>
            <a:r>
              <a:rPr lang="it-IT" altLang="it-IT" sz="3000">
                <a:solidFill>
                  <a:srgbClr val="000000"/>
                </a:solidFill>
              </a:rPr>
              <a:t>’</a:t>
            </a:r>
            <a:r>
              <a:rPr lang="it-IT" altLang="fr-FR" sz="3000">
                <a:solidFill>
                  <a:srgbClr val="000000"/>
                </a:solidFill>
              </a:rPr>
              <a:t>là les flics !</a:t>
            </a:r>
          </a:p>
          <a:p>
            <a:pPr>
              <a:lnSpc>
                <a:spcPct val="80000"/>
              </a:lnSpc>
              <a:buFont typeface="Symbol" panose="05050102010706020507" pitchFamily="18" charset="2"/>
              <a:buChar char=""/>
            </a:pPr>
            <a:r>
              <a:rPr lang="it-IT" altLang="fr-FR" sz="3000" i="1">
                <a:solidFill>
                  <a:srgbClr val="000000"/>
                </a:solidFill>
              </a:rPr>
              <a:t>attenti, occhio</a:t>
            </a:r>
          </a:p>
          <a:p>
            <a:pPr>
              <a:lnSpc>
                <a:spcPct val="80000"/>
              </a:lnSpc>
              <a:buFont typeface="Symbol" panose="05050102010706020507" pitchFamily="18" charset="2"/>
              <a:buChar char=""/>
            </a:pPr>
            <a:endParaRPr lang="it-IT" altLang="fr-FR" sz="3000" i="1">
              <a:solidFill>
                <a:srgbClr val="000000"/>
              </a:solidFill>
            </a:endParaRPr>
          </a:p>
          <a:p>
            <a:pPr>
              <a:lnSpc>
                <a:spcPct val="80000"/>
              </a:lnSpc>
              <a:buFont typeface="Symbol" panose="05050102010706020507" pitchFamily="18" charset="2"/>
              <a:buChar char=""/>
            </a:pPr>
            <a:endParaRPr lang="it-IT" altLang="fr-FR" sz="3000" i="1">
              <a:solidFill>
                <a:srgbClr val="000000"/>
              </a:solidFill>
            </a:endParaRPr>
          </a:p>
          <a:p>
            <a:pPr>
              <a:lnSpc>
                <a:spcPct val="80000"/>
              </a:lnSpc>
              <a:buFont typeface="Symbol" panose="05050102010706020507" pitchFamily="18" charset="2"/>
              <a:buChar char=""/>
            </a:pPr>
            <a:endParaRPr lang="it-IT" altLang="fr-FR" sz="3000" i="1">
              <a:solidFill>
                <a:srgbClr val="000000"/>
              </a:solidFill>
            </a:endParaRPr>
          </a:p>
          <a:p>
            <a:pPr>
              <a:lnSpc>
                <a:spcPct val="80000"/>
              </a:lnSpc>
              <a:buFont typeface="Symbol" panose="05050102010706020507" pitchFamily="18" charset="2"/>
              <a:buChar char=""/>
            </a:pPr>
            <a:endParaRPr lang="it-IT" altLang="fr-FR" sz="3000" i="1">
              <a:solidFill>
                <a:srgbClr val="000000"/>
              </a:solidFill>
            </a:endParaRPr>
          </a:p>
          <a:p>
            <a:pPr>
              <a:lnSpc>
                <a:spcPct val="80000"/>
              </a:lnSpc>
              <a:buFontTx/>
              <a:buNone/>
            </a:pPr>
            <a:endParaRPr lang="it-IT" altLang="fr-FR" sz="3000" i="1">
              <a:solidFill>
                <a:srgbClr val="000000"/>
              </a:solidFill>
            </a:endParaRPr>
          </a:p>
          <a:p>
            <a:pPr>
              <a:lnSpc>
                <a:spcPct val="80000"/>
              </a:lnSpc>
              <a:buFontTx/>
              <a:buNone/>
            </a:pPr>
            <a:r>
              <a:rPr lang="it-IT" altLang="fr-FR" sz="3000" i="1">
                <a:solidFill>
                  <a:srgbClr val="000000"/>
                </a:solidFill>
              </a:rPr>
              <a:t>Origine:</a:t>
            </a:r>
          </a:p>
          <a:p>
            <a:pPr>
              <a:lnSpc>
                <a:spcPct val="80000"/>
              </a:lnSpc>
              <a:buFontTx/>
              <a:buChar char="-"/>
            </a:pPr>
            <a:r>
              <a:rPr lang="it-IT" altLang="fr-FR" sz="3000"/>
              <a:t>La veste </a:t>
            </a:r>
            <a:r>
              <a:rPr lang="it-IT" altLang="fr-FR" sz="3000">
                <a:solidFill>
                  <a:srgbClr val="000000"/>
                </a:solidFill>
              </a:rPr>
              <a:t>des policiers : vingt-deux boutons =&gt; un signal de l'arrivée des policiers ;</a:t>
            </a:r>
          </a:p>
          <a:p>
            <a:pPr>
              <a:lnSpc>
                <a:spcPct val="80000"/>
              </a:lnSpc>
              <a:buFontTx/>
              <a:buChar char="-"/>
            </a:pPr>
            <a:r>
              <a:rPr lang="it-IT" altLang="fr-FR" sz="3000">
                <a:solidFill>
                  <a:srgbClr val="000000"/>
                </a:solidFill>
              </a:rPr>
              <a:t>Argot du XIXème siècle: vingt-deux = couteau (22 cm de lame) =&gt; un signal qu'il fallait dégainer les couteaux ;</a:t>
            </a:r>
          </a:p>
          <a:p>
            <a:pPr>
              <a:lnSpc>
                <a:spcPct val="80000"/>
              </a:lnSpc>
              <a:buFontTx/>
              <a:buNone/>
            </a:pPr>
            <a:r>
              <a:rPr lang="it-IT" altLang="fr-FR" sz="3000">
                <a:solidFill>
                  <a:srgbClr val="000000"/>
                </a:solidFill>
              </a:rPr>
              <a:t>-   Une déformation de "vingt dieux !"</a:t>
            </a:r>
            <a:endParaRPr lang="it-IT" altLang="fr-FR" sz="3000" i="1">
              <a:solidFill>
                <a:srgbClr val="000000"/>
              </a:solidFill>
            </a:endParaRPr>
          </a:p>
          <a:p>
            <a:pPr>
              <a:lnSpc>
                <a:spcPct val="80000"/>
              </a:lnSpc>
              <a:buFontTx/>
              <a:buNone/>
            </a:pPr>
            <a:endParaRPr lang="it-IT" altLang="fr-FR" sz="3000" i="1">
              <a:solidFill>
                <a:srgbClr val="000000"/>
              </a:solidFill>
            </a:endParaRPr>
          </a:p>
          <a:p>
            <a:pPr>
              <a:lnSpc>
                <a:spcPct val="80000"/>
              </a:lnSpc>
              <a:buFontTx/>
              <a:buNone/>
            </a:pPr>
            <a:endParaRPr lang="it-IT" altLang="fr-FR" sz="3000">
              <a:solidFill>
                <a:srgbClr val="000000"/>
              </a:solidFill>
            </a:endParaRPr>
          </a:p>
          <a:p>
            <a:pPr>
              <a:lnSpc>
                <a:spcPct val="80000"/>
              </a:lnSpc>
              <a:buFontTx/>
              <a:buNone/>
            </a:pPr>
            <a:endParaRPr lang="it-IT" altLang="fr-FR" sz="3000">
              <a:solidFill>
                <a:srgbClr val="000000"/>
              </a:solidFill>
            </a:endParaRPr>
          </a:p>
          <a:p>
            <a:pPr>
              <a:lnSpc>
                <a:spcPct val="80000"/>
              </a:lnSpc>
              <a:buFontTx/>
              <a:buNone/>
            </a:pPr>
            <a:endParaRPr lang="it-IT" altLang="fr-FR" sz="3000">
              <a:solidFill>
                <a:srgbClr val="000000"/>
              </a:solidFill>
            </a:endParaRPr>
          </a:p>
          <a:p>
            <a:pPr>
              <a:lnSpc>
                <a:spcPct val="80000"/>
              </a:lnSpc>
              <a:buFontTx/>
              <a:buNone/>
            </a:pPr>
            <a:endParaRPr lang="it-IT" altLang="fr-FR" sz="3000">
              <a:solidFill>
                <a:srgbClr val="000000"/>
              </a:solidFill>
            </a:endParaRPr>
          </a:p>
          <a:p>
            <a:pPr>
              <a:lnSpc>
                <a:spcPct val="80000"/>
              </a:lnSpc>
            </a:pPr>
            <a:endParaRPr lang="it-IT" altLang="fr-FR" sz="3000"/>
          </a:p>
        </p:txBody>
      </p:sp>
      <p:pic>
        <p:nvPicPr>
          <p:cNvPr id="2" name="Immagine 1" descr="000000000000000000000000000000000000000000000000000000022_-v__l_-les-flics-2-300x300.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459288" y="903288"/>
            <a:ext cx="2863850" cy="286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6221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p:tgtEl>
                                          <p:spTgt spid="2"/>
                                        </p:tgtEl>
                                        <p:attrNameLst>
                                          <p:attrName>ppt_y</p:attrName>
                                        </p:attrNameLst>
                                      </p:cBhvr>
                                      <p:tavLst>
                                        <p:tav tm="0">
                                          <p:val>
                                            <p:strVal val="#ppt_y+#ppt_h*1.125000"/>
                                          </p:val>
                                        </p:tav>
                                        <p:tav tm="100000">
                                          <p:val>
                                            <p:strVal val="#ppt_y"/>
                                          </p:val>
                                        </p:tav>
                                      </p:tavLst>
                                    </p:anim>
                                    <p:animEffect transition="in" filter="wipe(up)">
                                      <p:cBhvr>
                                        <p:cTn id="18" dur="500"/>
                                        <p:tgtEl>
                                          <p:spTgt spid="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7" end="7"/>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8" end="8"/>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2" presetClass="entr" presetSubtype="4"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p:tgtEl>
                                          <p:spTgt spid="3">
                                            <p:txEl>
                                              <p:pRg st="9" end="9"/>
                                            </p:txEl>
                                          </p:spTgt>
                                        </p:tgtEl>
                                        <p:attrNameLst>
                                          <p:attrName>ppt_y</p:attrName>
                                        </p:attrNameLst>
                                      </p:cBhvr>
                                      <p:tavLst>
                                        <p:tav tm="0">
                                          <p:val>
                                            <p:strVal val="#ppt_y+#ppt_h*1.125000"/>
                                          </p:val>
                                        </p:tav>
                                        <p:tav tm="100000">
                                          <p:val>
                                            <p:strVal val="#ppt_y"/>
                                          </p:val>
                                        </p:tav>
                                      </p:tavLst>
                                    </p:anim>
                                    <p:animEffect transition="in" filter="wipe(up)">
                                      <p:cBhvr>
                                        <p:cTn id="34" dur="500"/>
                                        <p:tgtEl>
                                          <p:spTgt spid="3">
                                            <p:txEl>
                                              <p:pRg st="9" end="9"/>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 calcmode="lin" valueType="num">
                                      <p:cBhvr additive="base">
                                        <p:cTn id="39" dur="500"/>
                                        <p:tgtEl>
                                          <p:spTgt spid="3">
                                            <p:txEl>
                                              <p:pRg st="10" end="10"/>
                                            </p:txEl>
                                          </p:spTgt>
                                        </p:tgtEl>
                                        <p:attrNameLst>
                                          <p:attrName>ppt_y</p:attrName>
                                        </p:attrNameLst>
                                      </p:cBhvr>
                                      <p:tavLst>
                                        <p:tav tm="0">
                                          <p:val>
                                            <p:strVal val="#ppt_y+#ppt_h*1.125000"/>
                                          </p:val>
                                        </p:tav>
                                        <p:tav tm="100000">
                                          <p:val>
                                            <p:strVal val="#ppt_y"/>
                                          </p:val>
                                        </p:tav>
                                      </p:tavLst>
                                    </p:anim>
                                    <p:animEffect transition="in" filter="wipe(up)">
                                      <p:cBhvr>
                                        <p:cTn id="4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981200" y="704851"/>
            <a:ext cx="8229600" cy="5421313"/>
          </a:xfrm>
        </p:spPr>
        <p:txBody>
          <a:bodyPr/>
          <a:lstStyle/>
          <a:p>
            <a:pPr>
              <a:defRPr/>
            </a:pPr>
            <a:r>
              <a:rPr lang="it-IT" b="1" dirty="0" smtClean="0">
                <a:solidFill>
                  <a:srgbClr val="000000"/>
                </a:solidFill>
              </a:rPr>
              <a:t>Un </a:t>
            </a:r>
            <a:r>
              <a:rPr lang="it-IT" b="1" dirty="0">
                <a:solidFill>
                  <a:srgbClr val="000000"/>
                </a:solidFill>
              </a:rPr>
              <a:t>de </a:t>
            </a:r>
            <a:r>
              <a:rPr lang="it-IT" b="1" dirty="0" err="1">
                <a:solidFill>
                  <a:srgbClr val="000000"/>
                </a:solidFill>
              </a:rPr>
              <a:t>ces</a:t>
            </a:r>
            <a:r>
              <a:rPr lang="it-IT" b="1" dirty="0">
                <a:solidFill>
                  <a:srgbClr val="000000"/>
                </a:solidFill>
              </a:rPr>
              <a:t> </a:t>
            </a:r>
            <a:r>
              <a:rPr lang="it-IT" b="1" dirty="0" err="1">
                <a:solidFill>
                  <a:srgbClr val="000000"/>
                </a:solidFill>
              </a:rPr>
              <a:t>quatre</a:t>
            </a:r>
            <a:r>
              <a:rPr lang="it-IT" b="1" dirty="0">
                <a:solidFill>
                  <a:srgbClr val="000000"/>
                </a:solidFill>
              </a:rPr>
              <a:t> </a:t>
            </a:r>
            <a:r>
              <a:rPr lang="it-IT" b="1" dirty="0" err="1">
                <a:solidFill>
                  <a:srgbClr val="000000"/>
                </a:solidFill>
              </a:rPr>
              <a:t>matins</a:t>
            </a:r>
            <a:r>
              <a:rPr lang="it-IT" dirty="0">
                <a:solidFill>
                  <a:srgbClr val="000000"/>
                </a:solidFill>
              </a:rPr>
              <a:t>/</a:t>
            </a:r>
            <a:r>
              <a:rPr lang="it-IT" dirty="0" err="1">
                <a:solidFill>
                  <a:srgbClr val="000000"/>
                </a:solidFill>
              </a:rPr>
              <a:t>ellipt</a:t>
            </a:r>
            <a:r>
              <a:rPr lang="it-IT" dirty="0">
                <a:solidFill>
                  <a:srgbClr val="000000"/>
                </a:solidFill>
              </a:rPr>
              <a:t>. </a:t>
            </a:r>
            <a:r>
              <a:rPr lang="it-IT" b="1" dirty="0">
                <a:solidFill>
                  <a:srgbClr val="000000"/>
                </a:solidFill>
              </a:rPr>
              <a:t>Un de </a:t>
            </a:r>
            <a:r>
              <a:rPr lang="it-IT" b="1" dirty="0" err="1">
                <a:solidFill>
                  <a:srgbClr val="000000"/>
                </a:solidFill>
              </a:rPr>
              <a:t>ces</a:t>
            </a:r>
            <a:r>
              <a:rPr lang="it-IT" b="1" dirty="0">
                <a:solidFill>
                  <a:srgbClr val="000000"/>
                </a:solidFill>
              </a:rPr>
              <a:t> </a:t>
            </a:r>
            <a:r>
              <a:rPr lang="it-IT" b="1" dirty="0" err="1">
                <a:solidFill>
                  <a:srgbClr val="000000"/>
                </a:solidFill>
              </a:rPr>
              <a:t>quatre</a:t>
            </a:r>
            <a:r>
              <a:rPr lang="it-IT" dirty="0">
                <a:solidFill>
                  <a:srgbClr val="000000"/>
                </a:solidFill>
              </a:rPr>
              <a:t>: un jour, plus </a:t>
            </a:r>
            <a:r>
              <a:rPr lang="it-IT" dirty="0" err="1">
                <a:solidFill>
                  <a:srgbClr val="000000"/>
                </a:solidFill>
              </a:rPr>
              <a:t>ou</a:t>
            </a:r>
            <a:r>
              <a:rPr lang="it-IT" dirty="0">
                <a:solidFill>
                  <a:srgbClr val="000000"/>
                </a:solidFill>
              </a:rPr>
              <a:t> </a:t>
            </a:r>
            <a:r>
              <a:rPr lang="it-IT" dirty="0" err="1">
                <a:solidFill>
                  <a:srgbClr val="000000"/>
                </a:solidFill>
              </a:rPr>
              <a:t>moins</a:t>
            </a:r>
            <a:r>
              <a:rPr lang="it-IT" dirty="0">
                <a:solidFill>
                  <a:srgbClr val="000000"/>
                </a:solidFill>
              </a:rPr>
              <a:t> </a:t>
            </a:r>
            <a:r>
              <a:rPr lang="it-IT" dirty="0" err="1">
                <a:solidFill>
                  <a:srgbClr val="000000"/>
                </a:solidFill>
              </a:rPr>
              <a:t>proche</a:t>
            </a:r>
            <a:r>
              <a:rPr lang="it-IT" dirty="0">
                <a:solidFill>
                  <a:srgbClr val="000000"/>
                </a:solidFill>
              </a:rPr>
              <a:t>, ex. </a:t>
            </a:r>
            <a:r>
              <a:rPr lang="it-IT" i="1" dirty="0">
                <a:solidFill>
                  <a:srgbClr val="000000"/>
                </a:solidFill>
              </a:rPr>
              <a:t>on se </a:t>
            </a:r>
            <a:r>
              <a:rPr lang="it-IT" i="1" dirty="0" err="1">
                <a:solidFill>
                  <a:srgbClr val="000000"/>
                </a:solidFill>
              </a:rPr>
              <a:t>voit</a:t>
            </a:r>
            <a:r>
              <a:rPr lang="it-IT" i="1" dirty="0">
                <a:solidFill>
                  <a:srgbClr val="000000"/>
                </a:solidFill>
              </a:rPr>
              <a:t> un de </a:t>
            </a:r>
            <a:r>
              <a:rPr lang="it-IT" i="1" dirty="0" err="1">
                <a:solidFill>
                  <a:srgbClr val="000000"/>
                </a:solidFill>
              </a:rPr>
              <a:t>ces</a:t>
            </a:r>
            <a:r>
              <a:rPr lang="it-IT" i="1" dirty="0">
                <a:solidFill>
                  <a:srgbClr val="000000"/>
                </a:solidFill>
              </a:rPr>
              <a:t> </a:t>
            </a:r>
            <a:r>
              <a:rPr lang="it-IT" i="1" dirty="0" err="1">
                <a:solidFill>
                  <a:srgbClr val="000000"/>
                </a:solidFill>
              </a:rPr>
              <a:t>quatre</a:t>
            </a:r>
            <a:r>
              <a:rPr lang="it-IT" i="1" dirty="0">
                <a:solidFill>
                  <a:srgbClr val="000000"/>
                </a:solidFill>
              </a:rPr>
              <a:t>! </a:t>
            </a:r>
            <a:r>
              <a:rPr lang="it-IT" dirty="0">
                <a:solidFill>
                  <a:srgbClr val="000000"/>
                </a:solidFill>
              </a:rPr>
              <a:t>=&gt;  </a:t>
            </a:r>
            <a:r>
              <a:rPr lang="it-IT" i="1" dirty="0">
                <a:solidFill>
                  <a:srgbClr val="000000"/>
                </a:solidFill>
              </a:rPr>
              <a:t>ci vediamo </a:t>
            </a:r>
            <a:r>
              <a:rPr lang="it-IT" i="1" dirty="0" smtClean="0">
                <a:solidFill>
                  <a:srgbClr val="000000"/>
                </a:solidFill>
              </a:rPr>
              <a:t>presto</a:t>
            </a:r>
          </a:p>
          <a:p>
            <a:pPr>
              <a:defRPr/>
            </a:pPr>
            <a:endParaRPr lang="it-IT" i="1" dirty="0">
              <a:solidFill>
                <a:srgbClr val="000000"/>
              </a:solidFill>
            </a:endParaRPr>
          </a:p>
          <a:p>
            <a:pPr>
              <a:defRPr/>
            </a:pPr>
            <a:r>
              <a:rPr lang="it-IT" b="1" dirty="0" err="1" smtClean="0">
                <a:solidFill>
                  <a:srgbClr val="000000"/>
                </a:solidFill>
              </a:rPr>
              <a:t>Comme</a:t>
            </a:r>
            <a:r>
              <a:rPr lang="it-IT" b="1" dirty="0" smtClean="0">
                <a:solidFill>
                  <a:srgbClr val="000000"/>
                </a:solidFill>
              </a:rPr>
              <a:t> </a:t>
            </a:r>
            <a:r>
              <a:rPr lang="it-IT" b="1" dirty="0" err="1" smtClean="0">
                <a:solidFill>
                  <a:srgbClr val="000000"/>
                </a:solidFill>
              </a:rPr>
              <a:t>pas</a:t>
            </a:r>
            <a:r>
              <a:rPr lang="it-IT" b="1" dirty="0" smtClean="0">
                <a:solidFill>
                  <a:srgbClr val="000000"/>
                </a:solidFill>
              </a:rPr>
              <a:t> </a:t>
            </a:r>
            <a:r>
              <a:rPr lang="it-IT" b="1" dirty="0" err="1" smtClean="0">
                <a:solidFill>
                  <a:srgbClr val="000000"/>
                </a:solidFill>
              </a:rPr>
              <a:t>deux</a:t>
            </a:r>
            <a:r>
              <a:rPr lang="it-IT" b="1" dirty="0" smtClean="0">
                <a:solidFill>
                  <a:srgbClr val="000000"/>
                </a:solidFill>
              </a:rPr>
              <a:t> </a:t>
            </a:r>
            <a:r>
              <a:rPr lang="it-IT" dirty="0" smtClean="0">
                <a:solidFill>
                  <a:srgbClr val="000000"/>
                </a:solidFill>
              </a:rPr>
              <a:t>: </a:t>
            </a:r>
            <a:r>
              <a:rPr lang="it-IT" dirty="0" err="1" smtClean="0">
                <a:solidFill>
                  <a:srgbClr val="000000"/>
                </a:solidFill>
              </a:rPr>
              <a:t>comme</a:t>
            </a:r>
            <a:r>
              <a:rPr lang="it-IT" dirty="0" smtClean="0">
                <a:solidFill>
                  <a:srgbClr val="000000"/>
                </a:solidFill>
              </a:rPr>
              <a:t> </a:t>
            </a:r>
            <a:r>
              <a:rPr lang="it-IT" dirty="0" err="1" smtClean="0">
                <a:solidFill>
                  <a:srgbClr val="000000"/>
                </a:solidFill>
              </a:rPr>
              <a:t>personne</a:t>
            </a:r>
            <a:r>
              <a:rPr lang="it-IT" dirty="0" smtClean="0">
                <a:solidFill>
                  <a:srgbClr val="000000"/>
                </a:solidFill>
              </a:rPr>
              <a:t>, </a:t>
            </a:r>
            <a:r>
              <a:rPr lang="it-IT" dirty="0" err="1" smtClean="0">
                <a:solidFill>
                  <a:srgbClr val="000000"/>
                </a:solidFill>
              </a:rPr>
              <a:t>comme</a:t>
            </a:r>
            <a:r>
              <a:rPr lang="it-IT" dirty="0" smtClean="0">
                <a:solidFill>
                  <a:srgbClr val="000000"/>
                </a:solidFill>
              </a:rPr>
              <a:t> </a:t>
            </a:r>
            <a:r>
              <a:rPr lang="it-IT" dirty="0" err="1" smtClean="0">
                <a:solidFill>
                  <a:srgbClr val="000000"/>
                </a:solidFill>
              </a:rPr>
              <a:t>nul</a:t>
            </a:r>
            <a:r>
              <a:rPr lang="it-IT" dirty="0" smtClean="0">
                <a:solidFill>
                  <a:srgbClr val="000000"/>
                </a:solidFill>
              </a:rPr>
              <a:t> </a:t>
            </a:r>
            <a:r>
              <a:rPr lang="it-IT" dirty="0" err="1" smtClean="0">
                <a:solidFill>
                  <a:srgbClr val="000000"/>
                </a:solidFill>
              </a:rPr>
              <a:t>autre</a:t>
            </a:r>
            <a:r>
              <a:rPr lang="it-IT" dirty="0" smtClean="0">
                <a:solidFill>
                  <a:srgbClr val="000000"/>
                </a:solidFill>
              </a:rPr>
              <a:t>, ex. maligne </a:t>
            </a:r>
            <a:r>
              <a:rPr lang="it-IT" dirty="0" err="1" smtClean="0">
                <a:solidFill>
                  <a:srgbClr val="000000"/>
                </a:solidFill>
              </a:rPr>
              <a:t>comme</a:t>
            </a:r>
            <a:r>
              <a:rPr lang="it-IT" dirty="0" smtClean="0">
                <a:solidFill>
                  <a:srgbClr val="000000"/>
                </a:solidFill>
              </a:rPr>
              <a:t> </a:t>
            </a:r>
            <a:r>
              <a:rPr lang="it-IT" dirty="0" err="1" smtClean="0">
                <a:solidFill>
                  <a:srgbClr val="000000"/>
                </a:solidFill>
              </a:rPr>
              <a:t>pas</a:t>
            </a:r>
            <a:r>
              <a:rPr lang="it-IT" dirty="0" smtClean="0">
                <a:solidFill>
                  <a:srgbClr val="000000"/>
                </a:solidFill>
              </a:rPr>
              <a:t> </a:t>
            </a:r>
            <a:r>
              <a:rPr lang="it-IT" dirty="0" err="1" smtClean="0">
                <a:solidFill>
                  <a:srgbClr val="000000"/>
                </a:solidFill>
              </a:rPr>
              <a:t>deux</a:t>
            </a:r>
            <a:endParaRPr lang="it-IT" dirty="0" smtClean="0">
              <a:solidFill>
                <a:srgbClr val="000000"/>
              </a:solidFill>
            </a:endParaRPr>
          </a:p>
          <a:p>
            <a:pPr marL="0" indent="0">
              <a:buNone/>
              <a:defRPr/>
            </a:pPr>
            <a:r>
              <a:rPr lang="it-IT" dirty="0" smtClean="0">
                <a:solidFill>
                  <a:srgbClr val="000000"/>
                </a:solidFill>
              </a:rPr>
              <a:t>=&gt; </a:t>
            </a:r>
            <a:r>
              <a:rPr lang="it-IT" i="1" dirty="0" smtClean="0">
                <a:solidFill>
                  <a:srgbClr val="000000"/>
                </a:solidFill>
              </a:rPr>
              <a:t>Come pochi/come nessun altro</a:t>
            </a:r>
            <a:endParaRPr lang="it-IT" i="1" dirty="0">
              <a:solidFill>
                <a:srgbClr val="000000"/>
              </a:solidFill>
            </a:endParaRPr>
          </a:p>
          <a:p>
            <a:pPr marL="0" indent="0">
              <a:buNone/>
              <a:defRPr/>
            </a:pPr>
            <a:endParaRPr lang="it-IT" i="1" dirty="0">
              <a:solidFill>
                <a:srgbClr val="000000"/>
              </a:solidFill>
            </a:endParaRPr>
          </a:p>
        </p:txBody>
      </p:sp>
      <p:pic>
        <p:nvPicPr>
          <p:cNvPr id="4" name="Immagine 3" descr="199ffc97502a347bfaf8039a78a2d5e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15138" y="3005138"/>
            <a:ext cx="3852862" cy="385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964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2" presetClass="entr" presetSubtype="4"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p:tgtEl>
                                          <p:spTgt spid="4"/>
                                        </p:tgtEl>
                                        <p:attrNameLst>
                                          <p:attrName>ppt_y</p:attrName>
                                        </p:attrNameLst>
                                      </p:cBhvr>
                                      <p:tavLst>
                                        <p:tav tm="0">
                                          <p:val>
                                            <p:strVal val="#ppt_y+#ppt_h*1.125000"/>
                                          </p:val>
                                        </p:tav>
                                        <p:tav tm="100000">
                                          <p:val>
                                            <p:strVal val="#ppt_y"/>
                                          </p:val>
                                        </p:tav>
                                      </p:tavLst>
                                    </p:anim>
                                    <p:animEffect transition="in" filter="wipe(up)">
                                      <p:cBhvr>
                                        <p:cTn id="2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20864" y="465138"/>
            <a:ext cx="8847137" cy="6392862"/>
          </a:xfrm>
        </p:spPr>
        <p:txBody>
          <a:bodyPr/>
          <a:lstStyle/>
          <a:p>
            <a:pPr marL="0" indent="0">
              <a:buNone/>
            </a:pPr>
            <a:endParaRPr lang="it-IT" altLang="fr-FR" smtClean="0"/>
          </a:p>
          <a:p>
            <a:pPr marL="0" indent="0"/>
            <a:r>
              <a:rPr lang="it-IT" altLang="fr-FR" b="1" smtClean="0">
                <a:solidFill>
                  <a:srgbClr val="000000"/>
                </a:solidFill>
              </a:rPr>
              <a:t>Être à deux doigts de faire quelque chose</a:t>
            </a:r>
            <a:r>
              <a:rPr lang="it-IT" altLang="fr-FR" smtClean="0">
                <a:solidFill>
                  <a:srgbClr val="000000"/>
                </a:solidFill>
              </a:rPr>
              <a:t> : être très près de faire quelque chose, être sur le point de la faire</a:t>
            </a:r>
          </a:p>
          <a:p>
            <a:pPr marL="0" indent="0">
              <a:buFont typeface="Symbol" panose="05050102010706020507" pitchFamily="18" charset="2"/>
              <a:buChar char=""/>
            </a:pPr>
            <a:r>
              <a:rPr lang="it-IT" altLang="fr-FR" i="1" smtClean="0">
                <a:solidFill>
                  <a:srgbClr val="000000"/>
                </a:solidFill>
              </a:rPr>
              <a:t>Stare per fare qualcosa, essere sul punto di fare qualcosa</a:t>
            </a:r>
          </a:p>
          <a:p>
            <a:pPr marL="0" indent="0">
              <a:buNone/>
            </a:pPr>
            <a:endParaRPr lang="it-IT" altLang="fr-FR" smtClean="0">
              <a:solidFill>
                <a:srgbClr val="000000"/>
              </a:solidFill>
            </a:endParaRPr>
          </a:p>
          <a:p>
            <a:pPr marL="0" indent="0">
              <a:buNone/>
            </a:pPr>
            <a:r>
              <a:rPr lang="fr-FR" altLang="fr-FR" i="1" smtClean="0">
                <a:solidFill>
                  <a:srgbClr val="000000"/>
                </a:solidFill>
              </a:rPr>
              <a:t>« J</a:t>
            </a:r>
            <a:r>
              <a:rPr lang="fr-FR" altLang="it-IT" i="1" smtClean="0">
                <a:solidFill>
                  <a:srgbClr val="000000"/>
                </a:solidFill>
              </a:rPr>
              <a:t>’</a:t>
            </a:r>
            <a:r>
              <a:rPr lang="fr-FR" altLang="fr-FR" i="1" smtClean="0">
                <a:solidFill>
                  <a:srgbClr val="000000"/>
                </a:solidFill>
              </a:rPr>
              <a:t>étais à deux doigts</a:t>
            </a:r>
          </a:p>
          <a:p>
            <a:pPr marL="0" indent="0">
              <a:buNone/>
            </a:pPr>
            <a:r>
              <a:rPr lang="fr-FR" altLang="fr-FR" i="1" smtClean="0">
                <a:solidFill>
                  <a:srgbClr val="000000"/>
                </a:solidFill>
              </a:rPr>
              <a:t>de finir fou de toi. » </a:t>
            </a:r>
            <a:r>
              <a:rPr lang="fr-FR" altLang="fr-FR" smtClean="0">
                <a:solidFill>
                  <a:srgbClr val="000000"/>
                </a:solidFill>
              </a:rPr>
              <a:t>(Chanson </a:t>
            </a:r>
            <a:r>
              <a:rPr lang="fr-FR" altLang="fr-FR" i="1" smtClean="0">
                <a:solidFill>
                  <a:srgbClr val="000000"/>
                </a:solidFill>
              </a:rPr>
              <a:t>Coups et blessures</a:t>
            </a:r>
            <a:r>
              <a:rPr lang="fr-FR" altLang="fr-FR" smtClean="0">
                <a:solidFill>
                  <a:srgbClr val="000000"/>
                </a:solidFill>
              </a:rPr>
              <a:t>, BB Brunes - https://www.youtube.com/watch?v=mF5etHMRMMM)</a:t>
            </a:r>
            <a:endParaRPr lang="fr-FR" altLang="fr-FR" i="1" smtClean="0">
              <a:solidFill>
                <a:srgbClr val="000000"/>
              </a:solidFill>
            </a:endParaRPr>
          </a:p>
          <a:p>
            <a:pPr marL="0" indent="0">
              <a:buNone/>
            </a:pPr>
            <a:endParaRPr lang="fr-FR" altLang="fr-FR" i="1" smtClean="0"/>
          </a:p>
          <a:p>
            <a:pPr marL="0" indent="0"/>
            <a:endParaRPr lang="it-IT" altLang="fr-FR" smtClean="0"/>
          </a:p>
        </p:txBody>
      </p:sp>
      <p:pic>
        <p:nvPicPr>
          <p:cNvPr id="2" name="Immagine 1" descr="210422e37abb97ae36f5f82caea7fd38.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97288" y="3973513"/>
            <a:ext cx="4641850" cy="273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275941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3">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randombar(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425" name="Titolo 1"/>
          <p:cNvSpPr>
            <a:spLocks noGrp="1"/>
          </p:cNvSpPr>
          <p:nvPr>
            <p:ph type="title"/>
          </p:nvPr>
        </p:nvSpPr>
        <p:spPr>
          <a:xfrm>
            <a:off x="2208213" y="333375"/>
            <a:ext cx="8229600" cy="1143000"/>
          </a:xfrm>
        </p:spPr>
        <p:txBody>
          <a:bodyPr>
            <a:normAutofit fontScale="90000"/>
          </a:bodyPr>
          <a:lstStyle/>
          <a:p>
            <a:r>
              <a:rPr lang="it-IT" altLang="fr-FR" sz="2800" b="1"/>
              <a:t/>
            </a:r>
            <a:br>
              <a:rPr lang="it-IT" altLang="fr-FR" sz="2800" b="1"/>
            </a:br>
            <a:r>
              <a:rPr lang="it-IT" altLang="fr-FR" sz="2400"/>
              <a:t>Le 21 mars</a:t>
            </a:r>
            <a:r>
              <a:rPr lang="it-IT" altLang="fr-FR" sz="2800"/>
              <a:t/>
            </a:r>
            <a:br>
              <a:rPr lang="it-IT" altLang="fr-FR" sz="2800"/>
            </a:br>
            <a:r>
              <a:rPr lang="it-IT" altLang="fr-FR" sz="2400"/>
              <a:t>Journée Internationale pour l'élimination de la discrimination raciale</a:t>
            </a:r>
            <a:br>
              <a:rPr lang="it-IT" altLang="fr-FR" sz="2400"/>
            </a:br>
            <a:r>
              <a:rPr lang="it-IT" altLang="fr-FR" sz="2400"/>
              <a:t/>
            </a:r>
            <a:br>
              <a:rPr lang="it-IT" altLang="fr-FR" sz="2400"/>
            </a:br>
            <a:endParaRPr lang="it-IT" altLang="fr-FR" sz="2400"/>
          </a:p>
        </p:txBody>
      </p:sp>
      <p:sp>
        <p:nvSpPr>
          <p:cNvPr id="359426" name="Segnaposto contenuto 2"/>
          <p:cNvSpPr>
            <a:spLocks noGrp="1"/>
          </p:cNvSpPr>
          <p:nvPr>
            <p:ph idx="1"/>
          </p:nvPr>
        </p:nvSpPr>
        <p:spPr/>
        <p:txBody>
          <a:bodyPr/>
          <a:lstStyle/>
          <a:p>
            <a:pPr algn="just"/>
            <a:r>
              <a:rPr lang="it-IT" altLang="fr-FR" sz="2400"/>
              <a:t>La Journée internationale pour l</a:t>
            </a:r>
            <a:r>
              <a:rPr lang="it-IT" altLang="it-IT" sz="2400"/>
              <a:t>’</a:t>
            </a:r>
            <a:r>
              <a:rPr lang="it-IT" altLang="ja-JP" sz="2400"/>
              <a:t>élimination de la discrimination raciale est célébrée chaque année le 21 mars, pour commémorer ce jour de 1960 où, à Sharpeville (Afrique du Sud), la police a ouvert le feu et tué 69 personnes lors d</a:t>
            </a:r>
            <a:r>
              <a:rPr lang="it-IT" altLang="it-IT" sz="2400"/>
              <a:t>’</a:t>
            </a:r>
            <a:r>
              <a:rPr lang="it-IT" altLang="ja-JP" sz="2400"/>
              <a:t>une manifestation pacifique contre les lois relatives aux laissez-passer imposées par l</a:t>
            </a:r>
            <a:r>
              <a:rPr lang="it-IT" altLang="it-IT" sz="2400"/>
              <a:t>’</a:t>
            </a:r>
            <a:r>
              <a:rPr lang="it-IT" altLang="ja-JP" sz="2400"/>
              <a:t>apartheid.</a:t>
            </a:r>
          </a:p>
          <a:p>
            <a:pPr algn="just"/>
            <a:r>
              <a:rPr lang="it-IT" altLang="fr-FR" sz="2400"/>
              <a:t>En proclamant la Journée internationale en 1966, l</a:t>
            </a:r>
            <a:r>
              <a:rPr lang="it-IT" altLang="it-IT" sz="2400"/>
              <a:t>’</a:t>
            </a:r>
            <a:r>
              <a:rPr lang="it-IT" altLang="ja-JP" sz="2400"/>
              <a:t>Assemblée a engagé la communauté internationale à redoubler d</a:t>
            </a:r>
            <a:r>
              <a:rPr lang="it-IT" altLang="it-IT" sz="2400"/>
              <a:t>’</a:t>
            </a:r>
            <a:r>
              <a:rPr lang="it-IT" altLang="ja-JP" sz="2400"/>
              <a:t>efforts pour éliminer toutes les formes de discrimination raciale [résolution 2142 (XXI)].</a:t>
            </a:r>
          </a:p>
          <a:p>
            <a:endParaRPr lang="it-IT" altLang="fr-FR" sz="2400"/>
          </a:p>
        </p:txBody>
      </p:sp>
    </p:spTree>
    <p:extLst>
      <p:ext uri="{BB962C8B-B14F-4D97-AF65-F5344CB8AC3E}">
        <p14:creationId xmlns:p14="http://schemas.microsoft.com/office/powerpoint/2010/main" val="146904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fr-FR" altLang="fr-FR" sz="4000"/>
              <a:t>Expressions imagées</a:t>
            </a:r>
            <a:br>
              <a:rPr lang="fr-FR" altLang="fr-FR" sz="4000"/>
            </a:br>
            <a:r>
              <a:rPr lang="fr-FR" altLang="fr-FR" sz="4000"/>
              <a:t/>
            </a:r>
            <a:br>
              <a:rPr lang="fr-FR" altLang="fr-FR" sz="4000"/>
            </a:br>
            <a:r>
              <a:rPr lang="fr-FR" altLang="fr-FR" sz="4000"/>
              <a:t>Lexique du corps</a:t>
            </a:r>
          </a:p>
        </p:txBody>
      </p:sp>
      <p:sp>
        <p:nvSpPr>
          <p:cNvPr id="327682" name="Sottotitolo 2"/>
          <p:cNvSpPr>
            <a:spLocks noGrp="1"/>
          </p:cNvSpPr>
          <p:nvPr>
            <p:ph type="subTitle" idx="1"/>
          </p:nvPr>
        </p:nvSpPr>
        <p:spPr/>
        <p:txBody>
          <a:bodyPr/>
          <a:lstStyle/>
          <a:p>
            <a:endParaRPr lang="fr-FR" altLang="fr-FR" smtClean="0"/>
          </a:p>
          <a:p>
            <a:r>
              <a:rPr lang="fr-FR" altLang="fr-FR" smtClean="0"/>
              <a:t>Matilde Soliani</a:t>
            </a:r>
          </a:p>
        </p:txBody>
      </p:sp>
    </p:spTree>
    <p:extLst>
      <p:ext uri="{BB962C8B-B14F-4D97-AF65-F5344CB8AC3E}">
        <p14:creationId xmlns:p14="http://schemas.microsoft.com/office/powerpoint/2010/main" val="33459297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449" name="Titolo 1"/>
          <p:cNvSpPr>
            <a:spLocks noGrp="1"/>
          </p:cNvSpPr>
          <p:nvPr>
            <p:ph type="title"/>
          </p:nvPr>
        </p:nvSpPr>
        <p:spPr/>
        <p:txBody>
          <a:bodyPr/>
          <a:lstStyle/>
          <a:p>
            <a:r>
              <a:rPr lang="it-IT" altLang="fr-FR" sz="2800" dirty="0" err="1"/>
              <a:t>Discrimination</a:t>
            </a:r>
            <a:r>
              <a:rPr lang="it-IT" altLang="fr-FR" sz="2800" dirty="0"/>
              <a:t> </a:t>
            </a:r>
            <a:r>
              <a:rPr lang="it-IT" altLang="fr-FR" sz="2800" dirty="0" err="1"/>
              <a:t>sexuelle</a:t>
            </a:r>
            <a:r>
              <a:rPr lang="it-IT" altLang="fr-FR" sz="2800" dirty="0"/>
              <a:t/>
            </a:r>
            <a:br>
              <a:rPr lang="it-IT" altLang="fr-FR" sz="2800" dirty="0"/>
            </a:br>
            <a:r>
              <a:rPr lang="it-IT" altLang="fr-FR" sz="2800" dirty="0"/>
              <a:t>de </a:t>
            </a:r>
            <a:r>
              <a:rPr lang="it-IT" altLang="fr-FR" sz="2800" dirty="0" smtClean="0"/>
              <a:t>LGBT </a:t>
            </a:r>
            <a:r>
              <a:rPr lang="it-IT" altLang="fr-FR" sz="2800" dirty="0"/>
              <a:t>à </a:t>
            </a:r>
            <a:r>
              <a:rPr lang="it-IT" altLang="fr-FR" sz="2800" dirty="0" smtClean="0"/>
              <a:t>LGBTI</a:t>
            </a:r>
            <a:endParaRPr lang="it-IT" altLang="fr-FR" sz="2800" dirty="0"/>
          </a:p>
        </p:txBody>
      </p:sp>
      <p:sp>
        <p:nvSpPr>
          <p:cNvPr id="360450" name="Segnaposto contenuto 2"/>
          <p:cNvSpPr>
            <a:spLocks noGrp="1"/>
          </p:cNvSpPr>
          <p:nvPr>
            <p:ph idx="1"/>
          </p:nvPr>
        </p:nvSpPr>
        <p:spPr/>
        <p:txBody>
          <a:bodyPr/>
          <a:lstStyle/>
          <a:p>
            <a:pPr algn="just"/>
            <a:r>
              <a:rPr lang="it-IT" altLang="fr-FR" sz="2400"/>
              <a:t>De nombreuses personnes à travers le monde sont discriminées en raison de leur orientation sexuelle et/ou de leur identité de genre. Les lesbiennes, gays, bisexuels, transgenres et intersexes (LGBTI) voient leurs droits violés dans de très nombreux pays : inégalités de statuts et de droits civils, discriminations, intimidations, persécutions, mauvais traitements, torture, exécutions ou peine de mort.</a:t>
            </a:r>
          </a:p>
          <a:p>
            <a:pPr algn="just"/>
            <a:r>
              <a:rPr lang="it-IT" altLang="fr-FR" sz="2400"/>
              <a:t>Aujourd</a:t>
            </a:r>
            <a:r>
              <a:rPr lang="it-IT" altLang="it-IT" sz="2400"/>
              <a:t>’</a:t>
            </a:r>
            <a:r>
              <a:rPr lang="it-IT" altLang="fr-FR" sz="2400"/>
              <a:t>hui, près de 80 États pénalisent les relations homosexuelles. Les personnes LGBTI sont souvent la cible de discours et de crimes haineux.</a:t>
            </a:r>
          </a:p>
          <a:p>
            <a:endParaRPr lang="it-IT" altLang="fr-FR" sz="2400"/>
          </a:p>
        </p:txBody>
      </p:sp>
    </p:spTree>
    <p:extLst>
      <p:ext uri="{BB962C8B-B14F-4D97-AF65-F5344CB8AC3E}">
        <p14:creationId xmlns:p14="http://schemas.microsoft.com/office/powerpoint/2010/main" val="29623449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3" name="Titolo 1"/>
          <p:cNvSpPr>
            <a:spLocks noGrp="1"/>
          </p:cNvSpPr>
          <p:nvPr>
            <p:ph type="title"/>
          </p:nvPr>
        </p:nvSpPr>
        <p:spPr/>
        <p:txBody>
          <a:bodyPr/>
          <a:lstStyle/>
          <a:p>
            <a:r>
              <a:rPr lang="it-IT" altLang="fr-FR" sz="2800"/>
              <a:t>Sexe neutre ?</a:t>
            </a:r>
          </a:p>
        </p:txBody>
      </p:sp>
      <p:sp>
        <p:nvSpPr>
          <p:cNvPr id="361474" name="Segnaposto contenuto 2"/>
          <p:cNvSpPr>
            <a:spLocks noGrp="1"/>
          </p:cNvSpPr>
          <p:nvPr>
            <p:ph idx="1"/>
          </p:nvPr>
        </p:nvSpPr>
        <p:spPr/>
        <p:txBody>
          <a:bodyPr/>
          <a:lstStyle/>
          <a:p>
            <a:pPr algn="just"/>
            <a:r>
              <a:rPr lang="it-IT" altLang="fr-FR" sz="2400"/>
              <a:t>Le journal de 7h30 : la Cour de cassation s'interroge sur le sexe neutre. La </a:t>
            </a:r>
            <a:r>
              <a:rPr lang="it-IT" altLang="fr-FR" sz="2400" i="1"/>
              <a:t>Cour de cassation</a:t>
            </a:r>
            <a:r>
              <a:rPr lang="it-IT" altLang="fr-FR" sz="2400"/>
              <a:t> se saisit du cas de Gaëtan, 66 ans. ... Elle se saisit du cas d'une personne </a:t>
            </a:r>
            <a:r>
              <a:rPr lang="it-IT" altLang="fr-FR" sz="2400" i="1"/>
              <a:t>intersexe</a:t>
            </a:r>
            <a:r>
              <a:rPr lang="it-IT" altLang="fr-FR" sz="2400"/>
              <a:t>, qui souhaite voir figurer la mention "sexe neutre" sur son état civil.  RTL 21 mars 2017</a:t>
            </a:r>
          </a:p>
          <a:p>
            <a:pPr algn="just"/>
            <a:r>
              <a:rPr lang="it-IT" altLang="fr-FR" sz="2400"/>
              <a:t>«Ignorer les intersexes, c'est une mutilation juridique» </a:t>
            </a:r>
          </a:p>
          <a:p>
            <a:pPr algn="just"/>
            <a:r>
              <a:rPr lang="it-IT" altLang="fr-FR" sz="2400"/>
              <a:t>La Cour de cassation a examiné ce mardi le cas d'un sexagénaire français né ni homme ni femme, et qui souhaite être reconnu comme «sexe neutre» à l'état civil. Une première. Décision le 4 mai prochain</a:t>
            </a:r>
            <a:r>
              <a:rPr lang="it-IT" altLang="fr-FR" sz="2400" i="1"/>
              <a:t>. Libération </a:t>
            </a:r>
            <a:r>
              <a:rPr lang="it-IT" altLang="fr-FR" sz="2400"/>
              <a:t>21 mars</a:t>
            </a:r>
          </a:p>
          <a:p>
            <a:endParaRPr lang="it-IT" altLang="fr-FR" sz="2400"/>
          </a:p>
        </p:txBody>
      </p:sp>
    </p:spTree>
    <p:extLst>
      <p:ext uri="{BB962C8B-B14F-4D97-AF65-F5344CB8AC3E}">
        <p14:creationId xmlns:p14="http://schemas.microsoft.com/office/powerpoint/2010/main" val="1367842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2497" name="Titolo 1"/>
          <p:cNvSpPr>
            <a:spLocks noGrp="1"/>
          </p:cNvSpPr>
          <p:nvPr>
            <p:ph type="title"/>
          </p:nvPr>
        </p:nvSpPr>
        <p:spPr/>
        <p:txBody>
          <a:bodyPr/>
          <a:lstStyle/>
          <a:p>
            <a:r>
              <a:rPr lang="it-IT" altLang="fr-FR" sz="2800"/>
              <a:t>Discrimination pour les personnes intersexuées ? :</a:t>
            </a:r>
            <a:br>
              <a:rPr lang="it-IT" altLang="fr-FR" sz="2800"/>
            </a:br>
            <a:r>
              <a:rPr lang="it-IT" altLang="fr-FR" sz="2800"/>
              <a:t>question sociétale française</a:t>
            </a:r>
          </a:p>
        </p:txBody>
      </p:sp>
      <p:sp>
        <p:nvSpPr>
          <p:cNvPr id="362498" name="Segnaposto contenuto 2"/>
          <p:cNvSpPr>
            <a:spLocks noGrp="1"/>
          </p:cNvSpPr>
          <p:nvPr>
            <p:ph idx="1"/>
          </p:nvPr>
        </p:nvSpPr>
        <p:spPr/>
        <p:txBody>
          <a:bodyPr/>
          <a:lstStyle/>
          <a:p>
            <a:r>
              <a:rPr lang="it-IT" altLang="fr-FR" sz="2400" b="1"/>
              <a:t>Ni homme ni femme: la Cour de cassation face à la question d'un troisième genre </a:t>
            </a:r>
          </a:p>
          <a:p>
            <a:pPr algn="just"/>
            <a:r>
              <a:rPr lang="it-IT" altLang="fr-FR" sz="2400"/>
              <a:t>Gaëtan a 66 ans. Il est né avec un pénis et un vagin, n'a jamais été opéré, et ne s'est jamais considéré ni comme un homme, ni comme une femme. Il raconte sa quête d'identité, sa vie ravagée et son combat pour que la Cour de cassation reconnaisse l'existence d'un « sexe neutre ».</a:t>
            </a:r>
          </a:p>
          <a:p>
            <a:pPr algn="just"/>
            <a:endParaRPr lang="it-IT" altLang="fr-FR" sz="2400" b="1"/>
          </a:p>
          <a:p>
            <a:pPr algn="just"/>
            <a:r>
              <a:rPr lang="it-IT" altLang="fr-FR" sz="2400" i="1"/>
              <a:t>Mediapart</a:t>
            </a:r>
            <a:r>
              <a:rPr lang="it-IT" altLang="fr-FR" sz="2400"/>
              <a:t> 21 mars 2017</a:t>
            </a:r>
          </a:p>
          <a:p>
            <a:endParaRPr lang="it-IT" altLang="fr-FR" sz="2400"/>
          </a:p>
        </p:txBody>
      </p:sp>
    </p:spTree>
    <p:extLst>
      <p:ext uri="{BB962C8B-B14F-4D97-AF65-F5344CB8AC3E}">
        <p14:creationId xmlns:p14="http://schemas.microsoft.com/office/powerpoint/2010/main" val="36116740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521" name="Titolo 1"/>
          <p:cNvSpPr>
            <a:spLocks noGrp="1"/>
          </p:cNvSpPr>
          <p:nvPr>
            <p:ph type="title"/>
          </p:nvPr>
        </p:nvSpPr>
        <p:spPr/>
        <p:txBody>
          <a:bodyPr/>
          <a:lstStyle/>
          <a:p>
            <a:r>
              <a:rPr lang="it-IT" altLang="fr-FR" sz="2800"/>
              <a:t>Personne intersexuée</a:t>
            </a:r>
          </a:p>
        </p:txBody>
      </p:sp>
      <p:sp>
        <p:nvSpPr>
          <p:cNvPr id="363522" name="Segnaposto contenuto 2"/>
          <p:cNvSpPr>
            <a:spLocks noGrp="1"/>
          </p:cNvSpPr>
          <p:nvPr>
            <p:ph idx="1"/>
          </p:nvPr>
        </p:nvSpPr>
        <p:spPr/>
        <p:txBody>
          <a:bodyPr/>
          <a:lstStyle/>
          <a:p>
            <a:pPr algn="just"/>
            <a:r>
              <a:rPr lang="it-IT" altLang="fr-FR" sz="2400"/>
              <a:t>En juillet 1951, au beau milieu de l</a:t>
            </a:r>
            <a:r>
              <a:rPr lang="it-IT" altLang="it-IT" sz="2400"/>
              <a:t>’</a:t>
            </a:r>
            <a:r>
              <a:rPr lang="it-IT" altLang="ja-JP" sz="2400"/>
              <a:t>été, une maternité de Tours est en émoi. Les médecins font face à un enfant dont ils ne peuvent déterminer s</a:t>
            </a:r>
            <a:r>
              <a:rPr lang="it-IT" altLang="it-IT" sz="2400"/>
              <a:t>’</a:t>
            </a:r>
            <a:r>
              <a:rPr lang="it-IT" altLang="ja-JP" sz="2400"/>
              <a:t>il s</a:t>
            </a:r>
            <a:r>
              <a:rPr lang="it-IT" altLang="it-IT" sz="2400"/>
              <a:t>’</a:t>
            </a:r>
            <a:r>
              <a:rPr lang="it-IT" altLang="ja-JP" sz="2400"/>
              <a:t>agit d</a:t>
            </a:r>
            <a:r>
              <a:rPr lang="it-IT" altLang="it-IT" sz="2400"/>
              <a:t>’</a:t>
            </a:r>
            <a:r>
              <a:rPr lang="it-IT" altLang="ja-JP" sz="2400"/>
              <a:t>un garçon ou d</a:t>
            </a:r>
            <a:r>
              <a:rPr lang="it-IT" altLang="it-IT" sz="2400"/>
              <a:t>’</a:t>
            </a:r>
            <a:r>
              <a:rPr lang="it-IT" altLang="ja-JP" sz="2400"/>
              <a:t>une fille, avec son micropénis et sa fente vulvaire fermée. Ils sont à mille lieues de s</a:t>
            </a:r>
            <a:r>
              <a:rPr lang="it-IT" altLang="it-IT" sz="2400"/>
              <a:t>’</a:t>
            </a:r>
            <a:r>
              <a:rPr lang="it-IT" altLang="ja-JP" sz="2400"/>
              <a:t>imaginer que 66 ans plus tard, le 21 mars 2017, la Cour de Cassation se réunira pour évoquer le cas de cette personne intersexuée et prendre une décision potentiellement historique : reconnaître un troisième genre dans le droit français, le « sexe neutre ».</a:t>
            </a:r>
            <a:endParaRPr lang="it-IT" altLang="fr-FR" sz="2400"/>
          </a:p>
        </p:txBody>
      </p:sp>
    </p:spTree>
    <p:extLst>
      <p:ext uri="{BB962C8B-B14F-4D97-AF65-F5344CB8AC3E}">
        <p14:creationId xmlns:p14="http://schemas.microsoft.com/office/powerpoint/2010/main" val="30945701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Titolo 1"/>
          <p:cNvSpPr>
            <a:spLocks noGrp="1"/>
          </p:cNvSpPr>
          <p:nvPr>
            <p:ph type="title"/>
          </p:nvPr>
        </p:nvSpPr>
        <p:spPr/>
        <p:txBody>
          <a:bodyPr/>
          <a:lstStyle/>
          <a:p>
            <a:endParaRPr lang="fr-FR" altLang="fr-FR" smtClean="0"/>
          </a:p>
        </p:txBody>
      </p:sp>
      <p:sp>
        <p:nvSpPr>
          <p:cNvPr id="364546" name="Segnaposto contenuto 2"/>
          <p:cNvSpPr>
            <a:spLocks noGrp="1"/>
          </p:cNvSpPr>
          <p:nvPr>
            <p:ph idx="1"/>
          </p:nvPr>
        </p:nvSpPr>
        <p:spPr/>
        <p:txBody>
          <a:bodyPr/>
          <a:lstStyle/>
          <a:p>
            <a:pPr algn="just"/>
            <a:r>
              <a:rPr lang="it-IT" altLang="fr-FR" sz="2400"/>
              <a:t>En France, la problématique n</a:t>
            </a:r>
            <a:r>
              <a:rPr lang="it-IT" altLang="it-IT" sz="2400"/>
              <a:t>’</a:t>
            </a:r>
            <a:r>
              <a:rPr lang="it-IT" altLang="fr-FR" sz="2400"/>
              <a:t>est cependant apparue au grand jour qu</a:t>
            </a:r>
            <a:r>
              <a:rPr lang="it-IT" altLang="it-IT" sz="2400"/>
              <a:t>’</a:t>
            </a:r>
            <a:r>
              <a:rPr lang="it-IT" altLang="fr-FR" sz="2400"/>
              <a:t>en août 2015, lorsque le tribunal de grande instance de Tours a estimé que l</a:t>
            </a:r>
            <a:r>
              <a:rPr lang="it-IT" altLang="it-IT" sz="2400"/>
              <a:t>’</a:t>
            </a:r>
            <a:r>
              <a:rPr lang="it-IT" altLang="ja-JP" sz="2400"/>
              <a:t>état civil de Gaëtan devait être rectifié, et dorénavant comporter une </a:t>
            </a:r>
            <a:r>
              <a:rPr lang="it-IT" altLang="ja-JP" sz="2400" i="1"/>
              <a:t>« mention neutre »</a:t>
            </a:r>
            <a:r>
              <a:rPr lang="it-IT" altLang="ja-JP" sz="2400"/>
              <a:t>. Dans un arrêt du 22 mars 2016, la cour d</a:t>
            </a:r>
            <a:r>
              <a:rPr lang="it-IT" altLang="it-IT" sz="2400"/>
              <a:t>’</a:t>
            </a:r>
            <a:r>
              <a:rPr lang="it-IT" altLang="ja-JP" sz="2400"/>
              <a:t>appel d</a:t>
            </a:r>
            <a:r>
              <a:rPr lang="it-IT" altLang="it-IT" sz="2400"/>
              <a:t>’</a:t>
            </a:r>
            <a:r>
              <a:rPr lang="it-IT" altLang="ja-JP" sz="2400"/>
              <a:t>Orléans a infirmé la décision rendue en première instance. La cour a précisé que la reconnaissance d</a:t>
            </a:r>
            <a:r>
              <a:rPr lang="it-IT" altLang="it-IT" sz="2400"/>
              <a:t>’</a:t>
            </a:r>
            <a:r>
              <a:rPr lang="it-IT" altLang="ja-JP" sz="2400"/>
              <a:t>une nouvelle catégorie sexuelle allait au-delà du pouvoir d</a:t>
            </a:r>
            <a:r>
              <a:rPr lang="it-IT" altLang="it-IT" sz="2400"/>
              <a:t>’</a:t>
            </a:r>
            <a:r>
              <a:rPr lang="it-IT" altLang="ja-JP" sz="2400"/>
              <a:t>interprétation du juge judiciaire et relevait de la seule appréciation du législateur. Gaëtan s</a:t>
            </a:r>
            <a:r>
              <a:rPr lang="it-IT" altLang="it-IT" sz="2400"/>
              <a:t>’</a:t>
            </a:r>
            <a:r>
              <a:rPr lang="it-IT" altLang="ja-JP" sz="2400"/>
              <a:t>est pourvu en cassation. D</a:t>
            </a:r>
            <a:r>
              <a:rPr lang="it-IT" altLang="it-IT" sz="2400"/>
              <a:t>’</a:t>
            </a:r>
            <a:r>
              <a:rPr lang="it-IT" altLang="ja-JP" sz="2400"/>
              <a:t>où l</a:t>
            </a:r>
            <a:r>
              <a:rPr lang="it-IT" altLang="it-IT" sz="2400"/>
              <a:t>’</a:t>
            </a:r>
            <a:r>
              <a:rPr lang="it-IT" altLang="ja-JP" sz="2400"/>
              <a:t>audience qui se tenait ce mardi, à laquelle il n</a:t>
            </a:r>
            <a:r>
              <a:rPr lang="it-IT" altLang="it-IT" sz="2400"/>
              <a:t>’</a:t>
            </a:r>
            <a:r>
              <a:rPr lang="it-IT" altLang="ja-JP" sz="2400"/>
              <a:t>a pas souhaité assister.</a:t>
            </a:r>
            <a:endParaRPr lang="it-IT" altLang="fr-FR" sz="2400"/>
          </a:p>
        </p:txBody>
      </p:sp>
    </p:spTree>
    <p:extLst>
      <p:ext uri="{BB962C8B-B14F-4D97-AF65-F5344CB8AC3E}">
        <p14:creationId xmlns:p14="http://schemas.microsoft.com/office/powerpoint/2010/main" val="13459869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Titolo 1"/>
          <p:cNvSpPr>
            <a:spLocks noGrp="1"/>
          </p:cNvSpPr>
          <p:nvPr>
            <p:ph type="title"/>
          </p:nvPr>
        </p:nvSpPr>
        <p:spPr/>
        <p:txBody>
          <a:bodyPr/>
          <a:lstStyle/>
          <a:p>
            <a:r>
              <a:rPr lang="it-IT" altLang="fr-FR" sz="2400"/>
              <a:t>Personne intersexuée</a:t>
            </a:r>
          </a:p>
        </p:txBody>
      </p:sp>
      <p:sp>
        <p:nvSpPr>
          <p:cNvPr id="365570" name="Segnaposto contenuto 2"/>
          <p:cNvSpPr>
            <a:spLocks noGrp="1"/>
          </p:cNvSpPr>
          <p:nvPr>
            <p:ph idx="1"/>
          </p:nvPr>
        </p:nvSpPr>
        <p:spPr/>
        <p:txBody>
          <a:bodyPr/>
          <a:lstStyle/>
          <a:p>
            <a:pPr algn="just"/>
            <a:r>
              <a:rPr lang="it-IT" altLang="fr-FR" sz="2400"/>
              <a:t>À l</a:t>
            </a:r>
            <a:r>
              <a:rPr lang="it-IT" altLang="it-IT" sz="2400"/>
              <a:t>’</a:t>
            </a:r>
            <a:r>
              <a:rPr lang="it-IT" altLang="fr-FR" sz="2400"/>
              <a:t>époque, ses parents, </a:t>
            </a:r>
            <a:r>
              <a:rPr lang="it-IT" altLang="fr-FR" sz="2400" i="1"/>
              <a:t>« en désespoir de cause »</a:t>
            </a:r>
            <a:r>
              <a:rPr lang="it-IT" altLang="fr-FR" sz="2400"/>
              <a:t>, ont dû choisir un sexe pour l</a:t>
            </a:r>
            <a:r>
              <a:rPr lang="it-IT" altLang="it-IT" sz="2400"/>
              <a:t>’</a:t>
            </a:r>
            <a:r>
              <a:rPr lang="it-IT" altLang="ja-JP" sz="2400"/>
              <a:t>enregistrement à l</a:t>
            </a:r>
            <a:r>
              <a:rPr lang="it-IT" altLang="it-IT" sz="2400"/>
              <a:t>’</a:t>
            </a:r>
            <a:r>
              <a:rPr lang="it-IT" altLang="ja-JP" sz="2400"/>
              <a:t>état civil. Ils ont opté pour un garçon. Six ans plus tard, ils ont fait opérer leur fils, pour tenter de découvrir s</a:t>
            </a:r>
            <a:r>
              <a:rPr lang="it-IT" altLang="it-IT" sz="2400"/>
              <a:t>’</a:t>
            </a:r>
            <a:r>
              <a:rPr lang="it-IT" altLang="ja-JP" sz="2400"/>
              <a:t>il avait en lui des testicules remontés. Il n</a:t>
            </a:r>
            <a:r>
              <a:rPr lang="it-IT" altLang="it-IT" sz="2400"/>
              <a:t>’</a:t>
            </a:r>
            <a:r>
              <a:rPr lang="it-IT" altLang="ja-JP" sz="2400"/>
              <a:t>en avait pas, pas plus que d</a:t>
            </a:r>
            <a:r>
              <a:rPr lang="it-IT" altLang="it-IT" sz="2400"/>
              <a:t>’</a:t>
            </a:r>
            <a:r>
              <a:rPr lang="it-IT" altLang="ja-JP" sz="2400"/>
              <a:t>utérus. Seulement un tout petit vagin.</a:t>
            </a:r>
          </a:p>
          <a:p>
            <a:pPr algn="just"/>
            <a:endParaRPr lang="it-IT" altLang="fr-FR" sz="2400"/>
          </a:p>
        </p:txBody>
      </p:sp>
    </p:spTree>
    <p:extLst>
      <p:ext uri="{BB962C8B-B14F-4D97-AF65-F5344CB8AC3E}">
        <p14:creationId xmlns:p14="http://schemas.microsoft.com/office/powerpoint/2010/main" val="21152828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593" name="Titolo 1"/>
          <p:cNvSpPr>
            <a:spLocks noGrp="1"/>
          </p:cNvSpPr>
          <p:nvPr>
            <p:ph type="title"/>
          </p:nvPr>
        </p:nvSpPr>
        <p:spPr/>
        <p:txBody>
          <a:bodyPr/>
          <a:lstStyle/>
          <a:p>
            <a:r>
              <a:rPr lang="it-IT" altLang="fr-FR" sz="2800"/>
              <a:t>Personne intersexuée</a:t>
            </a:r>
          </a:p>
        </p:txBody>
      </p:sp>
      <p:sp>
        <p:nvSpPr>
          <p:cNvPr id="366594" name="Segnaposto contenuto 2"/>
          <p:cNvSpPr>
            <a:spLocks noGrp="1"/>
          </p:cNvSpPr>
          <p:nvPr>
            <p:ph idx="1"/>
          </p:nvPr>
        </p:nvSpPr>
        <p:spPr/>
        <p:txBody>
          <a:bodyPr/>
          <a:lstStyle/>
          <a:p>
            <a:pPr algn="just"/>
            <a:r>
              <a:rPr lang="it-IT" altLang="fr-FR" sz="2400"/>
              <a:t>Cette situation n</a:t>
            </a:r>
            <a:r>
              <a:rPr lang="it-IT" altLang="it-IT" sz="2400"/>
              <a:t>’</a:t>
            </a:r>
            <a:r>
              <a:rPr lang="it-IT" altLang="fr-FR" sz="2400"/>
              <a:t>a rien d</a:t>
            </a:r>
            <a:r>
              <a:rPr lang="it-IT" altLang="it-IT" sz="2400"/>
              <a:t>’</a:t>
            </a:r>
            <a:r>
              <a:rPr lang="it-IT" altLang="ja-JP" sz="2400"/>
              <a:t>exceptionnel. Ou plutôt, on en trouve beaucoup d</a:t>
            </a:r>
            <a:r>
              <a:rPr lang="it-IT" altLang="it-IT" sz="2400"/>
              <a:t>’</a:t>
            </a:r>
            <a:r>
              <a:rPr lang="it-IT" altLang="ja-JP" sz="2400"/>
              <a:t>analogues. Sans qu</a:t>
            </a:r>
            <a:r>
              <a:rPr lang="it-IT" altLang="it-IT" sz="2400"/>
              <a:t>’</a:t>
            </a:r>
            <a:r>
              <a:rPr lang="it-IT" altLang="ja-JP" sz="2400"/>
              <a:t>elles n</a:t>
            </a:r>
            <a:r>
              <a:rPr lang="it-IT" altLang="it-IT" sz="2400"/>
              <a:t>’</a:t>
            </a:r>
            <a:r>
              <a:rPr lang="it-IT" altLang="ja-JP" sz="2400"/>
              <a:t>aient aucun rapport avec la situation des transsexuels, ces personnes dont les caractéristiques biologiques sont claires mais en contradiction avec leur sexe psychologique, ce qui justifie leur souhait de modifier leur état civil.</a:t>
            </a:r>
            <a:endParaRPr lang="it-IT" altLang="fr-FR" sz="2400"/>
          </a:p>
        </p:txBody>
      </p:sp>
    </p:spTree>
    <p:extLst>
      <p:ext uri="{BB962C8B-B14F-4D97-AF65-F5344CB8AC3E}">
        <p14:creationId xmlns:p14="http://schemas.microsoft.com/office/powerpoint/2010/main" val="473734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Titolo 1"/>
          <p:cNvSpPr>
            <a:spLocks noGrp="1"/>
          </p:cNvSpPr>
          <p:nvPr>
            <p:ph type="title"/>
          </p:nvPr>
        </p:nvSpPr>
        <p:spPr/>
        <p:txBody>
          <a:bodyPr/>
          <a:lstStyle/>
          <a:p>
            <a:r>
              <a:rPr lang="it-IT" altLang="fr-FR" sz="2800"/>
              <a:t>Personne intersexuée</a:t>
            </a:r>
          </a:p>
        </p:txBody>
      </p:sp>
      <p:sp>
        <p:nvSpPr>
          <p:cNvPr id="367618" name="Segnaposto contenuto 2"/>
          <p:cNvSpPr>
            <a:spLocks noGrp="1"/>
          </p:cNvSpPr>
          <p:nvPr>
            <p:ph idx="1"/>
          </p:nvPr>
        </p:nvSpPr>
        <p:spPr/>
        <p:txBody>
          <a:bodyPr/>
          <a:lstStyle/>
          <a:p>
            <a:pPr algn="just"/>
            <a:r>
              <a:rPr lang="it-IT" altLang="fr-FR" sz="2400"/>
              <a:t>Statistiquement, il est délicat d</a:t>
            </a:r>
            <a:r>
              <a:rPr lang="it-IT" altLang="it-IT" sz="2400"/>
              <a:t>’</a:t>
            </a:r>
            <a:r>
              <a:rPr lang="it-IT" altLang="ja-JP" sz="2400"/>
              <a:t>évaluer le nombre d</a:t>
            </a:r>
            <a:r>
              <a:rPr lang="it-IT" altLang="it-IT" sz="2400"/>
              <a:t>’</a:t>
            </a:r>
            <a:r>
              <a:rPr lang="it-IT" altLang="ja-JP" sz="2400"/>
              <a:t>enfants qui naissent intersexués. La secrétaire d'État Laurence Rossignol évoque « une naissance sur 5 000, soit environ 160 naissances par an ». Le commissaire aux droits de l</a:t>
            </a:r>
            <a:r>
              <a:rPr lang="it-IT" altLang="it-IT" sz="2400"/>
              <a:t>’</a:t>
            </a:r>
            <a:r>
              <a:rPr lang="it-IT" altLang="ja-JP" sz="2400"/>
              <a:t>homme du Conseil de l</a:t>
            </a:r>
            <a:r>
              <a:rPr lang="it-IT" altLang="it-IT" sz="2400"/>
              <a:t>’</a:t>
            </a:r>
            <a:r>
              <a:rPr lang="it-IT" altLang="ja-JP" sz="2400"/>
              <a:t>Europe considère qu</a:t>
            </a:r>
            <a:r>
              <a:rPr lang="it-IT" altLang="it-IT" sz="2400"/>
              <a:t>’</a:t>
            </a:r>
            <a:r>
              <a:rPr lang="it-IT" altLang="ja-JP" sz="2400"/>
              <a:t>ils représentent 1,7 % de la population totale, soit environ 2 000 naissances par an en France. Pour l</a:t>
            </a:r>
            <a:r>
              <a:rPr lang="it-IT" altLang="it-IT" sz="2400"/>
              <a:t>’</a:t>
            </a:r>
            <a:r>
              <a:rPr lang="it-IT" altLang="ja-JP" sz="2400"/>
              <a:t>Organisation internationale des intersexes (OII), cette prévalence serait encore plus importante. Tout dépend des critères choisis pour catégoriser le caractère atypique des organes génitaux.</a:t>
            </a:r>
            <a:endParaRPr lang="it-IT" altLang="fr-FR" sz="2400"/>
          </a:p>
        </p:txBody>
      </p:sp>
    </p:spTree>
    <p:extLst>
      <p:ext uri="{BB962C8B-B14F-4D97-AF65-F5344CB8AC3E}">
        <p14:creationId xmlns:p14="http://schemas.microsoft.com/office/powerpoint/2010/main" val="13605893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1" name="Titolo 1"/>
          <p:cNvSpPr>
            <a:spLocks noGrp="1"/>
          </p:cNvSpPr>
          <p:nvPr>
            <p:ph type="title"/>
          </p:nvPr>
        </p:nvSpPr>
        <p:spPr/>
        <p:txBody>
          <a:bodyPr/>
          <a:lstStyle/>
          <a:p>
            <a:endParaRPr lang="fr-FR" altLang="fr-FR" smtClean="0"/>
          </a:p>
        </p:txBody>
      </p:sp>
      <p:sp>
        <p:nvSpPr>
          <p:cNvPr id="368642" name="Segnaposto contenuto 2"/>
          <p:cNvSpPr>
            <a:spLocks noGrp="1"/>
          </p:cNvSpPr>
          <p:nvPr>
            <p:ph idx="1"/>
          </p:nvPr>
        </p:nvSpPr>
        <p:spPr/>
        <p:txBody>
          <a:bodyPr/>
          <a:lstStyle/>
          <a:p>
            <a:pPr algn="just"/>
            <a:r>
              <a:rPr lang="it-IT" altLang="fr-FR" sz="2400"/>
              <a:t>De façon inattendue, le président de la République François Hollande s</a:t>
            </a:r>
            <a:r>
              <a:rPr lang="it-IT" altLang="it-IT" sz="2400"/>
              <a:t>’</a:t>
            </a:r>
            <a:r>
              <a:rPr lang="it-IT" altLang="fr-FR" sz="2400"/>
              <a:t>est invité dans le débat quelques jours avant l</a:t>
            </a:r>
            <a:r>
              <a:rPr lang="it-IT" altLang="it-IT" sz="2400"/>
              <a:t>’</a:t>
            </a:r>
            <a:r>
              <a:rPr lang="it-IT" altLang="fr-FR" sz="2400"/>
              <a:t>audience. Car derrière la situation de Gaëtan, bien spécifique, émergent les situations de tous les enfants qui ont subi des interventions chirurgicales. Alors qu</a:t>
            </a:r>
            <a:r>
              <a:rPr lang="it-IT" altLang="it-IT" sz="2400"/>
              <a:t>’</a:t>
            </a:r>
            <a:r>
              <a:rPr lang="it-IT" altLang="fr-FR" sz="2400"/>
              <a:t>il recevait vendredi 17 mars à l</a:t>
            </a:r>
            <a:r>
              <a:rPr lang="it-IT" altLang="it-IT" sz="2400"/>
              <a:t>’</a:t>
            </a:r>
            <a:r>
              <a:rPr lang="it-IT" altLang="ja-JP" sz="2400"/>
              <a:t>Élysée des acteurs engagés dans la lutte contre les discriminations à l'encontre des lesbiennes, gays, bi et trans (LGBT), François Hollande a expliqué souhaiter que cessent ces opérations « d</a:t>
            </a:r>
            <a:r>
              <a:rPr lang="it-IT" altLang="it-IT" sz="2400"/>
              <a:t>’</a:t>
            </a:r>
            <a:r>
              <a:rPr lang="it-IT" altLang="ja-JP" sz="2400"/>
              <a:t>assignation », qui « sont de plus en plus largement considérées comme des mutilations ».</a:t>
            </a:r>
            <a:endParaRPr lang="it-IT" altLang="fr-FR" sz="2400"/>
          </a:p>
        </p:txBody>
      </p:sp>
    </p:spTree>
    <p:extLst>
      <p:ext uri="{BB962C8B-B14F-4D97-AF65-F5344CB8AC3E}">
        <p14:creationId xmlns:p14="http://schemas.microsoft.com/office/powerpoint/2010/main" val="2817192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Titolo 1"/>
          <p:cNvSpPr>
            <a:spLocks noGrp="1"/>
          </p:cNvSpPr>
          <p:nvPr>
            <p:ph type="title"/>
          </p:nvPr>
        </p:nvSpPr>
        <p:spPr/>
        <p:txBody>
          <a:bodyPr/>
          <a:lstStyle/>
          <a:p>
            <a:endParaRPr lang="fr-FR" altLang="fr-FR" smtClean="0"/>
          </a:p>
        </p:txBody>
      </p:sp>
      <p:sp>
        <p:nvSpPr>
          <p:cNvPr id="369666" name="Segnaposto contenuto 2"/>
          <p:cNvSpPr>
            <a:spLocks noGrp="1"/>
          </p:cNvSpPr>
          <p:nvPr>
            <p:ph idx="1"/>
          </p:nvPr>
        </p:nvSpPr>
        <p:spPr/>
        <p:txBody>
          <a:bodyPr/>
          <a:lstStyle/>
          <a:p>
            <a:pPr algn="just"/>
            <a:r>
              <a:rPr lang="it-IT" altLang="fr-FR" sz="2400"/>
              <a:t>Depuis des dizaines d</a:t>
            </a:r>
            <a:r>
              <a:rPr lang="it-IT" altLang="it-IT" sz="2400"/>
              <a:t>’</a:t>
            </a:r>
            <a:r>
              <a:rPr lang="it-IT" altLang="ja-JP" sz="2400"/>
              <a:t>années, la binarité homme/femme a en effet conduit des centaines de parents et praticiens à faire effectuer des actes chirurgicaux visant à modifier l</a:t>
            </a:r>
            <a:r>
              <a:rPr lang="it-IT" altLang="it-IT" sz="2400"/>
              <a:t>’</a:t>
            </a:r>
            <a:r>
              <a:rPr lang="it-IT" altLang="ja-JP" sz="2400"/>
              <a:t>apparence physique des nourrissons ou de très jeunes enfants pour les faire entrer de force et de façon artificielle dans l</a:t>
            </a:r>
            <a:r>
              <a:rPr lang="it-IT" altLang="it-IT" sz="2400"/>
              <a:t>’</a:t>
            </a:r>
            <a:r>
              <a:rPr lang="it-IT" altLang="ja-JP" sz="2400"/>
              <a:t>une des deux catégories existantes. Comme si l</a:t>
            </a:r>
            <a:r>
              <a:rPr lang="it-IT" altLang="it-IT" sz="2400"/>
              <a:t>’</a:t>
            </a:r>
            <a:r>
              <a:rPr lang="it-IT" altLang="ja-JP" sz="2400"/>
              <a:t>intersexuation était une pathologie à soigner. </a:t>
            </a:r>
            <a:r>
              <a:rPr lang="it-IT" altLang="ja-JP" sz="2400" i="1"/>
              <a:t>« En reconnaissant un sexe neutre, la Cour de cassation mettrait un terme à ces faits odieux »</a:t>
            </a:r>
            <a:r>
              <a:rPr lang="it-IT" altLang="ja-JP" sz="2400"/>
              <a:t>, selon les défenseurs des droits des intersexués.</a:t>
            </a:r>
            <a:endParaRPr lang="it-IT" altLang="fr-FR" sz="2400"/>
          </a:p>
        </p:txBody>
      </p:sp>
    </p:spTree>
    <p:extLst>
      <p:ext uri="{BB962C8B-B14F-4D97-AF65-F5344CB8AC3E}">
        <p14:creationId xmlns:p14="http://schemas.microsoft.com/office/powerpoint/2010/main" val="30774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8705" name="Immagine 4"/>
          <p:cNvPicPr>
            <a:picLocks noChangeAspect="1"/>
          </p:cNvPicPr>
          <p:nvPr/>
        </p:nvPicPr>
        <p:blipFill>
          <a:blip r:embed="rId2">
            <a:extLst>
              <a:ext uri="{28A0092B-C50C-407E-A947-70E740481C1C}">
                <a14:useLocalDpi xmlns:a14="http://schemas.microsoft.com/office/drawing/2010/main" val="0"/>
              </a:ext>
            </a:extLst>
          </a:blip>
          <a:srcRect l="7452" r="3519"/>
          <a:stretch>
            <a:fillRect/>
          </a:stretch>
        </p:blipFill>
        <p:spPr bwMode="auto">
          <a:xfrm>
            <a:off x="1524000" y="0"/>
            <a:ext cx="45799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ottotitolo 2"/>
          <p:cNvSpPr>
            <a:spLocks noGrp="1"/>
          </p:cNvSpPr>
          <p:nvPr>
            <p:ph type="subTitle" idx="1"/>
          </p:nvPr>
        </p:nvSpPr>
        <p:spPr>
          <a:xfrm>
            <a:off x="6773863" y="1350963"/>
            <a:ext cx="3605212" cy="1801812"/>
          </a:xfrm>
        </p:spPr>
        <p:txBody>
          <a:bodyPr>
            <a:normAutofit/>
          </a:bodyPr>
          <a:lstStyle/>
          <a:p>
            <a:pPr algn="l">
              <a:defRPr/>
            </a:pPr>
            <a:r>
              <a:rPr lang="it-IT" sz="8000" b="1" dirty="0"/>
              <a:t>LA TÊTE</a:t>
            </a:r>
          </a:p>
          <a:p>
            <a:pPr algn="l">
              <a:defRPr/>
            </a:pPr>
            <a:endParaRPr lang="it-IT" sz="8000" dirty="0"/>
          </a:p>
          <a:p>
            <a:pPr algn="l">
              <a:defRPr/>
            </a:pPr>
            <a:endParaRPr lang="it-IT" sz="8000" dirty="0"/>
          </a:p>
        </p:txBody>
      </p:sp>
    </p:spTree>
    <p:extLst>
      <p:ext uri="{BB962C8B-B14F-4D97-AF65-F5344CB8AC3E}">
        <p14:creationId xmlns:p14="http://schemas.microsoft.com/office/powerpoint/2010/main" val="19518097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89" name="Titolo 1"/>
          <p:cNvSpPr>
            <a:spLocks noGrp="1"/>
          </p:cNvSpPr>
          <p:nvPr>
            <p:ph type="title"/>
          </p:nvPr>
        </p:nvSpPr>
        <p:spPr/>
        <p:txBody>
          <a:bodyPr/>
          <a:lstStyle/>
          <a:p>
            <a:r>
              <a:rPr lang="it-IT" altLang="fr-FR" sz="2800"/>
              <a:t>Intersexe : situation internationale</a:t>
            </a:r>
          </a:p>
        </p:txBody>
      </p:sp>
      <p:sp>
        <p:nvSpPr>
          <p:cNvPr id="3" name="Segnaposto contenuto 2"/>
          <p:cNvSpPr>
            <a:spLocks noGrp="1"/>
          </p:cNvSpPr>
          <p:nvPr>
            <p:ph idx="1"/>
          </p:nvPr>
        </p:nvSpPr>
        <p:spPr/>
        <p:txBody>
          <a:bodyPr>
            <a:normAutofit/>
          </a:bodyPr>
          <a:lstStyle/>
          <a:p>
            <a:pPr algn="just"/>
            <a:r>
              <a:rPr lang="fr-FR" altLang="fr-FR" sz="2200"/>
              <a:t>Plusieurs pays reconnaissent déjà un «troisième sexe». C'est le cas de l'Allemagne, qui depuis 2013, autorise la reconnaissance des bébés intersexués, qui n'ont plus la mention «F» ou «M» sur leur état civil.</a:t>
            </a:r>
          </a:p>
          <a:p>
            <a:pPr algn="just"/>
            <a:r>
              <a:rPr lang="fr-FR" altLang="fr-FR" sz="2200"/>
              <a:t>En avril 2014, la justice australienne a elle aussi franchi le pas, la cour suprême décidant de reconnaître l'existence d'un «genre non spécifique», marqué «X» sur les passeports.</a:t>
            </a:r>
          </a:p>
          <a:p>
            <a:pPr algn="just"/>
            <a:r>
              <a:rPr lang="fr-FR" altLang="fr-FR" sz="2200"/>
              <a:t> L'Inde a elle reconnu l'existence d'un troisième genre pour la communauté transgenre. Les personnes qui ont changé de sexe par opération chirurgicale constituent une catégorie à part, et ont désormais le droit comme les autres minorités à des aides sociales et des emplois réservés.</a:t>
            </a:r>
            <a:endParaRPr lang="it-IT" altLang="fr-FR" sz="2200"/>
          </a:p>
        </p:txBody>
      </p:sp>
    </p:spTree>
    <p:extLst>
      <p:ext uri="{BB962C8B-B14F-4D97-AF65-F5344CB8AC3E}">
        <p14:creationId xmlns:p14="http://schemas.microsoft.com/office/powerpoint/2010/main" val="22844129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3" name="Titolo 1"/>
          <p:cNvSpPr>
            <a:spLocks noGrp="1"/>
          </p:cNvSpPr>
          <p:nvPr>
            <p:ph type="title"/>
          </p:nvPr>
        </p:nvSpPr>
        <p:spPr/>
        <p:txBody>
          <a:bodyPr/>
          <a:lstStyle/>
          <a:p>
            <a:r>
              <a:rPr lang="it-IT" altLang="fr-FR" sz="2800"/>
              <a:t>le 21 mars </a:t>
            </a:r>
            <a:br>
              <a:rPr lang="it-IT" altLang="fr-FR" sz="2800"/>
            </a:br>
            <a:r>
              <a:rPr lang="it-IT" altLang="fr-FR" sz="2800"/>
              <a:t>journée internationale de la poésie</a:t>
            </a:r>
          </a:p>
        </p:txBody>
      </p:sp>
      <p:pic>
        <p:nvPicPr>
          <p:cNvPr id="371714" name="Segnaposto contenuto 3" descr="logo_pdp.png"/>
          <p:cNvPicPr>
            <a:picLocks noGrp="1" noChangeAspect="1"/>
          </p:cNvPicPr>
          <p:nvPr>
            <p:ph idx="1"/>
          </p:nvPr>
        </p:nvPicPr>
        <p:blipFill>
          <a:blip r:embed="rId2">
            <a:extLst>
              <a:ext uri="{28A0092B-C50C-407E-A947-70E740481C1C}">
                <a14:useLocalDpi xmlns:a14="http://schemas.microsoft.com/office/drawing/2010/main" val="0"/>
              </a:ext>
            </a:extLst>
          </a:blip>
          <a:srcRect l="-39185" r="-39185"/>
          <a:stretch>
            <a:fillRect/>
          </a:stretch>
        </p:blipFill>
        <p:spPr/>
      </p:pic>
    </p:spTree>
    <p:extLst>
      <p:ext uri="{BB962C8B-B14F-4D97-AF65-F5344CB8AC3E}">
        <p14:creationId xmlns:p14="http://schemas.microsoft.com/office/powerpoint/2010/main" val="37863482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7" name="Titolo 1"/>
          <p:cNvSpPr>
            <a:spLocks noGrp="1"/>
          </p:cNvSpPr>
          <p:nvPr>
            <p:ph type="title"/>
          </p:nvPr>
        </p:nvSpPr>
        <p:spPr/>
        <p:txBody>
          <a:bodyPr/>
          <a:lstStyle/>
          <a:p>
            <a:r>
              <a:rPr lang="it-IT" altLang="fr-FR" sz="2800"/>
              <a:t>Jacques Prévert</a:t>
            </a:r>
          </a:p>
        </p:txBody>
      </p:sp>
      <p:sp>
        <p:nvSpPr>
          <p:cNvPr id="3" name="Segnaposto contenuto 2"/>
          <p:cNvSpPr>
            <a:spLocks noGrp="1"/>
          </p:cNvSpPr>
          <p:nvPr>
            <p:ph idx="1"/>
          </p:nvPr>
        </p:nvSpPr>
        <p:spPr/>
        <p:txBody>
          <a:bodyPr>
            <a:normAutofit/>
          </a:bodyPr>
          <a:lstStyle/>
          <a:p>
            <a:pPr>
              <a:lnSpc>
                <a:spcPct val="80000"/>
              </a:lnSpc>
            </a:pPr>
            <a:r>
              <a:rPr lang="it-IT" altLang="fr-FR" sz="2000"/>
              <a:t>Être Ange</a:t>
            </a:r>
            <a:br>
              <a:rPr lang="it-IT" altLang="fr-FR" sz="2000"/>
            </a:br>
            <a:r>
              <a:rPr lang="it-IT" altLang="fr-FR" sz="2000"/>
              <a:t>C</a:t>
            </a:r>
            <a:r>
              <a:rPr lang="it-IT" altLang="it-IT" sz="2000"/>
              <a:t>’</a:t>
            </a:r>
            <a:r>
              <a:rPr lang="it-IT" altLang="fr-FR" sz="2000"/>
              <a:t>est Étrange</a:t>
            </a:r>
            <a:br>
              <a:rPr lang="it-IT" altLang="fr-FR" sz="2000"/>
            </a:br>
            <a:r>
              <a:rPr lang="it-IT" altLang="fr-FR" sz="2000"/>
              <a:t>Dit l</a:t>
            </a:r>
            <a:r>
              <a:rPr lang="it-IT" altLang="it-IT" sz="2000"/>
              <a:t>’</a:t>
            </a:r>
            <a:r>
              <a:rPr lang="it-IT" altLang="fr-FR" sz="2000"/>
              <a:t>Ange</a:t>
            </a:r>
            <a:br>
              <a:rPr lang="it-IT" altLang="fr-FR" sz="2000"/>
            </a:br>
            <a:r>
              <a:rPr lang="it-IT" altLang="fr-FR" sz="2000"/>
              <a:t>Être Âne</a:t>
            </a:r>
            <a:br>
              <a:rPr lang="it-IT" altLang="fr-FR" sz="2000"/>
            </a:br>
            <a:r>
              <a:rPr lang="it-IT" altLang="fr-FR" sz="2000"/>
              <a:t>C</a:t>
            </a:r>
            <a:r>
              <a:rPr lang="it-IT" altLang="it-IT" sz="2000"/>
              <a:t>’</a:t>
            </a:r>
            <a:r>
              <a:rPr lang="it-IT" altLang="fr-FR" sz="2000"/>
              <a:t>est étrâne</a:t>
            </a:r>
            <a:br>
              <a:rPr lang="it-IT" altLang="fr-FR" sz="2000"/>
            </a:br>
            <a:r>
              <a:rPr lang="it-IT" altLang="fr-FR" sz="2000"/>
              <a:t>Dit l</a:t>
            </a:r>
            <a:r>
              <a:rPr lang="it-IT" altLang="it-IT" sz="2000"/>
              <a:t>’</a:t>
            </a:r>
            <a:r>
              <a:rPr lang="it-IT" altLang="ja-JP" sz="2000"/>
              <a:t>Âne</a:t>
            </a:r>
            <a:br>
              <a:rPr lang="it-IT" altLang="ja-JP" sz="2000"/>
            </a:br>
            <a:r>
              <a:rPr lang="it-IT" altLang="ja-JP" sz="2000"/>
              <a:t>Cela ne veut rien dire</a:t>
            </a:r>
            <a:br>
              <a:rPr lang="it-IT" altLang="ja-JP" sz="2000"/>
            </a:br>
            <a:r>
              <a:rPr lang="it-IT" altLang="ja-JP" sz="2000"/>
              <a:t>Dit l</a:t>
            </a:r>
            <a:r>
              <a:rPr lang="it-IT" altLang="it-IT" sz="2000"/>
              <a:t>’</a:t>
            </a:r>
            <a:r>
              <a:rPr lang="it-IT" altLang="ja-JP" sz="2000"/>
              <a:t>Ange en haussant les ailes</a:t>
            </a:r>
            <a:br>
              <a:rPr lang="it-IT" altLang="ja-JP" sz="2000"/>
            </a:br>
            <a:r>
              <a:rPr lang="it-IT" altLang="ja-JP" sz="2000"/>
              <a:t>Pourtant</a:t>
            </a:r>
            <a:br>
              <a:rPr lang="it-IT" altLang="ja-JP" sz="2000"/>
            </a:br>
            <a:r>
              <a:rPr lang="it-IT" altLang="ja-JP" sz="2000"/>
              <a:t>Si étrange veut dire quelque chose</a:t>
            </a:r>
            <a:br>
              <a:rPr lang="it-IT" altLang="ja-JP" sz="2000"/>
            </a:br>
            <a:r>
              <a:rPr lang="it-IT" altLang="ja-JP" sz="2000"/>
              <a:t>étrâne est plus étrange qu</a:t>
            </a:r>
            <a:r>
              <a:rPr lang="it-IT" altLang="it-IT" sz="2000"/>
              <a:t>’</a:t>
            </a:r>
            <a:r>
              <a:rPr lang="it-IT" altLang="ja-JP" sz="2000"/>
              <a:t>étrange</a:t>
            </a:r>
            <a:br>
              <a:rPr lang="it-IT" altLang="ja-JP" sz="2000"/>
            </a:br>
            <a:r>
              <a:rPr lang="it-IT" altLang="ja-JP" sz="2000"/>
              <a:t>dit l</a:t>
            </a:r>
            <a:r>
              <a:rPr lang="it-IT" altLang="it-IT" sz="2000"/>
              <a:t>’</a:t>
            </a:r>
            <a:r>
              <a:rPr lang="it-IT" altLang="ja-JP" sz="2000"/>
              <a:t>Âne</a:t>
            </a:r>
            <a:br>
              <a:rPr lang="it-IT" altLang="ja-JP" sz="2000"/>
            </a:br>
            <a:r>
              <a:rPr lang="it-IT" altLang="ja-JP" sz="2000"/>
              <a:t>Étrange est !</a:t>
            </a:r>
            <a:br>
              <a:rPr lang="it-IT" altLang="ja-JP" sz="2000"/>
            </a:br>
            <a:r>
              <a:rPr lang="it-IT" altLang="ja-JP" sz="2000"/>
              <a:t>Dit l</a:t>
            </a:r>
            <a:r>
              <a:rPr lang="it-IT" altLang="it-IT" sz="2000"/>
              <a:t>’</a:t>
            </a:r>
            <a:r>
              <a:rPr lang="it-IT" altLang="ja-JP" sz="2000"/>
              <a:t>Ange en tapant du pied</a:t>
            </a:r>
            <a:br>
              <a:rPr lang="it-IT" altLang="ja-JP" sz="2000"/>
            </a:br>
            <a:r>
              <a:rPr lang="it-IT" altLang="ja-JP" sz="2000"/>
              <a:t>Étranger vous-même</a:t>
            </a:r>
            <a:br>
              <a:rPr lang="it-IT" altLang="ja-JP" sz="2000"/>
            </a:br>
            <a:r>
              <a:rPr lang="it-IT" altLang="ja-JP" sz="2000"/>
              <a:t>Dit l</a:t>
            </a:r>
            <a:r>
              <a:rPr lang="it-IT" altLang="it-IT" sz="2000"/>
              <a:t>’</a:t>
            </a:r>
            <a:r>
              <a:rPr lang="it-IT" altLang="ja-JP" sz="2000"/>
              <a:t>Âne</a:t>
            </a:r>
            <a:br>
              <a:rPr lang="it-IT" altLang="ja-JP" sz="2000"/>
            </a:br>
            <a:r>
              <a:rPr lang="it-IT" altLang="ja-JP" sz="2000"/>
              <a:t>Et il s</a:t>
            </a:r>
            <a:r>
              <a:rPr lang="it-IT" altLang="it-IT" sz="2000"/>
              <a:t>’</a:t>
            </a:r>
            <a:r>
              <a:rPr lang="it-IT" altLang="ja-JP" sz="2000"/>
              <a:t>envole.</a:t>
            </a:r>
            <a:endParaRPr lang="it-IT" altLang="fr-FR" sz="2000"/>
          </a:p>
        </p:txBody>
      </p:sp>
    </p:spTree>
    <p:extLst>
      <p:ext uri="{BB962C8B-B14F-4D97-AF65-F5344CB8AC3E}">
        <p14:creationId xmlns:p14="http://schemas.microsoft.com/office/powerpoint/2010/main" val="11556258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Titolo 1"/>
          <p:cNvSpPr>
            <a:spLocks noGrp="1"/>
          </p:cNvSpPr>
          <p:nvPr>
            <p:ph type="title"/>
          </p:nvPr>
        </p:nvSpPr>
        <p:spPr/>
        <p:txBody>
          <a:bodyPr/>
          <a:lstStyle/>
          <a:p>
            <a:r>
              <a:rPr lang="fr-CA" altLang="fr-FR" sz="2800"/>
              <a:t>Expressions imagées et le monde des chiffres</a:t>
            </a:r>
          </a:p>
        </p:txBody>
      </p:sp>
      <p:pic>
        <p:nvPicPr>
          <p:cNvPr id="373762" name="Segnaposto contenuto 4" descr="images-1.jpeg"/>
          <p:cNvPicPr>
            <a:picLocks noGrp="1" noChangeAspect="1"/>
          </p:cNvPicPr>
          <p:nvPr>
            <p:ph idx="1"/>
          </p:nvPr>
        </p:nvPicPr>
        <p:blipFill>
          <a:blip r:embed="rId2">
            <a:extLst>
              <a:ext uri="{28A0092B-C50C-407E-A947-70E740481C1C}">
                <a14:useLocalDpi xmlns:a14="http://schemas.microsoft.com/office/drawing/2010/main" val="0"/>
              </a:ext>
            </a:extLst>
          </a:blip>
          <a:srcRect l="-18294" r="-18294"/>
          <a:stretch>
            <a:fillRect/>
          </a:stretch>
        </p:blipFill>
        <p:spPr/>
      </p:pic>
    </p:spTree>
    <p:extLst>
      <p:ext uri="{BB962C8B-B14F-4D97-AF65-F5344CB8AC3E}">
        <p14:creationId xmlns:p14="http://schemas.microsoft.com/office/powerpoint/2010/main" val="30127856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Titolo 1"/>
          <p:cNvSpPr>
            <a:spLocks noGrp="1"/>
          </p:cNvSpPr>
          <p:nvPr>
            <p:ph type="title"/>
          </p:nvPr>
        </p:nvSpPr>
        <p:spPr/>
        <p:txBody>
          <a:bodyPr/>
          <a:lstStyle/>
          <a:p>
            <a:r>
              <a:rPr lang="fr-FR" altLang="fr-FR" sz="2800"/>
              <a:t>Les expressions imagées et le corps humain </a:t>
            </a:r>
            <a:endParaRPr lang="it-IT" altLang="fr-FR" sz="2800"/>
          </a:p>
        </p:txBody>
      </p:sp>
      <p:pic>
        <p:nvPicPr>
          <p:cNvPr id="374786" name="Segnaposto contenuto 3" descr="llllitl-e-presse-publicité-la-petite-agence-dans-la-prairie-bout-du-nez-clin-doeil-journaux-sur-tous-vos-écrans.jpeg"/>
          <p:cNvPicPr>
            <a:picLocks noGrp="1" noChangeAspect="1"/>
          </p:cNvPicPr>
          <p:nvPr>
            <p:ph idx="1"/>
          </p:nvPr>
        </p:nvPicPr>
        <p:blipFill>
          <a:blip r:embed="rId2">
            <a:extLst>
              <a:ext uri="{28A0092B-C50C-407E-A947-70E740481C1C}">
                <a14:useLocalDpi xmlns:a14="http://schemas.microsoft.com/office/drawing/2010/main" val="0"/>
              </a:ext>
            </a:extLst>
          </a:blip>
          <a:srcRect l="-71490" r="-71490"/>
          <a:stretch>
            <a:fillRect/>
          </a:stretch>
        </p:blipFill>
        <p:spPr/>
      </p:pic>
    </p:spTree>
    <p:extLst>
      <p:ext uri="{BB962C8B-B14F-4D97-AF65-F5344CB8AC3E}">
        <p14:creationId xmlns:p14="http://schemas.microsoft.com/office/powerpoint/2010/main" val="6940277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09" name="Titolo 1"/>
          <p:cNvSpPr>
            <a:spLocks noGrp="1"/>
          </p:cNvSpPr>
          <p:nvPr>
            <p:ph type="title"/>
          </p:nvPr>
        </p:nvSpPr>
        <p:spPr/>
        <p:txBody>
          <a:bodyPr/>
          <a:lstStyle/>
          <a:p>
            <a:endParaRPr lang="fr-FR" altLang="fr-FR" smtClean="0"/>
          </a:p>
        </p:txBody>
      </p:sp>
      <p:sp>
        <p:nvSpPr>
          <p:cNvPr id="375810" name="Segnaposto contenuto 2"/>
          <p:cNvSpPr>
            <a:spLocks noGrp="1"/>
          </p:cNvSpPr>
          <p:nvPr>
            <p:ph idx="1"/>
          </p:nvPr>
        </p:nvSpPr>
        <p:spPr/>
        <p:txBody>
          <a:bodyPr/>
          <a:lstStyle/>
          <a:p>
            <a:pPr algn="just"/>
            <a:r>
              <a:rPr lang="it-IT" altLang="fr-FR" b="1" smtClean="0"/>
              <a:t>Mener qqn par le bout du nez</a:t>
            </a:r>
            <a:r>
              <a:rPr lang="it-IT" altLang="fr-FR" smtClean="0"/>
              <a:t>, le mener à sa guise (comme le cheval que l'on mène par la bride).</a:t>
            </a:r>
          </a:p>
          <a:p>
            <a:r>
              <a:rPr lang="it-IT" altLang="fr-FR" smtClean="0"/>
              <a:t>© 2016 Dictionnaires Le Robert - Le Petit Robert de la langue française</a:t>
            </a:r>
          </a:p>
          <a:p>
            <a:r>
              <a:rPr lang="fr-FR" altLang="fr-FR" smtClean="0"/>
              <a:t> </a:t>
            </a:r>
          </a:p>
          <a:p>
            <a:r>
              <a:rPr lang="fr-FR" altLang="fr-FR" smtClean="0"/>
              <a:t>Se laisser mener par le bout du nez  = accepter d</a:t>
            </a:r>
            <a:r>
              <a:rPr lang="fr-FR" altLang="it-IT" smtClean="0"/>
              <a:t>’</a:t>
            </a:r>
            <a:r>
              <a:rPr lang="fr-FR" altLang="fr-FR" smtClean="0"/>
              <a:t>être soumis</a:t>
            </a:r>
          </a:p>
          <a:p>
            <a:pPr>
              <a:buFontTx/>
              <a:buNone/>
            </a:pPr>
            <a:r>
              <a:rPr lang="fr-FR" altLang="fr-FR" smtClean="0"/>
              <a:t> </a:t>
            </a:r>
          </a:p>
          <a:p>
            <a:endParaRPr lang="fr-FR" altLang="fr-FR" smtClean="0"/>
          </a:p>
          <a:p>
            <a:endParaRPr lang="it-IT" altLang="fr-FR" smtClean="0"/>
          </a:p>
        </p:txBody>
      </p:sp>
    </p:spTree>
    <p:extLst>
      <p:ext uri="{BB962C8B-B14F-4D97-AF65-F5344CB8AC3E}">
        <p14:creationId xmlns:p14="http://schemas.microsoft.com/office/powerpoint/2010/main" val="21346794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Title 1"/>
          <p:cNvSpPr>
            <a:spLocks noGrp="1"/>
          </p:cNvSpPr>
          <p:nvPr>
            <p:ph type="title"/>
          </p:nvPr>
        </p:nvSpPr>
        <p:spPr/>
        <p:txBody>
          <a:bodyPr>
            <a:normAutofit fontScale="90000"/>
          </a:bodyPr>
          <a:lstStyle/>
          <a:p>
            <a:r>
              <a:rPr lang="fr-FR" altLang="fr-FR" sz="2800"/>
              <a:t/>
            </a:r>
            <a:br>
              <a:rPr lang="fr-FR" altLang="fr-FR" sz="2800"/>
            </a:br>
            <a:r>
              <a:rPr lang="fr-FR" altLang="fr-FR" sz="2800"/>
              <a:t>Les expressions imagées dans la publicité</a:t>
            </a:r>
            <a:br>
              <a:rPr lang="fr-FR" altLang="fr-FR" sz="2800"/>
            </a:br>
            <a:r>
              <a:rPr lang="fr-FR" altLang="fr-FR" sz="2800" b="1"/>
              <a:t> </a:t>
            </a:r>
            <a:r>
              <a:rPr lang="fr-FR" altLang="fr-FR" sz="2800"/>
              <a:t/>
            </a:r>
            <a:br>
              <a:rPr lang="fr-FR" altLang="fr-FR" sz="2800"/>
            </a:br>
            <a:endParaRPr lang="fr-FR" altLang="fr-FR" sz="2800"/>
          </a:p>
        </p:txBody>
      </p:sp>
      <p:sp>
        <p:nvSpPr>
          <p:cNvPr id="376834" name="Content Placeholder 2"/>
          <p:cNvSpPr>
            <a:spLocks noGrp="1"/>
          </p:cNvSpPr>
          <p:nvPr>
            <p:ph idx="1"/>
          </p:nvPr>
        </p:nvSpPr>
        <p:spPr/>
        <p:txBody>
          <a:bodyPr/>
          <a:lstStyle/>
          <a:p>
            <a:r>
              <a:rPr lang="it-IT" altLang="fr-FR" sz="2400"/>
              <a:t>Ecoutons le spot publicitaire Kinder</a:t>
            </a:r>
            <a:endParaRPr lang="fr-FR" altLang="fr-FR" sz="2400"/>
          </a:p>
          <a:p>
            <a:r>
              <a:rPr lang="fr-FR" altLang="fr-FR" sz="2400">
                <a:hlinkClick r:id="rId2"/>
              </a:rPr>
              <a:t>https://www.youtube.com/watch?v=QHnKua4mhYM</a:t>
            </a:r>
            <a:endParaRPr lang="fr-FR" altLang="fr-FR" sz="2400"/>
          </a:p>
          <a:p>
            <a:endParaRPr lang="it-IT" altLang="fr-FR" sz="2400"/>
          </a:p>
          <a:p>
            <a:r>
              <a:rPr lang="it-IT" altLang="fr-FR" sz="2400"/>
              <a:t>Repérez les expressions imagées</a:t>
            </a:r>
            <a:endParaRPr lang="fr-FR" altLang="fr-FR" sz="2400"/>
          </a:p>
        </p:txBody>
      </p:sp>
    </p:spTree>
    <p:extLst>
      <p:ext uri="{BB962C8B-B14F-4D97-AF65-F5344CB8AC3E}">
        <p14:creationId xmlns:p14="http://schemas.microsoft.com/office/powerpoint/2010/main" val="25247741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7" name="Title 1"/>
          <p:cNvSpPr>
            <a:spLocks noGrp="1"/>
          </p:cNvSpPr>
          <p:nvPr>
            <p:ph type="title"/>
          </p:nvPr>
        </p:nvSpPr>
        <p:spPr/>
        <p:txBody>
          <a:bodyPr>
            <a:normAutofit fontScale="90000"/>
          </a:bodyPr>
          <a:lstStyle/>
          <a:p>
            <a:r>
              <a:rPr lang="fr-FR" altLang="fr-FR" sz="2800" b="1"/>
              <a:t/>
            </a:r>
            <a:br>
              <a:rPr lang="fr-FR" altLang="fr-FR" sz="2800" b="1"/>
            </a:br>
            <a:r>
              <a:rPr lang="fr-FR" altLang="fr-FR" sz="2800" b="1"/>
              <a:t/>
            </a:r>
            <a:br>
              <a:rPr lang="fr-FR" altLang="fr-FR" sz="2800" b="1"/>
            </a:br>
            <a:r>
              <a:rPr lang="fr-FR" altLang="fr-FR" sz="2800"/>
              <a:t>Les expressions imagées dans la publicité</a:t>
            </a:r>
            <a:br>
              <a:rPr lang="fr-FR" altLang="fr-FR" sz="2800"/>
            </a:br>
            <a:r>
              <a:rPr lang="fr-FR" altLang="fr-FR" sz="2800" b="1"/>
              <a:t> </a:t>
            </a:r>
            <a:r>
              <a:rPr lang="fr-FR" altLang="fr-FR" sz="2800"/>
              <a:t/>
            </a:r>
            <a:br>
              <a:rPr lang="fr-FR" altLang="fr-FR" sz="2800"/>
            </a:br>
            <a:r>
              <a:rPr lang="fr-FR" altLang="fr-FR" sz="2800"/>
              <a:t/>
            </a:r>
            <a:br>
              <a:rPr lang="fr-FR" altLang="fr-FR" sz="2800"/>
            </a:br>
            <a:endParaRPr lang="fr-FR" altLang="fr-FR" sz="2800"/>
          </a:p>
        </p:txBody>
      </p:sp>
      <p:sp>
        <p:nvSpPr>
          <p:cNvPr id="377858" name="Content Placeholder 2"/>
          <p:cNvSpPr>
            <a:spLocks noGrp="1"/>
          </p:cNvSpPr>
          <p:nvPr>
            <p:ph idx="1"/>
          </p:nvPr>
        </p:nvSpPr>
        <p:spPr/>
        <p:txBody>
          <a:bodyPr>
            <a:normAutofit fontScale="92500" lnSpcReduction="10000"/>
          </a:bodyPr>
          <a:lstStyle/>
          <a:p>
            <a:pPr marL="0" indent="0">
              <a:buNone/>
            </a:pPr>
            <a:r>
              <a:rPr lang="fr-FR" altLang="fr-FR" sz="2400"/>
              <a:t> Publicité : Kinder et expressions imagées  </a:t>
            </a:r>
          </a:p>
          <a:p>
            <a:pPr marL="0" indent="0"/>
            <a:r>
              <a:rPr lang="fr-FR" altLang="fr-FR" sz="2400"/>
              <a:t>Aujourd</a:t>
            </a:r>
            <a:r>
              <a:rPr lang="fr-FR" altLang="it-IT" sz="2400"/>
              <a:t>’</a:t>
            </a:r>
            <a:r>
              <a:rPr lang="fr-FR" altLang="fr-FR" sz="2400"/>
              <a:t>hui il y a plein choses qui nous font plaisir</a:t>
            </a:r>
          </a:p>
          <a:p>
            <a:pPr marL="0" indent="0"/>
            <a:r>
              <a:rPr lang="fr-FR" altLang="fr-FR" sz="2400"/>
              <a:t>Ça m</a:t>
            </a:r>
            <a:r>
              <a:rPr lang="fr-FR" altLang="it-IT" sz="2400"/>
              <a:t>’</a:t>
            </a:r>
            <a:r>
              <a:rPr lang="fr-FR" altLang="fr-FR" sz="2400"/>
              <a:t>a fait plaisir de mener mon petit frère en bateau</a:t>
            </a:r>
          </a:p>
          <a:p>
            <a:pPr marL="0" indent="0"/>
            <a:r>
              <a:rPr lang="fr-FR" altLang="fr-FR" sz="2400"/>
              <a:t>Et puis j</a:t>
            </a:r>
            <a:r>
              <a:rPr lang="fr-FR" altLang="it-IT" sz="2400"/>
              <a:t>’</a:t>
            </a:r>
            <a:r>
              <a:rPr lang="fr-FR" altLang="fr-FR" sz="2400"/>
              <a:t>ai mis mon Papa en boite</a:t>
            </a:r>
          </a:p>
          <a:p>
            <a:pPr marL="0" indent="0"/>
            <a:r>
              <a:rPr lang="fr-FR" altLang="fr-FR" sz="2400"/>
              <a:t>On était tous pliés de rire</a:t>
            </a:r>
          </a:p>
          <a:p>
            <a:pPr marL="0" indent="0"/>
            <a:r>
              <a:rPr lang="fr-FR" altLang="fr-FR" sz="2400"/>
              <a:t>Ça nous a fait plaisir quand la maitresse a dit qu</a:t>
            </a:r>
            <a:r>
              <a:rPr lang="fr-FR" altLang="it-IT" sz="2400"/>
              <a:t>’</a:t>
            </a:r>
            <a:r>
              <a:rPr lang="fr-FR" altLang="fr-FR" sz="2400"/>
              <a:t>on partirait en classe verte</a:t>
            </a:r>
          </a:p>
          <a:p>
            <a:pPr marL="0" indent="0"/>
            <a:r>
              <a:rPr lang="fr-FR" altLang="fr-FR" sz="2400"/>
              <a:t>On va pouvoir voler de nos propres ailes</a:t>
            </a:r>
          </a:p>
          <a:p>
            <a:pPr marL="0" indent="0"/>
            <a:r>
              <a:rPr lang="fr-FR" altLang="fr-FR" sz="2400"/>
              <a:t>Et alors maman nous a donné des kinder</a:t>
            </a:r>
          </a:p>
          <a:p>
            <a:pPr marL="0" indent="0"/>
            <a:r>
              <a:rPr lang="fr-FR" altLang="fr-FR" sz="2400"/>
              <a:t>Ça nous a fait plaisir </a:t>
            </a:r>
          </a:p>
          <a:p>
            <a:pPr marL="0" indent="0"/>
            <a:r>
              <a:rPr lang="fr-FR" altLang="fr-FR" sz="2400"/>
              <a:t>On était tous dans un petit nuage</a:t>
            </a:r>
          </a:p>
          <a:p>
            <a:pPr marL="0" indent="0">
              <a:buNone/>
            </a:pPr>
            <a:r>
              <a:rPr lang="fr-FR" altLang="fr-FR" sz="2400"/>
              <a:t> </a:t>
            </a:r>
          </a:p>
          <a:p>
            <a:pPr marL="0" indent="0"/>
            <a:endParaRPr lang="fr-FR" altLang="fr-FR" sz="2400"/>
          </a:p>
        </p:txBody>
      </p:sp>
    </p:spTree>
    <p:extLst>
      <p:ext uri="{BB962C8B-B14F-4D97-AF65-F5344CB8AC3E}">
        <p14:creationId xmlns:p14="http://schemas.microsoft.com/office/powerpoint/2010/main" val="22443192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81" name="Title 1"/>
          <p:cNvSpPr>
            <a:spLocks noGrp="1"/>
          </p:cNvSpPr>
          <p:nvPr>
            <p:ph type="title"/>
          </p:nvPr>
        </p:nvSpPr>
        <p:spPr/>
        <p:txBody>
          <a:bodyPr/>
          <a:lstStyle/>
          <a:p>
            <a:r>
              <a:rPr lang="it-IT" altLang="fr-FR" sz="2800"/>
              <a:t>Associez</a:t>
            </a:r>
            <a:endParaRPr lang="fr-FR" altLang="fr-FR" sz="280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279548"/>
              </p:ext>
            </p:extLst>
          </p:nvPr>
        </p:nvGraphicFramePr>
        <p:xfrm>
          <a:off x="3000375" y="1484313"/>
          <a:ext cx="6408738" cy="4754880"/>
        </p:xfrm>
        <a:graphic>
          <a:graphicData uri="http://schemas.openxmlformats.org/drawingml/2006/table">
            <a:tbl>
              <a:tblPr/>
              <a:tblGrid>
                <a:gridCol w="3203575"/>
                <a:gridCol w="3205163"/>
              </a:tblGrid>
              <a:tr h="1087438">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chemeClr val="tx1"/>
                          </a:solidFill>
                          <a:effectLst/>
                          <a:latin typeface="Arial" panose="020B0604020202020204" pitchFamily="34" charset="0"/>
                          <a:ea typeface="MS PGothic" panose="020B0600070205080204" pitchFamily="34" charset="-128"/>
                        </a:rPr>
                        <a:t>1. Mener qqn en bateau</a:t>
                      </a:r>
                      <a:endParaRPr kumimoji="0" lang="fr-FR" altLang="fr-FR" sz="24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sz="2400" b="0" i="0" u="none" strike="noStrike" cap="none" normalizeH="0" baseline="0" dirty="0" smtClean="0">
                        <a:ln>
                          <a:noFill/>
                        </a:ln>
                        <a:solidFill>
                          <a:schemeClr val="tx1"/>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a. Tromper quelqu'un, faire croire n'importe quoi</a:t>
                      </a:r>
                      <a:endParaRPr kumimoji="0" lang="fr-FR" altLang="fr-FR" sz="24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087438">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2. Être plié de rire</a:t>
                      </a:r>
                      <a:endParaRPr kumimoji="0" lang="fr-FR" altLang="fr-FR" sz="24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b. Être indépendant, subsister par ses propres moyens</a:t>
                      </a:r>
                      <a:endParaRPr kumimoji="0" lang="fr-FR" altLang="fr-FR" sz="2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44513">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3. Voler de ses propres ailes</a:t>
                      </a:r>
                      <a:endParaRPr kumimoji="0" lang="fr-FR" altLang="fr-FR" sz="24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sz="24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c.  Être distrait</a:t>
                      </a:r>
                      <a:endParaRPr kumimoji="0" lang="fr-FR" altLang="fr-FR" sz="2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r h="544513">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4. Être  dans les nuages</a:t>
                      </a:r>
                      <a:endParaRPr kumimoji="0" lang="fr-FR" altLang="fr-FR" sz="24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dirty="0" smtClean="0">
                          <a:ln>
                            <a:noFill/>
                          </a:ln>
                          <a:solidFill>
                            <a:srgbClr val="000000"/>
                          </a:solidFill>
                          <a:effectLst/>
                          <a:latin typeface="Arial" panose="020B0604020202020204" pitchFamily="34" charset="0"/>
                          <a:ea typeface="MS PGothic" panose="020B0600070205080204" pitchFamily="34" charset="-128"/>
                        </a:rPr>
                        <a:t>d. Beaucoup rire</a:t>
                      </a:r>
                      <a:endParaRPr kumimoji="0" lang="fr-FR" altLang="fr-FR" sz="2400" b="0" i="0" u="none" strike="noStrike" cap="none" normalizeH="0" baseline="0" dirty="0" smtClean="0">
                        <a:ln>
                          <a:noFill/>
                        </a:ln>
                        <a:solidFill>
                          <a:srgbClr val="000000"/>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3F4"/>
                    </a:solidFill>
                  </a:tcPr>
                </a:tc>
              </a:tr>
              <a:tr h="544513">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rPr>
                        <a:t>5. Mettre qqn en boite</a:t>
                      </a:r>
                      <a:endParaRPr kumimoji="0" lang="fr-FR" altLang="fr-FR" sz="24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sz="2400" b="0" i="0" u="none" strike="noStrike" cap="none" normalizeH="0" baseline="0" smtClean="0">
                        <a:ln>
                          <a:noFill/>
                        </a:ln>
                        <a:solidFill>
                          <a:schemeClr val="tx1"/>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cs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defRPr>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fr-FR" sz="2400" b="0" i="0" u="none" strike="noStrike" cap="none" normalizeH="0" baseline="0" smtClean="0">
                          <a:ln>
                            <a:noFill/>
                          </a:ln>
                          <a:solidFill>
                            <a:srgbClr val="000000"/>
                          </a:solidFill>
                          <a:effectLst/>
                          <a:latin typeface="Arial" panose="020B0604020202020204" pitchFamily="34" charset="0"/>
                          <a:ea typeface="MS PGothic" panose="020B0600070205080204" pitchFamily="34" charset="-128"/>
                        </a:rPr>
                        <a:t>e. Se moquer</a:t>
                      </a:r>
                      <a:endParaRPr kumimoji="0" lang="fr-FR" altLang="fr-FR" sz="2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altLang="fr-FR" sz="2400" b="0" i="0" u="none" strike="noStrike" cap="none" normalizeH="0" baseline="0" smtClean="0">
                        <a:ln>
                          <a:noFill/>
                        </a:ln>
                        <a:solidFill>
                          <a:srgbClr val="000000"/>
                        </a:solidFill>
                        <a:effectLst/>
                        <a:latin typeface="Cambria" panose="02040503050406030204" pitchFamily="18" charset="0"/>
                        <a:ea typeface="MS PGothic" panose="020B0600070205080204" pitchFamily="34" charset="-128"/>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r>
            </a:tbl>
          </a:graphicData>
        </a:graphic>
      </p:graphicFrame>
      <p:sp>
        <p:nvSpPr>
          <p:cNvPr id="378902" name="Rectangle 1">
            <a:hlinkClick r:id="rId2"/>
          </p:cNvPr>
          <p:cNvSpPr>
            <a:spLocks noChangeArrowheads="1"/>
          </p:cNvSpPr>
          <p:nvPr/>
        </p:nvSpPr>
        <p:spPr bwMode="auto">
          <a:xfrm>
            <a:off x="1533525" y="-42863"/>
            <a:ext cx="9444038"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tabLst>
                <a:tab pos="139700" algn="l"/>
                <a:tab pos="457200" algn="l"/>
              </a:tabLst>
              <a:defRPr sz="2400">
                <a:solidFill>
                  <a:schemeClr val="tx1"/>
                </a:solidFill>
                <a:latin typeface="Arial" panose="020B0604020202020204" pitchFamily="34" charset="0"/>
                <a:ea typeface="MS PGothic" panose="020B0600070205080204" pitchFamily="34" charset="-128"/>
              </a:defRPr>
            </a:lvl1pPr>
            <a:lvl2pPr marL="742950" indent="-285750">
              <a:tabLst>
                <a:tab pos="139700" algn="l"/>
                <a:tab pos="457200" algn="l"/>
              </a:tabLst>
              <a:defRPr sz="2400">
                <a:solidFill>
                  <a:schemeClr val="tx1"/>
                </a:solidFill>
                <a:latin typeface="Arial" panose="020B0604020202020204" pitchFamily="34" charset="0"/>
                <a:ea typeface="MS PGothic" panose="020B0600070205080204" pitchFamily="34" charset="-128"/>
              </a:defRPr>
            </a:lvl2pPr>
            <a:lvl3pPr marL="1143000" indent="-228600">
              <a:tabLst>
                <a:tab pos="139700" algn="l"/>
                <a:tab pos="457200" algn="l"/>
              </a:tabLst>
              <a:defRPr sz="2400">
                <a:solidFill>
                  <a:schemeClr val="tx1"/>
                </a:solidFill>
                <a:latin typeface="Arial" panose="020B0604020202020204" pitchFamily="34" charset="0"/>
                <a:ea typeface="MS PGothic" panose="020B0600070205080204" pitchFamily="34" charset="-128"/>
              </a:defRPr>
            </a:lvl3pPr>
            <a:lvl4pPr marL="1600200" indent="-228600">
              <a:tabLst>
                <a:tab pos="139700" algn="l"/>
                <a:tab pos="457200" algn="l"/>
              </a:tabLst>
              <a:defRPr sz="2400">
                <a:solidFill>
                  <a:schemeClr val="tx1"/>
                </a:solidFill>
                <a:latin typeface="Arial" panose="020B0604020202020204" pitchFamily="34" charset="0"/>
                <a:ea typeface="MS PGothic" panose="020B0600070205080204" pitchFamily="34" charset="-128"/>
              </a:defRPr>
            </a:lvl4pPr>
            <a:lvl5pPr marL="2057400" indent="-228600">
              <a:tabLst>
                <a:tab pos="139700" algn="l"/>
                <a:tab pos="457200" algn="l"/>
              </a:tabLst>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tabLst>
                <a:tab pos="139700" algn="l"/>
                <a:tab pos="457200" algn="l"/>
              </a:tabLs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tabLst>
                <a:tab pos="139700" algn="l"/>
                <a:tab pos="457200" algn="l"/>
              </a:tabLs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tabLst>
                <a:tab pos="139700" algn="l"/>
                <a:tab pos="457200" algn="l"/>
              </a:tabLs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tabLst>
                <a:tab pos="139700" algn="l"/>
                <a:tab pos="457200" algn="l"/>
              </a:tabLst>
              <a:defRPr sz="2400">
                <a:solidFill>
                  <a:schemeClr val="tx1"/>
                </a:solidFill>
                <a:latin typeface="Arial" panose="020B0604020202020204" pitchFamily="34" charset="0"/>
                <a:ea typeface="MS PGothic" panose="020B0600070205080204" pitchFamily="34" charset="-128"/>
              </a:defRPr>
            </a:lvl9pPr>
          </a:lstStyle>
          <a:p>
            <a:r>
              <a:rPr lang="fr-FR" altLang="fr-FR" sz="1200"/>
              <a:t/>
            </a:r>
            <a:br>
              <a:rPr lang="fr-FR" altLang="fr-FR" sz="1200"/>
            </a:br>
            <a:endParaRPr lang="fr-FR" altLang="fr-FR" sz="900"/>
          </a:p>
          <a:p>
            <a:endParaRPr lang="fr-FR" altLang="fr-FR"/>
          </a:p>
        </p:txBody>
      </p:sp>
    </p:spTree>
    <p:extLst>
      <p:ext uri="{BB962C8B-B14F-4D97-AF65-F5344CB8AC3E}">
        <p14:creationId xmlns:p14="http://schemas.microsoft.com/office/powerpoint/2010/main" val="310020440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5" name="Title 1"/>
          <p:cNvSpPr>
            <a:spLocks noGrp="1"/>
          </p:cNvSpPr>
          <p:nvPr>
            <p:ph type="title"/>
          </p:nvPr>
        </p:nvSpPr>
        <p:spPr/>
        <p:txBody>
          <a:bodyPr/>
          <a:lstStyle/>
          <a:p>
            <a:r>
              <a:rPr lang="fr-FR" altLang="fr-FR" sz="2800"/>
              <a:t/>
            </a:r>
            <a:br>
              <a:rPr lang="fr-FR" altLang="fr-FR" sz="2800"/>
            </a:br>
            <a:r>
              <a:rPr lang="fr-FR" altLang="fr-FR" sz="2800"/>
              <a:t>Les expressions imagées dans la publicité</a:t>
            </a:r>
            <a:br>
              <a:rPr lang="fr-FR" altLang="fr-FR" sz="2800"/>
            </a:br>
            <a:endParaRPr lang="fr-FR" altLang="fr-FR" sz="2800"/>
          </a:p>
        </p:txBody>
      </p:sp>
      <p:sp>
        <p:nvSpPr>
          <p:cNvPr id="379906" name="Content Placeholder 2"/>
          <p:cNvSpPr>
            <a:spLocks noGrp="1"/>
          </p:cNvSpPr>
          <p:nvPr>
            <p:ph idx="1"/>
          </p:nvPr>
        </p:nvSpPr>
        <p:spPr/>
        <p:txBody>
          <a:bodyPr/>
          <a:lstStyle/>
          <a:p>
            <a:r>
              <a:rPr lang="it-IT" altLang="fr-FR" sz="2400"/>
              <a:t>Ecoutons le spot publicitaire de la banque </a:t>
            </a:r>
            <a:r>
              <a:rPr lang="fr-FR" altLang="fr-FR" sz="2400"/>
              <a:t>ING Direct </a:t>
            </a:r>
          </a:p>
          <a:p>
            <a:r>
              <a:rPr lang="fr-FR" altLang="fr-FR" sz="2400">
                <a:hlinkClick r:id="rId2"/>
              </a:rPr>
              <a:t>http://lareclame.fr/53373+musique+ing+direct+2013</a:t>
            </a:r>
            <a:endParaRPr lang="fr-FR" altLang="fr-FR" sz="2400"/>
          </a:p>
          <a:p>
            <a:endParaRPr lang="it-IT" altLang="fr-FR" sz="2400"/>
          </a:p>
          <a:p>
            <a:r>
              <a:rPr lang="it-IT" altLang="fr-FR" sz="2400"/>
              <a:t>Repérez et trouvez le sens</a:t>
            </a:r>
            <a:endParaRPr lang="fr-FR" altLang="fr-FR" sz="2400"/>
          </a:p>
        </p:txBody>
      </p:sp>
    </p:spTree>
    <p:extLst>
      <p:ext uri="{BB962C8B-B14F-4D97-AF65-F5344CB8AC3E}">
        <p14:creationId xmlns:p14="http://schemas.microsoft.com/office/powerpoint/2010/main" val="3172762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057400" y="1460500"/>
            <a:ext cx="8032750" cy="977900"/>
          </a:xfrm>
        </p:spPr>
        <p:txBody>
          <a:bodyPr/>
          <a:lstStyle/>
          <a:p>
            <a:pPr marL="0" indent="0">
              <a:buNone/>
            </a:pPr>
            <a:r>
              <a:rPr lang="fr-FR" altLang="fr-FR" u="sng"/>
              <a:t>Ne plus savoir où donner de la tête &lt;</a:t>
            </a:r>
            <a:r>
              <a:rPr lang="fr-FR" altLang="fr-FR"/>
              <a:t> non sapere dove sbattere la testa</a:t>
            </a:r>
            <a:endParaRPr lang="fr-FR" altLang="fr-FR" u="sng"/>
          </a:p>
        </p:txBody>
      </p:sp>
      <p:sp>
        <p:nvSpPr>
          <p:cNvPr id="4" name="CasellaDiTesto 3"/>
          <p:cNvSpPr txBox="1">
            <a:spLocks noChangeArrowheads="1"/>
          </p:cNvSpPr>
          <p:nvPr/>
        </p:nvSpPr>
        <p:spPr bwMode="auto">
          <a:xfrm>
            <a:off x="2057400" y="693739"/>
            <a:ext cx="7797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N</a:t>
            </a:r>
            <a:r>
              <a:rPr lang="fr-FR" altLang="it-IT" sz="2800" u="sng"/>
              <a:t>’</a:t>
            </a:r>
            <a:r>
              <a:rPr lang="fr-FR" altLang="fr-FR" sz="2800" u="sng"/>
              <a:t>en faire qu</a:t>
            </a:r>
            <a:r>
              <a:rPr lang="fr-FR" altLang="it-IT" sz="2800" u="sng"/>
              <a:t>’</a:t>
            </a:r>
            <a:r>
              <a:rPr lang="fr-FR" altLang="fr-FR" sz="2800" u="sng"/>
              <a:t>à sa tête </a:t>
            </a:r>
            <a:r>
              <a:rPr lang="fr-FR" altLang="fr-FR" sz="2800"/>
              <a:t>= fare solo di testa propria   </a:t>
            </a:r>
          </a:p>
        </p:txBody>
      </p:sp>
      <p:sp>
        <p:nvSpPr>
          <p:cNvPr id="5" name="CasellaDiTesto 4"/>
          <p:cNvSpPr txBox="1">
            <a:spLocks noChangeArrowheads="1"/>
          </p:cNvSpPr>
          <p:nvPr/>
        </p:nvSpPr>
        <p:spPr bwMode="auto">
          <a:xfrm>
            <a:off x="2057400" y="2008188"/>
            <a:ext cx="7112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fr-FR" altLang="fr-FR" sz="2800" u="sng"/>
          </a:p>
          <a:p>
            <a:r>
              <a:rPr lang="fr-FR" altLang="fr-FR" sz="2800" u="sng"/>
              <a:t>Se creuser la tête / se casser la tête </a:t>
            </a:r>
            <a:r>
              <a:rPr lang="fr-FR" altLang="fr-FR" sz="2800"/>
              <a:t>= spremersi le meningi / rompersi la testa </a:t>
            </a:r>
          </a:p>
        </p:txBody>
      </p:sp>
      <p:sp>
        <p:nvSpPr>
          <p:cNvPr id="6" name="CasellaDiTesto 5"/>
          <p:cNvSpPr txBox="1">
            <a:spLocks noChangeArrowheads="1"/>
          </p:cNvSpPr>
          <p:nvPr/>
        </p:nvSpPr>
        <p:spPr bwMode="auto">
          <a:xfrm>
            <a:off x="2060576" y="4919664"/>
            <a:ext cx="802957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Dare una lavata di capo (di testa) a qlcn</a:t>
            </a:r>
            <a:r>
              <a:rPr lang="fr-FR" altLang="fr-FR" sz="2800"/>
              <a:t> = passer un savon à qlcn / faire passer un mauvais quart d</a:t>
            </a:r>
            <a:r>
              <a:rPr lang="fr-FR" altLang="it-IT" sz="2800"/>
              <a:t>’</a:t>
            </a:r>
            <a:r>
              <a:rPr lang="fr-FR" altLang="fr-FR" sz="2800"/>
              <a:t>heure à qlcn </a:t>
            </a:r>
          </a:p>
        </p:txBody>
      </p:sp>
      <p:sp>
        <p:nvSpPr>
          <p:cNvPr id="8" name="CasellaDiTesto 7"/>
          <p:cNvSpPr txBox="1">
            <a:spLocks noChangeArrowheads="1"/>
          </p:cNvSpPr>
          <p:nvPr/>
        </p:nvSpPr>
        <p:spPr bwMode="auto">
          <a:xfrm>
            <a:off x="2057401" y="3078164"/>
            <a:ext cx="791527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fr-FR" altLang="fr-FR" sz="2800" u="sng"/>
          </a:p>
          <a:p>
            <a:r>
              <a:rPr lang="fr-FR" altLang="fr-FR" sz="2800" u="sng"/>
              <a:t>Faire la tête</a:t>
            </a:r>
            <a:r>
              <a:rPr lang="fr-FR" altLang="fr-FR" sz="2800"/>
              <a:t>: tenere il muso </a:t>
            </a:r>
          </a:p>
        </p:txBody>
      </p:sp>
      <p:sp>
        <p:nvSpPr>
          <p:cNvPr id="9" name="CasellaDiTesto 8"/>
          <p:cNvSpPr txBox="1">
            <a:spLocks noChangeArrowheads="1"/>
          </p:cNvSpPr>
          <p:nvPr/>
        </p:nvSpPr>
        <p:spPr bwMode="auto">
          <a:xfrm>
            <a:off x="2057400" y="3756025"/>
            <a:ext cx="7797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Je me demande ce qui lui est passé par la tête</a:t>
            </a:r>
            <a:r>
              <a:rPr lang="fr-FR" altLang="fr-FR" sz="2800"/>
              <a:t>: mi domando cosa gli sia passato per la testa.   </a:t>
            </a:r>
          </a:p>
        </p:txBody>
      </p:sp>
    </p:spTree>
    <p:extLst>
      <p:ext uri="{BB962C8B-B14F-4D97-AF65-F5344CB8AC3E}">
        <p14:creationId xmlns:p14="http://schemas.microsoft.com/office/powerpoint/2010/main" val="12372926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ppt_x"/>
                                          </p:val>
                                        </p:tav>
                                        <p:tav tm="100000">
                                          <p:val>
                                            <p:strVal val="#ppt_x"/>
                                          </p:val>
                                        </p:tav>
                                      </p:tavLst>
                                    </p:anim>
                                    <p:anim calcmode="lin" valueType="num">
                                      <p:cBhvr additive="base">
                                        <p:cTn id="3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8" grpId="0"/>
      <p:bldP spid="9"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29" name="Title 1"/>
          <p:cNvSpPr>
            <a:spLocks noGrp="1"/>
          </p:cNvSpPr>
          <p:nvPr>
            <p:ph type="title"/>
          </p:nvPr>
        </p:nvSpPr>
        <p:spPr/>
        <p:txBody>
          <a:bodyPr/>
          <a:lstStyle/>
          <a:p>
            <a:r>
              <a:rPr lang="fr-FR" altLang="fr-FR" sz="2800"/>
              <a:t>Publicité de la banque IGN Direct en ligne</a:t>
            </a:r>
            <a:br>
              <a:rPr lang="fr-FR" altLang="fr-FR" sz="2800"/>
            </a:br>
            <a:endParaRPr lang="fr-FR" altLang="fr-FR" sz="2800"/>
          </a:p>
        </p:txBody>
      </p:sp>
      <p:sp>
        <p:nvSpPr>
          <p:cNvPr id="380930" name="Content Placeholder 2"/>
          <p:cNvSpPr>
            <a:spLocks noGrp="1"/>
          </p:cNvSpPr>
          <p:nvPr>
            <p:ph idx="1"/>
          </p:nvPr>
        </p:nvSpPr>
        <p:spPr/>
        <p:txBody>
          <a:bodyPr/>
          <a:lstStyle/>
          <a:p>
            <a:r>
              <a:rPr lang="fr-FR" altLang="fr-FR" sz="2400"/>
              <a:t>Pourquoi Marco, choisit-il ING Direct pour banque ?</a:t>
            </a:r>
          </a:p>
          <a:p>
            <a:r>
              <a:rPr lang="fr-FR" altLang="fr-FR" sz="2400"/>
              <a:t>Parce qu</a:t>
            </a:r>
            <a:r>
              <a:rPr lang="fr-FR" altLang="it-IT" sz="2400"/>
              <a:t>’</a:t>
            </a:r>
            <a:r>
              <a:rPr lang="fr-FR" altLang="fr-FR" sz="2400"/>
              <a:t>ING Direct appelle un chat un chat.</a:t>
            </a:r>
          </a:p>
          <a:p>
            <a:pPr algn="just"/>
            <a:r>
              <a:rPr lang="fr-FR" altLang="fr-FR" sz="2400"/>
              <a:t>ING Direct qui s</a:t>
            </a:r>
            <a:r>
              <a:rPr lang="fr-FR" altLang="it-IT" sz="2400"/>
              <a:t>’</a:t>
            </a:r>
            <a:r>
              <a:rPr lang="fr-FR" altLang="fr-FR" sz="2400"/>
              <a:t>efforce d</a:t>
            </a:r>
            <a:r>
              <a:rPr lang="fr-FR" altLang="it-IT" sz="2400"/>
              <a:t>’</a:t>
            </a:r>
            <a:r>
              <a:rPr lang="fr-FR" altLang="fr-FR" sz="2400"/>
              <a:t>améliorer la banque illustre dans son spot publicitaire la célèbre expression « appeler un chat un chat ». Ainsi, Marco le client d</a:t>
            </a:r>
            <a:r>
              <a:rPr lang="fr-FR" altLang="it-IT" sz="2400"/>
              <a:t>’</a:t>
            </a:r>
            <a:r>
              <a:rPr lang="fr-FR" altLang="fr-FR" sz="2400"/>
              <a:t>ING Direct appelle son chat Le Chat. Cette allusion montre à quel point ING Direct cherche à se distinguer des autres établissements. Ici la banque déclare ne pas avoir de jargon bancaire destiné à rendre flou la nature et les prix des produits et services bancaires. ING Direct est donc du genre à appeler chat un chat.</a:t>
            </a:r>
          </a:p>
          <a:p>
            <a:pPr algn="just"/>
            <a:r>
              <a:rPr lang="fr-FR" altLang="fr-FR" sz="2400"/>
              <a:t>clair,, transparent, simple</a:t>
            </a:r>
          </a:p>
          <a:p>
            <a:endParaRPr lang="fr-FR" altLang="fr-FR" sz="2400"/>
          </a:p>
        </p:txBody>
      </p:sp>
    </p:spTree>
    <p:extLst>
      <p:ext uri="{BB962C8B-B14F-4D97-AF65-F5344CB8AC3E}">
        <p14:creationId xmlns:p14="http://schemas.microsoft.com/office/powerpoint/2010/main" val="34004645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953" name="Titolo 1"/>
          <p:cNvSpPr>
            <a:spLocks noGrp="1"/>
          </p:cNvSpPr>
          <p:nvPr>
            <p:ph type="title"/>
          </p:nvPr>
        </p:nvSpPr>
        <p:spPr/>
        <p:txBody>
          <a:bodyPr>
            <a:normAutofit fontScale="90000"/>
          </a:bodyPr>
          <a:lstStyle/>
          <a:p>
            <a:r>
              <a:rPr lang="it-IT" altLang="fr-FR" sz="3200" dirty="0"/>
              <a:t/>
            </a:r>
            <a:br>
              <a:rPr lang="it-IT" altLang="fr-FR" sz="3200" dirty="0"/>
            </a:br>
            <a:r>
              <a:rPr lang="it-IT" altLang="fr-FR" sz="3200" dirty="0" smtClean="0"/>
              <a:t/>
            </a:r>
            <a:br>
              <a:rPr lang="it-IT" altLang="fr-FR" sz="3200" dirty="0" smtClean="0"/>
            </a:br>
            <a:r>
              <a:rPr lang="it-IT" altLang="fr-FR" sz="3200" dirty="0" err="1" smtClean="0"/>
              <a:t>Clôture</a:t>
            </a:r>
            <a:r>
              <a:rPr lang="it-IT" altLang="fr-FR" sz="3200" dirty="0" smtClean="0"/>
              <a:t> </a:t>
            </a:r>
            <a:r>
              <a:rPr lang="it-IT" altLang="fr-FR" sz="3200" dirty="0" err="1" smtClean="0"/>
              <a:t>du</a:t>
            </a:r>
            <a:r>
              <a:rPr lang="it-IT" altLang="fr-FR" sz="3200" dirty="0" smtClean="0"/>
              <a:t> </a:t>
            </a:r>
            <a:r>
              <a:rPr lang="it-IT" altLang="fr-FR" sz="3200" dirty="0" err="1" smtClean="0"/>
              <a:t>volet</a:t>
            </a:r>
            <a:r>
              <a:rPr lang="it-IT" altLang="fr-FR" sz="3200" dirty="0" smtClean="0"/>
              <a:t> </a:t>
            </a:r>
            <a:r>
              <a:rPr lang="it-IT" altLang="fr-FR" sz="3200" dirty="0" err="1" smtClean="0"/>
              <a:t>sur</a:t>
            </a:r>
            <a:r>
              <a:rPr lang="it-IT" altLang="fr-FR" sz="3200" dirty="0" smtClean="0"/>
              <a:t> la </a:t>
            </a:r>
            <a:r>
              <a:rPr lang="it-IT" altLang="fr-FR" sz="3200" dirty="0" err="1" smtClean="0"/>
              <a:t>lexiculture</a:t>
            </a:r>
            <a:r>
              <a:rPr lang="it-IT" altLang="fr-FR" sz="3200" dirty="0" smtClean="0"/>
              <a:t/>
            </a:r>
            <a:br>
              <a:rPr lang="it-IT" altLang="fr-FR" sz="3200" dirty="0" smtClean="0"/>
            </a:br>
            <a:r>
              <a:rPr lang="it-IT" altLang="fr-FR" sz="3200" dirty="0"/>
              <a:t/>
            </a:r>
            <a:br>
              <a:rPr lang="it-IT" altLang="fr-FR" sz="3200" dirty="0"/>
            </a:br>
            <a:r>
              <a:rPr lang="it-IT" altLang="fr-FR" sz="2800" dirty="0"/>
              <a:t>TV5MONDE </a:t>
            </a:r>
            <a:r>
              <a:rPr lang="it-IT" altLang="fr-FR" sz="2800" dirty="0" err="1"/>
              <a:t>les</a:t>
            </a:r>
            <a:r>
              <a:rPr lang="it-IT" altLang="fr-FR" sz="2800" dirty="0"/>
              <a:t> </a:t>
            </a:r>
            <a:r>
              <a:rPr lang="it-IT" altLang="fr-FR" sz="2800" dirty="0" err="1"/>
              <a:t>nouvelles</a:t>
            </a:r>
            <a:r>
              <a:rPr lang="it-IT" altLang="fr-FR" sz="2800" dirty="0"/>
              <a:t> </a:t>
            </a:r>
            <a:r>
              <a:rPr lang="it-IT" altLang="fr-FR" sz="2800" dirty="0" err="1"/>
              <a:t>expressions</a:t>
            </a:r>
            <a:r>
              <a:rPr lang="it-IT" altLang="fr-FR" sz="2800" dirty="0"/>
              <a:t>. </a:t>
            </a:r>
            <a:r>
              <a:rPr lang="it-IT" altLang="fr-FR" sz="2800" dirty="0" err="1"/>
              <a:t>Entretien</a:t>
            </a:r>
            <a:r>
              <a:rPr lang="it-IT" altLang="fr-FR" sz="2800" dirty="0"/>
              <a:t> Bernard </a:t>
            </a:r>
            <a:r>
              <a:rPr lang="it-IT" altLang="fr-FR" sz="2800" dirty="0" err="1"/>
              <a:t>Cerquiglini</a:t>
            </a:r>
            <a:r>
              <a:rPr lang="it-IT" altLang="fr-FR" sz="2800" dirty="0"/>
              <a:t/>
            </a:r>
            <a:br>
              <a:rPr lang="it-IT" altLang="fr-FR" sz="2800" dirty="0"/>
            </a:br>
            <a:r>
              <a:rPr lang="it-IT" altLang="fr-FR" sz="3200" dirty="0"/>
              <a:t/>
            </a:r>
            <a:br>
              <a:rPr lang="it-IT" altLang="fr-FR" sz="3200" dirty="0"/>
            </a:br>
            <a:endParaRPr lang="it-IT" altLang="fr-FR" sz="3200" dirty="0"/>
          </a:p>
        </p:txBody>
      </p:sp>
      <p:sp>
        <p:nvSpPr>
          <p:cNvPr id="381954" name="Segnaposto contenuto 2"/>
          <p:cNvSpPr>
            <a:spLocks noGrp="1"/>
          </p:cNvSpPr>
          <p:nvPr>
            <p:ph idx="1"/>
          </p:nvPr>
        </p:nvSpPr>
        <p:spPr/>
        <p:txBody>
          <a:bodyPr/>
          <a:lstStyle/>
          <a:p>
            <a:pPr algn="just"/>
            <a:r>
              <a:rPr lang="fr-FR" altLang="fr-FR" sz="2400"/>
              <a:t>« Expression idiomatique, ça veut dire propre à un idiome, propre à une langue, par exemple en français </a:t>
            </a:r>
            <a:r>
              <a:rPr lang="fr-FR" altLang="fr-FR" sz="2400" i="1"/>
              <a:t>on dit casser sa pipe </a:t>
            </a:r>
            <a:r>
              <a:rPr lang="fr-FR" altLang="fr-FR" sz="2400"/>
              <a:t>pour mourir, il n'y a qu'en français qu'on dit </a:t>
            </a:r>
            <a:r>
              <a:rPr lang="fr-FR" altLang="fr-FR" sz="2400" i="1"/>
              <a:t>casser sa pipe </a:t>
            </a:r>
            <a:r>
              <a:rPr lang="fr-FR" altLang="fr-FR" sz="2400"/>
              <a:t>pour mourir. Comme c'est une expression qui passe souvent par une image, on dit </a:t>
            </a:r>
            <a:r>
              <a:rPr lang="fr-FR" altLang="it-IT" sz="2400"/>
              <a:t>‘</a:t>
            </a:r>
            <a:r>
              <a:rPr lang="fr-FR" altLang="fr-FR" sz="2400"/>
              <a:t>expression imagée</a:t>
            </a:r>
            <a:r>
              <a:rPr lang="fr-FR" altLang="it-IT" sz="2400"/>
              <a:t>’</a:t>
            </a:r>
            <a:r>
              <a:rPr lang="fr-FR" altLang="fr-FR" sz="2400"/>
              <a:t>. Il y en a dans toutes les langues, certaines langues en ont plus, le français en a beaucoup, l'anglais aussi, l'italien en abonde, je crois qu'il y en a un peu moins en allemand, mais il y en a dans toutes les langues, et c'est nécessaire. Je dirais que l'expression imagée est propre au langage. </a:t>
            </a:r>
            <a:endParaRPr lang="it-IT" altLang="fr-FR" sz="2400"/>
          </a:p>
        </p:txBody>
      </p:sp>
    </p:spTree>
    <p:extLst>
      <p:ext uri="{BB962C8B-B14F-4D97-AF65-F5344CB8AC3E}">
        <p14:creationId xmlns:p14="http://schemas.microsoft.com/office/powerpoint/2010/main" val="18455097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7" name="Titolo 1"/>
          <p:cNvSpPr>
            <a:spLocks noGrp="1"/>
          </p:cNvSpPr>
          <p:nvPr>
            <p:ph type="title"/>
          </p:nvPr>
        </p:nvSpPr>
        <p:spPr/>
        <p:txBody>
          <a:bodyPr>
            <a:normAutofit fontScale="90000"/>
          </a:bodyPr>
          <a:lstStyle/>
          <a:p>
            <a:r>
              <a:rPr lang="it-IT" altLang="fr-FR" sz="3200"/>
              <a:t/>
            </a:r>
            <a:br>
              <a:rPr lang="it-IT" altLang="fr-FR" sz="3200"/>
            </a:br>
            <a:r>
              <a:rPr lang="it-IT" altLang="fr-FR" sz="3200"/>
              <a:t/>
            </a:r>
            <a:br>
              <a:rPr lang="it-IT" altLang="fr-FR" sz="3200"/>
            </a:br>
            <a:r>
              <a:rPr lang="it-IT" altLang="fr-FR" sz="3200"/>
              <a:t>Suite de l</a:t>
            </a:r>
            <a:r>
              <a:rPr lang="it-IT" altLang="it-IT" sz="3200"/>
              <a:t>’</a:t>
            </a:r>
            <a:r>
              <a:rPr lang="it-IT" altLang="ja-JP" sz="3200"/>
              <a:t>entretien de Bernard Cerquiglini</a:t>
            </a:r>
            <a:r>
              <a:rPr lang="it-IT" altLang="ja-JP" smtClean="0"/>
              <a:t/>
            </a:r>
            <a:br>
              <a:rPr lang="it-IT" altLang="ja-JP" smtClean="0"/>
            </a:br>
            <a:endParaRPr lang="it-IT" altLang="fr-FR" smtClean="0"/>
          </a:p>
        </p:txBody>
      </p:sp>
      <p:sp>
        <p:nvSpPr>
          <p:cNvPr id="382978" name="Segnaposto contenuto 2"/>
          <p:cNvSpPr>
            <a:spLocks noGrp="1"/>
          </p:cNvSpPr>
          <p:nvPr>
            <p:ph idx="1"/>
          </p:nvPr>
        </p:nvSpPr>
        <p:spPr/>
        <p:txBody>
          <a:bodyPr/>
          <a:lstStyle/>
          <a:p>
            <a:pPr algn="just"/>
            <a:r>
              <a:rPr lang="fr-FR" altLang="fr-FR" sz="2400" dirty="0"/>
              <a:t>Elle joue de la différence entre la signification et le sens qui est propre au langage. Si je dis Pierre a cassé sa pipe, la signification est claire : il a cassé - du verbe casser - avec un complément d'objet - sa pipe. La signification est évidente, on la comprend. Or le sens est tout autre, ça veut dire il est mort. Le principe du langage c'est de jouer sur les significations et un emploi différent. » </a:t>
            </a:r>
          </a:p>
          <a:p>
            <a:pPr algn="just"/>
            <a:r>
              <a:rPr lang="fr-FR" altLang="fr-FR" sz="2400" dirty="0"/>
              <a:t>Vous pouvez écouter l</a:t>
            </a:r>
            <a:r>
              <a:rPr lang="fr-FR" altLang="it-IT" sz="2400" dirty="0"/>
              <a:t>’</a:t>
            </a:r>
            <a:r>
              <a:rPr lang="fr-FR" altLang="fr-FR" sz="2400" dirty="0"/>
              <a:t>entretien intégral sur TV5 : </a:t>
            </a:r>
            <a:r>
              <a:rPr lang="fr-FR" altLang="it-IT" sz="2400" dirty="0"/>
              <a:t>“</a:t>
            </a:r>
            <a:r>
              <a:rPr lang="fr-FR" altLang="fr-FR" sz="2400" dirty="0"/>
              <a:t>Les nouvelles expressions imagées de la langue française</a:t>
            </a:r>
            <a:r>
              <a:rPr lang="fr-FR" altLang="it-IT" sz="2400" dirty="0"/>
              <a:t>”</a:t>
            </a:r>
            <a:r>
              <a:rPr lang="fr-FR" altLang="fr-FR" sz="2400" dirty="0"/>
              <a:t>.</a:t>
            </a:r>
          </a:p>
          <a:p>
            <a:endParaRPr lang="it-IT" altLang="fr-FR" dirty="0" smtClean="0"/>
          </a:p>
        </p:txBody>
      </p:sp>
    </p:spTree>
    <p:extLst>
      <p:ext uri="{BB962C8B-B14F-4D97-AF65-F5344CB8AC3E}">
        <p14:creationId xmlns:p14="http://schemas.microsoft.com/office/powerpoint/2010/main" val="3804044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3" name="Rectangle 9"/>
          <p:cNvSpPr>
            <a:spLocks noGrp="1" noRot="1" noChangeAspect="1" noMove="1" noResize="1" noEditPoints="1" noAdjustHandles="1" noChangeArrowheads="1" noChangeShapeType="1" noTextEdit="1"/>
          </p:cNvSpPr>
          <p:nvPr/>
        </p:nvSpPr>
        <p:spPr bwMode="white">
          <a:xfrm>
            <a:off x="152400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pic>
        <p:nvPicPr>
          <p:cNvPr id="330754" name="Immagine 4"/>
          <p:cNvPicPr>
            <a:picLocks noChangeAspect="1"/>
          </p:cNvPicPr>
          <p:nvPr/>
        </p:nvPicPr>
        <p:blipFill>
          <a:blip r:embed="rId2">
            <a:extLst>
              <a:ext uri="{28A0092B-C50C-407E-A947-70E740481C1C}">
                <a14:useLocalDpi xmlns:a14="http://schemas.microsoft.com/office/drawing/2010/main" val="0"/>
              </a:ext>
            </a:extLst>
          </a:blip>
          <a:srcRect l="18631" r="10231" b="2"/>
          <a:stretch>
            <a:fillRect/>
          </a:stretch>
        </p:blipFill>
        <p:spPr bwMode="auto">
          <a:xfrm>
            <a:off x="1524000" y="0"/>
            <a:ext cx="56515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0755" name="Titolo 1"/>
          <p:cNvSpPr>
            <a:spLocks noGrp="1"/>
          </p:cNvSpPr>
          <p:nvPr>
            <p:ph type="title"/>
          </p:nvPr>
        </p:nvSpPr>
        <p:spPr>
          <a:xfrm>
            <a:off x="6946900" y="365125"/>
            <a:ext cx="3265488" cy="5530850"/>
          </a:xfrm>
        </p:spPr>
        <p:txBody>
          <a:bodyPr/>
          <a:lstStyle/>
          <a:p>
            <a:r>
              <a:rPr lang="en-US" altLang="fr-FR" sz="4800" b="1"/>
              <a:t>LES CHEVEUX </a:t>
            </a:r>
          </a:p>
        </p:txBody>
      </p:sp>
    </p:spTree>
    <p:extLst>
      <p:ext uri="{BB962C8B-B14F-4D97-AF65-F5344CB8AC3E}">
        <p14:creationId xmlns:p14="http://schemas.microsoft.com/office/powerpoint/2010/main" val="78613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2650" y="525463"/>
            <a:ext cx="7886700" cy="787400"/>
          </a:xfrm>
        </p:spPr>
        <p:txBody>
          <a:bodyPr>
            <a:normAutofit fontScale="90000"/>
          </a:bodyPr>
          <a:lstStyle/>
          <a:p>
            <a:pPr>
              <a:defRPr/>
            </a:pPr>
            <a:r>
              <a:rPr lang="fr-FR" sz="2800" u="sng" dirty="0"/>
              <a:t>Couper les cheveux en quatre</a:t>
            </a:r>
            <a:r>
              <a:rPr lang="fr-FR" sz="2800" dirty="0"/>
              <a:t>: </a:t>
            </a:r>
            <a:r>
              <a:rPr lang="fr-FR" sz="2800" dirty="0" err="1"/>
              <a:t>spaccare</a:t>
            </a:r>
            <a:r>
              <a:rPr lang="fr-FR" sz="2800" dirty="0"/>
              <a:t> il </a:t>
            </a:r>
            <a:r>
              <a:rPr lang="fr-FR" sz="2800" dirty="0" err="1"/>
              <a:t>capello</a:t>
            </a:r>
            <a:r>
              <a:rPr lang="fr-FR" sz="2800" dirty="0"/>
              <a:t> in </a:t>
            </a:r>
            <a:r>
              <a:rPr lang="fr-FR" sz="2800" dirty="0" err="1"/>
              <a:t>quattro</a:t>
            </a:r>
            <a:r>
              <a:rPr lang="fr-FR" sz="2800" dirty="0"/>
              <a:t> </a:t>
            </a:r>
          </a:p>
        </p:txBody>
      </p:sp>
      <p:sp>
        <p:nvSpPr>
          <p:cNvPr id="3" name="Segnaposto contenuto 2"/>
          <p:cNvSpPr>
            <a:spLocks noGrp="1"/>
          </p:cNvSpPr>
          <p:nvPr>
            <p:ph idx="1"/>
          </p:nvPr>
        </p:nvSpPr>
        <p:spPr>
          <a:xfrm>
            <a:off x="2152650" y="4818063"/>
            <a:ext cx="7886700" cy="747712"/>
          </a:xfrm>
        </p:spPr>
        <p:txBody>
          <a:bodyPr/>
          <a:lstStyle/>
          <a:p>
            <a:pPr marL="0" indent="0">
              <a:buNone/>
            </a:pPr>
            <a:r>
              <a:rPr lang="fr-FR" altLang="fr-FR" u="sng" smtClean="0"/>
              <a:t>Avere un diavolo per capello</a:t>
            </a:r>
            <a:r>
              <a:rPr lang="fr-FR" altLang="fr-FR" smtClean="0"/>
              <a:t>: avoir les nerfs en boule</a:t>
            </a:r>
          </a:p>
          <a:p>
            <a:pPr marL="0" indent="0">
              <a:buNone/>
            </a:pPr>
            <a:endParaRPr lang="fr-FR" altLang="fr-FR" smtClean="0"/>
          </a:p>
        </p:txBody>
      </p:sp>
      <p:sp>
        <p:nvSpPr>
          <p:cNvPr id="331779" name="CasellaDiTesto 4"/>
          <p:cNvSpPr txBox="1">
            <a:spLocks noChangeArrowheads="1"/>
          </p:cNvSpPr>
          <p:nvPr/>
        </p:nvSpPr>
        <p:spPr bwMode="auto">
          <a:xfrm rot="10800000" flipV="1">
            <a:off x="2152650" y="3654426"/>
            <a:ext cx="7639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endParaRPr lang="fr-FR" altLang="fr-FR" sz="2800" u="sng"/>
          </a:p>
        </p:txBody>
      </p:sp>
      <p:sp>
        <p:nvSpPr>
          <p:cNvPr id="6" name="CasellaDiTesto 5"/>
          <p:cNvSpPr txBox="1">
            <a:spLocks noChangeArrowheads="1"/>
          </p:cNvSpPr>
          <p:nvPr/>
        </p:nvSpPr>
        <p:spPr bwMode="auto">
          <a:xfrm>
            <a:off x="2152650" y="3259139"/>
            <a:ext cx="72834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Tomber comme un cheveu sur la soupe</a:t>
            </a:r>
            <a:r>
              <a:rPr lang="fr-FR" altLang="fr-FR" sz="2800"/>
              <a:t>: capitare di sproposito </a:t>
            </a:r>
          </a:p>
        </p:txBody>
      </p:sp>
      <p:sp>
        <p:nvSpPr>
          <p:cNvPr id="7" name="CasellaDiTesto 6"/>
          <p:cNvSpPr txBox="1">
            <a:spLocks noChangeArrowheads="1"/>
          </p:cNvSpPr>
          <p:nvPr/>
        </p:nvSpPr>
        <p:spPr bwMode="auto">
          <a:xfrm>
            <a:off x="2152650" y="1960564"/>
            <a:ext cx="7283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Manquer d</a:t>
            </a:r>
            <a:r>
              <a:rPr lang="fr-FR" altLang="it-IT" sz="2800" u="sng"/>
              <a:t>’</a:t>
            </a:r>
            <a:r>
              <a:rPr lang="fr-FR" altLang="fr-FR" sz="2800" u="sng"/>
              <a:t>un cheveu</a:t>
            </a:r>
            <a:r>
              <a:rPr lang="fr-FR" altLang="fr-FR" sz="2800"/>
              <a:t>: mancare per un pelo</a:t>
            </a:r>
          </a:p>
        </p:txBody>
      </p:sp>
    </p:spTree>
    <p:extLst>
      <p:ext uri="{BB962C8B-B14F-4D97-AF65-F5344CB8AC3E}">
        <p14:creationId xmlns:p14="http://schemas.microsoft.com/office/powerpoint/2010/main" val="10773073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1" name="Rectangle 9"/>
          <p:cNvSpPr>
            <a:spLocks noGrp="1" noRot="1" noChangeAspect="1" noMove="1" noResize="1" noEditPoints="1" noAdjustHandles="1" noChangeArrowheads="1" noChangeShapeType="1" noTextEdit="1"/>
          </p:cNvSpPr>
          <p:nvPr/>
        </p:nvSpPr>
        <p:spPr bwMode="white">
          <a:xfrm>
            <a:off x="1524000" y="0"/>
            <a:ext cx="9144000" cy="6858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fr-FR"/>
          </a:p>
        </p:txBody>
      </p:sp>
      <p:sp>
        <p:nvSpPr>
          <p:cNvPr id="12" name="Rectangle 11"/>
          <p:cNvSpPr>
            <a:spLocks noGrp="1" noRot="1" noChangeAspect="1" noMove="1" noResize="1" noEditPoints="1" noAdjustHandles="1" noChangeArrowheads="1" noChangeShapeType="1" noTextEdit="1"/>
          </p:cNvSpPr>
          <p:nvPr/>
        </p:nvSpPr>
        <p:spPr>
          <a:xfrm>
            <a:off x="1524000" y="652463"/>
            <a:ext cx="9144000" cy="736600"/>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332803" name="Immagin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06600" y="2332039"/>
            <a:ext cx="8178800" cy="308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olo 1"/>
          <p:cNvSpPr>
            <a:spLocks noGrp="1"/>
          </p:cNvSpPr>
          <p:nvPr>
            <p:ph type="title"/>
          </p:nvPr>
        </p:nvSpPr>
        <p:spPr>
          <a:xfrm>
            <a:off x="1941513" y="642939"/>
            <a:ext cx="8407400" cy="746125"/>
          </a:xfrm>
        </p:spPr>
        <p:txBody>
          <a:bodyPr rtlCol="0">
            <a:normAutofit/>
          </a:bodyPr>
          <a:lstStyle/>
          <a:p>
            <a:pPr>
              <a:defRPr/>
            </a:pPr>
            <a:r>
              <a:rPr lang="en-US" sz="3200">
                <a:solidFill>
                  <a:schemeClr val="bg1"/>
                </a:solidFill>
              </a:rPr>
              <a:t>LES YEUX </a:t>
            </a:r>
          </a:p>
        </p:txBody>
      </p:sp>
    </p:spTree>
    <p:extLst>
      <p:ext uri="{BB962C8B-B14F-4D97-AF65-F5344CB8AC3E}">
        <p14:creationId xmlns:p14="http://schemas.microsoft.com/office/powerpoint/2010/main" val="1417354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152650" y="280988"/>
            <a:ext cx="7886700" cy="836612"/>
          </a:xfrm>
        </p:spPr>
        <p:txBody>
          <a:bodyPr/>
          <a:lstStyle/>
          <a:p>
            <a:r>
              <a:rPr lang="fr-FR" altLang="fr-FR" sz="2800" u="sng"/>
              <a:t>Faire les yeux doux</a:t>
            </a:r>
            <a:r>
              <a:rPr lang="fr-FR" altLang="fr-FR" sz="2800"/>
              <a:t> = fare gli occhi dolci</a:t>
            </a:r>
          </a:p>
        </p:txBody>
      </p:sp>
      <p:sp>
        <p:nvSpPr>
          <p:cNvPr id="3" name="Segnaposto contenuto 2"/>
          <p:cNvSpPr>
            <a:spLocks noGrp="1"/>
          </p:cNvSpPr>
          <p:nvPr>
            <p:ph idx="1"/>
          </p:nvPr>
        </p:nvSpPr>
        <p:spPr>
          <a:xfrm>
            <a:off x="2152650" y="1358901"/>
            <a:ext cx="7886700" cy="663575"/>
          </a:xfrm>
        </p:spPr>
        <p:txBody>
          <a:bodyPr/>
          <a:lstStyle/>
          <a:p>
            <a:pPr marL="0" indent="0">
              <a:buNone/>
            </a:pPr>
            <a:r>
              <a:rPr lang="fr-FR" altLang="fr-FR" u="sng" smtClean="0"/>
              <a:t>En un clin d</a:t>
            </a:r>
            <a:r>
              <a:rPr lang="fr-FR" altLang="it-IT" u="sng" smtClean="0"/>
              <a:t>’</a:t>
            </a:r>
            <a:r>
              <a:rPr lang="fr-FR" altLang="fr-FR" u="sng" smtClean="0"/>
              <a:t>œil =</a:t>
            </a:r>
            <a:r>
              <a:rPr lang="fr-FR" altLang="fr-FR" smtClean="0"/>
              <a:t> in un batter d</a:t>
            </a:r>
            <a:r>
              <a:rPr lang="fr-FR" altLang="it-IT" smtClean="0"/>
              <a:t>’</a:t>
            </a:r>
            <a:r>
              <a:rPr lang="fr-FR" altLang="ja-JP" smtClean="0"/>
              <a:t>occhio</a:t>
            </a:r>
            <a:endParaRPr lang="fr-FR" altLang="fr-FR" smtClean="0"/>
          </a:p>
        </p:txBody>
      </p:sp>
      <p:sp>
        <p:nvSpPr>
          <p:cNvPr id="4" name="CasellaDiTesto 3"/>
          <p:cNvSpPr txBox="1">
            <a:spLocks noChangeArrowheads="1"/>
          </p:cNvSpPr>
          <p:nvPr/>
        </p:nvSpPr>
        <p:spPr bwMode="auto">
          <a:xfrm>
            <a:off x="2152650" y="2312989"/>
            <a:ext cx="7626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À l</a:t>
            </a:r>
            <a:r>
              <a:rPr lang="fr-FR" altLang="it-IT" sz="2800" u="sng"/>
              <a:t>’</a:t>
            </a:r>
            <a:r>
              <a:rPr lang="fr-FR" altLang="fr-FR" sz="2800" u="sng"/>
              <a:t>œil</a:t>
            </a:r>
            <a:r>
              <a:rPr lang="fr-FR" altLang="fr-FR" sz="2800"/>
              <a:t> = a sbafo </a:t>
            </a:r>
            <a:endParaRPr lang="fr-FR" altLang="fr-FR" sz="2800" u="sng"/>
          </a:p>
        </p:txBody>
      </p:sp>
      <p:sp>
        <p:nvSpPr>
          <p:cNvPr id="5" name="CasellaDiTesto 4"/>
          <p:cNvSpPr txBox="1">
            <a:spLocks noChangeArrowheads="1"/>
          </p:cNvSpPr>
          <p:nvPr/>
        </p:nvSpPr>
        <p:spPr bwMode="auto">
          <a:xfrm>
            <a:off x="2152650" y="3279776"/>
            <a:ext cx="76263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Avoir l</a:t>
            </a:r>
            <a:r>
              <a:rPr lang="fr-FR" altLang="it-IT" sz="2800" u="sng"/>
              <a:t>’</a:t>
            </a:r>
            <a:r>
              <a:rPr lang="fr-FR" altLang="fr-FR" sz="2800" u="sng"/>
              <a:t>œil au beurre noir </a:t>
            </a:r>
            <a:r>
              <a:rPr lang="fr-FR" altLang="fr-FR" sz="2800"/>
              <a:t>= avere l</a:t>
            </a:r>
            <a:r>
              <a:rPr lang="fr-FR" altLang="it-IT" sz="2800"/>
              <a:t>’</a:t>
            </a:r>
            <a:r>
              <a:rPr lang="fr-FR" altLang="ja-JP" sz="2800"/>
              <a:t>occhio nero</a:t>
            </a:r>
            <a:endParaRPr lang="fr-FR" altLang="fr-FR" sz="2800" u="sng"/>
          </a:p>
        </p:txBody>
      </p:sp>
      <p:sp>
        <p:nvSpPr>
          <p:cNvPr id="6" name="CasellaDiTesto 5"/>
          <p:cNvSpPr txBox="1">
            <a:spLocks noChangeArrowheads="1"/>
          </p:cNvSpPr>
          <p:nvPr/>
        </p:nvSpPr>
        <p:spPr bwMode="auto">
          <a:xfrm>
            <a:off x="2152650" y="4246564"/>
            <a:ext cx="74104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Costa un occhio della testa</a:t>
            </a:r>
            <a:r>
              <a:rPr lang="fr-FR" altLang="fr-FR" sz="2800"/>
              <a:t> = ça coûte les yeux de la tête </a:t>
            </a:r>
            <a:endParaRPr lang="fr-FR" altLang="fr-FR" sz="2800" u="sng"/>
          </a:p>
        </p:txBody>
      </p:sp>
      <p:sp>
        <p:nvSpPr>
          <p:cNvPr id="7" name="CasellaDiTesto 6"/>
          <p:cNvSpPr txBox="1">
            <a:spLocks noChangeArrowheads="1"/>
          </p:cNvSpPr>
          <p:nvPr/>
        </p:nvSpPr>
        <p:spPr bwMode="auto">
          <a:xfrm>
            <a:off x="2152650" y="5213350"/>
            <a:ext cx="762635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fr-FR" altLang="fr-FR" sz="2800" u="sng"/>
              <a:t>Ci scommetto un occhio della testa</a:t>
            </a:r>
            <a:r>
              <a:rPr lang="fr-FR" altLang="fr-FR" sz="2800"/>
              <a:t> = je parie n</a:t>
            </a:r>
            <a:r>
              <a:rPr lang="fr-FR" altLang="it-IT" sz="2800"/>
              <a:t>’</a:t>
            </a:r>
            <a:r>
              <a:rPr lang="fr-FR" altLang="fr-FR" sz="2800"/>
              <a:t>importe quoi</a:t>
            </a:r>
            <a:endParaRPr lang="fr-FR" altLang="fr-FR" sz="2800" u="sng"/>
          </a:p>
        </p:txBody>
      </p:sp>
    </p:spTree>
    <p:extLst>
      <p:ext uri="{BB962C8B-B14F-4D97-AF65-F5344CB8AC3E}">
        <p14:creationId xmlns:p14="http://schemas.microsoft.com/office/powerpoint/2010/main" val="5304645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2110</Words>
  <Application>Microsoft Office PowerPoint</Application>
  <PresentationFormat>Widescreen</PresentationFormat>
  <Paragraphs>219</Paragraphs>
  <Slides>52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52</vt:i4>
      </vt:variant>
    </vt:vector>
  </HeadingPairs>
  <TitlesOfParts>
    <vt:vector size="61" baseType="lpstr">
      <vt:lpstr>MS PGothic</vt:lpstr>
      <vt:lpstr>MS PGothic</vt:lpstr>
      <vt:lpstr>Arial</vt:lpstr>
      <vt:lpstr>Calibri</vt:lpstr>
      <vt:lpstr>Calibri Light</vt:lpstr>
      <vt:lpstr>Cambria</vt:lpstr>
      <vt:lpstr>Mangal</vt:lpstr>
      <vt:lpstr>Symbol</vt:lpstr>
      <vt:lpstr>Office Theme</vt:lpstr>
      <vt:lpstr>PowerPoint Presentation</vt:lpstr>
      <vt:lpstr> Chanson de Giulia Bernasconi Fréro Delavega - Le coeur éléphant  23 mars 2017 </vt:lpstr>
      <vt:lpstr>Expressions imagées  Lexique du corps</vt:lpstr>
      <vt:lpstr>PowerPoint Presentation</vt:lpstr>
      <vt:lpstr>PowerPoint Presentation</vt:lpstr>
      <vt:lpstr>LES CHEVEUX </vt:lpstr>
      <vt:lpstr>Couper les cheveux en quatre: spaccare il capello in quattro </vt:lpstr>
      <vt:lpstr>LES YEUX </vt:lpstr>
      <vt:lpstr>Faire les yeux doux = fare gli occhi dolci</vt:lpstr>
      <vt:lpstr>LE NEZ</vt:lpstr>
      <vt:lpstr>Avoir quelqu’un dans le nez = non poter soffrire qualcuno</vt:lpstr>
      <vt:lpstr>Les membres supérieurs </vt:lpstr>
      <vt:lpstr>PowerPoint Presentation</vt:lpstr>
      <vt:lpstr>Se faire à la force du poignet = farcela con grandi sacrifici </vt:lpstr>
      <vt:lpstr>Les membres inférieurs</vt:lpstr>
      <vt:lpstr>Prendre ses jambes à son cou = darsela a gambe</vt:lpstr>
      <vt:lpstr>Les expressions imagées avec les chiffres</vt:lpstr>
      <vt:lpstr>1) Expressions équivalentes en français et en italien</vt:lpstr>
      <vt:lpstr>PowerPoint Presentation</vt:lpstr>
      <vt:lpstr>PowerPoint Presentation</vt:lpstr>
      <vt:lpstr>2) Expressions qui changent de référent</vt:lpstr>
      <vt:lpstr>PowerPoint Presentation</vt:lpstr>
      <vt:lpstr>PowerPoint Presentation</vt:lpstr>
      <vt:lpstr>3) Expressions qui n’ont pas d’équivalent en italien</vt:lpstr>
      <vt:lpstr>PowerPoint Presentation</vt:lpstr>
      <vt:lpstr>PowerPoint Presentation</vt:lpstr>
      <vt:lpstr>PowerPoint Presentation</vt:lpstr>
      <vt:lpstr>PowerPoint Presentation</vt:lpstr>
      <vt:lpstr> Le 21 mars Journée Internationale pour l'élimination de la discrimination raciale  </vt:lpstr>
      <vt:lpstr>Discrimination sexuelle de LGBT à LGBTI</vt:lpstr>
      <vt:lpstr>Sexe neutre ?</vt:lpstr>
      <vt:lpstr>Discrimination pour les personnes intersexuées ? : question sociétale française</vt:lpstr>
      <vt:lpstr>Personne intersexuée</vt:lpstr>
      <vt:lpstr>PowerPoint Presentation</vt:lpstr>
      <vt:lpstr>Personne intersexuée</vt:lpstr>
      <vt:lpstr>Personne intersexuée</vt:lpstr>
      <vt:lpstr>Personne intersexuée</vt:lpstr>
      <vt:lpstr>PowerPoint Presentation</vt:lpstr>
      <vt:lpstr>PowerPoint Presentation</vt:lpstr>
      <vt:lpstr>Intersexe : situation internationale</vt:lpstr>
      <vt:lpstr>le 21 mars  journée internationale de la poésie</vt:lpstr>
      <vt:lpstr>Jacques Prévert</vt:lpstr>
      <vt:lpstr>Expressions imagées et le monde des chiffres</vt:lpstr>
      <vt:lpstr>Les expressions imagées et le corps humain </vt:lpstr>
      <vt:lpstr>PowerPoint Presentation</vt:lpstr>
      <vt:lpstr> Les expressions imagées dans la publicité   </vt:lpstr>
      <vt:lpstr>  Les expressions imagées dans la publicité    </vt:lpstr>
      <vt:lpstr>Associez</vt:lpstr>
      <vt:lpstr> Les expressions imagées dans la publicité </vt:lpstr>
      <vt:lpstr>Publicité de la banque IGN Direct en ligne </vt:lpstr>
      <vt:lpstr>  Clôture du volet sur la lexiculture  TV5MONDE les nouvelles expressions. Entretien Bernard Cerquiglini  </vt:lpstr>
      <vt:lpstr>  Suite de l’entretien de Bernard Cerquiglini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CELOTTI NADINE</dc:creator>
  <cp:lastModifiedBy>CELOTTI NADINE</cp:lastModifiedBy>
  <cp:revision>5</cp:revision>
  <dcterms:created xsi:type="dcterms:W3CDTF">2017-03-23T12:09:46Z</dcterms:created>
  <dcterms:modified xsi:type="dcterms:W3CDTF">2017-03-23T12:14:24Z</dcterms:modified>
</cp:coreProperties>
</file>