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57" r:id="rId9"/>
    <p:sldId id="258" r:id="rId10"/>
    <p:sldId id="259" r:id="rId11"/>
    <p:sldId id="263" r:id="rId12"/>
    <p:sldId id="265"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C94061A9-FA9C-4852-879B-DDD9B6CFCF0F}"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2295076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94061A9-FA9C-4852-879B-DDD9B6CFCF0F}"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356503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94061A9-FA9C-4852-879B-DDD9B6CFCF0F}"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34069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94061A9-FA9C-4852-879B-DDD9B6CFCF0F}"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166871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061A9-FA9C-4852-879B-DDD9B6CFCF0F}"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380478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C94061A9-FA9C-4852-879B-DDD9B6CFCF0F}" type="datetimeFigureOut">
              <a:rPr lang="fr-FR" smtClean="0"/>
              <a:t>23/03/2017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235811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C94061A9-FA9C-4852-879B-DDD9B6CFCF0F}" type="datetimeFigureOut">
              <a:rPr lang="fr-FR" smtClean="0"/>
              <a:t>23/03/2017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171838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C94061A9-FA9C-4852-879B-DDD9B6CFCF0F}" type="datetimeFigureOut">
              <a:rPr lang="fr-FR" smtClean="0"/>
              <a:t>23/03/2017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24234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061A9-FA9C-4852-879B-DDD9B6CFCF0F}" type="datetimeFigureOut">
              <a:rPr lang="fr-FR" smtClean="0"/>
              <a:t>23/03/2017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405406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061A9-FA9C-4852-879B-DDD9B6CFCF0F}" type="datetimeFigureOut">
              <a:rPr lang="fr-FR" smtClean="0"/>
              <a:t>23/03/2017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379185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061A9-FA9C-4852-879B-DDD9B6CFCF0F}" type="datetimeFigureOut">
              <a:rPr lang="fr-FR" smtClean="0"/>
              <a:t>23/03/2017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DCB384-3D25-4427-BAB6-4A40778B7701}" type="slidenum">
              <a:rPr lang="fr-FR" smtClean="0"/>
              <a:t>‹#›</a:t>
            </a:fld>
            <a:endParaRPr lang="fr-FR"/>
          </a:p>
        </p:txBody>
      </p:sp>
    </p:spTree>
    <p:extLst>
      <p:ext uri="{BB962C8B-B14F-4D97-AF65-F5344CB8AC3E}">
        <p14:creationId xmlns:p14="http://schemas.microsoft.com/office/powerpoint/2010/main" val="244188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061A9-FA9C-4852-879B-DDD9B6CFCF0F}" type="datetimeFigureOut">
              <a:rPr lang="fr-FR" smtClean="0"/>
              <a:t>23/03/2017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CB384-3D25-4427-BAB6-4A40778B7701}" type="slidenum">
              <a:rPr lang="fr-FR" smtClean="0"/>
              <a:t>‹#›</a:t>
            </a:fld>
            <a:endParaRPr lang="fr-FR"/>
          </a:p>
        </p:txBody>
      </p:sp>
    </p:spTree>
    <p:extLst>
      <p:ext uri="{BB962C8B-B14F-4D97-AF65-F5344CB8AC3E}">
        <p14:creationId xmlns:p14="http://schemas.microsoft.com/office/powerpoint/2010/main" val="3175094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italia.it/it/idee-di-viaggio/citta-darte/bologna.html" TargetMode="External"/><Relationship Id="rId2" Type="http://schemas.openxmlformats.org/officeDocument/2006/relationships/hyperlink" Target="http://www.italia.it/it/idee-di-viaggio/citta-darte/genova.html" TargetMode="External"/><Relationship Id="rId1" Type="http://schemas.openxmlformats.org/officeDocument/2006/relationships/slideLayout" Target="../slideLayouts/slideLayout4.xml"/><Relationship Id="rId4" Type="http://schemas.openxmlformats.org/officeDocument/2006/relationships/hyperlink" Target="http://www.italia.it/it/idee-di-viaggio/citta-darte/firenze.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r-FR"/>
          </a:p>
        </p:txBody>
      </p:sp>
      <p:sp>
        <p:nvSpPr>
          <p:cNvPr id="3" name="Subtitle 2"/>
          <p:cNvSpPr>
            <a:spLocks noGrp="1"/>
          </p:cNvSpPr>
          <p:nvPr>
            <p:ph type="subTitle" idx="1"/>
          </p:nvPr>
        </p:nvSpPr>
        <p:spPr/>
        <p:txBody>
          <a:bodyPr/>
          <a:lstStyle/>
          <a:p>
            <a:r>
              <a:rPr lang="it-IT" dirty="0" err="1" smtClean="0"/>
              <a:t>Thème</a:t>
            </a:r>
            <a:r>
              <a:rPr lang="it-IT" dirty="0" smtClean="0"/>
              <a:t> </a:t>
            </a:r>
            <a:r>
              <a:rPr lang="it-IT" dirty="0" err="1" smtClean="0"/>
              <a:t>du</a:t>
            </a:r>
            <a:r>
              <a:rPr lang="it-IT" dirty="0" smtClean="0"/>
              <a:t> 23 </a:t>
            </a:r>
            <a:r>
              <a:rPr lang="it-IT" dirty="0" err="1" smtClean="0"/>
              <a:t>mars</a:t>
            </a:r>
            <a:r>
              <a:rPr lang="it-IT" dirty="0" smtClean="0"/>
              <a:t> et </a:t>
            </a:r>
            <a:r>
              <a:rPr lang="it-IT" dirty="0" err="1" smtClean="0"/>
              <a:t>celui</a:t>
            </a:r>
            <a:r>
              <a:rPr lang="it-IT" dirty="0" smtClean="0"/>
              <a:t> à </a:t>
            </a:r>
            <a:r>
              <a:rPr lang="it-IT" dirty="0" err="1" smtClean="0"/>
              <a:t>préparer</a:t>
            </a:r>
            <a:r>
              <a:rPr lang="it-IT" dirty="0" smtClean="0"/>
              <a:t> pour le 30</a:t>
            </a:r>
            <a:endParaRPr lang="fr-FR" dirty="0"/>
          </a:p>
        </p:txBody>
      </p:sp>
    </p:spTree>
    <p:extLst>
      <p:ext uri="{BB962C8B-B14F-4D97-AF65-F5344CB8AC3E}">
        <p14:creationId xmlns:p14="http://schemas.microsoft.com/office/powerpoint/2010/main" val="1695016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10000"/>
          </a:bodyPr>
          <a:lstStyle/>
          <a:p>
            <a:pPr algn="just"/>
            <a:r>
              <a:rPr lang="it-IT" sz="2400" dirty="0"/>
              <a:t>Recuperando un antico modello, tipico dei mercati rionali di molti borghi italiani, da </a:t>
            </a:r>
            <a:r>
              <a:rPr lang="it-IT" sz="2400" dirty="0" err="1"/>
              <a:t>Eataly</a:t>
            </a:r>
            <a:r>
              <a:rPr lang="it-IT" sz="2400" dirty="0"/>
              <a:t> si può comprare il meglio della tradizione agroalimentare italiana, ma anche consumare e studiare i suoi prodotti grazie a corsi di degustazione e preparazione dei cibi</a:t>
            </a:r>
            <a:r>
              <a:rPr lang="it-IT" sz="2400" dirty="0" smtClean="0"/>
              <a:t>.</a:t>
            </a:r>
          </a:p>
          <a:p>
            <a:pPr algn="just"/>
            <a:r>
              <a:rPr lang="it-IT" sz="2400" dirty="0" smtClean="0"/>
              <a:t>Obiettivo di </a:t>
            </a:r>
            <a:r>
              <a:rPr lang="it-IT" sz="2400" dirty="0" err="1" smtClean="0"/>
              <a:t>Eataly</a:t>
            </a:r>
            <a:r>
              <a:rPr lang="it-IT" sz="2400" dirty="0" smtClean="0"/>
              <a:t> è quello di realizzare un sistema di produzione, commercializzazione e distribuzione responsabile, ecosostenibile, e condiviso fra tutti i soggetti della </a:t>
            </a:r>
            <a:r>
              <a:rPr lang="it-IT" sz="2400" b="1" dirty="0" smtClean="0"/>
              <a:t>filiera enogastronomica italiana</a:t>
            </a:r>
            <a:r>
              <a:rPr lang="it-IT" sz="2400" dirty="0" smtClean="0"/>
              <a:t> che partecipano al suo circuito. </a:t>
            </a:r>
            <a:br>
              <a:rPr lang="it-IT" sz="2400" dirty="0" smtClean="0"/>
            </a:br>
            <a:endParaRPr lang="it-IT" sz="2400" dirty="0" smtClean="0"/>
          </a:p>
        </p:txBody>
      </p:sp>
      <p:sp>
        <p:nvSpPr>
          <p:cNvPr id="4" name="Segnaposto contenuto 3"/>
          <p:cNvSpPr>
            <a:spLocks noGrp="1"/>
          </p:cNvSpPr>
          <p:nvPr>
            <p:ph sz="half" idx="2"/>
          </p:nvPr>
        </p:nvSpPr>
        <p:spPr/>
        <p:txBody>
          <a:bodyPr>
            <a:normAutofit fontScale="92500" lnSpcReduction="10000"/>
          </a:bodyPr>
          <a:lstStyle/>
          <a:p>
            <a:r>
              <a:rPr lang="it-IT" dirty="0" smtClean="0"/>
              <a:t>Martina</a:t>
            </a:r>
            <a:endParaRPr lang="it-IT" dirty="0"/>
          </a:p>
        </p:txBody>
      </p:sp>
    </p:spTree>
    <p:extLst>
      <p:ext uri="{BB962C8B-B14F-4D97-AF65-F5344CB8AC3E}">
        <p14:creationId xmlns:p14="http://schemas.microsoft.com/office/powerpoint/2010/main" val="381197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10000"/>
          </a:bodyPr>
          <a:lstStyle/>
          <a:p>
            <a:r>
              <a:rPr lang="it-IT" sz="2400" dirty="0"/>
              <a:t>Una filosofia che unisce </a:t>
            </a:r>
            <a:r>
              <a:rPr lang="it-IT" sz="2400" dirty="0" err="1"/>
              <a:t>Eataly</a:t>
            </a:r>
            <a:r>
              <a:rPr lang="it-IT" sz="2400" dirty="0"/>
              <a:t> al movimento Slow </a:t>
            </a:r>
            <a:r>
              <a:rPr lang="it-IT" sz="2400" dirty="0" err="1"/>
              <a:t>Food</a:t>
            </a:r>
            <a:r>
              <a:rPr lang="it-IT" sz="2400" dirty="0"/>
              <a:t> di Carlo Petrini e che si fonda sull'idea del rispetto della biodiversità e della sovranità alimentare nel segno dell'amore per l'ambiente, la cultura e le tradizioni</a:t>
            </a:r>
            <a:r>
              <a:rPr lang="it-IT" sz="2400" dirty="0" smtClean="0"/>
              <a:t>.</a:t>
            </a:r>
          </a:p>
          <a:p>
            <a:r>
              <a:rPr lang="it-IT" sz="2400" dirty="0" smtClean="0"/>
              <a:t>La prima sede di </a:t>
            </a:r>
            <a:r>
              <a:rPr lang="it-IT" sz="2400" dirty="0" err="1" smtClean="0"/>
              <a:t>Eataly</a:t>
            </a:r>
            <a:r>
              <a:rPr lang="it-IT" sz="2400" dirty="0" smtClean="0"/>
              <a:t> è stata inaugurata nel 2007 a Torino, città che vanta molti primati nel campo della ristorazione, ed ha continuato ad estendere le sue attività in tutto il Bel Paese con corsi di educazione alimentare, di cucina e di degustazione di vini e grappe.</a:t>
            </a:r>
            <a:r>
              <a:rPr lang="it-IT" sz="2400" dirty="0"/>
              <a:t/>
            </a:r>
            <a:br>
              <a:rPr lang="it-IT" sz="2400" dirty="0"/>
            </a:br>
            <a:endParaRPr lang="it-IT" sz="2400" dirty="0"/>
          </a:p>
          <a:p>
            <a:endParaRPr lang="it-IT" sz="2400" dirty="0"/>
          </a:p>
        </p:txBody>
      </p:sp>
      <p:sp>
        <p:nvSpPr>
          <p:cNvPr id="4" name="Segnaposto contenuto 3"/>
          <p:cNvSpPr>
            <a:spLocks noGrp="1"/>
          </p:cNvSpPr>
          <p:nvPr>
            <p:ph sz="half" idx="2"/>
          </p:nvPr>
        </p:nvSpPr>
        <p:spPr/>
        <p:txBody>
          <a:bodyPr>
            <a:normAutofit fontScale="92500" lnSpcReduction="10000"/>
          </a:bodyPr>
          <a:lstStyle/>
          <a:p>
            <a:r>
              <a:rPr lang="it-IT" dirty="0" smtClean="0"/>
              <a:t>Gabriele</a:t>
            </a:r>
            <a:endParaRPr lang="it-IT" dirty="0"/>
          </a:p>
        </p:txBody>
      </p:sp>
    </p:spTree>
    <p:extLst>
      <p:ext uri="{BB962C8B-B14F-4D97-AF65-F5344CB8AC3E}">
        <p14:creationId xmlns:p14="http://schemas.microsoft.com/office/powerpoint/2010/main" val="3274475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10000"/>
          </a:bodyPr>
          <a:lstStyle/>
          <a:p>
            <a:pPr algn="just"/>
            <a:r>
              <a:rPr lang="it-IT" sz="2400" dirty="0" smtClean="0"/>
              <a:t>L'approccio responsabile alla cultura del buon cibo è l'occasione per </a:t>
            </a:r>
            <a:r>
              <a:rPr lang="it-IT" sz="2400" dirty="0" err="1" smtClean="0"/>
              <a:t>Eataly</a:t>
            </a:r>
            <a:r>
              <a:rPr lang="it-IT" sz="2400" dirty="0" smtClean="0"/>
              <a:t> di affermare pratiche e valori millenari: il rispetto che i pescatori hanno del mare, la difesa della biodiversità di parchi, pascoli e vallate da parte degli allevatori, la cura e la conservazione di </a:t>
            </a:r>
            <a:r>
              <a:rPr lang="it-IT" sz="2400" dirty="0" err="1" smtClean="0"/>
              <a:t>saperi</a:t>
            </a:r>
            <a:r>
              <a:rPr lang="it-IT" sz="2400" dirty="0" smtClean="0"/>
              <a:t> antichi legati alla cucina del cibo.</a:t>
            </a:r>
          </a:p>
          <a:p>
            <a:pPr algn="just"/>
            <a:r>
              <a:rPr lang="it-IT" sz="2400" dirty="0" smtClean="0"/>
              <a:t>Parte di questa filosofia è la scelta di </a:t>
            </a:r>
            <a:r>
              <a:rPr lang="it-IT" sz="2400" dirty="0" err="1" smtClean="0"/>
              <a:t>Eataly</a:t>
            </a:r>
            <a:r>
              <a:rPr lang="it-IT" sz="2400" dirty="0" smtClean="0"/>
              <a:t> per luoghi di esposizione e vendita in edifici dismessi o in disuso, riportati a nuova vita grazie all'intervento di architetti e </a:t>
            </a:r>
            <a:r>
              <a:rPr lang="it-IT" sz="2400" dirty="0" err="1" smtClean="0"/>
              <a:t>interior</a:t>
            </a:r>
            <a:r>
              <a:rPr lang="it-IT" sz="2400" dirty="0" smtClean="0"/>
              <a:t> designer che rendono i suoi spazi affascinanti e belli da visitare.</a:t>
            </a:r>
            <a:endParaRPr lang="it-IT" sz="2400" dirty="0"/>
          </a:p>
        </p:txBody>
      </p:sp>
      <p:sp>
        <p:nvSpPr>
          <p:cNvPr id="4" name="Segnaposto contenuto 3"/>
          <p:cNvSpPr>
            <a:spLocks noGrp="1"/>
          </p:cNvSpPr>
          <p:nvPr>
            <p:ph sz="half" idx="2"/>
          </p:nvPr>
        </p:nvSpPr>
        <p:spPr/>
        <p:txBody>
          <a:bodyPr>
            <a:normAutofit fontScale="92500" lnSpcReduction="10000"/>
          </a:bodyPr>
          <a:lstStyle/>
          <a:p>
            <a:r>
              <a:rPr lang="it-IT" smtClean="0"/>
              <a:t>Stefano</a:t>
            </a:r>
            <a:endParaRPr lang="it-IT"/>
          </a:p>
        </p:txBody>
      </p:sp>
    </p:spTree>
    <p:extLst>
      <p:ext uri="{BB962C8B-B14F-4D97-AF65-F5344CB8AC3E}">
        <p14:creationId xmlns:p14="http://schemas.microsoft.com/office/powerpoint/2010/main" val="4100477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La collezione di arte moderna e contemporanea</a:t>
            </a:r>
            <a:r>
              <a:rPr lang="it-IT" sz="2400" dirty="0"/>
              <a:t/>
            </a:r>
            <a:br>
              <a:rPr lang="it-IT" sz="2400" dirty="0"/>
            </a:br>
            <a:endParaRPr lang="it-IT" sz="2400" dirty="0"/>
          </a:p>
        </p:txBody>
      </p:sp>
      <p:sp>
        <p:nvSpPr>
          <p:cNvPr id="3" name="Segnaposto contenuto 2"/>
          <p:cNvSpPr>
            <a:spLocks noGrp="1"/>
          </p:cNvSpPr>
          <p:nvPr>
            <p:ph sz="half" idx="1"/>
          </p:nvPr>
        </p:nvSpPr>
        <p:spPr/>
        <p:txBody>
          <a:bodyPr>
            <a:noAutofit/>
          </a:bodyPr>
          <a:lstStyle/>
          <a:p>
            <a:pPr algn="just"/>
            <a:r>
              <a:rPr lang="it-IT" sz="2400" dirty="0"/>
              <a:t>Dopo un complesso intervento di restauro, oggi il castello ospita un percorso espositivo che si snoda attraverso 13 sale, in cui sono esposte oltre 150 opere tra dipinti, sculture, installazioni, raccolte grafiche e fotografiche, appartenenti ad una collezione regionale che va dalla fine dell’Ottocento fino ai nostri giorni.</a:t>
            </a:r>
            <a:br>
              <a:rPr lang="it-IT" sz="2400" dirty="0"/>
            </a:br>
            <a:endParaRPr lang="it-IT" sz="2400" dirty="0"/>
          </a:p>
          <a:p>
            <a:endParaRPr lang="it-IT" sz="2400" dirty="0"/>
          </a:p>
        </p:txBody>
      </p:sp>
      <p:sp>
        <p:nvSpPr>
          <p:cNvPr id="4" name="Segnaposto contenuto 3"/>
          <p:cNvSpPr>
            <a:spLocks noGrp="1"/>
          </p:cNvSpPr>
          <p:nvPr>
            <p:ph sz="half" idx="2"/>
          </p:nvPr>
        </p:nvSpPr>
        <p:spPr/>
        <p:txBody>
          <a:bodyPr>
            <a:normAutofit fontScale="92500" lnSpcReduction="20000"/>
          </a:bodyPr>
          <a:lstStyle/>
          <a:p>
            <a:r>
              <a:rPr lang="it-IT" dirty="0" smtClean="0"/>
              <a:t>La </a:t>
            </a:r>
            <a:r>
              <a:rPr lang="it-IT" dirty="0" err="1" smtClean="0"/>
              <a:t>collection</a:t>
            </a:r>
            <a:r>
              <a:rPr lang="it-IT" dirty="0" smtClean="0"/>
              <a:t> d’art moderne et </a:t>
            </a:r>
            <a:r>
              <a:rPr lang="it-IT" dirty="0" err="1" smtClean="0"/>
              <a:t>contemporain</a:t>
            </a:r>
            <a:endParaRPr lang="it-IT" dirty="0" smtClean="0"/>
          </a:p>
          <a:p>
            <a:r>
              <a:rPr lang="it-IT" dirty="0" smtClean="0"/>
              <a:t>À la suite d’un </a:t>
            </a:r>
            <a:r>
              <a:rPr lang="it-IT" dirty="0" err="1" smtClean="0"/>
              <a:t>travail</a:t>
            </a:r>
            <a:r>
              <a:rPr lang="it-IT" dirty="0" smtClean="0"/>
              <a:t> de </a:t>
            </a:r>
            <a:r>
              <a:rPr lang="it-IT" dirty="0" err="1" smtClean="0"/>
              <a:t>restauration</a:t>
            </a:r>
            <a:r>
              <a:rPr lang="it-IT" dirty="0" smtClean="0"/>
              <a:t> </a:t>
            </a:r>
            <a:r>
              <a:rPr lang="it-IT" dirty="0" err="1" smtClean="0"/>
              <a:t>complexe</a:t>
            </a:r>
            <a:r>
              <a:rPr lang="it-IT" dirty="0" smtClean="0"/>
              <a:t>, le </a:t>
            </a:r>
            <a:r>
              <a:rPr lang="it-IT" dirty="0" err="1" smtClean="0"/>
              <a:t>château</a:t>
            </a:r>
            <a:r>
              <a:rPr lang="it-IT" dirty="0" smtClean="0"/>
              <a:t> </a:t>
            </a:r>
            <a:r>
              <a:rPr lang="it-IT" dirty="0" err="1" smtClean="0"/>
              <a:t>abrite</a:t>
            </a:r>
            <a:r>
              <a:rPr lang="it-IT" dirty="0" smtClean="0"/>
              <a:t> </a:t>
            </a:r>
            <a:r>
              <a:rPr lang="it-IT" dirty="0" err="1" smtClean="0"/>
              <a:t>aujourd’hui</a:t>
            </a:r>
            <a:r>
              <a:rPr lang="it-IT" dirty="0" smtClean="0"/>
              <a:t> un </a:t>
            </a:r>
            <a:r>
              <a:rPr lang="it-IT" dirty="0" err="1" smtClean="0"/>
              <a:t>parcours</a:t>
            </a:r>
            <a:r>
              <a:rPr lang="it-IT" dirty="0" smtClean="0"/>
              <a:t> </a:t>
            </a:r>
            <a:r>
              <a:rPr lang="it-IT" dirty="0" err="1" smtClean="0"/>
              <a:t>d’exposition</a:t>
            </a:r>
            <a:r>
              <a:rPr lang="it-IT" dirty="0" smtClean="0"/>
              <a:t> qui se </a:t>
            </a:r>
            <a:r>
              <a:rPr lang="it-IT" dirty="0" err="1" smtClean="0"/>
              <a:t>déroule</a:t>
            </a:r>
            <a:r>
              <a:rPr lang="it-IT" dirty="0" smtClean="0"/>
              <a:t> en 13 </a:t>
            </a:r>
            <a:r>
              <a:rPr lang="it-IT" dirty="0" err="1" smtClean="0"/>
              <a:t>salles</a:t>
            </a:r>
            <a:r>
              <a:rPr lang="it-IT" dirty="0" smtClean="0"/>
              <a:t>, </a:t>
            </a:r>
            <a:r>
              <a:rPr lang="it-IT" dirty="0" err="1" smtClean="0"/>
              <a:t>avec</a:t>
            </a:r>
            <a:r>
              <a:rPr lang="it-IT" smtClean="0"/>
              <a:t> plus </a:t>
            </a:r>
            <a:r>
              <a:rPr lang="it-IT" dirty="0" smtClean="0"/>
              <a:t>de 150 </a:t>
            </a:r>
            <a:r>
              <a:rPr lang="it-IT" dirty="0" err="1" smtClean="0"/>
              <a:t>œuvres</a:t>
            </a:r>
            <a:r>
              <a:rPr lang="it-IT" dirty="0" smtClean="0"/>
              <a:t> (</a:t>
            </a:r>
            <a:r>
              <a:rPr lang="it-IT" dirty="0" err="1" smtClean="0"/>
              <a:t>tableaux</a:t>
            </a:r>
            <a:r>
              <a:rPr lang="it-IT" dirty="0" smtClean="0"/>
              <a:t>, </a:t>
            </a:r>
            <a:r>
              <a:rPr lang="it-IT" dirty="0" err="1" smtClean="0"/>
              <a:t>sculptures</a:t>
            </a:r>
            <a:r>
              <a:rPr lang="it-IT" dirty="0" smtClean="0"/>
              <a:t>, </a:t>
            </a:r>
            <a:r>
              <a:rPr lang="it-IT" dirty="0" err="1" smtClean="0"/>
              <a:t>installations</a:t>
            </a:r>
            <a:r>
              <a:rPr lang="it-IT" dirty="0" smtClean="0"/>
              <a:t> et </a:t>
            </a:r>
            <a:r>
              <a:rPr lang="it-IT" dirty="0" err="1" smtClean="0"/>
              <a:t>recueils</a:t>
            </a:r>
            <a:r>
              <a:rPr lang="it-IT" dirty="0" smtClean="0"/>
              <a:t> </a:t>
            </a:r>
            <a:r>
              <a:rPr lang="it-IT" dirty="0" err="1" smtClean="0"/>
              <a:t>graphiques</a:t>
            </a:r>
            <a:r>
              <a:rPr lang="it-IT" dirty="0"/>
              <a:t> </a:t>
            </a:r>
            <a:r>
              <a:rPr lang="it-IT" dirty="0" smtClean="0"/>
              <a:t>et </a:t>
            </a:r>
            <a:r>
              <a:rPr lang="it-IT" dirty="0" err="1" smtClean="0"/>
              <a:t>photographiques</a:t>
            </a:r>
            <a:r>
              <a:rPr lang="it-IT" dirty="0" smtClean="0"/>
              <a:t>), qui font </a:t>
            </a:r>
            <a:r>
              <a:rPr lang="it-IT" dirty="0" err="1" smtClean="0"/>
              <a:t>partie</a:t>
            </a:r>
            <a:r>
              <a:rPr lang="it-IT" dirty="0" smtClean="0"/>
              <a:t> d’une </a:t>
            </a:r>
            <a:r>
              <a:rPr lang="it-IT" dirty="0" err="1" smtClean="0"/>
              <a:t>collection</a:t>
            </a:r>
            <a:r>
              <a:rPr lang="it-IT" dirty="0" smtClean="0"/>
              <a:t> </a:t>
            </a:r>
            <a:r>
              <a:rPr lang="it-IT" dirty="0" err="1" smtClean="0"/>
              <a:t>régionale</a:t>
            </a:r>
            <a:r>
              <a:rPr lang="it-IT" dirty="0" smtClean="0"/>
              <a:t> qui </a:t>
            </a:r>
            <a:r>
              <a:rPr lang="it-IT" dirty="0" err="1" smtClean="0"/>
              <a:t>couvre</a:t>
            </a:r>
            <a:r>
              <a:rPr lang="it-IT" dirty="0" smtClean="0"/>
              <a:t> la </a:t>
            </a:r>
            <a:r>
              <a:rPr lang="it-IT" dirty="0" err="1" smtClean="0"/>
              <a:t>période</a:t>
            </a:r>
            <a:r>
              <a:rPr lang="it-IT" dirty="0" smtClean="0"/>
              <a:t> de la fin </a:t>
            </a:r>
            <a:r>
              <a:rPr lang="it-IT" dirty="0" err="1" smtClean="0"/>
              <a:t>du</a:t>
            </a:r>
            <a:r>
              <a:rPr lang="it-IT" dirty="0" smtClean="0"/>
              <a:t> </a:t>
            </a:r>
            <a:r>
              <a:rPr lang="it-IT" dirty="0" err="1" smtClean="0"/>
              <a:t>XIXème</a:t>
            </a:r>
            <a:r>
              <a:rPr lang="it-IT" dirty="0" smtClean="0"/>
              <a:t> </a:t>
            </a:r>
            <a:r>
              <a:rPr lang="it-IT" dirty="0" err="1" smtClean="0"/>
              <a:t>siècle</a:t>
            </a:r>
            <a:r>
              <a:rPr lang="it-IT" dirty="0" smtClean="0"/>
              <a:t> </a:t>
            </a:r>
            <a:r>
              <a:rPr lang="it-IT" dirty="0" err="1" smtClean="0"/>
              <a:t>jusqu’à</a:t>
            </a:r>
            <a:r>
              <a:rPr lang="it-IT" dirty="0" smtClean="0"/>
              <a:t> nos </a:t>
            </a:r>
            <a:r>
              <a:rPr lang="it-IT" dirty="0" err="1" smtClean="0"/>
              <a:t>jours</a:t>
            </a:r>
            <a:r>
              <a:rPr lang="it-IT" dirty="0" smtClean="0"/>
              <a:t>.</a:t>
            </a:r>
          </a:p>
          <a:p>
            <a:r>
              <a:rPr lang="it-IT" dirty="0" smtClean="0"/>
              <a:t>Camilla</a:t>
            </a:r>
            <a:endParaRPr lang="it-IT" dirty="0"/>
          </a:p>
        </p:txBody>
      </p:sp>
    </p:spTree>
    <p:extLst>
      <p:ext uri="{BB962C8B-B14F-4D97-AF65-F5344CB8AC3E}">
        <p14:creationId xmlns:p14="http://schemas.microsoft.com/office/powerpoint/2010/main" val="51259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Autofit/>
          </a:bodyPr>
          <a:lstStyle/>
          <a:p>
            <a:r>
              <a:rPr lang="it-IT" sz="2400" b="1" dirty="0"/>
              <a:t>La collezione di arte moderna e contemporanea</a:t>
            </a:r>
            <a:r>
              <a:rPr lang="it-IT" sz="2400" dirty="0"/>
              <a:t/>
            </a:r>
            <a:br>
              <a:rPr lang="it-IT" sz="2400" dirty="0"/>
            </a:br>
            <a:r>
              <a:rPr lang="it-IT" sz="2400" dirty="0"/>
              <a:t>Dopo un complesso intervento di restauro, oggi il castello ospita un percorso espositivo che si snoda attraverso 13 sale, in cui sono esposte oltre 150 opere tra dipinti, sculture, installazioni, raccolte grafiche e fotografiche, appartenenti ad una collezione regionale che va dalla fine dell’Ottocento fino ai nostri giorni.</a:t>
            </a:r>
            <a:br>
              <a:rPr lang="it-IT" sz="2400" dirty="0"/>
            </a:br>
            <a:endParaRPr lang="it-IT" sz="2400" dirty="0"/>
          </a:p>
          <a:p>
            <a:endParaRPr lang="it-IT" sz="2400" dirty="0"/>
          </a:p>
        </p:txBody>
      </p:sp>
      <p:sp>
        <p:nvSpPr>
          <p:cNvPr id="4" name="Segnaposto contenuto 3"/>
          <p:cNvSpPr>
            <a:spLocks noGrp="1"/>
          </p:cNvSpPr>
          <p:nvPr>
            <p:ph sz="half" idx="2"/>
          </p:nvPr>
        </p:nvSpPr>
        <p:spPr/>
        <p:txBody>
          <a:bodyPr>
            <a:normAutofit lnSpcReduction="10000"/>
          </a:bodyPr>
          <a:lstStyle/>
          <a:p>
            <a:pPr algn="just"/>
            <a:r>
              <a:rPr lang="it-IT" sz="2400" b="1" dirty="0"/>
              <a:t>La </a:t>
            </a:r>
            <a:r>
              <a:rPr lang="it-IT" sz="2400" b="1" dirty="0" err="1"/>
              <a:t>collection</a:t>
            </a:r>
            <a:r>
              <a:rPr lang="it-IT" sz="2400" b="1" dirty="0"/>
              <a:t> d’art moderne et </a:t>
            </a:r>
            <a:r>
              <a:rPr lang="it-IT" sz="2400" b="1" dirty="0" err="1"/>
              <a:t>contemporain</a:t>
            </a:r>
            <a:r>
              <a:rPr lang="it-IT" sz="2400" dirty="0"/>
              <a:t/>
            </a:r>
            <a:br>
              <a:rPr lang="it-IT" sz="2400" dirty="0"/>
            </a:br>
            <a:r>
              <a:rPr lang="it-IT" sz="2400" dirty="0" err="1"/>
              <a:t>Après</a:t>
            </a:r>
            <a:r>
              <a:rPr lang="it-IT" sz="2400" dirty="0"/>
              <a:t> un long </a:t>
            </a:r>
            <a:r>
              <a:rPr lang="it-IT" sz="2400" dirty="0" err="1"/>
              <a:t>travail</a:t>
            </a:r>
            <a:r>
              <a:rPr lang="it-IT" sz="2400" dirty="0"/>
              <a:t> de </a:t>
            </a:r>
            <a:r>
              <a:rPr lang="it-IT" sz="2400" dirty="0" err="1"/>
              <a:t>restauration</a:t>
            </a:r>
            <a:r>
              <a:rPr lang="it-IT" sz="2400" dirty="0"/>
              <a:t>, le </a:t>
            </a:r>
            <a:r>
              <a:rPr lang="it-IT" sz="2400" dirty="0" err="1"/>
              <a:t>château</a:t>
            </a:r>
            <a:r>
              <a:rPr lang="it-IT" sz="2400" dirty="0"/>
              <a:t> </a:t>
            </a:r>
            <a:r>
              <a:rPr lang="it-IT" sz="2400" dirty="0" err="1"/>
              <a:t>abrite</a:t>
            </a:r>
            <a:r>
              <a:rPr lang="it-IT" sz="2400" dirty="0"/>
              <a:t> </a:t>
            </a:r>
            <a:r>
              <a:rPr lang="it-IT" sz="2400" dirty="0" err="1"/>
              <a:t>aujourd’hui</a:t>
            </a:r>
            <a:r>
              <a:rPr lang="it-IT" sz="2400" dirty="0"/>
              <a:t> une </a:t>
            </a:r>
            <a:r>
              <a:rPr lang="it-IT" sz="2400" dirty="0" err="1"/>
              <a:t>exposition</a:t>
            </a:r>
            <a:r>
              <a:rPr lang="it-IT" sz="2400" dirty="0"/>
              <a:t> s’</a:t>
            </a:r>
            <a:r>
              <a:rPr lang="it-IT" sz="2400" dirty="0" err="1"/>
              <a:t>étalant</a:t>
            </a:r>
            <a:r>
              <a:rPr lang="it-IT" sz="2400" dirty="0"/>
              <a:t> </a:t>
            </a:r>
            <a:r>
              <a:rPr lang="it-IT" sz="2400" dirty="0" err="1"/>
              <a:t>sur</a:t>
            </a:r>
            <a:r>
              <a:rPr lang="it-IT" sz="2400" dirty="0"/>
              <a:t> 13 </a:t>
            </a:r>
            <a:r>
              <a:rPr lang="it-IT" sz="2400" dirty="0" err="1"/>
              <a:t>salles</a:t>
            </a:r>
            <a:r>
              <a:rPr lang="it-IT" sz="2400" dirty="0"/>
              <a:t> et </a:t>
            </a:r>
            <a:r>
              <a:rPr lang="it-IT" sz="2400" dirty="0" err="1"/>
              <a:t>présentant</a:t>
            </a:r>
            <a:r>
              <a:rPr lang="it-IT" sz="2400" dirty="0">
                <a:solidFill>
                  <a:srgbClr val="FF0000"/>
                </a:solidFill>
              </a:rPr>
              <a:t> </a:t>
            </a:r>
            <a:r>
              <a:rPr lang="it-IT" sz="2400" dirty="0"/>
              <a:t>plus de 150 </a:t>
            </a:r>
            <a:r>
              <a:rPr lang="it-IT" sz="2400" dirty="0" err="1"/>
              <a:t>parmi</a:t>
            </a:r>
            <a:r>
              <a:rPr lang="it-IT" sz="2400" dirty="0"/>
              <a:t> </a:t>
            </a:r>
            <a:r>
              <a:rPr lang="it-IT" sz="2400" dirty="0" err="1"/>
              <a:t>peintures</a:t>
            </a:r>
            <a:r>
              <a:rPr lang="it-IT" sz="2400" dirty="0"/>
              <a:t>, </a:t>
            </a:r>
            <a:r>
              <a:rPr lang="it-IT" sz="2400" dirty="0" err="1"/>
              <a:t>sculptures</a:t>
            </a:r>
            <a:r>
              <a:rPr lang="it-IT" sz="2400" dirty="0"/>
              <a:t>, </a:t>
            </a:r>
            <a:r>
              <a:rPr lang="it-IT" sz="2400" dirty="0" err="1"/>
              <a:t>installations</a:t>
            </a:r>
            <a:r>
              <a:rPr lang="it-IT" sz="2400" dirty="0"/>
              <a:t>, </a:t>
            </a:r>
            <a:r>
              <a:rPr lang="it-IT" sz="2400" dirty="0" err="1"/>
              <a:t>recueils</a:t>
            </a:r>
            <a:r>
              <a:rPr lang="it-IT" sz="2400" dirty="0"/>
              <a:t> </a:t>
            </a:r>
            <a:r>
              <a:rPr lang="it-IT" sz="2400" dirty="0" err="1"/>
              <a:t>graphiques</a:t>
            </a:r>
            <a:r>
              <a:rPr lang="it-IT" sz="2400" dirty="0"/>
              <a:t> et </a:t>
            </a:r>
            <a:r>
              <a:rPr lang="it-IT" sz="2400" dirty="0" err="1"/>
              <a:t>photographiques</a:t>
            </a:r>
            <a:r>
              <a:rPr lang="it-IT" sz="2400" dirty="0"/>
              <a:t>, </a:t>
            </a:r>
            <a:r>
              <a:rPr lang="it-IT" sz="2400" dirty="0" err="1">
                <a:solidFill>
                  <a:srgbClr val="000000"/>
                </a:solidFill>
              </a:rPr>
              <a:t>appartenant</a:t>
            </a:r>
            <a:r>
              <a:rPr lang="it-IT" sz="2400" dirty="0">
                <a:solidFill>
                  <a:srgbClr val="000000"/>
                </a:solidFill>
              </a:rPr>
              <a:t> </a:t>
            </a:r>
            <a:r>
              <a:rPr lang="it-IT" sz="2400" dirty="0"/>
              <a:t>à une </a:t>
            </a:r>
            <a:r>
              <a:rPr lang="it-IT" sz="2400" dirty="0" err="1"/>
              <a:t>collection</a:t>
            </a:r>
            <a:r>
              <a:rPr lang="it-IT" sz="2400" dirty="0"/>
              <a:t> </a:t>
            </a:r>
            <a:r>
              <a:rPr lang="it-IT" sz="2400" dirty="0" err="1"/>
              <a:t>régionale</a:t>
            </a:r>
            <a:r>
              <a:rPr lang="it-IT" sz="2400" dirty="0"/>
              <a:t> qui </a:t>
            </a:r>
            <a:r>
              <a:rPr lang="it-IT" sz="2400" dirty="0" err="1">
                <a:solidFill>
                  <a:srgbClr val="FF0000"/>
                </a:solidFill>
              </a:rPr>
              <a:t>recueille</a:t>
            </a:r>
            <a:r>
              <a:rPr lang="it-IT" sz="2400" dirty="0">
                <a:solidFill>
                  <a:srgbClr val="FF0000"/>
                </a:solidFill>
              </a:rPr>
              <a:t> </a:t>
            </a:r>
            <a:r>
              <a:rPr lang="it-IT" sz="2400" dirty="0" err="1">
                <a:solidFill>
                  <a:srgbClr val="FF0000"/>
                </a:solidFill>
              </a:rPr>
              <a:t>œuvres</a:t>
            </a:r>
            <a:r>
              <a:rPr lang="it-IT" sz="2400" dirty="0">
                <a:solidFill>
                  <a:srgbClr val="FF0000"/>
                </a:solidFill>
              </a:rPr>
              <a:t> </a:t>
            </a:r>
            <a:r>
              <a:rPr lang="it-IT" sz="2400" dirty="0"/>
              <a:t>à partir </a:t>
            </a:r>
            <a:r>
              <a:rPr lang="it-IT" sz="2400" dirty="0" err="1"/>
              <a:t>du</a:t>
            </a:r>
            <a:r>
              <a:rPr lang="it-IT" sz="2400" dirty="0"/>
              <a:t> </a:t>
            </a:r>
            <a:r>
              <a:rPr lang="it-IT" sz="2400" dirty="0">
                <a:solidFill>
                  <a:srgbClr val="FF0000"/>
                </a:solidFill>
              </a:rPr>
              <a:t>dix-</a:t>
            </a:r>
            <a:r>
              <a:rPr lang="it-IT" sz="2400" dirty="0" err="1">
                <a:solidFill>
                  <a:srgbClr val="FF0000"/>
                </a:solidFill>
              </a:rPr>
              <a:t>neuvième</a:t>
            </a:r>
            <a:r>
              <a:rPr lang="it-IT" sz="2400" dirty="0">
                <a:solidFill>
                  <a:srgbClr val="FF0000"/>
                </a:solidFill>
              </a:rPr>
              <a:t> </a:t>
            </a:r>
            <a:r>
              <a:rPr lang="it-IT" sz="2400" dirty="0" err="1">
                <a:solidFill>
                  <a:srgbClr val="FF0000"/>
                </a:solidFill>
              </a:rPr>
              <a:t>siècle</a:t>
            </a:r>
            <a:r>
              <a:rPr lang="it-IT" sz="2400" dirty="0">
                <a:solidFill>
                  <a:srgbClr val="FF0000"/>
                </a:solidFill>
              </a:rPr>
              <a:t> </a:t>
            </a:r>
            <a:r>
              <a:rPr lang="it-IT" sz="2400" dirty="0" err="1"/>
              <a:t>jusqu’à</a:t>
            </a:r>
            <a:r>
              <a:rPr lang="it-IT" sz="2400" dirty="0"/>
              <a:t> nos </a:t>
            </a:r>
            <a:r>
              <a:rPr lang="it-IT" sz="2400" dirty="0" err="1"/>
              <a:t>jours</a:t>
            </a:r>
            <a:r>
              <a:rPr lang="it-IT" sz="2400" dirty="0"/>
              <a:t>. </a:t>
            </a:r>
            <a:br>
              <a:rPr lang="it-IT" sz="2400" dirty="0"/>
            </a:br>
            <a:endParaRPr lang="it-IT" sz="2400" dirty="0"/>
          </a:p>
        </p:txBody>
      </p:sp>
    </p:spTree>
    <p:extLst>
      <p:ext uri="{BB962C8B-B14F-4D97-AF65-F5344CB8AC3E}">
        <p14:creationId xmlns:p14="http://schemas.microsoft.com/office/powerpoint/2010/main" val="1005284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sz="half" idx="1"/>
          </p:nvPr>
        </p:nvSpPr>
        <p:spPr/>
        <p:txBody>
          <a:bodyPr>
            <a:normAutofit fontScale="92500" lnSpcReduction="10000"/>
          </a:bodyPr>
          <a:lstStyle/>
          <a:p>
            <a:pPr algn="just"/>
            <a:r>
              <a:rPr lang="it-IT" sz="2400" dirty="0"/>
              <a:t>A fianco delle opere dei maestri del ‘900 tra le quali sculture di Martini, Mastroianni, Manzù, Arnaldo e </a:t>
            </a:r>
            <a:r>
              <a:rPr lang="it-IT" sz="2400" dirty="0" err="1"/>
              <a:t>Giò</a:t>
            </a:r>
            <a:r>
              <a:rPr lang="it-IT" sz="2400" dirty="0"/>
              <a:t> Pomodoro e dipinti di Casorati, De Pisis, Carrà, Guttuso, la collezione documenta la produzione figurativa italiana della seconda metà del secolo sino ad esponenti della ricerca contemporanea come Schifano, Baruchello, Rama, Mainolfi. </a:t>
            </a:r>
          </a:p>
          <a:p>
            <a:endParaRPr lang="it-IT" sz="2400" dirty="0"/>
          </a:p>
        </p:txBody>
      </p:sp>
      <p:sp>
        <p:nvSpPr>
          <p:cNvPr id="4" name="Segnaposto contenuto 3"/>
          <p:cNvSpPr>
            <a:spLocks noGrp="1"/>
          </p:cNvSpPr>
          <p:nvPr>
            <p:ph sz="half" idx="2"/>
          </p:nvPr>
        </p:nvSpPr>
        <p:spPr/>
        <p:txBody>
          <a:bodyPr>
            <a:normAutofit fontScale="92500" lnSpcReduction="10000"/>
          </a:bodyPr>
          <a:lstStyle/>
          <a:p>
            <a:r>
              <a:rPr lang="it-IT" dirty="0" smtClean="0"/>
              <a:t>À </a:t>
            </a:r>
            <a:r>
              <a:rPr lang="fr-FR" dirty="0" smtClean="0"/>
              <a:t>côté</a:t>
            </a:r>
            <a:r>
              <a:rPr lang="it-IT" dirty="0" smtClean="0">
                <a:solidFill>
                  <a:srgbClr val="FF0000"/>
                </a:solidFill>
              </a:rPr>
              <a:t> </a:t>
            </a:r>
            <a:r>
              <a:rPr lang="fr-FR" dirty="0" smtClean="0"/>
              <a:t>des</a:t>
            </a:r>
            <a:r>
              <a:rPr lang="it-IT" dirty="0" smtClean="0">
                <a:solidFill>
                  <a:srgbClr val="FF0000"/>
                </a:solidFill>
              </a:rPr>
              <a:t> </a:t>
            </a:r>
            <a:r>
              <a:rPr lang="fr-FR" dirty="0" smtClean="0"/>
              <a:t>œ</a:t>
            </a:r>
            <a:r>
              <a:rPr lang="it-IT" dirty="0" err="1" smtClean="0"/>
              <a:t>uvres</a:t>
            </a:r>
            <a:r>
              <a:rPr lang="it-IT" dirty="0" smtClean="0"/>
              <a:t> </a:t>
            </a:r>
            <a:r>
              <a:rPr lang="it-IT" dirty="0" err="1" smtClean="0"/>
              <a:t>des</a:t>
            </a:r>
            <a:r>
              <a:rPr lang="it-IT" dirty="0" smtClean="0"/>
              <a:t> </a:t>
            </a:r>
            <a:r>
              <a:rPr lang="it-IT" dirty="0" err="1" smtClean="0"/>
              <a:t>maîtres</a:t>
            </a:r>
            <a:r>
              <a:rPr lang="it-IT" dirty="0" smtClean="0"/>
              <a:t> </a:t>
            </a:r>
            <a:r>
              <a:rPr lang="it-IT" dirty="0" err="1" smtClean="0"/>
              <a:t>du</a:t>
            </a:r>
            <a:r>
              <a:rPr lang="it-IT" dirty="0" smtClean="0"/>
              <a:t> </a:t>
            </a:r>
            <a:r>
              <a:rPr lang="fr-FR" dirty="0" smtClean="0"/>
              <a:t>XX</a:t>
            </a:r>
            <a:r>
              <a:rPr lang="fr-FR" baseline="30000" dirty="0" smtClean="0"/>
              <a:t>e</a:t>
            </a:r>
            <a:r>
              <a:rPr lang="it-IT" dirty="0" smtClean="0">
                <a:solidFill>
                  <a:srgbClr val="FF0000"/>
                </a:solidFill>
              </a:rPr>
              <a:t> </a:t>
            </a:r>
            <a:r>
              <a:rPr lang="it-IT" dirty="0" smtClean="0"/>
              <a:t>siècle, </a:t>
            </a:r>
            <a:r>
              <a:rPr lang="it-IT" dirty="0" err="1" smtClean="0"/>
              <a:t>parmi</a:t>
            </a:r>
            <a:r>
              <a:rPr lang="it-IT" dirty="0" smtClean="0"/>
              <a:t> </a:t>
            </a:r>
            <a:r>
              <a:rPr lang="it-IT" dirty="0" err="1" smtClean="0"/>
              <a:t>lesquelles</a:t>
            </a:r>
            <a:r>
              <a:rPr lang="it-IT" dirty="0" smtClean="0"/>
              <a:t> on </a:t>
            </a:r>
            <a:r>
              <a:rPr lang="it-IT" dirty="0" err="1" smtClean="0"/>
              <a:t>trouve</a:t>
            </a:r>
            <a:r>
              <a:rPr lang="it-IT" dirty="0" smtClean="0">
                <a:solidFill>
                  <a:srgbClr val="FF0000"/>
                </a:solidFill>
              </a:rPr>
              <a:t> </a:t>
            </a:r>
            <a:r>
              <a:rPr lang="it-IT" dirty="0" err="1" smtClean="0"/>
              <a:t>des</a:t>
            </a:r>
            <a:r>
              <a:rPr lang="it-IT" dirty="0" smtClean="0"/>
              <a:t> </a:t>
            </a:r>
            <a:r>
              <a:rPr lang="it-IT" dirty="0" err="1" smtClean="0"/>
              <a:t>sculptures</a:t>
            </a:r>
            <a:r>
              <a:rPr lang="it-IT" dirty="0" smtClean="0"/>
              <a:t> de Martini, Mastroianni, </a:t>
            </a:r>
            <a:r>
              <a:rPr lang="it-IT" dirty="0" err="1" smtClean="0"/>
              <a:t>Manzù</a:t>
            </a:r>
            <a:r>
              <a:rPr lang="it-IT" dirty="0" smtClean="0"/>
              <a:t>, Arnaldo </a:t>
            </a:r>
            <a:r>
              <a:rPr lang="it-IT" dirty="0" err="1" smtClean="0"/>
              <a:t>et</a:t>
            </a:r>
            <a:r>
              <a:rPr lang="it-IT" dirty="0" smtClean="0"/>
              <a:t> </a:t>
            </a:r>
            <a:r>
              <a:rPr lang="it-IT" dirty="0" err="1" smtClean="0"/>
              <a:t>Giò</a:t>
            </a:r>
            <a:r>
              <a:rPr lang="it-IT" dirty="0" smtClean="0"/>
              <a:t> Pomodoro, </a:t>
            </a:r>
            <a:r>
              <a:rPr lang="it-IT" dirty="0" err="1" smtClean="0"/>
              <a:t>et</a:t>
            </a:r>
            <a:r>
              <a:rPr lang="it-IT" dirty="0" smtClean="0"/>
              <a:t> </a:t>
            </a:r>
            <a:r>
              <a:rPr lang="it-IT" dirty="0" err="1" smtClean="0"/>
              <a:t>des</a:t>
            </a:r>
            <a:r>
              <a:rPr lang="it-IT" dirty="0" smtClean="0"/>
              <a:t> </a:t>
            </a:r>
            <a:r>
              <a:rPr lang="it-IT" dirty="0" err="1" smtClean="0"/>
              <a:t>peintures</a:t>
            </a:r>
            <a:r>
              <a:rPr lang="it-IT" dirty="0" smtClean="0"/>
              <a:t> de </a:t>
            </a:r>
            <a:r>
              <a:rPr lang="it-IT" dirty="0" err="1" smtClean="0"/>
              <a:t>Casorati</a:t>
            </a:r>
            <a:r>
              <a:rPr lang="it-IT" dirty="0" smtClean="0"/>
              <a:t>, De </a:t>
            </a:r>
            <a:r>
              <a:rPr lang="it-IT" dirty="0" err="1" smtClean="0"/>
              <a:t>Pisis</a:t>
            </a:r>
            <a:r>
              <a:rPr lang="it-IT" dirty="0" smtClean="0"/>
              <a:t>, Carrà </a:t>
            </a:r>
            <a:r>
              <a:rPr lang="it-IT" dirty="0" err="1" smtClean="0"/>
              <a:t>et</a:t>
            </a:r>
            <a:r>
              <a:rPr lang="it-IT" dirty="0" smtClean="0"/>
              <a:t> Guttuso, la </a:t>
            </a:r>
            <a:r>
              <a:rPr lang="it-IT" dirty="0" err="1" smtClean="0"/>
              <a:t>collection</a:t>
            </a:r>
            <a:r>
              <a:rPr lang="it-IT" dirty="0" smtClean="0"/>
              <a:t> offre un panorama de l’art </a:t>
            </a:r>
            <a:r>
              <a:rPr lang="it-IT" dirty="0" err="1" smtClean="0"/>
              <a:t>figuratif</a:t>
            </a:r>
            <a:r>
              <a:rPr lang="it-IT" dirty="0" smtClean="0"/>
              <a:t> </a:t>
            </a:r>
            <a:r>
              <a:rPr lang="it-IT" dirty="0" err="1" smtClean="0"/>
              <a:t>italien</a:t>
            </a:r>
            <a:r>
              <a:rPr lang="it-IT" dirty="0" smtClean="0"/>
              <a:t> de la </a:t>
            </a:r>
            <a:r>
              <a:rPr lang="it-IT" dirty="0" err="1" smtClean="0"/>
              <a:t>deuxième</a:t>
            </a:r>
            <a:r>
              <a:rPr lang="it-IT" dirty="0" smtClean="0"/>
              <a:t> </a:t>
            </a:r>
            <a:r>
              <a:rPr lang="it-IT" dirty="0" err="1" smtClean="0"/>
              <a:t>moitié</a:t>
            </a:r>
            <a:r>
              <a:rPr lang="it-IT" dirty="0" smtClean="0"/>
              <a:t> </a:t>
            </a:r>
            <a:r>
              <a:rPr lang="it-IT" dirty="0" err="1" smtClean="0"/>
              <a:t>du</a:t>
            </a:r>
            <a:r>
              <a:rPr lang="it-IT" dirty="0" smtClean="0"/>
              <a:t> siècle, </a:t>
            </a:r>
            <a:r>
              <a:rPr lang="it-IT" dirty="0" err="1" smtClean="0"/>
              <a:t>jusqu</a:t>
            </a:r>
            <a:r>
              <a:rPr lang="it-IT" dirty="0" smtClean="0"/>
              <a:t>’</a:t>
            </a:r>
            <a:r>
              <a:rPr lang="it-IT" dirty="0" err="1" smtClean="0"/>
              <a:t>aux</a:t>
            </a:r>
            <a:r>
              <a:rPr lang="it-IT" dirty="0" smtClean="0"/>
              <a:t> </a:t>
            </a:r>
            <a:r>
              <a:rPr lang="it-IT" dirty="0" err="1" smtClean="0"/>
              <a:t>représentants</a:t>
            </a:r>
            <a:r>
              <a:rPr lang="it-IT" dirty="0" smtClean="0"/>
              <a:t> de la </a:t>
            </a:r>
            <a:r>
              <a:rPr lang="it-IT" dirty="0" err="1" smtClean="0"/>
              <a:t>recherche</a:t>
            </a:r>
            <a:r>
              <a:rPr lang="it-IT" dirty="0" smtClean="0"/>
              <a:t> </a:t>
            </a:r>
            <a:r>
              <a:rPr lang="it-IT" dirty="0" err="1" smtClean="0"/>
              <a:t>contemporaine</a:t>
            </a:r>
            <a:r>
              <a:rPr lang="it-IT" dirty="0" smtClean="0"/>
              <a:t>, </a:t>
            </a:r>
            <a:r>
              <a:rPr lang="it-IT" dirty="0" err="1" smtClean="0"/>
              <a:t>tels</a:t>
            </a:r>
            <a:r>
              <a:rPr lang="it-IT" dirty="0" smtClean="0"/>
              <a:t> </a:t>
            </a:r>
            <a:r>
              <a:rPr lang="it-IT" dirty="0" err="1" smtClean="0"/>
              <a:t>que</a:t>
            </a:r>
            <a:r>
              <a:rPr lang="it-IT" dirty="0" smtClean="0"/>
              <a:t> Schifano, </a:t>
            </a:r>
            <a:r>
              <a:rPr lang="it-IT" dirty="0" err="1" smtClean="0"/>
              <a:t>Baruchello</a:t>
            </a:r>
            <a:r>
              <a:rPr lang="it-IT" dirty="0" smtClean="0"/>
              <a:t>, Rama </a:t>
            </a:r>
            <a:r>
              <a:rPr lang="it-IT" dirty="0" err="1" smtClean="0"/>
              <a:t>et</a:t>
            </a:r>
            <a:r>
              <a:rPr lang="it-IT" dirty="0" smtClean="0"/>
              <a:t> </a:t>
            </a:r>
            <a:r>
              <a:rPr lang="it-IT" dirty="0" err="1" smtClean="0"/>
              <a:t>Mainolfi</a:t>
            </a:r>
            <a:r>
              <a:rPr lang="it-IT" dirty="0" smtClean="0"/>
              <a:t>.</a:t>
            </a:r>
          </a:p>
          <a:p>
            <a:r>
              <a:rPr lang="it-IT" smtClean="0"/>
              <a:t>Lucia Soncini</a:t>
            </a:r>
            <a:endParaRPr lang="it-IT" dirty="0"/>
          </a:p>
        </p:txBody>
      </p:sp>
    </p:spTree>
    <p:extLst>
      <p:ext uri="{BB962C8B-B14F-4D97-AF65-F5344CB8AC3E}">
        <p14:creationId xmlns:p14="http://schemas.microsoft.com/office/powerpoint/2010/main" val="288424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lnSpcReduction="10000"/>
          </a:bodyPr>
          <a:lstStyle/>
          <a:p>
            <a:r>
              <a:rPr lang="it-IT" dirty="0"/>
              <a:t>A fianco delle opere dei maestri del ‘900 tra le quali sculture di Martini, Mastroianni, Manzù, Arnaldo e </a:t>
            </a:r>
            <a:r>
              <a:rPr lang="it-IT" dirty="0" err="1"/>
              <a:t>Giò</a:t>
            </a:r>
            <a:r>
              <a:rPr lang="it-IT" dirty="0"/>
              <a:t> Pomodoro e dipinti di Casorati, De Pisis, Carrà, Guttuso, la collezione documenta la produzione figurativa italiana della seconda metà del secolo sino ad esponenti della ricerca contemporanea come Schifano, Baruchello, Rama, Mainolfi. </a:t>
            </a:r>
          </a:p>
          <a:p>
            <a:endParaRPr lang="it-IT" sz="2400" dirty="0"/>
          </a:p>
        </p:txBody>
      </p:sp>
      <p:sp>
        <p:nvSpPr>
          <p:cNvPr id="4" name="Segnaposto contenuto 3"/>
          <p:cNvSpPr>
            <a:spLocks noGrp="1"/>
          </p:cNvSpPr>
          <p:nvPr>
            <p:ph sz="half" idx="2"/>
          </p:nvPr>
        </p:nvSpPr>
        <p:spPr/>
        <p:txBody>
          <a:bodyPr>
            <a:normAutofit lnSpcReduction="10000"/>
          </a:bodyPr>
          <a:lstStyle/>
          <a:p>
            <a:r>
              <a:rPr lang="it-IT" sz="2600" dirty="0"/>
              <a:t>A </a:t>
            </a:r>
            <a:r>
              <a:rPr lang="it-IT" sz="2600" dirty="0" err="1"/>
              <a:t>côté</a:t>
            </a:r>
            <a:r>
              <a:rPr lang="it-IT" sz="2600" dirty="0"/>
              <a:t> </a:t>
            </a:r>
            <a:r>
              <a:rPr lang="it-IT" sz="2600" dirty="0" err="1"/>
              <a:t>des</a:t>
            </a:r>
            <a:r>
              <a:rPr lang="it-IT" sz="2600" dirty="0"/>
              <a:t> </a:t>
            </a:r>
            <a:r>
              <a:rPr lang="it-IT" sz="2600" dirty="0" err="1"/>
              <a:t>œuvres</a:t>
            </a:r>
            <a:r>
              <a:rPr lang="it-IT" sz="2600" dirty="0"/>
              <a:t> </a:t>
            </a:r>
            <a:r>
              <a:rPr lang="it-IT" sz="2600" dirty="0" err="1"/>
              <a:t>des</a:t>
            </a:r>
            <a:r>
              <a:rPr lang="it-IT" sz="2600" dirty="0"/>
              <a:t> Maîtres </a:t>
            </a:r>
            <a:r>
              <a:rPr lang="it-IT" sz="2600" dirty="0">
                <a:solidFill>
                  <a:srgbClr val="FF0000"/>
                </a:solidFill>
              </a:rPr>
              <a:t>de 1900</a:t>
            </a:r>
            <a:r>
              <a:rPr lang="it-IT" sz="2600" dirty="0"/>
              <a:t>, </a:t>
            </a:r>
            <a:r>
              <a:rPr lang="it-IT" sz="2600" dirty="0" err="1"/>
              <a:t>telles</a:t>
            </a:r>
            <a:r>
              <a:rPr lang="it-IT" sz="2600" dirty="0"/>
              <a:t> </a:t>
            </a:r>
            <a:r>
              <a:rPr lang="it-IT" sz="2600" dirty="0" err="1"/>
              <a:t>que</a:t>
            </a:r>
            <a:r>
              <a:rPr lang="it-IT" sz="2600" dirty="0"/>
              <a:t> </a:t>
            </a:r>
            <a:r>
              <a:rPr lang="it-IT" sz="2600" dirty="0" err="1"/>
              <a:t>les</a:t>
            </a:r>
            <a:r>
              <a:rPr lang="it-IT" sz="2600" dirty="0"/>
              <a:t> </a:t>
            </a:r>
            <a:r>
              <a:rPr lang="it-IT" sz="2600" dirty="0" err="1"/>
              <a:t>sculptures</a:t>
            </a:r>
            <a:r>
              <a:rPr lang="it-IT" sz="2600" dirty="0"/>
              <a:t> de Martini, Mastroianni, Manzù, Arnaldo et </a:t>
            </a:r>
            <a:r>
              <a:rPr lang="it-IT" sz="2600" dirty="0" err="1"/>
              <a:t>Giò</a:t>
            </a:r>
            <a:r>
              <a:rPr lang="it-IT" sz="2600" dirty="0"/>
              <a:t> Pomodoro et </a:t>
            </a:r>
            <a:r>
              <a:rPr lang="it-IT" sz="2600" dirty="0" err="1"/>
              <a:t>les</a:t>
            </a:r>
            <a:r>
              <a:rPr lang="it-IT" sz="2600" dirty="0"/>
              <a:t> </a:t>
            </a:r>
            <a:r>
              <a:rPr lang="it-IT" sz="2600" dirty="0" err="1"/>
              <a:t>peintures</a:t>
            </a:r>
            <a:r>
              <a:rPr lang="it-IT" sz="2600" dirty="0"/>
              <a:t> de Casorati, De Pisis, Carrà e Guttuso, la </a:t>
            </a:r>
            <a:r>
              <a:rPr lang="it-IT" sz="2600" dirty="0" err="1"/>
              <a:t>collection</a:t>
            </a:r>
            <a:r>
              <a:rPr lang="it-IT" sz="2600" dirty="0"/>
              <a:t> </a:t>
            </a:r>
            <a:r>
              <a:rPr lang="it-IT" sz="2600" dirty="0" err="1"/>
              <a:t>documente</a:t>
            </a:r>
            <a:r>
              <a:rPr lang="it-IT" sz="2600" dirty="0"/>
              <a:t> la production de l’art </a:t>
            </a:r>
            <a:r>
              <a:rPr lang="it-IT" sz="2600" dirty="0" err="1"/>
              <a:t>figuratif</a:t>
            </a:r>
            <a:r>
              <a:rPr lang="it-IT" sz="2600" dirty="0"/>
              <a:t> </a:t>
            </a:r>
            <a:r>
              <a:rPr lang="it-IT" sz="2600" dirty="0" err="1"/>
              <a:t>italien</a:t>
            </a:r>
            <a:r>
              <a:rPr lang="it-IT" sz="2600" dirty="0"/>
              <a:t> de la </a:t>
            </a:r>
            <a:r>
              <a:rPr lang="it-IT" sz="2600" dirty="0" err="1"/>
              <a:t>deuxième</a:t>
            </a:r>
            <a:r>
              <a:rPr lang="it-IT" sz="2600" dirty="0"/>
              <a:t> </a:t>
            </a:r>
            <a:r>
              <a:rPr lang="it-IT" sz="2600" dirty="0" err="1"/>
              <a:t>moitié</a:t>
            </a:r>
            <a:r>
              <a:rPr lang="it-IT" sz="2600" dirty="0"/>
              <a:t> </a:t>
            </a:r>
            <a:r>
              <a:rPr lang="it-IT" sz="2600" dirty="0" err="1"/>
              <a:t>du</a:t>
            </a:r>
            <a:r>
              <a:rPr lang="it-IT" sz="2600" dirty="0"/>
              <a:t> </a:t>
            </a:r>
            <a:r>
              <a:rPr lang="it-IT" sz="2600" dirty="0" err="1"/>
              <a:t>siècle</a:t>
            </a:r>
            <a:r>
              <a:rPr lang="it-IT" sz="2600" dirty="0"/>
              <a:t>, </a:t>
            </a:r>
            <a:r>
              <a:rPr lang="it-IT" sz="2600" dirty="0" err="1"/>
              <a:t>jusqu’à</a:t>
            </a:r>
            <a:r>
              <a:rPr lang="it-IT" sz="2600" dirty="0"/>
              <a:t> </a:t>
            </a:r>
            <a:r>
              <a:rPr lang="it-IT" sz="2600" dirty="0" err="1"/>
              <a:t>arriver</a:t>
            </a:r>
            <a:r>
              <a:rPr lang="it-IT" sz="2600" dirty="0"/>
              <a:t> </a:t>
            </a:r>
            <a:r>
              <a:rPr lang="it-IT" sz="2600" dirty="0" err="1"/>
              <a:t>aux</a:t>
            </a:r>
            <a:r>
              <a:rPr lang="it-IT" sz="2600" dirty="0"/>
              <a:t> </a:t>
            </a:r>
            <a:r>
              <a:rPr lang="it-IT" sz="2600" dirty="0" err="1"/>
              <a:t>représentants</a:t>
            </a:r>
            <a:r>
              <a:rPr lang="it-IT" sz="2600" dirty="0"/>
              <a:t> de la </a:t>
            </a:r>
            <a:r>
              <a:rPr lang="it-IT" sz="2600" dirty="0" err="1"/>
              <a:t>recherche</a:t>
            </a:r>
            <a:r>
              <a:rPr lang="it-IT" sz="2600" dirty="0"/>
              <a:t> </a:t>
            </a:r>
            <a:r>
              <a:rPr lang="it-IT" sz="2600" dirty="0" err="1"/>
              <a:t>contemporaine</a:t>
            </a:r>
            <a:r>
              <a:rPr lang="it-IT" sz="2600" dirty="0"/>
              <a:t> : Schifano, Baruchello, Rama, Mainolfi. </a:t>
            </a:r>
            <a:br>
              <a:rPr lang="it-IT" sz="2600" dirty="0"/>
            </a:br>
            <a:endParaRPr lang="it-IT" sz="2600" dirty="0"/>
          </a:p>
        </p:txBody>
      </p:sp>
    </p:spTree>
    <p:extLst>
      <p:ext uri="{BB962C8B-B14F-4D97-AF65-F5344CB8AC3E}">
        <p14:creationId xmlns:p14="http://schemas.microsoft.com/office/powerpoint/2010/main" val="135118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r>
            <a:br>
              <a:rPr lang="it-IT" b="1" dirty="0"/>
            </a:br>
            <a:r>
              <a:rPr lang="it-IT" sz="3100" dirty="0"/>
              <a:t>Tour de l'</a:t>
            </a:r>
            <a:r>
              <a:rPr lang="it-IT" sz="3100" dirty="0" err="1"/>
              <a:t>Archet</a:t>
            </a:r>
            <a:r>
              <a:rPr lang="it-IT" sz="3100" dirty="0"/>
              <a:t> </a:t>
            </a:r>
            <a:br>
              <a:rPr lang="it-IT" sz="3100" dirty="0"/>
            </a:br>
            <a:endParaRPr lang="it-IT" sz="3100" dirty="0"/>
          </a:p>
        </p:txBody>
      </p:sp>
      <p:sp>
        <p:nvSpPr>
          <p:cNvPr id="3" name="Segnaposto contenuto 2"/>
          <p:cNvSpPr>
            <a:spLocks noGrp="1"/>
          </p:cNvSpPr>
          <p:nvPr>
            <p:ph sz="half" idx="1"/>
          </p:nvPr>
        </p:nvSpPr>
        <p:spPr/>
        <p:txBody>
          <a:bodyPr>
            <a:normAutofit lnSpcReduction="10000"/>
          </a:bodyPr>
          <a:lstStyle/>
          <a:p>
            <a:r>
              <a:rPr lang="it-IT" sz="2400" dirty="0"/>
              <a:t>Situata nel capoluogo del paese, quest’alta torre quadrata, con muri di 9 metri di lato e 2,60 metri di spessore, ricorda nella tecnica costruttiva le torri di La </a:t>
            </a:r>
            <a:r>
              <a:rPr lang="it-IT" sz="2400" dirty="0" err="1"/>
              <a:t>Plantà</a:t>
            </a:r>
            <a:r>
              <a:rPr lang="it-IT" sz="2400" dirty="0"/>
              <a:t> di Gressan e Ville di Arnad. </a:t>
            </a:r>
            <a:br>
              <a:rPr lang="it-IT" sz="2400" dirty="0"/>
            </a:br>
            <a:r>
              <a:rPr lang="it-IT" sz="2400" dirty="0"/>
              <a:t>Costruita, secondo le analisi dendrometriche, negli ultimi anni del X secolo, risulta essere una delle più antiche torri della Valle d’Aosta. </a:t>
            </a:r>
            <a:br>
              <a:rPr lang="it-IT" sz="2400" dirty="0"/>
            </a:br>
            <a:endParaRPr lang="it-IT" sz="2400" dirty="0"/>
          </a:p>
        </p:txBody>
      </p:sp>
      <p:sp>
        <p:nvSpPr>
          <p:cNvPr id="4" name="Segnaposto contenuto 3"/>
          <p:cNvSpPr>
            <a:spLocks noGrp="1"/>
          </p:cNvSpPr>
          <p:nvPr>
            <p:ph sz="half" idx="2"/>
          </p:nvPr>
        </p:nvSpPr>
        <p:spPr/>
        <p:txBody>
          <a:bodyPr>
            <a:normAutofit lnSpcReduction="10000"/>
          </a:bodyPr>
          <a:lstStyle/>
          <a:p>
            <a:r>
              <a:rPr lang="fr-FR" sz="2400" dirty="0"/>
              <a:t>Cette haute tour </a:t>
            </a:r>
            <a:r>
              <a:rPr lang="fr-FR" sz="2400" dirty="0"/>
              <a:t>carrée, </a:t>
            </a:r>
            <a:r>
              <a:rPr lang="fr-FR" sz="2400" dirty="0"/>
              <a:t>avec </a:t>
            </a:r>
            <a:r>
              <a:rPr lang="fr-FR" sz="2400" dirty="0"/>
              <a:t>des murs </a:t>
            </a:r>
            <a:r>
              <a:rPr lang="fr-FR" sz="2400" dirty="0"/>
              <a:t>de 9 mètres de longueur et 2,60 mètres d’épaisseur, se trouve au centre du chef-lieu. Sa technique de construction ressemble à celle des tours de La </a:t>
            </a:r>
            <a:r>
              <a:rPr lang="fr-FR" sz="2400" dirty="0" err="1"/>
              <a:t>Plantà</a:t>
            </a:r>
            <a:r>
              <a:rPr lang="fr-FR" sz="2400" dirty="0"/>
              <a:t> de </a:t>
            </a:r>
            <a:r>
              <a:rPr lang="fr-FR" sz="2400" dirty="0" err="1"/>
              <a:t>Gressan</a:t>
            </a:r>
            <a:r>
              <a:rPr lang="fr-FR" sz="2400" dirty="0"/>
              <a:t> et de Ville d’</a:t>
            </a:r>
            <a:r>
              <a:rPr lang="fr-FR" sz="2400" dirty="0" err="1"/>
              <a:t>Arnad</a:t>
            </a:r>
            <a:r>
              <a:rPr lang="fr-FR" sz="2400" dirty="0"/>
              <a:t>.</a:t>
            </a:r>
          </a:p>
          <a:p>
            <a:r>
              <a:rPr lang="fr-FR" sz="2400" dirty="0"/>
              <a:t>Édifiée, selon les analyses dendrométriques, dans les dernières années du X siècle, cette tour est l’une des plus anciennes de la Vallée d’Aoste</a:t>
            </a:r>
          </a:p>
          <a:p>
            <a:r>
              <a:rPr lang="fr-FR" sz="2400" dirty="0"/>
              <a:t>Traduit par Claudia Dooms</a:t>
            </a:r>
          </a:p>
        </p:txBody>
      </p:sp>
    </p:spTree>
    <p:extLst>
      <p:ext uri="{BB962C8B-B14F-4D97-AF65-F5344CB8AC3E}">
        <p14:creationId xmlns:p14="http://schemas.microsoft.com/office/powerpoint/2010/main" val="2987250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Traduction</a:t>
            </a:r>
            <a:r>
              <a:rPr lang="it-IT" sz="2400" dirty="0"/>
              <a:t> </a:t>
            </a:r>
            <a:r>
              <a:rPr lang="it-IT" sz="2400" dirty="0" err="1"/>
              <a:t>officielle</a:t>
            </a:r>
            <a:endParaRPr lang="it-IT" sz="2400" dirty="0"/>
          </a:p>
        </p:txBody>
      </p:sp>
      <p:sp>
        <p:nvSpPr>
          <p:cNvPr id="3" name="Segnaposto contenuto 2"/>
          <p:cNvSpPr>
            <a:spLocks noGrp="1"/>
          </p:cNvSpPr>
          <p:nvPr>
            <p:ph sz="half" idx="1"/>
          </p:nvPr>
        </p:nvSpPr>
        <p:spPr/>
        <p:txBody>
          <a:bodyPr>
            <a:normAutofit/>
          </a:bodyPr>
          <a:lstStyle/>
          <a:p>
            <a:r>
              <a:rPr lang="it-IT" sz="2400" dirty="0"/>
              <a:t>Situata nel capoluogo del paese, quest’alta torre quadrata, con muri di 9 metri di lato e 2,60 metri di spessore, ricorda nella tecnica costruttiva le torri di La </a:t>
            </a:r>
            <a:r>
              <a:rPr lang="it-IT" sz="2400" dirty="0" err="1"/>
              <a:t>Plantà</a:t>
            </a:r>
            <a:r>
              <a:rPr lang="it-IT" sz="2400" dirty="0"/>
              <a:t> di Gressan e Ville di Arnad. </a:t>
            </a:r>
            <a:br>
              <a:rPr lang="it-IT" sz="2400" dirty="0"/>
            </a:br>
            <a:r>
              <a:rPr lang="it-IT" sz="2400" dirty="0"/>
              <a:t>Costruita, secondo le analisi dendrometriche, negli ultimi anni del X secolo, risulta essere una delle più antiche torri della Valle d’Aosta. </a:t>
            </a:r>
            <a:br>
              <a:rPr lang="it-IT" sz="2400" dirty="0"/>
            </a:br>
            <a:endParaRPr lang="it-IT" sz="2400" dirty="0"/>
          </a:p>
        </p:txBody>
      </p:sp>
      <p:sp>
        <p:nvSpPr>
          <p:cNvPr id="4" name="Segnaposto contenuto 3"/>
          <p:cNvSpPr>
            <a:spLocks noGrp="1"/>
          </p:cNvSpPr>
          <p:nvPr>
            <p:ph sz="half" idx="2"/>
          </p:nvPr>
        </p:nvSpPr>
        <p:spPr/>
        <p:txBody>
          <a:bodyPr>
            <a:noAutofit/>
          </a:bodyPr>
          <a:lstStyle/>
          <a:p>
            <a:r>
              <a:rPr lang="it-IT" sz="2000" dirty="0" err="1"/>
              <a:t>Située</a:t>
            </a:r>
            <a:r>
              <a:rPr lang="it-IT" sz="2000" dirty="0"/>
              <a:t> </a:t>
            </a:r>
            <a:r>
              <a:rPr lang="it-IT" sz="2000" dirty="0" err="1"/>
              <a:t>au</a:t>
            </a:r>
            <a:r>
              <a:rPr lang="it-IT" sz="2000" dirty="0"/>
              <a:t> centre </a:t>
            </a:r>
            <a:r>
              <a:rPr lang="it-IT" sz="2000" dirty="0" err="1"/>
              <a:t>du</a:t>
            </a:r>
            <a:r>
              <a:rPr lang="it-IT" sz="2000" dirty="0"/>
              <a:t> chef-</a:t>
            </a:r>
            <a:r>
              <a:rPr lang="it-IT" sz="2000" dirty="0" err="1"/>
              <a:t>lieu</a:t>
            </a:r>
            <a:r>
              <a:rPr lang="it-IT" sz="2000" dirty="0"/>
              <a:t>, </a:t>
            </a:r>
            <a:r>
              <a:rPr lang="it-IT" sz="2000" dirty="0" err="1"/>
              <a:t>cette</a:t>
            </a:r>
            <a:r>
              <a:rPr lang="it-IT" sz="2000" dirty="0"/>
              <a:t> haute tour </a:t>
            </a:r>
            <a:r>
              <a:rPr lang="it-IT" sz="2000" dirty="0" err="1"/>
              <a:t>carrée</a:t>
            </a:r>
            <a:r>
              <a:rPr lang="it-IT" sz="2000" dirty="0"/>
              <a:t> </a:t>
            </a:r>
            <a:r>
              <a:rPr lang="it-IT" sz="2000" dirty="0" err="1">
                <a:solidFill>
                  <a:srgbClr val="FF0000"/>
                </a:solidFill>
              </a:rPr>
              <a:t>avec</a:t>
            </a:r>
            <a:r>
              <a:rPr lang="it-IT" sz="2000" dirty="0">
                <a:solidFill>
                  <a:srgbClr val="FF0000"/>
                </a:solidFill>
              </a:rPr>
              <a:t> </a:t>
            </a:r>
            <a:r>
              <a:rPr lang="it-IT" sz="2000" dirty="0" err="1">
                <a:solidFill>
                  <a:srgbClr val="FF0000"/>
                </a:solidFill>
              </a:rPr>
              <a:t>murs</a:t>
            </a:r>
            <a:r>
              <a:rPr lang="it-IT" sz="2000" dirty="0">
                <a:solidFill>
                  <a:srgbClr val="FF0000"/>
                </a:solidFill>
              </a:rPr>
              <a:t> </a:t>
            </a:r>
            <a:r>
              <a:rPr lang="it-IT" sz="2000" dirty="0"/>
              <a:t>de 9 </a:t>
            </a:r>
            <a:r>
              <a:rPr lang="it-IT" sz="2000" dirty="0" err="1"/>
              <a:t>mètres</a:t>
            </a:r>
            <a:r>
              <a:rPr lang="it-IT" sz="2000" dirty="0"/>
              <a:t> de </a:t>
            </a:r>
            <a:r>
              <a:rPr lang="it-IT" sz="2000" dirty="0" err="1"/>
              <a:t>côté</a:t>
            </a:r>
            <a:r>
              <a:rPr lang="it-IT" sz="2000" dirty="0"/>
              <a:t> et 2,60 </a:t>
            </a:r>
            <a:r>
              <a:rPr lang="it-IT" sz="2000" dirty="0" err="1"/>
              <a:t>mètres</a:t>
            </a:r>
            <a:r>
              <a:rPr lang="it-IT" sz="2000" dirty="0"/>
              <a:t> d’</a:t>
            </a:r>
            <a:r>
              <a:rPr lang="it-IT" sz="2000" dirty="0" err="1"/>
              <a:t>épaisseur</a:t>
            </a:r>
            <a:r>
              <a:rPr lang="it-IT" sz="2000" dirty="0"/>
              <a:t>, </a:t>
            </a:r>
            <a:r>
              <a:rPr lang="it-IT" sz="2000" dirty="0" err="1"/>
              <a:t>rappelle</a:t>
            </a:r>
            <a:r>
              <a:rPr lang="it-IT" sz="2000" dirty="0"/>
              <a:t> </a:t>
            </a:r>
            <a:r>
              <a:rPr lang="it-IT" sz="2000" dirty="0" err="1"/>
              <a:t>dans</a:t>
            </a:r>
            <a:r>
              <a:rPr lang="it-IT" sz="2000" dirty="0"/>
              <a:t> la </a:t>
            </a:r>
            <a:r>
              <a:rPr lang="it-IT" sz="2000" dirty="0" err="1"/>
              <a:t>technique</a:t>
            </a:r>
            <a:r>
              <a:rPr lang="it-IT" sz="2000" dirty="0"/>
              <a:t> de </a:t>
            </a:r>
            <a:r>
              <a:rPr lang="it-IT" sz="2000" dirty="0" err="1"/>
              <a:t>construction</a:t>
            </a:r>
            <a:r>
              <a:rPr lang="it-IT" sz="2000" dirty="0"/>
              <a:t> </a:t>
            </a:r>
            <a:r>
              <a:rPr lang="it-IT" sz="2000" dirty="0" err="1"/>
              <a:t>les</a:t>
            </a:r>
            <a:r>
              <a:rPr lang="it-IT" sz="2000" dirty="0"/>
              <a:t> </a:t>
            </a:r>
            <a:r>
              <a:rPr lang="it-IT" sz="2000" dirty="0" err="1"/>
              <a:t>tours</a:t>
            </a:r>
            <a:r>
              <a:rPr lang="it-IT" sz="2000" dirty="0"/>
              <a:t> de La </a:t>
            </a:r>
            <a:r>
              <a:rPr lang="it-IT" sz="2000" dirty="0" err="1"/>
              <a:t>Plantà</a:t>
            </a:r>
            <a:r>
              <a:rPr lang="it-IT" sz="2000" dirty="0"/>
              <a:t> de Gressan et de Ville d’Arnad. </a:t>
            </a:r>
            <a:br>
              <a:rPr lang="it-IT" sz="2000" dirty="0"/>
            </a:br>
            <a:r>
              <a:rPr lang="it-IT" sz="2000" dirty="0" err="1"/>
              <a:t>Construite</a:t>
            </a:r>
            <a:r>
              <a:rPr lang="it-IT" sz="2000" dirty="0"/>
              <a:t>, </a:t>
            </a:r>
            <a:r>
              <a:rPr lang="it-IT" sz="2000" dirty="0" err="1">
                <a:solidFill>
                  <a:srgbClr val="FF0000"/>
                </a:solidFill>
              </a:rPr>
              <a:t>aux</a:t>
            </a:r>
            <a:r>
              <a:rPr lang="it-IT" sz="2000" dirty="0">
                <a:solidFill>
                  <a:srgbClr val="FF0000"/>
                </a:solidFill>
              </a:rPr>
              <a:t> </a:t>
            </a:r>
            <a:r>
              <a:rPr lang="it-IT" sz="2000" dirty="0" err="1">
                <a:solidFill>
                  <a:srgbClr val="FF0000"/>
                </a:solidFill>
              </a:rPr>
              <a:t>termes</a:t>
            </a:r>
            <a:r>
              <a:rPr lang="it-IT" sz="2000" dirty="0">
                <a:solidFill>
                  <a:srgbClr val="FF0000"/>
                </a:solidFill>
              </a:rPr>
              <a:t> </a:t>
            </a:r>
            <a:r>
              <a:rPr lang="it-IT" sz="2000" dirty="0" err="1">
                <a:solidFill>
                  <a:srgbClr val="FF0000"/>
                </a:solidFill>
              </a:rPr>
              <a:t>des</a:t>
            </a:r>
            <a:r>
              <a:rPr lang="it-IT" sz="2000" dirty="0">
                <a:solidFill>
                  <a:srgbClr val="FF0000"/>
                </a:solidFill>
              </a:rPr>
              <a:t> </a:t>
            </a:r>
            <a:r>
              <a:rPr lang="it-IT" sz="2000" dirty="0" err="1"/>
              <a:t>analyses</a:t>
            </a:r>
            <a:r>
              <a:rPr lang="it-IT" sz="2000" dirty="0"/>
              <a:t> </a:t>
            </a:r>
            <a:r>
              <a:rPr lang="it-IT" sz="2000" dirty="0" err="1"/>
              <a:t>dendrométriques</a:t>
            </a:r>
            <a:r>
              <a:rPr lang="it-IT" sz="2000" dirty="0"/>
              <a:t>, </a:t>
            </a:r>
            <a:r>
              <a:rPr lang="it-IT" sz="2000" dirty="0" err="1"/>
              <a:t>vers</a:t>
            </a:r>
            <a:r>
              <a:rPr lang="it-IT" sz="2000" dirty="0"/>
              <a:t> la fin </a:t>
            </a:r>
            <a:r>
              <a:rPr lang="it-IT" sz="2000" dirty="0" err="1"/>
              <a:t>du</a:t>
            </a:r>
            <a:r>
              <a:rPr lang="it-IT" sz="2000" dirty="0"/>
              <a:t> </a:t>
            </a:r>
            <a:r>
              <a:rPr lang="it-IT" sz="2000" dirty="0" err="1"/>
              <a:t>Xème</a:t>
            </a:r>
            <a:r>
              <a:rPr lang="it-IT" sz="2000" dirty="0"/>
              <a:t> </a:t>
            </a:r>
            <a:r>
              <a:rPr lang="it-IT" sz="2000" dirty="0" err="1"/>
              <a:t>siècle</a:t>
            </a:r>
            <a:r>
              <a:rPr lang="it-IT" sz="2000" dirty="0"/>
              <a:t>, </a:t>
            </a:r>
            <a:r>
              <a:rPr lang="it-IT" sz="2000" dirty="0">
                <a:solidFill>
                  <a:srgbClr val="FF0000"/>
                </a:solidFill>
              </a:rPr>
              <a:t>elle </a:t>
            </a:r>
            <a:r>
              <a:rPr lang="it-IT" sz="2000" dirty="0" err="1">
                <a:solidFill>
                  <a:srgbClr val="FF0000"/>
                </a:solidFill>
              </a:rPr>
              <a:t>résulte</a:t>
            </a:r>
            <a:r>
              <a:rPr lang="it-IT" sz="2000" dirty="0">
                <a:solidFill>
                  <a:srgbClr val="FF0000"/>
                </a:solidFill>
              </a:rPr>
              <a:t> </a:t>
            </a:r>
            <a:r>
              <a:rPr lang="it-IT" sz="2000" dirty="0"/>
              <a:t>l’une </a:t>
            </a:r>
            <a:r>
              <a:rPr lang="it-IT" sz="2000" dirty="0" err="1"/>
              <a:t>des</a:t>
            </a:r>
            <a:r>
              <a:rPr lang="it-IT" sz="2000" dirty="0"/>
              <a:t> plus </a:t>
            </a:r>
            <a:r>
              <a:rPr lang="it-IT" sz="2000" dirty="0" err="1"/>
              <a:t>anciennes</a:t>
            </a:r>
            <a:r>
              <a:rPr lang="it-IT" sz="2000" dirty="0"/>
              <a:t> </a:t>
            </a:r>
            <a:r>
              <a:rPr lang="it-IT" sz="2000" dirty="0" err="1"/>
              <a:t>tours</a:t>
            </a:r>
            <a:r>
              <a:rPr lang="it-IT" sz="2000" dirty="0"/>
              <a:t> </a:t>
            </a:r>
            <a:r>
              <a:rPr lang="it-IT" sz="2000" dirty="0" err="1"/>
              <a:t>du</a:t>
            </a:r>
            <a:r>
              <a:rPr lang="it-IT" sz="2000" dirty="0"/>
              <a:t> Val d’</a:t>
            </a:r>
            <a:r>
              <a:rPr lang="it-IT" sz="2000" dirty="0" err="1"/>
              <a:t>Aoste</a:t>
            </a:r>
            <a:r>
              <a:rPr lang="it-IT" sz="2000" dirty="0"/>
              <a:t>. </a:t>
            </a:r>
            <a:br>
              <a:rPr lang="it-IT" sz="2000" dirty="0"/>
            </a:br>
            <a:endParaRPr lang="it-IT" sz="2000" dirty="0"/>
          </a:p>
        </p:txBody>
      </p:sp>
    </p:spTree>
    <p:extLst>
      <p:ext uri="{BB962C8B-B14F-4D97-AF65-F5344CB8AC3E}">
        <p14:creationId xmlns:p14="http://schemas.microsoft.com/office/powerpoint/2010/main" val="2403564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Thème</a:t>
            </a:r>
            <a:r>
              <a:rPr lang="it-IT" sz="2800" dirty="0"/>
              <a:t> </a:t>
            </a:r>
            <a:br>
              <a:rPr lang="it-IT" sz="2800" dirty="0"/>
            </a:br>
            <a:r>
              <a:rPr lang="it-IT" sz="2800" dirty="0"/>
              <a:t>23 </a:t>
            </a:r>
            <a:r>
              <a:rPr lang="it-IT" sz="2800" dirty="0" err="1"/>
              <a:t>mars</a:t>
            </a:r>
            <a:r>
              <a:rPr lang="it-IT" sz="2800" dirty="0"/>
              <a:t> 2017</a:t>
            </a:r>
            <a:endParaRPr lang="it-IT" sz="2800" dirty="0"/>
          </a:p>
        </p:txBody>
      </p:sp>
      <p:sp>
        <p:nvSpPr>
          <p:cNvPr id="3" name="Segnaposto contenuto 2"/>
          <p:cNvSpPr>
            <a:spLocks noGrp="1"/>
          </p:cNvSpPr>
          <p:nvPr>
            <p:ph sz="half" idx="1"/>
          </p:nvPr>
        </p:nvSpPr>
        <p:spPr/>
        <p:txBody>
          <a:bodyPr>
            <a:normAutofit fontScale="85000" lnSpcReduction="20000"/>
          </a:bodyPr>
          <a:lstStyle/>
          <a:p>
            <a:pPr algn="just"/>
            <a:r>
              <a:rPr lang="it-IT" sz="2400" b="1" dirty="0" err="1"/>
              <a:t>Eataly</a:t>
            </a:r>
            <a:r>
              <a:rPr lang="it-IT" sz="2400" dirty="0"/>
              <a:t> è uno dei marchi dell'eccellenza enogastronomica </a:t>
            </a:r>
            <a:r>
              <a:rPr lang="it-IT" sz="2400" dirty="0"/>
              <a:t>italiana. </a:t>
            </a:r>
            <a:r>
              <a:rPr lang="it-IT" sz="2400" dirty="0"/>
              <a:t>Non identifica un singolo prodotto, ma una catena alimentare che porta al pubblico cibi di alta qualità a prezzi contenuti. </a:t>
            </a:r>
            <a:br>
              <a:rPr lang="it-IT" sz="2400" dirty="0"/>
            </a:br>
            <a:r>
              <a:rPr lang="it-IT" sz="2400" dirty="0"/>
              <a:t>Da un'idea dell'imprenditore </a:t>
            </a:r>
            <a:r>
              <a:rPr lang="it-IT" sz="2400" b="1" dirty="0"/>
              <a:t>Oscar </a:t>
            </a:r>
            <a:r>
              <a:rPr lang="it-IT" sz="2400" b="1" dirty="0" err="1"/>
              <a:t>Farinetti</a:t>
            </a:r>
            <a:r>
              <a:rPr lang="it-IT" sz="2400" dirty="0"/>
              <a:t>, oggi </a:t>
            </a:r>
            <a:r>
              <a:rPr lang="it-IT" sz="2400" dirty="0" err="1"/>
              <a:t>Eataly</a:t>
            </a:r>
            <a:r>
              <a:rPr lang="it-IT" sz="2400" dirty="0"/>
              <a:t> con i suoi numerosi punti vendita a </a:t>
            </a:r>
            <a:r>
              <a:rPr lang="it-IT" sz="2400" b="1" dirty="0"/>
              <a:t>Milano</a:t>
            </a:r>
            <a:r>
              <a:rPr lang="it-IT" sz="2400" dirty="0"/>
              <a:t>, </a:t>
            </a:r>
            <a:r>
              <a:rPr lang="it-IT" sz="2400" dirty="0">
                <a:hlinkClick r:id="rId2" tooltip="Genova"/>
              </a:rPr>
              <a:t>Genova</a:t>
            </a:r>
            <a:r>
              <a:rPr lang="it-IT" sz="2400" dirty="0"/>
              <a:t>, </a:t>
            </a:r>
            <a:r>
              <a:rPr lang="it-IT" sz="2400" dirty="0">
                <a:hlinkClick r:id="rId3" tooltip="Bologna"/>
              </a:rPr>
              <a:t>Bologna</a:t>
            </a:r>
            <a:r>
              <a:rPr lang="it-IT" sz="2400" dirty="0"/>
              <a:t>, </a:t>
            </a:r>
            <a:r>
              <a:rPr lang="it-IT" sz="2400" dirty="0">
                <a:hlinkClick r:id="rId4" tooltip="Firenze"/>
              </a:rPr>
              <a:t>Firenze</a:t>
            </a:r>
            <a:r>
              <a:rPr lang="it-IT" sz="2400" dirty="0"/>
              <a:t>, </a:t>
            </a:r>
            <a:r>
              <a:rPr lang="it-IT" sz="2400" b="1" dirty="0"/>
              <a:t>Roma</a:t>
            </a:r>
            <a:r>
              <a:rPr lang="it-IT" sz="2400" dirty="0"/>
              <a:t> e </a:t>
            </a:r>
            <a:r>
              <a:rPr lang="it-IT" sz="2400" b="1" dirty="0"/>
              <a:t>Bari</a:t>
            </a:r>
            <a:r>
              <a:rPr lang="it-IT" sz="2400" dirty="0"/>
              <a:t>, unisce in un circuito virtuoso marchi, aziende e produttori che rappresentano il meglio della tradizione casearia, dolciaria, vitivinicola e olearia italiana.</a:t>
            </a:r>
          </a:p>
        </p:txBody>
      </p:sp>
      <p:sp>
        <p:nvSpPr>
          <p:cNvPr id="4" name="Segnaposto contenuto 3"/>
          <p:cNvSpPr>
            <a:spLocks noGrp="1"/>
          </p:cNvSpPr>
          <p:nvPr>
            <p:ph sz="half" idx="2"/>
          </p:nvPr>
        </p:nvSpPr>
        <p:spPr/>
        <p:txBody>
          <a:bodyPr>
            <a:normAutofit fontScale="85000" lnSpcReduction="20000"/>
          </a:bodyPr>
          <a:lstStyle/>
          <a:p>
            <a:r>
              <a:rPr lang="it-IT" dirty="0" err="1" smtClean="0"/>
              <a:t>Eataly</a:t>
            </a:r>
            <a:r>
              <a:rPr lang="it-IT" dirty="0" smtClean="0"/>
              <a:t> est l’une </a:t>
            </a:r>
            <a:r>
              <a:rPr lang="it-IT" dirty="0" err="1" smtClean="0"/>
              <a:t>des</a:t>
            </a:r>
            <a:r>
              <a:rPr lang="it-IT" dirty="0" smtClean="0"/>
              <a:t> </a:t>
            </a:r>
            <a:r>
              <a:rPr lang="it-IT" dirty="0" err="1" smtClean="0"/>
              <a:t>marques</a:t>
            </a:r>
            <a:r>
              <a:rPr lang="it-IT" dirty="0" smtClean="0"/>
              <a:t>/l’un </a:t>
            </a:r>
            <a:r>
              <a:rPr lang="it-IT" dirty="0" err="1" smtClean="0"/>
              <a:t>des</a:t>
            </a:r>
            <a:r>
              <a:rPr lang="it-IT" dirty="0" smtClean="0"/>
              <a:t> </a:t>
            </a:r>
            <a:r>
              <a:rPr lang="it-IT" dirty="0" err="1" smtClean="0"/>
              <a:t>symboles</a:t>
            </a:r>
            <a:r>
              <a:rPr lang="it-IT" dirty="0" smtClean="0"/>
              <a:t>/</a:t>
            </a:r>
            <a:r>
              <a:rPr lang="it-IT" dirty="0" err="1" smtClean="0"/>
              <a:t>label</a:t>
            </a:r>
            <a:r>
              <a:rPr lang="it-IT" dirty="0" smtClean="0"/>
              <a:t> </a:t>
            </a:r>
            <a:r>
              <a:rPr lang="it-IT" dirty="0" smtClean="0"/>
              <a:t>d’ </a:t>
            </a:r>
            <a:r>
              <a:rPr lang="it-IT" dirty="0" err="1" smtClean="0"/>
              <a:t>excellence</a:t>
            </a:r>
            <a:r>
              <a:rPr lang="it-IT" dirty="0" smtClean="0"/>
              <a:t> de la gastronomie </a:t>
            </a:r>
            <a:r>
              <a:rPr lang="it-IT" dirty="0" err="1" smtClean="0"/>
              <a:t>italienne</a:t>
            </a:r>
            <a:r>
              <a:rPr lang="it-IT" dirty="0" smtClean="0"/>
              <a:t> et de </a:t>
            </a:r>
            <a:r>
              <a:rPr lang="it-IT" dirty="0" err="1" smtClean="0"/>
              <a:t>ses</a:t>
            </a:r>
            <a:r>
              <a:rPr lang="it-IT" dirty="0" smtClean="0"/>
              <a:t> </a:t>
            </a:r>
            <a:r>
              <a:rPr lang="it-IT" dirty="0" err="1" smtClean="0"/>
              <a:t>vins</a:t>
            </a:r>
            <a:r>
              <a:rPr lang="it-IT" dirty="0" smtClean="0"/>
              <a:t>. Il n’</a:t>
            </a:r>
            <a:r>
              <a:rPr lang="it-IT" dirty="0" err="1" smtClean="0"/>
              <a:t>identifie</a:t>
            </a:r>
            <a:r>
              <a:rPr lang="it-IT" dirty="0" smtClean="0"/>
              <a:t> </a:t>
            </a:r>
            <a:r>
              <a:rPr lang="it-IT" dirty="0" err="1" smtClean="0"/>
              <a:t>pas</a:t>
            </a:r>
            <a:r>
              <a:rPr lang="it-IT" dirty="0" smtClean="0"/>
              <a:t> un </a:t>
            </a:r>
            <a:r>
              <a:rPr lang="it-IT" dirty="0" err="1" smtClean="0"/>
              <a:t>seul</a:t>
            </a:r>
            <a:r>
              <a:rPr lang="it-IT" dirty="0" smtClean="0"/>
              <a:t> </a:t>
            </a:r>
            <a:r>
              <a:rPr lang="it-IT" dirty="0" err="1" smtClean="0"/>
              <a:t>produit</a:t>
            </a:r>
            <a:r>
              <a:rPr lang="it-IT" dirty="0"/>
              <a:t>/ un </a:t>
            </a:r>
            <a:r>
              <a:rPr lang="it-IT" dirty="0" err="1"/>
              <a:t>produit</a:t>
            </a:r>
            <a:r>
              <a:rPr lang="it-IT" dirty="0"/>
              <a:t> en </a:t>
            </a:r>
            <a:r>
              <a:rPr lang="it-IT" dirty="0" err="1" smtClean="0"/>
              <a:t>particulier</a:t>
            </a:r>
            <a:r>
              <a:rPr lang="it-IT" dirty="0" smtClean="0"/>
              <a:t>, mais une </a:t>
            </a:r>
            <a:r>
              <a:rPr lang="it-IT" dirty="0" err="1" smtClean="0"/>
              <a:t>chaine</a:t>
            </a:r>
            <a:r>
              <a:rPr lang="it-IT" dirty="0" smtClean="0"/>
              <a:t> </a:t>
            </a:r>
            <a:r>
              <a:rPr lang="it-IT" dirty="0" err="1" smtClean="0"/>
              <a:t>alimentaire</a:t>
            </a:r>
            <a:r>
              <a:rPr lang="it-IT" dirty="0" smtClean="0"/>
              <a:t> qui donne/qui offre </a:t>
            </a:r>
            <a:r>
              <a:rPr lang="it-IT" dirty="0" err="1" smtClean="0"/>
              <a:t>aux</a:t>
            </a:r>
            <a:r>
              <a:rPr lang="it-IT" dirty="0" smtClean="0"/>
              <a:t> </a:t>
            </a:r>
            <a:r>
              <a:rPr lang="it-IT" dirty="0" err="1" smtClean="0"/>
              <a:t>personnes</a:t>
            </a:r>
            <a:r>
              <a:rPr lang="it-IT" dirty="0" smtClean="0"/>
              <a:t> </a:t>
            </a:r>
            <a:r>
              <a:rPr lang="it-IT" dirty="0" err="1" smtClean="0"/>
              <a:t>des</a:t>
            </a:r>
            <a:r>
              <a:rPr lang="it-IT" dirty="0" smtClean="0"/>
              <a:t> </a:t>
            </a:r>
            <a:r>
              <a:rPr lang="it-IT" dirty="0" err="1" smtClean="0"/>
              <a:t>produits</a:t>
            </a:r>
            <a:r>
              <a:rPr lang="it-IT" dirty="0" smtClean="0"/>
              <a:t> de haute </a:t>
            </a:r>
            <a:r>
              <a:rPr lang="it-IT" dirty="0" err="1" smtClean="0"/>
              <a:t>qualité</a:t>
            </a:r>
            <a:r>
              <a:rPr lang="it-IT" dirty="0" smtClean="0"/>
              <a:t> </a:t>
            </a:r>
            <a:r>
              <a:rPr lang="it-IT" dirty="0" err="1" smtClean="0"/>
              <a:t>avec</a:t>
            </a:r>
            <a:r>
              <a:rPr lang="it-IT" dirty="0" smtClean="0"/>
              <a:t> </a:t>
            </a:r>
            <a:r>
              <a:rPr lang="it-IT" dirty="0" err="1" smtClean="0"/>
              <a:t>des</a:t>
            </a:r>
            <a:r>
              <a:rPr lang="it-IT" dirty="0" smtClean="0"/>
              <a:t> </a:t>
            </a:r>
            <a:r>
              <a:rPr lang="it-IT" dirty="0" err="1" smtClean="0"/>
              <a:t>prix</a:t>
            </a:r>
            <a:r>
              <a:rPr lang="it-IT" dirty="0" smtClean="0"/>
              <a:t> </a:t>
            </a:r>
            <a:r>
              <a:rPr lang="it-IT" dirty="0" err="1" smtClean="0"/>
              <a:t>modérés</a:t>
            </a:r>
            <a:r>
              <a:rPr lang="it-IT" dirty="0" smtClean="0"/>
              <a:t>.</a:t>
            </a:r>
          </a:p>
          <a:p>
            <a:r>
              <a:rPr lang="it-IT" dirty="0" err="1" smtClean="0"/>
              <a:t>Eataly</a:t>
            </a:r>
            <a:r>
              <a:rPr lang="it-IT" dirty="0" smtClean="0"/>
              <a:t>, né d’une </a:t>
            </a:r>
            <a:r>
              <a:rPr lang="it-IT" dirty="0" err="1" smtClean="0"/>
              <a:t>idée</a:t>
            </a:r>
            <a:r>
              <a:rPr lang="it-IT" dirty="0" smtClean="0"/>
              <a:t> de </a:t>
            </a:r>
            <a:r>
              <a:rPr lang="it-IT" dirty="0" err="1" smtClean="0"/>
              <a:t>l’entrepreneur</a:t>
            </a:r>
            <a:r>
              <a:rPr lang="it-IT" dirty="0" smtClean="0"/>
              <a:t> </a:t>
            </a:r>
            <a:r>
              <a:rPr lang="it-IT" dirty="0" err="1" smtClean="0"/>
              <a:t>italien</a:t>
            </a:r>
            <a:r>
              <a:rPr lang="it-IT" dirty="0" smtClean="0"/>
              <a:t>, offre </a:t>
            </a:r>
            <a:r>
              <a:rPr lang="it-IT" dirty="0" err="1" smtClean="0"/>
              <a:t>beaucoup</a:t>
            </a:r>
            <a:r>
              <a:rPr lang="it-IT" dirty="0" smtClean="0"/>
              <a:t> de/ de </a:t>
            </a:r>
            <a:r>
              <a:rPr lang="it-IT" dirty="0" err="1" smtClean="0"/>
              <a:t>nombreux</a:t>
            </a:r>
            <a:r>
              <a:rPr lang="it-IT" dirty="0" smtClean="0"/>
              <a:t> </a:t>
            </a:r>
            <a:r>
              <a:rPr lang="it-IT" dirty="0" err="1" smtClean="0"/>
              <a:t>magasins</a:t>
            </a:r>
            <a:r>
              <a:rPr lang="it-IT" dirty="0" smtClean="0"/>
              <a:t> à Milan, </a:t>
            </a:r>
            <a:r>
              <a:rPr lang="it-IT" dirty="0" err="1" smtClean="0"/>
              <a:t>Gènes</a:t>
            </a:r>
            <a:r>
              <a:rPr lang="it-IT" dirty="0" smtClean="0"/>
              <a:t>… . Il </a:t>
            </a:r>
            <a:r>
              <a:rPr lang="it-IT" dirty="0" err="1" smtClean="0"/>
              <a:t>unit</a:t>
            </a:r>
            <a:r>
              <a:rPr lang="it-IT" dirty="0" smtClean="0"/>
              <a:t> un </a:t>
            </a:r>
            <a:r>
              <a:rPr lang="it-IT" dirty="0" err="1" smtClean="0"/>
              <a:t>cercle</a:t>
            </a:r>
            <a:r>
              <a:rPr lang="it-IT" dirty="0" smtClean="0"/>
              <a:t> </a:t>
            </a:r>
            <a:r>
              <a:rPr lang="it-IT" dirty="0" err="1" smtClean="0"/>
              <a:t>virtueux</a:t>
            </a:r>
            <a:r>
              <a:rPr lang="it-IT" dirty="0" smtClean="0"/>
              <a:t> de </a:t>
            </a:r>
            <a:r>
              <a:rPr lang="it-IT" dirty="0" err="1" smtClean="0"/>
              <a:t>marques</a:t>
            </a:r>
            <a:r>
              <a:rPr lang="it-IT" dirty="0" smtClean="0"/>
              <a:t> , </a:t>
            </a:r>
            <a:r>
              <a:rPr lang="it-IT" dirty="0" err="1" smtClean="0"/>
              <a:t>entreprises</a:t>
            </a:r>
            <a:r>
              <a:rPr lang="it-IT" dirty="0" smtClean="0"/>
              <a:t> et </a:t>
            </a:r>
            <a:r>
              <a:rPr lang="it-IT" dirty="0" err="1" smtClean="0"/>
              <a:t>producteurs</a:t>
            </a:r>
            <a:r>
              <a:rPr lang="it-IT" dirty="0" smtClean="0"/>
              <a:t> qui </a:t>
            </a:r>
            <a:r>
              <a:rPr lang="it-IT" dirty="0" err="1" smtClean="0"/>
              <a:t>représentent</a:t>
            </a:r>
            <a:r>
              <a:rPr lang="it-IT" dirty="0" smtClean="0"/>
              <a:t> le </a:t>
            </a:r>
            <a:r>
              <a:rPr lang="it-IT" dirty="0" err="1" smtClean="0"/>
              <a:t>meilleur</a:t>
            </a:r>
            <a:r>
              <a:rPr lang="it-IT" dirty="0" smtClean="0"/>
              <a:t> de la </a:t>
            </a:r>
            <a:r>
              <a:rPr lang="it-IT" dirty="0" err="1" smtClean="0"/>
              <a:t>tradition</a:t>
            </a:r>
            <a:r>
              <a:rPr lang="it-IT" dirty="0" smtClean="0"/>
              <a:t>  </a:t>
            </a:r>
            <a:r>
              <a:rPr lang="it-IT" dirty="0" smtClean="0"/>
              <a:t>(</a:t>
            </a:r>
            <a:r>
              <a:rPr lang="it-IT" dirty="0" err="1" smtClean="0"/>
              <a:t>traduction</a:t>
            </a:r>
            <a:r>
              <a:rPr lang="it-IT" dirty="0" smtClean="0"/>
              <a:t> </a:t>
            </a:r>
            <a:r>
              <a:rPr lang="it-IT" dirty="0" err="1" smtClean="0"/>
              <a:t>fait</a:t>
            </a:r>
            <a:r>
              <a:rPr lang="it-IT" dirty="0" smtClean="0"/>
              <a:t> en </a:t>
            </a:r>
            <a:r>
              <a:rPr lang="it-IT" dirty="0" err="1" smtClean="0"/>
              <a:t>cours</a:t>
            </a:r>
            <a:r>
              <a:rPr lang="it-IT" dirty="0" smtClean="0"/>
              <a:t> par…)</a:t>
            </a:r>
            <a:endParaRPr lang="it-IT" dirty="0"/>
          </a:p>
        </p:txBody>
      </p:sp>
    </p:spTree>
    <p:extLst>
      <p:ext uri="{BB962C8B-B14F-4D97-AF65-F5344CB8AC3E}">
        <p14:creationId xmlns:p14="http://schemas.microsoft.com/office/powerpoint/2010/main" val="390176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Thème</a:t>
            </a:r>
            <a:r>
              <a:rPr lang="it-IT" sz="2800" dirty="0"/>
              <a:t> </a:t>
            </a:r>
            <a:br>
              <a:rPr lang="it-IT" sz="2800" dirty="0"/>
            </a:br>
            <a:r>
              <a:rPr lang="it-IT" sz="2800" dirty="0"/>
              <a:t>23 </a:t>
            </a:r>
            <a:r>
              <a:rPr lang="it-IT" sz="2800" dirty="0" err="1"/>
              <a:t>mars</a:t>
            </a:r>
            <a:r>
              <a:rPr lang="it-IT" sz="2800" dirty="0"/>
              <a:t> 2017</a:t>
            </a:r>
            <a:endParaRPr lang="it-IT" sz="2800" dirty="0"/>
          </a:p>
        </p:txBody>
      </p:sp>
      <p:sp>
        <p:nvSpPr>
          <p:cNvPr id="3" name="Segnaposto contenuto 2"/>
          <p:cNvSpPr>
            <a:spLocks noGrp="1"/>
          </p:cNvSpPr>
          <p:nvPr>
            <p:ph sz="half" idx="1"/>
          </p:nvPr>
        </p:nvSpPr>
        <p:spPr/>
        <p:txBody>
          <a:bodyPr>
            <a:normAutofit fontScale="92500" lnSpcReduction="20000"/>
          </a:bodyPr>
          <a:lstStyle/>
          <a:p>
            <a:r>
              <a:rPr lang="it-IT" sz="2400" dirty="0" err="1"/>
              <a:t>Eataly</a:t>
            </a:r>
            <a:r>
              <a:rPr lang="it-IT" sz="2400" dirty="0"/>
              <a:t> è uno dei marchi dell'eccellenza enogastronomica italiana. Non identifica un singolo prodotto, ma una catena alimentare che porta al pubblico cibi di alta qualità a prezzi contenuti. </a:t>
            </a:r>
            <a:br>
              <a:rPr lang="it-IT" sz="2400" dirty="0"/>
            </a:br>
            <a:r>
              <a:rPr lang="it-IT" sz="2400" dirty="0"/>
              <a:t>Da un'idea dell'imprenditore Oscar </a:t>
            </a:r>
            <a:r>
              <a:rPr lang="it-IT" sz="2400" dirty="0" err="1"/>
              <a:t>Farinetti</a:t>
            </a:r>
            <a:r>
              <a:rPr lang="it-IT" sz="2400" dirty="0"/>
              <a:t>, oggi </a:t>
            </a:r>
            <a:r>
              <a:rPr lang="it-IT" sz="2400" dirty="0" err="1"/>
              <a:t>Eataly</a:t>
            </a:r>
            <a:r>
              <a:rPr lang="it-IT" sz="2400" dirty="0"/>
              <a:t> con i suoi numerosi punti vendita a Milano, Genova, Bologna, Firenze, Roma e Bari, unisce in un circuito virtuoso marchi, aziende e produttori che rappresentano il meglio della tradizione casearia, dolciaria, vitivinicola e olearia italiana.</a:t>
            </a:r>
          </a:p>
        </p:txBody>
      </p:sp>
      <p:sp>
        <p:nvSpPr>
          <p:cNvPr id="4" name="Segnaposto contenuto 3"/>
          <p:cNvSpPr>
            <a:spLocks noGrp="1"/>
          </p:cNvSpPr>
          <p:nvPr>
            <p:ph sz="half" idx="2"/>
          </p:nvPr>
        </p:nvSpPr>
        <p:spPr/>
        <p:txBody>
          <a:bodyPr>
            <a:normAutofit fontScale="92500" lnSpcReduction="20000"/>
          </a:bodyPr>
          <a:lstStyle/>
          <a:p>
            <a:r>
              <a:rPr lang="it-IT" sz="2400" dirty="0" err="1"/>
              <a:t>Eataly</a:t>
            </a:r>
            <a:r>
              <a:rPr lang="it-IT" sz="2400" dirty="0"/>
              <a:t>, l'</a:t>
            </a:r>
            <a:r>
              <a:rPr lang="it-IT" sz="2400" dirty="0" err="1"/>
              <a:t>alimentation</a:t>
            </a:r>
            <a:r>
              <a:rPr lang="it-IT" sz="2400" dirty="0"/>
              <a:t> de haute </a:t>
            </a:r>
            <a:r>
              <a:rPr lang="it-IT" sz="2400" dirty="0" err="1"/>
              <a:t>qualité</a:t>
            </a:r>
            <a:endParaRPr lang="it-IT" sz="2400" dirty="0"/>
          </a:p>
          <a:p>
            <a:pPr algn="just"/>
            <a:r>
              <a:rPr lang="it-IT" sz="2400" dirty="0"/>
              <a:t>Eataly est l’un </a:t>
            </a:r>
            <a:r>
              <a:rPr lang="it-IT" sz="2400" dirty="0" err="1"/>
              <a:t>des</a:t>
            </a:r>
            <a:r>
              <a:rPr lang="it-IT" sz="2400" dirty="0"/>
              <a:t> </a:t>
            </a:r>
            <a:r>
              <a:rPr lang="it-IT" sz="2400" dirty="0" err="1"/>
              <a:t>labels</a:t>
            </a:r>
            <a:r>
              <a:rPr lang="it-IT" sz="2400" dirty="0"/>
              <a:t> </a:t>
            </a:r>
            <a:r>
              <a:rPr lang="it-IT" sz="2400" dirty="0" err="1"/>
              <a:t>certifiant</a:t>
            </a:r>
            <a:r>
              <a:rPr lang="it-IT" sz="2400" dirty="0"/>
              <a:t> la qualité de la gastronomie </a:t>
            </a:r>
            <a:r>
              <a:rPr lang="it-IT" sz="2400" dirty="0" err="1"/>
              <a:t>italienne</a:t>
            </a:r>
            <a:r>
              <a:rPr lang="it-IT" sz="2400" dirty="0"/>
              <a:t>.</a:t>
            </a:r>
            <a:r>
              <a:rPr lang="it-IT" sz="2400" dirty="0"/>
              <a:t> </a:t>
            </a:r>
            <a:br>
              <a:rPr lang="it-IT" sz="2400" dirty="0"/>
            </a:br>
            <a:r>
              <a:rPr lang="it-IT" sz="2400" dirty="0"/>
              <a:t>Il n’</a:t>
            </a:r>
            <a:r>
              <a:rPr lang="it-IT" sz="2400" dirty="0" err="1"/>
              <a:t>identifie</a:t>
            </a:r>
            <a:r>
              <a:rPr lang="it-IT" sz="2400" dirty="0"/>
              <a:t> </a:t>
            </a:r>
            <a:r>
              <a:rPr lang="it-IT" sz="2400" dirty="0" err="1"/>
              <a:t>pas</a:t>
            </a:r>
            <a:r>
              <a:rPr lang="it-IT" sz="2400" dirty="0"/>
              <a:t> un </a:t>
            </a:r>
            <a:r>
              <a:rPr lang="it-IT" sz="2400" dirty="0" err="1"/>
              <a:t>produit</a:t>
            </a:r>
            <a:r>
              <a:rPr lang="it-IT" sz="2400" dirty="0"/>
              <a:t> </a:t>
            </a:r>
            <a:r>
              <a:rPr lang="it-IT" sz="2400" b="1" dirty="0"/>
              <a:t>en </a:t>
            </a:r>
            <a:r>
              <a:rPr lang="it-IT" sz="2400" b="1" dirty="0" err="1"/>
              <a:t>particulier</a:t>
            </a:r>
            <a:r>
              <a:rPr lang="it-IT" sz="2400" dirty="0"/>
              <a:t>, mais une "</a:t>
            </a:r>
            <a:r>
              <a:rPr lang="it-IT" sz="2400" dirty="0" err="1"/>
              <a:t>chaîne</a:t>
            </a:r>
            <a:r>
              <a:rPr lang="it-IT" sz="2400" dirty="0"/>
              <a:t> </a:t>
            </a:r>
            <a:r>
              <a:rPr lang="it-IT" sz="2400" dirty="0" err="1"/>
              <a:t>alimentaire</a:t>
            </a:r>
            <a:r>
              <a:rPr lang="it-IT" sz="2400" dirty="0"/>
              <a:t>" qui offre </a:t>
            </a:r>
            <a:r>
              <a:rPr lang="it-IT" sz="2400" dirty="0" err="1"/>
              <a:t>au</a:t>
            </a:r>
            <a:r>
              <a:rPr lang="it-IT" sz="2400" dirty="0"/>
              <a:t> public </a:t>
            </a:r>
            <a:r>
              <a:rPr lang="it-IT" sz="2400" dirty="0" err="1"/>
              <a:t>des</a:t>
            </a:r>
            <a:r>
              <a:rPr lang="it-IT" sz="2400" dirty="0"/>
              <a:t> </a:t>
            </a:r>
            <a:r>
              <a:rPr lang="it-IT" sz="2400" dirty="0" err="1"/>
              <a:t>aliments</a:t>
            </a:r>
            <a:r>
              <a:rPr lang="it-IT" sz="2400" dirty="0"/>
              <a:t> de </a:t>
            </a:r>
            <a:r>
              <a:rPr lang="it-IT" sz="2400" dirty="0" err="1"/>
              <a:t>très</a:t>
            </a:r>
            <a:r>
              <a:rPr lang="it-IT" sz="2400" dirty="0"/>
              <a:t> haute </a:t>
            </a:r>
            <a:r>
              <a:rPr lang="it-IT" sz="2400" dirty="0" err="1"/>
              <a:t>qualité</a:t>
            </a:r>
            <a:r>
              <a:rPr lang="it-IT" sz="2400" dirty="0"/>
              <a:t> à </a:t>
            </a:r>
            <a:r>
              <a:rPr lang="it-IT" sz="2400" dirty="0" err="1" smtClean="0"/>
              <a:t>de</a:t>
            </a:r>
            <a:r>
              <a:rPr lang="it-IT" sz="2400" dirty="0" err="1" smtClean="0">
                <a:solidFill>
                  <a:srgbClr val="FF0000"/>
                </a:solidFill>
              </a:rPr>
              <a:t>s</a:t>
            </a:r>
            <a:r>
              <a:rPr lang="it-IT" sz="2400" dirty="0" smtClean="0"/>
              <a:t> </a:t>
            </a:r>
            <a:r>
              <a:rPr lang="it-IT" sz="2400" dirty="0" err="1"/>
              <a:t>prix</a:t>
            </a:r>
            <a:r>
              <a:rPr lang="it-IT" sz="2400" dirty="0"/>
              <a:t> </a:t>
            </a:r>
            <a:r>
              <a:rPr lang="it-IT" sz="2400" dirty="0" err="1"/>
              <a:t>contenus</a:t>
            </a:r>
            <a:r>
              <a:rPr lang="it-IT" sz="2400" dirty="0"/>
              <a:t>. </a:t>
            </a:r>
            <a:br>
              <a:rPr lang="it-IT" sz="2400" dirty="0"/>
            </a:br>
            <a:r>
              <a:rPr lang="it-IT" sz="2400" dirty="0"/>
              <a:t>Né à partir d’une </a:t>
            </a:r>
            <a:r>
              <a:rPr lang="it-IT" sz="2400" dirty="0" err="1"/>
              <a:t>idée</a:t>
            </a:r>
            <a:r>
              <a:rPr lang="it-IT" sz="2400" dirty="0"/>
              <a:t> de </a:t>
            </a:r>
            <a:r>
              <a:rPr lang="it-IT" sz="2400" dirty="0" err="1"/>
              <a:t>l’entrepreneur</a:t>
            </a:r>
            <a:r>
              <a:rPr lang="it-IT" sz="2400" dirty="0"/>
              <a:t> </a:t>
            </a:r>
            <a:r>
              <a:rPr lang="it-IT" sz="2400" b="1" dirty="0"/>
              <a:t>Oscar </a:t>
            </a:r>
            <a:r>
              <a:rPr lang="it-IT" sz="2400" b="1" dirty="0" err="1"/>
              <a:t>Farinetti</a:t>
            </a:r>
            <a:r>
              <a:rPr lang="it-IT" sz="2400" dirty="0"/>
              <a:t>, </a:t>
            </a:r>
            <a:r>
              <a:rPr lang="it-IT" sz="2400" dirty="0" err="1"/>
              <a:t>Eataly</a:t>
            </a:r>
            <a:r>
              <a:rPr lang="it-IT" sz="2400" dirty="0"/>
              <a:t> </a:t>
            </a:r>
            <a:r>
              <a:rPr lang="it-IT" sz="2400" dirty="0" err="1"/>
              <a:t>compte</a:t>
            </a:r>
            <a:r>
              <a:rPr lang="it-IT" sz="2400" dirty="0"/>
              <a:t> à l’</a:t>
            </a:r>
            <a:r>
              <a:rPr lang="it-IT" sz="2400" dirty="0" err="1"/>
              <a:t>heure</a:t>
            </a:r>
            <a:r>
              <a:rPr lang="it-IT" sz="2400" dirty="0"/>
              <a:t> </a:t>
            </a:r>
            <a:r>
              <a:rPr lang="it-IT" sz="2400" dirty="0" err="1"/>
              <a:t>actuelle</a:t>
            </a:r>
            <a:r>
              <a:rPr lang="it-IT" sz="2400" dirty="0"/>
              <a:t> </a:t>
            </a:r>
            <a:r>
              <a:rPr lang="it-IT" sz="2400" dirty="0" err="1"/>
              <a:t>plusieurs</a:t>
            </a:r>
            <a:r>
              <a:rPr lang="it-IT" sz="2400" dirty="0"/>
              <a:t> </a:t>
            </a:r>
            <a:r>
              <a:rPr lang="it-IT" sz="2400" dirty="0" err="1" smtClean="0"/>
              <a:t>point</a:t>
            </a:r>
            <a:r>
              <a:rPr lang="it-IT" sz="2400" dirty="0" err="1" smtClean="0">
                <a:solidFill>
                  <a:srgbClr val="FF0000"/>
                </a:solidFill>
              </a:rPr>
              <a:t>s</a:t>
            </a:r>
            <a:r>
              <a:rPr lang="it-IT" sz="2400" dirty="0" smtClean="0"/>
              <a:t> </a:t>
            </a:r>
            <a:r>
              <a:rPr lang="it-IT" sz="2400" dirty="0"/>
              <a:t>de </a:t>
            </a:r>
            <a:r>
              <a:rPr lang="it-IT" sz="2400" dirty="0" err="1"/>
              <a:t>vente</a:t>
            </a:r>
            <a:r>
              <a:rPr lang="it-IT" sz="2400" dirty="0"/>
              <a:t> à</a:t>
            </a:r>
            <a:r>
              <a:rPr lang="it-IT" sz="2400" b="1" dirty="0"/>
              <a:t> Milan</a:t>
            </a:r>
            <a:r>
              <a:rPr lang="it-IT" sz="2400" dirty="0"/>
              <a:t>, </a:t>
            </a:r>
            <a:r>
              <a:rPr lang="it-IT" sz="2400" dirty="0" err="1"/>
              <a:t>Gênes</a:t>
            </a:r>
            <a:r>
              <a:rPr lang="it-IT" sz="2400" dirty="0"/>
              <a:t>,</a:t>
            </a:r>
            <a:r>
              <a:rPr lang="it-IT" sz="2400" dirty="0"/>
              <a:t> Bologne, </a:t>
            </a:r>
            <a:r>
              <a:rPr lang="it-IT" sz="2400" dirty="0"/>
              <a:t>Florence,</a:t>
            </a:r>
            <a:r>
              <a:rPr lang="it-IT" sz="2400" dirty="0"/>
              <a:t> </a:t>
            </a:r>
            <a:r>
              <a:rPr lang="it-IT" sz="2400" b="1" dirty="0"/>
              <a:t>Rome </a:t>
            </a:r>
            <a:r>
              <a:rPr lang="it-IT" sz="2400" dirty="0"/>
              <a:t>et </a:t>
            </a:r>
            <a:r>
              <a:rPr lang="it-IT" sz="2400" b="1" dirty="0"/>
              <a:t>Bari </a:t>
            </a:r>
            <a:r>
              <a:rPr lang="it-IT" sz="2400" dirty="0"/>
              <a:t>et </a:t>
            </a:r>
            <a:r>
              <a:rPr lang="it-IT" sz="2400" dirty="0" err="1"/>
              <a:t>rassemble</a:t>
            </a:r>
            <a:r>
              <a:rPr lang="it-IT" sz="2400" dirty="0"/>
              <a:t> de </a:t>
            </a:r>
            <a:r>
              <a:rPr lang="it-IT" sz="2400" dirty="0" err="1"/>
              <a:t>nombreux</a:t>
            </a:r>
            <a:r>
              <a:rPr lang="it-IT" sz="2400" dirty="0"/>
              <a:t> </a:t>
            </a:r>
            <a:r>
              <a:rPr lang="it-IT" sz="2400" dirty="0" err="1"/>
              <a:t>labels</a:t>
            </a:r>
            <a:r>
              <a:rPr lang="it-IT" sz="2400" dirty="0"/>
              <a:t> et </a:t>
            </a:r>
            <a:r>
              <a:rPr lang="it-IT" sz="2400" dirty="0" err="1"/>
              <a:t>produits</a:t>
            </a:r>
            <a:r>
              <a:rPr lang="it-IT" sz="2400" dirty="0"/>
              <a:t> de </a:t>
            </a:r>
            <a:r>
              <a:rPr lang="it-IT" sz="2400" dirty="0" err="1"/>
              <a:t>qualité</a:t>
            </a:r>
            <a:r>
              <a:rPr lang="it-IT" sz="2400" dirty="0"/>
              <a:t>, </a:t>
            </a:r>
            <a:r>
              <a:rPr lang="it-IT" sz="2400" dirty="0" err="1"/>
              <a:t>entreprises</a:t>
            </a:r>
            <a:r>
              <a:rPr lang="it-IT" sz="2400" dirty="0"/>
              <a:t> et </a:t>
            </a:r>
            <a:r>
              <a:rPr lang="it-IT" sz="2400" dirty="0" err="1"/>
              <a:t>producteurs</a:t>
            </a:r>
            <a:r>
              <a:rPr lang="it-IT" sz="2400" dirty="0"/>
              <a:t> </a:t>
            </a:r>
            <a:r>
              <a:rPr lang="it-IT" sz="2400" dirty="0" err="1"/>
              <a:t>représentant</a:t>
            </a:r>
            <a:r>
              <a:rPr lang="it-IT" sz="2400" dirty="0"/>
              <a:t> le </a:t>
            </a:r>
            <a:r>
              <a:rPr lang="it-IT" sz="2400" dirty="0" err="1"/>
              <a:t>meilleur</a:t>
            </a:r>
            <a:r>
              <a:rPr lang="it-IT" sz="2400" dirty="0"/>
              <a:t> de la </a:t>
            </a:r>
            <a:r>
              <a:rPr lang="it-IT" sz="2400" dirty="0" err="1"/>
              <a:t>tradition</a:t>
            </a:r>
            <a:r>
              <a:rPr lang="it-IT" sz="2400" dirty="0"/>
              <a:t> </a:t>
            </a:r>
            <a:r>
              <a:rPr lang="it-IT" sz="2400" dirty="0" err="1"/>
              <a:t>laitière</a:t>
            </a:r>
            <a:r>
              <a:rPr lang="it-IT" sz="2400" dirty="0"/>
              <a:t>, </a:t>
            </a:r>
            <a:r>
              <a:rPr lang="it-IT" sz="2400" dirty="0" err="1"/>
              <a:t>pâtissière</a:t>
            </a:r>
            <a:r>
              <a:rPr lang="it-IT" sz="2400" dirty="0"/>
              <a:t>, vinicole et </a:t>
            </a:r>
            <a:r>
              <a:rPr lang="it-IT" sz="2400" dirty="0" err="1"/>
              <a:t>oléicole</a:t>
            </a:r>
            <a:r>
              <a:rPr lang="it-IT" sz="2400" dirty="0"/>
              <a:t> </a:t>
            </a:r>
            <a:r>
              <a:rPr lang="it-IT" sz="2400" dirty="0" err="1"/>
              <a:t>italienne</a:t>
            </a:r>
            <a:r>
              <a:rPr lang="it-IT" sz="2400" dirty="0"/>
              <a:t>.   </a:t>
            </a:r>
            <a:endParaRPr lang="it-IT" sz="2400" b="1" dirty="0"/>
          </a:p>
          <a:p>
            <a:endParaRPr lang="it-IT" sz="2400" dirty="0"/>
          </a:p>
        </p:txBody>
      </p:sp>
    </p:spTree>
    <p:extLst>
      <p:ext uri="{BB962C8B-B14F-4D97-AF65-F5344CB8AC3E}">
        <p14:creationId xmlns:p14="http://schemas.microsoft.com/office/powerpoint/2010/main" val="3296721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924</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La collezione di arte moderna e contemporanea </vt:lpstr>
      <vt:lpstr>Traduction officielle</vt:lpstr>
      <vt:lpstr>PowerPoint Presentation</vt:lpstr>
      <vt:lpstr>Traduction officielle</vt:lpstr>
      <vt:lpstr> Tour de l'Archet  </vt:lpstr>
      <vt:lpstr>Traduction officielle</vt:lpstr>
      <vt:lpstr>Thème  23 mars 2017</vt:lpstr>
      <vt:lpstr>Thème  23 mars 2017</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3</cp:revision>
  <dcterms:created xsi:type="dcterms:W3CDTF">2017-03-23T12:26:48Z</dcterms:created>
  <dcterms:modified xsi:type="dcterms:W3CDTF">2017-03-23T12:46:32Z</dcterms:modified>
</cp:coreProperties>
</file>