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53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2B87B5-DBDA-234B-B638-90C14B4780AC}" type="datetimeFigureOut">
              <a:rPr lang="it-IT" smtClean="0"/>
              <a:t>03/04/17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1E9A1-01CB-8141-ABF8-DE68386835D6}" type="slidenum">
              <a:rPr lang="it-IT" smtClean="0"/>
              <a:t>‹n.›</a:t>
            </a:fld>
            <a:endParaRPr lang="it-IT"/>
          </a:p>
        </p:txBody>
      </p:sp>
    </p:spTree>
    <p:extLst>
      <p:ext uri="{BB962C8B-B14F-4D97-AF65-F5344CB8AC3E}">
        <p14:creationId xmlns:p14="http://schemas.microsoft.com/office/powerpoint/2010/main" val="3788452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47131DB-3B2B-894B-AC91-E4B3BAF28DD8}" type="slidenum">
              <a:rPr lang="fr-FR" sz="1200"/>
              <a:pPr algn="r" eaLnBrk="1" hangingPunct="1"/>
              <a:t>5</a:t>
            </a:fld>
            <a:endParaRPr lang="fr-FR" sz="120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cs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822BA1E-A7A8-6D43-B92E-B2C2B2D34863}" type="slidenum">
              <a:rPr lang="fr-FR"/>
              <a:pPr/>
              <a:t>6</a:t>
            </a:fld>
            <a:endParaRPr lang="fr-F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3C9AD20C-AF4A-2944-9351-F621211C91BD}" type="slidenum">
              <a:rPr lang="fr-FR" sz="1200"/>
              <a:pPr algn="r" eaLnBrk="1" hangingPunct="1"/>
              <a:t>20</a:t>
            </a:fld>
            <a:endParaRPr lang="fr-FR" sz="1200"/>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AB37388-0B77-BC41-AE1A-7C455448C561}" type="datetimeFigureOut">
              <a:rPr lang="it-IT" smtClean="0"/>
              <a:t>03/04/17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60070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B37388-0B77-BC41-AE1A-7C455448C561}" type="datetimeFigureOut">
              <a:rPr lang="it-IT" smtClean="0"/>
              <a:t>03/04/17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180383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B37388-0B77-BC41-AE1A-7C455448C561}" type="datetimeFigureOut">
              <a:rPr lang="it-IT" smtClean="0"/>
              <a:t>03/04/17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136756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B37388-0B77-BC41-AE1A-7C455448C561}" type="datetimeFigureOut">
              <a:rPr lang="it-IT" smtClean="0"/>
              <a:t>03/04/17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192984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AB37388-0B77-BC41-AE1A-7C455448C561}" type="datetimeFigureOut">
              <a:rPr lang="it-IT" smtClean="0"/>
              <a:t>03/04/17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277487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AB37388-0B77-BC41-AE1A-7C455448C561}" type="datetimeFigureOut">
              <a:rPr lang="it-IT" smtClean="0"/>
              <a:t>03/04/17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62045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AB37388-0B77-BC41-AE1A-7C455448C561}" type="datetimeFigureOut">
              <a:rPr lang="it-IT" smtClean="0"/>
              <a:t>03/04/17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86342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EAB37388-0B77-BC41-AE1A-7C455448C561}" type="datetimeFigureOut">
              <a:rPr lang="it-IT" smtClean="0"/>
              <a:t>03/04/17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81094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AB37388-0B77-BC41-AE1A-7C455448C561}" type="datetimeFigureOut">
              <a:rPr lang="it-IT" smtClean="0"/>
              <a:t>03/04/17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3471180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AB37388-0B77-BC41-AE1A-7C455448C561}" type="datetimeFigureOut">
              <a:rPr lang="it-IT" smtClean="0"/>
              <a:t>03/04/17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1739024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AB37388-0B77-BC41-AE1A-7C455448C561}" type="datetimeFigureOut">
              <a:rPr lang="it-IT" smtClean="0"/>
              <a:t>03/04/17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85D2C6-10AA-3A4D-AA37-15D4555C8E6B}" type="slidenum">
              <a:rPr lang="it-IT" smtClean="0"/>
              <a:t>‹n.›</a:t>
            </a:fld>
            <a:endParaRPr lang="it-IT"/>
          </a:p>
        </p:txBody>
      </p:sp>
    </p:spTree>
    <p:extLst>
      <p:ext uri="{BB962C8B-B14F-4D97-AF65-F5344CB8AC3E}">
        <p14:creationId xmlns:p14="http://schemas.microsoft.com/office/powerpoint/2010/main" val="31819057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37388-0B77-BC41-AE1A-7C455448C561}" type="datetimeFigureOut">
              <a:rPr lang="it-IT" smtClean="0"/>
              <a:t>03/04/17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5D2C6-10AA-3A4D-AA37-15D4555C8E6B}" type="slidenum">
              <a:rPr lang="it-IT" smtClean="0"/>
              <a:t>‹n.›</a:t>
            </a:fld>
            <a:endParaRPr lang="it-IT"/>
          </a:p>
        </p:txBody>
      </p:sp>
    </p:spTree>
    <p:extLst>
      <p:ext uri="{BB962C8B-B14F-4D97-AF65-F5344CB8AC3E}">
        <p14:creationId xmlns:p14="http://schemas.microsoft.com/office/powerpoint/2010/main" val="3199220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smtClean="0"/>
              <a:t>Les</a:t>
            </a:r>
            <a:r>
              <a:rPr lang="it-IT" sz="2800" dirty="0" smtClean="0"/>
              <a:t> </a:t>
            </a:r>
            <a:r>
              <a:rPr lang="it-IT" sz="2800" dirty="0" err="1" smtClean="0"/>
              <a:t>couleurs</a:t>
            </a:r>
            <a:endParaRPr lang="it-IT" sz="2800" dirty="0"/>
          </a:p>
        </p:txBody>
      </p:sp>
      <p:sp>
        <p:nvSpPr>
          <p:cNvPr id="3" name="Sottotitolo 2"/>
          <p:cNvSpPr>
            <a:spLocks noGrp="1"/>
          </p:cNvSpPr>
          <p:nvPr>
            <p:ph type="subTitle" idx="1"/>
          </p:nvPr>
        </p:nvSpPr>
        <p:spPr/>
        <p:txBody>
          <a:bodyPr/>
          <a:lstStyle/>
          <a:p>
            <a:r>
              <a:rPr lang="it-IT" dirty="0" err="1" smtClean="0"/>
              <a:t>cours</a:t>
            </a:r>
            <a:r>
              <a:rPr lang="it-IT" dirty="0" smtClean="0"/>
              <a:t> </a:t>
            </a:r>
            <a:r>
              <a:rPr lang="it-IT" dirty="0" err="1" smtClean="0"/>
              <a:t>du</a:t>
            </a:r>
            <a:r>
              <a:rPr lang="it-IT" dirty="0" smtClean="0"/>
              <a:t> 19 </a:t>
            </a:r>
            <a:r>
              <a:rPr lang="it-IT" dirty="0" err="1" smtClean="0"/>
              <a:t>janvier</a:t>
            </a:r>
            <a:r>
              <a:rPr lang="it-IT" dirty="0" smtClean="0"/>
              <a:t> 2017</a:t>
            </a:r>
          </a:p>
          <a:p>
            <a:r>
              <a:rPr lang="it-IT" dirty="0" err="1" smtClean="0"/>
              <a:t>fait</a:t>
            </a:r>
            <a:r>
              <a:rPr lang="it-IT" dirty="0" smtClean="0"/>
              <a:t> sans </a:t>
            </a:r>
            <a:r>
              <a:rPr lang="it-IT" dirty="0" err="1" smtClean="0"/>
              <a:t>diapos</a:t>
            </a:r>
            <a:endParaRPr lang="it-IT" dirty="0"/>
          </a:p>
        </p:txBody>
      </p:sp>
    </p:spTree>
    <p:extLst>
      <p:ext uri="{BB962C8B-B14F-4D97-AF65-F5344CB8AC3E}">
        <p14:creationId xmlns:p14="http://schemas.microsoft.com/office/powerpoint/2010/main" val="40986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1"/>
          <p:cNvSpPr>
            <a:spLocks noGrp="1"/>
          </p:cNvSpPr>
          <p:nvPr>
            <p:ph type="title"/>
          </p:nvPr>
        </p:nvSpPr>
        <p:spPr/>
        <p:txBody>
          <a:bodyPr/>
          <a:lstStyle/>
          <a:p>
            <a:r>
              <a:rPr lang="it-IT" sz="2800">
                <a:latin typeface="Arial" charset="0"/>
                <a:ea typeface="MS PGothic" charset="0"/>
              </a:rPr>
              <a:t>Le bleu</a:t>
            </a:r>
          </a:p>
        </p:txBody>
      </p:sp>
      <p:sp>
        <p:nvSpPr>
          <p:cNvPr id="78851" name="Segnaposto contenuto 2"/>
          <p:cNvSpPr>
            <a:spLocks noGrp="1"/>
          </p:cNvSpPr>
          <p:nvPr>
            <p:ph idx="1"/>
          </p:nvPr>
        </p:nvSpPr>
        <p:spPr/>
        <p:txBody>
          <a:bodyPr/>
          <a:lstStyle/>
          <a:p>
            <a:pPr algn="just"/>
            <a:r>
              <a:rPr lang="fr-FR" sz="2400">
                <a:latin typeface="Arial" charset="0"/>
                <a:ea typeface="MS PGothic" charset="0"/>
                <a:cs typeface="MS PGothic" charset="0"/>
              </a:rPr>
              <a:t>C’est la couleur préférée en Occident depuis le XIXe siècle. Le bleu au temps des Anciens n’était pas nommé. Au cours du XIXe siècle, selon le regard évolutionniste, on a soutenu que, comme il n’avait pas été nommé dans l’</a:t>
            </a:r>
            <a:r>
              <a:rPr lang="fr-FR" altLang="ja-JP" sz="2400" i="1">
                <a:latin typeface="Arial" charset="0"/>
                <a:ea typeface="MS PGothic" charset="0"/>
                <a:cs typeface="MS PGothic" charset="0"/>
              </a:rPr>
              <a:t>Iliade </a:t>
            </a:r>
            <a:r>
              <a:rPr lang="fr-FR" altLang="ja-JP" sz="2400">
                <a:latin typeface="Arial" charset="0"/>
                <a:ea typeface="MS PGothic" charset="0"/>
                <a:cs typeface="MS PGothic" charset="0"/>
              </a:rPr>
              <a:t>et l</a:t>
            </a:r>
            <a:r>
              <a:rPr lang="fr-FR" sz="2400">
                <a:latin typeface="Arial" charset="0"/>
                <a:ea typeface="MS PGothic" charset="0"/>
                <a:cs typeface="MS PGothic" charset="0"/>
              </a:rPr>
              <a:t>’</a:t>
            </a:r>
            <a:r>
              <a:rPr lang="fr-FR" altLang="ja-JP" sz="2400" i="1">
                <a:latin typeface="Arial" charset="0"/>
                <a:ea typeface="MS PGothic" charset="0"/>
                <a:cs typeface="MS PGothic" charset="0"/>
              </a:rPr>
              <a:t>Odyssée, </a:t>
            </a:r>
            <a:r>
              <a:rPr lang="fr-FR" altLang="ja-JP" sz="2400">
                <a:latin typeface="Arial" charset="0"/>
                <a:ea typeface="MS PGothic" charset="0"/>
                <a:cs typeface="MS PGothic" charset="0"/>
              </a:rPr>
              <a:t>les Grecs ne percevaient pas le bleu parce que « l</a:t>
            </a:r>
            <a:r>
              <a:rPr lang="fr-FR" sz="2400">
                <a:latin typeface="Arial" charset="0"/>
                <a:ea typeface="MS PGothic" charset="0"/>
                <a:cs typeface="MS PGothic" charset="0"/>
              </a:rPr>
              <a:t>’</a:t>
            </a:r>
            <a:r>
              <a:rPr lang="fr-FR" altLang="ja-JP" sz="2400">
                <a:latin typeface="Arial" charset="0"/>
                <a:ea typeface="MS PGothic" charset="0"/>
                <a:cs typeface="MS PGothic" charset="0"/>
              </a:rPr>
              <a:t>organe de la couleur et de ses impressions n</a:t>
            </a:r>
            <a:r>
              <a:rPr lang="fr-FR" sz="2400">
                <a:latin typeface="Arial" charset="0"/>
                <a:ea typeface="MS PGothic" charset="0"/>
                <a:cs typeface="MS PGothic" charset="0"/>
              </a:rPr>
              <a:t>’</a:t>
            </a:r>
            <a:r>
              <a:rPr lang="fr-FR" altLang="ja-JP" sz="2400">
                <a:latin typeface="Arial" charset="0"/>
                <a:ea typeface="MS PGothic" charset="0"/>
                <a:cs typeface="MS PGothic" charset="0"/>
              </a:rPr>
              <a:t>étaient que partiellement développés chez les Grecs de l</a:t>
            </a:r>
            <a:r>
              <a:rPr lang="fr-FR" sz="2400">
                <a:latin typeface="Arial" charset="0"/>
                <a:ea typeface="MS PGothic" charset="0"/>
                <a:cs typeface="MS PGothic" charset="0"/>
              </a:rPr>
              <a:t>’</a:t>
            </a:r>
            <a:r>
              <a:rPr lang="fr-FR" altLang="ja-JP" sz="2400">
                <a:latin typeface="Arial" charset="0"/>
                <a:ea typeface="MS PGothic" charset="0"/>
                <a:cs typeface="MS PGothic" charset="0"/>
              </a:rPr>
              <a:t>âge héroïque. » (Gladstone 1858). Ce qui a même conduit Nietzche a affirmé que les « Grecs voyaient la nature d</a:t>
            </a:r>
            <a:r>
              <a:rPr lang="fr-FR" sz="2400">
                <a:latin typeface="Arial" charset="0"/>
                <a:ea typeface="MS PGothic" charset="0"/>
                <a:cs typeface="MS PGothic" charset="0"/>
              </a:rPr>
              <a:t>’</a:t>
            </a:r>
            <a:r>
              <a:rPr lang="fr-FR" altLang="ja-JP" sz="2400">
                <a:latin typeface="Arial" charset="0"/>
                <a:ea typeface="MS PGothic" charset="0"/>
                <a:cs typeface="MS PGothic" charset="0"/>
              </a:rPr>
              <a:t>une autre façon que nous, il faut admettre que leur œil était aveugle pour le bleu et le vert » (Nietzche 1881, p. 426).  </a:t>
            </a:r>
            <a:endParaRPr lang="it-IT" altLang="ja-JP">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423580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p:txBody>
          <a:bodyPr/>
          <a:lstStyle/>
          <a:p>
            <a:r>
              <a:rPr lang="it-IT" sz="2800">
                <a:latin typeface="Arial" charset="0"/>
                <a:ea typeface="MS PGothic" charset="0"/>
              </a:rPr>
              <a:t>Les Grecs aveugles du </a:t>
            </a:r>
            <a:r>
              <a:rPr lang="it-IT" sz="2800" i="1">
                <a:latin typeface="Arial" charset="0"/>
                <a:ea typeface="MS PGothic" charset="0"/>
              </a:rPr>
              <a:t>bleu</a:t>
            </a:r>
            <a:r>
              <a:rPr lang="it-IT" sz="2800">
                <a:latin typeface="Arial" charset="0"/>
                <a:ea typeface="MS PGothic" charset="0"/>
              </a:rPr>
              <a:t>?</a:t>
            </a:r>
          </a:p>
        </p:txBody>
      </p:sp>
      <p:sp>
        <p:nvSpPr>
          <p:cNvPr id="79875" name="Segnaposto contenuto 2"/>
          <p:cNvSpPr>
            <a:spLocks noGrp="1"/>
          </p:cNvSpPr>
          <p:nvPr>
            <p:ph idx="1"/>
          </p:nvPr>
        </p:nvSpPr>
        <p:spPr/>
        <p:txBody>
          <a:bodyPr/>
          <a:lstStyle/>
          <a:p>
            <a:pPr algn="just"/>
            <a:r>
              <a:rPr lang="fr-FR" sz="2400">
                <a:latin typeface="Arial" charset="0"/>
                <a:ea typeface="MS PGothic" charset="0"/>
                <a:cs typeface="MS PGothic" charset="0"/>
              </a:rPr>
              <a:t>Et au XXe siècle, selon la perspective universaliste, avec les études de Berlin et Kay, on a soutenu que les Grecs n’étaient arrivés qu’au cinquième stade de la séquence hiérarchisée des termes de couleur fondamentaux. </a:t>
            </a:r>
          </a:p>
          <a:p>
            <a:pPr algn="just"/>
            <a:r>
              <a:rPr lang="fr-FR" sz="2400">
                <a:latin typeface="Arial" charset="0"/>
                <a:ea typeface="MS PGothic" charset="0"/>
                <a:cs typeface="MS PGothic" charset="0"/>
              </a:rPr>
              <a:t>Mais l’approche culturaliste, pour laquelle l’absence de dénomination ne correspond pas au manque de perception, souligne que le lexique homérique accorde plus d’importance à la luminosité qu’à la tonalité.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35363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olo 1"/>
          <p:cNvSpPr>
            <a:spLocks noGrp="1"/>
          </p:cNvSpPr>
          <p:nvPr>
            <p:ph type="title"/>
          </p:nvPr>
        </p:nvSpPr>
        <p:spPr/>
        <p:txBody>
          <a:bodyPr/>
          <a:lstStyle/>
          <a:p>
            <a:r>
              <a:rPr lang="it-IT" sz="2800">
                <a:latin typeface="Arial" charset="0"/>
                <a:ea typeface="MS PGothic" charset="0"/>
              </a:rPr>
              <a:t>Le bleu</a:t>
            </a:r>
          </a:p>
        </p:txBody>
      </p:sp>
      <p:sp>
        <p:nvSpPr>
          <p:cNvPr id="80899" name="Segnaposto contenuto 2"/>
          <p:cNvSpPr>
            <a:spLocks noGrp="1"/>
          </p:cNvSpPr>
          <p:nvPr>
            <p:ph idx="1"/>
          </p:nvPr>
        </p:nvSpPr>
        <p:spPr/>
        <p:txBody>
          <a:bodyPr>
            <a:normAutofit fontScale="92500"/>
          </a:bodyPr>
          <a:lstStyle/>
          <a:p>
            <a:pPr algn="just"/>
            <a:r>
              <a:rPr lang="fr-FR" sz="2400">
                <a:latin typeface="Arial" charset="0"/>
                <a:ea typeface="MS PGothic" charset="0"/>
                <a:cs typeface="MS PGothic" charset="0"/>
              </a:rPr>
              <a:t>Les Romains considéraient le bleu désagréable, c’était la couleur guerrière des barbares qui peignaient leur corps avec de la guède, plante contenant un colorant bleu. Le bleu commença à s’affirmer à partir du XIIe siècle quand il apparut sur le manteau de la Vierge vêtue auparavant de couleur sombre, dans les vitraux gothiques, et grâce également à son entrée dans les armoiries royales. Au cours des siècles suivants, il poursuivit son chemin de succès pour devenir aujourd’hui la couleur reine pour les Occidentaux, hommes et femmes, quel que soit leur milieu social et professionnel. Et le bleu est devenu également la couleur des institutions internationales comme pour le Conseil de l'Europe ou l'ONU avec ses casques bleus.</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1332126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olo 1"/>
          <p:cNvSpPr>
            <a:spLocks noGrp="1"/>
          </p:cNvSpPr>
          <p:nvPr>
            <p:ph type="title"/>
          </p:nvPr>
        </p:nvSpPr>
        <p:spPr/>
        <p:txBody>
          <a:bodyPr/>
          <a:lstStyle/>
          <a:p>
            <a:r>
              <a:rPr lang="it-IT" sz="2800">
                <a:latin typeface="Arial" charset="0"/>
                <a:ea typeface="MS PGothic" charset="0"/>
              </a:rPr>
              <a:t>Le rouge</a:t>
            </a:r>
          </a:p>
        </p:txBody>
      </p:sp>
      <p:sp>
        <p:nvSpPr>
          <p:cNvPr id="81923" name="Segnaposto contenuto 2"/>
          <p:cNvSpPr>
            <a:spLocks noGrp="1"/>
          </p:cNvSpPr>
          <p:nvPr>
            <p:ph idx="1"/>
          </p:nvPr>
        </p:nvSpPr>
        <p:spPr/>
        <p:txBody>
          <a:bodyPr/>
          <a:lstStyle/>
          <a:p>
            <a:pPr algn="just"/>
            <a:r>
              <a:rPr lang="fr-FR" sz="2400">
                <a:latin typeface="Arial" charset="0"/>
                <a:ea typeface="MS PGothic" charset="0"/>
                <a:cs typeface="MS PGothic" charset="0"/>
              </a:rPr>
              <a:t>C’est la couleur par excellence, la couleur archétypale. « Parler de “couleur rouge”, c’est presque un pléonasme en effet! D’ailleurs, certains mots, tels </a:t>
            </a:r>
            <a:r>
              <a:rPr lang="fr-FR" sz="2400" i="1">
                <a:latin typeface="Arial" charset="0"/>
                <a:ea typeface="MS PGothic" charset="0"/>
                <a:cs typeface="MS PGothic" charset="0"/>
              </a:rPr>
              <a:t>coloratus</a:t>
            </a:r>
            <a:r>
              <a:rPr lang="fr-FR" sz="2400">
                <a:latin typeface="Arial" charset="0"/>
                <a:ea typeface="MS PGothic" charset="0"/>
                <a:cs typeface="MS PGothic" charset="0"/>
              </a:rPr>
              <a:t> en latin ou </a:t>
            </a:r>
            <a:r>
              <a:rPr lang="fr-FR" sz="2400" i="1">
                <a:latin typeface="Arial" charset="0"/>
                <a:ea typeface="MS PGothic" charset="0"/>
                <a:cs typeface="MS PGothic" charset="0"/>
              </a:rPr>
              <a:t>colorado</a:t>
            </a:r>
            <a:r>
              <a:rPr lang="fr-FR" sz="2400">
                <a:latin typeface="Arial" charset="0"/>
                <a:ea typeface="MS PGothic" charset="0"/>
                <a:cs typeface="MS PGothic" charset="0"/>
              </a:rPr>
              <a:t> en espagnol, signifient à la fois “rouge” et “coloré”. En russe, </a:t>
            </a:r>
            <a:r>
              <a:rPr lang="fr-FR" sz="2400" i="1">
                <a:latin typeface="Arial" charset="0"/>
                <a:ea typeface="MS PGothic" charset="0"/>
                <a:cs typeface="MS PGothic" charset="0"/>
              </a:rPr>
              <a:t>krasnoï </a:t>
            </a:r>
            <a:r>
              <a:rPr lang="fr-FR" sz="2400">
                <a:latin typeface="Arial" charset="0"/>
                <a:ea typeface="MS PGothic" charset="0"/>
                <a:cs typeface="MS PGothic" charset="0"/>
              </a:rPr>
              <a:t>veut dire “rouge” mais aussi “beau” (étymologiquement, la place Rouge est la “belle place”. Dans le système symbolique de l’Antiquité, qui tournait autour de trois pôles, le blanc représentait l’incolore, le noir était grosso modo le sale, et le rouge était la couleur, la seule digne de ce nom. La suprématie du rouge s’est imposée à tout l’Occident. » (M. Pastoureau et D. Simonnet 2005, p. 28).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23191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olo 1"/>
          <p:cNvSpPr>
            <a:spLocks noGrp="1"/>
          </p:cNvSpPr>
          <p:nvPr>
            <p:ph type="title"/>
          </p:nvPr>
        </p:nvSpPr>
        <p:spPr/>
        <p:txBody>
          <a:bodyPr/>
          <a:lstStyle/>
          <a:p>
            <a:r>
              <a:rPr lang="it-IT" sz="2800">
                <a:latin typeface="Arial" charset="0"/>
                <a:ea typeface="MS PGothic" charset="0"/>
              </a:rPr>
              <a:t>Le rouge</a:t>
            </a:r>
          </a:p>
        </p:txBody>
      </p:sp>
      <p:sp>
        <p:nvSpPr>
          <p:cNvPr id="82947" name="Segnaposto contenuto 2"/>
          <p:cNvSpPr>
            <a:spLocks noGrp="1"/>
          </p:cNvSpPr>
          <p:nvPr>
            <p:ph idx="1"/>
          </p:nvPr>
        </p:nvSpPr>
        <p:spPr/>
        <p:txBody>
          <a:bodyPr/>
          <a:lstStyle/>
          <a:p>
            <a:pPr algn="just"/>
            <a:r>
              <a:rPr lang="fr-FR" sz="2400">
                <a:latin typeface="Arial" charset="0"/>
                <a:ea typeface="MS PGothic" charset="0"/>
                <a:cs typeface="MS PGothic" charset="0"/>
              </a:rPr>
              <a:t>C’est la couleur de la passion, de l’amour, de la colère, du prestige (le tapis rouge), mais également de l’interdit et du danger et n’oubliez pas que c’est également la couleur de la révolte (le drapeau rouge)…Et saviez-vous que, jusqu’au XIXe siècle, la robe de mariée en France était rouge, comme en Chine aujourd’hui ? </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99200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olo 1"/>
          <p:cNvSpPr>
            <a:spLocks noGrp="1"/>
          </p:cNvSpPr>
          <p:nvPr>
            <p:ph type="title"/>
          </p:nvPr>
        </p:nvSpPr>
        <p:spPr/>
        <p:txBody>
          <a:bodyPr/>
          <a:lstStyle/>
          <a:p>
            <a:r>
              <a:rPr lang="it-IT" sz="2800">
                <a:latin typeface="Arial" charset="0"/>
                <a:ea typeface="MS PGothic" charset="0"/>
              </a:rPr>
              <a:t>Le vert</a:t>
            </a:r>
          </a:p>
        </p:txBody>
      </p:sp>
      <p:sp>
        <p:nvSpPr>
          <p:cNvPr id="83971" name="Segnaposto contenuto 2"/>
          <p:cNvSpPr>
            <a:spLocks noGrp="1"/>
          </p:cNvSpPr>
          <p:nvPr>
            <p:ph idx="1"/>
          </p:nvPr>
        </p:nvSpPr>
        <p:spPr/>
        <p:txBody>
          <a:bodyPr/>
          <a:lstStyle/>
          <a:p>
            <a:pPr algn="just"/>
            <a:r>
              <a:rPr lang="fr-FR" sz="2400">
                <a:latin typeface="Arial" charset="0"/>
                <a:ea typeface="MS PGothic" charset="0"/>
                <a:cs typeface="MS PGothic" charset="0"/>
              </a:rPr>
              <a:t>Vert comme la nature ou l’écologie. Sachez que ce n’est qu’à partir de l’époque romantique en Occident que le vert est associé à la nature, car auparavant la nature était surtout définie par les quatre éléments : le feu, l’air, l’eau, la terre. Et si aujourd’hui le vert représente surtout l’écologie, il porte encore en lui la symbolique de son histoire : le destin, le hasard, le jeu (tapis vert)…  </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85687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olo 1"/>
          <p:cNvSpPr>
            <a:spLocks noGrp="1"/>
          </p:cNvSpPr>
          <p:nvPr>
            <p:ph type="title"/>
          </p:nvPr>
        </p:nvSpPr>
        <p:spPr/>
        <p:txBody>
          <a:bodyPr/>
          <a:lstStyle/>
          <a:p>
            <a:r>
              <a:rPr lang="it-IT" sz="2800">
                <a:latin typeface="Arial" charset="0"/>
                <a:ea typeface="MS PGothic" charset="0"/>
              </a:rPr>
              <a:t>Le jaune</a:t>
            </a:r>
            <a:br>
              <a:rPr lang="it-IT" sz="2800">
                <a:latin typeface="Arial" charset="0"/>
                <a:ea typeface="MS PGothic" charset="0"/>
              </a:rPr>
            </a:br>
            <a:endParaRPr lang="it-IT" sz="2800">
              <a:latin typeface="Arial" charset="0"/>
              <a:ea typeface="MS PGothic" charset="0"/>
            </a:endParaRPr>
          </a:p>
        </p:txBody>
      </p:sp>
      <p:sp>
        <p:nvSpPr>
          <p:cNvPr id="84995" name="Segnaposto contenuto 2"/>
          <p:cNvSpPr>
            <a:spLocks noGrp="1"/>
          </p:cNvSpPr>
          <p:nvPr>
            <p:ph idx="1"/>
          </p:nvPr>
        </p:nvSpPr>
        <p:spPr/>
        <p:txBody>
          <a:bodyPr>
            <a:normAutofit lnSpcReduction="10000"/>
          </a:bodyPr>
          <a:lstStyle/>
          <a:p>
            <a:pPr algn="just"/>
            <a:r>
              <a:rPr lang="fr-FR" sz="2400">
                <a:latin typeface="Arial" charset="0"/>
                <a:ea typeface="MS PGothic" charset="0"/>
                <a:cs typeface="MS PGothic" charset="0"/>
              </a:rPr>
              <a:t>Si vous avez choisi le jaune, sachez que dans l’Antiquité, on appréciait le jaune, couleur de l’or et de la richesse ; au Moyen-Age, le jaune est également associé à la couardise, aux marginaux, aux parias. Et aujourd’hui, en Europe, c’est la couleur qu’on n’aime pas trop. Il est toujours cité après le bleu, le vert, le rouge, le blanc et le noir. S’il incarne l’énergie positive, il reste la couleur de la trahison et de la jalousie et aussi de la maladie (le teint jaune). Cependant, il faut se rappeler que, dans les cultures non européennes, le jaune a toujours été valorisé. En Chine, il est associé au pouvoir, à la sagesse, à la richesse, il fut longtemps réservé à l'empereur de Chine.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51379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olo 1"/>
          <p:cNvSpPr>
            <a:spLocks noGrp="1"/>
          </p:cNvSpPr>
          <p:nvPr>
            <p:ph type="title"/>
          </p:nvPr>
        </p:nvSpPr>
        <p:spPr/>
        <p:txBody>
          <a:bodyPr/>
          <a:lstStyle/>
          <a:p>
            <a:r>
              <a:rPr lang="it-IT" sz="2800">
                <a:latin typeface="Arial" charset="0"/>
                <a:ea typeface="MS PGothic" charset="0"/>
              </a:rPr>
              <a:t>Le blanc</a:t>
            </a:r>
          </a:p>
        </p:txBody>
      </p:sp>
      <p:sp>
        <p:nvSpPr>
          <p:cNvPr id="86019" name="Segnaposto contenuto 2"/>
          <p:cNvSpPr>
            <a:spLocks noGrp="1"/>
          </p:cNvSpPr>
          <p:nvPr>
            <p:ph idx="1"/>
          </p:nvPr>
        </p:nvSpPr>
        <p:spPr/>
        <p:txBody>
          <a:bodyPr/>
          <a:lstStyle/>
          <a:p>
            <a:pPr algn="just"/>
            <a:r>
              <a:rPr lang="fr-FR" sz="2400">
                <a:latin typeface="Arial" charset="0"/>
                <a:ea typeface="MS PGothic" charset="0"/>
                <a:cs typeface="MS PGothic" charset="0"/>
              </a:rPr>
              <a:t>Il est facile d’affirmer qu’il est assimilé à la pureté, à la propreté, voire à la virginité, mais n’oubliez pas qu’il est également associé au vide, à la page blanche et à la couleur des fantômes… </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672483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olo 1"/>
          <p:cNvSpPr>
            <a:spLocks noGrp="1"/>
          </p:cNvSpPr>
          <p:nvPr>
            <p:ph type="title"/>
          </p:nvPr>
        </p:nvSpPr>
        <p:spPr/>
        <p:txBody>
          <a:bodyPr/>
          <a:lstStyle/>
          <a:p>
            <a:r>
              <a:rPr lang="it-IT" sz="2800">
                <a:latin typeface="Arial" charset="0"/>
                <a:ea typeface="MS PGothic" charset="0"/>
              </a:rPr>
              <a:t>Le noir</a:t>
            </a:r>
          </a:p>
        </p:txBody>
      </p:sp>
      <p:sp>
        <p:nvSpPr>
          <p:cNvPr id="87043" name="Segnaposto contenuto 2"/>
          <p:cNvSpPr>
            <a:spLocks noGrp="1"/>
          </p:cNvSpPr>
          <p:nvPr>
            <p:ph idx="1"/>
          </p:nvPr>
        </p:nvSpPr>
        <p:spPr/>
        <p:txBody>
          <a:bodyPr/>
          <a:lstStyle/>
          <a:p>
            <a:pPr algn="just"/>
            <a:r>
              <a:rPr lang="fr-FR" sz="2400">
                <a:latin typeface="Arial" charset="0"/>
                <a:ea typeface="MS PGothic" charset="0"/>
                <a:cs typeface="MS PGothic" charset="0"/>
              </a:rPr>
              <a:t>Nous savons tous qu’en Occident il représente aussi bien les ténèbres, le diable, le deuil, que l’élégance et le chic. Mais, aujourd’hui, rappelons-nous qu’il représente également la rébellion, le noir de l'anarchie, du gothique, des punks, ainsi que la clandestinité comme le travail au noir. Et il ne faut pas oublier qu’il évoque une période noire de l’histoire italienne : le fascisme.</a:t>
            </a:r>
          </a:p>
        </p:txBody>
      </p:sp>
    </p:spTree>
    <p:extLst>
      <p:ext uri="{BB962C8B-B14F-4D97-AF65-F5344CB8AC3E}">
        <p14:creationId xmlns:p14="http://schemas.microsoft.com/office/powerpoint/2010/main" val="662951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olo 1"/>
          <p:cNvSpPr>
            <a:spLocks noGrp="1"/>
          </p:cNvSpPr>
          <p:nvPr>
            <p:ph type="title"/>
          </p:nvPr>
        </p:nvSpPr>
        <p:spPr/>
        <p:txBody>
          <a:bodyPr/>
          <a:lstStyle/>
          <a:p>
            <a:r>
              <a:rPr lang="it-IT" sz="2800">
                <a:latin typeface="Arial" charset="0"/>
                <a:ea typeface="MS PGothic" charset="0"/>
              </a:rPr>
              <a:t>Gris, rose, orange</a:t>
            </a:r>
          </a:p>
        </p:txBody>
      </p:sp>
      <p:sp>
        <p:nvSpPr>
          <p:cNvPr id="88067" name="Segnaposto contenuto 2"/>
          <p:cNvSpPr>
            <a:spLocks noGrp="1"/>
          </p:cNvSpPr>
          <p:nvPr>
            <p:ph idx="1"/>
          </p:nvPr>
        </p:nvSpPr>
        <p:spPr/>
        <p:txBody>
          <a:bodyPr/>
          <a:lstStyle/>
          <a:p>
            <a:pPr algn="just"/>
            <a:r>
              <a:rPr lang="fr-FR" sz="2000">
                <a:latin typeface="Arial" charset="0"/>
                <a:ea typeface="MS PGothic" charset="0"/>
                <a:cs typeface="MS PGothic" charset="0"/>
              </a:rPr>
              <a:t>Et le gris ? Il représente la tristesse, la dépression, le désarroi, la solitude et la vieillesse, mais rassurez-vous, dans le passé, il véhiculait la sagesse et l’intelligence (matière grise).</a:t>
            </a:r>
          </a:p>
          <a:p>
            <a:pPr algn="just"/>
            <a:r>
              <a:rPr lang="fr-FR" sz="2000">
                <a:latin typeface="Arial" charset="0"/>
                <a:ea typeface="MS PGothic" charset="0"/>
                <a:cs typeface="MS PGothic" charset="0"/>
              </a:rPr>
              <a:t>Le rose représente la tendresse, la féminité et, vers le début du XXe, il s’est affirmé pour la couleur vestimentaire des petites filles. Sachez qu’il peut être aussi la couleur des excès </a:t>
            </a:r>
            <a:r>
              <a:rPr lang="fr-FR" sz="2000" b="1">
                <a:latin typeface="Arial" charset="0"/>
                <a:ea typeface="MS PGothic" charset="0"/>
                <a:cs typeface="MS PGothic" charset="0"/>
              </a:rPr>
              <a:t>faisant « voir des éléphants roses »</a:t>
            </a:r>
            <a:r>
              <a:rPr lang="fr-FR" sz="2000">
                <a:latin typeface="Arial" charset="0"/>
                <a:ea typeface="MS PGothic" charset="0"/>
                <a:cs typeface="MS PGothic" charset="0"/>
              </a:rPr>
              <a:t>, c’est-à-dire des paradis artificiels, et remarquez que, aujourd’hui, il est associé en français à </a:t>
            </a:r>
            <a:r>
              <a:rPr lang="fr-FR" sz="2000" b="1">
                <a:latin typeface="Arial" charset="0"/>
                <a:ea typeface="MS PGothic" charset="0"/>
                <a:cs typeface="MS PGothic" charset="0"/>
              </a:rPr>
              <a:t>l’érotisme (téléphone rose) </a:t>
            </a:r>
            <a:r>
              <a:rPr lang="fr-FR" sz="2000">
                <a:latin typeface="Arial" charset="0"/>
                <a:ea typeface="MS PGothic" charset="0"/>
                <a:cs typeface="MS PGothic" charset="0"/>
              </a:rPr>
              <a:t>et à la politique (rose du socialisme).</a:t>
            </a:r>
          </a:p>
          <a:p>
            <a:pPr algn="just"/>
            <a:r>
              <a:rPr lang="fr-FR" sz="2000">
                <a:latin typeface="Arial" charset="0"/>
                <a:ea typeface="MS PGothic" charset="0"/>
                <a:cs typeface="MS PGothic" charset="0"/>
              </a:rPr>
              <a:t>L’orange quant à lui est aujourd’hui associé à l’énergie, à la vitalité, à l’optimisme. C’est pour cela que dernièrement l’orange est devenu une couleur dans la politique française (parti du centre </a:t>
            </a:r>
            <a:r>
              <a:rPr lang="fr-FR" sz="2000" i="1">
                <a:latin typeface="Arial" charset="0"/>
                <a:ea typeface="MS PGothic" charset="0"/>
                <a:cs typeface="MS PGothic" charset="0"/>
              </a:rPr>
              <a:t>Modem</a:t>
            </a:r>
            <a:r>
              <a:rPr lang="fr-FR" sz="2000">
                <a:latin typeface="Arial" charset="0"/>
                <a:ea typeface="MS PGothic" charset="0"/>
                <a:cs typeface="MS PGothic" charset="0"/>
              </a:rPr>
              <a:t>). Enfin, sachez que l’orange avec le marron et le violet sont les trois couleurs les moins aimées </a:t>
            </a: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237992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olo 1"/>
          <p:cNvSpPr>
            <a:spLocks noGrp="1"/>
          </p:cNvSpPr>
          <p:nvPr>
            <p:ph type="title"/>
          </p:nvPr>
        </p:nvSpPr>
        <p:spPr/>
        <p:txBody>
          <a:bodyPr/>
          <a:lstStyle/>
          <a:p>
            <a:r>
              <a:rPr lang="it-IT" sz="2800">
                <a:latin typeface="Arial" charset="0"/>
                <a:ea typeface="MS PGothic" charset="0"/>
              </a:rPr>
              <a:t>Langue, culture, couleurs</a:t>
            </a:r>
            <a:br>
              <a:rPr lang="it-IT" sz="2800">
                <a:latin typeface="Arial" charset="0"/>
                <a:ea typeface="MS PGothic" charset="0"/>
              </a:rPr>
            </a:br>
            <a:r>
              <a:rPr lang="it-IT" sz="2800">
                <a:latin typeface="Arial" charset="0"/>
                <a:ea typeface="MS PGothic" charset="0"/>
              </a:rPr>
              <a:t>cours du 19 janvier 2017</a:t>
            </a:r>
          </a:p>
        </p:txBody>
      </p:sp>
      <p:sp>
        <p:nvSpPr>
          <p:cNvPr id="68611" name="Segnaposto contenuto 2"/>
          <p:cNvSpPr>
            <a:spLocks noGrp="1"/>
          </p:cNvSpPr>
          <p:nvPr>
            <p:ph idx="1"/>
          </p:nvPr>
        </p:nvSpPr>
        <p:spPr/>
        <p:txBody>
          <a:bodyPr/>
          <a:lstStyle/>
          <a:p>
            <a:pPr algn="just"/>
            <a:r>
              <a:rPr lang="fr-FR" sz="2400">
                <a:latin typeface="Arial" charset="0"/>
                <a:ea typeface="MS PGothic" charset="0"/>
                <a:cs typeface="MS PGothic" charset="0"/>
              </a:rPr>
              <a:t>La couleur est un terrain de confrontation privilégié pour différentes sciences – anthropologie, philosophie, psychologie, linguistique – terrain qui leur permet d’argumenter leurs diverses conceptions du monde. Au fil du temps, percevoir les couleurs, les catégoriser et les nommer ont toujours provoqué des débats qui ont vu s’opposer d’un coté, l’optique relativiste/culturaliste et de l’autre, l’universaliste/évolutionniste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472568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468313" y="0"/>
            <a:ext cx="8229600" cy="1143000"/>
          </a:xfrm>
        </p:spPr>
        <p:txBody>
          <a:bodyPr/>
          <a:lstStyle/>
          <a:p>
            <a:pPr eaLnBrk="1" hangingPunct="1"/>
            <a:r>
              <a:rPr lang="it-IT" sz="3200">
                <a:latin typeface="Arial" charset="0"/>
                <a:ea typeface="MS PGothic" charset="0"/>
              </a:rPr>
              <a:t>Langue, culture, couleurs</a:t>
            </a:r>
          </a:p>
        </p:txBody>
      </p:sp>
      <p:sp>
        <p:nvSpPr>
          <p:cNvPr id="89091" name="Rectangle 3"/>
          <p:cNvSpPr>
            <a:spLocks noGrp="1" noChangeArrowheads="1"/>
          </p:cNvSpPr>
          <p:nvPr>
            <p:ph type="body" idx="4294967295"/>
          </p:nvPr>
        </p:nvSpPr>
        <p:spPr/>
        <p:txBody>
          <a:bodyPr/>
          <a:lstStyle/>
          <a:p>
            <a:pPr algn="just" eaLnBrk="1" hangingPunct="1">
              <a:lnSpc>
                <a:spcPct val="80000"/>
              </a:lnSpc>
            </a:pPr>
            <a:endParaRPr lang="fr-FR" sz="2400">
              <a:latin typeface="Arial" charset="0"/>
              <a:ea typeface="MS PGothic" charset="0"/>
              <a:cs typeface="MS PGothic" charset="0"/>
            </a:endParaRPr>
          </a:p>
          <a:p>
            <a:pPr algn="just" eaLnBrk="1" hangingPunct="1">
              <a:lnSpc>
                <a:spcPct val="80000"/>
              </a:lnSpc>
              <a:buFontTx/>
              <a:buNone/>
            </a:pPr>
            <a:r>
              <a:rPr lang="fr-FR" sz="2400">
                <a:latin typeface="Arial" charset="0"/>
                <a:ea typeface="MS PGothic" charset="0"/>
                <a:cs typeface="MS PGothic" charset="0"/>
              </a:rPr>
              <a:t>“</a:t>
            </a:r>
            <a:r>
              <a:rPr lang="fr-FR" altLang="ja-JP" sz="2400">
                <a:latin typeface="Arial" charset="0"/>
                <a:ea typeface="MS PGothic" charset="0"/>
                <a:cs typeface="MS PGothic" charset="0"/>
              </a:rPr>
              <a:t> Rebelles </a:t>
            </a:r>
            <a:r>
              <a:rPr lang="fr-FR" sz="2400">
                <a:latin typeface="Arial" charset="0"/>
                <a:ea typeface="MS PGothic" charset="0"/>
                <a:cs typeface="MS PGothic" charset="0"/>
              </a:rPr>
              <a:t>”</a:t>
            </a:r>
            <a:r>
              <a:rPr lang="fr-FR" altLang="ja-JP" sz="2400">
                <a:latin typeface="Arial" charset="0"/>
                <a:ea typeface="MS PGothic" charset="0"/>
                <a:cs typeface="MS PGothic" charset="0"/>
              </a:rPr>
              <a:t> (Picoche, 1979, p. 216) à l</a:t>
            </a:r>
            <a:r>
              <a:rPr lang="fr-FR" sz="2400">
                <a:latin typeface="Arial" charset="0"/>
                <a:ea typeface="MS PGothic" charset="0"/>
                <a:cs typeface="MS PGothic" charset="0"/>
              </a:rPr>
              <a:t>’</a:t>
            </a:r>
            <a:r>
              <a:rPr lang="fr-FR" altLang="ja-JP" sz="2400">
                <a:latin typeface="Arial" charset="0"/>
                <a:ea typeface="MS PGothic" charset="0"/>
                <a:cs typeface="MS PGothic" charset="0"/>
              </a:rPr>
              <a:t>analyse sémique, elles nécessitent d</a:t>
            </a:r>
            <a:r>
              <a:rPr lang="fr-FR" sz="2400">
                <a:latin typeface="Arial" charset="0"/>
                <a:ea typeface="MS PGothic" charset="0"/>
                <a:cs typeface="MS PGothic" charset="0"/>
              </a:rPr>
              <a:t>’</a:t>
            </a:r>
            <a:r>
              <a:rPr lang="fr-FR" altLang="ja-JP" sz="2400">
                <a:latin typeface="Arial" charset="0"/>
                <a:ea typeface="MS PGothic" charset="0"/>
                <a:cs typeface="MS PGothic" charset="0"/>
              </a:rPr>
              <a:t>un référent pour être définies et chaque langue choisit le ou les siens. </a:t>
            </a:r>
          </a:p>
          <a:p>
            <a:pPr algn="just" eaLnBrk="1" hangingPunct="1">
              <a:lnSpc>
                <a:spcPct val="80000"/>
              </a:lnSpc>
              <a:buFontTx/>
              <a:buNone/>
            </a:pPr>
            <a:endParaRPr lang="fr-FR" altLang="ja-JP" sz="2400">
              <a:latin typeface="Arial" charset="0"/>
              <a:ea typeface="MS PGothic" charset="0"/>
              <a:cs typeface="MS PGothic" charset="0"/>
            </a:endParaRPr>
          </a:p>
          <a:p>
            <a:pPr algn="just" eaLnBrk="1" hangingPunct="1">
              <a:lnSpc>
                <a:spcPct val="80000"/>
              </a:lnSpc>
              <a:buFontTx/>
              <a:buNone/>
            </a:pPr>
            <a:r>
              <a:rPr lang="fr-FR" altLang="ja-JP" sz="2400">
                <a:latin typeface="Arial" charset="0"/>
                <a:ea typeface="MS PGothic" charset="0"/>
                <a:cs typeface="MS PGothic" charset="0"/>
              </a:rPr>
              <a:t>Comment définir une couleur? </a:t>
            </a:r>
            <a:r>
              <a:rPr lang="it-IT" altLang="ja-JP" sz="2400">
                <a:latin typeface="Arial" charset="0"/>
                <a:ea typeface="MS PGothic" charset="0"/>
                <a:cs typeface="MS PGothic" charset="0"/>
              </a:rPr>
              <a:t>P</a:t>
            </a:r>
            <a:r>
              <a:rPr lang="fr-FR" altLang="ja-JP" sz="2400">
                <a:latin typeface="Arial" charset="0"/>
                <a:ea typeface="MS PGothic" charset="0"/>
                <a:cs typeface="MS PGothic" charset="0"/>
              </a:rPr>
              <a:t>as de genre commun (à part /couleur/ et pas de traits spécifiques</a:t>
            </a:r>
          </a:p>
          <a:p>
            <a:pPr algn="just" eaLnBrk="1" hangingPunct="1">
              <a:lnSpc>
                <a:spcPct val="80000"/>
              </a:lnSpc>
              <a:buFontTx/>
              <a:buNone/>
            </a:pPr>
            <a:endParaRPr lang="fr-FR" altLang="ja-JP" sz="2400">
              <a:latin typeface="Arial" charset="0"/>
              <a:ea typeface="MS PGothic" charset="0"/>
              <a:cs typeface="MS PGothic" charset="0"/>
            </a:endParaRPr>
          </a:p>
          <a:p>
            <a:pPr algn="just" eaLnBrk="1" hangingPunct="1">
              <a:lnSpc>
                <a:spcPct val="80000"/>
              </a:lnSpc>
              <a:buFontTx/>
              <a:buNone/>
            </a:pPr>
            <a:r>
              <a:rPr lang="it-IT" altLang="ja-JP" sz="2400">
                <a:latin typeface="Arial" charset="0"/>
                <a:ea typeface="MS PGothic" charset="0"/>
                <a:cs typeface="MS PGothic" charset="0"/>
              </a:rPr>
              <a:t>D</a:t>
            </a:r>
            <a:r>
              <a:rPr lang="fr-FR" altLang="ja-JP" sz="2400">
                <a:latin typeface="Arial" charset="0"/>
                <a:ea typeface="MS PGothic" charset="0"/>
                <a:cs typeface="MS PGothic" charset="0"/>
              </a:rPr>
              <a:t>éfinition avec des exemples prototypiques (référents typiques de chaque langue-culture) ou définition scientifique</a:t>
            </a:r>
          </a:p>
          <a:p>
            <a:pPr algn="just" eaLnBrk="1" hangingPunct="1">
              <a:lnSpc>
                <a:spcPct val="80000"/>
              </a:lnSpc>
              <a:buFontTx/>
              <a:buNone/>
            </a:pPr>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25897846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olo 1"/>
          <p:cNvSpPr>
            <a:spLocks noGrp="1"/>
          </p:cNvSpPr>
          <p:nvPr>
            <p:ph type="title"/>
          </p:nvPr>
        </p:nvSpPr>
        <p:spPr/>
        <p:txBody>
          <a:bodyPr/>
          <a:lstStyle/>
          <a:p>
            <a:r>
              <a:rPr lang="fr-FR" sz="2800">
                <a:latin typeface="Arial" charset="0"/>
                <a:ea typeface="MS PGothic" charset="0"/>
              </a:rPr>
              <a:t>bleu, bleue </a:t>
            </a:r>
            <a:endParaRPr lang="it-IT" sz="2800">
              <a:latin typeface="Arial" charset="0"/>
              <a:ea typeface="MS PGothic" charset="0"/>
            </a:endParaRPr>
          </a:p>
        </p:txBody>
      </p:sp>
      <p:sp>
        <p:nvSpPr>
          <p:cNvPr id="91139" name="Segnaposto contenuto 2"/>
          <p:cNvSpPr>
            <a:spLocks noGrp="1"/>
          </p:cNvSpPr>
          <p:nvPr>
            <p:ph idx="1"/>
          </p:nvPr>
        </p:nvSpPr>
        <p:spPr/>
        <p:txBody>
          <a:bodyPr>
            <a:normAutofit lnSpcReduction="10000"/>
          </a:bodyPr>
          <a:lstStyle/>
          <a:p>
            <a:pPr algn="just"/>
            <a:r>
              <a:rPr lang="fr-FR" sz="2400">
                <a:latin typeface="Arial" charset="0"/>
                <a:ea typeface="MS PGothic" charset="0"/>
                <a:cs typeface="MS PGothic" charset="0"/>
              </a:rPr>
              <a:t>bleu, bleue [blø] adjectif et nom masculin étym. </a:t>
            </a:r>
            <a:r>
              <a:rPr lang="fr-FR" sz="2400" i="1">
                <a:latin typeface="Arial" charset="0"/>
                <a:ea typeface="MS PGothic" charset="0"/>
                <a:cs typeface="MS PGothic" charset="0"/>
              </a:rPr>
              <a:t>bloi, blo, blef</a:t>
            </a:r>
            <a:r>
              <a:rPr lang="fr-FR" sz="2400">
                <a:latin typeface="Arial" charset="0"/>
                <a:ea typeface="MS PGothic" charset="0"/>
                <a:cs typeface="MS PGothic" charset="0"/>
              </a:rPr>
              <a:t> xi</a:t>
            </a:r>
            <a:r>
              <a:rPr lang="fr-FR" sz="2400" baseline="30000">
                <a:latin typeface="Arial" charset="0"/>
                <a:ea typeface="MS PGothic" charset="0"/>
                <a:cs typeface="MS PGothic" charset="0"/>
              </a:rPr>
              <a:t>e</a:t>
            </a:r>
            <a:r>
              <a:rPr lang="fr-FR" sz="2400">
                <a:latin typeface="Arial" charset="0"/>
                <a:ea typeface="MS PGothic" charset="0"/>
                <a:cs typeface="MS PGothic" charset="0"/>
              </a:rPr>
              <a:t> ◊ francique </a:t>
            </a:r>
            <a:r>
              <a:rPr lang="fr-FR" sz="2400" i="1">
                <a:latin typeface="Arial" charset="0"/>
                <a:ea typeface="MS PGothic" charset="0"/>
                <a:cs typeface="MS PGothic" charset="0"/>
              </a:rPr>
              <a:t>°blao;</a:t>
            </a:r>
            <a:r>
              <a:rPr lang="fr-FR" sz="2400">
                <a:latin typeface="Arial" charset="0"/>
                <a:ea typeface="MS PGothic" charset="0"/>
                <a:cs typeface="MS PGothic" charset="0"/>
              </a:rPr>
              <a:t> cf. allemand </a:t>
            </a:r>
            <a:r>
              <a:rPr lang="fr-FR" sz="2400" i="1">
                <a:latin typeface="Arial" charset="0"/>
                <a:ea typeface="MS PGothic" charset="0"/>
                <a:cs typeface="MS PGothic" charset="0"/>
              </a:rPr>
              <a:t>blau</a:t>
            </a:r>
            <a:endParaRPr lang="fr-FR" sz="2400">
              <a:latin typeface="Arial" charset="0"/>
              <a:ea typeface="MS PGothic" charset="0"/>
              <a:cs typeface="MS PGothic" charset="0"/>
            </a:endParaRPr>
          </a:p>
          <a:p>
            <a:pPr algn="just"/>
            <a:r>
              <a:rPr lang="fr-FR" sz="2400">
                <a:latin typeface="Arial" charset="0"/>
                <a:ea typeface="MS PGothic" charset="0"/>
                <a:cs typeface="MS PGothic" charset="0"/>
              </a:rPr>
              <a:t>Qui est d'une couleur, entre l'indigo et le vert, dont la </a:t>
            </a:r>
            <a:r>
              <a:rPr lang="fr-FR" sz="2400" b="1">
                <a:latin typeface="Arial" charset="0"/>
                <a:ea typeface="MS PGothic" charset="0"/>
                <a:cs typeface="MS PGothic" charset="0"/>
              </a:rPr>
              <a:t>nature offre de nombreux exemples, comme un ciel dégagé au milieu du jour (➙ azur), certaines fleurs (le bleuet), le saphir. (</a:t>
            </a:r>
            <a:r>
              <a:rPr lang="it-IT" sz="2400" b="1">
                <a:latin typeface="Arial" charset="0"/>
                <a:ea typeface="MS PGothic" charset="0"/>
                <a:cs typeface="MS PGothic" charset="0"/>
              </a:rPr>
              <a:t>Indigo : bleu violacé très sombre)</a:t>
            </a:r>
            <a:endParaRPr lang="fr-FR" sz="2400" b="1">
              <a:latin typeface="Arial" charset="0"/>
              <a:ea typeface="MS PGothic" charset="0"/>
              <a:cs typeface="MS PGothic" charset="0"/>
            </a:endParaRPr>
          </a:p>
          <a:p>
            <a:pPr algn="just"/>
            <a:r>
              <a:rPr lang="fr-FR" sz="2400">
                <a:latin typeface="Arial" charset="0"/>
                <a:ea typeface="MS PGothic" charset="0"/>
                <a:cs typeface="MS PGothic" charset="0"/>
              </a:rPr>
              <a:t>Le bleu  1.  Couleur bleue. </a:t>
            </a:r>
            <a:r>
              <a:rPr lang="fr-FR" sz="2400" i="1">
                <a:latin typeface="Arial" charset="0"/>
                <a:ea typeface="MS PGothic" charset="0"/>
                <a:cs typeface="MS PGothic" charset="0"/>
              </a:rPr>
              <a:t>Le bleu est l'une des sept couleurs fondamentales du spectre, entre le vert et l'indigo. Le bleu, le rouge et le jaune, couleurs primaires. Le bleu du ciel est dû à la diffusion de la lumière solaire par les molécules d'air (plus intense pour le rayonnement bleu).  PR 2015</a:t>
            </a:r>
            <a:endParaRPr lang="it-IT" altLang="ja-JP"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649143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olo 1"/>
          <p:cNvSpPr>
            <a:spLocks noGrp="1"/>
          </p:cNvSpPr>
          <p:nvPr>
            <p:ph type="title"/>
          </p:nvPr>
        </p:nvSpPr>
        <p:spPr/>
        <p:txBody>
          <a:bodyPr/>
          <a:lstStyle/>
          <a:p>
            <a:r>
              <a:rPr lang="fr-FR" sz="2800">
                <a:latin typeface="Arial" charset="0"/>
                <a:ea typeface="MS PGothic" charset="0"/>
              </a:rPr>
              <a:t>Rouge</a:t>
            </a:r>
            <a:endParaRPr lang="it-IT" sz="2800">
              <a:latin typeface="Arial" charset="0"/>
              <a:ea typeface="MS PGothic" charset="0"/>
            </a:endParaRPr>
          </a:p>
        </p:txBody>
      </p:sp>
      <p:sp>
        <p:nvSpPr>
          <p:cNvPr id="92163" name="Segnaposto contenuto 2"/>
          <p:cNvSpPr>
            <a:spLocks noGrp="1"/>
          </p:cNvSpPr>
          <p:nvPr>
            <p:ph idx="1"/>
          </p:nvPr>
        </p:nvSpPr>
        <p:spPr/>
        <p:txBody>
          <a:bodyPr/>
          <a:lstStyle/>
          <a:p>
            <a:r>
              <a:rPr lang="fr-FR" sz="2400">
                <a:latin typeface="Arial" charset="0"/>
                <a:ea typeface="MS PGothic" charset="0"/>
                <a:cs typeface="MS PGothic" charset="0"/>
              </a:rPr>
              <a:t>Rouge [ʀuʒ] adjectif et nom étym. milieu xii</a:t>
            </a:r>
            <a:r>
              <a:rPr lang="fr-FR" sz="2400" baseline="30000">
                <a:latin typeface="Arial" charset="0"/>
                <a:ea typeface="MS PGothic" charset="0"/>
                <a:cs typeface="MS PGothic" charset="0"/>
              </a:rPr>
              <a:t>e</a:t>
            </a:r>
            <a:r>
              <a:rPr lang="fr-FR" sz="2400">
                <a:latin typeface="Arial" charset="0"/>
                <a:ea typeface="MS PGothic" charset="0"/>
                <a:cs typeface="MS PGothic" charset="0"/>
              </a:rPr>
              <a:t> ◊ du latin </a:t>
            </a:r>
            <a:r>
              <a:rPr lang="fr-FR" sz="2400" i="1">
                <a:latin typeface="Arial" charset="0"/>
                <a:ea typeface="MS PGothic" charset="0"/>
                <a:cs typeface="MS PGothic" charset="0"/>
              </a:rPr>
              <a:t>rubeus</a:t>
            </a:r>
            <a:r>
              <a:rPr lang="fr-FR" sz="2400">
                <a:latin typeface="Arial" charset="0"/>
                <a:ea typeface="MS PGothic" charset="0"/>
                <a:cs typeface="MS PGothic" charset="0"/>
              </a:rPr>
              <a:t> « roux, roussâtre ». → rubis; rubrique Famille étymologique ⇨  rouge.</a:t>
            </a:r>
          </a:p>
          <a:p>
            <a:r>
              <a:rPr lang="fr-FR" sz="2400">
                <a:latin typeface="Arial" charset="0"/>
                <a:ea typeface="MS PGothic" charset="0"/>
                <a:cs typeface="MS PGothic" charset="0"/>
              </a:rPr>
              <a:t> I.  Adjectif  1.  </a:t>
            </a:r>
            <a:r>
              <a:rPr lang="fr-FR" sz="2400" b="1">
                <a:latin typeface="Arial" charset="0"/>
                <a:ea typeface="MS PGothic" charset="0"/>
                <a:cs typeface="MS PGothic" charset="0"/>
              </a:rPr>
              <a:t>Qui est de la couleur du sang, du coquelicot, du rubis</a:t>
            </a:r>
            <a:r>
              <a:rPr lang="fr-FR" sz="2400">
                <a:latin typeface="Arial" charset="0"/>
                <a:ea typeface="MS PGothic" charset="0"/>
                <a:cs typeface="MS PGothic" charset="0"/>
              </a:rPr>
              <a:t>, etc. (cf. ci-dessous II, le rouge).</a:t>
            </a:r>
          </a:p>
          <a:p>
            <a:r>
              <a:rPr lang="fr-FR" sz="2400">
                <a:latin typeface="Arial" charset="0"/>
                <a:ea typeface="MS PGothic" charset="0"/>
                <a:cs typeface="MS PGothic" charset="0"/>
              </a:rPr>
              <a:t> Nom masculin le rouge  1.  (début xii</a:t>
            </a:r>
            <a:r>
              <a:rPr lang="fr-FR" sz="2400" baseline="30000">
                <a:latin typeface="Arial" charset="0"/>
                <a:ea typeface="MS PGothic" charset="0"/>
                <a:cs typeface="MS PGothic" charset="0"/>
              </a:rPr>
              <a:t>e</a:t>
            </a:r>
            <a:r>
              <a:rPr lang="fr-FR" sz="2400">
                <a:latin typeface="Arial" charset="0"/>
                <a:ea typeface="MS PGothic" charset="0"/>
                <a:cs typeface="MS PGothic" charset="0"/>
              </a:rPr>
              <a:t>) La couleur rouge</a:t>
            </a:r>
            <a:r>
              <a:rPr lang="fr-FR" sz="2400" i="1">
                <a:latin typeface="Arial" charset="0"/>
                <a:ea typeface="MS PGothic" charset="0"/>
                <a:cs typeface="MS PGothic" charset="0"/>
              </a:rPr>
              <a:t>. Le vert est la couleur complémentaire du rouge. Le rouge, extrémité du spectre visible. PR 2015</a:t>
            </a:r>
          </a:p>
          <a:p>
            <a:endParaRPr lang="fr-FR"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221991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olo 1"/>
          <p:cNvSpPr>
            <a:spLocks noGrp="1"/>
          </p:cNvSpPr>
          <p:nvPr>
            <p:ph type="title"/>
          </p:nvPr>
        </p:nvSpPr>
        <p:spPr/>
        <p:txBody>
          <a:bodyPr/>
          <a:lstStyle/>
          <a:p>
            <a:r>
              <a:rPr lang="fr-FR" sz="2800">
                <a:latin typeface="Arial" charset="0"/>
                <a:ea typeface="MS PGothic" charset="0"/>
              </a:rPr>
              <a:t>vert, verte </a:t>
            </a:r>
            <a:endParaRPr lang="it-IT" sz="2800">
              <a:latin typeface="Arial" charset="0"/>
              <a:ea typeface="MS PGothic" charset="0"/>
            </a:endParaRPr>
          </a:p>
        </p:txBody>
      </p:sp>
      <p:sp>
        <p:nvSpPr>
          <p:cNvPr id="93187" name="Segnaposto contenuto 2"/>
          <p:cNvSpPr>
            <a:spLocks noGrp="1"/>
          </p:cNvSpPr>
          <p:nvPr>
            <p:ph idx="1"/>
          </p:nvPr>
        </p:nvSpPr>
        <p:spPr/>
        <p:txBody>
          <a:bodyPr/>
          <a:lstStyle/>
          <a:p>
            <a:r>
              <a:rPr lang="fr-FR" sz="2400">
                <a:latin typeface="Arial" charset="0"/>
                <a:ea typeface="MS PGothic" charset="0"/>
                <a:cs typeface="MS PGothic" charset="0"/>
              </a:rPr>
              <a:t>vert, verte [vɛʀ, vɛʀt] adjectif et nom masculin étym. fin xi</a:t>
            </a:r>
            <a:r>
              <a:rPr lang="fr-FR" sz="2400" baseline="30000">
                <a:latin typeface="Arial" charset="0"/>
                <a:ea typeface="MS PGothic" charset="0"/>
                <a:cs typeface="MS PGothic" charset="0"/>
              </a:rPr>
              <a:t>e</a:t>
            </a:r>
            <a:r>
              <a:rPr lang="fr-FR" sz="2400">
                <a:latin typeface="Arial" charset="0"/>
                <a:ea typeface="MS PGothic" charset="0"/>
                <a:cs typeface="MS PGothic" charset="0"/>
              </a:rPr>
              <a:t> ◊ du latin </a:t>
            </a:r>
            <a:r>
              <a:rPr lang="fr-FR" sz="2400" i="1">
                <a:latin typeface="Arial" charset="0"/>
                <a:ea typeface="MS PGothic" charset="0"/>
                <a:cs typeface="MS PGothic" charset="0"/>
              </a:rPr>
              <a:t>viridis</a:t>
            </a:r>
            <a:r>
              <a:rPr lang="fr-FR" sz="2400">
                <a:latin typeface="Arial" charset="0"/>
                <a:ea typeface="MS PGothic" charset="0"/>
                <a:cs typeface="MS PGothic" charset="0"/>
              </a:rPr>
              <a:t> → verger</a:t>
            </a:r>
          </a:p>
          <a:p>
            <a:r>
              <a:rPr lang="fr-FR" sz="2400">
                <a:latin typeface="Arial" charset="0"/>
                <a:ea typeface="MS PGothic" charset="0"/>
                <a:cs typeface="MS PGothic" charset="0"/>
              </a:rPr>
              <a:t> I.  Adjectif  A.  D'une certaine couleur  </a:t>
            </a:r>
          </a:p>
          <a:p>
            <a:r>
              <a:rPr lang="fr-FR" sz="2400">
                <a:latin typeface="Arial" charset="0"/>
                <a:ea typeface="MS PGothic" charset="0"/>
                <a:cs typeface="MS PGothic" charset="0"/>
              </a:rPr>
              <a:t>1.  </a:t>
            </a:r>
            <a:r>
              <a:rPr lang="fr-FR" sz="2400" b="1">
                <a:latin typeface="Arial" charset="0"/>
                <a:ea typeface="MS PGothic" charset="0"/>
                <a:cs typeface="MS PGothic" charset="0"/>
              </a:rPr>
              <a:t>Intermédiaire entre le bleu et le jaune (rayonnement lumineux dont la longueur d'onde avoisine 0,52 μ).</a:t>
            </a:r>
          </a:p>
          <a:p>
            <a:r>
              <a:rPr lang="fr-FR" sz="2400">
                <a:latin typeface="Arial" charset="0"/>
                <a:ea typeface="MS PGothic" charset="0"/>
                <a:cs typeface="MS PGothic" charset="0"/>
              </a:rPr>
              <a:t>nom masculin  1.  (1549, écrit </a:t>
            </a:r>
            <a:r>
              <a:rPr lang="fr-FR" sz="2400" i="1">
                <a:latin typeface="Arial" charset="0"/>
                <a:ea typeface="MS PGothic" charset="0"/>
                <a:cs typeface="MS PGothic" charset="0"/>
              </a:rPr>
              <a:t>verd</a:t>
            </a:r>
            <a:r>
              <a:rPr lang="fr-FR" sz="2400">
                <a:latin typeface="Arial" charset="0"/>
                <a:ea typeface="MS PGothic" charset="0"/>
                <a:cs typeface="MS PGothic" charset="0"/>
              </a:rPr>
              <a:t> jusqu'au xvii</a:t>
            </a:r>
            <a:r>
              <a:rPr lang="fr-FR" sz="2400" baseline="30000">
                <a:latin typeface="Arial" charset="0"/>
                <a:ea typeface="MS PGothic" charset="0"/>
                <a:cs typeface="MS PGothic" charset="0"/>
              </a:rPr>
              <a:t>e</a:t>
            </a:r>
            <a:r>
              <a:rPr lang="fr-FR" sz="2400">
                <a:latin typeface="Arial" charset="0"/>
                <a:ea typeface="MS PGothic" charset="0"/>
                <a:cs typeface="MS PGothic" charset="0"/>
              </a:rPr>
              <a:t>) Couleur verte. </a:t>
            </a:r>
            <a:r>
              <a:rPr lang="fr-FR" sz="2400" i="1">
                <a:latin typeface="Arial" charset="0"/>
                <a:ea typeface="MS PGothic" charset="0"/>
                <a:cs typeface="MS PGothic" charset="0"/>
              </a:rPr>
              <a:t>Le vert est complémentaire du rouge. Le vert, couleur de l'espérance. Le vert, couleur du Prophète (islam), de Ganesh (hindouisme)</a:t>
            </a:r>
            <a:r>
              <a:rPr lang="it-IT" sz="2400" i="1">
                <a:latin typeface="Arial" charset="0"/>
                <a:ea typeface="MS PGothic" charset="0"/>
                <a:cs typeface="MS PGothic" charset="0"/>
              </a:rPr>
              <a:t>…</a:t>
            </a:r>
            <a:endParaRPr lang="fr-FR" sz="2400" i="1">
              <a:latin typeface="Arial" charset="0"/>
              <a:ea typeface="MS PGothic" charset="0"/>
              <a:cs typeface="MS PGothic" charset="0"/>
            </a:endParaRPr>
          </a:p>
          <a:p>
            <a:endParaRPr lang="fr-FR" sz="2400" i="1">
              <a:latin typeface="Arial" charset="0"/>
              <a:ea typeface="MS PGothic" charset="0"/>
              <a:cs typeface="MS PGothic" charset="0"/>
            </a:endParaRPr>
          </a:p>
          <a:p>
            <a:endParaRPr lang="fr-FR" sz="2400">
              <a:latin typeface="Arial" charset="0"/>
              <a:ea typeface="MS PGothic" charset="0"/>
              <a:cs typeface="MS PGothic" charset="0"/>
            </a:endParaRPr>
          </a:p>
          <a:p>
            <a:endParaRPr lang="fr-FR"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53328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olo 1"/>
          <p:cNvSpPr>
            <a:spLocks noGrp="1"/>
          </p:cNvSpPr>
          <p:nvPr>
            <p:ph type="title"/>
          </p:nvPr>
        </p:nvSpPr>
        <p:spPr/>
        <p:txBody>
          <a:bodyPr/>
          <a:lstStyle/>
          <a:p>
            <a:r>
              <a:rPr lang="it-IT" sz="2800">
                <a:latin typeface="Arial" charset="0"/>
                <a:ea typeface="MS PGothic" charset="0"/>
              </a:rPr>
              <a:t>Jaune</a:t>
            </a:r>
          </a:p>
        </p:txBody>
      </p:sp>
      <p:sp>
        <p:nvSpPr>
          <p:cNvPr id="94211" name="Segnaposto contenuto 2"/>
          <p:cNvSpPr>
            <a:spLocks noGrp="1"/>
          </p:cNvSpPr>
          <p:nvPr>
            <p:ph idx="1"/>
          </p:nvPr>
        </p:nvSpPr>
        <p:spPr/>
        <p:txBody>
          <a:bodyPr>
            <a:normAutofit fontScale="92500" lnSpcReduction="10000"/>
          </a:bodyPr>
          <a:lstStyle/>
          <a:p>
            <a:r>
              <a:rPr lang="fr-FR" sz="2400">
                <a:latin typeface="Arial" charset="0"/>
                <a:ea typeface="MS PGothic" charset="0"/>
                <a:cs typeface="MS PGothic" charset="0"/>
              </a:rPr>
              <a:t>jaune [ʒon] adjectif, nom et adverbe étym. xii</a:t>
            </a:r>
            <a:r>
              <a:rPr lang="fr-FR" sz="2400" baseline="30000">
                <a:latin typeface="Arial" charset="0"/>
                <a:ea typeface="MS PGothic" charset="0"/>
                <a:cs typeface="MS PGothic" charset="0"/>
              </a:rPr>
              <a:t>e</a:t>
            </a:r>
            <a:r>
              <a:rPr lang="fr-FR" sz="2400">
                <a:latin typeface="Arial" charset="0"/>
                <a:ea typeface="MS PGothic" charset="0"/>
                <a:cs typeface="MS PGothic" charset="0"/>
              </a:rPr>
              <a:t>; </a:t>
            </a:r>
            <a:r>
              <a:rPr lang="fr-FR" sz="2400" i="1">
                <a:latin typeface="Arial" charset="0"/>
                <a:ea typeface="MS PGothic" charset="0"/>
                <a:cs typeface="MS PGothic" charset="0"/>
              </a:rPr>
              <a:t>jalne</a:t>
            </a:r>
            <a:r>
              <a:rPr lang="fr-FR" sz="2400">
                <a:latin typeface="Arial" charset="0"/>
                <a:ea typeface="MS PGothic" charset="0"/>
                <a:cs typeface="MS PGothic" charset="0"/>
              </a:rPr>
              <a:t> 1080 ◊ latin impérial </a:t>
            </a:r>
            <a:r>
              <a:rPr lang="fr-FR" sz="2400" i="1">
                <a:latin typeface="Arial" charset="0"/>
                <a:ea typeface="MS PGothic" charset="0"/>
                <a:cs typeface="MS PGothic" charset="0"/>
              </a:rPr>
              <a:t>galbinus</a:t>
            </a:r>
            <a:endParaRPr lang="fr-FR" sz="2400">
              <a:latin typeface="Arial" charset="0"/>
              <a:ea typeface="MS PGothic" charset="0"/>
              <a:cs typeface="MS PGothic" charset="0"/>
            </a:endParaRPr>
          </a:p>
          <a:p>
            <a:pPr algn="just"/>
            <a:r>
              <a:rPr lang="fr-FR" sz="2400">
                <a:latin typeface="Arial" charset="0"/>
                <a:ea typeface="MS PGothic" charset="0"/>
                <a:cs typeface="MS PGothic" charset="0"/>
              </a:rPr>
              <a:t> I.  Adjectif  1.  Qui est d'une couleur placée dans le spectre entre le vert et l'orangé et dont </a:t>
            </a:r>
            <a:r>
              <a:rPr lang="fr-FR" sz="2400" b="1">
                <a:latin typeface="Arial" charset="0"/>
                <a:ea typeface="MS PGothic" charset="0"/>
                <a:cs typeface="MS PGothic" charset="0"/>
              </a:rPr>
              <a:t>la nature offre de nombreux exemples (citron, bouton d'or)</a:t>
            </a:r>
          </a:p>
          <a:p>
            <a:pPr algn="just"/>
            <a:r>
              <a:rPr lang="fr-FR" sz="2400">
                <a:latin typeface="Arial" charset="0"/>
                <a:ea typeface="MS PGothic" charset="0"/>
                <a:cs typeface="MS PGothic" charset="0"/>
              </a:rPr>
              <a:t>nom masculin le jaune  1.  (v. 1170) Une des sept couleurs fondamentales du spectre solaire, placée entre le vert et l'orangé</a:t>
            </a:r>
          </a:p>
          <a:p>
            <a:pPr algn="just"/>
            <a:endParaRPr lang="fr-FR" sz="2400">
              <a:latin typeface="Arial" charset="0"/>
              <a:ea typeface="MS PGothic" charset="0"/>
              <a:cs typeface="MS PGothic" charset="0"/>
            </a:endParaRPr>
          </a:p>
          <a:p>
            <a:pPr algn="just"/>
            <a:r>
              <a:rPr lang="it-IT" sz="2400">
                <a:latin typeface="Arial" charset="0"/>
                <a:ea typeface="MS PGothic" charset="0"/>
                <a:cs typeface="MS PGothic" charset="0"/>
              </a:rPr>
              <a:t>Orange : d’une couleur semblable à celle de l’orange</a:t>
            </a:r>
          </a:p>
          <a:p>
            <a:pPr algn="just"/>
            <a:r>
              <a:rPr lang="it-IT" sz="2400">
                <a:latin typeface="Arial" charset="0"/>
                <a:ea typeface="MS PGothic" charset="0"/>
                <a:cs typeface="MS PGothic" charset="0"/>
              </a:rPr>
              <a:t>Rouge : qui est de la couleur du sang, du coquelicot, du rubis etc.</a:t>
            </a:r>
          </a:p>
          <a:p>
            <a:pPr algn="just"/>
            <a:r>
              <a:rPr lang="it-IT" sz="2400" i="1">
                <a:latin typeface="Arial" charset="0"/>
                <a:ea typeface="MS PGothic" charset="0"/>
                <a:cs typeface="MS PGothic" charset="0"/>
              </a:rPr>
              <a:t>PR 2015</a:t>
            </a:r>
          </a:p>
          <a:p>
            <a:pPr algn="just"/>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337495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olo 1"/>
          <p:cNvSpPr>
            <a:spLocks noGrp="1"/>
          </p:cNvSpPr>
          <p:nvPr>
            <p:ph type="title"/>
          </p:nvPr>
        </p:nvSpPr>
        <p:spPr/>
        <p:txBody>
          <a:bodyPr/>
          <a:lstStyle/>
          <a:p>
            <a:r>
              <a:rPr lang="fr-FR" sz="2800">
                <a:latin typeface="Arial" charset="0"/>
                <a:ea typeface="MS PGothic" charset="0"/>
              </a:rPr>
              <a:t>blanc, blanche </a:t>
            </a:r>
            <a:endParaRPr lang="it-IT" sz="2800">
              <a:latin typeface="Arial" charset="0"/>
              <a:ea typeface="MS PGothic" charset="0"/>
            </a:endParaRPr>
          </a:p>
        </p:txBody>
      </p:sp>
      <p:sp>
        <p:nvSpPr>
          <p:cNvPr id="95235" name="Segnaposto contenuto 2"/>
          <p:cNvSpPr>
            <a:spLocks noGrp="1"/>
          </p:cNvSpPr>
          <p:nvPr>
            <p:ph idx="1"/>
          </p:nvPr>
        </p:nvSpPr>
        <p:spPr/>
        <p:txBody>
          <a:bodyPr/>
          <a:lstStyle/>
          <a:p>
            <a:r>
              <a:rPr lang="fr-FR" sz="2400">
                <a:latin typeface="Arial" charset="0"/>
                <a:ea typeface="MS PGothic" charset="0"/>
                <a:cs typeface="MS PGothic" charset="0"/>
              </a:rPr>
              <a:t>blanc, blanche [blɑ̃, blɑ̃ʃ] adjectif et nom étym. v. 950 ◊ francique </a:t>
            </a:r>
            <a:r>
              <a:rPr lang="fr-FR" sz="2400" i="1">
                <a:latin typeface="Arial" charset="0"/>
                <a:ea typeface="MS PGothic" charset="0"/>
                <a:cs typeface="MS PGothic" charset="0"/>
              </a:rPr>
              <a:t>°blank</a:t>
            </a:r>
            <a:r>
              <a:rPr lang="fr-FR" sz="2400">
                <a:latin typeface="Arial" charset="0"/>
                <a:ea typeface="MS PGothic" charset="0"/>
                <a:cs typeface="MS PGothic" charset="0"/>
              </a:rPr>
              <a:t> « brillant » </a:t>
            </a:r>
          </a:p>
          <a:p>
            <a:pPr algn="just"/>
            <a:r>
              <a:rPr lang="fr-FR" sz="2400">
                <a:latin typeface="Arial" charset="0"/>
                <a:ea typeface="MS PGothic" charset="0"/>
                <a:cs typeface="MS PGothic" charset="0"/>
              </a:rPr>
              <a:t>Adjectif  1.  Qui est d'une couleur combinant toutes les fréquences du spectre, et produisant une impression visuelle de clarté neutre. </a:t>
            </a:r>
            <a:r>
              <a:rPr lang="fr-FR" sz="2400" i="1">
                <a:latin typeface="Arial" charset="0"/>
                <a:ea typeface="MS PGothic" charset="0"/>
                <a:cs typeface="MS PGothic" charset="0"/>
              </a:rPr>
              <a:t>Blanc comme la neige, le lait (➙ lactescent; lacté, laiteux), l'albâtre, la craie (➙ crayeux), le lis. La synthèse des sept couleurs du spectre donne la lumière blanche.</a:t>
            </a:r>
          </a:p>
          <a:p>
            <a:r>
              <a:rPr lang="fr-FR" sz="2400">
                <a:latin typeface="Arial" charset="0"/>
                <a:ea typeface="MS PGothic" charset="0"/>
                <a:cs typeface="MS PGothic" charset="0"/>
              </a:rPr>
              <a:t>2. blanc [blɑ̃] nom masculin étym. 1080 ◊ → 1. blanc</a:t>
            </a:r>
          </a:p>
          <a:p>
            <a:r>
              <a:rPr lang="fr-FR" sz="2400">
                <a:latin typeface="Arial" charset="0"/>
                <a:ea typeface="MS PGothic" charset="0"/>
                <a:cs typeface="MS PGothic" charset="0"/>
              </a:rPr>
              <a:t> I.  Couleur ou matière blanche  1.  Couleur blanche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881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olo 1"/>
          <p:cNvSpPr>
            <a:spLocks noGrp="1"/>
          </p:cNvSpPr>
          <p:nvPr>
            <p:ph type="title"/>
          </p:nvPr>
        </p:nvSpPr>
        <p:spPr/>
        <p:txBody>
          <a:bodyPr/>
          <a:lstStyle/>
          <a:p>
            <a:r>
              <a:rPr lang="fr-FR" sz="2800">
                <a:latin typeface="Arial" charset="0"/>
                <a:ea typeface="MS PGothic" charset="0"/>
              </a:rPr>
              <a:t>noir, noire </a:t>
            </a:r>
            <a:endParaRPr lang="it-IT" sz="2800">
              <a:latin typeface="Arial" charset="0"/>
              <a:ea typeface="MS PGothic" charset="0"/>
            </a:endParaRPr>
          </a:p>
        </p:txBody>
      </p:sp>
      <p:sp>
        <p:nvSpPr>
          <p:cNvPr id="96259" name="Segnaposto contenuto 2"/>
          <p:cNvSpPr>
            <a:spLocks noGrp="1"/>
          </p:cNvSpPr>
          <p:nvPr>
            <p:ph idx="1"/>
          </p:nvPr>
        </p:nvSpPr>
        <p:spPr/>
        <p:txBody>
          <a:bodyPr/>
          <a:lstStyle/>
          <a:p>
            <a:r>
              <a:rPr lang="fr-FR" sz="2400">
                <a:latin typeface="Arial" charset="0"/>
                <a:ea typeface="MS PGothic" charset="0"/>
                <a:cs typeface="MS PGothic" charset="0"/>
              </a:rPr>
              <a:t>noir, noire [nwaʀ] adjectif et nom étym. fin xi</a:t>
            </a:r>
            <a:r>
              <a:rPr lang="fr-FR" sz="2400" baseline="30000">
                <a:latin typeface="Arial" charset="0"/>
                <a:ea typeface="MS PGothic" charset="0"/>
                <a:cs typeface="MS PGothic" charset="0"/>
              </a:rPr>
              <a:t>e</a:t>
            </a:r>
            <a:r>
              <a:rPr lang="fr-FR" sz="2400">
                <a:latin typeface="Arial" charset="0"/>
                <a:ea typeface="MS PGothic" charset="0"/>
                <a:cs typeface="MS PGothic" charset="0"/>
              </a:rPr>
              <a:t> ◊ du latin </a:t>
            </a:r>
            <a:r>
              <a:rPr lang="fr-FR" sz="2400" i="1">
                <a:latin typeface="Arial" charset="0"/>
                <a:ea typeface="MS PGothic" charset="0"/>
                <a:cs typeface="MS PGothic" charset="0"/>
              </a:rPr>
              <a:t>niger</a:t>
            </a:r>
            <a:r>
              <a:rPr lang="fr-FR" sz="2400">
                <a:latin typeface="Arial" charset="0"/>
                <a:ea typeface="MS PGothic" charset="0"/>
                <a:cs typeface="MS PGothic" charset="0"/>
              </a:rPr>
              <a:t> → nerprun, nigri- Famille étymologique ⇨  noir.</a:t>
            </a:r>
          </a:p>
          <a:p>
            <a:r>
              <a:rPr lang="fr-FR" sz="2400">
                <a:latin typeface="Arial" charset="0"/>
                <a:ea typeface="MS PGothic" charset="0"/>
                <a:cs typeface="MS PGothic" charset="0"/>
              </a:rPr>
              <a:t> I.  Adjectif  A.  Couleur  1.  Se dit de l'aspect d'un corps dont la surface ne réfléchit aucun rayonnement visible, dont la couleur est aussi sombre que possible (➙ noirceur; noircir; mélan[o]-). </a:t>
            </a:r>
            <a:r>
              <a:rPr lang="fr-FR" sz="2400" i="1">
                <a:latin typeface="Arial" charset="0"/>
                <a:ea typeface="MS PGothic" charset="0"/>
                <a:cs typeface="MS PGothic" charset="0"/>
              </a:rPr>
              <a:t>Noir comme (du) jais, de l'encre, du cirage, du charbon, de l'ébène</a:t>
            </a:r>
          </a:p>
          <a:p>
            <a:r>
              <a:rPr lang="fr-FR" sz="2400">
                <a:latin typeface="Arial" charset="0"/>
                <a:ea typeface="MS PGothic" charset="0"/>
                <a:cs typeface="MS PGothic" charset="0"/>
              </a:rPr>
              <a:t>Nom  A.  le noir nom masculin  1.  (xiii</a:t>
            </a:r>
            <a:r>
              <a:rPr lang="fr-FR" sz="2400" baseline="30000">
                <a:latin typeface="Arial" charset="0"/>
                <a:ea typeface="MS PGothic" charset="0"/>
                <a:cs typeface="MS PGothic" charset="0"/>
              </a:rPr>
              <a:t>e</a:t>
            </a:r>
            <a:r>
              <a:rPr lang="fr-FR" sz="2400">
                <a:latin typeface="Arial" charset="0"/>
                <a:ea typeface="MS PGothic" charset="0"/>
                <a:cs typeface="MS PGothic" charset="0"/>
              </a:rPr>
              <a:t>) Couleur noire.</a:t>
            </a:r>
          </a:p>
          <a:p>
            <a:endParaRPr lang="fr-FR" sz="2400" i="1">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249076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olo 1"/>
          <p:cNvSpPr>
            <a:spLocks noGrp="1"/>
          </p:cNvSpPr>
          <p:nvPr>
            <p:ph type="title"/>
          </p:nvPr>
        </p:nvSpPr>
        <p:spPr/>
        <p:txBody>
          <a:bodyPr/>
          <a:lstStyle/>
          <a:p>
            <a:r>
              <a:rPr lang="it-IT" sz="2800">
                <a:latin typeface="Arial" charset="0"/>
                <a:ea typeface="MS PGothic" charset="0"/>
              </a:rPr>
              <a:t>Gris, rose, orange</a:t>
            </a:r>
          </a:p>
        </p:txBody>
      </p:sp>
      <p:sp>
        <p:nvSpPr>
          <p:cNvPr id="97283" name="Segnaposto contenuto 2"/>
          <p:cNvSpPr>
            <a:spLocks noGrp="1"/>
          </p:cNvSpPr>
          <p:nvPr>
            <p:ph idx="1"/>
          </p:nvPr>
        </p:nvSpPr>
        <p:spPr/>
        <p:txBody>
          <a:bodyPr/>
          <a:lstStyle/>
          <a:p>
            <a:r>
              <a:rPr lang="fr-FR" sz="2400">
                <a:latin typeface="Arial" charset="0"/>
                <a:ea typeface="MS PGothic" charset="0"/>
                <a:cs typeface="MS PGothic" charset="0"/>
              </a:rPr>
              <a:t>gris, grise [gʀi, gʀiz] adjectif et nom étym. 1160 ◊ francique </a:t>
            </a:r>
            <a:r>
              <a:rPr lang="fr-FR" sz="2400" i="1">
                <a:latin typeface="Arial" charset="0"/>
                <a:ea typeface="MS PGothic" charset="0"/>
                <a:cs typeface="MS PGothic" charset="0"/>
              </a:rPr>
              <a:t>°grîs</a:t>
            </a:r>
            <a:endParaRPr lang="fr-FR" sz="2400">
              <a:latin typeface="Arial" charset="0"/>
              <a:ea typeface="MS PGothic" charset="0"/>
              <a:cs typeface="MS PGothic" charset="0"/>
            </a:endParaRPr>
          </a:p>
          <a:p>
            <a:r>
              <a:rPr lang="fr-FR" sz="2400">
                <a:latin typeface="Arial" charset="0"/>
                <a:ea typeface="MS PGothic" charset="0"/>
                <a:cs typeface="MS PGothic" charset="0"/>
              </a:rPr>
              <a:t> I.   1.  D'une couleur intermédiaire entre le blanc et le noir. </a:t>
            </a:r>
            <a:r>
              <a:rPr lang="fr-FR" sz="2400" i="1">
                <a:latin typeface="Arial" charset="0"/>
                <a:ea typeface="MS PGothic" charset="0"/>
                <a:cs typeface="MS PGothic" charset="0"/>
              </a:rPr>
              <a:t>Une souris grise.</a:t>
            </a:r>
          </a:p>
          <a:p>
            <a:r>
              <a:rPr lang="fr-FR" sz="2400">
                <a:latin typeface="Arial" charset="0"/>
                <a:ea typeface="MS PGothic" charset="0"/>
                <a:cs typeface="MS PGothic" charset="0"/>
              </a:rPr>
              <a:t> rose [ʀoz] adjectif et nom masculin étym. v. 1165 ◊ de </a:t>
            </a:r>
            <a:r>
              <a:rPr lang="fr-FR" sz="2400" i="1">
                <a:latin typeface="Arial" charset="0"/>
                <a:ea typeface="MS PGothic" charset="0"/>
                <a:cs typeface="MS PGothic" charset="0"/>
              </a:rPr>
              <a:t>1. rose</a:t>
            </a:r>
            <a:endParaRPr lang="fr-FR" sz="2400">
              <a:latin typeface="Arial" charset="0"/>
              <a:ea typeface="MS PGothic" charset="0"/>
              <a:cs typeface="MS PGothic" charset="0"/>
            </a:endParaRPr>
          </a:p>
          <a:p>
            <a:pPr>
              <a:buFontTx/>
              <a:buNone/>
            </a:pPr>
            <a:r>
              <a:rPr lang="fr-FR" sz="2400">
                <a:latin typeface="Arial" charset="0"/>
                <a:ea typeface="MS PGothic" charset="0"/>
                <a:cs typeface="MS PGothic" charset="0"/>
              </a:rPr>
              <a:t> 1.  Qui est d'un rouge très pâle, comme la rose. </a:t>
            </a:r>
          </a:p>
          <a:p>
            <a:pPr>
              <a:buFontTx/>
              <a:buNone/>
            </a:pPr>
            <a:r>
              <a:rPr lang="fr-FR" sz="2400">
                <a:latin typeface="Arial" charset="0"/>
                <a:ea typeface="MS PGothic" charset="0"/>
                <a:cs typeface="MS PGothic" charset="0"/>
              </a:rPr>
              <a:t>N. m. Couleur rose (formée de rouge et de blanc).</a:t>
            </a:r>
          </a:p>
          <a:p>
            <a:pPr>
              <a:buFontTx/>
              <a:buNone/>
            </a:pPr>
            <a:r>
              <a:rPr lang="it-IT" sz="2400">
                <a:latin typeface="Arial" charset="0"/>
                <a:ea typeface="MS PGothic" charset="0"/>
                <a:cs typeface="MS PGothic" charset="0"/>
              </a:rPr>
              <a:t>O</a:t>
            </a:r>
            <a:r>
              <a:rPr lang="fr-FR" sz="2400">
                <a:latin typeface="Arial" charset="0"/>
                <a:ea typeface="MS PGothic" charset="0"/>
                <a:cs typeface="MS PGothic" charset="0"/>
              </a:rPr>
              <a:t>range </a:t>
            </a:r>
          </a:p>
          <a:p>
            <a:pPr>
              <a:buFontTx/>
              <a:buNone/>
            </a:pPr>
            <a:r>
              <a:rPr lang="fr-FR" sz="2400">
                <a:latin typeface="Arial" charset="0"/>
                <a:ea typeface="MS PGothic" charset="0"/>
                <a:cs typeface="MS PGothic" charset="0"/>
              </a:rPr>
              <a:t> Adj. inv. D'une couleur semblable à celle de l'orange</a:t>
            </a:r>
          </a:p>
          <a:p>
            <a:endParaRPr lang="fr-FR" sz="2400" i="1">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245119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olo 1"/>
          <p:cNvSpPr>
            <a:spLocks noGrp="1"/>
          </p:cNvSpPr>
          <p:nvPr>
            <p:ph type="title"/>
          </p:nvPr>
        </p:nvSpPr>
        <p:spPr/>
        <p:txBody>
          <a:bodyPr>
            <a:normAutofit fontScale="90000"/>
          </a:bodyPr>
          <a:lstStyle/>
          <a:p>
            <a:r>
              <a:rPr lang="fr-FR" sz="2800">
                <a:latin typeface="Arial" charset="0"/>
                <a:ea typeface="MS PGothic" charset="0"/>
              </a:rPr>
              <a:t/>
            </a:r>
            <a:br>
              <a:rPr lang="fr-FR" sz="2800">
                <a:latin typeface="Arial" charset="0"/>
                <a:ea typeface="MS PGothic" charset="0"/>
              </a:rPr>
            </a:br>
            <a:r>
              <a:rPr lang="fr-FR" sz="2800">
                <a:latin typeface="Arial" charset="0"/>
                <a:ea typeface="MS PGothic" charset="0"/>
              </a:rPr>
              <a:t>À la découverte des ressemblances ou des différences de couleurs entre l’italien et le français</a:t>
            </a:r>
            <a:r>
              <a:rPr lang="it-IT" sz="2800">
                <a:latin typeface="Arial" charset="0"/>
                <a:ea typeface="MS PGothic" charset="0"/>
              </a:rPr>
              <a:t/>
            </a:r>
            <a:br>
              <a:rPr lang="it-IT" sz="2800">
                <a:latin typeface="Arial" charset="0"/>
                <a:ea typeface="MS PGothic" charset="0"/>
              </a:rPr>
            </a:br>
            <a:endParaRPr lang="it-IT" sz="2800">
              <a:latin typeface="Arial" charset="0"/>
              <a:ea typeface="MS PGothic" charset="0"/>
            </a:endParaRPr>
          </a:p>
        </p:txBody>
      </p:sp>
      <p:sp>
        <p:nvSpPr>
          <p:cNvPr id="98307" name="Segnaposto contenuto 2"/>
          <p:cNvSpPr>
            <a:spLocks noGrp="1"/>
          </p:cNvSpPr>
          <p:nvPr>
            <p:ph idx="1"/>
          </p:nvPr>
        </p:nvSpPr>
        <p:spPr/>
        <p:txBody>
          <a:bodyPr/>
          <a:lstStyle/>
          <a:p>
            <a:pPr marL="0" indent="0" algn="just">
              <a:buFontTx/>
              <a:buNone/>
            </a:pPr>
            <a:r>
              <a:rPr lang="fr-FR" sz="1200" b="1">
                <a:latin typeface="Arial" charset="0"/>
                <a:ea typeface="MS PGothic" charset="0"/>
                <a:cs typeface="MS PGothic" charset="0"/>
              </a:rPr>
              <a:t> </a:t>
            </a:r>
            <a:r>
              <a:rPr lang="fr-FR" sz="2400">
                <a:latin typeface="Arial" charset="0"/>
                <a:ea typeface="MS PGothic" charset="0"/>
                <a:cs typeface="MS PGothic" charset="0"/>
              </a:rPr>
              <a:t>Elles [les couleurs] sont prises à témoin pour illustrer comment chaque langue découpe et nomme différemment l’expérience que les êtres humains peuvent avoir du monde.</a:t>
            </a:r>
            <a:endParaRPr lang="it-IT" sz="2400">
              <a:latin typeface="Arial" charset="0"/>
              <a:ea typeface="MS PGothic" charset="0"/>
              <a:cs typeface="MS PGothic" charset="0"/>
            </a:endParaRPr>
          </a:p>
          <a:p>
            <a:pPr marL="0" indent="0">
              <a:buFontTx/>
              <a:buNone/>
            </a:pPr>
            <a:r>
              <a:rPr lang="fr-FR" sz="2000">
                <a:latin typeface="Arial" charset="0"/>
                <a:ea typeface="MS PGothic" charset="0"/>
                <a:cs typeface="MS PGothic" charset="0"/>
              </a:rPr>
              <a:t>Georges Mounin, </a:t>
            </a:r>
            <a:r>
              <a:rPr lang="fr-FR" sz="2000" i="1">
                <a:latin typeface="Arial" charset="0"/>
                <a:ea typeface="MS PGothic" charset="0"/>
                <a:cs typeface="MS PGothic" charset="0"/>
              </a:rPr>
              <a:t>Les problèmes théoriques de la traduction</a:t>
            </a:r>
            <a:r>
              <a:rPr lang="fr-FR" sz="2000">
                <a:latin typeface="Arial" charset="0"/>
                <a:ea typeface="MS PGothic" charset="0"/>
                <a:cs typeface="MS PGothic" charset="0"/>
              </a:rPr>
              <a:t>, Gallimard, Paris, 1963, p.77. </a:t>
            </a:r>
            <a:endParaRPr lang="it-IT" sz="2000">
              <a:latin typeface="Arial" charset="0"/>
              <a:ea typeface="MS PGothic" charset="0"/>
              <a:cs typeface="MS PGothic" charset="0"/>
            </a:endParaRPr>
          </a:p>
          <a:p>
            <a:pPr marL="0" indent="0" algn="just">
              <a:buFontTx/>
              <a:buNone/>
            </a:pPr>
            <a:r>
              <a:rPr lang="fr-FR" sz="2400">
                <a:latin typeface="Arial" charset="0"/>
                <a:ea typeface="MS PGothic" charset="0"/>
                <a:cs typeface="MS PGothic" charset="0"/>
              </a:rPr>
              <a:t>Rien de plus délicat que la traduction des noms de couleur d’une langue dans une autre. Telle couleur est intraduisible, pour telle autre deux ou trois mots peuvent convenir. Bref, les couleurs n’ont d’équivalent « objectif » ni « universel » dans le langage.</a:t>
            </a:r>
            <a:endParaRPr lang="it-IT" sz="2400">
              <a:latin typeface="Arial" charset="0"/>
              <a:ea typeface="MS PGothic" charset="0"/>
              <a:cs typeface="MS PGothic" charset="0"/>
            </a:endParaRPr>
          </a:p>
          <a:p>
            <a:pPr marL="0" indent="0">
              <a:buFontTx/>
              <a:buNone/>
            </a:pPr>
            <a:r>
              <a:rPr lang="fr-FR" sz="2000">
                <a:latin typeface="Arial" charset="0"/>
                <a:ea typeface="MS PGothic" charset="0"/>
                <a:cs typeface="MS PGothic" charset="0"/>
              </a:rPr>
              <a:t>Jacques Le Rider, </a:t>
            </a:r>
            <a:r>
              <a:rPr lang="fr-FR" sz="2000" i="1">
                <a:latin typeface="Arial" charset="0"/>
                <a:ea typeface="MS PGothic" charset="0"/>
                <a:cs typeface="MS PGothic" charset="0"/>
              </a:rPr>
              <a:t>Les couleurs et les mots</a:t>
            </a:r>
            <a:r>
              <a:rPr lang="fr-FR" sz="2000">
                <a:latin typeface="Arial" charset="0"/>
                <a:ea typeface="MS PGothic" charset="0"/>
                <a:cs typeface="MS PGothic" charset="0"/>
              </a:rPr>
              <a:t>, PUF, Paris, 1997, p. 374.</a:t>
            </a:r>
            <a:endParaRPr lang="it-IT" sz="2000">
              <a:latin typeface="Arial" charset="0"/>
              <a:ea typeface="MS PGothic" charset="0"/>
              <a:cs typeface="MS PGothic" charset="0"/>
            </a:endParaRPr>
          </a:p>
          <a:p>
            <a:pPr marL="0" indent="0"/>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43930031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olo 1"/>
          <p:cNvSpPr>
            <a:spLocks noGrp="1"/>
          </p:cNvSpPr>
          <p:nvPr>
            <p:ph type="title"/>
          </p:nvPr>
        </p:nvSpPr>
        <p:spPr/>
        <p:txBody>
          <a:bodyPr/>
          <a:lstStyle/>
          <a:p>
            <a:r>
              <a:rPr lang="fr-FR" sz="2800">
                <a:latin typeface="Arial" charset="0"/>
                <a:ea typeface="MS PGothic" charset="0"/>
              </a:rPr>
              <a:t>Si vous deviez traduire « les yeux bleus » en italien,</a:t>
            </a:r>
            <a:endParaRPr lang="it-IT" sz="2800">
              <a:latin typeface="Arial" charset="0"/>
              <a:ea typeface="MS PGothic" charset="0"/>
            </a:endParaRPr>
          </a:p>
        </p:txBody>
      </p:sp>
      <p:sp>
        <p:nvSpPr>
          <p:cNvPr id="99331" name="Segnaposto contenuto 2"/>
          <p:cNvSpPr>
            <a:spLocks noGrp="1"/>
          </p:cNvSpPr>
          <p:nvPr>
            <p:ph idx="1"/>
          </p:nvPr>
        </p:nvSpPr>
        <p:spPr/>
        <p:txBody>
          <a:bodyPr/>
          <a:lstStyle/>
          <a:p>
            <a:r>
              <a:rPr lang="fr-FR" sz="2400">
                <a:latin typeface="Arial" charset="0"/>
                <a:ea typeface="MS PGothic" charset="0"/>
                <a:cs typeface="MS PGothic" charset="0"/>
              </a:rPr>
              <a:t>vous choisiriez ?</a:t>
            </a:r>
          </a:p>
          <a:p>
            <a:endParaRPr lang="it-IT" sz="2400">
              <a:latin typeface="Arial" charset="0"/>
              <a:ea typeface="MS PGothic" charset="0"/>
              <a:cs typeface="MS PGothic" charset="0"/>
            </a:endParaRPr>
          </a:p>
          <a:p>
            <a:endParaRPr lang="it-IT" sz="1200">
              <a:latin typeface="Arial" charset="0"/>
              <a:ea typeface="MS PGothic" charset="0"/>
              <a:cs typeface="MS PGothic" charset="0"/>
            </a:endParaRPr>
          </a:p>
        </p:txBody>
      </p:sp>
    </p:spTree>
    <p:extLst>
      <p:ext uri="{BB962C8B-B14F-4D97-AF65-F5344CB8AC3E}">
        <p14:creationId xmlns:p14="http://schemas.microsoft.com/office/powerpoint/2010/main" val="78318822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olo 1"/>
          <p:cNvSpPr>
            <a:spLocks noGrp="1"/>
          </p:cNvSpPr>
          <p:nvPr>
            <p:ph type="title"/>
          </p:nvPr>
        </p:nvSpPr>
        <p:spPr/>
        <p:txBody>
          <a:bodyPr/>
          <a:lstStyle/>
          <a:p>
            <a:r>
              <a:rPr lang="fr-FR" sz="2800">
                <a:latin typeface="Arial" charset="0"/>
                <a:ea typeface="MS PGothic" charset="0"/>
              </a:rPr>
              <a:t>L’approche relativiste</a:t>
            </a:r>
            <a:endParaRPr lang="it-IT" sz="2800">
              <a:latin typeface="Arial" charset="0"/>
              <a:ea typeface="MS PGothic" charset="0"/>
            </a:endParaRPr>
          </a:p>
        </p:txBody>
      </p:sp>
      <p:sp>
        <p:nvSpPr>
          <p:cNvPr id="69635" name="Segnaposto contenuto 2"/>
          <p:cNvSpPr>
            <a:spLocks noGrp="1"/>
          </p:cNvSpPr>
          <p:nvPr>
            <p:ph idx="1"/>
          </p:nvPr>
        </p:nvSpPr>
        <p:spPr/>
        <p:txBody>
          <a:bodyPr/>
          <a:lstStyle/>
          <a:p>
            <a:pPr algn="just"/>
            <a:r>
              <a:rPr lang="fr-FR" sz="2400">
                <a:latin typeface="Arial" charset="0"/>
                <a:ea typeface="MS PGothic" charset="0"/>
                <a:cs typeface="MS PGothic" charset="0"/>
              </a:rPr>
              <a:t>L’approche relativiste, à la suite des études de Whorf, soutient que chaque culture catégorise et nomme les couleurs à sa manière avec sa propre symbolique. Par conséquent, </a:t>
            </a:r>
            <a:r>
              <a:rPr lang="fr-FR" sz="2400" b="1">
                <a:latin typeface="Arial" charset="0"/>
                <a:ea typeface="MS PGothic" charset="0"/>
                <a:cs typeface="MS PGothic" charset="0"/>
              </a:rPr>
              <a:t>percevoir</a:t>
            </a:r>
            <a:r>
              <a:rPr lang="fr-FR" sz="2400">
                <a:latin typeface="Arial" charset="0"/>
                <a:ea typeface="MS PGothic" charset="0"/>
                <a:cs typeface="MS PGothic" charset="0"/>
              </a:rPr>
              <a:t> les couleurs et les </a:t>
            </a:r>
            <a:r>
              <a:rPr lang="fr-FR" sz="2400" b="1">
                <a:latin typeface="Arial" charset="0"/>
                <a:ea typeface="MS PGothic" charset="0"/>
                <a:cs typeface="MS PGothic" charset="0"/>
              </a:rPr>
              <a:t>nommer</a:t>
            </a:r>
            <a:r>
              <a:rPr lang="fr-FR" sz="2400">
                <a:latin typeface="Arial" charset="0"/>
                <a:ea typeface="MS PGothic" charset="0"/>
                <a:cs typeface="MS PGothic" charset="0"/>
              </a:rPr>
              <a:t> sont deux choses distinctes. Certaines approches de la linguistique se sont penchées tout particulièrement sur le lexique des couleurs dans une perspective contrastive afin de montrer que les langues ne structurent pas la réalité du monde d’une façon uniforme.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019830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olo 1"/>
          <p:cNvSpPr>
            <a:spLocks noGrp="1"/>
          </p:cNvSpPr>
          <p:nvPr>
            <p:ph type="title"/>
          </p:nvPr>
        </p:nvSpPr>
        <p:spPr/>
        <p:txBody>
          <a:bodyPr/>
          <a:lstStyle/>
          <a:p>
            <a:r>
              <a:rPr lang="fr-FR" sz="2800" i="1">
                <a:latin typeface="Arial" charset="0"/>
                <a:ea typeface="MS PGothic" charset="0"/>
              </a:rPr>
              <a:t>gli occhi azzurri, blu</a:t>
            </a:r>
            <a:r>
              <a:rPr lang="fr-FR" sz="2800">
                <a:latin typeface="Arial" charset="0"/>
                <a:ea typeface="MS PGothic" charset="0"/>
              </a:rPr>
              <a:t> ou </a:t>
            </a:r>
            <a:r>
              <a:rPr lang="fr-FR" sz="2800" i="1">
                <a:latin typeface="Arial" charset="0"/>
                <a:ea typeface="MS PGothic" charset="0"/>
              </a:rPr>
              <a:t>celesti</a:t>
            </a:r>
            <a:r>
              <a:rPr lang="fr-FR" sz="2800">
                <a:latin typeface="Arial" charset="0"/>
                <a:ea typeface="MS PGothic" charset="0"/>
              </a:rPr>
              <a:t> ?  </a:t>
            </a:r>
            <a:br>
              <a:rPr lang="fr-FR" sz="2800">
                <a:latin typeface="Arial" charset="0"/>
                <a:ea typeface="MS PGothic" charset="0"/>
              </a:rPr>
            </a:br>
            <a:endParaRPr lang="it-IT" sz="2800">
              <a:latin typeface="Arial" charset="0"/>
              <a:ea typeface="MS PGothic" charset="0"/>
            </a:endParaRPr>
          </a:p>
        </p:txBody>
      </p:sp>
      <p:sp>
        <p:nvSpPr>
          <p:cNvPr id="100355" name="Segnaposto contenuto 2"/>
          <p:cNvSpPr>
            <a:spLocks noGrp="1"/>
          </p:cNvSpPr>
          <p:nvPr>
            <p:ph idx="1"/>
          </p:nvPr>
        </p:nvSpPr>
        <p:spPr/>
        <p:txBody>
          <a:bodyPr/>
          <a:lstStyle/>
          <a:p>
            <a:r>
              <a:rPr lang="fr-FR" sz="2400" i="1">
                <a:latin typeface="Arial" charset="0"/>
                <a:ea typeface="MS PGothic" charset="0"/>
                <a:cs typeface="MS PGothic" charset="0"/>
              </a:rPr>
              <a:t>gli occhi azzurri, blu</a:t>
            </a:r>
            <a:r>
              <a:rPr lang="fr-FR" sz="2400">
                <a:latin typeface="Arial" charset="0"/>
                <a:ea typeface="MS PGothic" charset="0"/>
                <a:cs typeface="MS PGothic" charset="0"/>
              </a:rPr>
              <a:t> ou </a:t>
            </a:r>
            <a:r>
              <a:rPr lang="fr-FR" sz="2400" i="1">
                <a:latin typeface="Arial" charset="0"/>
                <a:ea typeface="MS PGothic" charset="0"/>
                <a:cs typeface="MS PGothic" charset="0"/>
              </a:rPr>
              <a:t>celesti</a:t>
            </a:r>
            <a:r>
              <a:rPr lang="fr-FR" sz="2400">
                <a:latin typeface="Arial" charset="0"/>
                <a:ea typeface="MS PGothic" charset="0"/>
                <a:cs typeface="MS PGothic" charset="0"/>
              </a:rPr>
              <a:t> ?  </a:t>
            </a:r>
          </a:p>
          <a:p>
            <a:r>
              <a:rPr lang="fr-FR" sz="2400">
                <a:latin typeface="Arial" charset="0"/>
                <a:ea typeface="MS PGothic" charset="0"/>
                <a:cs typeface="MS PGothic" charset="0"/>
              </a:rPr>
              <a:t>Tout dépendra s’ils sont clairs ou foncés.</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52858246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olo 1"/>
          <p:cNvSpPr>
            <a:spLocks noGrp="1"/>
          </p:cNvSpPr>
          <p:nvPr>
            <p:ph type="title"/>
          </p:nvPr>
        </p:nvSpPr>
        <p:spPr/>
        <p:txBody>
          <a:bodyPr/>
          <a:lstStyle/>
          <a:p>
            <a:r>
              <a:rPr lang="it-IT" sz="2800">
                <a:latin typeface="Arial" charset="0"/>
                <a:ea typeface="MS PGothic" charset="0"/>
              </a:rPr>
              <a:t>Le découpage de </a:t>
            </a:r>
            <a:r>
              <a:rPr lang="it-IT" sz="2800" i="1">
                <a:latin typeface="Arial" charset="0"/>
                <a:ea typeface="MS PGothic" charset="0"/>
              </a:rPr>
              <a:t>Bleu</a:t>
            </a:r>
            <a:r>
              <a:rPr lang="it-IT" sz="2800">
                <a:latin typeface="Arial" charset="0"/>
                <a:ea typeface="MS PGothic" charset="0"/>
              </a:rPr>
              <a:t> en italien</a:t>
            </a:r>
          </a:p>
        </p:txBody>
      </p:sp>
      <p:sp>
        <p:nvSpPr>
          <p:cNvPr id="101379" name="Segnaposto contenuto 2"/>
          <p:cNvSpPr>
            <a:spLocks noGrp="1"/>
          </p:cNvSpPr>
          <p:nvPr>
            <p:ph idx="1"/>
          </p:nvPr>
        </p:nvSpPr>
        <p:spPr/>
        <p:txBody>
          <a:bodyPr/>
          <a:lstStyle/>
          <a:p>
            <a:pPr algn="just"/>
            <a:r>
              <a:rPr lang="fr-FR" sz="2400">
                <a:latin typeface="Arial" charset="0"/>
                <a:ea typeface="MS PGothic" charset="0"/>
                <a:cs typeface="MS PGothic" charset="0"/>
              </a:rPr>
              <a:t>« Bleu » est la couleur la plus représentative de la différence du découpage linguistique entre la langue italienne et la langue française. La couleur bleue en français englobe toutes les valeurs chromatiques du bleu clair au bleu foncé, tandis que l’italien distingue principalement trois couleurs : </a:t>
            </a:r>
            <a:r>
              <a:rPr lang="fr-FR" sz="2400" i="1">
                <a:latin typeface="Arial" charset="0"/>
                <a:ea typeface="MS PGothic" charset="0"/>
                <a:cs typeface="MS PGothic" charset="0"/>
              </a:rPr>
              <a:t>celeste, azzurro et blu  </a:t>
            </a:r>
            <a:r>
              <a:rPr lang="fr-FR" sz="2400">
                <a:latin typeface="Arial" charset="0"/>
                <a:ea typeface="MS PGothic" charset="0"/>
                <a:cs typeface="MS PGothic" charset="0"/>
              </a:rPr>
              <a:t>qui vont du plus clair au plus foncé, tout en accordant à </a:t>
            </a:r>
            <a:r>
              <a:rPr lang="fr-FR" sz="2400" i="1">
                <a:latin typeface="Arial" charset="0"/>
                <a:ea typeface="MS PGothic" charset="0"/>
                <a:cs typeface="MS PGothic" charset="0"/>
              </a:rPr>
              <a:t>azzurro</a:t>
            </a:r>
            <a:r>
              <a:rPr lang="fr-FR" sz="2400">
                <a:latin typeface="Arial" charset="0"/>
                <a:ea typeface="MS PGothic" charset="0"/>
                <a:cs typeface="MS PGothic" charset="0"/>
              </a:rPr>
              <a:t> une place dominante.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132001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olo 1"/>
          <p:cNvSpPr>
            <a:spLocks noGrp="1"/>
          </p:cNvSpPr>
          <p:nvPr>
            <p:ph type="title"/>
          </p:nvPr>
        </p:nvSpPr>
        <p:spPr/>
        <p:txBody>
          <a:bodyPr/>
          <a:lstStyle/>
          <a:p>
            <a:r>
              <a:rPr lang="it-IT" sz="2800">
                <a:latin typeface="Arial" charset="0"/>
                <a:ea typeface="MS PGothic" charset="0"/>
              </a:rPr>
              <a:t>Le découpage de </a:t>
            </a:r>
            <a:r>
              <a:rPr lang="it-IT" sz="2800" i="1">
                <a:latin typeface="Arial" charset="0"/>
                <a:ea typeface="MS PGothic" charset="0"/>
              </a:rPr>
              <a:t>Bleu</a:t>
            </a:r>
            <a:r>
              <a:rPr lang="it-IT" sz="2800">
                <a:latin typeface="Arial" charset="0"/>
                <a:ea typeface="MS PGothic" charset="0"/>
              </a:rPr>
              <a:t> en italien</a:t>
            </a:r>
          </a:p>
        </p:txBody>
      </p:sp>
      <p:sp>
        <p:nvSpPr>
          <p:cNvPr id="102403" name="Segnaposto contenuto 2"/>
          <p:cNvSpPr>
            <a:spLocks noGrp="1"/>
          </p:cNvSpPr>
          <p:nvPr>
            <p:ph idx="1"/>
          </p:nvPr>
        </p:nvSpPr>
        <p:spPr/>
        <p:txBody>
          <a:bodyPr/>
          <a:lstStyle/>
          <a:p>
            <a:pPr algn="just"/>
            <a:r>
              <a:rPr lang="fr-FR" sz="2400">
                <a:latin typeface="Arial" charset="0"/>
                <a:ea typeface="MS PGothic" charset="0"/>
                <a:cs typeface="MS PGothic" charset="0"/>
              </a:rPr>
              <a:t>Ces parcours historiques se sont différenciés au moment de l’abandon du latin </a:t>
            </a:r>
            <a:r>
              <a:rPr lang="fr-FR" sz="2400" i="1">
                <a:latin typeface="Arial" charset="0"/>
                <a:ea typeface="MS PGothic" charset="0"/>
                <a:cs typeface="MS PGothic" charset="0"/>
              </a:rPr>
              <a:t>caereleus</a:t>
            </a:r>
            <a:r>
              <a:rPr lang="fr-FR" sz="2400">
                <a:latin typeface="Arial" charset="0"/>
                <a:ea typeface="MS PGothic" charset="0"/>
                <a:cs typeface="MS PGothic" charset="0"/>
              </a:rPr>
              <a:t>. Le français va emprunter </a:t>
            </a:r>
            <a:r>
              <a:rPr lang="fr-FR" sz="2400" i="1">
                <a:latin typeface="Arial" charset="0"/>
                <a:ea typeface="MS PGothic" charset="0"/>
                <a:cs typeface="MS PGothic" charset="0"/>
              </a:rPr>
              <a:t>blao </a:t>
            </a:r>
            <a:r>
              <a:rPr lang="fr-FR" sz="2400">
                <a:latin typeface="Arial" charset="0"/>
                <a:ea typeface="MS PGothic" charset="0"/>
                <a:cs typeface="MS PGothic" charset="0"/>
              </a:rPr>
              <a:t>à l’ancien haut allemand tandis que l’italien empruntera à l’arabe venu du persan </a:t>
            </a:r>
            <a:r>
              <a:rPr lang="fr-FR" sz="2400" i="1">
                <a:latin typeface="Arial" charset="0"/>
                <a:ea typeface="MS PGothic" charset="0"/>
                <a:cs typeface="MS PGothic" charset="0"/>
              </a:rPr>
              <a:t>läžwärd, </a:t>
            </a:r>
            <a:r>
              <a:rPr lang="fr-FR" sz="2400">
                <a:latin typeface="Arial" charset="0"/>
                <a:ea typeface="MS PGothic" charset="0"/>
                <a:cs typeface="MS PGothic" charset="0"/>
              </a:rPr>
              <a:t>qui désigne la pierre lapis-lazuli. Le français intègrera plus tard l’azur qui restera limité à la langue littéraire. Alors que l’italien introduit officiellement </a:t>
            </a:r>
            <a:r>
              <a:rPr lang="fr-FR" sz="2400" i="1">
                <a:latin typeface="Arial" charset="0"/>
                <a:ea typeface="MS PGothic" charset="0"/>
                <a:cs typeface="MS PGothic" charset="0"/>
              </a:rPr>
              <a:t>blu</a:t>
            </a:r>
            <a:r>
              <a:rPr lang="fr-FR" sz="2400">
                <a:latin typeface="Arial" charset="0"/>
                <a:ea typeface="MS PGothic" charset="0"/>
                <a:cs typeface="MS PGothic" charset="0"/>
              </a:rPr>
              <a:t> à travers le français au XVIIIe siècle, même s’il était déjà répandu dans de nombreux dialectes. L’italien avait déjà ajouté </a:t>
            </a:r>
            <a:r>
              <a:rPr lang="fr-FR" sz="2400" i="1">
                <a:latin typeface="Arial" charset="0"/>
                <a:ea typeface="MS PGothic" charset="0"/>
                <a:cs typeface="MS PGothic" charset="0"/>
              </a:rPr>
              <a:t>celeste</a:t>
            </a:r>
            <a:r>
              <a:rPr lang="fr-FR" sz="2400">
                <a:latin typeface="Arial" charset="0"/>
                <a:ea typeface="MS PGothic" charset="0"/>
                <a:cs typeface="MS PGothic" charset="0"/>
              </a:rPr>
              <a:t> au XIII sous ses formes latinisées. </a:t>
            </a:r>
          </a:p>
          <a:p>
            <a:pPr>
              <a:buFontTx/>
              <a:buNone/>
            </a:pPr>
            <a:r>
              <a:rPr lang="fr-FR" sz="2400">
                <a:latin typeface="Arial" charset="0"/>
                <a:ea typeface="MS PGothic" charset="0"/>
                <a:cs typeface="MS PGothic" charset="0"/>
              </a:rPr>
              <a:t> </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42568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olo 1"/>
          <p:cNvSpPr>
            <a:spLocks noGrp="1"/>
          </p:cNvSpPr>
          <p:nvPr>
            <p:ph type="title"/>
          </p:nvPr>
        </p:nvSpPr>
        <p:spPr/>
        <p:txBody>
          <a:bodyPr/>
          <a:lstStyle/>
          <a:p>
            <a:r>
              <a:rPr lang="it-IT" sz="2800">
                <a:latin typeface="Arial" charset="0"/>
                <a:ea typeface="MS PGothic" charset="0"/>
              </a:rPr>
              <a:t>Bleu en italien</a:t>
            </a:r>
          </a:p>
        </p:txBody>
      </p:sp>
      <p:sp>
        <p:nvSpPr>
          <p:cNvPr id="103427" name="Segnaposto contenuto 2"/>
          <p:cNvSpPr>
            <a:spLocks noGrp="1"/>
          </p:cNvSpPr>
          <p:nvPr>
            <p:ph idx="1"/>
          </p:nvPr>
        </p:nvSpPr>
        <p:spPr/>
        <p:txBody>
          <a:bodyPr>
            <a:normAutofit lnSpcReduction="10000"/>
          </a:bodyPr>
          <a:lstStyle/>
          <a:p>
            <a:pPr algn="just"/>
            <a:r>
              <a:rPr lang="fr-FR" baseline="30000" dirty="0">
                <a:latin typeface="Arial" charset="0"/>
                <a:ea typeface="MS PGothic" charset="0"/>
                <a:cs typeface="MS PGothic" charset="0"/>
              </a:rPr>
              <a:t>C’est à cette palette diversifiée que le traducteur italien va être confronté au moment de traduire le bleu français, 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allemand ou l’anglais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Choix délicat notamment pour les travaux spécifiques sur les couleurs. Par exemple, </a:t>
            </a:r>
            <a:r>
              <a:rPr lang="fr-FR" i="1" baseline="30000" dirty="0" err="1">
                <a:latin typeface="Arial" charset="0"/>
                <a:ea typeface="MS PGothic" charset="0"/>
                <a:cs typeface="MS PGothic" charset="0"/>
              </a:rPr>
              <a:t>Blau</a:t>
            </a:r>
            <a:r>
              <a:rPr lang="fr-FR" baseline="30000" dirty="0">
                <a:latin typeface="Arial" charset="0"/>
                <a:ea typeface="MS PGothic" charset="0"/>
                <a:cs typeface="MS PGothic" charset="0"/>
              </a:rPr>
              <a:t> de </a:t>
            </a:r>
            <a:r>
              <a:rPr lang="fr-FR" i="1" baseline="30000" dirty="0">
                <a:latin typeface="Arial" charset="0"/>
                <a:ea typeface="MS PGothic" charset="0"/>
                <a:cs typeface="MS PGothic" charset="0"/>
              </a:rPr>
              <a:t>Goethe </a:t>
            </a:r>
            <a:r>
              <a:rPr lang="fr-FR" i="1" baseline="30000" dirty="0" err="1">
                <a:latin typeface="Arial" charset="0"/>
                <a:ea typeface="MS PGothic" charset="0"/>
                <a:cs typeface="MS PGothic" charset="0"/>
              </a:rPr>
              <a:t>Farbenlehre</a:t>
            </a:r>
            <a:r>
              <a:rPr lang="fr-FR" baseline="30000" dirty="0">
                <a:latin typeface="Arial" charset="0"/>
                <a:ea typeface="MS PGothic" charset="0"/>
                <a:cs typeface="MS PGothic" charset="0"/>
              </a:rPr>
              <a:t> a été traduit en italien par</a:t>
            </a:r>
            <a:r>
              <a:rPr lang="fr-FR" i="1" baseline="30000" dirty="0">
                <a:latin typeface="Arial" charset="0"/>
                <a:ea typeface="MS PGothic" charset="0"/>
                <a:cs typeface="MS PGothic" charset="0"/>
              </a:rPr>
              <a: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(traduit par R. </a:t>
            </a:r>
            <a:r>
              <a:rPr lang="fr-FR" baseline="30000" dirty="0" err="1">
                <a:latin typeface="Arial" charset="0"/>
                <a:ea typeface="MS PGothic" charset="0"/>
                <a:cs typeface="MS PGothic" charset="0"/>
              </a:rPr>
              <a:t>Troncon</a:t>
            </a:r>
            <a:r>
              <a:rPr lang="fr-FR" baseline="30000" dirty="0">
                <a:latin typeface="Arial" charset="0"/>
                <a:ea typeface="MS PGothic" charset="0"/>
                <a:cs typeface="MS PGothic" charset="0"/>
              </a:rPr>
              <a:t> in </a:t>
            </a:r>
            <a:r>
              <a:rPr lang="fr-FR" i="1" baseline="30000" dirty="0">
                <a:latin typeface="Arial" charset="0"/>
                <a:ea typeface="MS PGothic" charset="0"/>
                <a:cs typeface="MS PGothic" charset="0"/>
              </a:rPr>
              <a:t>Johann Wolfgang Goethe. La </a:t>
            </a:r>
            <a:r>
              <a:rPr lang="fr-FR" i="1" baseline="30000" dirty="0" err="1">
                <a:latin typeface="Arial" charset="0"/>
                <a:ea typeface="MS PGothic" charset="0"/>
                <a:cs typeface="MS PGothic" charset="0"/>
              </a:rPr>
              <a:t>teoria</a:t>
            </a:r>
            <a:r>
              <a:rPr lang="fr-FR" i="1" baseline="30000" dirty="0">
                <a:latin typeface="Arial" charset="0"/>
                <a:ea typeface="MS PGothic" charset="0"/>
                <a:cs typeface="MS PGothic" charset="0"/>
              </a:rPr>
              <a:t> dei </a:t>
            </a:r>
            <a:r>
              <a:rPr lang="fr-FR" i="1" baseline="30000" dirty="0" err="1">
                <a:latin typeface="Arial" charset="0"/>
                <a:ea typeface="MS PGothic" charset="0"/>
                <a:cs typeface="MS PGothic" charset="0"/>
              </a:rPr>
              <a:t>colori</a:t>
            </a:r>
            <a:r>
              <a:rPr lang="fr-FR" baseline="30000" dirty="0">
                <a:latin typeface="Arial" charset="0"/>
                <a:ea typeface="MS PGothic" charset="0"/>
                <a:cs typeface="MS PGothic" charset="0"/>
              </a:rPr>
              <a:t>, Il </a:t>
            </a:r>
            <a:r>
              <a:rPr lang="fr-FR" baseline="30000" dirty="0" err="1">
                <a:latin typeface="Arial" charset="0"/>
                <a:ea typeface="MS PGothic" charset="0"/>
                <a:cs typeface="MS PGothic" charset="0"/>
              </a:rPr>
              <a:t>Saggiatore</a:t>
            </a:r>
            <a:r>
              <a:rPr lang="fr-FR" baseline="30000" dirty="0">
                <a:latin typeface="Arial" charset="0"/>
                <a:ea typeface="MS PGothic" charset="0"/>
                <a:cs typeface="MS PGothic" charset="0"/>
              </a:rPr>
              <a:t>, 1999), alors que la traduction en italien de </a:t>
            </a:r>
            <a:r>
              <a:rPr lang="fr-FR" i="1" baseline="30000" dirty="0" err="1">
                <a:latin typeface="Arial" charset="0"/>
                <a:ea typeface="MS PGothic" charset="0"/>
                <a:cs typeface="MS PGothic" charset="0"/>
              </a:rPr>
              <a:t>blue</a:t>
            </a:r>
            <a:r>
              <a:rPr lang="fr-FR" baseline="30000" dirty="0">
                <a:latin typeface="Arial" charset="0"/>
                <a:ea typeface="MS PGothic" charset="0"/>
                <a:cs typeface="MS PGothic" charset="0"/>
              </a:rPr>
              <a:t> de Berlin et Kay, le sixième terme de couleur fondamental,</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n’est pas univoque : </a:t>
            </a:r>
            <a:r>
              <a:rPr lang="fr-FR" i="1" baseline="30000" dirty="0" err="1">
                <a:latin typeface="Arial" charset="0"/>
                <a:ea typeface="MS PGothic" charset="0"/>
                <a:cs typeface="MS PGothic" charset="0"/>
              </a:rPr>
              <a:t>blu</a:t>
            </a:r>
            <a:r>
              <a:rPr lang="fr-FR" i="1" baseline="30000" dirty="0">
                <a:latin typeface="Arial" charset="0"/>
                <a:ea typeface="MS PGothic" charset="0"/>
                <a:cs typeface="MS PGothic" charset="0"/>
              </a:rPr>
              <a:t> </a:t>
            </a:r>
            <a:r>
              <a:rPr lang="fr-FR" baseline="30000" dirty="0">
                <a:latin typeface="Arial" charset="0"/>
                <a:ea typeface="MS PGothic" charset="0"/>
                <a:cs typeface="MS PGothic" charset="0"/>
              </a:rPr>
              <a:t>à l’entrée « colore » de l’Encyclopédie Einaudi (1978) et </a:t>
            </a:r>
            <a:r>
              <a:rPr lang="fr-FR" i="1" baseline="30000" dirty="0" err="1">
                <a:latin typeface="Arial" charset="0"/>
                <a:ea typeface="MS PGothic" charset="0"/>
                <a:cs typeface="MS PGothic" charset="0"/>
              </a:rPr>
              <a:t>azzurro</a:t>
            </a:r>
            <a:r>
              <a:rPr lang="fr-FR" baseline="30000" dirty="0">
                <a:latin typeface="Arial" charset="0"/>
                <a:ea typeface="MS PGothic" charset="0"/>
                <a:cs typeface="MS PGothic" charset="0"/>
              </a:rPr>
              <a:t> dans </a:t>
            </a:r>
            <a:r>
              <a:rPr lang="fr-FR" i="1" baseline="30000" dirty="0" err="1">
                <a:latin typeface="Arial" charset="0"/>
                <a:ea typeface="MS PGothic" charset="0"/>
                <a:cs typeface="MS PGothic" charset="0"/>
              </a:rPr>
              <a:t>Colori</a:t>
            </a:r>
            <a:r>
              <a:rPr lang="fr-FR" i="1" baseline="30000" dirty="0">
                <a:latin typeface="Arial" charset="0"/>
                <a:ea typeface="MS PGothic" charset="0"/>
                <a:cs typeface="MS PGothic" charset="0"/>
              </a:rPr>
              <a:t> e </a:t>
            </a:r>
            <a:r>
              <a:rPr lang="fr-FR" i="1" baseline="30000" dirty="0" err="1">
                <a:latin typeface="Arial" charset="0"/>
                <a:ea typeface="MS PGothic" charset="0"/>
                <a:cs typeface="MS PGothic" charset="0"/>
              </a:rPr>
              <a:t>lessico</a:t>
            </a:r>
            <a:r>
              <a:rPr lang="fr-FR" baseline="30000" dirty="0">
                <a:latin typeface="Arial" charset="0"/>
                <a:ea typeface="MS PGothic" charset="0"/>
                <a:cs typeface="MS PGothic" charset="0"/>
              </a:rPr>
              <a:t> de </a:t>
            </a:r>
            <a:r>
              <a:rPr lang="fr-FR" baseline="30000" dirty="0" err="1">
                <a:latin typeface="Arial" charset="0"/>
                <a:ea typeface="MS PGothic" charset="0"/>
                <a:cs typeface="MS PGothic" charset="0"/>
              </a:rPr>
              <a:t>Grossmann</a:t>
            </a:r>
            <a:r>
              <a:rPr lang="fr-FR" baseline="30000" dirty="0">
                <a:latin typeface="Arial" charset="0"/>
                <a:ea typeface="MS PGothic" charset="0"/>
                <a:cs typeface="MS PGothic" charset="0"/>
              </a:rPr>
              <a:t> (1988). Et pourquoi le titre du petit livre passionnant de Pastoureau, </a:t>
            </a:r>
            <a:r>
              <a:rPr lang="fr-FR" i="1" baseline="30000" dirty="0">
                <a:latin typeface="Arial" charset="0"/>
                <a:ea typeface="MS PGothic" charset="0"/>
                <a:cs typeface="MS PGothic" charset="0"/>
              </a:rPr>
              <a:t>Bleu. Histoire d'une couleur.</a:t>
            </a:r>
            <a:r>
              <a:rPr lang="fr-FR" baseline="30000" dirty="0">
                <a:latin typeface="Arial" charset="0"/>
                <a:ea typeface="MS PGothic" charset="0"/>
                <a:cs typeface="MS PGothic" charset="0"/>
              </a:rPr>
              <a:t> (2006)  a-t-il été traduit par </a:t>
            </a:r>
            <a:r>
              <a:rPr lang="fr-FR" i="1" baseline="30000" dirty="0">
                <a:latin typeface="Arial" charset="0"/>
                <a:ea typeface="MS PGothic" charset="0"/>
                <a:cs typeface="MS PGothic" charset="0"/>
              </a:rPr>
              <a:t>BLU. </a:t>
            </a:r>
            <a:r>
              <a:rPr lang="fr-FR" i="1" baseline="30000" dirty="0" err="1">
                <a:latin typeface="Arial" charset="0"/>
                <a:ea typeface="MS PGothic" charset="0"/>
                <a:cs typeface="MS PGothic" charset="0"/>
              </a:rPr>
              <a:t>Storia</a:t>
            </a:r>
            <a:r>
              <a:rPr lang="fr-FR" i="1" baseline="30000" dirty="0">
                <a:latin typeface="Arial" charset="0"/>
                <a:ea typeface="MS PGothic" charset="0"/>
                <a:cs typeface="MS PGothic" charset="0"/>
              </a:rPr>
              <a:t> di un colore</a:t>
            </a:r>
            <a:r>
              <a:rPr lang="fr-FR" baseline="30000" dirty="0">
                <a:latin typeface="Arial" charset="0"/>
                <a:ea typeface="MS PGothic" charset="0"/>
                <a:cs typeface="MS PGothic" charset="0"/>
              </a:rPr>
              <a:t>. (2008), qui voile de ce fait toute la question de la traduction de « bleu » en italien ? </a:t>
            </a:r>
            <a:endParaRPr lang="it-IT" baseline="30000" dirty="0">
              <a:latin typeface="Arial" charset="0"/>
              <a:ea typeface="MS PGothic" charset="0"/>
              <a:cs typeface="MS PGothic" charset="0"/>
            </a:endParaRPr>
          </a:p>
          <a:p>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1184476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olo 1"/>
          <p:cNvSpPr>
            <a:spLocks noGrp="1"/>
          </p:cNvSpPr>
          <p:nvPr>
            <p:ph type="title"/>
          </p:nvPr>
        </p:nvSpPr>
        <p:spPr/>
        <p:txBody>
          <a:bodyPr/>
          <a:lstStyle/>
          <a:p>
            <a:r>
              <a:rPr lang="it-IT" sz="2800">
                <a:latin typeface="Arial" charset="0"/>
                <a:ea typeface="MS PGothic" charset="0"/>
              </a:rPr>
              <a:t>Paul Eluard</a:t>
            </a:r>
          </a:p>
        </p:txBody>
      </p:sp>
      <p:pic>
        <p:nvPicPr>
          <p:cNvPr id="104451" name="Segnaposto contenuto 5" descr="images-4.jpeg"/>
          <p:cNvPicPr>
            <a:picLocks noGrp="1" noChangeAspect="1"/>
          </p:cNvPicPr>
          <p:nvPr>
            <p:ph idx="1"/>
          </p:nvPr>
        </p:nvPicPr>
        <p:blipFill>
          <a:blip r:embed="rId2">
            <a:extLst>
              <a:ext uri="{28A0092B-C50C-407E-A947-70E740481C1C}">
                <a14:useLocalDpi xmlns:a14="http://schemas.microsoft.com/office/drawing/2010/main" val="0"/>
              </a:ext>
            </a:extLst>
          </a:blip>
          <a:srcRect l="-14598" r="-14598"/>
          <a:stretch>
            <a:fillRect/>
          </a:stretch>
        </p:blipFill>
        <p:spPr/>
      </p:pic>
    </p:spTree>
    <p:extLst>
      <p:ext uri="{BB962C8B-B14F-4D97-AF65-F5344CB8AC3E}">
        <p14:creationId xmlns:p14="http://schemas.microsoft.com/office/powerpoint/2010/main" val="1386054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olo 1"/>
          <p:cNvSpPr>
            <a:spLocks noGrp="1"/>
          </p:cNvSpPr>
          <p:nvPr>
            <p:ph type="title"/>
          </p:nvPr>
        </p:nvSpPr>
        <p:spPr/>
        <p:txBody>
          <a:bodyPr/>
          <a:lstStyle/>
          <a:p>
            <a:r>
              <a:rPr lang="it-IT" sz="2800">
                <a:latin typeface="Arial" charset="0"/>
                <a:ea typeface="MS PGothic" charset="0"/>
              </a:rPr>
              <a:t>Paul Eluard</a:t>
            </a:r>
            <a:br>
              <a:rPr lang="it-IT" sz="2800">
                <a:latin typeface="Arial" charset="0"/>
                <a:ea typeface="MS PGothic" charset="0"/>
              </a:rPr>
            </a:br>
            <a:r>
              <a:rPr lang="it-IT" sz="2800">
                <a:latin typeface="Arial" charset="0"/>
                <a:ea typeface="MS PGothic" charset="0"/>
              </a:rPr>
              <a:t>dans le recueil </a:t>
            </a:r>
            <a:r>
              <a:rPr lang="fr-FR" sz="2800">
                <a:latin typeface="Arial" charset="0"/>
                <a:ea typeface="MS PGothic" charset="0"/>
              </a:rPr>
              <a:t>l "L'amour la poésie publié en 1929</a:t>
            </a:r>
            <a:endParaRPr lang="it-IT" sz="2800">
              <a:latin typeface="Arial" charset="0"/>
              <a:ea typeface="MS PGothic" charset="0"/>
            </a:endParaRPr>
          </a:p>
        </p:txBody>
      </p:sp>
      <p:sp>
        <p:nvSpPr>
          <p:cNvPr id="105475" name="Segnaposto contenuto 3"/>
          <p:cNvSpPr>
            <a:spLocks noGrp="1"/>
          </p:cNvSpPr>
          <p:nvPr>
            <p:ph sz="half" idx="2"/>
          </p:nvPr>
        </p:nvSpPr>
        <p:spPr>
          <a:xfrm>
            <a:off x="457200" y="1484313"/>
            <a:ext cx="4040188" cy="4641850"/>
          </a:xfrm>
        </p:spPr>
        <p:txBody>
          <a:bodyPr/>
          <a:lstStyle/>
          <a:p>
            <a:pPr marL="0" indent="0">
              <a:buFontTx/>
              <a:buNone/>
            </a:pPr>
            <a:r>
              <a:rPr lang="fr-FR" sz="2000">
                <a:latin typeface="Arial" charset="0"/>
                <a:ea typeface="MS PGothic" charset="0"/>
                <a:cs typeface="MS PGothic" charset="0"/>
              </a:rPr>
              <a:t>La terre est bleue comme une orange</a:t>
            </a:r>
          </a:p>
          <a:p>
            <a:pPr marL="0" indent="0">
              <a:buFontTx/>
              <a:buNone/>
            </a:pPr>
            <a:r>
              <a:rPr lang="fr-FR" sz="2000">
                <a:latin typeface="Arial" charset="0"/>
                <a:ea typeface="MS PGothic" charset="0"/>
                <a:cs typeface="MS PGothic" charset="0"/>
              </a:rPr>
              <a:t>Jamais une erreur les mots ne mentent pas</a:t>
            </a:r>
          </a:p>
          <a:p>
            <a:pPr marL="0" indent="0">
              <a:buFontTx/>
              <a:buNone/>
            </a:pPr>
            <a:r>
              <a:rPr lang="fr-FR" sz="2000">
                <a:latin typeface="Arial" charset="0"/>
                <a:ea typeface="MS PGothic" charset="0"/>
                <a:cs typeface="MS PGothic" charset="0"/>
              </a:rPr>
              <a:t>Ils ne vous donnent plus à chanter</a:t>
            </a:r>
          </a:p>
          <a:p>
            <a:pPr marL="0" indent="0">
              <a:buFontTx/>
              <a:buNone/>
            </a:pPr>
            <a:r>
              <a:rPr lang="fr-FR" sz="2000">
                <a:latin typeface="Arial" charset="0"/>
                <a:ea typeface="MS PGothic" charset="0"/>
                <a:cs typeface="MS PGothic" charset="0"/>
              </a:rPr>
              <a:t>Au tour des baisers de s’entendre</a:t>
            </a:r>
          </a:p>
          <a:p>
            <a:pPr marL="0" indent="0">
              <a:buFontTx/>
              <a:buNone/>
            </a:pPr>
            <a:r>
              <a:rPr lang="fr-FR" sz="2000">
                <a:latin typeface="Arial" charset="0"/>
                <a:ea typeface="MS PGothic" charset="0"/>
                <a:cs typeface="MS PGothic" charset="0"/>
              </a:rPr>
              <a:t>Les fous et les amours</a:t>
            </a:r>
          </a:p>
          <a:p>
            <a:pPr marL="0" indent="0">
              <a:buFontTx/>
              <a:buNone/>
            </a:pPr>
            <a:r>
              <a:rPr lang="fr-FR" sz="2000">
                <a:latin typeface="Arial" charset="0"/>
                <a:ea typeface="MS PGothic" charset="0"/>
                <a:cs typeface="MS PGothic" charset="0"/>
              </a:rPr>
              <a:t>Elle sa bouche d’alliance</a:t>
            </a:r>
          </a:p>
          <a:p>
            <a:pPr marL="0" indent="0">
              <a:buFontTx/>
              <a:buNone/>
            </a:pPr>
            <a:r>
              <a:rPr lang="fr-FR" sz="2000">
                <a:latin typeface="Arial" charset="0"/>
                <a:ea typeface="MS PGothic" charset="0"/>
                <a:cs typeface="MS PGothic" charset="0"/>
              </a:rPr>
              <a:t>Tous les secrets tous les sourires</a:t>
            </a:r>
          </a:p>
          <a:p>
            <a:pPr marL="0" indent="0">
              <a:buFontTx/>
              <a:buNone/>
            </a:pPr>
            <a:r>
              <a:rPr lang="fr-FR" sz="2000">
                <a:latin typeface="Arial" charset="0"/>
                <a:ea typeface="MS PGothic" charset="0"/>
                <a:cs typeface="MS PGothic" charset="0"/>
              </a:rPr>
              <a:t>Et quels vêtements d’indulgence</a:t>
            </a:r>
          </a:p>
          <a:p>
            <a:pPr marL="0" indent="0">
              <a:buFontTx/>
              <a:buNone/>
            </a:pPr>
            <a:r>
              <a:rPr lang="fr-FR" sz="2000">
                <a:latin typeface="Arial" charset="0"/>
                <a:ea typeface="MS PGothic" charset="0"/>
                <a:cs typeface="MS PGothic" charset="0"/>
              </a:rPr>
              <a:t>À la croire toute nue.</a:t>
            </a:r>
          </a:p>
          <a:p>
            <a:pPr marL="0" indent="0"/>
            <a:endParaRPr lang="it-IT">
              <a:latin typeface="Arial" charset="0"/>
              <a:ea typeface="MS PGothic" charset="0"/>
              <a:cs typeface="MS PGothic" charset="0"/>
            </a:endParaRPr>
          </a:p>
        </p:txBody>
      </p:sp>
      <p:sp>
        <p:nvSpPr>
          <p:cNvPr id="105476" name="Segnaposto testo 4"/>
          <p:cNvSpPr>
            <a:spLocks noGrp="1"/>
          </p:cNvSpPr>
          <p:nvPr>
            <p:ph type="body" sz="quarter" idx="3"/>
          </p:nvPr>
        </p:nvSpPr>
        <p:spPr/>
        <p:txBody>
          <a:bodyPr/>
          <a:lstStyle/>
          <a:p>
            <a:r>
              <a:rPr lang="it-IT">
                <a:latin typeface="Arial" charset="0"/>
                <a:ea typeface="MS PGothic" charset="0"/>
                <a:cs typeface="MS PGothic" charset="0"/>
              </a:rPr>
              <a:t>Traduit par Franco Fortini</a:t>
            </a:r>
          </a:p>
        </p:txBody>
      </p:sp>
      <p:sp>
        <p:nvSpPr>
          <p:cNvPr id="105477" name="Segnaposto contenuto 5"/>
          <p:cNvSpPr>
            <a:spLocks noGrp="1"/>
          </p:cNvSpPr>
          <p:nvPr>
            <p:ph sz="quarter" idx="4"/>
          </p:nvPr>
        </p:nvSpPr>
        <p:spPr/>
        <p:txBody>
          <a:bodyPr>
            <a:normAutofit fontScale="92500" lnSpcReduction="10000"/>
          </a:bodyPr>
          <a:lstStyle/>
          <a:p>
            <a:r>
              <a:rPr lang="it-IT">
                <a:latin typeface="Arial" charset="0"/>
                <a:ea typeface="MS PGothic" charset="0"/>
                <a:cs typeface="MS PGothic" charset="0"/>
              </a:rPr>
              <a:t>la terra è blu come un'arancia</a:t>
            </a:r>
            <a:br>
              <a:rPr lang="it-IT">
                <a:latin typeface="Arial" charset="0"/>
                <a:ea typeface="MS PGothic" charset="0"/>
                <a:cs typeface="MS PGothic" charset="0"/>
              </a:rPr>
            </a:br>
            <a:r>
              <a:rPr lang="it-IT">
                <a:latin typeface="Arial" charset="0"/>
                <a:ea typeface="MS PGothic" charset="0"/>
                <a:cs typeface="MS PGothic" charset="0"/>
              </a:rPr>
              <a:t>mai uno sbaglio le parole non sanno mentire</a:t>
            </a:r>
            <a:br>
              <a:rPr lang="it-IT">
                <a:latin typeface="Arial" charset="0"/>
                <a:ea typeface="MS PGothic" charset="0"/>
                <a:cs typeface="MS PGothic" charset="0"/>
              </a:rPr>
            </a:br>
            <a:r>
              <a:rPr lang="it-IT">
                <a:latin typeface="Arial" charset="0"/>
                <a:ea typeface="MS PGothic" charset="0"/>
                <a:cs typeface="MS PGothic" charset="0"/>
              </a:rPr>
              <a:t>più non vi danno da cantare</a:t>
            </a:r>
            <a:br>
              <a:rPr lang="it-IT">
                <a:latin typeface="Arial" charset="0"/>
                <a:ea typeface="MS PGothic" charset="0"/>
                <a:cs typeface="MS PGothic" charset="0"/>
              </a:rPr>
            </a:br>
            <a:r>
              <a:rPr lang="it-IT">
                <a:latin typeface="Arial" charset="0"/>
                <a:ea typeface="MS PGothic" charset="0"/>
                <a:cs typeface="MS PGothic" charset="0"/>
              </a:rPr>
              <a:t>che al giro dei baci si intendano</a:t>
            </a:r>
            <a:br>
              <a:rPr lang="it-IT">
                <a:latin typeface="Arial" charset="0"/>
                <a:ea typeface="MS PGothic" charset="0"/>
                <a:cs typeface="MS PGothic" charset="0"/>
              </a:rPr>
            </a:br>
            <a:r>
              <a:rPr lang="it-IT">
                <a:latin typeface="Arial" charset="0"/>
                <a:ea typeface="MS PGothic" charset="0"/>
                <a:cs typeface="MS PGothic" charset="0"/>
              </a:rPr>
              <a:t>i dementi e gli amori</a:t>
            </a:r>
            <a:br>
              <a:rPr lang="it-IT">
                <a:latin typeface="Arial" charset="0"/>
                <a:ea typeface="MS PGothic" charset="0"/>
                <a:cs typeface="MS PGothic" charset="0"/>
              </a:rPr>
            </a:br>
            <a:r>
              <a:rPr lang="it-IT">
                <a:latin typeface="Arial" charset="0"/>
                <a:ea typeface="MS PGothic" charset="0"/>
                <a:cs typeface="MS PGothic" charset="0"/>
              </a:rPr>
              <a:t>lei le labbra d'intesa</a:t>
            </a:r>
            <a:br>
              <a:rPr lang="it-IT">
                <a:latin typeface="Arial" charset="0"/>
                <a:ea typeface="MS PGothic" charset="0"/>
                <a:cs typeface="MS PGothic" charset="0"/>
              </a:rPr>
            </a:br>
            <a:r>
              <a:rPr lang="it-IT">
                <a:latin typeface="Arial" charset="0"/>
                <a:ea typeface="MS PGothic" charset="0"/>
                <a:cs typeface="MS PGothic" charset="0"/>
              </a:rPr>
              <a:t>i segreti i sorrisi</a:t>
            </a:r>
            <a:br>
              <a:rPr lang="it-IT">
                <a:latin typeface="Arial" charset="0"/>
                <a:ea typeface="MS PGothic" charset="0"/>
                <a:cs typeface="MS PGothic" charset="0"/>
              </a:rPr>
            </a:br>
            <a:r>
              <a:rPr lang="it-IT">
                <a:latin typeface="Arial" charset="0"/>
                <a:ea typeface="MS PGothic" charset="0"/>
                <a:cs typeface="MS PGothic" charset="0"/>
              </a:rPr>
              <a:t>che vesti d'indulgenza</a:t>
            </a:r>
            <a:br>
              <a:rPr lang="it-IT">
                <a:latin typeface="Arial" charset="0"/>
                <a:ea typeface="MS PGothic" charset="0"/>
                <a:cs typeface="MS PGothic" charset="0"/>
              </a:rPr>
            </a:br>
            <a:r>
              <a:rPr lang="it-IT">
                <a:latin typeface="Arial" charset="0"/>
                <a:ea typeface="MS PGothic" charset="0"/>
                <a:cs typeface="MS PGothic" charset="0"/>
              </a:rPr>
              <a:t>crederla tutta nuda.</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2170954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p:txBody>
          <a:bodyPr/>
          <a:lstStyle/>
          <a:p>
            <a:r>
              <a:rPr lang="it-IT" sz="2800">
                <a:latin typeface="Arial" charset="0"/>
                <a:ea typeface="MS PGothic" charset="0"/>
              </a:rPr>
              <a:t>Rosso/rouge et roux</a:t>
            </a:r>
          </a:p>
        </p:txBody>
      </p:sp>
      <p:sp>
        <p:nvSpPr>
          <p:cNvPr id="106499" name="Segnaposto contenuto 2"/>
          <p:cNvSpPr>
            <a:spLocks noGrp="1"/>
          </p:cNvSpPr>
          <p:nvPr>
            <p:ph idx="1"/>
          </p:nvPr>
        </p:nvSpPr>
        <p:spPr/>
        <p:txBody>
          <a:bodyPr/>
          <a:lstStyle/>
          <a:p>
            <a:pPr algn="just"/>
            <a:r>
              <a:rPr lang="fr-FR" sz="2400">
                <a:latin typeface="Arial" charset="0"/>
                <a:ea typeface="MS PGothic" charset="0"/>
                <a:cs typeface="MS PGothic" charset="0"/>
              </a:rPr>
              <a:t>La langue française distingue le rouge du roux. Le roux sera employé principalement pour les cheveux et les poils des animaux, et remarquez que la </a:t>
            </a:r>
            <a:r>
              <a:rPr lang="fr-FR" sz="2400" i="1">
                <a:latin typeface="Arial" charset="0"/>
                <a:ea typeface="MS PGothic" charset="0"/>
                <a:cs typeface="MS PGothic" charset="0"/>
              </a:rPr>
              <a:t>luna rossa </a:t>
            </a:r>
            <a:r>
              <a:rPr lang="fr-FR" sz="2400">
                <a:latin typeface="Arial" charset="0"/>
                <a:ea typeface="MS PGothic" charset="0"/>
                <a:cs typeface="MS PGothic" charset="0"/>
              </a:rPr>
              <a:t>correspond aussi à la « lune rousse ».</a:t>
            </a:r>
            <a:endParaRPr lang="it-IT" sz="2400">
              <a:latin typeface="Arial" charset="0"/>
              <a:ea typeface="MS PGothic" charset="0"/>
              <a:cs typeface="MS PGothic" charset="0"/>
            </a:endParaRPr>
          </a:p>
          <a:p>
            <a:pPr algn="just"/>
            <a:r>
              <a:rPr lang="fr-FR" sz="2400">
                <a:latin typeface="Arial" charset="0"/>
                <a:ea typeface="MS PGothic" charset="0"/>
                <a:cs typeface="MS PGothic" charset="0"/>
              </a:rPr>
              <a:t>De plus, sachez que si « Rouge » et </a:t>
            </a:r>
            <a:r>
              <a:rPr lang="fr-FR" sz="2400" i="1">
                <a:latin typeface="Arial" charset="0"/>
                <a:ea typeface="MS PGothic" charset="0"/>
                <a:cs typeface="MS PGothic" charset="0"/>
              </a:rPr>
              <a:t>Rosso</a:t>
            </a:r>
            <a:r>
              <a:rPr lang="fr-FR" sz="2400">
                <a:latin typeface="Arial" charset="0"/>
                <a:ea typeface="MS PGothic" charset="0"/>
                <a:cs typeface="MS PGothic" charset="0"/>
              </a:rPr>
              <a:t> représentent la couleur de la passion, de l’amour, de la colère, du prestige, de l’interdit, du danger, de la révolte, seul </a:t>
            </a:r>
            <a:r>
              <a:rPr lang="fr-FR" sz="2400" i="1">
                <a:latin typeface="Arial" charset="0"/>
                <a:ea typeface="MS PGothic" charset="0"/>
                <a:cs typeface="MS PGothic" charset="0"/>
              </a:rPr>
              <a:t>Rosso</a:t>
            </a:r>
            <a:r>
              <a:rPr lang="fr-FR" sz="2400">
                <a:latin typeface="Arial" charset="0"/>
                <a:ea typeface="MS PGothic" charset="0"/>
                <a:cs typeface="MS PGothic" charset="0"/>
              </a:rPr>
              <a:t> est associé à la pornographie. </a:t>
            </a:r>
            <a:r>
              <a:rPr lang="fr-FR" sz="2400" i="1">
                <a:latin typeface="Arial" charset="0"/>
                <a:ea typeface="MS PGothic" charset="0"/>
                <a:cs typeface="MS PGothic" charset="0"/>
              </a:rPr>
              <a:t>Un film a luce rossa</a:t>
            </a:r>
            <a:r>
              <a:rPr lang="fr-FR" sz="2400">
                <a:latin typeface="Arial" charset="0"/>
                <a:ea typeface="MS PGothic" charset="0"/>
                <a:cs typeface="MS PGothic" charset="0"/>
              </a:rPr>
              <a:t> sera traduit par « un film classé X » ou par « un film porno ».</a:t>
            </a:r>
            <a:endParaRPr lang="it-IT" sz="2400">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1175582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olo 1"/>
          <p:cNvSpPr>
            <a:spLocks noGrp="1"/>
          </p:cNvSpPr>
          <p:nvPr>
            <p:ph type="title"/>
          </p:nvPr>
        </p:nvSpPr>
        <p:spPr/>
        <p:txBody>
          <a:bodyPr/>
          <a:lstStyle/>
          <a:p>
            <a:r>
              <a:rPr lang="it-IT" sz="2800">
                <a:latin typeface="Arial" charset="0"/>
                <a:ea typeface="MS PGothic" charset="0"/>
              </a:rPr>
              <a:t>Rosso?</a:t>
            </a:r>
          </a:p>
        </p:txBody>
      </p:sp>
      <p:sp>
        <p:nvSpPr>
          <p:cNvPr id="107523" name="Segnaposto contenuto 2"/>
          <p:cNvSpPr>
            <a:spLocks noGrp="1"/>
          </p:cNvSpPr>
          <p:nvPr>
            <p:ph idx="1"/>
          </p:nvPr>
        </p:nvSpPr>
        <p:spPr/>
        <p:txBody>
          <a:bodyPr/>
          <a:lstStyle/>
          <a:p>
            <a:pPr algn="just"/>
            <a:r>
              <a:rPr lang="fr-FR" sz="2400">
                <a:latin typeface="Arial" charset="0"/>
                <a:ea typeface="MS PGothic" charset="0"/>
                <a:cs typeface="MS PGothic" charset="0"/>
              </a:rPr>
              <a:t>Si vous deviez traduire « </a:t>
            </a:r>
            <a:r>
              <a:rPr lang="fr-FR" sz="2400" i="1">
                <a:latin typeface="Arial" charset="0"/>
                <a:ea typeface="MS PGothic" charset="0"/>
                <a:cs typeface="MS PGothic" charset="0"/>
              </a:rPr>
              <a:t>Ha i cappelli rossi </a:t>
            </a:r>
            <a:r>
              <a:rPr lang="fr-FR" sz="2400">
                <a:latin typeface="Arial" charset="0"/>
                <a:ea typeface="MS PGothic" charset="0"/>
                <a:cs typeface="MS PGothic" charset="0"/>
              </a:rPr>
              <a:t>» en français, vous choisiriez « Elle/il a les cheveux rouge ou roux ? Cela dépend. Si c’est la couleur naturelle, vous devrez opter pour « roux », mais si c’est le résultat d’une coloration rouge, vous devrez dire  « rouge ». </a:t>
            </a:r>
          </a:p>
          <a:p>
            <a:pPr algn="just"/>
            <a:r>
              <a:rPr lang="fr-FR" sz="2400">
                <a:latin typeface="Arial" charset="0"/>
                <a:ea typeface="MS PGothic" charset="0"/>
                <a:cs typeface="MS PGothic" charset="0"/>
              </a:rPr>
              <a:t>À l’occasion de la </a:t>
            </a:r>
            <a:r>
              <a:rPr lang="fr-FR" sz="2400" i="1">
                <a:latin typeface="Arial" charset="0"/>
                <a:ea typeface="MS PGothic" charset="0"/>
                <a:cs typeface="MS PGothic" charset="0"/>
              </a:rPr>
              <a:t>Ginger Pride</a:t>
            </a:r>
            <a:r>
              <a:rPr lang="fr-FR" sz="2400">
                <a:latin typeface="Arial" charset="0"/>
                <a:ea typeface="MS PGothic" charset="0"/>
                <a:cs typeface="MS PGothic" charset="0"/>
              </a:rPr>
              <a:t> qui a eu lieu à Edimbourg, vous trouvez en français “Les roux aussi ont leur marche des fiertés” (</a:t>
            </a:r>
            <a:r>
              <a:rPr lang="fr-FR" sz="2400" i="1">
                <a:latin typeface="Arial" charset="0"/>
                <a:ea typeface="MS PGothic" charset="0"/>
                <a:cs typeface="MS PGothic" charset="0"/>
              </a:rPr>
              <a:t>Marianne</a:t>
            </a:r>
            <a:r>
              <a:rPr lang="fr-FR" sz="2400">
                <a:latin typeface="Arial" charset="0"/>
                <a:ea typeface="MS PGothic" charset="0"/>
                <a:cs typeface="MS PGothic" charset="0"/>
              </a:rPr>
              <a:t> 13 Août 2013) alors qu’en italien «A Edimburgo anche i capelli rossi vanno in marcia » ( it.paperblog 13 Août 2013).</a:t>
            </a:r>
            <a:endParaRPr lang="it-IT" sz="2400">
              <a:latin typeface="Arial" charset="0"/>
              <a:ea typeface="MS PGothic" charset="0"/>
              <a:cs typeface="MS PGothic" charset="0"/>
            </a:endParaRPr>
          </a:p>
          <a:p>
            <a:pPr algn="just">
              <a:buFontTx/>
              <a:buNone/>
            </a:pPr>
            <a:r>
              <a:rPr lang="fr-FR" sz="2400">
                <a:latin typeface="Arial" charset="0"/>
                <a:ea typeface="MS PGothic" charset="0"/>
                <a:cs typeface="MS PGothic" charset="0"/>
              </a:rPr>
              <a:t> </a:t>
            </a:r>
            <a:endParaRPr lang="it-IT" sz="2400">
              <a:latin typeface="Arial" charset="0"/>
              <a:ea typeface="MS PGothic" charset="0"/>
              <a:cs typeface="MS PGothic" charset="0"/>
            </a:endParaRP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414228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olo 1"/>
          <p:cNvSpPr>
            <a:spLocks noGrp="1"/>
          </p:cNvSpPr>
          <p:nvPr>
            <p:ph type="title"/>
          </p:nvPr>
        </p:nvSpPr>
        <p:spPr/>
        <p:txBody>
          <a:bodyPr/>
          <a:lstStyle/>
          <a:p>
            <a:r>
              <a:rPr lang="fr-FR" sz="2800">
                <a:latin typeface="Arial" charset="0"/>
                <a:ea typeface="MS PGothic" charset="0"/>
              </a:rPr>
              <a:t>L’approche universaliste</a:t>
            </a:r>
            <a:br>
              <a:rPr lang="fr-FR" sz="2800">
                <a:latin typeface="Arial" charset="0"/>
                <a:ea typeface="MS PGothic" charset="0"/>
              </a:rPr>
            </a:br>
            <a:r>
              <a:rPr lang="it-IT" sz="2000">
                <a:latin typeface="Arial" charset="0"/>
                <a:ea typeface="MS PGothic" charset="0"/>
              </a:rPr>
              <a:t>Berlin and Kay </a:t>
            </a:r>
            <a:r>
              <a:rPr lang="it-IT" sz="2000" i="1">
                <a:latin typeface="Arial" charset="0"/>
                <a:ea typeface="MS PGothic" charset="0"/>
              </a:rPr>
              <a:t>Basic color terms: their universality and evolution,</a:t>
            </a:r>
            <a:br>
              <a:rPr lang="it-IT" sz="2000" i="1">
                <a:latin typeface="Arial" charset="0"/>
                <a:ea typeface="MS PGothic" charset="0"/>
              </a:rPr>
            </a:br>
            <a:r>
              <a:rPr lang="it-IT" sz="2000">
                <a:latin typeface="Arial" charset="0"/>
                <a:ea typeface="MS PGothic" charset="0"/>
              </a:rPr>
              <a:t>Berkeley-L.A, Un. Of California Press, 1969</a:t>
            </a:r>
          </a:p>
        </p:txBody>
      </p:sp>
      <p:sp>
        <p:nvSpPr>
          <p:cNvPr id="70659" name="Segnaposto contenuto 2"/>
          <p:cNvSpPr>
            <a:spLocks noGrp="1"/>
          </p:cNvSpPr>
          <p:nvPr>
            <p:ph idx="1"/>
          </p:nvPr>
        </p:nvSpPr>
        <p:spPr/>
        <p:txBody>
          <a:bodyPr/>
          <a:lstStyle/>
          <a:p>
            <a:pPr algn="just"/>
            <a:r>
              <a:rPr lang="fr-FR" sz="2400">
                <a:latin typeface="Arial" charset="0"/>
                <a:ea typeface="MS PGothic" charset="0"/>
                <a:cs typeface="MS PGothic" charset="0"/>
              </a:rPr>
              <a:t>elle soutient l’existence d’universaux chromatiques, de onze couleurs perçues et nommées selon l’évolution des sociétés</a:t>
            </a:r>
          </a:p>
          <a:p>
            <a:pPr algn="just"/>
            <a:r>
              <a:rPr lang="fr-FR" sz="2400">
                <a:latin typeface="Arial" charset="0"/>
                <a:ea typeface="MS PGothic" charset="0"/>
                <a:cs typeface="MS PGothic" charset="0"/>
              </a:rPr>
              <a:t>Et « les langues de toutes les hautes cultures modernes – et parmi elles toutes les langues romanes – appartiennent au septième stade » (Kristol 1994, 32).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55013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539750" y="274638"/>
            <a:ext cx="8147050" cy="922337"/>
          </a:xfrm>
        </p:spPr>
        <p:txBody>
          <a:bodyPr>
            <a:normAutofit fontScale="90000"/>
          </a:bodyPr>
          <a:lstStyle/>
          <a:p>
            <a:pPr eaLnBrk="1" hangingPunct="1"/>
            <a:r>
              <a:rPr lang="it-IT" sz="2400">
                <a:latin typeface="Arial" charset="0"/>
                <a:ea typeface="MS PGothic" charset="0"/>
              </a:rPr>
              <a:t>Approche universaliste  </a:t>
            </a:r>
            <a:br>
              <a:rPr lang="it-IT" sz="2400">
                <a:latin typeface="Arial" charset="0"/>
                <a:ea typeface="MS PGothic" charset="0"/>
              </a:rPr>
            </a:br>
            <a:r>
              <a:rPr lang="it-IT" sz="1800">
                <a:latin typeface="Arial" charset="0"/>
                <a:ea typeface="MS PGothic" charset="0"/>
              </a:rPr>
              <a:t>Berlin and Kay </a:t>
            </a:r>
            <a:r>
              <a:rPr lang="it-IT" sz="1800" i="1">
                <a:latin typeface="Arial" charset="0"/>
                <a:ea typeface="MS PGothic" charset="0"/>
              </a:rPr>
              <a:t>Basic color terms: their universality and evolution,</a:t>
            </a:r>
            <a:br>
              <a:rPr lang="it-IT" sz="1800" i="1">
                <a:latin typeface="Arial" charset="0"/>
                <a:ea typeface="MS PGothic" charset="0"/>
              </a:rPr>
            </a:br>
            <a:r>
              <a:rPr lang="it-IT" sz="1800">
                <a:latin typeface="Arial" charset="0"/>
                <a:ea typeface="MS PGothic" charset="0"/>
              </a:rPr>
              <a:t>Berkeley-L.A, Un. Of California Press, 1969</a:t>
            </a:r>
          </a:p>
        </p:txBody>
      </p:sp>
      <p:sp>
        <p:nvSpPr>
          <p:cNvPr id="71683" name="Rectangle 3"/>
          <p:cNvSpPr>
            <a:spLocks noGrp="1" noChangeArrowheads="1"/>
          </p:cNvSpPr>
          <p:nvPr>
            <p:ph type="body" idx="4294967295"/>
          </p:nvPr>
        </p:nvSpPr>
        <p:spPr>
          <a:xfrm>
            <a:off x="539750" y="1412875"/>
            <a:ext cx="8229600" cy="4525963"/>
          </a:xfrm>
        </p:spPr>
        <p:txBody>
          <a:bodyPr/>
          <a:lstStyle/>
          <a:p>
            <a:pPr lvl="4" eaLnBrk="1" hangingPunct="1">
              <a:lnSpc>
                <a:spcPct val="90000"/>
              </a:lnSpc>
              <a:buFontTx/>
              <a:buNone/>
            </a:pPr>
            <a:r>
              <a:rPr lang="it-IT" sz="2400">
                <a:latin typeface="Arial" charset="0"/>
                <a:cs typeface="Arial" charset="0"/>
              </a:rPr>
              <a:t>Universaux chromatiques</a:t>
            </a:r>
          </a:p>
          <a:p>
            <a:pPr eaLnBrk="1" hangingPunct="1">
              <a:lnSpc>
                <a:spcPct val="90000"/>
              </a:lnSpc>
            </a:pPr>
            <a:endParaRPr lang="it-IT" sz="2400">
              <a:latin typeface="Arial" charset="0"/>
              <a:ea typeface="MS PGothic" charset="0"/>
              <a:cs typeface="MS PGothic" charset="0"/>
            </a:endParaRPr>
          </a:p>
          <a:p>
            <a:pPr eaLnBrk="1" hangingPunct="1">
              <a:lnSpc>
                <a:spcPct val="90000"/>
              </a:lnSpc>
            </a:pPr>
            <a:r>
              <a:rPr lang="it-IT" sz="2400">
                <a:latin typeface="Arial" charset="0"/>
                <a:ea typeface="MS PGothic" charset="0"/>
                <a:cs typeface="MS PGothic" charset="0"/>
              </a:rPr>
              <a:t>Premier stade : toutes les langues contiennent des termes pour noir et blanc</a:t>
            </a:r>
          </a:p>
          <a:p>
            <a:pPr eaLnBrk="1" hangingPunct="1">
              <a:lnSpc>
                <a:spcPct val="90000"/>
              </a:lnSpc>
            </a:pPr>
            <a:r>
              <a:rPr lang="it-IT" sz="2400">
                <a:latin typeface="Arial" charset="0"/>
                <a:ea typeface="MS PGothic" charset="0"/>
                <a:cs typeface="MS PGothic" charset="0"/>
              </a:rPr>
              <a:t>2° : blanc, noir, rouge</a:t>
            </a:r>
          </a:p>
          <a:p>
            <a:pPr eaLnBrk="1" hangingPunct="1">
              <a:lnSpc>
                <a:spcPct val="90000"/>
              </a:lnSpc>
            </a:pPr>
            <a:r>
              <a:rPr lang="it-IT" sz="2400">
                <a:latin typeface="Arial" charset="0"/>
                <a:ea typeface="MS PGothic" charset="0"/>
                <a:cs typeface="MS PGothic" charset="0"/>
              </a:rPr>
              <a:t>3° stade : B+N+R+ soit vert, soit jaune</a:t>
            </a:r>
          </a:p>
          <a:p>
            <a:pPr eaLnBrk="1" hangingPunct="1">
              <a:lnSpc>
                <a:spcPct val="90000"/>
              </a:lnSpc>
            </a:pPr>
            <a:r>
              <a:rPr lang="it-IT" sz="2400">
                <a:latin typeface="Arial" charset="0"/>
                <a:ea typeface="MS PGothic" charset="0"/>
                <a:cs typeface="MS PGothic" charset="0"/>
              </a:rPr>
              <a:t>4° stade : B+N+R+V+J (le stade des Grecs)</a:t>
            </a:r>
          </a:p>
          <a:p>
            <a:pPr eaLnBrk="1" hangingPunct="1">
              <a:lnSpc>
                <a:spcPct val="90000"/>
              </a:lnSpc>
            </a:pPr>
            <a:r>
              <a:rPr lang="it-IT" sz="2400">
                <a:latin typeface="Arial" charset="0"/>
                <a:ea typeface="MS PGothic" charset="0"/>
                <a:cs typeface="MS PGothic" charset="0"/>
              </a:rPr>
              <a:t>5° stade : B+N+R+V+J+ Bleu</a:t>
            </a:r>
          </a:p>
          <a:p>
            <a:pPr eaLnBrk="1" hangingPunct="1">
              <a:lnSpc>
                <a:spcPct val="90000"/>
              </a:lnSpc>
            </a:pPr>
            <a:r>
              <a:rPr lang="it-IT" sz="2400">
                <a:latin typeface="Arial" charset="0"/>
                <a:ea typeface="MS PGothic" charset="0"/>
                <a:cs typeface="MS PGothic" charset="0"/>
              </a:rPr>
              <a:t>6° stade : B+N+R+V+J+ Bl+ Brun (marron)</a:t>
            </a:r>
          </a:p>
          <a:p>
            <a:pPr eaLnBrk="1" hangingPunct="1">
              <a:lnSpc>
                <a:spcPct val="90000"/>
              </a:lnSpc>
            </a:pPr>
            <a:r>
              <a:rPr lang="it-IT" sz="2400">
                <a:latin typeface="Arial" charset="0"/>
                <a:ea typeface="MS PGothic" charset="0"/>
                <a:cs typeface="MS PGothic" charset="0"/>
              </a:rPr>
              <a:t>7° stade : 8 termes ou plus violet, rose, orange, gris</a:t>
            </a:r>
          </a:p>
          <a:p>
            <a:pPr eaLnBrk="1" hangingPunct="1">
              <a:lnSpc>
                <a:spcPct val="90000"/>
              </a:lnSpc>
            </a:pPr>
            <a:endParaRPr lang="it-IT" sz="2400">
              <a:latin typeface="Arial" charset="0"/>
              <a:ea typeface="MS PGothic" charset="0"/>
              <a:cs typeface="MS PGothic" charset="0"/>
            </a:endParaRPr>
          </a:p>
          <a:p>
            <a:pPr eaLnBrk="1" hangingPunct="1">
              <a:lnSpc>
                <a:spcPct val="90000"/>
              </a:lnSpc>
            </a:pPr>
            <a:endParaRPr lang="it-IT" sz="1800">
              <a:latin typeface="Arial" charset="0"/>
              <a:ea typeface="MS PGothic" charset="0"/>
              <a:cs typeface="MS PGothic" charset="0"/>
            </a:endParaRPr>
          </a:p>
        </p:txBody>
      </p:sp>
    </p:spTree>
    <p:extLst>
      <p:ext uri="{BB962C8B-B14F-4D97-AF65-F5344CB8AC3E}">
        <p14:creationId xmlns:p14="http://schemas.microsoft.com/office/powerpoint/2010/main" val="25005330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it-IT" sz="3200">
                <a:latin typeface="Arial" charset="0"/>
                <a:ea typeface="MS PGothic" charset="0"/>
              </a:rPr>
              <a:t>Langue, culture, couleurs</a:t>
            </a:r>
          </a:p>
        </p:txBody>
      </p:sp>
      <p:sp>
        <p:nvSpPr>
          <p:cNvPr id="73731" name="Rectangle 3"/>
          <p:cNvSpPr>
            <a:spLocks noGrp="1" noChangeArrowheads="1"/>
          </p:cNvSpPr>
          <p:nvPr>
            <p:ph type="body" idx="4294967295"/>
          </p:nvPr>
        </p:nvSpPr>
        <p:spPr>
          <a:xfrm>
            <a:off x="0" y="1600200"/>
            <a:ext cx="8229600" cy="4525963"/>
          </a:xfrm>
        </p:spPr>
        <p:txBody>
          <a:bodyPr/>
          <a:lstStyle/>
          <a:p>
            <a:pPr algn="just" eaLnBrk="1" hangingPunct="1">
              <a:lnSpc>
                <a:spcPct val="80000"/>
              </a:lnSpc>
            </a:pPr>
            <a:r>
              <a:rPr lang="fr-FR" sz="2400">
                <a:latin typeface="Arial" charset="0"/>
                <a:ea typeface="MS PGothic" charset="0"/>
                <a:cs typeface="MS PGothic" charset="0"/>
              </a:rPr>
              <a:t>Il n’y a pas deux langues qui organisent les couleurs de la même façon. Est-ce que les yeux sont différents ? Non, c’est la langue qui est différente.</a:t>
            </a:r>
          </a:p>
          <a:p>
            <a:pPr eaLnBrk="1" hangingPunct="1">
              <a:lnSpc>
                <a:spcPct val="80000"/>
              </a:lnSpc>
              <a:buFontTx/>
              <a:buNone/>
            </a:pPr>
            <a:r>
              <a:rPr lang="fr-FR" sz="2400">
                <a:latin typeface="Arial" charset="0"/>
                <a:ea typeface="MS PGothic" charset="0"/>
                <a:cs typeface="MS PGothic" charset="0"/>
              </a:rPr>
              <a:t>     Emile Benveniste, </a:t>
            </a:r>
            <a:r>
              <a:rPr lang="fr-FR" sz="2400" i="1">
                <a:latin typeface="Arial" charset="0"/>
                <a:ea typeface="MS PGothic" charset="0"/>
                <a:cs typeface="MS PGothic" charset="0"/>
              </a:rPr>
              <a:t>Problèmes de linguistique générale</a:t>
            </a:r>
            <a:r>
              <a:rPr lang="fr-FR" sz="2400">
                <a:latin typeface="Arial" charset="0"/>
                <a:ea typeface="MS PGothic" charset="0"/>
                <a:cs typeface="MS PGothic" charset="0"/>
              </a:rPr>
              <a:t>, 2, Paris, Gallimard, 1974 p. 21.</a:t>
            </a:r>
          </a:p>
          <a:p>
            <a:pPr algn="just" eaLnBrk="1" hangingPunct="1">
              <a:lnSpc>
                <a:spcPct val="80000"/>
              </a:lnSpc>
            </a:pPr>
            <a:r>
              <a:rPr lang="fr-FR" sz="2400">
                <a:latin typeface="Arial" charset="0"/>
                <a:ea typeface="MS PGothic" charset="0"/>
                <a:cs typeface="MS PGothic" charset="0"/>
              </a:rPr>
              <a:t>Je suis de ceux qui estiment que la couleur est un phénomène culturel, étroitement culturel, qui se vit et se définit différemment selon les époques, les sociétés, les civilisations. </a:t>
            </a:r>
          </a:p>
          <a:p>
            <a:pPr eaLnBrk="1" hangingPunct="1">
              <a:lnSpc>
                <a:spcPct val="80000"/>
              </a:lnSpc>
              <a:buFontTx/>
              <a:buNone/>
            </a:pPr>
            <a:r>
              <a:rPr lang="fr-FR" sz="2400">
                <a:latin typeface="Arial" charset="0"/>
                <a:ea typeface="MS PGothic" charset="0"/>
                <a:cs typeface="MS PGothic" charset="0"/>
              </a:rPr>
              <a:t>    M. Pastoureau, </a:t>
            </a:r>
            <a:r>
              <a:rPr lang="fr-FR" sz="2400" i="1">
                <a:latin typeface="Arial" charset="0"/>
                <a:ea typeface="MS PGothic" charset="0"/>
                <a:cs typeface="MS PGothic" charset="0"/>
              </a:rPr>
              <a:t>Dictionnaire des couleurs de notre temps</a:t>
            </a:r>
            <a:r>
              <a:rPr lang="fr-FR" sz="2400">
                <a:latin typeface="Arial" charset="0"/>
                <a:ea typeface="MS PGothic" charset="0"/>
                <a:cs typeface="MS PGothic" charset="0"/>
              </a:rPr>
              <a:t>, Paris, Bonneton, 1999, p.12.</a:t>
            </a:r>
          </a:p>
          <a:p>
            <a:pPr eaLnBrk="1" hangingPunct="1">
              <a:lnSpc>
                <a:spcPct val="80000"/>
              </a:lnSpc>
              <a:buFontTx/>
              <a:buNone/>
            </a:pPr>
            <a:endParaRPr lang="fr-FR" sz="2000">
              <a:latin typeface="Arial" charset="0"/>
              <a:ea typeface="MS PGothic" charset="0"/>
              <a:cs typeface="MS PGothic" charset="0"/>
            </a:endParaRPr>
          </a:p>
        </p:txBody>
      </p:sp>
    </p:spTree>
    <p:extLst>
      <p:ext uri="{BB962C8B-B14F-4D97-AF65-F5344CB8AC3E}">
        <p14:creationId xmlns:p14="http://schemas.microsoft.com/office/powerpoint/2010/main" val="32016395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olo 1"/>
          <p:cNvSpPr>
            <a:spLocks noGrp="1"/>
          </p:cNvSpPr>
          <p:nvPr>
            <p:ph type="title"/>
          </p:nvPr>
        </p:nvSpPr>
        <p:spPr/>
        <p:txBody>
          <a:bodyPr/>
          <a:lstStyle/>
          <a:p>
            <a:r>
              <a:rPr lang="it-IT" sz="2800">
                <a:latin typeface="Arial" charset="0"/>
                <a:ea typeface="MS PGothic" charset="0"/>
              </a:rPr>
              <a:t>Les vraies couleurs</a:t>
            </a:r>
          </a:p>
        </p:txBody>
      </p:sp>
      <p:sp>
        <p:nvSpPr>
          <p:cNvPr id="75779" name="Segnaposto contenuto 2"/>
          <p:cNvSpPr>
            <a:spLocks noGrp="1"/>
          </p:cNvSpPr>
          <p:nvPr>
            <p:ph idx="1"/>
          </p:nvPr>
        </p:nvSpPr>
        <p:spPr/>
        <p:txBody>
          <a:bodyPr/>
          <a:lstStyle/>
          <a:p>
            <a:pPr algn="just"/>
            <a:r>
              <a:rPr lang="fr-FR" sz="2400">
                <a:latin typeface="Arial" charset="0"/>
                <a:ea typeface="MS PGothic" charset="0"/>
                <a:cs typeface="MS PGothic" charset="0"/>
              </a:rPr>
              <a:t>Le bleu, le rouge, le vert, le jaune, le blanc, le noir, le gris ? Les « vraies » couleurs, les seules pour lesquelles on n’a pas eu recours à des manifestations naturelles pour trouver leur nom, contrairement à toutes les autres comme le rose ou le violet qui proviennent des fleurs, l’orange ou le marron des fruits, le saumon des animaux, le turquoise des pierres…</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360715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olo 1"/>
          <p:cNvSpPr>
            <a:spLocks noGrp="1"/>
          </p:cNvSpPr>
          <p:nvPr>
            <p:ph type="title"/>
          </p:nvPr>
        </p:nvSpPr>
        <p:spPr/>
        <p:txBody>
          <a:bodyPr/>
          <a:lstStyle/>
          <a:p>
            <a:r>
              <a:rPr lang="it-IT" sz="2800">
                <a:latin typeface="Arial" charset="0"/>
                <a:ea typeface="MS PGothic" charset="0"/>
              </a:rPr>
              <a:t>Langue, culture, couleurs</a:t>
            </a:r>
          </a:p>
        </p:txBody>
      </p:sp>
      <p:sp>
        <p:nvSpPr>
          <p:cNvPr id="76803" name="Segnaposto contenuto 2"/>
          <p:cNvSpPr>
            <a:spLocks noGrp="1"/>
          </p:cNvSpPr>
          <p:nvPr>
            <p:ph idx="1"/>
          </p:nvPr>
        </p:nvSpPr>
        <p:spPr/>
        <p:txBody>
          <a:bodyPr/>
          <a:lstStyle/>
          <a:p>
            <a:endParaRPr lang="fr-FR" sz="2400">
              <a:latin typeface="Arial" charset="0"/>
              <a:ea typeface="MS PGothic" charset="0"/>
              <a:cs typeface="MS PGothic" charset="0"/>
            </a:endParaRPr>
          </a:p>
          <a:p>
            <a:pPr algn="just"/>
            <a:r>
              <a:rPr lang="fr-FR" sz="2400">
                <a:latin typeface="Arial" charset="0"/>
                <a:ea typeface="MS PGothic" charset="0"/>
                <a:cs typeface="MS PGothic" charset="0"/>
              </a:rPr>
              <a:t>Dans notre perspective, les couleurs reflètent et génèrent différentes associations symboliques selon les sociétés, dans le temps et dans l’espace, qui se fixent dans les langues et qui sont abondamment exploitées dans les discours.</a:t>
            </a:r>
          </a:p>
          <a:p>
            <a:pPr algn="just"/>
            <a:endParaRPr lang="fr-FR" sz="2400">
              <a:latin typeface="Arial" charset="0"/>
              <a:ea typeface="MS PGothic" charset="0"/>
              <a:cs typeface="MS PGothic" charset="0"/>
            </a:endParaRPr>
          </a:p>
          <a:p>
            <a:pPr algn="just"/>
            <a:r>
              <a:rPr lang="fr-FR" sz="2400">
                <a:latin typeface="Arial" charset="0"/>
                <a:ea typeface="MS PGothic" charset="0"/>
                <a:cs typeface="MS PGothic" charset="0"/>
              </a:rPr>
              <a:t>Les couleurs sont partout. Elles habitent notre vie de tous les jours. Nous aimons certaines couleurs et pas d’autres. </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38440640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1"/>
          <p:cNvSpPr>
            <a:spLocks noGrp="1"/>
          </p:cNvSpPr>
          <p:nvPr>
            <p:ph type="title"/>
          </p:nvPr>
        </p:nvSpPr>
        <p:spPr/>
        <p:txBody>
          <a:bodyPr/>
          <a:lstStyle/>
          <a:p>
            <a:r>
              <a:rPr lang="it-IT" sz="2800">
                <a:latin typeface="Arial" charset="0"/>
                <a:ea typeface="MS PGothic" charset="0"/>
              </a:rPr>
              <a:t>Quelle est votre couleur préférée ?</a:t>
            </a:r>
          </a:p>
        </p:txBody>
      </p:sp>
      <p:sp>
        <p:nvSpPr>
          <p:cNvPr id="77827" name="Segnaposto contenuto 2"/>
          <p:cNvSpPr>
            <a:spLocks noGrp="1"/>
          </p:cNvSpPr>
          <p:nvPr>
            <p:ph idx="1"/>
          </p:nvPr>
        </p:nvSpPr>
        <p:spPr/>
        <p:txBody>
          <a:bodyPr/>
          <a:lstStyle/>
          <a:p>
            <a:r>
              <a:rPr lang="it-IT" sz="2400">
                <a:latin typeface="Arial" charset="0"/>
                <a:ea typeface="MS PGothic" charset="0"/>
                <a:cs typeface="MS PGothic" charset="0"/>
              </a:rPr>
              <a:t>La majorité a choisi bleu</a:t>
            </a:r>
          </a:p>
          <a:p>
            <a:r>
              <a:rPr lang="it-IT" sz="2400">
                <a:latin typeface="Arial" charset="0"/>
                <a:ea typeface="MS PGothic" charset="0"/>
                <a:cs typeface="MS PGothic" charset="0"/>
              </a:rPr>
              <a:t>Ensuite :</a:t>
            </a:r>
          </a:p>
        </p:txBody>
      </p:sp>
    </p:spTree>
    <p:extLst>
      <p:ext uri="{BB962C8B-B14F-4D97-AF65-F5344CB8AC3E}">
        <p14:creationId xmlns:p14="http://schemas.microsoft.com/office/powerpoint/2010/main" val="28397462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1406</Words>
  <Application>Microsoft Macintosh PowerPoint</Application>
  <PresentationFormat>Presentazione su schermo (4:3)</PresentationFormat>
  <Paragraphs>145</Paragraphs>
  <Slides>37</Slides>
  <Notes>3</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Les couleurs</vt:lpstr>
      <vt:lpstr>Langue, culture, couleurs cours du 19 janvier 2017</vt:lpstr>
      <vt:lpstr>L’approche relativiste</vt:lpstr>
      <vt:lpstr>L’approche universaliste Berlin and Kay Basic color terms: their universality and evolution, Berkeley-L.A, Un. Of California Press, 1969</vt:lpstr>
      <vt:lpstr>Approche universaliste   Berlin and Kay Basic color terms: their universality and evolution, Berkeley-L.A, Un. Of California Press, 1969</vt:lpstr>
      <vt:lpstr>Langue, culture, couleurs</vt:lpstr>
      <vt:lpstr>Les vraies couleurs</vt:lpstr>
      <vt:lpstr>Langue, culture, couleurs</vt:lpstr>
      <vt:lpstr>Quelle est votre couleur préférée ?</vt:lpstr>
      <vt:lpstr>Le bleu</vt:lpstr>
      <vt:lpstr>Les Grecs aveugles du bleu?</vt:lpstr>
      <vt:lpstr>Le bleu</vt:lpstr>
      <vt:lpstr>Le rouge</vt:lpstr>
      <vt:lpstr>Le rouge</vt:lpstr>
      <vt:lpstr>Le vert</vt:lpstr>
      <vt:lpstr>Le jaune </vt:lpstr>
      <vt:lpstr>Le blanc</vt:lpstr>
      <vt:lpstr>Le noir</vt:lpstr>
      <vt:lpstr>Gris, rose, orange</vt:lpstr>
      <vt:lpstr>Langue, culture, couleurs</vt:lpstr>
      <vt:lpstr>bleu, bleue </vt:lpstr>
      <vt:lpstr>Rouge</vt:lpstr>
      <vt:lpstr>vert, verte </vt:lpstr>
      <vt:lpstr>Jaune</vt:lpstr>
      <vt:lpstr>blanc, blanche </vt:lpstr>
      <vt:lpstr>noir, noire </vt:lpstr>
      <vt:lpstr>Gris, rose, orange</vt:lpstr>
      <vt:lpstr> À la découverte des ressemblances ou des différences de couleurs entre l’italien et le français </vt:lpstr>
      <vt:lpstr>Si vous deviez traduire « les yeux bleus » en italien,</vt:lpstr>
      <vt:lpstr>gli occhi azzurri, blu ou celesti ?   </vt:lpstr>
      <vt:lpstr>Le découpage de Bleu en italien</vt:lpstr>
      <vt:lpstr>Le découpage de Bleu en italien</vt:lpstr>
      <vt:lpstr>Bleu en italien</vt:lpstr>
      <vt:lpstr>Paul Eluard</vt:lpstr>
      <vt:lpstr>Paul Eluard dans le recueil l "L'amour la poésie publié en 1929</vt:lpstr>
      <vt:lpstr>Rosso/rouge et roux</vt:lpstr>
      <vt:lpstr>Rosso?</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couleurs</dc:title>
  <dc:creator>nadine celotti</dc:creator>
  <cp:lastModifiedBy>nadine celotti</cp:lastModifiedBy>
  <cp:revision>4</cp:revision>
  <dcterms:created xsi:type="dcterms:W3CDTF">2017-04-03T11:23:57Z</dcterms:created>
  <dcterms:modified xsi:type="dcterms:W3CDTF">2017-04-03T11:28:13Z</dcterms:modified>
</cp:coreProperties>
</file>