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40"/>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54" d="100"/>
          <a:sy n="54" d="100"/>
        </p:scale>
        <p:origin x="-1944"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printerSettings" Target="printerSettings/printerSettings1.bin"/><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76964F4-3A12-2C4A-A614-8D852B62D62C}" type="datetimeFigureOut">
              <a:rPr lang="it-IT" smtClean="0"/>
              <a:t>03/04/17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7622FFE-428A-3D40-AD45-255AB51115DF}" type="slidenum">
              <a:rPr lang="it-IT" smtClean="0"/>
              <a:t>‹n.›</a:t>
            </a:fld>
            <a:endParaRPr lang="it-IT"/>
          </a:p>
        </p:txBody>
      </p:sp>
    </p:spTree>
    <p:extLst>
      <p:ext uri="{BB962C8B-B14F-4D97-AF65-F5344CB8AC3E}">
        <p14:creationId xmlns:p14="http://schemas.microsoft.com/office/powerpoint/2010/main" val="1407667714"/>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C15EA9A-024F-2C4B-8B72-FEBD77985360}" type="slidenum">
              <a:rPr lang="fr-FR"/>
              <a:pPr/>
              <a:t>23</a:t>
            </a:fld>
            <a:endParaRPr lang="fr-FR"/>
          </a:p>
        </p:txBody>
      </p:sp>
      <p:sp>
        <p:nvSpPr>
          <p:cNvPr id="395267" name="Rectangle 2"/>
          <p:cNvSpPr>
            <a:spLocks noGrp="1" noRot="1" noChangeAspect="1" noChangeArrowheads="1" noTextEdit="1"/>
          </p:cNvSpPr>
          <p:nvPr>
            <p:ph type="sldImg"/>
          </p:nvPr>
        </p:nvSpPr>
        <p:spPr>
          <a:ln/>
        </p:spPr>
      </p:sp>
      <p:sp>
        <p:nvSpPr>
          <p:cNvPr id="39526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94F8F4F-4D3E-564D-9767-BACF553508CE}" type="slidenum">
              <a:rPr lang="fr-FR"/>
              <a:pPr/>
              <a:t>27</a:t>
            </a:fld>
            <a:endParaRPr lang="fr-FR"/>
          </a:p>
        </p:txBody>
      </p:sp>
      <p:sp>
        <p:nvSpPr>
          <p:cNvPr id="400387" name="Rectangle 2"/>
          <p:cNvSpPr>
            <a:spLocks noGrp="1" noRot="1" noChangeAspect="1" noChangeArrowheads="1" noTextEdit="1"/>
          </p:cNvSpPr>
          <p:nvPr>
            <p:ph type="sldImg"/>
          </p:nvPr>
        </p:nvSpPr>
        <p:spPr>
          <a:ln/>
        </p:spPr>
      </p:sp>
      <p:sp>
        <p:nvSpPr>
          <p:cNvPr id="40038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CE8D6B51-B774-B144-BB26-6FB912170D21}" type="slidenum">
              <a:rPr lang="fr-FR"/>
              <a:pPr/>
              <a:t>29</a:t>
            </a:fld>
            <a:endParaRPr lang="fr-FR"/>
          </a:p>
        </p:txBody>
      </p:sp>
      <p:sp>
        <p:nvSpPr>
          <p:cNvPr id="403459" name="Rectangle 2"/>
          <p:cNvSpPr>
            <a:spLocks noGrp="1" noRot="1" noChangeAspect="1" noChangeArrowheads="1" noTextEdit="1"/>
          </p:cNvSpPr>
          <p:nvPr>
            <p:ph type="sldImg"/>
          </p:nvPr>
        </p:nvSpPr>
        <p:spPr>
          <a:ln/>
        </p:spPr>
      </p:sp>
      <p:sp>
        <p:nvSpPr>
          <p:cNvPr id="4034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3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charset="0"/>
                <a:ea typeface="MS PGothic" charset="0"/>
                <a:cs typeface="MS PGothic" charset="0"/>
              </a:defRPr>
            </a:lvl1pPr>
            <a:lvl2pPr marL="742950" indent="-285750">
              <a:defRPr>
                <a:solidFill>
                  <a:schemeClr val="tx1"/>
                </a:solidFill>
                <a:latin typeface="Arial" charset="0"/>
                <a:ea typeface="MS PGothic" charset="0"/>
                <a:cs typeface="MS PGothic" charset="0"/>
              </a:defRPr>
            </a:lvl2pPr>
            <a:lvl3pPr marL="1143000" indent="-228600">
              <a:defRPr>
                <a:solidFill>
                  <a:schemeClr val="tx1"/>
                </a:solidFill>
                <a:latin typeface="Arial" charset="0"/>
                <a:ea typeface="MS PGothic" charset="0"/>
                <a:cs typeface="MS PGothic" charset="0"/>
              </a:defRPr>
            </a:lvl3pPr>
            <a:lvl4pPr marL="1600200" indent="-228600">
              <a:defRPr>
                <a:solidFill>
                  <a:schemeClr val="tx1"/>
                </a:solidFill>
                <a:latin typeface="Arial" charset="0"/>
                <a:ea typeface="MS PGothic" charset="0"/>
                <a:cs typeface="MS PGothic" charset="0"/>
              </a:defRPr>
            </a:lvl4pPr>
            <a:lvl5pPr marL="2057400" indent="-228600">
              <a:defRPr>
                <a:solidFill>
                  <a:schemeClr val="tx1"/>
                </a:solidFill>
                <a:latin typeface="Arial" charset="0"/>
                <a:ea typeface="MS PGothic" charset="0"/>
                <a:cs typeface="MS PGothic" charset="0"/>
              </a:defRPr>
            </a:lvl5pPr>
            <a:lvl6pPr marL="2514600" indent="-228600" eaLnBrk="0" fontAlgn="base" hangingPunct="0">
              <a:spcBef>
                <a:spcPct val="0"/>
              </a:spcBef>
              <a:spcAft>
                <a:spcPct val="0"/>
              </a:spcAft>
              <a:defRPr>
                <a:solidFill>
                  <a:schemeClr val="tx1"/>
                </a:solidFill>
                <a:latin typeface="Arial" charset="0"/>
                <a:ea typeface="MS PGothic" charset="0"/>
                <a:cs typeface="MS PGothic" charset="0"/>
              </a:defRPr>
            </a:lvl6pPr>
            <a:lvl7pPr marL="2971800" indent="-228600" eaLnBrk="0" fontAlgn="base" hangingPunct="0">
              <a:spcBef>
                <a:spcPct val="0"/>
              </a:spcBef>
              <a:spcAft>
                <a:spcPct val="0"/>
              </a:spcAft>
              <a:defRPr>
                <a:solidFill>
                  <a:schemeClr val="tx1"/>
                </a:solidFill>
                <a:latin typeface="Arial" charset="0"/>
                <a:ea typeface="MS PGothic" charset="0"/>
                <a:cs typeface="MS PGothic" charset="0"/>
              </a:defRPr>
            </a:lvl7pPr>
            <a:lvl8pPr marL="3429000" indent="-228600" eaLnBrk="0" fontAlgn="base" hangingPunct="0">
              <a:spcBef>
                <a:spcPct val="0"/>
              </a:spcBef>
              <a:spcAft>
                <a:spcPct val="0"/>
              </a:spcAft>
              <a:defRPr>
                <a:solidFill>
                  <a:schemeClr val="tx1"/>
                </a:solidFill>
                <a:latin typeface="Arial" charset="0"/>
                <a:ea typeface="MS PGothic" charset="0"/>
                <a:cs typeface="MS PGothic" charset="0"/>
              </a:defRPr>
            </a:lvl8pPr>
            <a:lvl9pPr marL="3886200" indent="-228600" eaLnBrk="0" fontAlgn="base" hangingPunct="0">
              <a:spcBef>
                <a:spcPct val="0"/>
              </a:spcBef>
              <a:spcAft>
                <a:spcPct val="0"/>
              </a:spcAft>
              <a:defRPr>
                <a:solidFill>
                  <a:schemeClr val="tx1"/>
                </a:solidFill>
                <a:latin typeface="Arial" charset="0"/>
                <a:ea typeface="MS PGothic" charset="0"/>
                <a:cs typeface="MS PGothic" charset="0"/>
              </a:defRPr>
            </a:lvl9pPr>
          </a:lstStyle>
          <a:p>
            <a:fld id="{FEC0CFB2-DC24-A84A-BBE1-C70477CC60AC}" type="slidenum">
              <a:rPr lang="fr-FR"/>
              <a:pPr/>
              <a:t>38</a:t>
            </a:fld>
            <a:endParaRPr lang="fr-FR"/>
          </a:p>
        </p:txBody>
      </p:sp>
      <p:sp>
        <p:nvSpPr>
          <p:cNvPr id="413699" name="Rectangle 2"/>
          <p:cNvSpPr>
            <a:spLocks noGrp="1" noRot="1" noChangeAspect="1" noChangeArrowheads="1" noTextEdit="1"/>
          </p:cNvSpPr>
          <p:nvPr>
            <p:ph type="sldImg"/>
          </p:nvPr>
        </p:nvSpPr>
        <p:spPr>
          <a:ln/>
        </p:spPr>
      </p:sp>
      <p:sp>
        <p:nvSpPr>
          <p:cNvPr id="4137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pPr eaLnBrk="1" hangingPunct="1">
              <a:spcBef>
                <a:spcPct val="0"/>
              </a:spcBef>
            </a:pPr>
            <a:endParaRPr lang="fr-FR">
              <a:ea typeface="MS PGothic" charset="0"/>
              <a:cs typeface="MS PGothic"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0FCAB082-AC73-1548-8FA6-DEE7C99D02FA}"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37690277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FCAB082-AC73-1548-8FA6-DEE7C99D02FA}"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2931237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FCAB082-AC73-1548-8FA6-DEE7C99D02FA}"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27180632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0FCAB082-AC73-1548-8FA6-DEE7C99D02FA}"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27168414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0FCAB082-AC73-1548-8FA6-DEE7C99D02FA}" type="datetimeFigureOut">
              <a:rPr lang="it-IT" smtClean="0"/>
              <a:t>03/04/17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15914307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0FCAB082-AC73-1548-8FA6-DEE7C99D02FA}" type="datetimeFigureOut">
              <a:rPr lang="it-IT" smtClean="0"/>
              <a:t>03/04/17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2549283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0FCAB082-AC73-1548-8FA6-DEE7C99D02FA}" type="datetimeFigureOut">
              <a:rPr lang="it-IT" smtClean="0"/>
              <a:t>03/04/17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38769301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0FCAB082-AC73-1548-8FA6-DEE7C99D02FA}" type="datetimeFigureOut">
              <a:rPr lang="it-IT" smtClean="0"/>
              <a:t>03/04/17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14180442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0FCAB082-AC73-1548-8FA6-DEE7C99D02FA}" type="datetimeFigureOut">
              <a:rPr lang="it-IT" smtClean="0"/>
              <a:t>03/04/17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405392600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FCAB082-AC73-1548-8FA6-DEE7C99D02FA}" type="datetimeFigureOut">
              <a:rPr lang="it-IT" smtClean="0"/>
              <a:t>03/04/17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314918083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0FCAB082-AC73-1548-8FA6-DEE7C99D02FA}" type="datetimeFigureOut">
              <a:rPr lang="it-IT" smtClean="0"/>
              <a:t>03/04/17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3626D12-DA9D-0C40-92E6-1698B95135FA}" type="slidenum">
              <a:rPr lang="it-IT" smtClean="0"/>
              <a:t>‹n.›</a:t>
            </a:fld>
            <a:endParaRPr lang="it-IT"/>
          </a:p>
        </p:txBody>
      </p:sp>
    </p:spTree>
    <p:extLst>
      <p:ext uri="{BB962C8B-B14F-4D97-AF65-F5344CB8AC3E}">
        <p14:creationId xmlns:p14="http://schemas.microsoft.com/office/powerpoint/2010/main" val="160671471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FCAB082-AC73-1548-8FA6-DEE7C99D02FA}" type="datetimeFigureOut">
              <a:rPr lang="it-IT" smtClean="0"/>
              <a:t>03/04/17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3626D12-DA9D-0C40-92E6-1698B95135FA}" type="slidenum">
              <a:rPr lang="it-IT" smtClean="0"/>
              <a:t>‹n.›</a:t>
            </a:fld>
            <a:endParaRPr lang="it-IT"/>
          </a:p>
        </p:txBody>
      </p:sp>
    </p:spTree>
    <p:extLst>
      <p:ext uri="{BB962C8B-B14F-4D97-AF65-F5344CB8AC3E}">
        <p14:creationId xmlns:p14="http://schemas.microsoft.com/office/powerpoint/2010/main" val="12320249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endParaRPr lang="it-IT"/>
          </a:p>
        </p:txBody>
      </p:sp>
      <p:sp>
        <p:nvSpPr>
          <p:cNvPr id="3" name="Sottotitolo 2"/>
          <p:cNvSpPr>
            <a:spLocks noGrp="1"/>
          </p:cNvSpPr>
          <p:nvPr>
            <p:ph type="subTitle" idx="1"/>
          </p:nvPr>
        </p:nvSpPr>
        <p:spPr/>
        <p:txBody>
          <a:bodyPr/>
          <a:lstStyle/>
          <a:p>
            <a:r>
              <a:rPr lang="it-IT" dirty="0" err="1" smtClean="0"/>
              <a:t>cours</a:t>
            </a:r>
            <a:r>
              <a:rPr lang="it-IT" dirty="0" smtClean="0"/>
              <a:t> </a:t>
            </a:r>
            <a:r>
              <a:rPr lang="it-IT" dirty="0" err="1" smtClean="0"/>
              <a:t>du</a:t>
            </a:r>
            <a:r>
              <a:rPr lang="it-IT" dirty="0" smtClean="0"/>
              <a:t> 30 </a:t>
            </a:r>
            <a:r>
              <a:rPr lang="it-IT" smtClean="0"/>
              <a:t>mars</a:t>
            </a:r>
            <a:endParaRPr lang="it-IT"/>
          </a:p>
        </p:txBody>
      </p:sp>
    </p:spTree>
    <p:extLst>
      <p:ext uri="{BB962C8B-B14F-4D97-AF65-F5344CB8AC3E}">
        <p14:creationId xmlns:p14="http://schemas.microsoft.com/office/powerpoint/2010/main" val="27254262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0930" name="Titolo 1"/>
          <p:cNvSpPr>
            <a:spLocks noGrp="1"/>
          </p:cNvSpPr>
          <p:nvPr>
            <p:ph type="title"/>
          </p:nvPr>
        </p:nvSpPr>
        <p:spPr/>
        <p:txBody>
          <a:bodyPr/>
          <a:lstStyle/>
          <a:p>
            <a:r>
              <a:rPr lang="it-IT" sz="2800" i="1">
                <a:latin typeface="Arial" charset="0"/>
                <a:ea typeface="MS PGothic" charset="0"/>
              </a:rPr>
              <a:t>l’auberge espagnole</a:t>
            </a:r>
            <a:endParaRPr lang="it-IT" sz="2800">
              <a:latin typeface="Arial" charset="0"/>
              <a:ea typeface="MS PGothic" charset="0"/>
            </a:endParaRPr>
          </a:p>
        </p:txBody>
      </p:sp>
      <p:sp>
        <p:nvSpPr>
          <p:cNvPr id="380931" name="Segnaposto contenuto 2"/>
          <p:cNvSpPr>
            <a:spLocks noGrp="1"/>
          </p:cNvSpPr>
          <p:nvPr>
            <p:ph idx="1"/>
          </p:nvPr>
        </p:nvSpPr>
        <p:spPr/>
        <p:txBody>
          <a:bodyPr/>
          <a:lstStyle/>
          <a:p>
            <a:r>
              <a:rPr lang="it-IT" sz="2400">
                <a:latin typeface="Arial" charset="0"/>
                <a:ea typeface="MS PGothic" charset="0"/>
                <a:cs typeface="MS PGothic" charset="0"/>
              </a:rPr>
              <a:t>De nos jours, on désigne plus volontiers </a:t>
            </a:r>
            <a:r>
              <a:rPr lang="it-IT" sz="2400" i="1">
                <a:latin typeface="Arial" charset="0"/>
                <a:ea typeface="MS PGothic" charset="0"/>
                <a:cs typeface="MS PGothic" charset="0"/>
              </a:rPr>
              <a:t>par auberge espagnole</a:t>
            </a:r>
            <a:r>
              <a:rPr lang="it-IT" sz="2400">
                <a:latin typeface="Arial" charset="0"/>
                <a:ea typeface="MS PGothic" charset="0"/>
                <a:cs typeface="MS PGothic" charset="0"/>
              </a:rPr>
              <a:t>, tout lieu ou situation, où chacun va trouver ce qui l'intéressera en fonction de ses envies, de sa culture ou de ses convictions. </a:t>
            </a:r>
          </a:p>
          <a:p>
            <a:endParaRPr lang="it-IT" sz="2400">
              <a:latin typeface="Arial" charset="0"/>
              <a:ea typeface="MS PGothic" charset="0"/>
              <a:cs typeface="MS PGothic" charset="0"/>
            </a:endParaRPr>
          </a:p>
          <a:p>
            <a:r>
              <a:rPr lang="it-IT" sz="2400">
                <a:latin typeface="Arial" charset="0"/>
                <a:ea typeface="MS PGothic" charset="0"/>
                <a:cs typeface="MS PGothic" charset="0"/>
              </a:rPr>
              <a:t>Loc. </a:t>
            </a:r>
            <a:r>
              <a:rPr lang="it-IT" sz="2400" i="1">
                <a:latin typeface="Arial" charset="0"/>
                <a:ea typeface="MS PGothic" charset="0"/>
                <a:cs typeface="MS PGothic" charset="0"/>
              </a:rPr>
              <a:t>auberge espagnole</a:t>
            </a:r>
            <a:r>
              <a:rPr lang="it-IT" sz="2400">
                <a:latin typeface="Arial" charset="0"/>
                <a:ea typeface="MS PGothic" charset="0"/>
                <a:cs typeface="MS PGothic" charset="0"/>
              </a:rPr>
              <a:t> : lieu, situation où l'on ne trouve que ce qu'on a soi-même apporté.</a:t>
            </a:r>
          </a:p>
          <a:p>
            <a:r>
              <a:rPr lang="it-IT" sz="2400">
                <a:latin typeface="Arial" charset="0"/>
                <a:ea typeface="MS PGothic" charset="0"/>
                <a:cs typeface="MS PGothic" charset="0"/>
              </a:rPr>
              <a:t>© 2016 Dictionnaires Le Robert - Le Petit Robert de la langue française</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054514656"/>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Titolo 1"/>
          <p:cNvSpPr>
            <a:spLocks noGrp="1"/>
          </p:cNvSpPr>
          <p:nvPr>
            <p:ph type="title"/>
          </p:nvPr>
        </p:nvSpPr>
        <p:spPr/>
        <p:txBody>
          <a:bodyPr/>
          <a:lstStyle/>
          <a:p>
            <a:r>
              <a:rPr lang="it-IT" sz="2800">
                <a:latin typeface="Arial" charset="0"/>
                <a:ea typeface="MS PGothic" charset="0"/>
              </a:rPr>
              <a:t>A propos de Molière</a:t>
            </a:r>
          </a:p>
        </p:txBody>
      </p:sp>
      <p:pic>
        <p:nvPicPr>
          <p:cNvPr id="381955" name="Segnaposto contenuto 3" descr="capture-d-e-cran-2017-03-22-a-10-18-01-1.jpg"/>
          <p:cNvPicPr>
            <a:picLocks noGrp="1" noChangeAspect="1"/>
          </p:cNvPicPr>
          <p:nvPr>
            <p:ph idx="1"/>
          </p:nvPr>
        </p:nvPicPr>
        <p:blipFill>
          <a:blip r:embed="rId2">
            <a:extLst>
              <a:ext uri="{28A0092B-C50C-407E-A947-70E740481C1C}">
                <a14:useLocalDpi xmlns:a14="http://schemas.microsoft.com/office/drawing/2010/main" val="0"/>
              </a:ext>
            </a:extLst>
          </a:blip>
          <a:srcRect t="-15382" b="-15382"/>
          <a:stretch>
            <a:fillRect/>
          </a:stretch>
        </p:blipFill>
        <p:spPr/>
      </p:pic>
    </p:spTree>
    <p:extLst>
      <p:ext uri="{BB962C8B-B14F-4D97-AF65-F5344CB8AC3E}">
        <p14:creationId xmlns:p14="http://schemas.microsoft.com/office/powerpoint/2010/main" val="24060170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Titolo 1"/>
          <p:cNvSpPr>
            <a:spLocks noGrp="1"/>
          </p:cNvSpPr>
          <p:nvPr>
            <p:ph type="title"/>
          </p:nvPr>
        </p:nvSpPr>
        <p:spPr/>
        <p:txBody>
          <a:bodyPr/>
          <a:lstStyle/>
          <a:p>
            <a:r>
              <a:rPr lang="it-IT" sz="2800">
                <a:latin typeface="Arial" charset="0"/>
                <a:ea typeface="MS PGothic" charset="0"/>
              </a:rPr>
              <a:t>Observons</a:t>
            </a:r>
          </a:p>
        </p:txBody>
      </p:sp>
      <p:sp>
        <p:nvSpPr>
          <p:cNvPr id="382979" name="Segnaposto contenuto 2"/>
          <p:cNvSpPr>
            <a:spLocks noGrp="1"/>
          </p:cNvSpPr>
          <p:nvPr>
            <p:ph idx="1"/>
          </p:nvPr>
        </p:nvSpPr>
        <p:spPr/>
        <p:txBody>
          <a:bodyPr/>
          <a:lstStyle/>
          <a:p>
            <a:pPr>
              <a:lnSpc>
                <a:spcPct val="90000"/>
              </a:lnSpc>
            </a:pPr>
            <a:r>
              <a:rPr lang="it-IT" sz="2200" b="1">
                <a:latin typeface="Arial" charset="0"/>
                <a:ea typeface="MS PGothic" charset="0"/>
                <a:cs typeface="MS PGothic" charset="0"/>
              </a:rPr>
              <a:t>La « clause Molière » est une « discrimination », selon la commissaire à l’</a:t>
            </a:r>
            <a:r>
              <a:rPr lang="it-IT" altLang="ja-JP" sz="2200" b="1">
                <a:latin typeface="Arial" charset="0"/>
                <a:ea typeface="MS PGothic" charset="0"/>
                <a:cs typeface="MS PGothic" charset="0"/>
              </a:rPr>
              <a:t>emploi européenne</a:t>
            </a:r>
          </a:p>
          <a:p>
            <a:pPr algn="just">
              <a:lnSpc>
                <a:spcPct val="90000"/>
              </a:lnSpc>
            </a:pPr>
            <a:r>
              <a:rPr lang="it-IT" sz="2200">
                <a:latin typeface="Arial" charset="0"/>
                <a:ea typeface="MS PGothic" charset="0"/>
                <a:cs typeface="MS PGothic" charset="0"/>
              </a:rPr>
              <a:t>La « clause Molière », visant à imposer l’</a:t>
            </a:r>
            <a:r>
              <a:rPr lang="it-IT" altLang="ja-JP" sz="2200">
                <a:latin typeface="Arial" charset="0"/>
                <a:ea typeface="MS PGothic" charset="0"/>
                <a:cs typeface="MS PGothic" charset="0"/>
              </a:rPr>
              <a:t>usage du français sur les chantiers de construction publics dans certaines régions, est </a:t>
            </a:r>
            <a:r>
              <a:rPr lang="it-IT" altLang="ja-JP" sz="2200" i="1">
                <a:latin typeface="Arial" charset="0"/>
                <a:ea typeface="MS PGothic" charset="0"/>
                <a:cs typeface="MS PGothic" charset="0"/>
              </a:rPr>
              <a:t>« une discrimination »</a:t>
            </a:r>
            <a:r>
              <a:rPr lang="it-IT" altLang="ja-JP" sz="2200">
                <a:latin typeface="Arial" charset="0"/>
                <a:ea typeface="MS PGothic" charset="0"/>
                <a:cs typeface="MS PGothic" charset="0"/>
              </a:rPr>
              <a:t>, estime Marianne Thyssen, commissaire à l</a:t>
            </a:r>
            <a:r>
              <a:rPr lang="it-IT" sz="2200">
                <a:latin typeface="Arial" charset="0"/>
                <a:ea typeface="MS PGothic" charset="0"/>
                <a:cs typeface="MS PGothic" charset="0"/>
              </a:rPr>
              <a:t>’</a:t>
            </a:r>
            <a:r>
              <a:rPr lang="it-IT" altLang="ja-JP" sz="2200">
                <a:latin typeface="Arial" charset="0"/>
                <a:ea typeface="MS PGothic" charset="0"/>
                <a:cs typeface="MS PGothic" charset="0"/>
              </a:rPr>
              <a:t>emploi européenne, dans un entretien au </a:t>
            </a:r>
            <a:r>
              <a:rPr lang="it-IT" altLang="ja-JP" sz="2200" i="1">
                <a:latin typeface="Arial" charset="0"/>
                <a:ea typeface="MS PGothic" charset="0"/>
                <a:cs typeface="MS PGothic" charset="0"/>
              </a:rPr>
              <a:t>Parisien, </a:t>
            </a:r>
            <a:r>
              <a:rPr lang="it-IT" altLang="ja-JP" sz="2200">
                <a:latin typeface="Arial" charset="0"/>
                <a:ea typeface="MS PGothic" charset="0"/>
                <a:cs typeface="MS PGothic" charset="0"/>
              </a:rPr>
              <a:t>dimanche 19 mars. </a:t>
            </a:r>
            <a:r>
              <a:rPr lang="it-IT" altLang="ja-JP" sz="2200" i="1">
                <a:latin typeface="Arial" charset="0"/>
                <a:ea typeface="MS PGothic" charset="0"/>
                <a:cs typeface="MS PGothic" charset="0"/>
              </a:rPr>
              <a:t>« Sur le plan juridique, je pense que cette clause est une discrimination contraire à législation européenne</a:t>
            </a:r>
            <a:r>
              <a:rPr lang="it-IT" altLang="ja-JP" sz="2200">
                <a:latin typeface="Arial" charset="0"/>
                <a:ea typeface="MS PGothic" charset="0"/>
                <a:cs typeface="MS PGothic" charset="0"/>
              </a:rPr>
              <a:t>, dit M</a:t>
            </a:r>
            <a:r>
              <a:rPr lang="it-IT" altLang="ja-JP" sz="2200" baseline="30000">
                <a:latin typeface="Arial" charset="0"/>
                <a:ea typeface="MS PGothic" charset="0"/>
                <a:cs typeface="MS PGothic" charset="0"/>
              </a:rPr>
              <a:t>me</a:t>
            </a:r>
            <a:r>
              <a:rPr lang="it-IT" altLang="ja-JP" sz="2200">
                <a:latin typeface="Arial" charset="0"/>
                <a:ea typeface="MS PGothic" charset="0"/>
                <a:cs typeface="MS PGothic" charset="0"/>
              </a:rPr>
              <a:t> Thyssen. </a:t>
            </a:r>
            <a:r>
              <a:rPr lang="it-IT" altLang="ja-JP" sz="2200" i="1">
                <a:latin typeface="Arial" charset="0"/>
                <a:ea typeface="MS PGothic" charset="0"/>
                <a:cs typeface="MS PGothic" charset="0"/>
              </a:rPr>
              <a:t>Ce n</a:t>
            </a:r>
            <a:r>
              <a:rPr lang="it-IT" sz="2200" i="1">
                <a:latin typeface="Arial" charset="0"/>
                <a:ea typeface="MS PGothic" charset="0"/>
                <a:cs typeface="MS PGothic" charset="0"/>
              </a:rPr>
              <a:t>’</a:t>
            </a:r>
            <a:r>
              <a:rPr lang="it-IT" altLang="ja-JP" sz="2200" i="1">
                <a:latin typeface="Arial" charset="0"/>
                <a:ea typeface="MS PGothic" charset="0"/>
                <a:cs typeface="MS PGothic" charset="0"/>
              </a:rPr>
              <a:t>est pas par un repli sur soi que l</a:t>
            </a:r>
            <a:r>
              <a:rPr lang="it-IT" sz="2200" i="1">
                <a:latin typeface="Arial" charset="0"/>
                <a:ea typeface="MS PGothic" charset="0"/>
                <a:cs typeface="MS PGothic" charset="0"/>
              </a:rPr>
              <a:t>’</a:t>
            </a:r>
            <a:r>
              <a:rPr lang="it-IT" altLang="ja-JP" sz="2200" i="1">
                <a:latin typeface="Arial" charset="0"/>
                <a:ea typeface="MS PGothic" charset="0"/>
                <a:cs typeface="MS PGothic" charset="0"/>
              </a:rPr>
              <a:t>on peut régler les problèmes de l</a:t>
            </a:r>
            <a:r>
              <a:rPr lang="it-IT" sz="2200" i="1">
                <a:latin typeface="Arial" charset="0"/>
                <a:ea typeface="MS PGothic" charset="0"/>
                <a:cs typeface="MS PGothic" charset="0"/>
              </a:rPr>
              <a:t>’</a:t>
            </a:r>
            <a:r>
              <a:rPr lang="it-IT" altLang="ja-JP" sz="2200" i="1">
                <a:latin typeface="Arial" charset="0"/>
                <a:ea typeface="MS PGothic" charset="0"/>
                <a:cs typeface="MS PGothic" charset="0"/>
              </a:rPr>
              <a:t>emploi. Ce type de protectionnisme n</a:t>
            </a:r>
            <a:r>
              <a:rPr lang="it-IT" sz="2200" i="1">
                <a:latin typeface="Arial" charset="0"/>
                <a:ea typeface="MS PGothic" charset="0"/>
                <a:cs typeface="MS PGothic" charset="0"/>
              </a:rPr>
              <a:t>’</a:t>
            </a:r>
            <a:r>
              <a:rPr lang="it-IT" altLang="ja-JP" sz="2200" i="1">
                <a:latin typeface="Arial" charset="0"/>
                <a:ea typeface="MS PGothic" charset="0"/>
                <a:cs typeface="MS PGothic" charset="0"/>
              </a:rPr>
              <a:t>est pas l</a:t>
            </a:r>
            <a:r>
              <a:rPr lang="it-IT" sz="2200" i="1">
                <a:latin typeface="Arial" charset="0"/>
                <a:ea typeface="MS PGothic" charset="0"/>
                <a:cs typeface="MS PGothic" charset="0"/>
              </a:rPr>
              <a:t>’</a:t>
            </a:r>
            <a:r>
              <a:rPr lang="it-IT" altLang="ja-JP" sz="2200" i="1">
                <a:latin typeface="Arial" charset="0"/>
                <a:ea typeface="MS PGothic" charset="0"/>
                <a:cs typeface="MS PGothic" charset="0"/>
              </a:rPr>
              <a:t>intérêt »</a:t>
            </a:r>
            <a:r>
              <a:rPr lang="it-IT" altLang="ja-JP" sz="2200">
                <a:latin typeface="Arial" charset="0"/>
                <a:ea typeface="MS PGothic" charset="0"/>
                <a:cs typeface="MS PGothic" charset="0"/>
              </a:rPr>
              <a:t> de la France.</a:t>
            </a:r>
            <a:br>
              <a:rPr lang="it-IT" altLang="ja-JP" sz="2200">
                <a:latin typeface="Arial" charset="0"/>
                <a:ea typeface="MS PGothic" charset="0"/>
                <a:cs typeface="MS PGothic" charset="0"/>
              </a:rPr>
            </a:br>
            <a:endParaRPr lang="it-IT" altLang="ja-JP" sz="2200">
              <a:latin typeface="Arial" charset="0"/>
              <a:ea typeface="MS PGothic" charset="0"/>
              <a:cs typeface="MS PGothic" charset="0"/>
            </a:endParaRPr>
          </a:p>
          <a:p>
            <a:pPr algn="just">
              <a:lnSpc>
                <a:spcPct val="90000"/>
              </a:lnSpc>
            </a:pPr>
            <a:r>
              <a:rPr lang="it-IT" sz="2200" i="1">
                <a:latin typeface="Arial" charset="0"/>
                <a:ea typeface="MS PGothic" charset="0"/>
                <a:cs typeface="MS PGothic" charset="0"/>
              </a:rPr>
              <a:t>Le Monde</a:t>
            </a:r>
            <a:r>
              <a:rPr lang="it-IT" sz="2200">
                <a:latin typeface="Arial" charset="0"/>
                <a:ea typeface="MS PGothic" charset="0"/>
                <a:cs typeface="MS PGothic" charset="0"/>
              </a:rPr>
              <a:t>, 20 mars 2017</a:t>
            </a:r>
          </a:p>
        </p:txBody>
      </p:sp>
    </p:spTree>
    <p:extLst>
      <p:ext uri="{BB962C8B-B14F-4D97-AF65-F5344CB8AC3E}">
        <p14:creationId xmlns:p14="http://schemas.microsoft.com/office/powerpoint/2010/main" val="159662631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Titolo 1"/>
          <p:cNvSpPr>
            <a:spLocks noGrp="1"/>
          </p:cNvSpPr>
          <p:nvPr>
            <p:ph type="title"/>
          </p:nvPr>
        </p:nvSpPr>
        <p:spPr/>
        <p:txBody>
          <a:bodyPr/>
          <a:lstStyle/>
          <a:p>
            <a:r>
              <a:rPr lang="it-IT" sz="2400">
                <a:latin typeface="Arial" charset="0"/>
                <a:ea typeface="MS PGothic" charset="0"/>
              </a:rPr>
              <a:t>Palimpseste</a:t>
            </a:r>
            <a:br>
              <a:rPr lang="it-IT" sz="2400">
                <a:latin typeface="Arial" charset="0"/>
                <a:ea typeface="MS PGothic" charset="0"/>
              </a:rPr>
            </a:br>
            <a:r>
              <a:rPr lang="it-IT" sz="2400">
                <a:latin typeface="Arial" charset="0"/>
                <a:ea typeface="MS PGothic" charset="0"/>
              </a:rPr>
              <a:t>Couvrez-moi cette clause, que je ne saurais voir</a:t>
            </a:r>
          </a:p>
        </p:txBody>
      </p:sp>
      <p:pic>
        <p:nvPicPr>
          <p:cNvPr id="384003" name="Segnaposto contenuto 3" descr="Mediatrap_7_NUE.png"/>
          <p:cNvPicPr>
            <a:picLocks noGrp="1" noChangeAspect="1"/>
          </p:cNvPicPr>
          <p:nvPr>
            <p:ph idx="1"/>
          </p:nvPr>
        </p:nvPicPr>
        <p:blipFill>
          <a:blip r:embed="rId2">
            <a:extLst>
              <a:ext uri="{28A0092B-C50C-407E-A947-70E740481C1C}">
                <a14:useLocalDpi xmlns:a14="http://schemas.microsoft.com/office/drawing/2010/main" val="0"/>
              </a:ext>
            </a:extLst>
          </a:blip>
          <a:srcRect l="-1286" r="-1286"/>
          <a:stretch>
            <a:fillRect/>
          </a:stretch>
        </p:blipFill>
        <p:spPr/>
      </p:pic>
    </p:spTree>
    <p:extLst>
      <p:ext uri="{BB962C8B-B14F-4D97-AF65-F5344CB8AC3E}">
        <p14:creationId xmlns:p14="http://schemas.microsoft.com/office/powerpoint/2010/main" val="427968257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Titolo 1"/>
          <p:cNvSpPr>
            <a:spLocks noGrp="1"/>
          </p:cNvSpPr>
          <p:nvPr>
            <p:ph type="title"/>
          </p:nvPr>
        </p:nvSpPr>
        <p:spPr/>
        <p:txBody>
          <a:bodyPr/>
          <a:lstStyle/>
          <a:p>
            <a:r>
              <a:rPr lang="it-IT" sz="2800">
                <a:latin typeface="Arial" charset="0"/>
                <a:ea typeface="MS PGothic" charset="0"/>
              </a:rPr>
              <a:t>Déjà observé ce palimpseste</a:t>
            </a:r>
          </a:p>
        </p:txBody>
      </p:sp>
      <p:pic>
        <p:nvPicPr>
          <p:cNvPr id="385027" name="Segnaposto contenuto 3" descr="tumblr-okdvv8iewd1vijyi8o1-1280.gif"/>
          <p:cNvPicPr>
            <a:picLocks noGrp="1" noChangeAspect="1"/>
          </p:cNvPicPr>
          <p:nvPr>
            <p:ph idx="1"/>
          </p:nvPr>
        </p:nvPicPr>
        <p:blipFill>
          <a:blip r:embed="rId2">
            <a:extLst>
              <a:ext uri="{28A0092B-C50C-407E-A947-70E740481C1C}">
                <a14:useLocalDpi xmlns:a14="http://schemas.microsoft.com/office/drawing/2010/main" val="0"/>
              </a:ext>
            </a:extLst>
          </a:blip>
          <a:srcRect l="-53844" r="-53844"/>
          <a:stretch>
            <a:fillRect/>
          </a:stretch>
        </p:blipFill>
        <p:spPr/>
      </p:pic>
    </p:spTree>
    <p:extLst>
      <p:ext uri="{BB962C8B-B14F-4D97-AF65-F5344CB8AC3E}">
        <p14:creationId xmlns:p14="http://schemas.microsoft.com/office/powerpoint/2010/main" val="3929779967"/>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Title 1"/>
          <p:cNvSpPr>
            <a:spLocks noGrp="1"/>
          </p:cNvSpPr>
          <p:nvPr>
            <p:ph type="title"/>
          </p:nvPr>
        </p:nvSpPr>
        <p:spPr/>
        <p:txBody>
          <a:bodyPr/>
          <a:lstStyle/>
          <a:p>
            <a:r>
              <a:rPr lang="it-IT" sz="2800">
                <a:latin typeface="Arial" charset="0"/>
                <a:ea typeface="MS PGothic" charset="0"/>
              </a:rPr>
              <a:t>Découvrons</a:t>
            </a:r>
          </a:p>
        </p:txBody>
      </p:sp>
      <p:sp>
        <p:nvSpPr>
          <p:cNvPr id="386051" name="Content Placeholder 2"/>
          <p:cNvSpPr>
            <a:spLocks noGrp="1"/>
          </p:cNvSpPr>
          <p:nvPr>
            <p:ph idx="1"/>
          </p:nvPr>
        </p:nvSpPr>
        <p:spPr/>
        <p:txBody>
          <a:bodyPr/>
          <a:lstStyle/>
          <a:p>
            <a:r>
              <a:rPr lang="it-IT" sz="2400">
                <a:latin typeface="Arial" charset="0"/>
                <a:ea typeface="MS PGothic" charset="0"/>
                <a:cs typeface="MS PGothic" charset="0"/>
              </a:rPr>
              <a:t>palimpseste d’une citation littéraire</a:t>
            </a:r>
          </a:p>
          <a:p>
            <a:endParaRPr lang="it-IT" sz="2400">
              <a:latin typeface="Arial" charset="0"/>
              <a:ea typeface="MS PGothic" charset="0"/>
              <a:cs typeface="MS PGothic" charset="0"/>
            </a:endParaRPr>
          </a:p>
          <a:p>
            <a:pPr algn="just"/>
            <a:r>
              <a:rPr lang="it-IT" sz="2400">
                <a:latin typeface="Arial" charset="0"/>
                <a:ea typeface="MS PGothic" charset="0"/>
                <a:cs typeface="MS PGothic" charset="0"/>
              </a:rPr>
              <a:t>“</a:t>
            </a:r>
            <a:r>
              <a:rPr lang="it-IT" altLang="ja-JP" sz="2400">
                <a:latin typeface="Arial" charset="0"/>
                <a:ea typeface="MS PGothic" charset="0"/>
                <a:cs typeface="MS PGothic" charset="0"/>
              </a:rPr>
              <a:t>Couvrez ce sein, que je ne saurais voir. Par de pareils objets les âmes sont blessées, Et cela fait venir de coupables pensées." Le Tartuffe, III, 2 (v. 860-862) </a:t>
            </a:r>
          </a:p>
          <a:p>
            <a:endParaRPr lang="it-IT" sz="2400">
              <a:latin typeface="Arial" charset="0"/>
              <a:ea typeface="MS PGothic" charset="0"/>
              <a:cs typeface="MS PGothic" charset="0"/>
            </a:endParaRPr>
          </a:p>
          <a:p>
            <a:pPr algn="just"/>
            <a:r>
              <a:rPr lang="it-IT" sz="2400">
                <a:latin typeface="Arial" charset="0"/>
                <a:ea typeface="MS PGothic" charset="0"/>
                <a:cs typeface="MS PGothic" charset="0"/>
              </a:rPr>
              <a:t>Le Tartuffe ou l’</a:t>
            </a:r>
            <a:r>
              <a:rPr lang="it-IT" altLang="ja-JP" sz="2400">
                <a:latin typeface="Arial" charset="0"/>
                <a:ea typeface="MS PGothic" charset="0"/>
                <a:cs typeface="MS PGothic" charset="0"/>
              </a:rPr>
              <a:t>Imposteur est une comédie de Molière en cinq actes et en vers représentée pour la première fois par la Troupe du Roy le 5 février 1669 sur la scène du Palais-Royal.</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772919358"/>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7074" name="Titolo 1"/>
          <p:cNvSpPr>
            <a:spLocks noGrp="1"/>
          </p:cNvSpPr>
          <p:nvPr>
            <p:ph type="ctrTitle"/>
          </p:nvPr>
        </p:nvSpPr>
        <p:spPr/>
        <p:txBody>
          <a:bodyPr/>
          <a:lstStyle/>
          <a:p>
            <a:r>
              <a:rPr lang="it-IT" sz="2800">
                <a:latin typeface="Arial" charset="0"/>
                <a:ea typeface="MS PGothic" charset="0"/>
              </a:rPr>
              <a:t>Dictionnaires et culture</a:t>
            </a:r>
          </a:p>
        </p:txBody>
      </p:sp>
      <p:sp>
        <p:nvSpPr>
          <p:cNvPr id="387075" name="Sottotitolo 2"/>
          <p:cNvSpPr>
            <a:spLocks noGrp="1"/>
          </p:cNvSpPr>
          <p:nvPr>
            <p:ph type="subTitle" idx="1"/>
          </p:nvPr>
        </p:nvSpPr>
        <p:spPr/>
        <p:txBody>
          <a:bodyPr/>
          <a:lstStyle/>
          <a:p>
            <a:r>
              <a:rPr lang="it-IT" sz="2400">
                <a:latin typeface="Arial" charset="0"/>
                <a:ea typeface="MS PGothic" charset="0"/>
                <a:cs typeface="MS PGothic" charset="0"/>
              </a:rPr>
              <a:t>Lingua e Traduzione francese 2</a:t>
            </a:r>
          </a:p>
          <a:p>
            <a:r>
              <a:rPr lang="it-IT" sz="2400">
                <a:latin typeface="Arial" charset="0"/>
                <a:ea typeface="MS PGothic" charset="0"/>
                <a:cs typeface="MS PGothic" charset="0"/>
              </a:rPr>
              <a:t>Modulo di lingua francese</a:t>
            </a:r>
          </a:p>
          <a:p>
            <a:r>
              <a:rPr lang="it-IT" sz="2400">
                <a:latin typeface="Arial" charset="0"/>
                <a:ea typeface="MS PGothic" charset="0"/>
                <a:cs typeface="MS PGothic" charset="0"/>
              </a:rPr>
              <a:t>2016-2017</a:t>
            </a:r>
          </a:p>
        </p:txBody>
      </p:sp>
    </p:spTree>
    <p:extLst>
      <p:ext uri="{BB962C8B-B14F-4D97-AF65-F5344CB8AC3E}">
        <p14:creationId xmlns:p14="http://schemas.microsoft.com/office/powerpoint/2010/main" val="1617702285"/>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Titolo 1"/>
          <p:cNvSpPr>
            <a:spLocks noGrp="1"/>
          </p:cNvSpPr>
          <p:nvPr>
            <p:ph type="title"/>
          </p:nvPr>
        </p:nvSpPr>
        <p:spPr/>
        <p:txBody>
          <a:bodyPr/>
          <a:lstStyle/>
          <a:p>
            <a:r>
              <a:rPr lang="it-IT" sz="2800">
                <a:latin typeface="Arial" charset="0"/>
                <a:ea typeface="MS PGothic" charset="0"/>
              </a:rPr>
              <a:t>Rite annuel du dévoilement des nouveaux mots </a:t>
            </a:r>
            <a:br>
              <a:rPr lang="it-IT" sz="2800">
                <a:latin typeface="Arial" charset="0"/>
                <a:ea typeface="MS PGothic" charset="0"/>
              </a:rPr>
            </a:br>
            <a:r>
              <a:rPr lang="it-IT" sz="2800">
                <a:latin typeface="Arial" charset="0"/>
                <a:ea typeface="MS PGothic" charset="0"/>
              </a:rPr>
              <a:t>(vers la fin mai)</a:t>
            </a:r>
          </a:p>
        </p:txBody>
      </p:sp>
      <p:sp>
        <p:nvSpPr>
          <p:cNvPr id="388099" name="Segnaposto contenuto 2"/>
          <p:cNvSpPr>
            <a:spLocks noGrp="1"/>
          </p:cNvSpPr>
          <p:nvPr>
            <p:ph idx="1"/>
          </p:nvPr>
        </p:nvSpPr>
        <p:spPr/>
        <p:txBody>
          <a:bodyPr/>
          <a:lstStyle/>
          <a:p>
            <a:r>
              <a:rPr lang="fr-FR" sz="2400">
                <a:latin typeface="Arial" charset="0"/>
                <a:ea typeface="MS PGothic" charset="0"/>
                <a:cs typeface="MS PGothic" charset="0"/>
              </a:rPr>
              <a:t>Salués dans les médias</a:t>
            </a:r>
          </a:p>
          <a:p>
            <a:pPr algn="just"/>
            <a:r>
              <a:rPr lang="fr-FR" sz="2400">
                <a:latin typeface="Arial" charset="0"/>
                <a:ea typeface="MS PGothic" charset="0"/>
                <a:cs typeface="MS PGothic" charset="0"/>
              </a:rPr>
              <a:t>Le nouveau dictionnaire Robert 2014, qui sort le 30 mai, compte plusieurs centaines de mots nouveaux. Et certains sont vraiment "chelous". </a:t>
            </a:r>
            <a:endParaRPr lang="fr-FR" sz="2400" b="1">
              <a:latin typeface="Arial" charset="0"/>
              <a:ea typeface="MS PGothic" charset="0"/>
              <a:cs typeface="MS PGothic" charset="0"/>
            </a:endParaRPr>
          </a:p>
          <a:p>
            <a:r>
              <a:rPr lang="fr-FR" sz="2400">
                <a:latin typeface="Arial" charset="0"/>
                <a:ea typeface="MS PGothic" charset="0"/>
                <a:cs typeface="MS PGothic" charset="0"/>
              </a:rPr>
              <a:t>Nouveaux mots du dictionnaire 2015: Le Petit Robert et Le Petit Larousse dévoilent leurs sélections : </a:t>
            </a:r>
            <a:r>
              <a:rPr lang="fr-FR" sz="2400" i="1">
                <a:latin typeface="Arial" charset="0"/>
                <a:ea typeface="MS PGothic" charset="0"/>
                <a:cs typeface="MS PGothic" charset="0"/>
              </a:rPr>
              <a:t>Hashtag</a:t>
            </a:r>
            <a:r>
              <a:rPr lang="fr-FR" sz="2400">
                <a:latin typeface="Arial" charset="0"/>
                <a:ea typeface="MS PGothic" charset="0"/>
                <a:cs typeface="MS PGothic" charset="0"/>
              </a:rPr>
              <a:t>, </a:t>
            </a:r>
            <a:r>
              <a:rPr lang="fr-FR" sz="2400" i="1">
                <a:latin typeface="Arial" charset="0"/>
                <a:ea typeface="MS PGothic" charset="0"/>
                <a:cs typeface="MS PGothic" charset="0"/>
              </a:rPr>
              <a:t>selfie</a:t>
            </a:r>
            <a:r>
              <a:rPr lang="fr-FR" sz="2400">
                <a:latin typeface="Arial" charset="0"/>
                <a:ea typeface="MS PGothic" charset="0"/>
                <a:cs typeface="MS PGothic" charset="0"/>
              </a:rPr>
              <a:t> ou </a:t>
            </a:r>
            <a:r>
              <a:rPr lang="fr-FR" sz="2400" i="1">
                <a:latin typeface="Arial" charset="0"/>
                <a:ea typeface="MS PGothic" charset="0"/>
                <a:cs typeface="MS PGothic" charset="0"/>
              </a:rPr>
              <a:t>vapoter</a:t>
            </a:r>
            <a:r>
              <a:rPr lang="fr-FR" sz="2400">
                <a:latin typeface="Arial" charset="0"/>
                <a:ea typeface="MS PGothic" charset="0"/>
                <a:cs typeface="MS PGothic" charset="0"/>
              </a:rPr>
              <a:t> dans l'édition 2015 du Petit Robert.</a:t>
            </a:r>
          </a:p>
          <a:p>
            <a:r>
              <a:rPr lang="fr-FR" sz="2400">
                <a:latin typeface="Arial" charset="0"/>
                <a:ea typeface="MS PGothic" charset="0"/>
                <a:cs typeface="MS PGothic" charset="0"/>
              </a:rPr>
              <a:t>L'édition 2016 des deux dictionnaires (PR et PL) font la part belle à la contestation, la technologie et la cuisine. </a:t>
            </a:r>
            <a:endParaRPr lang="fr-FR" sz="2400" b="1">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201869777"/>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Titolo 1"/>
          <p:cNvSpPr>
            <a:spLocks noGrp="1"/>
          </p:cNvSpPr>
          <p:nvPr>
            <p:ph type="title"/>
          </p:nvPr>
        </p:nvSpPr>
        <p:spPr/>
        <p:txBody>
          <a:bodyPr/>
          <a:lstStyle/>
          <a:p>
            <a:r>
              <a:rPr lang="it-IT" sz="2800">
                <a:latin typeface="Arial" charset="0"/>
                <a:ea typeface="MS PGothic" charset="0"/>
              </a:rPr>
              <a:t>Rite annuel en mai 2016 </a:t>
            </a:r>
            <a:br>
              <a:rPr lang="it-IT" sz="2800">
                <a:latin typeface="Arial" charset="0"/>
                <a:ea typeface="MS PGothic" charset="0"/>
              </a:rPr>
            </a:br>
            <a:r>
              <a:rPr lang="it-IT" sz="2800">
                <a:latin typeface="Arial" charset="0"/>
                <a:ea typeface="MS PGothic" charset="0"/>
              </a:rPr>
              <a:t>pour les dictionnaires 2017</a:t>
            </a:r>
          </a:p>
        </p:txBody>
      </p:sp>
      <p:sp>
        <p:nvSpPr>
          <p:cNvPr id="389123" name="Segnaposto contenuto 2"/>
          <p:cNvSpPr>
            <a:spLocks noGrp="1"/>
          </p:cNvSpPr>
          <p:nvPr>
            <p:ph idx="1"/>
          </p:nvPr>
        </p:nvSpPr>
        <p:spPr/>
        <p:txBody>
          <a:bodyPr/>
          <a:lstStyle/>
          <a:p>
            <a:pPr algn="just"/>
            <a:r>
              <a:rPr lang="it-IT" sz="2400">
                <a:latin typeface="Arial" charset="0"/>
                <a:ea typeface="MS PGothic" charset="0"/>
                <a:cs typeface="MS PGothic" charset="0"/>
              </a:rPr>
              <a:t>Emoji, zadiste, twittosphère… Les nouveaux mots du Petit Robert et du Petit Larousse </a:t>
            </a:r>
            <a:r>
              <a:rPr lang="it-IT" sz="2400" b="1">
                <a:latin typeface="Arial" charset="0"/>
                <a:ea typeface="MS PGothic" charset="0"/>
                <a:cs typeface="MS PGothic" charset="0"/>
              </a:rPr>
              <a:t>cuvée</a:t>
            </a:r>
            <a:r>
              <a:rPr lang="it-IT" sz="2400">
                <a:latin typeface="Arial" charset="0"/>
                <a:ea typeface="MS PGothic" charset="0"/>
                <a:cs typeface="MS PGothic" charset="0"/>
              </a:rPr>
              <a:t> 2017 </a:t>
            </a:r>
            <a:r>
              <a:rPr lang="it-IT" sz="2400" i="1">
                <a:latin typeface="Arial" charset="0"/>
                <a:ea typeface="MS PGothic" charset="0"/>
                <a:cs typeface="MS PGothic" charset="0"/>
              </a:rPr>
              <a:t>Le Monde</a:t>
            </a:r>
            <a:r>
              <a:rPr lang="it-IT" sz="2400">
                <a:latin typeface="Arial" charset="0"/>
                <a:ea typeface="MS PGothic" charset="0"/>
                <a:cs typeface="MS PGothic" charset="0"/>
              </a:rPr>
              <a:t> 12 mai 2016</a:t>
            </a:r>
          </a:p>
          <a:p>
            <a:r>
              <a:rPr lang="it-IT" sz="2400">
                <a:latin typeface="Arial" charset="0"/>
                <a:ea typeface="MS PGothic" charset="0"/>
                <a:cs typeface="MS PGothic" charset="0"/>
              </a:rPr>
              <a:t>Les nouveaux mots du Petit Robert </a:t>
            </a:r>
          </a:p>
          <a:p>
            <a:pPr algn="just"/>
            <a:r>
              <a:rPr lang="it-IT" sz="2400">
                <a:latin typeface="Arial" charset="0"/>
                <a:ea typeface="MS PGothic" charset="0"/>
                <a:cs typeface="MS PGothic" charset="0"/>
              </a:rPr>
              <a:t>« Geeks » et « youtubeurs » font une entrée fracassante dans le millésime 2017 du Petit Robert, le dictionnaire de référence de la langue française, </a:t>
            </a:r>
            <a:r>
              <a:rPr lang="it-IT" sz="2400" i="1">
                <a:latin typeface="Arial" charset="0"/>
                <a:ea typeface="MS PGothic" charset="0"/>
                <a:cs typeface="MS PGothic" charset="0"/>
              </a:rPr>
              <a:t>Républicain lorrain </a:t>
            </a:r>
            <a:r>
              <a:rPr lang="it-IT" sz="2400">
                <a:latin typeface="Arial" charset="0"/>
                <a:ea typeface="MS PGothic" charset="0"/>
                <a:cs typeface="MS PGothic" charset="0"/>
              </a:rPr>
              <a:t>14/05/2016  </a:t>
            </a: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92661722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Titolo 1"/>
          <p:cNvSpPr>
            <a:spLocks noGrp="1"/>
          </p:cNvSpPr>
          <p:nvPr>
            <p:ph type="title"/>
          </p:nvPr>
        </p:nvSpPr>
        <p:spPr/>
        <p:txBody>
          <a:bodyPr/>
          <a:lstStyle/>
          <a:p>
            <a:r>
              <a:rPr lang="it-IT" sz="2800">
                <a:latin typeface="Arial" charset="0"/>
                <a:ea typeface="MS PGothic" charset="0"/>
              </a:rPr>
              <a:t/>
            </a:r>
            <a:br>
              <a:rPr lang="it-IT" sz="2800">
                <a:latin typeface="Arial" charset="0"/>
                <a:ea typeface="MS PGothic" charset="0"/>
              </a:rPr>
            </a:br>
            <a:r>
              <a:rPr lang="it-IT" sz="2800">
                <a:latin typeface="Arial" charset="0"/>
                <a:ea typeface="MS PGothic" charset="0"/>
              </a:rPr>
              <a:t>Petit Robert 2017 : un dico sachant "geeker”</a:t>
            </a:r>
            <a:br>
              <a:rPr lang="it-IT" sz="2800">
                <a:latin typeface="Arial" charset="0"/>
                <a:ea typeface="MS PGothic" charset="0"/>
              </a:rPr>
            </a:br>
            <a:endParaRPr lang="it-IT" sz="2800">
              <a:latin typeface="Arial" charset="0"/>
              <a:ea typeface="MS PGothic" charset="0"/>
            </a:endParaRPr>
          </a:p>
        </p:txBody>
      </p:sp>
      <p:sp>
        <p:nvSpPr>
          <p:cNvPr id="390147" name="Segnaposto contenuto 2"/>
          <p:cNvSpPr>
            <a:spLocks noGrp="1"/>
          </p:cNvSpPr>
          <p:nvPr>
            <p:ph idx="1"/>
          </p:nvPr>
        </p:nvSpPr>
        <p:spPr/>
        <p:txBody>
          <a:bodyPr/>
          <a:lstStyle/>
          <a:p>
            <a:pPr algn="just"/>
            <a:r>
              <a:rPr lang="it-IT" sz="2400">
                <a:latin typeface="Arial" charset="0"/>
                <a:ea typeface="MS PGothic" charset="0"/>
                <a:cs typeface="MS PGothic" charset="0"/>
              </a:rPr>
              <a:t>Cent cinquante. C'est le nombre de nouveaux mots qui feront officiellement leur entrée dans le dictionnaire </a:t>
            </a:r>
            <a:r>
              <a:rPr lang="it-IT" sz="2400" i="1">
                <a:latin typeface="Arial" charset="0"/>
                <a:ea typeface="MS PGothic" charset="0"/>
                <a:cs typeface="MS PGothic" charset="0"/>
              </a:rPr>
              <a:t>Le Petit Robert</a:t>
            </a:r>
            <a:r>
              <a:rPr lang="it-IT" sz="2400">
                <a:latin typeface="Arial" charset="0"/>
                <a:ea typeface="MS PGothic" charset="0"/>
                <a:cs typeface="MS PGothic" charset="0"/>
              </a:rPr>
              <a:t> le 19 mai prochain. Un</a:t>
            </a:r>
            <a:r>
              <a:rPr lang="it-IT" sz="2400" b="1">
                <a:latin typeface="Arial" charset="0"/>
                <a:ea typeface="MS PGothic" charset="0"/>
                <a:cs typeface="MS PGothic" charset="0"/>
              </a:rPr>
              <a:t> cru </a:t>
            </a:r>
            <a:r>
              <a:rPr lang="it-IT" sz="2400">
                <a:latin typeface="Arial" charset="0"/>
                <a:ea typeface="MS PGothic" charset="0"/>
                <a:cs typeface="MS PGothic" charset="0"/>
              </a:rPr>
              <a:t>2017 qui ne se déleste d'aucun autre mot pour autant. Quant à l'identité des nouveaux venus, l'éditeur en a déjà livré jeudi un premier avant-goût. Un grand nombre d'entre eux sont liés, de près ou de loin, à Internet et aux nouvelles technologies. </a:t>
            </a:r>
            <a:r>
              <a:rPr lang="it-IT" sz="2400" i="1">
                <a:latin typeface="Arial" charset="0"/>
                <a:ea typeface="MS PGothic" charset="0"/>
                <a:cs typeface="MS PGothic" charset="0"/>
              </a:rPr>
              <a:t>Le point </a:t>
            </a:r>
            <a:r>
              <a:rPr lang="it-IT" sz="2400">
                <a:latin typeface="Arial" charset="0"/>
                <a:ea typeface="MS PGothic" charset="0"/>
                <a:cs typeface="MS PGothic" charset="0"/>
              </a:rPr>
              <a:t>12 mai 2016</a:t>
            </a:r>
          </a:p>
        </p:txBody>
      </p:sp>
    </p:spTree>
    <p:extLst>
      <p:ext uri="{BB962C8B-B14F-4D97-AF65-F5344CB8AC3E}">
        <p14:creationId xmlns:p14="http://schemas.microsoft.com/office/powerpoint/2010/main" val="1019498799"/>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2738" name="Titolo 1"/>
          <p:cNvSpPr>
            <a:spLocks noGrp="1"/>
          </p:cNvSpPr>
          <p:nvPr>
            <p:ph type="title"/>
          </p:nvPr>
        </p:nvSpPr>
        <p:spPr/>
        <p:txBody>
          <a:bodyPr/>
          <a:lstStyle/>
          <a:p>
            <a:r>
              <a:rPr lang="it-IT" sz="2800" dirty="0">
                <a:latin typeface="Arial" charset="0"/>
                <a:ea typeface="MS PGothic" charset="0"/>
              </a:rPr>
              <a:t>chanson </a:t>
            </a:r>
            <a:r>
              <a:rPr lang="it-IT" sz="2800" dirty="0" err="1" smtClean="0">
                <a:latin typeface="Arial" charset="0"/>
                <a:ea typeface="MS PGothic" charset="0"/>
              </a:rPr>
              <a:t>choisie</a:t>
            </a:r>
            <a:r>
              <a:rPr lang="it-IT" sz="2800" dirty="0" smtClean="0">
                <a:latin typeface="Arial" charset="0"/>
                <a:ea typeface="MS PGothic" charset="0"/>
              </a:rPr>
              <a:t> </a:t>
            </a:r>
            <a:r>
              <a:rPr lang="it-IT" sz="2800" dirty="0">
                <a:latin typeface="Arial" charset="0"/>
                <a:ea typeface="MS PGothic" charset="0"/>
              </a:rPr>
              <a:t>pour le 30 </a:t>
            </a:r>
            <a:r>
              <a:rPr lang="it-IT" sz="2800" dirty="0" err="1">
                <a:latin typeface="Arial" charset="0"/>
                <a:ea typeface="MS PGothic" charset="0"/>
              </a:rPr>
              <a:t>mars</a:t>
            </a:r>
            <a:endParaRPr lang="it-IT" sz="2800" dirty="0">
              <a:latin typeface="Arial" charset="0"/>
              <a:ea typeface="MS PGothic" charset="0"/>
            </a:endParaRPr>
          </a:p>
        </p:txBody>
      </p:sp>
      <p:sp>
        <p:nvSpPr>
          <p:cNvPr id="372739" name="Segnaposto contenuto 2"/>
          <p:cNvSpPr>
            <a:spLocks noGrp="1"/>
          </p:cNvSpPr>
          <p:nvPr>
            <p:ph idx="1"/>
          </p:nvPr>
        </p:nvSpPr>
        <p:spPr/>
        <p:txBody>
          <a:bodyPr/>
          <a:lstStyle/>
          <a:p>
            <a:r>
              <a:rPr lang="it-IT" sz="2400" b="1">
                <a:latin typeface="Arial" charset="0"/>
                <a:ea typeface="MS PGothic" charset="0"/>
                <a:cs typeface="MS PGothic" charset="0"/>
              </a:rPr>
              <a:t>Jane Birkin et Serge Gainsbourg - Je T'aime,...Moi Non Plus</a:t>
            </a:r>
          </a:p>
          <a:p>
            <a:endParaRPr lang="it-IT" sz="2400" b="1">
              <a:latin typeface="Arial" charset="0"/>
              <a:ea typeface="MS PGothic" charset="0"/>
              <a:cs typeface="MS PGothic" charset="0"/>
            </a:endParaRPr>
          </a:p>
          <a:p>
            <a:r>
              <a:rPr lang="it-IT" sz="2400" b="1">
                <a:latin typeface="Arial" charset="0"/>
                <a:ea typeface="MS PGothic" charset="0"/>
                <a:cs typeface="MS PGothic" charset="0"/>
              </a:rPr>
              <a:t>Jane Birkin : "Ma symphonie Gainsbourg”</a:t>
            </a:r>
            <a:endParaRPr lang="it-IT" altLang="ja-JP" sz="2400" b="1">
              <a:latin typeface="Arial" charset="0"/>
              <a:ea typeface="MS PGothic" charset="0"/>
              <a:cs typeface="MS PGothic" charset="0"/>
            </a:endParaRPr>
          </a:p>
          <a:p>
            <a:r>
              <a:rPr lang="it-IT" sz="2400">
                <a:latin typeface="Arial" charset="0"/>
                <a:ea typeface="MS PGothic" charset="0"/>
                <a:cs typeface="MS PGothic" charset="0"/>
              </a:rPr>
              <a:t>La chanteuse réinterprète l'auteur de "la Javanaise" avec un orchestre symphonique. Elle évoque ici ses souvenirs et exprime son inquiétude devant la montée du Front national.  </a:t>
            </a:r>
            <a:r>
              <a:rPr lang="it-IT" sz="2400" i="1">
                <a:latin typeface="Arial" charset="0"/>
                <a:ea typeface="MS PGothic" charset="0"/>
                <a:cs typeface="MS PGothic" charset="0"/>
              </a:rPr>
              <a:t>Nouvel Obs </a:t>
            </a:r>
            <a:r>
              <a:rPr lang="it-IT" sz="2400">
                <a:latin typeface="Arial" charset="0"/>
                <a:ea typeface="MS PGothic" charset="0"/>
                <a:cs typeface="MS PGothic" charset="0"/>
              </a:rPr>
              <a:t>25 mars 2017</a:t>
            </a:r>
          </a:p>
          <a:p>
            <a:r>
              <a:rPr lang="it-IT" sz="2400" b="1">
                <a:latin typeface="Arial" charset="0"/>
                <a:ea typeface="MS PGothic" charset="0"/>
                <a:cs typeface="MS PGothic" charset="0"/>
              </a:rPr>
              <a:t> </a:t>
            </a:r>
          </a:p>
          <a:p>
            <a:endParaRPr lang="it-IT">
              <a:latin typeface="Arial" charset="0"/>
              <a:ea typeface="MS PGothic" charset="0"/>
              <a:cs typeface="MS PGothic" charset="0"/>
            </a:endParaRPr>
          </a:p>
        </p:txBody>
      </p:sp>
    </p:spTree>
    <p:extLst>
      <p:ext uri="{BB962C8B-B14F-4D97-AF65-F5344CB8AC3E}">
        <p14:creationId xmlns:p14="http://schemas.microsoft.com/office/powerpoint/2010/main" val="348535452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Titolo 1"/>
          <p:cNvSpPr>
            <a:spLocks noGrp="1"/>
          </p:cNvSpPr>
          <p:nvPr>
            <p:ph type="title"/>
          </p:nvPr>
        </p:nvSpPr>
        <p:spPr/>
        <p:txBody>
          <a:bodyPr/>
          <a:lstStyle/>
          <a:p>
            <a:r>
              <a:rPr lang="it-IT" sz="2800">
                <a:latin typeface="Arial" charset="0"/>
                <a:ea typeface="MS PGothic" charset="0"/>
              </a:rPr>
              <a:t>geeker</a:t>
            </a:r>
          </a:p>
        </p:txBody>
      </p:sp>
      <p:sp>
        <p:nvSpPr>
          <p:cNvPr id="391171" name="Segnaposto contenuto 2"/>
          <p:cNvSpPr>
            <a:spLocks noGrp="1"/>
          </p:cNvSpPr>
          <p:nvPr>
            <p:ph idx="1"/>
          </p:nvPr>
        </p:nvSpPr>
        <p:spPr/>
        <p:txBody>
          <a:bodyPr/>
          <a:lstStyle/>
          <a:p>
            <a:r>
              <a:rPr lang="it-IT" sz="2400">
                <a:latin typeface="Arial" charset="0"/>
                <a:ea typeface="MS PGothic" charset="0"/>
                <a:cs typeface="MS PGothic" charset="0"/>
              </a:rPr>
              <a:t>geeker [gike] verbe intransitif  (conjugaison 1) étym. 2011 ◊ de </a:t>
            </a:r>
            <a:r>
              <a:rPr lang="it-IT" sz="2400" i="1">
                <a:latin typeface="Arial" charset="0"/>
                <a:ea typeface="MS PGothic" charset="0"/>
                <a:cs typeface="MS PGothic" charset="0"/>
              </a:rPr>
              <a:t>geek</a:t>
            </a:r>
            <a:endParaRPr lang="it-IT" sz="2400">
              <a:latin typeface="Arial" charset="0"/>
              <a:ea typeface="MS PGothic" charset="0"/>
              <a:cs typeface="MS PGothic" charset="0"/>
            </a:endParaRPr>
          </a:p>
          <a:p>
            <a:r>
              <a:rPr lang="it-IT" sz="2400">
                <a:latin typeface="Arial" charset="0"/>
                <a:ea typeface="MS PGothic" charset="0"/>
                <a:cs typeface="MS PGothic" charset="0"/>
              </a:rPr>
              <a:t>❖</a:t>
            </a:r>
          </a:p>
          <a:p>
            <a:r>
              <a:rPr lang="it-IT" sz="2400">
                <a:latin typeface="Arial" charset="0"/>
                <a:ea typeface="MS PGothic" charset="0"/>
                <a:cs typeface="MS PGothic" charset="0"/>
              </a:rPr>
              <a:t>■ Anglic. Fam. Passer du temps sur son ordinateur. </a:t>
            </a:r>
            <a:r>
              <a:rPr lang="it-IT" sz="2400" i="1">
                <a:latin typeface="Arial" charset="0"/>
                <a:ea typeface="MS PGothic" charset="0"/>
                <a:cs typeface="MS PGothic" charset="0"/>
              </a:rPr>
              <a:t>Geeker toute la journée</a:t>
            </a:r>
            <a:r>
              <a:rPr lang="it-IT" sz="2400">
                <a:latin typeface="Arial" charset="0"/>
                <a:ea typeface="MS PGothic" charset="0"/>
                <a:cs typeface="MS PGothic" charset="0"/>
              </a:rPr>
              <a:t>.</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358398694"/>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2194" name="Title 1"/>
          <p:cNvSpPr>
            <a:spLocks noGrp="1"/>
          </p:cNvSpPr>
          <p:nvPr>
            <p:ph type="title"/>
          </p:nvPr>
        </p:nvSpPr>
        <p:spPr/>
        <p:txBody>
          <a:bodyPr/>
          <a:lstStyle/>
          <a:p>
            <a:r>
              <a:rPr lang="it-IT" sz="2800">
                <a:latin typeface="Arial" charset="0"/>
                <a:ea typeface="MS PGothic" charset="0"/>
              </a:rPr>
              <a:t>Les nouveaux mots du PR 2017</a:t>
            </a:r>
            <a:endParaRPr lang="fr-FR" sz="2800">
              <a:latin typeface="Arial" charset="0"/>
              <a:ea typeface="MS PGothic" charset="0"/>
            </a:endParaRPr>
          </a:p>
        </p:txBody>
      </p:sp>
      <p:sp>
        <p:nvSpPr>
          <p:cNvPr id="392195" name="Content Placeholder 2"/>
          <p:cNvSpPr>
            <a:spLocks noGrp="1"/>
          </p:cNvSpPr>
          <p:nvPr>
            <p:ph idx="1"/>
          </p:nvPr>
        </p:nvSpPr>
        <p:spPr/>
        <p:txBody>
          <a:bodyPr/>
          <a:lstStyle/>
          <a:p>
            <a:pPr algn="just"/>
            <a:r>
              <a:rPr lang="fr-FR" sz="2400">
                <a:latin typeface="Arial" charset="0"/>
                <a:ea typeface="MS PGothic" charset="0"/>
                <a:cs typeface="MS PGothic" charset="0"/>
              </a:rPr>
              <a:t>Côté contestation : </a:t>
            </a:r>
            <a:r>
              <a:rPr lang="fr-FR" sz="2400" i="1">
                <a:latin typeface="Arial" charset="0"/>
                <a:ea typeface="MS PGothic" charset="0"/>
                <a:cs typeface="MS PGothic" charset="0"/>
              </a:rPr>
              <a:t>zadiste</a:t>
            </a:r>
            <a:r>
              <a:rPr lang="fr-FR" sz="2400">
                <a:latin typeface="Arial" charset="0"/>
                <a:ea typeface="MS PGothic" charset="0"/>
                <a:cs typeface="MS PGothic" charset="0"/>
              </a:rPr>
              <a:t> (</a:t>
            </a:r>
            <a:r>
              <a:rPr lang="it-IT" sz="2400">
                <a:latin typeface="Arial" charset="0"/>
                <a:ea typeface="MS PGothic" charset="0"/>
                <a:cs typeface="MS PGothic" charset="0"/>
              </a:rPr>
              <a:t>militant(e) qui occupe une ZAD=zone à défendre)</a:t>
            </a:r>
            <a:r>
              <a:rPr lang="fr-FR" sz="2400">
                <a:latin typeface="Arial" charset="0"/>
                <a:ea typeface="MS PGothic" charset="0"/>
                <a:cs typeface="MS PGothic" charset="0"/>
              </a:rPr>
              <a:t>, </a:t>
            </a:r>
            <a:r>
              <a:rPr lang="fr-FR" sz="2400" i="1">
                <a:latin typeface="Arial" charset="0"/>
                <a:ea typeface="MS PGothic" charset="0"/>
                <a:cs typeface="MS PGothic" charset="0"/>
              </a:rPr>
              <a:t>faucheur volontaire </a:t>
            </a:r>
            <a:r>
              <a:rPr lang="fr-FR" sz="2400">
                <a:latin typeface="Arial" charset="0"/>
                <a:ea typeface="MS PGothic" charset="0"/>
                <a:cs typeface="MS PGothic" charset="0"/>
              </a:rPr>
              <a:t>(militant écologiste qui détruit des cultures transgéniques pour s'opposer aux OGM.), </a:t>
            </a:r>
            <a:r>
              <a:rPr lang="fr-FR" sz="2400" i="1">
                <a:latin typeface="Arial" charset="0"/>
                <a:ea typeface="MS PGothic" charset="0"/>
                <a:cs typeface="MS PGothic" charset="0"/>
              </a:rPr>
              <a:t>décroissant</a:t>
            </a:r>
            <a:r>
              <a:rPr lang="fr-FR" sz="2400">
                <a:latin typeface="Arial" charset="0"/>
                <a:ea typeface="MS PGothic" charset="0"/>
                <a:cs typeface="MS PGothic" charset="0"/>
              </a:rPr>
              <a:t> (qui milite pour la décroissance).</a:t>
            </a:r>
          </a:p>
          <a:p>
            <a:pPr algn="just"/>
            <a:r>
              <a:rPr lang="fr-FR" sz="2400">
                <a:latin typeface="Arial" charset="0"/>
                <a:ea typeface="MS PGothic" charset="0"/>
                <a:cs typeface="MS PGothic" charset="0"/>
              </a:rPr>
              <a:t>Côté techno : "bitcoin" (monnaie virtuelle), "captcha" (ces petits modules qui nous font recopier une série de caractères pour accéder à une page web) ou encore "big data"(ensemble des données générées par les nouvelles technologies, caractérisées par leur volume colossal)</a:t>
            </a:r>
          </a:p>
          <a:p>
            <a:pPr algn="just"/>
            <a:r>
              <a:rPr lang="fr-FR" sz="2400">
                <a:latin typeface="Arial" charset="0"/>
                <a:ea typeface="MS PGothic" charset="0"/>
                <a:cs typeface="MS PGothic" charset="0"/>
              </a:rPr>
              <a:t>Côté cuisine : les nouveautés sont "yuzu" (agrume asiatique), "cari" (plat créole) ou "biryani" (plat indien). </a:t>
            </a:r>
          </a:p>
        </p:txBody>
      </p:sp>
    </p:spTree>
    <p:extLst>
      <p:ext uri="{BB962C8B-B14F-4D97-AF65-F5344CB8AC3E}">
        <p14:creationId xmlns:p14="http://schemas.microsoft.com/office/powerpoint/2010/main" val="1789226257"/>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3218" name="Rectangle 2"/>
          <p:cNvSpPr>
            <a:spLocks noGrp="1" noChangeArrowheads="1"/>
          </p:cNvSpPr>
          <p:nvPr>
            <p:ph type="title"/>
          </p:nvPr>
        </p:nvSpPr>
        <p:spPr/>
        <p:txBody>
          <a:bodyPr/>
          <a:lstStyle/>
          <a:p>
            <a:pPr eaLnBrk="1" hangingPunct="1"/>
            <a:r>
              <a:rPr lang="it-IT" altLang="zh-CN" sz="2800">
                <a:latin typeface="Arial" charset="0"/>
                <a:ea typeface="MS PGothic" charset="0"/>
              </a:rPr>
              <a:t>Dictionnaires et culture</a:t>
            </a:r>
            <a:endParaRPr lang="en-US" sz="2800">
              <a:latin typeface="Arial" charset="0"/>
              <a:ea typeface="MS PGothic" charset="0"/>
            </a:endParaRPr>
          </a:p>
        </p:txBody>
      </p:sp>
      <p:sp>
        <p:nvSpPr>
          <p:cNvPr id="393219" name="Rectangle 3"/>
          <p:cNvSpPr>
            <a:spLocks noGrp="1" noChangeArrowheads="1"/>
          </p:cNvSpPr>
          <p:nvPr>
            <p:ph type="body" idx="1"/>
          </p:nvPr>
        </p:nvSpPr>
        <p:spPr/>
        <p:txBody>
          <a:bodyPr/>
          <a:lstStyle/>
          <a:p>
            <a:pPr algn="just" eaLnBrk="1" hangingPunct="1"/>
            <a:endParaRPr lang="fr-FR" altLang="zh-CN" sz="2400">
              <a:latin typeface="Arial" charset="0"/>
              <a:ea typeface="MS PGothic" charset="0"/>
              <a:cs typeface="MS PGothic" charset="0"/>
            </a:endParaRPr>
          </a:p>
          <a:p>
            <a:pPr algn="just" eaLnBrk="1" hangingPunct="1"/>
            <a:endParaRPr lang="fr-FR" altLang="zh-CN" sz="2400">
              <a:latin typeface="Arial" charset="0"/>
              <a:ea typeface="MS PGothic" charset="0"/>
              <a:cs typeface="MS PGothic" charset="0"/>
            </a:endParaRPr>
          </a:p>
          <a:p>
            <a:pPr algn="just" eaLnBrk="1" hangingPunct="1"/>
            <a:r>
              <a:rPr lang="fr-FR" altLang="zh-CN" sz="2400">
                <a:latin typeface="Arial" charset="0"/>
                <a:ea typeface="MS PGothic" charset="0"/>
                <a:cs typeface="MS PGothic" charset="0"/>
              </a:rPr>
              <a:t>Ce qui fait le charme des dictionnaires – et aussi leur complexité –, c’est qu’ils nous parlent du monde et que, dans le même temps, ils nous parlent de la langue dans laquelle ils disent les choses, incluant de ce fait la langue parmi les choses du monde. </a:t>
            </a:r>
          </a:p>
          <a:p>
            <a:pPr eaLnBrk="1" hangingPunct="1">
              <a:buFontTx/>
              <a:buNone/>
            </a:pPr>
            <a:r>
              <a:rPr lang="fr-FR" altLang="zh-CN" sz="1800">
                <a:latin typeface="Arial" charset="0"/>
                <a:ea typeface="MS PGothic" charset="0"/>
                <a:cs typeface="MS PGothic" charset="0"/>
              </a:rPr>
              <a:t>Collinot A. et F. Mazière 1997, </a:t>
            </a:r>
            <a:r>
              <a:rPr lang="fr-FR" altLang="zh-CN" sz="1800" i="1">
                <a:latin typeface="Arial" charset="0"/>
                <a:ea typeface="MS PGothic" charset="0"/>
                <a:cs typeface="MS PGothic" charset="0"/>
              </a:rPr>
              <a:t>Un prêt à parler : le dictionnaire</a:t>
            </a:r>
            <a:r>
              <a:rPr lang="fr-FR" altLang="zh-CN" sz="1800">
                <a:latin typeface="Arial" charset="0"/>
                <a:ea typeface="MS PGothic" charset="0"/>
                <a:cs typeface="MS PGothic" charset="0"/>
              </a:rPr>
              <a:t>, PUF, Paris, p.1</a:t>
            </a:r>
            <a:endParaRPr lang="en-US">
              <a:latin typeface="Arial" charset="0"/>
              <a:ea typeface="MS PGothic" charset="0"/>
              <a:cs typeface="MS PGothic" charset="0"/>
            </a:endParaRPr>
          </a:p>
        </p:txBody>
      </p:sp>
    </p:spTree>
    <p:extLst>
      <p:ext uri="{BB962C8B-B14F-4D97-AF65-F5344CB8AC3E}">
        <p14:creationId xmlns:p14="http://schemas.microsoft.com/office/powerpoint/2010/main" val="1158250251"/>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4242" name="Rectangle 2"/>
          <p:cNvSpPr>
            <a:spLocks noGrp="1" noChangeArrowheads="1"/>
          </p:cNvSpPr>
          <p:nvPr>
            <p:ph type="title"/>
          </p:nvPr>
        </p:nvSpPr>
        <p:spPr/>
        <p:txBody>
          <a:bodyPr/>
          <a:lstStyle/>
          <a:p>
            <a:pPr eaLnBrk="1" hangingPunct="1"/>
            <a:r>
              <a:rPr lang="fr-FR" sz="2800">
                <a:latin typeface="Arial" charset="0"/>
                <a:ea typeface="MS PGothic" charset="0"/>
              </a:rPr>
              <a:t>Dictionnaires et culture</a:t>
            </a:r>
          </a:p>
        </p:txBody>
      </p:sp>
      <p:sp>
        <p:nvSpPr>
          <p:cNvPr id="394243" name="Rectangle 3"/>
          <p:cNvSpPr>
            <a:spLocks noGrp="1" noChangeArrowheads="1"/>
          </p:cNvSpPr>
          <p:nvPr>
            <p:ph type="body" idx="1"/>
          </p:nvPr>
        </p:nvSpPr>
        <p:spPr/>
        <p:txBody>
          <a:bodyPr/>
          <a:lstStyle/>
          <a:p>
            <a:pPr algn="just">
              <a:lnSpc>
                <a:spcPct val="80000"/>
              </a:lnSpc>
            </a:pPr>
            <a:r>
              <a:rPr lang="fr-FR" altLang="zh-CN" sz="2400">
                <a:latin typeface="Arial" charset="0"/>
                <a:ea typeface="MS PGothic" charset="0"/>
                <a:cs typeface="MS PGothic" charset="0"/>
              </a:rPr>
              <a:t>Les dictionnaires, signes d’une culture avancée, sont aussi des objets culturels, intégrés en tant que tels à une culture : ils témoignent d’une civilisation.</a:t>
            </a:r>
          </a:p>
          <a:p>
            <a:pPr>
              <a:lnSpc>
                <a:spcPct val="80000"/>
              </a:lnSpc>
              <a:buFontTx/>
              <a:buNone/>
            </a:pPr>
            <a:r>
              <a:rPr lang="fr-FR" altLang="zh-CN" sz="1800">
                <a:latin typeface="Arial" charset="0"/>
                <a:ea typeface="MS PGothic" charset="0"/>
                <a:cs typeface="MS PGothic" charset="0"/>
              </a:rPr>
              <a:t>Dubois J. et C. Dubois, </a:t>
            </a:r>
            <a:r>
              <a:rPr lang="fr-FR" altLang="zh-CN" sz="1800" i="1">
                <a:latin typeface="Arial" charset="0"/>
                <a:ea typeface="MS PGothic" charset="0"/>
                <a:cs typeface="MS PGothic" charset="0"/>
              </a:rPr>
              <a:t>Introduction à la lexicographie : les dictionnaires</a:t>
            </a:r>
            <a:r>
              <a:rPr lang="fr-FR" altLang="zh-CN" sz="1800">
                <a:latin typeface="Arial" charset="0"/>
                <a:ea typeface="MS PGothic" charset="0"/>
                <a:cs typeface="MS PGothic" charset="0"/>
              </a:rPr>
              <a:t>, Paris, Larousse, 1971, p.8.</a:t>
            </a:r>
          </a:p>
          <a:p>
            <a:pPr algn="just" eaLnBrk="1" hangingPunct="1">
              <a:lnSpc>
                <a:spcPct val="80000"/>
              </a:lnSpc>
              <a:buFontTx/>
              <a:buNone/>
            </a:pPr>
            <a:endParaRPr lang="fr-FR" altLang="zh-CN" sz="2400">
              <a:latin typeface="Arial" charset="0"/>
              <a:ea typeface="MS PGothic" charset="0"/>
              <a:cs typeface="MS PGothic" charset="0"/>
            </a:endParaRPr>
          </a:p>
          <a:p>
            <a:pPr algn="just" eaLnBrk="1" hangingPunct="1">
              <a:lnSpc>
                <a:spcPct val="80000"/>
              </a:lnSpc>
            </a:pPr>
            <a:r>
              <a:rPr lang="fr-FR" altLang="zh-CN" sz="2400">
                <a:latin typeface="Arial" charset="0"/>
                <a:ea typeface="MS PGothic" charset="0"/>
                <a:cs typeface="MS PGothic" charset="0"/>
              </a:rPr>
              <a:t>Dictionnaires, encyclopédies, grammaires sont donc à merveille les lieux où lire entre les lignes, où reconnaitre, plus facilement qu’ailleurs, les conflits, les masquages des conflits, les clichés qui font l’album de la famille d’une culture.</a:t>
            </a:r>
            <a:endParaRPr lang="fr-FR" altLang="zh-CN" sz="1800">
              <a:latin typeface="Arial" charset="0"/>
              <a:ea typeface="MS PGothic" charset="0"/>
              <a:cs typeface="MS PGothic" charset="0"/>
            </a:endParaRPr>
          </a:p>
          <a:p>
            <a:pPr eaLnBrk="1" hangingPunct="1">
              <a:lnSpc>
                <a:spcPct val="80000"/>
              </a:lnSpc>
              <a:buFontTx/>
              <a:buNone/>
            </a:pPr>
            <a:r>
              <a:rPr lang="fr-FR" altLang="zh-CN" sz="1800">
                <a:latin typeface="Arial" charset="0"/>
                <a:ea typeface="MS PGothic" charset="0"/>
                <a:cs typeface="MS PGothic" charset="0"/>
              </a:rPr>
              <a:t>Henri Meschonnic, </a:t>
            </a:r>
            <a:r>
              <a:rPr lang="fr-FR" altLang="zh-CN" sz="1800" i="1">
                <a:latin typeface="Arial" charset="0"/>
                <a:ea typeface="MS PGothic" charset="0"/>
                <a:cs typeface="MS PGothic" charset="0"/>
              </a:rPr>
              <a:t>Des mots et des mondes, Paris, Hatier, 1991, p. 16.   </a:t>
            </a:r>
            <a:endParaRPr lang="fr-FR" altLang="zh-CN" sz="1800">
              <a:latin typeface="Arial" charset="0"/>
              <a:ea typeface="MS PGothic" charset="0"/>
              <a:cs typeface="MS PGothic" charset="0"/>
            </a:endParaRPr>
          </a:p>
          <a:p>
            <a:pPr eaLnBrk="1" hangingPunct="1">
              <a:lnSpc>
                <a:spcPct val="80000"/>
              </a:lnSpc>
              <a:buFontTx/>
              <a:buNone/>
            </a:pPr>
            <a:endParaRPr lang="fr-FR" altLang="zh-CN" sz="2400" i="1">
              <a:latin typeface="Arial" charset="0"/>
              <a:ea typeface="MS PGothic" charset="0"/>
              <a:cs typeface="MS PGothic" charset="0"/>
            </a:endParaRPr>
          </a:p>
          <a:p>
            <a:pPr eaLnBrk="1" hangingPunct="1">
              <a:lnSpc>
                <a:spcPct val="80000"/>
              </a:lnSpc>
            </a:pPr>
            <a:endParaRPr lang="fr-FR" sz="2000">
              <a:latin typeface="Arial" charset="0"/>
              <a:ea typeface="SimSun" charset="0"/>
              <a:cs typeface="SimSun" charset="0"/>
            </a:endParaRPr>
          </a:p>
        </p:txBody>
      </p:sp>
    </p:spTree>
    <p:extLst>
      <p:ext uri="{BB962C8B-B14F-4D97-AF65-F5344CB8AC3E}">
        <p14:creationId xmlns:p14="http://schemas.microsoft.com/office/powerpoint/2010/main" val="2501829075"/>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Titolo 1"/>
          <p:cNvSpPr>
            <a:spLocks noGrp="1"/>
          </p:cNvSpPr>
          <p:nvPr>
            <p:ph type="title"/>
          </p:nvPr>
        </p:nvSpPr>
        <p:spPr/>
        <p:txBody>
          <a:bodyPr/>
          <a:lstStyle/>
          <a:p>
            <a:pPr eaLnBrk="1" hangingPunct="1"/>
            <a:r>
              <a:rPr lang="it-IT" sz="2800">
                <a:latin typeface="Arial" charset="0"/>
                <a:ea typeface="MS PGothic" charset="0"/>
              </a:rPr>
              <a:t>Lieux d</a:t>
            </a:r>
            <a:r>
              <a:rPr lang="ja-JP" altLang="it-IT" sz="2800">
                <a:latin typeface="Arial" charset="0"/>
                <a:ea typeface="MS PGothic" charset="0"/>
              </a:rPr>
              <a:t>’</a:t>
            </a:r>
            <a:r>
              <a:rPr lang="it-IT" altLang="ja-JP" sz="2800">
                <a:latin typeface="Arial" charset="0"/>
                <a:ea typeface="MS PGothic" charset="0"/>
              </a:rPr>
              <a:t>observation</a:t>
            </a:r>
            <a:endParaRPr lang="it-IT" sz="2800">
              <a:latin typeface="Arial" charset="0"/>
              <a:ea typeface="MS PGothic" charset="0"/>
            </a:endParaRPr>
          </a:p>
        </p:txBody>
      </p:sp>
      <p:sp>
        <p:nvSpPr>
          <p:cNvPr id="396291" name="Segnaposto contenuto 2"/>
          <p:cNvSpPr>
            <a:spLocks noGrp="1"/>
          </p:cNvSpPr>
          <p:nvPr>
            <p:ph idx="1"/>
          </p:nvPr>
        </p:nvSpPr>
        <p:spPr/>
        <p:txBody>
          <a:bodyPr/>
          <a:lstStyle/>
          <a:p>
            <a:pPr eaLnBrk="1" hangingPunct="1">
              <a:lnSpc>
                <a:spcPct val="90000"/>
              </a:lnSpc>
            </a:pPr>
            <a:r>
              <a:rPr lang="it-IT" sz="2200">
                <a:latin typeface="Arial" charset="0"/>
                <a:ea typeface="MS PGothic" charset="0"/>
                <a:cs typeface="MS PGothic" charset="0"/>
              </a:rPr>
              <a:t>Discours préfaciels </a:t>
            </a:r>
            <a:endParaRPr lang="it-IT" altLang="ja-JP" sz="2200">
              <a:latin typeface="Arial" charset="0"/>
              <a:ea typeface="MS PGothic" charset="0"/>
              <a:cs typeface="MS PGothic" charset="0"/>
            </a:endParaRPr>
          </a:p>
          <a:p>
            <a:pPr eaLnBrk="1" hangingPunct="1">
              <a:lnSpc>
                <a:spcPct val="90000"/>
              </a:lnSpc>
            </a:pPr>
            <a:r>
              <a:rPr lang="it-IT" sz="2200">
                <a:latin typeface="Arial" charset="0"/>
                <a:ea typeface="MS PGothic" charset="0"/>
                <a:cs typeface="MS PGothic" charset="0"/>
              </a:rPr>
              <a:t>Macrostructure : le choix des entrées</a:t>
            </a:r>
          </a:p>
          <a:p>
            <a:pPr eaLnBrk="1" hangingPunct="1">
              <a:lnSpc>
                <a:spcPct val="90000"/>
              </a:lnSpc>
            </a:pPr>
            <a:r>
              <a:rPr lang="it-IT" sz="2200">
                <a:latin typeface="Arial" charset="0"/>
                <a:ea typeface="MS PGothic" charset="0"/>
                <a:cs typeface="MS PGothic" charset="0"/>
              </a:rPr>
              <a:t>Microstructure : tous les renseignements</a:t>
            </a:r>
          </a:p>
          <a:p>
            <a:pPr eaLnBrk="1" hangingPunct="1">
              <a:lnSpc>
                <a:spcPct val="90000"/>
              </a:lnSpc>
            </a:pPr>
            <a:r>
              <a:rPr lang="it-IT" sz="2200">
                <a:latin typeface="Arial" charset="0"/>
                <a:ea typeface="MS PGothic" charset="0"/>
                <a:cs typeface="MS PGothic" charset="0"/>
              </a:rPr>
              <a:t>Orthographe</a:t>
            </a:r>
          </a:p>
          <a:p>
            <a:pPr eaLnBrk="1" hangingPunct="1">
              <a:lnSpc>
                <a:spcPct val="90000"/>
              </a:lnSpc>
            </a:pPr>
            <a:r>
              <a:rPr lang="it-IT" sz="2200">
                <a:latin typeface="Arial" charset="0"/>
                <a:ea typeface="MS PGothic" charset="0"/>
                <a:cs typeface="MS PGothic" charset="0"/>
              </a:rPr>
              <a:t>Prononciation</a:t>
            </a:r>
          </a:p>
          <a:p>
            <a:pPr eaLnBrk="1" hangingPunct="1">
              <a:lnSpc>
                <a:spcPct val="90000"/>
              </a:lnSpc>
            </a:pPr>
            <a:r>
              <a:rPr lang="it-IT" sz="2200">
                <a:latin typeface="Arial" charset="0"/>
                <a:ea typeface="MS PGothic" charset="0"/>
                <a:cs typeface="MS PGothic" charset="0"/>
              </a:rPr>
              <a:t>Genre grammatical</a:t>
            </a:r>
          </a:p>
          <a:p>
            <a:pPr eaLnBrk="1" hangingPunct="1">
              <a:lnSpc>
                <a:spcPct val="90000"/>
              </a:lnSpc>
            </a:pPr>
            <a:r>
              <a:rPr lang="it-IT" sz="2200">
                <a:latin typeface="Arial" charset="0"/>
                <a:ea typeface="MS PGothic" charset="0"/>
                <a:cs typeface="MS PGothic" charset="0"/>
              </a:rPr>
              <a:t>Marques d</a:t>
            </a:r>
            <a:r>
              <a:rPr lang="ja-JP" altLang="it-IT" sz="2200">
                <a:latin typeface="Arial" charset="0"/>
                <a:ea typeface="MS PGothic" charset="0"/>
                <a:cs typeface="MS PGothic" charset="0"/>
              </a:rPr>
              <a:t>’</a:t>
            </a:r>
            <a:r>
              <a:rPr lang="it-IT" altLang="ja-JP" sz="2200">
                <a:latin typeface="Arial" charset="0"/>
                <a:ea typeface="MS PGothic" charset="0"/>
                <a:cs typeface="MS PGothic" charset="0"/>
              </a:rPr>
              <a:t>usage</a:t>
            </a:r>
          </a:p>
          <a:p>
            <a:pPr eaLnBrk="1" hangingPunct="1">
              <a:lnSpc>
                <a:spcPct val="90000"/>
              </a:lnSpc>
            </a:pPr>
            <a:r>
              <a:rPr lang="it-IT" sz="2200">
                <a:latin typeface="Arial" charset="0"/>
                <a:ea typeface="MS PGothic" charset="0"/>
                <a:cs typeface="MS PGothic" charset="0"/>
              </a:rPr>
              <a:t>Définition</a:t>
            </a:r>
          </a:p>
          <a:p>
            <a:pPr eaLnBrk="1" hangingPunct="1">
              <a:lnSpc>
                <a:spcPct val="90000"/>
              </a:lnSpc>
            </a:pPr>
            <a:r>
              <a:rPr lang="it-IT" sz="2200">
                <a:latin typeface="Arial" charset="0"/>
                <a:ea typeface="MS PGothic" charset="0"/>
                <a:cs typeface="MS PGothic" charset="0"/>
              </a:rPr>
              <a:t>Exemples</a:t>
            </a:r>
          </a:p>
          <a:p>
            <a:pPr eaLnBrk="1" hangingPunct="1">
              <a:lnSpc>
                <a:spcPct val="90000"/>
              </a:lnSpc>
            </a:pPr>
            <a:r>
              <a:rPr lang="it-IT" sz="2200">
                <a:latin typeface="Arial" charset="0"/>
                <a:ea typeface="MS PGothic" charset="0"/>
                <a:cs typeface="MS PGothic" charset="0"/>
              </a:rPr>
              <a:t>Remarques</a:t>
            </a:r>
          </a:p>
          <a:p>
            <a:pPr eaLnBrk="1" hangingPunct="1">
              <a:lnSpc>
                <a:spcPct val="90000"/>
              </a:lnSpc>
            </a:pPr>
            <a:r>
              <a:rPr lang="it-IT" sz="2200">
                <a:latin typeface="Arial" charset="0"/>
                <a:ea typeface="MS PGothic" charset="0"/>
                <a:cs typeface="MS PGothic" charset="0"/>
              </a:rPr>
              <a:t>Renvois</a:t>
            </a:r>
          </a:p>
          <a:p>
            <a:pPr eaLnBrk="1" hangingPunct="1">
              <a:lnSpc>
                <a:spcPct val="90000"/>
              </a:lnSpc>
            </a:pPr>
            <a:r>
              <a:rPr lang="it-IT" sz="2200">
                <a:latin typeface="Arial" charset="0"/>
                <a:ea typeface="MS PGothic" charset="0"/>
                <a:cs typeface="MS PGothic" charset="0"/>
              </a:rPr>
              <a:t>Antonymes</a:t>
            </a:r>
          </a:p>
        </p:txBody>
      </p:sp>
    </p:spTree>
    <p:extLst>
      <p:ext uri="{BB962C8B-B14F-4D97-AF65-F5344CB8AC3E}">
        <p14:creationId xmlns:p14="http://schemas.microsoft.com/office/powerpoint/2010/main" val="2031032221"/>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Titolo 1"/>
          <p:cNvSpPr>
            <a:spLocks noGrp="1"/>
          </p:cNvSpPr>
          <p:nvPr>
            <p:ph type="title"/>
          </p:nvPr>
        </p:nvSpPr>
        <p:spPr/>
        <p:txBody>
          <a:bodyPr/>
          <a:lstStyle/>
          <a:p>
            <a:pPr eaLnBrk="1" hangingPunct="1"/>
            <a:r>
              <a:rPr lang="it-IT" sz="2800">
                <a:latin typeface="Arial" charset="0"/>
                <a:ea typeface="MS PGothic" charset="0"/>
              </a:rPr>
              <a:t>Discours préfaciels : Postface d</a:t>
            </a:r>
            <a:r>
              <a:rPr lang="ja-JP" altLang="it-IT" sz="2800">
                <a:latin typeface="Arial" charset="0"/>
                <a:ea typeface="MS PGothic" charset="0"/>
              </a:rPr>
              <a:t>’</a:t>
            </a:r>
            <a:r>
              <a:rPr lang="it-IT" altLang="ja-JP" sz="2800">
                <a:latin typeface="Arial" charset="0"/>
                <a:ea typeface="MS PGothic" charset="0"/>
              </a:rPr>
              <a:t>Alain Rey 2006</a:t>
            </a:r>
            <a:br>
              <a:rPr lang="it-IT" altLang="ja-JP" sz="2800">
                <a:latin typeface="Arial" charset="0"/>
                <a:ea typeface="MS PGothic" charset="0"/>
              </a:rPr>
            </a:br>
            <a:r>
              <a:rPr lang="it-IT" altLang="ja-JP" sz="2800">
                <a:latin typeface="Arial" charset="0"/>
                <a:ea typeface="MS PGothic" charset="0"/>
              </a:rPr>
              <a:t>Déclaration de combat</a:t>
            </a:r>
            <a:endParaRPr lang="it-IT" sz="2800">
              <a:latin typeface="Arial" charset="0"/>
              <a:ea typeface="MS PGothic" charset="0"/>
            </a:endParaRPr>
          </a:p>
        </p:txBody>
      </p:sp>
      <p:sp>
        <p:nvSpPr>
          <p:cNvPr id="397315" name="Segnaposto contenuto 2"/>
          <p:cNvSpPr>
            <a:spLocks noGrp="1"/>
          </p:cNvSpPr>
          <p:nvPr>
            <p:ph idx="1"/>
          </p:nvPr>
        </p:nvSpPr>
        <p:spPr/>
        <p:txBody>
          <a:bodyPr/>
          <a:lstStyle/>
          <a:p>
            <a:pPr algn="just" eaLnBrk="1" hangingPunct="1">
              <a:lnSpc>
                <a:spcPct val="90000"/>
              </a:lnSpc>
            </a:pPr>
            <a:r>
              <a:rPr lang="fr-FR" sz="2400">
                <a:latin typeface="Arial" charset="0"/>
                <a:ea typeface="MS PGothic" charset="0"/>
                <a:cs typeface="MS PGothic" charset="0"/>
              </a:rPr>
              <a:t>Au-delà de la fonction de référence, ce dictionnaire mène un combat contre la pensée unique et l’expression appauvrie. Il balaie un spectre très large d’usages allant de la pensée abstraite et des techniques contemporaines à l’expression spontanée des usages langagiers de cette France qu’on dit « d’en bas* », alors qu’elle est de partout et de tous. […] (XXIV). </a:t>
            </a:r>
          </a:p>
          <a:p>
            <a:pPr eaLnBrk="1" hangingPunct="1"/>
            <a:r>
              <a:rPr lang="fr-FR" sz="2400">
                <a:latin typeface="Arial" charset="0"/>
                <a:ea typeface="MS PGothic" charset="0"/>
                <a:cs typeface="MS PGothic" charset="0"/>
              </a:rPr>
              <a:t>*Expression attribuée à Jean-Pierre Raffarin, devenu premier Ministre en 2002. </a:t>
            </a:r>
          </a:p>
          <a:p>
            <a:pPr eaLnBrk="1" hangingPunct="1"/>
            <a:r>
              <a:rPr lang="fr-FR" sz="2400">
                <a:latin typeface="Arial" charset="0"/>
                <a:ea typeface="MS PGothic" charset="0"/>
                <a:cs typeface="MS PGothic" charset="0"/>
              </a:rPr>
              <a:t>*Exemple à l’entrée </a:t>
            </a:r>
            <a:r>
              <a:rPr lang="fr-FR" sz="2400" i="1">
                <a:latin typeface="Arial" charset="0"/>
                <a:ea typeface="MS PGothic" charset="0"/>
                <a:cs typeface="MS PGothic" charset="0"/>
              </a:rPr>
              <a:t>Bas</a:t>
            </a:r>
            <a:r>
              <a:rPr lang="fr-FR" sz="2400">
                <a:latin typeface="Arial" charset="0"/>
                <a:ea typeface="MS PGothic" charset="0"/>
                <a:cs typeface="MS PGothic" charset="0"/>
              </a:rPr>
              <a:t> PR 2006 : </a:t>
            </a:r>
            <a:r>
              <a:rPr lang="fr-FR" sz="2400" i="1">
                <a:latin typeface="Arial" charset="0"/>
                <a:ea typeface="MS PGothic" charset="0"/>
                <a:cs typeface="MS PGothic" charset="0"/>
              </a:rPr>
              <a:t>La France d’en bas </a:t>
            </a:r>
            <a:r>
              <a:rPr lang="fr-FR" sz="2400">
                <a:latin typeface="Arial" charset="0"/>
                <a:ea typeface="MS PGothic" charset="0"/>
                <a:cs typeface="MS PGothic" charset="0"/>
              </a:rPr>
              <a:t>: les personnes de condition modeste, les classes populaires.</a:t>
            </a:r>
            <a:endParaRPr lang="it-IT" sz="2400">
              <a:latin typeface="Arial" charset="0"/>
              <a:ea typeface="MS PGothic" charset="0"/>
              <a:cs typeface="MS PGothic" charset="0"/>
            </a:endParaRPr>
          </a:p>
          <a:p>
            <a:pPr eaLnBrk="1" hangingPunct="1">
              <a:lnSpc>
                <a:spcPct val="90000"/>
              </a:lnSpc>
            </a:pPr>
            <a:endParaRPr lang="it-IT" sz="1800">
              <a:latin typeface="Arial" charset="0"/>
              <a:ea typeface="MS PGothic" charset="0"/>
              <a:cs typeface="MS PGothic" charset="0"/>
            </a:endParaRPr>
          </a:p>
        </p:txBody>
      </p:sp>
    </p:spTree>
    <p:extLst>
      <p:ext uri="{BB962C8B-B14F-4D97-AF65-F5344CB8AC3E}">
        <p14:creationId xmlns:p14="http://schemas.microsoft.com/office/powerpoint/2010/main" val="778757455"/>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8338" name="Titolo 1"/>
          <p:cNvSpPr>
            <a:spLocks noGrp="1"/>
          </p:cNvSpPr>
          <p:nvPr>
            <p:ph type="title"/>
          </p:nvPr>
        </p:nvSpPr>
        <p:spPr/>
        <p:txBody>
          <a:bodyPr/>
          <a:lstStyle/>
          <a:p>
            <a:pPr eaLnBrk="1" hangingPunct="1"/>
            <a:r>
              <a:rPr lang="it-IT" sz="2800">
                <a:latin typeface="Arial" charset="0"/>
                <a:ea typeface="MS PGothic" charset="0"/>
              </a:rPr>
              <a:t>Discours préfaciels : Postface d</a:t>
            </a:r>
            <a:r>
              <a:rPr lang="ja-JP" altLang="it-IT" sz="2800">
                <a:latin typeface="Arial" charset="0"/>
                <a:ea typeface="MS PGothic" charset="0"/>
              </a:rPr>
              <a:t>’</a:t>
            </a:r>
            <a:r>
              <a:rPr lang="it-IT" altLang="ja-JP" sz="2800">
                <a:latin typeface="Arial" charset="0"/>
                <a:ea typeface="MS PGothic" charset="0"/>
              </a:rPr>
              <a:t>Alain Rey 2006</a:t>
            </a:r>
            <a:br>
              <a:rPr lang="it-IT" altLang="ja-JP" sz="2800">
                <a:latin typeface="Arial" charset="0"/>
                <a:ea typeface="MS PGothic" charset="0"/>
              </a:rPr>
            </a:br>
            <a:r>
              <a:rPr lang="it-IT" altLang="ja-JP" sz="2800">
                <a:latin typeface="Arial" charset="0"/>
                <a:ea typeface="MS PGothic" charset="0"/>
              </a:rPr>
              <a:t>Déclaration de combat</a:t>
            </a:r>
            <a:endParaRPr lang="it-IT" sz="2800">
              <a:latin typeface="Arial" charset="0"/>
              <a:ea typeface="MS PGothic" charset="0"/>
            </a:endParaRPr>
          </a:p>
        </p:txBody>
      </p:sp>
      <p:sp>
        <p:nvSpPr>
          <p:cNvPr id="398339" name="Segnaposto contenuto 2"/>
          <p:cNvSpPr>
            <a:spLocks noGrp="1"/>
          </p:cNvSpPr>
          <p:nvPr>
            <p:ph idx="1"/>
          </p:nvPr>
        </p:nvSpPr>
        <p:spPr/>
        <p:txBody>
          <a:bodyPr/>
          <a:lstStyle/>
          <a:p>
            <a:pPr algn="just" eaLnBrk="1" hangingPunct="1"/>
            <a:r>
              <a:rPr lang="fr-FR" sz="2400">
                <a:latin typeface="Arial" charset="0"/>
                <a:ea typeface="MS PGothic" charset="0"/>
                <a:cs typeface="MS PGothic" charset="0"/>
              </a:rPr>
              <a:t>Ce dictionnaire souhaite réagir contre une attitude nourrie d’une idéologie, celle d’une norme supérieure pour une élite dans une population ainsi hiérarchisée, et dont les usages, lorsqu’ils se distinguent de ce ‘bon usage’ ne suscitent que mépris, dérision ou rejet […] (XXV). </a:t>
            </a:r>
          </a:p>
          <a:p>
            <a:pPr algn="just" eaLnBrk="1" hangingPunct="1"/>
            <a:r>
              <a:rPr lang="fr-FR" sz="2400">
                <a:latin typeface="Arial" charset="0"/>
                <a:ea typeface="MS PGothic" charset="0"/>
                <a:cs typeface="MS PGothic" charset="0"/>
              </a:rPr>
              <a:t>L’idéologie de l’élite, des couches supérieures, ignore superbement ou juge sévèrement, dans l’ignorance têtue du réel social, tout autre usage que le sien.  Au contraire, le </a:t>
            </a:r>
            <a:r>
              <a:rPr lang="fr-FR" sz="2400" i="1">
                <a:latin typeface="Arial" charset="0"/>
                <a:ea typeface="MS PGothic" charset="0"/>
                <a:cs typeface="MS PGothic" charset="0"/>
              </a:rPr>
              <a:t>Petit</a:t>
            </a:r>
            <a:r>
              <a:rPr lang="fr-FR" sz="2400">
                <a:latin typeface="Arial" charset="0"/>
                <a:ea typeface="MS PGothic" charset="0"/>
                <a:cs typeface="MS PGothic" charset="0"/>
              </a:rPr>
              <a:t> </a:t>
            </a:r>
            <a:r>
              <a:rPr lang="fr-FR" sz="2400" i="1">
                <a:latin typeface="Arial" charset="0"/>
                <a:ea typeface="MS PGothic" charset="0"/>
                <a:cs typeface="MS PGothic" charset="0"/>
              </a:rPr>
              <a:t>Robert</a:t>
            </a:r>
            <a:r>
              <a:rPr lang="fr-FR" sz="2400">
                <a:latin typeface="Arial" charset="0"/>
                <a:ea typeface="MS PGothic" charset="0"/>
                <a:cs typeface="MS PGothic" charset="0"/>
              </a:rPr>
              <a:t> est ouvert à la diversité, à la communication plurielle ; il veut combattre le pessimisme intéressé et passéiste des purismes agressifs comme l’indifférence molle des laxismes. Le français le mérite. </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54569633"/>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62" name="Rectangle 2"/>
          <p:cNvSpPr>
            <a:spLocks noGrp="1" noChangeArrowheads="1"/>
          </p:cNvSpPr>
          <p:nvPr>
            <p:ph type="title"/>
          </p:nvPr>
        </p:nvSpPr>
        <p:spPr>
          <a:xfrm>
            <a:off x="468313" y="0"/>
            <a:ext cx="8229600" cy="1143000"/>
          </a:xfrm>
        </p:spPr>
        <p:txBody>
          <a:bodyPr/>
          <a:lstStyle/>
          <a:p>
            <a:pPr eaLnBrk="1" hangingPunct="1"/>
            <a:r>
              <a:rPr lang="it-IT" sz="2800">
                <a:latin typeface="Arial" charset="0"/>
                <a:ea typeface="MS PGothic" charset="0"/>
              </a:rPr>
              <a:t>Macrostructure : les mots tabous</a:t>
            </a:r>
          </a:p>
        </p:txBody>
      </p:sp>
      <p:sp>
        <p:nvSpPr>
          <p:cNvPr id="399363" name="Rectangle 3"/>
          <p:cNvSpPr>
            <a:spLocks noGrp="1" noChangeArrowheads="1"/>
          </p:cNvSpPr>
          <p:nvPr>
            <p:ph type="body" idx="1"/>
          </p:nvPr>
        </p:nvSpPr>
        <p:spPr>
          <a:xfrm>
            <a:off x="468313" y="1125538"/>
            <a:ext cx="8229600" cy="4525962"/>
          </a:xfrm>
        </p:spPr>
        <p:txBody>
          <a:bodyPr/>
          <a:lstStyle/>
          <a:p>
            <a:pPr eaLnBrk="1" hangingPunct="1">
              <a:lnSpc>
                <a:spcPct val="80000"/>
              </a:lnSpc>
            </a:pPr>
            <a:endParaRPr lang="fr-FR" sz="1400">
              <a:latin typeface="Arial" charset="0"/>
              <a:ea typeface="MS PGothic" charset="0"/>
              <a:cs typeface="MS PGothic" charset="0"/>
            </a:endParaRPr>
          </a:p>
          <a:p>
            <a:pPr eaLnBrk="1" hangingPunct="1">
              <a:lnSpc>
                <a:spcPct val="80000"/>
              </a:lnSpc>
              <a:buFontTx/>
              <a:buNone/>
            </a:pPr>
            <a:endParaRPr lang="fr-FR" sz="2400">
              <a:latin typeface="Arial" charset="0"/>
              <a:ea typeface="MS PGothic" charset="0"/>
              <a:cs typeface="MS PGothic" charset="0"/>
            </a:endParaRPr>
          </a:p>
          <a:p>
            <a:pPr algn="just" eaLnBrk="1" hangingPunct="1">
              <a:lnSpc>
                <a:spcPct val="80000"/>
              </a:lnSpc>
            </a:pPr>
            <a:r>
              <a:rPr lang="fr-FR" altLang="zh-CN" sz="2400">
                <a:latin typeface="Arial" charset="0"/>
                <a:ea typeface="MS PGothic" charset="0"/>
                <a:cs typeface="MS PGothic" charset="0"/>
              </a:rPr>
              <a:t>La société a toujours exercé sa censure dans le domaine conceptuel, les sujets tabous rendent tabous les mots qui en parlent. Le lexicographe, qui travaille dans la société, n’est donc pas libre de faire apparaître n’importe quel mot dans son dictionnaire. La description linguistique est entravée par des contraintes totalement extralinguistiques.</a:t>
            </a:r>
            <a:endParaRPr lang="fr-FR" altLang="zh-CN" sz="2400" i="1">
              <a:latin typeface="Arial" charset="0"/>
              <a:ea typeface="MS PGothic" charset="0"/>
              <a:cs typeface="MS PGothic" charset="0"/>
            </a:endParaRPr>
          </a:p>
          <a:p>
            <a:pPr eaLnBrk="1" hangingPunct="1">
              <a:lnSpc>
                <a:spcPct val="80000"/>
              </a:lnSpc>
              <a:buFontTx/>
              <a:buNone/>
            </a:pPr>
            <a:r>
              <a:rPr lang="fr-FR" altLang="zh-CN" sz="2400" i="1">
                <a:latin typeface="Arial" charset="0"/>
                <a:ea typeface="MS PGothic" charset="0"/>
                <a:cs typeface="MS PGothic" charset="0"/>
              </a:rPr>
              <a:t>J. Rey-Debove, Etude linguistique et sémiotique des dictionnaires français contemporains, The Hague-Paris, Mouton , 1971, p. 105.</a:t>
            </a:r>
            <a:endParaRPr lang="en-US" sz="2400" i="1">
              <a:latin typeface="Arial" charset="0"/>
              <a:ea typeface="MS PGothic" charset="0"/>
              <a:cs typeface="MS PGothic" charset="0"/>
            </a:endParaRPr>
          </a:p>
          <a:p>
            <a:pPr eaLnBrk="1" hangingPunct="1">
              <a:lnSpc>
                <a:spcPct val="80000"/>
              </a:lnSpc>
              <a:buFontTx/>
              <a:buNone/>
            </a:pPr>
            <a:endParaRPr lang="fr-FR" sz="2000">
              <a:latin typeface="Arial" charset="0"/>
              <a:ea typeface="MS PGothic" charset="0"/>
              <a:cs typeface="MS PGothic" charset="0"/>
            </a:endParaRPr>
          </a:p>
          <a:p>
            <a:pPr eaLnBrk="1" hangingPunct="1">
              <a:lnSpc>
                <a:spcPct val="80000"/>
              </a:lnSpc>
              <a:buFontTx/>
              <a:buNone/>
            </a:pPr>
            <a:endParaRPr lang="fr-FR" sz="2000">
              <a:latin typeface="Arial" charset="0"/>
              <a:ea typeface="MS PGothic" charset="0"/>
              <a:cs typeface="MS PGothic" charset="0"/>
            </a:endParaRPr>
          </a:p>
          <a:p>
            <a:pPr eaLnBrk="1" hangingPunct="1">
              <a:lnSpc>
                <a:spcPct val="80000"/>
              </a:lnSpc>
              <a:buFontTx/>
              <a:buNone/>
            </a:pPr>
            <a:endParaRPr lang="fr-FR" sz="1400">
              <a:latin typeface="Arial" charset="0"/>
              <a:ea typeface="MS PGothic" charset="0"/>
              <a:cs typeface="MS PGothic" charset="0"/>
            </a:endParaRPr>
          </a:p>
          <a:p>
            <a:pPr eaLnBrk="1" hangingPunct="1">
              <a:lnSpc>
                <a:spcPct val="80000"/>
              </a:lnSpc>
            </a:pPr>
            <a:endParaRPr lang="it-IT" sz="1400">
              <a:latin typeface="Arial" charset="0"/>
              <a:ea typeface="MS PGothic" charset="0"/>
              <a:cs typeface="MS PGothic" charset="0"/>
            </a:endParaRPr>
          </a:p>
          <a:p>
            <a:pPr eaLnBrk="1" hangingPunct="1">
              <a:lnSpc>
                <a:spcPct val="80000"/>
              </a:lnSpc>
              <a:buFontTx/>
              <a:buNone/>
            </a:pPr>
            <a:endParaRPr lang="it-IT" sz="1400">
              <a:latin typeface="Arial" charset="0"/>
              <a:ea typeface="MS PGothic" charset="0"/>
              <a:cs typeface="MS PGothic" charset="0"/>
            </a:endParaRPr>
          </a:p>
        </p:txBody>
      </p:sp>
    </p:spTree>
    <p:extLst>
      <p:ext uri="{BB962C8B-B14F-4D97-AF65-F5344CB8AC3E}">
        <p14:creationId xmlns:p14="http://schemas.microsoft.com/office/powerpoint/2010/main" val="3360478565"/>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Titolo 1"/>
          <p:cNvSpPr>
            <a:spLocks noGrp="1"/>
          </p:cNvSpPr>
          <p:nvPr>
            <p:ph type="title"/>
          </p:nvPr>
        </p:nvSpPr>
        <p:spPr/>
        <p:txBody>
          <a:bodyPr/>
          <a:lstStyle/>
          <a:p>
            <a:r>
              <a:rPr lang="it-IT" sz="2800">
                <a:latin typeface="Arial" charset="0"/>
                <a:ea typeface="MS PGothic" charset="0"/>
              </a:rPr>
              <a:t>les mots tabous</a:t>
            </a:r>
          </a:p>
        </p:txBody>
      </p:sp>
      <p:sp>
        <p:nvSpPr>
          <p:cNvPr id="401411" name="Segnaposto contenuto 2"/>
          <p:cNvSpPr>
            <a:spLocks noGrp="1"/>
          </p:cNvSpPr>
          <p:nvPr>
            <p:ph idx="1"/>
          </p:nvPr>
        </p:nvSpPr>
        <p:spPr/>
        <p:txBody>
          <a:bodyPr/>
          <a:lstStyle/>
          <a:p>
            <a:endParaRPr lang="it-IT" sz="2400">
              <a:latin typeface="Arial" charset="0"/>
              <a:ea typeface="MS PGothic" charset="0"/>
              <a:cs typeface="MS PGothic" charset="0"/>
            </a:endParaRPr>
          </a:p>
          <a:p>
            <a:r>
              <a:rPr lang="it-IT" sz="2400">
                <a:latin typeface="Arial" charset="0"/>
                <a:ea typeface="MS PGothic" charset="0"/>
                <a:cs typeface="MS PGothic" charset="0"/>
              </a:rPr>
              <a:t>Quels sont les domaines touchés par les tabous d’</a:t>
            </a:r>
            <a:r>
              <a:rPr lang="it-IT" altLang="ja-JP" sz="2400">
                <a:latin typeface="Arial" charset="0"/>
                <a:ea typeface="MS PGothic" charset="0"/>
                <a:cs typeface="MS PGothic" charset="0"/>
              </a:rPr>
              <a:t>après vous?</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966866818"/>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2434" name="Rectangle 2"/>
          <p:cNvSpPr>
            <a:spLocks noGrp="1" noChangeArrowheads="1"/>
          </p:cNvSpPr>
          <p:nvPr>
            <p:ph type="title"/>
          </p:nvPr>
        </p:nvSpPr>
        <p:spPr>
          <a:xfrm>
            <a:off x="468313" y="0"/>
            <a:ext cx="8229600" cy="1143000"/>
          </a:xfrm>
        </p:spPr>
        <p:txBody>
          <a:bodyPr/>
          <a:lstStyle/>
          <a:p>
            <a:pPr eaLnBrk="1" hangingPunct="1"/>
            <a:r>
              <a:rPr lang="it-IT" sz="2800">
                <a:latin typeface="Arial" charset="0"/>
                <a:ea typeface="MS PGothic" charset="0"/>
              </a:rPr>
              <a:t>Macrostructure : les mots tabous</a:t>
            </a:r>
          </a:p>
        </p:txBody>
      </p:sp>
      <p:sp>
        <p:nvSpPr>
          <p:cNvPr id="402435" name="Rectangle 3"/>
          <p:cNvSpPr>
            <a:spLocks noGrp="1" noChangeArrowheads="1"/>
          </p:cNvSpPr>
          <p:nvPr>
            <p:ph type="body" idx="1"/>
          </p:nvPr>
        </p:nvSpPr>
        <p:spPr>
          <a:xfrm>
            <a:off x="468313" y="1125538"/>
            <a:ext cx="8229600" cy="4525962"/>
          </a:xfrm>
        </p:spPr>
        <p:txBody>
          <a:bodyPr/>
          <a:lstStyle/>
          <a:p>
            <a:pPr eaLnBrk="1" hangingPunct="1">
              <a:lnSpc>
                <a:spcPct val="80000"/>
              </a:lnSpc>
            </a:pPr>
            <a:endParaRPr lang="fr-FR" sz="1400">
              <a:latin typeface="Arial" charset="0"/>
              <a:ea typeface="MS PGothic" charset="0"/>
              <a:cs typeface="MS PGothic" charset="0"/>
            </a:endParaRPr>
          </a:p>
          <a:p>
            <a:pPr algn="just" eaLnBrk="1" hangingPunct="1">
              <a:lnSpc>
                <a:spcPct val="80000"/>
              </a:lnSpc>
            </a:pPr>
            <a:r>
              <a:rPr lang="fr-FR" sz="2400">
                <a:latin typeface="Arial" charset="0"/>
                <a:ea typeface="MS PGothic" charset="0"/>
                <a:cs typeface="MS PGothic" charset="0"/>
              </a:rPr>
              <a:t>Dans une société comme la nôtre, on connaît, bien sûr, les procédures d</a:t>
            </a:r>
            <a:r>
              <a:rPr lang="fr-FR" sz="2400" i="1">
                <a:latin typeface="Arial" charset="0"/>
                <a:ea typeface="MS PGothic" charset="0"/>
                <a:cs typeface="MS PGothic" charset="0"/>
              </a:rPr>
              <a:t>’exclusion</a:t>
            </a:r>
            <a:r>
              <a:rPr lang="fr-FR" sz="2400">
                <a:latin typeface="Arial" charset="0"/>
                <a:ea typeface="MS PGothic" charset="0"/>
                <a:cs typeface="MS PGothic" charset="0"/>
              </a:rPr>
              <a:t>. La plus évidente, la plus familière aussi, c’est </a:t>
            </a:r>
            <a:r>
              <a:rPr lang="fr-FR" sz="2400" i="1">
                <a:latin typeface="Arial" charset="0"/>
                <a:ea typeface="MS PGothic" charset="0"/>
                <a:cs typeface="MS PGothic" charset="0"/>
              </a:rPr>
              <a:t>l’interdit</a:t>
            </a:r>
            <a:r>
              <a:rPr lang="fr-FR" sz="2400">
                <a:latin typeface="Arial" charset="0"/>
                <a:ea typeface="MS PGothic" charset="0"/>
                <a:cs typeface="MS PGothic" charset="0"/>
              </a:rPr>
              <a:t>. On sait bien qu’on n’a pas le droit de tout dire, qu’on ne peut pas parler de tout dans n’importe quelle circonstance, que n’importe qui, enfin, ne peut pas parler de n’importe quoi. [...] Je noterai seulement que de nos jours, les régions où la grille est la plus resserrée, où les cases noires se multiplient, ce sont les régions de la sexualité et celles de la politique [...].</a:t>
            </a:r>
          </a:p>
          <a:p>
            <a:pPr eaLnBrk="1" hangingPunct="1">
              <a:lnSpc>
                <a:spcPct val="80000"/>
              </a:lnSpc>
              <a:buFontTx/>
              <a:buNone/>
            </a:pPr>
            <a:r>
              <a:rPr lang="fr-FR" sz="2400">
                <a:latin typeface="Arial" charset="0"/>
                <a:ea typeface="MS PGothic" charset="0"/>
                <a:cs typeface="MS PGothic" charset="0"/>
              </a:rPr>
              <a:t>M. Foucault, </a:t>
            </a:r>
            <a:r>
              <a:rPr lang="fr-FR" sz="2400" i="1">
                <a:latin typeface="Arial" charset="0"/>
                <a:ea typeface="MS PGothic" charset="0"/>
                <a:cs typeface="MS PGothic" charset="0"/>
              </a:rPr>
              <a:t>L’ordre du discours</a:t>
            </a:r>
            <a:r>
              <a:rPr lang="fr-FR" sz="2400">
                <a:latin typeface="Arial" charset="0"/>
                <a:ea typeface="MS PGothic" charset="0"/>
                <a:cs typeface="MS PGothic" charset="0"/>
              </a:rPr>
              <a:t>, Paris, NRF Gallimard, 1971.</a:t>
            </a:r>
          </a:p>
          <a:p>
            <a:pPr eaLnBrk="1" hangingPunct="1">
              <a:lnSpc>
                <a:spcPct val="80000"/>
              </a:lnSpc>
              <a:buFontTx/>
              <a:buNone/>
            </a:pPr>
            <a:endParaRPr lang="fr-FR" sz="2400">
              <a:latin typeface="Arial" charset="0"/>
              <a:ea typeface="MS PGothic" charset="0"/>
              <a:cs typeface="MS PGothic" charset="0"/>
            </a:endParaRPr>
          </a:p>
          <a:p>
            <a:pPr eaLnBrk="1" hangingPunct="1">
              <a:lnSpc>
                <a:spcPct val="80000"/>
              </a:lnSpc>
              <a:buFontTx/>
              <a:buNone/>
            </a:pPr>
            <a:endParaRPr lang="fr-FR" sz="2000">
              <a:latin typeface="Arial" charset="0"/>
              <a:ea typeface="MS PGothic" charset="0"/>
              <a:cs typeface="MS PGothic" charset="0"/>
            </a:endParaRPr>
          </a:p>
          <a:p>
            <a:pPr eaLnBrk="1" hangingPunct="1">
              <a:lnSpc>
                <a:spcPct val="80000"/>
              </a:lnSpc>
              <a:buFontTx/>
              <a:buNone/>
            </a:pPr>
            <a:endParaRPr lang="fr-FR" sz="1400">
              <a:latin typeface="Arial" charset="0"/>
              <a:ea typeface="MS PGothic" charset="0"/>
              <a:cs typeface="MS PGothic" charset="0"/>
            </a:endParaRPr>
          </a:p>
          <a:p>
            <a:pPr eaLnBrk="1" hangingPunct="1">
              <a:lnSpc>
                <a:spcPct val="80000"/>
              </a:lnSpc>
            </a:pPr>
            <a:endParaRPr lang="it-IT" sz="1400">
              <a:latin typeface="Arial" charset="0"/>
              <a:ea typeface="MS PGothic" charset="0"/>
              <a:cs typeface="MS PGothic" charset="0"/>
            </a:endParaRPr>
          </a:p>
          <a:p>
            <a:pPr eaLnBrk="1" hangingPunct="1">
              <a:lnSpc>
                <a:spcPct val="80000"/>
              </a:lnSpc>
              <a:buFontTx/>
              <a:buNone/>
            </a:pPr>
            <a:endParaRPr lang="it-IT" sz="1400">
              <a:latin typeface="Arial" charset="0"/>
              <a:ea typeface="MS PGothic" charset="0"/>
              <a:cs typeface="MS PGothic" charset="0"/>
            </a:endParaRPr>
          </a:p>
        </p:txBody>
      </p:sp>
    </p:spTree>
    <p:extLst>
      <p:ext uri="{BB962C8B-B14F-4D97-AF65-F5344CB8AC3E}">
        <p14:creationId xmlns:p14="http://schemas.microsoft.com/office/powerpoint/2010/main" val="377880149"/>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3762" name="Titolo 1"/>
          <p:cNvSpPr>
            <a:spLocks noGrp="1"/>
          </p:cNvSpPr>
          <p:nvPr>
            <p:ph type="title"/>
          </p:nvPr>
        </p:nvSpPr>
        <p:spPr/>
        <p:txBody>
          <a:bodyPr/>
          <a:lstStyle/>
          <a:p>
            <a:r>
              <a:rPr lang="it-IT" sz="2800" b="1">
                <a:latin typeface="Arial" charset="0"/>
                <a:ea typeface="MS PGothic" charset="0"/>
              </a:rPr>
              <a:t>Je T'aime,...Moi Non Plus</a:t>
            </a:r>
            <a:br>
              <a:rPr lang="it-IT" sz="2800" b="1">
                <a:latin typeface="Arial" charset="0"/>
                <a:ea typeface="MS PGothic" charset="0"/>
              </a:rPr>
            </a:br>
            <a:endParaRPr lang="it-IT" sz="2800">
              <a:latin typeface="Arial" charset="0"/>
              <a:ea typeface="MS PGothic" charset="0"/>
            </a:endParaRPr>
          </a:p>
        </p:txBody>
      </p:sp>
      <p:sp>
        <p:nvSpPr>
          <p:cNvPr id="373763" name="Segnaposto contenuto 2"/>
          <p:cNvSpPr>
            <a:spLocks noGrp="1"/>
          </p:cNvSpPr>
          <p:nvPr>
            <p:ph idx="1"/>
          </p:nvPr>
        </p:nvSpPr>
        <p:spPr/>
        <p:txBody>
          <a:bodyPr/>
          <a:lstStyle/>
          <a:p>
            <a:pPr algn="just"/>
            <a:r>
              <a:rPr lang="it-IT" sz="2400">
                <a:latin typeface="Arial" charset="0"/>
                <a:ea typeface="MS PGothic" charset="0"/>
                <a:cs typeface="MS PGothic" charset="0"/>
              </a:rPr>
              <a:t>une chanson française écrite, composée et chantée en duo par Serge Gainsbourg d’</a:t>
            </a:r>
            <a:r>
              <a:rPr lang="it-IT" altLang="ja-JP" sz="2400">
                <a:latin typeface="Arial" charset="0"/>
                <a:ea typeface="MS PGothic" charset="0"/>
                <a:cs typeface="MS PGothic" charset="0"/>
              </a:rPr>
              <a:t>abord avec Brigitte Bardot en 1967 et ensuite avec Jane Birkin en 1969.</a:t>
            </a:r>
          </a:p>
          <a:p>
            <a:pPr algn="just"/>
            <a:r>
              <a:rPr lang="it-IT" sz="2400">
                <a:latin typeface="Arial" charset="0"/>
                <a:ea typeface="MS PGothic" charset="0"/>
                <a:cs typeface="MS PGothic" charset="0"/>
              </a:rPr>
              <a:t>Fin 1967, Brigitte Bardot demande à Gainsbourg de lui écrire « la plus belle chanson d'amour qu'il puisse imaginer ». </a:t>
            </a:r>
          </a:p>
          <a:p>
            <a:pPr algn="just"/>
            <a:r>
              <a:rPr lang="it-IT" sz="2400">
                <a:latin typeface="Arial" charset="0"/>
                <a:ea typeface="MS PGothic" charset="0"/>
                <a:cs typeface="MS PGothic" charset="0"/>
              </a:rPr>
              <a:t>Diffusion sur Europe 1. Le scandale éclate : Gunter Sachs, mari de Bardot, menace de poursuites en justice. Il n'y aura pas d'autre diffusion à la radio, le disque ne sortira pas.</a:t>
            </a:r>
          </a:p>
        </p:txBody>
      </p:sp>
    </p:spTree>
    <p:extLst>
      <p:ext uri="{BB962C8B-B14F-4D97-AF65-F5344CB8AC3E}">
        <p14:creationId xmlns:p14="http://schemas.microsoft.com/office/powerpoint/2010/main" val="3999898508"/>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Titolo 1"/>
          <p:cNvSpPr>
            <a:spLocks noGrp="1"/>
          </p:cNvSpPr>
          <p:nvPr>
            <p:ph type="title"/>
          </p:nvPr>
        </p:nvSpPr>
        <p:spPr/>
        <p:txBody>
          <a:bodyPr/>
          <a:lstStyle/>
          <a:p>
            <a:pPr eaLnBrk="1" hangingPunct="1"/>
            <a:r>
              <a:rPr lang="it-IT" sz="2800">
                <a:latin typeface="Arial" charset="0"/>
                <a:ea typeface="MS PGothic" charset="0"/>
              </a:rPr>
              <a:t>Macrostructure </a:t>
            </a:r>
          </a:p>
        </p:txBody>
      </p:sp>
      <p:sp>
        <p:nvSpPr>
          <p:cNvPr id="404483" name="Segnaposto contenuto 2"/>
          <p:cNvSpPr>
            <a:spLocks noGrp="1"/>
          </p:cNvSpPr>
          <p:nvPr>
            <p:ph idx="1"/>
          </p:nvPr>
        </p:nvSpPr>
        <p:spPr/>
        <p:txBody>
          <a:bodyPr/>
          <a:lstStyle/>
          <a:p>
            <a:pPr marL="0" indent="0" algn="just" eaLnBrk="1" hangingPunct="1">
              <a:lnSpc>
                <a:spcPct val="80000"/>
              </a:lnSpc>
              <a:buFontTx/>
              <a:buNone/>
            </a:pPr>
            <a:endParaRPr lang="fr-FR" sz="2400">
              <a:latin typeface="Arial" charset="0"/>
              <a:ea typeface="MS PGothic" charset="0"/>
              <a:cs typeface="MS PGothic" charset="0"/>
            </a:endParaRPr>
          </a:p>
          <a:p>
            <a:pPr marL="0" indent="0"/>
            <a:r>
              <a:rPr lang="fr-FR" sz="2400">
                <a:latin typeface="Arial" charset="0"/>
                <a:ea typeface="MS PGothic" charset="0"/>
                <a:cs typeface="MS PGothic" charset="0"/>
              </a:rPr>
              <a:t>Aucun dictionnaire ne présente les mêmes mots.  </a:t>
            </a:r>
          </a:p>
          <a:p>
            <a:pPr marL="0" indent="0" algn="just"/>
            <a:r>
              <a:rPr lang="fr-FR" sz="2400">
                <a:latin typeface="Arial" charset="0"/>
                <a:ea typeface="MS PGothic" charset="0"/>
                <a:cs typeface="MS PGothic" charset="0"/>
              </a:rPr>
              <a:t>Aucun dictionnaire ne saurait saisir la globalité du patrimoine lexical d’une langue : ce monde qui voit naitre et disparaître des mots tous les jours.</a:t>
            </a:r>
          </a:p>
          <a:p>
            <a:pPr marL="0" indent="0"/>
            <a:endParaRPr lang="it-IT" sz="2400">
              <a:latin typeface="Arial" charset="0"/>
              <a:ea typeface="MS PGothic" charset="0"/>
              <a:cs typeface="MS PGothic" charset="0"/>
            </a:endParaRPr>
          </a:p>
          <a:p>
            <a:pPr marL="0" indent="0" eaLnBrk="1" hangingPunct="1">
              <a:lnSpc>
                <a:spcPct val="80000"/>
              </a:lnSpc>
              <a:buFontTx/>
              <a:buNone/>
            </a:pPr>
            <a:endParaRPr lang="fr-FR" sz="2400">
              <a:latin typeface="Arial" charset="0"/>
              <a:ea typeface="MS PGothic" charset="0"/>
              <a:cs typeface="MS PGothic" charset="0"/>
            </a:endParaRPr>
          </a:p>
          <a:p>
            <a:pPr marL="0" indent="0" eaLnBrk="1" hangingPunct="1"/>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863617012"/>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Titolo 1"/>
          <p:cNvSpPr>
            <a:spLocks noGrp="1"/>
          </p:cNvSpPr>
          <p:nvPr>
            <p:ph type="title"/>
          </p:nvPr>
        </p:nvSpPr>
        <p:spPr/>
        <p:txBody>
          <a:bodyPr/>
          <a:lstStyle/>
          <a:p>
            <a:r>
              <a:rPr lang="it-IT" sz="2800">
                <a:latin typeface="Arial" charset="0"/>
                <a:ea typeface="MS PGothic" charset="0"/>
              </a:rPr>
              <a:t>Macrostructure : les mots exclus</a:t>
            </a:r>
          </a:p>
        </p:txBody>
      </p:sp>
      <p:sp>
        <p:nvSpPr>
          <p:cNvPr id="405507" name="Segnaposto contenuto 2"/>
          <p:cNvSpPr>
            <a:spLocks noGrp="1"/>
          </p:cNvSpPr>
          <p:nvPr>
            <p:ph idx="1"/>
          </p:nvPr>
        </p:nvSpPr>
        <p:spPr/>
        <p:txBody>
          <a:bodyPr/>
          <a:lstStyle/>
          <a:p>
            <a:pPr algn="just"/>
            <a:r>
              <a:rPr lang="fr-FR" sz="2400">
                <a:latin typeface="Arial" charset="0"/>
                <a:ea typeface="MS PGothic" charset="0"/>
                <a:cs typeface="MS PGothic" charset="0"/>
              </a:rPr>
              <a:t>De nombreux mots sont exclus : des mots éphémères, rares ou moins fréquents ; des mots qui viennent du français d’ailleurs ou des langues autres ; des mots qui appartiennent à un niveau trop bas ; des mots qui proviennent des vocabulaires de spécialité, mais également des mots sur lesquels il est fait silence parce qu’ils touchent des questions sensibles, notamment de la sphère politique, religieuse ou sociétale. Des silences qui s’estompent, se maintiennent ou émergent selon les périodes.</a:t>
            </a:r>
            <a:endParaRPr lang="it-IT" sz="2400">
              <a:latin typeface="Arial" charset="0"/>
              <a:ea typeface="MS PGothic" charset="0"/>
              <a:cs typeface="MS PGothic" charset="0"/>
            </a:endParaRPr>
          </a:p>
          <a:p>
            <a:endParaRPr lang="it-IT">
              <a:latin typeface="Arial" charset="0"/>
              <a:ea typeface="MS PGothic" charset="0"/>
              <a:cs typeface="MS PGothic" charset="0"/>
            </a:endParaRPr>
          </a:p>
        </p:txBody>
      </p:sp>
    </p:spTree>
    <p:extLst>
      <p:ext uri="{BB962C8B-B14F-4D97-AF65-F5344CB8AC3E}">
        <p14:creationId xmlns:p14="http://schemas.microsoft.com/office/powerpoint/2010/main" val="509462595"/>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6530" name="Titolo 1"/>
          <p:cNvSpPr>
            <a:spLocks noGrp="1"/>
          </p:cNvSpPr>
          <p:nvPr>
            <p:ph type="title"/>
          </p:nvPr>
        </p:nvSpPr>
        <p:spPr/>
        <p:txBody>
          <a:bodyPr/>
          <a:lstStyle/>
          <a:p>
            <a:pPr eaLnBrk="1" hangingPunct="1"/>
            <a:r>
              <a:rPr lang="it-IT" sz="2800">
                <a:latin typeface="Arial" charset="0"/>
                <a:ea typeface="MS PGothic" charset="0"/>
              </a:rPr>
              <a:t>Choix des entrées</a:t>
            </a:r>
          </a:p>
        </p:txBody>
      </p:sp>
      <p:sp>
        <p:nvSpPr>
          <p:cNvPr id="406531" name="Segnaposto contenuto 2"/>
          <p:cNvSpPr>
            <a:spLocks noGrp="1"/>
          </p:cNvSpPr>
          <p:nvPr>
            <p:ph idx="1"/>
          </p:nvPr>
        </p:nvSpPr>
        <p:spPr/>
        <p:txBody>
          <a:bodyPr/>
          <a:lstStyle/>
          <a:p>
            <a:pPr algn="just" eaLnBrk="1" hangingPunct="1"/>
            <a:r>
              <a:rPr lang="fr-FR" sz="2400">
                <a:latin typeface="Arial" charset="0"/>
                <a:ea typeface="MS PGothic" charset="0"/>
                <a:cs typeface="MS PGothic" charset="0"/>
              </a:rPr>
              <a:t>le mot « </a:t>
            </a:r>
            <a:r>
              <a:rPr lang="fr-FR" sz="2400" i="1">
                <a:latin typeface="Arial" charset="0"/>
                <a:ea typeface="MS PGothic" charset="0"/>
                <a:cs typeface="MS PGothic" charset="0"/>
              </a:rPr>
              <a:t>sélectionné fait face à un jury composé de linguistes, de correcteurs et de documentalistes. C’est lors de cette réunion que l’on décide d’intégrer ou non le postulat dans le dictionnaire</a:t>
            </a:r>
            <a:r>
              <a:rPr lang="fr-FR" sz="2400">
                <a:latin typeface="Arial" charset="0"/>
                <a:ea typeface="MS PGothic" charset="0"/>
                <a:cs typeface="MS PGothic" charset="0"/>
              </a:rPr>
              <a:t> » .</a:t>
            </a:r>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015859617"/>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7554" name="Titolo 1"/>
          <p:cNvSpPr>
            <a:spLocks noGrp="1"/>
          </p:cNvSpPr>
          <p:nvPr>
            <p:ph type="title"/>
          </p:nvPr>
        </p:nvSpPr>
        <p:spPr/>
        <p:txBody>
          <a:bodyPr/>
          <a:lstStyle/>
          <a:p>
            <a:r>
              <a:rPr lang="it-IT" sz="2800">
                <a:latin typeface="Arial" charset="0"/>
                <a:ea typeface="MS PGothic" charset="0"/>
              </a:rPr>
              <a:t>Silence enlevé</a:t>
            </a:r>
          </a:p>
        </p:txBody>
      </p:sp>
      <p:sp>
        <p:nvSpPr>
          <p:cNvPr id="407555" name="Segnaposto contenuto 2"/>
          <p:cNvSpPr>
            <a:spLocks noGrp="1"/>
          </p:cNvSpPr>
          <p:nvPr>
            <p:ph idx="1"/>
          </p:nvPr>
        </p:nvSpPr>
        <p:spPr/>
        <p:txBody>
          <a:bodyPr/>
          <a:lstStyle/>
          <a:p>
            <a:r>
              <a:rPr lang="it-IT" sz="2400">
                <a:latin typeface="Arial" charset="0"/>
                <a:ea typeface="MS PGothic" charset="0"/>
                <a:cs typeface="MS PGothic" charset="0"/>
              </a:rPr>
              <a:t>Féminicide : absent du PR 2014, entré dans le PR 2015</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96894788"/>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8578" name="Titolo 1"/>
          <p:cNvSpPr>
            <a:spLocks noGrp="1"/>
          </p:cNvSpPr>
          <p:nvPr>
            <p:ph type="title"/>
          </p:nvPr>
        </p:nvSpPr>
        <p:spPr/>
        <p:txBody>
          <a:bodyPr/>
          <a:lstStyle/>
          <a:p>
            <a:r>
              <a:rPr lang="it-IT" sz="2800">
                <a:latin typeface="Arial" charset="0"/>
                <a:ea typeface="MS PGothic" charset="0"/>
              </a:rPr>
              <a:t/>
            </a:r>
            <a:br>
              <a:rPr lang="it-IT" sz="2800">
                <a:latin typeface="Arial" charset="0"/>
                <a:ea typeface="MS PGothic" charset="0"/>
              </a:rPr>
            </a:br>
            <a:r>
              <a:rPr lang="it-IT" sz="2800">
                <a:latin typeface="Arial" charset="0"/>
                <a:ea typeface="MS PGothic" charset="0"/>
              </a:rPr>
              <a:t>Exemples de silence</a:t>
            </a:r>
            <a:br>
              <a:rPr lang="it-IT" sz="2800">
                <a:latin typeface="Arial" charset="0"/>
                <a:ea typeface="MS PGothic" charset="0"/>
              </a:rPr>
            </a:br>
            <a:r>
              <a:rPr lang="it-IT" sz="2800">
                <a:latin typeface="Arial" charset="0"/>
                <a:ea typeface="MS PGothic" charset="0"/>
              </a:rPr>
              <a:t>Autour du - </a:t>
            </a:r>
            <a:r>
              <a:rPr lang="it-IT" sz="2800" i="1">
                <a:latin typeface="Arial" charset="0"/>
                <a:ea typeface="MS PGothic" charset="0"/>
              </a:rPr>
              <a:t>phobie</a:t>
            </a:r>
            <a:br>
              <a:rPr lang="it-IT" sz="2800" i="1">
                <a:latin typeface="Arial" charset="0"/>
                <a:ea typeface="MS PGothic" charset="0"/>
              </a:rPr>
            </a:br>
            <a:endParaRPr lang="it-IT" sz="2800">
              <a:latin typeface="Arial" charset="0"/>
              <a:ea typeface="MS PGothic" charset="0"/>
            </a:endParaRPr>
          </a:p>
        </p:txBody>
      </p:sp>
      <p:sp>
        <p:nvSpPr>
          <p:cNvPr id="408579" name="Segnaposto contenuto 2"/>
          <p:cNvSpPr>
            <a:spLocks noGrp="1"/>
          </p:cNvSpPr>
          <p:nvPr>
            <p:ph idx="1"/>
          </p:nvPr>
        </p:nvSpPr>
        <p:spPr/>
        <p:txBody>
          <a:bodyPr/>
          <a:lstStyle/>
          <a:p>
            <a:pPr marL="0" indent="0">
              <a:buFontTx/>
              <a:buNone/>
            </a:pPr>
            <a:endParaRPr lang="it-IT" sz="2400">
              <a:latin typeface="Arial" charset="0"/>
              <a:ea typeface="MS PGothic" charset="0"/>
              <a:cs typeface="MS PGothic" charset="0"/>
            </a:endParaRPr>
          </a:p>
          <a:p>
            <a:pPr marL="0" indent="0" algn="just"/>
            <a:r>
              <a:rPr lang="it-IT" sz="2400">
                <a:latin typeface="Arial" charset="0"/>
                <a:ea typeface="MS PGothic" charset="0"/>
                <a:cs typeface="MS PGothic" charset="0"/>
              </a:rPr>
              <a:t>Arabophobie, europhobie, judéophobie, transphobie : absent du PR 2017</a:t>
            </a:r>
            <a:r>
              <a:rPr lang="fr-FR" sz="2400">
                <a:latin typeface="Arial" charset="0"/>
                <a:ea typeface="MS PGothic" charset="0"/>
                <a:cs typeface="MS PGothic" charset="0"/>
              </a:rPr>
              <a:t>. (Ils sont définis par des dictionnaires de langue française hors de France comme le </a:t>
            </a:r>
            <a:r>
              <a:rPr lang="fr-FR" sz="2400" i="1">
                <a:latin typeface="Arial" charset="0"/>
                <a:ea typeface="MS PGothic" charset="0"/>
                <a:cs typeface="MS PGothic" charset="0"/>
              </a:rPr>
              <a:t>Grand dictionnaire terminologique </a:t>
            </a:r>
            <a:r>
              <a:rPr lang="fr-FR" sz="2400">
                <a:latin typeface="Arial" charset="0"/>
                <a:ea typeface="MS PGothic" charset="0"/>
                <a:cs typeface="MS PGothic" charset="0"/>
              </a:rPr>
              <a:t>de l’Office québécois de la langue française (GDT) ou par </a:t>
            </a:r>
            <a:r>
              <a:rPr lang="fr-FR" sz="2400" i="1">
                <a:latin typeface="Arial" charset="0"/>
                <a:ea typeface="MS PGothic" charset="0"/>
                <a:cs typeface="MS PGothic" charset="0"/>
              </a:rPr>
              <a:t>Wiktionnaire,</a:t>
            </a:r>
            <a:r>
              <a:rPr lang="fr-FR" sz="2400">
                <a:latin typeface="Arial" charset="0"/>
                <a:ea typeface="MS PGothic" charset="0"/>
                <a:cs typeface="MS PGothic" charset="0"/>
              </a:rPr>
              <a:t> le dictionnaire « libre » et interactif de l’Internet.) </a:t>
            </a:r>
            <a:r>
              <a:rPr lang="it-IT" sz="2400">
                <a:latin typeface="Arial" charset="0"/>
                <a:ea typeface="MS PGothic" charset="0"/>
                <a:cs typeface="MS PGothic" charset="0"/>
              </a:rPr>
              <a:t>LGBTphobie</a:t>
            </a:r>
          </a:p>
          <a:p>
            <a:pPr marL="0" indent="0"/>
            <a:r>
              <a:rPr lang="it-IT" sz="2400">
                <a:latin typeface="Arial" charset="0"/>
                <a:ea typeface="MS PGothic" charset="0"/>
                <a:cs typeface="MS PGothic" charset="0"/>
              </a:rPr>
              <a:t>Lesbophobie :  absent du PR 2014, entré dans le PR 2015</a:t>
            </a:r>
          </a:p>
        </p:txBody>
      </p:sp>
    </p:spTree>
    <p:extLst>
      <p:ext uri="{BB962C8B-B14F-4D97-AF65-F5344CB8AC3E}">
        <p14:creationId xmlns:p14="http://schemas.microsoft.com/office/powerpoint/2010/main" val="4242622437"/>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02" name="Titolo 1"/>
          <p:cNvSpPr>
            <a:spLocks noGrp="1"/>
          </p:cNvSpPr>
          <p:nvPr>
            <p:ph type="title"/>
          </p:nvPr>
        </p:nvSpPr>
        <p:spPr/>
        <p:txBody>
          <a:bodyPr/>
          <a:lstStyle/>
          <a:p>
            <a:r>
              <a:rPr lang="it-IT" sz="2800">
                <a:latin typeface="Arial" charset="0"/>
                <a:ea typeface="MS PGothic" charset="0"/>
              </a:rPr>
              <a:t>LGBTphobie</a:t>
            </a:r>
            <a:br>
              <a:rPr lang="it-IT" sz="2800">
                <a:latin typeface="Arial" charset="0"/>
                <a:ea typeface="MS PGothic" charset="0"/>
              </a:rPr>
            </a:br>
            <a:r>
              <a:rPr lang="it-IT" sz="2800">
                <a:latin typeface="Arial" charset="0"/>
                <a:ea typeface="MS PGothic" charset="0"/>
              </a:rPr>
              <a:t>absent du PR 2017</a:t>
            </a:r>
          </a:p>
        </p:txBody>
      </p:sp>
      <p:sp>
        <p:nvSpPr>
          <p:cNvPr id="409603" name="Segnaposto contenuto 2"/>
          <p:cNvSpPr>
            <a:spLocks noGrp="1"/>
          </p:cNvSpPr>
          <p:nvPr>
            <p:ph idx="1"/>
          </p:nvPr>
        </p:nvSpPr>
        <p:spPr/>
        <p:txBody>
          <a:bodyPr/>
          <a:lstStyle/>
          <a:p>
            <a:r>
              <a:rPr lang="it-IT" sz="2400">
                <a:latin typeface="Arial" charset="0"/>
                <a:ea typeface="MS PGothic" charset="0"/>
                <a:cs typeface="MS PGothic" charset="0"/>
              </a:rPr>
              <a:t>«La parole homophobe médiatisée ces dernières années a légitimé une homophobie ordinaire»</a:t>
            </a:r>
          </a:p>
          <a:p>
            <a:pPr algn="just"/>
            <a:r>
              <a:rPr lang="it-IT" sz="2400">
                <a:latin typeface="Arial" charset="0"/>
                <a:ea typeface="MS PGothic" charset="0"/>
                <a:cs typeface="MS PGothic" charset="0"/>
              </a:rPr>
              <a:t>L'association SOS Homophobie publie ce mercredi son rapport annuel, qui dénonce une fois de plus une LGBTphobie ordinaire incrustée partout, d'Internet à la famille en passant par le travail, et des victimes de plus en plus jeunes. </a:t>
            </a:r>
            <a:r>
              <a:rPr lang="it-IT" sz="2400" i="1">
                <a:latin typeface="Arial" charset="0"/>
                <a:ea typeface="MS PGothic" charset="0"/>
                <a:cs typeface="MS PGothic" charset="0"/>
              </a:rPr>
              <a:t>Libération</a:t>
            </a:r>
            <a:r>
              <a:rPr lang="it-IT" sz="2400">
                <a:latin typeface="Arial" charset="0"/>
                <a:ea typeface="MS PGothic" charset="0"/>
                <a:cs typeface="MS PGothic" charset="0"/>
              </a:rPr>
              <a:t> 12 mai 2016</a:t>
            </a:r>
          </a:p>
          <a:p>
            <a:pPr algn="just"/>
            <a:endParaRPr lang="it-IT" sz="2400">
              <a:latin typeface="Arial" charset="0"/>
              <a:ea typeface="MS PGothic" charset="0"/>
              <a:cs typeface="MS PGothic" charset="0"/>
            </a:endParaRPr>
          </a:p>
          <a:p>
            <a:pPr algn="just"/>
            <a:endParaRPr lang="it-IT" sz="2400">
              <a:latin typeface="Arial" charset="0"/>
              <a:ea typeface="MS PGothic" charset="0"/>
              <a:cs typeface="MS PGothic" charset="0"/>
            </a:endParaRPr>
          </a:p>
          <a:p>
            <a:pPr algn="just"/>
            <a:r>
              <a:rPr lang="it-IT" sz="2400" i="1">
                <a:latin typeface="Arial" charset="0"/>
                <a:ea typeface="MS PGothic" charset="0"/>
                <a:cs typeface="MS PGothic" charset="0"/>
              </a:rPr>
              <a:t>La communauté lesbienne, gay, bisexuelle et transgenre </a:t>
            </a:r>
            <a:r>
              <a:rPr lang="it-IT" sz="2400">
                <a:latin typeface="Arial" charset="0"/>
                <a:ea typeface="MS PGothic" charset="0"/>
                <a:cs typeface="MS PGothic" charset="0"/>
              </a:rPr>
              <a:t>(</a:t>
            </a:r>
            <a:r>
              <a:rPr lang="it-IT" sz="2400" i="1">
                <a:latin typeface="Arial" charset="0"/>
                <a:ea typeface="MS PGothic" charset="0"/>
                <a:cs typeface="MS PGothic" charset="0"/>
              </a:rPr>
              <a:t>LGBT</a:t>
            </a:r>
            <a:r>
              <a:rPr lang="it-IT" sz="2400">
                <a:latin typeface="Arial" charset="0"/>
                <a:ea typeface="MS PGothic" charset="0"/>
                <a:cs typeface="MS PGothic" charset="0"/>
              </a:rPr>
              <a:t>). exemple dans le PR à l’entrée “gay”</a:t>
            </a:r>
            <a:endParaRPr lang="it-IT" altLang="ja-JP" sz="2400">
              <a:latin typeface="Arial" charset="0"/>
              <a:ea typeface="MS PGothic" charset="0"/>
              <a:cs typeface="MS PGothic" charset="0"/>
            </a:endParaRPr>
          </a:p>
          <a:p>
            <a:pPr algn="just"/>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831522656"/>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626" name="Titolo 1"/>
          <p:cNvSpPr>
            <a:spLocks noGrp="1"/>
          </p:cNvSpPr>
          <p:nvPr>
            <p:ph type="title"/>
          </p:nvPr>
        </p:nvSpPr>
        <p:spPr/>
        <p:txBody>
          <a:bodyPr/>
          <a:lstStyle/>
          <a:p>
            <a:r>
              <a:rPr lang="it-IT" sz="2800">
                <a:latin typeface="Arial" charset="0"/>
                <a:ea typeface="MS PGothic" charset="0"/>
              </a:rPr>
              <a:t>Nouvelle phobie du PR 2007</a:t>
            </a:r>
          </a:p>
        </p:txBody>
      </p:sp>
      <p:sp>
        <p:nvSpPr>
          <p:cNvPr id="410627" name="Segnaposto contenuto 2"/>
          <p:cNvSpPr>
            <a:spLocks noGrp="1"/>
          </p:cNvSpPr>
          <p:nvPr>
            <p:ph idx="1"/>
          </p:nvPr>
        </p:nvSpPr>
        <p:spPr/>
        <p:txBody>
          <a:bodyPr/>
          <a:lstStyle/>
          <a:p>
            <a:r>
              <a:rPr lang="it-IT" sz="2400">
                <a:latin typeface="Arial" charset="0"/>
                <a:ea typeface="MS PGothic" charset="0"/>
                <a:cs typeface="MS PGothic" charset="0"/>
              </a:rPr>
              <a:t>nomophobie [nɔmɔfɔbi] nom féminin étym. 2012 ◊ anglais </a:t>
            </a:r>
            <a:r>
              <a:rPr lang="it-IT" sz="2400" i="1">
                <a:latin typeface="Arial" charset="0"/>
                <a:ea typeface="MS PGothic" charset="0"/>
                <a:cs typeface="MS PGothic" charset="0"/>
              </a:rPr>
              <a:t>nomophobia,</a:t>
            </a:r>
            <a:r>
              <a:rPr lang="it-IT" sz="2400">
                <a:latin typeface="Arial" charset="0"/>
                <a:ea typeface="MS PGothic" charset="0"/>
                <a:cs typeface="MS PGothic" charset="0"/>
              </a:rPr>
              <a:t> mot-valise, de </a:t>
            </a:r>
            <a:r>
              <a:rPr lang="it-IT" sz="2400" i="1">
                <a:latin typeface="Arial" charset="0"/>
                <a:ea typeface="MS PGothic" charset="0"/>
                <a:cs typeface="MS PGothic" charset="0"/>
              </a:rPr>
              <a:t>no mo(bile) </a:t>
            </a:r>
            <a:r>
              <a:rPr lang="it-IT" sz="2400">
                <a:latin typeface="Arial" charset="0"/>
                <a:ea typeface="MS PGothic" charset="0"/>
                <a:cs typeface="MS PGothic" charset="0"/>
              </a:rPr>
              <a:t>(« sans portable »)</a:t>
            </a:r>
            <a:r>
              <a:rPr lang="it-IT" sz="2400" i="1">
                <a:latin typeface="Arial" charset="0"/>
                <a:ea typeface="MS PGothic" charset="0"/>
                <a:cs typeface="MS PGothic" charset="0"/>
              </a:rPr>
              <a:t> phobia</a:t>
            </a:r>
            <a:r>
              <a:rPr lang="it-IT" sz="2400">
                <a:latin typeface="Arial" charset="0"/>
                <a:ea typeface="MS PGothic" charset="0"/>
                <a:cs typeface="MS PGothic" charset="0"/>
              </a:rPr>
              <a:t> (→ phobie) Famille étymologique ⇨  mouvoir.</a:t>
            </a:r>
          </a:p>
          <a:p>
            <a:r>
              <a:rPr lang="it-IT" sz="2400">
                <a:latin typeface="Arial" charset="0"/>
                <a:ea typeface="MS PGothic" charset="0"/>
                <a:cs typeface="MS PGothic" charset="0"/>
              </a:rPr>
              <a:t>❖</a:t>
            </a:r>
          </a:p>
          <a:p>
            <a:r>
              <a:rPr lang="it-IT" sz="2400">
                <a:latin typeface="Arial" charset="0"/>
                <a:ea typeface="MS PGothic" charset="0"/>
                <a:cs typeface="MS PGothic" charset="0"/>
              </a:rPr>
              <a:t>■ Anglic. Didact. Dépendance extrême au téléphone portable. ▫ Adjectif et nom nomophobe (2012).</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1849320533"/>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1650" name="Title 1"/>
          <p:cNvSpPr>
            <a:spLocks noGrp="1"/>
          </p:cNvSpPr>
          <p:nvPr>
            <p:ph type="title"/>
          </p:nvPr>
        </p:nvSpPr>
        <p:spPr/>
        <p:txBody>
          <a:bodyPr/>
          <a:lstStyle/>
          <a:p>
            <a:r>
              <a:rPr lang="fr-FR" sz="2800">
                <a:latin typeface="Arial" charset="0"/>
                <a:ea typeface="MS PGothic" charset="0"/>
              </a:rPr>
              <a:t>phobie  [fɔbi] nom féminin</a:t>
            </a:r>
            <a:br>
              <a:rPr lang="fr-FR" sz="2800">
                <a:latin typeface="Arial" charset="0"/>
                <a:ea typeface="MS PGothic" charset="0"/>
              </a:rPr>
            </a:br>
            <a:endParaRPr lang="fr-FR" sz="2800">
              <a:latin typeface="Arial" charset="0"/>
              <a:ea typeface="MS PGothic" charset="0"/>
            </a:endParaRPr>
          </a:p>
        </p:txBody>
      </p:sp>
      <p:sp>
        <p:nvSpPr>
          <p:cNvPr id="411651" name="Content Placeholder 2"/>
          <p:cNvSpPr>
            <a:spLocks noGrp="1"/>
          </p:cNvSpPr>
          <p:nvPr>
            <p:ph idx="1"/>
          </p:nvPr>
        </p:nvSpPr>
        <p:spPr/>
        <p:txBody>
          <a:bodyPr/>
          <a:lstStyle/>
          <a:p>
            <a:r>
              <a:rPr lang="fr-FR" sz="2400">
                <a:latin typeface="Arial" charset="0"/>
                <a:ea typeface="MS PGothic" charset="0"/>
                <a:cs typeface="MS PGothic" charset="0"/>
              </a:rPr>
              <a:t>étym. 1880 ◊ isolé des composés savants en -phobie</a:t>
            </a:r>
          </a:p>
          <a:p>
            <a:r>
              <a:rPr lang="fr-FR" sz="2400">
                <a:latin typeface="Arial" charset="0"/>
                <a:ea typeface="MS PGothic" charset="0"/>
                <a:cs typeface="MS PGothic" charset="0"/>
              </a:rPr>
              <a:t> 1.  Psychol. Crainte excessive, maladive et irraisonnée de certains objets, actes, situations ou idées. ➙ acrophobie, agoraphobie, arachnophobie, claustrophobie, éreuthophobie, hydrophobie, photophobie, zoophobie.</a:t>
            </a:r>
            <a:r>
              <a:rPr lang="fr-FR" sz="2400" i="1">
                <a:latin typeface="Arial" charset="0"/>
                <a:ea typeface="MS PGothic" charset="0"/>
                <a:cs typeface="MS PGothic" charset="0"/>
              </a:rPr>
              <a:t> Obsessions et phobies. Les phobies,</a:t>
            </a:r>
            <a:r>
              <a:rPr lang="fr-FR" sz="2400">
                <a:latin typeface="Arial" charset="0"/>
                <a:ea typeface="MS PGothic" charset="0"/>
                <a:cs typeface="MS PGothic" charset="0"/>
              </a:rPr>
              <a:t> </a:t>
            </a:r>
            <a:r>
              <a:rPr lang="fr-FR" sz="2400" i="1">
                <a:latin typeface="Arial" charset="0"/>
                <a:ea typeface="MS PGothic" charset="0"/>
                <a:cs typeface="MS PGothic" charset="0"/>
              </a:rPr>
              <a:t>manifestations des névroses</a:t>
            </a:r>
            <a:r>
              <a:rPr lang="fr-FR" sz="2400">
                <a:latin typeface="Arial" charset="0"/>
                <a:ea typeface="MS PGothic" charset="0"/>
                <a:cs typeface="MS PGothic" charset="0"/>
              </a:rPr>
              <a:t>.</a:t>
            </a:r>
          </a:p>
          <a:p>
            <a:r>
              <a:rPr lang="fr-FR" sz="2400">
                <a:latin typeface="Arial" charset="0"/>
                <a:ea typeface="MS PGothic" charset="0"/>
                <a:cs typeface="MS PGothic" charset="0"/>
              </a:rPr>
              <a:t>▫ </a:t>
            </a:r>
            <a:r>
              <a:rPr lang="fr-FR" sz="2400" i="1">
                <a:latin typeface="Arial" charset="0"/>
                <a:ea typeface="MS PGothic" charset="0"/>
                <a:cs typeface="MS PGothic" charset="0"/>
              </a:rPr>
              <a:t>Phobie scolaire</a:t>
            </a:r>
            <a:r>
              <a:rPr lang="fr-FR" sz="2400">
                <a:latin typeface="Arial" charset="0"/>
                <a:ea typeface="MS PGothic" charset="0"/>
                <a:cs typeface="MS PGothic" charset="0"/>
              </a:rPr>
              <a:t> : trouble du comportement affectant certains enfants ou adolescents, qui se manifeste par un refus anxieux de l'école.</a:t>
            </a:r>
          </a:p>
          <a:p>
            <a:r>
              <a:rPr lang="fr-FR" sz="2400">
                <a:latin typeface="Arial" charset="0"/>
                <a:ea typeface="MS PGothic" charset="0"/>
                <a:cs typeface="MS PGothic" charset="0"/>
              </a:rPr>
              <a:t> 2.  Courant Peur ou aversion instinctive. ➙ dégoût, haine, horreur. </a:t>
            </a:r>
            <a:r>
              <a:rPr lang="fr-FR" sz="2400" i="1">
                <a:latin typeface="Arial" charset="0"/>
                <a:ea typeface="MS PGothic" charset="0"/>
                <a:cs typeface="MS PGothic" charset="0"/>
              </a:rPr>
              <a:t>Flaubert et « sa phobie des pronoms relatifs »</a:t>
            </a:r>
            <a:r>
              <a:rPr lang="fr-FR" sz="2400">
                <a:latin typeface="Arial" charset="0"/>
                <a:ea typeface="MS PGothic" charset="0"/>
                <a:cs typeface="MS PGothic" charset="0"/>
              </a:rPr>
              <a:t> (Thibaudet). (PR 2015)</a:t>
            </a:r>
          </a:p>
          <a:p>
            <a:endParaRPr lang="fr-FR" sz="2400">
              <a:latin typeface="Arial" charset="0"/>
              <a:ea typeface="MS PGothic" charset="0"/>
              <a:cs typeface="MS PGothic" charset="0"/>
            </a:endParaRPr>
          </a:p>
        </p:txBody>
      </p:sp>
    </p:spTree>
    <p:extLst>
      <p:ext uri="{BB962C8B-B14F-4D97-AF65-F5344CB8AC3E}">
        <p14:creationId xmlns:p14="http://schemas.microsoft.com/office/powerpoint/2010/main" val="547883946"/>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2674" name="Rectangle 2"/>
          <p:cNvSpPr>
            <a:spLocks noGrp="1" noChangeArrowheads="1"/>
          </p:cNvSpPr>
          <p:nvPr>
            <p:ph type="title"/>
          </p:nvPr>
        </p:nvSpPr>
        <p:spPr/>
        <p:txBody>
          <a:bodyPr/>
          <a:lstStyle/>
          <a:p>
            <a:pPr eaLnBrk="1" hangingPunct="1"/>
            <a:r>
              <a:rPr lang="fr-FR" sz="2300">
                <a:latin typeface="Arial" charset="0"/>
                <a:ea typeface="MS PGothic" charset="0"/>
              </a:rPr>
              <a:t>Sexualité dans le </a:t>
            </a:r>
            <a:r>
              <a:rPr lang="fr-FR" sz="2300" i="1">
                <a:latin typeface="Arial" charset="0"/>
                <a:ea typeface="MS PGothic" charset="0"/>
              </a:rPr>
              <a:t>Larousse</a:t>
            </a:r>
            <a:r>
              <a:rPr lang="fr-FR" sz="2300">
                <a:latin typeface="Arial" charset="0"/>
                <a:ea typeface="MS PGothic" charset="0"/>
              </a:rPr>
              <a:t/>
            </a:r>
            <a:br>
              <a:rPr lang="fr-FR" sz="2300">
                <a:latin typeface="Arial" charset="0"/>
                <a:ea typeface="MS PGothic" charset="0"/>
              </a:rPr>
            </a:br>
            <a:r>
              <a:rPr lang="fr-FR" sz="2300">
                <a:latin typeface="Arial" charset="0"/>
                <a:ea typeface="MS PGothic" charset="0"/>
              </a:rPr>
              <a:t>vision diachronique</a:t>
            </a:r>
            <a:br>
              <a:rPr lang="fr-FR" sz="2300">
                <a:latin typeface="Arial" charset="0"/>
                <a:ea typeface="MS PGothic" charset="0"/>
              </a:rPr>
            </a:br>
            <a:r>
              <a:rPr lang="fr-FR" sz="2300">
                <a:latin typeface="Arial" charset="0"/>
                <a:ea typeface="MS PGothic" charset="0"/>
              </a:rPr>
              <a:t>1906-1980</a:t>
            </a:r>
          </a:p>
        </p:txBody>
      </p:sp>
      <p:sp>
        <p:nvSpPr>
          <p:cNvPr id="412675" name="Rectangle 3"/>
          <p:cNvSpPr>
            <a:spLocks noGrp="1" noChangeArrowheads="1"/>
          </p:cNvSpPr>
          <p:nvPr>
            <p:ph type="body" idx="1"/>
          </p:nvPr>
        </p:nvSpPr>
        <p:spPr/>
        <p:txBody>
          <a:bodyPr/>
          <a:lstStyle/>
          <a:p>
            <a:pPr algn="just" eaLnBrk="1" hangingPunct="1">
              <a:lnSpc>
                <a:spcPct val="80000"/>
              </a:lnSpc>
            </a:pPr>
            <a:r>
              <a:rPr lang="fr-FR" sz="1900">
                <a:latin typeface="Arial" charset="0"/>
                <a:ea typeface="MS PGothic" charset="0"/>
                <a:cs typeface="MS PGothic" charset="0"/>
              </a:rPr>
              <a:t>A. Lehmann, « L’évolution culturelle du Petit Larousse : l’exemple de la sexualité », in J. Pruvost et M. Guilpain-Giraud, </a:t>
            </a:r>
            <a:r>
              <a:rPr lang="fr-FR" sz="1900" i="1">
                <a:latin typeface="Arial" charset="0"/>
                <a:ea typeface="MS PGothic" charset="0"/>
                <a:cs typeface="MS PGothic" charset="0"/>
              </a:rPr>
              <a:t>Pierre Larousse du Grand Dictionnaire au Petit Larousse</a:t>
            </a:r>
            <a:r>
              <a:rPr lang="fr-FR" sz="1900">
                <a:latin typeface="Arial" charset="0"/>
                <a:ea typeface="MS PGothic" charset="0"/>
                <a:cs typeface="MS PGothic" charset="0"/>
              </a:rPr>
              <a:t>, Paris, Champion, 2002, p. 223-237.</a:t>
            </a:r>
          </a:p>
          <a:p>
            <a:pPr algn="just" eaLnBrk="1" hangingPunct="1">
              <a:lnSpc>
                <a:spcPct val="80000"/>
              </a:lnSpc>
            </a:pPr>
            <a:r>
              <a:rPr lang="fr-FR" sz="1900">
                <a:latin typeface="Arial" charset="0"/>
                <a:ea typeface="MS PGothic" charset="0"/>
                <a:cs typeface="MS PGothic" charset="0"/>
              </a:rPr>
              <a:t>1906  1° éd. Toute information relative au sexe est bannie. </a:t>
            </a:r>
          </a:p>
          <a:p>
            <a:pPr algn="just" eaLnBrk="1" hangingPunct="1">
              <a:lnSpc>
                <a:spcPct val="80000"/>
              </a:lnSpc>
            </a:pPr>
            <a:r>
              <a:rPr lang="fr-FR" sz="1900">
                <a:latin typeface="Arial" charset="0"/>
                <a:ea typeface="MS PGothic" charset="0"/>
                <a:cs typeface="MS PGothic" charset="0"/>
              </a:rPr>
              <a:t>Dictionnaire qui peut être mis sans danger entre les mains des élèves des deux sexes. Ils écartent les mots qui sont, de la part des élèves, l’objet de recherches ou de questions indiscrètes.</a:t>
            </a:r>
          </a:p>
          <a:p>
            <a:pPr algn="just" eaLnBrk="1" hangingPunct="1">
              <a:lnSpc>
                <a:spcPct val="80000"/>
              </a:lnSpc>
            </a:pPr>
            <a:r>
              <a:rPr lang="fr-FR" sz="1900">
                <a:latin typeface="Arial" charset="0"/>
                <a:ea typeface="MS PGothic" charset="0"/>
                <a:cs typeface="MS PGothic" charset="0"/>
              </a:rPr>
              <a:t>La levée de la censure s’opère de manière progressive et continue</a:t>
            </a:r>
          </a:p>
          <a:p>
            <a:pPr algn="just" eaLnBrk="1" hangingPunct="1">
              <a:lnSpc>
                <a:spcPct val="80000"/>
              </a:lnSpc>
            </a:pPr>
            <a:r>
              <a:rPr lang="fr-FR" sz="1900">
                <a:latin typeface="Arial" charset="0"/>
                <a:ea typeface="MS PGothic" charset="0"/>
                <a:cs typeface="MS PGothic" charset="0"/>
              </a:rPr>
              <a:t>1959. La dictionnaire s’est éloigné du public des écoles et s’adresse à un public plus large.</a:t>
            </a:r>
          </a:p>
          <a:p>
            <a:pPr algn="just" eaLnBrk="1" hangingPunct="1">
              <a:lnSpc>
                <a:spcPct val="80000"/>
              </a:lnSpc>
            </a:pPr>
            <a:r>
              <a:rPr lang="fr-FR" sz="1900">
                <a:latin typeface="Arial" charset="0"/>
                <a:ea typeface="MS PGothic" charset="0"/>
                <a:cs typeface="MS PGothic" charset="0"/>
              </a:rPr>
              <a:t>La censure se lève d’abord sur les organes internes et plus lentement sur les organes externes (visibles)</a:t>
            </a:r>
          </a:p>
          <a:p>
            <a:pPr algn="just" eaLnBrk="1" hangingPunct="1">
              <a:lnSpc>
                <a:spcPct val="80000"/>
              </a:lnSpc>
            </a:pPr>
            <a:r>
              <a:rPr lang="fr-FR" sz="1900">
                <a:latin typeface="Arial" charset="0"/>
                <a:ea typeface="MS PGothic" charset="0"/>
                <a:cs typeface="MS PGothic" charset="0"/>
              </a:rPr>
              <a:t>La censure est plus sévère sur l’appareil génital masculin. Le tabou ne concerne pas la gestation, thème non censuré au contraire valorisé socio culturellement</a:t>
            </a:r>
          </a:p>
        </p:txBody>
      </p:sp>
    </p:spTree>
    <p:extLst>
      <p:ext uri="{BB962C8B-B14F-4D97-AF65-F5344CB8AC3E}">
        <p14:creationId xmlns:p14="http://schemas.microsoft.com/office/powerpoint/2010/main" val="1707755719"/>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4786" name="Titolo 1"/>
          <p:cNvSpPr>
            <a:spLocks noGrp="1"/>
          </p:cNvSpPr>
          <p:nvPr>
            <p:ph type="title"/>
          </p:nvPr>
        </p:nvSpPr>
        <p:spPr/>
        <p:txBody>
          <a:bodyPr/>
          <a:lstStyle/>
          <a:p>
            <a:r>
              <a:rPr lang="it-IT" sz="2800" b="1">
                <a:latin typeface="Arial" charset="0"/>
                <a:ea typeface="MS PGothic" charset="0"/>
              </a:rPr>
              <a:t>Je T'aime,...Moi Non Plus</a:t>
            </a:r>
            <a:br>
              <a:rPr lang="it-IT" sz="2800" b="1">
                <a:latin typeface="Arial" charset="0"/>
                <a:ea typeface="MS PGothic" charset="0"/>
              </a:rPr>
            </a:br>
            <a:endParaRPr lang="it-IT" sz="2800">
              <a:latin typeface="Arial" charset="0"/>
              <a:ea typeface="MS PGothic" charset="0"/>
            </a:endParaRPr>
          </a:p>
        </p:txBody>
      </p:sp>
      <p:sp>
        <p:nvSpPr>
          <p:cNvPr id="374787" name="Segnaposto contenuto 2"/>
          <p:cNvSpPr>
            <a:spLocks noGrp="1"/>
          </p:cNvSpPr>
          <p:nvPr>
            <p:ph idx="1"/>
          </p:nvPr>
        </p:nvSpPr>
        <p:spPr/>
        <p:txBody>
          <a:bodyPr>
            <a:normAutofit fontScale="92500"/>
          </a:bodyPr>
          <a:lstStyle/>
          <a:p>
            <a:pPr algn="just"/>
            <a:r>
              <a:rPr lang="it-IT" sz="2400">
                <a:latin typeface="Arial" charset="0"/>
                <a:ea typeface="MS PGothic" charset="0"/>
                <a:cs typeface="MS PGothic" charset="0"/>
              </a:rPr>
              <a:t>Nouvel enregistrement avec Jane Birkin (une octave plus haut que l’</a:t>
            </a:r>
            <a:r>
              <a:rPr lang="it-IT" altLang="ja-JP" sz="2400">
                <a:latin typeface="Arial" charset="0"/>
                <a:ea typeface="MS PGothic" charset="0"/>
                <a:cs typeface="MS PGothic" charset="0"/>
              </a:rPr>
              <a:t>interprétation de BB). Le disque sort en février 1969. Sur la couverture d'origine figurait la mention « Interdit aux moins de 21 ans ».</a:t>
            </a:r>
          </a:p>
          <a:p>
            <a:pPr algn="just"/>
            <a:r>
              <a:rPr lang="it-IT" sz="2400">
                <a:latin typeface="Arial" charset="0"/>
                <a:ea typeface="MS PGothic" charset="0"/>
                <a:cs typeface="MS PGothic" charset="0"/>
              </a:rPr>
              <a:t>Diffusion interdite à la radio en Italie et dans d’</a:t>
            </a:r>
            <a:r>
              <a:rPr lang="it-IT" altLang="ja-JP" sz="2400">
                <a:latin typeface="Arial" charset="0"/>
                <a:ea typeface="MS PGothic" charset="0"/>
                <a:cs typeface="MS PGothic" charset="0"/>
              </a:rPr>
              <a:t>autres pays.</a:t>
            </a:r>
          </a:p>
          <a:p>
            <a:pPr algn="just"/>
            <a:r>
              <a:rPr lang="it-IT" sz="2400">
                <a:latin typeface="Arial" charset="0"/>
                <a:ea typeface="MS PGothic" charset="0"/>
                <a:cs typeface="MS PGothic" charset="0"/>
              </a:rPr>
              <a:t>Un journaliste demande : « Quel est le meilleur agent de publicité ? », Gainsbourg répond : « Sans conteste le Vatican ». </a:t>
            </a:r>
            <a:r>
              <a:rPr lang="it-IT" sz="2400" i="1">
                <a:latin typeface="Arial" charset="0"/>
                <a:ea typeface="MS PGothic" charset="0"/>
                <a:cs typeface="MS PGothic" charset="0"/>
              </a:rPr>
              <a:t>L'Osservatore Romano </a:t>
            </a:r>
            <a:r>
              <a:rPr lang="it-IT" sz="2400">
                <a:latin typeface="Arial" charset="0"/>
                <a:ea typeface="MS PGothic" charset="0"/>
                <a:cs typeface="MS PGothic" charset="0"/>
              </a:rPr>
              <a:t>qualifie d'obscène la chanson.</a:t>
            </a:r>
          </a:p>
          <a:p>
            <a:pPr algn="just"/>
            <a:r>
              <a:rPr lang="it-IT" sz="2000" i="1">
                <a:latin typeface="Arial" charset="0"/>
                <a:ea typeface="MS PGothic" charset="0"/>
                <a:cs typeface="MS PGothic" charset="0"/>
              </a:rPr>
              <a:t>Il Giornale d'Italia</a:t>
            </a:r>
            <a:r>
              <a:rPr lang="it-IT" sz="2000">
                <a:latin typeface="Arial" charset="0"/>
                <a:ea typeface="MS PGothic" charset="0"/>
                <a:cs typeface="MS PGothic" charset="0"/>
              </a:rPr>
              <a:t> écrit dans ses colonnes : « En l'espace de trois ou quatre minutes, Gainsbourg et Jane Birkin émettent autant de soupirs, de plaintes et de grognements qu'un troupeau d'éléphants en train de </a:t>
            </a:r>
            <a:r>
              <a:rPr lang="it-IT" sz="2400">
                <a:latin typeface="Arial" charset="0"/>
                <a:ea typeface="MS PGothic" charset="0"/>
                <a:cs typeface="MS PGothic" charset="0"/>
              </a:rPr>
              <a:t>s'accoupler ». </a:t>
            </a:r>
          </a:p>
        </p:txBody>
      </p:sp>
    </p:spTree>
    <p:extLst>
      <p:ext uri="{BB962C8B-B14F-4D97-AF65-F5344CB8AC3E}">
        <p14:creationId xmlns:p14="http://schemas.microsoft.com/office/powerpoint/2010/main" val="35402052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Titolo 1"/>
          <p:cNvSpPr>
            <a:spLocks noGrp="1"/>
          </p:cNvSpPr>
          <p:nvPr>
            <p:ph type="title"/>
          </p:nvPr>
        </p:nvSpPr>
        <p:spPr/>
        <p:txBody>
          <a:bodyPr/>
          <a:lstStyle/>
          <a:p>
            <a:r>
              <a:rPr lang="it-IT" sz="2800">
                <a:latin typeface="Arial" charset="0"/>
                <a:ea typeface="MS PGothic" charset="0"/>
              </a:rPr>
              <a:t>Observons l’</a:t>
            </a:r>
            <a:r>
              <a:rPr lang="it-IT" altLang="ja-JP" sz="2800">
                <a:latin typeface="Arial" charset="0"/>
                <a:ea typeface="MS PGothic" charset="0"/>
              </a:rPr>
              <a:t>expression imagée</a:t>
            </a:r>
            <a:endParaRPr lang="it-IT" sz="2800">
              <a:latin typeface="Arial" charset="0"/>
              <a:ea typeface="MS PGothic" charset="0"/>
            </a:endParaRPr>
          </a:p>
        </p:txBody>
      </p:sp>
      <p:sp>
        <p:nvSpPr>
          <p:cNvPr id="375811" name="Segnaposto contenuto 2"/>
          <p:cNvSpPr>
            <a:spLocks noGrp="1"/>
          </p:cNvSpPr>
          <p:nvPr>
            <p:ph idx="1"/>
          </p:nvPr>
        </p:nvSpPr>
        <p:spPr/>
        <p:txBody>
          <a:bodyPr>
            <a:normAutofit lnSpcReduction="10000"/>
          </a:bodyPr>
          <a:lstStyle/>
          <a:p>
            <a:r>
              <a:rPr lang="it-IT" sz="2400" b="1">
                <a:latin typeface="Arial" charset="0"/>
                <a:ea typeface="MS PGothic" charset="0"/>
                <a:cs typeface="MS PGothic" charset="0"/>
              </a:rPr>
              <a:t>Le polar français broie du noir</a:t>
            </a:r>
          </a:p>
          <a:p>
            <a:pPr algn="just"/>
            <a:r>
              <a:rPr lang="it-IT" sz="2400">
                <a:latin typeface="Arial" charset="0"/>
                <a:ea typeface="MS PGothic" charset="0"/>
                <a:cs typeface="MS PGothic" charset="0"/>
              </a:rPr>
              <a:t>Si les auteurs sont à la fête à Quais du polar, les cinéastes brillent par leur absence au Festival international du film policier de Beaune.</a:t>
            </a:r>
          </a:p>
          <a:p>
            <a:pPr algn="just"/>
            <a:r>
              <a:rPr lang="it-IT" sz="2400">
                <a:latin typeface="Arial" charset="0"/>
                <a:ea typeface="MS PGothic" charset="0"/>
                <a:cs typeface="MS PGothic" charset="0"/>
              </a:rPr>
              <a:t>Nada. Macache. Walou. Rien. Pas besoin d'avoir fait Polytechnique, suffit de savoir lire et compter jusqu'à zéro. Pas un film français en compétition au Festival international du film policier de Beaune, qui se déroule du 29 mars au 2 avril. Aucun film américain non plus, mais ça, c'est une autre histoire, ou alors un peu la même dans une langue étrangère. L'Angleterre, l'Espagne ou la Hongrie sont représentées. La France, non. </a:t>
            </a:r>
          </a:p>
          <a:p>
            <a:pPr algn="just"/>
            <a:endParaRPr lang="it-IT" sz="2400">
              <a:latin typeface="Arial" charset="0"/>
              <a:ea typeface="MS PGothic" charset="0"/>
              <a:cs typeface="MS PGothic" charset="0"/>
            </a:endParaRP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931290328"/>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Titolo 1"/>
          <p:cNvSpPr>
            <a:spLocks noGrp="1"/>
          </p:cNvSpPr>
          <p:nvPr>
            <p:ph type="title"/>
          </p:nvPr>
        </p:nvSpPr>
        <p:spPr/>
        <p:txBody>
          <a:bodyPr/>
          <a:lstStyle/>
          <a:p>
            <a:r>
              <a:rPr lang="it-IT" sz="2800">
                <a:latin typeface="Arial" charset="0"/>
                <a:ea typeface="MS PGothic" charset="0"/>
              </a:rPr>
              <a:t>Découvrons</a:t>
            </a:r>
          </a:p>
        </p:txBody>
      </p:sp>
      <p:sp>
        <p:nvSpPr>
          <p:cNvPr id="376835" name="Segnaposto contenuto 2"/>
          <p:cNvSpPr>
            <a:spLocks noGrp="1"/>
          </p:cNvSpPr>
          <p:nvPr>
            <p:ph idx="1"/>
          </p:nvPr>
        </p:nvSpPr>
        <p:spPr/>
        <p:txBody>
          <a:bodyPr/>
          <a:lstStyle/>
          <a:p>
            <a:r>
              <a:rPr lang="it-IT" sz="2400">
                <a:latin typeface="Arial" charset="0"/>
                <a:ea typeface="MS PGothic" charset="0"/>
                <a:cs typeface="MS PGothic" charset="0"/>
              </a:rPr>
              <a:t>jeu de mots sur la polysémie de noir</a:t>
            </a:r>
          </a:p>
          <a:p>
            <a:r>
              <a:rPr lang="it-IT" sz="2400">
                <a:latin typeface="Arial" charset="0"/>
                <a:ea typeface="MS PGothic" charset="0"/>
                <a:cs typeface="MS PGothic" charset="0"/>
              </a:rPr>
              <a:t>Nada : Emprunté à l’</a:t>
            </a:r>
            <a:r>
              <a:rPr lang="it-IT" altLang="ja-JP" sz="2400">
                <a:latin typeface="Arial" charset="0"/>
                <a:ea typeface="MS PGothic" charset="0"/>
                <a:cs typeface="MS PGothic" charset="0"/>
              </a:rPr>
              <a:t>espagnol </a:t>
            </a:r>
            <a:r>
              <a:rPr lang="it-IT" altLang="ja-JP" sz="2400" i="1">
                <a:latin typeface="Arial" charset="0"/>
                <a:ea typeface="MS PGothic" charset="0"/>
                <a:cs typeface="MS PGothic" charset="0"/>
              </a:rPr>
              <a:t>nada</a:t>
            </a:r>
            <a:r>
              <a:rPr lang="it-IT" altLang="ja-JP" sz="2400">
                <a:latin typeface="Arial" charset="0"/>
                <a:ea typeface="MS PGothic" charset="0"/>
                <a:cs typeface="MS PGothic" charset="0"/>
              </a:rPr>
              <a:t> (« rien »).</a:t>
            </a:r>
          </a:p>
          <a:p>
            <a:r>
              <a:rPr lang="it-IT" sz="2400">
                <a:latin typeface="Arial" charset="0"/>
                <a:ea typeface="MS PGothic" charset="0"/>
                <a:cs typeface="MS PGothic" charset="0"/>
              </a:rPr>
              <a:t>macache : un terme originaire de l'arabe qui signifie qu'il n'y a plus rien.  (lexicalisé dans le PR 2017)</a:t>
            </a:r>
          </a:p>
          <a:p>
            <a:r>
              <a:rPr lang="it-IT" sz="2400">
                <a:latin typeface="Arial" charset="0"/>
                <a:ea typeface="MS PGothic" charset="0"/>
                <a:cs typeface="MS PGothic" charset="0"/>
              </a:rPr>
              <a:t>walou: étym. De l'arabe (maghrébin) </a:t>
            </a:r>
            <a:r>
              <a:rPr lang="it-IT" sz="2400" i="1">
                <a:latin typeface="Arial" charset="0"/>
                <a:ea typeface="MS PGothic" charset="0"/>
                <a:cs typeface="MS PGothic" charset="0"/>
              </a:rPr>
              <a:t>walou</a:t>
            </a:r>
            <a:r>
              <a:rPr lang="it-IT" sz="2400">
                <a:latin typeface="Arial" charset="0"/>
                <a:ea typeface="MS PGothic" charset="0"/>
                <a:cs typeface="MS PGothic" charset="0"/>
              </a:rPr>
              <a:t> (rien).. (lexicalisé dans le dictionnaire de la zone)</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292715826"/>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Titolo 1"/>
          <p:cNvSpPr>
            <a:spLocks noGrp="1"/>
          </p:cNvSpPr>
          <p:nvPr>
            <p:ph type="title"/>
          </p:nvPr>
        </p:nvSpPr>
        <p:spPr/>
        <p:txBody>
          <a:bodyPr/>
          <a:lstStyle/>
          <a:p>
            <a:r>
              <a:rPr lang="it-IT" sz="2800">
                <a:latin typeface="Arial" charset="0"/>
                <a:ea typeface="MS PGothic" charset="0"/>
              </a:rPr>
              <a:t>L'auberge espagnole</a:t>
            </a:r>
          </a:p>
        </p:txBody>
      </p:sp>
      <p:sp>
        <p:nvSpPr>
          <p:cNvPr id="377859" name="Segnaposto contenuto 2"/>
          <p:cNvSpPr>
            <a:spLocks noGrp="1"/>
          </p:cNvSpPr>
          <p:nvPr>
            <p:ph idx="1"/>
          </p:nvPr>
        </p:nvSpPr>
        <p:spPr/>
        <p:txBody>
          <a:bodyPr>
            <a:normAutofit lnSpcReduction="10000"/>
          </a:bodyPr>
          <a:lstStyle/>
          <a:p>
            <a:r>
              <a:rPr lang="it-IT" sz="2400" b="1">
                <a:latin typeface="Arial" charset="0"/>
                <a:ea typeface="MS PGothic" charset="0"/>
                <a:cs typeface="MS PGothic" charset="0"/>
              </a:rPr>
              <a:t>Ralliements : Macron rappelle qu'En Marche! n'est pas «une maison d'hôte»</a:t>
            </a:r>
          </a:p>
          <a:p>
            <a:pPr algn="just"/>
            <a:r>
              <a:rPr lang="it-IT" sz="2400">
                <a:latin typeface="Arial" charset="0"/>
                <a:ea typeface="MS PGothic" charset="0"/>
                <a:cs typeface="MS PGothic" charset="0"/>
              </a:rPr>
              <a:t>Il ne veut pas reconstituer </a:t>
            </a:r>
            <a:r>
              <a:rPr lang="it-IT" sz="2400" b="1">
                <a:latin typeface="Arial" charset="0"/>
                <a:ea typeface="MS PGothic" charset="0"/>
                <a:cs typeface="MS PGothic" charset="0"/>
              </a:rPr>
              <a:t>l'auberge espagnole</a:t>
            </a:r>
            <a:r>
              <a:rPr lang="it-IT" sz="2400">
                <a:latin typeface="Arial" charset="0"/>
                <a:ea typeface="MS PGothic" charset="0"/>
                <a:cs typeface="MS PGothic" charset="0"/>
              </a:rPr>
              <a:t>. Initialement perçu comme une bulle médiatique sans avenir, Emmanuel Macron apparaît désormais comme le grand favori de la prochaine élection présidentielle. Une situation qui n'a échappé à personne, à commencer par les élus de gauche qui ne se retrouvent pas dans le programme de Benoît Hamon et tentent de quitter le navire socialiste avant le naufrage annoncé. C'est notamment le cas de plusieurs ministres de François Hollande</a:t>
            </a:r>
            <a:r>
              <a:rPr lang="it-IT" sz="2400" i="1">
                <a:latin typeface="Arial" charset="0"/>
                <a:ea typeface="MS PGothic" charset="0"/>
                <a:cs typeface="MS PGothic" charset="0"/>
              </a:rPr>
              <a:t>. Le Figaro </a:t>
            </a:r>
            <a:r>
              <a:rPr lang="it-IT" sz="2400">
                <a:latin typeface="Arial" charset="0"/>
                <a:ea typeface="MS PGothic" charset="0"/>
                <a:cs typeface="MS PGothic" charset="0"/>
              </a:rPr>
              <a:t>14 mars 2017</a:t>
            </a:r>
          </a:p>
          <a:p>
            <a:pPr algn="just"/>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296556840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Titolo 1"/>
          <p:cNvSpPr>
            <a:spLocks noGrp="1"/>
          </p:cNvSpPr>
          <p:nvPr>
            <p:ph type="title"/>
          </p:nvPr>
        </p:nvSpPr>
        <p:spPr/>
        <p:txBody>
          <a:bodyPr/>
          <a:lstStyle/>
          <a:p>
            <a:r>
              <a:rPr lang="it-IT" sz="2800">
                <a:latin typeface="Arial" charset="0"/>
                <a:ea typeface="MS PGothic" charset="0"/>
              </a:rPr>
              <a:t>L'auberge espagnole</a:t>
            </a:r>
          </a:p>
        </p:txBody>
      </p:sp>
      <p:sp>
        <p:nvSpPr>
          <p:cNvPr id="378883" name="Segnaposto contenuto 2"/>
          <p:cNvSpPr>
            <a:spLocks noGrp="1"/>
          </p:cNvSpPr>
          <p:nvPr>
            <p:ph idx="1"/>
          </p:nvPr>
        </p:nvSpPr>
        <p:spPr/>
        <p:txBody>
          <a:bodyPr/>
          <a:lstStyle/>
          <a:p>
            <a:r>
              <a:rPr lang="it-IT" sz="2400">
                <a:latin typeface="Arial" charset="0"/>
                <a:ea typeface="MS PGothic" charset="0"/>
                <a:cs typeface="MS PGothic" charset="0"/>
              </a:rPr>
              <a:t>Le baromètre Macron</a:t>
            </a:r>
          </a:p>
          <a:p>
            <a:pPr algn="just"/>
            <a:r>
              <a:rPr lang="it-IT" sz="2400">
                <a:latin typeface="Arial" charset="0"/>
                <a:ea typeface="MS PGothic" charset="0"/>
                <a:cs typeface="MS PGothic" charset="0"/>
              </a:rPr>
              <a:t>Semaine agitée à l’</a:t>
            </a:r>
            <a:r>
              <a:rPr lang="it-IT" altLang="ja-JP" sz="2400">
                <a:latin typeface="Arial" charset="0"/>
                <a:ea typeface="MS PGothic" charset="0"/>
                <a:cs typeface="MS PGothic" charset="0"/>
              </a:rPr>
              <a:t>auberge espagnole des soutiens d</a:t>
            </a:r>
            <a:r>
              <a:rPr lang="it-IT" sz="2400">
                <a:latin typeface="Arial" charset="0"/>
                <a:ea typeface="MS PGothic" charset="0"/>
                <a:cs typeface="MS PGothic" charset="0"/>
              </a:rPr>
              <a:t>’</a:t>
            </a:r>
            <a:r>
              <a:rPr lang="it-IT" altLang="ja-JP" sz="2400">
                <a:latin typeface="Arial" charset="0"/>
                <a:ea typeface="MS PGothic" charset="0"/>
                <a:cs typeface="MS PGothic" charset="0"/>
              </a:rPr>
              <a:t>En marche, avec l</a:t>
            </a:r>
            <a:r>
              <a:rPr lang="it-IT" sz="2400">
                <a:latin typeface="Arial" charset="0"/>
                <a:ea typeface="MS PGothic" charset="0"/>
                <a:cs typeface="MS PGothic" charset="0"/>
              </a:rPr>
              <a:t>’</a:t>
            </a:r>
            <a:r>
              <a:rPr lang="it-IT" altLang="ja-JP" sz="2400">
                <a:latin typeface="Arial" charset="0"/>
                <a:ea typeface="MS PGothic" charset="0"/>
                <a:cs typeface="MS PGothic" charset="0"/>
              </a:rPr>
              <a:t>arrivée de trois membres du gouvernement (Jean-Yves Le Drian, Barbara Pompili et Thierry Braillard) et de ténors de droite. </a:t>
            </a:r>
          </a:p>
          <a:p>
            <a:pPr algn="just"/>
            <a:r>
              <a:rPr lang="it-IT" sz="2400" i="1">
                <a:latin typeface="Arial" charset="0"/>
                <a:ea typeface="MS PGothic" charset="0"/>
                <a:cs typeface="MS PGothic" charset="0"/>
              </a:rPr>
              <a:t>Libération</a:t>
            </a:r>
            <a:r>
              <a:rPr lang="it-IT" sz="2400">
                <a:latin typeface="Arial" charset="0"/>
                <a:ea typeface="MS PGothic" charset="0"/>
                <a:cs typeface="MS PGothic" charset="0"/>
              </a:rPr>
              <a:t> 25/26 mars 2017</a:t>
            </a:r>
          </a:p>
        </p:txBody>
      </p:sp>
    </p:spTree>
    <p:extLst>
      <p:ext uri="{BB962C8B-B14F-4D97-AF65-F5344CB8AC3E}">
        <p14:creationId xmlns:p14="http://schemas.microsoft.com/office/powerpoint/2010/main" val="6359887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Titolo 1"/>
          <p:cNvSpPr>
            <a:spLocks noGrp="1"/>
          </p:cNvSpPr>
          <p:nvPr>
            <p:ph type="title"/>
          </p:nvPr>
        </p:nvSpPr>
        <p:spPr/>
        <p:txBody>
          <a:bodyPr/>
          <a:lstStyle/>
          <a:p>
            <a:r>
              <a:rPr lang="it-IT" sz="2800">
                <a:latin typeface="Arial" charset="0"/>
                <a:ea typeface="MS PGothic" charset="0"/>
              </a:rPr>
              <a:t>Découvrons</a:t>
            </a:r>
          </a:p>
        </p:txBody>
      </p:sp>
      <p:sp>
        <p:nvSpPr>
          <p:cNvPr id="379907" name="Segnaposto contenuto 2"/>
          <p:cNvSpPr>
            <a:spLocks noGrp="1"/>
          </p:cNvSpPr>
          <p:nvPr>
            <p:ph idx="1"/>
          </p:nvPr>
        </p:nvSpPr>
        <p:spPr/>
        <p:txBody>
          <a:bodyPr/>
          <a:lstStyle/>
          <a:p>
            <a:pPr algn="just"/>
            <a:r>
              <a:rPr lang="it-IT" sz="2400">
                <a:latin typeface="Arial" charset="0"/>
                <a:ea typeface="MS PGothic" charset="0"/>
                <a:cs typeface="MS PGothic" charset="0"/>
              </a:rPr>
              <a:t>L'auberge espagnole est un film populaire de Cédric Klapisch mais également une expression française. On lui attribut généralement un double sens contradictoire. Lieu où l'on trouve uniquement ce qu'on y a apporté pour les puristes ou endroit cosmopolite où se multiplie les échanges pour d'autres, cette expression vient des divers récits retraçant les expériences de pèlerins sur les chemins de Saint Jacques de Compostelle.</a:t>
            </a:r>
          </a:p>
          <a:p>
            <a:endParaRPr lang="it-IT" sz="2400">
              <a:latin typeface="Arial" charset="0"/>
              <a:ea typeface="MS PGothic" charset="0"/>
              <a:cs typeface="MS PGothic" charset="0"/>
            </a:endParaRPr>
          </a:p>
        </p:txBody>
      </p:sp>
    </p:spTree>
    <p:extLst>
      <p:ext uri="{BB962C8B-B14F-4D97-AF65-F5344CB8AC3E}">
        <p14:creationId xmlns:p14="http://schemas.microsoft.com/office/powerpoint/2010/main" val="376890558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0</TotalTime>
  <Words>1887</Words>
  <Application>Microsoft Macintosh PowerPoint</Application>
  <PresentationFormat>Presentazione su schermo (4:3)</PresentationFormat>
  <Paragraphs>168</Paragraphs>
  <Slides>38</Slides>
  <Notes>4</Notes>
  <HiddenSlides>0</HiddenSlides>
  <MMClips>0</MMClips>
  <ScaleCrop>false</ScaleCrop>
  <HeadingPairs>
    <vt:vector size="4" baseType="variant">
      <vt:variant>
        <vt:lpstr>Tema</vt:lpstr>
      </vt:variant>
      <vt:variant>
        <vt:i4>1</vt:i4>
      </vt:variant>
      <vt:variant>
        <vt:lpstr>Titoli diapositive</vt:lpstr>
      </vt:variant>
      <vt:variant>
        <vt:i4>38</vt:i4>
      </vt:variant>
    </vt:vector>
  </HeadingPairs>
  <TitlesOfParts>
    <vt:vector size="39" baseType="lpstr">
      <vt:lpstr>Tema di Office</vt:lpstr>
      <vt:lpstr>Presentazione di PowerPoint</vt:lpstr>
      <vt:lpstr>chanson choisie pour le 30 mars</vt:lpstr>
      <vt:lpstr>Je T'aime,...Moi Non Plus </vt:lpstr>
      <vt:lpstr>Je T'aime,...Moi Non Plus </vt:lpstr>
      <vt:lpstr>Observons l’expression imagée</vt:lpstr>
      <vt:lpstr>Découvrons</vt:lpstr>
      <vt:lpstr>L'auberge espagnole</vt:lpstr>
      <vt:lpstr>L'auberge espagnole</vt:lpstr>
      <vt:lpstr>Découvrons</vt:lpstr>
      <vt:lpstr>l’auberge espagnole</vt:lpstr>
      <vt:lpstr>A propos de Molière</vt:lpstr>
      <vt:lpstr>Observons</vt:lpstr>
      <vt:lpstr>Palimpseste Couvrez-moi cette clause, que je ne saurais voir</vt:lpstr>
      <vt:lpstr>Déjà observé ce palimpseste</vt:lpstr>
      <vt:lpstr>Découvrons</vt:lpstr>
      <vt:lpstr>Dictionnaires et culture</vt:lpstr>
      <vt:lpstr>Rite annuel du dévoilement des nouveaux mots  (vers la fin mai)</vt:lpstr>
      <vt:lpstr>Rite annuel en mai 2016  pour les dictionnaires 2017</vt:lpstr>
      <vt:lpstr> Petit Robert 2017 : un dico sachant "geeker” </vt:lpstr>
      <vt:lpstr>geeker</vt:lpstr>
      <vt:lpstr>Les nouveaux mots du PR 2017</vt:lpstr>
      <vt:lpstr>Dictionnaires et culture</vt:lpstr>
      <vt:lpstr>Dictionnaires et culture</vt:lpstr>
      <vt:lpstr>Lieux d’observation</vt:lpstr>
      <vt:lpstr>Discours préfaciels : Postface d’Alain Rey 2006 Déclaration de combat</vt:lpstr>
      <vt:lpstr>Discours préfaciels : Postface d’Alain Rey 2006 Déclaration de combat</vt:lpstr>
      <vt:lpstr>Macrostructure : les mots tabous</vt:lpstr>
      <vt:lpstr>les mots tabous</vt:lpstr>
      <vt:lpstr>Macrostructure : les mots tabous</vt:lpstr>
      <vt:lpstr>Macrostructure </vt:lpstr>
      <vt:lpstr>Macrostructure : les mots exclus</vt:lpstr>
      <vt:lpstr>Choix des entrées</vt:lpstr>
      <vt:lpstr>Silence enlevé</vt:lpstr>
      <vt:lpstr> Exemples de silence Autour du - phobie </vt:lpstr>
      <vt:lpstr>LGBTphobie absent du PR 2017</vt:lpstr>
      <vt:lpstr>Nouvelle phobie du PR 2007</vt:lpstr>
      <vt:lpstr>phobie  [fɔbi] nom féminin </vt:lpstr>
      <vt:lpstr>Sexualité dans le Larousse vision diachronique 1906-1980</vt:lpstr>
    </vt:vector>
  </TitlesOfParts>
  <Company>università degli studi di trieste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Presentazione di PowerPoint</dc:title>
  <dc:creator>nadine celotti</dc:creator>
  <cp:lastModifiedBy>nadine celotti</cp:lastModifiedBy>
  <cp:revision>1</cp:revision>
  <dcterms:created xsi:type="dcterms:W3CDTF">2017-04-03T11:47:30Z</dcterms:created>
  <dcterms:modified xsi:type="dcterms:W3CDTF">2017-04-03T11:47:57Z</dcterms:modified>
</cp:coreProperties>
</file>