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50" d="100"/>
          <a:sy n="50" d="100"/>
        </p:scale>
        <p:origin x="-2104" y="-7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B929806-2A42-D045-9462-C5741A375492}"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743376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B929806-2A42-D045-9462-C5741A375492}"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3521906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B929806-2A42-D045-9462-C5741A375492}"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1759235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B929806-2A42-D045-9462-C5741A375492}"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244309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CB929806-2A42-D045-9462-C5741A375492}"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500237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B929806-2A42-D045-9462-C5741A375492}" type="datetimeFigureOut">
              <a:rPr lang="it-IT" smtClean="0"/>
              <a:t>03/04/17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250365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B929806-2A42-D045-9462-C5741A375492}" type="datetimeFigureOut">
              <a:rPr lang="it-IT" smtClean="0"/>
              <a:t>03/04/17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1326552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CB929806-2A42-D045-9462-C5741A375492}" type="datetimeFigureOut">
              <a:rPr lang="it-IT" smtClean="0"/>
              <a:t>03/04/17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307900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B929806-2A42-D045-9462-C5741A375492}" type="datetimeFigureOut">
              <a:rPr lang="it-IT" smtClean="0"/>
              <a:t>03/04/17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2361600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B929806-2A42-D045-9462-C5741A375492}" type="datetimeFigureOut">
              <a:rPr lang="it-IT" smtClean="0"/>
              <a:t>03/04/17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427339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B929806-2A42-D045-9462-C5741A375492}" type="datetimeFigureOut">
              <a:rPr lang="it-IT" smtClean="0"/>
              <a:t>03/04/17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7ED079-FBA8-A243-9BE1-A10328431065}" type="slidenum">
              <a:rPr lang="it-IT" smtClean="0"/>
              <a:t>‹n.›</a:t>
            </a:fld>
            <a:endParaRPr lang="it-IT"/>
          </a:p>
        </p:txBody>
      </p:sp>
    </p:spTree>
    <p:extLst>
      <p:ext uri="{BB962C8B-B14F-4D97-AF65-F5344CB8AC3E}">
        <p14:creationId xmlns:p14="http://schemas.microsoft.com/office/powerpoint/2010/main" val="30816309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29806-2A42-D045-9462-C5741A375492}" type="datetimeFigureOut">
              <a:rPr lang="it-IT" smtClean="0"/>
              <a:t>03/04/17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ED079-FBA8-A243-9BE1-A10328431065}" type="slidenum">
              <a:rPr lang="it-IT" smtClean="0"/>
              <a:t>‹n.›</a:t>
            </a:fld>
            <a:endParaRPr lang="it-IT"/>
          </a:p>
        </p:txBody>
      </p:sp>
    </p:spTree>
    <p:extLst>
      <p:ext uri="{BB962C8B-B14F-4D97-AF65-F5344CB8AC3E}">
        <p14:creationId xmlns:p14="http://schemas.microsoft.com/office/powerpoint/2010/main" val="2245505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p:txBody>
          <a:bodyPr/>
          <a:lstStyle/>
          <a:p>
            <a:r>
              <a:rPr lang="it-IT" dirty="0" err="1" smtClean="0"/>
              <a:t>thème</a:t>
            </a:r>
            <a:r>
              <a:rPr lang="it-IT" dirty="0" smtClean="0"/>
              <a:t> 30 </a:t>
            </a:r>
            <a:r>
              <a:rPr lang="it-IT" dirty="0" err="1" smtClean="0"/>
              <a:t>mars</a:t>
            </a:r>
            <a:endParaRPr lang="it-IT" dirty="0"/>
          </a:p>
        </p:txBody>
      </p:sp>
    </p:spTree>
    <p:extLst>
      <p:ext uri="{BB962C8B-B14F-4D97-AF65-F5344CB8AC3E}">
        <p14:creationId xmlns:p14="http://schemas.microsoft.com/office/powerpoint/2010/main" val="717941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Traduit</a:t>
            </a:r>
            <a:r>
              <a:rPr lang="it-IT" sz="2800" dirty="0"/>
              <a:t> par Stefano Manco</a:t>
            </a:r>
          </a:p>
        </p:txBody>
      </p:sp>
      <p:sp>
        <p:nvSpPr>
          <p:cNvPr id="3" name="Segnaposto contenuto 2"/>
          <p:cNvSpPr>
            <a:spLocks noGrp="1"/>
          </p:cNvSpPr>
          <p:nvPr>
            <p:ph sz="half" idx="1"/>
          </p:nvPr>
        </p:nvSpPr>
        <p:spPr/>
        <p:txBody>
          <a:bodyPr>
            <a:normAutofit fontScale="92500" lnSpcReduction="10000"/>
          </a:bodyPr>
          <a:lstStyle/>
          <a:p>
            <a:r>
              <a:rPr lang="it-IT" sz="2400" dirty="0"/>
              <a:t>Parte di questa filosofia è la scelta di </a:t>
            </a:r>
            <a:r>
              <a:rPr lang="it-IT" sz="2400" dirty="0" err="1"/>
              <a:t>Eataly</a:t>
            </a:r>
            <a:r>
              <a:rPr lang="it-IT" sz="2400" dirty="0"/>
              <a:t> per luoghi di esposizione e vendita in edifici dismessi o in disuso, riportati a nuova vita grazie all'intervento di architetti e </a:t>
            </a:r>
            <a:r>
              <a:rPr lang="it-IT" sz="2400" dirty="0" err="1"/>
              <a:t>interior</a:t>
            </a:r>
            <a:r>
              <a:rPr lang="it-IT" sz="2400" dirty="0"/>
              <a:t> designer che rendono i suoi spazi affascinanti e belli da visitare.</a:t>
            </a:r>
          </a:p>
        </p:txBody>
      </p:sp>
      <p:sp>
        <p:nvSpPr>
          <p:cNvPr id="4" name="Segnaposto contenuto 3"/>
          <p:cNvSpPr>
            <a:spLocks noGrp="1"/>
          </p:cNvSpPr>
          <p:nvPr>
            <p:ph sz="half" idx="2"/>
          </p:nvPr>
        </p:nvSpPr>
        <p:spPr/>
        <p:txBody>
          <a:bodyPr>
            <a:normAutofit fontScale="92500" lnSpcReduction="10000"/>
          </a:bodyPr>
          <a:lstStyle/>
          <a:p>
            <a:r>
              <a:rPr lang="it-IT" sz="2400" dirty="0"/>
              <a:t>Le </a:t>
            </a:r>
            <a:r>
              <a:rPr lang="it-IT" sz="2400" dirty="0" err="1"/>
              <a:t>choix</a:t>
            </a:r>
            <a:r>
              <a:rPr lang="it-IT" sz="2400" dirty="0"/>
              <a:t> de </a:t>
            </a:r>
            <a:r>
              <a:rPr lang="it-IT" sz="2400" dirty="0" err="1"/>
              <a:t>Eataly</a:t>
            </a:r>
            <a:r>
              <a:rPr lang="it-IT" sz="2400" dirty="0"/>
              <a:t> </a:t>
            </a:r>
            <a:r>
              <a:rPr lang="it-IT" sz="2400" dirty="0" err="1"/>
              <a:t>des</a:t>
            </a:r>
            <a:r>
              <a:rPr lang="it-IT" sz="2400" dirty="0"/>
              <a:t> </a:t>
            </a:r>
            <a:r>
              <a:rPr lang="it-IT" sz="2400" dirty="0" err="1"/>
              <a:t>endroit</a:t>
            </a:r>
            <a:r>
              <a:rPr lang="it-IT" sz="2400" dirty="0"/>
              <a:t> </a:t>
            </a:r>
            <a:r>
              <a:rPr lang="it-IT" sz="2400" dirty="0" err="1"/>
              <a:t>d’exposition</a:t>
            </a:r>
            <a:r>
              <a:rPr lang="it-IT" sz="2400" dirty="0"/>
              <a:t> et de </a:t>
            </a:r>
            <a:r>
              <a:rPr lang="it-IT" sz="2400" dirty="0" err="1"/>
              <a:t>vente</a:t>
            </a:r>
            <a:r>
              <a:rPr lang="it-IT" sz="2400" dirty="0"/>
              <a:t> </a:t>
            </a:r>
            <a:r>
              <a:rPr lang="it-IT" sz="2400" dirty="0" err="1"/>
              <a:t>fait</a:t>
            </a:r>
            <a:r>
              <a:rPr lang="it-IT" sz="2400" dirty="0"/>
              <a:t> </a:t>
            </a:r>
            <a:r>
              <a:rPr lang="it-IT" sz="2400" dirty="0" err="1"/>
              <a:t>partie</a:t>
            </a:r>
            <a:r>
              <a:rPr lang="it-IT" sz="2400" dirty="0"/>
              <a:t> de </a:t>
            </a:r>
            <a:r>
              <a:rPr lang="it-IT" sz="2400" dirty="0" err="1"/>
              <a:t>cette</a:t>
            </a:r>
            <a:r>
              <a:rPr lang="it-IT" sz="2400" dirty="0"/>
              <a:t/>
            </a:r>
            <a:br>
              <a:rPr lang="it-IT" sz="2400" dirty="0"/>
            </a:br>
            <a:r>
              <a:rPr lang="it-IT" sz="2400" dirty="0" err="1"/>
              <a:t>philosophie</a:t>
            </a:r>
            <a:r>
              <a:rPr lang="it-IT" sz="2400" dirty="0"/>
              <a:t>: </a:t>
            </a:r>
            <a:r>
              <a:rPr lang="it-IT" sz="2400" dirty="0" err="1"/>
              <a:t>des</a:t>
            </a:r>
            <a:r>
              <a:rPr lang="it-IT" sz="2400" dirty="0"/>
              <a:t> </a:t>
            </a:r>
            <a:r>
              <a:rPr lang="it-IT" sz="2400" dirty="0" err="1"/>
              <a:t>bâtiments</a:t>
            </a:r>
            <a:r>
              <a:rPr lang="it-IT" sz="2400" dirty="0"/>
              <a:t> </a:t>
            </a:r>
            <a:r>
              <a:rPr lang="it-IT" sz="2400" dirty="0" err="1"/>
              <a:t>tombés</a:t>
            </a:r>
            <a:r>
              <a:rPr lang="it-IT" sz="2400" dirty="0"/>
              <a:t> en </a:t>
            </a:r>
            <a:r>
              <a:rPr lang="it-IT" sz="2400" dirty="0" err="1"/>
              <a:t>désuétude</a:t>
            </a:r>
            <a:r>
              <a:rPr lang="it-IT" sz="2400" dirty="0"/>
              <a:t> </a:t>
            </a:r>
            <a:r>
              <a:rPr lang="it-IT" sz="2400" dirty="0" err="1"/>
              <a:t>ou</a:t>
            </a:r>
            <a:r>
              <a:rPr lang="it-IT" sz="2400" dirty="0"/>
              <a:t> </a:t>
            </a:r>
            <a:r>
              <a:rPr lang="it-IT" sz="2400" dirty="0" err="1"/>
              <a:t>abandonnés</a:t>
            </a:r>
            <a:r>
              <a:rPr lang="it-IT" sz="2400" dirty="0"/>
              <a:t>,</a:t>
            </a:r>
            <a:br>
              <a:rPr lang="it-IT" sz="2400" dirty="0"/>
            </a:br>
            <a:r>
              <a:rPr lang="it-IT" sz="2400" dirty="0" err="1"/>
              <a:t>complètement</a:t>
            </a:r>
            <a:r>
              <a:rPr lang="it-IT" sz="2400" dirty="0"/>
              <a:t> </a:t>
            </a:r>
            <a:r>
              <a:rPr lang="it-IT" sz="2400" dirty="0" err="1"/>
              <a:t>rénovés</a:t>
            </a:r>
            <a:r>
              <a:rPr lang="it-IT" sz="2400" dirty="0"/>
              <a:t> </a:t>
            </a:r>
            <a:r>
              <a:rPr lang="it-IT" sz="2400" dirty="0" err="1"/>
              <a:t>grâce</a:t>
            </a:r>
            <a:r>
              <a:rPr lang="it-IT" sz="2400" dirty="0"/>
              <a:t> à l’</a:t>
            </a:r>
            <a:r>
              <a:rPr lang="it-IT" sz="2400" dirty="0" err="1"/>
              <a:t>intervention</a:t>
            </a:r>
            <a:r>
              <a:rPr lang="it-IT" sz="2400" dirty="0"/>
              <a:t> d’</a:t>
            </a:r>
            <a:r>
              <a:rPr lang="it-IT" sz="2400" dirty="0" err="1"/>
              <a:t>architectes</a:t>
            </a:r>
            <a:r>
              <a:rPr lang="it-IT" sz="2400" dirty="0"/>
              <a:t> et designers</a:t>
            </a:r>
            <a:br>
              <a:rPr lang="it-IT" sz="2400" dirty="0"/>
            </a:br>
            <a:r>
              <a:rPr lang="it-IT" sz="2400" dirty="0"/>
              <a:t>d’</a:t>
            </a:r>
            <a:r>
              <a:rPr lang="it-IT" sz="2400" dirty="0" err="1"/>
              <a:t>intérieur</a:t>
            </a:r>
            <a:r>
              <a:rPr lang="it-IT" sz="2400" dirty="0"/>
              <a:t> qui on </a:t>
            </a:r>
            <a:r>
              <a:rPr lang="it-IT" sz="2400" dirty="0" err="1"/>
              <a:t>fait</a:t>
            </a:r>
            <a:r>
              <a:rPr lang="it-IT" sz="2400" dirty="0"/>
              <a:t> devenir </a:t>
            </a:r>
            <a:r>
              <a:rPr lang="it-IT" sz="2400" dirty="0" err="1"/>
              <a:t>les</a:t>
            </a:r>
            <a:r>
              <a:rPr lang="it-IT" sz="2400" dirty="0"/>
              <a:t> </a:t>
            </a:r>
            <a:r>
              <a:rPr lang="it-IT" sz="2400" dirty="0" err="1"/>
              <a:t>espaces</a:t>
            </a:r>
            <a:r>
              <a:rPr lang="it-IT" sz="2400" dirty="0"/>
              <a:t> </a:t>
            </a:r>
            <a:r>
              <a:rPr lang="it-IT" sz="2400" dirty="0" err="1" smtClean="0"/>
              <a:t>fascinants</a:t>
            </a:r>
            <a:r>
              <a:rPr lang="it-IT" sz="2400" dirty="0" smtClean="0"/>
              <a:t> </a:t>
            </a:r>
            <a:r>
              <a:rPr lang="it-IT" sz="2400" dirty="0"/>
              <a:t>et </a:t>
            </a:r>
            <a:r>
              <a:rPr lang="it-IT" sz="2400" dirty="0" err="1"/>
              <a:t>agréables</a:t>
            </a:r>
            <a:r>
              <a:rPr lang="it-IT" sz="2400" dirty="0"/>
              <a:t> à</a:t>
            </a:r>
            <a:br>
              <a:rPr lang="it-IT" sz="2400" dirty="0"/>
            </a:br>
            <a:r>
              <a:rPr lang="it-IT" sz="2400" dirty="0" err="1"/>
              <a:t>visiter</a:t>
            </a:r>
            <a:r>
              <a:rPr lang="it-IT" sz="2400" dirty="0"/>
              <a:t>.</a:t>
            </a:r>
            <a:br>
              <a:rPr lang="it-IT" sz="2400" dirty="0"/>
            </a:br>
            <a:endParaRPr lang="it-IT" sz="2400" dirty="0"/>
          </a:p>
          <a:p>
            <a:endParaRPr lang="it-IT" sz="2400" dirty="0"/>
          </a:p>
        </p:txBody>
      </p:sp>
    </p:spTree>
    <p:extLst>
      <p:ext uri="{BB962C8B-B14F-4D97-AF65-F5344CB8AC3E}">
        <p14:creationId xmlns:p14="http://schemas.microsoft.com/office/powerpoint/2010/main" val="1662827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it-IT" sz="2800" dirty="0"/>
          </a:p>
        </p:txBody>
      </p:sp>
      <p:sp>
        <p:nvSpPr>
          <p:cNvPr id="3" name="Segnaposto contenuto 2"/>
          <p:cNvSpPr>
            <a:spLocks noGrp="1"/>
          </p:cNvSpPr>
          <p:nvPr>
            <p:ph sz="half" idx="1"/>
          </p:nvPr>
        </p:nvSpPr>
        <p:spPr/>
        <p:txBody>
          <a:bodyPr>
            <a:noAutofit/>
          </a:bodyPr>
          <a:lstStyle/>
          <a:p>
            <a:pPr algn="just"/>
            <a:r>
              <a:rPr lang="it-IT" sz="1800" dirty="0"/>
              <a:t>L'approccio responsabile alla cultura del buon cibo è l'occasione per </a:t>
            </a:r>
            <a:r>
              <a:rPr lang="it-IT" sz="1800" dirty="0" err="1"/>
              <a:t>Eataly</a:t>
            </a:r>
            <a:r>
              <a:rPr lang="it-IT" sz="1800" dirty="0"/>
              <a:t> di affermare pratiche e valori millenari: il rispetto che i pescatori hanno del mare, la difesa della biodiversità di parchi, pascoli e vallate da parte degli allevatori, la cura e la conservazione di </a:t>
            </a:r>
            <a:r>
              <a:rPr lang="it-IT" sz="1800" dirty="0" err="1"/>
              <a:t>saperi</a:t>
            </a:r>
            <a:r>
              <a:rPr lang="it-IT" sz="1800" dirty="0"/>
              <a:t> antichi legati alla cucina del cibo.</a:t>
            </a:r>
          </a:p>
          <a:p>
            <a:pPr algn="just"/>
            <a:r>
              <a:rPr lang="it-IT" sz="1800" dirty="0"/>
              <a:t>Parte di questa filosofia è la scelta di </a:t>
            </a:r>
            <a:r>
              <a:rPr lang="it-IT" sz="1800" dirty="0" err="1"/>
              <a:t>Eataly</a:t>
            </a:r>
            <a:r>
              <a:rPr lang="it-IT" sz="1800" dirty="0"/>
              <a:t> per luoghi di esposizione e vendita in edifici dismessi o in disuso, riportati a nuova vita grazie all'intervento di architetti e </a:t>
            </a:r>
            <a:r>
              <a:rPr lang="it-IT" sz="1800" dirty="0" err="1"/>
              <a:t>interior</a:t>
            </a:r>
            <a:r>
              <a:rPr lang="it-IT" sz="1800" dirty="0"/>
              <a:t> designer che rendono i suoi spazi affascinanti e belli da visitare.</a:t>
            </a:r>
          </a:p>
        </p:txBody>
      </p:sp>
      <p:sp>
        <p:nvSpPr>
          <p:cNvPr id="4" name="Segnaposto contenuto 3"/>
          <p:cNvSpPr>
            <a:spLocks noGrp="1"/>
          </p:cNvSpPr>
          <p:nvPr>
            <p:ph sz="half" idx="2"/>
          </p:nvPr>
        </p:nvSpPr>
        <p:spPr/>
        <p:txBody>
          <a:bodyPr>
            <a:noAutofit/>
          </a:bodyPr>
          <a:lstStyle/>
          <a:p>
            <a:pPr marL="0" indent="0">
              <a:buNone/>
            </a:pPr>
            <a:r>
              <a:rPr lang="fr-FR" sz="2000" dirty="0" smtClean="0"/>
              <a:t>Une </a:t>
            </a:r>
            <a:r>
              <a:rPr lang="fr-FR" sz="2000" dirty="0"/>
              <a:t>approche culturelle responsable de l’alimentation est l’occasion pour </a:t>
            </a:r>
            <a:r>
              <a:rPr lang="fr-FR" sz="2000" dirty="0" err="1"/>
              <a:t>Eataly</a:t>
            </a:r>
            <a:r>
              <a:rPr lang="fr-FR" sz="2000" dirty="0"/>
              <a:t> d’affirmer et perpétuer des pratiques et des valeurs millénaires: le respect que les pêcheurs ont envers la mer, la défense de la part des éleveurs de la biodiversité des parcs, des pâturages et des vallées, le respect et la préservation des traditions alimentaires. </a:t>
            </a:r>
            <a:br>
              <a:rPr lang="fr-FR" sz="2000" dirty="0"/>
            </a:br>
            <a:r>
              <a:rPr lang="fr-FR" sz="2000" dirty="0"/>
              <a:t>Cette philosophie se retrouve dans la conception des espaces d’exposition et vente: des bâtiments et usines désaffectés, renouvelés grâce à l’intervention d’architectes et désigner d’intérieur capables de conférer à ces lieux une nouvelle identité en les rendant agréables à parcourir lors des achats ou tout simplement à visiter.</a:t>
            </a:r>
            <a:endParaRPr lang="it-IT" sz="2000" dirty="0"/>
          </a:p>
        </p:txBody>
      </p:sp>
    </p:spTree>
    <p:extLst>
      <p:ext uri="{BB962C8B-B14F-4D97-AF65-F5344CB8AC3E}">
        <p14:creationId xmlns:p14="http://schemas.microsoft.com/office/powerpoint/2010/main" val="4199757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Traduit</a:t>
            </a:r>
            <a:r>
              <a:rPr lang="it-IT" sz="2800" dirty="0" smtClean="0"/>
              <a:t> par Martina Borghi</a:t>
            </a:r>
            <a:r>
              <a:rPr lang="it-IT" sz="2800" smtClean="0"/>
              <a:t/>
            </a:r>
            <a:br>
              <a:rPr lang="it-IT" sz="2800" smtClean="0"/>
            </a:br>
            <a:r>
              <a:rPr lang="it-IT" sz="2800" smtClean="0"/>
              <a:t>30</a:t>
            </a:r>
            <a:r>
              <a:rPr lang="it-IT" sz="2800" smtClean="0"/>
              <a:t> </a:t>
            </a:r>
            <a:r>
              <a:rPr lang="it-IT" sz="2800" dirty="0" err="1" smtClean="0"/>
              <a:t>mars</a:t>
            </a:r>
            <a:endParaRPr lang="it-IT" sz="2800" dirty="0"/>
          </a:p>
        </p:txBody>
      </p:sp>
      <p:sp>
        <p:nvSpPr>
          <p:cNvPr id="3" name="Segnaposto contenuto 2"/>
          <p:cNvSpPr>
            <a:spLocks noGrp="1"/>
          </p:cNvSpPr>
          <p:nvPr>
            <p:ph sz="half" idx="1"/>
          </p:nvPr>
        </p:nvSpPr>
        <p:spPr/>
        <p:txBody>
          <a:bodyPr>
            <a:normAutofit/>
          </a:bodyPr>
          <a:lstStyle/>
          <a:p>
            <a:r>
              <a:rPr lang="it-IT" sz="2400" dirty="0" smtClean="0"/>
              <a:t>Recuperando un antico modello, tipico dei mercati rionali di molti borghi italiani, da </a:t>
            </a:r>
            <a:r>
              <a:rPr lang="it-IT" sz="2400" dirty="0" err="1" smtClean="0"/>
              <a:t>Eataly</a:t>
            </a:r>
            <a:r>
              <a:rPr lang="it-IT" sz="2400" dirty="0" smtClean="0"/>
              <a:t> si può comprare il meglio della tradizione agroalimentare italiana, ma anche consumare e studiare i suoi prodotti grazie a corsi di degustazione e preparazione dei cibi.</a:t>
            </a:r>
          </a:p>
          <a:p>
            <a:endParaRPr lang="it-IT" sz="2400" dirty="0"/>
          </a:p>
        </p:txBody>
      </p:sp>
      <p:sp>
        <p:nvSpPr>
          <p:cNvPr id="4" name="Segnaposto contenuto 3"/>
          <p:cNvSpPr>
            <a:spLocks noGrp="1"/>
          </p:cNvSpPr>
          <p:nvPr>
            <p:ph sz="half" idx="2"/>
          </p:nvPr>
        </p:nvSpPr>
        <p:spPr/>
        <p:txBody>
          <a:bodyPr>
            <a:normAutofit/>
          </a:bodyPr>
          <a:lstStyle/>
          <a:p>
            <a:r>
              <a:rPr lang="fr-FR" sz="2400" dirty="0" smtClean="0"/>
              <a:t>En récupérant un ancien modèle, typique des marchés de quartier de nombreux bourgs italiens, il est possible d’acheter chez </a:t>
            </a:r>
            <a:r>
              <a:rPr lang="fr-FR" sz="2400" dirty="0" err="1" smtClean="0"/>
              <a:t>Eataly</a:t>
            </a:r>
            <a:r>
              <a:rPr lang="fr-FR" sz="2400" dirty="0" smtClean="0"/>
              <a:t> le meilleur de la tradition agroalimentaire italienne. Il est possible aussi de consommer et étudier ses produits grâce à des cours de dégustation et préparation des recettes.</a:t>
            </a:r>
          </a:p>
          <a:p>
            <a:endParaRPr lang="it-IT" sz="2400" dirty="0"/>
          </a:p>
        </p:txBody>
      </p:sp>
    </p:spTree>
    <p:extLst>
      <p:ext uri="{BB962C8B-B14F-4D97-AF65-F5344CB8AC3E}">
        <p14:creationId xmlns:p14="http://schemas.microsoft.com/office/powerpoint/2010/main" val="143693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T</a:t>
            </a:r>
            <a:r>
              <a:rPr lang="fr-FR" sz="2800" dirty="0" smtClean="0"/>
              <a:t>raduit par </a:t>
            </a:r>
            <a:r>
              <a:rPr lang="it-IT" sz="2800" dirty="0" smtClean="0"/>
              <a:t>Martina Borghi</a:t>
            </a:r>
            <a:br>
              <a:rPr lang="it-IT" sz="2800" dirty="0" smtClean="0"/>
            </a:br>
            <a:endParaRPr lang="it-IT" sz="2800" dirty="0"/>
          </a:p>
        </p:txBody>
      </p:sp>
      <p:sp>
        <p:nvSpPr>
          <p:cNvPr id="3" name="Segnaposto contenuto 2"/>
          <p:cNvSpPr>
            <a:spLocks noGrp="1"/>
          </p:cNvSpPr>
          <p:nvPr>
            <p:ph sz="half" idx="1"/>
          </p:nvPr>
        </p:nvSpPr>
        <p:spPr/>
        <p:txBody>
          <a:bodyPr>
            <a:normAutofit/>
          </a:bodyPr>
          <a:lstStyle/>
          <a:p>
            <a:r>
              <a:rPr lang="it-IT" sz="2400" dirty="0" smtClean="0"/>
              <a:t>Obiettivo di </a:t>
            </a:r>
            <a:r>
              <a:rPr lang="it-IT" sz="2400" dirty="0" err="1" smtClean="0"/>
              <a:t>Eataly</a:t>
            </a:r>
            <a:r>
              <a:rPr lang="it-IT" sz="2400" dirty="0" smtClean="0"/>
              <a:t> è quello di realizzare un sistema di produzione, commercializzazione e distribuzione responsabile, ecosostenibile, e condiviso fra tutti i soggetti della </a:t>
            </a:r>
            <a:r>
              <a:rPr lang="it-IT" sz="2400" b="1" dirty="0" smtClean="0"/>
              <a:t>filiera enogastronomica italiana</a:t>
            </a:r>
            <a:r>
              <a:rPr lang="it-IT" sz="2400" dirty="0" smtClean="0"/>
              <a:t> che partecipano al suo circuito. </a:t>
            </a:r>
            <a:br>
              <a:rPr lang="it-IT" sz="2400" dirty="0" smtClean="0"/>
            </a:br>
            <a:endParaRPr lang="it-IT" sz="2400" dirty="0" smtClean="0"/>
          </a:p>
          <a:p>
            <a:endParaRPr lang="it-IT" sz="2400" dirty="0"/>
          </a:p>
        </p:txBody>
      </p:sp>
      <p:sp>
        <p:nvSpPr>
          <p:cNvPr id="4" name="Segnaposto contenuto 3"/>
          <p:cNvSpPr>
            <a:spLocks noGrp="1"/>
          </p:cNvSpPr>
          <p:nvPr>
            <p:ph sz="half" idx="2"/>
          </p:nvPr>
        </p:nvSpPr>
        <p:spPr/>
        <p:txBody>
          <a:bodyPr>
            <a:normAutofit/>
          </a:bodyPr>
          <a:lstStyle/>
          <a:p>
            <a:r>
              <a:rPr lang="fr-FR" sz="2400" dirty="0" smtClean="0"/>
              <a:t>L’objectif de </a:t>
            </a:r>
            <a:r>
              <a:rPr lang="fr-FR" sz="2400" dirty="0" err="1" smtClean="0"/>
              <a:t>Eataly</a:t>
            </a:r>
            <a:r>
              <a:rPr lang="fr-FR" sz="2400" dirty="0" smtClean="0"/>
              <a:t> est celui de réaliser un système de production, commercialisation et distribution responsable, éco durable et partagé parmi tous les sujets de la filière italienne de la gastronomie et des vins qui participent à son circuit.</a:t>
            </a:r>
          </a:p>
          <a:p>
            <a:endParaRPr lang="it-IT" sz="2400" dirty="0"/>
          </a:p>
        </p:txBody>
      </p:sp>
    </p:spTree>
    <p:extLst>
      <p:ext uri="{BB962C8B-B14F-4D97-AF65-F5344CB8AC3E}">
        <p14:creationId xmlns:p14="http://schemas.microsoft.com/office/powerpoint/2010/main" val="95391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it-IT" sz="2800" dirty="0"/>
          </a:p>
        </p:txBody>
      </p:sp>
      <p:sp>
        <p:nvSpPr>
          <p:cNvPr id="3" name="Segnaposto contenuto 2"/>
          <p:cNvSpPr>
            <a:spLocks noGrp="1"/>
          </p:cNvSpPr>
          <p:nvPr>
            <p:ph sz="half" idx="1"/>
          </p:nvPr>
        </p:nvSpPr>
        <p:spPr/>
        <p:txBody>
          <a:bodyPr>
            <a:normAutofit/>
          </a:bodyPr>
          <a:lstStyle/>
          <a:p>
            <a:pPr algn="just"/>
            <a:r>
              <a:rPr lang="it-IT" sz="2400" dirty="0"/>
              <a:t>Obiettivo di </a:t>
            </a:r>
            <a:r>
              <a:rPr lang="it-IT" sz="2400" dirty="0" err="1"/>
              <a:t>Eataly</a:t>
            </a:r>
            <a:r>
              <a:rPr lang="it-IT" sz="2400" dirty="0"/>
              <a:t> è quello di realizzare un sistema di produzione, commercializzazione e distribuzione responsabile, ecosostenibile, e condiviso fra tutti i soggetti della </a:t>
            </a:r>
            <a:r>
              <a:rPr lang="it-IT" sz="2400" b="1" dirty="0"/>
              <a:t>filiera enogastronomica italiana</a:t>
            </a:r>
            <a:r>
              <a:rPr lang="it-IT" sz="2400" dirty="0"/>
              <a:t> che partecipano al suo circuito. </a:t>
            </a:r>
            <a:br>
              <a:rPr lang="it-IT" sz="2400" dirty="0"/>
            </a:br>
            <a:endParaRPr lang="it-IT" sz="2400" dirty="0"/>
          </a:p>
          <a:p>
            <a:pPr algn="just"/>
            <a:endParaRPr lang="it-IT" sz="2400" dirty="0"/>
          </a:p>
        </p:txBody>
      </p:sp>
      <p:sp>
        <p:nvSpPr>
          <p:cNvPr id="4" name="Segnaposto contenuto 3"/>
          <p:cNvSpPr>
            <a:spLocks noGrp="1"/>
          </p:cNvSpPr>
          <p:nvPr>
            <p:ph sz="half" idx="2"/>
          </p:nvPr>
        </p:nvSpPr>
        <p:spPr/>
        <p:txBody>
          <a:bodyPr>
            <a:normAutofit/>
          </a:bodyPr>
          <a:lstStyle/>
          <a:p>
            <a:pPr algn="just"/>
            <a:r>
              <a:rPr lang="it-IT" sz="2400" dirty="0"/>
              <a:t>L’</a:t>
            </a:r>
            <a:r>
              <a:rPr lang="it-IT" sz="2400" dirty="0" err="1"/>
              <a:t>objectif</a:t>
            </a:r>
            <a:r>
              <a:rPr lang="it-IT" sz="2400" dirty="0"/>
              <a:t> le plus </a:t>
            </a:r>
            <a:r>
              <a:rPr lang="it-IT" sz="2400" dirty="0" err="1"/>
              <a:t>important</a:t>
            </a:r>
            <a:r>
              <a:rPr lang="it-IT" sz="2400" dirty="0"/>
              <a:t> est la </a:t>
            </a:r>
            <a:r>
              <a:rPr lang="it-IT" sz="2400" dirty="0" err="1"/>
              <a:t>réalisation</a:t>
            </a:r>
            <a:r>
              <a:rPr lang="it-IT" sz="2400" dirty="0"/>
              <a:t> d’un </a:t>
            </a:r>
            <a:r>
              <a:rPr lang="it-IT" sz="2400" dirty="0" err="1"/>
              <a:t>système</a:t>
            </a:r>
            <a:r>
              <a:rPr lang="it-IT" sz="2400" dirty="0"/>
              <a:t> de production, </a:t>
            </a:r>
            <a:r>
              <a:rPr lang="it-IT" sz="2400" dirty="0" err="1"/>
              <a:t>commercialisation</a:t>
            </a:r>
            <a:r>
              <a:rPr lang="it-IT" sz="2400" dirty="0"/>
              <a:t> et </a:t>
            </a:r>
            <a:r>
              <a:rPr lang="it-IT" sz="2400" dirty="0" err="1"/>
              <a:t>distribution</a:t>
            </a:r>
            <a:r>
              <a:rPr lang="it-IT" sz="2400" dirty="0"/>
              <a:t> </a:t>
            </a:r>
            <a:r>
              <a:rPr lang="it-IT" sz="2400" dirty="0" err="1"/>
              <a:t>responsable</a:t>
            </a:r>
            <a:r>
              <a:rPr lang="it-IT" sz="2400" dirty="0"/>
              <a:t>, </a:t>
            </a:r>
            <a:r>
              <a:rPr lang="it-IT" sz="2400" dirty="0" err="1"/>
              <a:t>durable</a:t>
            </a:r>
            <a:r>
              <a:rPr lang="it-IT" sz="2400" dirty="0"/>
              <a:t> et </a:t>
            </a:r>
            <a:r>
              <a:rPr lang="it-IT" sz="2400" dirty="0" err="1"/>
              <a:t>partagé</a:t>
            </a:r>
            <a:r>
              <a:rPr lang="it-IT" sz="2400" dirty="0"/>
              <a:t> </a:t>
            </a:r>
            <a:r>
              <a:rPr lang="it-IT" sz="2400" dirty="0" err="1"/>
              <a:t>auquel</a:t>
            </a:r>
            <a:r>
              <a:rPr lang="it-IT" sz="2400" dirty="0"/>
              <a:t> </a:t>
            </a:r>
            <a:r>
              <a:rPr lang="it-IT" sz="2400" dirty="0" err="1"/>
              <a:t>participent</a:t>
            </a:r>
            <a:r>
              <a:rPr lang="it-IT" sz="2400" dirty="0"/>
              <a:t> </a:t>
            </a:r>
            <a:r>
              <a:rPr lang="it-IT" sz="2400" dirty="0" err="1"/>
              <a:t>tous</a:t>
            </a:r>
            <a:r>
              <a:rPr lang="it-IT" sz="2400" dirty="0"/>
              <a:t> </a:t>
            </a:r>
            <a:r>
              <a:rPr lang="it-IT" sz="2400" dirty="0" err="1"/>
              <a:t>les</a:t>
            </a:r>
            <a:r>
              <a:rPr lang="it-IT" sz="2400" dirty="0"/>
              <a:t> </a:t>
            </a:r>
            <a:r>
              <a:rPr lang="it-IT" sz="2400" dirty="0" err="1"/>
              <a:t>acteurs</a:t>
            </a:r>
            <a:r>
              <a:rPr lang="it-IT" sz="2400" dirty="0"/>
              <a:t> de la </a:t>
            </a:r>
            <a:r>
              <a:rPr lang="it-IT" sz="2400" b="1" dirty="0"/>
              <a:t>filière </a:t>
            </a:r>
            <a:r>
              <a:rPr lang="it-IT" sz="2400" b="1" dirty="0" err="1"/>
              <a:t>œno-gastronomique</a:t>
            </a:r>
            <a:r>
              <a:rPr lang="it-IT" sz="2400" b="1" dirty="0"/>
              <a:t> </a:t>
            </a:r>
            <a:r>
              <a:rPr lang="it-IT" sz="2400" b="1" dirty="0" err="1"/>
              <a:t>italienne</a:t>
            </a:r>
            <a:r>
              <a:rPr lang="it-IT" sz="2400" dirty="0"/>
              <a:t> </a:t>
            </a:r>
            <a:r>
              <a:rPr lang="it-IT" sz="2400" dirty="0" err="1"/>
              <a:t>faisant</a:t>
            </a:r>
            <a:r>
              <a:rPr lang="it-IT" sz="2400" dirty="0"/>
              <a:t> </a:t>
            </a:r>
            <a:r>
              <a:rPr lang="it-IT" sz="2400" dirty="0" err="1"/>
              <a:t>partie</a:t>
            </a:r>
            <a:r>
              <a:rPr lang="it-IT" sz="2400" dirty="0"/>
              <a:t> </a:t>
            </a:r>
            <a:r>
              <a:rPr lang="it-IT" sz="2400" dirty="0" err="1"/>
              <a:t>du</a:t>
            </a:r>
            <a:r>
              <a:rPr lang="it-IT" sz="2400" dirty="0"/>
              <a:t> </a:t>
            </a:r>
            <a:r>
              <a:rPr lang="it-IT" sz="2400" dirty="0" err="1"/>
              <a:t>circuit</a:t>
            </a:r>
            <a:r>
              <a:rPr lang="it-IT" sz="2400" dirty="0"/>
              <a:t>. </a:t>
            </a:r>
            <a:br>
              <a:rPr lang="it-IT" sz="2400" dirty="0"/>
            </a:br>
            <a:endParaRPr lang="it-IT" sz="2400" dirty="0"/>
          </a:p>
        </p:txBody>
      </p:sp>
    </p:spTree>
    <p:extLst>
      <p:ext uri="{BB962C8B-B14F-4D97-AF65-F5344CB8AC3E}">
        <p14:creationId xmlns:p14="http://schemas.microsoft.com/office/powerpoint/2010/main" val="232819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it-IT" sz="2800" dirty="0"/>
          </a:p>
        </p:txBody>
      </p:sp>
      <p:sp>
        <p:nvSpPr>
          <p:cNvPr id="3" name="Segnaposto contenuto 2"/>
          <p:cNvSpPr>
            <a:spLocks noGrp="1"/>
          </p:cNvSpPr>
          <p:nvPr>
            <p:ph sz="half" idx="1"/>
          </p:nvPr>
        </p:nvSpPr>
        <p:spPr/>
        <p:txBody>
          <a:bodyPr>
            <a:normAutofit/>
          </a:bodyPr>
          <a:lstStyle/>
          <a:p>
            <a:r>
              <a:rPr lang="it-IT" sz="2400" dirty="0"/>
              <a:t>Recuperando un antico modello, tipico dei mercati rionali di molti borghi italiani, da </a:t>
            </a:r>
            <a:r>
              <a:rPr lang="it-IT" sz="2400" dirty="0" err="1"/>
              <a:t>Eataly</a:t>
            </a:r>
            <a:r>
              <a:rPr lang="it-IT" sz="2400" dirty="0"/>
              <a:t> si può comprare il meglio della tradizione agroalimentare italiana, ma anche consumare e studiare i suoi prodotti grazie a corsi di degustazione e preparazione dei cibi.</a:t>
            </a:r>
          </a:p>
        </p:txBody>
      </p:sp>
      <p:sp>
        <p:nvSpPr>
          <p:cNvPr id="4" name="Segnaposto contenuto 3"/>
          <p:cNvSpPr>
            <a:spLocks noGrp="1"/>
          </p:cNvSpPr>
          <p:nvPr>
            <p:ph sz="half" idx="2"/>
          </p:nvPr>
        </p:nvSpPr>
        <p:spPr/>
        <p:txBody>
          <a:bodyPr>
            <a:normAutofit/>
          </a:bodyPr>
          <a:lstStyle/>
          <a:p>
            <a:pPr algn="just"/>
            <a:r>
              <a:rPr lang="it-IT" sz="2400" dirty="0"/>
              <a:t>En s’</a:t>
            </a:r>
            <a:r>
              <a:rPr lang="it-IT" sz="2400" dirty="0" err="1"/>
              <a:t>inspirant</a:t>
            </a:r>
            <a:r>
              <a:rPr lang="it-IT" sz="2400" dirty="0"/>
              <a:t> de l’ancien </a:t>
            </a:r>
            <a:r>
              <a:rPr lang="it-IT" sz="2400" dirty="0" err="1"/>
              <a:t>modèle</a:t>
            </a:r>
            <a:r>
              <a:rPr lang="it-IT" sz="2400" dirty="0"/>
              <a:t>, </a:t>
            </a:r>
            <a:r>
              <a:rPr lang="it-IT" sz="2400" dirty="0" err="1"/>
              <a:t>typique</a:t>
            </a:r>
            <a:r>
              <a:rPr lang="it-IT" sz="2400" dirty="0"/>
              <a:t> </a:t>
            </a:r>
            <a:r>
              <a:rPr lang="it-IT" sz="2400" dirty="0" err="1"/>
              <a:t>des</a:t>
            </a:r>
            <a:r>
              <a:rPr lang="it-IT" sz="2400" dirty="0"/>
              <a:t> </a:t>
            </a:r>
            <a:r>
              <a:rPr lang="it-IT" sz="2400" dirty="0" err="1"/>
              <a:t>marchés</a:t>
            </a:r>
            <a:r>
              <a:rPr lang="it-IT" sz="2400" dirty="0"/>
              <a:t> de quartier de </a:t>
            </a:r>
            <a:r>
              <a:rPr lang="it-IT" sz="2400" dirty="0" err="1"/>
              <a:t>nombreux</a:t>
            </a:r>
            <a:r>
              <a:rPr lang="it-IT" sz="2400" dirty="0"/>
              <a:t> </a:t>
            </a:r>
            <a:r>
              <a:rPr lang="it-IT" sz="2400" dirty="0" err="1"/>
              <a:t>villages</a:t>
            </a:r>
            <a:r>
              <a:rPr lang="it-IT" sz="2400" dirty="0"/>
              <a:t>, </a:t>
            </a:r>
            <a:r>
              <a:rPr lang="it-IT" sz="2400" dirty="0" err="1"/>
              <a:t>Eataly</a:t>
            </a:r>
            <a:r>
              <a:rPr lang="it-IT" sz="2400" dirty="0"/>
              <a:t> offre </a:t>
            </a:r>
            <a:r>
              <a:rPr lang="it-IT" sz="2400" dirty="0" err="1"/>
              <a:t>les</a:t>
            </a:r>
            <a:r>
              <a:rPr lang="it-IT" sz="2400" dirty="0"/>
              <a:t> </a:t>
            </a:r>
            <a:r>
              <a:rPr lang="it-IT" sz="2400" dirty="0" err="1"/>
              <a:t>meilleurs</a:t>
            </a:r>
            <a:r>
              <a:rPr lang="it-IT" sz="2400" dirty="0"/>
              <a:t> </a:t>
            </a:r>
            <a:r>
              <a:rPr lang="it-IT" sz="2400" dirty="0" err="1"/>
              <a:t>produits</a:t>
            </a:r>
            <a:r>
              <a:rPr lang="it-IT" sz="2400" dirty="0"/>
              <a:t> de la </a:t>
            </a:r>
            <a:r>
              <a:rPr lang="it-IT" sz="2400" dirty="0" err="1"/>
              <a:t>tradition</a:t>
            </a:r>
            <a:r>
              <a:rPr lang="it-IT" sz="2400" dirty="0"/>
              <a:t> </a:t>
            </a:r>
            <a:r>
              <a:rPr lang="it-IT" sz="2400" dirty="0" err="1"/>
              <a:t>agroalimentaire</a:t>
            </a:r>
            <a:r>
              <a:rPr lang="it-IT" sz="2400" dirty="0"/>
              <a:t> </a:t>
            </a:r>
            <a:r>
              <a:rPr lang="it-IT" sz="2400" dirty="0" err="1"/>
              <a:t>italienne</a:t>
            </a:r>
            <a:r>
              <a:rPr lang="it-IT" sz="2400" dirty="0"/>
              <a:t> et </a:t>
            </a:r>
            <a:r>
              <a:rPr lang="it-IT" sz="2400" dirty="0" err="1"/>
              <a:t>les</a:t>
            </a:r>
            <a:r>
              <a:rPr lang="it-IT" sz="2400" dirty="0"/>
              <a:t> </a:t>
            </a:r>
            <a:r>
              <a:rPr lang="it-IT" sz="2400" dirty="0" err="1"/>
              <a:t>présente</a:t>
            </a:r>
            <a:r>
              <a:rPr lang="it-IT" sz="2400" dirty="0"/>
              <a:t> </a:t>
            </a:r>
            <a:r>
              <a:rPr lang="it-IT" sz="2400" dirty="0" err="1"/>
              <a:t>au</a:t>
            </a:r>
            <a:r>
              <a:rPr lang="it-IT" sz="2400" dirty="0"/>
              <a:t> public à </a:t>
            </a:r>
            <a:r>
              <a:rPr lang="it-IT" sz="2400" dirty="0" err="1"/>
              <a:t>travers</a:t>
            </a:r>
            <a:r>
              <a:rPr lang="it-IT" sz="2400" dirty="0"/>
              <a:t> </a:t>
            </a:r>
            <a:r>
              <a:rPr lang="it-IT" sz="2400" dirty="0" err="1"/>
              <a:t>des</a:t>
            </a:r>
            <a:r>
              <a:rPr lang="it-IT" sz="2400" dirty="0"/>
              <a:t> </a:t>
            </a:r>
            <a:r>
              <a:rPr lang="it-IT" sz="2400" dirty="0" err="1"/>
              <a:t>cours</a:t>
            </a:r>
            <a:r>
              <a:rPr lang="it-IT" sz="2400" dirty="0"/>
              <a:t> de </a:t>
            </a:r>
            <a:r>
              <a:rPr lang="it-IT" sz="2400" dirty="0" err="1"/>
              <a:t>dégustation</a:t>
            </a:r>
            <a:r>
              <a:rPr lang="it-IT" sz="2400" dirty="0"/>
              <a:t> et de </a:t>
            </a:r>
            <a:r>
              <a:rPr lang="it-IT" sz="2400" dirty="0" err="1"/>
              <a:t>connaissance</a:t>
            </a:r>
            <a:r>
              <a:rPr lang="it-IT" sz="2400" dirty="0"/>
              <a:t> </a:t>
            </a:r>
            <a:r>
              <a:rPr lang="it-IT" sz="2400" dirty="0" err="1"/>
              <a:t>des</a:t>
            </a:r>
            <a:r>
              <a:rPr lang="it-IT" sz="2400" dirty="0"/>
              <a:t> </a:t>
            </a:r>
            <a:r>
              <a:rPr lang="it-IT" sz="2400" dirty="0" err="1"/>
              <a:t>aliments</a:t>
            </a:r>
            <a:r>
              <a:rPr lang="it-IT" sz="2400" dirty="0"/>
              <a:t>. </a:t>
            </a:r>
          </a:p>
        </p:txBody>
      </p:sp>
    </p:spTree>
    <p:extLst>
      <p:ext uri="{BB962C8B-B14F-4D97-AF65-F5344CB8AC3E}">
        <p14:creationId xmlns:p14="http://schemas.microsoft.com/office/powerpoint/2010/main" val="27190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Traduit</a:t>
            </a:r>
            <a:r>
              <a:rPr lang="it-IT" sz="2800" dirty="0" smtClean="0"/>
              <a:t> par Gabriele Biasioli</a:t>
            </a:r>
            <a:endParaRPr lang="it-IT" sz="2800" dirty="0"/>
          </a:p>
        </p:txBody>
      </p:sp>
      <p:sp>
        <p:nvSpPr>
          <p:cNvPr id="3" name="Segnaposto contenuto 2"/>
          <p:cNvSpPr>
            <a:spLocks noGrp="1"/>
          </p:cNvSpPr>
          <p:nvPr>
            <p:ph sz="half" idx="1"/>
          </p:nvPr>
        </p:nvSpPr>
        <p:spPr/>
        <p:txBody>
          <a:bodyPr>
            <a:normAutofit fontScale="70000" lnSpcReduction="20000"/>
          </a:bodyPr>
          <a:lstStyle/>
          <a:p>
            <a:r>
              <a:rPr lang="it-IT" sz="2400" dirty="0"/>
              <a:t>Una filosofia che unisce </a:t>
            </a:r>
            <a:r>
              <a:rPr lang="it-IT" sz="2400" dirty="0" err="1"/>
              <a:t>Eataly</a:t>
            </a:r>
            <a:r>
              <a:rPr lang="it-IT" sz="2400" dirty="0"/>
              <a:t> al movimento Slow </a:t>
            </a:r>
            <a:r>
              <a:rPr lang="it-IT" sz="2400" dirty="0" err="1"/>
              <a:t>Food</a:t>
            </a:r>
            <a:r>
              <a:rPr lang="it-IT" sz="2400" dirty="0"/>
              <a:t> di Carlo Petrini e che si fonda sull'idea del rispetto della biodiversità e della sovranità alimentare nel segno dell'amore per l'ambiente, la cultura e le tradizioni</a:t>
            </a:r>
            <a:r>
              <a:rPr lang="it-IT" sz="2400" dirty="0" smtClean="0"/>
              <a:t>.</a:t>
            </a:r>
          </a:p>
          <a:p>
            <a:r>
              <a:rPr lang="it-IT" sz="2400" dirty="0" smtClean="0"/>
              <a:t>La prima sede di </a:t>
            </a:r>
            <a:r>
              <a:rPr lang="it-IT" sz="2400" dirty="0" err="1" smtClean="0"/>
              <a:t>Eataly</a:t>
            </a:r>
            <a:r>
              <a:rPr lang="it-IT" sz="2400" dirty="0" smtClean="0"/>
              <a:t> è stata inaugurata nel 2007 a Torino, città che vanta molti primati nel campo della ristorazione, ed ha continuato ad estendere le sue attività in tutto il Bel Paese con corsi di educazione alimentare, di cucina e di degustazione di vini e grappe.</a:t>
            </a:r>
            <a:r>
              <a:rPr lang="it-IT" sz="2400" dirty="0"/>
              <a:t/>
            </a:r>
            <a:br>
              <a:rPr lang="it-IT" sz="2400" dirty="0"/>
            </a:br>
            <a:endParaRPr lang="it-IT" sz="2400" dirty="0"/>
          </a:p>
          <a:p>
            <a:endParaRPr lang="it-IT" sz="2400" dirty="0"/>
          </a:p>
        </p:txBody>
      </p:sp>
      <p:sp>
        <p:nvSpPr>
          <p:cNvPr id="4" name="Segnaposto contenuto 3"/>
          <p:cNvSpPr>
            <a:spLocks noGrp="1"/>
          </p:cNvSpPr>
          <p:nvPr>
            <p:ph sz="half" idx="2"/>
          </p:nvPr>
        </p:nvSpPr>
        <p:spPr/>
        <p:txBody>
          <a:bodyPr>
            <a:normAutofit fontScale="70000" lnSpcReduction="20000"/>
          </a:bodyPr>
          <a:lstStyle/>
          <a:p>
            <a:pPr marL="0" indent="0">
              <a:buNone/>
            </a:pPr>
            <a:r>
              <a:rPr lang="fr-FR" dirty="0" smtClean="0"/>
              <a:t>C’est une philosophie qui unit </a:t>
            </a:r>
            <a:r>
              <a:rPr lang="fr-FR" dirty="0" err="1" smtClean="0"/>
              <a:t>Eataly</a:t>
            </a:r>
            <a:r>
              <a:rPr lang="fr-FR" dirty="0" smtClean="0"/>
              <a:t> au mouvement « Slow Food » de Carlo </a:t>
            </a:r>
            <a:r>
              <a:rPr lang="fr-FR" dirty="0" err="1" smtClean="0"/>
              <a:t>Petrini</a:t>
            </a:r>
            <a:r>
              <a:rPr lang="fr-FR" dirty="0" smtClean="0"/>
              <a:t> et qui se base sur l’idée du respect de la biodiversité et de la souveraineté alimentaire dans le cadre/ sous le signe/symbolisant de l’amour pour l’environnement, la culture et les traditions.</a:t>
            </a:r>
          </a:p>
          <a:p>
            <a:pPr marL="0" indent="0">
              <a:buNone/>
            </a:pPr>
            <a:r>
              <a:rPr lang="fr-FR" dirty="0" smtClean="0"/>
              <a:t>On a inauguré le premier siège d’</a:t>
            </a:r>
            <a:r>
              <a:rPr lang="fr-FR" dirty="0" err="1" smtClean="0"/>
              <a:t>Eataly</a:t>
            </a:r>
            <a:r>
              <a:rPr lang="fr-FR" dirty="0" smtClean="0"/>
              <a:t> en 2007 à Turin, une ville qui est fière de ses nombreux primats dans le domaine de la restauration. Il a continue d’étendre ses activités dans tout le «Bel </a:t>
            </a:r>
            <a:r>
              <a:rPr lang="fr-FR" dirty="0" err="1" smtClean="0"/>
              <a:t>Paese</a:t>
            </a:r>
            <a:r>
              <a:rPr lang="fr-FR" dirty="0" smtClean="0"/>
              <a:t>» avec des cours d’</a:t>
            </a:r>
            <a:r>
              <a:rPr lang="fr-FR" dirty="0"/>
              <a:t>é</a:t>
            </a:r>
            <a:r>
              <a:rPr lang="fr-FR" dirty="0" smtClean="0"/>
              <a:t>ducation alimentaire, de cuisine et de dégustation de vins et de grappas. </a:t>
            </a:r>
            <a:endParaRPr lang="fr-FR" dirty="0"/>
          </a:p>
        </p:txBody>
      </p:sp>
    </p:spTree>
    <p:extLst>
      <p:ext uri="{BB962C8B-B14F-4D97-AF65-F5344CB8AC3E}">
        <p14:creationId xmlns:p14="http://schemas.microsoft.com/office/powerpoint/2010/main" val="3233713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it-IT" sz="2800" dirty="0"/>
          </a:p>
        </p:txBody>
      </p:sp>
      <p:sp>
        <p:nvSpPr>
          <p:cNvPr id="3" name="Segnaposto contenuto 2"/>
          <p:cNvSpPr>
            <a:spLocks noGrp="1"/>
          </p:cNvSpPr>
          <p:nvPr>
            <p:ph sz="half" idx="1"/>
          </p:nvPr>
        </p:nvSpPr>
        <p:spPr/>
        <p:txBody>
          <a:bodyPr>
            <a:normAutofit/>
          </a:bodyPr>
          <a:lstStyle/>
          <a:p>
            <a:r>
              <a:rPr lang="it-IT" sz="2400" dirty="0"/>
              <a:t>Una filosofia che unisce </a:t>
            </a:r>
            <a:r>
              <a:rPr lang="it-IT" sz="2400" dirty="0" err="1"/>
              <a:t>Eataly</a:t>
            </a:r>
            <a:r>
              <a:rPr lang="it-IT" sz="2400" dirty="0"/>
              <a:t> al movimento Slow </a:t>
            </a:r>
            <a:r>
              <a:rPr lang="it-IT" sz="2400" dirty="0" err="1"/>
              <a:t>Food</a:t>
            </a:r>
            <a:r>
              <a:rPr lang="it-IT" sz="2400" dirty="0"/>
              <a:t> di Carlo Petrini e che si fonda sull'idea del rispetto della biodiversità e della sovranità alimentare nel segno dell'amore per l'ambiente, la cultura e le tradizioni.</a:t>
            </a:r>
            <a:br>
              <a:rPr lang="it-IT" sz="2400" dirty="0"/>
            </a:br>
            <a:endParaRPr lang="it-IT" sz="2400" dirty="0"/>
          </a:p>
          <a:p>
            <a:endParaRPr lang="it-IT" sz="2400" dirty="0"/>
          </a:p>
        </p:txBody>
      </p:sp>
      <p:sp>
        <p:nvSpPr>
          <p:cNvPr id="4" name="Segnaposto contenuto 3"/>
          <p:cNvSpPr>
            <a:spLocks noGrp="1"/>
          </p:cNvSpPr>
          <p:nvPr>
            <p:ph sz="half" idx="2"/>
          </p:nvPr>
        </p:nvSpPr>
        <p:spPr/>
        <p:txBody>
          <a:bodyPr>
            <a:normAutofit/>
          </a:bodyPr>
          <a:lstStyle/>
          <a:p>
            <a:r>
              <a:rPr lang="it-IT" sz="2400" dirty="0"/>
              <a:t>Il s’</a:t>
            </a:r>
            <a:r>
              <a:rPr lang="it-IT" sz="2400" dirty="0" err="1"/>
              <a:t>agit</a:t>
            </a:r>
            <a:r>
              <a:rPr lang="it-IT" sz="2400" dirty="0"/>
              <a:t> d’une </a:t>
            </a:r>
            <a:r>
              <a:rPr lang="it-IT" sz="2400" dirty="0" err="1"/>
              <a:t>philosophie</a:t>
            </a:r>
            <a:r>
              <a:rPr lang="it-IT" sz="2400" dirty="0"/>
              <a:t> qui est </a:t>
            </a:r>
            <a:r>
              <a:rPr lang="it-IT" sz="2400" dirty="0" err="1"/>
              <a:t>également</a:t>
            </a:r>
            <a:r>
              <a:rPr lang="it-IT" sz="2400" dirty="0"/>
              <a:t> </a:t>
            </a:r>
            <a:r>
              <a:rPr lang="it-IT" sz="2400" dirty="0" err="1"/>
              <a:t>adopté</a:t>
            </a:r>
            <a:r>
              <a:rPr lang="it-IT" sz="2400" dirty="0"/>
              <a:t> par le </a:t>
            </a:r>
            <a:r>
              <a:rPr lang="it-IT" sz="2400" dirty="0" err="1"/>
              <a:t>mouvement</a:t>
            </a:r>
            <a:r>
              <a:rPr lang="it-IT" sz="2400" dirty="0"/>
              <a:t> Slow </a:t>
            </a:r>
            <a:r>
              <a:rPr lang="it-IT" sz="2400" dirty="0" err="1"/>
              <a:t>Food</a:t>
            </a:r>
            <a:r>
              <a:rPr lang="it-IT" sz="2400" dirty="0"/>
              <a:t> de Carlo Petrini et qui </a:t>
            </a:r>
            <a:r>
              <a:rPr lang="it-IT" sz="2400" dirty="0" err="1"/>
              <a:t>puise</a:t>
            </a:r>
            <a:r>
              <a:rPr lang="it-IT" sz="2400" dirty="0"/>
              <a:t> </a:t>
            </a:r>
            <a:r>
              <a:rPr lang="it-IT" sz="2400" dirty="0" err="1"/>
              <a:t>ses</a:t>
            </a:r>
            <a:r>
              <a:rPr lang="it-IT" sz="2400" dirty="0"/>
              <a:t> </a:t>
            </a:r>
            <a:r>
              <a:rPr lang="it-IT" sz="2400" dirty="0" err="1"/>
              <a:t>racines</a:t>
            </a:r>
            <a:r>
              <a:rPr lang="it-IT" sz="2400" dirty="0"/>
              <a:t> </a:t>
            </a:r>
            <a:r>
              <a:rPr lang="it-IT" sz="2400" dirty="0" err="1"/>
              <a:t>dans</a:t>
            </a:r>
            <a:r>
              <a:rPr lang="it-IT" sz="2400" dirty="0"/>
              <a:t> le </a:t>
            </a:r>
            <a:r>
              <a:rPr lang="it-IT" sz="2400" dirty="0" err="1"/>
              <a:t>respect</a:t>
            </a:r>
            <a:r>
              <a:rPr lang="it-IT" sz="2400" dirty="0"/>
              <a:t> pour la </a:t>
            </a:r>
            <a:r>
              <a:rPr lang="it-IT" sz="2400" dirty="0" err="1"/>
              <a:t>biodiversité</a:t>
            </a:r>
            <a:r>
              <a:rPr lang="it-IT" sz="2400" dirty="0"/>
              <a:t> et qui se </a:t>
            </a:r>
            <a:r>
              <a:rPr lang="it-IT" sz="2400" dirty="0" err="1"/>
              <a:t>fait</a:t>
            </a:r>
            <a:r>
              <a:rPr lang="it-IT" sz="2400" dirty="0"/>
              <a:t> </a:t>
            </a:r>
            <a:r>
              <a:rPr lang="it-IT" sz="2400" dirty="0" err="1"/>
              <a:t>défenseur</a:t>
            </a:r>
            <a:r>
              <a:rPr lang="it-IT" sz="2400" dirty="0"/>
              <a:t> </a:t>
            </a:r>
            <a:r>
              <a:rPr lang="it-IT" sz="2400" dirty="0" err="1"/>
              <a:t>du</a:t>
            </a:r>
            <a:r>
              <a:rPr lang="it-IT" sz="2400" dirty="0"/>
              <a:t> principe de la </a:t>
            </a:r>
            <a:r>
              <a:rPr lang="it-IT" sz="2400" dirty="0" err="1"/>
              <a:t>souveraineté</a:t>
            </a:r>
            <a:r>
              <a:rPr lang="it-IT" sz="2400" dirty="0"/>
              <a:t> </a:t>
            </a:r>
            <a:r>
              <a:rPr lang="it-IT" sz="2400" dirty="0" err="1"/>
              <a:t>alimentaire</a:t>
            </a:r>
            <a:r>
              <a:rPr lang="it-IT" sz="2400" dirty="0"/>
              <a:t>, </a:t>
            </a:r>
            <a:r>
              <a:rPr lang="it-IT" sz="2400" dirty="0" err="1"/>
              <a:t>du</a:t>
            </a:r>
            <a:r>
              <a:rPr lang="it-IT" sz="2400" dirty="0"/>
              <a:t> </a:t>
            </a:r>
            <a:r>
              <a:rPr lang="it-IT" sz="2400" dirty="0" err="1"/>
              <a:t>respect</a:t>
            </a:r>
            <a:r>
              <a:rPr lang="it-IT" sz="2400" dirty="0"/>
              <a:t> de l’</a:t>
            </a:r>
            <a:r>
              <a:rPr lang="it-IT" sz="2400" dirty="0" err="1"/>
              <a:t>environnement</a:t>
            </a:r>
            <a:r>
              <a:rPr lang="it-IT" sz="2400" dirty="0"/>
              <a:t>, </a:t>
            </a:r>
            <a:r>
              <a:rPr lang="it-IT" sz="2400" dirty="0" err="1"/>
              <a:t>des</a:t>
            </a:r>
            <a:r>
              <a:rPr lang="it-IT" sz="2400" dirty="0"/>
              <a:t> </a:t>
            </a:r>
            <a:r>
              <a:rPr lang="it-IT" sz="2400" dirty="0" err="1"/>
              <a:t>cultures</a:t>
            </a:r>
            <a:r>
              <a:rPr lang="it-IT" sz="2400" dirty="0"/>
              <a:t> et </a:t>
            </a:r>
            <a:r>
              <a:rPr lang="it-IT" sz="2400" dirty="0" err="1"/>
              <a:t>des</a:t>
            </a:r>
            <a:r>
              <a:rPr lang="it-IT" sz="2400" dirty="0"/>
              <a:t> </a:t>
            </a:r>
            <a:r>
              <a:rPr lang="it-IT" sz="2400" dirty="0" err="1"/>
              <a:t>traditions</a:t>
            </a:r>
            <a:r>
              <a:rPr lang="it-IT" sz="2400" dirty="0"/>
              <a:t>.  </a:t>
            </a:r>
          </a:p>
        </p:txBody>
      </p:sp>
    </p:spTree>
    <p:extLst>
      <p:ext uri="{BB962C8B-B14F-4D97-AF65-F5344CB8AC3E}">
        <p14:creationId xmlns:p14="http://schemas.microsoft.com/office/powerpoint/2010/main" val="1138482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it-IT" sz="2800" dirty="0"/>
          </a:p>
        </p:txBody>
      </p:sp>
      <p:sp>
        <p:nvSpPr>
          <p:cNvPr id="3" name="Segnaposto contenuto 2"/>
          <p:cNvSpPr>
            <a:spLocks noGrp="1"/>
          </p:cNvSpPr>
          <p:nvPr>
            <p:ph sz="half" idx="1"/>
          </p:nvPr>
        </p:nvSpPr>
        <p:spPr/>
        <p:txBody>
          <a:bodyPr>
            <a:normAutofit/>
          </a:bodyPr>
          <a:lstStyle/>
          <a:p>
            <a:r>
              <a:rPr lang="it-IT" sz="2400" dirty="0" smtClean="0"/>
              <a:t>La </a:t>
            </a:r>
            <a:r>
              <a:rPr lang="it-IT" sz="2400" dirty="0"/>
              <a:t>prima sede di </a:t>
            </a:r>
            <a:r>
              <a:rPr lang="it-IT" sz="2400" dirty="0" err="1"/>
              <a:t>Eataly</a:t>
            </a:r>
            <a:r>
              <a:rPr lang="it-IT" sz="2400" dirty="0"/>
              <a:t> è stata inaugurata nel 2007 a Torino, città che vanta molti primati nel campo della ristorazione, ed ha continuato ad estendere le sue attività in tutto il Bel Paese con corsi di educazione alimentare, di cucina e di degustazione di vini e grappe</a:t>
            </a:r>
            <a:r>
              <a:rPr lang="it-IT" sz="2400" dirty="0" smtClean="0"/>
              <a:t>.</a:t>
            </a:r>
          </a:p>
          <a:p>
            <a:endParaRPr lang="it-IT" sz="2400" dirty="0"/>
          </a:p>
        </p:txBody>
      </p:sp>
      <p:sp>
        <p:nvSpPr>
          <p:cNvPr id="4" name="Segnaposto contenuto 3"/>
          <p:cNvSpPr>
            <a:spLocks noGrp="1"/>
          </p:cNvSpPr>
          <p:nvPr>
            <p:ph sz="half" idx="2"/>
          </p:nvPr>
        </p:nvSpPr>
        <p:spPr/>
        <p:txBody>
          <a:bodyPr>
            <a:normAutofit/>
          </a:bodyPr>
          <a:lstStyle/>
          <a:p>
            <a:pPr algn="just"/>
            <a:r>
              <a:rPr lang="it-IT" sz="2400" dirty="0"/>
              <a:t>Le premier </a:t>
            </a:r>
            <a:r>
              <a:rPr lang="it-IT" sz="2400" dirty="0" err="1"/>
              <a:t>Eataly</a:t>
            </a:r>
            <a:r>
              <a:rPr lang="it-IT" sz="2400" dirty="0"/>
              <a:t> a </a:t>
            </a:r>
            <a:r>
              <a:rPr lang="it-IT" sz="2400" dirty="0" err="1"/>
              <a:t>été</a:t>
            </a:r>
            <a:r>
              <a:rPr lang="it-IT" sz="2400" dirty="0"/>
              <a:t> </a:t>
            </a:r>
            <a:r>
              <a:rPr lang="it-IT" sz="2400" dirty="0" err="1"/>
              <a:t>inauguré</a:t>
            </a:r>
            <a:r>
              <a:rPr lang="it-IT" sz="2400" dirty="0"/>
              <a:t> en 2007 à </a:t>
            </a:r>
            <a:r>
              <a:rPr lang="it-IT" sz="2400" dirty="0" err="1"/>
              <a:t>Turin</a:t>
            </a:r>
            <a:r>
              <a:rPr lang="it-IT" sz="2400" dirty="0"/>
              <a:t>, une ville qui a </a:t>
            </a:r>
            <a:r>
              <a:rPr lang="it-IT" sz="2400" dirty="0" err="1"/>
              <a:t>obtenu</a:t>
            </a:r>
            <a:r>
              <a:rPr lang="it-IT" sz="2400" dirty="0"/>
              <a:t> de </a:t>
            </a:r>
            <a:r>
              <a:rPr lang="it-IT" sz="2400" dirty="0" err="1"/>
              <a:t>nombreuses</a:t>
            </a:r>
            <a:r>
              <a:rPr lang="it-IT" sz="2400" dirty="0"/>
              <a:t> </a:t>
            </a:r>
            <a:r>
              <a:rPr lang="it-IT" sz="2400" dirty="0" err="1"/>
              <a:t>reconnaissances</a:t>
            </a:r>
            <a:r>
              <a:rPr lang="it-IT" sz="2400" dirty="0"/>
              <a:t> </a:t>
            </a:r>
            <a:r>
              <a:rPr lang="it-IT" sz="2400" dirty="0" err="1"/>
              <a:t>dans</a:t>
            </a:r>
            <a:r>
              <a:rPr lang="it-IT" sz="2400" dirty="0"/>
              <a:t> le </a:t>
            </a:r>
            <a:r>
              <a:rPr lang="it-IT" sz="2400" dirty="0" err="1"/>
              <a:t>domaine</a:t>
            </a:r>
            <a:r>
              <a:rPr lang="it-IT" sz="2400" dirty="0"/>
              <a:t> de la </a:t>
            </a:r>
            <a:r>
              <a:rPr lang="it-IT" sz="2400" dirty="0" err="1"/>
              <a:t>restauration</a:t>
            </a:r>
            <a:r>
              <a:rPr lang="it-IT" sz="2400" dirty="0"/>
              <a:t>, et qui a </a:t>
            </a:r>
            <a:r>
              <a:rPr lang="it-IT" sz="2400" dirty="0" err="1"/>
              <a:t>continué</a:t>
            </a:r>
            <a:r>
              <a:rPr lang="it-IT" sz="2400" dirty="0"/>
              <a:t> à </a:t>
            </a:r>
            <a:r>
              <a:rPr lang="it-IT" sz="2400" dirty="0" err="1"/>
              <a:t>propager</a:t>
            </a:r>
            <a:r>
              <a:rPr lang="it-IT" sz="2400" dirty="0"/>
              <a:t> </a:t>
            </a:r>
            <a:r>
              <a:rPr lang="it-IT" sz="2400" dirty="0" err="1"/>
              <a:t>ses</a:t>
            </a:r>
            <a:r>
              <a:rPr lang="it-IT" sz="2400" dirty="0"/>
              <a:t> </a:t>
            </a:r>
            <a:r>
              <a:rPr lang="it-IT" sz="2400" dirty="0" err="1"/>
              <a:t>activités</a:t>
            </a:r>
            <a:r>
              <a:rPr lang="it-IT" sz="2400" dirty="0"/>
              <a:t> </a:t>
            </a:r>
            <a:r>
              <a:rPr lang="it-IT" sz="2400" dirty="0" err="1"/>
              <a:t>dans</a:t>
            </a:r>
            <a:r>
              <a:rPr lang="it-IT" sz="2400" dirty="0"/>
              <a:t> tout le </a:t>
            </a:r>
            <a:r>
              <a:rPr lang="it-IT" sz="2400" dirty="0" err="1"/>
              <a:t>Pays</a:t>
            </a:r>
            <a:r>
              <a:rPr lang="it-IT" sz="2400" dirty="0"/>
              <a:t>, à </a:t>
            </a:r>
            <a:r>
              <a:rPr lang="it-IT" sz="2400" dirty="0" err="1"/>
              <a:t>travers</a:t>
            </a:r>
            <a:r>
              <a:rPr lang="it-IT" sz="2400" dirty="0"/>
              <a:t> </a:t>
            </a:r>
            <a:r>
              <a:rPr lang="it-IT" sz="2400" dirty="0" err="1"/>
              <a:t>des</a:t>
            </a:r>
            <a:r>
              <a:rPr lang="it-IT" sz="2400" dirty="0"/>
              <a:t> </a:t>
            </a:r>
            <a:r>
              <a:rPr lang="it-IT" sz="2400" dirty="0" err="1"/>
              <a:t>cours</a:t>
            </a:r>
            <a:r>
              <a:rPr lang="it-IT" sz="2400" dirty="0"/>
              <a:t> d’</a:t>
            </a:r>
            <a:r>
              <a:rPr lang="it-IT" sz="2400" dirty="0" err="1"/>
              <a:t>éducation</a:t>
            </a:r>
            <a:r>
              <a:rPr lang="it-IT" sz="2400" dirty="0"/>
              <a:t> </a:t>
            </a:r>
            <a:r>
              <a:rPr lang="it-IT" sz="2400" dirty="0" err="1"/>
              <a:t>alimentaire</a:t>
            </a:r>
            <a:r>
              <a:rPr lang="it-IT" sz="2400" dirty="0"/>
              <a:t>, de </a:t>
            </a:r>
            <a:r>
              <a:rPr lang="it-IT" sz="2400" dirty="0" err="1"/>
              <a:t>cuisine</a:t>
            </a:r>
            <a:r>
              <a:rPr lang="it-IT" sz="2400" dirty="0"/>
              <a:t> et </a:t>
            </a:r>
            <a:r>
              <a:rPr lang="it-IT" sz="2400" dirty="0" err="1"/>
              <a:t>des</a:t>
            </a:r>
            <a:r>
              <a:rPr lang="it-IT" sz="2400" dirty="0"/>
              <a:t> </a:t>
            </a:r>
            <a:r>
              <a:rPr lang="it-IT" sz="2400" dirty="0" err="1"/>
              <a:t>dégustations</a:t>
            </a:r>
            <a:r>
              <a:rPr lang="it-IT" sz="2400" dirty="0"/>
              <a:t> de </a:t>
            </a:r>
            <a:r>
              <a:rPr lang="it-IT" sz="2400" dirty="0" err="1"/>
              <a:t>vins</a:t>
            </a:r>
            <a:r>
              <a:rPr lang="it-IT" sz="2400" dirty="0"/>
              <a:t> et </a:t>
            </a:r>
            <a:r>
              <a:rPr lang="it-IT" sz="2400" dirty="0" err="1"/>
              <a:t>eaux</a:t>
            </a:r>
            <a:r>
              <a:rPr lang="it-IT" sz="2400" dirty="0"/>
              <a:t> de vie. </a:t>
            </a:r>
            <a:endParaRPr lang="it-IT" sz="2400" dirty="0" smtClean="0"/>
          </a:p>
        </p:txBody>
      </p:sp>
    </p:spTree>
    <p:extLst>
      <p:ext uri="{BB962C8B-B14F-4D97-AF65-F5344CB8AC3E}">
        <p14:creationId xmlns:p14="http://schemas.microsoft.com/office/powerpoint/2010/main" val="1766017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smtClean="0"/>
              <a:t>Traduit</a:t>
            </a:r>
            <a:r>
              <a:rPr lang="it-IT" sz="2400" dirty="0" smtClean="0"/>
              <a:t> par Stefano Manco</a:t>
            </a:r>
            <a:endParaRPr lang="it-IT" sz="2400" dirty="0"/>
          </a:p>
        </p:txBody>
      </p:sp>
      <p:sp>
        <p:nvSpPr>
          <p:cNvPr id="3" name="Segnaposto contenuto 2"/>
          <p:cNvSpPr>
            <a:spLocks noGrp="1"/>
          </p:cNvSpPr>
          <p:nvPr>
            <p:ph sz="half" idx="1"/>
          </p:nvPr>
        </p:nvSpPr>
        <p:spPr/>
        <p:txBody>
          <a:bodyPr>
            <a:noAutofit/>
          </a:bodyPr>
          <a:lstStyle/>
          <a:p>
            <a:pPr algn="just"/>
            <a:r>
              <a:rPr lang="it-IT" sz="2000" dirty="0"/>
              <a:t>L'approccio responsabile alla cultura del buon cibo è l'occasione per </a:t>
            </a:r>
            <a:r>
              <a:rPr lang="it-IT" sz="2000" dirty="0" err="1"/>
              <a:t>Eataly</a:t>
            </a:r>
            <a:r>
              <a:rPr lang="it-IT" sz="2000" dirty="0"/>
              <a:t> di affermare pratiche e valori millenari: il rispetto che i pescatori hanno del mare, la difesa della biodiversità di parchi, pascoli e vallate da parte degli allevatori, la cura e la conservazione di </a:t>
            </a:r>
            <a:r>
              <a:rPr lang="it-IT" sz="2000" dirty="0" err="1"/>
              <a:t>saperi</a:t>
            </a:r>
            <a:r>
              <a:rPr lang="it-IT" sz="2000" dirty="0"/>
              <a:t> antichi legati alla cucina del cibo</a:t>
            </a:r>
            <a:r>
              <a:rPr lang="it-IT" sz="2000" dirty="0" smtClean="0"/>
              <a:t>.</a:t>
            </a:r>
            <a:endParaRPr lang="it-IT" sz="2000" dirty="0"/>
          </a:p>
        </p:txBody>
      </p:sp>
      <p:sp>
        <p:nvSpPr>
          <p:cNvPr id="4" name="Segnaposto contenuto 3"/>
          <p:cNvSpPr>
            <a:spLocks noGrp="1"/>
          </p:cNvSpPr>
          <p:nvPr>
            <p:ph sz="half" idx="2"/>
          </p:nvPr>
        </p:nvSpPr>
        <p:spPr/>
        <p:txBody>
          <a:bodyPr>
            <a:noAutofit/>
          </a:bodyPr>
          <a:lstStyle/>
          <a:p>
            <a:r>
              <a:rPr lang="it-IT" sz="2000" dirty="0"/>
              <a:t>L’</a:t>
            </a:r>
            <a:r>
              <a:rPr lang="it-IT" sz="2000" dirty="0" err="1"/>
              <a:t>approche</a:t>
            </a:r>
            <a:r>
              <a:rPr lang="it-IT" sz="2000" dirty="0"/>
              <a:t> </a:t>
            </a:r>
            <a:r>
              <a:rPr lang="it-IT" sz="2000" dirty="0" err="1"/>
              <a:t>responsable</a:t>
            </a:r>
            <a:r>
              <a:rPr lang="it-IT" sz="2000" dirty="0"/>
              <a:t> à l’</a:t>
            </a:r>
            <a:r>
              <a:rPr lang="it-IT" sz="2000" dirty="0" err="1"/>
              <a:t>égard</a:t>
            </a:r>
            <a:r>
              <a:rPr lang="it-IT" sz="2000" dirty="0"/>
              <a:t> de la culture de l’</a:t>
            </a:r>
            <a:r>
              <a:rPr lang="it-IT" sz="2000" dirty="0" err="1"/>
              <a:t>alimentation</a:t>
            </a:r>
            <a:r>
              <a:rPr lang="it-IT" sz="2000" dirty="0"/>
              <a:t> est</a:t>
            </a:r>
            <a:br>
              <a:rPr lang="it-IT" sz="2000" dirty="0"/>
            </a:br>
            <a:r>
              <a:rPr lang="it-IT" sz="2000" dirty="0"/>
              <a:t>l’</a:t>
            </a:r>
            <a:r>
              <a:rPr lang="it-IT" sz="2000" dirty="0" err="1"/>
              <a:t>occasion</a:t>
            </a:r>
            <a:r>
              <a:rPr lang="it-IT" sz="2000" dirty="0"/>
              <a:t> pour </a:t>
            </a:r>
            <a:r>
              <a:rPr lang="it-IT" sz="2000" dirty="0" err="1"/>
              <a:t>Eataly</a:t>
            </a:r>
            <a:r>
              <a:rPr lang="it-IT" sz="2000" dirty="0"/>
              <a:t> d’</a:t>
            </a:r>
            <a:r>
              <a:rPr lang="it-IT" sz="2000" dirty="0" err="1"/>
              <a:t>affirmer</a:t>
            </a:r>
            <a:r>
              <a:rPr lang="it-IT" sz="2000" dirty="0"/>
              <a:t> </a:t>
            </a:r>
            <a:r>
              <a:rPr lang="it-IT" sz="2000" dirty="0" err="1"/>
              <a:t>des</a:t>
            </a:r>
            <a:r>
              <a:rPr lang="it-IT" sz="2000" dirty="0"/>
              <a:t> </a:t>
            </a:r>
            <a:r>
              <a:rPr lang="it-IT" sz="2000" dirty="0" err="1"/>
              <a:t>pratiques</a:t>
            </a:r>
            <a:r>
              <a:rPr lang="it-IT" sz="2000" dirty="0"/>
              <a:t> et </a:t>
            </a:r>
            <a:r>
              <a:rPr lang="it-IT" sz="2000" dirty="0" err="1"/>
              <a:t>des</a:t>
            </a:r>
            <a:r>
              <a:rPr lang="it-IT" sz="2000" dirty="0"/>
              <a:t> </a:t>
            </a:r>
            <a:r>
              <a:rPr lang="it-IT" sz="2000" dirty="0" err="1"/>
              <a:t>valeurs</a:t>
            </a:r>
            <a:r>
              <a:rPr lang="it-IT" sz="2000" dirty="0"/>
              <a:t> </a:t>
            </a:r>
            <a:r>
              <a:rPr lang="it-IT" sz="2000" dirty="0" err="1"/>
              <a:t>millénaires</a:t>
            </a:r>
            <a:r>
              <a:rPr lang="it-IT" sz="2000" dirty="0"/>
              <a:t/>
            </a:r>
            <a:br>
              <a:rPr lang="it-IT" sz="2000" dirty="0"/>
            </a:br>
            <a:r>
              <a:rPr lang="it-IT" sz="2000" dirty="0"/>
              <a:t>: le </a:t>
            </a:r>
            <a:r>
              <a:rPr lang="it-IT" sz="2000" dirty="0" err="1"/>
              <a:t>respect</a:t>
            </a:r>
            <a:r>
              <a:rPr lang="it-IT" sz="2000" dirty="0"/>
              <a:t> </a:t>
            </a:r>
            <a:r>
              <a:rPr lang="it-IT" sz="2000" dirty="0" err="1"/>
              <a:t>que</a:t>
            </a:r>
            <a:r>
              <a:rPr lang="it-IT" sz="2000" dirty="0"/>
              <a:t> </a:t>
            </a:r>
            <a:r>
              <a:rPr lang="it-IT" sz="2000" dirty="0" err="1"/>
              <a:t>les</a:t>
            </a:r>
            <a:r>
              <a:rPr lang="it-IT" sz="2000" dirty="0"/>
              <a:t> </a:t>
            </a:r>
            <a:r>
              <a:rPr lang="it-IT" sz="2000" dirty="0" err="1"/>
              <a:t>pêcheurs</a:t>
            </a:r>
            <a:r>
              <a:rPr lang="it-IT" sz="2000" dirty="0"/>
              <a:t> </a:t>
            </a:r>
            <a:r>
              <a:rPr lang="it-IT" sz="2000" dirty="0" err="1"/>
              <a:t>ont</a:t>
            </a:r>
            <a:r>
              <a:rPr lang="it-IT" sz="2000" dirty="0"/>
              <a:t> </a:t>
            </a:r>
            <a:r>
              <a:rPr lang="it-IT" sz="2000" dirty="0" err="1"/>
              <a:t>envers</a:t>
            </a:r>
            <a:r>
              <a:rPr lang="it-IT" sz="2000" dirty="0"/>
              <a:t> la </a:t>
            </a:r>
            <a:r>
              <a:rPr lang="it-IT" sz="2000" dirty="0" err="1"/>
              <a:t>mer</a:t>
            </a:r>
            <a:r>
              <a:rPr lang="it-IT" sz="2000" dirty="0"/>
              <a:t> ; la </a:t>
            </a:r>
            <a:r>
              <a:rPr lang="it-IT" sz="2000" dirty="0" err="1"/>
              <a:t>défense</a:t>
            </a:r>
            <a:r>
              <a:rPr lang="it-IT" sz="2000" dirty="0"/>
              <a:t>, de part </a:t>
            </a:r>
            <a:r>
              <a:rPr lang="it-IT" sz="2000" dirty="0" err="1"/>
              <a:t>des</a:t>
            </a:r>
            <a:r>
              <a:rPr lang="it-IT" sz="2000" dirty="0"/>
              <a:t/>
            </a:r>
            <a:br>
              <a:rPr lang="it-IT" sz="2000" dirty="0"/>
            </a:br>
            <a:r>
              <a:rPr lang="it-IT" sz="2000" dirty="0" err="1"/>
              <a:t>éleveurs</a:t>
            </a:r>
            <a:r>
              <a:rPr lang="it-IT" sz="2000" dirty="0"/>
              <a:t>, de la </a:t>
            </a:r>
            <a:r>
              <a:rPr lang="it-IT" sz="2000" dirty="0" err="1"/>
              <a:t>biodiversité</a:t>
            </a:r>
            <a:r>
              <a:rPr lang="it-IT" sz="2000" dirty="0"/>
              <a:t> </a:t>
            </a:r>
            <a:r>
              <a:rPr lang="it-IT" sz="2000" dirty="0" err="1"/>
              <a:t>des</a:t>
            </a:r>
            <a:r>
              <a:rPr lang="it-IT" sz="2000" dirty="0"/>
              <a:t> </a:t>
            </a:r>
            <a:r>
              <a:rPr lang="it-IT" sz="2000" dirty="0" err="1"/>
              <a:t>parcs</a:t>
            </a:r>
            <a:r>
              <a:rPr lang="it-IT" sz="2000" dirty="0"/>
              <a:t>, </a:t>
            </a:r>
            <a:r>
              <a:rPr lang="it-IT" sz="2000" dirty="0" err="1"/>
              <a:t>des</a:t>
            </a:r>
            <a:r>
              <a:rPr lang="it-IT" sz="2000" dirty="0"/>
              <a:t> </a:t>
            </a:r>
            <a:r>
              <a:rPr lang="it-IT" sz="2000" dirty="0" err="1"/>
              <a:t>pâturages</a:t>
            </a:r>
            <a:r>
              <a:rPr lang="it-IT" sz="2000" dirty="0"/>
              <a:t> et </a:t>
            </a:r>
            <a:r>
              <a:rPr lang="it-IT" sz="2000" dirty="0" err="1"/>
              <a:t>des</a:t>
            </a:r>
            <a:r>
              <a:rPr lang="it-IT" sz="2000" dirty="0"/>
              <a:t> </a:t>
            </a:r>
            <a:r>
              <a:rPr lang="it-IT" sz="2000" dirty="0" err="1"/>
              <a:t>vallées</a:t>
            </a:r>
            <a:r>
              <a:rPr lang="it-IT" sz="2000" dirty="0"/>
              <a:t> ; le</a:t>
            </a:r>
            <a:br>
              <a:rPr lang="it-IT" sz="2000" dirty="0"/>
            </a:br>
            <a:r>
              <a:rPr lang="it-IT" sz="2000" dirty="0" err="1"/>
              <a:t>soin</a:t>
            </a:r>
            <a:r>
              <a:rPr lang="it-IT" sz="2000" dirty="0"/>
              <a:t> et la </a:t>
            </a:r>
            <a:r>
              <a:rPr lang="it-IT" sz="2000" dirty="0" err="1"/>
              <a:t>préservation</a:t>
            </a:r>
            <a:r>
              <a:rPr lang="it-IT" sz="2000" dirty="0"/>
              <a:t> d'</a:t>
            </a:r>
            <a:r>
              <a:rPr lang="it-IT" sz="2000" dirty="0" err="1"/>
              <a:t>anciens</a:t>
            </a:r>
            <a:r>
              <a:rPr lang="it-IT" sz="2000" dirty="0"/>
              <a:t> </a:t>
            </a:r>
            <a:r>
              <a:rPr lang="it-IT" sz="2000" dirty="0" err="1"/>
              <a:t>savoirs</a:t>
            </a:r>
            <a:r>
              <a:rPr lang="it-IT" sz="2000" dirty="0"/>
              <a:t> </a:t>
            </a:r>
            <a:r>
              <a:rPr lang="it-IT" sz="2000" dirty="0" err="1"/>
              <a:t>liés</a:t>
            </a:r>
            <a:r>
              <a:rPr lang="it-IT" sz="2000" dirty="0"/>
              <a:t> à la </a:t>
            </a:r>
            <a:r>
              <a:rPr lang="it-IT" sz="2000" dirty="0" err="1"/>
              <a:t>cuisine</a:t>
            </a:r>
            <a:r>
              <a:rPr lang="it-IT" sz="2000" dirty="0"/>
              <a:t>.</a:t>
            </a:r>
            <a:br>
              <a:rPr lang="it-IT" sz="2000" dirty="0"/>
            </a:br>
            <a:endParaRPr lang="it-IT" sz="2000" dirty="0"/>
          </a:p>
        </p:txBody>
      </p:sp>
    </p:spTree>
    <p:extLst>
      <p:ext uri="{BB962C8B-B14F-4D97-AF65-F5344CB8AC3E}">
        <p14:creationId xmlns:p14="http://schemas.microsoft.com/office/powerpoint/2010/main" val="229131500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604</Words>
  <Application>Microsoft Macintosh PowerPoint</Application>
  <PresentationFormat>Presentazione su schermo (4:3)</PresentationFormat>
  <Paragraphs>34</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Presentazione di PowerPoint</vt:lpstr>
      <vt:lpstr>Traduit par Martina Borghi 30 mars</vt:lpstr>
      <vt:lpstr>Traduit par Martina Borghi </vt:lpstr>
      <vt:lpstr>Traduction officielle</vt:lpstr>
      <vt:lpstr>Traduction officielle</vt:lpstr>
      <vt:lpstr>Traduit par Gabriele Biasioli</vt:lpstr>
      <vt:lpstr>Traduction officielle</vt:lpstr>
      <vt:lpstr>Traduction officielle</vt:lpstr>
      <vt:lpstr>Traduit par Stefano Manco</vt:lpstr>
      <vt:lpstr>Traduit par Stefano Manco</vt:lpstr>
      <vt:lpstr>Traduction officielle</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2</cp:revision>
  <dcterms:created xsi:type="dcterms:W3CDTF">2017-04-03T11:52:57Z</dcterms:created>
  <dcterms:modified xsi:type="dcterms:W3CDTF">2017-04-03T11:53:56Z</dcterms:modified>
</cp:coreProperties>
</file>