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57" r:id="rId2"/>
    <p:sldId id="258" r:id="rId3"/>
    <p:sldId id="259" r:id="rId4"/>
    <p:sldId id="260" r:id="rId5"/>
    <p:sldId id="261" r:id="rId6"/>
    <p:sldId id="262" r:id="rId7"/>
    <p:sldId id="280" r:id="rId8"/>
    <p:sldId id="281" r:id="rId9"/>
    <p:sldId id="282" r:id="rId10"/>
    <p:sldId id="283" r:id="rId11"/>
    <p:sldId id="284" r:id="rId12"/>
    <p:sldId id="285" r:id="rId13"/>
    <p:sldId id="286" r:id="rId14"/>
    <p:sldId id="268" r:id="rId15"/>
    <p:sldId id="269" r:id="rId16"/>
    <p:sldId id="270" r:id="rId17"/>
    <p:sldId id="271" r:id="rId18"/>
    <p:sldId id="272" r:id="rId19"/>
    <p:sldId id="273" r:id="rId20"/>
    <p:sldId id="274" r:id="rId21"/>
    <p:sldId id="279" r:id="rId22"/>
    <p:sldId id="275" r:id="rId23"/>
    <p:sldId id="276" r:id="rId24"/>
    <p:sldId id="278" r:id="rId25"/>
    <p:sldId id="263" r:id="rId26"/>
    <p:sldId id="264" r:id="rId27"/>
    <p:sldId id="265" r:id="rId28"/>
    <p:sldId id="287" r:id="rId29"/>
    <p:sldId id="288" r:id="rId30"/>
    <p:sldId id="289" r:id="rId31"/>
    <p:sldId id="290" r:id="rId32"/>
    <p:sldId id="291" r:id="rId33"/>
    <p:sldId id="292" r:id="rId34"/>
    <p:sldId id="293" r:id="rId35"/>
    <p:sldId id="294" r:id="rId36"/>
    <p:sldId id="295" r:id="rId37"/>
    <p:sldId id="296" r:id="rId38"/>
    <p:sldId id="297" r:id="rId39"/>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9" d="100"/>
          <a:sy n="79" d="100"/>
        </p:scale>
        <p:origin x="-12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D9A57D-7C47-6847-A747-35948B809835}" type="datetimeFigureOut">
              <a:rPr lang="it-IT" smtClean="0"/>
              <a:t>16/04/17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09E261-A738-FE45-96DB-C86AA47E9261}" type="slidenum">
              <a:rPr lang="it-IT" smtClean="0"/>
              <a:t>‹n.›</a:t>
            </a:fld>
            <a:endParaRPr lang="it-IT"/>
          </a:p>
        </p:txBody>
      </p:sp>
    </p:spTree>
    <p:extLst>
      <p:ext uri="{BB962C8B-B14F-4D97-AF65-F5344CB8AC3E}">
        <p14:creationId xmlns:p14="http://schemas.microsoft.com/office/powerpoint/2010/main" val="404290929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A162D14-2E9F-9342-B6AE-4BA1C80B8D76}" type="datetimeFigureOut">
              <a:rPr lang="it-IT" smtClean="0"/>
              <a:t>16/04/17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F9886C-DFAE-5D47-823C-3151475D69D9}" type="slidenum">
              <a:rPr lang="it-IT" smtClean="0"/>
              <a:t>‹n.›</a:t>
            </a:fld>
            <a:endParaRPr lang="it-IT"/>
          </a:p>
        </p:txBody>
      </p:sp>
    </p:spTree>
    <p:extLst>
      <p:ext uri="{BB962C8B-B14F-4D97-AF65-F5344CB8AC3E}">
        <p14:creationId xmlns:p14="http://schemas.microsoft.com/office/powerpoint/2010/main" val="2603902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A162D14-2E9F-9342-B6AE-4BA1C80B8D76}" type="datetimeFigureOut">
              <a:rPr lang="it-IT" smtClean="0"/>
              <a:t>16/04/17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F9886C-DFAE-5D47-823C-3151475D69D9}" type="slidenum">
              <a:rPr lang="it-IT" smtClean="0"/>
              <a:t>‹n.›</a:t>
            </a:fld>
            <a:endParaRPr lang="it-IT"/>
          </a:p>
        </p:txBody>
      </p:sp>
    </p:spTree>
    <p:extLst>
      <p:ext uri="{BB962C8B-B14F-4D97-AF65-F5344CB8AC3E}">
        <p14:creationId xmlns:p14="http://schemas.microsoft.com/office/powerpoint/2010/main" val="650487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A162D14-2E9F-9342-B6AE-4BA1C80B8D76}" type="datetimeFigureOut">
              <a:rPr lang="it-IT" smtClean="0"/>
              <a:t>16/04/17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F9886C-DFAE-5D47-823C-3151475D69D9}" type="slidenum">
              <a:rPr lang="it-IT" smtClean="0"/>
              <a:t>‹n.›</a:t>
            </a:fld>
            <a:endParaRPr lang="it-IT"/>
          </a:p>
        </p:txBody>
      </p:sp>
    </p:spTree>
    <p:extLst>
      <p:ext uri="{BB962C8B-B14F-4D97-AF65-F5344CB8AC3E}">
        <p14:creationId xmlns:p14="http://schemas.microsoft.com/office/powerpoint/2010/main" val="3285195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A162D14-2E9F-9342-B6AE-4BA1C80B8D76}" type="datetimeFigureOut">
              <a:rPr lang="it-IT" smtClean="0"/>
              <a:t>16/04/17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F9886C-DFAE-5D47-823C-3151475D69D9}" type="slidenum">
              <a:rPr lang="it-IT" smtClean="0"/>
              <a:t>‹n.›</a:t>
            </a:fld>
            <a:endParaRPr lang="it-IT"/>
          </a:p>
        </p:txBody>
      </p:sp>
    </p:spTree>
    <p:extLst>
      <p:ext uri="{BB962C8B-B14F-4D97-AF65-F5344CB8AC3E}">
        <p14:creationId xmlns:p14="http://schemas.microsoft.com/office/powerpoint/2010/main" val="2838335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8A162D14-2E9F-9342-B6AE-4BA1C80B8D76}" type="datetimeFigureOut">
              <a:rPr lang="it-IT" smtClean="0"/>
              <a:t>16/04/17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F9886C-DFAE-5D47-823C-3151475D69D9}" type="slidenum">
              <a:rPr lang="it-IT" smtClean="0"/>
              <a:t>‹n.›</a:t>
            </a:fld>
            <a:endParaRPr lang="it-IT"/>
          </a:p>
        </p:txBody>
      </p:sp>
    </p:spTree>
    <p:extLst>
      <p:ext uri="{BB962C8B-B14F-4D97-AF65-F5344CB8AC3E}">
        <p14:creationId xmlns:p14="http://schemas.microsoft.com/office/powerpoint/2010/main" val="3198744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A162D14-2E9F-9342-B6AE-4BA1C80B8D76}" type="datetimeFigureOut">
              <a:rPr lang="it-IT" smtClean="0"/>
              <a:t>16/04/17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F9886C-DFAE-5D47-823C-3151475D69D9}" type="slidenum">
              <a:rPr lang="it-IT" smtClean="0"/>
              <a:t>‹n.›</a:t>
            </a:fld>
            <a:endParaRPr lang="it-IT"/>
          </a:p>
        </p:txBody>
      </p:sp>
    </p:spTree>
    <p:extLst>
      <p:ext uri="{BB962C8B-B14F-4D97-AF65-F5344CB8AC3E}">
        <p14:creationId xmlns:p14="http://schemas.microsoft.com/office/powerpoint/2010/main" val="2002721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A162D14-2E9F-9342-B6AE-4BA1C80B8D76}" type="datetimeFigureOut">
              <a:rPr lang="it-IT" smtClean="0"/>
              <a:t>16/04/17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F9886C-DFAE-5D47-823C-3151475D69D9}" type="slidenum">
              <a:rPr lang="it-IT" smtClean="0"/>
              <a:t>‹n.›</a:t>
            </a:fld>
            <a:endParaRPr lang="it-IT"/>
          </a:p>
        </p:txBody>
      </p:sp>
    </p:spTree>
    <p:extLst>
      <p:ext uri="{BB962C8B-B14F-4D97-AF65-F5344CB8AC3E}">
        <p14:creationId xmlns:p14="http://schemas.microsoft.com/office/powerpoint/2010/main" val="1261811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8A162D14-2E9F-9342-B6AE-4BA1C80B8D76}" type="datetimeFigureOut">
              <a:rPr lang="it-IT" smtClean="0"/>
              <a:t>16/04/17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F9886C-DFAE-5D47-823C-3151475D69D9}" type="slidenum">
              <a:rPr lang="it-IT" smtClean="0"/>
              <a:t>‹n.›</a:t>
            </a:fld>
            <a:endParaRPr lang="it-IT"/>
          </a:p>
        </p:txBody>
      </p:sp>
    </p:spTree>
    <p:extLst>
      <p:ext uri="{BB962C8B-B14F-4D97-AF65-F5344CB8AC3E}">
        <p14:creationId xmlns:p14="http://schemas.microsoft.com/office/powerpoint/2010/main" val="291742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A162D14-2E9F-9342-B6AE-4BA1C80B8D76}" type="datetimeFigureOut">
              <a:rPr lang="it-IT" smtClean="0"/>
              <a:t>16/04/17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F9886C-DFAE-5D47-823C-3151475D69D9}" type="slidenum">
              <a:rPr lang="it-IT" smtClean="0"/>
              <a:t>‹n.›</a:t>
            </a:fld>
            <a:endParaRPr lang="it-IT"/>
          </a:p>
        </p:txBody>
      </p:sp>
    </p:spTree>
    <p:extLst>
      <p:ext uri="{BB962C8B-B14F-4D97-AF65-F5344CB8AC3E}">
        <p14:creationId xmlns:p14="http://schemas.microsoft.com/office/powerpoint/2010/main" val="221948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8A162D14-2E9F-9342-B6AE-4BA1C80B8D76}" type="datetimeFigureOut">
              <a:rPr lang="it-IT" smtClean="0"/>
              <a:t>16/04/17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F9886C-DFAE-5D47-823C-3151475D69D9}" type="slidenum">
              <a:rPr lang="it-IT" smtClean="0"/>
              <a:t>‹n.›</a:t>
            </a:fld>
            <a:endParaRPr lang="it-IT"/>
          </a:p>
        </p:txBody>
      </p:sp>
    </p:spTree>
    <p:extLst>
      <p:ext uri="{BB962C8B-B14F-4D97-AF65-F5344CB8AC3E}">
        <p14:creationId xmlns:p14="http://schemas.microsoft.com/office/powerpoint/2010/main" val="243163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8A162D14-2E9F-9342-B6AE-4BA1C80B8D76}" type="datetimeFigureOut">
              <a:rPr lang="it-IT" smtClean="0"/>
              <a:t>16/04/17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F9886C-DFAE-5D47-823C-3151475D69D9}" type="slidenum">
              <a:rPr lang="it-IT" smtClean="0"/>
              <a:t>‹n.›</a:t>
            </a:fld>
            <a:endParaRPr lang="it-IT"/>
          </a:p>
        </p:txBody>
      </p:sp>
    </p:spTree>
    <p:extLst>
      <p:ext uri="{BB962C8B-B14F-4D97-AF65-F5344CB8AC3E}">
        <p14:creationId xmlns:p14="http://schemas.microsoft.com/office/powerpoint/2010/main" val="356321564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162D14-2E9F-9342-B6AE-4BA1C80B8D76}" type="datetimeFigureOut">
              <a:rPr lang="it-IT" smtClean="0"/>
              <a:t>16/04/17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9886C-DFAE-5D47-823C-3151475D69D9}" type="slidenum">
              <a:rPr lang="it-IT" smtClean="0"/>
              <a:t>‹n.›</a:t>
            </a:fld>
            <a:endParaRPr lang="it-IT"/>
          </a:p>
        </p:txBody>
      </p:sp>
    </p:spTree>
    <p:extLst>
      <p:ext uri="{BB962C8B-B14F-4D97-AF65-F5344CB8AC3E}">
        <p14:creationId xmlns:p14="http://schemas.microsoft.com/office/powerpoint/2010/main" val="2814992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YvsZf70Cqzk&amp;spfreload=5" TargetMode="External"/><Relationship Id="rId4" Type="http://schemas.openxmlformats.org/officeDocument/2006/relationships/hyperlink" Target="https://genius.com/Sexion-dassaut-wati-by-night-lyrics" TargetMode="External"/><Relationship Id="rId1" Type="http://schemas.openxmlformats.org/officeDocument/2006/relationships/slideLayout" Target="../slideLayouts/slideLayout2.xml"/><Relationship Id="rId2" Type="http://schemas.openxmlformats.org/officeDocument/2006/relationships/hyperlink" Target="https://genius.com/artists/Sexion-dassau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genius.com/Sexion-dassaut-wati-by-night-lyrics%23note-4516488"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ictionnairedelazone.fr/"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ictionnairedelazone.f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dictionnairedelazone.fr/index.php?index=lexique&amp;let=rebeu&amp;page=definition&amp;terme=rebeu%23rebeu" TargetMode="External"/><Relationship Id="rId4" Type="http://schemas.openxmlformats.org/officeDocument/2006/relationships/hyperlink" Target="http://www.dictionnairedelazone.fr/index.php?index=lexique&amp;let=keuf&amp;page=definition&amp;terme=keuf%23keuf" TargetMode="External"/><Relationship Id="rId5" Type="http://schemas.openxmlformats.org/officeDocument/2006/relationships/hyperlink" Target="http://www.dictionnairedelazone.fr/index.php?index=lexique&amp;let=feukeu&amp;page=definition&amp;terme=feukeu%23feukeu" TargetMode="External"/><Relationship Id="rId6" Type="http://schemas.openxmlformats.org/officeDocument/2006/relationships/hyperlink" Target="http://www.dictionnairedelazone.fr/index.php?index=lexique&amp;let=meuf&amp;page=definition&amp;terme=meuf%23meuf" TargetMode="External"/><Relationship Id="rId7" Type="http://schemas.openxmlformats.org/officeDocument/2006/relationships/hyperlink" Target="http://www.dictionnairedelazone.fr/index.php?index=lexique&amp;let=feumeu&amp;page=definition&amp;terme=feumeu%23feumeu" TargetMode="External"/><Relationship Id="rId1" Type="http://schemas.openxmlformats.org/officeDocument/2006/relationships/slideLayout" Target="../slideLayouts/slideLayout2.xml"/><Relationship Id="rId2" Type="http://schemas.openxmlformats.org/officeDocument/2006/relationships/hyperlink" Target="http://www.dictionnairedelazone.fr/index.php?index=lexique&amp;let=reubeu&amp;page=definition&amp;terme=reubeu%23reubeu"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dictionnairedelazone.fr"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dictionnairedelazone.fr"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dictionnairedelazone.fr/dictionary/search/babtou/toubab"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dictionnairedelazone.fr/dictionary/search/toubab/babtou"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AQGG460CFq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olo 1"/>
          <p:cNvSpPr>
            <a:spLocks noGrp="1"/>
          </p:cNvSpPr>
          <p:nvPr>
            <p:ph type="title"/>
          </p:nvPr>
        </p:nvSpPr>
        <p:spPr/>
        <p:txBody>
          <a:bodyPr/>
          <a:lstStyle/>
          <a:p>
            <a:r>
              <a:rPr lang="it-IT" sz="2800" dirty="0">
                <a:latin typeface="Arial" charset="0"/>
                <a:ea typeface="MS PGothic" charset="0"/>
              </a:rPr>
              <a:t>Chanson  </a:t>
            </a:r>
            <a:r>
              <a:rPr lang="it-IT" sz="2800" dirty="0" err="1" smtClean="0">
                <a:latin typeface="Arial" charset="0"/>
                <a:ea typeface="MS PGothic" charset="0"/>
              </a:rPr>
              <a:t>choisie</a:t>
            </a:r>
            <a:r>
              <a:rPr lang="it-IT" sz="2800" dirty="0" smtClean="0">
                <a:latin typeface="Arial" charset="0"/>
                <a:ea typeface="MS PGothic" charset="0"/>
              </a:rPr>
              <a:t> </a:t>
            </a:r>
            <a:r>
              <a:rPr lang="it-IT" sz="2800" dirty="0">
                <a:latin typeface="Arial" charset="0"/>
                <a:ea typeface="MS PGothic" charset="0"/>
              </a:rPr>
              <a:t>par Michele Mura</a:t>
            </a:r>
            <a:br>
              <a:rPr lang="it-IT" sz="2800" dirty="0">
                <a:latin typeface="Arial" charset="0"/>
                <a:ea typeface="MS PGothic" charset="0"/>
              </a:rPr>
            </a:br>
            <a:r>
              <a:rPr lang="it-IT" sz="2800" dirty="0">
                <a:latin typeface="Arial" charset="0"/>
                <a:ea typeface="MS PGothic" charset="0"/>
              </a:rPr>
              <a:t>19 </a:t>
            </a:r>
            <a:r>
              <a:rPr lang="it-IT" sz="2800" dirty="0" err="1">
                <a:latin typeface="Arial" charset="0"/>
                <a:ea typeface="MS PGothic" charset="0"/>
              </a:rPr>
              <a:t>janvier</a:t>
            </a:r>
            <a:r>
              <a:rPr lang="it-IT" sz="2800" dirty="0">
                <a:latin typeface="Arial" charset="0"/>
                <a:ea typeface="MS PGothic" charset="0"/>
              </a:rPr>
              <a:t> 2017</a:t>
            </a:r>
          </a:p>
        </p:txBody>
      </p:sp>
      <p:sp>
        <p:nvSpPr>
          <p:cNvPr id="60418" name="Segnaposto contenuto 2"/>
          <p:cNvSpPr>
            <a:spLocks noGrp="1"/>
          </p:cNvSpPr>
          <p:nvPr>
            <p:ph idx="1"/>
          </p:nvPr>
        </p:nvSpPr>
        <p:spPr/>
        <p:txBody>
          <a:bodyPr>
            <a:normAutofit lnSpcReduction="10000"/>
          </a:bodyPr>
          <a:lstStyle/>
          <a:p>
            <a:pPr>
              <a:defRPr/>
            </a:pPr>
            <a:endParaRPr lang="it-IT" sz="2400" dirty="0" smtClean="0">
              <a:latin typeface="Arial" charset="0"/>
              <a:ea typeface="MS PGothic" charset="0"/>
              <a:cs typeface="MS PGothic" charset="0"/>
            </a:endParaRPr>
          </a:p>
          <a:p>
            <a:pPr>
              <a:defRPr/>
            </a:pPr>
            <a:r>
              <a:rPr lang="it-IT" sz="2400" b="1" dirty="0" err="1" smtClean="0"/>
              <a:t>Wati</a:t>
            </a:r>
            <a:r>
              <a:rPr lang="it-IT" sz="2400" b="1" dirty="0" smtClean="0"/>
              <a:t> by night</a:t>
            </a:r>
          </a:p>
          <a:p>
            <a:pPr>
              <a:defRPr/>
            </a:pPr>
            <a:r>
              <a:rPr lang="it-IT" sz="2400" b="1" dirty="0" smtClean="0">
                <a:hlinkClick r:id="rId2"/>
              </a:rPr>
              <a:t>Sexion d'Assaut</a:t>
            </a:r>
            <a:endParaRPr lang="it-IT" sz="2400" b="1" dirty="0" smtClean="0"/>
          </a:p>
          <a:p>
            <a:pPr marL="0" indent="0">
              <a:buFontTx/>
              <a:buNone/>
              <a:defRPr/>
            </a:pPr>
            <a:endParaRPr lang="it-IT" sz="2400" dirty="0">
              <a:latin typeface="Arial" charset="0"/>
              <a:ea typeface="MS PGothic" charset="0"/>
              <a:cs typeface="MS PGothic" charset="0"/>
            </a:endParaRPr>
          </a:p>
          <a:p>
            <a:pPr>
              <a:defRPr/>
            </a:pPr>
            <a:r>
              <a:rPr lang="it-IT" sz="2400" dirty="0" err="1" smtClean="0">
                <a:latin typeface="Arial" charset="0"/>
                <a:ea typeface="MS PGothic" charset="0"/>
                <a:cs typeface="MS PGothic" charset="0"/>
              </a:rPr>
              <a:t>Lien</a:t>
            </a:r>
            <a:r>
              <a:rPr lang="it-IT" sz="2400" dirty="0" smtClean="0">
                <a:latin typeface="Arial" charset="0"/>
                <a:ea typeface="MS PGothic" charset="0"/>
                <a:cs typeface="MS PGothic" charset="0"/>
              </a:rPr>
              <a:t> </a:t>
            </a:r>
            <a:r>
              <a:rPr lang="it-IT" sz="2400" dirty="0" err="1">
                <a:latin typeface="Arial" charset="0"/>
                <a:ea typeface="MS PGothic" charset="0"/>
                <a:cs typeface="MS PGothic" charset="0"/>
              </a:rPr>
              <a:t>vers</a:t>
            </a:r>
            <a:r>
              <a:rPr lang="it-IT" sz="2400" dirty="0">
                <a:latin typeface="Arial" charset="0"/>
                <a:ea typeface="MS PGothic" charset="0"/>
                <a:cs typeface="MS PGothic" charset="0"/>
              </a:rPr>
              <a:t> la </a:t>
            </a:r>
            <a:r>
              <a:rPr lang="it-IT" sz="2400" dirty="0" err="1">
                <a:latin typeface="Arial" charset="0"/>
                <a:ea typeface="MS PGothic" charset="0"/>
                <a:cs typeface="MS PGothic" charset="0"/>
              </a:rPr>
              <a:t>vidéo</a:t>
            </a:r>
            <a:r>
              <a:rPr lang="it-IT" sz="2400" dirty="0">
                <a:latin typeface="Arial" charset="0"/>
                <a:ea typeface="MS PGothic" charset="0"/>
                <a:cs typeface="MS PGothic" charset="0"/>
              </a:rPr>
              <a:t>: </a:t>
            </a:r>
            <a:r>
              <a:rPr lang="it-IT" sz="2400" dirty="0">
                <a:latin typeface="Arial" charset="0"/>
                <a:ea typeface="MS PGothic" charset="0"/>
                <a:cs typeface="MS PGothic" charset="0"/>
                <a:hlinkClick r:id="rId3"/>
              </a:rPr>
              <a:t>https://www.youtube.com/watch?v=YvsZf70Cqzk&amp;spfreload=5</a:t>
            </a:r>
            <a:endParaRPr lang="it-IT" sz="2400" dirty="0">
              <a:latin typeface="Arial" charset="0"/>
              <a:ea typeface="MS PGothic" charset="0"/>
              <a:cs typeface="MS PGothic" charset="0"/>
            </a:endParaRPr>
          </a:p>
          <a:p>
            <a:pPr>
              <a:defRPr/>
            </a:pPr>
            <a:r>
              <a:rPr lang="it-IT" sz="2400" dirty="0" err="1">
                <a:latin typeface="Arial" charset="0"/>
                <a:ea typeface="MS PGothic" charset="0"/>
                <a:cs typeface="MS PGothic" charset="0"/>
              </a:rPr>
              <a:t>Lien</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vers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les</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paroles</a:t>
            </a:r>
            <a:r>
              <a:rPr lang="it-IT" sz="2400" dirty="0">
                <a:latin typeface="Arial" charset="0"/>
                <a:ea typeface="MS PGothic" charset="0"/>
                <a:cs typeface="MS PGothic" charset="0"/>
              </a:rPr>
              <a:t>: </a:t>
            </a:r>
            <a:r>
              <a:rPr lang="it-IT" sz="2400" dirty="0">
                <a:latin typeface="Arial" charset="0"/>
                <a:ea typeface="MS PGothic" charset="0"/>
                <a:cs typeface="MS PGothic" charset="0"/>
                <a:hlinkClick r:id="rId4"/>
              </a:rPr>
              <a:t>https://genius.com/Sexion-dassaut-wati-by-night-lyrics</a:t>
            </a:r>
            <a:endParaRPr lang="it-IT" sz="2400" dirty="0">
              <a:latin typeface="Arial" charset="0"/>
              <a:ea typeface="MS PGothic" charset="0"/>
              <a:cs typeface="MS PGothic" charset="0"/>
            </a:endParaRPr>
          </a:p>
          <a:p>
            <a:pPr marL="0" indent="0">
              <a:buFontTx/>
              <a:buNone/>
              <a:defRPr/>
            </a:pPr>
            <a:r>
              <a:rPr lang="it-IT" sz="2400" dirty="0">
                <a:latin typeface="Arial" charset="0"/>
                <a:ea typeface="MS PGothic" charset="0"/>
                <a:cs typeface="MS PGothic" charset="0"/>
              </a:rPr>
              <a:t/>
            </a:r>
            <a:br>
              <a:rPr lang="it-IT" sz="2400" dirty="0">
                <a:latin typeface="Arial" charset="0"/>
                <a:ea typeface="MS PGothic" charset="0"/>
                <a:cs typeface="MS PGothic" charset="0"/>
              </a:rPr>
            </a:br>
            <a:endParaRPr lang="it-IT" sz="2400" dirty="0">
              <a:latin typeface="Arial" charset="0"/>
              <a:ea typeface="MS PGothic" charset="0"/>
              <a:cs typeface="MS PGothic" charset="0"/>
            </a:endParaRPr>
          </a:p>
          <a:p>
            <a:pPr>
              <a:defRPr/>
            </a:pPr>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1392275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Titolo 1"/>
          <p:cNvSpPr>
            <a:spLocks noGrp="1"/>
          </p:cNvSpPr>
          <p:nvPr>
            <p:ph type="title"/>
          </p:nvPr>
        </p:nvSpPr>
        <p:spPr/>
        <p:txBody>
          <a:bodyPr/>
          <a:lstStyle/>
          <a:p>
            <a:r>
              <a:rPr lang="it-IT" sz="2800">
                <a:latin typeface="Arial" charset="0"/>
                <a:ea typeface="MS PGothic" charset="0"/>
              </a:rPr>
              <a:t>Refrain</a:t>
            </a:r>
          </a:p>
        </p:txBody>
      </p:sp>
      <p:sp>
        <p:nvSpPr>
          <p:cNvPr id="185346" name="Segnaposto contenuto 2"/>
          <p:cNvSpPr>
            <a:spLocks noGrp="1"/>
          </p:cNvSpPr>
          <p:nvPr>
            <p:ph idx="1"/>
          </p:nvPr>
        </p:nvSpPr>
        <p:spPr/>
        <p:txBody>
          <a:bodyPr/>
          <a:lstStyle/>
          <a:p>
            <a:r>
              <a:rPr lang="it-IT" sz="2400">
                <a:latin typeface="Arial" charset="0"/>
                <a:ea typeface="MS PGothic" charset="0"/>
                <a:cs typeface="MS PGothic" charset="0"/>
              </a:rPr>
              <a:t>Seine-Saint-Denis Style!</a:t>
            </a:r>
            <a:br>
              <a:rPr lang="it-IT" sz="2400">
                <a:latin typeface="Arial" charset="0"/>
                <a:ea typeface="MS PGothic" charset="0"/>
                <a:cs typeface="MS PGothic" charset="0"/>
              </a:rPr>
            </a:br>
            <a:r>
              <a:rPr lang="it-IT" sz="2400">
                <a:latin typeface="Arial" charset="0"/>
                <a:ea typeface="MS PGothic" charset="0"/>
                <a:cs typeface="MS PGothic" charset="0"/>
              </a:rPr>
              <a:t>Fous donc ton gilet par balle</a:t>
            </a:r>
            <a:br>
              <a:rPr lang="it-IT" sz="2400">
                <a:latin typeface="Arial" charset="0"/>
                <a:ea typeface="MS PGothic" charset="0"/>
                <a:cs typeface="MS PGothic" charset="0"/>
              </a:rPr>
            </a:br>
            <a:r>
              <a:rPr lang="it-IT" sz="2400">
                <a:latin typeface="Arial" charset="0"/>
                <a:ea typeface="MS PGothic" charset="0"/>
                <a:cs typeface="MS PGothic" charset="0"/>
              </a:rPr>
              <a:t>à base de popopopop, mec pour le Hip-Hop je développe</a:t>
            </a:r>
            <a:br>
              <a:rPr lang="it-IT" sz="2400">
                <a:latin typeface="Arial" charset="0"/>
                <a:ea typeface="MS PGothic" charset="0"/>
                <a:cs typeface="MS PGothic" charset="0"/>
              </a:rPr>
            </a:br>
            <a:r>
              <a:rPr lang="it-IT" sz="2400">
                <a:latin typeface="Arial" charset="0"/>
                <a:ea typeface="MS PGothic" charset="0"/>
                <a:cs typeface="MS PGothic" charset="0"/>
              </a:rPr>
              <a:t>La Seine-Saint-Denis, C'est de la bombe baby</a:t>
            </a:r>
            <a:br>
              <a:rPr lang="it-IT" sz="2400">
                <a:latin typeface="Arial" charset="0"/>
                <a:ea typeface="MS PGothic" charset="0"/>
                <a:cs typeface="MS PGothic" charset="0"/>
              </a:rPr>
            </a:br>
            <a:r>
              <a:rPr lang="it-IT" sz="2400">
                <a:latin typeface="Arial" charset="0"/>
                <a:ea typeface="MS PGothic" charset="0"/>
                <a:cs typeface="MS PGothic" charset="0"/>
              </a:rPr>
              <a:t>Et si t'as le pedigree ca se reconnaît au débit !</a:t>
            </a:r>
          </a:p>
        </p:txBody>
      </p:sp>
    </p:spTree>
    <p:extLst>
      <p:ext uri="{BB962C8B-B14F-4D97-AF65-F5344CB8AC3E}">
        <p14:creationId xmlns:p14="http://schemas.microsoft.com/office/powerpoint/2010/main" val="513670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Titolo 1"/>
          <p:cNvSpPr>
            <a:spLocks noGrp="1"/>
          </p:cNvSpPr>
          <p:nvPr>
            <p:ph type="title"/>
          </p:nvPr>
        </p:nvSpPr>
        <p:spPr/>
        <p:txBody>
          <a:bodyPr>
            <a:normAutofit/>
          </a:bodyPr>
          <a:lstStyle/>
          <a:p>
            <a:r>
              <a:rPr lang="it-IT" sz="2800" dirty="0" err="1" smtClean="0">
                <a:latin typeface="Arial" charset="0"/>
                <a:ea typeface="MS PGothic" charset="0"/>
              </a:rPr>
              <a:t>Paroles</a:t>
            </a:r>
            <a:endParaRPr lang="it-IT" sz="2800" dirty="0">
              <a:latin typeface="Arial" charset="0"/>
              <a:ea typeface="MS PGothic" charset="0"/>
            </a:endParaRPr>
          </a:p>
        </p:txBody>
      </p:sp>
      <p:sp>
        <p:nvSpPr>
          <p:cNvPr id="186370" name="Segnaposto contenuto 2"/>
          <p:cNvSpPr>
            <a:spLocks noGrp="1"/>
          </p:cNvSpPr>
          <p:nvPr>
            <p:ph idx="1"/>
          </p:nvPr>
        </p:nvSpPr>
        <p:spPr/>
        <p:txBody>
          <a:bodyPr/>
          <a:lstStyle/>
          <a:p>
            <a:r>
              <a:rPr lang="it-IT" sz="2400">
                <a:latin typeface="Arial" charset="0"/>
                <a:ea typeface="MS PGothic" charset="0"/>
                <a:cs typeface="MS PGothic" charset="0"/>
              </a:rPr>
              <a:t>C'est de la bombe baby boom!</a:t>
            </a:r>
            <a:br>
              <a:rPr lang="it-IT" sz="2400">
                <a:latin typeface="Arial" charset="0"/>
                <a:ea typeface="MS PGothic" charset="0"/>
                <a:cs typeface="MS PGothic" charset="0"/>
              </a:rPr>
            </a:br>
            <a:r>
              <a:rPr lang="it-IT" sz="2400">
                <a:latin typeface="Arial" charset="0"/>
                <a:ea typeface="MS PGothic" charset="0"/>
                <a:cs typeface="MS PGothic" charset="0"/>
              </a:rPr>
              <a:t>Ca vient de Saint Denis, tu reconnais la race</a:t>
            </a:r>
            <a:br>
              <a:rPr lang="it-IT" sz="2400">
                <a:latin typeface="Arial" charset="0"/>
                <a:ea typeface="MS PGothic" charset="0"/>
                <a:cs typeface="MS PGothic" charset="0"/>
              </a:rPr>
            </a:br>
            <a:r>
              <a:rPr lang="it-IT" sz="2400">
                <a:latin typeface="Arial" charset="0"/>
                <a:ea typeface="MS PGothic" charset="0"/>
                <a:cs typeface="MS PGothic" charset="0"/>
              </a:rPr>
              <a:t>Alors fais toi, c'est ça, tout petit</a:t>
            </a:r>
            <a:br>
              <a:rPr lang="it-IT" sz="2400">
                <a:latin typeface="Arial" charset="0"/>
                <a:ea typeface="MS PGothic" charset="0"/>
                <a:cs typeface="MS PGothic" charset="0"/>
              </a:rPr>
            </a:br>
            <a:r>
              <a:rPr lang="it-IT" sz="2400">
                <a:latin typeface="Arial" charset="0"/>
                <a:ea typeface="MS PGothic" charset="0"/>
                <a:cs typeface="MS PGothic" charset="0"/>
              </a:rPr>
              <a:t>Quand Double R déboule pour te mettre l'enfer</a:t>
            </a:r>
            <a:br>
              <a:rPr lang="it-IT" sz="2400">
                <a:latin typeface="Arial" charset="0"/>
                <a:ea typeface="MS PGothic" charset="0"/>
                <a:cs typeface="MS PGothic" charset="0"/>
              </a:rPr>
            </a:br>
            <a:r>
              <a:rPr lang="it-IT" sz="2400">
                <a:latin typeface="Arial" charset="0"/>
                <a:ea typeface="MS PGothic" charset="0"/>
                <a:cs typeface="MS PGothic" charset="0"/>
              </a:rPr>
              <a:t>Tu crois que tu les as grosses, mais teste pas</a:t>
            </a:r>
            <a:br>
              <a:rPr lang="it-IT" sz="2400">
                <a:latin typeface="Arial" charset="0"/>
                <a:ea typeface="MS PGothic" charset="0"/>
                <a:cs typeface="MS PGothic" charset="0"/>
              </a:rPr>
            </a:br>
            <a:r>
              <a:rPr lang="it-IT" sz="2400">
                <a:latin typeface="Arial" charset="0"/>
                <a:ea typeface="MS PGothic" charset="0"/>
                <a:cs typeface="MS PGothic" charset="0"/>
              </a:rPr>
              <a:t>Double R, le tonnerre, l'expert de la maison mère</a:t>
            </a:r>
            <a:br>
              <a:rPr lang="it-IT" sz="2400">
                <a:latin typeface="Arial" charset="0"/>
                <a:ea typeface="MS PGothic" charset="0"/>
                <a:cs typeface="MS PGothic" charset="0"/>
              </a:rPr>
            </a:br>
            <a:r>
              <a:rPr lang="it-IT" sz="2400">
                <a:latin typeface="Arial" charset="0"/>
                <a:ea typeface="MS PGothic" charset="0"/>
                <a:cs typeface="MS PGothic" charset="0"/>
              </a:rPr>
              <a:t>à qui tu ne la fera pas à l'envers, négro c'est clair j'suis sleek, super buff</a:t>
            </a:r>
            <a:br>
              <a:rPr lang="it-IT" sz="2400">
                <a:latin typeface="Arial" charset="0"/>
                <a:ea typeface="MS PGothic" charset="0"/>
                <a:cs typeface="MS PGothic" charset="0"/>
              </a:rPr>
            </a:br>
            <a:r>
              <a:rPr lang="it-IT" sz="2400">
                <a:latin typeface="Arial" charset="0"/>
                <a:ea typeface="MS PGothic" charset="0"/>
                <a:cs typeface="MS PGothic" charset="0"/>
              </a:rPr>
              <a:t>Big up a moi-même</a:t>
            </a:r>
            <a:br>
              <a:rPr lang="it-IT" sz="2400">
                <a:latin typeface="Arial" charset="0"/>
                <a:ea typeface="MS PGothic" charset="0"/>
                <a:cs typeface="MS PGothic" charset="0"/>
              </a:rPr>
            </a:br>
            <a:r>
              <a:rPr lang="it-IT" sz="2400">
                <a:latin typeface="Arial" charset="0"/>
                <a:ea typeface="MS PGothic" charset="0"/>
                <a:cs typeface="MS PGothic" charset="0"/>
              </a:rPr>
              <a:t>Tu trouveras pas mon pareil à des kilomètres</a:t>
            </a:r>
            <a:br>
              <a:rPr lang="it-IT" sz="2400">
                <a:latin typeface="Arial" charset="0"/>
                <a:ea typeface="MS PGothic" charset="0"/>
                <a:cs typeface="MS PGothic" charset="0"/>
              </a:rPr>
            </a:br>
            <a:r>
              <a:rPr lang="it-IT" sz="2400">
                <a:latin typeface="Arial" charset="0"/>
                <a:ea typeface="MS PGothic" charset="0"/>
                <a:cs typeface="MS PGothic" charset="0"/>
              </a:rPr>
              <a:t>C'est ça que t'aime chez moi</a:t>
            </a:r>
            <a:br>
              <a:rPr lang="it-IT" sz="2400">
                <a:latin typeface="Arial" charset="0"/>
                <a:ea typeface="MS PGothic" charset="0"/>
                <a:cs typeface="MS PGothic" charset="0"/>
              </a:rPr>
            </a:br>
            <a:r>
              <a:rPr lang="it-IT" sz="2400">
                <a:latin typeface="Arial" charset="0"/>
                <a:ea typeface="MS PGothic" charset="0"/>
                <a:cs typeface="MS PGothic" charset="0"/>
              </a:rPr>
              <a:t>J'me la raconte pour le 9.3.,</a:t>
            </a:r>
          </a:p>
        </p:txBody>
      </p:sp>
    </p:spTree>
    <p:extLst>
      <p:ext uri="{BB962C8B-B14F-4D97-AF65-F5344CB8AC3E}">
        <p14:creationId xmlns:p14="http://schemas.microsoft.com/office/powerpoint/2010/main" val="3266435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Titolo 1"/>
          <p:cNvSpPr>
            <a:spLocks noGrp="1"/>
          </p:cNvSpPr>
          <p:nvPr>
            <p:ph type="title"/>
          </p:nvPr>
        </p:nvSpPr>
        <p:spPr/>
        <p:txBody>
          <a:bodyPr/>
          <a:lstStyle/>
          <a:p>
            <a:r>
              <a:rPr lang="it-IT" sz="2800">
                <a:latin typeface="Arial" charset="0"/>
                <a:ea typeface="MS PGothic" charset="0"/>
              </a:rPr>
              <a:t>Paroles</a:t>
            </a:r>
          </a:p>
        </p:txBody>
      </p:sp>
      <p:sp>
        <p:nvSpPr>
          <p:cNvPr id="187394" name="Segnaposto contenuto 2"/>
          <p:cNvSpPr>
            <a:spLocks noGrp="1"/>
          </p:cNvSpPr>
          <p:nvPr>
            <p:ph idx="1"/>
          </p:nvPr>
        </p:nvSpPr>
        <p:spPr/>
        <p:txBody>
          <a:bodyPr/>
          <a:lstStyle/>
          <a:p>
            <a:r>
              <a:rPr lang="it-IT" sz="2400">
                <a:latin typeface="Arial" charset="0"/>
                <a:ea typeface="MS PGothic" charset="0"/>
                <a:cs typeface="MS PGothic" charset="0"/>
              </a:rPr>
              <a:t>Faut que je mette les M.C.s aux abois</a:t>
            </a:r>
            <a:br>
              <a:rPr lang="it-IT" sz="2400">
                <a:latin typeface="Arial" charset="0"/>
                <a:ea typeface="MS PGothic" charset="0"/>
                <a:cs typeface="MS PGothic" charset="0"/>
              </a:rPr>
            </a:br>
            <a:r>
              <a:rPr lang="it-IT" sz="2400">
                <a:latin typeface="Arial" charset="0"/>
                <a:ea typeface="MS PGothic" charset="0"/>
                <a:cs typeface="MS PGothic" charset="0"/>
              </a:rPr>
              <a:t>J'suis en mission mais je lâche pas</a:t>
            </a:r>
            <a:br>
              <a:rPr lang="it-IT" sz="2400">
                <a:latin typeface="Arial" charset="0"/>
                <a:ea typeface="MS PGothic" charset="0"/>
                <a:cs typeface="MS PGothic" charset="0"/>
              </a:rPr>
            </a:br>
            <a:r>
              <a:rPr lang="it-IT" sz="2400">
                <a:latin typeface="Arial" charset="0"/>
                <a:ea typeface="MS PGothic" charset="0"/>
                <a:cs typeface="MS PGothic" charset="0"/>
              </a:rPr>
              <a:t>T'façon faut pas que ça traîne</a:t>
            </a:r>
            <a:br>
              <a:rPr lang="it-IT" sz="2400">
                <a:latin typeface="Arial" charset="0"/>
                <a:ea typeface="MS PGothic" charset="0"/>
                <a:cs typeface="MS PGothic" charset="0"/>
              </a:rPr>
            </a:br>
            <a:r>
              <a:rPr lang="it-IT" sz="2400">
                <a:latin typeface="Arial" charset="0"/>
                <a:ea typeface="MS PGothic" charset="0"/>
                <a:cs typeface="MS PGothic" charset="0"/>
              </a:rPr>
              <a:t>Parce qu'on n'a plus le temps pour ça</a:t>
            </a:r>
            <a:br>
              <a:rPr lang="it-IT" sz="2400">
                <a:latin typeface="Arial" charset="0"/>
                <a:ea typeface="MS PGothic" charset="0"/>
                <a:cs typeface="MS PGothic" charset="0"/>
              </a:rPr>
            </a:br>
            <a:r>
              <a:rPr lang="it-IT" sz="2400">
                <a:latin typeface="Arial" charset="0"/>
                <a:ea typeface="MS PGothic" charset="0"/>
                <a:cs typeface="MS PGothic" charset="0"/>
              </a:rPr>
              <a:t>C'est pas demain que je passerai la main</a:t>
            </a:r>
            <a:br>
              <a:rPr lang="it-IT" sz="2400">
                <a:latin typeface="Arial" charset="0"/>
                <a:ea typeface="MS PGothic" charset="0"/>
                <a:cs typeface="MS PGothic" charset="0"/>
              </a:rPr>
            </a:br>
            <a:r>
              <a:rPr lang="it-IT" sz="2400">
                <a:latin typeface="Arial" charset="0"/>
                <a:ea typeface="MS PGothic" charset="0"/>
                <a:cs typeface="MS PGothic" charset="0"/>
              </a:rPr>
              <a:t>Ou que j'arrêterai le combat</a:t>
            </a:r>
            <a:br>
              <a:rPr lang="it-IT" sz="2400">
                <a:latin typeface="Arial" charset="0"/>
                <a:ea typeface="MS PGothic" charset="0"/>
                <a:cs typeface="MS PGothic" charset="0"/>
              </a:rPr>
            </a:br>
            <a:r>
              <a:rPr lang="it-IT" sz="2400">
                <a:latin typeface="Arial" charset="0"/>
                <a:ea typeface="MS PGothic" charset="0"/>
                <a:cs typeface="MS PGothic" charset="0"/>
              </a:rPr>
              <a:t>C'est clair que je vis que pour ça</a:t>
            </a:r>
            <a:br>
              <a:rPr lang="it-IT" sz="2400">
                <a:latin typeface="Arial" charset="0"/>
                <a:ea typeface="MS PGothic" charset="0"/>
                <a:cs typeface="MS PGothic" charset="0"/>
              </a:rPr>
            </a:br>
            <a:r>
              <a:rPr lang="it-IT" sz="2400">
                <a:latin typeface="Arial" charset="0"/>
                <a:ea typeface="MS PGothic" charset="0"/>
                <a:cs typeface="MS PGothic" charset="0"/>
              </a:rPr>
              <a:t>Et puis que je pense que comme ça</a:t>
            </a:r>
            <a:br>
              <a:rPr lang="it-IT" sz="2400">
                <a:latin typeface="Arial" charset="0"/>
                <a:ea typeface="MS PGothic" charset="0"/>
                <a:cs typeface="MS PGothic" charset="0"/>
              </a:rPr>
            </a:br>
            <a:r>
              <a:rPr lang="it-IT" sz="2400">
                <a:latin typeface="Arial" charset="0"/>
                <a:ea typeface="MS PGothic" charset="0"/>
                <a:cs typeface="MS PGothic" charset="0"/>
              </a:rPr>
              <a:t>Je bouge pas, depuis le temps que j'envoie, je balance</a:t>
            </a:r>
            <a:br>
              <a:rPr lang="it-IT" sz="2400">
                <a:latin typeface="Arial" charset="0"/>
                <a:ea typeface="MS PGothic" charset="0"/>
                <a:cs typeface="MS PGothic" charset="0"/>
              </a:rPr>
            </a:br>
            <a:r>
              <a:rPr lang="it-IT" sz="2400">
                <a:latin typeface="Arial" charset="0"/>
                <a:ea typeface="MS PGothic" charset="0"/>
                <a:cs typeface="MS PGothic" charset="0"/>
              </a:rPr>
              <a:t>Des bombes pour toi sans me vanter, j'peux chanter</a:t>
            </a:r>
            <a:br>
              <a:rPr lang="it-IT" sz="2400">
                <a:latin typeface="Arial" charset="0"/>
                <a:ea typeface="MS PGothic" charset="0"/>
                <a:cs typeface="MS PGothic" charset="0"/>
              </a:rPr>
            </a:br>
            <a:r>
              <a:rPr lang="it-IT" sz="2400">
                <a:latin typeface="Arial" charset="0"/>
                <a:ea typeface="MS PGothic" charset="0"/>
                <a:cs typeface="MS PGothic" charset="0"/>
              </a:rPr>
              <a:t>Que je roule avec un crew déjanté</a:t>
            </a:r>
            <a:br>
              <a:rPr lang="it-IT" sz="2400">
                <a:latin typeface="Arial" charset="0"/>
                <a:ea typeface="MS PGothic" charset="0"/>
                <a:cs typeface="MS PGothic" charset="0"/>
              </a:rPr>
            </a:br>
            <a:r>
              <a:rPr lang="it-IT" sz="2400">
                <a:latin typeface="Arial" charset="0"/>
                <a:ea typeface="MS PGothic" charset="0"/>
                <a:cs typeface="MS PGothic" charset="0"/>
              </a:rPr>
              <a:t>Prends tes jambes à ton cou, Seine-Saint-Denis Zoo</a:t>
            </a:r>
          </a:p>
        </p:txBody>
      </p:sp>
    </p:spTree>
    <p:extLst>
      <p:ext uri="{BB962C8B-B14F-4D97-AF65-F5344CB8AC3E}">
        <p14:creationId xmlns:p14="http://schemas.microsoft.com/office/powerpoint/2010/main" val="3542056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Titolo 1"/>
          <p:cNvSpPr>
            <a:spLocks noGrp="1"/>
          </p:cNvSpPr>
          <p:nvPr>
            <p:ph type="title"/>
          </p:nvPr>
        </p:nvSpPr>
        <p:spPr/>
        <p:txBody>
          <a:bodyPr/>
          <a:lstStyle/>
          <a:p>
            <a:r>
              <a:rPr lang="it-IT" sz="2800">
                <a:latin typeface="Arial" charset="0"/>
                <a:ea typeface="MS PGothic" charset="0"/>
              </a:rPr>
              <a:t>Paroles</a:t>
            </a:r>
          </a:p>
        </p:txBody>
      </p:sp>
      <p:sp>
        <p:nvSpPr>
          <p:cNvPr id="188418" name="Segnaposto contenuto 2"/>
          <p:cNvSpPr>
            <a:spLocks noGrp="1"/>
          </p:cNvSpPr>
          <p:nvPr>
            <p:ph idx="1"/>
          </p:nvPr>
        </p:nvSpPr>
        <p:spPr/>
        <p:txBody>
          <a:bodyPr/>
          <a:lstStyle/>
          <a:p>
            <a:r>
              <a:rPr lang="it-IT" sz="2400">
                <a:latin typeface="Arial" charset="0"/>
                <a:ea typeface="MS PGothic" charset="0"/>
                <a:cs typeface="MS PGothic" charset="0"/>
              </a:rPr>
              <a:t>Dans l'arène, le suprême, la crème, la cerise sur le gâteau</a:t>
            </a:r>
            <a:br>
              <a:rPr lang="it-IT" sz="2400">
                <a:latin typeface="Arial" charset="0"/>
                <a:ea typeface="MS PGothic" charset="0"/>
                <a:cs typeface="MS PGothic" charset="0"/>
              </a:rPr>
            </a:br>
            <a:r>
              <a:rPr lang="it-IT" sz="2400">
                <a:latin typeface="Arial" charset="0"/>
                <a:ea typeface="MS PGothic" charset="0"/>
                <a:cs typeface="MS PGothic" charset="0"/>
              </a:rPr>
              <a:t>Tu connais le deal négro, pas besoin que j'en fasse trop</a:t>
            </a:r>
            <a:br>
              <a:rPr lang="it-IT" sz="2400">
                <a:latin typeface="Arial" charset="0"/>
                <a:ea typeface="MS PGothic" charset="0"/>
                <a:cs typeface="MS PGothic" charset="0"/>
              </a:rPr>
            </a:br>
            <a:r>
              <a:rPr lang="it-IT" sz="2400">
                <a:latin typeface="Arial" charset="0"/>
                <a:ea typeface="MS PGothic" charset="0"/>
                <a:cs typeface="MS PGothic" charset="0"/>
              </a:rPr>
              <a:t>C'est moi la voix qui fout ta </a:t>
            </a:r>
            <a:r>
              <a:rPr lang="it-IT" sz="2400" b="1">
                <a:latin typeface="Arial" charset="0"/>
                <a:ea typeface="MS PGothic" charset="0"/>
                <a:cs typeface="MS PGothic" charset="0"/>
              </a:rPr>
              <a:t>té-ci </a:t>
            </a:r>
            <a:r>
              <a:rPr lang="it-IT" sz="2400">
                <a:latin typeface="Arial" charset="0"/>
                <a:ea typeface="MS PGothic" charset="0"/>
                <a:cs typeface="MS PGothic" charset="0"/>
              </a:rPr>
              <a:t>dans tous ses états</a:t>
            </a:r>
            <a:br>
              <a:rPr lang="it-IT" sz="2400">
                <a:latin typeface="Arial" charset="0"/>
                <a:ea typeface="MS PGothic" charset="0"/>
                <a:cs typeface="MS PGothic" charset="0"/>
              </a:rPr>
            </a:br>
            <a:r>
              <a:rPr lang="it-IT" sz="2400">
                <a:latin typeface="Arial" charset="0"/>
                <a:ea typeface="MS PGothic" charset="0"/>
                <a:cs typeface="MS PGothic" charset="0"/>
              </a:rPr>
              <a:t>Tu kiff, tu kiff pas, Nicoumouk viendra à toi</a:t>
            </a:r>
          </a:p>
          <a:p>
            <a:r>
              <a:rPr lang="it-IT" sz="2400">
                <a:latin typeface="Arial" charset="0"/>
                <a:ea typeface="MS PGothic" charset="0"/>
                <a:cs typeface="MS PGothic" charset="0"/>
              </a:rPr>
              <a:t>Voilà pourquoi j'ai pas le droit</a:t>
            </a:r>
            <a:br>
              <a:rPr lang="it-IT" sz="2400">
                <a:latin typeface="Arial" charset="0"/>
                <a:ea typeface="MS PGothic" charset="0"/>
                <a:cs typeface="MS PGothic" charset="0"/>
              </a:rPr>
            </a:br>
            <a:r>
              <a:rPr lang="it-IT" sz="2400">
                <a:latin typeface="Arial" charset="0"/>
                <a:ea typeface="MS PGothic" charset="0"/>
                <a:cs typeface="MS PGothic" charset="0"/>
              </a:rPr>
              <a:t>J'lache pas le </a:t>
            </a:r>
            <a:r>
              <a:rPr lang="it-IT" sz="2400" b="1">
                <a:latin typeface="Arial" charset="0"/>
                <a:ea typeface="MS PGothic" charset="0"/>
                <a:cs typeface="MS PGothic" charset="0"/>
              </a:rPr>
              <a:t>9.3</a:t>
            </a:r>
            <a:r>
              <a:rPr lang="it-IT" sz="2400">
                <a:latin typeface="Arial" charset="0"/>
                <a:ea typeface="MS PGothic" charset="0"/>
                <a:cs typeface="MS PGothic" charset="0"/>
              </a:rPr>
              <a:t>., j'fille droit</a:t>
            </a:r>
            <a:br>
              <a:rPr lang="it-IT" sz="2400">
                <a:latin typeface="Arial" charset="0"/>
                <a:ea typeface="MS PGothic" charset="0"/>
                <a:cs typeface="MS PGothic" charset="0"/>
              </a:rPr>
            </a:br>
            <a:r>
              <a:rPr lang="it-IT" sz="2400">
                <a:latin typeface="Arial" charset="0"/>
                <a:ea typeface="MS PGothic" charset="0"/>
                <a:cs typeface="MS PGothic" charset="0"/>
              </a:rPr>
              <a:t>Avec un funk bestial, Seine-Saint-Denis Style!</a:t>
            </a:r>
            <a:br>
              <a:rPr lang="it-IT" sz="2400">
                <a:latin typeface="Arial" charset="0"/>
                <a:ea typeface="MS PGothic" charset="0"/>
                <a:cs typeface="MS PGothic" charset="0"/>
              </a:rPr>
            </a:br>
            <a:r>
              <a:rPr lang="it-IT" sz="2400">
                <a:latin typeface="Arial" charset="0"/>
                <a:ea typeface="MS PGothic" charset="0"/>
                <a:cs typeface="MS PGothic" charset="0"/>
              </a:rPr>
              <a:t>Seine-Saint-Denis Style! Seine-Saint-Denis Style! Baby</a:t>
            </a:r>
            <a:br>
              <a:rPr lang="it-IT" sz="2400">
                <a:latin typeface="Arial" charset="0"/>
                <a:ea typeface="MS PGothic" charset="0"/>
                <a:cs typeface="MS PGothic" charset="0"/>
              </a:rPr>
            </a:br>
            <a:endParaRPr lang="it-IT" sz="2400">
              <a:latin typeface="Arial" charset="0"/>
              <a:ea typeface="MS PGothic" charset="0"/>
              <a:cs typeface="MS PGothic" charset="0"/>
            </a:endParaRP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4234584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7" name="Titolo 1"/>
          <p:cNvSpPr>
            <a:spLocks noGrp="1"/>
          </p:cNvSpPr>
          <p:nvPr>
            <p:ph type="title"/>
          </p:nvPr>
        </p:nvSpPr>
        <p:spPr/>
        <p:txBody>
          <a:bodyPr/>
          <a:lstStyle/>
          <a:p>
            <a:r>
              <a:rPr lang="it-IT" sz="2800">
                <a:latin typeface="Arial" charset="0"/>
                <a:ea typeface="MS PGothic" charset="0"/>
              </a:rPr>
              <a:t>L</a:t>
            </a:r>
            <a:r>
              <a:rPr lang="ja-JP" altLang="it-IT" sz="2800">
                <a:latin typeface="Arial" charset="0"/>
                <a:ea typeface="MS PGothic" charset="0"/>
              </a:rPr>
              <a:t>’</a:t>
            </a:r>
            <a:r>
              <a:rPr lang="it-IT" altLang="ja-JP" sz="2800">
                <a:latin typeface="Arial" charset="0"/>
                <a:ea typeface="MS PGothic" charset="0"/>
              </a:rPr>
              <a:t>argot des banlieues/la langue des cités/le français contemporain des cités</a:t>
            </a:r>
            <a:endParaRPr lang="it-IT" sz="2800">
              <a:latin typeface="Arial" charset="0"/>
              <a:ea typeface="MS PGothic" charset="0"/>
            </a:endParaRPr>
          </a:p>
        </p:txBody>
      </p:sp>
      <p:sp>
        <p:nvSpPr>
          <p:cNvPr id="173058" name="Segnaposto contenuto 2"/>
          <p:cNvSpPr>
            <a:spLocks noGrp="1"/>
          </p:cNvSpPr>
          <p:nvPr>
            <p:ph idx="1"/>
          </p:nvPr>
        </p:nvSpPr>
        <p:spPr/>
        <p:txBody>
          <a:bodyPr/>
          <a:lstStyle/>
          <a:p>
            <a:pPr algn="just">
              <a:lnSpc>
                <a:spcPct val="90000"/>
              </a:lnSpc>
            </a:pPr>
            <a:r>
              <a:rPr lang="fr-FR" sz="2200">
                <a:latin typeface="Arial" charset="0"/>
                <a:ea typeface="MS PGothic" charset="0"/>
                <a:cs typeface="MS PGothic" charset="0"/>
              </a:rPr>
              <a:t>Dénomination problématique :</a:t>
            </a:r>
          </a:p>
          <a:p>
            <a:pPr algn="just">
              <a:lnSpc>
                <a:spcPct val="90000"/>
              </a:lnSpc>
            </a:pPr>
            <a:r>
              <a:rPr lang="fr-FR" sz="2200">
                <a:latin typeface="Arial" charset="0"/>
                <a:ea typeface="MS PGothic" charset="0"/>
                <a:cs typeface="MS PGothic" charset="0"/>
              </a:rPr>
              <a:t>Langue des banlieues, </a:t>
            </a:r>
            <a:r>
              <a:rPr lang="it-IT" sz="2200">
                <a:latin typeface="Arial" charset="0"/>
                <a:ea typeface="MS PGothic" charset="0"/>
                <a:cs typeface="MS PGothic" charset="0"/>
              </a:rPr>
              <a:t>langue des jeunes (des cités), </a:t>
            </a:r>
            <a:r>
              <a:rPr lang="fr-FR" sz="2200">
                <a:latin typeface="Arial" charset="0"/>
                <a:ea typeface="MS PGothic" charset="0"/>
                <a:cs typeface="MS PGothic" charset="0"/>
              </a:rPr>
              <a:t>langue des cités, argot des jeunes (des cités, des banlieues), parler jeune ou tchatche de banlieue … Une pluralité de termes pour essayer de nommer une langue composite difficile à maîtriser. Qui veut accentuer le lieu d’origine : parler, langue (ou bien tchatche) de cités ou banlieues ; qui met l’accent sur la variation générationnelle : parler de langue des jeunes ; aspect linguistique : argot. </a:t>
            </a:r>
          </a:p>
          <a:p>
            <a:pPr algn="just">
              <a:lnSpc>
                <a:spcPct val="90000"/>
              </a:lnSpc>
            </a:pPr>
            <a:r>
              <a:rPr lang="it-IT" sz="2200">
                <a:latin typeface="Arial" charset="0"/>
                <a:ea typeface="MS PGothic" charset="0"/>
                <a:cs typeface="MS PGothic" charset="0"/>
              </a:rPr>
              <a:t>Le français contemporain des cités : proposition de Jean-Pierre Goudailler, linguiste français (Paris V-Descartes), responsable du Centre de recherches argotologiques. Auteur de </a:t>
            </a:r>
            <a:r>
              <a:rPr lang="it-IT" sz="2200" i="1">
                <a:latin typeface="Arial" charset="0"/>
                <a:ea typeface="MS PGothic" charset="0"/>
                <a:cs typeface="MS PGothic" charset="0"/>
              </a:rPr>
              <a:t>Comment tu tchatches ! Dictionnaire du français contemporain des cités</a:t>
            </a:r>
            <a:r>
              <a:rPr lang="it-IT" sz="2200">
                <a:latin typeface="Arial" charset="0"/>
                <a:ea typeface="MS PGothic" charset="0"/>
                <a:cs typeface="MS PGothic" charset="0"/>
              </a:rPr>
              <a:t>, Paris, Maisonneuve &amp; Larose, 2001.</a:t>
            </a:r>
          </a:p>
          <a:p>
            <a:pPr algn="just">
              <a:lnSpc>
                <a:spcPct val="90000"/>
              </a:lnSpc>
            </a:pPr>
            <a:endParaRPr lang="it-IT" sz="2200">
              <a:latin typeface="Arial" charset="0"/>
              <a:ea typeface="MS PGothic" charset="0"/>
              <a:cs typeface="MS PGothic" charset="0"/>
            </a:endParaRPr>
          </a:p>
        </p:txBody>
      </p:sp>
    </p:spTree>
    <p:extLst>
      <p:ext uri="{BB962C8B-B14F-4D97-AF65-F5344CB8AC3E}">
        <p14:creationId xmlns:p14="http://schemas.microsoft.com/office/powerpoint/2010/main" val="121688646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1" name="Titolo 1"/>
          <p:cNvSpPr>
            <a:spLocks noGrp="1"/>
          </p:cNvSpPr>
          <p:nvPr>
            <p:ph type="title"/>
          </p:nvPr>
        </p:nvSpPr>
        <p:spPr/>
        <p:txBody>
          <a:bodyPr/>
          <a:lstStyle/>
          <a:p>
            <a:r>
              <a:rPr lang="it-IT" sz="2800">
                <a:latin typeface="Arial" charset="0"/>
                <a:ea typeface="MS PGothic" charset="0"/>
              </a:rPr>
              <a:t>L</a:t>
            </a:r>
            <a:r>
              <a:rPr lang="ja-JP" altLang="it-IT" sz="2800">
                <a:latin typeface="Arial" charset="0"/>
                <a:ea typeface="MS PGothic" charset="0"/>
              </a:rPr>
              <a:t>’</a:t>
            </a:r>
            <a:r>
              <a:rPr lang="it-IT" altLang="ja-JP" sz="2800">
                <a:latin typeface="Arial" charset="0"/>
                <a:ea typeface="MS PGothic" charset="0"/>
              </a:rPr>
              <a:t>argot des jeunes des banlieues</a:t>
            </a:r>
            <a:endParaRPr lang="fr-CA" sz="2800">
              <a:latin typeface="Arial" charset="0"/>
              <a:ea typeface="MS PGothic" charset="0"/>
            </a:endParaRPr>
          </a:p>
        </p:txBody>
      </p:sp>
      <p:sp>
        <p:nvSpPr>
          <p:cNvPr id="174082" name="Segnaposto contenuto 2"/>
          <p:cNvSpPr>
            <a:spLocks noGrp="1"/>
          </p:cNvSpPr>
          <p:nvPr>
            <p:ph idx="1"/>
          </p:nvPr>
        </p:nvSpPr>
        <p:spPr/>
        <p:txBody>
          <a:bodyPr/>
          <a:lstStyle/>
          <a:p>
            <a:pPr algn="just"/>
            <a:r>
              <a:rPr lang="fr-CA" sz="2400">
                <a:latin typeface="Arial" charset="0"/>
                <a:ea typeface="MS PGothic" charset="0"/>
                <a:cs typeface="MS PGothic" charset="0"/>
              </a:rPr>
              <a:t>C’est dans les années 1980 que les médias commencent à parler d’argot des banlieues ou argot des cités.</a:t>
            </a:r>
          </a:p>
          <a:p>
            <a:pPr algn="just"/>
            <a:r>
              <a:rPr lang="fr-CA" sz="2400">
                <a:latin typeface="Arial" charset="0"/>
                <a:ea typeface="MS PGothic" charset="0"/>
                <a:cs typeface="MS PGothic" charset="0"/>
              </a:rPr>
              <a:t>Parlé par des jeunes généralement issus de milieux défavorisés</a:t>
            </a:r>
          </a:p>
          <a:p>
            <a:pPr algn="just"/>
            <a:r>
              <a:rPr lang="it-IT" sz="2400">
                <a:latin typeface="Arial" charset="0"/>
                <a:ea typeface="MS PGothic" charset="0"/>
                <a:cs typeface="MS PGothic" charset="0"/>
              </a:rPr>
              <a:t>P</a:t>
            </a:r>
            <a:r>
              <a:rPr lang="fr-CA" sz="2400">
                <a:latin typeface="Arial" charset="0"/>
                <a:ea typeface="MS PGothic" charset="0"/>
                <a:cs typeface="MS PGothic" charset="0"/>
              </a:rPr>
              <a:t>ériphéries des grandes villes : banlieues</a:t>
            </a:r>
          </a:p>
        </p:txBody>
      </p:sp>
    </p:spTree>
    <p:extLst>
      <p:ext uri="{BB962C8B-B14F-4D97-AF65-F5344CB8AC3E}">
        <p14:creationId xmlns:p14="http://schemas.microsoft.com/office/powerpoint/2010/main" val="198362057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5" name="Titolo 1"/>
          <p:cNvSpPr>
            <a:spLocks noGrp="1"/>
          </p:cNvSpPr>
          <p:nvPr>
            <p:ph type="title"/>
          </p:nvPr>
        </p:nvSpPr>
        <p:spPr/>
        <p:txBody>
          <a:bodyPr/>
          <a:lstStyle/>
          <a:p>
            <a:r>
              <a:rPr lang="it-IT" sz="3200">
                <a:latin typeface="Arial" charset="0"/>
                <a:ea typeface="MS PGothic" charset="0"/>
              </a:rPr>
              <a:t>Quelles variations ?</a:t>
            </a:r>
          </a:p>
        </p:txBody>
      </p:sp>
      <p:sp>
        <p:nvSpPr>
          <p:cNvPr id="175106" name="Segnaposto contenuto 2"/>
          <p:cNvSpPr>
            <a:spLocks noGrp="1"/>
          </p:cNvSpPr>
          <p:nvPr>
            <p:ph idx="1"/>
          </p:nvPr>
        </p:nvSpPr>
        <p:spPr/>
        <p:txBody>
          <a:bodyPr/>
          <a:lstStyle/>
          <a:p>
            <a:r>
              <a:rPr lang="it-IT" sz="2400">
                <a:latin typeface="Arial" charset="0"/>
                <a:ea typeface="MS PGothic" charset="0"/>
                <a:cs typeface="MS PGothic" charset="0"/>
              </a:rPr>
              <a:t>Diaphasique : communication informelle</a:t>
            </a:r>
          </a:p>
          <a:p>
            <a:r>
              <a:rPr lang="it-IT" sz="2400">
                <a:latin typeface="Arial" charset="0"/>
                <a:ea typeface="MS PGothic" charset="0"/>
                <a:cs typeface="MS PGothic" charset="0"/>
              </a:rPr>
              <a:t>Diastratique : personnes des cités défavorisées</a:t>
            </a:r>
          </a:p>
          <a:p>
            <a:r>
              <a:rPr lang="it-IT" sz="2400">
                <a:latin typeface="Arial" charset="0"/>
                <a:ea typeface="MS PGothic" charset="0"/>
                <a:cs typeface="MS PGothic" charset="0"/>
              </a:rPr>
              <a:t>Diatopique : banlieue</a:t>
            </a:r>
          </a:p>
          <a:p>
            <a:r>
              <a:rPr lang="it-IT" sz="2400">
                <a:latin typeface="Arial" charset="0"/>
                <a:ea typeface="MS PGothic" charset="0"/>
                <a:cs typeface="MS PGothic" charset="0"/>
              </a:rPr>
              <a:t>Diachronique : jeunes</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316553069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29" name="Titolo 1"/>
          <p:cNvSpPr>
            <a:spLocks noGrp="1"/>
          </p:cNvSpPr>
          <p:nvPr>
            <p:ph type="title"/>
          </p:nvPr>
        </p:nvSpPr>
        <p:spPr/>
        <p:txBody>
          <a:bodyPr/>
          <a:lstStyle/>
          <a:p>
            <a:r>
              <a:rPr lang="it-IT" sz="2800">
                <a:latin typeface="Arial" charset="0"/>
                <a:ea typeface="MS PGothic" charset="0"/>
              </a:rPr>
              <a:t>Ses fonctions</a:t>
            </a:r>
          </a:p>
        </p:txBody>
      </p:sp>
      <p:sp>
        <p:nvSpPr>
          <p:cNvPr id="176130" name="Segnaposto contenuto 2"/>
          <p:cNvSpPr>
            <a:spLocks noGrp="1"/>
          </p:cNvSpPr>
          <p:nvPr>
            <p:ph idx="1"/>
          </p:nvPr>
        </p:nvSpPr>
        <p:spPr/>
        <p:txBody>
          <a:bodyPr/>
          <a:lstStyle/>
          <a:p>
            <a:pPr>
              <a:lnSpc>
                <a:spcPct val="90000"/>
              </a:lnSpc>
            </a:pPr>
            <a:r>
              <a:rPr lang="fr-CA" sz="2400">
                <a:latin typeface="Arial" charset="0"/>
                <a:ea typeface="MS PGothic" charset="0"/>
                <a:cs typeface="MS PGothic" charset="0"/>
              </a:rPr>
              <a:t>1° Identitaire</a:t>
            </a:r>
          </a:p>
          <a:p>
            <a:pPr>
              <a:lnSpc>
                <a:spcPct val="90000"/>
              </a:lnSpc>
            </a:pPr>
            <a:r>
              <a:rPr lang="fr-CA" sz="2400">
                <a:latin typeface="Arial" charset="0"/>
                <a:ea typeface="MS PGothic" charset="0"/>
                <a:cs typeface="MS PGothic" charset="0"/>
              </a:rPr>
              <a:t>2° Cryptique</a:t>
            </a:r>
          </a:p>
          <a:p>
            <a:pPr>
              <a:lnSpc>
                <a:spcPct val="90000"/>
              </a:lnSpc>
            </a:pPr>
            <a:r>
              <a:rPr lang="fr-CA" sz="2400">
                <a:latin typeface="Arial" charset="0"/>
                <a:ea typeface="MS PGothic" charset="0"/>
                <a:cs typeface="MS PGothic" charset="0"/>
              </a:rPr>
              <a:t>3° Ludique</a:t>
            </a:r>
          </a:p>
          <a:p>
            <a:pPr>
              <a:lnSpc>
                <a:spcPct val="90000"/>
              </a:lnSpc>
            </a:pPr>
            <a:endParaRPr lang="fr-CA" sz="2400">
              <a:latin typeface="Arial" charset="0"/>
              <a:ea typeface="MS PGothic" charset="0"/>
              <a:cs typeface="MS PGothic" charset="0"/>
            </a:endParaRPr>
          </a:p>
          <a:p>
            <a:pPr>
              <a:lnSpc>
                <a:spcPct val="90000"/>
              </a:lnSpc>
            </a:pPr>
            <a:r>
              <a:rPr lang="fr-CA" sz="2400">
                <a:latin typeface="Arial" charset="0"/>
                <a:ea typeface="MS PGothic" charset="0"/>
                <a:cs typeface="MS PGothic" charset="0"/>
              </a:rPr>
              <a:t>Identitaire : facteur d’intégration entre eux (isolés dans les banlieues, exclus des villes)</a:t>
            </a:r>
          </a:p>
          <a:p>
            <a:pPr algn="just">
              <a:lnSpc>
                <a:spcPct val="90000"/>
              </a:lnSpc>
            </a:pPr>
            <a:r>
              <a:rPr lang="fr-CA" sz="2400">
                <a:latin typeface="Arial" charset="0"/>
                <a:ea typeface="MS PGothic" charset="0"/>
                <a:cs typeface="MS PGothic" charset="0"/>
              </a:rPr>
              <a:t>Les communautés banlieusardes sont géographiquement, économiquement et sociologiquement isolées du reste de la population (Goudailler:9)</a:t>
            </a:r>
          </a:p>
          <a:p>
            <a:pPr>
              <a:lnSpc>
                <a:spcPct val="90000"/>
              </a:lnSpc>
            </a:pPr>
            <a:r>
              <a:rPr lang="fr-CA" sz="2400">
                <a:latin typeface="Arial" charset="0"/>
                <a:ea typeface="MS PGothic" charset="0"/>
                <a:cs typeface="MS PGothic" charset="0"/>
              </a:rPr>
              <a:t>La langue, la musique (surtout le rap), les vêtements</a:t>
            </a:r>
          </a:p>
          <a:p>
            <a:pPr>
              <a:lnSpc>
                <a:spcPct val="90000"/>
              </a:lnSpc>
            </a:pP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54032939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3" name="Titolo 1"/>
          <p:cNvSpPr>
            <a:spLocks noGrp="1"/>
          </p:cNvSpPr>
          <p:nvPr>
            <p:ph type="title"/>
          </p:nvPr>
        </p:nvSpPr>
        <p:spPr/>
        <p:txBody>
          <a:bodyPr>
            <a:normAutofit fontScale="90000"/>
          </a:bodyPr>
          <a:lstStyle/>
          <a:p>
            <a:r>
              <a:rPr lang="it-IT" sz="2600">
                <a:latin typeface="Arial" charset="0"/>
                <a:ea typeface="MS PGothic" charset="0"/>
              </a:rPr>
              <a:t/>
            </a:r>
            <a:br>
              <a:rPr lang="it-IT" sz="2600">
                <a:latin typeface="Arial" charset="0"/>
                <a:ea typeface="MS PGothic" charset="0"/>
              </a:rPr>
            </a:br>
            <a:r>
              <a:rPr lang="it-IT" sz="2600">
                <a:latin typeface="Arial" charset="0"/>
                <a:ea typeface="MS PGothic" charset="0"/>
              </a:rPr>
              <a:t/>
            </a:r>
            <a:br>
              <a:rPr lang="it-IT" sz="2600">
                <a:latin typeface="Arial" charset="0"/>
                <a:ea typeface="MS PGothic" charset="0"/>
              </a:rPr>
            </a:br>
            <a:r>
              <a:rPr lang="it-IT" sz="2600">
                <a:latin typeface="Arial" charset="0"/>
                <a:ea typeface="MS PGothic" charset="0"/>
              </a:rPr>
              <a:t>Matériau variationnel spécifique :</a:t>
            </a:r>
            <a:br>
              <a:rPr lang="it-IT" sz="2600">
                <a:latin typeface="Arial" charset="0"/>
                <a:ea typeface="MS PGothic" charset="0"/>
              </a:rPr>
            </a:br>
            <a:r>
              <a:rPr lang="it-IT" sz="2600">
                <a:latin typeface="Arial" charset="0"/>
                <a:ea typeface="MS PGothic" charset="0"/>
              </a:rPr>
              <a:t>phonique</a:t>
            </a:r>
            <a:br>
              <a:rPr lang="it-IT" sz="2600">
                <a:latin typeface="Arial" charset="0"/>
                <a:ea typeface="MS PGothic" charset="0"/>
              </a:rPr>
            </a:br>
            <a:r>
              <a:rPr lang="it-IT" sz="2600">
                <a:latin typeface="Arial" charset="0"/>
                <a:ea typeface="MS PGothic" charset="0"/>
              </a:rPr>
              <a:t/>
            </a:r>
            <a:br>
              <a:rPr lang="it-IT" sz="2600">
                <a:latin typeface="Arial" charset="0"/>
                <a:ea typeface="MS PGothic" charset="0"/>
              </a:rPr>
            </a:br>
            <a:endParaRPr lang="it-IT" sz="2600">
              <a:latin typeface="Arial" charset="0"/>
              <a:ea typeface="MS PGothic" charset="0"/>
            </a:endParaRPr>
          </a:p>
        </p:txBody>
      </p:sp>
      <p:sp>
        <p:nvSpPr>
          <p:cNvPr id="177154" name="Segnaposto contenuto 2"/>
          <p:cNvSpPr>
            <a:spLocks noGrp="1"/>
          </p:cNvSpPr>
          <p:nvPr>
            <p:ph idx="1"/>
          </p:nvPr>
        </p:nvSpPr>
        <p:spPr/>
        <p:txBody>
          <a:bodyPr/>
          <a:lstStyle/>
          <a:p>
            <a:r>
              <a:rPr lang="it-IT" sz="2400">
                <a:latin typeface="Arial" charset="0"/>
                <a:ea typeface="MS PGothic" charset="0"/>
                <a:cs typeface="MS PGothic" charset="0"/>
              </a:rPr>
              <a:t>- intonation, rythme, accentuation sur la pénultième et non sur la finale</a:t>
            </a:r>
          </a:p>
          <a:p>
            <a:r>
              <a:rPr lang="it-IT" sz="2400">
                <a:latin typeface="Arial" charset="0"/>
                <a:ea typeface="MS PGothic" charset="0"/>
                <a:cs typeface="MS PGothic" charset="0"/>
              </a:rPr>
              <a:t>- réalisation glottalisée de /r/</a:t>
            </a:r>
          </a:p>
          <a:p>
            <a:r>
              <a:rPr lang="it-IT" sz="2400">
                <a:latin typeface="Arial" charset="0"/>
                <a:ea typeface="MS PGothic" charset="0"/>
                <a:cs typeface="MS PGothic" charset="0"/>
              </a:rPr>
              <a:t>- rareté des liaisons facultatives</a:t>
            </a:r>
          </a:p>
          <a:p>
            <a:endParaRPr lang="it-IT" sz="2400">
              <a:latin typeface="Arial" charset="0"/>
              <a:ea typeface="MS PGothic" charset="0"/>
              <a:cs typeface="MS PGothic" charset="0"/>
            </a:endParaRP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374725747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7" name="Titolo 1"/>
          <p:cNvSpPr>
            <a:spLocks noGrp="1"/>
          </p:cNvSpPr>
          <p:nvPr>
            <p:ph type="title"/>
          </p:nvPr>
        </p:nvSpPr>
        <p:spPr/>
        <p:txBody>
          <a:bodyPr/>
          <a:lstStyle/>
          <a:p>
            <a:r>
              <a:rPr lang="it-IT" sz="2800">
                <a:latin typeface="Arial" charset="0"/>
                <a:ea typeface="MS PGothic" charset="0"/>
              </a:rPr>
              <a:t>Matériau variationnel spécifique :</a:t>
            </a:r>
            <a:br>
              <a:rPr lang="it-IT" sz="2800">
                <a:latin typeface="Arial" charset="0"/>
                <a:ea typeface="MS PGothic" charset="0"/>
              </a:rPr>
            </a:br>
            <a:r>
              <a:rPr lang="it-IT" sz="2800">
                <a:latin typeface="Arial" charset="0"/>
                <a:ea typeface="MS PGothic" charset="0"/>
              </a:rPr>
              <a:t>grammatical</a:t>
            </a:r>
          </a:p>
        </p:txBody>
      </p:sp>
      <p:sp>
        <p:nvSpPr>
          <p:cNvPr id="178178" name="Segnaposto contenuto 2"/>
          <p:cNvSpPr>
            <a:spLocks noGrp="1"/>
          </p:cNvSpPr>
          <p:nvPr>
            <p:ph idx="1"/>
          </p:nvPr>
        </p:nvSpPr>
        <p:spPr/>
        <p:txBody>
          <a:bodyPr/>
          <a:lstStyle/>
          <a:p>
            <a:r>
              <a:rPr lang="it-IT" sz="2400">
                <a:latin typeface="Arial" charset="0"/>
                <a:ea typeface="MS PGothic" charset="0"/>
                <a:cs typeface="MS PGothic" charset="0"/>
              </a:rPr>
              <a:t>- formes verbales non conjuguées ex : </a:t>
            </a:r>
            <a:r>
              <a:rPr lang="it-IT" sz="2400" i="1">
                <a:latin typeface="Arial" charset="0"/>
                <a:ea typeface="MS PGothic" charset="0"/>
                <a:cs typeface="MS PGothic" charset="0"/>
              </a:rPr>
              <a:t>il a chourave de la bouffe</a:t>
            </a:r>
            <a:r>
              <a:rPr lang="it-IT" sz="2400">
                <a:latin typeface="Arial" charset="0"/>
                <a:ea typeface="MS PGothic" charset="0"/>
                <a:cs typeface="MS PGothic" charset="0"/>
              </a:rPr>
              <a:t>  (chouraver = voler) ; </a:t>
            </a:r>
            <a:r>
              <a:rPr lang="it-IT" sz="2400" i="1">
                <a:latin typeface="Arial" charset="0"/>
                <a:ea typeface="MS PGothic" charset="0"/>
                <a:cs typeface="MS PGothic" charset="0"/>
              </a:rPr>
              <a:t>il bédav </a:t>
            </a:r>
            <a:r>
              <a:rPr lang="it-IT" sz="2400">
                <a:latin typeface="Arial" charset="0"/>
                <a:ea typeface="MS PGothic" charset="0"/>
                <a:cs typeface="MS PGothic" charset="0"/>
              </a:rPr>
              <a:t>(fumer du haschic ou du cannabis) voir diapo suivante</a:t>
            </a:r>
          </a:p>
          <a:p>
            <a:r>
              <a:rPr lang="it-IT" sz="2400">
                <a:latin typeface="Arial" charset="0"/>
                <a:ea typeface="MS PGothic" charset="0"/>
                <a:cs typeface="MS PGothic" charset="0"/>
              </a:rPr>
              <a:t>- Changement de construction: des verbes transitifs construits intransitivement ex : </a:t>
            </a:r>
            <a:r>
              <a:rPr lang="it-IT" sz="2400" i="1">
                <a:latin typeface="Arial" charset="0"/>
                <a:ea typeface="MS PGothic" charset="0"/>
                <a:cs typeface="MS PGothic" charset="0"/>
              </a:rPr>
              <a:t>il assure; ça craint</a:t>
            </a:r>
          </a:p>
          <a:p>
            <a:r>
              <a:rPr lang="it-IT" sz="2400">
                <a:latin typeface="Arial" charset="0"/>
                <a:ea typeface="MS PGothic" charset="0"/>
                <a:cs typeface="MS PGothic" charset="0"/>
              </a:rPr>
              <a:t>- Changement de catégories grammaticales (dérivation impropre) ex </a:t>
            </a:r>
            <a:r>
              <a:rPr lang="it-IT" sz="2400" i="1">
                <a:latin typeface="Arial" charset="0"/>
                <a:ea typeface="MS PGothic" charset="0"/>
                <a:cs typeface="MS PGothic" charset="0"/>
              </a:rPr>
              <a:t>:  grave </a:t>
            </a:r>
            <a:r>
              <a:rPr lang="it-IT" sz="2400">
                <a:latin typeface="Arial" charset="0"/>
                <a:ea typeface="MS PGothic" charset="0"/>
                <a:cs typeface="MS PGothic" charset="0"/>
              </a:rPr>
              <a:t>(adj qui devient adverbe</a:t>
            </a:r>
            <a:r>
              <a:rPr lang="it-IT" sz="2400" i="1">
                <a:latin typeface="Arial" charset="0"/>
                <a:ea typeface="MS PGothic" charset="0"/>
                <a:cs typeface="MS PGothic" charset="0"/>
              </a:rPr>
              <a:t>) il s</a:t>
            </a:r>
            <a:r>
              <a:rPr lang="ja-JP" altLang="it-IT" sz="2400" i="1">
                <a:latin typeface="Arial" charset="0"/>
                <a:ea typeface="MS PGothic" charset="0"/>
                <a:cs typeface="MS PGothic" charset="0"/>
              </a:rPr>
              <a:t>’</a:t>
            </a:r>
            <a:r>
              <a:rPr lang="it-IT" altLang="ja-JP" sz="2400" i="1">
                <a:latin typeface="Arial" charset="0"/>
                <a:ea typeface="MS PGothic" charset="0"/>
                <a:cs typeface="MS PGothic" charset="0"/>
              </a:rPr>
              <a:t>emmerde grave</a:t>
            </a:r>
          </a:p>
          <a:p>
            <a:endParaRPr lang="it-IT" sz="2400">
              <a:latin typeface="Arial" charset="0"/>
              <a:ea typeface="MS PGothic" charset="0"/>
              <a:cs typeface="MS PGothic" charset="0"/>
            </a:endParaRP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61629048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olo 1"/>
          <p:cNvSpPr>
            <a:spLocks noGrp="1"/>
          </p:cNvSpPr>
          <p:nvPr>
            <p:ph type="title"/>
          </p:nvPr>
        </p:nvSpPr>
        <p:spPr/>
        <p:txBody>
          <a:bodyPr/>
          <a:lstStyle/>
          <a:p>
            <a:r>
              <a:rPr lang="it-IT" sz="2800">
                <a:latin typeface="Arial" charset="0"/>
                <a:ea typeface="MS PGothic" charset="0"/>
              </a:rPr>
              <a:t>paroles</a:t>
            </a:r>
          </a:p>
        </p:txBody>
      </p:sp>
      <p:sp>
        <p:nvSpPr>
          <p:cNvPr id="61442" name="Segnaposto contenuto 2"/>
          <p:cNvSpPr>
            <a:spLocks noGrp="1"/>
          </p:cNvSpPr>
          <p:nvPr>
            <p:ph idx="1"/>
          </p:nvPr>
        </p:nvSpPr>
        <p:spPr/>
        <p:txBody>
          <a:bodyPr>
            <a:normAutofit fontScale="92500" lnSpcReduction="10000"/>
          </a:bodyPr>
          <a:lstStyle/>
          <a:p>
            <a:r>
              <a:rPr lang="it-IT" sz="2400">
                <a:latin typeface="Arial" charset="0"/>
                <a:ea typeface="MS PGothic" charset="0"/>
                <a:cs typeface="MS PGothic" charset="0"/>
              </a:rPr>
              <a:t>[Refrain : Black M &amp; </a:t>
            </a:r>
            <a:r>
              <a:rPr lang="it-IT" sz="2400" i="1">
                <a:latin typeface="Arial" charset="0"/>
                <a:ea typeface="MS PGothic" charset="0"/>
                <a:cs typeface="MS PGothic" charset="0"/>
              </a:rPr>
              <a:t>Maître Gims</a:t>
            </a:r>
            <a:r>
              <a:rPr lang="it-IT" sz="2400">
                <a:latin typeface="Arial" charset="0"/>
                <a:ea typeface="MS PGothic" charset="0"/>
                <a:cs typeface="MS PGothic" charset="0"/>
              </a:rPr>
              <a:t>]</a:t>
            </a:r>
            <a:br>
              <a:rPr lang="it-IT" sz="2400">
                <a:latin typeface="Arial" charset="0"/>
                <a:ea typeface="MS PGothic" charset="0"/>
                <a:cs typeface="MS PGothic" charset="0"/>
              </a:rPr>
            </a:br>
            <a:r>
              <a:rPr lang="it-IT" sz="2400">
                <a:latin typeface="Arial" charset="0"/>
                <a:ea typeface="MS PGothic" charset="0"/>
                <a:cs typeface="MS PGothic" charset="0"/>
              </a:rPr>
              <a:t>Le soir s’</a:t>
            </a:r>
            <a:r>
              <a:rPr lang="it-IT" altLang="ja-JP" sz="2400">
                <a:latin typeface="Arial" charset="0"/>
                <a:ea typeface="MS PGothic" charset="0"/>
                <a:cs typeface="MS PGothic" charset="0"/>
              </a:rPr>
              <a:t>approche ca se tape des barres</a:t>
            </a:r>
            <a:br>
              <a:rPr lang="it-IT" altLang="ja-JP" sz="2400">
                <a:latin typeface="Arial" charset="0"/>
                <a:ea typeface="MS PGothic" charset="0"/>
                <a:cs typeface="MS PGothic" charset="0"/>
              </a:rPr>
            </a:br>
            <a:r>
              <a:rPr lang="it-IT" altLang="ja-JP" sz="2400">
                <a:latin typeface="Arial" charset="0"/>
                <a:ea typeface="MS PGothic" charset="0"/>
                <a:cs typeface="MS PGothic" charset="0"/>
                <a:hlinkClick r:id="rId2"/>
              </a:rPr>
              <a:t>Ça fume des sbars comme si c</a:t>
            </a:r>
            <a:r>
              <a:rPr lang="it-IT" sz="2400">
                <a:latin typeface="Arial" charset="0"/>
                <a:ea typeface="MS PGothic" charset="0"/>
                <a:cs typeface="MS PGothic" charset="0"/>
                <a:hlinkClick r:id="rId2"/>
              </a:rPr>
              <a:t>’</a:t>
            </a:r>
            <a:r>
              <a:rPr lang="it-IT" altLang="ja-JP" sz="2400">
                <a:latin typeface="Arial" charset="0"/>
                <a:ea typeface="MS PGothic" charset="0"/>
                <a:cs typeface="MS PGothic" charset="0"/>
                <a:hlinkClick r:id="rId2"/>
              </a:rPr>
              <a:t>était légal</a:t>
            </a:r>
            <a:r>
              <a:rPr lang="it-IT" altLang="ja-JP" sz="2400">
                <a:latin typeface="Arial" charset="0"/>
                <a:ea typeface="MS PGothic" charset="0"/>
                <a:cs typeface="MS PGothic" charset="0"/>
              </a:rPr>
              <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Les gars veulent serrer des meufs</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Les meufs serrer des gars</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Et ça toute la night</a:t>
            </a:r>
            <a:br>
              <a:rPr lang="it-IT" altLang="ja-JP" sz="2400">
                <a:latin typeface="Arial" charset="0"/>
                <a:ea typeface="MS PGothic" charset="0"/>
                <a:cs typeface="MS PGothic" charset="0"/>
              </a:rPr>
            </a:br>
            <a:r>
              <a:rPr lang="it-IT" altLang="ja-JP" sz="2400" i="1">
                <a:latin typeface="Arial" charset="0"/>
                <a:ea typeface="MS PGothic" charset="0"/>
                <a:cs typeface="MS PGothic" charset="0"/>
              </a:rPr>
              <a:t>Les soirées de samedi soir</a:t>
            </a:r>
            <a:br>
              <a:rPr lang="it-IT" altLang="ja-JP" sz="2400" i="1">
                <a:latin typeface="Arial" charset="0"/>
                <a:ea typeface="MS PGothic" charset="0"/>
                <a:cs typeface="MS PGothic" charset="0"/>
              </a:rPr>
            </a:br>
            <a:r>
              <a:rPr lang="it-IT" altLang="ja-JP" sz="2400" i="1">
                <a:latin typeface="Arial" charset="0"/>
                <a:ea typeface="MS PGothic" charset="0"/>
                <a:cs typeface="MS PGothic" charset="0"/>
              </a:rPr>
              <a:t>Quelquefois ça me déçoit</a:t>
            </a:r>
            <a:br>
              <a:rPr lang="it-IT" altLang="ja-JP" sz="2400" i="1">
                <a:latin typeface="Arial" charset="0"/>
                <a:ea typeface="MS PGothic" charset="0"/>
                <a:cs typeface="MS PGothic" charset="0"/>
              </a:rPr>
            </a:br>
            <a:r>
              <a:rPr lang="it-IT" altLang="ja-JP" sz="2400" i="1">
                <a:latin typeface="Arial" charset="0"/>
                <a:ea typeface="MS PGothic" charset="0"/>
                <a:cs typeface="MS PGothic" charset="0"/>
              </a:rPr>
              <a:t>Pour quelques billets de cent</a:t>
            </a:r>
            <a:br>
              <a:rPr lang="it-IT" altLang="ja-JP" sz="2400" i="1">
                <a:latin typeface="Arial" charset="0"/>
                <a:ea typeface="MS PGothic" charset="0"/>
                <a:cs typeface="MS PGothic" charset="0"/>
              </a:rPr>
            </a:br>
            <a:r>
              <a:rPr lang="it-IT" altLang="ja-JP" sz="2400" i="1">
                <a:latin typeface="Arial" charset="0"/>
                <a:ea typeface="MS PGothic" charset="0"/>
                <a:cs typeface="MS PGothic" charset="0"/>
              </a:rPr>
              <a:t>Ça part en giclée de sang</a:t>
            </a:r>
            <a:br>
              <a:rPr lang="it-IT" altLang="ja-JP" sz="2400" i="1">
                <a:latin typeface="Arial" charset="0"/>
                <a:ea typeface="MS PGothic" charset="0"/>
                <a:cs typeface="MS PGothic" charset="0"/>
              </a:rPr>
            </a:br>
            <a:r>
              <a:rPr lang="it-IT" altLang="ja-JP" sz="2400" i="1">
                <a:latin typeface="Arial" charset="0"/>
                <a:ea typeface="MS PGothic" charset="0"/>
                <a:cs typeface="MS PGothic" charset="0"/>
              </a:rPr>
              <a:t>Hey Ho</a:t>
            </a:r>
            <a:br>
              <a:rPr lang="it-IT" altLang="ja-JP" sz="2400" i="1">
                <a:latin typeface="Arial" charset="0"/>
                <a:ea typeface="MS PGothic" charset="0"/>
                <a:cs typeface="MS PGothic" charset="0"/>
              </a:rPr>
            </a:br>
            <a:r>
              <a:rPr lang="it-IT" altLang="ja-JP" sz="2400" i="1">
                <a:latin typeface="Arial" charset="0"/>
                <a:ea typeface="MS PGothic" charset="0"/>
                <a:cs typeface="MS PGothic" charset="0"/>
              </a:rPr>
              <a:t>Hey Ho</a:t>
            </a:r>
            <a:br>
              <a:rPr lang="it-IT" altLang="ja-JP" sz="2400" i="1">
                <a:latin typeface="Arial" charset="0"/>
                <a:ea typeface="MS PGothic" charset="0"/>
                <a:cs typeface="MS PGothic" charset="0"/>
              </a:rPr>
            </a:br>
            <a:r>
              <a:rPr lang="it-IT" altLang="ja-JP" sz="2400" i="1">
                <a:latin typeface="Arial" charset="0"/>
                <a:ea typeface="MS PGothic" charset="0"/>
                <a:cs typeface="MS PGothic" charset="0"/>
              </a:rPr>
              <a:t>Hey Ho</a:t>
            </a:r>
            <a:br>
              <a:rPr lang="it-IT" altLang="ja-JP" sz="2400" i="1">
                <a:latin typeface="Arial" charset="0"/>
                <a:ea typeface="MS PGothic" charset="0"/>
                <a:cs typeface="MS PGothic" charset="0"/>
              </a:rPr>
            </a:br>
            <a:r>
              <a:rPr lang="it-IT" altLang="ja-JP" sz="2400" i="1">
                <a:latin typeface="Arial" charset="0"/>
                <a:ea typeface="MS PGothic" charset="0"/>
                <a:cs typeface="MS PGothic" charset="0"/>
              </a:rPr>
              <a:t>Hey Ho</a:t>
            </a: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297106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1" name="Titolo 1"/>
          <p:cNvSpPr>
            <a:spLocks noGrp="1"/>
          </p:cNvSpPr>
          <p:nvPr>
            <p:ph type="title"/>
          </p:nvPr>
        </p:nvSpPr>
        <p:spPr/>
        <p:txBody>
          <a:bodyPr/>
          <a:lstStyle/>
          <a:p>
            <a:r>
              <a:rPr lang="it-IT" sz="2800">
                <a:latin typeface="Arial" charset="0"/>
                <a:ea typeface="MS PGothic" charset="0"/>
              </a:rPr>
              <a:t>Matériau variationnel spécifique :</a:t>
            </a:r>
            <a:br>
              <a:rPr lang="it-IT" sz="2800">
                <a:latin typeface="Arial" charset="0"/>
                <a:ea typeface="MS PGothic" charset="0"/>
              </a:rPr>
            </a:br>
            <a:r>
              <a:rPr lang="it-IT" sz="2800">
                <a:latin typeface="Arial" charset="0"/>
                <a:ea typeface="MS PGothic" charset="0"/>
              </a:rPr>
              <a:t>lexical</a:t>
            </a:r>
          </a:p>
        </p:txBody>
      </p:sp>
      <p:sp>
        <p:nvSpPr>
          <p:cNvPr id="179202" name="Segnaposto contenuto 2"/>
          <p:cNvSpPr>
            <a:spLocks noGrp="1"/>
          </p:cNvSpPr>
          <p:nvPr>
            <p:ph idx="1"/>
          </p:nvPr>
        </p:nvSpPr>
        <p:spPr/>
        <p:txBody>
          <a:bodyPr/>
          <a:lstStyle/>
          <a:p>
            <a:r>
              <a:rPr lang="fr-CA" sz="2400">
                <a:latin typeface="Arial" charset="0"/>
                <a:ea typeface="MS PGothic" charset="0"/>
                <a:cs typeface="MS PGothic" charset="0"/>
              </a:rPr>
              <a:t>Le plus saillant : le lexique (mêmes procédés que la langue commune)</a:t>
            </a:r>
          </a:p>
          <a:p>
            <a:r>
              <a:rPr lang="fr-CA" sz="2400">
                <a:latin typeface="Arial" charset="0"/>
                <a:ea typeface="MS PGothic" charset="0"/>
                <a:cs typeface="MS PGothic" charset="0"/>
              </a:rPr>
              <a:t>- emprunt : à l’arabe (kiffer = aimer), langues africaines (go = fille), termes tziganes (marav = battre)</a:t>
            </a:r>
          </a:p>
          <a:p>
            <a:r>
              <a:rPr lang="fr-CA" sz="2400">
                <a:latin typeface="Arial" charset="0"/>
                <a:ea typeface="MS PGothic" charset="0"/>
                <a:cs typeface="MS PGothic" charset="0"/>
              </a:rPr>
              <a:t>- troncation : apocope très fréquente (hallu = hallucination</a:t>
            </a:r>
            <a:r>
              <a:rPr lang="it-IT" sz="2400">
                <a:latin typeface="Arial" charset="0"/>
                <a:ea typeface="MS PGothic" charset="0"/>
                <a:cs typeface="MS PGothic" charset="0"/>
              </a:rPr>
              <a:t>) et aphérèse (leur = controleur; blèm = problème; zess=gonzesse; zic = musique)</a:t>
            </a:r>
          </a:p>
          <a:p>
            <a:r>
              <a:rPr lang="it-IT" sz="2400">
                <a:latin typeface="Arial" charset="0"/>
                <a:ea typeface="MS PGothic" charset="0"/>
                <a:cs typeface="MS PGothic" charset="0"/>
              </a:rPr>
              <a:t>- réduplication : leurleur = controleur, zonzon = prison</a:t>
            </a:r>
          </a:p>
          <a:p>
            <a:r>
              <a:rPr lang="it-IT" sz="2400">
                <a:latin typeface="Arial" charset="0"/>
                <a:ea typeface="MS PGothic" charset="0"/>
                <a:cs typeface="MS PGothic" charset="0"/>
              </a:rPr>
              <a:t>Verlan (mise à l</a:t>
            </a:r>
            <a:r>
              <a:rPr lang="ja-JP" altLang="it-IT" sz="2400">
                <a:latin typeface="Arial" charset="0"/>
                <a:ea typeface="MS PGothic" charset="0"/>
                <a:cs typeface="MS PGothic" charset="0"/>
              </a:rPr>
              <a:t>’</a:t>
            </a:r>
            <a:r>
              <a:rPr lang="it-IT" altLang="ja-JP" sz="2400">
                <a:latin typeface="Arial" charset="0"/>
                <a:ea typeface="MS PGothic" charset="0"/>
                <a:cs typeface="MS PGothic" charset="0"/>
              </a:rPr>
              <a:t>envers) : femme</a:t>
            </a:r>
            <a:r>
              <a:rPr lang="it-IT" altLang="ja-JP" sz="2400">
                <a:latin typeface="Wingdings" charset="0"/>
                <a:ea typeface="MS PGothic" charset="0"/>
                <a:cs typeface="MS PGothic" charset="0"/>
                <a:sym typeface="Wingdings" charset="0"/>
              </a:rPr>
              <a:t></a:t>
            </a:r>
            <a:r>
              <a:rPr lang="it-IT" altLang="ja-JP" sz="2400">
                <a:latin typeface="Arial" charset="0"/>
                <a:ea typeface="MS PGothic" charset="0"/>
                <a:cs typeface="MS PGothic" charset="0"/>
              </a:rPr>
              <a:t>meuf ; comme ça </a:t>
            </a:r>
            <a:r>
              <a:rPr lang="it-IT" altLang="ja-JP" sz="2400">
                <a:latin typeface="Wingdings" charset="0"/>
                <a:ea typeface="MS PGothic" charset="0"/>
                <a:cs typeface="MS PGothic" charset="0"/>
                <a:sym typeface="Wingdings" charset="0"/>
              </a:rPr>
              <a:t></a:t>
            </a:r>
            <a:r>
              <a:rPr lang="it-IT" altLang="ja-JP" sz="2400">
                <a:latin typeface="Arial" charset="0"/>
                <a:ea typeface="MS PGothic" charset="0"/>
                <a:cs typeface="MS PGothic" charset="0"/>
              </a:rPr>
              <a:t> ça comme </a:t>
            </a:r>
            <a:r>
              <a:rPr lang="it-IT" altLang="ja-JP" sz="2400">
                <a:latin typeface="Wingdings" charset="0"/>
                <a:ea typeface="MS PGothic" charset="0"/>
                <a:cs typeface="MS PGothic" charset="0"/>
                <a:sym typeface="Wingdings" charset="0"/>
              </a:rPr>
              <a:t></a:t>
            </a:r>
            <a:r>
              <a:rPr lang="it-IT" altLang="ja-JP" sz="2400">
                <a:latin typeface="Arial" charset="0"/>
                <a:ea typeface="MS PGothic" charset="0"/>
                <a:cs typeface="MS PGothic" charset="0"/>
              </a:rPr>
              <a:t> comme as </a:t>
            </a:r>
            <a:r>
              <a:rPr lang="it-IT" altLang="ja-JP" sz="2400">
                <a:latin typeface="Wingdings" charset="0"/>
                <a:ea typeface="MS PGothic" charset="0"/>
                <a:cs typeface="MS PGothic" charset="0"/>
                <a:sym typeface="Wingdings" charset="0"/>
              </a:rPr>
              <a:t></a:t>
            </a:r>
            <a:r>
              <a:rPr lang="it-IT" altLang="ja-JP" sz="2400">
                <a:latin typeface="Arial" charset="0"/>
                <a:ea typeface="MS PGothic" charset="0"/>
                <a:cs typeface="MS PGothic" charset="0"/>
              </a:rPr>
              <a:t> as comme</a:t>
            </a:r>
            <a:r>
              <a:rPr lang="it-IT" altLang="ja-JP" sz="2400">
                <a:latin typeface="Wingdings" charset="0"/>
                <a:ea typeface="MS PGothic" charset="0"/>
                <a:cs typeface="MS PGothic" charset="0"/>
                <a:sym typeface="Wingdings" charset="0"/>
              </a:rPr>
              <a:t></a:t>
            </a:r>
            <a:r>
              <a:rPr lang="it-IT" altLang="ja-JP" sz="2400">
                <a:latin typeface="Arial" charset="0"/>
                <a:ea typeface="MS PGothic" charset="0"/>
                <a:cs typeface="MS PGothic" charset="0"/>
              </a:rPr>
              <a:t> askeum</a:t>
            </a:r>
            <a:r>
              <a:rPr lang="it-IT" altLang="ja-JP" sz="2400">
                <a:latin typeface="Wingdings" charset="0"/>
                <a:ea typeface="MS PGothic" charset="0"/>
                <a:cs typeface="MS PGothic" charset="0"/>
                <a:sym typeface="Wingdings" charset="0"/>
              </a:rPr>
              <a:t></a:t>
            </a:r>
            <a:r>
              <a:rPr lang="it-IT" altLang="ja-JP" sz="2400">
                <a:latin typeface="Arial" charset="0"/>
                <a:ea typeface="MS PGothic" charset="0"/>
                <a:cs typeface="MS PGothic" charset="0"/>
              </a:rPr>
              <a:t> asmeuk </a:t>
            </a:r>
            <a:r>
              <a:rPr lang="it-IT" altLang="ja-JP" sz="2400">
                <a:latin typeface="Wingdings" charset="0"/>
                <a:ea typeface="MS PGothic" charset="0"/>
                <a:cs typeface="MS PGothic" charset="0"/>
                <a:sym typeface="Wingdings" charset="0"/>
              </a:rPr>
              <a:t></a:t>
            </a:r>
            <a:r>
              <a:rPr lang="it-IT" altLang="ja-JP" sz="2400">
                <a:latin typeface="Arial" charset="0"/>
                <a:ea typeface="MS PGothic" charset="0"/>
                <a:cs typeface="MS PGothic" charset="0"/>
              </a:rPr>
              <a:t>asmok</a:t>
            </a: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363286013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09" name="Titolo 1"/>
          <p:cNvSpPr>
            <a:spLocks noGrp="1"/>
          </p:cNvSpPr>
          <p:nvPr>
            <p:ph type="title"/>
          </p:nvPr>
        </p:nvSpPr>
        <p:spPr/>
        <p:txBody>
          <a:bodyPr/>
          <a:lstStyle/>
          <a:p>
            <a:r>
              <a:rPr lang="it-IT" sz="2800">
                <a:latin typeface="Arial" charset="0"/>
                <a:ea typeface="MS PGothic" charset="0"/>
              </a:rPr>
              <a:t>Le verlan</a:t>
            </a:r>
          </a:p>
        </p:txBody>
      </p:sp>
      <p:sp>
        <p:nvSpPr>
          <p:cNvPr id="171010" name="Segnaposto contenuto 2"/>
          <p:cNvSpPr>
            <a:spLocks noGrp="1"/>
          </p:cNvSpPr>
          <p:nvPr>
            <p:ph idx="1"/>
          </p:nvPr>
        </p:nvSpPr>
        <p:spPr/>
        <p:txBody>
          <a:bodyPr/>
          <a:lstStyle/>
          <a:p>
            <a:r>
              <a:rPr lang="it-IT" sz="2400">
                <a:latin typeface="Arial" charset="0"/>
                <a:ea typeface="MS PGothic" charset="0"/>
                <a:cs typeface="MS PGothic" charset="0"/>
              </a:rPr>
              <a:t>verlan [vɛʀlɑ̃] nom masculin étym. vers 1970 ; </a:t>
            </a:r>
            <a:r>
              <a:rPr lang="it-IT" sz="2400" i="1">
                <a:latin typeface="Arial" charset="0"/>
                <a:ea typeface="MS PGothic" charset="0"/>
                <a:cs typeface="MS PGothic" charset="0"/>
              </a:rPr>
              <a:t>verlen</a:t>
            </a:r>
            <a:r>
              <a:rPr lang="it-IT" sz="2400">
                <a:latin typeface="Arial" charset="0"/>
                <a:ea typeface="MS PGothic" charset="0"/>
                <a:cs typeface="MS PGothic" charset="0"/>
              </a:rPr>
              <a:t> 1953, Le Breton ◊ inversion de </a:t>
            </a:r>
            <a:r>
              <a:rPr lang="it-IT" sz="2400" i="1">
                <a:latin typeface="Arial" charset="0"/>
                <a:ea typeface="MS PGothic" charset="0"/>
                <a:cs typeface="MS PGothic" charset="0"/>
              </a:rPr>
              <a:t>(à) l'envers</a:t>
            </a:r>
            <a:r>
              <a:rPr lang="it-IT" sz="2400">
                <a:latin typeface="Arial" charset="0"/>
                <a:ea typeface="MS PGothic" charset="0"/>
                <a:cs typeface="MS PGothic" charset="0"/>
              </a:rPr>
              <a:t> Famille étymologique ⇨  verser.</a:t>
            </a:r>
          </a:p>
          <a:p>
            <a:r>
              <a:rPr lang="it-IT" sz="2400">
                <a:latin typeface="Arial" charset="0"/>
                <a:ea typeface="MS PGothic" charset="0"/>
                <a:cs typeface="MS PGothic" charset="0"/>
              </a:rPr>
              <a:t>❖</a:t>
            </a:r>
          </a:p>
          <a:p>
            <a:pPr algn="just"/>
            <a:r>
              <a:rPr lang="it-IT" sz="2400">
                <a:latin typeface="Arial" charset="0"/>
                <a:ea typeface="MS PGothic" charset="0"/>
                <a:cs typeface="MS PGothic" charset="0"/>
              </a:rPr>
              <a:t>■  Argot conventionnel consistant à inverser les syllabes de certains mots (ex. laisse béton pour laisse tomber, féca (café), tromé (métro), ripou (pourri), et, avec altération, meuf pour femme).</a:t>
            </a:r>
          </a:p>
          <a:p>
            <a:r>
              <a:rPr lang="it-IT" sz="2400">
                <a:latin typeface="Arial" charset="0"/>
                <a:ea typeface="MS PGothic" charset="0"/>
                <a:cs typeface="MS PGothic" charset="0"/>
              </a:rPr>
              <a:t>© 2016 Dictionnaires Le Robert - Le Petit Robert de la langue française</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177968897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5" name="Titolo 1"/>
          <p:cNvSpPr>
            <a:spLocks noGrp="1"/>
          </p:cNvSpPr>
          <p:nvPr>
            <p:ph type="title"/>
          </p:nvPr>
        </p:nvSpPr>
        <p:spPr/>
        <p:txBody>
          <a:bodyPr/>
          <a:lstStyle/>
          <a:p>
            <a:r>
              <a:rPr lang="fr-CA" sz="2800">
                <a:latin typeface="Arial" charset="0"/>
                <a:ea typeface="MS PGothic" charset="0"/>
              </a:rPr>
              <a:t>Le verlan</a:t>
            </a:r>
          </a:p>
        </p:txBody>
      </p:sp>
      <p:sp>
        <p:nvSpPr>
          <p:cNvPr id="180226" name="Segnaposto contenuto 2"/>
          <p:cNvSpPr>
            <a:spLocks noGrp="1"/>
          </p:cNvSpPr>
          <p:nvPr>
            <p:ph idx="1"/>
          </p:nvPr>
        </p:nvSpPr>
        <p:spPr/>
        <p:txBody>
          <a:bodyPr/>
          <a:lstStyle/>
          <a:p>
            <a:pPr algn="just"/>
            <a:r>
              <a:rPr lang="it-IT" sz="2400">
                <a:latin typeface="Arial" charset="0"/>
                <a:ea typeface="MS PGothic" charset="0"/>
                <a:cs typeface="MS PGothic" charset="0"/>
              </a:rPr>
              <a:t>O</a:t>
            </a:r>
            <a:r>
              <a:rPr lang="fr-CA" sz="2400">
                <a:latin typeface="Arial" charset="0"/>
                <a:ea typeface="MS PGothic" charset="0"/>
                <a:cs typeface="MS PGothic" charset="0"/>
              </a:rPr>
              <a:t>rigine : roman d’Auguste Le Breton, </a:t>
            </a:r>
            <a:r>
              <a:rPr lang="fr-CA" sz="2400" i="1">
                <a:latin typeface="Arial" charset="0"/>
                <a:ea typeface="MS PGothic" charset="0"/>
                <a:cs typeface="MS PGothic" charset="0"/>
              </a:rPr>
              <a:t>Du rififi chez les hommes</a:t>
            </a:r>
            <a:r>
              <a:rPr lang="fr-CA" sz="2400">
                <a:latin typeface="Arial" charset="0"/>
                <a:ea typeface="MS PGothic" charset="0"/>
                <a:cs typeface="MS PGothic" charset="0"/>
              </a:rPr>
              <a:t>, paru en 1953 (adaptation au cinéma : </a:t>
            </a:r>
            <a:r>
              <a:rPr lang="fr-FR" sz="2400">
                <a:latin typeface="Arial" charset="0"/>
                <a:ea typeface="MS PGothic" charset="0"/>
                <a:cs typeface="MS PGothic" charset="0"/>
              </a:rPr>
              <a:t>Prix du meilleur réalisateur et nomination à la Palme d'or, lors du Festival de Cannes 1955).</a:t>
            </a:r>
          </a:p>
          <a:p>
            <a:pPr algn="just"/>
            <a:endParaRPr lang="fr-FR" sz="2400">
              <a:latin typeface="Arial" charset="0"/>
              <a:ea typeface="MS PGothic" charset="0"/>
              <a:cs typeface="MS PGothic" charset="0"/>
            </a:endParaRPr>
          </a:p>
          <a:p>
            <a:r>
              <a:rPr lang="fr-FR" sz="2400">
                <a:latin typeface="Arial" charset="0"/>
                <a:ea typeface="MS PGothic" charset="0"/>
                <a:cs typeface="MS PGothic" charset="0"/>
              </a:rPr>
              <a:t>rififi [ʀififi] nom masculin étym. 1942 ◊ de </a:t>
            </a:r>
            <a:r>
              <a:rPr lang="fr-FR" sz="2400" i="1">
                <a:latin typeface="Arial" charset="0"/>
                <a:ea typeface="MS PGothic" charset="0"/>
                <a:cs typeface="MS PGothic" charset="0"/>
              </a:rPr>
              <a:t>1. rif</a:t>
            </a:r>
            <a:r>
              <a:rPr lang="fr-FR" sz="2400">
                <a:latin typeface="Arial" charset="0"/>
                <a:ea typeface="MS PGothic" charset="0"/>
                <a:cs typeface="MS PGothic" charset="0"/>
              </a:rPr>
              <a:t> « combat » </a:t>
            </a:r>
          </a:p>
          <a:p>
            <a:pPr algn="just"/>
            <a:r>
              <a:rPr lang="fr-FR" sz="2400">
                <a:latin typeface="Arial" charset="0"/>
                <a:ea typeface="MS PGothic" charset="0"/>
                <a:cs typeface="MS PGothic" charset="0"/>
              </a:rPr>
              <a:t>■ Arg. Bagarre. </a:t>
            </a:r>
            <a:r>
              <a:rPr lang="fr-FR" sz="2400" i="1">
                <a:latin typeface="Arial" charset="0"/>
                <a:ea typeface="MS PGothic" charset="0"/>
                <a:cs typeface="MS PGothic" charset="0"/>
              </a:rPr>
              <a:t>« Lui cherche pas d'rififi. Laisse tomber. »</a:t>
            </a:r>
            <a:r>
              <a:rPr lang="fr-FR" sz="2400">
                <a:latin typeface="Arial" charset="0"/>
                <a:ea typeface="MS PGothic" charset="0"/>
                <a:cs typeface="MS PGothic" charset="0"/>
              </a:rPr>
              <a:t> (Le Breton). (PR 2015)</a:t>
            </a:r>
          </a:p>
          <a:p>
            <a:pPr algn="just"/>
            <a:endParaRPr lang="fr-CA" sz="2400">
              <a:latin typeface="Arial" charset="0"/>
              <a:ea typeface="MS PGothic" charset="0"/>
              <a:cs typeface="MS PGothic" charset="0"/>
            </a:endParaRPr>
          </a:p>
        </p:txBody>
      </p:sp>
    </p:spTree>
    <p:extLst>
      <p:ext uri="{BB962C8B-B14F-4D97-AF65-F5344CB8AC3E}">
        <p14:creationId xmlns:p14="http://schemas.microsoft.com/office/powerpoint/2010/main" val="202447224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49" name="Titolo 1"/>
          <p:cNvSpPr>
            <a:spLocks noGrp="1"/>
          </p:cNvSpPr>
          <p:nvPr>
            <p:ph type="title"/>
          </p:nvPr>
        </p:nvSpPr>
        <p:spPr/>
        <p:txBody>
          <a:bodyPr/>
          <a:lstStyle/>
          <a:p>
            <a:r>
              <a:rPr lang="fr-CA" sz="2800">
                <a:latin typeface="Arial" charset="0"/>
                <a:ea typeface="MS PGothic" charset="0"/>
              </a:rPr>
              <a:t>Le Breton et le verlan</a:t>
            </a:r>
          </a:p>
        </p:txBody>
      </p:sp>
      <p:sp>
        <p:nvSpPr>
          <p:cNvPr id="181250" name="Segnaposto contenuto 2"/>
          <p:cNvSpPr>
            <a:spLocks noGrp="1"/>
          </p:cNvSpPr>
          <p:nvPr>
            <p:ph idx="1"/>
          </p:nvPr>
        </p:nvSpPr>
        <p:spPr/>
        <p:txBody>
          <a:bodyPr/>
          <a:lstStyle/>
          <a:p>
            <a:pPr algn="just"/>
            <a:r>
              <a:rPr lang="fr-FR" sz="2400">
                <a:latin typeface="Arial" charset="0"/>
                <a:ea typeface="MS PGothic" charset="0"/>
                <a:cs typeface="MS PGothic" charset="0"/>
              </a:rPr>
              <a:t>Auguste Le Breton a introduit l'argot moderne en 1953 avec le </a:t>
            </a:r>
            <a:r>
              <a:rPr lang="fr-FR" sz="2400" i="1">
                <a:latin typeface="Arial" charset="0"/>
                <a:ea typeface="MS PGothic" charset="0"/>
                <a:cs typeface="MS PGothic" charset="0"/>
              </a:rPr>
              <a:t>Rififi chez les Hommes</a:t>
            </a:r>
            <a:r>
              <a:rPr lang="fr-FR" sz="2400">
                <a:latin typeface="Arial" charset="0"/>
                <a:ea typeface="MS PGothic" charset="0"/>
                <a:cs typeface="MS PGothic" charset="0"/>
              </a:rPr>
              <a:t>, ainsi que le verlan en littérature ; </a:t>
            </a:r>
            <a:r>
              <a:rPr lang="fr-FR" sz="2400" i="1">
                <a:latin typeface="Arial" charset="0"/>
                <a:ea typeface="MS PGothic" charset="0"/>
                <a:cs typeface="MS PGothic" charset="0"/>
              </a:rPr>
              <a:t>verlen</a:t>
            </a:r>
            <a:r>
              <a:rPr lang="fr-FR" sz="2400">
                <a:latin typeface="Arial" charset="0"/>
                <a:ea typeface="MS PGothic" charset="0"/>
                <a:cs typeface="MS PGothic" charset="0"/>
              </a:rPr>
              <a:t> </a:t>
            </a:r>
          </a:p>
          <a:p>
            <a:pPr algn="just"/>
            <a:r>
              <a:rPr lang="fr-FR" sz="2400">
                <a:latin typeface="Arial" charset="0"/>
                <a:ea typeface="MS PGothic" charset="0"/>
                <a:cs typeface="MS PGothic" charset="0"/>
              </a:rPr>
              <a:t>« Te détranche pas, Lily, La Mondaine ... »</a:t>
            </a:r>
            <a:br>
              <a:rPr lang="fr-FR" sz="2400">
                <a:latin typeface="Arial" charset="0"/>
                <a:ea typeface="MS PGothic" charset="0"/>
                <a:cs typeface="MS PGothic" charset="0"/>
              </a:rPr>
            </a:br>
            <a:r>
              <a:rPr lang="fr-FR" sz="2400">
                <a:latin typeface="Arial" charset="0"/>
                <a:ea typeface="MS PGothic" charset="0"/>
                <a:cs typeface="MS PGothic" charset="0"/>
              </a:rPr>
              <a:t>Pour que les caves qui les serraient de trop près n'entravent pas, elle ajouta en verlen :</a:t>
            </a:r>
            <a:br>
              <a:rPr lang="fr-FR" sz="2400">
                <a:latin typeface="Arial" charset="0"/>
                <a:ea typeface="MS PGothic" charset="0"/>
                <a:cs typeface="MS PGothic" charset="0"/>
              </a:rPr>
            </a:br>
            <a:r>
              <a:rPr lang="fr-FR" sz="2400">
                <a:latin typeface="Arial" charset="0"/>
                <a:ea typeface="MS PGothic" charset="0"/>
                <a:cs typeface="MS PGothic" charset="0"/>
              </a:rPr>
              <a:t>«Qu'est-ce qu'ils viennent tréfou les draupers à cette heure-ci ? Pourvu qu'ils fassent pas une flera. Ça serait le quetbou ; j'ai pas encore gnéga une nethu »</a:t>
            </a:r>
          </a:p>
          <a:p>
            <a:r>
              <a:rPr lang="fr-FR" sz="2400">
                <a:latin typeface="Arial" charset="0"/>
                <a:ea typeface="MS PGothic" charset="0"/>
                <a:cs typeface="MS PGothic" charset="0"/>
              </a:rPr>
              <a:t>— Auguste Le Breton, </a:t>
            </a:r>
            <a:r>
              <a:rPr lang="fr-FR" sz="2400" i="1">
                <a:latin typeface="Arial" charset="0"/>
                <a:ea typeface="MS PGothic" charset="0"/>
                <a:cs typeface="MS PGothic" charset="0"/>
              </a:rPr>
              <a:t>Du rififi chez les hommes</a:t>
            </a:r>
            <a:r>
              <a:rPr lang="fr-FR" sz="2400">
                <a:latin typeface="Arial" charset="0"/>
                <a:ea typeface="MS PGothic" charset="0"/>
                <a:cs typeface="MS PGothic" charset="0"/>
              </a:rPr>
              <a:t>, Gallimard, 1953, p. 36</a:t>
            </a:r>
          </a:p>
          <a:p>
            <a:pPr algn="just"/>
            <a:endParaRPr lang="fr-FR" sz="2400">
              <a:latin typeface="Arial" charset="0"/>
              <a:ea typeface="MS PGothic" charset="0"/>
              <a:cs typeface="MS PGothic" charset="0"/>
            </a:endParaRPr>
          </a:p>
        </p:txBody>
      </p:sp>
    </p:spTree>
    <p:extLst>
      <p:ext uri="{BB962C8B-B14F-4D97-AF65-F5344CB8AC3E}">
        <p14:creationId xmlns:p14="http://schemas.microsoft.com/office/powerpoint/2010/main" val="277516094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3" name="Title 1"/>
          <p:cNvSpPr>
            <a:spLocks noGrp="1"/>
          </p:cNvSpPr>
          <p:nvPr>
            <p:ph type="title"/>
          </p:nvPr>
        </p:nvSpPr>
        <p:spPr/>
        <p:txBody>
          <a:bodyPr/>
          <a:lstStyle/>
          <a:p>
            <a:r>
              <a:rPr lang="it-IT" sz="2800">
                <a:latin typeface="Arial" charset="0"/>
                <a:ea typeface="MS PGothic" charset="0"/>
              </a:rPr>
              <a:t>Le lexique : 1. le verlan</a:t>
            </a:r>
          </a:p>
        </p:txBody>
      </p:sp>
      <p:sp>
        <p:nvSpPr>
          <p:cNvPr id="172034" name="Content Placeholder 2"/>
          <p:cNvSpPr>
            <a:spLocks noGrp="1"/>
          </p:cNvSpPr>
          <p:nvPr>
            <p:ph idx="1"/>
          </p:nvPr>
        </p:nvSpPr>
        <p:spPr/>
        <p:txBody>
          <a:bodyPr>
            <a:normAutofit fontScale="92500" lnSpcReduction="20000"/>
          </a:bodyPr>
          <a:lstStyle/>
          <a:p>
            <a:r>
              <a:rPr lang="it-IT" altLang="ja-JP" sz="2400">
                <a:latin typeface="Arial" charset="0"/>
                <a:ea typeface="MS PGothic" charset="0"/>
                <a:cs typeface="MS PGothic" charset="0"/>
              </a:rPr>
              <a:t>Les gars veulent serrer des </a:t>
            </a:r>
            <a:r>
              <a:rPr lang="it-IT" altLang="ja-JP" sz="2400">
                <a:solidFill>
                  <a:srgbClr val="FF0000"/>
                </a:solidFill>
                <a:latin typeface="Arial" charset="0"/>
                <a:ea typeface="MS PGothic" charset="0"/>
                <a:cs typeface="MS PGothic" charset="0"/>
              </a:rPr>
              <a:t>meufs</a:t>
            </a:r>
            <a:r>
              <a:rPr lang="it-IT" altLang="ja-JP" sz="2400">
                <a:latin typeface="Arial" charset="0"/>
                <a:ea typeface="MS PGothic" charset="0"/>
                <a:cs typeface="MS PGothic" charset="0"/>
              </a:rPr>
              <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Les </a:t>
            </a:r>
            <a:r>
              <a:rPr lang="it-IT" altLang="ja-JP" sz="2400">
                <a:solidFill>
                  <a:srgbClr val="FF0000"/>
                </a:solidFill>
                <a:latin typeface="Arial" charset="0"/>
                <a:ea typeface="MS PGothic" charset="0"/>
                <a:cs typeface="MS PGothic" charset="0"/>
              </a:rPr>
              <a:t>meufs</a:t>
            </a:r>
            <a:r>
              <a:rPr lang="it-IT" altLang="ja-JP" sz="2400">
                <a:latin typeface="Arial" charset="0"/>
                <a:ea typeface="MS PGothic" charset="0"/>
                <a:cs typeface="MS PGothic" charset="0"/>
              </a:rPr>
              <a:t> serrer des gars</a:t>
            </a:r>
            <a:br>
              <a:rPr lang="it-IT" altLang="ja-JP" sz="2400">
                <a:latin typeface="Arial" charset="0"/>
                <a:ea typeface="MS PGothic" charset="0"/>
                <a:cs typeface="MS PGothic" charset="0"/>
              </a:rPr>
            </a:br>
            <a:r>
              <a:rPr lang="it-IT" sz="2400">
                <a:latin typeface="Arial" charset="0"/>
                <a:ea typeface="MS PGothic" charset="0"/>
                <a:cs typeface="MS PGothic" charset="0"/>
              </a:rPr>
              <a:t>Si elle me demande, si j’ai le </a:t>
            </a:r>
            <a:r>
              <a:rPr lang="it-IT" sz="2400">
                <a:solidFill>
                  <a:srgbClr val="FF0000"/>
                </a:solidFill>
                <a:latin typeface="Arial" charset="0"/>
                <a:ea typeface="MS PGothic" charset="0"/>
                <a:cs typeface="MS PGothic" charset="0"/>
              </a:rPr>
              <a:t>mi-per</a:t>
            </a:r>
          </a:p>
          <a:p>
            <a:r>
              <a:rPr lang="it-IT" sz="2400">
                <a:latin typeface="Arial" charset="0"/>
                <a:ea typeface="MS PGothic" charset="0"/>
                <a:cs typeface="MS PGothic" charset="0"/>
              </a:rPr>
              <a:t>Que souvent dans la </a:t>
            </a:r>
            <a:r>
              <a:rPr lang="it-IT" sz="2400">
                <a:solidFill>
                  <a:srgbClr val="FF0000"/>
                </a:solidFill>
                <a:latin typeface="Arial" charset="0"/>
                <a:ea typeface="MS PGothic" charset="0"/>
                <a:cs typeface="MS PGothic" charset="0"/>
              </a:rPr>
              <a:t>te-boi</a:t>
            </a:r>
            <a:r>
              <a:rPr lang="it-IT" sz="2400">
                <a:latin typeface="Arial" charset="0"/>
                <a:ea typeface="MS PGothic" charset="0"/>
                <a:cs typeface="MS PGothic" charset="0"/>
              </a:rPr>
              <a:t> y a une grosse flaque de sang</a:t>
            </a:r>
            <a:br>
              <a:rPr lang="it-IT" sz="2400">
                <a:latin typeface="Arial" charset="0"/>
                <a:ea typeface="MS PGothic" charset="0"/>
                <a:cs typeface="MS PGothic" charset="0"/>
              </a:rPr>
            </a:br>
            <a:r>
              <a:rPr lang="it-IT" sz="2400">
                <a:latin typeface="Arial" charset="0"/>
                <a:ea typeface="MS PGothic" charset="0"/>
                <a:cs typeface="MS PGothic" charset="0"/>
              </a:rPr>
              <a:t>J’ai vu une </a:t>
            </a:r>
            <a:r>
              <a:rPr lang="it-IT" sz="2400">
                <a:solidFill>
                  <a:srgbClr val="FF0000"/>
                </a:solidFill>
                <a:latin typeface="Arial" charset="0"/>
                <a:ea typeface="MS PGothic" charset="0"/>
                <a:cs typeface="MS PGothic" charset="0"/>
              </a:rPr>
              <a:t>tate-pa</a:t>
            </a:r>
            <a:r>
              <a:rPr lang="it-IT" sz="2400">
                <a:latin typeface="Arial" charset="0"/>
                <a:ea typeface="MS PGothic" charset="0"/>
                <a:cs typeface="MS PGothic" charset="0"/>
              </a:rPr>
              <a:t> partir au ralenti</a:t>
            </a:r>
          </a:p>
          <a:p>
            <a:r>
              <a:rPr lang="it-IT" sz="2400">
                <a:latin typeface="Arial" charset="0"/>
                <a:ea typeface="MS PGothic" charset="0"/>
                <a:cs typeface="MS PGothic" charset="0"/>
              </a:rPr>
              <a:t>c'est</a:t>
            </a:r>
            <a:r>
              <a:rPr lang="it-IT" sz="2400">
                <a:solidFill>
                  <a:srgbClr val="FF0000"/>
                </a:solidFill>
                <a:latin typeface="Arial" charset="0"/>
                <a:ea typeface="MS PGothic" charset="0"/>
                <a:cs typeface="MS PGothic" charset="0"/>
              </a:rPr>
              <a:t> lass'dégue</a:t>
            </a:r>
          </a:p>
          <a:p>
            <a:r>
              <a:rPr lang="it-IT" altLang="ja-JP" sz="2400">
                <a:latin typeface="Arial" charset="0"/>
                <a:ea typeface="MS PGothic" charset="0"/>
                <a:cs typeface="MS PGothic" charset="0"/>
              </a:rPr>
              <a:t>Casquette Wati-B veste moncler putain </a:t>
            </a:r>
            <a:r>
              <a:rPr lang="it-IT" altLang="ja-JP" sz="2400">
                <a:solidFill>
                  <a:srgbClr val="FF0000"/>
                </a:solidFill>
                <a:latin typeface="Arial" charset="0"/>
                <a:ea typeface="MS PGothic" charset="0"/>
                <a:cs typeface="MS PGothic" charset="0"/>
              </a:rPr>
              <a:t>ça se pé-sa</a:t>
            </a:r>
          </a:p>
          <a:p>
            <a:r>
              <a:rPr lang="it-IT" sz="2400">
                <a:latin typeface="Arial" charset="0"/>
                <a:ea typeface="MS PGothic" charset="0"/>
                <a:cs typeface="MS PGothic" charset="0"/>
              </a:rPr>
              <a:t>Sous rapta bien </a:t>
            </a:r>
            <a:r>
              <a:rPr lang="it-IT" sz="2400">
                <a:solidFill>
                  <a:srgbClr val="FF0000"/>
                </a:solidFill>
                <a:latin typeface="Arial" charset="0"/>
                <a:ea typeface="MS PGothic" charset="0"/>
                <a:cs typeface="MS PGothic" charset="0"/>
              </a:rPr>
              <a:t>vi-ser</a:t>
            </a:r>
            <a:r>
              <a:rPr lang="it-IT" sz="2400">
                <a:latin typeface="Arial" charset="0"/>
                <a:ea typeface="MS PGothic" charset="0"/>
                <a:cs typeface="MS PGothic" charset="0"/>
              </a:rPr>
              <a:t> ça frappe des poings</a:t>
            </a:r>
            <a:endParaRPr lang="it-IT" altLang="ja-JP" sz="2400">
              <a:solidFill>
                <a:srgbClr val="FF0000"/>
              </a:solidFill>
              <a:latin typeface="Arial" charset="0"/>
              <a:ea typeface="MS PGothic" charset="0"/>
              <a:cs typeface="MS PGothic" charset="0"/>
            </a:endParaRPr>
          </a:p>
          <a:p>
            <a:r>
              <a:rPr lang="it-IT" altLang="ja-JP" sz="2400">
                <a:latin typeface="Arial" charset="0"/>
                <a:ea typeface="MS PGothic" charset="0"/>
                <a:cs typeface="MS PGothic" charset="0"/>
              </a:rPr>
              <a:t>Mais wesh il est pas un peu trop </a:t>
            </a:r>
            <a:r>
              <a:rPr lang="it-IT" altLang="ja-JP" sz="2400">
                <a:solidFill>
                  <a:srgbClr val="FF0000"/>
                </a:solidFill>
                <a:latin typeface="Arial" charset="0"/>
                <a:ea typeface="MS PGothic" charset="0"/>
                <a:cs typeface="MS PGothic" charset="0"/>
              </a:rPr>
              <a:t>lé-mou</a:t>
            </a:r>
            <a:r>
              <a:rPr lang="it-IT" altLang="ja-JP" sz="2400">
                <a:latin typeface="Arial" charset="0"/>
                <a:ea typeface="MS PGothic" charset="0"/>
                <a:cs typeface="MS PGothic" charset="0"/>
              </a:rPr>
              <a:t> ton haut ?</a:t>
            </a:r>
          </a:p>
          <a:p>
            <a:r>
              <a:rPr lang="it-IT" altLang="ja-JP" sz="2400">
                <a:latin typeface="Arial" charset="0"/>
                <a:ea typeface="MS PGothic" charset="0"/>
                <a:cs typeface="MS PGothic" charset="0"/>
              </a:rPr>
              <a:t>Putain je sens que ça va partir en soirée coup de </a:t>
            </a:r>
            <a:r>
              <a:rPr lang="it-IT" altLang="ja-JP" sz="2400">
                <a:solidFill>
                  <a:srgbClr val="FF0000"/>
                </a:solidFill>
                <a:latin typeface="Arial" charset="0"/>
                <a:ea typeface="MS PGothic" charset="0"/>
                <a:cs typeface="MS PGothic" charset="0"/>
              </a:rPr>
              <a:t>teau-cou</a:t>
            </a:r>
            <a:endParaRPr lang="it-IT" sz="2400">
              <a:solidFill>
                <a:srgbClr val="FF0000"/>
              </a:solidFill>
              <a:latin typeface="Arial" charset="0"/>
              <a:ea typeface="MS PGothic" charset="0"/>
              <a:cs typeface="MS PGothic" charset="0"/>
            </a:endParaRPr>
          </a:p>
          <a:p>
            <a:r>
              <a:rPr lang="it-IT" altLang="ja-JP" sz="2400">
                <a:latin typeface="Arial" charset="0"/>
                <a:ea typeface="MS PGothic" charset="0"/>
                <a:cs typeface="MS PGothic" charset="0"/>
              </a:rPr>
              <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
            </a:r>
            <a:br>
              <a:rPr lang="it-IT" altLang="ja-JP" sz="2400">
                <a:latin typeface="Arial" charset="0"/>
                <a:ea typeface="MS PGothic" charset="0"/>
                <a:cs typeface="MS PGothic" charset="0"/>
              </a:rPr>
            </a:br>
            <a:r>
              <a:rPr lang="it-IT" sz="2400">
                <a:latin typeface="Arial" charset="0"/>
                <a:ea typeface="MS PGothic" charset="0"/>
                <a:cs typeface="MS PGothic" charset="0"/>
              </a:rPr>
              <a:t/>
            </a:r>
            <a:br>
              <a:rPr lang="it-IT" sz="2400">
                <a:latin typeface="Arial" charset="0"/>
                <a:ea typeface="MS PGothic" charset="0"/>
                <a:cs typeface="MS PGothic" charset="0"/>
              </a:rPr>
            </a:b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123901159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Titolo 1"/>
          <p:cNvSpPr>
            <a:spLocks noGrp="1"/>
          </p:cNvSpPr>
          <p:nvPr>
            <p:ph type="title"/>
          </p:nvPr>
        </p:nvSpPr>
        <p:spPr/>
        <p:txBody>
          <a:bodyPr/>
          <a:lstStyle/>
          <a:p>
            <a:r>
              <a:rPr lang="it-IT" altLang="fr-FR" sz="2800" b="1" dirty="0" err="1"/>
              <a:t>Les</a:t>
            </a:r>
            <a:r>
              <a:rPr lang="it-IT" altLang="fr-FR" sz="2800" b="1" dirty="0"/>
              <a:t> </a:t>
            </a:r>
            <a:r>
              <a:rPr lang="it-IT" altLang="fr-FR" sz="2800" b="1" dirty="0" err="1"/>
              <a:t>dictionnaires</a:t>
            </a:r>
            <a:r>
              <a:rPr lang="it-IT" altLang="fr-FR" sz="2800" b="1" dirty="0"/>
              <a:t> de la langue </a:t>
            </a:r>
            <a:r>
              <a:rPr lang="it-IT" altLang="fr-FR" sz="2800" b="1" dirty="0" err="1"/>
              <a:t>des</a:t>
            </a:r>
            <a:r>
              <a:rPr lang="it-IT" altLang="fr-FR" sz="2800" b="1" dirty="0"/>
              <a:t> </a:t>
            </a:r>
            <a:r>
              <a:rPr lang="it-IT" altLang="fr-FR" sz="2800" b="1" dirty="0" err="1"/>
              <a:t>jeunes</a:t>
            </a:r>
            <a:r>
              <a:rPr lang="it-IT" altLang="fr-FR" sz="2800" b="1" dirty="0"/>
              <a:t> de </a:t>
            </a:r>
            <a:r>
              <a:rPr lang="it-IT" altLang="fr-FR" sz="2800" b="1" dirty="0" err="1"/>
              <a:t>banlieues</a:t>
            </a:r>
            <a:endParaRPr lang="it-IT" altLang="fr-FR" sz="2800" b="1" dirty="0"/>
          </a:p>
        </p:txBody>
      </p:sp>
      <p:sp>
        <p:nvSpPr>
          <p:cNvPr id="189442" name="Segnaposto contenuto 2"/>
          <p:cNvSpPr>
            <a:spLocks noGrp="1"/>
          </p:cNvSpPr>
          <p:nvPr>
            <p:ph idx="1"/>
          </p:nvPr>
        </p:nvSpPr>
        <p:spPr/>
        <p:txBody>
          <a:bodyPr/>
          <a:lstStyle/>
          <a:p>
            <a:pPr algn="just"/>
            <a:r>
              <a:rPr lang="fr-FR" altLang="fr-FR" sz="2400"/>
              <a:t>Au cours des années 90, un tournant est arrivé, quand on a assisté à </a:t>
            </a:r>
            <a:r>
              <a:rPr lang="fr-FR" altLang="it-IT" sz="2400"/>
              <a:t>“</a:t>
            </a:r>
            <a:r>
              <a:rPr lang="fr-FR" altLang="fr-FR" sz="2400"/>
              <a:t>l</a:t>
            </a:r>
            <a:r>
              <a:rPr lang="fr-FR" altLang="it-IT" sz="2400"/>
              <a:t>’</a:t>
            </a:r>
            <a:r>
              <a:rPr lang="fr-FR" altLang="fr-FR" sz="2400"/>
              <a:t>émergence de la langue commune des cités</a:t>
            </a:r>
            <a:r>
              <a:rPr lang="fr-FR" altLang="it-IT" sz="2400"/>
              <a:t>”</a:t>
            </a:r>
            <a:r>
              <a:rPr lang="fr-FR" altLang="fr-FR" sz="2400"/>
              <a:t> (Goudaillier 2001: 35). Une nouvelle variété est identifiée : un parler des jeunes de banlieue qui attribue au mot </a:t>
            </a:r>
            <a:r>
              <a:rPr lang="fr-FR" altLang="fr-FR" sz="2400" i="1"/>
              <a:t>jeune</a:t>
            </a:r>
            <a:r>
              <a:rPr lang="fr-FR" altLang="fr-FR" sz="2400"/>
              <a:t> de nouveaux sèmes qui expriment l</a:t>
            </a:r>
            <a:r>
              <a:rPr lang="fr-FR" altLang="it-IT" sz="2400"/>
              <a:t>’</a:t>
            </a:r>
            <a:r>
              <a:rPr lang="fr-FR" altLang="fr-FR" sz="2400"/>
              <a:t>espace – la banlieue, la cité, la zone – et le socio-économique, défavorisé. Des jeunes qui ne sont plus tous les jeunes. Les parlers jeunes pour dire la langue, le/les parlers des banlieues, des cités, de la zone pour lesquels des dictionnaires se sont spécialisés. </a:t>
            </a:r>
            <a:endParaRPr lang="it-IT" altLang="fr-FR" sz="2400"/>
          </a:p>
        </p:txBody>
      </p:sp>
    </p:spTree>
    <p:extLst>
      <p:ext uri="{BB962C8B-B14F-4D97-AF65-F5344CB8AC3E}">
        <p14:creationId xmlns:p14="http://schemas.microsoft.com/office/powerpoint/2010/main" val="1557080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Titolo 1"/>
          <p:cNvSpPr>
            <a:spLocks noGrp="1"/>
          </p:cNvSpPr>
          <p:nvPr>
            <p:ph type="title"/>
          </p:nvPr>
        </p:nvSpPr>
        <p:spPr/>
        <p:txBody>
          <a:bodyPr/>
          <a:lstStyle/>
          <a:p>
            <a:r>
              <a:rPr lang="it-IT" altLang="fr-FR" sz="2800"/>
              <a:t>Les dictionnaires de la langue des jeunes de banlieues</a:t>
            </a:r>
          </a:p>
        </p:txBody>
      </p:sp>
      <p:sp>
        <p:nvSpPr>
          <p:cNvPr id="190466" name="Segnaposto contenuto 2"/>
          <p:cNvSpPr>
            <a:spLocks noGrp="1"/>
          </p:cNvSpPr>
          <p:nvPr>
            <p:ph idx="1"/>
          </p:nvPr>
        </p:nvSpPr>
        <p:spPr/>
        <p:txBody>
          <a:bodyPr/>
          <a:lstStyle/>
          <a:p>
            <a:r>
              <a:rPr lang="fr-FR" altLang="fr-FR" sz="2400"/>
              <a:t>B. Seguin et F. Teillard, </a:t>
            </a:r>
            <a:r>
              <a:rPr lang="fr-FR" altLang="fr-FR" sz="2400" i="1"/>
              <a:t>Les Céfrans parlent aux Français</a:t>
            </a:r>
            <a:r>
              <a:rPr lang="fr-FR" altLang="fr-FR" sz="2400"/>
              <a:t> </a:t>
            </a:r>
            <a:r>
              <a:rPr lang="fr-FR" altLang="fr-FR" sz="2400" i="1"/>
              <a:t>– Chronique de la langue des cités</a:t>
            </a:r>
            <a:r>
              <a:rPr lang="fr-FR" altLang="fr-FR" sz="2400"/>
              <a:t>, Paris, Calmann-Lévy, 1994. </a:t>
            </a:r>
          </a:p>
          <a:p>
            <a:r>
              <a:rPr lang="fr-FR" altLang="fr-FR" sz="2400"/>
              <a:t>P. Pierre-Adolphe, M. Mamoud, G.-O. Tzanos, </a:t>
            </a:r>
            <a:r>
              <a:rPr lang="fr-FR" altLang="fr-FR" sz="2400" i="1"/>
              <a:t>Le dico de la banlieue</a:t>
            </a:r>
            <a:r>
              <a:rPr lang="fr-FR" altLang="fr-FR" sz="2400"/>
              <a:t>, Boulogne, La Sirène, 1995. </a:t>
            </a:r>
          </a:p>
          <a:p>
            <a:r>
              <a:rPr lang="fr-FR" altLang="fr-FR" sz="2400"/>
              <a:t>J.-P. Goudaillier</a:t>
            </a:r>
            <a:r>
              <a:rPr lang="fr-FR" altLang="fr-FR" sz="2400" i="1"/>
              <a:t>, Comment tu tchatches ! Dictionnaire contemporain des cités</a:t>
            </a:r>
            <a:r>
              <a:rPr lang="fr-FR" altLang="fr-FR" sz="2400"/>
              <a:t>, Paris, Maisonneuve et Larose, 1997, (3° éd. 2001). Préface du linguiste Claude Hagège, p. 3-4. </a:t>
            </a:r>
          </a:p>
          <a:p>
            <a:r>
              <a:rPr lang="fr-FR" altLang="fr-FR" sz="2400"/>
              <a:t>P. Pierre-Adolphe, Max Mamoud, George-Olivier Tzanos, </a:t>
            </a:r>
            <a:r>
              <a:rPr lang="fr-FR" altLang="fr-FR" sz="2400" i="1"/>
              <a:t>Tchatche de banlieue</a:t>
            </a:r>
            <a:r>
              <a:rPr lang="fr-FR" altLang="fr-FR" sz="2400"/>
              <a:t> Editions mille et une nuits 1998, illustré par Luz p.5</a:t>
            </a:r>
            <a:r>
              <a:rPr lang="fr-FR" altLang="fr-FR" sz="2400" i="1"/>
              <a:t>, L</a:t>
            </a:r>
            <a:r>
              <a:rPr lang="fr-FR" altLang="it-IT" sz="2400" i="1"/>
              <a:t>’</a:t>
            </a:r>
            <a:r>
              <a:rPr lang="fr-FR" altLang="fr-FR" sz="2400" i="1"/>
              <a:t>argot de la police </a:t>
            </a:r>
            <a:r>
              <a:rPr lang="fr-FR" altLang="fr-FR" sz="2400"/>
              <a:t>p. 91, Entretien avec la linguiste Henriette Walter, p.123-127. </a:t>
            </a:r>
          </a:p>
        </p:txBody>
      </p:sp>
    </p:spTree>
    <p:extLst>
      <p:ext uri="{BB962C8B-B14F-4D97-AF65-F5344CB8AC3E}">
        <p14:creationId xmlns:p14="http://schemas.microsoft.com/office/powerpoint/2010/main" val="31204791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Titolo 1"/>
          <p:cNvSpPr>
            <a:spLocks noGrp="1"/>
          </p:cNvSpPr>
          <p:nvPr>
            <p:ph type="title"/>
          </p:nvPr>
        </p:nvSpPr>
        <p:spPr/>
        <p:txBody>
          <a:bodyPr/>
          <a:lstStyle/>
          <a:p>
            <a:r>
              <a:rPr lang="it-IT" altLang="fr-FR" sz="2800"/>
              <a:t>Les dictionnaires de la langue des jeunes de banlieues</a:t>
            </a:r>
          </a:p>
        </p:txBody>
      </p:sp>
      <p:sp>
        <p:nvSpPr>
          <p:cNvPr id="191490" name="Segnaposto contenuto 2"/>
          <p:cNvSpPr>
            <a:spLocks noGrp="1"/>
          </p:cNvSpPr>
          <p:nvPr>
            <p:ph idx="1"/>
          </p:nvPr>
        </p:nvSpPr>
        <p:spPr/>
        <p:txBody>
          <a:bodyPr/>
          <a:lstStyle/>
          <a:p>
            <a:r>
              <a:rPr lang="fr-FR" altLang="fr-FR" sz="2200"/>
              <a:t>Cobra le Cynique </a:t>
            </a:r>
            <a:r>
              <a:rPr lang="fr-FR" altLang="fr-FR" sz="2200" i="1"/>
              <a:t>Le Dictionnaire de la Zone</a:t>
            </a:r>
            <a:r>
              <a:rPr lang="fr-FR" altLang="fr-FR" sz="2200"/>
              <a:t>. </a:t>
            </a:r>
            <a:r>
              <a:rPr lang="fr-FR" altLang="fr-FR" sz="2200" i="1"/>
              <a:t>Tout l'argot des banlieues</a:t>
            </a:r>
            <a:r>
              <a:rPr lang="fr-FR" altLang="fr-FR" sz="2200"/>
              <a:t>, 2000-</a:t>
            </a:r>
            <a:r>
              <a:rPr lang="it-IT" altLang="fr-FR" sz="2200"/>
              <a:t>…</a:t>
            </a:r>
            <a:r>
              <a:rPr lang="fr-FR" altLang="fr-FR" sz="2200"/>
              <a:t>. Dictionnaire en ligne interactif. </a:t>
            </a:r>
            <a:r>
              <a:rPr lang="fr-FR" altLang="fr-FR" sz="2200">
                <a:hlinkClick r:id="rId2"/>
              </a:rPr>
              <a:t>www.dictionnairedelazone.fr</a:t>
            </a:r>
            <a:r>
              <a:rPr lang="fr-FR" altLang="fr-FR" sz="2200"/>
              <a:t>  Version sur papier : </a:t>
            </a:r>
            <a:r>
              <a:rPr lang="fr-FR" altLang="fr-FR" sz="2200" i="1"/>
              <a:t>Tout l</a:t>
            </a:r>
            <a:r>
              <a:rPr lang="fr-FR" altLang="it-IT" sz="2200" i="1"/>
              <a:t>’</a:t>
            </a:r>
            <a:r>
              <a:rPr lang="fr-FR" altLang="fr-FR" sz="2200" i="1"/>
              <a:t>argot des banlieues. Le dictionnaire de la Zone en 2600 définitions.</a:t>
            </a:r>
            <a:r>
              <a:rPr lang="fr-FR" altLang="fr-FR" sz="2200"/>
              <a:t> Paris, Les éditions de l</a:t>
            </a:r>
            <a:r>
              <a:rPr lang="fr-FR" altLang="it-IT" sz="2200"/>
              <a:t>’</a:t>
            </a:r>
            <a:r>
              <a:rPr lang="fr-FR" altLang="fr-FR" sz="2200"/>
              <a:t>Opportun, 2013</a:t>
            </a:r>
          </a:p>
          <a:p>
            <a:pPr algn="just"/>
            <a:r>
              <a:rPr lang="fr-FR" altLang="fr-FR" sz="2200"/>
              <a:t>AA. VV.,</a:t>
            </a:r>
            <a:r>
              <a:rPr lang="fr-FR" altLang="fr-FR" sz="2200" i="1"/>
              <a:t> Lexik des cités</a:t>
            </a:r>
            <a:r>
              <a:rPr lang="fr-FR" altLang="fr-FR" sz="2200"/>
              <a:t>, Paris, Fleuve noir, 2007. Dialogue entre le (méta)lexicographe Alain Rey et le rappeur Disiz La Peste, p. 12-19. Les auteur.e.s : sept femmes et quatre hommes. La présence féminine est à souligner parce que les filles occupent l</a:t>
            </a:r>
            <a:r>
              <a:rPr lang="fr-FR" altLang="it-IT" sz="2200"/>
              <a:t>’</a:t>
            </a:r>
            <a:r>
              <a:rPr lang="fr-FR" altLang="fr-FR" sz="2200"/>
              <a:t>espace collectif différemment des garçons et que jusqu</a:t>
            </a:r>
            <a:r>
              <a:rPr lang="fr-FR" altLang="it-IT" sz="2200"/>
              <a:t>’</a:t>
            </a:r>
            <a:r>
              <a:rPr lang="fr-FR" altLang="fr-FR" sz="2200"/>
              <a:t>à aujourd</a:t>
            </a:r>
            <a:r>
              <a:rPr lang="fr-FR" altLang="it-IT" sz="2200"/>
              <a:t>’</a:t>
            </a:r>
            <a:r>
              <a:rPr lang="fr-FR" altLang="fr-FR" sz="2200"/>
              <a:t>hui la plupart des recherches se sont focalisées sur le parler des garçons.  Cf. J. Billiez </a:t>
            </a:r>
            <a:r>
              <a:rPr lang="fr-FR" altLang="fr-FR" sz="2200" i="1"/>
              <a:t>et al.</a:t>
            </a:r>
            <a:r>
              <a:rPr lang="fr-FR" altLang="fr-FR" sz="2200"/>
              <a:t> (2003) et Trimmaille et Billiez (2007).</a:t>
            </a:r>
          </a:p>
          <a:p>
            <a:endParaRPr lang="it-IT" altLang="fr-FR" sz="2200"/>
          </a:p>
          <a:p>
            <a:endParaRPr lang="it-IT" altLang="fr-FR" sz="2200"/>
          </a:p>
        </p:txBody>
      </p:sp>
    </p:spTree>
    <p:extLst>
      <p:ext uri="{BB962C8B-B14F-4D97-AF65-F5344CB8AC3E}">
        <p14:creationId xmlns:p14="http://schemas.microsoft.com/office/powerpoint/2010/main" val="35074082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Titolo 1"/>
          <p:cNvSpPr>
            <a:spLocks noGrp="1"/>
          </p:cNvSpPr>
          <p:nvPr>
            <p:ph type="title"/>
          </p:nvPr>
        </p:nvSpPr>
        <p:spPr/>
        <p:txBody>
          <a:bodyPr/>
          <a:lstStyle/>
          <a:p>
            <a:r>
              <a:rPr lang="it-IT" sz="2800">
                <a:latin typeface="Arial" charset="0"/>
                <a:ea typeface="MS PGothic" charset="0"/>
              </a:rPr>
              <a:t>Les dictionnaires de la langue des jeunes de banlieues</a:t>
            </a:r>
          </a:p>
        </p:txBody>
      </p:sp>
      <p:sp>
        <p:nvSpPr>
          <p:cNvPr id="192514" name="Segnaposto contenuto 2"/>
          <p:cNvSpPr>
            <a:spLocks noGrp="1"/>
          </p:cNvSpPr>
          <p:nvPr>
            <p:ph idx="1"/>
          </p:nvPr>
        </p:nvSpPr>
        <p:spPr/>
        <p:txBody>
          <a:bodyPr/>
          <a:lstStyle/>
          <a:p>
            <a:pPr algn="just">
              <a:lnSpc>
                <a:spcPct val="80000"/>
              </a:lnSpc>
            </a:pPr>
            <a:r>
              <a:rPr lang="fr-FR" sz="2200">
                <a:latin typeface="Arial" charset="0"/>
                <a:ea typeface="MS PGothic" charset="0"/>
                <a:cs typeface="MS PGothic" charset="0"/>
              </a:rPr>
              <a:t>Aucun de ces lexicographes n’est un “professionnel de la lexicographie”. Ils sont soit “praticiens natifs” car ils ont vécu en banlieue ou y vivent encore (</a:t>
            </a:r>
            <a:r>
              <a:rPr lang="fr-FR" sz="2200" i="1">
                <a:latin typeface="Arial" charset="0"/>
                <a:ea typeface="MS PGothic" charset="0"/>
                <a:cs typeface="MS PGothic" charset="0"/>
              </a:rPr>
              <a:t>Dico de banlieue, Tchatche, Zone</a:t>
            </a:r>
            <a:r>
              <a:rPr lang="fr-FR" sz="2200">
                <a:latin typeface="Arial" charset="0"/>
                <a:ea typeface="MS PGothic" charset="0"/>
                <a:cs typeface="MS PGothic" charset="0"/>
              </a:rPr>
              <a:t>), soit ils ont travaillé avec des jeunes de la banlieue (</a:t>
            </a:r>
            <a:r>
              <a:rPr lang="fr-FR" sz="2200" i="1">
                <a:latin typeface="Arial" charset="0"/>
                <a:ea typeface="MS PGothic" charset="0"/>
                <a:cs typeface="MS PGothic" charset="0"/>
              </a:rPr>
              <a:t>Céfrans</a:t>
            </a:r>
            <a:r>
              <a:rPr lang="fr-FR" sz="2200">
                <a:latin typeface="Arial" charset="0"/>
                <a:ea typeface="MS PGothic" charset="0"/>
                <a:cs typeface="MS PGothic" charset="0"/>
              </a:rPr>
              <a:t>), soit ils s'y sont déplacés pour aller enquêter (</a:t>
            </a:r>
            <a:r>
              <a:rPr lang="fr-FR" sz="2200" i="1">
                <a:latin typeface="Arial" charset="0"/>
                <a:ea typeface="MS PGothic" charset="0"/>
                <a:cs typeface="MS PGothic" charset="0"/>
              </a:rPr>
              <a:t>Comment tu tchatches!</a:t>
            </a:r>
            <a:r>
              <a:rPr lang="fr-FR" sz="2200">
                <a:latin typeface="Arial" charset="0"/>
                <a:ea typeface="MS PGothic" charset="0"/>
                <a:cs typeface="MS PGothic" charset="0"/>
              </a:rPr>
              <a:t>). Le rapport direct avec la banlieue représente le fil qui les unit. </a:t>
            </a:r>
          </a:p>
          <a:p>
            <a:pPr algn="just">
              <a:lnSpc>
                <a:spcPct val="80000"/>
              </a:lnSpc>
            </a:pPr>
            <a:r>
              <a:rPr lang="fr-FR" sz="2200">
                <a:latin typeface="Arial" charset="0"/>
                <a:ea typeface="MS PGothic" charset="0"/>
                <a:cs typeface="MS PGothic" charset="0"/>
              </a:rPr>
              <a:t>A souligner l'apport externe de linguistes reconnus du monde officiel et académique. Par exemple : Dans </a:t>
            </a:r>
            <a:r>
              <a:rPr lang="fr-FR" sz="2200" i="1">
                <a:latin typeface="Arial" charset="0"/>
                <a:ea typeface="MS PGothic" charset="0"/>
                <a:cs typeface="MS PGothic" charset="0"/>
              </a:rPr>
              <a:t>Comment tu tchatches!</a:t>
            </a:r>
            <a:r>
              <a:rPr lang="fr-FR" sz="2200">
                <a:latin typeface="Arial" charset="0"/>
                <a:ea typeface="MS PGothic" charset="0"/>
                <a:cs typeface="MS PGothic" charset="0"/>
              </a:rPr>
              <a:t>Claude Hagège, professeur au Collège de France-Chaire de Théorie Linguistique signe la préface en souhaitant qu'un large public prenne connaissance de ce dictionnaire qui met en lumière “la parole explosive” de ces jeunes et fait connaitre un “phénomène important de la société française d'aujourd'hui” (2001: 4). </a:t>
            </a:r>
          </a:p>
          <a:p>
            <a:pPr>
              <a:lnSpc>
                <a:spcPct val="80000"/>
              </a:lnSpc>
            </a:pPr>
            <a:endParaRPr lang="it-IT" sz="2200">
              <a:latin typeface="Arial" charset="0"/>
              <a:ea typeface="MS PGothic" charset="0"/>
              <a:cs typeface="MS PGothic" charset="0"/>
            </a:endParaRPr>
          </a:p>
        </p:txBody>
      </p:sp>
    </p:spTree>
    <p:extLst>
      <p:ext uri="{BB962C8B-B14F-4D97-AF65-F5344CB8AC3E}">
        <p14:creationId xmlns:p14="http://schemas.microsoft.com/office/powerpoint/2010/main" val="37251288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Titolo 1"/>
          <p:cNvSpPr>
            <a:spLocks noGrp="1"/>
          </p:cNvSpPr>
          <p:nvPr>
            <p:ph type="title"/>
          </p:nvPr>
        </p:nvSpPr>
        <p:spPr/>
        <p:txBody>
          <a:bodyPr>
            <a:normAutofit fontScale="90000"/>
          </a:bodyPr>
          <a:lstStyle/>
          <a:p>
            <a:r>
              <a:rPr lang="it-IT" sz="2100">
                <a:latin typeface="Arial" charset="0"/>
                <a:ea typeface="MS PGothic" charset="0"/>
              </a:rPr>
              <a:t/>
            </a:r>
            <a:br>
              <a:rPr lang="it-IT" sz="2100">
                <a:latin typeface="Arial" charset="0"/>
                <a:ea typeface="MS PGothic" charset="0"/>
              </a:rPr>
            </a:br>
            <a:r>
              <a:rPr lang="it-IT" sz="2100">
                <a:latin typeface="Arial" charset="0"/>
                <a:ea typeface="MS PGothic" charset="0"/>
              </a:rPr>
              <a:t>Parcours novateurs du « Dictionnaire de la Zone, tout l’argot des banlieues » </a:t>
            </a:r>
            <a:r>
              <a:rPr lang="it-IT" sz="2100" b="1">
                <a:latin typeface="Arial" charset="0"/>
                <a:ea typeface="MS PGothic" charset="0"/>
              </a:rPr>
              <a:t/>
            </a:r>
            <a:br>
              <a:rPr lang="it-IT" sz="2100" b="1">
                <a:latin typeface="Arial" charset="0"/>
                <a:ea typeface="MS PGothic" charset="0"/>
              </a:rPr>
            </a:br>
            <a:endParaRPr lang="it-IT" sz="2100">
              <a:latin typeface="Arial" charset="0"/>
              <a:ea typeface="MS PGothic" charset="0"/>
            </a:endParaRPr>
          </a:p>
        </p:txBody>
      </p:sp>
      <p:sp>
        <p:nvSpPr>
          <p:cNvPr id="193538" name="Segnaposto contenuto 2"/>
          <p:cNvSpPr>
            <a:spLocks noGrp="1"/>
          </p:cNvSpPr>
          <p:nvPr>
            <p:ph idx="1"/>
          </p:nvPr>
        </p:nvSpPr>
        <p:spPr/>
        <p:txBody>
          <a:bodyPr/>
          <a:lstStyle/>
          <a:p>
            <a:pPr algn="just">
              <a:lnSpc>
                <a:spcPct val="90000"/>
              </a:lnSpc>
            </a:pPr>
            <a:r>
              <a:rPr lang="fr-FR" sz="2200">
                <a:latin typeface="Arial" charset="0"/>
                <a:ea typeface="MS PGothic" charset="0"/>
                <a:cs typeface="MS PGothic" charset="0"/>
              </a:rPr>
              <a:t> </a:t>
            </a:r>
            <a:r>
              <a:rPr lang="fr-FR" sz="2200">
                <a:latin typeface="Arial" charset="0"/>
                <a:ea typeface="MS PGothic" charset="0"/>
                <a:cs typeface="MS PGothic" charset="0"/>
                <a:hlinkClick r:id="rId2"/>
              </a:rPr>
              <a:t>www.dictionnairedelazone.fr</a:t>
            </a:r>
            <a:r>
              <a:rPr lang="fr-FR" sz="2200">
                <a:latin typeface="Arial" charset="0"/>
                <a:ea typeface="MS PGothic" charset="0"/>
                <a:cs typeface="MS PGothic" charset="0"/>
              </a:rPr>
              <a:t>  Version sur papier : </a:t>
            </a:r>
            <a:r>
              <a:rPr lang="fr-FR" sz="2200" i="1">
                <a:latin typeface="Arial" charset="0"/>
                <a:ea typeface="MS PGothic" charset="0"/>
                <a:cs typeface="MS PGothic" charset="0"/>
              </a:rPr>
              <a:t>Tout l’argot des banlieues. Le dictionnaire de la Zone en 2600 définitions.</a:t>
            </a:r>
            <a:r>
              <a:rPr lang="fr-FR" sz="2200">
                <a:latin typeface="Arial" charset="0"/>
                <a:ea typeface="MS PGothic" charset="0"/>
                <a:cs typeface="MS PGothic" charset="0"/>
              </a:rPr>
              <a:t>Paris, Les éditions de l’Opportun, 2013</a:t>
            </a:r>
          </a:p>
          <a:p>
            <a:pPr>
              <a:lnSpc>
                <a:spcPct val="90000"/>
              </a:lnSpc>
            </a:pPr>
            <a:endParaRPr lang="fr-CA" sz="2200">
              <a:latin typeface="Arial" charset="0"/>
              <a:ea typeface="MS PGothic" charset="0"/>
              <a:cs typeface="MS PGothic" charset="0"/>
            </a:endParaRPr>
          </a:p>
          <a:p>
            <a:pPr algn="just">
              <a:lnSpc>
                <a:spcPct val="90000"/>
              </a:lnSpc>
            </a:pPr>
            <a:r>
              <a:rPr lang="fr-CA" sz="2200">
                <a:latin typeface="Arial" charset="0"/>
                <a:ea typeface="MS PGothic" charset="0"/>
                <a:cs typeface="MS PGothic" charset="0"/>
              </a:rPr>
              <a:t>Interactif : cliquez sur « Contribuer ». Chaque mot proposé est soumis, avant d’être lexicalisé, à une recherche approfondie sur le terrain ou dans les médias. De plus, à chaque entrée, un lien est ouvert pour lancer une éventuelle discussion;</a:t>
            </a:r>
          </a:p>
          <a:p>
            <a:pPr algn="just">
              <a:lnSpc>
                <a:spcPct val="90000"/>
              </a:lnSpc>
            </a:pPr>
            <a:r>
              <a:rPr lang="fr-CA" sz="2200">
                <a:latin typeface="Arial" charset="0"/>
                <a:ea typeface="MS PGothic" charset="0"/>
                <a:cs typeface="MS PGothic" charset="0"/>
              </a:rPr>
              <a:t>« Ce forum traite du Dictionnaire de la Zone. Si vous avez des critiques ou des idées pour l'améliorer, faites vos propositions » ou « Forum dédié aux discussions des définitions. Les sujets de ce forum ne peuvent être postés qu'à partir des définitions. » …</a:t>
            </a:r>
          </a:p>
        </p:txBody>
      </p:sp>
    </p:spTree>
    <p:extLst>
      <p:ext uri="{BB962C8B-B14F-4D97-AF65-F5344CB8AC3E}">
        <p14:creationId xmlns:p14="http://schemas.microsoft.com/office/powerpoint/2010/main" val="821478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olo 1"/>
          <p:cNvSpPr>
            <a:spLocks noGrp="1"/>
          </p:cNvSpPr>
          <p:nvPr>
            <p:ph type="title"/>
          </p:nvPr>
        </p:nvSpPr>
        <p:spPr/>
        <p:txBody>
          <a:bodyPr/>
          <a:lstStyle/>
          <a:p>
            <a:r>
              <a:rPr lang="it-IT" sz="2800" dirty="0" smtClean="0">
                <a:latin typeface="Arial" charset="0"/>
                <a:ea typeface="MS PGothic" charset="0"/>
              </a:rPr>
              <a:t>La langue </a:t>
            </a:r>
            <a:r>
              <a:rPr lang="it-IT" sz="2800" dirty="0" err="1" smtClean="0">
                <a:latin typeface="Arial" charset="0"/>
                <a:ea typeface="MS PGothic" charset="0"/>
              </a:rPr>
              <a:t>des</a:t>
            </a:r>
            <a:r>
              <a:rPr lang="it-IT" sz="2800" dirty="0" smtClean="0">
                <a:latin typeface="Arial" charset="0"/>
                <a:ea typeface="MS PGothic" charset="0"/>
              </a:rPr>
              <a:t> </a:t>
            </a:r>
            <a:r>
              <a:rPr lang="it-IT" sz="2800" dirty="0" err="1" smtClean="0">
                <a:latin typeface="Arial" charset="0"/>
                <a:ea typeface="MS PGothic" charset="0"/>
              </a:rPr>
              <a:t>jeunes</a:t>
            </a:r>
            <a:endParaRPr lang="it-IT" sz="2800" dirty="0">
              <a:latin typeface="Arial" charset="0"/>
              <a:ea typeface="MS PGothic" charset="0"/>
            </a:endParaRPr>
          </a:p>
        </p:txBody>
      </p:sp>
      <p:sp>
        <p:nvSpPr>
          <p:cNvPr id="62466" name="Segnaposto contenuto 2"/>
          <p:cNvSpPr>
            <a:spLocks noGrp="1"/>
          </p:cNvSpPr>
          <p:nvPr>
            <p:ph idx="1"/>
          </p:nvPr>
        </p:nvSpPr>
        <p:spPr/>
        <p:txBody>
          <a:bodyPr>
            <a:normAutofit lnSpcReduction="10000"/>
          </a:bodyPr>
          <a:lstStyle/>
          <a:p>
            <a:r>
              <a:rPr lang="it-IT" sz="2000">
                <a:latin typeface="Arial" charset="0"/>
                <a:ea typeface="MS PGothic" charset="0"/>
                <a:cs typeface="MS PGothic" charset="0"/>
              </a:rPr>
              <a:t>Au parking de la boite, toutes sortes de plaques</a:t>
            </a:r>
            <a:br>
              <a:rPr lang="it-IT" sz="2000">
                <a:latin typeface="Arial" charset="0"/>
                <a:ea typeface="MS PGothic" charset="0"/>
                <a:cs typeface="MS PGothic" charset="0"/>
              </a:rPr>
            </a:br>
            <a:r>
              <a:rPr lang="it-IT" sz="2000">
                <a:latin typeface="Arial" charset="0"/>
                <a:ea typeface="MS PGothic" charset="0"/>
                <a:cs typeface="MS PGothic" charset="0"/>
              </a:rPr>
              <a:t>9.1 9.2 9.3 9.4 tout Paris est al</a:t>
            </a:r>
            <a:br>
              <a:rPr lang="it-IT" sz="2000">
                <a:latin typeface="Arial" charset="0"/>
                <a:ea typeface="MS PGothic" charset="0"/>
                <a:cs typeface="MS PGothic" charset="0"/>
              </a:rPr>
            </a:br>
            <a:r>
              <a:rPr lang="it-IT" sz="2000">
                <a:latin typeface="Arial" charset="0"/>
                <a:ea typeface="MS PGothic" charset="0"/>
                <a:cs typeface="MS PGothic" charset="0"/>
              </a:rPr>
              <a:t>Kofton sous Hasch</a:t>
            </a:r>
            <a:br>
              <a:rPr lang="it-IT" sz="2000">
                <a:latin typeface="Arial" charset="0"/>
                <a:ea typeface="MS PGothic" charset="0"/>
                <a:cs typeface="MS PGothic" charset="0"/>
              </a:rPr>
            </a:br>
            <a:r>
              <a:rPr lang="it-IT" sz="2000">
                <a:latin typeface="Arial" charset="0"/>
                <a:ea typeface="MS PGothic" charset="0"/>
                <a:cs typeface="MS PGothic" charset="0"/>
              </a:rPr>
              <a:t>Sauvageons sous flash, et au platine ya HCue</a:t>
            </a:r>
            <a:br>
              <a:rPr lang="it-IT" sz="2000">
                <a:latin typeface="Arial" charset="0"/>
                <a:ea typeface="MS PGothic" charset="0"/>
                <a:cs typeface="MS PGothic" charset="0"/>
              </a:rPr>
            </a:br>
            <a:r>
              <a:rPr lang="it-IT" sz="2000">
                <a:latin typeface="Arial" charset="0"/>
                <a:ea typeface="MS PGothic" charset="0"/>
                <a:cs typeface="MS PGothic" charset="0"/>
              </a:rPr>
              <a:t>Hey mais y'a même les gens du 7.7</a:t>
            </a:r>
            <a:br>
              <a:rPr lang="it-IT" sz="2000">
                <a:latin typeface="Arial" charset="0"/>
                <a:ea typeface="MS PGothic" charset="0"/>
                <a:cs typeface="MS PGothic" charset="0"/>
              </a:rPr>
            </a:br>
            <a:r>
              <a:rPr lang="it-IT" sz="2000">
                <a:latin typeface="Arial" charset="0"/>
                <a:ea typeface="MS PGothic" charset="0"/>
                <a:cs typeface="MS PGothic" charset="0"/>
              </a:rPr>
              <a:t>Wati bronx wesh Hamed quand tu veux on remet ça</a:t>
            </a:r>
            <a:br>
              <a:rPr lang="it-IT" sz="2000">
                <a:latin typeface="Arial" charset="0"/>
                <a:ea typeface="MS PGothic" charset="0"/>
                <a:cs typeface="MS PGothic" charset="0"/>
              </a:rPr>
            </a:br>
            <a:r>
              <a:rPr lang="it-IT" sz="2000">
                <a:latin typeface="Arial" charset="0"/>
                <a:ea typeface="MS PGothic" charset="0"/>
                <a:cs typeface="MS PGothic" charset="0"/>
              </a:rPr>
              <a:t>Des go se tapent, un tissage vole</a:t>
            </a:r>
            <a:br>
              <a:rPr lang="it-IT" sz="2000">
                <a:latin typeface="Arial" charset="0"/>
                <a:ea typeface="MS PGothic" charset="0"/>
                <a:cs typeface="MS PGothic" charset="0"/>
              </a:rPr>
            </a:br>
            <a:r>
              <a:rPr lang="it-IT" sz="2000">
                <a:latin typeface="Arial" charset="0"/>
                <a:ea typeface="MS PGothic" charset="0"/>
                <a:cs typeface="MS PGothic" charset="0"/>
              </a:rPr>
              <a:t>Pendant que mon gars Jeryzoos se met bien sous alcool</a:t>
            </a:r>
            <a:br>
              <a:rPr lang="it-IT" sz="2000">
                <a:latin typeface="Arial" charset="0"/>
                <a:ea typeface="MS PGothic" charset="0"/>
                <a:cs typeface="MS PGothic" charset="0"/>
              </a:rPr>
            </a:br>
            <a:r>
              <a:rPr lang="it-IT" sz="2000">
                <a:latin typeface="Arial" charset="0"/>
                <a:ea typeface="MS PGothic" charset="0"/>
                <a:cs typeface="MS PGothic" charset="0"/>
              </a:rPr>
              <a:t>Moi je danse le Mia dès que ca sonne un peu funky</a:t>
            </a:r>
            <a:br>
              <a:rPr lang="it-IT" sz="2000">
                <a:latin typeface="Arial" charset="0"/>
                <a:ea typeface="MS PGothic" charset="0"/>
                <a:cs typeface="MS PGothic" charset="0"/>
              </a:rPr>
            </a:br>
            <a:r>
              <a:rPr lang="it-IT" sz="2000">
                <a:latin typeface="Arial" charset="0"/>
                <a:ea typeface="MS PGothic" charset="0"/>
                <a:cs typeface="MS PGothic" charset="0"/>
              </a:rPr>
              <a:t>Si elle me demande si j’ai le mi-per je lui réponds cash fuck you</a:t>
            </a:r>
            <a:br>
              <a:rPr lang="it-IT" sz="2000">
                <a:latin typeface="Arial" charset="0"/>
                <a:ea typeface="MS PGothic" charset="0"/>
                <a:cs typeface="MS PGothic" charset="0"/>
              </a:rPr>
            </a:br>
            <a:r>
              <a:rPr lang="it-IT" sz="2000">
                <a:latin typeface="Arial" charset="0"/>
                <a:ea typeface="MS PGothic" charset="0"/>
                <a:cs typeface="MS PGothic" charset="0"/>
              </a:rPr>
              <a:t>Et c’est souvent sur un bête de son</a:t>
            </a:r>
            <a:br>
              <a:rPr lang="it-IT" sz="2000">
                <a:latin typeface="Arial" charset="0"/>
                <a:ea typeface="MS PGothic" charset="0"/>
                <a:cs typeface="MS PGothic" charset="0"/>
              </a:rPr>
            </a:br>
            <a:r>
              <a:rPr lang="it-IT" sz="2000">
                <a:latin typeface="Arial" charset="0"/>
                <a:ea typeface="MS PGothic" charset="0"/>
                <a:cs typeface="MS PGothic" charset="0"/>
              </a:rPr>
              <a:t>Que souvent dans la te-boi y a une grosse flaque de sang</a:t>
            </a:r>
            <a:br>
              <a:rPr lang="it-IT" sz="2000">
                <a:latin typeface="Arial" charset="0"/>
                <a:ea typeface="MS PGothic" charset="0"/>
                <a:cs typeface="MS PGothic" charset="0"/>
              </a:rPr>
            </a:br>
            <a:r>
              <a:rPr lang="it-IT" sz="2000">
                <a:latin typeface="Arial" charset="0"/>
                <a:ea typeface="MS PGothic" charset="0"/>
                <a:cs typeface="MS PGothic" charset="0"/>
              </a:rPr>
              <a:t>J’ai vu une tate-pa partir au ralenti</a:t>
            </a:r>
            <a:br>
              <a:rPr lang="it-IT" sz="2000">
                <a:latin typeface="Arial" charset="0"/>
                <a:ea typeface="MS PGothic" charset="0"/>
                <a:cs typeface="MS PGothic" charset="0"/>
              </a:rPr>
            </a:br>
            <a:r>
              <a:rPr lang="it-IT" sz="2000">
                <a:latin typeface="Arial" charset="0"/>
                <a:ea typeface="MS PGothic" charset="0"/>
                <a:cs typeface="MS PGothic" charset="0"/>
              </a:rPr>
              <a:t>Ça s’</a:t>
            </a:r>
            <a:r>
              <a:rPr lang="it-IT" altLang="ja-JP" sz="2000">
                <a:latin typeface="Arial" charset="0"/>
                <a:ea typeface="MS PGothic" charset="0"/>
                <a:cs typeface="MS PGothic" charset="0"/>
              </a:rPr>
              <a:t>insulte ca se bouscule ça zappe la galanterie</a:t>
            </a:r>
            <a:br>
              <a:rPr lang="it-IT" altLang="ja-JP" sz="2000">
                <a:latin typeface="Arial" charset="0"/>
                <a:ea typeface="MS PGothic" charset="0"/>
                <a:cs typeface="MS PGothic" charset="0"/>
              </a:rPr>
            </a:br>
            <a:r>
              <a:rPr lang="it-IT" altLang="ja-JP" sz="2000">
                <a:latin typeface="Arial" charset="0"/>
                <a:ea typeface="MS PGothic" charset="0"/>
                <a:cs typeface="MS PGothic" charset="0"/>
              </a:rPr>
              <a:t>Et mon gars sur s'en tape lui est dans ses bails</a:t>
            </a:r>
            <a:br>
              <a:rPr lang="it-IT" altLang="ja-JP" sz="2000">
                <a:latin typeface="Arial" charset="0"/>
                <a:ea typeface="MS PGothic" charset="0"/>
                <a:cs typeface="MS PGothic" charset="0"/>
              </a:rPr>
            </a:br>
            <a:r>
              <a:rPr lang="it-IT" altLang="ja-JP" sz="2000">
                <a:latin typeface="Arial" charset="0"/>
                <a:ea typeface="MS PGothic" charset="0"/>
                <a:cs typeface="MS PGothic" charset="0"/>
              </a:rPr>
              <a:t>Attends , non je crois que Dry est die</a:t>
            </a:r>
            <a:endParaRPr lang="it-IT" sz="2000">
              <a:latin typeface="Arial" charset="0"/>
              <a:ea typeface="MS PGothic" charset="0"/>
              <a:cs typeface="MS PGothic" charset="0"/>
            </a:endParaRPr>
          </a:p>
        </p:txBody>
      </p:sp>
    </p:spTree>
    <p:extLst>
      <p:ext uri="{BB962C8B-B14F-4D97-AF65-F5344CB8AC3E}">
        <p14:creationId xmlns:p14="http://schemas.microsoft.com/office/powerpoint/2010/main" val="16151616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Titolo 1"/>
          <p:cNvSpPr>
            <a:spLocks noGrp="1"/>
          </p:cNvSpPr>
          <p:nvPr>
            <p:ph type="title"/>
          </p:nvPr>
        </p:nvSpPr>
        <p:spPr/>
        <p:txBody>
          <a:bodyPr/>
          <a:lstStyle/>
          <a:p>
            <a:r>
              <a:rPr lang="fr-FR" sz="2300">
                <a:latin typeface="Arial" charset="0"/>
                <a:ea typeface="MS PGothic" charset="0"/>
              </a:rPr>
              <a:t>La macrostructure et</a:t>
            </a:r>
            <a:br>
              <a:rPr lang="fr-FR" sz="2300">
                <a:latin typeface="Arial" charset="0"/>
                <a:ea typeface="MS PGothic" charset="0"/>
              </a:rPr>
            </a:br>
            <a:r>
              <a:rPr lang="fr-FR" sz="2300">
                <a:latin typeface="Arial" charset="0"/>
                <a:ea typeface="MS PGothic" charset="0"/>
              </a:rPr>
              <a:t>La microstructure enrichie de “culturel”  </a:t>
            </a:r>
            <a:br>
              <a:rPr lang="fr-FR" sz="2300">
                <a:latin typeface="Arial" charset="0"/>
                <a:ea typeface="MS PGothic" charset="0"/>
              </a:rPr>
            </a:br>
            <a:endParaRPr lang="it-IT" sz="2300">
              <a:latin typeface="Arial" charset="0"/>
              <a:ea typeface="MS PGothic" charset="0"/>
            </a:endParaRPr>
          </a:p>
        </p:txBody>
      </p:sp>
      <p:sp>
        <p:nvSpPr>
          <p:cNvPr id="194562" name="Segnaposto contenuto 2"/>
          <p:cNvSpPr>
            <a:spLocks noGrp="1"/>
          </p:cNvSpPr>
          <p:nvPr>
            <p:ph idx="1"/>
          </p:nvPr>
        </p:nvSpPr>
        <p:spPr/>
        <p:txBody>
          <a:bodyPr/>
          <a:lstStyle/>
          <a:p>
            <a:pPr marL="0" indent="0" algn="just">
              <a:buFontTx/>
              <a:buNone/>
            </a:pPr>
            <a:r>
              <a:rPr lang="fr-FR" sz="2400">
                <a:latin typeface="Arial" charset="0"/>
                <a:ea typeface="MS PGothic" charset="0"/>
                <a:cs typeface="MS PGothic" charset="0"/>
              </a:rPr>
              <a:t>La macrostructure différente d’un dictionnaire à l’autre (2030 mots le 24 nov. 2014 </a:t>
            </a:r>
            <a:r>
              <a:rPr lang="fr-FR" sz="2400" i="1">
                <a:latin typeface="Arial" charset="0"/>
                <a:ea typeface="MS PGothic" charset="0"/>
                <a:cs typeface="MS PGothic" charset="0"/>
              </a:rPr>
              <a:t>Dictionnaire de la zone</a:t>
            </a:r>
            <a:r>
              <a:rPr lang="fr-FR" sz="2400">
                <a:latin typeface="Arial" charset="0"/>
                <a:ea typeface="MS PGothic" charset="0"/>
                <a:cs typeface="MS PGothic" charset="0"/>
              </a:rPr>
              <a:t>)</a:t>
            </a:r>
          </a:p>
          <a:p>
            <a:pPr marL="0" indent="0" algn="just">
              <a:buFontTx/>
              <a:buNone/>
            </a:pPr>
            <a:r>
              <a:rPr lang="fr-FR" sz="2400">
                <a:latin typeface="Arial" charset="0"/>
                <a:ea typeface="MS PGothic" charset="0"/>
                <a:cs typeface="MS PGothic" charset="0"/>
              </a:rPr>
              <a:t>Les microstructures diffèrent d’un dictionnaire à l’autre, mais elles s'appliquent toutes à fournir des renseignements “culturels” qui aident à faire comprendre le monde des banlieues. Un culturel qui cherche à expliciter la </a:t>
            </a:r>
            <a:r>
              <a:rPr lang="fr-FR" sz="2400" b="1">
                <a:latin typeface="Arial" charset="0"/>
                <a:ea typeface="MS PGothic" charset="0"/>
                <a:cs typeface="MS PGothic" charset="0"/>
              </a:rPr>
              <a:t>valeur ajoutée culturelle partagée</a:t>
            </a:r>
            <a:r>
              <a:rPr lang="fr-FR" sz="2400">
                <a:latin typeface="Arial" charset="0"/>
                <a:ea typeface="MS PGothic" charset="0"/>
                <a:cs typeface="MS PGothic" charset="0"/>
              </a:rPr>
              <a:t> par les locuteurs d'une même communauté, le plus souvent inconnue de ceux qui sont en dehors.  </a:t>
            </a:r>
          </a:p>
          <a:p>
            <a:pPr marL="0" indent="0" algn="just">
              <a:buFontTx/>
              <a:buNone/>
            </a:pPr>
            <a:r>
              <a:rPr lang="fr-FR" sz="2400">
                <a:latin typeface="Arial" charset="0"/>
                <a:ea typeface="MS PGothic" charset="0"/>
                <a:cs typeface="MS PGothic" charset="0"/>
              </a:rPr>
              <a:t> </a:t>
            </a: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6585906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Titolo 1"/>
          <p:cNvSpPr>
            <a:spLocks noGrp="1"/>
          </p:cNvSpPr>
          <p:nvPr>
            <p:ph type="title"/>
          </p:nvPr>
        </p:nvSpPr>
        <p:spPr/>
        <p:txBody>
          <a:bodyPr/>
          <a:lstStyle/>
          <a:p>
            <a:r>
              <a:rPr lang="it-IT" sz="2800">
                <a:latin typeface="Arial" charset="0"/>
                <a:ea typeface="MS PGothic" charset="0"/>
              </a:rPr>
              <a:t>Exemples de la microstructure enrichie de culturel </a:t>
            </a:r>
          </a:p>
        </p:txBody>
      </p:sp>
      <p:sp>
        <p:nvSpPr>
          <p:cNvPr id="195586" name="Segnaposto contenuto 2"/>
          <p:cNvSpPr>
            <a:spLocks noGrp="1"/>
          </p:cNvSpPr>
          <p:nvPr>
            <p:ph idx="1"/>
          </p:nvPr>
        </p:nvSpPr>
        <p:spPr/>
        <p:txBody>
          <a:bodyPr/>
          <a:lstStyle/>
          <a:p>
            <a:pPr marL="0" indent="0" algn="just">
              <a:lnSpc>
                <a:spcPct val="80000"/>
              </a:lnSpc>
              <a:buFontTx/>
              <a:buNone/>
            </a:pPr>
            <a:r>
              <a:rPr lang="fr-FR" sz="2100">
                <a:latin typeface="Arial" charset="0"/>
                <a:ea typeface="MS PGothic" charset="0"/>
                <a:cs typeface="MS PGothic" charset="0"/>
              </a:rPr>
              <a:t>(1) </a:t>
            </a:r>
            <a:r>
              <a:rPr lang="fr-FR" sz="2100" i="1">
                <a:latin typeface="Arial" charset="0"/>
                <a:ea typeface="MS PGothic" charset="0"/>
                <a:cs typeface="MS PGothic" charset="0"/>
              </a:rPr>
              <a:t>caillera :</a:t>
            </a:r>
            <a:r>
              <a:rPr lang="fr-FR" sz="2100">
                <a:latin typeface="Arial" charset="0"/>
                <a:ea typeface="MS PGothic" charset="0"/>
                <a:cs typeface="MS PGothic" charset="0"/>
              </a:rPr>
              <a:t> un des termes employés, entre autres, par les jeunes des cités pour se désigner eux-mêmes. (</a:t>
            </a:r>
            <a:r>
              <a:rPr lang="fr-FR" sz="2100" i="1">
                <a:latin typeface="Arial" charset="0"/>
                <a:ea typeface="MS PGothic" charset="0"/>
                <a:cs typeface="MS PGothic" charset="0"/>
              </a:rPr>
              <a:t>Comment tu tchatches!)</a:t>
            </a:r>
            <a:r>
              <a:rPr lang="fr-FR" sz="2100">
                <a:latin typeface="Arial" charset="0"/>
                <a:ea typeface="MS PGothic" charset="0"/>
                <a:cs typeface="MS PGothic" charset="0"/>
              </a:rPr>
              <a:t> </a:t>
            </a:r>
          </a:p>
          <a:p>
            <a:pPr marL="0" indent="0" algn="just">
              <a:lnSpc>
                <a:spcPct val="80000"/>
              </a:lnSpc>
              <a:buFontTx/>
              <a:buNone/>
            </a:pPr>
            <a:r>
              <a:rPr lang="fr-FR" sz="2100">
                <a:latin typeface="Arial" charset="0"/>
                <a:ea typeface="MS PGothic" charset="0"/>
                <a:cs typeface="MS PGothic" charset="0"/>
              </a:rPr>
              <a:t>(2) </a:t>
            </a:r>
            <a:r>
              <a:rPr lang="fr-FR" sz="2100" i="1">
                <a:latin typeface="Arial" charset="0"/>
                <a:ea typeface="MS PGothic" charset="0"/>
                <a:cs typeface="MS PGothic" charset="0"/>
              </a:rPr>
              <a:t>beur</a:t>
            </a:r>
            <a:r>
              <a:rPr lang="fr-FR" sz="2100">
                <a:latin typeface="Arial" charset="0"/>
                <a:ea typeface="MS PGothic" charset="0"/>
                <a:cs typeface="MS PGothic" charset="0"/>
              </a:rPr>
              <a:t> (</a:t>
            </a:r>
            <a:r>
              <a:rPr lang="it-IT" sz="2100">
                <a:latin typeface="Arial" charset="0"/>
                <a:ea typeface="MS PGothic" charset="0"/>
                <a:cs typeface="MS PGothic" charset="0"/>
                <a:hlinkClick r:id="rId2"/>
              </a:rPr>
              <a:t>rebeu ou reubeu</a:t>
            </a:r>
            <a:r>
              <a:rPr lang="fr-FR" sz="2100">
                <a:latin typeface="Arial" charset="0"/>
                <a:ea typeface="MS PGothic" charset="0"/>
                <a:cs typeface="MS PGothic" charset="0"/>
              </a:rPr>
              <a:t> en verlan) nom. Verlan de </a:t>
            </a:r>
            <a:r>
              <a:rPr lang="fr-FR" sz="2100" i="1">
                <a:latin typeface="Arial" charset="0"/>
                <a:ea typeface="MS PGothic" charset="0"/>
                <a:cs typeface="MS PGothic" charset="0"/>
              </a:rPr>
              <a:t>arabe</a:t>
            </a:r>
            <a:r>
              <a:rPr lang="fr-FR" sz="2100">
                <a:latin typeface="Arial" charset="0"/>
                <a:ea typeface="MS PGothic" charset="0"/>
                <a:cs typeface="MS PGothic" charset="0"/>
              </a:rPr>
              <a:t>. Immigré maghrébin </a:t>
            </a:r>
          </a:p>
          <a:p>
            <a:pPr marL="0" indent="0" algn="just">
              <a:lnSpc>
                <a:spcPct val="80000"/>
              </a:lnSpc>
            </a:pPr>
            <a:r>
              <a:rPr lang="fr-FR" sz="2100">
                <a:latin typeface="Arial" charset="0"/>
                <a:ea typeface="MS PGothic" charset="0"/>
                <a:cs typeface="MS PGothic" charset="0"/>
              </a:rPr>
              <a:t>Rem. Le terme beur, datant du début des années 80, désignait les jeunes d'origine maghrébine de la deuxième génération. Le terme s'étant répandu tant dans les classes politiques que dans les médias, les jeunes l'ont abandonné au profit du terme </a:t>
            </a:r>
            <a:r>
              <a:rPr lang="it-IT" sz="2100">
                <a:latin typeface="Arial" charset="0"/>
                <a:ea typeface="MS PGothic" charset="0"/>
                <a:cs typeface="MS PGothic" charset="0"/>
                <a:hlinkClick r:id="rId3"/>
              </a:rPr>
              <a:t>rebeu</a:t>
            </a:r>
            <a:r>
              <a:rPr lang="fr-FR" sz="2100">
                <a:latin typeface="Arial" charset="0"/>
                <a:ea typeface="MS PGothic" charset="0"/>
                <a:cs typeface="MS PGothic" charset="0"/>
              </a:rPr>
              <a:t> qui est lui-même le verlan de beur. Le verlan du verlan semble vouloir se généraliser dès l'instant que le terme verlan s'intègre dans la langue : voir </a:t>
            </a:r>
            <a:r>
              <a:rPr lang="it-IT" sz="2100">
                <a:latin typeface="Arial" charset="0"/>
                <a:ea typeface="MS PGothic" charset="0"/>
                <a:cs typeface="MS PGothic" charset="0"/>
                <a:hlinkClick r:id="rId4"/>
              </a:rPr>
              <a:t>keuf</a:t>
            </a:r>
            <a:r>
              <a:rPr lang="it-IT" sz="2100">
                <a:latin typeface="Arial" charset="0"/>
                <a:ea typeface="MS PGothic" charset="0"/>
                <a:cs typeface="MS PGothic" charset="0"/>
              </a:rPr>
              <a:t> </a:t>
            </a:r>
            <a:r>
              <a:rPr lang="fr-FR" sz="2100">
                <a:latin typeface="Arial" charset="0"/>
                <a:ea typeface="MS PGothic" charset="0"/>
                <a:cs typeface="MS PGothic" charset="0"/>
              </a:rPr>
              <a:t>- </a:t>
            </a:r>
            <a:r>
              <a:rPr lang="it-IT" sz="2100">
                <a:latin typeface="Arial" charset="0"/>
                <a:ea typeface="MS PGothic" charset="0"/>
                <a:cs typeface="MS PGothic" charset="0"/>
                <a:hlinkClick r:id="rId5"/>
              </a:rPr>
              <a:t>feukeu</a:t>
            </a:r>
            <a:r>
              <a:rPr lang="fr-FR" sz="2100">
                <a:latin typeface="Arial" charset="0"/>
                <a:ea typeface="MS PGothic" charset="0"/>
                <a:cs typeface="MS PGothic" charset="0"/>
              </a:rPr>
              <a:t>, </a:t>
            </a:r>
            <a:r>
              <a:rPr lang="it-IT" sz="2100">
                <a:latin typeface="Arial" charset="0"/>
                <a:ea typeface="MS PGothic" charset="0"/>
                <a:cs typeface="MS PGothic" charset="0"/>
                <a:hlinkClick r:id="rId6"/>
              </a:rPr>
              <a:t>meuf</a:t>
            </a:r>
            <a:r>
              <a:rPr lang="fr-FR" sz="2100">
                <a:latin typeface="Arial" charset="0"/>
                <a:ea typeface="MS PGothic" charset="0"/>
                <a:cs typeface="MS PGothic" charset="0"/>
              </a:rPr>
              <a:t> - </a:t>
            </a:r>
            <a:r>
              <a:rPr lang="it-IT" sz="2100">
                <a:latin typeface="Arial" charset="0"/>
                <a:ea typeface="MS PGothic" charset="0"/>
                <a:cs typeface="MS PGothic" charset="0"/>
                <a:hlinkClick r:id="rId7"/>
              </a:rPr>
              <a:t>feumeu</a:t>
            </a:r>
            <a:r>
              <a:rPr lang="fr-FR" sz="2100">
                <a:latin typeface="Arial" charset="0"/>
                <a:ea typeface="MS PGothic" charset="0"/>
                <a:cs typeface="MS PGothic" charset="0"/>
              </a:rPr>
              <a:t>, termes qui figurent dans le Larousse. (</a:t>
            </a:r>
            <a:r>
              <a:rPr lang="fr-FR" sz="2100" i="1">
                <a:latin typeface="Arial" charset="0"/>
                <a:ea typeface="MS PGothic" charset="0"/>
                <a:cs typeface="MS PGothic" charset="0"/>
              </a:rPr>
              <a:t>Zone</a:t>
            </a:r>
            <a:r>
              <a:rPr lang="fr-FR" sz="2100">
                <a:latin typeface="Arial" charset="0"/>
                <a:ea typeface="MS PGothic" charset="0"/>
                <a:cs typeface="MS PGothic" charset="0"/>
              </a:rPr>
              <a:t>)</a:t>
            </a:r>
          </a:p>
          <a:p>
            <a:pPr marL="0" indent="0">
              <a:lnSpc>
                <a:spcPct val="80000"/>
              </a:lnSpc>
              <a:buFontTx/>
              <a:buNone/>
            </a:pPr>
            <a:r>
              <a:rPr lang="fr-FR" sz="2100">
                <a:latin typeface="Arial" charset="0"/>
                <a:ea typeface="MS PGothic" charset="0"/>
                <a:cs typeface="MS PGothic" charset="0"/>
              </a:rPr>
              <a:t>(3) </a:t>
            </a:r>
            <a:r>
              <a:rPr lang="fr-FR" sz="2100" i="1">
                <a:latin typeface="Arial" charset="0"/>
                <a:ea typeface="MS PGothic" charset="0"/>
                <a:cs typeface="MS PGothic" charset="0"/>
              </a:rPr>
              <a:t>Wesh-wesh ou ouèche-ouèche</a:t>
            </a:r>
            <a:r>
              <a:rPr lang="fr-FR" sz="2100">
                <a:latin typeface="Arial" charset="0"/>
                <a:ea typeface="MS PGothic" charset="0"/>
                <a:cs typeface="MS PGothic" charset="0"/>
              </a:rPr>
              <a:t> nom. Jeune des cités. Syn. ziva</a:t>
            </a:r>
          </a:p>
          <a:p>
            <a:pPr marL="0" indent="0">
              <a:lnSpc>
                <a:spcPct val="80000"/>
              </a:lnSpc>
            </a:pPr>
            <a:r>
              <a:rPr lang="fr-FR" sz="2100">
                <a:latin typeface="Arial" charset="0"/>
                <a:ea typeface="MS PGothic" charset="0"/>
                <a:cs typeface="MS PGothic" charset="0"/>
              </a:rPr>
              <a:t>Rem. On appelle jeune des cités, un jeune vivant dans une cité HLM qui adopte la tenue vestimentaire de type sportswear et le langage dit des cités. (</a:t>
            </a:r>
            <a:r>
              <a:rPr lang="fr-FR" sz="2100" i="1">
                <a:latin typeface="Arial" charset="0"/>
                <a:ea typeface="MS PGothic" charset="0"/>
                <a:cs typeface="MS PGothic" charset="0"/>
              </a:rPr>
              <a:t>Zone</a:t>
            </a:r>
            <a:r>
              <a:rPr lang="fr-FR" sz="2100">
                <a:latin typeface="Arial" charset="0"/>
                <a:ea typeface="MS PGothic" charset="0"/>
                <a:cs typeface="MS PGothic" charset="0"/>
              </a:rPr>
              <a:t>)</a:t>
            </a:r>
          </a:p>
          <a:p>
            <a:pPr marL="0" indent="0">
              <a:lnSpc>
                <a:spcPct val="80000"/>
              </a:lnSpc>
            </a:pPr>
            <a:endParaRPr lang="it-IT" sz="1300">
              <a:latin typeface="Arial" charset="0"/>
              <a:ea typeface="MS PGothic" charset="0"/>
              <a:cs typeface="MS PGothic" charset="0"/>
            </a:endParaRPr>
          </a:p>
        </p:txBody>
      </p:sp>
    </p:spTree>
    <p:extLst>
      <p:ext uri="{BB962C8B-B14F-4D97-AF65-F5344CB8AC3E}">
        <p14:creationId xmlns:p14="http://schemas.microsoft.com/office/powerpoint/2010/main" val="8242898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Titolo 1"/>
          <p:cNvSpPr>
            <a:spLocks noGrp="1"/>
          </p:cNvSpPr>
          <p:nvPr>
            <p:ph type="title"/>
          </p:nvPr>
        </p:nvSpPr>
        <p:spPr/>
        <p:txBody>
          <a:bodyPr/>
          <a:lstStyle/>
          <a:p>
            <a:r>
              <a:rPr lang="it-IT" sz="2800">
                <a:latin typeface="Arial" charset="0"/>
                <a:ea typeface="MS PGothic" charset="0"/>
              </a:rPr>
              <a:t>Les exemples : éléments novateurs</a:t>
            </a:r>
          </a:p>
        </p:txBody>
      </p:sp>
      <p:sp>
        <p:nvSpPr>
          <p:cNvPr id="196610" name="Segnaposto contenuto 2"/>
          <p:cNvSpPr>
            <a:spLocks noGrp="1"/>
          </p:cNvSpPr>
          <p:nvPr>
            <p:ph idx="1"/>
          </p:nvPr>
        </p:nvSpPr>
        <p:spPr/>
        <p:txBody>
          <a:bodyPr/>
          <a:lstStyle/>
          <a:p>
            <a:pPr algn="just"/>
            <a:r>
              <a:rPr lang="fr-FR" sz="2400">
                <a:latin typeface="Arial" charset="0"/>
                <a:ea typeface="MS PGothic" charset="0"/>
                <a:cs typeface="MS PGothic" charset="0"/>
              </a:rPr>
              <a:t>les exemples jouent également un rôle primordial pour témoigner de la vie réelle des mots et du culturel qu'ils représentent. Tous authentiques, ils proviennent de la parole directe des jeunes de banlieues, de leurs chansons rap ou ils sont puisés dans les bandes dessinées, les films, les romans policiers qui sont tous des produits culturels attentifs à l’existence des jeunes de banlieue. </a:t>
            </a: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1377270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Titolo 1"/>
          <p:cNvSpPr>
            <a:spLocks noGrp="1"/>
          </p:cNvSpPr>
          <p:nvPr>
            <p:ph type="title"/>
          </p:nvPr>
        </p:nvSpPr>
        <p:spPr/>
        <p:txBody>
          <a:bodyPr/>
          <a:lstStyle/>
          <a:p>
            <a:r>
              <a:rPr lang="it-IT" sz="2800">
                <a:latin typeface="Arial" charset="0"/>
                <a:ea typeface="MS PGothic" charset="0"/>
              </a:rPr>
              <a:t>La phonétique en contexte</a:t>
            </a:r>
            <a:br>
              <a:rPr lang="it-IT" sz="2800">
                <a:latin typeface="Arial" charset="0"/>
                <a:ea typeface="MS PGothic" charset="0"/>
              </a:rPr>
            </a:br>
            <a:r>
              <a:rPr lang="it-IT" sz="2800">
                <a:latin typeface="Arial" charset="0"/>
                <a:ea typeface="MS PGothic" charset="0"/>
              </a:rPr>
              <a:t>élément novateur</a:t>
            </a:r>
          </a:p>
        </p:txBody>
      </p:sp>
      <p:sp>
        <p:nvSpPr>
          <p:cNvPr id="197634" name="Segnaposto contenuto 2"/>
          <p:cNvSpPr>
            <a:spLocks noGrp="1"/>
          </p:cNvSpPr>
          <p:nvPr>
            <p:ph idx="1"/>
          </p:nvPr>
        </p:nvSpPr>
        <p:spPr/>
        <p:txBody>
          <a:bodyPr/>
          <a:lstStyle/>
          <a:p>
            <a:pPr algn="just"/>
            <a:r>
              <a:rPr lang="fr-FR" sz="2400" i="1">
                <a:latin typeface="Arial" charset="0"/>
                <a:ea typeface="MS PGothic" charset="0"/>
                <a:cs typeface="MS PGothic" charset="0"/>
              </a:rPr>
              <a:t>Zone</a:t>
            </a:r>
            <a:r>
              <a:rPr lang="fr-FR" sz="2400">
                <a:latin typeface="Arial" charset="0"/>
                <a:ea typeface="MS PGothic" charset="0"/>
                <a:cs typeface="MS PGothic" charset="0"/>
              </a:rPr>
              <a:t>, le dictionnaire en ligne, exploite aussi l’audio et la vidéo, ce qui permet d’entendre la phrase dans son contexte et de saisir son intonation. </a:t>
            </a: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18874287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Titolo 1"/>
          <p:cNvSpPr>
            <a:spLocks noGrp="1"/>
          </p:cNvSpPr>
          <p:nvPr>
            <p:ph type="title"/>
          </p:nvPr>
        </p:nvSpPr>
        <p:spPr/>
        <p:txBody>
          <a:bodyPr>
            <a:normAutofit fontScale="90000"/>
          </a:bodyPr>
          <a:lstStyle/>
          <a:p>
            <a:r>
              <a:rPr lang="it-IT" sz="2800" b="1">
                <a:latin typeface="Arial" charset="0"/>
                <a:ea typeface="MS PGothic" charset="0"/>
              </a:rPr>
              <a:t/>
            </a:r>
            <a:br>
              <a:rPr lang="it-IT" sz="2800" b="1">
                <a:latin typeface="Arial" charset="0"/>
                <a:ea typeface="MS PGothic" charset="0"/>
              </a:rPr>
            </a:br>
            <a:r>
              <a:rPr lang="it-IT" sz="2800" b="1">
                <a:latin typeface="Arial" charset="0"/>
                <a:ea typeface="MS PGothic" charset="0"/>
              </a:rPr>
              <a:t>9.3</a:t>
            </a:r>
            <a:r>
              <a:rPr lang="it-IT" sz="2800">
                <a:latin typeface="Arial" charset="0"/>
                <a:ea typeface="MS PGothic" charset="0"/>
              </a:rPr>
              <a:t> [nœftʀwa] </a:t>
            </a:r>
            <a:r>
              <a:rPr lang="it-IT" sz="2800" i="1">
                <a:latin typeface="Arial" charset="0"/>
                <a:ea typeface="MS PGothic" charset="0"/>
              </a:rPr>
              <a:t>nom masculin</a:t>
            </a:r>
            <a:r>
              <a:rPr lang="it-IT" sz="2800">
                <a:latin typeface="Arial" charset="0"/>
                <a:ea typeface="MS PGothic" charset="0"/>
              </a:rPr>
              <a:t>.Département de la Seine-Saint-Denis (93).</a:t>
            </a:r>
            <a:br>
              <a:rPr lang="it-IT" sz="2800">
                <a:latin typeface="Arial" charset="0"/>
                <a:ea typeface="MS PGothic" charset="0"/>
              </a:rPr>
            </a:br>
            <a:endParaRPr lang="it-IT" sz="2800">
              <a:latin typeface="Arial" charset="0"/>
              <a:ea typeface="MS PGothic" charset="0"/>
            </a:endParaRPr>
          </a:p>
        </p:txBody>
      </p:sp>
      <p:sp>
        <p:nvSpPr>
          <p:cNvPr id="198658" name="Segnaposto contenuto 2"/>
          <p:cNvSpPr>
            <a:spLocks noGrp="1"/>
          </p:cNvSpPr>
          <p:nvPr>
            <p:ph idx="1"/>
          </p:nvPr>
        </p:nvSpPr>
        <p:spPr/>
        <p:txBody>
          <a:bodyPr>
            <a:normAutofit fontScale="92500" lnSpcReduction="10000"/>
          </a:bodyPr>
          <a:lstStyle/>
          <a:p>
            <a:r>
              <a:rPr lang="it-IT" sz="2400" i="1">
                <a:latin typeface="Arial" charset="0"/>
                <a:ea typeface="MS PGothic" charset="0"/>
                <a:cs typeface="MS PGothic" charset="0"/>
              </a:rPr>
              <a:t>Pour tous les mecs du 9.3 qui reviennent de loin | Pour ceux qui sortent du chtar donc qui reviennent de loin</a:t>
            </a:r>
            <a:r>
              <a:rPr lang="it-IT" sz="2400">
                <a:latin typeface="Arial" charset="0"/>
                <a:ea typeface="MS PGothic" charset="0"/>
                <a:cs typeface="MS PGothic" charset="0"/>
              </a:rPr>
              <a:t> (Mac Tyer, « Outro », </a:t>
            </a:r>
            <a:r>
              <a:rPr lang="it-IT" sz="2400" i="1">
                <a:latin typeface="Arial" charset="0"/>
                <a:ea typeface="MS PGothic" charset="0"/>
                <a:cs typeface="MS PGothic" charset="0"/>
              </a:rPr>
              <a:t>D'où je viens</a:t>
            </a:r>
            <a:r>
              <a:rPr lang="it-IT" sz="2400">
                <a:latin typeface="Arial" charset="0"/>
                <a:ea typeface="MS PGothic" charset="0"/>
                <a:cs typeface="MS PGothic" charset="0"/>
              </a:rPr>
              <a:t>, 2008) . </a:t>
            </a:r>
          </a:p>
          <a:p>
            <a:r>
              <a:rPr lang="it-IT" sz="2400" i="1">
                <a:latin typeface="Arial" charset="0"/>
                <a:ea typeface="MS PGothic" charset="0"/>
                <a:cs typeface="MS PGothic" charset="0"/>
              </a:rPr>
              <a:t>Le 9.3 c'est la zone zone zone, c'est la zone | Partout dans le monde entier ils disent 9.3, c'est la zone</a:t>
            </a:r>
            <a:r>
              <a:rPr lang="it-IT" sz="2400">
                <a:latin typeface="Arial" charset="0"/>
                <a:ea typeface="MS PGothic" charset="0"/>
                <a:cs typeface="MS PGothic" charset="0"/>
              </a:rPr>
              <a:t> (Flowkon, « 9.3 c'est la zone », </a:t>
            </a:r>
            <a:r>
              <a:rPr lang="it-IT" sz="2400" i="1">
                <a:latin typeface="Arial" charset="0"/>
                <a:ea typeface="MS PGothic" charset="0"/>
                <a:cs typeface="MS PGothic" charset="0"/>
              </a:rPr>
              <a:t>Gosse de la zone</a:t>
            </a:r>
            <a:r>
              <a:rPr lang="it-IT" sz="2400">
                <a:latin typeface="Arial" charset="0"/>
                <a:ea typeface="MS PGothic" charset="0"/>
                <a:cs typeface="MS PGothic" charset="0"/>
              </a:rPr>
              <a:t>, 2012) . </a:t>
            </a:r>
          </a:p>
          <a:p>
            <a:r>
              <a:rPr lang="it-IT" sz="2400" b="1">
                <a:latin typeface="Arial" charset="0"/>
                <a:ea typeface="MS PGothic" charset="0"/>
                <a:cs typeface="MS PGothic" charset="0"/>
              </a:rPr>
              <a:t>étym. </a:t>
            </a:r>
            <a:r>
              <a:rPr lang="it-IT" sz="2400">
                <a:latin typeface="Arial" charset="0"/>
                <a:ea typeface="MS PGothic" charset="0"/>
                <a:cs typeface="MS PGothic" charset="0"/>
              </a:rPr>
              <a:t>Du code </a:t>
            </a:r>
            <a:r>
              <a:rPr lang="it-IT" sz="2400" i="1">
                <a:latin typeface="Arial" charset="0"/>
                <a:ea typeface="MS PGothic" charset="0"/>
                <a:cs typeface="MS PGothic" charset="0"/>
              </a:rPr>
              <a:t>93</a:t>
            </a:r>
            <a:r>
              <a:rPr lang="it-IT" sz="2400">
                <a:latin typeface="Arial" charset="0"/>
                <a:ea typeface="MS PGothic" charset="0"/>
                <a:cs typeface="MS PGothic" charset="0"/>
              </a:rPr>
              <a:t> du département de la Seine-Saint-Denis.</a:t>
            </a:r>
          </a:p>
          <a:p>
            <a:pPr algn="just"/>
            <a:r>
              <a:rPr lang="it-IT" sz="2400" i="1">
                <a:latin typeface="Arial" charset="0"/>
                <a:ea typeface="MS PGothic" charset="0"/>
                <a:cs typeface="MS PGothic" charset="0"/>
              </a:rPr>
              <a:t>Rem. Cette façon de nommer le département de la Seine-Saint-Denis s'est étendue aux départements de l'Essonne (9.1), celui des Hauts-de-Seine (9.2) et celui du Val-de-Marne (9.4).</a:t>
            </a:r>
            <a:endParaRPr lang="it-IT" sz="2400">
              <a:latin typeface="Arial" charset="0"/>
              <a:ea typeface="MS PGothic" charset="0"/>
              <a:cs typeface="MS PGothic" charset="0"/>
            </a:endParaRPr>
          </a:p>
          <a:p>
            <a:r>
              <a:rPr lang="it-IT" sz="2400">
                <a:latin typeface="Arial" charset="0"/>
                <a:ea typeface="MS PGothic" charset="0"/>
                <a:cs typeface="MS PGothic" charset="0"/>
                <a:hlinkClick r:id="rId2"/>
              </a:rPr>
              <a:t>Le Dictionnaire de la Zone</a:t>
            </a:r>
            <a:r>
              <a:rPr lang="it-IT" sz="2400">
                <a:latin typeface="Arial" charset="0"/>
                <a:ea typeface="MS PGothic" charset="0"/>
                <a:cs typeface="MS PGothic" charset="0"/>
              </a:rPr>
              <a:t>. Tout l'argot des banlieues. © 2000 - 2017 Cobra le Cynique.</a:t>
            </a:r>
          </a:p>
          <a:p>
            <a:endParaRPr lang="it-IT" sz="2400">
              <a:latin typeface="Arial" charset="0"/>
              <a:ea typeface="MS PGothic" charset="0"/>
              <a:cs typeface="MS PGothic" charset="0"/>
            </a:endParaRP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30540918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Titolo 1"/>
          <p:cNvSpPr>
            <a:spLocks noGrp="1"/>
          </p:cNvSpPr>
          <p:nvPr>
            <p:ph type="title"/>
          </p:nvPr>
        </p:nvSpPr>
        <p:spPr/>
        <p:txBody>
          <a:bodyPr/>
          <a:lstStyle/>
          <a:p>
            <a:r>
              <a:rPr lang="it-IT" sz="2800" b="1">
                <a:latin typeface="Arial" charset="0"/>
                <a:ea typeface="MS PGothic" charset="0"/>
              </a:rPr>
              <a:t>téci</a:t>
            </a:r>
            <a:endParaRPr lang="it-IT" sz="2800">
              <a:latin typeface="Arial" charset="0"/>
              <a:ea typeface="MS PGothic" charset="0"/>
            </a:endParaRPr>
          </a:p>
        </p:txBody>
      </p:sp>
      <p:sp>
        <p:nvSpPr>
          <p:cNvPr id="199682" name="Segnaposto contenuto 2"/>
          <p:cNvSpPr>
            <a:spLocks noGrp="1"/>
          </p:cNvSpPr>
          <p:nvPr>
            <p:ph idx="1"/>
          </p:nvPr>
        </p:nvSpPr>
        <p:spPr/>
        <p:txBody>
          <a:bodyPr/>
          <a:lstStyle/>
          <a:p>
            <a:r>
              <a:rPr lang="it-IT" sz="2400" b="1">
                <a:latin typeface="Arial" charset="0"/>
                <a:ea typeface="MS PGothic" charset="0"/>
                <a:cs typeface="MS PGothic" charset="0"/>
              </a:rPr>
              <a:t>téci</a:t>
            </a:r>
            <a:r>
              <a:rPr lang="it-IT" sz="2400">
                <a:latin typeface="Arial" charset="0"/>
                <a:ea typeface="MS PGothic" charset="0"/>
                <a:cs typeface="MS PGothic" charset="0"/>
              </a:rPr>
              <a:t> </a:t>
            </a:r>
            <a:r>
              <a:rPr lang="it-IT" sz="2400" i="1">
                <a:latin typeface="Arial" charset="0"/>
                <a:ea typeface="MS PGothic" charset="0"/>
                <a:cs typeface="MS PGothic" charset="0"/>
              </a:rPr>
              <a:t>nom féminin</a:t>
            </a:r>
            <a:r>
              <a:rPr lang="it-IT" sz="2400">
                <a:latin typeface="Arial" charset="0"/>
                <a:ea typeface="MS PGothic" charset="0"/>
                <a:cs typeface="MS PGothic" charset="0"/>
              </a:rPr>
              <a:t>. Cité dortoir.</a:t>
            </a:r>
          </a:p>
          <a:p>
            <a:r>
              <a:rPr lang="it-IT" sz="2400" i="1">
                <a:latin typeface="Arial" charset="0"/>
                <a:ea typeface="MS PGothic" charset="0"/>
                <a:cs typeface="MS PGothic" charset="0"/>
              </a:rPr>
              <a:t>Dealer pour survivre, tel est le chemin suivi par les crapules des técis.</a:t>
            </a:r>
            <a:r>
              <a:rPr lang="it-IT" sz="2400">
                <a:latin typeface="Arial" charset="0"/>
                <a:ea typeface="MS PGothic" charset="0"/>
                <a:cs typeface="MS PGothic" charset="0"/>
              </a:rPr>
              <a:t> (Expression Direkt, « Dealer pour survivre », </a:t>
            </a:r>
            <a:r>
              <a:rPr lang="it-IT" sz="2400" i="1">
                <a:latin typeface="Arial" charset="0"/>
                <a:ea typeface="MS PGothic" charset="0"/>
                <a:cs typeface="MS PGothic" charset="0"/>
              </a:rPr>
              <a:t>La Haine B. O.</a:t>
            </a:r>
            <a:r>
              <a:rPr lang="it-IT" sz="2400">
                <a:latin typeface="Arial" charset="0"/>
                <a:ea typeface="MS PGothic" charset="0"/>
                <a:cs typeface="MS PGothic" charset="0"/>
              </a:rPr>
              <a:t>, 1995) . </a:t>
            </a:r>
          </a:p>
          <a:p>
            <a:r>
              <a:rPr lang="it-IT" sz="2400" b="1">
                <a:latin typeface="Arial" charset="0"/>
                <a:ea typeface="MS PGothic" charset="0"/>
                <a:cs typeface="MS PGothic" charset="0"/>
              </a:rPr>
              <a:t>étym. </a:t>
            </a:r>
            <a:r>
              <a:rPr lang="it-IT" sz="2400">
                <a:latin typeface="Arial" charset="0"/>
                <a:ea typeface="MS PGothic" charset="0"/>
                <a:cs typeface="MS PGothic" charset="0"/>
              </a:rPr>
              <a:t>Verlan de </a:t>
            </a:r>
            <a:r>
              <a:rPr lang="it-IT" sz="2400" i="1">
                <a:latin typeface="Arial" charset="0"/>
                <a:ea typeface="MS PGothic" charset="0"/>
                <a:cs typeface="MS PGothic" charset="0"/>
              </a:rPr>
              <a:t>cité</a:t>
            </a:r>
            <a:r>
              <a:rPr lang="it-IT" sz="2400">
                <a:latin typeface="Arial" charset="0"/>
                <a:ea typeface="MS PGothic" charset="0"/>
                <a:cs typeface="MS PGothic" charset="0"/>
              </a:rPr>
              <a:t>.</a:t>
            </a:r>
          </a:p>
          <a:p>
            <a:r>
              <a:rPr lang="it-IT" sz="2400">
                <a:latin typeface="Arial" charset="0"/>
                <a:ea typeface="MS PGothic" charset="0"/>
                <a:cs typeface="MS PGothic" charset="0"/>
                <a:hlinkClick r:id="rId2"/>
              </a:rPr>
              <a:t>Le Dictionnaire de la Zone</a:t>
            </a:r>
            <a:r>
              <a:rPr lang="it-IT" sz="2400">
                <a:latin typeface="Arial" charset="0"/>
                <a:ea typeface="MS PGothic" charset="0"/>
                <a:cs typeface="MS PGothic" charset="0"/>
              </a:rPr>
              <a:t>. Tout l'argot des banlieues. © 2000 - 2017 Cobra le Cynique.</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42482982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Titolo 1"/>
          <p:cNvSpPr>
            <a:spLocks noGrp="1"/>
          </p:cNvSpPr>
          <p:nvPr>
            <p:ph type="title"/>
          </p:nvPr>
        </p:nvSpPr>
        <p:spPr/>
        <p:txBody>
          <a:bodyPr/>
          <a:lstStyle/>
          <a:p>
            <a:r>
              <a:rPr lang="it-IT" sz="2800" b="1">
                <a:latin typeface="Arial" charset="0"/>
                <a:ea typeface="MS PGothic" charset="0"/>
              </a:rPr>
              <a:t>babtou</a:t>
            </a:r>
            <a:endParaRPr lang="it-IT" sz="2800">
              <a:latin typeface="Arial" charset="0"/>
              <a:ea typeface="MS PGothic" charset="0"/>
            </a:endParaRPr>
          </a:p>
        </p:txBody>
      </p:sp>
      <p:sp>
        <p:nvSpPr>
          <p:cNvPr id="200706" name="Segnaposto contenuto 2"/>
          <p:cNvSpPr>
            <a:spLocks noGrp="1"/>
          </p:cNvSpPr>
          <p:nvPr>
            <p:ph idx="1"/>
          </p:nvPr>
        </p:nvSpPr>
        <p:spPr/>
        <p:txBody>
          <a:bodyPr/>
          <a:lstStyle/>
          <a:p>
            <a:r>
              <a:rPr lang="it-IT" sz="2000" b="1">
                <a:latin typeface="Arial" charset="0"/>
                <a:ea typeface="MS PGothic" charset="0"/>
                <a:cs typeface="MS PGothic" charset="0"/>
              </a:rPr>
              <a:t>babtou</a:t>
            </a:r>
            <a:r>
              <a:rPr lang="it-IT" sz="2000">
                <a:latin typeface="Arial" charset="0"/>
                <a:ea typeface="MS PGothic" charset="0"/>
                <a:cs typeface="MS PGothic" charset="0"/>
              </a:rPr>
              <a:t> </a:t>
            </a:r>
            <a:r>
              <a:rPr lang="it-IT" sz="2000" i="1">
                <a:latin typeface="Arial" charset="0"/>
                <a:ea typeface="MS PGothic" charset="0"/>
                <a:cs typeface="MS PGothic" charset="0"/>
              </a:rPr>
              <a:t>nom</a:t>
            </a:r>
            <a:r>
              <a:rPr lang="it-IT" sz="2000">
                <a:latin typeface="Arial" charset="0"/>
                <a:ea typeface="MS PGothic" charset="0"/>
                <a:cs typeface="MS PGothic" charset="0"/>
              </a:rPr>
              <a:t>.Personne de race blanche européenne : occidental.</a:t>
            </a:r>
          </a:p>
          <a:p>
            <a:r>
              <a:rPr lang="it-IT" sz="2000" i="1">
                <a:latin typeface="Arial" charset="0"/>
                <a:ea typeface="MS PGothic" charset="0"/>
                <a:cs typeface="MS PGothic" charset="0"/>
              </a:rPr>
              <a:t>À cette heure-ci il n'y a qu'une petite babtou fraîche de base, assez folle pour venir me love dans la marge</a:t>
            </a:r>
            <a:r>
              <a:rPr lang="it-IT" sz="2000">
                <a:latin typeface="Arial" charset="0"/>
                <a:ea typeface="MS PGothic" charset="0"/>
                <a:cs typeface="MS PGothic" charset="0"/>
              </a:rPr>
              <a:t> (Despo Rutti, « Frelos », </a:t>
            </a:r>
            <a:r>
              <a:rPr lang="it-IT" sz="2000" i="1">
                <a:latin typeface="Arial" charset="0"/>
                <a:ea typeface="MS PGothic" charset="0"/>
                <a:cs typeface="MS PGothic" charset="0"/>
              </a:rPr>
              <a:t>Les Sirènes du charbon</a:t>
            </a:r>
            <a:r>
              <a:rPr lang="it-IT" sz="2000">
                <a:latin typeface="Arial" charset="0"/>
                <a:ea typeface="MS PGothic" charset="0"/>
                <a:cs typeface="MS PGothic" charset="0"/>
              </a:rPr>
              <a:t>, 2006) . </a:t>
            </a:r>
          </a:p>
          <a:p>
            <a:r>
              <a:rPr lang="it-IT" sz="2000" i="1">
                <a:latin typeface="Arial" charset="0"/>
                <a:ea typeface="MS PGothic" charset="0"/>
                <a:cs typeface="MS PGothic" charset="0"/>
              </a:rPr>
              <a:t>J'suis pas un sale babtou gars, garde ta bouche à poucave | […] | Quand j'étais petit je voulais kicker les grands me disaient | « Dommage que tu sois blanc »</a:t>
            </a:r>
            <a:r>
              <a:rPr lang="it-IT" sz="2000">
                <a:latin typeface="Arial" charset="0"/>
                <a:ea typeface="MS PGothic" charset="0"/>
                <a:cs typeface="MS PGothic" charset="0"/>
              </a:rPr>
              <a:t> (Guizmo, « Sales Babtous d'négros </a:t>
            </a:r>
            <a:r>
              <a:rPr lang="it-IT" sz="2000" i="1">
                <a:latin typeface="Arial" charset="0"/>
                <a:ea typeface="MS PGothic" charset="0"/>
                <a:cs typeface="MS PGothic" charset="0"/>
              </a:rPr>
              <a:t>feat. Nekfeu &amp; Alpha Wann</a:t>
            </a:r>
            <a:r>
              <a:rPr lang="it-IT" sz="2000">
                <a:latin typeface="Arial" charset="0"/>
                <a:ea typeface="MS PGothic" charset="0"/>
                <a:cs typeface="MS PGothic" charset="0"/>
              </a:rPr>
              <a:t> », </a:t>
            </a:r>
            <a:r>
              <a:rPr lang="it-IT" sz="2000" i="1">
                <a:latin typeface="Arial" charset="0"/>
                <a:ea typeface="MS PGothic" charset="0"/>
                <a:cs typeface="MS PGothic" charset="0"/>
              </a:rPr>
              <a:t>Normal</a:t>
            </a:r>
            <a:r>
              <a:rPr lang="it-IT" sz="2000">
                <a:latin typeface="Arial" charset="0"/>
                <a:ea typeface="MS PGothic" charset="0"/>
                <a:cs typeface="MS PGothic" charset="0"/>
              </a:rPr>
              <a:t>, 2011) . </a:t>
            </a:r>
          </a:p>
          <a:p>
            <a:r>
              <a:rPr lang="it-IT" sz="2000" i="1">
                <a:latin typeface="Arial" charset="0"/>
                <a:ea typeface="MS PGothic" charset="0"/>
                <a:cs typeface="MS PGothic" charset="0"/>
              </a:rPr>
              <a:t>Les sales manies me suivent, partout | Je suis trop cramé, à quoi bon faire le babtou ?</a:t>
            </a:r>
            <a:r>
              <a:rPr lang="it-IT" sz="2000">
                <a:latin typeface="Arial" charset="0"/>
                <a:ea typeface="MS PGothic" charset="0"/>
                <a:cs typeface="MS PGothic" charset="0"/>
              </a:rPr>
              <a:t> (Canardo, « À la youv », </a:t>
            </a:r>
            <a:r>
              <a:rPr lang="it-IT" sz="2000" i="1">
                <a:latin typeface="Arial" charset="0"/>
                <a:ea typeface="MS PGothic" charset="0"/>
                <a:cs typeface="MS PGothic" charset="0"/>
              </a:rPr>
              <a:t>À la youv</a:t>
            </a:r>
            <a:r>
              <a:rPr lang="it-IT" sz="2000">
                <a:latin typeface="Arial" charset="0"/>
                <a:ea typeface="MS PGothic" charset="0"/>
                <a:cs typeface="MS PGothic" charset="0"/>
              </a:rPr>
              <a:t>, 2012) . </a:t>
            </a:r>
          </a:p>
          <a:p>
            <a:r>
              <a:rPr lang="it-IT" sz="2000" b="1">
                <a:latin typeface="Arial" charset="0"/>
                <a:ea typeface="MS PGothic" charset="0"/>
                <a:cs typeface="MS PGothic" charset="0"/>
              </a:rPr>
              <a:t>étym. </a:t>
            </a:r>
            <a:r>
              <a:rPr lang="it-IT" sz="2000">
                <a:latin typeface="Arial" charset="0"/>
                <a:ea typeface="MS PGothic" charset="0"/>
                <a:cs typeface="MS PGothic" charset="0"/>
              </a:rPr>
              <a:t>Verlan de </a:t>
            </a:r>
            <a:r>
              <a:rPr lang="it-IT" sz="2000" i="1">
                <a:latin typeface="Arial" charset="0"/>
                <a:ea typeface="MS PGothic" charset="0"/>
                <a:cs typeface="MS PGothic" charset="0"/>
                <a:hlinkClick r:id="rId2"/>
              </a:rPr>
              <a:t>toubab</a:t>
            </a:r>
            <a:r>
              <a:rPr lang="it-IT" sz="2000">
                <a:latin typeface="Arial" charset="0"/>
                <a:ea typeface="MS PGothic" charset="0"/>
                <a:cs typeface="MS PGothic" charset="0"/>
              </a:rPr>
              <a:t>.</a:t>
            </a:r>
          </a:p>
          <a:p>
            <a:r>
              <a:rPr lang="it-IT" sz="2000" i="1">
                <a:latin typeface="Arial" charset="0"/>
                <a:ea typeface="MS PGothic" charset="0"/>
                <a:cs typeface="MS PGothic" charset="0"/>
              </a:rPr>
              <a:t>Rem. Ce terme est invariable en genre.</a:t>
            </a:r>
            <a:endParaRPr lang="it-IT" sz="2000">
              <a:latin typeface="Arial" charset="0"/>
              <a:ea typeface="MS PGothic" charset="0"/>
              <a:cs typeface="MS PGothic" charset="0"/>
            </a:endParaRPr>
          </a:p>
          <a:p>
            <a:endParaRPr lang="it-IT" sz="2000">
              <a:latin typeface="Arial" charset="0"/>
              <a:ea typeface="MS PGothic" charset="0"/>
              <a:cs typeface="MS PGothic" charset="0"/>
            </a:endParaRPr>
          </a:p>
          <a:p>
            <a:endParaRPr lang="it-IT" sz="2000">
              <a:latin typeface="Arial" charset="0"/>
              <a:ea typeface="MS PGothic" charset="0"/>
              <a:cs typeface="MS PGothic" charset="0"/>
            </a:endParaRPr>
          </a:p>
        </p:txBody>
      </p:sp>
    </p:spTree>
    <p:extLst>
      <p:ext uri="{BB962C8B-B14F-4D97-AF65-F5344CB8AC3E}">
        <p14:creationId xmlns:p14="http://schemas.microsoft.com/office/powerpoint/2010/main" val="28118998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Titolo 1"/>
          <p:cNvSpPr>
            <a:spLocks noGrp="1"/>
          </p:cNvSpPr>
          <p:nvPr>
            <p:ph type="title"/>
          </p:nvPr>
        </p:nvSpPr>
        <p:spPr/>
        <p:txBody>
          <a:bodyPr>
            <a:normAutofit fontScale="90000"/>
          </a:bodyPr>
          <a:lstStyle/>
          <a:p>
            <a:r>
              <a:rPr lang="it-IT" sz="2800" b="1">
                <a:latin typeface="Arial" charset="0"/>
                <a:ea typeface="MS PGothic" charset="0"/>
              </a:rPr>
              <a:t>toubab</a:t>
            </a:r>
            <a:r>
              <a:rPr lang="it-IT" sz="2800">
                <a:latin typeface="Arial" charset="0"/>
                <a:ea typeface="MS PGothic" charset="0"/>
              </a:rPr>
              <a:t> </a:t>
            </a:r>
            <a:r>
              <a:rPr lang="it-IT" sz="2800" i="1">
                <a:latin typeface="Arial" charset="0"/>
                <a:ea typeface="MS PGothic" charset="0"/>
              </a:rPr>
              <a:t>nom</a:t>
            </a:r>
            <a:br>
              <a:rPr lang="it-IT" sz="2800" i="1">
                <a:latin typeface="Arial" charset="0"/>
                <a:ea typeface="MS PGothic" charset="0"/>
              </a:rPr>
            </a:br>
            <a:r>
              <a:rPr lang="it-IT" sz="2400" i="1">
                <a:latin typeface="Arial" charset="0"/>
                <a:ea typeface="MS PGothic" charset="0"/>
              </a:rPr>
              <a:t>étym. Du mandingue toubabou « blanc », issu de l'arabe toubib « médecin ».</a:t>
            </a:r>
            <a:br>
              <a:rPr lang="it-IT" sz="2400" i="1">
                <a:latin typeface="Arial" charset="0"/>
                <a:ea typeface="MS PGothic" charset="0"/>
              </a:rPr>
            </a:br>
            <a:endParaRPr lang="it-IT" sz="2400">
              <a:latin typeface="Arial" charset="0"/>
              <a:ea typeface="MS PGothic" charset="0"/>
            </a:endParaRPr>
          </a:p>
        </p:txBody>
      </p:sp>
      <p:sp>
        <p:nvSpPr>
          <p:cNvPr id="201730" name="Segnaposto contenuto 2"/>
          <p:cNvSpPr>
            <a:spLocks noGrp="1"/>
          </p:cNvSpPr>
          <p:nvPr>
            <p:ph idx="1"/>
          </p:nvPr>
        </p:nvSpPr>
        <p:spPr/>
        <p:txBody>
          <a:bodyPr>
            <a:normAutofit fontScale="92500" lnSpcReduction="20000"/>
          </a:bodyPr>
          <a:lstStyle/>
          <a:p>
            <a:r>
              <a:rPr lang="it-IT" sz="2000" b="1">
                <a:latin typeface="Arial" charset="0"/>
                <a:ea typeface="MS PGothic" charset="0"/>
                <a:cs typeface="MS PGothic" charset="0"/>
              </a:rPr>
              <a:t>1.</a:t>
            </a:r>
            <a:r>
              <a:rPr lang="it-IT" sz="2000">
                <a:latin typeface="Arial" charset="0"/>
                <a:ea typeface="MS PGothic" charset="0"/>
                <a:cs typeface="MS PGothic" charset="0"/>
              </a:rPr>
              <a:t> Personne de race blanche européenne, occidental.</a:t>
            </a:r>
          </a:p>
          <a:p>
            <a:r>
              <a:rPr lang="it-IT" sz="2000" i="1">
                <a:latin typeface="Arial" charset="0"/>
                <a:ea typeface="MS PGothic" charset="0"/>
                <a:cs typeface="MS PGothic" charset="0"/>
              </a:rPr>
              <a:t>Où tout bas on évoque les toubabs | Pour effrayer les enfants, le soir, sous un baobab</a:t>
            </a:r>
            <a:r>
              <a:rPr lang="it-IT" sz="2000">
                <a:latin typeface="Arial" charset="0"/>
                <a:ea typeface="MS PGothic" charset="0"/>
                <a:cs typeface="MS PGothic" charset="0"/>
              </a:rPr>
              <a:t> (Médine, « Enfant du destin (Kounta Kinté) », </a:t>
            </a:r>
            <a:r>
              <a:rPr lang="it-IT" sz="2000" i="1">
                <a:latin typeface="Arial" charset="0"/>
                <a:ea typeface="MS PGothic" charset="0"/>
                <a:cs typeface="MS PGothic" charset="0"/>
              </a:rPr>
              <a:t>Arabian panther</a:t>
            </a:r>
            <a:r>
              <a:rPr lang="it-IT" sz="2000">
                <a:latin typeface="Arial" charset="0"/>
                <a:ea typeface="MS PGothic" charset="0"/>
                <a:cs typeface="MS PGothic" charset="0"/>
              </a:rPr>
              <a:t>, 2008) .</a:t>
            </a:r>
          </a:p>
          <a:p>
            <a:r>
              <a:rPr lang="it-IT" sz="2000" i="1">
                <a:latin typeface="Arial" charset="0"/>
                <a:ea typeface="MS PGothic" charset="0"/>
                <a:cs typeface="MS PGothic" charset="0"/>
              </a:rPr>
              <a:t>Mec t'as aucune hchouma aujourd'hui zarma t'as du pouvoir | Au taf tu craches sur l'islam histoire d'bien passer devant les toubabs</a:t>
            </a:r>
            <a:r>
              <a:rPr lang="it-IT" sz="2000">
                <a:latin typeface="Arial" charset="0"/>
                <a:ea typeface="MS PGothic" charset="0"/>
                <a:cs typeface="MS PGothic" charset="0"/>
              </a:rPr>
              <a:t> (Sniper, « Fadela », </a:t>
            </a:r>
            <a:r>
              <a:rPr lang="it-IT" sz="2000" i="1">
                <a:latin typeface="Arial" charset="0"/>
                <a:ea typeface="MS PGothic" charset="0"/>
                <a:cs typeface="MS PGothic" charset="0"/>
              </a:rPr>
              <a:t>À toute épreuve</a:t>
            </a:r>
            <a:r>
              <a:rPr lang="it-IT" sz="2000">
                <a:latin typeface="Arial" charset="0"/>
                <a:ea typeface="MS PGothic" charset="0"/>
                <a:cs typeface="MS PGothic" charset="0"/>
              </a:rPr>
              <a:t>, 2011) .</a:t>
            </a:r>
          </a:p>
          <a:p>
            <a:r>
              <a:rPr lang="it-IT" sz="2000" i="1">
                <a:latin typeface="Arial" charset="0"/>
                <a:ea typeface="MS PGothic" charset="0"/>
                <a:cs typeface="MS PGothic" charset="0"/>
              </a:rPr>
              <a:t>J'suis un pur toubab mais j'ai les poumons noir j'ai commencé en crapotant maintenant j'tire des grosses barres</a:t>
            </a:r>
            <a:r>
              <a:rPr lang="it-IT" sz="2000">
                <a:latin typeface="Arial" charset="0"/>
                <a:ea typeface="MS PGothic" charset="0"/>
                <a:cs typeface="MS PGothic" charset="0"/>
              </a:rPr>
              <a:t> (MC Linki, « Middle Flow », 2012) .</a:t>
            </a:r>
          </a:p>
          <a:p>
            <a:r>
              <a:rPr lang="it-IT" sz="2000" b="1">
                <a:latin typeface="Arial" charset="0"/>
                <a:ea typeface="MS PGothic" charset="0"/>
                <a:cs typeface="MS PGothic" charset="0"/>
              </a:rPr>
              <a:t>2.</a:t>
            </a:r>
            <a:r>
              <a:rPr lang="it-IT" sz="2000">
                <a:latin typeface="Arial" charset="0"/>
                <a:ea typeface="MS PGothic" charset="0"/>
                <a:cs typeface="MS PGothic" charset="0"/>
              </a:rPr>
              <a:t> Africain ayant adopté le mode de vie européen.</a:t>
            </a:r>
          </a:p>
          <a:p>
            <a:r>
              <a:rPr lang="it-IT" sz="2000" i="1">
                <a:latin typeface="Arial" charset="0"/>
                <a:ea typeface="MS PGothic" charset="0"/>
                <a:cs typeface="MS PGothic" charset="0"/>
              </a:rPr>
              <a:t>Je suis noir et coupable, Ils me veulent mort ou toubab</a:t>
            </a:r>
            <a:r>
              <a:rPr lang="it-IT" sz="2000">
                <a:latin typeface="Arial" charset="0"/>
                <a:ea typeface="MS PGothic" charset="0"/>
                <a:cs typeface="MS PGothic" charset="0"/>
              </a:rPr>
              <a:t> (Iron Issa, « Plus belle la rime », </a:t>
            </a:r>
            <a:r>
              <a:rPr lang="it-IT" sz="2000" i="1">
                <a:latin typeface="Arial" charset="0"/>
                <a:ea typeface="MS PGothic" charset="0"/>
                <a:cs typeface="MS PGothic" charset="0"/>
              </a:rPr>
              <a:t>Green Color Mixtape</a:t>
            </a:r>
            <a:r>
              <a:rPr lang="it-IT" sz="2000">
                <a:latin typeface="Arial" charset="0"/>
                <a:ea typeface="MS PGothic" charset="0"/>
                <a:cs typeface="MS PGothic" charset="0"/>
              </a:rPr>
              <a:t>, 2011) .</a:t>
            </a:r>
          </a:p>
          <a:p>
            <a:r>
              <a:rPr lang="it-IT" sz="2000" i="1">
                <a:latin typeface="Arial" charset="0"/>
                <a:ea typeface="MS PGothic" charset="0"/>
                <a:cs typeface="MS PGothic" charset="0"/>
              </a:rPr>
              <a:t>J'suis blessé dans mon égo | Là-bas ils m'appellent toubab | Ici je n'suis qu'un négro</a:t>
            </a:r>
            <a:r>
              <a:rPr lang="it-IT" sz="2000">
                <a:latin typeface="Arial" charset="0"/>
                <a:ea typeface="MS PGothic" charset="0"/>
                <a:cs typeface="MS PGothic" charset="0"/>
              </a:rPr>
              <a:t> (Sam's, « Déraciné », </a:t>
            </a:r>
            <a:r>
              <a:rPr lang="it-IT" sz="2000" i="1">
                <a:latin typeface="Arial" charset="0"/>
                <a:ea typeface="MS PGothic" charset="0"/>
                <a:cs typeface="MS PGothic" charset="0"/>
              </a:rPr>
              <a:t>Taïro</a:t>
            </a:r>
            <a:r>
              <a:rPr lang="it-IT" sz="2000">
                <a:latin typeface="Arial" charset="0"/>
                <a:ea typeface="MS PGothic" charset="0"/>
                <a:cs typeface="MS PGothic" charset="0"/>
              </a:rPr>
              <a:t>, 2012) .</a:t>
            </a:r>
          </a:p>
          <a:p>
            <a:r>
              <a:rPr lang="it-IT" sz="2000" b="1">
                <a:latin typeface="Arial" charset="0"/>
                <a:ea typeface="MS PGothic" charset="0"/>
                <a:cs typeface="MS PGothic" charset="0"/>
              </a:rPr>
              <a:t>Verlan</a:t>
            </a:r>
            <a:r>
              <a:rPr lang="it-IT" sz="2000">
                <a:latin typeface="Arial" charset="0"/>
                <a:ea typeface="MS PGothic" charset="0"/>
                <a:cs typeface="MS PGothic" charset="0"/>
              </a:rPr>
              <a:t> </a:t>
            </a:r>
            <a:r>
              <a:rPr lang="it-IT" sz="2000">
                <a:latin typeface="Arial" charset="0"/>
                <a:ea typeface="MS PGothic" charset="0"/>
                <a:cs typeface="MS PGothic" charset="0"/>
                <a:hlinkClick r:id="rId2"/>
              </a:rPr>
              <a:t>babtou</a:t>
            </a:r>
            <a:r>
              <a:rPr lang="it-IT" sz="2000">
                <a:latin typeface="Arial" charset="0"/>
                <a:ea typeface="MS PGothic" charset="0"/>
                <a:cs typeface="MS PGothic" charset="0"/>
              </a:rPr>
              <a:t>.</a:t>
            </a:r>
          </a:p>
          <a:p>
            <a:endParaRPr lang="it-IT" sz="2000">
              <a:latin typeface="Arial" charset="0"/>
              <a:ea typeface="MS PGothic" charset="0"/>
              <a:cs typeface="MS PGothic" charset="0"/>
            </a:endParaRPr>
          </a:p>
          <a:p>
            <a:endParaRPr lang="it-IT" sz="2000">
              <a:latin typeface="Arial" charset="0"/>
              <a:ea typeface="MS PGothic" charset="0"/>
              <a:cs typeface="MS PGothic" charset="0"/>
            </a:endParaRPr>
          </a:p>
        </p:txBody>
      </p:sp>
    </p:spTree>
    <p:extLst>
      <p:ext uri="{BB962C8B-B14F-4D97-AF65-F5344CB8AC3E}">
        <p14:creationId xmlns:p14="http://schemas.microsoft.com/office/powerpoint/2010/main" val="3655572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3" name="Titolo 1"/>
          <p:cNvSpPr>
            <a:spLocks noGrp="1"/>
          </p:cNvSpPr>
          <p:nvPr>
            <p:ph type="title"/>
          </p:nvPr>
        </p:nvSpPr>
        <p:spPr/>
        <p:txBody>
          <a:bodyPr/>
          <a:lstStyle/>
          <a:p>
            <a:r>
              <a:rPr lang="it-IT" sz="2800">
                <a:latin typeface="Arial" charset="0"/>
                <a:ea typeface="MS PGothic" charset="0"/>
              </a:rPr>
              <a:t>Exemples dans le</a:t>
            </a:r>
            <a:r>
              <a:rPr lang="it-IT" sz="2800" i="1">
                <a:latin typeface="Arial" charset="0"/>
                <a:ea typeface="MS PGothic" charset="0"/>
              </a:rPr>
              <a:t> dictionnaire de la zone</a:t>
            </a:r>
          </a:p>
        </p:txBody>
      </p:sp>
      <p:sp>
        <p:nvSpPr>
          <p:cNvPr id="202754" name="Segnaposto contenuto 2"/>
          <p:cNvSpPr>
            <a:spLocks noGrp="1"/>
          </p:cNvSpPr>
          <p:nvPr>
            <p:ph idx="1"/>
          </p:nvPr>
        </p:nvSpPr>
        <p:spPr/>
        <p:txBody>
          <a:bodyPr/>
          <a:lstStyle/>
          <a:p>
            <a:r>
              <a:rPr lang="it-IT" sz="2400">
                <a:latin typeface="Arial" charset="0"/>
                <a:ea typeface="MS PGothic" charset="0"/>
                <a:cs typeface="MS PGothic" charset="0"/>
              </a:rPr>
              <a:t>Observer les entrées :</a:t>
            </a:r>
          </a:p>
          <a:p>
            <a:r>
              <a:rPr lang="it-IT" sz="2400">
                <a:latin typeface="Arial" charset="0"/>
                <a:ea typeface="MS PGothic" charset="0"/>
                <a:cs typeface="MS PGothic" charset="0"/>
              </a:rPr>
              <a:t>Chansons:  accro, ap, ouèche, roloto</a:t>
            </a:r>
          </a:p>
          <a:p>
            <a:r>
              <a:rPr lang="it-IT" sz="2400">
                <a:latin typeface="Arial" charset="0"/>
                <a:ea typeface="MS PGothic" charset="0"/>
                <a:cs typeface="MS PGothic" charset="0"/>
              </a:rPr>
              <a:t>BD : barge, balèze</a:t>
            </a:r>
          </a:p>
          <a:p>
            <a:r>
              <a:rPr lang="it-IT" sz="2400">
                <a:latin typeface="Arial" charset="0"/>
                <a:ea typeface="MS PGothic" charset="0"/>
                <a:cs typeface="MS PGothic" charset="0"/>
              </a:rPr>
              <a:t>Romans : peanut</a:t>
            </a:r>
          </a:p>
          <a:p>
            <a:r>
              <a:rPr lang="it-IT" sz="2400">
                <a:latin typeface="Arial" charset="0"/>
                <a:ea typeface="MS PGothic" charset="0"/>
                <a:cs typeface="MS PGothic" charset="0"/>
              </a:rPr>
              <a:t>Films : Ambiancer, ap, zéref</a:t>
            </a:r>
          </a:p>
        </p:txBody>
      </p:sp>
    </p:spTree>
    <p:extLst>
      <p:ext uri="{BB962C8B-B14F-4D97-AF65-F5344CB8AC3E}">
        <p14:creationId xmlns:p14="http://schemas.microsoft.com/office/powerpoint/2010/main" val="1295010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olo 1"/>
          <p:cNvSpPr>
            <a:spLocks noGrp="1"/>
          </p:cNvSpPr>
          <p:nvPr>
            <p:ph type="title"/>
          </p:nvPr>
        </p:nvSpPr>
        <p:spPr/>
        <p:txBody>
          <a:bodyPr/>
          <a:lstStyle/>
          <a:p>
            <a:r>
              <a:rPr lang="it-IT" sz="2800" dirty="0" smtClean="0">
                <a:latin typeface="Arial" charset="0"/>
                <a:ea typeface="MS PGothic" charset="0"/>
              </a:rPr>
              <a:t>La langue </a:t>
            </a:r>
            <a:r>
              <a:rPr lang="it-IT" sz="2800" dirty="0" err="1" smtClean="0">
                <a:latin typeface="Arial" charset="0"/>
                <a:ea typeface="MS PGothic" charset="0"/>
              </a:rPr>
              <a:t>des</a:t>
            </a:r>
            <a:r>
              <a:rPr lang="it-IT" sz="2800" dirty="0" smtClean="0">
                <a:latin typeface="Arial" charset="0"/>
                <a:ea typeface="MS PGothic" charset="0"/>
              </a:rPr>
              <a:t> </a:t>
            </a:r>
            <a:r>
              <a:rPr lang="it-IT" sz="2800" dirty="0" err="1" smtClean="0">
                <a:latin typeface="Arial" charset="0"/>
                <a:ea typeface="MS PGothic" charset="0"/>
              </a:rPr>
              <a:t>jeunes</a:t>
            </a:r>
            <a:endParaRPr lang="it-IT" sz="2800" dirty="0">
              <a:latin typeface="Arial" charset="0"/>
              <a:ea typeface="MS PGothic" charset="0"/>
            </a:endParaRPr>
          </a:p>
        </p:txBody>
      </p:sp>
      <p:sp>
        <p:nvSpPr>
          <p:cNvPr id="63490" name="Segnaposto contenuto 2"/>
          <p:cNvSpPr>
            <a:spLocks noGrp="1"/>
          </p:cNvSpPr>
          <p:nvPr>
            <p:ph idx="1"/>
          </p:nvPr>
        </p:nvSpPr>
        <p:spPr/>
        <p:txBody>
          <a:bodyPr/>
          <a:lstStyle/>
          <a:p>
            <a:r>
              <a:rPr lang="it-IT" sz="2000">
                <a:latin typeface="Arial" charset="0"/>
                <a:ea typeface="MS PGothic" charset="0"/>
                <a:cs typeface="MS PGothic" charset="0"/>
              </a:rPr>
              <a:t>Souvent les samedi soir c’est coup de tête et gauche</a:t>
            </a:r>
            <a:br>
              <a:rPr lang="it-IT" sz="2000">
                <a:latin typeface="Arial" charset="0"/>
                <a:ea typeface="MS PGothic" charset="0"/>
                <a:cs typeface="MS PGothic" charset="0"/>
              </a:rPr>
            </a:br>
            <a:r>
              <a:rPr lang="it-IT" sz="2000">
                <a:latin typeface="Arial" charset="0"/>
                <a:ea typeface="MS PGothic" charset="0"/>
                <a:cs typeface="MS PGothic" charset="0"/>
              </a:rPr>
              <a:t>Que ce soit le tieks ou la tec' c'est lass'dégue, c'est moche</a:t>
            </a:r>
            <a:br>
              <a:rPr lang="it-IT" sz="2000">
                <a:latin typeface="Arial" charset="0"/>
                <a:ea typeface="MS PGothic" charset="0"/>
                <a:cs typeface="MS PGothic" charset="0"/>
              </a:rPr>
            </a:br>
            <a:r>
              <a:rPr lang="it-IT" sz="2000">
                <a:latin typeface="Arial" charset="0"/>
                <a:ea typeface="MS PGothic" charset="0"/>
                <a:cs typeface="MS PGothic" charset="0"/>
              </a:rPr>
              <a:t>Tous ces gars prennent de l'age mais restent des mioches</a:t>
            </a:r>
            <a:br>
              <a:rPr lang="it-IT" sz="2000">
                <a:latin typeface="Arial" charset="0"/>
                <a:ea typeface="MS PGothic" charset="0"/>
                <a:cs typeface="MS PGothic" charset="0"/>
              </a:rPr>
            </a:br>
            <a:r>
              <a:rPr lang="it-IT" sz="2000">
                <a:latin typeface="Arial" charset="0"/>
                <a:ea typeface="MS PGothic" charset="0"/>
                <a:cs typeface="MS PGothic" charset="0"/>
              </a:rPr>
              <a:t>Putain, tu vois pourquoi je préfère le cinoche</a:t>
            </a:r>
            <a:br>
              <a:rPr lang="it-IT" sz="2000">
                <a:latin typeface="Arial" charset="0"/>
                <a:ea typeface="MS PGothic" charset="0"/>
                <a:cs typeface="MS PGothic" charset="0"/>
              </a:rPr>
            </a:br>
            <a:r>
              <a:rPr lang="it-IT" sz="2000">
                <a:latin typeface="Arial" charset="0"/>
                <a:ea typeface="MS PGothic" charset="0"/>
                <a:cs typeface="MS PGothic" charset="0"/>
              </a:rPr>
              <a:t>Souvent les samedi soir c’est coup de tête et gauche</a:t>
            </a:r>
            <a:br>
              <a:rPr lang="it-IT" sz="2000">
                <a:latin typeface="Arial" charset="0"/>
                <a:ea typeface="MS PGothic" charset="0"/>
                <a:cs typeface="MS PGothic" charset="0"/>
              </a:rPr>
            </a:br>
            <a:r>
              <a:rPr lang="it-IT" sz="2000">
                <a:latin typeface="Arial" charset="0"/>
                <a:ea typeface="MS PGothic" charset="0"/>
                <a:cs typeface="MS PGothic" charset="0"/>
              </a:rPr>
              <a:t>Que ce soit le tieks ou la tec' c'est lass'dégue, c'est moche</a:t>
            </a:r>
            <a:br>
              <a:rPr lang="it-IT" sz="2000">
                <a:latin typeface="Arial" charset="0"/>
                <a:ea typeface="MS PGothic" charset="0"/>
                <a:cs typeface="MS PGothic" charset="0"/>
              </a:rPr>
            </a:br>
            <a:r>
              <a:rPr lang="it-IT" sz="2000">
                <a:latin typeface="Arial" charset="0"/>
                <a:ea typeface="MS PGothic" charset="0"/>
                <a:cs typeface="MS PGothic" charset="0"/>
              </a:rPr>
              <a:t>Tous ces gars prennent de l'age mais restent des mioches</a:t>
            </a:r>
            <a:br>
              <a:rPr lang="it-IT" sz="2000">
                <a:latin typeface="Arial" charset="0"/>
                <a:ea typeface="MS PGothic" charset="0"/>
                <a:cs typeface="MS PGothic" charset="0"/>
              </a:rPr>
            </a:br>
            <a:r>
              <a:rPr lang="it-IT" sz="2000">
                <a:latin typeface="Arial" charset="0"/>
                <a:ea typeface="MS PGothic" charset="0"/>
                <a:cs typeface="MS PGothic" charset="0"/>
              </a:rPr>
              <a:t>Putain, tu vois pourquoi je préfère le cinoche</a:t>
            </a:r>
            <a:br>
              <a:rPr lang="it-IT" sz="2000">
                <a:latin typeface="Arial" charset="0"/>
                <a:ea typeface="MS PGothic" charset="0"/>
                <a:cs typeface="MS PGothic" charset="0"/>
              </a:rPr>
            </a:br>
            <a:r>
              <a:rPr lang="it-IT" sz="2000">
                <a:latin typeface="Arial" charset="0"/>
                <a:ea typeface="MS PGothic" charset="0"/>
                <a:cs typeface="MS PGothic" charset="0"/>
              </a:rPr>
              <a:t/>
            </a:r>
            <a:br>
              <a:rPr lang="it-IT" sz="2000">
                <a:latin typeface="Arial" charset="0"/>
                <a:ea typeface="MS PGothic" charset="0"/>
                <a:cs typeface="MS PGothic" charset="0"/>
              </a:rPr>
            </a:br>
            <a:endParaRPr lang="it-IT" sz="2000">
              <a:latin typeface="Arial" charset="0"/>
              <a:ea typeface="MS PGothic" charset="0"/>
              <a:cs typeface="MS PGothic" charset="0"/>
            </a:endParaRPr>
          </a:p>
        </p:txBody>
      </p:sp>
    </p:spTree>
    <p:extLst>
      <p:ext uri="{BB962C8B-B14F-4D97-AF65-F5344CB8AC3E}">
        <p14:creationId xmlns:p14="http://schemas.microsoft.com/office/powerpoint/2010/main" val="2065251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olo 1"/>
          <p:cNvSpPr>
            <a:spLocks noGrp="1"/>
          </p:cNvSpPr>
          <p:nvPr>
            <p:ph type="title"/>
          </p:nvPr>
        </p:nvSpPr>
        <p:spPr/>
        <p:txBody>
          <a:bodyPr/>
          <a:lstStyle/>
          <a:p>
            <a:r>
              <a:rPr lang="it-IT" sz="2800" dirty="0" smtClean="0">
                <a:latin typeface="Arial" charset="0"/>
                <a:ea typeface="MS PGothic" charset="0"/>
              </a:rPr>
              <a:t>La langue </a:t>
            </a:r>
            <a:r>
              <a:rPr lang="it-IT" sz="2800" dirty="0" err="1" smtClean="0">
                <a:latin typeface="Arial" charset="0"/>
                <a:ea typeface="MS PGothic" charset="0"/>
              </a:rPr>
              <a:t>des</a:t>
            </a:r>
            <a:r>
              <a:rPr lang="it-IT" sz="2800" dirty="0" smtClean="0">
                <a:latin typeface="Arial" charset="0"/>
                <a:ea typeface="MS PGothic" charset="0"/>
              </a:rPr>
              <a:t> </a:t>
            </a:r>
            <a:r>
              <a:rPr lang="it-IT" sz="2800" dirty="0" err="1" smtClean="0">
                <a:latin typeface="Arial" charset="0"/>
                <a:ea typeface="MS PGothic" charset="0"/>
              </a:rPr>
              <a:t>jeunes</a:t>
            </a:r>
            <a:endParaRPr lang="it-IT" sz="2800" dirty="0">
              <a:latin typeface="Arial" charset="0"/>
              <a:ea typeface="MS PGothic" charset="0"/>
            </a:endParaRPr>
          </a:p>
        </p:txBody>
      </p:sp>
      <p:sp>
        <p:nvSpPr>
          <p:cNvPr id="64514" name="Segnaposto contenuto 2"/>
          <p:cNvSpPr>
            <a:spLocks noGrp="1"/>
          </p:cNvSpPr>
          <p:nvPr>
            <p:ph idx="1"/>
          </p:nvPr>
        </p:nvSpPr>
        <p:spPr/>
        <p:txBody>
          <a:bodyPr>
            <a:normAutofit lnSpcReduction="10000"/>
          </a:bodyPr>
          <a:lstStyle/>
          <a:p>
            <a:r>
              <a:rPr lang="it-IT" sz="2400">
                <a:latin typeface="Arial" charset="0"/>
                <a:ea typeface="MS PGothic" charset="0"/>
                <a:cs typeface="MS PGothic" charset="0"/>
              </a:rPr>
              <a:t>[Couplet 5 : Maître Gims]</a:t>
            </a:r>
            <a:br>
              <a:rPr lang="it-IT" sz="2400">
                <a:latin typeface="Arial" charset="0"/>
                <a:ea typeface="MS PGothic" charset="0"/>
                <a:cs typeface="MS PGothic" charset="0"/>
              </a:rPr>
            </a:br>
            <a:r>
              <a:rPr lang="it-IT" sz="2400">
                <a:latin typeface="Arial" charset="0"/>
                <a:ea typeface="MS PGothic" charset="0"/>
                <a:cs typeface="MS PGothic" charset="0"/>
              </a:rPr>
              <a:t>Hello sista, je te demande pas ton numéro</a:t>
            </a:r>
            <a:br>
              <a:rPr lang="it-IT" sz="2400">
                <a:latin typeface="Arial" charset="0"/>
                <a:ea typeface="MS PGothic" charset="0"/>
                <a:cs typeface="MS PGothic" charset="0"/>
              </a:rPr>
            </a:br>
            <a:r>
              <a:rPr lang="it-IT" sz="2400">
                <a:latin typeface="Arial" charset="0"/>
                <a:ea typeface="MS PGothic" charset="0"/>
                <a:cs typeface="MS PGothic" charset="0"/>
              </a:rPr>
              <a:t>On t’</a:t>
            </a:r>
            <a:r>
              <a:rPr lang="it-IT" altLang="ja-JP" sz="2400">
                <a:latin typeface="Arial" charset="0"/>
                <a:ea typeface="MS PGothic" charset="0"/>
                <a:cs typeface="MS PGothic" charset="0"/>
              </a:rPr>
              <a:t>as déjà dit que t'étais une beauté numérique</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Tu comprends le lingala ? M'boté ma chérie</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Je fais du real hip hop comme les mecs en Amérique</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Je suis dans la boite, j'aperçois mon gars Wisla</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Casquette Wati-B veste moncler putain ça se pé-sa</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Il y a Yaya du Havre à coté y'a mon gars Lefa</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Et on se rend compte qu'on est super loin du Jannah</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Un petit pas de breakdance, je bouscule une top modèle</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Je me dis c</a:t>
            </a:r>
            <a:r>
              <a:rPr lang="it-IT" sz="2400">
                <a:latin typeface="Arial" charset="0"/>
                <a:ea typeface="MS PGothic" charset="0"/>
                <a:cs typeface="MS PGothic" charset="0"/>
              </a:rPr>
              <a:t>’</a:t>
            </a:r>
            <a:r>
              <a:rPr lang="it-IT" altLang="ja-JP" sz="2400">
                <a:latin typeface="Arial" charset="0"/>
                <a:ea typeface="MS PGothic" charset="0"/>
                <a:cs typeface="MS PGothic" charset="0"/>
              </a:rPr>
              <a:t>est dead elle ressemble a mon ex Anna</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Et oui je suis faible, et je suis qu</a:t>
            </a:r>
            <a:r>
              <a:rPr lang="it-IT" sz="2400">
                <a:latin typeface="Arial" charset="0"/>
                <a:ea typeface="MS PGothic" charset="0"/>
                <a:cs typeface="MS PGothic" charset="0"/>
              </a:rPr>
              <a:t>’</a:t>
            </a:r>
            <a:r>
              <a:rPr lang="it-IT" altLang="ja-JP" sz="2400">
                <a:latin typeface="Arial" charset="0"/>
                <a:ea typeface="MS PGothic" charset="0"/>
                <a:cs typeface="MS PGothic" charset="0"/>
              </a:rPr>
              <a:t>un homme</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Qui boit des litres, pour noyer sa haine</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3084138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olo 1"/>
          <p:cNvSpPr>
            <a:spLocks noGrp="1"/>
          </p:cNvSpPr>
          <p:nvPr>
            <p:ph type="title"/>
          </p:nvPr>
        </p:nvSpPr>
        <p:spPr/>
        <p:txBody>
          <a:bodyPr/>
          <a:lstStyle/>
          <a:p>
            <a:r>
              <a:rPr lang="it-IT" sz="2800" dirty="0" smtClean="0">
                <a:latin typeface="Arial" charset="0"/>
                <a:ea typeface="MS PGothic" charset="0"/>
              </a:rPr>
              <a:t>La langue </a:t>
            </a:r>
            <a:r>
              <a:rPr lang="it-IT" sz="2800" dirty="0" err="1" smtClean="0">
                <a:latin typeface="Arial" charset="0"/>
                <a:ea typeface="MS PGothic" charset="0"/>
              </a:rPr>
              <a:t>des</a:t>
            </a:r>
            <a:r>
              <a:rPr lang="it-IT" sz="2800" dirty="0" smtClean="0">
                <a:latin typeface="Arial" charset="0"/>
                <a:ea typeface="MS PGothic" charset="0"/>
              </a:rPr>
              <a:t> </a:t>
            </a:r>
            <a:r>
              <a:rPr lang="it-IT" sz="2800" dirty="0" err="1" smtClean="0">
                <a:latin typeface="Arial" charset="0"/>
                <a:ea typeface="MS PGothic" charset="0"/>
              </a:rPr>
              <a:t>jeunes</a:t>
            </a:r>
            <a:endParaRPr lang="it-IT" sz="2800" dirty="0">
              <a:latin typeface="Arial" charset="0"/>
              <a:ea typeface="MS PGothic" charset="0"/>
            </a:endParaRPr>
          </a:p>
        </p:txBody>
      </p:sp>
      <p:sp>
        <p:nvSpPr>
          <p:cNvPr id="65538" name="Segnaposto contenuto 2"/>
          <p:cNvSpPr>
            <a:spLocks noGrp="1"/>
          </p:cNvSpPr>
          <p:nvPr>
            <p:ph idx="1"/>
          </p:nvPr>
        </p:nvSpPr>
        <p:spPr/>
        <p:txBody>
          <a:bodyPr/>
          <a:lstStyle/>
          <a:p>
            <a:r>
              <a:rPr lang="it-IT" sz="2400">
                <a:latin typeface="Arial" charset="0"/>
                <a:ea typeface="MS PGothic" charset="0"/>
                <a:cs typeface="MS PGothic" charset="0"/>
              </a:rPr>
              <a:t>Ça fait les 100 pas, tous à la recherche de créatures</a:t>
            </a:r>
            <a:br>
              <a:rPr lang="it-IT" sz="2400">
                <a:latin typeface="Arial" charset="0"/>
                <a:ea typeface="MS PGothic" charset="0"/>
                <a:cs typeface="MS PGothic" charset="0"/>
              </a:rPr>
            </a:br>
            <a:r>
              <a:rPr lang="it-IT" sz="2400">
                <a:latin typeface="Arial" charset="0"/>
                <a:ea typeface="MS PGothic" charset="0"/>
                <a:cs typeface="MS PGothic" charset="0"/>
              </a:rPr>
              <a:t>En solo ou pas, belles ou pas, guette les filatures</a:t>
            </a:r>
            <a:br>
              <a:rPr lang="it-IT" sz="2400">
                <a:latin typeface="Arial" charset="0"/>
                <a:ea typeface="MS PGothic" charset="0"/>
                <a:cs typeface="MS PGothic" charset="0"/>
              </a:rPr>
            </a:br>
            <a:r>
              <a:rPr lang="it-IT" sz="2400">
                <a:latin typeface="Arial" charset="0"/>
                <a:ea typeface="MS PGothic" charset="0"/>
                <a:cs typeface="MS PGothic" charset="0"/>
              </a:rPr>
              <a:t>Au début, ça trinque, ça sert et ça frappe des mains</a:t>
            </a:r>
            <a:br>
              <a:rPr lang="it-IT" sz="2400">
                <a:latin typeface="Arial" charset="0"/>
                <a:ea typeface="MS PGothic" charset="0"/>
                <a:cs typeface="MS PGothic" charset="0"/>
              </a:rPr>
            </a:br>
            <a:r>
              <a:rPr lang="it-IT" sz="2400">
                <a:latin typeface="Arial" charset="0"/>
                <a:ea typeface="MS PGothic" charset="0"/>
                <a:cs typeface="MS PGothic" charset="0"/>
              </a:rPr>
              <a:t>Sous rapta bien vi-ser ça frappe des poings</a:t>
            </a:r>
            <a:br>
              <a:rPr lang="it-IT" sz="2400">
                <a:latin typeface="Arial" charset="0"/>
                <a:ea typeface="MS PGothic" charset="0"/>
                <a:cs typeface="MS PGothic" charset="0"/>
              </a:rPr>
            </a:br>
            <a:r>
              <a:rPr lang="it-IT" sz="2400">
                <a:latin typeface="Arial" charset="0"/>
                <a:ea typeface="MS PGothic" charset="0"/>
                <a:cs typeface="MS PGothic" charset="0"/>
              </a:rPr>
              <a:t/>
            </a:r>
            <a:br>
              <a:rPr lang="it-IT" sz="2400">
                <a:latin typeface="Arial" charset="0"/>
                <a:ea typeface="MS PGothic" charset="0"/>
                <a:cs typeface="MS PGothic" charset="0"/>
              </a:rPr>
            </a:br>
            <a:r>
              <a:rPr lang="it-IT" sz="2400">
                <a:latin typeface="Arial" charset="0"/>
                <a:ea typeface="MS PGothic" charset="0"/>
                <a:cs typeface="MS PGothic" charset="0"/>
              </a:rPr>
              <a:t>[Couplet 7 : Lefa]</a:t>
            </a:r>
            <a:br>
              <a:rPr lang="it-IT" sz="2400">
                <a:latin typeface="Arial" charset="0"/>
                <a:ea typeface="MS PGothic" charset="0"/>
                <a:cs typeface="MS PGothic" charset="0"/>
              </a:rPr>
            </a:br>
            <a:r>
              <a:rPr lang="it-IT" sz="2400">
                <a:latin typeface="Arial" charset="0"/>
                <a:ea typeface="MS PGothic" charset="0"/>
                <a:cs typeface="MS PGothic" charset="0"/>
              </a:rPr>
              <a:t>T’</a:t>
            </a:r>
            <a:r>
              <a:rPr lang="it-IT" altLang="ja-JP" sz="2400">
                <a:latin typeface="Arial" charset="0"/>
                <a:ea typeface="MS PGothic" charset="0"/>
                <a:cs typeface="MS PGothic" charset="0"/>
              </a:rPr>
              <a:t>arrives sur la piste genre moonwalk</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Mais wesh il est pas un peu trop lé-mou ton haut ?</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Y'en qui goutent aux go, y'en a qui goutent aux coups</a:t>
            </a:r>
            <a:br>
              <a:rPr lang="it-IT" altLang="ja-JP" sz="2400">
                <a:latin typeface="Arial" charset="0"/>
                <a:ea typeface="MS PGothic" charset="0"/>
                <a:cs typeface="MS PGothic" charset="0"/>
              </a:rPr>
            </a:br>
            <a:r>
              <a:rPr lang="it-IT" altLang="ja-JP" sz="2400">
                <a:latin typeface="Arial" charset="0"/>
                <a:ea typeface="MS PGothic" charset="0"/>
                <a:cs typeface="MS PGothic" charset="0"/>
              </a:rPr>
              <a:t>Putain je sens que ça va partir en soirée coup de teau-cou</a:t>
            </a: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4276219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3" name="Titolo 1"/>
          <p:cNvSpPr>
            <a:spLocks noGrp="1"/>
          </p:cNvSpPr>
          <p:nvPr>
            <p:ph type="title"/>
          </p:nvPr>
        </p:nvSpPr>
        <p:spPr/>
        <p:txBody>
          <a:bodyPr/>
          <a:lstStyle/>
          <a:p>
            <a:r>
              <a:rPr lang="it-IT" sz="2800">
                <a:latin typeface="Arial" charset="0"/>
                <a:ea typeface="MS PGothic" charset="0"/>
              </a:rPr>
              <a:t>Chanson choisie par Antonia Di Domenico</a:t>
            </a:r>
            <a:br>
              <a:rPr lang="it-IT" sz="2800">
                <a:latin typeface="Arial" charset="0"/>
                <a:ea typeface="MS PGothic" charset="0"/>
              </a:rPr>
            </a:br>
            <a:r>
              <a:rPr lang="it-IT" sz="2800">
                <a:latin typeface="Arial" charset="0"/>
                <a:ea typeface="MS PGothic" charset="0"/>
              </a:rPr>
              <a:t>22 février 2017</a:t>
            </a:r>
          </a:p>
        </p:txBody>
      </p:sp>
      <p:sp>
        <p:nvSpPr>
          <p:cNvPr id="182274" name="Segnaposto contenuto 2"/>
          <p:cNvSpPr>
            <a:spLocks noGrp="1"/>
          </p:cNvSpPr>
          <p:nvPr>
            <p:ph idx="1"/>
          </p:nvPr>
        </p:nvSpPr>
        <p:spPr/>
        <p:txBody>
          <a:bodyPr/>
          <a:lstStyle/>
          <a:p>
            <a:endParaRPr lang="it-IT" sz="2400">
              <a:latin typeface="Arial" charset="0"/>
              <a:ea typeface="MS PGothic" charset="0"/>
              <a:cs typeface="MS PGothic" charset="0"/>
            </a:endParaRPr>
          </a:p>
          <a:p>
            <a:endParaRPr lang="it-IT" sz="2400">
              <a:latin typeface="Arial" charset="0"/>
              <a:ea typeface="MS PGothic" charset="0"/>
              <a:cs typeface="MS PGothic" charset="0"/>
            </a:endParaRPr>
          </a:p>
          <a:p>
            <a:pPr fontAlgn="t"/>
            <a:r>
              <a:rPr lang="it-IT" sz="2400">
                <a:latin typeface="Arial" charset="0"/>
                <a:ea typeface="MS PGothic" charset="0"/>
                <a:cs typeface="MS PGothic" charset="0"/>
                <a:hlinkClick r:id="rId2"/>
              </a:rPr>
              <a:t>L.E.J - SEINE SAINT-DENIS STYLE (NTM &amp; Grand Corps Malade ...</a:t>
            </a:r>
            <a:endParaRPr lang="it-IT" sz="2400">
              <a:latin typeface="Arial" charset="0"/>
              <a:ea typeface="MS PGothic" charset="0"/>
              <a:cs typeface="MS PGothic" charset="0"/>
            </a:endParaRPr>
          </a:p>
          <a:p>
            <a:pPr fontAlgn="t"/>
            <a:r>
              <a:rPr lang="it-IT" sz="2400">
                <a:latin typeface="Arial" charset="0"/>
                <a:ea typeface="MS PGothic" charset="0"/>
                <a:cs typeface="MS PGothic" charset="0"/>
              </a:rPr>
              <a:t>www.youtube.com</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3477228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7" name="Titolo 1"/>
          <p:cNvSpPr>
            <a:spLocks noGrp="1"/>
          </p:cNvSpPr>
          <p:nvPr>
            <p:ph type="title"/>
          </p:nvPr>
        </p:nvSpPr>
        <p:spPr/>
        <p:txBody>
          <a:bodyPr/>
          <a:lstStyle/>
          <a:p>
            <a:r>
              <a:rPr lang="it-IT" sz="2800">
                <a:latin typeface="Arial" charset="0"/>
                <a:ea typeface="MS PGothic" charset="0"/>
              </a:rPr>
              <a:t>Paroles</a:t>
            </a:r>
          </a:p>
        </p:txBody>
      </p:sp>
      <p:sp>
        <p:nvSpPr>
          <p:cNvPr id="183298" name="Segnaposto contenuto 2"/>
          <p:cNvSpPr>
            <a:spLocks noGrp="1"/>
          </p:cNvSpPr>
          <p:nvPr>
            <p:ph idx="1"/>
          </p:nvPr>
        </p:nvSpPr>
        <p:spPr/>
        <p:txBody>
          <a:bodyPr/>
          <a:lstStyle/>
          <a:p>
            <a:r>
              <a:rPr lang="it-IT" sz="2000">
                <a:latin typeface="Arial" charset="0"/>
                <a:ea typeface="MS PGothic" charset="0"/>
                <a:cs typeface="MS PGothic" charset="0"/>
              </a:rPr>
              <a:t>C'est le nouveau, phénoménal, freestyle du visage pâle</a:t>
            </a:r>
            <a:br>
              <a:rPr lang="it-IT" sz="2000">
                <a:latin typeface="Arial" charset="0"/>
                <a:ea typeface="MS PGothic" charset="0"/>
                <a:cs typeface="MS PGothic" charset="0"/>
              </a:rPr>
            </a:br>
            <a:r>
              <a:rPr lang="it-IT" sz="2000">
                <a:latin typeface="Arial" charset="0"/>
                <a:ea typeface="MS PGothic" charset="0"/>
                <a:cs typeface="MS PGothic" charset="0"/>
              </a:rPr>
              <a:t>Le</a:t>
            </a:r>
            <a:r>
              <a:rPr lang="it-IT" sz="2000" b="1">
                <a:latin typeface="Arial" charset="0"/>
                <a:ea typeface="MS PGothic" charset="0"/>
                <a:cs typeface="MS PGothic" charset="0"/>
              </a:rPr>
              <a:t> babtou </a:t>
            </a:r>
            <a:r>
              <a:rPr lang="it-IT" sz="2000">
                <a:latin typeface="Arial" charset="0"/>
                <a:ea typeface="MS PGothic" charset="0"/>
                <a:cs typeface="MS PGothic" charset="0"/>
              </a:rPr>
              <a:t>est de retour, achtung !</a:t>
            </a:r>
            <a:br>
              <a:rPr lang="it-IT" sz="2000">
                <a:latin typeface="Arial" charset="0"/>
                <a:ea typeface="MS PGothic" charset="0"/>
                <a:cs typeface="MS PGothic" charset="0"/>
              </a:rPr>
            </a:br>
            <a:r>
              <a:rPr lang="it-IT" sz="2000">
                <a:latin typeface="Arial" charset="0"/>
                <a:ea typeface="MS PGothic" charset="0"/>
                <a:cs typeface="MS PGothic" charset="0"/>
              </a:rPr>
              <a:t>C'est parti, ça vient de Saint Denis</a:t>
            </a:r>
            <a:br>
              <a:rPr lang="it-IT" sz="2000">
                <a:latin typeface="Arial" charset="0"/>
                <a:ea typeface="MS PGothic" charset="0"/>
                <a:cs typeface="MS PGothic" charset="0"/>
              </a:rPr>
            </a:br>
            <a:r>
              <a:rPr lang="it-IT" sz="2000">
                <a:latin typeface="Arial" charset="0"/>
                <a:ea typeface="MS PGothic" charset="0"/>
                <a:cs typeface="MS PGothic" charset="0"/>
              </a:rPr>
              <a:t>Direct issu de la génération Fonky-Tacchini</a:t>
            </a:r>
          </a:p>
          <a:p>
            <a:r>
              <a:rPr lang="it-IT" sz="2000">
                <a:latin typeface="Arial" charset="0"/>
                <a:ea typeface="MS PGothic" charset="0"/>
                <a:cs typeface="MS PGothic" charset="0"/>
              </a:rPr>
              <a:t>Pas de soucis, non pas de tiépis ici, pas de chichis</a:t>
            </a:r>
            <a:br>
              <a:rPr lang="it-IT" sz="2000">
                <a:latin typeface="Arial" charset="0"/>
                <a:ea typeface="MS PGothic" charset="0"/>
                <a:cs typeface="MS PGothic" charset="0"/>
              </a:rPr>
            </a:br>
            <a:r>
              <a:rPr lang="it-IT" sz="2000">
                <a:latin typeface="Arial" charset="0"/>
                <a:ea typeface="MS PGothic" charset="0"/>
                <a:cs typeface="MS PGothic" charset="0"/>
              </a:rPr>
              <a:t>Si tu dérapes on te chie dessus</a:t>
            </a:r>
            <a:br>
              <a:rPr lang="it-IT" sz="2000">
                <a:latin typeface="Arial" charset="0"/>
                <a:ea typeface="MS PGothic" charset="0"/>
                <a:cs typeface="MS PGothic" charset="0"/>
              </a:rPr>
            </a:br>
            <a:r>
              <a:rPr lang="it-IT" sz="2000">
                <a:latin typeface="Arial" charset="0"/>
                <a:ea typeface="MS PGothic" charset="0"/>
                <a:cs typeface="MS PGothic" charset="0"/>
              </a:rPr>
              <a:t>Trop de blabla, trop de plagiat</a:t>
            </a:r>
            <a:br>
              <a:rPr lang="it-IT" sz="2000">
                <a:latin typeface="Arial" charset="0"/>
                <a:ea typeface="MS PGothic" charset="0"/>
                <a:cs typeface="MS PGothic" charset="0"/>
              </a:rPr>
            </a:br>
            <a:r>
              <a:rPr lang="it-IT" sz="2000">
                <a:latin typeface="Arial" charset="0"/>
                <a:ea typeface="MS PGothic" charset="0"/>
                <a:cs typeface="MS PGothic" charset="0"/>
              </a:rPr>
              <a:t>Trop de merdes sont étiquetées pera</a:t>
            </a:r>
            <a:br>
              <a:rPr lang="it-IT" sz="2000">
                <a:latin typeface="Arial" charset="0"/>
                <a:ea typeface="MS PGothic" charset="0"/>
                <a:cs typeface="MS PGothic" charset="0"/>
              </a:rPr>
            </a:br>
            <a:r>
              <a:rPr lang="it-IT" sz="2000">
                <a:latin typeface="Arial" charset="0"/>
                <a:ea typeface="MS PGothic" charset="0"/>
                <a:cs typeface="MS PGothic" charset="0"/>
              </a:rPr>
              <a:t>Mais c'est comme ça qu'on nique tout, le bénef, le bizness</a:t>
            </a:r>
            <a:br>
              <a:rPr lang="it-IT" sz="2000">
                <a:latin typeface="Arial" charset="0"/>
                <a:ea typeface="MS PGothic" charset="0"/>
                <a:cs typeface="MS PGothic" charset="0"/>
              </a:rPr>
            </a:br>
            <a:r>
              <a:rPr lang="it-IT" sz="2000">
                <a:latin typeface="Arial" charset="0"/>
                <a:ea typeface="MS PGothic" charset="0"/>
                <a:cs typeface="MS PGothic" charset="0"/>
              </a:rPr>
              <a:t>Et c'est pendant qu'on laisse couler</a:t>
            </a:r>
            <a:br>
              <a:rPr lang="it-IT" sz="2000">
                <a:latin typeface="Arial" charset="0"/>
                <a:ea typeface="MS PGothic" charset="0"/>
                <a:cs typeface="MS PGothic" charset="0"/>
              </a:rPr>
            </a:br>
            <a:r>
              <a:rPr lang="it-IT" sz="2000">
                <a:latin typeface="Arial" charset="0"/>
                <a:ea typeface="MS PGothic" charset="0"/>
                <a:cs typeface="MS PGothic" charset="0"/>
              </a:rPr>
              <a:t>Que les pédales s'engraissent et puis</a:t>
            </a:r>
            <a:br>
              <a:rPr lang="it-IT" sz="2000">
                <a:latin typeface="Arial" charset="0"/>
                <a:ea typeface="MS PGothic" charset="0"/>
                <a:cs typeface="MS PGothic" charset="0"/>
              </a:rPr>
            </a:br>
            <a:r>
              <a:rPr lang="it-IT" sz="2000">
                <a:latin typeface="Arial" charset="0"/>
                <a:ea typeface="MS PGothic" charset="0"/>
                <a:cs typeface="MS PGothic" charset="0"/>
              </a:rPr>
              <a:t>S'imbibe de nous, rêve de voir en dessous</a:t>
            </a:r>
            <a:br>
              <a:rPr lang="it-IT" sz="2000">
                <a:latin typeface="Arial" charset="0"/>
                <a:ea typeface="MS PGothic" charset="0"/>
                <a:cs typeface="MS PGothic" charset="0"/>
              </a:rPr>
            </a:br>
            <a:endParaRPr lang="it-IT" sz="2000">
              <a:latin typeface="Arial" charset="0"/>
              <a:ea typeface="MS PGothic" charset="0"/>
              <a:cs typeface="MS PGothic" charset="0"/>
            </a:endParaRPr>
          </a:p>
        </p:txBody>
      </p:sp>
    </p:spTree>
    <p:extLst>
      <p:ext uri="{BB962C8B-B14F-4D97-AF65-F5344CB8AC3E}">
        <p14:creationId xmlns:p14="http://schemas.microsoft.com/office/powerpoint/2010/main" val="3298500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Titolo 1"/>
          <p:cNvSpPr>
            <a:spLocks noGrp="1"/>
          </p:cNvSpPr>
          <p:nvPr>
            <p:ph type="title"/>
          </p:nvPr>
        </p:nvSpPr>
        <p:spPr/>
        <p:txBody>
          <a:bodyPr/>
          <a:lstStyle/>
          <a:p>
            <a:r>
              <a:rPr lang="it-IT" sz="2800">
                <a:latin typeface="Arial" charset="0"/>
                <a:ea typeface="MS PGothic" charset="0"/>
              </a:rPr>
              <a:t>paroles</a:t>
            </a:r>
          </a:p>
        </p:txBody>
      </p:sp>
      <p:sp>
        <p:nvSpPr>
          <p:cNvPr id="184322" name="Segnaposto contenuto 2"/>
          <p:cNvSpPr>
            <a:spLocks noGrp="1"/>
          </p:cNvSpPr>
          <p:nvPr>
            <p:ph idx="1"/>
          </p:nvPr>
        </p:nvSpPr>
        <p:spPr/>
        <p:txBody>
          <a:bodyPr/>
          <a:lstStyle/>
          <a:p>
            <a:r>
              <a:rPr lang="it-IT" sz="2400">
                <a:latin typeface="Arial" charset="0"/>
                <a:ea typeface="MS PGothic" charset="0"/>
                <a:cs typeface="MS PGothic" charset="0"/>
              </a:rPr>
              <a:t>Mais ne t'approche pas ou l'underground te fout des coups</a:t>
            </a:r>
            <a:br>
              <a:rPr lang="it-IT" sz="2400">
                <a:latin typeface="Arial" charset="0"/>
                <a:ea typeface="MS PGothic" charset="0"/>
                <a:cs typeface="MS PGothic" charset="0"/>
              </a:rPr>
            </a:br>
            <a:r>
              <a:rPr lang="it-IT" sz="2400">
                <a:latin typeface="Arial" charset="0"/>
                <a:ea typeface="MS PGothic" charset="0"/>
                <a:cs typeface="MS PGothic" charset="0"/>
              </a:rPr>
              <a:t>De pe-pom si tu respectes pas les règles mec du béton</a:t>
            </a:r>
            <a:br>
              <a:rPr lang="it-IT" sz="2400">
                <a:latin typeface="Arial" charset="0"/>
                <a:ea typeface="MS PGothic" charset="0"/>
                <a:cs typeface="MS PGothic" charset="0"/>
              </a:rPr>
            </a:br>
            <a:r>
              <a:rPr lang="it-IT" sz="2400">
                <a:latin typeface="Arial" charset="0"/>
                <a:ea typeface="MS PGothic" charset="0"/>
                <a:cs typeface="MS PGothic" charset="0"/>
              </a:rPr>
              <a:t>Pour finir au côté des faibles</a:t>
            </a:r>
            <a:br>
              <a:rPr lang="it-IT" sz="2400">
                <a:latin typeface="Arial" charset="0"/>
                <a:ea typeface="MS PGothic" charset="0"/>
                <a:cs typeface="MS PGothic" charset="0"/>
              </a:rPr>
            </a:br>
            <a:r>
              <a:rPr lang="it-IT" sz="2400">
                <a:latin typeface="Arial" charset="0"/>
                <a:ea typeface="MS PGothic" charset="0"/>
                <a:cs typeface="MS PGothic" charset="0"/>
              </a:rPr>
              <a:t>Ceux qui ne voient le Hip-Hop qu'avec des samples de pop</a:t>
            </a:r>
            <a:br>
              <a:rPr lang="it-IT" sz="2400">
                <a:latin typeface="Arial" charset="0"/>
                <a:ea typeface="MS PGothic" charset="0"/>
                <a:cs typeface="MS PGothic" charset="0"/>
              </a:rPr>
            </a:br>
            <a:r>
              <a:rPr lang="it-IT" sz="2400">
                <a:latin typeface="Arial" charset="0"/>
                <a:ea typeface="MS PGothic" charset="0"/>
                <a:cs typeface="MS PGothic" charset="0"/>
              </a:rPr>
              <a:t>Mais tout ceux-là je les stoppe, à base de popopop!</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288358522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198</TotalTime>
  <Words>1470</Words>
  <Application>Microsoft Macintosh PowerPoint</Application>
  <PresentationFormat>Presentazione su schermo (4:3)</PresentationFormat>
  <Paragraphs>160</Paragraphs>
  <Slides>38</Slides>
  <Notes>0</Notes>
  <HiddenSlides>0</HiddenSlides>
  <MMClips>0</MMClips>
  <ScaleCrop>false</ScaleCrop>
  <HeadingPairs>
    <vt:vector size="4" baseType="variant">
      <vt:variant>
        <vt:lpstr>Tema</vt:lpstr>
      </vt:variant>
      <vt:variant>
        <vt:i4>1</vt:i4>
      </vt:variant>
      <vt:variant>
        <vt:lpstr>Titoli diapositive</vt:lpstr>
      </vt:variant>
      <vt:variant>
        <vt:i4>38</vt:i4>
      </vt:variant>
    </vt:vector>
  </HeadingPairs>
  <TitlesOfParts>
    <vt:vector size="39" baseType="lpstr">
      <vt:lpstr>Tema di Office</vt:lpstr>
      <vt:lpstr>Chanson  choisie par Michele Mura 19 janvier 2017</vt:lpstr>
      <vt:lpstr>paroles</vt:lpstr>
      <vt:lpstr>La langue des jeunes</vt:lpstr>
      <vt:lpstr>La langue des jeunes</vt:lpstr>
      <vt:lpstr>La langue des jeunes</vt:lpstr>
      <vt:lpstr>La langue des jeunes</vt:lpstr>
      <vt:lpstr>Chanson choisie par Antonia Di Domenico 22 février 2017</vt:lpstr>
      <vt:lpstr>Paroles</vt:lpstr>
      <vt:lpstr>paroles</vt:lpstr>
      <vt:lpstr>Refrain</vt:lpstr>
      <vt:lpstr>Paroles</vt:lpstr>
      <vt:lpstr>Paroles</vt:lpstr>
      <vt:lpstr>Paroles</vt:lpstr>
      <vt:lpstr>L’argot des banlieues/la langue des cités/le français contemporain des cités</vt:lpstr>
      <vt:lpstr>L’argot des jeunes des banlieues</vt:lpstr>
      <vt:lpstr>Quelles variations ?</vt:lpstr>
      <vt:lpstr>Ses fonctions</vt:lpstr>
      <vt:lpstr>  Matériau variationnel spécifique : phonique  </vt:lpstr>
      <vt:lpstr>Matériau variationnel spécifique : grammatical</vt:lpstr>
      <vt:lpstr>Matériau variationnel spécifique : lexical</vt:lpstr>
      <vt:lpstr>Le verlan</vt:lpstr>
      <vt:lpstr>Le verlan</vt:lpstr>
      <vt:lpstr>Le Breton et le verlan</vt:lpstr>
      <vt:lpstr>Le lexique : 1. le verlan</vt:lpstr>
      <vt:lpstr>Les dictionnaires de la langue des jeunes de banlieues</vt:lpstr>
      <vt:lpstr>Les dictionnaires de la langue des jeunes de banlieues</vt:lpstr>
      <vt:lpstr>Les dictionnaires de la langue des jeunes de banlieues</vt:lpstr>
      <vt:lpstr>Les dictionnaires de la langue des jeunes de banlieues</vt:lpstr>
      <vt:lpstr> Parcours novateurs du « Dictionnaire de la Zone, tout l’argot des banlieues »  </vt:lpstr>
      <vt:lpstr>La macrostructure et La microstructure enrichie de “culturel”   </vt:lpstr>
      <vt:lpstr>Exemples de la microstructure enrichie de culturel </vt:lpstr>
      <vt:lpstr>Les exemples : éléments novateurs</vt:lpstr>
      <vt:lpstr>La phonétique en contexte élément novateur</vt:lpstr>
      <vt:lpstr> 9.3 [nœftʀwa] nom masculin.Département de la Seine-Saint-Denis (93). </vt:lpstr>
      <vt:lpstr>téci</vt:lpstr>
      <vt:lpstr>babtou</vt:lpstr>
      <vt:lpstr>toubab nom étym. Du mandingue toubabou « blanc », issu de l'arabe toubib « médecin ». </vt:lpstr>
      <vt:lpstr>Exemples dans le dictionnaire de la zone</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15</cp:revision>
  <dcterms:created xsi:type="dcterms:W3CDTF">2017-01-18T20:40:24Z</dcterms:created>
  <dcterms:modified xsi:type="dcterms:W3CDTF">2017-04-16T10:22:35Z</dcterms:modified>
</cp:coreProperties>
</file>