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84"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9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printerSettings" Target="printerSettings/printerSettings1.bin"/><Relationship Id="rId146" Type="http://schemas.openxmlformats.org/officeDocument/2006/relationships/presProps" Target="presProps.xml"/><Relationship Id="rId147" Type="http://schemas.openxmlformats.org/officeDocument/2006/relationships/viewProps" Target="viewProps.xml"/><Relationship Id="rId148" Type="http://schemas.openxmlformats.org/officeDocument/2006/relationships/theme" Target="theme/theme1.xml"/><Relationship Id="rId14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BEC6979-2DB4-FC47-890B-1BC20364CF3E}"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418076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EC6979-2DB4-FC47-890B-1BC20364CF3E}"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262633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EC6979-2DB4-FC47-890B-1BC20364CF3E}"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56692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EC6979-2DB4-FC47-890B-1BC20364CF3E}"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73696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BEC6979-2DB4-FC47-890B-1BC20364CF3E}" type="datetimeFigureOut">
              <a:rPr lang="it-IT" smtClean="0"/>
              <a:t>16/04/17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182525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BEC6979-2DB4-FC47-890B-1BC20364CF3E}"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211378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BEC6979-2DB4-FC47-890B-1BC20364CF3E}" type="datetimeFigureOut">
              <a:rPr lang="it-IT" smtClean="0"/>
              <a:t>16/04/17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238351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2BEC6979-2DB4-FC47-890B-1BC20364CF3E}" type="datetimeFigureOut">
              <a:rPr lang="it-IT" smtClean="0"/>
              <a:t>16/04/17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39160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EC6979-2DB4-FC47-890B-1BC20364CF3E}" type="datetimeFigureOut">
              <a:rPr lang="it-IT" smtClean="0"/>
              <a:t>16/04/17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55235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BEC6979-2DB4-FC47-890B-1BC20364CF3E}"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46313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BEC6979-2DB4-FC47-890B-1BC20364CF3E}" type="datetimeFigureOut">
              <a:rPr lang="it-IT" smtClean="0"/>
              <a:t>16/04/17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2CE0FB-2729-B446-A94B-49C4DCAD6927}" type="slidenum">
              <a:rPr lang="it-IT" smtClean="0"/>
              <a:t>‹n.›</a:t>
            </a:fld>
            <a:endParaRPr lang="it-IT"/>
          </a:p>
        </p:txBody>
      </p:sp>
    </p:spTree>
    <p:extLst>
      <p:ext uri="{BB962C8B-B14F-4D97-AF65-F5344CB8AC3E}">
        <p14:creationId xmlns:p14="http://schemas.microsoft.com/office/powerpoint/2010/main" val="3942695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C6979-2DB4-FC47-890B-1BC20364CF3E}" type="datetimeFigureOut">
              <a:rPr lang="it-IT" smtClean="0"/>
              <a:t>16/04/17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CE0FB-2729-B446-A94B-49C4DCAD6927}" type="slidenum">
              <a:rPr lang="it-IT" smtClean="0"/>
              <a:t>‹n.›</a:t>
            </a:fld>
            <a:endParaRPr lang="it-IT"/>
          </a:p>
        </p:txBody>
      </p:sp>
    </p:spTree>
    <p:extLst>
      <p:ext uri="{BB962C8B-B14F-4D97-AF65-F5344CB8AC3E}">
        <p14:creationId xmlns:p14="http://schemas.microsoft.com/office/powerpoint/2010/main" val="93971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oupie.org/Dictionnaire"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400" b="1" dirty="0" smtClean="0">
                <a:latin typeface="Arial" charset="0"/>
                <a:ea typeface="MS PGothic" charset="0"/>
              </a:rPr>
              <a:t>LINGUA E TRADUZIONE FRANCESE II  </a:t>
            </a:r>
            <a:br>
              <a:rPr lang="it-IT" sz="2400" b="1" dirty="0" smtClean="0">
                <a:latin typeface="Arial" charset="0"/>
                <a:ea typeface="MS PGothic" charset="0"/>
              </a:rPr>
            </a:br>
            <a:r>
              <a:rPr lang="it-IT" sz="2400" b="1" dirty="0" smtClean="0">
                <a:latin typeface="Arial" charset="0"/>
                <a:ea typeface="MS PGothic" charset="0"/>
              </a:rPr>
              <a:t>Modulo di lingua francese 2016-2017</a:t>
            </a:r>
            <a:r>
              <a:rPr lang="it-IT" sz="2400" dirty="0" smtClean="0">
                <a:latin typeface="Arial" charset="0"/>
                <a:ea typeface="MS PGothic" charset="0"/>
              </a:rPr>
              <a:t/>
            </a:r>
            <a:br>
              <a:rPr lang="it-IT" sz="2400" dirty="0" smtClean="0">
                <a:latin typeface="Arial" charset="0"/>
                <a:ea typeface="MS PGothic" charset="0"/>
              </a:rPr>
            </a:br>
            <a:endParaRPr lang="it-IT" sz="2400" dirty="0"/>
          </a:p>
        </p:txBody>
      </p:sp>
      <p:sp>
        <p:nvSpPr>
          <p:cNvPr id="3" name="Sottotitolo 2"/>
          <p:cNvSpPr>
            <a:spLocks noGrp="1"/>
          </p:cNvSpPr>
          <p:nvPr>
            <p:ph type="subTitle" idx="1"/>
          </p:nvPr>
        </p:nvSpPr>
        <p:spPr/>
        <p:txBody>
          <a:bodyPr/>
          <a:lstStyle/>
          <a:p>
            <a:r>
              <a:rPr lang="it-IT" dirty="0" err="1" smtClean="0"/>
              <a:t>Observations</a:t>
            </a:r>
            <a:r>
              <a:rPr lang="it-IT" dirty="0" smtClean="0"/>
              <a:t> </a:t>
            </a:r>
            <a:r>
              <a:rPr lang="it-IT" dirty="0" err="1" smtClean="0"/>
              <a:t>hebdomadaires</a:t>
            </a:r>
            <a:endParaRPr lang="it-IT" dirty="0"/>
          </a:p>
        </p:txBody>
      </p:sp>
    </p:spTree>
    <p:extLst>
      <p:ext uri="{BB962C8B-B14F-4D97-AF65-F5344CB8AC3E}">
        <p14:creationId xmlns:p14="http://schemas.microsoft.com/office/powerpoint/2010/main" val="2693927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r>
              <a:rPr lang="it-IT" sz="2800">
                <a:latin typeface="Arial" charset="0"/>
                <a:ea typeface="MS PGothic" charset="0"/>
              </a:rPr>
              <a:t>Observons les couleurs</a:t>
            </a:r>
          </a:p>
        </p:txBody>
      </p:sp>
      <p:sp>
        <p:nvSpPr>
          <p:cNvPr id="22531" name="Segnaposto contenuto 2"/>
          <p:cNvSpPr>
            <a:spLocks noGrp="1"/>
          </p:cNvSpPr>
          <p:nvPr>
            <p:ph idx="1"/>
          </p:nvPr>
        </p:nvSpPr>
        <p:spPr/>
        <p:txBody>
          <a:bodyPr>
            <a:normAutofit lnSpcReduction="10000"/>
          </a:bodyPr>
          <a:lstStyle/>
          <a:p>
            <a:pPr>
              <a:lnSpc>
                <a:spcPct val="80000"/>
              </a:lnSpc>
            </a:pPr>
            <a:r>
              <a:rPr lang="it-IT" sz="2400" b="1">
                <a:latin typeface="Arial" charset="0"/>
                <a:ea typeface="MS PGothic" charset="0"/>
                <a:cs typeface="MS PGothic" charset="0"/>
              </a:rPr>
              <a:t>Nicolas Hulot : «L'écologie ne devrait pas être verte, elle devrait être bleu-blanc-rouge»</a:t>
            </a:r>
          </a:p>
          <a:p>
            <a:pPr algn="just">
              <a:lnSpc>
                <a:spcPct val="80000"/>
              </a:lnSpc>
            </a:pPr>
            <a:r>
              <a:rPr lang="it-IT" sz="2400">
                <a:latin typeface="Arial" charset="0"/>
                <a:ea typeface="MS PGothic" charset="0"/>
                <a:cs typeface="MS PGothic" charset="0"/>
              </a:rPr>
              <a:t>Dénonçant l’</a:t>
            </a:r>
            <a:r>
              <a:rPr lang="it-IT" altLang="ja-JP" sz="2400">
                <a:latin typeface="Arial" charset="0"/>
                <a:ea typeface="MS PGothic" charset="0"/>
                <a:cs typeface="MS PGothic" charset="0"/>
              </a:rPr>
              <a:t>attitude «</a:t>
            </a:r>
            <a:r>
              <a:rPr lang="it-IT" altLang="ja-JP" sz="2400" i="1">
                <a:latin typeface="Arial" charset="0"/>
                <a:ea typeface="MS PGothic" charset="0"/>
                <a:cs typeface="MS PGothic" charset="0"/>
              </a:rPr>
              <a:t>symptomatique</a:t>
            </a:r>
            <a:r>
              <a:rPr lang="it-IT" altLang="ja-JP" sz="2400">
                <a:latin typeface="Arial" charset="0"/>
                <a:ea typeface="MS PGothic" charset="0"/>
                <a:cs typeface="MS PGothic" charset="0"/>
              </a:rPr>
              <a:t>» de François Fillon – qui entend remettre en cause le principe de précaution – sur l</a:t>
            </a:r>
            <a:r>
              <a:rPr lang="it-IT" sz="2400">
                <a:latin typeface="Arial" charset="0"/>
                <a:ea typeface="MS PGothic" charset="0"/>
                <a:cs typeface="MS PGothic" charset="0"/>
              </a:rPr>
              <a:t>’</a:t>
            </a:r>
            <a:r>
              <a:rPr lang="it-IT" altLang="ja-JP" sz="2400">
                <a:latin typeface="Arial" charset="0"/>
                <a:ea typeface="MS PGothic" charset="0"/>
                <a:cs typeface="MS PGothic" charset="0"/>
              </a:rPr>
              <a:t>écologie, Nicolas Hulot a fustigé l</a:t>
            </a:r>
            <a:r>
              <a:rPr lang="it-IT" sz="2400">
                <a:latin typeface="Arial" charset="0"/>
                <a:ea typeface="MS PGothic" charset="0"/>
                <a:cs typeface="MS PGothic" charset="0"/>
              </a:rPr>
              <a:t>’</a:t>
            </a:r>
            <a:r>
              <a:rPr lang="it-IT" altLang="ja-JP" sz="2400">
                <a:latin typeface="Arial" charset="0"/>
                <a:ea typeface="MS PGothic" charset="0"/>
                <a:cs typeface="MS PGothic" charset="0"/>
              </a:rPr>
              <a:t>absence du sujet dans le débat politique. «</a:t>
            </a:r>
            <a:r>
              <a:rPr lang="it-IT" altLang="ja-JP" sz="2400" i="1">
                <a:latin typeface="Arial" charset="0"/>
                <a:ea typeface="MS PGothic" charset="0"/>
                <a:cs typeface="MS PGothic" charset="0"/>
              </a:rPr>
              <a:t>Une aberration</a:t>
            </a:r>
            <a:r>
              <a:rPr lang="it-IT" altLang="ja-JP" sz="2400">
                <a:latin typeface="Arial" charset="0"/>
                <a:ea typeface="MS PGothic" charset="0"/>
                <a:cs typeface="MS PGothic" charset="0"/>
              </a:rPr>
              <a:t>», selon l</a:t>
            </a:r>
            <a:r>
              <a:rPr lang="it-IT" sz="2400">
                <a:latin typeface="Arial" charset="0"/>
                <a:ea typeface="MS PGothic" charset="0"/>
                <a:cs typeface="MS PGothic" charset="0"/>
              </a:rPr>
              <a:t>’</a:t>
            </a:r>
            <a:r>
              <a:rPr lang="it-IT" altLang="ja-JP" sz="2400">
                <a:latin typeface="Arial" charset="0"/>
                <a:ea typeface="MS PGothic" charset="0"/>
                <a:cs typeface="MS PGothic" charset="0"/>
              </a:rPr>
              <a:t>homme de télévision.</a:t>
            </a:r>
          </a:p>
          <a:p>
            <a:pPr algn="just">
              <a:lnSpc>
                <a:spcPct val="80000"/>
              </a:lnSpc>
            </a:pPr>
            <a:r>
              <a:rPr lang="it-IT" sz="2400">
                <a:latin typeface="Arial" charset="0"/>
                <a:ea typeface="MS PGothic" charset="0"/>
                <a:cs typeface="MS PGothic" charset="0"/>
              </a:rPr>
              <a:t>Pour le militant écologiste, «</a:t>
            </a:r>
            <a:r>
              <a:rPr lang="it-IT" sz="2400" i="1">
                <a:latin typeface="Arial" charset="0"/>
                <a:ea typeface="MS PGothic" charset="0"/>
                <a:cs typeface="MS PGothic" charset="0"/>
              </a:rPr>
              <a:t>ce n’est pas parce que ces sujets-là sont absents de la campagne qu’il n’y a pas une aspiration profonde, intime et cruciale d’une grande partie de nos concitoyens sur ces sujets-là ; ce qu’il manque, ce sont des relais.</a:t>
            </a:r>
            <a:r>
              <a:rPr lang="it-IT" sz="2400">
                <a:latin typeface="Arial" charset="0"/>
                <a:ea typeface="MS PGothic" charset="0"/>
                <a:cs typeface="MS PGothic" charset="0"/>
              </a:rPr>
              <a:t>» Il ajoute : «</a:t>
            </a:r>
            <a:r>
              <a:rPr lang="it-IT" sz="2400" i="1">
                <a:latin typeface="Arial" charset="0"/>
                <a:ea typeface="MS PGothic" charset="0"/>
                <a:cs typeface="MS PGothic" charset="0"/>
              </a:rPr>
              <a:t>L’écologie ne devrait pas être verte, elle devrait être bleu-blanc-rouge.</a:t>
            </a:r>
            <a:r>
              <a:rPr lang="it-IT" sz="2400">
                <a:latin typeface="Arial" charset="0"/>
                <a:ea typeface="MS PGothic" charset="0"/>
                <a:cs typeface="MS PGothic" charset="0"/>
              </a:rPr>
              <a:t>»</a:t>
            </a:r>
          </a:p>
          <a:p>
            <a:pPr algn="just">
              <a:lnSpc>
                <a:spcPct val="80000"/>
              </a:lnSpc>
            </a:pPr>
            <a:endParaRPr lang="it-IT" sz="2200" b="1">
              <a:latin typeface="Arial" charset="0"/>
              <a:ea typeface="MS PGothic" charset="0"/>
              <a:cs typeface="MS PGothic" charset="0"/>
            </a:endParaRPr>
          </a:p>
          <a:p>
            <a:pPr>
              <a:lnSpc>
                <a:spcPct val="80000"/>
              </a:lnSpc>
            </a:pPr>
            <a:r>
              <a:rPr lang="it-IT" sz="2200" i="1">
                <a:latin typeface="Arial" charset="0"/>
                <a:ea typeface="MS PGothic" charset="0"/>
                <a:cs typeface="MS PGothic" charset="0"/>
              </a:rPr>
              <a:t>Libération</a:t>
            </a:r>
            <a:r>
              <a:rPr lang="it-IT" sz="2200">
                <a:latin typeface="Arial" charset="0"/>
                <a:ea typeface="MS PGothic" charset="0"/>
                <a:cs typeface="MS PGothic" charset="0"/>
              </a:rPr>
              <a:t> 29 nov 2016</a:t>
            </a:r>
          </a:p>
          <a:p>
            <a:pPr>
              <a:lnSpc>
                <a:spcPct val="80000"/>
              </a:lnSpc>
              <a:buFontTx/>
              <a:buNone/>
            </a:pPr>
            <a:endParaRPr lang="it-IT" sz="2200">
              <a:latin typeface="Arial" charset="0"/>
              <a:ea typeface="MS PGothic" charset="0"/>
              <a:cs typeface="MS PGothic" charset="0"/>
            </a:endParaRPr>
          </a:p>
          <a:p>
            <a:pPr>
              <a:lnSpc>
                <a:spcPct val="80000"/>
              </a:lnSpc>
              <a:buFontTx/>
              <a:buNone/>
            </a:pPr>
            <a:endParaRPr lang="it-IT" sz="2200">
              <a:latin typeface="Arial" charset="0"/>
              <a:ea typeface="MS PGothic" charset="0"/>
              <a:cs typeface="MS PGothic" charset="0"/>
            </a:endParaRPr>
          </a:p>
          <a:p>
            <a:pPr>
              <a:lnSpc>
                <a:spcPct val="80000"/>
              </a:lnSpc>
            </a:pPr>
            <a:endParaRPr lang="it-IT" sz="900">
              <a:latin typeface="Arial" charset="0"/>
              <a:ea typeface="MS PGothic" charset="0"/>
              <a:cs typeface="MS PGothic" charset="0"/>
            </a:endParaRPr>
          </a:p>
        </p:txBody>
      </p:sp>
    </p:spTree>
    <p:extLst>
      <p:ext uri="{BB962C8B-B14F-4D97-AF65-F5344CB8AC3E}">
        <p14:creationId xmlns:p14="http://schemas.microsoft.com/office/powerpoint/2010/main" val="250563609"/>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itolo 1"/>
          <p:cNvSpPr>
            <a:spLocks noGrp="1"/>
          </p:cNvSpPr>
          <p:nvPr>
            <p:ph type="ctrTitle"/>
          </p:nvPr>
        </p:nvSpPr>
        <p:spPr>
          <a:xfrm>
            <a:off x="1901429" y="412750"/>
            <a:ext cx="5143500" cy="2387600"/>
          </a:xfrm>
        </p:spPr>
        <p:txBody>
          <a:bodyPr/>
          <a:lstStyle/>
          <a:p>
            <a:r>
              <a:rPr lang="it-IT" altLang="it-IT" sz="2400"/>
              <a:t>Tirer un rideau sur quelque chose : cesser de s’en occuper, d’en parler. </a:t>
            </a:r>
            <a:r>
              <a:rPr lang="it-IT" altLang="it-IT" sz="2400" i="1"/>
              <a:t>«Sur les noires couleurs d’un si triste tableau Il faut passer l’</a:t>
            </a:r>
            <a:r>
              <a:rPr lang="it-IT" altLang="ja-JP" sz="2400" i="1"/>
              <a:t>éponge ou tirer le rideau»</a:t>
            </a:r>
            <a:r>
              <a:rPr lang="it-IT" altLang="ja-JP" sz="2400"/>
              <a:t> Corneille</a:t>
            </a:r>
            <a:endParaRPr lang="it-IT" altLang="it-IT" sz="2400"/>
          </a:p>
        </p:txBody>
      </p:sp>
      <p:sp>
        <p:nvSpPr>
          <p:cNvPr id="274435" name="Sottotitolo 2"/>
          <p:cNvSpPr>
            <a:spLocks noGrp="1"/>
          </p:cNvSpPr>
          <p:nvPr>
            <p:ph type="subTitle" idx="1"/>
          </p:nvPr>
        </p:nvSpPr>
        <p:spPr>
          <a:xfrm>
            <a:off x="1441848" y="4494215"/>
            <a:ext cx="3130153" cy="619125"/>
          </a:xfrm>
        </p:spPr>
        <p:txBody>
          <a:bodyPr>
            <a:normAutofit fontScale="62500" lnSpcReduction="20000"/>
          </a:bodyPr>
          <a:lstStyle/>
          <a:p>
            <a:r>
              <a:rPr lang="it-IT" altLang="it-IT"/>
              <a:t>Dictionnaire Le Petit Robert édition 2016</a:t>
            </a:r>
          </a:p>
        </p:txBody>
      </p:sp>
    </p:spTree>
    <p:extLst>
      <p:ext uri="{BB962C8B-B14F-4D97-AF65-F5344CB8AC3E}">
        <p14:creationId xmlns:p14="http://schemas.microsoft.com/office/powerpoint/2010/main" val="60446819"/>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itle 1"/>
          <p:cNvSpPr>
            <a:spLocks noGrp="1"/>
          </p:cNvSpPr>
          <p:nvPr>
            <p:ph type="title"/>
          </p:nvPr>
        </p:nvSpPr>
        <p:spPr/>
        <p:txBody>
          <a:bodyPr>
            <a:normAutofit fontScale="90000"/>
          </a:bodyPr>
          <a:lstStyle/>
          <a:p>
            <a:r>
              <a:rPr lang="it-IT" altLang="it-IT" sz="2800"/>
              <a:t/>
            </a:r>
            <a:br>
              <a:rPr lang="it-IT" altLang="it-IT" sz="2800"/>
            </a:br>
            <a:r>
              <a:rPr lang="it-IT" altLang="it-IT" sz="2800"/>
              <a:t>Observons</a:t>
            </a:r>
            <a:br>
              <a:rPr lang="it-IT" altLang="it-IT" sz="2800"/>
            </a:br>
            <a:r>
              <a:rPr lang="it-IT" altLang="it-IT" sz="2800"/>
              <a:t>Fillon, un Bonaparte d’</a:t>
            </a:r>
            <a:r>
              <a:rPr lang="it-IT" altLang="ja-JP" sz="2800"/>
              <a:t>opérette</a:t>
            </a:r>
            <a:r>
              <a:rPr lang="it-IT" altLang="ja-JP" b="1" smtClean="0"/>
              <a:t/>
            </a:r>
            <a:br>
              <a:rPr lang="it-IT" altLang="ja-JP" b="1" smtClean="0"/>
            </a:br>
            <a:endParaRPr lang="fr-FR" altLang="it-IT" smtClean="0"/>
          </a:p>
        </p:txBody>
      </p:sp>
      <p:pic>
        <p:nvPicPr>
          <p:cNvPr id="30003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85900" y="1876427"/>
            <a:ext cx="6172200" cy="3973513"/>
          </a:xfrm>
        </p:spPr>
      </p:pic>
    </p:spTree>
    <p:extLst>
      <p:ext uri="{BB962C8B-B14F-4D97-AF65-F5344CB8AC3E}">
        <p14:creationId xmlns:p14="http://schemas.microsoft.com/office/powerpoint/2010/main" val="258720606"/>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tolo 1"/>
          <p:cNvSpPr>
            <a:spLocks noGrp="1"/>
          </p:cNvSpPr>
          <p:nvPr>
            <p:ph type="title"/>
          </p:nvPr>
        </p:nvSpPr>
        <p:spPr/>
        <p:txBody>
          <a:bodyPr/>
          <a:lstStyle/>
          <a:p>
            <a:r>
              <a:rPr lang="it-IT" altLang="it-IT" sz="2800"/>
              <a:t>Découvrons</a:t>
            </a:r>
          </a:p>
        </p:txBody>
      </p:sp>
      <p:sp>
        <p:nvSpPr>
          <p:cNvPr id="301059" name="Segnaposto contenuto 2"/>
          <p:cNvSpPr>
            <a:spLocks noGrp="1"/>
          </p:cNvSpPr>
          <p:nvPr>
            <p:ph idx="1"/>
          </p:nvPr>
        </p:nvSpPr>
        <p:spPr/>
        <p:txBody>
          <a:bodyPr/>
          <a:lstStyle/>
          <a:p>
            <a:r>
              <a:rPr lang="it-IT" altLang="it-IT" sz="2400"/>
              <a:t>▫  Par plais., locution adjective D'opérette : qu'on ne peut prendre au sérieux. </a:t>
            </a:r>
            <a:r>
              <a:rPr lang="it-IT" altLang="it-IT" sz="2400" i="1"/>
              <a:t>Un soldat, un héros d'opérette</a:t>
            </a:r>
            <a:r>
              <a:rPr lang="it-IT" altLang="it-IT" sz="2400"/>
              <a:t>.</a:t>
            </a:r>
          </a:p>
          <a:p>
            <a:r>
              <a:rPr lang="it-IT" altLang="it-IT" sz="2400"/>
              <a:t>© 2016 Dictionnaires Le Robert - Le Petit Robert de la langue française</a:t>
            </a:r>
          </a:p>
          <a:p>
            <a:endParaRPr lang="it-IT" altLang="it-IT" sz="2400"/>
          </a:p>
        </p:txBody>
      </p:sp>
    </p:spTree>
    <p:extLst>
      <p:ext uri="{BB962C8B-B14F-4D97-AF65-F5344CB8AC3E}">
        <p14:creationId xmlns:p14="http://schemas.microsoft.com/office/powerpoint/2010/main" val="4209327817"/>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tle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2083" name="Content Placeholder 2"/>
          <p:cNvSpPr>
            <a:spLocks noGrp="1"/>
          </p:cNvSpPr>
          <p:nvPr>
            <p:ph idx="1"/>
          </p:nvPr>
        </p:nvSpPr>
        <p:spPr/>
        <p:txBody>
          <a:bodyPr/>
          <a:lstStyle/>
          <a:p>
            <a:r>
              <a:rPr lang="fr-FR" altLang="it-IT" sz="2400" b="1"/>
              <a:t>EDITO. En appelant le peuple à le soutenir contre un "coup d'état institutionnel", le candidat de la droite à la présidentielle rejoue la grande scène du plébiscite napoléonien.</a:t>
            </a:r>
          </a:p>
          <a:p>
            <a:endParaRPr lang="it-IT" altLang="it-IT" sz="2400"/>
          </a:p>
          <a:p>
            <a:endParaRPr lang="it-IT" altLang="it-IT" sz="2400"/>
          </a:p>
          <a:p>
            <a:endParaRPr lang="it-IT" altLang="it-IT" sz="2400"/>
          </a:p>
          <a:p>
            <a:endParaRPr lang="it-IT" altLang="it-IT" sz="2400"/>
          </a:p>
          <a:p>
            <a:endParaRPr lang="it-IT" altLang="it-IT" sz="2400"/>
          </a:p>
          <a:p>
            <a:r>
              <a:rPr lang="it-IT" altLang="it-IT" sz="2400"/>
              <a:t>Nouvel Obs 3 mars 2017</a:t>
            </a:r>
            <a:endParaRPr lang="fr-FR" altLang="it-IT" sz="2400"/>
          </a:p>
        </p:txBody>
      </p:sp>
    </p:spTree>
    <p:extLst>
      <p:ext uri="{BB962C8B-B14F-4D97-AF65-F5344CB8AC3E}">
        <p14:creationId xmlns:p14="http://schemas.microsoft.com/office/powerpoint/2010/main" val="3307354841"/>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1"/>
          <p:cNvSpPr>
            <a:spLocks noGrp="1"/>
          </p:cNvSpPr>
          <p:nvPr>
            <p:ph type="title"/>
          </p:nvPr>
        </p:nvSpPr>
        <p:spPr/>
        <p:txBody>
          <a:bodyPr/>
          <a:lstStyle/>
          <a:p>
            <a:r>
              <a:rPr lang="fr-FR" altLang="it-IT" sz="2800"/>
              <a:t>Découvrons</a:t>
            </a:r>
          </a:p>
        </p:txBody>
      </p:sp>
      <p:sp>
        <p:nvSpPr>
          <p:cNvPr id="303107" name="Content Placeholder 2"/>
          <p:cNvSpPr>
            <a:spLocks noGrp="1"/>
          </p:cNvSpPr>
          <p:nvPr>
            <p:ph idx="1"/>
          </p:nvPr>
        </p:nvSpPr>
        <p:spPr/>
        <p:txBody>
          <a:bodyPr/>
          <a:lstStyle/>
          <a:p>
            <a:r>
              <a:rPr lang="fr-FR" altLang="it-IT" sz="2400" b="1"/>
              <a:t>Plébiscite </a:t>
            </a:r>
            <a:r>
              <a:rPr lang="fr-FR" altLang="it-IT" sz="2400"/>
              <a:t> Napoléon Bonaparte devient Consul à vie</a:t>
            </a:r>
          </a:p>
          <a:p>
            <a:pPr algn="just"/>
            <a:r>
              <a:rPr lang="fr-FR" altLang="it-IT" sz="2400"/>
              <a:t>Le 2 août 1802, les citoyens français se rendent aux urnes pour répondre à la question qui leur est posée par plébiscite : « Napoléon Bonaparte sera-t-il Consul à vie ? ».</a:t>
            </a:r>
          </a:p>
          <a:p>
            <a:r>
              <a:rPr lang="fr-FR" altLang="it-IT" sz="2400"/>
              <a:t>Reconnaissance populaire</a:t>
            </a:r>
          </a:p>
          <a:p>
            <a:pPr algn="just"/>
            <a:r>
              <a:rPr lang="fr-FR" altLang="it-IT" sz="2400"/>
              <a:t>Le général Napoléon Bonaparte s'était emparé du pouvoir par le coup d'État du 18 Brumaire et avait pris le titre de Premier Consul, mettant un terme à l'instabilité de dix ans de révolution.</a:t>
            </a:r>
          </a:p>
        </p:txBody>
      </p:sp>
    </p:spTree>
    <p:extLst>
      <p:ext uri="{BB962C8B-B14F-4D97-AF65-F5344CB8AC3E}">
        <p14:creationId xmlns:p14="http://schemas.microsoft.com/office/powerpoint/2010/main" val="3897863821"/>
      </p:ext>
    </p:extLst>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olo 1"/>
          <p:cNvSpPr>
            <a:spLocks noGrp="1"/>
          </p:cNvSpPr>
          <p:nvPr>
            <p:ph type="title"/>
          </p:nvPr>
        </p:nvSpPr>
        <p:spPr/>
        <p:txBody>
          <a:bodyPr/>
          <a:lstStyle/>
          <a:p>
            <a:r>
              <a:rPr lang="it-IT" altLang="it-IT" sz="2800"/>
              <a:t>Découvrons</a:t>
            </a:r>
          </a:p>
        </p:txBody>
      </p:sp>
      <p:sp>
        <p:nvSpPr>
          <p:cNvPr id="304131" name="Segnaposto contenuto 2"/>
          <p:cNvSpPr>
            <a:spLocks noGrp="1"/>
          </p:cNvSpPr>
          <p:nvPr>
            <p:ph idx="1"/>
          </p:nvPr>
        </p:nvSpPr>
        <p:spPr/>
        <p:txBody>
          <a:bodyPr/>
          <a:lstStyle/>
          <a:p>
            <a:pPr algn="just"/>
            <a:r>
              <a:rPr lang="it-IT" altLang="it-IT" sz="2400"/>
              <a:t>Le coup d'État du 18 brumaire an VIII (9 novembre 1799) permet au général Napoléon Bonaparte et à ses soutiens politiques, financiers et militaires de renverser le Directoire (régime républicain mis en place en 1795 par la bourgeoisie française), qui n'arrive pas à faire face à ses nombreux ennemis intérieurs et extérieurs. Bonaparte et ses complices s'emparent alors du pouvoir et établissent le Consulat (régime dictatorial qui doit assurer la tranquillité économique et sociale de la bourgeoisie républicaine). De nombreux historiens considèrent que ce coup d'État met fin à la Révolution française de 1789. </a:t>
            </a:r>
          </a:p>
        </p:txBody>
      </p:sp>
    </p:spTree>
    <p:extLst>
      <p:ext uri="{BB962C8B-B14F-4D97-AF65-F5344CB8AC3E}">
        <p14:creationId xmlns:p14="http://schemas.microsoft.com/office/powerpoint/2010/main" val="809447435"/>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olo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5155" name="Segnaposto contenuto 2"/>
          <p:cNvSpPr>
            <a:spLocks noGrp="1"/>
          </p:cNvSpPr>
          <p:nvPr>
            <p:ph idx="1"/>
          </p:nvPr>
        </p:nvSpPr>
        <p:spPr/>
        <p:txBody>
          <a:bodyPr/>
          <a:lstStyle/>
          <a:p>
            <a:pPr algn="just"/>
            <a:r>
              <a:rPr lang="it-IT" altLang="it-IT" sz="2400"/>
              <a:t>François Fillon n’a pas encore été assigné à résidence sur l’</a:t>
            </a:r>
            <a:r>
              <a:rPr lang="it-IT" altLang="ja-JP" sz="2400"/>
              <a:t>Île d</a:t>
            </a:r>
            <a:r>
              <a:rPr lang="it-IT" altLang="it-IT" sz="2400"/>
              <a:t>’</a:t>
            </a:r>
            <a:r>
              <a:rPr lang="it-IT" altLang="ja-JP" sz="2400"/>
              <a:t>Elbe, mais il rêve pourtant d</a:t>
            </a:r>
            <a:r>
              <a:rPr lang="it-IT" altLang="it-IT" sz="2400"/>
              <a:t>’</a:t>
            </a:r>
            <a:r>
              <a:rPr lang="it-IT" altLang="ja-JP" sz="2400"/>
              <a:t>un retour triomphal en "Cent jours". Cent jours ? Soixante-cinq, pour être précis, qui nous séparent du second tour de l</a:t>
            </a:r>
            <a:r>
              <a:rPr lang="it-IT" altLang="it-IT" sz="2400"/>
              <a:t>’</a:t>
            </a:r>
            <a:r>
              <a:rPr lang="it-IT" altLang="ja-JP" sz="2400"/>
              <a:t>élection présidentielle dont l</a:t>
            </a:r>
            <a:r>
              <a:rPr lang="it-IT" altLang="it-IT" sz="2400"/>
              <a:t>’</a:t>
            </a:r>
            <a:r>
              <a:rPr lang="it-IT" altLang="ja-JP" sz="2400"/>
              <a:t>ancien premier ministre continue de croire, contre toute évidence, qu</a:t>
            </a:r>
            <a:r>
              <a:rPr lang="it-IT" altLang="it-IT" sz="2400"/>
              <a:t>’</a:t>
            </a:r>
            <a:r>
              <a:rPr lang="it-IT" altLang="ja-JP" sz="2400"/>
              <a:t>il pourrait être le triomphateur. Folie du bonapartisme qui obsède la droite française depuis qu</a:t>
            </a:r>
            <a:r>
              <a:rPr lang="it-IT" altLang="it-IT" sz="2400"/>
              <a:t>’</a:t>
            </a:r>
            <a:r>
              <a:rPr lang="it-IT" altLang="ja-JP" sz="2400"/>
              <a:t>un conquérant corse, auréolé de gloire militaire, a fait croire à la réconciliation de la plèbe et d'une nouvelle aristocratie dans le culte de l</a:t>
            </a:r>
            <a:r>
              <a:rPr lang="it-IT" altLang="it-IT" sz="2400"/>
              <a:t>’</a:t>
            </a:r>
            <a:r>
              <a:rPr lang="it-IT" altLang="ja-JP" sz="2400"/>
              <a:t>Empire.</a:t>
            </a:r>
            <a:endParaRPr lang="it-IT" altLang="it-IT" sz="2400"/>
          </a:p>
        </p:txBody>
      </p:sp>
    </p:spTree>
    <p:extLst>
      <p:ext uri="{BB962C8B-B14F-4D97-AF65-F5344CB8AC3E}">
        <p14:creationId xmlns:p14="http://schemas.microsoft.com/office/powerpoint/2010/main" val="2033177670"/>
      </p:ext>
    </p:extLst>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itolo 1"/>
          <p:cNvSpPr>
            <a:spLocks noGrp="1"/>
          </p:cNvSpPr>
          <p:nvPr>
            <p:ph type="title"/>
          </p:nvPr>
        </p:nvSpPr>
        <p:spPr/>
        <p:txBody>
          <a:bodyPr/>
          <a:lstStyle/>
          <a:p>
            <a:r>
              <a:rPr lang="it-IT" altLang="it-IT" sz="2800"/>
              <a:t>Découvrons</a:t>
            </a:r>
          </a:p>
        </p:txBody>
      </p:sp>
      <p:sp>
        <p:nvSpPr>
          <p:cNvPr id="306179" name="Segnaposto contenuto 2"/>
          <p:cNvSpPr>
            <a:spLocks noGrp="1"/>
          </p:cNvSpPr>
          <p:nvPr>
            <p:ph idx="1"/>
          </p:nvPr>
        </p:nvSpPr>
        <p:spPr/>
        <p:txBody>
          <a:bodyPr/>
          <a:lstStyle/>
          <a:p>
            <a:pPr algn="just"/>
            <a:r>
              <a:rPr lang="it-IT" altLang="it-IT" sz="2400"/>
              <a:t>Au sens large, le terme bonapartisme reprend le concept créé par Karl Marx (1818-1883) dans son analyse du coup d'Etat de Louis Napoléon Bonaparte. Il est utilisé pour désigner une forme de gouvernement autoritaire, centralisé, qui s'appuie sur l'adhésion populaire, notamment au moyen du plébiscite pour faire ratifier sa légitimité.</a:t>
            </a:r>
            <a:br>
              <a:rPr lang="it-IT" altLang="it-IT" sz="2400"/>
            </a:br>
            <a:endParaRPr lang="it-IT" altLang="it-IT" sz="2400"/>
          </a:p>
          <a:p>
            <a:pPr algn="just"/>
            <a:r>
              <a:rPr lang="it-IT" altLang="it-IT" sz="2400">
                <a:hlinkClick r:id="rId2"/>
              </a:rPr>
              <a:t>http://www.toupie.org/Dictionnaire</a:t>
            </a:r>
            <a:endParaRPr lang="it-IT" altLang="it-IT" sz="2400"/>
          </a:p>
          <a:p>
            <a:r>
              <a:rPr lang="it-IT" altLang="it-IT" sz="2400"/>
              <a:t>Toupictionnaire” Le dictionnaire de politique</a:t>
            </a:r>
          </a:p>
          <a:p>
            <a:pPr algn="just"/>
            <a:endParaRPr lang="it-IT" altLang="it-IT" sz="2400"/>
          </a:p>
        </p:txBody>
      </p:sp>
    </p:spTree>
    <p:extLst>
      <p:ext uri="{BB962C8B-B14F-4D97-AF65-F5344CB8AC3E}">
        <p14:creationId xmlns:p14="http://schemas.microsoft.com/office/powerpoint/2010/main" val="4118157324"/>
      </p:ext>
    </p:extLst>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7203" name="Content Placeholder 2"/>
          <p:cNvSpPr>
            <a:spLocks noGrp="1"/>
          </p:cNvSpPr>
          <p:nvPr>
            <p:ph idx="1"/>
          </p:nvPr>
        </p:nvSpPr>
        <p:spPr/>
        <p:txBody>
          <a:bodyPr/>
          <a:lstStyle/>
          <a:p>
            <a:r>
              <a:rPr lang="fr-FR" altLang="it-IT" sz="2400"/>
              <a:t>Bientôt la Bérézina</a:t>
            </a:r>
          </a:p>
          <a:p>
            <a:endParaRPr lang="fr-FR" altLang="it-IT" sz="2400"/>
          </a:p>
          <a:p>
            <a:pPr algn="just"/>
            <a:r>
              <a:rPr lang="fr-FR" altLang="it-IT" sz="2400"/>
              <a:t>Difficile de croire à ce drame grandiloquent. En empereur, même sur le retour, Fillon n’est pas crédible. Il n’a pas gagné la moindre bataille hormis la primaire de la droite et du centre. Ses grognards atterrés le lâchent, les uns après les autres. Et ses troupes s’égaillent à la perspective de la Bérézina. Combien seront ses partisans, dimanche, sur la place du Trocadéro ? </a:t>
            </a:r>
          </a:p>
        </p:txBody>
      </p:sp>
    </p:spTree>
    <p:extLst>
      <p:ext uri="{BB962C8B-B14F-4D97-AF65-F5344CB8AC3E}">
        <p14:creationId xmlns:p14="http://schemas.microsoft.com/office/powerpoint/2010/main" val="2038906295"/>
      </p:ext>
    </p:extLst>
  </p:cSld>
  <p:clrMapOvr>
    <a:masterClrMapping/>
  </p:clrMapOvr>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tle 1"/>
          <p:cNvSpPr>
            <a:spLocks noGrp="1"/>
          </p:cNvSpPr>
          <p:nvPr>
            <p:ph type="title"/>
          </p:nvPr>
        </p:nvSpPr>
        <p:spPr/>
        <p:txBody>
          <a:bodyPr/>
          <a:lstStyle/>
          <a:p>
            <a:r>
              <a:rPr lang="fr-FR" altLang="it-IT" sz="2800"/>
              <a:t>Découvrons</a:t>
            </a:r>
          </a:p>
        </p:txBody>
      </p:sp>
      <p:sp>
        <p:nvSpPr>
          <p:cNvPr id="308227" name="Content Placeholder 2"/>
          <p:cNvSpPr>
            <a:spLocks noGrp="1"/>
          </p:cNvSpPr>
          <p:nvPr>
            <p:ph idx="1"/>
          </p:nvPr>
        </p:nvSpPr>
        <p:spPr/>
        <p:txBody>
          <a:bodyPr/>
          <a:lstStyle/>
          <a:p>
            <a:r>
              <a:rPr lang="fr-FR" altLang="it-IT" sz="2400"/>
              <a:t>bérézina [beʀezina] nom féminin étym. vers 1980 ◊ de la déroute de la </a:t>
            </a:r>
            <a:r>
              <a:rPr lang="fr-FR" altLang="it-IT" sz="2400" i="1"/>
              <a:t>Bérézina,</a:t>
            </a:r>
            <a:r>
              <a:rPr lang="fr-FR" altLang="it-IT" sz="2400"/>
              <a:t> pendant la campagne de Russie</a:t>
            </a:r>
          </a:p>
          <a:p>
            <a:r>
              <a:rPr lang="fr-FR" altLang="it-IT" sz="2400"/>
              <a:t>❖</a:t>
            </a:r>
          </a:p>
          <a:p>
            <a:r>
              <a:rPr lang="fr-FR" altLang="it-IT" sz="2400"/>
              <a:t>■  Fam. (C'est) la bérézina, la catastrophe, l'échec total. « Ben, que t'arrive-t-il, Gros ? T'as l'air en pleine berezina ? » (San-Antonio).</a:t>
            </a:r>
          </a:p>
          <a:p>
            <a:r>
              <a:rPr lang="fr-FR" altLang="it-IT" sz="2400"/>
              <a:t>© 2016 Dictionnaires Le Robert - Le Petit Robert de la langue française</a:t>
            </a:r>
          </a:p>
          <a:p>
            <a:endParaRPr lang="fr-FR" altLang="it-IT" sz="2400"/>
          </a:p>
        </p:txBody>
      </p:sp>
    </p:spTree>
    <p:extLst>
      <p:ext uri="{BB962C8B-B14F-4D97-AF65-F5344CB8AC3E}">
        <p14:creationId xmlns:p14="http://schemas.microsoft.com/office/powerpoint/2010/main" val="2155138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lstStyle/>
          <a:p>
            <a:r>
              <a:rPr lang="it-IT" sz="2800">
                <a:latin typeface="Arial" charset="0"/>
                <a:ea typeface="MS PGothic" charset="0"/>
              </a:rPr>
              <a:t>Le </a:t>
            </a:r>
            <a:r>
              <a:rPr lang="it-IT" sz="2800" b="1">
                <a:latin typeface="Arial" charset="0"/>
                <a:ea typeface="MS PGothic" charset="0"/>
              </a:rPr>
              <a:t>principe de précaution</a:t>
            </a:r>
            <a:r>
              <a:rPr lang="it-IT" sz="2800">
                <a:latin typeface="Arial" charset="0"/>
                <a:ea typeface="MS PGothic" charset="0"/>
              </a:rPr>
              <a:t> </a:t>
            </a:r>
          </a:p>
        </p:txBody>
      </p:sp>
      <p:sp>
        <p:nvSpPr>
          <p:cNvPr id="23555" name="Segnaposto contenuto 2"/>
          <p:cNvSpPr>
            <a:spLocks noGrp="1"/>
          </p:cNvSpPr>
          <p:nvPr>
            <p:ph idx="1"/>
          </p:nvPr>
        </p:nvSpPr>
        <p:spPr/>
        <p:txBody>
          <a:bodyPr/>
          <a:lstStyle/>
          <a:p>
            <a:pPr algn="just"/>
            <a:r>
              <a:rPr lang="it-IT" sz="2400">
                <a:latin typeface="Arial" charset="0"/>
                <a:ea typeface="MS PGothic" charset="0"/>
                <a:cs typeface="MS PGothic" charset="0"/>
              </a:rPr>
              <a:t>Le </a:t>
            </a:r>
            <a:r>
              <a:rPr lang="it-IT" sz="2400" b="1">
                <a:latin typeface="Arial" charset="0"/>
                <a:ea typeface="MS PGothic" charset="0"/>
                <a:cs typeface="MS PGothic" charset="0"/>
              </a:rPr>
              <a:t>principe de précaution</a:t>
            </a:r>
            <a:r>
              <a:rPr lang="it-IT" sz="2400">
                <a:latin typeface="Arial" charset="0"/>
                <a:ea typeface="MS PGothic" charset="0"/>
                <a:cs typeface="MS PGothic" charset="0"/>
              </a:rPr>
              <a:t> est un </a:t>
            </a:r>
            <a:r>
              <a:rPr lang="it-IT" sz="2400" b="1">
                <a:latin typeface="Arial" charset="0"/>
                <a:ea typeface="MS PGothic" charset="0"/>
                <a:cs typeface="MS PGothic" charset="0"/>
              </a:rPr>
              <a:t>principe</a:t>
            </a:r>
            <a:r>
              <a:rPr lang="it-IT" sz="2400">
                <a:latin typeface="Arial" charset="0"/>
                <a:ea typeface="MS PGothic" charset="0"/>
                <a:cs typeface="MS PGothic" charset="0"/>
              </a:rPr>
              <a:t> philosophique qui a pour but de mettre en place des mesures pour prévenir des risques, lorsque la science et les connaissances techniques ne sont pas à même de fournir des certitudes, principalement dans le domaine de l'environnement et de la santé.</a:t>
            </a:r>
          </a:p>
          <a:p>
            <a:r>
              <a:rPr lang="it-IT" sz="2400" i="1">
                <a:latin typeface="Arial" charset="0"/>
                <a:ea typeface="MS PGothic" charset="0"/>
                <a:cs typeface="MS PGothic" charset="0"/>
              </a:rPr>
              <a:t>www.toupie.org/Dictionnaire/</a:t>
            </a:r>
            <a:r>
              <a:rPr lang="it-IT" sz="2400" b="1" i="1">
                <a:latin typeface="Arial" charset="0"/>
                <a:ea typeface="MS PGothic" charset="0"/>
                <a:cs typeface="MS PGothic" charset="0"/>
              </a:rPr>
              <a:t>Principe</a:t>
            </a:r>
            <a:r>
              <a:rPr lang="it-IT" sz="2400" i="1">
                <a:latin typeface="Arial" charset="0"/>
                <a:ea typeface="MS PGothic" charset="0"/>
                <a:cs typeface="MS PGothic" charset="0"/>
              </a:rPr>
              <a:t>_</a:t>
            </a:r>
            <a:r>
              <a:rPr lang="it-IT" sz="2400" b="1" i="1">
                <a:latin typeface="Arial" charset="0"/>
                <a:ea typeface="MS PGothic" charset="0"/>
                <a:cs typeface="MS PGothic" charset="0"/>
              </a:rPr>
              <a:t>precaution</a:t>
            </a:r>
            <a:r>
              <a:rPr lang="it-IT" sz="2400" i="1">
                <a:latin typeface="Arial" charset="0"/>
                <a:ea typeface="MS PGothic" charset="0"/>
                <a:cs typeface="MS PGothic" charset="0"/>
              </a:rPr>
              <a:t>.htm</a:t>
            </a: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137789985"/>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p:nvPr>
        </p:nvSpPr>
        <p:spPr/>
        <p:txBody>
          <a:bodyPr/>
          <a:lstStyle/>
          <a:p>
            <a:r>
              <a:rPr lang="fr-FR" altLang="it-IT" sz="2800"/>
              <a:t>Découvrons</a:t>
            </a:r>
          </a:p>
        </p:txBody>
      </p:sp>
      <p:sp>
        <p:nvSpPr>
          <p:cNvPr id="309251" name="Content Placeholder 2"/>
          <p:cNvSpPr>
            <a:spLocks noGrp="1"/>
          </p:cNvSpPr>
          <p:nvPr>
            <p:ph idx="1"/>
          </p:nvPr>
        </p:nvSpPr>
        <p:spPr/>
        <p:txBody>
          <a:bodyPr/>
          <a:lstStyle/>
          <a:p>
            <a:r>
              <a:rPr lang="fr-FR" altLang="it-IT" sz="2400"/>
              <a:t>grognard, arde [gʀɔɲaʀ, aʀd] adjectif et nom</a:t>
            </a:r>
            <a:endParaRPr lang="it-IT" altLang="it-IT" sz="2400"/>
          </a:p>
          <a:p>
            <a:endParaRPr lang="it-IT" altLang="it-IT" sz="2400"/>
          </a:p>
          <a:p>
            <a:r>
              <a:rPr lang="fr-FR" altLang="it-IT" sz="2400"/>
              <a:t> 1   Vieilli Qui a l'habitude de grogner, de protester. ➙ grognon. ▫ « L'air grognard et maussade des valets » (Rousseau).</a:t>
            </a:r>
          </a:p>
          <a:p>
            <a:r>
              <a:rPr lang="fr-FR" altLang="it-IT" sz="2400"/>
              <a:t> 2   Nom masculin Hist. Soldat de la vieille garde, sous Napoléon I</a:t>
            </a:r>
            <a:r>
              <a:rPr lang="fr-FR" altLang="it-IT" sz="2400" baseline="30000"/>
              <a:t>er</a:t>
            </a:r>
            <a:r>
              <a:rPr lang="fr-FR" altLang="it-IT" sz="2400"/>
              <a:t>.</a:t>
            </a:r>
          </a:p>
          <a:p>
            <a:endParaRPr lang="fr-FR" altLang="it-IT" sz="2400"/>
          </a:p>
          <a:p>
            <a:r>
              <a:rPr lang="fr-FR" altLang="it-IT" sz="2400"/>
              <a:t>© 2016 Dictionnaires Le Robert - Le Petit Robert de la langue française</a:t>
            </a:r>
          </a:p>
          <a:p>
            <a:endParaRPr lang="fr-FR" altLang="it-IT" sz="2400"/>
          </a:p>
        </p:txBody>
      </p:sp>
    </p:spTree>
    <p:extLst>
      <p:ext uri="{BB962C8B-B14F-4D97-AF65-F5344CB8AC3E}">
        <p14:creationId xmlns:p14="http://schemas.microsoft.com/office/powerpoint/2010/main" val="1210739243"/>
      </p:ext>
    </p:extLst>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itle 1"/>
          <p:cNvSpPr>
            <a:spLocks noGrp="1"/>
          </p:cNvSpPr>
          <p:nvPr>
            <p:ph type="title"/>
          </p:nvPr>
        </p:nvSpPr>
        <p:spPr/>
        <p:txBody>
          <a:bodyPr/>
          <a:lstStyle/>
          <a:p>
            <a:r>
              <a:rPr lang="it-IT" altLang="it-IT" sz="2800"/>
              <a:t>Découvrons</a:t>
            </a:r>
            <a:endParaRPr lang="fr-FR" altLang="it-IT" sz="2800"/>
          </a:p>
        </p:txBody>
      </p:sp>
      <p:sp>
        <p:nvSpPr>
          <p:cNvPr id="310275" name="Content Placeholder 2"/>
          <p:cNvSpPr>
            <a:spLocks noGrp="1"/>
          </p:cNvSpPr>
          <p:nvPr>
            <p:ph idx="1"/>
          </p:nvPr>
        </p:nvSpPr>
        <p:spPr/>
        <p:txBody>
          <a:bodyPr/>
          <a:lstStyle/>
          <a:p>
            <a:pPr algn="just"/>
            <a:r>
              <a:rPr lang="fr-FR" altLang="it-IT" sz="2400" b="1"/>
              <a:t>Grognards</a:t>
            </a:r>
            <a:r>
              <a:rPr lang="fr-FR" altLang="it-IT" sz="2400"/>
              <a:t> est le nom donné aux soldats de la Vieille Garde de Napoléon Bonaparte. Ils étaient les plus expérimentés de la Grande Armée, mais aussi les plus fidèles à l'empereur, qui les avait surnommés ainsi car ils se plaignaient de leurs conditions de vie. Cela faisait de ces soldats les seuls capables d'aller se plaindre directement à l'Empereur</a:t>
            </a:r>
          </a:p>
        </p:txBody>
      </p:sp>
    </p:spTree>
    <p:extLst>
      <p:ext uri="{BB962C8B-B14F-4D97-AF65-F5344CB8AC3E}">
        <p14:creationId xmlns:p14="http://schemas.microsoft.com/office/powerpoint/2010/main" val="734097365"/>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itolo 1"/>
          <p:cNvSpPr>
            <a:spLocks noGrp="1"/>
          </p:cNvSpPr>
          <p:nvPr>
            <p:ph type="title"/>
          </p:nvPr>
        </p:nvSpPr>
        <p:spPr/>
        <p:txBody>
          <a:bodyPr/>
          <a:lstStyle/>
          <a:p>
            <a:r>
              <a:rPr lang="it-IT" altLang="it-IT" sz="2800"/>
              <a:t>Mot (italien) à charge culturelle partagée :</a:t>
            </a:r>
            <a:br>
              <a:rPr lang="it-IT" altLang="it-IT" sz="2800"/>
            </a:br>
            <a:r>
              <a:rPr lang="it-IT" altLang="it-IT" sz="2800"/>
              <a:t>le mimosa</a:t>
            </a:r>
          </a:p>
        </p:txBody>
      </p:sp>
      <p:pic>
        <p:nvPicPr>
          <p:cNvPr id="311299" name="Segnaposto contenuto 3" descr="italie-le-mimosa-comme-symbole-de-la-journee-de-la-femme.jpg"/>
          <p:cNvPicPr>
            <a:picLocks noGrp="1" noChangeAspect="1"/>
          </p:cNvPicPr>
          <p:nvPr>
            <p:ph idx="1"/>
          </p:nvPr>
        </p:nvPicPr>
        <p:blipFill>
          <a:blip r:embed="rId2">
            <a:extLst>
              <a:ext uri="{28A0092B-C50C-407E-A947-70E740481C1C}">
                <a14:useLocalDpi xmlns:a14="http://schemas.microsoft.com/office/drawing/2010/main" val="0"/>
              </a:ext>
            </a:extLst>
          </a:blip>
          <a:srcRect t="1115" b="1115"/>
          <a:stretch>
            <a:fillRect/>
          </a:stretch>
        </p:blipFill>
        <p:spPr/>
      </p:pic>
    </p:spTree>
    <p:extLst>
      <p:ext uri="{BB962C8B-B14F-4D97-AF65-F5344CB8AC3E}">
        <p14:creationId xmlns:p14="http://schemas.microsoft.com/office/powerpoint/2010/main" val="3026637187"/>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olo 1"/>
          <p:cNvSpPr>
            <a:spLocks noGrp="1"/>
          </p:cNvSpPr>
          <p:nvPr>
            <p:ph type="title"/>
          </p:nvPr>
        </p:nvSpPr>
        <p:spPr/>
        <p:txBody>
          <a:bodyPr>
            <a:normAutofit fontScale="90000"/>
          </a:bodyPr>
          <a:lstStyle/>
          <a:p>
            <a:r>
              <a:rPr lang="it-IT" altLang="it-IT" sz="2800"/>
              <a:t/>
            </a:r>
            <a:br>
              <a:rPr lang="it-IT" altLang="it-IT" sz="2800"/>
            </a:br>
            <a:r>
              <a:rPr lang="it-IT" altLang="it-IT" sz="2800"/>
              <a:t>Italie. Le mimosa comme symbole de la journée des droits des femmes </a:t>
            </a:r>
            <a:br>
              <a:rPr lang="it-IT" altLang="it-IT" sz="2800"/>
            </a:br>
            <a:endParaRPr lang="it-IT" altLang="it-IT" sz="2800"/>
          </a:p>
        </p:txBody>
      </p:sp>
      <p:sp>
        <p:nvSpPr>
          <p:cNvPr id="312323" name="Segnaposto contenuto 2"/>
          <p:cNvSpPr>
            <a:spLocks noGrp="1"/>
          </p:cNvSpPr>
          <p:nvPr>
            <p:ph idx="1"/>
          </p:nvPr>
        </p:nvSpPr>
        <p:spPr/>
        <p:txBody>
          <a:bodyPr>
            <a:normAutofit lnSpcReduction="10000"/>
          </a:bodyPr>
          <a:lstStyle/>
          <a:p>
            <a:r>
              <a:rPr lang="it-IT" altLang="it-IT" sz="2400"/>
              <a:t>Pour célébrer le 8 mars, journée internationale des droits des femmes, le mimosa est devenu un symbole politique juste après la fin de la Seconde guerre mondiale.</a:t>
            </a:r>
          </a:p>
          <a:p>
            <a:r>
              <a:rPr lang="it-IT" altLang="it-IT" sz="2400"/>
              <a:t>Guirlande devant le palais présidentiel à Rome, rameaux en vente partout dans les rues: en Italie, les femmes ont choisi dès 1946 les boutons jaunes du mimosa comme symbole du 8 mars.</a:t>
            </a:r>
          </a:p>
          <a:p>
            <a:pPr algn="just"/>
            <a:r>
              <a:rPr lang="it-IT" altLang="it-IT" sz="2400"/>
              <a:t>Selon la Coldiretti, le principal syndicat d'agriculteurs du pays, les Italiennes devraient recevoir dans la journée quelque 12 millions de rameaux de mimosa, « une fleur qui derrière sa fragilité apparente démontre une grande force et une capacité à pousser aussi sur les terrains difficiles ».</a:t>
            </a:r>
          </a:p>
          <a:p>
            <a:endParaRPr lang="it-IT" altLang="it-IT" sz="2400"/>
          </a:p>
          <a:p>
            <a:endParaRPr lang="it-IT" altLang="it-IT" smtClean="0"/>
          </a:p>
        </p:txBody>
      </p:sp>
    </p:spTree>
    <p:extLst>
      <p:ext uri="{BB962C8B-B14F-4D97-AF65-F5344CB8AC3E}">
        <p14:creationId xmlns:p14="http://schemas.microsoft.com/office/powerpoint/2010/main" val="3675388267"/>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Discriminations</a:t>
            </a:r>
            <a:endParaRPr lang="it-IT" sz="2800" dirty="0"/>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42372653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Titolo 1"/>
          <p:cNvSpPr>
            <a:spLocks noGrp="1"/>
          </p:cNvSpPr>
          <p:nvPr>
            <p:ph type="title"/>
          </p:nvPr>
        </p:nvSpPr>
        <p:spPr>
          <a:xfrm>
            <a:off x="1656160" y="333375"/>
            <a:ext cx="6172200" cy="1143000"/>
          </a:xfrm>
        </p:spPr>
        <p:txBody>
          <a:bodyPr>
            <a:normAutofit fontScale="90000"/>
          </a:bodyPr>
          <a:lstStyle/>
          <a:p>
            <a:r>
              <a:rPr lang="it-IT" altLang="fr-FR" sz="2800" b="1" dirty="0"/>
              <a:t/>
            </a:r>
            <a:br>
              <a:rPr lang="it-IT" altLang="fr-FR" sz="2800" b="1" dirty="0"/>
            </a:br>
            <a:r>
              <a:rPr lang="it-IT" altLang="fr-FR" sz="2400" dirty="0"/>
              <a:t>Le 21 </a:t>
            </a:r>
            <a:r>
              <a:rPr lang="it-IT" altLang="fr-FR" sz="2400" dirty="0" err="1"/>
              <a:t>mars</a:t>
            </a:r>
            <a:r>
              <a:rPr lang="it-IT" altLang="fr-FR" sz="2800" dirty="0"/>
              <a:t/>
            </a:r>
            <a:br>
              <a:rPr lang="it-IT" altLang="fr-FR" sz="2800" dirty="0"/>
            </a:br>
            <a:r>
              <a:rPr lang="it-IT" altLang="fr-FR" sz="2400" dirty="0" err="1"/>
              <a:t>Journée</a:t>
            </a:r>
            <a:r>
              <a:rPr lang="it-IT" altLang="fr-FR" sz="2400" dirty="0"/>
              <a:t> </a:t>
            </a:r>
            <a:r>
              <a:rPr lang="it-IT" altLang="fr-FR" sz="2400" dirty="0" err="1"/>
              <a:t>Internationale</a:t>
            </a:r>
            <a:r>
              <a:rPr lang="it-IT" altLang="fr-FR" sz="2400" dirty="0"/>
              <a:t> pour l'</a:t>
            </a:r>
            <a:r>
              <a:rPr lang="it-IT" altLang="fr-FR" sz="2400" dirty="0" err="1"/>
              <a:t>élimination</a:t>
            </a:r>
            <a:r>
              <a:rPr lang="it-IT" altLang="fr-FR" sz="2400" dirty="0"/>
              <a:t> de la </a:t>
            </a:r>
            <a:r>
              <a:rPr lang="it-IT" altLang="fr-FR" sz="2400" dirty="0" err="1"/>
              <a:t>discrimination</a:t>
            </a:r>
            <a:r>
              <a:rPr lang="it-IT" altLang="fr-FR" sz="2400" dirty="0"/>
              <a:t> </a:t>
            </a:r>
            <a:r>
              <a:rPr lang="it-IT" altLang="fr-FR" sz="2400" dirty="0" err="1"/>
              <a:t>raciale</a:t>
            </a:r>
            <a:r>
              <a:rPr lang="it-IT" altLang="fr-FR" sz="2400" dirty="0"/>
              <a:t/>
            </a:r>
            <a:br>
              <a:rPr lang="it-IT" altLang="fr-FR" sz="2400" dirty="0"/>
            </a:br>
            <a:r>
              <a:rPr lang="it-IT" altLang="fr-FR" sz="2400" dirty="0"/>
              <a:t/>
            </a:r>
            <a:br>
              <a:rPr lang="it-IT" altLang="fr-FR" sz="2400" dirty="0"/>
            </a:br>
            <a:endParaRPr lang="it-IT" altLang="fr-FR" sz="2400" dirty="0"/>
          </a:p>
        </p:txBody>
      </p:sp>
      <p:sp>
        <p:nvSpPr>
          <p:cNvPr id="359426" name="Segnaposto contenuto 2"/>
          <p:cNvSpPr>
            <a:spLocks noGrp="1"/>
          </p:cNvSpPr>
          <p:nvPr>
            <p:ph idx="1"/>
          </p:nvPr>
        </p:nvSpPr>
        <p:spPr/>
        <p:txBody>
          <a:bodyPr/>
          <a:lstStyle/>
          <a:p>
            <a:pPr algn="just"/>
            <a:r>
              <a:rPr lang="it-IT" altLang="fr-FR" sz="2400"/>
              <a:t>La Journée internationale pour l</a:t>
            </a:r>
            <a:r>
              <a:rPr lang="it-IT" altLang="it-IT" sz="2400"/>
              <a:t>’</a:t>
            </a:r>
            <a:r>
              <a:rPr lang="it-IT" altLang="ja-JP" sz="2400"/>
              <a:t>élimination de la discrimination raciale est célébrée chaque année le 21 mars, pour commémorer ce jour de 1960 où, à Sharpeville (Afrique du Sud), la police a ouvert le feu et tué 69 personnes lors d</a:t>
            </a:r>
            <a:r>
              <a:rPr lang="it-IT" altLang="it-IT" sz="2400"/>
              <a:t>’</a:t>
            </a:r>
            <a:r>
              <a:rPr lang="it-IT" altLang="ja-JP" sz="2400"/>
              <a:t>une manifestation pacifique contre les lois relatives aux laissez-passer imposées par l</a:t>
            </a:r>
            <a:r>
              <a:rPr lang="it-IT" altLang="it-IT" sz="2400"/>
              <a:t>’</a:t>
            </a:r>
            <a:r>
              <a:rPr lang="it-IT" altLang="ja-JP" sz="2400"/>
              <a:t>apartheid.</a:t>
            </a:r>
          </a:p>
          <a:p>
            <a:pPr algn="just"/>
            <a:r>
              <a:rPr lang="it-IT" altLang="fr-FR" sz="2400"/>
              <a:t>En proclamant la Journée internationale en 1966, l</a:t>
            </a:r>
            <a:r>
              <a:rPr lang="it-IT" altLang="it-IT" sz="2400"/>
              <a:t>’</a:t>
            </a:r>
            <a:r>
              <a:rPr lang="it-IT" altLang="ja-JP" sz="2400"/>
              <a:t>Assemblée a engagé la communauté internationale à redoubler d</a:t>
            </a:r>
            <a:r>
              <a:rPr lang="it-IT" altLang="it-IT" sz="2400"/>
              <a:t>’</a:t>
            </a:r>
            <a:r>
              <a:rPr lang="it-IT" altLang="ja-JP" sz="2400"/>
              <a:t>efforts pour éliminer toutes les formes de discrimination raciale [résolution 2142 (XXI)].</a:t>
            </a:r>
          </a:p>
          <a:p>
            <a:endParaRPr lang="it-IT" altLang="fr-FR" sz="2400"/>
          </a:p>
        </p:txBody>
      </p:sp>
    </p:spTree>
    <p:extLst>
      <p:ext uri="{BB962C8B-B14F-4D97-AF65-F5344CB8AC3E}">
        <p14:creationId xmlns:p14="http://schemas.microsoft.com/office/powerpoint/2010/main" val="332070190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Titolo 1"/>
          <p:cNvSpPr>
            <a:spLocks noGrp="1"/>
          </p:cNvSpPr>
          <p:nvPr>
            <p:ph type="title"/>
          </p:nvPr>
        </p:nvSpPr>
        <p:spPr/>
        <p:txBody>
          <a:bodyPr/>
          <a:lstStyle/>
          <a:p>
            <a:r>
              <a:rPr lang="it-IT" altLang="fr-FR" sz="2800" dirty="0" err="1"/>
              <a:t>Discrimination</a:t>
            </a:r>
            <a:r>
              <a:rPr lang="it-IT" altLang="fr-FR" sz="2800" dirty="0"/>
              <a:t> </a:t>
            </a:r>
            <a:r>
              <a:rPr lang="it-IT" altLang="fr-FR" sz="2800" dirty="0" err="1"/>
              <a:t>sexuelle</a:t>
            </a:r>
            <a:r>
              <a:rPr lang="it-IT" altLang="fr-FR" sz="2800" dirty="0"/>
              <a:t/>
            </a:r>
            <a:br>
              <a:rPr lang="it-IT" altLang="fr-FR" sz="2800" dirty="0"/>
            </a:br>
            <a:r>
              <a:rPr lang="it-IT" altLang="fr-FR" sz="2800" dirty="0"/>
              <a:t>de </a:t>
            </a:r>
            <a:r>
              <a:rPr lang="it-IT" altLang="fr-FR" sz="2800" dirty="0" smtClean="0"/>
              <a:t>LGBT </a:t>
            </a:r>
            <a:r>
              <a:rPr lang="it-IT" altLang="fr-FR" sz="2800" dirty="0"/>
              <a:t>à </a:t>
            </a:r>
            <a:r>
              <a:rPr lang="it-IT" altLang="fr-FR" sz="2800" dirty="0" smtClean="0"/>
              <a:t>LGBTI</a:t>
            </a:r>
            <a:endParaRPr lang="it-IT" altLang="fr-FR" sz="2800" dirty="0"/>
          </a:p>
        </p:txBody>
      </p:sp>
      <p:sp>
        <p:nvSpPr>
          <p:cNvPr id="360450" name="Segnaposto contenuto 2"/>
          <p:cNvSpPr>
            <a:spLocks noGrp="1"/>
          </p:cNvSpPr>
          <p:nvPr>
            <p:ph idx="1"/>
          </p:nvPr>
        </p:nvSpPr>
        <p:spPr/>
        <p:txBody>
          <a:bodyPr/>
          <a:lstStyle/>
          <a:p>
            <a:pPr algn="just"/>
            <a:r>
              <a:rPr lang="it-IT" altLang="fr-FR" sz="2400"/>
              <a:t>De nombreuses personnes à travers le monde sont discriminées en raison de leur orientation sexuelle et/ou de leur identité de genre. Les lesbiennes, gays, bisexuels, transgenres et intersexes (LGBTI) voient leurs droits violés dans de très nombreux pays : inégalités de statuts et de droits civils, discriminations, intimidations, persécutions, mauvais traitements, torture, exécutions ou peine de mort.</a:t>
            </a:r>
          </a:p>
          <a:p>
            <a:pPr algn="just"/>
            <a:r>
              <a:rPr lang="it-IT" altLang="fr-FR" sz="2400"/>
              <a:t>Aujourd</a:t>
            </a:r>
            <a:r>
              <a:rPr lang="it-IT" altLang="it-IT" sz="2400"/>
              <a:t>’</a:t>
            </a:r>
            <a:r>
              <a:rPr lang="it-IT" altLang="fr-FR" sz="2400"/>
              <a:t>hui, près de 80 États pénalisent les relations homosexuelles. Les personnes LGBTI sont souvent la cible de discours et de crimes haineux.</a:t>
            </a:r>
          </a:p>
          <a:p>
            <a:endParaRPr lang="it-IT" altLang="fr-FR" sz="2400"/>
          </a:p>
        </p:txBody>
      </p:sp>
    </p:spTree>
    <p:extLst>
      <p:ext uri="{BB962C8B-B14F-4D97-AF65-F5344CB8AC3E}">
        <p14:creationId xmlns:p14="http://schemas.microsoft.com/office/powerpoint/2010/main" val="32487360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Titolo 1"/>
          <p:cNvSpPr>
            <a:spLocks noGrp="1"/>
          </p:cNvSpPr>
          <p:nvPr>
            <p:ph type="title"/>
          </p:nvPr>
        </p:nvSpPr>
        <p:spPr/>
        <p:txBody>
          <a:bodyPr/>
          <a:lstStyle/>
          <a:p>
            <a:r>
              <a:rPr lang="it-IT" altLang="fr-FR" sz="2800"/>
              <a:t>Sexe neutre ?</a:t>
            </a:r>
          </a:p>
        </p:txBody>
      </p:sp>
      <p:sp>
        <p:nvSpPr>
          <p:cNvPr id="361474" name="Segnaposto contenuto 2"/>
          <p:cNvSpPr>
            <a:spLocks noGrp="1"/>
          </p:cNvSpPr>
          <p:nvPr>
            <p:ph idx="1"/>
          </p:nvPr>
        </p:nvSpPr>
        <p:spPr/>
        <p:txBody>
          <a:bodyPr/>
          <a:lstStyle/>
          <a:p>
            <a:pPr algn="just"/>
            <a:r>
              <a:rPr lang="it-IT" altLang="fr-FR" sz="2400"/>
              <a:t>Le journal de 7h30 : la Cour de cassation s'interroge sur le sexe neutre. La </a:t>
            </a:r>
            <a:r>
              <a:rPr lang="it-IT" altLang="fr-FR" sz="2400" i="1"/>
              <a:t>Cour de cassation</a:t>
            </a:r>
            <a:r>
              <a:rPr lang="it-IT" altLang="fr-FR" sz="2400"/>
              <a:t> se saisit du cas de Gaëtan, 66 ans. ... Elle se saisit du cas d'une personne </a:t>
            </a:r>
            <a:r>
              <a:rPr lang="it-IT" altLang="fr-FR" sz="2400" i="1"/>
              <a:t>intersexe</a:t>
            </a:r>
            <a:r>
              <a:rPr lang="it-IT" altLang="fr-FR" sz="2400"/>
              <a:t>, qui souhaite voir figurer la mention "sexe neutre" sur son état civil.  RTL 21 mars 2017</a:t>
            </a:r>
          </a:p>
          <a:p>
            <a:pPr algn="just"/>
            <a:r>
              <a:rPr lang="it-IT" altLang="fr-FR" sz="2400"/>
              <a:t>«Ignorer les intersexes, c'est une mutilation juridique» </a:t>
            </a:r>
          </a:p>
          <a:p>
            <a:pPr algn="just"/>
            <a:r>
              <a:rPr lang="it-IT" altLang="fr-FR" sz="2400"/>
              <a:t>La Cour de cassation a examiné ce mardi le cas d'un sexagénaire français né ni homme ni femme, et qui souhaite être reconnu comme «sexe neutre» à l'état civil. Une première. Décision le 4 mai prochain</a:t>
            </a:r>
            <a:r>
              <a:rPr lang="it-IT" altLang="fr-FR" sz="2400" i="1"/>
              <a:t>. Libération </a:t>
            </a:r>
            <a:r>
              <a:rPr lang="it-IT" altLang="fr-FR" sz="2400"/>
              <a:t>21 mars</a:t>
            </a:r>
          </a:p>
          <a:p>
            <a:endParaRPr lang="it-IT" altLang="fr-FR" sz="2400"/>
          </a:p>
        </p:txBody>
      </p:sp>
    </p:spTree>
    <p:extLst>
      <p:ext uri="{BB962C8B-B14F-4D97-AF65-F5344CB8AC3E}">
        <p14:creationId xmlns:p14="http://schemas.microsoft.com/office/powerpoint/2010/main" val="17658132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Titolo 1"/>
          <p:cNvSpPr>
            <a:spLocks noGrp="1"/>
          </p:cNvSpPr>
          <p:nvPr>
            <p:ph type="title"/>
          </p:nvPr>
        </p:nvSpPr>
        <p:spPr/>
        <p:txBody>
          <a:bodyPr/>
          <a:lstStyle/>
          <a:p>
            <a:r>
              <a:rPr lang="it-IT" altLang="fr-FR" sz="2800"/>
              <a:t>Discrimination pour les personnes intersexuées ? :</a:t>
            </a:r>
            <a:br>
              <a:rPr lang="it-IT" altLang="fr-FR" sz="2800"/>
            </a:br>
            <a:r>
              <a:rPr lang="it-IT" altLang="fr-FR" sz="2800"/>
              <a:t>question sociétale française</a:t>
            </a:r>
          </a:p>
        </p:txBody>
      </p:sp>
      <p:sp>
        <p:nvSpPr>
          <p:cNvPr id="362498" name="Segnaposto contenuto 2"/>
          <p:cNvSpPr>
            <a:spLocks noGrp="1"/>
          </p:cNvSpPr>
          <p:nvPr>
            <p:ph idx="1"/>
          </p:nvPr>
        </p:nvSpPr>
        <p:spPr/>
        <p:txBody>
          <a:bodyPr/>
          <a:lstStyle/>
          <a:p>
            <a:r>
              <a:rPr lang="it-IT" altLang="fr-FR" sz="2400" b="1"/>
              <a:t>Ni homme ni femme: la Cour de cassation face à la question d'un troisième genre </a:t>
            </a:r>
          </a:p>
          <a:p>
            <a:pPr algn="just"/>
            <a:r>
              <a:rPr lang="it-IT" altLang="fr-FR" sz="2400"/>
              <a:t>Gaëtan a 66 ans. Il est né avec un pénis et un vagin, n'a jamais été opéré, et ne s'est jamais considéré ni comme un homme, ni comme une femme. Il raconte sa quête d'identité, sa vie ravagée et son combat pour que la Cour de cassation reconnaisse l'existence d'un « sexe neutre ».</a:t>
            </a:r>
          </a:p>
          <a:p>
            <a:pPr algn="just"/>
            <a:endParaRPr lang="it-IT" altLang="fr-FR" sz="2400" b="1"/>
          </a:p>
          <a:p>
            <a:pPr algn="just"/>
            <a:r>
              <a:rPr lang="it-IT" altLang="fr-FR" sz="2400" i="1"/>
              <a:t>Mediapart</a:t>
            </a:r>
            <a:r>
              <a:rPr lang="it-IT" altLang="fr-FR" sz="2400"/>
              <a:t> 21 mars 2017</a:t>
            </a:r>
          </a:p>
          <a:p>
            <a:endParaRPr lang="it-IT" altLang="fr-FR" sz="2400"/>
          </a:p>
        </p:txBody>
      </p:sp>
    </p:spTree>
    <p:extLst>
      <p:ext uri="{BB962C8B-B14F-4D97-AF65-F5344CB8AC3E}">
        <p14:creationId xmlns:p14="http://schemas.microsoft.com/office/powerpoint/2010/main" val="31847540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Titolo 1"/>
          <p:cNvSpPr>
            <a:spLocks noGrp="1"/>
          </p:cNvSpPr>
          <p:nvPr>
            <p:ph type="title"/>
          </p:nvPr>
        </p:nvSpPr>
        <p:spPr/>
        <p:txBody>
          <a:bodyPr/>
          <a:lstStyle/>
          <a:p>
            <a:r>
              <a:rPr lang="it-IT" altLang="fr-FR" sz="2800"/>
              <a:t>Personne intersexuée</a:t>
            </a:r>
          </a:p>
        </p:txBody>
      </p:sp>
      <p:sp>
        <p:nvSpPr>
          <p:cNvPr id="363522" name="Segnaposto contenuto 2"/>
          <p:cNvSpPr>
            <a:spLocks noGrp="1"/>
          </p:cNvSpPr>
          <p:nvPr>
            <p:ph idx="1"/>
          </p:nvPr>
        </p:nvSpPr>
        <p:spPr/>
        <p:txBody>
          <a:bodyPr/>
          <a:lstStyle/>
          <a:p>
            <a:pPr algn="just"/>
            <a:r>
              <a:rPr lang="it-IT" altLang="fr-FR" sz="2400"/>
              <a:t>En juillet 1951, au beau milieu de l</a:t>
            </a:r>
            <a:r>
              <a:rPr lang="it-IT" altLang="it-IT" sz="2400"/>
              <a:t>’</a:t>
            </a:r>
            <a:r>
              <a:rPr lang="it-IT" altLang="ja-JP" sz="2400"/>
              <a:t>été, une maternité de Tours est en émoi. Les médecins font face à un enfant dont ils ne peuvent déterminer s</a:t>
            </a:r>
            <a:r>
              <a:rPr lang="it-IT" altLang="it-IT" sz="2400"/>
              <a:t>’</a:t>
            </a:r>
            <a:r>
              <a:rPr lang="it-IT" altLang="ja-JP" sz="2400"/>
              <a:t>il s</a:t>
            </a:r>
            <a:r>
              <a:rPr lang="it-IT" altLang="it-IT" sz="2400"/>
              <a:t>’</a:t>
            </a:r>
            <a:r>
              <a:rPr lang="it-IT" altLang="ja-JP" sz="2400"/>
              <a:t>agit d</a:t>
            </a:r>
            <a:r>
              <a:rPr lang="it-IT" altLang="it-IT" sz="2400"/>
              <a:t>’</a:t>
            </a:r>
            <a:r>
              <a:rPr lang="it-IT" altLang="ja-JP" sz="2400"/>
              <a:t>un garçon ou d</a:t>
            </a:r>
            <a:r>
              <a:rPr lang="it-IT" altLang="it-IT" sz="2400"/>
              <a:t>’</a:t>
            </a:r>
            <a:r>
              <a:rPr lang="it-IT" altLang="ja-JP" sz="2400"/>
              <a:t>une fille, avec son micropénis et sa fente vulvaire fermée. Ils sont à mille lieues de s</a:t>
            </a:r>
            <a:r>
              <a:rPr lang="it-IT" altLang="it-IT" sz="2400"/>
              <a:t>’</a:t>
            </a:r>
            <a:r>
              <a:rPr lang="it-IT" altLang="ja-JP" sz="2400"/>
              <a:t>imaginer que 66 ans plus tard, le 21 mars 2017, la Cour de Cassation se réunira pour évoquer le cas de cette personne intersexuée et prendre une décision potentiellement historique : reconnaître un troisième genre dans le droit français, le « sexe neutre ».</a:t>
            </a:r>
            <a:endParaRPr lang="it-IT" altLang="fr-FR" sz="2400"/>
          </a:p>
        </p:txBody>
      </p:sp>
    </p:spTree>
    <p:extLst>
      <p:ext uri="{BB962C8B-B14F-4D97-AF65-F5344CB8AC3E}">
        <p14:creationId xmlns:p14="http://schemas.microsoft.com/office/powerpoint/2010/main" val="204105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r>
              <a:rPr lang="it-IT" sz="2800">
                <a:latin typeface="Arial" charset="0"/>
                <a:ea typeface="MS PGothic" charset="0"/>
              </a:rPr>
              <a:t>Observons les couleurs</a:t>
            </a:r>
          </a:p>
        </p:txBody>
      </p:sp>
      <p:sp>
        <p:nvSpPr>
          <p:cNvPr id="24579" name="Segnaposto contenuto 2"/>
          <p:cNvSpPr>
            <a:spLocks noGrp="1"/>
          </p:cNvSpPr>
          <p:nvPr>
            <p:ph idx="1"/>
          </p:nvPr>
        </p:nvSpPr>
        <p:spPr/>
        <p:txBody>
          <a:bodyPr/>
          <a:lstStyle/>
          <a:p>
            <a:pPr marL="0" indent="0">
              <a:buFontTx/>
              <a:buNone/>
            </a:pPr>
            <a:endParaRPr lang="it-IT" sz="2400">
              <a:latin typeface="Arial" charset="0"/>
              <a:ea typeface="MS PGothic" charset="0"/>
              <a:cs typeface="MS PGothic" charset="0"/>
            </a:endParaRPr>
          </a:p>
          <a:p>
            <a:pPr marL="0" indent="0"/>
            <a:r>
              <a:rPr lang="it-IT" sz="2400" b="1">
                <a:latin typeface="Arial" charset="0"/>
                <a:ea typeface="MS PGothic" charset="0"/>
                <a:cs typeface="MS PGothic" charset="0"/>
              </a:rPr>
              <a:t>Ecologie : Marine Le Pen repeint le vert en bleu-blanc-rouge </a:t>
            </a:r>
          </a:p>
          <a:p>
            <a:pPr marL="0" indent="0" algn="just"/>
            <a:r>
              <a:rPr lang="it-IT" sz="2400">
                <a:latin typeface="Arial" charset="0"/>
                <a:ea typeface="MS PGothic" charset="0"/>
                <a:cs typeface="MS PGothic" charset="0"/>
              </a:rPr>
              <a:t>Le Front national a détaillé vendredi ses propositions pour une « écologie patriote ». Energie renouvelable et nucléaire, défense de l’</a:t>
            </a:r>
            <a:r>
              <a:rPr lang="it-IT" altLang="ja-JP" sz="2400">
                <a:latin typeface="Arial" charset="0"/>
                <a:ea typeface="MS PGothic" charset="0"/>
                <a:cs typeface="MS PGothic" charset="0"/>
              </a:rPr>
              <a:t>agriculture de proximité et voiture à hydrogène : détail d</a:t>
            </a:r>
            <a:r>
              <a:rPr lang="it-IT" sz="2400">
                <a:latin typeface="Arial" charset="0"/>
                <a:ea typeface="MS PGothic" charset="0"/>
                <a:cs typeface="MS PGothic" charset="0"/>
              </a:rPr>
              <a:t>’</a:t>
            </a:r>
            <a:r>
              <a:rPr lang="it-IT" altLang="ja-JP" sz="2400">
                <a:latin typeface="Arial" charset="0"/>
                <a:ea typeface="MS PGothic" charset="0"/>
                <a:cs typeface="MS PGothic" charset="0"/>
              </a:rPr>
              <a:t>un mix écologiste et nationaliste. </a:t>
            </a:r>
          </a:p>
          <a:p>
            <a:pPr marL="0" indent="0"/>
            <a:r>
              <a:rPr lang="it-IT" sz="2400" i="1">
                <a:latin typeface="Arial" charset="0"/>
                <a:ea typeface="MS PGothic" charset="0"/>
                <a:cs typeface="MS PGothic" charset="0"/>
              </a:rPr>
              <a:t>Le Monde </a:t>
            </a:r>
            <a:r>
              <a:rPr lang="it-IT" sz="2400">
                <a:latin typeface="Arial" charset="0"/>
                <a:ea typeface="MS PGothic" charset="0"/>
                <a:cs typeface="MS PGothic" charset="0"/>
              </a:rPr>
              <a:t>03.12.2016 </a:t>
            </a:r>
          </a:p>
          <a:p>
            <a:pPr marL="0" indent="0">
              <a:buFontTx/>
              <a:buNone/>
            </a:pPr>
            <a:r>
              <a:rPr lang="it-IT" sz="2400">
                <a:latin typeface="Arial" charset="0"/>
                <a:ea typeface="MS PGothic" charset="0"/>
                <a:cs typeface="MS PGothic" charset="0"/>
              </a:rPr>
              <a:t> </a:t>
            </a:r>
          </a:p>
          <a:p>
            <a:pPr marL="0" indent="0"/>
            <a:endParaRPr lang="it-IT" sz="1000">
              <a:latin typeface="Arial" charset="0"/>
              <a:ea typeface="MS PGothic" charset="0"/>
              <a:cs typeface="MS PGothic" charset="0"/>
            </a:endParaRPr>
          </a:p>
        </p:txBody>
      </p:sp>
    </p:spTree>
    <p:extLst>
      <p:ext uri="{BB962C8B-B14F-4D97-AF65-F5344CB8AC3E}">
        <p14:creationId xmlns:p14="http://schemas.microsoft.com/office/powerpoint/2010/main" val="1234277296"/>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Titolo 1"/>
          <p:cNvSpPr>
            <a:spLocks noGrp="1"/>
          </p:cNvSpPr>
          <p:nvPr>
            <p:ph type="title"/>
          </p:nvPr>
        </p:nvSpPr>
        <p:spPr/>
        <p:txBody>
          <a:bodyPr/>
          <a:lstStyle/>
          <a:p>
            <a:endParaRPr lang="fr-FR" altLang="fr-FR" smtClean="0"/>
          </a:p>
        </p:txBody>
      </p:sp>
      <p:sp>
        <p:nvSpPr>
          <p:cNvPr id="364546" name="Segnaposto contenuto 2"/>
          <p:cNvSpPr>
            <a:spLocks noGrp="1"/>
          </p:cNvSpPr>
          <p:nvPr>
            <p:ph idx="1"/>
          </p:nvPr>
        </p:nvSpPr>
        <p:spPr/>
        <p:txBody>
          <a:bodyPr/>
          <a:lstStyle/>
          <a:p>
            <a:pPr algn="just"/>
            <a:r>
              <a:rPr lang="it-IT" altLang="fr-FR" sz="2400"/>
              <a:t>En France, la problématique n</a:t>
            </a:r>
            <a:r>
              <a:rPr lang="it-IT" altLang="it-IT" sz="2400"/>
              <a:t>’</a:t>
            </a:r>
            <a:r>
              <a:rPr lang="it-IT" altLang="fr-FR" sz="2400"/>
              <a:t>est cependant apparue au grand jour qu</a:t>
            </a:r>
            <a:r>
              <a:rPr lang="it-IT" altLang="it-IT" sz="2400"/>
              <a:t>’</a:t>
            </a:r>
            <a:r>
              <a:rPr lang="it-IT" altLang="fr-FR" sz="2400"/>
              <a:t>en août 2015, lorsque le tribunal de grande instance de Tours a estimé que l</a:t>
            </a:r>
            <a:r>
              <a:rPr lang="it-IT" altLang="it-IT" sz="2400"/>
              <a:t>’</a:t>
            </a:r>
            <a:r>
              <a:rPr lang="it-IT" altLang="ja-JP" sz="2400"/>
              <a:t>état civil de Gaëtan devait être rectifié, et dorénavant comporter une </a:t>
            </a:r>
            <a:r>
              <a:rPr lang="it-IT" altLang="ja-JP" sz="2400" i="1"/>
              <a:t>« mention neutre »</a:t>
            </a:r>
            <a:r>
              <a:rPr lang="it-IT" altLang="ja-JP" sz="2400"/>
              <a:t>. Dans un arrêt du 22 mars 2016, la cour d</a:t>
            </a:r>
            <a:r>
              <a:rPr lang="it-IT" altLang="it-IT" sz="2400"/>
              <a:t>’</a:t>
            </a:r>
            <a:r>
              <a:rPr lang="it-IT" altLang="ja-JP" sz="2400"/>
              <a:t>appel d</a:t>
            </a:r>
            <a:r>
              <a:rPr lang="it-IT" altLang="it-IT" sz="2400"/>
              <a:t>’</a:t>
            </a:r>
            <a:r>
              <a:rPr lang="it-IT" altLang="ja-JP" sz="2400"/>
              <a:t>Orléans a infirmé la décision rendue en première instance. La cour a précisé que la reconnaissance d</a:t>
            </a:r>
            <a:r>
              <a:rPr lang="it-IT" altLang="it-IT" sz="2400"/>
              <a:t>’</a:t>
            </a:r>
            <a:r>
              <a:rPr lang="it-IT" altLang="ja-JP" sz="2400"/>
              <a:t>une nouvelle catégorie sexuelle allait au-delà du pouvoir d</a:t>
            </a:r>
            <a:r>
              <a:rPr lang="it-IT" altLang="it-IT" sz="2400"/>
              <a:t>’</a:t>
            </a:r>
            <a:r>
              <a:rPr lang="it-IT" altLang="ja-JP" sz="2400"/>
              <a:t>interprétation du juge judiciaire et relevait de la seule appréciation du législateur. Gaëtan s</a:t>
            </a:r>
            <a:r>
              <a:rPr lang="it-IT" altLang="it-IT" sz="2400"/>
              <a:t>’</a:t>
            </a:r>
            <a:r>
              <a:rPr lang="it-IT" altLang="ja-JP" sz="2400"/>
              <a:t>est pourvu en cassation. D</a:t>
            </a:r>
            <a:r>
              <a:rPr lang="it-IT" altLang="it-IT" sz="2400"/>
              <a:t>’</a:t>
            </a:r>
            <a:r>
              <a:rPr lang="it-IT" altLang="ja-JP" sz="2400"/>
              <a:t>où l</a:t>
            </a:r>
            <a:r>
              <a:rPr lang="it-IT" altLang="it-IT" sz="2400"/>
              <a:t>’</a:t>
            </a:r>
            <a:r>
              <a:rPr lang="it-IT" altLang="ja-JP" sz="2400"/>
              <a:t>audience qui se tenait ce mardi, à laquelle il n</a:t>
            </a:r>
            <a:r>
              <a:rPr lang="it-IT" altLang="it-IT" sz="2400"/>
              <a:t>’</a:t>
            </a:r>
            <a:r>
              <a:rPr lang="it-IT" altLang="ja-JP" sz="2400"/>
              <a:t>a pas souhaité assister.</a:t>
            </a:r>
            <a:endParaRPr lang="it-IT" altLang="fr-FR" sz="2400"/>
          </a:p>
        </p:txBody>
      </p:sp>
    </p:spTree>
    <p:extLst>
      <p:ext uri="{BB962C8B-B14F-4D97-AF65-F5344CB8AC3E}">
        <p14:creationId xmlns:p14="http://schemas.microsoft.com/office/powerpoint/2010/main" val="148340677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Titolo 1"/>
          <p:cNvSpPr>
            <a:spLocks noGrp="1"/>
          </p:cNvSpPr>
          <p:nvPr>
            <p:ph type="title"/>
          </p:nvPr>
        </p:nvSpPr>
        <p:spPr/>
        <p:txBody>
          <a:bodyPr/>
          <a:lstStyle/>
          <a:p>
            <a:r>
              <a:rPr lang="it-IT" altLang="fr-FR" sz="2400"/>
              <a:t>Personne intersexuée</a:t>
            </a:r>
          </a:p>
        </p:txBody>
      </p:sp>
      <p:sp>
        <p:nvSpPr>
          <p:cNvPr id="365570" name="Segnaposto contenuto 2"/>
          <p:cNvSpPr>
            <a:spLocks noGrp="1"/>
          </p:cNvSpPr>
          <p:nvPr>
            <p:ph idx="1"/>
          </p:nvPr>
        </p:nvSpPr>
        <p:spPr/>
        <p:txBody>
          <a:bodyPr/>
          <a:lstStyle/>
          <a:p>
            <a:pPr algn="just"/>
            <a:r>
              <a:rPr lang="it-IT" altLang="fr-FR" sz="2400"/>
              <a:t>À l</a:t>
            </a:r>
            <a:r>
              <a:rPr lang="it-IT" altLang="it-IT" sz="2400"/>
              <a:t>’</a:t>
            </a:r>
            <a:r>
              <a:rPr lang="it-IT" altLang="fr-FR" sz="2400"/>
              <a:t>époque, ses parents, </a:t>
            </a:r>
            <a:r>
              <a:rPr lang="it-IT" altLang="fr-FR" sz="2400" i="1"/>
              <a:t>« en désespoir de cause »</a:t>
            </a:r>
            <a:r>
              <a:rPr lang="it-IT" altLang="fr-FR" sz="2400"/>
              <a:t>, ont dû choisir un sexe pour l</a:t>
            </a:r>
            <a:r>
              <a:rPr lang="it-IT" altLang="it-IT" sz="2400"/>
              <a:t>’</a:t>
            </a:r>
            <a:r>
              <a:rPr lang="it-IT" altLang="ja-JP" sz="2400"/>
              <a:t>enregistrement à l</a:t>
            </a:r>
            <a:r>
              <a:rPr lang="it-IT" altLang="it-IT" sz="2400"/>
              <a:t>’</a:t>
            </a:r>
            <a:r>
              <a:rPr lang="it-IT" altLang="ja-JP" sz="2400"/>
              <a:t>état civil. Ils ont opté pour un garçon. Six ans plus tard, ils ont fait opérer leur fils, pour tenter de découvrir s</a:t>
            </a:r>
            <a:r>
              <a:rPr lang="it-IT" altLang="it-IT" sz="2400"/>
              <a:t>’</a:t>
            </a:r>
            <a:r>
              <a:rPr lang="it-IT" altLang="ja-JP" sz="2400"/>
              <a:t>il avait en lui des testicules remontés. Il n</a:t>
            </a:r>
            <a:r>
              <a:rPr lang="it-IT" altLang="it-IT" sz="2400"/>
              <a:t>’</a:t>
            </a:r>
            <a:r>
              <a:rPr lang="it-IT" altLang="ja-JP" sz="2400"/>
              <a:t>en avait pas, pas plus que d</a:t>
            </a:r>
            <a:r>
              <a:rPr lang="it-IT" altLang="it-IT" sz="2400"/>
              <a:t>’</a:t>
            </a:r>
            <a:r>
              <a:rPr lang="it-IT" altLang="ja-JP" sz="2400"/>
              <a:t>utérus. Seulement un tout petit vagin.</a:t>
            </a:r>
          </a:p>
          <a:p>
            <a:pPr algn="just"/>
            <a:endParaRPr lang="it-IT" altLang="fr-FR" sz="2400"/>
          </a:p>
        </p:txBody>
      </p:sp>
    </p:spTree>
    <p:extLst>
      <p:ext uri="{BB962C8B-B14F-4D97-AF65-F5344CB8AC3E}">
        <p14:creationId xmlns:p14="http://schemas.microsoft.com/office/powerpoint/2010/main" val="37339585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3" name="Titolo 1"/>
          <p:cNvSpPr>
            <a:spLocks noGrp="1"/>
          </p:cNvSpPr>
          <p:nvPr>
            <p:ph type="title"/>
          </p:nvPr>
        </p:nvSpPr>
        <p:spPr/>
        <p:txBody>
          <a:bodyPr/>
          <a:lstStyle/>
          <a:p>
            <a:r>
              <a:rPr lang="it-IT" altLang="fr-FR" sz="2800"/>
              <a:t>Personne intersexuée</a:t>
            </a:r>
          </a:p>
        </p:txBody>
      </p:sp>
      <p:sp>
        <p:nvSpPr>
          <p:cNvPr id="366594" name="Segnaposto contenuto 2"/>
          <p:cNvSpPr>
            <a:spLocks noGrp="1"/>
          </p:cNvSpPr>
          <p:nvPr>
            <p:ph idx="1"/>
          </p:nvPr>
        </p:nvSpPr>
        <p:spPr/>
        <p:txBody>
          <a:bodyPr/>
          <a:lstStyle/>
          <a:p>
            <a:pPr algn="just"/>
            <a:r>
              <a:rPr lang="it-IT" altLang="fr-FR" sz="2400"/>
              <a:t>Cette situation n</a:t>
            </a:r>
            <a:r>
              <a:rPr lang="it-IT" altLang="it-IT" sz="2400"/>
              <a:t>’</a:t>
            </a:r>
            <a:r>
              <a:rPr lang="it-IT" altLang="fr-FR" sz="2400"/>
              <a:t>a rien d</a:t>
            </a:r>
            <a:r>
              <a:rPr lang="it-IT" altLang="it-IT" sz="2400"/>
              <a:t>’</a:t>
            </a:r>
            <a:r>
              <a:rPr lang="it-IT" altLang="ja-JP" sz="2400"/>
              <a:t>exceptionnel. Ou plutôt, on en trouve beaucoup d</a:t>
            </a:r>
            <a:r>
              <a:rPr lang="it-IT" altLang="it-IT" sz="2400"/>
              <a:t>’</a:t>
            </a:r>
            <a:r>
              <a:rPr lang="it-IT" altLang="ja-JP" sz="2400"/>
              <a:t>analogues. Sans qu</a:t>
            </a:r>
            <a:r>
              <a:rPr lang="it-IT" altLang="it-IT" sz="2400"/>
              <a:t>’</a:t>
            </a:r>
            <a:r>
              <a:rPr lang="it-IT" altLang="ja-JP" sz="2400"/>
              <a:t>elles n</a:t>
            </a:r>
            <a:r>
              <a:rPr lang="it-IT" altLang="it-IT" sz="2400"/>
              <a:t>’</a:t>
            </a:r>
            <a:r>
              <a:rPr lang="it-IT" altLang="ja-JP" sz="2400"/>
              <a:t>aient aucun rapport avec la situation des transsexuels, ces personnes dont les caractéristiques biologiques sont claires mais en contradiction avec leur sexe psychologique, ce qui justifie leur souhait de modifier leur état civil.</a:t>
            </a:r>
            <a:endParaRPr lang="it-IT" altLang="fr-FR" sz="2400"/>
          </a:p>
        </p:txBody>
      </p:sp>
    </p:spTree>
    <p:extLst>
      <p:ext uri="{BB962C8B-B14F-4D97-AF65-F5344CB8AC3E}">
        <p14:creationId xmlns:p14="http://schemas.microsoft.com/office/powerpoint/2010/main" val="321197769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Titolo 1"/>
          <p:cNvSpPr>
            <a:spLocks noGrp="1"/>
          </p:cNvSpPr>
          <p:nvPr>
            <p:ph type="title"/>
          </p:nvPr>
        </p:nvSpPr>
        <p:spPr/>
        <p:txBody>
          <a:bodyPr/>
          <a:lstStyle/>
          <a:p>
            <a:r>
              <a:rPr lang="it-IT" altLang="fr-FR" sz="2800"/>
              <a:t>Personne intersexuée</a:t>
            </a:r>
          </a:p>
        </p:txBody>
      </p:sp>
      <p:sp>
        <p:nvSpPr>
          <p:cNvPr id="367618" name="Segnaposto contenuto 2"/>
          <p:cNvSpPr>
            <a:spLocks noGrp="1"/>
          </p:cNvSpPr>
          <p:nvPr>
            <p:ph idx="1"/>
          </p:nvPr>
        </p:nvSpPr>
        <p:spPr/>
        <p:txBody>
          <a:bodyPr/>
          <a:lstStyle/>
          <a:p>
            <a:pPr algn="just"/>
            <a:r>
              <a:rPr lang="it-IT" altLang="fr-FR" sz="2400"/>
              <a:t>Statistiquement, il est délicat d</a:t>
            </a:r>
            <a:r>
              <a:rPr lang="it-IT" altLang="it-IT" sz="2400"/>
              <a:t>’</a:t>
            </a:r>
            <a:r>
              <a:rPr lang="it-IT" altLang="ja-JP" sz="2400"/>
              <a:t>évaluer le nombre d</a:t>
            </a:r>
            <a:r>
              <a:rPr lang="it-IT" altLang="it-IT" sz="2400"/>
              <a:t>’</a:t>
            </a:r>
            <a:r>
              <a:rPr lang="it-IT" altLang="ja-JP" sz="2400"/>
              <a:t>enfants qui naissent intersexués. La secrétaire d'État Laurence Rossignol évoque « une naissance sur 5 000, soit environ 160 naissances par an ». Le commissaire aux droits de l</a:t>
            </a:r>
            <a:r>
              <a:rPr lang="it-IT" altLang="it-IT" sz="2400"/>
              <a:t>’</a:t>
            </a:r>
            <a:r>
              <a:rPr lang="it-IT" altLang="ja-JP" sz="2400"/>
              <a:t>homme du Conseil de l</a:t>
            </a:r>
            <a:r>
              <a:rPr lang="it-IT" altLang="it-IT" sz="2400"/>
              <a:t>’</a:t>
            </a:r>
            <a:r>
              <a:rPr lang="it-IT" altLang="ja-JP" sz="2400"/>
              <a:t>Europe considère qu</a:t>
            </a:r>
            <a:r>
              <a:rPr lang="it-IT" altLang="it-IT" sz="2400"/>
              <a:t>’</a:t>
            </a:r>
            <a:r>
              <a:rPr lang="it-IT" altLang="ja-JP" sz="2400"/>
              <a:t>ils représentent 1,7 % de la population totale, soit environ 2 000 naissances par an en France. Pour l</a:t>
            </a:r>
            <a:r>
              <a:rPr lang="it-IT" altLang="it-IT" sz="2400"/>
              <a:t>’</a:t>
            </a:r>
            <a:r>
              <a:rPr lang="it-IT" altLang="ja-JP" sz="2400"/>
              <a:t>Organisation internationale des intersexes (OII), cette prévalence serait encore plus importante. Tout dépend des critères choisis pour catégoriser le caractère atypique des organes génitaux.</a:t>
            </a:r>
            <a:endParaRPr lang="it-IT" altLang="fr-FR" sz="2400"/>
          </a:p>
        </p:txBody>
      </p:sp>
    </p:spTree>
    <p:extLst>
      <p:ext uri="{BB962C8B-B14F-4D97-AF65-F5344CB8AC3E}">
        <p14:creationId xmlns:p14="http://schemas.microsoft.com/office/powerpoint/2010/main" val="12512847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Titolo 1"/>
          <p:cNvSpPr>
            <a:spLocks noGrp="1"/>
          </p:cNvSpPr>
          <p:nvPr>
            <p:ph type="title"/>
          </p:nvPr>
        </p:nvSpPr>
        <p:spPr/>
        <p:txBody>
          <a:bodyPr/>
          <a:lstStyle/>
          <a:p>
            <a:endParaRPr lang="fr-FR" altLang="fr-FR" smtClean="0"/>
          </a:p>
        </p:txBody>
      </p:sp>
      <p:sp>
        <p:nvSpPr>
          <p:cNvPr id="368642" name="Segnaposto contenuto 2"/>
          <p:cNvSpPr>
            <a:spLocks noGrp="1"/>
          </p:cNvSpPr>
          <p:nvPr>
            <p:ph idx="1"/>
          </p:nvPr>
        </p:nvSpPr>
        <p:spPr/>
        <p:txBody>
          <a:bodyPr/>
          <a:lstStyle/>
          <a:p>
            <a:pPr algn="just"/>
            <a:r>
              <a:rPr lang="it-IT" altLang="fr-FR" sz="2400"/>
              <a:t>De façon inattendue, le président de la République François Hollande s</a:t>
            </a:r>
            <a:r>
              <a:rPr lang="it-IT" altLang="it-IT" sz="2400"/>
              <a:t>’</a:t>
            </a:r>
            <a:r>
              <a:rPr lang="it-IT" altLang="fr-FR" sz="2400"/>
              <a:t>est invité dans le débat quelques jours avant l</a:t>
            </a:r>
            <a:r>
              <a:rPr lang="it-IT" altLang="it-IT" sz="2400"/>
              <a:t>’</a:t>
            </a:r>
            <a:r>
              <a:rPr lang="it-IT" altLang="fr-FR" sz="2400"/>
              <a:t>audience. Car derrière la situation de Gaëtan, bien spécifique, émergent les situations de tous les enfants qui ont subi des interventions chirurgicales. Alors qu</a:t>
            </a:r>
            <a:r>
              <a:rPr lang="it-IT" altLang="it-IT" sz="2400"/>
              <a:t>’</a:t>
            </a:r>
            <a:r>
              <a:rPr lang="it-IT" altLang="fr-FR" sz="2400"/>
              <a:t>il recevait vendredi 17 mars à l</a:t>
            </a:r>
            <a:r>
              <a:rPr lang="it-IT" altLang="it-IT" sz="2400"/>
              <a:t>’</a:t>
            </a:r>
            <a:r>
              <a:rPr lang="it-IT" altLang="ja-JP" sz="2400"/>
              <a:t>Élysée des acteurs engagés dans la lutte contre les discriminations à l'encontre des lesbiennes, gays, bi et trans (LGBT), François Hollande a expliqué souhaiter que cessent ces opérations « d</a:t>
            </a:r>
            <a:r>
              <a:rPr lang="it-IT" altLang="it-IT" sz="2400"/>
              <a:t>’</a:t>
            </a:r>
            <a:r>
              <a:rPr lang="it-IT" altLang="ja-JP" sz="2400"/>
              <a:t>assignation », qui « sont de plus en plus largement considérées comme des mutilations ».</a:t>
            </a:r>
            <a:endParaRPr lang="it-IT" altLang="fr-FR" sz="2400"/>
          </a:p>
        </p:txBody>
      </p:sp>
    </p:spTree>
    <p:extLst>
      <p:ext uri="{BB962C8B-B14F-4D97-AF65-F5344CB8AC3E}">
        <p14:creationId xmlns:p14="http://schemas.microsoft.com/office/powerpoint/2010/main" val="391337407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Titolo 1"/>
          <p:cNvSpPr>
            <a:spLocks noGrp="1"/>
          </p:cNvSpPr>
          <p:nvPr>
            <p:ph type="title"/>
          </p:nvPr>
        </p:nvSpPr>
        <p:spPr/>
        <p:txBody>
          <a:bodyPr/>
          <a:lstStyle/>
          <a:p>
            <a:endParaRPr lang="fr-FR" altLang="fr-FR" smtClean="0"/>
          </a:p>
        </p:txBody>
      </p:sp>
      <p:sp>
        <p:nvSpPr>
          <p:cNvPr id="369666" name="Segnaposto contenuto 2"/>
          <p:cNvSpPr>
            <a:spLocks noGrp="1"/>
          </p:cNvSpPr>
          <p:nvPr>
            <p:ph idx="1"/>
          </p:nvPr>
        </p:nvSpPr>
        <p:spPr/>
        <p:txBody>
          <a:bodyPr/>
          <a:lstStyle/>
          <a:p>
            <a:pPr algn="just"/>
            <a:r>
              <a:rPr lang="it-IT" altLang="fr-FR" sz="2400"/>
              <a:t>Depuis des dizaines d</a:t>
            </a:r>
            <a:r>
              <a:rPr lang="it-IT" altLang="it-IT" sz="2400"/>
              <a:t>’</a:t>
            </a:r>
            <a:r>
              <a:rPr lang="it-IT" altLang="ja-JP" sz="2400"/>
              <a:t>années, la binarité homme/femme a en effet conduit des centaines de parents et praticiens à faire effectuer des actes chirurgicaux visant à modifier l</a:t>
            </a:r>
            <a:r>
              <a:rPr lang="it-IT" altLang="it-IT" sz="2400"/>
              <a:t>’</a:t>
            </a:r>
            <a:r>
              <a:rPr lang="it-IT" altLang="ja-JP" sz="2400"/>
              <a:t>apparence physique des nourrissons ou de très jeunes enfants pour les faire entrer de force et de façon artificielle dans l</a:t>
            </a:r>
            <a:r>
              <a:rPr lang="it-IT" altLang="it-IT" sz="2400"/>
              <a:t>’</a:t>
            </a:r>
            <a:r>
              <a:rPr lang="it-IT" altLang="ja-JP" sz="2400"/>
              <a:t>une des deux catégories existantes. Comme si l</a:t>
            </a:r>
            <a:r>
              <a:rPr lang="it-IT" altLang="it-IT" sz="2400"/>
              <a:t>’</a:t>
            </a:r>
            <a:r>
              <a:rPr lang="it-IT" altLang="ja-JP" sz="2400"/>
              <a:t>intersexuation était une pathologie à soigner. </a:t>
            </a:r>
            <a:r>
              <a:rPr lang="it-IT" altLang="ja-JP" sz="2400" i="1"/>
              <a:t>« En reconnaissant un sexe neutre, la Cour de cassation mettrait un terme à ces faits odieux »</a:t>
            </a:r>
            <a:r>
              <a:rPr lang="it-IT" altLang="ja-JP" sz="2400"/>
              <a:t>, selon les défenseurs des droits des intersexués.</a:t>
            </a:r>
            <a:endParaRPr lang="it-IT" altLang="fr-FR" sz="2400"/>
          </a:p>
        </p:txBody>
      </p:sp>
    </p:spTree>
    <p:extLst>
      <p:ext uri="{BB962C8B-B14F-4D97-AF65-F5344CB8AC3E}">
        <p14:creationId xmlns:p14="http://schemas.microsoft.com/office/powerpoint/2010/main" val="183263985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Titolo 1"/>
          <p:cNvSpPr>
            <a:spLocks noGrp="1"/>
          </p:cNvSpPr>
          <p:nvPr>
            <p:ph type="title"/>
          </p:nvPr>
        </p:nvSpPr>
        <p:spPr/>
        <p:txBody>
          <a:bodyPr/>
          <a:lstStyle/>
          <a:p>
            <a:r>
              <a:rPr lang="it-IT" altLang="fr-FR" sz="2800"/>
              <a:t>Intersexe : situation internationale</a:t>
            </a:r>
          </a:p>
        </p:txBody>
      </p:sp>
      <p:sp>
        <p:nvSpPr>
          <p:cNvPr id="3" name="Segnaposto contenuto 2"/>
          <p:cNvSpPr>
            <a:spLocks noGrp="1"/>
          </p:cNvSpPr>
          <p:nvPr>
            <p:ph idx="1"/>
          </p:nvPr>
        </p:nvSpPr>
        <p:spPr/>
        <p:txBody>
          <a:bodyPr>
            <a:normAutofit/>
          </a:bodyPr>
          <a:lstStyle/>
          <a:p>
            <a:pPr algn="just"/>
            <a:r>
              <a:rPr lang="fr-FR" altLang="fr-FR" sz="2200"/>
              <a:t>Plusieurs pays reconnaissent déjà un «troisième sexe». C'est le cas de l'Allemagne, qui depuis 2013, autorise la reconnaissance des bébés intersexués, qui n'ont plus la mention «F» ou «M» sur leur état civil.</a:t>
            </a:r>
          </a:p>
          <a:p>
            <a:pPr algn="just"/>
            <a:r>
              <a:rPr lang="fr-FR" altLang="fr-FR" sz="2200"/>
              <a:t>En avril 2014, la justice australienne a elle aussi franchi le pas, la cour suprême décidant de reconnaître l'existence d'un «genre non spécifique», marqué «X» sur les passeports.</a:t>
            </a:r>
          </a:p>
          <a:p>
            <a:pPr algn="just"/>
            <a:r>
              <a:rPr lang="fr-FR" altLang="fr-FR" sz="2200"/>
              <a:t> L'Inde a elle reconnu l'existence d'un troisième genre pour la communauté transgenre. Les personnes qui ont changé de sexe par opération chirurgicale constituent une catégorie à part, et ont désormais le droit comme les autres minorités à des aides sociales et des emplois réservés.</a:t>
            </a:r>
            <a:endParaRPr lang="it-IT" altLang="fr-FR" sz="2200"/>
          </a:p>
        </p:txBody>
      </p:sp>
    </p:spTree>
    <p:extLst>
      <p:ext uri="{BB962C8B-B14F-4D97-AF65-F5344CB8AC3E}">
        <p14:creationId xmlns:p14="http://schemas.microsoft.com/office/powerpoint/2010/main" val="9083881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Titolo 1"/>
          <p:cNvSpPr>
            <a:spLocks noGrp="1"/>
          </p:cNvSpPr>
          <p:nvPr>
            <p:ph type="title"/>
          </p:nvPr>
        </p:nvSpPr>
        <p:spPr/>
        <p:txBody>
          <a:bodyPr/>
          <a:lstStyle/>
          <a:p>
            <a:r>
              <a:rPr lang="it-IT" altLang="fr-FR" sz="2800"/>
              <a:t>le 21 mars </a:t>
            </a:r>
            <a:br>
              <a:rPr lang="it-IT" altLang="fr-FR" sz="2800"/>
            </a:br>
            <a:r>
              <a:rPr lang="it-IT" altLang="fr-FR" sz="2800"/>
              <a:t>journée internationale de la poésie</a:t>
            </a:r>
          </a:p>
        </p:txBody>
      </p:sp>
      <p:pic>
        <p:nvPicPr>
          <p:cNvPr id="371714" name="Segnaposto contenuto 3" descr="logo_pdp.png"/>
          <p:cNvPicPr>
            <a:picLocks noGrp="1" noChangeAspect="1"/>
          </p:cNvPicPr>
          <p:nvPr>
            <p:ph idx="1"/>
          </p:nvPr>
        </p:nvPicPr>
        <p:blipFill>
          <a:blip r:embed="rId2">
            <a:extLst>
              <a:ext uri="{28A0092B-C50C-407E-A947-70E740481C1C}">
                <a14:useLocalDpi xmlns:a14="http://schemas.microsoft.com/office/drawing/2010/main" val="0"/>
              </a:ext>
            </a:extLst>
          </a:blip>
          <a:srcRect l="-39185" r="-39185"/>
          <a:stretch>
            <a:fillRect/>
          </a:stretch>
        </p:blipFill>
        <p:spPr/>
      </p:pic>
    </p:spTree>
    <p:extLst>
      <p:ext uri="{BB962C8B-B14F-4D97-AF65-F5344CB8AC3E}">
        <p14:creationId xmlns:p14="http://schemas.microsoft.com/office/powerpoint/2010/main" val="196618653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Titolo 1"/>
          <p:cNvSpPr>
            <a:spLocks noGrp="1"/>
          </p:cNvSpPr>
          <p:nvPr>
            <p:ph type="title"/>
          </p:nvPr>
        </p:nvSpPr>
        <p:spPr/>
        <p:txBody>
          <a:bodyPr/>
          <a:lstStyle/>
          <a:p>
            <a:r>
              <a:rPr lang="it-IT" altLang="fr-FR" sz="2800"/>
              <a:t>Jacques Prévert</a:t>
            </a:r>
          </a:p>
        </p:txBody>
      </p:sp>
      <p:sp>
        <p:nvSpPr>
          <p:cNvPr id="3" name="Segnaposto contenuto 2"/>
          <p:cNvSpPr>
            <a:spLocks noGrp="1"/>
          </p:cNvSpPr>
          <p:nvPr>
            <p:ph idx="1"/>
          </p:nvPr>
        </p:nvSpPr>
        <p:spPr/>
        <p:txBody>
          <a:bodyPr>
            <a:normAutofit/>
          </a:bodyPr>
          <a:lstStyle/>
          <a:p>
            <a:pPr>
              <a:lnSpc>
                <a:spcPct val="80000"/>
              </a:lnSpc>
            </a:pPr>
            <a:r>
              <a:rPr lang="it-IT" altLang="fr-FR" sz="2000"/>
              <a:t>Être Ange</a:t>
            </a:r>
            <a:br>
              <a:rPr lang="it-IT" altLang="fr-FR" sz="2000"/>
            </a:br>
            <a:r>
              <a:rPr lang="it-IT" altLang="fr-FR" sz="2000"/>
              <a:t>C</a:t>
            </a:r>
            <a:r>
              <a:rPr lang="it-IT" altLang="it-IT" sz="2000"/>
              <a:t>’</a:t>
            </a:r>
            <a:r>
              <a:rPr lang="it-IT" altLang="fr-FR" sz="2000"/>
              <a:t>est Étrange</a:t>
            </a:r>
            <a:br>
              <a:rPr lang="it-IT" altLang="fr-FR" sz="2000"/>
            </a:br>
            <a:r>
              <a:rPr lang="it-IT" altLang="fr-FR" sz="2000"/>
              <a:t>Dit l</a:t>
            </a:r>
            <a:r>
              <a:rPr lang="it-IT" altLang="it-IT" sz="2000"/>
              <a:t>’</a:t>
            </a:r>
            <a:r>
              <a:rPr lang="it-IT" altLang="fr-FR" sz="2000"/>
              <a:t>Ange</a:t>
            </a:r>
            <a:br>
              <a:rPr lang="it-IT" altLang="fr-FR" sz="2000"/>
            </a:br>
            <a:r>
              <a:rPr lang="it-IT" altLang="fr-FR" sz="2000"/>
              <a:t>Être Âne</a:t>
            </a:r>
            <a:br>
              <a:rPr lang="it-IT" altLang="fr-FR" sz="2000"/>
            </a:br>
            <a:r>
              <a:rPr lang="it-IT" altLang="fr-FR" sz="2000"/>
              <a:t>C</a:t>
            </a:r>
            <a:r>
              <a:rPr lang="it-IT" altLang="it-IT" sz="2000"/>
              <a:t>’</a:t>
            </a:r>
            <a:r>
              <a:rPr lang="it-IT" altLang="fr-FR" sz="2000"/>
              <a:t>est étrâne</a:t>
            </a:r>
            <a:br>
              <a:rPr lang="it-IT" altLang="fr-FR" sz="2000"/>
            </a:br>
            <a:r>
              <a:rPr lang="it-IT" altLang="fr-FR" sz="2000"/>
              <a:t>Dit l</a:t>
            </a:r>
            <a:r>
              <a:rPr lang="it-IT" altLang="it-IT" sz="2000"/>
              <a:t>’</a:t>
            </a:r>
            <a:r>
              <a:rPr lang="it-IT" altLang="ja-JP" sz="2000"/>
              <a:t>Âne</a:t>
            </a:r>
            <a:br>
              <a:rPr lang="it-IT" altLang="ja-JP" sz="2000"/>
            </a:br>
            <a:r>
              <a:rPr lang="it-IT" altLang="ja-JP" sz="2000"/>
              <a:t>Cela ne veut rien dire</a:t>
            </a:r>
            <a:br>
              <a:rPr lang="it-IT" altLang="ja-JP" sz="2000"/>
            </a:br>
            <a:r>
              <a:rPr lang="it-IT" altLang="ja-JP" sz="2000"/>
              <a:t>Dit l</a:t>
            </a:r>
            <a:r>
              <a:rPr lang="it-IT" altLang="it-IT" sz="2000"/>
              <a:t>’</a:t>
            </a:r>
            <a:r>
              <a:rPr lang="it-IT" altLang="ja-JP" sz="2000"/>
              <a:t>Ange en haussant les ailes</a:t>
            </a:r>
            <a:br>
              <a:rPr lang="it-IT" altLang="ja-JP" sz="2000"/>
            </a:br>
            <a:r>
              <a:rPr lang="it-IT" altLang="ja-JP" sz="2000"/>
              <a:t>Pourtant</a:t>
            </a:r>
            <a:br>
              <a:rPr lang="it-IT" altLang="ja-JP" sz="2000"/>
            </a:br>
            <a:r>
              <a:rPr lang="it-IT" altLang="ja-JP" sz="2000"/>
              <a:t>Si étrange veut dire quelque chose</a:t>
            </a:r>
            <a:br>
              <a:rPr lang="it-IT" altLang="ja-JP" sz="2000"/>
            </a:br>
            <a:r>
              <a:rPr lang="it-IT" altLang="ja-JP" sz="2000"/>
              <a:t>étrâne est plus étrange qu</a:t>
            </a:r>
            <a:r>
              <a:rPr lang="it-IT" altLang="it-IT" sz="2000"/>
              <a:t>’</a:t>
            </a:r>
            <a:r>
              <a:rPr lang="it-IT" altLang="ja-JP" sz="2000"/>
              <a:t>étrange</a:t>
            </a:r>
            <a:br>
              <a:rPr lang="it-IT" altLang="ja-JP" sz="2000"/>
            </a:br>
            <a:r>
              <a:rPr lang="it-IT" altLang="ja-JP" sz="2000"/>
              <a:t>dit l</a:t>
            </a:r>
            <a:r>
              <a:rPr lang="it-IT" altLang="it-IT" sz="2000"/>
              <a:t>’</a:t>
            </a:r>
            <a:r>
              <a:rPr lang="it-IT" altLang="ja-JP" sz="2000"/>
              <a:t>Âne</a:t>
            </a:r>
            <a:br>
              <a:rPr lang="it-IT" altLang="ja-JP" sz="2000"/>
            </a:br>
            <a:r>
              <a:rPr lang="it-IT" altLang="ja-JP" sz="2000"/>
              <a:t>Étrange est !</a:t>
            </a:r>
            <a:br>
              <a:rPr lang="it-IT" altLang="ja-JP" sz="2000"/>
            </a:br>
            <a:r>
              <a:rPr lang="it-IT" altLang="ja-JP" sz="2000"/>
              <a:t>Dit l</a:t>
            </a:r>
            <a:r>
              <a:rPr lang="it-IT" altLang="it-IT" sz="2000"/>
              <a:t>’</a:t>
            </a:r>
            <a:r>
              <a:rPr lang="it-IT" altLang="ja-JP" sz="2000"/>
              <a:t>Ange en tapant du pied</a:t>
            </a:r>
            <a:br>
              <a:rPr lang="it-IT" altLang="ja-JP" sz="2000"/>
            </a:br>
            <a:r>
              <a:rPr lang="it-IT" altLang="ja-JP" sz="2000"/>
              <a:t>Étranger vous-même</a:t>
            </a:r>
            <a:br>
              <a:rPr lang="it-IT" altLang="ja-JP" sz="2000"/>
            </a:br>
            <a:r>
              <a:rPr lang="it-IT" altLang="ja-JP" sz="2000"/>
              <a:t>Dit l</a:t>
            </a:r>
            <a:r>
              <a:rPr lang="it-IT" altLang="it-IT" sz="2000"/>
              <a:t>’</a:t>
            </a:r>
            <a:r>
              <a:rPr lang="it-IT" altLang="ja-JP" sz="2000"/>
              <a:t>Âne</a:t>
            </a:r>
            <a:br>
              <a:rPr lang="it-IT" altLang="ja-JP" sz="2000"/>
            </a:br>
            <a:r>
              <a:rPr lang="it-IT" altLang="ja-JP" sz="2000"/>
              <a:t>Et il s</a:t>
            </a:r>
            <a:r>
              <a:rPr lang="it-IT" altLang="it-IT" sz="2000"/>
              <a:t>’</a:t>
            </a:r>
            <a:r>
              <a:rPr lang="it-IT" altLang="ja-JP" sz="2000"/>
              <a:t>envole.</a:t>
            </a:r>
            <a:endParaRPr lang="it-IT" altLang="fr-FR" sz="2000"/>
          </a:p>
        </p:txBody>
      </p:sp>
    </p:spTree>
    <p:extLst>
      <p:ext uri="{BB962C8B-B14F-4D97-AF65-F5344CB8AC3E}">
        <p14:creationId xmlns:p14="http://schemas.microsoft.com/office/powerpoint/2010/main" val="19664944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a:t>
            </a:r>
            <a:endParaRPr lang="it-IT" sz="2800">
              <a:latin typeface="Arial" charset="0"/>
              <a:ea typeface="MS PGothic" charset="0"/>
            </a:endParaRPr>
          </a:p>
        </p:txBody>
      </p:sp>
      <p:sp>
        <p:nvSpPr>
          <p:cNvPr id="375811" name="Segnaposto contenuto 2"/>
          <p:cNvSpPr>
            <a:spLocks noGrp="1"/>
          </p:cNvSpPr>
          <p:nvPr>
            <p:ph idx="1"/>
          </p:nvPr>
        </p:nvSpPr>
        <p:spPr/>
        <p:txBody>
          <a:bodyPr>
            <a:normAutofit lnSpcReduction="10000"/>
          </a:bodyPr>
          <a:lstStyle/>
          <a:p>
            <a:r>
              <a:rPr lang="it-IT" sz="2400" b="1">
                <a:latin typeface="Arial" charset="0"/>
                <a:ea typeface="MS PGothic" charset="0"/>
                <a:cs typeface="MS PGothic" charset="0"/>
              </a:rPr>
              <a:t>Le polar français broie du noir</a:t>
            </a:r>
          </a:p>
          <a:p>
            <a:pPr algn="just"/>
            <a:r>
              <a:rPr lang="it-IT" sz="2400">
                <a:latin typeface="Arial" charset="0"/>
                <a:ea typeface="MS PGothic" charset="0"/>
                <a:cs typeface="MS PGothic" charset="0"/>
              </a:rPr>
              <a:t>Si les auteurs sont à la fête à Quais du polar, les cinéastes brillent par leur absence au Festival international du film policier de Beaune.</a:t>
            </a:r>
          </a:p>
          <a:p>
            <a:pPr algn="just"/>
            <a:r>
              <a:rPr lang="it-IT" sz="2400">
                <a:latin typeface="Arial" charset="0"/>
                <a:ea typeface="MS PGothic" charset="0"/>
                <a:cs typeface="MS PGothic" charset="0"/>
              </a:rPr>
              <a:t>Nada. Macache. Walou. Rien. Pas besoin d'avoir fait Polytechnique, suffit de savoir lire et compter jusqu'à zéro. Pas un film français en compétition au Festival international du film policier de Beaune, qui se déroule du 29 mars au 2 avril. Aucun film américain non plus, mais ça, c'est une autre histoire, ou alors un peu la même dans une langue étrangère. L'Angleterre, l'Espagne ou la Hongrie sont représentées. La France, non. </a:t>
            </a:r>
          </a:p>
          <a:p>
            <a:pPr algn="just"/>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821341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27279" y="1648082"/>
            <a:ext cx="7791719" cy="1120463"/>
          </a:xfrm>
        </p:spPr>
        <p:txBody>
          <a:bodyPr>
            <a:normAutofit fontScale="90000"/>
          </a:bodyPr>
          <a:lstStyle/>
          <a:p>
            <a:r>
              <a:rPr lang="it-IT" sz="2800" b="1" dirty="0" err="1" smtClean="0"/>
              <a:t>Observations</a:t>
            </a:r>
            <a:r>
              <a:rPr lang="it-IT" sz="2800" b="1" dirty="0" smtClean="0"/>
              <a:t> de MECCHIA SIMONA </a:t>
            </a:r>
            <a:br>
              <a:rPr lang="it-IT" sz="2800" b="1" dirty="0" smtClean="0"/>
            </a:br>
            <a:r>
              <a:rPr lang="it-IT" sz="2800" b="1" dirty="0" smtClean="0"/>
              <a:t>L’</a:t>
            </a:r>
            <a:r>
              <a:rPr lang="it-IT" sz="2800" b="1" dirty="0" err="1" smtClean="0"/>
              <a:t>économie</a:t>
            </a:r>
            <a:r>
              <a:rPr lang="it-IT" sz="2800" b="1" dirty="0" smtClean="0"/>
              <a:t> </a:t>
            </a:r>
            <a:r>
              <a:rPr lang="it-IT" sz="2800" b="1" dirty="0" err="1"/>
              <a:t>iranienne</a:t>
            </a:r>
            <a:r>
              <a:rPr lang="it-IT" sz="2800" b="1" dirty="0"/>
              <a:t> </a:t>
            </a:r>
            <a:r>
              <a:rPr lang="it-IT" sz="2800" b="1" i="1" u="sng" dirty="0"/>
              <a:t>bombe le torse</a:t>
            </a:r>
            <a:r>
              <a:rPr lang="it-IT" sz="2800" b="1" dirty="0"/>
              <a:t/>
            </a:r>
            <a:br>
              <a:rPr lang="it-IT" sz="2800" b="1" dirty="0"/>
            </a:br>
            <a:endParaRPr lang="es-ES_tradnl" sz="2800" dirty="0"/>
          </a:p>
        </p:txBody>
      </p:sp>
      <p:sp>
        <p:nvSpPr>
          <p:cNvPr id="3" name="Sottotitolo 2"/>
          <p:cNvSpPr>
            <a:spLocks noGrp="1"/>
          </p:cNvSpPr>
          <p:nvPr>
            <p:ph type="subTitle" idx="1"/>
          </p:nvPr>
        </p:nvSpPr>
        <p:spPr>
          <a:xfrm>
            <a:off x="827584" y="3212976"/>
            <a:ext cx="7034968" cy="1752658"/>
          </a:xfrm>
        </p:spPr>
        <p:txBody>
          <a:bodyPr>
            <a:normAutofit fontScale="77500" lnSpcReduction="20000"/>
          </a:bodyPr>
          <a:lstStyle/>
          <a:p>
            <a:pPr algn="l"/>
            <a:r>
              <a:rPr lang="fr-FR" sz="4400" dirty="0"/>
              <a:t>Après une phase d’hibernation forcée, l’activité de la République islamique reprend depuis la levée d’une partie des sanctions internationales</a:t>
            </a:r>
            <a:r>
              <a:rPr lang="fr-FR" sz="4400" dirty="0" smtClean="0"/>
              <a:t>.</a:t>
            </a:r>
          </a:p>
          <a:p>
            <a:pPr algn="l"/>
            <a:endParaRPr lang="fr-FR" sz="2800" dirty="0"/>
          </a:p>
          <a:p>
            <a:endParaRPr lang="es-ES_tradnl" dirty="0"/>
          </a:p>
        </p:txBody>
      </p:sp>
      <p:sp>
        <p:nvSpPr>
          <p:cNvPr id="4" name="CasellaDiTesto 3"/>
          <p:cNvSpPr txBox="1"/>
          <p:nvPr/>
        </p:nvSpPr>
        <p:spPr>
          <a:xfrm>
            <a:off x="927279" y="4965634"/>
            <a:ext cx="6065949" cy="461665"/>
          </a:xfrm>
          <a:prstGeom prst="rect">
            <a:avLst/>
          </a:prstGeom>
          <a:noFill/>
        </p:spPr>
        <p:txBody>
          <a:bodyPr wrap="square" rtlCol="0">
            <a:spAutoFit/>
          </a:bodyPr>
          <a:lstStyle/>
          <a:p>
            <a:r>
              <a:rPr lang="es-ES_tradnl" sz="2400" i="1" dirty="0" smtClean="0"/>
              <a:t>Libération, </a:t>
            </a:r>
            <a:r>
              <a:rPr lang="it-IT" sz="2400" dirty="0"/>
              <a:t>13 </a:t>
            </a:r>
            <a:r>
              <a:rPr lang="it-IT" sz="2400" dirty="0" err="1"/>
              <a:t>janvier</a:t>
            </a:r>
            <a:r>
              <a:rPr lang="it-IT" sz="2400" dirty="0"/>
              <a:t> 2017</a:t>
            </a:r>
            <a:endParaRPr lang="es-ES_tradnl" sz="2400" i="1" dirty="0"/>
          </a:p>
        </p:txBody>
      </p:sp>
    </p:spTree>
    <p:extLst>
      <p:ext uri="{BB962C8B-B14F-4D97-AF65-F5344CB8AC3E}">
        <p14:creationId xmlns:p14="http://schemas.microsoft.com/office/powerpoint/2010/main" val="1356634049"/>
      </p:ext>
    </p:extLst>
  </p:cSld>
  <p:clrMapOvr>
    <a:masterClrMapping/>
  </p:clrMapOvr>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itolo 1"/>
          <p:cNvSpPr>
            <a:spLocks noGrp="1"/>
          </p:cNvSpPr>
          <p:nvPr>
            <p:ph type="title"/>
          </p:nvPr>
        </p:nvSpPr>
        <p:spPr/>
        <p:txBody>
          <a:bodyPr/>
          <a:lstStyle/>
          <a:p>
            <a:r>
              <a:rPr lang="it-IT" sz="2800">
                <a:latin typeface="Arial" charset="0"/>
                <a:ea typeface="MS PGothic" charset="0"/>
              </a:rPr>
              <a:t>Découvrons</a:t>
            </a:r>
          </a:p>
        </p:txBody>
      </p:sp>
      <p:sp>
        <p:nvSpPr>
          <p:cNvPr id="376835" name="Segnaposto contenuto 2"/>
          <p:cNvSpPr>
            <a:spLocks noGrp="1"/>
          </p:cNvSpPr>
          <p:nvPr>
            <p:ph idx="1"/>
          </p:nvPr>
        </p:nvSpPr>
        <p:spPr/>
        <p:txBody>
          <a:bodyPr/>
          <a:lstStyle/>
          <a:p>
            <a:r>
              <a:rPr lang="it-IT" sz="2400">
                <a:latin typeface="Arial" charset="0"/>
                <a:ea typeface="MS PGothic" charset="0"/>
                <a:cs typeface="MS PGothic" charset="0"/>
              </a:rPr>
              <a:t>jeu de mots sur la polysémie de noir</a:t>
            </a:r>
          </a:p>
          <a:p>
            <a:r>
              <a:rPr lang="it-IT" sz="2400">
                <a:latin typeface="Arial" charset="0"/>
                <a:ea typeface="MS PGothic" charset="0"/>
                <a:cs typeface="MS PGothic" charset="0"/>
              </a:rPr>
              <a:t>Nada : Emprunté à l’</a:t>
            </a:r>
            <a:r>
              <a:rPr lang="it-IT" altLang="ja-JP" sz="2400">
                <a:latin typeface="Arial" charset="0"/>
                <a:ea typeface="MS PGothic" charset="0"/>
                <a:cs typeface="MS PGothic" charset="0"/>
              </a:rPr>
              <a:t>espagnol </a:t>
            </a:r>
            <a:r>
              <a:rPr lang="it-IT" altLang="ja-JP" sz="2400" i="1">
                <a:latin typeface="Arial" charset="0"/>
                <a:ea typeface="MS PGothic" charset="0"/>
                <a:cs typeface="MS PGothic" charset="0"/>
              </a:rPr>
              <a:t>nada</a:t>
            </a:r>
            <a:r>
              <a:rPr lang="it-IT" altLang="ja-JP" sz="2400">
                <a:latin typeface="Arial" charset="0"/>
                <a:ea typeface="MS PGothic" charset="0"/>
                <a:cs typeface="MS PGothic" charset="0"/>
              </a:rPr>
              <a:t> (« rien »).</a:t>
            </a:r>
          </a:p>
          <a:p>
            <a:r>
              <a:rPr lang="it-IT" sz="2400">
                <a:latin typeface="Arial" charset="0"/>
                <a:ea typeface="MS PGothic" charset="0"/>
                <a:cs typeface="MS PGothic" charset="0"/>
              </a:rPr>
              <a:t>macache : un terme originaire de l'arabe qui signifie qu'il n'y a plus rien.  (lexicalisé dans le PR 2017)</a:t>
            </a:r>
          </a:p>
          <a:p>
            <a:r>
              <a:rPr lang="it-IT" sz="2400">
                <a:latin typeface="Arial" charset="0"/>
                <a:ea typeface="MS PGothic" charset="0"/>
                <a:cs typeface="MS PGothic" charset="0"/>
              </a:rPr>
              <a:t>walou: étym. De l'arabe (maghrébin) </a:t>
            </a:r>
            <a:r>
              <a:rPr lang="it-IT" sz="2400" i="1">
                <a:latin typeface="Arial" charset="0"/>
                <a:ea typeface="MS PGothic" charset="0"/>
                <a:cs typeface="MS PGothic" charset="0"/>
              </a:rPr>
              <a:t>walou</a:t>
            </a:r>
            <a:r>
              <a:rPr lang="it-IT" sz="2400">
                <a:latin typeface="Arial" charset="0"/>
                <a:ea typeface="MS PGothic" charset="0"/>
                <a:cs typeface="MS PGothic" charset="0"/>
              </a:rPr>
              <a:t> (rien).. (lexicalisé dans le dictionnaire de la zone)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15191702"/>
      </p:ext>
    </p:extLst>
  </p:cSld>
  <p:clrMapOvr>
    <a:masterClrMapping/>
  </p:clrMapOvr>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Titolo 1"/>
          <p:cNvSpPr>
            <a:spLocks noGrp="1"/>
          </p:cNvSpPr>
          <p:nvPr>
            <p:ph type="title"/>
          </p:nvPr>
        </p:nvSpPr>
        <p:spPr/>
        <p:txBody>
          <a:bodyPr/>
          <a:lstStyle/>
          <a:p>
            <a:r>
              <a:rPr lang="it-IT" sz="2800">
                <a:latin typeface="Arial" charset="0"/>
                <a:ea typeface="MS PGothic" charset="0"/>
              </a:rPr>
              <a:t>L'auberge espagnole</a:t>
            </a:r>
          </a:p>
        </p:txBody>
      </p:sp>
      <p:sp>
        <p:nvSpPr>
          <p:cNvPr id="377859" name="Segnaposto contenuto 2"/>
          <p:cNvSpPr>
            <a:spLocks noGrp="1"/>
          </p:cNvSpPr>
          <p:nvPr>
            <p:ph idx="1"/>
          </p:nvPr>
        </p:nvSpPr>
        <p:spPr/>
        <p:txBody>
          <a:bodyPr>
            <a:normAutofit lnSpcReduction="10000"/>
          </a:bodyPr>
          <a:lstStyle/>
          <a:p>
            <a:r>
              <a:rPr lang="it-IT" sz="2400" b="1">
                <a:latin typeface="Arial" charset="0"/>
                <a:ea typeface="MS PGothic" charset="0"/>
                <a:cs typeface="MS PGothic" charset="0"/>
              </a:rPr>
              <a:t>Ralliements : Macron rappelle qu'En Marche! n'est pas «une maison d'hôte»</a:t>
            </a:r>
          </a:p>
          <a:p>
            <a:pPr algn="just"/>
            <a:r>
              <a:rPr lang="it-IT" sz="2400">
                <a:latin typeface="Arial" charset="0"/>
                <a:ea typeface="MS PGothic" charset="0"/>
                <a:cs typeface="MS PGothic" charset="0"/>
              </a:rPr>
              <a:t>Il ne veut pas reconstituer </a:t>
            </a:r>
            <a:r>
              <a:rPr lang="it-IT" sz="2400" b="1">
                <a:latin typeface="Arial" charset="0"/>
                <a:ea typeface="MS PGothic" charset="0"/>
                <a:cs typeface="MS PGothic" charset="0"/>
              </a:rPr>
              <a:t>l'auberge espagnole</a:t>
            </a:r>
            <a:r>
              <a:rPr lang="it-IT" sz="2400">
                <a:latin typeface="Arial" charset="0"/>
                <a:ea typeface="MS PGothic" charset="0"/>
                <a:cs typeface="MS PGothic" charset="0"/>
              </a:rPr>
              <a:t>. Initialement perçu comme une bulle médiatique sans avenir, Emmanuel Macron apparaît désormais comme le grand favori de la prochaine élection présidentielle. Une situation qui n'a échappé à personne, à commencer par les élus de gauche qui ne se retrouvent pas dans le programme de Benoît Hamon et tentent de quitter le navire socialiste avant le naufrage annoncé. C'est notamment le cas de plusieurs ministres de François Hollande</a:t>
            </a:r>
            <a:r>
              <a:rPr lang="it-IT" sz="2400" i="1">
                <a:latin typeface="Arial" charset="0"/>
                <a:ea typeface="MS PGothic" charset="0"/>
                <a:cs typeface="MS PGothic" charset="0"/>
              </a:rPr>
              <a:t>. Le Figaro </a:t>
            </a:r>
            <a:r>
              <a:rPr lang="it-IT" sz="2400">
                <a:latin typeface="Arial" charset="0"/>
                <a:ea typeface="MS PGothic" charset="0"/>
                <a:cs typeface="MS PGothic" charset="0"/>
              </a:rPr>
              <a:t>14 mars 2017</a:t>
            </a:r>
          </a:p>
          <a:p>
            <a:pPr algn="just"/>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42975327"/>
      </p:ext>
    </p:extLst>
  </p:cSld>
  <p:clrMapOvr>
    <a:masterClrMapping/>
  </p:clrMapOvr>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Titolo 1"/>
          <p:cNvSpPr>
            <a:spLocks noGrp="1"/>
          </p:cNvSpPr>
          <p:nvPr>
            <p:ph type="title"/>
          </p:nvPr>
        </p:nvSpPr>
        <p:spPr/>
        <p:txBody>
          <a:bodyPr/>
          <a:lstStyle/>
          <a:p>
            <a:r>
              <a:rPr lang="it-IT" sz="2800">
                <a:latin typeface="Arial" charset="0"/>
                <a:ea typeface="MS PGothic" charset="0"/>
              </a:rPr>
              <a:t>L'auberge espagnole</a:t>
            </a:r>
          </a:p>
        </p:txBody>
      </p:sp>
      <p:sp>
        <p:nvSpPr>
          <p:cNvPr id="378883" name="Segnaposto contenuto 2"/>
          <p:cNvSpPr>
            <a:spLocks noGrp="1"/>
          </p:cNvSpPr>
          <p:nvPr>
            <p:ph idx="1"/>
          </p:nvPr>
        </p:nvSpPr>
        <p:spPr/>
        <p:txBody>
          <a:bodyPr/>
          <a:lstStyle/>
          <a:p>
            <a:r>
              <a:rPr lang="it-IT" sz="2400">
                <a:latin typeface="Arial" charset="0"/>
                <a:ea typeface="MS PGothic" charset="0"/>
                <a:cs typeface="MS PGothic" charset="0"/>
              </a:rPr>
              <a:t>Le baromètre Macron</a:t>
            </a:r>
          </a:p>
          <a:p>
            <a:pPr algn="just"/>
            <a:r>
              <a:rPr lang="it-IT" sz="2400">
                <a:latin typeface="Arial" charset="0"/>
                <a:ea typeface="MS PGothic" charset="0"/>
                <a:cs typeface="MS PGothic" charset="0"/>
              </a:rPr>
              <a:t>Semaine agitée à l’</a:t>
            </a:r>
            <a:r>
              <a:rPr lang="it-IT" altLang="ja-JP" sz="2400">
                <a:latin typeface="Arial" charset="0"/>
                <a:ea typeface="MS PGothic" charset="0"/>
                <a:cs typeface="MS PGothic" charset="0"/>
              </a:rPr>
              <a:t>auberge espagnole des soutiens d</a:t>
            </a:r>
            <a:r>
              <a:rPr lang="it-IT" sz="2400">
                <a:latin typeface="Arial" charset="0"/>
                <a:ea typeface="MS PGothic" charset="0"/>
                <a:cs typeface="MS PGothic" charset="0"/>
              </a:rPr>
              <a:t>’</a:t>
            </a:r>
            <a:r>
              <a:rPr lang="it-IT" altLang="ja-JP" sz="2400">
                <a:latin typeface="Arial" charset="0"/>
                <a:ea typeface="MS PGothic" charset="0"/>
                <a:cs typeface="MS PGothic" charset="0"/>
              </a:rPr>
              <a:t>En marche, avec l</a:t>
            </a:r>
            <a:r>
              <a:rPr lang="it-IT" sz="2400">
                <a:latin typeface="Arial" charset="0"/>
                <a:ea typeface="MS PGothic" charset="0"/>
                <a:cs typeface="MS PGothic" charset="0"/>
              </a:rPr>
              <a:t>’</a:t>
            </a:r>
            <a:r>
              <a:rPr lang="it-IT" altLang="ja-JP" sz="2400">
                <a:latin typeface="Arial" charset="0"/>
                <a:ea typeface="MS PGothic" charset="0"/>
                <a:cs typeface="MS PGothic" charset="0"/>
              </a:rPr>
              <a:t>arrivée de trois membres du gouvernement (Jean-Yves Le Drian, Barbara Pompili et Thierry Braillard) et de ténors de droite. </a:t>
            </a:r>
          </a:p>
          <a:p>
            <a:pPr algn="just"/>
            <a:r>
              <a:rPr lang="it-IT" sz="2400" i="1">
                <a:latin typeface="Arial" charset="0"/>
                <a:ea typeface="MS PGothic" charset="0"/>
                <a:cs typeface="MS PGothic" charset="0"/>
              </a:rPr>
              <a:t>Libération</a:t>
            </a:r>
            <a:r>
              <a:rPr lang="it-IT" sz="2400">
                <a:latin typeface="Arial" charset="0"/>
                <a:ea typeface="MS PGothic" charset="0"/>
                <a:cs typeface="MS PGothic" charset="0"/>
              </a:rPr>
              <a:t> 25/26 mars 2017</a:t>
            </a:r>
          </a:p>
        </p:txBody>
      </p:sp>
    </p:spTree>
    <p:extLst>
      <p:ext uri="{BB962C8B-B14F-4D97-AF65-F5344CB8AC3E}">
        <p14:creationId xmlns:p14="http://schemas.microsoft.com/office/powerpoint/2010/main" val="1779688159"/>
      </p:ext>
    </p:extLst>
  </p:cSld>
  <p:clrMapOvr>
    <a:masterClrMapping/>
  </p:clrMapOvr>
  <p:timing>
    <p:tnLst>
      <p:par>
        <p:cTn xmlns:p14="http://schemas.microsoft.com/office/powerpoint/2010/mai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itolo 1"/>
          <p:cNvSpPr>
            <a:spLocks noGrp="1"/>
          </p:cNvSpPr>
          <p:nvPr>
            <p:ph type="title"/>
          </p:nvPr>
        </p:nvSpPr>
        <p:spPr/>
        <p:txBody>
          <a:bodyPr/>
          <a:lstStyle/>
          <a:p>
            <a:r>
              <a:rPr lang="it-IT" sz="2800">
                <a:latin typeface="Arial" charset="0"/>
                <a:ea typeface="MS PGothic" charset="0"/>
              </a:rPr>
              <a:t>Découvrons</a:t>
            </a:r>
          </a:p>
        </p:txBody>
      </p:sp>
      <p:sp>
        <p:nvSpPr>
          <p:cNvPr id="379907" name="Segnaposto contenuto 2"/>
          <p:cNvSpPr>
            <a:spLocks noGrp="1"/>
          </p:cNvSpPr>
          <p:nvPr>
            <p:ph idx="1"/>
          </p:nvPr>
        </p:nvSpPr>
        <p:spPr/>
        <p:txBody>
          <a:bodyPr/>
          <a:lstStyle/>
          <a:p>
            <a:pPr algn="just"/>
            <a:r>
              <a:rPr lang="it-IT" sz="2400">
                <a:latin typeface="Arial" charset="0"/>
                <a:ea typeface="MS PGothic" charset="0"/>
                <a:cs typeface="MS PGothic" charset="0"/>
              </a:rPr>
              <a:t>L'auberge espagnole est un film populaire de Cédric Klapisch mais également une expression française. On lui attribut généralement un double sens contradictoire. Lieu où l'on trouve uniquement ce qu'on y a apporté pour les puristes ou endroit cosmopolite où se multiplie les échanges pour d'autres, cette expression vient des divers récits retraçant les expériences de pèlerins sur les chemins de Saint Jacques de Compostelle.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509729589"/>
      </p:ext>
    </p:extLst>
  </p:cSld>
  <p:clrMapOvr>
    <a:masterClrMapping/>
  </p:clrMapOvr>
  <p:timing>
    <p:tnLst>
      <p:par>
        <p:cTn xmlns:p14="http://schemas.microsoft.com/office/powerpoint/2010/mai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itolo 1"/>
          <p:cNvSpPr>
            <a:spLocks noGrp="1"/>
          </p:cNvSpPr>
          <p:nvPr>
            <p:ph type="title"/>
          </p:nvPr>
        </p:nvSpPr>
        <p:spPr/>
        <p:txBody>
          <a:bodyPr/>
          <a:lstStyle/>
          <a:p>
            <a:r>
              <a:rPr lang="it-IT" sz="2800" i="1">
                <a:latin typeface="Arial" charset="0"/>
                <a:ea typeface="MS PGothic" charset="0"/>
              </a:rPr>
              <a:t>l’auberge espagnole</a:t>
            </a:r>
            <a:endParaRPr lang="it-IT" sz="2800">
              <a:latin typeface="Arial" charset="0"/>
              <a:ea typeface="MS PGothic" charset="0"/>
            </a:endParaRPr>
          </a:p>
        </p:txBody>
      </p:sp>
      <p:sp>
        <p:nvSpPr>
          <p:cNvPr id="380931" name="Segnaposto contenuto 2"/>
          <p:cNvSpPr>
            <a:spLocks noGrp="1"/>
          </p:cNvSpPr>
          <p:nvPr>
            <p:ph idx="1"/>
          </p:nvPr>
        </p:nvSpPr>
        <p:spPr/>
        <p:txBody>
          <a:bodyPr/>
          <a:lstStyle/>
          <a:p>
            <a:r>
              <a:rPr lang="it-IT" sz="2400">
                <a:latin typeface="Arial" charset="0"/>
                <a:ea typeface="MS PGothic" charset="0"/>
                <a:cs typeface="MS PGothic" charset="0"/>
              </a:rPr>
              <a:t>De nos jours, on désigne plus volontiers </a:t>
            </a:r>
            <a:r>
              <a:rPr lang="it-IT" sz="2400" i="1">
                <a:latin typeface="Arial" charset="0"/>
                <a:ea typeface="MS PGothic" charset="0"/>
                <a:cs typeface="MS PGothic" charset="0"/>
              </a:rPr>
              <a:t>par auberge espagnole</a:t>
            </a:r>
            <a:r>
              <a:rPr lang="it-IT" sz="2400">
                <a:latin typeface="Arial" charset="0"/>
                <a:ea typeface="MS PGothic" charset="0"/>
                <a:cs typeface="MS PGothic" charset="0"/>
              </a:rPr>
              <a:t>, tout lieu ou situation, où chacun va trouver ce qui l'intéressera en fonction de ses envies, de sa culture ou de ses convictions. </a:t>
            </a:r>
          </a:p>
          <a:p>
            <a:endParaRPr lang="it-IT" sz="2400">
              <a:latin typeface="Arial" charset="0"/>
              <a:ea typeface="MS PGothic" charset="0"/>
              <a:cs typeface="MS PGothic" charset="0"/>
            </a:endParaRPr>
          </a:p>
          <a:p>
            <a:r>
              <a:rPr lang="it-IT" sz="2400">
                <a:latin typeface="Arial" charset="0"/>
                <a:ea typeface="MS PGothic" charset="0"/>
                <a:cs typeface="MS PGothic" charset="0"/>
              </a:rPr>
              <a:t>Loc. </a:t>
            </a:r>
            <a:r>
              <a:rPr lang="it-IT" sz="2400" i="1">
                <a:latin typeface="Arial" charset="0"/>
                <a:ea typeface="MS PGothic" charset="0"/>
                <a:cs typeface="MS PGothic" charset="0"/>
              </a:rPr>
              <a:t>auberge espagnole</a:t>
            </a:r>
            <a:r>
              <a:rPr lang="it-IT" sz="2400">
                <a:latin typeface="Arial" charset="0"/>
                <a:ea typeface="MS PGothic" charset="0"/>
                <a:cs typeface="MS PGothic" charset="0"/>
              </a:rPr>
              <a:t> : lieu, situation où l'on ne trouve que ce qu'on a soi-même apporté.</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816136294"/>
      </p:ext>
    </p:extLst>
  </p:cSld>
  <p:clrMapOvr>
    <a:masterClrMapping/>
  </p:clrMapOvr>
  <p:timing>
    <p:tnLst>
      <p:par>
        <p:cTn xmlns:p14="http://schemas.microsoft.com/office/powerpoint/2010/mai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Titolo 1"/>
          <p:cNvSpPr>
            <a:spLocks noGrp="1"/>
          </p:cNvSpPr>
          <p:nvPr>
            <p:ph type="title"/>
          </p:nvPr>
        </p:nvSpPr>
        <p:spPr/>
        <p:txBody>
          <a:bodyPr/>
          <a:lstStyle/>
          <a:p>
            <a:r>
              <a:rPr lang="it-IT" sz="2800">
                <a:latin typeface="Arial" charset="0"/>
                <a:ea typeface="MS PGothic" charset="0"/>
              </a:rPr>
              <a:t>A propos de Molière</a:t>
            </a:r>
          </a:p>
        </p:txBody>
      </p:sp>
      <p:pic>
        <p:nvPicPr>
          <p:cNvPr id="381955" name="Segnaposto contenuto 3" descr="capture-d-e-cran-2017-03-22-a-10-18-01-1.jpg"/>
          <p:cNvPicPr>
            <a:picLocks noGrp="1" noChangeAspect="1"/>
          </p:cNvPicPr>
          <p:nvPr>
            <p:ph idx="1"/>
          </p:nvPr>
        </p:nvPicPr>
        <p:blipFill>
          <a:blip r:embed="rId2">
            <a:extLst>
              <a:ext uri="{28A0092B-C50C-407E-A947-70E740481C1C}">
                <a14:useLocalDpi xmlns:a14="http://schemas.microsoft.com/office/drawing/2010/main" val="0"/>
              </a:ext>
            </a:extLst>
          </a:blip>
          <a:srcRect t="-15382" b="-15382"/>
          <a:stretch>
            <a:fillRect/>
          </a:stretch>
        </p:blipFill>
        <p:spPr/>
      </p:pic>
    </p:spTree>
    <p:extLst>
      <p:ext uri="{BB962C8B-B14F-4D97-AF65-F5344CB8AC3E}">
        <p14:creationId xmlns:p14="http://schemas.microsoft.com/office/powerpoint/2010/main" val="1631149521"/>
      </p:ext>
    </p:extLst>
  </p:cSld>
  <p:clrMapOvr>
    <a:masterClrMapping/>
  </p:clrMapOvr>
  <p:timing>
    <p:tnLst>
      <p:par>
        <p:cTn xmlns:p14="http://schemas.microsoft.com/office/powerpoint/2010/mai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itolo 1"/>
          <p:cNvSpPr>
            <a:spLocks noGrp="1"/>
          </p:cNvSpPr>
          <p:nvPr>
            <p:ph type="title"/>
          </p:nvPr>
        </p:nvSpPr>
        <p:spPr/>
        <p:txBody>
          <a:bodyPr/>
          <a:lstStyle/>
          <a:p>
            <a:r>
              <a:rPr lang="it-IT" sz="2800">
                <a:latin typeface="Arial" charset="0"/>
                <a:ea typeface="MS PGothic" charset="0"/>
              </a:rPr>
              <a:t>Observons</a:t>
            </a:r>
          </a:p>
        </p:txBody>
      </p:sp>
      <p:sp>
        <p:nvSpPr>
          <p:cNvPr id="382979" name="Segnaposto contenuto 2"/>
          <p:cNvSpPr>
            <a:spLocks noGrp="1"/>
          </p:cNvSpPr>
          <p:nvPr>
            <p:ph idx="1"/>
          </p:nvPr>
        </p:nvSpPr>
        <p:spPr/>
        <p:txBody>
          <a:bodyPr/>
          <a:lstStyle/>
          <a:p>
            <a:pPr>
              <a:lnSpc>
                <a:spcPct val="90000"/>
              </a:lnSpc>
            </a:pPr>
            <a:r>
              <a:rPr lang="it-IT" sz="2200" b="1">
                <a:latin typeface="Arial" charset="0"/>
                <a:ea typeface="MS PGothic" charset="0"/>
                <a:cs typeface="MS PGothic" charset="0"/>
              </a:rPr>
              <a:t>La « clause Molière » est une « discrimination », selon la commissaire à l’</a:t>
            </a:r>
            <a:r>
              <a:rPr lang="it-IT" altLang="ja-JP" sz="2200" b="1">
                <a:latin typeface="Arial" charset="0"/>
                <a:ea typeface="MS PGothic" charset="0"/>
                <a:cs typeface="MS PGothic" charset="0"/>
              </a:rPr>
              <a:t>emploi européenne</a:t>
            </a:r>
          </a:p>
          <a:p>
            <a:pPr algn="just">
              <a:lnSpc>
                <a:spcPct val="90000"/>
              </a:lnSpc>
            </a:pPr>
            <a:r>
              <a:rPr lang="it-IT" sz="2200">
                <a:latin typeface="Arial" charset="0"/>
                <a:ea typeface="MS PGothic" charset="0"/>
                <a:cs typeface="MS PGothic" charset="0"/>
              </a:rPr>
              <a:t>La « clause Molière », visant à imposer l’</a:t>
            </a:r>
            <a:r>
              <a:rPr lang="it-IT" altLang="ja-JP" sz="2200">
                <a:latin typeface="Arial" charset="0"/>
                <a:ea typeface="MS PGothic" charset="0"/>
                <a:cs typeface="MS PGothic" charset="0"/>
              </a:rPr>
              <a:t>usage du français sur les chantiers de construction publics dans certaines régions, est </a:t>
            </a:r>
            <a:r>
              <a:rPr lang="it-IT" altLang="ja-JP" sz="2200" i="1">
                <a:latin typeface="Arial" charset="0"/>
                <a:ea typeface="MS PGothic" charset="0"/>
                <a:cs typeface="MS PGothic" charset="0"/>
              </a:rPr>
              <a:t>« une discrimination »</a:t>
            </a:r>
            <a:r>
              <a:rPr lang="it-IT" altLang="ja-JP" sz="2200">
                <a:latin typeface="Arial" charset="0"/>
                <a:ea typeface="MS PGothic" charset="0"/>
                <a:cs typeface="MS PGothic" charset="0"/>
              </a:rPr>
              <a:t>, estime Marianne Thyssen, commissaire à l</a:t>
            </a:r>
            <a:r>
              <a:rPr lang="it-IT" sz="2200">
                <a:latin typeface="Arial" charset="0"/>
                <a:ea typeface="MS PGothic" charset="0"/>
                <a:cs typeface="MS PGothic" charset="0"/>
              </a:rPr>
              <a:t>’</a:t>
            </a:r>
            <a:r>
              <a:rPr lang="it-IT" altLang="ja-JP" sz="2200">
                <a:latin typeface="Arial" charset="0"/>
                <a:ea typeface="MS PGothic" charset="0"/>
                <a:cs typeface="MS PGothic" charset="0"/>
              </a:rPr>
              <a:t>emploi européenne, dans un entretien au </a:t>
            </a:r>
            <a:r>
              <a:rPr lang="it-IT" altLang="ja-JP" sz="2200" i="1">
                <a:latin typeface="Arial" charset="0"/>
                <a:ea typeface="MS PGothic" charset="0"/>
                <a:cs typeface="MS PGothic" charset="0"/>
              </a:rPr>
              <a:t>Parisien, </a:t>
            </a:r>
            <a:r>
              <a:rPr lang="it-IT" altLang="ja-JP" sz="2200">
                <a:latin typeface="Arial" charset="0"/>
                <a:ea typeface="MS PGothic" charset="0"/>
                <a:cs typeface="MS PGothic" charset="0"/>
              </a:rPr>
              <a:t>dimanche 19 mars. </a:t>
            </a:r>
            <a:r>
              <a:rPr lang="it-IT" altLang="ja-JP" sz="2200" i="1">
                <a:latin typeface="Arial" charset="0"/>
                <a:ea typeface="MS PGothic" charset="0"/>
                <a:cs typeface="MS PGothic" charset="0"/>
              </a:rPr>
              <a:t>« Sur le plan juridique, je pense que cette clause est une discrimination contraire à législation européenne</a:t>
            </a:r>
            <a:r>
              <a:rPr lang="it-IT" altLang="ja-JP" sz="2200">
                <a:latin typeface="Arial" charset="0"/>
                <a:ea typeface="MS PGothic" charset="0"/>
                <a:cs typeface="MS PGothic" charset="0"/>
              </a:rPr>
              <a:t>, dit M</a:t>
            </a:r>
            <a:r>
              <a:rPr lang="it-IT" altLang="ja-JP" sz="2200" baseline="30000">
                <a:latin typeface="Arial" charset="0"/>
                <a:ea typeface="MS PGothic" charset="0"/>
                <a:cs typeface="MS PGothic" charset="0"/>
              </a:rPr>
              <a:t>me</a:t>
            </a:r>
            <a:r>
              <a:rPr lang="it-IT" altLang="ja-JP" sz="2200">
                <a:latin typeface="Arial" charset="0"/>
                <a:ea typeface="MS PGothic" charset="0"/>
                <a:cs typeface="MS PGothic" charset="0"/>
              </a:rPr>
              <a:t> Thyssen. </a:t>
            </a:r>
            <a:r>
              <a:rPr lang="it-IT" altLang="ja-JP" sz="2200" i="1">
                <a:latin typeface="Arial" charset="0"/>
                <a:ea typeface="MS PGothic" charset="0"/>
                <a:cs typeface="MS PGothic" charset="0"/>
              </a:rPr>
              <a:t>Ce n</a:t>
            </a:r>
            <a:r>
              <a:rPr lang="it-IT" sz="2200" i="1">
                <a:latin typeface="Arial" charset="0"/>
                <a:ea typeface="MS PGothic" charset="0"/>
                <a:cs typeface="MS PGothic" charset="0"/>
              </a:rPr>
              <a:t>’</a:t>
            </a:r>
            <a:r>
              <a:rPr lang="it-IT" altLang="ja-JP" sz="2200" i="1">
                <a:latin typeface="Arial" charset="0"/>
                <a:ea typeface="MS PGothic" charset="0"/>
                <a:cs typeface="MS PGothic" charset="0"/>
              </a:rPr>
              <a:t>est pas par un repli sur soi que l</a:t>
            </a:r>
            <a:r>
              <a:rPr lang="it-IT" sz="2200" i="1">
                <a:latin typeface="Arial" charset="0"/>
                <a:ea typeface="MS PGothic" charset="0"/>
                <a:cs typeface="MS PGothic" charset="0"/>
              </a:rPr>
              <a:t>’</a:t>
            </a:r>
            <a:r>
              <a:rPr lang="it-IT" altLang="ja-JP" sz="2200" i="1">
                <a:latin typeface="Arial" charset="0"/>
                <a:ea typeface="MS PGothic" charset="0"/>
                <a:cs typeface="MS PGothic" charset="0"/>
              </a:rPr>
              <a:t>on peut régler les problèmes de l</a:t>
            </a:r>
            <a:r>
              <a:rPr lang="it-IT" sz="2200" i="1">
                <a:latin typeface="Arial" charset="0"/>
                <a:ea typeface="MS PGothic" charset="0"/>
                <a:cs typeface="MS PGothic" charset="0"/>
              </a:rPr>
              <a:t>’</a:t>
            </a:r>
            <a:r>
              <a:rPr lang="it-IT" altLang="ja-JP" sz="2200" i="1">
                <a:latin typeface="Arial" charset="0"/>
                <a:ea typeface="MS PGothic" charset="0"/>
                <a:cs typeface="MS PGothic" charset="0"/>
              </a:rPr>
              <a:t>emploi. Ce type de protectionnisme n</a:t>
            </a:r>
            <a:r>
              <a:rPr lang="it-IT" sz="2200" i="1">
                <a:latin typeface="Arial" charset="0"/>
                <a:ea typeface="MS PGothic" charset="0"/>
                <a:cs typeface="MS PGothic" charset="0"/>
              </a:rPr>
              <a:t>’</a:t>
            </a:r>
            <a:r>
              <a:rPr lang="it-IT" altLang="ja-JP" sz="2200" i="1">
                <a:latin typeface="Arial" charset="0"/>
                <a:ea typeface="MS PGothic" charset="0"/>
                <a:cs typeface="MS PGothic" charset="0"/>
              </a:rPr>
              <a:t>est pas l</a:t>
            </a:r>
            <a:r>
              <a:rPr lang="it-IT" sz="2200" i="1">
                <a:latin typeface="Arial" charset="0"/>
                <a:ea typeface="MS PGothic" charset="0"/>
                <a:cs typeface="MS PGothic" charset="0"/>
              </a:rPr>
              <a:t>’</a:t>
            </a:r>
            <a:r>
              <a:rPr lang="it-IT" altLang="ja-JP" sz="2200" i="1">
                <a:latin typeface="Arial" charset="0"/>
                <a:ea typeface="MS PGothic" charset="0"/>
                <a:cs typeface="MS PGothic" charset="0"/>
              </a:rPr>
              <a:t>intérêt »</a:t>
            </a:r>
            <a:r>
              <a:rPr lang="it-IT" altLang="ja-JP" sz="2200">
                <a:latin typeface="Arial" charset="0"/>
                <a:ea typeface="MS PGothic" charset="0"/>
                <a:cs typeface="MS PGothic" charset="0"/>
              </a:rPr>
              <a:t> de la France.</a:t>
            </a:r>
            <a:br>
              <a:rPr lang="it-IT" altLang="ja-JP" sz="2200">
                <a:latin typeface="Arial" charset="0"/>
                <a:ea typeface="MS PGothic" charset="0"/>
                <a:cs typeface="MS PGothic" charset="0"/>
              </a:rPr>
            </a:br>
            <a:endParaRPr lang="it-IT" altLang="ja-JP" sz="2200">
              <a:latin typeface="Arial" charset="0"/>
              <a:ea typeface="MS PGothic" charset="0"/>
              <a:cs typeface="MS PGothic" charset="0"/>
            </a:endParaRPr>
          </a:p>
          <a:p>
            <a:pPr algn="just">
              <a:lnSpc>
                <a:spcPct val="90000"/>
              </a:lnSpc>
            </a:pPr>
            <a:r>
              <a:rPr lang="it-IT" sz="2200" i="1">
                <a:latin typeface="Arial" charset="0"/>
                <a:ea typeface="MS PGothic" charset="0"/>
                <a:cs typeface="MS PGothic" charset="0"/>
              </a:rPr>
              <a:t>Le Monde</a:t>
            </a:r>
            <a:r>
              <a:rPr lang="it-IT" sz="2200">
                <a:latin typeface="Arial" charset="0"/>
                <a:ea typeface="MS PGothic" charset="0"/>
                <a:cs typeface="MS PGothic" charset="0"/>
              </a:rPr>
              <a:t>, 20 mars 2017</a:t>
            </a:r>
          </a:p>
        </p:txBody>
      </p:sp>
    </p:spTree>
    <p:extLst>
      <p:ext uri="{BB962C8B-B14F-4D97-AF65-F5344CB8AC3E}">
        <p14:creationId xmlns:p14="http://schemas.microsoft.com/office/powerpoint/2010/main" val="1990975116"/>
      </p:ext>
    </p:extLst>
  </p:cSld>
  <p:clrMapOvr>
    <a:masterClrMapping/>
  </p:clrMapOvr>
  <p:timing>
    <p:tnLst>
      <p:par>
        <p:cTn xmlns:p14="http://schemas.microsoft.com/office/powerpoint/2010/mai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Titolo 1"/>
          <p:cNvSpPr>
            <a:spLocks noGrp="1"/>
          </p:cNvSpPr>
          <p:nvPr>
            <p:ph type="title"/>
          </p:nvPr>
        </p:nvSpPr>
        <p:spPr/>
        <p:txBody>
          <a:bodyPr/>
          <a:lstStyle/>
          <a:p>
            <a:r>
              <a:rPr lang="it-IT" sz="2400">
                <a:latin typeface="Arial" charset="0"/>
                <a:ea typeface="MS PGothic" charset="0"/>
              </a:rPr>
              <a:t>Palimpseste</a:t>
            </a:r>
            <a:br>
              <a:rPr lang="it-IT" sz="2400">
                <a:latin typeface="Arial" charset="0"/>
                <a:ea typeface="MS PGothic" charset="0"/>
              </a:rPr>
            </a:br>
            <a:r>
              <a:rPr lang="it-IT" sz="2400">
                <a:latin typeface="Arial" charset="0"/>
                <a:ea typeface="MS PGothic" charset="0"/>
              </a:rPr>
              <a:t>Couvrez-moi cette clause, que je ne saurais voir</a:t>
            </a:r>
          </a:p>
        </p:txBody>
      </p:sp>
      <p:pic>
        <p:nvPicPr>
          <p:cNvPr id="384003" name="Segnaposto contenuto 3" descr="Mediatrap_7_NUE.png"/>
          <p:cNvPicPr>
            <a:picLocks noGrp="1" noChangeAspect="1"/>
          </p:cNvPicPr>
          <p:nvPr>
            <p:ph idx="1"/>
          </p:nvPr>
        </p:nvPicPr>
        <p:blipFill>
          <a:blip r:embed="rId2">
            <a:extLst>
              <a:ext uri="{28A0092B-C50C-407E-A947-70E740481C1C}">
                <a14:useLocalDpi xmlns:a14="http://schemas.microsoft.com/office/drawing/2010/main" val="0"/>
              </a:ext>
            </a:extLst>
          </a:blip>
          <a:srcRect l="-1286" r="-1286"/>
          <a:stretch>
            <a:fillRect/>
          </a:stretch>
        </p:blipFill>
        <p:spPr/>
      </p:pic>
    </p:spTree>
    <p:extLst>
      <p:ext uri="{BB962C8B-B14F-4D97-AF65-F5344CB8AC3E}">
        <p14:creationId xmlns:p14="http://schemas.microsoft.com/office/powerpoint/2010/main" val="387757961"/>
      </p:ext>
    </p:extLst>
  </p:cSld>
  <p:clrMapOvr>
    <a:masterClrMapping/>
  </p:clrMapOvr>
  <p:timing>
    <p:tnLst>
      <p:par>
        <p:cTn xmlns:p14="http://schemas.microsoft.com/office/powerpoint/2010/mai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Titolo 1"/>
          <p:cNvSpPr>
            <a:spLocks noGrp="1"/>
          </p:cNvSpPr>
          <p:nvPr>
            <p:ph type="title"/>
          </p:nvPr>
        </p:nvSpPr>
        <p:spPr/>
        <p:txBody>
          <a:bodyPr/>
          <a:lstStyle/>
          <a:p>
            <a:r>
              <a:rPr lang="it-IT" sz="2800">
                <a:latin typeface="Arial" charset="0"/>
                <a:ea typeface="MS PGothic" charset="0"/>
              </a:rPr>
              <a:t>Déjà observé ce palimpseste</a:t>
            </a:r>
          </a:p>
        </p:txBody>
      </p:sp>
      <p:pic>
        <p:nvPicPr>
          <p:cNvPr id="385027" name="Segnaposto contenuto 3" descr="tumblr-okdvv8iewd1vijyi8o1-1280.gif"/>
          <p:cNvPicPr>
            <a:picLocks noGrp="1" noChangeAspect="1"/>
          </p:cNvPicPr>
          <p:nvPr>
            <p:ph idx="1"/>
          </p:nvPr>
        </p:nvPicPr>
        <p:blipFill>
          <a:blip r:embed="rId2">
            <a:extLst>
              <a:ext uri="{28A0092B-C50C-407E-A947-70E740481C1C}">
                <a14:useLocalDpi xmlns:a14="http://schemas.microsoft.com/office/drawing/2010/main" val="0"/>
              </a:ext>
            </a:extLst>
          </a:blip>
          <a:srcRect l="-53844" r="-53844"/>
          <a:stretch>
            <a:fillRect/>
          </a:stretch>
        </p:blipFill>
        <p:spPr/>
      </p:pic>
    </p:spTree>
    <p:extLst>
      <p:ext uri="{BB962C8B-B14F-4D97-AF65-F5344CB8AC3E}">
        <p14:creationId xmlns:p14="http://schemas.microsoft.com/office/powerpoint/2010/main" val="2323041470"/>
      </p:ext>
    </p:extLst>
  </p:cSld>
  <p:clrMapOvr>
    <a:masterClrMapping/>
  </p:clrMapOvr>
  <p:timing>
    <p:tnLst>
      <p:par>
        <p:cTn xmlns:p14="http://schemas.microsoft.com/office/powerpoint/2010/mai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Title 1"/>
          <p:cNvSpPr>
            <a:spLocks noGrp="1"/>
          </p:cNvSpPr>
          <p:nvPr>
            <p:ph type="title"/>
          </p:nvPr>
        </p:nvSpPr>
        <p:spPr/>
        <p:txBody>
          <a:bodyPr/>
          <a:lstStyle/>
          <a:p>
            <a:r>
              <a:rPr lang="it-IT" sz="2800">
                <a:latin typeface="Arial" charset="0"/>
                <a:ea typeface="MS PGothic" charset="0"/>
              </a:rPr>
              <a:t>Découvrons</a:t>
            </a:r>
          </a:p>
        </p:txBody>
      </p:sp>
      <p:sp>
        <p:nvSpPr>
          <p:cNvPr id="386051" name="Content Placeholder 2"/>
          <p:cNvSpPr>
            <a:spLocks noGrp="1"/>
          </p:cNvSpPr>
          <p:nvPr>
            <p:ph idx="1"/>
          </p:nvPr>
        </p:nvSpPr>
        <p:spPr/>
        <p:txBody>
          <a:bodyPr/>
          <a:lstStyle/>
          <a:p>
            <a:r>
              <a:rPr lang="it-IT" sz="2400">
                <a:latin typeface="Arial" charset="0"/>
                <a:ea typeface="MS PGothic" charset="0"/>
                <a:cs typeface="MS PGothic" charset="0"/>
              </a:rPr>
              <a:t>palimpseste d’une citation littéraire</a:t>
            </a:r>
          </a:p>
          <a:p>
            <a:endParaRPr lang="it-IT" sz="2400">
              <a:latin typeface="Arial" charset="0"/>
              <a:ea typeface="MS PGothic" charset="0"/>
              <a:cs typeface="MS PGothic" charset="0"/>
            </a:endParaRPr>
          </a:p>
          <a:p>
            <a:pPr algn="just"/>
            <a:r>
              <a:rPr lang="it-IT" sz="2400">
                <a:latin typeface="Arial" charset="0"/>
                <a:ea typeface="MS PGothic" charset="0"/>
                <a:cs typeface="MS PGothic" charset="0"/>
              </a:rPr>
              <a:t>“</a:t>
            </a:r>
            <a:r>
              <a:rPr lang="it-IT" altLang="ja-JP" sz="2400">
                <a:latin typeface="Arial" charset="0"/>
                <a:ea typeface="MS PGothic" charset="0"/>
                <a:cs typeface="MS PGothic" charset="0"/>
              </a:rPr>
              <a:t>Couvrez ce sein, que je ne saurais voir. Par de pareils objets les âmes sont blessées, Et cela fait venir de coupables pensées." Le Tartuffe, III, 2 (v. 860-862) </a:t>
            </a:r>
          </a:p>
          <a:p>
            <a:endParaRPr lang="it-IT" sz="2400">
              <a:latin typeface="Arial" charset="0"/>
              <a:ea typeface="MS PGothic" charset="0"/>
              <a:cs typeface="MS PGothic" charset="0"/>
            </a:endParaRPr>
          </a:p>
          <a:p>
            <a:pPr algn="just"/>
            <a:r>
              <a:rPr lang="it-IT" sz="2400">
                <a:latin typeface="Arial" charset="0"/>
                <a:ea typeface="MS PGothic" charset="0"/>
                <a:cs typeface="MS PGothic" charset="0"/>
              </a:rPr>
              <a:t>Le Tartuffe ou l’</a:t>
            </a:r>
            <a:r>
              <a:rPr lang="it-IT" altLang="ja-JP" sz="2400">
                <a:latin typeface="Arial" charset="0"/>
                <a:ea typeface="MS PGothic" charset="0"/>
                <a:cs typeface="MS PGothic" charset="0"/>
              </a:rPr>
              <a:t>Imposteur est une comédie de Molière en cinq actes et en vers représentée pour la première fois par la Troupe du Roy le 5 février 1669 sur la scène du Palais-Royal.</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8675981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_tradnl" sz="2800" dirty="0" err="1" smtClean="0"/>
              <a:t>Découvrons</a:t>
            </a:r>
            <a:endParaRPr lang="es-ES_tradnl" sz="2800" dirty="0"/>
          </a:p>
        </p:txBody>
      </p:sp>
      <p:sp>
        <p:nvSpPr>
          <p:cNvPr id="3" name="Segnaposto contenuto 2"/>
          <p:cNvSpPr>
            <a:spLocks noGrp="1"/>
          </p:cNvSpPr>
          <p:nvPr>
            <p:ph idx="1"/>
          </p:nvPr>
        </p:nvSpPr>
        <p:spPr>
          <a:xfrm>
            <a:off x="1478656" y="1387744"/>
            <a:ext cx="7886700" cy="4351338"/>
          </a:xfrm>
        </p:spPr>
        <p:txBody>
          <a:bodyPr>
            <a:normAutofit fontScale="92500" lnSpcReduction="10000"/>
          </a:bodyPr>
          <a:lstStyle/>
          <a:p>
            <a:pPr marL="0" indent="0">
              <a:buNone/>
            </a:pPr>
            <a:endParaRPr lang="es-ES_tradnl" dirty="0">
              <a:sym typeface="Wingdings" panose="05000000000000000000" pitchFamily="2" charset="2"/>
            </a:endParaRPr>
          </a:p>
          <a:p>
            <a:r>
              <a:rPr lang="es-ES_tradnl" dirty="0" smtClean="0">
                <a:sym typeface="Wingdings" panose="05000000000000000000" pitchFamily="2" charset="2"/>
              </a:rPr>
              <a:t>LOC. FIG. </a:t>
            </a:r>
            <a:r>
              <a:rPr lang="es-ES_tradnl" i="1" dirty="0" smtClean="0">
                <a:sym typeface="Wingdings" panose="05000000000000000000" pitchFamily="2" charset="2"/>
              </a:rPr>
              <a:t>Bomber le torse : faire le fier.</a:t>
            </a:r>
          </a:p>
          <a:p>
            <a:endParaRPr lang="es-ES_tradnl" i="1" dirty="0">
              <a:sym typeface="Wingdings" panose="05000000000000000000" pitchFamily="2" charset="2"/>
            </a:endParaRPr>
          </a:p>
          <a:p>
            <a:r>
              <a:rPr lang="it-IT" altLang="it-IT" dirty="0" smtClean="0"/>
              <a:t>© 2016 </a:t>
            </a:r>
            <a:r>
              <a:rPr lang="it-IT" altLang="it-IT" dirty="0" err="1" smtClean="0"/>
              <a:t>Dictionnaires</a:t>
            </a:r>
            <a:r>
              <a:rPr lang="it-IT" altLang="it-IT" dirty="0" smtClean="0"/>
              <a:t> Le Robert - Le Petit Robert de la langue </a:t>
            </a:r>
            <a:r>
              <a:rPr lang="it-IT" altLang="it-IT" dirty="0" err="1" smtClean="0"/>
              <a:t>française</a:t>
            </a:r>
            <a:endParaRPr lang="it-IT" altLang="it-IT" dirty="0" smtClean="0"/>
          </a:p>
          <a:p>
            <a:endParaRPr lang="es-ES_tradnl" dirty="0" smtClean="0"/>
          </a:p>
          <a:p>
            <a:r>
              <a:rPr lang="es-ES_tradnl" i="1" dirty="0" smtClean="0"/>
              <a:t>Bomber le torse </a:t>
            </a:r>
            <a:r>
              <a:rPr lang="es-ES_tradnl" i="1" dirty="0" smtClean="0">
                <a:sym typeface="Wingdings" panose="05000000000000000000" pitchFamily="2" charset="2"/>
              </a:rPr>
              <a:t> </a:t>
            </a:r>
            <a:r>
              <a:rPr lang="es-ES_tradnl" dirty="0" smtClean="0">
                <a:sym typeface="Wingdings" panose="05000000000000000000" pitchFamily="2" charset="2"/>
              </a:rPr>
              <a:t>gonfiare il petto, (</a:t>
            </a:r>
            <a:r>
              <a:rPr lang="es-ES_tradnl" i="1" dirty="0" smtClean="0">
                <a:sym typeface="Wingdings" panose="05000000000000000000" pitchFamily="2" charset="2"/>
              </a:rPr>
              <a:t>fig.</a:t>
            </a:r>
            <a:r>
              <a:rPr lang="es-ES_tradnl" dirty="0" smtClean="0">
                <a:sym typeface="Wingdings" panose="05000000000000000000" pitchFamily="2" charset="2"/>
              </a:rPr>
              <a:t>) gonfiarsi di fierezza</a:t>
            </a:r>
          </a:p>
          <a:p>
            <a:r>
              <a:rPr lang="es-ES_tradnl" sz="2000" i="1" dirty="0" smtClean="0">
                <a:sym typeface="Wingdings" panose="05000000000000000000" pitchFamily="2" charset="2"/>
              </a:rPr>
              <a:t>Dizionario Garzanti Francese-Italiano, Italiano-Francese, 2009</a:t>
            </a:r>
            <a:endParaRPr lang="es-ES_tradnl" sz="2000" i="1" dirty="0"/>
          </a:p>
        </p:txBody>
      </p:sp>
    </p:spTree>
    <p:extLst>
      <p:ext uri="{BB962C8B-B14F-4D97-AF65-F5344CB8AC3E}">
        <p14:creationId xmlns:p14="http://schemas.microsoft.com/office/powerpoint/2010/main" val="1392050032"/>
      </p:ext>
    </p:extLst>
  </p:cSld>
  <p:clrMapOvr>
    <a:masterClrMapping/>
  </p:clrMapOvr>
  <p:timing>
    <p:tnLst>
      <p:par>
        <p:cTn xmlns:p14="http://schemas.microsoft.com/office/powerpoint/2010/mai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t>Observons</a:t>
            </a:r>
            <a:r>
              <a:rPr lang="it-IT" sz="2800" dirty="0" smtClean="0"/>
              <a:t> </a:t>
            </a:r>
            <a:br>
              <a:rPr lang="it-IT" sz="2800" dirty="0" smtClean="0"/>
            </a:br>
            <a:r>
              <a:rPr lang="it-IT" sz="2800" dirty="0" smtClean="0"/>
              <a:t>un </a:t>
            </a:r>
            <a:r>
              <a:rPr lang="it-IT" sz="2800" dirty="0" err="1" smtClean="0"/>
              <a:t>rappel</a:t>
            </a:r>
            <a:r>
              <a:rPr lang="it-IT" sz="2800" dirty="0" smtClean="0"/>
              <a:t> </a:t>
            </a:r>
            <a:r>
              <a:rPr lang="it-IT" sz="2800" dirty="0" smtClean="0"/>
              <a:t>à l’histoire </a:t>
            </a:r>
            <a:r>
              <a:rPr lang="it-IT" sz="2800" dirty="0" err="1" smtClean="0"/>
              <a:t>française</a:t>
            </a:r>
            <a:r>
              <a:rPr lang="it-IT" sz="2800" dirty="0" smtClean="0"/>
              <a:t> </a:t>
            </a:r>
            <a:r>
              <a:rPr lang="it-IT" sz="2800" dirty="0" err="1" smtClean="0"/>
              <a:t>au</a:t>
            </a:r>
            <a:r>
              <a:rPr lang="it-IT" sz="2800" dirty="0" smtClean="0"/>
              <a:t> </a:t>
            </a:r>
            <a:r>
              <a:rPr lang="it-IT" sz="2800" dirty="0" err="1" smtClean="0"/>
              <a:t>cours</a:t>
            </a:r>
            <a:r>
              <a:rPr lang="it-IT" sz="2800" dirty="0" smtClean="0"/>
              <a:t> </a:t>
            </a:r>
            <a:r>
              <a:rPr lang="it-IT" sz="2800" dirty="0" err="1" smtClean="0"/>
              <a:t>des</a:t>
            </a:r>
            <a:r>
              <a:rPr lang="it-IT" sz="2800" dirty="0" smtClean="0"/>
              <a:t> </a:t>
            </a:r>
            <a:r>
              <a:rPr lang="it-IT" sz="2800" dirty="0" err="1" smtClean="0"/>
              <a:t>présidentielles</a:t>
            </a:r>
            <a:endParaRPr lang="it-IT" sz="2800" dirty="0"/>
          </a:p>
        </p:txBody>
      </p:sp>
      <p:sp>
        <p:nvSpPr>
          <p:cNvPr id="3" name="Segnaposto contenuto 2"/>
          <p:cNvSpPr>
            <a:spLocks noGrp="1"/>
          </p:cNvSpPr>
          <p:nvPr>
            <p:ph idx="1"/>
          </p:nvPr>
        </p:nvSpPr>
        <p:spPr/>
        <p:txBody>
          <a:bodyPr>
            <a:normAutofit fontScale="92500" lnSpcReduction="10000"/>
          </a:bodyPr>
          <a:lstStyle/>
          <a:p>
            <a:r>
              <a:rPr lang="it-IT" sz="2800" b="1" dirty="0" err="1"/>
              <a:t>Editorial</a:t>
            </a:r>
            <a:r>
              <a:rPr lang="it-IT" sz="2800" b="1" dirty="0"/>
              <a:t> : la </a:t>
            </a:r>
            <a:r>
              <a:rPr lang="it-IT" sz="2800" b="1" dirty="0" err="1"/>
              <a:t>faute</a:t>
            </a:r>
            <a:r>
              <a:rPr lang="it-IT" sz="2800" b="1" dirty="0"/>
              <a:t> de Marine Le Pen </a:t>
            </a:r>
            <a:r>
              <a:rPr lang="it-IT" sz="2800" b="1" dirty="0" err="1"/>
              <a:t>sur</a:t>
            </a:r>
            <a:r>
              <a:rPr lang="it-IT" sz="2800" b="1" dirty="0"/>
              <a:t> la </a:t>
            </a:r>
            <a:r>
              <a:rPr lang="it-IT" sz="2800" b="1" dirty="0" err="1"/>
              <a:t>rafle</a:t>
            </a:r>
            <a:r>
              <a:rPr lang="it-IT" sz="2800" b="1" dirty="0"/>
              <a:t> </a:t>
            </a:r>
            <a:r>
              <a:rPr lang="it-IT" sz="2800" b="1" dirty="0" err="1"/>
              <a:t>du</a:t>
            </a:r>
            <a:r>
              <a:rPr lang="it-IT" sz="2800" b="1" dirty="0"/>
              <a:t> </a:t>
            </a:r>
            <a:r>
              <a:rPr lang="it-IT" sz="2800" b="1" dirty="0" err="1"/>
              <a:t>Vél</a:t>
            </a:r>
            <a:r>
              <a:rPr lang="it-IT" sz="2800" b="1" dirty="0"/>
              <a:t>’ d’</a:t>
            </a:r>
            <a:r>
              <a:rPr lang="it-IT" sz="2800" b="1" dirty="0" err="1"/>
              <a:t>Hiv</a:t>
            </a:r>
            <a:endParaRPr lang="it-IT" sz="2800" b="1" dirty="0"/>
          </a:p>
          <a:p>
            <a:pPr algn="just"/>
            <a:r>
              <a:rPr lang="it-IT" sz="2800" dirty="0"/>
              <a:t>En </a:t>
            </a:r>
            <a:r>
              <a:rPr lang="it-IT" sz="2800" dirty="0" err="1"/>
              <a:t>affirmant</a:t>
            </a:r>
            <a:r>
              <a:rPr lang="it-IT" sz="2800" dirty="0"/>
              <a:t>, </a:t>
            </a:r>
            <a:r>
              <a:rPr lang="it-IT" sz="2800" dirty="0" err="1"/>
              <a:t>dimanche</a:t>
            </a:r>
            <a:r>
              <a:rPr lang="it-IT" sz="2800" dirty="0"/>
              <a:t> 9 </a:t>
            </a:r>
            <a:r>
              <a:rPr lang="it-IT" sz="2800" dirty="0" err="1"/>
              <a:t>avril</a:t>
            </a:r>
            <a:r>
              <a:rPr lang="it-IT" sz="2800" dirty="0"/>
              <a:t>, </a:t>
            </a:r>
            <a:r>
              <a:rPr lang="it-IT" sz="2800" dirty="0" err="1"/>
              <a:t>dans</a:t>
            </a:r>
            <a:r>
              <a:rPr lang="it-IT" sz="2800" dirty="0"/>
              <a:t> l’</a:t>
            </a:r>
            <a:r>
              <a:rPr lang="it-IT" sz="2800" dirty="0" err="1"/>
              <a:t>émission</a:t>
            </a:r>
            <a:r>
              <a:rPr lang="it-IT" sz="2800" dirty="0"/>
              <a:t> « Le </a:t>
            </a:r>
            <a:r>
              <a:rPr lang="it-IT" sz="2800" dirty="0" err="1"/>
              <a:t>Grand</a:t>
            </a:r>
            <a:r>
              <a:rPr lang="it-IT" sz="2800" dirty="0"/>
              <a:t> </a:t>
            </a:r>
            <a:r>
              <a:rPr lang="it-IT" sz="2800" dirty="0" err="1"/>
              <a:t>Jury</a:t>
            </a:r>
            <a:r>
              <a:rPr lang="it-IT" sz="2800" dirty="0"/>
              <a:t> », </a:t>
            </a:r>
            <a:r>
              <a:rPr lang="it-IT" sz="2800" dirty="0" err="1"/>
              <a:t>que</a:t>
            </a:r>
            <a:r>
              <a:rPr lang="it-IT" sz="2800" dirty="0"/>
              <a:t> </a:t>
            </a:r>
            <a:r>
              <a:rPr lang="it-IT" sz="2800" i="1" dirty="0"/>
              <a:t>« la France n’</a:t>
            </a:r>
            <a:r>
              <a:rPr lang="it-IT" sz="2800" i="1" dirty="0" err="1"/>
              <a:t>était</a:t>
            </a:r>
            <a:r>
              <a:rPr lang="it-IT" sz="2800" i="1" dirty="0"/>
              <a:t> </a:t>
            </a:r>
            <a:r>
              <a:rPr lang="it-IT" sz="2800" i="1" dirty="0" err="1"/>
              <a:t>pas</a:t>
            </a:r>
            <a:r>
              <a:rPr lang="it-IT" sz="2800" i="1" dirty="0"/>
              <a:t> </a:t>
            </a:r>
            <a:r>
              <a:rPr lang="it-IT" sz="2800" i="1" dirty="0" err="1"/>
              <a:t>responsable</a:t>
            </a:r>
            <a:r>
              <a:rPr lang="it-IT" sz="2800" i="1" dirty="0"/>
              <a:t> </a:t>
            </a:r>
            <a:r>
              <a:rPr lang="it-IT" sz="2800" i="1" dirty="0" err="1"/>
              <a:t>du</a:t>
            </a:r>
            <a:r>
              <a:rPr lang="it-IT" sz="2800" i="1" dirty="0"/>
              <a:t> </a:t>
            </a:r>
            <a:r>
              <a:rPr lang="it-IT" sz="2800" i="1" dirty="0" err="1"/>
              <a:t>Vél</a:t>
            </a:r>
            <a:r>
              <a:rPr lang="it-IT" sz="2800" i="1" dirty="0"/>
              <a:t>’ d’</a:t>
            </a:r>
            <a:r>
              <a:rPr lang="it-IT" sz="2800" i="1" dirty="0" err="1"/>
              <a:t>Hiv</a:t>
            </a:r>
            <a:r>
              <a:rPr lang="it-IT" sz="2800" i="1" dirty="0"/>
              <a:t> »</a:t>
            </a:r>
            <a:r>
              <a:rPr lang="it-IT" sz="2800" dirty="0"/>
              <a:t>, Marine Le Pen a franchi une </a:t>
            </a:r>
            <a:r>
              <a:rPr lang="it-IT" sz="2800" dirty="0" err="1"/>
              <a:t>ligne</a:t>
            </a:r>
            <a:r>
              <a:rPr lang="it-IT" sz="2800" dirty="0"/>
              <a:t> </a:t>
            </a:r>
            <a:r>
              <a:rPr lang="it-IT" sz="2800" dirty="0" err="1"/>
              <a:t>rouge</a:t>
            </a:r>
            <a:r>
              <a:rPr lang="it-IT" sz="2800" dirty="0"/>
              <a:t> : celle </a:t>
            </a:r>
            <a:r>
              <a:rPr lang="it-IT" sz="2800" dirty="0" err="1"/>
              <a:t>du</a:t>
            </a:r>
            <a:r>
              <a:rPr lang="it-IT" sz="2800" dirty="0"/>
              <a:t> </a:t>
            </a:r>
            <a:r>
              <a:rPr lang="it-IT" sz="2800" b="1" dirty="0" err="1"/>
              <a:t>consensus</a:t>
            </a:r>
            <a:r>
              <a:rPr lang="it-IT" sz="2800" b="1" dirty="0"/>
              <a:t> </a:t>
            </a:r>
            <a:r>
              <a:rPr lang="it-IT" sz="2800" b="1" dirty="0" err="1"/>
              <a:t>national</a:t>
            </a:r>
            <a:r>
              <a:rPr lang="it-IT" sz="2800" b="1" dirty="0"/>
              <a:t> </a:t>
            </a:r>
            <a:r>
              <a:rPr lang="it-IT" sz="2800" dirty="0" err="1"/>
              <a:t>sur</a:t>
            </a:r>
            <a:r>
              <a:rPr lang="it-IT" sz="2800" dirty="0"/>
              <a:t> la </a:t>
            </a:r>
            <a:r>
              <a:rPr lang="it-IT" sz="2800" dirty="0" err="1"/>
              <a:t>lecture</a:t>
            </a:r>
            <a:r>
              <a:rPr lang="it-IT" sz="2800" dirty="0"/>
              <a:t> </a:t>
            </a:r>
            <a:r>
              <a:rPr lang="it-IT" sz="2800" dirty="0" err="1"/>
              <a:t>des</a:t>
            </a:r>
            <a:r>
              <a:rPr lang="it-IT" sz="2800" dirty="0"/>
              <a:t> </a:t>
            </a:r>
            <a:r>
              <a:rPr lang="it-IT" sz="2800" dirty="0" err="1"/>
              <a:t>épisodes</a:t>
            </a:r>
            <a:r>
              <a:rPr lang="it-IT" sz="2800" dirty="0"/>
              <a:t> </a:t>
            </a:r>
            <a:r>
              <a:rPr lang="it-IT" sz="2800" dirty="0" err="1"/>
              <a:t>les</a:t>
            </a:r>
            <a:r>
              <a:rPr lang="it-IT" sz="2800" dirty="0"/>
              <a:t> plus </a:t>
            </a:r>
            <a:r>
              <a:rPr lang="it-IT" sz="2800" dirty="0" err="1"/>
              <a:t>douloureux</a:t>
            </a:r>
            <a:r>
              <a:rPr lang="it-IT" sz="2800" dirty="0"/>
              <a:t> de l’histoire de France, en l’</a:t>
            </a:r>
            <a:r>
              <a:rPr lang="it-IT" sz="2800" dirty="0" err="1"/>
              <a:t>occurrence</a:t>
            </a:r>
            <a:r>
              <a:rPr lang="it-IT" sz="2800" dirty="0"/>
              <a:t> </a:t>
            </a:r>
            <a:r>
              <a:rPr lang="it-IT" sz="2800" dirty="0" err="1"/>
              <a:t>celui</a:t>
            </a:r>
            <a:r>
              <a:rPr lang="it-IT" sz="2800" dirty="0"/>
              <a:t> de la </a:t>
            </a:r>
            <a:r>
              <a:rPr lang="it-IT" sz="2800" dirty="0" err="1"/>
              <a:t>déportation</a:t>
            </a:r>
            <a:r>
              <a:rPr lang="it-IT" sz="2800" dirty="0"/>
              <a:t> </a:t>
            </a:r>
            <a:r>
              <a:rPr lang="it-IT" sz="2800" dirty="0" err="1"/>
              <a:t>des</a:t>
            </a:r>
            <a:r>
              <a:rPr lang="it-IT" sz="2800" dirty="0"/>
              <a:t> </a:t>
            </a:r>
            <a:r>
              <a:rPr lang="it-IT" sz="2800" dirty="0" err="1"/>
              <a:t>juifs</a:t>
            </a:r>
            <a:r>
              <a:rPr lang="it-IT" sz="2800" dirty="0"/>
              <a:t> de France </a:t>
            </a:r>
            <a:r>
              <a:rPr lang="it-IT" sz="2800" dirty="0" err="1"/>
              <a:t>sous</a:t>
            </a:r>
            <a:r>
              <a:rPr lang="it-IT" sz="2800" dirty="0"/>
              <a:t> l’</a:t>
            </a:r>
            <a:r>
              <a:rPr lang="it-IT" sz="2800" dirty="0" err="1"/>
              <a:t>occupation</a:t>
            </a:r>
            <a:r>
              <a:rPr lang="it-IT" sz="2800" dirty="0"/>
              <a:t> allemande.</a:t>
            </a:r>
            <a:br>
              <a:rPr lang="it-IT" sz="2800" dirty="0"/>
            </a:br>
            <a:r>
              <a:rPr lang="it-IT" sz="2800" dirty="0"/>
              <a:t/>
            </a:r>
            <a:br>
              <a:rPr lang="it-IT" sz="2800" dirty="0"/>
            </a:br>
            <a:r>
              <a:rPr lang="it-IT" sz="2800" i="1" dirty="0" smtClean="0"/>
              <a:t>Le Monde, </a:t>
            </a:r>
            <a:r>
              <a:rPr lang="it-IT" sz="2800" dirty="0" smtClean="0"/>
              <a:t>le 10 </a:t>
            </a:r>
            <a:r>
              <a:rPr lang="it-IT" sz="2800" dirty="0" err="1" smtClean="0"/>
              <a:t>avril</a:t>
            </a:r>
            <a:r>
              <a:rPr lang="it-IT" sz="2800" dirty="0" smtClean="0"/>
              <a:t> 2017</a:t>
            </a:r>
            <a:endParaRPr lang="it-IT" sz="2800" dirty="0"/>
          </a:p>
        </p:txBody>
      </p:sp>
    </p:spTree>
    <p:extLst>
      <p:ext uri="{BB962C8B-B14F-4D97-AF65-F5344CB8AC3E}">
        <p14:creationId xmlns:p14="http://schemas.microsoft.com/office/powerpoint/2010/main" val="251643713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l’histoire </a:t>
            </a:r>
            <a:r>
              <a:rPr lang="it-IT" sz="2800" dirty="0" err="1" smtClean="0"/>
              <a:t>présente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discours</a:t>
            </a:r>
            <a:endParaRPr lang="it-IT" sz="2800" dirty="0"/>
          </a:p>
        </p:txBody>
      </p:sp>
      <p:sp>
        <p:nvSpPr>
          <p:cNvPr id="3" name="Segnaposto contenuto 2"/>
          <p:cNvSpPr>
            <a:spLocks noGrp="1"/>
          </p:cNvSpPr>
          <p:nvPr>
            <p:ph idx="1"/>
          </p:nvPr>
        </p:nvSpPr>
        <p:spPr/>
        <p:txBody>
          <a:bodyPr>
            <a:normAutofit lnSpcReduction="10000"/>
          </a:bodyPr>
          <a:lstStyle/>
          <a:p>
            <a:pPr algn="just"/>
            <a:r>
              <a:rPr lang="it-IT" sz="2400" dirty="0" err="1"/>
              <a:t>Les</a:t>
            </a:r>
            <a:r>
              <a:rPr lang="it-IT" sz="2400" dirty="0"/>
              <a:t> 16 et 17 </a:t>
            </a:r>
            <a:r>
              <a:rPr lang="it-IT" sz="2400" dirty="0" err="1"/>
              <a:t>juillet</a:t>
            </a:r>
            <a:r>
              <a:rPr lang="it-IT" sz="2400" dirty="0"/>
              <a:t> 1942, plus de 13 000 </a:t>
            </a:r>
            <a:r>
              <a:rPr lang="it-IT" sz="2400" dirty="0" err="1"/>
              <a:t>juifs</a:t>
            </a:r>
            <a:r>
              <a:rPr lang="it-IT" sz="2400" dirty="0"/>
              <a:t> </a:t>
            </a:r>
            <a:r>
              <a:rPr lang="it-IT" sz="2400" dirty="0" err="1"/>
              <a:t>français</a:t>
            </a:r>
            <a:r>
              <a:rPr lang="it-IT" sz="2400" dirty="0"/>
              <a:t> </a:t>
            </a:r>
            <a:r>
              <a:rPr lang="it-IT" sz="2400" dirty="0" err="1"/>
              <a:t>étaient</a:t>
            </a:r>
            <a:r>
              <a:rPr lang="it-IT" sz="2400" dirty="0"/>
              <a:t> </a:t>
            </a:r>
            <a:r>
              <a:rPr lang="it-IT" sz="2400" dirty="0" err="1"/>
              <a:t>arrêtés</a:t>
            </a:r>
            <a:r>
              <a:rPr lang="it-IT" sz="2400" dirty="0"/>
              <a:t> </a:t>
            </a:r>
            <a:r>
              <a:rPr lang="it-IT" sz="2400" dirty="0" err="1"/>
              <a:t>puis</a:t>
            </a:r>
            <a:r>
              <a:rPr lang="it-IT" sz="2400" dirty="0"/>
              <a:t> </a:t>
            </a:r>
            <a:r>
              <a:rPr lang="it-IT" sz="2400" dirty="0" err="1"/>
              <a:t>rassemblés</a:t>
            </a:r>
            <a:r>
              <a:rPr lang="it-IT" sz="2400" dirty="0"/>
              <a:t> </a:t>
            </a:r>
            <a:r>
              <a:rPr lang="it-IT" sz="2400" dirty="0" err="1"/>
              <a:t>au</a:t>
            </a:r>
            <a:r>
              <a:rPr lang="it-IT" sz="2400" dirty="0"/>
              <a:t> </a:t>
            </a:r>
            <a:r>
              <a:rPr lang="it-IT" sz="2400" dirty="0" err="1"/>
              <a:t>vélodrome</a:t>
            </a:r>
            <a:r>
              <a:rPr lang="it-IT" sz="2400" dirty="0"/>
              <a:t> d’</a:t>
            </a:r>
            <a:r>
              <a:rPr lang="it-IT" sz="2400" dirty="0" err="1"/>
              <a:t>Hiver</a:t>
            </a:r>
            <a:r>
              <a:rPr lang="it-IT" sz="2400" dirty="0"/>
              <a:t>, à Paris, par </a:t>
            </a:r>
            <a:r>
              <a:rPr lang="it-IT" sz="2400" dirty="0" err="1"/>
              <a:t>des</a:t>
            </a:r>
            <a:r>
              <a:rPr lang="it-IT" sz="2400" dirty="0"/>
              <a:t> </a:t>
            </a:r>
            <a:r>
              <a:rPr lang="it-IT" sz="2400" dirty="0" err="1"/>
              <a:t>policiers</a:t>
            </a:r>
            <a:r>
              <a:rPr lang="it-IT" sz="2400" dirty="0"/>
              <a:t> </a:t>
            </a:r>
            <a:r>
              <a:rPr lang="it-IT" sz="2400" dirty="0" err="1"/>
              <a:t>français</a:t>
            </a:r>
            <a:r>
              <a:rPr lang="it-IT" sz="2400" dirty="0"/>
              <a:t> </a:t>
            </a:r>
            <a:r>
              <a:rPr lang="it-IT" sz="2400" dirty="0" err="1"/>
              <a:t>sur</a:t>
            </a:r>
            <a:r>
              <a:rPr lang="it-IT" sz="2400" dirty="0"/>
              <a:t> </a:t>
            </a:r>
            <a:r>
              <a:rPr lang="it-IT" sz="2400" dirty="0" err="1"/>
              <a:t>décision</a:t>
            </a:r>
            <a:r>
              <a:rPr lang="it-IT" sz="2400" dirty="0"/>
              <a:t> </a:t>
            </a:r>
            <a:r>
              <a:rPr lang="it-IT" sz="2400" dirty="0" err="1"/>
              <a:t>du</a:t>
            </a:r>
            <a:r>
              <a:rPr lang="it-IT" sz="2400" dirty="0"/>
              <a:t> </a:t>
            </a:r>
            <a:r>
              <a:rPr lang="it-IT" sz="2400" dirty="0" err="1"/>
              <a:t>régime</a:t>
            </a:r>
            <a:r>
              <a:rPr lang="it-IT" sz="2400" dirty="0"/>
              <a:t> de Vichy, pour être </a:t>
            </a:r>
            <a:r>
              <a:rPr lang="it-IT" sz="2400" dirty="0" err="1"/>
              <a:t>acheminés</a:t>
            </a:r>
            <a:r>
              <a:rPr lang="it-IT" sz="2400" dirty="0"/>
              <a:t> </a:t>
            </a:r>
            <a:r>
              <a:rPr lang="it-IT" sz="2400" dirty="0" err="1"/>
              <a:t>dans</a:t>
            </a:r>
            <a:r>
              <a:rPr lang="it-IT" sz="2400" dirty="0"/>
              <a:t> </a:t>
            </a:r>
            <a:r>
              <a:rPr lang="it-IT" sz="2400" dirty="0" err="1"/>
              <a:t>les</a:t>
            </a:r>
            <a:r>
              <a:rPr lang="it-IT" sz="2400" dirty="0"/>
              <a:t> </a:t>
            </a:r>
            <a:r>
              <a:rPr lang="it-IT" sz="2400" dirty="0" err="1"/>
              <a:t>camps</a:t>
            </a:r>
            <a:r>
              <a:rPr lang="it-IT" sz="2400" dirty="0"/>
              <a:t> d’</a:t>
            </a:r>
            <a:r>
              <a:rPr lang="it-IT" sz="2400" dirty="0" err="1"/>
              <a:t>extermination</a:t>
            </a:r>
            <a:r>
              <a:rPr lang="it-IT" sz="2400" dirty="0"/>
              <a:t> </a:t>
            </a:r>
            <a:r>
              <a:rPr lang="it-IT" sz="2400" dirty="0" err="1"/>
              <a:t>nazis</a:t>
            </a:r>
            <a:r>
              <a:rPr lang="it-IT" sz="2400" dirty="0"/>
              <a:t>. </a:t>
            </a:r>
            <a:r>
              <a:rPr lang="it-IT" sz="2400" dirty="0" err="1"/>
              <a:t>Longtemps</a:t>
            </a:r>
            <a:r>
              <a:rPr lang="it-IT" sz="2400" dirty="0"/>
              <a:t>, </a:t>
            </a:r>
            <a:r>
              <a:rPr lang="it-IT" sz="2400" dirty="0" err="1"/>
              <a:t>tandis</a:t>
            </a:r>
            <a:r>
              <a:rPr lang="it-IT" sz="2400" dirty="0"/>
              <a:t> </a:t>
            </a:r>
            <a:r>
              <a:rPr lang="it-IT" sz="2400" dirty="0" err="1"/>
              <a:t>que</a:t>
            </a:r>
            <a:r>
              <a:rPr lang="it-IT" sz="2400" dirty="0"/>
              <a:t> la France </a:t>
            </a:r>
            <a:r>
              <a:rPr lang="it-IT" sz="2400" dirty="0" err="1"/>
              <a:t>reconstruisait</a:t>
            </a:r>
            <a:r>
              <a:rPr lang="it-IT" sz="2400" dirty="0"/>
              <a:t> son </a:t>
            </a:r>
            <a:r>
              <a:rPr lang="it-IT" sz="2400" dirty="0" err="1"/>
              <a:t>unité</a:t>
            </a:r>
            <a:r>
              <a:rPr lang="it-IT" sz="2400" dirty="0"/>
              <a:t> et son </a:t>
            </a:r>
            <a:r>
              <a:rPr lang="it-IT" sz="2400" dirty="0" err="1"/>
              <a:t>récit</a:t>
            </a:r>
            <a:r>
              <a:rPr lang="it-IT" sz="2400" dirty="0"/>
              <a:t> </a:t>
            </a:r>
            <a:r>
              <a:rPr lang="it-IT" sz="2400" dirty="0" err="1"/>
              <a:t>historique</a:t>
            </a:r>
            <a:r>
              <a:rPr lang="it-IT" sz="2400" dirty="0"/>
              <a:t> </a:t>
            </a:r>
            <a:r>
              <a:rPr lang="it-IT" sz="2400" dirty="0" err="1"/>
              <a:t>après</a:t>
            </a:r>
            <a:r>
              <a:rPr lang="it-IT" sz="2400" dirty="0"/>
              <a:t> l’</a:t>
            </a:r>
            <a:r>
              <a:rPr lang="it-IT" sz="2400" dirty="0" err="1"/>
              <a:t>Occupation</a:t>
            </a:r>
            <a:r>
              <a:rPr lang="it-IT" sz="2400" dirty="0"/>
              <a:t>, la </a:t>
            </a:r>
            <a:r>
              <a:rPr lang="it-IT" sz="2400" dirty="0" err="1"/>
              <a:t>responsabilité</a:t>
            </a:r>
            <a:r>
              <a:rPr lang="it-IT" sz="2400" dirty="0"/>
              <a:t> de ce crime a </a:t>
            </a:r>
            <a:r>
              <a:rPr lang="it-IT" sz="2400" dirty="0" err="1"/>
              <a:t>été</a:t>
            </a:r>
            <a:r>
              <a:rPr lang="it-IT" sz="2400" dirty="0"/>
              <a:t> </a:t>
            </a:r>
            <a:r>
              <a:rPr lang="it-IT" sz="2400" dirty="0" err="1"/>
              <a:t>attribuée</a:t>
            </a:r>
            <a:r>
              <a:rPr lang="it-IT" sz="2400" dirty="0"/>
              <a:t> </a:t>
            </a:r>
            <a:r>
              <a:rPr lang="it-IT" sz="2400" dirty="0" err="1"/>
              <a:t>aux</a:t>
            </a:r>
            <a:r>
              <a:rPr lang="it-IT" sz="2400" dirty="0"/>
              <a:t> </a:t>
            </a:r>
            <a:r>
              <a:rPr lang="it-IT" sz="2400" b="1" dirty="0" err="1"/>
              <a:t>seuls</a:t>
            </a:r>
            <a:r>
              <a:rPr lang="it-IT" sz="2400" b="1" dirty="0"/>
              <a:t> </a:t>
            </a:r>
            <a:r>
              <a:rPr lang="it-IT" sz="2400" b="1" dirty="0" err="1"/>
              <a:t>acteurs</a:t>
            </a:r>
            <a:r>
              <a:rPr lang="it-IT" sz="2400" b="1" dirty="0"/>
              <a:t> </a:t>
            </a:r>
            <a:r>
              <a:rPr lang="it-IT" sz="2400" b="1" dirty="0" err="1"/>
              <a:t>physiques</a:t>
            </a:r>
            <a:r>
              <a:rPr lang="it-IT" sz="2400" b="1" dirty="0"/>
              <a:t> de la </a:t>
            </a:r>
            <a:r>
              <a:rPr lang="it-IT" sz="2400" b="1" dirty="0" err="1"/>
              <a:t>décision</a:t>
            </a:r>
            <a:r>
              <a:rPr lang="it-IT" sz="2400" dirty="0"/>
              <a:t>. François Mitterrand lui-</a:t>
            </a:r>
            <a:r>
              <a:rPr lang="it-IT" sz="2400" dirty="0" err="1"/>
              <a:t>même</a:t>
            </a:r>
            <a:r>
              <a:rPr lang="it-IT" sz="2400" dirty="0"/>
              <a:t>, </a:t>
            </a:r>
            <a:r>
              <a:rPr lang="it-IT" sz="2400" dirty="0" err="1"/>
              <a:t>reflétant</a:t>
            </a:r>
            <a:r>
              <a:rPr lang="it-IT" sz="2400" dirty="0"/>
              <a:t> l’</a:t>
            </a:r>
            <a:r>
              <a:rPr lang="it-IT" sz="2400" dirty="0" err="1"/>
              <a:t>attitude</a:t>
            </a:r>
            <a:r>
              <a:rPr lang="it-IT" sz="2400" dirty="0"/>
              <a:t> </a:t>
            </a:r>
            <a:r>
              <a:rPr lang="it-IT" sz="2400" dirty="0" err="1"/>
              <a:t>assumée</a:t>
            </a:r>
            <a:r>
              <a:rPr lang="it-IT" sz="2400" dirty="0"/>
              <a:t> par </a:t>
            </a:r>
            <a:r>
              <a:rPr lang="it-IT" sz="2400" dirty="0" err="1"/>
              <a:t>cette</a:t>
            </a:r>
            <a:r>
              <a:rPr lang="it-IT" sz="2400" dirty="0"/>
              <a:t> </a:t>
            </a:r>
            <a:r>
              <a:rPr lang="it-IT" sz="2400" dirty="0" err="1"/>
              <a:t>génération</a:t>
            </a:r>
            <a:r>
              <a:rPr lang="it-IT" sz="2400" dirty="0"/>
              <a:t> de la seconde guerre mondiale, se </a:t>
            </a:r>
            <a:r>
              <a:rPr lang="it-IT" sz="2400" dirty="0" err="1"/>
              <a:t>refusait</a:t>
            </a:r>
            <a:r>
              <a:rPr lang="it-IT" sz="2400" dirty="0"/>
              <a:t> à reconnaître </a:t>
            </a:r>
            <a:r>
              <a:rPr lang="it-IT" sz="2400" dirty="0" err="1"/>
              <a:t>dans</a:t>
            </a:r>
            <a:r>
              <a:rPr lang="it-IT" sz="2400" dirty="0"/>
              <a:t> la </a:t>
            </a:r>
            <a:r>
              <a:rPr lang="it-IT" sz="2400" dirty="0" err="1"/>
              <a:t>rafle</a:t>
            </a:r>
            <a:r>
              <a:rPr lang="it-IT" sz="2400" dirty="0"/>
              <a:t> une </a:t>
            </a:r>
            <a:r>
              <a:rPr lang="it-IT" sz="2400" dirty="0" err="1"/>
              <a:t>décision</a:t>
            </a:r>
            <a:r>
              <a:rPr lang="it-IT" sz="2400" dirty="0"/>
              <a:t> de la </a:t>
            </a:r>
            <a:r>
              <a:rPr lang="it-IT" sz="2400" i="1" dirty="0"/>
              <a:t>« </a:t>
            </a:r>
            <a:r>
              <a:rPr lang="it-IT" sz="2400" i="1" dirty="0" err="1"/>
              <a:t>République</a:t>
            </a:r>
            <a:r>
              <a:rPr lang="it-IT" sz="2400" i="1" dirty="0"/>
              <a:t> </a:t>
            </a:r>
            <a:r>
              <a:rPr lang="it-IT" sz="2400" i="1" dirty="0" err="1"/>
              <a:t>française</a:t>
            </a:r>
            <a:r>
              <a:rPr lang="it-IT" sz="2400" i="1" dirty="0"/>
              <a:t> »</a:t>
            </a:r>
            <a:r>
              <a:rPr lang="it-IT" sz="2400" dirty="0"/>
              <a:t>.</a:t>
            </a:r>
          </a:p>
          <a:p>
            <a:pPr marL="0" indent="0">
              <a:buNone/>
            </a:pPr>
            <a:r>
              <a:rPr lang="it-IT" sz="2400" dirty="0"/>
              <a:t/>
            </a:r>
            <a:br>
              <a:rPr lang="it-IT" sz="2400" dirty="0"/>
            </a:br>
            <a:endParaRPr lang="it-IT" sz="2400" dirty="0"/>
          </a:p>
        </p:txBody>
      </p:sp>
    </p:spTree>
    <p:extLst>
      <p:ext uri="{BB962C8B-B14F-4D97-AF65-F5344CB8AC3E}">
        <p14:creationId xmlns:p14="http://schemas.microsoft.com/office/powerpoint/2010/main" val="345258709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l’histoire </a:t>
            </a:r>
            <a:r>
              <a:rPr lang="it-IT" sz="2800" dirty="0" err="1"/>
              <a:t>présente</a:t>
            </a:r>
            <a:r>
              <a:rPr lang="it-IT" sz="2800" dirty="0"/>
              <a:t> </a:t>
            </a:r>
            <a:r>
              <a:rPr lang="it-IT" sz="2800" dirty="0" err="1"/>
              <a:t>dans</a:t>
            </a:r>
            <a:r>
              <a:rPr lang="it-IT" sz="2800" dirty="0"/>
              <a:t> </a:t>
            </a:r>
            <a:r>
              <a:rPr lang="it-IT" sz="2800" dirty="0" err="1"/>
              <a:t>les</a:t>
            </a:r>
            <a:r>
              <a:rPr lang="it-IT" sz="2800" dirty="0"/>
              <a:t> </a:t>
            </a:r>
            <a:r>
              <a:rPr lang="it-IT" sz="2800" dirty="0" err="1"/>
              <a:t>discours</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it-IT" sz="2400" dirty="0" err="1" smtClean="0"/>
              <a:t>ll</a:t>
            </a:r>
            <a:r>
              <a:rPr lang="it-IT" sz="2400" dirty="0" smtClean="0"/>
              <a:t> </a:t>
            </a:r>
            <a:r>
              <a:rPr lang="it-IT" sz="2400" dirty="0"/>
              <a:t>a </a:t>
            </a:r>
            <a:r>
              <a:rPr lang="it-IT" sz="2400" dirty="0" err="1"/>
              <a:t>fallu</a:t>
            </a:r>
            <a:r>
              <a:rPr lang="it-IT" sz="2400" dirty="0"/>
              <a:t> attendre un </a:t>
            </a:r>
            <a:r>
              <a:rPr lang="it-IT" sz="2400" dirty="0" err="1"/>
              <a:t>peu</a:t>
            </a:r>
            <a:r>
              <a:rPr lang="it-IT" sz="2400" dirty="0"/>
              <a:t> plus d’un demi-</a:t>
            </a:r>
            <a:r>
              <a:rPr lang="it-IT" sz="2400" dirty="0" err="1"/>
              <a:t>siècle</a:t>
            </a:r>
            <a:r>
              <a:rPr lang="it-IT" sz="2400" dirty="0"/>
              <a:t>, </a:t>
            </a:r>
            <a:r>
              <a:rPr lang="it-IT" sz="2400" dirty="0" err="1"/>
              <a:t>attendre</a:t>
            </a:r>
            <a:r>
              <a:rPr lang="it-IT" sz="2400" dirty="0"/>
              <a:t> </a:t>
            </a:r>
            <a:r>
              <a:rPr lang="it-IT" sz="2400" dirty="0" err="1"/>
              <a:t>que</a:t>
            </a:r>
            <a:r>
              <a:rPr lang="it-IT" sz="2400" dirty="0"/>
              <a:t> le </a:t>
            </a:r>
            <a:r>
              <a:rPr lang="it-IT" sz="2400" dirty="0" err="1"/>
              <a:t>temps</a:t>
            </a:r>
            <a:r>
              <a:rPr lang="it-IT" sz="2400" dirty="0"/>
              <a:t> et </a:t>
            </a:r>
            <a:r>
              <a:rPr lang="it-IT" sz="2400" dirty="0" err="1"/>
              <a:t>les</a:t>
            </a:r>
            <a:r>
              <a:rPr lang="it-IT" sz="2400" dirty="0"/>
              <a:t> </a:t>
            </a:r>
            <a:r>
              <a:rPr lang="it-IT" sz="2400" dirty="0" err="1"/>
              <a:t>historiens</a:t>
            </a:r>
            <a:r>
              <a:rPr lang="it-IT" sz="2400" dirty="0"/>
              <a:t> </a:t>
            </a:r>
            <a:r>
              <a:rPr lang="it-IT" sz="2400" dirty="0" err="1"/>
              <a:t>fassent</a:t>
            </a:r>
            <a:r>
              <a:rPr lang="it-IT" sz="2400" dirty="0"/>
              <a:t> </a:t>
            </a:r>
            <a:r>
              <a:rPr lang="it-IT" sz="2400" dirty="0" err="1"/>
              <a:t>leur</a:t>
            </a:r>
            <a:r>
              <a:rPr lang="it-IT" sz="2400" dirty="0"/>
              <a:t> </a:t>
            </a:r>
            <a:r>
              <a:rPr lang="it-IT" sz="2400" dirty="0" err="1"/>
              <a:t>œuvre</a:t>
            </a:r>
            <a:r>
              <a:rPr lang="it-IT" sz="2400" dirty="0"/>
              <a:t>. En </a:t>
            </a:r>
            <a:r>
              <a:rPr lang="it-IT" sz="2400" dirty="0" err="1"/>
              <a:t>déclarant</a:t>
            </a:r>
            <a:r>
              <a:rPr lang="it-IT" sz="2400" dirty="0"/>
              <a:t>, </a:t>
            </a:r>
            <a:r>
              <a:rPr lang="it-IT" sz="2400" dirty="0" err="1"/>
              <a:t>lors</a:t>
            </a:r>
            <a:r>
              <a:rPr lang="it-IT" sz="2400" dirty="0"/>
              <a:t> de la </a:t>
            </a:r>
            <a:r>
              <a:rPr lang="it-IT" sz="2400" dirty="0" err="1"/>
              <a:t>commémoration</a:t>
            </a:r>
            <a:r>
              <a:rPr lang="it-IT" sz="2400" dirty="0"/>
              <a:t> de 1995, </a:t>
            </a:r>
            <a:r>
              <a:rPr lang="it-IT" sz="2400" dirty="0" err="1"/>
              <a:t>que</a:t>
            </a:r>
            <a:r>
              <a:rPr lang="it-IT" sz="2400" dirty="0"/>
              <a:t> </a:t>
            </a:r>
            <a:r>
              <a:rPr lang="it-IT" sz="2400" i="1" dirty="0"/>
              <a:t>« la France, ce jour-là, </a:t>
            </a:r>
            <a:r>
              <a:rPr lang="it-IT" sz="2400" i="1" dirty="0" err="1"/>
              <a:t>commettait</a:t>
            </a:r>
            <a:r>
              <a:rPr lang="it-IT" sz="2400" i="1" dirty="0"/>
              <a:t> l’</a:t>
            </a:r>
            <a:r>
              <a:rPr lang="it-IT" sz="2400" i="1" dirty="0" err="1"/>
              <a:t>irréparable</a:t>
            </a:r>
            <a:r>
              <a:rPr lang="it-IT" sz="2400" i="1" dirty="0"/>
              <a:t> »</a:t>
            </a:r>
            <a:r>
              <a:rPr lang="it-IT" sz="2400" dirty="0"/>
              <a:t>, Jacques Chirac, </a:t>
            </a:r>
            <a:r>
              <a:rPr lang="it-IT" sz="2400" dirty="0" err="1"/>
              <a:t>président</a:t>
            </a:r>
            <a:r>
              <a:rPr lang="it-IT" sz="2400" dirty="0"/>
              <a:t> de la </a:t>
            </a:r>
            <a:r>
              <a:rPr lang="it-IT" sz="2400" dirty="0" err="1"/>
              <a:t>République</a:t>
            </a:r>
            <a:r>
              <a:rPr lang="it-IT" sz="2400" dirty="0"/>
              <a:t>, a </a:t>
            </a:r>
            <a:r>
              <a:rPr lang="it-IT" sz="2400" dirty="0" err="1"/>
              <a:t>tiré</a:t>
            </a:r>
            <a:r>
              <a:rPr lang="it-IT" sz="2400" dirty="0"/>
              <a:t> un </a:t>
            </a:r>
            <a:r>
              <a:rPr lang="it-IT" sz="2400" b="1" dirty="0"/>
              <a:t>trait </a:t>
            </a:r>
            <a:r>
              <a:rPr lang="it-IT" sz="2400" b="1" dirty="0" err="1"/>
              <a:t>définitif</a:t>
            </a:r>
            <a:r>
              <a:rPr lang="it-IT" sz="2400" b="1" dirty="0"/>
              <a:t> </a:t>
            </a:r>
            <a:r>
              <a:rPr lang="it-IT" sz="2400" dirty="0" err="1"/>
              <a:t>sur</a:t>
            </a:r>
            <a:r>
              <a:rPr lang="it-IT" sz="2400" dirty="0"/>
              <a:t> </a:t>
            </a:r>
            <a:r>
              <a:rPr lang="it-IT" sz="2400" dirty="0" err="1"/>
              <a:t>cette</a:t>
            </a:r>
            <a:r>
              <a:rPr lang="it-IT" sz="2400" dirty="0"/>
              <a:t> </a:t>
            </a:r>
            <a:r>
              <a:rPr lang="it-IT" sz="2400" dirty="0" err="1"/>
              <a:t>lecture</a:t>
            </a:r>
            <a:r>
              <a:rPr lang="it-IT" sz="2400" dirty="0"/>
              <a:t> de la </a:t>
            </a:r>
            <a:r>
              <a:rPr lang="it-IT" sz="2400" dirty="0" err="1"/>
              <a:t>déportation</a:t>
            </a:r>
            <a:r>
              <a:rPr lang="it-IT" sz="2400" dirty="0"/>
              <a:t> </a:t>
            </a:r>
            <a:r>
              <a:rPr lang="it-IT" sz="2400" dirty="0" err="1"/>
              <a:t>des</a:t>
            </a:r>
            <a:r>
              <a:rPr lang="it-IT" sz="2400" dirty="0"/>
              <a:t> </a:t>
            </a:r>
            <a:r>
              <a:rPr lang="it-IT" sz="2400" dirty="0" err="1"/>
              <a:t>juifs</a:t>
            </a:r>
            <a:r>
              <a:rPr lang="it-IT" sz="2400" dirty="0"/>
              <a:t>. Le moment </a:t>
            </a:r>
            <a:r>
              <a:rPr lang="it-IT" sz="2400" dirty="0" err="1"/>
              <a:t>était</a:t>
            </a:r>
            <a:r>
              <a:rPr lang="it-IT" sz="2400" dirty="0"/>
              <a:t> </a:t>
            </a:r>
            <a:r>
              <a:rPr lang="it-IT" sz="2400" dirty="0" err="1"/>
              <a:t>venu</a:t>
            </a:r>
            <a:r>
              <a:rPr lang="it-IT" sz="2400" dirty="0"/>
              <a:t> </a:t>
            </a:r>
            <a:r>
              <a:rPr lang="it-IT" sz="2400" b="1" dirty="0"/>
              <a:t>de </a:t>
            </a:r>
            <a:r>
              <a:rPr lang="it-IT" sz="2400" b="1" dirty="0" err="1"/>
              <a:t>reconnaître</a:t>
            </a:r>
            <a:r>
              <a:rPr lang="it-IT" sz="2400" b="1" dirty="0"/>
              <a:t> </a:t>
            </a:r>
            <a:r>
              <a:rPr lang="it-IT" sz="2400" b="1" dirty="0" err="1"/>
              <a:t>clairement</a:t>
            </a:r>
            <a:r>
              <a:rPr lang="it-IT" sz="2400" b="1" dirty="0"/>
              <a:t> la </a:t>
            </a:r>
            <a:r>
              <a:rPr lang="it-IT" sz="2400" b="1" dirty="0" err="1"/>
              <a:t>faute</a:t>
            </a:r>
            <a:r>
              <a:rPr lang="it-IT" sz="2400" b="1" dirty="0"/>
              <a:t> de l’</a:t>
            </a:r>
            <a:r>
              <a:rPr lang="it-IT" sz="2400" b="1" dirty="0" err="1"/>
              <a:t>Etat</a:t>
            </a:r>
            <a:r>
              <a:rPr lang="it-IT" sz="2400" b="1" dirty="0"/>
              <a:t> </a:t>
            </a:r>
            <a:r>
              <a:rPr lang="it-IT" sz="2400" b="1" dirty="0" err="1"/>
              <a:t>français</a:t>
            </a:r>
            <a:r>
              <a:rPr lang="it-IT" sz="2400" b="1" dirty="0"/>
              <a:t> </a:t>
            </a:r>
            <a:r>
              <a:rPr lang="it-IT" sz="2400" b="1" dirty="0" err="1"/>
              <a:t>collaborateur</a:t>
            </a:r>
            <a:r>
              <a:rPr lang="it-IT" sz="2400" b="1" dirty="0"/>
              <a:t>, </a:t>
            </a:r>
            <a:r>
              <a:rPr lang="it-IT" sz="2400" dirty="0"/>
              <a:t>et plus </a:t>
            </a:r>
            <a:r>
              <a:rPr lang="it-IT" sz="2400" dirty="0" err="1"/>
              <a:t>aucun</a:t>
            </a:r>
            <a:r>
              <a:rPr lang="it-IT" sz="2400" dirty="0"/>
              <a:t> </a:t>
            </a:r>
            <a:r>
              <a:rPr lang="it-IT" sz="2400" dirty="0" err="1"/>
              <a:t>dirigeant</a:t>
            </a:r>
            <a:r>
              <a:rPr lang="it-IT" sz="2400" dirty="0"/>
              <a:t> ne </a:t>
            </a:r>
            <a:r>
              <a:rPr lang="it-IT" sz="2400" dirty="0" err="1"/>
              <a:t>devait</a:t>
            </a:r>
            <a:r>
              <a:rPr lang="it-IT" sz="2400" dirty="0"/>
              <a:t> la contester. </a:t>
            </a:r>
            <a:r>
              <a:rPr lang="it-IT" sz="2400" dirty="0" err="1"/>
              <a:t>Les</a:t>
            </a:r>
            <a:r>
              <a:rPr lang="it-IT" sz="2400" dirty="0"/>
              <a:t> </a:t>
            </a:r>
            <a:r>
              <a:rPr lang="it-IT" sz="2400" dirty="0" err="1"/>
              <a:t>premiers</a:t>
            </a:r>
            <a:r>
              <a:rPr lang="it-IT" sz="2400" dirty="0"/>
              <a:t> </a:t>
            </a:r>
            <a:r>
              <a:rPr lang="it-IT" sz="2400" dirty="0" err="1"/>
              <a:t>ministres</a:t>
            </a:r>
            <a:r>
              <a:rPr lang="it-IT" sz="2400" dirty="0"/>
              <a:t> Lionel Jospin et Jean-Pierre </a:t>
            </a:r>
            <a:r>
              <a:rPr lang="it-IT" sz="2400" dirty="0" err="1"/>
              <a:t>Raffarin</a:t>
            </a:r>
            <a:r>
              <a:rPr lang="it-IT" sz="2400" dirty="0"/>
              <a:t> </a:t>
            </a:r>
            <a:r>
              <a:rPr lang="it-IT" sz="2400" dirty="0" err="1"/>
              <a:t>ont</a:t>
            </a:r>
            <a:r>
              <a:rPr lang="it-IT" sz="2400" dirty="0"/>
              <a:t> </a:t>
            </a:r>
            <a:r>
              <a:rPr lang="it-IT" sz="2400" dirty="0" err="1"/>
              <a:t>confirmé</a:t>
            </a:r>
            <a:r>
              <a:rPr lang="it-IT" sz="2400" dirty="0"/>
              <a:t> ce </a:t>
            </a:r>
            <a:r>
              <a:rPr lang="it-IT" sz="2400" dirty="0" err="1"/>
              <a:t>jugement</a:t>
            </a:r>
            <a:r>
              <a:rPr lang="it-IT" sz="2400" dirty="0"/>
              <a:t>. Le </a:t>
            </a:r>
            <a:r>
              <a:rPr lang="it-IT" sz="2400" dirty="0" err="1"/>
              <a:t>président</a:t>
            </a:r>
            <a:r>
              <a:rPr lang="it-IT" sz="2400" dirty="0"/>
              <a:t> Nicolas Sarkozy a </a:t>
            </a:r>
            <a:r>
              <a:rPr lang="it-IT" sz="2400" dirty="0" err="1"/>
              <a:t>estimé</a:t>
            </a:r>
            <a:r>
              <a:rPr lang="it-IT" sz="2400" dirty="0"/>
              <a:t> </a:t>
            </a:r>
            <a:r>
              <a:rPr lang="it-IT" sz="2400" dirty="0" err="1"/>
              <a:t>qu’il</a:t>
            </a:r>
            <a:r>
              <a:rPr lang="it-IT" sz="2400" dirty="0"/>
              <a:t> n’</a:t>
            </a:r>
            <a:r>
              <a:rPr lang="it-IT" sz="2400" dirty="0" err="1"/>
              <a:t>avait</a:t>
            </a:r>
            <a:r>
              <a:rPr lang="it-IT" sz="2400" dirty="0"/>
              <a:t> </a:t>
            </a:r>
            <a:r>
              <a:rPr lang="it-IT" sz="2400" i="1" dirty="0"/>
              <a:t>« </a:t>
            </a:r>
            <a:r>
              <a:rPr lang="it-IT" sz="2400" i="1" dirty="0" err="1"/>
              <a:t>rien</a:t>
            </a:r>
            <a:r>
              <a:rPr lang="it-IT" sz="2400" i="1" dirty="0"/>
              <a:t> à retrancher et </a:t>
            </a:r>
            <a:r>
              <a:rPr lang="it-IT" sz="2400" i="1" dirty="0" err="1"/>
              <a:t>rien</a:t>
            </a:r>
            <a:r>
              <a:rPr lang="it-IT" sz="2400" i="1" dirty="0"/>
              <a:t> à rajouter </a:t>
            </a:r>
            <a:r>
              <a:rPr lang="it-IT" sz="2400" i="1" dirty="0" err="1"/>
              <a:t>au</a:t>
            </a:r>
            <a:r>
              <a:rPr lang="it-IT" sz="2400" i="1" dirty="0"/>
              <a:t> </a:t>
            </a:r>
            <a:r>
              <a:rPr lang="it-IT" sz="2400" i="1" dirty="0" err="1"/>
              <a:t>très</a:t>
            </a:r>
            <a:r>
              <a:rPr lang="it-IT" sz="2400" i="1" dirty="0"/>
              <a:t> </a:t>
            </a:r>
            <a:r>
              <a:rPr lang="it-IT" sz="2400" i="1" dirty="0" err="1"/>
              <a:t>beau</a:t>
            </a:r>
            <a:r>
              <a:rPr lang="it-IT" sz="2400" i="1" dirty="0"/>
              <a:t> </a:t>
            </a:r>
            <a:r>
              <a:rPr lang="it-IT" sz="2400" i="1" dirty="0" err="1"/>
              <a:t>discours</a:t>
            </a:r>
            <a:r>
              <a:rPr lang="it-IT" sz="2400" i="1" dirty="0"/>
              <a:t> »</a:t>
            </a:r>
            <a:r>
              <a:rPr lang="it-IT" sz="2400" dirty="0"/>
              <a:t> de son </a:t>
            </a:r>
            <a:r>
              <a:rPr lang="it-IT" sz="2400" dirty="0" err="1"/>
              <a:t>prédécesseur</a:t>
            </a:r>
            <a:r>
              <a:rPr lang="it-IT" sz="2400" dirty="0"/>
              <a:t> ; plus </a:t>
            </a:r>
            <a:r>
              <a:rPr lang="it-IT" sz="2400" dirty="0" err="1"/>
              <a:t>tard</a:t>
            </a:r>
            <a:r>
              <a:rPr lang="it-IT" sz="2400" dirty="0"/>
              <a:t>, le </a:t>
            </a:r>
            <a:r>
              <a:rPr lang="it-IT" sz="2400" dirty="0" err="1"/>
              <a:t>président</a:t>
            </a:r>
            <a:r>
              <a:rPr lang="it-IT" sz="2400" dirty="0"/>
              <a:t> François Hollande a, à son tour, </a:t>
            </a:r>
            <a:r>
              <a:rPr lang="it-IT" sz="2400" dirty="0" err="1"/>
              <a:t>dénoncé</a:t>
            </a:r>
            <a:r>
              <a:rPr lang="it-IT" sz="2400" i="1" dirty="0"/>
              <a:t> « un crime </a:t>
            </a:r>
            <a:r>
              <a:rPr lang="it-IT" sz="2400" i="1" dirty="0" err="1"/>
              <a:t>commis</a:t>
            </a:r>
            <a:r>
              <a:rPr lang="it-IT" sz="2400" i="1" dirty="0"/>
              <a:t> en France par la France »</a:t>
            </a:r>
            <a:r>
              <a:rPr lang="it-IT" sz="2400" dirty="0"/>
              <a:t>.</a:t>
            </a:r>
            <a:br>
              <a:rPr lang="it-IT" sz="2400" dirty="0"/>
            </a:br>
            <a:endParaRPr lang="it-IT" sz="2400" dirty="0"/>
          </a:p>
        </p:txBody>
      </p:sp>
    </p:spTree>
    <p:extLst>
      <p:ext uri="{BB962C8B-B14F-4D97-AF65-F5344CB8AC3E}">
        <p14:creationId xmlns:p14="http://schemas.microsoft.com/office/powerpoint/2010/main" val="8484510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l’histoire </a:t>
            </a:r>
            <a:r>
              <a:rPr lang="it-IT" sz="2800" dirty="0" err="1"/>
              <a:t>présente</a:t>
            </a:r>
            <a:r>
              <a:rPr lang="it-IT" sz="2800" dirty="0"/>
              <a:t> </a:t>
            </a:r>
            <a:r>
              <a:rPr lang="it-IT" sz="2800" dirty="0" err="1"/>
              <a:t>dans</a:t>
            </a:r>
            <a:r>
              <a:rPr lang="it-IT" sz="2800" dirty="0"/>
              <a:t> </a:t>
            </a:r>
            <a:r>
              <a:rPr lang="it-IT" sz="2800" dirty="0" err="1"/>
              <a:t>les</a:t>
            </a:r>
            <a:r>
              <a:rPr lang="it-IT" sz="2800" dirty="0"/>
              <a:t> </a:t>
            </a:r>
            <a:r>
              <a:rPr lang="it-IT" sz="2800" dirty="0" err="1"/>
              <a:t>discours</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it-IT" sz="2400" dirty="0"/>
              <a:t>En </a:t>
            </a:r>
            <a:r>
              <a:rPr lang="it-IT" sz="2400" dirty="0" err="1"/>
              <a:t>rejetant</a:t>
            </a:r>
            <a:r>
              <a:rPr lang="it-IT" sz="2400" dirty="0"/>
              <a:t> </a:t>
            </a:r>
            <a:r>
              <a:rPr lang="it-IT" sz="2400" dirty="0" err="1"/>
              <a:t>cette</a:t>
            </a:r>
            <a:r>
              <a:rPr lang="it-IT" sz="2400" dirty="0"/>
              <a:t> </a:t>
            </a:r>
            <a:r>
              <a:rPr lang="it-IT" sz="2400" dirty="0" err="1"/>
              <a:t>interprétation</a:t>
            </a:r>
            <a:r>
              <a:rPr lang="it-IT" sz="2400" dirty="0"/>
              <a:t> </a:t>
            </a:r>
            <a:r>
              <a:rPr lang="it-IT" sz="2400" dirty="0" err="1"/>
              <a:t>aujourd’hui</a:t>
            </a:r>
            <a:r>
              <a:rPr lang="it-IT" sz="2400" dirty="0"/>
              <a:t> </a:t>
            </a:r>
            <a:r>
              <a:rPr lang="it-IT" sz="2400" b="1" dirty="0" err="1"/>
              <a:t>consensuelle</a:t>
            </a:r>
            <a:r>
              <a:rPr lang="it-IT" sz="2400" dirty="0"/>
              <a:t>, Marine Le Pen, candidate </a:t>
            </a:r>
            <a:r>
              <a:rPr lang="it-IT" sz="2400" dirty="0" err="1"/>
              <a:t>du</a:t>
            </a:r>
            <a:r>
              <a:rPr lang="it-IT" sz="2400" dirty="0"/>
              <a:t> Front national à l’</a:t>
            </a:r>
            <a:r>
              <a:rPr lang="it-IT" sz="2400" dirty="0" err="1"/>
              <a:t>élection</a:t>
            </a:r>
            <a:r>
              <a:rPr lang="it-IT" sz="2400" dirty="0"/>
              <a:t> </a:t>
            </a:r>
            <a:r>
              <a:rPr lang="it-IT" sz="2400" dirty="0" err="1"/>
              <a:t>présidentielle</a:t>
            </a:r>
            <a:r>
              <a:rPr lang="it-IT" sz="2400" dirty="0"/>
              <a:t>, </a:t>
            </a:r>
            <a:r>
              <a:rPr lang="it-IT" sz="2400" dirty="0" err="1"/>
              <a:t>prétend</a:t>
            </a:r>
            <a:r>
              <a:rPr lang="it-IT" sz="2400" dirty="0"/>
              <a:t> se placer </a:t>
            </a:r>
            <a:r>
              <a:rPr lang="it-IT" sz="2400" dirty="0" err="1"/>
              <a:t>dans</a:t>
            </a:r>
            <a:r>
              <a:rPr lang="it-IT" sz="2400" dirty="0"/>
              <a:t> </a:t>
            </a:r>
            <a:r>
              <a:rPr lang="it-IT" sz="2400" dirty="0" err="1"/>
              <a:t>les</a:t>
            </a:r>
            <a:r>
              <a:rPr lang="it-IT" sz="2400" dirty="0"/>
              <a:t> </a:t>
            </a:r>
            <a:r>
              <a:rPr lang="it-IT" sz="2400" dirty="0" err="1"/>
              <a:t>pas</a:t>
            </a:r>
            <a:r>
              <a:rPr lang="it-IT" sz="2400" dirty="0"/>
              <a:t> </a:t>
            </a:r>
            <a:r>
              <a:rPr lang="it-IT" sz="2400" dirty="0" err="1"/>
              <a:t>du</a:t>
            </a:r>
            <a:r>
              <a:rPr lang="it-IT" sz="2400" dirty="0"/>
              <a:t> </a:t>
            </a:r>
            <a:r>
              <a:rPr lang="it-IT" sz="2400" dirty="0" err="1"/>
              <a:t>général</a:t>
            </a:r>
            <a:r>
              <a:rPr lang="it-IT" sz="2400" dirty="0"/>
              <a:t> de Gaulle. </a:t>
            </a:r>
            <a:r>
              <a:rPr lang="it-IT" sz="2400" dirty="0" err="1"/>
              <a:t>Dimanche</a:t>
            </a:r>
            <a:r>
              <a:rPr lang="it-IT" sz="2400" dirty="0"/>
              <a:t>, pour justifier son </a:t>
            </a:r>
            <a:r>
              <a:rPr lang="it-IT" sz="2400" dirty="0" err="1"/>
              <a:t>propos</a:t>
            </a:r>
            <a:r>
              <a:rPr lang="it-IT" sz="2400" dirty="0"/>
              <a:t>, elle s’est </a:t>
            </a:r>
            <a:r>
              <a:rPr lang="it-IT" sz="2400" dirty="0" err="1"/>
              <a:t>référée</a:t>
            </a:r>
            <a:r>
              <a:rPr lang="it-IT" sz="2400" dirty="0"/>
              <a:t> à l’</a:t>
            </a:r>
            <a:r>
              <a:rPr lang="it-IT" sz="2400" dirty="0" err="1"/>
              <a:t>ordonnance</a:t>
            </a:r>
            <a:r>
              <a:rPr lang="it-IT" sz="2400" dirty="0"/>
              <a:t> </a:t>
            </a:r>
            <a:r>
              <a:rPr lang="it-IT" sz="2400" dirty="0" err="1"/>
              <a:t>du</a:t>
            </a:r>
            <a:r>
              <a:rPr lang="it-IT" sz="2400" dirty="0"/>
              <a:t> 9 </a:t>
            </a:r>
            <a:r>
              <a:rPr lang="it-IT" sz="2400" dirty="0" err="1"/>
              <a:t>août</a:t>
            </a:r>
            <a:r>
              <a:rPr lang="it-IT" sz="2400" dirty="0"/>
              <a:t> 1944, </a:t>
            </a:r>
            <a:r>
              <a:rPr lang="it-IT" sz="2400" dirty="0" err="1"/>
              <a:t>publiée</a:t>
            </a:r>
            <a:r>
              <a:rPr lang="it-IT" sz="2400" dirty="0"/>
              <a:t> à Alger par le </a:t>
            </a:r>
            <a:r>
              <a:rPr lang="it-IT" sz="2400" dirty="0" err="1"/>
              <a:t>gouvernement</a:t>
            </a:r>
            <a:r>
              <a:rPr lang="it-IT" sz="2400" dirty="0"/>
              <a:t> </a:t>
            </a:r>
            <a:r>
              <a:rPr lang="it-IT" sz="2400" dirty="0" err="1"/>
              <a:t>provisoire</a:t>
            </a:r>
            <a:r>
              <a:rPr lang="it-IT" sz="2400" dirty="0"/>
              <a:t> </a:t>
            </a:r>
            <a:r>
              <a:rPr lang="it-IT" sz="2400" dirty="0" err="1"/>
              <a:t>du</a:t>
            </a:r>
            <a:r>
              <a:rPr lang="it-IT" sz="2400" dirty="0"/>
              <a:t> </a:t>
            </a:r>
            <a:r>
              <a:rPr lang="it-IT" sz="2400" dirty="0" err="1"/>
              <a:t>général</a:t>
            </a:r>
            <a:r>
              <a:rPr lang="it-IT" sz="2400" dirty="0"/>
              <a:t> de Gaulle et </a:t>
            </a:r>
            <a:r>
              <a:rPr lang="it-IT" sz="2400" dirty="0" err="1"/>
              <a:t>destinée</a:t>
            </a:r>
            <a:r>
              <a:rPr lang="it-IT" sz="2400" dirty="0"/>
              <a:t> à ôter </a:t>
            </a:r>
            <a:r>
              <a:rPr lang="it-IT" sz="2400" dirty="0" err="1"/>
              <a:t>toute</a:t>
            </a:r>
            <a:r>
              <a:rPr lang="it-IT" sz="2400" dirty="0"/>
              <a:t> </a:t>
            </a:r>
            <a:r>
              <a:rPr lang="it-IT" sz="2400" dirty="0" err="1"/>
              <a:t>légalité</a:t>
            </a:r>
            <a:r>
              <a:rPr lang="it-IT" sz="2400" dirty="0"/>
              <a:t> </a:t>
            </a:r>
            <a:r>
              <a:rPr lang="it-IT" sz="2400" dirty="0" err="1"/>
              <a:t>au</a:t>
            </a:r>
            <a:r>
              <a:rPr lang="it-IT" sz="2400" dirty="0"/>
              <a:t> </a:t>
            </a:r>
            <a:r>
              <a:rPr lang="it-IT" sz="2400" dirty="0" err="1"/>
              <a:t>régime</a:t>
            </a:r>
            <a:r>
              <a:rPr lang="it-IT" sz="2400" dirty="0"/>
              <a:t> de Vichy. Mais </a:t>
            </a:r>
            <a:r>
              <a:rPr lang="it-IT" sz="2400" dirty="0" err="1"/>
              <a:t>nous</a:t>
            </a:r>
            <a:r>
              <a:rPr lang="it-IT" sz="2400" dirty="0"/>
              <a:t> ne </a:t>
            </a:r>
            <a:r>
              <a:rPr lang="it-IT" sz="2400" dirty="0" err="1"/>
              <a:t>sommes</a:t>
            </a:r>
            <a:r>
              <a:rPr lang="it-IT" sz="2400" dirty="0"/>
              <a:t> plus en 1944, ni </a:t>
            </a:r>
            <a:r>
              <a:rPr lang="it-IT" sz="2400" dirty="0" err="1"/>
              <a:t>même</a:t>
            </a:r>
            <a:r>
              <a:rPr lang="it-IT" sz="2400" dirty="0"/>
              <a:t> en 1981, et Marine Le Pen n’est </a:t>
            </a:r>
            <a:r>
              <a:rPr lang="it-IT" sz="2400" dirty="0" err="1"/>
              <a:t>pas</a:t>
            </a:r>
            <a:r>
              <a:rPr lang="it-IT" sz="2400" dirty="0"/>
              <a:t> Charles de Gaulle, dont Jacques Chirac </a:t>
            </a:r>
            <a:r>
              <a:rPr lang="it-IT" sz="2400" dirty="0" err="1"/>
              <a:t>incarne</a:t>
            </a:r>
            <a:r>
              <a:rPr lang="it-IT" sz="2400" dirty="0"/>
              <a:t> l’</a:t>
            </a:r>
            <a:r>
              <a:rPr lang="it-IT" sz="2400" dirty="0" err="1"/>
              <a:t>héritage</a:t>
            </a:r>
            <a:r>
              <a:rPr lang="it-IT" sz="2400" dirty="0"/>
              <a:t> </a:t>
            </a:r>
            <a:r>
              <a:rPr lang="it-IT" sz="2400" dirty="0" err="1"/>
              <a:t>beaucoup</a:t>
            </a:r>
            <a:r>
              <a:rPr lang="it-IT" sz="2400" dirty="0"/>
              <a:t> </a:t>
            </a:r>
            <a:r>
              <a:rPr lang="it-IT" sz="2400" dirty="0" err="1"/>
              <a:t>mieux</a:t>
            </a:r>
            <a:r>
              <a:rPr lang="it-IT" sz="2400" dirty="0"/>
              <a:t> </a:t>
            </a:r>
            <a:r>
              <a:rPr lang="it-IT" sz="2400" dirty="0" err="1"/>
              <a:t>qu’elle</a:t>
            </a:r>
            <a:r>
              <a:rPr lang="it-IT" sz="2400" dirty="0"/>
              <a:t>. </a:t>
            </a:r>
            <a:r>
              <a:rPr lang="it-IT" sz="2400" dirty="0" err="1"/>
              <a:t>Nous</a:t>
            </a:r>
            <a:r>
              <a:rPr lang="it-IT" sz="2400" dirty="0"/>
              <a:t> </a:t>
            </a:r>
            <a:r>
              <a:rPr lang="it-IT" sz="2400" dirty="0" err="1"/>
              <a:t>sommes</a:t>
            </a:r>
            <a:r>
              <a:rPr lang="it-IT" sz="2400" dirty="0"/>
              <a:t> en 2017. </a:t>
            </a:r>
            <a:r>
              <a:rPr lang="it-IT" sz="2400" dirty="0" err="1"/>
              <a:t>Près</a:t>
            </a:r>
            <a:r>
              <a:rPr lang="it-IT" sz="2400" dirty="0"/>
              <a:t> de </a:t>
            </a:r>
            <a:r>
              <a:rPr lang="it-IT" sz="2400" dirty="0" err="1"/>
              <a:t>trois</a:t>
            </a:r>
            <a:r>
              <a:rPr lang="it-IT" sz="2400" dirty="0"/>
              <a:t> </a:t>
            </a:r>
            <a:r>
              <a:rPr lang="it-IT" sz="2400" dirty="0" err="1"/>
              <a:t>quarts</a:t>
            </a:r>
            <a:r>
              <a:rPr lang="it-IT" sz="2400" dirty="0"/>
              <a:t> de </a:t>
            </a:r>
            <a:r>
              <a:rPr lang="it-IT" sz="2400" dirty="0" err="1"/>
              <a:t>siècle</a:t>
            </a:r>
            <a:r>
              <a:rPr lang="it-IT" sz="2400" dirty="0"/>
              <a:t> se </a:t>
            </a:r>
            <a:r>
              <a:rPr lang="it-IT" sz="2400" dirty="0" err="1"/>
              <a:t>sont</a:t>
            </a:r>
            <a:r>
              <a:rPr lang="it-IT" sz="2400" dirty="0"/>
              <a:t> </a:t>
            </a:r>
            <a:r>
              <a:rPr lang="it-IT" sz="2400" dirty="0" err="1"/>
              <a:t>écoulés</a:t>
            </a:r>
            <a:r>
              <a:rPr lang="it-IT" sz="2400" dirty="0"/>
              <a:t> </a:t>
            </a:r>
            <a:r>
              <a:rPr lang="it-IT" sz="2400" dirty="0" err="1"/>
              <a:t>depuis</a:t>
            </a:r>
            <a:r>
              <a:rPr lang="it-IT" sz="2400" dirty="0"/>
              <a:t> la Libération, </a:t>
            </a:r>
            <a:r>
              <a:rPr lang="it-IT" sz="2400" dirty="0" err="1"/>
              <a:t>au</a:t>
            </a:r>
            <a:r>
              <a:rPr lang="it-IT" sz="2400" dirty="0"/>
              <a:t> </a:t>
            </a:r>
            <a:r>
              <a:rPr lang="it-IT" sz="2400" dirty="0" err="1"/>
              <a:t>moins</a:t>
            </a:r>
            <a:r>
              <a:rPr lang="it-IT" sz="2400" dirty="0"/>
              <a:t> </a:t>
            </a:r>
            <a:r>
              <a:rPr lang="it-IT" sz="2400" dirty="0" err="1"/>
              <a:t>trois</a:t>
            </a:r>
            <a:r>
              <a:rPr lang="it-IT" sz="2400" dirty="0"/>
              <a:t> </a:t>
            </a:r>
            <a:r>
              <a:rPr lang="it-IT" sz="2400" dirty="0" err="1"/>
              <a:t>générations</a:t>
            </a:r>
            <a:r>
              <a:rPr lang="it-IT" sz="2400" dirty="0"/>
              <a:t> </a:t>
            </a:r>
            <a:r>
              <a:rPr lang="it-IT" sz="2400" dirty="0" err="1"/>
              <a:t>sont</a:t>
            </a:r>
            <a:r>
              <a:rPr lang="it-IT" sz="2400" dirty="0"/>
              <a:t> </a:t>
            </a:r>
            <a:r>
              <a:rPr lang="it-IT" sz="2400" dirty="0" err="1"/>
              <a:t>passées</a:t>
            </a:r>
            <a:r>
              <a:rPr lang="it-IT" sz="2400" dirty="0"/>
              <a:t>, </a:t>
            </a:r>
            <a:r>
              <a:rPr lang="it-IT" sz="2400" dirty="0" err="1"/>
              <a:t>des</a:t>
            </a:r>
            <a:r>
              <a:rPr lang="it-IT" sz="2400" dirty="0"/>
              <a:t> </a:t>
            </a:r>
            <a:r>
              <a:rPr lang="it-IT" sz="2400" dirty="0" err="1"/>
              <a:t>dizaines</a:t>
            </a:r>
            <a:r>
              <a:rPr lang="it-IT" sz="2400" dirty="0"/>
              <a:t> de </a:t>
            </a:r>
            <a:r>
              <a:rPr lang="it-IT" sz="2400" dirty="0" err="1"/>
              <a:t>milliers</a:t>
            </a:r>
            <a:r>
              <a:rPr lang="it-IT" sz="2400" dirty="0"/>
              <a:t> de </a:t>
            </a:r>
            <a:r>
              <a:rPr lang="it-IT" sz="2400" dirty="0" err="1"/>
              <a:t>pages</a:t>
            </a:r>
            <a:r>
              <a:rPr lang="it-IT" sz="2400" dirty="0"/>
              <a:t> d’histoire </a:t>
            </a:r>
            <a:r>
              <a:rPr lang="it-IT" sz="2400" dirty="0" err="1"/>
              <a:t>ont</a:t>
            </a:r>
            <a:r>
              <a:rPr lang="it-IT" sz="2400" dirty="0"/>
              <a:t> </a:t>
            </a:r>
            <a:r>
              <a:rPr lang="it-IT" sz="2400" dirty="0" err="1"/>
              <a:t>été</a:t>
            </a:r>
            <a:r>
              <a:rPr lang="it-IT" sz="2400" dirty="0"/>
              <a:t> </a:t>
            </a:r>
            <a:r>
              <a:rPr lang="it-IT" sz="2400" dirty="0" err="1"/>
              <a:t>écrites</a:t>
            </a:r>
            <a:r>
              <a:rPr lang="it-IT" sz="2400" dirty="0"/>
              <a:t>, </a:t>
            </a:r>
            <a:r>
              <a:rPr lang="it-IT" sz="2400" dirty="0" err="1"/>
              <a:t>débattues</a:t>
            </a:r>
            <a:r>
              <a:rPr lang="it-IT" sz="2400" dirty="0"/>
              <a:t>, </a:t>
            </a:r>
            <a:r>
              <a:rPr lang="it-IT" sz="2400" dirty="0" err="1"/>
              <a:t>analysées</a:t>
            </a:r>
            <a:r>
              <a:rPr lang="it-IT" sz="2400" dirty="0"/>
              <a:t> et </a:t>
            </a:r>
            <a:r>
              <a:rPr lang="it-IT" sz="2400" dirty="0" err="1"/>
              <a:t>enseignées</a:t>
            </a:r>
            <a:r>
              <a:rPr lang="it-IT" sz="2400" dirty="0"/>
              <a:t>.</a:t>
            </a:r>
            <a:br>
              <a:rPr lang="it-IT" sz="2400" dirty="0"/>
            </a:br>
            <a:endParaRPr lang="it-IT" sz="2400" dirty="0"/>
          </a:p>
        </p:txBody>
      </p:sp>
    </p:spTree>
    <p:extLst>
      <p:ext uri="{BB962C8B-B14F-4D97-AF65-F5344CB8AC3E}">
        <p14:creationId xmlns:p14="http://schemas.microsoft.com/office/powerpoint/2010/main" val="140866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1492" y="674219"/>
            <a:ext cx="7886700" cy="1325563"/>
          </a:xfrm>
        </p:spPr>
        <p:txBody>
          <a:bodyPr>
            <a:normAutofit fontScale="90000"/>
          </a:bodyPr>
          <a:lstStyle/>
          <a:p>
            <a:r>
              <a:rPr lang="fr-FR" sz="2700" b="1" cap="all" dirty="0"/>
              <a:t>SÉBASTIEN DEGUY: «LES CONCERTS </a:t>
            </a:r>
            <a:r>
              <a:rPr lang="fr-FR" sz="2700" b="1" i="1" u="sng" cap="all" dirty="0"/>
              <a:t>ME CASSENT </a:t>
            </a:r>
            <a:r>
              <a:rPr lang="fr-FR" sz="2700" b="1" u="sng" cap="all" dirty="0"/>
              <a:t>SOUVENT </a:t>
            </a:r>
            <a:r>
              <a:rPr lang="fr-FR" sz="2700" b="1" i="1" u="sng" cap="all" dirty="0"/>
              <a:t>LES OREILLES</a:t>
            </a:r>
            <a:r>
              <a:rPr lang="fr-FR" sz="2700" b="1" cap="all" dirty="0"/>
              <a:t>»</a:t>
            </a:r>
            <a:r>
              <a:rPr lang="fr-FR" b="1" cap="all" dirty="0"/>
              <a:t/>
            </a:r>
            <a:br>
              <a:rPr lang="fr-FR" b="1" cap="all" dirty="0"/>
            </a:br>
            <a:endParaRPr lang="es-ES_tradnl" dirty="0"/>
          </a:p>
        </p:txBody>
      </p:sp>
      <p:sp>
        <p:nvSpPr>
          <p:cNvPr id="3" name="Segnaposto contenuto 2"/>
          <p:cNvSpPr>
            <a:spLocks noGrp="1"/>
          </p:cNvSpPr>
          <p:nvPr>
            <p:ph idx="1"/>
          </p:nvPr>
        </p:nvSpPr>
        <p:spPr>
          <a:xfrm>
            <a:off x="647969" y="2244479"/>
            <a:ext cx="7886700" cy="4351338"/>
          </a:xfrm>
        </p:spPr>
        <p:txBody>
          <a:bodyPr>
            <a:normAutofit/>
          </a:bodyPr>
          <a:lstStyle/>
          <a:p>
            <a:r>
              <a:rPr lang="fr-FR" sz="2400" dirty="0"/>
              <a:t>C’est un des leaders de la fameuse «french </a:t>
            </a:r>
            <a:r>
              <a:rPr lang="fr-FR" sz="2400" dirty="0" err="1"/>
              <a:t>tech</a:t>
            </a:r>
            <a:r>
              <a:rPr lang="fr-FR" sz="2400" dirty="0"/>
              <a:t>». Originaire de Clermont-Ferrand (Puy-de-Dôme), Sébastien </a:t>
            </a:r>
            <a:r>
              <a:rPr lang="fr-FR" sz="2400" dirty="0" err="1"/>
              <a:t>Deguy</a:t>
            </a:r>
            <a:r>
              <a:rPr lang="fr-FR" sz="2400" dirty="0"/>
              <a:t> est le président fondateur d’</a:t>
            </a:r>
            <a:r>
              <a:rPr lang="fr-FR" sz="2400" dirty="0" err="1"/>
              <a:t>Allegorithmic</a:t>
            </a:r>
            <a:r>
              <a:rPr lang="fr-FR" sz="2400" dirty="0"/>
              <a:t>, société qui développe les logiciels graphiques Substance, leaders dans le jeu vidéo 3D et l’animation et utilisés par les plus grands studios créatifs du monde comme </a:t>
            </a:r>
            <a:r>
              <a:rPr lang="fr-FR" sz="2400" dirty="0" err="1"/>
              <a:t>Dreamworks</a:t>
            </a:r>
            <a:r>
              <a:rPr lang="fr-FR" sz="2400" dirty="0"/>
              <a:t>, Sony ou Nintendo.</a:t>
            </a:r>
            <a:endParaRPr lang="es-ES_tradnl" sz="2400" dirty="0"/>
          </a:p>
        </p:txBody>
      </p:sp>
      <p:sp>
        <p:nvSpPr>
          <p:cNvPr id="5" name="CasellaDiTesto 4"/>
          <p:cNvSpPr txBox="1"/>
          <p:nvPr/>
        </p:nvSpPr>
        <p:spPr>
          <a:xfrm>
            <a:off x="647969" y="4790942"/>
            <a:ext cx="3400023" cy="1569660"/>
          </a:xfrm>
          <a:prstGeom prst="rect">
            <a:avLst/>
          </a:prstGeom>
          <a:noFill/>
        </p:spPr>
        <p:txBody>
          <a:bodyPr wrap="square" rtlCol="0">
            <a:spAutoFit/>
          </a:bodyPr>
          <a:lstStyle/>
          <a:p>
            <a:endParaRPr lang="es-ES_tradnl" sz="2400" i="1" dirty="0" smtClean="0"/>
          </a:p>
          <a:p>
            <a:endParaRPr lang="es-ES_tradnl" sz="2400" i="1" dirty="0"/>
          </a:p>
          <a:p>
            <a:r>
              <a:rPr lang="es-ES_tradnl" sz="2400" i="1" dirty="0" err="1" smtClean="0"/>
              <a:t>Libération</a:t>
            </a:r>
            <a:r>
              <a:rPr lang="es-ES_tradnl" sz="2400" i="1" dirty="0" smtClean="0"/>
              <a:t>, </a:t>
            </a:r>
            <a:r>
              <a:rPr lang="it-IT" sz="2400" dirty="0"/>
              <a:t>13 </a:t>
            </a:r>
            <a:r>
              <a:rPr lang="it-IT" sz="2400" dirty="0" err="1"/>
              <a:t>janvier</a:t>
            </a:r>
            <a:r>
              <a:rPr lang="it-IT" sz="2400" dirty="0"/>
              <a:t> 2017</a:t>
            </a:r>
            <a:endParaRPr lang="es-ES_tradnl" sz="2400" dirty="0"/>
          </a:p>
        </p:txBody>
      </p:sp>
    </p:spTree>
    <p:extLst>
      <p:ext uri="{BB962C8B-B14F-4D97-AF65-F5344CB8AC3E}">
        <p14:creationId xmlns:p14="http://schemas.microsoft.com/office/powerpoint/2010/main" val="24620726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7628" y="2826428"/>
            <a:ext cx="7886700" cy="1625813"/>
          </a:xfrm>
        </p:spPr>
        <p:txBody>
          <a:bodyPr>
            <a:normAutofit fontScale="90000"/>
          </a:bodyPr>
          <a:lstStyle/>
          <a:p>
            <a:r>
              <a:rPr lang="it-IT" altLang="it-IT" sz="2200" dirty="0" smtClean="0"/>
              <a:t>© 2016 </a:t>
            </a:r>
            <a:r>
              <a:rPr lang="it-IT" altLang="it-IT" sz="2200" dirty="0" err="1" smtClean="0"/>
              <a:t>Dictionnaires</a:t>
            </a:r>
            <a:r>
              <a:rPr lang="it-IT" altLang="it-IT" sz="2200" dirty="0" smtClean="0"/>
              <a:t> Le Robert - Le Petit Robert de la langue </a:t>
            </a:r>
            <a:r>
              <a:rPr lang="it-IT" altLang="it-IT" sz="2200" dirty="0" err="1" smtClean="0"/>
              <a:t>française</a:t>
            </a:r>
            <a:r>
              <a:rPr lang="it-IT" altLang="it-IT" sz="2700" dirty="0" smtClean="0"/>
              <a:t/>
            </a:r>
            <a:br>
              <a:rPr lang="it-IT" altLang="it-IT" sz="2700" dirty="0" smtClean="0"/>
            </a:br>
            <a:r>
              <a:rPr lang="it-IT" altLang="it-IT" sz="2700" dirty="0"/>
              <a:t/>
            </a:r>
            <a:br>
              <a:rPr lang="it-IT" altLang="it-IT" sz="2700" dirty="0"/>
            </a:br>
            <a:r>
              <a:rPr lang="it-IT" altLang="it-IT" dirty="0" smtClean="0"/>
              <a:t/>
            </a:r>
            <a:br>
              <a:rPr lang="it-IT" altLang="it-IT" dirty="0" smtClean="0"/>
            </a:br>
            <a:endParaRPr lang="es-ES_tradnl" dirty="0"/>
          </a:p>
        </p:txBody>
      </p:sp>
      <p:sp>
        <p:nvSpPr>
          <p:cNvPr id="3" name="Segnaposto contenuto 2"/>
          <p:cNvSpPr>
            <a:spLocks noGrp="1"/>
          </p:cNvSpPr>
          <p:nvPr>
            <p:ph idx="1"/>
          </p:nvPr>
        </p:nvSpPr>
        <p:spPr>
          <a:xfrm>
            <a:off x="746975" y="2135778"/>
            <a:ext cx="7886700" cy="4351338"/>
          </a:xfrm>
        </p:spPr>
        <p:txBody>
          <a:bodyPr>
            <a:normAutofit/>
          </a:bodyPr>
          <a:lstStyle/>
          <a:p>
            <a:pPr marL="0" indent="0">
              <a:buNone/>
            </a:pPr>
            <a:r>
              <a:rPr lang="es-ES_tradnl" sz="2800" i="1" dirty="0" smtClean="0"/>
              <a:t>FIG. Casser les oreilles à qqn : </a:t>
            </a:r>
            <a:r>
              <a:rPr lang="es-ES_tradnl" sz="2800" dirty="0" smtClean="0"/>
              <a:t>faire trop de bruit</a:t>
            </a:r>
            <a:endParaRPr lang="es-ES_tradnl" sz="2800" dirty="0"/>
          </a:p>
        </p:txBody>
      </p:sp>
      <p:sp>
        <p:nvSpPr>
          <p:cNvPr id="4" name="CasellaDiTesto 3"/>
          <p:cNvSpPr txBox="1"/>
          <p:nvPr/>
        </p:nvSpPr>
        <p:spPr>
          <a:xfrm>
            <a:off x="657628" y="3528911"/>
            <a:ext cx="6886978" cy="1846659"/>
          </a:xfrm>
          <a:prstGeom prst="rect">
            <a:avLst/>
          </a:prstGeom>
          <a:noFill/>
        </p:spPr>
        <p:txBody>
          <a:bodyPr wrap="square" rtlCol="0">
            <a:spAutoFit/>
          </a:bodyPr>
          <a:lstStyle/>
          <a:p>
            <a:r>
              <a:rPr lang="es-ES_tradnl" sz="2400" i="1" dirty="0" smtClean="0"/>
              <a:t>Il commence </a:t>
            </a:r>
            <a:r>
              <a:rPr lang="it-IT" sz="2400" i="1" dirty="0" smtClean="0"/>
              <a:t>à </a:t>
            </a:r>
            <a:r>
              <a:rPr lang="it-IT" sz="2400" i="1" dirty="0" err="1" smtClean="0"/>
              <a:t>nous</a:t>
            </a:r>
            <a:r>
              <a:rPr lang="it-IT" sz="2400" i="1" dirty="0" smtClean="0"/>
              <a:t> </a:t>
            </a:r>
            <a:r>
              <a:rPr lang="it-IT" sz="2400" i="1" dirty="0" err="1" smtClean="0"/>
              <a:t>chauffer</a:t>
            </a:r>
            <a:r>
              <a:rPr lang="it-IT" sz="2400" i="1" dirty="0" smtClean="0"/>
              <a:t> ( o </a:t>
            </a:r>
            <a:r>
              <a:rPr lang="it-IT" sz="2400" i="1" dirty="0" err="1" smtClean="0"/>
              <a:t>casser</a:t>
            </a:r>
            <a:r>
              <a:rPr lang="it-IT" sz="2400" i="1" dirty="0" smtClean="0"/>
              <a:t>) </a:t>
            </a:r>
            <a:r>
              <a:rPr lang="it-IT" sz="2400" i="1" dirty="0" err="1" smtClean="0"/>
              <a:t>les</a:t>
            </a:r>
            <a:r>
              <a:rPr lang="it-IT" sz="2400" i="1" dirty="0" smtClean="0"/>
              <a:t> </a:t>
            </a:r>
            <a:r>
              <a:rPr lang="it-IT" sz="2400" i="1" dirty="0" err="1" smtClean="0"/>
              <a:t>oreilles</a:t>
            </a:r>
            <a:r>
              <a:rPr lang="it-IT" sz="2400" i="1" dirty="0" smtClean="0"/>
              <a:t> = </a:t>
            </a:r>
            <a:r>
              <a:rPr lang="it-IT" sz="2400" dirty="0" smtClean="0"/>
              <a:t>comincia a darci fastidio</a:t>
            </a:r>
          </a:p>
          <a:p>
            <a:endParaRPr lang="it-IT" sz="2400" dirty="0"/>
          </a:p>
          <a:p>
            <a:r>
              <a:rPr lang="es-ES_tradnl" i="1" dirty="0" smtClean="0">
                <a:sym typeface="Wingdings" panose="05000000000000000000" pitchFamily="2" charset="2"/>
              </a:rPr>
              <a:t>Dizionario Garzanti Francese-Italiano, Italiano-Francese, 2009</a:t>
            </a:r>
            <a:endParaRPr lang="es-ES_tradnl" i="1" dirty="0" smtClean="0"/>
          </a:p>
          <a:p>
            <a:endParaRPr lang="es-ES_tradnl" sz="2400" dirty="0"/>
          </a:p>
        </p:txBody>
      </p:sp>
    </p:spTree>
    <p:extLst>
      <p:ext uri="{BB962C8B-B14F-4D97-AF65-F5344CB8AC3E}">
        <p14:creationId xmlns:p14="http://schemas.microsoft.com/office/powerpoint/2010/main" val="9472978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3301" y="1"/>
            <a:ext cx="7543800" cy="1450757"/>
          </a:xfrm>
        </p:spPr>
        <p:txBody>
          <a:bodyPr>
            <a:normAutofit/>
          </a:bodyPr>
          <a:lstStyle/>
          <a:p>
            <a:r>
              <a:rPr lang="fr-FR" sz="2800" b="1" dirty="0"/>
              <a:t>Devant Les Républicains, Fillon assure qu’il ne </a:t>
            </a:r>
            <a:r>
              <a:rPr lang="fr-FR" sz="2800" b="1" i="1" u="sng" dirty="0"/>
              <a:t>mettra « pas d’eau dans son vin </a:t>
            </a:r>
            <a:r>
              <a:rPr lang="fr-FR" sz="2800" b="1" i="1" u="sng" dirty="0" smtClean="0"/>
              <a:t>»</a:t>
            </a:r>
            <a:endParaRPr lang="es-ES_tradnl" sz="2800" b="1" i="1" u="sng" dirty="0"/>
          </a:p>
        </p:txBody>
      </p:sp>
      <p:sp>
        <p:nvSpPr>
          <p:cNvPr id="3" name="Segnaposto contenuto 2"/>
          <p:cNvSpPr>
            <a:spLocks noGrp="1"/>
          </p:cNvSpPr>
          <p:nvPr>
            <p:ph idx="1"/>
          </p:nvPr>
        </p:nvSpPr>
        <p:spPr>
          <a:xfrm>
            <a:off x="813301" y="2000280"/>
            <a:ext cx="7543800" cy="4023360"/>
          </a:xfrm>
        </p:spPr>
        <p:txBody>
          <a:bodyPr/>
          <a:lstStyle/>
          <a:p>
            <a:r>
              <a:rPr lang="fr-FR" sz="2400" dirty="0"/>
              <a:t>Le conseil national du parti de droite investit samedi le candidat à la présidentielle 2017 ainsi que les prétendants pour les législatives</a:t>
            </a:r>
            <a:r>
              <a:rPr lang="fr-FR" sz="2400" dirty="0" smtClean="0"/>
              <a:t>.</a:t>
            </a:r>
          </a:p>
          <a:p>
            <a:r>
              <a:rPr lang="fr-FR" i="1" dirty="0"/>
              <a:t>Le </a:t>
            </a:r>
            <a:r>
              <a:rPr lang="fr-FR" i="1" dirty="0" smtClean="0"/>
              <a:t>Monde</a:t>
            </a:r>
            <a:r>
              <a:rPr lang="fr-FR" dirty="0" smtClean="0"/>
              <a:t>, 14.01.2017</a:t>
            </a:r>
            <a:endParaRPr lang="fr-FR" dirty="0"/>
          </a:p>
          <a:p>
            <a:r>
              <a:rPr lang="fr-FR" sz="2400" dirty="0" smtClean="0"/>
              <a:t>LOC. </a:t>
            </a:r>
            <a:r>
              <a:rPr lang="fr-FR" sz="2400" i="1" dirty="0" smtClean="0"/>
              <a:t>Mettre de l’eau dans son vin : </a:t>
            </a:r>
            <a:r>
              <a:rPr lang="fr-FR" sz="2400" dirty="0" smtClean="0"/>
              <a:t>modérer ses prétentions. </a:t>
            </a:r>
            <a:r>
              <a:rPr lang="fr-FR" sz="2400" i="1" dirty="0" smtClean="0"/>
              <a:t>«Tu est trop fière, </a:t>
            </a:r>
            <a:r>
              <a:rPr lang="fr-FR" sz="2400" i="1" dirty="0" err="1" smtClean="0"/>
              <a:t>Lenoush</a:t>
            </a:r>
            <a:r>
              <a:rPr lang="fr-FR" sz="2400" i="1" dirty="0" smtClean="0"/>
              <a:t>. Tu devras apprendre à mettre de l’eau dans ton vin»</a:t>
            </a:r>
            <a:r>
              <a:rPr lang="fr-FR" sz="2400" dirty="0" smtClean="0"/>
              <a:t> C. Cusset.</a:t>
            </a:r>
          </a:p>
          <a:p>
            <a:r>
              <a:rPr lang="it-IT" altLang="it-IT" sz="2400" dirty="0" smtClean="0"/>
              <a:t>© 2016 </a:t>
            </a:r>
            <a:r>
              <a:rPr lang="it-IT" altLang="it-IT" sz="2400" dirty="0" err="1" smtClean="0"/>
              <a:t>Dictionnaires</a:t>
            </a:r>
            <a:r>
              <a:rPr lang="it-IT" altLang="it-IT" sz="2400" dirty="0" smtClean="0"/>
              <a:t> Le Robert - Le Petit Robert de la langue </a:t>
            </a:r>
            <a:r>
              <a:rPr lang="it-IT" altLang="it-IT" sz="2400" dirty="0" err="1" smtClean="0"/>
              <a:t>française</a:t>
            </a:r>
            <a:endParaRPr lang="it-IT" altLang="it-IT" sz="2400" dirty="0" smtClean="0"/>
          </a:p>
          <a:p>
            <a:endParaRPr lang="fr-FR" dirty="0"/>
          </a:p>
          <a:p>
            <a:endParaRPr lang="es-ES_tradnl" dirty="0"/>
          </a:p>
        </p:txBody>
      </p:sp>
    </p:spTree>
    <p:extLst>
      <p:ext uri="{BB962C8B-B14F-4D97-AF65-F5344CB8AC3E}">
        <p14:creationId xmlns:p14="http://schemas.microsoft.com/office/powerpoint/2010/main" val="41020956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_tradnl" sz="2800" dirty="0" err="1" smtClean="0"/>
              <a:t>Regard</a:t>
            </a:r>
            <a:r>
              <a:rPr lang="es-ES_tradnl" sz="2800" dirty="0" smtClean="0"/>
              <a:t> </a:t>
            </a:r>
            <a:r>
              <a:rPr lang="es-ES_tradnl" sz="2800" dirty="0" err="1" smtClean="0"/>
              <a:t>contrastif</a:t>
            </a:r>
            <a:endParaRPr lang="es-ES_tradnl" sz="2800" dirty="0"/>
          </a:p>
        </p:txBody>
      </p:sp>
      <p:sp>
        <p:nvSpPr>
          <p:cNvPr id="3" name="Segnaposto contenuto 2"/>
          <p:cNvSpPr>
            <a:spLocks noGrp="1"/>
          </p:cNvSpPr>
          <p:nvPr>
            <p:ph idx="1"/>
          </p:nvPr>
        </p:nvSpPr>
        <p:spPr/>
        <p:txBody>
          <a:bodyPr/>
          <a:lstStyle/>
          <a:p>
            <a:endParaRPr lang="it-IT" i="1" dirty="0" smtClean="0"/>
          </a:p>
          <a:p>
            <a:r>
              <a:rPr lang="it-IT" sz="2800" i="1" dirty="0" err="1" smtClean="0"/>
              <a:t>Mettre</a:t>
            </a:r>
            <a:r>
              <a:rPr lang="it-IT" sz="2800" i="1" dirty="0" smtClean="0"/>
              <a:t> de l’eau </a:t>
            </a:r>
            <a:r>
              <a:rPr lang="it-IT" sz="2800" i="1" dirty="0" err="1" smtClean="0"/>
              <a:t>dans</a:t>
            </a:r>
            <a:r>
              <a:rPr lang="it-IT" sz="2800" i="1" dirty="0" smtClean="0"/>
              <a:t> son vin, (fig.) mettere acqua sul fuoco; (</a:t>
            </a:r>
            <a:r>
              <a:rPr lang="it-IT" sz="2800" i="1" dirty="0" err="1" smtClean="0"/>
              <a:t>estens</a:t>
            </a:r>
            <a:r>
              <a:rPr lang="it-IT" sz="2800" i="1" dirty="0" smtClean="0"/>
              <a:t>.) venire a più miti consigli</a:t>
            </a:r>
          </a:p>
          <a:p>
            <a:endParaRPr lang="es-ES_tradnl" sz="2000" i="1" dirty="0" smtClean="0">
              <a:sym typeface="Wingdings" panose="05000000000000000000" pitchFamily="2" charset="2"/>
            </a:endParaRPr>
          </a:p>
          <a:p>
            <a:pPr marL="0" indent="0">
              <a:buNone/>
            </a:pPr>
            <a:r>
              <a:rPr lang="es-ES_tradnl" sz="2400" i="1" dirty="0" smtClean="0">
                <a:sym typeface="Wingdings" panose="05000000000000000000" pitchFamily="2" charset="2"/>
              </a:rPr>
              <a:t>Dizionario Garzanti Francese-Italiano, Italiano-Francese, 2009</a:t>
            </a:r>
            <a:endParaRPr lang="es-ES_tradnl" sz="2400" i="1" dirty="0" smtClean="0"/>
          </a:p>
          <a:p>
            <a:endParaRPr lang="es-ES_tradnl" i="1" dirty="0"/>
          </a:p>
        </p:txBody>
      </p:sp>
    </p:spTree>
    <p:extLst>
      <p:ext uri="{BB962C8B-B14F-4D97-AF65-F5344CB8AC3E}">
        <p14:creationId xmlns:p14="http://schemas.microsoft.com/office/powerpoint/2010/main" val="20183282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a:t>
            </a:r>
            <a:endParaRPr lang="it-IT" sz="2800">
              <a:latin typeface="Arial" charset="0"/>
              <a:ea typeface="MS PGothic" charset="0"/>
            </a:endParaRPr>
          </a:p>
        </p:txBody>
      </p:sp>
      <p:sp>
        <p:nvSpPr>
          <p:cNvPr id="66562" name="Segnaposto contenuto 2"/>
          <p:cNvSpPr>
            <a:spLocks noGrp="1"/>
          </p:cNvSpPr>
          <p:nvPr>
            <p:ph idx="1"/>
          </p:nvPr>
        </p:nvSpPr>
        <p:spPr/>
        <p:txBody>
          <a:bodyPr/>
          <a:lstStyle/>
          <a:p>
            <a:r>
              <a:rPr lang="it-IT" sz="2400" b="1" dirty="0" err="1">
                <a:latin typeface="Arial" charset="0"/>
                <a:ea typeface="MS PGothic" charset="0"/>
                <a:cs typeface="MS PGothic" charset="0"/>
              </a:rPr>
              <a:t>Nouvelles</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règles</a:t>
            </a:r>
            <a:r>
              <a:rPr lang="it-IT" sz="2400" b="1" dirty="0">
                <a:latin typeface="Arial" charset="0"/>
                <a:ea typeface="MS PGothic" charset="0"/>
                <a:cs typeface="MS PGothic" charset="0"/>
              </a:rPr>
              <a:t> de </a:t>
            </a:r>
            <a:r>
              <a:rPr lang="it-IT" sz="2400" b="1" dirty="0" err="1">
                <a:latin typeface="Arial" charset="0"/>
                <a:ea typeface="MS PGothic" charset="0"/>
                <a:cs typeface="MS PGothic" charset="0"/>
              </a:rPr>
              <a:t>grammaire</a:t>
            </a:r>
            <a:r>
              <a:rPr lang="it-IT" sz="2400" b="1" dirty="0">
                <a:latin typeface="Arial" charset="0"/>
                <a:ea typeface="MS PGothic" charset="0"/>
                <a:cs typeface="MS PGothic" charset="0"/>
              </a:rPr>
              <a:t> : on y </a:t>
            </a:r>
            <a:r>
              <a:rPr lang="it-IT" sz="2400" b="1" dirty="0" err="1">
                <a:latin typeface="Arial" charset="0"/>
                <a:ea typeface="MS PGothic" charset="0"/>
                <a:cs typeface="MS PGothic" charset="0"/>
              </a:rPr>
              <a:t>perd</a:t>
            </a:r>
            <a:r>
              <a:rPr lang="it-IT" sz="2400" b="1" dirty="0">
                <a:latin typeface="Arial" charset="0"/>
                <a:ea typeface="MS PGothic" charset="0"/>
                <a:cs typeface="MS PGothic" charset="0"/>
              </a:rPr>
              <a:t> son latin</a:t>
            </a:r>
          </a:p>
          <a:p>
            <a:r>
              <a:rPr lang="it-IT" sz="2400" dirty="0">
                <a:latin typeface="Arial" charset="0"/>
                <a:ea typeface="MS PGothic" charset="0"/>
                <a:cs typeface="MS PGothic" charset="0"/>
              </a:rPr>
              <a:t>LE FAIT DU JOUR. </a:t>
            </a:r>
            <a:r>
              <a:rPr lang="it-IT" sz="2400" dirty="0" err="1">
                <a:latin typeface="Arial" charset="0"/>
                <a:ea typeface="MS PGothic" charset="0"/>
                <a:cs typeface="MS PGothic" charset="0"/>
              </a:rPr>
              <a:t>Parents</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enseignants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découvrent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souvent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surpris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règles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préconisées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depuis</a:t>
            </a:r>
            <a:r>
              <a:rPr lang="it-IT" sz="2400" dirty="0">
                <a:latin typeface="Arial" charset="0"/>
                <a:ea typeface="MS PGothic" charset="0"/>
                <a:cs typeface="MS PGothic" charset="0"/>
              </a:rPr>
              <a:t> la rentrée. </a:t>
            </a:r>
            <a:r>
              <a:rPr lang="it-IT" sz="2400" dirty="0" err="1">
                <a:latin typeface="Arial" charset="0"/>
                <a:ea typeface="MS PGothic" charset="0"/>
                <a:cs typeface="MS PGothic" charset="0"/>
              </a:rPr>
              <a:t>Bienvenue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prédicat</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au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complément</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phrase</a:t>
            </a:r>
            <a:r>
              <a:rPr lang="it-IT" sz="2400" dirty="0">
                <a:latin typeface="Arial" charset="0"/>
                <a:ea typeface="MS PGothic" charset="0"/>
                <a:cs typeface="MS PGothic" charset="0"/>
              </a:rPr>
              <a:t>...</a:t>
            </a:r>
          </a:p>
          <a:p>
            <a:endParaRPr lang="it-IT" sz="2400" b="1" dirty="0">
              <a:latin typeface="Arial" charset="0"/>
              <a:ea typeface="MS PGothic" charset="0"/>
              <a:cs typeface="MS PGothic" charset="0"/>
            </a:endParaRPr>
          </a:p>
          <a:p>
            <a:r>
              <a:rPr lang="it-IT" sz="2400" dirty="0">
                <a:latin typeface="Arial" charset="0"/>
                <a:ea typeface="MS PGothic" charset="0"/>
                <a:cs typeface="MS PGothic" charset="0"/>
              </a:rPr>
              <a:t>Le </a:t>
            </a:r>
            <a:r>
              <a:rPr lang="it-IT" sz="2400" dirty="0" err="1">
                <a:latin typeface="Arial" charset="0"/>
                <a:ea typeface="MS PGothic" charset="0"/>
                <a:cs typeface="MS PGothic" charset="0"/>
              </a:rPr>
              <a:t>Parisien</a:t>
            </a:r>
            <a:r>
              <a:rPr lang="it-IT" sz="2400" dirty="0">
                <a:latin typeface="Arial" charset="0"/>
                <a:ea typeface="MS PGothic" charset="0"/>
                <a:cs typeface="MS PGothic" charset="0"/>
              </a:rPr>
              <a:t> |07 </a:t>
            </a:r>
            <a:r>
              <a:rPr lang="it-IT" sz="2400" dirty="0" err="1">
                <a:latin typeface="Arial" charset="0"/>
                <a:ea typeface="MS PGothic" charset="0"/>
                <a:cs typeface="MS PGothic" charset="0"/>
              </a:rPr>
              <a:t>janvier</a:t>
            </a:r>
            <a:r>
              <a:rPr lang="it-IT" sz="2400" dirty="0">
                <a:latin typeface="Arial" charset="0"/>
                <a:ea typeface="MS PGothic" charset="0"/>
                <a:cs typeface="MS PGothic" charset="0"/>
              </a:rPr>
              <a:t> 2017, </a:t>
            </a:r>
          </a:p>
        </p:txBody>
      </p:sp>
    </p:spTree>
    <p:extLst>
      <p:ext uri="{BB962C8B-B14F-4D97-AF65-F5344CB8AC3E}">
        <p14:creationId xmlns:p14="http://schemas.microsoft.com/office/powerpoint/2010/main" val="38897142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sz="2800">
                <a:latin typeface="Arial" charset="0"/>
                <a:ea typeface="MS PGothic" charset="0"/>
              </a:rPr>
              <a:t>Observons les jeux de mots</a:t>
            </a:r>
          </a:p>
        </p:txBody>
      </p:sp>
      <p:sp>
        <p:nvSpPr>
          <p:cNvPr id="14339" name="Segnaposto contenuto 2"/>
          <p:cNvSpPr>
            <a:spLocks noGrp="1"/>
          </p:cNvSpPr>
          <p:nvPr>
            <p:ph idx="1"/>
          </p:nvPr>
        </p:nvSpPr>
        <p:spPr/>
        <p:txBody>
          <a:bodyPr/>
          <a:lstStyle/>
          <a:p>
            <a:r>
              <a:rPr lang="it-IT" sz="2400" b="1">
                <a:latin typeface="Arial" charset="0"/>
                <a:ea typeface="MS PGothic" charset="0"/>
                <a:cs typeface="MS PGothic" charset="0"/>
              </a:rPr>
              <a:t>Olivier Polge, nez bien né </a:t>
            </a:r>
          </a:p>
          <a:p>
            <a:r>
              <a:rPr lang="it-IT" sz="2400">
                <a:latin typeface="Arial" charset="0"/>
                <a:ea typeface="MS PGothic" charset="0"/>
                <a:cs typeface="MS PGothic" charset="0"/>
              </a:rPr>
              <a:t>L’</a:t>
            </a:r>
            <a:r>
              <a:rPr lang="it-IT" altLang="ja-JP" sz="2400">
                <a:latin typeface="Arial" charset="0"/>
                <a:ea typeface="MS PGothic" charset="0"/>
                <a:cs typeface="MS PGothic" charset="0"/>
              </a:rPr>
              <a:t>auteur du N° 5 L</a:t>
            </a:r>
            <a:r>
              <a:rPr lang="it-IT" sz="2400">
                <a:latin typeface="Arial" charset="0"/>
                <a:ea typeface="MS PGothic" charset="0"/>
                <a:cs typeface="MS PGothic" charset="0"/>
              </a:rPr>
              <a:t>’</a:t>
            </a:r>
            <a:r>
              <a:rPr lang="it-IT" altLang="ja-JP" sz="2400">
                <a:latin typeface="Arial" charset="0"/>
                <a:ea typeface="MS PGothic" charset="0"/>
                <a:cs typeface="MS PGothic" charset="0"/>
              </a:rPr>
              <a:t>eau, grandi dans le sérail, a succédé à son père comme parfumeur Chanel.</a:t>
            </a:r>
          </a:p>
          <a:p>
            <a:r>
              <a:rPr lang="it-IT" sz="2400" i="1">
                <a:latin typeface="Arial" charset="0"/>
                <a:ea typeface="MS PGothic" charset="0"/>
                <a:cs typeface="MS PGothic" charset="0"/>
              </a:rPr>
              <a:t>Libération</a:t>
            </a:r>
            <a:r>
              <a:rPr lang="it-IT" sz="2400">
                <a:latin typeface="Arial" charset="0"/>
                <a:ea typeface="MS PGothic" charset="0"/>
                <a:cs typeface="MS PGothic" charset="0"/>
              </a:rPr>
              <a:t> 26 décembre 2016</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803839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olo 1"/>
          <p:cNvSpPr>
            <a:spLocks noGrp="1"/>
          </p:cNvSpPr>
          <p:nvPr>
            <p:ph type="title"/>
          </p:nvPr>
        </p:nvSpPr>
        <p:spPr/>
        <p:txBody>
          <a:bodyPr/>
          <a:lstStyle/>
          <a:p>
            <a:r>
              <a:rPr lang="it-IT" sz="2800">
                <a:latin typeface="Arial" charset="0"/>
                <a:ea typeface="MS PGothic" charset="0"/>
              </a:rPr>
              <a:t>Découvrons</a:t>
            </a:r>
          </a:p>
        </p:txBody>
      </p:sp>
      <p:sp>
        <p:nvSpPr>
          <p:cNvPr id="98306" name="Segnaposto contenuto 2"/>
          <p:cNvSpPr>
            <a:spLocks noGrp="1"/>
          </p:cNvSpPr>
          <p:nvPr>
            <p:ph idx="1"/>
          </p:nvPr>
        </p:nvSpPr>
        <p:spPr/>
        <p:txBody>
          <a:bodyPr/>
          <a:lstStyle/>
          <a:p>
            <a:r>
              <a:rPr lang="it-IT" sz="2400">
                <a:latin typeface="Arial" charset="0"/>
                <a:ea typeface="MS PGothic" charset="0"/>
                <a:cs typeface="MS PGothic" charset="0"/>
              </a:rPr>
              <a:t>◆  Loc. (Y) perdre son latin : ne plus rien (y) comprendre. C'est à y perdre son latin ! ➙ incompréhensible.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982426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p:cNvSpPr>
            <a:spLocks noGrp="1"/>
          </p:cNvSpPr>
          <p:nvPr>
            <p:ph type="title"/>
          </p:nvPr>
        </p:nvSpPr>
        <p:spPr/>
        <p:txBody>
          <a:bodyPr/>
          <a:lstStyle/>
          <a:p>
            <a:r>
              <a:rPr lang="it-IT" sz="2800">
                <a:latin typeface="Arial" charset="0"/>
                <a:ea typeface="MS PGothic" charset="0"/>
              </a:rPr>
              <a:t>Observons</a:t>
            </a:r>
          </a:p>
        </p:txBody>
      </p:sp>
      <p:sp>
        <p:nvSpPr>
          <p:cNvPr id="67586" name="Segnaposto contenuto 2"/>
          <p:cNvSpPr>
            <a:spLocks noGrp="1"/>
          </p:cNvSpPr>
          <p:nvPr>
            <p:ph idx="1"/>
          </p:nvPr>
        </p:nvSpPr>
        <p:spPr/>
        <p:txBody>
          <a:bodyPr>
            <a:normAutofit fontScale="85000" lnSpcReduction="20000"/>
          </a:bodyPr>
          <a:lstStyle/>
          <a:p>
            <a:r>
              <a:rPr lang="it-IT" sz="2400" b="1">
                <a:latin typeface="Arial" charset="0"/>
                <a:ea typeface="MS PGothic" charset="0"/>
                <a:cs typeface="MS PGothic" charset="0"/>
              </a:rPr>
              <a:t>Débat de la primaire : Rugy tire son épingle du jeu sur les questions énergétiques </a:t>
            </a:r>
          </a:p>
          <a:p>
            <a:pPr algn="just"/>
            <a:r>
              <a:rPr lang="it-IT" sz="2400">
                <a:latin typeface="Arial" charset="0"/>
                <a:ea typeface="MS PGothic" charset="0"/>
                <a:cs typeface="MS PGothic" charset="0"/>
              </a:rPr>
              <a:t>S'il n'avait pas particulièrement brillé lors du premier débat de la primaire de la «belle alliance populaire», François de Rugy a su se démarquer dimanche sur son domaine de prédilection : la politique énergétique et la sortie du nucléaire.</a:t>
            </a:r>
          </a:p>
          <a:p>
            <a:pPr algn="just"/>
            <a:r>
              <a:rPr lang="it-IT" sz="2400">
                <a:latin typeface="Arial" charset="0"/>
                <a:ea typeface="MS PGothic" charset="0"/>
                <a:cs typeface="MS PGothic" charset="0"/>
              </a:rPr>
              <a:t>Si personne n’a fermé la porte à la transition énergétique et au développement des énergies renouvelables, leurs désaccords apparus plus nettement sur l’</a:t>
            </a:r>
            <a:r>
              <a:rPr lang="it-IT" altLang="ja-JP" sz="2400">
                <a:latin typeface="Arial" charset="0"/>
                <a:ea typeface="MS PGothic" charset="0"/>
                <a:cs typeface="MS PGothic" charset="0"/>
              </a:rPr>
              <a:t>échéance de sortie du nucléaire. L</a:t>
            </a:r>
            <a:r>
              <a:rPr lang="it-IT" sz="2400">
                <a:latin typeface="Arial" charset="0"/>
                <a:ea typeface="MS PGothic" charset="0"/>
                <a:cs typeface="MS PGothic" charset="0"/>
              </a:rPr>
              <a:t>’</a:t>
            </a:r>
            <a:r>
              <a:rPr lang="it-IT" altLang="ja-JP" sz="2400">
                <a:latin typeface="Arial" charset="0"/>
                <a:ea typeface="MS PGothic" charset="0"/>
                <a:cs typeface="MS PGothic" charset="0"/>
              </a:rPr>
              <a:t>occasion pour le président du Parti «Ecologistes !», François de Rugy, de faire valoir ses positions. </a:t>
            </a:r>
            <a:r>
              <a:rPr lang="it-IT" altLang="ja-JP" sz="2400" i="1">
                <a:latin typeface="Arial" charset="0"/>
                <a:ea typeface="MS PGothic" charset="0"/>
                <a:cs typeface="MS PGothic" charset="0"/>
              </a:rPr>
              <a:t>Libération</a:t>
            </a:r>
            <a:r>
              <a:rPr lang="it-IT" altLang="ja-JP" sz="2400">
                <a:latin typeface="Arial" charset="0"/>
                <a:ea typeface="MS PGothic" charset="0"/>
                <a:cs typeface="MS PGothic" charset="0"/>
              </a:rPr>
              <a:t> 15 janvier 2017</a:t>
            </a:r>
          </a:p>
          <a:p>
            <a:pPr algn="just"/>
            <a:endParaRPr lang="it-IT" sz="2400">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r>
              <a:rPr lang="it-IT" sz="2400" i="1">
                <a:latin typeface="Arial" charset="0"/>
                <a:ea typeface="MS PGothic" charset="0"/>
                <a:cs typeface="MS PGothic" charset="0"/>
              </a:rPr>
              <a:t>Libération</a:t>
            </a:r>
            <a:r>
              <a:rPr lang="it-IT" sz="2400">
                <a:latin typeface="Arial" charset="0"/>
                <a:ea typeface="MS PGothic" charset="0"/>
                <a:cs typeface="MS PGothic" charset="0"/>
              </a:rPr>
              <a:t> 15 janvier 2017</a:t>
            </a:r>
          </a:p>
        </p:txBody>
      </p:sp>
    </p:spTree>
    <p:extLst>
      <p:ext uri="{BB962C8B-B14F-4D97-AF65-F5344CB8AC3E}">
        <p14:creationId xmlns:p14="http://schemas.microsoft.com/office/powerpoint/2010/main" val="1113899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p:cNvSpPr>
            <a:spLocks noGrp="1"/>
          </p:cNvSpPr>
          <p:nvPr>
            <p:ph type="title"/>
          </p:nvPr>
        </p:nvSpPr>
        <p:spPr/>
        <p:txBody>
          <a:bodyPr/>
          <a:lstStyle/>
          <a:p>
            <a:r>
              <a:rPr lang="it-IT" sz="2800">
                <a:latin typeface="Arial" charset="0"/>
                <a:ea typeface="MS PGothic" charset="0"/>
              </a:rPr>
              <a:t>Découvrons</a:t>
            </a:r>
          </a:p>
        </p:txBody>
      </p:sp>
      <p:sp>
        <p:nvSpPr>
          <p:cNvPr id="68610" name="Segnaposto contenuto 2"/>
          <p:cNvSpPr>
            <a:spLocks noGrp="1"/>
          </p:cNvSpPr>
          <p:nvPr>
            <p:ph idx="1"/>
          </p:nvPr>
        </p:nvSpPr>
        <p:spPr/>
        <p:txBody>
          <a:bodyPr/>
          <a:lstStyle/>
          <a:p>
            <a:pPr algn="just"/>
            <a:r>
              <a:rPr lang="it-IT" sz="2400">
                <a:latin typeface="Arial" charset="0"/>
                <a:ea typeface="MS PGothic" charset="0"/>
                <a:cs typeface="MS PGothic" charset="0"/>
              </a:rPr>
              <a:t>▫  </a:t>
            </a:r>
            <a:r>
              <a:rPr lang="it-IT" sz="2400" i="1">
                <a:latin typeface="Arial" charset="0"/>
                <a:ea typeface="MS PGothic" charset="0"/>
                <a:cs typeface="MS PGothic" charset="0"/>
              </a:rPr>
              <a:t>Tirer son épingle du jeu</a:t>
            </a:r>
            <a:r>
              <a:rPr lang="it-IT" sz="2400">
                <a:latin typeface="Arial" charset="0"/>
                <a:ea typeface="MS PGothic" charset="0"/>
                <a:cs typeface="MS PGothic" charset="0"/>
              </a:rPr>
              <a:t> : se dégager adroitement d'une situation délicate, se retirer à temps d'une affaire qui devient mauvaise, sauver sa mise (cf. Reprendre ses billes*).</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775003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olo 1"/>
          <p:cNvSpPr>
            <a:spLocks noGrp="1"/>
          </p:cNvSpPr>
          <p:nvPr>
            <p:ph type="title"/>
          </p:nvPr>
        </p:nvSpPr>
        <p:spPr/>
        <p:txBody>
          <a:bodyPr/>
          <a:lstStyle/>
          <a:p>
            <a:r>
              <a:rPr lang="it-IT" sz="2800">
                <a:latin typeface="Arial" charset="0"/>
                <a:ea typeface="MS PGothic" charset="0"/>
              </a:rPr>
              <a:t>Observons les couleurs</a:t>
            </a:r>
          </a:p>
        </p:txBody>
      </p:sp>
      <p:sp>
        <p:nvSpPr>
          <p:cNvPr id="69634" name="Segnaposto contenuto 2"/>
          <p:cNvSpPr>
            <a:spLocks noGrp="1"/>
          </p:cNvSpPr>
          <p:nvPr>
            <p:ph idx="1"/>
          </p:nvPr>
        </p:nvSpPr>
        <p:spPr/>
        <p:txBody>
          <a:bodyPr>
            <a:normAutofit lnSpcReduction="10000"/>
          </a:bodyPr>
          <a:lstStyle/>
          <a:p>
            <a:r>
              <a:rPr lang="it-IT" sz="2400">
                <a:latin typeface="Arial" charset="0"/>
                <a:ea typeface="MS PGothic" charset="0"/>
                <a:cs typeface="MS PGothic" charset="0"/>
              </a:rPr>
              <a:t>Protection animale </a:t>
            </a:r>
            <a:r>
              <a:rPr lang="it-IT" sz="2400" b="1">
                <a:latin typeface="Arial" charset="0"/>
                <a:ea typeface="MS PGothic" charset="0"/>
                <a:cs typeface="MS PGothic" charset="0"/>
              </a:rPr>
              <a:t>Caméras dans les abattoirs : feu vert surprise de l’</a:t>
            </a:r>
            <a:r>
              <a:rPr lang="it-IT" altLang="ja-JP" sz="2400" b="1">
                <a:latin typeface="Arial" charset="0"/>
                <a:ea typeface="MS PGothic" charset="0"/>
                <a:cs typeface="MS PGothic" charset="0"/>
              </a:rPr>
              <a:t>Assemblée </a:t>
            </a:r>
          </a:p>
          <a:p>
            <a:pPr algn="just"/>
            <a:r>
              <a:rPr lang="it-IT" sz="2400">
                <a:latin typeface="Arial" charset="0"/>
                <a:ea typeface="MS PGothic" charset="0"/>
                <a:cs typeface="MS PGothic" charset="0"/>
              </a:rPr>
              <a:t>L’</a:t>
            </a:r>
            <a:r>
              <a:rPr lang="it-IT" altLang="ja-JP" sz="2400">
                <a:latin typeface="Arial" charset="0"/>
                <a:ea typeface="MS PGothic" charset="0"/>
                <a:cs typeface="MS PGothic" charset="0"/>
              </a:rPr>
              <a:t>Assemblée nationale a voté de façon inattendue jeudi soir l</a:t>
            </a:r>
            <a:r>
              <a:rPr lang="it-IT" sz="2400">
                <a:latin typeface="Arial" charset="0"/>
                <a:ea typeface="MS PGothic" charset="0"/>
                <a:cs typeface="MS PGothic" charset="0"/>
              </a:rPr>
              <a:t>’</a:t>
            </a:r>
            <a:r>
              <a:rPr lang="it-IT" altLang="ja-JP" sz="2400">
                <a:latin typeface="Arial" charset="0"/>
                <a:ea typeface="MS PGothic" charset="0"/>
                <a:cs typeface="MS PGothic" charset="0"/>
              </a:rPr>
              <a:t>obligation d</a:t>
            </a:r>
            <a:r>
              <a:rPr lang="it-IT" sz="2400">
                <a:latin typeface="Arial" charset="0"/>
                <a:ea typeface="MS PGothic" charset="0"/>
                <a:cs typeface="MS PGothic" charset="0"/>
              </a:rPr>
              <a:t>’</a:t>
            </a:r>
            <a:r>
              <a:rPr lang="it-IT" altLang="ja-JP" sz="2400">
                <a:latin typeface="Arial" charset="0"/>
                <a:ea typeface="MS PGothic" charset="0"/>
                <a:cs typeface="MS PGothic" charset="0"/>
              </a:rPr>
              <a:t>installer des caméras de surveillance dans les abattoirs à partir de 2018, souhaitée par les radicaux de gauche et les associations de protection animale.</a:t>
            </a:r>
          </a:p>
          <a:p>
            <a:r>
              <a:rPr lang="it-IT" sz="2400">
                <a:latin typeface="Arial" charset="0"/>
                <a:ea typeface="MS PGothic" charset="0"/>
                <a:cs typeface="MS PGothic" charset="0"/>
              </a:rPr>
              <a:t>Bêtes mal étourdies, accrochées vivantes... Les images chocs diffusées début 2016 par l’</a:t>
            </a:r>
            <a:r>
              <a:rPr lang="it-IT" altLang="ja-JP" sz="2400">
                <a:latin typeface="Arial" charset="0"/>
                <a:ea typeface="MS PGothic" charset="0"/>
                <a:cs typeface="MS PGothic" charset="0"/>
              </a:rPr>
              <a:t>association L214 avaient suscité beaucoup d</a:t>
            </a:r>
            <a:r>
              <a:rPr lang="it-IT" sz="2400">
                <a:latin typeface="Arial" charset="0"/>
                <a:ea typeface="MS PGothic" charset="0"/>
                <a:cs typeface="MS PGothic" charset="0"/>
              </a:rPr>
              <a:t>’</a:t>
            </a:r>
            <a:r>
              <a:rPr lang="it-IT" altLang="ja-JP" sz="2400">
                <a:latin typeface="Arial" charset="0"/>
                <a:ea typeface="MS PGothic" charset="0"/>
                <a:cs typeface="MS PGothic" charset="0"/>
              </a:rPr>
              <a:t>émotion et entraîné un plan gouvernemental en faveur du bien-être animal.</a:t>
            </a:r>
          </a:p>
          <a:p>
            <a:r>
              <a:rPr lang="it-IT" altLang="ja-JP" sz="2400">
                <a:latin typeface="Arial" charset="0"/>
                <a:ea typeface="MS PGothic" charset="0"/>
                <a:cs typeface="MS PGothic" charset="0"/>
              </a:rPr>
              <a:t>Libération 13 janvier 2017</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655944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a:latin typeface="Arial" charset="0"/>
                <a:ea typeface="MS PGothic" charset="0"/>
              </a:rPr>
              <a:t>Découvrons l’</a:t>
            </a:r>
            <a:r>
              <a:rPr lang="it-IT" altLang="ja-JP" sz="2800">
                <a:latin typeface="Arial" charset="0"/>
                <a:ea typeface="MS PGothic" charset="0"/>
              </a:rPr>
              <a:t>expression imagée</a:t>
            </a:r>
            <a:endParaRPr lang="it-IT" sz="2800">
              <a:latin typeface="Arial" charset="0"/>
              <a:ea typeface="MS PGothic" charset="0"/>
            </a:endParaRPr>
          </a:p>
        </p:txBody>
      </p:sp>
      <p:sp>
        <p:nvSpPr>
          <p:cNvPr id="70658" name="Segnaposto contenuto 2"/>
          <p:cNvSpPr>
            <a:spLocks noGrp="1"/>
          </p:cNvSpPr>
          <p:nvPr>
            <p:ph idx="1"/>
          </p:nvPr>
        </p:nvSpPr>
        <p:spPr/>
        <p:txBody>
          <a:bodyPr/>
          <a:lstStyle/>
          <a:p>
            <a:r>
              <a:rPr lang="it-IT" sz="2400">
                <a:latin typeface="Arial" charset="0"/>
                <a:ea typeface="MS PGothic" charset="0"/>
                <a:cs typeface="MS PGothic" charset="0"/>
              </a:rPr>
              <a:t>Loc. fig. </a:t>
            </a:r>
            <a:r>
              <a:rPr lang="it-IT" sz="2400" i="1">
                <a:latin typeface="Arial" charset="0"/>
                <a:ea typeface="MS PGothic" charset="0"/>
                <a:cs typeface="MS PGothic" charset="0"/>
              </a:rPr>
              <a:t>donner le feu vert à (qqch., qqn)</a:t>
            </a:r>
            <a:r>
              <a:rPr lang="it-IT" sz="2400">
                <a:latin typeface="Arial" charset="0"/>
                <a:ea typeface="MS PGothic" charset="0"/>
                <a:cs typeface="MS PGothic" charset="0"/>
              </a:rPr>
              <a:t> : autoriser (une action ; qqn à agir).</a:t>
            </a:r>
          </a:p>
          <a:p>
            <a:r>
              <a:rPr lang="it-IT" sz="2400">
                <a:latin typeface="Arial" charset="0"/>
                <a:ea typeface="MS PGothic" charset="0"/>
                <a:cs typeface="MS PGothic" charset="0"/>
              </a:rPr>
              <a:t> </a:t>
            </a:r>
            <a:r>
              <a:rPr lang="it-IT" sz="2400" i="1">
                <a:latin typeface="Arial" charset="0"/>
                <a:ea typeface="MS PGothic" charset="0"/>
                <a:cs typeface="MS PGothic" charset="0"/>
              </a:rPr>
              <a:t>Demander, avoir, obtenir le feu vert, toute liberté </a:t>
            </a:r>
            <a:r>
              <a:rPr lang="it-IT" sz="2400">
                <a:latin typeface="Arial" charset="0"/>
                <a:ea typeface="MS PGothic" charset="0"/>
                <a:cs typeface="MS PGothic" charset="0"/>
              </a:rPr>
              <a:t>(de faire, d'agir) (cf. Carte* blanche).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a:p>
            <a:r>
              <a:rPr lang="it-IT" sz="2400">
                <a:latin typeface="Arial" charset="0"/>
                <a:ea typeface="MS PGothic" charset="0"/>
                <a:cs typeface="MS PGothic" charset="0"/>
              </a:rPr>
              <a:t>Attention aux  couleurs des feux:</a:t>
            </a:r>
          </a:p>
          <a:p>
            <a:r>
              <a:rPr lang="it-IT" sz="2400">
                <a:latin typeface="Arial" charset="0"/>
                <a:ea typeface="MS PGothic" charset="0"/>
                <a:cs typeface="MS PGothic" charset="0"/>
              </a:rPr>
              <a:t>Vert, orange, rouge /verde, giallo, rosso</a:t>
            </a:r>
          </a:p>
        </p:txBody>
      </p:sp>
    </p:spTree>
    <p:extLst>
      <p:ext uri="{BB962C8B-B14F-4D97-AF65-F5344CB8AC3E}">
        <p14:creationId xmlns:p14="http://schemas.microsoft.com/office/powerpoint/2010/main" val="18294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 cachée (palimpseste)</a:t>
            </a:r>
            <a:endParaRPr lang="it-IT" sz="2800">
              <a:latin typeface="Arial" charset="0"/>
              <a:ea typeface="MS PGothic" charset="0"/>
            </a:endParaRPr>
          </a:p>
        </p:txBody>
      </p:sp>
      <p:sp>
        <p:nvSpPr>
          <p:cNvPr id="71682" name="Segnaposto contenuto 2"/>
          <p:cNvSpPr>
            <a:spLocks noGrp="1"/>
          </p:cNvSpPr>
          <p:nvPr>
            <p:ph idx="1"/>
          </p:nvPr>
        </p:nvSpPr>
        <p:spPr/>
        <p:txBody>
          <a:bodyPr/>
          <a:lstStyle/>
          <a:p>
            <a:r>
              <a:rPr lang="it-IT" sz="2400" b="1">
                <a:latin typeface="Arial" charset="0"/>
                <a:ea typeface="MS PGothic" charset="0"/>
                <a:cs typeface="MS PGothic" charset="0"/>
              </a:rPr>
              <a:t>On ne fait pas d'omelette sans casser les vœux ! </a:t>
            </a:r>
            <a:r>
              <a:rPr lang="it-IT" sz="2400">
                <a:latin typeface="Arial" charset="0"/>
                <a:ea typeface="MS PGothic" charset="0"/>
                <a:cs typeface="MS PGothic" charset="0"/>
              </a:rPr>
              <a:t>- France Inter</a:t>
            </a:r>
          </a:p>
          <a:p>
            <a:endParaRPr lang="it-IT" sz="2400">
              <a:latin typeface="Arial" charset="0"/>
              <a:ea typeface="MS PGothic" charset="0"/>
              <a:cs typeface="MS PGothic" charset="0"/>
            </a:endParaRPr>
          </a:p>
          <a:p>
            <a:r>
              <a:rPr lang="it-IT" sz="2400">
                <a:latin typeface="Arial" charset="0"/>
                <a:ea typeface="MS PGothic" charset="0"/>
                <a:cs typeface="MS PGothic" charset="0"/>
              </a:rPr>
              <a:t>Des personnalités de France Inter - et d'ailleurs- nous livrent leurs </a:t>
            </a:r>
            <a:r>
              <a:rPr lang="it-IT" sz="2400" i="1">
                <a:latin typeface="Arial" charset="0"/>
                <a:ea typeface="MS PGothic" charset="0"/>
                <a:cs typeface="MS PGothic" charset="0"/>
              </a:rPr>
              <a:t>voeux</a:t>
            </a:r>
            <a:r>
              <a:rPr lang="it-IT" sz="2400">
                <a:latin typeface="Arial" charset="0"/>
                <a:ea typeface="MS PGothic" charset="0"/>
                <a:cs typeface="MS PGothic" charset="0"/>
              </a:rPr>
              <a:t> pour la nature et l'environnement.</a:t>
            </a:r>
          </a:p>
          <a:p>
            <a:endParaRPr lang="it-IT" sz="2800">
              <a:latin typeface="Arial" charset="0"/>
              <a:ea typeface="MS PGothic" charset="0"/>
              <a:cs typeface="MS PGothic" charset="0"/>
            </a:endParaRPr>
          </a:p>
        </p:txBody>
      </p:sp>
    </p:spTree>
    <p:extLst>
      <p:ext uri="{BB962C8B-B14F-4D97-AF65-F5344CB8AC3E}">
        <p14:creationId xmlns:p14="http://schemas.microsoft.com/office/powerpoint/2010/main" val="2496394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olo 1"/>
          <p:cNvSpPr>
            <a:spLocks noGrp="1"/>
          </p:cNvSpPr>
          <p:nvPr>
            <p:ph type="title"/>
          </p:nvPr>
        </p:nvSpPr>
        <p:spPr/>
        <p:txBody>
          <a:bodyPr/>
          <a:lstStyle/>
          <a:p>
            <a:r>
              <a:rPr lang="it-IT" sz="2800">
                <a:latin typeface="Arial" charset="0"/>
                <a:ea typeface="MS PGothic" charset="0"/>
              </a:rPr>
              <a:t>Découvrons</a:t>
            </a:r>
          </a:p>
        </p:txBody>
      </p:sp>
      <p:sp>
        <p:nvSpPr>
          <p:cNvPr id="72706" name="Segnaposto contenuto 2"/>
          <p:cNvSpPr>
            <a:spLocks noGrp="1"/>
          </p:cNvSpPr>
          <p:nvPr>
            <p:ph idx="1"/>
          </p:nvPr>
        </p:nvSpPr>
        <p:spPr/>
        <p:txBody>
          <a:bodyPr/>
          <a:lstStyle/>
          <a:p>
            <a:r>
              <a:rPr lang="it-IT" sz="2400">
                <a:latin typeface="Arial" charset="0"/>
                <a:ea typeface="MS PGothic" charset="0"/>
                <a:cs typeface="MS PGothic" charset="0"/>
              </a:rPr>
              <a:t>Palimpseste</a:t>
            </a:r>
          </a:p>
          <a:p>
            <a:r>
              <a:rPr lang="it-IT" sz="2400" i="1">
                <a:latin typeface="Arial" charset="0"/>
                <a:ea typeface="MS PGothic" charset="0"/>
                <a:cs typeface="MS PGothic" charset="0"/>
              </a:rPr>
              <a:t>In absentia </a:t>
            </a:r>
            <a:r>
              <a:rPr lang="it-IT" sz="2400">
                <a:latin typeface="Arial" charset="0"/>
                <a:ea typeface="MS PGothic" charset="0"/>
                <a:cs typeface="MS PGothic" charset="0"/>
              </a:rPr>
              <a:t>sur la paronymie : voeux/oeufs</a:t>
            </a:r>
          </a:p>
          <a:p>
            <a:r>
              <a:rPr lang="it-IT" sz="2400">
                <a:latin typeface="Arial" charset="0"/>
                <a:ea typeface="MS PGothic" charset="0"/>
                <a:cs typeface="MS PGothic" charset="0"/>
              </a:rPr>
              <a:t>Prov. </a:t>
            </a:r>
            <a:r>
              <a:rPr lang="it-IT" sz="2400" i="1">
                <a:latin typeface="Arial" charset="0"/>
                <a:ea typeface="MS PGothic" charset="0"/>
                <a:cs typeface="MS PGothic" charset="0"/>
              </a:rPr>
              <a:t>On ne fait pas d'omelettes sans casser des œufs</a:t>
            </a:r>
            <a:r>
              <a:rPr lang="it-IT" sz="2400">
                <a:latin typeface="Arial" charset="0"/>
                <a:ea typeface="MS PGothic" charset="0"/>
                <a:cs typeface="MS PGothic" charset="0"/>
              </a:rPr>
              <a:t> : on n'a rien sans sacrifices, sans violence.</a:t>
            </a:r>
          </a:p>
          <a:p>
            <a:r>
              <a:rPr lang="it-IT" sz="2400">
                <a:latin typeface="Arial" charset="0"/>
                <a:ea typeface="MS PGothic" charset="0"/>
                <a:cs typeface="MS PGothic" charset="0"/>
              </a:rPr>
              <a:t>© 2016 Dictionnaires Le Robert - Le Petit Robert de la langue française</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3166390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2688" y="1674813"/>
            <a:ext cx="6678612" cy="1120775"/>
          </a:xfrm>
        </p:spPr>
        <p:txBody>
          <a:bodyPr>
            <a:normAutofit fontScale="90000"/>
          </a:bodyPr>
          <a:lstStyle/>
          <a:p>
            <a:pPr>
              <a:defRPr/>
            </a:pPr>
            <a:r>
              <a:rPr lang="it-IT" sz="2800" b="1" dirty="0" err="1"/>
              <a:t>Observations</a:t>
            </a:r>
            <a:r>
              <a:rPr lang="it-IT" sz="2800" b="1" dirty="0"/>
              <a:t> de Martina Abagnale</a:t>
            </a:r>
            <a:br>
              <a:rPr lang="it-IT" sz="2800" b="1" dirty="0"/>
            </a:br>
            <a:r>
              <a:rPr lang="it-IT" sz="2800" b="1" dirty="0"/>
              <a:t/>
            </a:r>
            <a:br>
              <a:rPr lang="it-IT" sz="2800" b="1" dirty="0"/>
            </a:br>
            <a:r>
              <a:rPr lang="it-IT" sz="4000" b="1" dirty="0"/>
              <a:t>Madeleine </a:t>
            </a:r>
            <a:r>
              <a:rPr lang="it-IT" sz="4000" b="1" dirty="0" err="1"/>
              <a:t>Bazin</a:t>
            </a:r>
            <a:r>
              <a:rPr lang="it-IT" sz="4000" b="1" dirty="0"/>
              <a:t> de </a:t>
            </a:r>
            <a:r>
              <a:rPr lang="it-IT" sz="4000" b="1" dirty="0" err="1"/>
              <a:t>Jessey</a:t>
            </a:r>
            <a:r>
              <a:rPr lang="it-IT" sz="4000" b="1" dirty="0"/>
              <a:t>, </a:t>
            </a:r>
            <a:r>
              <a:rPr lang="it-IT" sz="4000" b="1" u="sng" dirty="0" err="1"/>
              <a:t>sainte</a:t>
            </a:r>
            <a:r>
              <a:rPr lang="it-IT" sz="4000" b="1" u="sng" dirty="0"/>
              <a:t>-y-</a:t>
            </a:r>
            <a:r>
              <a:rPr lang="it-IT" sz="4000" b="1" u="sng" dirty="0" err="1"/>
              <a:t>touche</a:t>
            </a:r>
            <a:r>
              <a:rPr lang="it-IT" sz="2800" b="1" dirty="0"/>
              <a:t/>
            </a:r>
            <a:br>
              <a:rPr lang="it-IT" sz="2800" b="1" dirty="0"/>
            </a:br>
            <a:endParaRPr lang="es-ES_tradnl" sz="2800" dirty="0"/>
          </a:p>
        </p:txBody>
      </p:sp>
      <p:sp>
        <p:nvSpPr>
          <p:cNvPr id="3" name="Sottotitolo 2"/>
          <p:cNvSpPr>
            <a:spLocks noGrp="1"/>
          </p:cNvSpPr>
          <p:nvPr>
            <p:ph type="subTitle" idx="1"/>
          </p:nvPr>
        </p:nvSpPr>
        <p:spPr>
          <a:xfrm>
            <a:off x="1763713" y="3213100"/>
            <a:ext cx="5918200" cy="1752600"/>
          </a:xfrm>
        </p:spPr>
        <p:txBody>
          <a:bodyPr>
            <a:normAutofit fontScale="77500" lnSpcReduction="20000"/>
          </a:bodyPr>
          <a:lstStyle/>
          <a:p>
            <a:pPr algn="l">
              <a:defRPr/>
            </a:pPr>
            <a:r>
              <a:rPr lang="fr-FR" sz="4100" dirty="0">
                <a:solidFill>
                  <a:schemeClr val="tx1">
                    <a:lumMod val="50000"/>
                    <a:lumOff val="50000"/>
                  </a:schemeClr>
                </a:solidFill>
              </a:rPr>
              <a:t>Cette jeune catholique issue de la Manif pour tous incarne la ligne conservatrice en vogue chez les soutiens de Fillon.</a:t>
            </a:r>
          </a:p>
          <a:p>
            <a:pPr algn="l">
              <a:defRPr/>
            </a:pPr>
            <a:endParaRPr lang="fr-FR" sz="2800" dirty="0"/>
          </a:p>
          <a:p>
            <a:pPr>
              <a:defRPr/>
            </a:pPr>
            <a:endParaRPr lang="es-ES_tradnl" dirty="0"/>
          </a:p>
        </p:txBody>
      </p:sp>
      <p:sp>
        <p:nvSpPr>
          <p:cNvPr id="27651" name="CasellaDiTesto 3"/>
          <p:cNvSpPr txBox="1">
            <a:spLocks noChangeArrowheads="1"/>
          </p:cNvSpPr>
          <p:nvPr/>
        </p:nvSpPr>
        <p:spPr bwMode="auto">
          <a:xfrm>
            <a:off x="1763713" y="4965700"/>
            <a:ext cx="4549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MS PGothic" charset="0"/>
                <a:cs typeface="MS PGothic" charset="0"/>
              </a:defRPr>
            </a:lvl1pPr>
            <a:lvl2pPr marL="742950" indent="-285750" defTabSz="457200">
              <a:defRPr sz="2400">
                <a:solidFill>
                  <a:schemeClr val="tx1"/>
                </a:solidFill>
                <a:latin typeface="Arial" charset="0"/>
                <a:ea typeface="MS PGothic" charset="0"/>
                <a:cs typeface="MS PGothic" charset="0"/>
              </a:defRPr>
            </a:lvl2pPr>
            <a:lvl3pPr marL="1143000" indent="-228600" defTabSz="457200">
              <a:defRPr sz="2400">
                <a:solidFill>
                  <a:schemeClr val="tx1"/>
                </a:solidFill>
                <a:latin typeface="Arial" charset="0"/>
                <a:ea typeface="MS PGothic" charset="0"/>
                <a:cs typeface="MS PGothic" charset="0"/>
              </a:defRPr>
            </a:lvl3pPr>
            <a:lvl4pPr marL="1600200" indent="-228600" defTabSz="457200">
              <a:defRPr sz="2400">
                <a:solidFill>
                  <a:schemeClr val="tx1"/>
                </a:solidFill>
                <a:latin typeface="Arial" charset="0"/>
                <a:ea typeface="MS PGothic" charset="0"/>
                <a:cs typeface="MS PGothic" charset="0"/>
              </a:defRPr>
            </a:lvl4pPr>
            <a:lvl5pPr marL="2057400" indent="-228600" defTabSz="4572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s-ES_tradnl" i="1">
                <a:solidFill>
                  <a:srgbClr val="000000"/>
                </a:solidFill>
                <a:latin typeface="Calibri" charset="0"/>
                <a:cs typeface="Arial" charset="0"/>
              </a:rPr>
              <a:t>Libération, </a:t>
            </a:r>
            <a:r>
              <a:rPr lang="it-IT">
                <a:solidFill>
                  <a:srgbClr val="000000"/>
                </a:solidFill>
                <a:latin typeface="Calibri" charset="0"/>
                <a:cs typeface="Arial" charset="0"/>
              </a:rPr>
              <a:t>15 janvier 2017</a:t>
            </a:r>
            <a:endParaRPr lang="es-ES_tradnl" i="1">
              <a:solidFill>
                <a:srgbClr val="000000"/>
              </a:solidFill>
              <a:latin typeface="Calibri" charset="0"/>
              <a:cs typeface="Arial" charset="0"/>
            </a:endParaRPr>
          </a:p>
        </p:txBody>
      </p:sp>
    </p:spTree>
    <p:extLst>
      <p:ext uri="{BB962C8B-B14F-4D97-AF65-F5344CB8AC3E}">
        <p14:creationId xmlns:p14="http://schemas.microsoft.com/office/powerpoint/2010/main" val="226975067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6713" y="2825750"/>
            <a:ext cx="5915025" cy="1627188"/>
          </a:xfrm>
        </p:spPr>
        <p:txBody>
          <a:bodyPr>
            <a:normAutofit fontScale="90000"/>
          </a:bodyPr>
          <a:lstStyle/>
          <a:p>
            <a:pPr eaLnBrk="1" hangingPunct="1">
              <a:defRPr/>
            </a:pPr>
            <a:r>
              <a:rPr lang="it-IT" sz="1800">
                <a:latin typeface="Calibri" charset="0"/>
                <a:ea typeface="MS PGothic" charset="0"/>
              </a:rPr>
              <a:t>© 2016 Dictionnaires Le Robert - Le Petit Robert de la langue française</a:t>
            </a:r>
            <a:r>
              <a:rPr lang="it-IT" sz="2200">
                <a:latin typeface="Calibri" charset="0"/>
                <a:ea typeface="MS PGothic" charset="0"/>
              </a:rPr>
              <a:t/>
            </a:r>
            <a:br>
              <a:rPr lang="it-IT" sz="2200">
                <a:latin typeface="Calibri" charset="0"/>
                <a:ea typeface="MS PGothic" charset="0"/>
              </a:rPr>
            </a:br>
            <a:r>
              <a:rPr lang="it-IT" sz="2200">
                <a:latin typeface="Calibri" charset="0"/>
                <a:ea typeface="MS PGothic" charset="0"/>
              </a:rPr>
              <a:t/>
            </a:r>
            <a:br>
              <a:rPr lang="it-IT" sz="2200">
                <a:latin typeface="Calibri" charset="0"/>
                <a:ea typeface="MS PGothic" charset="0"/>
              </a:rPr>
            </a:br>
            <a:r>
              <a:rPr lang="it-IT" sz="3600">
                <a:latin typeface="Calibri" charset="0"/>
                <a:ea typeface="MS PGothic" charset="0"/>
              </a:rPr>
              <a:t/>
            </a:r>
            <a:br>
              <a:rPr lang="it-IT" sz="3600">
                <a:latin typeface="Calibri" charset="0"/>
                <a:ea typeface="MS PGothic" charset="0"/>
              </a:rPr>
            </a:br>
            <a:endParaRPr lang="es-ES_tradnl" sz="3600">
              <a:latin typeface="Calibri" charset="0"/>
              <a:ea typeface="MS PGothic" charset="0"/>
            </a:endParaRPr>
          </a:p>
        </p:txBody>
      </p:sp>
      <p:sp>
        <p:nvSpPr>
          <p:cNvPr id="28674" name="Segnaposto contenuto 2"/>
          <p:cNvSpPr>
            <a:spLocks noGrp="1"/>
          </p:cNvSpPr>
          <p:nvPr>
            <p:ph idx="1"/>
          </p:nvPr>
        </p:nvSpPr>
        <p:spPr>
          <a:xfrm>
            <a:off x="1703388" y="2135188"/>
            <a:ext cx="5915025" cy="4351337"/>
          </a:xfrm>
        </p:spPr>
        <p:txBody>
          <a:bodyPr/>
          <a:lstStyle/>
          <a:p>
            <a:pPr marL="0" indent="0" eaLnBrk="1" hangingPunct="1">
              <a:buFont typeface="Arial" charset="0"/>
              <a:buNone/>
            </a:pPr>
            <a:r>
              <a:rPr lang="es-ES_tradnl" sz="2800" i="1">
                <a:latin typeface="Calibri" charset="0"/>
                <a:ea typeface="MS PGothic" charset="0"/>
              </a:rPr>
              <a:t>FIG. Sainte nitouche: personne qui</a:t>
            </a:r>
          </a:p>
          <a:p>
            <a:pPr marL="0" indent="0" eaLnBrk="1" hangingPunct="1">
              <a:buFont typeface="Arial" charset="0"/>
              <a:buNone/>
            </a:pPr>
            <a:endParaRPr lang="es-ES_tradnl" sz="2800" i="1">
              <a:latin typeface="Calibri" charset="0"/>
              <a:ea typeface="MS PGothic" charset="0"/>
            </a:endParaRPr>
          </a:p>
          <a:p>
            <a:pPr marL="0" indent="0" eaLnBrk="1" hangingPunct="1">
              <a:buFont typeface="Arial" charset="0"/>
              <a:buNone/>
            </a:pPr>
            <a:r>
              <a:rPr lang="es-ES_tradnl" sz="2800" i="1">
                <a:latin typeface="Calibri" charset="0"/>
                <a:ea typeface="MS PGothic" charset="0"/>
              </a:rPr>
              <a:t>affecte l’innocence</a:t>
            </a:r>
            <a:endParaRPr lang="es-ES_tradnl" sz="2800">
              <a:latin typeface="Calibri" charset="0"/>
              <a:ea typeface="MS PGothic" charset="0"/>
            </a:endParaRPr>
          </a:p>
        </p:txBody>
      </p:sp>
      <p:sp>
        <p:nvSpPr>
          <p:cNvPr id="4" name="CasellaDiTesto 3"/>
          <p:cNvSpPr txBox="1"/>
          <p:nvPr/>
        </p:nvSpPr>
        <p:spPr>
          <a:xfrm>
            <a:off x="1636713" y="3529013"/>
            <a:ext cx="5164137" cy="2492375"/>
          </a:xfrm>
          <a:prstGeom prst="rect">
            <a:avLst/>
          </a:prstGeom>
          <a:noFill/>
        </p:spPr>
        <p:txBody>
          <a:bodyPr>
            <a:spAutoFit/>
          </a:bodyPr>
          <a:lstStyle/>
          <a:p>
            <a:pPr defTabSz="457200" eaLnBrk="1" fontAlgn="auto" hangingPunct="1">
              <a:spcBef>
                <a:spcPts val="0"/>
              </a:spcBef>
              <a:spcAft>
                <a:spcPts val="0"/>
              </a:spcAft>
              <a:defRPr/>
            </a:pPr>
            <a:endParaRPr lang="it-IT" sz="2400" i="1" dirty="0">
              <a:solidFill>
                <a:prstClr val="black"/>
              </a:solidFill>
              <a:latin typeface="Calibri"/>
              <a:ea typeface="+mn-ea"/>
              <a:cs typeface="+mn-cs"/>
            </a:endParaRPr>
          </a:p>
          <a:p>
            <a:pPr defTabSz="457200" eaLnBrk="1" fontAlgn="auto" hangingPunct="1">
              <a:spcBef>
                <a:spcPts val="0"/>
              </a:spcBef>
              <a:spcAft>
                <a:spcPts val="0"/>
              </a:spcAft>
              <a:defRPr/>
            </a:pPr>
            <a:endParaRPr lang="it-IT" sz="2400" i="1" dirty="0">
              <a:solidFill>
                <a:prstClr val="black"/>
              </a:solidFill>
              <a:latin typeface="Calibri"/>
              <a:ea typeface="+mn-ea"/>
              <a:cs typeface="+mn-cs"/>
            </a:endParaRPr>
          </a:p>
          <a:p>
            <a:pPr defTabSz="457200" eaLnBrk="1" fontAlgn="auto" hangingPunct="1">
              <a:spcBef>
                <a:spcPts val="0"/>
              </a:spcBef>
              <a:spcAft>
                <a:spcPts val="0"/>
              </a:spcAft>
              <a:defRPr/>
            </a:pPr>
            <a:r>
              <a:rPr lang="it-IT" sz="2400" i="1" dirty="0" err="1">
                <a:solidFill>
                  <a:prstClr val="black"/>
                </a:solidFill>
                <a:latin typeface="Calibri"/>
                <a:ea typeface="+mn-ea"/>
                <a:cs typeface="+mn-cs"/>
              </a:rPr>
              <a:t>Sainte</a:t>
            </a:r>
            <a:r>
              <a:rPr lang="it-IT" sz="2400" i="1" dirty="0">
                <a:solidFill>
                  <a:prstClr val="black"/>
                </a:solidFill>
                <a:latin typeface="Calibri"/>
                <a:ea typeface="+mn-ea"/>
                <a:cs typeface="+mn-cs"/>
              </a:rPr>
              <a:t> </a:t>
            </a:r>
            <a:r>
              <a:rPr lang="it-IT" sz="2400" i="1" dirty="0" err="1">
                <a:solidFill>
                  <a:prstClr val="black"/>
                </a:solidFill>
                <a:latin typeface="Calibri"/>
                <a:ea typeface="+mn-ea"/>
                <a:cs typeface="+mn-cs"/>
              </a:rPr>
              <a:t>nitouche</a:t>
            </a:r>
            <a:r>
              <a:rPr lang="it-IT" sz="2400" i="1" dirty="0">
                <a:solidFill>
                  <a:prstClr val="black"/>
                </a:solidFill>
                <a:latin typeface="Calibri"/>
                <a:ea typeface="+mn-ea"/>
                <a:cs typeface="+mn-cs"/>
              </a:rPr>
              <a:t>= santarellina</a:t>
            </a:r>
            <a:endParaRPr lang="it-IT" sz="2400" dirty="0">
              <a:solidFill>
                <a:prstClr val="black"/>
              </a:solidFill>
              <a:latin typeface="Calibri"/>
              <a:ea typeface="+mn-ea"/>
              <a:cs typeface="+mn-cs"/>
            </a:endParaRPr>
          </a:p>
          <a:p>
            <a:pPr defTabSz="457200" eaLnBrk="1" fontAlgn="auto" hangingPunct="1">
              <a:spcBef>
                <a:spcPts val="0"/>
              </a:spcBef>
              <a:spcAft>
                <a:spcPts val="0"/>
              </a:spcAft>
              <a:defRPr/>
            </a:pPr>
            <a:endParaRPr lang="it-IT" sz="2400" dirty="0">
              <a:solidFill>
                <a:prstClr val="black"/>
              </a:solidFill>
              <a:latin typeface="Calibri"/>
              <a:ea typeface="+mn-ea"/>
              <a:cs typeface="+mn-cs"/>
            </a:endParaRPr>
          </a:p>
          <a:p>
            <a:pPr defTabSz="457200" eaLnBrk="1" fontAlgn="auto" hangingPunct="1">
              <a:spcBef>
                <a:spcPts val="0"/>
              </a:spcBef>
              <a:spcAft>
                <a:spcPts val="0"/>
              </a:spcAft>
              <a:defRPr/>
            </a:pPr>
            <a:r>
              <a:rPr lang="es-ES_tradnl" i="1" dirty="0">
                <a:solidFill>
                  <a:prstClr val="black"/>
                </a:solidFill>
                <a:latin typeface="Calibri"/>
                <a:ea typeface="+mn-ea"/>
                <a:cs typeface="+mn-cs"/>
                <a:sym typeface="Wingdings" panose="05000000000000000000" pitchFamily="2" charset="2"/>
              </a:rPr>
              <a:t>Dizionario Garzanti Francese-Italiano, Italiano-Francese, 2009</a:t>
            </a:r>
            <a:endParaRPr lang="es-ES_tradnl" i="1" dirty="0">
              <a:solidFill>
                <a:prstClr val="black"/>
              </a:solidFill>
              <a:latin typeface="Calibri"/>
              <a:ea typeface="+mn-ea"/>
              <a:cs typeface="+mn-cs"/>
            </a:endParaRPr>
          </a:p>
          <a:p>
            <a:pPr defTabSz="457200" eaLnBrk="1" fontAlgn="auto" hangingPunct="1">
              <a:spcBef>
                <a:spcPts val="0"/>
              </a:spcBef>
              <a:spcAft>
                <a:spcPts val="0"/>
              </a:spcAft>
              <a:defRPr/>
            </a:pPr>
            <a:endParaRPr lang="es-ES_tradnl" sz="2400" dirty="0">
              <a:solidFill>
                <a:prstClr val="black"/>
              </a:solidFill>
              <a:latin typeface="Calibri"/>
              <a:ea typeface="+mn-ea"/>
              <a:cs typeface="+mn-cs"/>
            </a:endParaRPr>
          </a:p>
        </p:txBody>
      </p:sp>
    </p:spTree>
    <p:extLst>
      <p:ext uri="{BB962C8B-B14F-4D97-AF65-F5344CB8AC3E}">
        <p14:creationId xmlns:p14="http://schemas.microsoft.com/office/powerpoint/2010/main" val="397913080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550" y="908050"/>
            <a:ext cx="6678613" cy="1120775"/>
          </a:xfrm>
        </p:spPr>
        <p:txBody>
          <a:bodyPr>
            <a:normAutofit fontScale="90000"/>
          </a:bodyPr>
          <a:lstStyle/>
          <a:p>
            <a:pPr>
              <a:defRPr/>
            </a:pPr>
            <a:r>
              <a:rPr lang="it-IT" sz="2300" b="1">
                <a:latin typeface="Arial" charset="0"/>
                <a:ea typeface="MS PGothic" charset="0"/>
              </a:rPr>
              <a:t/>
            </a:r>
            <a:br>
              <a:rPr lang="it-IT" sz="2300" b="1">
                <a:latin typeface="Arial" charset="0"/>
                <a:ea typeface="MS PGothic" charset="0"/>
              </a:rPr>
            </a:br>
            <a:r>
              <a:rPr lang="it-IT" sz="2300" b="1">
                <a:latin typeface="Arial" charset="0"/>
                <a:ea typeface="MS PGothic" charset="0"/>
              </a:rPr>
              <a:t/>
            </a:r>
            <a:br>
              <a:rPr lang="it-IT" sz="2300" b="1">
                <a:latin typeface="Arial" charset="0"/>
                <a:ea typeface="MS PGothic" charset="0"/>
              </a:rPr>
            </a:br>
            <a:r>
              <a:rPr lang="it-IT" sz="2200" b="1">
                <a:latin typeface="Arial" charset="0"/>
                <a:ea typeface="MS PGothic" charset="0"/>
              </a:rPr>
              <a:t>Polémique sur l’interne de l’AP-HP: </a:t>
            </a:r>
            <a:br>
              <a:rPr lang="it-IT" sz="2200" b="1">
                <a:latin typeface="Arial" charset="0"/>
                <a:ea typeface="MS PGothic" charset="0"/>
              </a:rPr>
            </a:br>
            <a:r>
              <a:rPr lang="it-IT" sz="2200" b="1">
                <a:latin typeface="Arial" charset="0"/>
                <a:ea typeface="MS PGothic" charset="0"/>
              </a:rPr>
              <a:t>de Touraine à Hirsch, </a:t>
            </a:r>
            <a:r>
              <a:rPr lang="it-IT" sz="2200" b="1" u="sng">
                <a:latin typeface="Arial" charset="0"/>
                <a:ea typeface="MS PGothic" charset="0"/>
              </a:rPr>
              <a:t>on noie le poisson</a:t>
            </a:r>
            <a:r>
              <a:rPr lang="it-IT" sz="2200" b="1">
                <a:latin typeface="Arial" charset="0"/>
                <a:ea typeface="MS PGothic" charset="0"/>
              </a:rPr>
              <a:t/>
            </a:r>
            <a:br>
              <a:rPr lang="it-IT" sz="2200" b="1">
                <a:latin typeface="Arial" charset="0"/>
                <a:ea typeface="MS PGothic" charset="0"/>
              </a:rPr>
            </a:br>
            <a:endParaRPr lang="es-ES_tradnl" sz="2200">
              <a:latin typeface="Arial" charset="0"/>
              <a:ea typeface="MS PGothic" charset="0"/>
            </a:endParaRPr>
          </a:p>
        </p:txBody>
      </p:sp>
      <p:sp>
        <p:nvSpPr>
          <p:cNvPr id="29698" name="Sottotitolo 2"/>
          <p:cNvSpPr>
            <a:spLocks noGrp="1"/>
          </p:cNvSpPr>
          <p:nvPr>
            <p:ph type="subTitle" idx="1"/>
          </p:nvPr>
        </p:nvSpPr>
        <p:spPr>
          <a:xfrm>
            <a:off x="1222375" y="2597150"/>
            <a:ext cx="6538913" cy="2368550"/>
          </a:xfrm>
        </p:spPr>
        <p:txBody>
          <a:bodyPr/>
          <a:lstStyle/>
          <a:p>
            <a:pPr algn="l">
              <a:lnSpc>
                <a:spcPct val="80000"/>
              </a:lnSpc>
            </a:pPr>
            <a:r>
              <a:rPr lang="fr-FR" sz="2600">
                <a:solidFill>
                  <a:srgbClr val="7F7F7F"/>
                </a:solidFill>
                <a:latin typeface="Arial" charset="0"/>
                <a:ea typeface="MS PGothic" charset="0"/>
                <a:cs typeface="MS PGothic" charset="0"/>
              </a:rPr>
              <a:t>Une interne en médecine a posté sur Facebook une vidéo protestant contre ses conditions de travail et le traitement des patients. Du ministère de la Santé à la direction de l'AP-HP, on a trouvé la parade pour la décrédibiliser.</a:t>
            </a:r>
            <a:endParaRPr lang="fr-FR" sz="1800">
              <a:latin typeface="Arial" charset="0"/>
              <a:ea typeface="MS PGothic" charset="0"/>
              <a:cs typeface="MS PGothic" charset="0"/>
            </a:endParaRPr>
          </a:p>
          <a:p>
            <a:pPr>
              <a:lnSpc>
                <a:spcPct val="80000"/>
              </a:lnSpc>
            </a:pPr>
            <a:endParaRPr lang="es-ES_tradnl" sz="2000">
              <a:latin typeface="Arial" charset="0"/>
              <a:ea typeface="MS PGothic" charset="0"/>
              <a:cs typeface="MS PGothic" charset="0"/>
            </a:endParaRPr>
          </a:p>
        </p:txBody>
      </p:sp>
      <p:sp>
        <p:nvSpPr>
          <p:cNvPr id="29699" name="CasellaDiTesto 3"/>
          <p:cNvSpPr txBox="1">
            <a:spLocks noChangeArrowheads="1"/>
          </p:cNvSpPr>
          <p:nvPr/>
        </p:nvSpPr>
        <p:spPr bwMode="auto">
          <a:xfrm>
            <a:off x="1763713" y="4965700"/>
            <a:ext cx="4549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MS PGothic" charset="0"/>
                <a:cs typeface="MS PGothic" charset="0"/>
              </a:defRPr>
            </a:lvl1pPr>
            <a:lvl2pPr marL="742950" indent="-285750" defTabSz="457200">
              <a:defRPr sz="2400">
                <a:solidFill>
                  <a:schemeClr val="tx1"/>
                </a:solidFill>
                <a:latin typeface="Arial" charset="0"/>
                <a:ea typeface="MS PGothic" charset="0"/>
                <a:cs typeface="MS PGothic" charset="0"/>
              </a:defRPr>
            </a:lvl2pPr>
            <a:lvl3pPr marL="1143000" indent="-228600" defTabSz="457200">
              <a:defRPr sz="2400">
                <a:solidFill>
                  <a:schemeClr val="tx1"/>
                </a:solidFill>
                <a:latin typeface="Arial" charset="0"/>
                <a:ea typeface="MS PGothic" charset="0"/>
                <a:cs typeface="MS PGothic" charset="0"/>
              </a:defRPr>
            </a:lvl3pPr>
            <a:lvl4pPr marL="1600200" indent="-228600" defTabSz="457200">
              <a:defRPr sz="2400">
                <a:solidFill>
                  <a:schemeClr val="tx1"/>
                </a:solidFill>
                <a:latin typeface="Arial" charset="0"/>
                <a:ea typeface="MS PGothic" charset="0"/>
                <a:cs typeface="MS PGothic" charset="0"/>
              </a:defRPr>
            </a:lvl4pPr>
            <a:lvl5pPr marL="2057400" indent="-228600" defTabSz="4572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s-ES_tradnl" i="1">
                <a:solidFill>
                  <a:srgbClr val="000000"/>
                </a:solidFill>
                <a:latin typeface="Calibri" charset="0"/>
                <a:cs typeface="Arial" charset="0"/>
              </a:rPr>
              <a:t>Libération, </a:t>
            </a:r>
            <a:r>
              <a:rPr lang="it-IT">
                <a:solidFill>
                  <a:srgbClr val="000000"/>
                </a:solidFill>
                <a:latin typeface="Calibri" charset="0"/>
                <a:cs typeface="Arial" charset="0"/>
              </a:rPr>
              <a:t>19 janvier 2017</a:t>
            </a:r>
            <a:endParaRPr lang="es-ES_tradnl" i="1">
              <a:solidFill>
                <a:srgbClr val="000000"/>
              </a:solidFill>
              <a:latin typeface="Calibri" charset="0"/>
              <a:cs typeface="Arial" charset="0"/>
            </a:endParaRPr>
          </a:p>
        </p:txBody>
      </p:sp>
    </p:spTree>
    <p:extLst>
      <p:ext uri="{BB962C8B-B14F-4D97-AF65-F5344CB8AC3E}">
        <p14:creationId xmlns:p14="http://schemas.microsoft.com/office/powerpoint/2010/main" val="39929457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sz="2800">
                <a:latin typeface="Arial" charset="0"/>
                <a:ea typeface="MS PGothic" charset="0"/>
              </a:rPr>
              <a:t>Découvrons</a:t>
            </a:r>
          </a:p>
        </p:txBody>
      </p:sp>
      <p:sp>
        <p:nvSpPr>
          <p:cNvPr id="15363" name="Segnaposto contenuto 2"/>
          <p:cNvSpPr>
            <a:spLocks noGrp="1"/>
          </p:cNvSpPr>
          <p:nvPr>
            <p:ph idx="1"/>
          </p:nvPr>
        </p:nvSpPr>
        <p:spPr/>
        <p:txBody>
          <a:bodyPr/>
          <a:lstStyle/>
          <a:p>
            <a:r>
              <a:rPr lang="it-IT" sz="2400">
                <a:latin typeface="Arial" charset="0"/>
                <a:ea typeface="MS PGothic" charset="0"/>
                <a:cs typeface="MS PGothic" charset="0"/>
              </a:rPr>
              <a:t>Jeu sur l’</a:t>
            </a:r>
            <a:r>
              <a:rPr lang="it-IT" altLang="ja-JP" sz="2400">
                <a:latin typeface="Arial" charset="0"/>
                <a:ea typeface="MS PGothic" charset="0"/>
                <a:cs typeface="MS PGothic" charset="0"/>
              </a:rPr>
              <a:t>homonymie : nez-né</a:t>
            </a:r>
          </a:p>
          <a:p>
            <a:r>
              <a:rPr lang="it-IT" sz="2400">
                <a:latin typeface="Arial" charset="0"/>
                <a:ea typeface="MS PGothic" charset="0"/>
                <a:cs typeface="MS PGothic" charset="0"/>
              </a:rPr>
              <a:t> sur l’</a:t>
            </a:r>
            <a:r>
              <a:rPr lang="it-IT" altLang="ja-JP" sz="2400">
                <a:latin typeface="Arial" charset="0"/>
                <a:ea typeface="MS PGothic" charset="0"/>
                <a:cs typeface="MS PGothic" charset="0"/>
              </a:rPr>
              <a:t>axe syntagmatique (in praesentia)</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90758168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ttangolo 3"/>
          <p:cNvSpPr>
            <a:spLocks noChangeArrowheads="1"/>
          </p:cNvSpPr>
          <p:nvPr/>
        </p:nvSpPr>
        <p:spPr bwMode="auto">
          <a:xfrm>
            <a:off x="1595438" y="4014788"/>
            <a:ext cx="61722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a:endParaRPr lang="es-ES_tradnl" i="1">
              <a:solidFill>
                <a:srgbClr val="000000"/>
              </a:solidFill>
              <a:cs typeface="Arial" charset="0"/>
              <a:sym typeface="Wingdings" charset="0"/>
            </a:endParaRPr>
          </a:p>
          <a:p>
            <a:pPr defTabSz="457200"/>
            <a:r>
              <a:rPr lang="es-ES_tradnl" sz="2400" i="1">
                <a:solidFill>
                  <a:srgbClr val="000000"/>
                </a:solidFill>
                <a:cs typeface="Arial" charset="0"/>
              </a:rPr>
              <a:t>Noyer le poisson = imbrogliare le carte/far finta di niente</a:t>
            </a:r>
          </a:p>
          <a:p>
            <a:pPr defTabSz="457200"/>
            <a:endParaRPr lang="es-ES_tradnl" sz="2400" i="1">
              <a:solidFill>
                <a:srgbClr val="000000"/>
              </a:solidFill>
              <a:cs typeface="Arial" charset="0"/>
            </a:endParaRPr>
          </a:p>
          <a:p>
            <a:pPr defTabSz="457200"/>
            <a:r>
              <a:rPr lang="es-ES_tradnl" i="1">
                <a:solidFill>
                  <a:srgbClr val="000000"/>
                </a:solidFill>
                <a:cs typeface="Arial" charset="0"/>
              </a:rPr>
              <a:t>La Rousse Dictionnaire Avanzato, 2005</a:t>
            </a:r>
          </a:p>
        </p:txBody>
      </p:sp>
      <p:sp>
        <p:nvSpPr>
          <p:cNvPr id="6" name="Titolo 5"/>
          <p:cNvSpPr>
            <a:spLocks noGrp="1"/>
          </p:cNvSpPr>
          <p:nvPr>
            <p:ph type="ctrTitle"/>
          </p:nvPr>
        </p:nvSpPr>
        <p:spPr>
          <a:xfrm>
            <a:off x="1595438" y="2341563"/>
            <a:ext cx="5784850" cy="1470025"/>
          </a:xfrm>
        </p:spPr>
        <p:txBody>
          <a:bodyPr>
            <a:normAutofit fontScale="90000"/>
          </a:bodyPr>
          <a:lstStyle/>
          <a:p>
            <a:pPr algn="l">
              <a:defRPr/>
            </a:pPr>
            <a:r>
              <a:rPr lang="es-ES_tradnl" sz="2200" i="1">
                <a:latin typeface="Arial" charset="0"/>
                <a:ea typeface="MS PGothic" charset="0"/>
              </a:rPr>
              <a:t>FIG. </a:t>
            </a:r>
            <a:r>
              <a:rPr lang="es-ES_tradnl" sz="2200" b="1" i="1">
                <a:latin typeface="Arial" charset="0"/>
                <a:ea typeface="MS PGothic" charset="0"/>
              </a:rPr>
              <a:t>Noyer le poisson </a:t>
            </a:r>
            <a:r>
              <a:rPr lang="es-ES_tradnl" sz="2200" i="1">
                <a:latin typeface="Arial" charset="0"/>
                <a:ea typeface="MS PGothic" charset="0"/>
              </a:rPr>
              <a:t>: déguiser ses véritables intentions, en embrouillant les choses, afin de créer une confusion suffisante pour que les autres oublient de protester</a:t>
            </a:r>
            <a:r>
              <a:rPr lang="es-ES_tradnl" sz="1400" i="1">
                <a:latin typeface="Arial" charset="0"/>
                <a:ea typeface="MS PGothic" charset="0"/>
              </a:rPr>
              <a:t/>
            </a:r>
            <a:br>
              <a:rPr lang="es-ES_tradnl" sz="1400" i="1">
                <a:latin typeface="Arial" charset="0"/>
                <a:ea typeface="MS PGothic" charset="0"/>
              </a:rPr>
            </a:br>
            <a:r>
              <a:rPr lang="es-ES_tradnl" sz="2900" i="1">
                <a:latin typeface="Arial" charset="0"/>
                <a:ea typeface="MS PGothic" charset="0"/>
              </a:rPr>
              <a:t/>
            </a:r>
            <a:br>
              <a:rPr lang="es-ES_tradnl" sz="2900" i="1">
                <a:latin typeface="Arial" charset="0"/>
                <a:ea typeface="MS PGothic" charset="0"/>
              </a:rPr>
            </a:br>
            <a:r>
              <a:rPr lang="es-ES_tradnl" sz="1600" i="1">
                <a:latin typeface="Arial" charset="0"/>
                <a:ea typeface="MS PGothic" charset="0"/>
              </a:rPr>
              <a:t>Les Bouquet des expressions imagées, 1990</a:t>
            </a:r>
            <a:r>
              <a:rPr lang="es-ES_tradnl" sz="3600">
                <a:latin typeface="Arial" charset="0"/>
                <a:ea typeface="MS PGothic" charset="0"/>
              </a:rPr>
              <a:t/>
            </a:r>
            <a:br>
              <a:rPr lang="es-ES_tradnl" sz="3600">
                <a:latin typeface="Arial" charset="0"/>
                <a:ea typeface="MS PGothic" charset="0"/>
              </a:rPr>
            </a:br>
            <a:r>
              <a:rPr lang="es-ES_tradnl" sz="2900">
                <a:latin typeface="Arial" charset="0"/>
                <a:ea typeface="MS PGothic" charset="0"/>
              </a:rPr>
              <a:t>Garzanti = parlare con parole velate</a:t>
            </a:r>
            <a:br>
              <a:rPr lang="es-ES_tradnl" sz="2900">
                <a:latin typeface="Arial" charset="0"/>
                <a:ea typeface="MS PGothic" charset="0"/>
              </a:rPr>
            </a:br>
            <a:r>
              <a:rPr lang="es-ES_tradnl" sz="2900">
                <a:latin typeface="Arial" charset="0"/>
                <a:ea typeface="MS PGothic" charset="0"/>
              </a:rPr>
              <a:t/>
            </a:r>
            <a:br>
              <a:rPr lang="es-ES_tradnl" sz="2900">
                <a:latin typeface="Arial" charset="0"/>
                <a:ea typeface="MS PGothic" charset="0"/>
              </a:rPr>
            </a:br>
            <a:endParaRPr lang="en-GB" sz="3600">
              <a:latin typeface="Arial" charset="0"/>
              <a:ea typeface="MS PGothic" charset="0"/>
            </a:endParaRPr>
          </a:p>
        </p:txBody>
      </p:sp>
    </p:spTree>
    <p:extLst>
      <p:ext uri="{BB962C8B-B14F-4D97-AF65-F5344CB8AC3E}">
        <p14:creationId xmlns:p14="http://schemas.microsoft.com/office/powerpoint/2010/main" val="30852947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82675" y="985838"/>
            <a:ext cx="6678613" cy="1120775"/>
          </a:xfrm>
        </p:spPr>
        <p:txBody>
          <a:bodyPr>
            <a:normAutofit fontScale="90000"/>
          </a:bodyPr>
          <a:lstStyle/>
          <a:p>
            <a:pPr>
              <a:defRPr/>
            </a:pPr>
            <a:r>
              <a:rPr lang="it-IT" sz="2300" b="1">
                <a:latin typeface="Arial" charset="0"/>
                <a:ea typeface="MS PGothic" charset="0"/>
              </a:rPr>
              <a:t/>
            </a:r>
            <a:br>
              <a:rPr lang="it-IT" sz="2300" b="1">
                <a:latin typeface="Arial" charset="0"/>
                <a:ea typeface="MS PGothic" charset="0"/>
              </a:rPr>
            </a:br>
            <a:r>
              <a:rPr lang="it-IT" sz="2300" b="1">
                <a:latin typeface="Arial" charset="0"/>
                <a:ea typeface="MS PGothic" charset="0"/>
              </a:rPr>
              <a:t/>
            </a:r>
            <a:br>
              <a:rPr lang="it-IT" sz="2300" b="1">
                <a:latin typeface="Arial" charset="0"/>
                <a:ea typeface="MS PGothic" charset="0"/>
              </a:rPr>
            </a:br>
            <a:r>
              <a:rPr lang="it-IT" sz="3200" b="1">
                <a:latin typeface="Arial" charset="0"/>
                <a:ea typeface="MS PGothic" charset="0"/>
              </a:rPr>
              <a:t>Une histoire de l’art en </a:t>
            </a:r>
            <a:r>
              <a:rPr lang="it-IT" sz="3200" b="1" u="sng">
                <a:latin typeface="Arial" charset="0"/>
                <a:ea typeface="MS PGothic" charset="0"/>
              </a:rPr>
              <a:t>livres accès</a:t>
            </a:r>
            <a:r>
              <a:rPr lang="it-IT" sz="2300" b="1">
                <a:latin typeface="Arial" charset="0"/>
                <a:ea typeface="MS PGothic" charset="0"/>
              </a:rPr>
              <a:t/>
            </a:r>
            <a:br>
              <a:rPr lang="it-IT" sz="2300" b="1">
                <a:latin typeface="Arial" charset="0"/>
                <a:ea typeface="MS PGothic" charset="0"/>
              </a:rPr>
            </a:br>
            <a:endParaRPr lang="es-ES_tradnl" sz="2300">
              <a:latin typeface="Arial" charset="0"/>
              <a:ea typeface="MS PGothic" charset="0"/>
            </a:endParaRPr>
          </a:p>
        </p:txBody>
      </p:sp>
      <p:sp>
        <p:nvSpPr>
          <p:cNvPr id="31746" name="Sottotitolo 2"/>
          <p:cNvSpPr>
            <a:spLocks noGrp="1"/>
          </p:cNvSpPr>
          <p:nvPr>
            <p:ph type="subTitle" idx="1"/>
          </p:nvPr>
        </p:nvSpPr>
        <p:spPr>
          <a:xfrm>
            <a:off x="1222375" y="2597150"/>
            <a:ext cx="6538913" cy="2368550"/>
          </a:xfrm>
        </p:spPr>
        <p:txBody>
          <a:bodyPr/>
          <a:lstStyle/>
          <a:p>
            <a:pPr algn="l">
              <a:lnSpc>
                <a:spcPct val="80000"/>
              </a:lnSpc>
            </a:pPr>
            <a:r>
              <a:rPr lang="fr-FR" sz="2900">
                <a:solidFill>
                  <a:srgbClr val="7F7F7F"/>
                </a:solidFill>
                <a:latin typeface="Arial" charset="0"/>
                <a:ea typeface="MS PGothic" charset="0"/>
                <a:cs typeface="MS PGothic" charset="0"/>
              </a:rPr>
              <a:t>Installée sur le site Richelieu de la BNF, la bibliothèque de l’INHA met à la disposition des chercheurs la plus grande collection au monde de livres en histoire de l’art et archéologie. </a:t>
            </a:r>
            <a:endParaRPr lang="es-ES_tradnl" sz="2200">
              <a:latin typeface="Arial" charset="0"/>
              <a:ea typeface="MS PGothic" charset="0"/>
              <a:cs typeface="MS PGothic" charset="0"/>
            </a:endParaRPr>
          </a:p>
        </p:txBody>
      </p:sp>
      <p:sp>
        <p:nvSpPr>
          <p:cNvPr id="31747" name="CasellaDiTesto 3"/>
          <p:cNvSpPr txBox="1">
            <a:spLocks noChangeArrowheads="1"/>
          </p:cNvSpPr>
          <p:nvPr/>
        </p:nvSpPr>
        <p:spPr bwMode="auto">
          <a:xfrm>
            <a:off x="1763713" y="4965700"/>
            <a:ext cx="4549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MS PGothic" charset="0"/>
                <a:cs typeface="MS PGothic" charset="0"/>
              </a:defRPr>
            </a:lvl1pPr>
            <a:lvl2pPr marL="742950" indent="-285750" defTabSz="457200">
              <a:defRPr sz="2400">
                <a:solidFill>
                  <a:schemeClr val="tx1"/>
                </a:solidFill>
                <a:latin typeface="Arial" charset="0"/>
                <a:ea typeface="MS PGothic" charset="0"/>
                <a:cs typeface="MS PGothic" charset="0"/>
              </a:defRPr>
            </a:lvl2pPr>
            <a:lvl3pPr marL="1143000" indent="-228600" defTabSz="457200">
              <a:defRPr sz="2400">
                <a:solidFill>
                  <a:schemeClr val="tx1"/>
                </a:solidFill>
                <a:latin typeface="Arial" charset="0"/>
                <a:ea typeface="MS PGothic" charset="0"/>
                <a:cs typeface="MS PGothic" charset="0"/>
              </a:defRPr>
            </a:lvl3pPr>
            <a:lvl4pPr marL="1600200" indent="-228600" defTabSz="457200">
              <a:defRPr sz="2400">
                <a:solidFill>
                  <a:schemeClr val="tx1"/>
                </a:solidFill>
                <a:latin typeface="Arial" charset="0"/>
                <a:ea typeface="MS PGothic" charset="0"/>
                <a:cs typeface="MS PGothic" charset="0"/>
              </a:defRPr>
            </a:lvl4pPr>
            <a:lvl5pPr marL="2057400" indent="-228600" defTabSz="4572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s-ES_tradnl" i="1">
                <a:solidFill>
                  <a:srgbClr val="000000"/>
                </a:solidFill>
                <a:latin typeface="Calibri" charset="0"/>
                <a:cs typeface="Arial" charset="0"/>
              </a:rPr>
              <a:t>Libération, </a:t>
            </a:r>
            <a:r>
              <a:rPr lang="it-IT">
                <a:solidFill>
                  <a:srgbClr val="000000"/>
                </a:solidFill>
                <a:latin typeface="Calibri" charset="0"/>
                <a:cs typeface="Arial" charset="0"/>
              </a:rPr>
              <a:t>15 janvier 2017</a:t>
            </a:r>
            <a:endParaRPr lang="es-ES_tradnl" i="1">
              <a:solidFill>
                <a:srgbClr val="000000"/>
              </a:solidFill>
              <a:latin typeface="Calibri" charset="0"/>
              <a:cs typeface="Arial" charset="0"/>
            </a:endParaRPr>
          </a:p>
        </p:txBody>
      </p:sp>
    </p:spTree>
    <p:extLst>
      <p:ext uri="{BB962C8B-B14F-4D97-AF65-F5344CB8AC3E}">
        <p14:creationId xmlns:p14="http://schemas.microsoft.com/office/powerpoint/2010/main" val="136934409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olo 1"/>
          <p:cNvSpPr>
            <a:spLocks noGrp="1"/>
          </p:cNvSpPr>
          <p:nvPr>
            <p:ph type="title"/>
          </p:nvPr>
        </p:nvSpPr>
        <p:spPr/>
        <p:txBody>
          <a:bodyPr/>
          <a:lstStyle/>
          <a:p>
            <a:r>
              <a:rPr lang="it-IT" sz="2800">
                <a:latin typeface="Arial" charset="0"/>
                <a:ea typeface="MS PGothic" charset="0"/>
              </a:rPr>
              <a:t>Découvrons</a:t>
            </a:r>
          </a:p>
        </p:txBody>
      </p:sp>
      <p:sp>
        <p:nvSpPr>
          <p:cNvPr id="74754" name="Segnaposto contenuto 2"/>
          <p:cNvSpPr>
            <a:spLocks noGrp="1"/>
          </p:cNvSpPr>
          <p:nvPr>
            <p:ph idx="1"/>
          </p:nvPr>
        </p:nvSpPr>
        <p:spPr/>
        <p:txBody>
          <a:bodyPr/>
          <a:lstStyle/>
          <a:p>
            <a:r>
              <a:rPr lang="it-IT" sz="2400">
                <a:latin typeface="Arial" charset="0"/>
                <a:ea typeface="MS PGothic" charset="0"/>
                <a:cs typeface="MS PGothic" charset="0"/>
              </a:rPr>
              <a:t>In absentia : en libre accès</a:t>
            </a:r>
          </a:p>
          <a:p>
            <a:r>
              <a:rPr lang="it-IT" sz="2400">
                <a:latin typeface="Arial" charset="0"/>
                <a:ea typeface="MS PGothic" charset="0"/>
                <a:cs typeface="MS PGothic" charset="0"/>
              </a:rPr>
              <a:t>Paronymie : livre/livre</a:t>
            </a:r>
          </a:p>
        </p:txBody>
      </p:sp>
    </p:spTree>
    <p:extLst>
      <p:ext uri="{BB962C8B-B14F-4D97-AF65-F5344CB8AC3E}">
        <p14:creationId xmlns:p14="http://schemas.microsoft.com/office/powerpoint/2010/main" val="2513571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a:t>
            </a:r>
            <a:br>
              <a:rPr lang="it-IT" altLang="ja-JP" sz="2800">
                <a:latin typeface="Arial" charset="0"/>
                <a:ea typeface="MS PGothic" charset="0"/>
              </a:rPr>
            </a:br>
            <a:endParaRPr lang="it-IT" sz="2800">
              <a:latin typeface="Arial" charset="0"/>
              <a:ea typeface="MS PGothic" charset="0"/>
            </a:endParaRPr>
          </a:p>
        </p:txBody>
      </p:sp>
      <p:sp>
        <p:nvSpPr>
          <p:cNvPr id="32770" name="Segnaposto contenuto 2"/>
          <p:cNvSpPr>
            <a:spLocks noGrp="1"/>
          </p:cNvSpPr>
          <p:nvPr>
            <p:ph idx="1"/>
          </p:nvPr>
        </p:nvSpPr>
        <p:spPr/>
        <p:txBody>
          <a:bodyPr/>
          <a:lstStyle/>
          <a:p>
            <a:r>
              <a:rPr lang="it-IT" sz="2400" b="1">
                <a:latin typeface="Arial" charset="0"/>
                <a:ea typeface="MS PGothic" charset="0"/>
                <a:cs typeface="MS PGothic" charset="0"/>
              </a:rPr>
              <a:t>Nouvelles règles de grammaire : on y perd son latin</a:t>
            </a:r>
          </a:p>
          <a:p>
            <a:r>
              <a:rPr lang="it-IT" sz="2400">
                <a:latin typeface="Arial" charset="0"/>
                <a:ea typeface="MS PGothic" charset="0"/>
                <a:cs typeface="MS PGothic" charset="0"/>
              </a:rPr>
              <a:t>LE FAIT DU JOUR. Parents et enseignants découvrent, souvent surpris, les règles préconisées depuis la rentrée. Bienvenue au prédicat et au complément de phrase...</a:t>
            </a:r>
          </a:p>
          <a:p>
            <a:endParaRPr lang="it-IT" sz="2400" b="1">
              <a:latin typeface="Arial" charset="0"/>
              <a:ea typeface="MS PGothic" charset="0"/>
              <a:cs typeface="MS PGothic" charset="0"/>
            </a:endParaRPr>
          </a:p>
          <a:p>
            <a:r>
              <a:rPr lang="it-IT" sz="2400" i="1">
                <a:latin typeface="Arial" charset="0"/>
                <a:ea typeface="MS PGothic" charset="0"/>
                <a:cs typeface="MS PGothic" charset="0"/>
              </a:rPr>
              <a:t>Le Parisien </a:t>
            </a:r>
            <a:r>
              <a:rPr lang="it-IT" sz="2400">
                <a:latin typeface="Arial" charset="0"/>
                <a:ea typeface="MS PGothic" charset="0"/>
                <a:cs typeface="MS PGothic" charset="0"/>
              </a:rPr>
              <a:t>|07 janvier 2017, </a:t>
            </a:r>
          </a:p>
        </p:txBody>
      </p:sp>
    </p:spTree>
    <p:extLst>
      <p:ext uri="{BB962C8B-B14F-4D97-AF65-F5344CB8AC3E}">
        <p14:creationId xmlns:p14="http://schemas.microsoft.com/office/powerpoint/2010/main" val="368007120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p:txBody>
          <a:bodyPr/>
          <a:lstStyle/>
          <a:p>
            <a:r>
              <a:rPr lang="it-IT" sz="2800">
                <a:latin typeface="Arial" charset="0"/>
                <a:ea typeface="MS PGothic" charset="0"/>
              </a:rPr>
              <a:t>Découvrons</a:t>
            </a:r>
          </a:p>
        </p:txBody>
      </p:sp>
      <p:sp>
        <p:nvSpPr>
          <p:cNvPr id="33794" name="Segnaposto contenuto 2"/>
          <p:cNvSpPr>
            <a:spLocks noGrp="1"/>
          </p:cNvSpPr>
          <p:nvPr>
            <p:ph idx="1"/>
          </p:nvPr>
        </p:nvSpPr>
        <p:spPr/>
        <p:txBody>
          <a:bodyPr/>
          <a:lstStyle/>
          <a:p>
            <a:r>
              <a:rPr lang="it-IT" sz="2400">
                <a:latin typeface="Arial" charset="0"/>
                <a:ea typeface="MS PGothic" charset="0"/>
                <a:cs typeface="MS PGothic" charset="0"/>
              </a:rPr>
              <a:t>◆  Loc. (Y) perdre son latin : ne plus rien (y) comprendre. C'est à y perdre son latin ! ➙ incompréhensible.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1932591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r>
              <a:rPr lang="it-IT" sz="2800">
                <a:latin typeface="Arial" charset="0"/>
                <a:ea typeface="MS PGothic" charset="0"/>
              </a:rPr>
              <a:t>Observons</a:t>
            </a:r>
          </a:p>
        </p:txBody>
      </p:sp>
      <p:sp>
        <p:nvSpPr>
          <p:cNvPr id="35842" name="Segnaposto contenuto 2"/>
          <p:cNvSpPr>
            <a:spLocks noGrp="1"/>
          </p:cNvSpPr>
          <p:nvPr>
            <p:ph idx="1"/>
          </p:nvPr>
        </p:nvSpPr>
        <p:spPr/>
        <p:txBody>
          <a:bodyPr>
            <a:normAutofit fontScale="85000" lnSpcReduction="20000"/>
          </a:bodyPr>
          <a:lstStyle/>
          <a:p>
            <a:r>
              <a:rPr lang="it-IT" sz="2400" b="1">
                <a:latin typeface="Arial" charset="0"/>
                <a:ea typeface="MS PGothic" charset="0"/>
                <a:cs typeface="MS PGothic" charset="0"/>
              </a:rPr>
              <a:t>Débat de la primaire : Rugy tire son épingle du jeu sur les questions énergétiques </a:t>
            </a:r>
          </a:p>
          <a:p>
            <a:pPr algn="just"/>
            <a:r>
              <a:rPr lang="it-IT" sz="2400">
                <a:latin typeface="Arial" charset="0"/>
                <a:ea typeface="MS PGothic" charset="0"/>
                <a:cs typeface="MS PGothic" charset="0"/>
              </a:rPr>
              <a:t>S'il n'avait pas particulièrement brillé lors du premier débat de la primaire de la «belle alliance populaire», François de Rugy a su se démarquer dimanche sur son domaine de prédilection : la politique énergétique et la sortie du nucléaire.</a:t>
            </a:r>
          </a:p>
          <a:p>
            <a:pPr algn="just"/>
            <a:r>
              <a:rPr lang="it-IT" sz="2400">
                <a:latin typeface="Arial" charset="0"/>
                <a:ea typeface="MS PGothic" charset="0"/>
                <a:cs typeface="MS PGothic" charset="0"/>
              </a:rPr>
              <a:t>Si personne n’a fermé la porte à la transition énergétique et au développement des énergies renouvelables, leurs désaccords apparus plus nettement sur l’</a:t>
            </a:r>
            <a:r>
              <a:rPr lang="it-IT" altLang="ja-JP" sz="2400">
                <a:latin typeface="Arial" charset="0"/>
                <a:ea typeface="MS PGothic" charset="0"/>
                <a:cs typeface="MS PGothic" charset="0"/>
              </a:rPr>
              <a:t>échéance de sortie du nucléaire. L</a:t>
            </a:r>
            <a:r>
              <a:rPr lang="it-IT" sz="2400">
                <a:latin typeface="Arial" charset="0"/>
                <a:ea typeface="MS PGothic" charset="0"/>
                <a:cs typeface="MS PGothic" charset="0"/>
              </a:rPr>
              <a:t>’</a:t>
            </a:r>
            <a:r>
              <a:rPr lang="it-IT" altLang="ja-JP" sz="2400">
                <a:latin typeface="Arial" charset="0"/>
                <a:ea typeface="MS PGothic" charset="0"/>
                <a:cs typeface="MS PGothic" charset="0"/>
              </a:rPr>
              <a:t>occasion pour le président du Parti «Ecologistes !», François de Rugy, de faire valoir ses positions. </a:t>
            </a:r>
            <a:r>
              <a:rPr lang="it-IT" altLang="ja-JP" sz="2400" i="1">
                <a:latin typeface="Arial" charset="0"/>
                <a:ea typeface="MS PGothic" charset="0"/>
                <a:cs typeface="MS PGothic" charset="0"/>
              </a:rPr>
              <a:t>Libération</a:t>
            </a:r>
            <a:r>
              <a:rPr lang="it-IT" altLang="ja-JP" sz="2400">
                <a:latin typeface="Arial" charset="0"/>
                <a:ea typeface="MS PGothic" charset="0"/>
                <a:cs typeface="MS PGothic" charset="0"/>
              </a:rPr>
              <a:t> 15 janvier 2017</a:t>
            </a:r>
          </a:p>
          <a:p>
            <a:pPr algn="just"/>
            <a:endParaRPr lang="it-IT" sz="2400">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r>
              <a:rPr lang="it-IT" sz="2400" i="1">
                <a:latin typeface="Arial" charset="0"/>
                <a:ea typeface="MS PGothic" charset="0"/>
                <a:cs typeface="MS PGothic" charset="0"/>
              </a:rPr>
              <a:t>Libération</a:t>
            </a:r>
            <a:r>
              <a:rPr lang="it-IT" sz="2400">
                <a:latin typeface="Arial" charset="0"/>
                <a:ea typeface="MS PGothic" charset="0"/>
                <a:cs typeface="MS PGothic" charset="0"/>
              </a:rPr>
              <a:t> 15 janvier 2017</a:t>
            </a:r>
          </a:p>
        </p:txBody>
      </p:sp>
    </p:spTree>
    <p:extLst>
      <p:ext uri="{BB962C8B-B14F-4D97-AF65-F5344CB8AC3E}">
        <p14:creationId xmlns:p14="http://schemas.microsoft.com/office/powerpoint/2010/main" val="275380657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title"/>
          </p:nvPr>
        </p:nvSpPr>
        <p:spPr/>
        <p:txBody>
          <a:bodyPr/>
          <a:lstStyle/>
          <a:p>
            <a:r>
              <a:rPr lang="it-IT" sz="2800">
                <a:latin typeface="Arial" charset="0"/>
                <a:ea typeface="MS PGothic" charset="0"/>
              </a:rPr>
              <a:t>Découvrons</a:t>
            </a:r>
          </a:p>
        </p:txBody>
      </p:sp>
      <p:sp>
        <p:nvSpPr>
          <p:cNvPr id="36866" name="Segnaposto contenuto 2"/>
          <p:cNvSpPr>
            <a:spLocks noGrp="1"/>
          </p:cNvSpPr>
          <p:nvPr>
            <p:ph idx="1"/>
          </p:nvPr>
        </p:nvSpPr>
        <p:spPr/>
        <p:txBody>
          <a:bodyPr/>
          <a:lstStyle/>
          <a:p>
            <a:pPr algn="just"/>
            <a:r>
              <a:rPr lang="it-IT" sz="2400">
                <a:latin typeface="Arial" charset="0"/>
                <a:ea typeface="MS PGothic" charset="0"/>
                <a:cs typeface="MS PGothic" charset="0"/>
              </a:rPr>
              <a:t>▫  </a:t>
            </a:r>
            <a:r>
              <a:rPr lang="it-IT" sz="2400" i="1">
                <a:latin typeface="Arial" charset="0"/>
                <a:ea typeface="MS PGothic" charset="0"/>
                <a:cs typeface="MS PGothic" charset="0"/>
              </a:rPr>
              <a:t>Tirer son épingle du jeu</a:t>
            </a:r>
            <a:r>
              <a:rPr lang="it-IT" sz="2400">
                <a:latin typeface="Arial" charset="0"/>
                <a:ea typeface="MS PGothic" charset="0"/>
                <a:cs typeface="MS PGothic" charset="0"/>
              </a:rPr>
              <a:t> : se dégager adroitement d'une situation délicate, se retirer à temps d'une affaire qui devient mauvaise, sauver sa mise (cf. Reprendre ses billes*).</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24124095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p:txBody>
          <a:bodyPr/>
          <a:lstStyle/>
          <a:p>
            <a:r>
              <a:rPr lang="it-IT" sz="2800">
                <a:latin typeface="Arial" charset="0"/>
                <a:ea typeface="MS PGothic" charset="0"/>
              </a:rPr>
              <a:t>Observons les couleurs</a:t>
            </a:r>
          </a:p>
        </p:txBody>
      </p:sp>
      <p:sp>
        <p:nvSpPr>
          <p:cNvPr id="37890" name="Segnaposto contenuto 2"/>
          <p:cNvSpPr>
            <a:spLocks noGrp="1"/>
          </p:cNvSpPr>
          <p:nvPr>
            <p:ph idx="1"/>
          </p:nvPr>
        </p:nvSpPr>
        <p:spPr/>
        <p:txBody>
          <a:bodyPr>
            <a:normAutofit lnSpcReduction="10000"/>
          </a:bodyPr>
          <a:lstStyle/>
          <a:p>
            <a:r>
              <a:rPr lang="it-IT" sz="2400">
                <a:latin typeface="Arial" charset="0"/>
                <a:ea typeface="MS PGothic" charset="0"/>
                <a:cs typeface="MS PGothic" charset="0"/>
              </a:rPr>
              <a:t>Protection animale </a:t>
            </a:r>
            <a:r>
              <a:rPr lang="it-IT" sz="2400" b="1">
                <a:latin typeface="Arial" charset="0"/>
                <a:ea typeface="MS PGothic" charset="0"/>
                <a:cs typeface="MS PGothic" charset="0"/>
              </a:rPr>
              <a:t>Caméras dans les abattoirs : feu vert surprise de l’</a:t>
            </a:r>
            <a:r>
              <a:rPr lang="it-IT" altLang="ja-JP" sz="2400" b="1">
                <a:latin typeface="Arial" charset="0"/>
                <a:ea typeface="MS PGothic" charset="0"/>
                <a:cs typeface="MS PGothic" charset="0"/>
              </a:rPr>
              <a:t>Assemblée </a:t>
            </a:r>
          </a:p>
          <a:p>
            <a:pPr algn="just"/>
            <a:r>
              <a:rPr lang="it-IT" sz="2400">
                <a:latin typeface="Arial" charset="0"/>
                <a:ea typeface="MS PGothic" charset="0"/>
                <a:cs typeface="MS PGothic" charset="0"/>
              </a:rPr>
              <a:t>L’</a:t>
            </a:r>
            <a:r>
              <a:rPr lang="it-IT" altLang="ja-JP" sz="2400">
                <a:latin typeface="Arial" charset="0"/>
                <a:ea typeface="MS PGothic" charset="0"/>
                <a:cs typeface="MS PGothic" charset="0"/>
              </a:rPr>
              <a:t>Assemblée nationale a voté de façon inattendue jeudi soir l</a:t>
            </a:r>
            <a:r>
              <a:rPr lang="it-IT" sz="2400">
                <a:latin typeface="Arial" charset="0"/>
                <a:ea typeface="MS PGothic" charset="0"/>
                <a:cs typeface="MS PGothic" charset="0"/>
              </a:rPr>
              <a:t>’</a:t>
            </a:r>
            <a:r>
              <a:rPr lang="it-IT" altLang="ja-JP" sz="2400">
                <a:latin typeface="Arial" charset="0"/>
                <a:ea typeface="MS PGothic" charset="0"/>
                <a:cs typeface="MS PGothic" charset="0"/>
              </a:rPr>
              <a:t>obligation d</a:t>
            </a:r>
            <a:r>
              <a:rPr lang="it-IT" sz="2400">
                <a:latin typeface="Arial" charset="0"/>
                <a:ea typeface="MS PGothic" charset="0"/>
                <a:cs typeface="MS PGothic" charset="0"/>
              </a:rPr>
              <a:t>’</a:t>
            </a:r>
            <a:r>
              <a:rPr lang="it-IT" altLang="ja-JP" sz="2400">
                <a:latin typeface="Arial" charset="0"/>
                <a:ea typeface="MS PGothic" charset="0"/>
                <a:cs typeface="MS PGothic" charset="0"/>
              </a:rPr>
              <a:t>installer des caméras de surveillance dans les abattoirs à partir de 2018, souhaitée par les radicaux de gauche et les associations de protection animale.</a:t>
            </a:r>
          </a:p>
          <a:p>
            <a:r>
              <a:rPr lang="it-IT" sz="2400">
                <a:latin typeface="Arial" charset="0"/>
                <a:ea typeface="MS PGothic" charset="0"/>
                <a:cs typeface="MS PGothic" charset="0"/>
              </a:rPr>
              <a:t>Bêtes mal étourdies, accrochées vivantes... Les images chocs diffusées début 2016 par l’</a:t>
            </a:r>
            <a:r>
              <a:rPr lang="it-IT" altLang="ja-JP" sz="2400">
                <a:latin typeface="Arial" charset="0"/>
                <a:ea typeface="MS PGothic" charset="0"/>
                <a:cs typeface="MS PGothic" charset="0"/>
              </a:rPr>
              <a:t>association L214 avaient suscité beaucoup d</a:t>
            </a:r>
            <a:r>
              <a:rPr lang="it-IT" sz="2400">
                <a:latin typeface="Arial" charset="0"/>
                <a:ea typeface="MS PGothic" charset="0"/>
                <a:cs typeface="MS PGothic" charset="0"/>
              </a:rPr>
              <a:t>’</a:t>
            </a:r>
            <a:r>
              <a:rPr lang="it-IT" altLang="ja-JP" sz="2400">
                <a:latin typeface="Arial" charset="0"/>
                <a:ea typeface="MS PGothic" charset="0"/>
                <a:cs typeface="MS PGothic" charset="0"/>
              </a:rPr>
              <a:t>émotion et entraîné un plan gouvernemental en faveur du bien-être animal.</a:t>
            </a:r>
          </a:p>
          <a:p>
            <a:r>
              <a:rPr lang="it-IT" altLang="ja-JP" sz="2400">
                <a:latin typeface="Arial" charset="0"/>
                <a:ea typeface="MS PGothic" charset="0"/>
                <a:cs typeface="MS PGothic" charset="0"/>
              </a:rPr>
              <a:t>Libération 13 janvier 2017</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6000310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r>
              <a:rPr lang="it-IT" sz="2800">
                <a:latin typeface="Arial" charset="0"/>
                <a:ea typeface="MS PGothic" charset="0"/>
              </a:rPr>
              <a:t>Découvrons l’</a:t>
            </a:r>
            <a:r>
              <a:rPr lang="it-IT" altLang="ja-JP" sz="2800">
                <a:latin typeface="Arial" charset="0"/>
                <a:ea typeface="MS PGothic" charset="0"/>
              </a:rPr>
              <a:t>expression imagée</a:t>
            </a:r>
            <a:endParaRPr lang="it-IT" sz="2800">
              <a:latin typeface="Arial" charset="0"/>
              <a:ea typeface="MS PGothic" charset="0"/>
            </a:endParaRPr>
          </a:p>
        </p:txBody>
      </p:sp>
      <p:sp>
        <p:nvSpPr>
          <p:cNvPr id="38914" name="Segnaposto contenuto 2"/>
          <p:cNvSpPr>
            <a:spLocks noGrp="1"/>
          </p:cNvSpPr>
          <p:nvPr>
            <p:ph idx="1"/>
          </p:nvPr>
        </p:nvSpPr>
        <p:spPr/>
        <p:txBody>
          <a:bodyPr/>
          <a:lstStyle/>
          <a:p>
            <a:r>
              <a:rPr lang="it-IT" sz="2400">
                <a:latin typeface="Arial" charset="0"/>
                <a:ea typeface="MS PGothic" charset="0"/>
                <a:cs typeface="MS PGothic" charset="0"/>
              </a:rPr>
              <a:t>Loc. fig. </a:t>
            </a:r>
            <a:r>
              <a:rPr lang="it-IT" sz="2400" i="1">
                <a:latin typeface="Arial" charset="0"/>
                <a:ea typeface="MS PGothic" charset="0"/>
                <a:cs typeface="MS PGothic" charset="0"/>
              </a:rPr>
              <a:t>donner le feu vert à (qqch., qqn)</a:t>
            </a:r>
            <a:r>
              <a:rPr lang="it-IT" sz="2400">
                <a:latin typeface="Arial" charset="0"/>
                <a:ea typeface="MS PGothic" charset="0"/>
                <a:cs typeface="MS PGothic" charset="0"/>
              </a:rPr>
              <a:t> : autoriser (une action ; qqn à agir).</a:t>
            </a:r>
          </a:p>
          <a:p>
            <a:r>
              <a:rPr lang="it-IT" sz="2400">
                <a:latin typeface="Arial" charset="0"/>
                <a:ea typeface="MS PGothic" charset="0"/>
                <a:cs typeface="MS PGothic" charset="0"/>
              </a:rPr>
              <a:t> </a:t>
            </a:r>
            <a:r>
              <a:rPr lang="it-IT" sz="2400" i="1">
                <a:latin typeface="Arial" charset="0"/>
                <a:ea typeface="MS PGothic" charset="0"/>
                <a:cs typeface="MS PGothic" charset="0"/>
              </a:rPr>
              <a:t>Demander, avoir, obtenir le feu vert, toute liberté </a:t>
            </a:r>
            <a:r>
              <a:rPr lang="it-IT" sz="2400">
                <a:latin typeface="Arial" charset="0"/>
                <a:ea typeface="MS PGothic" charset="0"/>
                <a:cs typeface="MS PGothic" charset="0"/>
              </a:rPr>
              <a:t>(de faire, d'agir) (cf. Carte* blanche).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a:p>
            <a:r>
              <a:rPr lang="it-IT" sz="2400">
                <a:latin typeface="Arial" charset="0"/>
                <a:ea typeface="MS PGothic" charset="0"/>
                <a:cs typeface="MS PGothic" charset="0"/>
              </a:rPr>
              <a:t>Attention aux  couleurs des feux:</a:t>
            </a:r>
          </a:p>
          <a:p>
            <a:r>
              <a:rPr lang="it-IT" sz="2400">
                <a:latin typeface="Arial" charset="0"/>
                <a:ea typeface="MS PGothic" charset="0"/>
                <a:cs typeface="MS PGothic" charset="0"/>
              </a:rPr>
              <a:t>Vert, orange, rouge /verde, giallo, rosso</a:t>
            </a:r>
          </a:p>
        </p:txBody>
      </p:sp>
    </p:spTree>
    <p:extLst>
      <p:ext uri="{BB962C8B-B14F-4D97-AF65-F5344CB8AC3E}">
        <p14:creationId xmlns:p14="http://schemas.microsoft.com/office/powerpoint/2010/main" val="29307866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lstStyle/>
          <a:p>
            <a:r>
              <a:rPr lang="it-IT" sz="2800">
                <a:latin typeface="Arial" charset="0"/>
                <a:ea typeface="MS PGothic" charset="0"/>
              </a:rPr>
              <a:t>Les couleurs : le rose et son bonnet</a:t>
            </a:r>
          </a:p>
        </p:txBody>
      </p:sp>
      <p:sp>
        <p:nvSpPr>
          <p:cNvPr id="39938" name="Segnaposto contenuto 2"/>
          <p:cNvSpPr>
            <a:spLocks noGrp="1"/>
          </p:cNvSpPr>
          <p:nvPr>
            <p:ph idx="1"/>
          </p:nvPr>
        </p:nvSpPr>
        <p:spPr/>
        <p:txBody>
          <a:bodyPr/>
          <a:lstStyle/>
          <a:p>
            <a:r>
              <a:rPr lang="it-IT" sz="2400" b="1">
                <a:latin typeface="Arial" charset="0"/>
                <a:ea typeface="MS PGothic" charset="0"/>
                <a:cs typeface="MS PGothic" charset="0"/>
              </a:rPr>
              <a:t>Le bonnet rose à oreilles de chat, symbole des femmes contre Trump </a:t>
            </a:r>
            <a:endParaRPr lang="it-IT" sz="2400">
              <a:latin typeface="Arial" charset="0"/>
              <a:ea typeface="MS PGothic" charset="0"/>
              <a:cs typeface="MS PGothic" charset="0"/>
            </a:endParaRPr>
          </a:p>
          <a:p>
            <a:pPr algn="just"/>
            <a:r>
              <a:rPr lang="it-IT" sz="2400">
                <a:latin typeface="Arial" charset="0"/>
                <a:ea typeface="MS PGothic" charset="0"/>
                <a:cs typeface="MS PGothic" charset="0"/>
              </a:rPr>
              <a:t>Un bonnet rose à oreilles contre Donald Trump: suite à un jeu de mots, c’est ce que des dizaines de milliers de femmes devraient porter samedi pour les Marches des femmes prévues au lendemain de l’investiture du président américain.</a:t>
            </a:r>
          </a:p>
          <a:p>
            <a:pPr algn="just"/>
            <a:r>
              <a:rPr lang="it-IT" sz="2400" i="1">
                <a:latin typeface="Arial" charset="0"/>
                <a:ea typeface="MS PGothic" charset="0"/>
                <a:cs typeface="MS PGothic" charset="0"/>
              </a:rPr>
              <a:t>Libération</a:t>
            </a:r>
            <a:r>
              <a:rPr lang="it-IT" sz="2400">
                <a:latin typeface="Arial" charset="0"/>
                <a:ea typeface="MS PGothic" charset="0"/>
                <a:cs typeface="MS PGothic" charset="0"/>
              </a:rPr>
              <a:t>  19 janvier 2017</a:t>
            </a:r>
          </a:p>
          <a:p>
            <a:pPr algn="just"/>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6866615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sz="2800">
                <a:latin typeface="Arial" charset="0"/>
                <a:ea typeface="MS PGothic" charset="0"/>
              </a:rPr>
              <a:t>Observons les expressions imagées</a:t>
            </a:r>
          </a:p>
        </p:txBody>
      </p:sp>
      <p:sp>
        <p:nvSpPr>
          <p:cNvPr id="16387" name="Segnaposto contenuto 2"/>
          <p:cNvSpPr>
            <a:spLocks noGrp="1"/>
          </p:cNvSpPr>
          <p:nvPr>
            <p:ph idx="1"/>
          </p:nvPr>
        </p:nvSpPr>
        <p:spPr/>
        <p:txBody>
          <a:bodyPr/>
          <a:lstStyle/>
          <a:p>
            <a:pPr algn="just"/>
            <a:r>
              <a:rPr lang="it-IT" sz="2400" b="1">
                <a:latin typeface="Arial" charset="0"/>
                <a:ea typeface="MS PGothic" charset="0"/>
                <a:cs typeface="MS PGothic" charset="0"/>
              </a:rPr>
              <a:t>Le nouveau directeur de la communication de Trump jette l'éponge </a:t>
            </a:r>
          </a:p>
          <a:p>
            <a:pPr algn="just"/>
            <a:r>
              <a:rPr lang="it-IT" sz="2400">
                <a:latin typeface="Arial" charset="0"/>
                <a:ea typeface="MS PGothic" charset="0"/>
                <a:cs typeface="MS PGothic" charset="0"/>
              </a:rPr>
              <a:t>Deux jours après sa nomination, Jason Miller a annoncé qu'il préférait se consacrer à sa famille.</a:t>
            </a:r>
          </a:p>
          <a:p>
            <a:pPr algn="just"/>
            <a:r>
              <a:rPr lang="it-IT" sz="2400" i="1">
                <a:latin typeface="Arial" charset="0"/>
                <a:ea typeface="MS PGothic" charset="0"/>
                <a:cs typeface="MS PGothic" charset="0"/>
              </a:rPr>
              <a:t>Libération </a:t>
            </a:r>
            <a:r>
              <a:rPr lang="it-IT" sz="2400">
                <a:latin typeface="Arial" charset="0"/>
                <a:ea typeface="MS PGothic" charset="0"/>
                <a:cs typeface="MS PGothic" charset="0"/>
              </a:rPr>
              <a:t>25 décembre 2016</a:t>
            </a:r>
          </a:p>
          <a:p>
            <a:endParaRPr lang="it-IT">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389294957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p:nvPr>
        </p:nvSpPr>
        <p:spPr/>
        <p:txBody>
          <a:bodyPr/>
          <a:lstStyle/>
          <a:p>
            <a:r>
              <a:rPr lang="it-IT" sz="2800">
                <a:latin typeface="Arial" charset="0"/>
                <a:ea typeface="MS PGothic" charset="0"/>
              </a:rPr>
              <a:t>Les couleurs : le rose et son bonnet</a:t>
            </a:r>
          </a:p>
        </p:txBody>
      </p:sp>
      <p:sp>
        <p:nvSpPr>
          <p:cNvPr id="40962" name="Segnaposto contenuto 2"/>
          <p:cNvSpPr>
            <a:spLocks noGrp="1"/>
          </p:cNvSpPr>
          <p:nvPr>
            <p:ph idx="1"/>
          </p:nvPr>
        </p:nvSpPr>
        <p:spPr/>
        <p:txBody>
          <a:bodyPr/>
          <a:lstStyle/>
          <a:p>
            <a:r>
              <a:rPr lang="it-IT" sz="2400">
                <a:latin typeface="Arial" charset="0"/>
                <a:ea typeface="MS PGothic" charset="0"/>
                <a:cs typeface="MS PGothic" charset="0"/>
              </a:rPr>
              <a:t>Pourquoi des oreilles ? Elles symbolisent des oreilles de chat, d’</a:t>
            </a:r>
            <a:r>
              <a:rPr lang="it-IT" altLang="ja-JP" sz="2400">
                <a:latin typeface="Arial" charset="0"/>
                <a:ea typeface="MS PGothic" charset="0"/>
                <a:cs typeface="MS PGothic" charset="0"/>
              </a:rPr>
              <a:t>où le surnom de «pussy hats» pour ces bonnets: un jeu de mots autour de «pussy cats», reprenant le mot «pussy», qui signifie à la fois «minou» et «chatte» dans son sens sexuel.</a:t>
            </a:r>
          </a:p>
          <a:p>
            <a:pPr algn="just"/>
            <a:r>
              <a:rPr lang="it-IT" sz="2400">
                <a:latin typeface="Arial" charset="0"/>
                <a:ea typeface="MS PGothic" charset="0"/>
                <a:cs typeface="MS PGothic" charset="0"/>
              </a:rPr>
              <a:t>C’est ce mot «pussy» que Donald Trump a utilisé dans la vidéo qui avait fait scandale en octobre, où il se vantait de pouvoir se payer les femmes qu’il voulait et de les «attraper par la chatte».</a:t>
            </a:r>
          </a:p>
          <a:p>
            <a:pPr algn="just"/>
            <a:r>
              <a:rPr lang="it-IT" sz="2400" i="1">
                <a:latin typeface="Arial" charset="0"/>
                <a:ea typeface="MS PGothic" charset="0"/>
                <a:cs typeface="MS PGothic" charset="0"/>
              </a:rPr>
              <a:t>Libération</a:t>
            </a:r>
            <a:r>
              <a:rPr lang="it-IT" sz="2400">
                <a:latin typeface="Arial" charset="0"/>
                <a:ea typeface="MS PGothic" charset="0"/>
                <a:cs typeface="MS PGothic" charset="0"/>
              </a:rPr>
              <a:t>  19 janvier 2017</a:t>
            </a:r>
          </a:p>
          <a:p>
            <a:pPr algn="just"/>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14207129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p:nvPr>
        </p:nvSpPr>
        <p:spPr/>
        <p:txBody>
          <a:bodyPr/>
          <a:lstStyle/>
          <a:p>
            <a:r>
              <a:rPr lang="it-IT" sz="2800">
                <a:latin typeface="Arial" charset="0"/>
                <a:ea typeface="MS PGothic" charset="0"/>
              </a:rPr>
              <a:t>Le bonnet rose en France</a:t>
            </a:r>
            <a:br>
              <a:rPr lang="it-IT" sz="2800">
                <a:latin typeface="Arial" charset="0"/>
                <a:ea typeface="MS PGothic" charset="0"/>
              </a:rPr>
            </a:br>
            <a:r>
              <a:rPr lang="it-IT" sz="2800">
                <a:latin typeface="Arial" charset="0"/>
                <a:ea typeface="MS PGothic" charset="0"/>
              </a:rPr>
              <a:t>L’</a:t>
            </a:r>
            <a:r>
              <a:rPr lang="it-IT" altLang="ja-JP" sz="2800">
                <a:latin typeface="Arial" charset="0"/>
                <a:ea typeface="MS PGothic" charset="0"/>
              </a:rPr>
              <a:t>apparition des bonnets en 2013</a:t>
            </a:r>
            <a:endParaRPr lang="it-IT" sz="2800">
              <a:latin typeface="Arial" charset="0"/>
              <a:ea typeface="MS PGothic" charset="0"/>
            </a:endParaRPr>
          </a:p>
        </p:txBody>
      </p:sp>
      <p:sp>
        <p:nvSpPr>
          <p:cNvPr id="41986" name="Segnaposto contenuto 2"/>
          <p:cNvSpPr>
            <a:spLocks noGrp="1"/>
          </p:cNvSpPr>
          <p:nvPr>
            <p:ph idx="1"/>
          </p:nvPr>
        </p:nvSpPr>
        <p:spPr/>
        <p:txBody>
          <a:bodyPr/>
          <a:lstStyle/>
          <a:p>
            <a:pPr algn="just"/>
            <a:r>
              <a:rPr lang="fr-FR" sz="2400">
                <a:latin typeface="Arial" charset="0"/>
                <a:ea typeface="MS PGothic" charset="0"/>
                <a:cs typeface="MS PGothic" charset="0"/>
              </a:rPr>
              <a:t>Le mouvement </a:t>
            </a:r>
            <a:r>
              <a:rPr lang="fr-FR" sz="2400" i="1">
                <a:latin typeface="Arial" charset="0"/>
                <a:ea typeface="MS PGothic" charset="0"/>
                <a:cs typeface="MS PGothic" charset="0"/>
              </a:rPr>
              <a:t>Manif pour tous</a:t>
            </a:r>
            <a:r>
              <a:rPr lang="fr-FR" sz="2400">
                <a:latin typeface="Arial" charset="0"/>
                <a:ea typeface="MS PGothic" charset="0"/>
                <a:cs typeface="MS PGothic" charset="0"/>
              </a:rPr>
              <a:t> a invité ses militants à porter un bonnet rose. Mais les bonnets ne sont portés que pour suivre la vague des mouvements des bonnets de différentes couleurs en opposition à la politique gouvernementale. Le rose défilait déjà avec le bleu clair dans les premières manifestations contre le mariage pour tous pour marquer la distinction entre femme et homme : le rose des filles et le bleu des garçons. </a:t>
            </a:r>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48321812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 cachée (palimpseste)</a:t>
            </a:r>
            <a:endParaRPr lang="it-IT" sz="2800">
              <a:latin typeface="Arial" charset="0"/>
              <a:ea typeface="MS PGothic" charset="0"/>
            </a:endParaRPr>
          </a:p>
        </p:txBody>
      </p:sp>
      <p:sp>
        <p:nvSpPr>
          <p:cNvPr id="43010" name="Segnaposto contenuto 2"/>
          <p:cNvSpPr>
            <a:spLocks noGrp="1"/>
          </p:cNvSpPr>
          <p:nvPr>
            <p:ph idx="1"/>
          </p:nvPr>
        </p:nvSpPr>
        <p:spPr/>
        <p:txBody>
          <a:bodyPr/>
          <a:lstStyle/>
          <a:p>
            <a:r>
              <a:rPr lang="it-IT" sz="2400" b="1">
                <a:latin typeface="Arial" charset="0"/>
                <a:ea typeface="MS PGothic" charset="0"/>
                <a:cs typeface="MS PGothic" charset="0"/>
              </a:rPr>
              <a:t>On ne fait pas d'omelette sans casser les vœux ! </a:t>
            </a:r>
            <a:r>
              <a:rPr lang="it-IT" sz="2400">
                <a:latin typeface="Arial" charset="0"/>
                <a:ea typeface="MS PGothic" charset="0"/>
                <a:cs typeface="MS PGothic" charset="0"/>
              </a:rPr>
              <a:t>- France Inter</a:t>
            </a:r>
          </a:p>
          <a:p>
            <a:endParaRPr lang="it-IT" sz="2400">
              <a:latin typeface="Arial" charset="0"/>
              <a:ea typeface="MS PGothic" charset="0"/>
              <a:cs typeface="MS PGothic" charset="0"/>
            </a:endParaRPr>
          </a:p>
          <a:p>
            <a:r>
              <a:rPr lang="it-IT" sz="2400">
                <a:latin typeface="Arial" charset="0"/>
                <a:ea typeface="MS PGothic" charset="0"/>
                <a:cs typeface="MS PGothic" charset="0"/>
              </a:rPr>
              <a:t>Des personnalités de France Inter - et d'ailleurs- nous livrent leurs </a:t>
            </a:r>
            <a:r>
              <a:rPr lang="it-IT" sz="2400" i="1">
                <a:latin typeface="Arial" charset="0"/>
                <a:ea typeface="MS PGothic" charset="0"/>
                <a:cs typeface="MS PGothic" charset="0"/>
              </a:rPr>
              <a:t>voeux</a:t>
            </a:r>
            <a:r>
              <a:rPr lang="it-IT" sz="2400">
                <a:latin typeface="Arial" charset="0"/>
                <a:ea typeface="MS PGothic" charset="0"/>
                <a:cs typeface="MS PGothic" charset="0"/>
              </a:rPr>
              <a:t> pour la nature et l'environnement.</a:t>
            </a:r>
          </a:p>
          <a:p>
            <a:endParaRPr lang="it-IT" sz="2800">
              <a:latin typeface="Arial" charset="0"/>
              <a:ea typeface="MS PGothic" charset="0"/>
              <a:cs typeface="MS PGothic" charset="0"/>
            </a:endParaRPr>
          </a:p>
        </p:txBody>
      </p:sp>
    </p:spTree>
    <p:extLst>
      <p:ext uri="{BB962C8B-B14F-4D97-AF65-F5344CB8AC3E}">
        <p14:creationId xmlns:p14="http://schemas.microsoft.com/office/powerpoint/2010/main" val="222424696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olo 1"/>
          <p:cNvSpPr>
            <a:spLocks noGrp="1"/>
          </p:cNvSpPr>
          <p:nvPr>
            <p:ph type="title"/>
          </p:nvPr>
        </p:nvSpPr>
        <p:spPr/>
        <p:txBody>
          <a:bodyPr/>
          <a:lstStyle/>
          <a:p>
            <a:r>
              <a:rPr lang="it-IT" sz="2800">
                <a:latin typeface="Arial" charset="0"/>
                <a:ea typeface="MS PGothic" charset="0"/>
              </a:rPr>
              <a:t>Découvrons</a:t>
            </a:r>
          </a:p>
        </p:txBody>
      </p:sp>
      <p:sp>
        <p:nvSpPr>
          <p:cNvPr id="44034" name="Segnaposto contenuto 2"/>
          <p:cNvSpPr>
            <a:spLocks noGrp="1"/>
          </p:cNvSpPr>
          <p:nvPr>
            <p:ph idx="1"/>
          </p:nvPr>
        </p:nvSpPr>
        <p:spPr/>
        <p:txBody>
          <a:bodyPr/>
          <a:lstStyle/>
          <a:p>
            <a:r>
              <a:rPr lang="it-IT" sz="2400">
                <a:latin typeface="Arial" charset="0"/>
                <a:ea typeface="MS PGothic" charset="0"/>
                <a:cs typeface="MS PGothic" charset="0"/>
              </a:rPr>
              <a:t>Palimpseste</a:t>
            </a:r>
          </a:p>
          <a:p>
            <a:r>
              <a:rPr lang="it-IT" sz="2400" i="1">
                <a:latin typeface="Arial" charset="0"/>
                <a:ea typeface="MS PGothic" charset="0"/>
                <a:cs typeface="MS PGothic" charset="0"/>
              </a:rPr>
              <a:t>In absentia </a:t>
            </a:r>
            <a:r>
              <a:rPr lang="it-IT" sz="2400">
                <a:latin typeface="Arial" charset="0"/>
                <a:ea typeface="MS PGothic" charset="0"/>
                <a:cs typeface="MS PGothic" charset="0"/>
              </a:rPr>
              <a:t>sur la paronymie : voeux/oeufs</a:t>
            </a:r>
          </a:p>
          <a:p>
            <a:r>
              <a:rPr lang="it-IT" sz="2400">
                <a:latin typeface="Arial" charset="0"/>
                <a:ea typeface="MS PGothic" charset="0"/>
                <a:cs typeface="MS PGothic" charset="0"/>
              </a:rPr>
              <a:t>Prov. </a:t>
            </a:r>
            <a:r>
              <a:rPr lang="it-IT" sz="2400" i="1">
                <a:latin typeface="Arial" charset="0"/>
                <a:ea typeface="MS PGothic" charset="0"/>
                <a:cs typeface="MS PGothic" charset="0"/>
              </a:rPr>
              <a:t>On ne fait pas d'omelettes sans casser des œufs</a:t>
            </a:r>
            <a:r>
              <a:rPr lang="it-IT" sz="2400">
                <a:latin typeface="Arial" charset="0"/>
                <a:ea typeface="MS PGothic" charset="0"/>
                <a:cs typeface="MS PGothic" charset="0"/>
              </a:rPr>
              <a:t> : on n'a rien sans sacrifices, sans violence.</a:t>
            </a:r>
          </a:p>
          <a:p>
            <a:r>
              <a:rPr lang="it-IT" sz="2400">
                <a:latin typeface="Arial" charset="0"/>
                <a:ea typeface="MS PGothic" charset="0"/>
                <a:cs typeface="MS PGothic" charset="0"/>
              </a:rPr>
              <a:t>© 2016 Dictionnaires Le Robert - Le Petit Robert de la langue française</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69370463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olo 1"/>
          <p:cNvSpPr>
            <a:spLocks noGrp="1"/>
          </p:cNvSpPr>
          <p:nvPr>
            <p:ph type="title"/>
          </p:nvPr>
        </p:nvSpPr>
        <p:spPr/>
        <p:txBody>
          <a:bodyPr>
            <a:normAutofit fontScale="90000"/>
          </a:bodyPr>
          <a:lstStyle/>
          <a:p>
            <a:r>
              <a:rPr lang="it-IT" sz="2800">
                <a:latin typeface="Arial" charset="0"/>
                <a:ea typeface="MS PGothic" charset="0"/>
              </a:rPr>
              <a:t>Observons : </a:t>
            </a:r>
            <a:br>
              <a:rPr lang="it-IT" sz="2800">
                <a:latin typeface="Arial" charset="0"/>
                <a:ea typeface="MS PGothic" charset="0"/>
              </a:rPr>
            </a:br>
            <a:r>
              <a:rPr lang="it-IT" sz="2800">
                <a:latin typeface="Arial" charset="0"/>
                <a:ea typeface="MS PGothic" charset="0"/>
              </a:rPr>
              <a:t>Je te promets Hamon et merveilles </a:t>
            </a:r>
            <a:br>
              <a:rPr lang="it-IT" sz="2800">
                <a:latin typeface="Arial" charset="0"/>
                <a:ea typeface="MS PGothic" charset="0"/>
              </a:rPr>
            </a:br>
            <a:r>
              <a:rPr lang="it-IT" sz="2800">
                <a:latin typeface="Arial" charset="0"/>
                <a:ea typeface="MS PGothic" charset="0"/>
              </a:rPr>
              <a:t>Libération 22 janvier 2017</a:t>
            </a:r>
          </a:p>
        </p:txBody>
      </p:sp>
      <p:pic>
        <p:nvPicPr>
          <p:cNvPr id="45058" name="Segnaposto contenuto 3" descr="b4219af56ee9d8be70fe4355f63977fa.jpg"/>
          <p:cNvPicPr>
            <a:picLocks noGrp="1" noChangeAspect="1"/>
          </p:cNvPicPr>
          <p:nvPr>
            <p:ph idx="1"/>
          </p:nvPr>
        </p:nvPicPr>
        <p:blipFill>
          <a:blip r:embed="rId2">
            <a:extLst>
              <a:ext uri="{28A0092B-C50C-407E-A947-70E740481C1C}">
                <a14:useLocalDpi xmlns:a14="http://schemas.microsoft.com/office/drawing/2010/main" val="0"/>
              </a:ext>
            </a:extLst>
          </a:blip>
          <a:srcRect l="-37036" r="-37036"/>
          <a:stretch>
            <a:fillRect/>
          </a:stretch>
        </p:blipFill>
        <p:spPr/>
      </p:pic>
    </p:spTree>
    <p:extLst>
      <p:ext uri="{BB962C8B-B14F-4D97-AF65-F5344CB8AC3E}">
        <p14:creationId xmlns:p14="http://schemas.microsoft.com/office/powerpoint/2010/main" val="216775237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title"/>
          </p:nvPr>
        </p:nvSpPr>
        <p:spPr/>
        <p:txBody>
          <a:bodyPr/>
          <a:lstStyle/>
          <a:p>
            <a:r>
              <a:rPr lang="it-IT" sz="2800">
                <a:latin typeface="Arial" charset="0"/>
                <a:ea typeface="MS PGothic" charset="0"/>
              </a:rPr>
              <a:t>Découvrons</a:t>
            </a:r>
          </a:p>
        </p:txBody>
      </p:sp>
      <p:sp>
        <p:nvSpPr>
          <p:cNvPr id="46082" name="Segnaposto contenuto 2"/>
          <p:cNvSpPr>
            <a:spLocks noGrp="1"/>
          </p:cNvSpPr>
          <p:nvPr>
            <p:ph idx="1"/>
          </p:nvPr>
        </p:nvSpPr>
        <p:spPr/>
        <p:txBody>
          <a:bodyPr/>
          <a:lstStyle/>
          <a:p>
            <a:r>
              <a:rPr lang="it-IT" sz="2400">
                <a:latin typeface="Arial" charset="0"/>
                <a:ea typeface="MS PGothic" charset="0"/>
                <a:cs typeface="MS PGothic" charset="0"/>
              </a:rPr>
              <a:t>Palimpseste paronymique d’une expression imagée</a:t>
            </a:r>
          </a:p>
          <a:p>
            <a:r>
              <a:rPr lang="it-IT" sz="2400">
                <a:latin typeface="Arial" charset="0"/>
                <a:ea typeface="MS PGothic" charset="0"/>
                <a:cs typeface="MS PGothic" charset="0"/>
              </a:rPr>
              <a:t>À l’entrée </a:t>
            </a:r>
            <a:r>
              <a:rPr lang="it-IT" sz="2400" i="1">
                <a:latin typeface="Arial" charset="0"/>
                <a:ea typeface="MS PGothic" charset="0"/>
                <a:cs typeface="MS PGothic" charset="0"/>
              </a:rPr>
              <a:t>mont</a:t>
            </a:r>
          </a:p>
          <a:p>
            <a:r>
              <a:rPr lang="it-IT" sz="2400">
                <a:latin typeface="Arial" charset="0"/>
                <a:ea typeface="MS PGothic" charset="0"/>
                <a:cs typeface="MS PGothic" charset="0"/>
              </a:rPr>
              <a:t>▫  (probablement de </a:t>
            </a:r>
            <a:r>
              <a:rPr lang="it-IT" sz="2400" i="1">
                <a:latin typeface="Arial" charset="0"/>
                <a:ea typeface="MS PGothic" charset="0"/>
                <a:cs typeface="MS PGothic" charset="0"/>
              </a:rPr>
              <a:t>mont</a:t>
            </a:r>
            <a:r>
              <a:rPr lang="it-IT" sz="2400">
                <a:latin typeface="Arial" charset="0"/>
                <a:ea typeface="MS PGothic" charset="0"/>
                <a:cs typeface="MS PGothic" charset="0"/>
              </a:rPr>
              <a:t> « tas de »</a:t>
            </a:r>
            <a:r>
              <a:rPr lang="it-IT" sz="2400" i="1">
                <a:latin typeface="Arial" charset="0"/>
                <a:ea typeface="MS PGothic" charset="0"/>
                <a:cs typeface="MS PGothic" charset="0"/>
              </a:rPr>
              <a:t>) Promettre monts et merveilles, </a:t>
            </a:r>
            <a:r>
              <a:rPr lang="it-IT" sz="2400">
                <a:latin typeface="Arial" charset="0"/>
                <a:ea typeface="MS PGothic" charset="0"/>
                <a:cs typeface="MS PGothic" charset="0"/>
              </a:rPr>
              <a:t>des avantages considérables, des choses admirables, étonnantes.</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89576226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olo 1"/>
          <p:cNvSpPr>
            <a:spLocks noGrp="1"/>
          </p:cNvSpPr>
          <p:nvPr>
            <p:ph type="title"/>
          </p:nvPr>
        </p:nvSpPr>
        <p:spPr/>
        <p:txBody>
          <a:bodyPr/>
          <a:lstStyle/>
          <a:p>
            <a:r>
              <a:rPr lang="it-IT" sz="2800">
                <a:latin typeface="Arial" charset="0"/>
                <a:ea typeface="MS PGothic" charset="0"/>
              </a:rPr>
              <a:t>Observons</a:t>
            </a:r>
          </a:p>
        </p:txBody>
      </p:sp>
      <p:pic>
        <p:nvPicPr>
          <p:cNvPr id="47106" name="Segnaposto contenuto 3" descr="1485116827848959.jpg"/>
          <p:cNvPicPr>
            <a:picLocks noGrp="1" noChangeAspect="1"/>
          </p:cNvPicPr>
          <p:nvPr>
            <p:ph idx="1"/>
          </p:nvPr>
        </p:nvPicPr>
        <p:blipFill>
          <a:blip r:embed="rId2">
            <a:extLst>
              <a:ext uri="{28A0092B-C50C-407E-A947-70E740481C1C}">
                <a14:useLocalDpi xmlns:a14="http://schemas.microsoft.com/office/drawing/2010/main" val="0"/>
              </a:ext>
            </a:extLst>
          </a:blip>
          <a:srcRect l="-81609" r="-81609"/>
          <a:stretch>
            <a:fillRect/>
          </a:stretch>
        </p:blipFill>
        <p:spPr/>
      </p:pic>
    </p:spTree>
    <p:extLst>
      <p:ext uri="{BB962C8B-B14F-4D97-AF65-F5344CB8AC3E}">
        <p14:creationId xmlns:p14="http://schemas.microsoft.com/office/powerpoint/2010/main" val="108187425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olo 1"/>
          <p:cNvSpPr>
            <a:spLocks noGrp="1"/>
          </p:cNvSpPr>
          <p:nvPr>
            <p:ph type="title"/>
          </p:nvPr>
        </p:nvSpPr>
        <p:spPr/>
        <p:txBody>
          <a:bodyPr/>
          <a:lstStyle/>
          <a:p>
            <a:r>
              <a:rPr lang="it-IT" altLang="it-IT" sz="2800" dirty="0" err="1"/>
              <a:t>Observons</a:t>
            </a:r>
            <a:r>
              <a:rPr lang="it-IT" altLang="it-IT" sz="2800" dirty="0"/>
              <a:t> </a:t>
            </a:r>
            <a:r>
              <a:rPr lang="it-IT" altLang="it-IT" sz="2800" dirty="0" err="1"/>
              <a:t>les</a:t>
            </a:r>
            <a:r>
              <a:rPr lang="it-IT" altLang="it-IT" sz="2800" dirty="0"/>
              <a:t> </a:t>
            </a:r>
            <a:r>
              <a:rPr lang="it-IT" altLang="it-IT" sz="2800" dirty="0" err="1"/>
              <a:t>expressions</a:t>
            </a:r>
            <a:r>
              <a:rPr lang="it-IT" altLang="it-IT" sz="2800" dirty="0"/>
              <a:t> </a:t>
            </a:r>
            <a:r>
              <a:rPr lang="it-IT" altLang="it-IT" sz="2800" dirty="0" err="1" smtClean="0"/>
              <a:t>imagées</a:t>
            </a:r>
            <a:r>
              <a:rPr lang="it-IT" altLang="it-IT" sz="2800" dirty="0" smtClean="0"/>
              <a:t/>
            </a:r>
            <a:br>
              <a:rPr lang="it-IT" altLang="it-IT" sz="2800" dirty="0" smtClean="0"/>
            </a:br>
            <a:r>
              <a:rPr lang="it-IT" altLang="it-IT" sz="2800" dirty="0" smtClean="0"/>
              <a:t>2 </a:t>
            </a:r>
            <a:r>
              <a:rPr lang="it-IT" altLang="it-IT" sz="2800" dirty="0" err="1" smtClean="0"/>
              <a:t>février</a:t>
            </a:r>
            <a:r>
              <a:rPr lang="it-IT" altLang="it-IT" sz="2800" dirty="0" smtClean="0"/>
              <a:t> 2017</a:t>
            </a:r>
            <a:endParaRPr lang="it-IT" altLang="it-IT" sz="2800" dirty="0"/>
          </a:p>
        </p:txBody>
      </p:sp>
      <p:sp>
        <p:nvSpPr>
          <p:cNvPr id="142339" name="Segnaposto contenuto 2"/>
          <p:cNvSpPr>
            <a:spLocks noGrp="1"/>
          </p:cNvSpPr>
          <p:nvPr>
            <p:ph idx="1"/>
          </p:nvPr>
        </p:nvSpPr>
        <p:spPr/>
        <p:txBody>
          <a:bodyPr/>
          <a:lstStyle/>
          <a:p>
            <a:r>
              <a:rPr lang="it-IT" altLang="it-IT" sz="2400" dirty="0" err="1"/>
              <a:t>Les</a:t>
            </a:r>
            <a:r>
              <a:rPr lang="it-IT" altLang="it-IT" sz="2400" dirty="0"/>
              <a:t> </a:t>
            </a:r>
            <a:r>
              <a:rPr lang="it-IT" altLang="it-IT" sz="2400" b="1" dirty="0" err="1"/>
              <a:t>petits</a:t>
            </a:r>
            <a:r>
              <a:rPr lang="it-IT" altLang="it-IT" sz="2400" b="1" dirty="0"/>
              <a:t> </a:t>
            </a:r>
            <a:r>
              <a:rPr lang="it-IT" altLang="it-IT" sz="2400" b="1" dirty="0" err="1"/>
              <a:t>prix</a:t>
            </a:r>
            <a:r>
              <a:rPr lang="it-IT" altLang="it-IT" sz="2400" b="1" dirty="0"/>
              <a:t> </a:t>
            </a:r>
            <a:r>
              <a:rPr lang="it-IT" altLang="it-IT" sz="2400" dirty="0" err="1"/>
              <a:t>ont</a:t>
            </a:r>
            <a:r>
              <a:rPr lang="it-IT" altLang="it-IT" sz="2400" dirty="0"/>
              <a:t> le </a:t>
            </a:r>
            <a:r>
              <a:rPr lang="it-IT" altLang="it-IT" sz="2400" dirty="0" err="1"/>
              <a:t>vent</a:t>
            </a:r>
            <a:r>
              <a:rPr lang="it-IT" altLang="it-IT" sz="2400" dirty="0"/>
              <a:t> en </a:t>
            </a:r>
            <a:r>
              <a:rPr lang="it-IT" altLang="it-IT" sz="2400" dirty="0" err="1"/>
              <a:t>poupe</a:t>
            </a:r>
            <a:r>
              <a:rPr lang="it-IT" altLang="it-IT" sz="2400" dirty="0"/>
              <a:t> !</a:t>
            </a:r>
          </a:p>
          <a:p>
            <a:endParaRPr lang="it-IT" altLang="it-IT" sz="2400" dirty="0"/>
          </a:p>
          <a:p>
            <a:r>
              <a:rPr lang="it-IT" altLang="it-IT" sz="2400" dirty="0" err="1"/>
              <a:t>Rafales</a:t>
            </a:r>
            <a:r>
              <a:rPr lang="it-IT" altLang="it-IT" sz="2400" dirty="0"/>
              <a:t> de </a:t>
            </a:r>
            <a:r>
              <a:rPr lang="it-IT" altLang="it-IT" sz="2400" dirty="0" err="1"/>
              <a:t>petits</a:t>
            </a:r>
            <a:r>
              <a:rPr lang="it-IT" altLang="it-IT" sz="2400" dirty="0"/>
              <a:t> </a:t>
            </a:r>
            <a:r>
              <a:rPr lang="it-IT" altLang="it-IT" sz="2400" dirty="0" err="1"/>
              <a:t>prix</a:t>
            </a:r>
            <a:r>
              <a:rPr lang="it-IT" altLang="it-IT" sz="2400" dirty="0"/>
              <a:t> ! </a:t>
            </a:r>
            <a:r>
              <a:rPr lang="it-IT" altLang="it-IT" sz="2400" dirty="0" err="1"/>
              <a:t>Profitez</a:t>
            </a:r>
            <a:r>
              <a:rPr lang="it-IT" altLang="it-IT" sz="2400" dirty="0"/>
              <a:t> </a:t>
            </a:r>
            <a:r>
              <a:rPr lang="it-IT" altLang="it-IT" sz="2400" dirty="0" err="1"/>
              <a:t>des</a:t>
            </a:r>
            <a:r>
              <a:rPr lang="it-IT" altLang="it-IT" sz="2400" dirty="0"/>
              <a:t> </a:t>
            </a:r>
            <a:r>
              <a:rPr lang="it-IT" altLang="it-IT" sz="2400" dirty="0" err="1"/>
              <a:t>meilleures</a:t>
            </a:r>
            <a:r>
              <a:rPr lang="it-IT" altLang="it-IT" sz="2400" dirty="0"/>
              <a:t> </a:t>
            </a:r>
            <a:r>
              <a:rPr lang="it-IT" altLang="it-IT" sz="2400" dirty="0" err="1"/>
              <a:t>offres</a:t>
            </a:r>
            <a:r>
              <a:rPr lang="it-IT" altLang="it-IT" sz="2400" dirty="0"/>
              <a:t> pour partir à la </a:t>
            </a:r>
            <a:r>
              <a:rPr lang="it-IT" altLang="it-IT" sz="2400" dirty="0" err="1"/>
              <a:t>découverte</a:t>
            </a:r>
            <a:r>
              <a:rPr lang="it-IT" altLang="it-IT" sz="2400" dirty="0"/>
              <a:t> de la France : Lille, Strasbourg, Toulouse, Bordeaux et de </a:t>
            </a:r>
            <a:r>
              <a:rPr lang="it-IT" altLang="it-IT" sz="2400" dirty="0" err="1"/>
              <a:t>nombreuses</a:t>
            </a:r>
            <a:r>
              <a:rPr lang="it-IT" altLang="it-IT" sz="2400" dirty="0"/>
              <a:t> </a:t>
            </a:r>
            <a:r>
              <a:rPr lang="it-IT" altLang="it-IT" sz="2400" dirty="0" err="1"/>
              <a:t>autres</a:t>
            </a:r>
            <a:r>
              <a:rPr lang="it-IT" altLang="it-IT" sz="2400" dirty="0"/>
              <a:t> </a:t>
            </a:r>
            <a:r>
              <a:rPr lang="it-IT" altLang="it-IT" sz="2400" dirty="0" err="1"/>
              <a:t>destinations</a:t>
            </a:r>
            <a:r>
              <a:rPr lang="it-IT" altLang="it-IT" sz="2400" dirty="0"/>
              <a:t> à </a:t>
            </a:r>
            <a:r>
              <a:rPr lang="it-IT" altLang="it-IT" sz="2400" dirty="0" err="1"/>
              <a:t>prix</a:t>
            </a:r>
            <a:r>
              <a:rPr lang="it-IT" altLang="it-IT" sz="2400" dirty="0"/>
              <a:t> mini ! </a:t>
            </a:r>
          </a:p>
          <a:p>
            <a:r>
              <a:rPr lang="it-IT" altLang="it-IT" sz="2400" dirty="0"/>
              <a:t>"Voyages-sncf.com" &lt;</a:t>
            </a:r>
            <a:r>
              <a:rPr lang="it-IT" altLang="it-IT" sz="2400" b="1" dirty="0"/>
              <a:t>bonsplans</a:t>
            </a:r>
            <a:r>
              <a:rPr lang="it-IT" altLang="it-IT" sz="2400" dirty="0"/>
              <a:t>@newsletter.voyages-sncf.com&gt;</a:t>
            </a:r>
          </a:p>
        </p:txBody>
      </p:sp>
    </p:spTree>
    <p:extLst>
      <p:ext uri="{BB962C8B-B14F-4D97-AF65-F5344CB8AC3E}">
        <p14:creationId xmlns:p14="http://schemas.microsoft.com/office/powerpoint/2010/main" val="20870970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lstStyle/>
          <a:p>
            <a:r>
              <a:rPr lang="it-IT" altLang="it-IT" sz="2800"/>
              <a:t>Découvrons</a:t>
            </a:r>
          </a:p>
        </p:txBody>
      </p:sp>
      <p:sp>
        <p:nvSpPr>
          <p:cNvPr id="143363" name="Content Placeholder 2"/>
          <p:cNvSpPr>
            <a:spLocks noGrp="1"/>
          </p:cNvSpPr>
          <p:nvPr>
            <p:ph idx="1"/>
          </p:nvPr>
        </p:nvSpPr>
        <p:spPr/>
        <p:txBody>
          <a:bodyPr/>
          <a:lstStyle/>
          <a:p>
            <a:pPr algn="just"/>
            <a:r>
              <a:rPr lang="it-IT" altLang="it-IT" sz="2400"/>
              <a:t>Avoir le vent en poupe ; fig. être poussé vers le succès, favorisé par les circonstances. « L'assurance d'un homme qui a le vent en poupe » (Martin du Gard).</a:t>
            </a:r>
          </a:p>
          <a:p>
            <a:r>
              <a:rPr lang="it-IT" altLang="it-IT" sz="2400"/>
              <a:t>© 2016 Dictionnaires Le Robert - Le Petit Robert de la langue française</a:t>
            </a:r>
          </a:p>
          <a:p>
            <a:pPr algn="just"/>
            <a:endParaRPr lang="it-IT" altLang="it-IT" sz="2400"/>
          </a:p>
        </p:txBody>
      </p:sp>
    </p:spTree>
    <p:extLst>
      <p:ext uri="{BB962C8B-B14F-4D97-AF65-F5344CB8AC3E}">
        <p14:creationId xmlns:p14="http://schemas.microsoft.com/office/powerpoint/2010/main" val="12516617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olo 1"/>
          <p:cNvSpPr>
            <a:spLocks noGrp="1"/>
          </p:cNvSpPr>
          <p:nvPr>
            <p:ph type="title"/>
          </p:nvPr>
        </p:nvSpPr>
        <p:spPr/>
        <p:txBody>
          <a:bodyPr/>
          <a:lstStyle/>
          <a:p>
            <a:r>
              <a:rPr lang="it-IT" altLang="it-IT" sz="2800"/>
              <a:t>Observons l’expression imagée</a:t>
            </a:r>
          </a:p>
        </p:txBody>
      </p:sp>
      <p:sp>
        <p:nvSpPr>
          <p:cNvPr id="144387" name="Segnaposto contenuto 2"/>
          <p:cNvSpPr>
            <a:spLocks noGrp="1"/>
          </p:cNvSpPr>
          <p:nvPr>
            <p:ph idx="1"/>
          </p:nvPr>
        </p:nvSpPr>
        <p:spPr/>
        <p:txBody>
          <a:bodyPr/>
          <a:lstStyle/>
          <a:p>
            <a:r>
              <a:rPr lang="it-IT" altLang="it-IT" sz="2400"/>
              <a:t>Handball : les Bleus haut la main</a:t>
            </a:r>
          </a:p>
          <a:p>
            <a:pPr algn="just"/>
            <a:r>
              <a:rPr lang="it-IT" altLang="it-IT" sz="2400"/>
              <a:t>A domicile, l’équipe de France est devenue pour la sixième fois championne du monde, dimanche face à la Norvège (33-26). Après la défaite aux JO et l’</a:t>
            </a:r>
            <a:r>
              <a:rPr lang="it-IT" altLang="ja-JP" sz="2400"/>
              <a:t>arrivée des deux nouveaux entraîneurs, les jeunes sont valorisés et les responsabilités plus partagées.</a:t>
            </a:r>
          </a:p>
          <a:p>
            <a:pPr algn="just"/>
            <a:endParaRPr lang="it-IT" altLang="it-IT" sz="2400"/>
          </a:p>
        </p:txBody>
      </p:sp>
    </p:spTree>
    <p:extLst>
      <p:ext uri="{BB962C8B-B14F-4D97-AF65-F5344CB8AC3E}">
        <p14:creationId xmlns:p14="http://schemas.microsoft.com/office/powerpoint/2010/main" val="13823451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r>
              <a:rPr lang="it-IT" sz="2800">
                <a:latin typeface="Arial" charset="0"/>
                <a:ea typeface="MS PGothic" charset="0"/>
              </a:rPr>
              <a:t>Découvrons</a:t>
            </a:r>
          </a:p>
        </p:txBody>
      </p:sp>
      <p:sp>
        <p:nvSpPr>
          <p:cNvPr id="17411" name="Segnaposto contenuto 2"/>
          <p:cNvSpPr>
            <a:spLocks noGrp="1"/>
          </p:cNvSpPr>
          <p:nvPr>
            <p:ph idx="1"/>
          </p:nvPr>
        </p:nvSpPr>
        <p:spPr/>
        <p:txBody>
          <a:bodyPr/>
          <a:lstStyle/>
          <a:p>
            <a:r>
              <a:rPr lang="it-IT" sz="2400" i="1">
                <a:latin typeface="Arial" charset="0"/>
                <a:ea typeface="MS PGothic" charset="0"/>
                <a:cs typeface="MS PGothic" charset="0"/>
              </a:rPr>
              <a:t>Jeter l’</a:t>
            </a:r>
            <a:r>
              <a:rPr lang="it-IT" altLang="ja-JP" sz="2400" i="1">
                <a:latin typeface="Arial" charset="0"/>
                <a:ea typeface="MS PGothic" charset="0"/>
                <a:cs typeface="MS PGothic" charset="0"/>
              </a:rPr>
              <a:t>éponge </a:t>
            </a:r>
            <a:r>
              <a:rPr lang="it-IT" altLang="ja-JP" sz="2400">
                <a:latin typeface="Arial" charset="0"/>
                <a:ea typeface="MS PGothic" charset="0"/>
                <a:cs typeface="MS PGothic" charset="0"/>
              </a:rPr>
              <a:t>: Jeter l'éponge : abandonner la lutte ; renoncer dans une compétition (cf. Baisser les bras*).</a:t>
            </a:r>
          </a:p>
          <a:p>
            <a:endParaRPr lang="it-IT" sz="2400">
              <a:latin typeface="Arial" charset="0"/>
              <a:ea typeface="MS PGothic" charset="0"/>
              <a:cs typeface="MS PGothic" charset="0"/>
            </a:endParaRPr>
          </a:p>
          <a:p>
            <a:pPr algn="just"/>
            <a:r>
              <a:rPr lang="it-IT" sz="2400">
                <a:latin typeface="Arial" charset="0"/>
                <a:ea typeface="MS PGothic" charset="0"/>
                <a:cs typeface="MS PGothic" charset="0"/>
              </a:rPr>
              <a:t>▫</a:t>
            </a:r>
            <a:r>
              <a:rPr lang="it-IT" sz="2400" i="1">
                <a:latin typeface="Arial" charset="0"/>
                <a:ea typeface="MS PGothic" charset="0"/>
                <a:cs typeface="MS PGothic" charset="0"/>
              </a:rPr>
              <a:t> Passer l'éponge sur qqch.</a:t>
            </a:r>
            <a:r>
              <a:rPr lang="it-IT" sz="2400">
                <a:latin typeface="Arial" charset="0"/>
                <a:ea typeface="MS PGothic" charset="0"/>
                <a:cs typeface="MS PGothic" charset="0"/>
              </a:rPr>
              <a:t>, l'oublier, n'en plus parler. </a:t>
            </a:r>
            <a:r>
              <a:rPr lang="it-IT" sz="2400" i="1">
                <a:latin typeface="Arial" charset="0"/>
                <a:ea typeface="MS PGothic" charset="0"/>
                <a:cs typeface="MS PGothic" charset="0"/>
              </a:rPr>
              <a:t>« jamais on ne pourra passer l'éponge sur la responsabilité des dirigeants de Vichy qui ont prêté main forte à la “</a:t>
            </a:r>
            <a:r>
              <a:rPr lang="it-IT" altLang="ja-JP" sz="2400" i="1">
                <a:latin typeface="Arial" charset="0"/>
                <a:ea typeface="MS PGothic" charset="0"/>
                <a:cs typeface="MS PGothic" charset="0"/>
              </a:rPr>
              <a:t>solution finale</a:t>
            </a:r>
            <a:r>
              <a:rPr lang="it-IT" sz="2400" i="1">
                <a:latin typeface="Arial" charset="0"/>
                <a:ea typeface="MS PGothic" charset="0"/>
                <a:cs typeface="MS PGothic" charset="0"/>
              </a:rPr>
              <a:t>”</a:t>
            </a:r>
            <a:r>
              <a:rPr lang="it-IT" altLang="ja-JP" sz="2400" i="1">
                <a:latin typeface="Arial" charset="0"/>
                <a:ea typeface="MS PGothic" charset="0"/>
                <a:cs typeface="MS PGothic" charset="0"/>
              </a:rPr>
              <a:t> » </a:t>
            </a:r>
            <a:r>
              <a:rPr lang="it-IT" altLang="ja-JP" sz="2400">
                <a:latin typeface="Arial" charset="0"/>
                <a:ea typeface="MS PGothic" charset="0"/>
                <a:cs typeface="MS PGothic" charset="0"/>
              </a:rPr>
              <a:t>(S. Veil). </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16611376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p:txBody>
          <a:bodyPr/>
          <a:lstStyle/>
          <a:p>
            <a:r>
              <a:rPr lang="it-IT" altLang="it-IT" sz="2800"/>
              <a:t>Découvrons</a:t>
            </a:r>
          </a:p>
        </p:txBody>
      </p:sp>
      <p:sp>
        <p:nvSpPr>
          <p:cNvPr id="145411" name="Content Placeholder 2"/>
          <p:cNvSpPr>
            <a:spLocks noGrp="1"/>
          </p:cNvSpPr>
          <p:nvPr>
            <p:ph idx="1"/>
          </p:nvPr>
        </p:nvSpPr>
        <p:spPr/>
        <p:txBody>
          <a:bodyPr/>
          <a:lstStyle/>
          <a:p>
            <a:pPr algn="just"/>
            <a:r>
              <a:rPr lang="it-IT" altLang="it-IT" sz="2400"/>
              <a:t>Locution adverbiale haut la main : avec brio, en surmontant aisément tous les obstacles. L'emporter haut la main.</a:t>
            </a:r>
          </a:p>
          <a:p>
            <a:r>
              <a:rPr lang="it-IT" altLang="it-IT" sz="2400"/>
              <a:t>© 2016 Dictionnaires Le Robert - Le Petit Robert de la langue française</a:t>
            </a:r>
          </a:p>
          <a:p>
            <a:endParaRPr lang="it-IT" altLang="it-IT" sz="2400"/>
          </a:p>
        </p:txBody>
      </p:sp>
    </p:spTree>
    <p:extLst>
      <p:ext uri="{BB962C8B-B14F-4D97-AF65-F5344CB8AC3E}">
        <p14:creationId xmlns:p14="http://schemas.microsoft.com/office/powerpoint/2010/main" val="312726483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olo 1"/>
          <p:cNvSpPr>
            <a:spLocks noGrp="1"/>
          </p:cNvSpPr>
          <p:nvPr>
            <p:ph type="title"/>
          </p:nvPr>
        </p:nvSpPr>
        <p:spPr/>
        <p:txBody>
          <a:bodyPr/>
          <a:lstStyle/>
          <a:p>
            <a:r>
              <a:rPr lang="it-IT" altLang="it-IT" sz="2800"/>
              <a:t>Observons l’expression familière</a:t>
            </a:r>
          </a:p>
        </p:txBody>
      </p:sp>
      <p:sp>
        <p:nvSpPr>
          <p:cNvPr id="146435" name="Segnaposto contenuto 2"/>
          <p:cNvSpPr>
            <a:spLocks noGrp="1"/>
          </p:cNvSpPr>
          <p:nvPr>
            <p:ph idx="1"/>
          </p:nvPr>
        </p:nvSpPr>
        <p:spPr/>
        <p:txBody>
          <a:bodyPr/>
          <a:lstStyle/>
          <a:p>
            <a:r>
              <a:rPr lang="it-IT" altLang="it-IT" sz="2400"/>
              <a:t>Billet</a:t>
            </a:r>
          </a:p>
          <a:p>
            <a:pPr algn="just"/>
            <a:r>
              <a:rPr lang="it-IT" altLang="it-IT" sz="2400" b="1"/>
              <a:t>Benoit Hamon ou l'expérience utilisateur de la génération système D </a:t>
            </a:r>
          </a:p>
          <a:p>
            <a:pPr algn="just"/>
            <a:r>
              <a:rPr lang="it-IT" altLang="it-IT" sz="2400"/>
              <a:t>Si Benoît Hamon remporte dimanche la primaire à gauche, il y aura des déceptions. Nous entendrons des militants et des responsables, défaits et blessés, ne pas comprendre ce qui a bien pu se passer pour que des </a:t>
            </a:r>
            <a:r>
              <a:rPr lang="it-IT" altLang="it-IT" sz="2400" i="1"/>
              <a:t>«hommes et des femmes de gauche»</a:t>
            </a:r>
            <a:r>
              <a:rPr lang="it-IT" altLang="it-IT" sz="2400"/>
              <a:t> fassent </a:t>
            </a:r>
            <a:r>
              <a:rPr lang="it-IT" altLang="it-IT" sz="2400" i="1"/>
              <a:t>«le choix du passé»</a:t>
            </a:r>
            <a:r>
              <a:rPr lang="it-IT" altLang="it-IT" sz="2400"/>
              <a:t>, de </a:t>
            </a:r>
            <a:r>
              <a:rPr lang="it-IT" altLang="it-IT" sz="2400" i="1"/>
              <a:t>«l’utopie»</a:t>
            </a:r>
            <a:r>
              <a:rPr lang="it-IT" altLang="it-IT" sz="2400"/>
              <a:t>, plutôt que celui du </a:t>
            </a:r>
            <a:r>
              <a:rPr lang="it-IT" altLang="it-IT" sz="2400" i="1"/>
              <a:t>«réalisme»</a:t>
            </a:r>
            <a:r>
              <a:rPr lang="it-IT" altLang="it-IT" sz="2400"/>
              <a:t> de la gauche qui gouverne, incarné par Manuel Valls.</a:t>
            </a:r>
            <a:endParaRPr lang="it-IT" altLang="it-IT" sz="2400" b="1"/>
          </a:p>
          <a:p>
            <a:endParaRPr lang="it-IT" altLang="it-IT" sz="2400"/>
          </a:p>
        </p:txBody>
      </p:sp>
    </p:spTree>
    <p:extLst>
      <p:ext uri="{BB962C8B-B14F-4D97-AF65-F5344CB8AC3E}">
        <p14:creationId xmlns:p14="http://schemas.microsoft.com/office/powerpoint/2010/main" val="325001440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it-IT" altLang="it-IT" sz="2800"/>
              <a:t>Découvrons</a:t>
            </a:r>
          </a:p>
        </p:txBody>
      </p:sp>
      <p:sp>
        <p:nvSpPr>
          <p:cNvPr id="147459" name="Content Placeholder 2"/>
          <p:cNvSpPr>
            <a:spLocks noGrp="1"/>
          </p:cNvSpPr>
          <p:nvPr>
            <p:ph idx="1"/>
          </p:nvPr>
        </p:nvSpPr>
        <p:spPr/>
        <p:txBody>
          <a:bodyPr/>
          <a:lstStyle/>
          <a:p>
            <a:r>
              <a:rPr lang="it-IT" altLang="it-IT" sz="2400"/>
              <a:t> 2   (1916) Fam. Le système D : le système débrouille.</a:t>
            </a:r>
          </a:p>
          <a:p>
            <a:r>
              <a:rPr lang="it-IT" altLang="it-IT" sz="2400"/>
              <a:t>© 2016 Dictionnaires Le Robert - Le Petit Robert de la langue française</a:t>
            </a:r>
          </a:p>
          <a:p>
            <a:endParaRPr lang="it-IT" altLang="it-IT" sz="2400"/>
          </a:p>
        </p:txBody>
      </p:sp>
    </p:spTree>
    <p:extLst>
      <p:ext uri="{BB962C8B-B14F-4D97-AF65-F5344CB8AC3E}">
        <p14:creationId xmlns:p14="http://schemas.microsoft.com/office/powerpoint/2010/main" val="232591873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olo 1"/>
          <p:cNvSpPr>
            <a:spLocks noGrp="1"/>
          </p:cNvSpPr>
          <p:nvPr>
            <p:ph type="title"/>
          </p:nvPr>
        </p:nvSpPr>
        <p:spPr/>
        <p:txBody>
          <a:bodyPr/>
          <a:lstStyle/>
          <a:p>
            <a:r>
              <a:rPr lang="it-IT" altLang="it-IT" sz="2800"/>
              <a:t>Observons le palimpseste</a:t>
            </a:r>
          </a:p>
        </p:txBody>
      </p:sp>
      <p:pic>
        <p:nvPicPr>
          <p:cNvPr id="164866" name="Segnaposto contenuto 3" descr="tumblr-okdvv8iewd1vijyi8o1-1280.gif"/>
          <p:cNvPicPr>
            <a:picLocks noGrp="1" noChangeAspect="1"/>
          </p:cNvPicPr>
          <p:nvPr>
            <p:ph idx="1"/>
          </p:nvPr>
        </p:nvPicPr>
        <p:blipFill>
          <a:blip r:embed="rId2">
            <a:extLst>
              <a:ext uri="{28A0092B-C50C-407E-A947-70E740481C1C}">
                <a14:useLocalDpi xmlns:a14="http://schemas.microsoft.com/office/drawing/2010/main" val="0"/>
              </a:ext>
            </a:extLst>
          </a:blip>
          <a:srcRect l="-53844" r="-53844"/>
          <a:stretch>
            <a:fillRect/>
          </a:stretch>
        </p:blipFill>
        <p:spPr/>
      </p:pic>
    </p:spTree>
    <p:extLst>
      <p:ext uri="{BB962C8B-B14F-4D97-AF65-F5344CB8AC3E}">
        <p14:creationId xmlns:p14="http://schemas.microsoft.com/office/powerpoint/2010/main" val="26851872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p:cNvSpPr>
            <a:spLocks noGrp="1"/>
          </p:cNvSpPr>
          <p:nvPr>
            <p:ph type="title"/>
          </p:nvPr>
        </p:nvSpPr>
        <p:spPr/>
        <p:txBody>
          <a:bodyPr/>
          <a:lstStyle/>
          <a:p>
            <a:r>
              <a:rPr lang="it-IT" altLang="it-IT" sz="2800"/>
              <a:t>Découvrons</a:t>
            </a:r>
          </a:p>
        </p:txBody>
      </p:sp>
      <p:sp>
        <p:nvSpPr>
          <p:cNvPr id="165890" name="Content Placeholder 2"/>
          <p:cNvSpPr>
            <a:spLocks noGrp="1"/>
          </p:cNvSpPr>
          <p:nvPr>
            <p:ph idx="1"/>
          </p:nvPr>
        </p:nvSpPr>
        <p:spPr/>
        <p:txBody>
          <a:bodyPr/>
          <a:lstStyle/>
          <a:p>
            <a:r>
              <a:rPr lang="it-IT" altLang="it-IT" sz="2400"/>
              <a:t>palimpseste d’une citation littéraire</a:t>
            </a:r>
          </a:p>
          <a:p>
            <a:endParaRPr lang="it-IT" altLang="it-IT" sz="2400"/>
          </a:p>
          <a:p>
            <a:pPr algn="just"/>
            <a:r>
              <a:rPr lang="it-IT" altLang="it-IT" sz="2400"/>
              <a:t>“</a:t>
            </a:r>
            <a:r>
              <a:rPr lang="it-IT" altLang="ja-JP" sz="2400"/>
              <a:t>Couvrez ce sein, que je ne saurais voir. Par de pareils objets les âmes sont blessées, Et cela fait venir de coupables pensées." Le Tartuffe, III, 2 (v. 860-862) </a:t>
            </a:r>
          </a:p>
          <a:p>
            <a:endParaRPr lang="it-IT" altLang="it-IT" sz="2400"/>
          </a:p>
          <a:p>
            <a:pPr algn="just"/>
            <a:r>
              <a:rPr lang="it-IT" altLang="it-IT" sz="2400"/>
              <a:t>Le Tartuffe ou l’</a:t>
            </a:r>
            <a:r>
              <a:rPr lang="it-IT" altLang="ja-JP" sz="2400"/>
              <a:t>Imposteur est une comédie de Molière en cinq actes et en vers représentée pour la première fois par la Troupe du Roy le 5 février 1669 sur la scène du Palais-Royal.</a:t>
            </a:r>
            <a:endParaRPr lang="it-IT" altLang="it-IT" sz="2400"/>
          </a:p>
        </p:txBody>
      </p:sp>
    </p:spTree>
    <p:extLst>
      <p:ext uri="{BB962C8B-B14F-4D97-AF65-F5344CB8AC3E}">
        <p14:creationId xmlns:p14="http://schemas.microsoft.com/office/powerpoint/2010/main" val="42655175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olo 1"/>
          <p:cNvSpPr>
            <a:spLocks noGrp="1"/>
          </p:cNvSpPr>
          <p:nvPr>
            <p:ph type="title"/>
          </p:nvPr>
        </p:nvSpPr>
        <p:spPr/>
        <p:txBody>
          <a:bodyPr/>
          <a:lstStyle/>
          <a:p>
            <a:r>
              <a:rPr lang="it-IT" altLang="it-IT" sz="2800"/>
              <a:t>Observons le palimpseste</a:t>
            </a:r>
          </a:p>
        </p:txBody>
      </p:sp>
      <p:sp>
        <p:nvSpPr>
          <p:cNvPr id="166914" name="Segnaposto contenuto 2"/>
          <p:cNvSpPr>
            <a:spLocks noGrp="1"/>
          </p:cNvSpPr>
          <p:nvPr>
            <p:ph idx="1"/>
          </p:nvPr>
        </p:nvSpPr>
        <p:spPr/>
        <p:txBody>
          <a:bodyPr/>
          <a:lstStyle/>
          <a:p>
            <a:r>
              <a:rPr lang="it-IT" altLang="it-IT" sz="2400" b="1"/>
              <a:t>Aux actes Citoyens </a:t>
            </a:r>
          </a:p>
          <a:p>
            <a:pPr algn="just"/>
            <a:r>
              <a:rPr lang="it-IT" altLang="it-IT" sz="2400"/>
              <a:t>Découvrez le nouveau numéro de notre magazine consacré à la citoyenneté : c’est quoi être citoyen ? Citoyenneté et nationalité, jeunes et citoyenneté, service civique, voter, agir en citoyen…</a:t>
            </a:r>
          </a:p>
          <a:p>
            <a:pPr algn="just"/>
            <a:endParaRPr lang="it-IT" altLang="it-IT" sz="2400" b="1"/>
          </a:p>
          <a:p>
            <a:pPr algn="just"/>
            <a:r>
              <a:rPr lang="it-IT" altLang="it-IT" sz="2400"/>
              <a:t>Lettre d'information de </a:t>
            </a:r>
            <a:r>
              <a:rPr lang="it-IT" altLang="it-IT" sz="2400" i="1"/>
              <a:t>Français du monde-adfe </a:t>
            </a:r>
            <a:r>
              <a:rPr lang="it-IT" altLang="it-IT" sz="2400"/>
              <a:t>n°120 - janvier 2017</a:t>
            </a:r>
            <a:endParaRPr lang="it-IT" altLang="it-IT" sz="2400" b="1"/>
          </a:p>
          <a:p>
            <a:endParaRPr lang="it-IT" altLang="it-IT" sz="2400"/>
          </a:p>
        </p:txBody>
      </p:sp>
    </p:spTree>
    <p:extLst>
      <p:ext uri="{BB962C8B-B14F-4D97-AF65-F5344CB8AC3E}">
        <p14:creationId xmlns:p14="http://schemas.microsoft.com/office/powerpoint/2010/main" val="30644844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itle 1"/>
          <p:cNvSpPr>
            <a:spLocks noGrp="1"/>
          </p:cNvSpPr>
          <p:nvPr>
            <p:ph type="title"/>
          </p:nvPr>
        </p:nvSpPr>
        <p:spPr/>
        <p:txBody>
          <a:bodyPr/>
          <a:lstStyle/>
          <a:p>
            <a:r>
              <a:rPr lang="it-IT" altLang="it-IT" sz="2800"/>
              <a:t>Découvrons</a:t>
            </a:r>
          </a:p>
        </p:txBody>
      </p:sp>
      <p:sp>
        <p:nvSpPr>
          <p:cNvPr id="167938" name="Content Placeholder 2"/>
          <p:cNvSpPr>
            <a:spLocks noGrp="1"/>
          </p:cNvSpPr>
          <p:nvPr>
            <p:ph idx="1"/>
          </p:nvPr>
        </p:nvSpPr>
        <p:spPr/>
        <p:txBody>
          <a:bodyPr/>
          <a:lstStyle/>
          <a:p>
            <a:r>
              <a:rPr lang="it-IT" altLang="it-IT" sz="2400"/>
              <a:t>Palimpseste paronymique Actes/armes</a:t>
            </a:r>
          </a:p>
          <a:p>
            <a:endParaRPr lang="it-IT" altLang="it-IT" sz="2400" i="1"/>
          </a:p>
          <a:p>
            <a:r>
              <a:rPr lang="it-IT" altLang="it-IT" sz="2400" i="1"/>
              <a:t>Aux armes</a:t>
            </a:r>
            <a:r>
              <a:rPr lang="it-IT" altLang="it-IT" sz="2400"/>
              <a:t>, </a:t>
            </a:r>
            <a:r>
              <a:rPr lang="it-IT" altLang="it-IT" sz="2400" i="1"/>
              <a:t>citoyens</a:t>
            </a:r>
            <a:r>
              <a:rPr lang="it-IT" altLang="it-IT" sz="2400"/>
              <a:t>, Formez vos bataillons, Marchons, marchons ! Qu'un sang impur. Abreuve nos sillons ! II. Que veut cette horde d'esclaves. La Marseillaise</a:t>
            </a:r>
          </a:p>
        </p:txBody>
      </p:sp>
    </p:spTree>
    <p:extLst>
      <p:ext uri="{BB962C8B-B14F-4D97-AF65-F5344CB8AC3E}">
        <p14:creationId xmlns:p14="http://schemas.microsoft.com/office/powerpoint/2010/main" val="27972197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p:cNvSpPr>
            <a:spLocks noGrp="1"/>
          </p:cNvSpPr>
          <p:nvPr>
            <p:ph type="title"/>
          </p:nvPr>
        </p:nvSpPr>
        <p:spPr/>
        <p:txBody>
          <a:bodyPr/>
          <a:lstStyle/>
          <a:p>
            <a:r>
              <a:rPr lang="it-IT" altLang="it-IT" sz="2800"/>
              <a:t>Découvrons</a:t>
            </a:r>
          </a:p>
        </p:txBody>
      </p:sp>
      <p:sp>
        <p:nvSpPr>
          <p:cNvPr id="165890" name="Content Placeholder 2"/>
          <p:cNvSpPr>
            <a:spLocks noGrp="1"/>
          </p:cNvSpPr>
          <p:nvPr>
            <p:ph idx="1"/>
          </p:nvPr>
        </p:nvSpPr>
        <p:spPr/>
        <p:txBody>
          <a:bodyPr/>
          <a:lstStyle/>
          <a:p>
            <a:r>
              <a:rPr lang="it-IT" altLang="it-IT" sz="2400"/>
              <a:t>palimpseste d’une citation littéraire</a:t>
            </a:r>
          </a:p>
          <a:p>
            <a:endParaRPr lang="it-IT" altLang="it-IT" sz="2400"/>
          </a:p>
          <a:p>
            <a:pPr algn="just"/>
            <a:r>
              <a:rPr lang="it-IT" altLang="it-IT" sz="2400"/>
              <a:t>“</a:t>
            </a:r>
            <a:r>
              <a:rPr lang="it-IT" altLang="ja-JP" sz="2400"/>
              <a:t>Couvrez ce sein, que je ne saurais voir. Par de pareils objets les âmes sont blessées, Et cela fait venir de coupables pensées." Le Tartuffe, III, 2 (v. 860-862) </a:t>
            </a:r>
          </a:p>
          <a:p>
            <a:endParaRPr lang="it-IT" altLang="it-IT" sz="2400"/>
          </a:p>
          <a:p>
            <a:pPr algn="just"/>
            <a:r>
              <a:rPr lang="it-IT" altLang="it-IT" sz="2400"/>
              <a:t>Le Tartuffe ou l’</a:t>
            </a:r>
            <a:r>
              <a:rPr lang="it-IT" altLang="ja-JP" sz="2400"/>
              <a:t>Imposteur est une comédie de Molière en cinq actes et en vers représentée pour la première fois par la Troupe du Roy le 5 février 1669 sur la scène du Palais-Royal.</a:t>
            </a:r>
            <a:endParaRPr lang="it-IT" altLang="it-IT" sz="2400"/>
          </a:p>
        </p:txBody>
      </p:sp>
    </p:spTree>
    <p:extLst>
      <p:ext uri="{BB962C8B-B14F-4D97-AF65-F5344CB8AC3E}">
        <p14:creationId xmlns:p14="http://schemas.microsoft.com/office/powerpoint/2010/main" val="10553722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olo 1"/>
          <p:cNvSpPr>
            <a:spLocks noGrp="1"/>
          </p:cNvSpPr>
          <p:nvPr>
            <p:ph type="title"/>
          </p:nvPr>
        </p:nvSpPr>
        <p:spPr/>
        <p:txBody>
          <a:bodyPr/>
          <a:lstStyle/>
          <a:p>
            <a:r>
              <a:rPr lang="it-IT" altLang="it-IT" sz="2800"/>
              <a:t>Observons le palimpseste</a:t>
            </a:r>
          </a:p>
        </p:txBody>
      </p:sp>
      <p:sp>
        <p:nvSpPr>
          <p:cNvPr id="166914" name="Segnaposto contenuto 2"/>
          <p:cNvSpPr>
            <a:spLocks noGrp="1"/>
          </p:cNvSpPr>
          <p:nvPr>
            <p:ph idx="1"/>
          </p:nvPr>
        </p:nvSpPr>
        <p:spPr/>
        <p:txBody>
          <a:bodyPr/>
          <a:lstStyle/>
          <a:p>
            <a:r>
              <a:rPr lang="it-IT" altLang="it-IT" sz="2400" b="1"/>
              <a:t>Aux actes Citoyens </a:t>
            </a:r>
          </a:p>
          <a:p>
            <a:pPr algn="just"/>
            <a:r>
              <a:rPr lang="it-IT" altLang="it-IT" sz="2400"/>
              <a:t>Découvrez le nouveau numéro de notre magazine consacré à la citoyenneté : c’est quoi être citoyen ? Citoyenneté et nationalité, jeunes et citoyenneté, service civique, voter, agir en citoyen…</a:t>
            </a:r>
          </a:p>
          <a:p>
            <a:pPr algn="just"/>
            <a:endParaRPr lang="it-IT" altLang="it-IT" sz="2400" b="1"/>
          </a:p>
          <a:p>
            <a:pPr algn="just"/>
            <a:r>
              <a:rPr lang="it-IT" altLang="it-IT" sz="2400"/>
              <a:t>Lettre d'information de </a:t>
            </a:r>
            <a:r>
              <a:rPr lang="it-IT" altLang="it-IT" sz="2400" i="1"/>
              <a:t>Français du monde-adfe </a:t>
            </a:r>
            <a:r>
              <a:rPr lang="it-IT" altLang="it-IT" sz="2400"/>
              <a:t>n°120 - janvier 2017</a:t>
            </a:r>
            <a:endParaRPr lang="it-IT" altLang="it-IT" sz="2400" b="1"/>
          </a:p>
          <a:p>
            <a:endParaRPr lang="it-IT" altLang="it-IT" sz="2400"/>
          </a:p>
        </p:txBody>
      </p:sp>
    </p:spTree>
    <p:extLst>
      <p:ext uri="{BB962C8B-B14F-4D97-AF65-F5344CB8AC3E}">
        <p14:creationId xmlns:p14="http://schemas.microsoft.com/office/powerpoint/2010/main" val="1633420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itle 1"/>
          <p:cNvSpPr>
            <a:spLocks noGrp="1"/>
          </p:cNvSpPr>
          <p:nvPr>
            <p:ph type="title"/>
          </p:nvPr>
        </p:nvSpPr>
        <p:spPr/>
        <p:txBody>
          <a:bodyPr/>
          <a:lstStyle/>
          <a:p>
            <a:r>
              <a:rPr lang="it-IT" altLang="it-IT" sz="2800"/>
              <a:t>Découvrons</a:t>
            </a:r>
          </a:p>
        </p:txBody>
      </p:sp>
      <p:sp>
        <p:nvSpPr>
          <p:cNvPr id="167938" name="Content Placeholder 2"/>
          <p:cNvSpPr>
            <a:spLocks noGrp="1"/>
          </p:cNvSpPr>
          <p:nvPr>
            <p:ph idx="1"/>
          </p:nvPr>
        </p:nvSpPr>
        <p:spPr/>
        <p:txBody>
          <a:bodyPr/>
          <a:lstStyle/>
          <a:p>
            <a:r>
              <a:rPr lang="it-IT" altLang="it-IT" sz="2400"/>
              <a:t>Palimpseste paronymique Actes/armes</a:t>
            </a:r>
          </a:p>
          <a:p>
            <a:endParaRPr lang="it-IT" altLang="it-IT" sz="2400" i="1"/>
          </a:p>
          <a:p>
            <a:r>
              <a:rPr lang="it-IT" altLang="it-IT" sz="2400" i="1"/>
              <a:t>Aux armes</a:t>
            </a:r>
            <a:r>
              <a:rPr lang="it-IT" altLang="it-IT" sz="2400"/>
              <a:t>, </a:t>
            </a:r>
            <a:r>
              <a:rPr lang="it-IT" altLang="it-IT" sz="2400" i="1"/>
              <a:t>citoyens</a:t>
            </a:r>
            <a:r>
              <a:rPr lang="it-IT" altLang="it-IT" sz="2400"/>
              <a:t>, Formez vos bataillons, Marchons, marchons ! Qu'un sang impur. Abreuve nos sillons ! II. Que veut cette horde d'esclaves. La Marseillaise</a:t>
            </a:r>
          </a:p>
        </p:txBody>
      </p:sp>
    </p:spTree>
    <p:extLst>
      <p:ext uri="{BB962C8B-B14F-4D97-AF65-F5344CB8AC3E}">
        <p14:creationId xmlns:p14="http://schemas.microsoft.com/office/powerpoint/2010/main" val="338110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sz="2800">
                <a:latin typeface="Arial" charset="0"/>
                <a:ea typeface="MS PGothic" charset="0"/>
              </a:rPr>
              <a:t>Observons</a:t>
            </a:r>
          </a:p>
        </p:txBody>
      </p:sp>
      <p:sp>
        <p:nvSpPr>
          <p:cNvPr id="18435" name="Segnaposto contenuto 2"/>
          <p:cNvSpPr>
            <a:spLocks noGrp="1"/>
          </p:cNvSpPr>
          <p:nvPr>
            <p:ph idx="1"/>
          </p:nvPr>
        </p:nvSpPr>
        <p:spPr/>
        <p:txBody>
          <a:bodyPr/>
          <a:lstStyle/>
          <a:p>
            <a:r>
              <a:rPr lang="it-IT" sz="2400" b="1">
                <a:latin typeface="Arial" charset="0"/>
                <a:ea typeface="MS PGothic" charset="0"/>
                <a:cs typeface="MS PGothic" charset="0"/>
              </a:rPr>
              <a:t>Leia, l’arme à gauche </a:t>
            </a:r>
          </a:p>
          <a:p>
            <a:r>
              <a:rPr lang="it-IT" sz="2400">
                <a:latin typeface="Arial" charset="0"/>
                <a:ea typeface="MS PGothic" charset="0"/>
                <a:cs typeface="MS PGothic" charset="0"/>
              </a:rPr>
              <a:t>Carrie Fisher, l’</a:t>
            </a:r>
            <a:r>
              <a:rPr lang="it-IT" altLang="ja-JP" sz="2400">
                <a:latin typeface="Arial" charset="0"/>
                <a:ea typeface="MS PGothic" charset="0"/>
                <a:cs typeface="MS PGothic" charset="0"/>
              </a:rPr>
              <a:t>actrice qui incarnait la célèbre héroïne de la saga «Star Wars», est morte mardi à Los Angeles, à 60 ans.</a:t>
            </a:r>
          </a:p>
          <a:p>
            <a:pPr algn="just"/>
            <a:r>
              <a:rPr lang="it-IT" sz="2400">
                <a:latin typeface="Arial" charset="0"/>
                <a:ea typeface="MS PGothic" charset="0"/>
                <a:cs typeface="MS PGothic" charset="0"/>
              </a:rPr>
              <a:t>L’histoire du cinéma retiendra peut-être que pour sa dernière apparition sur grand écran, dans </a:t>
            </a:r>
            <a:r>
              <a:rPr lang="it-IT" sz="2400" i="1">
                <a:latin typeface="Arial" charset="0"/>
                <a:ea typeface="MS PGothic" charset="0"/>
                <a:cs typeface="MS PGothic" charset="0"/>
              </a:rPr>
              <a:t>Rogue One, a Star Wars Story, </a:t>
            </a:r>
            <a:r>
              <a:rPr lang="it-IT" sz="2400">
                <a:latin typeface="Arial" charset="0"/>
                <a:ea typeface="MS PGothic" charset="0"/>
                <a:cs typeface="MS PGothic" charset="0"/>
              </a:rPr>
              <a:t>Carrie Fisher rejouait une énième fois le rôle qui l’</a:t>
            </a:r>
            <a:r>
              <a:rPr lang="it-IT" altLang="ja-JP" sz="2400">
                <a:latin typeface="Arial" charset="0"/>
                <a:ea typeface="MS PGothic" charset="0"/>
                <a:cs typeface="MS PGothic" charset="0"/>
              </a:rPr>
              <a:t>avait rendue célèbre en 1977, celui de la princesse Leia, cachée sous un fard numérique dernier cri qui lui rendait le visage de ses 20 ans.</a:t>
            </a:r>
          </a:p>
          <a:p>
            <a:r>
              <a:rPr lang="it-IT" sz="2400" i="1">
                <a:latin typeface="Arial" charset="0"/>
                <a:ea typeface="MS PGothic" charset="0"/>
                <a:cs typeface="MS PGothic" charset="0"/>
              </a:rPr>
              <a:t>Libération</a:t>
            </a:r>
            <a:r>
              <a:rPr lang="it-IT" sz="2400">
                <a:latin typeface="Arial" charset="0"/>
                <a:ea typeface="MS PGothic" charset="0"/>
                <a:cs typeface="MS PGothic" charset="0"/>
              </a:rPr>
              <a:t>  27 décembre 2016 </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7079019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altLang="fr-FR" sz="2500" dirty="0" err="1"/>
              <a:t>Nétanyahou</a:t>
            </a:r>
            <a:r>
              <a:rPr lang="fr-FR" altLang="fr-FR" sz="2500" dirty="0"/>
              <a:t> </a:t>
            </a:r>
            <a:r>
              <a:rPr lang="fr-FR" altLang="fr-FR" sz="2500" u="sng" dirty="0"/>
              <a:t>souffle le chaud et le froid</a:t>
            </a:r>
            <a:r>
              <a:rPr lang="fr-FR" altLang="fr-FR" sz="2500" dirty="0"/>
              <a:t> sur les colonies en Cisjordanie</a:t>
            </a:r>
            <a:br>
              <a:rPr lang="fr-FR" altLang="fr-FR" sz="2500" dirty="0"/>
            </a:br>
            <a:r>
              <a:rPr lang="fr-FR" altLang="fr-FR" sz="2500" dirty="0" smtClean="0"/>
              <a:t>Observations et présentation </a:t>
            </a:r>
            <a:r>
              <a:rPr lang="fr-FR" altLang="fr-FR" sz="2500" dirty="0"/>
              <a:t>de Lucia </a:t>
            </a:r>
            <a:r>
              <a:rPr lang="fr-FR" altLang="fr-FR" sz="2500" dirty="0" err="1"/>
              <a:t>Soncini</a:t>
            </a:r>
            <a:endParaRPr lang="it-IT" altLang="fr-FR" sz="2500" dirty="0"/>
          </a:p>
        </p:txBody>
      </p:sp>
      <p:sp>
        <p:nvSpPr>
          <p:cNvPr id="3" name="Segnaposto contenuto 2"/>
          <p:cNvSpPr>
            <a:spLocks noGrp="1"/>
          </p:cNvSpPr>
          <p:nvPr>
            <p:ph idx="1"/>
          </p:nvPr>
        </p:nvSpPr>
        <p:spPr>
          <a:xfrm>
            <a:off x="1464469" y="2000250"/>
            <a:ext cx="6172200" cy="4071938"/>
          </a:xfrm>
        </p:spPr>
        <p:txBody>
          <a:bodyPr>
            <a:normAutofit fontScale="92500" lnSpcReduction="20000"/>
          </a:bodyPr>
          <a:lstStyle/>
          <a:p>
            <a:pPr>
              <a:lnSpc>
                <a:spcPct val="90000"/>
              </a:lnSpc>
              <a:buFontTx/>
              <a:buNone/>
            </a:pPr>
            <a:endParaRPr lang="fr-FR" altLang="fr-FR" sz="3000"/>
          </a:p>
          <a:p>
            <a:pPr algn="just">
              <a:lnSpc>
                <a:spcPct val="90000"/>
              </a:lnSpc>
              <a:buFontTx/>
              <a:buNone/>
            </a:pPr>
            <a:r>
              <a:rPr lang="fr-FR" altLang="fr-FR" sz="3000"/>
              <a:t>Israël a entamé mercredi l'évacuation d'Amona, une colonie emblématique de Cisjordanie, tout en annonçant la construction de logements supplémentaires dans ce territoire palestinien occupé, quatrième décision du genre depuis l'investiture de Donald Trump.</a:t>
            </a:r>
          </a:p>
          <a:p>
            <a:pPr algn="ctr">
              <a:lnSpc>
                <a:spcPct val="90000"/>
              </a:lnSpc>
              <a:buFontTx/>
              <a:buNone/>
            </a:pPr>
            <a:endParaRPr lang="fr-FR" altLang="fr-FR" sz="3000"/>
          </a:p>
          <a:p>
            <a:pPr algn="ctr">
              <a:lnSpc>
                <a:spcPct val="90000"/>
              </a:lnSpc>
              <a:buFontTx/>
              <a:buNone/>
            </a:pPr>
            <a:r>
              <a:rPr lang="fr-FR" altLang="fr-FR" sz="3000" i="1"/>
              <a:t>Libération</a:t>
            </a:r>
            <a:r>
              <a:rPr lang="fr-FR" altLang="fr-FR" sz="3000"/>
              <a:t>, 1 er février 2017</a:t>
            </a:r>
          </a:p>
        </p:txBody>
      </p:sp>
    </p:spTree>
    <p:extLst>
      <p:ext uri="{BB962C8B-B14F-4D97-AF65-F5344CB8AC3E}">
        <p14:creationId xmlns:p14="http://schemas.microsoft.com/office/powerpoint/2010/main" val="93001468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olo 1"/>
          <p:cNvSpPr>
            <a:spLocks noGrp="1"/>
          </p:cNvSpPr>
          <p:nvPr>
            <p:ph type="title"/>
          </p:nvPr>
        </p:nvSpPr>
        <p:spPr/>
        <p:txBody>
          <a:bodyPr/>
          <a:lstStyle/>
          <a:p>
            <a:r>
              <a:rPr lang="it-IT" altLang="fr-FR" sz="2800"/>
              <a:t>Souffler le chaud et le froid </a:t>
            </a:r>
          </a:p>
        </p:txBody>
      </p:sp>
      <p:sp>
        <p:nvSpPr>
          <p:cNvPr id="205826" name="Segnaposto contenuto 2"/>
          <p:cNvSpPr>
            <a:spLocks noGrp="1"/>
          </p:cNvSpPr>
          <p:nvPr>
            <p:ph idx="1"/>
          </p:nvPr>
        </p:nvSpPr>
        <p:spPr/>
        <p:txBody>
          <a:bodyPr/>
          <a:lstStyle/>
          <a:p>
            <a:pPr>
              <a:buFontTx/>
              <a:buNone/>
            </a:pPr>
            <a:endParaRPr lang="fr-FR" altLang="fr-FR" smtClean="0"/>
          </a:p>
          <a:p>
            <a:pPr algn="just">
              <a:buFontTx/>
              <a:buNone/>
            </a:pPr>
            <a:r>
              <a:rPr lang="fr-FR" altLang="fr-FR" sz="2400"/>
              <a:t>Imposer des conditions selon son caprice; faire alterner la douceur et la menace.</a:t>
            </a:r>
          </a:p>
          <a:p>
            <a:pPr algn="just">
              <a:buFontTx/>
              <a:buNone/>
            </a:pPr>
            <a:r>
              <a:rPr lang="fr-FR" altLang="fr-FR" sz="2400" i="1"/>
              <a:t>«Nous soufflerons le chaud et le froid pour terroriser nos employés »</a:t>
            </a:r>
            <a:r>
              <a:rPr lang="fr-FR" altLang="fr-FR" sz="2400"/>
              <a:t> (F. Beigbeder) </a:t>
            </a:r>
          </a:p>
          <a:p>
            <a:pPr algn="just">
              <a:buFontTx/>
              <a:buNone/>
            </a:pPr>
            <a:endParaRPr lang="fr-FR" altLang="fr-FR" sz="2400"/>
          </a:p>
          <a:p>
            <a:pPr algn="just">
              <a:buFontTx/>
              <a:buNone/>
            </a:pPr>
            <a:r>
              <a:rPr lang="fr-FR" altLang="fr-FR" sz="2400"/>
              <a:t>© 2017 Dictionnaires Le Robert - Le Petit Robert de la langue française</a:t>
            </a:r>
          </a:p>
          <a:p>
            <a:pPr>
              <a:buFontTx/>
              <a:buNone/>
            </a:pPr>
            <a:endParaRPr lang="fr-FR" altLang="fr-FR" smtClean="0"/>
          </a:p>
          <a:p>
            <a:endParaRPr lang="it-IT" altLang="fr-FR" smtClean="0"/>
          </a:p>
        </p:txBody>
      </p:sp>
    </p:spTree>
    <p:extLst>
      <p:ext uri="{BB962C8B-B14F-4D97-AF65-F5344CB8AC3E}">
        <p14:creationId xmlns:p14="http://schemas.microsoft.com/office/powerpoint/2010/main" val="19324786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Titolo 1"/>
          <p:cNvSpPr>
            <a:spLocks noGrp="1"/>
          </p:cNvSpPr>
          <p:nvPr>
            <p:ph type="title"/>
          </p:nvPr>
        </p:nvSpPr>
        <p:spPr>
          <a:xfrm>
            <a:off x="1828800" y="620713"/>
            <a:ext cx="6172200" cy="1143000"/>
          </a:xfrm>
        </p:spPr>
        <p:txBody>
          <a:bodyPr>
            <a:normAutofit fontScale="90000"/>
          </a:bodyPr>
          <a:lstStyle/>
          <a:p>
            <a:r>
              <a:rPr lang="fr-FR" altLang="fr-FR" sz="2800" b="1" dirty="0"/>
              <a:t>Après une pré-campagne peu convaincante, Marine Le Pen </a:t>
            </a:r>
            <a:r>
              <a:rPr lang="fr-FR" altLang="fr-FR" sz="2800" b="1" u="sng" dirty="0"/>
              <a:t>se lance dans l'arène</a:t>
            </a:r>
            <a:br>
              <a:rPr lang="fr-FR" altLang="fr-FR" sz="2800" b="1" u="sng" dirty="0"/>
            </a:br>
            <a:r>
              <a:rPr lang="fr-FR" altLang="fr-FR" sz="2800" b="1" dirty="0"/>
              <a:t>par LS</a:t>
            </a:r>
          </a:p>
        </p:txBody>
      </p:sp>
      <p:sp>
        <p:nvSpPr>
          <p:cNvPr id="206850" name="Segnaposto contenuto 2"/>
          <p:cNvSpPr>
            <a:spLocks noGrp="1"/>
          </p:cNvSpPr>
          <p:nvPr>
            <p:ph idx="1"/>
          </p:nvPr>
        </p:nvSpPr>
        <p:spPr/>
        <p:txBody>
          <a:bodyPr/>
          <a:lstStyle/>
          <a:p>
            <a:pPr algn="ctr">
              <a:buFontTx/>
              <a:buNone/>
            </a:pPr>
            <a:endParaRPr lang="fr-FR" altLang="fr-FR" smtClean="0"/>
          </a:p>
          <a:p>
            <a:pPr algn="ctr">
              <a:buFontTx/>
              <a:buNone/>
            </a:pPr>
            <a:endParaRPr lang="fr-FR" altLang="fr-FR" smtClean="0"/>
          </a:p>
          <a:p>
            <a:pPr algn="just">
              <a:buFontTx/>
              <a:buNone/>
            </a:pPr>
            <a:r>
              <a:rPr lang="fr-FR" altLang="fr-FR"/>
              <a:t>La présidente du Front national se lance ce week-end à Lyon dans le match présidentiel, déjà favorisée par les difficultés politiques et judiciaires de ses adversaires.</a:t>
            </a:r>
          </a:p>
          <a:p>
            <a:pPr algn="just">
              <a:buFontTx/>
              <a:buNone/>
            </a:pPr>
            <a:endParaRPr lang="it-IT" altLang="fr-FR"/>
          </a:p>
          <a:p>
            <a:pPr algn="just">
              <a:buFontTx/>
              <a:buNone/>
            </a:pPr>
            <a:r>
              <a:rPr lang="it-IT" altLang="fr-FR" i="1"/>
              <a:t>Libération</a:t>
            </a:r>
            <a:r>
              <a:rPr lang="it-IT" altLang="fr-FR"/>
              <a:t>, 4 février 2017</a:t>
            </a:r>
          </a:p>
        </p:txBody>
      </p:sp>
    </p:spTree>
    <p:extLst>
      <p:ext uri="{BB962C8B-B14F-4D97-AF65-F5344CB8AC3E}">
        <p14:creationId xmlns:p14="http://schemas.microsoft.com/office/powerpoint/2010/main" val="1701298057"/>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olo 1"/>
          <p:cNvSpPr>
            <a:spLocks noGrp="1"/>
          </p:cNvSpPr>
          <p:nvPr>
            <p:ph type="title"/>
          </p:nvPr>
        </p:nvSpPr>
        <p:spPr/>
        <p:txBody>
          <a:bodyPr/>
          <a:lstStyle/>
          <a:p>
            <a:r>
              <a:rPr lang="it-IT" altLang="fr-FR" sz="2800"/>
              <a:t>Se lancer/descendre dans l</a:t>
            </a:r>
            <a:r>
              <a:rPr lang="it-IT" altLang="it-IT" sz="2800"/>
              <a:t>’</a:t>
            </a:r>
            <a:r>
              <a:rPr lang="it-IT" altLang="fr-FR" sz="2800"/>
              <a:t>arène</a:t>
            </a:r>
          </a:p>
        </p:txBody>
      </p:sp>
      <p:sp>
        <p:nvSpPr>
          <p:cNvPr id="207874" name="Segnaposto contenuto 2"/>
          <p:cNvSpPr>
            <a:spLocks noGrp="1"/>
          </p:cNvSpPr>
          <p:nvPr>
            <p:ph idx="1"/>
          </p:nvPr>
        </p:nvSpPr>
        <p:spPr/>
        <p:txBody>
          <a:bodyPr/>
          <a:lstStyle/>
          <a:p>
            <a:pPr>
              <a:buFontTx/>
              <a:buNone/>
            </a:pPr>
            <a:endParaRPr lang="it-IT" altLang="fr-FR" smtClean="0"/>
          </a:p>
          <a:p>
            <a:pPr>
              <a:buFontTx/>
              <a:buNone/>
            </a:pPr>
            <a:endParaRPr lang="it-IT" altLang="fr-FR" smtClean="0"/>
          </a:p>
          <a:p>
            <a:pPr>
              <a:buFontTx/>
              <a:buNone/>
            </a:pPr>
            <a:r>
              <a:rPr lang="it-IT" altLang="fr-FR" smtClean="0"/>
              <a:t>Accepter un défi, s</a:t>
            </a:r>
            <a:r>
              <a:rPr lang="it-IT" altLang="it-IT" smtClean="0"/>
              <a:t>’</a:t>
            </a:r>
            <a:r>
              <a:rPr lang="it-IT" altLang="ja-JP" smtClean="0"/>
              <a:t>engager dans un combat, une lutte.</a:t>
            </a:r>
          </a:p>
          <a:p>
            <a:pPr>
              <a:buFontTx/>
              <a:buNone/>
            </a:pPr>
            <a:endParaRPr lang="fr-FR" altLang="fr-FR"/>
          </a:p>
          <a:p>
            <a:pPr>
              <a:buFontTx/>
              <a:buNone/>
            </a:pPr>
            <a:r>
              <a:rPr lang="fr-FR" altLang="fr-FR"/>
              <a:t>© 2017 Dictionnaires Le Robert - Le Petit Robert de la langue française</a:t>
            </a:r>
          </a:p>
          <a:p>
            <a:endParaRPr lang="it-IT" altLang="fr-FR" smtClean="0"/>
          </a:p>
        </p:txBody>
      </p:sp>
    </p:spTree>
    <p:extLst>
      <p:ext uri="{BB962C8B-B14F-4D97-AF65-F5344CB8AC3E}">
        <p14:creationId xmlns:p14="http://schemas.microsoft.com/office/powerpoint/2010/main" val="233811062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olo 1"/>
          <p:cNvSpPr>
            <a:spLocks noGrp="1"/>
          </p:cNvSpPr>
          <p:nvPr>
            <p:ph type="title"/>
          </p:nvPr>
        </p:nvSpPr>
        <p:spPr>
          <a:xfrm>
            <a:off x="1464469" y="571500"/>
            <a:ext cx="6172200" cy="1143000"/>
          </a:xfrm>
        </p:spPr>
        <p:txBody>
          <a:bodyPr>
            <a:normAutofit fontScale="90000"/>
          </a:bodyPr>
          <a:lstStyle/>
          <a:p>
            <a:r>
              <a:rPr lang="it-IT" altLang="fr-FR" sz="2800" b="1" dirty="0"/>
              <a:t>Affaire </a:t>
            </a:r>
            <a:r>
              <a:rPr lang="it-IT" altLang="fr-FR" sz="2800" b="1" dirty="0" err="1"/>
              <a:t>Théo</a:t>
            </a:r>
            <a:r>
              <a:rPr lang="it-IT" altLang="fr-FR" sz="2800" b="1" dirty="0"/>
              <a:t>: </a:t>
            </a:r>
            <a:r>
              <a:rPr lang="it-IT" altLang="fr-FR" sz="2800" b="1" dirty="0" err="1"/>
              <a:t>les</a:t>
            </a:r>
            <a:r>
              <a:rPr lang="it-IT" altLang="fr-FR" sz="2800" b="1" dirty="0"/>
              <a:t> </a:t>
            </a:r>
            <a:r>
              <a:rPr lang="it-IT" altLang="fr-FR" sz="2800" b="1" dirty="0" err="1"/>
              <a:t>jeunes</a:t>
            </a:r>
            <a:r>
              <a:rPr lang="it-IT" altLang="fr-FR" sz="2800" b="1" dirty="0"/>
              <a:t> de banlieue </a:t>
            </a:r>
            <a:r>
              <a:rPr lang="it-IT" altLang="fr-FR" sz="2800" dirty="0"/>
              <a:t>ne </a:t>
            </a:r>
            <a:r>
              <a:rPr lang="it-IT" altLang="fr-FR" sz="2800" dirty="0" err="1"/>
              <a:t>mangent</a:t>
            </a:r>
            <a:r>
              <a:rPr lang="it-IT" altLang="fr-FR" sz="2800" dirty="0"/>
              <a:t> </a:t>
            </a:r>
            <a:r>
              <a:rPr lang="it-IT" altLang="fr-FR" sz="2800" dirty="0" err="1"/>
              <a:t>toujours</a:t>
            </a:r>
            <a:r>
              <a:rPr lang="it-IT" altLang="fr-FR" sz="2800" dirty="0"/>
              <a:t> </a:t>
            </a:r>
            <a:r>
              <a:rPr lang="it-IT" altLang="fr-FR" sz="2800" dirty="0" err="1"/>
              <a:t>pas</a:t>
            </a:r>
            <a:r>
              <a:rPr lang="it-IT" altLang="fr-FR" sz="2800" dirty="0"/>
              <a:t> </a:t>
            </a:r>
            <a:r>
              <a:rPr lang="it-IT" altLang="fr-FR" sz="2800" dirty="0" err="1"/>
              <a:t>les</a:t>
            </a:r>
            <a:r>
              <a:rPr lang="it-IT" altLang="fr-FR" sz="2800" dirty="0"/>
              <a:t> enfants</a:t>
            </a:r>
            <a:r>
              <a:rPr lang="it-IT" altLang="fr-FR" sz="2800" b="1" dirty="0"/>
              <a:t> mais </a:t>
            </a:r>
            <a:r>
              <a:rPr lang="it-IT" altLang="fr-FR" sz="2800" b="1" u="sng" dirty="0" err="1"/>
              <a:t>ils</a:t>
            </a:r>
            <a:r>
              <a:rPr lang="it-IT" altLang="fr-FR" sz="2800" b="1" u="sng" dirty="0"/>
              <a:t> </a:t>
            </a:r>
            <a:r>
              <a:rPr lang="it-IT" altLang="fr-FR" sz="2800" b="1" u="sng" dirty="0" err="1"/>
              <a:t>ont</a:t>
            </a:r>
            <a:r>
              <a:rPr lang="it-IT" altLang="fr-FR" sz="2800" b="1" u="sng" dirty="0"/>
              <a:t> </a:t>
            </a:r>
            <a:r>
              <a:rPr lang="it-IT" altLang="fr-FR" sz="2800" b="1" u="sng" dirty="0" err="1"/>
              <a:t>faim</a:t>
            </a:r>
            <a:r>
              <a:rPr lang="it-IT" altLang="fr-FR" sz="2800" b="1" u="sng" dirty="0"/>
              <a:t> de </a:t>
            </a:r>
            <a:r>
              <a:rPr lang="it-IT" altLang="fr-FR" sz="2800" b="1" u="sng" dirty="0" err="1"/>
              <a:t>justice</a:t>
            </a:r>
            <a:r>
              <a:rPr lang="it-IT" altLang="fr-FR" sz="2800" b="1" dirty="0"/>
              <a:t>   LS</a:t>
            </a:r>
          </a:p>
        </p:txBody>
      </p:sp>
      <p:sp>
        <p:nvSpPr>
          <p:cNvPr id="3" name="Segnaposto contenuto 2"/>
          <p:cNvSpPr>
            <a:spLocks noGrp="1"/>
          </p:cNvSpPr>
          <p:nvPr>
            <p:ph idx="1"/>
          </p:nvPr>
        </p:nvSpPr>
        <p:spPr>
          <a:xfrm>
            <a:off x="1464469" y="2071688"/>
            <a:ext cx="6172200" cy="4525962"/>
          </a:xfrm>
        </p:spPr>
        <p:txBody>
          <a:bodyPr>
            <a:normAutofit fontScale="92500" lnSpcReduction="10000"/>
          </a:bodyPr>
          <a:lstStyle/>
          <a:p>
            <a:pPr>
              <a:lnSpc>
                <a:spcPct val="90000"/>
              </a:lnSpc>
            </a:pPr>
            <a:endParaRPr lang="it-IT" altLang="fr-FR" sz="3000"/>
          </a:p>
          <a:p>
            <a:pPr algn="ctr">
              <a:lnSpc>
                <a:spcPct val="90000"/>
              </a:lnSpc>
              <a:buFontTx/>
              <a:buNone/>
            </a:pPr>
            <a:r>
              <a:rPr lang="it-IT" altLang="fr-FR" sz="3000"/>
              <a:t>Face au processus de répétition des émeutes de banlieues, le politologue Thomas Guénolé plaide pour mettre en place urgemment des réformes structurelles comme celle, par exemple, d</a:t>
            </a:r>
            <a:r>
              <a:rPr lang="it-IT" altLang="it-IT" sz="3000"/>
              <a:t>’</a:t>
            </a:r>
            <a:r>
              <a:rPr lang="it-IT" altLang="fr-FR" sz="3000"/>
              <a:t>interdire les contrôles d</a:t>
            </a:r>
            <a:r>
              <a:rPr lang="it-IT" altLang="it-IT" sz="3000"/>
              <a:t>’</a:t>
            </a:r>
            <a:r>
              <a:rPr lang="it-IT" altLang="ja-JP" sz="3000"/>
              <a:t>identité sur les personnes qui ne troublent pas l</a:t>
            </a:r>
            <a:r>
              <a:rPr lang="it-IT" altLang="it-IT" sz="3000"/>
              <a:t>’</a:t>
            </a:r>
            <a:r>
              <a:rPr lang="it-IT" altLang="ja-JP" sz="3000"/>
              <a:t>ordre public.</a:t>
            </a:r>
          </a:p>
          <a:p>
            <a:pPr algn="ctr">
              <a:lnSpc>
                <a:spcPct val="90000"/>
              </a:lnSpc>
              <a:buFontTx/>
              <a:buNone/>
            </a:pPr>
            <a:endParaRPr lang="it-IT" altLang="fr-FR" sz="3000"/>
          </a:p>
          <a:p>
            <a:pPr algn="ctr">
              <a:lnSpc>
                <a:spcPct val="90000"/>
              </a:lnSpc>
              <a:buFontTx/>
              <a:buNone/>
            </a:pPr>
            <a:r>
              <a:rPr lang="it-IT" altLang="fr-FR" sz="3000" i="1"/>
              <a:t>Libération</a:t>
            </a:r>
            <a:r>
              <a:rPr lang="it-IT" altLang="fr-FR" sz="3000"/>
              <a:t>, 14 février 2017</a:t>
            </a:r>
          </a:p>
        </p:txBody>
      </p:sp>
    </p:spTree>
    <p:extLst>
      <p:ext uri="{BB962C8B-B14F-4D97-AF65-F5344CB8AC3E}">
        <p14:creationId xmlns:p14="http://schemas.microsoft.com/office/powerpoint/2010/main" val="40529286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olo 1"/>
          <p:cNvSpPr>
            <a:spLocks noGrp="1"/>
          </p:cNvSpPr>
          <p:nvPr>
            <p:ph type="title"/>
          </p:nvPr>
        </p:nvSpPr>
        <p:spPr/>
        <p:txBody>
          <a:bodyPr/>
          <a:lstStyle/>
          <a:p>
            <a:r>
              <a:rPr lang="it-IT" altLang="fr-FR" sz="2800"/>
              <a:t>Avoir faim de quelque chose</a:t>
            </a:r>
          </a:p>
        </p:txBody>
      </p:sp>
      <p:sp>
        <p:nvSpPr>
          <p:cNvPr id="209922" name="Segnaposto contenuto 2"/>
          <p:cNvSpPr>
            <a:spLocks noGrp="1"/>
          </p:cNvSpPr>
          <p:nvPr>
            <p:ph idx="1"/>
          </p:nvPr>
        </p:nvSpPr>
        <p:spPr>
          <a:xfrm>
            <a:off x="1439466" y="1412877"/>
            <a:ext cx="6172200" cy="4525963"/>
          </a:xfrm>
        </p:spPr>
        <p:txBody>
          <a:bodyPr>
            <a:normAutofit fontScale="92500" lnSpcReduction="10000"/>
          </a:bodyPr>
          <a:lstStyle/>
          <a:p>
            <a:endParaRPr lang="fr-FR" altLang="fr-FR" smtClean="0"/>
          </a:p>
          <a:p>
            <a:pPr>
              <a:buFontTx/>
              <a:buNone/>
            </a:pPr>
            <a:r>
              <a:rPr lang="fr-FR" altLang="fr-FR"/>
              <a:t>Appétit, besoin éprouvé, (…) désir, envie, soif.</a:t>
            </a:r>
          </a:p>
          <a:p>
            <a:pPr>
              <a:buFontTx/>
              <a:buNone/>
            </a:pPr>
            <a:r>
              <a:rPr lang="fr-FR" altLang="fr-FR" i="1"/>
              <a:t>« Heureux ceux qui ont faim et soif de la justice, car ils seront rassasiés! »</a:t>
            </a:r>
            <a:r>
              <a:rPr lang="fr-FR" altLang="fr-FR"/>
              <a:t> (Bible)</a:t>
            </a:r>
          </a:p>
          <a:p>
            <a:pPr>
              <a:buFontTx/>
              <a:buNone/>
            </a:pPr>
            <a:endParaRPr lang="fr-FR" altLang="fr-FR"/>
          </a:p>
          <a:p>
            <a:pPr>
              <a:buFontTx/>
              <a:buNone/>
            </a:pPr>
            <a:r>
              <a:rPr lang="fr-FR" altLang="fr-FR"/>
              <a:t>© 2017 Dictionnaires Le Robert - Le Petit Robert de la langue française</a:t>
            </a:r>
          </a:p>
        </p:txBody>
      </p:sp>
    </p:spTree>
    <p:extLst>
      <p:ext uri="{BB962C8B-B14F-4D97-AF65-F5344CB8AC3E}">
        <p14:creationId xmlns:p14="http://schemas.microsoft.com/office/powerpoint/2010/main" val="346176113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Titolo 1"/>
          <p:cNvSpPr>
            <a:spLocks noGrp="1"/>
          </p:cNvSpPr>
          <p:nvPr>
            <p:ph type="title"/>
          </p:nvPr>
        </p:nvSpPr>
        <p:spPr>
          <a:xfrm>
            <a:off x="1518047" y="571500"/>
            <a:ext cx="6172200" cy="1143000"/>
          </a:xfrm>
        </p:spPr>
        <p:txBody>
          <a:bodyPr>
            <a:normAutofit fontScale="90000"/>
          </a:bodyPr>
          <a:lstStyle/>
          <a:p>
            <a:r>
              <a:rPr lang="fr-FR" altLang="fr-FR" sz="2800" b="1"/>
              <a:t>François Fillon </a:t>
            </a:r>
            <a:r>
              <a:rPr lang="fr-FR" altLang="fr-FR" sz="2800" b="1" u="sng"/>
              <a:t>se cache derrière son petit droit</a:t>
            </a:r>
            <a:br>
              <a:rPr lang="fr-FR" altLang="fr-FR" sz="2800" b="1" u="sng"/>
            </a:br>
            <a:r>
              <a:rPr lang="fr-FR" altLang="fr-FR" sz="2800" b="1"/>
              <a:t>LS</a:t>
            </a:r>
            <a:br>
              <a:rPr lang="fr-FR" altLang="fr-FR" sz="2800" b="1"/>
            </a:br>
            <a:endParaRPr lang="it-IT" altLang="fr-FR" sz="2800" b="1"/>
          </a:p>
        </p:txBody>
      </p:sp>
      <p:sp>
        <p:nvSpPr>
          <p:cNvPr id="210946" name="Segnaposto contenuto 2"/>
          <p:cNvSpPr>
            <a:spLocks noGrp="1"/>
          </p:cNvSpPr>
          <p:nvPr>
            <p:ph idx="1"/>
          </p:nvPr>
        </p:nvSpPr>
        <p:spPr/>
        <p:txBody>
          <a:bodyPr>
            <a:normAutofit lnSpcReduction="10000"/>
          </a:bodyPr>
          <a:lstStyle/>
          <a:p>
            <a:endParaRPr lang="fr-FR" altLang="fr-FR" smtClean="0"/>
          </a:p>
          <a:p>
            <a:pPr algn="just">
              <a:buFontTx/>
              <a:buNone/>
            </a:pPr>
            <a:r>
              <a:rPr lang="fr-FR" altLang="fr-FR" sz="3000"/>
              <a:t>Le candidat LR axe désormais sa défense sur deux points : l</a:t>
            </a:r>
            <a:r>
              <a:rPr lang="fr-FR" altLang="it-IT" sz="3000"/>
              <a:t>’</a:t>
            </a:r>
            <a:r>
              <a:rPr lang="fr-FR" altLang="fr-FR" sz="3000"/>
              <a:t>incompétence du parquet national financier, dénoncée par ses avocats, et la complicité entre la presse et la justice. Mais du côté du parquet, un classement sans suite paraît de plus en plus improbable.</a:t>
            </a:r>
          </a:p>
          <a:p>
            <a:pPr algn="just">
              <a:buFontTx/>
              <a:buNone/>
            </a:pPr>
            <a:endParaRPr lang="fr-FR" altLang="fr-FR" sz="3000"/>
          </a:p>
          <a:p>
            <a:pPr algn="ctr">
              <a:buFontTx/>
              <a:buNone/>
            </a:pPr>
            <a:r>
              <a:rPr lang="fr-FR" altLang="fr-FR" i="1"/>
              <a:t>Libération</a:t>
            </a:r>
            <a:r>
              <a:rPr lang="fr-FR" altLang="fr-FR"/>
              <a:t>, 10 février 2017</a:t>
            </a:r>
          </a:p>
          <a:p>
            <a:endParaRPr lang="it-IT" altLang="fr-FR" smtClean="0"/>
          </a:p>
        </p:txBody>
      </p:sp>
    </p:spTree>
    <p:extLst>
      <p:ext uri="{BB962C8B-B14F-4D97-AF65-F5344CB8AC3E}">
        <p14:creationId xmlns:p14="http://schemas.microsoft.com/office/powerpoint/2010/main" val="313893591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Titolo 1"/>
          <p:cNvSpPr>
            <a:spLocks noGrp="1"/>
          </p:cNvSpPr>
          <p:nvPr>
            <p:ph type="title"/>
          </p:nvPr>
        </p:nvSpPr>
        <p:spPr/>
        <p:txBody>
          <a:bodyPr/>
          <a:lstStyle/>
          <a:p>
            <a:r>
              <a:rPr lang="it-IT" altLang="fr-FR" sz="2800"/>
              <a:t>Se cacher derrière son petit doigt</a:t>
            </a:r>
          </a:p>
        </p:txBody>
      </p:sp>
      <p:sp>
        <p:nvSpPr>
          <p:cNvPr id="211970" name="Segnaposto contenuto 2"/>
          <p:cNvSpPr>
            <a:spLocks noGrp="1"/>
          </p:cNvSpPr>
          <p:nvPr>
            <p:ph idx="1"/>
          </p:nvPr>
        </p:nvSpPr>
        <p:spPr/>
        <p:txBody>
          <a:bodyPr>
            <a:normAutofit fontScale="92500" lnSpcReduction="10000"/>
          </a:bodyPr>
          <a:lstStyle/>
          <a:p>
            <a:endParaRPr lang="it-IT" altLang="fr-FR" dirty="0" smtClean="0"/>
          </a:p>
          <a:p>
            <a:pPr>
              <a:buFontTx/>
              <a:buNone/>
            </a:pPr>
            <a:endParaRPr lang="it-IT" altLang="fr-FR" dirty="0" smtClean="0"/>
          </a:p>
          <a:p>
            <a:pPr>
              <a:buFontTx/>
              <a:buNone/>
            </a:pPr>
            <a:r>
              <a:rPr lang="it-IT" altLang="fr-FR" dirty="0" err="1"/>
              <a:t>Feindre</a:t>
            </a:r>
            <a:r>
              <a:rPr lang="it-IT" altLang="fr-FR" dirty="0"/>
              <a:t> d</a:t>
            </a:r>
            <a:r>
              <a:rPr lang="it-IT" altLang="it-IT" dirty="0"/>
              <a:t>’</a:t>
            </a:r>
            <a:r>
              <a:rPr lang="it-IT" altLang="ja-JP" dirty="0" err="1"/>
              <a:t>ignorer</a:t>
            </a:r>
            <a:r>
              <a:rPr lang="it-IT" altLang="ja-JP" dirty="0"/>
              <a:t> la </a:t>
            </a:r>
            <a:r>
              <a:rPr lang="it-IT" altLang="ja-JP" dirty="0" err="1"/>
              <a:t>réalité</a:t>
            </a:r>
            <a:r>
              <a:rPr lang="it-IT" altLang="ja-JP" dirty="0"/>
              <a:t> (qui </a:t>
            </a:r>
            <a:r>
              <a:rPr lang="it-IT" altLang="ja-JP" dirty="0" err="1"/>
              <a:t>déplaît</a:t>
            </a:r>
            <a:r>
              <a:rPr lang="it-IT" altLang="ja-JP" dirty="0"/>
              <a:t>).</a:t>
            </a:r>
          </a:p>
          <a:p>
            <a:pPr>
              <a:buFontTx/>
              <a:buNone/>
            </a:pPr>
            <a:endParaRPr lang="it-IT" altLang="fr-FR" dirty="0"/>
          </a:p>
          <a:p>
            <a:pPr>
              <a:buFontTx/>
              <a:buNone/>
            </a:pPr>
            <a:r>
              <a:rPr lang="fr-FR" altLang="fr-FR" dirty="0"/>
              <a:t>© 2017 Dictionnaires Le Robert - Le Petit Robert de la langue </a:t>
            </a:r>
            <a:r>
              <a:rPr lang="fr-FR" altLang="fr-FR" dirty="0" smtClean="0"/>
              <a:t>française</a:t>
            </a:r>
          </a:p>
          <a:p>
            <a:pPr>
              <a:buFontTx/>
              <a:buNone/>
            </a:pPr>
            <a:endParaRPr lang="it-IT" altLang="fr-FR" dirty="0"/>
          </a:p>
          <a:p>
            <a:pPr>
              <a:buFontTx/>
              <a:buNone/>
            </a:pPr>
            <a:r>
              <a:rPr lang="it-IT" altLang="fr-FR" dirty="0" err="1" smtClean="0"/>
              <a:t>Palimpseste</a:t>
            </a:r>
            <a:r>
              <a:rPr lang="it-IT" altLang="fr-FR" dirty="0" smtClean="0"/>
              <a:t> de l’</a:t>
            </a:r>
            <a:r>
              <a:rPr lang="it-IT" altLang="fr-FR" dirty="0" err="1" smtClean="0"/>
              <a:t>expression</a:t>
            </a:r>
            <a:r>
              <a:rPr lang="it-IT" altLang="fr-FR" dirty="0" smtClean="0"/>
              <a:t> </a:t>
            </a:r>
            <a:r>
              <a:rPr lang="it-IT" altLang="fr-FR" dirty="0" err="1" smtClean="0"/>
              <a:t>imagée</a:t>
            </a:r>
            <a:r>
              <a:rPr lang="it-IT" altLang="fr-FR" dirty="0" smtClean="0"/>
              <a:t> </a:t>
            </a:r>
            <a:r>
              <a:rPr lang="it-IT" altLang="fr-FR" dirty="0" err="1" smtClean="0"/>
              <a:t>droit</a:t>
            </a:r>
            <a:r>
              <a:rPr lang="it-IT" altLang="fr-FR" dirty="0" smtClean="0"/>
              <a:t>/</a:t>
            </a:r>
            <a:r>
              <a:rPr lang="it-IT" altLang="fr-FR" dirty="0" err="1" smtClean="0"/>
              <a:t>doigt</a:t>
            </a:r>
            <a:r>
              <a:rPr lang="it-IT" altLang="fr-FR" dirty="0" smtClean="0"/>
              <a:t> (</a:t>
            </a:r>
            <a:r>
              <a:rPr lang="it-IT" altLang="fr-FR" dirty="0" err="1" smtClean="0"/>
              <a:t>paronymie</a:t>
            </a:r>
            <a:r>
              <a:rPr lang="it-IT" altLang="fr-FR" dirty="0" smtClean="0"/>
              <a:t>)</a:t>
            </a:r>
            <a:endParaRPr lang="fr-FR" altLang="fr-FR" dirty="0"/>
          </a:p>
          <a:p>
            <a:endParaRPr lang="it-IT" altLang="fr-FR" dirty="0" smtClean="0"/>
          </a:p>
        </p:txBody>
      </p:sp>
    </p:spTree>
    <p:extLst>
      <p:ext uri="{BB962C8B-B14F-4D97-AF65-F5344CB8AC3E}">
        <p14:creationId xmlns:p14="http://schemas.microsoft.com/office/powerpoint/2010/main" val="418081115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Titolo 1"/>
          <p:cNvSpPr>
            <a:spLocks noGrp="1"/>
          </p:cNvSpPr>
          <p:nvPr>
            <p:ph type="title"/>
          </p:nvPr>
        </p:nvSpPr>
        <p:spPr/>
        <p:txBody>
          <a:bodyPr/>
          <a:lstStyle/>
          <a:p>
            <a:r>
              <a:rPr lang="it-IT" altLang="fr-FR" sz="2800" dirty="0" err="1"/>
              <a:t>Référence</a:t>
            </a:r>
            <a:r>
              <a:rPr lang="it-IT" altLang="fr-FR" sz="2800" dirty="0"/>
              <a:t> </a:t>
            </a:r>
            <a:r>
              <a:rPr lang="it-IT" altLang="fr-FR" sz="2800" dirty="0" err="1"/>
              <a:t>culturelle</a:t>
            </a:r>
            <a:r>
              <a:rPr lang="it-IT" altLang="fr-FR" sz="2800" dirty="0"/>
              <a:t/>
            </a:r>
            <a:br>
              <a:rPr lang="it-IT" altLang="fr-FR" sz="2800" dirty="0"/>
            </a:br>
            <a:r>
              <a:rPr lang="it-IT" altLang="fr-FR" sz="2800" dirty="0" err="1" smtClean="0"/>
              <a:t>livre</a:t>
            </a:r>
            <a:r>
              <a:rPr lang="it-IT" altLang="fr-FR" sz="2800" dirty="0" smtClean="0"/>
              <a:t> </a:t>
            </a:r>
            <a:r>
              <a:rPr lang="it-IT" altLang="fr-FR" sz="2800" dirty="0" err="1" smtClean="0"/>
              <a:t>publié</a:t>
            </a:r>
            <a:r>
              <a:rPr lang="it-IT" altLang="fr-FR" sz="2800" dirty="0" smtClean="0"/>
              <a:t> </a:t>
            </a:r>
            <a:r>
              <a:rPr lang="it-IT" altLang="fr-FR" sz="2800" dirty="0"/>
              <a:t>en 2015</a:t>
            </a:r>
          </a:p>
        </p:txBody>
      </p:sp>
      <p:pic>
        <p:nvPicPr>
          <p:cNvPr id="212994" name="Segnaposto contenuto 3" descr="4189DuBDdIL._SX313_BO1,204,203,200_.jpg"/>
          <p:cNvPicPr>
            <a:picLocks noGrp="1" noChangeAspect="1"/>
          </p:cNvPicPr>
          <p:nvPr>
            <p:ph idx="1"/>
          </p:nvPr>
        </p:nvPicPr>
        <p:blipFill>
          <a:blip r:embed="rId2">
            <a:extLst>
              <a:ext uri="{28A0092B-C50C-407E-A947-70E740481C1C}">
                <a14:useLocalDpi xmlns:a14="http://schemas.microsoft.com/office/drawing/2010/main" val="0"/>
              </a:ext>
            </a:extLst>
          </a:blip>
          <a:srcRect l="-94022" r="-94022"/>
          <a:stretch>
            <a:fillRect/>
          </a:stretch>
        </p:blipFill>
        <p:spPr/>
      </p:pic>
    </p:spTree>
    <p:extLst>
      <p:ext uri="{BB962C8B-B14F-4D97-AF65-F5344CB8AC3E}">
        <p14:creationId xmlns:p14="http://schemas.microsoft.com/office/powerpoint/2010/main" val="25463565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itolo 1"/>
          <p:cNvSpPr>
            <a:spLocks noGrp="1"/>
          </p:cNvSpPr>
          <p:nvPr>
            <p:ph type="title"/>
          </p:nvPr>
        </p:nvSpPr>
        <p:spPr/>
        <p:txBody>
          <a:bodyPr/>
          <a:lstStyle/>
          <a:p>
            <a:r>
              <a:rPr lang="mr-IN" altLang="fr-FR" sz="2800"/>
              <a:t>…</a:t>
            </a:r>
            <a:r>
              <a:rPr lang="it-IT" altLang="fr-FR" sz="2800"/>
              <a:t> manger les enfants.</a:t>
            </a:r>
          </a:p>
        </p:txBody>
      </p:sp>
      <p:sp>
        <p:nvSpPr>
          <p:cNvPr id="214018" name="Segnaposto contenuto 2"/>
          <p:cNvSpPr>
            <a:spLocks noGrp="1"/>
          </p:cNvSpPr>
          <p:nvPr>
            <p:ph idx="1"/>
          </p:nvPr>
        </p:nvSpPr>
        <p:spPr/>
        <p:txBody>
          <a:bodyPr>
            <a:normAutofit lnSpcReduction="10000"/>
          </a:bodyPr>
          <a:lstStyle/>
          <a:p>
            <a:r>
              <a:rPr lang="it-IT" altLang="fr-FR" sz="2400"/>
              <a:t>Le «jeune-de-banlieue» mange-t-il les enfants ? </a:t>
            </a:r>
          </a:p>
          <a:p>
            <a:pPr algn="just"/>
            <a:r>
              <a:rPr lang="it-IT" altLang="fr-FR" sz="2400"/>
              <a:t>Le «jeune-de-banlieue», c</a:t>
            </a:r>
            <a:r>
              <a:rPr lang="it-IT" altLang="it-IT" sz="2400"/>
              <a:t>’</a:t>
            </a:r>
            <a:r>
              <a:rPr lang="it-IT" altLang="fr-FR" sz="2400"/>
              <a:t>est </a:t>
            </a:r>
            <a:r>
              <a:rPr lang="it-IT" altLang="fr-FR" sz="2400" b="1"/>
              <a:t>l</a:t>
            </a:r>
            <a:r>
              <a:rPr lang="it-IT" altLang="it-IT" sz="2400" b="1"/>
              <a:t>’</a:t>
            </a:r>
            <a:r>
              <a:rPr lang="it-IT" altLang="ja-JP" sz="2400" b="1"/>
              <a:t>ogre </a:t>
            </a:r>
            <a:r>
              <a:rPr lang="it-IT" altLang="ja-JP" sz="2400"/>
              <a:t>des temps modernes. Arabe mal rasé de 15-35 ans vêtu d</a:t>
            </a:r>
            <a:r>
              <a:rPr lang="it-IT" altLang="it-IT" sz="2400"/>
              <a:t>’</a:t>
            </a:r>
            <a:r>
              <a:rPr lang="it-IT" altLang="ja-JP" sz="2400"/>
              <a:t>un survêtement à capuche, il se promène avec un cocktail Molotov dans une main et une kalachnikov dans l</a:t>
            </a:r>
            <a:r>
              <a:rPr lang="it-IT" altLang="it-IT" sz="2400"/>
              <a:t>’</a:t>
            </a:r>
            <a:r>
              <a:rPr lang="it-IT" altLang="ja-JP" sz="2400"/>
              <a:t>autre. Il fume du shit dans les cages d</a:t>
            </a:r>
            <a:r>
              <a:rPr lang="it-IT" altLang="it-IT" sz="2400"/>
              <a:t>’</a:t>
            </a:r>
            <a:r>
              <a:rPr lang="it-IT" altLang="ja-JP" sz="2400"/>
              <a:t>ascenseur, il brûle des voitures ; il gagne sa vie grâce à des trafics de toutes sortes et en fraudant les allocations sociales. Sa sexualité consiste à violer les filles en bande dans des caves ; sa spiritualité, à écouter les prêches djihadistes de l</a:t>
            </a:r>
            <a:r>
              <a:rPr lang="it-IT" altLang="it-IT" sz="2400"/>
              <a:t>’</a:t>
            </a:r>
            <a:r>
              <a:rPr lang="it-IT" altLang="ja-JP" sz="2400"/>
              <a:t>«islam-des-banlieues», dans des caves également. Il hait la France, l</a:t>
            </a:r>
            <a:r>
              <a:rPr lang="it-IT" altLang="it-IT" sz="2400"/>
              <a:t>’</a:t>
            </a:r>
            <a:r>
              <a:rPr lang="it-IT" altLang="ja-JP" sz="2400"/>
              <a:t>ordre, le drapeau, et bien sûr, il déteste les Français (comprendre : «les Blancs»).  </a:t>
            </a:r>
            <a:r>
              <a:rPr lang="mr-IN" altLang="ja-JP" sz="2400"/>
              <a:t>…</a:t>
            </a:r>
            <a:r>
              <a:rPr lang="it-IT" altLang="ja-JP" sz="2400"/>
              <a:t> </a:t>
            </a:r>
            <a:r>
              <a:rPr lang="it-IT" altLang="ja-JP" sz="2400" i="1"/>
              <a:t>Libération </a:t>
            </a:r>
            <a:r>
              <a:rPr lang="fr-FR" altLang="ja-JP" sz="2400"/>
              <a:t>13 février 2015</a:t>
            </a:r>
            <a:endParaRPr lang="it-IT" altLang="ja-JP" sz="2400"/>
          </a:p>
          <a:p>
            <a:endParaRPr lang="it-IT" altLang="fr-FR" sz="2400"/>
          </a:p>
        </p:txBody>
      </p:sp>
    </p:spTree>
    <p:extLst>
      <p:ext uri="{BB962C8B-B14F-4D97-AF65-F5344CB8AC3E}">
        <p14:creationId xmlns:p14="http://schemas.microsoft.com/office/powerpoint/2010/main" val="155939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r>
              <a:rPr lang="it-IT" sz="2800">
                <a:latin typeface="Arial" charset="0"/>
                <a:ea typeface="MS PGothic" charset="0"/>
              </a:rPr>
              <a:t>Découvrons</a:t>
            </a:r>
          </a:p>
        </p:txBody>
      </p:sp>
      <p:sp>
        <p:nvSpPr>
          <p:cNvPr id="19459" name="Segnaposto contenuto 2"/>
          <p:cNvSpPr>
            <a:spLocks noGrp="1"/>
          </p:cNvSpPr>
          <p:nvPr>
            <p:ph idx="1"/>
          </p:nvPr>
        </p:nvSpPr>
        <p:spPr/>
        <p:txBody>
          <a:bodyPr/>
          <a:lstStyle/>
          <a:p>
            <a:r>
              <a:rPr lang="it-IT" sz="2400">
                <a:latin typeface="Arial" charset="0"/>
                <a:ea typeface="MS PGothic" charset="0"/>
                <a:cs typeface="MS PGothic" charset="0"/>
              </a:rPr>
              <a:t>(1832) Passer l'arme à gauche : mourir.</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376442632"/>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olo 1"/>
          <p:cNvSpPr>
            <a:spLocks noGrp="1"/>
          </p:cNvSpPr>
          <p:nvPr>
            <p:ph type="title"/>
          </p:nvPr>
        </p:nvSpPr>
        <p:spPr/>
        <p:txBody>
          <a:bodyPr/>
          <a:lstStyle/>
          <a:p>
            <a:r>
              <a:rPr lang="it-IT" altLang="fr-FR" sz="2800"/>
              <a:t>Le «jeune-de-banlieue» mange-t-il les enfants ? </a:t>
            </a:r>
            <a:br>
              <a:rPr lang="it-IT" altLang="fr-FR" sz="2800"/>
            </a:br>
            <a:endParaRPr lang="it-IT" altLang="fr-FR" sz="2800"/>
          </a:p>
        </p:txBody>
      </p:sp>
      <p:sp>
        <p:nvSpPr>
          <p:cNvPr id="215042" name="Segnaposto contenuto 2"/>
          <p:cNvSpPr>
            <a:spLocks noGrp="1"/>
          </p:cNvSpPr>
          <p:nvPr>
            <p:ph idx="1"/>
          </p:nvPr>
        </p:nvSpPr>
        <p:spPr/>
        <p:txBody>
          <a:bodyPr>
            <a:normAutofit lnSpcReduction="10000"/>
          </a:bodyPr>
          <a:lstStyle/>
          <a:p>
            <a:pPr algn="just"/>
            <a:r>
              <a:rPr lang="it-IT" altLang="fr-FR" sz="2400"/>
              <a:t>Il ne serait donc pas étonnant que bientôt les parents disent à leurs enfants : </a:t>
            </a:r>
            <a:r>
              <a:rPr lang="it-IT" altLang="fr-FR" sz="2400" b="1"/>
              <a:t>«si tu n</a:t>
            </a:r>
            <a:r>
              <a:rPr lang="it-IT" altLang="it-IT" sz="2400" b="1"/>
              <a:t>’</a:t>
            </a:r>
            <a:r>
              <a:rPr lang="it-IT" altLang="fr-FR" sz="2400" b="1"/>
              <a:t>es pas sage, le jeune-de-banlieue viendra te chercher</a:t>
            </a:r>
            <a:r>
              <a:rPr lang="it-IT" altLang="fr-FR" sz="2400"/>
              <a:t>».</a:t>
            </a:r>
          </a:p>
          <a:p>
            <a:pPr algn="just"/>
            <a:r>
              <a:rPr lang="it-IT" altLang="fr-FR" sz="2400"/>
              <a:t>Cette description correspond autant aux vrais jeunes des banlieues que le célèbre beauf à béret, avec baguette sous le bras, accordéon et litron de rouge, est représentatif du Français moyen. Problème : depuis les attentats de janvier, ce stéréotype s</a:t>
            </a:r>
            <a:r>
              <a:rPr lang="it-IT" altLang="it-IT" sz="2400"/>
              <a:t>’</a:t>
            </a:r>
            <a:r>
              <a:rPr lang="it-IT" altLang="fr-FR" sz="2400"/>
              <a:t>est encore renforcé.</a:t>
            </a:r>
          </a:p>
          <a:p>
            <a:pPr algn="just"/>
            <a:r>
              <a:rPr lang="mr-IN" altLang="fr-FR" sz="2400"/>
              <a:t>…</a:t>
            </a:r>
            <a:r>
              <a:rPr lang="it-IT" altLang="fr-FR" sz="2400"/>
              <a:t> Face à cette réalité composite, en plus d</a:t>
            </a:r>
            <a:r>
              <a:rPr lang="it-IT" altLang="it-IT" sz="2400"/>
              <a:t>’</a:t>
            </a:r>
            <a:r>
              <a:rPr lang="it-IT" altLang="ja-JP" sz="2400"/>
              <a:t>être raciste et islamophobe, le stéréotype du «jeune-de-banlieue» est surtout parfaitement idiot. C</a:t>
            </a:r>
            <a:r>
              <a:rPr lang="it-IT" altLang="it-IT" sz="2400"/>
              <a:t>’</a:t>
            </a:r>
            <a:r>
              <a:rPr lang="it-IT" altLang="ja-JP" sz="2400"/>
              <a:t>est du même niveau intellectuel que «les blondes sont bêtes» ou «les Chinois sont fourbes».</a:t>
            </a:r>
          </a:p>
          <a:p>
            <a:endParaRPr lang="it-IT" altLang="fr-FR" sz="2400"/>
          </a:p>
        </p:txBody>
      </p:sp>
    </p:spTree>
    <p:extLst>
      <p:ext uri="{BB962C8B-B14F-4D97-AF65-F5344CB8AC3E}">
        <p14:creationId xmlns:p14="http://schemas.microsoft.com/office/powerpoint/2010/main" val="35834063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Langue, culture et </a:t>
            </a:r>
            <a:r>
              <a:rPr lang="it-IT" sz="2800" dirty="0" err="1"/>
              <a:t>pouvoir</a:t>
            </a:r>
            <a:endParaRPr lang="fr-FR" sz="2800" dirty="0"/>
          </a:p>
        </p:txBody>
      </p:sp>
      <p:sp>
        <p:nvSpPr>
          <p:cNvPr id="3" name="Content Placeholder 2"/>
          <p:cNvSpPr>
            <a:spLocks noGrp="1"/>
          </p:cNvSpPr>
          <p:nvPr>
            <p:ph idx="1"/>
          </p:nvPr>
        </p:nvSpPr>
        <p:spPr/>
        <p:txBody>
          <a:bodyPr>
            <a:normAutofit/>
          </a:bodyPr>
          <a:lstStyle/>
          <a:p>
            <a:endParaRPr lang="fr-FR" sz="2400" dirty="0"/>
          </a:p>
          <a:p>
            <a:endParaRPr lang="fr-FR" sz="2400" dirty="0"/>
          </a:p>
          <a:p>
            <a:endParaRPr lang="fr-FR" sz="2400" dirty="0"/>
          </a:p>
          <a:p>
            <a:r>
              <a:rPr lang="fr-FR" sz="2400" dirty="0"/>
              <a:t>[…] il n’y a plus de mots innocents » </a:t>
            </a:r>
          </a:p>
          <a:p>
            <a:r>
              <a:rPr lang="fr-FR" sz="2400" dirty="0"/>
              <a:t>Pierre Bourdieu, </a:t>
            </a:r>
            <a:r>
              <a:rPr lang="fr-FR" sz="2400" i="1" dirty="0"/>
              <a:t>Ce que parler veut dire</a:t>
            </a:r>
            <a:r>
              <a:rPr lang="fr-FR" sz="2400" dirty="0"/>
              <a:t>, Paris, Fayard, 1982, p. 19.</a:t>
            </a:r>
          </a:p>
        </p:txBody>
      </p:sp>
    </p:spTree>
    <p:extLst>
      <p:ext uri="{BB962C8B-B14F-4D97-AF65-F5344CB8AC3E}">
        <p14:creationId xmlns:p14="http://schemas.microsoft.com/office/powerpoint/2010/main" val="1009676975"/>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a:t>
            </a:r>
            <a:r>
              <a:rPr lang="it-IT" sz="2800" dirty="0" err="1" smtClean="0"/>
              <a:t>es</a:t>
            </a:r>
            <a:r>
              <a:rPr lang="it-IT" sz="2800" dirty="0" smtClean="0"/>
              <a:t> </a:t>
            </a:r>
            <a:r>
              <a:rPr lang="it-IT" sz="2800" dirty="0" err="1"/>
              <a:t>mots</a:t>
            </a:r>
            <a:r>
              <a:rPr lang="it-IT" sz="2800" dirty="0"/>
              <a:t> ne </a:t>
            </a:r>
            <a:r>
              <a:rPr lang="it-IT" sz="2800" dirty="0" err="1"/>
              <a:t>sont</a:t>
            </a:r>
            <a:r>
              <a:rPr lang="it-IT" sz="2800" dirty="0"/>
              <a:t> </a:t>
            </a:r>
            <a:r>
              <a:rPr lang="it-IT" sz="2800" dirty="0" err="1"/>
              <a:t>pas</a:t>
            </a:r>
            <a:r>
              <a:rPr lang="it-IT" sz="2800" dirty="0"/>
              <a:t> </a:t>
            </a:r>
            <a:r>
              <a:rPr lang="it-IT" sz="2800" dirty="0" err="1"/>
              <a:t>innocents</a:t>
            </a:r>
            <a:r>
              <a:rPr lang="it-IT" sz="2800" dirty="0"/>
              <a:t> :</a:t>
            </a:r>
            <a:br>
              <a:rPr lang="it-IT" sz="2800" dirty="0"/>
            </a:br>
            <a:r>
              <a:rPr lang="it-IT" sz="2800" dirty="0" err="1"/>
              <a:t>viol</a:t>
            </a:r>
            <a:r>
              <a:rPr lang="it-IT" sz="2800" dirty="0"/>
              <a:t> </a:t>
            </a:r>
            <a:r>
              <a:rPr lang="it-IT" sz="2800" dirty="0" err="1"/>
              <a:t>ou</a:t>
            </a:r>
            <a:r>
              <a:rPr lang="it-IT" sz="2800" dirty="0"/>
              <a:t> </a:t>
            </a:r>
            <a:r>
              <a:rPr lang="it-IT" sz="2800" dirty="0" err="1"/>
              <a:t>violence</a:t>
            </a:r>
            <a:r>
              <a:rPr lang="it-IT" sz="2800" dirty="0"/>
              <a:t> ?</a:t>
            </a:r>
            <a:endParaRPr lang="fr-FR" sz="2800" dirty="0"/>
          </a:p>
        </p:txBody>
      </p:sp>
      <p:sp>
        <p:nvSpPr>
          <p:cNvPr id="3" name="Content Placeholder 2"/>
          <p:cNvSpPr>
            <a:spLocks noGrp="1"/>
          </p:cNvSpPr>
          <p:nvPr>
            <p:ph idx="1"/>
          </p:nvPr>
        </p:nvSpPr>
        <p:spPr/>
        <p:txBody>
          <a:bodyPr>
            <a:normAutofit lnSpcReduction="10000"/>
          </a:bodyPr>
          <a:lstStyle/>
          <a:p>
            <a:r>
              <a:rPr lang="fr-FR" sz="2400" b="1" dirty="0"/>
              <a:t>"Viol" ou "violence" sur Théo? "La pression sur le légiste sera énorme" </a:t>
            </a:r>
          </a:p>
          <a:p>
            <a:pPr algn="just"/>
            <a:r>
              <a:rPr lang="fr-FR" sz="2400" dirty="0"/>
              <a:t>Une semaine après l'interpellation à Aulnay-sous-Bois de Théo, victime d'une fissure anale de 10 cm causée par la matraque d'un policier, les défenseurs du jeune homme et des fonctionnaires s'opposent sur la qualification des faits. </a:t>
            </a:r>
          </a:p>
          <a:p>
            <a:pPr algn="just"/>
            <a:r>
              <a:rPr lang="fr-FR" sz="2400" dirty="0"/>
              <a:t>Le policier évoque un "geste involontaire". Théo affirme que l'agent lui a "enfoncé volontairement" sa matraque "dans les fesses". Une semaine après l'interpellation à Aulnay-sous-Bois du jeune homme, gravement blessé au rectum, deux versions s'opposent. </a:t>
            </a:r>
          </a:p>
          <a:p>
            <a:pPr algn="just"/>
            <a:r>
              <a:rPr lang="it-IT" sz="2400" i="1" dirty="0"/>
              <a:t>L’express</a:t>
            </a:r>
            <a:r>
              <a:rPr lang="it-IT" sz="2400" dirty="0"/>
              <a:t> 10 </a:t>
            </a:r>
            <a:r>
              <a:rPr lang="it-IT" sz="2400" dirty="0" err="1"/>
              <a:t>janvier</a:t>
            </a:r>
            <a:r>
              <a:rPr lang="it-IT" sz="2400" dirty="0"/>
              <a:t> 2017</a:t>
            </a:r>
            <a:endParaRPr lang="fr-FR" sz="2400" dirty="0"/>
          </a:p>
          <a:p>
            <a:pPr algn="just"/>
            <a:endParaRPr lang="fr-FR" sz="2400" dirty="0"/>
          </a:p>
        </p:txBody>
      </p:sp>
    </p:spTree>
    <p:extLst>
      <p:ext uri="{BB962C8B-B14F-4D97-AF65-F5344CB8AC3E}">
        <p14:creationId xmlns:p14="http://schemas.microsoft.com/office/powerpoint/2010/main" val="2815429236"/>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a:t>
            </a:r>
            <a:r>
              <a:rPr lang="it-IT" sz="2800" dirty="0"/>
              <a:t> </a:t>
            </a:r>
            <a:r>
              <a:rPr lang="it-IT" sz="2800" dirty="0" err="1"/>
              <a:t>ou</a:t>
            </a:r>
            <a:r>
              <a:rPr lang="it-IT" sz="2800" dirty="0"/>
              <a:t> </a:t>
            </a:r>
            <a:r>
              <a:rPr lang="it-IT" sz="2800" dirty="0" err="1"/>
              <a:t>violence</a:t>
            </a:r>
            <a:r>
              <a:rPr lang="it-IT" sz="2800" dirty="0"/>
              <a:t> ?</a:t>
            </a:r>
            <a:endParaRPr lang="fr-FR" sz="2800" dirty="0"/>
          </a:p>
        </p:txBody>
      </p:sp>
      <p:sp>
        <p:nvSpPr>
          <p:cNvPr id="3" name="Content Placeholder 2"/>
          <p:cNvSpPr>
            <a:spLocks noGrp="1"/>
          </p:cNvSpPr>
          <p:nvPr>
            <p:ph idx="1"/>
          </p:nvPr>
        </p:nvSpPr>
        <p:spPr/>
        <p:txBody>
          <a:bodyPr>
            <a:normAutofit/>
          </a:bodyPr>
          <a:lstStyle/>
          <a:p>
            <a:pPr algn="just"/>
            <a:r>
              <a:rPr lang="fr-FR" sz="2400" dirty="0"/>
              <a:t>Dans ses conclusions, l'Inspection générale de la police nationale (IGPN), la police des polices, a retenu "le caractère non intentionnel" du coup de matraque. Dans le même esprit, le parquet de Bobigny avait ouvert une information judiciaire pour "violences" et non pour "viol". Mais la juge d'instruction a finalement décidé de mettre un examen l'un des quatre fonctionnaires pour viol, et les trois autres, âgés de 24, 28 et 35 ans, pour violences. </a:t>
            </a:r>
          </a:p>
        </p:txBody>
      </p:sp>
    </p:spTree>
    <p:extLst>
      <p:ext uri="{BB962C8B-B14F-4D97-AF65-F5344CB8AC3E}">
        <p14:creationId xmlns:p14="http://schemas.microsoft.com/office/powerpoint/2010/main" val="3538861813"/>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b="1" dirty="0"/>
              <a:t>viol non-intentionnel</a:t>
            </a:r>
            <a:endParaRPr lang="fr-FR" sz="2800" dirty="0"/>
          </a:p>
        </p:txBody>
      </p:sp>
      <p:sp>
        <p:nvSpPr>
          <p:cNvPr id="3" name="Content Placeholder 2"/>
          <p:cNvSpPr>
            <a:spLocks noGrp="1"/>
          </p:cNvSpPr>
          <p:nvPr>
            <p:ph idx="1"/>
          </p:nvPr>
        </p:nvSpPr>
        <p:spPr/>
        <p:txBody>
          <a:bodyPr>
            <a:normAutofit fontScale="92500" lnSpcReduction="10000"/>
          </a:bodyPr>
          <a:lstStyle/>
          <a:p>
            <a:r>
              <a:rPr lang="fr-FR" sz="2400" b="1" dirty="0"/>
              <a:t>Le viol non-intentionnel n'existe pas en droit</a:t>
            </a:r>
          </a:p>
          <a:p>
            <a:pPr algn="just"/>
            <a:r>
              <a:rPr lang="fr-FR" sz="2400" dirty="0"/>
              <a:t>Mais rien de ceci n'est définitif, puisque les faits peuvent encore être requalifiés, en fonction de l'enquête. Comment, alors, la justice -et les enquêteurs- </a:t>
            </a:r>
            <a:r>
              <a:rPr lang="fr-FR" sz="2400" dirty="0" err="1"/>
              <a:t>vont-ils</a:t>
            </a:r>
            <a:r>
              <a:rPr lang="fr-FR" sz="2400" dirty="0"/>
              <a:t> établir qu'il s'agit d'un viol, comme Théo le soutient, ou d'un "geste involontaire" -dû à des violences- comme le policier l'affirme? </a:t>
            </a:r>
          </a:p>
          <a:p>
            <a:pPr algn="just"/>
            <a:r>
              <a:rPr lang="fr-FR" sz="2400" dirty="0"/>
              <a:t>L'enjeu, pour les deux parties, sera de prouver l'intention du geste. "Pour qualifier le viol, il faut déterminer l'intention de la pénétration, explique à L'Express la présidente de l'Union syndicale des magistrats Virginie Duval. Si on écoute la version des policiers, le geste est involontaire donc il n'y a pas eu viol. Mais en droit, Le viol non-intentionnel n'existe pas. Soit il y a viol, soit il n'y a pas viol". Dans ce dernier cas, les faits sont alors requalifiés en violences volontaires. </a:t>
            </a:r>
          </a:p>
        </p:txBody>
      </p:sp>
    </p:spTree>
    <p:extLst>
      <p:ext uri="{BB962C8B-B14F-4D97-AF65-F5344CB8AC3E}">
        <p14:creationId xmlns:p14="http://schemas.microsoft.com/office/powerpoint/2010/main" val="805344271"/>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les</a:t>
            </a:r>
            <a:r>
              <a:rPr lang="it-IT" sz="2800" dirty="0"/>
              <a:t> </a:t>
            </a:r>
            <a:r>
              <a:rPr lang="it-IT" sz="2800" dirty="0" err="1"/>
              <a:t>mots</a:t>
            </a:r>
            <a:r>
              <a:rPr lang="it-IT" sz="2800" dirty="0"/>
              <a:t> ne </a:t>
            </a:r>
            <a:r>
              <a:rPr lang="it-IT" sz="2800" dirty="0" err="1"/>
              <a:t>sont</a:t>
            </a:r>
            <a:r>
              <a:rPr lang="it-IT" sz="2800" dirty="0"/>
              <a:t> </a:t>
            </a:r>
            <a:r>
              <a:rPr lang="it-IT" sz="2800" dirty="0" err="1"/>
              <a:t>pas</a:t>
            </a:r>
            <a:r>
              <a:rPr lang="it-IT" sz="2800" dirty="0"/>
              <a:t> </a:t>
            </a:r>
            <a:r>
              <a:rPr lang="it-IT" sz="2800" dirty="0" err="1"/>
              <a:t>innocents</a:t>
            </a:r>
            <a:r>
              <a:rPr lang="it-IT" sz="2800" dirty="0"/>
              <a:t> :</a:t>
            </a:r>
            <a:br>
              <a:rPr lang="it-IT" sz="2800" dirty="0"/>
            </a:br>
            <a:r>
              <a:rPr lang="it-IT" sz="2800" dirty="0" err="1"/>
              <a:t>viol</a:t>
            </a:r>
            <a:endParaRPr lang="fr-FR" sz="2800" dirty="0"/>
          </a:p>
        </p:txBody>
      </p:sp>
      <p:sp>
        <p:nvSpPr>
          <p:cNvPr id="3" name="Content Placeholder 2"/>
          <p:cNvSpPr>
            <a:spLocks noGrp="1"/>
          </p:cNvSpPr>
          <p:nvPr>
            <p:ph idx="1"/>
          </p:nvPr>
        </p:nvSpPr>
        <p:spPr/>
        <p:txBody>
          <a:bodyPr>
            <a:normAutofit fontScale="92500" lnSpcReduction="10000"/>
          </a:bodyPr>
          <a:lstStyle/>
          <a:p>
            <a:r>
              <a:rPr lang="fr-FR" sz="2400" b="1" dirty="0"/>
              <a:t>Affaire Théo: "tabou", "humiliation"... A Aulnay, des mots sur le viol masculin </a:t>
            </a:r>
          </a:p>
          <a:p>
            <a:r>
              <a:rPr lang="fr-FR" sz="2400" dirty="0"/>
              <a:t> Quinze jours après l'interpellation de Théo, les </a:t>
            </a:r>
            <a:r>
              <a:rPr lang="fr-FR" sz="2400" dirty="0" err="1"/>
              <a:t>Aulnaysiens</a:t>
            </a:r>
            <a:r>
              <a:rPr lang="fr-FR" sz="2400" dirty="0"/>
              <a:t> restent profondément heurtés par l'extrême violence symbolique du viol dont le jeune homme de 22 ans accuse les policiers. Reportage.</a:t>
            </a:r>
          </a:p>
          <a:p>
            <a:endParaRPr lang="fr-FR" sz="2400" dirty="0"/>
          </a:p>
          <a:p>
            <a:r>
              <a:rPr lang="fr-FR" sz="2400" dirty="0"/>
              <a:t>"Un viol, c'est quoi Kamel*? Dès que ça rentre, c'est un viol!" Non loin de l'immeuble où vivent Théo et sa famille, </a:t>
            </a:r>
            <a:r>
              <a:rPr lang="fr-FR" sz="2400" dirty="0" err="1"/>
              <a:t>Nourdine</a:t>
            </a:r>
            <a:r>
              <a:rPr lang="fr-FR" sz="2400" dirty="0"/>
              <a:t> et Kamel, l'un juché sur son BMX, l'autre à pied, parlent à bâtons rompus du viol présumé du jeune homme de 22 ans, lors de son interpellation par des policiers dans le quartier des 3000 à Aulnay-sous-Bois, il y a quinze jours. </a:t>
            </a:r>
          </a:p>
          <a:p>
            <a:r>
              <a:rPr lang="it-IT" sz="2400" dirty="0"/>
              <a:t>L’Express 17.02.2017</a:t>
            </a:r>
            <a:endParaRPr lang="fr-FR" sz="2400" dirty="0"/>
          </a:p>
        </p:txBody>
      </p:sp>
    </p:spTree>
    <p:extLst>
      <p:ext uri="{BB962C8B-B14F-4D97-AF65-F5344CB8AC3E}">
        <p14:creationId xmlns:p14="http://schemas.microsoft.com/office/powerpoint/2010/main" val="1966377428"/>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a:t>
            </a:r>
            <a:endParaRPr lang="fr-FR" sz="2800" dirty="0"/>
          </a:p>
        </p:txBody>
      </p:sp>
      <p:sp>
        <p:nvSpPr>
          <p:cNvPr id="3" name="Content Placeholder 2"/>
          <p:cNvSpPr>
            <a:spLocks noGrp="1"/>
          </p:cNvSpPr>
          <p:nvPr>
            <p:ph idx="1"/>
          </p:nvPr>
        </p:nvSpPr>
        <p:spPr/>
        <p:txBody>
          <a:bodyPr>
            <a:normAutofit lnSpcReduction="10000"/>
          </a:bodyPr>
          <a:lstStyle/>
          <a:p>
            <a:pPr algn="just"/>
            <a:r>
              <a:rPr lang="fr-FR" sz="2400" dirty="0"/>
              <a:t>Dans la cité, les discussions tournent vite autour de la qualification des faits -qui pourra être modifiée à l'issue de l'information judiciaire- et des conclusions de l'Inspection générale de la police nationale (IGPN), rendues la semaine dernière. La "police des polices" y note que le coup de matraque du policier mis en examen pour viol est "volontaire", mais que la pénétration "est non intentionnelle".</a:t>
            </a:r>
          </a:p>
          <a:p>
            <a:pPr algn="just"/>
            <a:r>
              <a:rPr lang="fr-FR" sz="2400" dirty="0"/>
              <a:t>"Et le caleçon, il a glissé tout seul ?", s'agace Omar, 15 ans, en train de discuter avec ses copains, tous réunis sur cette aire de jeu en plein milieu des vacances scolaires. "C'est très grave, ce qu'ils ont fait. …</a:t>
            </a:r>
          </a:p>
          <a:p>
            <a:pPr algn="just"/>
            <a:r>
              <a:rPr lang="it-IT" sz="2400" dirty="0"/>
              <a:t>L’Express 17.02.2017</a:t>
            </a:r>
            <a:endParaRPr lang="fr-FR" sz="2400" dirty="0"/>
          </a:p>
          <a:p>
            <a:pPr algn="just"/>
            <a:endParaRPr lang="fr-FR" sz="2400" dirty="0"/>
          </a:p>
        </p:txBody>
      </p:sp>
    </p:spTree>
    <p:extLst>
      <p:ext uri="{BB962C8B-B14F-4D97-AF65-F5344CB8AC3E}">
        <p14:creationId xmlns:p14="http://schemas.microsoft.com/office/powerpoint/2010/main" val="4234462940"/>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a:t>
            </a:r>
            <a:endParaRPr lang="fr-FR" sz="2800" dirty="0"/>
          </a:p>
        </p:txBody>
      </p:sp>
      <p:sp>
        <p:nvSpPr>
          <p:cNvPr id="3" name="Content Placeholder 2"/>
          <p:cNvSpPr>
            <a:spLocks noGrp="1"/>
          </p:cNvSpPr>
          <p:nvPr>
            <p:ph idx="1"/>
          </p:nvPr>
        </p:nvSpPr>
        <p:spPr/>
        <p:txBody>
          <a:bodyPr>
            <a:normAutofit/>
          </a:bodyPr>
          <a:lstStyle/>
          <a:p>
            <a:pPr algn="just"/>
            <a:r>
              <a:rPr lang="fr-FR" sz="2400" dirty="0"/>
              <a:t>"Déjà en tant que 'meuf', on sait qu'on va se prendre des remarques du genre: 'mais, t'es sure que c'est pas de ta faute?' Mais un mec...", lâche Ambre, habitante du quartier et aussi modératrice de la page Facebook "Seuls les </a:t>
            </a:r>
            <a:r>
              <a:rPr lang="fr-FR" sz="2400" dirty="0" err="1"/>
              <a:t>Aulnaysiens</a:t>
            </a:r>
            <a:r>
              <a:rPr lang="fr-FR" sz="2400" dirty="0"/>
              <a:t> peuvent comprendre". Grâce à Théo la parole commence à se libérer, estime la jeune femme, qui explique que le tabou du viol dans la société "se cristallise dans la cité, où les jeux de rôles sociaux sont beaucoup plus forts qu'ailleurs." </a:t>
            </a:r>
          </a:p>
          <a:p>
            <a:pPr algn="just"/>
            <a:endParaRPr lang="it-IT" sz="2400" dirty="0"/>
          </a:p>
          <a:p>
            <a:pPr algn="just"/>
            <a:endParaRPr lang="it-IT" sz="2400" dirty="0"/>
          </a:p>
          <a:p>
            <a:pPr algn="just"/>
            <a:r>
              <a:rPr lang="it-IT" sz="2400" dirty="0"/>
              <a:t>L’Express 17.02.2017</a:t>
            </a:r>
            <a:endParaRPr lang="fr-FR" sz="2400" dirty="0"/>
          </a:p>
          <a:p>
            <a:pPr algn="just"/>
            <a:endParaRPr lang="fr-FR" sz="2400" dirty="0"/>
          </a:p>
        </p:txBody>
      </p:sp>
    </p:spTree>
    <p:extLst>
      <p:ext uri="{BB962C8B-B14F-4D97-AF65-F5344CB8AC3E}">
        <p14:creationId xmlns:p14="http://schemas.microsoft.com/office/powerpoint/2010/main" val="1730194796"/>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a:t>
            </a:r>
            <a:endParaRPr lang="fr-FR" sz="2800" dirty="0"/>
          </a:p>
        </p:txBody>
      </p:sp>
      <p:sp>
        <p:nvSpPr>
          <p:cNvPr id="3" name="Content Placeholder 2"/>
          <p:cNvSpPr>
            <a:spLocks noGrp="1"/>
          </p:cNvSpPr>
          <p:nvPr>
            <p:ph idx="1"/>
          </p:nvPr>
        </p:nvSpPr>
        <p:spPr/>
        <p:txBody>
          <a:bodyPr>
            <a:normAutofit/>
          </a:bodyPr>
          <a:lstStyle/>
          <a:p>
            <a:r>
              <a:rPr lang="fr-FR" sz="2400" dirty="0"/>
              <a:t>"Ils lui ont pris sa dignité"</a:t>
            </a:r>
          </a:p>
          <a:p>
            <a:r>
              <a:rPr lang="fr-FR" sz="2400" dirty="0"/>
              <a:t>"Ça", dans le quartier, "c'est tabou!", disent presque tous les jeunes rencontrés. "Ça", c'est le viol -qui plus est masculin. "Ils lui ont pris sa dignité", glisse un gamin. On sait la difficulté, en général, pour les victimes de viol à briser le silence et à porter plainte. C'est encore plus le cas pour les 5% d'hommes violés, atteints dans l'image sociale de leur virilité. Alors, tous saluent le courage de Théo. </a:t>
            </a:r>
          </a:p>
          <a:p>
            <a:endParaRPr lang="it-IT" sz="2400" dirty="0"/>
          </a:p>
          <a:p>
            <a:r>
              <a:rPr lang="it-IT" sz="2400" dirty="0"/>
              <a:t>L’Express 17.02.2017</a:t>
            </a:r>
            <a:endParaRPr lang="fr-FR" sz="2400" dirty="0"/>
          </a:p>
          <a:p>
            <a:endParaRPr lang="fr-FR" sz="2400" dirty="0"/>
          </a:p>
        </p:txBody>
      </p:sp>
    </p:spTree>
    <p:extLst>
      <p:ext uri="{BB962C8B-B14F-4D97-AF65-F5344CB8AC3E}">
        <p14:creationId xmlns:p14="http://schemas.microsoft.com/office/powerpoint/2010/main" val="1546924941"/>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Silence</a:t>
            </a:r>
            <a:r>
              <a:rPr lang="it-IT" sz="2800" dirty="0"/>
              <a:t> </a:t>
            </a:r>
            <a:r>
              <a:rPr lang="it-IT" sz="2800" dirty="0" err="1"/>
              <a:t>brisé</a:t>
            </a:r>
            <a:endParaRPr lang="fr-FR" sz="2800" dirty="0"/>
          </a:p>
        </p:txBody>
      </p:sp>
      <p:sp>
        <p:nvSpPr>
          <p:cNvPr id="3" name="Content Placeholder 2"/>
          <p:cNvSpPr>
            <a:spLocks noGrp="1"/>
          </p:cNvSpPr>
          <p:nvPr>
            <p:ph idx="1"/>
          </p:nvPr>
        </p:nvSpPr>
        <p:spPr/>
        <p:txBody>
          <a:bodyPr>
            <a:normAutofit/>
          </a:bodyPr>
          <a:lstStyle/>
          <a:p>
            <a:pPr algn="just"/>
            <a:r>
              <a:rPr lang="fr-FR" sz="2400" dirty="0"/>
              <a:t> Un an et demi avant le viol présumé de Théo, Alexandre a également été blessé au rectum à l'aide d'une matraque par un policier municipal de Drancy, en Seine-Saint-Denis, où il venait d'être interpellé. Témoignage.</a:t>
            </a:r>
          </a:p>
          <a:p>
            <a:r>
              <a:rPr lang="fr-FR" sz="2400" dirty="0"/>
              <a:t>Maintenant, "je lâche tout". Car parler "fait du bien" à Alexandre. Tellement de bien, qu'on peine à suivre son débit fleuve. Le jeune homme qui fêtera ses 29 ans dans quelques jours affirme avoir été violé avec une matraque par un policier municipal, en 2015, lors de son interpellation musclée. </a:t>
            </a:r>
          </a:p>
          <a:p>
            <a:r>
              <a:rPr lang="it-IT" sz="2400" dirty="0"/>
              <a:t>L’Express 16.02.2017</a:t>
            </a:r>
            <a:endParaRPr lang="fr-FR" sz="2400" dirty="0"/>
          </a:p>
          <a:p>
            <a:endParaRPr lang="fr-FR" sz="2400" dirty="0"/>
          </a:p>
        </p:txBody>
      </p:sp>
    </p:spTree>
    <p:extLst>
      <p:ext uri="{BB962C8B-B14F-4D97-AF65-F5344CB8AC3E}">
        <p14:creationId xmlns:p14="http://schemas.microsoft.com/office/powerpoint/2010/main" val="36330586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r>
              <a:rPr lang="it-IT" sz="2800">
                <a:latin typeface="Arial" charset="0"/>
                <a:ea typeface="MS PGothic" charset="0"/>
              </a:rPr>
              <a:t>Observons</a:t>
            </a:r>
          </a:p>
        </p:txBody>
      </p:sp>
      <p:sp>
        <p:nvSpPr>
          <p:cNvPr id="20483" name="Segnaposto contenuto 2"/>
          <p:cNvSpPr>
            <a:spLocks noGrp="1"/>
          </p:cNvSpPr>
          <p:nvPr>
            <p:ph idx="1"/>
          </p:nvPr>
        </p:nvSpPr>
        <p:spPr/>
        <p:txBody>
          <a:bodyPr>
            <a:normAutofit lnSpcReduction="10000"/>
          </a:bodyPr>
          <a:lstStyle/>
          <a:p>
            <a:r>
              <a:rPr lang="it-IT" sz="2400" b="1">
                <a:latin typeface="Arial" charset="0"/>
                <a:ea typeface="MS PGothic" charset="0"/>
                <a:cs typeface="MS PGothic" charset="0"/>
              </a:rPr>
              <a:t>39h et fonction publique : ces (autres) mesures de Fillon qui font grincer des dents</a:t>
            </a:r>
          </a:p>
          <a:p>
            <a:pPr algn="just"/>
            <a:r>
              <a:rPr lang="it-IT" sz="2400">
                <a:latin typeface="Arial" charset="0"/>
                <a:ea typeface="MS PGothic" charset="0"/>
                <a:cs typeface="MS PGothic" charset="0"/>
              </a:rPr>
              <a:t>Après l'épisode de la sécurité sociale, deux autres mesures de François Fillon font tiquer : le temps de travail et la suppression de 500.000 postes de fonctionnaires.</a:t>
            </a:r>
          </a:p>
          <a:p>
            <a:pPr algn="just"/>
            <a:r>
              <a:rPr lang="it-IT" sz="2400">
                <a:latin typeface="Arial" charset="0"/>
                <a:ea typeface="MS PGothic" charset="0"/>
                <a:cs typeface="MS PGothic" charset="0"/>
              </a:rPr>
              <a:t>Comment sortir du piège ? François Fillon a été élu à la primaire de la droite sur un programme ultra-libéral, radical et conservateur. Aujourd'hui, le champion de la droite dure découvre que ce n'est pas la même campagne, ni le même électorat qui ira aux urnes au premier tour de l'élection présidentielle. Nouvel Obs 4 janvier 2017</a:t>
            </a:r>
          </a:p>
          <a:p>
            <a:endParaRPr lang="it-IT" sz="2400" b="1">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431394692"/>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Violence</a:t>
            </a:r>
            <a:r>
              <a:rPr lang="it-IT" sz="2800" dirty="0"/>
              <a:t> </a:t>
            </a:r>
            <a:r>
              <a:rPr lang="it-IT" sz="2800" dirty="0" err="1"/>
              <a:t>ou</a:t>
            </a:r>
            <a:r>
              <a:rPr lang="it-IT" sz="2800" dirty="0"/>
              <a:t> </a:t>
            </a:r>
            <a:r>
              <a:rPr lang="it-IT" sz="2800" dirty="0" err="1"/>
              <a:t>viol</a:t>
            </a:r>
            <a:r>
              <a:rPr lang="it-IT" sz="2800" dirty="0"/>
              <a:t> ?</a:t>
            </a:r>
            <a:endParaRPr lang="fr-FR" sz="2800" dirty="0"/>
          </a:p>
        </p:txBody>
      </p:sp>
      <p:sp>
        <p:nvSpPr>
          <p:cNvPr id="3" name="Content Placeholder 2"/>
          <p:cNvSpPr>
            <a:spLocks noGrp="1"/>
          </p:cNvSpPr>
          <p:nvPr>
            <p:ph idx="1"/>
          </p:nvPr>
        </p:nvSpPr>
        <p:spPr/>
        <p:txBody>
          <a:bodyPr>
            <a:normAutofit/>
          </a:bodyPr>
          <a:lstStyle/>
          <a:p>
            <a:pPr algn="just"/>
            <a:r>
              <a:rPr lang="fr-FR" sz="2400" dirty="0"/>
              <a:t>Mais dans son cas, le parquet de Bobigny a écarté "le caractère sexuel du geste" pour retenir la qualification de "violences volontaires aggravées". Lors de l'audience devant le tribunal correctionnel, le 16 janvier dernier, six mois de prison avec sursis et une interdiction professionnelle d'un an ont été requis par le parquet à l'encontre d'Arnaud, un policier de 33 ans. Le jugement sera rendu ce lundi 20 février. </a:t>
            </a:r>
          </a:p>
          <a:p>
            <a:pPr algn="just"/>
            <a:endParaRPr lang="it-IT" sz="2400" dirty="0"/>
          </a:p>
          <a:p>
            <a:pPr algn="just"/>
            <a:r>
              <a:rPr lang="it-IT" sz="2400" dirty="0"/>
              <a:t>L’Express 16.02.2017</a:t>
            </a:r>
            <a:endParaRPr lang="fr-FR" sz="2400" dirty="0"/>
          </a:p>
          <a:p>
            <a:pPr algn="just"/>
            <a:endParaRPr lang="fr-FR" sz="2400" dirty="0"/>
          </a:p>
        </p:txBody>
      </p:sp>
    </p:spTree>
    <p:extLst>
      <p:ext uri="{BB962C8B-B14F-4D97-AF65-F5344CB8AC3E}">
        <p14:creationId xmlns:p14="http://schemas.microsoft.com/office/powerpoint/2010/main" val="2995550131"/>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Violence</a:t>
            </a:r>
            <a:r>
              <a:rPr lang="it-IT" sz="2800" dirty="0"/>
              <a:t> </a:t>
            </a:r>
            <a:r>
              <a:rPr lang="it-IT" sz="2800" dirty="0" err="1"/>
              <a:t>ou</a:t>
            </a:r>
            <a:r>
              <a:rPr lang="it-IT" sz="2800" dirty="0"/>
              <a:t> </a:t>
            </a:r>
            <a:r>
              <a:rPr lang="it-IT" sz="2800" dirty="0" err="1"/>
              <a:t>viol</a:t>
            </a:r>
            <a:r>
              <a:rPr lang="it-IT" sz="2800" dirty="0"/>
              <a:t> ?</a:t>
            </a:r>
            <a:endParaRPr lang="fr-FR" sz="2800" dirty="0"/>
          </a:p>
        </p:txBody>
      </p:sp>
      <p:sp>
        <p:nvSpPr>
          <p:cNvPr id="3" name="Content Placeholder 2"/>
          <p:cNvSpPr>
            <a:spLocks noGrp="1"/>
          </p:cNvSpPr>
          <p:nvPr>
            <p:ph idx="1"/>
          </p:nvPr>
        </p:nvSpPr>
        <p:spPr/>
        <p:txBody>
          <a:bodyPr>
            <a:normAutofit fontScale="92500" lnSpcReduction="10000"/>
          </a:bodyPr>
          <a:lstStyle/>
          <a:p>
            <a:r>
              <a:rPr lang="fr-FR" sz="2400" dirty="0"/>
              <a:t>Policier de Drancy jugé pour violences : le parquet s’oppose à la requalification en viol</a:t>
            </a:r>
          </a:p>
          <a:p>
            <a:pPr algn="just"/>
            <a:r>
              <a:rPr lang="fr-FR" sz="2400" dirty="0"/>
              <a:t>Contrairement au souhait exprimé par le tribunal correctionnel de Bobigny, le parquet de Bobigny a fait savoir, mardi 21 février, qu’il s’opposait à la requalification en viol des faits pour lesquels est poursuivi un policier municipal de Drancy.</a:t>
            </a:r>
          </a:p>
          <a:p>
            <a:pPr algn="just"/>
            <a:r>
              <a:rPr lang="fr-FR" sz="2400" dirty="0"/>
              <a:t>Il appartient désormais à la cour d’appel de Paris de statuer sur la nature des poursuites dans ce cas qui présente des similitudes avec l’affaire d’Aulnay-sous-Bois, dans laquelle un homme de 22 ans, Théo L., a été victime d’une pénétration anale</a:t>
            </a:r>
            <a:r>
              <a:rPr lang="fr-FR" sz="2400" i="1" dirty="0"/>
              <a:t> </a:t>
            </a:r>
            <a:r>
              <a:rPr lang="fr-FR" sz="2400" dirty="0"/>
              <a:t>au moyen d’une matraque lors de son interpellation par des policiers le 2 février.</a:t>
            </a:r>
          </a:p>
          <a:p>
            <a:pPr marL="0" indent="0">
              <a:buNone/>
            </a:pPr>
            <a:r>
              <a:rPr lang="fr-FR" sz="2400" dirty="0"/>
              <a:t/>
            </a:r>
            <a:br>
              <a:rPr lang="fr-FR" sz="2400" dirty="0"/>
            </a:br>
            <a:r>
              <a:rPr lang="fr-FR" sz="2400" dirty="0"/>
              <a:t/>
            </a:r>
            <a:br>
              <a:rPr lang="fr-FR" sz="2400" dirty="0"/>
            </a:br>
            <a:r>
              <a:rPr lang="fr-FR" sz="2400" i="1" dirty="0"/>
              <a:t>Le Monde </a:t>
            </a:r>
            <a:r>
              <a:rPr lang="fr-FR" sz="2400" dirty="0"/>
              <a:t>22 février 2017</a:t>
            </a:r>
          </a:p>
          <a:p>
            <a:endParaRPr lang="fr-FR" sz="2400" dirty="0"/>
          </a:p>
        </p:txBody>
      </p:sp>
    </p:spTree>
    <p:extLst>
      <p:ext uri="{BB962C8B-B14F-4D97-AF65-F5344CB8AC3E}">
        <p14:creationId xmlns:p14="http://schemas.microsoft.com/office/powerpoint/2010/main" val="1631774060"/>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Violence</a:t>
            </a:r>
            <a:r>
              <a:rPr lang="it-IT" sz="2800" dirty="0"/>
              <a:t> </a:t>
            </a:r>
            <a:r>
              <a:rPr lang="it-IT" sz="2800" dirty="0" err="1"/>
              <a:t>ou</a:t>
            </a:r>
            <a:r>
              <a:rPr lang="it-IT" sz="2800" dirty="0"/>
              <a:t> </a:t>
            </a:r>
            <a:r>
              <a:rPr lang="it-IT" sz="2800" dirty="0" err="1"/>
              <a:t>viol</a:t>
            </a:r>
            <a:r>
              <a:rPr lang="it-IT" sz="2800" dirty="0"/>
              <a:t> ?</a:t>
            </a:r>
            <a:endParaRPr lang="fr-FR" sz="2800" dirty="0"/>
          </a:p>
        </p:txBody>
      </p:sp>
      <p:sp>
        <p:nvSpPr>
          <p:cNvPr id="3" name="Content Placeholder 2"/>
          <p:cNvSpPr>
            <a:spLocks noGrp="1"/>
          </p:cNvSpPr>
          <p:nvPr>
            <p:ph idx="1"/>
          </p:nvPr>
        </p:nvSpPr>
        <p:spPr/>
        <p:txBody>
          <a:bodyPr>
            <a:normAutofit/>
          </a:bodyPr>
          <a:lstStyle/>
          <a:p>
            <a:pPr algn="just"/>
            <a:r>
              <a:rPr lang="fr-FR" sz="2400" dirty="0"/>
              <a:t>En janvier, l’affaire et le procès, dont le jugement avait été renvoyé au 20 février, avaient fait peu de bruit. Mais le dossier a pris un nouvel écho avec la révélation de l’affaire d’Aulnay-sous-Bois et le récit du plaignant Théo L. de son interpellation violente, le 2 février. Devenue hautement politique, cette affaire a déclenché de nombreux mouvements de protestation en France et des incidents qui ont duré plusieurs jours dans certaines villes de la région parisienne.</a:t>
            </a:r>
          </a:p>
          <a:p>
            <a:pPr algn="just"/>
            <a:r>
              <a:rPr lang="fr-FR" sz="2400" i="1" dirty="0"/>
              <a:t>Le Monde </a:t>
            </a:r>
            <a:r>
              <a:rPr lang="fr-FR" sz="2400" dirty="0"/>
              <a:t>22 février 2017</a:t>
            </a:r>
          </a:p>
          <a:p>
            <a:pPr algn="just"/>
            <a:endParaRPr lang="fr-FR" sz="2400" dirty="0"/>
          </a:p>
        </p:txBody>
      </p:sp>
    </p:spTree>
    <p:extLst>
      <p:ext uri="{BB962C8B-B14F-4D97-AF65-F5344CB8AC3E}">
        <p14:creationId xmlns:p14="http://schemas.microsoft.com/office/powerpoint/2010/main" val="3255201889"/>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tolo 1"/>
          <p:cNvSpPr>
            <a:spLocks noGrp="1"/>
          </p:cNvSpPr>
          <p:nvPr>
            <p:ph type="title"/>
          </p:nvPr>
        </p:nvSpPr>
        <p:spPr/>
        <p:txBody>
          <a:bodyPr>
            <a:normAutofit fontScale="90000"/>
          </a:bodyPr>
          <a:lstStyle/>
          <a:p>
            <a:r>
              <a:rPr lang="it-IT" altLang="it-IT" sz="2800" dirty="0" smtClean="0"/>
              <a:t>2 </a:t>
            </a:r>
            <a:r>
              <a:rPr lang="it-IT" altLang="it-IT" sz="2800" dirty="0" err="1" smtClean="0"/>
              <a:t>mars</a:t>
            </a:r>
            <a:r>
              <a:rPr lang="it-IT" altLang="it-IT" sz="2800" dirty="0" smtClean="0"/>
              <a:t> 2017</a:t>
            </a:r>
            <a:br>
              <a:rPr lang="it-IT" altLang="it-IT" sz="2800" dirty="0" smtClean="0"/>
            </a:br>
            <a:r>
              <a:rPr lang="it-IT" altLang="it-IT" sz="2800" dirty="0"/>
              <a:t>	</a:t>
            </a:r>
            <a:r>
              <a:rPr lang="it-IT" altLang="it-IT" sz="2800" dirty="0" smtClean="0"/>
              <a:t>	</a:t>
            </a:r>
            <a:r>
              <a:rPr lang="it-IT" altLang="it-IT" sz="2800" dirty="0" err="1" smtClean="0"/>
              <a:t>Observons</a:t>
            </a:r>
            <a:r>
              <a:rPr lang="it-IT" altLang="it-IT" sz="2800" dirty="0" smtClean="0"/>
              <a:t> </a:t>
            </a:r>
            <a:r>
              <a:rPr lang="it-IT" altLang="it-IT" sz="2800" dirty="0"/>
              <a:t>un </a:t>
            </a:r>
            <a:r>
              <a:rPr lang="it-IT" altLang="it-IT" sz="2800" dirty="0" err="1"/>
              <a:t>mot</a:t>
            </a:r>
            <a:r>
              <a:rPr lang="it-IT" altLang="it-IT" sz="2800" dirty="0"/>
              <a:t> en </a:t>
            </a:r>
            <a:r>
              <a:rPr lang="it-IT" altLang="it-IT" sz="2800" dirty="0" err="1"/>
              <a:t>débat</a:t>
            </a:r>
            <a:r>
              <a:rPr lang="it-IT" altLang="it-IT" sz="2800" dirty="0"/>
              <a:t> : </a:t>
            </a:r>
            <a:br>
              <a:rPr lang="it-IT" altLang="it-IT" sz="2800" dirty="0"/>
            </a:br>
            <a:r>
              <a:rPr lang="it-IT" altLang="it-IT" sz="2800" dirty="0" smtClean="0"/>
              <a:t>		</a:t>
            </a:r>
            <a:r>
              <a:rPr lang="it-IT" altLang="it-IT" sz="2800" dirty="0" err="1" smtClean="0"/>
              <a:t>crise</a:t>
            </a:r>
            <a:r>
              <a:rPr lang="it-IT" altLang="it-IT" sz="2800" dirty="0" smtClean="0"/>
              <a:t> </a:t>
            </a:r>
            <a:r>
              <a:rPr lang="it-IT" altLang="it-IT" sz="2800" dirty="0" err="1"/>
              <a:t>ou</a:t>
            </a:r>
            <a:r>
              <a:rPr lang="it-IT" altLang="it-IT" sz="2800" dirty="0"/>
              <a:t> </a:t>
            </a:r>
            <a:r>
              <a:rPr lang="it-IT" altLang="it-IT" sz="2800" dirty="0" err="1"/>
              <a:t>délinquescence</a:t>
            </a:r>
            <a:endParaRPr lang="it-IT" altLang="it-IT" sz="2800" dirty="0"/>
          </a:p>
        </p:txBody>
      </p:sp>
      <p:sp>
        <p:nvSpPr>
          <p:cNvPr id="214019" name="Segnaposto contenuto 2"/>
          <p:cNvSpPr>
            <a:spLocks noGrp="1"/>
          </p:cNvSpPr>
          <p:nvPr>
            <p:ph idx="1"/>
          </p:nvPr>
        </p:nvSpPr>
        <p:spPr/>
        <p:txBody>
          <a:bodyPr/>
          <a:lstStyle/>
          <a:p>
            <a:pPr algn="just"/>
            <a:r>
              <a:rPr lang="it-IT" altLang="it-IT" sz="2400" dirty="0"/>
              <a:t>Christiane </a:t>
            </a:r>
            <a:r>
              <a:rPr lang="it-IT" altLang="it-IT" sz="2400" dirty="0" err="1"/>
              <a:t>Taubira</a:t>
            </a:r>
            <a:r>
              <a:rPr lang="it-IT" altLang="it-IT" sz="2400" dirty="0"/>
              <a:t>, qui </a:t>
            </a:r>
            <a:r>
              <a:rPr lang="it-IT" altLang="it-IT" sz="2400" dirty="0" err="1"/>
              <a:t>publie</a:t>
            </a:r>
            <a:r>
              <a:rPr lang="it-IT" altLang="it-IT" sz="2400" dirty="0"/>
              <a:t> un </a:t>
            </a:r>
            <a:r>
              <a:rPr lang="it-IT" altLang="it-IT" sz="2400" dirty="0" err="1"/>
              <a:t>nouveau</a:t>
            </a:r>
            <a:r>
              <a:rPr lang="it-IT" altLang="it-IT" sz="2400" dirty="0"/>
              <a:t> </a:t>
            </a:r>
            <a:r>
              <a:rPr lang="it-IT" altLang="it-IT" sz="2400" dirty="0" err="1"/>
              <a:t>livre</a:t>
            </a:r>
            <a:r>
              <a:rPr lang="it-IT" altLang="it-IT" sz="2400" dirty="0"/>
              <a:t>, </a:t>
            </a:r>
            <a:r>
              <a:rPr lang="it-IT" altLang="it-IT" sz="2400" i="1" dirty="0" err="1"/>
              <a:t>Nous</a:t>
            </a:r>
            <a:r>
              <a:rPr lang="it-IT" altLang="it-IT" sz="2400" i="1" dirty="0"/>
              <a:t> </a:t>
            </a:r>
            <a:r>
              <a:rPr lang="it-IT" altLang="it-IT" sz="2400" i="1" dirty="0" err="1"/>
              <a:t>habitons</a:t>
            </a:r>
            <a:r>
              <a:rPr lang="it-IT" altLang="it-IT" sz="2400" i="1" dirty="0"/>
              <a:t> la Terre</a:t>
            </a:r>
            <a:r>
              <a:rPr lang="it-IT" altLang="it-IT" sz="2400" dirty="0"/>
              <a:t> (Philippe </a:t>
            </a:r>
            <a:r>
              <a:rPr lang="it-IT" altLang="it-IT" sz="2400" dirty="0" err="1"/>
              <a:t>Rey</a:t>
            </a:r>
            <a:r>
              <a:rPr lang="it-IT" altLang="it-IT" sz="2400" dirty="0"/>
              <a:t>), </a:t>
            </a:r>
            <a:r>
              <a:rPr lang="it-IT" altLang="it-IT" sz="2400" dirty="0" err="1"/>
              <a:t>regrette</a:t>
            </a:r>
            <a:r>
              <a:rPr lang="it-IT" altLang="it-IT" sz="2400" dirty="0"/>
              <a:t>, </a:t>
            </a:r>
            <a:r>
              <a:rPr lang="it-IT" altLang="it-IT" sz="2400" dirty="0" err="1"/>
              <a:t>dans</a:t>
            </a:r>
            <a:r>
              <a:rPr lang="it-IT" altLang="it-IT" sz="2400" dirty="0"/>
              <a:t> un </a:t>
            </a:r>
            <a:r>
              <a:rPr lang="it-IT" altLang="it-IT" sz="2400" dirty="0" err="1"/>
              <a:t>entretien</a:t>
            </a:r>
            <a:r>
              <a:rPr lang="it-IT" altLang="it-IT" sz="2400" dirty="0"/>
              <a:t> </a:t>
            </a:r>
            <a:r>
              <a:rPr lang="it-IT" altLang="it-IT" sz="2400" dirty="0" err="1"/>
              <a:t>au</a:t>
            </a:r>
            <a:r>
              <a:rPr lang="it-IT" altLang="it-IT" sz="2400" dirty="0"/>
              <a:t> </a:t>
            </a:r>
            <a:r>
              <a:rPr lang="it-IT" altLang="it-IT" sz="2400" i="1" dirty="0"/>
              <a:t>Monde, </a:t>
            </a:r>
            <a:r>
              <a:rPr lang="it-IT" altLang="it-IT" sz="2400" dirty="0"/>
              <a:t>le </a:t>
            </a:r>
            <a:r>
              <a:rPr lang="it-IT" altLang="it-IT" sz="2400" i="1" dirty="0"/>
              <a:t>« </a:t>
            </a:r>
            <a:r>
              <a:rPr lang="it-IT" altLang="it-IT" sz="2400" i="1" dirty="0" err="1"/>
              <a:t>renoncement</a:t>
            </a:r>
            <a:r>
              <a:rPr lang="it-IT" altLang="it-IT" sz="2400" i="1" dirty="0"/>
              <a:t> de la gauche à son </a:t>
            </a:r>
            <a:r>
              <a:rPr lang="it-IT" altLang="it-IT" sz="2400" i="1" dirty="0" err="1"/>
              <a:t>identité</a:t>
            </a:r>
            <a:r>
              <a:rPr lang="it-IT" altLang="it-IT" sz="2400" i="1" dirty="0"/>
              <a:t> »</a:t>
            </a:r>
            <a:r>
              <a:rPr lang="it-IT" altLang="it-IT" sz="2400" dirty="0"/>
              <a:t> et la </a:t>
            </a:r>
            <a:r>
              <a:rPr lang="it-IT" altLang="it-IT" sz="2400" i="1" dirty="0"/>
              <a:t>« lente </a:t>
            </a:r>
            <a:r>
              <a:rPr lang="it-IT" altLang="it-IT" sz="2400" i="1" dirty="0" err="1"/>
              <a:t>déliquescence</a:t>
            </a:r>
            <a:r>
              <a:rPr lang="it-IT" altLang="it-IT" sz="2400" i="1" dirty="0"/>
              <a:t> »</a:t>
            </a:r>
            <a:r>
              <a:rPr lang="it-IT" altLang="it-IT" sz="2400" dirty="0"/>
              <a:t> </a:t>
            </a:r>
            <a:r>
              <a:rPr lang="it-IT" altLang="it-IT" sz="2400" dirty="0" err="1"/>
              <a:t>politique</a:t>
            </a:r>
            <a:r>
              <a:rPr lang="it-IT" altLang="it-IT" sz="2400" dirty="0"/>
              <a:t>. L’ex-</a:t>
            </a:r>
            <a:r>
              <a:rPr lang="it-IT" altLang="it-IT" sz="2400" dirty="0" err="1"/>
              <a:t>garde</a:t>
            </a:r>
            <a:r>
              <a:rPr lang="it-IT" altLang="it-IT" sz="2400" dirty="0"/>
              <a:t> </a:t>
            </a:r>
            <a:r>
              <a:rPr lang="it-IT" altLang="it-IT" sz="2400" dirty="0" err="1"/>
              <a:t>des</a:t>
            </a:r>
            <a:r>
              <a:rPr lang="it-IT" altLang="it-IT" sz="2400" dirty="0"/>
              <a:t> </a:t>
            </a:r>
            <a:r>
              <a:rPr lang="it-IT" altLang="it-IT" sz="2400" dirty="0" err="1"/>
              <a:t>sceaux</a:t>
            </a:r>
            <a:r>
              <a:rPr lang="it-IT" altLang="it-IT" sz="2400" dirty="0"/>
              <a:t> </a:t>
            </a:r>
            <a:r>
              <a:rPr lang="it-IT" altLang="it-IT" sz="2400" dirty="0" err="1"/>
              <a:t>estime</a:t>
            </a:r>
            <a:r>
              <a:rPr lang="it-IT" altLang="it-IT" sz="2400" dirty="0"/>
              <a:t> </a:t>
            </a:r>
            <a:r>
              <a:rPr lang="it-IT" altLang="it-IT" sz="2400" dirty="0" err="1"/>
              <a:t>que</a:t>
            </a:r>
            <a:r>
              <a:rPr lang="it-IT" altLang="it-IT" sz="2400" dirty="0"/>
              <a:t> </a:t>
            </a:r>
            <a:r>
              <a:rPr lang="it-IT" altLang="it-IT" sz="2400" dirty="0" err="1"/>
              <a:t>les</a:t>
            </a:r>
            <a:r>
              <a:rPr lang="it-IT" altLang="it-IT" sz="2400" dirty="0"/>
              <a:t> </a:t>
            </a:r>
            <a:r>
              <a:rPr lang="it-IT" altLang="it-IT" sz="2400" dirty="0" err="1"/>
              <a:t>gauches</a:t>
            </a:r>
            <a:r>
              <a:rPr lang="it-IT" altLang="it-IT" sz="2400" dirty="0"/>
              <a:t> ne </a:t>
            </a:r>
            <a:r>
              <a:rPr lang="it-IT" altLang="it-IT" sz="2400" dirty="0" err="1"/>
              <a:t>sont</a:t>
            </a:r>
            <a:r>
              <a:rPr lang="it-IT" altLang="it-IT" sz="2400" dirty="0"/>
              <a:t> </a:t>
            </a:r>
            <a:r>
              <a:rPr lang="it-IT" altLang="it-IT" sz="2400" dirty="0" err="1"/>
              <a:t>pas</a:t>
            </a:r>
            <a:r>
              <a:rPr lang="it-IT" altLang="it-IT" sz="2400" dirty="0"/>
              <a:t> </a:t>
            </a:r>
            <a:r>
              <a:rPr lang="it-IT" altLang="it-IT" sz="2400" dirty="0" err="1"/>
              <a:t>irréconciliables</a:t>
            </a:r>
            <a:r>
              <a:rPr lang="it-IT" altLang="it-IT" sz="2400" dirty="0"/>
              <a:t> et </a:t>
            </a:r>
            <a:r>
              <a:rPr lang="it-IT" altLang="it-IT" sz="2400" dirty="0" err="1"/>
              <a:t>qu’elles</a:t>
            </a:r>
            <a:r>
              <a:rPr lang="it-IT" altLang="it-IT" sz="2400" dirty="0"/>
              <a:t> </a:t>
            </a:r>
            <a:r>
              <a:rPr lang="it-IT" altLang="it-IT" sz="2400" dirty="0" err="1"/>
              <a:t>sont</a:t>
            </a:r>
            <a:r>
              <a:rPr lang="it-IT" altLang="it-IT" sz="2400" dirty="0"/>
              <a:t> face à une </a:t>
            </a:r>
            <a:r>
              <a:rPr lang="it-IT" altLang="it-IT" sz="2400" i="1" dirty="0"/>
              <a:t>« </a:t>
            </a:r>
            <a:r>
              <a:rPr lang="it-IT" altLang="it-IT" sz="2400" i="1" dirty="0" err="1"/>
              <a:t>responsabilité</a:t>
            </a:r>
            <a:r>
              <a:rPr lang="it-IT" altLang="it-IT" sz="2400" i="1" dirty="0"/>
              <a:t> </a:t>
            </a:r>
            <a:r>
              <a:rPr lang="it-IT" altLang="it-IT" sz="2400" i="1" dirty="0" err="1"/>
              <a:t>historique</a:t>
            </a:r>
            <a:r>
              <a:rPr lang="it-IT" altLang="it-IT" sz="2400" i="1" dirty="0"/>
              <a:t> »</a:t>
            </a:r>
            <a:r>
              <a:rPr lang="it-IT" altLang="it-IT" sz="2400" dirty="0"/>
              <a:t>.</a:t>
            </a:r>
            <a:br>
              <a:rPr lang="it-IT" altLang="it-IT" sz="2400" dirty="0"/>
            </a:br>
            <a:endParaRPr lang="it-IT" altLang="it-IT" sz="2400" dirty="0"/>
          </a:p>
          <a:p>
            <a:pPr algn="just"/>
            <a:r>
              <a:rPr lang="it-IT" altLang="it-IT" sz="2400" i="1" dirty="0"/>
              <a:t>Le Monde </a:t>
            </a:r>
            <a:r>
              <a:rPr lang="it-IT" altLang="it-IT" sz="2400" dirty="0"/>
              <a:t>22 </a:t>
            </a:r>
            <a:r>
              <a:rPr lang="it-IT" altLang="it-IT" sz="2400" dirty="0" err="1"/>
              <a:t>février</a:t>
            </a:r>
            <a:r>
              <a:rPr lang="it-IT" altLang="it-IT" sz="2400" dirty="0"/>
              <a:t> 2017</a:t>
            </a:r>
          </a:p>
        </p:txBody>
      </p:sp>
    </p:spTree>
    <p:extLst>
      <p:ext uri="{BB962C8B-B14F-4D97-AF65-F5344CB8AC3E}">
        <p14:creationId xmlns:p14="http://schemas.microsoft.com/office/powerpoint/2010/main" val="3438430162"/>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olo 1"/>
          <p:cNvSpPr>
            <a:spLocks noGrp="1"/>
          </p:cNvSpPr>
          <p:nvPr>
            <p:ph type="title"/>
          </p:nvPr>
        </p:nvSpPr>
        <p:spPr/>
        <p:txBody>
          <a:bodyPr/>
          <a:lstStyle/>
          <a:p>
            <a:r>
              <a:rPr lang="it-IT" altLang="it-IT" sz="2800"/>
              <a:t>Crise</a:t>
            </a:r>
          </a:p>
        </p:txBody>
      </p:sp>
      <p:sp>
        <p:nvSpPr>
          <p:cNvPr id="215043" name="Segnaposto contenuto 2"/>
          <p:cNvSpPr>
            <a:spLocks noGrp="1"/>
          </p:cNvSpPr>
          <p:nvPr>
            <p:ph idx="1"/>
          </p:nvPr>
        </p:nvSpPr>
        <p:spPr/>
        <p:txBody>
          <a:bodyPr/>
          <a:lstStyle/>
          <a:p>
            <a:pPr algn="just"/>
            <a:r>
              <a:rPr lang="it-IT" altLang="it-IT" sz="2400"/>
              <a:t>Question: Dans votre livre, vous expliquez que le mot « crise » est brandi depuis des décennies pour empêcher toute réflexion de fond. Considérez-vous que la France traverse actuellement, à deux mois de la présidentielle, une crise politique ?</a:t>
            </a:r>
            <a:br>
              <a:rPr lang="it-IT" altLang="it-IT" sz="2400"/>
            </a:br>
            <a:endParaRPr lang="it-IT" altLang="it-IT" sz="2400"/>
          </a:p>
        </p:txBody>
      </p:sp>
    </p:spTree>
    <p:extLst>
      <p:ext uri="{BB962C8B-B14F-4D97-AF65-F5344CB8AC3E}">
        <p14:creationId xmlns:p14="http://schemas.microsoft.com/office/powerpoint/2010/main" val="4225189035"/>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olo 1"/>
          <p:cNvSpPr>
            <a:spLocks noGrp="1"/>
          </p:cNvSpPr>
          <p:nvPr>
            <p:ph type="title"/>
          </p:nvPr>
        </p:nvSpPr>
        <p:spPr/>
        <p:txBody>
          <a:bodyPr/>
          <a:lstStyle/>
          <a:p>
            <a:r>
              <a:rPr lang="it-IT" altLang="it-IT" sz="2800"/>
              <a:t>déliquescence</a:t>
            </a:r>
          </a:p>
        </p:txBody>
      </p:sp>
      <p:sp>
        <p:nvSpPr>
          <p:cNvPr id="216067" name="Segnaposto contenuto 2"/>
          <p:cNvSpPr>
            <a:spLocks noGrp="1"/>
          </p:cNvSpPr>
          <p:nvPr>
            <p:ph idx="1"/>
          </p:nvPr>
        </p:nvSpPr>
        <p:spPr/>
        <p:txBody>
          <a:bodyPr/>
          <a:lstStyle/>
          <a:p>
            <a:pPr algn="just"/>
            <a:r>
              <a:rPr lang="it-IT" altLang="it-IT" sz="2400"/>
              <a:t>Réponse : Il n’y a pas une crise politique en France. La situation dans laquelle nous sommes s’est construite lentement, hélas. Ce sont au moins vingt ou trente ans de renoncement de la gauche à son identité politique, à son propre vocabulaire, à sa capacité de réflexion et de proposition de solutions nouvelles, qui nous ont placés dans cette situation. </a:t>
            </a:r>
            <a:r>
              <a:rPr lang="it-IT" altLang="it-IT" sz="2400" b="1"/>
              <a:t>Ce n’est pas une crise, quelque chose qui surgit à l’improviste, c’est une lente déliquescence</a:t>
            </a:r>
            <a:r>
              <a:rPr lang="it-IT" altLang="it-IT" sz="2400"/>
              <a:t>. Nous sommes dans un moment paroxystique, mais il suffisait d’un peu de lucidité pour le voir venir.</a:t>
            </a:r>
            <a:br>
              <a:rPr lang="it-IT" altLang="it-IT" sz="2400"/>
            </a:br>
            <a:endParaRPr lang="it-IT" altLang="it-IT" sz="2400"/>
          </a:p>
        </p:txBody>
      </p:sp>
    </p:spTree>
    <p:extLst>
      <p:ext uri="{BB962C8B-B14F-4D97-AF65-F5344CB8AC3E}">
        <p14:creationId xmlns:p14="http://schemas.microsoft.com/office/powerpoint/2010/main" val="978253409"/>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olo 1"/>
          <p:cNvSpPr>
            <a:spLocks noGrp="1"/>
          </p:cNvSpPr>
          <p:nvPr>
            <p:ph type="title"/>
          </p:nvPr>
        </p:nvSpPr>
        <p:spPr/>
        <p:txBody>
          <a:bodyPr/>
          <a:lstStyle/>
          <a:p>
            <a:r>
              <a:rPr lang="it-IT" altLang="it-IT" sz="2800"/>
              <a:t>Crise</a:t>
            </a:r>
          </a:p>
        </p:txBody>
      </p:sp>
      <p:sp>
        <p:nvSpPr>
          <p:cNvPr id="217091" name="Segnaposto contenuto 2"/>
          <p:cNvSpPr>
            <a:spLocks noGrp="1"/>
          </p:cNvSpPr>
          <p:nvPr>
            <p:ph idx="1"/>
          </p:nvPr>
        </p:nvSpPr>
        <p:spPr/>
        <p:txBody>
          <a:bodyPr/>
          <a:lstStyle/>
          <a:p>
            <a:pPr algn="just"/>
            <a:r>
              <a:rPr lang="it-IT" altLang="it-IT" sz="2400"/>
              <a:t> 1   Méd. Moment d'une maladie caractérisé par un changement subit et généralement décisif, en bien ou en mal.</a:t>
            </a:r>
          </a:p>
          <a:p>
            <a:pPr algn="just"/>
            <a:r>
              <a:rPr lang="it-IT" altLang="it-IT" sz="2400"/>
              <a:t> 2   Par extension Manifestation émotive soudaine et violente.</a:t>
            </a:r>
          </a:p>
          <a:p>
            <a:pPr algn="just"/>
            <a:r>
              <a:rPr lang="it-IT" altLang="it-IT" sz="2400"/>
              <a:t>3	(1690 ◊ par anal.) Phase grave dans l'évolution des choses, des évènements, des idées.</a:t>
            </a:r>
          </a:p>
          <a:p>
            <a:pPr algn="just"/>
            <a:endParaRPr lang="it-IT" altLang="it-IT" sz="2400"/>
          </a:p>
          <a:p>
            <a:r>
              <a:rPr lang="it-IT" altLang="it-IT" sz="2400"/>
              <a:t>© 2016 Dictionnaires Le Robert - Le Petit Robert de la langue française</a:t>
            </a:r>
          </a:p>
          <a:p>
            <a:endParaRPr lang="it-IT" altLang="it-IT" sz="2400"/>
          </a:p>
          <a:p>
            <a:endParaRPr lang="it-IT" altLang="it-IT" sz="2400"/>
          </a:p>
          <a:p>
            <a:endParaRPr lang="it-IT" altLang="it-IT" sz="2400"/>
          </a:p>
        </p:txBody>
      </p:sp>
    </p:spTree>
    <p:extLst>
      <p:ext uri="{BB962C8B-B14F-4D97-AF65-F5344CB8AC3E}">
        <p14:creationId xmlns:p14="http://schemas.microsoft.com/office/powerpoint/2010/main" val="1642138790"/>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olo 1"/>
          <p:cNvSpPr>
            <a:spLocks noGrp="1"/>
          </p:cNvSpPr>
          <p:nvPr>
            <p:ph type="title"/>
          </p:nvPr>
        </p:nvSpPr>
        <p:spPr/>
        <p:txBody>
          <a:bodyPr/>
          <a:lstStyle/>
          <a:p>
            <a:r>
              <a:rPr lang="it-IT" altLang="it-IT" sz="2800"/>
              <a:t>déliquescence </a:t>
            </a:r>
          </a:p>
        </p:txBody>
      </p:sp>
      <p:sp>
        <p:nvSpPr>
          <p:cNvPr id="218115" name="Segnaposto contenuto 2"/>
          <p:cNvSpPr>
            <a:spLocks noGrp="1"/>
          </p:cNvSpPr>
          <p:nvPr>
            <p:ph idx="1"/>
          </p:nvPr>
        </p:nvSpPr>
        <p:spPr/>
        <p:txBody>
          <a:bodyPr/>
          <a:lstStyle/>
          <a:p>
            <a:r>
              <a:rPr lang="it-IT" altLang="it-IT" sz="2400"/>
              <a:t> 1   Didact. Propriété qu'ont certaines substances solides de se liquéfier lentement par absorption progressive de l'humidité atmosphérique. ➙ liquéfaction. État qui en résulte.</a:t>
            </a:r>
          </a:p>
          <a:p>
            <a:pPr algn="just"/>
            <a:r>
              <a:rPr lang="it-IT" altLang="it-IT" sz="2400"/>
              <a:t> 2   (1877) Fig. et courant Décadence complète ; perte de la force, de la cohésion. ➙ décomposition, décrépitude, ruine. </a:t>
            </a:r>
            <a:r>
              <a:rPr lang="it-IT" altLang="it-IT" sz="2400" i="1"/>
              <a:t>Tomber en déliquescence. Régime, société en complète déliquescence. « Déliquescence de l'Occident bourgeois » </a:t>
            </a:r>
            <a:r>
              <a:rPr lang="it-IT" altLang="it-IT" sz="2400"/>
              <a:t>(Curtis).</a:t>
            </a:r>
          </a:p>
          <a:p>
            <a:endParaRPr lang="it-IT" altLang="it-IT" sz="2400"/>
          </a:p>
          <a:p>
            <a:r>
              <a:rPr lang="it-IT" altLang="it-IT" sz="2400"/>
              <a:t>© 2016 Dictionnaires Le Robert - Le Petit Robert de la langue française</a:t>
            </a:r>
          </a:p>
          <a:p>
            <a:pPr algn="just"/>
            <a:endParaRPr lang="it-IT" altLang="it-IT" sz="2400"/>
          </a:p>
          <a:p>
            <a:pPr algn="just"/>
            <a:endParaRPr lang="it-IT" altLang="it-IT" sz="2400"/>
          </a:p>
          <a:p>
            <a:endParaRPr lang="it-IT" altLang="it-IT" sz="2400"/>
          </a:p>
          <a:p>
            <a:endParaRPr lang="it-IT" altLang="it-IT" sz="2400"/>
          </a:p>
          <a:p>
            <a:endParaRPr lang="it-IT" altLang="it-IT" sz="2400"/>
          </a:p>
        </p:txBody>
      </p:sp>
    </p:spTree>
    <p:extLst>
      <p:ext uri="{BB962C8B-B14F-4D97-AF65-F5344CB8AC3E}">
        <p14:creationId xmlns:p14="http://schemas.microsoft.com/office/powerpoint/2010/main" val="2012024286"/>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olo 1"/>
          <p:cNvSpPr>
            <a:spLocks noGrp="1"/>
          </p:cNvSpPr>
          <p:nvPr>
            <p:ph type="title"/>
          </p:nvPr>
        </p:nvSpPr>
        <p:spPr/>
        <p:txBody>
          <a:bodyPr/>
          <a:lstStyle/>
          <a:p>
            <a:r>
              <a:rPr lang="it-IT" altLang="it-IT" sz="2800"/>
              <a:t>Observons les couleurs</a:t>
            </a:r>
          </a:p>
        </p:txBody>
      </p:sp>
      <p:sp>
        <p:nvSpPr>
          <p:cNvPr id="219139" name="Segnaposto contenuto 2"/>
          <p:cNvSpPr>
            <a:spLocks noGrp="1"/>
          </p:cNvSpPr>
          <p:nvPr>
            <p:ph idx="1"/>
          </p:nvPr>
        </p:nvSpPr>
        <p:spPr/>
        <p:txBody>
          <a:bodyPr/>
          <a:lstStyle/>
          <a:p>
            <a:r>
              <a:rPr lang="it-IT" altLang="it-IT" sz="2400" b="1"/>
              <a:t>Place Rouge, noire de flics et verte de peur. </a:t>
            </a:r>
          </a:p>
          <a:p>
            <a:pPr algn="just"/>
            <a:r>
              <a:rPr lang="it-IT" altLang="it-IT" sz="2400"/>
              <a:t>Le 22 février 2017, Ildar Dadin a été reconnu innocent par la Cour suprême de la Fédération de Russie. Malgré cela, 48 heures plus tard il est encore en prison. Des activistes se sont réunies sur la Place Rouge à Moscou pour exiger le respect du jugement et sa libération. Ils ont pris ainsi le risque de se faire arrêter eux-mêmes. </a:t>
            </a:r>
          </a:p>
          <a:p>
            <a:pPr algn="just"/>
            <a:endParaRPr lang="it-IT" altLang="it-IT" sz="2400"/>
          </a:p>
          <a:p>
            <a:pPr algn="just"/>
            <a:r>
              <a:rPr lang="it-IT" altLang="it-IT" sz="2400" i="1"/>
              <a:t>Media Part </a:t>
            </a:r>
            <a:r>
              <a:rPr lang="it-IT" altLang="it-IT" sz="2400"/>
              <a:t>25 févr. 2017</a:t>
            </a:r>
          </a:p>
          <a:p>
            <a:pPr algn="just"/>
            <a:endParaRPr lang="it-IT" altLang="it-IT" sz="2400"/>
          </a:p>
          <a:p>
            <a:endParaRPr lang="it-IT" altLang="it-IT" sz="2400"/>
          </a:p>
        </p:txBody>
      </p:sp>
    </p:spTree>
    <p:extLst>
      <p:ext uri="{BB962C8B-B14F-4D97-AF65-F5344CB8AC3E}">
        <p14:creationId xmlns:p14="http://schemas.microsoft.com/office/powerpoint/2010/main" val="2626227395"/>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olo 1"/>
          <p:cNvSpPr>
            <a:spLocks noGrp="1"/>
          </p:cNvSpPr>
          <p:nvPr>
            <p:ph type="title"/>
          </p:nvPr>
        </p:nvSpPr>
        <p:spPr/>
        <p:txBody>
          <a:bodyPr/>
          <a:lstStyle/>
          <a:p>
            <a:r>
              <a:rPr lang="it-IT" altLang="it-IT" sz="2800"/>
              <a:t>Suite</a:t>
            </a:r>
          </a:p>
        </p:txBody>
      </p:sp>
      <p:sp>
        <p:nvSpPr>
          <p:cNvPr id="220163" name="Segnaposto contenuto 2"/>
          <p:cNvSpPr>
            <a:spLocks noGrp="1"/>
          </p:cNvSpPr>
          <p:nvPr>
            <p:ph idx="1"/>
          </p:nvPr>
        </p:nvSpPr>
        <p:spPr/>
        <p:txBody>
          <a:bodyPr>
            <a:normAutofit lnSpcReduction="10000"/>
          </a:bodyPr>
          <a:lstStyle/>
          <a:p>
            <a:pPr algn="just"/>
            <a:r>
              <a:rPr lang="it-IT" altLang="it-IT" sz="2400"/>
              <a:t>ldar Dadin, opposant au régime de Poutine avait été condamné pour piquets « non conformes » de protestation à deux ans et demi de prison fermes. Déporté tout d’</a:t>
            </a:r>
            <a:r>
              <a:rPr lang="it-IT" altLang="ja-JP" sz="2400"/>
              <a:t>abord en Carélie où il a été torturé, il a été ensuite transféré dans un pénitencier de l</a:t>
            </a:r>
            <a:r>
              <a:rPr lang="it-IT" altLang="it-IT" sz="2400"/>
              <a:t>’</a:t>
            </a:r>
            <a:r>
              <a:rPr lang="it-IT" altLang="ja-JP" sz="2400"/>
              <a:t>Altaï.</a:t>
            </a:r>
          </a:p>
          <a:p>
            <a:pPr algn="just"/>
            <a:r>
              <a:rPr lang="it-IT" altLang="it-IT" sz="2400"/>
              <a:t>Le 22 février, la Cour suprême a reconnu son innocence. Ildar Dadin aurait dû être libéré sur le champ.</a:t>
            </a:r>
          </a:p>
          <a:p>
            <a:pPr algn="just"/>
            <a:r>
              <a:rPr lang="it-IT" altLang="it-IT" sz="2400"/>
              <a:t>Poutine maintient ce prisonnier politique en prison en utilisant des artifices. Le Kremlin invoque une dépêche égarée qui aurait dû être remise au directeur de la prison située dans la région de l’</a:t>
            </a:r>
            <a:r>
              <a:rPr lang="it-IT" altLang="ja-JP" sz="2400"/>
              <a:t>Altaï où Ildar Dadin a été déporté. </a:t>
            </a:r>
          </a:p>
          <a:p>
            <a:r>
              <a:rPr lang="it-IT" altLang="it-IT" sz="2400"/>
              <a:t> </a:t>
            </a:r>
          </a:p>
        </p:txBody>
      </p:sp>
    </p:spTree>
    <p:extLst>
      <p:ext uri="{BB962C8B-B14F-4D97-AF65-F5344CB8AC3E}">
        <p14:creationId xmlns:p14="http://schemas.microsoft.com/office/powerpoint/2010/main" val="32096133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p:txBody>
          <a:bodyPr/>
          <a:lstStyle/>
          <a:p>
            <a:r>
              <a:rPr lang="it-IT" sz="2800">
                <a:latin typeface="Arial" charset="0"/>
                <a:ea typeface="MS PGothic" charset="0"/>
              </a:rPr>
              <a:t>Découvrons</a:t>
            </a:r>
          </a:p>
        </p:txBody>
      </p:sp>
      <p:sp>
        <p:nvSpPr>
          <p:cNvPr id="21507" name="Segnaposto contenuto 2"/>
          <p:cNvSpPr>
            <a:spLocks noGrp="1"/>
          </p:cNvSpPr>
          <p:nvPr>
            <p:ph idx="1"/>
          </p:nvPr>
        </p:nvSpPr>
        <p:spPr/>
        <p:txBody>
          <a:bodyPr/>
          <a:lstStyle/>
          <a:p>
            <a:r>
              <a:rPr lang="it-IT" sz="2400">
                <a:latin typeface="Arial" charset="0"/>
                <a:ea typeface="MS PGothic" charset="0"/>
                <a:cs typeface="MS PGothic" charset="0"/>
              </a:rPr>
              <a:t>Fig. </a:t>
            </a:r>
            <a:r>
              <a:rPr lang="it-IT" sz="2400" i="1">
                <a:latin typeface="Arial" charset="0"/>
                <a:ea typeface="MS PGothic" charset="0"/>
                <a:cs typeface="MS PGothic" charset="0"/>
              </a:rPr>
              <a:t>Faire grincer des dents ; faire grincer les dents de (qqn) </a:t>
            </a:r>
            <a:r>
              <a:rPr lang="it-IT" sz="2400">
                <a:latin typeface="Arial" charset="0"/>
                <a:ea typeface="MS PGothic" charset="0"/>
                <a:cs typeface="MS PGothic" charset="0"/>
              </a:rPr>
              <a:t>: faire des mécontents ; déplaire à.</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97492975"/>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olo 1"/>
          <p:cNvSpPr>
            <a:spLocks noGrp="1"/>
          </p:cNvSpPr>
          <p:nvPr>
            <p:ph type="title"/>
          </p:nvPr>
        </p:nvSpPr>
        <p:spPr/>
        <p:txBody>
          <a:bodyPr/>
          <a:lstStyle/>
          <a:p>
            <a:r>
              <a:rPr lang="it-IT" altLang="it-IT" sz="2800"/>
              <a:t>suite</a:t>
            </a:r>
          </a:p>
        </p:txBody>
      </p:sp>
      <p:sp>
        <p:nvSpPr>
          <p:cNvPr id="221187" name="Segnaposto contenuto 2"/>
          <p:cNvSpPr>
            <a:spLocks noGrp="1"/>
          </p:cNvSpPr>
          <p:nvPr>
            <p:ph idx="1"/>
          </p:nvPr>
        </p:nvSpPr>
        <p:spPr/>
        <p:txBody>
          <a:bodyPr/>
          <a:lstStyle/>
          <a:p>
            <a:pPr algn="just"/>
            <a:r>
              <a:rPr lang="it-IT" altLang="it-IT" sz="2400"/>
              <a:t>Pour exiger la libération d’</a:t>
            </a:r>
            <a:r>
              <a:rPr lang="it-IT" altLang="ja-JP" sz="2400"/>
              <a:t>Ildar Dadin et le respect du jugement qui l</a:t>
            </a:r>
            <a:r>
              <a:rPr lang="it-IT" altLang="it-IT" sz="2400"/>
              <a:t>’</a:t>
            </a:r>
            <a:r>
              <a:rPr lang="it-IT" altLang="ja-JP" sz="2400"/>
              <a:t>a déclaré innocent, des activistes se sont réunis sur la Place Rouge à Moscou. Mais ils ont été très rapidement entourés par des policiers qui ont empêché toute action. Ils ont dû prendre l</a:t>
            </a:r>
            <a:r>
              <a:rPr lang="it-IT" altLang="it-IT" sz="2400"/>
              <a:t>’</a:t>
            </a:r>
            <a:r>
              <a:rPr lang="it-IT" altLang="ja-JP" sz="2400"/>
              <a:t>aspect de simples touristes, car tout rassemblement de plus d</a:t>
            </a:r>
            <a:r>
              <a:rPr lang="it-IT" altLang="it-IT" sz="2400"/>
              <a:t>’</a:t>
            </a:r>
            <a:r>
              <a:rPr lang="it-IT" altLang="ja-JP" sz="2400"/>
              <a:t>une personne à caractère politique non autorisé  préalablement par le pouvoir est interdit. Surtout sur la Place Rouge ! Le fourgon cellulaire était garé à proximité.</a:t>
            </a:r>
          </a:p>
        </p:txBody>
      </p:sp>
    </p:spTree>
    <p:extLst>
      <p:ext uri="{BB962C8B-B14F-4D97-AF65-F5344CB8AC3E}">
        <p14:creationId xmlns:p14="http://schemas.microsoft.com/office/powerpoint/2010/main" val="602431137"/>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olo 1"/>
          <p:cNvSpPr>
            <a:spLocks noGrp="1"/>
          </p:cNvSpPr>
          <p:nvPr>
            <p:ph type="title"/>
          </p:nvPr>
        </p:nvSpPr>
        <p:spPr/>
        <p:txBody>
          <a:bodyPr/>
          <a:lstStyle/>
          <a:p>
            <a:r>
              <a:rPr lang="it-IT" altLang="it-IT" sz="2800"/>
              <a:t>Découvrons</a:t>
            </a:r>
          </a:p>
        </p:txBody>
      </p:sp>
      <p:sp>
        <p:nvSpPr>
          <p:cNvPr id="222211" name="Segnaposto contenuto 2"/>
          <p:cNvSpPr>
            <a:spLocks noGrp="1"/>
          </p:cNvSpPr>
          <p:nvPr>
            <p:ph idx="1"/>
          </p:nvPr>
        </p:nvSpPr>
        <p:spPr/>
        <p:txBody>
          <a:bodyPr/>
          <a:lstStyle/>
          <a:p>
            <a:r>
              <a:rPr lang="it-IT" altLang="it-IT" sz="2400" b="1"/>
              <a:t>Noir de monde</a:t>
            </a:r>
          </a:p>
          <a:p>
            <a:r>
              <a:rPr lang="it-IT" altLang="it-IT" sz="2400"/>
              <a:t>Bondé de gens ; surpeuplé.  </a:t>
            </a:r>
            <a:r>
              <a:rPr lang="it-IT" altLang="it-IT" sz="2400" i="1"/>
              <a:t>Wiktionnaire</a:t>
            </a:r>
          </a:p>
          <a:p>
            <a:endParaRPr lang="it-IT" altLang="it-IT" sz="2400" i="1"/>
          </a:p>
          <a:p>
            <a:r>
              <a:rPr lang="it-IT" altLang="it-IT" sz="2400" b="1"/>
              <a:t>vert de peur</a:t>
            </a:r>
          </a:p>
          <a:p>
            <a:r>
              <a:rPr lang="it-IT" altLang="it-IT" sz="2400"/>
              <a:t>Être blanc, blême, transi, </a:t>
            </a:r>
            <a:r>
              <a:rPr lang="it-IT" altLang="it-IT" sz="2400" b="1"/>
              <a:t>vert de peur</a:t>
            </a:r>
            <a:r>
              <a:rPr lang="it-IT" altLang="it-IT" sz="2400"/>
              <a:t>, à cause de la peur.</a:t>
            </a:r>
          </a:p>
          <a:p>
            <a:r>
              <a:rPr lang="it-IT" altLang="it-IT" sz="2400"/>
              <a:t>© 2016 Dictionnaires Le Robert - Le Petit Robert de la langue française</a:t>
            </a:r>
          </a:p>
          <a:p>
            <a:endParaRPr lang="it-IT" altLang="it-IT" sz="2400" i="1"/>
          </a:p>
          <a:p>
            <a:endParaRPr lang="it-IT" altLang="it-IT" sz="2400"/>
          </a:p>
        </p:txBody>
      </p:sp>
    </p:spTree>
    <p:extLst>
      <p:ext uri="{BB962C8B-B14F-4D97-AF65-F5344CB8AC3E}">
        <p14:creationId xmlns:p14="http://schemas.microsoft.com/office/powerpoint/2010/main" val="3744277731"/>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olo 1"/>
          <p:cNvSpPr>
            <a:spLocks noGrp="1"/>
          </p:cNvSpPr>
          <p:nvPr>
            <p:ph type="title"/>
          </p:nvPr>
        </p:nvSpPr>
        <p:spPr/>
        <p:txBody>
          <a:bodyPr/>
          <a:lstStyle/>
          <a:p>
            <a:r>
              <a:rPr lang="it-IT" altLang="it-IT" sz="2800"/>
              <a:t>Triangle rouge</a:t>
            </a:r>
          </a:p>
        </p:txBody>
      </p:sp>
      <p:sp>
        <p:nvSpPr>
          <p:cNvPr id="223235" name="Segnaposto contenuto 2"/>
          <p:cNvSpPr>
            <a:spLocks noGrp="1"/>
          </p:cNvSpPr>
          <p:nvPr>
            <p:ph idx="1"/>
          </p:nvPr>
        </p:nvSpPr>
        <p:spPr/>
        <p:txBody>
          <a:bodyPr/>
          <a:lstStyle/>
          <a:p>
            <a:r>
              <a:rPr lang="it-IT" altLang="it-IT" sz="2400" b="1"/>
              <a:t>Jean-Luc Mélenchon : que symbolise le triangle rouge sur sa veste ?</a:t>
            </a:r>
          </a:p>
          <a:p>
            <a:pPr algn="just"/>
            <a:r>
              <a:rPr lang="it-IT" altLang="it-IT" sz="2400"/>
              <a:t>Mais que signifie donc ce triangle rouge qui figurait au revers de la veste de Jean-Luc Mélenchon, ce jeudi 23 février, dans "l'Emission politique" sur France 2 ? Interpellé sur les points communs entre son programme économique et celui du Front national, le candidat à la présidentielle a expliqué que ce qui le différencie du parti d'extrême droite, c'est ce triangle rouge.</a:t>
            </a:r>
          </a:p>
          <a:p>
            <a:pPr algn="just"/>
            <a:endParaRPr lang="it-IT" altLang="it-IT" sz="2400"/>
          </a:p>
          <a:p>
            <a:pPr algn="just"/>
            <a:r>
              <a:rPr lang="it-IT" altLang="it-IT" sz="2400" i="1"/>
              <a:t>Nouvel obs </a:t>
            </a:r>
            <a:r>
              <a:rPr lang="it-IT" altLang="it-IT" sz="2400"/>
              <a:t>23 février 2017</a:t>
            </a:r>
          </a:p>
        </p:txBody>
      </p:sp>
    </p:spTree>
    <p:extLst>
      <p:ext uri="{BB962C8B-B14F-4D97-AF65-F5344CB8AC3E}">
        <p14:creationId xmlns:p14="http://schemas.microsoft.com/office/powerpoint/2010/main" val="1454062373"/>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olo 1"/>
          <p:cNvSpPr>
            <a:spLocks noGrp="1"/>
          </p:cNvSpPr>
          <p:nvPr>
            <p:ph type="title"/>
          </p:nvPr>
        </p:nvSpPr>
        <p:spPr/>
        <p:txBody>
          <a:bodyPr/>
          <a:lstStyle/>
          <a:p>
            <a:r>
              <a:rPr lang="it-IT" altLang="it-IT" sz="2800"/>
              <a:t>Triangle rouge</a:t>
            </a:r>
          </a:p>
        </p:txBody>
      </p:sp>
      <p:sp>
        <p:nvSpPr>
          <p:cNvPr id="224259" name="Segnaposto contenuto 2"/>
          <p:cNvSpPr>
            <a:spLocks noGrp="1"/>
          </p:cNvSpPr>
          <p:nvPr>
            <p:ph idx="1"/>
          </p:nvPr>
        </p:nvSpPr>
        <p:spPr/>
        <p:txBody>
          <a:bodyPr>
            <a:normAutofit lnSpcReduction="10000"/>
          </a:bodyPr>
          <a:lstStyle/>
          <a:p>
            <a:pPr algn="just"/>
            <a:r>
              <a:rPr lang="it-IT" altLang="it-IT" sz="2400"/>
              <a:t>Ce triangle est chargé de symboles et cela fait déjà plusieurs années que Jean-Luc Mélenchon l'arbore. Il était porté dans les camps nazis par les déportés politiques, comme l'étoile jaune pour les déportés juifs et le triangle rose pour les homosexuels.</a:t>
            </a:r>
          </a:p>
          <a:p>
            <a:pPr algn="just"/>
            <a:r>
              <a:rPr lang="it-IT" altLang="it-IT" sz="2400"/>
              <a:t>Le pin's en forme de triangle rouge est répandu en Belgique, où il est resté un symbole de la résistance à l'extrême droite. Un site internet lui est consacré : "Aujourd'hui, le pin's Triangle Rouge est le symbole de la résistance aux idées d'extrême droite. Le porter, c'est participer au cordon sanitaire citoyen pour une société libre, démocratique et solidaire", explique ce site antiraciste.</a:t>
            </a:r>
          </a:p>
          <a:p>
            <a:pPr algn="just"/>
            <a:endParaRPr lang="it-IT" altLang="it-IT" sz="2400"/>
          </a:p>
        </p:txBody>
      </p:sp>
    </p:spTree>
    <p:extLst>
      <p:ext uri="{BB962C8B-B14F-4D97-AF65-F5344CB8AC3E}">
        <p14:creationId xmlns:p14="http://schemas.microsoft.com/office/powerpoint/2010/main" val="3926783345"/>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olo 1"/>
          <p:cNvSpPr>
            <a:spLocks noGrp="1"/>
          </p:cNvSpPr>
          <p:nvPr>
            <p:ph type="title"/>
          </p:nvPr>
        </p:nvSpPr>
        <p:spPr/>
        <p:txBody>
          <a:bodyPr/>
          <a:lstStyle/>
          <a:p>
            <a:r>
              <a:rPr lang="it-IT" altLang="it-IT" sz="2800"/>
              <a:t>Triangle rouge</a:t>
            </a:r>
          </a:p>
        </p:txBody>
      </p:sp>
      <p:sp>
        <p:nvSpPr>
          <p:cNvPr id="225283" name="Segnaposto contenuto 2"/>
          <p:cNvSpPr>
            <a:spLocks noGrp="1"/>
          </p:cNvSpPr>
          <p:nvPr>
            <p:ph idx="1"/>
          </p:nvPr>
        </p:nvSpPr>
        <p:spPr/>
        <p:txBody>
          <a:bodyPr/>
          <a:lstStyle/>
          <a:p>
            <a:r>
              <a:rPr lang="it-IT" altLang="it-IT" sz="2400"/>
              <a:t>En France, il a été utilisé par le réseau Ras L'Front.</a:t>
            </a:r>
          </a:p>
          <a:p>
            <a:endParaRPr lang="it-IT" altLang="it-IT" sz="2400"/>
          </a:p>
          <a:p>
            <a:r>
              <a:rPr lang="it-IT" altLang="it-IT" sz="2400"/>
              <a:t>Cet insigne a d'abord été porté dans les manifestations du 1er mai, dès la fin du XIXe siècle, pour revendiquer la journée de 8 heures. Les faces du triangle symbolisaient alors le partage de la journée en trois : travail, sommeil, loisir.</a:t>
            </a:r>
          </a:p>
        </p:txBody>
      </p:sp>
    </p:spTree>
    <p:extLst>
      <p:ext uri="{BB962C8B-B14F-4D97-AF65-F5344CB8AC3E}">
        <p14:creationId xmlns:p14="http://schemas.microsoft.com/office/powerpoint/2010/main" val="273668431"/>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00250" y="1122365"/>
            <a:ext cx="4806554" cy="1182687"/>
          </a:xfrm>
        </p:spPr>
        <p:txBody>
          <a:bodyPr>
            <a:normAutofit fontScale="90000"/>
          </a:bodyPr>
          <a:lstStyle/>
          <a:p>
            <a:pPr>
              <a:defRPr/>
            </a:pPr>
            <a:r>
              <a:rPr lang="it-IT" altLang="it-IT" sz="2500"/>
              <a:t>ISF: Qui veut la peau des impôts sur la fortune?</a:t>
            </a:r>
            <a:br>
              <a:rPr lang="it-IT" altLang="it-IT" sz="2500"/>
            </a:br>
            <a:r>
              <a:rPr lang="it-IT" altLang="it-IT" sz="2500"/>
              <a:t>Observation de</a:t>
            </a:r>
            <a:br>
              <a:rPr lang="it-IT" altLang="it-IT" sz="2500"/>
            </a:br>
            <a:r>
              <a:rPr lang="it-IT" altLang="it-IT" sz="2500"/>
              <a:t>2 mars 2017 à présenter le 9 mars 2017</a:t>
            </a:r>
          </a:p>
        </p:txBody>
      </p:sp>
      <p:sp>
        <p:nvSpPr>
          <p:cNvPr id="269315" name="Sottotitolo 2"/>
          <p:cNvSpPr>
            <a:spLocks noGrp="1"/>
          </p:cNvSpPr>
          <p:nvPr>
            <p:ph type="subTitle" idx="1"/>
          </p:nvPr>
        </p:nvSpPr>
        <p:spPr>
          <a:xfrm>
            <a:off x="2000250" y="2790827"/>
            <a:ext cx="5143500" cy="2466975"/>
          </a:xfrm>
        </p:spPr>
        <p:txBody>
          <a:bodyPr>
            <a:normAutofit fontScale="77500" lnSpcReduction="20000"/>
          </a:bodyPr>
          <a:lstStyle/>
          <a:p>
            <a:r>
              <a:rPr lang="fr-CA" altLang="it-IT"/>
              <a:t>Plusieurs candidats souhaitent abolir cet impôt de solidarité sur la fortune, payé plus de 300 000  foyers chaque année. On fait le point.</a:t>
            </a:r>
          </a:p>
          <a:p>
            <a:endParaRPr lang="fr-CA" altLang="it-IT" i="1"/>
          </a:p>
          <a:p>
            <a:r>
              <a:rPr lang="fr-CA" altLang="it-IT" i="1"/>
              <a:t>Libération</a:t>
            </a:r>
            <a:r>
              <a:rPr lang="fr-CA" altLang="it-IT"/>
              <a:t>, 24 février 2017</a:t>
            </a:r>
          </a:p>
        </p:txBody>
      </p:sp>
    </p:spTree>
    <p:extLst>
      <p:ext uri="{BB962C8B-B14F-4D97-AF65-F5344CB8AC3E}">
        <p14:creationId xmlns:p14="http://schemas.microsoft.com/office/powerpoint/2010/main" val="3074218457"/>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olo 1"/>
          <p:cNvSpPr>
            <a:spLocks noGrp="1"/>
          </p:cNvSpPr>
          <p:nvPr>
            <p:ph type="title"/>
          </p:nvPr>
        </p:nvSpPr>
        <p:spPr/>
        <p:txBody>
          <a:bodyPr/>
          <a:lstStyle/>
          <a:p>
            <a:r>
              <a:rPr lang="it-IT" altLang="it-IT" sz="2800"/>
              <a:t>Vouloir la peau de quelqu’un : vouloir sa mort ou sa ruine</a:t>
            </a:r>
          </a:p>
        </p:txBody>
      </p:sp>
      <p:sp>
        <p:nvSpPr>
          <p:cNvPr id="270339" name="Segnaposto contenuto 2"/>
          <p:cNvSpPr>
            <a:spLocks noGrp="1"/>
          </p:cNvSpPr>
          <p:nvPr>
            <p:ph idx="1"/>
          </p:nvPr>
        </p:nvSpPr>
        <p:spPr>
          <a:xfrm>
            <a:off x="1556149" y="5022852"/>
            <a:ext cx="5973365" cy="1154113"/>
          </a:xfrm>
        </p:spPr>
        <p:txBody>
          <a:bodyPr/>
          <a:lstStyle/>
          <a:p>
            <a:r>
              <a:rPr lang="it-IT" altLang="it-IT" sz="2400"/>
              <a:t>Encyclopédie Universelle 2012</a:t>
            </a:r>
          </a:p>
        </p:txBody>
      </p:sp>
    </p:spTree>
    <p:extLst>
      <p:ext uri="{BB962C8B-B14F-4D97-AF65-F5344CB8AC3E}">
        <p14:creationId xmlns:p14="http://schemas.microsoft.com/office/powerpoint/2010/main" val="731910812"/>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olo 1"/>
          <p:cNvSpPr>
            <a:spLocks noGrp="1"/>
          </p:cNvSpPr>
          <p:nvPr>
            <p:ph type="title"/>
          </p:nvPr>
        </p:nvSpPr>
        <p:spPr/>
        <p:txBody>
          <a:bodyPr/>
          <a:lstStyle/>
          <a:p>
            <a:r>
              <a:rPr lang="it-IT" altLang="it-IT" sz="2800"/>
              <a:t>«Avec Trump, on a enfin un homme politique capable d’</a:t>
            </a:r>
            <a:r>
              <a:rPr lang="it-IT" altLang="ja-JP" sz="2800"/>
              <a:t>appeler un chat un chat»</a:t>
            </a:r>
            <a:endParaRPr lang="it-IT" altLang="it-IT" sz="2800"/>
          </a:p>
        </p:txBody>
      </p:sp>
      <p:sp>
        <p:nvSpPr>
          <p:cNvPr id="271363" name="Segnaposto contenuto 2"/>
          <p:cNvSpPr>
            <a:spLocks noGrp="1"/>
          </p:cNvSpPr>
          <p:nvPr>
            <p:ph idx="1"/>
          </p:nvPr>
        </p:nvSpPr>
        <p:spPr/>
        <p:txBody>
          <a:bodyPr/>
          <a:lstStyle/>
          <a:p>
            <a:pPr algn="just"/>
            <a:r>
              <a:rPr lang="it-IT" altLang="it-IT" sz="2400"/>
              <a:t>Dans le Michigan, Etat du Nord-Est qui a voté massivement pour le républicain après avoir subi de plein fouet la crise de 2008, les ouvriers de l’industrie automobile se disent ravis du premier mois du Président. </a:t>
            </a:r>
            <a:br>
              <a:rPr lang="it-IT" altLang="it-IT" sz="2400"/>
            </a:br>
            <a:r>
              <a:rPr lang="it-IT" altLang="it-IT" sz="2400"/>
              <a:t/>
            </a:r>
            <a:br>
              <a:rPr lang="it-IT" altLang="it-IT" sz="2400"/>
            </a:br>
            <a:r>
              <a:rPr lang="it-IT" altLang="it-IT" sz="2400" i="1"/>
              <a:t>Libération</a:t>
            </a:r>
            <a:r>
              <a:rPr lang="it-IT" altLang="it-IT" sz="2400"/>
              <a:t>, 20 février 2017</a:t>
            </a:r>
          </a:p>
        </p:txBody>
      </p:sp>
    </p:spTree>
    <p:extLst>
      <p:ext uri="{BB962C8B-B14F-4D97-AF65-F5344CB8AC3E}">
        <p14:creationId xmlns:p14="http://schemas.microsoft.com/office/powerpoint/2010/main" val="2776806155"/>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tolo 1"/>
          <p:cNvSpPr>
            <a:spLocks noGrp="1"/>
          </p:cNvSpPr>
          <p:nvPr>
            <p:ph type="title"/>
          </p:nvPr>
        </p:nvSpPr>
        <p:spPr>
          <a:xfrm>
            <a:off x="1621631" y="365127"/>
            <a:ext cx="5915025" cy="1325563"/>
          </a:xfrm>
        </p:spPr>
        <p:txBody>
          <a:bodyPr>
            <a:normAutofit fontScale="90000"/>
          </a:bodyPr>
          <a:lstStyle/>
          <a:p>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Appeler un chat un chat: LOC. Appeler les choses par leur nom : ne pas affaiblir par des mots ce que certaines vérités peuvent avoir de dur ou de choquant, être franc, direct (cf. Ne pas avoir peur des mots).  </a:t>
            </a:r>
            <a:r>
              <a:rPr lang="it-IT" altLang="it-IT" sz="2400" i="1"/>
              <a:t>«J’appelle un chat un chat et Rolet un fripon</a:t>
            </a:r>
            <a:r>
              <a:rPr lang="it-IT" altLang="it-IT" sz="2400"/>
              <a:t>».</a:t>
            </a:r>
            <a:br>
              <a:rPr lang="it-IT" altLang="it-IT" sz="2400"/>
            </a:br>
            <a:r>
              <a:rPr lang="it-IT" altLang="it-IT" sz="2400"/>
              <a:t>Ne pas avoir peur des mots : parler avec franchise, précision</a:t>
            </a:r>
          </a:p>
        </p:txBody>
      </p:sp>
      <p:sp>
        <p:nvSpPr>
          <p:cNvPr id="272387" name="Segnaposto contenuto 2"/>
          <p:cNvSpPr>
            <a:spLocks noGrp="1"/>
          </p:cNvSpPr>
          <p:nvPr>
            <p:ph idx="1"/>
          </p:nvPr>
        </p:nvSpPr>
        <p:spPr>
          <a:xfrm>
            <a:off x="1809751" y="5087938"/>
            <a:ext cx="5726906" cy="857250"/>
          </a:xfrm>
        </p:spPr>
        <p:txBody>
          <a:bodyPr/>
          <a:lstStyle/>
          <a:p>
            <a:r>
              <a:rPr lang="it-IT" altLang="it-IT" sz="2400"/>
              <a:t>Dictionnaire Le Petit Robert édition 2016</a:t>
            </a:r>
          </a:p>
        </p:txBody>
      </p:sp>
    </p:spTree>
    <p:extLst>
      <p:ext uri="{BB962C8B-B14F-4D97-AF65-F5344CB8AC3E}">
        <p14:creationId xmlns:p14="http://schemas.microsoft.com/office/powerpoint/2010/main" val="1753356778"/>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olo 1"/>
          <p:cNvSpPr>
            <a:spLocks noGrp="1"/>
          </p:cNvSpPr>
          <p:nvPr>
            <p:ph type="title"/>
          </p:nvPr>
        </p:nvSpPr>
        <p:spPr/>
        <p:txBody>
          <a:bodyPr/>
          <a:lstStyle/>
          <a:p>
            <a:r>
              <a:rPr lang="it-IT" altLang="it-IT" sz="2800" dirty="0"/>
              <a:t>A Toulouse, </a:t>
            </a:r>
            <a:r>
              <a:rPr lang="it-IT" altLang="it-IT" sz="2800" dirty="0" err="1"/>
              <a:t>rideau</a:t>
            </a:r>
            <a:r>
              <a:rPr lang="it-IT" altLang="it-IT" sz="2800" dirty="0"/>
              <a:t> </a:t>
            </a:r>
            <a:r>
              <a:rPr lang="it-IT" altLang="it-IT" sz="2800" dirty="0" err="1"/>
              <a:t>sur</a:t>
            </a:r>
            <a:r>
              <a:rPr lang="it-IT" altLang="it-IT" sz="2800" dirty="0"/>
              <a:t> l’</a:t>
            </a:r>
            <a:r>
              <a:rPr lang="it-IT" altLang="ja-JP" sz="2800" dirty="0" err="1"/>
              <a:t>école</a:t>
            </a:r>
            <a:r>
              <a:rPr lang="it-IT" altLang="ja-JP" sz="2800" dirty="0"/>
              <a:t> musulmane</a:t>
            </a:r>
            <a:endParaRPr lang="it-IT" altLang="it-IT" sz="2800" dirty="0"/>
          </a:p>
        </p:txBody>
      </p:sp>
      <p:sp>
        <p:nvSpPr>
          <p:cNvPr id="273411" name="Segnaposto contenuto 2"/>
          <p:cNvSpPr>
            <a:spLocks noGrp="1"/>
          </p:cNvSpPr>
          <p:nvPr>
            <p:ph idx="1"/>
          </p:nvPr>
        </p:nvSpPr>
        <p:spPr/>
        <p:txBody>
          <a:bodyPr/>
          <a:lstStyle/>
          <a:p>
            <a:r>
              <a:rPr lang="it-IT" altLang="it-IT" sz="2400"/>
              <a:t>L’</a:t>
            </a:r>
            <a:r>
              <a:rPr lang="it-IT" altLang="ja-JP" sz="2400"/>
              <a:t>établissement Al-Badr, au Mirail, a été fermé de force lundi dernier, deux mois après une décision de justice. Une affaire qui illustre le statut controversé des lieux d</a:t>
            </a:r>
            <a:r>
              <a:rPr lang="it-IT" altLang="it-IT" sz="2400"/>
              <a:t>’</a:t>
            </a:r>
            <a:r>
              <a:rPr lang="it-IT" altLang="ja-JP" sz="2400"/>
              <a:t>enseignement sans contrat. </a:t>
            </a:r>
          </a:p>
          <a:p>
            <a:endParaRPr lang="it-IT" altLang="it-IT" sz="2400"/>
          </a:p>
          <a:p>
            <a:pPr>
              <a:buFontTx/>
              <a:buNone/>
            </a:pPr>
            <a:r>
              <a:rPr lang="it-IT" altLang="it-IT" sz="2400" i="1"/>
              <a:t>Libération</a:t>
            </a:r>
            <a:r>
              <a:rPr lang="it-IT" altLang="it-IT" sz="2400"/>
              <a:t>, 26 février 2017</a:t>
            </a:r>
          </a:p>
        </p:txBody>
      </p:sp>
    </p:spTree>
    <p:extLst>
      <p:ext uri="{BB962C8B-B14F-4D97-AF65-F5344CB8AC3E}">
        <p14:creationId xmlns:p14="http://schemas.microsoft.com/office/powerpoint/2010/main" val="41161699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TotalTime>
  <Words>6519</Words>
  <Application>Microsoft Macintosh PowerPoint</Application>
  <PresentationFormat>Presentazione su schermo (4:3)</PresentationFormat>
  <Paragraphs>562</Paragraphs>
  <Slides>143</Slides>
  <Notes>0</Notes>
  <HiddenSlides>0</HiddenSlides>
  <MMClips>0</MMClips>
  <ScaleCrop>false</ScaleCrop>
  <HeadingPairs>
    <vt:vector size="4" baseType="variant">
      <vt:variant>
        <vt:lpstr>Tema</vt:lpstr>
      </vt:variant>
      <vt:variant>
        <vt:i4>1</vt:i4>
      </vt:variant>
      <vt:variant>
        <vt:lpstr>Titoli diapositive</vt:lpstr>
      </vt:variant>
      <vt:variant>
        <vt:i4>143</vt:i4>
      </vt:variant>
    </vt:vector>
  </HeadingPairs>
  <TitlesOfParts>
    <vt:vector size="144" baseType="lpstr">
      <vt:lpstr>Tema di Office</vt:lpstr>
      <vt:lpstr>LINGUA E TRADUZIONE FRANCESE II   Modulo di lingua francese 2016-2017 </vt:lpstr>
      <vt:lpstr>Observons les jeux de mots</vt:lpstr>
      <vt:lpstr>Découvrons</vt:lpstr>
      <vt:lpstr>Observons les expressions imagées</vt:lpstr>
      <vt:lpstr>Découvrons</vt:lpstr>
      <vt:lpstr>Observons</vt:lpstr>
      <vt:lpstr>Découvrons</vt:lpstr>
      <vt:lpstr>Observons</vt:lpstr>
      <vt:lpstr>Découvrons</vt:lpstr>
      <vt:lpstr>Observons les couleurs</vt:lpstr>
      <vt:lpstr>Le principe de précaution </vt:lpstr>
      <vt:lpstr>Observons les couleurs</vt:lpstr>
      <vt:lpstr>Observations de MECCHIA SIMONA  L’économie iranienne bombe le torse </vt:lpstr>
      <vt:lpstr>Découvrons</vt:lpstr>
      <vt:lpstr>SÉBASTIEN DEGUY: «LES CONCERTS ME CASSENT SOUVENT LES OREILLES» </vt:lpstr>
      <vt:lpstr>© 2016 Dictionnaires Le Robert - Le Petit Robert de la langue française   </vt:lpstr>
      <vt:lpstr>Devant Les Républicains, Fillon assure qu’il ne mettra « pas d’eau dans son vin »</vt:lpstr>
      <vt:lpstr>Regard contrastif</vt:lpstr>
      <vt:lpstr>Observons l’expression imagée</vt:lpstr>
      <vt:lpstr>Découvrons</vt:lpstr>
      <vt:lpstr>Observons</vt:lpstr>
      <vt:lpstr>Découvrons</vt:lpstr>
      <vt:lpstr>Observons les couleurs</vt:lpstr>
      <vt:lpstr>Découvrons l’expression imagée</vt:lpstr>
      <vt:lpstr>Observons l’expression imagée cachée (palimpseste)</vt:lpstr>
      <vt:lpstr>Découvrons</vt:lpstr>
      <vt:lpstr>Observations de Martina Abagnale  Madeleine Bazin de Jessey, sainte-y-touche </vt:lpstr>
      <vt:lpstr>© 2016 Dictionnaires Le Robert - Le Petit Robert de la langue française   </vt:lpstr>
      <vt:lpstr>  Polémique sur l’interne de l’AP-HP:  de Touraine à Hirsch, on noie le poisson </vt:lpstr>
      <vt:lpstr>FIG. Noyer le poisson : déguiser ses véritables intentions, en embrouillant les choses, afin de créer une confusion suffisante pour que les autres oublient de protester  Les Bouquet des expressions imagées, 1990 Garzanti = parlare con parole velate  </vt:lpstr>
      <vt:lpstr>  Une histoire de l’art en livres accès </vt:lpstr>
      <vt:lpstr>Découvrons</vt:lpstr>
      <vt:lpstr>Observons l’expression imagée </vt:lpstr>
      <vt:lpstr>Découvrons</vt:lpstr>
      <vt:lpstr>Observons</vt:lpstr>
      <vt:lpstr>Découvrons</vt:lpstr>
      <vt:lpstr>Observons les couleurs</vt:lpstr>
      <vt:lpstr>Découvrons l’expression imagée</vt:lpstr>
      <vt:lpstr>Les couleurs : le rose et son bonnet</vt:lpstr>
      <vt:lpstr>Les couleurs : le rose et son bonnet</vt:lpstr>
      <vt:lpstr>Le bonnet rose en France L’apparition des bonnets en 2013</vt:lpstr>
      <vt:lpstr>Observons l’expression imagée cachée (palimpseste)</vt:lpstr>
      <vt:lpstr>Découvrons</vt:lpstr>
      <vt:lpstr>Observons :  Je te promets Hamon et merveilles  Libération 22 janvier 2017</vt:lpstr>
      <vt:lpstr>Découvrons</vt:lpstr>
      <vt:lpstr>Observons</vt:lpstr>
      <vt:lpstr>Observons les expressions imagées 2 février 2017</vt:lpstr>
      <vt:lpstr>Découvrons</vt:lpstr>
      <vt:lpstr>Observons l’expression imagée</vt:lpstr>
      <vt:lpstr>Découvrons</vt:lpstr>
      <vt:lpstr>Observons l’expression familière</vt:lpstr>
      <vt:lpstr>Découvrons</vt:lpstr>
      <vt:lpstr>Observons le palimpseste</vt:lpstr>
      <vt:lpstr>Découvrons</vt:lpstr>
      <vt:lpstr>Observons le palimpseste</vt:lpstr>
      <vt:lpstr>Découvrons</vt:lpstr>
      <vt:lpstr>Découvrons</vt:lpstr>
      <vt:lpstr>Observons le palimpseste</vt:lpstr>
      <vt:lpstr>Découvrons</vt:lpstr>
      <vt:lpstr>Nétanyahou souffle le chaud et le froid sur les colonies en Cisjordanie Observations et présentation de Lucia Soncini</vt:lpstr>
      <vt:lpstr>Souffler le chaud et le froid </vt:lpstr>
      <vt:lpstr>Après une pré-campagne peu convaincante, Marine Le Pen se lance dans l'arène par LS</vt:lpstr>
      <vt:lpstr>Se lancer/descendre dans l’arène</vt:lpstr>
      <vt:lpstr>Affaire Théo: les jeunes de banlieue ne mangent toujours pas les enfants mais ils ont faim de justice   LS</vt:lpstr>
      <vt:lpstr>Avoir faim de quelque chose</vt:lpstr>
      <vt:lpstr>François Fillon se cache derrière son petit droit LS </vt:lpstr>
      <vt:lpstr>Se cacher derrière son petit doigt</vt:lpstr>
      <vt:lpstr>Référence culturelle livre publié en 2015</vt:lpstr>
      <vt:lpstr>… manger les enfants.</vt:lpstr>
      <vt:lpstr>Le «jeune-de-banlieue» mange-t-il les enfants ?  </vt:lpstr>
      <vt:lpstr>Langue, culture et pouvoir</vt:lpstr>
      <vt:lpstr>Les mots ne sont pas innocents : viol ou violence ?</vt:lpstr>
      <vt:lpstr>viol ou violence ?</vt:lpstr>
      <vt:lpstr>viol non-intentionnel</vt:lpstr>
      <vt:lpstr>les mots ne sont pas innocents : viol</vt:lpstr>
      <vt:lpstr>viol</vt:lpstr>
      <vt:lpstr>viol</vt:lpstr>
      <vt:lpstr>viol</vt:lpstr>
      <vt:lpstr>Silence brisé</vt:lpstr>
      <vt:lpstr>Violence ou viol ?</vt:lpstr>
      <vt:lpstr>Violence ou viol ?</vt:lpstr>
      <vt:lpstr>Violence ou viol ?</vt:lpstr>
      <vt:lpstr>2 mars 2017   Observons un mot en débat :    crise ou délinquescence</vt:lpstr>
      <vt:lpstr>Crise</vt:lpstr>
      <vt:lpstr>déliquescence</vt:lpstr>
      <vt:lpstr>Crise</vt:lpstr>
      <vt:lpstr>déliquescence </vt:lpstr>
      <vt:lpstr>Observons les couleurs</vt:lpstr>
      <vt:lpstr>Suite</vt:lpstr>
      <vt:lpstr>suite</vt:lpstr>
      <vt:lpstr>Découvrons</vt:lpstr>
      <vt:lpstr>Triangle rouge</vt:lpstr>
      <vt:lpstr>Triangle rouge</vt:lpstr>
      <vt:lpstr>Triangle rouge</vt:lpstr>
      <vt:lpstr>ISF: Qui veut la peau des impôts sur la fortune? Observation de 2 mars 2017 à présenter le 9 mars 2017</vt:lpstr>
      <vt:lpstr>Vouloir la peau de quelqu’un : vouloir sa mort ou sa ruine</vt:lpstr>
      <vt:lpstr>«Avec Trump, on a enfin un homme politique capable d’appeler un chat un chat»</vt:lpstr>
      <vt:lpstr>       Appeler un chat un chat: LOC. Appeler les choses par leur nom : ne pas affaiblir par des mots ce que certaines vérités peuvent avoir de dur ou de choquant, être franc, direct (cf. Ne pas avoir peur des mots).  «J’appelle un chat un chat et Rolet un fripon». Ne pas avoir peur des mots : parler avec franchise, précision</vt:lpstr>
      <vt:lpstr>A Toulouse, rideau sur l’école musulmane</vt:lpstr>
      <vt:lpstr>Tirer un rideau sur quelque chose : cesser de s’en occuper, d’en parler. «Sur les noires couleurs d’un si triste tableau Il faut passer l’éponge ou tirer le rideau» Corneille</vt:lpstr>
      <vt:lpstr> Observons Fillon, un Bonaparte d’opérette </vt:lpstr>
      <vt:lpstr>Découvrons</vt:lpstr>
      <vt:lpstr>Fillon, un Bonaparte d’opérette </vt:lpstr>
      <vt:lpstr>Découvrons</vt:lpstr>
      <vt:lpstr>Découvrons</vt:lpstr>
      <vt:lpstr>Fillon, un Bonaparte d’opérette </vt:lpstr>
      <vt:lpstr>Découvrons</vt:lpstr>
      <vt:lpstr>Fillon, un Bonaparte d’opérette </vt:lpstr>
      <vt:lpstr>Découvrons</vt:lpstr>
      <vt:lpstr>Découvrons</vt:lpstr>
      <vt:lpstr>Découvrons</vt:lpstr>
      <vt:lpstr>Mot (italien) à charge culturelle partagée : le mimosa</vt:lpstr>
      <vt:lpstr> Italie. Le mimosa comme symbole de la journée des droits des femmes  </vt:lpstr>
      <vt:lpstr>Discriminations</vt:lpstr>
      <vt:lpstr> Le 21 mars Journée Internationale pour l'élimination de la discrimination raciale  </vt:lpstr>
      <vt:lpstr>Discrimination sexuelle de LGBT à LGBTI</vt:lpstr>
      <vt:lpstr>Sexe neutre ?</vt:lpstr>
      <vt:lpstr>Discrimination pour les personnes intersexuées ? : question sociétale française</vt:lpstr>
      <vt:lpstr>Personne intersexuée</vt:lpstr>
      <vt:lpstr>Presentazione di PowerPoint</vt:lpstr>
      <vt:lpstr>Personne intersexuée</vt:lpstr>
      <vt:lpstr>Personne intersexuée</vt:lpstr>
      <vt:lpstr>Personne intersexuée</vt:lpstr>
      <vt:lpstr>Presentazione di PowerPoint</vt:lpstr>
      <vt:lpstr>Presentazione di PowerPoint</vt:lpstr>
      <vt:lpstr>Intersexe : situation internationale</vt:lpstr>
      <vt:lpstr>le 21 mars  journée internationale de la poésie</vt:lpstr>
      <vt:lpstr>Jacques Prévert</vt:lpstr>
      <vt:lpstr>Observons l’expression imagée</vt:lpstr>
      <vt:lpstr>Découvrons</vt:lpstr>
      <vt:lpstr>L'auberge espagnole</vt:lpstr>
      <vt:lpstr>L'auberge espagnole</vt:lpstr>
      <vt:lpstr>Découvrons</vt:lpstr>
      <vt:lpstr>l’auberge espagnole</vt:lpstr>
      <vt:lpstr>A propos de Molière</vt:lpstr>
      <vt:lpstr>Observons</vt:lpstr>
      <vt:lpstr>Palimpseste Couvrez-moi cette clause, que je ne saurais voir</vt:lpstr>
      <vt:lpstr>Déjà observé ce palimpseste</vt:lpstr>
      <vt:lpstr>Découvrons</vt:lpstr>
      <vt:lpstr>Observons  un rappel à l’histoire française au cours des présidentielles</vt:lpstr>
      <vt:lpstr>l’histoire présente dans les discours</vt:lpstr>
      <vt:lpstr>l’histoire présente dans les discours</vt:lpstr>
      <vt:lpstr>l’histoire présente dans les discours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TRADUZIONE FRANCESE II  (12 CFU) 2016-2017 </dc:title>
  <dc:creator>nadine celotti</dc:creator>
  <cp:lastModifiedBy>nadine celotti</cp:lastModifiedBy>
  <cp:revision>26</cp:revision>
  <dcterms:created xsi:type="dcterms:W3CDTF">2017-04-16T07:05:36Z</dcterms:created>
  <dcterms:modified xsi:type="dcterms:W3CDTF">2017-04-16T10:05:05Z</dcterms:modified>
</cp:coreProperties>
</file>