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Lst>
  <p:sldSz cx="9144000" cy="6858000" type="screen4x3"/>
  <p:notesSz cx="6858000" cy="9144000"/>
  <p:defaultText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80" d="100"/>
          <a:sy n="80" d="100"/>
        </p:scale>
        <p:origin x="-1192" y="-11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printerSettings" Target="printerSettings/printerSettings1.bin"/><Relationship Id="rId23" Type="http://schemas.openxmlformats.org/officeDocument/2006/relationships/presProps" Target="presProps.xml"/><Relationship Id="rId24" Type="http://schemas.openxmlformats.org/officeDocument/2006/relationships/viewProps" Target="viewProps.xml"/><Relationship Id="rId25" Type="http://schemas.openxmlformats.org/officeDocument/2006/relationships/theme" Target="theme/theme1.xml"/><Relationship Id="rId26"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stile</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A7682320-4635-7F4A-8755-61807DB01747}" type="datetimeFigureOut">
              <a:rPr lang="it-IT" smtClean="0"/>
              <a:t>18/04/17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1809C5DB-2F69-E74F-8902-F7DEF73E6498}" type="slidenum">
              <a:rPr lang="it-IT" smtClean="0"/>
              <a:t>‹n.›</a:t>
            </a:fld>
            <a:endParaRPr lang="it-IT"/>
          </a:p>
        </p:txBody>
      </p:sp>
    </p:spTree>
    <p:extLst>
      <p:ext uri="{BB962C8B-B14F-4D97-AF65-F5344CB8AC3E}">
        <p14:creationId xmlns:p14="http://schemas.microsoft.com/office/powerpoint/2010/main" val="31363586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A7682320-4635-7F4A-8755-61807DB01747}" type="datetimeFigureOut">
              <a:rPr lang="it-IT" smtClean="0"/>
              <a:t>18/04/17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1809C5DB-2F69-E74F-8902-F7DEF73E6498}" type="slidenum">
              <a:rPr lang="it-IT" smtClean="0"/>
              <a:t>‹n.›</a:t>
            </a:fld>
            <a:endParaRPr lang="it-IT"/>
          </a:p>
        </p:txBody>
      </p:sp>
    </p:spTree>
    <p:extLst>
      <p:ext uri="{BB962C8B-B14F-4D97-AF65-F5344CB8AC3E}">
        <p14:creationId xmlns:p14="http://schemas.microsoft.com/office/powerpoint/2010/main" val="41564626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verticale e testo">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stile</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A7682320-4635-7F4A-8755-61807DB01747}" type="datetimeFigureOut">
              <a:rPr lang="it-IT" smtClean="0"/>
              <a:t>18/04/17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1809C5DB-2F69-E74F-8902-F7DEF73E6498}" type="slidenum">
              <a:rPr lang="it-IT" smtClean="0"/>
              <a:t>‹n.›</a:t>
            </a:fld>
            <a:endParaRPr lang="it-IT"/>
          </a:p>
        </p:txBody>
      </p:sp>
    </p:spTree>
    <p:extLst>
      <p:ext uri="{BB962C8B-B14F-4D97-AF65-F5344CB8AC3E}">
        <p14:creationId xmlns:p14="http://schemas.microsoft.com/office/powerpoint/2010/main" val="30573847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contenuto 2"/>
          <p:cNvSpPr>
            <a:spLocks noGrp="1"/>
          </p:cNvSpPr>
          <p:nvPr>
            <p:ph idx="1"/>
          </p:nvPr>
        </p:nvSpPr>
        <p:spPr/>
        <p:txBody>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A7682320-4635-7F4A-8755-61807DB01747}" type="datetimeFigureOut">
              <a:rPr lang="it-IT" smtClean="0"/>
              <a:t>18/04/17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1809C5DB-2F69-E74F-8902-F7DEF73E6498}" type="slidenum">
              <a:rPr lang="it-IT" smtClean="0"/>
              <a:t>‹n.›</a:t>
            </a:fld>
            <a:endParaRPr lang="it-IT"/>
          </a:p>
        </p:txBody>
      </p:sp>
    </p:spTree>
    <p:extLst>
      <p:ext uri="{BB962C8B-B14F-4D97-AF65-F5344CB8AC3E}">
        <p14:creationId xmlns:p14="http://schemas.microsoft.com/office/powerpoint/2010/main" val="7920715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stile</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gli stili del testo dello schema</a:t>
            </a:r>
          </a:p>
        </p:txBody>
      </p:sp>
      <p:sp>
        <p:nvSpPr>
          <p:cNvPr id="4" name="Segnaposto data 3"/>
          <p:cNvSpPr>
            <a:spLocks noGrp="1"/>
          </p:cNvSpPr>
          <p:nvPr>
            <p:ph type="dt" sz="half" idx="10"/>
          </p:nvPr>
        </p:nvSpPr>
        <p:spPr/>
        <p:txBody>
          <a:bodyPr/>
          <a:lstStyle/>
          <a:p>
            <a:fld id="{A7682320-4635-7F4A-8755-61807DB01747}" type="datetimeFigureOut">
              <a:rPr lang="it-IT" smtClean="0"/>
              <a:t>18/04/17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1809C5DB-2F69-E74F-8902-F7DEF73E6498}" type="slidenum">
              <a:rPr lang="it-IT" smtClean="0"/>
              <a:t>‹n.›</a:t>
            </a:fld>
            <a:endParaRPr lang="it-IT"/>
          </a:p>
        </p:txBody>
      </p:sp>
    </p:spTree>
    <p:extLst>
      <p:ext uri="{BB962C8B-B14F-4D97-AF65-F5344CB8AC3E}">
        <p14:creationId xmlns:p14="http://schemas.microsoft.com/office/powerpoint/2010/main" val="30680351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nuto 2">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A7682320-4635-7F4A-8755-61807DB01747}" type="datetimeFigureOut">
              <a:rPr lang="it-IT" smtClean="0"/>
              <a:t>18/04/17</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1809C5DB-2F69-E74F-8902-F7DEF73E6498}" type="slidenum">
              <a:rPr lang="it-IT" smtClean="0"/>
              <a:t>‹n.›</a:t>
            </a:fld>
            <a:endParaRPr lang="it-IT"/>
          </a:p>
        </p:txBody>
      </p:sp>
    </p:spTree>
    <p:extLst>
      <p:ext uri="{BB962C8B-B14F-4D97-AF65-F5344CB8AC3E}">
        <p14:creationId xmlns:p14="http://schemas.microsoft.com/office/powerpoint/2010/main" val="22324670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stile</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A7682320-4635-7F4A-8755-61807DB01747}" type="datetimeFigureOut">
              <a:rPr lang="it-IT" smtClean="0"/>
              <a:t>18/04/17</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1809C5DB-2F69-E74F-8902-F7DEF73E6498}" type="slidenum">
              <a:rPr lang="it-IT" smtClean="0"/>
              <a:t>‹n.›</a:t>
            </a:fld>
            <a:endParaRPr lang="it-IT"/>
          </a:p>
        </p:txBody>
      </p:sp>
    </p:spTree>
    <p:extLst>
      <p:ext uri="{BB962C8B-B14F-4D97-AF65-F5344CB8AC3E}">
        <p14:creationId xmlns:p14="http://schemas.microsoft.com/office/powerpoint/2010/main" val="38504386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data 2"/>
          <p:cNvSpPr>
            <a:spLocks noGrp="1"/>
          </p:cNvSpPr>
          <p:nvPr>
            <p:ph type="dt" sz="half" idx="10"/>
          </p:nvPr>
        </p:nvSpPr>
        <p:spPr/>
        <p:txBody>
          <a:bodyPr/>
          <a:lstStyle/>
          <a:p>
            <a:fld id="{A7682320-4635-7F4A-8755-61807DB01747}" type="datetimeFigureOut">
              <a:rPr lang="it-IT" smtClean="0"/>
              <a:t>18/04/17</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1809C5DB-2F69-E74F-8902-F7DEF73E6498}" type="slidenum">
              <a:rPr lang="it-IT" smtClean="0"/>
              <a:t>‹n.›</a:t>
            </a:fld>
            <a:endParaRPr lang="it-IT"/>
          </a:p>
        </p:txBody>
      </p:sp>
    </p:spTree>
    <p:extLst>
      <p:ext uri="{BB962C8B-B14F-4D97-AF65-F5344CB8AC3E}">
        <p14:creationId xmlns:p14="http://schemas.microsoft.com/office/powerpoint/2010/main" val="33807015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o">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A7682320-4635-7F4A-8755-61807DB01747}" type="datetimeFigureOut">
              <a:rPr lang="it-IT" smtClean="0"/>
              <a:t>18/04/17</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1809C5DB-2F69-E74F-8902-F7DEF73E6498}" type="slidenum">
              <a:rPr lang="it-IT" smtClean="0"/>
              <a:t>‹n.›</a:t>
            </a:fld>
            <a:endParaRPr lang="it-IT"/>
          </a:p>
        </p:txBody>
      </p:sp>
    </p:spTree>
    <p:extLst>
      <p:ext uri="{BB962C8B-B14F-4D97-AF65-F5344CB8AC3E}">
        <p14:creationId xmlns:p14="http://schemas.microsoft.com/office/powerpoint/2010/main" val="21809605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stile</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Segnaposto data 4"/>
          <p:cNvSpPr>
            <a:spLocks noGrp="1"/>
          </p:cNvSpPr>
          <p:nvPr>
            <p:ph type="dt" sz="half" idx="10"/>
          </p:nvPr>
        </p:nvSpPr>
        <p:spPr/>
        <p:txBody>
          <a:bodyPr/>
          <a:lstStyle/>
          <a:p>
            <a:fld id="{A7682320-4635-7F4A-8755-61807DB01747}" type="datetimeFigureOut">
              <a:rPr lang="it-IT" smtClean="0"/>
              <a:t>18/04/17</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1809C5DB-2F69-E74F-8902-F7DEF73E6498}" type="slidenum">
              <a:rPr lang="it-IT" smtClean="0"/>
              <a:t>‹n.›</a:t>
            </a:fld>
            <a:endParaRPr lang="it-IT"/>
          </a:p>
        </p:txBody>
      </p:sp>
    </p:spTree>
    <p:extLst>
      <p:ext uri="{BB962C8B-B14F-4D97-AF65-F5344CB8AC3E}">
        <p14:creationId xmlns:p14="http://schemas.microsoft.com/office/powerpoint/2010/main" val="3240011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stile</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Segnaposto data 4"/>
          <p:cNvSpPr>
            <a:spLocks noGrp="1"/>
          </p:cNvSpPr>
          <p:nvPr>
            <p:ph type="dt" sz="half" idx="10"/>
          </p:nvPr>
        </p:nvSpPr>
        <p:spPr/>
        <p:txBody>
          <a:bodyPr/>
          <a:lstStyle/>
          <a:p>
            <a:fld id="{A7682320-4635-7F4A-8755-61807DB01747}" type="datetimeFigureOut">
              <a:rPr lang="it-IT" smtClean="0"/>
              <a:t>18/04/17</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1809C5DB-2F69-E74F-8902-F7DEF73E6498}" type="slidenum">
              <a:rPr lang="it-IT" smtClean="0"/>
              <a:t>‹n.›</a:t>
            </a:fld>
            <a:endParaRPr lang="it-IT"/>
          </a:p>
        </p:txBody>
      </p:sp>
    </p:spTree>
    <p:extLst>
      <p:ext uri="{BB962C8B-B14F-4D97-AF65-F5344CB8AC3E}">
        <p14:creationId xmlns:p14="http://schemas.microsoft.com/office/powerpoint/2010/main" val="1270561662"/>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stile</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7682320-4635-7F4A-8755-61807DB01747}" type="datetimeFigureOut">
              <a:rPr lang="it-IT" smtClean="0"/>
              <a:t>18/04/17</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09C5DB-2F69-E74F-8902-F7DEF73E6498}" type="slidenum">
              <a:rPr lang="it-IT" smtClean="0"/>
              <a:t>‹n.›</a:t>
            </a:fld>
            <a:endParaRPr lang="it-IT"/>
          </a:p>
        </p:txBody>
      </p:sp>
    </p:spTree>
    <p:extLst>
      <p:ext uri="{BB962C8B-B14F-4D97-AF65-F5344CB8AC3E}">
        <p14:creationId xmlns:p14="http://schemas.microsoft.com/office/powerpoint/2010/main" val="13110739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4.jpe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5.jpe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hyperlink" Target="http://www.autoblog.it/" TargetMode="External"/><Relationship Id="rId3" Type="http://schemas.openxmlformats.org/officeDocument/2006/relationships/hyperlink" Target="http://www.autoblog.it/post/30895/renault-twingo-miss-sixty-censurato-lo-spot-in-italia"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tuxboard.com/pub-twingo-papa-travesti-video/"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jpe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jpe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e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2.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endParaRPr lang="it-IT"/>
          </a:p>
        </p:txBody>
      </p:sp>
      <p:sp>
        <p:nvSpPr>
          <p:cNvPr id="3" name="Sottotitolo 2"/>
          <p:cNvSpPr>
            <a:spLocks noGrp="1"/>
          </p:cNvSpPr>
          <p:nvPr>
            <p:ph type="subTitle" idx="1"/>
          </p:nvPr>
        </p:nvSpPr>
        <p:spPr/>
        <p:txBody>
          <a:bodyPr/>
          <a:lstStyle/>
          <a:p>
            <a:r>
              <a:rPr lang="it-IT" dirty="0" err="1" smtClean="0"/>
              <a:t>Traduction</a:t>
            </a:r>
            <a:r>
              <a:rPr lang="it-IT" dirty="0" smtClean="0"/>
              <a:t> et culture</a:t>
            </a:r>
          </a:p>
          <a:p>
            <a:r>
              <a:rPr lang="it-IT" dirty="0" smtClean="0"/>
              <a:t>2016-2017</a:t>
            </a:r>
            <a:endParaRPr lang="it-IT" dirty="0"/>
          </a:p>
        </p:txBody>
      </p:sp>
    </p:spTree>
    <p:extLst>
      <p:ext uri="{BB962C8B-B14F-4D97-AF65-F5344CB8AC3E}">
        <p14:creationId xmlns:p14="http://schemas.microsoft.com/office/powerpoint/2010/main" val="36968289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7026" name="Titolo 1"/>
          <p:cNvSpPr>
            <a:spLocks noGrp="1"/>
          </p:cNvSpPr>
          <p:nvPr>
            <p:ph type="title" idx="4294967295"/>
          </p:nvPr>
        </p:nvSpPr>
        <p:spPr/>
        <p:txBody>
          <a:bodyPr/>
          <a:lstStyle/>
          <a:p>
            <a:r>
              <a:rPr lang="it-IT" altLang="it-IT" sz="2800"/>
              <a:t>Adaptation culturelle ou censure ?</a:t>
            </a:r>
          </a:p>
        </p:txBody>
      </p:sp>
      <p:pic>
        <p:nvPicPr>
          <p:cNvPr id="257027" name="Segnaposto contenuto 3" descr="08_1.jpg"/>
          <p:cNvPicPr>
            <a:picLocks noGrp="1" noChangeAspect="1"/>
          </p:cNvPicPr>
          <p:nvPr>
            <p:ph idx="4294967295"/>
          </p:nvPr>
        </p:nvPicPr>
        <p:blipFill>
          <a:blip r:embed="rId2">
            <a:extLst>
              <a:ext uri="{28A0092B-C50C-407E-A947-70E740481C1C}">
                <a14:useLocalDpi xmlns:a14="http://schemas.microsoft.com/office/drawing/2010/main" val="0"/>
              </a:ext>
            </a:extLst>
          </a:blip>
          <a:srcRect t="30550" b="30550"/>
          <a:stretch>
            <a:fillRect/>
          </a:stretch>
        </p:blipFill>
        <p:spPr>
          <a:xfrm>
            <a:off x="1494235" y="1844676"/>
            <a:ext cx="6172200" cy="4525963"/>
          </a:xfrm>
        </p:spPr>
      </p:pic>
    </p:spTree>
    <p:extLst>
      <p:ext uri="{BB962C8B-B14F-4D97-AF65-F5344CB8AC3E}">
        <p14:creationId xmlns:p14="http://schemas.microsoft.com/office/powerpoint/2010/main" val="802490290"/>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8050" name="Titolo 1"/>
          <p:cNvSpPr>
            <a:spLocks noGrp="1"/>
          </p:cNvSpPr>
          <p:nvPr>
            <p:ph type="title" idx="4294967295"/>
          </p:nvPr>
        </p:nvSpPr>
        <p:spPr/>
        <p:txBody>
          <a:bodyPr/>
          <a:lstStyle/>
          <a:p>
            <a:r>
              <a:rPr lang="it-IT" altLang="it-IT" sz="2800"/>
              <a:t>Adaptation culturelle ou censure ?</a:t>
            </a:r>
            <a:r>
              <a:rPr lang="fr-FR" altLang="it-IT" sz="2800"/>
              <a:t>Arabie saoudite</a:t>
            </a:r>
            <a:endParaRPr lang="it-IT" altLang="it-IT" sz="2800"/>
          </a:p>
        </p:txBody>
      </p:sp>
      <p:pic>
        <p:nvPicPr>
          <p:cNvPr id="258051" name="Segnaposto contenuto 3" descr="09_1.jpg"/>
          <p:cNvPicPr>
            <a:picLocks noGrp="1" noChangeAspect="1"/>
          </p:cNvPicPr>
          <p:nvPr>
            <p:ph idx="4294967295"/>
          </p:nvPr>
        </p:nvPicPr>
        <p:blipFill>
          <a:blip r:embed="rId2">
            <a:extLst>
              <a:ext uri="{28A0092B-C50C-407E-A947-70E740481C1C}">
                <a14:useLocalDpi xmlns:a14="http://schemas.microsoft.com/office/drawing/2010/main" val="0"/>
              </a:ext>
            </a:extLst>
          </a:blip>
          <a:srcRect t="11179" b="11179"/>
          <a:stretch>
            <a:fillRect/>
          </a:stretch>
        </p:blipFill>
        <p:spPr/>
      </p:pic>
    </p:spTree>
    <p:extLst>
      <p:ext uri="{BB962C8B-B14F-4D97-AF65-F5344CB8AC3E}">
        <p14:creationId xmlns:p14="http://schemas.microsoft.com/office/powerpoint/2010/main" val="940700541"/>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9074" name="Titolo 1"/>
          <p:cNvSpPr>
            <a:spLocks noGrp="1"/>
          </p:cNvSpPr>
          <p:nvPr>
            <p:ph type="title" idx="4294967295"/>
          </p:nvPr>
        </p:nvSpPr>
        <p:spPr/>
        <p:txBody>
          <a:bodyPr/>
          <a:lstStyle/>
          <a:p>
            <a:r>
              <a:rPr lang="it-IT" altLang="it-IT" sz="2800"/>
              <a:t>Spot Renault Twingo Miss Sixty censuré par  Rai e Mediaset</a:t>
            </a:r>
          </a:p>
        </p:txBody>
      </p:sp>
      <p:sp>
        <p:nvSpPr>
          <p:cNvPr id="259075" name="Segnaposto contenuto 2"/>
          <p:cNvSpPr>
            <a:spLocks noGrp="1"/>
          </p:cNvSpPr>
          <p:nvPr>
            <p:ph idx="4294967295"/>
          </p:nvPr>
        </p:nvSpPr>
        <p:spPr/>
        <p:txBody>
          <a:bodyPr/>
          <a:lstStyle/>
          <a:p>
            <a:pPr>
              <a:buFontTx/>
              <a:buNone/>
            </a:pPr>
            <a:endParaRPr lang="fr-FR" altLang="it-IT" sz="2400" b="1"/>
          </a:p>
          <a:p>
            <a:r>
              <a:rPr lang="fr-FR" altLang="it-IT" sz="2400"/>
              <a:t>Publié il 18 dic 2010 da Lorenzo Corsani</a:t>
            </a:r>
          </a:p>
          <a:p>
            <a:r>
              <a:rPr lang="fr-FR" altLang="it-IT" sz="2400"/>
              <a:t>I colleghi di TVblog ci segnalano un nuovo spot Renault, censurato da Rai e Mediaset. Protagonista è la Twingo Miss Sixty, pubblicizzata prendendo come pretesto due giovani ragazze che si contendono la vettura….ed un vestito. A voi giudicare se sia o meno necessaria la censura, nel frattempo lo spot è andato in onda su altre reti a pagamento. </a:t>
            </a:r>
          </a:p>
          <a:p>
            <a:pPr>
              <a:buFontTx/>
              <a:buNone/>
            </a:pPr>
            <a:r>
              <a:rPr lang="fr-FR" altLang="it-IT" sz="2400">
                <a:hlinkClick r:id="rId2"/>
              </a:rPr>
              <a:t>www.autoblog.it</a:t>
            </a:r>
            <a:r>
              <a:rPr lang="fr-FR" altLang="it-IT" sz="2400"/>
              <a:t> </a:t>
            </a:r>
            <a:r>
              <a:rPr lang="it-IT" altLang="it-IT" sz="2400" i="1">
                <a:hlinkClick r:id="rId3"/>
              </a:rPr>
              <a:t>Renault Twingo Miss Sixty</a:t>
            </a:r>
            <a:r>
              <a:rPr lang="it-IT" altLang="it-IT" sz="2400">
                <a:hlinkClick r:id="rId3"/>
              </a:rPr>
              <a:t>: </a:t>
            </a:r>
            <a:r>
              <a:rPr lang="it-IT" altLang="it-IT" sz="2400" i="1">
                <a:hlinkClick r:id="rId3"/>
              </a:rPr>
              <a:t>censurato</a:t>
            </a:r>
            <a:r>
              <a:rPr lang="it-IT" altLang="it-IT" sz="2400">
                <a:hlinkClick r:id="rId3"/>
              </a:rPr>
              <a:t> lo spot in </a:t>
            </a:r>
            <a:r>
              <a:rPr lang="it-IT" altLang="it-IT" sz="2400" i="1">
                <a:hlinkClick r:id="rId3"/>
              </a:rPr>
              <a:t>Italia</a:t>
            </a:r>
            <a:endParaRPr lang="it-IT" altLang="it-IT" sz="2400"/>
          </a:p>
          <a:p>
            <a:pPr>
              <a:buFontTx/>
              <a:buNone/>
            </a:pPr>
            <a:endParaRPr lang="fr-FR" altLang="it-IT" sz="2400"/>
          </a:p>
          <a:p>
            <a:pPr>
              <a:buFontTx/>
              <a:buNone/>
            </a:pPr>
            <a:endParaRPr lang="fr-FR" altLang="it-IT" sz="2400" b="1"/>
          </a:p>
          <a:p>
            <a:endParaRPr lang="it-IT" altLang="it-IT" smtClean="0"/>
          </a:p>
        </p:txBody>
      </p:sp>
      <p:sp>
        <p:nvSpPr>
          <p:cNvPr id="259076" name="Rectangle 4"/>
          <p:cNvSpPr>
            <a:spLocks noChangeArrowheads="1"/>
          </p:cNvSpPr>
          <p:nvPr/>
        </p:nvSpPr>
        <p:spPr bwMode="auto">
          <a:xfrm>
            <a:off x="1143000" y="2"/>
            <a:ext cx="185738"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cs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ea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9pPr>
          </a:lstStyle>
          <a:p>
            <a:pPr>
              <a:spcBef>
                <a:spcPct val="0"/>
              </a:spcBef>
              <a:buFontTx/>
              <a:buNone/>
            </a:pPr>
            <a:r>
              <a:rPr lang="it-IT" altLang="it-IT" sz="1800">
                <a:cs typeface="Arial" panose="020B0604020202020204" pitchFamily="34" charset="0"/>
              </a:rPr>
              <a:t> </a:t>
            </a:r>
          </a:p>
        </p:txBody>
      </p:sp>
      <p:sp>
        <p:nvSpPr>
          <p:cNvPr id="259077" name="Rectangle 5"/>
          <p:cNvSpPr>
            <a:spLocks noChangeArrowheads="1"/>
          </p:cNvSpPr>
          <p:nvPr/>
        </p:nvSpPr>
        <p:spPr bwMode="auto">
          <a:xfrm>
            <a:off x="1143000" y="2"/>
            <a:ext cx="185738"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cs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ea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9pPr>
          </a:lstStyle>
          <a:p>
            <a:pPr>
              <a:spcBef>
                <a:spcPct val="0"/>
              </a:spcBef>
              <a:buFontTx/>
              <a:buNone/>
            </a:pPr>
            <a:r>
              <a:rPr lang="it-IT" altLang="it-IT" sz="1800">
                <a:cs typeface="Arial" panose="020B0604020202020204" pitchFamily="34" charset="0"/>
              </a:rPr>
              <a:t> </a:t>
            </a:r>
          </a:p>
        </p:txBody>
      </p:sp>
    </p:spTree>
    <p:extLst>
      <p:ext uri="{BB962C8B-B14F-4D97-AF65-F5344CB8AC3E}">
        <p14:creationId xmlns:p14="http://schemas.microsoft.com/office/powerpoint/2010/main" val="279647865"/>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0098" name="Titolo 1"/>
          <p:cNvSpPr>
            <a:spLocks noGrp="1"/>
          </p:cNvSpPr>
          <p:nvPr>
            <p:ph type="title"/>
          </p:nvPr>
        </p:nvSpPr>
        <p:spPr/>
        <p:txBody>
          <a:bodyPr/>
          <a:lstStyle/>
          <a:p>
            <a:r>
              <a:rPr lang="it-IT" altLang="it-IT" sz="2800"/>
              <a:t>Une autre pub de Renault jamais arrivée en Italie</a:t>
            </a:r>
            <a:endParaRPr lang="fr-FR" altLang="it-IT" sz="2800"/>
          </a:p>
        </p:txBody>
      </p:sp>
      <p:sp>
        <p:nvSpPr>
          <p:cNvPr id="260099" name="Segnaposto contenuto 2"/>
          <p:cNvSpPr>
            <a:spLocks noGrp="1"/>
          </p:cNvSpPr>
          <p:nvPr>
            <p:ph idx="1"/>
          </p:nvPr>
        </p:nvSpPr>
        <p:spPr/>
        <p:txBody>
          <a:bodyPr/>
          <a:lstStyle/>
          <a:p>
            <a:pPr algn="just"/>
            <a:r>
              <a:rPr lang="fr-FR" altLang="it-IT" sz="2400"/>
              <a:t>Pour séduire et convaincre une clientèle plus jeune, tout en faisant sourire leurs aînés, Renault choisit de revisiter avec humour les rapports familiaux, où la liberté d'expression de chacun est plus que jamais d'actualité. </a:t>
            </a:r>
            <a:br>
              <a:rPr lang="fr-FR" altLang="it-IT" sz="2400"/>
            </a:br>
            <a:r>
              <a:rPr lang="fr-FR" altLang="it-IT" sz="2400"/>
              <a:t>Etre « bien dans son époque », c'est tolérer la différence, vivre en harmonie avec un environnement qui change tout en étant sûr de ses choix. </a:t>
            </a:r>
          </a:p>
          <a:p>
            <a:pPr algn="just"/>
            <a:r>
              <a:rPr lang="it-IT" altLang="it-IT" sz="2400">
                <a:hlinkClick r:id="rId2"/>
              </a:rPr>
              <a:t>http://www.tuxboard.com/pub-twingo-papa-travesti-video/</a:t>
            </a:r>
            <a:endParaRPr lang="it-IT" altLang="it-IT" sz="2400"/>
          </a:p>
          <a:p>
            <a:endParaRPr lang="it-IT" altLang="it-IT" smtClean="0"/>
          </a:p>
        </p:txBody>
      </p:sp>
    </p:spTree>
    <p:extLst>
      <p:ext uri="{BB962C8B-B14F-4D97-AF65-F5344CB8AC3E}">
        <p14:creationId xmlns:p14="http://schemas.microsoft.com/office/powerpoint/2010/main" val="3534692190"/>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pPr>
              <a:defRPr/>
            </a:pPr>
            <a:r>
              <a:rPr lang="it-IT" altLang="it-IT" sz="2500"/>
              <a:t/>
            </a:r>
            <a:br>
              <a:rPr lang="it-IT" altLang="it-IT" sz="2500"/>
            </a:br>
            <a:r>
              <a:rPr lang="it-IT" altLang="it-IT" sz="2500"/>
              <a:t>Dessins animés</a:t>
            </a:r>
            <a:br>
              <a:rPr lang="it-IT" altLang="it-IT" sz="2500"/>
            </a:br>
            <a:r>
              <a:rPr lang="it-IT" altLang="it-IT" sz="2500"/>
              <a:t>adaptation culturelle ou censure ?</a:t>
            </a:r>
            <a:br>
              <a:rPr lang="it-IT" altLang="it-IT" sz="2500"/>
            </a:br>
            <a:endParaRPr lang="it-IT" altLang="it-IT" sz="2500"/>
          </a:p>
        </p:txBody>
      </p:sp>
      <p:pic>
        <p:nvPicPr>
          <p:cNvPr id="261123" name="Segnaposto contenuto 3" descr="750-1.jpg"/>
          <p:cNvPicPr>
            <a:picLocks noGrp="1" noChangeAspect="1"/>
          </p:cNvPicPr>
          <p:nvPr>
            <p:ph idx="1"/>
          </p:nvPr>
        </p:nvPicPr>
        <p:blipFill>
          <a:blip r:embed="rId2">
            <a:extLst>
              <a:ext uri="{28A0092B-C50C-407E-A947-70E740481C1C}">
                <a14:useLocalDpi xmlns:a14="http://schemas.microsoft.com/office/drawing/2010/main" val="0"/>
              </a:ext>
            </a:extLst>
          </a:blip>
          <a:srcRect t="11720" b="11720"/>
          <a:stretch>
            <a:fillRect/>
          </a:stretch>
        </p:blipFill>
        <p:spPr/>
      </p:pic>
    </p:spTree>
    <p:extLst>
      <p:ext uri="{BB962C8B-B14F-4D97-AF65-F5344CB8AC3E}">
        <p14:creationId xmlns:p14="http://schemas.microsoft.com/office/powerpoint/2010/main" val="947359918"/>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2146" name="Titolo 1"/>
          <p:cNvSpPr>
            <a:spLocks noGrp="1"/>
          </p:cNvSpPr>
          <p:nvPr>
            <p:ph type="title"/>
          </p:nvPr>
        </p:nvSpPr>
        <p:spPr/>
        <p:txBody>
          <a:bodyPr/>
          <a:lstStyle/>
          <a:p>
            <a:r>
              <a:rPr lang="it-IT" altLang="it-IT" sz="2800"/>
              <a:t>I </a:t>
            </a:r>
            <a:r>
              <a:rPr lang="it-IT" altLang="it-IT" sz="2800" i="1"/>
              <a:t>Simpson</a:t>
            </a:r>
            <a:r>
              <a:rPr lang="it-IT" altLang="it-IT" sz="2800"/>
              <a:t> localisés</a:t>
            </a:r>
          </a:p>
        </p:txBody>
      </p:sp>
      <p:sp>
        <p:nvSpPr>
          <p:cNvPr id="262147" name="Segnaposto contenuto 2"/>
          <p:cNvSpPr>
            <a:spLocks noGrp="1"/>
          </p:cNvSpPr>
          <p:nvPr>
            <p:ph idx="1"/>
          </p:nvPr>
        </p:nvSpPr>
        <p:spPr/>
        <p:txBody>
          <a:bodyPr/>
          <a:lstStyle/>
          <a:p>
            <a:pPr algn="just"/>
            <a:r>
              <a:rPr lang="it-IT" altLang="it-IT" sz="2400"/>
              <a:t>I </a:t>
            </a:r>
            <a:r>
              <a:rPr lang="it-IT" altLang="it-IT" sz="2400" i="1"/>
              <a:t>Simpson</a:t>
            </a:r>
            <a:r>
              <a:rPr lang="it-IT" altLang="it-IT" sz="2400"/>
              <a:t> localizzati (ossia, culturalmente adattati) per il mondo islamico. Homer non beve mai birra (ma soda) né mangia carne di maiale (si specifica meticolosamente che è di agnello o manzo). </a:t>
            </a:r>
          </a:p>
          <a:p>
            <a:pPr algn="just"/>
            <a:r>
              <a:rPr lang="it-IT" altLang="it-IT" sz="2400"/>
              <a:t>http://alessandravita.com/it/servizi/traduzione/</a:t>
            </a:r>
          </a:p>
        </p:txBody>
      </p:sp>
    </p:spTree>
    <p:extLst>
      <p:ext uri="{BB962C8B-B14F-4D97-AF65-F5344CB8AC3E}">
        <p14:creationId xmlns:p14="http://schemas.microsoft.com/office/powerpoint/2010/main" val="2974082337"/>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3170" name="Titolo 1"/>
          <p:cNvSpPr>
            <a:spLocks noGrp="1"/>
          </p:cNvSpPr>
          <p:nvPr>
            <p:ph type="title"/>
          </p:nvPr>
        </p:nvSpPr>
        <p:spPr/>
        <p:txBody>
          <a:bodyPr/>
          <a:lstStyle/>
          <a:p>
            <a:r>
              <a:rPr lang="it-IT" altLang="it-IT" sz="2800"/>
              <a:t>C</a:t>
            </a:r>
            <a:r>
              <a:rPr lang="fr-CA" altLang="it-IT" sz="2800"/>
              <a:t>ensure italienne sur une question tabou ?</a:t>
            </a:r>
          </a:p>
        </p:txBody>
      </p:sp>
      <p:pic>
        <p:nvPicPr>
          <p:cNvPr id="263171" name="Segnaposto contenuto 3" descr="pedophile.jpg"/>
          <p:cNvPicPr>
            <a:picLocks noGrp="1" noChangeAspect="1"/>
          </p:cNvPicPr>
          <p:nvPr>
            <p:ph idx="1"/>
          </p:nvPr>
        </p:nvPicPr>
        <p:blipFill>
          <a:blip r:embed="rId2">
            <a:extLst>
              <a:ext uri="{28A0092B-C50C-407E-A947-70E740481C1C}">
                <a14:useLocalDpi xmlns:a14="http://schemas.microsoft.com/office/drawing/2010/main" val="0"/>
              </a:ext>
            </a:extLst>
          </a:blip>
          <a:srcRect l="-18875" r="-18875"/>
          <a:stretch>
            <a:fillRect/>
          </a:stretch>
        </p:blipFill>
        <p:spPr/>
      </p:pic>
    </p:spTree>
    <p:extLst>
      <p:ext uri="{BB962C8B-B14F-4D97-AF65-F5344CB8AC3E}">
        <p14:creationId xmlns:p14="http://schemas.microsoft.com/office/powerpoint/2010/main" val="322427278"/>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pPr>
              <a:defRPr/>
            </a:pPr>
            <a:r>
              <a:rPr lang="it-IT" altLang="it-IT" sz="2500"/>
              <a:t>I Griffin (</a:t>
            </a:r>
            <a:r>
              <a:rPr lang="it-IT" altLang="it-IT" sz="2500" i="1"/>
              <a:t>Family Guy</a:t>
            </a:r>
            <a:r>
              <a:rPr lang="it-IT" altLang="it-IT" sz="2500"/>
              <a:t>) </a:t>
            </a:r>
            <a:br>
              <a:rPr lang="it-IT" altLang="it-IT" sz="2500"/>
            </a:br>
            <a:r>
              <a:rPr lang="it-IT" altLang="it-IT" sz="2500"/>
              <a:t>série américaine</a:t>
            </a:r>
            <a:br>
              <a:rPr lang="it-IT" altLang="it-IT" sz="2500"/>
            </a:br>
            <a:r>
              <a:rPr lang="it-IT" altLang="it-IT" sz="2500"/>
              <a:t>Seth MacFarlane en 1999 pour il network Fox.</a:t>
            </a:r>
            <a:endParaRPr lang="fr-CA" altLang="it-IT" sz="2500"/>
          </a:p>
        </p:txBody>
      </p:sp>
      <p:sp>
        <p:nvSpPr>
          <p:cNvPr id="264195" name="Segnaposto contenuto 2"/>
          <p:cNvSpPr>
            <a:spLocks noGrp="1"/>
          </p:cNvSpPr>
          <p:nvPr>
            <p:ph idx="1"/>
          </p:nvPr>
        </p:nvSpPr>
        <p:spPr/>
        <p:txBody>
          <a:bodyPr/>
          <a:lstStyle/>
          <a:p>
            <a:r>
              <a:rPr lang="fr-CA" altLang="it-IT" sz="2400"/>
              <a:t>Nell’episodio « Provaci ancora Brian » Stagione 6, episodio 10</a:t>
            </a:r>
          </a:p>
          <a:p>
            <a:endParaRPr lang="fr-CA" altLang="it-IT" sz="2400"/>
          </a:p>
          <a:p>
            <a:r>
              <a:rPr lang="it-IT" altLang="it-IT" sz="2400"/>
              <a:t>D</a:t>
            </a:r>
            <a:r>
              <a:rPr lang="fr-CA" altLang="it-IT" sz="2400"/>
              <a:t>oppiato con « Sei un pazzoide per caso? »</a:t>
            </a:r>
          </a:p>
          <a:p>
            <a:endParaRPr lang="fr-CA" altLang="it-IT" sz="2400"/>
          </a:p>
          <a:p>
            <a:endParaRPr lang="fr-CA" altLang="it-IT" sz="2400"/>
          </a:p>
          <a:p>
            <a:r>
              <a:rPr lang="it-IT" altLang="it-IT" sz="2400"/>
              <a:t>https://doppiaggiitalioti.wordpress.com/2012/12/11/censure-inutili-nei-griffin/</a:t>
            </a:r>
            <a:endParaRPr lang="fr-CA" altLang="it-IT" sz="2400"/>
          </a:p>
        </p:txBody>
      </p:sp>
    </p:spTree>
    <p:extLst>
      <p:ext uri="{BB962C8B-B14F-4D97-AF65-F5344CB8AC3E}">
        <p14:creationId xmlns:p14="http://schemas.microsoft.com/office/powerpoint/2010/main" val="3157909552"/>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3346" name="Titolo 1"/>
          <p:cNvSpPr>
            <a:spLocks noGrp="1"/>
          </p:cNvSpPr>
          <p:nvPr>
            <p:ph type="title"/>
          </p:nvPr>
        </p:nvSpPr>
        <p:spPr/>
        <p:txBody>
          <a:bodyPr/>
          <a:lstStyle/>
          <a:p>
            <a:r>
              <a:rPr lang="it-IT" altLang="it-IT" sz="2100"/>
              <a:t>Observons la pub italienne</a:t>
            </a:r>
            <a:br>
              <a:rPr lang="it-IT" altLang="it-IT" sz="2100"/>
            </a:br>
            <a:r>
              <a:rPr lang="it-IT" altLang="it-IT" sz="2100"/>
              <a:t>de la Fiat 500 en 2007</a:t>
            </a:r>
            <a:endParaRPr lang="fr-FR" altLang="it-IT" sz="2100"/>
          </a:p>
        </p:txBody>
      </p:sp>
      <p:sp>
        <p:nvSpPr>
          <p:cNvPr id="313347" name="Segnaposto contenuto 2"/>
          <p:cNvSpPr>
            <a:spLocks noGrp="1"/>
          </p:cNvSpPr>
          <p:nvPr>
            <p:ph idx="1"/>
          </p:nvPr>
        </p:nvSpPr>
        <p:spPr/>
        <p:txBody>
          <a:bodyPr/>
          <a:lstStyle/>
          <a:p>
            <a:r>
              <a:rPr lang="it-IT" altLang="it-IT" sz="1800"/>
              <a:t>1. Message iconique : Références culturelles : </a:t>
            </a:r>
          </a:p>
          <a:p>
            <a:r>
              <a:rPr lang="it-IT" altLang="it-IT" sz="1800" i="1"/>
              <a:t>Nuovo Cinema Paradiso </a:t>
            </a:r>
            <a:r>
              <a:rPr lang="it-IT" altLang="it-IT" sz="1800"/>
              <a:t>(1988 Giuseppe Tornatore) et histoire de l’</a:t>
            </a:r>
            <a:r>
              <a:rPr lang="it-IT" altLang="ja-JP" sz="1800"/>
              <a:t>Italie</a:t>
            </a:r>
          </a:p>
          <a:p>
            <a:endParaRPr lang="it-IT" altLang="ja-JP" sz="1800"/>
          </a:p>
          <a:p>
            <a:r>
              <a:rPr lang="it-IT" altLang="ja-JP" sz="1800"/>
              <a:t>2. </a:t>
            </a:r>
            <a:r>
              <a:rPr lang="it-IT" altLang="it-IT" sz="1800"/>
              <a:t>Message audio</a:t>
            </a:r>
            <a:endParaRPr lang="it-IT" altLang="ja-JP" sz="1800"/>
          </a:p>
          <a:p>
            <a:endParaRPr lang="it-IT" altLang="it-IT" sz="1800"/>
          </a:p>
          <a:p>
            <a:r>
              <a:rPr lang="it-IT" altLang="it-IT" sz="1800"/>
              <a:t>3. Message linguistique : écrit et oral</a:t>
            </a:r>
          </a:p>
          <a:p>
            <a:endParaRPr lang="it-IT" altLang="it-IT" sz="1800"/>
          </a:p>
          <a:p>
            <a:r>
              <a:rPr lang="it-IT" altLang="it-IT" sz="1800"/>
              <a:t>https://www.youtube.com/watch?v=seJmEb0fcBA</a:t>
            </a:r>
          </a:p>
        </p:txBody>
      </p:sp>
    </p:spTree>
    <p:extLst>
      <p:ext uri="{BB962C8B-B14F-4D97-AF65-F5344CB8AC3E}">
        <p14:creationId xmlns:p14="http://schemas.microsoft.com/office/powerpoint/2010/main" val="50286240"/>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3346" name="Titolo 1"/>
          <p:cNvSpPr>
            <a:spLocks noGrp="1"/>
          </p:cNvSpPr>
          <p:nvPr>
            <p:ph type="title"/>
          </p:nvPr>
        </p:nvSpPr>
        <p:spPr/>
        <p:txBody>
          <a:bodyPr/>
          <a:lstStyle/>
          <a:p>
            <a:r>
              <a:rPr lang="it-IT" altLang="it-IT" sz="2100"/>
              <a:t>Observons la pub italienne</a:t>
            </a:r>
            <a:br>
              <a:rPr lang="it-IT" altLang="it-IT" sz="2100"/>
            </a:br>
            <a:r>
              <a:rPr lang="it-IT" altLang="it-IT" sz="2100"/>
              <a:t>de la Fiat 500 en 2007</a:t>
            </a:r>
            <a:endParaRPr lang="fr-FR" altLang="it-IT" sz="2100"/>
          </a:p>
        </p:txBody>
      </p:sp>
      <p:sp>
        <p:nvSpPr>
          <p:cNvPr id="313347" name="Segnaposto contenuto 2"/>
          <p:cNvSpPr>
            <a:spLocks noGrp="1"/>
          </p:cNvSpPr>
          <p:nvPr>
            <p:ph idx="1"/>
          </p:nvPr>
        </p:nvSpPr>
        <p:spPr/>
        <p:txBody>
          <a:bodyPr/>
          <a:lstStyle/>
          <a:p>
            <a:r>
              <a:rPr lang="it-IT" altLang="it-IT" sz="1800"/>
              <a:t>1. Message iconique : Références culturelles : </a:t>
            </a:r>
          </a:p>
          <a:p>
            <a:r>
              <a:rPr lang="it-IT" altLang="it-IT" sz="1800" i="1"/>
              <a:t>Nuovo Cinema Paradiso </a:t>
            </a:r>
            <a:r>
              <a:rPr lang="it-IT" altLang="it-IT" sz="1800"/>
              <a:t>(1988 Giuseppe Tornatore) et histoire de l’</a:t>
            </a:r>
            <a:r>
              <a:rPr lang="it-IT" altLang="ja-JP" sz="1800"/>
              <a:t>Italie</a:t>
            </a:r>
          </a:p>
          <a:p>
            <a:endParaRPr lang="it-IT" altLang="ja-JP" sz="1800"/>
          </a:p>
          <a:p>
            <a:r>
              <a:rPr lang="it-IT" altLang="ja-JP" sz="1800"/>
              <a:t>2. </a:t>
            </a:r>
            <a:r>
              <a:rPr lang="it-IT" altLang="it-IT" sz="1800"/>
              <a:t>Message audio</a:t>
            </a:r>
            <a:endParaRPr lang="it-IT" altLang="ja-JP" sz="1800"/>
          </a:p>
          <a:p>
            <a:endParaRPr lang="it-IT" altLang="it-IT" sz="1800"/>
          </a:p>
          <a:p>
            <a:r>
              <a:rPr lang="it-IT" altLang="it-IT" sz="1800"/>
              <a:t>3. Message linguistique : écrit et oral</a:t>
            </a:r>
          </a:p>
          <a:p>
            <a:endParaRPr lang="it-IT" altLang="it-IT" sz="1800"/>
          </a:p>
          <a:p>
            <a:r>
              <a:rPr lang="it-IT" altLang="it-IT" sz="1800"/>
              <a:t>https://www.youtube.com/watch?v=seJmEb0fcBA</a:t>
            </a:r>
          </a:p>
        </p:txBody>
      </p:sp>
    </p:spTree>
    <p:extLst>
      <p:ext uri="{BB962C8B-B14F-4D97-AF65-F5344CB8AC3E}">
        <p14:creationId xmlns:p14="http://schemas.microsoft.com/office/powerpoint/2010/main" val="1466393310"/>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6786" name="Titolo 1"/>
          <p:cNvSpPr>
            <a:spLocks noGrp="1"/>
          </p:cNvSpPr>
          <p:nvPr>
            <p:ph type="title"/>
          </p:nvPr>
        </p:nvSpPr>
        <p:spPr/>
        <p:txBody>
          <a:bodyPr>
            <a:normAutofit fontScale="90000"/>
          </a:bodyPr>
          <a:lstStyle/>
          <a:p>
            <a:r>
              <a:rPr lang="it-IT" altLang="it-IT" sz="2800" dirty="0" err="1"/>
              <a:t>Observons</a:t>
            </a:r>
            <a:r>
              <a:rPr lang="it-IT" altLang="it-IT" sz="2800" dirty="0"/>
              <a:t> la </a:t>
            </a:r>
            <a:r>
              <a:rPr lang="it-IT" altLang="it-IT" sz="2800" dirty="0" err="1"/>
              <a:t>publicité</a:t>
            </a:r>
            <a:r>
              <a:rPr lang="it-IT" altLang="it-IT" sz="2800" dirty="0"/>
              <a:t/>
            </a:r>
            <a:br>
              <a:rPr lang="it-IT" altLang="it-IT" sz="2800" dirty="0"/>
            </a:br>
            <a:r>
              <a:rPr lang="it-IT" altLang="it-IT" sz="2800" dirty="0"/>
              <a:t>La </a:t>
            </a:r>
            <a:r>
              <a:rPr lang="it-IT" altLang="it-IT" sz="2800" dirty="0" err="1"/>
              <a:t>publicité</a:t>
            </a:r>
            <a:r>
              <a:rPr lang="it-IT" altLang="it-IT" sz="2800" dirty="0"/>
              <a:t> et la culture</a:t>
            </a:r>
            <a:br>
              <a:rPr lang="it-IT" altLang="it-IT" sz="2800" dirty="0"/>
            </a:br>
            <a:endParaRPr lang="it-IT" altLang="it-IT" sz="2800" dirty="0"/>
          </a:p>
        </p:txBody>
      </p:sp>
      <p:pic>
        <p:nvPicPr>
          <p:cNvPr id="246787" name="Segnaposto contenuto 3" descr="994542-ikea.jpg"/>
          <p:cNvPicPr>
            <a:picLocks noGrp="1" noChangeAspect="1"/>
          </p:cNvPicPr>
          <p:nvPr>
            <p:ph idx="1"/>
          </p:nvPr>
        </p:nvPicPr>
        <p:blipFill>
          <a:blip r:embed="rId2">
            <a:extLst>
              <a:ext uri="{28A0092B-C50C-407E-A947-70E740481C1C}">
                <a14:useLocalDpi xmlns:a14="http://schemas.microsoft.com/office/drawing/2010/main" val="0"/>
              </a:ext>
            </a:extLst>
          </a:blip>
          <a:srcRect l="-40915" r="-40915"/>
          <a:stretch>
            <a:fillRect/>
          </a:stretch>
        </p:blipFill>
        <p:spPr/>
      </p:pic>
    </p:spTree>
    <p:extLst>
      <p:ext uri="{BB962C8B-B14F-4D97-AF65-F5344CB8AC3E}">
        <p14:creationId xmlns:p14="http://schemas.microsoft.com/office/powerpoint/2010/main" val="511379326"/>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4370" name="Titolo 1"/>
          <p:cNvSpPr>
            <a:spLocks noGrp="1"/>
          </p:cNvSpPr>
          <p:nvPr>
            <p:ph type="title"/>
          </p:nvPr>
        </p:nvSpPr>
        <p:spPr/>
        <p:txBody>
          <a:bodyPr/>
          <a:lstStyle/>
          <a:p>
            <a:r>
              <a:rPr lang="it-IT" altLang="it-IT" sz="2100"/>
              <a:t>Observons la traduction de la pub en français</a:t>
            </a:r>
            <a:br>
              <a:rPr lang="it-IT" altLang="it-IT" sz="2100"/>
            </a:br>
            <a:r>
              <a:rPr lang="it-IT" altLang="it-IT" sz="2100"/>
              <a:t>de la Fiat 500 en 2007</a:t>
            </a:r>
            <a:endParaRPr lang="fr-FR" altLang="it-IT" sz="2100"/>
          </a:p>
        </p:txBody>
      </p:sp>
      <p:sp>
        <p:nvSpPr>
          <p:cNvPr id="314371" name="Segnaposto contenuto 2"/>
          <p:cNvSpPr>
            <a:spLocks noGrp="1"/>
          </p:cNvSpPr>
          <p:nvPr>
            <p:ph idx="1"/>
          </p:nvPr>
        </p:nvSpPr>
        <p:spPr/>
        <p:txBody>
          <a:bodyPr/>
          <a:lstStyle/>
          <a:p>
            <a:endParaRPr lang="it-IT" altLang="it-IT" sz="1800"/>
          </a:p>
          <a:p>
            <a:r>
              <a:rPr lang="it-IT" altLang="it-IT" sz="1800"/>
              <a:t>Repérez les adaptations ou autres</a:t>
            </a:r>
          </a:p>
          <a:p>
            <a:r>
              <a:rPr lang="it-IT" altLang="it-IT" sz="1800"/>
              <a:t>1. Message iconique : Références culturelles</a:t>
            </a:r>
            <a:endParaRPr lang="it-IT" altLang="ja-JP" sz="1800"/>
          </a:p>
          <a:p>
            <a:r>
              <a:rPr lang="it-IT" altLang="ja-JP" sz="1800"/>
              <a:t>2. </a:t>
            </a:r>
            <a:r>
              <a:rPr lang="it-IT" altLang="it-IT" sz="1800"/>
              <a:t>Message audio</a:t>
            </a:r>
          </a:p>
          <a:p>
            <a:r>
              <a:rPr lang="it-IT" altLang="it-IT" sz="1800"/>
              <a:t>3. Message linguistique : écrit et oral</a:t>
            </a:r>
          </a:p>
          <a:p>
            <a:endParaRPr lang="it-IT" altLang="it-IT" sz="1800"/>
          </a:p>
          <a:p>
            <a:endParaRPr lang="it-IT" altLang="it-IT" sz="1800"/>
          </a:p>
          <a:p>
            <a:r>
              <a:rPr lang="it-IT" altLang="it-IT" sz="1800"/>
              <a:t>http://www.dailymotion.com/video/x2jp6t_fiat-500-tv-spot-pub-francaise_auto</a:t>
            </a:r>
          </a:p>
          <a:p>
            <a:endParaRPr lang="it-IT" altLang="it-IT" sz="1800"/>
          </a:p>
          <a:p>
            <a:endParaRPr lang="it-IT" altLang="it-IT" sz="1800"/>
          </a:p>
          <a:p>
            <a:pPr>
              <a:buFontTx/>
              <a:buNone/>
            </a:pPr>
            <a:endParaRPr lang="it-IT" altLang="it-IT" sz="1800"/>
          </a:p>
        </p:txBody>
      </p:sp>
    </p:spTree>
    <p:extLst>
      <p:ext uri="{BB962C8B-B14F-4D97-AF65-F5344CB8AC3E}">
        <p14:creationId xmlns:p14="http://schemas.microsoft.com/office/powerpoint/2010/main" val="991992633"/>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7810" name="Titolo 1"/>
          <p:cNvSpPr>
            <a:spLocks noGrp="1"/>
          </p:cNvSpPr>
          <p:nvPr>
            <p:ph type="title"/>
          </p:nvPr>
        </p:nvSpPr>
        <p:spPr/>
        <p:txBody>
          <a:bodyPr/>
          <a:lstStyle/>
          <a:p>
            <a:r>
              <a:rPr lang="it-IT" altLang="it-IT" sz="2800"/>
              <a:t>Publicité et culture</a:t>
            </a:r>
          </a:p>
        </p:txBody>
      </p:sp>
      <p:sp>
        <p:nvSpPr>
          <p:cNvPr id="247811" name="Segnaposto contenuto 2"/>
          <p:cNvSpPr>
            <a:spLocks noGrp="1"/>
          </p:cNvSpPr>
          <p:nvPr>
            <p:ph idx="1"/>
          </p:nvPr>
        </p:nvSpPr>
        <p:spPr/>
        <p:txBody>
          <a:bodyPr>
            <a:normAutofit lnSpcReduction="10000"/>
          </a:bodyPr>
          <a:lstStyle/>
          <a:p>
            <a:r>
              <a:rPr lang="fr-FR" altLang="it-IT" sz="2400"/>
              <a:t>En Israël, un catalogue Ikea sans femmes pour les ultra-orthodoxes </a:t>
            </a:r>
            <a:endParaRPr lang="it-IT" altLang="it-IT" sz="2400"/>
          </a:p>
          <a:p>
            <a:pPr algn="just"/>
            <a:r>
              <a:rPr lang="fr-FR" altLang="it-IT" sz="2400"/>
              <a:t>Des livres religieux alignés sur des étagères, un père et ses deux garçons portant kippas et papillotes, une armoire remplie de vêtements masculins traditionnels… Le géant suédois du meuble Ikea a diffusé ce mois-ci en Israël un catalogue un peu particulier. Destiné à la communauté juive ultraorthodoxe, le prospectus ne contient aucune photo de femmes ou de fillettes à l’intérieur, relève </a:t>
            </a:r>
            <a:r>
              <a:rPr lang="fr-FR" altLang="it-IT" sz="2400" u="sng"/>
              <a:t>le journal israélien</a:t>
            </a:r>
            <a:r>
              <a:rPr lang="fr-FR" altLang="it-IT" sz="2400" i="1" u="sng"/>
              <a:t> Yediot Aharonot</a:t>
            </a:r>
            <a:r>
              <a:rPr lang="fr-FR" altLang="it-IT" sz="2400"/>
              <a:t> dans un article publié mercredi, qui décrit «</a:t>
            </a:r>
            <a:r>
              <a:rPr lang="fr-FR" altLang="it-IT" sz="2400" i="1"/>
              <a:t>un monde imaginaire où des garçons sont élevés dans une société uniquement masculine</a:t>
            </a:r>
            <a:r>
              <a:rPr lang="fr-FR" altLang="it-IT" sz="2400"/>
              <a:t>».</a:t>
            </a:r>
            <a:endParaRPr lang="it-IT" altLang="it-IT" sz="2400"/>
          </a:p>
          <a:p>
            <a:pPr algn="just"/>
            <a:endParaRPr lang="it-IT" altLang="it-IT" sz="2400"/>
          </a:p>
          <a:p>
            <a:endParaRPr lang="it-IT" altLang="it-IT" sz="2400"/>
          </a:p>
        </p:txBody>
      </p:sp>
    </p:spTree>
    <p:extLst>
      <p:ext uri="{BB962C8B-B14F-4D97-AF65-F5344CB8AC3E}">
        <p14:creationId xmlns:p14="http://schemas.microsoft.com/office/powerpoint/2010/main" val="3571232905"/>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8834" name="Titolo 1"/>
          <p:cNvSpPr>
            <a:spLocks noGrp="1"/>
          </p:cNvSpPr>
          <p:nvPr>
            <p:ph type="title"/>
          </p:nvPr>
        </p:nvSpPr>
        <p:spPr/>
        <p:txBody>
          <a:bodyPr/>
          <a:lstStyle/>
          <a:p>
            <a:r>
              <a:rPr lang="it-IT" altLang="it-IT" sz="2800"/>
              <a:t>Publicité et culture</a:t>
            </a:r>
          </a:p>
        </p:txBody>
      </p:sp>
      <p:sp>
        <p:nvSpPr>
          <p:cNvPr id="248835" name="Segnaposto contenuto 2"/>
          <p:cNvSpPr>
            <a:spLocks noGrp="1"/>
          </p:cNvSpPr>
          <p:nvPr>
            <p:ph idx="1"/>
          </p:nvPr>
        </p:nvSpPr>
        <p:spPr/>
        <p:txBody>
          <a:bodyPr/>
          <a:lstStyle/>
          <a:p>
            <a:pPr algn="just"/>
            <a:r>
              <a:rPr lang="fr-FR" altLang="it-IT" sz="2400" b="1"/>
              <a:t>Le géant suédois du meuble en kit avait déjà provoqué l'indignation en 2012 en Arabie Saoudite avec un prospectus dans lequel les femmes avaient été effacées.</a:t>
            </a:r>
          </a:p>
          <a:p>
            <a:endParaRPr lang="it-IT" altLang="it-IT" sz="2400"/>
          </a:p>
        </p:txBody>
      </p:sp>
    </p:spTree>
    <p:extLst>
      <p:ext uri="{BB962C8B-B14F-4D97-AF65-F5344CB8AC3E}">
        <p14:creationId xmlns:p14="http://schemas.microsoft.com/office/powerpoint/2010/main" val="3867288374"/>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9858" name="Titolo 1"/>
          <p:cNvSpPr>
            <a:spLocks noGrp="1"/>
          </p:cNvSpPr>
          <p:nvPr>
            <p:ph type="title" idx="4294967295"/>
          </p:nvPr>
        </p:nvSpPr>
        <p:spPr/>
        <p:txBody>
          <a:bodyPr>
            <a:normAutofit fontScale="90000"/>
          </a:bodyPr>
          <a:lstStyle/>
          <a:p>
            <a:r>
              <a:rPr lang="it-IT" altLang="it-IT" sz="2800"/>
              <a:t>Où est la femme?</a:t>
            </a:r>
            <a:br>
              <a:rPr lang="it-IT" altLang="it-IT" sz="2800"/>
            </a:br>
            <a:r>
              <a:rPr lang="it-IT" altLang="it-IT" sz="2800"/>
              <a:t>en </a:t>
            </a:r>
            <a:r>
              <a:rPr lang="fr-FR" altLang="it-IT" sz="2800"/>
              <a:t>Arabie saoudite</a:t>
            </a:r>
            <a:br>
              <a:rPr lang="fr-FR" altLang="it-IT" sz="2800"/>
            </a:br>
            <a:r>
              <a:rPr lang="fr-FR" altLang="it-IT" sz="2800"/>
              <a:t>Ikea</a:t>
            </a:r>
            <a:endParaRPr lang="it-IT" altLang="it-IT" sz="2800"/>
          </a:p>
        </p:txBody>
      </p:sp>
      <p:pic>
        <p:nvPicPr>
          <p:cNvPr id="249859" name="Immagine 2" descr="Ikea3.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857375" y="1397000"/>
            <a:ext cx="5429250" cy="406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40079991"/>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0882" name="Titolo 1"/>
          <p:cNvSpPr>
            <a:spLocks noGrp="1"/>
          </p:cNvSpPr>
          <p:nvPr>
            <p:ph type="title"/>
          </p:nvPr>
        </p:nvSpPr>
        <p:spPr/>
        <p:txBody>
          <a:bodyPr/>
          <a:lstStyle/>
          <a:p>
            <a:r>
              <a:rPr lang="it-IT" altLang="it-IT" sz="3200"/>
              <a:t>Traduction et culture : publicité</a:t>
            </a:r>
          </a:p>
        </p:txBody>
      </p:sp>
      <p:sp>
        <p:nvSpPr>
          <p:cNvPr id="250883" name="Segnaposto contenuto 2"/>
          <p:cNvSpPr>
            <a:spLocks noGrp="1"/>
          </p:cNvSpPr>
          <p:nvPr>
            <p:ph idx="1"/>
          </p:nvPr>
        </p:nvSpPr>
        <p:spPr/>
        <p:txBody>
          <a:bodyPr>
            <a:normAutofit lnSpcReduction="10000"/>
          </a:bodyPr>
          <a:lstStyle/>
          <a:p>
            <a:r>
              <a:rPr lang="it-IT" altLang="it-IT" sz="2400" b="1"/>
              <a:t>Les Belles Efficaces </a:t>
            </a:r>
          </a:p>
          <a:p>
            <a:endParaRPr lang="it-IT" altLang="it-IT" sz="2400"/>
          </a:p>
          <a:p>
            <a:r>
              <a:rPr lang="it-IT" altLang="it-IT" sz="2400"/>
              <a:t>La notion de fidélité en publicité: équivalence fonctionnelle. </a:t>
            </a:r>
            <a:r>
              <a:rPr lang="ja-JP" altLang="it-IT" sz="2400"/>
              <a:t>“</a:t>
            </a:r>
            <a:r>
              <a:rPr lang="it-IT" altLang="ja-JP" sz="2400"/>
              <a:t>Traduire non la lettre mais l</a:t>
            </a:r>
            <a:r>
              <a:rPr lang="ja-JP" altLang="it-IT" sz="2400"/>
              <a:t>’</a:t>
            </a:r>
            <a:r>
              <a:rPr lang="it-IT" altLang="ja-JP" sz="2400"/>
              <a:t>esprit, non les mots mais les fonctions</a:t>
            </a:r>
            <a:r>
              <a:rPr lang="ja-JP" altLang="it-IT" sz="2400"/>
              <a:t>”</a:t>
            </a:r>
            <a:r>
              <a:rPr lang="it-IT" altLang="ja-JP" sz="2400"/>
              <a:t> (Tatilon 1990: 245)</a:t>
            </a:r>
          </a:p>
          <a:p>
            <a:pPr lvl="3"/>
            <a:r>
              <a:rPr lang="it-IT" altLang="it-IT" sz="2400">
                <a:ea typeface="MS PGothic" panose="020B0600070205080204" pitchFamily="34" charset="-128"/>
              </a:rPr>
              <a:t>Traduction et efficacité</a:t>
            </a:r>
          </a:p>
          <a:p>
            <a:r>
              <a:rPr lang="it-IT" altLang="it-IT" sz="2400"/>
              <a:t>Modification des messages iconiques</a:t>
            </a:r>
          </a:p>
          <a:p>
            <a:r>
              <a:rPr lang="it-IT" altLang="it-IT" sz="2400"/>
              <a:t>Adaptation/Localisation</a:t>
            </a:r>
          </a:p>
          <a:p>
            <a:r>
              <a:rPr lang="it-IT" altLang="it-IT" sz="2400"/>
              <a:t>Non traduction/Globalisation</a:t>
            </a:r>
          </a:p>
          <a:p>
            <a:r>
              <a:rPr lang="it-IT" altLang="it-IT" sz="2400"/>
              <a:t>Traduction</a:t>
            </a:r>
          </a:p>
          <a:p>
            <a:r>
              <a:rPr lang="it-IT" altLang="it-IT" sz="2400"/>
              <a:t>Censure ?</a:t>
            </a:r>
          </a:p>
          <a:p>
            <a:endParaRPr lang="it-IT" altLang="it-IT" sz="2400"/>
          </a:p>
          <a:p>
            <a:endParaRPr lang="it-IT" altLang="it-IT" smtClean="0"/>
          </a:p>
        </p:txBody>
      </p:sp>
    </p:spTree>
    <p:extLst>
      <p:ext uri="{BB962C8B-B14F-4D97-AF65-F5344CB8AC3E}">
        <p14:creationId xmlns:p14="http://schemas.microsoft.com/office/powerpoint/2010/main" val="58603280"/>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1906" name="Titolo 1"/>
          <p:cNvSpPr>
            <a:spLocks noGrp="1"/>
          </p:cNvSpPr>
          <p:nvPr>
            <p:ph type="title"/>
          </p:nvPr>
        </p:nvSpPr>
        <p:spPr/>
        <p:txBody>
          <a:bodyPr/>
          <a:lstStyle/>
          <a:p>
            <a:r>
              <a:rPr lang="it-IT" altLang="it-IT" sz="2800"/>
              <a:t>Composantes culturelles et juridiques</a:t>
            </a:r>
          </a:p>
        </p:txBody>
      </p:sp>
      <p:sp>
        <p:nvSpPr>
          <p:cNvPr id="251907" name="Segnaposto contenuto 2"/>
          <p:cNvSpPr>
            <a:spLocks noGrp="1"/>
          </p:cNvSpPr>
          <p:nvPr>
            <p:ph idx="1"/>
          </p:nvPr>
        </p:nvSpPr>
        <p:spPr/>
        <p:txBody>
          <a:bodyPr/>
          <a:lstStyle/>
          <a:p>
            <a:r>
              <a:rPr lang="it-IT" altLang="it-IT" sz="2400"/>
              <a:t>Religion</a:t>
            </a:r>
          </a:p>
          <a:p>
            <a:r>
              <a:rPr lang="it-IT" altLang="it-IT" sz="2400"/>
              <a:t>Tradition</a:t>
            </a:r>
          </a:p>
          <a:p>
            <a:r>
              <a:rPr lang="it-IT" altLang="it-IT" sz="2400"/>
              <a:t>Attitudes raciales</a:t>
            </a:r>
          </a:p>
          <a:p>
            <a:r>
              <a:rPr lang="it-IT" altLang="it-IT" sz="2400"/>
              <a:t>Esprit nationaliste</a:t>
            </a:r>
          </a:p>
          <a:p>
            <a:r>
              <a:rPr lang="it-IT" altLang="it-IT" sz="2400"/>
              <a:t>Habitudes d</a:t>
            </a:r>
            <a:r>
              <a:rPr lang="ja-JP" altLang="it-IT" sz="2400"/>
              <a:t>’</a:t>
            </a:r>
            <a:r>
              <a:rPr lang="it-IT" altLang="ja-JP" sz="2400"/>
              <a:t>achat</a:t>
            </a:r>
          </a:p>
          <a:p>
            <a:r>
              <a:rPr lang="it-IT" altLang="it-IT" sz="2400"/>
              <a:t>Législation </a:t>
            </a:r>
          </a:p>
          <a:p>
            <a:r>
              <a:rPr lang="it-IT" altLang="it-IT" sz="2400"/>
              <a:t>produits interdits : tabac, sucrerie (Pays bas)…</a:t>
            </a:r>
          </a:p>
          <a:p>
            <a:r>
              <a:rPr lang="it-IT" altLang="it-IT" sz="2400"/>
              <a:t>pub mensongère ou comparative</a:t>
            </a:r>
          </a:p>
          <a:p>
            <a:endParaRPr lang="it-IT" altLang="it-IT" smtClean="0"/>
          </a:p>
        </p:txBody>
      </p:sp>
    </p:spTree>
    <p:extLst>
      <p:ext uri="{BB962C8B-B14F-4D97-AF65-F5344CB8AC3E}">
        <p14:creationId xmlns:p14="http://schemas.microsoft.com/office/powerpoint/2010/main" val="789686479"/>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2930" name="Titolo 1"/>
          <p:cNvSpPr>
            <a:spLocks noGrp="1"/>
          </p:cNvSpPr>
          <p:nvPr>
            <p:ph type="title"/>
          </p:nvPr>
        </p:nvSpPr>
        <p:spPr/>
        <p:txBody>
          <a:bodyPr/>
          <a:lstStyle/>
          <a:p>
            <a:r>
              <a:rPr lang="it-IT" altLang="it-IT" sz="2300" b="1">
                <a:cs typeface="Arial" panose="020B0604020202020204" pitchFamily="34" charset="0"/>
              </a:rPr>
              <a:t/>
            </a:r>
            <a:br>
              <a:rPr lang="it-IT" altLang="it-IT" sz="2300" b="1">
                <a:cs typeface="Arial" panose="020B0604020202020204" pitchFamily="34" charset="0"/>
              </a:rPr>
            </a:br>
            <a:r>
              <a:rPr lang="it-IT" altLang="it-IT" sz="2300" b="1">
                <a:cs typeface="Arial" panose="020B0604020202020204" pitchFamily="34" charset="0"/>
              </a:rPr>
              <a:t>Traduction de la publicité</a:t>
            </a:r>
            <a:endParaRPr lang="it-IT" altLang="it-IT" sz="2600">
              <a:cs typeface="Arial" panose="020B0604020202020204" pitchFamily="34" charset="0"/>
            </a:endParaRPr>
          </a:p>
        </p:txBody>
      </p:sp>
      <p:sp>
        <p:nvSpPr>
          <p:cNvPr id="252931" name="Segnaposto contenuto 2"/>
          <p:cNvSpPr>
            <a:spLocks noGrp="1"/>
          </p:cNvSpPr>
          <p:nvPr>
            <p:ph idx="1"/>
          </p:nvPr>
        </p:nvSpPr>
        <p:spPr/>
        <p:txBody>
          <a:bodyPr/>
          <a:lstStyle/>
          <a:p>
            <a:endParaRPr lang="it-IT" altLang="it-IT" sz="2400">
              <a:cs typeface="Arial" panose="020B0604020202020204" pitchFamily="34" charset="0"/>
            </a:endParaRPr>
          </a:p>
          <a:p>
            <a:r>
              <a:rPr lang="it-IT" altLang="it-IT" sz="2400">
                <a:cs typeface="Arial" panose="020B0604020202020204" pitchFamily="34" charset="0"/>
              </a:rPr>
              <a:t>Messages iconiques</a:t>
            </a:r>
          </a:p>
          <a:p>
            <a:r>
              <a:rPr lang="it-IT" altLang="it-IT" sz="2400">
                <a:cs typeface="Arial" panose="020B0604020202020204" pitchFamily="34" charset="0"/>
              </a:rPr>
              <a:t>Messages verbaux</a:t>
            </a:r>
          </a:p>
          <a:p>
            <a:r>
              <a:rPr lang="it-IT" altLang="it-IT" sz="2400">
                <a:cs typeface="Arial" panose="020B0604020202020204" pitchFamily="34" charset="0"/>
              </a:rPr>
              <a:t>Web</a:t>
            </a:r>
          </a:p>
          <a:p>
            <a:endParaRPr lang="it-IT" altLang="it-IT" sz="2400">
              <a:cs typeface="Arial" panose="020B0604020202020204" pitchFamily="34" charset="0"/>
            </a:endParaRPr>
          </a:p>
          <a:p>
            <a:endParaRPr lang="it-IT" altLang="it-IT" sz="2400">
              <a:cs typeface="Arial" panose="020B0604020202020204" pitchFamily="34" charset="0"/>
            </a:endParaRPr>
          </a:p>
          <a:p>
            <a:r>
              <a:rPr lang="it-IT" altLang="it-IT" sz="2000" b="1">
                <a:cs typeface="Arial" panose="020B0604020202020204" pitchFamily="34" charset="0"/>
              </a:rPr>
              <a:t>Traduction comme communication multilingue</a:t>
            </a:r>
          </a:p>
          <a:p>
            <a:r>
              <a:rPr lang="it-IT" altLang="it-IT" sz="2000">
                <a:cs typeface="Arial" panose="020B0604020202020204" pitchFamily="34" charset="0"/>
              </a:rPr>
              <a:t>M. Guidère, </a:t>
            </a:r>
            <a:r>
              <a:rPr lang="it-IT" altLang="it-IT" sz="2000" i="1">
                <a:cs typeface="Arial" panose="020B0604020202020204" pitchFamily="34" charset="0"/>
              </a:rPr>
              <a:t>La communication multilingue</a:t>
            </a:r>
            <a:r>
              <a:rPr lang="it-IT" altLang="it-IT" sz="2000">
                <a:cs typeface="Arial" panose="020B0604020202020204" pitchFamily="34" charset="0"/>
              </a:rPr>
              <a:t>, Bruxelles, de boeck, 2008.</a:t>
            </a:r>
          </a:p>
        </p:txBody>
      </p:sp>
    </p:spTree>
    <p:extLst>
      <p:ext uri="{BB962C8B-B14F-4D97-AF65-F5344CB8AC3E}">
        <p14:creationId xmlns:p14="http://schemas.microsoft.com/office/powerpoint/2010/main" val="2244558744"/>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02" name="Titolo 1"/>
          <p:cNvSpPr>
            <a:spLocks noGrp="1"/>
          </p:cNvSpPr>
          <p:nvPr>
            <p:ph type="title" idx="4294967295"/>
          </p:nvPr>
        </p:nvSpPr>
        <p:spPr/>
        <p:txBody>
          <a:bodyPr/>
          <a:lstStyle/>
          <a:p>
            <a:r>
              <a:rPr lang="it-IT" altLang="it-IT" sz="2800"/>
              <a:t>Adaptation culturelle ou censure ?</a:t>
            </a:r>
          </a:p>
        </p:txBody>
      </p:sp>
      <p:sp>
        <p:nvSpPr>
          <p:cNvPr id="256003" name="Segnaposto contenuto 2"/>
          <p:cNvSpPr>
            <a:spLocks noGrp="1"/>
          </p:cNvSpPr>
          <p:nvPr>
            <p:ph idx="4294967295"/>
          </p:nvPr>
        </p:nvSpPr>
        <p:spPr/>
        <p:txBody>
          <a:bodyPr/>
          <a:lstStyle/>
          <a:p>
            <a:r>
              <a:rPr lang="fr-FR" altLang="it-IT" sz="2000"/>
              <a:t>Koweït </a:t>
            </a:r>
            <a:r>
              <a:rPr lang="it-IT" altLang="it-IT" sz="2000"/>
              <a:t>Rue 89 14/10/2012</a:t>
            </a:r>
            <a:endParaRPr lang="fr-FR" altLang="it-IT" sz="2000"/>
          </a:p>
          <a:p>
            <a:endParaRPr lang="it-IT" altLang="it-IT" smtClean="0"/>
          </a:p>
        </p:txBody>
      </p:sp>
      <p:pic>
        <p:nvPicPr>
          <p:cNvPr id="256004" name="Immagine 3" descr="02_1.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357438" y="2565400"/>
            <a:ext cx="4419600" cy="325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63343363"/>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8</TotalTime>
  <Words>615</Words>
  <Application>Microsoft Macintosh PowerPoint</Application>
  <PresentationFormat>Presentazione su schermo (4:3)</PresentationFormat>
  <Paragraphs>92</Paragraphs>
  <Slides>20</Slides>
  <Notes>0</Notes>
  <HiddenSlides>0</HiddenSlides>
  <MMClips>0</MMClips>
  <ScaleCrop>false</ScaleCrop>
  <HeadingPairs>
    <vt:vector size="4" baseType="variant">
      <vt:variant>
        <vt:lpstr>Tema</vt:lpstr>
      </vt:variant>
      <vt:variant>
        <vt:i4>1</vt:i4>
      </vt:variant>
      <vt:variant>
        <vt:lpstr>Titoli diapositive</vt:lpstr>
      </vt:variant>
      <vt:variant>
        <vt:i4>20</vt:i4>
      </vt:variant>
    </vt:vector>
  </HeadingPairs>
  <TitlesOfParts>
    <vt:vector size="21" baseType="lpstr">
      <vt:lpstr>Tema di Office</vt:lpstr>
      <vt:lpstr>Presentazione di PowerPoint</vt:lpstr>
      <vt:lpstr>Observons la publicité La publicité et la culture </vt:lpstr>
      <vt:lpstr>Publicité et culture</vt:lpstr>
      <vt:lpstr>Publicité et culture</vt:lpstr>
      <vt:lpstr>Où est la femme? en Arabie saoudite Ikea</vt:lpstr>
      <vt:lpstr>Traduction et culture : publicité</vt:lpstr>
      <vt:lpstr>Composantes culturelles et juridiques</vt:lpstr>
      <vt:lpstr> Traduction de la publicité</vt:lpstr>
      <vt:lpstr>Adaptation culturelle ou censure ?</vt:lpstr>
      <vt:lpstr>Adaptation culturelle ou censure ?</vt:lpstr>
      <vt:lpstr>Adaptation culturelle ou censure ?Arabie saoudite</vt:lpstr>
      <vt:lpstr>Spot Renault Twingo Miss Sixty censuré par  Rai e Mediaset</vt:lpstr>
      <vt:lpstr>Une autre pub de Renault jamais arrivée en Italie</vt:lpstr>
      <vt:lpstr> Dessins animés adaptation culturelle ou censure ? </vt:lpstr>
      <vt:lpstr>I Simpson localisés</vt:lpstr>
      <vt:lpstr>Censure italienne sur une question tabou ?</vt:lpstr>
      <vt:lpstr>I Griffin (Family Guy)  série américaine Seth MacFarlane en 1999 pour il network Fox.</vt:lpstr>
      <vt:lpstr>Observons la pub italienne de la Fiat 500 en 2007</vt:lpstr>
      <vt:lpstr>Observons la pub italienne de la Fiat 500 en 2007</vt:lpstr>
      <vt:lpstr>Observons la traduction de la pub en français de la Fiat 500 en 2007</vt:lpstr>
    </vt:vector>
  </TitlesOfParts>
  <Company>università degli studi di trieste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di PowerPoint</dc:title>
  <dc:creator>nadine celotti</dc:creator>
  <cp:lastModifiedBy>nadine celotti</cp:lastModifiedBy>
  <cp:revision>4</cp:revision>
  <dcterms:created xsi:type="dcterms:W3CDTF">2017-04-16T08:04:56Z</dcterms:created>
  <dcterms:modified xsi:type="dcterms:W3CDTF">2017-04-18T10:14:13Z</dcterms:modified>
</cp:coreProperties>
</file>