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8"/>
  </p:notesMasterIdLst>
  <p:sldIdLst>
    <p:sldId id="257" r:id="rId2"/>
    <p:sldId id="315" r:id="rId3"/>
    <p:sldId id="316" r:id="rId4"/>
    <p:sldId id="317" r:id="rId5"/>
    <p:sldId id="258" r:id="rId6"/>
    <p:sldId id="259" r:id="rId7"/>
    <p:sldId id="260" r:id="rId8"/>
    <p:sldId id="261" r:id="rId9"/>
    <p:sldId id="262"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27" r:id="rId52"/>
    <p:sldId id="328" r:id="rId53"/>
    <p:sldId id="329" r:id="rId54"/>
    <p:sldId id="330" r:id="rId55"/>
    <p:sldId id="331" r:id="rId56"/>
    <p:sldId id="332" r:id="rId57"/>
    <p:sldId id="333" r:id="rId58"/>
    <p:sldId id="334" r:id="rId59"/>
    <p:sldId id="335" r:id="rId60"/>
    <p:sldId id="336" r:id="rId61"/>
    <p:sldId id="337" r:id="rId62"/>
    <p:sldId id="338" r:id="rId63"/>
    <p:sldId id="339" r:id="rId64"/>
    <p:sldId id="340" r:id="rId65"/>
    <p:sldId id="341" r:id="rId66"/>
    <p:sldId id="342" r:id="rId67"/>
    <p:sldId id="343" r:id="rId68"/>
    <p:sldId id="344" r:id="rId69"/>
    <p:sldId id="345" r:id="rId70"/>
    <p:sldId id="346" r:id="rId71"/>
    <p:sldId id="347" r:id="rId72"/>
    <p:sldId id="348" r:id="rId73"/>
    <p:sldId id="349" r:id="rId74"/>
    <p:sldId id="350" r:id="rId75"/>
    <p:sldId id="351" r:id="rId76"/>
    <p:sldId id="352" r:id="rId77"/>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ile con tema 1 - Color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ile con tema 1 - Color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7" d="100"/>
          <a:sy n="77" d="100"/>
        </p:scale>
        <p:origin x="-128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presProps" Target="presProps.xml"/><Relationship Id="rId81" Type="http://schemas.openxmlformats.org/officeDocument/2006/relationships/viewProps" Target="viewProps.xml"/><Relationship Id="rId82" Type="http://schemas.openxmlformats.org/officeDocument/2006/relationships/theme" Target="theme/theme1.xml"/><Relationship Id="rId83"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notesMaster" Target="notesMasters/notesMaster1.xml"/><Relationship Id="rId79" Type="http://schemas.openxmlformats.org/officeDocument/2006/relationships/printerSettings" Target="printerSettings/printerSettings1.bin"/><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F0E189-E04A-214F-91BD-7AA10379FCB4}" type="datetimeFigureOut">
              <a:rPr lang="it-IT" smtClean="0"/>
              <a:t>18/04/17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50B624-F019-6B4E-8814-296DB597C4E3}" type="slidenum">
              <a:rPr lang="it-IT" smtClean="0"/>
              <a:t>‹n.›</a:t>
            </a:fld>
            <a:endParaRPr lang="it-IT"/>
          </a:p>
        </p:txBody>
      </p:sp>
    </p:spTree>
    <p:extLst>
      <p:ext uri="{BB962C8B-B14F-4D97-AF65-F5344CB8AC3E}">
        <p14:creationId xmlns:p14="http://schemas.microsoft.com/office/powerpoint/2010/main" val="76755623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D726A9E7-EB8C-6041-A6AB-7788CA7778E8}" type="slidenum">
              <a:rPr lang="fr-FR" sz="1200"/>
              <a:pPr/>
              <a:t>3</a:t>
            </a:fld>
            <a:endParaRPr lang="fr-FR" sz="1200"/>
          </a:p>
        </p:txBody>
      </p:sp>
      <p:sp>
        <p:nvSpPr>
          <p:cNvPr id="406530" name="Rectangle 2"/>
          <p:cNvSpPr>
            <a:spLocks noGrp="1" noRot="1" noChangeAspect="1" noChangeArrowheads="1" noTextEdit="1"/>
          </p:cNvSpPr>
          <p:nvPr>
            <p:ph type="sldImg"/>
          </p:nvPr>
        </p:nvSpPr>
        <p:spPr>
          <a:ln/>
        </p:spPr>
      </p:sp>
      <p:sp>
        <p:nvSpPr>
          <p:cNvPr id="406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ea typeface="MS PGothic" charset="0"/>
              <a:cs typeface="MS PGothic"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528FD41C-CC43-974F-BCDE-4CB9AC0B4BDC}" type="slidenum">
              <a:rPr lang="fr-FR" sz="1200"/>
              <a:pPr/>
              <a:t>13</a:t>
            </a:fld>
            <a:endParaRPr lang="fr-FR" sz="1200"/>
          </a:p>
        </p:txBody>
      </p:sp>
      <p:sp>
        <p:nvSpPr>
          <p:cNvPr id="411650" name="Rectangle 2"/>
          <p:cNvSpPr>
            <a:spLocks noGrp="1" noRot="1" noChangeAspect="1" noChangeArrowheads="1" noTextEdit="1"/>
          </p:cNvSpPr>
          <p:nvPr>
            <p:ph type="sldImg"/>
          </p:nvPr>
        </p:nvSpPr>
        <p:spPr>
          <a:ln/>
        </p:spPr>
      </p:sp>
      <p:sp>
        <p:nvSpPr>
          <p:cNvPr id="411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ea typeface="MS PGothic" charset="0"/>
              <a:cs typeface="MS PGothic"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6223DB54-11B6-564F-BDCB-8B2CE7642BA5}" type="slidenum">
              <a:rPr lang="fr-FR" sz="1200"/>
              <a:pPr/>
              <a:t>15</a:t>
            </a:fld>
            <a:endParaRPr lang="fr-FR" sz="1200"/>
          </a:p>
        </p:txBody>
      </p:sp>
      <p:sp>
        <p:nvSpPr>
          <p:cNvPr id="414722" name="Rectangle 2"/>
          <p:cNvSpPr>
            <a:spLocks noGrp="1" noRot="1" noChangeAspect="1" noChangeArrowheads="1" noTextEdit="1"/>
          </p:cNvSpPr>
          <p:nvPr>
            <p:ph type="sldImg"/>
          </p:nvPr>
        </p:nvSpPr>
        <p:spPr>
          <a:ln/>
        </p:spPr>
      </p:sp>
      <p:sp>
        <p:nvSpPr>
          <p:cNvPr id="414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ea typeface="MS PGothic" charset="0"/>
              <a:cs typeface="MS PGothic"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90388761-55D5-214B-ACF4-B7FCECDDD026}" type="slidenum">
              <a:rPr lang="fr-FR" sz="1200"/>
              <a:pPr/>
              <a:t>24</a:t>
            </a:fld>
            <a:endParaRPr lang="fr-FR" sz="1200"/>
          </a:p>
        </p:txBody>
      </p:sp>
      <p:sp>
        <p:nvSpPr>
          <p:cNvPr id="424962" name="Rectangle 2"/>
          <p:cNvSpPr>
            <a:spLocks noGrp="1" noRot="1" noChangeAspect="1" noChangeArrowheads="1" noTextEdit="1"/>
          </p:cNvSpPr>
          <p:nvPr>
            <p:ph type="sldImg"/>
          </p:nvPr>
        </p:nvSpPr>
        <p:spPr>
          <a:ln/>
        </p:spPr>
      </p:sp>
      <p:sp>
        <p:nvSpPr>
          <p:cNvPr id="424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ea typeface="MS PGothic" charset="0"/>
              <a:cs typeface="MS PGothic"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B9B708B1-C96B-0E4C-8C4A-F5793B5A2E87}" type="slidenum">
              <a:rPr lang="fr-FR" sz="1200"/>
              <a:pPr/>
              <a:t>50</a:t>
            </a:fld>
            <a:endParaRPr lang="fr-FR" sz="1200"/>
          </a:p>
        </p:txBody>
      </p:sp>
      <p:sp>
        <p:nvSpPr>
          <p:cNvPr id="447490" name="Rectangle 2"/>
          <p:cNvSpPr>
            <a:spLocks noGrp="1" noRot="1" noChangeAspect="1" noChangeArrowheads="1" noTextEdit="1"/>
          </p:cNvSpPr>
          <p:nvPr>
            <p:ph type="sldImg"/>
          </p:nvPr>
        </p:nvSpPr>
        <p:spPr>
          <a:ln/>
        </p:spPr>
      </p:sp>
      <p:sp>
        <p:nvSpPr>
          <p:cNvPr id="4474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ea typeface="MS PGothic" charset="0"/>
              <a:cs typeface="MS PGothic"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048800A6-0747-F547-AD9B-30AF40819955}" type="slidenum">
              <a:rPr lang="fr-FR" sz="1200"/>
              <a:pPr/>
              <a:t>60</a:t>
            </a:fld>
            <a:endParaRPr lang="fr-FR" sz="1200"/>
          </a:p>
        </p:txBody>
      </p:sp>
      <p:sp>
        <p:nvSpPr>
          <p:cNvPr id="454658" name="Rectangle 2"/>
          <p:cNvSpPr>
            <a:spLocks noGrp="1" noRot="1" noChangeAspect="1" noChangeArrowheads="1" noTextEdit="1"/>
          </p:cNvSpPr>
          <p:nvPr>
            <p:ph type="sldImg"/>
          </p:nvPr>
        </p:nvSpPr>
        <p:spPr>
          <a:ln/>
        </p:spPr>
      </p:sp>
      <p:sp>
        <p:nvSpPr>
          <p:cNvPr id="454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ea typeface="MS PGothic" charset="0"/>
              <a:cs typeface="MS PGothic"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048800A6-0747-F547-AD9B-30AF40819955}" type="slidenum">
              <a:rPr lang="fr-FR" sz="1200"/>
              <a:pPr/>
              <a:t>61</a:t>
            </a:fld>
            <a:endParaRPr lang="fr-FR" sz="1200"/>
          </a:p>
        </p:txBody>
      </p:sp>
      <p:sp>
        <p:nvSpPr>
          <p:cNvPr id="454658" name="Rectangle 2"/>
          <p:cNvSpPr>
            <a:spLocks noGrp="1" noRot="1" noChangeAspect="1" noChangeArrowheads="1" noTextEdit="1"/>
          </p:cNvSpPr>
          <p:nvPr>
            <p:ph type="sldImg"/>
          </p:nvPr>
        </p:nvSpPr>
        <p:spPr>
          <a:ln/>
        </p:spPr>
      </p:sp>
      <p:sp>
        <p:nvSpPr>
          <p:cNvPr id="454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ea typeface="MS PGothic" charset="0"/>
              <a:cs typeface="MS PGothic"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C72D45A8-1996-E643-BDD0-AFAE254E60D0}" type="datetimeFigureOut">
              <a:rPr lang="it-IT" smtClean="0"/>
              <a:t>18/04/17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C1F0317-3D7E-9244-AA49-B8B4AFA4881E}" type="slidenum">
              <a:rPr lang="it-IT" smtClean="0"/>
              <a:t>‹n.›</a:t>
            </a:fld>
            <a:endParaRPr lang="it-IT"/>
          </a:p>
        </p:txBody>
      </p:sp>
    </p:spTree>
    <p:extLst>
      <p:ext uri="{BB962C8B-B14F-4D97-AF65-F5344CB8AC3E}">
        <p14:creationId xmlns:p14="http://schemas.microsoft.com/office/powerpoint/2010/main" val="2498766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72D45A8-1996-E643-BDD0-AFAE254E60D0}" type="datetimeFigureOut">
              <a:rPr lang="it-IT" smtClean="0"/>
              <a:t>18/04/17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C1F0317-3D7E-9244-AA49-B8B4AFA4881E}" type="slidenum">
              <a:rPr lang="it-IT" smtClean="0"/>
              <a:t>‹n.›</a:t>
            </a:fld>
            <a:endParaRPr lang="it-IT"/>
          </a:p>
        </p:txBody>
      </p:sp>
    </p:spTree>
    <p:extLst>
      <p:ext uri="{BB962C8B-B14F-4D97-AF65-F5344CB8AC3E}">
        <p14:creationId xmlns:p14="http://schemas.microsoft.com/office/powerpoint/2010/main" val="334894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72D45A8-1996-E643-BDD0-AFAE254E60D0}" type="datetimeFigureOut">
              <a:rPr lang="it-IT" smtClean="0"/>
              <a:t>18/04/17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C1F0317-3D7E-9244-AA49-B8B4AFA4881E}" type="slidenum">
              <a:rPr lang="it-IT" smtClean="0"/>
              <a:t>‹n.›</a:t>
            </a:fld>
            <a:endParaRPr lang="it-IT"/>
          </a:p>
        </p:txBody>
      </p:sp>
    </p:spTree>
    <p:extLst>
      <p:ext uri="{BB962C8B-B14F-4D97-AF65-F5344CB8AC3E}">
        <p14:creationId xmlns:p14="http://schemas.microsoft.com/office/powerpoint/2010/main" val="2717364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72D45A8-1996-E643-BDD0-AFAE254E60D0}" type="datetimeFigureOut">
              <a:rPr lang="it-IT" smtClean="0"/>
              <a:t>18/04/17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C1F0317-3D7E-9244-AA49-B8B4AFA4881E}" type="slidenum">
              <a:rPr lang="it-IT" smtClean="0"/>
              <a:t>‹n.›</a:t>
            </a:fld>
            <a:endParaRPr lang="it-IT"/>
          </a:p>
        </p:txBody>
      </p:sp>
    </p:spTree>
    <p:extLst>
      <p:ext uri="{BB962C8B-B14F-4D97-AF65-F5344CB8AC3E}">
        <p14:creationId xmlns:p14="http://schemas.microsoft.com/office/powerpoint/2010/main" val="3054029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C72D45A8-1996-E643-BDD0-AFAE254E60D0}" type="datetimeFigureOut">
              <a:rPr lang="it-IT" smtClean="0"/>
              <a:t>18/04/17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C1F0317-3D7E-9244-AA49-B8B4AFA4881E}" type="slidenum">
              <a:rPr lang="it-IT" smtClean="0"/>
              <a:t>‹n.›</a:t>
            </a:fld>
            <a:endParaRPr lang="it-IT"/>
          </a:p>
        </p:txBody>
      </p:sp>
    </p:spTree>
    <p:extLst>
      <p:ext uri="{BB962C8B-B14F-4D97-AF65-F5344CB8AC3E}">
        <p14:creationId xmlns:p14="http://schemas.microsoft.com/office/powerpoint/2010/main" val="861383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72D45A8-1996-E643-BDD0-AFAE254E60D0}" type="datetimeFigureOut">
              <a:rPr lang="it-IT" smtClean="0"/>
              <a:t>18/04/17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C1F0317-3D7E-9244-AA49-B8B4AFA4881E}" type="slidenum">
              <a:rPr lang="it-IT" smtClean="0"/>
              <a:t>‹n.›</a:t>
            </a:fld>
            <a:endParaRPr lang="it-IT"/>
          </a:p>
        </p:txBody>
      </p:sp>
    </p:spTree>
    <p:extLst>
      <p:ext uri="{BB962C8B-B14F-4D97-AF65-F5344CB8AC3E}">
        <p14:creationId xmlns:p14="http://schemas.microsoft.com/office/powerpoint/2010/main" val="4288841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72D45A8-1996-E643-BDD0-AFAE254E60D0}" type="datetimeFigureOut">
              <a:rPr lang="it-IT" smtClean="0"/>
              <a:t>18/04/17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C1F0317-3D7E-9244-AA49-B8B4AFA4881E}" type="slidenum">
              <a:rPr lang="it-IT" smtClean="0"/>
              <a:t>‹n.›</a:t>
            </a:fld>
            <a:endParaRPr lang="it-IT"/>
          </a:p>
        </p:txBody>
      </p:sp>
    </p:spTree>
    <p:extLst>
      <p:ext uri="{BB962C8B-B14F-4D97-AF65-F5344CB8AC3E}">
        <p14:creationId xmlns:p14="http://schemas.microsoft.com/office/powerpoint/2010/main" val="2741790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C72D45A8-1996-E643-BDD0-AFAE254E60D0}" type="datetimeFigureOut">
              <a:rPr lang="it-IT" smtClean="0"/>
              <a:t>18/04/17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C1F0317-3D7E-9244-AA49-B8B4AFA4881E}" type="slidenum">
              <a:rPr lang="it-IT" smtClean="0"/>
              <a:t>‹n.›</a:t>
            </a:fld>
            <a:endParaRPr lang="it-IT"/>
          </a:p>
        </p:txBody>
      </p:sp>
    </p:spTree>
    <p:extLst>
      <p:ext uri="{BB962C8B-B14F-4D97-AF65-F5344CB8AC3E}">
        <p14:creationId xmlns:p14="http://schemas.microsoft.com/office/powerpoint/2010/main" val="3940556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72D45A8-1996-E643-BDD0-AFAE254E60D0}" type="datetimeFigureOut">
              <a:rPr lang="it-IT" smtClean="0"/>
              <a:t>18/04/17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C1F0317-3D7E-9244-AA49-B8B4AFA4881E}" type="slidenum">
              <a:rPr lang="it-IT" smtClean="0"/>
              <a:t>‹n.›</a:t>
            </a:fld>
            <a:endParaRPr lang="it-IT"/>
          </a:p>
        </p:txBody>
      </p:sp>
    </p:spTree>
    <p:extLst>
      <p:ext uri="{BB962C8B-B14F-4D97-AF65-F5344CB8AC3E}">
        <p14:creationId xmlns:p14="http://schemas.microsoft.com/office/powerpoint/2010/main" val="2514499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C72D45A8-1996-E643-BDD0-AFAE254E60D0}" type="datetimeFigureOut">
              <a:rPr lang="it-IT" smtClean="0"/>
              <a:t>18/04/17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C1F0317-3D7E-9244-AA49-B8B4AFA4881E}" type="slidenum">
              <a:rPr lang="it-IT" smtClean="0"/>
              <a:t>‹n.›</a:t>
            </a:fld>
            <a:endParaRPr lang="it-IT"/>
          </a:p>
        </p:txBody>
      </p:sp>
    </p:spTree>
    <p:extLst>
      <p:ext uri="{BB962C8B-B14F-4D97-AF65-F5344CB8AC3E}">
        <p14:creationId xmlns:p14="http://schemas.microsoft.com/office/powerpoint/2010/main" val="4033824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C72D45A8-1996-E643-BDD0-AFAE254E60D0}" type="datetimeFigureOut">
              <a:rPr lang="it-IT" smtClean="0"/>
              <a:t>18/04/17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C1F0317-3D7E-9244-AA49-B8B4AFA4881E}" type="slidenum">
              <a:rPr lang="it-IT" smtClean="0"/>
              <a:t>‹n.›</a:t>
            </a:fld>
            <a:endParaRPr lang="it-IT"/>
          </a:p>
        </p:txBody>
      </p:sp>
    </p:spTree>
    <p:extLst>
      <p:ext uri="{BB962C8B-B14F-4D97-AF65-F5344CB8AC3E}">
        <p14:creationId xmlns:p14="http://schemas.microsoft.com/office/powerpoint/2010/main" val="62321031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2D45A8-1996-E643-BDD0-AFAE254E60D0}" type="datetimeFigureOut">
              <a:rPr lang="it-IT" smtClean="0"/>
              <a:t>18/04/17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1F0317-3D7E-9244-AA49-B8B4AFA4881E}" type="slidenum">
              <a:rPr lang="it-IT" smtClean="0"/>
              <a:t>‹n.›</a:t>
            </a:fld>
            <a:endParaRPr lang="it-IT"/>
          </a:p>
        </p:txBody>
      </p:sp>
    </p:spTree>
    <p:extLst>
      <p:ext uri="{BB962C8B-B14F-4D97-AF65-F5344CB8AC3E}">
        <p14:creationId xmlns:p14="http://schemas.microsoft.com/office/powerpoint/2010/main" val="2863691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arzantilinguistica.it/"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7" name="Titolo 1"/>
          <p:cNvSpPr>
            <a:spLocks noGrp="1"/>
          </p:cNvSpPr>
          <p:nvPr>
            <p:ph type="ctrTitle"/>
          </p:nvPr>
        </p:nvSpPr>
        <p:spPr/>
        <p:txBody>
          <a:bodyPr/>
          <a:lstStyle/>
          <a:p>
            <a:r>
              <a:rPr lang="it-IT" sz="2800">
                <a:latin typeface="Arial" charset="0"/>
                <a:ea typeface="MS PGothic" charset="0"/>
              </a:rPr>
              <a:t>Dictionnaires et culture</a:t>
            </a:r>
          </a:p>
        </p:txBody>
      </p:sp>
      <p:sp>
        <p:nvSpPr>
          <p:cNvPr id="398338" name="Sottotitolo 2"/>
          <p:cNvSpPr>
            <a:spLocks noGrp="1"/>
          </p:cNvSpPr>
          <p:nvPr>
            <p:ph type="subTitle" idx="1"/>
          </p:nvPr>
        </p:nvSpPr>
        <p:spPr/>
        <p:txBody>
          <a:bodyPr/>
          <a:lstStyle/>
          <a:p>
            <a:r>
              <a:rPr lang="it-IT" sz="2400">
                <a:latin typeface="Arial" charset="0"/>
                <a:ea typeface="MS PGothic" charset="0"/>
                <a:cs typeface="MS PGothic" charset="0"/>
              </a:rPr>
              <a:t>Lingua e Traduzione francese 2</a:t>
            </a:r>
          </a:p>
          <a:p>
            <a:r>
              <a:rPr lang="it-IT" sz="2400">
                <a:latin typeface="Arial" charset="0"/>
                <a:ea typeface="MS PGothic" charset="0"/>
                <a:cs typeface="MS PGothic" charset="0"/>
              </a:rPr>
              <a:t>Modulo di lingua francese</a:t>
            </a:r>
          </a:p>
          <a:p>
            <a:r>
              <a:rPr lang="it-IT" sz="2400">
                <a:latin typeface="Arial" charset="0"/>
                <a:ea typeface="MS PGothic" charset="0"/>
                <a:cs typeface="MS PGothic" charset="0"/>
              </a:rPr>
              <a:t>2016-2017</a:t>
            </a:r>
          </a:p>
        </p:txBody>
      </p:sp>
    </p:spTree>
    <p:extLst>
      <p:ext uri="{BB962C8B-B14F-4D97-AF65-F5344CB8AC3E}">
        <p14:creationId xmlns:p14="http://schemas.microsoft.com/office/powerpoint/2010/main" val="340676067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3" name="Titolo 1"/>
          <p:cNvSpPr>
            <a:spLocks noGrp="1"/>
          </p:cNvSpPr>
          <p:nvPr>
            <p:ph type="title"/>
          </p:nvPr>
        </p:nvSpPr>
        <p:spPr/>
        <p:txBody>
          <a:bodyPr/>
          <a:lstStyle/>
          <a:p>
            <a:pPr eaLnBrk="1" hangingPunct="1"/>
            <a:r>
              <a:rPr lang="it-IT" sz="2800" dirty="0" err="1">
                <a:latin typeface="Arial" charset="0"/>
                <a:ea typeface="MS PGothic" charset="0"/>
              </a:rPr>
              <a:t>Lieux</a:t>
            </a:r>
            <a:r>
              <a:rPr lang="it-IT" sz="2800" dirty="0">
                <a:latin typeface="Arial" charset="0"/>
                <a:ea typeface="MS PGothic" charset="0"/>
              </a:rPr>
              <a:t> </a:t>
            </a:r>
            <a:r>
              <a:rPr lang="it-IT" sz="2800" dirty="0" smtClean="0">
                <a:latin typeface="Arial" charset="0"/>
                <a:ea typeface="MS PGothic" charset="0"/>
              </a:rPr>
              <a:t>d</a:t>
            </a:r>
            <a:r>
              <a:rPr lang="ja-JP" altLang="it-IT" sz="2800" dirty="0" smtClean="0">
                <a:latin typeface="Arial" charset="0"/>
                <a:ea typeface="MS PGothic" charset="0"/>
              </a:rPr>
              <a:t>’</a:t>
            </a:r>
            <a:r>
              <a:rPr lang="it-IT" altLang="ja-JP" sz="2800" dirty="0" err="1" smtClean="0">
                <a:latin typeface="Arial" charset="0"/>
                <a:ea typeface="MS PGothic" charset="0"/>
              </a:rPr>
              <a:t>observation</a:t>
            </a:r>
            <a:r>
              <a:rPr lang="it-IT" altLang="ja-JP" sz="2800" dirty="0" smtClean="0">
                <a:latin typeface="Arial" charset="0"/>
                <a:ea typeface="MS PGothic" charset="0"/>
              </a:rPr>
              <a:t> pour </a:t>
            </a:r>
            <a:r>
              <a:rPr lang="it-IT" altLang="ja-JP" sz="2800" dirty="0" err="1" smtClean="0">
                <a:latin typeface="Arial" charset="0"/>
                <a:ea typeface="MS PGothic" charset="0"/>
              </a:rPr>
              <a:t>saisir</a:t>
            </a:r>
            <a:r>
              <a:rPr lang="it-IT" altLang="ja-JP" sz="2800" dirty="0" smtClean="0">
                <a:latin typeface="Arial" charset="0"/>
                <a:ea typeface="MS PGothic" charset="0"/>
              </a:rPr>
              <a:t> la culture</a:t>
            </a:r>
            <a:endParaRPr lang="it-IT" sz="2800" dirty="0">
              <a:latin typeface="Arial" charset="0"/>
              <a:ea typeface="MS PGothic" charset="0"/>
            </a:endParaRPr>
          </a:p>
        </p:txBody>
      </p:sp>
      <p:sp>
        <p:nvSpPr>
          <p:cNvPr id="407554" name="Segnaposto contenuto 2"/>
          <p:cNvSpPr>
            <a:spLocks noGrp="1"/>
          </p:cNvSpPr>
          <p:nvPr>
            <p:ph idx="1"/>
          </p:nvPr>
        </p:nvSpPr>
        <p:spPr/>
        <p:txBody>
          <a:bodyPr/>
          <a:lstStyle/>
          <a:p>
            <a:pPr eaLnBrk="1" hangingPunct="1">
              <a:lnSpc>
                <a:spcPct val="90000"/>
              </a:lnSpc>
            </a:pPr>
            <a:r>
              <a:rPr lang="it-IT" sz="2200">
                <a:latin typeface="Arial" charset="0"/>
                <a:ea typeface="MS PGothic" charset="0"/>
                <a:cs typeface="MS PGothic" charset="0"/>
              </a:rPr>
              <a:t>Discours préfaciels </a:t>
            </a:r>
            <a:endParaRPr lang="it-IT" altLang="ja-JP" sz="2200">
              <a:latin typeface="Arial" charset="0"/>
              <a:ea typeface="MS PGothic" charset="0"/>
              <a:cs typeface="MS PGothic" charset="0"/>
            </a:endParaRPr>
          </a:p>
          <a:p>
            <a:pPr eaLnBrk="1" hangingPunct="1">
              <a:lnSpc>
                <a:spcPct val="90000"/>
              </a:lnSpc>
            </a:pPr>
            <a:r>
              <a:rPr lang="it-IT" sz="2200">
                <a:latin typeface="Arial" charset="0"/>
                <a:ea typeface="MS PGothic" charset="0"/>
                <a:cs typeface="MS PGothic" charset="0"/>
              </a:rPr>
              <a:t>Macrostructure : le choix des entrées</a:t>
            </a:r>
          </a:p>
          <a:p>
            <a:pPr eaLnBrk="1" hangingPunct="1">
              <a:lnSpc>
                <a:spcPct val="90000"/>
              </a:lnSpc>
            </a:pPr>
            <a:r>
              <a:rPr lang="it-IT" sz="2200">
                <a:latin typeface="Arial" charset="0"/>
                <a:ea typeface="MS PGothic" charset="0"/>
                <a:cs typeface="MS PGothic" charset="0"/>
              </a:rPr>
              <a:t>Microstructure : tous les renseignements</a:t>
            </a:r>
          </a:p>
          <a:p>
            <a:pPr eaLnBrk="1" hangingPunct="1">
              <a:lnSpc>
                <a:spcPct val="90000"/>
              </a:lnSpc>
            </a:pPr>
            <a:r>
              <a:rPr lang="it-IT" sz="2200">
                <a:latin typeface="Arial" charset="0"/>
                <a:ea typeface="MS PGothic" charset="0"/>
                <a:cs typeface="MS PGothic" charset="0"/>
              </a:rPr>
              <a:t>Orthographe</a:t>
            </a:r>
          </a:p>
          <a:p>
            <a:pPr eaLnBrk="1" hangingPunct="1">
              <a:lnSpc>
                <a:spcPct val="90000"/>
              </a:lnSpc>
            </a:pPr>
            <a:r>
              <a:rPr lang="it-IT" sz="2200">
                <a:latin typeface="Arial" charset="0"/>
                <a:ea typeface="MS PGothic" charset="0"/>
                <a:cs typeface="MS PGothic" charset="0"/>
              </a:rPr>
              <a:t>Prononciation</a:t>
            </a:r>
          </a:p>
          <a:p>
            <a:pPr eaLnBrk="1" hangingPunct="1">
              <a:lnSpc>
                <a:spcPct val="90000"/>
              </a:lnSpc>
            </a:pPr>
            <a:r>
              <a:rPr lang="it-IT" sz="2200">
                <a:latin typeface="Arial" charset="0"/>
                <a:ea typeface="MS PGothic" charset="0"/>
                <a:cs typeface="MS PGothic" charset="0"/>
              </a:rPr>
              <a:t>Genre grammatical</a:t>
            </a:r>
          </a:p>
          <a:p>
            <a:pPr eaLnBrk="1" hangingPunct="1">
              <a:lnSpc>
                <a:spcPct val="90000"/>
              </a:lnSpc>
            </a:pPr>
            <a:r>
              <a:rPr lang="it-IT" sz="2200">
                <a:latin typeface="Arial" charset="0"/>
                <a:ea typeface="MS PGothic" charset="0"/>
                <a:cs typeface="MS PGothic" charset="0"/>
              </a:rPr>
              <a:t>Marques d</a:t>
            </a:r>
            <a:r>
              <a:rPr lang="ja-JP" altLang="it-IT" sz="2200">
                <a:latin typeface="Arial" charset="0"/>
                <a:ea typeface="MS PGothic" charset="0"/>
                <a:cs typeface="MS PGothic" charset="0"/>
              </a:rPr>
              <a:t>’</a:t>
            </a:r>
            <a:r>
              <a:rPr lang="it-IT" altLang="ja-JP" sz="2200">
                <a:latin typeface="Arial" charset="0"/>
                <a:ea typeface="MS PGothic" charset="0"/>
                <a:cs typeface="MS PGothic" charset="0"/>
              </a:rPr>
              <a:t>usage</a:t>
            </a:r>
          </a:p>
          <a:p>
            <a:pPr eaLnBrk="1" hangingPunct="1">
              <a:lnSpc>
                <a:spcPct val="90000"/>
              </a:lnSpc>
            </a:pPr>
            <a:r>
              <a:rPr lang="it-IT" sz="2200">
                <a:latin typeface="Arial" charset="0"/>
                <a:ea typeface="MS PGothic" charset="0"/>
                <a:cs typeface="MS PGothic" charset="0"/>
              </a:rPr>
              <a:t>Définition</a:t>
            </a:r>
          </a:p>
          <a:p>
            <a:pPr eaLnBrk="1" hangingPunct="1">
              <a:lnSpc>
                <a:spcPct val="90000"/>
              </a:lnSpc>
            </a:pPr>
            <a:r>
              <a:rPr lang="it-IT" sz="2200">
                <a:latin typeface="Arial" charset="0"/>
                <a:ea typeface="MS PGothic" charset="0"/>
                <a:cs typeface="MS PGothic" charset="0"/>
              </a:rPr>
              <a:t>Exemples</a:t>
            </a:r>
          </a:p>
          <a:p>
            <a:pPr eaLnBrk="1" hangingPunct="1">
              <a:lnSpc>
                <a:spcPct val="90000"/>
              </a:lnSpc>
            </a:pPr>
            <a:r>
              <a:rPr lang="it-IT" sz="2200">
                <a:latin typeface="Arial" charset="0"/>
                <a:ea typeface="MS PGothic" charset="0"/>
                <a:cs typeface="MS PGothic" charset="0"/>
              </a:rPr>
              <a:t>Remarques</a:t>
            </a:r>
          </a:p>
          <a:p>
            <a:pPr eaLnBrk="1" hangingPunct="1">
              <a:lnSpc>
                <a:spcPct val="90000"/>
              </a:lnSpc>
            </a:pPr>
            <a:r>
              <a:rPr lang="it-IT" sz="2200">
                <a:latin typeface="Arial" charset="0"/>
                <a:ea typeface="MS PGothic" charset="0"/>
                <a:cs typeface="MS PGothic" charset="0"/>
              </a:rPr>
              <a:t>Renvois</a:t>
            </a:r>
          </a:p>
          <a:p>
            <a:pPr eaLnBrk="1" hangingPunct="1">
              <a:lnSpc>
                <a:spcPct val="90000"/>
              </a:lnSpc>
            </a:pPr>
            <a:r>
              <a:rPr lang="it-IT" sz="2200">
                <a:latin typeface="Arial" charset="0"/>
                <a:ea typeface="MS PGothic" charset="0"/>
                <a:cs typeface="MS PGothic" charset="0"/>
              </a:rPr>
              <a:t>Antonymes</a:t>
            </a:r>
          </a:p>
        </p:txBody>
      </p:sp>
    </p:spTree>
    <p:extLst>
      <p:ext uri="{BB962C8B-B14F-4D97-AF65-F5344CB8AC3E}">
        <p14:creationId xmlns:p14="http://schemas.microsoft.com/office/powerpoint/2010/main" val="90436448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7" name="Titolo 1"/>
          <p:cNvSpPr>
            <a:spLocks noGrp="1"/>
          </p:cNvSpPr>
          <p:nvPr>
            <p:ph type="title"/>
          </p:nvPr>
        </p:nvSpPr>
        <p:spPr/>
        <p:txBody>
          <a:bodyPr/>
          <a:lstStyle/>
          <a:p>
            <a:pPr eaLnBrk="1" hangingPunct="1"/>
            <a:r>
              <a:rPr lang="it-IT" sz="2800">
                <a:latin typeface="Arial" charset="0"/>
                <a:ea typeface="MS PGothic" charset="0"/>
              </a:rPr>
              <a:t>Discours préfaciels : Postface d</a:t>
            </a:r>
            <a:r>
              <a:rPr lang="ja-JP" altLang="it-IT" sz="2800">
                <a:latin typeface="Arial" charset="0"/>
                <a:ea typeface="MS PGothic" charset="0"/>
              </a:rPr>
              <a:t>’</a:t>
            </a:r>
            <a:r>
              <a:rPr lang="it-IT" altLang="ja-JP" sz="2800">
                <a:latin typeface="Arial" charset="0"/>
                <a:ea typeface="MS PGothic" charset="0"/>
              </a:rPr>
              <a:t>Alain Rey 2006</a:t>
            </a:r>
            <a:br>
              <a:rPr lang="it-IT" altLang="ja-JP" sz="2800">
                <a:latin typeface="Arial" charset="0"/>
                <a:ea typeface="MS PGothic" charset="0"/>
              </a:rPr>
            </a:br>
            <a:r>
              <a:rPr lang="it-IT" altLang="ja-JP" sz="2800">
                <a:latin typeface="Arial" charset="0"/>
                <a:ea typeface="MS PGothic" charset="0"/>
              </a:rPr>
              <a:t>Déclaration de combat</a:t>
            </a:r>
            <a:endParaRPr lang="it-IT" sz="2800">
              <a:latin typeface="Arial" charset="0"/>
              <a:ea typeface="MS PGothic" charset="0"/>
            </a:endParaRPr>
          </a:p>
        </p:txBody>
      </p:sp>
      <p:sp>
        <p:nvSpPr>
          <p:cNvPr id="408578" name="Segnaposto contenuto 2"/>
          <p:cNvSpPr>
            <a:spLocks noGrp="1"/>
          </p:cNvSpPr>
          <p:nvPr>
            <p:ph idx="1"/>
          </p:nvPr>
        </p:nvSpPr>
        <p:spPr/>
        <p:txBody>
          <a:bodyPr/>
          <a:lstStyle/>
          <a:p>
            <a:pPr algn="just" eaLnBrk="1" hangingPunct="1">
              <a:lnSpc>
                <a:spcPct val="90000"/>
              </a:lnSpc>
            </a:pPr>
            <a:r>
              <a:rPr lang="fr-FR" sz="2400">
                <a:latin typeface="Arial" charset="0"/>
                <a:ea typeface="MS PGothic" charset="0"/>
                <a:cs typeface="MS PGothic" charset="0"/>
              </a:rPr>
              <a:t>Au-delà de la fonction de référence, ce dictionnaire mène un combat contre la pensée unique et l’expression appauvrie. Il balaie un spectre très large d’usages allant de la pensée abstraite et des techniques contemporaines à l’expression spontanée des usages langagiers de cette France qu’on dit « d’en bas* », alors qu’elle est de partout et de tous. […] (XXIV). </a:t>
            </a:r>
          </a:p>
          <a:p>
            <a:pPr eaLnBrk="1" hangingPunct="1"/>
            <a:r>
              <a:rPr lang="fr-FR" sz="2400">
                <a:latin typeface="Arial" charset="0"/>
                <a:ea typeface="MS PGothic" charset="0"/>
                <a:cs typeface="MS PGothic" charset="0"/>
              </a:rPr>
              <a:t>*Expression attribuée à Jean-Pierre Raffarin, devenu premier Ministre en 2002. </a:t>
            </a:r>
          </a:p>
          <a:p>
            <a:pPr eaLnBrk="1" hangingPunct="1"/>
            <a:r>
              <a:rPr lang="fr-FR" sz="2400">
                <a:latin typeface="Arial" charset="0"/>
                <a:ea typeface="MS PGothic" charset="0"/>
                <a:cs typeface="MS PGothic" charset="0"/>
              </a:rPr>
              <a:t>*Exemple à l’entrée </a:t>
            </a:r>
            <a:r>
              <a:rPr lang="fr-FR" sz="2400" i="1">
                <a:latin typeface="Arial" charset="0"/>
                <a:ea typeface="MS PGothic" charset="0"/>
                <a:cs typeface="MS PGothic" charset="0"/>
              </a:rPr>
              <a:t>Bas</a:t>
            </a:r>
            <a:r>
              <a:rPr lang="fr-FR" sz="2400">
                <a:latin typeface="Arial" charset="0"/>
                <a:ea typeface="MS PGothic" charset="0"/>
                <a:cs typeface="MS PGothic" charset="0"/>
              </a:rPr>
              <a:t> PR 2006 : </a:t>
            </a:r>
            <a:r>
              <a:rPr lang="fr-FR" sz="2400" i="1">
                <a:latin typeface="Arial" charset="0"/>
                <a:ea typeface="MS PGothic" charset="0"/>
                <a:cs typeface="MS PGothic" charset="0"/>
              </a:rPr>
              <a:t>La France d’en bas </a:t>
            </a:r>
            <a:r>
              <a:rPr lang="fr-FR" sz="2400">
                <a:latin typeface="Arial" charset="0"/>
                <a:ea typeface="MS PGothic" charset="0"/>
                <a:cs typeface="MS PGothic" charset="0"/>
              </a:rPr>
              <a:t>: les personnes de condition modeste, les classes populaires.</a:t>
            </a:r>
            <a:endParaRPr lang="it-IT" sz="2400">
              <a:latin typeface="Arial" charset="0"/>
              <a:ea typeface="MS PGothic" charset="0"/>
              <a:cs typeface="MS PGothic" charset="0"/>
            </a:endParaRPr>
          </a:p>
          <a:p>
            <a:pPr eaLnBrk="1" hangingPunct="1">
              <a:lnSpc>
                <a:spcPct val="90000"/>
              </a:lnSpc>
            </a:pPr>
            <a:endParaRPr lang="it-IT" sz="1800">
              <a:latin typeface="Arial" charset="0"/>
              <a:ea typeface="MS PGothic" charset="0"/>
              <a:cs typeface="MS PGothic" charset="0"/>
            </a:endParaRPr>
          </a:p>
        </p:txBody>
      </p:sp>
    </p:spTree>
    <p:extLst>
      <p:ext uri="{BB962C8B-B14F-4D97-AF65-F5344CB8AC3E}">
        <p14:creationId xmlns:p14="http://schemas.microsoft.com/office/powerpoint/2010/main" val="17949381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1" name="Titolo 1"/>
          <p:cNvSpPr>
            <a:spLocks noGrp="1"/>
          </p:cNvSpPr>
          <p:nvPr>
            <p:ph type="title"/>
          </p:nvPr>
        </p:nvSpPr>
        <p:spPr/>
        <p:txBody>
          <a:bodyPr/>
          <a:lstStyle/>
          <a:p>
            <a:pPr eaLnBrk="1" hangingPunct="1"/>
            <a:r>
              <a:rPr lang="it-IT" sz="2800">
                <a:latin typeface="Arial" charset="0"/>
                <a:ea typeface="MS PGothic" charset="0"/>
              </a:rPr>
              <a:t>Discours préfaciels : Postface d</a:t>
            </a:r>
            <a:r>
              <a:rPr lang="ja-JP" altLang="it-IT" sz="2800">
                <a:latin typeface="Arial" charset="0"/>
                <a:ea typeface="MS PGothic" charset="0"/>
              </a:rPr>
              <a:t>’</a:t>
            </a:r>
            <a:r>
              <a:rPr lang="it-IT" altLang="ja-JP" sz="2800">
                <a:latin typeface="Arial" charset="0"/>
                <a:ea typeface="MS PGothic" charset="0"/>
              </a:rPr>
              <a:t>Alain Rey 2006</a:t>
            </a:r>
            <a:br>
              <a:rPr lang="it-IT" altLang="ja-JP" sz="2800">
                <a:latin typeface="Arial" charset="0"/>
                <a:ea typeface="MS PGothic" charset="0"/>
              </a:rPr>
            </a:br>
            <a:r>
              <a:rPr lang="it-IT" altLang="ja-JP" sz="2800">
                <a:latin typeface="Arial" charset="0"/>
                <a:ea typeface="MS PGothic" charset="0"/>
              </a:rPr>
              <a:t>Déclaration de combat</a:t>
            </a:r>
            <a:endParaRPr lang="it-IT" sz="2800">
              <a:latin typeface="Arial" charset="0"/>
              <a:ea typeface="MS PGothic" charset="0"/>
            </a:endParaRPr>
          </a:p>
        </p:txBody>
      </p:sp>
      <p:sp>
        <p:nvSpPr>
          <p:cNvPr id="409602" name="Segnaposto contenuto 2"/>
          <p:cNvSpPr>
            <a:spLocks noGrp="1"/>
          </p:cNvSpPr>
          <p:nvPr>
            <p:ph idx="1"/>
          </p:nvPr>
        </p:nvSpPr>
        <p:spPr/>
        <p:txBody>
          <a:bodyPr>
            <a:normAutofit lnSpcReduction="10000"/>
          </a:bodyPr>
          <a:lstStyle/>
          <a:p>
            <a:pPr algn="just" eaLnBrk="1" hangingPunct="1"/>
            <a:r>
              <a:rPr lang="fr-FR" sz="2400">
                <a:latin typeface="Arial" charset="0"/>
                <a:ea typeface="MS PGothic" charset="0"/>
                <a:cs typeface="MS PGothic" charset="0"/>
              </a:rPr>
              <a:t>Ce dictionnaire souhaite réagir contre une attitude nourrie d’une idéologie, celle d’une norme supérieure pour une élite dans une population ainsi hiérarchisée, et dont les usages, lorsqu’ils se distinguent de ce ‘bon usage’ ne suscitent que mépris, dérision ou rejet […] (XXV). </a:t>
            </a:r>
          </a:p>
          <a:p>
            <a:pPr algn="just" eaLnBrk="1" hangingPunct="1"/>
            <a:r>
              <a:rPr lang="fr-FR" sz="2400">
                <a:latin typeface="Arial" charset="0"/>
                <a:ea typeface="MS PGothic" charset="0"/>
                <a:cs typeface="MS PGothic" charset="0"/>
              </a:rPr>
              <a:t>L’idéologie de l’élite, des couches supérieures, ignore superbement ou juge sévèrement, dans l’ignorance têtue du réel social, tout autre usage que le sien.  Au contraire, le </a:t>
            </a:r>
            <a:r>
              <a:rPr lang="fr-FR" sz="2400" i="1">
                <a:latin typeface="Arial" charset="0"/>
                <a:ea typeface="MS PGothic" charset="0"/>
                <a:cs typeface="MS PGothic" charset="0"/>
              </a:rPr>
              <a:t>Petit</a:t>
            </a:r>
            <a:r>
              <a:rPr lang="fr-FR" sz="2400">
                <a:latin typeface="Arial" charset="0"/>
                <a:ea typeface="MS PGothic" charset="0"/>
                <a:cs typeface="MS PGothic" charset="0"/>
              </a:rPr>
              <a:t> </a:t>
            </a:r>
            <a:r>
              <a:rPr lang="fr-FR" sz="2400" i="1">
                <a:latin typeface="Arial" charset="0"/>
                <a:ea typeface="MS PGothic" charset="0"/>
                <a:cs typeface="MS PGothic" charset="0"/>
              </a:rPr>
              <a:t>Robert</a:t>
            </a:r>
            <a:r>
              <a:rPr lang="fr-FR" sz="2400">
                <a:latin typeface="Arial" charset="0"/>
                <a:ea typeface="MS PGothic" charset="0"/>
                <a:cs typeface="MS PGothic" charset="0"/>
              </a:rPr>
              <a:t> est ouvert à la diversité, à la communication plurielle ; il veut combattre le pessimisme intéressé et passéiste des purismes agressifs comme l’indifférence molle des laxismes. Le français le mérite. </a:t>
            </a:r>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59066771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5" name="Rectangle 2"/>
          <p:cNvSpPr>
            <a:spLocks noGrp="1" noChangeArrowheads="1"/>
          </p:cNvSpPr>
          <p:nvPr>
            <p:ph type="title"/>
          </p:nvPr>
        </p:nvSpPr>
        <p:spPr>
          <a:xfrm>
            <a:off x="468313" y="0"/>
            <a:ext cx="8229600" cy="1143000"/>
          </a:xfrm>
        </p:spPr>
        <p:txBody>
          <a:bodyPr/>
          <a:lstStyle/>
          <a:p>
            <a:pPr eaLnBrk="1" hangingPunct="1"/>
            <a:r>
              <a:rPr lang="it-IT" sz="2800">
                <a:latin typeface="Arial" charset="0"/>
                <a:ea typeface="MS PGothic" charset="0"/>
              </a:rPr>
              <a:t>Macrostructure : les mots tabous</a:t>
            </a:r>
          </a:p>
        </p:txBody>
      </p:sp>
      <p:sp>
        <p:nvSpPr>
          <p:cNvPr id="410626" name="Rectangle 3"/>
          <p:cNvSpPr>
            <a:spLocks noGrp="1" noChangeArrowheads="1"/>
          </p:cNvSpPr>
          <p:nvPr>
            <p:ph type="body" idx="1"/>
          </p:nvPr>
        </p:nvSpPr>
        <p:spPr>
          <a:xfrm>
            <a:off x="468313" y="1125538"/>
            <a:ext cx="8229600" cy="4525962"/>
          </a:xfrm>
        </p:spPr>
        <p:txBody>
          <a:bodyPr/>
          <a:lstStyle/>
          <a:p>
            <a:pPr eaLnBrk="1" hangingPunct="1">
              <a:lnSpc>
                <a:spcPct val="80000"/>
              </a:lnSpc>
            </a:pPr>
            <a:endParaRPr lang="fr-FR" sz="1400">
              <a:latin typeface="Arial" charset="0"/>
              <a:ea typeface="MS PGothic" charset="0"/>
              <a:cs typeface="MS PGothic" charset="0"/>
            </a:endParaRPr>
          </a:p>
          <a:p>
            <a:pPr eaLnBrk="1" hangingPunct="1">
              <a:lnSpc>
                <a:spcPct val="80000"/>
              </a:lnSpc>
              <a:buFontTx/>
              <a:buNone/>
            </a:pPr>
            <a:endParaRPr lang="fr-FR" sz="2400">
              <a:latin typeface="Arial" charset="0"/>
              <a:ea typeface="MS PGothic" charset="0"/>
              <a:cs typeface="MS PGothic" charset="0"/>
            </a:endParaRPr>
          </a:p>
          <a:p>
            <a:pPr algn="just" eaLnBrk="1" hangingPunct="1">
              <a:lnSpc>
                <a:spcPct val="80000"/>
              </a:lnSpc>
            </a:pPr>
            <a:r>
              <a:rPr lang="fr-FR" altLang="zh-CN" sz="2400">
                <a:latin typeface="Arial" charset="0"/>
                <a:ea typeface="MS PGothic" charset="0"/>
                <a:cs typeface="MS PGothic" charset="0"/>
              </a:rPr>
              <a:t>La société a toujours exercé sa censure dans le domaine conceptuel, les sujets tabous rendent tabous les mots qui en parlent. Le lexicographe, qui travaille dans la société, n’est donc pas libre de faire apparaître n’importe quel mot dans son dictionnaire. La description linguistique est entravée par des contraintes totalement extralinguistiques.</a:t>
            </a:r>
            <a:endParaRPr lang="fr-FR" altLang="zh-CN" sz="2400" i="1">
              <a:latin typeface="Arial" charset="0"/>
              <a:ea typeface="MS PGothic" charset="0"/>
              <a:cs typeface="MS PGothic" charset="0"/>
            </a:endParaRPr>
          </a:p>
          <a:p>
            <a:pPr eaLnBrk="1" hangingPunct="1">
              <a:lnSpc>
                <a:spcPct val="80000"/>
              </a:lnSpc>
              <a:buFontTx/>
              <a:buNone/>
            </a:pPr>
            <a:r>
              <a:rPr lang="fr-FR" altLang="zh-CN" sz="2400" i="1">
                <a:latin typeface="Arial" charset="0"/>
                <a:ea typeface="MS PGothic" charset="0"/>
                <a:cs typeface="MS PGothic" charset="0"/>
              </a:rPr>
              <a:t>J. Rey-Debove, Etude linguistique et sémiotique des dictionnaires français contemporains, The Hague-Paris, Mouton , 1971, p. 105.</a:t>
            </a:r>
            <a:endParaRPr lang="en-US" sz="2400" i="1">
              <a:latin typeface="Arial" charset="0"/>
              <a:ea typeface="MS PGothic" charset="0"/>
              <a:cs typeface="MS PGothic" charset="0"/>
            </a:endParaRPr>
          </a:p>
          <a:p>
            <a:pPr eaLnBrk="1" hangingPunct="1">
              <a:lnSpc>
                <a:spcPct val="80000"/>
              </a:lnSpc>
              <a:buFontTx/>
              <a:buNone/>
            </a:pPr>
            <a:endParaRPr lang="fr-FR" sz="2000">
              <a:latin typeface="Arial" charset="0"/>
              <a:ea typeface="MS PGothic" charset="0"/>
              <a:cs typeface="MS PGothic" charset="0"/>
            </a:endParaRPr>
          </a:p>
          <a:p>
            <a:pPr eaLnBrk="1" hangingPunct="1">
              <a:lnSpc>
                <a:spcPct val="80000"/>
              </a:lnSpc>
              <a:buFontTx/>
              <a:buNone/>
            </a:pPr>
            <a:endParaRPr lang="fr-FR" sz="2000">
              <a:latin typeface="Arial" charset="0"/>
              <a:ea typeface="MS PGothic" charset="0"/>
              <a:cs typeface="MS PGothic" charset="0"/>
            </a:endParaRPr>
          </a:p>
          <a:p>
            <a:pPr eaLnBrk="1" hangingPunct="1">
              <a:lnSpc>
                <a:spcPct val="80000"/>
              </a:lnSpc>
              <a:buFontTx/>
              <a:buNone/>
            </a:pPr>
            <a:endParaRPr lang="fr-FR" sz="1400">
              <a:latin typeface="Arial" charset="0"/>
              <a:ea typeface="MS PGothic" charset="0"/>
              <a:cs typeface="MS PGothic" charset="0"/>
            </a:endParaRPr>
          </a:p>
          <a:p>
            <a:pPr eaLnBrk="1" hangingPunct="1">
              <a:lnSpc>
                <a:spcPct val="80000"/>
              </a:lnSpc>
            </a:pPr>
            <a:endParaRPr lang="it-IT" sz="1400">
              <a:latin typeface="Arial" charset="0"/>
              <a:ea typeface="MS PGothic" charset="0"/>
              <a:cs typeface="MS PGothic" charset="0"/>
            </a:endParaRPr>
          </a:p>
          <a:p>
            <a:pPr eaLnBrk="1" hangingPunct="1">
              <a:lnSpc>
                <a:spcPct val="80000"/>
              </a:lnSpc>
              <a:buFontTx/>
              <a:buNone/>
            </a:pPr>
            <a:endParaRPr lang="it-IT" sz="1400">
              <a:latin typeface="Arial" charset="0"/>
              <a:ea typeface="MS PGothic" charset="0"/>
              <a:cs typeface="MS PGothic" charset="0"/>
            </a:endParaRPr>
          </a:p>
        </p:txBody>
      </p:sp>
    </p:spTree>
    <p:extLst>
      <p:ext uri="{BB962C8B-B14F-4D97-AF65-F5344CB8AC3E}">
        <p14:creationId xmlns:p14="http://schemas.microsoft.com/office/powerpoint/2010/main" val="335453010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3" name="Titolo 1"/>
          <p:cNvSpPr>
            <a:spLocks noGrp="1"/>
          </p:cNvSpPr>
          <p:nvPr>
            <p:ph type="title"/>
          </p:nvPr>
        </p:nvSpPr>
        <p:spPr/>
        <p:txBody>
          <a:bodyPr/>
          <a:lstStyle/>
          <a:p>
            <a:r>
              <a:rPr lang="it-IT" sz="2800">
                <a:latin typeface="Arial" charset="0"/>
                <a:ea typeface="MS PGothic" charset="0"/>
              </a:rPr>
              <a:t>les mots tabous</a:t>
            </a:r>
          </a:p>
        </p:txBody>
      </p:sp>
      <p:sp>
        <p:nvSpPr>
          <p:cNvPr id="412674" name="Segnaposto contenuto 2"/>
          <p:cNvSpPr>
            <a:spLocks noGrp="1"/>
          </p:cNvSpPr>
          <p:nvPr>
            <p:ph idx="1"/>
          </p:nvPr>
        </p:nvSpPr>
        <p:spPr/>
        <p:txBody>
          <a:bodyPr/>
          <a:lstStyle/>
          <a:p>
            <a:endParaRPr lang="it-IT" sz="2400">
              <a:latin typeface="Arial" charset="0"/>
              <a:ea typeface="MS PGothic" charset="0"/>
              <a:cs typeface="MS PGothic" charset="0"/>
            </a:endParaRPr>
          </a:p>
          <a:p>
            <a:r>
              <a:rPr lang="it-IT" sz="2400">
                <a:latin typeface="Arial" charset="0"/>
                <a:ea typeface="MS PGothic" charset="0"/>
                <a:cs typeface="MS PGothic" charset="0"/>
              </a:rPr>
              <a:t>Quels sont les domaines touchés par les tabous d’</a:t>
            </a:r>
            <a:r>
              <a:rPr lang="it-IT" altLang="ja-JP" sz="2400">
                <a:latin typeface="Arial" charset="0"/>
                <a:ea typeface="MS PGothic" charset="0"/>
                <a:cs typeface="MS PGothic" charset="0"/>
              </a:rPr>
              <a:t>après vous?</a:t>
            </a:r>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17630286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7" name="Rectangle 2"/>
          <p:cNvSpPr>
            <a:spLocks noGrp="1" noChangeArrowheads="1"/>
          </p:cNvSpPr>
          <p:nvPr>
            <p:ph type="title"/>
          </p:nvPr>
        </p:nvSpPr>
        <p:spPr>
          <a:xfrm>
            <a:off x="468313" y="0"/>
            <a:ext cx="8229600" cy="1143000"/>
          </a:xfrm>
        </p:spPr>
        <p:txBody>
          <a:bodyPr/>
          <a:lstStyle/>
          <a:p>
            <a:pPr eaLnBrk="1" hangingPunct="1"/>
            <a:r>
              <a:rPr lang="it-IT" sz="2800">
                <a:latin typeface="Arial" charset="0"/>
                <a:ea typeface="MS PGothic" charset="0"/>
              </a:rPr>
              <a:t>Macrostructure : les mots tabous</a:t>
            </a:r>
          </a:p>
        </p:txBody>
      </p:sp>
      <p:sp>
        <p:nvSpPr>
          <p:cNvPr id="413698" name="Rectangle 3"/>
          <p:cNvSpPr>
            <a:spLocks noGrp="1" noChangeArrowheads="1"/>
          </p:cNvSpPr>
          <p:nvPr>
            <p:ph type="body" idx="1"/>
          </p:nvPr>
        </p:nvSpPr>
        <p:spPr>
          <a:xfrm>
            <a:off x="468313" y="1125538"/>
            <a:ext cx="8229600" cy="4525962"/>
          </a:xfrm>
        </p:spPr>
        <p:txBody>
          <a:bodyPr/>
          <a:lstStyle/>
          <a:p>
            <a:pPr eaLnBrk="1" hangingPunct="1">
              <a:lnSpc>
                <a:spcPct val="80000"/>
              </a:lnSpc>
            </a:pPr>
            <a:endParaRPr lang="fr-FR" sz="1400">
              <a:latin typeface="Arial" charset="0"/>
              <a:ea typeface="MS PGothic" charset="0"/>
              <a:cs typeface="MS PGothic" charset="0"/>
            </a:endParaRPr>
          </a:p>
          <a:p>
            <a:pPr algn="just" eaLnBrk="1" hangingPunct="1">
              <a:lnSpc>
                <a:spcPct val="80000"/>
              </a:lnSpc>
            </a:pPr>
            <a:r>
              <a:rPr lang="fr-FR" sz="2400">
                <a:latin typeface="Arial" charset="0"/>
                <a:ea typeface="MS PGothic" charset="0"/>
                <a:cs typeface="MS PGothic" charset="0"/>
              </a:rPr>
              <a:t>Dans une société comme la nôtre, on connaît, bien sûr, les procédures d</a:t>
            </a:r>
            <a:r>
              <a:rPr lang="fr-FR" sz="2400" i="1">
                <a:latin typeface="Arial" charset="0"/>
                <a:ea typeface="MS PGothic" charset="0"/>
                <a:cs typeface="MS PGothic" charset="0"/>
              </a:rPr>
              <a:t>’exclusion</a:t>
            </a:r>
            <a:r>
              <a:rPr lang="fr-FR" sz="2400">
                <a:latin typeface="Arial" charset="0"/>
                <a:ea typeface="MS PGothic" charset="0"/>
                <a:cs typeface="MS PGothic" charset="0"/>
              </a:rPr>
              <a:t>. La plus évidente, la plus familière aussi, c’est </a:t>
            </a:r>
            <a:r>
              <a:rPr lang="fr-FR" sz="2400" i="1">
                <a:latin typeface="Arial" charset="0"/>
                <a:ea typeface="MS PGothic" charset="0"/>
                <a:cs typeface="MS PGothic" charset="0"/>
              </a:rPr>
              <a:t>l’interdit</a:t>
            </a:r>
            <a:r>
              <a:rPr lang="fr-FR" sz="2400">
                <a:latin typeface="Arial" charset="0"/>
                <a:ea typeface="MS PGothic" charset="0"/>
                <a:cs typeface="MS PGothic" charset="0"/>
              </a:rPr>
              <a:t>. On sait bien qu’on n’a pas le droit de tout dire, qu’on ne peut pas parler de tout dans n’importe quelle circonstance, que n’importe qui, enfin, ne peut pas parler de n’importe quoi. [...] Je noterai seulement que de nos jours, les régions où la grille est la plus resserrée, où les cases noires se multiplient, ce sont les régions de la sexualité et celles de la politique [...].</a:t>
            </a:r>
          </a:p>
          <a:p>
            <a:pPr eaLnBrk="1" hangingPunct="1">
              <a:lnSpc>
                <a:spcPct val="80000"/>
              </a:lnSpc>
              <a:buFontTx/>
              <a:buNone/>
            </a:pPr>
            <a:r>
              <a:rPr lang="fr-FR" sz="2400">
                <a:latin typeface="Arial" charset="0"/>
                <a:ea typeface="MS PGothic" charset="0"/>
                <a:cs typeface="MS PGothic" charset="0"/>
              </a:rPr>
              <a:t>M. Foucault, </a:t>
            </a:r>
            <a:r>
              <a:rPr lang="fr-FR" sz="2400" i="1">
                <a:latin typeface="Arial" charset="0"/>
                <a:ea typeface="MS PGothic" charset="0"/>
                <a:cs typeface="MS PGothic" charset="0"/>
              </a:rPr>
              <a:t>L’ordre du discours</a:t>
            </a:r>
            <a:r>
              <a:rPr lang="fr-FR" sz="2400">
                <a:latin typeface="Arial" charset="0"/>
                <a:ea typeface="MS PGothic" charset="0"/>
                <a:cs typeface="MS PGothic" charset="0"/>
              </a:rPr>
              <a:t>, Paris, NRF Gallimard, 1971.</a:t>
            </a:r>
          </a:p>
          <a:p>
            <a:pPr eaLnBrk="1" hangingPunct="1">
              <a:lnSpc>
                <a:spcPct val="80000"/>
              </a:lnSpc>
              <a:buFontTx/>
              <a:buNone/>
            </a:pPr>
            <a:endParaRPr lang="fr-FR" sz="2400">
              <a:latin typeface="Arial" charset="0"/>
              <a:ea typeface="MS PGothic" charset="0"/>
              <a:cs typeface="MS PGothic" charset="0"/>
            </a:endParaRPr>
          </a:p>
          <a:p>
            <a:pPr eaLnBrk="1" hangingPunct="1">
              <a:lnSpc>
                <a:spcPct val="80000"/>
              </a:lnSpc>
              <a:buFontTx/>
              <a:buNone/>
            </a:pPr>
            <a:endParaRPr lang="fr-FR" sz="2000">
              <a:latin typeface="Arial" charset="0"/>
              <a:ea typeface="MS PGothic" charset="0"/>
              <a:cs typeface="MS PGothic" charset="0"/>
            </a:endParaRPr>
          </a:p>
          <a:p>
            <a:pPr eaLnBrk="1" hangingPunct="1">
              <a:lnSpc>
                <a:spcPct val="80000"/>
              </a:lnSpc>
              <a:buFontTx/>
              <a:buNone/>
            </a:pPr>
            <a:endParaRPr lang="fr-FR" sz="1400">
              <a:latin typeface="Arial" charset="0"/>
              <a:ea typeface="MS PGothic" charset="0"/>
              <a:cs typeface="MS PGothic" charset="0"/>
            </a:endParaRPr>
          </a:p>
          <a:p>
            <a:pPr eaLnBrk="1" hangingPunct="1">
              <a:lnSpc>
                <a:spcPct val="80000"/>
              </a:lnSpc>
            </a:pPr>
            <a:endParaRPr lang="it-IT" sz="1400">
              <a:latin typeface="Arial" charset="0"/>
              <a:ea typeface="MS PGothic" charset="0"/>
              <a:cs typeface="MS PGothic" charset="0"/>
            </a:endParaRPr>
          </a:p>
          <a:p>
            <a:pPr eaLnBrk="1" hangingPunct="1">
              <a:lnSpc>
                <a:spcPct val="80000"/>
              </a:lnSpc>
              <a:buFontTx/>
              <a:buNone/>
            </a:pPr>
            <a:endParaRPr lang="it-IT" sz="1400">
              <a:latin typeface="Arial" charset="0"/>
              <a:ea typeface="MS PGothic" charset="0"/>
              <a:cs typeface="MS PGothic" charset="0"/>
            </a:endParaRPr>
          </a:p>
        </p:txBody>
      </p:sp>
    </p:spTree>
    <p:extLst>
      <p:ext uri="{BB962C8B-B14F-4D97-AF65-F5344CB8AC3E}">
        <p14:creationId xmlns:p14="http://schemas.microsoft.com/office/powerpoint/2010/main" val="345945490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5" name="Titolo 1"/>
          <p:cNvSpPr>
            <a:spLocks noGrp="1"/>
          </p:cNvSpPr>
          <p:nvPr>
            <p:ph type="title"/>
          </p:nvPr>
        </p:nvSpPr>
        <p:spPr/>
        <p:txBody>
          <a:bodyPr/>
          <a:lstStyle/>
          <a:p>
            <a:pPr eaLnBrk="1" hangingPunct="1"/>
            <a:r>
              <a:rPr lang="it-IT" sz="2800">
                <a:latin typeface="Arial" charset="0"/>
                <a:ea typeface="MS PGothic" charset="0"/>
              </a:rPr>
              <a:t>Macrostructure </a:t>
            </a:r>
          </a:p>
        </p:txBody>
      </p:sp>
      <p:sp>
        <p:nvSpPr>
          <p:cNvPr id="415746" name="Segnaposto contenuto 2"/>
          <p:cNvSpPr>
            <a:spLocks noGrp="1"/>
          </p:cNvSpPr>
          <p:nvPr>
            <p:ph idx="1"/>
          </p:nvPr>
        </p:nvSpPr>
        <p:spPr/>
        <p:txBody>
          <a:bodyPr/>
          <a:lstStyle/>
          <a:p>
            <a:pPr marL="0" indent="0" algn="just" eaLnBrk="1" hangingPunct="1">
              <a:lnSpc>
                <a:spcPct val="80000"/>
              </a:lnSpc>
              <a:buFontTx/>
              <a:buNone/>
            </a:pPr>
            <a:endParaRPr lang="fr-FR" sz="2400">
              <a:latin typeface="Arial" charset="0"/>
              <a:ea typeface="MS PGothic" charset="0"/>
              <a:cs typeface="MS PGothic" charset="0"/>
            </a:endParaRPr>
          </a:p>
          <a:p>
            <a:pPr marL="0" indent="0"/>
            <a:r>
              <a:rPr lang="fr-FR" sz="2400">
                <a:latin typeface="Arial" charset="0"/>
                <a:ea typeface="MS PGothic" charset="0"/>
                <a:cs typeface="MS PGothic" charset="0"/>
              </a:rPr>
              <a:t>Aucun dictionnaire ne présente les mêmes mots.  </a:t>
            </a:r>
          </a:p>
          <a:p>
            <a:pPr marL="0" indent="0" algn="just"/>
            <a:r>
              <a:rPr lang="fr-FR" sz="2400">
                <a:latin typeface="Arial" charset="0"/>
                <a:ea typeface="MS PGothic" charset="0"/>
                <a:cs typeface="MS PGothic" charset="0"/>
              </a:rPr>
              <a:t>Aucun dictionnaire ne saurait saisir la globalité du patrimoine lexical d’une langue : ce monde qui voit naitre et disparaître des mots tous les jours.</a:t>
            </a:r>
          </a:p>
          <a:p>
            <a:pPr marL="0" indent="0"/>
            <a:endParaRPr lang="it-IT" sz="2400">
              <a:latin typeface="Arial" charset="0"/>
              <a:ea typeface="MS PGothic" charset="0"/>
              <a:cs typeface="MS PGothic" charset="0"/>
            </a:endParaRPr>
          </a:p>
          <a:p>
            <a:pPr marL="0" indent="0" eaLnBrk="1" hangingPunct="1">
              <a:lnSpc>
                <a:spcPct val="80000"/>
              </a:lnSpc>
              <a:buFontTx/>
              <a:buNone/>
            </a:pPr>
            <a:endParaRPr lang="fr-FR" sz="2400">
              <a:latin typeface="Arial" charset="0"/>
              <a:ea typeface="MS PGothic" charset="0"/>
              <a:cs typeface="MS PGothic" charset="0"/>
            </a:endParaRPr>
          </a:p>
          <a:p>
            <a:pPr marL="0" indent="0" eaLnBrk="1" hangingPunct="1"/>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281682820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69" name="Titolo 1"/>
          <p:cNvSpPr>
            <a:spLocks noGrp="1"/>
          </p:cNvSpPr>
          <p:nvPr>
            <p:ph type="title"/>
          </p:nvPr>
        </p:nvSpPr>
        <p:spPr/>
        <p:txBody>
          <a:bodyPr/>
          <a:lstStyle/>
          <a:p>
            <a:r>
              <a:rPr lang="it-IT" sz="2800">
                <a:latin typeface="Arial" charset="0"/>
                <a:ea typeface="MS PGothic" charset="0"/>
              </a:rPr>
              <a:t>Macrostructure : les mots exclus</a:t>
            </a:r>
          </a:p>
        </p:txBody>
      </p:sp>
      <p:sp>
        <p:nvSpPr>
          <p:cNvPr id="416770" name="Segnaposto contenuto 2"/>
          <p:cNvSpPr>
            <a:spLocks noGrp="1"/>
          </p:cNvSpPr>
          <p:nvPr>
            <p:ph idx="1"/>
          </p:nvPr>
        </p:nvSpPr>
        <p:spPr/>
        <p:txBody>
          <a:bodyPr/>
          <a:lstStyle/>
          <a:p>
            <a:pPr algn="just"/>
            <a:r>
              <a:rPr lang="fr-FR" sz="2400">
                <a:latin typeface="Arial" charset="0"/>
                <a:ea typeface="MS PGothic" charset="0"/>
                <a:cs typeface="MS PGothic" charset="0"/>
              </a:rPr>
              <a:t>De nombreux mots sont exclus : des mots éphémères, rares ou moins fréquents ; des mots qui viennent du français d’ailleurs ou des langues autres ; des mots qui appartiennent à un niveau trop bas ; des mots qui proviennent des vocabulaires de spécialité, mais également des mots sur lesquels il est fait silence parce qu’ils touchent des questions sensibles, notamment de la sphère politique, religieuse ou sociétale. Des silences qui s’estompent, se maintiennent ou émergent selon les périodes.</a:t>
            </a:r>
            <a:endParaRPr lang="it-IT" sz="2400">
              <a:latin typeface="Arial" charset="0"/>
              <a:ea typeface="MS PGothic" charset="0"/>
              <a:cs typeface="MS PGothic" charset="0"/>
            </a:endParaRPr>
          </a:p>
          <a:p>
            <a:endParaRPr lang="it-IT">
              <a:latin typeface="Arial" charset="0"/>
              <a:ea typeface="MS PGothic" charset="0"/>
              <a:cs typeface="MS PGothic" charset="0"/>
            </a:endParaRPr>
          </a:p>
        </p:txBody>
      </p:sp>
    </p:spTree>
    <p:extLst>
      <p:ext uri="{BB962C8B-B14F-4D97-AF65-F5344CB8AC3E}">
        <p14:creationId xmlns:p14="http://schemas.microsoft.com/office/powerpoint/2010/main" val="153984425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3" name="Titolo 1"/>
          <p:cNvSpPr>
            <a:spLocks noGrp="1"/>
          </p:cNvSpPr>
          <p:nvPr>
            <p:ph type="title"/>
          </p:nvPr>
        </p:nvSpPr>
        <p:spPr/>
        <p:txBody>
          <a:bodyPr/>
          <a:lstStyle/>
          <a:p>
            <a:pPr eaLnBrk="1" hangingPunct="1"/>
            <a:r>
              <a:rPr lang="it-IT" sz="2800">
                <a:latin typeface="Arial" charset="0"/>
                <a:ea typeface="MS PGothic" charset="0"/>
              </a:rPr>
              <a:t>Choix des entrées</a:t>
            </a:r>
          </a:p>
        </p:txBody>
      </p:sp>
      <p:sp>
        <p:nvSpPr>
          <p:cNvPr id="417794" name="Segnaposto contenuto 2"/>
          <p:cNvSpPr>
            <a:spLocks noGrp="1"/>
          </p:cNvSpPr>
          <p:nvPr>
            <p:ph idx="1"/>
          </p:nvPr>
        </p:nvSpPr>
        <p:spPr/>
        <p:txBody>
          <a:bodyPr/>
          <a:lstStyle/>
          <a:p>
            <a:pPr algn="just" eaLnBrk="1" hangingPunct="1"/>
            <a:r>
              <a:rPr lang="fr-FR" sz="2400">
                <a:latin typeface="Arial" charset="0"/>
                <a:ea typeface="MS PGothic" charset="0"/>
                <a:cs typeface="MS PGothic" charset="0"/>
              </a:rPr>
              <a:t>le mot « </a:t>
            </a:r>
            <a:r>
              <a:rPr lang="fr-FR" sz="2400" i="1">
                <a:latin typeface="Arial" charset="0"/>
                <a:ea typeface="MS PGothic" charset="0"/>
                <a:cs typeface="MS PGothic" charset="0"/>
              </a:rPr>
              <a:t>sélectionné fait face à un jury composé de linguistes, de correcteurs et de documentalistes. C’est lors de cette réunion que l’on décide d’intégrer ou non le postulat dans le dictionnaire</a:t>
            </a:r>
            <a:r>
              <a:rPr lang="fr-FR" sz="2400">
                <a:latin typeface="Arial" charset="0"/>
                <a:ea typeface="MS PGothic" charset="0"/>
                <a:cs typeface="MS PGothic" charset="0"/>
              </a:rPr>
              <a:t> » .</a:t>
            </a:r>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214697261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7" name="Titolo 1"/>
          <p:cNvSpPr>
            <a:spLocks noGrp="1"/>
          </p:cNvSpPr>
          <p:nvPr>
            <p:ph type="title"/>
          </p:nvPr>
        </p:nvSpPr>
        <p:spPr/>
        <p:txBody>
          <a:bodyPr/>
          <a:lstStyle/>
          <a:p>
            <a:r>
              <a:rPr lang="it-IT" sz="2800">
                <a:latin typeface="Arial" charset="0"/>
                <a:ea typeface="MS PGothic" charset="0"/>
              </a:rPr>
              <a:t>Silence enlevé</a:t>
            </a:r>
          </a:p>
        </p:txBody>
      </p:sp>
      <p:sp>
        <p:nvSpPr>
          <p:cNvPr id="418818" name="Segnaposto contenuto 2"/>
          <p:cNvSpPr>
            <a:spLocks noGrp="1"/>
          </p:cNvSpPr>
          <p:nvPr>
            <p:ph idx="1"/>
          </p:nvPr>
        </p:nvSpPr>
        <p:spPr/>
        <p:txBody>
          <a:bodyPr/>
          <a:lstStyle/>
          <a:p>
            <a:r>
              <a:rPr lang="it-IT" sz="2400">
                <a:latin typeface="Arial" charset="0"/>
                <a:ea typeface="MS PGothic" charset="0"/>
                <a:cs typeface="MS PGothic" charset="0"/>
              </a:rPr>
              <a:t>Féminicide : absent du PR 2014, entré dans le PR 2015</a:t>
            </a: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67746920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1" name="Rectangle 2"/>
          <p:cNvSpPr>
            <a:spLocks noGrp="1" noChangeArrowheads="1"/>
          </p:cNvSpPr>
          <p:nvPr>
            <p:ph type="title"/>
          </p:nvPr>
        </p:nvSpPr>
        <p:spPr/>
        <p:txBody>
          <a:bodyPr/>
          <a:lstStyle/>
          <a:p>
            <a:pPr eaLnBrk="1" hangingPunct="1"/>
            <a:r>
              <a:rPr lang="it-IT" altLang="zh-CN" sz="2800">
                <a:latin typeface="Arial" charset="0"/>
                <a:ea typeface="MS PGothic" charset="0"/>
              </a:rPr>
              <a:t>Dictionnaires et culture</a:t>
            </a:r>
            <a:endParaRPr lang="en-US" sz="2800">
              <a:latin typeface="Arial" charset="0"/>
              <a:ea typeface="MS PGothic" charset="0"/>
            </a:endParaRPr>
          </a:p>
        </p:txBody>
      </p:sp>
      <p:sp>
        <p:nvSpPr>
          <p:cNvPr id="404482" name="Rectangle 3"/>
          <p:cNvSpPr>
            <a:spLocks noGrp="1" noChangeArrowheads="1"/>
          </p:cNvSpPr>
          <p:nvPr>
            <p:ph type="body" idx="1"/>
          </p:nvPr>
        </p:nvSpPr>
        <p:spPr/>
        <p:txBody>
          <a:bodyPr/>
          <a:lstStyle/>
          <a:p>
            <a:pPr algn="just" eaLnBrk="1" hangingPunct="1"/>
            <a:endParaRPr lang="fr-FR" altLang="zh-CN" sz="2400">
              <a:latin typeface="Arial" charset="0"/>
              <a:ea typeface="MS PGothic" charset="0"/>
              <a:cs typeface="MS PGothic" charset="0"/>
            </a:endParaRPr>
          </a:p>
          <a:p>
            <a:pPr algn="just" eaLnBrk="1" hangingPunct="1"/>
            <a:endParaRPr lang="fr-FR" altLang="zh-CN" sz="2400">
              <a:latin typeface="Arial" charset="0"/>
              <a:ea typeface="MS PGothic" charset="0"/>
              <a:cs typeface="MS PGothic" charset="0"/>
            </a:endParaRPr>
          </a:p>
          <a:p>
            <a:pPr algn="just" eaLnBrk="1" hangingPunct="1"/>
            <a:r>
              <a:rPr lang="fr-FR" altLang="zh-CN" sz="2400">
                <a:latin typeface="Arial" charset="0"/>
                <a:ea typeface="MS PGothic" charset="0"/>
                <a:cs typeface="MS PGothic" charset="0"/>
              </a:rPr>
              <a:t>Ce qui fait le charme des dictionnaires – et aussi leur complexité –, c’est qu’ils nous parlent du monde et que, dans le même temps, ils nous parlent de la langue dans laquelle ils disent les choses, incluant de ce fait la langue parmi les choses du monde. </a:t>
            </a:r>
          </a:p>
          <a:p>
            <a:pPr eaLnBrk="1" hangingPunct="1">
              <a:buFontTx/>
              <a:buNone/>
            </a:pPr>
            <a:r>
              <a:rPr lang="fr-FR" altLang="zh-CN" sz="1800">
                <a:latin typeface="Arial" charset="0"/>
                <a:ea typeface="MS PGothic" charset="0"/>
                <a:cs typeface="MS PGothic" charset="0"/>
              </a:rPr>
              <a:t>Collinot A. et F. Mazière 1997, </a:t>
            </a:r>
            <a:r>
              <a:rPr lang="fr-FR" altLang="zh-CN" sz="1800" i="1">
                <a:latin typeface="Arial" charset="0"/>
                <a:ea typeface="MS PGothic" charset="0"/>
                <a:cs typeface="MS PGothic" charset="0"/>
              </a:rPr>
              <a:t>Un prêt à parler : le dictionnaire</a:t>
            </a:r>
            <a:r>
              <a:rPr lang="fr-FR" altLang="zh-CN" sz="1800">
                <a:latin typeface="Arial" charset="0"/>
                <a:ea typeface="MS PGothic" charset="0"/>
                <a:cs typeface="MS PGothic" charset="0"/>
              </a:rPr>
              <a:t>, PUF, Paris, p.1</a:t>
            </a:r>
            <a:endParaRPr lang="en-US">
              <a:latin typeface="Arial" charset="0"/>
              <a:ea typeface="MS PGothic" charset="0"/>
              <a:cs typeface="MS PGothic" charset="0"/>
            </a:endParaRPr>
          </a:p>
        </p:txBody>
      </p:sp>
    </p:spTree>
    <p:extLst>
      <p:ext uri="{BB962C8B-B14F-4D97-AF65-F5344CB8AC3E}">
        <p14:creationId xmlns:p14="http://schemas.microsoft.com/office/powerpoint/2010/main" val="366072811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1" name="Titolo 1"/>
          <p:cNvSpPr>
            <a:spLocks noGrp="1"/>
          </p:cNvSpPr>
          <p:nvPr>
            <p:ph type="title"/>
          </p:nvPr>
        </p:nvSpPr>
        <p:spPr/>
        <p:txBody>
          <a:bodyPr>
            <a:normAutofit fontScale="90000"/>
          </a:bodyPr>
          <a:lstStyle/>
          <a:p>
            <a:r>
              <a:rPr lang="it-IT" sz="2800">
                <a:latin typeface="Arial" charset="0"/>
                <a:ea typeface="MS PGothic" charset="0"/>
              </a:rPr>
              <a:t/>
            </a:r>
            <a:br>
              <a:rPr lang="it-IT" sz="2800">
                <a:latin typeface="Arial" charset="0"/>
                <a:ea typeface="MS PGothic" charset="0"/>
              </a:rPr>
            </a:br>
            <a:r>
              <a:rPr lang="it-IT" sz="2800">
                <a:latin typeface="Arial" charset="0"/>
                <a:ea typeface="MS PGothic" charset="0"/>
              </a:rPr>
              <a:t>Exemples de silence</a:t>
            </a:r>
            <a:br>
              <a:rPr lang="it-IT" sz="2800">
                <a:latin typeface="Arial" charset="0"/>
                <a:ea typeface="MS PGothic" charset="0"/>
              </a:rPr>
            </a:br>
            <a:r>
              <a:rPr lang="it-IT" sz="2800">
                <a:latin typeface="Arial" charset="0"/>
                <a:ea typeface="MS PGothic" charset="0"/>
              </a:rPr>
              <a:t>Autour du - </a:t>
            </a:r>
            <a:r>
              <a:rPr lang="it-IT" sz="2800" i="1">
                <a:latin typeface="Arial" charset="0"/>
                <a:ea typeface="MS PGothic" charset="0"/>
              </a:rPr>
              <a:t>phobie</a:t>
            </a:r>
            <a:br>
              <a:rPr lang="it-IT" sz="2800" i="1">
                <a:latin typeface="Arial" charset="0"/>
                <a:ea typeface="MS PGothic" charset="0"/>
              </a:rPr>
            </a:br>
            <a:endParaRPr lang="it-IT" sz="2800">
              <a:latin typeface="Arial" charset="0"/>
              <a:ea typeface="MS PGothic" charset="0"/>
            </a:endParaRPr>
          </a:p>
        </p:txBody>
      </p:sp>
      <p:sp>
        <p:nvSpPr>
          <p:cNvPr id="419842" name="Segnaposto contenuto 2"/>
          <p:cNvSpPr>
            <a:spLocks noGrp="1"/>
          </p:cNvSpPr>
          <p:nvPr>
            <p:ph idx="1"/>
          </p:nvPr>
        </p:nvSpPr>
        <p:spPr/>
        <p:txBody>
          <a:bodyPr/>
          <a:lstStyle/>
          <a:p>
            <a:pPr marL="0" indent="0">
              <a:buFontTx/>
              <a:buNone/>
            </a:pPr>
            <a:endParaRPr lang="it-IT" sz="2400">
              <a:latin typeface="Arial" charset="0"/>
              <a:ea typeface="MS PGothic" charset="0"/>
              <a:cs typeface="MS PGothic" charset="0"/>
            </a:endParaRPr>
          </a:p>
          <a:p>
            <a:pPr marL="0" indent="0" algn="just"/>
            <a:r>
              <a:rPr lang="it-IT" sz="2400">
                <a:latin typeface="Arial" charset="0"/>
                <a:ea typeface="MS PGothic" charset="0"/>
                <a:cs typeface="MS PGothic" charset="0"/>
              </a:rPr>
              <a:t>Arabophobie, europhobie, judéophobie, transphobie : absent du PR 2017</a:t>
            </a:r>
            <a:r>
              <a:rPr lang="fr-FR" sz="2400">
                <a:latin typeface="Arial" charset="0"/>
                <a:ea typeface="MS PGothic" charset="0"/>
                <a:cs typeface="MS PGothic" charset="0"/>
              </a:rPr>
              <a:t>. (Ils sont définis par des dictionnaires de langue française hors de France comme le </a:t>
            </a:r>
            <a:r>
              <a:rPr lang="fr-FR" sz="2400" i="1">
                <a:latin typeface="Arial" charset="0"/>
                <a:ea typeface="MS PGothic" charset="0"/>
                <a:cs typeface="MS PGothic" charset="0"/>
              </a:rPr>
              <a:t>Grand dictionnaire terminologique </a:t>
            </a:r>
            <a:r>
              <a:rPr lang="fr-FR" sz="2400">
                <a:latin typeface="Arial" charset="0"/>
                <a:ea typeface="MS PGothic" charset="0"/>
                <a:cs typeface="MS PGothic" charset="0"/>
              </a:rPr>
              <a:t>de l’Office québécois de la langue française (GDT) ou par </a:t>
            </a:r>
            <a:r>
              <a:rPr lang="fr-FR" sz="2400" i="1">
                <a:latin typeface="Arial" charset="0"/>
                <a:ea typeface="MS PGothic" charset="0"/>
                <a:cs typeface="MS PGothic" charset="0"/>
              </a:rPr>
              <a:t>Wiktionnaire,</a:t>
            </a:r>
            <a:r>
              <a:rPr lang="fr-FR" sz="2400">
                <a:latin typeface="Arial" charset="0"/>
                <a:ea typeface="MS PGothic" charset="0"/>
                <a:cs typeface="MS PGothic" charset="0"/>
              </a:rPr>
              <a:t> le dictionnaire « libre » et interactif de l’Internet.) </a:t>
            </a:r>
            <a:r>
              <a:rPr lang="it-IT" sz="2400">
                <a:latin typeface="Arial" charset="0"/>
                <a:ea typeface="MS PGothic" charset="0"/>
                <a:cs typeface="MS PGothic" charset="0"/>
              </a:rPr>
              <a:t>LGBTphobie</a:t>
            </a:r>
          </a:p>
          <a:p>
            <a:pPr marL="0" indent="0"/>
            <a:r>
              <a:rPr lang="it-IT" sz="2400">
                <a:latin typeface="Arial" charset="0"/>
                <a:ea typeface="MS PGothic" charset="0"/>
                <a:cs typeface="MS PGothic" charset="0"/>
              </a:rPr>
              <a:t>Lesbophobie :  absent du PR 2014, entré dans le PR 2015</a:t>
            </a:r>
          </a:p>
        </p:txBody>
      </p:sp>
    </p:spTree>
    <p:extLst>
      <p:ext uri="{BB962C8B-B14F-4D97-AF65-F5344CB8AC3E}">
        <p14:creationId xmlns:p14="http://schemas.microsoft.com/office/powerpoint/2010/main" val="347265260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5" name="Titolo 1"/>
          <p:cNvSpPr>
            <a:spLocks noGrp="1"/>
          </p:cNvSpPr>
          <p:nvPr>
            <p:ph type="title"/>
          </p:nvPr>
        </p:nvSpPr>
        <p:spPr/>
        <p:txBody>
          <a:bodyPr/>
          <a:lstStyle/>
          <a:p>
            <a:r>
              <a:rPr lang="it-IT" sz="2800">
                <a:latin typeface="Arial" charset="0"/>
                <a:ea typeface="MS PGothic" charset="0"/>
              </a:rPr>
              <a:t>LGBTphobie</a:t>
            </a:r>
            <a:br>
              <a:rPr lang="it-IT" sz="2800">
                <a:latin typeface="Arial" charset="0"/>
                <a:ea typeface="MS PGothic" charset="0"/>
              </a:rPr>
            </a:br>
            <a:r>
              <a:rPr lang="it-IT" sz="2800">
                <a:latin typeface="Arial" charset="0"/>
                <a:ea typeface="MS PGothic" charset="0"/>
              </a:rPr>
              <a:t>absent du PR 2017</a:t>
            </a:r>
          </a:p>
        </p:txBody>
      </p:sp>
      <p:sp>
        <p:nvSpPr>
          <p:cNvPr id="420866" name="Segnaposto contenuto 2"/>
          <p:cNvSpPr>
            <a:spLocks noGrp="1"/>
          </p:cNvSpPr>
          <p:nvPr>
            <p:ph idx="1"/>
          </p:nvPr>
        </p:nvSpPr>
        <p:spPr/>
        <p:txBody>
          <a:bodyPr/>
          <a:lstStyle/>
          <a:p>
            <a:r>
              <a:rPr lang="it-IT" sz="2400">
                <a:latin typeface="Arial" charset="0"/>
                <a:ea typeface="MS PGothic" charset="0"/>
                <a:cs typeface="MS PGothic" charset="0"/>
              </a:rPr>
              <a:t>«La parole homophobe médiatisée ces dernières années a légitimé une homophobie ordinaire»</a:t>
            </a:r>
          </a:p>
          <a:p>
            <a:pPr algn="just"/>
            <a:r>
              <a:rPr lang="it-IT" sz="2400">
                <a:latin typeface="Arial" charset="0"/>
                <a:ea typeface="MS PGothic" charset="0"/>
                <a:cs typeface="MS PGothic" charset="0"/>
              </a:rPr>
              <a:t>L'association SOS Homophobie publie ce mercredi son rapport annuel, qui dénonce une fois de plus une LGBTphobie ordinaire incrustée partout, d'Internet à la famille en passant par le travail, et des victimes de plus en plus jeunes. </a:t>
            </a:r>
            <a:r>
              <a:rPr lang="it-IT" sz="2400" i="1">
                <a:latin typeface="Arial" charset="0"/>
                <a:ea typeface="MS PGothic" charset="0"/>
                <a:cs typeface="MS PGothic" charset="0"/>
              </a:rPr>
              <a:t>Libération</a:t>
            </a:r>
            <a:r>
              <a:rPr lang="it-IT" sz="2400">
                <a:latin typeface="Arial" charset="0"/>
                <a:ea typeface="MS PGothic" charset="0"/>
                <a:cs typeface="MS PGothic" charset="0"/>
              </a:rPr>
              <a:t> 12 mai 2016</a:t>
            </a:r>
          </a:p>
          <a:p>
            <a:pPr algn="just"/>
            <a:endParaRPr lang="it-IT" sz="2400">
              <a:latin typeface="Arial" charset="0"/>
              <a:ea typeface="MS PGothic" charset="0"/>
              <a:cs typeface="MS PGothic" charset="0"/>
            </a:endParaRPr>
          </a:p>
          <a:p>
            <a:pPr algn="just"/>
            <a:endParaRPr lang="it-IT" sz="2400">
              <a:latin typeface="Arial" charset="0"/>
              <a:ea typeface="MS PGothic" charset="0"/>
              <a:cs typeface="MS PGothic" charset="0"/>
            </a:endParaRPr>
          </a:p>
          <a:p>
            <a:pPr algn="just"/>
            <a:r>
              <a:rPr lang="it-IT" sz="2400" i="1">
                <a:latin typeface="Arial" charset="0"/>
                <a:ea typeface="MS PGothic" charset="0"/>
                <a:cs typeface="MS PGothic" charset="0"/>
              </a:rPr>
              <a:t>La communauté lesbienne, gay, bisexuelle et transgenre </a:t>
            </a:r>
            <a:r>
              <a:rPr lang="it-IT" sz="2400">
                <a:latin typeface="Arial" charset="0"/>
                <a:ea typeface="MS PGothic" charset="0"/>
                <a:cs typeface="MS PGothic" charset="0"/>
              </a:rPr>
              <a:t>(</a:t>
            </a:r>
            <a:r>
              <a:rPr lang="it-IT" sz="2400" i="1">
                <a:latin typeface="Arial" charset="0"/>
                <a:ea typeface="MS PGothic" charset="0"/>
                <a:cs typeface="MS PGothic" charset="0"/>
              </a:rPr>
              <a:t>LGBT</a:t>
            </a:r>
            <a:r>
              <a:rPr lang="it-IT" sz="2400">
                <a:latin typeface="Arial" charset="0"/>
                <a:ea typeface="MS PGothic" charset="0"/>
                <a:cs typeface="MS PGothic" charset="0"/>
              </a:rPr>
              <a:t>). exemple dans le PR à l’entrée “gay”</a:t>
            </a:r>
            <a:endParaRPr lang="it-IT" altLang="ja-JP" sz="2400">
              <a:latin typeface="Arial" charset="0"/>
              <a:ea typeface="MS PGothic" charset="0"/>
              <a:cs typeface="MS PGothic" charset="0"/>
            </a:endParaRPr>
          </a:p>
          <a:p>
            <a:pPr algn="just"/>
            <a:endParaRPr lang="it-IT" sz="2400">
              <a:latin typeface="Arial" charset="0"/>
              <a:ea typeface="MS PGothic" charset="0"/>
              <a:cs typeface="MS PGothic" charset="0"/>
            </a:endParaRP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211938840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89" name="Titolo 1"/>
          <p:cNvSpPr>
            <a:spLocks noGrp="1"/>
          </p:cNvSpPr>
          <p:nvPr>
            <p:ph type="title"/>
          </p:nvPr>
        </p:nvSpPr>
        <p:spPr/>
        <p:txBody>
          <a:bodyPr/>
          <a:lstStyle/>
          <a:p>
            <a:r>
              <a:rPr lang="it-IT" sz="2800">
                <a:latin typeface="Arial" charset="0"/>
                <a:ea typeface="MS PGothic" charset="0"/>
              </a:rPr>
              <a:t>Nouvelle phobie du PR 2007</a:t>
            </a:r>
          </a:p>
        </p:txBody>
      </p:sp>
      <p:sp>
        <p:nvSpPr>
          <p:cNvPr id="421890" name="Segnaposto contenuto 2"/>
          <p:cNvSpPr>
            <a:spLocks noGrp="1"/>
          </p:cNvSpPr>
          <p:nvPr>
            <p:ph idx="1"/>
          </p:nvPr>
        </p:nvSpPr>
        <p:spPr/>
        <p:txBody>
          <a:bodyPr/>
          <a:lstStyle/>
          <a:p>
            <a:r>
              <a:rPr lang="it-IT" sz="2400">
                <a:latin typeface="Arial" charset="0"/>
                <a:ea typeface="MS PGothic" charset="0"/>
                <a:cs typeface="MS PGothic" charset="0"/>
              </a:rPr>
              <a:t>nomophobie [nɔmɔfɔbi] nom féminin étym. 2012 ◊ anglais </a:t>
            </a:r>
            <a:r>
              <a:rPr lang="it-IT" sz="2400" i="1">
                <a:latin typeface="Arial" charset="0"/>
                <a:ea typeface="MS PGothic" charset="0"/>
                <a:cs typeface="MS PGothic" charset="0"/>
              </a:rPr>
              <a:t>nomophobia,</a:t>
            </a:r>
            <a:r>
              <a:rPr lang="it-IT" sz="2400">
                <a:latin typeface="Arial" charset="0"/>
                <a:ea typeface="MS PGothic" charset="0"/>
                <a:cs typeface="MS PGothic" charset="0"/>
              </a:rPr>
              <a:t> mot-valise, de </a:t>
            </a:r>
            <a:r>
              <a:rPr lang="it-IT" sz="2400" i="1">
                <a:latin typeface="Arial" charset="0"/>
                <a:ea typeface="MS PGothic" charset="0"/>
                <a:cs typeface="MS PGothic" charset="0"/>
              </a:rPr>
              <a:t>no mo(bile) </a:t>
            </a:r>
            <a:r>
              <a:rPr lang="it-IT" sz="2400">
                <a:latin typeface="Arial" charset="0"/>
                <a:ea typeface="MS PGothic" charset="0"/>
                <a:cs typeface="MS PGothic" charset="0"/>
              </a:rPr>
              <a:t>(« sans portable »)</a:t>
            </a:r>
            <a:r>
              <a:rPr lang="it-IT" sz="2400" i="1">
                <a:latin typeface="Arial" charset="0"/>
                <a:ea typeface="MS PGothic" charset="0"/>
                <a:cs typeface="MS PGothic" charset="0"/>
              </a:rPr>
              <a:t> phobia</a:t>
            </a:r>
            <a:r>
              <a:rPr lang="it-IT" sz="2400">
                <a:latin typeface="Arial" charset="0"/>
                <a:ea typeface="MS PGothic" charset="0"/>
                <a:cs typeface="MS PGothic" charset="0"/>
              </a:rPr>
              <a:t> (→ phobie) Famille étymologique ⇨  mouvoir.</a:t>
            </a:r>
          </a:p>
          <a:p>
            <a:r>
              <a:rPr lang="it-IT" sz="2400">
                <a:latin typeface="Arial" charset="0"/>
                <a:ea typeface="MS PGothic" charset="0"/>
                <a:cs typeface="MS PGothic" charset="0"/>
              </a:rPr>
              <a:t>❖</a:t>
            </a:r>
          </a:p>
          <a:p>
            <a:r>
              <a:rPr lang="it-IT" sz="2400">
                <a:latin typeface="Arial" charset="0"/>
                <a:ea typeface="MS PGothic" charset="0"/>
                <a:cs typeface="MS PGothic" charset="0"/>
              </a:rPr>
              <a:t>■ Anglic. Didact. Dépendance extrême au téléphone portable. ▫ Adjectif et nom nomophobe (2012).</a:t>
            </a: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227059361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3" name="Title 1"/>
          <p:cNvSpPr>
            <a:spLocks noGrp="1"/>
          </p:cNvSpPr>
          <p:nvPr>
            <p:ph type="title"/>
          </p:nvPr>
        </p:nvSpPr>
        <p:spPr/>
        <p:txBody>
          <a:bodyPr/>
          <a:lstStyle/>
          <a:p>
            <a:r>
              <a:rPr lang="fr-FR" sz="2800">
                <a:latin typeface="Arial" charset="0"/>
                <a:ea typeface="MS PGothic" charset="0"/>
              </a:rPr>
              <a:t>phobie  [fɔbi] nom féminin</a:t>
            </a:r>
            <a:br>
              <a:rPr lang="fr-FR" sz="2800">
                <a:latin typeface="Arial" charset="0"/>
                <a:ea typeface="MS PGothic" charset="0"/>
              </a:rPr>
            </a:br>
            <a:endParaRPr lang="fr-FR" sz="2800">
              <a:latin typeface="Arial" charset="0"/>
              <a:ea typeface="MS PGothic" charset="0"/>
            </a:endParaRPr>
          </a:p>
        </p:txBody>
      </p:sp>
      <p:sp>
        <p:nvSpPr>
          <p:cNvPr id="422914" name="Content Placeholder 2"/>
          <p:cNvSpPr>
            <a:spLocks noGrp="1"/>
          </p:cNvSpPr>
          <p:nvPr>
            <p:ph idx="1"/>
          </p:nvPr>
        </p:nvSpPr>
        <p:spPr/>
        <p:txBody>
          <a:bodyPr>
            <a:normAutofit fontScale="92500"/>
          </a:bodyPr>
          <a:lstStyle/>
          <a:p>
            <a:r>
              <a:rPr lang="fr-FR" sz="2400">
                <a:latin typeface="Arial" charset="0"/>
                <a:ea typeface="MS PGothic" charset="0"/>
                <a:cs typeface="MS PGothic" charset="0"/>
              </a:rPr>
              <a:t>étym. 1880 ◊ isolé des composés savants en -phobie</a:t>
            </a:r>
          </a:p>
          <a:p>
            <a:r>
              <a:rPr lang="fr-FR" sz="2400">
                <a:latin typeface="Arial" charset="0"/>
                <a:ea typeface="MS PGothic" charset="0"/>
                <a:cs typeface="MS PGothic" charset="0"/>
              </a:rPr>
              <a:t> 1.  Psychol. Crainte excessive, maladive et irraisonnée de certains objets, actes, situations ou idées. ➙ acrophobie, agoraphobie, arachnophobie, claustrophobie, éreuthophobie, hydrophobie, photophobie, zoophobie.</a:t>
            </a:r>
            <a:r>
              <a:rPr lang="fr-FR" sz="2400" i="1">
                <a:latin typeface="Arial" charset="0"/>
                <a:ea typeface="MS PGothic" charset="0"/>
                <a:cs typeface="MS PGothic" charset="0"/>
              </a:rPr>
              <a:t> Obsessions et phobies. Les phobies,</a:t>
            </a:r>
            <a:r>
              <a:rPr lang="fr-FR" sz="2400">
                <a:latin typeface="Arial" charset="0"/>
                <a:ea typeface="MS PGothic" charset="0"/>
                <a:cs typeface="MS PGothic" charset="0"/>
              </a:rPr>
              <a:t> </a:t>
            </a:r>
            <a:r>
              <a:rPr lang="fr-FR" sz="2400" i="1">
                <a:latin typeface="Arial" charset="0"/>
                <a:ea typeface="MS PGothic" charset="0"/>
                <a:cs typeface="MS PGothic" charset="0"/>
              </a:rPr>
              <a:t>manifestations des névroses</a:t>
            </a:r>
            <a:r>
              <a:rPr lang="fr-FR" sz="2400">
                <a:latin typeface="Arial" charset="0"/>
                <a:ea typeface="MS PGothic" charset="0"/>
                <a:cs typeface="MS PGothic" charset="0"/>
              </a:rPr>
              <a:t>.</a:t>
            </a:r>
          </a:p>
          <a:p>
            <a:r>
              <a:rPr lang="fr-FR" sz="2400">
                <a:latin typeface="Arial" charset="0"/>
                <a:ea typeface="MS PGothic" charset="0"/>
                <a:cs typeface="MS PGothic" charset="0"/>
              </a:rPr>
              <a:t>▫ </a:t>
            </a:r>
            <a:r>
              <a:rPr lang="fr-FR" sz="2400" i="1">
                <a:latin typeface="Arial" charset="0"/>
                <a:ea typeface="MS PGothic" charset="0"/>
                <a:cs typeface="MS PGothic" charset="0"/>
              </a:rPr>
              <a:t>Phobie scolaire</a:t>
            </a:r>
            <a:r>
              <a:rPr lang="fr-FR" sz="2400">
                <a:latin typeface="Arial" charset="0"/>
                <a:ea typeface="MS PGothic" charset="0"/>
                <a:cs typeface="MS PGothic" charset="0"/>
              </a:rPr>
              <a:t> : trouble du comportement affectant certains enfants ou adolescents, qui se manifeste par un refus anxieux de l'école.</a:t>
            </a:r>
          </a:p>
          <a:p>
            <a:r>
              <a:rPr lang="fr-FR" sz="2400">
                <a:latin typeface="Arial" charset="0"/>
                <a:ea typeface="MS PGothic" charset="0"/>
                <a:cs typeface="MS PGothic" charset="0"/>
              </a:rPr>
              <a:t> 2.  Courant Peur ou aversion instinctive. ➙ dégoût, haine, horreur. </a:t>
            </a:r>
            <a:r>
              <a:rPr lang="fr-FR" sz="2400" i="1">
                <a:latin typeface="Arial" charset="0"/>
                <a:ea typeface="MS PGothic" charset="0"/>
                <a:cs typeface="MS PGothic" charset="0"/>
              </a:rPr>
              <a:t>Flaubert et « sa phobie des pronoms relatifs »</a:t>
            </a:r>
            <a:r>
              <a:rPr lang="fr-FR" sz="2400">
                <a:latin typeface="Arial" charset="0"/>
                <a:ea typeface="MS PGothic" charset="0"/>
                <a:cs typeface="MS PGothic" charset="0"/>
              </a:rPr>
              <a:t> (Thibaudet). (PR 2015)</a:t>
            </a:r>
          </a:p>
          <a:p>
            <a:endParaRPr lang="fr-FR" sz="2400">
              <a:latin typeface="Arial" charset="0"/>
              <a:ea typeface="MS PGothic" charset="0"/>
              <a:cs typeface="MS PGothic" charset="0"/>
            </a:endParaRPr>
          </a:p>
        </p:txBody>
      </p:sp>
    </p:spTree>
    <p:extLst>
      <p:ext uri="{BB962C8B-B14F-4D97-AF65-F5344CB8AC3E}">
        <p14:creationId xmlns:p14="http://schemas.microsoft.com/office/powerpoint/2010/main" val="145625788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7" name="Rectangle 2"/>
          <p:cNvSpPr>
            <a:spLocks noGrp="1" noChangeArrowheads="1"/>
          </p:cNvSpPr>
          <p:nvPr>
            <p:ph type="title"/>
          </p:nvPr>
        </p:nvSpPr>
        <p:spPr/>
        <p:txBody>
          <a:bodyPr/>
          <a:lstStyle/>
          <a:p>
            <a:pPr eaLnBrk="1" hangingPunct="1"/>
            <a:r>
              <a:rPr lang="fr-FR" sz="2300">
                <a:latin typeface="Arial" charset="0"/>
                <a:ea typeface="MS PGothic" charset="0"/>
              </a:rPr>
              <a:t>Sexualité dans le </a:t>
            </a:r>
            <a:r>
              <a:rPr lang="fr-FR" sz="2300" i="1">
                <a:latin typeface="Arial" charset="0"/>
                <a:ea typeface="MS PGothic" charset="0"/>
              </a:rPr>
              <a:t>Larousse</a:t>
            </a:r>
            <a:r>
              <a:rPr lang="fr-FR" sz="2300">
                <a:latin typeface="Arial" charset="0"/>
                <a:ea typeface="MS PGothic" charset="0"/>
              </a:rPr>
              <a:t/>
            </a:r>
            <a:br>
              <a:rPr lang="fr-FR" sz="2300">
                <a:latin typeface="Arial" charset="0"/>
                <a:ea typeface="MS PGothic" charset="0"/>
              </a:rPr>
            </a:br>
            <a:r>
              <a:rPr lang="fr-FR" sz="2300">
                <a:latin typeface="Arial" charset="0"/>
                <a:ea typeface="MS PGothic" charset="0"/>
              </a:rPr>
              <a:t>vision diachronique</a:t>
            </a:r>
            <a:br>
              <a:rPr lang="fr-FR" sz="2300">
                <a:latin typeface="Arial" charset="0"/>
                <a:ea typeface="MS PGothic" charset="0"/>
              </a:rPr>
            </a:br>
            <a:r>
              <a:rPr lang="fr-FR" sz="2300">
                <a:latin typeface="Arial" charset="0"/>
                <a:ea typeface="MS PGothic" charset="0"/>
              </a:rPr>
              <a:t>1906-1980</a:t>
            </a:r>
          </a:p>
        </p:txBody>
      </p:sp>
      <p:sp>
        <p:nvSpPr>
          <p:cNvPr id="423938" name="Rectangle 3"/>
          <p:cNvSpPr>
            <a:spLocks noGrp="1" noChangeArrowheads="1"/>
          </p:cNvSpPr>
          <p:nvPr>
            <p:ph type="body" idx="1"/>
          </p:nvPr>
        </p:nvSpPr>
        <p:spPr/>
        <p:txBody>
          <a:bodyPr/>
          <a:lstStyle/>
          <a:p>
            <a:pPr algn="just" eaLnBrk="1" hangingPunct="1">
              <a:lnSpc>
                <a:spcPct val="80000"/>
              </a:lnSpc>
            </a:pPr>
            <a:r>
              <a:rPr lang="fr-FR" sz="1900">
                <a:latin typeface="Arial" charset="0"/>
                <a:ea typeface="MS PGothic" charset="0"/>
                <a:cs typeface="MS PGothic" charset="0"/>
              </a:rPr>
              <a:t>A. Lehmann, « L’évolution culturelle du Petit Larousse : l’exemple de la sexualité », in J. Pruvost et M. Guilpain-Giraud, </a:t>
            </a:r>
            <a:r>
              <a:rPr lang="fr-FR" sz="1900" i="1">
                <a:latin typeface="Arial" charset="0"/>
                <a:ea typeface="MS PGothic" charset="0"/>
                <a:cs typeface="MS PGothic" charset="0"/>
              </a:rPr>
              <a:t>Pierre Larousse du Grand Dictionnaire au Petit Larousse</a:t>
            </a:r>
            <a:r>
              <a:rPr lang="fr-FR" sz="1900">
                <a:latin typeface="Arial" charset="0"/>
                <a:ea typeface="MS PGothic" charset="0"/>
                <a:cs typeface="MS PGothic" charset="0"/>
              </a:rPr>
              <a:t>, Paris, Champion, 2002, p. 223-237.</a:t>
            </a:r>
          </a:p>
          <a:p>
            <a:pPr algn="just" eaLnBrk="1" hangingPunct="1">
              <a:lnSpc>
                <a:spcPct val="80000"/>
              </a:lnSpc>
            </a:pPr>
            <a:r>
              <a:rPr lang="fr-FR" sz="1900">
                <a:latin typeface="Arial" charset="0"/>
                <a:ea typeface="MS PGothic" charset="0"/>
                <a:cs typeface="MS PGothic" charset="0"/>
              </a:rPr>
              <a:t>1906  1° éd. Toute information relative au sexe est bannie. </a:t>
            </a:r>
          </a:p>
          <a:p>
            <a:pPr algn="just" eaLnBrk="1" hangingPunct="1">
              <a:lnSpc>
                <a:spcPct val="80000"/>
              </a:lnSpc>
            </a:pPr>
            <a:r>
              <a:rPr lang="fr-FR" sz="1900">
                <a:latin typeface="Arial" charset="0"/>
                <a:ea typeface="MS PGothic" charset="0"/>
                <a:cs typeface="MS PGothic" charset="0"/>
              </a:rPr>
              <a:t>Dictionnaire qui peut être mis sans danger entre les mains des élèves des deux sexes. Ils écartent les mots qui sont, de la part des élèves, l’objet de recherches ou de questions indiscrètes.</a:t>
            </a:r>
          </a:p>
          <a:p>
            <a:pPr algn="just" eaLnBrk="1" hangingPunct="1">
              <a:lnSpc>
                <a:spcPct val="80000"/>
              </a:lnSpc>
            </a:pPr>
            <a:r>
              <a:rPr lang="fr-FR" sz="1900">
                <a:latin typeface="Arial" charset="0"/>
                <a:ea typeface="MS PGothic" charset="0"/>
                <a:cs typeface="MS PGothic" charset="0"/>
              </a:rPr>
              <a:t>La levée de la censure s’opère de manière progressive et continue</a:t>
            </a:r>
          </a:p>
          <a:p>
            <a:pPr algn="just" eaLnBrk="1" hangingPunct="1">
              <a:lnSpc>
                <a:spcPct val="80000"/>
              </a:lnSpc>
            </a:pPr>
            <a:r>
              <a:rPr lang="fr-FR" sz="1900">
                <a:latin typeface="Arial" charset="0"/>
                <a:ea typeface="MS PGothic" charset="0"/>
                <a:cs typeface="MS PGothic" charset="0"/>
              </a:rPr>
              <a:t>1959. La dictionnaire s’est éloigné du public des écoles et s’adresse à un public plus large.</a:t>
            </a:r>
          </a:p>
          <a:p>
            <a:pPr algn="just" eaLnBrk="1" hangingPunct="1">
              <a:lnSpc>
                <a:spcPct val="80000"/>
              </a:lnSpc>
            </a:pPr>
            <a:r>
              <a:rPr lang="fr-FR" sz="1900">
                <a:latin typeface="Arial" charset="0"/>
                <a:ea typeface="MS PGothic" charset="0"/>
                <a:cs typeface="MS PGothic" charset="0"/>
              </a:rPr>
              <a:t>La censure se lève d’abord sur les organes internes et plus lentement sur les organes externes (visibles)</a:t>
            </a:r>
          </a:p>
          <a:p>
            <a:pPr algn="just" eaLnBrk="1" hangingPunct="1">
              <a:lnSpc>
                <a:spcPct val="80000"/>
              </a:lnSpc>
            </a:pPr>
            <a:r>
              <a:rPr lang="fr-FR" sz="1900">
                <a:latin typeface="Arial" charset="0"/>
                <a:ea typeface="MS PGothic" charset="0"/>
                <a:cs typeface="MS PGothic" charset="0"/>
              </a:rPr>
              <a:t>La censure est plus sévère sur l’appareil génital masculin. Le tabou ne concerne pas la gestation, thème non censuré au contraire valorisé socio culturellement</a:t>
            </a:r>
          </a:p>
        </p:txBody>
      </p:sp>
    </p:spTree>
    <p:extLst>
      <p:ext uri="{BB962C8B-B14F-4D97-AF65-F5344CB8AC3E}">
        <p14:creationId xmlns:p14="http://schemas.microsoft.com/office/powerpoint/2010/main" val="163461125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5" name="Titolo 1"/>
          <p:cNvSpPr>
            <a:spLocks noGrp="1"/>
          </p:cNvSpPr>
          <p:nvPr>
            <p:ph type="title"/>
          </p:nvPr>
        </p:nvSpPr>
        <p:spPr/>
        <p:txBody>
          <a:bodyPr/>
          <a:lstStyle/>
          <a:p>
            <a:r>
              <a:rPr lang="it-IT" sz="2800">
                <a:latin typeface="Arial" charset="0"/>
                <a:ea typeface="MS PGothic" charset="0"/>
              </a:rPr>
              <a:t>Microstructure : 1. L’orthographe</a:t>
            </a:r>
          </a:p>
        </p:txBody>
      </p:sp>
      <p:sp>
        <p:nvSpPr>
          <p:cNvPr id="425986" name="Segnaposto contenuto 2"/>
          <p:cNvSpPr>
            <a:spLocks noGrp="1"/>
          </p:cNvSpPr>
          <p:nvPr>
            <p:ph idx="1"/>
          </p:nvPr>
        </p:nvSpPr>
        <p:spPr/>
        <p:txBody>
          <a:bodyPr/>
          <a:lstStyle/>
          <a:p>
            <a:pPr algn="just"/>
            <a:r>
              <a:rPr lang="it-IT" sz="2400">
                <a:latin typeface="Arial" charset="0"/>
                <a:ea typeface="MS PGothic" charset="0"/>
                <a:cs typeface="MS PGothic" charset="0"/>
              </a:rPr>
              <a:t>L’orthographe possède en effet une fonction idéologique particulièrement développée et active en France. Ce que j’appelle idéologie en parlant de l’orthographe, c’est un ensemble d’opinions et de croyances qui sont présentées (qui se font passer pour, dirait-on de manière un peu plus marxiste) comme des évidences naturelles et/ou des vérités scientifiques (</a:t>
            </a:r>
            <a:r>
              <a:rPr lang="it-IT" sz="2400" i="1">
                <a:latin typeface="Arial" charset="0"/>
                <a:ea typeface="MS PGothic" charset="0"/>
                <a:cs typeface="MS PGothic" charset="0"/>
              </a:rPr>
              <a:t>nénufar</a:t>
            </a:r>
            <a:r>
              <a:rPr lang="it-IT" sz="2400">
                <a:latin typeface="Arial" charset="0"/>
                <a:ea typeface="MS PGothic" charset="0"/>
                <a:cs typeface="MS PGothic" charset="0"/>
              </a:rPr>
              <a:t> en est un bel exemple)</a:t>
            </a:r>
            <a:endParaRPr lang="fr-FR" sz="2400">
              <a:latin typeface="Arial" charset="0"/>
              <a:ea typeface="MS PGothic" charset="0"/>
              <a:cs typeface="MS PGothic" charset="0"/>
            </a:endParaRPr>
          </a:p>
          <a:p>
            <a:pPr algn="just"/>
            <a:r>
              <a:rPr lang="it-IT" sz="2000">
                <a:latin typeface="Arial" charset="0"/>
                <a:ea typeface="MS PGothic" charset="0"/>
                <a:cs typeface="MS PGothic" charset="0"/>
              </a:rPr>
              <a:t>“Les folles (més)aventures de l’orthographe rectifiée au pays du circonflexe”, M.A. Paveau pour La pensée du discours. Vases communicants de mai 2012</a:t>
            </a:r>
            <a:endParaRPr lang="fr-FR" sz="2000">
              <a:latin typeface="Arial" charset="0"/>
              <a:ea typeface="MS PGothic" charset="0"/>
              <a:cs typeface="MS PGothic" charset="0"/>
            </a:endParaRP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614043653"/>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09" name="Titolo 1"/>
          <p:cNvSpPr>
            <a:spLocks noGrp="1"/>
          </p:cNvSpPr>
          <p:nvPr>
            <p:ph type="title"/>
          </p:nvPr>
        </p:nvSpPr>
        <p:spPr/>
        <p:txBody>
          <a:bodyPr/>
          <a:lstStyle/>
          <a:p>
            <a:r>
              <a:rPr lang="it-IT" sz="2800">
                <a:latin typeface="Arial" charset="0"/>
                <a:ea typeface="MS PGothic" charset="0"/>
              </a:rPr>
              <a:t>L’orthographe</a:t>
            </a:r>
          </a:p>
        </p:txBody>
      </p:sp>
      <p:sp>
        <p:nvSpPr>
          <p:cNvPr id="427010" name="Segnaposto contenuto 2"/>
          <p:cNvSpPr>
            <a:spLocks noGrp="1"/>
          </p:cNvSpPr>
          <p:nvPr>
            <p:ph idx="1"/>
          </p:nvPr>
        </p:nvSpPr>
        <p:spPr/>
        <p:txBody>
          <a:bodyPr/>
          <a:lstStyle/>
          <a:p>
            <a:pPr algn="just"/>
            <a:r>
              <a:rPr lang="fr-FR" sz="2200">
                <a:latin typeface="Arial" charset="0"/>
                <a:ea typeface="MS PGothic" charset="0"/>
                <a:cs typeface="MS PGothic" charset="0"/>
              </a:rPr>
              <a:t>En 1990, est publié au Journal officiel un document administratif intitulé </a:t>
            </a:r>
            <a:r>
              <a:rPr lang="fr-FR" sz="2200" i="1">
                <a:latin typeface="Arial" charset="0"/>
                <a:ea typeface="MS PGothic" charset="0"/>
                <a:cs typeface="MS PGothic" charset="0"/>
              </a:rPr>
              <a:t>Les rectifications de l’orthographe</a:t>
            </a:r>
            <a:r>
              <a:rPr lang="fr-FR" sz="2200">
                <a:latin typeface="Arial" charset="0"/>
                <a:ea typeface="MS PGothic" charset="0"/>
                <a:cs typeface="MS PGothic" charset="0"/>
              </a:rPr>
              <a:t>. Il contient des propositions de simplification de l’orthographe, recommandées, non obligatoires et approuvées par l’Académie française. Le texte précise que les deux orthographes, rectifiée et traditionnelle, sont en vigueur, et qu’aucune « des deux graphies ne peut être tenue pour fautive ». </a:t>
            </a:r>
          </a:p>
          <a:p>
            <a:pPr algn="just"/>
            <a:r>
              <a:rPr lang="it-IT" sz="2200">
                <a:latin typeface="Arial" charset="0"/>
                <a:ea typeface="MS PGothic" charset="0"/>
                <a:cs typeface="MS PGothic" charset="0"/>
              </a:rPr>
              <a:t>La connaissance des rectifications varie fortement selon les différents pays francophones. Là aussi nul n</a:t>
            </a:r>
            <a:r>
              <a:rPr lang="ja-JP" altLang="it-IT" sz="2200">
                <a:latin typeface="Arial" charset="0"/>
                <a:ea typeface="MS PGothic" charset="0"/>
                <a:cs typeface="MS PGothic" charset="0"/>
              </a:rPr>
              <a:t>’</a:t>
            </a:r>
            <a:r>
              <a:rPr lang="it-IT" altLang="ja-JP" sz="2200">
                <a:latin typeface="Arial" charset="0"/>
                <a:ea typeface="MS PGothic" charset="0"/>
                <a:cs typeface="MS PGothic" charset="0"/>
              </a:rPr>
              <a:t>est prophète en son pays : ce sont les étudiants de France qui connaissent le moins les propositions du Rapport du CSLF, les étudiants belges en étant les mieux informés. (Académie)</a:t>
            </a:r>
            <a:endParaRPr lang="it-IT" sz="2200">
              <a:latin typeface="Arial" charset="0"/>
              <a:ea typeface="MS PGothic" charset="0"/>
              <a:cs typeface="MS PGothic" charset="0"/>
            </a:endParaRPr>
          </a:p>
        </p:txBody>
      </p:sp>
    </p:spTree>
    <p:extLst>
      <p:ext uri="{BB962C8B-B14F-4D97-AF65-F5344CB8AC3E}">
        <p14:creationId xmlns:p14="http://schemas.microsoft.com/office/powerpoint/2010/main" val="3953755314"/>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3" name="Titolo 1"/>
          <p:cNvSpPr>
            <a:spLocks noGrp="1"/>
          </p:cNvSpPr>
          <p:nvPr>
            <p:ph type="title"/>
          </p:nvPr>
        </p:nvSpPr>
        <p:spPr/>
        <p:txBody>
          <a:bodyPr/>
          <a:lstStyle/>
          <a:p>
            <a:r>
              <a:rPr lang="it-IT" sz="2800">
                <a:latin typeface="Arial" charset="0"/>
                <a:ea typeface="MS PGothic" charset="0"/>
              </a:rPr>
              <a:t>Nénufar ou nénuphar ?</a:t>
            </a:r>
          </a:p>
        </p:txBody>
      </p:sp>
      <p:sp>
        <p:nvSpPr>
          <p:cNvPr id="428034" name="Segnaposto contenuto 2"/>
          <p:cNvSpPr>
            <a:spLocks noGrp="1"/>
          </p:cNvSpPr>
          <p:nvPr>
            <p:ph idx="1"/>
          </p:nvPr>
        </p:nvSpPr>
        <p:spPr/>
        <p:txBody>
          <a:bodyPr/>
          <a:lstStyle/>
          <a:p>
            <a:pPr>
              <a:lnSpc>
                <a:spcPct val="90000"/>
              </a:lnSpc>
            </a:pPr>
            <a:r>
              <a:rPr lang="it-IT" sz="2200" b="1">
                <a:latin typeface="Arial" charset="0"/>
                <a:ea typeface="MS PGothic" charset="0"/>
                <a:cs typeface="MS PGothic" charset="0"/>
              </a:rPr>
              <a:t>NÉNUFAR</a:t>
            </a:r>
            <a:r>
              <a:rPr lang="it-IT" sz="2200">
                <a:latin typeface="Arial" charset="0"/>
                <a:ea typeface="MS PGothic" charset="0"/>
                <a:cs typeface="MS PGothic" charset="0"/>
              </a:rPr>
              <a:t> ou </a:t>
            </a:r>
            <a:r>
              <a:rPr lang="it-IT" sz="2200" b="1">
                <a:latin typeface="Arial" charset="0"/>
                <a:ea typeface="MS PGothic" charset="0"/>
                <a:cs typeface="MS PGothic" charset="0"/>
              </a:rPr>
              <a:t>NÉNUPHAR</a:t>
            </a:r>
            <a:r>
              <a:rPr lang="it-IT" sz="2200">
                <a:latin typeface="Arial" charset="0"/>
                <a:ea typeface="MS PGothic" charset="0"/>
                <a:cs typeface="MS PGothic" charset="0"/>
              </a:rPr>
              <a:t> n. m. XIII</a:t>
            </a:r>
            <a:r>
              <a:rPr lang="it-IT" sz="2200" baseline="30000">
                <a:latin typeface="Arial" charset="0"/>
                <a:ea typeface="MS PGothic" charset="0"/>
                <a:cs typeface="MS PGothic" charset="0"/>
              </a:rPr>
              <a:t>e</a:t>
            </a:r>
            <a:r>
              <a:rPr lang="it-IT" sz="2200">
                <a:latin typeface="Arial" charset="0"/>
                <a:ea typeface="MS PGothic" charset="0"/>
                <a:cs typeface="MS PGothic" charset="0"/>
              </a:rPr>
              <a:t> siècle. Emprunté du persan </a:t>
            </a:r>
            <a:r>
              <a:rPr lang="it-IT" sz="2200" i="1">
                <a:latin typeface="Arial" charset="0"/>
                <a:ea typeface="MS PGothic" charset="0"/>
                <a:cs typeface="MS PGothic" charset="0"/>
              </a:rPr>
              <a:t>nilufar, </a:t>
            </a:r>
            <a:r>
              <a:rPr lang="it-IT" sz="2200">
                <a:latin typeface="Arial" charset="0"/>
                <a:ea typeface="MS PGothic" charset="0"/>
                <a:cs typeface="MS PGothic" charset="0"/>
              </a:rPr>
              <a:t>de même sens. La graphie </a:t>
            </a:r>
            <a:r>
              <a:rPr lang="it-IT" sz="2200" i="1">
                <a:latin typeface="Arial" charset="0"/>
                <a:ea typeface="MS PGothic" charset="0"/>
                <a:cs typeface="MS PGothic" charset="0"/>
              </a:rPr>
              <a:t>nénuphar </a:t>
            </a:r>
            <a:r>
              <a:rPr lang="it-IT" sz="2200">
                <a:latin typeface="Arial" charset="0"/>
                <a:ea typeface="MS PGothic" charset="0"/>
                <a:cs typeface="MS PGothic" charset="0"/>
              </a:rPr>
              <a:t>date du XIX</a:t>
            </a:r>
            <a:r>
              <a:rPr lang="it-IT" sz="2200" baseline="30000">
                <a:latin typeface="Arial" charset="0"/>
                <a:ea typeface="MS PGothic" charset="0"/>
                <a:cs typeface="MS PGothic" charset="0"/>
              </a:rPr>
              <a:t>e</a:t>
            </a:r>
            <a:r>
              <a:rPr lang="it-IT" sz="2200">
                <a:latin typeface="Arial" charset="0"/>
                <a:ea typeface="MS PGothic" charset="0"/>
                <a:cs typeface="MS PGothic" charset="0"/>
              </a:rPr>
              <a:t> siècle.</a:t>
            </a:r>
            <a:endParaRPr lang="fr-FR" sz="2200">
              <a:latin typeface="Arial" charset="0"/>
              <a:ea typeface="MS PGothic" charset="0"/>
              <a:cs typeface="MS PGothic" charset="0"/>
            </a:endParaRPr>
          </a:p>
          <a:p>
            <a:pPr>
              <a:lnSpc>
                <a:spcPct val="90000"/>
              </a:lnSpc>
            </a:pPr>
            <a:r>
              <a:rPr lang="it-IT" sz="2200">
                <a:latin typeface="Arial" charset="0"/>
                <a:ea typeface="MS PGothic" charset="0"/>
                <a:cs typeface="MS PGothic" charset="0"/>
              </a:rPr>
              <a:t>Genre de plantes aquatiques de la famille des Nymphéacées, pourvues de larges feuilles rondes et de grandes fleurs solitaires diversement colorées. </a:t>
            </a:r>
            <a:r>
              <a:rPr lang="it-IT" sz="2200" i="1">
                <a:latin typeface="Arial" charset="0"/>
                <a:ea typeface="MS PGothic" charset="0"/>
                <a:cs typeface="MS PGothic" charset="0"/>
              </a:rPr>
              <a:t>Le nénufar blanc. Le nénufar jaune, </a:t>
            </a:r>
            <a:r>
              <a:rPr lang="it-IT" sz="2200">
                <a:latin typeface="Arial" charset="0"/>
                <a:ea typeface="MS PGothic" charset="0"/>
                <a:cs typeface="MS PGothic" charset="0"/>
              </a:rPr>
              <a:t>ou </a:t>
            </a:r>
            <a:r>
              <a:rPr lang="it-IT" sz="2200" i="1">
                <a:latin typeface="Arial" charset="0"/>
                <a:ea typeface="MS PGothic" charset="0"/>
                <a:cs typeface="MS PGothic" charset="0"/>
              </a:rPr>
              <a:t>Jaunet. Le nénufar a longtemps été appelé lis d'étang. Académie 9</a:t>
            </a:r>
            <a:endParaRPr lang="fr-FR" sz="2200">
              <a:latin typeface="Arial" charset="0"/>
              <a:ea typeface="MS PGothic" charset="0"/>
              <a:cs typeface="MS PGothic" charset="0"/>
            </a:endParaRPr>
          </a:p>
          <a:p>
            <a:pPr>
              <a:lnSpc>
                <a:spcPct val="90000"/>
              </a:lnSpc>
              <a:buFontTx/>
              <a:buNone/>
            </a:pPr>
            <a:r>
              <a:rPr lang="it-IT" sz="2200" i="1">
                <a:latin typeface="Arial" charset="0"/>
                <a:ea typeface="MS PGothic" charset="0"/>
                <a:cs typeface="MS PGothic" charset="0"/>
              </a:rPr>
              <a:t> </a:t>
            </a:r>
            <a:endParaRPr lang="fr-FR" sz="2200">
              <a:latin typeface="Arial" charset="0"/>
              <a:ea typeface="MS PGothic" charset="0"/>
              <a:cs typeface="MS PGothic" charset="0"/>
            </a:endParaRPr>
          </a:p>
          <a:p>
            <a:pPr>
              <a:lnSpc>
                <a:spcPct val="90000"/>
              </a:lnSpc>
            </a:pPr>
            <a:r>
              <a:rPr lang="it-IT" sz="2200" b="1">
                <a:latin typeface="Arial" charset="0"/>
                <a:ea typeface="MS PGothic" charset="0"/>
                <a:cs typeface="MS PGothic" charset="0"/>
              </a:rPr>
              <a:t>NÉNUPHAR</a:t>
            </a:r>
            <a:r>
              <a:rPr lang="it-IT" sz="2200">
                <a:latin typeface="Arial" charset="0"/>
                <a:ea typeface="MS PGothic" charset="0"/>
                <a:cs typeface="MS PGothic" charset="0"/>
              </a:rPr>
              <a:t>, subst. masc. TLF</a:t>
            </a:r>
            <a:endParaRPr lang="fr-FR" sz="2200">
              <a:latin typeface="Arial" charset="0"/>
              <a:ea typeface="MS PGothic" charset="0"/>
              <a:cs typeface="MS PGothic" charset="0"/>
            </a:endParaRPr>
          </a:p>
          <a:p>
            <a:pPr>
              <a:lnSpc>
                <a:spcPct val="90000"/>
              </a:lnSpc>
              <a:buFontTx/>
              <a:buNone/>
            </a:pPr>
            <a:r>
              <a:rPr lang="it-IT" sz="2200">
                <a:latin typeface="Arial" charset="0"/>
                <a:ea typeface="MS PGothic" charset="0"/>
                <a:cs typeface="MS PGothic" charset="0"/>
              </a:rPr>
              <a:t> </a:t>
            </a:r>
            <a:endParaRPr lang="fr-FR" sz="2200">
              <a:latin typeface="Arial" charset="0"/>
              <a:ea typeface="MS PGothic" charset="0"/>
              <a:cs typeface="MS PGothic" charset="0"/>
            </a:endParaRPr>
          </a:p>
          <a:p>
            <a:pPr>
              <a:lnSpc>
                <a:spcPct val="90000"/>
              </a:lnSpc>
            </a:pPr>
            <a:r>
              <a:rPr lang="it-IT" sz="2200" b="1">
                <a:latin typeface="Arial" charset="0"/>
                <a:ea typeface="MS PGothic" charset="0"/>
                <a:cs typeface="MS PGothic" charset="0"/>
              </a:rPr>
              <a:t>Nénuphar</a:t>
            </a:r>
            <a:r>
              <a:rPr lang="it-IT" sz="2200">
                <a:latin typeface="Arial" charset="0"/>
                <a:ea typeface="MS PGothic" charset="0"/>
                <a:cs typeface="MS PGothic" charset="0"/>
              </a:rPr>
              <a:t>  à la fin de l</a:t>
            </a:r>
            <a:r>
              <a:rPr lang="ja-JP" altLang="it-IT" sz="2200">
                <a:latin typeface="Arial" charset="0"/>
                <a:ea typeface="MS PGothic" charset="0"/>
                <a:cs typeface="MS PGothic" charset="0"/>
              </a:rPr>
              <a:t>’</a:t>
            </a:r>
            <a:r>
              <a:rPr lang="it-IT" altLang="ja-JP" sz="2200">
                <a:latin typeface="Arial" charset="0"/>
                <a:ea typeface="MS PGothic" charset="0"/>
                <a:cs typeface="MS PGothic" charset="0"/>
              </a:rPr>
              <a:t>article La graphie </a:t>
            </a:r>
            <a:r>
              <a:rPr lang="it-IT" altLang="ja-JP" sz="2200" i="1">
                <a:latin typeface="Arial" charset="0"/>
                <a:ea typeface="MS PGothic" charset="0"/>
                <a:cs typeface="MS PGothic" charset="0"/>
              </a:rPr>
              <a:t>nénufar</a:t>
            </a:r>
            <a:r>
              <a:rPr lang="it-IT" altLang="ja-JP" sz="2200">
                <a:latin typeface="Arial" charset="0"/>
                <a:ea typeface="MS PGothic" charset="0"/>
                <a:cs typeface="MS PGothic" charset="0"/>
              </a:rPr>
              <a:t> est admise PR 2017</a:t>
            </a:r>
            <a:endParaRPr lang="fr-FR" altLang="ja-JP" sz="2200">
              <a:latin typeface="Arial" charset="0"/>
              <a:ea typeface="MS PGothic" charset="0"/>
              <a:cs typeface="MS PGothic" charset="0"/>
            </a:endParaRPr>
          </a:p>
          <a:p>
            <a:pPr>
              <a:lnSpc>
                <a:spcPct val="90000"/>
              </a:lnSpc>
            </a:pPr>
            <a:endParaRPr lang="it-IT" sz="2200">
              <a:latin typeface="Arial" charset="0"/>
              <a:ea typeface="MS PGothic" charset="0"/>
              <a:cs typeface="MS PGothic" charset="0"/>
            </a:endParaRPr>
          </a:p>
        </p:txBody>
      </p:sp>
    </p:spTree>
    <p:extLst>
      <p:ext uri="{BB962C8B-B14F-4D97-AF65-F5344CB8AC3E}">
        <p14:creationId xmlns:p14="http://schemas.microsoft.com/office/powerpoint/2010/main" val="122888858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7" name="Titolo 1"/>
          <p:cNvSpPr>
            <a:spLocks noGrp="1"/>
          </p:cNvSpPr>
          <p:nvPr>
            <p:ph type="title"/>
          </p:nvPr>
        </p:nvSpPr>
        <p:spPr/>
        <p:txBody>
          <a:bodyPr/>
          <a:lstStyle/>
          <a:p>
            <a:r>
              <a:rPr lang="it-IT" sz="2800">
                <a:latin typeface="Arial" charset="0"/>
                <a:ea typeface="MS PGothic" charset="0"/>
              </a:rPr>
              <a:t>Prononciation</a:t>
            </a:r>
          </a:p>
        </p:txBody>
      </p:sp>
      <p:sp>
        <p:nvSpPr>
          <p:cNvPr id="429058" name="Segnaposto contenuto 2"/>
          <p:cNvSpPr>
            <a:spLocks noGrp="1"/>
          </p:cNvSpPr>
          <p:nvPr>
            <p:ph idx="1"/>
          </p:nvPr>
        </p:nvSpPr>
        <p:spPr/>
        <p:txBody>
          <a:bodyPr/>
          <a:lstStyle/>
          <a:p>
            <a:pPr algn="just"/>
            <a:r>
              <a:rPr lang="fr-FR" sz="2400">
                <a:latin typeface="Arial" charset="0"/>
                <a:ea typeface="MS PGothic" charset="0"/>
                <a:cs typeface="MS PGothic" charset="0"/>
              </a:rPr>
              <a:t>La prononciation retenue dans les dictionnaires de langue française est celle du français standard, sans aucune variation diatopique, qu’elle corresponde à celle de la France ou à celle des autres pays francophones. </a:t>
            </a:r>
            <a:endParaRPr lang="it-IT" sz="2400">
              <a:latin typeface="Arial" charset="0"/>
              <a:ea typeface="MS PGothic" charset="0"/>
              <a:cs typeface="MS PGothic" charset="0"/>
            </a:endParaRPr>
          </a:p>
          <a:p>
            <a:pPr>
              <a:buFontTx/>
              <a:buNone/>
            </a:pPr>
            <a:endParaRPr lang="fr-FR" sz="2400">
              <a:latin typeface="Arial" charset="0"/>
              <a:ea typeface="MS PGothic" charset="0"/>
              <a:cs typeface="MS PGothic" charset="0"/>
            </a:endParaRPr>
          </a:p>
          <a:p>
            <a:pPr algn="just"/>
            <a:r>
              <a:rPr lang="fr-FR" sz="2400">
                <a:latin typeface="Arial" charset="0"/>
                <a:ea typeface="MS PGothic" charset="0"/>
                <a:cs typeface="MS PGothic" charset="0"/>
              </a:rPr>
              <a:t>Evolution de la prononciation insérée ou pas dans les dictionnaires</a:t>
            </a:r>
          </a:p>
          <a:p>
            <a:r>
              <a:rPr lang="fr-FR" sz="2400">
                <a:latin typeface="Arial" charset="0"/>
                <a:ea typeface="MS PGothic" charset="0"/>
                <a:cs typeface="MS PGothic" charset="0"/>
              </a:rPr>
              <a:t>Exemple : But :  by (1969)   by(t) 2001</a:t>
            </a:r>
          </a:p>
          <a:p>
            <a:endParaRPr lang="fr-FR" sz="2400">
              <a:latin typeface="Arial" charset="0"/>
              <a:ea typeface="MS PGothic" charset="0"/>
              <a:cs typeface="MS PGothic" charset="0"/>
            </a:endParaRPr>
          </a:p>
          <a:p>
            <a:endParaRPr lang="fr-FR" sz="2400">
              <a:latin typeface="Arial" charset="0"/>
              <a:ea typeface="MS PGothic" charset="0"/>
              <a:cs typeface="MS PGothic" charset="0"/>
            </a:endParaRPr>
          </a:p>
          <a:p>
            <a:endParaRPr lang="fr-FR" sz="2400">
              <a:latin typeface="Arial" charset="0"/>
              <a:ea typeface="MS PGothic" charset="0"/>
              <a:cs typeface="MS PGothic" charset="0"/>
            </a:endParaRPr>
          </a:p>
          <a:p>
            <a:endParaRPr lang="it-IT">
              <a:latin typeface="Arial" charset="0"/>
              <a:ea typeface="MS PGothic" charset="0"/>
              <a:cs typeface="MS PGothic" charset="0"/>
            </a:endParaRPr>
          </a:p>
        </p:txBody>
      </p:sp>
    </p:spTree>
    <p:extLst>
      <p:ext uri="{BB962C8B-B14F-4D97-AF65-F5344CB8AC3E}">
        <p14:creationId xmlns:p14="http://schemas.microsoft.com/office/powerpoint/2010/main" val="2298023048"/>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1" name="Titolo 1"/>
          <p:cNvSpPr>
            <a:spLocks noGrp="1"/>
          </p:cNvSpPr>
          <p:nvPr>
            <p:ph type="title"/>
          </p:nvPr>
        </p:nvSpPr>
        <p:spPr/>
        <p:txBody>
          <a:bodyPr/>
          <a:lstStyle/>
          <a:p>
            <a:r>
              <a:rPr lang="it-IT" sz="2800">
                <a:latin typeface="Arial" charset="0"/>
                <a:ea typeface="MS PGothic" charset="0"/>
              </a:rPr>
              <a:t>Microstructure : 2. Le genre grammatical</a:t>
            </a:r>
          </a:p>
        </p:txBody>
      </p:sp>
      <p:sp>
        <p:nvSpPr>
          <p:cNvPr id="430082" name="Segnaposto contenuto 2"/>
          <p:cNvSpPr>
            <a:spLocks noGrp="1"/>
          </p:cNvSpPr>
          <p:nvPr>
            <p:ph idx="1"/>
          </p:nvPr>
        </p:nvSpPr>
        <p:spPr/>
        <p:txBody>
          <a:bodyPr/>
          <a:lstStyle/>
          <a:p>
            <a:pPr algn="just">
              <a:lnSpc>
                <a:spcPct val="90000"/>
              </a:lnSpc>
            </a:pPr>
            <a:r>
              <a:rPr lang="fr-FR" sz="2000">
                <a:latin typeface="Arial" charset="0"/>
                <a:ea typeface="MS PGothic" charset="0"/>
                <a:cs typeface="MS PGothic" charset="0"/>
              </a:rPr>
              <a:t>Il n’en reste pas moins que l’abréviation n. pour nom a des implications socioculturelles qu’un lecteur non averti ne soupçonnera pas.</a:t>
            </a:r>
            <a:endParaRPr lang="it-IT" sz="2000">
              <a:latin typeface="Arial" charset="0"/>
              <a:ea typeface="MS PGothic" charset="0"/>
              <a:cs typeface="MS PGothic" charset="0"/>
            </a:endParaRPr>
          </a:p>
          <a:p>
            <a:pPr algn="just">
              <a:lnSpc>
                <a:spcPct val="90000"/>
              </a:lnSpc>
            </a:pPr>
            <a:r>
              <a:rPr lang="fr-FR" sz="2000">
                <a:latin typeface="Arial" charset="0"/>
                <a:ea typeface="MS PGothic" charset="0"/>
                <a:cs typeface="MS PGothic" charset="0"/>
              </a:rPr>
              <a:t>Alise Lehman, « Lectures du dictionnaire : naïve vs avertie », in  M. Heinz (dir.), </a:t>
            </a:r>
            <a:r>
              <a:rPr lang="fr-FR" sz="2000" i="1">
                <a:latin typeface="Arial" charset="0"/>
                <a:ea typeface="MS PGothic" charset="0"/>
                <a:cs typeface="MS PGothic" charset="0"/>
              </a:rPr>
              <a:t>Les sémiotiques des dictionnaires</a:t>
            </a:r>
            <a:r>
              <a:rPr lang="fr-FR" sz="2000">
                <a:latin typeface="Arial" charset="0"/>
                <a:ea typeface="MS PGothic" charset="0"/>
                <a:cs typeface="MS PGothic" charset="0"/>
              </a:rPr>
              <a:t>, Berlin, Frank &amp; Timme, 2014, p. 28.</a:t>
            </a:r>
            <a:endParaRPr lang="it-IT" sz="2000">
              <a:latin typeface="Arial" charset="0"/>
              <a:ea typeface="MS PGothic" charset="0"/>
              <a:cs typeface="MS PGothic" charset="0"/>
            </a:endParaRPr>
          </a:p>
          <a:p>
            <a:pPr algn="just">
              <a:lnSpc>
                <a:spcPct val="90000"/>
              </a:lnSpc>
            </a:pPr>
            <a:r>
              <a:rPr lang="fr-FR" sz="2000">
                <a:latin typeface="Arial" charset="0"/>
                <a:ea typeface="MS PGothic" charset="0"/>
                <a:cs typeface="MS PGothic" charset="0"/>
              </a:rPr>
              <a:t>L’indication grammaticale pourrait, au premier abord, paraitre neutre mais elle porte en elle des décisions révélatrices. C’est le cas, notamment, pour le genre grammatical des noms de métiers ayant une forme épicène, c’est-à-dire qui ne varie pas selon le genre, comme </a:t>
            </a:r>
            <a:r>
              <a:rPr lang="fr-FR" sz="2000" i="1">
                <a:latin typeface="Arial" charset="0"/>
                <a:ea typeface="MS PGothic" charset="0"/>
                <a:cs typeface="MS PGothic" charset="0"/>
              </a:rPr>
              <a:t>architecte</a:t>
            </a:r>
            <a:r>
              <a:rPr lang="fr-FR" sz="2000">
                <a:latin typeface="Arial" charset="0"/>
                <a:ea typeface="MS PGothic" charset="0"/>
                <a:cs typeface="MS PGothic" charset="0"/>
              </a:rPr>
              <a:t>, par exemple.</a:t>
            </a:r>
            <a:endParaRPr lang="it-IT" sz="2000">
              <a:latin typeface="Arial" charset="0"/>
              <a:ea typeface="MS PGothic" charset="0"/>
              <a:cs typeface="MS PGothic" charset="0"/>
            </a:endParaRPr>
          </a:p>
          <a:p>
            <a:pPr algn="just">
              <a:lnSpc>
                <a:spcPct val="90000"/>
              </a:lnSpc>
            </a:pPr>
            <a:r>
              <a:rPr lang="fr-FR" sz="2000">
                <a:latin typeface="Arial" charset="0"/>
                <a:ea typeface="MS PGothic" charset="0"/>
                <a:cs typeface="MS PGothic" charset="0"/>
              </a:rPr>
              <a:t>Si le genre masculin (m.) est précisé après la catégorie grammaticale (n. = nom), cela signifie que le mot est envisagé uniquement dans sa forme masculine ; si, au contraire, le genre est absent, le mot peut être utilisé au masculin et au féminin. </a:t>
            </a:r>
            <a:endParaRPr lang="it-IT" sz="2000">
              <a:latin typeface="Arial" charset="0"/>
              <a:ea typeface="MS PGothic" charset="0"/>
              <a:cs typeface="MS PGothic" charset="0"/>
            </a:endParaRPr>
          </a:p>
          <a:p>
            <a:pPr>
              <a:lnSpc>
                <a:spcPct val="90000"/>
              </a:lnSpc>
            </a:pPr>
            <a:endParaRPr lang="it-IT" sz="2000">
              <a:latin typeface="Arial" charset="0"/>
              <a:ea typeface="MS PGothic" charset="0"/>
              <a:cs typeface="MS PGothic" charset="0"/>
            </a:endParaRPr>
          </a:p>
        </p:txBody>
      </p:sp>
    </p:spTree>
    <p:extLst>
      <p:ext uri="{BB962C8B-B14F-4D97-AF65-F5344CB8AC3E}">
        <p14:creationId xmlns:p14="http://schemas.microsoft.com/office/powerpoint/2010/main" val="38099754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5" name="Rectangle 2"/>
          <p:cNvSpPr>
            <a:spLocks noGrp="1" noChangeArrowheads="1"/>
          </p:cNvSpPr>
          <p:nvPr>
            <p:ph type="title"/>
          </p:nvPr>
        </p:nvSpPr>
        <p:spPr/>
        <p:txBody>
          <a:bodyPr/>
          <a:lstStyle/>
          <a:p>
            <a:pPr eaLnBrk="1" hangingPunct="1"/>
            <a:r>
              <a:rPr lang="fr-FR" sz="2800">
                <a:latin typeface="Arial" charset="0"/>
                <a:ea typeface="MS PGothic" charset="0"/>
              </a:rPr>
              <a:t>Dictionnaires et culture</a:t>
            </a:r>
          </a:p>
        </p:txBody>
      </p:sp>
      <p:sp>
        <p:nvSpPr>
          <p:cNvPr id="405506" name="Rectangle 3"/>
          <p:cNvSpPr>
            <a:spLocks noGrp="1" noChangeArrowheads="1"/>
          </p:cNvSpPr>
          <p:nvPr>
            <p:ph type="body" idx="1"/>
          </p:nvPr>
        </p:nvSpPr>
        <p:spPr/>
        <p:txBody>
          <a:bodyPr/>
          <a:lstStyle/>
          <a:p>
            <a:pPr algn="just">
              <a:lnSpc>
                <a:spcPct val="80000"/>
              </a:lnSpc>
            </a:pPr>
            <a:r>
              <a:rPr lang="fr-FR" altLang="zh-CN" sz="2400">
                <a:latin typeface="Arial" charset="0"/>
                <a:ea typeface="MS PGothic" charset="0"/>
                <a:cs typeface="MS PGothic" charset="0"/>
              </a:rPr>
              <a:t>Les dictionnaires, signes d’une culture avancée, sont aussi des objets culturels, intégrés en tant que tels à une culture : ils témoignent d’une civilisation.</a:t>
            </a:r>
          </a:p>
          <a:p>
            <a:pPr>
              <a:lnSpc>
                <a:spcPct val="80000"/>
              </a:lnSpc>
              <a:buFontTx/>
              <a:buNone/>
            </a:pPr>
            <a:r>
              <a:rPr lang="fr-FR" altLang="zh-CN" sz="1800">
                <a:latin typeface="Arial" charset="0"/>
                <a:ea typeface="MS PGothic" charset="0"/>
                <a:cs typeface="MS PGothic" charset="0"/>
              </a:rPr>
              <a:t>Dubois J. et C. Dubois, </a:t>
            </a:r>
            <a:r>
              <a:rPr lang="fr-FR" altLang="zh-CN" sz="1800" i="1">
                <a:latin typeface="Arial" charset="0"/>
                <a:ea typeface="MS PGothic" charset="0"/>
                <a:cs typeface="MS PGothic" charset="0"/>
              </a:rPr>
              <a:t>Introduction à la lexicographie : les dictionnaires</a:t>
            </a:r>
            <a:r>
              <a:rPr lang="fr-FR" altLang="zh-CN" sz="1800">
                <a:latin typeface="Arial" charset="0"/>
                <a:ea typeface="MS PGothic" charset="0"/>
                <a:cs typeface="MS PGothic" charset="0"/>
              </a:rPr>
              <a:t>, Paris, Larousse, 1971, p.8.</a:t>
            </a:r>
          </a:p>
          <a:p>
            <a:pPr algn="just" eaLnBrk="1" hangingPunct="1">
              <a:lnSpc>
                <a:spcPct val="80000"/>
              </a:lnSpc>
              <a:buFontTx/>
              <a:buNone/>
            </a:pPr>
            <a:endParaRPr lang="fr-FR" altLang="zh-CN" sz="2400">
              <a:latin typeface="Arial" charset="0"/>
              <a:ea typeface="MS PGothic" charset="0"/>
              <a:cs typeface="MS PGothic" charset="0"/>
            </a:endParaRPr>
          </a:p>
          <a:p>
            <a:pPr algn="just" eaLnBrk="1" hangingPunct="1">
              <a:lnSpc>
                <a:spcPct val="80000"/>
              </a:lnSpc>
            </a:pPr>
            <a:r>
              <a:rPr lang="fr-FR" altLang="zh-CN" sz="2400">
                <a:latin typeface="Arial" charset="0"/>
                <a:ea typeface="MS PGothic" charset="0"/>
                <a:cs typeface="MS PGothic" charset="0"/>
              </a:rPr>
              <a:t>Dictionnaires, encyclopédies, grammaires sont donc à merveille les lieux où lire entre les lignes, où reconnaitre, plus facilement qu’ailleurs, les conflits, les masquages des conflits, les clichés qui font l’album de la famille d’une culture.</a:t>
            </a:r>
            <a:endParaRPr lang="fr-FR" altLang="zh-CN" sz="1800">
              <a:latin typeface="Arial" charset="0"/>
              <a:ea typeface="MS PGothic" charset="0"/>
              <a:cs typeface="MS PGothic" charset="0"/>
            </a:endParaRPr>
          </a:p>
          <a:p>
            <a:pPr eaLnBrk="1" hangingPunct="1">
              <a:lnSpc>
                <a:spcPct val="80000"/>
              </a:lnSpc>
              <a:buFontTx/>
              <a:buNone/>
            </a:pPr>
            <a:r>
              <a:rPr lang="fr-FR" altLang="zh-CN" sz="1800">
                <a:latin typeface="Arial" charset="0"/>
                <a:ea typeface="MS PGothic" charset="0"/>
                <a:cs typeface="MS PGothic" charset="0"/>
              </a:rPr>
              <a:t>Henri Meschonnic, </a:t>
            </a:r>
            <a:r>
              <a:rPr lang="fr-FR" altLang="zh-CN" sz="1800" i="1">
                <a:latin typeface="Arial" charset="0"/>
                <a:ea typeface="MS PGothic" charset="0"/>
                <a:cs typeface="MS PGothic" charset="0"/>
              </a:rPr>
              <a:t>Des mots et des mondes, Paris, Hatier, 1991, p. 16.   </a:t>
            </a:r>
            <a:endParaRPr lang="fr-FR" altLang="zh-CN" sz="1800">
              <a:latin typeface="Arial" charset="0"/>
              <a:ea typeface="MS PGothic" charset="0"/>
              <a:cs typeface="MS PGothic" charset="0"/>
            </a:endParaRPr>
          </a:p>
          <a:p>
            <a:pPr eaLnBrk="1" hangingPunct="1">
              <a:lnSpc>
                <a:spcPct val="80000"/>
              </a:lnSpc>
              <a:buFontTx/>
              <a:buNone/>
            </a:pPr>
            <a:endParaRPr lang="fr-FR" altLang="zh-CN" sz="2400" i="1">
              <a:latin typeface="Arial" charset="0"/>
              <a:ea typeface="MS PGothic" charset="0"/>
              <a:cs typeface="MS PGothic" charset="0"/>
            </a:endParaRPr>
          </a:p>
          <a:p>
            <a:pPr eaLnBrk="1" hangingPunct="1">
              <a:lnSpc>
                <a:spcPct val="80000"/>
              </a:lnSpc>
            </a:pPr>
            <a:endParaRPr lang="fr-FR" sz="2000">
              <a:latin typeface="Arial" charset="0"/>
              <a:ea typeface="MS PGothic" charset="0"/>
              <a:cs typeface="MS PGothic" charset="0"/>
            </a:endParaRPr>
          </a:p>
        </p:txBody>
      </p:sp>
    </p:spTree>
    <p:extLst>
      <p:ext uri="{BB962C8B-B14F-4D97-AF65-F5344CB8AC3E}">
        <p14:creationId xmlns:p14="http://schemas.microsoft.com/office/powerpoint/2010/main" val="2224002572"/>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5" name="Titolo 1"/>
          <p:cNvSpPr>
            <a:spLocks noGrp="1"/>
          </p:cNvSpPr>
          <p:nvPr>
            <p:ph type="title"/>
          </p:nvPr>
        </p:nvSpPr>
        <p:spPr/>
        <p:txBody>
          <a:bodyPr/>
          <a:lstStyle/>
          <a:p>
            <a:r>
              <a:rPr lang="it-IT" sz="2800">
                <a:latin typeface="Arial" charset="0"/>
                <a:ea typeface="MS PGothic" charset="0"/>
              </a:rPr>
              <a:t>Exemples de genre grammatical </a:t>
            </a:r>
            <a:br>
              <a:rPr lang="it-IT" sz="2800">
                <a:latin typeface="Arial" charset="0"/>
                <a:ea typeface="MS PGothic" charset="0"/>
              </a:rPr>
            </a:br>
            <a:r>
              <a:rPr lang="it-IT" sz="2800">
                <a:latin typeface="Arial" charset="0"/>
                <a:ea typeface="MS PGothic" charset="0"/>
              </a:rPr>
              <a:t>PR 2017 </a:t>
            </a:r>
          </a:p>
        </p:txBody>
      </p:sp>
      <p:sp>
        <p:nvSpPr>
          <p:cNvPr id="431106" name="Segnaposto contenuto 2"/>
          <p:cNvSpPr>
            <a:spLocks noGrp="1"/>
          </p:cNvSpPr>
          <p:nvPr>
            <p:ph idx="1"/>
          </p:nvPr>
        </p:nvSpPr>
        <p:spPr/>
        <p:txBody>
          <a:bodyPr/>
          <a:lstStyle/>
          <a:p>
            <a:r>
              <a:rPr lang="it-IT" sz="2400">
                <a:latin typeface="Arial" charset="0"/>
                <a:ea typeface="MS PGothic" charset="0"/>
                <a:cs typeface="MS PGothic" charset="0"/>
              </a:rPr>
              <a:t>Architecte n</a:t>
            </a:r>
          </a:p>
          <a:p>
            <a:r>
              <a:rPr lang="it-IT" sz="2400">
                <a:latin typeface="Arial" charset="0"/>
                <a:ea typeface="MS PGothic" charset="0"/>
                <a:cs typeface="MS PGothic" charset="0"/>
              </a:rPr>
              <a:t>Capitaine nm (PR 2000)  n en 2015</a:t>
            </a:r>
          </a:p>
          <a:p>
            <a:r>
              <a:rPr lang="it-IT" sz="2400">
                <a:latin typeface="Arial" charset="0"/>
                <a:ea typeface="MS PGothic" charset="0"/>
                <a:cs typeface="MS PGothic" charset="0"/>
              </a:rPr>
              <a:t>Ministre nm (PR 2000)  n en 2015</a:t>
            </a:r>
          </a:p>
          <a:p>
            <a:r>
              <a:rPr lang="it-IT" sz="2400">
                <a:latin typeface="Arial" charset="0"/>
                <a:ea typeface="MS PGothic" charset="0"/>
                <a:cs typeface="MS PGothic" charset="0"/>
              </a:rPr>
              <a:t>Métallurgiste nm</a:t>
            </a: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977499386"/>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29" name="Titolo 1"/>
          <p:cNvSpPr>
            <a:spLocks noGrp="1"/>
          </p:cNvSpPr>
          <p:nvPr>
            <p:ph type="title"/>
          </p:nvPr>
        </p:nvSpPr>
        <p:spPr/>
        <p:txBody>
          <a:bodyPr/>
          <a:lstStyle/>
          <a:p>
            <a:r>
              <a:rPr lang="it-IT" sz="2800">
                <a:latin typeface="Arial" charset="0"/>
                <a:ea typeface="MS PGothic" charset="0"/>
              </a:rPr>
              <a:t>Microstructure : 3. les marques d’usage</a:t>
            </a:r>
          </a:p>
        </p:txBody>
      </p:sp>
      <p:sp>
        <p:nvSpPr>
          <p:cNvPr id="432130" name="Segnaposto contenuto 2"/>
          <p:cNvSpPr>
            <a:spLocks noGrp="1"/>
          </p:cNvSpPr>
          <p:nvPr>
            <p:ph idx="1"/>
          </p:nvPr>
        </p:nvSpPr>
        <p:spPr/>
        <p:txBody>
          <a:bodyPr/>
          <a:lstStyle/>
          <a:p>
            <a:pPr algn="just"/>
            <a:r>
              <a:rPr lang="fr-FR" sz="2400">
                <a:latin typeface="Arial" charset="0"/>
                <a:ea typeface="MS PGothic" charset="0"/>
                <a:cs typeface="MS PGothic" charset="0"/>
              </a:rPr>
              <a:t>Les marques diastratiques et diaphasiques forment un ensemble flou. Plus fréquentes que les autres marques d’usage, elles transmettent des jugements de valeur ; elles sont sujettes à de nombreuses fluctuations d’un ouvrage à l’autre.</a:t>
            </a:r>
            <a:endParaRPr lang="it-IT" sz="2400">
              <a:latin typeface="Arial" charset="0"/>
              <a:ea typeface="MS PGothic" charset="0"/>
              <a:cs typeface="MS PGothic" charset="0"/>
            </a:endParaRPr>
          </a:p>
          <a:p>
            <a:r>
              <a:rPr lang="fr-FR" sz="2400">
                <a:latin typeface="Arial" charset="0"/>
                <a:ea typeface="MS PGothic" charset="0"/>
                <a:cs typeface="MS PGothic" charset="0"/>
              </a:rPr>
              <a:t>A. Lehmann et F. Martin-Berthet, </a:t>
            </a:r>
            <a:r>
              <a:rPr lang="fr-FR" sz="2400" i="1">
                <a:latin typeface="Arial" charset="0"/>
                <a:ea typeface="MS PGothic" charset="0"/>
                <a:cs typeface="MS PGothic" charset="0"/>
              </a:rPr>
              <a:t>Lexicologie. Sémantique, Morphologie, Lexicographie</a:t>
            </a:r>
            <a:r>
              <a:rPr lang="fr-FR" sz="2400">
                <a:latin typeface="Arial" charset="0"/>
                <a:ea typeface="MS PGothic" charset="0"/>
                <a:cs typeface="MS PGothic" charset="0"/>
              </a:rPr>
              <a:t>, Paris, Armand Colin, 4e Édition, 2013, p. 269.</a:t>
            </a:r>
            <a:endParaRPr lang="it-IT" sz="2400">
              <a:latin typeface="Arial" charset="0"/>
              <a:ea typeface="MS PGothic" charset="0"/>
              <a:cs typeface="MS PGothic" charset="0"/>
            </a:endParaRPr>
          </a:p>
          <a:p>
            <a:pPr>
              <a:buFontTx/>
              <a:buNone/>
            </a:pPr>
            <a:r>
              <a:rPr lang="fr-FR" sz="2400">
                <a:latin typeface="Arial" charset="0"/>
                <a:ea typeface="MS PGothic" charset="0"/>
                <a:cs typeface="MS PGothic" charset="0"/>
              </a:rPr>
              <a:t> </a:t>
            </a:r>
            <a:endParaRPr lang="it-IT" sz="2400">
              <a:latin typeface="Arial" charset="0"/>
              <a:ea typeface="MS PGothic" charset="0"/>
              <a:cs typeface="MS PGothic" charset="0"/>
            </a:endParaRP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2263157195"/>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3" name="Titolo 1"/>
          <p:cNvSpPr>
            <a:spLocks noGrp="1"/>
          </p:cNvSpPr>
          <p:nvPr>
            <p:ph type="title"/>
          </p:nvPr>
        </p:nvSpPr>
        <p:spPr/>
        <p:txBody>
          <a:bodyPr/>
          <a:lstStyle/>
          <a:p>
            <a:r>
              <a:rPr lang="it-IT" sz="2800">
                <a:latin typeface="Arial" charset="0"/>
                <a:ea typeface="MS PGothic" charset="0"/>
              </a:rPr>
              <a:t>Exemples de marques d’usage</a:t>
            </a:r>
          </a:p>
        </p:txBody>
      </p:sp>
      <p:sp>
        <p:nvSpPr>
          <p:cNvPr id="433154" name="Segnaposto contenuto 2"/>
          <p:cNvSpPr>
            <a:spLocks noGrp="1"/>
          </p:cNvSpPr>
          <p:nvPr>
            <p:ph idx="1"/>
          </p:nvPr>
        </p:nvSpPr>
        <p:spPr/>
        <p:txBody>
          <a:bodyPr/>
          <a:lstStyle/>
          <a:p>
            <a:r>
              <a:rPr lang="it-IT" sz="2400" b="1">
                <a:latin typeface="Arial" charset="0"/>
                <a:ea typeface="MS PGothic" charset="0"/>
                <a:cs typeface="MS PGothic" charset="0"/>
              </a:rPr>
              <a:t>Putain ! </a:t>
            </a:r>
            <a:r>
              <a:rPr lang="it-IT" sz="2400">
                <a:latin typeface="Arial" charset="0"/>
                <a:ea typeface="MS PGothic" charset="0"/>
                <a:cs typeface="MS PGothic" charset="0"/>
              </a:rPr>
              <a:t>: </a:t>
            </a:r>
          </a:p>
          <a:p>
            <a:r>
              <a:rPr lang="it-IT" sz="2400">
                <a:latin typeface="Arial" charset="0"/>
                <a:ea typeface="MS PGothic" charset="0"/>
                <a:cs typeface="MS PGothic" charset="0"/>
              </a:rPr>
              <a:t>Vulg.  Exclamation marquant généralement l’</a:t>
            </a:r>
            <a:r>
              <a:rPr lang="fr-FR" altLang="ja-JP" sz="2400">
                <a:latin typeface="Arial" charset="0"/>
                <a:ea typeface="MS PGothic" charset="0"/>
                <a:cs typeface="MS PGothic" charset="0"/>
              </a:rPr>
              <a:t>é</a:t>
            </a:r>
            <a:r>
              <a:rPr lang="it-IT" altLang="ja-JP" sz="2400">
                <a:latin typeface="Arial" charset="0"/>
                <a:ea typeface="MS PGothic" charset="0"/>
                <a:cs typeface="MS PGothic" charset="0"/>
              </a:rPr>
              <a:t>tonnement PR 1969</a:t>
            </a:r>
          </a:p>
          <a:p>
            <a:pPr algn="just"/>
            <a:r>
              <a:rPr lang="it-IT" sz="2400">
                <a:latin typeface="Arial" charset="0"/>
                <a:ea typeface="MS PGothic" charset="0"/>
                <a:cs typeface="MS PGothic" charset="0"/>
              </a:rPr>
              <a:t>Fam.  Exclamation marquant l’</a:t>
            </a:r>
            <a:r>
              <a:rPr lang="fr-FR" altLang="ja-JP" sz="2400">
                <a:latin typeface="Arial" charset="0"/>
                <a:ea typeface="MS PGothic" charset="0"/>
                <a:cs typeface="MS PGothic" charset="0"/>
              </a:rPr>
              <a:t>é</a:t>
            </a:r>
            <a:r>
              <a:rPr lang="it-IT" altLang="ja-JP" sz="2400">
                <a:latin typeface="Arial" charset="0"/>
                <a:ea typeface="MS PGothic" charset="0"/>
                <a:cs typeface="MS PGothic" charset="0"/>
              </a:rPr>
              <a:t>tonnement, l</a:t>
            </a:r>
            <a:r>
              <a:rPr lang="it-IT" sz="2400">
                <a:latin typeface="Arial" charset="0"/>
                <a:ea typeface="MS PGothic" charset="0"/>
                <a:cs typeface="MS PGothic" charset="0"/>
              </a:rPr>
              <a:t>’</a:t>
            </a:r>
            <a:r>
              <a:rPr lang="it-IT" altLang="ja-JP" sz="2400">
                <a:latin typeface="Arial" charset="0"/>
                <a:ea typeface="MS PGothic" charset="0"/>
                <a:cs typeface="MS PGothic" charset="0"/>
              </a:rPr>
              <a:t>admiration, la colère, etc. PR 2004</a:t>
            </a:r>
          </a:p>
          <a:p>
            <a:r>
              <a:rPr lang="it-IT" sz="2400">
                <a:latin typeface="Arial" charset="0"/>
                <a:ea typeface="MS PGothic" charset="0"/>
                <a:cs typeface="MS PGothic" charset="0"/>
              </a:rPr>
              <a:t>Très familier.  juron exprimant le dépit, l’</a:t>
            </a:r>
            <a:r>
              <a:rPr lang="fr-FR" altLang="ja-JP" sz="2400">
                <a:latin typeface="Arial" charset="0"/>
                <a:ea typeface="MS PGothic" charset="0"/>
                <a:cs typeface="MS PGothic" charset="0"/>
              </a:rPr>
              <a:t>é</a:t>
            </a:r>
            <a:r>
              <a:rPr lang="it-IT" altLang="ja-JP" sz="2400">
                <a:latin typeface="Arial" charset="0"/>
                <a:ea typeface="MS PGothic" charset="0"/>
                <a:cs typeface="MS PGothic" charset="0"/>
              </a:rPr>
              <a:t>tonnement, l</a:t>
            </a:r>
            <a:r>
              <a:rPr lang="it-IT" sz="2400">
                <a:latin typeface="Arial" charset="0"/>
                <a:ea typeface="MS PGothic" charset="0"/>
                <a:cs typeface="MS PGothic" charset="0"/>
              </a:rPr>
              <a:t>’</a:t>
            </a:r>
            <a:r>
              <a:rPr lang="it-IT" altLang="ja-JP" sz="2400">
                <a:latin typeface="Arial" charset="0"/>
                <a:ea typeface="MS PGothic" charset="0"/>
                <a:cs typeface="MS PGothic" charset="0"/>
              </a:rPr>
              <a:t>admiration… PL 2005</a:t>
            </a:r>
          </a:p>
          <a:p>
            <a:endParaRPr lang="it-IT" sz="2400">
              <a:latin typeface="Arial" charset="0"/>
              <a:ea typeface="MS PGothic" charset="0"/>
              <a:cs typeface="MS PGothic" charset="0"/>
            </a:endParaRPr>
          </a:p>
          <a:p>
            <a:r>
              <a:rPr lang="it-IT" sz="2400" b="1">
                <a:latin typeface="Arial" charset="0"/>
                <a:ea typeface="MS PGothic" charset="0"/>
                <a:cs typeface="MS PGothic" charset="0"/>
              </a:rPr>
              <a:t>Mec</a:t>
            </a:r>
            <a:r>
              <a:rPr lang="it-IT" sz="2400">
                <a:latin typeface="Arial" charset="0"/>
                <a:ea typeface="MS PGothic" charset="0"/>
                <a:cs typeface="MS PGothic" charset="0"/>
              </a:rPr>
              <a:t> en 1991 pop. et à partir de 1997 fam </a:t>
            </a:r>
          </a:p>
          <a:p>
            <a:endParaRPr lang="it-IT" sz="2400">
              <a:latin typeface="Arial" charset="0"/>
              <a:ea typeface="MS PGothic" charset="0"/>
              <a:cs typeface="MS PGothic" charset="0"/>
            </a:endParaRPr>
          </a:p>
          <a:p>
            <a:endParaRPr lang="it-IT" sz="2400">
              <a:latin typeface="Arial" charset="0"/>
              <a:ea typeface="MS PGothic" charset="0"/>
              <a:cs typeface="MS PGothic" charset="0"/>
            </a:endParaRPr>
          </a:p>
          <a:p>
            <a:endParaRPr lang="it-IT" sz="2400">
              <a:latin typeface="Arial" charset="0"/>
              <a:ea typeface="MS PGothic" charset="0"/>
              <a:cs typeface="MS PGothic" charset="0"/>
            </a:endParaRPr>
          </a:p>
          <a:p>
            <a:endParaRPr lang="it-IT" sz="2400">
              <a:latin typeface="Arial" charset="0"/>
              <a:ea typeface="MS PGothic" charset="0"/>
              <a:cs typeface="MS PGothic" charset="0"/>
            </a:endParaRPr>
          </a:p>
          <a:p>
            <a:endParaRPr lang="it-IT" sz="2400">
              <a:latin typeface="Arial" charset="0"/>
              <a:ea typeface="MS PGothic" charset="0"/>
              <a:cs typeface="MS PGothic" charset="0"/>
            </a:endParaRP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2659906731"/>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7" name="Titolo 1"/>
          <p:cNvSpPr>
            <a:spLocks noGrp="1"/>
          </p:cNvSpPr>
          <p:nvPr>
            <p:ph type="title"/>
          </p:nvPr>
        </p:nvSpPr>
        <p:spPr/>
        <p:txBody>
          <a:bodyPr/>
          <a:lstStyle/>
          <a:p>
            <a:r>
              <a:rPr lang="it-IT" sz="2800">
                <a:latin typeface="Arial" charset="0"/>
                <a:ea typeface="MS PGothic" charset="0"/>
              </a:rPr>
              <a:t>Microstructure : 4. La définition</a:t>
            </a:r>
            <a:br>
              <a:rPr lang="it-IT" sz="2800">
                <a:latin typeface="Arial" charset="0"/>
                <a:ea typeface="MS PGothic" charset="0"/>
              </a:rPr>
            </a:br>
            <a:endParaRPr lang="it-IT" sz="2800">
              <a:latin typeface="Arial" charset="0"/>
              <a:ea typeface="MS PGothic" charset="0"/>
            </a:endParaRPr>
          </a:p>
        </p:txBody>
      </p:sp>
      <p:sp>
        <p:nvSpPr>
          <p:cNvPr id="434178" name="Segnaposto contenuto 2"/>
          <p:cNvSpPr>
            <a:spLocks noGrp="1"/>
          </p:cNvSpPr>
          <p:nvPr>
            <p:ph idx="1"/>
          </p:nvPr>
        </p:nvSpPr>
        <p:spPr/>
        <p:txBody>
          <a:bodyPr/>
          <a:lstStyle/>
          <a:p>
            <a:pPr>
              <a:buFontTx/>
              <a:buNone/>
            </a:pPr>
            <a:r>
              <a:rPr lang="fr-FR" sz="2400">
                <a:latin typeface="Arial" charset="0"/>
                <a:ea typeface="MS PGothic" charset="0"/>
                <a:cs typeface="MS PGothic" charset="0"/>
              </a:rPr>
              <a:t> </a:t>
            </a:r>
            <a:endParaRPr lang="it-IT" sz="2400">
              <a:latin typeface="Arial" charset="0"/>
              <a:ea typeface="MS PGothic" charset="0"/>
              <a:cs typeface="MS PGothic" charset="0"/>
            </a:endParaRPr>
          </a:p>
          <a:p>
            <a:pPr algn="just"/>
            <a:r>
              <a:rPr lang="fr-FR" sz="2400">
                <a:latin typeface="Arial" charset="0"/>
                <a:ea typeface="MS PGothic" charset="0"/>
                <a:cs typeface="MS PGothic" charset="0"/>
              </a:rPr>
              <a:t>La définition lexicographique est bien une entreprise sociolinguistique soumise à la contingence historique, au même titre que la nomenclature.</a:t>
            </a:r>
            <a:endParaRPr lang="it-IT" sz="2400">
              <a:latin typeface="Arial" charset="0"/>
              <a:ea typeface="MS PGothic" charset="0"/>
              <a:cs typeface="MS PGothic" charset="0"/>
            </a:endParaRPr>
          </a:p>
          <a:p>
            <a:r>
              <a:rPr lang="fr-FR" sz="2400">
                <a:latin typeface="Arial" charset="0"/>
                <a:ea typeface="MS PGothic" charset="0"/>
                <a:cs typeface="MS PGothic" charset="0"/>
              </a:rPr>
              <a:t>A. Collinot et F. Mazière, </a:t>
            </a:r>
            <a:r>
              <a:rPr lang="fr-FR" sz="2400" i="1">
                <a:latin typeface="Arial" charset="0"/>
                <a:ea typeface="MS PGothic" charset="0"/>
                <a:cs typeface="MS PGothic" charset="0"/>
              </a:rPr>
              <a:t>Un prêt à parler : le dictionnaire,</a:t>
            </a:r>
            <a:r>
              <a:rPr lang="fr-FR" sz="2400">
                <a:latin typeface="Arial" charset="0"/>
                <a:ea typeface="MS PGothic" charset="0"/>
                <a:cs typeface="MS PGothic" charset="0"/>
              </a:rPr>
              <a:t> Paris, PUF, 1997, p. 151.</a:t>
            </a:r>
            <a:endParaRPr lang="it-IT" sz="2400">
              <a:latin typeface="Arial" charset="0"/>
              <a:ea typeface="MS PGothic" charset="0"/>
              <a:cs typeface="MS PGothic" charset="0"/>
            </a:endParaRP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1267840035"/>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1" name="Titolo 1"/>
          <p:cNvSpPr>
            <a:spLocks noGrp="1"/>
          </p:cNvSpPr>
          <p:nvPr>
            <p:ph type="title"/>
          </p:nvPr>
        </p:nvSpPr>
        <p:spPr/>
        <p:txBody>
          <a:bodyPr/>
          <a:lstStyle/>
          <a:p>
            <a:r>
              <a:rPr lang="it-IT" sz="2800">
                <a:latin typeface="Arial" charset="0"/>
                <a:ea typeface="MS PGothic" charset="0"/>
              </a:rPr>
              <a:t>Exemples de définitions : Communautarisme</a:t>
            </a:r>
            <a:br>
              <a:rPr lang="it-IT" sz="2800">
                <a:latin typeface="Arial" charset="0"/>
                <a:ea typeface="MS PGothic" charset="0"/>
              </a:rPr>
            </a:br>
            <a:endParaRPr lang="it-IT" sz="2800">
              <a:latin typeface="Arial" charset="0"/>
              <a:ea typeface="MS PGothic" charset="0"/>
            </a:endParaRPr>
          </a:p>
        </p:txBody>
      </p:sp>
      <p:sp>
        <p:nvSpPr>
          <p:cNvPr id="435202" name="Segnaposto contenuto 2"/>
          <p:cNvSpPr>
            <a:spLocks noGrp="1"/>
          </p:cNvSpPr>
          <p:nvPr>
            <p:ph idx="1"/>
          </p:nvPr>
        </p:nvSpPr>
        <p:spPr/>
        <p:txBody>
          <a:bodyPr/>
          <a:lstStyle/>
          <a:p>
            <a:pPr algn="just">
              <a:lnSpc>
                <a:spcPct val="90000"/>
              </a:lnSpc>
            </a:pPr>
            <a:r>
              <a:rPr lang="fr-FR" sz="2400">
                <a:latin typeface="Arial" charset="0"/>
                <a:ea typeface="MS PGothic" charset="0"/>
                <a:cs typeface="MS PGothic" charset="0"/>
              </a:rPr>
              <a:t>PR 2017</a:t>
            </a:r>
            <a:r>
              <a:rPr lang="it-IT" sz="2400">
                <a:latin typeface="Arial" charset="0"/>
                <a:ea typeface="MS PGothic" charset="0"/>
                <a:cs typeface="MS PGothic" charset="0"/>
              </a:rPr>
              <a:t> : </a:t>
            </a:r>
            <a:r>
              <a:rPr lang="fr-FR" sz="2400">
                <a:latin typeface="Arial" charset="0"/>
                <a:ea typeface="MS PGothic" charset="0"/>
                <a:cs typeface="MS PGothic" charset="0"/>
              </a:rPr>
              <a:t>Système qui développe la formation de communautés (ethniques, religieuses, culturelles, sociales…), </a:t>
            </a:r>
            <a:r>
              <a:rPr lang="fr-FR" sz="2400" b="1">
                <a:latin typeface="Arial" charset="0"/>
                <a:ea typeface="MS PGothic" charset="0"/>
                <a:cs typeface="MS PGothic" charset="0"/>
              </a:rPr>
              <a:t>pouvant diviser la nation au détriment de l'intégration.</a:t>
            </a:r>
            <a:endParaRPr lang="it-IT" sz="2400" b="1">
              <a:latin typeface="Arial" charset="0"/>
              <a:ea typeface="MS PGothic" charset="0"/>
              <a:cs typeface="MS PGothic" charset="0"/>
            </a:endParaRPr>
          </a:p>
          <a:p>
            <a:pPr algn="just">
              <a:lnSpc>
                <a:spcPct val="90000"/>
              </a:lnSpc>
            </a:pPr>
            <a:r>
              <a:rPr lang="fr-FR" sz="2400">
                <a:latin typeface="Arial" charset="0"/>
                <a:ea typeface="MS PGothic" charset="0"/>
                <a:cs typeface="MS PGothic" charset="0"/>
              </a:rPr>
              <a:t>Wiktionnaire :</a:t>
            </a:r>
            <a:r>
              <a:rPr lang="it-IT" sz="2400">
                <a:latin typeface="Arial" charset="0"/>
                <a:ea typeface="MS PGothic" charset="0"/>
                <a:cs typeface="MS PGothic" charset="0"/>
              </a:rPr>
              <a:t> </a:t>
            </a:r>
            <a:r>
              <a:rPr lang="fr-FR" sz="2400">
                <a:latin typeface="Arial" charset="0"/>
                <a:ea typeface="MS PGothic" charset="0"/>
                <a:cs typeface="MS PGothic" charset="0"/>
              </a:rPr>
              <a:t>Doctrine visant à l’organisation de la société sous formes de communautés de personnes partageant la même identité culturelle, ethnique ou religieuse par exemple.</a:t>
            </a:r>
          </a:p>
          <a:p>
            <a:pPr algn="just">
              <a:lnSpc>
                <a:spcPct val="90000"/>
              </a:lnSpc>
            </a:pPr>
            <a:r>
              <a:rPr lang="it-IT" sz="2400">
                <a:latin typeface="Arial" charset="0"/>
                <a:ea typeface="MS PGothic" charset="0"/>
                <a:cs typeface="MS PGothic" charset="0"/>
              </a:rPr>
              <a:t>Devoto-Oli 2013 : Concezione filosofica-politica che sottolinea l</a:t>
            </a:r>
            <a:r>
              <a:rPr lang="ja-JP" altLang="it-IT" sz="2400">
                <a:latin typeface="Arial" charset="0"/>
                <a:ea typeface="MS PGothic" charset="0"/>
                <a:cs typeface="MS PGothic" charset="0"/>
              </a:rPr>
              <a:t>’</a:t>
            </a:r>
            <a:r>
              <a:rPr lang="it-IT" altLang="ja-JP" sz="2400">
                <a:latin typeface="Arial" charset="0"/>
                <a:ea typeface="MS PGothic" charset="0"/>
                <a:cs typeface="MS PGothic" charset="0"/>
              </a:rPr>
              <a:t>importanza della nozione di comunità, intesa come complesso di vincoli sostanziali che legano gli individui eticamente e storicamente.</a:t>
            </a:r>
          </a:p>
          <a:p>
            <a:pPr>
              <a:lnSpc>
                <a:spcPct val="90000"/>
              </a:lnSpc>
            </a:pPr>
            <a:endParaRPr lang="it-IT" sz="2400">
              <a:latin typeface="Arial" charset="0"/>
              <a:ea typeface="MS PGothic" charset="0"/>
              <a:cs typeface="MS PGothic" charset="0"/>
            </a:endParaRPr>
          </a:p>
          <a:p>
            <a:pPr>
              <a:lnSpc>
                <a:spcPct val="90000"/>
              </a:lnSpc>
            </a:pPr>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801354192"/>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7" name="Titolo 1"/>
          <p:cNvSpPr>
            <a:spLocks noGrp="1"/>
          </p:cNvSpPr>
          <p:nvPr>
            <p:ph type="title"/>
          </p:nvPr>
        </p:nvSpPr>
        <p:spPr/>
        <p:txBody>
          <a:bodyPr/>
          <a:lstStyle/>
          <a:p>
            <a:r>
              <a:rPr lang="it-IT" sz="2800" b="1">
                <a:latin typeface="Arial" charset="0"/>
                <a:ea typeface="MS PGothic" charset="0"/>
              </a:rPr>
              <a:t>Définition du communautarisme</a:t>
            </a:r>
            <a:br>
              <a:rPr lang="it-IT" sz="2800" b="1">
                <a:latin typeface="Arial" charset="0"/>
                <a:ea typeface="MS PGothic" charset="0"/>
              </a:rPr>
            </a:br>
            <a:r>
              <a:rPr lang="it-IT" sz="2800" b="1">
                <a:latin typeface="Arial" charset="0"/>
                <a:ea typeface="MS PGothic" charset="0"/>
              </a:rPr>
              <a:t>http://www.toupie.org/Dictionnaire</a:t>
            </a:r>
            <a:endParaRPr lang="it-IT" sz="2800">
              <a:latin typeface="Arial" charset="0"/>
              <a:ea typeface="MS PGothic" charset="0"/>
            </a:endParaRPr>
          </a:p>
        </p:txBody>
      </p:sp>
      <p:sp>
        <p:nvSpPr>
          <p:cNvPr id="459778" name="Segnaposto contenuto 2"/>
          <p:cNvSpPr>
            <a:spLocks noGrp="1"/>
          </p:cNvSpPr>
          <p:nvPr>
            <p:ph idx="1"/>
          </p:nvPr>
        </p:nvSpPr>
        <p:spPr/>
        <p:txBody>
          <a:bodyPr/>
          <a:lstStyle/>
          <a:p>
            <a:r>
              <a:rPr lang="it-IT" sz="2400" b="1">
                <a:latin typeface="Arial" charset="0"/>
                <a:ea typeface="MS PGothic" charset="0"/>
                <a:cs typeface="MS PGothic" charset="0"/>
              </a:rPr>
              <a:t>Etymologie</a:t>
            </a:r>
            <a:r>
              <a:rPr lang="it-IT" sz="2400">
                <a:latin typeface="Arial" charset="0"/>
                <a:ea typeface="MS PGothic" charset="0"/>
                <a:cs typeface="MS PGothic" charset="0"/>
              </a:rPr>
              <a:t> : du latin </a:t>
            </a:r>
            <a:r>
              <a:rPr lang="it-IT" sz="2400" i="1">
                <a:latin typeface="Arial" charset="0"/>
                <a:ea typeface="MS PGothic" charset="0"/>
                <a:cs typeface="MS PGothic" charset="0"/>
              </a:rPr>
              <a:t>"communis"</a:t>
            </a:r>
            <a:r>
              <a:rPr lang="it-IT" sz="2400">
                <a:latin typeface="Arial" charset="0"/>
                <a:ea typeface="MS PGothic" charset="0"/>
                <a:cs typeface="MS PGothic" charset="0"/>
              </a:rPr>
              <a:t>, communauté, lui-même issu de </a:t>
            </a:r>
            <a:r>
              <a:rPr lang="it-IT" sz="2400" i="1">
                <a:latin typeface="Arial" charset="0"/>
                <a:ea typeface="MS PGothic" charset="0"/>
                <a:cs typeface="MS PGothic" charset="0"/>
              </a:rPr>
              <a:t>"cum"</a:t>
            </a:r>
            <a:r>
              <a:rPr lang="it-IT" sz="2400">
                <a:latin typeface="Arial" charset="0"/>
                <a:ea typeface="MS PGothic" charset="0"/>
                <a:cs typeface="MS PGothic" charset="0"/>
              </a:rPr>
              <a:t>, avec, ensemble et de </a:t>
            </a:r>
            <a:r>
              <a:rPr lang="it-IT" sz="2400" i="1">
                <a:latin typeface="Arial" charset="0"/>
                <a:ea typeface="MS PGothic" charset="0"/>
                <a:cs typeface="MS PGothic" charset="0"/>
              </a:rPr>
              <a:t>"munus"</a:t>
            </a:r>
            <a:r>
              <a:rPr lang="it-IT" sz="2400">
                <a:latin typeface="Arial" charset="0"/>
                <a:ea typeface="MS PGothic" charset="0"/>
                <a:cs typeface="MS PGothic" charset="0"/>
              </a:rPr>
              <a:t>, charge, dette : charges partagées, obligations mutuelles, avec le suffixe </a:t>
            </a:r>
            <a:r>
              <a:rPr lang="it-IT" sz="2400" i="1">
                <a:latin typeface="Arial" charset="0"/>
                <a:ea typeface="MS PGothic" charset="0"/>
                <a:cs typeface="MS PGothic" charset="0"/>
              </a:rPr>
              <a:t>-isme</a:t>
            </a:r>
            <a:r>
              <a:rPr lang="it-IT" sz="2400">
                <a:latin typeface="Arial" charset="0"/>
                <a:ea typeface="MS PGothic" charset="0"/>
                <a:cs typeface="MS PGothic" charset="0"/>
              </a:rPr>
              <a:t>, servant à former des mots correspondant à une attitude, un comportement, une doctrine, un dogme, une idéologie ou une théorie.</a:t>
            </a:r>
            <a:br>
              <a:rPr lang="it-IT" sz="2400">
                <a:latin typeface="Arial" charset="0"/>
                <a:ea typeface="MS PGothic" charset="0"/>
                <a:cs typeface="MS PGothic" charset="0"/>
              </a:rPr>
            </a:br>
            <a:endParaRPr lang="it-IT" sz="2400">
              <a:latin typeface="Arial" charset="0"/>
              <a:ea typeface="MS PGothic" charset="0"/>
              <a:cs typeface="MS PGothic" charset="0"/>
            </a:endParaRPr>
          </a:p>
          <a:p>
            <a:r>
              <a:rPr lang="it-IT" sz="2400">
                <a:latin typeface="Arial" charset="0"/>
                <a:ea typeface="MS PGothic" charset="0"/>
                <a:cs typeface="MS PGothic" charset="0"/>
              </a:rPr>
              <a:t>Le terme "communautarisme" est un néologisme apparu dans les années 1980, en référence aux revendications de certaines "minorités" d'Amérique du Nord.</a:t>
            </a:r>
          </a:p>
        </p:txBody>
      </p:sp>
    </p:spTree>
    <p:extLst>
      <p:ext uri="{BB962C8B-B14F-4D97-AF65-F5344CB8AC3E}">
        <p14:creationId xmlns:p14="http://schemas.microsoft.com/office/powerpoint/2010/main" val="19673549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1" name="Titolo 1"/>
          <p:cNvSpPr>
            <a:spLocks noGrp="1"/>
          </p:cNvSpPr>
          <p:nvPr>
            <p:ph type="title"/>
          </p:nvPr>
        </p:nvSpPr>
        <p:spPr/>
        <p:txBody>
          <a:bodyPr/>
          <a:lstStyle/>
          <a:p>
            <a:r>
              <a:rPr lang="it-IT" sz="2400" b="1">
                <a:latin typeface="Arial" charset="0"/>
                <a:ea typeface="MS PGothic" charset="0"/>
              </a:rPr>
              <a:t>Définition du communautarisme</a:t>
            </a:r>
            <a:br>
              <a:rPr lang="it-IT" sz="2400" b="1">
                <a:latin typeface="Arial" charset="0"/>
                <a:ea typeface="MS PGothic" charset="0"/>
              </a:rPr>
            </a:br>
            <a:r>
              <a:rPr lang="it-IT" sz="2400" b="1">
                <a:latin typeface="Arial" charset="0"/>
                <a:ea typeface="MS PGothic" charset="0"/>
              </a:rPr>
              <a:t>http://www.toupie.org/Dictionnaire</a:t>
            </a:r>
            <a:endParaRPr lang="it-IT" sz="2400">
              <a:latin typeface="Arial" charset="0"/>
              <a:ea typeface="MS PGothic" charset="0"/>
            </a:endParaRPr>
          </a:p>
        </p:txBody>
      </p:sp>
      <p:sp>
        <p:nvSpPr>
          <p:cNvPr id="460802" name="Segnaposto contenuto 2"/>
          <p:cNvSpPr>
            <a:spLocks noGrp="1"/>
          </p:cNvSpPr>
          <p:nvPr>
            <p:ph idx="1"/>
          </p:nvPr>
        </p:nvSpPr>
        <p:spPr/>
        <p:txBody>
          <a:bodyPr/>
          <a:lstStyle/>
          <a:p>
            <a:pPr algn="just"/>
            <a:r>
              <a:rPr lang="it-IT" sz="2400">
                <a:latin typeface="Arial" charset="0"/>
                <a:ea typeface="MS PGothic" charset="0"/>
                <a:cs typeface="MS PGothic" charset="0"/>
              </a:rPr>
              <a:t>Employé dans un sens plutôt péjoratif, le terme communautarisme désigne une forme d'ethnocentrisme ou de sociocentrisme qui donne à la communauté (ethnique, religieuse, culturelle, sociale, politique, mystique, sportive...) une valeur plus importante qu'à l'individu, avec une tendance au repli sur soi. Ce repli "identitaire", "culturel" ou "communautaire" s'accompagne d'une prétention à contrôler les opinions et les comportements des membres de la communauté contraints à une obligation d'appartenance.</a:t>
            </a:r>
          </a:p>
        </p:txBody>
      </p:sp>
    </p:spTree>
    <p:extLst>
      <p:ext uri="{BB962C8B-B14F-4D97-AF65-F5344CB8AC3E}">
        <p14:creationId xmlns:p14="http://schemas.microsoft.com/office/powerpoint/2010/main" val="11507258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5" name="Titolo 1"/>
          <p:cNvSpPr>
            <a:spLocks noGrp="1"/>
          </p:cNvSpPr>
          <p:nvPr>
            <p:ph type="title"/>
          </p:nvPr>
        </p:nvSpPr>
        <p:spPr/>
        <p:txBody>
          <a:bodyPr/>
          <a:lstStyle/>
          <a:p>
            <a:r>
              <a:rPr lang="it-IT" sz="2400" b="1">
                <a:latin typeface="Arial" charset="0"/>
                <a:ea typeface="MS PGothic" charset="0"/>
              </a:rPr>
              <a:t>Définition du communautarisme</a:t>
            </a:r>
            <a:br>
              <a:rPr lang="it-IT" sz="2400" b="1">
                <a:latin typeface="Arial" charset="0"/>
                <a:ea typeface="MS PGothic" charset="0"/>
              </a:rPr>
            </a:br>
            <a:r>
              <a:rPr lang="it-IT" sz="2400" b="1">
                <a:latin typeface="Arial" charset="0"/>
                <a:ea typeface="MS PGothic" charset="0"/>
              </a:rPr>
              <a:t>http://www.toupie.org/Dictionnaire</a:t>
            </a:r>
            <a:endParaRPr lang="it-IT" sz="2400">
              <a:latin typeface="Arial" charset="0"/>
              <a:ea typeface="MS PGothic" charset="0"/>
            </a:endParaRPr>
          </a:p>
        </p:txBody>
      </p:sp>
      <p:sp>
        <p:nvSpPr>
          <p:cNvPr id="461826" name="Segnaposto contenuto 2"/>
          <p:cNvSpPr>
            <a:spLocks noGrp="1"/>
          </p:cNvSpPr>
          <p:nvPr>
            <p:ph idx="1"/>
          </p:nvPr>
        </p:nvSpPr>
        <p:spPr/>
        <p:txBody>
          <a:bodyPr/>
          <a:lstStyle/>
          <a:p>
            <a:pPr algn="just"/>
            <a:r>
              <a:rPr lang="it-IT" sz="2400">
                <a:latin typeface="Arial" charset="0"/>
                <a:ea typeface="MS PGothic" charset="0"/>
                <a:cs typeface="MS PGothic" charset="0"/>
              </a:rPr>
              <a:t>Souvent par réaction de défense, le communautarisme s'oppose au libéralisme, à l'individualisme, au rationalisme, au cosmopolitisme et à l'universalisme. Dans les formes les plus exacerbées du communautarisme, le monde est manichéen, il y a les bons (ceux qui font partie de la communauté) et les mauvais (les autres). Il s'apparente alors à une forme de racisme.</a:t>
            </a:r>
          </a:p>
        </p:txBody>
      </p:sp>
    </p:spTree>
    <p:extLst>
      <p:ext uri="{BB962C8B-B14F-4D97-AF65-F5344CB8AC3E}">
        <p14:creationId xmlns:p14="http://schemas.microsoft.com/office/powerpoint/2010/main" val="19976387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49" name="Titolo 1"/>
          <p:cNvSpPr>
            <a:spLocks noGrp="1"/>
          </p:cNvSpPr>
          <p:nvPr>
            <p:ph type="title"/>
          </p:nvPr>
        </p:nvSpPr>
        <p:spPr/>
        <p:txBody>
          <a:bodyPr/>
          <a:lstStyle/>
          <a:p>
            <a:r>
              <a:rPr lang="it-IT" sz="2400" b="1">
                <a:latin typeface="Arial" charset="0"/>
                <a:ea typeface="MS PGothic" charset="0"/>
              </a:rPr>
              <a:t>Définition du communautarisme</a:t>
            </a:r>
            <a:br>
              <a:rPr lang="it-IT" sz="2400" b="1">
                <a:latin typeface="Arial" charset="0"/>
                <a:ea typeface="MS PGothic" charset="0"/>
              </a:rPr>
            </a:br>
            <a:r>
              <a:rPr lang="it-IT" sz="2400" b="1">
                <a:latin typeface="Arial" charset="0"/>
                <a:ea typeface="MS PGothic" charset="0"/>
              </a:rPr>
              <a:t>http://www.toupie.org/Dictionnaire</a:t>
            </a:r>
            <a:endParaRPr lang="it-IT" sz="2400">
              <a:latin typeface="Arial" charset="0"/>
              <a:ea typeface="MS PGothic" charset="0"/>
            </a:endParaRPr>
          </a:p>
        </p:txBody>
      </p:sp>
      <p:sp>
        <p:nvSpPr>
          <p:cNvPr id="462850" name="Segnaposto contenuto 2"/>
          <p:cNvSpPr>
            <a:spLocks noGrp="1"/>
          </p:cNvSpPr>
          <p:nvPr>
            <p:ph idx="1"/>
          </p:nvPr>
        </p:nvSpPr>
        <p:spPr/>
        <p:txBody>
          <a:bodyPr/>
          <a:lstStyle/>
          <a:p>
            <a:pPr algn="just"/>
            <a:r>
              <a:rPr lang="it-IT" sz="2400">
                <a:latin typeface="Arial" charset="0"/>
                <a:ea typeface="MS PGothic" charset="0"/>
                <a:cs typeface="MS PGothic" charset="0"/>
              </a:rPr>
              <a:t>Pour ses défenseurs, aucune perspective n'existe en dehors de la communauté et il est impossible de se détacher de son histoire et de sa culture. La communauté précède alors l'individu et rend la recherche de l'idéal partagé plus importante que la défense de la liberté individuelle. Pour eux, l'Etat - ou l'autorité, pour les communautés plus petites -, ne peut être neutre ou laïc en matière de choix culturels, religieux ou de morale. Les valeurs servant de référence sont essentiellement traditionnelles, construites sur un passé mythique ou idéalisé.</a:t>
            </a:r>
            <a:br>
              <a:rPr lang="it-IT" sz="2400">
                <a:latin typeface="Arial" charset="0"/>
                <a:ea typeface="MS PGothic" charset="0"/>
                <a:cs typeface="MS PGothic" charset="0"/>
              </a:rPr>
            </a:br>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29110055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3" name="Titolo 1"/>
          <p:cNvSpPr>
            <a:spLocks noGrp="1"/>
          </p:cNvSpPr>
          <p:nvPr>
            <p:ph type="title"/>
          </p:nvPr>
        </p:nvSpPr>
        <p:spPr/>
        <p:txBody>
          <a:bodyPr/>
          <a:lstStyle/>
          <a:p>
            <a:r>
              <a:rPr lang="it-IT" sz="2400" b="1">
                <a:latin typeface="Arial" charset="0"/>
                <a:ea typeface="MS PGothic" charset="0"/>
              </a:rPr>
              <a:t>Définition du communautarisme</a:t>
            </a:r>
            <a:br>
              <a:rPr lang="it-IT" sz="2400" b="1">
                <a:latin typeface="Arial" charset="0"/>
                <a:ea typeface="MS PGothic" charset="0"/>
              </a:rPr>
            </a:br>
            <a:r>
              <a:rPr lang="it-IT" sz="2400" b="1">
                <a:latin typeface="Arial" charset="0"/>
                <a:ea typeface="MS PGothic" charset="0"/>
              </a:rPr>
              <a:t>http://www.toupie.org/Dictionnaire</a:t>
            </a:r>
            <a:endParaRPr lang="it-IT" sz="2400">
              <a:latin typeface="Arial" charset="0"/>
              <a:ea typeface="MS PGothic" charset="0"/>
            </a:endParaRPr>
          </a:p>
        </p:txBody>
      </p:sp>
      <p:sp>
        <p:nvSpPr>
          <p:cNvPr id="463874" name="Segnaposto contenuto 2"/>
          <p:cNvSpPr>
            <a:spLocks noGrp="1"/>
          </p:cNvSpPr>
          <p:nvPr>
            <p:ph idx="1"/>
          </p:nvPr>
        </p:nvSpPr>
        <p:spPr/>
        <p:txBody>
          <a:bodyPr>
            <a:normAutofit lnSpcReduction="10000"/>
          </a:bodyPr>
          <a:lstStyle/>
          <a:p>
            <a:pPr algn="just"/>
            <a:r>
              <a:rPr lang="it-IT" sz="2400">
                <a:latin typeface="Arial" charset="0"/>
                <a:ea typeface="MS PGothic" charset="0"/>
                <a:cs typeface="MS PGothic" charset="0"/>
              </a:rPr>
              <a:t>Les "communautariens" considèrent que l'identité de l'individu ne peut se construire qu'au sein d'une communauté dans laquelle il peut trouver les ressources et l'estime de soi nécessaires. Pour cela la communauté doit se libérer du moule de la "culture dominante" et faire respecter ses particularités, notamment au sein des écoles. Certains mettent en avant la nécessité de protéger des cultures menacées de disparition.</a:t>
            </a:r>
            <a:br>
              <a:rPr lang="it-IT" sz="2400">
                <a:latin typeface="Arial" charset="0"/>
                <a:ea typeface="MS PGothic" charset="0"/>
                <a:cs typeface="MS PGothic" charset="0"/>
              </a:rPr>
            </a:br>
            <a:r>
              <a:rPr lang="it-IT" sz="2400">
                <a:latin typeface="Arial" charset="0"/>
                <a:ea typeface="MS PGothic" charset="0"/>
                <a:cs typeface="MS PGothic" charset="0"/>
              </a:rPr>
              <a:t>Les "libéraux" estiment, quant à eux, que pour se développer l'individu n'a nul besoin de s'appuyer sur des cultures ethniques ou raciales sources d'enfermement ou de sclérose.</a:t>
            </a:r>
            <a:br>
              <a:rPr lang="it-IT" sz="2400">
                <a:latin typeface="Arial" charset="0"/>
                <a:ea typeface="MS PGothic" charset="0"/>
                <a:cs typeface="MS PGothic" charset="0"/>
              </a:rPr>
            </a:br>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1482436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Les</a:t>
            </a:r>
            <a:r>
              <a:rPr lang="it-IT" sz="2800" dirty="0" smtClean="0"/>
              <a:t> </a:t>
            </a:r>
            <a:r>
              <a:rPr lang="it-IT" sz="2800" dirty="0" err="1" smtClean="0"/>
              <a:t>dictionnaires</a:t>
            </a:r>
            <a:r>
              <a:rPr lang="it-IT" sz="2800" dirty="0" smtClean="0"/>
              <a:t> : </a:t>
            </a:r>
            <a:r>
              <a:rPr lang="it-IT" sz="2800" dirty="0" err="1" smtClean="0"/>
              <a:t>produits</a:t>
            </a:r>
            <a:r>
              <a:rPr lang="it-IT" sz="2800" dirty="0" smtClean="0"/>
              <a:t> </a:t>
            </a:r>
            <a:r>
              <a:rPr lang="it-IT" sz="2800" dirty="0" err="1" smtClean="0"/>
              <a:t>commerciaux</a:t>
            </a:r>
            <a:endParaRPr lang="it-IT" sz="2800" dirty="0"/>
          </a:p>
        </p:txBody>
      </p:sp>
      <p:sp>
        <p:nvSpPr>
          <p:cNvPr id="3" name="Segnaposto contenuto 2"/>
          <p:cNvSpPr>
            <a:spLocks noGrp="1"/>
          </p:cNvSpPr>
          <p:nvPr>
            <p:ph idx="1"/>
          </p:nvPr>
        </p:nvSpPr>
        <p:spPr/>
        <p:txBody>
          <a:bodyPr>
            <a:normAutofit/>
          </a:bodyPr>
          <a:lstStyle/>
          <a:p>
            <a:pPr algn="just"/>
            <a:r>
              <a:rPr lang="fr-FR" sz="2400" dirty="0"/>
              <a:t>Les dictionnaires vivent dans le marché de l’édition. Produits culturels et produits commerciaux, ils doivent conquérir leur place, se distinguer, faire reconnaitre leur personnalité. Ils deviennent un évènement médiatique à leur parution, refonte ou mise à jour. Comme un rite, tous les ans à la date de la publication, la presse proclame les nouvelles acceptions ou les nouveaux mots élus par les deux dictionnaires millésimés du marché français, le </a:t>
            </a:r>
            <a:r>
              <a:rPr lang="fr-FR" sz="2400" i="1" dirty="0"/>
              <a:t>Petit Larousse, </a:t>
            </a:r>
            <a:r>
              <a:rPr lang="fr-FR" sz="2400" dirty="0"/>
              <a:t>dictionnaire encyclopédique,</a:t>
            </a:r>
            <a:r>
              <a:rPr lang="fr-FR" sz="2400" i="1" dirty="0"/>
              <a:t> </a:t>
            </a:r>
            <a:r>
              <a:rPr lang="fr-FR" sz="2400" dirty="0"/>
              <a:t>et le </a:t>
            </a:r>
            <a:r>
              <a:rPr lang="fr-FR" sz="2400" i="1" dirty="0"/>
              <a:t>Petit Robert, </a:t>
            </a:r>
            <a:r>
              <a:rPr lang="fr-FR" sz="2400" dirty="0"/>
              <a:t>dictionnaire de langue, les deux  dictionnaires en un volume, les plus célèbres et les plus vendus en France. </a:t>
            </a:r>
            <a:endParaRPr lang="it-IT" sz="2400" dirty="0"/>
          </a:p>
          <a:p>
            <a:endParaRPr lang="it-IT" sz="2400" dirty="0"/>
          </a:p>
        </p:txBody>
      </p:sp>
    </p:spTree>
    <p:extLst>
      <p:ext uri="{BB962C8B-B14F-4D97-AF65-F5344CB8AC3E}">
        <p14:creationId xmlns:p14="http://schemas.microsoft.com/office/powerpoint/2010/main" val="23388775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25" name="Titolo 1"/>
          <p:cNvSpPr>
            <a:spLocks noGrp="1"/>
          </p:cNvSpPr>
          <p:nvPr>
            <p:ph type="title"/>
          </p:nvPr>
        </p:nvSpPr>
        <p:spPr/>
        <p:txBody>
          <a:bodyPr/>
          <a:lstStyle/>
          <a:p>
            <a:r>
              <a:rPr lang="it-IT" sz="2800">
                <a:latin typeface="Arial" charset="0"/>
                <a:ea typeface="MS PGothic" charset="0"/>
              </a:rPr>
              <a:t>Exemples de définitions</a:t>
            </a:r>
            <a:br>
              <a:rPr lang="it-IT" sz="2800">
                <a:latin typeface="Arial" charset="0"/>
                <a:ea typeface="MS PGothic" charset="0"/>
              </a:rPr>
            </a:br>
            <a:r>
              <a:rPr lang="it-IT" sz="2800">
                <a:latin typeface="Arial" charset="0"/>
                <a:ea typeface="MS PGothic" charset="0"/>
              </a:rPr>
              <a:t>le genre commun et les traits spécifiques</a:t>
            </a:r>
          </a:p>
        </p:txBody>
      </p:sp>
      <p:sp>
        <p:nvSpPr>
          <p:cNvPr id="436226" name="Segnaposto contenuto 2"/>
          <p:cNvSpPr>
            <a:spLocks noGrp="1"/>
          </p:cNvSpPr>
          <p:nvPr>
            <p:ph idx="1"/>
          </p:nvPr>
        </p:nvSpPr>
        <p:spPr/>
        <p:txBody>
          <a:bodyPr/>
          <a:lstStyle/>
          <a:p>
            <a:pPr algn="just">
              <a:lnSpc>
                <a:spcPct val="90000"/>
              </a:lnSpc>
            </a:pPr>
            <a:r>
              <a:rPr lang="fr-FR" sz="2400">
                <a:latin typeface="Arial" charset="0"/>
                <a:ea typeface="MS PGothic" charset="0"/>
                <a:cs typeface="MS PGothic" charset="0"/>
              </a:rPr>
              <a:t>UN BLANC, UNE BLANCHE : cour. un homme, une femme appartenant à un groupe ethnique caractérisé par une faible pigmentation et yeux non bridés. 2007</a:t>
            </a:r>
          </a:p>
          <a:p>
            <a:pPr algn="just">
              <a:lnSpc>
                <a:spcPct val="90000"/>
              </a:lnSpc>
            </a:pPr>
            <a:r>
              <a:rPr lang="fr-FR" sz="2400">
                <a:latin typeface="Arial" charset="0"/>
                <a:ea typeface="MS PGothic" charset="0"/>
                <a:cs typeface="MS PGothic" charset="0"/>
              </a:rPr>
              <a:t>UN BLANC, UNE BLANCHE Homme, femme appartenant à un groupe ethnique caractérisé par une faible pigmentation de la peau. 2017</a:t>
            </a:r>
          </a:p>
          <a:p>
            <a:pPr algn="just">
              <a:lnSpc>
                <a:spcPct val="90000"/>
              </a:lnSpc>
            </a:pPr>
            <a:r>
              <a:rPr lang="fr-FR" sz="2400" i="1">
                <a:latin typeface="Arial" charset="0"/>
                <a:ea typeface="MS PGothic" charset="0"/>
                <a:cs typeface="MS PGothic" charset="0"/>
              </a:rPr>
              <a:t>La race jaune : </a:t>
            </a:r>
            <a:r>
              <a:rPr lang="fr-FR" sz="2400">
                <a:latin typeface="Arial" charset="0"/>
                <a:ea typeface="MS PGothic" charset="0"/>
                <a:cs typeface="MS PGothic" charset="0"/>
              </a:rPr>
              <a:t>race humaine en majeure partie asiatique, caractérisée par des yeux bridés et une pigmentation brun très clair de la peau. 2007</a:t>
            </a:r>
          </a:p>
          <a:p>
            <a:pPr>
              <a:lnSpc>
                <a:spcPct val="90000"/>
              </a:lnSpc>
            </a:pPr>
            <a:r>
              <a:rPr lang="fr-FR" sz="2400">
                <a:latin typeface="Arial" charset="0"/>
                <a:ea typeface="MS PGothic" charset="0"/>
                <a:cs typeface="MS PGothic" charset="0"/>
              </a:rPr>
              <a:t>▫ VIEILLI </a:t>
            </a:r>
            <a:r>
              <a:rPr lang="fr-FR" sz="2400" i="1">
                <a:latin typeface="Arial" charset="0"/>
                <a:ea typeface="MS PGothic" charset="0"/>
                <a:cs typeface="MS PGothic" charset="0"/>
              </a:rPr>
              <a:t>Race jaune </a:t>
            </a:r>
            <a:r>
              <a:rPr lang="fr-FR" sz="2400">
                <a:latin typeface="Arial" charset="0"/>
                <a:ea typeface="MS PGothic" charset="0"/>
                <a:cs typeface="MS PGothic" charset="0"/>
              </a:rPr>
              <a:t>: groupe humain, en majeure partie asiatique, caractérisé par des yeux bridés et une pigmentation brun très clair de la peau.</a:t>
            </a:r>
            <a:r>
              <a:rPr lang="it-IT" sz="2400">
                <a:latin typeface="Arial" charset="0"/>
                <a:ea typeface="MS PGothic" charset="0"/>
                <a:cs typeface="MS PGothic" charset="0"/>
              </a:rPr>
              <a:t> </a:t>
            </a:r>
            <a:r>
              <a:rPr lang="fr-FR" sz="2400">
                <a:latin typeface="Arial" charset="0"/>
                <a:ea typeface="MS PGothic" charset="0"/>
                <a:cs typeface="MS PGothic" charset="0"/>
              </a:rPr>
              <a:t>2017</a:t>
            </a:r>
          </a:p>
        </p:txBody>
      </p:sp>
    </p:spTree>
    <p:extLst>
      <p:ext uri="{BB962C8B-B14F-4D97-AF65-F5344CB8AC3E}">
        <p14:creationId xmlns:p14="http://schemas.microsoft.com/office/powerpoint/2010/main" val="1777701410"/>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49" name="Titolo 1"/>
          <p:cNvSpPr>
            <a:spLocks noGrp="1"/>
          </p:cNvSpPr>
          <p:nvPr>
            <p:ph type="title"/>
          </p:nvPr>
        </p:nvSpPr>
        <p:spPr/>
        <p:txBody>
          <a:bodyPr/>
          <a:lstStyle/>
          <a:p>
            <a:r>
              <a:rPr lang="it-IT" sz="2800">
                <a:latin typeface="Arial" charset="0"/>
                <a:ea typeface="MS PGothic" charset="0"/>
              </a:rPr>
              <a:t>Exemples de définitions</a:t>
            </a:r>
            <a:br>
              <a:rPr lang="it-IT" sz="2800">
                <a:latin typeface="Arial" charset="0"/>
                <a:ea typeface="MS PGothic" charset="0"/>
              </a:rPr>
            </a:br>
            <a:r>
              <a:rPr lang="it-IT" sz="2800">
                <a:latin typeface="Arial" charset="0"/>
                <a:ea typeface="MS PGothic" charset="0"/>
              </a:rPr>
              <a:t>le genre commun et les traits spécifiques</a:t>
            </a:r>
          </a:p>
        </p:txBody>
      </p:sp>
      <p:sp>
        <p:nvSpPr>
          <p:cNvPr id="437250" name="Segnaposto contenuto 2"/>
          <p:cNvSpPr>
            <a:spLocks noGrp="1"/>
          </p:cNvSpPr>
          <p:nvPr>
            <p:ph idx="1"/>
          </p:nvPr>
        </p:nvSpPr>
        <p:spPr/>
        <p:txBody>
          <a:bodyPr/>
          <a:lstStyle/>
          <a:p>
            <a:pPr algn="just"/>
            <a:r>
              <a:rPr lang="fr-FR" sz="2400">
                <a:latin typeface="Arial" charset="0"/>
                <a:ea typeface="MS PGothic" charset="0"/>
                <a:cs typeface="MS PGothic" charset="0"/>
              </a:rPr>
              <a:t>Noir, noir</a:t>
            </a:r>
          </a:p>
          <a:p>
            <a:pPr algn="just"/>
            <a:r>
              <a:rPr lang="fr-FR" sz="2400">
                <a:latin typeface="Arial" charset="0"/>
                <a:ea typeface="MS PGothic" charset="0"/>
                <a:cs typeface="MS PGothic" charset="0"/>
              </a:rPr>
              <a:t>Qui appartient à la race “</a:t>
            </a:r>
            <a:r>
              <a:rPr lang="fr-FR" altLang="ja-JP" sz="2400">
                <a:latin typeface="Arial" charset="0"/>
                <a:ea typeface="MS PGothic" charset="0"/>
                <a:cs typeface="MS PGothic" charset="0"/>
              </a:rPr>
              <a:t>mélanoafricaine</a:t>
            </a:r>
            <a:r>
              <a:rPr lang="fr-FR" sz="2400">
                <a:latin typeface="Arial" charset="0"/>
                <a:ea typeface="MS PGothic" charset="0"/>
                <a:cs typeface="MS PGothic" charset="0"/>
              </a:rPr>
              <a:t>”</a:t>
            </a:r>
            <a:r>
              <a:rPr lang="fr-FR" altLang="ja-JP" sz="2400">
                <a:latin typeface="Arial" charset="0"/>
                <a:ea typeface="MS PGothic" charset="0"/>
                <a:cs typeface="MS PGothic" charset="0"/>
              </a:rPr>
              <a:t> à peau très pigmentée. 2007</a:t>
            </a:r>
          </a:p>
          <a:p>
            <a:r>
              <a:rPr lang="fr-FR" sz="2400">
                <a:latin typeface="Arial" charset="0"/>
                <a:ea typeface="MS PGothic" charset="0"/>
                <a:cs typeface="MS PGothic" charset="0"/>
              </a:rPr>
              <a:t>Qui appartient à un groupe humain caractérisé par une peau très pigmentée 2017</a:t>
            </a:r>
            <a:endParaRPr lang="it-IT" sz="2400">
              <a:latin typeface="Arial" charset="0"/>
              <a:ea typeface="MS PGothic" charset="0"/>
              <a:cs typeface="MS PGothic" charset="0"/>
            </a:endParaRP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3316183681"/>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3" name="Title 1"/>
          <p:cNvSpPr>
            <a:spLocks noGrp="1"/>
          </p:cNvSpPr>
          <p:nvPr>
            <p:ph type="title"/>
          </p:nvPr>
        </p:nvSpPr>
        <p:spPr/>
        <p:txBody>
          <a:bodyPr/>
          <a:lstStyle/>
          <a:p>
            <a:r>
              <a:rPr lang="it-IT" sz="2800">
                <a:latin typeface="Arial" charset="0"/>
                <a:ea typeface="MS PGothic" charset="0"/>
              </a:rPr>
              <a:t>Les définitions par antonymie :</a:t>
            </a:r>
            <a:br>
              <a:rPr lang="it-IT" sz="2800">
                <a:latin typeface="Arial" charset="0"/>
                <a:ea typeface="MS PGothic" charset="0"/>
              </a:rPr>
            </a:br>
            <a:r>
              <a:rPr lang="it-IT" sz="2800">
                <a:latin typeface="Arial" charset="0"/>
                <a:ea typeface="MS PGothic" charset="0"/>
              </a:rPr>
              <a:t>Silence</a:t>
            </a:r>
            <a:endParaRPr lang="fr-FR" sz="2800">
              <a:latin typeface="Arial" charset="0"/>
              <a:ea typeface="MS PGothic" charset="0"/>
            </a:endParaRPr>
          </a:p>
        </p:txBody>
      </p:sp>
      <p:sp>
        <p:nvSpPr>
          <p:cNvPr id="438274" name="Content Placeholder 2"/>
          <p:cNvSpPr>
            <a:spLocks noGrp="1"/>
          </p:cNvSpPr>
          <p:nvPr>
            <p:ph idx="1"/>
          </p:nvPr>
        </p:nvSpPr>
        <p:spPr/>
        <p:txBody>
          <a:bodyPr/>
          <a:lstStyle/>
          <a:p>
            <a:r>
              <a:rPr lang="fr-FR" sz="2400">
                <a:latin typeface="Arial" charset="0"/>
                <a:ea typeface="MS PGothic" charset="0"/>
                <a:cs typeface="MS PGothic" charset="0"/>
              </a:rPr>
              <a:t>I.  Fait de ne pas se faire entendre</a:t>
            </a:r>
          </a:p>
          <a:p>
            <a:r>
              <a:rPr lang="fr-FR" sz="2400">
                <a:latin typeface="Arial" charset="0"/>
                <a:ea typeface="MS PGothic" charset="0"/>
                <a:cs typeface="MS PGothic" charset="0"/>
              </a:rPr>
              <a:t>1.  Fait de ne pas parler; attitude de qqn qui reste sans parler.</a:t>
            </a:r>
          </a:p>
          <a:p>
            <a:r>
              <a:rPr lang="fr-FR" sz="2400">
                <a:latin typeface="Arial" charset="0"/>
                <a:ea typeface="MS PGothic" charset="0"/>
                <a:cs typeface="MS PGothic" charset="0"/>
              </a:rPr>
              <a:t>2. Le fait de ne pas exprimer son opinion, de ne pas répondre, de ne pas divulguer ce qui est secret; attitude de qqn qui ne veut ou ne peut s'exprimer.</a:t>
            </a:r>
          </a:p>
          <a:p>
            <a:r>
              <a:rPr lang="fr-FR" sz="2400">
                <a:latin typeface="Arial" charset="0"/>
                <a:ea typeface="MS PGothic" charset="0"/>
                <a:cs typeface="MS PGothic" charset="0"/>
              </a:rPr>
              <a:t>II.  Absence de bruit</a:t>
            </a:r>
          </a:p>
          <a:p>
            <a:r>
              <a:rPr lang="fr-FR" sz="2400">
                <a:latin typeface="Arial" charset="0"/>
                <a:ea typeface="MS PGothic" charset="0"/>
                <a:cs typeface="MS PGothic" charset="0"/>
              </a:rPr>
              <a:t>Absence de bruit, d'agitation, état d'un lieu où aucun son n'est perceptible.  (PR 2015) </a:t>
            </a:r>
          </a:p>
          <a:p>
            <a:endParaRPr lang="fr-FR" sz="2400">
              <a:latin typeface="Arial" charset="0"/>
              <a:ea typeface="MS PGothic" charset="0"/>
              <a:cs typeface="MS PGothic" charset="0"/>
            </a:endParaRPr>
          </a:p>
        </p:txBody>
      </p:sp>
    </p:spTree>
    <p:extLst>
      <p:ext uri="{BB962C8B-B14F-4D97-AF65-F5344CB8AC3E}">
        <p14:creationId xmlns:p14="http://schemas.microsoft.com/office/powerpoint/2010/main" val="4160838371"/>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7" name="Titolo 1"/>
          <p:cNvSpPr>
            <a:spLocks noGrp="1"/>
          </p:cNvSpPr>
          <p:nvPr>
            <p:ph type="title"/>
          </p:nvPr>
        </p:nvSpPr>
        <p:spPr/>
        <p:txBody>
          <a:bodyPr/>
          <a:lstStyle/>
          <a:p>
            <a:r>
              <a:rPr lang="it-IT" sz="2800">
                <a:latin typeface="Arial" charset="0"/>
                <a:ea typeface="MS PGothic" charset="0"/>
              </a:rPr>
              <a:t>Et le silence positif ?</a:t>
            </a:r>
          </a:p>
        </p:txBody>
      </p:sp>
      <p:sp>
        <p:nvSpPr>
          <p:cNvPr id="439298" name="Segnaposto contenuto 2"/>
          <p:cNvSpPr>
            <a:spLocks noGrp="1"/>
          </p:cNvSpPr>
          <p:nvPr>
            <p:ph idx="1"/>
          </p:nvPr>
        </p:nvSpPr>
        <p:spPr/>
        <p:txBody>
          <a:bodyPr/>
          <a:lstStyle/>
          <a:p>
            <a:pPr algn="just"/>
            <a:r>
              <a:rPr lang="fr-FR" sz="2400">
                <a:latin typeface="Arial" charset="0"/>
                <a:ea typeface="MS PGothic" charset="0"/>
                <a:cs typeface="MS PGothic" charset="0"/>
              </a:rPr>
              <a:t>comme si le silence n’avait pas de définition positive, quand « pour parler, le sujet a besoin de silence » (PUCCINELLI ORLANDI 1996 : 59). </a:t>
            </a: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195045881"/>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1" name="Title 1"/>
          <p:cNvSpPr>
            <a:spLocks noGrp="1"/>
          </p:cNvSpPr>
          <p:nvPr>
            <p:ph type="title"/>
          </p:nvPr>
        </p:nvSpPr>
        <p:spPr/>
        <p:txBody>
          <a:bodyPr/>
          <a:lstStyle/>
          <a:p>
            <a:r>
              <a:rPr lang="it-IT" sz="2800">
                <a:latin typeface="Arial" charset="0"/>
                <a:ea typeface="MS PGothic" charset="0"/>
              </a:rPr>
              <a:t>Les définitions par antonymie :</a:t>
            </a:r>
            <a:br>
              <a:rPr lang="it-IT" sz="2800">
                <a:latin typeface="Arial" charset="0"/>
                <a:ea typeface="MS PGothic" charset="0"/>
              </a:rPr>
            </a:br>
            <a:r>
              <a:rPr lang="it-IT" sz="2800">
                <a:latin typeface="Arial" charset="0"/>
                <a:ea typeface="MS PGothic" charset="0"/>
              </a:rPr>
              <a:t>Paix</a:t>
            </a:r>
            <a:endParaRPr lang="fr-FR" sz="2800">
              <a:latin typeface="Arial" charset="0"/>
              <a:ea typeface="MS PGothic" charset="0"/>
            </a:endParaRPr>
          </a:p>
        </p:txBody>
      </p:sp>
      <p:sp>
        <p:nvSpPr>
          <p:cNvPr id="440322" name="Content Placeholder 2"/>
          <p:cNvSpPr>
            <a:spLocks noGrp="1"/>
          </p:cNvSpPr>
          <p:nvPr>
            <p:ph idx="1"/>
          </p:nvPr>
        </p:nvSpPr>
        <p:spPr/>
        <p:txBody>
          <a:bodyPr/>
          <a:lstStyle/>
          <a:p>
            <a:r>
              <a:rPr lang="fr-FR" sz="2400">
                <a:latin typeface="Arial" charset="0"/>
                <a:ea typeface="MS PGothic" charset="0"/>
                <a:cs typeface="MS PGothic" charset="0"/>
              </a:rPr>
              <a:t>II.  Absence de conflit entre des pays (opposé à </a:t>
            </a:r>
            <a:r>
              <a:rPr lang="fr-FR" sz="2400" i="1">
                <a:latin typeface="Arial" charset="0"/>
                <a:ea typeface="MS PGothic" charset="0"/>
                <a:cs typeface="MS PGothic" charset="0"/>
              </a:rPr>
              <a:t>guerre</a:t>
            </a:r>
            <a:r>
              <a:rPr lang="fr-FR" sz="2400">
                <a:latin typeface="Arial" charset="0"/>
                <a:ea typeface="MS PGothic" charset="0"/>
                <a:cs typeface="MS PGothic" charset="0"/>
              </a:rPr>
              <a:t>) </a:t>
            </a:r>
          </a:p>
          <a:p>
            <a:pPr algn="just"/>
            <a:r>
              <a:rPr lang="fr-FR" sz="2400">
                <a:latin typeface="Arial" charset="0"/>
                <a:ea typeface="MS PGothic" charset="0"/>
                <a:cs typeface="MS PGothic" charset="0"/>
              </a:rPr>
              <a:t>1.  Situation d'une nation, d'un État qui n'est pas en guerre; rapports entre États qui jouissent de cette situation. (PR 2015)</a:t>
            </a:r>
          </a:p>
          <a:p>
            <a:r>
              <a:rPr lang="fr-FR" sz="2400">
                <a:latin typeface="Arial" charset="0"/>
                <a:ea typeface="MS PGothic" charset="0"/>
                <a:cs typeface="MS PGothic" charset="0"/>
              </a:rPr>
              <a:t> Werly, qui analyse l’entrée « paix » depuis les premiers dictionnaires de langue française du XVIIe, affirme que « presque toutes les définitions de l’entrée “paix”, donnent une paraphrase antonymique du défini, variantes d’une structure profonde, obsédante, fortement stéréotypée : la paix ne serait autre que cette “absence de guerre”. » (2002 : 483).</a:t>
            </a:r>
          </a:p>
          <a:p>
            <a:endParaRPr lang="fr-FR" sz="2400">
              <a:latin typeface="Arial" charset="0"/>
              <a:ea typeface="MS PGothic" charset="0"/>
              <a:cs typeface="MS PGothic" charset="0"/>
            </a:endParaRPr>
          </a:p>
        </p:txBody>
      </p:sp>
    </p:spTree>
    <p:extLst>
      <p:ext uri="{BB962C8B-B14F-4D97-AF65-F5344CB8AC3E}">
        <p14:creationId xmlns:p14="http://schemas.microsoft.com/office/powerpoint/2010/main" val="1664883176"/>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5" name="Title 1"/>
          <p:cNvSpPr>
            <a:spLocks noGrp="1"/>
          </p:cNvSpPr>
          <p:nvPr>
            <p:ph type="title"/>
          </p:nvPr>
        </p:nvSpPr>
        <p:spPr/>
        <p:txBody>
          <a:bodyPr/>
          <a:lstStyle/>
          <a:p>
            <a:r>
              <a:rPr lang="it-IT" sz="2800">
                <a:latin typeface="Arial" charset="0"/>
                <a:ea typeface="MS PGothic" charset="0"/>
              </a:rPr>
              <a:t>Et où est la paix positive dans le dictionnaire ?</a:t>
            </a:r>
            <a:endParaRPr lang="fr-FR" sz="2800">
              <a:latin typeface="Arial" charset="0"/>
              <a:ea typeface="MS PGothic" charset="0"/>
            </a:endParaRPr>
          </a:p>
        </p:txBody>
      </p:sp>
      <p:sp>
        <p:nvSpPr>
          <p:cNvPr id="441346" name="Content Placeholder 2"/>
          <p:cNvSpPr>
            <a:spLocks noGrp="1"/>
          </p:cNvSpPr>
          <p:nvPr>
            <p:ph idx="1"/>
          </p:nvPr>
        </p:nvSpPr>
        <p:spPr/>
        <p:txBody>
          <a:bodyPr/>
          <a:lstStyle/>
          <a:p>
            <a:pPr algn="just"/>
            <a:r>
              <a:rPr lang="fr-FR" sz="2400">
                <a:latin typeface="Arial" charset="0"/>
                <a:ea typeface="MS PGothic" charset="0"/>
                <a:cs typeface="MS PGothic" charset="0"/>
              </a:rPr>
              <a:t>Une paix définie comme antonyme de la guerre. Mais où est la paix positive dans le dictionnaire ? Celle dont Rigoberta Menchu, Prix Nobel de la Paix 1992, parle :</a:t>
            </a:r>
          </a:p>
          <a:p>
            <a:pPr>
              <a:buFontTx/>
              <a:buNone/>
            </a:pPr>
            <a:r>
              <a:rPr lang="fr-FR" sz="2400">
                <a:latin typeface="Arial" charset="0"/>
                <a:ea typeface="MS PGothic" charset="0"/>
                <a:cs typeface="MS PGothic" charset="0"/>
              </a:rPr>
              <a:t>	</a:t>
            </a:r>
          </a:p>
          <a:p>
            <a:pPr algn="just"/>
            <a:r>
              <a:rPr lang="fr-FR" sz="2400">
                <a:latin typeface="Arial" charset="0"/>
                <a:ea typeface="MS PGothic" charset="0"/>
                <a:cs typeface="MS PGothic" charset="0"/>
              </a:rPr>
              <a:t>La paix ce n’est pas seulement l’absence de guerre, lorsqu’il n’y a pas de combats et de batailles. La paix, c’est avoir de quoi manger, vivre dans une maison décente, avoir du respect les uns pour les autres.</a:t>
            </a:r>
          </a:p>
          <a:p>
            <a:endParaRPr lang="fr-FR" sz="2400">
              <a:latin typeface="Arial" charset="0"/>
              <a:ea typeface="MS PGothic" charset="0"/>
              <a:cs typeface="MS PGothic" charset="0"/>
            </a:endParaRPr>
          </a:p>
        </p:txBody>
      </p:sp>
    </p:spTree>
    <p:extLst>
      <p:ext uri="{BB962C8B-B14F-4D97-AF65-F5344CB8AC3E}">
        <p14:creationId xmlns:p14="http://schemas.microsoft.com/office/powerpoint/2010/main" val="1319807046"/>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69" name="Titolo 1"/>
          <p:cNvSpPr>
            <a:spLocks noGrp="1"/>
          </p:cNvSpPr>
          <p:nvPr>
            <p:ph type="title"/>
          </p:nvPr>
        </p:nvSpPr>
        <p:spPr/>
        <p:txBody>
          <a:bodyPr/>
          <a:lstStyle/>
          <a:p>
            <a:pPr eaLnBrk="1" hangingPunct="1"/>
            <a:r>
              <a:rPr lang="it-IT" sz="2800" i="1">
                <a:latin typeface="Arial" charset="0"/>
                <a:ea typeface="MS PGothic" charset="0"/>
              </a:rPr>
              <a:t>Mariage </a:t>
            </a:r>
            <a:r>
              <a:rPr lang="it-IT" sz="2800">
                <a:latin typeface="Arial" charset="0"/>
                <a:ea typeface="MS PGothic" charset="0"/>
              </a:rPr>
              <a:t>dans le PR </a:t>
            </a:r>
          </a:p>
        </p:txBody>
      </p:sp>
      <p:sp>
        <p:nvSpPr>
          <p:cNvPr id="442370" name="Segnaposto contenuto 2"/>
          <p:cNvSpPr>
            <a:spLocks noGrp="1"/>
          </p:cNvSpPr>
          <p:nvPr>
            <p:ph idx="1"/>
          </p:nvPr>
        </p:nvSpPr>
        <p:spPr/>
        <p:txBody>
          <a:bodyPr/>
          <a:lstStyle/>
          <a:p>
            <a:pPr algn="just">
              <a:lnSpc>
                <a:spcPct val="80000"/>
              </a:lnSpc>
            </a:pPr>
            <a:r>
              <a:rPr lang="fr-FR" sz="2400">
                <a:latin typeface="Arial" charset="0"/>
                <a:ea typeface="MS PGothic" charset="0"/>
                <a:cs typeface="MS PGothic" charset="0"/>
              </a:rPr>
              <a:t>Le PR enregistre à partir de 1993, bien avant l’approbation de la loi française du mariage pour tous de 2013, la possibilité du mariage homosexuel en définissant le mariage comme « L'institution. Union légitime de deux personnes dans les conditions prévues par la loi ». </a:t>
            </a:r>
            <a:endParaRPr lang="it-IT" sz="2400">
              <a:latin typeface="Arial" charset="0"/>
              <a:ea typeface="MS PGothic" charset="0"/>
              <a:cs typeface="MS PGothic" charset="0"/>
            </a:endParaRPr>
          </a:p>
          <a:p>
            <a:pPr algn="just" eaLnBrk="1" hangingPunct="1">
              <a:lnSpc>
                <a:spcPct val="80000"/>
              </a:lnSpc>
            </a:pPr>
            <a:endParaRPr lang="it-IT">
              <a:latin typeface="Arial" charset="0"/>
              <a:ea typeface="MS PGothic" charset="0"/>
              <a:cs typeface="MS PGothic" charset="0"/>
            </a:endParaRPr>
          </a:p>
        </p:txBody>
      </p:sp>
    </p:spTree>
    <p:extLst>
      <p:ext uri="{BB962C8B-B14F-4D97-AF65-F5344CB8AC3E}">
        <p14:creationId xmlns:p14="http://schemas.microsoft.com/office/powerpoint/2010/main" val="3659138199"/>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3" name="Title 1"/>
          <p:cNvSpPr>
            <a:spLocks noGrp="1"/>
          </p:cNvSpPr>
          <p:nvPr>
            <p:ph type="title"/>
          </p:nvPr>
        </p:nvSpPr>
        <p:spPr/>
        <p:txBody>
          <a:bodyPr/>
          <a:lstStyle/>
          <a:p>
            <a:r>
              <a:rPr lang="it-IT" sz="2800">
                <a:latin typeface="Arial" charset="0"/>
                <a:ea typeface="MS PGothic" charset="0"/>
              </a:rPr>
              <a:t>Entrée </a:t>
            </a:r>
            <a:r>
              <a:rPr lang="it-IT" sz="2800" i="1">
                <a:latin typeface="Arial" charset="0"/>
                <a:ea typeface="MS PGothic" charset="0"/>
              </a:rPr>
              <a:t>Matrimonio</a:t>
            </a:r>
            <a:endParaRPr lang="fr-FR" sz="2800">
              <a:latin typeface="Arial" charset="0"/>
              <a:ea typeface="MS PGothic" charset="0"/>
            </a:endParaRPr>
          </a:p>
        </p:txBody>
      </p:sp>
      <p:sp>
        <p:nvSpPr>
          <p:cNvPr id="443394" name="Content Placeholder 2"/>
          <p:cNvSpPr>
            <a:spLocks noGrp="1"/>
          </p:cNvSpPr>
          <p:nvPr>
            <p:ph idx="1"/>
          </p:nvPr>
        </p:nvSpPr>
        <p:spPr/>
        <p:txBody>
          <a:bodyPr>
            <a:normAutofit lnSpcReduction="10000"/>
          </a:bodyPr>
          <a:lstStyle/>
          <a:p>
            <a:pPr marL="0" indent="0" algn="just">
              <a:buFontTx/>
              <a:buNone/>
            </a:pPr>
            <a:r>
              <a:rPr lang="it-IT" sz="2400">
                <a:latin typeface="Arial" charset="0"/>
                <a:ea typeface="MS PGothic" charset="0"/>
                <a:cs typeface="MS PGothic" charset="0"/>
              </a:rPr>
              <a:t/>
            </a:r>
            <a:br>
              <a:rPr lang="it-IT" sz="2400">
                <a:latin typeface="Arial" charset="0"/>
                <a:ea typeface="MS PGothic" charset="0"/>
                <a:cs typeface="MS PGothic" charset="0"/>
              </a:rPr>
            </a:br>
            <a:r>
              <a:rPr lang="it-IT" sz="2400">
                <a:latin typeface="Arial" charset="0"/>
                <a:ea typeface="MS PGothic" charset="0"/>
                <a:cs typeface="MS PGothic" charset="0"/>
              </a:rPr>
              <a:t>1 Unione legittima tra un uomo e una donna che di fronte a un pubblico ufficiale o a un ministro del culto si impegnano a vivere in comunione, e quindi a formare una famiglia, procreare figli, allevarli ed educarli</a:t>
            </a:r>
            <a:br>
              <a:rPr lang="it-IT" sz="2400">
                <a:latin typeface="Arial" charset="0"/>
                <a:ea typeface="MS PGothic" charset="0"/>
                <a:cs typeface="MS PGothic" charset="0"/>
              </a:rPr>
            </a:br>
            <a:r>
              <a:rPr lang="it-IT" sz="2400">
                <a:latin typeface="Arial" charset="0"/>
                <a:ea typeface="MS PGothic" charset="0"/>
                <a:cs typeface="MS PGothic" charset="0"/>
              </a:rPr>
              <a:t>‖ Matrimonio canonico, contratto  </a:t>
            </a:r>
            <a:r>
              <a:rPr lang="it-IT" sz="2400" i="1">
                <a:latin typeface="Arial" charset="0"/>
                <a:ea typeface="MS PGothic" charset="0"/>
                <a:cs typeface="MS PGothic" charset="0"/>
              </a:rPr>
              <a:t>Hoepli online (consulté le 11 mai 2016)</a:t>
            </a:r>
          </a:p>
          <a:p>
            <a:pPr marL="0" indent="0" algn="just"/>
            <a:r>
              <a:rPr lang="it-IT" sz="2400" b="1">
                <a:latin typeface="Arial" charset="0"/>
                <a:ea typeface="MS PGothic" charset="0"/>
                <a:cs typeface="MS PGothic" charset="0"/>
              </a:rPr>
              <a:t>1.</a:t>
            </a:r>
            <a:r>
              <a:rPr lang="it-IT" sz="2400">
                <a:latin typeface="Arial" charset="0"/>
                <a:ea typeface="MS PGothic" charset="0"/>
                <a:cs typeface="MS PGothic" charset="0"/>
              </a:rPr>
              <a:t> rapporto morale e giuridico esistente tra un uomo e una donna che si impegnano, davanti a un pubblico ufficiale o a un ministro del culto, a una completa comunanza di vita (per la chiesa cattolica è uno dei sette sacramenti (</a:t>
            </a:r>
            <a:r>
              <a:rPr lang="it-IT" sz="2400">
                <a:latin typeface="Arial" charset="0"/>
                <a:ea typeface="MS PGothic" charset="0"/>
                <a:cs typeface="MS PGothic" charset="0"/>
                <a:hlinkClick r:id="rId2"/>
              </a:rPr>
              <a:t>http://www.garzantilinguistica.it</a:t>
            </a:r>
            <a:r>
              <a:rPr lang="it-IT" sz="2400">
                <a:latin typeface="Arial" charset="0"/>
                <a:ea typeface="MS PGothic" charset="0"/>
                <a:cs typeface="MS PGothic" charset="0"/>
              </a:rPr>
              <a:t> </a:t>
            </a:r>
            <a:r>
              <a:rPr lang="it-IT" sz="2400" i="1">
                <a:latin typeface="Arial" charset="0"/>
                <a:ea typeface="MS PGothic" charset="0"/>
                <a:cs typeface="MS PGothic" charset="0"/>
              </a:rPr>
              <a:t>consulté le 11 mai 2016)</a:t>
            </a:r>
          </a:p>
          <a:p>
            <a:pPr marL="0" indent="0"/>
            <a:endParaRPr lang="fr-FR" sz="2400">
              <a:latin typeface="Arial" charset="0"/>
              <a:ea typeface="MS PGothic" charset="0"/>
              <a:cs typeface="MS PGothic" charset="0"/>
            </a:endParaRPr>
          </a:p>
        </p:txBody>
      </p:sp>
    </p:spTree>
    <p:extLst>
      <p:ext uri="{BB962C8B-B14F-4D97-AF65-F5344CB8AC3E}">
        <p14:creationId xmlns:p14="http://schemas.microsoft.com/office/powerpoint/2010/main" val="4041210285"/>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7" name="Title 1"/>
          <p:cNvSpPr>
            <a:spLocks noGrp="1"/>
          </p:cNvSpPr>
          <p:nvPr>
            <p:ph type="title"/>
          </p:nvPr>
        </p:nvSpPr>
        <p:spPr/>
        <p:txBody>
          <a:bodyPr/>
          <a:lstStyle/>
          <a:p>
            <a:pPr eaLnBrk="1" hangingPunct="1"/>
            <a:r>
              <a:rPr lang="it-IT" sz="2800">
                <a:latin typeface="Arial" charset="0"/>
                <a:ea typeface="MS PGothic" charset="0"/>
              </a:rPr>
              <a:t>Entrée </a:t>
            </a:r>
            <a:r>
              <a:rPr lang="it-IT" sz="2800" i="1">
                <a:latin typeface="Arial" charset="0"/>
                <a:ea typeface="MS PGothic" charset="0"/>
              </a:rPr>
              <a:t>Matrimonio</a:t>
            </a:r>
          </a:p>
        </p:txBody>
      </p:sp>
      <p:sp>
        <p:nvSpPr>
          <p:cNvPr id="444418" name="Content Placeholder 2"/>
          <p:cNvSpPr>
            <a:spLocks noGrp="1"/>
          </p:cNvSpPr>
          <p:nvPr>
            <p:ph idx="1"/>
          </p:nvPr>
        </p:nvSpPr>
        <p:spPr/>
        <p:txBody>
          <a:bodyPr>
            <a:normAutofit lnSpcReduction="10000"/>
          </a:bodyPr>
          <a:lstStyle/>
          <a:p>
            <a:pPr algn="just" eaLnBrk="1" hangingPunct="1"/>
            <a:r>
              <a:rPr lang="it-IT" sz="2400">
                <a:latin typeface="Arial" charset="0"/>
                <a:ea typeface="MS PGothic" charset="0"/>
                <a:cs typeface="MS PGothic" charset="0"/>
              </a:rPr>
              <a:t>Unione tra un uomo e una donna ufficialmente sancita davanti a un ufficiale dello stato civile o a un ministro del culto Sabatini Coletti 2008</a:t>
            </a:r>
          </a:p>
          <a:p>
            <a:pPr eaLnBrk="1" hangingPunct="1"/>
            <a:r>
              <a:rPr lang="it-IT" sz="2400">
                <a:latin typeface="Arial" charset="0"/>
                <a:ea typeface="MS PGothic" charset="0"/>
                <a:cs typeface="MS PGothic" charset="0"/>
              </a:rPr>
              <a:t>Accordo tra un uomo e una donna stipulato alla presenza di un ufficiale dello stato civile o di un ministro di culto, con cui i soggetti contraenti si impegnano a instaurare e mantenere fra essi una comunanza dei vita e interessi Zingarelli 2011</a:t>
            </a:r>
          </a:p>
          <a:p>
            <a:pPr eaLnBrk="1" hangingPunct="1"/>
            <a:r>
              <a:rPr lang="it-IT" sz="2400">
                <a:latin typeface="Arial" charset="0"/>
                <a:ea typeface="MS PGothic" charset="0"/>
                <a:cs typeface="MS PGothic" charset="0"/>
              </a:rPr>
              <a:t>Rapporto di convivenza dell’uomo e della donna in accordo con la prassi civile, ed eventualmente religiosa, volto a garantire la sussistenza morale, sociale e giuridica della famiglia Devoto-Oli 2013</a:t>
            </a:r>
          </a:p>
          <a:p>
            <a:pPr eaLnBrk="1" hangingPunct="1"/>
            <a:endParaRPr lang="it-IT" sz="2000">
              <a:latin typeface="Arial" charset="0"/>
              <a:ea typeface="MS PGothic" charset="0"/>
              <a:cs typeface="MS PGothic" charset="0"/>
            </a:endParaRPr>
          </a:p>
        </p:txBody>
      </p:sp>
    </p:spTree>
    <p:extLst>
      <p:ext uri="{BB962C8B-B14F-4D97-AF65-F5344CB8AC3E}">
        <p14:creationId xmlns:p14="http://schemas.microsoft.com/office/powerpoint/2010/main" val="3144228701"/>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1" name="Rectangle 2"/>
          <p:cNvSpPr>
            <a:spLocks noGrp="1" noChangeArrowheads="1"/>
          </p:cNvSpPr>
          <p:nvPr>
            <p:ph type="title"/>
          </p:nvPr>
        </p:nvSpPr>
        <p:spPr/>
        <p:txBody>
          <a:bodyPr>
            <a:normAutofit fontScale="90000"/>
          </a:bodyPr>
          <a:lstStyle/>
          <a:p>
            <a:r>
              <a:rPr lang="it-IT" sz="2500">
                <a:latin typeface="Arial" charset="0"/>
                <a:ea typeface="MS PGothic" charset="0"/>
              </a:rPr>
              <a:t>Définition</a:t>
            </a:r>
            <a:r>
              <a:rPr lang="it-IT" sz="2500" i="1">
                <a:latin typeface="Arial" charset="0"/>
                <a:ea typeface="MS PGothic" charset="0"/>
              </a:rPr>
              <a:t> Matrimonio</a:t>
            </a:r>
            <a:r>
              <a:rPr lang="it-IT" sz="2500">
                <a:latin typeface="Arial" charset="0"/>
                <a:ea typeface="MS PGothic" charset="0"/>
              </a:rPr>
              <a:t/>
            </a:r>
            <a:br>
              <a:rPr lang="it-IT" sz="2500">
                <a:latin typeface="Arial" charset="0"/>
                <a:ea typeface="MS PGothic" charset="0"/>
              </a:rPr>
            </a:br>
            <a:r>
              <a:rPr lang="it-IT" sz="2500">
                <a:latin typeface="Arial" charset="0"/>
                <a:ea typeface="MS PGothic" charset="0"/>
              </a:rPr>
              <a:t>Treccani Grande Enciclopedia Italiana 2008</a:t>
            </a:r>
            <a:br>
              <a:rPr lang="it-IT" sz="2500">
                <a:latin typeface="Arial" charset="0"/>
                <a:ea typeface="MS PGothic" charset="0"/>
              </a:rPr>
            </a:br>
            <a:r>
              <a:rPr lang="it-IT" sz="2500">
                <a:latin typeface="Arial" charset="0"/>
                <a:ea typeface="MS PGothic" charset="0"/>
              </a:rPr>
              <a:t>Débat dans le monde politique italien</a:t>
            </a:r>
            <a:r>
              <a:rPr lang="it-IT" sz="2500" b="1">
                <a:latin typeface="Arial" charset="0"/>
                <a:ea typeface="MS PGothic" charset="0"/>
              </a:rPr>
              <a:t/>
            </a:r>
            <a:br>
              <a:rPr lang="it-IT" sz="2500" b="1">
                <a:latin typeface="Arial" charset="0"/>
                <a:ea typeface="MS PGothic" charset="0"/>
              </a:rPr>
            </a:br>
            <a:endParaRPr lang="it-IT" sz="2500">
              <a:latin typeface="Arial" charset="0"/>
              <a:ea typeface="MS PGothic" charset="0"/>
            </a:endParaRPr>
          </a:p>
        </p:txBody>
      </p:sp>
      <p:sp>
        <p:nvSpPr>
          <p:cNvPr id="445442" name="Rectangle 3"/>
          <p:cNvSpPr>
            <a:spLocks noGrp="1" noChangeArrowheads="1"/>
          </p:cNvSpPr>
          <p:nvPr>
            <p:ph type="body" idx="1"/>
          </p:nvPr>
        </p:nvSpPr>
        <p:spPr/>
        <p:txBody>
          <a:bodyPr>
            <a:normAutofit lnSpcReduction="10000"/>
          </a:bodyPr>
          <a:lstStyle/>
          <a:p>
            <a:pPr algn="just" eaLnBrk="1" hangingPunct="1"/>
            <a:r>
              <a:rPr lang="it-IT" sz="2000">
                <a:latin typeface="Arial" charset="0"/>
                <a:ea typeface="MS PGothic" charset="0"/>
                <a:cs typeface="MS PGothic" charset="0"/>
              </a:rPr>
              <a:t>Se appare lontana e forse, considerate le condizioni sociali e culturali, neanche opportuna l’introduzione di istituti </a:t>
            </a:r>
            <a:r>
              <a:rPr lang="it-IT" sz="2000" b="1">
                <a:latin typeface="Arial" charset="0"/>
                <a:ea typeface="MS PGothic" charset="0"/>
                <a:cs typeface="MS PGothic" charset="0"/>
              </a:rPr>
              <a:t>“sconvolgenti”</a:t>
            </a:r>
            <a:r>
              <a:rPr lang="it-IT" altLang="ja-JP" sz="2000">
                <a:latin typeface="Arial" charset="0"/>
                <a:ea typeface="MS PGothic" charset="0"/>
                <a:cs typeface="MS PGothic" charset="0"/>
              </a:rPr>
              <a:t> come il matrimonio tra gay sembra invece più vicina la prospettiva del riconoscimento giuridico e della tutela per due persone che scelgono di condividere una parte importante della loro vita senza sposarsi. Senza intaccare in alcun modo l</a:t>
            </a:r>
            <a:r>
              <a:rPr lang="it-IT" sz="2000">
                <a:latin typeface="Arial" charset="0"/>
                <a:ea typeface="MS PGothic" charset="0"/>
                <a:cs typeface="MS PGothic" charset="0"/>
              </a:rPr>
              <a:t>’</a:t>
            </a:r>
            <a:r>
              <a:rPr lang="it-IT" altLang="ja-JP" sz="2000">
                <a:latin typeface="Arial" charset="0"/>
                <a:ea typeface="MS PGothic" charset="0"/>
                <a:cs typeface="MS PGothic" charset="0"/>
              </a:rPr>
              <a:t>istituto del matrimonio e riconoscendo il principio del favor matrimonii, la concessione dei diritti quali l</a:t>
            </a:r>
            <a:r>
              <a:rPr lang="it-IT" sz="2000">
                <a:latin typeface="Arial" charset="0"/>
                <a:ea typeface="MS PGothic" charset="0"/>
                <a:cs typeface="MS PGothic" charset="0"/>
              </a:rPr>
              <a:t>’</a:t>
            </a:r>
            <a:r>
              <a:rPr lang="it-IT" altLang="ja-JP" sz="2000">
                <a:latin typeface="Arial" charset="0"/>
                <a:ea typeface="MS PGothic" charset="0"/>
                <a:cs typeface="MS PGothic" charset="0"/>
              </a:rPr>
              <a:t>assistenza reciproca e libera anche nelle strutture pubbliche in caso di malattia, le possibilità di ereditare reciprocamente anche senza testamento e ricevere la pensione di reversibilità, la tutela di separazione, il godimento di tutti i diritti e le agevolazioni previste per le coppie eterosessuali e sposate, </a:t>
            </a:r>
            <a:r>
              <a:rPr lang="it-IT" altLang="ja-JP" sz="2000" b="1">
                <a:latin typeface="Arial" charset="0"/>
                <a:ea typeface="MS PGothic" charset="0"/>
                <a:cs typeface="MS PGothic" charset="0"/>
              </a:rPr>
              <a:t>non risponde soltanto alle richieste di un minoritario, sia pure in espansione, gruppo selezionato di cittadini,</a:t>
            </a:r>
            <a:r>
              <a:rPr lang="it-IT" altLang="ja-JP" sz="2000">
                <a:latin typeface="Arial" charset="0"/>
                <a:ea typeface="MS PGothic" charset="0"/>
                <a:cs typeface="MS PGothic" charset="0"/>
              </a:rPr>
              <a:t> ma </a:t>
            </a:r>
            <a:r>
              <a:rPr lang="it-IT" altLang="ja-JP" sz="2000" b="1">
                <a:latin typeface="Arial" charset="0"/>
                <a:ea typeface="MS PGothic" charset="0"/>
                <a:cs typeface="MS PGothic" charset="0"/>
              </a:rPr>
              <a:t>piuttosto all</a:t>
            </a:r>
            <a:r>
              <a:rPr lang="it-IT" sz="2000" b="1">
                <a:latin typeface="Arial" charset="0"/>
                <a:ea typeface="MS PGothic" charset="0"/>
                <a:cs typeface="MS PGothic" charset="0"/>
              </a:rPr>
              <a:t>’</a:t>
            </a:r>
            <a:r>
              <a:rPr lang="it-IT" altLang="ja-JP" sz="2000" b="1">
                <a:latin typeface="Arial" charset="0"/>
                <a:ea typeface="MS PGothic" charset="0"/>
                <a:cs typeface="MS PGothic" charset="0"/>
              </a:rPr>
              <a:t>esigenza di garantire anche in tale materia, in uno stato laico e democratico, i basilari principi di equità sociale.            </a:t>
            </a:r>
            <a:endParaRPr lang="it-IT" sz="2000" b="1">
              <a:latin typeface="Arial" charset="0"/>
              <a:ea typeface="MS PGothic" charset="0"/>
              <a:cs typeface="MS PGothic" charset="0"/>
            </a:endParaRPr>
          </a:p>
        </p:txBody>
      </p:sp>
    </p:spTree>
    <p:extLst>
      <p:ext uri="{BB962C8B-B14F-4D97-AF65-F5344CB8AC3E}">
        <p14:creationId xmlns:p14="http://schemas.microsoft.com/office/powerpoint/2010/main" val="95156998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1" name="Titolo 1"/>
          <p:cNvSpPr>
            <a:spLocks noGrp="1"/>
          </p:cNvSpPr>
          <p:nvPr>
            <p:ph type="title"/>
          </p:nvPr>
        </p:nvSpPr>
        <p:spPr/>
        <p:txBody>
          <a:bodyPr/>
          <a:lstStyle/>
          <a:p>
            <a:r>
              <a:rPr lang="it-IT" sz="2800">
                <a:latin typeface="Arial" charset="0"/>
                <a:ea typeface="MS PGothic" charset="0"/>
              </a:rPr>
              <a:t>Rite annuel du dévoilement des nouveaux mots </a:t>
            </a:r>
            <a:br>
              <a:rPr lang="it-IT" sz="2800">
                <a:latin typeface="Arial" charset="0"/>
                <a:ea typeface="MS PGothic" charset="0"/>
              </a:rPr>
            </a:br>
            <a:r>
              <a:rPr lang="it-IT" sz="2800">
                <a:latin typeface="Arial" charset="0"/>
                <a:ea typeface="MS PGothic" charset="0"/>
              </a:rPr>
              <a:t>(vers la fin mai)</a:t>
            </a:r>
          </a:p>
        </p:txBody>
      </p:sp>
      <p:sp>
        <p:nvSpPr>
          <p:cNvPr id="399362" name="Segnaposto contenuto 2"/>
          <p:cNvSpPr>
            <a:spLocks noGrp="1"/>
          </p:cNvSpPr>
          <p:nvPr>
            <p:ph idx="1"/>
          </p:nvPr>
        </p:nvSpPr>
        <p:spPr/>
        <p:txBody>
          <a:bodyPr/>
          <a:lstStyle/>
          <a:p>
            <a:r>
              <a:rPr lang="fr-FR" sz="2400">
                <a:latin typeface="Arial" charset="0"/>
                <a:ea typeface="MS PGothic" charset="0"/>
                <a:cs typeface="MS PGothic" charset="0"/>
              </a:rPr>
              <a:t>Salués dans les médias</a:t>
            </a:r>
          </a:p>
          <a:p>
            <a:pPr algn="just"/>
            <a:r>
              <a:rPr lang="fr-FR" sz="2400">
                <a:latin typeface="Arial" charset="0"/>
                <a:ea typeface="MS PGothic" charset="0"/>
                <a:cs typeface="MS PGothic" charset="0"/>
              </a:rPr>
              <a:t>Le nouveau dictionnaire Robert 2014, qui sort le 30 mai, compte plusieurs centaines de mots nouveaux. Et certains sont vraiment "chelous". </a:t>
            </a:r>
            <a:endParaRPr lang="fr-FR" sz="2400" b="1">
              <a:latin typeface="Arial" charset="0"/>
              <a:ea typeface="MS PGothic" charset="0"/>
              <a:cs typeface="MS PGothic" charset="0"/>
            </a:endParaRPr>
          </a:p>
          <a:p>
            <a:r>
              <a:rPr lang="fr-FR" sz="2400">
                <a:latin typeface="Arial" charset="0"/>
                <a:ea typeface="MS PGothic" charset="0"/>
                <a:cs typeface="MS PGothic" charset="0"/>
              </a:rPr>
              <a:t>Nouveaux mots du dictionnaire 2015: Le Petit Robert et Le Petit Larousse dévoilent leurs sélections : </a:t>
            </a:r>
            <a:r>
              <a:rPr lang="fr-FR" sz="2400" i="1">
                <a:latin typeface="Arial" charset="0"/>
                <a:ea typeface="MS PGothic" charset="0"/>
                <a:cs typeface="MS PGothic" charset="0"/>
              </a:rPr>
              <a:t>Hashtag</a:t>
            </a:r>
            <a:r>
              <a:rPr lang="fr-FR" sz="2400">
                <a:latin typeface="Arial" charset="0"/>
                <a:ea typeface="MS PGothic" charset="0"/>
                <a:cs typeface="MS PGothic" charset="0"/>
              </a:rPr>
              <a:t>, </a:t>
            </a:r>
            <a:r>
              <a:rPr lang="fr-FR" sz="2400" i="1">
                <a:latin typeface="Arial" charset="0"/>
                <a:ea typeface="MS PGothic" charset="0"/>
                <a:cs typeface="MS PGothic" charset="0"/>
              </a:rPr>
              <a:t>selfie</a:t>
            </a:r>
            <a:r>
              <a:rPr lang="fr-FR" sz="2400">
                <a:latin typeface="Arial" charset="0"/>
                <a:ea typeface="MS PGothic" charset="0"/>
                <a:cs typeface="MS PGothic" charset="0"/>
              </a:rPr>
              <a:t> ou </a:t>
            </a:r>
            <a:r>
              <a:rPr lang="fr-FR" sz="2400" i="1">
                <a:latin typeface="Arial" charset="0"/>
                <a:ea typeface="MS PGothic" charset="0"/>
                <a:cs typeface="MS PGothic" charset="0"/>
              </a:rPr>
              <a:t>vapoter</a:t>
            </a:r>
            <a:r>
              <a:rPr lang="fr-FR" sz="2400">
                <a:latin typeface="Arial" charset="0"/>
                <a:ea typeface="MS PGothic" charset="0"/>
                <a:cs typeface="MS PGothic" charset="0"/>
              </a:rPr>
              <a:t> dans l'édition 2015 du Petit Robert.</a:t>
            </a:r>
          </a:p>
          <a:p>
            <a:r>
              <a:rPr lang="fr-FR" sz="2400">
                <a:latin typeface="Arial" charset="0"/>
                <a:ea typeface="MS PGothic" charset="0"/>
                <a:cs typeface="MS PGothic" charset="0"/>
              </a:rPr>
              <a:t>L'édition 2016 des deux dictionnaires (PR et PL) font la part belle à la contestation, la technologie et la cuisine. </a:t>
            </a:r>
            <a:endParaRPr lang="fr-FR" sz="2400" b="1">
              <a:latin typeface="Arial" charset="0"/>
              <a:ea typeface="MS PGothic" charset="0"/>
              <a:cs typeface="MS PGothic" charset="0"/>
            </a:endParaRP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534314600"/>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5" name="Rectangle 2"/>
          <p:cNvSpPr>
            <a:spLocks noGrp="1" noChangeArrowheads="1"/>
          </p:cNvSpPr>
          <p:nvPr>
            <p:ph type="title"/>
          </p:nvPr>
        </p:nvSpPr>
        <p:spPr/>
        <p:txBody>
          <a:bodyPr>
            <a:normAutofit fontScale="90000"/>
          </a:bodyPr>
          <a:lstStyle/>
          <a:p>
            <a:pPr eaLnBrk="1" hangingPunct="1"/>
            <a:r>
              <a:rPr lang="fr-FR" sz="2500" i="1">
                <a:latin typeface="Arial" charset="0"/>
                <a:ea typeface="MS PGothic" charset="0"/>
              </a:rPr>
              <a:t>Femme</a:t>
            </a:r>
            <a:r>
              <a:rPr lang="fr-FR" sz="2500">
                <a:latin typeface="Arial" charset="0"/>
                <a:ea typeface="MS PGothic" charset="0"/>
              </a:rPr>
              <a:t/>
            </a:r>
            <a:br>
              <a:rPr lang="fr-FR" sz="2500">
                <a:latin typeface="Arial" charset="0"/>
                <a:ea typeface="MS PGothic" charset="0"/>
              </a:rPr>
            </a:br>
            <a:r>
              <a:rPr lang="fr-FR" sz="2500">
                <a:latin typeface="Arial" charset="0"/>
                <a:ea typeface="MS PGothic" charset="0"/>
              </a:rPr>
              <a:t>Définitions des premiers dictionnaires de langue française et aujourd’hui</a:t>
            </a:r>
          </a:p>
        </p:txBody>
      </p:sp>
      <p:sp>
        <p:nvSpPr>
          <p:cNvPr id="446466" name="Rectangle 3"/>
          <p:cNvSpPr>
            <a:spLocks noGrp="1" noChangeArrowheads="1"/>
          </p:cNvSpPr>
          <p:nvPr>
            <p:ph type="body" idx="1"/>
          </p:nvPr>
        </p:nvSpPr>
        <p:spPr/>
        <p:txBody>
          <a:bodyPr/>
          <a:lstStyle/>
          <a:p>
            <a:pPr eaLnBrk="1" hangingPunct="1">
              <a:lnSpc>
                <a:spcPct val="90000"/>
              </a:lnSpc>
            </a:pPr>
            <a:r>
              <a:rPr lang="fr-FR" sz="2000" u="sng">
                <a:latin typeface="Arial" charset="0"/>
                <a:ea typeface="MS PGothic" charset="0"/>
                <a:cs typeface="MS PGothic" charset="0"/>
              </a:rPr>
              <a:t>Richelet 1680</a:t>
            </a:r>
          </a:p>
          <a:p>
            <a:pPr eaLnBrk="1" hangingPunct="1">
              <a:lnSpc>
                <a:spcPct val="90000"/>
              </a:lnSpc>
            </a:pPr>
            <a:r>
              <a:rPr lang="fr-FR" sz="2000">
                <a:latin typeface="Arial" charset="0"/>
                <a:ea typeface="MS PGothic" charset="0"/>
                <a:cs typeface="MS PGothic" charset="0"/>
              </a:rPr>
              <a:t>Créature raisonnable faite de la main de Dieu pour tenir compagnie à l’homme</a:t>
            </a:r>
          </a:p>
          <a:p>
            <a:pPr eaLnBrk="1" hangingPunct="1">
              <a:lnSpc>
                <a:spcPct val="90000"/>
              </a:lnSpc>
            </a:pPr>
            <a:r>
              <a:rPr lang="fr-FR" sz="2000" u="sng">
                <a:latin typeface="Arial" charset="0"/>
                <a:ea typeface="MS PGothic" charset="0"/>
                <a:cs typeface="MS PGothic" charset="0"/>
              </a:rPr>
              <a:t>Furetière 1690</a:t>
            </a:r>
          </a:p>
          <a:p>
            <a:pPr eaLnBrk="1" hangingPunct="1">
              <a:lnSpc>
                <a:spcPct val="90000"/>
              </a:lnSpc>
            </a:pPr>
            <a:r>
              <a:rPr lang="fr-FR" sz="2000">
                <a:latin typeface="Arial" charset="0"/>
                <a:ea typeface="MS PGothic" charset="0"/>
                <a:cs typeface="MS PGothic" charset="0"/>
              </a:rPr>
              <a:t>Celle qui conçoit et qui porte les enfants dans son ventre</a:t>
            </a:r>
          </a:p>
          <a:p>
            <a:pPr eaLnBrk="1" hangingPunct="1">
              <a:lnSpc>
                <a:spcPct val="90000"/>
              </a:lnSpc>
            </a:pPr>
            <a:r>
              <a:rPr lang="fr-FR" sz="2000" u="sng">
                <a:latin typeface="Arial" charset="0"/>
                <a:ea typeface="MS PGothic" charset="0"/>
                <a:cs typeface="MS PGothic" charset="0"/>
              </a:rPr>
              <a:t>Dictionnaire de l’Académie 1694</a:t>
            </a:r>
          </a:p>
          <a:p>
            <a:pPr eaLnBrk="1" hangingPunct="1">
              <a:lnSpc>
                <a:spcPct val="90000"/>
              </a:lnSpc>
            </a:pPr>
            <a:r>
              <a:rPr lang="fr-FR" sz="2000">
                <a:latin typeface="Arial" charset="0"/>
                <a:ea typeface="MS PGothic" charset="0"/>
                <a:cs typeface="MS PGothic" charset="0"/>
              </a:rPr>
              <a:t>La femelle de l’homme</a:t>
            </a:r>
          </a:p>
          <a:p>
            <a:pPr eaLnBrk="1" hangingPunct="1">
              <a:lnSpc>
                <a:spcPct val="90000"/>
              </a:lnSpc>
            </a:pPr>
            <a:r>
              <a:rPr lang="fr-FR" sz="2000">
                <a:latin typeface="Arial" charset="0"/>
                <a:ea typeface="MS PGothic" charset="0"/>
                <a:cs typeface="MS PGothic" charset="0"/>
              </a:rPr>
              <a:t>Femelle: Animal destiné par la nature à concevoir et à produire son semblable par la conjonction avec le m</a:t>
            </a:r>
            <a:r>
              <a:rPr lang="en-US" sz="2000">
                <a:latin typeface="Arial" charset="0"/>
                <a:ea typeface="MS PGothic" charset="0"/>
                <a:cs typeface="MS PGothic" charset="0"/>
              </a:rPr>
              <a:t>âle</a:t>
            </a:r>
          </a:p>
          <a:p>
            <a:pPr eaLnBrk="1" hangingPunct="1">
              <a:lnSpc>
                <a:spcPct val="90000"/>
              </a:lnSpc>
            </a:pPr>
            <a:r>
              <a:rPr lang="en-US" sz="2000" u="sng">
                <a:latin typeface="Arial" charset="0"/>
                <a:ea typeface="MS PGothic" charset="0"/>
                <a:cs typeface="MS PGothic" charset="0"/>
              </a:rPr>
              <a:t>Nouveau Petit Robert 2011</a:t>
            </a:r>
          </a:p>
          <a:p>
            <a:pPr eaLnBrk="1" hangingPunct="1">
              <a:lnSpc>
                <a:spcPct val="90000"/>
              </a:lnSpc>
            </a:pPr>
            <a:r>
              <a:rPr lang="fr-FR" sz="2000">
                <a:latin typeface="Arial" charset="0"/>
                <a:ea typeface="MS PGothic" charset="0"/>
                <a:cs typeface="MS PGothic" charset="0"/>
              </a:rPr>
              <a:t>Être humain de sexe féminin lorsque son âge permet d'envisager sa sexualité (par oppos. à </a:t>
            </a:r>
            <a:r>
              <a:rPr lang="fr-FR" sz="2000" i="1">
                <a:latin typeface="Arial" charset="0"/>
                <a:ea typeface="MS PGothic" charset="0"/>
                <a:cs typeface="MS PGothic" charset="0"/>
              </a:rPr>
              <a:t>enfant</a:t>
            </a:r>
            <a:r>
              <a:rPr lang="fr-FR" sz="2000">
                <a:latin typeface="Arial" charset="0"/>
                <a:ea typeface="MS PGothic" charset="0"/>
                <a:cs typeface="MS PGothic" charset="0"/>
              </a:rPr>
              <a:t>), et, le plus souvent, après la nubilité et à l'âge adulte, sociologiquement lié à l'âge où le mariage est possible (par oppos. à </a:t>
            </a:r>
            <a:r>
              <a:rPr lang="fr-FR" sz="2000" i="1">
                <a:latin typeface="Arial" charset="0"/>
                <a:ea typeface="MS PGothic" charset="0"/>
                <a:cs typeface="MS PGothic" charset="0"/>
              </a:rPr>
              <a:t>fille</a:t>
            </a:r>
            <a:r>
              <a:rPr lang="fr-FR" sz="2000">
                <a:latin typeface="Arial" charset="0"/>
                <a:ea typeface="MS PGothic" charset="0"/>
                <a:cs typeface="MS PGothic" charset="0"/>
              </a:rPr>
              <a:t>). </a:t>
            </a:r>
            <a:endParaRPr lang="en-US" sz="2000">
              <a:latin typeface="Arial" charset="0"/>
              <a:ea typeface="MS PGothic" charset="0"/>
              <a:cs typeface="MS PGothic" charset="0"/>
            </a:endParaRPr>
          </a:p>
        </p:txBody>
      </p:sp>
    </p:spTree>
    <p:extLst>
      <p:ext uri="{BB962C8B-B14F-4D97-AF65-F5344CB8AC3E}">
        <p14:creationId xmlns:p14="http://schemas.microsoft.com/office/powerpoint/2010/main" val="2628061347"/>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latin typeface="Arial" charset="0"/>
                <a:ea typeface="MS PGothic" charset="0"/>
              </a:rPr>
              <a:t>Microstructure</a:t>
            </a:r>
            <a:r>
              <a:rPr lang="it-IT" sz="2800" dirty="0">
                <a:latin typeface="Arial" charset="0"/>
                <a:ea typeface="MS PGothic" charset="0"/>
              </a:rPr>
              <a:t> : </a:t>
            </a:r>
            <a:r>
              <a:rPr lang="it-IT" sz="2800" dirty="0" smtClean="0">
                <a:latin typeface="Arial" charset="0"/>
                <a:ea typeface="MS PGothic" charset="0"/>
              </a:rPr>
              <a:t>6. </a:t>
            </a:r>
            <a:r>
              <a:rPr lang="it-IT" sz="2800" dirty="0">
                <a:latin typeface="Arial" charset="0"/>
                <a:ea typeface="MS PGothic" charset="0"/>
              </a:rPr>
              <a:t>L’</a:t>
            </a:r>
            <a:r>
              <a:rPr lang="it-IT" sz="2800" dirty="0" err="1">
                <a:latin typeface="Arial" charset="0"/>
                <a:ea typeface="MS PGothic" charset="0"/>
              </a:rPr>
              <a:t>exemple</a:t>
            </a:r>
            <a:endParaRPr lang="it-IT" sz="2800" dirty="0"/>
          </a:p>
        </p:txBody>
      </p:sp>
      <p:sp>
        <p:nvSpPr>
          <p:cNvPr id="3" name="Segnaposto contenuto 2"/>
          <p:cNvSpPr>
            <a:spLocks noGrp="1"/>
          </p:cNvSpPr>
          <p:nvPr>
            <p:ph idx="1"/>
          </p:nvPr>
        </p:nvSpPr>
        <p:spPr/>
        <p:txBody>
          <a:bodyPr>
            <a:normAutofit lnSpcReduction="10000"/>
          </a:bodyPr>
          <a:lstStyle/>
          <a:p>
            <a:pPr algn="just"/>
            <a:r>
              <a:rPr lang="fr-FR" sz="2400" b="1" dirty="0"/>
              <a:t>l’exemple </a:t>
            </a:r>
            <a:r>
              <a:rPr lang="fr-FR" sz="2400" dirty="0"/>
              <a:t>: c’est un énoncé où figure l’entrée. Il est écrit en italique pour le distinguer de la définition. </a:t>
            </a:r>
            <a:endParaRPr lang="it-IT" sz="2400" dirty="0"/>
          </a:p>
          <a:p>
            <a:pPr algn="just"/>
            <a:r>
              <a:rPr lang="fr-FR" sz="2400" dirty="0" smtClean="0"/>
              <a:t>Il peut être forgé, c’est-à-dire construit par les lexicographes qui puisent dans leur mémoire des énoncés déjà entendus ou lus. Il peut être extrait d’une citation, c’est-à-dire un énoncé déjà présent dans une œuvre, le plus souvent littéraire, mais il peut également appartenir à une chanson, à un film, un discours philosophique ou scientifique et même pris de la presse. L’exemple cité a toujours une référence. </a:t>
            </a:r>
          </a:p>
          <a:p>
            <a:pPr algn="just"/>
            <a:r>
              <a:rPr lang="fr-FR" sz="2400" dirty="0">
                <a:latin typeface="Arial" charset="0"/>
                <a:ea typeface="MS PGothic" charset="0"/>
                <a:cs typeface="MS PGothic" charset="0"/>
              </a:rPr>
              <a:t>Forgé ou cité, l’exemple est un lieu d’observation privilégié pour saisir les représentations culturelles des dictionnaires. </a:t>
            </a:r>
            <a:endParaRPr lang="it-IT" sz="2400" dirty="0">
              <a:latin typeface="Arial" charset="0"/>
              <a:ea typeface="MS PGothic" charset="0"/>
              <a:cs typeface="MS PGothic" charset="0"/>
            </a:endParaRPr>
          </a:p>
          <a:p>
            <a:pPr algn="just"/>
            <a:endParaRPr lang="it-IT" sz="2400" dirty="0"/>
          </a:p>
        </p:txBody>
      </p:sp>
    </p:spTree>
    <p:extLst>
      <p:ext uri="{BB962C8B-B14F-4D97-AF65-F5344CB8AC3E}">
        <p14:creationId xmlns:p14="http://schemas.microsoft.com/office/powerpoint/2010/main" val="35498828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3" name="Titolo 1"/>
          <p:cNvSpPr>
            <a:spLocks noGrp="1"/>
          </p:cNvSpPr>
          <p:nvPr>
            <p:ph type="title"/>
          </p:nvPr>
        </p:nvSpPr>
        <p:spPr/>
        <p:txBody>
          <a:bodyPr/>
          <a:lstStyle/>
          <a:p>
            <a:r>
              <a:rPr lang="it-IT" sz="2800" dirty="0" err="1">
                <a:latin typeface="Arial" charset="0"/>
                <a:ea typeface="MS PGothic" charset="0"/>
              </a:rPr>
              <a:t>Microstructure</a:t>
            </a:r>
            <a:r>
              <a:rPr lang="it-IT" sz="2800" dirty="0">
                <a:latin typeface="Arial" charset="0"/>
                <a:ea typeface="MS PGothic" charset="0"/>
              </a:rPr>
              <a:t> : </a:t>
            </a:r>
            <a:r>
              <a:rPr lang="it-IT" sz="2800" dirty="0" smtClean="0">
                <a:latin typeface="Arial" charset="0"/>
                <a:ea typeface="MS PGothic" charset="0"/>
              </a:rPr>
              <a:t>6. </a:t>
            </a:r>
            <a:r>
              <a:rPr lang="it-IT" sz="2800" dirty="0">
                <a:latin typeface="Arial" charset="0"/>
                <a:ea typeface="MS PGothic" charset="0"/>
              </a:rPr>
              <a:t>L’</a:t>
            </a:r>
            <a:r>
              <a:rPr lang="it-IT" sz="2800" dirty="0" err="1">
                <a:latin typeface="Arial" charset="0"/>
                <a:ea typeface="MS PGothic" charset="0"/>
              </a:rPr>
              <a:t>exemple</a:t>
            </a:r>
            <a:endParaRPr lang="it-IT" sz="2800" dirty="0">
              <a:latin typeface="Arial" charset="0"/>
              <a:ea typeface="MS PGothic" charset="0"/>
            </a:endParaRPr>
          </a:p>
        </p:txBody>
      </p:sp>
      <p:sp>
        <p:nvSpPr>
          <p:cNvPr id="448514" name="Segnaposto contenuto 2"/>
          <p:cNvSpPr>
            <a:spLocks noGrp="1"/>
          </p:cNvSpPr>
          <p:nvPr>
            <p:ph idx="1"/>
          </p:nvPr>
        </p:nvSpPr>
        <p:spPr/>
        <p:txBody>
          <a:bodyPr>
            <a:normAutofit/>
          </a:bodyPr>
          <a:lstStyle/>
          <a:p>
            <a:pPr>
              <a:lnSpc>
                <a:spcPct val="80000"/>
              </a:lnSpc>
              <a:buFontTx/>
              <a:buNone/>
            </a:pPr>
            <a:endParaRPr lang="it-IT" sz="2200" dirty="0">
              <a:latin typeface="Arial" charset="0"/>
              <a:ea typeface="MS PGothic" charset="0"/>
              <a:cs typeface="MS PGothic" charset="0"/>
            </a:endParaRPr>
          </a:p>
          <a:p>
            <a:pPr algn="just">
              <a:lnSpc>
                <a:spcPct val="80000"/>
              </a:lnSpc>
            </a:pPr>
            <a:r>
              <a:rPr lang="fr-FR" sz="2400" dirty="0">
                <a:latin typeface="Calibri"/>
                <a:ea typeface="MS PGothic" charset="0"/>
                <a:cs typeface="Calibri"/>
              </a:rPr>
              <a:t>L’exemple montre la vie du mot-entrée dans le discours. Il est différent selon les dictionnaires et change au fil du temps d’un même dictionnaire, notamment lorsqu’il touche des questions </a:t>
            </a:r>
            <a:r>
              <a:rPr lang="fr-FR" sz="2400" dirty="0" smtClean="0">
                <a:latin typeface="Calibri"/>
                <a:ea typeface="MS PGothic" charset="0"/>
                <a:cs typeface="Calibri"/>
              </a:rPr>
              <a:t>sociétales comme </a:t>
            </a:r>
            <a:r>
              <a:rPr lang="fr-FR" sz="2400" dirty="0" smtClean="0">
                <a:ea typeface="MS PGothic" charset="0"/>
                <a:cs typeface="Calibri"/>
              </a:rPr>
              <a:t>à </a:t>
            </a:r>
            <a:r>
              <a:rPr lang="fr-FR" sz="2400" b="1" dirty="0">
                <a:ea typeface="MS PGothic" charset="0"/>
                <a:cs typeface="Calibri"/>
              </a:rPr>
              <a:t>mariage</a:t>
            </a:r>
            <a:r>
              <a:rPr lang="fr-FR" sz="2400" dirty="0">
                <a:ea typeface="MS PGothic" charset="0"/>
                <a:cs typeface="Calibri"/>
              </a:rPr>
              <a:t> </a:t>
            </a:r>
            <a:r>
              <a:rPr lang="fr-FR" sz="2400" i="1" dirty="0">
                <a:ea typeface="MS PGothic" charset="0"/>
                <a:cs typeface="Calibri"/>
              </a:rPr>
              <a:t>: Etre pour ou contre le mariage homosexuel </a:t>
            </a:r>
            <a:r>
              <a:rPr lang="fr-FR" sz="2400" dirty="0">
                <a:ea typeface="MS PGothic" charset="0"/>
                <a:cs typeface="Calibri"/>
              </a:rPr>
              <a:t>PR 2008 (exemple absent à partir de 2009) ; </a:t>
            </a:r>
            <a:r>
              <a:rPr lang="fr-FR" sz="2400" dirty="0" smtClean="0">
                <a:ea typeface="MS PGothic" charset="0"/>
                <a:cs typeface="Calibri"/>
              </a:rPr>
              <a:t>ajout </a:t>
            </a:r>
            <a:r>
              <a:rPr lang="fr-FR" sz="2400" dirty="0">
                <a:ea typeface="MS PGothic" charset="0"/>
                <a:cs typeface="Calibri"/>
              </a:rPr>
              <a:t>en 2015 </a:t>
            </a:r>
            <a:r>
              <a:rPr lang="fr-FR" sz="2400" i="1" dirty="0">
                <a:ea typeface="MS PGothic" charset="0"/>
                <a:cs typeface="Calibri"/>
              </a:rPr>
              <a:t>mariage pour tous </a:t>
            </a:r>
            <a:r>
              <a:rPr lang="fr-FR" sz="2400" dirty="0">
                <a:ea typeface="MS PGothic" charset="0"/>
                <a:cs typeface="Calibri"/>
              </a:rPr>
              <a:t>: pour tous les couples, de sexe différent ou du même sexe </a:t>
            </a:r>
          </a:p>
          <a:p>
            <a:pPr algn="just">
              <a:lnSpc>
                <a:spcPct val="80000"/>
              </a:lnSpc>
            </a:pPr>
            <a:r>
              <a:rPr lang="fr-FR" sz="2400" dirty="0" smtClean="0">
                <a:latin typeface="Calibri"/>
                <a:ea typeface="MS PGothic" charset="0"/>
                <a:cs typeface="Calibri"/>
              </a:rPr>
              <a:t>ou </a:t>
            </a:r>
            <a:r>
              <a:rPr lang="fr-FR" sz="2400" dirty="0" smtClean="0">
                <a:ea typeface="MS PGothic" charset="0"/>
                <a:cs typeface="Calibri"/>
              </a:rPr>
              <a:t>lorsqu’il concerne </a:t>
            </a:r>
            <a:r>
              <a:rPr lang="fr-FR" sz="2400" dirty="0">
                <a:latin typeface="Calibri"/>
                <a:ea typeface="MS PGothic" charset="0"/>
                <a:cs typeface="Calibri"/>
              </a:rPr>
              <a:t>les images de la </a:t>
            </a:r>
            <a:r>
              <a:rPr lang="fr-FR" sz="2400" dirty="0" smtClean="0">
                <a:latin typeface="Calibri"/>
                <a:ea typeface="MS PGothic" charset="0"/>
                <a:cs typeface="Calibri"/>
              </a:rPr>
              <a:t>femme comme </a:t>
            </a:r>
            <a:r>
              <a:rPr lang="fr-FR" sz="2400" dirty="0">
                <a:ea typeface="MS PGothic" charset="0"/>
                <a:cs typeface="Calibri"/>
              </a:rPr>
              <a:t>à </a:t>
            </a:r>
            <a:r>
              <a:rPr lang="fr-FR" sz="2400" b="1" dirty="0" smtClean="0">
                <a:ea typeface="MS PGothic" charset="0"/>
                <a:cs typeface="Calibri"/>
              </a:rPr>
              <a:t>Harem</a:t>
            </a:r>
            <a:r>
              <a:rPr lang="fr-FR" sz="2400" dirty="0" smtClean="0">
                <a:ea typeface="MS PGothic" charset="0"/>
                <a:cs typeface="Calibri"/>
              </a:rPr>
              <a:t> : </a:t>
            </a:r>
            <a:r>
              <a:rPr lang="fr-FR" sz="2400" i="1" dirty="0" smtClean="0">
                <a:ea typeface="MS PGothic" charset="0"/>
                <a:cs typeface="Calibri"/>
              </a:rPr>
              <a:t>Professeur </a:t>
            </a:r>
            <a:r>
              <a:rPr lang="fr-FR" sz="2400" i="1" dirty="0">
                <a:ea typeface="MS PGothic" charset="0"/>
                <a:cs typeface="Calibri"/>
              </a:rPr>
              <a:t>entouré d'un harem d'étudiantes </a:t>
            </a:r>
            <a:r>
              <a:rPr lang="fr-FR" sz="2400" dirty="0" smtClean="0">
                <a:ea typeface="MS PGothic" charset="0"/>
                <a:cs typeface="Calibri"/>
              </a:rPr>
              <a:t>.</a:t>
            </a:r>
            <a:endParaRPr lang="fr-FR" sz="2400" dirty="0">
              <a:latin typeface="Calibri"/>
              <a:ea typeface="MS PGothic" charset="0"/>
              <a:cs typeface="Calibri"/>
            </a:endParaRPr>
          </a:p>
          <a:p>
            <a:pPr algn="just">
              <a:lnSpc>
                <a:spcPct val="80000"/>
              </a:lnSpc>
            </a:pPr>
            <a:r>
              <a:rPr lang="fr-FR" sz="2400" dirty="0" smtClean="0">
                <a:latin typeface="Calibri"/>
                <a:ea typeface="MS PGothic" charset="0"/>
                <a:cs typeface="Calibri"/>
              </a:rPr>
              <a:t>Il </a:t>
            </a:r>
            <a:r>
              <a:rPr lang="fr-FR" sz="2400" dirty="0">
                <a:latin typeface="Calibri"/>
                <a:ea typeface="MS PGothic" charset="0"/>
                <a:cs typeface="Calibri"/>
              </a:rPr>
              <a:t>peut également devenir une opportunité pour apporter des éléments culturels, provenant aussi bien de la </a:t>
            </a:r>
            <a:r>
              <a:rPr lang="fr-FR" sz="2400" b="1" dirty="0">
                <a:latin typeface="Calibri"/>
                <a:ea typeface="MS PGothic" charset="0"/>
                <a:cs typeface="Calibri"/>
              </a:rPr>
              <a:t>culture </a:t>
            </a:r>
            <a:r>
              <a:rPr lang="fr-FR" sz="2400" b="1" dirty="0" smtClean="0">
                <a:latin typeface="Calibri"/>
                <a:ea typeface="MS PGothic" charset="0"/>
                <a:cs typeface="Calibri"/>
              </a:rPr>
              <a:t>savante</a:t>
            </a:r>
            <a:r>
              <a:rPr lang="fr-FR" sz="2400" dirty="0">
                <a:latin typeface="Calibri"/>
                <a:ea typeface="MS PGothic" charset="0"/>
                <a:cs typeface="Calibri"/>
              </a:rPr>
              <a:t> que de la </a:t>
            </a:r>
            <a:r>
              <a:rPr lang="fr-FR" sz="2400" b="1" dirty="0">
                <a:latin typeface="Calibri"/>
                <a:ea typeface="MS PGothic" charset="0"/>
                <a:cs typeface="Calibri"/>
              </a:rPr>
              <a:t>culture partagée </a:t>
            </a:r>
            <a:r>
              <a:rPr lang="fr-FR" sz="2400" dirty="0" smtClean="0">
                <a:latin typeface="Calibri"/>
                <a:ea typeface="MS PGothic" charset="0"/>
                <a:cs typeface="Calibri"/>
              </a:rPr>
              <a:t>par </a:t>
            </a:r>
            <a:r>
              <a:rPr lang="fr-FR" sz="2400" dirty="0">
                <a:latin typeface="Calibri"/>
                <a:ea typeface="MS PGothic" charset="0"/>
                <a:cs typeface="Calibri"/>
              </a:rPr>
              <a:t>la communauté </a:t>
            </a:r>
            <a:r>
              <a:rPr lang="fr-FR" sz="2400" dirty="0" smtClean="0">
                <a:latin typeface="Calibri"/>
                <a:ea typeface="MS PGothic" charset="0"/>
                <a:cs typeface="Calibri"/>
              </a:rPr>
              <a:t>française.</a:t>
            </a:r>
            <a:endParaRPr lang="it-IT" sz="2200" dirty="0">
              <a:latin typeface="Calibri"/>
              <a:ea typeface="MS PGothic" charset="0"/>
              <a:cs typeface="Calibri"/>
            </a:endParaRPr>
          </a:p>
        </p:txBody>
      </p:sp>
    </p:spTree>
    <p:extLst>
      <p:ext uri="{BB962C8B-B14F-4D97-AF65-F5344CB8AC3E}">
        <p14:creationId xmlns:p14="http://schemas.microsoft.com/office/powerpoint/2010/main" val="3188066858"/>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latin typeface="Arial" charset="0"/>
                <a:ea typeface="MS PGothic" charset="0"/>
              </a:rPr>
              <a:t>Microstructure</a:t>
            </a:r>
            <a:r>
              <a:rPr lang="it-IT" sz="2800" dirty="0">
                <a:latin typeface="Arial" charset="0"/>
                <a:ea typeface="MS PGothic" charset="0"/>
              </a:rPr>
              <a:t> : </a:t>
            </a:r>
            <a:r>
              <a:rPr lang="it-IT" sz="2800" dirty="0" smtClean="0">
                <a:latin typeface="Arial" charset="0"/>
                <a:ea typeface="MS PGothic" charset="0"/>
              </a:rPr>
              <a:t>6. </a:t>
            </a:r>
            <a:r>
              <a:rPr lang="it-IT" sz="2800" dirty="0">
                <a:latin typeface="Arial" charset="0"/>
                <a:ea typeface="MS PGothic" charset="0"/>
              </a:rPr>
              <a:t>L’</a:t>
            </a:r>
            <a:r>
              <a:rPr lang="it-IT" sz="2800" dirty="0" err="1">
                <a:latin typeface="Arial" charset="0"/>
                <a:ea typeface="MS PGothic" charset="0"/>
              </a:rPr>
              <a:t>exemple</a:t>
            </a:r>
            <a:endParaRPr lang="it-IT" sz="2800" dirty="0"/>
          </a:p>
        </p:txBody>
      </p:sp>
      <p:sp>
        <p:nvSpPr>
          <p:cNvPr id="3" name="Segnaposto contenuto 2"/>
          <p:cNvSpPr>
            <a:spLocks noGrp="1"/>
          </p:cNvSpPr>
          <p:nvPr>
            <p:ph idx="1"/>
          </p:nvPr>
        </p:nvSpPr>
        <p:spPr/>
        <p:txBody>
          <a:bodyPr>
            <a:normAutofit/>
          </a:bodyPr>
          <a:lstStyle/>
          <a:p>
            <a:r>
              <a:rPr lang="fr-FR" sz="2400" dirty="0" smtClean="0">
                <a:latin typeface="Calibri"/>
                <a:cs typeface="Calibri"/>
              </a:rPr>
              <a:t>culture savante littéraire comme </a:t>
            </a:r>
            <a:r>
              <a:rPr lang="fr-FR" sz="2400" dirty="0">
                <a:latin typeface="Calibri"/>
                <a:cs typeface="Calibri"/>
              </a:rPr>
              <a:t>à </a:t>
            </a:r>
            <a:r>
              <a:rPr lang="fr-FR" sz="2400" b="1" dirty="0">
                <a:latin typeface="Calibri"/>
                <a:cs typeface="Calibri"/>
              </a:rPr>
              <a:t>fourmi</a:t>
            </a:r>
            <a:r>
              <a:rPr lang="fr-FR" sz="2400" i="1" dirty="0">
                <a:latin typeface="Calibri"/>
                <a:cs typeface="Calibri"/>
              </a:rPr>
              <a:t> : « La cigale et la fourmi », fable de La </a:t>
            </a:r>
            <a:r>
              <a:rPr lang="fr-FR" sz="2400" i="1" dirty="0" smtClean="0">
                <a:latin typeface="Calibri"/>
                <a:cs typeface="Calibri"/>
              </a:rPr>
              <a:t>Fontaine </a:t>
            </a:r>
          </a:p>
          <a:p>
            <a:r>
              <a:rPr lang="fr-FR" sz="2400" dirty="0" smtClean="0">
                <a:latin typeface="Calibri"/>
                <a:cs typeface="Calibri"/>
              </a:rPr>
              <a:t>historique</a:t>
            </a:r>
            <a:r>
              <a:rPr lang="fr-FR" sz="2400" i="1" dirty="0" smtClean="0">
                <a:latin typeface="Calibri"/>
                <a:cs typeface="Calibri"/>
              </a:rPr>
              <a:t> </a:t>
            </a:r>
            <a:r>
              <a:rPr lang="fr-FR" sz="2400" dirty="0" smtClean="0">
                <a:latin typeface="Calibri"/>
                <a:cs typeface="Calibri"/>
              </a:rPr>
              <a:t>comme à</a:t>
            </a:r>
            <a:r>
              <a:rPr lang="fr-FR" sz="2400" i="1" dirty="0" smtClean="0">
                <a:latin typeface="Calibri"/>
                <a:cs typeface="Calibri"/>
              </a:rPr>
              <a:t> </a:t>
            </a:r>
            <a:r>
              <a:rPr lang="fr-FR" sz="2400" dirty="0">
                <a:latin typeface="Calibri"/>
                <a:ea typeface="MS PGothic" charset="0"/>
                <a:cs typeface="Calibri"/>
              </a:rPr>
              <a:t>l’entrée </a:t>
            </a:r>
            <a:r>
              <a:rPr lang="fr-FR" sz="2400" b="1" dirty="0">
                <a:latin typeface="Calibri"/>
                <a:ea typeface="MS PGothic" charset="0"/>
                <a:cs typeface="Calibri"/>
              </a:rPr>
              <a:t>poule</a:t>
            </a:r>
            <a:r>
              <a:rPr lang="fr-FR" sz="2400" i="1" dirty="0">
                <a:latin typeface="Calibri"/>
                <a:ea typeface="MS PGothic" charset="0"/>
                <a:cs typeface="Calibri"/>
              </a:rPr>
              <a:t> : </a:t>
            </a:r>
            <a:r>
              <a:rPr lang="fr-FR" sz="2400" dirty="0" err="1">
                <a:latin typeface="Calibri"/>
                <a:ea typeface="MS PGothic" charset="0"/>
                <a:cs typeface="Calibri"/>
              </a:rPr>
              <a:t>Allus</a:t>
            </a:r>
            <a:r>
              <a:rPr lang="fr-FR" sz="2400" dirty="0">
                <a:latin typeface="Calibri"/>
                <a:ea typeface="MS PGothic" charset="0"/>
                <a:cs typeface="Calibri"/>
              </a:rPr>
              <a:t>. hist. </a:t>
            </a:r>
            <a:r>
              <a:rPr lang="fr-FR" sz="2400" i="1" dirty="0">
                <a:latin typeface="Calibri"/>
                <a:ea typeface="MS PGothic" charset="0"/>
                <a:cs typeface="Calibri"/>
              </a:rPr>
              <a:t>« Je veux qu'il n'y ait si pauvre paysan en mon royaume qu'il n'ait tous les dimanches sa poule au pot »,</a:t>
            </a:r>
            <a:r>
              <a:rPr lang="fr-FR" sz="2400" dirty="0">
                <a:latin typeface="Calibri"/>
                <a:ea typeface="MS PGothic" charset="0"/>
                <a:cs typeface="Calibri"/>
              </a:rPr>
              <a:t> phrase attribuée à Henri </a:t>
            </a:r>
            <a:r>
              <a:rPr lang="fr-FR" sz="2400" dirty="0" smtClean="0">
                <a:latin typeface="Calibri"/>
                <a:ea typeface="MS PGothic" charset="0"/>
                <a:cs typeface="Calibri"/>
              </a:rPr>
              <a:t>IV, ou </a:t>
            </a:r>
            <a:r>
              <a:rPr lang="fr-FR" sz="2400" dirty="0">
                <a:latin typeface="Calibri"/>
                <a:ea typeface="MS PGothic" charset="0"/>
                <a:cs typeface="Calibri"/>
              </a:rPr>
              <a:t>e</a:t>
            </a:r>
            <a:r>
              <a:rPr lang="fr-FR" sz="2400" dirty="0" smtClean="0">
                <a:latin typeface="Calibri"/>
                <a:ea typeface="MS PGothic" charset="0"/>
                <a:cs typeface="Calibri"/>
              </a:rPr>
              <a:t>ncore à l’entrée </a:t>
            </a:r>
            <a:r>
              <a:rPr lang="fr-FR" sz="2400" b="1" dirty="0"/>
              <a:t>Chienlit</a:t>
            </a:r>
            <a:r>
              <a:rPr lang="fr-FR" sz="2400" i="1" dirty="0"/>
              <a:t> </a:t>
            </a:r>
            <a:r>
              <a:rPr lang="it-IT" sz="2400" dirty="0"/>
              <a:t> </a:t>
            </a:r>
            <a:r>
              <a:rPr lang="fr-FR" sz="2400" i="1" dirty="0" smtClean="0"/>
              <a:t>« </a:t>
            </a:r>
            <a:r>
              <a:rPr lang="fr-FR" sz="2400" i="1" dirty="0"/>
              <a:t>La réforme, oui ; la chienlit, non ! »</a:t>
            </a:r>
            <a:r>
              <a:rPr lang="it-IT" sz="2400" dirty="0"/>
              <a:t> </a:t>
            </a:r>
            <a:r>
              <a:rPr lang="it-IT" sz="2400" dirty="0" smtClean="0"/>
              <a:t>(</a:t>
            </a:r>
            <a:r>
              <a:rPr lang="it-IT" sz="2400" dirty="0" err="1"/>
              <a:t>attribué</a:t>
            </a:r>
            <a:r>
              <a:rPr lang="it-IT" sz="2400" dirty="0"/>
              <a:t> </a:t>
            </a:r>
            <a:r>
              <a:rPr lang="it-IT" sz="2400" dirty="0" err="1"/>
              <a:t>au</a:t>
            </a:r>
            <a:r>
              <a:rPr lang="it-IT" sz="2400" dirty="0"/>
              <a:t> </a:t>
            </a:r>
            <a:r>
              <a:rPr lang="it-IT" sz="2400" dirty="0" err="1"/>
              <a:t>général</a:t>
            </a:r>
            <a:r>
              <a:rPr lang="it-IT" sz="2400" dirty="0"/>
              <a:t> de Gaulle en mai 1968)</a:t>
            </a:r>
            <a:r>
              <a:rPr lang="it-IT" sz="2400" dirty="0" smtClean="0"/>
              <a:t>.</a:t>
            </a:r>
            <a:endParaRPr lang="fr-FR" sz="2400" dirty="0">
              <a:latin typeface="Calibri"/>
              <a:ea typeface="MS PGothic" charset="0"/>
              <a:cs typeface="Calibri"/>
            </a:endParaRPr>
          </a:p>
          <a:p>
            <a:pPr algn="just"/>
            <a:endParaRPr lang="fr-FR" sz="2400" dirty="0">
              <a:latin typeface="Calibri"/>
              <a:cs typeface="Calibri"/>
            </a:endParaRPr>
          </a:p>
        </p:txBody>
      </p:sp>
    </p:spTree>
    <p:extLst>
      <p:ext uri="{BB962C8B-B14F-4D97-AF65-F5344CB8AC3E}">
        <p14:creationId xmlns:p14="http://schemas.microsoft.com/office/powerpoint/2010/main" val="24076044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latin typeface="Arial" charset="0"/>
                <a:ea typeface="MS PGothic" charset="0"/>
              </a:rPr>
              <a:t>Microstructure</a:t>
            </a:r>
            <a:r>
              <a:rPr lang="it-IT" sz="2800" dirty="0">
                <a:latin typeface="Arial" charset="0"/>
                <a:ea typeface="MS PGothic" charset="0"/>
              </a:rPr>
              <a:t> : </a:t>
            </a:r>
            <a:r>
              <a:rPr lang="it-IT" sz="2800" dirty="0" smtClean="0">
                <a:latin typeface="Arial" charset="0"/>
                <a:ea typeface="MS PGothic" charset="0"/>
              </a:rPr>
              <a:t>6. </a:t>
            </a:r>
            <a:r>
              <a:rPr lang="it-IT" sz="2800" dirty="0">
                <a:latin typeface="Arial" charset="0"/>
                <a:ea typeface="MS PGothic" charset="0"/>
              </a:rPr>
              <a:t>L’</a:t>
            </a:r>
            <a:r>
              <a:rPr lang="it-IT" sz="2800" dirty="0" err="1">
                <a:latin typeface="Arial" charset="0"/>
                <a:ea typeface="MS PGothic" charset="0"/>
              </a:rPr>
              <a:t>exemple</a:t>
            </a:r>
            <a:endParaRPr lang="it-IT" sz="2800" dirty="0"/>
          </a:p>
        </p:txBody>
      </p:sp>
      <p:sp>
        <p:nvSpPr>
          <p:cNvPr id="3" name="Segnaposto contenuto 2"/>
          <p:cNvSpPr>
            <a:spLocks noGrp="1"/>
          </p:cNvSpPr>
          <p:nvPr>
            <p:ph idx="1"/>
          </p:nvPr>
        </p:nvSpPr>
        <p:spPr/>
        <p:txBody>
          <a:bodyPr>
            <a:normAutofit/>
          </a:bodyPr>
          <a:lstStyle/>
          <a:p>
            <a:pPr algn="just"/>
            <a:r>
              <a:rPr lang="fr-FR" sz="2400" dirty="0" smtClean="0">
                <a:latin typeface="Calibri"/>
                <a:cs typeface="Calibri"/>
              </a:rPr>
              <a:t>culture partagée </a:t>
            </a:r>
            <a:r>
              <a:rPr lang="fr-FR" sz="2400" dirty="0" smtClean="0">
                <a:cs typeface="Calibri"/>
              </a:rPr>
              <a:t>comme </a:t>
            </a:r>
            <a:r>
              <a:rPr lang="fr-FR" sz="2400" dirty="0">
                <a:cs typeface="Calibri"/>
              </a:rPr>
              <a:t>à l’entrée</a:t>
            </a:r>
            <a:r>
              <a:rPr lang="fr-FR" sz="2400" b="1" dirty="0">
                <a:cs typeface="Calibri"/>
              </a:rPr>
              <a:t> guerre</a:t>
            </a:r>
            <a:r>
              <a:rPr lang="fr-FR" sz="2400" dirty="0">
                <a:cs typeface="Calibri"/>
              </a:rPr>
              <a:t> : </a:t>
            </a:r>
            <a:r>
              <a:rPr lang="fr-FR" sz="2400" i="1" dirty="0">
                <a:cs typeface="Calibri"/>
              </a:rPr>
              <a:t>Faites l'amour, pas la guerre (slogan de 1968</a:t>
            </a:r>
            <a:r>
              <a:rPr lang="fr-FR" sz="2400" i="1" dirty="0" smtClean="0">
                <a:cs typeface="Calibri"/>
              </a:rPr>
              <a:t>)</a:t>
            </a:r>
            <a:r>
              <a:rPr lang="fr-FR" sz="2400" dirty="0" smtClean="0">
                <a:cs typeface="Calibri"/>
              </a:rPr>
              <a:t>; à l’entrée </a:t>
            </a:r>
            <a:r>
              <a:rPr lang="fr-FR" sz="2400" b="1" dirty="0" smtClean="0">
                <a:cs typeface="Calibri"/>
              </a:rPr>
              <a:t>muguet</a:t>
            </a:r>
            <a:r>
              <a:rPr lang="fr-FR" sz="2400" dirty="0" smtClean="0">
                <a:cs typeface="Calibri"/>
              </a:rPr>
              <a:t> : </a:t>
            </a:r>
            <a:r>
              <a:rPr lang="fr-FR" sz="2400" i="1" dirty="0"/>
              <a:t>« Un cortège de premier Mai, avec les fleurs de muguet à </a:t>
            </a:r>
            <a:r>
              <a:rPr lang="fr-FR" sz="2400" i="1" dirty="0" smtClean="0"/>
              <a:t>la boutonnière</a:t>
            </a:r>
            <a:r>
              <a:rPr lang="fr-FR" sz="2400" i="1" dirty="0"/>
              <a:t> »</a:t>
            </a:r>
            <a:r>
              <a:rPr lang="fr-FR" sz="2400" dirty="0"/>
              <a:t> (Romains</a:t>
            </a:r>
            <a:r>
              <a:rPr lang="fr-FR" sz="2400" dirty="0" smtClean="0"/>
              <a:t>); à l’entrée </a:t>
            </a:r>
            <a:r>
              <a:rPr lang="fr-FR" sz="2400" b="1" dirty="0" smtClean="0"/>
              <a:t>mai</a:t>
            </a:r>
            <a:r>
              <a:rPr lang="fr-FR" sz="2400" dirty="0" smtClean="0"/>
              <a:t> : </a:t>
            </a:r>
            <a:r>
              <a:rPr lang="fr-FR" sz="2400" i="1" dirty="0" smtClean="0">
                <a:effectLst/>
              </a:rPr>
              <a:t>Muguet du premier mai. Le 1</a:t>
            </a:r>
            <a:r>
              <a:rPr lang="fr-FR" sz="2400" i="1" baseline="30000" dirty="0" smtClean="0">
                <a:effectLst/>
              </a:rPr>
              <a:t>er</a:t>
            </a:r>
            <a:r>
              <a:rPr lang="fr-FR" sz="2400" i="1" dirty="0" smtClean="0">
                <a:effectLst/>
              </a:rPr>
              <a:t> Mai, fête du Travail</a:t>
            </a:r>
            <a:r>
              <a:rPr lang="fr-FR" sz="2400" dirty="0" smtClean="0">
                <a:effectLst/>
              </a:rPr>
              <a:t>, </a:t>
            </a:r>
            <a:r>
              <a:rPr lang="fr-FR" sz="2400" dirty="0" smtClean="0"/>
              <a:t>ou encore à </a:t>
            </a:r>
            <a:r>
              <a:rPr lang="fr-FR" sz="2400" b="1" dirty="0" smtClean="0"/>
              <a:t>galette</a:t>
            </a:r>
            <a:r>
              <a:rPr lang="fr-FR" sz="2400" dirty="0" smtClean="0"/>
              <a:t> : </a:t>
            </a:r>
            <a:r>
              <a:rPr lang="fr-FR" sz="2400" i="1" dirty="0"/>
              <a:t>Galette des Rois*, confectionnée à l'Épiphanie et contenant une fève.</a:t>
            </a:r>
          </a:p>
          <a:p>
            <a:pPr algn="just"/>
            <a:endParaRPr lang="fr-FR" sz="2400" dirty="0">
              <a:latin typeface="Calibri"/>
              <a:cs typeface="Calibri"/>
            </a:endParaRPr>
          </a:p>
        </p:txBody>
      </p:sp>
    </p:spTree>
    <p:extLst>
      <p:ext uri="{BB962C8B-B14F-4D97-AF65-F5344CB8AC3E}">
        <p14:creationId xmlns:p14="http://schemas.microsoft.com/office/powerpoint/2010/main" val="1218625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latin typeface="Arial" charset="0"/>
                <a:ea typeface="MS PGothic" charset="0"/>
              </a:rPr>
              <a:t>Microstructure</a:t>
            </a:r>
            <a:r>
              <a:rPr lang="it-IT" sz="2800" dirty="0">
                <a:latin typeface="Arial" charset="0"/>
                <a:ea typeface="MS PGothic" charset="0"/>
              </a:rPr>
              <a:t> : </a:t>
            </a:r>
            <a:r>
              <a:rPr lang="it-IT" sz="2800" dirty="0" smtClean="0">
                <a:latin typeface="Arial" charset="0"/>
                <a:ea typeface="MS PGothic" charset="0"/>
              </a:rPr>
              <a:t>6. </a:t>
            </a:r>
            <a:r>
              <a:rPr lang="it-IT" sz="2800" dirty="0">
                <a:latin typeface="Arial" charset="0"/>
                <a:ea typeface="MS PGothic" charset="0"/>
              </a:rPr>
              <a:t>L’</a:t>
            </a:r>
            <a:r>
              <a:rPr lang="it-IT" sz="2800" dirty="0" err="1">
                <a:latin typeface="Arial" charset="0"/>
                <a:ea typeface="MS PGothic" charset="0"/>
              </a:rPr>
              <a:t>exemple</a:t>
            </a:r>
            <a:endParaRPr lang="it-IT" sz="2800" dirty="0"/>
          </a:p>
        </p:txBody>
      </p:sp>
      <p:sp>
        <p:nvSpPr>
          <p:cNvPr id="3" name="Segnaposto contenuto 2"/>
          <p:cNvSpPr>
            <a:spLocks noGrp="1"/>
          </p:cNvSpPr>
          <p:nvPr>
            <p:ph idx="1"/>
          </p:nvPr>
        </p:nvSpPr>
        <p:spPr/>
        <p:txBody>
          <a:bodyPr>
            <a:normAutofit/>
          </a:bodyPr>
          <a:lstStyle/>
          <a:p>
            <a:pPr algn="just"/>
            <a:endParaRPr lang="fr-FR" sz="2400" i="1" dirty="0">
              <a:latin typeface="Calibri"/>
              <a:cs typeface="Calibri"/>
            </a:endParaRPr>
          </a:p>
          <a:p>
            <a:pPr algn="just"/>
            <a:r>
              <a:rPr lang="fr-FR" sz="2400" dirty="0">
                <a:cs typeface="Calibri"/>
              </a:rPr>
              <a:t>Les exemples peuvent </a:t>
            </a:r>
            <a:r>
              <a:rPr lang="fr-FR" sz="2400" dirty="0" smtClean="0">
                <a:cs typeface="Calibri"/>
              </a:rPr>
              <a:t>faire connaître des éléments culturels en ajoutant une définition comme à </a:t>
            </a:r>
            <a:r>
              <a:rPr lang="fr-FR" sz="2400" b="1" dirty="0"/>
              <a:t>mouton</a:t>
            </a:r>
            <a:r>
              <a:rPr lang="fr-FR" sz="2400" dirty="0"/>
              <a:t> : </a:t>
            </a:r>
            <a:r>
              <a:rPr lang="fr-FR" sz="2400" i="1" dirty="0"/>
              <a:t>La fête du mouton</a:t>
            </a:r>
            <a:r>
              <a:rPr lang="fr-FR" sz="2400" dirty="0"/>
              <a:t> : fête musulmane où l'on sacrifie et mange un mouton en souvenir du sacrifice demandé à Abraham </a:t>
            </a:r>
            <a:r>
              <a:rPr lang="fr-FR" sz="2400" dirty="0" smtClean="0">
                <a:cs typeface="Calibri"/>
              </a:rPr>
              <a:t>ou à </a:t>
            </a:r>
            <a:r>
              <a:rPr lang="fr-FR" sz="2400" b="1" dirty="0" smtClean="0"/>
              <a:t>pute</a:t>
            </a:r>
            <a:r>
              <a:rPr lang="fr-FR" sz="2400" dirty="0"/>
              <a:t> : </a:t>
            </a:r>
            <a:r>
              <a:rPr lang="fr-FR" sz="2400" i="1" dirty="0"/>
              <a:t>Ni putes ni soumises</a:t>
            </a:r>
            <a:r>
              <a:rPr lang="fr-FR" sz="2400" dirty="0"/>
              <a:t> (mouvement pour la mixité fondée sur le respect</a:t>
            </a:r>
            <a:r>
              <a:rPr lang="fr-FR" sz="2400" dirty="0" smtClean="0"/>
              <a:t>)</a:t>
            </a:r>
            <a:r>
              <a:rPr lang="fr-FR" sz="2400" dirty="0"/>
              <a:t> </a:t>
            </a:r>
            <a:r>
              <a:rPr lang="fr-FR" sz="2400" dirty="0" smtClean="0"/>
              <a:t>;</a:t>
            </a:r>
          </a:p>
          <a:p>
            <a:pPr algn="just"/>
            <a:r>
              <a:rPr lang="fr-FR" sz="2400" dirty="0" smtClean="0">
                <a:cs typeface="Calibri"/>
              </a:rPr>
              <a:t>et fournir </a:t>
            </a:r>
            <a:r>
              <a:rPr lang="fr-FR" sz="2400" dirty="0">
                <a:cs typeface="Calibri"/>
              </a:rPr>
              <a:t>des renseignements encyclopédiques, comme à </a:t>
            </a:r>
            <a:r>
              <a:rPr lang="fr-FR" sz="2400" b="1" dirty="0">
                <a:cs typeface="Calibri"/>
              </a:rPr>
              <a:t>fourmi</a:t>
            </a:r>
            <a:r>
              <a:rPr lang="fr-FR" sz="2400" dirty="0">
                <a:cs typeface="Calibri"/>
              </a:rPr>
              <a:t> : </a:t>
            </a:r>
            <a:r>
              <a:rPr lang="fr-FR" sz="2400" i="1" dirty="0">
                <a:cs typeface="Calibri"/>
              </a:rPr>
              <a:t>On compte environ 2 000 espèces de </a:t>
            </a:r>
            <a:r>
              <a:rPr lang="fr-FR" sz="2400" i="1" dirty="0" smtClean="0">
                <a:cs typeface="Calibri"/>
              </a:rPr>
              <a:t>fourmis, </a:t>
            </a:r>
            <a:r>
              <a:rPr lang="fr-FR" sz="2400" dirty="0" smtClean="0">
                <a:cs typeface="Calibri"/>
              </a:rPr>
              <a:t>ou à </a:t>
            </a:r>
            <a:r>
              <a:rPr lang="fr-FR" sz="2400" b="1" dirty="0" smtClean="0">
                <a:cs typeface="Calibri"/>
              </a:rPr>
              <a:t>éléphant</a:t>
            </a:r>
            <a:r>
              <a:rPr lang="fr-FR" sz="2400" dirty="0" smtClean="0">
                <a:cs typeface="Calibri"/>
              </a:rPr>
              <a:t> </a:t>
            </a:r>
            <a:r>
              <a:rPr lang="fr-FR" sz="2400" i="1" dirty="0" smtClean="0">
                <a:cs typeface="Calibri"/>
              </a:rPr>
              <a:t>: </a:t>
            </a:r>
            <a:r>
              <a:rPr lang="fr-FR" sz="2400" i="1" dirty="0"/>
              <a:t>L'éléphant d'Afrique est plus grand que l'éléphant d'Asie.</a:t>
            </a:r>
            <a:r>
              <a:rPr lang="it-IT" sz="2400" dirty="0" smtClean="0">
                <a:effectLst/>
              </a:rPr>
              <a:t> </a:t>
            </a:r>
            <a:endParaRPr lang="fr-FR" sz="2400" i="1" dirty="0">
              <a:cs typeface="Calibri"/>
            </a:endParaRPr>
          </a:p>
          <a:p>
            <a:pPr algn="just"/>
            <a:endParaRPr lang="fr-FR" sz="2400" dirty="0">
              <a:cs typeface="Calibri"/>
            </a:endParaRPr>
          </a:p>
          <a:p>
            <a:endParaRPr lang="it-IT" sz="2400" dirty="0"/>
          </a:p>
          <a:p>
            <a:pPr algn="just"/>
            <a:endParaRPr lang="fr-FR" sz="2400" dirty="0" smtClean="0">
              <a:latin typeface="Calibri"/>
              <a:cs typeface="Calibri"/>
            </a:endParaRPr>
          </a:p>
          <a:p>
            <a:pPr algn="just"/>
            <a:endParaRPr lang="fr-FR" sz="2400" dirty="0">
              <a:latin typeface="Calibri"/>
              <a:cs typeface="Calibri"/>
            </a:endParaRPr>
          </a:p>
        </p:txBody>
      </p:sp>
    </p:spTree>
    <p:extLst>
      <p:ext uri="{BB962C8B-B14F-4D97-AF65-F5344CB8AC3E}">
        <p14:creationId xmlns:p14="http://schemas.microsoft.com/office/powerpoint/2010/main" val="137290017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a:t>
            </a:r>
            <a:r>
              <a:rPr lang="fr-FR" sz="2800" dirty="0" smtClean="0"/>
              <a:t>’évolution </a:t>
            </a:r>
            <a:r>
              <a:rPr lang="fr-FR" sz="2800" dirty="0"/>
              <a:t>des représentations culturelles</a:t>
            </a:r>
            <a:r>
              <a:rPr lang="it-IT" sz="2800" dirty="0"/>
              <a:t> </a:t>
            </a:r>
            <a:r>
              <a:rPr lang="it-IT" sz="2800" dirty="0" smtClean="0"/>
              <a:t>à </a:t>
            </a:r>
            <a:r>
              <a:rPr lang="it-IT" sz="2800" b="1" dirty="0" err="1" smtClean="0"/>
              <a:t>euthanasie</a:t>
            </a:r>
            <a:endParaRPr lang="it-IT" sz="2800" b="1"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3010135797"/>
              </p:ext>
            </p:extLst>
          </p:nvPr>
        </p:nvGraphicFramePr>
        <p:xfrm>
          <a:off x="457200" y="1600200"/>
          <a:ext cx="8229600" cy="4302760"/>
        </p:xfrm>
        <a:graphic>
          <a:graphicData uri="http://schemas.openxmlformats.org/drawingml/2006/table">
            <a:tbl>
              <a:tblPr firstRow="1" bandRow="1">
                <a:tableStyleId>{5940675A-B579-460E-94D1-54222C63F5DA}</a:tableStyleId>
              </a:tblPr>
              <a:tblGrid>
                <a:gridCol w="2057400"/>
                <a:gridCol w="2057400"/>
                <a:gridCol w="2057400"/>
                <a:gridCol w="2057400"/>
              </a:tblGrid>
              <a:tr h="370840">
                <a:tc>
                  <a:txBody>
                    <a:bodyPr/>
                    <a:lstStyle/>
                    <a:p>
                      <a:r>
                        <a:rPr lang="fr-FR" sz="1800" i="1" dirty="0" smtClean="0"/>
                        <a:t>La législation française condamne l’euthanasie qu’elle considère comme un assassinat</a:t>
                      </a:r>
                      <a:endParaRPr lang="it-IT"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800" i="1" dirty="0" smtClean="0"/>
                        <a:t>L’euthanasie est un problème de bioéthique.</a:t>
                      </a:r>
                      <a:r>
                        <a:rPr lang="fr-FR" sz="1800" dirty="0" smtClean="0"/>
                        <a:t> </a:t>
                      </a:r>
                      <a:r>
                        <a:rPr lang="fr-FR" sz="1800" i="1" dirty="0" smtClean="0"/>
                        <a:t>Les partisans de l'euthanasie refusent l'acharnement* thérapeutique. Euthanasie active, passive. Provoquer la mort par euthanasie.</a:t>
                      </a:r>
                      <a:endParaRPr lang="it-IT" sz="1800" dirty="0" smtClean="0"/>
                    </a:p>
                    <a:p>
                      <a:endParaRPr lang="it-IT"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800" i="1" dirty="0" smtClean="0"/>
                        <a:t>Les partisans de l'euthanasie refusent l'acharnement* thérapeutique. Euthanasie active (</a:t>
                      </a:r>
                      <a:r>
                        <a:rPr lang="fr-FR" sz="1800" dirty="0" smtClean="0"/>
                        <a:t>par administration de substances</a:t>
                      </a:r>
                      <a:r>
                        <a:rPr lang="fr-FR" sz="1800" i="1" dirty="0" smtClean="0"/>
                        <a:t>), passive (</a:t>
                      </a:r>
                      <a:r>
                        <a:rPr lang="fr-FR" sz="1800" dirty="0" smtClean="0"/>
                        <a:t>par suspension des soins</a:t>
                      </a:r>
                      <a:r>
                        <a:rPr lang="fr-FR" sz="1800" i="1" dirty="0" smtClean="0"/>
                        <a:t>). Provoquer la mort par euthanasie.</a:t>
                      </a:r>
                      <a:endParaRPr lang="it-IT" sz="1800" dirty="0" smtClean="0"/>
                    </a:p>
                    <a:p>
                      <a:endParaRPr lang="it-IT"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800" i="1" dirty="0" smtClean="0"/>
                        <a:t>Les partisans de l'euthanasie refusent l'acharnement* thérapeutique. Euthanasie active (</a:t>
                      </a:r>
                      <a:r>
                        <a:rPr lang="fr-FR" sz="1800" dirty="0" smtClean="0"/>
                        <a:t>par administration de substances</a:t>
                      </a:r>
                      <a:r>
                        <a:rPr lang="fr-FR" sz="1800" i="1" dirty="0" smtClean="0"/>
                        <a:t>), passive (</a:t>
                      </a:r>
                      <a:r>
                        <a:rPr lang="fr-FR" sz="1800" dirty="0" smtClean="0"/>
                        <a:t>par suspension des soins</a:t>
                      </a:r>
                      <a:r>
                        <a:rPr lang="fr-FR" sz="1800" i="1" dirty="0" smtClean="0"/>
                        <a:t>). Provoquer la mort par euthanasie.</a:t>
                      </a:r>
                      <a:endParaRPr lang="it-IT" sz="1800" dirty="0" smtClean="0"/>
                    </a:p>
                    <a:p>
                      <a:endParaRPr lang="it-IT" dirty="0"/>
                    </a:p>
                  </a:txBody>
                  <a:tcPr/>
                </a:tc>
              </a:tr>
              <a:tr h="370840">
                <a:tc>
                  <a:txBody>
                    <a:bodyPr/>
                    <a:lstStyle/>
                    <a:p>
                      <a:r>
                        <a:rPr lang="it-IT" dirty="0" smtClean="0"/>
                        <a:t>PR 1991</a:t>
                      </a:r>
                      <a:endParaRPr lang="it-IT" dirty="0"/>
                    </a:p>
                  </a:txBody>
                  <a:tcPr/>
                </a:tc>
                <a:tc>
                  <a:txBody>
                    <a:bodyPr/>
                    <a:lstStyle/>
                    <a:p>
                      <a:r>
                        <a:rPr lang="it-IT" dirty="0" smtClean="0"/>
                        <a:t>PR 1993</a:t>
                      </a:r>
                      <a:endParaRPr lang="it-IT" dirty="0"/>
                    </a:p>
                  </a:txBody>
                  <a:tcPr/>
                </a:tc>
                <a:tc>
                  <a:txBody>
                    <a:bodyPr/>
                    <a:lstStyle/>
                    <a:p>
                      <a:r>
                        <a:rPr lang="it-IT" dirty="0" smtClean="0"/>
                        <a:t>PR 2007</a:t>
                      </a:r>
                      <a:endParaRPr lang="it-IT" dirty="0"/>
                    </a:p>
                  </a:txBody>
                  <a:tcPr/>
                </a:tc>
                <a:tc>
                  <a:txBody>
                    <a:bodyPr/>
                    <a:lstStyle/>
                    <a:p>
                      <a:r>
                        <a:rPr lang="it-IT" dirty="0" smtClean="0"/>
                        <a:t>PR 2017</a:t>
                      </a:r>
                      <a:endParaRPr lang="it-IT" dirty="0"/>
                    </a:p>
                  </a:txBody>
                  <a:tcPr/>
                </a:tc>
              </a:tr>
            </a:tbl>
          </a:graphicData>
        </a:graphic>
      </p:graphicFrame>
    </p:spTree>
    <p:extLst>
      <p:ext uri="{BB962C8B-B14F-4D97-AF65-F5344CB8AC3E}">
        <p14:creationId xmlns:p14="http://schemas.microsoft.com/office/powerpoint/2010/main" val="37782978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smtClean="0"/>
              <a:t>L’évolution des représentations culturelles</a:t>
            </a:r>
            <a:r>
              <a:rPr lang="it-IT" sz="2800" dirty="0" smtClean="0"/>
              <a:t> à </a:t>
            </a:r>
            <a:r>
              <a:rPr lang="it-IT" sz="2800" b="1" dirty="0" smtClean="0"/>
              <a:t>femme</a:t>
            </a:r>
            <a:endParaRPr lang="it-IT" sz="2800" b="1"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872461783"/>
              </p:ext>
            </p:extLst>
          </p:nvPr>
        </p:nvGraphicFramePr>
        <p:xfrm>
          <a:off x="457200" y="1600200"/>
          <a:ext cx="8229600" cy="4028440"/>
        </p:xfrm>
        <a:graphic>
          <a:graphicData uri="http://schemas.openxmlformats.org/drawingml/2006/table">
            <a:tbl>
              <a:tblPr firstRow="1" bandRow="1">
                <a:tableStyleId>{5940675A-B579-460E-94D1-54222C63F5DA}</a:tableStyleId>
              </a:tblPr>
              <a:tblGrid>
                <a:gridCol w="4114800"/>
                <a:gridCol w="4114800"/>
              </a:tblGrid>
              <a:tr h="370840">
                <a:tc>
                  <a:txBody>
                    <a:bodyPr/>
                    <a:lstStyle/>
                    <a:p>
                      <a:r>
                        <a:rPr lang="fr-FR" sz="1800" kern="1200" dirty="0" smtClean="0">
                          <a:solidFill>
                            <a:schemeClr val="tx1"/>
                          </a:solidFill>
                          <a:effectLst/>
                          <a:latin typeface="+mn-lt"/>
                          <a:ea typeface="+mn-ea"/>
                          <a:cs typeface="+mn-cs"/>
                        </a:rPr>
                        <a:t>(Statut socioprofessionnel) </a:t>
                      </a:r>
                      <a:r>
                        <a:rPr lang="fr-FR" sz="1800" i="1" kern="1200" dirty="0" smtClean="0">
                          <a:solidFill>
                            <a:schemeClr val="tx1"/>
                          </a:solidFill>
                          <a:effectLst/>
                          <a:latin typeface="+mn-lt"/>
                          <a:ea typeface="+mn-ea"/>
                          <a:cs typeface="+mn-cs"/>
                        </a:rPr>
                        <a:t>Femme qui travaille, gagne sa vie. Le travail des femmes. Métiers de femmes</a:t>
                      </a:r>
                      <a:r>
                        <a:rPr lang="fr-FR" sz="1800" kern="1200" dirty="0" smtClean="0">
                          <a:solidFill>
                            <a:schemeClr val="tx1"/>
                          </a:solidFill>
                          <a:effectLst/>
                          <a:latin typeface="+mn-lt"/>
                          <a:ea typeface="+mn-ea"/>
                          <a:cs typeface="+mn-cs"/>
                        </a:rPr>
                        <a:t> (traditionnellement dévolus aux femmes). (Avec une </a:t>
                      </a:r>
                      <a:r>
                        <a:rPr lang="fr-FR" sz="1800" kern="1200" dirty="0" err="1" smtClean="0">
                          <a:solidFill>
                            <a:schemeClr val="tx1"/>
                          </a:solidFill>
                          <a:effectLst/>
                          <a:latin typeface="+mn-lt"/>
                          <a:ea typeface="+mn-ea"/>
                          <a:cs typeface="+mn-cs"/>
                        </a:rPr>
                        <a:t>appos</a:t>
                      </a:r>
                      <a:r>
                        <a:rPr lang="fr-FR" sz="1800" kern="1200" dirty="0" smtClean="0">
                          <a:solidFill>
                            <a:schemeClr val="tx1"/>
                          </a:solidFill>
                          <a:effectLst/>
                          <a:latin typeface="+mn-lt"/>
                          <a:ea typeface="+mn-ea"/>
                          <a:cs typeface="+mn-cs"/>
                        </a:rPr>
                        <a:t>. Quand il n’y a pas de fém.) </a:t>
                      </a:r>
                      <a:r>
                        <a:rPr lang="fr-FR" sz="1800" i="1" kern="1200" dirty="0" smtClean="0">
                          <a:solidFill>
                            <a:schemeClr val="tx1"/>
                          </a:solidFill>
                          <a:effectLst/>
                          <a:latin typeface="+mn-lt"/>
                          <a:ea typeface="+mn-ea"/>
                          <a:cs typeface="+mn-cs"/>
                        </a:rPr>
                        <a:t>Femme avocat. Femme ingénieur. Cette femme est médecin. Cette femme est professeur, c'est un professeur. Un professeur femme. Pays gouverné par une femme. Une femme de lettres*. femme au foyer</a:t>
                      </a:r>
                      <a:r>
                        <a:rPr lang="fr-FR" sz="1800" kern="1200" dirty="0" smtClean="0">
                          <a:solidFill>
                            <a:schemeClr val="tx1"/>
                          </a:solidFill>
                          <a:effectLst/>
                          <a:latin typeface="+mn-lt"/>
                          <a:ea typeface="+mn-ea"/>
                          <a:cs typeface="+mn-cs"/>
                        </a:rPr>
                        <a:t> : femme qui n'exerce pas de profession et reste chez elle, parfois pour élever ses enfants.</a:t>
                      </a:r>
                      <a:r>
                        <a:rPr lang="it-IT" dirty="0" smtClean="0">
                          <a:effectLst/>
                        </a:rPr>
                        <a:t> </a:t>
                      </a:r>
                      <a:endParaRPr lang="it-IT" dirty="0"/>
                    </a:p>
                  </a:txBody>
                  <a:tcPr/>
                </a:tc>
                <a:tc>
                  <a:txBody>
                    <a:bodyPr/>
                    <a:lstStyle/>
                    <a:p>
                      <a:pPr algn="just"/>
                      <a:r>
                        <a:rPr lang="it-IT" dirty="0" smtClean="0">
                          <a:effectLst/>
                        </a:rPr>
                        <a:t>(</a:t>
                      </a:r>
                      <a:r>
                        <a:rPr lang="it-IT" dirty="0" err="1" smtClean="0">
                          <a:effectLst/>
                        </a:rPr>
                        <a:t>Statut</a:t>
                      </a:r>
                      <a:r>
                        <a:rPr lang="it-IT" dirty="0" smtClean="0">
                          <a:effectLst/>
                        </a:rPr>
                        <a:t> </a:t>
                      </a:r>
                      <a:r>
                        <a:rPr lang="it-IT" dirty="0" err="1" smtClean="0">
                          <a:effectLst/>
                        </a:rPr>
                        <a:t>socioprofessionnel</a:t>
                      </a:r>
                      <a:r>
                        <a:rPr lang="it-IT" dirty="0" smtClean="0">
                          <a:effectLst/>
                        </a:rPr>
                        <a:t>) </a:t>
                      </a:r>
                      <a:r>
                        <a:rPr lang="it-IT" i="1" dirty="0" smtClean="0">
                          <a:effectLst/>
                        </a:rPr>
                        <a:t>Femme qui </a:t>
                      </a:r>
                      <a:r>
                        <a:rPr lang="it-IT" i="1" dirty="0" err="1" smtClean="0">
                          <a:effectLst/>
                        </a:rPr>
                        <a:t>travaille</a:t>
                      </a:r>
                      <a:r>
                        <a:rPr lang="it-IT" i="1" dirty="0" smtClean="0">
                          <a:effectLst/>
                        </a:rPr>
                        <a:t>, </a:t>
                      </a:r>
                      <a:r>
                        <a:rPr lang="it-IT" i="1" dirty="0" err="1" smtClean="0">
                          <a:effectLst/>
                        </a:rPr>
                        <a:t>gagne</a:t>
                      </a:r>
                      <a:r>
                        <a:rPr lang="it-IT" i="1" dirty="0" smtClean="0">
                          <a:effectLst/>
                        </a:rPr>
                        <a:t> sa vie. Le </a:t>
                      </a:r>
                      <a:r>
                        <a:rPr lang="it-IT" i="1" dirty="0" err="1" smtClean="0">
                          <a:effectLst/>
                        </a:rPr>
                        <a:t>travail</a:t>
                      </a:r>
                      <a:r>
                        <a:rPr lang="it-IT" i="1" dirty="0" smtClean="0">
                          <a:effectLst/>
                        </a:rPr>
                        <a:t> </a:t>
                      </a:r>
                      <a:r>
                        <a:rPr lang="it-IT" i="1" dirty="0" err="1" smtClean="0">
                          <a:effectLst/>
                        </a:rPr>
                        <a:t>des</a:t>
                      </a:r>
                      <a:r>
                        <a:rPr lang="it-IT" i="1" dirty="0" smtClean="0">
                          <a:effectLst/>
                        </a:rPr>
                        <a:t> femmes. </a:t>
                      </a:r>
                      <a:r>
                        <a:rPr lang="it-IT" i="1" dirty="0" err="1" smtClean="0">
                          <a:effectLst/>
                        </a:rPr>
                        <a:t>Les</a:t>
                      </a:r>
                      <a:r>
                        <a:rPr lang="it-IT" i="1" dirty="0" smtClean="0">
                          <a:effectLst/>
                        </a:rPr>
                        <a:t> femmes </a:t>
                      </a:r>
                      <a:r>
                        <a:rPr lang="it-IT" i="1" dirty="0" err="1" smtClean="0">
                          <a:effectLst/>
                        </a:rPr>
                        <a:t>veulent</a:t>
                      </a:r>
                      <a:r>
                        <a:rPr lang="it-IT" i="1" dirty="0" smtClean="0">
                          <a:effectLst/>
                        </a:rPr>
                        <a:t> la </a:t>
                      </a:r>
                      <a:r>
                        <a:rPr lang="it-IT" i="1" dirty="0" err="1" smtClean="0">
                          <a:effectLst/>
                        </a:rPr>
                        <a:t>parité</a:t>
                      </a:r>
                      <a:r>
                        <a:rPr lang="it-IT" i="1" dirty="0" smtClean="0">
                          <a:effectLst/>
                        </a:rPr>
                        <a:t>* </a:t>
                      </a:r>
                      <a:r>
                        <a:rPr lang="it-IT" i="1" dirty="0" err="1" smtClean="0">
                          <a:effectLst/>
                        </a:rPr>
                        <a:t>des</a:t>
                      </a:r>
                      <a:r>
                        <a:rPr lang="it-IT" i="1" dirty="0" smtClean="0">
                          <a:effectLst/>
                        </a:rPr>
                        <a:t> </a:t>
                      </a:r>
                      <a:r>
                        <a:rPr lang="it-IT" i="1" dirty="0" err="1" smtClean="0">
                          <a:effectLst/>
                        </a:rPr>
                        <a:t>métiers</a:t>
                      </a:r>
                      <a:r>
                        <a:rPr lang="it-IT" i="1" dirty="0" smtClean="0">
                          <a:effectLst/>
                        </a:rPr>
                        <a:t>, </a:t>
                      </a:r>
                      <a:r>
                        <a:rPr lang="it-IT" i="1" dirty="0" err="1" smtClean="0">
                          <a:effectLst/>
                        </a:rPr>
                        <a:t>des</a:t>
                      </a:r>
                      <a:r>
                        <a:rPr lang="it-IT" i="1" dirty="0" smtClean="0">
                          <a:effectLst/>
                        </a:rPr>
                        <a:t> </a:t>
                      </a:r>
                      <a:r>
                        <a:rPr lang="it-IT" i="1" dirty="0" err="1" smtClean="0">
                          <a:effectLst/>
                        </a:rPr>
                        <a:t>fonctions</a:t>
                      </a:r>
                      <a:r>
                        <a:rPr lang="it-IT" i="1" dirty="0" smtClean="0">
                          <a:effectLst/>
                        </a:rPr>
                        <a:t> et </a:t>
                      </a:r>
                      <a:r>
                        <a:rPr lang="it-IT" i="1" dirty="0" err="1" smtClean="0">
                          <a:effectLst/>
                        </a:rPr>
                        <a:t>des</a:t>
                      </a:r>
                      <a:r>
                        <a:rPr lang="it-IT" i="1" dirty="0" smtClean="0">
                          <a:effectLst/>
                        </a:rPr>
                        <a:t> </a:t>
                      </a:r>
                      <a:r>
                        <a:rPr lang="it-IT" i="1" dirty="0" err="1" smtClean="0">
                          <a:effectLst/>
                        </a:rPr>
                        <a:t>salaires</a:t>
                      </a:r>
                      <a:r>
                        <a:rPr lang="it-IT" i="1" dirty="0" smtClean="0">
                          <a:effectLst/>
                        </a:rPr>
                        <a:t>. </a:t>
                      </a:r>
                      <a:r>
                        <a:rPr lang="it-IT" i="1" dirty="0" err="1" smtClean="0">
                          <a:effectLst/>
                        </a:rPr>
                        <a:t>Cette</a:t>
                      </a:r>
                      <a:r>
                        <a:rPr lang="it-IT" i="1" dirty="0" smtClean="0">
                          <a:effectLst/>
                        </a:rPr>
                        <a:t> femme est </a:t>
                      </a:r>
                      <a:r>
                        <a:rPr lang="it-IT" i="1" dirty="0" err="1" smtClean="0">
                          <a:effectLst/>
                        </a:rPr>
                        <a:t>professeur</a:t>
                      </a:r>
                      <a:r>
                        <a:rPr lang="it-IT" i="1" dirty="0" smtClean="0">
                          <a:effectLst/>
                        </a:rPr>
                        <a:t>, c'est une </a:t>
                      </a:r>
                      <a:r>
                        <a:rPr lang="it-IT" i="1" dirty="0" err="1" smtClean="0">
                          <a:effectLst/>
                        </a:rPr>
                        <a:t>professeur</a:t>
                      </a:r>
                      <a:r>
                        <a:rPr lang="it-IT" i="1" dirty="0" smtClean="0">
                          <a:effectLst/>
                        </a:rPr>
                        <a:t>. </a:t>
                      </a:r>
                      <a:r>
                        <a:rPr lang="it-IT" i="1" dirty="0" err="1" smtClean="0">
                          <a:effectLst/>
                        </a:rPr>
                        <a:t>Pays</a:t>
                      </a:r>
                      <a:r>
                        <a:rPr lang="it-IT" i="1" dirty="0" smtClean="0">
                          <a:effectLst/>
                        </a:rPr>
                        <a:t> </a:t>
                      </a:r>
                      <a:r>
                        <a:rPr lang="it-IT" i="1" dirty="0" err="1" smtClean="0">
                          <a:effectLst/>
                        </a:rPr>
                        <a:t>gouverné</a:t>
                      </a:r>
                      <a:r>
                        <a:rPr lang="it-IT" i="1" dirty="0" smtClean="0">
                          <a:effectLst/>
                        </a:rPr>
                        <a:t> par une femme. Une femme d'</a:t>
                      </a:r>
                      <a:r>
                        <a:rPr lang="it-IT" i="1" dirty="0" err="1" smtClean="0">
                          <a:effectLst/>
                        </a:rPr>
                        <a:t>affaires</a:t>
                      </a:r>
                      <a:r>
                        <a:rPr lang="it-IT" i="1" dirty="0" smtClean="0">
                          <a:effectLst/>
                        </a:rPr>
                        <a:t>*</a:t>
                      </a:r>
                      <a:r>
                        <a:rPr lang="it-IT" dirty="0" smtClean="0">
                          <a:effectLst/>
                        </a:rPr>
                        <a:t>. ➙ businesswoman. </a:t>
                      </a:r>
                      <a:r>
                        <a:rPr lang="it-IT" i="1" dirty="0" smtClean="0">
                          <a:effectLst/>
                        </a:rPr>
                        <a:t>Femme </a:t>
                      </a:r>
                      <a:r>
                        <a:rPr lang="it-IT" i="1" dirty="0" err="1" smtClean="0">
                          <a:effectLst/>
                        </a:rPr>
                        <a:t>politique</a:t>
                      </a:r>
                      <a:r>
                        <a:rPr lang="it-IT" i="1" dirty="0" smtClean="0">
                          <a:effectLst/>
                        </a:rPr>
                        <a:t>*, femme d'</a:t>
                      </a:r>
                      <a:r>
                        <a:rPr lang="it-IT" i="1" dirty="0" err="1" smtClean="0">
                          <a:effectLst/>
                        </a:rPr>
                        <a:t>État</a:t>
                      </a:r>
                      <a:r>
                        <a:rPr lang="it-IT" i="1" dirty="0" smtClean="0">
                          <a:effectLst/>
                        </a:rPr>
                        <a:t>*. Le P.-D. G.* est une femme. Une femme de </a:t>
                      </a:r>
                      <a:r>
                        <a:rPr lang="it-IT" i="1" dirty="0" err="1" smtClean="0">
                          <a:effectLst/>
                        </a:rPr>
                        <a:t>lettres</a:t>
                      </a:r>
                      <a:r>
                        <a:rPr lang="it-IT" i="1" dirty="0" smtClean="0">
                          <a:effectLst/>
                        </a:rPr>
                        <a:t>*</a:t>
                      </a:r>
                      <a:r>
                        <a:rPr lang="it-IT" dirty="0" smtClean="0">
                          <a:effectLst/>
                        </a:rPr>
                        <a:t>. </a:t>
                      </a:r>
                      <a:r>
                        <a:rPr lang="it-IT" b="1" dirty="0" smtClean="0">
                          <a:effectLst/>
                        </a:rPr>
                        <a:t>Femme </a:t>
                      </a:r>
                      <a:r>
                        <a:rPr lang="it-IT" b="1" dirty="0" err="1" smtClean="0">
                          <a:effectLst/>
                        </a:rPr>
                        <a:t>au</a:t>
                      </a:r>
                      <a:r>
                        <a:rPr lang="it-IT" b="1" dirty="0" smtClean="0">
                          <a:effectLst/>
                        </a:rPr>
                        <a:t> foyer</a:t>
                      </a:r>
                      <a:r>
                        <a:rPr lang="it-IT" dirty="0" smtClean="0">
                          <a:effectLst/>
                        </a:rPr>
                        <a:t> : femme qui n'</a:t>
                      </a:r>
                      <a:r>
                        <a:rPr lang="it-IT" dirty="0" err="1" smtClean="0">
                          <a:effectLst/>
                        </a:rPr>
                        <a:t>exerce</a:t>
                      </a:r>
                      <a:r>
                        <a:rPr lang="it-IT" dirty="0" smtClean="0">
                          <a:effectLst/>
                        </a:rPr>
                        <a:t> </a:t>
                      </a:r>
                      <a:r>
                        <a:rPr lang="it-IT" dirty="0" err="1" smtClean="0">
                          <a:effectLst/>
                        </a:rPr>
                        <a:t>pas</a:t>
                      </a:r>
                      <a:r>
                        <a:rPr lang="it-IT" dirty="0" smtClean="0">
                          <a:effectLst/>
                        </a:rPr>
                        <a:t> de </a:t>
                      </a:r>
                      <a:r>
                        <a:rPr lang="it-IT" dirty="0" err="1" smtClean="0">
                          <a:effectLst/>
                        </a:rPr>
                        <a:t>profession</a:t>
                      </a:r>
                      <a:r>
                        <a:rPr lang="it-IT" dirty="0" smtClean="0">
                          <a:effectLst/>
                        </a:rPr>
                        <a:t> et reste </a:t>
                      </a:r>
                      <a:r>
                        <a:rPr lang="it-IT" dirty="0" err="1" smtClean="0">
                          <a:effectLst/>
                        </a:rPr>
                        <a:t>chez</a:t>
                      </a:r>
                      <a:r>
                        <a:rPr lang="it-IT" dirty="0" smtClean="0">
                          <a:effectLst/>
                        </a:rPr>
                        <a:t> elle.</a:t>
                      </a:r>
                    </a:p>
                    <a:p>
                      <a:endParaRPr lang="it-IT" dirty="0"/>
                    </a:p>
                  </a:txBody>
                  <a:tcPr/>
                </a:tc>
              </a:tr>
              <a:tr h="370840">
                <a:tc>
                  <a:txBody>
                    <a:bodyPr/>
                    <a:lstStyle/>
                    <a:p>
                      <a:r>
                        <a:rPr lang="it-IT" dirty="0" smtClean="0"/>
                        <a:t>PR 1993</a:t>
                      </a:r>
                      <a:endParaRPr lang="it-IT" dirty="0"/>
                    </a:p>
                  </a:txBody>
                  <a:tcPr/>
                </a:tc>
                <a:tc>
                  <a:txBody>
                    <a:bodyPr/>
                    <a:lstStyle/>
                    <a:p>
                      <a:r>
                        <a:rPr lang="it-IT" dirty="0" smtClean="0"/>
                        <a:t>PR 2017</a:t>
                      </a:r>
                      <a:endParaRPr lang="it-IT" dirty="0"/>
                    </a:p>
                  </a:txBody>
                  <a:tcPr/>
                </a:tc>
              </a:tr>
            </a:tbl>
          </a:graphicData>
        </a:graphic>
      </p:graphicFrame>
    </p:spTree>
    <p:extLst>
      <p:ext uri="{BB962C8B-B14F-4D97-AF65-F5344CB8AC3E}">
        <p14:creationId xmlns:p14="http://schemas.microsoft.com/office/powerpoint/2010/main" val="415032398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smtClean="0">
                <a:latin typeface="Arial" charset="0"/>
                <a:ea typeface="MS PGothic" charset="0"/>
              </a:rPr>
              <a:t>Microstructure : 7. Renvoi </a:t>
            </a:r>
            <a:endParaRPr lang="it-IT" sz="2800" dirty="0"/>
          </a:p>
        </p:txBody>
      </p:sp>
      <p:sp>
        <p:nvSpPr>
          <p:cNvPr id="3" name="Segnaposto contenuto 2"/>
          <p:cNvSpPr>
            <a:spLocks noGrp="1"/>
          </p:cNvSpPr>
          <p:nvPr>
            <p:ph idx="1"/>
          </p:nvPr>
        </p:nvSpPr>
        <p:spPr/>
        <p:txBody>
          <a:bodyPr/>
          <a:lstStyle/>
          <a:p>
            <a:pPr algn="just"/>
            <a:r>
              <a:rPr lang="fr-FR" sz="2400" dirty="0"/>
              <a:t>I</a:t>
            </a:r>
            <a:r>
              <a:rPr lang="fr-FR" sz="2400" dirty="0" smtClean="0"/>
              <a:t>l </a:t>
            </a:r>
            <a:r>
              <a:rPr lang="fr-FR" sz="2400" dirty="0"/>
              <a:t>renvoie, généralement signalé par une flèche, à une autre entrée (ou plusieurs autres entrées) qui a un rapport avec le mot-entrée, soit synonymique, c’est-à-dire un mot qui est pratiquement interchangeable, par exemple à </a:t>
            </a:r>
            <a:r>
              <a:rPr lang="fr-FR" sz="2400" i="1" dirty="0"/>
              <a:t>silencieux</a:t>
            </a:r>
            <a:r>
              <a:rPr lang="fr-FR" sz="2400" dirty="0"/>
              <a:t> : peu communicatif ➙ 1. discret, réservé, taciturne ; soit analogique, c’est-à-dire un mot lié par une association d’idée avec l’entrée, par exemple à </a:t>
            </a:r>
            <a:r>
              <a:rPr lang="fr-FR" sz="2400" i="1" dirty="0"/>
              <a:t>antimondialiste</a:t>
            </a:r>
            <a:r>
              <a:rPr lang="fr-FR" sz="2400" dirty="0"/>
              <a:t> ➙ altermondialiste ;</a:t>
            </a:r>
            <a:endParaRPr lang="it-IT" sz="2400" dirty="0"/>
          </a:p>
          <a:p>
            <a:pPr algn="just"/>
            <a:endParaRPr lang="it-IT" sz="2400" dirty="0"/>
          </a:p>
        </p:txBody>
      </p:sp>
    </p:spTree>
    <p:extLst>
      <p:ext uri="{BB962C8B-B14F-4D97-AF65-F5344CB8AC3E}">
        <p14:creationId xmlns:p14="http://schemas.microsoft.com/office/powerpoint/2010/main" val="33163849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smtClean="0">
                <a:latin typeface="Arial" charset="0"/>
                <a:ea typeface="MS PGothic" charset="0"/>
              </a:rPr>
              <a:t>Microstructure : 7. Renvoi </a:t>
            </a:r>
            <a:endParaRPr lang="it-IT" sz="2800" dirty="0"/>
          </a:p>
        </p:txBody>
      </p:sp>
      <p:sp>
        <p:nvSpPr>
          <p:cNvPr id="3" name="Segnaposto contenuto 2"/>
          <p:cNvSpPr>
            <a:spLocks noGrp="1"/>
          </p:cNvSpPr>
          <p:nvPr>
            <p:ph idx="1"/>
          </p:nvPr>
        </p:nvSpPr>
        <p:spPr/>
        <p:txBody>
          <a:bodyPr/>
          <a:lstStyle/>
          <a:p>
            <a:pPr algn="just"/>
            <a:r>
              <a:rPr lang="fr-FR" sz="2400" dirty="0"/>
              <a:t>Les renvois offrent un ensemble de mots liés par une association d’idée au mot-entrée. Ils peuvent être également des synonymes de registres différents précisés par une marque d’usage. Au fil du temps, ils changent et deviennent, de ce fait, des révélateurs de l’ouverture du dictionnaire à l’évolution de la langue et de la société. </a:t>
            </a:r>
            <a:endParaRPr lang="it-IT" sz="2400" dirty="0"/>
          </a:p>
          <a:p>
            <a:endParaRPr lang="it-IT" sz="2400" dirty="0"/>
          </a:p>
        </p:txBody>
      </p:sp>
    </p:spTree>
    <p:extLst>
      <p:ext uri="{BB962C8B-B14F-4D97-AF65-F5344CB8AC3E}">
        <p14:creationId xmlns:p14="http://schemas.microsoft.com/office/powerpoint/2010/main" val="1284284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5" name="Titolo 1"/>
          <p:cNvSpPr>
            <a:spLocks noGrp="1"/>
          </p:cNvSpPr>
          <p:nvPr>
            <p:ph type="title"/>
          </p:nvPr>
        </p:nvSpPr>
        <p:spPr/>
        <p:txBody>
          <a:bodyPr/>
          <a:lstStyle/>
          <a:p>
            <a:r>
              <a:rPr lang="it-IT" sz="2800">
                <a:latin typeface="Arial" charset="0"/>
                <a:ea typeface="MS PGothic" charset="0"/>
              </a:rPr>
              <a:t>Rite annuel en mai 2016 </a:t>
            </a:r>
            <a:br>
              <a:rPr lang="it-IT" sz="2800">
                <a:latin typeface="Arial" charset="0"/>
                <a:ea typeface="MS PGothic" charset="0"/>
              </a:rPr>
            </a:br>
            <a:r>
              <a:rPr lang="it-IT" sz="2800">
                <a:latin typeface="Arial" charset="0"/>
                <a:ea typeface="MS PGothic" charset="0"/>
              </a:rPr>
              <a:t>pour les dictionnaires 2017</a:t>
            </a:r>
          </a:p>
        </p:txBody>
      </p:sp>
      <p:sp>
        <p:nvSpPr>
          <p:cNvPr id="400386" name="Segnaposto contenuto 2"/>
          <p:cNvSpPr>
            <a:spLocks noGrp="1"/>
          </p:cNvSpPr>
          <p:nvPr>
            <p:ph idx="1"/>
          </p:nvPr>
        </p:nvSpPr>
        <p:spPr/>
        <p:txBody>
          <a:bodyPr/>
          <a:lstStyle/>
          <a:p>
            <a:pPr algn="just"/>
            <a:r>
              <a:rPr lang="it-IT" sz="2400">
                <a:latin typeface="Arial" charset="0"/>
                <a:ea typeface="MS PGothic" charset="0"/>
                <a:cs typeface="MS PGothic" charset="0"/>
              </a:rPr>
              <a:t>Emoji, zadiste, twittosphère… Les nouveaux mots du Petit Robert et du Petit Larousse </a:t>
            </a:r>
            <a:r>
              <a:rPr lang="it-IT" sz="2400" b="1">
                <a:latin typeface="Arial" charset="0"/>
                <a:ea typeface="MS PGothic" charset="0"/>
                <a:cs typeface="MS PGothic" charset="0"/>
              </a:rPr>
              <a:t>cuvée</a:t>
            </a:r>
            <a:r>
              <a:rPr lang="it-IT" sz="2400">
                <a:latin typeface="Arial" charset="0"/>
                <a:ea typeface="MS PGothic" charset="0"/>
                <a:cs typeface="MS PGothic" charset="0"/>
              </a:rPr>
              <a:t> 2017 </a:t>
            </a:r>
            <a:r>
              <a:rPr lang="it-IT" sz="2400" i="1">
                <a:latin typeface="Arial" charset="0"/>
                <a:ea typeface="MS PGothic" charset="0"/>
                <a:cs typeface="MS PGothic" charset="0"/>
              </a:rPr>
              <a:t>Le Monde</a:t>
            </a:r>
            <a:r>
              <a:rPr lang="it-IT" sz="2400">
                <a:latin typeface="Arial" charset="0"/>
                <a:ea typeface="MS PGothic" charset="0"/>
                <a:cs typeface="MS PGothic" charset="0"/>
              </a:rPr>
              <a:t> 12 mai 2016</a:t>
            </a:r>
          </a:p>
          <a:p>
            <a:r>
              <a:rPr lang="it-IT" sz="2400">
                <a:latin typeface="Arial" charset="0"/>
                <a:ea typeface="MS PGothic" charset="0"/>
                <a:cs typeface="MS PGothic" charset="0"/>
              </a:rPr>
              <a:t>Les nouveaux mots du Petit Robert </a:t>
            </a:r>
          </a:p>
          <a:p>
            <a:pPr algn="just"/>
            <a:r>
              <a:rPr lang="it-IT" sz="2400">
                <a:latin typeface="Arial" charset="0"/>
                <a:ea typeface="MS PGothic" charset="0"/>
                <a:cs typeface="MS PGothic" charset="0"/>
              </a:rPr>
              <a:t>« Geeks » et « youtubeurs » font une entrée fracassante dans le millésime 2017 du Petit Robert, le dictionnaire de référence de la langue française, </a:t>
            </a:r>
            <a:r>
              <a:rPr lang="it-IT" sz="2400" i="1">
                <a:latin typeface="Arial" charset="0"/>
                <a:ea typeface="MS PGothic" charset="0"/>
                <a:cs typeface="MS PGothic" charset="0"/>
              </a:rPr>
              <a:t>Républicain lorrain </a:t>
            </a:r>
            <a:r>
              <a:rPr lang="it-IT" sz="2400">
                <a:latin typeface="Arial" charset="0"/>
                <a:ea typeface="MS PGothic" charset="0"/>
                <a:cs typeface="MS PGothic" charset="0"/>
              </a:rPr>
              <a:t>14/05/2016  </a:t>
            </a:r>
          </a:p>
          <a:p>
            <a:endParaRPr lang="it-IT" sz="2400">
              <a:latin typeface="Arial" charset="0"/>
              <a:ea typeface="MS PGothic" charset="0"/>
              <a:cs typeface="MS PGothic" charset="0"/>
            </a:endParaRPr>
          </a:p>
          <a:p>
            <a:endParaRPr lang="it-IT" sz="2400">
              <a:latin typeface="Arial" charset="0"/>
              <a:ea typeface="MS PGothic" charset="0"/>
              <a:cs typeface="MS PGothic" charset="0"/>
            </a:endParaRPr>
          </a:p>
          <a:p>
            <a:endParaRPr lang="it-IT" sz="2400">
              <a:latin typeface="Arial" charset="0"/>
              <a:ea typeface="MS PGothic" charset="0"/>
              <a:cs typeface="MS PGothic" charset="0"/>
            </a:endParaRP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3839338179"/>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3" name="Rectangle 2"/>
          <p:cNvSpPr>
            <a:spLocks noGrp="1" noChangeArrowheads="1"/>
          </p:cNvSpPr>
          <p:nvPr>
            <p:ph type="title"/>
          </p:nvPr>
        </p:nvSpPr>
        <p:spPr/>
        <p:txBody>
          <a:bodyPr/>
          <a:lstStyle/>
          <a:p>
            <a:pPr eaLnBrk="1" hangingPunct="1"/>
            <a:r>
              <a:rPr lang="fr-FR" sz="2800" dirty="0">
                <a:latin typeface="Arial" charset="0"/>
                <a:ea typeface="MS PGothic" charset="0"/>
              </a:rPr>
              <a:t>Microstructure : 7. Renvoi </a:t>
            </a:r>
          </a:p>
        </p:txBody>
      </p:sp>
      <p:sp>
        <p:nvSpPr>
          <p:cNvPr id="453634" name="Rectangle 3"/>
          <p:cNvSpPr>
            <a:spLocks noGrp="1" noChangeArrowheads="1"/>
          </p:cNvSpPr>
          <p:nvPr>
            <p:ph type="body" idx="1"/>
          </p:nvPr>
        </p:nvSpPr>
        <p:spPr/>
        <p:txBody>
          <a:bodyPr/>
          <a:lstStyle/>
          <a:p>
            <a:pPr eaLnBrk="1" hangingPunct="1"/>
            <a:r>
              <a:rPr lang="fr-FR" sz="2400" b="1">
                <a:latin typeface="Arial" charset="0"/>
                <a:ea typeface="MS PGothic" charset="0"/>
                <a:cs typeface="MS PGothic" charset="0"/>
              </a:rPr>
              <a:t>islamique</a:t>
            </a:r>
            <a:r>
              <a:rPr lang="fr-FR" sz="2400">
                <a:latin typeface="Arial" charset="0"/>
                <a:ea typeface="MS PGothic" charset="0"/>
                <a:cs typeface="MS PGothic" charset="0"/>
              </a:rPr>
              <a:t> [islamik] </a:t>
            </a:r>
            <a:r>
              <a:rPr lang="fr-FR" sz="2400" b="1">
                <a:latin typeface="Arial" charset="0"/>
                <a:ea typeface="MS PGothic" charset="0"/>
                <a:cs typeface="MS PGothic" charset="0"/>
              </a:rPr>
              <a:t>adj.</a:t>
            </a:r>
            <a:r>
              <a:rPr lang="fr-FR" sz="2400">
                <a:latin typeface="Arial" charset="0"/>
                <a:ea typeface="MS PGothic" charset="0"/>
                <a:cs typeface="MS PGothic" charset="0"/>
              </a:rPr>
              <a:t>  • 1835; de </a:t>
            </a:r>
            <a:r>
              <a:rPr lang="fr-FR" sz="2400" i="1">
                <a:latin typeface="Arial" charset="0"/>
                <a:ea typeface="MS PGothic" charset="0"/>
                <a:cs typeface="MS PGothic" charset="0"/>
              </a:rPr>
              <a:t>islam</a:t>
            </a:r>
            <a:r>
              <a:rPr lang="fr-FR" sz="2400">
                <a:latin typeface="Arial" charset="0"/>
                <a:ea typeface="MS PGothic" charset="0"/>
                <a:cs typeface="MS PGothic" charset="0"/>
              </a:rPr>
              <a:t>   </a:t>
            </a:r>
          </a:p>
          <a:p>
            <a:pPr eaLnBrk="1" hangingPunct="1">
              <a:buFontTx/>
              <a:buNone/>
            </a:pPr>
            <a:r>
              <a:rPr lang="fr-FR" sz="2400">
                <a:latin typeface="Arial" charset="0"/>
                <a:ea typeface="MS PGothic" charset="0"/>
                <a:cs typeface="MS PGothic" charset="0"/>
              </a:rPr>
              <a:t/>
            </a:r>
            <a:br>
              <a:rPr lang="fr-FR" sz="2400">
                <a:latin typeface="Arial" charset="0"/>
                <a:ea typeface="MS PGothic" charset="0"/>
                <a:cs typeface="MS PGothic" charset="0"/>
              </a:rPr>
            </a:br>
            <a:r>
              <a:rPr lang="fr-FR" sz="2400">
                <a:latin typeface="Arial" charset="0"/>
                <a:ea typeface="MS PGothic" charset="0"/>
                <a:cs typeface="MS PGothic" charset="0"/>
              </a:rPr>
              <a:t>PR 2001 Qui appartient, qui a rapport à l'islam.  Þ </a:t>
            </a:r>
            <a:r>
              <a:rPr lang="fr-FR" sz="2400" u="sng">
                <a:latin typeface="Arial" charset="0"/>
                <a:ea typeface="MS PGothic" charset="0"/>
                <a:cs typeface="MS PGothic" charset="0"/>
              </a:rPr>
              <a:t>musulman</a:t>
            </a:r>
            <a:r>
              <a:rPr lang="fr-FR" sz="2400">
                <a:latin typeface="Arial" charset="0"/>
                <a:ea typeface="MS PGothic" charset="0"/>
                <a:cs typeface="MS PGothic" charset="0"/>
              </a:rPr>
              <a:t>. </a:t>
            </a:r>
            <a:r>
              <a:rPr lang="fr-FR" sz="2400" i="1">
                <a:latin typeface="Arial" charset="0"/>
                <a:ea typeface="MS PGothic" charset="0"/>
                <a:cs typeface="MS PGothic" charset="0"/>
              </a:rPr>
              <a:t>Loi islamique. </a:t>
            </a:r>
            <a:r>
              <a:rPr lang="fr-FR" sz="2400">
                <a:latin typeface="Arial" charset="0"/>
                <a:ea typeface="MS PGothic" charset="0"/>
                <a:cs typeface="MS PGothic" charset="0"/>
              </a:rPr>
              <a:t>Þ </a:t>
            </a:r>
            <a:r>
              <a:rPr lang="fr-FR" sz="2400" u="sng">
                <a:latin typeface="Arial" charset="0"/>
                <a:ea typeface="MS PGothic" charset="0"/>
                <a:cs typeface="MS PGothic" charset="0"/>
              </a:rPr>
              <a:t>charia</a:t>
            </a:r>
            <a:r>
              <a:rPr lang="fr-FR" sz="2400">
                <a:latin typeface="Arial" charset="0"/>
                <a:ea typeface="MS PGothic" charset="0"/>
                <a:cs typeface="MS PGothic" charset="0"/>
              </a:rPr>
              <a:t>. </a:t>
            </a:r>
            <a:r>
              <a:rPr lang="fr-FR" sz="2400" i="1">
                <a:latin typeface="Arial" charset="0"/>
                <a:ea typeface="MS PGothic" charset="0"/>
                <a:cs typeface="MS PGothic" charset="0"/>
              </a:rPr>
              <a:t>Foulard* islamique </a:t>
            </a:r>
            <a:r>
              <a:rPr lang="fr-FR" sz="2400">
                <a:latin typeface="Arial" charset="0"/>
                <a:ea typeface="MS PGothic" charset="0"/>
                <a:cs typeface="MS PGothic" charset="0"/>
              </a:rPr>
              <a:t>(Þ </a:t>
            </a:r>
            <a:r>
              <a:rPr lang="fr-FR" sz="2400" u="sng">
                <a:latin typeface="Arial" charset="0"/>
                <a:ea typeface="MS PGothic" charset="0"/>
                <a:cs typeface="MS PGothic" charset="0"/>
              </a:rPr>
              <a:t>tchador</a:t>
            </a:r>
            <a:r>
              <a:rPr lang="fr-FR" sz="2400">
                <a:latin typeface="Arial" charset="0"/>
                <a:ea typeface="MS PGothic" charset="0"/>
                <a:cs typeface="MS PGothic" charset="0"/>
              </a:rPr>
              <a:t>, </a:t>
            </a:r>
            <a:r>
              <a:rPr lang="fr-FR" sz="2400" u="sng">
                <a:latin typeface="Arial" charset="0"/>
                <a:ea typeface="MS PGothic" charset="0"/>
                <a:cs typeface="MS PGothic" charset="0"/>
              </a:rPr>
              <a:t>1. voile</a:t>
            </a:r>
            <a:r>
              <a:rPr lang="fr-FR" sz="2400">
                <a:latin typeface="Arial" charset="0"/>
                <a:ea typeface="MS PGothic" charset="0"/>
                <a:cs typeface="MS PGothic" charset="0"/>
              </a:rPr>
              <a:t>)</a:t>
            </a:r>
            <a:r>
              <a:rPr lang="fr-FR" sz="2400" i="1">
                <a:latin typeface="Arial" charset="0"/>
                <a:ea typeface="MS PGothic" charset="0"/>
                <a:cs typeface="MS PGothic" charset="0"/>
              </a:rPr>
              <a:t> . </a:t>
            </a:r>
            <a:r>
              <a:rPr lang="fr-FR" sz="2400">
                <a:latin typeface="Arial" charset="0"/>
                <a:ea typeface="MS PGothic" charset="0"/>
                <a:cs typeface="MS PGothic" charset="0"/>
              </a:rPr>
              <a:t>— </a:t>
            </a:r>
            <a:r>
              <a:rPr lang="fr-FR" sz="2400" i="1">
                <a:latin typeface="Arial" charset="0"/>
                <a:ea typeface="MS PGothic" charset="0"/>
                <a:cs typeface="MS PGothic" charset="0"/>
              </a:rPr>
              <a:t>Études islamiques </a:t>
            </a:r>
            <a:r>
              <a:rPr lang="fr-FR" sz="2400">
                <a:latin typeface="Arial" charset="0"/>
                <a:ea typeface="MS PGothic" charset="0"/>
                <a:cs typeface="MS PGothic" charset="0"/>
              </a:rPr>
              <a:t>(Þ </a:t>
            </a:r>
            <a:r>
              <a:rPr lang="fr-FR" sz="2400" u="sng">
                <a:latin typeface="Arial" charset="0"/>
                <a:ea typeface="MS PGothic" charset="0"/>
                <a:cs typeface="MS PGothic" charset="0"/>
              </a:rPr>
              <a:t> coranique</a:t>
            </a:r>
            <a:r>
              <a:rPr lang="fr-FR" sz="2400">
                <a:latin typeface="Arial" charset="0"/>
                <a:ea typeface="MS PGothic" charset="0"/>
                <a:cs typeface="MS PGothic" charset="0"/>
              </a:rPr>
              <a:t>)</a:t>
            </a:r>
            <a:r>
              <a:rPr lang="fr-FR" sz="2400" i="1">
                <a:latin typeface="Arial" charset="0"/>
                <a:ea typeface="MS PGothic" charset="0"/>
                <a:cs typeface="MS PGothic" charset="0"/>
              </a:rPr>
              <a:t>.</a:t>
            </a:r>
          </a:p>
          <a:p>
            <a:pPr eaLnBrk="1" hangingPunct="1">
              <a:buFontTx/>
              <a:buNone/>
            </a:pPr>
            <a:endParaRPr lang="fr-FR" sz="2400" i="1">
              <a:latin typeface="Arial" charset="0"/>
              <a:ea typeface="MS PGothic" charset="0"/>
              <a:cs typeface="MS PGothic" charset="0"/>
            </a:endParaRPr>
          </a:p>
          <a:p>
            <a:pPr eaLnBrk="1" hangingPunct="1"/>
            <a:r>
              <a:rPr lang="fr-FR" sz="2400">
                <a:latin typeface="Arial" charset="0"/>
                <a:ea typeface="MS PGothic" charset="0"/>
                <a:cs typeface="MS PGothic" charset="0"/>
              </a:rPr>
              <a:t>PR 2007/2012… 2017 Qui appartient, qui a rapport à l'islam.</a:t>
            </a:r>
            <a:r>
              <a:rPr lang="fr-FR" sz="2400" i="1">
                <a:latin typeface="Arial" charset="0"/>
                <a:ea typeface="MS PGothic" charset="0"/>
                <a:cs typeface="MS PGothic" charset="0"/>
              </a:rPr>
              <a:t> </a:t>
            </a:r>
            <a:r>
              <a:rPr lang="fr-FR" sz="2400">
                <a:latin typeface="Arial" charset="0"/>
                <a:ea typeface="MS PGothic" charset="0"/>
                <a:cs typeface="MS PGothic" charset="0"/>
              </a:rPr>
              <a:t>V. musulman.</a:t>
            </a:r>
            <a:r>
              <a:rPr lang="fr-FR" sz="2400" i="1">
                <a:latin typeface="Arial" charset="0"/>
                <a:ea typeface="MS PGothic" charset="0"/>
                <a:cs typeface="MS PGothic" charset="0"/>
              </a:rPr>
              <a:t> Loi islamique. </a:t>
            </a:r>
            <a:r>
              <a:rPr lang="fr-FR" sz="2400">
                <a:latin typeface="Arial" charset="0"/>
                <a:ea typeface="MS PGothic" charset="0"/>
                <a:cs typeface="MS PGothic" charset="0"/>
              </a:rPr>
              <a:t> charia.</a:t>
            </a:r>
            <a:r>
              <a:rPr lang="fr-FR" sz="2400" i="1">
                <a:latin typeface="Arial" charset="0"/>
                <a:ea typeface="MS PGothic" charset="0"/>
                <a:cs typeface="MS PGothic" charset="0"/>
              </a:rPr>
              <a:t> Foulard*, voile islamique </a:t>
            </a:r>
            <a:r>
              <a:rPr lang="fr-FR" sz="2400">
                <a:latin typeface="Arial" charset="0"/>
                <a:ea typeface="MS PGothic" charset="0"/>
                <a:cs typeface="MS PGothic" charset="0"/>
              </a:rPr>
              <a:t>( burqa, haïk, hijab, tchador, 1. voile).</a:t>
            </a:r>
            <a:r>
              <a:rPr lang="fr-FR" sz="2400" i="1">
                <a:latin typeface="Arial" charset="0"/>
                <a:ea typeface="MS PGothic" charset="0"/>
                <a:cs typeface="MS PGothic" charset="0"/>
              </a:rPr>
              <a:t> ▫ Études islamiques </a:t>
            </a:r>
            <a:r>
              <a:rPr lang="fr-FR" sz="2400">
                <a:latin typeface="Arial" charset="0"/>
                <a:ea typeface="MS PGothic" charset="0"/>
                <a:cs typeface="MS PGothic" charset="0"/>
              </a:rPr>
              <a:t>( coranique).</a:t>
            </a:r>
          </a:p>
          <a:p>
            <a:pPr eaLnBrk="1" hangingPunct="1"/>
            <a:endParaRPr lang="fr-FR" sz="1100">
              <a:latin typeface="Arial" charset="0"/>
              <a:ea typeface="MS PGothic" charset="0"/>
              <a:cs typeface="MS PGothic" charset="0"/>
            </a:endParaRPr>
          </a:p>
        </p:txBody>
      </p:sp>
    </p:spTree>
    <p:extLst>
      <p:ext uri="{BB962C8B-B14F-4D97-AF65-F5344CB8AC3E}">
        <p14:creationId xmlns:p14="http://schemas.microsoft.com/office/powerpoint/2010/main" val="2550627951"/>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3" name="Rectangle 2"/>
          <p:cNvSpPr>
            <a:spLocks noGrp="1" noChangeArrowheads="1"/>
          </p:cNvSpPr>
          <p:nvPr>
            <p:ph type="title"/>
          </p:nvPr>
        </p:nvSpPr>
        <p:spPr/>
        <p:txBody>
          <a:bodyPr/>
          <a:lstStyle/>
          <a:p>
            <a:pPr eaLnBrk="1" hangingPunct="1"/>
            <a:r>
              <a:rPr lang="fr-FR" sz="2800" dirty="0">
                <a:latin typeface="Arial" charset="0"/>
                <a:ea typeface="MS PGothic" charset="0"/>
              </a:rPr>
              <a:t>Microstructure : 7. Renvoi </a:t>
            </a:r>
          </a:p>
        </p:txBody>
      </p:sp>
      <p:sp>
        <p:nvSpPr>
          <p:cNvPr id="453634" name="Rectangle 3"/>
          <p:cNvSpPr>
            <a:spLocks noGrp="1" noChangeArrowheads="1"/>
          </p:cNvSpPr>
          <p:nvPr>
            <p:ph type="body" idx="1"/>
          </p:nvPr>
        </p:nvSpPr>
        <p:spPr/>
        <p:txBody>
          <a:bodyPr>
            <a:normAutofit fontScale="92500" lnSpcReduction="20000"/>
          </a:bodyPr>
          <a:lstStyle/>
          <a:p>
            <a:pPr eaLnBrk="1" hangingPunct="1"/>
            <a:r>
              <a:rPr lang="fr-FR" sz="2400" dirty="0" err="1" smtClean="0">
                <a:latin typeface="Arial" charset="0"/>
                <a:ea typeface="MS PGothic" charset="0"/>
                <a:cs typeface="MS PGothic" charset="0"/>
              </a:rPr>
              <a:t>I</a:t>
            </a:r>
            <a:r>
              <a:rPr lang="fr-FR" sz="2400" b="1" dirty="0" err="1" smtClean="0">
                <a:latin typeface="Arial" charset="0"/>
                <a:ea typeface="MS PGothic" charset="0"/>
                <a:cs typeface="MS PGothic" charset="0"/>
              </a:rPr>
              <a:t>mmigré,ée</a:t>
            </a:r>
            <a:endParaRPr lang="fr-FR" sz="2400" b="1" dirty="0">
              <a:latin typeface="Arial" charset="0"/>
              <a:ea typeface="MS PGothic" charset="0"/>
              <a:cs typeface="MS PGothic" charset="0"/>
            </a:endParaRPr>
          </a:p>
          <a:p>
            <a:r>
              <a:rPr lang="fr-FR" sz="2400" dirty="0" smtClean="0">
                <a:latin typeface="Arial" charset="0"/>
                <a:ea typeface="MS PGothic" charset="0"/>
                <a:cs typeface="MS PGothic" charset="0"/>
              </a:rPr>
              <a:t>PR 2007 </a:t>
            </a:r>
          </a:p>
          <a:p>
            <a:r>
              <a:rPr lang="fr-FR" sz="2400" dirty="0" smtClean="0"/>
              <a:t>➙</a:t>
            </a:r>
            <a:r>
              <a:rPr lang="fr-FR" sz="2400" dirty="0"/>
              <a:t> immigrant.</a:t>
            </a:r>
            <a:endParaRPr lang="it-IT" sz="2400" dirty="0"/>
          </a:p>
          <a:p>
            <a:r>
              <a:rPr lang="fr-FR" sz="2400" dirty="0"/>
              <a:t>➙ </a:t>
            </a:r>
            <a:r>
              <a:rPr lang="fr-FR" sz="2400" dirty="0" err="1"/>
              <a:t>fam</a:t>
            </a:r>
            <a:r>
              <a:rPr lang="fr-FR" sz="2400" dirty="0"/>
              <a:t>. beur.</a:t>
            </a:r>
            <a:endParaRPr lang="it-IT" sz="2400" dirty="0"/>
          </a:p>
          <a:p>
            <a:r>
              <a:rPr lang="fr-FR" sz="2400" dirty="0"/>
              <a:t>➙ réfugié</a:t>
            </a:r>
            <a:r>
              <a:rPr lang="fr-FR" sz="2400" dirty="0" smtClean="0"/>
              <a:t>.</a:t>
            </a:r>
          </a:p>
          <a:p>
            <a:r>
              <a:rPr lang="fr-FR" sz="2400" dirty="0" smtClean="0">
                <a:latin typeface="Arial" charset="0"/>
                <a:ea typeface="MS PGothic" charset="0"/>
                <a:cs typeface="MS PGothic" charset="0"/>
              </a:rPr>
              <a:t>PR 2017 </a:t>
            </a:r>
          </a:p>
          <a:p>
            <a:r>
              <a:rPr lang="fr-FR" sz="2400" dirty="0" smtClean="0"/>
              <a:t>➙ immigrant.</a:t>
            </a:r>
            <a:endParaRPr lang="it-IT" sz="2400" dirty="0" smtClean="0"/>
          </a:p>
          <a:p>
            <a:r>
              <a:rPr lang="fr-FR" sz="2400" dirty="0" smtClean="0"/>
              <a:t>➙ </a:t>
            </a:r>
            <a:r>
              <a:rPr lang="fr-FR" sz="2400" dirty="0" err="1" smtClean="0"/>
              <a:t>fam</a:t>
            </a:r>
            <a:r>
              <a:rPr lang="fr-FR" sz="2400" dirty="0" smtClean="0"/>
              <a:t>. beur.</a:t>
            </a:r>
            <a:endParaRPr lang="it-IT" sz="2400" dirty="0" smtClean="0"/>
          </a:p>
          <a:p>
            <a:r>
              <a:rPr lang="fr-FR" sz="2400" dirty="0" smtClean="0"/>
              <a:t>➙ réfugié.</a:t>
            </a:r>
          </a:p>
          <a:p>
            <a:r>
              <a:rPr lang="fr-FR" sz="2400" dirty="0" smtClean="0"/>
              <a:t>➙ sans-papiers</a:t>
            </a:r>
            <a:endParaRPr lang="it-IT" sz="2400" dirty="0" smtClean="0"/>
          </a:p>
          <a:p>
            <a:endParaRPr lang="it-IT" sz="2400" dirty="0"/>
          </a:p>
          <a:p>
            <a:pPr marL="0" indent="0">
              <a:buNone/>
            </a:pPr>
            <a:endParaRPr lang="fr-FR" sz="2400" dirty="0" smtClean="0"/>
          </a:p>
          <a:p>
            <a:pPr marL="0" indent="0">
              <a:buNone/>
            </a:pPr>
            <a:r>
              <a:rPr lang="fr-FR" sz="2400" dirty="0"/>
              <a:t> </a:t>
            </a:r>
            <a:endParaRPr lang="it-IT" sz="2400" dirty="0"/>
          </a:p>
          <a:p>
            <a:pPr eaLnBrk="1" hangingPunct="1"/>
            <a:endParaRPr lang="fr-FR" sz="1100" dirty="0">
              <a:latin typeface="Arial" charset="0"/>
              <a:ea typeface="MS PGothic" charset="0"/>
              <a:cs typeface="MS PGothic" charset="0"/>
            </a:endParaRPr>
          </a:p>
        </p:txBody>
      </p:sp>
    </p:spTree>
    <p:extLst>
      <p:ext uri="{BB962C8B-B14F-4D97-AF65-F5344CB8AC3E}">
        <p14:creationId xmlns:p14="http://schemas.microsoft.com/office/powerpoint/2010/main" val="3243134535"/>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1" name="Titolo 1"/>
          <p:cNvSpPr>
            <a:spLocks noGrp="1"/>
          </p:cNvSpPr>
          <p:nvPr>
            <p:ph type="title"/>
          </p:nvPr>
        </p:nvSpPr>
        <p:spPr/>
        <p:txBody>
          <a:bodyPr/>
          <a:lstStyle/>
          <a:p>
            <a:r>
              <a:rPr lang="it-IT" sz="2800" dirty="0" err="1">
                <a:latin typeface="Arial" charset="0"/>
                <a:ea typeface="MS PGothic" charset="0"/>
              </a:rPr>
              <a:t>Microstructure</a:t>
            </a:r>
            <a:r>
              <a:rPr lang="it-IT" sz="2800" dirty="0">
                <a:latin typeface="Arial" charset="0"/>
                <a:ea typeface="MS PGothic" charset="0"/>
              </a:rPr>
              <a:t> : </a:t>
            </a:r>
            <a:r>
              <a:rPr lang="it-IT" sz="2800" dirty="0" smtClean="0">
                <a:latin typeface="Arial" charset="0"/>
                <a:ea typeface="MS PGothic" charset="0"/>
              </a:rPr>
              <a:t>8. </a:t>
            </a:r>
            <a:r>
              <a:rPr lang="it-IT" sz="2800" dirty="0">
                <a:latin typeface="Arial" charset="0"/>
                <a:ea typeface="MS PGothic" charset="0"/>
              </a:rPr>
              <a:t>La </a:t>
            </a:r>
            <a:r>
              <a:rPr lang="it-IT" sz="2800" dirty="0" err="1">
                <a:latin typeface="Arial" charset="0"/>
                <a:ea typeface="MS PGothic" charset="0"/>
              </a:rPr>
              <a:t>remarque</a:t>
            </a:r>
            <a:endParaRPr lang="it-IT" sz="2800" dirty="0">
              <a:latin typeface="Arial" charset="0"/>
              <a:ea typeface="MS PGothic" charset="0"/>
            </a:endParaRPr>
          </a:p>
        </p:txBody>
      </p:sp>
      <p:sp>
        <p:nvSpPr>
          <p:cNvPr id="450562" name="Segnaposto contenuto 2"/>
          <p:cNvSpPr>
            <a:spLocks noGrp="1"/>
          </p:cNvSpPr>
          <p:nvPr>
            <p:ph idx="1"/>
          </p:nvPr>
        </p:nvSpPr>
        <p:spPr/>
        <p:txBody>
          <a:bodyPr/>
          <a:lstStyle/>
          <a:p>
            <a:pPr algn="just"/>
            <a:r>
              <a:rPr lang="it-IT" sz="2400">
                <a:latin typeface="Arial" charset="0"/>
                <a:ea typeface="MS PGothic" charset="0"/>
                <a:cs typeface="MS PGothic" charset="0"/>
              </a:rPr>
              <a:t>“La remarque représente un lieu de respiration pour le lexicographe : peut-etre pourrait-elle même etre développée, elle a en effet le mérite de rappeler que le dictionnaire est un lieu d’</a:t>
            </a:r>
            <a:r>
              <a:rPr lang="it-IT" altLang="ja-JP" sz="2400">
                <a:latin typeface="Arial" charset="0"/>
                <a:ea typeface="MS PGothic" charset="0"/>
                <a:cs typeface="MS PGothic" charset="0"/>
              </a:rPr>
              <a:t>interprétation</a:t>
            </a:r>
            <a:r>
              <a:rPr lang="it-IT" sz="2400">
                <a:latin typeface="Arial" charset="0"/>
                <a:ea typeface="MS PGothic" charset="0"/>
                <a:cs typeface="MS PGothic" charset="0"/>
              </a:rPr>
              <a:t>”</a:t>
            </a:r>
            <a:r>
              <a:rPr lang="it-IT" altLang="ja-JP" sz="2400">
                <a:latin typeface="Arial" charset="0"/>
                <a:ea typeface="MS PGothic" charset="0"/>
                <a:cs typeface="MS PGothic" charset="0"/>
              </a:rPr>
              <a:t>.</a:t>
            </a:r>
          </a:p>
          <a:p>
            <a:r>
              <a:rPr lang="it-IT" sz="2400">
                <a:latin typeface="Arial" charset="0"/>
                <a:ea typeface="MS PGothic" charset="0"/>
                <a:cs typeface="MS PGothic" charset="0"/>
              </a:rPr>
              <a:t> J. Pruvost, </a:t>
            </a:r>
            <a:r>
              <a:rPr lang="it-IT" sz="2400" i="1">
                <a:latin typeface="Arial" charset="0"/>
                <a:ea typeface="MS PGothic" charset="0"/>
                <a:cs typeface="MS PGothic" charset="0"/>
              </a:rPr>
              <a:t>Les dictionnaires français- outils d’une langue et d’une culture</a:t>
            </a:r>
            <a:r>
              <a:rPr lang="it-IT" sz="2400">
                <a:latin typeface="Arial" charset="0"/>
                <a:ea typeface="MS PGothic" charset="0"/>
                <a:cs typeface="MS PGothic" charset="0"/>
              </a:rPr>
              <a:t>, Paris, Ophrys, 2006, p.178</a:t>
            </a:r>
          </a:p>
        </p:txBody>
      </p:sp>
    </p:spTree>
    <p:extLst>
      <p:ext uri="{BB962C8B-B14F-4D97-AF65-F5344CB8AC3E}">
        <p14:creationId xmlns:p14="http://schemas.microsoft.com/office/powerpoint/2010/main" val="1189901882"/>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smtClean="0">
                <a:latin typeface="Arial" charset="0"/>
                <a:ea typeface="MS PGothic" charset="0"/>
              </a:rPr>
              <a:t>Microstructure</a:t>
            </a:r>
            <a:r>
              <a:rPr lang="it-IT" sz="2800" dirty="0" smtClean="0">
                <a:latin typeface="Arial" charset="0"/>
                <a:ea typeface="MS PGothic" charset="0"/>
              </a:rPr>
              <a:t> : 8. La </a:t>
            </a:r>
            <a:r>
              <a:rPr lang="it-IT" sz="2800" dirty="0" err="1" smtClean="0">
                <a:latin typeface="Arial" charset="0"/>
                <a:ea typeface="MS PGothic" charset="0"/>
              </a:rPr>
              <a:t>remarque</a:t>
            </a:r>
            <a:endParaRPr lang="it-IT" sz="2800" dirty="0"/>
          </a:p>
        </p:txBody>
      </p:sp>
      <p:sp>
        <p:nvSpPr>
          <p:cNvPr id="3" name="Segnaposto contenuto 2"/>
          <p:cNvSpPr>
            <a:spLocks noGrp="1"/>
          </p:cNvSpPr>
          <p:nvPr>
            <p:ph idx="1"/>
          </p:nvPr>
        </p:nvSpPr>
        <p:spPr/>
        <p:txBody>
          <a:bodyPr/>
          <a:lstStyle/>
          <a:p>
            <a:pPr algn="just"/>
            <a:r>
              <a:rPr lang="fr-FR" sz="2400" dirty="0"/>
              <a:t>C</a:t>
            </a:r>
            <a:r>
              <a:rPr lang="fr-FR" sz="2400" dirty="0" smtClean="0"/>
              <a:t>’est </a:t>
            </a:r>
            <a:r>
              <a:rPr lang="fr-FR" sz="2400" dirty="0"/>
              <a:t>un ajout hétérogène d’informations sur le mot qui n’a pas trouvé sa place dans les composantes traditionnelles de la microstructure</a:t>
            </a:r>
            <a:r>
              <a:rPr lang="fr-FR" sz="2400" dirty="0" smtClean="0"/>
              <a:t>. Les remarques n’ont pas de place déterminée dans l’article.</a:t>
            </a:r>
            <a:endParaRPr lang="it-IT" sz="2400" dirty="0" smtClean="0"/>
          </a:p>
          <a:p>
            <a:pPr algn="just"/>
            <a:r>
              <a:rPr lang="fr-FR" sz="2400" dirty="0" smtClean="0"/>
              <a:t>Elle </a:t>
            </a:r>
            <a:r>
              <a:rPr lang="fr-FR" sz="2400" dirty="0"/>
              <a:t>peut apporter un renseignement par exemple sur l’histoire du mot, comme à l’entrée </a:t>
            </a:r>
            <a:r>
              <a:rPr lang="fr-FR" sz="2400" i="1" dirty="0"/>
              <a:t>art</a:t>
            </a:r>
            <a:r>
              <a:rPr lang="fr-FR" sz="2400" dirty="0"/>
              <a:t> : </a:t>
            </a:r>
            <a:r>
              <a:rPr lang="fr-FR" sz="2400" b="1" cap="small" dirty="0"/>
              <a:t>rem. </a:t>
            </a:r>
            <a:r>
              <a:rPr lang="fr-FR" sz="2400" i="1" dirty="0"/>
              <a:t>Art</a:t>
            </a:r>
            <a:r>
              <a:rPr lang="fr-FR" sz="2400" dirty="0"/>
              <a:t> est souvent féminin jusqu'au </a:t>
            </a:r>
            <a:r>
              <a:rPr lang="fr-FR" sz="2400" cap="all" dirty="0" err="1"/>
              <a:t>xvii</a:t>
            </a:r>
            <a:r>
              <a:rPr lang="fr-FR" sz="2400" baseline="30000" dirty="0" err="1"/>
              <a:t>e</a:t>
            </a:r>
            <a:r>
              <a:rPr lang="fr-FR" sz="2400" dirty="0"/>
              <a:t> s. ; sur un aspect grammatical comme à l’entrée </a:t>
            </a:r>
            <a:r>
              <a:rPr lang="fr-FR" sz="2400" i="1" dirty="0"/>
              <a:t>nous </a:t>
            </a:r>
            <a:r>
              <a:rPr lang="fr-FR" sz="2400" dirty="0"/>
              <a:t>: </a:t>
            </a:r>
            <a:r>
              <a:rPr lang="fr-FR" sz="2400" b="1" cap="small" dirty="0"/>
              <a:t>rem. </a:t>
            </a:r>
            <a:r>
              <a:rPr lang="fr-FR" sz="2400" dirty="0"/>
              <a:t>L'adj. et le p. p. s'accordent avec le vrai sujet : </a:t>
            </a:r>
            <a:r>
              <a:rPr lang="fr-FR" sz="2400" i="1" dirty="0"/>
              <a:t>Nous sommes étonnée de cette décision </a:t>
            </a:r>
            <a:r>
              <a:rPr lang="fr-FR" sz="2400" dirty="0"/>
              <a:t>; sur la phonétique comme à </a:t>
            </a:r>
            <a:r>
              <a:rPr lang="fr-FR" sz="2400" i="1" dirty="0"/>
              <a:t>grand </a:t>
            </a:r>
            <a:r>
              <a:rPr lang="fr-FR" sz="2400" b="1" cap="small" dirty="0"/>
              <a:t>rem</a:t>
            </a:r>
            <a:r>
              <a:rPr lang="fr-FR" sz="2400" cap="small" dirty="0"/>
              <a:t>. </a:t>
            </a:r>
            <a:r>
              <a:rPr lang="fr-FR" sz="2400" dirty="0"/>
              <a:t>Le </a:t>
            </a:r>
            <a:r>
              <a:rPr lang="fr-FR" sz="2400" i="1" dirty="0"/>
              <a:t>d</a:t>
            </a:r>
            <a:r>
              <a:rPr lang="fr-FR" sz="2400" dirty="0"/>
              <a:t> s'assourdit en liaison : </a:t>
            </a:r>
            <a:r>
              <a:rPr lang="fr-FR" sz="2400" i="1" dirty="0"/>
              <a:t>un grand homme</a:t>
            </a:r>
            <a:r>
              <a:rPr lang="fr-FR" sz="2400" dirty="0"/>
              <a:t> [</a:t>
            </a:r>
            <a:r>
              <a:rPr lang="fr-FR" sz="2400" dirty="0" err="1"/>
              <a:t>œ̃gʀɑ̃tɔm</a:t>
            </a:r>
            <a:r>
              <a:rPr lang="fr-FR" sz="2400" dirty="0"/>
              <a:t>] ; </a:t>
            </a:r>
            <a:endParaRPr lang="it-IT" sz="2400" dirty="0"/>
          </a:p>
        </p:txBody>
      </p:sp>
    </p:spTree>
    <p:extLst>
      <p:ext uri="{BB962C8B-B14F-4D97-AF65-F5344CB8AC3E}">
        <p14:creationId xmlns:p14="http://schemas.microsoft.com/office/powerpoint/2010/main" val="305478483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smtClean="0">
                <a:latin typeface="Arial" charset="0"/>
                <a:ea typeface="MS PGothic" charset="0"/>
              </a:rPr>
              <a:t>Microstructure</a:t>
            </a:r>
            <a:r>
              <a:rPr lang="it-IT" sz="2800" dirty="0" smtClean="0">
                <a:latin typeface="Arial" charset="0"/>
                <a:ea typeface="MS PGothic" charset="0"/>
              </a:rPr>
              <a:t> : 8. La </a:t>
            </a:r>
            <a:r>
              <a:rPr lang="it-IT" sz="2800" dirty="0" err="1" smtClean="0">
                <a:latin typeface="Arial" charset="0"/>
                <a:ea typeface="MS PGothic" charset="0"/>
              </a:rPr>
              <a:t>remarque</a:t>
            </a:r>
            <a:endParaRPr lang="it-IT" sz="2800" dirty="0"/>
          </a:p>
        </p:txBody>
      </p:sp>
      <p:sp>
        <p:nvSpPr>
          <p:cNvPr id="3" name="Segnaposto contenuto 2"/>
          <p:cNvSpPr>
            <a:spLocks noGrp="1"/>
          </p:cNvSpPr>
          <p:nvPr>
            <p:ph idx="1"/>
          </p:nvPr>
        </p:nvSpPr>
        <p:spPr/>
        <p:txBody>
          <a:bodyPr/>
          <a:lstStyle/>
          <a:p>
            <a:pPr algn="just"/>
            <a:r>
              <a:rPr lang="fr-FR" sz="2400" dirty="0" smtClean="0"/>
              <a:t>sur une variation </a:t>
            </a:r>
            <a:r>
              <a:rPr lang="fr-FR" sz="2400" dirty="0" err="1" smtClean="0"/>
              <a:t>diatopique</a:t>
            </a:r>
            <a:r>
              <a:rPr lang="fr-FR" sz="2400" dirty="0" smtClean="0"/>
              <a:t> comme à l’entrée </a:t>
            </a:r>
            <a:r>
              <a:rPr lang="fr-FR" sz="2400" i="1" dirty="0" smtClean="0"/>
              <a:t>inuit : </a:t>
            </a:r>
            <a:r>
              <a:rPr lang="fr-FR" sz="2400" b="1" cap="small" dirty="0" smtClean="0"/>
              <a:t>rem. </a:t>
            </a:r>
            <a:r>
              <a:rPr lang="fr-FR" sz="2400" dirty="0" smtClean="0"/>
              <a:t>Courant au Canada où l'emploi de </a:t>
            </a:r>
            <a:r>
              <a:rPr lang="fr-FR" sz="2400" i="1" dirty="0" smtClean="0"/>
              <a:t>esquimau</a:t>
            </a:r>
            <a:r>
              <a:rPr lang="fr-FR" sz="2400" dirty="0" smtClean="0"/>
              <a:t> est officiellement proscrit ; </a:t>
            </a:r>
          </a:p>
          <a:p>
            <a:r>
              <a:rPr lang="fr-FR" sz="2400" dirty="0" smtClean="0"/>
              <a:t>sur des aspects de culture partagée comme à l’entrée </a:t>
            </a:r>
            <a:r>
              <a:rPr lang="fr-FR" sz="2400" i="1" dirty="0" smtClean="0"/>
              <a:t>treize</a:t>
            </a:r>
            <a:r>
              <a:rPr lang="fr-FR" sz="2400" dirty="0" smtClean="0"/>
              <a:t> : </a:t>
            </a:r>
            <a:r>
              <a:rPr lang="fr-FR" sz="2400" b="1" cap="small" dirty="0" smtClean="0"/>
              <a:t>rem</a:t>
            </a:r>
            <a:r>
              <a:rPr lang="fr-FR" sz="2400" cap="small" dirty="0" smtClean="0"/>
              <a:t>. </a:t>
            </a:r>
            <a:r>
              <a:rPr lang="fr-FR" sz="2400" dirty="0" smtClean="0"/>
              <a:t>Par superstition, les hôtels et hôpitaux n'ont, en France, </a:t>
            </a:r>
            <a:r>
              <a:rPr lang="fr-FR" sz="2400" dirty="0" err="1" smtClean="0"/>
              <a:t>généralt</a:t>
            </a:r>
            <a:r>
              <a:rPr lang="fr-FR" sz="2400" dirty="0" smtClean="0"/>
              <a:t> pas de chambre numéro </a:t>
            </a:r>
            <a:r>
              <a:rPr lang="fr-FR" sz="2400" i="1" dirty="0" smtClean="0"/>
              <a:t>13.</a:t>
            </a:r>
          </a:p>
          <a:p>
            <a:pPr algn="just"/>
            <a:r>
              <a:rPr lang="fr-FR" sz="2400" dirty="0" smtClean="0"/>
              <a:t>On trouve également les recommandations officielles (termes et expressions approuvés ou recommandés par décret ministériel) comme à l’entrée </a:t>
            </a:r>
            <a:r>
              <a:rPr lang="fr-FR" sz="2400" i="1" dirty="0" smtClean="0"/>
              <a:t>web</a:t>
            </a:r>
            <a:r>
              <a:rPr lang="fr-FR" sz="2400" dirty="0" smtClean="0"/>
              <a:t> : </a:t>
            </a:r>
            <a:r>
              <a:rPr lang="fr-FR" sz="2400" dirty="0" err="1" smtClean="0"/>
              <a:t>Recomm</a:t>
            </a:r>
            <a:r>
              <a:rPr lang="fr-FR" sz="2400" dirty="0" smtClean="0"/>
              <a:t>. </a:t>
            </a:r>
            <a:r>
              <a:rPr lang="fr-FR" sz="2400" dirty="0" err="1" smtClean="0"/>
              <a:t>offic</a:t>
            </a:r>
            <a:r>
              <a:rPr lang="fr-FR" sz="2400" dirty="0" smtClean="0"/>
              <a:t>. </a:t>
            </a:r>
            <a:r>
              <a:rPr lang="fr-FR" sz="2400" i="1" dirty="0" smtClean="0"/>
              <a:t>toile (d'araignée) mondiale. </a:t>
            </a:r>
            <a:endParaRPr lang="it-IT" sz="2400" dirty="0"/>
          </a:p>
        </p:txBody>
      </p:sp>
    </p:spTree>
    <p:extLst>
      <p:ext uri="{BB962C8B-B14F-4D97-AF65-F5344CB8AC3E}">
        <p14:creationId xmlns:p14="http://schemas.microsoft.com/office/powerpoint/2010/main" val="96669367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5" name="Titolo 1"/>
          <p:cNvSpPr>
            <a:spLocks noGrp="1"/>
          </p:cNvSpPr>
          <p:nvPr>
            <p:ph type="title"/>
          </p:nvPr>
        </p:nvSpPr>
        <p:spPr/>
        <p:txBody>
          <a:bodyPr/>
          <a:lstStyle/>
          <a:p>
            <a:r>
              <a:rPr lang="it-IT" sz="2800">
                <a:latin typeface="Arial" charset="0"/>
                <a:ea typeface="MS PGothic" charset="0"/>
              </a:rPr>
              <a:t>Exemples de remarque PR 2017 </a:t>
            </a:r>
          </a:p>
        </p:txBody>
      </p:sp>
      <p:sp>
        <p:nvSpPr>
          <p:cNvPr id="451586" name="Segnaposto contenuto 2"/>
          <p:cNvSpPr>
            <a:spLocks noGrp="1"/>
          </p:cNvSpPr>
          <p:nvPr>
            <p:ph idx="1"/>
          </p:nvPr>
        </p:nvSpPr>
        <p:spPr/>
        <p:txBody>
          <a:bodyPr/>
          <a:lstStyle/>
          <a:p>
            <a:r>
              <a:rPr lang="it-IT" sz="2400" dirty="0" err="1">
                <a:latin typeface="Arial" charset="0"/>
                <a:ea typeface="MS PGothic" charset="0"/>
                <a:cs typeface="MS PGothic" charset="0"/>
              </a:rPr>
              <a:t>Sur</a:t>
            </a:r>
            <a:r>
              <a:rPr lang="it-IT" sz="2400" dirty="0">
                <a:latin typeface="Arial" charset="0"/>
                <a:ea typeface="MS PGothic" charset="0"/>
                <a:cs typeface="MS PGothic" charset="0"/>
              </a:rPr>
              <a:t> la </a:t>
            </a:r>
            <a:r>
              <a:rPr lang="it-IT" sz="2400" dirty="0" err="1">
                <a:latin typeface="Arial" charset="0"/>
                <a:ea typeface="MS PGothic" charset="0"/>
                <a:cs typeface="MS PGothic" charset="0"/>
              </a:rPr>
              <a:t>question</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du</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racisme</a:t>
            </a:r>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À </a:t>
            </a:r>
            <a:r>
              <a:rPr lang="fr-FR" sz="2400" b="1" dirty="0" smtClean="0">
                <a:latin typeface="Arial" charset="0"/>
                <a:ea typeface="MS PGothic" charset="0"/>
                <a:cs typeface="MS PGothic" charset="0"/>
              </a:rPr>
              <a:t>Race : </a:t>
            </a:r>
            <a:r>
              <a:rPr lang="it-IT" sz="2400" b="1" cap="small" dirty="0" smtClean="0">
                <a:effectLst/>
              </a:rPr>
              <a:t>rem.</a:t>
            </a:r>
            <a:r>
              <a:rPr lang="fr-FR" sz="2400" dirty="0" smtClean="0">
                <a:latin typeface="Arial" charset="0"/>
                <a:ea typeface="MS PGothic" charset="0"/>
                <a:cs typeface="MS PGothic" charset="0"/>
              </a:rPr>
              <a:t> </a:t>
            </a:r>
            <a:r>
              <a:rPr lang="fr-FR" sz="2400" b="1" dirty="0">
                <a:latin typeface="Arial" charset="0"/>
                <a:ea typeface="MS PGothic" charset="0"/>
                <a:cs typeface="MS PGothic" charset="0"/>
              </a:rPr>
              <a:t> </a:t>
            </a:r>
            <a:r>
              <a:rPr lang="fr-FR" sz="2400" dirty="0">
                <a:latin typeface="Arial" charset="0"/>
                <a:ea typeface="MS PGothic" charset="0"/>
                <a:cs typeface="MS PGothic" charset="0"/>
              </a:rPr>
              <a:t>Rien ne permet de </a:t>
            </a:r>
            <a:r>
              <a:rPr lang="fr-FR" sz="2400" dirty="0" smtClean="0">
                <a:latin typeface="Arial" charset="0"/>
                <a:ea typeface="MS PGothic" charset="0"/>
                <a:cs typeface="MS PGothic" charset="0"/>
              </a:rPr>
              <a:t>définir scientifiquement </a:t>
            </a:r>
            <a:r>
              <a:rPr lang="fr-FR" sz="2400" dirty="0">
                <a:latin typeface="Arial" charset="0"/>
                <a:ea typeface="MS PGothic" charset="0"/>
                <a:cs typeface="MS PGothic" charset="0"/>
              </a:rPr>
              <a:t>la notion de race.</a:t>
            </a:r>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À </a:t>
            </a:r>
            <a:r>
              <a:rPr lang="it-IT" sz="2400" b="1" dirty="0" err="1" smtClean="0">
                <a:latin typeface="Arial" charset="0"/>
                <a:ea typeface="MS PGothic" charset="0"/>
                <a:cs typeface="MS PGothic" charset="0"/>
              </a:rPr>
              <a:t>Nègre</a:t>
            </a:r>
            <a:r>
              <a:rPr lang="it-IT" sz="2400" b="1" dirty="0" smtClean="0">
                <a:latin typeface="Arial" charset="0"/>
                <a:ea typeface="MS PGothic" charset="0"/>
                <a:cs typeface="MS PGothic" charset="0"/>
              </a:rPr>
              <a:t>, </a:t>
            </a:r>
            <a:r>
              <a:rPr lang="it-IT" sz="2400" b="1" dirty="0" err="1" smtClean="0">
                <a:latin typeface="Arial" charset="0"/>
                <a:ea typeface="MS PGothic" charset="0"/>
                <a:cs typeface="MS PGothic" charset="0"/>
              </a:rPr>
              <a:t>négresse</a:t>
            </a:r>
            <a:r>
              <a:rPr lang="it-IT" sz="2400" b="1" dirty="0" smtClean="0">
                <a:latin typeface="Arial" charset="0"/>
                <a:ea typeface="MS PGothic" charset="0"/>
                <a:cs typeface="MS PGothic" charset="0"/>
              </a:rPr>
              <a:t> : </a:t>
            </a:r>
            <a:r>
              <a:rPr lang="it-IT" sz="2400" dirty="0" err="1" smtClean="0">
                <a:effectLst/>
              </a:rPr>
              <a:t>Vieilli</a:t>
            </a:r>
            <a:r>
              <a:rPr lang="it-IT" sz="2400" dirty="0" smtClean="0">
                <a:effectLst/>
              </a:rPr>
              <a:t> </a:t>
            </a:r>
            <a:r>
              <a:rPr lang="it-IT" sz="2400" dirty="0" err="1" smtClean="0">
                <a:effectLst/>
              </a:rPr>
              <a:t>ou</a:t>
            </a:r>
            <a:r>
              <a:rPr lang="it-IT" sz="2400" dirty="0" smtClean="0">
                <a:effectLst/>
              </a:rPr>
              <a:t> </a:t>
            </a:r>
            <a:r>
              <a:rPr lang="it-IT" sz="2400" dirty="0" err="1" smtClean="0">
                <a:effectLst/>
              </a:rPr>
              <a:t>péj</a:t>
            </a:r>
            <a:r>
              <a:rPr lang="it-IT" sz="2400" dirty="0" smtClean="0">
                <a:effectLst/>
              </a:rPr>
              <a:t>. Noir, </a:t>
            </a:r>
            <a:r>
              <a:rPr lang="it-IT" sz="2400" dirty="0" err="1" smtClean="0">
                <a:effectLst/>
              </a:rPr>
              <a:t>Noire</a:t>
            </a:r>
            <a:r>
              <a:rPr lang="it-IT" sz="2400" dirty="0" smtClean="0">
                <a:effectLst/>
              </a:rPr>
              <a:t>. </a:t>
            </a:r>
            <a:r>
              <a:rPr lang="it-IT" sz="2400" b="1" cap="small" dirty="0" smtClean="0">
                <a:effectLst/>
              </a:rPr>
              <a:t>rem. </a:t>
            </a:r>
            <a:r>
              <a:rPr lang="it-IT" sz="2400" dirty="0" smtClean="0">
                <a:effectLst/>
              </a:rPr>
              <a:t>Terme </a:t>
            </a:r>
            <a:r>
              <a:rPr lang="it-IT" sz="2400" dirty="0" err="1" smtClean="0">
                <a:effectLst/>
              </a:rPr>
              <a:t>raciste</a:t>
            </a:r>
            <a:r>
              <a:rPr lang="it-IT" sz="2400" dirty="0" smtClean="0">
                <a:effectLst/>
              </a:rPr>
              <a:t> </a:t>
            </a:r>
            <a:r>
              <a:rPr lang="it-IT" sz="2400" dirty="0" err="1" smtClean="0">
                <a:effectLst/>
              </a:rPr>
              <a:t>sauf</a:t>
            </a:r>
            <a:r>
              <a:rPr lang="it-IT" sz="2400" dirty="0" smtClean="0">
                <a:effectLst/>
              </a:rPr>
              <a:t> </a:t>
            </a:r>
            <a:r>
              <a:rPr lang="it-IT" sz="2400" dirty="0" err="1" smtClean="0">
                <a:effectLst/>
              </a:rPr>
              <a:t>s'il</a:t>
            </a:r>
            <a:r>
              <a:rPr lang="it-IT" sz="2400" dirty="0" smtClean="0">
                <a:effectLst/>
              </a:rPr>
              <a:t> est </a:t>
            </a:r>
            <a:r>
              <a:rPr lang="it-IT" sz="2400" dirty="0" err="1" smtClean="0">
                <a:effectLst/>
              </a:rPr>
              <a:t>employé</a:t>
            </a:r>
            <a:r>
              <a:rPr lang="it-IT" sz="2400" dirty="0" smtClean="0">
                <a:effectLst/>
              </a:rPr>
              <a:t> par </a:t>
            </a:r>
            <a:r>
              <a:rPr lang="it-IT" sz="2400" dirty="0" err="1" smtClean="0">
                <a:effectLst/>
              </a:rPr>
              <a:t>les</a:t>
            </a:r>
            <a:r>
              <a:rPr lang="it-IT" sz="2400" dirty="0" smtClean="0">
                <a:effectLst/>
              </a:rPr>
              <a:t> </a:t>
            </a:r>
            <a:r>
              <a:rPr lang="it-IT" sz="2400" dirty="0" err="1" smtClean="0">
                <a:effectLst/>
              </a:rPr>
              <a:t>Noirs</a:t>
            </a:r>
            <a:r>
              <a:rPr lang="it-IT" sz="2400" dirty="0" smtClean="0">
                <a:effectLst/>
              </a:rPr>
              <a:t> </a:t>
            </a:r>
            <a:r>
              <a:rPr lang="it-IT" sz="2400" dirty="0" err="1" smtClean="0">
                <a:effectLst/>
              </a:rPr>
              <a:t>eux-mêmes</a:t>
            </a:r>
            <a:r>
              <a:rPr lang="it-IT" sz="2400" dirty="0" smtClean="0">
                <a:effectLst/>
              </a:rPr>
              <a:t> (➙ </a:t>
            </a:r>
            <a:r>
              <a:rPr lang="it-IT" sz="2400" dirty="0" err="1" smtClean="0">
                <a:effectLst/>
              </a:rPr>
              <a:t>négritude</a:t>
            </a:r>
            <a:r>
              <a:rPr lang="it-IT" sz="2400" dirty="0" smtClean="0">
                <a:effectLst/>
              </a:rPr>
              <a:t>).</a:t>
            </a:r>
          </a:p>
        </p:txBody>
      </p:sp>
    </p:spTree>
    <p:extLst>
      <p:ext uri="{BB962C8B-B14F-4D97-AF65-F5344CB8AC3E}">
        <p14:creationId xmlns:p14="http://schemas.microsoft.com/office/powerpoint/2010/main" val="2374657755"/>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smtClean="0">
                <a:latin typeface="Arial" charset="0"/>
                <a:ea typeface="MS PGothic" charset="0"/>
              </a:rPr>
              <a:t>Sur</a:t>
            </a:r>
            <a:r>
              <a:rPr lang="it-IT" sz="2800" dirty="0" smtClean="0">
                <a:latin typeface="Arial" charset="0"/>
                <a:ea typeface="MS PGothic" charset="0"/>
              </a:rPr>
              <a:t> la </a:t>
            </a:r>
            <a:r>
              <a:rPr lang="it-IT" sz="2800" dirty="0" err="1" smtClean="0">
                <a:latin typeface="Arial" charset="0"/>
                <a:ea typeface="MS PGothic" charset="0"/>
              </a:rPr>
              <a:t>question</a:t>
            </a:r>
            <a:r>
              <a:rPr lang="it-IT" sz="2800" dirty="0" smtClean="0">
                <a:latin typeface="Arial" charset="0"/>
                <a:ea typeface="MS PGothic" charset="0"/>
              </a:rPr>
              <a:t> de la </a:t>
            </a:r>
            <a:r>
              <a:rPr lang="it-IT" sz="2800" dirty="0" err="1" smtClean="0">
                <a:latin typeface="Arial" charset="0"/>
                <a:ea typeface="MS PGothic" charset="0"/>
              </a:rPr>
              <a:t>féminisation</a:t>
            </a:r>
            <a:r>
              <a:rPr lang="it-IT" sz="2800" dirty="0" smtClean="0">
                <a:latin typeface="Arial" charset="0"/>
                <a:ea typeface="MS PGothic" charset="0"/>
              </a:rPr>
              <a:t> </a:t>
            </a:r>
            <a:endParaRPr lang="it-IT" sz="2800" dirty="0"/>
          </a:p>
        </p:txBody>
      </p:sp>
      <p:sp>
        <p:nvSpPr>
          <p:cNvPr id="3" name="Segnaposto contenuto 2"/>
          <p:cNvSpPr>
            <a:spLocks noGrp="1"/>
          </p:cNvSpPr>
          <p:nvPr>
            <p:ph idx="1"/>
          </p:nvPr>
        </p:nvSpPr>
        <p:spPr/>
        <p:txBody>
          <a:bodyPr/>
          <a:lstStyle/>
          <a:p>
            <a:pPr algn="just"/>
            <a:r>
              <a:rPr lang="fr-FR" sz="2400" dirty="0"/>
              <a:t>La féminisation des noms des métiers est un autre sujet de débat public et de décisions politiques sur lequel les dictionnaires de langue française ont été amenés à prendre position et le sont encore. Vont-ils accueillir les mots féminisés des appellations professionnelles dans les entrées, les préciser dans les remarques ou les ignorer ? C’est un choix qui s’avère politique. </a:t>
            </a:r>
            <a:endParaRPr lang="it-IT" sz="2400" dirty="0"/>
          </a:p>
          <a:p>
            <a:endParaRPr lang="it-IT" sz="2400" dirty="0"/>
          </a:p>
        </p:txBody>
      </p:sp>
    </p:spTree>
    <p:extLst>
      <p:ext uri="{BB962C8B-B14F-4D97-AF65-F5344CB8AC3E}">
        <p14:creationId xmlns:p14="http://schemas.microsoft.com/office/powerpoint/2010/main" val="16816505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729" name="Titolo 1"/>
          <p:cNvSpPr>
            <a:spLocks noGrp="1"/>
          </p:cNvSpPr>
          <p:nvPr>
            <p:ph type="title"/>
          </p:nvPr>
        </p:nvSpPr>
        <p:spPr/>
        <p:txBody>
          <a:bodyPr>
            <a:normAutofit fontScale="90000"/>
          </a:bodyPr>
          <a:lstStyle/>
          <a:p>
            <a:r>
              <a:rPr lang="it-IT" sz="2500" dirty="0">
                <a:latin typeface="Arial" charset="0"/>
                <a:ea typeface="MS PGothic" charset="0"/>
              </a:rPr>
              <a:t/>
            </a:r>
            <a:br>
              <a:rPr lang="it-IT" sz="2500" dirty="0">
                <a:latin typeface="Arial" charset="0"/>
                <a:ea typeface="MS PGothic" charset="0"/>
              </a:rPr>
            </a:br>
            <a:r>
              <a:rPr lang="it-IT" sz="2500" dirty="0" err="1">
                <a:latin typeface="Arial" charset="0"/>
                <a:ea typeface="MS PGothic" charset="0"/>
              </a:rPr>
              <a:t>Exemples</a:t>
            </a:r>
            <a:r>
              <a:rPr lang="it-IT" sz="2500" dirty="0">
                <a:latin typeface="Arial" charset="0"/>
                <a:ea typeface="MS PGothic" charset="0"/>
              </a:rPr>
              <a:t>  de </a:t>
            </a:r>
            <a:r>
              <a:rPr lang="it-IT" sz="2500" dirty="0" err="1">
                <a:latin typeface="Arial" charset="0"/>
                <a:ea typeface="MS PGothic" charset="0"/>
              </a:rPr>
              <a:t>remarque</a:t>
            </a:r>
            <a:r>
              <a:rPr lang="it-IT" sz="2500" dirty="0">
                <a:latin typeface="Arial" charset="0"/>
                <a:ea typeface="MS PGothic" charset="0"/>
              </a:rPr>
              <a:t> PR 2017 </a:t>
            </a:r>
            <a:br>
              <a:rPr lang="it-IT" sz="2500" dirty="0">
                <a:latin typeface="Arial" charset="0"/>
                <a:ea typeface="MS PGothic" charset="0"/>
              </a:rPr>
            </a:br>
            <a:r>
              <a:rPr lang="it-IT" sz="2500" dirty="0" err="1">
                <a:latin typeface="Arial" charset="0"/>
                <a:ea typeface="MS PGothic" charset="0"/>
              </a:rPr>
              <a:t>Sur</a:t>
            </a:r>
            <a:r>
              <a:rPr lang="it-IT" sz="2500" dirty="0">
                <a:latin typeface="Arial" charset="0"/>
                <a:ea typeface="MS PGothic" charset="0"/>
              </a:rPr>
              <a:t> la </a:t>
            </a:r>
            <a:r>
              <a:rPr lang="it-IT" sz="2500" dirty="0" err="1">
                <a:latin typeface="Arial" charset="0"/>
                <a:ea typeface="MS PGothic" charset="0"/>
              </a:rPr>
              <a:t>question</a:t>
            </a:r>
            <a:r>
              <a:rPr lang="it-IT" sz="2500" dirty="0">
                <a:latin typeface="Arial" charset="0"/>
                <a:ea typeface="MS PGothic" charset="0"/>
              </a:rPr>
              <a:t> de la </a:t>
            </a:r>
            <a:r>
              <a:rPr lang="it-IT" sz="2500" dirty="0" err="1">
                <a:latin typeface="Arial" charset="0"/>
                <a:ea typeface="MS PGothic" charset="0"/>
              </a:rPr>
              <a:t>féminisation</a:t>
            </a:r>
            <a:r>
              <a:rPr lang="it-IT" sz="2500" dirty="0">
                <a:latin typeface="Arial" charset="0"/>
                <a:ea typeface="MS PGothic" charset="0"/>
              </a:rPr>
              <a:t> </a:t>
            </a:r>
          </a:p>
        </p:txBody>
      </p:sp>
      <p:sp>
        <p:nvSpPr>
          <p:cNvPr id="457730" name="Segnaposto contenuto 2"/>
          <p:cNvSpPr>
            <a:spLocks noGrp="1"/>
          </p:cNvSpPr>
          <p:nvPr>
            <p:ph idx="1"/>
          </p:nvPr>
        </p:nvSpPr>
        <p:spPr/>
        <p:txBody>
          <a:bodyPr/>
          <a:lstStyle/>
          <a:p>
            <a:r>
              <a:rPr lang="it-IT" sz="2400" b="1" dirty="0" err="1" smtClean="0">
                <a:latin typeface="Arial" charset="0"/>
                <a:ea typeface="MS PGothic" charset="0"/>
                <a:cs typeface="MS PGothic" charset="0"/>
              </a:rPr>
              <a:t>Auteur</a:t>
            </a:r>
            <a:r>
              <a:rPr lang="it-IT" sz="2400" dirty="0" smtClean="0">
                <a:latin typeface="Arial" charset="0"/>
                <a:ea typeface="MS PGothic" charset="0"/>
                <a:cs typeface="MS PGothic" charset="0"/>
              </a:rPr>
              <a:t> : </a:t>
            </a:r>
            <a:r>
              <a:rPr lang="fr-FR" sz="2400" dirty="0" smtClean="0"/>
              <a:t>nom </a:t>
            </a:r>
            <a:r>
              <a:rPr lang="fr-FR" sz="2400" dirty="0"/>
              <a:t>masculin, rare </a:t>
            </a:r>
            <a:r>
              <a:rPr lang="fr-FR" sz="2400" b="1" dirty="0"/>
              <a:t>autrice</a:t>
            </a:r>
            <a:r>
              <a:rPr lang="fr-FR" sz="2400" dirty="0"/>
              <a:t> </a:t>
            </a:r>
            <a:endParaRPr lang="it-IT" sz="2400" dirty="0"/>
          </a:p>
          <a:p>
            <a:pPr algn="just"/>
            <a:r>
              <a:rPr lang="fr-FR" sz="2400" b="1" cap="small" dirty="0"/>
              <a:t>rem. </a:t>
            </a:r>
            <a:r>
              <a:rPr lang="fr-FR" sz="2400" dirty="0"/>
              <a:t>La forme féminine est </a:t>
            </a:r>
            <a:r>
              <a:rPr lang="fr-FR" sz="2400" i="1" dirty="0"/>
              <a:t>autrice</a:t>
            </a:r>
            <a:r>
              <a:rPr lang="fr-FR" sz="2400" dirty="0"/>
              <a:t> (latin </a:t>
            </a:r>
            <a:r>
              <a:rPr lang="fr-FR" sz="2400" i="1" dirty="0" err="1"/>
              <a:t>auctrix</a:t>
            </a:r>
            <a:r>
              <a:rPr lang="fr-FR" sz="2400" dirty="0"/>
              <a:t>), on la rencontre parfois aux sens 2°, 3° et 4°; on trouve aussi </a:t>
            </a:r>
            <a:r>
              <a:rPr lang="fr-FR" sz="2400" i="1" dirty="0"/>
              <a:t>une auteure</a:t>
            </a:r>
            <a:r>
              <a:rPr lang="fr-FR" sz="2400" dirty="0"/>
              <a:t> sur le modèle du français du Canada. </a:t>
            </a:r>
            <a:r>
              <a:rPr lang="fr-FR" sz="2400" dirty="0" smtClean="0">
                <a:effectLst/>
              </a:rPr>
              <a:t>« Nous avons fait actrice, cantatrice, bienfaitrice, et nous reculons devant autrice […] Autant avouer que nous ne savons plus nous servir de notre langue » (R. de Gourmont).</a:t>
            </a:r>
          </a:p>
          <a:p>
            <a:pPr algn="just"/>
            <a:endParaRPr lang="fr-FR" sz="2400" dirty="0" smtClean="0">
              <a:effectLst/>
            </a:endParaRPr>
          </a:p>
          <a:p>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3954731475"/>
      </p:ext>
    </p:extLst>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smtClean="0">
                <a:latin typeface="Arial" charset="0"/>
                <a:ea typeface="MS PGothic" charset="0"/>
              </a:rPr>
              <a:t>Exemples</a:t>
            </a:r>
            <a:r>
              <a:rPr lang="it-IT" sz="2800" dirty="0" smtClean="0">
                <a:latin typeface="Arial" charset="0"/>
                <a:ea typeface="MS PGothic" charset="0"/>
              </a:rPr>
              <a:t>  de </a:t>
            </a:r>
            <a:r>
              <a:rPr lang="it-IT" sz="2800" dirty="0" err="1" smtClean="0">
                <a:latin typeface="Arial" charset="0"/>
                <a:ea typeface="MS PGothic" charset="0"/>
              </a:rPr>
              <a:t>remarque</a:t>
            </a:r>
            <a:r>
              <a:rPr lang="it-IT" sz="2800" dirty="0" smtClean="0">
                <a:latin typeface="Arial" charset="0"/>
                <a:ea typeface="MS PGothic" charset="0"/>
              </a:rPr>
              <a:t> PR 2017 </a:t>
            </a:r>
            <a:br>
              <a:rPr lang="it-IT" sz="2800" dirty="0" smtClean="0">
                <a:latin typeface="Arial" charset="0"/>
                <a:ea typeface="MS PGothic" charset="0"/>
              </a:rPr>
            </a:br>
            <a:r>
              <a:rPr lang="it-IT" sz="2800" dirty="0" err="1" smtClean="0">
                <a:latin typeface="Arial" charset="0"/>
                <a:ea typeface="MS PGothic" charset="0"/>
              </a:rPr>
              <a:t>Sur</a:t>
            </a:r>
            <a:r>
              <a:rPr lang="it-IT" sz="2800" dirty="0" smtClean="0">
                <a:latin typeface="Arial" charset="0"/>
                <a:ea typeface="MS PGothic" charset="0"/>
              </a:rPr>
              <a:t> la </a:t>
            </a:r>
            <a:r>
              <a:rPr lang="it-IT" sz="2800" dirty="0" err="1" smtClean="0">
                <a:latin typeface="Arial" charset="0"/>
                <a:ea typeface="MS PGothic" charset="0"/>
              </a:rPr>
              <a:t>question</a:t>
            </a:r>
            <a:r>
              <a:rPr lang="it-IT" sz="2800" dirty="0" smtClean="0">
                <a:latin typeface="Arial" charset="0"/>
                <a:ea typeface="MS PGothic" charset="0"/>
              </a:rPr>
              <a:t> de la </a:t>
            </a:r>
            <a:r>
              <a:rPr lang="it-IT" sz="2800" dirty="0" err="1" smtClean="0">
                <a:latin typeface="Arial" charset="0"/>
                <a:ea typeface="MS PGothic" charset="0"/>
              </a:rPr>
              <a:t>féminisation</a:t>
            </a:r>
            <a:r>
              <a:rPr lang="it-IT" sz="2800" dirty="0" smtClean="0">
                <a:latin typeface="Arial" charset="0"/>
                <a:ea typeface="MS PGothic" charset="0"/>
              </a:rPr>
              <a:t> </a:t>
            </a:r>
            <a:endParaRPr lang="it-IT" sz="2800" dirty="0"/>
          </a:p>
        </p:txBody>
      </p:sp>
      <p:sp>
        <p:nvSpPr>
          <p:cNvPr id="3" name="Segnaposto contenuto 2"/>
          <p:cNvSpPr>
            <a:spLocks noGrp="1"/>
          </p:cNvSpPr>
          <p:nvPr>
            <p:ph idx="1"/>
          </p:nvPr>
        </p:nvSpPr>
        <p:spPr/>
        <p:txBody>
          <a:bodyPr/>
          <a:lstStyle/>
          <a:p>
            <a:r>
              <a:rPr lang="fr-FR" sz="2400" b="1" dirty="0" smtClean="0"/>
              <a:t>Ecrivain</a:t>
            </a:r>
            <a:r>
              <a:rPr lang="fr-FR" sz="2400" dirty="0" smtClean="0"/>
              <a:t> : </a:t>
            </a:r>
            <a:r>
              <a:rPr lang="fr-FR" sz="2400" dirty="0" smtClean="0">
                <a:effectLst/>
              </a:rPr>
              <a:t>nom masculin</a:t>
            </a:r>
            <a:endParaRPr lang="fr-FR" sz="2400" dirty="0" smtClean="0"/>
          </a:p>
          <a:p>
            <a:r>
              <a:rPr lang="fr-FR" sz="2400" b="1" cap="small" dirty="0" smtClean="0">
                <a:effectLst/>
              </a:rPr>
              <a:t>rem. </a:t>
            </a:r>
            <a:r>
              <a:rPr lang="fr-FR" sz="2400" dirty="0" smtClean="0">
                <a:effectLst/>
              </a:rPr>
              <a:t>La forme féminine </a:t>
            </a:r>
            <a:r>
              <a:rPr lang="fr-FR" sz="2400" b="0" i="1" dirty="0" smtClean="0">
                <a:effectLst/>
              </a:rPr>
              <a:t>une écrivaine</a:t>
            </a:r>
            <a:r>
              <a:rPr lang="fr-FR" sz="2400" dirty="0" smtClean="0">
                <a:effectLst/>
              </a:rPr>
              <a:t> est courante en français du Canada ; on la rencontre aussi en France : « une chaîne invisible où se côtoient des artistes, des écrivaines, des héroïnes de roman » (</a:t>
            </a:r>
            <a:r>
              <a:rPr lang="fr-FR" sz="2400" u="none" strike="noStrike" dirty="0" smtClean="0">
                <a:effectLst/>
              </a:rPr>
              <a:t>A. </a:t>
            </a:r>
            <a:r>
              <a:rPr lang="fr-FR" sz="2400" u="none" strike="noStrike" dirty="0" err="1" smtClean="0">
                <a:effectLst/>
              </a:rPr>
              <a:t>Ernaux</a:t>
            </a:r>
            <a:r>
              <a:rPr lang="fr-FR" sz="2400" dirty="0" smtClean="0">
                <a:effectLst/>
              </a:rPr>
              <a:t>).</a:t>
            </a:r>
          </a:p>
          <a:p>
            <a:endParaRPr lang="it-IT" sz="2400" dirty="0"/>
          </a:p>
        </p:txBody>
      </p:sp>
    </p:spTree>
    <p:extLst>
      <p:ext uri="{BB962C8B-B14F-4D97-AF65-F5344CB8AC3E}">
        <p14:creationId xmlns:p14="http://schemas.microsoft.com/office/powerpoint/2010/main" val="300915760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smtClean="0">
                <a:latin typeface="Arial" charset="0"/>
                <a:ea typeface="MS PGothic" charset="0"/>
              </a:rPr>
              <a:t>Exemples</a:t>
            </a:r>
            <a:r>
              <a:rPr lang="it-IT" sz="2800" dirty="0" smtClean="0">
                <a:latin typeface="Arial" charset="0"/>
                <a:ea typeface="MS PGothic" charset="0"/>
              </a:rPr>
              <a:t>  de </a:t>
            </a:r>
            <a:r>
              <a:rPr lang="it-IT" sz="2800" dirty="0" err="1" smtClean="0">
                <a:latin typeface="Arial" charset="0"/>
                <a:ea typeface="MS PGothic" charset="0"/>
              </a:rPr>
              <a:t>remarque</a:t>
            </a:r>
            <a:r>
              <a:rPr lang="it-IT" sz="2800" dirty="0" smtClean="0">
                <a:latin typeface="Arial" charset="0"/>
                <a:ea typeface="MS PGothic" charset="0"/>
              </a:rPr>
              <a:t> PR 2017 </a:t>
            </a:r>
            <a:br>
              <a:rPr lang="it-IT" sz="2800" dirty="0" smtClean="0">
                <a:latin typeface="Arial" charset="0"/>
                <a:ea typeface="MS PGothic" charset="0"/>
              </a:rPr>
            </a:br>
            <a:r>
              <a:rPr lang="it-IT" sz="2800" dirty="0" err="1" smtClean="0">
                <a:latin typeface="Arial" charset="0"/>
                <a:ea typeface="MS PGothic" charset="0"/>
              </a:rPr>
              <a:t>Sur</a:t>
            </a:r>
            <a:r>
              <a:rPr lang="it-IT" sz="2800" dirty="0" smtClean="0">
                <a:latin typeface="Arial" charset="0"/>
                <a:ea typeface="MS PGothic" charset="0"/>
              </a:rPr>
              <a:t> la </a:t>
            </a:r>
            <a:r>
              <a:rPr lang="it-IT" sz="2800" dirty="0" err="1" smtClean="0">
                <a:latin typeface="Arial" charset="0"/>
                <a:ea typeface="MS PGothic" charset="0"/>
              </a:rPr>
              <a:t>question</a:t>
            </a:r>
            <a:r>
              <a:rPr lang="it-IT" sz="2800" dirty="0" smtClean="0">
                <a:latin typeface="Arial" charset="0"/>
                <a:ea typeface="MS PGothic" charset="0"/>
              </a:rPr>
              <a:t> de la </a:t>
            </a:r>
            <a:r>
              <a:rPr lang="it-IT" sz="2800" dirty="0" err="1" smtClean="0">
                <a:latin typeface="Arial" charset="0"/>
                <a:ea typeface="MS PGothic" charset="0"/>
              </a:rPr>
              <a:t>féminisation</a:t>
            </a:r>
            <a:r>
              <a:rPr lang="it-IT" sz="2800" dirty="0" smtClean="0">
                <a:latin typeface="Arial" charset="0"/>
                <a:ea typeface="MS PGothic" charset="0"/>
              </a:rPr>
              <a:t> </a:t>
            </a:r>
            <a:endParaRPr lang="it-IT" sz="2800" dirty="0"/>
          </a:p>
        </p:txBody>
      </p:sp>
      <p:sp>
        <p:nvSpPr>
          <p:cNvPr id="3" name="Segnaposto contenuto 2"/>
          <p:cNvSpPr>
            <a:spLocks noGrp="1"/>
          </p:cNvSpPr>
          <p:nvPr>
            <p:ph idx="1"/>
          </p:nvPr>
        </p:nvSpPr>
        <p:spPr/>
        <p:txBody>
          <a:bodyPr/>
          <a:lstStyle/>
          <a:p>
            <a:pPr algn="just"/>
            <a:endParaRPr lang="it-IT" sz="2400" dirty="0" smtClean="0"/>
          </a:p>
          <a:p>
            <a:r>
              <a:rPr lang="it-IT" sz="2400" b="1" dirty="0" err="1" smtClean="0">
                <a:latin typeface="Arial" charset="0"/>
                <a:ea typeface="MS PGothic" charset="0"/>
                <a:cs typeface="MS PGothic" charset="0"/>
              </a:rPr>
              <a:t>Docteur</a:t>
            </a:r>
            <a:r>
              <a:rPr lang="it-IT" sz="2400" dirty="0" smtClean="0">
                <a:latin typeface="Arial" charset="0"/>
                <a:ea typeface="MS PGothic" charset="0"/>
                <a:cs typeface="MS PGothic" charset="0"/>
              </a:rPr>
              <a:t> :  </a:t>
            </a:r>
            <a:r>
              <a:rPr lang="it-IT" sz="2400" dirty="0" err="1" smtClean="0">
                <a:latin typeface="Arial" charset="0"/>
                <a:ea typeface="MS PGothic" charset="0"/>
                <a:cs typeface="MS PGothic" charset="0"/>
              </a:rPr>
              <a:t>nom</a:t>
            </a:r>
            <a:endParaRPr lang="it-IT" sz="2400" dirty="0" smtClean="0">
              <a:latin typeface="Arial" charset="0"/>
              <a:ea typeface="MS PGothic" charset="0"/>
              <a:cs typeface="MS PGothic" charset="0"/>
            </a:endParaRPr>
          </a:p>
          <a:p>
            <a:r>
              <a:rPr lang="fr-FR" sz="2400" b="1" cap="small" dirty="0" smtClean="0"/>
              <a:t>rem.</a:t>
            </a:r>
            <a:r>
              <a:rPr lang="it-IT" sz="2400" dirty="0" smtClean="0">
                <a:latin typeface="Arial" charset="0"/>
                <a:ea typeface="MS PGothic" charset="0"/>
                <a:cs typeface="MS PGothic" charset="0"/>
              </a:rPr>
              <a:t> </a:t>
            </a:r>
            <a:r>
              <a:rPr lang="it-IT" sz="2400" dirty="0" err="1" smtClean="0">
                <a:latin typeface="Arial" charset="0"/>
                <a:ea typeface="MS PGothic" charset="0"/>
                <a:cs typeface="MS PGothic" charset="0"/>
              </a:rPr>
              <a:t>Au</a:t>
            </a:r>
            <a:r>
              <a:rPr lang="it-IT" sz="2400" dirty="0" smtClean="0">
                <a:latin typeface="Arial" charset="0"/>
                <a:ea typeface="MS PGothic" charset="0"/>
                <a:cs typeface="MS PGothic" charset="0"/>
              </a:rPr>
              <a:t> </a:t>
            </a:r>
            <a:r>
              <a:rPr lang="it-IT" sz="2400" dirty="0" err="1" smtClean="0">
                <a:latin typeface="Arial" charset="0"/>
                <a:ea typeface="MS PGothic" charset="0"/>
                <a:cs typeface="MS PGothic" charset="0"/>
              </a:rPr>
              <a:t>féminin</a:t>
            </a:r>
            <a:r>
              <a:rPr lang="it-IT" sz="2400" dirty="0" smtClean="0">
                <a:latin typeface="Arial" charset="0"/>
                <a:ea typeface="MS PGothic" charset="0"/>
                <a:cs typeface="MS PGothic" charset="0"/>
              </a:rPr>
              <a:t> on </a:t>
            </a:r>
            <a:r>
              <a:rPr lang="it-IT" sz="2400" dirty="0" err="1" smtClean="0">
                <a:latin typeface="Arial" charset="0"/>
                <a:ea typeface="MS PGothic" charset="0"/>
                <a:cs typeface="MS PGothic" charset="0"/>
              </a:rPr>
              <a:t>trouve</a:t>
            </a:r>
            <a:r>
              <a:rPr lang="it-IT" sz="2400" dirty="0" smtClean="0">
                <a:latin typeface="Arial" charset="0"/>
                <a:ea typeface="MS PGothic" charset="0"/>
                <a:cs typeface="MS PGothic" charset="0"/>
              </a:rPr>
              <a:t> </a:t>
            </a:r>
            <a:r>
              <a:rPr lang="it-IT" sz="2400" dirty="0" err="1" smtClean="0">
                <a:latin typeface="Arial" charset="0"/>
                <a:ea typeface="MS PGothic" charset="0"/>
                <a:cs typeface="MS PGothic" charset="0"/>
              </a:rPr>
              <a:t>aussi</a:t>
            </a:r>
            <a:r>
              <a:rPr lang="it-IT" sz="2400" dirty="0" smtClean="0">
                <a:latin typeface="Arial" charset="0"/>
                <a:ea typeface="MS PGothic" charset="0"/>
                <a:cs typeface="MS PGothic" charset="0"/>
              </a:rPr>
              <a:t> </a:t>
            </a:r>
            <a:r>
              <a:rPr lang="it-IT" sz="2400" i="1" dirty="0" err="1" smtClean="0">
                <a:latin typeface="Arial" charset="0"/>
                <a:ea typeface="MS PGothic" charset="0"/>
                <a:cs typeface="MS PGothic" charset="0"/>
              </a:rPr>
              <a:t>docteure</a:t>
            </a:r>
            <a:r>
              <a:rPr lang="it-IT" sz="2400" dirty="0" smtClean="0">
                <a:latin typeface="Arial" charset="0"/>
                <a:ea typeface="MS PGothic" charset="0"/>
                <a:cs typeface="MS PGothic" charset="0"/>
              </a:rPr>
              <a:t> </a:t>
            </a:r>
            <a:r>
              <a:rPr lang="it-IT" sz="2400" dirty="0" err="1" smtClean="0">
                <a:latin typeface="Arial" charset="0"/>
                <a:ea typeface="MS PGothic" charset="0"/>
                <a:cs typeface="MS PGothic" charset="0"/>
              </a:rPr>
              <a:t>sur</a:t>
            </a:r>
            <a:r>
              <a:rPr lang="it-IT" sz="2400" dirty="0" smtClean="0">
                <a:latin typeface="Arial" charset="0"/>
                <a:ea typeface="MS PGothic" charset="0"/>
                <a:cs typeface="MS PGothic" charset="0"/>
              </a:rPr>
              <a:t> le </a:t>
            </a:r>
            <a:r>
              <a:rPr lang="it-IT" sz="2400" dirty="0" err="1" smtClean="0">
                <a:latin typeface="Arial" charset="0"/>
                <a:ea typeface="MS PGothic" charset="0"/>
                <a:cs typeface="MS PGothic" charset="0"/>
              </a:rPr>
              <a:t>modèle</a:t>
            </a:r>
            <a:r>
              <a:rPr lang="it-IT" sz="2400" dirty="0" smtClean="0">
                <a:latin typeface="Arial" charset="0"/>
                <a:ea typeface="MS PGothic" charset="0"/>
                <a:cs typeface="MS PGothic" charset="0"/>
              </a:rPr>
              <a:t> </a:t>
            </a:r>
            <a:r>
              <a:rPr lang="it-IT" sz="2400" dirty="0" err="1" smtClean="0">
                <a:latin typeface="Arial" charset="0"/>
                <a:ea typeface="MS PGothic" charset="0"/>
                <a:cs typeface="MS PGothic" charset="0"/>
              </a:rPr>
              <a:t>du</a:t>
            </a:r>
            <a:r>
              <a:rPr lang="it-IT" sz="2400" dirty="0" smtClean="0">
                <a:latin typeface="Arial" charset="0"/>
                <a:ea typeface="MS PGothic" charset="0"/>
                <a:cs typeface="MS PGothic" charset="0"/>
              </a:rPr>
              <a:t> </a:t>
            </a:r>
            <a:r>
              <a:rPr lang="it-IT" sz="2400" dirty="0" err="1" smtClean="0">
                <a:latin typeface="Arial" charset="0"/>
                <a:ea typeface="MS PGothic" charset="0"/>
                <a:cs typeface="MS PGothic" charset="0"/>
              </a:rPr>
              <a:t>français</a:t>
            </a:r>
            <a:r>
              <a:rPr lang="it-IT" sz="2400" dirty="0" smtClean="0">
                <a:latin typeface="Arial" charset="0"/>
                <a:ea typeface="MS PGothic" charset="0"/>
                <a:cs typeface="MS PGothic" charset="0"/>
              </a:rPr>
              <a:t> </a:t>
            </a:r>
            <a:r>
              <a:rPr lang="it-IT" sz="2400" dirty="0" err="1" smtClean="0">
                <a:latin typeface="Arial" charset="0"/>
                <a:ea typeface="MS PGothic" charset="0"/>
                <a:cs typeface="MS PGothic" charset="0"/>
              </a:rPr>
              <a:t>du</a:t>
            </a:r>
            <a:r>
              <a:rPr lang="it-IT" sz="2400" dirty="0" smtClean="0">
                <a:latin typeface="Arial" charset="0"/>
                <a:ea typeface="MS PGothic" charset="0"/>
                <a:cs typeface="MS PGothic" charset="0"/>
              </a:rPr>
              <a:t> Canada </a:t>
            </a:r>
          </a:p>
          <a:p>
            <a:r>
              <a:rPr lang="it-IT" sz="2400" b="1" dirty="0" err="1" smtClean="0">
                <a:latin typeface="Arial" charset="0"/>
                <a:ea typeface="MS PGothic" charset="0"/>
                <a:cs typeface="MS PGothic" charset="0"/>
              </a:rPr>
              <a:t>Médecin</a:t>
            </a:r>
            <a:r>
              <a:rPr lang="it-IT" sz="2400" dirty="0" smtClean="0">
                <a:latin typeface="Arial" charset="0"/>
                <a:ea typeface="MS PGothic" charset="0"/>
                <a:cs typeface="MS PGothic" charset="0"/>
              </a:rPr>
              <a:t> : </a:t>
            </a:r>
            <a:r>
              <a:rPr lang="it-IT" sz="2400" dirty="0" err="1" smtClean="0">
                <a:latin typeface="Arial" charset="0"/>
                <a:ea typeface="MS PGothic" charset="0"/>
                <a:cs typeface="MS PGothic" charset="0"/>
              </a:rPr>
              <a:t>nom</a:t>
            </a:r>
            <a:r>
              <a:rPr lang="it-IT" sz="2400" dirty="0" smtClean="0">
                <a:latin typeface="Arial" charset="0"/>
                <a:ea typeface="MS PGothic" charset="0"/>
                <a:cs typeface="MS PGothic" charset="0"/>
              </a:rPr>
              <a:t> </a:t>
            </a:r>
            <a:r>
              <a:rPr lang="it-IT" sz="2400" dirty="0" err="1" smtClean="0">
                <a:latin typeface="Arial" charset="0"/>
                <a:ea typeface="MS PGothic" charset="0"/>
                <a:cs typeface="MS PGothic" charset="0"/>
              </a:rPr>
              <a:t>masculin</a:t>
            </a:r>
            <a:endParaRPr lang="it-IT" sz="2400" dirty="0" smtClean="0">
              <a:latin typeface="Arial" charset="0"/>
              <a:ea typeface="MS PGothic" charset="0"/>
              <a:cs typeface="MS PGothic" charset="0"/>
            </a:endParaRPr>
          </a:p>
          <a:p>
            <a:r>
              <a:rPr lang="fr-FR" sz="2400" b="1" cap="small" dirty="0" smtClean="0"/>
              <a:t>rem.</a:t>
            </a:r>
            <a:r>
              <a:rPr lang="it-IT" sz="2400" dirty="0" smtClean="0">
                <a:latin typeface="Arial" charset="0"/>
                <a:ea typeface="MS PGothic" charset="0"/>
                <a:cs typeface="MS PGothic" charset="0"/>
              </a:rPr>
              <a:t> Le </a:t>
            </a:r>
            <a:r>
              <a:rPr lang="it-IT" sz="2400" dirty="0" err="1" smtClean="0">
                <a:latin typeface="Arial" charset="0"/>
                <a:ea typeface="MS PGothic" charset="0"/>
                <a:cs typeface="MS PGothic" charset="0"/>
              </a:rPr>
              <a:t>féminin</a:t>
            </a:r>
            <a:r>
              <a:rPr lang="it-IT" sz="2400" dirty="0" smtClean="0">
                <a:latin typeface="Arial" charset="0"/>
                <a:ea typeface="MS PGothic" charset="0"/>
                <a:cs typeface="MS PGothic" charset="0"/>
              </a:rPr>
              <a:t>, rare, est </a:t>
            </a:r>
            <a:r>
              <a:rPr lang="it-IT" sz="2400" i="1" dirty="0" smtClean="0">
                <a:latin typeface="Arial" charset="0"/>
                <a:ea typeface="MS PGothic" charset="0"/>
                <a:cs typeface="MS PGothic" charset="0"/>
              </a:rPr>
              <a:t>la </a:t>
            </a:r>
            <a:r>
              <a:rPr lang="it-IT" sz="2400" i="1" dirty="0" err="1" smtClean="0">
                <a:latin typeface="Arial" charset="0"/>
                <a:ea typeface="MS PGothic" charset="0"/>
                <a:cs typeface="MS PGothic" charset="0"/>
              </a:rPr>
              <a:t>médecin</a:t>
            </a:r>
            <a:r>
              <a:rPr lang="it-IT" sz="2400" i="1" dirty="0" smtClean="0">
                <a:latin typeface="Arial" charset="0"/>
                <a:ea typeface="MS PGothic" charset="0"/>
                <a:cs typeface="MS PGothic" charset="0"/>
              </a:rPr>
              <a:t>.</a:t>
            </a:r>
          </a:p>
          <a:p>
            <a:r>
              <a:rPr lang="it-IT" sz="2400" b="1" dirty="0" err="1" smtClean="0">
                <a:latin typeface="Arial" charset="0"/>
                <a:ea typeface="MS PGothic" charset="0"/>
                <a:cs typeface="MS PGothic" charset="0"/>
              </a:rPr>
              <a:t>Professeur</a:t>
            </a:r>
            <a:r>
              <a:rPr lang="it-IT" sz="2400" dirty="0" smtClean="0">
                <a:latin typeface="Arial" charset="0"/>
                <a:ea typeface="MS PGothic" charset="0"/>
                <a:cs typeface="MS PGothic" charset="0"/>
              </a:rPr>
              <a:t> : </a:t>
            </a:r>
            <a:r>
              <a:rPr lang="it-IT" sz="2400" dirty="0" err="1" smtClean="0">
                <a:latin typeface="Arial" charset="0"/>
                <a:ea typeface="MS PGothic" charset="0"/>
                <a:cs typeface="MS PGothic" charset="0"/>
              </a:rPr>
              <a:t>nom</a:t>
            </a:r>
            <a:r>
              <a:rPr lang="it-IT" sz="2400" dirty="0" smtClean="0">
                <a:latin typeface="Arial" charset="0"/>
                <a:ea typeface="MS PGothic" charset="0"/>
                <a:cs typeface="MS PGothic" charset="0"/>
              </a:rPr>
              <a:t>  </a:t>
            </a:r>
          </a:p>
          <a:p>
            <a:r>
              <a:rPr lang="fr-FR" sz="2400" b="1" cap="small" dirty="0" smtClean="0"/>
              <a:t>rem.</a:t>
            </a:r>
            <a:r>
              <a:rPr lang="it-IT" sz="2400" dirty="0" smtClean="0">
                <a:latin typeface="Arial" charset="0"/>
                <a:ea typeface="MS PGothic" charset="0"/>
                <a:cs typeface="MS PGothic" charset="0"/>
              </a:rPr>
              <a:t> </a:t>
            </a:r>
            <a:r>
              <a:rPr lang="it-IT" sz="2400" dirty="0" err="1" smtClean="0">
                <a:latin typeface="Arial" charset="0"/>
                <a:ea typeface="MS PGothic" charset="0"/>
                <a:cs typeface="MS PGothic" charset="0"/>
              </a:rPr>
              <a:t>Au</a:t>
            </a:r>
            <a:r>
              <a:rPr lang="it-IT" sz="2400" dirty="0" smtClean="0">
                <a:latin typeface="Arial" charset="0"/>
                <a:ea typeface="MS PGothic" charset="0"/>
                <a:cs typeface="MS PGothic" charset="0"/>
              </a:rPr>
              <a:t> </a:t>
            </a:r>
            <a:r>
              <a:rPr lang="it-IT" sz="2400" dirty="0" err="1" smtClean="0">
                <a:latin typeface="Arial" charset="0"/>
                <a:ea typeface="MS PGothic" charset="0"/>
                <a:cs typeface="MS PGothic" charset="0"/>
              </a:rPr>
              <a:t>féminin</a:t>
            </a:r>
            <a:r>
              <a:rPr lang="it-IT" sz="2400" dirty="0" smtClean="0">
                <a:latin typeface="Arial" charset="0"/>
                <a:ea typeface="MS PGothic" charset="0"/>
                <a:cs typeface="MS PGothic" charset="0"/>
              </a:rPr>
              <a:t>, on </a:t>
            </a:r>
            <a:r>
              <a:rPr lang="it-IT" sz="2400" dirty="0" err="1" smtClean="0">
                <a:latin typeface="Arial" charset="0"/>
                <a:ea typeface="MS PGothic" charset="0"/>
                <a:cs typeface="MS PGothic" charset="0"/>
              </a:rPr>
              <a:t>écrit</a:t>
            </a:r>
            <a:r>
              <a:rPr lang="it-IT" sz="2400" dirty="0" smtClean="0">
                <a:latin typeface="Arial" charset="0"/>
                <a:ea typeface="MS PGothic" charset="0"/>
                <a:cs typeface="MS PGothic" charset="0"/>
              </a:rPr>
              <a:t> </a:t>
            </a:r>
            <a:r>
              <a:rPr lang="it-IT" sz="2400" dirty="0" err="1" smtClean="0">
                <a:latin typeface="Arial" charset="0"/>
                <a:ea typeface="MS PGothic" charset="0"/>
                <a:cs typeface="MS PGothic" charset="0"/>
              </a:rPr>
              <a:t>aussi</a:t>
            </a:r>
            <a:r>
              <a:rPr lang="it-IT" sz="2400" dirty="0" smtClean="0">
                <a:latin typeface="Arial" charset="0"/>
                <a:ea typeface="MS PGothic" charset="0"/>
                <a:cs typeface="MS PGothic" charset="0"/>
              </a:rPr>
              <a:t> </a:t>
            </a:r>
            <a:r>
              <a:rPr lang="it-IT" sz="2400" i="1" dirty="0" err="1" smtClean="0">
                <a:latin typeface="Arial" charset="0"/>
                <a:ea typeface="MS PGothic" charset="0"/>
                <a:cs typeface="MS PGothic" charset="0"/>
              </a:rPr>
              <a:t>professeure</a:t>
            </a:r>
            <a:r>
              <a:rPr lang="it-IT" sz="2400" dirty="0" smtClean="0">
                <a:latin typeface="Arial" charset="0"/>
                <a:ea typeface="MS PGothic" charset="0"/>
                <a:cs typeface="MS PGothic" charset="0"/>
              </a:rPr>
              <a:t> </a:t>
            </a:r>
            <a:r>
              <a:rPr lang="it-IT" sz="2400" dirty="0" err="1" smtClean="0">
                <a:latin typeface="Arial" charset="0"/>
                <a:ea typeface="MS PGothic" charset="0"/>
                <a:cs typeface="MS PGothic" charset="0"/>
              </a:rPr>
              <a:t>sur</a:t>
            </a:r>
            <a:r>
              <a:rPr lang="it-IT" sz="2400" dirty="0" smtClean="0">
                <a:latin typeface="Arial" charset="0"/>
                <a:ea typeface="MS PGothic" charset="0"/>
                <a:cs typeface="MS PGothic" charset="0"/>
              </a:rPr>
              <a:t> le </a:t>
            </a:r>
            <a:r>
              <a:rPr lang="it-IT" sz="2400" dirty="0" err="1" smtClean="0">
                <a:latin typeface="Arial" charset="0"/>
                <a:ea typeface="MS PGothic" charset="0"/>
                <a:cs typeface="MS PGothic" charset="0"/>
              </a:rPr>
              <a:t>modèle</a:t>
            </a:r>
            <a:r>
              <a:rPr lang="it-IT" sz="2400" dirty="0" smtClean="0">
                <a:latin typeface="Arial" charset="0"/>
                <a:ea typeface="MS PGothic" charset="0"/>
                <a:cs typeface="MS PGothic" charset="0"/>
              </a:rPr>
              <a:t> </a:t>
            </a:r>
            <a:r>
              <a:rPr lang="it-IT" sz="2400" dirty="0" err="1" smtClean="0">
                <a:latin typeface="Arial" charset="0"/>
                <a:ea typeface="MS PGothic" charset="0"/>
                <a:cs typeface="MS PGothic" charset="0"/>
              </a:rPr>
              <a:t>du</a:t>
            </a:r>
            <a:r>
              <a:rPr lang="it-IT" sz="2400" dirty="0" smtClean="0">
                <a:latin typeface="Arial" charset="0"/>
                <a:ea typeface="MS PGothic" charset="0"/>
                <a:cs typeface="MS PGothic" charset="0"/>
              </a:rPr>
              <a:t> </a:t>
            </a:r>
            <a:r>
              <a:rPr lang="it-IT" sz="2400" dirty="0" err="1" smtClean="0">
                <a:latin typeface="Arial" charset="0"/>
                <a:ea typeface="MS PGothic" charset="0"/>
                <a:cs typeface="MS PGothic" charset="0"/>
              </a:rPr>
              <a:t>français</a:t>
            </a:r>
            <a:r>
              <a:rPr lang="it-IT" sz="2400" dirty="0" smtClean="0">
                <a:latin typeface="Arial" charset="0"/>
                <a:ea typeface="MS PGothic" charset="0"/>
                <a:cs typeface="MS PGothic" charset="0"/>
              </a:rPr>
              <a:t> </a:t>
            </a:r>
            <a:r>
              <a:rPr lang="it-IT" sz="2400" dirty="0" err="1" smtClean="0">
                <a:latin typeface="Arial" charset="0"/>
                <a:ea typeface="MS PGothic" charset="0"/>
                <a:cs typeface="MS PGothic" charset="0"/>
              </a:rPr>
              <a:t>du</a:t>
            </a:r>
            <a:r>
              <a:rPr lang="it-IT" sz="2400" dirty="0" smtClean="0">
                <a:latin typeface="Arial" charset="0"/>
                <a:ea typeface="MS PGothic" charset="0"/>
                <a:cs typeface="MS PGothic" charset="0"/>
              </a:rPr>
              <a:t> </a:t>
            </a:r>
            <a:r>
              <a:rPr lang="it-IT" sz="2400" dirty="0" err="1" smtClean="0">
                <a:latin typeface="Arial" charset="0"/>
                <a:ea typeface="MS PGothic" charset="0"/>
                <a:cs typeface="MS PGothic" charset="0"/>
              </a:rPr>
              <a:t>canada</a:t>
            </a:r>
            <a:r>
              <a:rPr lang="it-IT" sz="2400" dirty="0" smtClean="0">
                <a:latin typeface="Arial" charset="0"/>
                <a:ea typeface="MS PGothic" charset="0"/>
                <a:cs typeface="MS PGothic" charset="0"/>
              </a:rPr>
              <a:t>.</a:t>
            </a:r>
            <a:endParaRPr lang="fr-FR" sz="2400" i="1" dirty="0" smtClean="0">
              <a:latin typeface="Arial" charset="0"/>
              <a:ea typeface="MS PGothic" charset="0"/>
              <a:cs typeface="MS PGothic" charset="0"/>
            </a:endParaRPr>
          </a:p>
          <a:p>
            <a:endParaRPr lang="fr-FR" sz="2400" dirty="0" smtClean="0">
              <a:latin typeface="Arial" charset="0"/>
              <a:ea typeface="MS PGothic" charset="0"/>
              <a:cs typeface="MS PGothic" charset="0"/>
            </a:endParaRPr>
          </a:p>
          <a:p>
            <a:endParaRPr lang="it-IT" sz="2400" dirty="0"/>
          </a:p>
        </p:txBody>
      </p:sp>
    </p:spTree>
    <p:extLst>
      <p:ext uri="{BB962C8B-B14F-4D97-AF65-F5344CB8AC3E}">
        <p14:creationId xmlns:p14="http://schemas.microsoft.com/office/powerpoint/2010/main" val="3728543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09" name="Titolo 1"/>
          <p:cNvSpPr>
            <a:spLocks noGrp="1"/>
          </p:cNvSpPr>
          <p:nvPr>
            <p:ph type="title"/>
          </p:nvPr>
        </p:nvSpPr>
        <p:spPr/>
        <p:txBody>
          <a:bodyPr>
            <a:normAutofit fontScale="90000"/>
          </a:bodyPr>
          <a:lstStyle/>
          <a:p>
            <a:r>
              <a:rPr lang="it-IT" sz="2800">
                <a:latin typeface="Arial" charset="0"/>
                <a:ea typeface="MS PGothic" charset="0"/>
              </a:rPr>
              <a:t/>
            </a:r>
            <a:br>
              <a:rPr lang="it-IT" sz="2800">
                <a:latin typeface="Arial" charset="0"/>
                <a:ea typeface="MS PGothic" charset="0"/>
              </a:rPr>
            </a:br>
            <a:r>
              <a:rPr lang="it-IT" sz="2800">
                <a:latin typeface="Arial" charset="0"/>
                <a:ea typeface="MS PGothic" charset="0"/>
              </a:rPr>
              <a:t>Petit Robert 2017 : un dico sachant "geeker”</a:t>
            </a:r>
            <a:br>
              <a:rPr lang="it-IT" sz="2800">
                <a:latin typeface="Arial" charset="0"/>
                <a:ea typeface="MS PGothic" charset="0"/>
              </a:rPr>
            </a:br>
            <a:endParaRPr lang="it-IT" sz="2800">
              <a:latin typeface="Arial" charset="0"/>
              <a:ea typeface="MS PGothic" charset="0"/>
            </a:endParaRPr>
          </a:p>
        </p:txBody>
      </p:sp>
      <p:sp>
        <p:nvSpPr>
          <p:cNvPr id="401410" name="Segnaposto contenuto 2"/>
          <p:cNvSpPr>
            <a:spLocks noGrp="1"/>
          </p:cNvSpPr>
          <p:nvPr>
            <p:ph idx="1"/>
          </p:nvPr>
        </p:nvSpPr>
        <p:spPr/>
        <p:txBody>
          <a:bodyPr/>
          <a:lstStyle/>
          <a:p>
            <a:pPr algn="just"/>
            <a:r>
              <a:rPr lang="it-IT" sz="2400">
                <a:latin typeface="Arial" charset="0"/>
                <a:ea typeface="MS PGothic" charset="0"/>
                <a:cs typeface="MS PGothic" charset="0"/>
              </a:rPr>
              <a:t>Cent cinquante. C'est le nombre de nouveaux mots qui feront officiellement leur entrée dans le dictionnaire </a:t>
            </a:r>
            <a:r>
              <a:rPr lang="it-IT" sz="2400" i="1">
                <a:latin typeface="Arial" charset="0"/>
                <a:ea typeface="MS PGothic" charset="0"/>
                <a:cs typeface="MS PGothic" charset="0"/>
              </a:rPr>
              <a:t>Le Petit Robert</a:t>
            </a:r>
            <a:r>
              <a:rPr lang="it-IT" sz="2400">
                <a:latin typeface="Arial" charset="0"/>
                <a:ea typeface="MS PGothic" charset="0"/>
                <a:cs typeface="MS PGothic" charset="0"/>
              </a:rPr>
              <a:t> le 19 mai prochain. Un</a:t>
            </a:r>
            <a:r>
              <a:rPr lang="it-IT" sz="2400" b="1">
                <a:latin typeface="Arial" charset="0"/>
                <a:ea typeface="MS PGothic" charset="0"/>
                <a:cs typeface="MS PGothic" charset="0"/>
              </a:rPr>
              <a:t> cru </a:t>
            </a:r>
            <a:r>
              <a:rPr lang="it-IT" sz="2400">
                <a:latin typeface="Arial" charset="0"/>
                <a:ea typeface="MS PGothic" charset="0"/>
                <a:cs typeface="MS PGothic" charset="0"/>
              </a:rPr>
              <a:t>2017 qui ne se déleste d'aucun autre mot pour autant. Quant à l'identité des nouveaux venus, l'éditeur en a déjà livré jeudi un premier avant-goût. Un grand nombre d'entre eux sont liés, de près ou de loin, à Internet et aux nouvelles technologies. </a:t>
            </a:r>
            <a:r>
              <a:rPr lang="it-IT" sz="2400" i="1">
                <a:latin typeface="Arial" charset="0"/>
                <a:ea typeface="MS PGothic" charset="0"/>
                <a:cs typeface="MS PGothic" charset="0"/>
              </a:rPr>
              <a:t>Le point </a:t>
            </a:r>
            <a:r>
              <a:rPr lang="it-IT" sz="2400">
                <a:latin typeface="Arial" charset="0"/>
                <a:ea typeface="MS PGothic" charset="0"/>
                <a:cs typeface="MS PGothic" charset="0"/>
              </a:rPr>
              <a:t>12 mai 2016</a:t>
            </a:r>
          </a:p>
        </p:txBody>
      </p:sp>
    </p:spTree>
    <p:extLst>
      <p:ext uri="{BB962C8B-B14F-4D97-AF65-F5344CB8AC3E}">
        <p14:creationId xmlns:p14="http://schemas.microsoft.com/office/powerpoint/2010/main" val="2454654983"/>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smtClean="0">
                <a:latin typeface="Arial" charset="0"/>
                <a:ea typeface="MS PGothic" charset="0"/>
              </a:rPr>
              <a:t>Microstructure : </a:t>
            </a:r>
            <a:r>
              <a:rPr lang="fr-FR" sz="2800" dirty="0" smtClean="0">
                <a:latin typeface="Arial" charset="0"/>
                <a:ea typeface="MS PGothic" charset="0"/>
              </a:rPr>
              <a:t>9. </a:t>
            </a:r>
            <a:r>
              <a:rPr lang="fr-FR" sz="2800" dirty="0" smtClean="0">
                <a:latin typeface="Arial" charset="0"/>
                <a:ea typeface="MS PGothic" charset="0"/>
              </a:rPr>
              <a:t>Antonymes</a:t>
            </a:r>
            <a:endParaRPr lang="it-IT" sz="2800" dirty="0"/>
          </a:p>
        </p:txBody>
      </p:sp>
      <p:sp>
        <p:nvSpPr>
          <p:cNvPr id="3" name="Segnaposto contenuto 2"/>
          <p:cNvSpPr>
            <a:spLocks noGrp="1"/>
          </p:cNvSpPr>
          <p:nvPr>
            <p:ph idx="1"/>
          </p:nvPr>
        </p:nvSpPr>
        <p:spPr/>
        <p:txBody>
          <a:bodyPr/>
          <a:lstStyle/>
          <a:p>
            <a:pPr algn="just"/>
            <a:r>
              <a:rPr lang="fr-FR" sz="2400" dirty="0"/>
              <a:t>C</a:t>
            </a:r>
            <a:r>
              <a:rPr lang="fr-FR" sz="2400" dirty="0" smtClean="0"/>
              <a:t>’est </a:t>
            </a:r>
            <a:r>
              <a:rPr lang="fr-FR" sz="2400" dirty="0"/>
              <a:t>un mot de la même catégorie grammaticale qui a le sens contraire du mot-entrée. Il est généralement indiqué à la fin de l’article. Il peut exister plusieurs antonymes qui peuvent se rapporter à différentes acceptions de l’entrée. Par exemple, à  </a:t>
            </a:r>
            <a:r>
              <a:rPr lang="fr-FR" sz="2400" i="1" dirty="0"/>
              <a:t>contradictoire</a:t>
            </a:r>
            <a:r>
              <a:rPr lang="fr-FR" sz="2400" dirty="0"/>
              <a:t> : Cohérent, concordant, identique, pareil, semblable, </a:t>
            </a:r>
            <a:r>
              <a:rPr lang="fr-FR" sz="2400" dirty="0" smtClean="0"/>
              <a:t>unanime.</a:t>
            </a:r>
          </a:p>
          <a:p>
            <a:pPr algn="just"/>
            <a:endParaRPr lang="it-IT" sz="2400" dirty="0" smtClean="0"/>
          </a:p>
          <a:p>
            <a:endParaRPr lang="it-IT" sz="2400" dirty="0"/>
          </a:p>
        </p:txBody>
      </p:sp>
    </p:spTree>
    <p:extLst>
      <p:ext uri="{BB962C8B-B14F-4D97-AF65-F5344CB8AC3E}">
        <p14:creationId xmlns:p14="http://schemas.microsoft.com/office/powerpoint/2010/main" val="33697710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smtClean="0">
                <a:latin typeface="Arial" charset="0"/>
                <a:ea typeface="MS PGothic" charset="0"/>
              </a:rPr>
              <a:t>Microstructure : </a:t>
            </a:r>
            <a:r>
              <a:rPr lang="fr-FR" sz="2800" dirty="0" smtClean="0">
                <a:latin typeface="Arial" charset="0"/>
                <a:ea typeface="MS PGothic" charset="0"/>
              </a:rPr>
              <a:t>9. </a:t>
            </a:r>
            <a:r>
              <a:rPr lang="fr-FR" sz="2800" dirty="0" smtClean="0">
                <a:latin typeface="Arial" charset="0"/>
                <a:ea typeface="MS PGothic" charset="0"/>
              </a:rPr>
              <a:t>Antonymes</a:t>
            </a:r>
            <a:endParaRPr lang="it-IT" sz="2800" dirty="0"/>
          </a:p>
        </p:txBody>
      </p:sp>
      <p:sp>
        <p:nvSpPr>
          <p:cNvPr id="3" name="Segnaposto contenuto 2"/>
          <p:cNvSpPr>
            <a:spLocks noGrp="1"/>
          </p:cNvSpPr>
          <p:nvPr>
            <p:ph idx="1"/>
          </p:nvPr>
        </p:nvSpPr>
        <p:spPr/>
        <p:txBody>
          <a:bodyPr/>
          <a:lstStyle/>
          <a:p>
            <a:r>
              <a:rPr lang="fr-FR" sz="2400" dirty="0"/>
              <a:t>L</a:t>
            </a:r>
            <a:r>
              <a:rPr lang="fr-FR" sz="2400" dirty="0" smtClean="0"/>
              <a:t>e </a:t>
            </a:r>
            <a:r>
              <a:rPr lang="fr-FR" sz="2400" dirty="0"/>
              <a:t>choix des antonymes n’est pas innocent. En effet, le contraire peut se transformer selon l’évolution de la société et le dictionnaire peut enregistrer cette transformation ou ne pas l’enregistrer. Ainsi dans le PR 2007, à </a:t>
            </a:r>
            <a:r>
              <a:rPr lang="fr-FR" sz="2400" i="1" dirty="0"/>
              <a:t>hétérosexuel</a:t>
            </a:r>
            <a:r>
              <a:rPr lang="fr-FR" sz="2400" dirty="0"/>
              <a:t> on pouvait lire </a:t>
            </a:r>
            <a:r>
              <a:rPr lang="fr-FR" sz="2400" i="1" dirty="0"/>
              <a:t>homosexuel</a:t>
            </a:r>
            <a:r>
              <a:rPr lang="fr-FR" sz="2400" dirty="0"/>
              <a:t> comme antonyme et vice-versa, et à partir du PR 2008, cet antonyme discutable a disparu. </a:t>
            </a:r>
            <a:endParaRPr lang="it-IT" sz="2400" dirty="0"/>
          </a:p>
          <a:p>
            <a:endParaRPr lang="it-IT" sz="2400" dirty="0"/>
          </a:p>
        </p:txBody>
      </p:sp>
    </p:spTree>
    <p:extLst>
      <p:ext uri="{BB962C8B-B14F-4D97-AF65-F5344CB8AC3E}">
        <p14:creationId xmlns:p14="http://schemas.microsoft.com/office/powerpoint/2010/main" val="402615092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smtClean="0">
                <a:latin typeface="Arial" charset="0"/>
                <a:ea typeface="MS PGothic" charset="0"/>
              </a:rPr>
              <a:t>Microstructure : </a:t>
            </a:r>
            <a:r>
              <a:rPr lang="fr-FR" sz="2800" dirty="0" smtClean="0">
                <a:latin typeface="Arial" charset="0"/>
                <a:ea typeface="MS PGothic" charset="0"/>
              </a:rPr>
              <a:t>9. </a:t>
            </a:r>
            <a:r>
              <a:rPr lang="fr-FR" sz="2800" dirty="0" smtClean="0">
                <a:latin typeface="Arial" charset="0"/>
                <a:ea typeface="MS PGothic" charset="0"/>
              </a:rPr>
              <a:t>Antonymes</a:t>
            </a:r>
            <a:endParaRPr lang="it-IT" sz="2800" dirty="0"/>
          </a:p>
        </p:txBody>
      </p:sp>
      <p:sp>
        <p:nvSpPr>
          <p:cNvPr id="3" name="Segnaposto contenuto 2"/>
          <p:cNvSpPr>
            <a:spLocks noGrp="1"/>
          </p:cNvSpPr>
          <p:nvPr>
            <p:ph idx="1"/>
          </p:nvPr>
        </p:nvSpPr>
        <p:spPr/>
        <p:txBody>
          <a:bodyPr/>
          <a:lstStyle/>
          <a:p>
            <a:pPr algn="just"/>
            <a:r>
              <a:rPr lang="fr-FR" sz="2400" dirty="0" smtClean="0"/>
              <a:t>De plus, de par le critère de réciprocité, l’antonymie d’un mot-entrée, quand il a le rôle d’entrée devrait, à son tour, être accompagné par son contraire. Par exemple à </a:t>
            </a:r>
            <a:r>
              <a:rPr lang="fr-FR" sz="2400" i="1" dirty="0" smtClean="0"/>
              <a:t>injuste </a:t>
            </a:r>
            <a:r>
              <a:rPr lang="fr-FR" sz="2400" dirty="0" err="1" smtClean="0"/>
              <a:t>ant</a:t>
            </a:r>
            <a:r>
              <a:rPr lang="fr-FR" sz="2400" dirty="0" smtClean="0"/>
              <a:t>.</a:t>
            </a:r>
            <a:r>
              <a:rPr lang="fr-FR" sz="2400" i="1" dirty="0" smtClean="0"/>
              <a:t> juste </a:t>
            </a:r>
            <a:r>
              <a:rPr lang="fr-FR" sz="2400" dirty="0" smtClean="0"/>
              <a:t>et à</a:t>
            </a:r>
            <a:r>
              <a:rPr lang="fr-FR" sz="2400" i="1" dirty="0" smtClean="0"/>
              <a:t> juste</a:t>
            </a:r>
            <a:r>
              <a:rPr lang="fr-FR" sz="2400" dirty="0" smtClean="0"/>
              <a:t> </a:t>
            </a:r>
            <a:r>
              <a:rPr lang="fr-FR" sz="2400" dirty="0" err="1" smtClean="0"/>
              <a:t>ant</a:t>
            </a:r>
            <a:r>
              <a:rPr lang="fr-FR" sz="2400" dirty="0" smtClean="0"/>
              <a:t>. </a:t>
            </a:r>
            <a:r>
              <a:rPr lang="fr-FR" sz="2400" i="1" dirty="0" smtClean="0"/>
              <a:t>injuste</a:t>
            </a:r>
            <a:r>
              <a:rPr lang="fr-FR" sz="2400" dirty="0" smtClean="0"/>
              <a:t>. Cependant, cette réciprocité n’est pas toujours garantie, notamment pour les mots de la sphère politique et sociale, ce qui peut être révélateur d’une visée culturelle. Par exemple, dans le PR 2015, les contraires de </a:t>
            </a:r>
            <a:r>
              <a:rPr lang="fr-FR" sz="2400" i="1" dirty="0" smtClean="0"/>
              <a:t>anarchie</a:t>
            </a:r>
            <a:r>
              <a:rPr lang="fr-FR" sz="2400" dirty="0" smtClean="0"/>
              <a:t> sont : </a:t>
            </a:r>
            <a:r>
              <a:rPr lang="fr-FR" sz="2400" i="1" dirty="0" smtClean="0"/>
              <a:t>despotisme, ordre</a:t>
            </a:r>
            <a:r>
              <a:rPr lang="fr-FR" sz="2400" dirty="0" smtClean="0"/>
              <a:t>, tandis qu’à </a:t>
            </a:r>
            <a:r>
              <a:rPr lang="fr-FR" sz="2400" i="1" dirty="0" smtClean="0"/>
              <a:t>despotisme</a:t>
            </a:r>
            <a:r>
              <a:rPr lang="fr-FR" sz="2400" dirty="0" smtClean="0"/>
              <a:t>, les contraires indiqués sont </a:t>
            </a:r>
            <a:r>
              <a:rPr lang="fr-FR" sz="2400" i="1" dirty="0" smtClean="0"/>
              <a:t>démocratie, libéralisme</a:t>
            </a:r>
            <a:r>
              <a:rPr lang="fr-FR" sz="2400" dirty="0" smtClean="0"/>
              <a:t> mais </a:t>
            </a:r>
            <a:r>
              <a:rPr lang="fr-FR" sz="2400" i="1" dirty="0" smtClean="0"/>
              <a:t>anarchie</a:t>
            </a:r>
            <a:r>
              <a:rPr lang="fr-FR" sz="2400" dirty="0" smtClean="0"/>
              <a:t> n’apparait pas.</a:t>
            </a:r>
            <a:endParaRPr lang="it-IT" sz="2400" dirty="0" smtClean="0"/>
          </a:p>
          <a:p>
            <a:endParaRPr lang="it-IT" sz="2400" dirty="0"/>
          </a:p>
        </p:txBody>
      </p:sp>
    </p:spTree>
    <p:extLst>
      <p:ext uri="{BB962C8B-B14F-4D97-AF65-F5344CB8AC3E}">
        <p14:creationId xmlns:p14="http://schemas.microsoft.com/office/powerpoint/2010/main" val="143044102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smtClean="0">
                <a:latin typeface="Arial" charset="0"/>
                <a:ea typeface="MS PGothic" charset="0"/>
              </a:rPr>
              <a:t>Microstructure : </a:t>
            </a:r>
            <a:r>
              <a:rPr lang="fr-FR" sz="2800" dirty="0" smtClean="0">
                <a:latin typeface="Arial" charset="0"/>
                <a:ea typeface="MS PGothic" charset="0"/>
              </a:rPr>
              <a:t>9. </a:t>
            </a:r>
            <a:r>
              <a:rPr lang="fr-FR" sz="2800" dirty="0" smtClean="0">
                <a:latin typeface="Arial" charset="0"/>
                <a:ea typeface="MS PGothic" charset="0"/>
              </a:rPr>
              <a:t>Antonymes</a:t>
            </a:r>
            <a:endParaRPr lang="it-IT" sz="2800"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982417191"/>
              </p:ext>
            </p:extLst>
          </p:nvPr>
        </p:nvGraphicFramePr>
        <p:xfrm>
          <a:off x="457200" y="1600200"/>
          <a:ext cx="8229600" cy="2026919"/>
        </p:xfrm>
        <a:graphic>
          <a:graphicData uri="http://schemas.openxmlformats.org/drawingml/2006/table">
            <a:tbl>
              <a:tblPr firstRow="1" bandRow="1">
                <a:tableStyleId>{5940675A-B579-460E-94D1-54222C63F5DA}</a:tableStyleId>
              </a:tblPr>
              <a:tblGrid>
                <a:gridCol w="4114800"/>
                <a:gridCol w="4114800"/>
              </a:tblGrid>
              <a:tr h="370840">
                <a:tc>
                  <a:txBody>
                    <a:bodyPr/>
                    <a:lstStyle/>
                    <a:p>
                      <a:r>
                        <a:rPr lang="it-IT" dirty="0" err="1" smtClean="0"/>
                        <a:t>Entrées</a:t>
                      </a:r>
                      <a:endParaRPr lang="it-IT" dirty="0"/>
                    </a:p>
                  </a:txBody>
                  <a:tcPr/>
                </a:tc>
                <a:tc>
                  <a:txBody>
                    <a:bodyPr/>
                    <a:lstStyle/>
                    <a:p>
                      <a:r>
                        <a:rPr lang="it-IT" dirty="0" err="1" smtClean="0"/>
                        <a:t>Antonymes</a:t>
                      </a:r>
                      <a:endParaRPr lang="it-IT" dirty="0"/>
                    </a:p>
                  </a:txBody>
                  <a:tcPr/>
                </a:tc>
              </a:tr>
              <a:tr h="370840">
                <a:tc>
                  <a:txBody>
                    <a:bodyPr/>
                    <a:lstStyle/>
                    <a:p>
                      <a:r>
                        <a:rPr lang="it-IT" dirty="0" err="1" smtClean="0"/>
                        <a:t>Marié</a:t>
                      </a:r>
                      <a:r>
                        <a:rPr lang="it-IT" dirty="0" smtClean="0"/>
                        <a:t>,</a:t>
                      </a:r>
                      <a:r>
                        <a:rPr lang="it-IT" baseline="0" dirty="0" smtClean="0"/>
                        <a:t> e</a:t>
                      </a:r>
                      <a:endParaRPr lang="it-IT" dirty="0"/>
                    </a:p>
                  </a:txBody>
                  <a:tcPr/>
                </a:tc>
                <a:tc>
                  <a:txBody>
                    <a:bodyPr/>
                    <a:lstStyle/>
                    <a:p>
                      <a:r>
                        <a:rPr lang="it-IT" u="sng" dirty="0" err="1" smtClean="0">
                          <a:effectLst/>
                        </a:rPr>
                        <a:t>Célibataire</a:t>
                      </a:r>
                      <a:r>
                        <a:rPr lang="it-IT" dirty="0" smtClean="0">
                          <a:effectLst/>
                        </a:rPr>
                        <a:t>, </a:t>
                      </a:r>
                      <a:r>
                        <a:rPr lang="it-IT" u="none" strike="noStrike" dirty="0" err="1" smtClean="0">
                          <a:effectLst/>
                        </a:rPr>
                        <a:t>divorcé</a:t>
                      </a:r>
                      <a:r>
                        <a:rPr lang="it-IT" dirty="0" smtClean="0">
                          <a:effectLst/>
                        </a:rPr>
                        <a:t>, </a:t>
                      </a:r>
                      <a:r>
                        <a:rPr lang="it-IT" u="none" strike="noStrike" dirty="0" err="1" smtClean="0">
                          <a:effectLst/>
                        </a:rPr>
                        <a:t>veuf</a:t>
                      </a:r>
                      <a:r>
                        <a:rPr lang="it-IT" dirty="0" smtClean="0">
                          <a:effectLst/>
                        </a:rPr>
                        <a:t>.</a:t>
                      </a:r>
                    </a:p>
                  </a:txBody>
                  <a:tcPr/>
                </a:tc>
              </a:tr>
              <a:tr h="370840">
                <a:tc>
                  <a:txBody>
                    <a:bodyPr/>
                    <a:lstStyle/>
                    <a:p>
                      <a:r>
                        <a:rPr lang="it-IT" dirty="0" err="1" smtClean="0"/>
                        <a:t>Célibataire</a:t>
                      </a:r>
                      <a:endParaRPr lang="it-IT" dirty="0"/>
                    </a:p>
                  </a:txBody>
                  <a:tcPr/>
                </a:tc>
                <a:tc>
                  <a:txBody>
                    <a:bodyPr/>
                    <a:lstStyle/>
                    <a:p>
                      <a:r>
                        <a:rPr lang="it-IT" dirty="0" smtClean="0"/>
                        <a:t>x</a:t>
                      </a:r>
                      <a:endParaRPr lang="it-IT" dirty="0"/>
                    </a:p>
                  </a:txBody>
                  <a:tcPr/>
                </a:tc>
              </a:tr>
              <a:tr h="370840">
                <a:tc>
                  <a:txBody>
                    <a:bodyPr/>
                    <a:lstStyle/>
                    <a:p>
                      <a:r>
                        <a:rPr lang="it-IT" dirty="0" err="1" smtClean="0"/>
                        <a:t>Divorcé</a:t>
                      </a:r>
                      <a:r>
                        <a:rPr lang="it-IT" dirty="0" smtClean="0"/>
                        <a:t>, </a:t>
                      </a:r>
                      <a:r>
                        <a:rPr lang="it-IT" dirty="0" err="1" smtClean="0"/>
                        <a:t>ée</a:t>
                      </a:r>
                      <a:endParaRPr lang="it-IT" dirty="0" smtClean="0"/>
                    </a:p>
                    <a:p>
                      <a:endParaRPr lang="it-IT" dirty="0" smtClean="0"/>
                    </a:p>
                    <a:p>
                      <a:r>
                        <a:rPr lang="it-IT" dirty="0" err="1" smtClean="0"/>
                        <a:t>Veuf</a:t>
                      </a:r>
                      <a:r>
                        <a:rPr lang="it-IT" dirty="0" smtClean="0"/>
                        <a:t>, </a:t>
                      </a:r>
                      <a:r>
                        <a:rPr lang="it-IT" dirty="0" err="1" smtClean="0"/>
                        <a:t>veuve</a:t>
                      </a:r>
                      <a:endParaRPr lang="it-IT" dirty="0"/>
                    </a:p>
                  </a:txBody>
                  <a:tcPr/>
                </a:tc>
                <a:tc>
                  <a:txBody>
                    <a:bodyPr/>
                    <a:lstStyle/>
                    <a:p>
                      <a:r>
                        <a:rPr lang="it-IT" dirty="0" smtClean="0"/>
                        <a:t>x</a:t>
                      </a:r>
                    </a:p>
                    <a:p>
                      <a:endParaRPr lang="it-IT" dirty="0" smtClean="0"/>
                    </a:p>
                    <a:p>
                      <a:r>
                        <a:rPr lang="it-IT" dirty="0" smtClean="0"/>
                        <a:t>x</a:t>
                      </a:r>
                      <a:endParaRPr lang="it-IT" dirty="0"/>
                    </a:p>
                  </a:txBody>
                  <a:tcPr/>
                </a:tc>
              </a:tr>
            </a:tbl>
          </a:graphicData>
        </a:graphic>
      </p:graphicFrame>
    </p:spTree>
    <p:extLst>
      <p:ext uri="{BB962C8B-B14F-4D97-AF65-F5344CB8AC3E}">
        <p14:creationId xmlns:p14="http://schemas.microsoft.com/office/powerpoint/2010/main" val="158085115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dirty="0" smtClean="0"/>
              <a:t/>
            </a:r>
            <a:br>
              <a:rPr lang="fr-FR" sz="2800" dirty="0" smtClean="0"/>
            </a:br>
            <a:r>
              <a:rPr lang="fr-FR" sz="2800" dirty="0" smtClean="0"/>
              <a:t>L’article </a:t>
            </a:r>
            <a:r>
              <a:rPr lang="fr-FR" sz="2800" dirty="0"/>
              <a:t>dans son </a:t>
            </a:r>
            <a:r>
              <a:rPr lang="fr-FR" sz="2800" dirty="0" smtClean="0"/>
              <a:t>ensemble</a:t>
            </a:r>
            <a:br>
              <a:rPr lang="fr-FR" sz="2800" dirty="0" smtClean="0"/>
            </a:br>
            <a:r>
              <a:rPr lang="fr-FR" sz="2800" dirty="0" smtClean="0"/>
              <a:t>Observons les différences</a:t>
            </a:r>
            <a:r>
              <a:rPr lang="it-IT" sz="2800" dirty="0"/>
              <a:t/>
            </a:r>
            <a:br>
              <a:rPr lang="it-IT" sz="2800" dirty="0"/>
            </a:br>
            <a:endParaRPr lang="it-IT" sz="2800"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536264234"/>
              </p:ext>
            </p:extLst>
          </p:nvPr>
        </p:nvGraphicFramePr>
        <p:xfrm>
          <a:off x="457200" y="1600200"/>
          <a:ext cx="8229600" cy="5765799"/>
        </p:xfrm>
        <a:graphic>
          <a:graphicData uri="http://schemas.openxmlformats.org/drawingml/2006/table">
            <a:tbl>
              <a:tblPr firstRow="1" bandRow="1">
                <a:tableStyleId>{5940675A-B579-460E-94D1-54222C63F5DA}</a:tableStyleId>
              </a:tblPr>
              <a:tblGrid>
                <a:gridCol w="4114800"/>
                <a:gridCol w="4114800"/>
              </a:tblGrid>
              <a:tr h="370840">
                <a:tc>
                  <a:txBody>
                    <a:bodyPr/>
                    <a:lstStyle/>
                    <a:p>
                      <a:r>
                        <a:rPr lang="fr-FR" sz="2000" b="1" kern="1200" dirty="0" smtClean="0">
                          <a:solidFill>
                            <a:schemeClr val="tx1"/>
                          </a:solidFill>
                          <a:effectLst/>
                          <a:latin typeface="+mn-lt"/>
                          <a:ea typeface="+mn-ea"/>
                          <a:cs typeface="+mn-cs"/>
                        </a:rPr>
                        <a:t>islamophobie</a:t>
                      </a:r>
                      <a:r>
                        <a:rPr lang="fr-FR" sz="2000" kern="1200" dirty="0" smtClean="0">
                          <a:solidFill>
                            <a:schemeClr val="tx1"/>
                          </a:solidFill>
                          <a:effectLst/>
                          <a:latin typeface="+mn-lt"/>
                          <a:ea typeface="+mn-ea"/>
                          <a:cs typeface="+mn-cs"/>
                        </a:rPr>
                        <a:t> [</a:t>
                      </a:r>
                      <a:r>
                        <a:rPr lang="fr-FR" sz="2000" kern="1200" dirty="0" err="1" smtClean="0">
                          <a:solidFill>
                            <a:schemeClr val="tx1"/>
                          </a:solidFill>
                          <a:effectLst/>
                          <a:latin typeface="+mn-lt"/>
                          <a:ea typeface="+mn-ea"/>
                          <a:cs typeface="+mn-cs"/>
                        </a:rPr>
                        <a:t>islamɔfɔbi</a:t>
                      </a:r>
                      <a:r>
                        <a:rPr lang="fr-FR" sz="2000" kern="1200" dirty="0" smtClean="0">
                          <a:solidFill>
                            <a:schemeClr val="tx1"/>
                          </a:solidFill>
                          <a:effectLst/>
                          <a:latin typeface="+mn-lt"/>
                          <a:ea typeface="+mn-ea"/>
                          <a:cs typeface="+mn-cs"/>
                        </a:rPr>
                        <a:t>] nom féminin </a:t>
                      </a:r>
                      <a:endParaRPr lang="it-IT" sz="2000" kern="1200" dirty="0" smtClean="0">
                        <a:solidFill>
                          <a:schemeClr val="tx1"/>
                        </a:solidFill>
                        <a:effectLst/>
                        <a:latin typeface="+mn-lt"/>
                        <a:ea typeface="+mn-ea"/>
                        <a:cs typeface="+mn-cs"/>
                      </a:endParaRPr>
                    </a:p>
                    <a:p>
                      <a:r>
                        <a:rPr lang="fr-FR" sz="2000" kern="1200" dirty="0" smtClean="0">
                          <a:solidFill>
                            <a:schemeClr val="tx1"/>
                          </a:solidFill>
                          <a:effectLst/>
                          <a:latin typeface="+mn-lt"/>
                          <a:ea typeface="+mn-ea"/>
                          <a:cs typeface="+mn-cs"/>
                        </a:rPr>
                        <a:t>étym. 1994 ◊ de </a:t>
                      </a:r>
                      <a:r>
                        <a:rPr lang="fr-FR" sz="2000" i="1" kern="1200" dirty="0" smtClean="0">
                          <a:solidFill>
                            <a:schemeClr val="tx1"/>
                          </a:solidFill>
                          <a:effectLst/>
                          <a:latin typeface="+mn-lt"/>
                          <a:ea typeface="+mn-ea"/>
                          <a:cs typeface="+mn-cs"/>
                        </a:rPr>
                        <a:t>islam</a:t>
                      </a:r>
                      <a:r>
                        <a:rPr lang="fr-FR" sz="2000" kern="1200" dirty="0" smtClean="0">
                          <a:solidFill>
                            <a:schemeClr val="tx1"/>
                          </a:solidFill>
                          <a:effectLst/>
                          <a:latin typeface="+mn-lt"/>
                          <a:ea typeface="+mn-ea"/>
                          <a:cs typeface="+mn-cs"/>
                        </a:rPr>
                        <a:t> et </a:t>
                      </a:r>
                      <a:r>
                        <a:rPr lang="fr-FR" sz="2000" i="1" kern="1200" dirty="0" smtClean="0">
                          <a:solidFill>
                            <a:schemeClr val="tx1"/>
                          </a:solidFill>
                          <a:effectLst/>
                          <a:latin typeface="+mn-lt"/>
                          <a:ea typeface="+mn-ea"/>
                          <a:cs typeface="+mn-cs"/>
                        </a:rPr>
                        <a:t>-phobie</a:t>
                      </a:r>
                      <a:endParaRPr lang="it-IT" sz="2000" kern="1200" dirty="0" smtClean="0">
                        <a:solidFill>
                          <a:schemeClr val="tx1"/>
                        </a:solidFill>
                        <a:effectLst/>
                        <a:latin typeface="+mn-lt"/>
                        <a:ea typeface="+mn-ea"/>
                        <a:cs typeface="+mn-cs"/>
                      </a:endParaRPr>
                    </a:p>
                    <a:p>
                      <a:pPr algn="just"/>
                      <a:r>
                        <a:rPr lang="fr-FR" sz="2400" kern="1200" dirty="0" smtClean="0">
                          <a:solidFill>
                            <a:schemeClr val="tx1"/>
                          </a:solidFill>
                          <a:effectLst/>
                          <a:latin typeface="+mn-lt"/>
                          <a:ea typeface="+mn-ea"/>
                          <a:cs typeface="+mn-cs"/>
                        </a:rPr>
                        <a:t>■  Forme particulière de racisme dirigé contre l’Islam et les musulmans, qui se manifeste en France par des actes de malveillance et une discrimination ethnique contre les immigrés maghrébins. </a:t>
                      </a:r>
                      <a:r>
                        <a:rPr lang="fr-FR" sz="2400" i="1" kern="1200" dirty="0" smtClean="0">
                          <a:solidFill>
                            <a:schemeClr val="tx1"/>
                          </a:solidFill>
                          <a:effectLst/>
                          <a:latin typeface="+mn-lt"/>
                          <a:ea typeface="+mn-ea"/>
                          <a:cs typeface="+mn-cs"/>
                        </a:rPr>
                        <a:t>L'islamophobie est alimentée par un amalgame avec l'islamisme intégriste.</a:t>
                      </a:r>
                      <a:endParaRPr lang="it-IT" sz="2400" kern="1200" dirty="0" smtClean="0">
                        <a:solidFill>
                          <a:schemeClr val="tx1"/>
                        </a:solidFill>
                        <a:effectLst/>
                        <a:latin typeface="+mn-lt"/>
                        <a:ea typeface="+mn-ea"/>
                        <a:cs typeface="+mn-cs"/>
                      </a:endParaRPr>
                    </a:p>
                    <a:p>
                      <a:r>
                        <a:rPr lang="fr-FR" sz="2400" kern="1200" dirty="0" smtClean="0">
                          <a:solidFill>
                            <a:schemeClr val="tx1"/>
                          </a:solidFill>
                          <a:effectLst/>
                          <a:latin typeface="+mn-lt"/>
                          <a:ea typeface="+mn-ea"/>
                          <a:cs typeface="+mn-cs"/>
                        </a:rPr>
                        <a:t>▫ Adj. islamophobe (1988).</a:t>
                      </a:r>
                      <a:r>
                        <a:rPr lang="it-IT" sz="2400" dirty="0" smtClean="0">
                          <a:effectLst/>
                        </a:rPr>
                        <a:t> PR</a:t>
                      </a:r>
                      <a:r>
                        <a:rPr lang="it-IT" sz="2400" baseline="0" dirty="0" smtClean="0">
                          <a:effectLst/>
                        </a:rPr>
                        <a:t> 2007</a:t>
                      </a:r>
                      <a:endParaRPr lang="it-IT" sz="2400" dirty="0"/>
                    </a:p>
                  </a:txBody>
                  <a:tcPr/>
                </a:tc>
                <a:tc>
                  <a:txBody>
                    <a:bodyPr/>
                    <a:lstStyle/>
                    <a:p>
                      <a:r>
                        <a:rPr lang="fr-FR" sz="2000" b="1" kern="1200" dirty="0" smtClean="0">
                          <a:solidFill>
                            <a:schemeClr val="tx1"/>
                          </a:solidFill>
                          <a:effectLst/>
                          <a:latin typeface="+mn-lt"/>
                          <a:ea typeface="+mn-ea"/>
                          <a:cs typeface="+mn-cs"/>
                        </a:rPr>
                        <a:t>islamophobie</a:t>
                      </a:r>
                      <a:r>
                        <a:rPr lang="fr-FR" sz="2000" kern="1200" dirty="0" smtClean="0">
                          <a:solidFill>
                            <a:schemeClr val="tx1"/>
                          </a:solidFill>
                          <a:effectLst/>
                          <a:latin typeface="+mn-lt"/>
                          <a:ea typeface="+mn-ea"/>
                          <a:cs typeface="+mn-cs"/>
                        </a:rPr>
                        <a:t> [</a:t>
                      </a:r>
                      <a:r>
                        <a:rPr lang="fr-FR" sz="2000" kern="1200" dirty="0" err="1" smtClean="0">
                          <a:solidFill>
                            <a:schemeClr val="tx1"/>
                          </a:solidFill>
                          <a:effectLst/>
                          <a:latin typeface="+mn-lt"/>
                          <a:ea typeface="+mn-ea"/>
                          <a:cs typeface="+mn-cs"/>
                        </a:rPr>
                        <a:t>islamɔfɔbi</a:t>
                      </a:r>
                      <a:r>
                        <a:rPr lang="fr-FR" sz="2000" kern="1200" dirty="0" smtClean="0">
                          <a:solidFill>
                            <a:schemeClr val="tx1"/>
                          </a:solidFill>
                          <a:effectLst/>
                          <a:latin typeface="+mn-lt"/>
                          <a:ea typeface="+mn-ea"/>
                          <a:cs typeface="+mn-cs"/>
                        </a:rPr>
                        <a:t>] nom féminin </a:t>
                      </a:r>
                      <a:endParaRPr lang="it-IT" sz="2000" kern="1200" dirty="0" smtClean="0">
                        <a:solidFill>
                          <a:schemeClr val="tx1"/>
                        </a:solidFill>
                        <a:effectLst/>
                        <a:latin typeface="+mn-lt"/>
                        <a:ea typeface="+mn-ea"/>
                        <a:cs typeface="+mn-cs"/>
                      </a:endParaRPr>
                    </a:p>
                    <a:p>
                      <a:r>
                        <a:rPr lang="fr-FR" sz="2000" kern="1200" dirty="0" smtClean="0">
                          <a:solidFill>
                            <a:schemeClr val="tx1"/>
                          </a:solidFill>
                          <a:effectLst/>
                          <a:latin typeface="+mn-lt"/>
                          <a:ea typeface="+mn-ea"/>
                          <a:cs typeface="+mn-cs"/>
                        </a:rPr>
                        <a:t>étym. 1994 ◊ de </a:t>
                      </a:r>
                      <a:r>
                        <a:rPr lang="fr-FR" sz="2000" i="1" kern="1200" dirty="0" smtClean="0">
                          <a:solidFill>
                            <a:schemeClr val="tx1"/>
                          </a:solidFill>
                          <a:effectLst/>
                          <a:latin typeface="+mn-lt"/>
                          <a:ea typeface="+mn-ea"/>
                          <a:cs typeface="+mn-cs"/>
                        </a:rPr>
                        <a:t>islam</a:t>
                      </a:r>
                      <a:r>
                        <a:rPr lang="fr-FR" sz="2000" kern="1200" dirty="0" smtClean="0">
                          <a:solidFill>
                            <a:schemeClr val="tx1"/>
                          </a:solidFill>
                          <a:effectLst/>
                          <a:latin typeface="+mn-lt"/>
                          <a:ea typeface="+mn-ea"/>
                          <a:cs typeface="+mn-cs"/>
                        </a:rPr>
                        <a:t> et </a:t>
                      </a:r>
                      <a:r>
                        <a:rPr lang="fr-FR" sz="2000" i="1" kern="1200" dirty="0" smtClean="0">
                          <a:solidFill>
                            <a:schemeClr val="tx1"/>
                          </a:solidFill>
                          <a:effectLst/>
                          <a:latin typeface="+mn-lt"/>
                          <a:ea typeface="+mn-ea"/>
                          <a:cs typeface="+mn-cs"/>
                        </a:rPr>
                        <a:t>-phobie</a:t>
                      </a:r>
                      <a:endParaRPr lang="it-IT" sz="2000" kern="1200" dirty="0" smtClean="0">
                        <a:solidFill>
                          <a:schemeClr val="tx1"/>
                        </a:solidFill>
                        <a:effectLst/>
                        <a:latin typeface="+mn-lt"/>
                        <a:ea typeface="+mn-ea"/>
                        <a:cs typeface="+mn-cs"/>
                      </a:endParaRPr>
                    </a:p>
                    <a:p>
                      <a:r>
                        <a:rPr lang="fr-FR" sz="2400" kern="1200" dirty="0" smtClean="0">
                          <a:solidFill>
                            <a:schemeClr val="tx1"/>
                          </a:solidFill>
                          <a:effectLst/>
                          <a:latin typeface="+mn-lt"/>
                          <a:ea typeface="+mn-ea"/>
                          <a:cs typeface="+mn-cs"/>
                        </a:rPr>
                        <a:t>■ Hostilité contre l'islam et les musulmans. </a:t>
                      </a:r>
                      <a:r>
                        <a:rPr lang="fr-FR" sz="2400" i="1" kern="1200" dirty="0" smtClean="0">
                          <a:solidFill>
                            <a:schemeClr val="tx1"/>
                          </a:solidFill>
                          <a:effectLst/>
                          <a:latin typeface="+mn-lt"/>
                          <a:ea typeface="+mn-ea"/>
                          <a:cs typeface="+mn-cs"/>
                        </a:rPr>
                        <a:t>L'islamophobie est alimentée par un amalgame avec l'islamisme intégriste.</a:t>
                      </a:r>
                      <a:r>
                        <a:rPr lang="fr-FR" sz="2400" kern="1200" dirty="0" smtClean="0">
                          <a:solidFill>
                            <a:schemeClr val="tx1"/>
                          </a:solidFill>
                          <a:effectLst/>
                          <a:latin typeface="+mn-lt"/>
                          <a:ea typeface="+mn-ea"/>
                          <a:cs typeface="+mn-cs"/>
                        </a:rPr>
                        <a:t> </a:t>
                      </a:r>
                      <a:endParaRPr lang="it-IT" sz="2400" kern="1200" dirty="0" smtClean="0">
                        <a:solidFill>
                          <a:schemeClr val="tx1"/>
                        </a:solidFill>
                        <a:effectLst/>
                        <a:latin typeface="+mn-lt"/>
                        <a:ea typeface="+mn-ea"/>
                        <a:cs typeface="+mn-cs"/>
                      </a:endParaRPr>
                    </a:p>
                    <a:p>
                      <a:r>
                        <a:rPr lang="fr-FR" sz="2400" kern="1200" dirty="0" smtClean="0">
                          <a:solidFill>
                            <a:schemeClr val="tx1"/>
                          </a:solidFill>
                          <a:effectLst/>
                          <a:latin typeface="+mn-lt"/>
                          <a:ea typeface="+mn-ea"/>
                          <a:cs typeface="+mn-cs"/>
                        </a:rPr>
                        <a:t>▫ Adj. islamophobe (1988).</a:t>
                      </a:r>
                    </a:p>
                    <a:p>
                      <a:endParaRPr lang="fr-FR" sz="2400" kern="1200" dirty="0" smtClean="0">
                        <a:solidFill>
                          <a:schemeClr val="tx1"/>
                        </a:solidFill>
                        <a:effectLst/>
                        <a:latin typeface="+mn-lt"/>
                        <a:ea typeface="+mn-ea"/>
                        <a:cs typeface="+mn-cs"/>
                      </a:endParaRPr>
                    </a:p>
                    <a:p>
                      <a:r>
                        <a:rPr lang="fr-FR" sz="2400" kern="1200" dirty="0" smtClean="0">
                          <a:solidFill>
                            <a:schemeClr val="tx1"/>
                          </a:solidFill>
                          <a:effectLst/>
                          <a:latin typeface="+mn-lt"/>
                          <a:ea typeface="+mn-ea"/>
                          <a:cs typeface="+mn-cs"/>
                        </a:rPr>
                        <a:t>PR 2017</a:t>
                      </a:r>
                      <a:endParaRPr lang="it-IT" sz="2400" kern="1200" dirty="0" smtClean="0">
                        <a:solidFill>
                          <a:schemeClr val="tx1"/>
                        </a:solidFill>
                        <a:effectLst/>
                        <a:latin typeface="+mn-lt"/>
                        <a:ea typeface="+mn-ea"/>
                        <a:cs typeface="+mn-cs"/>
                      </a:endParaRPr>
                    </a:p>
                    <a:p>
                      <a:endParaRPr lang="it-IT" dirty="0"/>
                    </a:p>
                  </a:txBody>
                  <a:tcPr/>
                </a:tc>
              </a:tr>
              <a:tr h="370840">
                <a:tc>
                  <a:txBody>
                    <a:bodyPr/>
                    <a:lstStyle/>
                    <a:p>
                      <a:endParaRPr lang="it-IT"/>
                    </a:p>
                  </a:txBody>
                  <a:tcPr/>
                </a:tc>
                <a:tc>
                  <a:txBody>
                    <a:bodyPr/>
                    <a:lstStyle/>
                    <a:p>
                      <a:endParaRPr lang="it-IT"/>
                    </a:p>
                  </a:txBody>
                  <a:tcPr/>
                </a:tc>
              </a:tr>
            </a:tbl>
          </a:graphicData>
        </a:graphic>
      </p:graphicFrame>
    </p:spTree>
    <p:extLst>
      <p:ext uri="{BB962C8B-B14F-4D97-AF65-F5344CB8AC3E}">
        <p14:creationId xmlns:p14="http://schemas.microsoft.com/office/powerpoint/2010/main" val="185591273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dirty="0" smtClean="0"/>
              <a:t/>
            </a:r>
            <a:br>
              <a:rPr lang="fr-FR" sz="2800" dirty="0" smtClean="0"/>
            </a:br>
            <a:r>
              <a:rPr lang="fr-FR" sz="2800" dirty="0" smtClean="0"/>
              <a:t>L’article dans son ensemble</a:t>
            </a:r>
            <a:br>
              <a:rPr lang="fr-FR" sz="2800" dirty="0" smtClean="0"/>
            </a:br>
            <a:r>
              <a:rPr lang="fr-FR" sz="2800" dirty="0" smtClean="0"/>
              <a:t>Observons les différences</a:t>
            </a:r>
            <a:r>
              <a:rPr lang="it-IT" sz="2800" dirty="0" smtClean="0"/>
              <a:t/>
            </a:r>
            <a:br>
              <a:rPr lang="it-IT" sz="2800" dirty="0" smtClean="0"/>
            </a:br>
            <a:endParaRPr lang="it-IT" sz="2800"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27849545"/>
              </p:ext>
            </p:extLst>
          </p:nvPr>
        </p:nvGraphicFramePr>
        <p:xfrm>
          <a:off x="457200" y="1600200"/>
          <a:ext cx="8229600" cy="3657600"/>
        </p:xfrm>
        <a:graphic>
          <a:graphicData uri="http://schemas.openxmlformats.org/drawingml/2006/table">
            <a:tbl>
              <a:tblPr firstRow="1" bandRow="1">
                <a:tableStyleId>{5940675A-B579-460E-94D1-54222C63F5DA}</a:tableStyleId>
              </a:tblPr>
              <a:tblGrid>
                <a:gridCol w="4114800"/>
                <a:gridCol w="4114800"/>
              </a:tblGrid>
              <a:tr h="370840">
                <a:tc>
                  <a:txBody>
                    <a:bodyPr/>
                    <a:lstStyle/>
                    <a:p>
                      <a:r>
                        <a:rPr lang="fr-FR" sz="2400" b="1" kern="1200" dirty="0" smtClean="0">
                          <a:solidFill>
                            <a:schemeClr val="tx1"/>
                          </a:solidFill>
                          <a:effectLst/>
                          <a:latin typeface="+mn-lt"/>
                          <a:ea typeface="+mn-ea"/>
                          <a:cs typeface="+mn-cs"/>
                        </a:rPr>
                        <a:t>homophobie</a:t>
                      </a:r>
                      <a:r>
                        <a:rPr lang="fr-FR" sz="2400" kern="1200" dirty="0" smtClean="0">
                          <a:solidFill>
                            <a:schemeClr val="tx1"/>
                          </a:solidFill>
                          <a:effectLst/>
                          <a:latin typeface="+mn-lt"/>
                          <a:ea typeface="+mn-ea"/>
                          <a:cs typeface="+mn-cs"/>
                        </a:rPr>
                        <a:t> [</a:t>
                      </a:r>
                      <a:r>
                        <a:rPr lang="fr-FR" sz="2400" kern="1200" dirty="0" err="1" smtClean="0">
                          <a:solidFill>
                            <a:schemeClr val="tx1"/>
                          </a:solidFill>
                          <a:effectLst/>
                          <a:latin typeface="+mn-lt"/>
                          <a:ea typeface="+mn-ea"/>
                          <a:cs typeface="+mn-cs"/>
                        </a:rPr>
                        <a:t>ɔmɔfɔbi</a:t>
                      </a:r>
                      <a:r>
                        <a:rPr lang="fr-FR" sz="2400" kern="1200" dirty="0" smtClean="0">
                          <a:solidFill>
                            <a:schemeClr val="tx1"/>
                          </a:solidFill>
                          <a:effectLst/>
                          <a:latin typeface="+mn-lt"/>
                          <a:ea typeface="+mn-ea"/>
                          <a:cs typeface="+mn-cs"/>
                        </a:rPr>
                        <a:t>] nom féminin </a:t>
                      </a:r>
                      <a:endParaRPr lang="it-IT" sz="2400" kern="1200" dirty="0" smtClean="0">
                        <a:solidFill>
                          <a:schemeClr val="tx1"/>
                        </a:solidFill>
                        <a:effectLst/>
                        <a:latin typeface="+mn-lt"/>
                        <a:ea typeface="+mn-ea"/>
                        <a:cs typeface="+mn-cs"/>
                      </a:endParaRPr>
                    </a:p>
                    <a:p>
                      <a:r>
                        <a:rPr lang="fr-FR" sz="2400" kern="1200" dirty="0" smtClean="0">
                          <a:solidFill>
                            <a:schemeClr val="tx1"/>
                          </a:solidFill>
                          <a:effectLst/>
                          <a:latin typeface="+mn-lt"/>
                          <a:ea typeface="+mn-ea"/>
                          <a:cs typeface="+mn-cs"/>
                        </a:rPr>
                        <a:t>étym. 1977 ◊ de </a:t>
                      </a:r>
                      <a:r>
                        <a:rPr lang="fr-FR" sz="2400" i="1" kern="1200" dirty="0" smtClean="0">
                          <a:solidFill>
                            <a:schemeClr val="tx1"/>
                          </a:solidFill>
                          <a:effectLst/>
                          <a:latin typeface="+mn-lt"/>
                          <a:ea typeface="+mn-ea"/>
                          <a:cs typeface="+mn-cs"/>
                        </a:rPr>
                        <a:t>homophobe</a:t>
                      </a:r>
                      <a:endParaRPr lang="it-IT" sz="2400" kern="1200" dirty="0" smtClean="0">
                        <a:solidFill>
                          <a:schemeClr val="tx1"/>
                        </a:solidFill>
                        <a:effectLst/>
                        <a:latin typeface="+mn-lt"/>
                        <a:ea typeface="+mn-ea"/>
                        <a:cs typeface="+mn-cs"/>
                      </a:endParaRPr>
                    </a:p>
                    <a:p>
                      <a:r>
                        <a:rPr lang="fr-FR" sz="2400" kern="1200" dirty="0" smtClean="0">
                          <a:solidFill>
                            <a:schemeClr val="tx1"/>
                          </a:solidFill>
                          <a:effectLst/>
                          <a:latin typeface="+mn-lt"/>
                          <a:ea typeface="+mn-ea"/>
                          <a:cs typeface="+mn-cs"/>
                        </a:rPr>
                        <a:t>Attitude d'hostilité, de discrimination envers les homosexuels, l'homosexualité. PR 2007</a:t>
                      </a:r>
                      <a:endParaRPr lang="it-IT" sz="2400" dirty="0"/>
                    </a:p>
                  </a:txBody>
                  <a:tcPr/>
                </a:tc>
                <a:tc>
                  <a:txBody>
                    <a:bodyPr/>
                    <a:lstStyle/>
                    <a:p>
                      <a:r>
                        <a:rPr lang="fr-FR" sz="2400" b="1" kern="1200" dirty="0" smtClean="0">
                          <a:solidFill>
                            <a:schemeClr val="tx1"/>
                          </a:solidFill>
                          <a:effectLst/>
                          <a:latin typeface="+mn-lt"/>
                          <a:ea typeface="+mn-ea"/>
                          <a:cs typeface="+mn-cs"/>
                        </a:rPr>
                        <a:t>homophobie</a:t>
                      </a:r>
                      <a:r>
                        <a:rPr lang="fr-FR" sz="2400" kern="1200" dirty="0" smtClean="0">
                          <a:solidFill>
                            <a:schemeClr val="tx1"/>
                          </a:solidFill>
                          <a:effectLst/>
                          <a:latin typeface="+mn-lt"/>
                          <a:ea typeface="+mn-ea"/>
                          <a:cs typeface="+mn-cs"/>
                        </a:rPr>
                        <a:t> [</a:t>
                      </a:r>
                      <a:r>
                        <a:rPr lang="fr-FR" sz="2400" kern="1200" dirty="0" err="1" smtClean="0">
                          <a:solidFill>
                            <a:schemeClr val="tx1"/>
                          </a:solidFill>
                          <a:effectLst/>
                          <a:latin typeface="+mn-lt"/>
                          <a:ea typeface="+mn-ea"/>
                          <a:cs typeface="+mn-cs"/>
                        </a:rPr>
                        <a:t>ɔmɔfɔbi</a:t>
                      </a:r>
                      <a:r>
                        <a:rPr lang="fr-FR" sz="2400" kern="1200" dirty="0" smtClean="0">
                          <a:solidFill>
                            <a:schemeClr val="tx1"/>
                          </a:solidFill>
                          <a:effectLst/>
                          <a:latin typeface="+mn-lt"/>
                          <a:ea typeface="+mn-ea"/>
                          <a:cs typeface="+mn-cs"/>
                        </a:rPr>
                        <a:t>] nom féminin </a:t>
                      </a:r>
                      <a:endParaRPr lang="it-IT" sz="2400" kern="1200" dirty="0" smtClean="0">
                        <a:solidFill>
                          <a:schemeClr val="tx1"/>
                        </a:solidFill>
                        <a:effectLst/>
                        <a:latin typeface="+mn-lt"/>
                        <a:ea typeface="+mn-ea"/>
                        <a:cs typeface="+mn-cs"/>
                      </a:endParaRPr>
                    </a:p>
                    <a:p>
                      <a:r>
                        <a:rPr lang="fr-FR" sz="2400" kern="1200" dirty="0" smtClean="0">
                          <a:solidFill>
                            <a:schemeClr val="tx1"/>
                          </a:solidFill>
                          <a:effectLst/>
                          <a:latin typeface="+mn-lt"/>
                          <a:ea typeface="+mn-ea"/>
                          <a:cs typeface="+mn-cs"/>
                        </a:rPr>
                        <a:t>étym. 1977 ◊ de </a:t>
                      </a:r>
                      <a:r>
                        <a:rPr lang="fr-FR" sz="2400" i="1" kern="1200" dirty="0" smtClean="0">
                          <a:solidFill>
                            <a:schemeClr val="tx1"/>
                          </a:solidFill>
                          <a:effectLst/>
                          <a:latin typeface="+mn-lt"/>
                          <a:ea typeface="+mn-ea"/>
                          <a:cs typeface="+mn-cs"/>
                        </a:rPr>
                        <a:t>homophobe</a:t>
                      </a:r>
                      <a:endParaRPr lang="it-IT" sz="2400" kern="1200" dirty="0" smtClean="0">
                        <a:solidFill>
                          <a:schemeClr val="tx1"/>
                        </a:solidFill>
                        <a:effectLst/>
                        <a:latin typeface="+mn-lt"/>
                        <a:ea typeface="+mn-ea"/>
                        <a:cs typeface="+mn-cs"/>
                      </a:endParaRPr>
                    </a:p>
                    <a:p>
                      <a:pPr algn="just"/>
                      <a:r>
                        <a:rPr lang="fr-FR" sz="2400" kern="1200" dirty="0" smtClean="0">
                          <a:solidFill>
                            <a:schemeClr val="tx1"/>
                          </a:solidFill>
                          <a:effectLst/>
                          <a:latin typeface="+mn-lt"/>
                          <a:ea typeface="+mn-ea"/>
                          <a:cs typeface="+mn-cs"/>
                        </a:rPr>
                        <a:t>Attitude d'hostilité, de discrimination envers les homosexuels, l'homosexualité. </a:t>
                      </a:r>
                      <a:r>
                        <a:rPr lang="fr-FR" sz="2400" i="1" kern="1200" dirty="0" smtClean="0">
                          <a:solidFill>
                            <a:schemeClr val="tx1"/>
                          </a:solidFill>
                          <a:effectLst/>
                          <a:latin typeface="+mn-lt"/>
                          <a:ea typeface="+mn-ea"/>
                          <a:cs typeface="+mn-cs"/>
                        </a:rPr>
                        <a:t>Homophobie envers les lesbiennes</a:t>
                      </a:r>
                      <a:r>
                        <a:rPr lang="fr-FR" sz="2400" kern="1200" dirty="0" smtClean="0">
                          <a:solidFill>
                            <a:schemeClr val="tx1"/>
                          </a:solidFill>
                          <a:effectLst/>
                          <a:latin typeface="+mn-lt"/>
                          <a:ea typeface="+mn-ea"/>
                          <a:cs typeface="+mn-cs"/>
                        </a:rPr>
                        <a:t>. ➙ </a:t>
                      </a:r>
                      <a:r>
                        <a:rPr lang="fr-FR" sz="2400" kern="1200" dirty="0" err="1" smtClean="0">
                          <a:solidFill>
                            <a:schemeClr val="tx1"/>
                          </a:solidFill>
                          <a:effectLst/>
                          <a:latin typeface="+mn-lt"/>
                          <a:ea typeface="+mn-ea"/>
                          <a:cs typeface="+mn-cs"/>
                        </a:rPr>
                        <a:t>lesbophobie</a:t>
                      </a:r>
                      <a:r>
                        <a:rPr lang="fr-FR" sz="2400" kern="1200" dirty="0" smtClean="0">
                          <a:solidFill>
                            <a:schemeClr val="tx1"/>
                          </a:solidFill>
                          <a:effectLst/>
                          <a:latin typeface="+mn-lt"/>
                          <a:ea typeface="+mn-ea"/>
                          <a:cs typeface="+mn-cs"/>
                        </a:rPr>
                        <a:t>.</a:t>
                      </a:r>
                    </a:p>
                    <a:p>
                      <a:r>
                        <a:rPr lang="fr-FR" sz="2400" kern="1200" dirty="0" smtClean="0">
                          <a:solidFill>
                            <a:schemeClr val="tx1"/>
                          </a:solidFill>
                          <a:effectLst/>
                          <a:latin typeface="+mn-lt"/>
                          <a:ea typeface="+mn-ea"/>
                          <a:cs typeface="+mn-cs"/>
                        </a:rPr>
                        <a:t>PR 2017</a:t>
                      </a:r>
                      <a:endParaRPr lang="it-IT" sz="2400" kern="1200" dirty="0" smtClean="0">
                        <a:solidFill>
                          <a:schemeClr val="tx1"/>
                        </a:solidFill>
                        <a:effectLst/>
                        <a:latin typeface="+mn-lt"/>
                        <a:ea typeface="+mn-ea"/>
                        <a:cs typeface="+mn-cs"/>
                      </a:endParaRPr>
                    </a:p>
                    <a:p>
                      <a:endParaRPr lang="it-IT" dirty="0"/>
                    </a:p>
                  </a:txBody>
                  <a:tcPr/>
                </a:tc>
              </a:tr>
            </a:tbl>
          </a:graphicData>
        </a:graphic>
      </p:graphicFrame>
    </p:spTree>
    <p:extLst>
      <p:ext uri="{BB962C8B-B14F-4D97-AF65-F5344CB8AC3E}">
        <p14:creationId xmlns:p14="http://schemas.microsoft.com/office/powerpoint/2010/main" val="275327979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smtClean="0"/>
              <a:t>Dictionnaires</a:t>
            </a:r>
            <a:r>
              <a:rPr lang="it-IT" sz="2800" dirty="0" smtClean="0"/>
              <a:t> et Culture : </a:t>
            </a:r>
            <a:r>
              <a:rPr lang="it-IT" sz="2800" dirty="0" err="1"/>
              <a:t>c</a:t>
            </a:r>
            <a:r>
              <a:rPr lang="it-IT" sz="2800" dirty="0" err="1" smtClean="0"/>
              <a:t>onclusion</a:t>
            </a:r>
            <a:endParaRPr lang="it-IT" sz="2800" dirty="0"/>
          </a:p>
        </p:txBody>
      </p:sp>
      <p:sp>
        <p:nvSpPr>
          <p:cNvPr id="3" name="Segnaposto contenuto 2"/>
          <p:cNvSpPr>
            <a:spLocks noGrp="1"/>
          </p:cNvSpPr>
          <p:nvPr>
            <p:ph idx="1"/>
          </p:nvPr>
        </p:nvSpPr>
        <p:spPr/>
        <p:txBody>
          <a:bodyPr/>
          <a:lstStyle/>
          <a:p>
            <a:pPr marL="0" indent="0" algn="just">
              <a:buNone/>
            </a:pPr>
            <a:r>
              <a:rPr lang="fr-FR" sz="2400" dirty="0"/>
              <a:t> </a:t>
            </a:r>
            <a:r>
              <a:rPr lang="fr-FR" sz="2400" i="1" dirty="0" smtClean="0"/>
              <a:t>Peu </a:t>
            </a:r>
            <a:r>
              <a:rPr lang="fr-FR" sz="2400" i="1" dirty="0"/>
              <a:t>sensible à cette équivoque, le lecteur moyen qui consulte le dictionnaire, s'informe sur les mots, et interprète sur le plan linguistique les réponses qu'il a trouvées. Les assertions idéologiques qui sous-tendent le discours sur la langue sont donc, à première lecture, inapparentes. C'est bien là une marque du fonctionnement du discours idéologique que d'œuvrer à couvert. Le texte du dictionnaire est ainsi un texte faussement naturel, l'innocence de l'opération métalinguistique y dissimule les traces de l'idéologie.</a:t>
            </a:r>
            <a:endParaRPr lang="it-IT" sz="2400" dirty="0"/>
          </a:p>
          <a:p>
            <a:pPr marL="0" indent="0">
              <a:buNone/>
            </a:pPr>
            <a:r>
              <a:rPr lang="fr-FR" sz="2000" dirty="0"/>
              <a:t>A. Lehmann, « Le féminin dans Le Petit Larousse Illustré de 1906 à nos jours. Etude du discours des renvois »</a:t>
            </a:r>
            <a:r>
              <a:rPr lang="fr-FR" sz="2000" i="1" dirty="0"/>
              <a:t>, Discours et Idéologie, </a:t>
            </a:r>
            <a:r>
              <a:rPr lang="fr-FR" sz="2000" dirty="0"/>
              <a:t>Paris, PUF, 1980</a:t>
            </a:r>
            <a:r>
              <a:rPr lang="fr-FR" sz="2000" i="1" dirty="0"/>
              <a:t>, </a:t>
            </a:r>
            <a:r>
              <a:rPr lang="fr-FR" sz="2000" dirty="0"/>
              <a:t>p. 238.</a:t>
            </a:r>
            <a:endParaRPr lang="it-IT" sz="2000" dirty="0"/>
          </a:p>
          <a:p>
            <a:endParaRPr lang="it-IT" sz="2400" dirty="0"/>
          </a:p>
        </p:txBody>
      </p:sp>
    </p:spTree>
    <p:extLst>
      <p:ext uri="{BB962C8B-B14F-4D97-AF65-F5344CB8AC3E}">
        <p14:creationId xmlns:p14="http://schemas.microsoft.com/office/powerpoint/2010/main" val="3535126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3" name="Titolo 1"/>
          <p:cNvSpPr>
            <a:spLocks noGrp="1"/>
          </p:cNvSpPr>
          <p:nvPr>
            <p:ph type="title"/>
          </p:nvPr>
        </p:nvSpPr>
        <p:spPr/>
        <p:txBody>
          <a:bodyPr/>
          <a:lstStyle/>
          <a:p>
            <a:r>
              <a:rPr lang="it-IT" sz="2800">
                <a:latin typeface="Arial" charset="0"/>
                <a:ea typeface="MS PGothic" charset="0"/>
              </a:rPr>
              <a:t>geeker</a:t>
            </a:r>
          </a:p>
        </p:txBody>
      </p:sp>
      <p:sp>
        <p:nvSpPr>
          <p:cNvPr id="402434" name="Segnaposto contenuto 2"/>
          <p:cNvSpPr>
            <a:spLocks noGrp="1"/>
          </p:cNvSpPr>
          <p:nvPr>
            <p:ph idx="1"/>
          </p:nvPr>
        </p:nvSpPr>
        <p:spPr/>
        <p:txBody>
          <a:bodyPr/>
          <a:lstStyle/>
          <a:p>
            <a:r>
              <a:rPr lang="it-IT" sz="2400">
                <a:latin typeface="Arial" charset="0"/>
                <a:ea typeface="MS PGothic" charset="0"/>
                <a:cs typeface="MS PGothic" charset="0"/>
              </a:rPr>
              <a:t>geeker [gike] verbe intransitif  (conjugaison 1) étym. 2011 ◊ de </a:t>
            </a:r>
            <a:r>
              <a:rPr lang="it-IT" sz="2400" i="1">
                <a:latin typeface="Arial" charset="0"/>
                <a:ea typeface="MS PGothic" charset="0"/>
                <a:cs typeface="MS PGothic" charset="0"/>
              </a:rPr>
              <a:t>geek</a:t>
            </a:r>
            <a:endParaRPr lang="it-IT" sz="2400">
              <a:latin typeface="Arial" charset="0"/>
              <a:ea typeface="MS PGothic" charset="0"/>
              <a:cs typeface="MS PGothic" charset="0"/>
            </a:endParaRPr>
          </a:p>
          <a:p>
            <a:r>
              <a:rPr lang="it-IT" sz="2400">
                <a:latin typeface="Arial" charset="0"/>
                <a:ea typeface="MS PGothic" charset="0"/>
                <a:cs typeface="MS PGothic" charset="0"/>
              </a:rPr>
              <a:t>❖</a:t>
            </a:r>
          </a:p>
          <a:p>
            <a:r>
              <a:rPr lang="it-IT" sz="2400">
                <a:latin typeface="Arial" charset="0"/>
                <a:ea typeface="MS PGothic" charset="0"/>
                <a:cs typeface="MS PGothic" charset="0"/>
              </a:rPr>
              <a:t>■ Anglic. Fam. Passer du temps sur son ordinateur. </a:t>
            </a:r>
            <a:r>
              <a:rPr lang="it-IT" sz="2400" i="1">
                <a:latin typeface="Arial" charset="0"/>
                <a:ea typeface="MS PGothic" charset="0"/>
                <a:cs typeface="MS PGothic" charset="0"/>
              </a:rPr>
              <a:t>Geeker toute la journée</a:t>
            </a:r>
            <a:r>
              <a:rPr lang="it-IT" sz="2400">
                <a:latin typeface="Arial" charset="0"/>
                <a:ea typeface="MS PGothic" charset="0"/>
                <a:cs typeface="MS PGothic" charset="0"/>
              </a:rPr>
              <a:t>.</a:t>
            </a: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74842727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7" name="Title 1"/>
          <p:cNvSpPr>
            <a:spLocks noGrp="1"/>
          </p:cNvSpPr>
          <p:nvPr>
            <p:ph type="title"/>
          </p:nvPr>
        </p:nvSpPr>
        <p:spPr/>
        <p:txBody>
          <a:bodyPr/>
          <a:lstStyle/>
          <a:p>
            <a:r>
              <a:rPr lang="it-IT" sz="2800">
                <a:latin typeface="Arial" charset="0"/>
                <a:ea typeface="MS PGothic" charset="0"/>
              </a:rPr>
              <a:t>Les nouveaux mots du PR 2017</a:t>
            </a:r>
            <a:endParaRPr lang="fr-FR" sz="2800">
              <a:latin typeface="Arial" charset="0"/>
              <a:ea typeface="MS PGothic" charset="0"/>
            </a:endParaRPr>
          </a:p>
        </p:txBody>
      </p:sp>
      <p:sp>
        <p:nvSpPr>
          <p:cNvPr id="403458" name="Content Placeholder 2"/>
          <p:cNvSpPr>
            <a:spLocks noGrp="1"/>
          </p:cNvSpPr>
          <p:nvPr>
            <p:ph idx="1"/>
          </p:nvPr>
        </p:nvSpPr>
        <p:spPr/>
        <p:txBody>
          <a:bodyPr>
            <a:normAutofit lnSpcReduction="10000"/>
          </a:bodyPr>
          <a:lstStyle/>
          <a:p>
            <a:pPr algn="just"/>
            <a:r>
              <a:rPr lang="fr-FR" sz="2400">
                <a:latin typeface="Arial" charset="0"/>
                <a:ea typeface="MS PGothic" charset="0"/>
                <a:cs typeface="MS PGothic" charset="0"/>
              </a:rPr>
              <a:t>Côté contestation : </a:t>
            </a:r>
            <a:r>
              <a:rPr lang="fr-FR" sz="2400" i="1">
                <a:latin typeface="Arial" charset="0"/>
                <a:ea typeface="MS PGothic" charset="0"/>
                <a:cs typeface="MS PGothic" charset="0"/>
              </a:rPr>
              <a:t>zadiste</a:t>
            </a:r>
            <a:r>
              <a:rPr lang="fr-FR" sz="2400">
                <a:latin typeface="Arial" charset="0"/>
                <a:ea typeface="MS PGothic" charset="0"/>
                <a:cs typeface="MS PGothic" charset="0"/>
              </a:rPr>
              <a:t> (</a:t>
            </a:r>
            <a:r>
              <a:rPr lang="it-IT" sz="2400">
                <a:latin typeface="Arial" charset="0"/>
                <a:ea typeface="MS PGothic" charset="0"/>
                <a:cs typeface="MS PGothic" charset="0"/>
              </a:rPr>
              <a:t>militant(e) qui occupe une ZAD=zone à défendre)</a:t>
            </a:r>
            <a:r>
              <a:rPr lang="fr-FR" sz="2400">
                <a:latin typeface="Arial" charset="0"/>
                <a:ea typeface="MS PGothic" charset="0"/>
                <a:cs typeface="MS PGothic" charset="0"/>
              </a:rPr>
              <a:t>, </a:t>
            </a:r>
            <a:r>
              <a:rPr lang="fr-FR" sz="2400" i="1">
                <a:latin typeface="Arial" charset="0"/>
                <a:ea typeface="MS PGothic" charset="0"/>
                <a:cs typeface="MS PGothic" charset="0"/>
              </a:rPr>
              <a:t>faucheur volontaire </a:t>
            </a:r>
            <a:r>
              <a:rPr lang="fr-FR" sz="2400">
                <a:latin typeface="Arial" charset="0"/>
                <a:ea typeface="MS PGothic" charset="0"/>
                <a:cs typeface="MS PGothic" charset="0"/>
              </a:rPr>
              <a:t>(militant écologiste qui détruit des cultures transgéniques pour s'opposer aux OGM.), </a:t>
            </a:r>
            <a:r>
              <a:rPr lang="fr-FR" sz="2400" i="1">
                <a:latin typeface="Arial" charset="0"/>
                <a:ea typeface="MS PGothic" charset="0"/>
                <a:cs typeface="MS PGothic" charset="0"/>
              </a:rPr>
              <a:t>décroissant</a:t>
            </a:r>
            <a:r>
              <a:rPr lang="fr-FR" sz="2400">
                <a:latin typeface="Arial" charset="0"/>
                <a:ea typeface="MS PGothic" charset="0"/>
                <a:cs typeface="MS PGothic" charset="0"/>
              </a:rPr>
              <a:t> (qui milite pour la décroissance).</a:t>
            </a:r>
          </a:p>
          <a:p>
            <a:pPr algn="just"/>
            <a:r>
              <a:rPr lang="fr-FR" sz="2400">
                <a:latin typeface="Arial" charset="0"/>
                <a:ea typeface="MS PGothic" charset="0"/>
                <a:cs typeface="MS PGothic" charset="0"/>
              </a:rPr>
              <a:t>Côté techno : "bitcoin" (monnaie virtuelle), "captcha" (ces petits modules qui nous font recopier une série de caractères pour accéder à une page web) ou encore "big data"(ensemble des données générées par les nouvelles technologies, caractérisées par leur volume colossal)</a:t>
            </a:r>
          </a:p>
          <a:p>
            <a:pPr algn="just"/>
            <a:r>
              <a:rPr lang="fr-FR" sz="2400">
                <a:latin typeface="Arial" charset="0"/>
                <a:ea typeface="MS PGothic" charset="0"/>
                <a:cs typeface="MS PGothic" charset="0"/>
              </a:rPr>
              <a:t>Côté cuisine : les nouveautés sont "yuzu" (agrume asiatique), "cari" (plat créole) ou "biryani" (plat indien). </a:t>
            </a:r>
          </a:p>
        </p:txBody>
      </p:sp>
    </p:spTree>
    <p:extLst>
      <p:ext uri="{BB962C8B-B14F-4D97-AF65-F5344CB8AC3E}">
        <p14:creationId xmlns:p14="http://schemas.microsoft.com/office/powerpoint/2010/main" val="373747964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199</TotalTime>
  <Words>3946</Words>
  <Application>Microsoft Macintosh PowerPoint</Application>
  <PresentationFormat>Presentazione su schermo (4:3)</PresentationFormat>
  <Paragraphs>360</Paragraphs>
  <Slides>76</Slides>
  <Notes>7</Notes>
  <HiddenSlides>0</HiddenSlides>
  <MMClips>0</MMClips>
  <ScaleCrop>false</ScaleCrop>
  <HeadingPairs>
    <vt:vector size="4" baseType="variant">
      <vt:variant>
        <vt:lpstr>Tema</vt:lpstr>
      </vt:variant>
      <vt:variant>
        <vt:i4>1</vt:i4>
      </vt:variant>
      <vt:variant>
        <vt:lpstr>Titoli diapositive</vt:lpstr>
      </vt:variant>
      <vt:variant>
        <vt:i4>76</vt:i4>
      </vt:variant>
    </vt:vector>
  </HeadingPairs>
  <TitlesOfParts>
    <vt:vector size="77" baseType="lpstr">
      <vt:lpstr>Tema di Office</vt:lpstr>
      <vt:lpstr>Dictionnaires et culture</vt:lpstr>
      <vt:lpstr>Dictionnaires et culture</vt:lpstr>
      <vt:lpstr>Dictionnaires et culture</vt:lpstr>
      <vt:lpstr>Les dictionnaires : produits commerciaux</vt:lpstr>
      <vt:lpstr>Rite annuel du dévoilement des nouveaux mots  (vers la fin mai)</vt:lpstr>
      <vt:lpstr>Rite annuel en mai 2016  pour les dictionnaires 2017</vt:lpstr>
      <vt:lpstr> Petit Robert 2017 : un dico sachant "geeker” </vt:lpstr>
      <vt:lpstr>geeker</vt:lpstr>
      <vt:lpstr>Les nouveaux mots du PR 2017</vt:lpstr>
      <vt:lpstr>Lieux d’observation pour saisir la culture</vt:lpstr>
      <vt:lpstr>Discours préfaciels : Postface d’Alain Rey 2006 Déclaration de combat</vt:lpstr>
      <vt:lpstr>Discours préfaciels : Postface d’Alain Rey 2006 Déclaration de combat</vt:lpstr>
      <vt:lpstr>Macrostructure : les mots tabous</vt:lpstr>
      <vt:lpstr>les mots tabous</vt:lpstr>
      <vt:lpstr>Macrostructure : les mots tabous</vt:lpstr>
      <vt:lpstr>Macrostructure </vt:lpstr>
      <vt:lpstr>Macrostructure : les mots exclus</vt:lpstr>
      <vt:lpstr>Choix des entrées</vt:lpstr>
      <vt:lpstr>Silence enlevé</vt:lpstr>
      <vt:lpstr> Exemples de silence Autour du - phobie </vt:lpstr>
      <vt:lpstr>LGBTphobie absent du PR 2017</vt:lpstr>
      <vt:lpstr>Nouvelle phobie du PR 2007</vt:lpstr>
      <vt:lpstr>phobie  [fɔbi] nom féminin </vt:lpstr>
      <vt:lpstr>Sexualité dans le Larousse vision diachronique 1906-1980</vt:lpstr>
      <vt:lpstr>Microstructure : 1. L’orthographe</vt:lpstr>
      <vt:lpstr>L’orthographe</vt:lpstr>
      <vt:lpstr>Nénufar ou nénuphar ?</vt:lpstr>
      <vt:lpstr>Prononciation</vt:lpstr>
      <vt:lpstr>Microstructure : 2. Le genre grammatical</vt:lpstr>
      <vt:lpstr>Exemples de genre grammatical  PR 2017 </vt:lpstr>
      <vt:lpstr>Microstructure : 3. les marques d’usage</vt:lpstr>
      <vt:lpstr>Exemples de marques d’usage</vt:lpstr>
      <vt:lpstr>Microstructure : 4. La définition </vt:lpstr>
      <vt:lpstr>Exemples de définitions : Communautarisme </vt:lpstr>
      <vt:lpstr>Définition du communautarisme http://www.toupie.org/Dictionnaire</vt:lpstr>
      <vt:lpstr>Définition du communautarisme http://www.toupie.org/Dictionnaire</vt:lpstr>
      <vt:lpstr>Définition du communautarisme http://www.toupie.org/Dictionnaire</vt:lpstr>
      <vt:lpstr>Définition du communautarisme http://www.toupie.org/Dictionnaire</vt:lpstr>
      <vt:lpstr>Définition du communautarisme http://www.toupie.org/Dictionnaire</vt:lpstr>
      <vt:lpstr>Exemples de définitions le genre commun et les traits spécifiques</vt:lpstr>
      <vt:lpstr>Exemples de définitions le genre commun et les traits spécifiques</vt:lpstr>
      <vt:lpstr>Les définitions par antonymie : Silence</vt:lpstr>
      <vt:lpstr>Et le silence positif ?</vt:lpstr>
      <vt:lpstr>Les définitions par antonymie : Paix</vt:lpstr>
      <vt:lpstr>Et où est la paix positive dans le dictionnaire ?</vt:lpstr>
      <vt:lpstr>Mariage dans le PR </vt:lpstr>
      <vt:lpstr>Entrée Matrimonio</vt:lpstr>
      <vt:lpstr>Entrée Matrimonio</vt:lpstr>
      <vt:lpstr>Définition Matrimonio Treccani Grande Enciclopedia Italiana 2008 Débat dans le monde politique italien </vt:lpstr>
      <vt:lpstr>Femme Définitions des premiers dictionnaires de langue française et aujourd’hui</vt:lpstr>
      <vt:lpstr>Microstructure : 6. L’exemple</vt:lpstr>
      <vt:lpstr>Microstructure : 6. L’exemple</vt:lpstr>
      <vt:lpstr>Microstructure : 6. L’exemple</vt:lpstr>
      <vt:lpstr>Microstructure : 6. L’exemple</vt:lpstr>
      <vt:lpstr>Microstructure : 6. L’exemple</vt:lpstr>
      <vt:lpstr>L’évolution des représentations culturelles à euthanasie</vt:lpstr>
      <vt:lpstr>L’évolution des représentations culturelles à femme</vt:lpstr>
      <vt:lpstr>Microstructure : 7. Renvoi </vt:lpstr>
      <vt:lpstr>Microstructure : 7. Renvoi </vt:lpstr>
      <vt:lpstr>Microstructure : 7. Renvoi </vt:lpstr>
      <vt:lpstr>Microstructure : 7. Renvoi </vt:lpstr>
      <vt:lpstr>Microstructure : 8. La remarque</vt:lpstr>
      <vt:lpstr>Microstructure : 8. La remarque</vt:lpstr>
      <vt:lpstr>Microstructure : 8. La remarque</vt:lpstr>
      <vt:lpstr>Exemples de remarque PR 2017 </vt:lpstr>
      <vt:lpstr>Sur la question de la féminisation </vt:lpstr>
      <vt:lpstr> Exemples  de remarque PR 2017  Sur la question de la féminisation </vt:lpstr>
      <vt:lpstr>Exemples  de remarque PR 2017  Sur la question de la féminisation </vt:lpstr>
      <vt:lpstr>Exemples  de remarque PR 2017  Sur la question de la féminisation </vt:lpstr>
      <vt:lpstr>Microstructure : 9. Antonymes</vt:lpstr>
      <vt:lpstr>Microstructure : 9. Antonymes</vt:lpstr>
      <vt:lpstr>Microstructure : 9. Antonymes</vt:lpstr>
      <vt:lpstr>Microstructure : 9. Antonymes</vt:lpstr>
      <vt:lpstr> L’article dans son ensemble Observons les différences </vt:lpstr>
      <vt:lpstr> L’article dans son ensemble Observons les différences </vt:lpstr>
      <vt:lpstr>Dictionnaires et Culture : conclusion</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nadine celotti</cp:lastModifiedBy>
  <cp:revision>24</cp:revision>
  <dcterms:created xsi:type="dcterms:W3CDTF">2017-04-16T09:34:57Z</dcterms:created>
  <dcterms:modified xsi:type="dcterms:W3CDTF">2017-04-18T10:17:05Z</dcterms:modified>
</cp:coreProperties>
</file>