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16" r:id="rId3"/>
    <p:sldId id="315" r:id="rId4"/>
    <p:sldId id="259" r:id="rId5"/>
    <p:sldId id="260" r:id="rId6"/>
    <p:sldId id="317" r:id="rId7"/>
    <p:sldId id="261" r:id="rId8"/>
    <p:sldId id="318" r:id="rId9"/>
    <p:sldId id="319" r:id="rId10"/>
    <p:sldId id="320" r:id="rId11"/>
    <p:sldId id="272" r:id="rId12"/>
    <p:sldId id="281" r:id="rId13"/>
    <p:sldId id="322" r:id="rId14"/>
    <p:sldId id="323" r:id="rId15"/>
    <p:sldId id="324" r:id="rId16"/>
    <p:sldId id="325" r:id="rId17"/>
    <p:sldId id="262" r:id="rId18"/>
    <p:sldId id="263" r:id="rId19"/>
    <p:sldId id="279" r:id="rId20"/>
    <p:sldId id="280" r:id="rId21"/>
    <p:sldId id="274" r:id="rId22"/>
    <p:sldId id="287" r:id="rId23"/>
    <p:sldId id="288" r:id="rId24"/>
    <p:sldId id="289" r:id="rId25"/>
    <p:sldId id="290" r:id="rId26"/>
    <p:sldId id="307" r:id="rId27"/>
    <p:sldId id="308" r:id="rId28"/>
    <p:sldId id="305" r:id="rId29"/>
    <p:sldId id="306"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9" r:id="rId44"/>
    <p:sldId id="310" r:id="rId45"/>
    <p:sldId id="311" r:id="rId46"/>
    <p:sldId id="312" r:id="rId47"/>
    <p:sldId id="313" r:id="rId4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9" d="100"/>
          <a:sy n="79" d="100"/>
        </p:scale>
        <p:origin x="-1260"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it-IT" smtClean="0"/>
              <a:t>Fare clic per modificare lo stile del titolo</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a:p>
        </p:txBody>
      </p:sp>
      <p:sp>
        <p:nvSpPr>
          <p:cNvPr id="4" name="Date Placeholder 3"/>
          <p:cNvSpPr>
            <a:spLocks noGrp="1"/>
          </p:cNvSpPr>
          <p:nvPr>
            <p:ph type="dt" sz="half" idx="10"/>
          </p:nvPr>
        </p:nvSpPr>
        <p:spPr/>
        <p:txBody>
          <a:bodyPr/>
          <a:lstStyle/>
          <a:p>
            <a:fld id="{4B6055F8-1D02-4417-9241-55C834FD9970}" type="datetimeFigureOut">
              <a:rPr lang="it-IT" smtClean="0"/>
              <a:pPr/>
              <a:t>14/11/2013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B6055F8-1D02-4417-9241-55C834FD9970}" type="datetimeFigureOut">
              <a:rPr lang="it-IT" smtClean="0"/>
              <a:pPr/>
              <a:t>14/11/2013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B6055F8-1D02-4417-9241-55C834FD9970}" type="datetimeFigureOut">
              <a:rPr lang="it-IT" smtClean="0"/>
              <a:pPr/>
              <a:t>14/11/2013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B6055F8-1D02-4417-9241-55C834FD9970}" type="datetimeFigureOut">
              <a:rPr lang="it-IT" smtClean="0"/>
              <a:pPr/>
              <a:t>14/11/2013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it-IT" smtClean="0"/>
              <a:t>Fare clic per modificare lo stile del titolo</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B6055F8-1D02-4417-9241-55C834FD9970}" type="datetimeFigureOut">
              <a:rPr lang="it-IT" smtClean="0"/>
              <a:pPr/>
              <a:t>14/11/2013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B6055F8-1D02-4417-9241-55C834FD9970}" type="datetimeFigureOut">
              <a:rPr lang="it-IT" smtClean="0"/>
              <a:pPr/>
              <a:t>14/11/2013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fld id="{4B6055F8-1D02-4417-9241-55C834FD9970}" type="datetimeFigureOut">
              <a:rPr lang="it-IT" smtClean="0"/>
              <a:pPr/>
              <a:t>14/11/2013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4B6055F8-1D02-4417-9241-55C834FD9970}" type="datetimeFigureOut">
              <a:rPr lang="it-IT" smtClean="0"/>
              <a:pPr/>
              <a:t>14/11/2013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6055F8-1D02-4417-9241-55C834FD9970}" type="datetimeFigureOut">
              <a:rPr lang="it-IT" smtClean="0"/>
              <a:pPr/>
              <a:t>14/11/2013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it-IT" smtClean="0"/>
              <a:t>Fare clic per modificare lo stile del titolo</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B6055F8-1D02-4417-9241-55C834FD9970}" type="datetimeFigureOut">
              <a:rPr lang="it-IT" smtClean="0"/>
              <a:pPr/>
              <a:t>14/11/2013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it-IT" smtClean="0"/>
              <a:t>Fare clic per modificare lo stile del titolo</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B6055F8-1D02-4417-9241-55C834FD9970}" type="datetimeFigureOut">
              <a:rPr lang="it-IT" smtClean="0"/>
              <a:pPr/>
              <a:t>14/11/2013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007B441-5312-499D-93C3-6E37886527FA}" type="slidenum">
              <a:rPr lang="it-IT" smtClean="0"/>
              <a:pPr/>
              <a:t>‹N›</a:t>
            </a:fld>
            <a:endParaRPr lang="it-IT"/>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it-IT" smtClean="0"/>
              <a:t>Fare clic sull'icona per inserire un'immagine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4B6055F8-1D02-4417-9241-55C834FD9970}" type="datetimeFigureOut">
              <a:rPr lang="it-IT" smtClean="0"/>
              <a:pPr/>
              <a:t>14/11/2013</a:t>
            </a:fld>
            <a:endParaRPr lang="it-IT"/>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it-IT"/>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err="1" smtClean="0"/>
              <a:t>Dubbing</a:t>
            </a:r>
            <a:r>
              <a:rPr lang="it-IT" dirty="0" smtClean="0"/>
              <a:t> </a:t>
            </a:r>
            <a:r>
              <a:rPr lang="it-IT" dirty="0" err="1" smtClean="0"/>
              <a:t>into</a:t>
            </a:r>
            <a:r>
              <a:rPr lang="it-IT" dirty="0" smtClean="0"/>
              <a:t> English 2</a:t>
            </a:r>
            <a:endParaRPr lang="it-IT" dirty="0"/>
          </a:p>
        </p:txBody>
      </p:sp>
      <p:sp>
        <p:nvSpPr>
          <p:cNvPr id="3" name="Sottotitolo 2"/>
          <p:cNvSpPr>
            <a:spLocks noGrp="1"/>
          </p:cNvSpPr>
          <p:nvPr>
            <p:ph type="subTitle" idx="1"/>
          </p:nvPr>
        </p:nvSpPr>
        <p:spPr/>
        <p:txBody>
          <a:bodyPr>
            <a:normAutofit/>
          </a:bodyPr>
          <a:lstStyle/>
          <a:p>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And</a:t>
            </a:r>
            <a:endParaRPr lang="it-IT" dirty="0"/>
          </a:p>
        </p:txBody>
      </p:sp>
      <p:sp>
        <p:nvSpPr>
          <p:cNvPr id="3" name="Segnaposto contenuto 2"/>
          <p:cNvSpPr>
            <a:spLocks noGrp="1"/>
          </p:cNvSpPr>
          <p:nvPr>
            <p:ph idx="1"/>
          </p:nvPr>
        </p:nvSpPr>
        <p:spPr/>
        <p:txBody>
          <a:bodyPr/>
          <a:lstStyle/>
          <a:p>
            <a:r>
              <a:rPr lang="en-US" dirty="0"/>
              <a:t>A Latvian colleague wrote that in those eastern European countries where voiceover is the most used system, they too would be reluctant to change.</a:t>
            </a:r>
            <a:endParaRPr lang="it-IT" dirty="0"/>
          </a:p>
          <a:p>
            <a:endParaRPr lang="it-IT" dirty="0"/>
          </a:p>
        </p:txBody>
      </p:sp>
    </p:spTree>
    <p:extLst>
      <p:ext uri="{BB962C8B-B14F-4D97-AF65-F5344CB8AC3E}">
        <p14:creationId xmlns:p14="http://schemas.microsoft.com/office/powerpoint/2010/main" val="346593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a:lstStyle/>
          <a:p>
            <a:pPr eaLnBrk="1" hangingPunct="1">
              <a:defRPr/>
            </a:pPr>
            <a:r>
              <a:rPr lang="it-IT" dirty="0" err="1" smtClean="0"/>
              <a:t>Real</a:t>
            </a:r>
            <a:r>
              <a:rPr lang="it-IT" dirty="0" smtClean="0"/>
              <a:t> Life </a:t>
            </a:r>
            <a:r>
              <a:rPr lang="it-IT" dirty="0" err="1" smtClean="0"/>
              <a:t>Conversation</a:t>
            </a:r>
            <a:endParaRPr lang="en-GB" dirty="0" smtClean="0"/>
          </a:p>
        </p:txBody>
      </p:sp>
      <p:sp>
        <p:nvSpPr>
          <p:cNvPr id="295939" name="Rectangle 3"/>
          <p:cNvSpPr>
            <a:spLocks noGrp="1" noChangeArrowheads="1"/>
          </p:cNvSpPr>
          <p:nvPr>
            <p:ph idx="1"/>
          </p:nvPr>
        </p:nvSpPr>
        <p:spPr/>
        <p:txBody>
          <a:bodyPr/>
          <a:lstStyle/>
          <a:p>
            <a:pPr eaLnBrk="1" hangingPunct="1">
              <a:defRPr/>
            </a:pPr>
            <a:r>
              <a:rPr lang="it-IT" smtClean="0"/>
              <a:t>The conversational behaviours of (the) participants express dimensions of their social identities. As they take turns at talking, (the) conversationalists are enacting who they are.</a:t>
            </a:r>
            <a:endParaRPr lang="en-GB"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lstStyle/>
          <a:p>
            <a:pPr eaLnBrk="1" hangingPunct="1">
              <a:defRPr/>
            </a:pPr>
            <a:r>
              <a:rPr lang="it-IT" smtClean="0"/>
              <a:t>Film dialogue</a:t>
            </a:r>
          </a:p>
        </p:txBody>
      </p:sp>
      <p:sp>
        <p:nvSpPr>
          <p:cNvPr id="307203" name="Rectangle 3"/>
          <p:cNvSpPr>
            <a:spLocks noGrp="1" noChangeArrowheads="1"/>
          </p:cNvSpPr>
          <p:nvPr>
            <p:ph idx="1"/>
          </p:nvPr>
        </p:nvSpPr>
        <p:spPr/>
        <p:txBody>
          <a:bodyPr/>
          <a:lstStyle/>
          <a:p>
            <a:pPr eaLnBrk="1" hangingPunct="1">
              <a:defRPr/>
            </a:pPr>
            <a:r>
              <a:rPr lang="en-GB" smtClean="0"/>
              <a:t>characters can be rendered more individual and realistic when defined by language, their actions and gestures are shaped by words and what is being said becomes more central than what is being seen (Vassé 2006). </a:t>
            </a:r>
            <a:endParaRPr lang="it-IT"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Screenplay</a:t>
            </a:r>
            <a:r>
              <a:rPr lang="it-IT" dirty="0" smtClean="0"/>
              <a:t> </a:t>
            </a:r>
            <a:r>
              <a:rPr lang="it-IT" dirty="0" err="1" smtClean="0"/>
              <a:t>writing</a:t>
            </a:r>
            <a:endParaRPr lang="it-IT" dirty="0"/>
          </a:p>
        </p:txBody>
      </p:sp>
      <p:sp>
        <p:nvSpPr>
          <p:cNvPr id="3" name="Segnaposto contenuto 2"/>
          <p:cNvSpPr>
            <a:spLocks noGrp="1"/>
          </p:cNvSpPr>
          <p:nvPr>
            <p:ph idx="1"/>
          </p:nvPr>
        </p:nvSpPr>
        <p:spPr/>
        <p:txBody>
          <a:bodyPr/>
          <a:lstStyle/>
          <a:p>
            <a:pPr algn="ctr">
              <a:buNone/>
            </a:pPr>
            <a:r>
              <a:rPr lang="it-IT" dirty="0" smtClean="0"/>
              <a:t>The art </a:t>
            </a:r>
            <a:r>
              <a:rPr lang="it-IT" dirty="0" err="1" smtClean="0"/>
              <a:t>of</a:t>
            </a:r>
            <a:r>
              <a:rPr lang="it-IT" dirty="0" smtClean="0"/>
              <a:t> </a:t>
            </a:r>
            <a:r>
              <a:rPr lang="it-IT" dirty="0" err="1" smtClean="0"/>
              <a:t>screenplay</a:t>
            </a:r>
            <a:r>
              <a:rPr lang="it-IT" dirty="0" smtClean="0"/>
              <a:t> </a:t>
            </a:r>
            <a:r>
              <a:rPr lang="it-IT" dirty="0" err="1" smtClean="0"/>
              <a:t>writing</a:t>
            </a:r>
            <a:endParaRPr lang="it-IT" dirty="0" smtClean="0"/>
          </a:p>
          <a:p>
            <a:pPr algn="ctr">
              <a:buNone/>
            </a:pPr>
            <a:r>
              <a:rPr lang="it-IT" dirty="0" err="1" smtClean="0"/>
              <a:t>then</a:t>
            </a:r>
            <a:r>
              <a:rPr lang="it-IT" dirty="0" smtClean="0"/>
              <a:t> </a:t>
            </a:r>
            <a:r>
              <a:rPr lang="it-IT" dirty="0" err="1" smtClean="0"/>
              <a:t>dubbed</a:t>
            </a:r>
            <a:endParaRPr lang="it-IT" dirty="0" smtClean="0"/>
          </a:p>
          <a:p>
            <a:pPr algn="ctr">
              <a:buNone/>
            </a:pPr>
            <a:endParaRPr lang="it-IT" dirty="0" smtClean="0"/>
          </a:p>
          <a:p>
            <a:pPr algn="ctr">
              <a:buNone/>
            </a:pPr>
            <a:endParaRPr lang="it-IT" dirty="0" smtClean="0"/>
          </a:p>
          <a:p>
            <a:pPr algn="ctr">
              <a:buNone/>
            </a:pPr>
            <a:endParaRPr lang="it-IT" dirty="0" smtClean="0"/>
          </a:p>
          <a:p>
            <a:pPr algn="ctr">
              <a:buNone/>
            </a:pPr>
            <a:endParaRPr lang="it-IT" dirty="0" smtClean="0"/>
          </a:p>
          <a:p>
            <a:pPr algn="just">
              <a:buNone/>
            </a:pPr>
            <a:r>
              <a:rPr lang="it-IT" dirty="0" smtClean="0"/>
              <a:t>	</a:t>
            </a:r>
            <a:r>
              <a:rPr lang="it-IT" dirty="0" err="1" smtClean="0"/>
              <a:t>Slick</a:t>
            </a:r>
            <a:r>
              <a:rPr lang="it-IT" dirty="0" smtClean="0"/>
              <a:t> </a:t>
            </a:r>
            <a:r>
              <a:rPr lang="it-IT" dirty="0" err="1" smtClean="0"/>
              <a:t>but</a:t>
            </a:r>
            <a:r>
              <a:rPr lang="it-IT" dirty="0" smtClean="0"/>
              <a:t> </a:t>
            </a:r>
            <a:r>
              <a:rPr lang="it-IT" dirty="0" err="1" smtClean="0"/>
              <a:t>unnatural</a:t>
            </a:r>
            <a:r>
              <a:rPr lang="it-IT" dirty="0" smtClean="0"/>
              <a:t>					</a:t>
            </a:r>
            <a:r>
              <a:rPr lang="it-IT" dirty="0" err="1" smtClean="0"/>
              <a:t>Rough</a:t>
            </a:r>
            <a:r>
              <a:rPr lang="it-IT" dirty="0" smtClean="0"/>
              <a:t> </a:t>
            </a:r>
            <a:r>
              <a:rPr lang="it-IT" dirty="0" err="1" smtClean="0"/>
              <a:t>but</a:t>
            </a:r>
            <a:r>
              <a:rPr lang="it-IT" dirty="0" smtClean="0"/>
              <a:t> </a:t>
            </a:r>
            <a:r>
              <a:rPr lang="it-IT" dirty="0" err="1" smtClean="0"/>
              <a:t>natural</a:t>
            </a:r>
            <a:endParaRPr lang="it-IT" dirty="0" smtClean="0"/>
          </a:p>
          <a:p>
            <a:pPr algn="just">
              <a:buNone/>
            </a:pPr>
            <a:r>
              <a:rPr lang="it-IT" dirty="0" smtClean="0"/>
              <a:t>	</a:t>
            </a:r>
            <a:r>
              <a:rPr lang="it-IT" dirty="0" err="1" smtClean="0"/>
              <a:t>Eg</a:t>
            </a:r>
            <a:r>
              <a:rPr lang="it-IT" dirty="0" smtClean="0"/>
              <a:t>. The West </a:t>
            </a:r>
            <a:r>
              <a:rPr lang="it-IT" dirty="0" err="1" smtClean="0"/>
              <a:t>Wing</a:t>
            </a:r>
            <a:r>
              <a:rPr lang="it-IT" dirty="0" smtClean="0"/>
              <a:t>					</a:t>
            </a:r>
            <a:r>
              <a:rPr lang="it-IT" dirty="0" err="1" smtClean="0"/>
              <a:t>Eg</a:t>
            </a:r>
            <a:r>
              <a:rPr lang="it-IT" dirty="0" smtClean="0"/>
              <a:t>. Ken Loach</a:t>
            </a:r>
            <a:endParaRPr lang="it-IT" dirty="0"/>
          </a:p>
        </p:txBody>
      </p:sp>
      <p:cxnSp>
        <p:nvCxnSpPr>
          <p:cNvPr id="5" name="Connettore 2 4"/>
          <p:cNvCxnSpPr/>
          <p:nvPr/>
        </p:nvCxnSpPr>
        <p:spPr>
          <a:xfrm flipH="1">
            <a:off x="1979712" y="3861048"/>
            <a:ext cx="2448272"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Connettore 2 7"/>
          <p:cNvCxnSpPr/>
          <p:nvPr/>
        </p:nvCxnSpPr>
        <p:spPr>
          <a:xfrm>
            <a:off x="4427984" y="3861048"/>
            <a:ext cx="2232248"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West </a:t>
            </a:r>
            <a:r>
              <a:rPr lang="it-IT" dirty="0" err="1" smtClean="0"/>
              <a:t>Wing</a:t>
            </a:r>
            <a:endParaRPr lang="it-IT" dirty="0"/>
          </a:p>
        </p:txBody>
      </p:sp>
      <p:sp>
        <p:nvSpPr>
          <p:cNvPr id="3" name="Segnaposto contenuto 2"/>
          <p:cNvSpPr>
            <a:spLocks noGrp="1"/>
          </p:cNvSpPr>
          <p:nvPr>
            <p:ph idx="1"/>
          </p:nvPr>
        </p:nvSpPr>
        <p:spPr/>
        <p:txBody>
          <a:bodyPr>
            <a:normAutofit fontScale="70000" lnSpcReduction="20000"/>
          </a:bodyPr>
          <a:lstStyle/>
          <a:p>
            <a:pPr algn="just">
              <a:buNone/>
            </a:pPr>
            <a:r>
              <a:rPr lang="en-US" dirty="0" smtClean="0"/>
              <a:t>JOSH</a:t>
            </a:r>
            <a:r>
              <a:rPr lang="it-IT" dirty="0" smtClean="0"/>
              <a:t> </a:t>
            </a:r>
            <a:r>
              <a:rPr lang="en-US" dirty="0" smtClean="0"/>
              <a:t>As you can see I have not yet bought your Christmas present.</a:t>
            </a:r>
            <a:r>
              <a:rPr lang="it-IT" dirty="0" smtClean="0"/>
              <a:t> </a:t>
            </a:r>
          </a:p>
          <a:p>
            <a:pPr algn="just">
              <a:buNone/>
            </a:pPr>
            <a:r>
              <a:rPr lang="en-US" dirty="0" smtClean="0"/>
              <a:t>DONNA </a:t>
            </a:r>
            <a:r>
              <a:rPr lang="it-IT" dirty="0" smtClean="0"/>
              <a:t> </a:t>
            </a:r>
            <a:r>
              <a:rPr lang="en-US" dirty="0" smtClean="0"/>
              <a:t>Yes, and I know you're agonizing over how to best express your appreciation and affection for me at this time of the year.</a:t>
            </a:r>
            <a:r>
              <a:rPr lang="it-IT" dirty="0" smtClean="0"/>
              <a:t> </a:t>
            </a:r>
          </a:p>
          <a:p>
            <a:pPr algn="just">
              <a:buNone/>
            </a:pPr>
            <a:r>
              <a:rPr lang="en-US" dirty="0" smtClean="0"/>
              <a:t>JOSH</a:t>
            </a:r>
            <a:r>
              <a:rPr lang="it-IT" dirty="0" smtClean="0"/>
              <a:t> </a:t>
            </a:r>
            <a:r>
              <a:rPr lang="en-US" dirty="0" smtClean="0"/>
              <a:t>That and how I scrape together the ten bucks.</a:t>
            </a:r>
            <a:r>
              <a:rPr lang="it-IT" dirty="0" smtClean="0"/>
              <a:t> </a:t>
            </a:r>
          </a:p>
          <a:p>
            <a:pPr algn="just">
              <a:buNone/>
            </a:pPr>
            <a:r>
              <a:rPr lang="en-US" dirty="0" smtClean="0"/>
              <a:t>DONNA</a:t>
            </a:r>
            <a:r>
              <a:rPr lang="it-IT" dirty="0" smtClean="0"/>
              <a:t> </a:t>
            </a:r>
            <a:r>
              <a:rPr lang="en-US" dirty="0" smtClean="0"/>
              <a:t>I've prepared a list. [She gives him a small piece of paper as they continue to walk.]</a:t>
            </a:r>
            <a:r>
              <a:rPr lang="it-IT" dirty="0" smtClean="0"/>
              <a:t> </a:t>
            </a:r>
          </a:p>
          <a:p>
            <a:pPr algn="just">
              <a:buNone/>
            </a:pPr>
            <a:r>
              <a:rPr lang="en-US" dirty="0" smtClean="0"/>
              <a:t>JOSH</a:t>
            </a:r>
            <a:r>
              <a:rPr lang="it-IT" dirty="0" smtClean="0"/>
              <a:t> </a:t>
            </a:r>
            <a:r>
              <a:rPr lang="en-US" dirty="0" smtClean="0"/>
              <a:t>Of Christmas gift suggestions?</a:t>
            </a:r>
            <a:r>
              <a:rPr lang="it-IT" dirty="0" smtClean="0"/>
              <a:t> </a:t>
            </a:r>
          </a:p>
          <a:p>
            <a:pPr algn="just">
              <a:buNone/>
            </a:pPr>
            <a:r>
              <a:rPr lang="en-US" dirty="0" smtClean="0"/>
              <a:t>DONNA</a:t>
            </a:r>
            <a:r>
              <a:rPr lang="it-IT" dirty="0" smtClean="0"/>
              <a:t> </a:t>
            </a:r>
            <a:r>
              <a:rPr lang="en-US" dirty="0" smtClean="0"/>
              <a:t>Yes.</a:t>
            </a:r>
            <a:r>
              <a:rPr lang="it-IT" dirty="0" smtClean="0"/>
              <a:t> </a:t>
            </a:r>
          </a:p>
          <a:p>
            <a:pPr algn="just">
              <a:buNone/>
            </a:pPr>
            <a:r>
              <a:rPr lang="en-US" dirty="0" smtClean="0"/>
              <a:t>JOSH </a:t>
            </a:r>
            <a:r>
              <a:rPr lang="it-IT" dirty="0" smtClean="0"/>
              <a:t> </a:t>
            </a:r>
            <a:r>
              <a:rPr lang="en-US" dirty="0" smtClean="0"/>
              <a:t>[reads] 'Ski pants, ski boots, ski hat, ski goggles, ski gloves, ski poles.' I'm assuming you already have skis?</a:t>
            </a:r>
            <a:r>
              <a:rPr lang="it-IT" dirty="0" smtClean="0"/>
              <a:t> </a:t>
            </a:r>
          </a:p>
          <a:p>
            <a:pPr algn="just">
              <a:buNone/>
            </a:pPr>
            <a:r>
              <a:rPr lang="en-US" dirty="0" smtClean="0"/>
              <a:t>DONNA</a:t>
            </a:r>
            <a:r>
              <a:rPr lang="it-IT" dirty="0" smtClean="0"/>
              <a:t> </a:t>
            </a:r>
            <a:r>
              <a:rPr lang="en-US" dirty="0" smtClean="0"/>
              <a:t>Page two</a:t>
            </a:r>
            <a:r>
              <a:rPr lang="it-IT" dirty="0" smtClean="0"/>
              <a:t>.</a:t>
            </a:r>
          </a:p>
          <a:p>
            <a:pPr algn="just">
              <a:buNone/>
            </a:pPr>
            <a:r>
              <a:rPr lang="en-US" dirty="0" smtClean="0"/>
              <a:t>JOSH</a:t>
            </a:r>
            <a:r>
              <a:rPr lang="it-IT" dirty="0" smtClean="0"/>
              <a:t> </a:t>
            </a:r>
            <a:r>
              <a:rPr lang="en-US" dirty="0" smtClean="0"/>
              <a:t>Right. </a:t>
            </a:r>
          </a:p>
          <a:p>
            <a:pPr algn="just">
              <a:buNone/>
            </a:pPr>
            <a:r>
              <a:rPr lang="en-US" dirty="0" smtClean="0"/>
              <a:t>DONNA</a:t>
            </a:r>
            <a:r>
              <a:rPr lang="it-IT" dirty="0" smtClean="0"/>
              <a:t> </a:t>
            </a:r>
            <a:r>
              <a:rPr lang="en-US" dirty="0" smtClean="0"/>
              <a:t>Just pick something off the list, and, you know, feel free to pick two things.</a:t>
            </a:r>
            <a:r>
              <a:rPr lang="it-IT" dirty="0" smtClean="0"/>
              <a:t> </a:t>
            </a:r>
          </a:p>
          <a:p>
            <a:pPr algn="just">
              <a:buNone/>
            </a:pPr>
            <a:r>
              <a:rPr lang="en-US" dirty="0" smtClean="0"/>
              <a:t>JOSH</a:t>
            </a:r>
            <a:r>
              <a:rPr lang="it-IT" dirty="0" smtClean="0"/>
              <a:t> </a:t>
            </a:r>
            <a:r>
              <a:rPr lang="en-US" dirty="0" smtClean="0"/>
              <a:t>I should feel that freedom?</a:t>
            </a:r>
            <a:r>
              <a:rPr lang="it-IT" dirty="0" smtClean="0"/>
              <a:t> </a:t>
            </a:r>
          </a:p>
          <a:p>
            <a:pPr algn="just">
              <a:buNone/>
            </a:pPr>
            <a:r>
              <a:rPr lang="en-US" dirty="0" smtClean="0"/>
              <a:t>DONN</a:t>
            </a:r>
            <a:r>
              <a:rPr lang="it-IT" dirty="0" smtClean="0"/>
              <a:t> </a:t>
            </a:r>
            <a:r>
              <a:rPr lang="en-US" dirty="0" smtClean="0"/>
              <a:t>Yeah.</a:t>
            </a:r>
            <a:r>
              <a:rPr lang="it-IT" dirty="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Ken Loach “</a:t>
            </a:r>
            <a:r>
              <a:rPr lang="it-IT" dirty="0" err="1" smtClean="0"/>
              <a:t>Raining</a:t>
            </a:r>
            <a:r>
              <a:rPr lang="it-IT" dirty="0" smtClean="0"/>
              <a:t> </a:t>
            </a:r>
            <a:r>
              <a:rPr lang="it-IT" dirty="0" err="1" smtClean="0"/>
              <a:t>Stones</a:t>
            </a:r>
            <a:r>
              <a:rPr lang="it-IT" dirty="0" smtClean="0"/>
              <a:t>”</a:t>
            </a:r>
            <a:endParaRPr lang="it-IT" dirty="0"/>
          </a:p>
        </p:txBody>
      </p:sp>
      <p:sp>
        <p:nvSpPr>
          <p:cNvPr id="3" name="Segnaposto contenuto 2"/>
          <p:cNvSpPr>
            <a:spLocks noGrp="1"/>
          </p:cNvSpPr>
          <p:nvPr>
            <p:ph idx="1"/>
          </p:nvPr>
        </p:nvSpPr>
        <p:spPr/>
        <p:txBody>
          <a:bodyPr/>
          <a:lstStyle/>
          <a:p>
            <a:pPr>
              <a:buFont typeface="Wingdings" pitchFamily="2" charset="2"/>
              <a:buNone/>
            </a:pPr>
            <a:r>
              <a:rPr lang="it-IT" dirty="0" err="1" smtClean="0"/>
              <a:t>What</a:t>
            </a:r>
            <a:r>
              <a:rPr lang="it-IT" dirty="0" smtClean="0"/>
              <a:t>’s up?</a:t>
            </a:r>
          </a:p>
          <a:p>
            <a:pPr>
              <a:buFont typeface="Wingdings" pitchFamily="2" charset="2"/>
              <a:buNone/>
            </a:pPr>
            <a:r>
              <a:rPr lang="it-IT" dirty="0" err="1" smtClean="0"/>
              <a:t>Nuthin</a:t>
            </a:r>
            <a:r>
              <a:rPr lang="it-IT" dirty="0" smtClean="0"/>
              <a:t>.</a:t>
            </a:r>
          </a:p>
          <a:p>
            <a:pPr>
              <a:buFont typeface="Wingdings" pitchFamily="2" charset="2"/>
              <a:buNone/>
            </a:pPr>
            <a:r>
              <a:rPr lang="it-IT" dirty="0" err="1" smtClean="0"/>
              <a:t>What</a:t>
            </a:r>
            <a:r>
              <a:rPr lang="it-IT" dirty="0" smtClean="0"/>
              <a:t> </a:t>
            </a:r>
            <a:r>
              <a:rPr lang="it-IT" dirty="0" err="1" smtClean="0"/>
              <a:t>yer</a:t>
            </a:r>
            <a:r>
              <a:rPr lang="it-IT" dirty="0" smtClean="0"/>
              <a:t> </a:t>
            </a:r>
            <a:r>
              <a:rPr lang="it-IT" dirty="0" err="1" smtClean="0"/>
              <a:t>snappin</a:t>
            </a:r>
            <a:r>
              <a:rPr lang="it-IT" dirty="0" smtClean="0"/>
              <a:t>’ at me fo?</a:t>
            </a:r>
          </a:p>
          <a:p>
            <a:pPr>
              <a:buFont typeface="Wingdings" pitchFamily="2" charset="2"/>
              <a:buNone/>
            </a:pPr>
            <a:r>
              <a:rPr lang="it-IT" dirty="0" err="1" smtClean="0"/>
              <a:t>……</a:t>
            </a:r>
            <a:endParaRPr lang="it-IT" dirty="0" smtClean="0"/>
          </a:p>
          <a:p>
            <a:pPr>
              <a:buFont typeface="Wingdings" pitchFamily="2" charset="2"/>
              <a:buNone/>
            </a:pPr>
            <a:r>
              <a:rPr lang="it-IT" dirty="0" smtClean="0"/>
              <a:t>I </a:t>
            </a:r>
            <a:r>
              <a:rPr lang="it-IT" dirty="0" err="1" smtClean="0"/>
              <a:t>told</a:t>
            </a:r>
            <a:r>
              <a:rPr lang="it-IT" dirty="0" smtClean="0"/>
              <a:t> </a:t>
            </a:r>
            <a:r>
              <a:rPr lang="it-IT" dirty="0" err="1" smtClean="0"/>
              <a:t>yer</a:t>
            </a:r>
            <a:r>
              <a:rPr lang="it-IT" dirty="0" smtClean="0"/>
              <a:t> last </a:t>
            </a:r>
            <a:r>
              <a:rPr lang="it-IT" dirty="0" err="1" smtClean="0"/>
              <a:t>nigh</a:t>
            </a:r>
            <a:r>
              <a:rPr lang="it-IT" dirty="0" smtClean="0"/>
              <a:t> </a:t>
            </a:r>
            <a:r>
              <a:rPr lang="it-IT" dirty="0" err="1" smtClean="0"/>
              <a:t>it</a:t>
            </a:r>
            <a:r>
              <a:rPr lang="it-IT" dirty="0" smtClean="0"/>
              <a:t> </a:t>
            </a:r>
            <a:r>
              <a:rPr lang="it-IT" dirty="0" err="1" smtClean="0"/>
              <a:t>was</a:t>
            </a:r>
            <a:r>
              <a:rPr lang="it-IT" dirty="0" smtClean="0"/>
              <a:t> gonna </a:t>
            </a:r>
            <a:r>
              <a:rPr lang="it-IT" dirty="0" err="1" smtClean="0"/>
              <a:t>be</a:t>
            </a:r>
            <a:r>
              <a:rPr lang="it-IT" dirty="0" smtClean="0"/>
              <a:t> </a:t>
            </a:r>
            <a:r>
              <a:rPr lang="it-IT" dirty="0" err="1" smtClean="0"/>
              <a:t>summat</a:t>
            </a:r>
            <a:r>
              <a:rPr lang="it-IT" dirty="0" smtClean="0"/>
              <a:t> li tha.</a:t>
            </a:r>
          </a:p>
          <a:p>
            <a:pPr>
              <a:buFont typeface="Wingdings" pitchFamily="2" charset="2"/>
              <a:buNone/>
            </a:pPr>
            <a:r>
              <a:rPr lang="it-IT" dirty="0" err="1" smtClean="0"/>
              <a:t>What</a:t>
            </a:r>
            <a:r>
              <a:rPr lang="it-IT" dirty="0" smtClean="0"/>
              <a:t> </a:t>
            </a:r>
            <a:r>
              <a:rPr lang="it-IT" dirty="0" err="1" smtClean="0"/>
              <a:t>is</a:t>
            </a:r>
            <a:r>
              <a:rPr lang="it-IT" dirty="0" smtClean="0"/>
              <a:t> wrong </a:t>
            </a:r>
            <a:r>
              <a:rPr lang="it-IT" dirty="0" err="1" smtClean="0"/>
              <a:t>with</a:t>
            </a:r>
            <a:r>
              <a:rPr lang="it-IT" dirty="0" smtClean="0"/>
              <a:t> </a:t>
            </a:r>
            <a:r>
              <a:rPr lang="it-IT" dirty="0" err="1" smtClean="0"/>
              <a:t>you</a:t>
            </a:r>
            <a:r>
              <a:rPr lang="it-IT" dirty="0" smtClean="0"/>
              <a:t>?</a:t>
            </a:r>
          </a:p>
          <a:p>
            <a:pPr>
              <a:buFont typeface="Wingdings" pitchFamily="2" charset="2"/>
              <a:buNone/>
            </a:pPr>
            <a:r>
              <a:rPr lang="it-IT" dirty="0" smtClean="0"/>
              <a:t>I’ve </a:t>
            </a:r>
            <a:r>
              <a:rPr lang="it-IT" dirty="0" err="1" smtClean="0"/>
              <a:t>had</a:t>
            </a:r>
            <a:r>
              <a:rPr lang="it-IT" dirty="0" smtClean="0"/>
              <a:t> the </a:t>
            </a:r>
            <a:r>
              <a:rPr lang="it-IT" dirty="0" err="1" smtClean="0"/>
              <a:t>van</a:t>
            </a:r>
            <a:r>
              <a:rPr lang="it-IT" dirty="0" smtClean="0"/>
              <a:t> </a:t>
            </a:r>
            <a:r>
              <a:rPr lang="it-IT" dirty="0" err="1" smtClean="0"/>
              <a:t>nicked</a:t>
            </a:r>
            <a:r>
              <a:rPr lang="it-IT" dirty="0" smtClean="0"/>
              <a:t>.</a:t>
            </a:r>
          </a:p>
          <a:p>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dubbed</a:t>
            </a:r>
            <a:r>
              <a:rPr lang="it-IT" dirty="0" smtClean="0"/>
              <a:t> </a:t>
            </a:r>
            <a:r>
              <a:rPr lang="it-IT" dirty="0" err="1" smtClean="0"/>
              <a:t>versions</a:t>
            </a:r>
            <a:r>
              <a:rPr lang="it-IT" dirty="0" smtClean="0"/>
              <a:t>?</a:t>
            </a:r>
            <a:endParaRPr lang="it-IT" dirty="0"/>
          </a:p>
        </p:txBody>
      </p:sp>
      <p:sp>
        <p:nvSpPr>
          <p:cNvPr id="3" name="Segnaposto contenuto 2"/>
          <p:cNvSpPr>
            <a:spLocks noGrp="1"/>
          </p:cNvSpPr>
          <p:nvPr>
            <p:ph idx="1"/>
          </p:nvPr>
        </p:nvSpPr>
        <p:spPr/>
        <p:txBody>
          <a:bodyPr/>
          <a:lstStyle/>
          <a:p>
            <a:r>
              <a:rPr lang="it-IT" dirty="0" err="1" smtClean="0"/>
              <a:t>Series</a:t>
            </a:r>
            <a:r>
              <a:rPr lang="it-IT" dirty="0" smtClean="0"/>
              <a:t> </a:t>
            </a:r>
            <a:r>
              <a:rPr lang="it-IT" dirty="0" err="1" smtClean="0"/>
              <a:t>of</a:t>
            </a:r>
            <a:r>
              <a:rPr lang="it-IT" dirty="0" smtClean="0"/>
              <a:t> </a:t>
            </a:r>
            <a:r>
              <a:rPr lang="it-IT" dirty="0" err="1" smtClean="0"/>
              <a:t>constraints</a:t>
            </a:r>
            <a:endParaRPr lang="it-IT" dirty="0" smtClean="0"/>
          </a:p>
          <a:p>
            <a:pPr lvl="1"/>
            <a:r>
              <a:rPr lang="it-IT" dirty="0" err="1" smtClean="0"/>
              <a:t>Lip</a:t>
            </a:r>
            <a:r>
              <a:rPr lang="it-IT" dirty="0" smtClean="0"/>
              <a:t> </a:t>
            </a:r>
            <a:r>
              <a:rPr lang="it-IT" dirty="0" err="1" smtClean="0"/>
              <a:t>synchronisation</a:t>
            </a:r>
            <a:endParaRPr lang="it-IT" dirty="0" smtClean="0"/>
          </a:p>
          <a:p>
            <a:pPr lvl="1"/>
            <a:r>
              <a:rPr lang="it-IT" dirty="0" err="1" smtClean="0"/>
              <a:t>Supralinguistic</a:t>
            </a:r>
            <a:r>
              <a:rPr lang="it-IT" dirty="0" smtClean="0"/>
              <a:t> </a:t>
            </a:r>
            <a:r>
              <a:rPr lang="it-IT" dirty="0" err="1" smtClean="0"/>
              <a:t>elements</a:t>
            </a:r>
            <a:r>
              <a:rPr lang="it-IT" dirty="0" smtClean="0"/>
              <a:t> (</a:t>
            </a:r>
            <a:r>
              <a:rPr lang="it-IT" dirty="0" err="1" smtClean="0"/>
              <a:t>eg</a:t>
            </a:r>
            <a:r>
              <a:rPr lang="it-IT" dirty="0" smtClean="0"/>
              <a:t>, body </a:t>
            </a:r>
            <a:r>
              <a:rPr lang="it-IT" dirty="0" err="1" smtClean="0"/>
              <a:t>language</a:t>
            </a:r>
            <a:r>
              <a:rPr lang="it-IT" dirty="0" smtClean="0"/>
              <a:t>)</a:t>
            </a:r>
          </a:p>
          <a:p>
            <a:pPr lvl="1"/>
            <a:r>
              <a:rPr lang="it-IT" dirty="0" smtClean="0"/>
              <a:t>Timing</a:t>
            </a:r>
          </a:p>
          <a:p>
            <a:pPr lvl="1"/>
            <a:r>
              <a:rPr lang="it-IT" dirty="0" err="1" smtClean="0"/>
              <a:t>Corrrdination</a:t>
            </a:r>
            <a:r>
              <a:rPr lang="it-IT" dirty="0" smtClean="0"/>
              <a:t> </a:t>
            </a:r>
            <a:r>
              <a:rPr lang="it-IT" dirty="0" err="1" smtClean="0"/>
              <a:t>with</a:t>
            </a:r>
            <a:r>
              <a:rPr lang="it-IT" dirty="0" smtClean="0"/>
              <a:t> </a:t>
            </a:r>
            <a:r>
              <a:rPr lang="it-IT" dirty="0" err="1" smtClean="0"/>
              <a:t>visual</a:t>
            </a:r>
            <a:r>
              <a:rPr lang="it-IT" dirty="0" smtClean="0"/>
              <a:t> (</a:t>
            </a:r>
            <a:r>
              <a:rPr lang="it-IT" dirty="0" err="1" smtClean="0"/>
              <a:t>multimodal</a:t>
            </a:r>
            <a:r>
              <a:rPr lang="it-IT" dirty="0" smtClean="0"/>
              <a:t> text)</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Experiment</a:t>
            </a:r>
            <a:endParaRPr lang="it-IT" dirty="0"/>
          </a:p>
        </p:txBody>
      </p:sp>
      <p:sp>
        <p:nvSpPr>
          <p:cNvPr id="3" name="Segnaposto contenuto 2"/>
          <p:cNvSpPr>
            <a:spLocks noGrp="1"/>
          </p:cNvSpPr>
          <p:nvPr>
            <p:ph idx="1"/>
          </p:nvPr>
        </p:nvSpPr>
        <p:spPr/>
        <p:txBody>
          <a:bodyPr/>
          <a:lstStyle/>
          <a:p>
            <a:r>
              <a:rPr lang="en-US" dirty="0" smtClean="0"/>
              <a:t>So, as in England exposure to foreign films is more limited, we thought it would be interesting to subject an audience to a dubbed film and see what the reception was.</a:t>
            </a:r>
            <a:endParaRPr lang="it-IT" dirty="0" smtClean="0"/>
          </a:p>
          <a:p>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Tutto brilla</a:t>
            </a:r>
            <a:endParaRPr lang="it-IT" dirty="0"/>
          </a:p>
        </p:txBody>
      </p:sp>
      <p:sp>
        <p:nvSpPr>
          <p:cNvPr id="3" name="Segnaposto contenuto 2"/>
          <p:cNvSpPr>
            <a:spLocks noGrp="1"/>
          </p:cNvSpPr>
          <p:nvPr>
            <p:ph idx="1"/>
          </p:nvPr>
        </p:nvSpPr>
        <p:spPr/>
        <p:txBody>
          <a:bodyPr/>
          <a:lstStyle/>
          <a:p>
            <a:r>
              <a:rPr lang="en-US" dirty="0" smtClean="0"/>
              <a:t>The film </a:t>
            </a:r>
            <a:r>
              <a:rPr lang="en-US" dirty="0" err="1" smtClean="0"/>
              <a:t>Tutto</a:t>
            </a:r>
            <a:r>
              <a:rPr lang="en-US" dirty="0" smtClean="0"/>
              <a:t> </a:t>
            </a:r>
            <a:r>
              <a:rPr lang="en-US" dirty="0" err="1" smtClean="0"/>
              <a:t>Brilla</a:t>
            </a:r>
            <a:r>
              <a:rPr lang="en-US" dirty="0" smtClean="0"/>
              <a:t> is well dubbed by a professional working in Italy (Gregory </a:t>
            </a:r>
            <a:r>
              <a:rPr lang="en-US" dirty="0" err="1" smtClean="0"/>
              <a:t>Snegoff</a:t>
            </a:r>
            <a:r>
              <a:rPr lang="en-US" dirty="0" smtClean="0"/>
              <a:t>), who both translated and acted/dubbed the main role.</a:t>
            </a:r>
            <a:endParaRPr lang="it-IT" dirty="0" smtClean="0"/>
          </a:p>
          <a:p>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p:txBody>
          <a:bodyPr/>
          <a:lstStyle/>
          <a:p>
            <a:pPr eaLnBrk="1" hangingPunct="1">
              <a:defRPr/>
            </a:pPr>
            <a:r>
              <a:rPr lang="it-IT" dirty="0" smtClean="0"/>
              <a:t>Casa del Cinema</a:t>
            </a:r>
          </a:p>
        </p:txBody>
      </p:sp>
      <p:sp>
        <p:nvSpPr>
          <p:cNvPr id="305155" name="Rectangle 3"/>
          <p:cNvSpPr>
            <a:spLocks noGrp="1" noChangeArrowheads="1"/>
          </p:cNvSpPr>
          <p:nvPr>
            <p:ph idx="1"/>
          </p:nvPr>
        </p:nvSpPr>
        <p:spPr/>
        <p:txBody>
          <a:bodyPr>
            <a:normAutofit fontScale="92500" lnSpcReduction="10000"/>
          </a:bodyPr>
          <a:lstStyle/>
          <a:p>
            <a:pPr eaLnBrk="1" hangingPunct="1">
              <a:defRPr/>
            </a:pPr>
            <a:r>
              <a:rPr lang="en-GB" sz="2800" dirty="0" smtClean="0"/>
              <a:t>Mario </a:t>
            </a:r>
            <a:r>
              <a:rPr lang="en-GB" sz="2800" dirty="0" err="1" smtClean="0"/>
              <a:t>Paolinelli</a:t>
            </a:r>
            <a:r>
              <a:rPr lang="en-GB" sz="2800" dirty="0" smtClean="0"/>
              <a:t> and </a:t>
            </a:r>
            <a:r>
              <a:rPr lang="en-GB" sz="2800" dirty="0" err="1" smtClean="0"/>
              <a:t>Eleonora</a:t>
            </a:r>
            <a:r>
              <a:rPr lang="en-GB" sz="2800" dirty="0" smtClean="0"/>
              <a:t> Di </a:t>
            </a:r>
            <a:r>
              <a:rPr lang="en-GB" sz="2800" dirty="0" err="1" smtClean="0"/>
              <a:t>Fortunato</a:t>
            </a:r>
            <a:r>
              <a:rPr lang="en-GB" sz="2800" dirty="0" smtClean="0"/>
              <a:t>, established film translators in Italy and members of AIDAC, organised, at The </a:t>
            </a:r>
            <a:r>
              <a:rPr lang="en-GB" sz="2800" i="1" dirty="0" smtClean="0"/>
              <a:t>Casa del Cinema</a:t>
            </a:r>
            <a:r>
              <a:rPr lang="en-GB" sz="2800" dirty="0" smtClean="0"/>
              <a:t> in Rome the viewing of two Italian products, </a:t>
            </a:r>
            <a:r>
              <a:rPr lang="en-GB" sz="2800" i="1" dirty="0" err="1" smtClean="0"/>
              <a:t>Bbobbolone</a:t>
            </a:r>
            <a:r>
              <a:rPr lang="en-GB" sz="2800" dirty="0" smtClean="0"/>
              <a:t> (Daniele </a:t>
            </a:r>
            <a:r>
              <a:rPr lang="en-GB" sz="2800" dirty="0" err="1" smtClean="0"/>
              <a:t>Cascella</a:t>
            </a:r>
            <a:r>
              <a:rPr lang="en-GB" sz="2800" dirty="0" smtClean="0"/>
              <a:t>, 2003, Italy) and </a:t>
            </a:r>
            <a:r>
              <a:rPr lang="en-GB" sz="2800" i="1" dirty="0" err="1" smtClean="0"/>
              <a:t>Tutto</a:t>
            </a:r>
            <a:r>
              <a:rPr lang="en-GB" sz="2800" i="1" dirty="0" smtClean="0"/>
              <a:t> </a:t>
            </a:r>
            <a:r>
              <a:rPr lang="en-GB" sz="2800" i="1" dirty="0" err="1" smtClean="0"/>
              <a:t>brilla</a:t>
            </a:r>
            <a:r>
              <a:rPr lang="en-GB" sz="2800" dirty="0" smtClean="0"/>
              <a:t> (Massimo </a:t>
            </a:r>
            <a:r>
              <a:rPr lang="en-GB" sz="2800" dirty="0" err="1" smtClean="0"/>
              <a:t>Cappelli</a:t>
            </a:r>
            <a:r>
              <a:rPr lang="en-GB" sz="2800" dirty="0" smtClean="0"/>
              <a:t>, 2005, Italy)</a:t>
            </a:r>
            <a:r>
              <a:rPr lang="en-GB" sz="2800" dirty="0" smtClean="0">
                <a:hlinkClick r:id="" action="ppaction://noaction"/>
              </a:rPr>
              <a:t>[1]</a:t>
            </a:r>
            <a:r>
              <a:rPr lang="en-GB" sz="2800" dirty="0" smtClean="0"/>
              <a:t>,  both dubbed into English by a team headed by Gregory </a:t>
            </a:r>
            <a:r>
              <a:rPr lang="en-GB" sz="2800" dirty="0" err="1" smtClean="0"/>
              <a:t>Snegoff</a:t>
            </a:r>
            <a:r>
              <a:rPr lang="en-GB" sz="2800" dirty="0" smtClean="0"/>
              <a:t>. </a:t>
            </a:r>
            <a:endParaRPr lang="it-IT" sz="2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The </a:t>
            </a:r>
            <a:r>
              <a:rPr lang="it-IT" dirty="0" err="1" smtClean="0"/>
              <a:t>Clash</a:t>
            </a:r>
            <a:r>
              <a:rPr lang="it-IT" dirty="0" smtClean="0"/>
              <a:t> of </a:t>
            </a:r>
            <a:r>
              <a:rPr lang="it-IT" dirty="0" err="1" smtClean="0"/>
              <a:t>Wolves</a:t>
            </a:r>
            <a:r>
              <a:rPr lang="it-IT" dirty="0" smtClean="0"/>
              <a:t> (1925)</a:t>
            </a:r>
            <a:br>
              <a:rPr lang="it-IT" dirty="0" smtClean="0"/>
            </a:br>
            <a:r>
              <a:rPr lang="it-IT" dirty="0" smtClean="0"/>
              <a:t>(</a:t>
            </a:r>
            <a:r>
              <a:rPr lang="it-IT" dirty="0" err="1" smtClean="0"/>
              <a:t>intertitles</a:t>
            </a:r>
            <a:r>
              <a:rPr lang="it-IT" dirty="0" smtClean="0"/>
              <a:t>)</a:t>
            </a:r>
            <a:endParaRPr lang="it-IT" dirty="0"/>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1594930"/>
            <a:ext cx="5832647" cy="4374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2010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p:txBody>
          <a:bodyPr/>
          <a:lstStyle/>
          <a:p>
            <a:pPr eaLnBrk="1" hangingPunct="1">
              <a:defRPr/>
            </a:pPr>
            <a:r>
              <a:rPr lang="it-IT" smtClean="0"/>
              <a:t>Gregory Snegoff</a:t>
            </a:r>
          </a:p>
        </p:txBody>
      </p:sp>
      <p:sp>
        <p:nvSpPr>
          <p:cNvPr id="306179" name="Rectangle 3"/>
          <p:cNvSpPr>
            <a:spLocks noGrp="1" noChangeArrowheads="1"/>
          </p:cNvSpPr>
          <p:nvPr>
            <p:ph idx="1"/>
          </p:nvPr>
        </p:nvSpPr>
        <p:spPr/>
        <p:txBody>
          <a:bodyPr>
            <a:normAutofit lnSpcReduction="10000"/>
          </a:bodyPr>
          <a:lstStyle/>
          <a:p>
            <a:pPr eaLnBrk="1" hangingPunct="1">
              <a:defRPr/>
            </a:pPr>
            <a:r>
              <a:rPr lang="en-GB" sz="2800" dirty="0" smtClean="0"/>
              <a:t>Various dignitaries from the world of politics and film distribution were invited to the showing in an attempt to convince them of the value of marketing dubbed products in the English-speaking world. </a:t>
            </a:r>
          </a:p>
          <a:p>
            <a:pPr eaLnBrk="1" hangingPunct="1">
              <a:defRPr/>
            </a:pPr>
            <a:endParaRPr lang="en-GB" sz="2800" dirty="0"/>
          </a:p>
          <a:p>
            <a:pPr eaLnBrk="1" hangingPunct="1">
              <a:defRPr/>
            </a:pPr>
            <a:r>
              <a:rPr lang="en-GB" sz="2800" dirty="0" smtClean="0"/>
              <a:t>They didn’t turn up!!!</a:t>
            </a:r>
            <a:r>
              <a:rPr lang="it-IT" sz="2800" dirty="0" smtClean="0"/>
              <a:t/>
            </a:r>
            <a:br>
              <a:rPr lang="it-IT" sz="2800" dirty="0" smtClean="0"/>
            </a:br>
            <a:endParaRPr lang="it-IT" sz="2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Tutto Brilla</a:t>
            </a:r>
            <a:endParaRPr lang="it-IT" dirty="0"/>
          </a:p>
        </p:txBody>
      </p:sp>
      <p:sp>
        <p:nvSpPr>
          <p:cNvPr id="3" name="Segnaposto contenuto 2"/>
          <p:cNvSpPr>
            <a:spLocks noGrp="1"/>
          </p:cNvSpPr>
          <p:nvPr>
            <p:ph idx="1"/>
          </p:nvPr>
        </p:nvSpPr>
        <p:spPr/>
        <p:txBody>
          <a:bodyPr>
            <a:normAutofit/>
          </a:bodyPr>
          <a:lstStyle/>
          <a:p>
            <a:r>
              <a:rPr lang="it-IT" dirty="0" smtClean="0"/>
              <a:t>..</a:t>
            </a:r>
            <a:r>
              <a:rPr lang="it-IT" dirty="0" err="1" smtClean="0"/>
              <a:t>illustrates</a:t>
            </a:r>
            <a:r>
              <a:rPr lang="it-IT" dirty="0" smtClean="0"/>
              <a:t> the </a:t>
            </a:r>
            <a:r>
              <a:rPr lang="it-IT" dirty="0" err="1" smtClean="0"/>
              <a:t>empty</a:t>
            </a:r>
            <a:r>
              <a:rPr lang="it-IT" dirty="0" smtClean="0"/>
              <a:t> </a:t>
            </a:r>
            <a:r>
              <a:rPr lang="it-IT" dirty="0" err="1" smtClean="0"/>
              <a:t>lives</a:t>
            </a:r>
            <a:r>
              <a:rPr lang="it-IT" dirty="0" smtClean="0"/>
              <a:t> </a:t>
            </a:r>
            <a:r>
              <a:rPr lang="it-IT" dirty="0" err="1" smtClean="0"/>
              <a:t>of</a:t>
            </a:r>
            <a:r>
              <a:rPr lang="it-IT" dirty="0" smtClean="0"/>
              <a:t> </a:t>
            </a:r>
            <a:r>
              <a:rPr lang="it-IT" dirty="0" err="1" smtClean="0"/>
              <a:t>three</a:t>
            </a:r>
            <a:r>
              <a:rPr lang="it-IT" dirty="0" smtClean="0"/>
              <a:t> </a:t>
            </a:r>
            <a:r>
              <a:rPr lang="it-IT" dirty="0" err="1" smtClean="0"/>
              <a:t>middle-class</a:t>
            </a:r>
            <a:r>
              <a:rPr lang="it-IT" dirty="0" smtClean="0"/>
              <a:t>, </a:t>
            </a:r>
            <a:r>
              <a:rPr lang="it-IT" dirty="0" err="1" smtClean="0"/>
              <a:t>middle-aged</a:t>
            </a:r>
            <a:r>
              <a:rPr lang="it-IT" dirty="0" smtClean="0"/>
              <a:t> women in </a:t>
            </a:r>
            <a:r>
              <a:rPr lang="it-IT" dirty="0" err="1" smtClean="0"/>
              <a:t>northern</a:t>
            </a:r>
            <a:r>
              <a:rPr lang="it-IT" dirty="0" smtClean="0"/>
              <a:t> Italy, </a:t>
            </a:r>
            <a:r>
              <a:rPr lang="it-IT" dirty="0" err="1" smtClean="0"/>
              <a:t>who</a:t>
            </a:r>
            <a:r>
              <a:rPr lang="it-IT" dirty="0" smtClean="0"/>
              <a:t> </a:t>
            </a:r>
            <a:r>
              <a:rPr lang="it-IT" dirty="0" err="1" smtClean="0"/>
              <a:t>attempt</a:t>
            </a:r>
            <a:r>
              <a:rPr lang="it-IT" dirty="0" smtClean="0"/>
              <a:t> </a:t>
            </a:r>
            <a:r>
              <a:rPr lang="it-IT" dirty="0" err="1" smtClean="0"/>
              <a:t>to</a:t>
            </a:r>
            <a:r>
              <a:rPr lang="it-IT" dirty="0" smtClean="0"/>
              <a:t> </a:t>
            </a:r>
            <a:r>
              <a:rPr lang="it-IT" dirty="0" err="1" smtClean="0"/>
              <a:t>humiliate</a:t>
            </a:r>
            <a:r>
              <a:rPr lang="it-IT" dirty="0" smtClean="0"/>
              <a:t> a </a:t>
            </a:r>
            <a:r>
              <a:rPr lang="it-IT" dirty="0" err="1" smtClean="0"/>
              <a:t>vacuum</a:t>
            </a:r>
            <a:r>
              <a:rPr lang="it-IT" dirty="0" smtClean="0"/>
              <a:t> </a:t>
            </a:r>
            <a:r>
              <a:rPr lang="it-IT" dirty="0" err="1" smtClean="0"/>
              <a:t>cleaner</a:t>
            </a:r>
            <a:r>
              <a:rPr lang="it-IT" dirty="0" smtClean="0"/>
              <a:t> salesman </a:t>
            </a:r>
            <a:r>
              <a:rPr lang="it-IT" dirty="0" err="1" smtClean="0"/>
              <a:t>as</a:t>
            </a:r>
            <a:r>
              <a:rPr lang="it-IT" dirty="0" smtClean="0"/>
              <a:t> </a:t>
            </a:r>
            <a:r>
              <a:rPr lang="it-IT" dirty="0" err="1" smtClean="0"/>
              <a:t>he</a:t>
            </a:r>
            <a:r>
              <a:rPr lang="it-IT" dirty="0" smtClean="0"/>
              <a:t> </a:t>
            </a:r>
            <a:r>
              <a:rPr lang="it-IT" dirty="0" err="1" smtClean="0"/>
              <a:t>does</a:t>
            </a:r>
            <a:r>
              <a:rPr lang="it-IT" dirty="0" smtClean="0"/>
              <a:t> </a:t>
            </a:r>
            <a:r>
              <a:rPr lang="it-IT" dirty="0" err="1" smtClean="0"/>
              <a:t>his</a:t>
            </a:r>
            <a:r>
              <a:rPr lang="it-IT" dirty="0" smtClean="0"/>
              <a:t> </a:t>
            </a:r>
            <a:r>
              <a:rPr lang="it-IT" dirty="0" err="1" smtClean="0"/>
              <a:t>demonstration</a:t>
            </a:r>
            <a:r>
              <a:rPr lang="it-IT" dirty="0" smtClean="0"/>
              <a:t>. The </a:t>
            </a:r>
            <a:r>
              <a:rPr lang="it-IT" dirty="0" err="1" smtClean="0"/>
              <a:t>latter</a:t>
            </a:r>
            <a:r>
              <a:rPr lang="it-IT" dirty="0" smtClean="0"/>
              <a:t> </a:t>
            </a:r>
            <a:r>
              <a:rPr lang="it-IT" dirty="0" err="1" smtClean="0"/>
              <a:t>gets</a:t>
            </a:r>
            <a:r>
              <a:rPr lang="it-IT" dirty="0" smtClean="0"/>
              <a:t> </a:t>
            </a:r>
            <a:r>
              <a:rPr lang="it-IT" dirty="0" err="1" smtClean="0"/>
              <a:t>his</a:t>
            </a:r>
            <a:r>
              <a:rPr lang="it-IT" dirty="0" smtClean="0"/>
              <a:t> </a:t>
            </a:r>
            <a:r>
              <a:rPr lang="it-IT" dirty="0" err="1" smtClean="0"/>
              <a:t>revenge</a:t>
            </a:r>
            <a:r>
              <a:rPr lang="it-IT" dirty="0" smtClean="0"/>
              <a:t> </a:t>
            </a:r>
            <a:r>
              <a:rPr lang="it-IT" dirty="0" err="1" smtClean="0"/>
              <a:t>by</a:t>
            </a:r>
            <a:r>
              <a:rPr lang="it-IT" dirty="0" smtClean="0"/>
              <a:t> </a:t>
            </a:r>
            <a:r>
              <a:rPr lang="it-IT" dirty="0" err="1" smtClean="0"/>
              <a:t>getting</a:t>
            </a:r>
            <a:r>
              <a:rPr lang="it-IT" dirty="0" smtClean="0"/>
              <a:t> </a:t>
            </a:r>
            <a:r>
              <a:rPr lang="it-IT" dirty="0" err="1" smtClean="0"/>
              <a:t>them</a:t>
            </a:r>
            <a:r>
              <a:rPr lang="it-IT" dirty="0" smtClean="0"/>
              <a:t> </a:t>
            </a:r>
            <a:r>
              <a:rPr lang="it-IT" dirty="0" err="1" smtClean="0"/>
              <a:t>to</a:t>
            </a:r>
            <a:r>
              <a:rPr lang="it-IT" dirty="0" smtClean="0"/>
              <a:t> </a:t>
            </a:r>
            <a:r>
              <a:rPr lang="it-IT" dirty="0" err="1" smtClean="0"/>
              <a:t>try</a:t>
            </a:r>
            <a:r>
              <a:rPr lang="it-IT" dirty="0" smtClean="0"/>
              <a:t> </a:t>
            </a:r>
            <a:r>
              <a:rPr lang="it-IT" dirty="0" err="1" smtClean="0"/>
              <a:t>what</a:t>
            </a:r>
            <a:r>
              <a:rPr lang="it-IT" dirty="0" smtClean="0"/>
              <a:t> </a:t>
            </a:r>
            <a:r>
              <a:rPr lang="it-IT" dirty="0" err="1" smtClean="0"/>
              <a:t>they</a:t>
            </a:r>
            <a:r>
              <a:rPr lang="it-IT" dirty="0" smtClean="0"/>
              <a:t> </a:t>
            </a:r>
            <a:r>
              <a:rPr lang="it-IT" dirty="0" err="1" smtClean="0"/>
              <a:t>believe</a:t>
            </a:r>
            <a:r>
              <a:rPr lang="it-IT" dirty="0" smtClean="0"/>
              <a:t> </a:t>
            </a:r>
            <a:r>
              <a:rPr lang="it-IT" dirty="0" err="1" smtClean="0"/>
              <a:t>is</a:t>
            </a:r>
            <a:r>
              <a:rPr lang="it-IT" dirty="0" smtClean="0"/>
              <a:t> </a:t>
            </a:r>
            <a:r>
              <a:rPr lang="it-IT" dirty="0" err="1" smtClean="0"/>
              <a:t>cocaine</a:t>
            </a:r>
            <a:r>
              <a:rPr lang="it-IT" dirty="0" smtClean="0"/>
              <a:t>. In </a:t>
            </a:r>
            <a:r>
              <a:rPr lang="it-IT" dirty="0" err="1" smtClean="0"/>
              <a:t>fact</a:t>
            </a:r>
            <a:r>
              <a:rPr lang="it-IT" dirty="0" smtClean="0"/>
              <a:t> </a:t>
            </a:r>
            <a:r>
              <a:rPr lang="it-IT" dirty="0" err="1" smtClean="0"/>
              <a:t>it</a:t>
            </a:r>
            <a:r>
              <a:rPr lang="it-IT" dirty="0" smtClean="0"/>
              <a:t> </a:t>
            </a:r>
            <a:r>
              <a:rPr lang="it-IT" dirty="0" err="1" smtClean="0"/>
              <a:t>is</a:t>
            </a:r>
            <a:r>
              <a:rPr lang="it-IT" dirty="0" smtClean="0"/>
              <a:t> </a:t>
            </a:r>
            <a:r>
              <a:rPr lang="it-IT" dirty="0" err="1" smtClean="0"/>
              <a:t>only</a:t>
            </a:r>
            <a:r>
              <a:rPr lang="it-IT" dirty="0" smtClean="0"/>
              <a:t> </a:t>
            </a:r>
            <a:r>
              <a:rPr lang="it-IT" dirty="0" err="1" smtClean="0"/>
              <a:t>crushed</a:t>
            </a:r>
            <a:r>
              <a:rPr lang="it-IT" dirty="0" smtClean="0"/>
              <a:t> </a:t>
            </a:r>
            <a:r>
              <a:rPr lang="it-IT" dirty="0" err="1" smtClean="0"/>
              <a:t>aspirin</a:t>
            </a:r>
            <a:r>
              <a:rPr lang="it-IT" dirty="0" smtClean="0"/>
              <a:t> </a:t>
            </a:r>
            <a:r>
              <a:rPr lang="it-IT" dirty="0" err="1" smtClean="0"/>
              <a:t>but</a:t>
            </a:r>
            <a:r>
              <a:rPr lang="it-IT" dirty="0" smtClean="0"/>
              <a:t> </a:t>
            </a:r>
            <a:r>
              <a:rPr lang="it-IT" dirty="0" err="1" smtClean="0"/>
              <a:t>our</a:t>
            </a:r>
            <a:r>
              <a:rPr lang="it-IT" dirty="0" smtClean="0"/>
              <a:t> man </a:t>
            </a:r>
            <a:r>
              <a:rPr lang="it-IT" dirty="0" err="1" smtClean="0"/>
              <a:t>pretends</a:t>
            </a:r>
            <a:r>
              <a:rPr lang="it-IT" dirty="0" smtClean="0"/>
              <a:t> </a:t>
            </a:r>
            <a:r>
              <a:rPr lang="it-IT" dirty="0" err="1" smtClean="0"/>
              <a:t>to</a:t>
            </a:r>
            <a:r>
              <a:rPr lang="it-IT" dirty="0" smtClean="0"/>
              <a:t> </a:t>
            </a:r>
            <a:r>
              <a:rPr lang="it-IT" dirty="0" err="1" smtClean="0"/>
              <a:t>collapse</a:t>
            </a:r>
            <a:r>
              <a:rPr lang="it-IT" dirty="0" smtClean="0"/>
              <a:t> </a:t>
            </a:r>
            <a:r>
              <a:rPr lang="it-IT" dirty="0" err="1" smtClean="0"/>
              <a:t>after</a:t>
            </a:r>
            <a:r>
              <a:rPr lang="it-IT" dirty="0" smtClean="0"/>
              <a:t> sniffing and the women </a:t>
            </a:r>
            <a:r>
              <a:rPr lang="it-IT" dirty="0" err="1" smtClean="0"/>
              <a:t>suddenly</a:t>
            </a:r>
            <a:r>
              <a:rPr lang="it-IT" dirty="0" smtClean="0"/>
              <a:t> </a:t>
            </a:r>
            <a:r>
              <a:rPr lang="it-IT" dirty="0" err="1" smtClean="0"/>
              <a:t>become</a:t>
            </a:r>
            <a:r>
              <a:rPr lang="it-IT" dirty="0" smtClean="0"/>
              <a:t> </a:t>
            </a:r>
            <a:r>
              <a:rPr lang="it-IT" dirty="0" err="1" smtClean="0"/>
              <a:t>sympathetic</a:t>
            </a:r>
            <a:r>
              <a:rPr lang="it-IT" dirty="0" smtClean="0"/>
              <a:t> </a:t>
            </a:r>
            <a:r>
              <a:rPr lang="it-IT" dirty="0" err="1" smtClean="0"/>
              <a:t>towards</a:t>
            </a:r>
            <a:r>
              <a:rPr lang="it-IT" dirty="0" smtClean="0"/>
              <a:t> </a:t>
            </a:r>
            <a:r>
              <a:rPr lang="it-IT" dirty="0" err="1" smtClean="0"/>
              <a:t>him</a:t>
            </a:r>
            <a:r>
              <a:rPr lang="it-IT" dirty="0" smtClean="0"/>
              <a:t>. </a:t>
            </a:r>
            <a:r>
              <a:rPr lang="it-IT" dirty="0" err="1" smtClean="0"/>
              <a:t>He</a:t>
            </a:r>
            <a:r>
              <a:rPr lang="it-IT" dirty="0" smtClean="0"/>
              <a:t> </a:t>
            </a:r>
            <a:r>
              <a:rPr lang="it-IT" dirty="0" err="1" smtClean="0"/>
              <a:t>sells</a:t>
            </a:r>
            <a:r>
              <a:rPr lang="it-IT" dirty="0" smtClean="0"/>
              <a:t> </a:t>
            </a:r>
            <a:r>
              <a:rPr lang="it-IT" dirty="0" err="1" smtClean="0"/>
              <a:t>three</a:t>
            </a:r>
            <a:r>
              <a:rPr lang="it-IT" dirty="0" smtClean="0"/>
              <a:t> </a:t>
            </a:r>
            <a:r>
              <a:rPr lang="it-IT" dirty="0" err="1" smtClean="0"/>
              <a:t>vacuum</a:t>
            </a:r>
            <a:r>
              <a:rPr lang="it-IT" dirty="0" smtClean="0"/>
              <a:t> </a:t>
            </a:r>
            <a:r>
              <a:rPr lang="it-IT" dirty="0" err="1" smtClean="0"/>
              <a:t>cleaners</a:t>
            </a:r>
            <a:r>
              <a:rPr lang="it-IT" dirty="0" smtClean="0"/>
              <a:t>.</a:t>
            </a:r>
            <a:endParaRPr lang="it-I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 the </a:t>
            </a:r>
            <a:r>
              <a:rPr lang="it-IT" dirty="0" err="1" smtClean="0"/>
              <a:t>experiment</a:t>
            </a:r>
            <a:endParaRPr lang="it-IT" dirty="0"/>
          </a:p>
        </p:txBody>
      </p:sp>
      <p:sp>
        <p:nvSpPr>
          <p:cNvPr id="3" name="Segnaposto contenuto 2"/>
          <p:cNvSpPr>
            <a:spLocks noGrp="1"/>
          </p:cNvSpPr>
          <p:nvPr>
            <p:ph idx="1"/>
          </p:nvPr>
        </p:nvSpPr>
        <p:spPr/>
        <p:txBody>
          <a:bodyPr/>
          <a:lstStyle/>
          <a:p>
            <a:r>
              <a:rPr lang="it-IT" dirty="0" smtClean="0"/>
              <a:t>A </a:t>
            </a:r>
            <a:r>
              <a:rPr lang="it-IT" dirty="0" err="1" smtClean="0"/>
              <a:t>group</a:t>
            </a:r>
            <a:r>
              <a:rPr lang="it-IT" dirty="0" smtClean="0"/>
              <a:t> </a:t>
            </a:r>
            <a:r>
              <a:rPr lang="it-IT" dirty="0" err="1" smtClean="0"/>
              <a:t>of</a:t>
            </a:r>
            <a:r>
              <a:rPr lang="it-IT" dirty="0" smtClean="0"/>
              <a:t> </a:t>
            </a:r>
            <a:r>
              <a:rPr lang="it-IT" dirty="0" err="1" smtClean="0"/>
              <a:t>almost</a:t>
            </a:r>
            <a:r>
              <a:rPr lang="it-IT" dirty="0" smtClean="0"/>
              <a:t> 100 </a:t>
            </a:r>
            <a:r>
              <a:rPr lang="it-IT" dirty="0" err="1" smtClean="0"/>
              <a:t>mother-tongue</a:t>
            </a:r>
            <a:r>
              <a:rPr lang="it-IT" dirty="0" smtClean="0"/>
              <a:t> English </a:t>
            </a:r>
            <a:r>
              <a:rPr lang="it-IT" dirty="0" err="1" smtClean="0"/>
              <a:t>speakers</a:t>
            </a:r>
            <a:r>
              <a:rPr lang="it-IT" dirty="0" smtClean="0"/>
              <a:t> </a:t>
            </a:r>
            <a:r>
              <a:rPr lang="it-IT" dirty="0" err="1" smtClean="0"/>
              <a:t>were</a:t>
            </a:r>
            <a:r>
              <a:rPr lang="it-IT" dirty="0" smtClean="0"/>
              <a:t> </a:t>
            </a:r>
            <a:r>
              <a:rPr lang="it-IT" dirty="0" err="1" smtClean="0"/>
              <a:t>shown</a:t>
            </a:r>
            <a:r>
              <a:rPr lang="it-IT" dirty="0" smtClean="0"/>
              <a:t> ‘Tutto Brilla’ and </a:t>
            </a:r>
            <a:r>
              <a:rPr lang="it-IT" dirty="0" err="1" smtClean="0"/>
              <a:t>asked</a:t>
            </a:r>
            <a:r>
              <a:rPr lang="it-IT" dirty="0" smtClean="0"/>
              <a:t> </a:t>
            </a:r>
            <a:r>
              <a:rPr lang="it-IT" dirty="0" err="1" smtClean="0"/>
              <a:t>to</a:t>
            </a:r>
            <a:r>
              <a:rPr lang="it-IT" dirty="0" smtClean="0"/>
              <a:t> </a:t>
            </a:r>
            <a:r>
              <a:rPr lang="it-IT" dirty="0" err="1" smtClean="0"/>
              <a:t>fill</a:t>
            </a:r>
            <a:r>
              <a:rPr lang="it-IT" dirty="0" smtClean="0"/>
              <a:t> in a </a:t>
            </a:r>
            <a:r>
              <a:rPr lang="it-IT" dirty="0" err="1" smtClean="0"/>
              <a:t>questionnaire</a:t>
            </a:r>
            <a:r>
              <a:rPr lang="it-IT" dirty="0" smtClean="0"/>
              <a:t>.</a:t>
            </a:r>
          </a:p>
          <a:p>
            <a:r>
              <a:rPr lang="it-IT" dirty="0" err="1" smtClean="0"/>
              <a:t>This</a:t>
            </a:r>
            <a:r>
              <a:rPr lang="it-IT" dirty="0" smtClean="0"/>
              <a:t> </a:t>
            </a:r>
            <a:r>
              <a:rPr lang="it-IT" dirty="0" err="1" smtClean="0"/>
              <a:t>was</a:t>
            </a:r>
            <a:r>
              <a:rPr lang="it-IT" dirty="0" smtClean="0"/>
              <a:t> </a:t>
            </a:r>
            <a:r>
              <a:rPr lang="it-IT" dirty="0" err="1" smtClean="0"/>
              <a:t>made</a:t>
            </a:r>
            <a:r>
              <a:rPr lang="it-IT" dirty="0" smtClean="0"/>
              <a:t> </a:t>
            </a:r>
            <a:r>
              <a:rPr lang="it-IT" dirty="0" err="1" smtClean="0"/>
              <a:t>possible</a:t>
            </a:r>
            <a:r>
              <a:rPr lang="it-IT" dirty="0" smtClean="0"/>
              <a:t> </a:t>
            </a:r>
            <a:r>
              <a:rPr lang="it-IT" dirty="0" err="1" smtClean="0"/>
              <a:t>by</a:t>
            </a:r>
            <a:r>
              <a:rPr lang="it-IT" dirty="0" smtClean="0"/>
              <a:t> a </a:t>
            </a:r>
            <a:r>
              <a:rPr lang="it-IT" dirty="0" err="1" smtClean="0"/>
              <a:t>kind</a:t>
            </a:r>
            <a:r>
              <a:rPr lang="it-IT" dirty="0" smtClean="0"/>
              <a:t> </a:t>
            </a:r>
            <a:r>
              <a:rPr lang="it-IT" dirty="0" err="1" smtClean="0"/>
              <a:t>colleague</a:t>
            </a:r>
            <a:r>
              <a:rPr lang="it-IT" dirty="0" smtClean="0"/>
              <a:t> at the </a:t>
            </a:r>
            <a:r>
              <a:rPr lang="it-IT" dirty="0" err="1" smtClean="0"/>
              <a:t>University</a:t>
            </a:r>
            <a:r>
              <a:rPr lang="it-IT" dirty="0" smtClean="0"/>
              <a:t> </a:t>
            </a:r>
            <a:r>
              <a:rPr lang="it-IT" dirty="0" err="1" smtClean="0"/>
              <a:t>of</a:t>
            </a:r>
            <a:r>
              <a:rPr lang="it-IT" dirty="0" smtClean="0"/>
              <a:t> Southampton </a:t>
            </a:r>
            <a:r>
              <a:rPr lang="it-IT" dirty="0" err="1" smtClean="0"/>
              <a:t>who</a:t>
            </a:r>
            <a:r>
              <a:rPr lang="it-IT" dirty="0" smtClean="0"/>
              <a:t> </a:t>
            </a:r>
            <a:r>
              <a:rPr lang="it-IT" dirty="0" err="1" smtClean="0"/>
              <a:t>holds</a:t>
            </a:r>
            <a:r>
              <a:rPr lang="it-IT" dirty="0" smtClean="0"/>
              <a:t> a </a:t>
            </a:r>
            <a:r>
              <a:rPr lang="it-IT" dirty="0" err="1" smtClean="0"/>
              <a:t>weekly</a:t>
            </a:r>
            <a:r>
              <a:rPr lang="it-IT" dirty="0" smtClean="0"/>
              <a:t> ‘</a:t>
            </a:r>
            <a:r>
              <a:rPr lang="it-IT" dirty="0" err="1" smtClean="0"/>
              <a:t>Italian</a:t>
            </a:r>
            <a:r>
              <a:rPr lang="it-IT" dirty="0" smtClean="0"/>
              <a:t> Cinema </a:t>
            </a:r>
            <a:r>
              <a:rPr lang="it-IT" dirty="0" err="1" smtClean="0"/>
              <a:t>Evening</a:t>
            </a:r>
            <a:r>
              <a:rPr lang="it-IT" dirty="0" smtClean="0"/>
              <a:t>’ </a:t>
            </a:r>
            <a:r>
              <a:rPr lang="it-IT" dirty="0" err="1" smtClean="0"/>
              <a:t>into</a:t>
            </a:r>
            <a:r>
              <a:rPr lang="it-IT" dirty="0" smtClean="0"/>
              <a:t> </a:t>
            </a:r>
            <a:r>
              <a:rPr lang="it-IT" dirty="0" err="1" smtClean="0"/>
              <a:t>which</a:t>
            </a:r>
            <a:r>
              <a:rPr lang="it-IT" dirty="0" smtClean="0"/>
              <a:t> ‘Tutto Brilla’ </a:t>
            </a:r>
            <a:r>
              <a:rPr lang="it-IT" dirty="0" err="1" smtClean="0"/>
              <a:t>was</a:t>
            </a:r>
            <a:r>
              <a:rPr lang="it-IT" dirty="0" smtClean="0"/>
              <a:t> </a:t>
            </a:r>
            <a:r>
              <a:rPr lang="it-IT" dirty="0" err="1" smtClean="0"/>
              <a:t>inserted</a:t>
            </a:r>
            <a:r>
              <a:rPr lang="it-IT" dirty="0" smtClean="0"/>
              <a:t>.</a:t>
            </a:r>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audience</a:t>
            </a:r>
            <a:endParaRPr lang="it-IT" dirty="0"/>
          </a:p>
        </p:txBody>
      </p:sp>
      <p:sp>
        <p:nvSpPr>
          <p:cNvPr id="3" name="Segnaposto contenuto 2"/>
          <p:cNvSpPr>
            <a:spLocks noGrp="1"/>
          </p:cNvSpPr>
          <p:nvPr>
            <p:ph idx="1"/>
          </p:nvPr>
        </p:nvSpPr>
        <p:spPr/>
        <p:txBody>
          <a:bodyPr/>
          <a:lstStyle/>
          <a:p>
            <a:r>
              <a:rPr lang="it-IT" dirty="0" smtClean="0"/>
              <a:t>The audience </a:t>
            </a:r>
            <a:r>
              <a:rPr lang="it-IT" dirty="0" err="1" smtClean="0"/>
              <a:t>consisted</a:t>
            </a:r>
            <a:r>
              <a:rPr lang="it-IT" dirty="0" smtClean="0"/>
              <a:t> </a:t>
            </a:r>
            <a:r>
              <a:rPr lang="it-IT" dirty="0" err="1" smtClean="0"/>
              <a:t>of</a:t>
            </a:r>
            <a:r>
              <a:rPr lang="it-IT" dirty="0" smtClean="0"/>
              <a:t> </a:t>
            </a:r>
            <a:r>
              <a:rPr lang="it-IT" dirty="0" err="1" smtClean="0"/>
              <a:t>students</a:t>
            </a:r>
            <a:r>
              <a:rPr lang="it-IT" dirty="0" smtClean="0"/>
              <a:t>, </a:t>
            </a:r>
            <a:r>
              <a:rPr lang="it-IT" dirty="0" err="1" smtClean="0"/>
              <a:t>professors</a:t>
            </a:r>
            <a:r>
              <a:rPr lang="it-IT" dirty="0" smtClean="0"/>
              <a:t>, </a:t>
            </a:r>
            <a:r>
              <a:rPr lang="it-IT" dirty="0" err="1" smtClean="0"/>
              <a:t>members</a:t>
            </a:r>
            <a:r>
              <a:rPr lang="it-IT" dirty="0" smtClean="0"/>
              <a:t> </a:t>
            </a:r>
            <a:r>
              <a:rPr lang="it-IT" dirty="0" err="1" smtClean="0"/>
              <a:t>of</a:t>
            </a:r>
            <a:r>
              <a:rPr lang="it-IT" dirty="0" smtClean="0"/>
              <a:t> the </a:t>
            </a:r>
            <a:r>
              <a:rPr lang="it-IT" dirty="0" err="1" smtClean="0"/>
              <a:t>general</a:t>
            </a:r>
            <a:r>
              <a:rPr lang="it-IT" dirty="0" smtClean="0"/>
              <a:t> public and </a:t>
            </a:r>
            <a:r>
              <a:rPr lang="it-IT" dirty="0" err="1" smtClean="0"/>
              <a:t>nth</a:t>
            </a:r>
            <a:r>
              <a:rPr lang="it-IT" dirty="0" smtClean="0"/>
              <a:t> generation </a:t>
            </a:r>
            <a:r>
              <a:rPr lang="it-IT" dirty="0" err="1" smtClean="0"/>
              <a:t>Italians</a:t>
            </a:r>
            <a:r>
              <a:rPr lang="it-IT" dirty="0" smtClean="0"/>
              <a:t> living in Southampton, plus some </a:t>
            </a:r>
            <a:r>
              <a:rPr lang="it-IT" dirty="0" err="1" smtClean="0"/>
              <a:t>friends</a:t>
            </a:r>
            <a:r>
              <a:rPr lang="it-IT" dirty="0" smtClean="0"/>
              <a:t> and </a:t>
            </a:r>
            <a:r>
              <a:rPr lang="it-IT" dirty="0" err="1" smtClean="0"/>
              <a:t>acquaintances</a:t>
            </a:r>
            <a:r>
              <a:rPr lang="it-IT" dirty="0" smtClean="0"/>
              <a:t> </a:t>
            </a:r>
            <a:r>
              <a:rPr lang="it-IT" dirty="0" err="1" smtClean="0"/>
              <a:t>of</a:t>
            </a:r>
            <a:r>
              <a:rPr lang="it-IT" dirty="0" smtClean="0"/>
              <a:t> the </a:t>
            </a:r>
            <a:r>
              <a:rPr lang="it-IT" dirty="0" err="1" smtClean="0"/>
              <a:t>colleague</a:t>
            </a:r>
            <a:r>
              <a:rPr lang="it-IT" dirty="0" smtClean="0"/>
              <a:t> in </a:t>
            </a:r>
            <a:r>
              <a:rPr lang="it-IT" dirty="0" err="1" smtClean="0"/>
              <a:t>other</a:t>
            </a:r>
            <a:r>
              <a:rPr lang="it-IT" dirty="0" smtClean="0"/>
              <a:t> </a:t>
            </a:r>
            <a:r>
              <a:rPr lang="it-IT" dirty="0" err="1" smtClean="0"/>
              <a:t>settings</a:t>
            </a:r>
            <a:r>
              <a:rPr lang="it-IT" dirty="0" smtClean="0"/>
              <a:t> (home, b &amp; </a:t>
            </a:r>
            <a:r>
              <a:rPr lang="it-IT" dirty="0" err="1" smtClean="0"/>
              <a:t>b</a:t>
            </a:r>
            <a:r>
              <a:rPr lang="it-IT" dirty="0" smtClean="0"/>
              <a:t>, etc.)</a:t>
            </a:r>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Level</a:t>
            </a:r>
            <a:r>
              <a:rPr lang="it-IT" dirty="0" smtClean="0"/>
              <a:t> </a:t>
            </a:r>
            <a:r>
              <a:rPr lang="it-IT" dirty="0" err="1" smtClean="0"/>
              <a:t>of</a:t>
            </a:r>
            <a:r>
              <a:rPr lang="it-IT" dirty="0" smtClean="0"/>
              <a:t> </a:t>
            </a:r>
            <a:r>
              <a:rPr lang="it-IT" dirty="0" err="1" smtClean="0"/>
              <a:t>heterogeneity</a:t>
            </a:r>
            <a:endParaRPr lang="it-IT" dirty="0"/>
          </a:p>
        </p:txBody>
      </p:sp>
      <p:sp>
        <p:nvSpPr>
          <p:cNvPr id="3" name="Segnaposto contenuto 2"/>
          <p:cNvSpPr>
            <a:spLocks noGrp="1"/>
          </p:cNvSpPr>
          <p:nvPr>
            <p:ph idx="1"/>
          </p:nvPr>
        </p:nvSpPr>
        <p:spPr/>
        <p:txBody>
          <a:bodyPr/>
          <a:lstStyle/>
          <a:p>
            <a:r>
              <a:rPr lang="it-IT" dirty="0" err="1" smtClean="0"/>
              <a:t>There</a:t>
            </a:r>
            <a:r>
              <a:rPr lang="it-IT" dirty="0" smtClean="0"/>
              <a:t> </a:t>
            </a:r>
            <a:r>
              <a:rPr lang="it-IT" dirty="0" err="1" smtClean="0"/>
              <a:t>was</a:t>
            </a:r>
            <a:r>
              <a:rPr lang="it-IT" dirty="0" smtClean="0"/>
              <a:t> </a:t>
            </a:r>
            <a:r>
              <a:rPr lang="it-IT" dirty="0" err="1" smtClean="0"/>
              <a:t>sufficient</a:t>
            </a:r>
            <a:r>
              <a:rPr lang="it-IT" dirty="0" smtClean="0"/>
              <a:t> </a:t>
            </a:r>
            <a:r>
              <a:rPr lang="it-IT" dirty="0" err="1" smtClean="0"/>
              <a:t>heterogeneity</a:t>
            </a:r>
            <a:r>
              <a:rPr lang="it-IT" dirty="0" smtClean="0"/>
              <a:t> in </a:t>
            </a:r>
            <a:r>
              <a:rPr lang="it-IT" dirty="0" err="1" smtClean="0"/>
              <a:t>terms</a:t>
            </a:r>
            <a:r>
              <a:rPr lang="it-IT" dirty="0" smtClean="0"/>
              <a:t> </a:t>
            </a:r>
            <a:r>
              <a:rPr lang="it-IT" dirty="0" err="1" smtClean="0"/>
              <a:t>of</a:t>
            </a:r>
            <a:r>
              <a:rPr lang="it-IT" dirty="0" smtClean="0"/>
              <a:t> </a:t>
            </a:r>
            <a:r>
              <a:rPr lang="it-IT" dirty="0" err="1" smtClean="0"/>
              <a:t>age</a:t>
            </a:r>
            <a:r>
              <a:rPr lang="it-IT" dirty="0" smtClean="0"/>
              <a:t>, gender, and </a:t>
            </a:r>
            <a:r>
              <a:rPr lang="it-IT" dirty="0" err="1" smtClean="0"/>
              <a:t>education</a:t>
            </a:r>
            <a:r>
              <a:rPr lang="it-IT" dirty="0" smtClean="0"/>
              <a:t>, </a:t>
            </a:r>
            <a:r>
              <a:rPr lang="it-IT" dirty="0" err="1" smtClean="0"/>
              <a:t>though</a:t>
            </a:r>
            <a:r>
              <a:rPr lang="it-IT" dirty="0" smtClean="0"/>
              <a:t> a </a:t>
            </a:r>
            <a:r>
              <a:rPr lang="it-IT" dirty="0" err="1" smtClean="0"/>
              <a:t>limiting</a:t>
            </a:r>
            <a:r>
              <a:rPr lang="it-IT" dirty="0" smtClean="0"/>
              <a:t> </a:t>
            </a:r>
            <a:r>
              <a:rPr lang="it-IT" dirty="0" err="1" smtClean="0"/>
              <a:t>factor</a:t>
            </a:r>
            <a:r>
              <a:rPr lang="it-IT" dirty="0" smtClean="0"/>
              <a:t> </a:t>
            </a:r>
            <a:r>
              <a:rPr lang="it-IT" dirty="0" err="1" smtClean="0"/>
              <a:t>was</a:t>
            </a:r>
            <a:r>
              <a:rPr lang="it-IT" dirty="0" smtClean="0"/>
              <a:t> </a:t>
            </a:r>
            <a:r>
              <a:rPr lang="it-IT" dirty="0" err="1" smtClean="0"/>
              <a:t>that</a:t>
            </a:r>
            <a:r>
              <a:rPr lang="it-IT" dirty="0" smtClean="0"/>
              <a:t> </a:t>
            </a:r>
            <a:r>
              <a:rPr lang="it-IT" dirty="0" err="1" smtClean="0"/>
              <a:t>most</a:t>
            </a:r>
            <a:r>
              <a:rPr lang="it-IT" dirty="0" smtClean="0"/>
              <a:t> </a:t>
            </a:r>
            <a:r>
              <a:rPr lang="it-IT" dirty="0" err="1" smtClean="0"/>
              <a:t>participants</a:t>
            </a:r>
            <a:r>
              <a:rPr lang="it-IT" dirty="0" smtClean="0"/>
              <a:t> </a:t>
            </a:r>
            <a:r>
              <a:rPr lang="it-IT" dirty="0" err="1" smtClean="0"/>
              <a:t>were</a:t>
            </a:r>
            <a:r>
              <a:rPr lang="it-IT" dirty="0" smtClean="0"/>
              <a:t> film </a:t>
            </a:r>
            <a:r>
              <a:rPr lang="it-IT" dirty="0" err="1" smtClean="0"/>
              <a:t>enthusiasts</a:t>
            </a:r>
            <a:r>
              <a:rPr lang="it-IT" dirty="0" smtClean="0"/>
              <a:t>.</a:t>
            </a:r>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858218"/>
          </a:xfrm>
        </p:spPr>
        <p:txBody>
          <a:bodyPr>
            <a:normAutofit fontScale="90000"/>
          </a:bodyPr>
          <a:lstStyle/>
          <a:p>
            <a:r>
              <a:rPr lang="it-IT" dirty="0" smtClean="0"/>
              <a:t>The </a:t>
            </a:r>
            <a:r>
              <a:rPr lang="it-IT" dirty="0" err="1" smtClean="0"/>
              <a:t>questionnaire</a:t>
            </a:r>
            <a:r>
              <a:rPr lang="it-IT" dirty="0" smtClean="0"/>
              <a:t> </a:t>
            </a:r>
            <a:r>
              <a:rPr lang="it-IT" dirty="0" err="1" smtClean="0"/>
              <a:t>contained</a:t>
            </a:r>
            <a:r>
              <a:rPr lang="it-IT" dirty="0" smtClean="0"/>
              <a:t> the </a:t>
            </a:r>
            <a:r>
              <a:rPr lang="it-IT" dirty="0" err="1" smtClean="0"/>
              <a:t>following</a:t>
            </a:r>
            <a:r>
              <a:rPr lang="it-IT" dirty="0" smtClean="0"/>
              <a:t> </a:t>
            </a:r>
            <a:r>
              <a:rPr lang="it-IT" dirty="0" err="1" smtClean="0"/>
              <a:t>questions</a:t>
            </a:r>
            <a:r>
              <a:rPr lang="it-IT" dirty="0" smtClean="0"/>
              <a:t>, </a:t>
            </a:r>
            <a:r>
              <a:rPr lang="it-IT" dirty="0" err="1" smtClean="0"/>
              <a:t>beginning</a:t>
            </a:r>
            <a:r>
              <a:rPr lang="it-IT" dirty="0" smtClean="0"/>
              <a:t> with </a:t>
            </a:r>
            <a:r>
              <a:rPr lang="it-IT" dirty="0" err="1" smtClean="0"/>
              <a:t>generalities</a:t>
            </a:r>
            <a:r>
              <a:rPr lang="it-IT" dirty="0" smtClean="0"/>
              <a:t>:</a:t>
            </a:r>
            <a:br>
              <a:rPr lang="it-IT" dirty="0" smtClean="0"/>
            </a:br>
            <a:endParaRPr lang="it-IT" dirty="0"/>
          </a:p>
        </p:txBody>
      </p:sp>
      <p:sp>
        <p:nvSpPr>
          <p:cNvPr id="3" name="Segnaposto contenuto 2"/>
          <p:cNvSpPr>
            <a:spLocks noGrp="1"/>
          </p:cNvSpPr>
          <p:nvPr>
            <p:ph idx="1"/>
          </p:nvPr>
        </p:nvSpPr>
        <p:spPr>
          <a:xfrm>
            <a:off x="457200" y="2132856"/>
            <a:ext cx="8229600" cy="3993307"/>
          </a:xfrm>
        </p:spPr>
        <p:style>
          <a:lnRef idx="2">
            <a:schemeClr val="accent1"/>
          </a:lnRef>
          <a:fillRef idx="1">
            <a:schemeClr val="lt1"/>
          </a:fillRef>
          <a:effectRef idx="0">
            <a:schemeClr val="accent1"/>
          </a:effectRef>
          <a:fontRef idx="minor">
            <a:schemeClr val="dk1"/>
          </a:fontRef>
        </p:style>
        <p:txBody>
          <a:bodyPr>
            <a:normAutofit/>
          </a:bodyPr>
          <a:lstStyle/>
          <a:p>
            <a:endParaRPr lang="it-IT" dirty="0" smtClean="0"/>
          </a:p>
          <a:p>
            <a:r>
              <a:rPr lang="it-IT" dirty="0" err="1" smtClean="0"/>
              <a:t>Age</a:t>
            </a:r>
            <a:endParaRPr lang="it-IT" dirty="0" smtClean="0"/>
          </a:p>
          <a:p>
            <a:r>
              <a:rPr lang="it-IT" dirty="0" smtClean="0"/>
              <a:t>Gender M   F</a:t>
            </a:r>
          </a:p>
          <a:p>
            <a:r>
              <a:rPr lang="it-IT" dirty="0" err="1" smtClean="0"/>
              <a:t>Nationality</a:t>
            </a:r>
            <a:r>
              <a:rPr lang="it-IT" dirty="0" smtClean="0"/>
              <a:t>/</a:t>
            </a:r>
            <a:r>
              <a:rPr lang="it-IT" dirty="0" err="1" smtClean="0"/>
              <a:t>mother</a:t>
            </a:r>
            <a:r>
              <a:rPr lang="it-IT" dirty="0" smtClean="0"/>
              <a:t> </a:t>
            </a:r>
            <a:r>
              <a:rPr lang="it-IT" dirty="0" err="1" smtClean="0"/>
              <a:t>tongue</a:t>
            </a:r>
            <a:endParaRPr lang="it-IT" dirty="0" smtClean="0"/>
          </a:p>
          <a:p>
            <a:r>
              <a:rPr lang="it-IT" dirty="0" err="1" smtClean="0"/>
              <a:t>Education</a:t>
            </a:r>
            <a:r>
              <a:rPr lang="it-IT" dirty="0" smtClean="0"/>
              <a:t>: </a:t>
            </a:r>
            <a:r>
              <a:rPr lang="en-US" dirty="0" smtClean="0"/>
              <a:t>Primary, Secondary,  Vocational, University, Other</a:t>
            </a:r>
            <a:endParaRPr lang="it-IT" dirty="0" smtClean="0"/>
          </a:p>
          <a:p>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sample</a:t>
            </a:r>
            <a:endParaRPr lang="it-IT" dirty="0"/>
          </a:p>
        </p:txBody>
      </p:sp>
      <p:sp>
        <p:nvSpPr>
          <p:cNvPr id="3" name="Segnaposto contenuto 2"/>
          <p:cNvSpPr>
            <a:spLocks noGrp="1"/>
          </p:cNvSpPr>
          <p:nvPr>
            <p:ph idx="1"/>
          </p:nvPr>
        </p:nvSpPr>
        <p:spPr/>
        <p:txBody>
          <a:bodyPr/>
          <a:lstStyle/>
          <a:p>
            <a:pPr marL="0" indent="0">
              <a:buNone/>
            </a:pPr>
            <a:r>
              <a:rPr lang="it-IT" dirty="0" smtClean="0"/>
              <a:t>Age </a:t>
            </a:r>
            <a:r>
              <a:rPr lang="it-IT" dirty="0" err="1" smtClean="0"/>
              <a:t>range</a:t>
            </a:r>
            <a:endParaRPr lang="it-IT" dirty="0" smtClean="0"/>
          </a:p>
          <a:p>
            <a:pPr marL="0" indent="0">
              <a:buNone/>
            </a:pPr>
            <a:r>
              <a:rPr lang="it-IT" dirty="0"/>
              <a:t>	</a:t>
            </a:r>
            <a:r>
              <a:rPr lang="it-IT" dirty="0" smtClean="0"/>
              <a:t>20-30 – 24</a:t>
            </a:r>
          </a:p>
          <a:p>
            <a:pPr marL="0" indent="0">
              <a:buNone/>
            </a:pPr>
            <a:r>
              <a:rPr lang="it-IT" dirty="0"/>
              <a:t>	</a:t>
            </a:r>
            <a:r>
              <a:rPr lang="it-IT" dirty="0" smtClean="0"/>
              <a:t>30-50 – 10</a:t>
            </a:r>
          </a:p>
          <a:p>
            <a:pPr marL="0" indent="0">
              <a:buNone/>
            </a:pPr>
            <a:r>
              <a:rPr lang="it-IT" dirty="0" smtClean="0"/>
              <a:t>	50-80 – 65</a:t>
            </a:r>
          </a:p>
          <a:p>
            <a:pPr marL="0" indent="0">
              <a:buNone/>
            </a:pPr>
            <a:endParaRPr lang="it-IT" dirty="0"/>
          </a:p>
          <a:p>
            <a:pPr marL="0" indent="0">
              <a:buNone/>
            </a:pPr>
            <a:r>
              <a:rPr lang="it-IT" dirty="0" smtClean="0"/>
              <a:t>So a </a:t>
            </a:r>
            <a:r>
              <a:rPr lang="it-IT" dirty="0" err="1" smtClean="0"/>
              <a:t>mostly</a:t>
            </a:r>
            <a:r>
              <a:rPr lang="it-IT" dirty="0" smtClean="0"/>
              <a:t> </a:t>
            </a:r>
            <a:r>
              <a:rPr lang="it-IT" dirty="0" err="1" smtClean="0"/>
              <a:t>older</a:t>
            </a:r>
            <a:r>
              <a:rPr lang="it-IT" dirty="0" smtClean="0"/>
              <a:t> public, </a:t>
            </a:r>
            <a:r>
              <a:rPr lang="it-IT" dirty="0" err="1" smtClean="0"/>
              <a:t>which</a:t>
            </a:r>
            <a:r>
              <a:rPr lang="it-IT" dirty="0" smtClean="0"/>
              <a:t> </a:t>
            </a:r>
            <a:r>
              <a:rPr lang="it-IT" dirty="0" err="1" smtClean="0"/>
              <a:t>skews</a:t>
            </a:r>
            <a:r>
              <a:rPr lang="it-IT" dirty="0" smtClean="0"/>
              <a:t> the </a:t>
            </a:r>
            <a:r>
              <a:rPr lang="it-IT" dirty="0" err="1" smtClean="0"/>
              <a:t>figures</a:t>
            </a:r>
            <a:r>
              <a:rPr lang="it-IT" dirty="0" smtClean="0"/>
              <a:t> </a:t>
            </a:r>
            <a:r>
              <a:rPr lang="it-IT" dirty="0" err="1" smtClean="0"/>
              <a:t>rather</a:t>
            </a:r>
            <a:r>
              <a:rPr lang="it-IT" dirty="0" smtClean="0"/>
              <a:t>, </a:t>
            </a:r>
            <a:r>
              <a:rPr lang="it-IT" dirty="0" err="1" smtClean="0"/>
              <a:t>but</a:t>
            </a:r>
            <a:r>
              <a:rPr lang="it-IT" dirty="0" smtClean="0"/>
              <a:t> the </a:t>
            </a:r>
            <a:r>
              <a:rPr lang="it-IT" dirty="0" err="1" smtClean="0"/>
              <a:t>results</a:t>
            </a:r>
            <a:r>
              <a:rPr lang="it-IT" dirty="0" smtClean="0"/>
              <a:t> are </a:t>
            </a:r>
            <a:r>
              <a:rPr lang="it-IT" dirty="0" err="1" smtClean="0"/>
              <a:t>still</a:t>
            </a:r>
            <a:r>
              <a:rPr lang="it-IT" dirty="0" smtClean="0"/>
              <a:t> indicative.</a:t>
            </a:r>
            <a:endParaRPr lang="it-IT" dirty="0"/>
          </a:p>
        </p:txBody>
      </p:sp>
    </p:spTree>
    <p:extLst>
      <p:ext uri="{BB962C8B-B14F-4D97-AF65-F5344CB8AC3E}">
        <p14:creationId xmlns:p14="http://schemas.microsoft.com/office/powerpoint/2010/main" val="41989428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Gender, </a:t>
            </a:r>
            <a:r>
              <a:rPr lang="it-IT" dirty="0" err="1" smtClean="0"/>
              <a:t>language</a:t>
            </a:r>
            <a:r>
              <a:rPr lang="it-IT" dirty="0" smtClean="0"/>
              <a:t>, </a:t>
            </a:r>
            <a:r>
              <a:rPr lang="it-IT" dirty="0" err="1" smtClean="0"/>
              <a:t>education</a:t>
            </a:r>
            <a:endParaRPr lang="it-IT" dirty="0"/>
          </a:p>
        </p:txBody>
      </p:sp>
      <p:sp>
        <p:nvSpPr>
          <p:cNvPr id="3" name="Segnaposto contenuto 2"/>
          <p:cNvSpPr>
            <a:spLocks noGrp="1"/>
          </p:cNvSpPr>
          <p:nvPr>
            <p:ph idx="1"/>
          </p:nvPr>
        </p:nvSpPr>
        <p:spPr/>
        <p:txBody>
          <a:bodyPr/>
          <a:lstStyle/>
          <a:p>
            <a:r>
              <a:rPr lang="it-IT" dirty="0" smtClean="0"/>
              <a:t>Male – 39</a:t>
            </a:r>
          </a:p>
          <a:p>
            <a:r>
              <a:rPr lang="it-IT" dirty="0" err="1" smtClean="0"/>
              <a:t>Female</a:t>
            </a:r>
            <a:r>
              <a:rPr lang="it-IT" dirty="0" smtClean="0"/>
              <a:t> – 60</a:t>
            </a:r>
          </a:p>
          <a:p>
            <a:endParaRPr lang="it-IT" dirty="0"/>
          </a:p>
          <a:p>
            <a:r>
              <a:rPr lang="it-IT" dirty="0" err="1" smtClean="0"/>
              <a:t>Practically</a:t>
            </a:r>
            <a:r>
              <a:rPr lang="it-IT" dirty="0" smtClean="0"/>
              <a:t> </a:t>
            </a:r>
            <a:r>
              <a:rPr lang="it-IT" dirty="0" err="1" smtClean="0"/>
              <a:t>all</a:t>
            </a:r>
            <a:r>
              <a:rPr lang="it-IT" dirty="0" smtClean="0"/>
              <a:t> </a:t>
            </a:r>
            <a:r>
              <a:rPr lang="it-IT" dirty="0" err="1" smtClean="0"/>
              <a:t>mother</a:t>
            </a:r>
            <a:r>
              <a:rPr lang="it-IT" dirty="0" smtClean="0"/>
              <a:t> </a:t>
            </a:r>
            <a:r>
              <a:rPr lang="it-IT" dirty="0" err="1" smtClean="0"/>
              <a:t>tongue</a:t>
            </a:r>
            <a:r>
              <a:rPr lang="it-IT" dirty="0" smtClean="0"/>
              <a:t> English (some </a:t>
            </a:r>
            <a:r>
              <a:rPr lang="it-IT" dirty="0" err="1" smtClean="0"/>
              <a:t>bilinguals</a:t>
            </a:r>
            <a:r>
              <a:rPr lang="it-IT" dirty="0" smtClean="0"/>
              <a:t>)</a:t>
            </a:r>
          </a:p>
          <a:p>
            <a:endParaRPr lang="it-IT" dirty="0"/>
          </a:p>
          <a:p>
            <a:r>
              <a:rPr lang="it-IT" smtClean="0"/>
              <a:t>Largely</a:t>
            </a:r>
            <a:r>
              <a:rPr lang="it-IT" dirty="0" smtClean="0"/>
              <a:t> </a:t>
            </a:r>
            <a:r>
              <a:rPr lang="it-IT" dirty="0" err="1" smtClean="0"/>
              <a:t>university</a:t>
            </a:r>
            <a:r>
              <a:rPr lang="it-IT" dirty="0" smtClean="0"/>
              <a:t> </a:t>
            </a:r>
            <a:r>
              <a:rPr lang="it-IT" dirty="0" err="1" smtClean="0"/>
              <a:t>educated</a:t>
            </a:r>
            <a:r>
              <a:rPr lang="it-IT" dirty="0" smtClean="0"/>
              <a:t>.</a:t>
            </a:r>
            <a:endParaRPr lang="it-IT" dirty="0"/>
          </a:p>
        </p:txBody>
      </p:sp>
    </p:spTree>
    <p:extLst>
      <p:ext uri="{BB962C8B-B14F-4D97-AF65-F5344CB8AC3E}">
        <p14:creationId xmlns:p14="http://schemas.microsoft.com/office/powerpoint/2010/main" val="16405065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Then</a:t>
            </a:r>
            <a:r>
              <a:rPr lang="it-IT" dirty="0" smtClean="0"/>
              <a:t>…</a:t>
            </a:r>
            <a:endParaRPr lang="it-IT" dirty="0"/>
          </a:p>
        </p:txBody>
      </p:sp>
      <p:sp>
        <p:nvSpPr>
          <p:cNvPr id="3" name="Segnaposto contenuto 2"/>
          <p:cNvSpPr>
            <a:spLocks noGrp="1"/>
          </p:cNvSpPr>
          <p:nvPr>
            <p:ph idx="1"/>
          </p:nvPr>
        </p:nvSpPr>
        <p:spPr/>
        <p:txBody>
          <a:bodyPr>
            <a:normAutofit/>
          </a:bodyPr>
          <a:lstStyle/>
          <a:p>
            <a:r>
              <a:rPr lang="en-US" b="1" dirty="0"/>
              <a:t>Did you like the film in itself</a:t>
            </a:r>
            <a:r>
              <a:rPr lang="en-US" b="1" dirty="0" smtClean="0"/>
              <a:t>?</a:t>
            </a:r>
          </a:p>
          <a:p>
            <a:r>
              <a:rPr lang="en-US" b="1" dirty="0"/>
              <a:t>Did you find the film</a:t>
            </a:r>
            <a:r>
              <a:rPr lang="en-US" b="1" dirty="0" smtClean="0"/>
              <a:t>…</a:t>
            </a:r>
          </a:p>
          <a:p>
            <a:r>
              <a:rPr lang="en-US" b="1" dirty="0"/>
              <a:t>Did you like the characters’ voices</a:t>
            </a:r>
            <a:r>
              <a:rPr lang="en-US" b="1" dirty="0" smtClean="0"/>
              <a:t>?</a:t>
            </a:r>
          </a:p>
          <a:p>
            <a:r>
              <a:rPr lang="en-US" b="1" dirty="0"/>
              <a:t>Did you find the voices matched the characters</a:t>
            </a:r>
            <a:r>
              <a:rPr lang="en-US" b="1" dirty="0" smtClean="0"/>
              <a:t>?</a:t>
            </a:r>
          </a:p>
          <a:p>
            <a:r>
              <a:rPr lang="en-US" b="1" dirty="0"/>
              <a:t>Do the characters seem realistic</a:t>
            </a:r>
            <a:r>
              <a:rPr lang="en-US" b="1" dirty="0" smtClean="0"/>
              <a:t>’?</a:t>
            </a:r>
          </a:p>
          <a:p>
            <a:r>
              <a:rPr lang="en-US" b="1" dirty="0"/>
              <a:t>Following the film was</a:t>
            </a:r>
            <a:r>
              <a:rPr lang="en-US" b="1" dirty="0" smtClean="0"/>
              <a:t>…</a:t>
            </a:r>
          </a:p>
          <a:p>
            <a:r>
              <a:rPr lang="en-US" b="1" dirty="0"/>
              <a:t>Would you have </a:t>
            </a:r>
            <a:r>
              <a:rPr lang="en-US" b="1" dirty="0" err="1"/>
              <a:t>realised</a:t>
            </a:r>
            <a:r>
              <a:rPr lang="en-US" b="1" dirty="0"/>
              <a:t> that the film was dubbed</a:t>
            </a:r>
            <a:r>
              <a:rPr lang="en-US" b="1" dirty="0" smtClean="0"/>
              <a:t>?</a:t>
            </a:r>
          </a:p>
          <a:p>
            <a:r>
              <a:rPr lang="en-US" b="1" dirty="0"/>
              <a:t>What was the effect of the dubbing on your enjoyment (or otherwise) of the film?</a:t>
            </a:r>
            <a:endParaRPr lang="it-IT" dirty="0"/>
          </a:p>
        </p:txBody>
      </p:sp>
    </p:spTree>
    <p:extLst>
      <p:ext uri="{BB962C8B-B14F-4D97-AF65-F5344CB8AC3E}">
        <p14:creationId xmlns:p14="http://schemas.microsoft.com/office/powerpoint/2010/main" val="16043234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And…</a:t>
            </a:r>
            <a:endParaRPr lang="it-IT" dirty="0"/>
          </a:p>
        </p:txBody>
      </p:sp>
      <p:sp>
        <p:nvSpPr>
          <p:cNvPr id="3" name="Segnaposto contenuto 2"/>
          <p:cNvSpPr>
            <a:spLocks noGrp="1"/>
          </p:cNvSpPr>
          <p:nvPr>
            <p:ph idx="1"/>
          </p:nvPr>
        </p:nvSpPr>
        <p:spPr/>
        <p:txBody>
          <a:bodyPr>
            <a:normAutofit/>
          </a:bodyPr>
          <a:lstStyle/>
          <a:p>
            <a:r>
              <a:rPr lang="en-US" b="1" dirty="0"/>
              <a:t>In your opinion could the setting have been in England or America</a:t>
            </a:r>
            <a:r>
              <a:rPr lang="en-US" b="1" dirty="0" smtClean="0"/>
              <a:t>?</a:t>
            </a:r>
          </a:p>
          <a:p>
            <a:r>
              <a:rPr lang="en-US" b="1" dirty="0"/>
              <a:t>Which would you prefer, dubbing or subtitling, for a foreign film</a:t>
            </a:r>
            <a:r>
              <a:rPr lang="en-US" b="1" dirty="0" smtClean="0"/>
              <a:t>?</a:t>
            </a:r>
          </a:p>
          <a:p>
            <a:r>
              <a:rPr lang="en-US" b="1" dirty="0"/>
              <a:t>Did you think at times that the characters were actually speaking English</a:t>
            </a:r>
            <a:r>
              <a:rPr lang="en-US" b="1" dirty="0" smtClean="0"/>
              <a:t>?</a:t>
            </a:r>
          </a:p>
          <a:p>
            <a:r>
              <a:rPr lang="en-US" b="1" dirty="0"/>
              <a:t>Would you like to see other dubbed productions</a:t>
            </a:r>
            <a:r>
              <a:rPr lang="en-US" b="1" dirty="0" smtClean="0"/>
              <a:t>?</a:t>
            </a:r>
          </a:p>
          <a:p>
            <a:r>
              <a:rPr lang="en-US" b="1" dirty="0"/>
              <a:t>Do you think dubbing could take off in English-speaking countries?</a:t>
            </a:r>
            <a:endParaRPr lang="it-IT" dirty="0"/>
          </a:p>
        </p:txBody>
      </p:sp>
    </p:spTree>
    <p:extLst>
      <p:ext uri="{BB962C8B-B14F-4D97-AF65-F5344CB8AC3E}">
        <p14:creationId xmlns:p14="http://schemas.microsoft.com/office/powerpoint/2010/main" val="875838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Talkies</a:t>
            </a:r>
            <a:r>
              <a:rPr lang="it-IT" dirty="0" smtClean="0"/>
              <a:t/>
            </a:r>
            <a:br>
              <a:rPr lang="it-IT" dirty="0" smtClean="0"/>
            </a:br>
            <a:r>
              <a:rPr lang="it-IT" dirty="0" smtClean="0"/>
              <a:t>(</a:t>
            </a:r>
            <a:r>
              <a:rPr lang="it-IT" dirty="0" err="1" smtClean="0"/>
              <a:t>need</a:t>
            </a:r>
            <a:r>
              <a:rPr lang="it-IT" dirty="0" smtClean="0"/>
              <a:t> for new </a:t>
            </a:r>
            <a:r>
              <a:rPr lang="it-IT" dirty="0" err="1" smtClean="0"/>
              <a:t>method</a:t>
            </a:r>
            <a:r>
              <a:rPr lang="it-IT" dirty="0" smtClean="0"/>
              <a:t>)</a:t>
            </a:r>
            <a:endParaRPr lang="it-IT" dirty="0"/>
          </a:p>
        </p:txBody>
      </p:sp>
      <p:sp>
        <p:nvSpPr>
          <p:cNvPr id="3" name="Segnaposto contenuto 2"/>
          <p:cNvSpPr>
            <a:spLocks noGrp="1"/>
          </p:cNvSpPr>
          <p:nvPr>
            <p:ph idx="1"/>
          </p:nvPr>
        </p:nvSpPr>
        <p:spPr/>
        <p:txBody>
          <a:bodyPr/>
          <a:lstStyle/>
          <a:p>
            <a:endParaRPr lang="it-IT"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5737" y="1767650"/>
            <a:ext cx="5081824" cy="40376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926222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Did you like the film in itself?</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it-IT" dirty="0" smtClean="0"/>
              <a:t>Yes, a </a:t>
            </a:r>
            <a:r>
              <a:rPr lang="it-IT" dirty="0" err="1" smtClean="0"/>
              <a:t>lot</a:t>
            </a:r>
            <a:endParaRPr lang="it-IT" dirty="0" smtClean="0"/>
          </a:p>
          <a:p>
            <a:r>
              <a:rPr lang="it-IT" dirty="0" err="1" smtClean="0"/>
              <a:t>It</a:t>
            </a:r>
            <a:r>
              <a:rPr lang="it-IT" dirty="0" smtClean="0"/>
              <a:t> </a:t>
            </a:r>
            <a:r>
              <a:rPr lang="it-IT" dirty="0" err="1" smtClean="0"/>
              <a:t>was</a:t>
            </a:r>
            <a:r>
              <a:rPr lang="it-IT" dirty="0" smtClean="0"/>
              <a:t> OK</a:t>
            </a:r>
          </a:p>
          <a:p>
            <a:r>
              <a:rPr lang="it-IT" dirty="0" err="1" smtClean="0"/>
              <a:t>Indifferent</a:t>
            </a:r>
            <a:endParaRPr lang="it-IT" dirty="0" smtClean="0"/>
          </a:p>
          <a:p>
            <a:r>
              <a:rPr lang="it-IT" dirty="0" smtClean="0"/>
              <a:t>No, </a:t>
            </a:r>
            <a:r>
              <a:rPr lang="it-IT" dirty="0" err="1" smtClean="0"/>
              <a:t>not</a:t>
            </a:r>
            <a:r>
              <a:rPr lang="it-IT" dirty="0" smtClean="0"/>
              <a:t> </a:t>
            </a:r>
            <a:r>
              <a:rPr lang="it-IT" dirty="0" err="1" smtClean="0"/>
              <a:t>much</a:t>
            </a:r>
            <a:endParaRPr lang="it-IT" dirty="0" smtClean="0"/>
          </a:p>
          <a:p>
            <a:r>
              <a:rPr lang="it-IT" dirty="0" smtClean="0"/>
              <a:t>No, </a:t>
            </a:r>
            <a:r>
              <a:rPr lang="it-IT" dirty="0" err="1" smtClean="0"/>
              <a:t>not</a:t>
            </a:r>
            <a:r>
              <a:rPr lang="it-IT" dirty="0" smtClean="0"/>
              <a:t> at </a:t>
            </a:r>
            <a:r>
              <a:rPr lang="it-IT" dirty="0" err="1" smtClean="0"/>
              <a:t>all</a:t>
            </a:r>
            <a:endParaRPr lang="it-IT" dirty="0" smtClean="0"/>
          </a:p>
          <a:p>
            <a:endParaRPr lang="it-IT" dirty="0" smtClean="0"/>
          </a:p>
          <a:p>
            <a:r>
              <a:rPr lang="it-IT" dirty="0" err="1" smtClean="0"/>
              <a:t>It</a:t>
            </a:r>
            <a:r>
              <a:rPr lang="it-IT" dirty="0" smtClean="0"/>
              <a:t> </a:t>
            </a:r>
            <a:r>
              <a:rPr lang="it-IT" dirty="0" err="1" smtClean="0"/>
              <a:t>was</a:t>
            </a:r>
            <a:r>
              <a:rPr lang="it-IT" dirty="0" smtClean="0"/>
              <a:t> OK - 46</a:t>
            </a:r>
            <a:endParaRPr lang="it-IT"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Did you find the film…</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en-US" dirty="0" smtClean="0"/>
              <a:t>Captivating </a:t>
            </a:r>
            <a:endParaRPr lang="it-IT" dirty="0" smtClean="0"/>
          </a:p>
          <a:p>
            <a:r>
              <a:rPr lang="en-US" dirty="0" smtClean="0"/>
              <a:t>Quite captivating </a:t>
            </a:r>
            <a:endParaRPr lang="it-IT" dirty="0" smtClean="0"/>
          </a:p>
          <a:p>
            <a:r>
              <a:rPr lang="en-US" dirty="0" smtClean="0"/>
              <a:t>Neither boring nor captivating</a:t>
            </a:r>
            <a:endParaRPr lang="it-IT" dirty="0" smtClean="0"/>
          </a:p>
          <a:p>
            <a:r>
              <a:rPr lang="en-US" dirty="0" smtClean="0"/>
              <a:t>A bit boring</a:t>
            </a:r>
            <a:endParaRPr lang="it-IT" dirty="0" smtClean="0"/>
          </a:p>
          <a:p>
            <a:r>
              <a:rPr lang="en-US" dirty="0" smtClean="0"/>
              <a:t>Boring</a:t>
            </a:r>
          </a:p>
          <a:p>
            <a:endParaRPr lang="en-US" dirty="0"/>
          </a:p>
          <a:p>
            <a:r>
              <a:rPr lang="en-US" dirty="0"/>
              <a:t>Neither boring nor </a:t>
            </a:r>
            <a:r>
              <a:rPr lang="en-US" dirty="0" smtClean="0"/>
              <a:t>captivating - 43</a:t>
            </a:r>
            <a:endParaRPr lang="it-IT" dirty="0"/>
          </a:p>
          <a:p>
            <a:endParaRPr lang="it-IT" dirty="0" smtClean="0"/>
          </a:p>
          <a:p>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Did you like the characters’ voices?</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it-IT" dirty="0" smtClean="0"/>
              <a:t>A </a:t>
            </a:r>
            <a:r>
              <a:rPr lang="it-IT" dirty="0" err="1" smtClean="0"/>
              <a:t>lot</a:t>
            </a:r>
            <a:endParaRPr lang="it-IT" dirty="0" smtClean="0"/>
          </a:p>
          <a:p>
            <a:r>
              <a:rPr lang="it-IT" dirty="0" smtClean="0"/>
              <a:t>A </a:t>
            </a:r>
            <a:r>
              <a:rPr lang="it-IT" dirty="0" err="1" smtClean="0"/>
              <a:t>little</a:t>
            </a:r>
            <a:endParaRPr lang="it-IT" dirty="0" smtClean="0"/>
          </a:p>
          <a:p>
            <a:r>
              <a:rPr lang="it-IT" dirty="0" err="1" smtClean="0"/>
              <a:t>They</a:t>
            </a:r>
            <a:r>
              <a:rPr lang="it-IT" dirty="0" smtClean="0"/>
              <a:t> </a:t>
            </a:r>
            <a:r>
              <a:rPr lang="it-IT" dirty="0" err="1" smtClean="0"/>
              <a:t>were</a:t>
            </a:r>
            <a:r>
              <a:rPr lang="it-IT" dirty="0" smtClean="0"/>
              <a:t> OK</a:t>
            </a:r>
          </a:p>
          <a:p>
            <a:r>
              <a:rPr lang="it-IT" dirty="0" err="1" smtClean="0"/>
              <a:t>Not</a:t>
            </a:r>
            <a:r>
              <a:rPr lang="it-IT" dirty="0" smtClean="0"/>
              <a:t> </a:t>
            </a:r>
            <a:r>
              <a:rPr lang="it-IT" dirty="0" err="1" smtClean="0"/>
              <a:t>much</a:t>
            </a:r>
            <a:endParaRPr lang="it-IT" dirty="0" smtClean="0"/>
          </a:p>
          <a:p>
            <a:r>
              <a:rPr lang="it-IT" dirty="0" err="1" smtClean="0"/>
              <a:t>Not</a:t>
            </a:r>
            <a:r>
              <a:rPr lang="it-IT" dirty="0" smtClean="0"/>
              <a:t> at </a:t>
            </a:r>
            <a:r>
              <a:rPr lang="it-IT" dirty="0" err="1" smtClean="0"/>
              <a:t>all</a:t>
            </a:r>
            <a:endParaRPr lang="it-IT" dirty="0" smtClean="0"/>
          </a:p>
          <a:p>
            <a:endParaRPr lang="it-IT" dirty="0" smtClean="0"/>
          </a:p>
          <a:p>
            <a:r>
              <a:rPr lang="it-IT" dirty="0" err="1"/>
              <a:t>Not</a:t>
            </a:r>
            <a:r>
              <a:rPr lang="it-IT" dirty="0"/>
              <a:t> </a:t>
            </a:r>
            <a:r>
              <a:rPr lang="it-IT" dirty="0" err="1" smtClean="0"/>
              <a:t>much</a:t>
            </a:r>
            <a:r>
              <a:rPr lang="it-IT" dirty="0" smtClean="0"/>
              <a:t> – 37 	OK -28</a:t>
            </a:r>
            <a:endParaRPr lang="it-IT" dirty="0"/>
          </a:p>
          <a:p>
            <a:endParaRPr lang="it-IT"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570186"/>
          </a:xfrm>
        </p:spPr>
        <p:txBody>
          <a:bodyPr>
            <a:normAutofit/>
          </a:bodyPr>
          <a:lstStyle/>
          <a:p>
            <a:r>
              <a:rPr lang="en-US" b="1" dirty="0" smtClean="0"/>
              <a:t>Did you find the voices matched the characters?</a:t>
            </a:r>
            <a:r>
              <a:rPr lang="it-IT" dirty="0" smtClean="0"/>
              <a:t/>
            </a:r>
            <a:br>
              <a:rPr lang="it-IT" dirty="0" smtClean="0"/>
            </a:br>
            <a:endParaRPr lang="it-IT" dirty="0"/>
          </a:p>
        </p:txBody>
      </p:sp>
      <p:sp>
        <p:nvSpPr>
          <p:cNvPr id="3" name="Segnaposto contenuto 2"/>
          <p:cNvSpPr>
            <a:spLocks noGrp="1"/>
          </p:cNvSpPr>
          <p:nvPr>
            <p:ph idx="1"/>
          </p:nvPr>
        </p:nvSpPr>
        <p:spPr/>
        <p:txBody>
          <a:bodyPr>
            <a:normAutofit/>
          </a:bodyPr>
          <a:lstStyle/>
          <a:p>
            <a:r>
              <a:rPr lang="it-IT" dirty="0" err="1" smtClean="0"/>
              <a:t>Completely</a:t>
            </a:r>
            <a:endParaRPr lang="it-IT" dirty="0" smtClean="0"/>
          </a:p>
          <a:p>
            <a:r>
              <a:rPr lang="it-IT" dirty="0" err="1" smtClean="0"/>
              <a:t>To</a:t>
            </a:r>
            <a:r>
              <a:rPr lang="it-IT" dirty="0" smtClean="0"/>
              <a:t> a </a:t>
            </a:r>
            <a:r>
              <a:rPr lang="it-IT" dirty="0" err="1" smtClean="0"/>
              <a:t>certain</a:t>
            </a:r>
            <a:r>
              <a:rPr lang="it-IT" dirty="0" smtClean="0"/>
              <a:t> </a:t>
            </a:r>
            <a:r>
              <a:rPr lang="it-IT" dirty="0" err="1" smtClean="0"/>
              <a:t>extent</a:t>
            </a:r>
            <a:endParaRPr lang="it-IT" dirty="0" smtClean="0"/>
          </a:p>
          <a:p>
            <a:r>
              <a:rPr lang="it-IT" dirty="0" err="1" smtClean="0"/>
              <a:t>Not</a:t>
            </a:r>
            <a:r>
              <a:rPr lang="it-IT" dirty="0" smtClean="0"/>
              <a:t> </a:t>
            </a:r>
            <a:r>
              <a:rPr lang="it-IT" dirty="0" err="1" smtClean="0"/>
              <a:t>important</a:t>
            </a:r>
            <a:endParaRPr lang="it-IT" dirty="0" smtClean="0"/>
          </a:p>
          <a:p>
            <a:r>
              <a:rPr lang="it-IT" dirty="0" err="1" smtClean="0"/>
              <a:t>Reasonably</a:t>
            </a:r>
            <a:endParaRPr lang="it-IT" dirty="0" smtClean="0"/>
          </a:p>
          <a:p>
            <a:r>
              <a:rPr lang="it-IT" dirty="0" err="1" smtClean="0"/>
              <a:t>Not</a:t>
            </a:r>
            <a:r>
              <a:rPr lang="it-IT" dirty="0" smtClean="0"/>
              <a:t> at </a:t>
            </a:r>
            <a:r>
              <a:rPr lang="it-IT" dirty="0" err="1" smtClean="0"/>
              <a:t>all</a:t>
            </a:r>
            <a:endParaRPr lang="it-IT" dirty="0" smtClean="0"/>
          </a:p>
          <a:p>
            <a:endParaRPr lang="it-IT" dirty="0" smtClean="0"/>
          </a:p>
          <a:p>
            <a:r>
              <a:rPr lang="it-IT" dirty="0"/>
              <a:t>To a </a:t>
            </a:r>
            <a:r>
              <a:rPr lang="it-IT" dirty="0" err="1"/>
              <a:t>certain</a:t>
            </a:r>
            <a:r>
              <a:rPr lang="it-IT" dirty="0"/>
              <a:t> </a:t>
            </a:r>
            <a:r>
              <a:rPr lang="it-IT" dirty="0" err="1" smtClean="0"/>
              <a:t>extent</a:t>
            </a:r>
            <a:r>
              <a:rPr lang="it-IT" dirty="0" smtClean="0"/>
              <a:t> - 44</a:t>
            </a:r>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Do the characters seem realistic’?</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it-IT" dirty="0" err="1" smtClean="0"/>
              <a:t>Most</a:t>
            </a:r>
            <a:r>
              <a:rPr lang="it-IT" dirty="0" smtClean="0"/>
              <a:t> </a:t>
            </a:r>
            <a:r>
              <a:rPr lang="it-IT" dirty="0" err="1" smtClean="0"/>
              <a:t>definitely</a:t>
            </a:r>
            <a:r>
              <a:rPr lang="it-IT" dirty="0" smtClean="0"/>
              <a:t> </a:t>
            </a:r>
          </a:p>
          <a:p>
            <a:r>
              <a:rPr lang="it-IT" dirty="0" smtClean="0"/>
              <a:t>Yes</a:t>
            </a:r>
          </a:p>
          <a:p>
            <a:r>
              <a:rPr lang="it-IT" dirty="0" err="1" smtClean="0"/>
              <a:t>Maybe</a:t>
            </a:r>
            <a:endParaRPr lang="it-IT" dirty="0" smtClean="0"/>
          </a:p>
          <a:p>
            <a:r>
              <a:rPr lang="it-IT" dirty="0" err="1" smtClean="0"/>
              <a:t>Definitely</a:t>
            </a:r>
            <a:r>
              <a:rPr lang="it-IT" dirty="0" smtClean="0"/>
              <a:t> </a:t>
            </a:r>
            <a:r>
              <a:rPr lang="it-IT" dirty="0" err="1" smtClean="0"/>
              <a:t>not</a:t>
            </a:r>
            <a:endParaRPr lang="it-IT" dirty="0" smtClean="0"/>
          </a:p>
          <a:p>
            <a:r>
              <a:rPr lang="it-IT" dirty="0" smtClean="0"/>
              <a:t>I don’t </a:t>
            </a:r>
            <a:r>
              <a:rPr lang="it-IT" dirty="0" err="1" smtClean="0"/>
              <a:t>think</a:t>
            </a:r>
            <a:r>
              <a:rPr lang="it-IT" dirty="0" smtClean="0"/>
              <a:t> so</a:t>
            </a:r>
          </a:p>
          <a:p>
            <a:endParaRPr lang="it-IT" dirty="0" smtClean="0"/>
          </a:p>
          <a:p>
            <a:r>
              <a:rPr lang="it-IT" dirty="0" err="1" smtClean="0"/>
              <a:t>Maybe</a:t>
            </a:r>
            <a:r>
              <a:rPr lang="it-IT" dirty="0" smtClean="0"/>
              <a:t> – 33		Yes - 27</a:t>
            </a:r>
            <a:endParaRPr lang="it-IT" dirty="0"/>
          </a:p>
          <a:p>
            <a:endParaRPr lang="it-IT" dirty="0"/>
          </a:p>
          <a:p>
            <a:endParaRPr lang="it-IT"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Following the film was…</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en-US" dirty="0" smtClean="0"/>
              <a:t>Very easy</a:t>
            </a:r>
            <a:endParaRPr lang="it-IT" dirty="0" smtClean="0"/>
          </a:p>
          <a:p>
            <a:r>
              <a:rPr lang="en-US" dirty="0" smtClean="0"/>
              <a:t>Easy</a:t>
            </a:r>
            <a:endParaRPr lang="it-IT" dirty="0" smtClean="0"/>
          </a:p>
          <a:p>
            <a:r>
              <a:rPr lang="en-US" dirty="0" smtClean="0"/>
              <a:t>So </a:t>
            </a:r>
            <a:r>
              <a:rPr lang="en-US" dirty="0" err="1" smtClean="0"/>
              <a:t>so</a:t>
            </a:r>
            <a:endParaRPr lang="it-IT" dirty="0" smtClean="0"/>
          </a:p>
          <a:p>
            <a:r>
              <a:rPr lang="en-US" dirty="0" smtClean="0"/>
              <a:t>Quite difficult</a:t>
            </a:r>
            <a:endParaRPr lang="it-IT" dirty="0" smtClean="0"/>
          </a:p>
          <a:p>
            <a:r>
              <a:rPr lang="en-US" dirty="0" smtClean="0"/>
              <a:t>Very difficult</a:t>
            </a:r>
            <a:endParaRPr lang="it-IT" dirty="0" smtClean="0"/>
          </a:p>
          <a:p>
            <a:endParaRPr lang="it-IT" dirty="0" smtClean="0"/>
          </a:p>
          <a:p>
            <a:r>
              <a:rPr lang="en-US" dirty="0" smtClean="0"/>
              <a:t>Easy – 32		</a:t>
            </a:r>
            <a:r>
              <a:rPr lang="en-US" dirty="0"/>
              <a:t>So </a:t>
            </a:r>
            <a:r>
              <a:rPr lang="en-US" dirty="0" err="1" smtClean="0"/>
              <a:t>so</a:t>
            </a:r>
            <a:r>
              <a:rPr lang="en-US" dirty="0" smtClean="0"/>
              <a:t> - 32</a:t>
            </a:r>
            <a:endParaRPr lang="it-IT" dirty="0"/>
          </a:p>
          <a:p>
            <a:endParaRPr lang="it-IT" dirty="0"/>
          </a:p>
          <a:p>
            <a:endParaRPr lang="it-IT"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282154"/>
          </a:xfrm>
        </p:spPr>
        <p:txBody>
          <a:bodyPr>
            <a:normAutofit fontScale="90000"/>
          </a:bodyPr>
          <a:lstStyle/>
          <a:p>
            <a:r>
              <a:rPr lang="en-US" b="1" dirty="0" smtClean="0"/>
              <a:t>Would you have </a:t>
            </a:r>
            <a:r>
              <a:rPr lang="en-US" b="1" dirty="0" err="1" smtClean="0"/>
              <a:t>realised</a:t>
            </a:r>
            <a:r>
              <a:rPr lang="en-US" b="1" dirty="0" smtClean="0"/>
              <a:t> that the film was dubbed?</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en-US" dirty="0" smtClean="0"/>
              <a:t>Instantly</a:t>
            </a:r>
            <a:endParaRPr lang="it-IT" dirty="0" smtClean="0"/>
          </a:p>
          <a:p>
            <a:r>
              <a:rPr lang="en-US" dirty="0" smtClean="0"/>
              <a:t>Aft</a:t>
            </a:r>
            <a:r>
              <a:rPr lang="it-IT" dirty="0" err="1" smtClean="0"/>
              <a:t>er</a:t>
            </a:r>
            <a:r>
              <a:rPr lang="it-IT" dirty="0" smtClean="0"/>
              <a:t> a </a:t>
            </a:r>
            <a:r>
              <a:rPr lang="it-IT" dirty="0" err="1" smtClean="0"/>
              <a:t>while</a:t>
            </a:r>
            <a:endParaRPr lang="it-IT" dirty="0" smtClean="0"/>
          </a:p>
          <a:p>
            <a:r>
              <a:rPr lang="it-IT" dirty="0" err="1" smtClean="0"/>
              <a:t>Towards</a:t>
            </a:r>
            <a:r>
              <a:rPr lang="it-IT" dirty="0" smtClean="0"/>
              <a:t> the end</a:t>
            </a:r>
          </a:p>
          <a:p>
            <a:r>
              <a:rPr lang="it-IT" dirty="0" err="1" smtClean="0"/>
              <a:t>Only</a:t>
            </a:r>
            <a:r>
              <a:rPr lang="it-IT" dirty="0" smtClean="0"/>
              <a:t> </a:t>
            </a:r>
            <a:r>
              <a:rPr lang="it-IT" dirty="0" err="1" smtClean="0"/>
              <a:t>afterwards</a:t>
            </a:r>
            <a:endParaRPr lang="it-IT" dirty="0" smtClean="0"/>
          </a:p>
          <a:p>
            <a:r>
              <a:rPr lang="it-IT" dirty="0" err="1" smtClean="0"/>
              <a:t>Not</a:t>
            </a:r>
            <a:r>
              <a:rPr lang="it-IT" dirty="0" smtClean="0"/>
              <a:t> at </a:t>
            </a:r>
            <a:r>
              <a:rPr lang="it-IT" dirty="0" err="1" smtClean="0"/>
              <a:t>all</a:t>
            </a:r>
            <a:endParaRPr lang="it-IT" dirty="0" smtClean="0"/>
          </a:p>
          <a:p>
            <a:endParaRPr lang="en-US" dirty="0" smtClean="0"/>
          </a:p>
          <a:p>
            <a:r>
              <a:rPr lang="en-US" dirty="0" smtClean="0"/>
              <a:t>Instantly - 55</a:t>
            </a:r>
            <a:endParaRPr lang="it-IT" dirty="0"/>
          </a:p>
          <a:p>
            <a:endParaRPr lang="it-IT"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1584176"/>
          </a:xfrm>
        </p:spPr>
        <p:txBody>
          <a:bodyPr>
            <a:normAutofit fontScale="90000"/>
          </a:bodyPr>
          <a:lstStyle/>
          <a:p>
            <a:r>
              <a:rPr lang="en-US" b="1" dirty="0" smtClean="0"/>
              <a:t>What was the effect of the dubbing on your enjoyment (or otherwise) of the film?</a:t>
            </a:r>
            <a:r>
              <a:rPr lang="it-IT" dirty="0" smtClean="0"/>
              <a:t/>
            </a:r>
            <a:br>
              <a:rPr lang="it-IT" dirty="0" smtClean="0"/>
            </a:br>
            <a:endParaRPr lang="it-IT" dirty="0"/>
          </a:p>
        </p:txBody>
      </p:sp>
      <p:sp>
        <p:nvSpPr>
          <p:cNvPr id="3" name="Segnaposto contenuto 2"/>
          <p:cNvSpPr>
            <a:spLocks noGrp="1"/>
          </p:cNvSpPr>
          <p:nvPr>
            <p:ph idx="1"/>
          </p:nvPr>
        </p:nvSpPr>
        <p:spPr/>
        <p:txBody>
          <a:bodyPr>
            <a:normAutofit/>
          </a:bodyPr>
          <a:lstStyle/>
          <a:p>
            <a:pPr>
              <a:buNone/>
            </a:pPr>
            <a:endParaRPr lang="it-IT" dirty="0" smtClean="0"/>
          </a:p>
          <a:p>
            <a:r>
              <a:rPr lang="en-US" dirty="0" smtClean="0"/>
              <a:t>I loved it </a:t>
            </a:r>
            <a:endParaRPr lang="it-IT" dirty="0" smtClean="0"/>
          </a:p>
          <a:p>
            <a:r>
              <a:rPr lang="en-US" dirty="0" smtClean="0"/>
              <a:t>I liked it, with reservations</a:t>
            </a:r>
            <a:endParaRPr lang="it-IT" dirty="0" smtClean="0"/>
          </a:p>
          <a:p>
            <a:r>
              <a:rPr lang="en-US" dirty="0" smtClean="0"/>
              <a:t>No effect</a:t>
            </a:r>
            <a:endParaRPr lang="it-IT" dirty="0" smtClean="0"/>
          </a:p>
          <a:p>
            <a:r>
              <a:rPr lang="en-US" dirty="0" smtClean="0"/>
              <a:t>It was OK but not like seeing an original</a:t>
            </a:r>
            <a:endParaRPr lang="it-IT" dirty="0" smtClean="0"/>
          </a:p>
          <a:p>
            <a:r>
              <a:rPr lang="en-US" dirty="0" smtClean="0"/>
              <a:t>I hated it</a:t>
            </a:r>
            <a:endParaRPr lang="it-IT" dirty="0" smtClean="0"/>
          </a:p>
          <a:p>
            <a:endParaRPr lang="it-IT" dirty="0" smtClean="0"/>
          </a:p>
          <a:p>
            <a:r>
              <a:rPr lang="en-US" dirty="0"/>
              <a:t>It was OK but not like seeing an </a:t>
            </a:r>
            <a:r>
              <a:rPr lang="en-US" dirty="0" smtClean="0"/>
              <a:t>original - 53</a:t>
            </a:r>
            <a:endParaRPr lang="it-IT" dirty="0"/>
          </a:p>
          <a:p>
            <a:endParaRPr lang="it-IT"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1152128"/>
          </a:xfrm>
        </p:spPr>
        <p:txBody>
          <a:bodyPr>
            <a:normAutofit fontScale="90000"/>
          </a:bodyPr>
          <a:lstStyle/>
          <a:p>
            <a:r>
              <a:rPr lang="en-US" b="1" dirty="0" smtClean="0"/>
              <a:t>In your opinion could the setting have been in England or America?</a:t>
            </a:r>
            <a:r>
              <a:rPr lang="it-IT" dirty="0" smtClean="0"/>
              <a:t/>
            </a:r>
            <a:br>
              <a:rPr lang="it-IT" dirty="0" smtClean="0"/>
            </a:br>
            <a:endParaRPr lang="it-IT" dirty="0"/>
          </a:p>
        </p:txBody>
      </p:sp>
      <p:sp>
        <p:nvSpPr>
          <p:cNvPr id="3" name="Segnaposto contenuto 2"/>
          <p:cNvSpPr>
            <a:spLocks noGrp="1"/>
          </p:cNvSpPr>
          <p:nvPr>
            <p:ph idx="1"/>
          </p:nvPr>
        </p:nvSpPr>
        <p:spPr/>
        <p:txBody>
          <a:bodyPr>
            <a:normAutofit/>
          </a:bodyPr>
          <a:lstStyle/>
          <a:p>
            <a:r>
              <a:rPr lang="it-IT" dirty="0" smtClean="0"/>
              <a:t>Yes </a:t>
            </a:r>
          </a:p>
          <a:p>
            <a:r>
              <a:rPr lang="it-IT" dirty="0" err="1" smtClean="0"/>
              <a:t>It</a:t>
            </a:r>
            <a:r>
              <a:rPr lang="it-IT" dirty="0" smtClean="0"/>
              <a:t> </a:t>
            </a:r>
            <a:r>
              <a:rPr lang="it-IT" dirty="0" err="1" smtClean="0"/>
              <a:t>could</a:t>
            </a:r>
            <a:r>
              <a:rPr lang="it-IT" dirty="0" smtClean="0"/>
              <a:t> </a:t>
            </a:r>
            <a:r>
              <a:rPr lang="it-IT" dirty="0" err="1" smtClean="0"/>
              <a:t>be</a:t>
            </a:r>
            <a:endParaRPr lang="it-IT" dirty="0" smtClean="0"/>
          </a:p>
          <a:p>
            <a:r>
              <a:rPr lang="it-IT" dirty="0" smtClean="0"/>
              <a:t>Don’t </a:t>
            </a:r>
            <a:r>
              <a:rPr lang="it-IT" dirty="0" err="1" smtClean="0"/>
              <a:t>know</a:t>
            </a:r>
            <a:endParaRPr lang="it-IT" dirty="0" smtClean="0"/>
          </a:p>
          <a:p>
            <a:r>
              <a:rPr lang="it-IT" dirty="0" err="1" smtClean="0"/>
              <a:t>Maybe</a:t>
            </a:r>
            <a:r>
              <a:rPr lang="it-IT" dirty="0" smtClean="0"/>
              <a:t> </a:t>
            </a:r>
            <a:r>
              <a:rPr lang="it-IT" dirty="0" err="1" smtClean="0"/>
              <a:t>not</a:t>
            </a:r>
            <a:endParaRPr lang="it-IT" dirty="0" smtClean="0"/>
          </a:p>
          <a:p>
            <a:r>
              <a:rPr lang="it-IT" dirty="0" smtClean="0"/>
              <a:t>No</a:t>
            </a:r>
          </a:p>
          <a:p>
            <a:endParaRPr lang="it-IT" dirty="0" smtClean="0"/>
          </a:p>
          <a:p>
            <a:r>
              <a:rPr lang="it-IT" dirty="0" err="1"/>
              <a:t>It</a:t>
            </a:r>
            <a:r>
              <a:rPr lang="it-IT" dirty="0"/>
              <a:t> </a:t>
            </a:r>
            <a:r>
              <a:rPr lang="it-IT" dirty="0" err="1"/>
              <a:t>could</a:t>
            </a:r>
            <a:r>
              <a:rPr lang="it-IT" dirty="0"/>
              <a:t> </a:t>
            </a:r>
            <a:r>
              <a:rPr lang="it-IT" dirty="0" smtClean="0"/>
              <a:t>be - 39</a:t>
            </a:r>
            <a:endParaRPr lang="it-IT"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32656"/>
            <a:ext cx="8229600" cy="1296144"/>
          </a:xfrm>
        </p:spPr>
        <p:txBody>
          <a:bodyPr>
            <a:normAutofit fontScale="90000"/>
          </a:bodyPr>
          <a:lstStyle/>
          <a:p>
            <a:r>
              <a:rPr lang="en-US" b="1" dirty="0" smtClean="0"/>
              <a:t>Which would you prefer, dubbing or subtitling, for a foreign film?</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it-IT" dirty="0" err="1" smtClean="0"/>
              <a:t>Dubbing</a:t>
            </a:r>
            <a:endParaRPr lang="it-IT" dirty="0" smtClean="0"/>
          </a:p>
          <a:p>
            <a:r>
              <a:rPr lang="it-IT" dirty="0" err="1" smtClean="0"/>
              <a:t>Subtitling</a:t>
            </a:r>
            <a:endParaRPr lang="it-IT" dirty="0" smtClean="0"/>
          </a:p>
          <a:p>
            <a:r>
              <a:rPr lang="it-IT" dirty="0" err="1" smtClean="0"/>
              <a:t>Either</a:t>
            </a:r>
            <a:endParaRPr lang="it-IT" dirty="0" smtClean="0"/>
          </a:p>
          <a:p>
            <a:r>
              <a:rPr lang="it-IT" dirty="0" err="1" smtClean="0"/>
              <a:t>Neither</a:t>
            </a:r>
            <a:endParaRPr lang="it-IT" dirty="0" smtClean="0"/>
          </a:p>
          <a:p>
            <a:r>
              <a:rPr lang="it-IT" dirty="0" smtClean="0"/>
              <a:t>Don’t </a:t>
            </a:r>
            <a:r>
              <a:rPr lang="it-IT" dirty="0" err="1" smtClean="0"/>
              <a:t>know</a:t>
            </a:r>
            <a:endParaRPr lang="it-IT" dirty="0" smtClean="0"/>
          </a:p>
          <a:p>
            <a:endParaRPr lang="it-IT" dirty="0" smtClean="0"/>
          </a:p>
          <a:p>
            <a:r>
              <a:rPr lang="it-IT" dirty="0" err="1" smtClean="0"/>
              <a:t>Subtitling</a:t>
            </a:r>
            <a:r>
              <a:rPr lang="it-IT" dirty="0" smtClean="0"/>
              <a:t> - 86</a:t>
            </a:r>
            <a:endParaRPr lang="it-IT" dirty="0"/>
          </a:p>
          <a:p>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Subtitling</a:t>
            </a:r>
            <a:r>
              <a:rPr lang="it-IT" dirty="0" smtClean="0"/>
              <a:t> and </a:t>
            </a:r>
            <a:r>
              <a:rPr lang="it-IT" dirty="0" err="1" smtClean="0"/>
              <a:t>Dubbing</a:t>
            </a:r>
            <a:r>
              <a:rPr lang="it-IT" dirty="0" smtClean="0"/>
              <a:t> </a:t>
            </a:r>
            <a:r>
              <a:rPr lang="it-IT" dirty="0" err="1" smtClean="0"/>
              <a:t>countries</a:t>
            </a:r>
            <a:endParaRPr lang="it-IT" dirty="0"/>
          </a:p>
        </p:txBody>
      </p:sp>
      <p:sp>
        <p:nvSpPr>
          <p:cNvPr id="3" name="Segnaposto contenuto 2"/>
          <p:cNvSpPr>
            <a:spLocks noGrp="1"/>
          </p:cNvSpPr>
          <p:nvPr>
            <p:ph idx="1"/>
          </p:nvPr>
        </p:nvSpPr>
        <p:spPr/>
        <p:txBody>
          <a:bodyPr>
            <a:normAutofit/>
          </a:bodyPr>
          <a:lstStyle/>
          <a:p>
            <a:r>
              <a:rPr lang="en-US" dirty="0" smtClean="0"/>
              <a:t>The ‘subtitling countries’ (Scandinavia, </a:t>
            </a:r>
            <a:r>
              <a:rPr lang="en-US" dirty="0"/>
              <a:t>Holland, </a:t>
            </a:r>
            <a:r>
              <a:rPr lang="en-US" dirty="0" smtClean="0"/>
              <a:t>Belgium, etc.) and the ‘dubbing countries’ (Italy, Spain, Germany, </a:t>
            </a:r>
            <a:r>
              <a:rPr lang="en-US" dirty="0"/>
              <a:t>F</a:t>
            </a:r>
            <a:r>
              <a:rPr lang="en-US" dirty="0" smtClean="0"/>
              <a:t>rance, etc.) became particularly adept at their respective methods and today the level of expertise and professionalism in these sectors is often very high. </a:t>
            </a:r>
            <a:endParaRPr lang="it-IT"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620688"/>
            <a:ext cx="8229600" cy="1368152"/>
          </a:xfrm>
        </p:spPr>
        <p:txBody>
          <a:bodyPr>
            <a:normAutofit fontScale="90000"/>
          </a:bodyPr>
          <a:lstStyle/>
          <a:p>
            <a:r>
              <a:rPr lang="en-US" b="1" dirty="0" smtClean="0"/>
              <a:t>Did you think at times that the characters were actually speaking English?</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it-IT" dirty="0" smtClean="0"/>
              <a:t>Yes</a:t>
            </a:r>
          </a:p>
          <a:p>
            <a:r>
              <a:rPr lang="it-IT" dirty="0" err="1" smtClean="0"/>
              <a:t>Not</a:t>
            </a:r>
            <a:r>
              <a:rPr lang="it-IT" dirty="0" smtClean="0"/>
              <a:t> </a:t>
            </a:r>
            <a:r>
              <a:rPr lang="it-IT" dirty="0" err="1" smtClean="0"/>
              <a:t>sure</a:t>
            </a:r>
            <a:endParaRPr lang="it-IT" dirty="0" smtClean="0"/>
          </a:p>
          <a:p>
            <a:r>
              <a:rPr lang="en-US" dirty="0" smtClean="0"/>
              <a:t>Difficult to tell either way</a:t>
            </a:r>
            <a:endParaRPr lang="it-IT" dirty="0" smtClean="0"/>
          </a:p>
          <a:p>
            <a:r>
              <a:rPr lang="it-IT" dirty="0" err="1" smtClean="0"/>
              <a:t>Not</a:t>
            </a:r>
            <a:r>
              <a:rPr lang="it-IT" dirty="0" smtClean="0"/>
              <a:t> </a:t>
            </a:r>
            <a:r>
              <a:rPr lang="it-IT" dirty="0" err="1" smtClean="0"/>
              <a:t>really</a:t>
            </a:r>
            <a:r>
              <a:rPr lang="it-IT" dirty="0" smtClean="0"/>
              <a:t> </a:t>
            </a:r>
          </a:p>
          <a:p>
            <a:r>
              <a:rPr lang="it-IT" dirty="0" smtClean="0"/>
              <a:t>No</a:t>
            </a:r>
          </a:p>
          <a:p>
            <a:endParaRPr lang="it-IT" dirty="0" smtClean="0"/>
          </a:p>
          <a:p>
            <a:r>
              <a:rPr lang="it-IT" dirty="0" smtClean="0"/>
              <a:t>No – 30			</a:t>
            </a:r>
            <a:r>
              <a:rPr lang="it-IT" dirty="0" err="1" smtClean="0"/>
              <a:t>Not</a:t>
            </a:r>
            <a:r>
              <a:rPr lang="it-IT" dirty="0" smtClean="0"/>
              <a:t> </a:t>
            </a:r>
            <a:r>
              <a:rPr lang="it-IT" dirty="0" err="1" smtClean="0"/>
              <a:t>really</a:t>
            </a:r>
            <a:r>
              <a:rPr lang="it-IT" dirty="0" smtClean="0"/>
              <a:t> - 29</a:t>
            </a:r>
            <a:endParaRPr lang="it-IT" dirty="0"/>
          </a:p>
          <a:p>
            <a:endParaRPr lang="it-IT"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1152128"/>
          </a:xfrm>
        </p:spPr>
        <p:txBody>
          <a:bodyPr>
            <a:normAutofit fontScale="90000"/>
          </a:bodyPr>
          <a:lstStyle/>
          <a:p>
            <a:r>
              <a:rPr lang="en-US" b="1" dirty="0" smtClean="0"/>
              <a:t>Would you like to see other dubbed productions?</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it-IT" dirty="0" smtClean="0"/>
              <a:t>Yes, </a:t>
            </a:r>
            <a:r>
              <a:rPr lang="it-IT" dirty="0" err="1" smtClean="0"/>
              <a:t>certainly</a:t>
            </a:r>
            <a:r>
              <a:rPr lang="it-IT" dirty="0" smtClean="0"/>
              <a:t> </a:t>
            </a:r>
          </a:p>
          <a:p>
            <a:r>
              <a:rPr lang="it-IT" dirty="0" smtClean="0"/>
              <a:t>Yes</a:t>
            </a:r>
          </a:p>
          <a:p>
            <a:r>
              <a:rPr lang="it-IT" dirty="0" err="1" smtClean="0"/>
              <a:t>Maybe</a:t>
            </a:r>
            <a:endParaRPr lang="it-IT" dirty="0" smtClean="0"/>
          </a:p>
          <a:p>
            <a:r>
              <a:rPr lang="it-IT" dirty="0" smtClean="0"/>
              <a:t>No</a:t>
            </a:r>
          </a:p>
          <a:p>
            <a:r>
              <a:rPr lang="it-IT" dirty="0" err="1" smtClean="0"/>
              <a:t>Definitely</a:t>
            </a:r>
            <a:r>
              <a:rPr lang="it-IT" dirty="0" smtClean="0"/>
              <a:t> </a:t>
            </a:r>
            <a:r>
              <a:rPr lang="it-IT" dirty="0" err="1" smtClean="0"/>
              <a:t>not</a:t>
            </a:r>
            <a:endParaRPr lang="it-IT" dirty="0" smtClean="0"/>
          </a:p>
          <a:p>
            <a:endParaRPr lang="it-IT" dirty="0" smtClean="0"/>
          </a:p>
          <a:p>
            <a:r>
              <a:rPr lang="it-IT" dirty="0" smtClean="0"/>
              <a:t>No - 48</a:t>
            </a:r>
            <a:endParaRPr lang="it-IT" dirty="0"/>
          </a:p>
          <a:p>
            <a:endParaRPr lang="it-IT"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1152128"/>
          </a:xfrm>
        </p:spPr>
        <p:txBody>
          <a:bodyPr>
            <a:normAutofit fontScale="90000"/>
          </a:bodyPr>
          <a:lstStyle/>
          <a:p>
            <a:r>
              <a:rPr lang="en-US" b="1" dirty="0" smtClean="0"/>
              <a:t>Do you think dubbing could take off in English-speaking countries?</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it-IT" dirty="0" err="1" smtClean="0"/>
              <a:t>Most</a:t>
            </a:r>
            <a:r>
              <a:rPr lang="it-IT" dirty="0" smtClean="0"/>
              <a:t> </a:t>
            </a:r>
            <a:r>
              <a:rPr lang="it-IT" dirty="0" err="1" smtClean="0"/>
              <a:t>definitely</a:t>
            </a:r>
            <a:r>
              <a:rPr lang="it-IT" dirty="0" smtClean="0"/>
              <a:t> </a:t>
            </a:r>
          </a:p>
          <a:p>
            <a:r>
              <a:rPr lang="it-IT" dirty="0" smtClean="0"/>
              <a:t>Yes</a:t>
            </a:r>
          </a:p>
          <a:p>
            <a:r>
              <a:rPr lang="it-IT" dirty="0" err="1" smtClean="0"/>
              <a:t>Maybe</a:t>
            </a:r>
            <a:endParaRPr lang="it-IT" dirty="0" smtClean="0"/>
          </a:p>
          <a:p>
            <a:r>
              <a:rPr lang="it-IT" dirty="0"/>
              <a:t>I </a:t>
            </a:r>
            <a:r>
              <a:rPr lang="it-IT" dirty="0" err="1"/>
              <a:t>don’t</a:t>
            </a:r>
            <a:r>
              <a:rPr lang="it-IT" dirty="0"/>
              <a:t> </a:t>
            </a:r>
            <a:r>
              <a:rPr lang="it-IT" dirty="0" err="1"/>
              <a:t>think</a:t>
            </a:r>
            <a:r>
              <a:rPr lang="it-IT" dirty="0"/>
              <a:t> so</a:t>
            </a:r>
          </a:p>
          <a:p>
            <a:r>
              <a:rPr lang="it-IT" dirty="0" err="1" smtClean="0"/>
              <a:t>Definitely</a:t>
            </a:r>
            <a:r>
              <a:rPr lang="it-IT" dirty="0" smtClean="0"/>
              <a:t> </a:t>
            </a:r>
            <a:r>
              <a:rPr lang="it-IT" dirty="0" err="1" smtClean="0"/>
              <a:t>not</a:t>
            </a:r>
            <a:endParaRPr lang="it-IT" dirty="0" smtClean="0"/>
          </a:p>
          <a:p>
            <a:endParaRPr lang="it-IT" dirty="0" smtClean="0"/>
          </a:p>
          <a:p>
            <a:r>
              <a:rPr lang="it-IT" dirty="0" err="1" smtClean="0"/>
              <a:t>Maybe</a:t>
            </a:r>
            <a:r>
              <a:rPr lang="it-IT" dirty="0" smtClean="0"/>
              <a:t> – 44			I </a:t>
            </a:r>
            <a:r>
              <a:rPr lang="it-IT" dirty="0" err="1" smtClean="0"/>
              <a:t>don’t</a:t>
            </a:r>
            <a:r>
              <a:rPr lang="it-IT" dirty="0" smtClean="0"/>
              <a:t> </a:t>
            </a:r>
            <a:r>
              <a:rPr lang="it-IT" dirty="0" err="1" smtClean="0"/>
              <a:t>think</a:t>
            </a:r>
            <a:r>
              <a:rPr lang="it-IT" dirty="0" smtClean="0"/>
              <a:t> so - 36</a:t>
            </a:r>
            <a:endParaRPr lang="it-IT" dirty="0"/>
          </a:p>
          <a:p>
            <a:endParaRPr lang="it-IT" dirty="0"/>
          </a:p>
          <a:p>
            <a:endParaRPr lang="it-IT"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So…</a:t>
            </a:r>
            <a:br>
              <a:rPr lang="it-IT" dirty="0" smtClean="0"/>
            </a:br>
            <a:endParaRPr lang="it-IT" dirty="0"/>
          </a:p>
        </p:txBody>
      </p:sp>
      <p:sp>
        <p:nvSpPr>
          <p:cNvPr id="3" name="Segnaposto contenuto 2"/>
          <p:cNvSpPr>
            <a:spLocks noGrp="1"/>
          </p:cNvSpPr>
          <p:nvPr>
            <p:ph idx="1"/>
          </p:nvPr>
        </p:nvSpPr>
        <p:spPr/>
        <p:txBody>
          <a:bodyPr/>
          <a:lstStyle/>
          <a:p>
            <a:r>
              <a:rPr lang="it-IT" dirty="0" smtClean="0"/>
              <a:t>the </a:t>
            </a:r>
            <a:r>
              <a:rPr lang="it-IT" dirty="0" err="1" smtClean="0"/>
              <a:t>conclusions</a:t>
            </a:r>
            <a:r>
              <a:rPr lang="it-IT" dirty="0" smtClean="0"/>
              <a:t> are </a:t>
            </a:r>
            <a:r>
              <a:rPr lang="it-IT" dirty="0" err="1" smtClean="0"/>
              <a:t>not</a:t>
            </a:r>
            <a:r>
              <a:rPr lang="it-IT" dirty="0" smtClean="0"/>
              <a:t> </a:t>
            </a:r>
            <a:r>
              <a:rPr lang="it-IT" dirty="0" err="1" smtClean="0"/>
              <a:t>encouraging</a:t>
            </a:r>
            <a:r>
              <a:rPr lang="it-IT" dirty="0" smtClean="0"/>
              <a:t> for </a:t>
            </a:r>
            <a:r>
              <a:rPr lang="it-IT" dirty="0" err="1" smtClean="0"/>
              <a:t>those</a:t>
            </a:r>
            <a:r>
              <a:rPr lang="it-IT" dirty="0" smtClean="0"/>
              <a:t> </a:t>
            </a:r>
            <a:r>
              <a:rPr lang="it-IT" dirty="0" err="1" smtClean="0"/>
              <a:t>wishing</a:t>
            </a:r>
            <a:r>
              <a:rPr lang="it-IT" dirty="0" smtClean="0"/>
              <a:t> to </a:t>
            </a:r>
            <a:r>
              <a:rPr lang="it-IT" dirty="0" err="1" smtClean="0"/>
              <a:t>promote</a:t>
            </a:r>
            <a:r>
              <a:rPr lang="it-IT" dirty="0" smtClean="0"/>
              <a:t> the idea of </a:t>
            </a:r>
            <a:r>
              <a:rPr lang="it-IT" dirty="0" err="1" smtClean="0"/>
              <a:t>dubbing</a:t>
            </a:r>
            <a:r>
              <a:rPr lang="it-IT" dirty="0" smtClean="0"/>
              <a:t> </a:t>
            </a:r>
            <a:r>
              <a:rPr lang="it-IT" dirty="0" err="1" smtClean="0"/>
              <a:t>into</a:t>
            </a:r>
            <a:r>
              <a:rPr lang="it-IT" dirty="0" smtClean="0"/>
              <a:t> English. </a:t>
            </a:r>
          </a:p>
          <a:p>
            <a:r>
              <a:rPr lang="it-IT" dirty="0" err="1" smtClean="0"/>
              <a:t>Attitudes</a:t>
            </a:r>
            <a:r>
              <a:rPr lang="it-IT" dirty="0" smtClean="0"/>
              <a:t> </a:t>
            </a:r>
            <a:r>
              <a:rPr lang="it-IT" dirty="0" err="1" smtClean="0"/>
              <a:t>were</a:t>
            </a:r>
            <a:r>
              <a:rPr lang="it-IT" dirty="0" smtClean="0"/>
              <a:t> </a:t>
            </a:r>
            <a:r>
              <a:rPr lang="it-IT" dirty="0" err="1" smtClean="0"/>
              <a:t>not</a:t>
            </a:r>
            <a:r>
              <a:rPr lang="it-IT" dirty="0" smtClean="0"/>
              <a:t> </a:t>
            </a:r>
            <a:r>
              <a:rPr lang="it-IT" dirty="0" err="1" smtClean="0"/>
              <a:t>openly</a:t>
            </a:r>
            <a:r>
              <a:rPr lang="it-IT" dirty="0" smtClean="0"/>
              <a:t> </a:t>
            </a:r>
            <a:r>
              <a:rPr lang="it-IT" dirty="0" err="1" smtClean="0"/>
              <a:t>hostile</a:t>
            </a:r>
            <a:r>
              <a:rPr lang="it-IT" dirty="0" smtClean="0"/>
              <a:t> </a:t>
            </a:r>
            <a:r>
              <a:rPr lang="it-IT" dirty="0" err="1" smtClean="0"/>
              <a:t>but</a:t>
            </a:r>
            <a:r>
              <a:rPr lang="it-IT" dirty="0" smtClean="0"/>
              <a:t> </a:t>
            </a:r>
            <a:r>
              <a:rPr lang="it-IT" dirty="0" err="1" smtClean="0"/>
              <a:t>enthusiasm</a:t>
            </a:r>
            <a:r>
              <a:rPr lang="it-IT" dirty="0" smtClean="0"/>
              <a:t> </a:t>
            </a:r>
            <a:r>
              <a:rPr lang="it-IT" dirty="0" err="1" smtClean="0"/>
              <a:t>was</a:t>
            </a:r>
            <a:r>
              <a:rPr lang="it-IT" dirty="0" smtClean="0"/>
              <a:t> </a:t>
            </a:r>
            <a:r>
              <a:rPr lang="it-IT" dirty="0" err="1" smtClean="0"/>
              <a:t>certainly</a:t>
            </a:r>
            <a:r>
              <a:rPr lang="it-IT" dirty="0" smtClean="0"/>
              <a:t> </a:t>
            </a:r>
            <a:r>
              <a:rPr lang="it-IT" dirty="0" err="1" smtClean="0"/>
              <a:t>lacking</a:t>
            </a:r>
            <a:r>
              <a:rPr lang="it-IT" dirty="0" smtClean="0"/>
              <a:t>.</a:t>
            </a:r>
            <a:endParaRPr lang="it-IT" dirty="0"/>
          </a:p>
        </p:txBody>
      </p:sp>
    </p:spTree>
    <p:extLst>
      <p:ext uri="{BB962C8B-B14F-4D97-AF65-F5344CB8AC3E}">
        <p14:creationId xmlns:p14="http://schemas.microsoft.com/office/powerpoint/2010/main" val="26801056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However</a:t>
            </a:r>
            <a:r>
              <a:rPr lang="it-IT" dirty="0" smtClean="0"/>
              <a:t>…</a:t>
            </a:r>
            <a:endParaRPr lang="it-IT" dirty="0"/>
          </a:p>
        </p:txBody>
      </p:sp>
      <p:sp>
        <p:nvSpPr>
          <p:cNvPr id="3" name="Segnaposto contenuto 2"/>
          <p:cNvSpPr>
            <a:spLocks noGrp="1"/>
          </p:cNvSpPr>
          <p:nvPr>
            <p:ph idx="1"/>
          </p:nvPr>
        </p:nvSpPr>
        <p:spPr/>
        <p:txBody>
          <a:bodyPr/>
          <a:lstStyle/>
          <a:p>
            <a:r>
              <a:rPr lang="it-IT" dirty="0" smtClean="0"/>
              <a:t>the audience </a:t>
            </a:r>
            <a:r>
              <a:rPr lang="it-IT" dirty="0" err="1" smtClean="0"/>
              <a:t>was</a:t>
            </a:r>
            <a:r>
              <a:rPr lang="it-IT" dirty="0" smtClean="0"/>
              <a:t> made up of film </a:t>
            </a:r>
            <a:r>
              <a:rPr lang="it-IT" dirty="0" err="1" smtClean="0"/>
              <a:t>enthusiasts</a:t>
            </a:r>
            <a:r>
              <a:rPr lang="it-IT" dirty="0" smtClean="0"/>
              <a:t>;</a:t>
            </a:r>
          </a:p>
          <a:p>
            <a:r>
              <a:rPr lang="it-IT" dirty="0" smtClean="0"/>
              <a:t>the </a:t>
            </a:r>
            <a:r>
              <a:rPr lang="it-IT" dirty="0" err="1" smtClean="0"/>
              <a:t>setting</a:t>
            </a:r>
            <a:r>
              <a:rPr lang="it-IT" dirty="0" smtClean="0"/>
              <a:t> </a:t>
            </a:r>
            <a:r>
              <a:rPr lang="it-IT" dirty="0" err="1" smtClean="0"/>
              <a:t>was</a:t>
            </a:r>
            <a:r>
              <a:rPr lang="it-IT" dirty="0" smtClean="0"/>
              <a:t> a </a:t>
            </a:r>
            <a:r>
              <a:rPr lang="it-IT" dirty="0" err="1" smtClean="0"/>
              <a:t>university</a:t>
            </a:r>
            <a:r>
              <a:rPr lang="it-IT" dirty="0" smtClean="0"/>
              <a:t> </a:t>
            </a:r>
            <a:r>
              <a:rPr lang="it-IT" dirty="0" err="1" smtClean="0"/>
              <a:t>languages</a:t>
            </a:r>
            <a:r>
              <a:rPr lang="it-IT" dirty="0" smtClean="0"/>
              <a:t> </a:t>
            </a:r>
            <a:r>
              <a:rPr lang="it-IT" dirty="0" err="1" smtClean="0"/>
              <a:t>department</a:t>
            </a:r>
            <a:r>
              <a:rPr lang="it-IT" dirty="0" smtClean="0"/>
              <a:t>;</a:t>
            </a:r>
          </a:p>
          <a:p>
            <a:r>
              <a:rPr lang="it-IT" dirty="0" smtClean="0"/>
              <a:t>the </a:t>
            </a:r>
            <a:r>
              <a:rPr lang="it-IT" dirty="0" err="1" smtClean="0"/>
              <a:t>majority</a:t>
            </a:r>
            <a:r>
              <a:rPr lang="it-IT" dirty="0" smtClean="0"/>
              <a:t> of the sample audience </a:t>
            </a:r>
            <a:r>
              <a:rPr lang="it-IT" dirty="0" err="1" smtClean="0"/>
              <a:t>were</a:t>
            </a:r>
            <a:r>
              <a:rPr lang="it-IT" dirty="0" smtClean="0"/>
              <a:t> middle </a:t>
            </a:r>
            <a:r>
              <a:rPr lang="it-IT" dirty="0" err="1" smtClean="0"/>
              <a:t>aged</a:t>
            </a:r>
            <a:r>
              <a:rPr lang="it-IT" dirty="0" smtClean="0"/>
              <a:t> or </a:t>
            </a:r>
            <a:r>
              <a:rPr lang="it-IT" dirty="0" err="1" smtClean="0"/>
              <a:t>elderly</a:t>
            </a:r>
            <a:endParaRPr lang="it-IT" dirty="0"/>
          </a:p>
        </p:txBody>
      </p:sp>
    </p:spTree>
    <p:extLst>
      <p:ext uri="{BB962C8B-B14F-4D97-AF65-F5344CB8AC3E}">
        <p14:creationId xmlns:p14="http://schemas.microsoft.com/office/powerpoint/2010/main" val="21335629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And…</a:t>
            </a:r>
            <a:endParaRPr lang="it-IT" dirty="0"/>
          </a:p>
        </p:txBody>
      </p:sp>
      <p:sp>
        <p:nvSpPr>
          <p:cNvPr id="3" name="Segnaposto contenuto 2"/>
          <p:cNvSpPr>
            <a:spLocks noGrp="1"/>
          </p:cNvSpPr>
          <p:nvPr>
            <p:ph idx="1"/>
          </p:nvPr>
        </p:nvSpPr>
        <p:spPr/>
        <p:txBody>
          <a:bodyPr>
            <a:normAutofit/>
          </a:bodyPr>
          <a:lstStyle/>
          <a:p>
            <a:r>
              <a:rPr lang="it-IT" dirty="0" smtClean="0"/>
              <a:t>the </a:t>
            </a:r>
            <a:r>
              <a:rPr lang="it-IT" dirty="0" err="1" smtClean="0"/>
              <a:t>minority</a:t>
            </a:r>
            <a:r>
              <a:rPr lang="it-IT" dirty="0" smtClean="0"/>
              <a:t> of </a:t>
            </a:r>
            <a:r>
              <a:rPr lang="it-IT" dirty="0" err="1" smtClean="0"/>
              <a:t>youngsters</a:t>
            </a:r>
            <a:r>
              <a:rPr lang="it-IT" dirty="0" smtClean="0"/>
              <a:t> </a:t>
            </a:r>
            <a:r>
              <a:rPr lang="it-IT" dirty="0" err="1" smtClean="0"/>
              <a:t>were</a:t>
            </a:r>
            <a:r>
              <a:rPr lang="it-IT" dirty="0" smtClean="0"/>
              <a:t> </a:t>
            </a:r>
            <a:r>
              <a:rPr lang="it-IT" dirty="0" err="1" smtClean="0"/>
              <a:t>much</a:t>
            </a:r>
            <a:r>
              <a:rPr lang="it-IT" dirty="0" smtClean="0"/>
              <a:t> more </a:t>
            </a:r>
            <a:r>
              <a:rPr lang="it-IT" dirty="0" err="1" smtClean="0"/>
              <a:t>inclined</a:t>
            </a:r>
            <a:r>
              <a:rPr lang="it-IT" dirty="0" smtClean="0"/>
              <a:t> to </a:t>
            </a:r>
            <a:r>
              <a:rPr lang="it-IT" dirty="0" err="1" smtClean="0"/>
              <a:t>accept</a:t>
            </a:r>
            <a:r>
              <a:rPr lang="it-IT" dirty="0" smtClean="0"/>
              <a:t> </a:t>
            </a:r>
            <a:r>
              <a:rPr lang="it-IT" dirty="0" err="1" smtClean="0"/>
              <a:t>dubbing</a:t>
            </a:r>
            <a:r>
              <a:rPr lang="it-IT" dirty="0" smtClean="0"/>
              <a:t> and </a:t>
            </a:r>
            <a:r>
              <a:rPr lang="it-IT" dirty="0" err="1" smtClean="0"/>
              <a:t>showed</a:t>
            </a:r>
            <a:r>
              <a:rPr lang="it-IT" dirty="0" smtClean="0"/>
              <a:t> </a:t>
            </a:r>
            <a:r>
              <a:rPr lang="it-IT" dirty="0" err="1" smtClean="0"/>
              <a:t>interest</a:t>
            </a:r>
            <a:r>
              <a:rPr lang="it-IT" dirty="0" smtClean="0"/>
              <a:t> in </a:t>
            </a:r>
            <a:r>
              <a:rPr lang="it-IT" dirty="0" err="1" smtClean="0"/>
              <a:t>seeing</a:t>
            </a:r>
            <a:r>
              <a:rPr lang="it-IT" dirty="0" smtClean="0"/>
              <a:t> more </a:t>
            </a:r>
            <a:r>
              <a:rPr lang="it-IT" dirty="0" err="1" smtClean="0"/>
              <a:t>dubbed</a:t>
            </a:r>
            <a:r>
              <a:rPr lang="it-IT" dirty="0" smtClean="0"/>
              <a:t> </a:t>
            </a:r>
            <a:r>
              <a:rPr lang="it-IT" dirty="0" err="1" smtClean="0"/>
              <a:t>products</a:t>
            </a:r>
            <a:r>
              <a:rPr lang="it-IT" dirty="0" smtClean="0"/>
              <a:t>.</a:t>
            </a:r>
          </a:p>
          <a:p>
            <a:r>
              <a:rPr lang="it-IT" dirty="0" err="1" smtClean="0"/>
              <a:t>All</a:t>
            </a:r>
            <a:r>
              <a:rPr lang="it-IT" dirty="0" smtClean="0"/>
              <a:t> </a:t>
            </a:r>
            <a:r>
              <a:rPr lang="it-IT" dirty="0" err="1" smtClean="0"/>
              <a:t>girls</a:t>
            </a:r>
            <a:r>
              <a:rPr lang="it-IT" dirty="0" smtClean="0"/>
              <a:t>, some of </a:t>
            </a:r>
            <a:r>
              <a:rPr lang="it-IT" dirty="0" err="1" smtClean="0"/>
              <a:t>them</a:t>
            </a:r>
            <a:r>
              <a:rPr lang="it-IT" dirty="0" smtClean="0"/>
              <a:t> </a:t>
            </a:r>
            <a:r>
              <a:rPr lang="it-IT" dirty="0" err="1" smtClean="0"/>
              <a:t>claimed</a:t>
            </a:r>
            <a:r>
              <a:rPr lang="it-IT" dirty="0" smtClean="0"/>
              <a:t> ‘I </a:t>
            </a:r>
            <a:r>
              <a:rPr lang="it-IT" dirty="0" err="1" smtClean="0"/>
              <a:t>loved</a:t>
            </a:r>
            <a:r>
              <a:rPr lang="it-IT" dirty="0" smtClean="0"/>
              <a:t> </a:t>
            </a:r>
            <a:r>
              <a:rPr lang="it-IT" dirty="0" err="1" smtClean="0"/>
              <a:t>it</a:t>
            </a:r>
            <a:r>
              <a:rPr lang="it-IT" dirty="0" smtClean="0"/>
              <a:t>’ and </a:t>
            </a:r>
            <a:r>
              <a:rPr lang="it-IT" dirty="0" err="1" smtClean="0"/>
              <a:t>others</a:t>
            </a:r>
            <a:r>
              <a:rPr lang="it-IT" dirty="0" smtClean="0"/>
              <a:t> </a:t>
            </a:r>
            <a:r>
              <a:rPr lang="it-IT" dirty="0" err="1" smtClean="0"/>
              <a:t>said</a:t>
            </a:r>
            <a:r>
              <a:rPr lang="it-IT" dirty="0" smtClean="0"/>
              <a:t> </a:t>
            </a:r>
            <a:r>
              <a:rPr lang="it-IT" dirty="0" err="1" smtClean="0"/>
              <a:t>they</a:t>
            </a:r>
            <a:r>
              <a:rPr lang="it-IT" dirty="0" smtClean="0"/>
              <a:t> </a:t>
            </a:r>
            <a:r>
              <a:rPr lang="it-IT" dirty="0" err="1" smtClean="0"/>
              <a:t>would</a:t>
            </a:r>
            <a:r>
              <a:rPr lang="it-IT" dirty="0" smtClean="0"/>
              <a:t> </a:t>
            </a:r>
            <a:r>
              <a:rPr lang="it-IT" dirty="0" err="1" smtClean="0"/>
              <a:t>prefer</a:t>
            </a:r>
            <a:r>
              <a:rPr lang="it-IT" dirty="0" smtClean="0"/>
              <a:t> to </a:t>
            </a:r>
            <a:r>
              <a:rPr lang="it-IT" dirty="0" err="1" smtClean="0"/>
              <a:t>see</a:t>
            </a:r>
            <a:r>
              <a:rPr lang="it-IT" dirty="0" smtClean="0"/>
              <a:t> </a:t>
            </a:r>
            <a:r>
              <a:rPr lang="it-IT" dirty="0" err="1" smtClean="0"/>
              <a:t>foreign</a:t>
            </a:r>
            <a:r>
              <a:rPr lang="it-IT" dirty="0" smtClean="0"/>
              <a:t> </a:t>
            </a:r>
            <a:r>
              <a:rPr lang="it-IT" dirty="0" err="1" smtClean="0"/>
              <a:t>films</a:t>
            </a:r>
            <a:r>
              <a:rPr lang="it-IT" dirty="0" smtClean="0"/>
              <a:t> </a:t>
            </a:r>
            <a:r>
              <a:rPr lang="it-IT" dirty="0" err="1" smtClean="0"/>
              <a:t>dubbed</a:t>
            </a:r>
            <a:r>
              <a:rPr lang="it-IT" dirty="0" smtClean="0"/>
              <a:t>.</a:t>
            </a:r>
          </a:p>
          <a:p>
            <a:r>
              <a:rPr lang="it-IT" dirty="0" smtClean="0"/>
              <a:t>And in </a:t>
            </a:r>
            <a:r>
              <a:rPr lang="it-IT" dirty="0" err="1" smtClean="0"/>
              <a:t>answer</a:t>
            </a:r>
            <a:r>
              <a:rPr lang="it-IT" dirty="0" smtClean="0"/>
              <a:t> to the </a:t>
            </a:r>
            <a:r>
              <a:rPr lang="it-IT" dirty="0" err="1" smtClean="0"/>
              <a:t>question</a:t>
            </a:r>
            <a:r>
              <a:rPr lang="it-IT" dirty="0" smtClean="0"/>
              <a:t> ‘</a:t>
            </a:r>
            <a:r>
              <a:rPr lang="it-IT" dirty="0" err="1" smtClean="0"/>
              <a:t>Could</a:t>
            </a:r>
            <a:r>
              <a:rPr lang="it-IT" dirty="0" smtClean="0"/>
              <a:t> </a:t>
            </a:r>
            <a:r>
              <a:rPr lang="it-IT" dirty="0" err="1" smtClean="0"/>
              <a:t>dubbing</a:t>
            </a:r>
            <a:r>
              <a:rPr lang="it-IT" dirty="0" smtClean="0"/>
              <a:t> take off in English-</a:t>
            </a:r>
            <a:r>
              <a:rPr lang="it-IT" dirty="0" err="1" smtClean="0"/>
              <a:t>speaking</a:t>
            </a:r>
            <a:r>
              <a:rPr lang="it-IT" dirty="0" smtClean="0"/>
              <a:t> </a:t>
            </a:r>
            <a:r>
              <a:rPr lang="it-IT" dirty="0" err="1" smtClean="0"/>
              <a:t>countries</a:t>
            </a:r>
            <a:r>
              <a:rPr lang="it-IT" dirty="0" smtClean="0"/>
              <a:t>?’ </a:t>
            </a:r>
            <a:r>
              <a:rPr lang="it-IT" dirty="0" err="1" smtClean="0"/>
              <a:t>several</a:t>
            </a:r>
            <a:r>
              <a:rPr lang="it-IT" dirty="0" smtClean="0"/>
              <a:t> </a:t>
            </a:r>
            <a:r>
              <a:rPr lang="it-IT" dirty="0" err="1" smtClean="0"/>
              <a:t>said</a:t>
            </a:r>
            <a:r>
              <a:rPr lang="it-IT" dirty="0" smtClean="0"/>
              <a:t> ‘Yes’, and </a:t>
            </a:r>
            <a:r>
              <a:rPr lang="it-IT" dirty="0" err="1" smtClean="0"/>
              <a:t>one</a:t>
            </a:r>
            <a:r>
              <a:rPr lang="it-IT" dirty="0" smtClean="0"/>
              <a:t> ‘</a:t>
            </a:r>
            <a:r>
              <a:rPr lang="it-IT" dirty="0" err="1" smtClean="0"/>
              <a:t>most</a:t>
            </a:r>
            <a:r>
              <a:rPr lang="it-IT" dirty="0" smtClean="0"/>
              <a:t> </a:t>
            </a:r>
            <a:r>
              <a:rPr lang="it-IT" dirty="0" err="1" smtClean="0"/>
              <a:t>definitely</a:t>
            </a:r>
            <a:r>
              <a:rPr lang="it-IT" dirty="0" smtClean="0"/>
              <a:t>’.</a:t>
            </a:r>
            <a:endParaRPr lang="it-IT" dirty="0"/>
          </a:p>
        </p:txBody>
      </p:sp>
    </p:spTree>
    <p:extLst>
      <p:ext uri="{BB962C8B-B14F-4D97-AF65-F5344CB8AC3E}">
        <p14:creationId xmlns:p14="http://schemas.microsoft.com/office/powerpoint/2010/main" val="38657001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And..</a:t>
            </a:r>
            <a:br>
              <a:rPr lang="it-IT" dirty="0" smtClean="0"/>
            </a:br>
            <a:endParaRPr lang="it-IT" dirty="0"/>
          </a:p>
        </p:txBody>
      </p:sp>
      <p:sp>
        <p:nvSpPr>
          <p:cNvPr id="3" name="Segnaposto contenuto 2"/>
          <p:cNvSpPr>
            <a:spLocks noGrp="1"/>
          </p:cNvSpPr>
          <p:nvPr>
            <p:ph idx="1"/>
          </p:nvPr>
        </p:nvSpPr>
        <p:spPr/>
        <p:txBody>
          <a:bodyPr>
            <a:normAutofit/>
          </a:bodyPr>
          <a:lstStyle/>
          <a:p>
            <a:r>
              <a:rPr lang="it-IT" dirty="0" smtClean="0"/>
              <a:t>the </a:t>
            </a:r>
            <a:r>
              <a:rPr lang="it-IT" dirty="0" err="1"/>
              <a:t>question</a:t>
            </a:r>
            <a:r>
              <a:rPr lang="it-IT" dirty="0"/>
              <a:t> </a:t>
            </a:r>
            <a:r>
              <a:rPr lang="it-IT" dirty="0" err="1" smtClean="0"/>
              <a:t>remains</a:t>
            </a:r>
            <a:r>
              <a:rPr lang="it-IT" dirty="0" smtClean="0"/>
              <a:t> </a:t>
            </a:r>
            <a:r>
              <a:rPr lang="it-IT" dirty="0" err="1" smtClean="0"/>
              <a:t>as</a:t>
            </a:r>
            <a:r>
              <a:rPr lang="it-IT" dirty="0" smtClean="0"/>
              <a:t> to </a:t>
            </a:r>
            <a:r>
              <a:rPr lang="it-IT" dirty="0" err="1" smtClean="0"/>
              <a:t>which</a:t>
            </a:r>
            <a:r>
              <a:rPr lang="it-IT" dirty="0" smtClean="0"/>
              <a:t> audience </a:t>
            </a:r>
            <a:r>
              <a:rPr lang="it-IT" dirty="0" err="1" smtClean="0"/>
              <a:t>would</a:t>
            </a:r>
            <a:r>
              <a:rPr lang="it-IT" dirty="0" smtClean="0"/>
              <a:t> more </a:t>
            </a:r>
            <a:r>
              <a:rPr lang="it-IT" dirty="0" err="1" smtClean="0"/>
              <a:t>readily</a:t>
            </a:r>
            <a:r>
              <a:rPr lang="it-IT" dirty="0" smtClean="0"/>
              <a:t> welcome </a:t>
            </a:r>
            <a:r>
              <a:rPr lang="it-IT" dirty="0" err="1" smtClean="0"/>
              <a:t>dubbing</a:t>
            </a:r>
            <a:r>
              <a:rPr lang="it-IT" dirty="0" smtClean="0"/>
              <a:t>…</a:t>
            </a:r>
          </a:p>
          <a:p>
            <a:pPr marL="0" indent="0">
              <a:buNone/>
            </a:pPr>
            <a:endParaRPr lang="it-IT" dirty="0" smtClean="0"/>
          </a:p>
          <a:p>
            <a:pPr marL="0" indent="0">
              <a:buNone/>
            </a:pPr>
            <a:r>
              <a:rPr lang="it-IT" dirty="0" err="1" smtClean="0"/>
              <a:t>children</a:t>
            </a:r>
            <a:r>
              <a:rPr lang="it-IT" dirty="0" smtClean="0"/>
              <a:t>?</a:t>
            </a:r>
            <a:endParaRPr lang="it-IT" dirty="0"/>
          </a:p>
          <a:p>
            <a:pPr marL="0" indent="0">
              <a:buNone/>
            </a:pPr>
            <a:r>
              <a:rPr lang="it-IT" dirty="0" err="1" smtClean="0"/>
              <a:t>young</a:t>
            </a:r>
            <a:r>
              <a:rPr lang="it-IT" dirty="0" smtClean="0"/>
              <a:t> </a:t>
            </a:r>
            <a:r>
              <a:rPr lang="it-IT" dirty="0" err="1" smtClean="0"/>
              <a:t>people</a:t>
            </a:r>
            <a:r>
              <a:rPr lang="it-IT" dirty="0" smtClean="0"/>
              <a:t>?</a:t>
            </a:r>
          </a:p>
          <a:p>
            <a:pPr marL="0" indent="0">
              <a:buNone/>
            </a:pPr>
            <a:r>
              <a:rPr lang="it-IT" dirty="0" err="1" smtClean="0"/>
              <a:t>homeworkers</a:t>
            </a:r>
            <a:r>
              <a:rPr lang="it-IT" dirty="0" smtClean="0"/>
              <a:t>?</a:t>
            </a:r>
          </a:p>
          <a:p>
            <a:pPr marL="0" indent="0">
              <a:buNone/>
            </a:pPr>
            <a:r>
              <a:rPr lang="it-IT" dirty="0" smtClean="0"/>
              <a:t>general TV </a:t>
            </a:r>
            <a:r>
              <a:rPr lang="it-IT" dirty="0" err="1" smtClean="0"/>
              <a:t>viewers</a:t>
            </a:r>
            <a:r>
              <a:rPr lang="it-IT" dirty="0" smtClean="0"/>
              <a:t>?</a:t>
            </a:r>
          </a:p>
          <a:p>
            <a:pPr marL="0" indent="0">
              <a:buNone/>
            </a:pPr>
            <a:r>
              <a:rPr lang="it-IT" dirty="0" err="1" smtClean="0"/>
              <a:t>You</a:t>
            </a:r>
            <a:r>
              <a:rPr lang="it-IT" dirty="0" smtClean="0"/>
              <a:t>?</a:t>
            </a:r>
            <a:endParaRPr lang="it-IT" dirty="0"/>
          </a:p>
          <a:p>
            <a:endParaRPr lang="it-IT" dirty="0"/>
          </a:p>
        </p:txBody>
      </p:sp>
    </p:spTree>
    <p:extLst>
      <p:ext uri="{BB962C8B-B14F-4D97-AF65-F5344CB8AC3E}">
        <p14:creationId xmlns:p14="http://schemas.microsoft.com/office/powerpoint/2010/main" val="17737977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Never</a:t>
            </a:r>
            <a:r>
              <a:rPr lang="it-IT" dirty="0" smtClean="0"/>
              <a:t> </a:t>
            </a:r>
            <a:r>
              <a:rPr lang="it-IT" dirty="0" err="1" smtClean="0"/>
              <a:t>has</a:t>
            </a:r>
            <a:r>
              <a:rPr lang="it-IT" dirty="0" smtClean="0"/>
              <a:t> the </a:t>
            </a:r>
            <a:r>
              <a:rPr lang="it-IT" dirty="0" err="1" smtClean="0"/>
              <a:t>following</a:t>
            </a:r>
            <a:r>
              <a:rPr lang="it-IT" dirty="0" smtClean="0"/>
              <a:t> cliché </a:t>
            </a:r>
            <a:r>
              <a:rPr lang="it-IT" dirty="0" err="1" smtClean="0"/>
              <a:t>been</a:t>
            </a:r>
            <a:r>
              <a:rPr lang="it-IT" dirty="0" smtClean="0"/>
              <a:t> more </a:t>
            </a:r>
            <a:r>
              <a:rPr lang="it-IT" dirty="0" err="1" smtClean="0"/>
              <a:t>relevant</a:t>
            </a:r>
            <a:r>
              <a:rPr lang="it-IT" dirty="0" smtClean="0"/>
              <a:t> …</a:t>
            </a:r>
            <a:endParaRPr lang="it-IT" dirty="0"/>
          </a:p>
        </p:txBody>
      </p:sp>
      <p:sp>
        <p:nvSpPr>
          <p:cNvPr id="3" name="Segnaposto contenuto 2"/>
          <p:cNvSpPr>
            <a:spLocks noGrp="1"/>
          </p:cNvSpPr>
          <p:nvPr>
            <p:ph idx="1"/>
          </p:nvPr>
        </p:nvSpPr>
        <p:spPr/>
        <p:txBody>
          <a:bodyPr/>
          <a:lstStyle/>
          <a:p>
            <a:pPr marL="0" indent="0">
              <a:buNone/>
            </a:pPr>
            <a:r>
              <a:rPr lang="it-IT" dirty="0" smtClean="0"/>
              <a:t> … more </a:t>
            </a:r>
            <a:r>
              <a:rPr lang="it-IT" dirty="0" err="1" smtClean="0"/>
              <a:t>research</a:t>
            </a:r>
            <a:r>
              <a:rPr lang="it-IT" dirty="0" smtClean="0"/>
              <a:t> </a:t>
            </a:r>
            <a:r>
              <a:rPr lang="it-IT" dirty="0" err="1" smtClean="0"/>
              <a:t>is</a:t>
            </a:r>
            <a:r>
              <a:rPr lang="it-IT" dirty="0" smtClean="0"/>
              <a:t> </a:t>
            </a:r>
            <a:r>
              <a:rPr lang="it-IT" dirty="0" err="1" smtClean="0"/>
              <a:t>required</a:t>
            </a:r>
            <a:r>
              <a:rPr lang="it-IT" dirty="0" smtClean="0"/>
              <a:t>.</a:t>
            </a:r>
            <a:endParaRPr lang="it-IT" dirty="0"/>
          </a:p>
        </p:txBody>
      </p:sp>
    </p:spTree>
    <p:extLst>
      <p:ext uri="{BB962C8B-B14F-4D97-AF65-F5344CB8AC3E}">
        <p14:creationId xmlns:p14="http://schemas.microsoft.com/office/powerpoint/2010/main" val="3522919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England, the USA, etc.</a:t>
            </a:r>
            <a:endParaRPr lang="it-IT" dirty="0"/>
          </a:p>
        </p:txBody>
      </p:sp>
      <p:sp>
        <p:nvSpPr>
          <p:cNvPr id="3" name="Segnaposto contenuto 2"/>
          <p:cNvSpPr>
            <a:spLocks noGrp="1"/>
          </p:cNvSpPr>
          <p:nvPr>
            <p:ph idx="1"/>
          </p:nvPr>
        </p:nvSpPr>
        <p:spPr/>
        <p:txBody>
          <a:bodyPr>
            <a:normAutofit/>
          </a:bodyPr>
          <a:lstStyle/>
          <a:p>
            <a:r>
              <a:rPr lang="en-US" dirty="0" smtClean="0"/>
              <a:t>In the English-speaking world, given that the majority of commercially successful films were and are still made in Hollywood, there was less of a need for any translation strategy. </a:t>
            </a: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What</a:t>
            </a:r>
            <a:r>
              <a:rPr lang="it-IT" dirty="0" smtClean="0"/>
              <a:t> </a:t>
            </a:r>
            <a:r>
              <a:rPr lang="it-IT" dirty="0" err="1" smtClean="0"/>
              <a:t>is</a:t>
            </a:r>
            <a:r>
              <a:rPr lang="it-IT" dirty="0" smtClean="0"/>
              <a:t> </a:t>
            </a:r>
            <a:r>
              <a:rPr lang="it-IT" dirty="0" err="1" smtClean="0"/>
              <a:t>translated</a:t>
            </a:r>
            <a:r>
              <a:rPr lang="it-IT" dirty="0" smtClean="0"/>
              <a:t>?</a:t>
            </a:r>
            <a:endParaRPr lang="it-IT" dirty="0"/>
          </a:p>
        </p:txBody>
      </p:sp>
      <p:sp>
        <p:nvSpPr>
          <p:cNvPr id="3" name="Segnaposto contenuto 2"/>
          <p:cNvSpPr>
            <a:spLocks noGrp="1"/>
          </p:cNvSpPr>
          <p:nvPr>
            <p:ph idx="1"/>
          </p:nvPr>
        </p:nvSpPr>
        <p:spPr/>
        <p:txBody>
          <a:bodyPr>
            <a:normAutofit/>
          </a:bodyPr>
          <a:lstStyle/>
          <a:p>
            <a:r>
              <a:rPr lang="en-US" dirty="0"/>
              <a:t>The relatively small number of films that are translated into English, typically films of a certain prestige (Fellini, Fassbinder, Bunuel, Truffaut, etc.), are </a:t>
            </a:r>
            <a:r>
              <a:rPr lang="en-US" dirty="0" smtClean="0"/>
              <a:t>subtitled.</a:t>
            </a:r>
          </a:p>
          <a:p>
            <a:r>
              <a:rPr lang="en-US" dirty="0"/>
              <a:t>Even the currently popular Italian TV series ‘</a:t>
            </a:r>
            <a:r>
              <a:rPr lang="en-US" dirty="0" err="1"/>
              <a:t>Commissario</a:t>
            </a:r>
            <a:r>
              <a:rPr lang="en-US" dirty="0"/>
              <a:t> </a:t>
            </a:r>
            <a:r>
              <a:rPr lang="en-US" dirty="0" err="1"/>
              <a:t>Montalbano</a:t>
            </a:r>
            <a:r>
              <a:rPr lang="en-US" dirty="0"/>
              <a:t>’ is subtitled on television. </a:t>
            </a:r>
            <a:endParaRPr lang="en-US" dirty="0" smtClean="0"/>
          </a:p>
          <a:p>
            <a:r>
              <a:rPr lang="en-US" dirty="0" smtClean="0"/>
              <a:t>Things </a:t>
            </a:r>
            <a:r>
              <a:rPr lang="en-US" dirty="0"/>
              <a:t>are slowly changing in the digital era but this is still largely the case.</a:t>
            </a:r>
            <a:endParaRPr lang="it-IT" dirty="0"/>
          </a:p>
          <a:p>
            <a:endParaRPr lang="it-IT" dirty="0"/>
          </a:p>
        </p:txBody>
      </p:sp>
    </p:spTree>
    <p:extLst>
      <p:ext uri="{BB962C8B-B14F-4D97-AF65-F5344CB8AC3E}">
        <p14:creationId xmlns:p14="http://schemas.microsoft.com/office/powerpoint/2010/main" val="2186943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
            </a:r>
            <a:endParaRPr lang="it-IT" dirty="0"/>
          </a:p>
        </p:txBody>
      </p:sp>
      <p:sp>
        <p:nvSpPr>
          <p:cNvPr id="3" name="Segnaposto contenuto 2"/>
          <p:cNvSpPr>
            <a:spLocks noGrp="1"/>
          </p:cNvSpPr>
          <p:nvPr>
            <p:ph idx="1"/>
          </p:nvPr>
        </p:nvSpPr>
        <p:spPr/>
        <p:txBody>
          <a:bodyPr>
            <a:normAutofit/>
          </a:bodyPr>
          <a:lstStyle/>
          <a:p>
            <a:r>
              <a:rPr lang="en-US" dirty="0" smtClean="0"/>
              <a:t>Now, it has always been thought and taken for granted that English-speaking audiences were happy with this situation. Either the people never watched foreign films or saw what few there were in subtitled versions. </a:t>
            </a: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However</a:t>
            </a:r>
            <a:r>
              <a:rPr lang="it-IT" dirty="0" smtClean="0"/>
              <a:t> …</a:t>
            </a:r>
            <a:endParaRPr lang="it-IT" dirty="0"/>
          </a:p>
        </p:txBody>
      </p:sp>
      <p:sp>
        <p:nvSpPr>
          <p:cNvPr id="3" name="Segnaposto contenuto 2"/>
          <p:cNvSpPr>
            <a:spLocks noGrp="1"/>
          </p:cNvSpPr>
          <p:nvPr>
            <p:ph idx="1"/>
          </p:nvPr>
        </p:nvSpPr>
        <p:spPr/>
        <p:txBody>
          <a:bodyPr/>
          <a:lstStyle/>
          <a:p>
            <a:pPr marL="0" indent="0">
              <a:buNone/>
            </a:pPr>
            <a:r>
              <a:rPr lang="en-US" dirty="0" smtClean="0"/>
              <a:t>… this </a:t>
            </a:r>
            <a:r>
              <a:rPr lang="en-US" dirty="0"/>
              <a:t>has never actually been tested. </a:t>
            </a:r>
            <a:r>
              <a:rPr lang="en-US" dirty="0" smtClean="0"/>
              <a:t>	Nobody </a:t>
            </a:r>
            <a:r>
              <a:rPr lang="en-US" dirty="0"/>
              <a:t>has ever asked the </a:t>
            </a:r>
            <a:r>
              <a:rPr lang="en-US" dirty="0" smtClean="0"/>
              <a:t>English-speaking </a:t>
            </a:r>
            <a:r>
              <a:rPr lang="en-US" dirty="0"/>
              <a:t>world whether they might prefer </a:t>
            </a:r>
            <a:r>
              <a:rPr lang="en-US" dirty="0" smtClean="0"/>
              <a:t>	dubbing</a:t>
            </a:r>
            <a:r>
              <a:rPr lang="en-US" dirty="0"/>
              <a:t>.</a:t>
            </a:r>
            <a:endParaRPr lang="it-IT" dirty="0"/>
          </a:p>
        </p:txBody>
      </p:sp>
    </p:spTree>
    <p:extLst>
      <p:ext uri="{BB962C8B-B14F-4D97-AF65-F5344CB8AC3E}">
        <p14:creationId xmlns:p14="http://schemas.microsoft.com/office/powerpoint/2010/main" val="2356212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Certainly ‘old habits die hard</a:t>
            </a:r>
            <a:r>
              <a:rPr lang="en-US" dirty="0" smtClean="0"/>
              <a:t>’ … </a:t>
            </a:r>
            <a:endParaRPr lang="it-IT" dirty="0"/>
          </a:p>
        </p:txBody>
      </p:sp>
      <p:sp>
        <p:nvSpPr>
          <p:cNvPr id="3" name="Segnaposto contenuto 2"/>
          <p:cNvSpPr>
            <a:spLocks noGrp="1"/>
          </p:cNvSpPr>
          <p:nvPr>
            <p:ph idx="1"/>
          </p:nvPr>
        </p:nvSpPr>
        <p:spPr/>
        <p:txBody>
          <a:bodyPr/>
          <a:lstStyle/>
          <a:p>
            <a:pPr marL="0" indent="0">
              <a:buNone/>
            </a:pPr>
            <a:r>
              <a:rPr lang="en-US" dirty="0" smtClean="0"/>
              <a:t>… and </a:t>
            </a:r>
            <a:r>
              <a:rPr lang="en-US" dirty="0"/>
              <a:t>Italian audiences, for example, would almost unanimously say they prefer dubbing (perhaps with the exception of language students and </a:t>
            </a:r>
            <a:r>
              <a:rPr lang="en-US" dirty="0" err="1"/>
              <a:t>cinephiles</a:t>
            </a:r>
            <a:r>
              <a:rPr lang="en-US" dirty="0"/>
              <a:t>) and Scandinavians would say they prefer subtitling. </a:t>
            </a:r>
            <a:endParaRPr lang="it-IT" dirty="0"/>
          </a:p>
        </p:txBody>
      </p:sp>
    </p:spTree>
    <p:extLst>
      <p:ext uri="{BB962C8B-B14F-4D97-AF65-F5344CB8AC3E}">
        <p14:creationId xmlns:p14="http://schemas.microsoft.com/office/powerpoint/2010/main" val="1151930254"/>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TC102455596[[fn=Primavera]]</Template>
  <TotalTime>221</TotalTime>
  <Words>1550</Words>
  <Application>Microsoft Office PowerPoint</Application>
  <PresentationFormat>Presentazione su schermo (4:3)</PresentationFormat>
  <Paragraphs>239</Paragraphs>
  <Slides>47</Slides>
  <Notes>0</Notes>
  <HiddenSlides>0</HiddenSlides>
  <MMClips>0</MMClips>
  <ScaleCrop>false</ScaleCrop>
  <HeadingPairs>
    <vt:vector size="4" baseType="variant">
      <vt:variant>
        <vt:lpstr>Tema</vt:lpstr>
      </vt:variant>
      <vt:variant>
        <vt:i4>1</vt:i4>
      </vt:variant>
      <vt:variant>
        <vt:lpstr>Titoli diapositive</vt:lpstr>
      </vt:variant>
      <vt:variant>
        <vt:i4>47</vt:i4>
      </vt:variant>
    </vt:vector>
  </HeadingPairs>
  <TitlesOfParts>
    <vt:vector size="48" baseType="lpstr">
      <vt:lpstr>Spring</vt:lpstr>
      <vt:lpstr>Dubbing into English 2</vt:lpstr>
      <vt:lpstr>The Clash of Wolves (1925) (intertitles)</vt:lpstr>
      <vt:lpstr>Talkies (need for new method)</vt:lpstr>
      <vt:lpstr>Subtitling and Dubbing countries</vt:lpstr>
      <vt:lpstr>In England, the USA, etc.</vt:lpstr>
      <vt:lpstr>What is translated?</vt:lpstr>
      <vt:lpstr>?</vt:lpstr>
      <vt:lpstr>However …</vt:lpstr>
      <vt:lpstr>Certainly ‘old habits die hard’ … </vt:lpstr>
      <vt:lpstr>And</vt:lpstr>
      <vt:lpstr>Real Life Conversation</vt:lpstr>
      <vt:lpstr>Film dialogue</vt:lpstr>
      <vt:lpstr>Screenplay writing</vt:lpstr>
      <vt:lpstr>The West Wing</vt:lpstr>
      <vt:lpstr>Ken Loach “Raining Stones”</vt:lpstr>
      <vt:lpstr>The dubbed versions?</vt:lpstr>
      <vt:lpstr>Experiment</vt:lpstr>
      <vt:lpstr>Tutto brilla</vt:lpstr>
      <vt:lpstr>Casa del Cinema</vt:lpstr>
      <vt:lpstr>Gregory Snegoff</vt:lpstr>
      <vt:lpstr>Tutto Brilla</vt:lpstr>
      <vt:lpstr>So, the experiment</vt:lpstr>
      <vt:lpstr>The audience</vt:lpstr>
      <vt:lpstr>Level of heterogeneity</vt:lpstr>
      <vt:lpstr>The questionnaire contained the following questions, beginning with generalities: </vt:lpstr>
      <vt:lpstr>The sample</vt:lpstr>
      <vt:lpstr>Gender, language, education</vt:lpstr>
      <vt:lpstr>Then…</vt:lpstr>
      <vt:lpstr>And…</vt:lpstr>
      <vt:lpstr>Did you like the film in itself? </vt:lpstr>
      <vt:lpstr>Did you find the film… </vt:lpstr>
      <vt:lpstr>Did you like the characters’ voices? </vt:lpstr>
      <vt:lpstr>Did you find the voices matched the characters? </vt:lpstr>
      <vt:lpstr>Do the characters seem realistic’? </vt:lpstr>
      <vt:lpstr>Following the film was… </vt:lpstr>
      <vt:lpstr>Would you have realised that the film was dubbed? </vt:lpstr>
      <vt:lpstr>What was the effect of the dubbing on your enjoyment (or otherwise) of the film? </vt:lpstr>
      <vt:lpstr>In your opinion could the setting have been in England or America? </vt:lpstr>
      <vt:lpstr>Which would you prefer, dubbing or subtitling, for a foreign film? </vt:lpstr>
      <vt:lpstr>Did you think at times that the characters were actually speaking English? </vt:lpstr>
      <vt:lpstr>Would you like to see other dubbed productions? </vt:lpstr>
      <vt:lpstr>Do you think dubbing could take off in English-speaking countries? </vt:lpstr>
      <vt:lpstr>So… </vt:lpstr>
      <vt:lpstr>However…</vt:lpstr>
      <vt:lpstr>And…</vt:lpstr>
      <vt:lpstr>And.. </vt:lpstr>
      <vt:lpstr>Never has the following cliché been more relevant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Dubbing into English</dc:title>
  <dc:creator>TAYLOR CHRISTOPHER JOHN</dc:creator>
  <cp:lastModifiedBy>Taylor</cp:lastModifiedBy>
  <cp:revision>55</cp:revision>
  <dcterms:created xsi:type="dcterms:W3CDTF">2013-05-27T12:54:30Z</dcterms:created>
  <dcterms:modified xsi:type="dcterms:W3CDTF">2013-11-14T06:54:12Z</dcterms:modified>
</cp:coreProperties>
</file>