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91" r:id="rId5"/>
    <p:sldId id="292" r:id="rId6"/>
    <p:sldId id="293" r:id="rId7"/>
    <p:sldId id="258" r:id="rId8"/>
    <p:sldId id="259" r:id="rId9"/>
    <p:sldId id="260" r:id="rId10"/>
    <p:sldId id="287" r:id="rId11"/>
    <p:sldId id="261" r:id="rId12"/>
    <p:sldId id="288" r:id="rId13"/>
    <p:sldId id="289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6" r:id="rId37"/>
    <p:sldId id="284" r:id="rId38"/>
    <p:sldId id="285" r:id="rId3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02/12/2016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/>
              <a:t>T</a:t>
            </a:r>
            <a:r>
              <a:rPr lang="it-IT" dirty="0" err="1" smtClean="0"/>
              <a:t>ranslation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79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Time </a:t>
            </a:r>
            <a:r>
              <a:rPr lang="it-IT" dirty="0" err="1" smtClean="0"/>
              <a:t>constraints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When</a:t>
            </a:r>
            <a:r>
              <a:rPr lang="it-IT" dirty="0" smtClean="0"/>
              <a:t> a </a:t>
            </a: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deals</a:t>
            </a:r>
            <a:r>
              <a:rPr lang="it-IT" dirty="0" smtClean="0"/>
              <a:t> with </a:t>
            </a:r>
            <a:r>
              <a:rPr lang="it-IT" dirty="0" err="1" smtClean="0"/>
              <a:t>current</a:t>
            </a:r>
            <a:r>
              <a:rPr lang="it-IT" dirty="0" smtClean="0"/>
              <a:t> ‘</a:t>
            </a:r>
            <a:r>
              <a:rPr lang="it-IT" dirty="0" err="1" smtClean="0"/>
              <a:t>newsy</a:t>
            </a:r>
            <a:r>
              <a:rPr lang="it-IT" dirty="0" smtClean="0"/>
              <a:t>’ </a:t>
            </a:r>
            <a:r>
              <a:rPr lang="it-IT" dirty="0" err="1" smtClean="0"/>
              <a:t>issues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a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translate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immediately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Eg</a:t>
            </a:r>
            <a:r>
              <a:rPr lang="it-IT" dirty="0" smtClean="0"/>
              <a:t>. a </a:t>
            </a: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‘</a:t>
            </a:r>
            <a:r>
              <a:rPr lang="it-IT" dirty="0" err="1" smtClean="0"/>
              <a:t>Cirque</a:t>
            </a:r>
            <a:r>
              <a:rPr lang="it-IT" dirty="0" smtClean="0"/>
              <a:t> Soleil’ to be </a:t>
            </a:r>
            <a:r>
              <a:rPr lang="it-IT" dirty="0" err="1" smtClean="0"/>
              <a:t>translated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Catalan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to be </a:t>
            </a:r>
            <a:r>
              <a:rPr lang="it-IT" dirty="0" err="1" smtClean="0"/>
              <a:t>done</a:t>
            </a:r>
            <a:r>
              <a:rPr lang="it-IT" dirty="0" smtClean="0"/>
              <a:t> in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Cirque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to </a:t>
            </a:r>
            <a:r>
              <a:rPr lang="it-IT" dirty="0" err="1" smtClean="0"/>
              <a:t>begin</a:t>
            </a:r>
            <a:r>
              <a:rPr lang="it-IT" dirty="0" smtClean="0"/>
              <a:t> </a:t>
            </a:r>
            <a:r>
              <a:rPr lang="it-IT" dirty="0" err="1" smtClean="0"/>
              <a:t>performing</a:t>
            </a:r>
            <a:r>
              <a:rPr lang="it-IT" dirty="0" smtClean="0"/>
              <a:t> the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day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979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Tools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Dictionaries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Glossaries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Similar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Data-</a:t>
            </a:r>
            <a:r>
              <a:rPr lang="it-IT" dirty="0" err="1" smtClean="0"/>
              <a:t>banks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Translation</a:t>
            </a:r>
            <a:r>
              <a:rPr lang="it-IT" dirty="0" smtClean="0"/>
              <a:t> </a:t>
            </a:r>
            <a:r>
              <a:rPr lang="it-IT" dirty="0" err="1" smtClean="0"/>
              <a:t>memory</a:t>
            </a:r>
            <a:r>
              <a:rPr lang="it-IT" dirty="0" smtClean="0"/>
              <a:t> </a:t>
            </a:r>
            <a:r>
              <a:rPr lang="it-IT" dirty="0" err="1" smtClean="0"/>
              <a:t>tools</a:t>
            </a:r>
            <a:r>
              <a:rPr lang="it-IT" dirty="0" smtClean="0"/>
              <a:t>		</a:t>
            </a:r>
            <a:r>
              <a:rPr lang="it-IT" dirty="0" err="1" smtClean="0">
                <a:solidFill>
                  <a:srgbClr val="FF0000"/>
                </a:solidFill>
              </a:rPr>
              <a:t>where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there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is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err="1" smtClean="0"/>
              <a:t>Terminology</a:t>
            </a:r>
            <a:r>
              <a:rPr lang="it-IT" dirty="0" smtClean="0"/>
              <a:t> </a:t>
            </a:r>
            <a:r>
              <a:rPr lang="it-IT" dirty="0" err="1" smtClean="0"/>
              <a:t>extraction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	</a:t>
            </a:r>
            <a:r>
              <a:rPr lang="it-IT" dirty="0" smtClean="0"/>
              <a:t>	</a:t>
            </a:r>
            <a:r>
              <a:rPr lang="it-IT" dirty="0" err="1" smtClean="0">
                <a:solidFill>
                  <a:srgbClr val="FF0000"/>
                </a:solidFill>
              </a:rPr>
              <a:t>repetition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And </a:t>
            </a:r>
            <a:r>
              <a:rPr lang="it-IT" dirty="0" err="1" smtClean="0">
                <a:solidFill>
                  <a:srgbClr val="FF0000"/>
                </a:solidFill>
              </a:rPr>
              <a:t>if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possible</a:t>
            </a:r>
            <a:r>
              <a:rPr lang="it-IT" dirty="0" smtClean="0">
                <a:solidFill>
                  <a:srgbClr val="FF0000"/>
                </a:solidFill>
              </a:rPr>
              <a:t>, a </a:t>
            </a:r>
            <a:r>
              <a:rPr lang="it-IT" dirty="0" err="1" smtClean="0">
                <a:solidFill>
                  <a:srgbClr val="FF0000"/>
                </a:solidFill>
              </a:rPr>
              <a:t>transcription</a:t>
            </a:r>
            <a:r>
              <a:rPr lang="it-IT" dirty="0" smtClean="0">
                <a:solidFill>
                  <a:srgbClr val="FF0000"/>
                </a:solidFill>
              </a:rPr>
              <a:t>!? </a:t>
            </a:r>
            <a:r>
              <a:rPr lang="it-IT" dirty="0" err="1" smtClean="0">
                <a:solidFill>
                  <a:srgbClr val="FF0000"/>
                </a:solidFill>
              </a:rPr>
              <a:t>Which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may</a:t>
            </a:r>
            <a:r>
              <a:rPr lang="it-IT" dirty="0" smtClean="0">
                <a:solidFill>
                  <a:srgbClr val="FF0000"/>
                </a:solidFill>
              </a:rPr>
              <a:t> in </a:t>
            </a:r>
            <a:r>
              <a:rPr lang="it-IT" dirty="0" err="1" smtClean="0">
                <a:solidFill>
                  <a:srgbClr val="FF0000"/>
                </a:solidFill>
              </a:rPr>
              <a:t>any</a:t>
            </a:r>
            <a:r>
              <a:rPr lang="it-IT" dirty="0" smtClean="0">
                <a:solidFill>
                  <a:srgbClr val="FF0000"/>
                </a:solidFill>
              </a:rPr>
              <a:t> case be full of </a:t>
            </a:r>
            <a:r>
              <a:rPr lang="it-IT" dirty="0" err="1" smtClean="0">
                <a:solidFill>
                  <a:srgbClr val="FF0000"/>
                </a:solidFill>
              </a:rPr>
              <a:t>errors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7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Errors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Errors</a:t>
            </a:r>
            <a:r>
              <a:rPr lang="it-IT" dirty="0" smtClean="0"/>
              <a:t> </a:t>
            </a:r>
            <a:r>
              <a:rPr lang="it-IT" dirty="0" err="1" smtClean="0"/>
              <a:t>occur</a:t>
            </a:r>
            <a:r>
              <a:rPr lang="it-IT" dirty="0" smtClean="0"/>
              <a:t> </a:t>
            </a:r>
            <a:r>
              <a:rPr lang="it-IT" dirty="0" err="1" smtClean="0"/>
              <a:t>principally</a:t>
            </a:r>
            <a:r>
              <a:rPr lang="it-IT" dirty="0" smtClean="0"/>
              <a:t> with </a:t>
            </a:r>
            <a:r>
              <a:rPr lang="it-IT" dirty="0" err="1" smtClean="0"/>
              <a:t>specialised</a:t>
            </a:r>
            <a:r>
              <a:rPr lang="it-IT" dirty="0" smtClean="0"/>
              <a:t> </a:t>
            </a:r>
            <a:r>
              <a:rPr lang="it-IT" dirty="0" err="1" smtClean="0"/>
              <a:t>terminology</a:t>
            </a:r>
            <a:r>
              <a:rPr lang="it-IT" dirty="0" smtClean="0"/>
              <a:t> and </a:t>
            </a:r>
            <a:r>
              <a:rPr lang="it-IT" dirty="0" err="1" smtClean="0"/>
              <a:t>real</a:t>
            </a:r>
            <a:r>
              <a:rPr lang="it-IT" dirty="0" smtClean="0"/>
              <a:t> </a:t>
            </a:r>
            <a:r>
              <a:rPr lang="it-IT" dirty="0" err="1" smtClean="0"/>
              <a:t>names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Jungle </a:t>
            </a:r>
            <a:r>
              <a:rPr lang="it-IT" dirty="0" err="1" smtClean="0"/>
              <a:t>Reinhard</a:t>
            </a:r>
            <a:r>
              <a:rPr lang="it-IT" dirty="0" smtClean="0"/>
              <a:t> – </a:t>
            </a:r>
            <a:r>
              <a:rPr lang="it-IT" dirty="0" err="1" smtClean="0"/>
              <a:t>Django</a:t>
            </a:r>
            <a:r>
              <a:rPr lang="it-IT" dirty="0" smtClean="0"/>
              <a:t> </a:t>
            </a:r>
            <a:r>
              <a:rPr lang="it-IT" dirty="0" err="1" smtClean="0"/>
              <a:t>Reinhardt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Jorn</a:t>
            </a:r>
            <a:r>
              <a:rPr lang="it-IT" dirty="0" smtClean="0"/>
              <a:t> </a:t>
            </a:r>
            <a:r>
              <a:rPr lang="it-IT" dirty="0" err="1" smtClean="0"/>
              <a:t>Asten</a:t>
            </a:r>
            <a:r>
              <a:rPr lang="it-IT" dirty="0" smtClean="0"/>
              <a:t> – Jane </a:t>
            </a:r>
            <a:r>
              <a:rPr lang="it-IT" dirty="0" err="1" smtClean="0"/>
              <a:t>Austen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Magnus </a:t>
            </a:r>
            <a:r>
              <a:rPr lang="it-IT" dirty="0" err="1" smtClean="0"/>
              <a:t>Axle</a:t>
            </a:r>
            <a:r>
              <a:rPr lang="it-IT" dirty="0" smtClean="0"/>
              <a:t> - </a:t>
            </a:r>
            <a:r>
              <a:rPr lang="it-IT" dirty="0" err="1" smtClean="0"/>
              <a:t>Aldous</a:t>
            </a:r>
            <a:r>
              <a:rPr lang="it-IT" dirty="0" smtClean="0"/>
              <a:t> </a:t>
            </a:r>
            <a:r>
              <a:rPr lang="it-IT" dirty="0" err="1" smtClean="0"/>
              <a:t>Huxley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421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to do?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Merv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of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prestigious</a:t>
            </a:r>
            <a:r>
              <a:rPr lang="it-IT" dirty="0" smtClean="0"/>
              <a:t> of the </a:t>
            </a:r>
            <a:r>
              <a:rPr lang="it-IT" dirty="0" err="1" smtClean="0"/>
              <a:t>ancient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 of Central Asia.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urban</a:t>
            </a:r>
            <a:r>
              <a:rPr lang="it-IT" dirty="0" smtClean="0"/>
              <a:t> centre </a:t>
            </a:r>
            <a:r>
              <a:rPr lang="it-IT" dirty="0" err="1" smtClean="0"/>
              <a:t>contains</a:t>
            </a:r>
            <a:r>
              <a:rPr lang="it-IT" dirty="0" smtClean="0"/>
              <a:t> the </a:t>
            </a:r>
            <a:r>
              <a:rPr lang="it-IT" dirty="0" err="1" smtClean="0"/>
              <a:t>secrets</a:t>
            </a:r>
            <a:r>
              <a:rPr lang="it-IT" dirty="0" smtClean="0"/>
              <a:t> of </a:t>
            </a:r>
            <a:r>
              <a:rPr lang="it-IT" dirty="0" err="1" smtClean="0"/>
              <a:t>five</a:t>
            </a:r>
            <a:r>
              <a:rPr lang="it-IT" dirty="0" smtClean="0"/>
              <a:t> </a:t>
            </a:r>
            <a:r>
              <a:rPr lang="it-IT" dirty="0" err="1" smtClean="0"/>
              <a:t>great</a:t>
            </a:r>
            <a:r>
              <a:rPr lang="it-IT" dirty="0" smtClean="0"/>
              <a:t> </a:t>
            </a:r>
            <a:r>
              <a:rPr lang="it-IT" dirty="0" err="1" smtClean="0"/>
              <a:t>eras</a:t>
            </a:r>
            <a:r>
              <a:rPr lang="it-IT" dirty="0" smtClean="0"/>
              <a:t>. The </a:t>
            </a:r>
            <a:r>
              <a:rPr lang="it-IT" dirty="0" err="1" smtClean="0"/>
              <a:t>archeologists</a:t>
            </a:r>
            <a:r>
              <a:rPr lang="it-IT" dirty="0" smtClean="0"/>
              <a:t> can </a:t>
            </a:r>
            <a:r>
              <a:rPr lang="it-IT" dirty="0" err="1" smtClean="0"/>
              <a:t>continually</a:t>
            </a:r>
            <a:r>
              <a:rPr lang="it-IT" dirty="0" smtClean="0"/>
              <a:t> gain </a:t>
            </a:r>
            <a:r>
              <a:rPr lang="it-IT" dirty="0" err="1" smtClean="0"/>
              <a:t>insight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the </a:t>
            </a:r>
            <a:r>
              <a:rPr lang="it-IT" dirty="0" err="1" smtClean="0"/>
              <a:t>populations</a:t>
            </a:r>
            <a:r>
              <a:rPr lang="it-IT" dirty="0" smtClean="0"/>
              <a:t>’ </a:t>
            </a:r>
            <a:r>
              <a:rPr lang="it-IT" dirty="0" err="1" smtClean="0"/>
              <a:t>movements</a:t>
            </a:r>
            <a:r>
              <a:rPr lang="it-IT" dirty="0" smtClean="0"/>
              <a:t>, </a:t>
            </a:r>
            <a:r>
              <a:rPr lang="it-IT" dirty="0" err="1" smtClean="0"/>
              <a:t>their</a:t>
            </a:r>
            <a:r>
              <a:rPr lang="it-IT" dirty="0" smtClean="0"/>
              <a:t> way of life … </a:t>
            </a:r>
            <a:r>
              <a:rPr lang="it-IT" u="sng" dirty="0" smtClean="0"/>
              <a:t>The first city </a:t>
            </a:r>
            <a:r>
              <a:rPr lang="it-IT" u="sng" dirty="0" err="1" smtClean="0"/>
              <a:t>dates</a:t>
            </a:r>
            <a:r>
              <a:rPr lang="it-IT" u="sng" dirty="0" smtClean="0"/>
              <a:t> back to 16 BC.</a:t>
            </a:r>
          </a:p>
          <a:p>
            <a:pPr marL="0" indent="0">
              <a:buNone/>
            </a:pPr>
            <a:endParaRPr lang="it-IT" u="sng" dirty="0"/>
          </a:p>
          <a:p>
            <a:pPr marL="0" indent="0">
              <a:buNone/>
            </a:pPr>
            <a:r>
              <a:rPr lang="it-IT" dirty="0" smtClean="0"/>
              <a:t>BUT </a:t>
            </a:r>
            <a:r>
              <a:rPr lang="it-IT" dirty="0" err="1" smtClean="0"/>
              <a:t>sources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British</a:t>
            </a:r>
            <a:r>
              <a:rPr lang="it-IT" dirty="0" smtClean="0"/>
              <a:t> </a:t>
            </a:r>
            <a:r>
              <a:rPr lang="it-IT" dirty="0" err="1" smtClean="0"/>
              <a:t>Museum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 err="1" smtClean="0"/>
              <a:t>us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first city </a:t>
            </a:r>
            <a:r>
              <a:rPr lang="it-IT" dirty="0" err="1" smtClean="0"/>
              <a:t>dates</a:t>
            </a:r>
            <a:r>
              <a:rPr lang="it-IT" dirty="0" smtClean="0"/>
              <a:t> back to 6 BC.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Mixture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Documentaries</a:t>
            </a:r>
            <a:r>
              <a:rPr lang="it-IT" dirty="0" smtClean="0"/>
              <a:t> </a:t>
            </a:r>
            <a:r>
              <a:rPr lang="it-IT" dirty="0" err="1" smtClean="0"/>
              <a:t>contain</a:t>
            </a:r>
            <a:r>
              <a:rPr lang="it-IT" dirty="0" smtClean="0"/>
              <a:t> general </a:t>
            </a:r>
            <a:r>
              <a:rPr lang="it-IT" dirty="0" err="1" smtClean="0"/>
              <a:t>utterances</a:t>
            </a:r>
            <a:r>
              <a:rPr lang="it-IT" dirty="0" smtClean="0"/>
              <a:t>, domain-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terminology</a:t>
            </a:r>
            <a:r>
              <a:rPr lang="it-IT" dirty="0" smtClean="0"/>
              <a:t> and </a:t>
            </a:r>
            <a:r>
              <a:rPr lang="it-IT" dirty="0" err="1" smtClean="0"/>
              <a:t>recurring</a:t>
            </a:r>
            <a:r>
              <a:rPr lang="it-IT" dirty="0" smtClean="0"/>
              <a:t> </a:t>
            </a:r>
            <a:r>
              <a:rPr lang="it-IT" dirty="0" err="1" smtClean="0"/>
              <a:t>terminology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hear</a:t>
            </a:r>
            <a:r>
              <a:rPr lang="it-IT" dirty="0" smtClean="0"/>
              <a:t> general </a:t>
            </a:r>
            <a:r>
              <a:rPr lang="it-IT" dirty="0" err="1" smtClean="0"/>
              <a:t>utterances</a:t>
            </a:r>
            <a:r>
              <a:rPr lang="it-IT" dirty="0" smtClean="0"/>
              <a:t> for </a:t>
            </a:r>
            <a:r>
              <a:rPr lang="it-IT" dirty="0" err="1" smtClean="0"/>
              <a:t>example</a:t>
            </a:r>
            <a:r>
              <a:rPr lang="it-IT" dirty="0" smtClean="0"/>
              <a:t> in </a:t>
            </a:r>
            <a:r>
              <a:rPr lang="it-IT" dirty="0" err="1" smtClean="0"/>
              <a:t>interviews</a:t>
            </a:r>
            <a:r>
              <a:rPr lang="it-IT" dirty="0" smtClean="0"/>
              <a:t> </a:t>
            </a:r>
            <a:r>
              <a:rPr lang="it-IT" dirty="0" err="1" smtClean="0"/>
              <a:t>along</a:t>
            </a:r>
            <a:r>
              <a:rPr lang="it-IT" dirty="0" smtClean="0"/>
              <a:t> with the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r>
              <a:rPr lang="it-IT" dirty="0" smtClean="0"/>
              <a:t> of (semi) </a:t>
            </a:r>
            <a:r>
              <a:rPr lang="it-IT" dirty="0" err="1" smtClean="0"/>
              <a:t>spontaneous</a:t>
            </a:r>
            <a:r>
              <a:rPr lang="it-IT" dirty="0" smtClean="0"/>
              <a:t> talk (hesitation, false </a:t>
            </a:r>
            <a:r>
              <a:rPr lang="it-IT" dirty="0" err="1" smtClean="0"/>
              <a:t>starts</a:t>
            </a:r>
            <a:r>
              <a:rPr lang="it-IT" dirty="0" smtClean="0"/>
              <a:t>, etc.) </a:t>
            </a:r>
            <a:r>
              <a:rPr lang="it-IT" dirty="0" err="1" smtClean="0"/>
              <a:t>which</a:t>
            </a:r>
            <a:r>
              <a:rPr lang="it-IT" dirty="0" smtClean="0"/>
              <a:t> are </a:t>
            </a:r>
            <a:r>
              <a:rPr lang="it-IT" dirty="0" err="1" smtClean="0"/>
              <a:t>removed</a:t>
            </a:r>
            <a:r>
              <a:rPr lang="it-IT" dirty="0" smtClean="0"/>
              <a:t>. </a:t>
            </a:r>
            <a:r>
              <a:rPr lang="it-IT" dirty="0" smtClean="0"/>
              <a:t>The </a:t>
            </a:r>
            <a:r>
              <a:rPr lang="it-IT" dirty="0" err="1" smtClean="0"/>
              <a:t>interviewee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 </a:t>
            </a:r>
            <a:r>
              <a:rPr lang="it-IT" dirty="0" err="1" smtClean="0"/>
              <a:t>good</a:t>
            </a:r>
            <a:r>
              <a:rPr lang="it-IT" dirty="0" smtClean="0"/>
              <a:t> English and </a:t>
            </a:r>
            <a:r>
              <a:rPr lang="it-IT" dirty="0" err="1" smtClean="0"/>
              <a:t>this</a:t>
            </a:r>
            <a:r>
              <a:rPr lang="it-IT" dirty="0" smtClean="0"/>
              <a:t> must be </a:t>
            </a:r>
            <a:r>
              <a:rPr lang="it-IT" dirty="0" err="1" smtClean="0"/>
              <a:t>addressed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2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Features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Semantic</a:t>
            </a:r>
            <a:r>
              <a:rPr lang="it-IT" dirty="0" smtClean="0"/>
              <a:t> </a:t>
            </a:r>
            <a:r>
              <a:rPr lang="it-IT" dirty="0" err="1" smtClean="0"/>
              <a:t>field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Collocations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Norms</a:t>
            </a:r>
            <a:endParaRPr lang="it-IT" dirty="0" smtClean="0"/>
          </a:p>
          <a:p>
            <a:pPr marL="0" indent="0">
              <a:buNone/>
            </a:pPr>
            <a:r>
              <a:rPr lang="it-IT" smtClean="0"/>
              <a:t>Intertextuality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35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Echo</a:t>
            </a:r>
            <a:r>
              <a:rPr lang="it-IT" dirty="0" smtClean="0"/>
              <a:t> of the </a:t>
            </a:r>
            <a:r>
              <a:rPr lang="it-IT" dirty="0" err="1" smtClean="0"/>
              <a:t>Elephants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 nature </a:t>
            </a: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dealing</a:t>
            </a:r>
            <a:r>
              <a:rPr lang="it-IT" dirty="0" smtClean="0"/>
              <a:t> with </a:t>
            </a:r>
            <a:r>
              <a:rPr lang="it-IT" dirty="0" err="1" smtClean="0"/>
              <a:t>elephants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 err="1" smtClean="0"/>
              <a:t>multimodal</a:t>
            </a:r>
            <a:r>
              <a:rPr lang="it-IT" dirty="0" smtClean="0"/>
              <a:t> text</a:t>
            </a:r>
          </a:p>
          <a:p>
            <a:pPr marL="0" indent="0">
              <a:buNone/>
            </a:pPr>
            <a:r>
              <a:rPr lang="it-IT" dirty="0" err="1" smtClean="0"/>
              <a:t>Generic</a:t>
            </a:r>
            <a:r>
              <a:rPr lang="it-IT" dirty="0" smtClean="0"/>
              <a:t> </a:t>
            </a:r>
            <a:r>
              <a:rPr lang="it-IT" dirty="0" err="1" smtClean="0"/>
              <a:t>structure</a:t>
            </a:r>
            <a:r>
              <a:rPr lang="it-IT" dirty="0" smtClean="0"/>
              <a:t> with </a:t>
            </a:r>
            <a:r>
              <a:rPr lang="it-IT" dirty="0" err="1" smtClean="0"/>
              <a:t>obligatory</a:t>
            </a:r>
            <a:r>
              <a:rPr lang="it-IT" dirty="0" smtClean="0"/>
              <a:t> and optional </a:t>
            </a:r>
            <a:r>
              <a:rPr lang="it-IT" dirty="0" err="1" smtClean="0"/>
              <a:t>features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Intertextual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60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Genre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Nature </a:t>
            </a:r>
            <a:r>
              <a:rPr lang="it-IT" dirty="0" err="1" smtClean="0"/>
              <a:t>documentary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Sub-</a:t>
            </a:r>
            <a:r>
              <a:rPr lang="it-IT" dirty="0" err="1" smtClean="0"/>
              <a:t>genre</a:t>
            </a:r>
            <a:r>
              <a:rPr lang="it-IT" dirty="0" smtClean="0"/>
              <a:t>: 	a nature </a:t>
            </a: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dealing</a:t>
            </a:r>
            <a:r>
              <a:rPr lang="it-IT" dirty="0" smtClean="0"/>
              <a:t> 	</a:t>
            </a:r>
            <a:r>
              <a:rPr lang="it-IT" dirty="0" smtClean="0"/>
              <a:t>with </a:t>
            </a:r>
            <a:r>
              <a:rPr lang="it-IT" dirty="0" smtClean="0"/>
              <a:t>wild </a:t>
            </a:r>
            <a:r>
              <a:rPr lang="it-IT" dirty="0" err="1" smtClean="0"/>
              <a:t>African</a:t>
            </a:r>
            <a:r>
              <a:rPr lang="it-IT" dirty="0" smtClean="0"/>
              <a:t> </a:t>
            </a:r>
            <a:r>
              <a:rPr lang="it-IT" dirty="0" err="1" smtClean="0"/>
              <a:t>animals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Sub-sub </a:t>
            </a:r>
            <a:r>
              <a:rPr lang="it-IT" dirty="0" err="1" smtClean="0"/>
              <a:t>genre</a:t>
            </a:r>
            <a:r>
              <a:rPr lang="it-IT" dirty="0" smtClean="0"/>
              <a:t>	a nature </a:t>
            </a: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dealing</a:t>
            </a:r>
            <a:r>
              <a:rPr lang="it-IT" dirty="0" smtClean="0"/>
              <a:t> 	</a:t>
            </a:r>
            <a:r>
              <a:rPr lang="it-IT" dirty="0" smtClean="0"/>
              <a:t>with </a:t>
            </a:r>
            <a:r>
              <a:rPr lang="it-IT" dirty="0" err="1" smtClean="0"/>
              <a:t>elephants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err="1" smtClean="0"/>
              <a:t>Genrelets</a:t>
            </a:r>
            <a:r>
              <a:rPr lang="it-IT" dirty="0" smtClean="0"/>
              <a:t>		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scenes</a:t>
            </a:r>
            <a:r>
              <a:rPr lang="it-IT" dirty="0" smtClean="0"/>
              <a:t> of the life of </a:t>
            </a:r>
            <a:r>
              <a:rPr lang="it-IT" dirty="0" err="1" smtClean="0"/>
              <a:t>elephants</a:t>
            </a:r>
            <a:r>
              <a:rPr lang="it-IT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eating</a:t>
            </a:r>
            <a:r>
              <a:rPr lang="it-IT" dirty="0" smtClean="0"/>
              <a:t>, </a:t>
            </a:r>
            <a:r>
              <a:rPr lang="it-IT" dirty="0" err="1" smtClean="0"/>
              <a:t>travelling</a:t>
            </a:r>
            <a:r>
              <a:rPr lang="it-IT" dirty="0" smtClean="0"/>
              <a:t>, 			etc.)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Obligatory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r>
              <a:rPr lang="it-IT" dirty="0" smtClean="0"/>
              <a:t> of the </a:t>
            </a:r>
            <a:r>
              <a:rPr lang="it-IT" dirty="0" err="1" smtClean="0"/>
              <a:t>genre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Pictures</a:t>
            </a:r>
            <a:r>
              <a:rPr lang="it-IT" dirty="0" smtClean="0"/>
              <a:t> of nature, </a:t>
            </a:r>
            <a:r>
              <a:rPr lang="it-IT" dirty="0" err="1" smtClean="0"/>
              <a:t>animals</a:t>
            </a:r>
            <a:r>
              <a:rPr lang="it-IT" dirty="0" smtClean="0"/>
              <a:t>, etc.</a:t>
            </a:r>
          </a:p>
          <a:p>
            <a:pPr marL="0" indent="0">
              <a:buNone/>
            </a:pPr>
            <a:r>
              <a:rPr lang="it-IT" dirty="0" smtClean="0"/>
              <a:t>Sounds of nature</a:t>
            </a:r>
          </a:p>
          <a:p>
            <a:pPr marL="0" indent="0">
              <a:buNone/>
            </a:pPr>
            <a:r>
              <a:rPr lang="it-IT" dirty="0" smtClean="0"/>
              <a:t>Off-screen narrator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Optional </a:t>
            </a:r>
            <a:r>
              <a:rPr lang="it-IT" dirty="0" err="1" smtClean="0"/>
              <a:t>features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be…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Music</a:t>
            </a:r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 err="1" smtClean="0"/>
              <a:t>second</a:t>
            </a:r>
            <a:r>
              <a:rPr lang="it-IT" dirty="0" smtClean="0"/>
              <a:t> speaker</a:t>
            </a:r>
          </a:p>
          <a:p>
            <a:pPr marL="0" indent="0">
              <a:buNone/>
            </a:pPr>
            <a:r>
              <a:rPr lang="it-IT" dirty="0" smtClean="0"/>
              <a:t>Etc.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93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Documentaries</a:t>
            </a:r>
            <a:r>
              <a:rPr lang="it-IT" dirty="0" smtClean="0"/>
              <a:t> – </a:t>
            </a:r>
            <a:r>
              <a:rPr lang="it-IT" dirty="0" err="1" smtClean="0"/>
              <a:t>audiovisual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Translators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specialised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A minimum </a:t>
            </a:r>
            <a:r>
              <a:rPr lang="it-IT" dirty="0" err="1" smtClean="0"/>
              <a:t>knowledge</a:t>
            </a:r>
            <a:r>
              <a:rPr lang="it-IT" dirty="0" smtClean="0"/>
              <a:t> of a maximum  of </a:t>
            </a:r>
            <a:r>
              <a:rPr lang="it-IT" dirty="0" err="1" smtClean="0"/>
              <a:t>topics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Terminological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in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specialised</a:t>
            </a:r>
            <a:r>
              <a:rPr lang="it-IT" dirty="0" smtClean="0"/>
              <a:t> </a:t>
            </a:r>
            <a:r>
              <a:rPr lang="it-IT" dirty="0" err="1" smtClean="0"/>
              <a:t>areas</a:t>
            </a:r>
            <a:r>
              <a:rPr lang="it-IT" dirty="0" smtClean="0"/>
              <a:t>, from </a:t>
            </a:r>
            <a:r>
              <a:rPr lang="it-IT" dirty="0" err="1" smtClean="0"/>
              <a:t>anthopology</a:t>
            </a:r>
            <a:r>
              <a:rPr lang="it-IT" dirty="0" smtClean="0"/>
              <a:t> to medicine to </a:t>
            </a:r>
            <a:r>
              <a:rPr lang="it-IT" dirty="0" err="1" smtClean="0"/>
              <a:t>wildlife</a:t>
            </a:r>
            <a:r>
              <a:rPr lang="it-IT" dirty="0" smtClean="0"/>
              <a:t>, etc.</a:t>
            </a:r>
          </a:p>
          <a:p>
            <a:pPr marL="0" indent="0">
              <a:buNone/>
            </a:pPr>
            <a:r>
              <a:rPr lang="it-IT" dirty="0" smtClean="0"/>
              <a:t>And </a:t>
            </a:r>
            <a:r>
              <a:rPr lang="it-IT" dirty="0" err="1" smtClean="0"/>
              <a:t>then</a:t>
            </a:r>
            <a:r>
              <a:rPr lang="it-IT" dirty="0" smtClean="0"/>
              <a:t> sub-</a:t>
            </a:r>
            <a:r>
              <a:rPr lang="it-IT" dirty="0" err="1" smtClean="0"/>
              <a:t>topics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area</a:t>
            </a:r>
          </a:p>
          <a:p>
            <a:pPr marL="0" indent="0">
              <a:buNone/>
            </a:pP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experts</a:t>
            </a:r>
            <a:r>
              <a:rPr lang="it-IT" dirty="0" smtClean="0"/>
              <a:t> in a mode (AVT)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67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Obligatory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r>
              <a:rPr lang="it-IT" dirty="0" smtClean="0"/>
              <a:t> in ‘</a:t>
            </a:r>
            <a:r>
              <a:rPr lang="it-IT" dirty="0" err="1" smtClean="0"/>
              <a:t>Echo</a:t>
            </a:r>
            <a:r>
              <a:rPr lang="it-IT" dirty="0" smtClean="0"/>
              <a:t>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Elephants</a:t>
            </a:r>
            <a:r>
              <a:rPr lang="it-IT" dirty="0" smtClean="0"/>
              <a:t>, </a:t>
            </a:r>
            <a:r>
              <a:rPr lang="it-IT" dirty="0" err="1" smtClean="0"/>
              <a:t>grass</a:t>
            </a:r>
            <a:r>
              <a:rPr lang="it-IT" dirty="0" smtClean="0"/>
              <a:t>, </a:t>
            </a:r>
            <a:r>
              <a:rPr lang="it-IT" dirty="0" err="1" smtClean="0"/>
              <a:t>birds</a:t>
            </a:r>
            <a:r>
              <a:rPr lang="it-IT" dirty="0" smtClean="0"/>
              <a:t>, acacia, </a:t>
            </a:r>
            <a:r>
              <a:rPr lang="it-IT" dirty="0" err="1" smtClean="0"/>
              <a:t>Kilimanjaro</a:t>
            </a:r>
            <a:r>
              <a:rPr lang="it-IT" dirty="0" smtClean="0"/>
              <a:t>, </a:t>
            </a:r>
            <a:r>
              <a:rPr lang="it-IT" dirty="0" err="1" smtClean="0"/>
              <a:t>svannah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Trumpeting</a:t>
            </a:r>
            <a:r>
              <a:rPr lang="it-IT" dirty="0" smtClean="0"/>
              <a:t>, </a:t>
            </a:r>
            <a:r>
              <a:rPr lang="it-IT" dirty="0" err="1" smtClean="0"/>
              <a:t>tweeting</a:t>
            </a:r>
            <a:r>
              <a:rPr lang="it-IT" dirty="0" smtClean="0"/>
              <a:t>, </a:t>
            </a:r>
            <a:r>
              <a:rPr lang="it-IT" dirty="0" err="1" smtClean="0"/>
              <a:t>wind</a:t>
            </a:r>
            <a:r>
              <a:rPr lang="it-IT" dirty="0" smtClean="0"/>
              <a:t>, </a:t>
            </a:r>
            <a:r>
              <a:rPr lang="it-IT" dirty="0" err="1" smtClean="0"/>
              <a:t>leaves</a:t>
            </a:r>
            <a:r>
              <a:rPr lang="it-IT" dirty="0" smtClean="0"/>
              <a:t> </a:t>
            </a:r>
            <a:r>
              <a:rPr lang="it-IT" dirty="0" err="1" smtClean="0"/>
              <a:t>rustling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David Attenborough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38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Optional </a:t>
            </a:r>
            <a:r>
              <a:rPr lang="it-IT" dirty="0" err="1" smtClean="0"/>
              <a:t>features</a:t>
            </a:r>
            <a:r>
              <a:rPr lang="it-IT" dirty="0" smtClean="0"/>
              <a:t> in ‘</a:t>
            </a:r>
            <a:r>
              <a:rPr lang="it-IT" dirty="0" err="1" smtClean="0"/>
              <a:t>Echo</a:t>
            </a:r>
            <a:r>
              <a:rPr lang="it-IT" dirty="0" smtClean="0"/>
              <a:t>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Music</a:t>
            </a:r>
          </a:p>
          <a:p>
            <a:pPr marL="0" indent="0">
              <a:buNone/>
            </a:pPr>
            <a:r>
              <a:rPr lang="it-IT" dirty="0" err="1" smtClean="0"/>
              <a:t>Cynthia</a:t>
            </a:r>
            <a:r>
              <a:rPr lang="it-IT" dirty="0" smtClean="0"/>
              <a:t> Moss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74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Language </a:t>
            </a:r>
            <a:r>
              <a:rPr lang="it-IT" dirty="0" err="1" smtClean="0"/>
              <a:t>conventions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Place</a:t>
            </a:r>
            <a:r>
              <a:rPr lang="it-IT" dirty="0" smtClean="0"/>
              <a:t> and time </a:t>
            </a:r>
            <a:r>
              <a:rPr lang="it-IT" dirty="0" err="1" smtClean="0"/>
              <a:t>markers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‘Here in the </a:t>
            </a:r>
            <a:r>
              <a:rPr lang="it-IT" dirty="0" err="1" smtClean="0"/>
              <a:t>Amboseli</a:t>
            </a:r>
            <a:r>
              <a:rPr lang="it-IT" dirty="0" smtClean="0"/>
              <a:t> National Park’</a:t>
            </a:r>
          </a:p>
          <a:p>
            <a:pPr marL="0" indent="0">
              <a:buNone/>
            </a:pPr>
            <a:r>
              <a:rPr lang="it-IT" dirty="0" smtClean="0"/>
              <a:t>‘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rainy</a:t>
            </a:r>
            <a:r>
              <a:rPr lang="it-IT" dirty="0" smtClean="0"/>
              <a:t> season </a:t>
            </a:r>
            <a:r>
              <a:rPr lang="it-IT" dirty="0" err="1" smtClean="0"/>
              <a:t>approaches</a:t>
            </a:r>
            <a:r>
              <a:rPr lang="it-IT" dirty="0" smtClean="0"/>
              <a:t>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Minor </a:t>
            </a:r>
            <a:r>
              <a:rPr lang="it-IT" dirty="0" err="1" smtClean="0"/>
              <a:t>clauses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‘The </a:t>
            </a:r>
            <a:r>
              <a:rPr lang="it-IT" dirty="0" err="1" smtClean="0"/>
              <a:t>great</a:t>
            </a:r>
            <a:r>
              <a:rPr lang="it-IT" dirty="0" smtClean="0"/>
              <a:t> </a:t>
            </a:r>
            <a:r>
              <a:rPr lang="it-IT" dirty="0" err="1" smtClean="0"/>
              <a:t>forest</a:t>
            </a:r>
            <a:r>
              <a:rPr lang="it-IT" dirty="0" smtClean="0"/>
              <a:t>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697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Language </a:t>
            </a:r>
            <a:r>
              <a:rPr lang="it-IT" dirty="0" err="1" smtClean="0"/>
              <a:t>conventions</a:t>
            </a:r>
            <a:r>
              <a:rPr lang="it-IT" dirty="0" smtClean="0"/>
              <a:t> </a:t>
            </a:r>
            <a:r>
              <a:rPr lang="it-IT" dirty="0" err="1" smtClean="0"/>
              <a:t>cont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(semi) </a:t>
            </a:r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Patrick </a:t>
            </a:r>
            <a:r>
              <a:rPr lang="it-IT" dirty="0" err="1" smtClean="0"/>
              <a:t>is</a:t>
            </a:r>
            <a:r>
              <a:rPr lang="it-IT" dirty="0" smtClean="0"/>
              <a:t> in </a:t>
            </a:r>
            <a:r>
              <a:rPr lang="it-IT" i="1" dirty="0" err="1" smtClean="0"/>
              <a:t>musth</a:t>
            </a:r>
            <a:r>
              <a:rPr lang="it-IT" dirty="0" smtClean="0"/>
              <a:t>, …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in </a:t>
            </a:r>
            <a:r>
              <a:rPr lang="it-IT" i="1" dirty="0" err="1" smtClean="0"/>
              <a:t>oestrus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0199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Language </a:t>
            </a:r>
            <a:r>
              <a:rPr lang="it-IT" dirty="0" err="1"/>
              <a:t>conventions</a:t>
            </a:r>
            <a:r>
              <a:rPr lang="it-IT" dirty="0"/>
              <a:t> </a:t>
            </a:r>
            <a:r>
              <a:rPr lang="it-IT" dirty="0" err="1"/>
              <a:t>cont</a:t>
            </a:r>
            <a:r>
              <a:rPr lang="it-IT" dirty="0"/>
              <a:t>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Pseudo-</a:t>
            </a:r>
            <a:r>
              <a:rPr lang="it-IT" dirty="0" err="1" smtClean="0"/>
              <a:t>poetic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‘The </a:t>
            </a:r>
            <a:r>
              <a:rPr lang="it-IT" dirty="0" err="1" smtClean="0"/>
              <a:t>majestic</a:t>
            </a:r>
            <a:r>
              <a:rPr lang="it-IT" dirty="0" smtClean="0"/>
              <a:t> </a:t>
            </a:r>
            <a:r>
              <a:rPr lang="it-IT" dirty="0" err="1" smtClean="0"/>
              <a:t>presence</a:t>
            </a:r>
            <a:r>
              <a:rPr lang="it-IT" dirty="0" smtClean="0"/>
              <a:t> </a:t>
            </a:r>
            <a:r>
              <a:rPr lang="it-IT" dirty="0" err="1" smtClean="0"/>
              <a:t>ofthe</a:t>
            </a:r>
            <a:r>
              <a:rPr lang="it-IT" dirty="0" smtClean="0"/>
              <a:t> male </a:t>
            </a:r>
            <a:r>
              <a:rPr lang="it-IT" dirty="0" err="1" smtClean="0"/>
              <a:t>juggernaut</a:t>
            </a:r>
            <a:r>
              <a:rPr lang="it-IT" dirty="0" smtClean="0"/>
              <a:t> </a:t>
            </a:r>
            <a:r>
              <a:rPr lang="it-IT" dirty="0" err="1" smtClean="0"/>
              <a:t>stills</a:t>
            </a:r>
            <a:r>
              <a:rPr lang="it-IT" dirty="0" smtClean="0"/>
              <a:t> the jungle community’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71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Verbal</a:t>
            </a:r>
            <a:r>
              <a:rPr lang="it-IT" dirty="0" smtClean="0"/>
              <a:t> and </a:t>
            </a:r>
            <a:r>
              <a:rPr lang="it-IT" dirty="0"/>
              <a:t>V</a:t>
            </a:r>
            <a:r>
              <a:rPr lang="it-IT" dirty="0" smtClean="0"/>
              <a:t>isual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 err="1" smtClean="0"/>
              <a:t>multimodal</a:t>
            </a:r>
            <a:r>
              <a:rPr lang="it-IT" dirty="0" smtClean="0"/>
              <a:t>, </a:t>
            </a: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r>
              <a:rPr lang="it-IT" dirty="0" smtClean="0"/>
              <a:t>, the </a:t>
            </a:r>
            <a:r>
              <a:rPr lang="it-IT" dirty="0" err="1" smtClean="0"/>
              <a:t>verbal</a:t>
            </a:r>
            <a:r>
              <a:rPr lang="it-IT" dirty="0" smtClean="0"/>
              <a:t> and </a:t>
            </a:r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elements</a:t>
            </a:r>
            <a:r>
              <a:rPr lang="it-IT" dirty="0" smtClean="0"/>
              <a:t> are ‘</a:t>
            </a:r>
            <a:r>
              <a:rPr lang="it-IT" dirty="0" err="1" smtClean="0"/>
              <a:t>manipulated</a:t>
            </a:r>
            <a:r>
              <a:rPr lang="it-IT" dirty="0" smtClean="0"/>
              <a:t>’ in 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worked</a:t>
            </a:r>
            <a:r>
              <a:rPr lang="it-IT" dirty="0" smtClean="0"/>
              <a:t> out </a:t>
            </a:r>
            <a:r>
              <a:rPr lang="it-IT" dirty="0" err="1" smtClean="0"/>
              <a:t>beforehand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The text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thus</a:t>
            </a:r>
            <a:r>
              <a:rPr lang="it-IT" dirty="0" smtClean="0"/>
              <a:t> </a:t>
            </a:r>
            <a:r>
              <a:rPr lang="it-IT" dirty="0" err="1" smtClean="0"/>
              <a:t>reasonably</a:t>
            </a:r>
            <a:r>
              <a:rPr lang="it-IT" dirty="0" smtClean="0"/>
              <a:t> </a:t>
            </a:r>
            <a:r>
              <a:rPr lang="it-IT" dirty="0" err="1" smtClean="0"/>
              <a:t>predictable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BUT </a:t>
            </a:r>
            <a:r>
              <a:rPr lang="it-IT" dirty="0" err="1" smtClean="0"/>
              <a:t>manipulable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044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Forms of </a:t>
            </a:r>
            <a:r>
              <a:rPr lang="it-IT" dirty="0" err="1" smtClean="0"/>
              <a:t>communication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Interpersonal</a:t>
            </a:r>
            <a:r>
              <a:rPr lang="it-IT" dirty="0" smtClean="0"/>
              <a:t> 	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conversation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Broadcast		</a:t>
            </a:r>
            <a:r>
              <a:rPr lang="it-IT" dirty="0" err="1" smtClean="0"/>
              <a:t>eg</a:t>
            </a:r>
            <a:r>
              <a:rPr lang="it-IT" dirty="0" smtClean="0"/>
              <a:t>. TV and radio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Documentary</a:t>
            </a:r>
            <a:r>
              <a:rPr lang="it-IT" dirty="0" smtClean="0"/>
              <a:t>	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newspapers</a:t>
            </a:r>
            <a:r>
              <a:rPr lang="it-IT" dirty="0" smtClean="0"/>
              <a:t>, books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02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Manipulation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more </a:t>
            </a:r>
            <a:r>
              <a:rPr lang="it-IT" dirty="0" err="1" smtClean="0"/>
              <a:t>manipulable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move</a:t>
            </a:r>
            <a:r>
              <a:rPr lang="it-IT" dirty="0" smtClean="0"/>
              <a:t> from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interpersonal</a:t>
            </a:r>
            <a:r>
              <a:rPr lang="it-IT" dirty="0" smtClean="0"/>
              <a:t> (</a:t>
            </a:r>
            <a:r>
              <a:rPr lang="it-IT" dirty="0" err="1" smtClean="0"/>
              <a:t>spontaneuous</a:t>
            </a:r>
            <a:r>
              <a:rPr lang="it-IT" dirty="0" smtClean="0"/>
              <a:t> </a:t>
            </a:r>
            <a:r>
              <a:rPr lang="it-IT" dirty="0" err="1" smtClean="0"/>
              <a:t>conversation</a:t>
            </a:r>
            <a:r>
              <a:rPr lang="it-IT" dirty="0" smtClean="0"/>
              <a:t>) to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documentary</a:t>
            </a:r>
            <a:r>
              <a:rPr lang="it-IT" dirty="0" smtClean="0"/>
              <a:t> (a </a:t>
            </a:r>
            <a:r>
              <a:rPr lang="it-IT" dirty="0" err="1" smtClean="0"/>
              <a:t>newspaper</a:t>
            </a:r>
            <a:r>
              <a:rPr lang="it-IT" dirty="0" smtClean="0"/>
              <a:t> </a:t>
            </a:r>
            <a:r>
              <a:rPr lang="it-IT" dirty="0" err="1" smtClean="0"/>
              <a:t>editorial</a:t>
            </a:r>
            <a:r>
              <a:rPr lang="it-IT" dirty="0" smtClean="0"/>
              <a:t>, a </a:t>
            </a:r>
            <a:r>
              <a:rPr lang="it-IT" dirty="0" err="1" smtClean="0"/>
              <a:t>politician’s</a:t>
            </a:r>
            <a:r>
              <a:rPr lang="it-IT" dirty="0" smtClean="0"/>
              <a:t> </a:t>
            </a:r>
            <a:r>
              <a:rPr lang="it-IT" dirty="0" err="1" smtClean="0"/>
              <a:t>speech</a:t>
            </a:r>
            <a:r>
              <a:rPr lang="it-IT" dirty="0" smtClean="0"/>
              <a:t>).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films</a:t>
            </a:r>
            <a:r>
              <a:rPr lang="it-IT" dirty="0" smtClean="0"/>
              <a:t> </a:t>
            </a:r>
            <a:r>
              <a:rPr lang="it-IT" dirty="0" err="1" smtClean="0"/>
              <a:t>lie</a:t>
            </a:r>
            <a:r>
              <a:rPr lang="it-IT" dirty="0" smtClean="0"/>
              <a:t> </a:t>
            </a:r>
            <a:r>
              <a:rPr lang="it-IT" dirty="0" err="1" smtClean="0"/>
              <a:t>along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cline.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22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Documentary</a:t>
            </a:r>
            <a:r>
              <a:rPr lang="it-IT" dirty="0" smtClean="0"/>
              <a:t> </a:t>
            </a:r>
            <a:r>
              <a:rPr lang="it-IT" dirty="0" err="1" smtClean="0"/>
              <a:t>translation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translator</a:t>
            </a:r>
            <a:r>
              <a:rPr lang="it-IT" dirty="0" smtClean="0"/>
              <a:t> </a:t>
            </a:r>
            <a:r>
              <a:rPr lang="it-IT" dirty="0" err="1" smtClean="0"/>
              <a:t>works</a:t>
            </a:r>
            <a:r>
              <a:rPr lang="it-IT" dirty="0" smtClean="0"/>
              <a:t> with a </a:t>
            </a:r>
            <a:r>
              <a:rPr lang="it-IT" dirty="0" err="1" smtClean="0"/>
              <a:t>pre-existng</a:t>
            </a:r>
            <a:r>
              <a:rPr lang="it-IT" dirty="0" smtClean="0"/>
              <a:t>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  <a:r>
              <a:rPr lang="it-IT" dirty="0" err="1" smtClean="0"/>
              <a:t>reflecting</a:t>
            </a:r>
            <a:r>
              <a:rPr lang="it-IT" dirty="0" smtClean="0"/>
              <a:t> the </a:t>
            </a:r>
            <a:r>
              <a:rPr lang="it-IT" dirty="0" err="1" smtClean="0"/>
              <a:t>genre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S/he must </a:t>
            </a:r>
            <a:r>
              <a:rPr lang="it-IT" dirty="0" err="1" smtClean="0"/>
              <a:t>adapt</a:t>
            </a:r>
            <a:r>
              <a:rPr lang="it-IT" dirty="0" smtClean="0"/>
              <a:t> the target </a:t>
            </a:r>
            <a:r>
              <a:rPr lang="it-IT" dirty="0" err="1" smtClean="0"/>
              <a:t>language</a:t>
            </a:r>
            <a:r>
              <a:rPr lang="it-IT" dirty="0" smtClean="0"/>
              <a:t> to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a </a:t>
            </a:r>
            <a:r>
              <a:rPr lang="it-IT" dirty="0" err="1" smtClean="0"/>
              <a:t>predominance</a:t>
            </a:r>
            <a:r>
              <a:rPr lang="it-IT" dirty="0" smtClean="0"/>
              <a:t> of short, </a:t>
            </a:r>
            <a:r>
              <a:rPr lang="it-IT" dirty="0" err="1" smtClean="0"/>
              <a:t>paratactic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28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Example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There’s</a:t>
            </a:r>
            <a:r>
              <a:rPr lang="it-IT" dirty="0" smtClean="0"/>
              <a:t> a </a:t>
            </a:r>
            <a:r>
              <a:rPr lang="it-IT" dirty="0" err="1" smtClean="0"/>
              <a:t>group</a:t>
            </a:r>
            <a:r>
              <a:rPr lang="it-IT" dirty="0" smtClean="0"/>
              <a:t> of </a:t>
            </a:r>
            <a:r>
              <a:rPr lang="it-IT" dirty="0" err="1" smtClean="0"/>
              <a:t>vultures</a:t>
            </a:r>
            <a:r>
              <a:rPr lang="it-IT" dirty="0" smtClean="0"/>
              <a:t> on the </a:t>
            </a:r>
            <a:r>
              <a:rPr lang="it-IT" dirty="0" err="1" smtClean="0"/>
              <a:t>ground</a:t>
            </a:r>
            <a:r>
              <a:rPr lang="it-IT" dirty="0" smtClean="0"/>
              <a:t> in the far </a:t>
            </a:r>
            <a:r>
              <a:rPr lang="it-IT" dirty="0" err="1" smtClean="0"/>
              <a:t>distance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birds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squabbling</a:t>
            </a:r>
            <a:r>
              <a:rPr lang="it-IT" dirty="0" smtClean="0"/>
              <a:t> over the </a:t>
            </a:r>
            <a:r>
              <a:rPr lang="it-IT" dirty="0" err="1" smtClean="0"/>
              <a:t>remains</a:t>
            </a:r>
            <a:r>
              <a:rPr lang="it-IT" dirty="0" smtClean="0"/>
              <a:t> of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be an </a:t>
            </a:r>
            <a:r>
              <a:rPr lang="it-IT" dirty="0" err="1" smtClean="0"/>
              <a:t>elephant’s</a:t>
            </a:r>
            <a:r>
              <a:rPr lang="it-IT" dirty="0" smtClean="0"/>
              <a:t> placenta.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(the </a:t>
            </a:r>
            <a:r>
              <a:rPr lang="it-IT" dirty="0" err="1" smtClean="0">
                <a:solidFill>
                  <a:srgbClr val="FF0000"/>
                </a:solidFill>
              </a:rPr>
              <a:t>visual</a:t>
            </a:r>
            <a:r>
              <a:rPr lang="it-IT" dirty="0" smtClean="0">
                <a:solidFill>
                  <a:srgbClr val="FF0000"/>
                </a:solidFill>
              </a:rPr>
              <a:t> image </a:t>
            </a:r>
            <a:r>
              <a:rPr lang="it-IT" dirty="0" err="1" smtClean="0">
                <a:solidFill>
                  <a:srgbClr val="FF0000"/>
                </a:solidFill>
              </a:rPr>
              <a:t>frames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this</a:t>
            </a:r>
            <a:r>
              <a:rPr lang="it-IT" dirty="0" smtClean="0">
                <a:solidFill>
                  <a:srgbClr val="FF0000"/>
                </a:solidFill>
              </a:rPr>
              <a:t> text by </a:t>
            </a:r>
            <a:r>
              <a:rPr lang="it-IT" dirty="0" err="1" smtClean="0">
                <a:solidFill>
                  <a:srgbClr val="FF0000"/>
                </a:solidFill>
              </a:rPr>
              <a:t>gradually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mov</a:t>
            </a:r>
            <a:r>
              <a:rPr lang="it-IT" dirty="0" err="1">
                <a:solidFill>
                  <a:srgbClr val="FF0000"/>
                </a:solidFill>
              </a:rPr>
              <a:t>ing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closer</a:t>
            </a:r>
            <a:r>
              <a:rPr lang="it-IT" dirty="0">
                <a:solidFill>
                  <a:srgbClr val="FF0000"/>
                </a:solidFill>
              </a:rPr>
              <a:t> to the </a:t>
            </a:r>
            <a:r>
              <a:rPr lang="it-IT" dirty="0" err="1">
                <a:solidFill>
                  <a:srgbClr val="FF0000"/>
                </a:solidFill>
              </a:rPr>
              <a:t>birds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mtClean="0"/>
              <a:t>TRY A TRANSLATION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06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Sub-</a:t>
            </a:r>
            <a:r>
              <a:rPr lang="it-IT" dirty="0" err="1" smtClean="0"/>
              <a:t>topics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Medicine, </a:t>
            </a:r>
            <a:r>
              <a:rPr lang="it-IT" dirty="0" err="1" smtClean="0"/>
              <a:t>anatomy</a:t>
            </a:r>
            <a:r>
              <a:rPr lang="it-IT" dirty="0" smtClean="0"/>
              <a:t>, </a:t>
            </a:r>
            <a:r>
              <a:rPr lang="it-IT" dirty="0" err="1" smtClean="0"/>
              <a:t>cardiology</a:t>
            </a:r>
            <a:r>
              <a:rPr lang="it-IT" dirty="0" smtClean="0"/>
              <a:t>, </a:t>
            </a:r>
            <a:r>
              <a:rPr lang="it-IT" dirty="0" err="1" smtClean="0"/>
              <a:t>heart</a:t>
            </a:r>
            <a:r>
              <a:rPr lang="it-IT" dirty="0" smtClean="0"/>
              <a:t> </a:t>
            </a:r>
            <a:r>
              <a:rPr lang="it-IT" dirty="0" err="1" smtClean="0"/>
              <a:t>surgery</a:t>
            </a:r>
            <a:r>
              <a:rPr lang="it-IT" dirty="0" smtClean="0"/>
              <a:t>, etc.</a:t>
            </a:r>
          </a:p>
          <a:p>
            <a:pPr marL="0" indent="0">
              <a:buNone/>
            </a:pPr>
            <a:r>
              <a:rPr lang="it-IT" dirty="0" err="1" smtClean="0"/>
              <a:t>Physics</a:t>
            </a:r>
            <a:r>
              <a:rPr lang="it-IT" dirty="0" smtClean="0"/>
              <a:t>, quantum </a:t>
            </a:r>
            <a:r>
              <a:rPr lang="it-IT" dirty="0" err="1" smtClean="0"/>
              <a:t>physics</a:t>
            </a:r>
            <a:r>
              <a:rPr lang="it-IT" dirty="0" smtClean="0"/>
              <a:t>, </a:t>
            </a:r>
            <a:r>
              <a:rPr lang="it-IT" dirty="0" err="1" smtClean="0"/>
              <a:t>Higg’s</a:t>
            </a:r>
            <a:r>
              <a:rPr lang="it-IT" dirty="0" smtClean="0"/>
              <a:t> </a:t>
            </a:r>
            <a:r>
              <a:rPr lang="it-IT" dirty="0" err="1" smtClean="0"/>
              <a:t>boson</a:t>
            </a:r>
            <a:r>
              <a:rPr lang="it-IT" dirty="0" smtClean="0"/>
              <a:t>, etc.</a:t>
            </a:r>
          </a:p>
          <a:p>
            <a:pPr marL="0" indent="0">
              <a:buNone/>
            </a:pPr>
            <a:r>
              <a:rPr lang="it-IT" dirty="0" smtClean="0"/>
              <a:t>Sport, football, </a:t>
            </a:r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 smtClean="0"/>
              <a:t>Championships</a:t>
            </a:r>
            <a:r>
              <a:rPr lang="it-IT" dirty="0" smtClean="0"/>
              <a:t>, etc.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6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might</a:t>
            </a:r>
            <a:r>
              <a:rPr lang="it-IT" dirty="0" smtClean="0"/>
              <a:t> be a </a:t>
            </a:r>
            <a:r>
              <a:rPr lang="it-IT" dirty="0" err="1" smtClean="0"/>
              <a:t>temptation</a:t>
            </a:r>
            <a:r>
              <a:rPr lang="it-IT" dirty="0"/>
              <a:t>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… in the </a:t>
            </a:r>
            <a:r>
              <a:rPr lang="it-IT" dirty="0" err="1" smtClean="0"/>
              <a:t>interest</a:t>
            </a:r>
            <a:r>
              <a:rPr lang="it-IT" dirty="0" smtClean="0"/>
              <a:t> of </a:t>
            </a:r>
            <a:r>
              <a:rPr lang="it-IT" dirty="0" err="1" smtClean="0"/>
              <a:t>concision</a:t>
            </a:r>
            <a:r>
              <a:rPr lang="it-IT" dirty="0" smtClean="0"/>
              <a:t>, to create a single </a:t>
            </a:r>
            <a:r>
              <a:rPr lang="it-IT" dirty="0" err="1" smtClean="0"/>
              <a:t>hypotactic</a:t>
            </a:r>
            <a:r>
              <a:rPr lang="it-IT" dirty="0" smtClean="0"/>
              <a:t> </a:t>
            </a:r>
            <a:r>
              <a:rPr lang="it-IT" dirty="0" err="1" smtClean="0"/>
              <a:t>sentence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 lontananza, sul suolo, si scorge un gruppo di avvoltoi intenti a disputarsi…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47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deliberately</a:t>
            </a:r>
            <a:r>
              <a:rPr lang="it-IT" dirty="0" smtClean="0"/>
              <a:t> </a:t>
            </a:r>
            <a:r>
              <a:rPr lang="it-IT" dirty="0" err="1" smtClean="0"/>
              <a:t>structured</a:t>
            </a:r>
            <a:r>
              <a:rPr lang="it-IT" dirty="0" smtClean="0"/>
              <a:t> pause and </a:t>
            </a:r>
            <a:r>
              <a:rPr lang="it-IT" dirty="0" err="1" smtClean="0"/>
              <a:t>silence</a:t>
            </a:r>
            <a:r>
              <a:rPr lang="it-IT" dirty="0" smtClean="0"/>
              <a:t> in the </a:t>
            </a:r>
            <a:r>
              <a:rPr lang="it-IT" dirty="0" err="1" smtClean="0"/>
              <a:t>original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requires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lontananza, sul suolo, si scorge un gruppo di </a:t>
            </a:r>
            <a:r>
              <a:rPr lang="it-IT" dirty="0" smtClean="0"/>
              <a:t>avvoltoi.</a:t>
            </a:r>
          </a:p>
          <a:p>
            <a:pPr marL="0" indent="0">
              <a:buNone/>
            </a:pPr>
            <a:r>
              <a:rPr lang="it-IT" dirty="0" smtClean="0"/>
              <a:t>Gli uccelli sono </a:t>
            </a:r>
            <a:r>
              <a:rPr lang="it-IT" dirty="0"/>
              <a:t>intenti a disputarsi…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5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Tense </a:t>
            </a:r>
            <a:r>
              <a:rPr lang="it-IT" dirty="0" err="1" smtClean="0"/>
              <a:t>usage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Note:</a:t>
            </a:r>
          </a:p>
          <a:p>
            <a:pPr marL="0" indent="0">
              <a:buNone/>
            </a:pPr>
            <a:r>
              <a:rPr lang="it-IT" dirty="0" err="1"/>
              <a:t>Ther</a:t>
            </a:r>
            <a:r>
              <a:rPr lang="it-IT" b="1" u="sng" dirty="0" err="1"/>
              <a:t>e’s</a:t>
            </a:r>
            <a:r>
              <a:rPr lang="it-IT" dirty="0"/>
              <a:t> a </a:t>
            </a:r>
            <a:r>
              <a:rPr lang="it-IT" dirty="0" err="1"/>
              <a:t>group</a:t>
            </a:r>
            <a:r>
              <a:rPr lang="it-IT" dirty="0"/>
              <a:t> of </a:t>
            </a:r>
            <a:r>
              <a:rPr lang="it-IT" dirty="0" err="1"/>
              <a:t>vultures</a:t>
            </a:r>
            <a:r>
              <a:rPr lang="it-IT" dirty="0"/>
              <a:t> on the </a:t>
            </a:r>
            <a:r>
              <a:rPr lang="it-IT" dirty="0" err="1"/>
              <a:t>ground</a:t>
            </a:r>
            <a:r>
              <a:rPr lang="it-IT" dirty="0"/>
              <a:t> in the far </a:t>
            </a:r>
            <a:r>
              <a:rPr lang="it-IT" dirty="0" err="1"/>
              <a:t>distance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birds</a:t>
            </a:r>
            <a:r>
              <a:rPr lang="it-IT" dirty="0"/>
              <a:t> </a:t>
            </a:r>
            <a:r>
              <a:rPr lang="it-IT" b="1" u="sng" dirty="0" err="1"/>
              <a:t>were</a:t>
            </a:r>
            <a:r>
              <a:rPr lang="it-IT" b="1" u="sng" dirty="0"/>
              <a:t> </a:t>
            </a:r>
            <a:r>
              <a:rPr lang="it-IT" b="1" u="sng" dirty="0" err="1"/>
              <a:t>squabbling</a:t>
            </a:r>
            <a:r>
              <a:rPr lang="it-IT" b="1" u="sng" dirty="0"/>
              <a:t> </a:t>
            </a:r>
            <a:r>
              <a:rPr lang="it-IT" dirty="0"/>
              <a:t>over the </a:t>
            </a:r>
            <a:r>
              <a:rPr lang="it-IT" dirty="0" err="1"/>
              <a:t>remains</a:t>
            </a:r>
            <a:r>
              <a:rPr lang="it-IT" dirty="0"/>
              <a:t> of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be an </a:t>
            </a:r>
            <a:r>
              <a:rPr lang="it-IT" dirty="0" err="1"/>
              <a:t>elephant’s</a:t>
            </a:r>
            <a:r>
              <a:rPr lang="it-IT" dirty="0"/>
              <a:t> placenta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tenses</a:t>
            </a:r>
            <a:r>
              <a:rPr lang="it-IT" dirty="0" smtClean="0"/>
              <a:t> (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) </a:t>
            </a:r>
            <a:r>
              <a:rPr lang="it-IT" dirty="0" err="1" smtClean="0"/>
              <a:t>seem</a:t>
            </a:r>
            <a:r>
              <a:rPr lang="it-IT" dirty="0" smtClean="0"/>
              <a:t> </a:t>
            </a:r>
            <a:r>
              <a:rPr lang="it-IT" dirty="0" err="1" smtClean="0"/>
              <a:t>incongruous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the </a:t>
            </a:r>
            <a:r>
              <a:rPr lang="it-IT" dirty="0" err="1" smtClean="0"/>
              <a:t>visuals</a:t>
            </a:r>
            <a:r>
              <a:rPr lang="it-IT" dirty="0" smtClean="0"/>
              <a:t> </a:t>
            </a:r>
            <a:r>
              <a:rPr lang="it-IT" dirty="0" err="1" smtClean="0"/>
              <a:t>confirm</a:t>
            </a:r>
            <a:r>
              <a:rPr lang="it-IT" dirty="0" smtClean="0"/>
              <a:t> the tense/time </a:t>
            </a:r>
            <a:r>
              <a:rPr lang="it-IT" dirty="0" err="1" smtClean="0"/>
              <a:t>conundrum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62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 </a:t>
            </a:r>
            <a:r>
              <a:rPr lang="it-IT" dirty="0" err="1" smtClean="0"/>
              <a:t>translate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… </a:t>
            </a:r>
            <a:r>
              <a:rPr lang="it-IT" dirty="0" err="1" smtClean="0"/>
              <a:t>using</a:t>
            </a:r>
            <a:r>
              <a:rPr lang="it-IT" dirty="0" smtClean="0"/>
              <a:t>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norm</a:t>
            </a:r>
            <a:r>
              <a:rPr lang="it-IT" dirty="0" smtClean="0"/>
              <a:t> </a:t>
            </a:r>
            <a:r>
              <a:rPr lang="it-IT" dirty="0" err="1" smtClean="0"/>
              <a:t>ie</a:t>
            </a:r>
            <a:r>
              <a:rPr lang="it-IT" dirty="0" smtClean="0"/>
              <a:t>.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tenses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Cf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But</a:t>
            </a:r>
            <a:r>
              <a:rPr lang="it-IT" dirty="0" smtClean="0"/>
              <a:t> the </a:t>
            </a:r>
            <a:r>
              <a:rPr lang="it-IT" dirty="0" err="1" smtClean="0"/>
              <a:t>calf</a:t>
            </a:r>
            <a:r>
              <a:rPr lang="it-IT" dirty="0" smtClean="0"/>
              <a:t> </a:t>
            </a:r>
            <a:r>
              <a:rPr lang="it-IT" b="1" u="sng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still</a:t>
            </a:r>
            <a:r>
              <a:rPr lang="it-IT" dirty="0" smtClean="0"/>
              <a:t> in </a:t>
            </a:r>
            <a:r>
              <a:rPr lang="it-IT" dirty="0" err="1" smtClean="0"/>
              <a:t>difficulty</a:t>
            </a:r>
            <a:r>
              <a:rPr lang="it-IT" dirty="0" smtClean="0"/>
              <a:t> and he </a:t>
            </a:r>
            <a:r>
              <a:rPr lang="it-IT" b="1" u="sng" dirty="0" err="1" smtClean="0"/>
              <a:t>has</a:t>
            </a:r>
            <a:r>
              <a:rPr lang="it-IT" b="1" u="sng" dirty="0" smtClean="0"/>
              <a:t> to </a:t>
            </a:r>
            <a:r>
              <a:rPr lang="it-IT" dirty="0" err="1" smtClean="0"/>
              <a:t>reach</a:t>
            </a:r>
            <a:r>
              <a:rPr lang="it-IT" dirty="0" smtClean="0"/>
              <a:t> up and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Echo’s</a:t>
            </a:r>
            <a:r>
              <a:rPr lang="it-IT" dirty="0" smtClean="0"/>
              <a:t> </a:t>
            </a:r>
            <a:r>
              <a:rPr lang="it-IT" dirty="0" err="1" smtClean="0"/>
              <a:t>nipple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Ma il cucciolo ha ancora grosse difficoltà, deve alzarsi per poter trovare il capezzolo della madre.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11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Repetition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term</a:t>
            </a:r>
            <a:r>
              <a:rPr lang="it-IT" dirty="0" smtClean="0"/>
              <a:t> ‘</a:t>
            </a:r>
            <a:r>
              <a:rPr lang="it-IT" dirty="0" err="1" smtClean="0"/>
              <a:t>elephant</a:t>
            </a:r>
            <a:r>
              <a:rPr lang="it-IT" dirty="0" smtClean="0"/>
              <a:t>’ </a:t>
            </a:r>
            <a:r>
              <a:rPr lang="it-IT" dirty="0" err="1" smtClean="0"/>
              <a:t>appears</a:t>
            </a:r>
            <a:r>
              <a:rPr lang="it-IT" dirty="0" smtClean="0"/>
              <a:t> 22 </a:t>
            </a:r>
            <a:r>
              <a:rPr lang="it-IT" dirty="0" err="1" smtClean="0"/>
              <a:t>times</a:t>
            </a:r>
            <a:r>
              <a:rPr lang="it-IT" dirty="0" smtClean="0"/>
              <a:t>, 5 </a:t>
            </a:r>
            <a:r>
              <a:rPr lang="it-IT" dirty="0" err="1" smtClean="0"/>
              <a:t>times</a:t>
            </a:r>
            <a:r>
              <a:rPr lang="it-IT" dirty="0" smtClean="0"/>
              <a:t> in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paragraph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it-IT" dirty="0" smtClean="0"/>
              <a:t>Italia style </a:t>
            </a:r>
            <a:r>
              <a:rPr lang="it-IT" dirty="0" err="1" smtClean="0"/>
              <a:t>might</a:t>
            </a:r>
            <a:r>
              <a:rPr lang="it-IT" dirty="0" smtClean="0"/>
              <a:t> </a:t>
            </a:r>
            <a:r>
              <a:rPr lang="it-IT" dirty="0" err="1" smtClean="0"/>
              <a:t>suggest</a:t>
            </a:r>
            <a:r>
              <a:rPr lang="it-IT" dirty="0" smtClean="0"/>
              <a:t> some </a:t>
            </a:r>
            <a:r>
              <a:rPr lang="it-IT" dirty="0" err="1" smtClean="0"/>
              <a:t>synonyms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 ‘pachidermi’.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2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Visual </a:t>
            </a:r>
            <a:r>
              <a:rPr lang="it-IT" dirty="0" err="1" smtClean="0"/>
              <a:t>clues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The English text </a:t>
            </a:r>
            <a:r>
              <a:rPr lang="it-IT" dirty="0" err="1" smtClean="0"/>
              <a:t>refers</a:t>
            </a:r>
            <a:r>
              <a:rPr lang="it-IT" dirty="0" smtClean="0"/>
              <a:t> </a:t>
            </a:r>
            <a:r>
              <a:rPr lang="it-IT" dirty="0" err="1" smtClean="0"/>
              <a:t>constantly</a:t>
            </a:r>
            <a:r>
              <a:rPr lang="it-IT" dirty="0" smtClean="0"/>
              <a:t> to </a:t>
            </a:r>
            <a:r>
              <a:rPr lang="it-IT" dirty="0" err="1" smtClean="0"/>
              <a:t>elephants</a:t>
            </a:r>
            <a:r>
              <a:rPr lang="it-IT" dirty="0" smtClean="0"/>
              <a:t>’ </a:t>
            </a:r>
            <a:r>
              <a:rPr lang="it-IT" dirty="0" err="1" smtClean="0"/>
              <a:t>legs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 err="1" smtClean="0"/>
              <a:t>translation</a:t>
            </a:r>
            <a:r>
              <a:rPr lang="it-IT" dirty="0" smtClean="0"/>
              <a:t> </a:t>
            </a:r>
            <a:r>
              <a:rPr lang="it-IT" dirty="0" err="1" smtClean="0"/>
              <a:t>neither</a:t>
            </a:r>
            <a:r>
              <a:rPr lang="it-IT" dirty="0" smtClean="0"/>
              <a:t> ‘gambe’ </a:t>
            </a:r>
            <a:r>
              <a:rPr lang="it-IT" dirty="0" err="1" smtClean="0"/>
              <a:t>not</a:t>
            </a:r>
            <a:r>
              <a:rPr lang="it-IT" dirty="0" smtClean="0"/>
              <a:t> ‘zampe’ are </a:t>
            </a:r>
            <a:r>
              <a:rPr lang="it-IT" dirty="0" err="1" smtClean="0"/>
              <a:t>totally</a:t>
            </a:r>
            <a:r>
              <a:rPr lang="it-IT" dirty="0" smtClean="0"/>
              <a:t> appropriate </a:t>
            </a:r>
            <a:r>
              <a:rPr lang="it-IT" dirty="0" err="1" smtClean="0"/>
              <a:t>but</a:t>
            </a:r>
            <a:r>
              <a:rPr lang="it-IT" dirty="0" smtClean="0"/>
              <a:t>, for </a:t>
            </a:r>
            <a:r>
              <a:rPr lang="it-IT" dirty="0" err="1" smtClean="0"/>
              <a:t>example</a:t>
            </a:r>
            <a:r>
              <a:rPr lang="it-IT" dirty="0" smtClean="0"/>
              <a:t>, in the case of the </a:t>
            </a:r>
            <a:r>
              <a:rPr lang="it-IT" dirty="0" err="1" smtClean="0"/>
              <a:t>injured</a:t>
            </a:r>
            <a:r>
              <a:rPr lang="it-IT" dirty="0" smtClean="0"/>
              <a:t> </a:t>
            </a:r>
            <a:r>
              <a:rPr lang="it-IT" dirty="0" err="1" smtClean="0"/>
              <a:t>calf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visuals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suggest</a:t>
            </a:r>
            <a:r>
              <a:rPr lang="it-IT" dirty="0" smtClean="0"/>
              <a:t> the </a:t>
            </a:r>
            <a:r>
              <a:rPr lang="it-IT" dirty="0" err="1" smtClean="0"/>
              <a:t>solution</a:t>
            </a:r>
            <a:r>
              <a:rPr lang="it-IT" dirty="0" smtClean="0"/>
              <a:t> ‘ginocchia’.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72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Enid </a:t>
            </a:r>
            <a:r>
              <a:rPr lang="it-IT" dirty="0" err="1" smtClean="0"/>
              <a:t>returning</a:t>
            </a:r>
            <a:r>
              <a:rPr lang="it-IT" dirty="0" smtClean="0"/>
              <a:t> to the </a:t>
            </a:r>
            <a:r>
              <a:rPr lang="it-IT" dirty="0" err="1" smtClean="0"/>
              <a:t>calf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Enid’s</a:t>
            </a:r>
            <a:r>
              <a:rPr lang="it-IT" dirty="0" smtClean="0"/>
              <a:t> </a:t>
            </a:r>
            <a:r>
              <a:rPr lang="it-IT" dirty="0" err="1" smtClean="0"/>
              <a:t>sudden</a:t>
            </a:r>
            <a:r>
              <a:rPr lang="it-IT" dirty="0" smtClean="0"/>
              <a:t> </a:t>
            </a: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accompanied</a:t>
            </a:r>
            <a:r>
              <a:rPr lang="it-IT" dirty="0" smtClean="0"/>
              <a:t> by a </a:t>
            </a:r>
            <a:r>
              <a:rPr lang="it-IT" dirty="0" err="1" smtClean="0"/>
              <a:t>dramatic</a:t>
            </a:r>
            <a:r>
              <a:rPr lang="it-IT" dirty="0" smtClean="0"/>
              <a:t> pause and </a:t>
            </a:r>
            <a:r>
              <a:rPr lang="it-IT" dirty="0" err="1" smtClean="0"/>
              <a:t>then</a:t>
            </a:r>
            <a:r>
              <a:rPr lang="it-IT" dirty="0" smtClean="0"/>
              <a:t> the deliberate </a:t>
            </a:r>
            <a:r>
              <a:rPr lang="it-IT" dirty="0" err="1" smtClean="0"/>
              <a:t>reversal</a:t>
            </a:r>
            <a:r>
              <a:rPr lang="it-IT" dirty="0" smtClean="0"/>
              <a:t> of the </a:t>
            </a:r>
            <a:r>
              <a:rPr lang="it-IT" dirty="0" err="1" smtClean="0"/>
              <a:t>verb</a:t>
            </a:r>
            <a:r>
              <a:rPr lang="it-IT" dirty="0" smtClean="0"/>
              <a:t> </a:t>
            </a:r>
            <a:r>
              <a:rPr lang="it-IT" dirty="0" err="1" smtClean="0"/>
              <a:t>components</a:t>
            </a:r>
            <a:r>
              <a:rPr lang="it-IT" dirty="0" smtClean="0"/>
              <a:t> to create </a:t>
            </a:r>
            <a:r>
              <a:rPr lang="it-IT" dirty="0" err="1" smtClean="0"/>
              <a:t>emphasis</a:t>
            </a:r>
            <a:r>
              <a:rPr lang="it-IT" dirty="0" smtClean="0"/>
              <a:t>, </a:t>
            </a:r>
            <a:r>
              <a:rPr lang="it-IT" dirty="0" err="1" smtClean="0"/>
              <a:t>assisted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by </a:t>
            </a:r>
            <a:r>
              <a:rPr lang="it-IT" dirty="0" err="1" smtClean="0"/>
              <a:t>intonation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‘… back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came</a:t>
            </a:r>
            <a:r>
              <a:rPr lang="it-IT" dirty="0" smtClean="0"/>
              <a:t>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 err="1" smtClean="0"/>
              <a:t>Italian</a:t>
            </a:r>
            <a:r>
              <a:rPr lang="it-IT" dirty="0" smtClean="0"/>
              <a:t> the </a:t>
            </a:r>
            <a:r>
              <a:rPr lang="it-IT" dirty="0" err="1" smtClean="0"/>
              <a:t>adverbial</a:t>
            </a:r>
            <a:r>
              <a:rPr lang="it-IT" dirty="0" smtClean="0"/>
              <a:t> marker ‘Eccola … che torno indietro’ plus </a:t>
            </a:r>
            <a:r>
              <a:rPr lang="it-IT" dirty="0" err="1" smtClean="0"/>
              <a:t>intonation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79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Specific</a:t>
            </a:r>
            <a:r>
              <a:rPr lang="it-IT" dirty="0" smtClean="0"/>
              <a:t> to </a:t>
            </a:r>
            <a:r>
              <a:rPr lang="it-IT" dirty="0" err="1" smtClean="0"/>
              <a:t>generic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</a:t>
            </a:r>
            <a:r>
              <a:rPr lang="it-IT" dirty="0" err="1" smtClean="0"/>
              <a:t>necessary</a:t>
            </a:r>
            <a:r>
              <a:rPr lang="it-IT" dirty="0" smtClean="0"/>
              <a:t> with </a:t>
            </a:r>
            <a:r>
              <a:rPr lang="it-IT" dirty="0" err="1" smtClean="0"/>
              <a:t>obscure</a:t>
            </a:r>
            <a:r>
              <a:rPr lang="it-IT" dirty="0" smtClean="0"/>
              <a:t> </a:t>
            </a:r>
            <a:r>
              <a:rPr lang="it-IT" dirty="0" err="1" smtClean="0"/>
              <a:t>vocbulary</a:t>
            </a:r>
            <a:r>
              <a:rPr lang="it-IT" dirty="0" smtClean="0"/>
              <a:t>. For </a:t>
            </a:r>
            <a:r>
              <a:rPr lang="it-IT" dirty="0" err="1" smtClean="0"/>
              <a:t>example</a:t>
            </a:r>
            <a:r>
              <a:rPr lang="it-IT" dirty="0" smtClean="0"/>
              <a:t> the </a:t>
            </a:r>
            <a:r>
              <a:rPr lang="it-IT" dirty="0" err="1" smtClean="0"/>
              <a:t>term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in </a:t>
            </a:r>
            <a:r>
              <a:rPr lang="it-IT" dirty="0" err="1" smtClean="0">
                <a:solidFill>
                  <a:srgbClr val="FF0000"/>
                </a:solidFill>
              </a:rPr>
              <a:t>musth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unknown</a:t>
            </a:r>
            <a:r>
              <a:rPr lang="it-IT" dirty="0" smtClean="0"/>
              <a:t> to </a:t>
            </a:r>
            <a:r>
              <a:rPr lang="it-IT" dirty="0" err="1" smtClean="0"/>
              <a:t>most</a:t>
            </a:r>
            <a:r>
              <a:rPr lang="it-IT" dirty="0" smtClean="0"/>
              <a:t> native speakers and </a:t>
            </a:r>
            <a:r>
              <a:rPr lang="it-IT" dirty="0" err="1" smtClean="0"/>
              <a:t>comes</a:t>
            </a:r>
            <a:r>
              <a:rPr lang="it-IT" dirty="0" smtClean="0"/>
              <a:t> from Urdu.</a:t>
            </a:r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equivalent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‘in calore’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applies</a:t>
            </a:r>
            <a:r>
              <a:rPr lang="it-IT" dirty="0" smtClean="0"/>
              <a:t> to </a:t>
            </a:r>
            <a:r>
              <a:rPr lang="it-IT" dirty="0" err="1" smtClean="0"/>
              <a:t>females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Thus</a:t>
            </a:r>
            <a:r>
              <a:rPr lang="it-IT" dirty="0" smtClean="0"/>
              <a:t> the </a:t>
            </a:r>
            <a:r>
              <a:rPr lang="it-IT" dirty="0" err="1" smtClean="0"/>
              <a:t>need</a:t>
            </a:r>
            <a:r>
              <a:rPr lang="it-IT" dirty="0" smtClean="0"/>
              <a:t> for a more general </a:t>
            </a:r>
            <a:r>
              <a:rPr lang="it-IT" dirty="0" err="1" smtClean="0"/>
              <a:t>term</a:t>
            </a:r>
            <a:r>
              <a:rPr lang="it-IT" dirty="0" smtClean="0"/>
              <a:t> – ‘eccitati’, sessualmente attivi’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85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 </a:t>
            </a:r>
            <a:r>
              <a:rPr lang="it-IT" dirty="0" err="1" smtClean="0"/>
              <a:t>translate</a:t>
            </a:r>
            <a:r>
              <a:rPr lang="it-IT" smtClean="0"/>
              <a:t>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0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Skopos</a:t>
            </a:r>
            <a:r>
              <a:rPr lang="it-IT" dirty="0" smtClean="0"/>
              <a:t> and Target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Audiences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more or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technically</a:t>
            </a:r>
            <a:r>
              <a:rPr lang="it-IT" dirty="0" smtClean="0"/>
              <a:t> </a:t>
            </a:r>
            <a:r>
              <a:rPr lang="it-IT" dirty="0" err="1" smtClean="0"/>
              <a:t>educated</a:t>
            </a:r>
            <a:r>
              <a:rPr lang="it-IT" dirty="0"/>
              <a:t> </a:t>
            </a:r>
            <a:r>
              <a:rPr lang="it-IT" dirty="0" smtClean="0"/>
              <a:t>– </a:t>
            </a:r>
            <a:r>
              <a:rPr lang="it-IT" dirty="0" err="1" smtClean="0"/>
              <a:t>scientists</a:t>
            </a:r>
            <a:r>
              <a:rPr lang="it-IT" dirty="0" smtClean="0"/>
              <a:t>, general public, </a:t>
            </a:r>
            <a:r>
              <a:rPr lang="it-IT" dirty="0" err="1" smtClean="0"/>
              <a:t>children</a:t>
            </a:r>
            <a:r>
              <a:rPr lang="it-IT" dirty="0" smtClean="0"/>
              <a:t>, </a:t>
            </a:r>
            <a:r>
              <a:rPr lang="it-IT" dirty="0" err="1" smtClean="0"/>
              <a:t>foreigners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still</a:t>
            </a:r>
            <a:r>
              <a:rPr lang="it-IT" dirty="0" smtClean="0"/>
              <a:t> </a:t>
            </a:r>
            <a:r>
              <a:rPr lang="it-IT" dirty="0" err="1" smtClean="0"/>
              <a:t>contain</a:t>
            </a:r>
            <a:r>
              <a:rPr lang="it-IT" dirty="0" smtClean="0"/>
              <a:t> some </a:t>
            </a:r>
            <a:r>
              <a:rPr lang="it-IT" dirty="0" err="1" smtClean="0"/>
              <a:t>level</a:t>
            </a:r>
            <a:r>
              <a:rPr lang="it-IT" dirty="0" smtClean="0"/>
              <a:t> of </a:t>
            </a:r>
            <a:r>
              <a:rPr lang="it-IT" dirty="0" err="1" smtClean="0"/>
              <a:t>specialisation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Do </a:t>
            </a:r>
            <a:r>
              <a:rPr lang="it-IT" dirty="0" err="1" smtClean="0"/>
              <a:t>we</a:t>
            </a:r>
            <a:r>
              <a:rPr lang="it-IT" dirty="0" smtClean="0"/>
              <a:t> use the </a:t>
            </a:r>
            <a:r>
              <a:rPr lang="it-IT" dirty="0" err="1" smtClean="0"/>
              <a:t>specialised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</a:t>
            </a:r>
            <a:r>
              <a:rPr lang="it-IT" dirty="0" err="1" smtClean="0"/>
              <a:t>adopted</a:t>
            </a:r>
            <a:r>
              <a:rPr lang="it-IT" dirty="0" smtClean="0"/>
              <a:t> by the </a:t>
            </a:r>
            <a:r>
              <a:rPr lang="it-IT" dirty="0" err="1" smtClean="0"/>
              <a:t>scientists</a:t>
            </a:r>
            <a:r>
              <a:rPr lang="it-IT" dirty="0" smtClean="0"/>
              <a:t>/</a:t>
            </a:r>
            <a:r>
              <a:rPr lang="it-IT" dirty="0" err="1" smtClean="0"/>
              <a:t>technicians</a:t>
            </a:r>
            <a:r>
              <a:rPr lang="it-IT" dirty="0" smtClean="0"/>
              <a:t> </a:t>
            </a:r>
            <a:r>
              <a:rPr lang="it-IT" dirty="0" err="1" smtClean="0"/>
              <a:t>themselves</a:t>
            </a:r>
            <a:r>
              <a:rPr lang="it-IT" dirty="0" smtClean="0"/>
              <a:t> or the </a:t>
            </a:r>
            <a:r>
              <a:rPr lang="it-IT" dirty="0" err="1" smtClean="0"/>
              <a:t>terms</a:t>
            </a:r>
            <a:r>
              <a:rPr lang="it-IT" dirty="0" smtClean="0"/>
              <a:t> </a:t>
            </a:r>
            <a:r>
              <a:rPr lang="it-IT" dirty="0" err="1" smtClean="0"/>
              <a:t>found</a:t>
            </a:r>
            <a:r>
              <a:rPr lang="it-IT" dirty="0" smtClean="0"/>
              <a:t> in </a:t>
            </a:r>
            <a:r>
              <a:rPr lang="it-IT" dirty="0" err="1" smtClean="0"/>
              <a:t>term</a:t>
            </a:r>
            <a:r>
              <a:rPr lang="it-IT" dirty="0"/>
              <a:t> </a:t>
            </a:r>
            <a:r>
              <a:rPr lang="it-IT" dirty="0" smtClean="0"/>
              <a:t> </a:t>
            </a:r>
            <a:r>
              <a:rPr lang="it-IT" dirty="0" err="1" smtClean="0"/>
              <a:t>banks</a:t>
            </a:r>
            <a:r>
              <a:rPr lang="it-IT" dirty="0" smtClean="0"/>
              <a:t>/</a:t>
            </a:r>
            <a:r>
              <a:rPr lang="it-IT" dirty="0" err="1" smtClean="0"/>
              <a:t>dictionaries</a:t>
            </a:r>
            <a:r>
              <a:rPr lang="it-IT" dirty="0" smtClean="0"/>
              <a:t>/</a:t>
            </a:r>
            <a:r>
              <a:rPr lang="it-IT" dirty="0" err="1" smtClean="0"/>
              <a:t>glossaries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to </a:t>
            </a:r>
            <a:r>
              <a:rPr lang="it-IT" dirty="0" err="1" smtClean="0"/>
              <a:t>depend</a:t>
            </a:r>
            <a:r>
              <a:rPr lang="it-IT" dirty="0" smtClean="0"/>
              <a:t> on the audience.</a:t>
            </a:r>
          </a:p>
        </p:txBody>
      </p:sp>
    </p:spTree>
    <p:extLst>
      <p:ext uri="{BB962C8B-B14F-4D97-AF65-F5344CB8AC3E}">
        <p14:creationId xmlns:p14="http://schemas.microsoft.com/office/powerpoint/2010/main" val="7973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Beetles</a:t>
            </a:r>
            <a:r>
              <a:rPr lang="it-IT" dirty="0"/>
              <a:t>: Record </a:t>
            </a:r>
            <a:r>
              <a:rPr lang="it-IT" dirty="0" err="1"/>
              <a:t>Breakers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For </a:t>
            </a:r>
            <a:r>
              <a:rPr lang="it-IT" dirty="0" err="1"/>
              <a:t>example</a:t>
            </a:r>
            <a:r>
              <a:rPr lang="it-IT" dirty="0"/>
              <a:t> the </a:t>
            </a:r>
            <a:r>
              <a:rPr lang="it-IT" dirty="0" err="1"/>
              <a:t>documentary</a:t>
            </a:r>
            <a:r>
              <a:rPr lang="it-IT" dirty="0"/>
              <a:t> ‘</a:t>
            </a:r>
            <a:r>
              <a:rPr lang="it-IT" dirty="0" err="1"/>
              <a:t>Beetles</a:t>
            </a:r>
            <a:r>
              <a:rPr lang="it-IT" dirty="0"/>
              <a:t>: Record </a:t>
            </a:r>
            <a:r>
              <a:rPr lang="it-IT" dirty="0" err="1"/>
              <a:t>Breakers</a:t>
            </a:r>
            <a:r>
              <a:rPr lang="it-IT" dirty="0"/>
              <a:t>’ </a:t>
            </a:r>
            <a:r>
              <a:rPr lang="it-IT" dirty="0" err="1"/>
              <a:t>uses</a:t>
            </a:r>
            <a:r>
              <a:rPr lang="it-IT" dirty="0"/>
              <a:t> 15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terms</a:t>
            </a:r>
            <a:r>
              <a:rPr lang="it-IT" dirty="0"/>
              <a:t> for </a:t>
            </a:r>
            <a:r>
              <a:rPr lang="it-IT" dirty="0" err="1"/>
              <a:t>types</a:t>
            </a:r>
            <a:r>
              <a:rPr lang="it-IT" dirty="0"/>
              <a:t> of </a:t>
            </a:r>
            <a:r>
              <a:rPr lang="it-IT" dirty="0" err="1"/>
              <a:t>beetle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 err="1"/>
              <a:t>stag</a:t>
            </a:r>
            <a:r>
              <a:rPr lang="it-IT" dirty="0"/>
              <a:t> </a:t>
            </a:r>
            <a:r>
              <a:rPr lang="it-IT" dirty="0" err="1"/>
              <a:t>beetle</a:t>
            </a:r>
            <a:r>
              <a:rPr lang="it-IT" dirty="0"/>
              <a:t>, </a:t>
            </a:r>
            <a:r>
              <a:rPr lang="it-IT" dirty="0" err="1"/>
              <a:t>tiger</a:t>
            </a:r>
            <a:r>
              <a:rPr lang="it-IT" dirty="0"/>
              <a:t> </a:t>
            </a:r>
            <a:r>
              <a:rPr lang="it-IT" dirty="0" err="1"/>
              <a:t>beetle</a:t>
            </a:r>
            <a:r>
              <a:rPr lang="it-IT" dirty="0"/>
              <a:t>,  </a:t>
            </a:r>
            <a:r>
              <a:rPr lang="it-IT" dirty="0" err="1"/>
              <a:t>diving</a:t>
            </a:r>
            <a:r>
              <a:rPr lang="it-IT" dirty="0"/>
              <a:t> </a:t>
            </a:r>
            <a:r>
              <a:rPr lang="it-IT" dirty="0" err="1"/>
              <a:t>beetle</a:t>
            </a:r>
            <a:r>
              <a:rPr lang="it-IT" dirty="0"/>
              <a:t>, </a:t>
            </a:r>
            <a:r>
              <a:rPr lang="it-IT" dirty="0" err="1" smtClean="0"/>
              <a:t>bloody</a:t>
            </a:r>
            <a:r>
              <a:rPr lang="it-IT" dirty="0" smtClean="0"/>
              <a:t> </a:t>
            </a:r>
            <a:r>
              <a:rPr lang="it-IT" dirty="0" err="1"/>
              <a:t>nose</a:t>
            </a:r>
            <a:r>
              <a:rPr lang="it-IT" dirty="0"/>
              <a:t> </a:t>
            </a:r>
            <a:r>
              <a:rPr lang="it-IT" dirty="0" err="1"/>
              <a:t>beetle</a:t>
            </a:r>
            <a:r>
              <a:rPr lang="it-IT" dirty="0"/>
              <a:t>, </a:t>
            </a:r>
            <a:r>
              <a:rPr lang="it-IT" dirty="0" err="1"/>
              <a:t>oil</a:t>
            </a:r>
            <a:r>
              <a:rPr lang="it-IT" dirty="0"/>
              <a:t> </a:t>
            </a:r>
            <a:r>
              <a:rPr lang="it-IT" dirty="0" err="1"/>
              <a:t>beetle</a:t>
            </a:r>
            <a:r>
              <a:rPr lang="it-IT" dirty="0"/>
              <a:t>, etc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 of </a:t>
            </a:r>
            <a:r>
              <a:rPr lang="it-IT" dirty="0" err="1" smtClean="0"/>
              <a:t>seagull</a:t>
            </a:r>
            <a:r>
              <a:rPr lang="it-IT" dirty="0" smtClean="0"/>
              <a:t>. The </a:t>
            </a:r>
            <a:r>
              <a:rPr lang="it-IT" dirty="0" err="1" smtClean="0"/>
              <a:t>translator</a:t>
            </a:r>
            <a:r>
              <a:rPr lang="it-IT" dirty="0" smtClean="0"/>
              <a:t> must decide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generic</a:t>
            </a:r>
            <a:r>
              <a:rPr lang="it-IT" dirty="0" smtClean="0"/>
              <a:t> ‘</a:t>
            </a:r>
            <a:r>
              <a:rPr lang="it-IT" dirty="0" err="1" smtClean="0"/>
              <a:t>seagull</a:t>
            </a:r>
            <a:r>
              <a:rPr lang="it-IT" dirty="0" smtClean="0"/>
              <a:t>’ or</a:t>
            </a:r>
          </a:p>
          <a:p>
            <a:pPr marL="0" indent="0">
              <a:buNone/>
            </a:pPr>
            <a:r>
              <a:rPr lang="it-IT" dirty="0" smtClean="0"/>
              <a:t>‘</a:t>
            </a:r>
            <a:r>
              <a:rPr lang="it-IT" dirty="0" err="1" smtClean="0"/>
              <a:t>black-headed</a:t>
            </a:r>
            <a:r>
              <a:rPr lang="it-IT" dirty="0" smtClean="0"/>
              <a:t> </a:t>
            </a:r>
            <a:r>
              <a:rPr lang="it-IT" dirty="0" err="1" smtClean="0"/>
              <a:t>gull</a:t>
            </a:r>
            <a:r>
              <a:rPr lang="it-IT" dirty="0" smtClean="0"/>
              <a:t>’, ‘</a:t>
            </a:r>
            <a:r>
              <a:rPr lang="it-IT" dirty="0" err="1" smtClean="0"/>
              <a:t>guillemot</a:t>
            </a:r>
            <a:r>
              <a:rPr lang="it-IT" dirty="0" smtClean="0"/>
              <a:t>’, </a:t>
            </a:r>
            <a:r>
              <a:rPr lang="it-IT" dirty="0" smtClean="0"/>
              <a:t>‘</a:t>
            </a:r>
            <a:r>
              <a:rPr lang="it-IT" dirty="0" err="1" smtClean="0"/>
              <a:t>herring</a:t>
            </a:r>
            <a:r>
              <a:rPr lang="it-IT" dirty="0" smtClean="0"/>
              <a:t> </a:t>
            </a:r>
            <a:r>
              <a:rPr lang="it-IT" dirty="0" err="1" smtClean="0"/>
              <a:t>gull</a:t>
            </a:r>
            <a:r>
              <a:rPr lang="it-IT" dirty="0" smtClean="0"/>
              <a:t>’, etc.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381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How to help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For a general public the </a:t>
            </a:r>
            <a:r>
              <a:rPr lang="it-IT" dirty="0" err="1" smtClean="0"/>
              <a:t>juxtaposition</a:t>
            </a:r>
            <a:r>
              <a:rPr lang="it-IT" dirty="0" smtClean="0"/>
              <a:t> of image and </a:t>
            </a:r>
            <a:r>
              <a:rPr lang="it-IT" dirty="0" err="1" smtClean="0"/>
              <a:t>wording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solve </a:t>
            </a:r>
            <a:r>
              <a:rPr lang="it-IT" dirty="0" err="1" smtClean="0"/>
              <a:t>identity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,.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, </a:t>
            </a:r>
            <a:r>
              <a:rPr lang="it-IT" dirty="0" err="1" smtClean="0"/>
              <a:t>provide</a:t>
            </a:r>
            <a:r>
              <a:rPr lang="it-IT" dirty="0" smtClean="0"/>
              <a:t> a </a:t>
            </a:r>
            <a:r>
              <a:rPr lang="it-IT" dirty="0" err="1" smtClean="0"/>
              <a:t>gloss</a:t>
            </a:r>
            <a:r>
              <a:rPr lang="it-IT" dirty="0" smtClean="0"/>
              <a:t> to a </a:t>
            </a:r>
            <a:r>
              <a:rPr lang="it-IT" dirty="0" err="1" smtClean="0"/>
              <a:t>specialised</a:t>
            </a:r>
            <a:r>
              <a:rPr lang="it-IT" dirty="0" smtClean="0"/>
              <a:t> </a:t>
            </a:r>
            <a:r>
              <a:rPr lang="it-IT" dirty="0" err="1" smtClean="0"/>
              <a:t>term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The narrator (of the </a:t>
            </a:r>
            <a:r>
              <a:rPr lang="it-IT" dirty="0" err="1" smtClean="0"/>
              <a:t>documentary</a:t>
            </a:r>
            <a:r>
              <a:rPr lang="it-IT" dirty="0" smtClean="0"/>
              <a:t>)  </a:t>
            </a:r>
            <a:r>
              <a:rPr lang="it-IT" dirty="0" err="1" smtClean="0"/>
              <a:t>rewords</a:t>
            </a:r>
            <a:r>
              <a:rPr lang="it-IT" dirty="0" smtClean="0"/>
              <a:t>  </a:t>
            </a:r>
            <a:r>
              <a:rPr lang="it-IT" dirty="0" err="1" smtClean="0"/>
              <a:t>what</a:t>
            </a:r>
            <a:r>
              <a:rPr lang="it-IT" dirty="0" smtClean="0"/>
              <a:t> a </a:t>
            </a:r>
            <a:r>
              <a:rPr lang="it-IT" dirty="0" err="1" smtClean="0"/>
              <a:t>specialist</a:t>
            </a:r>
            <a:r>
              <a:rPr lang="it-IT" dirty="0" smtClean="0"/>
              <a:t> </a:t>
            </a:r>
            <a:r>
              <a:rPr lang="it-IT" dirty="0" err="1" smtClean="0"/>
              <a:t>might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said</a:t>
            </a:r>
            <a:r>
              <a:rPr lang="it-IT" dirty="0" smtClean="0"/>
              <a:t> in an </a:t>
            </a:r>
            <a:r>
              <a:rPr lang="it-IT" dirty="0" err="1" smtClean="0"/>
              <a:t>interview</a:t>
            </a:r>
            <a:r>
              <a:rPr lang="it-IT" dirty="0"/>
              <a:t> </a:t>
            </a:r>
            <a:r>
              <a:rPr lang="it-IT" dirty="0" smtClean="0"/>
              <a:t>with a more </a:t>
            </a:r>
            <a:r>
              <a:rPr lang="it-IT" dirty="0" err="1" smtClean="0"/>
              <a:t>simple</a:t>
            </a:r>
            <a:r>
              <a:rPr lang="it-IT" dirty="0" smtClean="0"/>
              <a:t> </a:t>
            </a:r>
            <a:r>
              <a:rPr lang="it-IT" dirty="0" err="1" smtClean="0"/>
              <a:t>explanation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Matamala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92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Oral utterance of a written text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Voice-over: </a:t>
            </a:r>
            <a:r>
              <a:rPr lang="it-IT" dirty="0" err="1" smtClean="0"/>
              <a:t>interviews</a:t>
            </a:r>
            <a:r>
              <a:rPr lang="it-IT" dirty="0" smtClean="0"/>
              <a:t>, </a:t>
            </a:r>
            <a:r>
              <a:rPr lang="it-IT" dirty="0" err="1" smtClean="0"/>
              <a:t>talking</a:t>
            </a:r>
            <a:r>
              <a:rPr lang="it-IT" dirty="0" smtClean="0"/>
              <a:t> heads</a:t>
            </a:r>
          </a:p>
          <a:p>
            <a:r>
              <a:rPr lang="it-IT" dirty="0" err="1" smtClean="0"/>
              <a:t>Dubbing</a:t>
            </a:r>
            <a:endParaRPr lang="it-IT" dirty="0" smtClean="0"/>
          </a:p>
          <a:p>
            <a:r>
              <a:rPr lang="it-IT" dirty="0" smtClean="0"/>
              <a:t>Off-screen </a:t>
            </a:r>
            <a:r>
              <a:rPr lang="it-IT" dirty="0" err="1" smtClean="0"/>
              <a:t>dubbing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OR </a:t>
            </a:r>
          </a:p>
          <a:p>
            <a:r>
              <a:rPr lang="it-IT" dirty="0" err="1" smtClean="0"/>
              <a:t>subtitling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67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Informative </a:t>
            </a:r>
            <a:r>
              <a:rPr lang="it-IT" dirty="0" err="1" smtClean="0"/>
              <a:t>genre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CAN BE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narrative</a:t>
            </a:r>
          </a:p>
          <a:p>
            <a:pPr marL="0" indent="0">
              <a:buNone/>
            </a:pPr>
            <a:r>
              <a:rPr lang="it-IT" dirty="0" err="1" smtClean="0"/>
              <a:t>descriptive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persuasive</a:t>
            </a:r>
          </a:p>
          <a:p>
            <a:pPr marL="0" indent="0">
              <a:buNone/>
            </a:pPr>
            <a:r>
              <a:rPr lang="it-IT" dirty="0" err="1"/>
              <a:t>e</a:t>
            </a:r>
            <a:r>
              <a:rPr lang="it-IT" dirty="0" err="1" smtClean="0"/>
              <a:t>xpository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All</a:t>
            </a:r>
            <a:r>
              <a:rPr lang="it-IT" dirty="0" smtClean="0"/>
              <a:t> text </a:t>
            </a:r>
            <a:r>
              <a:rPr lang="it-IT" dirty="0" err="1" smtClean="0"/>
              <a:t>types</a:t>
            </a:r>
            <a:r>
              <a:rPr lang="it-IT" dirty="0" smtClean="0"/>
              <a:t> and </a:t>
            </a:r>
            <a:r>
              <a:rPr lang="it-IT" dirty="0" err="1" smtClean="0"/>
              <a:t>registers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92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Terminology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to be </a:t>
            </a:r>
            <a:r>
              <a:rPr lang="it-IT" dirty="0" err="1" smtClean="0"/>
              <a:t>found</a:t>
            </a:r>
            <a:r>
              <a:rPr lang="it-IT" dirty="0" smtClean="0"/>
              <a:t> in domain-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lexis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Identifying</a:t>
            </a:r>
            <a:r>
              <a:rPr lang="it-IT" dirty="0" smtClean="0"/>
              <a:t> </a:t>
            </a:r>
            <a:r>
              <a:rPr lang="it-IT" dirty="0" err="1" smtClean="0"/>
              <a:t>terms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Understanding</a:t>
            </a:r>
            <a:r>
              <a:rPr lang="it-IT" dirty="0" smtClean="0"/>
              <a:t> </a:t>
            </a:r>
            <a:r>
              <a:rPr lang="it-IT" dirty="0" err="1" smtClean="0"/>
              <a:t>terms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Finding</a:t>
            </a:r>
            <a:r>
              <a:rPr lang="it-IT" dirty="0" smtClean="0"/>
              <a:t> the right </a:t>
            </a:r>
            <a:r>
              <a:rPr lang="it-IT" dirty="0" err="1" smtClean="0"/>
              <a:t>equivalent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err="1"/>
              <a:t>D</a:t>
            </a:r>
            <a:r>
              <a:rPr lang="it-IT" dirty="0" err="1" smtClean="0"/>
              <a:t>ealing</a:t>
            </a:r>
            <a:r>
              <a:rPr lang="it-IT" dirty="0" smtClean="0"/>
              <a:t> with the </a:t>
            </a:r>
            <a:r>
              <a:rPr lang="it-IT" dirty="0" err="1" smtClean="0"/>
              <a:t>absence</a:t>
            </a:r>
            <a:r>
              <a:rPr lang="it-IT" dirty="0" smtClean="0"/>
              <a:t> of a right </a:t>
            </a:r>
            <a:r>
              <a:rPr lang="it-IT" dirty="0" err="1" smtClean="0"/>
              <a:t>equivalent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Dealing</a:t>
            </a:r>
            <a:r>
              <a:rPr lang="it-IT" dirty="0" smtClean="0"/>
              <a:t> with </a:t>
            </a:r>
            <a:r>
              <a:rPr lang="it-IT" dirty="0" err="1" smtClean="0"/>
              <a:t>denomination</a:t>
            </a:r>
            <a:r>
              <a:rPr lang="it-IT" dirty="0" smtClean="0"/>
              <a:t> </a:t>
            </a:r>
            <a:r>
              <a:rPr lang="it-IT" dirty="0" err="1" smtClean="0"/>
              <a:t>variation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Avoiding</a:t>
            </a:r>
            <a:r>
              <a:rPr lang="it-IT" dirty="0" smtClean="0"/>
              <a:t> </a:t>
            </a:r>
            <a:r>
              <a:rPr lang="it-IT" dirty="0" err="1" smtClean="0"/>
              <a:t>wrong</a:t>
            </a:r>
            <a:r>
              <a:rPr lang="it-IT" dirty="0" smtClean="0"/>
              <a:t> </a:t>
            </a:r>
            <a:r>
              <a:rPr lang="it-IT" dirty="0" err="1" smtClean="0"/>
              <a:t>transcriptions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THIS TAKES TIME!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82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170</TotalTime>
  <Words>1236</Words>
  <Application>Microsoft Office PowerPoint</Application>
  <PresentationFormat>Presentazione su schermo (4:3)</PresentationFormat>
  <Paragraphs>188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Angoli</vt:lpstr>
      <vt:lpstr>Documentary Translation</vt:lpstr>
      <vt:lpstr>Documentaries – audiovisual texts</vt:lpstr>
      <vt:lpstr>Sub-topics</vt:lpstr>
      <vt:lpstr>Skopos and Target</vt:lpstr>
      <vt:lpstr>Beetles: Record Breakers</vt:lpstr>
      <vt:lpstr>How to help</vt:lpstr>
      <vt:lpstr>Oral utterance of a written text</vt:lpstr>
      <vt:lpstr>Informative genre</vt:lpstr>
      <vt:lpstr>Terminology</vt:lpstr>
      <vt:lpstr>Time constraints</vt:lpstr>
      <vt:lpstr>Tools</vt:lpstr>
      <vt:lpstr>Errors</vt:lpstr>
      <vt:lpstr>What to do?</vt:lpstr>
      <vt:lpstr>Mixture</vt:lpstr>
      <vt:lpstr>Features</vt:lpstr>
      <vt:lpstr>Echo of the Elephants</vt:lpstr>
      <vt:lpstr>Genre</vt:lpstr>
      <vt:lpstr>Obligatory features of the genre</vt:lpstr>
      <vt:lpstr>Optional features could be…</vt:lpstr>
      <vt:lpstr>Obligatory features in ‘Echo’</vt:lpstr>
      <vt:lpstr>Optional features in ‘Echo’</vt:lpstr>
      <vt:lpstr>Language conventions</vt:lpstr>
      <vt:lpstr>Language conventions cont.</vt:lpstr>
      <vt:lpstr>Language conventions cont.</vt:lpstr>
      <vt:lpstr>Verbal and Visual</vt:lpstr>
      <vt:lpstr>Forms of communication</vt:lpstr>
      <vt:lpstr>Manipulation</vt:lpstr>
      <vt:lpstr>Documentary translation</vt:lpstr>
      <vt:lpstr>Example</vt:lpstr>
      <vt:lpstr>There might be a temptation …</vt:lpstr>
      <vt:lpstr>BUT</vt:lpstr>
      <vt:lpstr>Tense usage</vt:lpstr>
      <vt:lpstr>So translate…</vt:lpstr>
      <vt:lpstr>Repetition</vt:lpstr>
      <vt:lpstr>Visual clues</vt:lpstr>
      <vt:lpstr>Enid returning to the calf</vt:lpstr>
      <vt:lpstr>Specific to generic</vt:lpstr>
      <vt:lpstr>To translate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Documentary Translation</dc:title>
  <dc:creator>Christopher Taylor</dc:creator>
  <cp:lastModifiedBy>Taylor</cp:lastModifiedBy>
  <cp:revision>24</cp:revision>
  <dcterms:created xsi:type="dcterms:W3CDTF">2016-10-14T13:34:16Z</dcterms:created>
  <dcterms:modified xsi:type="dcterms:W3CDTF">2016-12-02T15:24:06Z</dcterms:modified>
</cp:coreProperties>
</file>