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handoutMasterIdLst>
    <p:handoutMasterId r:id="rId57"/>
  </p:handoutMasterIdLst>
  <p:sldIdLst>
    <p:sldId id="256" r:id="rId2"/>
    <p:sldId id="257" r:id="rId3"/>
    <p:sldId id="258" r:id="rId4"/>
    <p:sldId id="259" r:id="rId5"/>
    <p:sldId id="260" r:id="rId6"/>
    <p:sldId id="261" r:id="rId7"/>
    <p:sldId id="262" r:id="rId8"/>
    <p:sldId id="263" r:id="rId9"/>
    <p:sldId id="264" r:id="rId10"/>
    <p:sldId id="309" r:id="rId11"/>
    <p:sldId id="310" r:id="rId12"/>
    <p:sldId id="311" r:id="rId13"/>
    <p:sldId id="312" r:id="rId14"/>
    <p:sldId id="295" r:id="rId15"/>
    <p:sldId id="296" r:id="rId16"/>
    <p:sldId id="297" r:id="rId17"/>
    <p:sldId id="308" r:id="rId18"/>
    <p:sldId id="294" r:id="rId19"/>
    <p:sldId id="265" r:id="rId20"/>
    <p:sldId id="288" r:id="rId21"/>
    <p:sldId id="284" r:id="rId22"/>
    <p:sldId id="285" r:id="rId23"/>
    <p:sldId id="286" r:id="rId24"/>
    <p:sldId id="287" r:id="rId25"/>
    <p:sldId id="267" r:id="rId26"/>
    <p:sldId id="268" r:id="rId27"/>
    <p:sldId id="283" r:id="rId28"/>
    <p:sldId id="281" r:id="rId29"/>
    <p:sldId id="269" r:id="rId30"/>
    <p:sldId id="270" r:id="rId31"/>
    <p:sldId id="271" r:id="rId32"/>
    <p:sldId id="272" r:id="rId33"/>
    <p:sldId id="274" r:id="rId34"/>
    <p:sldId id="289" r:id="rId35"/>
    <p:sldId id="290" r:id="rId36"/>
    <p:sldId id="291" r:id="rId37"/>
    <p:sldId id="292" r:id="rId38"/>
    <p:sldId id="293" r:id="rId39"/>
    <p:sldId id="276" r:id="rId40"/>
    <p:sldId id="275" r:id="rId41"/>
    <p:sldId id="277" r:id="rId42"/>
    <p:sldId id="278" r:id="rId43"/>
    <p:sldId id="279" r:id="rId44"/>
    <p:sldId id="280" r:id="rId45"/>
    <p:sldId id="298" r:id="rId46"/>
    <p:sldId id="299" r:id="rId47"/>
    <p:sldId id="300" r:id="rId48"/>
    <p:sldId id="301" r:id="rId49"/>
    <p:sldId id="302" r:id="rId50"/>
    <p:sldId id="303" r:id="rId51"/>
    <p:sldId id="304" r:id="rId52"/>
    <p:sldId id="305" r:id="rId53"/>
    <p:sldId id="306" r:id="rId54"/>
    <p:sldId id="307" r:id="rId5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83" autoAdjust="0"/>
  </p:normalViewPr>
  <p:slideViewPr>
    <p:cSldViewPr>
      <p:cViewPr>
        <p:scale>
          <a:sx n="80" d="100"/>
          <a:sy n="80" d="100"/>
        </p:scale>
        <p:origin x="97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F755CA-1973-44D3-8477-A204CBA8C371}" type="datetimeFigureOut">
              <a:rPr lang="it-IT" smtClean="0"/>
              <a:t>15/03/2017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82F705-15F6-4350-AACE-A3D49402E4A7}" type="slidenum">
              <a:rPr lang="it-IT" smtClean="0"/>
              <a:t>‹N›</a:t>
            </a:fld>
            <a:endParaRPr lang="it-IT"/>
          </a:p>
        </p:txBody>
      </p:sp>
    </p:spTree>
    <p:extLst>
      <p:ext uri="{BB962C8B-B14F-4D97-AF65-F5344CB8AC3E}">
        <p14:creationId xmlns:p14="http://schemas.microsoft.com/office/powerpoint/2010/main" val="2553623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49F8-2F73-4133-AFE6-859793641164}" type="datetimeFigureOut">
              <a:rPr lang="it-IT" smtClean="0"/>
              <a:t>15/03/2017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8596CB-7401-4CCE-BF00-04A37FAF725A}" type="slidenum">
              <a:rPr lang="it-IT" smtClean="0"/>
              <a:t>‹N›</a:t>
            </a:fld>
            <a:endParaRPr lang="it-IT"/>
          </a:p>
        </p:txBody>
      </p:sp>
    </p:spTree>
    <p:extLst>
      <p:ext uri="{BB962C8B-B14F-4D97-AF65-F5344CB8AC3E}">
        <p14:creationId xmlns:p14="http://schemas.microsoft.com/office/powerpoint/2010/main" val="191742566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extLst>
      <p:ext uri="{BB962C8B-B14F-4D97-AF65-F5344CB8AC3E}">
        <p14:creationId xmlns:p14="http://schemas.microsoft.com/office/powerpoint/2010/main" val="1243817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311824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707735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EE76E-EB4B-4E41-9644-DF34474BD35C}" type="slidenum">
              <a:rPr lang="it-IT"/>
              <a:pPr/>
              <a:t>27</a:t>
            </a:fld>
            <a:endParaRPr lang="it-IT"/>
          </a:p>
        </p:txBody>
      </p:sp>
      <p:sp>
        <p:nvSpPr>
          <p:cNvPr id="9218" name="Rectangle 2"/>
          <p:cNvSpPr>
            <a:spLocks noGrp="1" noRot="1" noChangeAspect="1" noChangeArrowheads="1" noTextEdit="1"/>
          </p:cNvSpPr>
          <p:nvPr>
            <p:ph type="sldImg"/>
          </p:nvPr>
        </p:nvSpPr>
        <p:spPr>
          <a:xfrm>
            <a:off x="1152525" y="692150"/>
            <a:ext cx="4554538" cy="3416300"/>
          </a:xfrm>
          <a:ln/>
        </p:spPr>
      </p:sp>
      <p:sp>
        <p:nvSpPr>
          <p:cNvPr id="9219"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2366064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684273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466916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47267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373396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880254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5366B-2578-4401-9E49-99243C1FDAB8}" type="slidenum">
              <a:rPr lang="it-IT"/>
              <a:pPr/>
              <a:t>36</a:t>
            </a:fld>
            <a:endParaRPr lang="it-IT"/>
          </a:p>
        </p:txBody>
      </p:sp>
      <p:sp>
        <p:nvSpPr>
          <p:cNvPr id="31746" name="Rectangle 2"/>
          <p:cNvSpPr>
            <a:spLocks noGrp="1" noRot="1" noChangeAspect="1" noChangeArrowheads="1" noTextEdit="1"/>
          </p:cNvSpPr>
          <p:nvPr>
            <p:ph type="sldImg"/>
          </p:nvPr>
        </p:nvSpPr>
        <p:spPr>
          <a:xfrm>
            <a:off x="1152525" y="692150"/>
            <a:ext cx="4554538" cy="3416300"/>
          </a:xfrm>
          <a:ln/>
        </p:spPr>
      </p:sp>
      <p:sp>
        <p:nvSpPr>
          <p:cNvPr id="31747"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3969343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1BFB0-3AE5-49B1-933B-F03D31EB921F}" type="slidenum">
              <a:rPr lang="it-IT"/>
              <a:pPr/>
              <a:t>37</a:t>
            </a:fld>
            <a:endParaRPr lang="it-IT"/>
          </a:p>
        </p:txBody>
      </p:sp>
      <p:sp>
        <p:nvSpPr>
          <p:cNvPr id="33794" name="Rectangle 2"/>
          <p:cNvSpPr>
            <a:spLocks noGrp="1" noRot="1" noChangeAspect="1" noChangeArrowheads="1" noTextEdit="1"/>
          </p:cNvSpPr>
          <p:nvPr>
            <p:ph type="sldImg"/>
          </p:nvPr>
        </p:nvSpPr>
        <p:spPr>
          <a:xfrm>
            <a:off x="1152525" y="692150"/>
            <a:ext cx="4554538" cy="3416300"/>
          </a:xfrm>
          <a:ln/>
        </p:spPr>
      </p:sp>
      <p:sp>
        <p:nvSpPr>
          <p:cNvPr id="33795"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2154755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EBF01-100E-4605-88E7-2D9313FE390E}" type="slidenum">
              <a:rPr lang="it-IT"/>
              <a:pPr/>
              <a:t>14</a:t>
            </a:fld>
            <a:endParaRPr lang="it-IT"/>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922338" y="4351338"/>
            <a:ext cx="4997450" cy="4141787"/>
          </a:xfrm>
          <a:noFill/>
          <a:ln/>
          <a:effectLst>
            <a:outerShdw dist="107763" dir="2700000" algn="ctr" rotWithShape="0">
              <a:schemeClr val="bg2"/>
            </a:outerShdw>
          </a:effectLst>
        </p:spPr>
        <p:txBody>
          <a:bodyPr wrap="none" anchor="ctr"/>
          <a:lstStyle/>
          <a:p>
            <a:r>
              <a:rPr lang="it-IT" dirty="0"/>
              <a:t>La strategia del "duro" assomiglia molto a quella del generale che decide di far saltare il ponte per precludersi la possibile ritirata; </a:t>
            </a:r>
          </a:p>
          <a:p>
            <a:endParaRPr lang="it-IT" dirty="0"/>
          </a:p>
          <a:p>
            <a:r>
              <a:rPr lang="it-IT" dirty="0" smtClean="0"/>
              <a:t>Ancorarsi </a:t>
            </a:r>
            <a:r>
              <a:rPr lang="it-IT" dirty="0"/>
              <a:t>ad un determinato corso d'azione (</a:t>
            </a:r>
            <a:r>
              <a:rPr lang="it-IT" dirty="0" err="1"/>
              <a:t>commitment</a:t>
            </a:r>
            <a:r>
              <a:rPr lang="it-IT" dirty="0"/>
              <a:t>) è una strategia che  fa aumentare la percezione dei costi del proprio partner, ma comporta un </a:t>
            </a:r>
            <a:r>
              <a:rPr lang="it-IT" dirty="0" smtClean="0"/>
              <a:t>grosso </a:t>
            </a:r>
            <a:r>
              <a:rPr lang="it-IT" dirty="0"/>
              <a:t>rischio anche per chi la mette in pratica.</a:t>
            </a:r>
          </a:p>
        </p:txBody>
      </p:sp>
    </p:spTree>
    <p:extLst>
      <p:ext uri="{BB962C8B-B14F-4D97-AF65-F5344CB8AC3E}">
        <p14:creationId xmlns:p14="http://schemas.microsoft.com/office/powerpoint/2010/main" val="3790730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054EF-C719-4427-BBFF-5F674F77CD19}" type="slidenum">
              <a:rPr lang="it-IT"/>
              <a:pPr/>
              <a:t>38</a:t>
            </a:fld>
            <a:endParaRPr lang="it-IT"/>
          </a:p>
        </p:txBody>
      </p:sp>
      <p:sp>
        <p:nvSpPr>
          <p:cNvPr id="70658" name="Rectangle 2"/>
          <p:cNvSpPr>
            <a:spLocks noGrp="1" noRot="1" noChangeAspect="1" noChangeArrowheads="1" noTextEdit="1"/>
          </p:cNvSpPr>
          <p:nvPr>
            <p:ph type="sldImg"/>
          </p:nvPr>
        </p:nvSpPr>
        <p:spPr>
          <a:xfrm>
            <a:off x="1152525" y="692150"/>
            <a:ext cx="4554538" cy="3416300"/>
          </a:xfrm>
          <a:ln/>
        </p:spPr>
      </p:sp>
      <p:sp>
        <p:nvSpPr>
          <p:cNvPr id="70659"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3591124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3817586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3866710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3468940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8452178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7353148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2795580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A034E-899A-4A68-8BAB-B5D2A3E7085B}" type="slidenum">
              <a:rPr lang="it-IT"/>
              <a:pPr/>
              <a:t>45</a:t>
            </a:fld>
            <a:endParaRPr lang="it-IT"/>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xfrm>
            <a:off x="922338" y="4351338"/>
            <a:ext cx="4997450" cy="4141787"/>
          </a:xfrm>
          <a:noFill/>
          <a:ln/>
          <a:effectLst>
            <a:outerShdw dist="107763" dir="2700000" algn="ctr" rotWithShape="0">
              <a:schemeClr val="bg2"/>
            </a:outerShdw>
          </a:effectLst>
        </p:spPr>
        <p:txBody>
          <a:bodyPr wrap="none" anchor="ctr"/>
          <a:lstStyle/>
          <a:p>
            <a:r>
              <a:rPr lang="it-IT"/>
              <a:t>La strategia del "duro" assomiglia molto a quella del generale che decide di far saltare il ponte per precludersi la possibile ritirata; </a:t>
            </a:r>
          </a:p>
          <a:p>
            <a:endParaRPr lang="it-IT"/>
          </a:p>
          <a:p>
            <a:r>
              <a:rPr lang="it-IT"/>
              <a:t>Vale anche in questo caso la considerazione fatta allora: ancorarsi ad un determinato corso d'azione (commitment) è una strategia che  fa aumentare la percezione dei costi del proprio partner, ma comporta un grossoi rischio anche per chi la mette in pratica.</a:t>
            </a:r>
          </a:p>
        </p:txBody>
      </p:sp>
    </p:spTree>
    <p:extLst>
      <p:ext uri="{BB962C8B-B14F-4D97-AF65-F5344CB8AC3E}">
        <p14:creationId xmlns:p14="http://schemas.microsoft.com/office/powerpoint/2010/main" val="50941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5A5D4-96B3-48DE-887F-EDAAC5434492}" type="slidenum">
              <a:rPr lang="it-IT"/>
              <a:pPr/>
              <a:t>46</a:t>
            </a:fld>
            <a:endParaRPr lang="it-IT"/>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22338" y="4351338"/>
            <a:ext cx="4997450" cy="4141787"/>
          </a:xfrm>
          <a:noFill/>
          <a:ln/>
          <a:effectLst>
            <a:outerShdw dist="107763" dir="2700000" algn="ctr" rotWithShape="0">
              <a:schemeClr val="bg2"/>
            </a:outerShdw>
          </a:effectLst>
        </p:spPr>
        <p:txBody>
          <a:bodyPr wrap="none" anchor="ctr"/>
          <a:lstStyle/>
          <a:p>
            <a:r>
              <a:rPr lang="it-IT"/>
              <a:t>La strategia del "duro" assomiglia molto a quella del generale che decide di far saltare il ponte per precludersi la possibile ritirata; </a:t>
            </a:r>
          </a:p>
          <a:p>
            <a:endParaRPr lang="it-IT"/>
          </a:p>
          <a:p>
            <a:r>
              <a:rPr lang="it-IT"/>
              <a:t>Vale anche in questo caso la considerazione fatta allora: ancorarsi ad un determinato corso d'azione (commitment) è una strategia che  fa aumentare la percezione dei costi del proprio partner, ma comporta un grossoi rischio anche per chi la mette in pratica.</a:t>
            </a:r>
          </a:p>
        </p:txBody>
      </p:sp>
    </p:spTree>
    <p:extLst>
      <p:ext uri="{BB962C8B-B14F-4D97-AF65-F5344CB8AC3E}">
        <p14:creationId xmlns:p14="http://schemas.microsoft.com/office/powerpoint/2010/main" val="906518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6E1D3-FD4D-4FC4-BFBF-03EACDCFF0FA}" type="slidenum">
              <a:rPr lang="it-IT"/>
              <a:pPr/>
              <a:t>15</a:t>
            </a:fld>
            <a:endParaRPr lang="it-IT"/>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22338" y="4351338"/>
            <a:ext cx="4997450" cy="4141787"/>
          </a:xfrm>
          <a:noFill/>
          <a:ln/>
          <a:effectLst>
            <a:outerShdw dist="107763" dir="2700000" algn="ctr" rotWithShape="0">
              <a:schemeClr val="bg2"/>
            </a:outerShdw>
          </a:effectLst>
        </p:spPr>
        <p:txBody>
          <a:bodyPr wrap="none" anchor="ctr"/>
          <a:lstStyle/>
          <a:p>
            <a:r>
              <a:rPr lang="it-IT" dirty="0"/>
              <a:t>La strategia del "duro" assomiglia molto a quella del generale che decide di far saltare il ponte per precludersi la possibile ritirata; </a:t>
            </a:r>
          </a:p>
          <a:p>
            <a:endParaRPr lang="it-IT" dirty="0"/>
          </a:p>
          <a:p>
            <a:r>
              <a:rPr lang="it-IT" dirty="0"/>
              <a:t>Vale anche in questo caso la considerazione fatta allora: ancorarsi ad un determinato corso d'azione (</a:t>
            </a:r>
            <a:r>
              <a:rPr lang="it-IT" dirty="0" err="1"/>
              <a:t>commitment</a:t>
            </a:r>
            <a:r>
              <a:rPr lang="it-IT" dirty="0"/>
              <a:t>) è una strategia che  fa aumentare la percezione dei costi del proprio partner, ma comporta un </a:t>
            </a:r>
            <a:r>
              <a:rPr lang="it-IT" dirty="0" err="1"/>
              <a:t>grossoi</a:t>
            </a:r>
            <a:r>
              <a:rPr lang="it-IT" dirty="0"/>
              <a:t> rischio anche per chi la mette in pratica.</a:t>
            </a:r>
          </a:p>
        </p:txBody>
      </p:sp>
    </p:spTree>
    <p:extLst>
      <p:ext uri="{BB962C8B-B14F-4D97-AF65-F5344CB8AC3E}">
        <p14:creationId xmlns:p14="http://schemas.microsoft.com/office/powerpoint/2010/main" val="266875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ACD6C3-DC1E-454E-9580-B68E72EFEE09}" type="slidenum">
              <a:rPr lang="it-IT"/>
              <a:pPr/>
              <a:t>16</a:t>
            </a:fld>
            <a:endParaRPr lang="it-IT"/>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922338" y="4351338"/>
            <a:ext cx="4997450" cy="4141787"/>
          </a:xfrm>
          <a:noFill/>
          <a:ln/>
          <a:effectLst>
            <a:outerShdw dist="107763" dir="2700000" algn="ctr" rotWithShape="0">
              <a:schemeClr val="bg2"/>
            </a:outerShdw>
          </a:effectLst>
        </p:spPr>
        <p:txBody>
          <a:bodyPr wrap="none" anchor="ctr"/>
          <a:lstStyle/>
          <a:p>
            <a:r>
              <a:rPr lang="it-IT"/>
              <a:t>La strategia del "duro" assomiglia molto a quella del generale che decide di far saltare il ponte per precludersi la possibile ritirata; </a:t>
            </a:r>
          </a:p>
          <a:p>
            <a:endParaRPr lang="it-IT"/>
          </a:p>
          <a:p>
            <a:r>
              <a:rPr lang="it-IT"/>
              <a:t>Vale anche in questo caso la considerazione fatta allora: ancorarsi ad un determinato corso d'azione (commitment) è una strategia che  fa aumentare la percezione dei costi del proprio partner, ma comporta un grossoi rischio anche per chi la mette in pratica.</a:t>
            </a:r>
          </a:p>
        </p:txBody>
      </p:sp>
    </p:spTree>
    <p:extLst>
      <p:ext uri="{BB962C8B-B14F-4D97-AF65-F5344CB8AC3E}">
        <p14:creationId xmlns:p14="http://schemas.microsoft.com/office/powerpoint/2010/main" val="170055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F8F075-B038-4193-82E8-6528C67945E8}" type="slidenum">
              <a:rPr lang="it-IT"/>
              <a:pPr/>
              <a:t>20</a:t>
            </a:fld>
            <a:endParaRPr lang="it-IT"/>
          </a:p>
        </p:txBody>
      </p:sp>
      <p:sp>
        <p:nvSpPr>
          <p:cNvPr id="11266" name="Rectangle 2"/>
          <p:cNvSpPr>
            <a:spLocks noGrp="1" noRot="1" noChangeAspect="1" noChangeArrowheads="1" noTextEdit="1"/>
          </p:cNvSpPr>
          <p:nvPr>
            <p:ph type="sldImg"/>
          </p:nvPr>
        </p:nvSpPr>
        <p:spPr>
          <a:xfrm>
            <a:off x="1152525" y="692150"/>
            <a:ext cx="4554538" cy="3416300"/>
          </a:xfrm>
          <a:ln/>
        </p:spPr>
      </p:sp>
      <p:sp>
        <p:nvSpPr>
          <p:cNvPr id="11267"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1128288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2FB35-5613-4488-8E4D-B4DDBEF8B1A3}" type="slidenum">
              <a:rPr lang="it-IT"/>
              <a:pPr/>
              <a:t>21</a:t>
            </a:fld>
            <a:endParaRPr lang="it-IT"/>
          </a:p>
        </p:txBody>
      </p:sp>
      <p:sp>
        <p:nvSpPr>
          <p:cNvPr id="13314" name="Rectangle 2"/>
          <p:cNvSpPr>
            <a:spLocks noGrp="1" noRot="1" noChangeAspect="1" noChangeArrowheads="1" noTextEdit="1"/>
          </p:cNvSpPr>
          <p:nvPr>
            <p:ph type="sldImg"/>
          </p:nvPr>
        </p:nvSpPr>
        <p:spPr>
          <a:xfrm>
            <a:off x="1152525" y="692150"/>
            <a:ext cx="4554538" cy="3416300"/>
          </a:xfrm>
          <a:ln/>
        </p:spPr>
      </p:sp>
      <p:sp>
        <p:nvSpPr>
          <p:cNvPr id="13315"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3912459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A20AED-7525-4F06-9975-FC8715039494}" type="slidenum">
              <a:rPr lang="it-IT"/>
              <a:pPr/>
              <a:t>22</a:t>
            </a:fld>
            <a:endParaRPr lang="it-IT"/>
          </a:p>
        </p:txBody>
      </p:sp>
      <p:sp>
        <p:nvSpPr>
          <p:cNvPr id="15362" name="Rectangle 2"/>
          <p:cNvSpPr>
            <a:spLocks noGrp="1" noRot="1" noChangeAspect="1" noChangeArrowheads="1" noTextEdit="1"/>
          </p:cNvSpPr>
          <p:nvPr>
            <p:ph type="sldImg"/>
          </p:nvPr>
        </p:nvSpPr>
        <p:spPr>
          <a:xfrm>
            <a:off x="1152525" y="692150"/>
            <a:ext cx="4554538" cy="3416300"/>
          </a:xfrm>
          <a:ln/>
        </p:spPr>
      </p:sp>
      <p:sp>
        <p:nvSpPr>
          <p:cNvPr id="15363"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1374680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B8FD1-F96F-4C93-829F-5E635AB18D1F}" type="slidenum">
              <a:rPr lang="it-IT"/>
              <a:pPr/>
              <a:t>23</a:t>
            </a:fld>
            <a:endParaRPr lang="it-IT"/>
          </a:p>
        </p:txBody>
      </p:sp>
      <p:sp>
        <p:nvSpPr>
          <p:cNvPr id="17410" name="Rectangle 2"/>
          <p:cNvSpPr>
            <a:spLocks noGrp="1" noRot="1" noChangeAspect="1" noChangeArrowheads="1" noTextEdit="1"/>
          </p:cNvSpPr>
          <p:nvPr>
            <p:ph type="sldImg"/>
          </p:nvPr>
        </p:nvSpPr>
        <p:spPr>
          <a:xfrm>
            <a:off x="1152525" y="692150"/>
            <a:ext cx="4554538" cy="3416300"/>
          </a:xfrm>
          <a:ln/>
        </p:spPr>
      </p:sp>
      <p:sp>
        <p:nvSpPr>
          <p:cNvPr id="17411"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1965532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30066-CAD2-4E44-880B-01D01A4BC910}" type="slidenum">
              <a:rPr lang="it-IT"/>
              <a:pPr/>
              <a:t>24</a:t>
            </a:fld>
            <a:endParaRPr lang="it-IT"/>
          </a:p>
        </p:txBody>
      </p:sp>
      <p:sp>
        <p:nvSpPr>
          <p:cNvPr id="19458" name="Rectangle 2"/>
          <p:cNvSpPr>
            <a:spLocks noGrp="1" noRot="1" noChangeAspect="1" noChangeArrowheads="1" noTextEdit="1"/>
          </p:cNvSpPr>
          <p:nvPr>
            <p:ph type="sldImg"/>
          </p:nvPr>
        </p:nvSpPr>
        <p:spPr>
          <a:xfrm>
            <a:off x="1152525" y="692150"/>
            <a:ext cx="4554538" cy="3416300"/>
          </a:xfrm>
          <a:ln/>
        </p:spPr>
      </p:sp>
      <p:sp>
        <p:nvSpPr>
          <p:cNvPr id="19459" name="Rectangle 3"/>
          <p:cNvSpPr>
            <a:spLocks noGrp="1" noChangeArrowheads="1"/>
          </p:cNvSpPr>
          <p:nvPr>
            <p:ph type="body" idx="1"/>
          </p:nvPr>
        </p:nvSpPr>
        <p:spPr>
          <a:xfrm>
            <a:off x="914400" y="4343400"/>
            <a:ext cx="5029200" cy="4116388"/>
          </a:xfrm>
        </p:spPr>
        <p:txBody>
          <a:bodyPr/>
          <a:lstStyle/>
          <a:p>
            <a:endParaRPr lang="it-IT"/>
          </a:p>
        </p:txBody>
      </p:sp>
    </p:spTree>
    <p:extLst>
      <p:ext uri="{BB962C8B-B14F-4D97-AF65-F5344CB8AC3E}">
        <p14:creationId xmlns:p14="http://schemas.microsoft.com/office/powerpoint/2010/main" val="260978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CCC11D00-417D-41DD-A78A-CF8C47888617}" type="datetime1">
              <a:rPr lang="it-IT" smtClean="0"/>
              <a:t>15/03/2017</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6CCE5D68-31AD-423E-B7D6-BD3AB10D10D7}"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B0DBE7F-2D79-4BF7-B79A-3378077FDE14}" type="datetime1">
              <a:rPr lang="it-IT" smtClean="0"/>
              <a:t>15/03/2017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CE5D68-31AD-423E-B7D6-BD3AB10D10D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730422E-DFEE-4DCA-9E47-F2226F3CAC13}" type="datetime1">
              <a:rPr lang="it-IT" smtClean="0"/>
              <a:t>15/03/2017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CE5D68-31AD-423E-B7D6-BD3AB10D10D7}"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250825" y="115888"/>
            <a:ext cx="8713788" cy="504825"/>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250825" y="765175"/>
            <a:ext cx="8713788" cy="5389563"/>
          </a:xfrm>
        </p:spPr>
        <p:txBody>
          <a:bodyPr/>
          <a:lstStyle/>
          <a:p>
            <a:endParaRPr lang="it-IT"/>
          </a:p>
        </p:txBody>
      </p:sp>
      <p:sp>
        <p:nvSpPr>
          <p:cNvPr id="4" name="Segnaposto piè di pagina 3"/>
          <p:cNvSpPr>
            <a:spLocks noGrp="1"/>
          </p:cNvSpPr>
          <p:nvPr>
            <p:ph type="ftr" sz="quarter" idx="10"/>
          </p:nvPr>
        </p:nvSpPr>
        <p:spPr>
          <a:xfrm>
            <a:off x="468313" y="6453188"/>
            <a:ext cx="2374900" cy="260350"/>
          </a:xfrm>
        </p:spPr>
        <p:txBody>
          <a:bodyPr/>
          <a:lstStyle>
            <a:lvl1pPr>
              <a:defRPr/>
            </a:lvl1pPr>
          </a:lstStyle>
          <a:p>
            <a:endParaRPr lang="it-IT"/>
          </a:p>
        </p:txBody>
      </p:sp>
      <p:sp>
        <p:nvSpPr>
          <p:cNvPr id="5" name="Segnaposto numero diapositiva 4"/>
          <p:cNvSpPr>
            <a:spLocks noGrp="1"/>
          </p:cNvSpPr>
          <p:nvPr>
            <p:ph type="sldNum" sz="quarter" idx="11"/>
          </p:nvPr>
        </p:nvSpPr>
        <p:spPr>
          <a:xfrm>
            <a:off x="6553200" y="6453188"/>
            <a:ext cx="2133600" cy="268287"/>
          </a:xfrm>
        </p:spPr>
        <p:txBody>
          <a:bodyPr/>
          <a:lstStyle>
            <a:lvl1pPr>
              <a:defRPr/>
            </a:lvl1pPr>
          </a:lstStyle>
          <a:p>
            <a:fld id="{B75B821F-237D-4F1A-A784-51426C4C09C4}"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A9B538B9-038C-4AB8-A88D-D0C4A7E42BB0}" type="datetime1">
              <a:rPr lang="it-IT" smtClean="0"/>
              <a:t>15/03/2017</a:t>
            </a:fld>
            <a:endParaRPr lang="it-IT"/>
          </a:p>
        </p:txBody>
      </p:sp>
      <p:sp>
        <p:nvSpPr>
          <p:cNvPr id="9" name="Segnaposto numero diapositiva 8"/>
          <p:cNvSpPr>
            <a:spLocks noGrp="1"/>
          </p:cNvSpPr>
          <p:nvPr>
            <p:ph type="sldNum" sz="quarter" idx="15"/>
          </p:nvPr>
        </p:nvSpPr>
        <p:spPr/>
        <p:txBody>
          <a:bodyPr rtlCol="0"/>
          <a:lstStyle/>
          <a:p>
            <a:fld id="{6CCE5D68-31AD-423E-B7D6-BD3AB10D10D7}"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E46AAB23-379B-47CD-A495-074D911D6462}" type="datetime1">
              <a:rPr lang="it-IT" smtClean="0"/>
              <a:t>15/03/2017</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6CCE5D68-31AD-423E-B7D6-BD3AB10D10D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D9A648C-4F91-47C3-A70D-6AC4FC3E0E2E}" type="datetime1">
              <a:rPr lang="it-IT" smtClean="0"/>
              <a:t>15/03/2017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CCE5D68-31AD-423E-B7D6-BD3AB10D10D7}"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06C90E53-150E-461F-BEED-4AFBA9E09C01}" type="datetime1">
              <a:rPr lang="it-IT" smtClean="0"/>
              <a:t>15/03/2017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CCE5D68-31AD-423E-B7D6-BD3AB10D10D7}"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89C5084C-AE36-4293-A22C-F2BF8EBDED38}" type="datetime1">
              <a:rPr lang="it-IT" smtClean="0"/>
              <a:t>15/03/2017</a:t>
            </a:fld>
            <a:endParaRPr lang="it-IT"/>
          </a:p>
        </p:txBody>
      </p:sp>
      <p:sp>
        <p:nvSpPr>
          <p:cNvPr id="7" name="Segnaposto numero diapositiva 6"/>
          <p:cNvSpPr>
            <a:spLocks noGrp="1"/>
          </p:cNvSpPr>
          <p:nvPr>
            <p:ph type="sldNum" sz="quarter" idx="11"/>
          </p:nvPr>
        </p:nvSpPr>
        <p:spPr/>
        <p:txBody>
          <a:bodyPr rtlCol="0"/>
          <a:lstStyle/>
          <a:p>
            <a:fld id="{6CCE5D68-31AD-423E-B7D6-BD3AB10D10D7}"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C7DA141-2DB0-492F-8A97-0573A0FE8C30}" type="datetime1">
              <a:rPr lang="it-IT" smtClean="0"/>
              <a:t>15/03/2017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CCE5D68-31AD-423E-B7D6-BD3AB10D10D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9E2AACDB-8C08-4CF0-BDA7-F56CC269FD55}" type="datetime1">
              <a:rPr lang="it-IT" smtClean="0"/>
              <a:t>15/03/2017</a:t>
            </a:fld>
            <a:endParaRPr lang="it-IT"/>
          </a:p>
        </p:txBody>
      </p:sp>
      <p:sp>
        <p:nvSpPr>
          <p:cNvPr id="22" name="Segnaposto numero diapositiva 21"/>
          <p:cNvSpPr>
            <a:spLocks noGrp="1"/>
          </p:cNvSpPr>
          <p:nvPr>
            <p:ph type="sldNum" sz="quarter" idx="15"/>
          </p:nvPr>
        </p:nvSpPr>
        <p:spPr/>
        <p:txBody>
          <a:bodyPr rtlCol="0"/>
          <a:lstStyle/>
          <a:p>
            <a:fld id="{6CCE5D68-31AD-423E-B7D6-BD3AB10D10D7}"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63F5EFEE-9AF5-4F97-845B-0343D7C5FF15}" type="datetime1">
              <a:rPr lang="it-IT" smtClean="0"/>
              <a:t>15/03/2017</a:t>
            </a:fld>
            <a:endParaRPr lang="it-IT"/>
          </a:p>
        </p:txBody>
      </p:sp>
      <p:sp>
        <p:nvSpPr>
          <p:cNvPr id="18" name="Segnaposto numero diapositiva 17"/>
          <p:cNvSpPr>
            <a:spLocks noGrp="1"/>
          </p:cNvSpPr>
          <p:nvPr>
            <p:ph type="sldNum" sz="quarter" idx="11"/>
          </p:nvPr>
        </p:nvSpPr>
        <p:spPr/>
        <p:txBody>
          <a:bodyPr rtlCol="0"/>
          <a:lstStyle/>
          <a:p>
            <a:fld id="{6CCE5D68-31AD-423E-B7D6-BD3AB10D10D7}"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B88BD5-047F-4F1E-B19B-0717F9FEEC21}" type="datetime1">
              <a:rPr lang="it-IT" smtClean="0"/>
              <a:t>15/03/2017</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CCE5D68-31AD-423E-B7D6-BD3AB10D10D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9.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9.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 comportamenti strategici e la politica economica</a:t>
            </a:r>
            <a:endParaRPr lang="it-IT" dirty="0"/>
          </a:p>
        </p:txBody>
      </p:sp>
      <p:sp>
        <p:nvSpPr>
          <p:cNvPr id="3" name="Sottotitolo 2"/>
          <p:cNvSpPr>
            <a:spLocks noGrp="1"/>
          </p:cNvSpPr>
          <p:nvPr>
            <p:ph type="subTitle" idx="1"/>
          </p:nvPr>
        </p:nvSpPr>
        <p:spPr/>
        <p:txBody>
          <a:bodyPr/>
          <a:lstStyle/>
          <a:p>
            <a:r>
              <a:rPr lang="it-IT" dirty="0" smtClean="0"/>
              <a:t>Il metodo della teoria dei giochi</a:t>
            </a:r>
            <a:endParaRPr lang="it-IT" dirty="0"/>
          </a:p>
        </p:txBody>
      </p:sp>
      <p:sp>
        <p:nvSpPr>
          <p:cNvPr id="4" name="Segnaposto numero diapositiva 3"/>
          <p:cNvSpPr>
            <a:spLocks noGrp="1"/>
          </p:cNvSpPr>
          <p:nvPr>
            <p:ph type="sldNum" sz="quarter" idx="12"/>
          </p:nvPr>
        </p:nvSpPr>
        <p:spPr/>
        <p:txBody>
          <a:bodyPr/>
          <a:lstStyle/>
          <a:p>
            <a:fld id="{6CCE5D68-31AD-423E-B7D6-BD3AB10D10D7}" type="slidenum">
              <a:rPr lang="it-IT" smtClean="0"/>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regole</a:t>
            </a:r>
            <a:endParaRPr lang="it-IT" dirty="0"/>
          </a:p>
        </p:txBody>
      </p:sp>
      <p:sp>
        <p:nvSpPr>
          <p:cNvPr id="3" name="Segnaposto contenuto 2"/>
          <p:cNvSpPr>
            <a:spLocks noGrp="1"/>
          </p:cNvSpPr>
          <p:nvPr>
            <p:ph sz="quarter" idx="1"/>
          </p:nvPr>
        </p:nvSpPr>
        <p:spPr/>
        <p:txBody>
          <a:bodyPr>
            <a:normAutofit fontScale="92500" lnSpcReduction="20000"/>
          </a:bodyPr>
          <a:lstStyle/>
          <a:p>
            <a:r>
              <a:rPr lang="it-IT" dirty="0" smtClean="0"/>
              <a:t>Le regole possono essere di tipo PASSIVO: l’intervento del policy maker ha lo scopo di applicare le regole indipendentemente dai cicli economici (es. regola di Friedman di crescita costante –k- della moneta)</a:t>
            </a:r>
          </a:p>
          <a:p>
            <a:r>
              <a:rPr lang="it-IT" dirty="0" smtClean="0"/>
              <a:t>Sono invece regole di tipo ATTIVO quelle che prevedono interventi in condizioni di evoluzione economica particolari (es. il caso della BCE che agisce con politiche di QE se il livello d’inflazione scende sotto lo 0)</a:t>
            </a:r>
          </a:p>
          <a:p>
            <a:r>
              <a:rPr lang="it-IT" dirty="0" smtClean="0"/>
              <a:t>I neoclassici (monetaristi) vedono nell’incertezza sui valori futuri delle variabili per le decisioni economiche gli unici problemi che possono alterare l’efficacia delle regole. Ma se seguite correttamente le previsioni sugli andamenti futuri saranno corrette, perché i meccanismi di mercato non verranno alterati.</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10</a:t>
            </a:fld>
            <a:endParaRPr lang="it-IT"/>
          </a:p>
        </p:txBody>
      </p:sp>
    </p:spTree>
    <p:extLst>
      <p:ext uri="{BB962C8B-B14F-4D97-AF65-F5344CB8AC3E}">
        <p14:creationId xmlns:p14="http://schemas.microsoft.com/office/powerpoint/2010/main" val="3235328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regole per la Nuova Macroeconomia Classica (NMC)</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L’allocazione efficiente delle risorse è assicurata dal meccanismo di formazione delle aspettative che è di tipo razionale: non vi sono errori sistematici di previsione</a:t>
            </a:r>
          </a:p>
          <a:p>
            <a:r>
              <a:rPr lang="it-IT" dirty="0" smtClean="0"/>
              <a:t>Ne consegue che gli interventi sistematici di PE sono inefficaci</a:t>
            </a:r>
          </a:p>
          <a:p>
            <a:r>
              <a:rPr lang="it-IT" dirty="0" smtClean="0"/>
              <a:t>Gli effetti della politica monetaria possono avere solo natura stocastica o non prevedibile e portano l’equilibrio solo temporaneamente lontano dal trend naturale</a:t>
            </a:r>
          </a:p>
          <a:p>
            <a:r>
              <a:rPr lang="it-IT" dirty="0" smtClean="0"/>
              <a:t>Le </a:t>
            </a:r>
            <a:r>
              <a:rPr lang="it-IT" dirty="0" smtClean="0">
                <a:solidFill>
                  <a:srgbClr val="FF0000"/>
                </a:solidFill>
              </a:rPr>
              <a:t>regole ottimali coerenti </a:t>
            </a:r>
            <a:r>
              <a:rPr lang="it-IT" dirty="0" smtClean="0"/>
              <a:t>nel tempo sembrano essere quindi l’unico metodo ammissibile per gli interventi dei policy maker</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11</a:t>
            </a:fld>
            <a:endParaRPr lang="it-IT"/>
          </a:p>
        </p:txBody>
      </p:sp>
    </p:spTree>
    <p:extLst>
      <p:ext uri="{BB962C8B-B14F-4D97-AF65-F5344CB8AC3E}">
        <p14:creationId xmlns:p14="http://schemas.microsoft.com/office/powerpoint/2010/main" val="3684678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Regole fisse o regole ottimali?</a:t>
            </a:r>
            <a:endParaRPr lang="it-IT" dirty="0"/>
          </a:p>
        </p:txBody>
      </p:sp>
      <p:sp>
        <p:nvSpPr>
          <p:cNvPr id="3" name="Segnaposto contenuto 2"/>
          <p:cNvSpPr>
            <a:spLocks noGrp="1"/>
          </p:cNvSpPr>
          <p:nvPr>
            <p:ph sz="quarter" idx="1"/>
          </p:nvPr>
        </p:nvSpPr>
        <p:spPr/>
        <p:txBody>
          <a:bodyPr>
            <a:normAutofit fontScale="92500" lnSpcReduction="10000"/>
          </a:bodyPr>
          <a:lstStyle/>
          <a:p>
            <a:r>
              <a:rPr lang="it-IT" dirty="0" err="1" smtClean="0"/>
              <a:t>Kydland</a:t>
            </a:r>
            <a:r>
              <a:rPr lang="it-IT" dirty="0" smtClean="0"/>
              <a:t> e Prescott (1977) suggeriscono che se gli agenti sono razionali </a:t>
            </a:r>
            <a:r>
              <a:rPr lang="it-IT" b="1" dirty="0" smtClean="0"/>
              <a:t>le regole ottimali possono produrre risultati peggiori rispetto a quelle fisse</a:t>
            </a:r>
          </a:p>
          <a:p>
            <a:r>
              <a:rPr lang="it-IT" dirty="0" smtClean="0"/>
              <a:t>Infatti tali agenti tengono conto nelle proprie scelte dei comportamenti futuri del policy maker</a:t>
            </a:r>
          </a:p>
          <a:p>
            <a:r>
              <a:rPr lang="it-IT" dirty="0" smtClean="0"/>
              <a:t>Ma se le condizioni che vincolano il sistema (es. inflazione o occupazione, </a:t>
            </a:r>
            <a:r>
              <a:rPr lang="it-IT" dirty="0" smtClean="0">
                <a:solidFill>
                  <a:srgbClr val="FF0000"/>
                </a:solidFill>
              </a:rPr>
              <a:t>vedi funzione di perdita</a:t>
            </a:r>
            <a:r>
              <a:rPr lang="it-IT" dirty="0" smtClean="0"/>
              <a:t>) cambiano, allora ex post tali scelte possono non essere ottimali</a:t>
            </a:r>
          </a:p>
          <a:p>
            <a:r>
              <a:rPr lang="it-IT" dirty="0" smtClean="0"/>
              <a:t>Quindi la sequenza di politiche ottimali inizialmente non è più coerente temporalmente e non è più credibile per il settore privato: l’unico modo perché questo non avvenga è quello di vincolarsi alla regola ottimale ex ante </a:t>
            </a:r>
          </a:p>
          <a:p>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12</a:t>
            </a:fld>
            <a:endParaRPr lang="it-IT"/>
          </a:p>
        </p:txBody>
      </p:sp>
    </p:spTree>
    <p:extLst>
      <p:ext uri="{BB962C8B-B14F-4D97-AF65-F5344CB8AC3E}">
        <p14:creationId xmlns:p14="http://schemas.microsoft.com/office/powerpoint/2010/main" val="3137983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dell’incoerenza temporale</a:t>
            </a:r>
            <a:endParaRPr lang="it-IT" dirty="0"/>
          </a:p>
        </p:txBody>
      </p:sp>
      <p:sp>
        <p:nvSpPr>
          <p:cNvPr id="4" name="Segnaposto numero diapositiva 3"/>
          <p:cNvSpPr>
            <a:spLocks noGrp="1"/>
          </p:cNvSpPr>
          <p:nvPr>
            <p:ph type="sldNum" sz="quarter" idx="11"/>
          </p:nvPr>
        </p:nvSpPr>
        <p:spPr/>
        <p:txBody>
          <a:bodyPr/>
          <a:lstStyle/>
          <a:p>
            <a:fld id="{6CCE5D68-31AD-423E-B7D6-BD3AB10D10D7}" type="slidenum">
              <a:rPr lang="it-IT" smtClean="0"/>
              <a:t>13</a:t>
            </a:fld>
            <a:endParaRPr lang="it-IT"/>
          </a:p>
        </p:txBody>
      </p:sp>
      <p:pic>
        <p:nvPicPr>
          <p:cNvPr id="5" name="Immagine 4"/>
          <p:cNvPicPr>
            <a:picLocks noChangeAspect="1"/>
          </p:cNvPicPr>
          <p:nvPr/>
        </p:nvPicPr>
        <p:blipFill>
          <a:blip r:embed="rId2"/>
          <a:stretch>
            <a:fillRect/>
          </a:stretch>
        </p:blipFill>
        <p:spPr>
          <a:xfrm>
            <a:off x="984536" y="1521332"/>
            <a:ext cx="5890339" cy="4879467"/>
          </a:xfrm>
          <a:prstGeom prst="rect">
            <a:avLst/>
          </a:prstGeom>
        </p:spPr>
      </p:pic>
      <p:cxnSp>
        <p:nvCxnSpPr>
          <p:cNvPr id="7" name="Connettore 2 6"/>
          <p:cNvCxnSpPr/>
          <p:nvPr/>
        </p:nvCxnSpPr>
        <p:spPr>
          <a:xfrm flipV="1">
            <a:off x="1250906" y="5126948"/>
            <a:ext cx="3048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8" name="CasellaDiTesto 7"/>
              <p:cNvSpPr txBox="1"/>
              <p:nvPr/>
            </p:nvSpPr>
            <p:spPr>
              <a:xfrm>
                <a:off x="152400" y="5584148"/>
                <a:ext cx="2197012" cy="30777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sz="1400" dirty="0" smtClean="0"/>
                  <a:t>HP iniziale: </a:t>
                </a:r>
                <a14:m>
                  <m:oMath xmlns:m="http://schemas.openxmlformats.org/officeDocument/2006/math">
                    <m:sSubSup>
                      <m:sSubSupPr>
                        <m:ctrlPr>
                          <a:rPr lang="el-GR" sz="1400" i="1" dirty="0" smtClean="0">
                            <a:latin typeface="Cambria Math" panose="02040503050406030204" pitchFamily="18" charset="0"/>
                          </a:rPr>
                        </m:ctrlPr>
                      </m:sSubSupPr>
                      <m:e>
                        <m:r>
                          <a:rPr lang="el-GR" sz="1400" i="1" dirty="0">
                            <a:latin typeface="Cambria Math" panose="02040503050406030204" pitchFamily="18" charset="0"/>
                          </a:rPr>
                          <m:t>𝜋</m:t>
                        </m:r>
                      </m:e>
                      <m:sub>
                        <m:r>
                          <a:rPr lang="it-IT" sz="1400" b="0" i="1" dirty="0" smtClean="0">
                            <a:latin typeface="Cambria Math" panose="02040503050406030204" pitchFamily="18" charset="0"/>
                          </a:rPr>
                          <m:t>𝑡</m:t>
                        </m:r>
                      </m:sub>
                      <m:sup>
                        <m:r>
                          <a:rPr lang="it-IT" sz="1400" b="0" i="1" dirty="0" smtClean="0">
                            <a:latin typeface="Cambria Math" panose="02040503050406030204" pitchFamily="18" charset="0"/>
                          </a:rPr>
                          <m:t>𝑒</m:t>
                        </m:r>
                      </m:sup>
                    </m:sSubSup>
                  </m:oMath>
                </a14:m>
                <a:r>
                  <a:rPr lang="it-IT" sz="1400" dirty="0" smtClean="0"/>
                  <a:t>=</a:t>
                </a:r>
                <a:r>
                  <a:rPr lang="el-GR" sz="1400" dirty="0" smtClean="0"/>
                  <a:t>π</a:t>
                </a:r>
                <a:r>
                  <a:rPr lang="it-IT" sz="1400" baseline="-25000" dirty="0" smtClean="0"/>
                  <a:t>t</a:t>
                </a:r>
                <a:r>
                  <a:rPr lang="it-IT" sz="1400" dirty="0" smtClean="0"/>
                  <a:t>=</a:t>
                </a:r>
                <a:r>
                  <a:rPr lang="el-GR" sz="1400" dirty="0" smtClean="0"/>
                  <a:t>π</a:t>
                </a:r>
                <a:r>
                  <a:rPr lang="it-IT" sz="1400" dirty="0" smtClean="0"/>
                  <a:t>*=0</a:t>
                </a:r>
                <a:endParaRPr lang="it-IT" sz="1400" dirty="0"/>
              </a:p>
            </p:txBody>
          </p:sp>
        </mc:Choice>
        <mc:Fallback>
          <p:sp>
            <p:nvSpPr>
              <p:cNvPr id="8" name="CasellaDiTesto 7"/>
              <p:cNvSpPr txBox="1">
                <a:spLocks noRot="1" noChangeAspect="1" noMove="1" noResize="1" noEditPoints="1" noAdjustHandles="1" noChangeArrowheads="1" noChangeShapeType="1" noTextEdit="1"/>
              </p:cNvSpPr>
              <p:nvPr/>
            </p:nvSpPr>
            <p:spPr>
              <a:xfrm>
                <a:off x="152400" y="5584148"/>
                <a:ext cx="2197012" cy="307777"/>
              </a:xfrm>
              <a:prstGeom prst="rect">
                <a:avLst/>
              </a:prstGeom>
              <a:blipFill rotWithShape="0">
                <a:blip r:embed="rId3"/>
                <a:stretch>
                  <a:fillRect/>
                </a:stretch>
              </a:blipFill>
            </p:spPr>
            <p:txBody>
              <a:bodyPr/>
              <a:lstStyle/>
              <a:p>
                <a:r>
                  <a:rPr lang="it-IT">
                    <a:noFill/>
                  </a:rPr>
                  <a:t> </a:t>
                </a:r>
              </a:p>
            </p:txBody>
          </p:sp>
        </mc:Fallback>
      </mc:AlternateContent>
      <p:sp>
        <p:nvSpPr>
          <p:cNvPr id="9" name="Rettangolo 8"/>
          <p:cNvSpPr/>
          <p:nvPr/>
        </p:nvSpPr>
        <p:spPr>
          <a:xfrm>
            <a:off x="3075074" y="5522593"/>
            <a:ext cx="760144" cy="369332"/>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it-IT" dirty="0" smtClean="0"/>
              <a:t>u</a:t>
            </a:r>
            <a:r>
              <a:rPr lang="it-IT" baseline="-25000" dirty="0" smtClean="0"/>
              <a:t>t</a:t>
            </a:r>
            <a:r>
              <a:rPr lang="it-IT" dirty="0" smtClean="0"/>
              <a:t>=u</a:t>
            </a:r>
            <a:r>
              <a:rPr lang="it-IT" baseline="-25000" dirty="0" smtClean="0"/>
              <a:t>n</a:t>
            </a:r>
            <a:endParaRPr lang="it-IT" baseline="-25000" dirty="0"/>
          </a:p>
        </p:txBody>
      </p:sp>
      <p:cxnSp>
        <p:nvCxnSpPr>
          <p:cNvPr id="11" name="Connettore 2 10"/>
          <p:cNvCxnSpPr/>
          <p:nvPr/>
        </p:nvCxnSpPr>
        <p:spPr>
          <a:xfrm flipV="1">
            <a:off x="3657600" y="5126948"/>
            <a:ext cx="152400" cy="35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Freccia in giù 11"/>
          <p:cNvSpPr/>
          <p:nvPr/>
        </p:nvSpPr>
        <p:spPr>
          <a:xfrm>
            <a:off x="3708309" y="4782493"/>
            <a:ext cx="203382" cy="292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llout 1 13"/>
          <p:cNvSpPr/>
          <p:nvPr/>
        </p:nvSpPr>
        <p:spPr>
          <a:xfrm>
            <a:off x="4512675" y="2743200"/>
            <a:ext cx="2362200" cy="838199"/>
          </a:xfrm>
          <a:prstGeom prst="borderCallout1">
            <a:avLst>
              <a:gd name="adj1" fmla="val 14118"/>
              <a:gd name="adj2" fmla="val -1410"/>
              <a:gd name="adj3" fmla="val 173877"/>
              <a:gd name="adj4" fmla="val -814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t>Migliore risposta PM </a:t>
            </a:r>
            <a:r>
              <a:rPr lang="it-IT" sz="1400" dirty="0" smtClean="0"/>
              <a:t>dopo le </a:t>
            </a:r>
            <a:r>
              <a:rPr lang="it-IT" sz="1400" dirty="0"/>
              <a:t>scelte del settore </a:t>
            </a:r>
            <a:r>
              <a:rPr lang="it-IT" sz="1400" dirty="0" smtClean="0"/>
              <a:t>privato: minimizzazione della perdita (ex post)</a:t>
            </a:r>
            <a:endParaRPr lang="it-IT" sz="1400" dirty="0"/>
          </a:p>
        </p:txBody>
      </p:sp>
      <mc:AlternateContent xmlns:mc="http://schemas.openxmlformats.org/markup-compatibility/2006">
        <mc:Choice xmlns:a14="http://schemas.microsoft.com/office/drawing/2010/main" Requires="a14">
          <p:sp>
            <p:nvSpPr>
              <p:cNvPr id="15" name="Callout 1 14"/>
              <p:cNvSpPr/>
              <p:nvPr/>
            </p:nvSpPr>
            <p:spPr>
              <a:xfrm>
                <a:off x="5105400" y="3646993"/>
                <a:ext cx="3175182" cy="533400"/>
              </a:xfrm>
              <a:prstGeom prst="borderCallout1">
                <a:avLst>
                  <a:gd name="adj1" fmla="val 18750"/>
                  <a:gd name="adj2" fmla="val -8333"/>
                  <a:gd name="adj3" fmla="val 103571"/>
                  <a:gd name="adj4" fmla="val -392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t>… fissando </a:t>
                </a:r>
                <a14:m>
                  <m:oMath xmlns:m="http://schemas.openxmlformats.org/officeDocument/2006/math">
                    <m:sSubSup>
                      <m:sSubSupPr>
                        <m:ctrlPr>
                          <a:rPr lang="el-GR" sz="1600" i="1" dirty="0">
                            <a:latin typeface="Cambria Math" panose="02040503050406030204" pitchFamily="18" charset="0"/>
                          </a:rPr>
                        </m:ctrlPr>
                      </m:sSubSupPr>
                      <m:e>
                        <m:r>
                          <a:rPr lang="el-GR" sz="1600" i="1" dirty="0">
                            <a:latin typeface="Cambria Math" panose="02040503050406030204" pitchFamily="18" charset="0"/>
                          </a:rPr>
                          <m:t>𝜋</m:t>
                        </m:r>
                      </m:e>
                      <m:sub>
                        <m:r>
                          <a:rPr lang="it-IT" sz="1600" i="1" dirty="0">
                            <a:latin typeface="Cambria Math" panose="02040503050406030204" pitchFamily="18" charset="0"/>
                          </a:rPr>
                          <m:t>𝑡</m:t>
                        </m:r>
                      </m:sub>
                      <m:sup>
                        <m:r>
                          <a:rPr lang="it-IT" sz="1600" i="1" dirty="0">
                            <a:latin typeface="Cambria Math" panose="02040503050406030204" pitchFamily="18" charset="0"/>
                          </a:rPr>
                          <m:t>𝑒</m:t>
                        </m:r>
                      </m:sup>
                    </m:sSubSup>
                  </m:oMath>
                </a14:m>
                <a:r>
                  <a:rPr lang="it-IT" sz="1600" dirty="0"/>
                  <a:t>=</a:t>
                </a:r>
                <a:r>
                  <a:rPr lang="el-GR" sz="1600" dirty="0" smtClean="0"/>
                  <a:t>π</a:t>
                </a:r>
                <a:r>
                  <a:rPr lang="it-IT" sz="1600" baseline="-25000" dirty="0" smtClean="0"/>
                  <a:t>B</a:t>
                </a:r>
                <a:r>
                  <a:rPr lang="it-IT" sz="1600" dirty="0" smtClean="0"/>
                  <a:t> aspettative del settore privato </a:t>
                </a:r>
                <a:endParaRPr lang="it-IT" sz="1600" dirty="0"/>
              </a:p>
            </p:txBody>
          </p:sp>
        </mc:Choice>
        <mc:Fallback>
          <p:sp>
            <p:nvSpPr>
              <p:cNvPr id="15" name="Callout 1 14"/>
              <p:cNvSpPr>
                <a:spLocks noRot="1" noChangeAspect="1" noMove="1" noResize="1" noEditPoints="1" noAdjustHandles="1" noChangeArrowheads="1" noChangeShapeType="1" noTextEdit="1"/>
              </p:cNvSpPr>
              <p:nvPr/>
            </p:nvSpPr>
            <p:spPr>
              <a:xfrm>
                <a:off x="5105400" y="3646993"/>
                <a:ext cx="3175182" cy="533400"/>
              </a:xfrm>
              <a:prstGeom prst="borderCallout1">
                <a:avLst>
                  <a:gd name="adj1" fmla="val 18750"/>
                  <a:gd name="adj2" fmla="val -8333"/>
                  <a:gd name="adj3" fmla="val 103571"/>
                  <a:gd name="adj4" fmla="val -39233"/>
                </a:avLst>
              </a:prstGeom>
              <a:blipFill rotWithShape="0">
                <a:blip r:embed="rId4"/>
                <a:stretch>
                  <a:fillRect t="-4167" b="-11458"/>
                </a:stretch>
              </a:blipFill>
            </p:spPr>
            <p:txBody>
              <a:bodyPr/>
              <a:lstStyle/>
              <a:p>
                <a:r>
                  <a:rPr lang="it-IT">
                    <a:noFill/>
                  </a:rPr>
                  <a:t> </a:t>
                </a:r>
              </a:p>
            </p:txBody>
          </p:sp>
        </mc:Fallback>
      </mc:AlternateContent>
      <p:cxnSp>
        <p:nvCxnSpPr>
          <p:cNvPr id="17" name="Connettore 1 16"/>
          <p:cNvCxnSpPr/>
          <p:nvPr/>
        </p:nvCxnSpPr>
        <p:spPr>
          <a:xfrm>
            <a:off x="2590800" y="4180393"/>
            <a:ext cx="12444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ttore 2 18"/>
          <p:cNvCxnSpPr/>
          <p:nvPr/>
        </p:nvCxnSpPr>
        <p:spPr>
          <a:xfrm flipH="1" flipV="1">
            <a:off x="3352800" y="3733800"/>
            <a:ext cx="558891" cy="4465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a:off x="3434188" y="3743325"/>
            <a:ext cx="3961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04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3.33333E-6 1.11022E-16 L -0.13334 -0.14097 " pathEditMode="relative" rAng="0" ptsTypes="AA">
                                      <p:cBhvr>
                                        <p:cTn id="22" dur="2000" fill="hold"/>
                                        <p:tgtEl>
                                          <p:spTgt spid="12"/>
                                        </p:tgtEl>
                                        <p:attrNameLst>
                                          <p:attrName>ppt_x</p:attrName>
                                          <p:attrName>ppt_y</p:attrName>
                                        </p:attrNameLst>
                                      </p:cBhvr>
                                      <p:rCtr x="-6667" y="-7060"/>
                                    </p:animMotion>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8"/>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9"/>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2" presetClass="entr" presetSubtype="4"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2" grpId="0" animBg="1"/>
      <p:bldP spid="12" grpId="1" animBg="1"/>
      <p:bldP spid="14" grpId="0" animBg="1"/>
      <p:bldP spid="14" grpId="1"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4294967295"/>
          </p:nvPr>
        </p:nvSpPr>
        <p:spPr/>
        <p:txBody>
          <a:bodyPr/>
          <a:lstStyle/>
          <a:p>
            <a:fld id="{F45AD0F5-0F25-4709-B8B6-2AB1E5C7EB90}" type="slidenum">
              <a:rPr lang="it-IT"/>
              <a:pPr/>
              <a:t>14</a:t>
            </a:fld>
            <a:endParaRPr lang="it-IT"/>
          </a:p>
        </p:txBody>
      </p:sp>
      <p:sp>
        <p:nvSpPr>
          <p:cNvPr id="49156" name="Rectangle 4"/>
          <p:cNvSpPr>
            <a:spLocks noChangeArrowheads="1"/>
          </p:cNvSpPr>
          <p:nvPr/>
        </p:nvSpPr>
        <p:spPr bwMode="auto">
          <a:xfrm>
            <a:off x="517364" y="1600200"/>
            <a:ext cx="8208962" cy="3179763"/>
          </a:xfrm>
          <a:prstGeom prst="rect">
            <a:avLst/>
          </a:prstGeom>
          <a:noFill/>
          <a:ln w="12700">
            <a:noFill/>
            <a:miter lim="800000"/>
            <a:headEnd/>
            <a:tailEnd/>
          </a:ln>
          <a:effectLst/>
        </p:spPr>
        <p:txBody>
          <a:bodyPr lIns="90488" tIns="44450" rIns="90488" bIns="44450"/>
          <a:lstStyle/>
          <a:p>
            <a:pPr indent="20638" algn="just" eaLnBrk="0" hangingPunct="0"/>
            <a:r>
              <a:rPr lang="it-IT" sz="2400" dirty="0" smtClean="0"/>
              <a:t>Perché questo avvenga occorre che si verifichino alcune condizioni che possono essere trattate utilizzando la teoria dei giochi</a:t>
            </a:r>
          </a:p>
          <a:p>
            <a:pPr indent="20638" algn="just" eaLnBrk="0" hangingPunct="0"/>
            <a:r>
              <a:rPr lang="it-IT" sz="2400" dirty="0" smtClean="0"/>
              <a:t>Occorre anzitutto considerare alcune determinanti del gioco strategico: </a:t>
            </a:r>
            <a:r>
              <a:rPr lang="it-IT" sz="2400" b="1" dirty="0" smtClean="0"/>
              <a:t>l’annuncio o minaccia di compiere un’azione</a:t>
            </a:r>
            <a:r>
              <a:rPr lang="it-IT" sz="2400" dirty="0"/>
              <a:t>.</a:t>
            </a:r>
            <a:endParaRPr lang="it-IT" sz="2400" dirty="0" smtClean="0"/>
          </a:p>
          <a:p>
            <a:pPr indent="20638" algn="just" eaLnBrk="0" hangingPunct="0"/>
            <a:r>
              <a:rPr lang="it-IT" sz="2400" dirty="0" smtClean="0"/>
              <a:t>Dal </a:t>
            </a:r>
            <a:r>
              <a:rPr lang="it-IT" sz="2400" dirty="0"/>
              <a:t>momento che chi pronuncia la minaccia non ha alcun interesse a metterla effettivamente in atto per punire l’eventuale trasgressione …</a:t>
            </a:r>
          </a:p>
          <a:p>
            <a:pPr indent="20638" algn="just" eaLnBrk="0" hangingPunct="0"/>
            <a:endParaRPr lang="it-IT" sz="2400" dirty="0"/>
          </a:p>
          <a:p>
            <a:pPr indent="20638" algn="just" eaLnBrk="0" hangingPunct="0"/>
            <a:r>
              <a:rPr lang="it-IT" sz="2400" dirty="0"/>
              <a:t>… il successo di questa mossa strategica dipende strettamente dalla sua </a:t>
            </a:r>
            <a:r>
              <a:rPr lang="it-IT" sz="2400" b="1" i="1" dirty="0"/>
              <a:t>credibilità</a:t>
            </a:r>
            <a:r>
              <a:rPr lang="it-IT" sz="2400" dirty="0"/>
              <a:t>, ovvero dalla capacità dell’attore di vincolarsi alla sua attuazione (</a:t>
            </a:r>
            <a:r>
              <a:rPr lang="en-US" sz="2400" i="1" dirty="0"/>
              <a:t>commitment</a:t>
            </a:r>
            <a:r>
              <a:rPr lang="it-IT" sz="2400" dirty="0"/>
              <a:t>).</a:t>
            </a:r>
          </a:p>
        </p:txBody>
      </p:sp>
      <p:sp>
        <p:nvSpPr>
          <p:cNvPr id="49157" name="Rectangle 5"/>
          <p:cNvSpPr>
            <a:spLocks noGrp="1" noChangeArrowheads="1"/>
          </p:cNvSpPr>
          <p:nvPr>
            <p:ph type="title"/>
          </p:nvPr>
        </p:nvSpPr>
        <p:spPr/>
        <p:txBody>
          <a:bodyPr/>
          <a:lstStyle/>
          <a:p>
            <a:r>
              <a:rPr lang="it-IT" dirty="0"/>
              <a:t>La </a:t>
            </a:r>
            <a:r>
              <a:rPr lang="it-IT" dirty="0" smtClean="0"/>
              <a:t>credibilità del </a:t>
            </a:r>
            <a:r>
              <a:rPr lang="it-IT" dirty="0" err="1" smtClean="0"/>
              <a:t>pm</a:t>
            </a:r>
            <a:endParaRPr lang="it-IT" dirty="0"/>
          </a:p>
        </p:txBody>
      </p:sp>
    </p:spTree>
    <p:extLst>
      <p:ext uri="{BB962C8B-B14F-4D97-AF65-F5344CB8AC3E}">
        <p14:creationId xmlns:p14="http://schemas.microsoft.com/office/powerpoint/2010/main" val="17309108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9156">
                                            <p:txEl>
                                              <p:pRg st="0" end="0"/>
                                            </p:txEl>
                                          </p:spTgt>
                                        </p:tgtEl>
                                        <p:attrNameLst>
                                          <p:attrName>style.visibility</p:attrName>
                                        </p:attrNameLst>
                                      </p:cBhvr>
                                      <p:to>
                                        <p:strVal val="visible"/>
                                      </p:to>
                                    </p:set>
                                    <p:anim calcmode="lin" valueType="num">
                                      <p:cBhvr>
                                        <p:cTn id="7" dur="500" fill="hold"/>
                                        <p:tgtEl>
                                          <p:spTgt spid="4915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15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915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9156">
                                            <p:txEl>
                                              <p:pRg st="1" end="1"/>
                                            </p:txEl>
                                          </p:spTgt>
                                        </p:tgtEl>
                                        <p:attrNameLst>
                                          <p:attrName>style.visibility</p:attrName>
                                        </p:attrNameLst>
                                      </p:cBhvr>
                                      <p:to>
                                        <p:strVal val="visible"/>
                                      </p:to>
                                    </p:set>
                                    <p:anim calcmode="lin" valueType="num">
                                      <p:cBhvr>
                                        <p:cTn id="14" dur="500" fill="hold"/>
                                        <p:tgtEl>
                                          <p:spTgt spid="4915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915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915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9156">
                                            <p:txEl>
                                              <p:pRg st="2" end="2"/>
                                            </p:txEl>
                                          </p:spTgt>
                                        </p:tgtEl>
                                        <p:attrNameLst>
                                          <p:attrName>style.visibility</p:attrName>
                                        </p:attrNameLst>
                                      </p:cBhvr>
                                      <p:to>
                                        <p:strVal val="visible"/>
                                      </p:to>
                                    </p:set>
                                    <p:anim calcmode="lin" valueType="num">
                                      <p:cBhvr>
                                        <p:cTn id="21" dur="500" fill="hold"/>
                                        <p:tgtEl>
                                          <p:spTgt spid="4915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9156">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915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9156">
                                            <p:txEl>
                                              <p:pRg st="4" end="4"/>
                                            </p:txEl>
                                          </p:spTgt>
                                        </p:tgtEl>
                                        <p:attrNameLst>
                                          <p:attrName>style.visibility</p:attrName>
                                        </p:attrNameLst>
                                      </p:cBhvr>
                                      <p:to>
                                        <p:strVal val="visible"/>
                                      </p:to>
                                    </p:set>
                                    <p:anim calcmode="lin" valueType="num">
                                      <p:cBhvr>
                                        <p:cTn id="28" dur="500" fill="hold"/>
                                        <p:tgtEl>
                                          <p:spTgt spid="49156">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9156">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91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4294967295"/>
          </p:nvPr>
        </p:nvSpPr>
        <p:spPr/>
        <p:txBody>
          <a:bodyPr/>
          <a:lstStyle/>
          <a:p>
            <a:fld id="{8C4DDD56-B219-4064-985F-0506E21A2C22}" type="slidenum">
              <a:rPr lang="it-IT"/>
              <a:pPr/>
              <a:t>15</a:t>
            </a:fld>
            <a:endParaRPr lang="it-IT"/>
          </a:p>
        </p:txBody>
      </p:sp>
      <p:sp>
        <p:nvSpPr>
          <p:cNvPr id="51204" name="Rectangle 4"/>
          <p:cNvSpPr>
            <a:spLocks noChangeArrowheads="1"/>
          </p:cNvSpPr>
          <p:nvPr/>
        </p:nvSpPr>
        <p:spPr bwMode="auto">
          <a:xfrm>
            <a:off x="539750" y="1628775"/>
            <a:ext cx="8135938" cy="4392613"/>
          </a:xfrm>
          <a:prstGeom prst="rect">
            <a:avLst/>
          </a:prstGeom>
          <a:noFill/>
          <a:ln w="12700">
            <a:noFill/>
            <a:miter lim="800000"/>
            <a:headEnd/>
            <a:tailEnd/>
          </a:ln>
          <a:effectLst/>
        </p:spPr>
        <p:txBody>
          <a:bodyPr lIns="90488" tIns="44450" rIns="90488" bIns="44450"/>
          <a:lstStyle/>
          <a:p>
            <a:pPr indent="20638" algn="just" eaLnBrk="0" hangingPunct="0"/>
            <a:endParaRPr lang="it-IT" sz="2000"/>
          </a:p>
          <a:p>
            <a:pPr indent="20638" algn="just" eaLnBrk="0" hangingPunct="0"/>
            <a:r>
              <a:rPr lang="it-IT" sz="2000"/>
              <a:t>Con la promessa ci si impegna a </a:t>
            </a:r>
            <a:r>
              <a:rPr lang="it-IT" sz="2000" b="1" i="1"/>
              <a:t>premiare chi coopera</a:t>
            </a:r>
            <a:r>
              <a:rPr lang="it-IT" sz="2000"/>
              <a:t>. Anche le promesse possono essere coercitive o deterrenti: </a:t>
            </a:r>
          </a:p>
          <a:p>
            <a:pPr indent="20638" algn="just" eaLnBrk="0" hangingPunct="0"/>
            <a:endParaRPr lang="it-IT" sz="2000"/>
          </a:p>
          <a:p>
            <a:pPr indent="20638">
              <a:buClr>
                <a:srgbClr val="FF0000"/>
              </a:buClr>
              <a:buFont typeface="Wingdings" pitchFamily="2" charset="2"/>
              <a:buChar char="ü"/>
            </a:pPr>
            <a:r>
              <a:rPr lang="it-IT" sz="2000"/>
              <a:t> una promessa </a:t>
            </a:r>
            <a:r>
              <a:rPr lang="it-IT" sz="2000" b="1" i="1"/>
              <a:t>coercitiva</a:t>
            </a:r>
            <a:r>
              <a:rPr lang="it-IT" sz="2000"/>
              <a:t> ha lo scopo di indurre a compiere  una azione positiva: </a:t>
            </a:r>
          </a:p>
          <a:p>
            <a:pPr indent="20638"/>
            <a:r>
              <a:rPr lang="it-IT" sz="2000" i="1"/>
              <a:t>“la promessa di uno sconto di pena nel caso in cui si testimoni contro i propri complici”;</a:t>
            </a:r>
          </a:p>
          <a:p>
            <a:pPr indent="20638"/>
            <a:endParaRPr lang="it-IT" sz="2000" i="1"/>
          </a:p>
          <a:p>
            <a:pPr indent="20638">
              <a:buClr>
                <a:srgbClr val="FF0000"/>
              </a:buClr>
              <a:buFont typeface="Wingdings" pitchFamily="2" charset="2"/>
              <a:buChar char="ü"/>
            </a:pPr>
            <a:r>
              <a:rPr lang="it-IT"/>
              <a:t> </a:t>
            </a:r>
            <a:r>
              <a:rPr lang="it-IT" sz="2000"/>
              <a:t>una promessa </a:t>
            </a:r>
            <a:r>
              <a:rPr lang="it-IT" sz="2000" b="1" i="1"/>
              <a:t>deterrente</a:t>
            </a:r>
            <a:r>
              <a:rPr lang="it-IT" sz="2000"/>
              <a:t> ha lo scopo di impedire il compimento di una azione negativa:</a:t>
            </a:r>
          </a:p>
          <a:p>
            <a:pPr indent="20638" algn="just"/>
            <a:r>
              <a:rPr lang="it-IT" sz="2000" i="1"/>
              <a:t>“la promessa della mafia di prendersi cura di un testimone se tiene la bocca chiusa”.</a:t>
            </a:r>
            <a:endParaRPr lang="it-IT" sz="2000"/>
          </a:p>
        </p:txBody>
      </p:sp>
      <p:sp>
        <p:nvSpPr>
          <p:cNvPr id="51205" name="Rectangle 5"/>
          <p:cNvSpPr>
            <a:spLocks noGrp="1" noChangeArrowheads="1"/>
          </p:cNvSpPr>
          <p:nvPr>
            <p:ph type="title"/>
          </p:nvPr>
        </p:nvSpPr>
        <p:spPr/>
        <p:txBody>
          <a:bodyPr/>
          <a:lstStyle/>
          <a:p>
            <a:r>
              <a:rPr lang="it-IT"/>
              <a:t>La promessa</a:t>
            </a:r>
          </a:p>
        </p:txBody>
      </p:sp>
    </p:spTree>
    <p:extLst>
      <p:ext uri="{BB962C8B-B14F-4D97-AF65-F5344CB8AC3E}">
        <p14:creationId xmlns:p14="http://schemas.microsoft.com/office/powerpoint/2010/main" val="246587176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4294967295"/>
          </p:nvPr>
        </p:nvSpPr>
        <p:spPr/>
        <p:txBody>
          <a:bodyPr/>
          <a:lstStyle/>
          <a:p>
            <a:fld id="{DB108C16-714A-4B1E-B64F-35DE1D7CE26D}" type="slidenum">
              <a:rPr lang="it-IT"/>
              <a:pPr/>
              <a:t>16</a:t>
            </a:fld>
            <a:endParaRPr lang="it-IT"/>
          </a:p>
        </p:txBody>
      </p:sp>
      <p:sp>
        <p:nvSpPr>
          <p:cNvPr id="55300" name="Rectangle 4"/>
          <p:cNvSpPr>
            <a:spLocks noChangeArrowheads="1"/>
          </p:cNvSpPr>
          <p:nvPr/>
        </p:nvSpPr>
        <p:spPr bwMode="auto">
          <a:xfrm>
            <a:off x="457200" y="1828800"/>
            <a:ext cx="8137525" cy="2663825"/>
          </a:xfrm>
          <a:prstGeom prst="rect">
            <a:avLst/>
          </a:prstGeom>
          <a:noFill/>
          <a:ln w="12700">
            <a:noFill/>
            <a:miter lim="800000"/>
            <a:headEnd/>
            <a:tailEnd/>
          </a:ln>
          <a:effectLst/>
        </p:spPr>
        <p:txBody>
          <a:bodyPr lIns="90488" tIns="44450" rIns="90488" bIns="44450"/>
          <a:lstStyle/>
          <a:p>
            <a:pPr indent="20638" algn="just" eaLnBrk="0" hangingPunct="0"/>
            <a:r>
              <a:rPr lang="it-IT" sz="2000" dirty="0"/>
              <a:t>In entrambi i casi ciò che si promette è l’adozione di una strategia che  (combinata con quella richiesta all’interlocutore) produrrebbe un risultato positivo per entrambi.</a:t>
            </a:r>
          </a:p>
          <a:p>
            <a:pPr indent="20638" algn="just" eaLnBrk="0" hangingPunct="0"/>
            <a:endParaRPr lang="it-IT" sz="2000" dirty="0"/>
          </a:p>
          <a:p>
            <a:pPr indent="20638" algn="just" eaLnBrk="0" hangingPunct="0"/>
            <a:r>
              <a:rPr lang="it-IT" sz="2000" dirty="0"/>
              <a:t>Se la promessa ottiene il risultato atteso, ovvero la collaborazione dell’altro (proprio come nel caso di fallimento della minaccia), esiste comunque un incentivo a ritirare l’impegno assunto (con conseguenze sulla </a:t>
            </a:r>
            <a:r>
              <a:rPr lang="it-IT" sz="2000" b="1" i="1" dirty="0"/>
              <a:t>credibilità</a:t>
            </a:r>
            <a:r>
              <a:rPr lang="it-IT" sz="2000" dirty="0"/>
              <a:t> futura delle proprie promesse</a:t>
            </a:r>
            <a:r>
              <a:rPr lang="it-IT" sz="2000" dirty="0" smtClean="0"/>
              <a:t>).</a:t>
            </a:r>
          </a:p>
          <a:p>
            <a:pPr indent="20638" algn="just" eaLnBrk="0" hangingPunct="0"/>
            <a:endParaRPr lang="it-IT" sz="2000" dirty="0"/>
          </a:p>
          <a:p>
            <a:pPr indent="20638" algn="just" eaLnBrk="0" hangingPunct="0"/>
            <a:r>
              <a:rPr lang="it-IT" sz="2000" dirty="0"/>
              <a:t>Ma come è possibile </a:t>
            </a:r>
            <a:r>
              <a:rPr lang="it-IT" sz="2000" b="1" i="1" dirty="0"/>
              <a:t>vincolarsi credibilmente</a:t>
            </a:r>
            <a:r>
              <a:rPr lang="it-IT" sz="2000" dirty="0"/>
              <a:t> ad un corso d’azione?</a:t>
            </a:r>
          </a:p>
          <a:p>
            <a:pPr indent="20638" algn="just" eaLnBrk="0" hangingPunct="0"/>
            <a:endParaRPr lang="it-IT" sz="2000" dirty="0"/>
          </a:p>
        </p:txBody>
      </p:sp>
      <p:sp>
        <p:nvSpPr>
          <p:cNvPr id="55301" name="Rectangle 5"/>
          <p:cNvSpPr>
            <a:spLocks noGrp="1" noChangeArrowheads="1"/>
          </p:cNvSpPr>
          <p:nvPr>
            <p:ph type="title"/>
          </p:nvPr>
        </p:nvSpPr>
        <p:spPr/>
        <p:txBody>
          <a:bodyPr/>
          <a:lstStyle/>
          <a:p>
            <a:r>
              <a:rPr lang="it-IT"/>
              <a:t>I costi della promessa</a:t>
            </a:r>
          </a:p>
        </p:txBody>
      </p:sp>
    </p:spTree>
    <p:extLst>
      <p:ext uri="{BB962C8B-B14F-4D97-AF65-F5344CB8AC3E}">
        <p14:creationId xmlns:p14="http://schemas.microsoft.com/office/powerpoint/2010/main" val="13594625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 calcmode="lin" valueType="num">
                                      <p:cBhvr>
                                        <p:cTn id="7" dur="500" fill="hold"/>
                                        <p:tgtEl>
                                          <p:spTgt spid="5530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530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530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5300">
                                            <p:txEl>
                                              <p:pRg st="2" end="2"/>
                                            </p:txEl>
                                          </p:spTgt>
                                        </p:tgtEl>
                                        <p:attrNameLst>
                                          <p:attrName>style.visibility</p:attrName>
                                        </p:attrNameLst>
                                      </p:cBhvr>
                                      <p:to>
                                        <p:strVal val="visible"/>
                                      </p:to>
                                    </p:set>
                                    <p:anim calcmode="lin" valueType="num">
                                      <p:cBhvr>
                                        <p:cTn id="14" dur="500" fill="hold"/>
                                        <p:tgtEl>
                                          <p:spTgt spid="55300">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5300">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530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5300">
                                            <p:txEl>
                                              <p:pRg st="4" end="4"/>
                                            </p:txEl>
                                          </p:spTgt>
                                        </p:tgtEl>
                                        <p:attrNameLst>
                                          <p:attrName>style.visibility</p:attrName>
                                        </p:attrNameLst>
                                      </p:cBhvr>
                                      <p:to>
                                        <p:strVal val="visible"/>
                                      </p:to>
                                    </p:set>
                                    <p:anim calcmode="lin" valueType="num">
                                      <p:cBhvr>
                                        <p:cTn id="21" dur="500" fill="hold"/>
                                        <p:tgtEl>
                                          <p:spTgt spid="55300">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5300">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53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elementi fondamentali dell’interazione pubblico-privato</a:t>
            </a:r>
            <a:endParaRPr lang="it-IT" dirty="0"/>
          </a:p>
        </p:txBody>
      </p:sp>
      <p:sp>
        <p:nvSpPr>
          <p:cNvPr id="3" name="Segnaposto contenuto 2"/>
          <p:cNvSpPr>
            <a:spLocks noGrp="1"/>
          </p:cNvSpPr>
          <p:nvPr>
            <p:ph sz="quarter" idx="1"/>
          </p:nvPr>
        </p:nvSpPr>
        <p:spPr/>
        <p:txBody>
          <a:bodyPr/>
          <a:lstStyle/>
          <a:p>
            <a:r>
              <a:rPr lang="it-IT" dirty="0" smtClean="0"/>
              <a:t>Incertezza del risultato</a:t>
            </a:r>
          </a:p>
          <a:p>
            <a:r>
              <a:rPr lang="it-IT" dirty="0" smtClean="0"/>
              <a:t>Incoerenza temporale</a:t>
            </a:r>
          </a:p>
          <a:p>
            <a:r>
              <a:rPr lang="it-IT" dirty="0" smtClean="0"/>
              <a:t>Utilizzo di annunci </a:t>
            </a:r>
            <a:r>
              <a:rPr lang="it-IT" dirty="0" err="1" smtClean="0"/>
              <a:t>sottoforma</a:t>
            </a:r>
            <a:r>
              <a:rPr lang="it-IT" dirty="0" smtClean="0"/>
              <a:t> di </a:t>
            </a:r>
          </a:p>
          <a:p>
            <a:pPr lvl="1"/>
            <a:r>
              <a:rPr lang="it-IT" dirty="0" smtClean="0"/>
              <a:t>Promesse</a:t>
            </a:r>
          </a:p>
          <a:p>
            <a:pPr lvl="1"/>
            <a:r>
              <a:rPr lang="it-IT" dirty="0" smtClean="0"/>
              <a:t>Minacce</a:t>
            </a:r>
          </a:p>
          <a:p>
            <a:r>
              <a:rPr lang="it-IT" dirty="0" smtClean="0"/>
              <a:t>Credibilità degli annunci</a:t>
            </a:r>
          </a:p>
          <a:p>
            <a:r>
              <a:rPr lang="it-IT" dirty="0" err="1" smtClean="0"/>
              <a:t>Commitment</a:t>
            </a:r>
            <a:r>
              <a:rPr lang="it-IT" dirty="0" smtClean="0"/>
              <a:t>: capacità di attenersi all’annuncio per alimentare nel tempo la credibilità</a:t>
            </a:r>
          </a:p>
          <a:p>
            <a:r>
              <a:rPr lang="it-IT" dirty="0" smtClean="0"/>
              <a:t>Importanza della ripetizione nel tempo delle interazioni pubblico-privato</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17</a:t>
            </a:fld>
            <a:endParaRPr lang="it-IT"/>
          </a:p>
        </p:txBody>
      </p:sp>
    </p:spTree>
    <p:extLst>
      <p:ext uri="{BB962C8B-B14F-4D97-AF65-F5344CB8AC3E}">
        <p14:creationId xmlns:p14="http://schemas.microsoft.com/office/powerpoint/2010/main" val="1213568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La teoria dei giochi</a:t>
            </a:r>
            <a:endParaRPr lang="it-IT" dirty="0"/>
          </a:p>
        </p:txBody>
      </p:sp>
      <p:sp>
        <p:nvSpPr>
          <p:cNvPr id="6" name="Segnaposto testo 5"/>
          <p:cNvSpPr>
            <a:spLocks noGrp="1"/>
          </p:cNvSpPr>
          <p:nvPr>
            <p:ph type="body" idx="1"/>
          </p:nvPr>
        </p:nvSpPr>
        <p:spPr/>
        <p:txBody>
          <a:bodyPr/>
          <a:lstStyle/>
          <a:p>
            <a:r>
              <a:rPr lang="it-IT" dirty="0" smtClean="0"/>
              <a:t>Un metodo per analizzare i comportamenti strategici</a:t>
            </a:r>
            <a:endParaRPr lang="it-IT" dirty="0"/>
          </a:p>
        </p:txBody>
      </p:sp>
      <p:sp>
        <p:nvSpPr>
          <p:cNvPr id="4" name="Segnaposto numero diapositiva 3"/>
          <p:cNvSpPr>
            <a:spLocks noGrp="1"/>
          </p:cNvSpPr>
          <p:nvPr>
            <p:ph type="sldNum" sz="quarter" idx="12"/>
          </p:nvPr>
        </p:nvSpPr>
        <p:spPr/>
        <p:txBody>
          <a:bodyPr/>
          <a:lstStyle/>
          <a:p>
            <a:fld id="{6CCE5D68-31AD-423E-B7D6-BD3AB10D10D7}" type="slidenum">
              <a:rPr lang="it-IT" smtClean="0"/>
              <a:t>18</a:t>
            </a:fld>
            <a:endParaRPr lang="it-IT"/>
          </a:p>
        </p:txBody>
      </p:sp>
    </p:spTree>
    <p:extLst>
      <p:ext uri="{BB962C8B-B14F-4D97-AF65-F5344CB8AC3E}">
        <p14:creationId xmlns:p14="http://schemas.microsoft.com/office/powerpoint/2010/main" val="369722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La teoria dei giochi</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dirty="0" smtClean="0"/>
              <a:t>La teoria dei giochi si propone di descrivere, spiegare e prevedere le situazioni in cui due o più persone interagiscono tra loro in modo tale che </a:t>
            </a:r>
            <a:r>
              <a:rPr lang="it-IT" dirty="0" smtClean="0">
                <a:solidFill>
                  <a:srgbClr val="FF0000"/>
                </a:solidFill>
              </a:rPr>
              <a:t>le scelte delle une influenzano le conseguenze delle scelte delle altre </a:t>
            </a:r>
            <a:r>
              <a:rPr lang="it-IT" dirty="0" smtClean="0"/>
              <a:t>(</a:t>
            </a:r>
            <a:r>
              <a:rPr lang="it-IT" dirty="0" err="1" smtClean="0"/>
              <a:t>Schelling</a:t>
            </a:r>
            <a:r>
              <a:rPr lang="it-IT" dirty="0" smtClean="0"/>
              <a:t>, 1984) </a:t>
            </a:r>
          </a:p>
          <a:p>
            <a:r>
              <a:rPr lang="it-IT" u="sng" dirty="0" smtClean="0"/>
              <a:t>Giochi e politiche pubbliche</a:t>
            </a:r>
            <a:r>
              <a:rPr lang="it-IT" dirty="0" smtClean="0"/>
              <a:t>: entrambe queste attività presuppongono attori determinati a trarre dalle situazioni i massimi vantaggi possibili, </a:t>
            </a:r>
          </a:p>
          <a:p>
            <a:r>
              <a:rPr lang="it-IT" dirty="0" smtClean="0"/>
              <a:t>ma </a:t>
            </a:r>
            <a:r>
              <a:rPr lang="it-IT" dirty="0" smtClean="0"/>
              <a:t>sono anche </a:t>
            </a:r>
            <a:endParaRPr lang="it-IT" dirty="0" smtClean="0"/>
          </a:p>
          <a:p>
            <a:r>
              <a:rPr lang="it-IT" dirty="0" smtClean="0"/>
              <a:t>obbligati a tenere in conto delle scelte degli altri e a rispettare le regole in vigore</a:t>
            </a:r>
          </a:p>
          <a:p>
            <a:r>
              <a:rPr lang="it-IT" dirty="0" smtClean="0"/>
              <a:t>Letteratura di riferimento:</a:t>
            </a:r>
          </a:p>
          <a:p>
            <a:pPr lvl="1"/>
            <a:r>
              <a:rPr lang="it-IT" dirty="0" smtClean="0"/>
              <a:t>John von </a:t>
            </a:r>
            <a:r>
              <a:rPr lang="it-IT" dirty="0" err="1" smtClean="0"/>
              <a:t>Neumann</a:t>
            </a:r>
            <a:r>
              <a:rPr lang="it-IT" dirty="0" smtClean="0"/>
              <a:t> (1928). </a:t>
            </a:r>
          </a:p>
          <a:p>
            <a:pPr lvl="1"/>
            <a:r>
              <a:rPr lang="it-IT" dirty="0" smtClean="0"/>
              <a:t>John von </a:t>
            </a:r>
            <a:r>
              <a:rPr lang="it-IT" dirty="0" err="1" smtClean="0"/>
              <a:t>Neuman</a:t>
            </a:r>
            <a:r>
              <a:rPr lang="it-IT" dirty="0" smtClean="0"/>
              <a:t> e Oskar </a:t>
            </a:r>
            <a:r>
              <a:rPr lang="it-IT" dirty="0" err="1" smtClean="0"/>
              <a:t>Morgenstern</a:t>
            </a:r>
            <a:r>
              <a:rPr lang="it-IT" dirty="0" smtClean="0"/>
              <a:t> (1944): </a:t>
            </a:r>
            <a:r>
              <a:rPr lang="it-IT" dirty="0" err="1" smtClean="0"/>
              <a:t>Theory</a:t>
            </a:r>
            <a:r>
              <a:rPr lang="it-IT" dirty="0" smtClean="0"/>
              <a:t> </a:t>
            </a:r>
            <a:r>
              <a:rPr lang="it-IT" dirty="0" err="1" smtClean="0"/>
              <a:t>of</a:t>
            </a:r>
            <a:r>
              <a:rPr lang="it-IT" dirty="0" smtClean="0"/>
              <a:t> </a:t>
            </a:r>
            <a:r>
              <a:rPr lang="it-IT" dirty="0" err="1" smtClean="0"/>
              <a:t>Games</a:t>
            </a:r>
            <a:r>
              <a:rPr lang="it-IT" dirty="0" smtClean="0"/>
              <a:t> and </a:t>
            </a:r>
            <a:r>
              <a:rPr lang="it-IT" dirty="0" err="1" smtClean="0"/>
              <a:t>Economic</a:t>
            </a:r>
            <a:r>
              <a:rPr lang="it-IT" dirty="0" smtClean="0"/>
              <a:t> </a:t>
            </a:r>
            <a:r>
              <a:rPr lang="it-IT" dirty="0" err="1" smtClean="0"/>
              <a:t>Behavior</a:t>
            </a:r>
            <a:r>
              <a:rPr lang="it-IT" dirty="0" smtClean="0"/>
              <a:t>. </a:t>
            </a:r>
          </a:p>
          <a:p>
            <a:pPr lvl="1"/>
            <a:r>
              <a:rPr lang="it-IT" dirty="0" smtClean="0"/>
              <a:t>John Nash (1950). Nel 1994, ottiene il premio Nobel per l'economia con John </a:t>
            </a:r>
            <a:r>
              <a:rPr lang="it-IT" dirty="0" err="1" smtClean="0"/>
              <a:t>Harsanyi</a:t>
            </a:r>
            <a:r>
              <a:rPr lang="it-IT" dirty="0" smtClean="0"/>
              <a:t> e </a:t>
            </a:r>
            <a:r>
              <a:rPr lang="it-IT" dirty="0" err="1" smtClean="0"/>
              <a:t>Reinhard</a:t>
            </a:r>
            <a:r>
              <a:rPr lang="it-IT" dirty="0" smtClean="0"/>
              <a:t> </a:t>
            </a:r>
            <a:r>
              <a:rPr lang="it-IT" dirty="0" err="1" smtClean="0"/>
              <a:t>Selten</a:t>
            </a:r>
            <a:r>
              <a:rPr lang="it-IT" dirty="0" smtClean="0"/>
              <a:t>  </a:t>
            </a:r>
          </a:p>
          <a:p>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pPr/>
              <a:t>19</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della politica economica: un riassunto</a:t>
            </a:r>
            <a:endParaRPr lang="it-IT" dirty="0"/>
          </a:p>
        </p:txBody>
      </p:sp>
      <p:sp>
        <p:nvSpPr>
          <p:cNvPr id="3" name="Segnaposto contenuto 2"/>
          <p:cNvSpPr>
            <a:spLocks noGrp="1"/>
          </p:cNvSpPr>
          <p:nvPr>
            <p:ph sz="quarter" idx="1"/>
          </p:nvPr>
        </p:nvSpPr>
        <p:spPr/>
        <p:txBody>
          <a:bodyPr>
            <a:normAutofit fontScale="85000" lnSpcReduction="10000"/>
          </a:bodyPr>
          <a:lstStyle/>
          <a:p>
            <a:r>
              <a:rPr lang="it-IT" dirty="0" smtClean="0"/>
              <a:t>Quale dovrebbe essere il ruolo della politica economica? Abbiamo visto che</a:t>
            </a:r>
          </a:p>
          <a:p>
            <a:r>
              <a:rPr lang="it-IT" b="1" dirty="0" smtClean="0"/>
              <a:t>Un giusto mix di politica fiscale e monetaria può:</a:t>
            </a:r>
          </a:p>
          <a:p>
            <a:pPr lvl="1"/>
            <a:r>
              <a:rPr lang="it-IT" dirty="0" smtClean="0"/>
              <a:t>aiutare un paese a uscire da una recessione</a:t>
            </a:r>
          </a:p>
          <a:p>
            <a:pPr lvl="1"/>
            <a:r>
              <a:rPr lang="it-IT" dirty="0" smtClean="0"/>
              <a:t>stimolare l’investimento e l’accumulazione di capitale</a:t>
            </a:r>
          </a:p>
          <a:p>
            <a:pPr lvl="1"/>
            <a:r>
              <a:rPr lang="it-IT" dirty="0" smtClean="0"/>
              <a:t>Ma anche migliorare la situazione commerciale senza surriscaldare l’economia</a:t>
            </a:r>
          </a:p>
          <a:p>
            <a:r>
              <a:rPr lang="it-IT" b="1" dirty="0" smtClean="0"/>
              <a:t>Obiettivo della politica economica dovrebbe essere quindi la stabilizzazione</a:t>
            </a:r>
          </a:p>
          <a:p>
            <a:pPr lvl="1"/>
            <a:r>
              <a:rPr lang="it-IT" dirty="0" smtClean="0"/>
              <a:t>evitare prolungate recessioni</a:t>
            </a:r>
          </a:p>
          <a:p>
            <a:pPr lvl="1"/>
            <a:r>
              <a:rPr lang="it-IT" dirty="0" smtClean="0"/>
              <a:t>rallentare le espansioni eccessive</a:t>
            </a:r>
          </a:p>
          <a:p>
            <a:pPr lvl="1"/>
            <a:r>
              <a:rPr lang="it-IT" dirty="0" smtClean="0"/>
              <a:t>prevenire le pressioni inflazionistiche e deflazionistiche</a:t>
            </a:r>
          </a:p>
          <a:p>
            <a:r>
              <a:rPr lang="it-IT" b="1" dirty="0" smtClean="0"/>
              <a:t>Tuttavia è sempre più diffusa la convinzione che le autorità di politica economica debbano limitare il loro intervento discrezionale adottando regole di comportamento automatiche</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2</a:t>
            </a:fld>
            <a:endParaRPr lang="it-I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914400"/>
            <a:ext cx="8229600" cy="1143000"/>
          </a:xfrm>
        </p:spPr>
        <p:txBody>
          <a:bodyPr/>
          <a:lstStyle/>
          <a:p>
            <a:r>
              <a:rPr lang="it-IT" b="1" dirty="0">
                <a:solidFill>
                  <a:schemeClr val="tx1"/>
                </a:solidFill>
                <a:latin typeface="Arial Unicode MS" pitchFamily="34" charset="-128"/>
              </a:rPr>
              <a:t>Rappresentazione di un gioco</a:t>
            </a:r>
            <a:endParaRPr lang="it-IT" dirty="0">
              <a:solidFill>
                <a:schemeClr val="tx1"/>
              </a:solidFill>
              <a:latin typeface="Arial Unicode MS" pitchFamily="34" charset="-128"/>
            </a:endParaRPr>
          </a:p>
        </p:txBody>
      </p:sp>
      <p:sp>
        <p:nvSpPr>
          <p:cNvPr id="10243" name="Rectangle 3"/>
          <p:cNvSpPr>
            <a:spLocks noGrp="1" noChangeArrowheads="1"/>
          </p:cNvSpPr>
          <p:nvPr>
            <p:ph sz="quarter" idx="1"/>
          </p:nvPr>
        </p:nvSpPr>
        <p:spPr>
          <a:xfrm>
            <a:off x="457200" y="2522538"/>
            <a:ext cx="8229600" cy="2681287"/>
          </a:xfrm>
        </p:spPr>
        <p:txBody>
          <a:bodyPr/>
          <a:lstStyle/>
          <a:p>
            <a:r>
              <a:rPr lang="it-IT" b="1" u="sng">
                <a:latin typeface="Arial Unicode MS" pitchFamily="34" charset="-128"/>
              </a:rPr>
              <a:t>Forma normale</a:t>
            </a:r>
            <a:r>
              <a:rPr lang="it-IT">
                <a:latin typeface="Arial Unicode MS" pitchFamily="34" charset="-128"/>
              </a:rPr>
              <a:t>: matrice delle vincite</a:t>
            </a:r>
          </a:p>
          <a:p>
            <a:endParaRPr lang="it-IT">
              <a:latin typeface="Arial Unicode MS" pitchFamily="34" charset="-128"/>
            </a:endParaRPr>
          </a:p>
          <a:p>
            <a:r>
              <a:rPr lang="it-IT" b="1" u="sng">
                <a:latin typeface="Arial Unicode MS" pitchFamily="34" charset="-128"/>
              </a:rPr>
              <a:t>Forma estesa</a:t>
            </a:r>
            <a:r>
              <a:rPr lang="it-IT">
                <a:latin typeface="Arial Unicode MS" pitchFamily="34" charset="-128"/>
              </a:rPr>
              <a:t>: albero del gioco</a:t>
            </a:r>
          </a:p>
          <a:p>
            <a:endParaRPr lang="it-IT">
              <a:latin typeface="Arial Unicode MS" pitchFamily="34" charset="-128"/>
            </a:endParaRPr>
          </a:p>
        </p:txBody>
      </p:sp>
      <p:sp>
        <p:nvSpPr>
          <p:cNvPr id="6" name="Segnaposto numero diapositiva 5"/>
          <p:cNvSpPr>
            <a:spLocks noGrp="1"/>
          </p:cNvSpPr>
          <p:nvPr>
            <p:ph type="sldNum" sz="quarter" idx="15"/>
          </p:nvPr>
        </p:nvSpPr>
        <p:spPr/>
        <p:txBody>
          <a:bodyPr/>
          <a:lstStyle/>
          <a:p>
            <a:fld id="{B948BBF5-AB30-4F0F-B8B9-DECF61334F45}" type="slidenum">
              <a:rPr lang="it-IT" smtClean="0"/>
              <a:pPr/>
              <a:t>20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0"/>
            <a:ext cx="7772400" cy="1143000"/>
          </a:xfrm>
        </p:spPr>
        <p:txBody>
          <a:bodyPr/>
          <a:lstStyle/>
          <a:p>
            <a:r>
              <a:rPr lang="it-IT" b="1">
                <a:solidFill>
                  <a:srgbClr val="6600FF"/>
                </a:solidFill>
              </a:rPr>
              <a:t>Forma Normale</a:t>
            </a:r>
            <a:endParaRPr lang="it-IT">
              <a:solidFill>
                <a:srgbClr val="6600FF"/>
              </a:solidFill>
            </a:endParaRPr>
          </a:p>
        </p:txBody>
      </p:sp>
      <p:sp>
        <p:nvSpPr>
          <p:cNvPr id="12291" name="Rectangle 3"/>
          <p:cNvSpPr>
            <a:spLocks noGrp="1" noChangeArrowheads="1"/>
          </p:cNvSpPr>
          <p:nvPr>
            <p:ph sz="quarter" idx="1"/>
          </p:nvPr>
        </p:nvSpPr>
        <p:spPr>
          <a:xfrm>
            <a:off x="533400" y="1447800"/>
            <a:ext cx="8077200" cy="4648200"/>
          </a:xfrm>
        </p:spPr>
        <p:txBody>
          <a:bodyPr/>
          <a:lstStyle/>
          <a:p>
            <a:r>
              <a:rPr lang="it-IT" dirty="0"/>
              <a:t>Uso di </a:t>
            </a:r>
            <a:r>
              <a:rPr lang="it-IT" b="1" u="sng" dirty="0"/>
              <a:t>matrice a doppia entrata </a:t>
            </a:r>
            <a:endParaRPr lang="it-IT" dirty="0"/>
          </a:p>
          <a:p>
            <a:r>
              <a:rPr lang="it-IT" dirty="0"/>
              <a:t>Le </a:t>
            </a:r>
            <a:r>
              <a:rPr lang="it-IT" b="1" u="sng" dirty="0"/>
              <a:t>righe</a:t>
            </a:r>
            <a:r>
              <a:rPr lang="it-IT" dirty="0"/>
              <a:t> rappresentano le  mosse che può compiere il giocatore di riga</a:t>
            </a:r>
          </a:p>
          <a:p>
            <a:r>
              <a:rPr lang="it-IT" dirty="0"/>
              <a:t>Le </a:t>
            </a:r>
            <a:r>
              <a:rPr lang="it-IT" b="1" u="sng" dirty="0"/>
              <a:t>colonne</a:t>
            </a:r>
            <a:r>
              <a:rPr lang="it-IT" dirty="0"/>
              <a:t> rappresentano le  mosse che può compiere il giocatore di colonna</a:t>
            </a:r>
          </a:p>
          <a:p>
            <a:r>
              <a:rPr lang="it-IT" dirty="0"/>
              <a:t>In ogni </a:t>
            </a:r>
            <a:r>
              <a:rPr lang="it-IT" b="1" u="sng" dirty="0"/>
              <a:t>cella</a:t>
            </a:r>
            <a:r>
              <a:rPr lang="it-IT" dirty="0"/>
              <a:t> sono rappresentate le vincite che i due giocatori (di riga e di colonna) ottengono attuando le mosse raffigurate nelle corrispondenti righe e colonne</a:t>
            </a:r>
          </a:p>
        </p:txBody>
      </p:sp>
      <p:sp>
        <p:nvSpPr>
          <p:cNvPr id="6" name="Segnaposto numero diapositiva 5"/>
          <p:cNvSpPr>
            <a:spLocks noGrp="1"/>
          </p:cNvSpPr>
          <p:nvPr>
            <p:ph type="sldNum" sz="quarter" idx="15"/>
          </p:nvPr>
        </p:nvSpPr>
        <p:spPr/>
        <p:txBody>
          <a:bodyPr/>
          <a:lstStyle/>
          <a:p>
            <a:fld id="{B948BBF5-AB30-4F0F-B8B9-DECF61334F45}" type="slidenum">
              <a:rPr lang="it-IT" smtClean="0"/>
              <a:pPr/>
              <a:t>21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291">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val 2"/>
          <p:cNvSpPr>
            <a:spLocks noChangeArrowheads="1"/>
          </p:cNvSpPr>
          <p:nvPr/>
        </p:nvSpPr>
        <p:spPr bwMode="auto">
          <a:xfrm>
            <a:off x="5724525" y="3860800"/>
            <a:ext cx="574675" cy="503238"/>
          </a:xfrm>
          <a:prstGeom prst="ellipse">
            <a:avLst/>
          </a:prstGeom>
          <a:noFill/>
          <a:ln w="38100">
            <a:solidFill>
              <a:srgbClr val="6600FF"/>
            </a:solidFill>
            <a:round/>
            <a:headEnd type="none" w="sm" len="sm"/>
            <a:tailEnd type="none" w="sm" len="sm"/>
          </a:ln>
          <a:effectLst/>
        </p:spPr>
        <p:txBody>
          <a:bodyPr wrap="none" anchor="ctr"/>
          <a:lstStyle/>
          <a:p>
            <a:endParaRPr lang="it-IT"/>
          </a:p>
        </p:txBody>
      </p:sp>
      <p:sp>
        <p:nvSpPr>
          <p:cNvPr id="14339" name="Oval 3"/>
          <p:cNvSpPr>
            <a:spLocks noChangeArrowheads="1"/>
          </p:cNvSpPr>
          <p:nvPr/>
        </p:nvSpPr>
        <p:spPr bwMode="auto">
          <a:xfrm>
            <a:off x="3924300" y="3862388"/>
            <a:ext cx="1295400" cy="574675"/>
          </a:xfrm>
          <a:prstGeom prst="ellipse">
            <a:avLst/>
          </a:prstGeom>
          <a:noFill/>
          <a:ln w="38100">
            <a:solidFill>
              <a:srgbClr val="FF3300"/>
            </a:solidFill>
            <a:round/>
            <a:headEnd type="none" w="sm" len="sm"/>
            <a:tailEnd type="none" w="sm" len="sm"/>
          </a:ln>
          <a:effectLst/>
        </p:spPr>
        <p:txBody>
          <a:bodyPr wrap="none" anchor="ctr"/>
          <a:lstStyle/>
          <a:p>
            <a:endParaRPr lang="it-IT"/>
          </a:p>
        </p:txBody>
      </p:sp>
      <p:sp>
        <p:nvSpPr>
          <p:cNvPr id="14340" name="Rectangle 4"/>
          <p:cNvSpPr>
            <a:spLocks noGrp="1" noChangeArrowheads="1"/>
          </p:cNvSpPr>
          <p:nvPr>
            <p:ph type="title"/>
          </p:nvPr>
        </p:nvSpPr>
        <p:spPr/>
        <p:txBody>
          <a:bodyPr/>
          <a:lstStyle/>
          <a:p>
            <a:r>
              <a:rPr lang="it-IT" b="1"/>
              <a:t>Esempio</a:t>
            </a:r>
            <a:endParaRPr lang="it-IT"/>
          </a:p>
        </p:txBody>
      </p:sp>
      <p:grpSp>
        <p:nvGrpSpPr>
          <p:cNvPr id="2" name="Group 5"/>
          <p:cNvGrpSpPr>
            <a:grpSpLocks/>
          </p:cNvGrpSpPr>
          <p:nvPr/>
        </p:nvGrpSpPr>
        <p:grpSpPr bwMode="auto">
          <a:xfrm>
            <a:off x="1042988" y="1916113"/>
            <a:ext cx="1465262" cy="457200"/>
            <a:chOff x="839" y="2490"/>
            <a:chExt cx="832" cy="288"/>
          </a:xfrm>
        </p:grpSpPr>
        <p:sp>
          <p:nvSpPr>
            <p:cNvPr id="14342" name="Oval 6"/>
            <p:cNvSpPr>
              <a:spLocks noChangeArrowheads="1"/>
            </p:cNvSpPr>
            <p:nvPr/>
          </p:nvSpPr>
          <p:spPr bwMode="auto">
            <a:xfrm>
              <a:off x="839" y="2490"/>
              <a:ext cx="787" cy="288"/>
            </a:xfrm>
            <a:prstGeom prst="ellipse">
              <a:avLst/>
            </a:prstGeom>
            <a:solidFill>
              <a:srgbClr val="FFCC00"/>
            </a:solidFill>
            <a:ln w="9525">
              <a:solidFill>
                <a:schemeClr val="tx1"/>
              </a:solidFill>
              <a:round/>
              <a:headEnd/>
              <a:tailEnd/>
            </a:ln>
            <a:effectLst/>
          </p:spPr>
          <p:txBody>
            <a:bodyPr wrap="none" anchor="ctr"/>
            <a:lstStyle/>
            <a:p>
              <a:endParaRPr lang="it-IT"/>
            </a:p>
          </p:txBody>
        </p:sp>
        <p:sp>
          <p:nvSpPr>
            <p:cNvPr id="14343" name="Text Box 7"/>
            <p:cNvSpPr txBox="1">
              <a:spLocks noChangeArrowheads="1"/>
            </p:cNvSpPr>
            <p:nvPr/>
          </p:nvSpPr>
          <p:spPr bwMode="auto">
            <a:xfrm>
              <a:off x="898" y="2515"/>
              <a:ext cx="773" cy="250"/>
            </a:xfrm>
            <a:prstGeom prst="rect">
              <a:avLst/>
            </a:prstGeom>
            <a:noFill/>
            <a:ln w="9525">
              <a:noFill/>
              <a:miter lim="800000"/>
              <a:headEnd/>
              <a:tailEnd/>
            </a:ln>
            <a:effectLst/>
          </p:spPr>
          <p:txBody>
            <a:bodyPr>
              <a:spAutoFit/>
            </a:bodyPr>
            <a:lstStyle/>
            <a:p>
              <a:pPr>
                <a:spcBef>
                  <a:spcPct val="50000"/>
                </a:spcBef>
              </a:pPr>
              <a:r>
                <a:rPr lang="en-US" sz="2000">
                  <a:solidFill>
                    <a:srgbClr val="6600FF"/>
                  </a:solidFill>
                  <a:latin typeface="Arial Unicode MS" pitchFamily="34" charset="-128"/>
                  <a:cs typeface="Arial" charset="0"/>
                </a:rPr>
                <a:t>Giocatori</a:t>
              </a:r>
            </a:p>
          </p:txBody>
        </p:sp>
      </p:grpSp>
      <p:graphicFrame>
        <p:nvGraphicFramePr>
          <p:cNvPr id="14344" name="Group 8"/>
          <p:cNvGraphicFramePr>
            <a:graphicFrameLocks noGrp="1"/>
          </p:cNvGraphicFramePr>
          <p:nvPr/>
        </p:nvGraphicFramePr>
        <p:xfrm>
          <a:off x="1835150" y="2406650"/>
          <a:ext cx="5113338" cy="1889760"/>
        </p:xfrm>
        <a:graphic>
          <a:graphicData uri="http://schemas.openxmlformats.org/drawingml/2006/table">
            <a:tbl>
              <a:tblPr/>
              <a:tblGrid>
                <a:gridCol w="601663">
                  <a:extLst>
                    <a:ext uri="{9D8B030D-6E8A-4147-A177-3AD203B41FA5}">
                      <a16:colId xmlns:a16="http://schemas.microsoft.com/office/drawing/2014/main" xmlns="" val="20000"/>
                    </a:ext>
                  </a:extLst>
                </a:gridCol>
                <a:gridCol w="1300162">
                  <a:extLst>
                    <a:ext uri="{9D8B030D-6E8A-4147-A177-3AD203B41FA5}">
                      <a16:colId xmlns:a16="http://schemas.microsoft.com/office/drawing/2014/main" xmlns="" val="20001"/>
                    </a:ext>
                  </a:extLst>
                </a:gridCol>
                <a:gridCol w="1698625">
                  <a:extLst>
                    <a:ext uri="{9D8B030D-6E8A-4147-A177-3AD203B41FA5}">
                      <a16:colId xmlns:a16="http://schemas.microsoft.com/office/drawing/2014/main" xmlns="" val="20002"/>
                    </a:ext>
                  </a:extLst>
                </a:gridCol>
                <a:gridCol w="1512888">
                  <a:extLst>
                    <a:ext uri="{9D8B030D-6E8A-4147-A177-3AD203B41FA5}">
                      <a16:colId xmlns:a16="http://schemas.microsoft.com/office/drawing/2014/main" xmlns="" val="20003"/>
                    </a:ext>
                  </a:extLst>
                </a:gridCol>
              </a:tblGrid>
              <a:tr h="504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B</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a:noFill/>
                    </a:lnL>
                    <a:lnR cap="flat">
                      <a:noFill/>
                    </a:lnR>
                    <a:lnT cap="flat">
                      <a:noFill/>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xmlns="" val="10000"/>
                  </a:ext>
                </a:extLst>
              </a:tr>
              <a:tr h="336550">
                <a:tc rowSpan="3">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A</a:t>
                      </a:r>
                      <a:endParaRPr kumimoji="0" lang="en-US" sz="2800" b="1" i="0" u="none" strike="noStrike" cap="none" normalizeH="0" baseline="0" smtClean="0">
                        <a:ln>
                          <a:noFill/>
                        </a:ln>
                        <a:solidFill>
                          <a:schemeClr val="tx1"/>
                        </a:solidFill>
                        <a:effectLst/>
                        <a:latin typeface="Arial Unicode MS" pitchFamily="34" charset="-128"/>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3200" b="1" i="0" u="none" strike="noStrike" cap="none" normalizeH="0" baseline="0" smtClean="0">
                        <a:ln>
                          <a:noFill/>
                        </a:ln>
                        <a:solidFill>
                          <a:schemeClr val="tx1"/>
                        </a:solidFill>
                        <a:effectLst/>
                        <a:latin typeface="Arial Unicode MS" pitchFamily="34" charset="-128"/>
                      </a:endParaRPr>
                    </a:p>
                  </a:txBody>
                  <a:tcPr horzOverflow="overflow">
                    <a:lnL>
                      <a:noFill/>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Sinistra</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Destra</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33655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Alto</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1 , 2</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0 , 1</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3655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Basso</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2 , 1</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Unicode MS" pitchFamily="34" charset="-128"/>
                          <a:cs typeface="Times New Roman" pitchFamily="18" charset="0"/>
                        </a:rPr>
                        <a:t>1, 0</a:t>
                      </a:r>
                      <a:endParaRPr kumimoji="0" lang="en-US" sz="2800" b="1"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4375" name="Line 39"/>
          <p:cNvSpPr>
            <a:spLocks noChangeShapeType="1"/>
          </p:cNvSpPr>
          <p:nvPr/>
        </p:nvSpPr>
        <p:spPr bwMode="auto">
          <a:xfrm>
            <a:off x="1763713" y="2492375"/>
            <a:ext cx="360362" cy="1081088"/>
          </a:xfrm>
          <a:prstGeom prst="line">
            <a:avLst/>
          </a:prstGeom>
          <a:noFill/>
          <a:ln w="76200">
            <a:solidFill>
              <a:srgbClr val="6600FF"/>
            </a:solidFill>
            <a:round/>
            <a:headEnd type="none" w="sm" len="sm"/>
            <a:tailEnd type="triangle" w="med" len="med"/>
          </a:ln>
          <a:effectLst/>
        </p:spPr>
        <p:txBody>
          <a:bodyPr/>
          <a:lstStyle/>
          <a:p>
            <a:endParaRPr lang="it-IT"/>
          </a:p>
        </p:txBody>
      </p:sp>
      <p:sp>
        <p:nvSpPr>
          <p:cNvPr id="14376" name="Line 40"/>
          <p:cNvSpPr>
            <a:spLocks noChangeShapeType="1"/>
          </p:cNvSpPr>
          <p:nvPr/>
        </p:nvSpPr>
        <p:spPr bwMode="auto">
          <a:xfrm>
            <a:off x="2555875" y="2133600"/>
            <a:ext cx="2520950" cy="431800"/>
          </a:xfrm>
          <a:prstGeom prst="line">
            <a:avLst/>
          </a:prstGeom>
          <a:noFill/>
          <a:ln w="76200">
            <a:solidFill>
              <a:srgbClr val="6600FF"/>
            </a:solidFill>
            <a:round/>
            <a:headEnd type="none" w="sm" len="sm"/>
            <a:tailEnd type="triangle" w="sm" len="sm"/>
          </a:ln>
          <a:effectLst/>
        </p:spPr>
        <p:txBody>
          <a:bodyPr/>
          <a:lstStyle/>
          <a:p>
            <a:endParaRPr lang="it-IT"/>
          </a:p>
        </p:txBody>
      </p:sp>
      <p:grpSp>
        <p:nvGrpSpPr>
          <p:cNvPr id="3" name="Group 41"/>
          <p:cNvGrpSpPr>
            <a:grpSpLocks/>
          </p:cNvGrpSpPr>
          <p:nvPr/>
        </p:nvGrpSpPr>
        <p:grpSpPr bwMode="auto">
          <a:xfrm>
            <a:off x="6300788" y="2060575"/>
            <a:ext cx="1943100" cy="647700"/>
            <a:chOff x="839" y="2490"/>
            <a:chExt cx="832" cy="288"/>
          </a:xfrm>
        </p:grpSpPr>
        <p:sp>
          <p:nvSpPr>
            <p:cNvPr id="14378" name="Oval 42"/>
            <p:cNvSpPr>
              <a:spLocks noChangeArrowheads="1"/>
            </p:cNvSpPr>
            <p:nvPr/>
          </p:nvSpPr>
          <p:spPr bwMode="auto">
            <a:xfrm>
              <a:off x="839" y="2490"/>
              <a:ext cx="787" cy="288"/>
            </a:xfrm>
            <a:prstGeom prst="ellipse">
              <a:avLst/>
            </a:prstGeom>
            <a:solidFill>
              <a:srgbClr val="FFCC00"/>
            </a:solidFill>
            <a:ln w="9525">
              <a:solidFill>
                <a:schemeClr val="tx1"/>
              </a:solidFill>
              <a:round/>
              <a:headEnd/>
              <a:tailEnd/>
            </a:ln>
            <a:effectLst/>
          </p:spPr>
          <p:txBody>
            <a:bodyPr wrap="none" anchor="ctr"/>
            <a:lstStyle/>
            <a:p>
              <a:endParaRPr lang="it-IT"/>
            </a:p>
          </p:txBody>
        </p:sp>
        <p:sp>
          <p:nvSpPr>
            <p:cNvPr id="14379" name="Text Box 43"/>
            <p:cNvSpPr txBox="1">
              <a:spLocks noChangeArrowheads="1"/>
            </p:cNvSpPr>
            <p:nvPr/>
          </p:nvSpPr>
          <p:spPr bwMode="auto">
            <a:xfrm>
              <a:off x="898" y="2515"/>
              <a:ext cx="773" cy="176"/>
            </a:xfrm>
            <a:prstGeom prst="rect">
              <a:avLst/>
            </a:prstGeom>
            <a:noFill/>
            <a:ln w="9525">
              <a:noFill/>
              <a:miter lim="800000"/>
              <a:headEnd/>
              <a:tailEnd/>
            </a:ln>
            <a:effectLst/>
          </p:spPr>
          <p:txBody>
            <a:bodyPr>
              <a:spAutoFit/>
            </a:bodyPr>
            <a:lstStyle/>
            <a:p>
              <a:pPr>
                <a:spcBef>
                  <a:spcPct val="50000"/>
                </a:spcBef>
              </a:pPr>
              <a:r>
                <a:rPr lang="en-US" sz="2000">
                  <a:solidFill>
                    <a:srgbClr val="6600FF"/>
                  </a:solidFill>
                  <a:latin typeface="Arial Unicode MS" pitchFamily="34" charset="-128"/>
                  <a:cs typeface="Arial" charset="0"/>
                </a:rPr>
                <a:t>Strategie B </a:t>
              </a:r>
            </a:p>
          </p:txBody>
        </p:sp>
      </p:grpSp>
      <p:sp>
        <p:nvSpPr>
          <p:cNvPr id="14380" name="Line 44"/>
          <p:cNvSpPr>
            <a:spLocks noChangeShapeType="1"/>
          </p:cNvSpPr>
          <p:nvPr/>
        </p:nvSpPr>
        <p:spPr bwMode="auto">
          <a:xfrm flipH="1">
            <a:off x="4859338" y="2636838"/>
            <a:ext cx="1368425" cy="287337"/>
          </a:xfrm>
          <a:prstGeom prst="line">
            <a:avLst/>
          </a:prstGeom>
          <a:noFill/>
          <a:ln w="38100">
            <a:solidFill>
              <a:schemeClr val="tx1"/>
            </a:solidFill>
            <a:round/>
            <a:headEnd/>
            <a:tailEnd type="triangle" w="med" len="med"/>
          </a:ln>
          <a:effectLst/>
        </p:spPr>
        <p:txBody>
          <a:bodyPr/>
          <a:lstStyle/>
          <a:p>
            <a:endParaRPr lang="it-IT"/>
          </a:p>
        </p:txBody>
      </p:sp>
      <p:sp>
        <p:nvSpPr>
          <p:cNvPr id="14381" name="Line 45"/>
          <p:cNvSpPr>
            <a:spLocks noChangeShapeType="1"/>
          </p:cNvSpPr>
          <p:nvPr/>
        </p:nvSpPr>
        <p:spPr bwMode="auto">
          <a:xfrm flipH="1">
            <a:off x="6372225" y="2636838"/>
            <a:ext cx="71438" cy="358775"/>
          </a:xfrm>
          <a:prstGeom prst="line">
            <a:avLst/>
          </a:prstGeom>
          <a:noFill/>
          <a:ln w="38100">
            <a:solidFill>
              <a:schemeClr val="tx1"/>
            </a:solidFill>
            <a:round/>
            <a:headEnd/>
            <a:tailEnd type="triangle" w="med" len="med"/>
          </a:ln>
          <a:effectLst/>
        </p:spPr>
        <p:txBody>
          <a:bodyPr/>
          <a:lstStyle/>
          <a:p>
            <a:endParaRPr lang="it-IT"/>
          </a:p>
        </p:txBody>
      </p:sp>
      <p:grpSp>
        <p:nvGrpSpPr>
          <p:cNvPr id="4" name="Group 46"/>
          <p:cNvGrpSpPr>
            <a:grpSpLocks/>
          </p:cNvGrpSpPr>
          <p:nvPr/>
        </p:nvGrpSpPr>
        <p:grpSpPr bwMode="auto">
          <a:xfrm>
            <a:off x="250825" y="4797425"/>
            <a:ext cx="1943100" cy="647700"/>
            <a:chOff x="839" y="2490"/>
            <a:chExt cx="832" cy="288"/>
          </a:xfrm>
        </p:grpSpPr>
        <p:sp>
          <p:nvSpPr>
            <p:cNvPr id="14383" name="Oval 47"/>
            <p:cNvSpPr>
              <a:spLocks noChangeArrowheads="1"/>
            </p:cNvSpPr>
            <p:nvPr/>
          </p:nvSpPr>
          <p:spPr bwMode="auto">
            <a:xfrm>
              <a:off x="839" y="2490"/>
              <a:ext cx="787" cy="288"/>
            </a:xfrm>
            <a:prstGeom prst="ellipse">
              <a:avLst/>
            </a:prstGeom>
            <a:solidFill>
              <a:srgbClr val="FFCC00"/>
            </a:solidFill>
            <a:ln w="9525">
              <a:solidFill>
                <a:schemeClr val="tx1"/>
              </a:solidFill>
              <a:round/>
              <a:headEnd/>
              <a:tailEnd/>
            </a:ln>
            <a:effectLst/>
          </p:spPr>
          <p:txBody>
            <a:bodyPr wrap="none" anchor="ctr"/>
            <a:lstStyle/>
            <a:p>
              <a:endParaRPr lang="it-IT"/>
            </a:p>
          </p:txBody>
        </p:sp>
        <p:sp>
          <p:nvSpPr>
            <p:cNvPr id="14384" name="Text Box 48"/>
            <p:cNvSpPr txBox="1">
              <a:spLocks noChangeArrowheads="1"/>
            </p:cNvSpPr>
            <p:nvPr/>
          </p:nvSpPr>
          <p:spPr bwMode="auto">
            <a:xfrm>
              <a:off x="898" y="2515"/>
              <a:ext cx="773" cy="176"/>
            </a:xfrm>
            <a:prstGeom prst="rect">
              <a:avLst/>
            </a:prstGeom>
            <a:noFill/>
            <a:ln w="9525">
              <a:noFill/>
              <a:miter lim="800000"/>
              <a:headEnd/>
              <a:tailEnd/>
            </a:ln>
            <a:effectLst/>
          </p:spPr>
          <p:txBody>
            <a:bodyPr>
              <a:spAutoFit/>
            </a:bodyPr>
            <a:lstStyle/>
            <a:p>
              <a:pPr>
                <a:spcBef>
                  <a:spcPct val="50000"/>
                </a:spcBef>
              </a:pPr>
              <a:r>
                <a:rPr lang="en-US" sz="2000">
                  <a:solidFill>
                    <a:srgbClr val="6600FF"/>
                  </a:solidFill>
                  <a:latin typeface="Arial Unicode MS" pitchFamily="34" charset="-128"/>
                  <a:cs typeface="Arial" charset="0"/>
                </a:rPr>
                <a:t>Strategie A </a:t>
              </a:r>
            </a:p>
          </p:txBody>
        </p:sp>
      </p:grpSp>
      <p:sp>
        <p:nvSpPr>
          <p:cNvPr id="14385" name="Line 49"/>
          <p:cNvSpPr>
            <a:spLocks noChangeShapeType="1"/>
          </p:cNvSpPr>
          <p:nvPr/>
        </p:nvSpPr>
        <p:spPr bwMode="auto">
          <a:xfrm flipV="1">
            <a:off x="1116013" y="4005263"/>
            <a:ext cx="1079500" cy="647700"/>
          </a:xfrm>
          <a:prstGeom prst="line">
            <a:avLst/>
          </a:prstGeom>
          <a:noFill/>
          <a:ln w="38100">
            <a:solidFill>
              <a:schemeClr val="tx1"/>
            </a:solidFill>
            <a:round/>
            <a:headEnd/>
            <a:tailEnd type="triangle" w="med" len="med"/>
          </a:ln>
          <a:effectLst/>
        </p:spPr>
        <p:txBody>
          <a:bodyPr/>
          <a:lstStyle/>
          <a:p>
            <a:endParaRPr lang="it-IT"/>
          </a:p>
        </p:txBody>
      </p:sp>
      <p:sp>
        <p:nvSpPr>
          <p:cNvPr id="14386" name="Line 50"/>
          <p:cNvSpPr>
            <a:spLocks noChangeShapeType="1"/>
          </p:cNvSpPr>
          <p:nvPr/>
        </p:nvSpPr>
        <p:spPr bwMode="auto">
          <a:xfrm flipV="1">
            <a:off x="1187450" y="4292600"/>
            <a:ext cx="1152525" cy="504825"/>
          </a:xfrm>
          <a:prstGeom prst="line">
            <a:avLst/>
          </a:prstGeom>
          <a:noFill/>
          <a:ln w="38100">
            <a:solidFill>
              <a:schemeClr val="tx1"/>
            </a:solidFill>
            <a:round/>
            <a:headEnd/>
            <a:tailEnd type="triangle" w="med" len="med"/>
          </a:ln>
          <a:effectLst/>
        </p:spPr>
        <p:txBody>
          <a:bodyPr/>
          <a:lstStyle/>
          <a:p>
            <a:endParaRPr lang="it-IT"/>
          </a:p>
        </p:txBody>
      </p:sp>
      <p:grpSp>
        <p:nvGrpSpPr>
          <p:cNvPr id="5" name="Group 51"/>
          <p:cNvGrpSpPr>
            <a:grpSpLocks/>
          </p:cNvGrpSpPr>
          <p:nvPr/>
        </p:nvGrpSpPr>
        <p:grpSpPr bwMode="auto">
          <a:xfrm>
            <a:off x="2339975" y="5373688"/>
            <a:ext cx="3527425" cy="647700"/>
            <a:chOff x="839" y="2490"/>
            <a:chExt cx="832" cy="288"/>
          </a:xfrm>
        </p:grpSpPr>
        <p:sp>
          <p:nvSpPr>
            <p:cNvPr id="14388" name="Oval 52"/>
            <p:cNvSpPr>
              <a:spLocks noChangeArrowheads="1"/>
            </p:cNvSpPr>
            <p:nvPr/>
          </p:nvSpPr>
          <p:spPr bwMode="auto">
            <a:xfrm>
              <a:off x="839" y="2490"/>
              <a:ext cx="787" cy="288"/>
            </a:xfrm>
            <a:prstGeom prst="ellipse">
              <a:avLst/>
            </a:prstGeom>
            <a:solidFill>
              <a:srgbClr val="FFCC00"/>
            </a:solidFill>
            <a:ln w="9525">
              <a:solidFill>
                <a:schemeClr val="tx1"/>
              </a:solidFill>
              <a:round/>
              <a:headEnd/>
              <a:tailEnd/>
            </a:ln>
            <a:effectLst/>
          </p:spPr>
          <p:txBody>
            <a:bodyPr wrap="none" anchor="ctr"/>
            <a:lstStyle/>
            <a:p>
              <a:endParaRPr lang="it-IT"/>
            </a:p>
          </p:txBody>
        </p:sp>
        <p:sp>
          <p:nvSpPr>
            <p:cNvPr id="14389" name="Text Box 53"/>
            <p:cNvSpPr txBox="1">
              <a:spLocks noChangeArrowheads="1"/>
            </p:cNvSpPr>
            <p:nvPr/>
          </p:nvSpPr>
          <p:spPr bwMode="auto">
            <a:xfrm>
              <a:off x="898" y="2515"/>
              <a:ext cx="773" cy="176"/>
            </a:xfrm>
            <a:prstGeom prst="rect">
              <a:avLst/>
            </a:prstGeom>
            <a:noFill/>
            <a:ln w="9525">
              <a:noFill/>
              <a:miter lim="800000"/>
              <a:headEnd/>
              <a:tailEnd/>
            </a:ln>
            <a:effectLst/>
          </p:spPr>
          <p:txBody>
            <a:bodyPr>
              <a:spAutoFit/>
            </a:bodyPr>
            <a:lstStyle/>
            <a:p>
              <a:pPr>
                <a:spcBef>
                  <a:spcPct val="50000"/>
                </a:spcBef>
              </a:pPr>
              <a:r>
                <a:rPr lang="en-US" sz="2000">
                  <a:solidFill>
                    <a:srgbClr val="6600FF"/>
                  </a:solidFill>
                  <a:latin typeface="Arial Unicode MS" pitchFamily="34" charset="-128"/>
                  <a:cs typeface="Arial" charset="0"/>
                </a:rPr>
                <a:t>Uno dei 4 esiti del gioco </a:t>
              </a:r>
            </a:p>
          </p:txBody>
        </p:sp>
      </p:grpSp>
      <p:sp>
        <p:nvSpPr>
          <p:cNvPr id="14390" name="Line 54"/>
          <p:cNvSpPr>
            <a:spLocks noChangeShapeType="1"/>
          </p:cNvSpPr>
          <p:nvPr/>
        </p:nvSpPr>
        <p:spPr bwMode="auto">
          <a:xfrm flipV="1">
            <a:off x="4211638" y="4508500"/>
            <a:ext cx="288925" cy="649288"/>
          </a:xfrm>
          <a:prstGeom prst="line">
            <a:avLst/>
          </a:prstGeom>
          <a:noFill/>
          <a:ln w="38100">
            <a:solidFill>
              <a:schemeClr val="tx1"/>
            </a:solidFill>
            <a:round/>
            <a:headEnd/>
            <a:tailEnd type="triangle" w="med" len="med"/>
          </a:ln>
          <a:effectLst/>
        </p:spPr>
        <p:txBody>
          <a:bodyPr/>
          <a:lstStyle/>
          <a:p>
            <a:endParaRPr lang="it-IT"/>
          </a:p>
        </p:txBody>
      </p:sp>
      <p:grpSp>
        <p:nvGrpSpPr>
          <p:cNvPr id="6" name="Group 55"/>
          <p:cNvGrpSpPr>
            <a:grpSpLocks/>
          </p:cNvGrpSpPr>
          <p:nvPr/>
        </p:nvGrpSpPr>
        <p:grpSpPr bwMode="auto">
          <a:xfrm>
            <a:off x="5219700" y="4724400"/>
            <a:ext cx="1512888" cy="647700"/>
            <a:chOff x="839" y="2490"/>
            <a:chExt cx="832" cy="288"/>
          </a:xfrm>
        </p:grpSpPr>
        <p:sp>
          <p:nvSpPr>
            <p:cNvPr id="14392" name="Oval 56"/>
            <p:cNvSpPr>
              <a:spLocks noChangeArrowheads="1"/>
            </p:cNvSpPr>
            <p:nvPr/>
          </p:nvSpPr>
          <p:spPr bwMode="auto">
            <a:xfrm>
              <a:off x="839" y="2490"/>
              <a:ext cx="787" cy="288"/>
            </a:xfrm>
            <a:prstGeom prst="ellipse">
              <a:avLst/>
            </a:prstGeom>
            <a:solidFill>
              <a:srgbClr val="FFCC00"/>
            </a:solidFill>
            <a:ln w="9525">
              <a:solidFill>
                <a:schemeClr val="tx1"/>
              </a:solidFill>
              <a:round/>
              <a:headEnd/>
              <a:tailEnd/>
            </a:ln>
            <a:effectLst/>
          </p:spPr>
          <p:txBody>
            <a:bodyPr wrap="none" anchor="ctr"/>
            <a:lstStyle/>
            <a:p>
              <a:endParaRPr lang="it-IT"/>
            </a:p>
          </p:txBody>
        </p:sp>
        <p:sp>
          <p:nvSpPr>
            <p:cNvPr id="14393" name="Text Box 57"/>
            <p:cNvSpPr txBox="1">
              <a:spLocks noChangeArrowheads="1"/>
            </p:cNvSpPr>
            <p:nvPr/>
          </p:nvSpPr>
          <p:spPr bwMode="auto">
            <a:xfrm>
              <a:off x="898" y="2515"/>
              <a:ext cx="773" cy="176"/>
            </a:xfrm>
            <a:prstGeom prst="rect">
              <a:avLst/>
            </a:prstGeom>
            <a:noFill/>
            <a:ln w="9525">
              <a:noFill/>
              <a:miter lim="800000"/>
              <a:headEnd/>
              <a:tailEnd/>
            </a:ln>
            <a:effectLst/>
          </p:spPr>
          <p:txBody>
            <a:bodyPr>
              <a:spAutoFit/>
            </a:bodyPr>
            <a:lstStyle/>
            <a:p>
              <a:pPr>
                <a:spcBef>
                  <a:spcPct val="50000"/>
                </a:spcBef>
              </a:pPr>
              <a:r>
                <a:rPr lang="en-US" sz="2000">
                  <a:solidFill>
                    <a:srgbClr val="6600FF"/>
                  </a:solidFill>
                  <a:latin typeface="Arial Unicode MS" pitchFamily="34" charset="-128"/>
                  <a:cs typeface="Arial" charset="0"/>
                </a:rPr>
                <a:t>Payoff A </a:t>
              </a:r>
            </a:p>
          </p:txBody>
        </p:sp>
      </p:grpSp>
      <p:sp>
        <p:nvSpPr>
          <p:cNvPr id="14394" name="Line 58"/>
          <p:cNvSpPr>
            <a:spLocks noChangeShapeType="1"/>
          </p:cNvSpPr>
          <p:nvPr/>
        </p:nvSpPr>
        <p:spPr bwMode="auto">
          <a:xfrm flipH="1">
            <a:off x="5724525" y="4292600"/>
            <a:ext cx="215900" cy="504825"/>
          </a:xfrm>
          <a:prstGeom prst="line">
            <a:avLst/>
          </a:prstGeom>
          <a:noFill/>
          <a:ln w="38100">
            <a:solidFill>
              <a:srgbClr val="00B050"/>
            </a:solidFill>
            <a:round/>
            <a:headEnd type="triangle" w="med" len="med"/>
            <a:tailEnd/>
          </a:ln>
          <a:effectLst/>
        </p:spPr>
        <p:txBody>
          <a:bodyPr/>
          <a:lstStyle/>
          <a:p>
            <a:endParaRPr lang="it-IT"/>
          </a:p>
        </p:txBody>
      </p:sp>
      <p:grpSp>
        <p:nvGrpSpPr>
          <p:cNvPr id="7" name="Group 59"/>
          <p:cNvGrpSpPr>
            <a:grpSpLocks/>
          </p:cNvGrpSpPr>
          <p:nvPr/>
        </p:nvGrpSpPr>
        <p:grpSpPr bwMode="auto">
          <a:xfrm>
            <a:off x="7380288" y="4652963"/>
            <a:ext cx="1512887" cy="647700"/>
            <a:chOff x="839" y="2490"/>
            <a:chExt cx="832" cy="288"/>
          </a:xfrm>
        </p:grpSpPr>
        <p:sp>
          <p:nvSpPr>
            <p:cNvPr id="14396" name="Oval 60"/>
            <p:cNvSpPr>
              <a:spLocks noChangeArrowheads="1"/>
            </p:cNvSpPr>
            <p:nvPr/>
          </p:nvSpPr>
          <p:spPr bwMode="auto">
            <a:xfrm>
              <a:off x="839" y="2490"/>
              <a:ext cx="787" cy="288"/>
            </a:xfrm>
            <a:prstGeom prst="ellipse">
              <a:avLst/>
            </a:prstGeom>
            <a:solidFill>
              <a:srgbClr val="FFCC00"/>
            </a:solidFill>
            <a:ln w="9525">
              <a:solidFill>
                <a:schemeClr val="tx1"/>
              </a:solidFill>
              <a:round/>
              <a:headEnd/>
              <a:tailEnd/>
            </a:ln>
            <a:effectLst/>
          </p:spPr>
          <p:txBody>
            <a:bodyPr wrap="none" anchor="ctr"/>
            <a:lstStyle/>
            <a:p>
              <a:endParaRPr lang="it-IT"/>
            </a:p>
          </p:txBody>
        </p:sp>
        <p:sp>
          <p:nvSpPr>
            <p:cNvPr id="14397" name="Text Box 61"/>
            <p:cNvSpPr txBox="1">
              <a:spLocks noChangeArrowheads="1"/>
            </p:cNvSpPr>
            <p:nvPr/>
          </p:nvSpPr>
          <p:spPr bwMode="auto">
            <a:xfrm>
              <a:off x="898" y="2515"/>
              <a:ext cx="773" cy="176"/>
            </a:xfrm>
            <a:prstGeom prst="rect">
              <a:avLst/>
            </a:prstGeom>
            <a:noFill/>
            <a:ln w="9525">
              <a:noFill/>
              <a:miter lim="800000"/>
              <a:headEnd/>
              <a:tailEnd/>
            </a:ln>
            <a:effectLst/>
          </p:spPr>
          <p:txBody>
            <a:bodyPr>
              <a:spAutoFit/>
            </a:bodyPr>
            <a:lstStyle/>
            <a:p>
              <a:pPr>
                <a:spcBef>
                  <a:spcPct val="50000"/>
                </a:spcBef>
              </a:pPr>
              <a:r>
                <a:rPr lang="en-US" sz="2000">
                  <a:solidFill>
                    <a:srgbClr val="6600FF"/>
                  </a:solidFill>
                  <a:latin typeface="Arial Unicode MS" pitchFamily="34" charset="-128"/>
                  <a:cs typeface="Arial" charset="0"/>
                </a:rPr>
                <a:t>Payoff B </a:t>
              </a:r>
            </a:p>
          </p:txBody>
        </p:sp>
      </p:grpSp>
      <p:sp>
        <p:nvSpPr>
          <p:cNvPr id="14398" name="Oval 62"/>
          <p:cNvSpPr>
            <a:spLocks noChangeArrowheads="1"/>
          </p:cNvSpPr>
          <p:nvPr/>
        </p:nvSpPr>
        <p:spPr bwMode="auto">
          <a:xfrm>
            <a:off x="6157913" y="3862388"/>
            <a:ext cx="574675" cy="503237"/>
          </a:xfrm>
          <a:prstGeom prst="ellipse">
            <a:avLst/>
          </a:prstGeom>
          <a:noFill/>
          <a:ln w="57150">
            <a:solidFill>
              <a:srgbClr val="00B050"/>
            </a:solidFill>
            <a:round/>
            <a:headEnd type="none" w="sm" len="sm"/>
            <a:tailEnd type="none" w="sm" len="sm"/>
          </a:ln>
          <a:effectLst/>
        </p:spPr>
        <p:txBody>
          <a:bodyPr wrap="none" anchor="ctr"/>
          <a:lstStyle/>
          <a:p>
            <a:endParaRPr lang="it-IT"/>
          </a:p>
        </p:txBody>
      </p:sp>
      <p:sp>
        <p:nvSpPr>
          <p:cNvPr id="14399" name="Line 63"/>
          <p:cNvSpPr>
            <a:spLocks noChangeShapeType="1"/>
          </p:cNvSpPr>
          <p:nvPr/>
        </p:nvSpPr>
        <p:spPr bwMode="auto">
          <a:xfrm>
            <a:off x="6732588" y="4221163"/>
            <a:ext cx="1008062" cy="431800"/>
          </a:xfrm>
          <a:prstGeom prst="line">
            <a:avLst/>
          </a:prstGeom>
          <a:noFill/>
          <a:ln w="57150">
            <a:solidFill>
              <a:schemeClr val="tx1"/>
            </a:solidFill>
            <a:round/>
            <a:headEnd type="triangle" w="med" len="med"/>
            <a:tailEnd type="none" w="sm" len="sm"/>
          </a:ln>
          <a:effectLst/>
        </p:spPr>
        <p:txBody>
          <a:bodyPr/>
          <a:lstStyle/>
          <a:p>
            <a:endParaRPr lang="it-IT"/>
          </a:p>
        </p:txBody>
      </p:sp>
      <p:sp>
        <p:nvSpPr>
          <p:cNvPr id="66" name="Segnaposto numero diapositiva 65"/>
          <p:cNvSpPr>
            <a:spLocks noGrp="1"/>
          </p:cNvSpPr>
          <p:nvPr>
            <p:ph type="sldNum" sz="quarter" idx="12"/>
          </p:nvPr>
        </p:nvSpPr>
        <p:spPr/>
        <p:txBody>
          <a:bodyPr/>
          <a:lstStyle/>
          <a:p>
            <a:fld id="{5DB05F13-4B5F-4EEB-8E9D-3843211D7A0C}" type="slidenum">
              <a:rPr lang="it-IT" smtClean="0"/>
              <a:pPr/>
              <a:t>22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376"/>
                                        </p:tgtEl>
                                        <p:attrNameLst>
                                          <p:attrName>style.visibility</p:attrName>
                                        </p:attrNameLst>
                                      </p:cBhvr>
                                      <p:to>
                                        <p:strVal val="visible"/>
                                      </p:to>
                                    </p:set>
                                    <p:animEffect transition="in" filter="box(in)">
                                      <p:cBhvr>
                                        <p:cTn id="11" dur="500"/>
                                        <p:tgtEl>
                                          <p:spTgt spid="14376"/>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14375"/>
                                        </p:tgtEl>
                                        <p:attrNameLst>
                                          <p:attrName>style.visibility</p:attrName>
                                        </p:attrNameLst>
                                      </p:cBhvr>
                                      <p:to>
                                        <p:strVal val="visible"/>
                                      </p:to>
                                    </p:set>
                                    <p:animEffect transition="in" filter="box(in)">
                                      <p:cBhvr>
                                        <p:cTn id="14" dur="500"/>
                                        <p:tgtEl>
                                          <p:spTgt spid="1437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par>
                                <p:cTn id="20" presetID="2" presetClass="entr" presetSubtype="4" fill="hold" grpId="0" nodeType="withEffect">
                                  <p:stCondLst>
                                    <p:cond delay="0"/>
                                  </p:stCondLst>
                                  <p:childTnLst>
                                    <p:set>
                                      <p:cBhvr>
                                        <p:cTn id="21" dur="1" fill="hold">
                                          <p:stCondLst>
                                            <p:cond delay="0"/>
                                          </p:stCondLst>
                                        </p:cTn>
                                        <p:tgtEl>
                                          <p:spTgt spid="14381"/>
                                        </p:tgtEl>
                                        <p:attrNameLst>
                                          <p:attrName>style.visibility</p:attrName>
                                        </p:attrNameLst>
                                      </p:cBhvr>
                                      <p:to>
                                        <p:strVal val="visible"/>
                                      </p:to>
                                    </p:set>
                                    <p:anim calcmode="lin" valueType="num">
                                      <p:cBhvr additive="base">
                                        <p:cTn id="22" dur="500" fill="hold"/>
                                        <p:tgtEl>
                                          <p:spTgt spid="14381"/>
                                        </p:tgtEl>
                                        <p:attrNameLst>
                                          <p:attrName>ppt_x</p:attrName>
                                        </p:attrNameLst>
                                      </p:cBhvr>
                                      <p:tavLst>
                                        <p:tav tm="0">
                                          <p:val>
                                            <p:strVal val="#ppt_x"/>
                                          </p:val>
                                        </p:tav>
                                        <p:tav tm="100000">
                                          <p:val>
                                            <p:strVal val="#ppt_x"/>
                                          </p:val>
                                        </p:tav>
                                      </p:tavLst>
                                    </p:anim>
                                    <p:anim calcmode="lin" valueType="num">
                                      <p:cBhvr additive="base">
                                        <p:cTn id="23" dur="500" fill="hold"/>
                                        <p:tgtEl>
                                          <p:spTgt spid="1438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4380"/>
                                        </p:tgtEl>
                                        <p:attrNameLst>
                                          <p:attrName>style.visibility</p:attrName>
                                        </p:attrNameLst>
                                      </p:cBhvr>
                                      <p:to>
                                        <p:strVal val="visible"/>
                                      </p:to>
                                    </p:set>
                                    <p:anim calcmode="lin" valueType="num">
                                      <p:cBhvr additive="base">
                                        <p:cTn id="26" dur="500" fill="hold"/>
                                        <p:tgtEl>
                                          <p:spTgt spid="14380"/>
                                        </p:tgtEl>
                                        <p:attrNameLst>
                                          <p:attrName>ppt_x</p:attrName>
                                        </p:attrNameLst>
                                      </p:cBhvr>
                                      <p:tavLst>
                                        <p:tav tm="0">
                                          <p:val>
                                            <p:strVal val="#ppt_x"/>
                                          </p:val>
                                        </p:tav>
                                        <p:tav tm="100000">
                                          <p:val>
                                            <p:strVal val="#ppt_x"/>
                                          </p:val>
                                        </p:tav>
                                      </p:tavLst>
                                    </p:anim>
                                    <p:anim calcmode="lin" valueType="num">
                                      <p:cBhvr additive="base">
                                        <p:cTn id="27" dur="500" fill="hold"/>
                                        <p:tgtEl>
                                          <p:spTgt spid="1438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childTnLst>
                          </p:cTn>
                        </p:par>
                        <p:par>
                          <p:cTn id="33" fill="hold">
                            <p:stCondLst>
                              <p:cond delay="500"/>
                            </p:stCondLst>
                            <p:childTnLst>
                              <p:par>
                                <p:cTn id="34" presetID="2" presetClass="entr" presetSubtype="4" fill="hold" grpId="0" nodeType="afterEffect">
                                  <p:stCondLst>
                                    <p:cond delay="0"/>
                                  </p:stCondLst>
                                  <p:childTnLst>
                                    <p:set>
                                      <p:cBhvr>
                                        <p:cTn id="35" dur="1" fill="hold">
                                          <p:stCondLst>
                                            <p:cond delay="0"/>
                                          </p:stCondLst>
                                        </p:cTn>
                                        <p:tgtEl>
                                          <p:spTgt spid="14385"/>
                                        </p:tgtEl>
                                        <p:attrNameLst>
                                          <p:attrName>style.visibility</p:attrName>
                                        </p:attrNameLst>
                                      </p:cBhvr>
                                      <p:to>
                                        <p:strVal val="visible"/>
                                      </p:to>
                                    </p:set>
                                    <p:anim calcmode="lin" valueType="num">
                                      <p:cBhvr additive="base">
                                        <p:cTn id="36" dur="500" fill="hold"/>
                                        <p:tgtEl>
                                          <p:spTgt spid="14385"/>
                                        </p:tgtEl>
                                        <p:attrNameLst>
                                          <p:attrName>ppt_x</p:attrName>
                                        </p:attrNameLst>
                                      </p:cBhvr>
                                      <p:tavLst>
                                        <p:tav tm="0">
                                          <p:val>
                                            <p:strVal val="#ppt_x"/>
                                          </p:val>
                                        </p:tav>
                                        <p:tav tm="100000">
                                          <p:val>
                                            <p:strVal val="#ppt_x"/>
                                          </p:val>
                                        </p:tav>
                                      </p:tavLst>
                                    </p:anim>
                                    <p:anim calcmode="lin" valueType="num">
                                      <p:cBhvr additive="base">
                                        <p:cTn id="37" dur="500" fill="hold"/>
                                        <p:tgtEl>
                                          <p:spTgt spid="14385"/>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4" fill="hold" grpId="0" nodeType="afterEffect">
                                  <p:stCondLst>
                                    <p:cond delay="0"/>
                                  </p:stCondLst>
                                  <p:childTnLst>
                                    <p:set>
                                      <p:cBhvr>
                                        <p:cTn id="40" dur="1" fill="hold">
                                          <p:stCondLst>
                                            <p:cond delay="0"/>
                                          </p:stCondLst>
                                        </p:cTn>
                                        <p:tgtEl>
                                          <p:spTgt spid="14386"/>
                                        </p:tgtEl>
                                        <p:attrNameLst>
                                          <p:attrName>style.visibility</p:attrName>
                                        </p:attrNameLst>
                                      </p:cBhvr>
                                      <p:to>
                                        <p:strVal val="visible"/>
                                      </p:to>
                                    </p:set>
                                    <p:anim calcmode="lin" valueType="num">
                                      <p:cBhvr additive="base">
                                        <p:cTn id="41" dur="500" fill="hold"/>
                                        <p:tgtEl>
                                          <p:spTgt spid="14386"/>
                                        </p:tgtEl>
                                        <p:attrNameLst>
                                          <p:attrName>ppt_x</p:attrName>
                                        </p:attrNameLst>
                                      </p:cBhvr>
                                      <p:tavLst>
                                        <p:tav tm="0">
                                          <p:val>
                                            <p:strVal val="#ppt_x"/>
                                          </p:val>
                                        </p:tav>
                                        <p:tav tm="100000">
                                          <p:val>
                                            <p:strVal val="#ppt_x"/>
                                          </p:val>
                                        </p:tav>
                                      </p:tavLst>
                                    </p:anim>
                                    <p:anim calcmode="lin" valueType="num">
                                      <p:cBhvr additive="base">
                                        <p:cTn id="42" dur="500" fill="hold"/>
                                        <p:tgtEl>
                                          <p:spTgt spid="1438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339"/>
                                        </p:tgtEl>
                                        <p:attrNameLst>
                                          <p:attrName>style.visibility</p:attrName>
                                        </p:attrNameLst>
                                      </p:cBhvr>
                                      <p:to>
                                        <p:strVal val="visible"/>
                                      </p:to>
                                    </p:set>
                                    <p:animEffect transition="in" filter="blinds(horizontal)">
                                      <p:cBhvr>
                                        <p:cTn id="47" dur="500"/>
                                        <p:tgtEl>
                                          <p:spTgt spid="14339"/>
                                        </p:tgtEl>
                                      </p:cBhvr>
                                    </p:animEffect>
                                  </p:childTnLst>
                                </p:cTn>
                              </p:par>
                            </p:childTnLst>
                          </p:cTn>
                        </p:par>
                        <p:par>
                          <p:cTn id="48" fill="hold">
                            <p:stCondLst>
                              <p:cond delay="500"/>
                            </p:stCondLst>
                            <p:childTnLst>
                              <p:par>
                                <p:cTn id="49" presetID="22" presetClass="entr" presetSubtype="4" fill="hold" nodeType="after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down)">
                                      <p:cBhvr>
                                        <p:cTn id="51" dur="500"/>
                                        <p:tgtEl>
                                          <p:spTgt spid="5"/>
                                        </p:tgtEl>
                                      </p:cBhvr>
                                    </p:animEffect>
                                  </p:childTnLst>
                                </p:cTn>
                              </p:par>
                              <p:par>
                                <p:cTn id="52" presetID="2" presetClass="entr" presetSubtype="4" fill="hold" grpId="0" nodeType="withEffect">
                                  <p:stCondLst>
                                    <p:cond delay="0"/>
                                  </p:stCondLst>
                                  <p:childTnLst>
                                    <p:set>
                                      <p:cBhvr>
                                        <p:cTn id="53" dur="1" fill="hold">
                                          <p:stCondLst>
                                            <p:cond delay="0"/>
                                          </p:stCondLst>
                                        </p:cTn>
                                        <p:tgtEl>
                                          <p:spTgt spid="14390"/>
                                        </p:tgtEl>
                                        <p:attrNameLst>
                                          <p:attrName>style.visibility</p:attrName>
                                        </p:attrNameLst>
                                      </p:cBhvr>
                                      <p:to>
                                        <p:strVal val="visible"/>
                                      </p:to>
                                    </p:set>
                                    <p:anim calcmode="lin" valueType="num">
                                      <p:cBhvr additive="base">
                                        <p:cTn id="54" dur="500" fill="hold"/>
                                        <p:tgtEl>
                                          <p:spTgt spid="14390"/>
                                        </p:tgtEl>
                                        <p:attrNameLst>
                                          <p:attrName>ppt_x</p:attrName>
                                        </p:attrNameLst>
                                      </p:cBhvr>
                                      <p:tavLst>
                                        <p:tav tm="0">
                                          <p:val>
                                            <p:strVal val="#ppt_x"/>
                                          </p:val>
                                        </p:tav>
                                        <p:tav tm="100000">
                                          <p:val>
                                            <p:strVal val="#ppt_x"/>
                                          </p:val>
                                        </p:tav>
                                      </p:tavLst>
                                    </p:anim>
                                    <p:anim calcmode="lin" valueType="num">
                                      <p:cBhvr additive="base">
                                        <p:cTn id="55" dur="500" fill="hold"/>
                                        <p:tgtEl>
                                          <p:spTgt spid="1439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4338"/>
                                        </p:tgtEl>
                                        <p:attrNameLst>
                                          <p:attrName>style.visibility</p:attrName>
                                        </p:attrNameLst>
                                      </p:cBhvr>
                                      <p:to>
                                        <p:strVal val="visible"/>
                                      </p:to>
                                    </p:set>
                                    <p:anim calcmode="lin" valueType="num">
                                      <p:cBhvr additive="base">
                                        <p:cTn id="60" dur="500" fill="hold"/>
                                        <p:tgtEl>
                                          <p:spTgt spid="14338"/>
                                        </p:tgtEl>
                                        <p:attrNameLst>
                                          <p:attrName>ppt_x</p:attrName>
                                        </p:attrNameLst>
                                      </p:cBhvr>
                                      <p:tavLst>
                                        <p:tav tm="0">
                                          <p:val>
                                            <p:strVal val="#ppt_x"/>
                                          </p:val>
                                        </p:tav>
                                        <p:tav tm="100000">
                                          <p:val>
                                            <p:strVal val="#ppt_x"/>
                                          </p:val>
                                        </p:tav>
                                      </p:tavLst>
                                    </p:anim>
                                    <p:anim calcmode="lin" valueType="num">
                                      <p:cBhvr additive="base">
                                        <p:cTn id="61" dur="500" fill="hold"/>
                                        <p:tgtEl>
                                          <p:spTgt spid="14338"/>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additive="base">
                                        <p:cTn id="64" dur="500" fill="hold"/>
                                        <p:tgtEl>
                                          <p:spTgt spid="6"/>
                                        </p:tgtEl>
                                        <p:attrNameLst>
                                          <p:attrName>ppt_x</p:attrName>
                                        </p:attrNameLst>
                                      </p:cBhvr>
                                      <p:tavLst>
                                        <p:tav tm="0">
                                          <p:val>
                                            <p:strVal val="#ppt_x"/>
                                          </p:val>
                                        </p:tav>
                                        <p:tav tm="100000">
                                          <p:val>
                                            <p:strVal val="#ppt_x"/>
                                          </p:val>
                                        </p:tav>
                                      </p:tavLst>
                                    </p:anim>
                                    <p:anim calcmode="lin" valueType="num">
                                      <p:cBhvr additive="base">
                                        <p:cTn id="65" dur="500" fill="hold"/>
                                        <p:tgtEl>
                                          <p:spTgt spid="6"/>
                                        </p:tgtEl>
                                        <p:attrNameLst>
                                          <p:attrName>ppt_y</p:attrName>
                                        </p:attrNameLst>
                                      </p:cBhvr>
                                      <p:tavLst>
                                        <p:tav tm="0">
                                          <p:val>
                                            <p:strVal val="1+#ppt_h/2"/>
                                          </p:val>
                                        </p:tav>
                                        <p:tav tm="100000">
                                          <p:val>
                                            <p:strVal val="#ppt_y"/>
                                          </p:val>
                                        </p:tav>
                                      </p:tavLst>
                                    </p:anim>
                                  </p:childTnLst>
                                </p:cTn>
                              </p:par>
                              <p:par>
                                <p:cTn id="66" presetID="22" presetClass="entr" presetSubtype="4" fill="hold" grpId="0" nodeType="withEffect">
                                  <p:stCondLst>
                                    <p:cond delay="0"/>
                                  </p:stCondLst>
                                  <p:childTnLst>
                                    <p:set>
                                      <p:cBhvr>
                                        <p:cTn id="67" dur="1" fill="hold">
                                          <p:stCondLst>
                                            <p:cond delay="0"/>
                                          </p:stCondLst>
                                        </p:cTn>
                                        <p:tgtEl>
                                          <p:spTgt spid="14394"/>
                                        </p:tgtEl>
                                        <p:attrNameLst>
                                          <p:attrName>style.visibility</p:attrName>
                                        </p:attrNameLst>
                                      </p:cBhvr>
                                      <p:to>
                                        <p:strVal val="visible"/>
                                      </p:to>
                                    </p:set>
                                    <p:animEffect transition="in" filter="wipe(down)">
                                      <p:cBhvr>
                                        <p:cTn id="68" dur="500"/>
                                        <p:tgtEl>
                                          <p:spTgt spid="14394"/>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xit" presetSubtype="4" fill="hold" grpId="1" nodeType="clickEffect">
                                  <p:stCondLst>
                                    <p:cond delay="0"/>
                                  </p:stCondLst>
                                  <p:childTnLst>
                                    <p:anim calcmode="lin" valueType="num">
                                      <p:cBhvr additive="base">
                                        <p:cTn id="72" dur="500"/>
                                        <p:tgtEl>
                                          <p:spTgt spid="14338"/>
                                        </p:tgtEl>
                                        <p:attrNameLst>
                                          <p:attrName>ppt_x</p:attrName>
                                        </p:attrNameLst>
                                      </p:cBhvr>
                                      <p:tavLst>
                                        <p:tav tm="0">
                                          <p:val>
                                            <p:strVal val="ppt_x"/>
                                          </p:val>
                                        </p:tav>
                                        <p:tav tm="100000">
                                          <p:val>
                                            <p:strVal val="ppt_x"/>
                                          </p:val>
                                        </p:tav>
                                      </p:tavLst>
                                    </p:anim>
                                    <p:anim calcmode="lin" valueType="num">
                                      <p:cBhvr additive="base">
                                        <p:cTn id="73" dur="500"/>
                                        <p:tgtEl>
                                          <p:spTgt spid="14338"/>
                                        </p:tgtEl>
                                        <p:attrNameLst>
                                          <p:attrName>ppt_y</p:attrName>
                                        </p:attrNameLst>
                                      </p:cBhvr>
                                      <p:tavLst>
                                        <p:tav tm="0">
                                          <p:val>
                                            <p:strVal val="ppt_y"/>
                                          </p:val>
                                        </p:tav>
                                        <p:tav tm="100000">
                                          <p:val>
                                            <p:strVal val="1+ppt_h/2"/>
                                          </p:val>
                                        </p:tav>
                                      </p:tavLst>
                                    </p:anim>
                                    <p:set>
                                      <p:cBhvr>
                                        <p:cTn id="74" dur="1" fill="hold">
                                          <p:stCondLst>
                                            <p:cond delay="499"/>
                                          </p:stCondLst>
                                        </p:cTn>
                                        <p:tgtEl>
                                          <p:spTgt spid="14338"/>
                                        </p:tgtEl>
                                        <p:attrNameLst>
                                          <p:attrName>style.visibility</p:attrName>
                                        </p:attrNameLst>
                                      </p:cBhvr>
                                      <p:to>
                                        <p:strVal val="hidden"/>
                                      </p:to>
                                    </p:set>
                                  </p:childTnLst>
                                </p:cTn>
                              </p:par>
                              <p:par>
                                <p:cTn id="75" presetID="2" presetClass="entr" presetSubtype="4" fill="hold" nodeType="with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additive="base">
                                        <p:cTn id="77" dur="500" fill="hold"/>
                                        <p:tgtEl>
                                          <p:spTgt spid="7"/>
                                        </p:tgtEl>
                                        <p:attrNameLst>
                                          <p:attrName>ppt_x</p:attrName>
                                        </p:attrNameLst>
                                      </p:cBhvr>
                                      <p:tavLst>
                                        <p:tav tm="0">
                                          <p:val>
                                            <p:strVal val="#ppt_x"/>
                                          </p:val>
                                        </p:tav>
                                        <p:tav tm="100000">
                                          <p:val>
                                            <p:strVal val="#ppt_x"/>
                                          </p:val>
                                        </p:tav>
                                      </p:tavLst>
                                    </p:anim>
                                    <p:anim calcmode="lin" valueType="num">
                                      <p:cBhvr additive="base">
                                        <p:cTn id="78" dur="500" fill="hold"/>
                                        <p:tgtEl>
                                          <p:spTgt spid="7"/>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4399"/>
                                        </p:tgtEl>
                                        <p:attrNameLst>
                                          <p:attrName>style.visibility</p:attrName>
                                        </p:attrNameLst>
                                      </p:cBhvr>
                                      <p:to>
                                        <p:strVal val="visible"/>
                                      </p:to>
                                    </p:set>
                                    <p:anim calcmode="lin" valueType="num">
                                      <p:cBhvr additive="base">
                                        <p:cTn id="81" dur="500" fill="hold"/>
                                        <p:tgtEl>
                                          <p:spTgt spid="14399"/>
                                        </p:tgtEl>
                                        <p:attrNameLst>
                                          <p:attrName>ppt_x</p:attrName>
                                        </p:attrNameLst>
                                      </p:cBhvr>
                                      <p:tavLst>
                                        <p:tav tm="0">
                                          <p:val>
                                            <p:strVal val="#ppt_x"/>
                                          </p:val>
                                        </p:tav>
                                        <p:tav tm="100000">
                                          <p:val>
                                            <p:strVal val="#ppt_x"/>
                                          </p:val>
                                        </p:tav>
                                      </p:tavLst>
                                    </p:anim>
                                    <p:anim calcmode="lin" valueType="num">
                                      <p:cBhvr additive="base">
                                        <p:cTn id="82" dur="500" fill="hold"/>
                                        <p:tgtEl>
                                          <p:spTgt spid="14399"/>
                                        </p:tgtEl>
                                        <p:attrNameLst>
                                          <p:attrName>ppt_y</p:attrName>
                                        </p:attrNameLst>
                                      </p:cBhvr>
                                      <p:tavLst>
                                        <p:tav tm="0">
                                          <p:val>
                                            <p:strVal val="1+#ppt_h/2"/>
                                          </p:val>
                                        </p:tav>
                                        <p:tav tm="100000">
                                          <p:val>
                                            <p:strVal val="#ppt_y"/>
                                          </p:val>
                                        </p:tav>
                                      </p:tavLst>
                                    </p:anim>
                                  </p:childTnLst>
                                </p:cTn>
                              </p:par>
                              <p:par>
                                <p:cTn id="83" presetID="22" presetClass="entr" presetSubtype="4" fill="hold" grpId="0" nodeType="withEffect">
                                  <p:stCondLst>
                                    <p:cond delay="0"/>
                                  </p:stCondLst>
                                  <p:childTnLst>
                                    <p:set>
                                      <p:cBhvr>
                                        <p:cTn id="84" dur="1" fill="hold">
                                          <p:stCondLst>
                                            <p:cond delay="0"/>
                                          </p:stCondLst>
                                        </p:cTn>
                                        <p:tgtEl>
                                          <p:spTgt spid="14398"/>
                                        </p:tgtEl>
                                        <p:attrNameLst>
                                          <p:attrName>style.visibility</p:attrName>
                                        </p:attrNameLst>
                                      </p:cBhvr>
                                      <p:to>
                                        <p:strVal val="visible"/>
                                      </p:to>
                                    </p:set>
                                    <p:animEffect transition="in" filter="wipe(down)">
                                      <p:cBhvr>
                                        <p:cTn id="85" dur="500"/>
                                        <p:tgtEl>
                                          <p:spTgt spid="14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P spid="14338" grpId="1" animBg="1"/>
      <p:bldP spid="14339" grpId="0" animBg="1"/>
      <p:bldP spid="14375" grpId="0" animBg="1"/>
      <p:bldP spid="14376" grpId="0" animBg="1"/>
      <p:bldP spid="14380" grpId="0" animBg="1"/>
      <p:bldP spid="14381" grpId="0" animBg="1"/>
      <p:bldP spid="14385" grpId="0" animBg="1"/>
      <p:bldP spid="14386" grpId="0" animBg="1"/>
      <p:bldP spid="14390" grpId="0" animBg="1"/>
      <p:bldP spid="14394" grpId="0" animBg="1"/>
      <p:bldP spid="14398" grpId="0" animBg="1"/>
      <p:bldP spid="1439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4213" y="0"/>
            <a:ext cx="7772400" cy="1143000"/>
          </a:xfrm>
        </p:spPr>
        <p:txBody>
          <a:bodyPr/>
          <a:lstStyle/>
          <a:p>
            <a:r>
              <a:rPr lang="it-IT" b="1" dirty="0">
                <a:solidFill>
                  <a:schemeClr val="tx1"/>
                </a:solidFill>
                <a:latin typeface="Arial Unicode MS" pitchFamily="34" charset="-128"/>
              </a:rPr>
              <a:t>Forma estesa</a:t>
            </a:r>
            <a:endParaRPr lang="it-IT" dirty="0">
              <a:solidFill>
                <a:schemeClr val="tx1"/>
              </a:solidFill>
              <a:latin typeface="Arial Unicode MS" pitchFamily="34" charset="-128"/>
            </a:endParaRPr>
          </a:p>
        </p:txBody>
      </p:sp>
      <p:sp>
        <p:nvSpPr>
          <p:cNvPr id="16387" name="Rectangle 3"/>
          <p:cNvSpPr>
            <a:spLocks noGrp="1" noChangeArrowheads="1"/>
          </p:cNvSpPr>
          <p:nvPr>
            <p:ph sz="quarter" idx="1"/>
          </p:nvPr>
        </p:nvSpPr>
        <p:spPr>
          <a:xfrm>
            <a:off x="684213" y="1341438"/>
            <a:ext cx="8135937" cy="3671887"/>
          </a:xfrm>
        </p:spPr>
        <p:txBody>
          <a:bodyPr/>
          <a:lstStyle/>
          <a:p>
            <a:pPr>
              <a:lnSpc>
                <a:spcPct val="110000"/>
              </a:lnSpc>
            </a:pPr>
            <a:r>
              <a:rPr lang="it-IT" b="1" u="sng">
                <a:latin typeface="Arial Unicode MS" pitchFamily="34" charset="-128"/>
              </a:rPr>
              <a:t>Albero del gioco</a:t>
            </a:r>
            <a:r>
              <a:rPr lang="it-IT">
                <a:latin typeface="Arial Unicode MS" pitchFamily="34" charset="-128"/>
              </a:rPr>
              <a:t>: descrive le regole e i possibili premi di un gioco</a:t>
            </a:r>
          </a:p>
          <a:p>
            <a:pPr>
              <a:lnSpc>
                <a:spcPct val="110000"/>
              </a:lnSpc>
            </a:pPr>
            <a:r>
              <a:rPr lang="it-IT" b="1" u="sng">
                <a:latin typeface="Arial Unicode MS" pitchFamily="34" charset="-128"/>
              </a:rPr>
              <a:t>Nodo</a:t>
            </a:r>
            <a:r>
              <a:rPr lang="it-IT">
                <a:latin typeface="Arial Unicode MS" pitchFamily="34" charset="-128"/>
              </a:rPr>
              <a:t>: punto decisionale dov’è indicata l’identità del giocatore cui spetta la mossa</a:t>
            </a:r>
          </a:p>
          <a:p>
            <a:pPr>
              <a:lnSpc>
                <a:spcPct val="110000"/>
              </a:lnSpc>
            </a:pPr>
            <a:r>
              <a:rPr lang="it-IT" b="1" u="sng">
                <a:latin typeface="Arial Unicode MS" pitchFamily="34" charset="-128"/>
              </a:rPr>
              <a:t>Rami</a:t>
            </a:r>
            <a:r>
              <a:rPr lang="it-IT">
                <a:latin typeface="Arial Unicode MS" pitchFamily="34" charset="-128"/>
              </a:rPr>
              <a:t>:  rappresentano le scelte fatte nei nodi</a:t>
            </a:r>
          </a:p>
        </p:txBody>
      </p:sp>
      <p:sp>
        <p:nvSpPr>
          <p:cNvPr id="6" name="Segnaposto numero diapositiva 5"/>
          <p:cNvSpPr>
            <a:spLocks noGrp="1"/>
          </p:cNvSpPr>
          <p:nvPr>
            <p:ph type="sldNum" sz="quarter" idx="15"/>
          </p:nvPr>
        </p:nvSpPr>
        <p:spPr/>
        <p:txBody>
          <a:bodyPr/>
          <a:lstStyle/>
          <a:p>
            <a:fld id="{B948BBF5-AB30-4F0F-B8B9-DECF61334F45}" type="slidenum">
              <a:rPr lang="it-IT" smtClean="0"/>
              <a:pPr/>
              <a:t>23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6387">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684213" y="908050"/>
            <a:ext cx="7704137" cy="4800600"/>
            <a:chOff x="431" y="572"/>
            <a:chExt cx="4853" cy="3024"/>
          </a:xfrm>
        </p:grpSpPr>
        <p:sp>
          <p:nvSpPr>
            <p:cNvPr id="18435" name="AutoShape 3"/>
            <p:cNvSpPr>
              <a:spLocks noChangeAspect="1" noChangeArrowheads="1" noTextEdit="1"/>
            </p:cNvSpPr>
            <p:nvPr/>
          </p:nvSpPr>
          <p:spPr bwMode="auto">
            <a:xfrm>
              <a:off x="431" y="572"/>
              <a:ext cx="4853" cy="3024"/>
            </a:xfrm>
            <a:prstGeom prst="rect">
              <a:avLst/>
            </a:prstGeom>
            <a:noFill/>
            <a:ln w="9525">
              <a:noFill/>
              <a:miter lim="800000"/>
              <a:headEnd/>
              <a:tailEnd/>
            </a:ln>
          </p:spPr>
          <p:txBody>
            <a:bodyPr/>
            <a:lstStyle/>
            <a:p>
              <a:endParaRPr lang="it-IT"/>
            </a:p>
          </p:txBody>
        </p:sp>
        <p:sp>
          <p:nvSpPr>
            <p:cNvPr id="18436" name="Line 4"/>
            <p:cNvSpPr>
              <a:spLocks noChangeShapeType="1"/>
            </p:cNvSpPr>
            <p:nvPr/>
          </p:nvSpPr>
          <p:spPr bwMode="auto">
            <a:xfrm flipV="1">
              <a:off x="1644" y="1007"/>
              <a:ext cx="1141" cy="1140"/>
            </a:xfrm>
            <a:prstGeom prst="line">
              <a:avLst/>
            </a:prstGeom>
            <a:noFill/>
            <a:ln w="28575">
              <a:solidFill>
                <a:srgbClr val="000000"/>
              </a:solidFill>
              <a:round/>
              <a:headEnd/>
              <a:tailEnd/>
            </a:ln>
          </p:spPr>
          <p:txBody>
            <a:bodyPr/>
            <a:lstStyle/>
            <a:p>
              <a:endParaRPr lang="it-IT"/>
            </a:p>
          </p:txBody>
        </p:sp>
        <p:sp>
          <p:nvSpPr>
            <p:cNvPr id="18437" name="Line 5"/>
            <p:cNvSpPr>
              <a:spLocks noChangeShapeType="1"/>
            </p:cNvSpPr>
            <p:nvPr/>
          </p:nvSpPr>
          <p:spPr bwMode="auto">
            <a:xfrm>
              <a:off x="2803" y="1025"/>
              <a:ext cx="1141" cy="1140"/>
            </a:xfrm>
            <a:prstGeom prst="line">
              <a:avLst/>
            </a:prstGeom>
            <a:noFill/>
            <a:ln w="28575">
              <a:solidFill>
                <a:srgbClr val="000000"/>
              </a:solidFill>
              <a:round/>
              <a:headEnd/>
              <a:tailEnd/>
            </a:ln>
          </p:spPr>
          <p:txBody>
            <a:bodyPr/>
            <a:lstStyle/>
            <a:p>
              <a:endParaRPr lang="it-IT"/>
            </a:p>
          </p:txBody>
        </p:sp>
        <p:sp>
          <p:nvSpPr>
            <p:cNvPr id="18438" name="Line 6"/>
            <p:cNvSpPr>
              <a:spLocks noChangeShapeType="1"/>
            </p:cNvSpPr>
            <p:nvPr/>
          </p:nvSpPr>
          <p:spPr bwMode="auto">
            <a:xfrm flipV="1">
              <a:off x="956" y="2165"/>
              <a:ext cx="688" cy="1087"/>
            </a:xfrm>
            <a:prstGeom prst="line">
              <a:avLst/>
            </a:prstGeom>
            <a:noFill/>
            <a:ln w="28575">
              <a:solidFill>
                <a:srgbClr val="000000"/>
              </a:solidFill>
              <a:round/>
              <a:headEnd/>
              <a:tailEnd/>
            </a:ln>
          </p:spPr>
          <p:txBody>
            <a:bodyPr/>
            <a:lstStyle/>
            <a:p>
              <a:endParaRPr lang="it-IT"/>
            </a:p>
          </p:txBody>
        </p:sp>
        <p:sp>
          <p:nvSpPr>
            <p:cNvPr id="18439" name="Line 7"/>
            <p:cNvSpPr>
              <a:spLocks noChangeShapeType="1"/>
            </p:cNvSpPr>
            <p:nvPr/>
          </p:nvSpPr>
          <p:spPr bwMode="auto">
            <a:xfrm>
              <a:off x="1662" y="2165"/>
              <a:ext cx="580" cy="1141"/>
            </a:xfrm>
            <a:prstGeom prst="line">
              <a:avLst/>
            </a:prstGeom>
            <a:noFill/>
            <a:ln w="28575">
              <a:solidFill>
                <a:srgbClr val="000000"/>
              </a:solidFill>
              <a:round/>
              <a:headEnd/>
              <a:tailEnd/>
            </a:ln>
          </p:spPr>
          <p:txBody>
            <a:bodyPr/>
            <a:lstStyle/>
            <a:p>
              <a:endParaRPr lang="it-IT"/>
            </a:p>
          </p:txBody>
        </p:sp>
        <p:sp>
          <p:nvSpPr>
            <p:cNvPr id="18440" name="Line 8"/>
            <p:cNvSpPr>
              <a:spLocks noChangeShapeType="1"/>
            </p:cNvSpPr>
            <p:nvPr/>
          </p:nvSpPr>
          <p:spPr bwMode="auto">
            <a:xfrm flipV="1">
              <a:off x="3346" y="2184"/>
              <a:ext cx="598" cy="1140"/>
            </a:xfrm>
            <a:prstGeom prst="line">
              <a:avLst/>
            </a:prstGeom>
            <a:noFill/>
            <a:ln w="28575">
              <a:solidFill>
                <a:srgbClr val="000000"/>
              </a:solidFill>
              <a:round/>
              <a:headEnd/>
              <a:tailEnd/>
            </a:ln>
          </p:spPr>
          <p:txBody>
            <a:bodyPr/>
            <a:lstStyle/>
            <a:p>
              <a:endParaRPr lang="it-IT"/>
            </a:p>
          </p:txBody>
        </p:sp>
        <p:sp>
          <p:nvSpPr>
            <p:cNvPr id="18441" name="Line 9"/>
            <p:cNvSpPr>
              <a:spLocks noChangeShapeType="1"/>
            </p:cNvSpPr>
            <p:nvPr/>
          </p:nvSpPr>
          <p:spPr bwMode="auto">
            <a:xfrm>
              <a:off x="3944" y="2147"/>
              <a:ext cx="579" cy="1177"/>
            </a:xfrm>
            <a:prstGeom prst="line">
              <a:avLst/>
            </a:prstGeom>
            <a:noFill/>
            <a:ln w="28575">
              <a:solidFill>
                <a:srgbClr val="000000"/>
              </a:solidFill>
              <a:round/>
              <a:headEnd/>
              <a:tailEnd/>
            </a:ln>
          </p:spPr>
          <p:txBody>
            <a:bodyPr/>
            <a:lstStyle/>
            <a:p>
              <a:endParaRPr lang="it-IT"/>
            </a:p>
          </p:txBody>
        </p:sp>
        <p:sp>
          <p:nvSpPr>
            <p:cNvPr id="18442" name="Rectangle 10"/>
            <p:cNvSpPr>
              <a:spLocks noChangeArrowheads="1"/>
            </p:cNvSpPr>
            <p:nvPr/>
          </p:nvSpPr>
          <p:spPr bwMode="auto">
            <a:xfrm>
              <a:off x="2749" y="644"/>
              <a:ext cx="362" cy="344"/>
            </a:xfrm>
            <a:prstGeom prst="rect">
              <a:avLst/>
            </a:prstGeom>
            <a:noFill/>
            <a:ln w="9525">
              <a:noFill/>
              <a:miter lim="800000"/>
              <a:headEnd/>
              <a:tailEnd/>
            </a:ln>
          </p:spPr>
          <p:txBody>
            <a:bodyPr/>
            <a:lstStyle/>
            <a:p>
              <a:endParaRPr lang="it-IT"/>
            </a:p>
          </p:txBody>
        </p:sp>
        <p:sp>
          <p:nvSpPr>
            <p:cNvPr id="18443" name="Rectangle 11"/>
            <p:cNvSpPr>
              <a:spLocks noChangeArrowheads="1"/>
            </p:cNvSpPr>
            <p:nvPr/>
          </p:nvSpPr>
          <p:spPr bwMode="auto">
            <a:xfrm>
              <a:off x="2749" y="645"/>
              <a:ext cx="235" cy="272"/>
            </a:xfrm>
            <a:prstGeom prst="rect">
              <a:avLst/>
            </a:prstGeom>
            <a:noFill/>
            <a:ln w="9525">
              <a:noFill/>
              <a:miter lim="800000"/>
              <a:headEnd/>
              <a:tailEnd/>
            </a:ln>
          </p:spPr>
          <p:txBody>
            <a:bodyPr wrap="none" lIns="0" tIns="0" rIns="0" bIns="0">
              <a:spAutoFit/>
            </a:bodyPr>
            <a:lstStyle/>
            <a:p>
              <a:pPr algn="ctr"/>
              <a:r>
                <a:rPr lang="it-IT" sz="2500" b="1">
                  <a:solidFill>
                    <a:srgbClr val="000000"/>
                  </a:solidFill>
                  <a:latin typeface="Times New Roman" pitchFamily="18" charset="0"/>
                </a:rPr>
                <a:t>A</a:t>
              </a:r>
              <a:endParaRPr lang="it-IT"/>
            </a:p>
          </p:txBody>
        </p:sp>
        <p:sp>
          <p:nvSpPr>
            <p:cNvPr id="18444" name="Rectangle 12"/>
            <p:cNvSpPr>
              <a:spLocks noChangeArrowheads="1"/>
            </p:cNvSpPr>
            <p:nvPr/>
          </p:nvSpPr>
          <p:spPr bwMode="auto">
            <a:xfrm>
              <a:off x="1246" y="1912"/>
              <a:ext cx="344" cy="253"/>
            </a:xfrm>
            <a:prstGeom prst="rect">
              <a:avLst/>
            </a:prstGeom>
            <a:noFill/>
            <a:ln w="9525">
              <a:noFill/>
              <a:miter lim="800000"/>
              <a:headEnd/>
              <a:tailEnd/>
            </a:ln>
          </p:spPr>
          <p:txBody>
            <a:bodyPr/>
            <a:lstStyle/>
            <a:p>
              <a:endParaRPr lang="it-IT"/>
            </a:p>
          </p:txBody>
        </p:sp>
        <p:sp>
          <p:nvSpPr>
            <p:cNvPr id="18445" name="Rectangle 13"/>
            <p:cNvSpPr>
              <a:spLocks noChangeArrowheads="1"/>
            </p:cNvSpPr>
            <p:nvPr/>
          </p:nvSpPr>
          <p:spPr bwMode="auto">
            <a:xfrm>
              <a:off x="1246" y="1930"/>
              <a:ext cx="235" cy="272"/>
            </a:xfrm>
            <a:prstGeom prst="rect">
              <a:avLst/>
            </a:prstGeom>
            <a:noFill/>
            <a:ln w="9525">
              <a:noFill/>
              <a:miter lim="800000"/>
              <a:headEnd/>
              <a:tailEnd/>
            </a:ln>
          </p:spPr>
          <p:txBody>
            <a:bodyPr wrap="none" lIns="0" tIns="0" rIns="0" bIns="0">
              <a:spAutoFit/>
            </a:bodyPr>
            <a:lstStyle/>
            <a:p>
              <a:pPr algn="ctr"/>
              <a:r>
                <a:rPr lang="it-IT" sz="2500" b="1">
                  <a:solidFill>
                    <a:srgbClr val="000000"/>
                  </a:solidFill>
                  <a:latin typeface="Times New Roman" pitchFamily="18" charset="0"/>
                </a:rPr>
                <a:t>B</a:t>
              </a:r>
              <a:endParaRPr lang="it-IT"/>
            </a:p>
          </p:txBody>
        </p:sp>
        <p:sp>
          <p:nvSpPr>
            <p:cNvPr id="18446" name="Rectangle 14"/>
            <p:cNvSpPr>
              <a:spLocks noChangeArrowheads="1"/>
            </p:cNvSpPr>
            <p:nvPr/>
          </p:nvSpPr>
          <p:spPr bwMode="auto">
            <a:xfrm>
              <a:off x="3980" y="1749"/>
              <a:ext cx="344" cy="254"/>
            </a:xfrm>
            <a:prstGeom prst="rect">
              <a:avLst/>
            </a:prstGeom>
            <a:noFill/>
            <a:ln w="9525">
              <a:noFill/>
              <a:miter lim="800000"/>
              <a:headEnd/>
              <a:tailEnd/>
            </a:ln>
          </p:spPr>
          <p:txBody>
            <a:bodyPr/>
            <a:lstStyle/>
            <a:p>
              <a:endParaRPr lang="it-IT"/>
            </a:p>
          </p:txBody>
        </p:sp>
        <p:sp>
          <p:nvSpPr>
            <p:cNvPr id="18447" name="Rectangle 15"/>
            <p:cNvSpPr>
              <a:spLocks noChangeArrowheads="1"/>
            </p:cNvSpPr>
            <p:nvPr/>
          </p:nvSpPr>
          <p:spPr bwMode="auto">
            <a:xfrm>
              <a:off x="3980" y="1767"/>
              <a:ext cx="235" cy="272"/>
            </a:xfrm>
            <a:prstGeom prst="rect">
              <a:avLst/>
            </a:prstGeom>
            <a:noFill/>
            <a:ln w="9525">
              <a:noFill/>
              <a:miter lim="800000"/>
              <a:headEnd/>
              <a:tailEnd/>
            </a:ln>
          </p:spPr>
          <p:txBody>
            <a:bodyPr wrap="none" lIns="0" tIns="0" rIns="0" bIns="0">
              <a:spAutoFit/>
            </a:bodyPr>
            <a:lstStyle/>
            <a:p>
              <a:pPr algn="ctr"/>
              <a:r>
                <a:rPr lang="it-IT" sz="2500" b="1">
                  <a:solidFill>
                    <a:srgbClr val="000000"/>
                  </a:solidFill>
                  <a:latin typeface="Times New Roman" pitchFamily="18" charset="0"/>
                </a:rPr>
                <a:t>B</a:t>
              </a:r>
              <a:endParaRPr lang="it-IT"/>
            </a:p>
          </p:txBody>
        </p:sp>
        <p:sp>
          <p:nvSpPr>
            <p:cNvPr id="18448" name="Rectangle 16"/>
            <p:cNvSpPr>
              <a:spLocks noChangeArrowheads="1"/>
            </p:cNvSpPr>
            <p:nvPr/>
          </p:nvSpPr>
          <p:spPr bwMode="auto">
            <a:xfrm>
              <a:off x="1898" y="1369"/>
              <a:ext cx="543" cy="235"/>
            </a:xfrm>
            <a:prstGeom prst="rect">
              <a:avLst/>
            </a:prstGeom>
            <a:noFill/>
            <a:ln w="9525">
              <a:noFill/>
              <a:miter lim="800000"/>
              <a:headEnd/>
              <a:tailEnd/>
            </a:ln>
          </p:spPr>
          <p:txBody>
            <a:bodyPr/>
            <a:lstStyle/>
            <a:p>
              <a:endParaRPr lang="it-IT"/>
            </a:p>
          </p:txBody>
        </p:sp>
        <p:sp>
          <p:nvSpPr>
            <p:cNvPr id="18449" name="Rectangle 17"/>
            <p:cNvSpPr>
              <a:spLocks noChangeArrowheads="1"/>
            </p:cNvSpPr>
            <p:nvPr/>
          </p:nvSpPr>
          <p:spPr bwMode="auto">
            <a:xfrm>
              <a:off x="824" y="2515"/>
              <a:ext cx="362" cy="308"/>
            </a:xfrm>
            <a:prstGeom prst="rect">
              <a:avLst/>
            </a:prstGeom>
            <a:noFill/>
            <a:ln w="9525">
              <a:noFill/>
              <a:miter lim="800000"/>
              <a:headEnd/>
              <a:tailEnd/>
            </a:ln>
          </p:spPr>
          <p:txBody>
            <a:bodyPr wrap="none" lIns="0" tIns="0" rIns="0" bIns="0">
              <a:spAutoFit/>
            </a:bodyPr>
            <a:lstStyle/>
            <a:p>
              <a:pPr algn="ctr"/>
              <a:r>
                <a:rPr lang="it-IT" sz="2500" dirty="0" err="1">
                  <a:solidFill>
                    <a:srgbClr val="000000"/>
                  </a:solidFill>
                  <a:latin typeface="Times New Roman" pitchFamily="18" charset="0"/>
                </a:rPr>
                <a:t>Dx</a:t>
              </a:r>
              <a:endParaRPr lang="it-IT" dirty="0"/>
            </a:p>
          </p:txBody>
        </p:sp>
        <p:sp>
          <p:nvSpPr>
            <p:cNvPr id="18450" name="Rectangle 18"/>
            <p:cNvSpPr>
              <a:spLocks noChangeArrowheads="1"/>
            </p:cNvSpPr>
            <p:nvPr/>
          </p:nvSpPr>
          <p:spPr bwMode="auto">
            <a:xfrm>
              <a:off x="1880" y="2383"/>
              <a:ext cx="869" cy="507"/>
            </a:xfrm>
            <a:prstGeom prst="rect">
              <a:avLst/>
            </a:prstGeom>
            <a:noFill/>
            <a:ln w="9525">
              <a:noFill/>
              <a:miter lim="800000"/>
              <a:headEnd/>
              <a:tailEnd/>
            </a:ln>
          </p:spPr>
          <p:txBody>
            <a:bodyPr/>
            <a:lstStyle/>
            <a:p>
              <a:endParaRPr lang="it-IT"/>
            </a:p>
          </p:txBody>
        </p:sp>
        <p:sp>
          <p:nvSpPr>
            <p:cNvPr id="18452" name="Rectangle 20"/>
            <p:cNvSpPr>
              <a:spLocks noChangeArrowheads="1"/>
            </p:cNvSpPr>
            <p:nvPr/>
          </p:nvSpPr>
          <p:spPr bwMode="auto">
            <a:xfrm>
              <a:off x="3726" y="1359"/>
              <a:ext cx="445" cy="223"/>
            </a:xfrm>
            <a:prstGeom prst="rect">
              <a:avLst/>
            </a:prstGeom>
            <a:noFill/>
            <a:ln w="9525">
              <a:noFill/>
              <a:miter lim="800000"/>
              <a:headEnd/>
              <a:tailEnd/>
            </a:ln>
          </p:spPr>
          <p:txBody>
            <a:bodyPr wrap="none" lIns="0" tIns="0" rIns="0" bIns="0">
              <a:spAutoFit/>
            </a:bodyPr>
            <a:lstStyle/>
            <a:p>
              <a:pPr algn="ctr"/>
              <a:r>
                <a:rPr lang="it-IT" sz="2300" dirty="0" smtClean="0">
                  <a:solidFill>
                    <a:srgbClr val="000000"/>
                  </a:solidFill>
                  <a:latin typeface="Times New Roman" pitchFamily="18" charset="0"/>
                </a:rPr>
                <a:t>Basso</a:t>
              </a:r>
              <a:endParaRPr lang="it-IT" dirty="0"/>
            </a:p>
          </p:txBody>
        </p:sp>
        <p:sp>
          <p:nvSpPr>
            <p:cNvPr id="18453" name="Rectangle 21"/>
            <p:cNvSpPr>
              <a:spLocks noChangeArrowheads="1"/>
            </p:cNvSpPr>
            <p:nvPr/>
          </p:nvSpPr>
          <p:spPr bwMode="auto">
            <a:xfrm>
              <a:off x="503" y="2564"/>
              <a:ext cx="616" cy="235"/>
            </a:xfrm>
            <a:prstGeom prst="rect">
              <a:avLst/>
            </a:prstGeom>
            <a:noFill/>
            <a:ln w="9525">
              <a:noFill/>
              <a:miter lim="800000"/>
              <a:headEnd/>
              <a:tailEnd/>
            </a:ln>
          </p:spPr>
          <p:txBody>
            <a:bodyPr/>
            <a:lstStyle/>
            <a:p>
              <a:endParaRPr lang="it-IT"/>
            </a:p>
          </p:txBody>
        </p:sp>
        <p:sp>
          <p:nvSpPr>
            <p:cNvPr id="18454" name="Rectangle 22"/>
            <p:cNvSpPr>
              <a:spLocks noChangeArrowheads="1"/>
            </p:cNvSpPr>
            <p:nvPr/>
          </p:nvSpPr>
          <p:spPr bwMode="auto">
            <a:xfrm>
              <a:off x="1485" y="1320"/>
              <a:ext cx="359" cy="242"/>
            </a:xfrm>
            <a:prstGeom prst="rect">
              <a:avLst/>
            </a:prstGeom>
            <a:noFill/>
            <a:ln w="9525">
              <a:noFill/>
              <a:miter lim="800000"/>
              <a:headEnd/>
              <a:tailEnd/>
            </a:ln>
          </p:spPr>
          <p:txBody>
            <a:bodyPr wrap="none" lIns="0" tIns="0" rIns="0" bIns="0">
              <a:spAutoFit/>
            </a:bodyPr>
            <a:lstStyle/>
            <a:p>
              <a:pPr algn="ctr"/>
              <a:r>
                <a:rPr lang="it-IT" sz="2500" dirty="0" smtClean="0">
                  <a:solidFill>
                    <a:srgbClr val="000000"/>
                  </a:solidFill>
                  <a:latin typeface="Times New Roman" pitchFamily="18" charset="0"/>
                </a:rPr>
                <a:t>Alto</a:t>
              </a:r>
              <a:endParaRPr lang="it-IT" dirty="0"/>
            </a:p>
          </p:txBody>
        </p:sp>
        <p:sp>
          <p:nvSpPr>
            <p:cNvPr id="18455" name="Rectangle 23"/>
            <p:cNvSpPr>
              <a:spLocks noChangeArrowheads="1"/>
            </p:cNvSpPr>
            <p:nvPr/>
          </p:nvSpPr>
          <p:spPr bwMode="auto">
            <a:xfrm>
              <a:off x="3075" y="2510"/>
              <a:ext cx="887" cy="307"/>
            </a:xfrm>
            <a:prstGeom prst="rect">
              <a:avLst/>
            </a:prstGeom>
            <a:noFill/>
            <a:ln w="9525">
              <a:noFill/>
              <a:miter lim="800000"/>
              <a:headEnd/>
              <a:tailEnd/>
            </a:ln>
          </p:spPr>
          <p:txBody>
            <a:bodyPr/>
            <a:lstStyle/>
            <a:p>
              <a:endParaRPr lang="it-IT"/>
            </a:p>
          </p:txBody>
        </p:sp>
        <p:sp>
          <p:nvSpPr>
            <p:cNvPr id="18456" name="Rectangle 24"/>
            <p:cNvSpPr>
              <a:spLocks noChangeArrowheads="1"/>
            </p:cNvSpPr>
            <p:nvPr/>
          </p:nvSpPr>
          <p:spPr bwMode="auto">
            <a:xfrm>
              <a:off x="3454" y="2492"/>
              <a:ext cx="0" cy="155"/>
            </a:xfrm>
            <a:prstGeom prst="rect">
              <a:avLst/>
            </a:prstGeom>
            <a:noFill/>
            <a:ln w="9525">
              <a:noFill/>
              <a:miter lim="800000"/>
              <a:headEnd/>
              <a:tailEnd/>
            </a:ln>
          </p:spPr>
          <p:txBody>
            <a:bodyPr wrap="none" lIns="0" tIns="0" rIns="0" bIns="0">
              <a:spAutoFit/>
            </a:bodyPr>
            <a:lstStyle/>
            <a:p>
              <a:pPr algn="ctr"/>
              <a:endParaRPr lang="it-IT" sz="1600" dirty="0"/>
            </a:p>
          </p:txBody>
        </p:sp>
        <p:sp>
          <p:nvSpPr>
            <p:cNvPr id="18457" name="Rectangle 25"/>
            <p:cNvSpPr>
              <a:spLocks noChangeArrowheads="1"/>
            </p:cNvSpPr>
            <p:nvPr/>
          </p:nvSpPr>
          <p:spPr bwMode="auto">
            <a:xfrm>
              <a:off x="4342" y="2528"/>
              <a:ext cx="870" cy="489"/>
            </a:xfrm>
            <a:prstGeom prst="rect">
              <a:avLst/>
            </a:prstGeom>
            <a:noFill/>
            <a:ln w="9525">
              <a:noFill/>
              <a:miter lim="800000"/>
              <a:headEnd/>
              <a:tailEnd/>
            </a:ln>
          </p:spPr>
          <p:txBody>
            <a:bodyPr/>
            <a:lstStyle/>
            <a:p>
              <a:endParaRPr lang="it-IT"/>
            </a:p>
          </p:txBody>
        </p:sp>
        <p:sp>
          <p:nvSpPr>
            <p:cNvPr id="18458" name="Rectangle 26"/>
            <p:cNvSpPr>
              <a:spLocks noChangeArrowheads="1"/>
            </p:cNvSpPr>
            <p:nvPr/>
          </p:nvSpPr>
          <p:spPr bwMode="auto">
            <a:xfrm>
              <a:off x="4803" y="2528"/>
              <a:ext cx="1" cy="173"/>
            </a:xfrm>
            <a:prstGeom prst="rect">
              <a:avLst/>
            </a:prstGeom>
            <a:noFill/>
            <a:ln w="9525">
              <a:noFill/>
              <a:miter lim="800000"/>
              <a:headEnd/>
              <a:tailEnd/>
            </a:ln>
          </p:spPr>
          <p:txBody>
            <a:bodyPr wrap="none" lIns="0" tIns="0" rIns="0" bIns="0">
              <a:spAutoFit/>
            </a:bodyPr>
            <a:lstStyle/>
            <a:p>
              <a:pPr algn="ctr"/>
              <a:endParaRPr lang="it-IT"/>
            </a:p>
          </p:txBody>
        </p:sp>
        <p:sp>
          <p:nvSpPr>
            <p:cNvPr id="18460" name="Rectangle 28"/>
            <p:cNvSpPr>
              <a:spLocks noChangeArrowheads="1"/>
            </p:cNvSpPr>
            <p:nvPr/>
          </p:nvSpPr>
          <p:spPr bwMode="auto">
            <a:xfrm>
              <a:off x="3419" y="1278"/>
              <a:ext cx="525" cy="236"/>
            </a:xfrm>
            <a:prstGeom prst="rect">
              <a:avLst/>
            </a:prstGeom>
            <a:noFill/>
            <a:ln w="9525">
              <a:noFill/>
              <a:miter lim="800000"/>
              <a:headEnd/>
              <a:tailEnd/>
            </a:ln>
          </p:spPr>
          <p:txBody>
            <a:bodyPr/>
            <a:lstStyle/>
            <a:p>
              <a:endParaRPr lang="it-IT"/>
            </a:p>
          </p:txBody>
        </p:sp>
        <p:sp>
          <p:nvSpPr>
            <p:cNvPr id="18461" name="Rectangle 29"/>
            <p:cNvSpPr>
              <a:spLocks noChangeArrowheads="1"/>
            </p:cNvSpPr>
            <p:nvPr/>
          </p:nvSpPr>
          <p:spPr bwMode="auto">
            <a:xfrm>
              <a:off x="2076" y="2493"/>
              <a:ext cx="326" cy="308"/>
            </a:xfrm>
            <a:prstGeom prst="rect">
              <a:avLst/>
            </a:prstGeom>
            <a:noFill/>
            <a:ln w="9525">
              <a:noFill/>
              <a:miter lim="800000"/>
              <a:headEnd/>
              <a:tailEnd/>
            </a:ln>
          </p:spPr>
          <p:txBody>
            <a:bodyPr wrap="none" lIns="0" tIns="0" rIns="0" bIns="0">
              <a:spAutoFit/>
            </a:bodyPr>
            <a:lstStyle/>
            <a:p>
              <a:pPr algn="ctr"/>
              <a:r>
                <a:rPr lang="it-IT" sz="2500" dirty="0" err="1">
                  <a:solidFill>
                    <a:srgbClr val="000000"/>
                  </a:solidFill>
                  <a:latin typeface="Times New Roman" pitchFamily="18" charset="0"/>
                </a:rPr>
                <a:t>Sx</a:t>
              </a:r>
              <a:endParaRPr lang="it-IT" dirty="0"/>
            </a:p>
          </p:txBody>
        </p:sp>
        <p:sp>
          <p:nvSpPr>
            <p:cNvPr id="18462" name="Oval 30"/>
            <p:cNvSpPr>
              <a:spLocks noChangeArrowheads="1"/>
            </p:cNvSpPr>
            <p:nvPr/>
          </p:nvSpPr>
          <p:spPr bwMode="auto">
            <a:xfrm>
              <a:off x="1626" y="2129"/>
              <a:ext cx="91" cy="73"/>
            </a:xfrm>
            <a:prstGeom prst="ellipse">
              <a:avLst/>
            </a:prstGeom>
            <a:solidFill>
              <a:srgbClr val="000000"/>
            </a:solidFill>
            <a:ln w="0">
              <a:solidFill>
                <a:srgbClr val="000000"/>
              </a:solidFill>
              <a:round/>
              <a:headEnd/>
              <a:tailEnd/>
            </a:ln>
          </p:spPr>
          <p:txBody>
            <a:bodyPr/>
            <a:lstStyle/>
            <a:p>
              <a:endParaRPr lang="it-IT"/>
            </a:p>
          </p:txBody>
        </p:sp>
        <p:sp>
          <p:nvSpPr>
            <p:cNvPr id="18463" name="Oval 31"/>
            <p:cNvSpPr>
              <a:spLocks noChangeArrowheads="1"/>
            </p:cNvSpPr>
            <p:nvPr/>
          </p:nvSpPr>
          <p:spPr bwMode="auto">
            <a:xfrm>
              <a:off x="3908" y="2147"/>
              <a:ext cx="90" cy="73"/>
            </a:xfrm>
            <a:prstGeom prst="ellipse">
              <a:avLst/>
            </a:prstGeom>
            <a:solidFill>
              <a:srgbClr val="000000"/>
            </a:solidFill>
            <a:ln w="0">
              <a:solidFill>
                <a:srgbClr val="000000"/>
              </a:solidFill>
              <a:round/>
              <a:headEnd/>
              <a:tailEnd/>
            </a:ln>
          </p:spPr>
          <p:txBody>
            <a:bodyPr/>
            <a:lstStyle/>
            <a:p>
              <a:endParaRPr lang="it-IT"/>
            </a:p>
          </p:txBody>
        </p:sp>
        <p:sp>
          <p:nvSpPr>
            <p:cNvPr id="18464" name="Oval 32"/>
            <p:cNvSpPr>
              <a:spLocks noChangeArrowheads="1"/>
            </p:cNvSpPr>
            <p:nvPr/>
          </p:nvSpPr>
          <p:spPr bwMode="auto">
            <a:xfrm>
              <a:off x="2749" y="988"/>
              <a:ext cx="72" cy="55"/>
            </a:xfrm>
            <a:prstGeom prst="ellipse">
              <a:avLst/>
            </a:prstGeom>
            <a:solidFill>
              <a:srgbClr val="000000"/>
            </a:solidFill>
            <a:ln w="0">
              <a:solidFill>
                <a:srgbClr val="000000"/>
              </a:solidFill>
              <a:round/>
              <a:headEnd/>
              <a:tailEnd/>
            </a:ln>
          </p:spPr>
          <p:txBody>
            <a:bodyPr/>
            <a:lstStyle/>
            <a:p>
              <a:endParaRPr lang="it-IT"/>
            </a:p>
          </p:txBody>
        </p:sp>
        <p:sp>
          <p:nvSpPr>
            <p:cNvPr id="18465" name="Rectangle 33"/>
            <p:cNvSpPr>
              <a:spLocks noChangeArrowheads="1"/>
            </p:cNvSpPr>
            <p:nvPr/>
          </p:nvSpPr>
          <p:spPr bwMode="auto">
            <a:xfrm>
              <a:off x="703" y="3234"/>
              <a:ext cx="670" cy="271"/>
            </a:xfrm>
            <a:prstGeom prst="rect">
              <a:avLst/>
            </a:prstGeom>
            <a:noFill/>
            <a:ln w="9525">
              <a:noFill/>
              <a:miter lim="800000"/>
              <a:headEnd/>
              <a:tailEnd/>
            </a:ln>
          </p:spPr>
          <p:txBody>
            <a:bodyPr/>
            <a:lstStyle/>
            <a:p>
              <a:endParaRPr lang="it-IT"/>
            </a:p>
          </p:txBody>
        </p:sp>
        <p:sp>
          <p:nvSpPr>
            <p:cNvPr id="18466" name="Rectangle 34"/>
            <p:cNvSpPr>
              <a:spLocks noChangeArrowheads="1"/>
            </p:cNvSpPr>
            <p:nvPr/>
          </p:nvSpPr>
          <p:spPr bwMode="auto">
            <a:xfrm>
              <a:off x="760" y="3252"/>
              <a:ext cx="353" cy="242"/>
            </a:xfrm>
            <a:prstGeom prst="rect">
              <a:avLst/>
            </a:prstGeom>
            <a:noFill/>
            <a:ln w="9525">
              <a:noFill/>
              <a:miter lim="800000"/>
              <a:headEnd/>
              <a:tailEnd/>
            </a:ln>
          </p:spPr>
          <p:txBody>
            <a:bodyPr wrap="none" lIns="0" tIns="0" rIns="0" bIns="0">
              <a:spAutoFit/>
            </a:bodyPr>
            <a:lstStyle/>
            <a:p>
              <a:pPr algn="ctr"/>
              <a:r>
                <a:rPr lang="it-IT" sz="2500" b="1" dirty="0">
                  <a:solidFill>
                    <a:srgbClr val="000000"/>
                  </a:solidFill>
                  <a:latin typeface="Times New Roman" pitchFamily="18" charset="0"/>
                </a:rPr>
                <a:t>0</a:t>
              </a:r>
              <a:r>
                <a:rPr lang="it-IT" sz="2500" b="1" dirty="0" smtClean="0">
                  <a:solidFill>
                    <a:srgbClr val="000000"/>
                  </a:solidFill>
                  <a:latin typeface="Times New Roman" pitchFamily="18" charset="0"/>
                </a:rPr>
                <a:t> </a:t>
              </a:r>
              <a:r>
                <a:rPr lang="it-IT" sz="2500" b="1" dirty="0">
                  <a:solidFill>
                    <a:srgbClr val="000000"/>
                  </a:solidFill>
                  <a:latin typeface="Times New Roman" pitchFamily="18" charset="0"/>
                </a:rPr>
                <a:t>, </a:t>
              </a:r>
              <a:r>
                <a:rPr lang="it-IT" sz="2500" b="1" dirty="0" smtClean="0">
                  <a:solidFill>
                    <a:srgbClr val="000000"/>
                  </a:solidFill>
                  <a:latin typeface="Times New Roman" pitchFamily="18" charset="0"/>
                </a:rPr>
                <a:t>1</a:t>
              </a:r>
              <a:endParaRPr lang="it-IT" dirty="0"/>
            </a:p>
          </p:txBody>
        </p:sp>
        <p:sp>
          <p:nvSpPr>
            <p:cNvPr id="18467" name="Rectangle 35"/>
            <p:cNvSpPr>
              <a:spLocks noChangeArrowheads="1"/>
            </p:cNvSpPr>
            <p:nvPr/>
          </p:nvSpPr>
          <p:spPr bwMode="auto">
            <a:xfrm>
              <a:off x="2025" y="3252"/>
              <a:ext cx="651" cy="253"/>
            </a:xfrm>
            <a:prstGeom prst="rect">
              <a:avLst/>
            </a:prstGeom>
            <a:noFill/>
            <a:ln w="9525">
              <a:noFill/>
              <a:miter lim="800000"/>
              <a:headEnd/>
              <a:tailEnd/>
            </a:ln>
          </p:spPr>
          <p:txBody>
            <a:bodyPr/>
            <a:lstStyle/>
            <a:p>
              <a:endParaRPr lang="it-IT"/>
            </a:p>
          </p:txBody>
        </p:sp>
        <p:sp>
          <p:nvSpPr>
            <p:cNvPr id="18468" name="Rectangle 36"/>
            <p:cNvSpPr>
              <a:spLocks noChangeArrowheads="1"/>
            </p:cNvSpPr>
            <p:nvPr/>
          </p:nvSpPr>
          <p:spPr bwMode="auto">
            <a:xfrm>
              <a:off x="2025" y="3252"/>
              <a:ext cx="471" cy="272"/>
            </a:xfrm>
            <a:prstGeom prst="rect">
              <a:avLst/>
            </a:prstGeom>
            <a:noFill/>
            <a:ln w="9525">
              <a:noFill/>
              <a:miter lim="800000"/>
              <a:headEnd/>
              <a:tailEnd/>
            </a:ln>
          </p:spPr>
          <p:txBody>
            <a:bodyPr wrap="none" lIns="0" tIns="0" rIns="0" bIns="0">
              <a:spAutoFit/>
            </a:bodyPr>
            <a:lstStyle/>
            <a:p>
              <a:pPr algn="ctr"/>
              <a:r>
                <a:rPr lang="it-IT" sz="2500" b="1">
                  <a:solidFill>
                    <a:srgbClr val="000000"/>
                  </a:solidFill>
                  <a:latin typeface="Times New Roman" pitchFamily="18" charset="0"/>
                </a:rPr>
                <a:t>1 , 2</a:t>
              </a:r>
              <a:endParaRPr lang="it-IT"/>
            </a:p>
          </p:txBody>
        </p:sp>
        <p:sp>
          <p:nvSpPr>
            <p:cNvPr id="18469" name="Rectangle 37"/>
            <p:cNvSpPr>
              <a:spLocks noChangeArrowheads="1"/>
            </p:cNvSpPr>
            <p:nvPr/>
          </p:nvSpPr>
          <p:spPr bwMode="auto">
            <a:xfrm>
              <a:off x="3129" y="3270"/>
              <a:ext cx="815" cy="254"/>
            </a:xfrm>
            <a:prstGeom prst="rect">
              <a:avLst/>
            </a:prstGeom>
            <a:noFill/>
            <a:ln w="9525">
              <a:noFill/>
              <a:miter lim="800000"/>
              <a:headEnd/>
              <a:tailEnd/>
            </a:ln>
          </p:spPr>
          <p:txBody>
            <a:bodyPr/>
            <a:lstStyle/>
            <a:p>
              <a:endParaRPr lang="it-IT"/>
            </a:p>
          </p:txBody>
        </p:sp>
        <p:sp>
          <p:nvSpPr>
            <p:cNvPr id="18470" name="Rectangle 38"/>
            <p:cNvSpPr>
              <a:spLocks noChangeArrowheads="1"/>
            </p:cNvSpPr>
            <p:nvPr/>
          </p:nvSpPr>
          <p:spPr bwMode="auto">
            <a:xfrm>
              <a:off x="3187" y="3270"/>
              <a:ext cx="353" cy="242"/>
            </a:xfrm>
            <a:prstGeom prst="rect">
              <a:avLst/>
            </a:prstGeom>
            <a:noFill/>
            <a:ln w="9525">
              <a:noFill/>
              <a:miter lim="800000"/>
              <a:headEnd/>
              <a:tailEnd/>
            </a:ln>
          </p:spPr>
          <p:txBody>
            <a:bodyPr wrap="none" lIns="0" tIns="0" rIns="0" bIns="0">
              <a:spAutoFit/>
            </a:bodyPr>
            <a:lstStyle/>
            <a:p>
              <a:pPr algn="ctr"/>
              <a:r>
                <a:rPr lang="it-IT" sz="2500" b="1" dirty="0">
                  <a:solidFill>
                    <a:srgbClr val="000000"/>
                  </a:solidFill>
                  <a:latin typeface="Times New Roman" pitchFamily="18" charset="0"/>
                </a:rPr>
                <a:t>1</a:t>
              </a:r>
              <a:r>
                <a:rPr lang="it-IT" sz="2500" b="1" dirty="0" smtClean="0">
                  <a:solidFill>
                    <a:srgbClr val="000000"/>
                  </a:solidFill>
                  <a:latin typeface="Times New Roman" pitchFamily="18" charset="0"/>
                </a:rPr>
                <a:t> </a:t>
              </a:r>
              <a:r>
                <a:rPr lang="it-IT" sz="2500" b="1" dirty="0">
                  <a:solidFill>
                    <a:srgbClr val="000000"/>
                  </a:solidFill>
                  <a:latin typeface="Times New Roman" pitchFamily="18" charset="0"/>
                </a:rPr>
                <a:t>, 0</a:t>
              </a:r>
              <a:endParaRPr lang="it-IT" dirty="0"/>
            </a:p>
          </p:txBody>
        </p:sp>
        <p:sp>
          <p:nvSpPr>
            <p:cNvPr id="18471" name="Rectangle 39"/>
            <p:cNvSpPr>
              <a:spLocks noChangeArrowheads="1"/>
            </p:cNvSpPr>
            <p:nvPr/>
          </p:nvSpPr>
          <p:spPr bwMode="auto">
            <a:xfrm>
              <a:off x="4360" y="3252"/>
              <a:ext cx="652" cy="253"/>
            </a:xfrm>
            <a:prstGeom prst="rect">
              <a:avLst/>
            </a:prstGeom>
            <a:noFill/>
            <a:ln w="9525">
              <a:noFill/>
              <a:miter lim="800000"/>
              <a:headEnd/>
              <a:tailEnd/>
            </a:ln>
          </p:spPr>
          <p:txBody>
            <a:bodyPr/>
            <a:lstStyle/>
            <a:p>
              <a:endParaRPr lang="it-IT"/>
            </a:p>
          </p:txBody>
        </p:sp>
        <p:sp>
          <p:nvSpPr>
            <p:cNvPr id="18472" name="Rectangle 40"/>
            <p:cNvSpPr>
              <a:spLocks noChangeArrowheads="1"/>
            </p:cNvSpPr>
            <p:nvPr/>
          </p:nvSpPr>
          <p:spPr bwMode="auto">
            <a:xfrm>
              <a:off x="4418" y="3252"/>
              <a:ext cx="353" cy="242"/>
            </a:xfrm>
            <a:prstGeom prst="rect">
              <a:avLst/>
            </a:prstGeom>
            <a:noFill/>
            <a:ln w="9525">
              <a:noFill/>
              <a:miter lim="800000"/>
              <a:headEnd/>
              <a:tailEnd/>
            </a:ln>
          </p:spPr>
          <p:txBody>
            <a:bodyPr wrap="none" lIns="0" tIns="0" rIns="0" bIns="0">
              <a:spAutoFit/>
            </a:bodyPr>
            <a:lstStyle/>
            <a:p>
              <a:pPr algn="ctr"/>
              <a:r>
                <a:rPr lang="it-IT" sz="2500" b="1" dirty="0">
                  <a:solidFill>
                    <a:srgbClr val="000000"/>
                  </a:solidFill>
                  <a:latin typeface="Times New Roman" pitchFamily="18" charset="0"/>
                </a:rPr>
                <a:t>2</a:t>
              </a:r>
              <a:r>
                <a:rPr lang="it-IT" sz="2500" b="1" dirty="0" smtClean="0">
                  <a:solidFill>
                    <a:srgbClr val="000000"/>
                  </a:solidFill>
                  <a:latin typeface="Times New Roman" pitchFamily="18" charset="0"/>
                </a:rPr>
                <a:t> </a:t>
              </a:r>
              <a:r>
                <a:rPr lang="it-IT" sz="2500" b="1" dirty="0">
                  <a:solidFill>
                    <a:srgbClr val="000000"/>
                  </a:solidFill>
                  <a:latin typeface="Times New Roman" pitchFamily="18" charset="0"/>
                </a:rPr>
                <a:t>, 1</a:t>
              </a:r>
              <a:endParaRPr lang="it-IT" dirty="0"/>
            </a:p>
          </p:txBody>
        </p:sp>
      </p:grpSp>
      <p:sp>
        <p:nvSpPr>
          <p:cNvPr id="18473" name="Rectangle 41"/>
          <p:cNvSpPr>
            <a:spLocks noChangeArrowheads="1"/>
          </p:cNvSpPr>
          <p:nvPr/>
        </p:nvSpPr>
        <p:spPr bwMode="auto">
          <a:xfrm>
            <a:off x="684213" y="0"/>
            <a:ext cx="7772400" cy="1143000"/>
          </a:xfrm>
          <a:prstGeom prst="rect">
            <a:avLst/>
          </a:prstGeom>
          <a:noFill/>
          <a:ln w="9525">
            <a:noFill/>
            <a:miter lim="800000"/>
            <a:headEnd/>
            <a:tailEnd/>
          </a:ln>
          <a:effectLst/>
        </p:spPr>
        <p:txBody>
          <a:bodyPr anchor="ctr"/>
          <a:lstStyle/>
          <a:p>
            <a:pPr algn="ctr"/>
            <a:r>
              <a:rPr lang="it-IT" sz="4400" b="1">
                <a:solidFill>
                  <a:srgbClr val="FF3300"/>
                </a:solidFill>
                <a:latin typeface="Arial Unicode MS" pitchFamily="34" charset="-128"/>
              </a:rPr>
              <a:t>Forma estesa</a:t>
            </a:r>
            <a:endParaRPr lang="it-IT" sz="4400">
              <a:solidFill>
                <a:srgbClr val="FF3300"/>
              </a:solidFill>
              <a:latin typeface="Arial Unicode MS" pitchFamily="34" charset="-128"/>
            </a:endParaRPr>
          </a:p>
        </p:txBody>
      </p:sp>
      <p:sp>
        <p:nvSpPr>
          <p:cNvPr id="18474" name="Text Box 42"/>
          <p:cNvSpPr txBox="1">
            <a:spLocks noChangeArrowheads="1"/>
          </p:cNvSpPr>
          <p:nvPr/>
        </p:nvSpPr>
        <p:spPr bwMode="auto">
          <a:xfrm>
            <a:off x="323850" y="1052513"/>
            <a:ext cx="2592388" cy="366712"/>
          </a:xfrm>
          <a:prstGeom prst="rect">
            <a:avLst/>
          </a:prstGeom>
          <a:noFill/>
          <a:ln w="12700">
            <a:noFill/>
            <a:miter lim="800000"/>
            <a:headEnd type="none" w="sm" len="sm"/>
            <a:tailEnd type="none" w="sm" len="sm"/>
          </a:ln>
          <a:effectLst/>
        </p:spPr>
        <p:txBody>
          <a:bodyPr>
            <a:spAutoFit/>
          </a:bodyPr>
          <a:lstStyle/>
          <a:p>
            <a:pPr algn="ctr">
              <a:spcBef>
                <a:spcPct val="50000"/>
              </a:spcBef>
            </a:pPr>
            <a:endParaRPr lang="it-IT"/>
          </a:p>
        </p:txBody>
      </p:sp>
      <p:grpSp>
        <p:nvGrpSpPr>
          <p:cNvPr id="3" name="Group 43"/>
          <p:cNvGrpSpPr>
            <a:grpSpLocks/>
          </p:cNvGrpSpPr>
          <p:nvPr/>
        </p:nvGrpSpPr>
        <p:grpSpPr bwMode="auto">
          <a:xfrm>
            <a:off x="323850" y="908050"/>
            <a:ext cx="4752975" cy="3313113"/>
            <a:chOff x="204" y="572"/>
            <a:chExt cx="2994" cy="2087"/>
          </a:xfrm>
        </p:grpSpPr>
        <p:sp>
          <p:nvSpPr>
            <p:cNvPr id="18476" name="Text Box 44"/>
            <p:cNvSpPr txBox="1">
              <a:spLocks noChangeArrowheads="1"/>
            </p:cNvSpPr>
            <p:nvPr/>
          </p:nvSpPr>
          <p:spPr bwMode="auto">
            <a:xfrm>
              <a:off x="567" y="618"/>
              <a:ext cx="907" cy="365"/>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3200">
                  <a:solidFill>
                    <a:srgbClr val="FF0000"/>
                  </a:solidFill>
                  <a:latin typeface="Comic Sans MS" pitchFamily="66" charset="0"/>
                </a:rPr>
                <a:t>Rami</a:t>
              </a:r>
            </a:p>
          </p:txBody>
        </p:sp>
        <p:sp>
          <p:nvSpPr>
            <p:cNvPr id="18477" name="Line 45"/>
            <p:cNvSpPr>
              <a:spLocks noChangeShapeType="1"/>
            </p:cNvSpPr>
            <p:nvPr/>
          </p:nvSpPr>
          <p:spPr bwMode="auto">
            <a:xfrm>
              <a:off x="1156" y="1026"/>
              <a:ext cx="1089" cy="363"/>
            </a:xfrm>
            <a:prstGeom prst="line">
              <a:avLst/>
            </a:prstGeom>
            <a:noFill/>
            <a:ln w="38100">
              <a:solidFill>
                <a:srgbClr val="FF0000"/>
              </a:solidFill>
              <a:round/>
              <a:headEnd/>
              <a:tailEnd type="triangle" w="med" len="med"/>
            </a:ln>
            <a:effectLst/>
          </p:spPr>
          <p:txBody>
            <a:bodyPr/>
            <a:lstStyle/>
            <a:p>
              <a:endParaRPr lang="it-IT"/>
            </a:p>
          </p:txBody>
        </p:sp>
        <p:sp>
          <p:nvSpPr>
            <p:cNvPr id="18478" name="Line 46"/>
            <p:cNvSpPr>
              <a:spLocks noChangeShapeType="1"/>
            </p:cNvSpPr>
            <p:nvPr/>
          </p:nvSpPr>
          <p:spPr bwMode="auto">
            <a:xfrm>
              <a:off x="930" y="1071"/>
              <a:ext cx="317" cy="1588"/>
            </a:xfrm>
            <a:prstGeom prst="line">
              <a:avLst/>
            </a:prstGeom>
            <a:noFill/>
            <a:ln w="38100">
              <a:solidFill>
                <a:srgbClr val="FF0000"/>
              </a:solidFill>
              <a:round/>
              <a:headEnd/>
              <a:tailEnd type="triangle" w="med" len="med"/>
            </a:ln>
            <a:effectLst/>
          </p:spPr>
          <p:txBody>
            <a:bodyPr/>
            <a:lstStyle/>
            <a:p>
              <a:endParaRPr lang="it-IT"/>
            </a:p>
          </p:txBody>
        </p:sp>
        <p:sp>
          <p:nvSpPr>
            <p:cNvPr id="18479" name="Line 47"/>
            <p:cNvSpPr>
              <a:spLocks noChangeShapeType="1"/>
            </p:cNvSpPr>
            <p:nvPr/>
          </p:nvSpPr>
          <p:spPr bwMode="auto">
            <a:xfrm>
              <a:off x="1655" y="935"/>
              <a:ext cx="1543" cy="590"/>
            </a:xfrm>
            <a:prstGeom prst="line">
              <a:avLst/>
            </a:prstGeom>
            <a:noFill/>
            <a:ln w="38100">
              <a:solidFill>
                <a:srgbClr val="FF0000"/>
              </a:solidFill>
              <a:round/>
              <a:headEnd/>
              <a:tailEnd type="triangle" w="med" len="med"/>
            </a:ln>
            <a:effectLst/>
          </p:spPr>
          <p:txBody>
            <a:bodyPr/>
            <a:lstStyle/>
            <a:p>
              <a:endParaRPr lang="it-IT"/>
            </a:p>
          </p:txBody>
        </p:sp>
        <p:sp>
          <p:nvSpPr>
            <p:cNvPr id="18480" name="Oval 48"/>
            <p:cNvSpPr>
              <a:spLocks noChangeArrowheads="1"/>
            </p:cNvSpPr>
            <p:nvPr/>
          </p:nvSpPr>
          <p:spPr bwMode="auto">
            <a:xfrm>
              <a:off x="204" y="572"/>
              <a:ext cx="1587" cy="454"/>
            </a:xfrm>
            <a:prstGeom prst="ellipse">
              <a:avLst/>
            </a:prstGeom>
            <a:noFill/>
            <a:ln w="12700">
              <a:solidFill>
                <a:srgbClr val="FF0000"/>
              </a:solidFill>
              <a:round/>
              <a:headEnd type="none" w="sm" len="sm"/>
              <a:tailEnd type="none" w="sm" len="sm"/>
            </a:ln>
            <a:effectLst/>
          </p:spPr>
          <p:txBody>
            <a:bodyPr wrap="none" anchor="ctr"/>
            <a:lstStyle/>
            <a:p>
              <a:endParaRPr lang="it-IT"/>
            </a:p>
          </p:txBody>
        </p:sp>
      </p:grpSp>
      <p:grpSp>
        <p:nvGrpSpPr>
          <p:cNvPr id="4" name="Group 49"/>
          <p:cNvGrpSpPr>
            <a:grpSpLocks/>
          </p:cNvGrpSpPr>
          <p:nvPr/>
        </p:nvGrpSpPr>
        <p:grpSpPr bwMode="auto">
          <a:xfrm>
            <a:off x="2771775" y="908050"/>
            <a:ext cx="5614988" cy="2520950"/>
            <a:chOff x="1746" y="572"/>
            <a:chExt cx="3537" cy="1588"/>
          </a:xfrm>
        </p:grpSpPr>
        <p:sp>
          <p:nvSpPr>
            <p:cNvPr id="18482" name="Text Box 50"/>
            <p:cNvSpPr txBox="1">
              <a:spLocks noChangeArrowheads="1"/>
            </p:cNvSpPr>
            <p:nvPr/>
          </p:nvSpPr>
          <p:spPr bwMode="auto">
            <a:xfrm>
              <a:off x="4105" y="618"/>
              <a:ext cx="907" cy="365"/>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3200">
                  <a:solidFill>
                    <a:srgbClr val="FF0000"/>
                  </a:solidFill>
                  <a:latin typeface="Comic Sans MS" pitchFamily="66" charset="0"/>
                </a:rPr>
                <a:t>Nodi</a:t>
              </a:r>
            </a:p>
          </p:txBody>
        </p:sp>
        <p:sp>
          <p:nvSpPr>
            <p:cNvPr id="18483" name="Line 51"/>
            <p:cNvSpPr>
              <a:spLocks noChangeShapeType="1"/>
            </p:cNvSpPr>
            <p:nvPr/>
          </p:nvSpPr>
          <p:spPr bwMode="auto">
            <a:xfrm flipH="1">
              <a:off x="1746" y="1026"/>
              <a:ext cx="2902" cy="1134"/>
            </a:xfrm>
            <a:prstGeom prst="line">
              <a:avLst/>
            </a:prstGeom>
            <a:noFill/>
            <a:ln w="38100">
              <a:solidFill>
                <a:srgbClr val="0000FF"/>
              </a:solidFill>
              <a:round/>
              <a:headEnd/>
              <a:tailEnd type="triangle" w="med" len="med"/>
            </a:ln>
            <a:effectLst/>
          </p:spPr>
          <p:txBody>
            <a:bodyPr/>
            <a:lstStyle/>
            <a:p>
              <a:endParaRPr lang="it-IT"/>
            </a:p>
          </p:txBody>
        </p:sp>
        <p:sp>
          <p:nvSpPr>
            <p:cNvPr id="18484" name="Line 52"/>
            <p:cNvSpPr>
              <a:spLocks noChangeShapeType="1"/>
            </p:cNvSpPr>
            <p:nvPr/>
          </p:nvSpPr>
          <p:spPr bwMode="auto">
            <a:xfrm flipH="1">
              <a:off x="2925" y="799"/>
              <a:ext cx="726" cy="227"/>
            </a:xfrm>
            <a:prstGeom prst="line">
              <a:avLst/>
            </a:prstGeom>
            <a:noFill/>
            <a:ln w="38100">
              <a:solidFill>
                <a:srgbClr val="0000FF"/>
              </a:solidFill>
              <a:round/>
              <a:headEnd/>
              <a:tailEnd type="triangle" w="med" len="med"/>
            </a:ln>
            <a:effectLst/>
          </p:spPr>
          <p:txBody>
            <a:bodyPr/>
            <a:lstStyle/>
            <a:p>
              <a:endParaRPr lang="it-IT"/>
            </a:p>
          </p:txBody>
        </p:sp>
        <p:sp>
          <p:nvSpPr>
            <p:cNvPr id="18485" name="Line 53"/>
            <p:cNvSpPr>
              <a:spLocks noChangeShapeType="1"/>
            </p:cNvSpPr>
            <p:nvPr/>
          </p:nvSpPr>
          <p:spPr bwMode="auto">
            <a:xfrm flipH="1">
              <a:off x="4014" y="935"/>
              <a:ext cx="1133" cy="1225"/>
            </a:xfrm>
            <a:prstGeom prst="line">
              <a:avLst/>
            </a:prstGeom>
            <a:noFill/>
            <a:ln w="38100">
              <a:solidFill>
                <a:srgbClr val="0000FF"/>
              </a:solidFill>
              <a:round/>
              <a:headEnd/>
              <a:tailEnd type="triangle" w="med" len="med"/>
            </a:ln>
            <a:effectLst/>
          </p:spPr>
          <p:txBody>
            <a:bodyPr/>
            <a:lstStyle/>
            <a:p>
              <a:endParaRPr lang="it-IT"/>
            </a:p>
          </p:txBody>
        </p:sp>
        <p:sp>
          <p:nvSpPr>
            <p:cNvPr id="18486" name="Oval 54"/>
            <p:cNvSpPr>
              <a:spLocks noChangeArrowheads="1"/>
            </p:cNvSpPr>
            <p:nvPr/>
          </p:nvSpPr>
          <p:spPr bwMode="auto">
            <a:xfrm>
              <a:off x="3696" y="572"/>
              <a:ext cx="1587" cy="454"/>
            </a:xfrm>
            <a:prstGeom prst="ellipse">
              <a:avLst/>
            </a:prstGeom>
            <a:noFill/>
            <a:ln w="12700">
              <a:solidFill>
                <a:srgbClr val="0000FF"/>
              </a:solidFill>
              <a:round/>
              <a:headEnd type="none" w="sm" len="sm"/>
              <a:tailEnd type="none" w="sm" len="sm"/>
            </a:ln>
            <a:effectLst/>
          </p:spPr>
          <p:txBody>
            <a:bodyPr wrap="none" anchor="ctr"/>
            <a:lstStyle/>
            <a:p>
              <a:endParaRPr lang="it-IT"/>
            </a:p>
          </p:txBody>
        </p:sp>
      </p:grpSp>
      <p:grpSp>
        <p:nvGrpSpPr>
          <p:cNvPr id="5" name="Group 56"/>
          <p:cNvGrpSpPr>
            <a:grpSpLocks/>
          </p:cNvGrpSpPr>
          <p:nvPr/>
        </p:nvGrpSpPr>
        <p:grpSpPr bwMode="auto">
          <a:xfrm>
            <a:off x="107950" y="4941888"/>
            <a:ext cx="3240088" cy="1727200"/>
            <a:chOff x="68" y="3113"/>
            <a:chExt cx="2041" cy="1088"/>
          </a:xfrm>
        </p:grpSpPr>
        <p:sp>
          <p:nvSpPr>
            <p:cNvPr id="18489" name="Oval 57"/>
            <p:cNvSpPr>
              <a:spLocks noChangeArrowheads="1"/>
            </p:cNvSpPr>
            <p:nvPr/>
          </p:nvSpPr>
          <p:spPr bwMode="auto">
            <a:xfrm>
              <a:off x="476" y="3113"/>
              <a:ext cx="998" cy="499"/>
            </a:xfrm>
            <a:prstGeom prst="ellipse">
              <a:avLst/>
            </a:prstGeom>
            <a:noFill/>
            <a:ln w="38100">
              <a:solidFill>
                <a:srgbClr val="FF3300"/>
              </a:solidFill>
              <a:round/>
              <a:headEnd type="none" w="sm" len="sm"/>
              <a:tailEnd type="none" w="sm" len="sm"/>
            </a:ln>
            <a:effectLst/>
          </p:spPr>
          <p:txBody>
            <a:bodyPr wrap="none" anchor="ctr"/>
            <a:lstStyle/>
            <a:p>
              <a:pPr algn="ctr"/>
              <a:endParaRPr lang="it-IT">
                <a:solidFill>
                  <a:srgbClr val="FF0000"/>
                </a:solidFill>
              </a:endParaRPr>
            </a:p>
          </p:txBody>
        </p:sp>
        <p:sp>
          <p:nvSpPr>
            <p:cNvPr id="18490" name="Line 58"/>
            <p:cNvSpPr>
              <a:spLocks noChangeShapeType="1"/>
            </p:cNvSpPr>
            <p:nvPr/>
          </p:nvSpPr>
          <p:spPr bwMode="auto">
            <a:xfrm flipH="1" flipV="1">
              <a:off x="975" y="3612"/>
              <a:ext cx="0" cy="181"/>
            </a:xfrm>
            <a:prstGeom prst="line">
              <a:avLst/>
            </a:prstGeom>
            <a:noFill/>
            <a:ln w="57150">
              <a:solidFill>
                <a:srgbClr val="FF3300"/>
              </a:solidFill>
              <a:round/>
              <a:headEnd/>
              <a:tailEnd type="triangle" w="med" len="med"/>
            </a:ln>
            <a:effectLst/>
          </p:spPr>
          <p:txBody>
            <a:bodyPr/>
            <a:lstStyle/>
            <a:p>
              <a:endParaRPr lang="it-IT"/>
            </a:p>
          </p:txBody>
        </p:sp>
        <p:sp>
          <p:nvSpPr>
            <p:cNvPr id="18491" name="Text Box 59"/>
            <p:cNvSpPr txBox="1">
              <a:spLocks noChangeArrowheads="1"/>
            </p:cNvSpPr>
            <p:nvPr/>
          </p:nvSpPr>
          <p:spPr bwMode="auto">
            <a:xfrm>
              <a:off x="113" y="3884"/>
              <a:ext cx="1951" cy="250"/>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2000">
                  <a:solidFill>
                    <a:srgbClr val="FF0000"/>
                  </a:solidFill>
                  <a:latin typeface="Comic Sans MS" pitchFamily="66" charset="0"/>
                </a:rPr>
                <a:t>Uno dei 4 esiti del gioco</a:t>
              </a:r>
            </a:p>
          </p:txBody>
        </p:sp>
        <p:sp>
          <p:nvSpPr>
            <p:cNvPr id="18492" name="Oval 60"/>
            <p:cNvSpPr>
              <a:spLocks noChangeArrowheads="1"/>
            </p:cNvSpPr>
            <p:nvPr/>
          </p:nvSpPr>
          <p:spPr bwMode="auto">
            <a:xfrm>
              <a:off x="68" y="3793"/>
              <a:ext cx="2041" cy="408"/>
            </a:xfrm>
            <a:prstGeom prst="ellipse">
              <a:avLst/>
            </a:prstGeom>
            <a:noFill/>
            <a:ln w="38100">
              <a:solidFill>
                <a:srgbClr val="0000FF"/>
              </a:solidFill>
              <a:round/>
              <a:headEnd type="none" w="sm" len="sm"/>
              <a:tailEnd type="none" w="sm" len="sm"/>
            </a:ln>
            <a:effectLst/>
          </p:spPr>
          <p:txBody>
            <a:bodyPr wrap="none" anchor="ctr"/>
            <a:lstStyle/>
            <a:p>
              <a:endParaRPr lang="it-IT"/>
            </a:p>
          </p:txBody>
        </p:sp>
      </p:grpSp>
      <p:grpSp>
        <p:nvGrpSpPr>
          <p:cNvPr id="6" name="Group 61"/>
          <p:cNvGrpSpPr>
            <a:grpSpLocks/>
          </p:cNvGrpSpPr>
          <p:nvPr/>
        </p:nvGrpSpPr>
        <p:grpSpPr bwMode="auto">
          <a:xfrm>
            <a:off x="3924300" y="5229225"/>
            <a:ext cx="3095625" cy="1374775"/>
            <a:chOff x="2472" y="3294"/>
            <a:chExt cx="1950" cy="866"/>
          </a:xfrm>
        </p:grpSpPr>
        <p:sp>
          <p:nvSpPr>
            <p:cNvPr id="18494" name="Oval 62"/>
            <p:cNvSpPr>
              <a:spLocks noChangeArrowheads="1"/>
            </p:cNvSpPr>
            <p:nvPr/>
          </p:nvSpPr>
          <p:spPr bwMode="auto">
            <a:xfrm>
              <a:off x="3106" y="3294"/>
              <a:ext cx="273" cy="227"/>
            </a:xfrm>
            <a:prstGeom prst="ellipse">
              <a:avLst/>
            </a:prstGeom>
            <a:noFill/>
            <a:ln w="38100">
              <a:solidFill>
                <a:srgbClr val="FF3300"/>
              </a:solidFill>
              <a:round/>
              <a:headEnd type="none" w="sm" len="sm"/>
              <a:tailEnd type="none" w="sm" len="sm"/>
            </a:ln>
            <a:effectLst/>
          </p:spPr>
          <p:txBody>
            <a:bodyPr wrap="none" anchor="ctr"/>
            <a:lstStyle/>
            <a:p>
              <a:pPr algn="ctr"/>
              <a:endParaRPr lang="it-IT">
                <a:solidFill>
                  <a:srgbClr val="FF0000"/>
                </a:solidFill>
              </a:endParaRPr>
            </a:p>
          </p:txBody>
        </p:sp>
        <p:sp>
          <p:nvSpPr>
            <p:cNvPr id="18495" name="Oval 63"/>
            <p:cNvSpPr>
              <a:spLocks noChangeArrowheads="1"/>
            </p:cNvSpPr>
            <p:nvPr/>
          </p:nvSpPr>
          <p:spPr bwMode="auto">
            <a:xfrm>
              <a:off x="3379" y="3294"/>
              <a:ext cx="273" cy="227"/>
            </a:xfrm>
            <a:prstGeom prst="ellipse">
              <a:avLst/>
            </a:prstGeom>
            <a:noFill/>
            <a:ln w="38100">
              <a:solidFill>
                <a:srgbClr val="0000FF"/>
              </a:solidFill>
              <a:round/>
              <a:headEnd type="none" w="sm" len="sm"/>
              <a:tailEnd type="none" w="sm" len="sm"/>
            </a:ln>
            <a:effectLst/>
          </p:spPr>
          <p:txBody>
            <a:bodyPr wrap="none" anchor="ctr"/>
            <a:lstStyle/>
            <a:p>
              <a:pPr algn="ctr"/>
              <a:endParaRPr lang="it-IT">
                <a:solidFill>
                  <a:srgbClr val="FF0000"/>
                </a:solidFill>
              </a:endParaRPr>
            </a:p>
          </p:txBody>
        </p:sp>
        <p:sp>
          <p:nvSpPr>
            <p:cNvPr id="18496" name="Line 64"/>
            <p:cNvSpPr>
              <a:spLocks noChangeShapeType="1"/>
            </p:cNvSpPr>
            <p:nvPr/>
          </p:nvSpPr>
          <p:spPr bwMode="auto">
            <a:xfrm flipH="1">
              <a:off x="2925" y="3566"/>
              <a:ext cx="182" cy="272"/>
            </a:xfrm>
            <a:prstGeom prst="line">
              <a:avLst/>
            </a:prstGeom>
            <a:noFill/>
            <a:ln w="12700">
              <a:solidFill>
                <a:schemeClr val="tx1"/>
              </a:solidFill>
              <a:round/>
              <a:headEnd type="triangle" w="med" len="med"/>
              <a:tailEnd/>
            </a:ln>
            <a:effectLst/>
          </p:spPr>
          <p:txBody>
            <a:bodyPr/>
            <a:lstStyle/>
            <a:p>
              <a:endParaRPr lang="it-IT"/>
            </a:p>
          </p:txBody>
        </p:sp>
        <p:sp>
          <p:nvSpPr>
            <p:cNvPr id="18497" name="Text Box 65"/>
            <p:cNvSpPr txBox="1">
              <a:spLocks noChangeArrowheads="1"/>
            </p:cNvSpPr>
            <p:nvPr/>
          </p:nvSpPr>
          <p:spPr bwMode="auto">
            <a:xfrm>
              <a:off x="2472" y="3929"/>
              <a:ext cx="771" cy="231"/>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a:solidFill>
                    <a:srgbClr val="FF0000"/>
                  </a:solidFill>
                  <a:latin typeface="Comic Sans MS" pitchFamily="66" charset="0"/>
                </a:rPr>
                <a:t>Payoff A</a:t>
              </a:r>
            </a:p>
          </p:txBody>
        </p:sp>
        <p:sp>
          <p:nvSpPr>
            <p:cNvPr id="18498" name="Text Box 66"/>
            <p:cNvSpPr txBox="1">
              <a:spLocks noChangeArrowheads="1"/>
            </p:cNvSpPr>
            <p:nvPr/>
          </p:nvSpPr>
          <p:spPr bwMode="auto">
            <a:xfrm>
              <a:off x="3651" y="3879"/>
              <a:ext cx="771" cy="231"/>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a:solidFill>
                    <a:srgbClr val="FF0000"/>
                  </a:solidFill>
                  <a:latin typeface="Comic Sans MS" pitchFamily="66" charset="0"/>
                </a:rPr>
                <a:t>Payoff B</a:t>
              </a:r>
            </a:p>
          </p:txBody>
        </p:sp>
        <p:sp>
          <p:nvSpPr>
            <p:cNvPr id="18499" name="Line 67"/>
            <p:cNvSpPr>
              <a:spLocks noChangeShapeType="1"/>
            </p:cNvSpPr>
            <p:nvPr/>
          </p:nvSpPr>
          <p:spPr bwMode="auto">
            <a:xfrm>
              <a:off x="3651" y="3521"/>
              <a:ext cx="363" cy="363"/>
            </a:xfrm>
            <a:prstGeom prst="line">
              <a:avLst/>
            </a:prstGeom>
            <a:noFill/>
            <a:ln w="12700">
              <a:solidFill>
                <a:schemeClr val="tx1"/>
              </a:solidFill>
              <a:round/>
              <a:headEnd type="triangle" w="med" len="med"/>
              <a:tailEnd/>
            </a:ln>
            <a:effectLst/>
          </p:spPr>
          <p:txBody>
            <a:bodyPr/>
            <a:lstStyle/>
            <a:p>
              <a:endParaRPr lang="it-IT"/>
            </a:p>
          </p:txBody>
        </p:sp>
      </p:grpSp>
      <p:sp>
        <p:nvSpPr>
          <p:cNvPr id="70" name="Segnaposto numero diapositiva 69"/>
          <p:cNvSpPr>
            <a:spLocks noGrp="1"/>
          </p:cNvSpPr>
          <p:nvPr>
            <p:ph type="sldNum" sz="quarter" idx="12"/>
          </p:nvPr>
        </p:nvSpPr>
        <p:spPr/>
        <p:txBody>
          <a:bodyPr/>
          <a:lstStyle/>
          <a:p>
            <a:fld id="{F215564A-2F39-4D05-A0E2-6B98DC39114E}" type="slidenum">
              <a:rPr lang="it-IT" smtClean="0"/>
              <a:pPr/>
              <a:t>24</a:t>
            </a:fld>
            <a:endParaRPr lang="it-IT"/>
          </a:p>
        </p:txBody>
      </p:sp>
      <p:sp>
        <p:nvSpPr>
          <p:cNvPr id="72" name="Rectangle 17"/>
          <p:cNvSpPr>
            <a:spLocks noChangeArrowheads="1"/>
          </p:cNvSpPr>
          <p:nvPr/>
        </p:nvSpPr>
        <p:spPr bwMode="auto">
          <a:xfrm>
            <a:off x="5157787" y="4021138"/>
            <a:ext cx="574675" cy="488950"/>
          </a:xfrm>
          <a:prstGeom prst="rect">
            <a:avLst/>
          </a:prstGeom>
          <a:noFill/>
          <a:ln w="9525">
            <a:noFill/>
            <a:miter lim="800000"/>
            <a:headEnd/>
            <a:tailEnd/>
          </a:ln>
        </p:spPr>
        <p:txBody>
          <a:bodyPr wrap="none" lIns="0" tIns="0" rIns="0" bIns="0">
            <a:spAutoFit/>
          </a:bodyPr>
          <a:lstStyle/>
          <a:p>
            <a:pPr algn="ctr"/>
            <a:r>
              <a:rPr lang="it-IT" sz="2500" dirty="0" err="1">
                <a:solidFill>
                  <a:srgbClr val="000000"/>
                </a:solidFill>
                <a:latin typeface="Times New Roman" pitchFamily="18" charset="0"/>
              </a:rPr>
              <a:t>Dx</a:t>
            </a:r>
            <a:endParaRPr lang="it-IT" dirty="0"/>
          </a:p>
        </p:txBody>
      </p:sp>
      <p:sp>
        <p:nvSpPr>
          <p:cNvPr id="73" name="Rectangle 29"/>
          <p:cNvSpPr>
            <a:spLocks noChangeArrowheads="1"/>
          </p:cNvSpPr>
          <p:nvPr/>
        </p:nvSpPr>
        <p:spPr bwMode="auto">
          <a:xfrm>
            <a:off x="6950075" y="4055269"/>
            <a:ext cx="517525" cy="488950"/>
          </a:xfrm>
          <a:prstGeom prst="rect">
            <a:avLst/>
          </a:prstGeom>
          <a:noFill/>
          <a:ln w="9525">
            <a:noFill/>
            <a:miter lim="800000"/>
            <a:headEnd/>
            <a:tailEnd/>
          </a:ln>
        </p:spPr>
        <p:txBody>
          <a:bodyPr wrap="none" lIns="0" tIns="0" rIns="0" bIns="0">
            <a:spAutoFit/>
          </a:bodyPr>
          <a:lstStyle/>
          <a:p>
            <a:pPr algn="ctr"/>
            <a:r>
              <a:rPr lang="it-IT" sz="2500" dirty="0" err="1">
                <a:solidFill>
                  <a:srgbClr val="000000"/>
                </a:solidFill>
                <a:latin typeface="Times New Roman" pitchFamily="18" charset="0"/>
              </a:rPr>
              <a:t>Sx</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egnaposto numero diapositiva 4"/>
          <p:cNvSpPr>
            <a:spLocks noGrp="1"/>
          </p:cNvSpPr>
          <p:nvPr>
            <p:ph type="sldNum" sz="quarter" idx="11"/>
          </p:nvPr>
        </p:nvSpPr>
        <p:spPr/>
        <p:txBody>
          <a:bodyPr/>
          <a:lstStyle/>
          <a:p>
            <a:fld id="{B6472076-10DD-43D5-A8DB-BE0A341773F4}" type="slidenum">
              <a:rPr lang="it-IT"/>
              <a:pPr/>
              <a:t>25</a:t>
            </a:fld>
            <a:endParaRPr lang="it-IT"/>
          </a:p>
        </p:txBody>
      </p:sp>
      <p:sp>
        <p:nvSpPr>
          <p:cNvPr id="96258" name="Rectangle 2"/>
          <p:cNvSpPr>
            <a:spLocks noGrp="1" noChangeArrowheads="1"/>
          </p:cNvSpPr>
          <p:nvPr>
            <p:ph type="title"/>
          </p:nvPr>
        </p:nvSpPr>
        <p:spPr>
          <a:xfrm>
            <a:off x="228600" y="609600"/>
            <a:ext cx="8713788" cy="504825"/>
          </a:xfrm>
          <a:ln/>
        </p:spPr>
        <p:txBody>
          <a:bodyPr>
            <a:normAutofit fontScale="90000"/>
          </a:bodyPr>
          <a:lstStyle/>
          <a:p>
            <a:pPr marL="304800" indent="-304800"/>
            <a:r>
              <a:rPr lang="it-IT" dirty="0">
                <a:solidFill>
                  <a:srgbClr val="993366"/>
                </a:solidFill>
              </a:rPr>
              <a:t>La scelta pubblica </a:t>
            </a:r>
            <a:r>
              <a:rPr lang="it-IT" dirty="0">
                <a:solidFill>
                  <a:srgbClr val="993366"/>
                </a:solidFill>
                <a:sym typeface="Wingdings" pitchFamily="2" charset="2"/>
              </a:rPr>
              <a:t> </a:t>
            </a:r>
            <a:r>
              <a:rPr lang="it-IT" dirty="0" smtClean="0">
                <a:solidFill>
                  <a:srgbClr val="993366"/>
                </a:solidFill>
              </a:rPr>
              <a:t>La </a:t>
            </a:r>
            <a:r>
              <a:rPr lang="it-IT" dirty="0">
                <a:solidFill>
                  <a:srgbClr val="993366"/>
                </a:solidFill>
              </a:rPr>
              <a:t>teoria dei giochi</a:t>
            </a:r>
            <a:r>
              <a:rPr lang="it-IT" sz="1800" dirty="0">
                <a:solidFill>
                  <a:srgbClr val="993366"/>
                </a:solidFill>
              </a:rPr>
              <a:t> </a:t>
            </a:r>
          </a:p>
        </p:txBody>
      </p:sp>
      <p:sp>
        <p:nvSpPr>
          <p:cNvPr id="96259" name="Text Box 3"/>
          <p:cNvSpPr txBox="1">
            <a:spLocks noChangeArrowheads="1"/>
          </p:cNvSpPr>
          <p:nvPr/>
        </p:nvSpPr>
        <p:spPr bwMode="auto">
          <a:xfrm>
            <a:off x="152400" y="1219200"/>
            <a:ext cx="8785225" cy="830997"/>
          </a:xfrm>
          <a:prstGeom prst="rect">
            <a:avLst/>
          </a:prstGeom>
          <a:noFill/>
          <a:ln w="9525" algn="ctr">
            <a:noFill/>
            <a:miter lim="800000"/>
            <a:headEnd/>
            <a:tailEnd/>
          </a:ln>
          <a:effectLst/>
        </p:spPr>
        <p:txBody>
          <a:bodyPr>
            <a:spAutoFit/>
          </a:bodyPr>
          <a:lstStyle/>
          <a:p>
            <a:pPr algn="just">
              <a:spcBef>
                <a:spcPct val="50000"/>
              </a:spcBef>
            </a:pPr>
            <a:r>
              <a:rPr lang="it-IT" sz="1600" b="0" i="0" dirty="0" smtClean="0">
                <a:cs typeface="Times New Roman" pitchFamily="18" charset="0"/>
              </a:rPr>
              <a:t>La </a:t>
            </a:r>
            <a:r>
              <a:rPr lang="it-IT" sz="1600" b="0" i="0" dirty="0">
                <a:cs typeface="Times New Roman" pitchFamily="18" charset="0"/>
              </a:rPr>
              <a:t>teoria dei giochi analizza l'interazione tra due o più attori, tutti capaci di fare le loro scelte tenendo conto di quelle a disposizione degli altri: in altre parole, tutti capaci di agire in modo strategico </a:t>
            </a:r>
          </a:p>
        </p:txBody>
      </p:sp>
      <p:sp>
        <p:nvSpPr>
          <p:cNvPr id="96276" name="Text Box 20"/>
          <p:cNvSpPr txBox="1">
            <a:spLocks noChangeArrowheads="1"/>
          </p:cNvSpPr>
          <p:nvPr/>
        </p:nvSpPr>
        <p:spPr bwMode="auto">
          <a:xfrm>
            <a:off x="152400" y="3124200"/>
            <a:ext cx="2663825" cy="366713"/>
          </a:xfrm>
          <a:prstGeom prst="rect">
            <a:avLst/>
          </a:prstGeom>
          <a:solidFill>
            <a:srgbClr val="FFFFCC"/>
          </a:solidFill>
          <a:ln w="9525" algn="ctr">
            <a:noFill/>
            <a:miter lim="800000"/>
            <a:headEnd/>
            <a:tailEnd/>
          </a:ln>
          <a:effectLst/>
        </p:spPr>
        <p:txBody>
          <a:bodyPr lIns="0" rIns="0">
            <a:spAutoFit/>
          </a:bodyPr>
          <a:lstStyle/>
          <a:p>
            <a:pPr marL="342900" indent="-342900">
              <a:lnSpc>
                <a:spcPct val="100000"/>
              </a:lnSpc>
              <a:spcBef>
                <a:spcPct val="50000"/>
              </a:spcBef>
            </a:pPr>
            <a:r>
              <a:rPr lang="en-US" sz="1800" dirty="0" err="1"/>
              <a:t>L'albero</a:t>
            </a:r>
            <a:r>
              <a:rPr lang="en-US" sz="1800" dirty="0"/>
              <a:t> </a:t>
            </a:r>
            <a:r>
              <a:rPr lang="en-US" sz="1800" dirty="0" err="1"/>
              <a:t>della</a:t>
            </a:r>
            <a:r>
              <a:rPr lang="en-US" sz="1800" dirty="0"/>
              <a:t> </a:t>
            </a:r>
            <a:r>
              <a:rPr lang="en-US" sz="1800" dirty="0" err="1"/>
              <a:t>decisione</a:t>
            </a:r>
            <a:r>
              <a:rPr lang="en-US" sz="1800" dirty="0"/>
              <a:t> </a:t>
            </a:r>
            <a:endParaRPr lang="it-IT" sz="1800" dirty="0"/>
          </a:p>
        </p:txBody>
      </p:sp>
      <p:sp>
        <p:nvSpPr>
          <p:cNvPr id="96281" name="Line 2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96286" name="Text Box 30"/>
          <p:cNvSpPr txBox="1">
            <a:spLocks noChangeArrowheads="1"/>
          </p:cNvSpPr>
          <p:nvPr/>
        </p:nvSpPr>
        <p:spPr bwMode="auto">
          <a:xfrm>
            <a:off x="152400" y="5486400"/>
            <a:ext cx="2663825" cy="366713"/>
          </a:xfrm>
          <a:prstGeom prst="rect">
            <a:avLst/>
          </a:prstGeom>
          <a:solidFill>
            <a:srgbClr val="FFFFCC"/>
          </a:solidFill>
          <a:ln w="9525" algn="ctr">
            <a:noFill/>
            <a:miter lim="800000"/>
            <a:headEnd/>
            <a:tailEnd/>
          </a:ln>
          <a:effectLst/>
        </p:spPr>
        <p:txBody>
          <a:bodyPr lIns="0" rIns="0">
            <a:spAutoFit/>
          </a:bodyPr>
          <a:lstStyle/>
          <a:p>
            <a:pPr marL="342900" indent="-342900">
              <a:lnSpc>
                <a:spcPct val="100000"/>
              </a:lnSpc>
              <a:spcBef>
                <a:spcPct val="50000"/>
              </a:spcBef>
            </a:pPr>
            <a:r>
              <a:rPr lang="en-US" sz="1800" dirty="0"/>
              <a:t>Lo schema </a:t>
            </a:r>
            <a:r>
              <a:rPr lang="en-US" sz="1800" dirty="0" err="1"/>
              <a:t>di</a:t>
            </a:r>
            <a:r>
              <a:rPr lang="en-US" sz="1800" dirty="0"/>
              <a:t> </a:t>
            </a:r>
            <a:r>
              <a:rPr lang="en-US" sz="1800" dirty="0" err="1"/>
              <a:t>gioco</a:t>
            </a:r>
            <a:r>
              <a:rPr lang="en-US" sz="1800" dirty="0"/>
              <a:t> </a:t>
            </a:r>
            <a:endParaRPr lang="it-IT" sz="1800" dirty="0"/>
          </a:p>
        </p:txBody>
      </p:sp>
      <p:grpSp>
        <p:nvGrpSpPr>
          <p:cNvPr id="32" name="Gruppo 31"/>
          <p:cNvGrpSpPr/>
          <p:nvPr/>
        </p:nvGrpSpPr>
        <p:grpSpPr>
          <a:xfrm>
            <a:off x="2376488" y="3200400"/>
            <a:ext cx="6767512" cy="2109787"/>
            <a:chOff x="2268538" y="2636838"/>
            <a:chExt cx="6767512" cy="2109787"/>
          </a:xfrm>
        </p:grpSpPr>
        <p:sp>
          <p:nvSpPr>
            <p:cNvPr id="96261" name="Rectangle 5"/>
            <p:cNvSpPr>
              <a:spLocks noChangeArrowheads="1"/>
            </p:cNvSpPr>
            <p:nvPr/>
          </p:nvSpPr>
          <p:spPr bwMode="auto">
            <a:xfrm>
              <a:off x="2268538" y="3500438"/>
              <a:ext cx="274637" cy="273050"/>
            </a:xfrm>
            <a:prstGeom prst="rect">
              <a:avLst/>
            </a:prstGeom>
            <a:solidFill>
              <a:srgbClr val="FFFFFF"/>
            </a:solidFill>
            <a:ln w="9525">
              <a:solidFill>
                <a:srgbClr val="000000"/>
              </a:solidFill>
              <a:miter lim="800000"/>
              <a:headEnd/>
              <a:tailEnd/>
            </a:ln>
          </p:spPr>
          <p:txBody>
            <a:bodyPr/>
            <a:lstStyle/>
            <a:p>
              <a:endParaRPr lang="it-IT"/>
            </a:p>
          </p:txBody>
        </p:sp>
        <p:sp>
          <p:nvSpPr>
            <p:cNvPr id="96262" name="Line 6"/>
            <p:cNvSpPr>
              <a:spLocks noChangeShapeType="1"/>
            </p:cNvSpPr>
            <p:nvPr/>
          </p:nvSpPr>
          <p:spPr bwMode="auto">
            <a:xfrm>
              <a:off x="2987675" y="3068638"/>
              <a:ext cx="1368425" cy="0"/>
            </a:xfrm>
            <a:prstGeom prst="line">
              <a:avLst/>
            </a:prstGeom>
            <a:noFill/>
            <a:ln w="9525">
              <a:solidFill>
                <a:schemeClr val="tx1"/>
              </a:solidFill>
              <a:round/>
              <a:headEnd/>
              <a:tailEnd/>
            </a:ln>
            <a:effectLst/>
          </p:spPr>
          <p:txBody>
            <a:bodyPr/>
            <a:lstStyle/>
            <a:p>
              <a:endParaRPr lang="it-IT"/>
            </a:p>
          </p:txBody>
        </p:sp>
        <p:sp>
          <p:nvSpPr>
            <p:cNvPr id="96263" name="Line 7"/>
            <p:cNvSpPr>
              <a:spLocks noChangeShapeType="1"/>
            </p:cNvSpPr>
            <p:nvPr/>
          </p:nvSpPr>
          <p:spPr bwMode="auto">
            <a:xfrm>
              <a:off x="2987675" y="4221163"/>
              <a:ext cx="1296988" cy="0"/>
            </a:xfrm>
            <a:prstGeom prst="line">
              <a:avLst/>
            </a:prstGeom>
            <a:noFill/>
            <a:ln w="9525">
              <a:solidFill>
                <a:schemeClr val="tx1"/>
              </a:solidFill>
              <a:round/>
              <a:headEnd/>
              <a:tailEnd/>
            </a:ln>
            <a:effectLst/>
          </p:spPr>
          <p:txBody>
            <a:bodyPr/>
            <a:lstStyle/>
            <a:p>
              <a:endParaRPr lang="it-IT"/>
            </a:p>
          </p:txBody>
        </p:sp>
        <p:sp>
          <p:nvSpPr>
            <p:cNvPr id="96264" name="Oval 8"/>
            <p:cNvSpPr>
              <a:spLocks noChangeArrowheads="1"/>
            </p:cNvSpPr>
            <p:nvPr/>
          </p:nvSpPr>
          <p:spPr bwMode="auto">
            <a:xfrm>
              <a:off x="4356100" y="2924175"/>
              <a:ext cx="274638" cy="274638"/>
            </a:xfrm>
            <a:prstGeom prst="ellipse">
              <a:avLst/>
            </a:prstGeom>
            <a:solidFill>
              <a:srgbClr val="FFFFFF"/>
            </a:solidFill>
            <a:ln w="9525">
              <a:solidFill>
                <a:srgbClr val="000000"/>
              </a:solidFill>
              <a:round/>
              <a:headEnd/>
              <a:tailEnd/>
            </a:ln>
          </p:spPr>
          <p:txBody>
            <a:bodyPr/>
            <a:lstStyle/>
            <a:p>
              <a:endParaRPr lang="it-IT"/>
            </a:p>
          </p:txBody>
        </p:sp>
        <p:sp>
          <p:nvSpPr>
            <p:cNvPr id="96265" name="Oval 9"/>
            <p:cNvSpPr>
              <a:spLocks noChangeArrowheads="1"/>
            </p:cNvSpPr>
            <p:nvPr/>
          </p:nvSpPr>
          <p:spPr bwMode="auto">
            <a:xfrm>
              <a:off x="4284663" y="4076700"/>
              <a:ext cx="274637" cy="274638"/>
            </a:xfrm>
            <a:prstGeom prst="ellipse">
              <a:avLst/>
            </a:prstGeom>
            <a:solidFill>
              <a:srgbClr val="FFFFFF"/>
            </a:solidFill>
            <a:ln w="9525">
              <a:solidFill>
                <a:srgbClr val="000000"/>
              </a:solidFill>
              <a:round/>
              <a:headEnd/>
              <a:tailEnd/>
            </a:ln>
          </p:spPr>
          <p:txBody>
            <a:bodyPr/>
            <a:lstStyle/>
            <a:p>
              <a:endParaRPr lang="it-IT"/>
            </a:p>
          </p:txBody>
        </p:sp>
        <p:sp>
          <p:nvSpPr>
            <p:cNvPr id="96266" name="Line 10"/>
            <p:cNvSpPr>
              <a:spLocks noChangeShapeType="1"/>
            </p:cNvSpPr>
            <p:nvPr/>
          </p:nvSpPr>
          <p:spPr bwMode="auto">
            <a:xfrm flipV="1">
              <a:off x="4643438" y="2922588"/>
              <a:ext cx="431800" cy="144462"/>
            </a:xfrm>
            <a:prstGeom prst="line">
              <a:avLst/>
            </a:prstGeom>
            <a:noFill/>
            <a:ln w="9525">
              <a:solidFill>
                <a:schemeClr val="tx1"/>
              </a:solidFill>
              <a:round/>
              <a:headEnd/>
              <a:tailEnd/>
            </a:ln>
            <a:effectLst/>
          </p:spPr>
          <p:txBody>
            <a:bodyPr/>
            <a:lstStyle/>
            <a:p>
              <a:endParaRPr lang="it-IT"/>
            </a:p>
          </p:txBody>
        </p:sp>
        <p:sp>
          <p:nvSpPr>
            <p:cNvPr id="96267" name="Line 11"/>
            <p:cNvSpPr>
              <a:spLocks noChangeShapeType="1"/>
            </p:cNvSpPr>
            <p:nvPr/>
          </p:nvSpPr>
          <p:spPr bwMode="auto">
            <a:xfrm>
              <a:off x="4643438" y="3138488"/>
              <a:ext cx="431800" cy="144462"/>
            </a:xfrm>
            <a:prstGeom prst="line">
              <a:avLst/>
            </a:prstGeom>
            <a:noFill/>
            <a:ln w="9525">
              <a:solidFill>
                <a:schemeClr val="tx1"/>
              </a:solidFill>
              <a:round/>
              <a:headEnd/>
              <a:tailEnd/>
            </a:ln>
            <a:effectLst/>
          </p:spPr>
          <p:txBody>
            <a:bodyPr/>
            <a:lstStyle/>
            <a:p>
              <a:endParaRPr lang="it-IT"/>
            </a:p>
          </p:txBody>
        </p:sp>
        <p:sp>
          <p:nvSpPr>
            <p:cNvPr id="96268" name="Line 12"/>
            <p:cNvSpPr>
              <a:spLocks noChangeShapeType="1"/>
            </p:cNvSpPr>
            <p:nvPr/>
          </p:nvSpPr>
          <p:spPr bwMode="auto">
            <a:xfrm>
              <a:off x="5076825" y="2922588"/>
              <a:ext cx="2087563" cy="0"/>
            </a:xfrm>
            <a:prstGeom prst="line">
              <a:avLst/>
            </a:prstGeom>
            <a:noFill/>
            <a:ln w="9525">
              <a:solidFill>
                <a:schemeClr val="tx1"/>
              </a:solidFill>
              <a:round/>
              <a:headEnd/>
              <a:tailEnd/>
            </a:ln>
            <a:effectLst/>
          </p:spPr>
          <p:txBody>
            <a:bodyPr/>
            <a:lstStyle/>
            <a:p>
              <a:endParaRPr lang="it-IT"/>
            </a:p>
          </p:txBody>
        </p:sp>
        <p:sp>
          <p:nvSpPr>
            <p:cNvPr id="96269" name="Line 13"/>
            <p:cNvSpPr>
              <a:spLocks noChangeShapeType="1"/>
            </p:cNvSpPr>
            <p:nvPr/>
          </p:nvSpPr>
          <p:spPr bwMode="auto">
            <a:xfrm>
              <a:off x="5076825" y="3282950"/>
              <a:ext cx="2087563" cy="0"/>
            </a:xfrm>
            <a:prstGeom prst="line">
              <a:avLst/>
            </a:prstGeom>
            <a:noFill/>
            <a:ln w="9525">
              <a:solidFill>
                <a:schemeClr val="tx1"/>
              </a:solidFill>
              <a:round/>
              <a:headEnd/>
              <a:tailEnd/>
            </a:ln>
            <a:effectLst/>
          </p:spPr>
          <p:txBody>
            <a:bodyPr/>
            <a:lstStyle/>
            <a:p>
              <a:endParaRPr lang="it-IT"/>
            </a:p>
          </p:txBody>
        </p:sp>
        <p:sp>
          <p:nvSpPr>
            <p:cNvPr id="96270" name="Line 14"/>
            <p:cNvSpPr>
              <a:spLocks noChangeShapeType="1"/>
            </p:cNvSpPr>
            <p:nvPr/>
          </p:nvSpPr>
          <p:spPr bwMode="auto">
            <a:xfrm>
              <a:off x="4572000" y="4292600"/>
              <a:ext cx="504825" cy="144463"/>
            </a:xfrm>
            <a:prstGeom prst="line">
              <a:avLst/>
            </a:prstGeom>
            <a:noFill/>
            <a:ln w="9525">
              <a:solidFill>
                <a:schemeClr val="tx1"/>
              </a:solidFill>
              <a:round/>
              <a:headEnd/>
              <a:tailEnd/>
            </a:ln>
            <a:effectLst/>
          </p:spPr>
          <p:txBody>
            <a:bodyPr/>
            <a:lstStyle/>
            <a:p>
              <a:endParaRPr lang="it-IT"/>
            </a:p>
          </p:txBody>
        </p:sp>
        <p:sp>
          <p:nvSpPr>
            <p:cNvPr id="96271" name="Line 15"/>
            <p:cNvSpPr>
              <a:spLocks noChangeShapeType="1"/>
            </p:cNvSpPr>
            <p:nvPr/>
          </p:nvSpPr>
          <p:spPr bwMode="auto">
            <a:xfrm flipV="1">
              <a:off x="4572000" y="4075113"/>
              <a:ext cx="504825" cy="142875"/>
            </a:xfrm>
            <a:prstGeom prst="line">
              <a:avLst/>
            </a:prstGeom>
            <a:noFill/>
            <a:ln w="9525">
              <a:solidFill>
                <a:schemeClr val="tx1"/>
              </a:solidFill>
              <a:round/>
              <a:headEnd/>
              <a:tailEnd/>
            </a:ln>
            <a:effectLst/>
          </p:spPr>
          <p:txBody>
            <a:bodyPr/>
            <a:lstStyle/>
            <a:p>
              <a:endParaRPr lang="it-IT"/>
            </a:p>
          </p:txBody>
        </p:sp>
        <p:sp>
          <p:nvSpPr>
            <p:cNvPr id="96272" name="Line 16"/>
            <p:cNvSpPr>
              <a:spLocks noChangeShapeType="1"/>
            </p:cNvSpPr>
            <p:nvPr/>
          </p:nvSpPr>
          <p:spPr bwMode="auto">
            <a:xfrm>
              <a:off x="5076825" y="4075113"/>
              <a:ext cx="2232025" cy="0"/>
            </a:xfrm>
            <a:prstGeom prst="line">
              <a:avLst/>
            </a:prstGeom>
            <a:noFill/>
            <a:ln w="9525">
              <a:solidFill>
                <a:schemeClr val="tx1"/>
              </a:solidFill>
              <a:round/>
              <a:headEnd/>
              <a:tailEnd/>
            </a:ln>
            <a:effectLst/>
          </p:spPr>
          <p:txBody>
            <a:bodyPr/>
            <a:lstStyle/>
            <a:p>
              <a:endParaRPr lang="it-IT"/>
            </a:p>
          </p:txBody>
        </p:sp>
        <p:sp>
          <p:nvSpPr>
            <p:cNvPr id="96273" name="Line 17"/>
            <p:cNvSpPr>
              <a:spLocks noChangeShapeType="1"/>
            </p:cNvSpPr>
            <p:nvPr/>
          </p:nvSpPr>
          <p:spPr bwMode="auto">
            <a:xfrm>
              <a:off x="5076825" y="4437063"/>
              <a:ext cx="2232025" cy="0"/>
            </a:xfrm>
            <a:prstGeom prst="line">
              <a:avLst/>
            </a:prstGeom>
            <a:noFill/>
            <a:ln w="9525">
              <a:solidFill>
                <a:schemeClr val="tx1"/>
              </a:solidFill>
              <a:round/>
              <a:headEnd/>
              <a:tailEnd/>
            </a:ln>
            <a:effectLst/>
          </p:spPr>
          <p:txBody>
            <a:bodyPr/>
            <a:lstStyle/>
            <a:p>
              <a:endParaRPr lang="it-IT"/>
            </a:p>
          </p:txBody>
        </p:sp>
        <p:sp>
          <p:nvSpPr>
            <p:cNvPr id="96274" name="Line 18"/>
            <p:cNvSpPr>
              <a:spLocks noChangeShapeType="1"/>
            </p:cNvSpPr>
            <p:nvPr/>
          </p:nvSpPr>
          <p:spPr bwMode="auto">
            <a:xfrm flipV="1">
              <a:off x="2555875" y="3068638"/>
              <a:ext cx="431800" cy="577850"/>
            </a:xfrm>
            <a:prstGeom prst="line">
              <a:avLst/>
            </a:prstGeom>
            <a:noFill/>
            <a:ln w="9525">
              <a:solidFill>
                <a:schemeClr val="tx1"/>
              </a:solidFill>
              <a:round/>
              <a:headEnd/>
              <a:tailEnd/>
            </a:ln>
            <a:effectLst/>
          </p:spPr>
          <p:txBody>
            <a:bodyPr/>
            <a:lstStyle/>
            <a:p>
              <a:endParaRPr lang="it-IT"/>
            </a:p>
          </p:txBody>
        </p:sp>
        <p:sp>
          <p:nvSpPr>
            <p:cNvPr id="96275" name="Line 19"/>
            <p:cNvSpPr>
              <a:spLocks noChangeShapeType="1"/>
            </p:cNvSpPr>
            <p:nvPr/>
          </p:nvSpPr>
          <p:spPr bwMode="auto">
            <a:xfrm>
              <a:off x="2555875" y="3644900"/>
              <a:ext cx="431800" cy="576263"/>
            </a:xfrm>
            <a:prstGeom prst="line">
              <a:avLst/>
            </a:prstGeom>
            <a:noFill/>
            <a:ln w="9525">
              <a:solidFill>
                <a:schemeClr val="tx1"/>
              </a:solidFill>
              <a:round/>
              <a:headEnd/>
              <a:tailEnd/>
            </a:ln>
            <a:effectLst/>
          </p:spPr>
          <p:txBody>
            <a:bodyPr/>
            <a:lstStyle/>
            <a:p>
              <a:endParaRPr lang="it-IT"/>
            </a:p>
          </p:txBody>
        </p:sp>
        <p:sp>
          <p:nvSpPr>
            <p:cNvPr id="96372" name="Text Box 116"/>
            <p:cNvSpPr txBox="1">
              <a:spLocks noChangeArrowheads="1"/>
            </p:cNvSpPr>
            <p:nvPr/>
          </p:nvSpPr>
          <p:spPr bwMode="auto">
            <a:xfrm>
              <a:off x="5580063" y="2636838"/>
              <a:ext cx="3384550" cy="238125"/>
            </a:xfrm>
            <a:prstGeom prst="rect">
              <a:avLst/>
            </a:prstGeom>
            <a:noFill/>
            <a:ln w="9525" algn="ctr">
              <a:noFill/>
              <a:miter lim="800000"/>
              <a:headEnd/>
              <a:tailEnd/>
            </a:ln>
            <a:effectLst/>
          </p:spPr>
          <p:txBody>
            <a:bodyPr>
              <a:spAutoFit/>
            </a:bodyPr>
            <a:lstStyle/>
            <a:p>
              <a:pPr marL="342900" indent="-342900">
                <a:spcBef>
                  <a:spcPct val="50000"/>
                </a:spcBef>
              </a:pPr>
              <a:r>
                <a:rPr lang="it-IT" sz="1200"/>
                <a:t>bidone                        (0,5) x $ 1000 = 500  </a:t>
              </a:r>
            </a:p>
          </p:txBody>
        </p:sp>
        <p:sp>
          <p:nvSpPr>
            <p:cNvPr id="96373" name="Text Box 117"/>
            <p:cNvSpPr txBox="1">
              <a:spLocks noChangeArrowheads="1"/>
            </p:cNvSpPr>
            <p:nvPr/>
          </p:nvSpPr>
          <p:spPr bwMode="auto">
            <a:xfrm>
              <a:off x="5580063" y="3357563"/>
              <a:ext cx="3313112" cy="238125"/>
            </a:xfrm>
            <a:prstGeom prst="rect">
              <a:avLst/>
            </a:prstGeom>
            <a:noFill/>
            <a:ln w="9525" algn="ctr">
              <a:noFill/>
              <a:miter lim="800000"/>
              <a:headEnd/>
              <a:tailEnd/>
            </a:ln>
            <a:effectLst/>
          </p:spPr>
          <p:txBody>
            <a:bodyPr>
              <a:spAutoFit/>
            </a:bodyPr>
            <a:lstStyle/>
            <a:p>
              <a:pPr marL="342900" indent="-342900"/>
              <a:r>
                <a:rPr lang="it-IT" sz="1200"/>
                <a:t>buona                          (0,5) x  $200 = 100</a:t>
              </a:r>
            </a:p>
          </p:txBody>
        </p:sp>
        <p:sp>
          <p:nvSpPr>
            <p:cNvPr id="96374" name="Text Box 118"/>
            <p:cNvSpPr txBox="1">
              <a:spLocks noChangeArrowheads="1"/>
            </p:cNvSpPr>
            <p:nvPr/>
          </p:nvSpPr>
          <p:spPr bwMode="auto">
            <a:xfrm>
              <a:off x="5580063" y="3789363"/>
              <a:ext cx="3241675" cy="238125"/>
            </a:xfrm>
            <a:prstGeom prst="rect">
              <a:avLst/>
            </a:prstGeom>
            <a:noFill/>
            <a:ln w="9525" algn="ctr">
              <a:noFill/>
              <a:miter lim="800000"/>
              <a:headEnd/>
              <a:tailEnd/>
            </a:ln>
            <a:effectLst/>
          </p:spPr>
          <p:txBody>
            <a:bodyPr>
              <a:spAutoFit/>
            </a:bodyPr>
            <a:lstStyle/>
            <a:p>
              <a:pPr marL="342900" indent="-342900">
                <a:spcBef>
                  <a:spcPct val="50000"/>
                </a:spcBef>
              </a:pPr>
              <a:r>
                <a:rPr lang="it-IT" sz="1200"/>
                <a:t>bidone                         (0,1) x  $ 800 = 80</a:t>
              </a:r>
            </a:p>
          </p:txBody>
        </p:sp>
        <p:sp>
          <p:nvSpPr>
            <p:cNvPr id="96375" name="Text Box 119"/>
            <p:cNvSpPr txBox="1">
              <a:spLocks noChangeArrowheads="1"/>
            </p:cNvSpPr>
            <p:nvPr/>
          </p:nvSpPr>
          <p:spPr bwMode="auto">
            <a:xfrm>
              <a:off x="5651500" y="4508500"/>
              <a:ext cx="3384550" cy="238125"/>
            </a:xfrm>
            <a:prstGeom prst="rect">
              <a:avLst/>
            </a:prstGeom>
            <a:noFill/>
            <a:ln w="9525" algn="ctr">
              <a:noFill/>
              <a:miter lim="800000"/>
              <a:headEnd/>
              <a:tailEnd/>
            </a:ln>
            <a:effectLst/>
          </p:spPr>
          <p:txBody>
            <a:bodyPr>
              <a:spAutoFit/>
            </a:bodyPr>
            <a:lstStyle/>
            <a:p>
              <a:pPr marL="342900" indent="-342900"/>
              <a:r>
                <a:rPr lang="it-IT" sz="1200"/>
                <a:t>buona                        (0,9) x  $ 400 = 360</a:t>
              </a:r>
            </a:p>
          </p:txBody>
        </p:sp>
        <p:sp>
          <p:nvSpPr>
            <p:cNvPr id="96376" name="Text Box 120"/>
            <p:cNvSpPr txBox="1">
              <a:spLocks noChangeArrowheads="1"/>
            </p:cNvSpPr>
            <p:nvPr/>
          </p:nvSpPr>
          <p:spPr bwMode="auto">
            <a:xfrm>
              <a:off x="3059113" y="2781300"/>
              <a:ext cx="1223962" cy="238125"/>
            </a:xfrm>
            <a:prstGeom prst="rect">
              <a:avLst/>
            </a:prstGeom>
            <a:noFill/>
            <a:ln w="9525" algn="ctr">
              <a:noFill/>
              <a:miter lim="800000"/>
              <a:headEnd/>
              <a:tailEnd/>
            </a:ln>
            <a:effectLst/>
          </p:spPr>
          <p:txBody>
            <a:bodyPr>
              <a:spAutoFit/>
            </a:bodyPr>
            <a:lstStyle/>
            <a:p>
              <a:pPr marL="342900" indent="-342900">
                <a:spcBef>
                  <a:spcPct val="50000"/>
                </a:spcBef>
              </a:pPr>
              <a:r>
                <a:rPr lang="it-IT" sz="1200"/>
                <a:t>auto usata </a:t>
              </a:r>
            </a:p>
          </p:txBody>
        </p:sp>
        <p:sp>
          <p:nvSpPr>
            <p:cNvPr id="96377" name="Text Box 121"/>
            <p:cNvSpPr txBox="1">
              <a:spLocks noChangeArrowheads="1"/>
            </p:cNvSpPr>
            <p:nvPr/>
          </p:nvSpPr>
          <p:spPr bwMode="auto">
            <a:xfrm>
              <a:off x="2987675" y="4292600"/>
              <a:ext cx="1296988" cy="238125"/>
            </a:xfrm>
            <a:prstGeom prst="rect">
              <a:avLst/>
            </a:prstGeom>
            <a:noFill/>
            <a:ln w="9525" algn="ctr">
              <a:noFill/>
              <a:miter lim="800000"/>
              <a:headEnd/>
              <a:tailEnd/>
            </a:ln>
            <a:effectLst/>
          </p:spPr>
          <p:txBody>
            <a:bodyPr>
              <a:spAutoFit/>
            </a:bodyPr>
            <a:lstStyle/>
            <a:p>
              <a:pPr marL="342900" indent="-342900">
                <a:spcBef>
                  <a:spcPct val="50000"/>
                </a:spcBef>
              </a:pPr>
              <a:r>
                <a:rPr lang="it-IT" sz="1200"/>
                <a:t>auto nuova </a:t>
              </a:r>
            </a:p>
          </p:txBody>
        </p:sp>
      </p:grpSp>
      <p:graphicFrame>
        <p:nvGraphicFramePr>
          <p:cNvPr id="96416" name="Group 160"/>
          <p:cNvGraphicFramePr>
            <a:graphicFrameLocks noGrp="1"/>
          </p:cNvGraphicFramePr>
          <p:nvPr>
            <p:ph idx="1"/>
          </p:nvPr>
        </p:nvGraphicFramePr>
        <p:xfrm>
          <a:off x="3200400" y="5486400"/>
          <a:ext cx="5472112" cy="1153796"/>
        </p:xfrm>
        <a:graphic>
          <a:graphicData uri="http://schemas.openxmlformats.org/drawingml/2006/table">
            <a:tbl>
              <a:tblPr/>
              <a:tblGrid>
                <a:gridCol w="1368425">
                  <a:extLst>
                    <a:ext uri="{9D8B030D-6E8A-4147-A177-3AD203B41FA5}">
                      <a16:colId xmlns:a16="http://schemas.microsoft.com/office/drawing/2014/main" xmlns="" val="20000"/>
                    </a:ext>
                  </a:extLst>
                </a:gridCol>
                <a:gridCol w="1370012">
                  <a:extLst>
                    <a:ext uri="{9D8B030D-6E8A-4147-A177-3AD203B41FA5}">
                      <a16:colId xmlns:a16="http://schemas.microsoft.com/office/drawing/2014/main" xmlns="" val="20001"/>
                    </a:ext>
                  </a:extLst>
                </a:gridCol>
                <a:gridCol w="1365250">
                  <a:extLst>
                    <a:ext uri="{9D8B030D-6E8A-4147-A177-3AD203B41FA5}">
                      <a16:colId xmlns:a16="http://schemas.microsoft.com/office/drawing/2014/main" xmlns="" val="20002"/>
                    </a:ext>
                  </a:extLst>
                </a:gridCol>
                <a:gridCol w="1368425">
                  <a:extLst>
                    <a:ext uri="{9D8B030D-6E8A-4147-A177-3AD203B41FA5}">
                      <a16:colId xmlns:a16="http://schemas.microsoft.com/office/drawing/2014/main" xmlns="" val="20003"/>
                    </a:ext>
                  </a:extLst>
                </a:gridCol>
              </a:tblGrid>
              <a:tr h="227013">
                <a:tc rowSpan="4">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1" i="0" u="none" strike="noStrike" cap="none" normalizeH="0" baseline="0" dirty="0" smtClean="0">
                          <a:ln>
                            <a:noFill/>
                          </a:ln>
                          <a:solidFill>
                            <a:srgbClr val="CC3300"/>
                          </a:solidFill>
                          <a:effectLst/>
                          <a:latin typeface="Arial" pitchFamily="34" charset="0"/>
                          <a:cs typeface="Arial" pitchFamily="34" charset="0"/>
                        </a:rPr>
                        <a:t>dirigente</a:t>
                      </a:r>
                    </a:p>
                  </a:txBody>
                  <a:tcPr horzOverflow="overflow">
                    <a:lnL cap="flat">
                      <a:noFill/>
                    </a:lnL>
                    <a:lnR>
                      <a:noFill/>
                    </a:lnR>
                    <a:lnT cap="flat">
                      <a:noFill/>
                    </a:lnT>
                    <a:lnB cap="flat">
                      <a:noFill/>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                               </a:t>
                      </a:r>
                      <a:r>
                        <a:rPr kumimoji="0" lang="it-IT" sz="1200" b="1" i="0" u="none" strike="noStrike" cap="none" normalizeH="0" baseline="0" smtClean="0">
                          <a:ln>
                            <a:noFill/>
                          </a:ln>
                          <a:solidFill>
                            <a:srgbClr val="CC3300"/>
                          </a:solidFill>
                          <a:effectLst/>
                          <a:latin typeface="Arial" pitchFamily="34" charset="0"/>
                          <a:cs typeface="Arial" pitchFamily="34" charset="0"/>
                        </a:rPr>
                        <a:t>impiegato</a:t>
                      </a:r>
                      <a:endParaRPr kumimoji="0" lang="it-IT" sz="1200" b="0" i="0" u="none" strike="noStrike" cap="none" normalizeH="0" baseline="0" smtClean="0">
                        <a:ln>
                          <a:noFill/>
                        </a:ln>
                        <a:solidFill>
                          <a:srgbClr val="CC3300"/>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solidFill>
                      <a:schemeClr val="bg1"/>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0000"/>
                  </a:ext>
                </a:extLst>
              </a:tr>
              <a:tr h="274638">
                <a:tc vMerge="1">
                  <a:txBody>
                    <a:bodyPr/>
                    <a:lstStyle/>
                    <a:p>
                      <a:endParaRPr lang="it-IT"/>
                    </a:p>
                  </a:txBody>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non coopera</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 coopera</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315913">
                <a:tc vMerge="1">
                  <a:txBody>
                    <a:bodyPr/>
                    <a:lstStyle/>
                    <a:p>
                      <a:endParaRPr lang="it-IT"/>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dirty="0" smtClean="0">
                          <a:ln>
                            <a:noFill/>
                          </a:ln>
                          <a:solidFill>
                            <a:schemeClr val="tx1"/>
                          </a:solidFill>
                          <a:effectLst/>
                          <a:latin typeface="Arial" pitchFamily="34" charset="0"/>
                          <a:cs typeface="Arial" pitchFamily="34" charset="0"/>
                        </a:rPr>
                        <a:t>Promuove</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288925">
                <a:tc vMerge="1">
                  <a:txBody>
                    <a:bodyPr/>
                    <a:lstStyle/>
                    <a:p>
                      <a:endParaRPr lang="it-IT"/>
                    </a:p>
                  </a:txBody>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Non promuove</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4"/>
          <p:cNvSpPr>
            <a:spLocks noGrp="1"/>
          </p:cNvSpPr>
          <p:nvPr>
            <p:ph type="sldNum" sz="quarter" idx="11"/>
          </p:nvPr>
        </p:nvSpPr>
        <p:spPr/>
        <p:txBody>
          <a:bodyPr/>
          <a:lstStyle/>
          <a:p>
            <a:fld id="{E72D759F-92CE-4DCE-8B92-F80B84468AD1}" type="slidenum">
              <a:rPr lang="it-IT" smtClean="0"/>
              <a:pPr/>
              <a:t>26</a:t>
            </a:fld>
            <a:endParaRPr lang="it-IT"/>
          </a:p>
        </p:txBody>
      </p:sp>
      <p:sp>
        <p:nvSpPr>
          <p:cNvPr id="99330" name="Rectangle 2"/>
          <p:cNvSpPr>
            <a:spLocks noGrp="1" noChangeArrowheads="1"/>
          </p:cNvSpPr>
          <p:nvPr>
            <p:ph type="title"/>
          </p:nvPr>
        </p:nvSpPr>
        <p:spPr>
          <a:xfrm>
            <a:off x="228600" y="304800"/>
            <a:ext cx="8713788" cy="504825"/>
          </a:xfrm>
          <a:ln/>
        </p:spPr>
        <p:txBody>
          <a:bodyPr>
            <a:normAutofit fontScale="90000"/>
          </a:bodyPr>
          <a:lstStyle/>
          <a:p>
            <a:pPr marL="304800" indent="-304800"/>
            <a:r>
              <a:rPr lang="it-IT" smtClean="0">
                <a:solidFill>
                  <a:srgbClr val="993366"/>
                </a:solidFill>
              </a:rPr>
              <a:t>La scelta pubblica </a:t>
            </a:r>
            <a:r>
              <a:rPr lang="it-IT" smtClean="0">
                <a:solidFill>
                  <a:srgbClr val="993366"/>
                </a:solidFill>
                <a:sym typeface="Wingdings" pitchFamily="2" charset="2"/>
              </a:rPr>
              <a:t> </a:t>
            </a:r>
            <a:r>
              <a:rPr lang="it-IT" smtClean="0">
                <a:solidFill>
                  <a:srgbClr val="993366"/>
                </a:solidFill>
              </a:rPr>
              <a:t>La teoria dei giochi</a:t>
            </a:r>
            <a:r>
              <a:rPr lang="it-IT" sz="1800" smtClean="0">
                <a:solidFill>
                  <a:schemeClr val="tx1"/>
                </a:solidFill>
              </a:rPr>
              <a:t> </a:t>
            </a:r>
            <a:endParaRPr lang="it-IT" sz="1800" dirty="0">
              <a:solidFill>
                <a:schemeClr val="tx1"/>
              </a:solidFill>
            </a:endParaRPr>
          </a:p>
        </p:txBody>
      </p:sp>
      <p:sp>
        <p:nvSpPr>
          <p:cNvPr id="99331" name="Text Box 3"/>
          <p:cNvSpPr txBox="1">
            <a:spLocks noChangeArrowheads="1"/>
          </p:cNvSpPr>
          <p:nvPr/>
        </p:nvSpPr>
        <p:spPr bwMode="auto">
          <a:xfrm>
            <a:off x="152400" y="762000"/>
            <a:ext cx="8785225" cy="5216813"/>
          </a:xfrm>
          <a:prstGeom prst="rect">
            <a:avLst/>
          </a:prstGeom>
          <a:noFill/>
          <a:ln w="9525" algn="ctr">
            <a:noFill/>
            <a:miter lim="800000"/>
            <a:headEnd/>
            <a:tailEnd/>
          </a:ln>
          <a:effectLst/>
        </p:spPr>
        <p:txBody>
          <a:bodyPr wrap="square">
            <a:spAutoFit/>
          </a:bodyPr>
          <a:lstStyle/>
          <a:p>
            <a:pPr algn="just">
              <a:spcBef>
                <a:spcPct val="50000"/>
              </a:spcBef>
            </a:pPr>
            <a:r>
              <a:rPr lang="it-IT" sz="1800" i="0" dirty="0">
                <a:solidFill>
                  <a:srgbClr val="993366"/>
                </a:solidFill>
              </a:rPr>
              <a:t>Elementi del modello</a:t>
            </a:r>
            <a:r>
              <a:rPr lang="it-IT" sz="1800" dirty="0">
                <a:solidFill>
                  <a:srgbClr val="993366"/>
                </a:solidFill>
              </a:rPr>
              <a:t> </a:t>
            </a:r>
          </a:p>
          <a:p>
            <a:pPr algn="just">
              <a:spcBef>
                <a:spcPct val="50000"/>
              </a:spcBef>
              <a:buFont typeface="Arial" pitchFamily="34" charset="0"/>
              <a:buChar char="•"/>
            </a:pPr>
            <a:r>
              <a:rPr lang="it-IT" i="0" dirty="0" smtClean="0">
                <a:solidFill>
                  <a:srgbClr val="660033"/>
                </a:solidFill>
              </a:rPr>
              <a:t> I </a:t>
            </a:r>
            <a:r>
              <a:rPr lang="it-IT" i="0" dirty="0">
                <a:solidFill>
                  <a:srgbClr val="660033"/>
                </a:solidFill>
              </a:rPr>
              <a:t>giocatori</a:t>
            </a:r>
            <a:r>
              <a:rPr lang="it-IT" i="0" dirty="0"/>
              <a:t> </a:t>
            </a:r>
            <a:endParaRPr lang="it-IT" i="0" dirty="0" smtClean="0"/>
          </a:p>
          <a:p>
            <a:pPr lvl="1" indent="-95250" algn="just">
              <a:spcBef>
                <a:spcPct val="50000"/>
              </a:spcBef>
              <a:buFont typeface="Arial" pitchFamily="34" charset="0"/>
              <a:buChar char="•"/>
            </a:pPr>
            <a:r>
              <a:rPr lang="it-IT" b="0" i="0" dirty="0" smtClean="0"/>
              <a:t> le </a:t>
            </a:r>
            <a:r>
              <a:rPr lang="it-IT" b="0" i="0" dirty="0"/>
              <a:t>loro scelte non sono espressione diretta e immediata delle loro </a:t>
            </a:r>
            <a:r>
              <a:rPr lang="it-IT" b="0" i="0" dirty="0" smtClean="0"/>
              <a:t>preferenze</a:t>
            </a:r>
            <a:r>
              <a:rPr lang="it-IT" b="0" i="0" dirty="0"/>
              <a:t>, ma sono il risultato di un ragionamento circa le scelte degli altri </a:t>
            </a:r>
            <a:r>
              <a:rPr lang="it-IT" b="0" i="0" dirty="0" smtClean="0"/>
              <a:t>giocatori </a:t>
            </a:r>
            <a:r>
              <a:rPr lang="it-IT" b="0" i="0" dirty="0"/>
              <a:t>con cui interagiscono. </a:t>
            </a:r>
          </a:p>
          <a:p>
            <a:pPr algn="just">
              <a:spcBef>
                <a:spcPct val="50000"/>
              </a:spcBef>
            </a:pPr>
            <a:r>
              <a:rPr lang="it-IT" dirty="0" smtClean="0">
                <a:sym typeface="Wingdings" pitchFamily="2" charset="2"/>
              </a:rPr>
              <a:t>	</a:t>
            </a:r>
            <a:r>
              <a:rPr lang="it-IT" b="0" i="0" dirty="0" smtClean="0">
                <a:sym typeface="Wingdings" pitchFamily="2" charset="2"/>
              </a:rPr>
              <a:t> </a:t>
            </a:r>
            <a:r>
              <a:rPr lang="it-IT" b="0" i="0" dirty="0">
                <a:sym typeface="Wingdings" pitchFamily="2" charset="2"/>
              </a:rPr>
              <a:t>le scelte non sono ingenue, o spontanee, ma sofisticate, 			</a:t>
            </a:r>
            <a:r>
              <a:rPr lang="it-IT" b="0" i="0" dirty="0" smtClean="0">
                <a:sym typeface="Wingdings" pitchFamily="2" charset="2"/>
              </a:rPr>
              <a:t>     strategiche</a:t>
            </a:r>
            <a:endParaRPr lang="it-IT" b="0" i="0" dirty="0"/>
          </a:p>
          <a:p>
            <a:pPr algn="just">
              <a:spcBef>
                <a:spcPct val="50000"/>
              </a:spcBef>
              <a:buFont typeface="Arial" pitchFamily="34" charset="0"/>
              <a:buChar char="•"/>
            </a:pPr>
            <a:r>
              <a:rPr lang="it-IT" i="0" dirty="0" smtClean="0">
                <a:solidFill>
                  <a:srgbClr val="660033"/>
                </a:solidFill>
              </a:rPr>
              <a:t> Le vincite</a:t>
            </a:r>
            <a:r>
              <a:rPr lang="it-IT" i="0" dirty="0" smtClean="0"/>
              <a:t> </a:t>
            </a:r>
            <a:r>
              <a:rPr lang="it-IT" dirty="0">
                <a:solidFill>
                  <a:srgbClr val="660033"/>
                </a:solidFill>
              </a:rPr>
              <a:t>o </a:t>
            </a:r>
            <a:r>
              <a:rPr lang="it-IT" dirty="0" err="1">
                <a:solidFill>
                  <a:srgbClr val="660033"/>
                </a:solidFill>
              </a:rPr>
              <a:t>payoff</a:t>
            </a:r>
            <a:endParaRPr lang="it-IT" dirty="0">
              <a:solidFill>
                <a:srgbClr val="660033"/>
              </a:solidFill>
            </a:endParaRPr>
          </a:p>
          <a:p>
            <a:pPr lvl="1" algn="just">
              <a:spcBef>
                <a:spcPct val="50000"/>
              </a:spcBef>
              <a:buFont typeface="Arial" pitchFamily="34" charset="0"/>
              <a:buChar char="•"/>
            </a:pPr>
            <a:r>
              <a:rPr lang="it-IT" b="0" i="0" dirty="0" smtClean="0"/>
              <a:t>‘</a:t>
            </a:r>
            <a:r>
              <a:rPr lang="it-IT" b="0" i="0" dirty="0"/>
              <a:t>ciò che conviene’ non è espresso da una funzione di utilità, ma dai </a:t>
            </a:r>
            <a:r>
              <a:rPr lang="it-IT" b="0" i="0" dirty="0" err="1"/>
              <a:t>payoff</a:t>
            </a:r>
            <a:r>
              <a:rPr lang="it-IT" b="0" i="0" dirty="0"/>
              <a:t>, </a:t>
            </a:r>
            <a:r>
              <a:rPr lang="it-IT" b="0" i="0" dirty="0" smtClean="0"/>
              <a:t>cioè </a:t>
            </a:r>
            <a:r>
              <a:rPr lang="it-IT" b="0" i="0" dirty="0"/>
              <a:t>dai rispettivi </a:t>
            </a:r>
            <a:r>
              <a:rPr lang="it-IT" b="1" i="0" dirty="0"/>
              <a:t>guadagni</a:t>
            </a:r>
            <a:r>
              <a:rPr lang="it-IT" b="0" i="0" dirty="0"/>
              <a:t> corrispondenti alle diverse combinazioni di </a:t>
            </a:r>
            <a:r>
              <a:rPr lang="it-IT" b="0" i="0" dirty="0" smtClean="0"/>
              <a:t>mosse</a:t>
            </a:r>
            <a:endParaRPr lang="it-IT" b="0" i="0" dirty="0"/>
          </a:p>
          <a:p>
            <a:pPr>
              <a:buFont typeface="Arial" pitchFamily="34" charset="0"/>
              <a:buChar char="•"/>
            </a:pPr>
            <a:r>
              <a:rPr lang="it-IT" i="0" dirty="0" smtClean="0">
                <a:solidFill>
                  <a:srgbClr val="660033"/>
                </a:solidFill>
              </a:rPr>
              <a:t> Le </a:t>
            </a:r>
            <a:r>
              <a:rPr lang="it-IT" i="0" dirty="0">
                <a:solidFill>
                  <a:srgbClr val="660033"/>
                </a:solidFill>
              </a:rPr>
              <a:t>strategie</a:t>
            </a:r>
            <a:r>
              <a:rPr lang="it-IT" i="0" dirty="0"/>
              <a:t> </a:t>
            </a:r>
            <a:endParaRPr lang="it-IT" i="0" dirty="0" smtClean="0"/>
          </a:p>
          <a:p>
            <a:pPr lvl="1">
              <a:buFont typeface="Arial" pitchFamily="34" charset="0"/>
              <a:buChar char="•"/>
            </a:pPr>
            <a:r>
              <a:rPr lang="it-IT" b="0" i="0" dirty="0" smtClean="0"/>
              <a:t>Una </a:t>
            </a:r>
            <a:r>
              <a:rPr lang="it-IT" b="0" i="0" dirty="0"/>
              <a:t>strategia è un </a:t>
            </a:r>
            <a:r>
              <a:rPr lang="it-IT" b="1" i="0" dirty="0"/>
              <a:t>piano di azione completo </a:t>
            </a:r>
            <a:r>
              <a:rPr lang="it-IT" b="0" i="0" dirty="0"/>
              <a:t>che considera tutte le </a:t>
            </a:r>
            <a:r>
              <a:rPr lang="it-IT" b="0" i="0" dirty="0" smtClean="0"/>
              <a:t>evenienze </a:t>
            </a:r>
            <a:r>
              <a:rPr lang="it-IT" b="0" i="0" dirty="0"/>
              <a:t>possibili.</a:t>
            </a:r>
            <a:r>
              <a:rPr lang="it-IT" dirty="0"/>
              <a:t> </a:t>
            </a:r>
            <a:r>
              <a:rPr lang="it-IT" b="0" dirty="0" smtClean="0"/>
              <a:t>Anna </a:t>
            </a:r>
            <a:r>
              <a:rPr lang="it-IT" b="0" i="0" dirty="0" smtClean="0"/>
              <a:t>calcola</a:t>
            </a:r>
            <a:r>
              <a:rPr lang="it-IT" b="0" i="0" dirty="0"/>
              <a:t>, ma anche </a:t>
            </a:r>
            <a:r>
              <a:rPr lang="it-IT" b="0" dirty="0" smtClean="0"/>
              <a:t>Mara</a:t>
            </a:r>
            <a:r>
              <a:rPr lang="it-IT" b="0" i="0" dirty="0" smtClean="0"/>
              <a:t> </a:t>
            </a:r>
            <a:r>
              <a:rPr lang="it-IT" b="0" i="0" dirty="0"/>
              <a:t>è capace di calcolare e di </a:t>
            </a:r>
            <a:r>
              <a:rPr lang="it-IT" b="0" i="0" dirty="0" smtClean="0"/>
              <a:t>tenere </a:t>
            </a:r>
            <a:r>
              <a:rPr lang="it-IT" b="0" i="0" dirty="0"/>
              <a:t>in conto il fatto che </a:t>
            </a:r>
            <a:r>
              <a:rPr lang="it-IT" b="0" dirty="0" smtClean="0"/>
              <a:t>Anna </a:t>
            </a:r>
            <a:r>
              <a:rPr lang="it-IT" b="0" i="0" dirty="0" smtClean="0"/>
              <a:t>calcola</a:t>
            </a:r>
            <a:r>
              <a:rPr lang="it-IT" b="0" i="0" dirty="0"/>
              <a:t>; ma anche </a:t>
            </a:r>
            <a:r>
              <a:rPr lang="it-IT" b="0" dirty="0" smtClean="0"/>
              <a:t>Anna </a:t>
            </a:r>
            <a:r>
              <a:rPr lang="it-IT" b="0" i="0" dirty="0" smtClean="0"/>
              <a:t>tiene </a:t>
            </a:r>
            <a:r>
              <a:rPr lang="it-IT" b="0" i="0" dirty="0"/>
              <a:t>conto  del fatto </a:t>
            </a:r>
            <a:r>
              <a:rPr lang="it-IT" b="0" i="0" dirty="0" smtClean="0"/>
              <a:t>che </a:t>
            </a:r>
            <a:r>
              <a:rPr lang="it-IT" b="0" dirty="0" smtClean="0"/>
              <a:t>Mara </a:t>
            </a:r>
            <a:r>
              <a:rPr lang="it-IT" b="0" i="0" dirty="0" smtClean="0"/>
              <a:t>tiene </a:t>
            </a:r>
            <a:r>
              <a:rPr lang="it-IT" b="0" i="0" dirty="0"/>
              <a:t>conto del fatto che </a:t>
            </a:r>
            <a:r>
              <a:rPr lang="it-IT" b="0" dirty="0" smtClean="0"/>
              <a:t>Anna </a:t>
            </a:r>
            <a:r>
              <a:rPr lang="it-IT" b="0" i="0" dirty="0" err="1" smtClean="0"/>
              <a:t>calcola</a:t>
            </a:r>
            <a:r>
              <a:rPr lang="it-IT" b="0" i="0" dirty="0" err="1"/>
              <a:t>…</a:t>
            </a:r>
            <a:r>
              <a:rPr lang="it-IT" b="0" i="0" dirty="0"/>
              <a:t> </a:t>
            </a:r>
          </a:p>
        </p:txBody>
      </p:sp>
      <p:sp>
        <p:nvSpPr>
          <p:cNvPr id="99348" name="Text Box 20"/>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99350" name="Line 22"/>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7950" y="1916113"/>
            <a:ext cx="3024188" cy="2881312"/>
          </a:xfrm>
          <a:prstGeom prst="rect">
            <a:avLst/>
          </a:prstGeom>
          <a:noFill/>
          <a:ln w="12700">
            <a:noFill/>
            <a:miter lim="800000"/>
            <a:headEnd type="none" w="sm" len="sm"/>
            <a:tailEnd type="none" w="sm" len="sm"/>
          </a:ln>
          <a:effectLst/>
        </p:spPr>
        <p:txBody>
          <a:bodyPr/>
          <a:lstStyle/>
          <a:p>
            <a:pPr>
              <a:spcBef>
                <a:spcPct val="50000"/>
              </a:spcBef>
            </a:pPr>
            <a:r>
              <a:rPr lang="it-IT" sz="3200" b="1" dirty="0" smtClean="0">
                <a:solidFill>
                  <a:srgbClr val="FF3300"/>
                </a:solidFill>
                <a:latin typeface="Arial Unicode MS" pitchFamily="34" charset="-128"/>
              </a:rPr>
              <a:t>I tre </a:t>
            </a:r>
            <a:r>
              <a:rPr lang="it-IT" sz="3200" b="1" dirty="0">
                <a:solidFill>
                  <a:srgbClr val="FF3300"/>
                </a:solidFill>
                <a:latin typeface="Arial Unicode MS" pitchFamily="34" charset="-128"/>
              </a:rPr>
              <a:t>elementi caratteristici</a:t>
            </a:r>
            <a:r>
              <a:rPr lang="it-IT" dirty="0">
                <a:solidFill>
                  <a:srgbClr val="FF6600"/>
                </a:solidFill>
              </a:rPr>
              <a:t> </a:t>
            </a:r>
            <a:r>
              <a:rPr lang="it-IT" dirty="0" smtClean="0">
                <a:solidFill>
                  <a:srgbClr val="FF6600"/>
                </a:solidFill>
              </a:rPr>
              <a:t> </a:t>
            </a:r>
            <a:r>
              <a:rPr lang="it-IT" sz="3200" b="1" dirty="0" smtClean="0">
                <a:solidFill>
                  <a:srgbClr val="FF3300"/>
                </a:solidFill>
                <a:latin typeface="Arial Unicode MS" pitchFamily="34" charset="-128"/>
              </a:rPr>
              <a:t>formalizzati del gioco (</a:t>
            </a:r>
            <a:r>
              <a:rPr lang="it-IT" sz="3200" b="1" dirty="0" smtClean="0">
                <a:solidFill>
                  <a:srgbClr val="FF3300"/>
                </a:solidFill>
                <a:latin typeface="Arial Unicode MS" pitchFamily="34" charset="-128"/>
                <a:sym typeface="Symbol"/>
              </a:rPr>
              <a:t>)</a:t>
            </a:r>
            <a:endParaRPr lang="it-IT" sz="3200" b="1" dirty="0">
              <a:solidFill>
                <a:srgbClr val="FF3300"/>
              </a:solidFill>
              <a:latin typeface="Arial Unicode MS" pitchFamily="34" charset="-128"/>
            </a:endParaRPr>
          </a:p>
          <a:p>
            <a:pPr>
              <a:spcBef>
                <a:spcPct val="50000"/>
              </a:spcBef>
            </a:pPr>
            <a:r>
              <a:rPr lang="el-GR" sz="3600" dirty="0" smtClean="0">
                <a:latin typeface="Arial Unicode MS"/>
                <a:ea typeface="Arial Unicode MS"/>
                <a:cs typeface="Arial Unicode MS"/>
              </a:rPr>
              <a:t>Γ</a:t>
            </a:r>
            <a:r>
              <a:rPr lang="it-IT" sz="3600" dirty="0" smtClean="0">
                <a:latin typeface="Arial Unicode MS"/>
                <a:ea typeface="Arial Unicode MS"/>
                <a:cs typeface="Arial Unicode MS"/>
              </a:rPr>
              <a:t>=(N, S, </a:t>
            </a:r>
            <a:r>
              <a:rPr lang="it-IT" sz="3600" dirty="0" smtClean="0">
                <a:latin typeface="Arial Unicode MS"/>
                <a:ea typeface="Arial Unicode MS"/>
                <a:cs typeface="Arial Unicode MS"/>
                <a:sym typeface="Symbol"/>
              </a:rPr>
              <a:t></a:t>
            </a:r>
            <a:r>
              <a:rPr lang="it-IT" sz="3600" dirty="0" smtClean="0">
                <a:latin typeface="Arial Unicode MS"/>
                <a:ea typeface="Arial Unicode MS"/>
                <a:cs typeface="Arial Unicode MS"/>
              </a:rPr>
              <a:t>)</a:t>
            </a:r>
            <a:endParaRPr lang="it-IT" sz="3600" dirty="0"/>
          </a:p>
        </p:txBody>
      </p:sp>
      <p:sp>
        <p:nvSpPr>
          <p:cNvPr id="8195" name="Text Box 3"/>
          <p:cNvSpPr txBox="1">
            <a:spLocks noChangeArrowheads="1"/>
          </p:cNvSpPr>
          <p:nvPr/>
        </p:nvSpPr>
        <p:spPr bwMode="auto">
          <a:xfrm>
            <a:off x="2987675" y="549275"/>
            <a:ext cx="5905500" cy="5759450"/>
          </a:xfrm>
          <a:prstGeom prst="rect">
            <a:avLst/>
          </a:prstGeom>
          <a:noFill/>
          <a:ln w="12700">
            <a:noFill/>
            <a:miter lim="800000"/>
            <a:headEnd type="none" w="sm" len="sm"/>
            <a:tailEnd type="none" w="sm" len="sm"/>
          </a:ln>
          <a:effectLst/>
        </p:spPr>
        <p:txBody>
          <a:bodyPr lIns="0" tIns="0" rIns="0" bIns="0"/>
          <a:lstStyle/>
          <a:p>
            <a:pPr marL="457200" indent="-457200">
              <a:spcBef>
                <a:spcPct val="50000"/>
              </a:spcBef>
              <a:buFontTx/>
              <a:buAutoNum type="arabicParenR"/>
            </a:pPr>
            <a:r>
              <a:rPr lang="it-IT" sz="2800" b="1" dirty="0">
                <a:solidFill>
                  <a:srgbClr val="6600FF"/>
                </a:solidFill>
                <a:latin typeface="Arial Unicode MS" pitchFamily="34" charset="-128"/>
              </a:rPr>
              <a:t>I giocatori</a:t>
            </a:r>
            <a:r>
              <a:rPr lang="it-IT" sz="2800" b="1" dirty="0">
                <a:solidFill>
                  <a:srgbClr val="FF3300"/>
                </a:solidFill>
                <a:latin typeface="Arial Unicode MS" pitchFamily="34" charset="-128"/>
              </a:rPr>
              <a:t> </a:t>
            </a:r>
            <a:r>
              <a:rPr lang="it-IT" sz="2800" b="1" dirty="0">
                <a:latin typeface="Arial Unicode MS" pitchFamily="34" charset="-128"/>
              </a:rPr>
              <a:t>(A,B,</a:t>
            </a:r>
            <a:r>
              <a:rPr lang="it-IT" sz="2800" b="1" dirty="0" err="1">
                <a:latin typeface="Arial Unicode MS" pitchFamily="34" charset="-128"/>
              </a:rPr>
              <a:t>C</a:t>
            </a:r>
            <a:r>
              <a:rPr lang="it-IT" sz="2800" b="1" dirty="0" err="1" smtClean="0">
                <a:latin typeface="Arial Unicode MS" pitchFamily="34" charset="-128"/>
              </a:rPr>
              <a:t>…</a:t>
            </a:r>
            <a:r>
              <a:rPr lang="it-IT" sz="2800" b="1" dirty="0" smtClean="0">
                <a:latin typeface="Arial Unicode MS" pitchFamily="34" charset="-128"/>
              </a:rPr>
              <a:t>): </a:t>
            </a:r>
            <a:r>
              <a:rPr lang="it-IT" sz="2800" b="1" dirty="0" smtClean="0">
                <a:solidFill>
                  <a:srgbClr val="FF0000"/>
                </a:solidFill>
                <a:latin typeface="Arial Unicode MS" pitchFamily="34" charset="-128"/>
              </a:rPr>
              <a:t>N</a:t>
            </a:r>
            <a:endParaRPr lang="it-IT" sz="2800" b="1" dirty="0">
              <a:solidFill>
                <a:srgbClr val="FF0000"/>
              </a:solidFill>
              <a:latin typeface="Arial Unicode MS" pitchFamily="34" charset="-128"/>
            </a:endParaRPr>
          </a:p>
          <a:p>
            <a:pPr marL="457200" indent="-457200">
              <a:spcBef>
                <a:spcPct val="150000"/>
              </a:spcBef>
              <a:buFontTx/>
              <a:buAutoNum type="arabicParenR"/>
            </a:pPr>
            <a:r>
              <a:rPr lang="it-IT" sz="2800" b="1" dirty="0">
                <a:solidFill>
                  <a:srgbClr val="6600FF"/>
                </a:solidFill>
                <a:latin typeface="Arial Unicode MS" pitchFamily="34" charset="-128"/>
              </a:rPr>
              <a:t>Le strategie</a:t>
            </a:r>
            <a:r>
              <a:rPr lang="it-IT" sz="2800" b="1" dirty="0">
                <a:solidFill>
                  <a:srgbClr val="FF3300"/>
                </a:solidFill>
                <a:latin typeface="Arial Unicode MS" pitchFamily="34" charset="-128"/>
              </a:rPr>
              <a:t> </a:t>
            </a:r>
            <a:r>
              <a:rPr lang="it-IT" sz="2800" b="1" dirty="0" smtClean="0">
                <a:solidFill>
                  <a:srgbClr val="FF3300"/>
                </a:solidFill>
                <a:latin typeface="Arial Unicode MS" pitchFamily="34" charset="-128"/>
              </a:rPr>
              <a:t>(S) </a:t>
            </a:r>
            <a:r>
              <a:rPr lang="it-IT" sz="2800" b="1" dirty="0" smtClean="0">
                <a:latin typeface="Arial Unicode MS" pitchFamily="34" charset="-128"/>
              </a:rPr>
              <a:t>a </a:t>
            </a:r>
            <a:r>
              <a:rPr lang="it-IT" sz="2800" b="1" dirty="0">
                <a:latin typeface="Arial Unicode MS" pitchFamily="34" charset="-128"/>
              </a:rPr>
              <a:t>loro disposizione </a:t>
            </a:r>
            <a:r>
              <a:rPr lang="it-IT" sz="2400" b="1" dirty="0">
                <a:latin typeface="Arial Unicode MS" pitchFamily="34" charset="-128"/>
              </a:rPr>
              <a:t/>
            </a:r>
            <a:br>
              <a:rPr lang="it-IT" sz="2400" b="1" dirty="0">
                <a:latin typeface="Arial Unicode MS" pitchFamily="34" charset="-128"/>
              </a:rPr>
            </a:br>
            <a:r>
              <a:rPr lang="it-IT" sz="2400" b="1" dirty="0">
                <a:latin typeface="Arial Unicode MS" pitchFamily="34" charset="-128"/>
              </a:rPr>
              <a:t>Per ogni giocatore le regole stabiliscono un insieme di </a:t>
            </a:r>
            <a:r>
              <a:rPr lang="it-IT" sz="2400" b="1" dirty="0">
                <a:solidFill>
                  <a:schemeClr val="accent3">
                    <a:lumMod val="75000"/>
                  </a:schemeClr>
                </a:solidFill>
                <a:latin typeface="Arial Unicode MS" pitchFamily="34" charset="-128"/>
              </a:rPr>
              <a:t>strategie</a:t>
            </a:r>
            <a:r>
              <a:rPr lang="it-IT" sz="2400" b="1" dirty="0">
                <a:latin typeface="Arial Unicode MS" pitchFamily="34" charset="-128"/>
              </a:rPr>
              <a:t> </a:t>
            </a:r>
            <a:r>
              <a:rPr lang="it-IT" sz="2400" b="1" dirty="0" smtClean="0">
                <a:latin typeface="Arial Unicode MS" pitchFamily="34" charset="-128"/>
              </a:rPr>
              <a:t>S</a:t>
            </a:r>
            <a:r>
              <a:rPr lang="it-IT" sz="2400" b="1" baseline="-25000" dirty="0" smtClean="0">
                <a:latin typeface="Arial Unicode MS" pitchFamily="34" charset="-128"/>
              </a:rPr>
              <a:t>i</a:t>
            </a:r>
            <a:r>
              <a:rPr lang="it-IT" sz="2400" b="1" dirty="0" smtClean="0">
                <a:latin typeface="Arial Unicode MS" pitchFamily="34" charset="-128"/>
              </a:rPr>
              <a:t>(S</a:t>
            </a:r>
            <a:r>
              <a:rPr lang="it-IT" sz="2400" b="1" baseline="-25000" dirty="0" smtClean="0">
                <a:latin typeface="Arial Unicode MS" pitchFamily="34" charset="-128"/>
              </a:rPr>
              <a:t>A</a:t>
            </a:r>
            <a:r>
              <a:rPr lang="it-IT" sz="2400" b="1" dirty="0" smtClean="0">
                <a:latin typeface="Arial Unicode MS" pitchFamily="34" charset="-128"/>
              </a:rPr>
              <a:t>,S</a:t>
            </a:r>
            <a:r>
              <a:rPr lang="it-IT" sz="2400" b="1" baseline="-25000" dirty="0" smtClean="0">
                <a:latin typeface="Arial Unicode MS" pitchFamily="34" charset="-128"/>
              </a:rPr>
              <a:t>B</a:t>
            </a:r>
            <a:r>
              <a:rPr lang="it-IT" sz="2400" b="1" dirty="0" smtClean="0">
                <a:latin typeface="Arial Unicode MS" pitchFamily="34" charset="-128"/>
              </a:rPr>
              <a:t>,</a:t>
            </a:r>
            <a:r>
              <a:rPr lang="it-IT" sz="2400" b="1" dirty="0" err="1" smtClean="0">
                <a:latin typeface="Arial Unicode MS" pitchFamily="34" charset="-128"/>
              </a:rPr>
              <a:t>S</a:t>
            </a:r>
            <a:r>
              <a:rPr lang="it-IT" sz="2400" b="1" baseline="-25000" dirty="0" err="1" smtClean="0">
                <a:latin typeface="Arial Unicode MS" pitchFamily="34" charset="-128"/>
              </a:rPr>
              <a:t>C</a:t>
            </a:r>
            <a:r>
              <a:rPr lang="it-IT" sz="2400" b="1" dirty="0" err="1">
                <a:latin typeface="Arial Unicode MS" pitchFamily="34" charset="-128"/>
              </a:rPr>
              <a:t>…</a:t>
            </a:r>
            <a:r>
              <a:rPr lang="it-IT" sz="2400" b="1" dirty="0">
                <a:latin typeface="Arial Unicode MS" pitchFamily="34" charset="-128"/>
              </a:rPr>
              <a:t>.)</a:t>
            </a:r>
            <a:br>
              <a:rPr lang="it-IT" sz="2400" b="1" dirty="0">
                <a:latin typeface="Arial Unicode MS" pitchFamily="34" charset="-128"/>
              </a:rPr>
            </a:br>
            <a:r>
              <a:rPr lang="it-IT" sz="2400" b="1" dirty="0" smtClean="0">
                <a:latin typeface="Arial Unicode MS" pitchFamily="34" charset="-128"/>
              </a:rPr>
              <a:t>e le </a:t>
            </a:r>
            <a:r>
              <a:rPr lang="it-IT" sz="2400" b="1" dirty="0">
                <a:solidFill>
                  <a:schemeClr val="accent3">
                    <a:lumMod val="75000"/>
                  </a:schemeClr>
                </a:solidFill>
                <a:latin typeface="Arial Unicode MS" pitchFamily="34" charset="-128"/>
              </a:rPr>
              <a:t>mosse</a:t>
            </a:r>
            <a:r>
              <a:rPr lang="it-IT" sz="2400" b="1" dirty="0">
                <a:latin typeface="Arial Unicode MS" pitchFamily="34" charset="-128"/>
              </a:rPr>
              <a:t> che le regole rendono possibili  (s</a:t>
            </a:r>
            <a:r>
              <a:rPr lang="it-IT" sz="2800" b="1" baseline="-25000" dirty="0">
                <a:latin typeface="Arial Unicode MS" pitchFamily="34" charset="-128"/>
              </a:rPr>
              <a:t>i</a:t>
            </a:r>
            <a:r>
              <a:rPr lang="it-IT" sz="2400" b="1" dirty="0">
                <a:latin typeface="Arial Unicode MS" pitchFamily="34" charset="-128"/>
              </a:rPr>
              <a:t> </a:t>
            </a:r>
            <a:r>
              <a:rPr lang="it-IT" sz="2400" b="1" dirty="0" smtClean="0">
                <a:latin typeface="Arial Unicode MS"/>
                <a:ea typeface="Arial Unicode MS"/>
                <a:cs typeface="Arial Unicode MS"/>
                <a:sym typeface="Mathematica1" pitchFamily="2" charset="2"/>
              </a:rPr>
              <a:t>∈</a:t>
            </a:r>
            <a:r>
              <a:rPr lang="it-IT" sz="2400" b="1" dirty="0" smtClean="0">
                <a:latin typeface="Arial Unicode MS" pitchFamily="34" charset="-128"/>
                <a:sym typeface="Math1" pitchFamily="2" charset="2"/>
              </a:rPr>
              <a:t> </a:t>
            </a:r>
            <a:r>
              <a:rPr lang="it-IT" sz="2400" b="1" dirty="0">
                <a:latin typeface="Arial Unicode MS" pitchFamily="34" charset="-128"/>
              </a:rPr>
              <a:t>S</a:t>
            </a:r>
            <a:r>
              <a:rPr lang="it-IT" sz="2400" b="1" baseline="-25000" dirty="0">
                <a:latin typeface="Arial Unicode MS" pitchFamily="34" charset="-128"/>
              </a:rPr>
              <a:t>i</a:t>
            </a:r>
            <a:r>
              <a:rPr lang="it-IT" sz="2400" b="1" dirty="0">
                <a:latin typeface="Arial Unicode MS" pitchFamily="34" charset="-128"/>
              </a:rPr>
              <a:t>)</a:t>
            </a:r>
            <a:endParaRPr lang="it-IT" sz="2400" b="1" dirty="0">
              <a:latin typeface="Arial Unicode MS" pitchFamily="34" charset="-128"/>
              <a:sym typeface="Math1" pitchFamily="2" charset="2"/>
            </a:endParaRPr>
          </a:p>
          <a:p>
            <a:pPr marL="457200" indent="-457200">
              <a:spcBef>
                <a:spcPct val="150000"/>
              </a:spcBef>
            </a:pPr>
            <a:r>
              <a:rPr lang="it-IT" sz="2800" b="1" dirty="0">
                <a:solidFill>
                  <a:srgbClr val="6600FF"/>
                </a:solidFill>
                <a:latin typeface="Arial Unicode MS" pitchFamily="34" charset="-128"/>
              </a:rPr>
              <a:t>3)</a:t>
            </a:r>
            <a:r>
              <a:rPr lang="it-IT" sz="2800" b="1" dirty="0">
                <a:solidFill>
                  <a:srgbClr val="FF3300"/>
                </a:solidFill>
                <a:latin typeface="Arial Unicode MS" pitchFamily="34" charset="-128"/>
              </a:rPr>
              <a:t> </a:t>
            </a:r>
            <a:r>
              <a:rPr lang="it-IT" sz="2800" b="1" dirty="0">
                <a:solidFill>
                  <a:srgbClr val="6600FF"/>
                </a:solidFill>
                <a:latin typeface="Arial Unicode MS" pitchFamily="34" charset="-128"/>
              </a:rPr>
              <a:t>I </a:t>
            </a:r>
            <a:r>
              <a:rPr lang="it-IT" sz="2800" b="1" dirty="0" err="1">
                <a:solidFill>
                  <a:srgbClr val="6600FF"/>
                </a:solidFill>
                <a:latin typeface="Arial Unicode MS" pitchFamily="34" charset="-128"/>
              </a:rPr>
              <a:t>Payoffs</a:t>
            </a:r>
            <a:r>
              <a:rPr lang="it-IT" sz="2800" b="1" dirty="0">
                <a:solidFill>
                  <a:srgbClr val="FF3300"/>
                </a:solidFill>
                <a:latin typeface="Arial Unicode MS" pitchFamily="34" charset="-128"/>
              </a:rPr>
              <a:t> </a:t>
            </a:r>
            <a:r>
              <a:rPr lang="it-IT" sz="2800" b="1" dirty="0" smtClean="0">
                <a:solidFill>
                  <a:srgbClr val="FF3300"/>
                </a:solidFill>
                <a:latin typeface="Arial Unicode MS" pitchFamily="34" charset="-128"/>
              </a:rPr>
              <a:t>(</a:t>
            </a:r>
            <a:r>
              <a:rPr lang="it-IT" sz="2800" b="1" dirty="0" smtClean="0">
                <a:solidFill>
                  <a:srgbClr val="FF3300"/>
                </a:solidFill>
                <a:latin typeface="Arial Unicode MS" pitchFamily="34" charset="-128"/>
                <a:sym typeface="Symbol"/>
              </a:rPr>
              <a:t>) </a:t>
            </a:r>
            <a:r>
              <a:rPr lang="it-IT" sz="2800" b="1" dirty="0" smtClean="0">
                <a:latin typeface="Arial Unicode MS" pitchFamily="34" charset="-128"/>
              </a:rPr>
              <a:t>associati </a:t>
            </a:r>
            <a:r>
              <a:rPr lang="it-IT" sz="2800" b="1" dirty="0">
                <a:latin typeface="Arial Unicode MS" pitchFamily="34" charset="-128"/>
              </a:rPr>
              <a:t>agli esiti finali del gioco</a:t>
            </a:r>
            <a:br>
              <a:rPr lang="it-IT" sz="2800" b="1" dirty="0">
                <a:latin typeface="Arial Unicode MS" pitchFamily="34" charset="-128"/>
              </a:rPr>
            </a:br>
            <a:r>
              <a:rPr lang="it-IT" sz="2800" b="1" dirty="0" smtClean="0">
                <a:latin typeface="Arial Unicode MS" pitchFamily="34" charset="-128"/>
                <a:sym typeface="Symbol"/>
              </a:rPr>
              <a:t></a:t>
            </a:r>
            <a:r>
              <a:rPr lang="it-IT" sz="2800" b="1" baseline="-25000" dirty="0" smtClean="0">
                <a:latin typeface="Arial Unicode MS" pitchFamily="34" charset="-128"/>
              </a:rPr>
              <a:t>i </a:t>
            </a:r>
            <a:r>
              <a:rPr lang="it-IT" sz="2800" b="1" dirty="0">
                <a:latin typeface="Arial Unicode MS" pitchFamily="34" charset="-128"/>
              </a:rPr>
              <a:t>(</a:t>
            </a:r>
            <a:r>
              <a:rPr lang="it-IT" sz="2400" b="1" dirty="0" err="1">
                <a:latin typeface="Arial Unicode MS" pitchFamily="34" charset="-128"/>
              </a:rPr>
              <a:t>s</a:t>
            </a:r>
            <a:r>
              <a:rPr lang="it-IT" sz="2400" b="1" baseline="-25000" dirty="0" err="1">
                <a:latin typeface="Arial Unicode MS" pitchFamily="34" charset="-128"/>
              </a:rPr>
              <a:t>A</a:t>
            </a:r>
            <a:r>
              <a:rPr lang="it-IT" sz="2400" b="1" dirty="0">
                <a:latin typeface="Arial Unicode MS" pitchFamily="34" charset="-128"/>
              </a:rPr>
              <a:t>,</a:t>
            </a:r>
            <a:r>
              <a:rPr lang="it-IT" sz="2400" b="1" dirty="0" err="1">
                <a:latin typeface="Arial Unicode MS" pitchFamily="34" charset="-128"/>
              </a:rPr>
              <a:t>s</a:t>
            </a:r>
            <a:r>
              <a:rPr lang="it-IT" sz="2400" b="1" baseline="-25000" dirty="0" err="1">
                <a:latin typeface="Arial Unicode MS" pitchFamily="34" charset="-128"/>
              </a:rPr>
              <a:t>B</a:t>
            </a:r>
            <a:r>
              <a:rPr lang="it-IT" sz="2400" b="1" dirty="0">
                <a:latin typeface="Arial Unicode MS" pitchFamily="34" charset="-128"/>
              </a:rPr>
              <a:t>,</a:t>
            </a:r>
            <a:r>
              <a:rPr lang="it-IT" sz="2400" b="1" dirty="0" err="1">
                <a:latin typeface="Arial Unicode MS" pitchFamily="34" charset="-128"/>
              </a:rPr>
              <a:t>s</a:t>
            </a:r>
            <a:r>
              <a:rPr lang="it-IT" sz="2400" b="1" baseline="-25000" dirty="0" err="1">
                <a:latin typeface="Arial Unicode MS" pitchFamily="34" charset="-128"/>
              </a:rPr>
              <a:t>C</a:t>
            </a:r>
            <a:r>
              <a:rPr lang="it-IT" sz="2400" b="1" dirty="0" err="1">
                <a:latin typeface="Arial Unicode MS" pitchFamily="34" charset="-128"/>
              </a:rPr>
              <a:t>…</a:t>
            </a:r>
            <a:r>
              <a:rPr lang="it-IT" sz="2400" b="1" dirty="0">
                <a:latin typeface="Arial Unicode MS" pitchFamily="34" charset="-128"/>
              </a:rPr>
              <a:t>.)</a:t>
            </a:r>
          </a:p>
        </p:txBody>
      </p:sp>
      <p:sp>
        <p:nvSpPr>
          <p:cNvPr id="6" name="Segnaposto numero diapositiva 5"/>
          <p:cNvSpPr>
            <a:spLocks noGrp="1"/>
          </p:cNvSpPr>
          <p:nvPr>
            <p:ph type="sldNum" sz="quarter" idx="12"/>
          </p:nvPr>
        </p:nvSpPr>
        <p:spPr/>
        <p:txBody>
          <a:bodyPr/>
          <a:lstStyle/>
          <a:p>
            <a:fld id="{F215564A-2F39-4D05-A0E2-6B98DC39114E}" type="slidenum">
              <a:rPr lang="it-IT" smtClean="0"/>
              <a:pPr/>
              <a:t>27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 calcmode="lin" valueType="num">
                                      <p:cBhvr additive="base">
                                        <p:cTn id="12"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195">
                                            <p:txEl>
                                              <p:pRg st="1" end="1"/>
                                            </p:txEl>
                                          </p:spTgt>
                                        </p:tgtEl>
                                        <p:attrNameLst>
                                          <p:attrName>style.visibility</p:attrName>
                                        </p:attrNameLst>
                                      </p:cBhvr>
                                      <p:to>
                                        <p:strVal val="visible"/>
                                      </p:to>
                                    </p:set>
                                    <p:anim calcmode="lin" valueType="num">
                                      <p:cBhvr additive="base">
                                        <p:cTn id="18"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8195">
                                            <p:txEl>
                                              <p:pRg st="2" end="2"/>
                                            </p:txEl>
                                          </p:spTgt>
                                        </p:tgtEl>
                                        <p:attrNameLst>
                                          <p:attrName>style.visibility</p:attrName>
                                        </p:attrNameLst>
                                      </p:cBhvr>
                                      <p:to>
                                        <p:strVal val="visible"/>
                                      </p:to>
                                    </p:set>
                                    <p:anim calcmode="lin" valueType="num">
                                      <p:cBhvr additive="base">
                                        <p:cTn id="24"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p:txBody>
          <a:bodyPr/>
          <a:lstStyle/>
          <a:p>
            <a:r>
              <a:rPr lang="it-IT" smtClean="0"/>
              <a:t>… e le soluzioni</a:t>
            </a:r>
            <a:endParaRPr lang="it-IT" dirty="0"/>
          </a:p>
        </p:txBody>
      </p:sp>
      <p:sp>
        <p:nvSpPr>
          <p:cNvPr id="4" name="Segnaposto numero diapositiva 3"/>
          <p:cNvSpPr>
            <a:spLocks noGrp="1"/>
          </p:cNvSpPr>
          <p:nvPr>
            <p:ph type="sldNum" sz="quarter" idx="11"/>
          </p:nvPr>
        </p:nvSpPr>
        <p:spPr/>
        <p:txBody>
          <a:bodyPr/>
          <a:lstStyle/>
          <a:p>
            <a:fld id="{B75B821F-237D-4F1A-A784-51426C4C09C4}" type="slidenum">
              <a:rPr lang="it-IT" smtClean="0"/>
              <a:pPr/>
              <a:t>28</a:t>
            </a:fld>
            <a:endParaRPr lang="it-IT"/>
          </a:p>
        </p:txBody>
      </p:sp>
      <p:sp>
        <p:nvSpPr>
          <p:cNvPr id="6" name="Rettangolo 5"/>
          <p:cNvSpPr/>
          <p:nvPr/>
        </p:nvSpPr>
        <p:spPr>
          <a:xfrm>
            <a:off x="152400" y="1676400"/>
            <a:ext cx="8305800" cy="3970318"/>
          </a:xfrm>
          <a:prstGeom prst="rect">
            <a:avLst/>
          </a:prstGeom>
        </p:spPr>
        <p:txBody>
          <a:bodyPr wrap="square">
            <a:spAutoFit/>
          </a:bodyPr>
          <a:lstStyle/>
          <a:p>
            <a:pPr>
              <a:buFont typeface="Arial" pitchFamily="34" charset="0"/>
              <a:buChar char="•"/>
            </a:pPr>
            <a:r>
              <a:rPr lang="it-IT" i="0" dirty="0" smtClean="0">
                <a:solidFill>
                  <a:srgbClr val="660033"/>
                </a:solidFill>
              </a:rPr>
              <a:t> Le soluzioni</a:t>
            </a:r>
            <a:r>
              <a:rPr lang="it-IT" dirty="0" smtClean="0"/>
              <a:t> 	</a:t>
            </a:r>
          </a:p>
          <a:p>
            <a:pPr lvl="1">
              <a:buFont typeface="Arial" pitchFamily="34" charset="0"/>
              <a:buChar char="•"/>
            </a:pPr>
            <a:r>
              <a:rPr lang="it-IT" b="0" i="0" dirty="0" smtClean="0"/>
              <a:t>la situazione in cui nessun giocatore ha più incentivi a cambiare la sua strategia perché, ferma restando quella degli altri, meglio di così comunque non potrebbe fare. Quindi:</a:t>
            </a:r>
          </a:p>
          <a:p>
            <a:pPr lvl="1">
              <a:buFont typeface="Arial" pitchFamily="34" charset="0"/>
              <a:buChar char="•"/>
            </a:pPr>
            <a:endParaRPr lang="it-IT" b="0" i="0" dirty="0" smtClean="0"/>
          </a:p>
          <a:p>
            <a:pPr>
              <a:buFont typeface="Arial" pitchFamily="34" charset="0"/>
              <a:buChar char="•"/>
            </a:pPr>
            <a:r>
              <a:rPr lang="it-IT" dirty="0" smtClean="0"/>
              <a:t> </a:t>
            </a:r>
            <a:r>
              <a:rPr lang="it-IT" b="1" u="sng" dirty="0" smtClean="0">
                <a:latin typeface="Arial Unicode MS" pitchFamily="34" charset="-128"/>
              </a:rPr>
              <a:t>Equilibrio per un gioco</a:t>
            </a:r>
            <a:r>
              <a:rPr lang="it-IT" dirty="0" smtClean="0">
                <a:latin typeface="Arial Unicode MS" pitchFamily="34" charset="-128"/>
              </a:rPr>
              <a:t>: situazione in cui nessun giocatore desidera modificare il suo comportamento unilateralmente dato il comportamento degli altri giocatori</a:t>
            </a:r>
          </a:p>
          <a:p>
            <a:pPr>
              <a:buFont typeface="Arial" pitchFamily="34" charset="0"/>
              <a:buChar char="•"/>
            </a:pPr>
            <a:endParaRPr lang="it-IT" dirty="0" smtClean="0">
              <a:latin typeface="Arial Unicode MS" pitchFamily="34" charset="-128"/>
            </a:endParaRPr>
          </a:p>
          <a:p>
            <a:pPr>
              <a:buFont typeface="Arial" pitchFamily="34" charset="0"/>
              <a:buChar char="•"/>
            </a:pPr>
            <a:r>
              <a:rPr lang="it-IT" dirty="0" smtClean="0"/>
              <a:t> </a:t>
            </a:r>
            <a:r>
              <a:rPr lang="it-IT" b="0" i="0" dirty="0" smtClean="0"/>
              <a:t>Il concetto di soluzione ha  </a:t>
            </a:r>
          </a:p>
          <a:p>
            <a:pPr lvl="1">
              <a:buFont typeface="Arial" pitchFamily="34" charset="0"/>
              <a:buChar char="•"/>
            </a:pPr>
            <a:r>
              <a:rPr lang="it-IT" b="0" i="0" dirty="0" smtClean="0"/>
              <a:t>valenze</a:t>
            </a:r>
            <a:r>
              <a:rPr lang="it-IT" sz="1200" b="0" i="0" dirty="0" smtClean="0"/>
              <a:t> </a:t>
            </a:r>
            <a:r>
              <a:rPr lang="it-IT" b="1" i="0" dirty="0" smtClean="0">
                <a:solidFill>
                  <a:srgbClr val="660033"/>
                </a:solidFill>
              </a:rPr>
              <a:t>prescrittive</a:t>
            </a:r>
            <a:r>
              <a:rPr lang="it-IT" b="0" i="0" dirty="0" smtClean="0"/>
              <a:t>: ci dice che cosa devono fare i giocatori per comportarsi da </a:t>
            </a:r>
            <a:r>
              <a:rPr lang="it-IT" b="0" i="0" u="sng" dirty="0" smtClean="0"/>
              <a:t>attori razionali </a:t>
            </a:r>
          </a:p>
          <a:p>
            <a:pPr lvl="1">
              <a:buFont typeface="Arial" pitchFamily="34" charset="0"/>
              <a:buChar char="•"/>
            </a:pPr>
            <a:r>
              <a:rPr lang="it-IT" b="0" i="0" dirty="0" smtClean="0"/>
              <a:t>valenze </a:t>
            </a:r>
            <a:r>
              <a:rPr lang="it-IT" b="1" i="0" dirty="0" smtClean="0">
                <a:solidFill>
                  <a:srgbClr val="660033"/>
                </a:solidFill>
              </a:rPr>
              <a:t>descrittive</a:t>
            </a:r>
            <a:r>
              <a:rPr lang="it-IT" b="0" i="0" dirty="0" smtClean="0"/>
              <a:t>:</a:t>
            </a:r>
            <a:r>
              <a:rPr lang="it-IT" sz="1200" b="0" i="0" dirty="0" smtClean="0"/>
              <a:t> </a:t>
            </a:r>
            <a:r>
              <a:rPr lang="it-IT" b="0" i="0" dirty="0" smtClean="0"/>
              <a:t>ci dice dove, prima o poi, 'vanno a parare' le situazioni  caratterizzate dall'intreccio tra le strategie degli attori.</a:t>
            </a:r>
            <a:r>
              <a:rPr lang="it-IT" dirty="0" smtClean="0"/>
              <a:t> </a:t>
            </a:r>
          </a:p>
          <a:p>
            <a:pPr lvl="1">
              <a:buFont typeface="Arial" pitchFamily="34" charset="0"/>
              <a:buChar char="•"/>
            </a:pPr>
            <a:endParaRPr lang="it-IT" dirty="0" smtClean="0"/>
          </a:p>
        </p:txBody>
      </p:sp>
      <p:sp>
        <p:nvSpPr>
          <p:cNvPr id="15" name="Rettangolo 14"/>
          <p:cNvSpPr/>
          <p:nvPr/>
        </p:nvSpPr>
        <p:spPr>
          <a:xfrm>
            <a:off x="152400" y="3048000"/>
            <a:ext cx="8382000" cy="685800"/>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egnaposto numero diapositiva 5"/>
          <p:cNvSpPr>
            <a:spLocks noGrp="1"/>
          </p:cNvSpPr>
          <p:nvPr>
            <p:ph type="sldNum" sz="quarter" idx="11"/>
          </p:nvPr>
        </p:nvSpPr>
        <p:spPr>
          <a:xfrm rot="5400000">
            <a:off x="6964680" y="3703320"/>
            <a:ext cx="3200400" cy="365760"/>
          </a:xfrm>
        </p:spPr>
        <p:txBody>
          <a:bodyPr/>
          <a:lstStyle/>
          <a:p>
            <a:fld id="{B08EB06D-F3F2-44A2-80E0-FACACD4769A1}" type="slidenum">
              <a:rPr lang="it-IT"/>
              <a:pPr/>
              <a:t>29</a:t>
            </a:fld>
            <a:endParaRPr lang="it-IT" dirty="0"/>
          </a:p>
        </p:txBody>
      </p:sp>
      <p:sp>
        <p:nvSpPr>
          <p:cNvPr id="100354" name="Rectangle 2"/>
          <p:cNvSpPr>
            <a:spLocks noGrp="1" noChangeArrowheads="1"/>
          </p:cNvSpPr>
          <p:nvPr>
            <p:ph type="title"/>
          </p:nvPr>
        </p:nvSpPr>
        <p:spPr>
          <a:ln/>
        </p:spPr>
        <p:txBody>
          <a:bodyPr>
            <a:normAutofit/>
          </a:bodyPr>
          <a:lstStyle/>
          <a:p>
            <a:pPr marL="304800" indent="-304800"/>
            <a:r>
              <a:rPr lang="it-IT" dirty="0">
                <a:solidFill>
                  <a:srgbClr val="993366"/>
                </a:solidFill>
              </a:rPr>
              <a:t>La scelta pubblica </a:t>
            </a:r>
            <a:r>
              <a:rPr lang="it-IT" dirty="0" smtClean="0">
                <a:solidFill>
                  <a:srgbClr val="993366"/>
                </a:solidFill>
                <a:sym typeface="Wingdings" pitchFamily="2" charset="2"/>
              </a:rPr>
              <a:t> </a:t>
            </a:r>
            <a:r>
              <a:rPr lang="it-IT" dirty="0" smtClean="0">
                <a:solidFill>
                  <a:srgbClr val="993366"/>
                </a:solidFill>
              </a:rPr>
              <a:t>La </a:t>
            </a:r>
            <a:r>
              <a:rPr lang="it-IT" dirty="0">
                <a:solidFill>
                  <a:srgbClr val="993366"/>
                </a:solidFill>
              </a:rPr>
              <a:t>teoria dei giochi</a:t>
            </a:r>
            <a:r>
              <a:rPr lang="it-IT" sz="1800" dirty="0">
                <a:solidFill>
                  <a:schemeClr val="tx1"/>
                </a:solidFill>
              </a:rPr>
              <a:t> </a:t>
            </a:r>
          </a:p>
        </p:txBody>
      </p:sp>
      <p:graphicFrame>
        <p:nvGraphicFramePr>
          <p:cNvPr id="100454" name="Group 102"/>
          <p:cNvGraphicFramePr>
            <a:graphicFrameLocks noGrp="1"/>
          </p:cNvGraphicFramePr>
          <p:nvPr>
            <p:ph sz="half" idx="1"/>
          </p:nvPr>
        </p:nvGraphicFramePr>
        <p:xfrm>
          <a:off x="304800" y="1524000"/>
          <a:ext cx="6049963" cy="2447926"/>
        </p:xfrm>
        <a:graphic>
          <a:graphicData uri="http://schemas.openxmlformats.org/drawingml/2006/table">
            <a:tbl>
              <a:tblPr/>
              <a:tblGrid>
                <a:gridCol w="1155700">
                  <a:extLst>
                    <a:ext uri="{9D8B030D-6E8A-4147-A177-3AD203B41FA5}">
                      <a16:colId xmlns:a16="http://schemas.microsoft.com/office/drawing/2014/main" xmlns="" val="20000"/>
                    </a:ext>
                  </a:extLst>
                </a:gridCol>
                <a:gridCol w="1152525">
                  <a:extLst>
                    <a:ext uri="{9D8B030D-6E8A-4147-A177-3AD203B41FA5}">
                      <a16:colId xmlns:a16="http://schemas.microsoft.com/office/drawing/2014/main" xmlns="" val="20001"/>
                    </a:ext>
                  </a:extLst>
                </a:gridCol>
                <a:gridCol w="1911350">
                  <a:extLst>
                    <a:ext uri="{9D8B030D-6E8A-4147-A177-3AD203B41FA5}">
                      <a16:colId xmlns:a16="http://schemas.microsoft.com/office/drawing/2014/main" xmlns="" val="20002"/>
                    </a:ext>
                  </a:extLst>
                </a:gridCol>
                <a:gridCol w="1830388">
                  <a:extLst>
                    <a:ext uri="{9D8B030D-6E8A-4147-A177-3AD203B41FA5}">
                      <a16:colId xmlns:a16="http://schemas.microsoft.com/office/drawing/2014/main" xmlns="" val="20003"/>
                    </a:ext>
                  </a:extLst>
                </a:gridCol>
              </a:tblGrid>
              <a:tr h="279400">
                <a:tc rowSpan="4">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1" i="0" u="none" strike="noStrike" cap="none" normalizeH="0" baseline="0" dirty="0" smtClean="0">
                          <a:ln>
                            <a:noFill/>
                          </a:ln>
                          <a:solidFill>
                            <a:srgbClr val="CC3300"/>
                          </a:solidFill>
                          <a:effectLst/>
                          <a:latin typeface="Arial" pitchFamily="34" charset="0"/>
                          <a:cs typeface="Arial" pitchFamily="34" charset="0"/>
                        </a:rPr>
                        <a:t>dirigente</a:t>
                      </a:r>
                    </a:p>
                  </a:txBody>
                  <a:tcPr horzOverflow="overflow">
                    <a:lnL cap="flat">
                      <a:noFill/>
                    </a:lnL>
                    <a:lnR>
                      <a:noFill/>
                    </a:lnR>
                    <a:lnT cap="flat">
                      <a:noFill/>
                    </a:lnT>
                    <a:lnB cap="flat">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                               </a:t>
                      </a:r>
                      <a:r>
                        <a:rPr kumimoji="0" lang="it-IT" sz="1200" b="1" i="0" u="none" strike="noStrike" cap="none" normalizeH="0" baseline="0" smtClean="0">
                          <a:ln>
                            <a:noFill/>
                          </a:ln>
                          <a:solidFill>
                            <a:srgbClr val="CC3300"/>
                          </a:solidFill>
                          <a:effectLst/>
                          <a:latin typeface="Arial" pitchFamily="34" charset="0"/>
                          <a:cs typeface="Arial" pitchFamily="34" charset="0"/>
                        </a:rPr>
                        <a:t>impiegato</a:t>
                      </a:r>
                      <a:endParaRPr kumimoji="0" lang="it-IT" sz="1200" b="0" i="0" u="none" strike="noStrike" cap="none" normalizeH="0" baseline="0" smtClean="0">
                        <a:ln>
                          <a:noFill/>
                        </a:ln>
                        <a:solidFill>
                          <a:srgbClr val="CC3300"/>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0000"/>
                  </a:ext>
                </a:extLst>
              </a:tr>
              <a:tr h="282575">
                <a:tc vMerge="1">
                  <a:txBody>
                    <a:bodyPr/>
                    <a:lstStyle/>
                    <a:p>
                      <a:endParaRPr lang="it-IT"/>
                    </a:p>
                  </a:txBody>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non coopera</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coopera</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849313">
                <a:tc vMerge="1">
                  <a:txBody>
                    <a:bodyPr/>
                    <a:lstStyle/>
                    <a:p>
                      <a:endParaRPr lang="it-IT"/>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2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Promuove</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rgbClr val="FF0000"/>
                          </a:solidFill>
                          <a:effectLst/>
                          <a:latin typeface="Arial" pitchFamily="34" charset="0"/>
                          <a:cs typeface="Arial" pitchFamily="34" charset="0"/>
                        </a:rPr>
                        <a:t>d</a:t>
                      </a:r>
                      <a:r>
                        <a:rPr kumimoji="0" lang="it-IT" sz="1200" b="0" i="0" u="none" strike="noStrike" cap="none" normalizeH="0" baseline="0" dirty="0" smtClean="0">
                          <a:ln>
                            <a:noFill/>
                          </a:ln>
                          <a:solidFill>
                            <a:schemeClr val="tx1"/>
                          </a:solidFill>
                          <a:effectLst/>
                          <a:latin typeface="Arial" pitchFamily="34" charset="0"/>
                          <a:cs typeface="Arial" pitchFamily="34" charset="0"/>
                        </a:rPr>
                        <a:t> ottiene il peggior risultato</a:t>
                      </a: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1" i="0" u="none" strike="noStrike" cap="none" normalizeH="0" baseline="0" dirty="0" smtClean="0">
                          <a:ln>
                            <a:noFill/>
                          </a:ln>
                          <a:solidFill>
                            <a:srgbClr val="0070C0"/>
                          </a:solidFill>
                          <a:effectLst/>
                          <a:latin typeface="Arial" pitchFamily="34" charset="0"/>
                          <a:cs typeface="Arial" pitchFamily="34" charset="0"/>
                        </a:rPr>
                        <a:t>i</a:t>
                      </a:r>
                      <a:r>
                        <a:rPr kumimoji="0" lang="it-IT" sz="1200" b="0" i="0" u="none" strike="noStrike" cap="none" normalizeH="0" baseline="0" dirty="0" smtClean="0">
                          <a:ln>
                            <a:noFill/>
                          </a:ln>
                          <a:solidFill>
                            <a:schemeClr val="tx1"/>
                          </a:solidFill>
                          <a:effectLst/>
                          <a:latin typeface="Arial" pitchFamily="34" charset="0"/>
                          <a:cs typeface="Arial" pitchFamily="34" charset="0"/>
                        </a:rPr>
                        <a:t> si danneggia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rgbClr val="FF0000"/>
                          </a:solidFill>
                          <a:effectLst/>
                          <a:latin typeface="Arial" pitchFamily="34" charset="0"/>
                          <a:cs typeface="Arial" pitchFamily="34" charset="0"/>
                        </a:rPr>
                        <a:t>d</a:t>
                      </a:r>
                      <a:r>
                        <a:rPr kumimoji="0" lang="it-IT" sz="1200" b="0" i="0" u="none" strike="noStrike" cap="none" normalizeH="0" baseline="0" dirty="0" smtClean="0">
                          <a:ln>
                            <a:noFill/>
                          </a:ln>
                          <a:solidFill>
                            <a:schemeClr val="tx1"/>
                          </a:solidFill>
                          <a:effectLst/>
                          <a:latin typeface="Arial" pitchFamily="34" charset="0"/>
                          <a:cs typeface="Arial" pitchFamily="34" charset="0"/>
                        </a:rPr>
                        <a:t> non è molto soddisfatto</a:t>
                      </a: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rgbClr val="0070C0"/>
                          </a:solidFill>
                          <a:effectLst/>
                          <a:latin typeface="Arial" pitchFamily="34" charset="0"/>
                          <a:cs typeface="Arial" pitchFamily="34" charset="0"/>
                        </a:rPr>
                        <a:t>i</a:t>
                      </a:r>
                      <a:r>
                        <a:rPr kumimoji="0" lang="it-IT" sz="1200" b="0" i="0" u="none" strike="noStrike" cap="none" normalizeH="0" baseline="0" dirty="0" smtClean="0">
                          <a:ln>
                            <a:noFill/>
                          </a:ln>
                          <a:solidFill>
                            <a:schemeClr val="tx1"/>
                          </a:solidFill>
                          <a:effectLst/>
                          <a:latin typeface="Arial" pitchFamily="34" charset="0"/>
                          <a:cs typeface="Arial" pitchFamily="34" charset="0"/>
                        </a:rPr>
                        <a:t> trae vantaggio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036638">
                <a:tc vMerge="1">
                  <a:txBody>
                    <a:bodyPr/>
                    <a:lstStyle/>
                    <a:p>
                      <a:endParaRPr lang="it-IT"/>
                    </a:p>
                  </a:txBody>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Non promuove</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rgbClr val="FF0000"/>
                          </a:solidFill>
                          <a:effectLst/>
                          <a:latin typeface="Arial" pitchFamily="34" charset="0"/>
                          <a:cs typeface="Arial" pitchFamily="34" charset="0"/>
                        </a:rPr>
                        <a:t>d</a:t>
                      </a:r>
                      <a:r>
                        <a:rPr kumimoji="0" lang="it-IT" sz="1200" b="0" i="0" u="none" strike="noStrike" cap="none" normalizeH="0" baseline="0" dirty="0" smtClean="0">
                          <a:ln>
                            <a:noFill/>
                          </a:ln>
                          <a:solidFill>
                            <a:schemeClr val="tx1"/>
                          </a:solidFill>
                          <a:effectLst/>
                          <a:latin typeface="Arial" pitchFamily="34" charset="0"/>
                          <a:cs typeface="Arial" pitchFamily="34" charset="0"/>
                        </a:rPr>
                        <a:t> si conferma nella sua valutazione</a:t>
                      </a: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rgbClr val="0070C0"/>
                          </a:solidFill>
                          <a:effectLst/>
                          <a:latin typeface="Arial" pitchFamily="34" charset="0"/>
                          <a:cs typeface="Arial" pitchFamily="34" charset="0"/>
                        </a:rPr>
                        <a:t>i </a:t>
                      </a:r>
                      <a:r>
                        <a:rPr kumimoji="0" lang="it-IT" sz="1200" b="0" i="0" u="none" strike="noStrike" cap="none" normalizeH="0" baseline="0" dirty="0" smtClean="0">
                          <a:ln>
                            <a:noFill/>
                          </a:ln>
                          <a:solidFill>
                            <a:schemeClr val="tx1"/>
                          </a:solidFill>
                          <a:effectLst/>
                          <a:latin typeface="Arial" pitchFamily="34" charset="0"/>
                          <a:cs typeface="Arial" pitchFamily="34" charset="0"/>
                        </a:rPr>
                        <a:t>si toglie una soddisfazione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rgbClr val="FF0000"/>
                          </a:solidFill>
                          <a:effectLst/>
                          <a:latin typeface="Arial" pitchFamily="34" charset="0"/>
                          <a:cs typeface="Arial" pitchFamily="34" charset="0"/>
                        </a:rPr>
                        <a:t>d</a:t>
                      </a:r>
                      <a:r>
                        <a:rPr kumimoji="0" lang="it-IT" sz="1200" b="0" i="0" u="none" strike="noStrike" cap="none" normalizeH="0" baseline="0" dirty="0" smtClean="0">
                          <a:ln>
                            <a:noFill/>
                          </a:ln>
                          <a:solidFill>
                            <a:schemeClr val="tx1"/>
                          </a:solidFill>
                          <a:effectLst/>
                          <a:latin typeface="Arial" pitchFamily="34" charset="0"/>
                          <a:cs typeface="Arial" pitchFamily="34" charset="0"/>
                        </a:rPr>
                        <a:t> ottiene il massimo risultato</a:t>
                      </a: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rgbClr val="0070C0"/>
                          </a:solidFill>
                          <a:effectLst/>
                          <a:latin typeface="Arial" pitchFamily="34" charset="0"/>
                          <a:cs typeface="Arial" pitchFamily="34" charset="0"/>
                        </a:rPr>
                        <a:t>i</a:t>
                      </a:r>
                      <a:r>
                        <a:rPr kumimoji="0" lang="it-IT" sz="1200" b="0" i="0" u="none" strike="noStrike" cap="none" normalizeH="0" baseline="0" dirty="0" smtClean="0">
                          <a:ln>
                            <a:noFill/>
                          </a:ln>
                          <a:solidFill>
                            <a:schemeClr val="tx1"/>
                          </a:solidFill>
                          <a:effectLst/>
                          <a:latin typeface="Arial" pitchFamily="34" charset="0"/>
                          <a:cs typeface="Arial" pitchFamily="34" charset="0"/>
                        </a:rPr>
                        <a:t> non porta a casa nulla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00355" name="Text Box 3"/>
          <p:cNvSpPr txBox="1">
            <a:spLocks noChangeArrowheads="1"/>
          </p:cNvSpPr>
          <p:nvPr/>
        </p:nvSpPr>
        <p:spPr bwMode="auto">
          <a:xfrm>
            <a:off x="179388" y="692150"/>
            <a:ext cx="8785225" cy="287338"/>
          </a:xfrm>
          <a:prstGeom prst="rect">
            <a:avLst/>
          </a:prstGeom>
          <a:noFill/>
          <a:ln w="9525" algn="ctr">
            <a:noFill/>
            <a:miter lim="800000"/>
            <a:headEnd/>
            <a:tailEnd/>
          </a:ln>
          <a:effectLst/>
        </p:spPr>
        <p:txBody>
          <a:bodyPr>
            <a:spAutoFit/>
          </a:bodyPr>
          <a:lstStyle/>
          <a:p>
            <a:pPr algn="just">
              <a:spcBef>
                <a:spcPct val="50000"/>
              </a:spcBef>
            </a:pPr>
            <a:endParaRPr lang="it-IT"/>
          </a:p>
        </p:txBody>
      </p:sp>
      <p:sp>
        <p:nvSpPr>
          <p:cNvPr id="100356" name="Text Box 4"/>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0357" name="Text Box 5"/>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0358" name="Line 6"/>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graphicFrame>
        <p:nvGraphicFramePr>
          <p:cNvPr id="100446" name="Group 94"/>
          <p:cNvGraphicFramePr>
            <a:graphicFrameLocks noGrp="1"/>
          </p:cNvGraphicFramePr>
          <p:nvPr>
            <p:ph sz="half" idx="2"/>
          </p:nvPr>
        </p:nvGraphicFramePr>
        <p:xfrm>
          <a:off x="381000" y="4267200"/>
          <a:ext cx="4464050" cy="1938338"/>
        </p:xfrm>
        <a:graphic>
          <a:graphicData uri="http://schemas.openxmlformats.org/drawingml/2006/table">
            <a:tbl>
              <a:tblPr/>
              <a:tblGrid>
                <a:gridCol w="1168400">
                  <a:extLst>
                    <a:ext uri="{9D8B030D-6E8A-4147-A177-3AD203B41FA5}">
                      <a16:colId xmlns:a16="http://schemas.microsoft.com/office/drawing/2014/main" xmlns="" val="20000"/>
                    </a:ext>
                  </a:extLst>
                </a:gridCol>
                <a:gridCol w="1166812">
                  <a:extLst>
                    <a:ext uri="{9D8B030D-6E8A-4147-A177-3AD203B41FA5}">
                      <a16:colId xmlns:a16="http://schemas.microsoft.com/office/drawing/2014/main" xmlns="" val="20001"/>
                    </a:ext>
                  </a:extLst>
                </a:gridCol>
                <a:gridCol w="977900">
                  <a:extLst>
                    <a:ext uri="{9D8B030D-6E8A-4147-A177-3AD203B41FA5}">
                      <a16:colId xmlns:a16="http://schemas.microsoft.com/office/drawing/2014/main" xmlns="" val="20002"/>
                    </a:ext>
                  </a:extLst>
                </a:gridCol>
                <a:gridCol w="1150938">
                  <a:extLst>
                    <a:ext uri="{9D8B030D-6E8A-4147-A177-3AD203B41FA5}">
                      <a16:colId xmlns:a16="http://schemas.microsoft.com/office/drawing/2014/main" xmlns="" val="20003"/>
                    </a:ext>
                  </a:extLst>
                </a:gridCol>
              </a:tblGrid>
              <a:tr h="317500">
                <a:tc rowSpan="4">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1" i="0" u="none" strike="noStrike" cap="none" normalizeH="0" baseline="0" dirty="0" smtClean="0">
                        <a:ln>
                          <a:noFill/>
                        </a:ln>
                        <a:solidFill>
                          <a:srgbClr val="CC3300"/>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1" i="0" u="none" strike="noStrike" cap="none" normalizeH="0" baseline="0" dirty="0" smtClean="0">
                          <a:ln>
                            <a:noFill/>
                          </a:ln>
                          <a:solidFill>
                            <a:srgbClr val="CC3300"/>
                          </a:solidFill>
                          <a:effectLst/>
                          <a:latin typeface="Arial" pitchFamily="34" charset="0"/>
                          <a:cs typeface="Arial" pitchFamily="34" charset="0"/>
                        </a:rPr>
                        <a:t>dirigente</a:t>
                      </a:r>
                    </a:p>
                  </a:txBody>
                  <a:tcPr horzOverflow="overflow">
                    <a:lnL cap="flat">
                      <a:noFill/>
                    </a:lnL>
                    <a:lnR>
                      <a:noFill/>
                    </a:lnR>
                    <a:lnT cap="flat">
                      <a:noFill/>
                    </a:lnT>
                    <a:lnB cap="flat">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                               </a:t>
                      </a:r>
                      <a:r>
                        <a:rPr kumimoji="0" lang="it-IT" sz="1200" b="1" i="0" u="none" strike="noStrike" cap="none" normalizeH="0" baseline="0" smtClean="0">
                          <a:ln>
                            <a:noFill/>
                          </a:ln>
                          <a:solidFill>
                            <a:srgbClr val="CC3300"/>
                          </a:solidFill>
                          <a:effectLst/>
                          <a:latin typeface="Arial" pitchFamily="34" charset="0"/>
                          <a:cs typeface="Arial" pitchFamily="34" charset="0"/>
                        </a:rPr>
                        <a:t>impiegato</a:t>
                      </a:r>
                      <a:endParaRPr kumimoji="0" lang="it-IT" sz="1200" b="0" i="0" u="none" strike="noStrike" cap="none" normalizeH="0" baseline="0" smtClean="0">
                        <a:ln>
                          <a:noFill/>
                        </a:ln>
                        <a:solidFill>
                          <a:srgbClr val="CC3300"/>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10000"/>
                  </a:ext>
                </a:extLst>
              </a:tr>
              <a:tr h="247650">
                <a:tc vMerge="1">
                  <a:txBody>
                    <a:bodyPr/>
                    <a:lstStyle/>
                    <a:p>
                      <a:endParaRPr lang="it-IT"/>
                    </a:p>
                  </a:txBody>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non coopera</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coopera</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95313">
                <a:tc vMerge="1">
                  <a:txBody>
                    <a:bodyPr/>
                    <a:lstStyle/>
                    <a:p>
                      <a:endParaRPr lang="it-IT"/>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200" b="1"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Promuove</a:t>
                      </a:r>
                      <a:endParaRPr kumimoji="0" lang="it-IT"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smtClean="0">
                          <a:ln>
                            <a:noFill/>
                          </a:ln>
                          <a:solidFill>
                            <a:schemeClr val="tx1"/>
                          </a:solidFill>
                          <a:effectLst/>
                          <a:latin typeface="Arial" pitchFamily="34" charset="0"/>
                          <a:cs typeface="Arial" pitchFamily="34"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68325">
                <a:tc vMerge="1">
                  <a:txBody>
                    <a:bodyPr/>
                    <a:lstStyle/>
                    <a:p>
                      <a:endParaRPr lang="it-IT"/>
                    </a:p>
                  </a:txBody>
                  <a:tcPr/>
                </a:tc>
                <a:tc>
                  <a:txBody>
                    <a:bodyPr/>
                    <a:lstStyle/>
                    <a:p>
                      <a:pPr marL="0" marR="0" lvl="0" indent="0" algn="l" defTabSz="914400" rtl="0" eaLnBrk="1" fontAlgn="base" latinLnBrk="0" hangingPunct="1">
                        <a:lnSpc>
                          <a:spcPct val="100000"/>
                        </a:lnSpc>
                        <a:spcBef>
                          <a:spcPts val="1200"/>
                        </a:spcBef>
                        <a:spcAft>
                          <a:spcPts val="300"/>
                        </a:spcAft>
                        <a:buClrTx/>
                        <a:buSzTx/>
                        <a:buFontTx/>
                        <a:buNone/>
                        <a:tabLst/>
                      </a:pPr>
                      <a:r>
                        <a:rPr kumimoji="0" lang="it-IT" sz="1200" b="1" i="0" u="none" strike="noStrike" cap="none" normalizeH="0" baseline="0" smtClean="0">
                          <a:ln>
                            <a:noFill/>
                          </a:ln>
                          <a:solidFill>
                            <a:schemeClr val="tx1"/>
                          </a:solidFill>
                          <a:effectLst/>
                          <a:latin typeface="Arial" pitchFamily="34" charset="0"/>
                          <a:cs typeface="Arial" pitchFamily="34" charset="0"/>
                        </a:rPr>
                        <a:t>Non promuove</a:t>
                      </a: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smtClean="0">
                          <a:ln>
                            <a:noFill/>
                          </a:ln>
                          <a:solidFill>
                            <a:schemeClr val="tx1"/>
                          </a:solidFill>
                          <a:effectLst/>
                          <a:latin typeface="Arial" pitchFamily="34" charset="0"/>
                          <a:cs typeface="Arial" pitchFamily="34"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200"/>
                        </a:spcBef>
                        <a:spcAft>
                          <a:spcPts val="300"/>
                        </a:spcAft>
                        <a:buClrTx/>
                        <a:buSzTx/>
                        <a:buFontTx/>
                        <a:buNone/>
                        <a:tabLst/>
                      </a:pPr>
                      <a:r>
                        <a:rPr kumimoji="0" lang="it-IT" sz="1200" b="0" i="0" u="none" strike="noStrike" cap="none" normalizeH="0" baseline="0" dirty="0" smtClean="0">
                          <a:ln>
                            <a:noFill/>
                          </a:ln>
                          <a:solidFill>
                            <a:schemeClr val="tx1"/>
                          </a:solidFill>
                          <a:effectLst/>
                          <a:latin typeface="Arial" pitchFamily="34" charset="0"/>
                          <a:cs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ragioni di un intervento limitato </a:t>
            </a:r>
            <a:endParaRPr lang="it-IT" dirty="0"/>
          </a:p>
        </p:txBody>
      </p:sp>
      <p:sp>
        <p:nvSpPr>
          <p:cNvPr id="3" name="Segnaposto contenuto 2"/>
          <p:cNvSpPr>
            <a:spLocks noGrp="1"/>
          </p:cNvSpPr>
          <p:nvPr>
            <p:ph sz="quarter" idx="1"/>
          </p:nvPr>
        </p:nvSpPr>
        <p:spPr/>
        <p:txBody>
          <a:bodyPr>
            <a:normAutofit/>
          </a:bodyPr>
          <a:lstStyle/>
          <a:p>
            <a:r>
              <a:rPr lang="it-IT" b="1" dirty="0" smtClean="0"/>
              <a:t>Ci sono molte ragioni per cui sarebbe desiderabile un intervento limitato del governo nell’economia</a:t>
            </a:r>
          </a:p>
          <a:p>
            <a:r>
              <a:rPr lang="it-IT" b="1" dirty="0" smtClean="0"/>
              <a:t>Le principali sono:</a:t>
            </a:r>
          </a:p>
          <a:p>
            <a:pPr lvl="1"/>
            <a:r>
              <a:rPr lang="it-IT" b="1" dirty="0" smtClean="0">
                <a:solidFill>
                  <a:srgbClr val="FF0000"/>
                </a:solidFill>
              </a:rPr>
              <a:t>l’incertezza</a:t>
            </a:r>
            <a:r>
              <a:rPr lang="it-IT" b="1" dirty="0" smtClean="0"/>
              <a:t> che caratterizza gli interventi di politica economica</a:t>
            </a:r>
          </a:p>
          <a:p>
            <a:pPr lvl="1"/>
            <a:r>
              <a:rPr lang="it-IT" b="1" dirty="0" smtClean="0"/>
              <a:t>l’interazione della politica economica con le </a:t>
            </a:r>
            <a:r>
              <a:rPr lang="it-IT" b="1" dirty="0" smtClean="0">
                <a:solidFill>
                  <a:srgbClr val="FF0000"/>
                </a:solidFill>
              </a:rPr>
              <a:t>aspettative</a:t>
            </a:r>
            <a:r>
              <a:rPr lang="it-IT" b="1" dirty="0" smtClean="0"/>
              <a:t> dei mercati e dei consumatori</a:t>
            </a:r>
          </a:p>
          <a:p>
            <a:pPr lvl="1"/>
            <a:r>
              <a:rPr lang="it-IT" b="1" dirty="0" smtClean="0"/>
              <a:t>la possibilità che il governo utilizzi la politica economica in modo strategico per </a:t>
            </a:r>
            <a:r>
              <a:rPr lang="it-IT" b="1" dirty="0" smtClean="0">
                <a:solidFill>
                  <a:srgbClr val="FF0000"/>
                </a:solidFill>
              </a:rPr>
              <a:t>scopi politici</a:t>
            </a:r>
            <a:endParaRPr lang="it-IT" dirty="0">
              <a:solidFill>
                <a:srgbClr val="FF0000"/>
              </a:solidFill>
            </a:endParaRPr>
          </a:p>
        </p:txBody>
      </p:sp>
      <p:sp>
        <p:nvSpPr>
          <p:cNvPr id="4" name="Segnaposto numero diapositiva 3"/>
          <p:cNvSpPr>
            <a:spLocks noGrp="1"/>
          </p:cNvSpPr>
          <p:nvPr>
            <p:ph type="sldNum" sz="quarter" idx="15"/>
          </p:nvPr>
        </p:nvSpPr>
        <p:spPr/>
        <p:txBody>
          <a:bodyPr/>
          <a:lstStyle/>
          <a:p>
            <a:fld id="{6CCE5D68-31AD-423E-B7D6-BD3AB10D10D7}" type="slidenum">
              <a:rPr lang="it-IT" smtClean="0"/>
              <a:t>3</a:t>
            </a:fld>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1"/>
          </p:nvPr>
        </p:nvSpPr>
        <p:spPr/>
        <p:txBody>
          <a:bodyPr/>
          <a:lstStyle/>
          <a:p>
            <a:fld id="{E0A5551A-DF02-46B5-B431-9E07124EA6B9}" type="slidenum">
              <a:rPr lang="it-IT"/>
              <a:pPr/>
              <a:t>30</a:t>
            </a:fld>
            <a:endParaRPr lang="it-IT"/>
          </a:p>
        </p:txBody>
      </p:sp>
      <p:sp>
        <p:nvSpPr>
          <p:cNvPr id="103426" name="Rectangle 2"/>
          <p:cNvSpPr>
            <a:spLocks noGrp="1" noChangeArrowheads="1"/>
          </p:cNvSpPr>
          <p:nvPr>
            <p:ph type="title"/>
          </p:nvPr>
        </p:nvSpPr>
        <p:spPr>
          <a:xfrm>
            <a:off x="457200" y="152400"/>
            <a:ext cx="7467600" cy="914400"/>
          </a:xfrm>
          <a:ln/>
        </p:spPr>
        <p:txBody>
          <a:bodyPr>
            <a:normAutofit/>
          </a:bodyPr>
          <a:lstStyle/>
          <a:p>
            <a:pPr marL="304800" indent="-304800"/>
            <a:r>
              <a:rPr lang="it-IT" dirty="0">
                <a:solidFill>
                  <a:srgbClr val="993366"/>
                </a:solidFill>
              </a:rPr>
              <a:t>La scelta pubblica </a:t>
            </a:r>
            <a:r>
              <a:rPr lang="it-IT" dirty="0">
                <a:solidFill>
                  <a:srgbClr val="993366"/>
                </a:solidFill>
                <a:sym typeface="Wingdings" pitchFamily="2" charset="2"/>
              </a:rPr>
              <a:t> </a:t>
            </a:r>
            <a:r>
              <a:rPr lang="it-IT" dirty="0" smtClean="0">
                <a:solidFill>
                  <a:srgbClr val="993366"/>
                </a:solidFill>
              </a:rPr>
              <a:t>La </a:t>
            </a:r>
            <a:r>
              <a:rPr lang="it-IT" dirty="0">
                <a:solidFill>
                  <a:srgbClr val="993366"/>
                </a:solidFill>
              </a:rPr>
              <a:t>teoria dei giochi</a:t>
            </a:r>
            <a:r>
              <a:rPr lang="it-IT" sz="1800" dirty="0">
                <a:solidFill>
                  <a:schemeClr val="tx1"/>
                </a:solidFill>
              </a:rPr>
              <a:t> </a:t>
            </a:r>
          </a:p>
        </p:txBody>
      </p:sp>
      <p:sp>
        <p:nvSpPr>
          <p:cNvPr id="103453" name="Text Box 29"/>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3454" name="Text Box 30"/>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3455" name="Line 31"/>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03482" name="Text Box 58"/>
          <p:cNvSpPr txBox="1">
            <a:spLocks noChangeArrowheads="1"/>
          </p:cNvSpPr>
          <p:nvPr/>
        </p:nvSpPr>
        <p:spPr bwMode="auto">
          <a:xfrm>
            <a:off x="152400" y="1066800"/>
            <a:ext cx="8763000" cy="5632311"/>
          </a:xfrm>
          <a:prstGeom prst="rect">
            <a:avLst/>
          </a:prstGeom>
          <a:noFill/>
          <a:ln w="9525" algn="ctr">
            <a:noFill/>
            <a:miter lim="800000"/>
            <a:headEnd/>
            <a:tailEnd/>
          </a:ln>
          <a:effectLst/>
        </p:spPr>
        <p:txBody>
          <a:bodyPr wrap="square">
            <a:spAutoFit/>
          </a:bodyPr>
          <a:lstStyle/>
          <a:p>
            <a:pPr marL="342900" indent="-342900">
              <a:spcAft>
                <a:spcPct val="0"/>
              </a:spcAft>
            </a:pPr>
            <a:r>
              <a:rPr lang="it-IT" sz="1800" dirty="0">
                <a:solidFill>
                  <a:srgbClr val="993366"/>
                </a:solidFill>
              </a:rPr>
              <a:t>Tipi di gioco</a:t>
            </a:r>
          </a:p>
          <a:p>
            <a:pPr marL="342900" indent="-342900">
              <a:spcAft>
                <a:spcPct val="0"/>
              </a:spcAft>
              <a:buFontTx/>
              <a:buChar char="•"/>
            </a:pPr>
            <a:r>
              <a:rPr lang="it-IT" dirty="0"/>
              <a:t>Il numero dei giocatori </a:t>
            </a:r>
          </a:p>
          <a:p>
            <a:pPr marL="342900" indent="-342900">
              <a:spcAft>
                <a:spcPct val="0"/>
              </a:spcAft>
              <a:buFontTx/>
              <a:buChar char="•"/>
            </a:pPr>
            <a:r>
              <a:rPr lang="it-IT" dirty="0"/>
              <a:t>Il rapporto tra i </a:t>
            </a:r>
            <a:r>
              <a:rPr lang="it-IT" dirty="0" err="1"/>
              <a:t>payoff</a:t>
            </a:r>
            <a:r>
              <a:rPr lang="it-IT" dirty="0"/>
              <a:t>: </a:t>
            </a:r>
            <a:r>
              <a:rPr lang="it-IT" b="0" i="0" dirty="0"/>
              <a:t>le vincite possono essere tra loro in un rapporto a </a:t>
            </a:r>
            <a:r>
              <a:rPr lang="it-IT" b="0" i="0" dirty="0">
                <a:solidFill>
                  <a:srgbClr val="CC3300"/>
                </a:solidFill>
              </a:rPr>
              <a:t>somma zero</a:t>
            </a:r>
            <a:r>
              <a:rPr lang="it-IT" b="0" i="0" dirty="0"/>
              <a:t> (o comunque fissa), </a:t>
            </a:r>
            <a:r>
              <a:rPr lang="it-IT" b="0" i="0" dirty="0">
                <a:solidFill>
                  <a:srgbClr val="CC3300"/>
                </a:solidFill>
              </a:rPr>
              <a:t>o a somma variabile</a:t>
            </a:r>
            <a:r>
              <a:rPr lang="it-IT" b="0" i="0" dirty="0"/>
              <a:t>. </a:t>
            </a:r>
          </a:p>
          <a:p>
            <a:pPr marL="342900" indent="-342900">
              <a:spcAft>
                <a:spcPct val="0"/>
              </a:spcAft>
            </a:pPr>
            <a:r>
              <a:rPr lang="it-IT" b="0" i="0" dirty="0" smtClean="0">
                <a:solidFill>
                  <a:srgbClr val="CC3300"/>
                </a:solidFill>
              </a:rPr>
              <a:t>somma </a:t>
            </a:r>
            <a:r>
              <a:rPr lang="it-IT" b="0" i="0" dirty="0">
                <a:solidFill>
                  <a:srgbClr val="CC3300"/>
                </a:solidFill>
              </a:rPr>
              <a:t>zero:</a:t>
            </a:r>
          </a:p>
          <a:p>
            <a:pPr lvl="1">
              <a:spcAft>
                <a:spcPct val="0"/>
              </a:spcAft>
              <a:buFontTx/>
              <a:buChar char="•"/>
            </a:pPr>
            <a:r>
              <a:rPr lang="it-IT" b="0" i="0" dirty="0" smtClean="0"/>
              <a:t>esempi</a:t>
            </a:r>
            <a:r>
              <a:rPr lang="it-IT" b="0" i="0" dirty="0"/>
              <a:t>: il poker e gli scacchi </a:t>
            </a:r>
          </a:p>
          <a:p>
            <a:pPr lvl="1">
              <a:spcAft>
                <a:spcPct val="0"/>
              </a:spcAft>
              <a:buFontTx/>
              <a:buChar char="•"/>
            </a:pPr>
            <a:r>
              <a:rPr lang="it-IT" b="0" i="0" dirty="0" smtClean="0"/>
              <a:t>la </a:t>
            </a:r>
            <a:r>
              <a:rPr lang="it-IT" b="0" i="0" dirty="0"/>
              <a:t>vincita di un giocatore comporta una perdita di ugual misura da parte dell'altro</a:t>
            </a:r>
          </a:p>
          <a:p>
            <a:pPr lvl="1">
              <a:spcAft>
                <a:spcPct val="0"/>
              </a:spcAft>
              <a:buFontTx/>
              <a:buChar char="•"/>
            </a:pPr>
            <a:r>
              <a:rPr lang="it-IT" b="0" i="0" dirty="0" smtClean="0"/>
              <a:t>la </a:t>
            </a:r>
            <a:r>
              <a:rPr lang="it-IT" b="0" i="0" dirty="0"/>
              <a:t>competizione e la contrapposizione degli interessi è radicale: </a:t>
            </a:r>
            <a:r>
              <a:rPr lang="it-IT" b="0" i="0" dirty="0" err="1"/>
              <a:t>mors</a:t>
            </a:r>
            <a:r>
              <a:rPr lang="it-IT" b="0" i="0" dirty="0"/>
              <a:t> tua, vita </a:t>
            </a:r>
            <a:r>
              <a:rPr lang="it-IT" b="0" i="0" dirty="0" err="1"/>
              <a:t>mea</a:t>
            </a:r>
            <a:r>
              <a:rPr lang="it-IT" b="0" i="0" dirty="0"/>
              <a:t>.</a:t>
            </a:r>
          </a:p>
          <a:p>
            <a:pPr lvl="1">
              <a:spcAft>
                <a:spcPct val="0"/>
              </a:spcAft>
              <a:buFontTx/>
              <a:buChar char="•"/>
            </a:pPr>
            <a:r>
              <a:rPr lang="it-IT" b="1" i="0" dirty="0" smtClean="0"/>
              <a:t>non </a:t>
            </a:r>
            <a:r>
              <a:rPr lang="it-IT" b="1" i="0" dirty="0"/>
              <a:t>c’è spazio per la cooperazione</a:t>
            </a:r>
            <a:r>
              <a:rPr lang="it-IT" sz="1200" b="1" dirty="0"/>
              <a:t> </a:t>
            </a:r>
            <a:r>
              <a:rPr lang="it-IT" b="1" i="0" dirty="0"/>
              <a:t> </a:t>
            </a:r>
          </a:p>
          <a:p>
            <a:pPr marL="342900" indent="-342900">
              <a:spcAft>
                <a:spcPct val="0"/>
              </a:spcAft>
            </a:pPr>
            <a:r>
              <a:rPr lang="it-IT" b="0" i="0" dirty="0" smtClean="0">
                <a:solidFill>
                  <a:srgbClr val="CC3300"/>
                </a:solidFill>
              </a:rPr>
              <a:t>somma </a:t>
            </a:r>
            <a:r>
              <a:rPr lang="it-IT" b="0" i="0" dirty="0">
                <a:solidFill>
                  <a:srgbClr val="CC3300"/>
                </a:solidFill>
              </a:rPr>
              <a:t>variabile:</a:t>
            </a:r>
            <a:r>
              <a:rPr lang="it-IT" b="0" i="0" dirty="0"/>
              <a:t>	</a:t>
            </a:r>
          </a:p>
          <a:p>
            <a:pPr lvl="1">
              <a:spcAft>
                <a:spcPct val="0"/>
              </a:spcAft>
              <a:buFontTx/>
              <a:buChar char="•"/>
            </a:pPr>
            <a:r>
              <a:rPr lang="it-IT" b="0" i="0" dirty="0" smtClean="0"/>
              <a:t>Le </a:t>
            </a:r>
            <a:r>
              <a:rPr lang="it-IT" b="0" i="0" dirty="0"/>
              <a:t>poste in gioco possono essere ampliate o ristrette a seconda delle strategie dei </a:t>
            </a:r>
            <a:r>
              <a:rPr lang="it-IT" b="0" i="0" dirty="0" smtClean="0"/>
              <a:t>giocatori</a:t>
            </a:r>
            <a:r>
              <a:rPr lang="it-IT" b="0" i="0" dirty="0"/>
              <a:t>. </a:t>
            </a:r>
          </a:p>
          <a:p>
            <a:pPr lvl="1">
              <a:spcAft>
                <a:spcPct val="0"/>
              </a:spcAft>
              <a:buFontTx/>
              <a:buChar char="•"/>
            </a:pPr>
            <a:r>
              <a:rPr lang="it-IT" b="0" i="0" dirty="0" smtClean="0"/>
              <a:t>Esiste </a:t>
            </a:r>
            <a:r>
              <a:rPr lang="it-IT" b="0" i="0" dirty="0"/>
              <a:t>un'area più o meno grande di sovrapposizione degli interessi, che pertanto </a:t>
            </a:r>
            <a:r>
              <a:rPr lang="it-IT" b="0" i="0" dirty="0" smtClean="0"/>
              <a:t>non </a:t>
            </a:r>
            <a:r>
              <a:rPr lang="it-IT" b="0" i="0" dirty="0"/>
              <a:t>sono totalmente opposti. </a:t>
            </a:r>
          </a:p>
          <a:p>
            <a:pPr lvl="1">
              <a:spcAft>
                <a:spcPct val="0"/>
              </a:spcAft>
              <a:buFontTx/>
              <a:buChar char="•"/>
            </a:pPr>
            <a:r>
              <a:rPr lang="it-IT" b="1" i="0" dirty="0" smtClean="0"/>
              <a:t>esempi</a:t>
            </a:r>
            <a:r>
              <a:rPr lang="it-IT" b="0" i="0" dirty="0"/>
              <a:t>: Le relazioni tra datori di lavoro e dipendenti:"Tra chi fa profitto e chi prende </a:t>
            </a:r>
            <a:r>
              <a:rPr lang="it-IT" b="0" i="0" dirty="0" smtClean="0"/>
              <a:t>un </a:t>
            </a:r>
            <a:r>
              <a:rPr lang="it-IT" b="0" i="0" dirty="0"/>
              <a:t>salario c'è sempre compatibilità: al massimo si litiga su come spartirsi le fette, </a:t>
            </a:r>
            <a:r>
              <a:rPr lang="it-IT" b="0" i="0" dirty="0" smtClean="0"/>
              <a:t>ma </a:t>
            </a:r>
            <a:r>
              <a:rPr lang="it-IT" b="0" i="0" dirty="0"/>
              <a:t>intanto la torta cresce" </a:t>
            </a:r>
          </a:p>
          <a:p>
            <a:pPr lvl="1">
              <a:spcAft>
                <a:spcPct val="0"/>
              </a:spcAft>
              <a:buFontTx/>
              <a:buChar char="•"/>
            </a:pPr>
            <a:r>
              <a:rPr lang="it-IT" b="0" i="0" dirty="0"/>
              <a:t> </a:t>
            </a:r>
            <a:r>
              <a:rPr lang="it-IT" b="1" i="0" dirty="0" smtClean="0"/>
              <a:t>cooperazione </a:t>
            </a:r>
            <a:r>
              <a:rPr lang="it-IT" b="1" i="0" dirty="0"/>
              <a:t>e non cooperazione sono entrambi scenari possibili</a:t>
            </a:r>
            <a:r>
              <a:rPr lang="it-IT" b="1" dirty="0"/>
              <a:t> </a:t>
            </a:r>
            <a:endParaRPr lang="it-IT" b="1" i="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74638"/>
            <a:ext cx="7467600" cy="487362"/>
          </a:xfrm>
        </p:spPr>
        <p:txBody>
          <a:bodyPr>
            <a:normAutofit fontScale="90000"/>
          </a:bodyPr>
          <a:lstStyle/>
          <a:p>
            <a:r>
              <a:rPr lang="it-IT" dirty="0" smtClean="0"/>
              <a:t>Tipi di gioco</a:t>
            </a:r>
            <a:endParaRPr lang="it-IT" dirty="0"/>
          </a:p>
        </p:txBody>
      </p:sp>
      <p:sp>
        <p:nvSpPr>
          <p:cNvPr id="7" name="Segnaposto numero diapositiva 5"/>
          <p:cNvSpPr>
            <a:spLocks noGrp="1"/>
          </p:cNvSpPr>
          <p:nvPr>
            <p:ph type="sldNum" sz="quarter" idx="11"/>
          </p:nvPr>
        </p:nvSpPr>
        <p:spPr/>
        <p:txBody>
          <a:bodyPr/>
          <a:lstStyle/>
          <a:p>
            <a:fld id="{E5F567F8-B38E-48F4-8E19-D5903C26C965}" type="slidenum">
              <a:rPr lang="it-IT" smtClean="0"/>
              <a:pPr/>
              <a:t>31</a:t>
            </a:fld>
            <a:endParaRPr lang="it-IT"/>
          </a:p>
        </p:txBody>
      </p:sp>
      <p:sp>
        <p:nvSpPr>
          <p:cNvPr id="104452"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4453"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04454" name="Text Box 6"/>
          <p:cNvSpPr txBox="1">
            <a:spLocks noChangeArrowheads="1"/>
          </p:cNvSpPr>
          <p:nvPr/>
        </p:nvSpPr>
        <p:spPr bwMode="auto">
          <a:xfrm>
            <a:off x="228600" y="838200"/>
            <a:ext cx="8359775" cy="5386090"/>
          </a:xfrm>
          <a:prstGeom prst="rect">
            <a:avLst/>
          </a:prstGeom>
          <a:noFill/>
          <a:ln w="9525" algn="ctr">
            <a:noFill/>
            <a:miter lim="800000"/>
            <a:headEnd/>
            <a:tailEnd/>
          </a:ln>
          <a:effectLst/>
        </p:spPr>
        <p:txBody>
          <a:bodyPr wrap="square">
            <a:spAutoFit/>
          </a:bodyPr>
          <a:lstStyle/>
          <a:p>
            <a:pPr marL="342900" indent="-342900">
              <a:spcAft>
                <a:spcPct val="0"/>
              </a:spcAft>
            </a:pPr>
            <a:r>
              <a:rPr lang="it-IT" sz="2000" i="0" dirty="0">
                <a:solidFill>
                  <a:srgbClr val="993366"/>
                </a:solidFill>
              </a:rPr>
              <a:t>Giochi a somma variabile</a:t>
            </a:r>
            <a:r>
              <a:rPr lang="it-IT" sz="2000" i="0" dirty="0">
                <a:solidFill>
                  <a:srgbClr val="CC3300"/>
                </a:solidFill>
              </a:rPr>
              <a:t>:</a:t>
            </a:r>
            <a:r>
              <a:rPr lang="it-IT" sz="1800" b="0" i="0" dirty="0"/>
              <a:t>	</a:t>
            </a:r>
          </a:p>
          <a:p>
            <a:pPr marL="342900" indent="-342900">
              <a:spcAft>
                <a:spcPct val="0"/>
              </a:spcAft>
            </a:pPr>
            <a:r>
              <a:rPr lang="it-IT" sz="1800" b="0" i="0" dirty="0"/>
              <a:t>	cooperazione e non cooperazione sono entrambi scenari possibili</a:t>
            </a:r>
            <a:r>
              <a:rPr lang="it-IT" sz="1800" dirty="0"/>
              <a:t> </a:t>
            </a:r>
          </a:p>
          <a:p>
            <a:pPr marL="342900" indent="-342900">
              <a:spcAft>
                <a:spcPct val="0"/>
              </a:spcAft>
            </a:pPr>
            <a:r>
              <a:rPr lang="it-IT" sz="1800" dirty="0"/>
              <a:t>	</a:t>
            </a:r>
            <a:r>
              <a:rPr lang="it-IT" sz="1800" dirty="0">
                <a:solidFill>
                  <a:srgbClr val="FF0000"/>
                </a:solidFill>
              </a:rPr>
              <a:t>Quando è razionale la cooperazione</a:t>
            </a:r>
            <a:r>
              <a:rPr lang="it-IT" sz="1800" dirty="0"/>
              <a:t>? </a:t>
            </a:r>
            <a:r>
              <a:rPr lang="it-IT" sz="1800" b="0" i="0" dirty="0"/>
              <a:t>Quando esistono</a:t>
            </a:r>
            <a:r>
              <a:rPr lang="it-IT" sz="1800" dirty="0"/>
              <a:t> c</a:t>
            </a:r>
            <a:r>
              <a:rPr lang="it-IT" sz="1800" b="0" i="0" dirty="0"/>
              <a:t>ondizioni che permettono ai giocatori di </a:t>
            </a:r>
            <a:r>
              <a:rPr lang="it-IT" sz="1800" b="0" i="0" dirty="0">
                <a:solidFill>
                  <a:srgbClr val="993366"/>
                </a:solidFill>
              </a:rPr>
              <a:t>assumere in modo credibile l'impegno</a:t>
            </a:r>
            <a:r>
              <a:rPr lang="it-IT" sz="1800" b="0" i="0" dirty="0"/>
              <a:t> a perseguire gli obiettivi </a:t>
            </a:r>
            <a:r>
              <a:rPr lang="it-IT" sz="1800" b="0" i="0" dirty="0" smtClean="0"/>
              <a:t>comuni, esempi: </a:t>
            </a:r>
            <a:endParaRPr lang="it-IT" sz="1800" b="0" i="0" dirty="0"/>
          </a:p>
          <a:p>
            <a:pPr marL="342900" indent="-342900">
              <a:spcAft>
                <a:spcPct val="0"/>
              </a:spcAft>
              <a:buFont typeface="Arial" pitchFamily="34" charset="0"/>
              <a:buChar char="•"/>
            </a:pPr>
            <a:r>
              <a:rPr lang="it-IT" sz="1800" b="0" i="0" dirty="0" smtClean="0"/>
              <a:t>la </a:t>
            </a:r>
            <a:r>
              <a:rPr lang="it-IT" sz="1800" b="1" i="0" dirty="0"/>
              <a:t>possibilità di sottoscrivere patti </a:t>
            </a:r>
            <a:r>
              <a:rPr lang="it-IT" sz="1800" b="0" i="0" dirty="0"/>
              <a:t>che prevedono penali in caso di </a:t>
            </a:r>
            <a:r>
              <a:rPr lang="it-IT" sz="1800" b="0" i="0" dirty="0" smtClean="0"/>
              <a:t>defezione</a:t>
            </a:r>
            <a:r>
              <a:rPr lang="it-IT" sz="1800" b="0" i="0" dirty="0"/>
              <a:t>, </a:t>
            </a:r>
            <a:endParaRPr lang="it-IT" sz="1800" b="0" i="0" dirty="0" smtClean="0"/>
          </a:p>
          <a:p>
            <a:pPr marL="342900" indent="-342900">
              <a:spcAft>
                <a:spcPct val="0"/>
              </a:spcAft>
              <a:buFont typeface="Arial" pitchFamily="34" charset="0"/>
              <a:buChar char="•"/>
            </a:pPr>
            <a:r>
              <a:rPr lang="it-IT" sz="1800" b="0" i="0" dirty="0" smtClean="0"/>
              <a:t>l'esistenza </a:t>
            </a:r>
            <a:r>
              <a:rPr lang="it-IT" sz="1800" b="0" i="0" dirty="0"/>
              <a:t>di </a:t>
            </a:r>
            <a:r>
              <a:rPr lang="it-IT" sz="1800" b="1" i="0" dirty="0"/>
              <a:t>una terza parte </a:t>
            </a:r>
            <a:r>
              <a:rPr lang="it-IT" sz="1800" b="0" i="0" dirty="0"/>
              <a:t>capace di assumere il ruolo di garante, </a:t>
            </a:r>
            <a:endParaRPr lang="it-IT" sz="1800" b="0" i="0" dirty="0" smtClean="0"/>
          </a:p>
          <a:p>
            <a:pPr marL="342900" indent="-342900">
              <a:spcAft>
                <a:spcPct val="0"/>
              </a:spcAft>
              <a:buFont typeface="Arial" pitchFamily="34" charset="0"/>
              <a:buChar char="•"/>
            </a:pPr>
            <a:r>
              <a:rPr lang="it-IT" sz="1800" b="0" i="0" dirty="0" smtClean="0"/>
              <a:t>la </a:t>
            </a:r>
            <a:r>
              <a:rPr lang="it-IT" sz="1800" b="0" i="0" dirty="0"/>
              <a:t>disponibilità ad </a:t>
            </a:r>
            <a:r>
              <a:rPr lang="it-IT" sz="1800" b="1" i="0" dirty="0"/>
              <a:t>accettare uno stretto monitoraggio </a:t>
            </a:r>
            <a:r>
              <a:rPr lang="it-IT" sz="1800" b="0" i="0" dirty="0"/>
              <a:t>delle proprie </a:t>
            </a:r>
            <a:r>
              <a:rPr lang="it-IT" sz="1800" b="0" i="0" dirty="0" smtClean="0"/>
              <a:t>strategie.</a:t>
            </a:r>
            <a:endParaRPr lang="it-IT" sz="1800" b="0" i="0" dirty="0"/>
          </a:p>
          <a:p>
            <a:pPr marL="342900" indent="-342900">
              <a:spcAft>
                <a:spcPct val="0"/>
              </a:spcAft>
            </a:pPr>
            <a:r>
              <a:rPr lang="it-IT" sz="1800" b="0" i="0" dirty="0"/>
              <a:t>	In questi casi, gli attori non hanno più motivo di temere di esporsi troppo, per poi rimetterci. </a:t>
            </a:r>
          </a:p>
          <a:p>
            <a:pPr marL="342900" indent="-342900">
              <a:spcAft>
                <a:spcPct val="0"/>
              </a:spcAft>
            </a:pPr>
            <a:r>
              <a:rPr lang="it-IT" sz="1800" b="0" i="0" dirty="0"/>
              <a:t>	Il rilascio degli ostaggi dopo un rapimento, il disarmo concordato tra le grandi potenze, la separazione consensuale dopo la fine di un matrimonio sono tutti esempi di </a:t>
            </a:r>
            <a:r>
              <a:rPr lang="it-IT" sz="1800" b="1" i="0" dirty="0">
                <a:solidFill>
                  <a:srgbClr val="0070C0"/>
                </a:solidFill>
              </a:rPr>
              <a:t>soluzioni cooperative </a:t>
            </a:r>
            <a:r>
              <a:rPr lang="it-IT" sz="1800" b="0" i="0" dirty="0"/>
              <a:t>a giochi con somma diversa da zero.   </a:t>
            </a:r>
          </a:p>
          <a:p>
            <a:pPr marL="342900" indent="-342900">
              <a:spcAft>
                <a:spcPct val="0"/>
              </a:spcAft>
            </a:pPr>
            <a:r>
              <a:rPr lang="it-IT" sz="1800" b="1" i="0" dirty="0">
                <a:solidFill>
                  <a:srgbClr val="993366"/>
                </a:solidFill>
              </a:rPr>
              <a:t>Giochi di puro coordinamento</a:t>
            </a:r>
            <a:r>
              <a:rPr lang="it-IT" sz="1800" b="0" i="0" dirty="0">
                <a:solidFill>
                  <a:srgbClr val="993366"/>
                </a:solidFill>
              </a:rPr>
              <a:t>:</a:t>
            </a:r>
            <a:r>
              <a:rPr lang="it-IT" sz="1800" b="0" i="0" dirty="0"/>
              <a:t> è possibile solo vincere insieme o perdere insieme</a:t>
            </a:r>
          </a:p>
          <a:p>
            <a:pPr marL="342900" indent="-342900">
              <a:spcAft>
                <a:spcPct val="0"/>
              </a:spcAft>
            </a:pPr>
            <a:r>
              <a:rPr lang="it-IT" sz="1800" b="0" i="0" dirty="0"/>
              <a:t>	</a:t>
            </a:r>
            <a:r>
              <a:rPr lang="it-IT" sz="1800" b="0" i="0" dirty="0" err="1"/>
              <a:t>Es</a:t>
            </a:r>
            <a:r>
              <a:rPr lang="it-IT" sz="1800" b="0" i="0" dirty="0"/>
              <a:t>: accordo circa la guida a destra o a sinistra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it-IT" smtClean="0"/>
              <a:t>Tipi di gioco</a:t>
            </a:r>
            <a:endParaRPr lang="it-IT" dirty="0"/>
          </a:p>
        </p:txBody>
      </p:sp>
      <p:sp>
        <p:nvSpPr>
          <p:cNvPr id="8" name="Segnaposto numero diapositiva 5"/>
          <p:cNvSpPr>
            <a:spLocks noGrp="1"/>
          </p:cNvSpPr>
          <p:nvPr>
            <p:ph type="sldNum" sz="quarter" idx="11"/>
          </p:nvPr>
        </p:nvSpPr>
        <p:spPr/>
        <p:txBody>
          <a:bodyPr/>
          <a:lstStyle/>
          <a:p>
            <a:fld id="{3708D76F-64FE-4099-8219-F3DDF198BA78}" type="slidenum">
              <a:rPr lang="it-IT" smtClean="0"/>
              <a:pPr/>
              <a:t>32</a:t>
            </a:fld>
            <a:endParaRPr lang="it-IT"/>
          </a:p>
        </p:txBody>
      </p:sp>
      <p:sp>
        <p:nvSpPr>
          <p:cNvPr id="105475"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5476"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5477"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05478" name="Text Box 6"/>
          <p:cNvSpPr txBox="1">
            <a:spLocks noChangeArrowheads="1"/>
          </p:cNvSpPr>
          <p:nvPr/>
        </p:nvSpPr>
        <p:spPr bwMode="auto">
          <a:xfrm>
            <a:off x="304800" y="1676400"/>
            <a:ext cx="8259763" cy="4555093"/>
          </a:xfrm>
          <a:prstGeom prst="rect">
            <a:avLst/>
          </a:prstGeom>
          <a:noFill/>
          <a:ln w="9525" algn="ctr">
            <a:noFill/>
            <a:miter lim="800000"/>
            <a:headEnd/>
            <a:tailEnd/>
          </a:ln>
          <a:effectLst/>
        </p:spPr>
        <p:txBody>
          <a:bodyPr wrap="square">
            <a:spAutoFit/>
          </a:bodyPr>
          <a:lstStyle/>
          <a:p>
            <a:pPr marL="342900" indent="-342900"/>
            <a:r>
              <a:rPr lang="it-IT" sz="2000" i="0" dirty="0">
                <a:solidFill>
                  <a:srgbClr val="993366"/>
                </a:solidFill>
              </a:rPr>
              <a:t>L’importanza della comunicazione</a:t>
            </a:r>
          </a:p>
          <a:p>
            <a:pPr marL="342900" indent="-342900"/>
            <a:r>
              <a:rPr lang="it-IT" b="0" i="0" dirty="0"/>
              <a:t>Nei </a:t>
            </a:r>
            <a:r>
              <a:rPr lang="it-IT" b="0" i="0" dirty="0">
                <a:solidFill>
                  <a:srgbClr val="CC3300"/>
                </a:solidFill>
              </a:rPr>
              <a:t>giochi a somma zero</a:t>
            </a:r>
            <a:r>
              <a:rPr lang="it-IT" b="0" i="0" dirty="0"/>
              <a:t>, il fatto che i giocatori possano parlare tra loro è irrilevante. </a:t>
            </a:r>
          </a:p>
          <a:p>
            <a:pPr marL="342900" indent="-342900"/>
            <a:r>
              <a:rPr lang="it-IT" b="0" i="0" dirty="0"/>
              <a:t>	Ognuno sa che la contrapposizione è totale, e che pertanto è sciocco dare credito a impegni o promesse, perché </a:t>
            </a:r>
            <a:r>
              <a:rPr lang="it-IT" b="1" i="1" dirty="0"/>
              <a:t>'tanto, se appena può, mi tira un bidone</a:t>
            </a:r>
            <a:r>
              <a:rPr lang="it-IT" b="0" i="0" dirty="0"/>
              <a:t>'. </a:t>
            </a:r>
          </a:p>
          <a:p>
            <a:pPr marL="342900" indent="-342900"/>
            <a:r>
              <a:rPr lang="it-IT" b="0" i="0" dirty="0"/>
              <a:t>	Gli eventuali </a:t>
            </a:r>
            <a:r>
              <a:rPr lang="it-IT" b="0" i="0" dirty="0">
                <a:solidFill>
                  <a:srgbClr val="FF0000"/>
                </a:solidFill>
              </a:rPr>
              <a:t>impegni</a:t>
            </a:r>
            <a:r>
              <a:rPr lang="it-IT" b="0" i="0" dirty="0"/>
              <a:t> e le dichiarazioni sono </a:t>
            </a:r>
            <a:r>
              <a:rPr lang="it-IT" b="0" i="0" dirty="0" smtClean="0">
                <a:solidFill>
                  <a:srgbClr val="FF0000"/>
                </a:solidFill>
              </a:rPr>
              <a:t>inutili</a:t>
            </a:r>
            <a:r>
              <a:rPr lang="it-IT" b="0" i="0" dirty="0" smtClean="0"/>
              <a:t>, </a:t>
            </a:r>
            <a:r>
              <a:rPr lang="it-IT" b="0" i="0" dirty="0"/>
              <a:t>perché esiste sempre un incentivo a rimangiarsi tutto, per sfruttare la credulità dell'altro.</a:t>
            </a:r>
          </a:p>
          <a:p>
            <a:pPr marL="342900" indent="-342900"/>
            <a:r>
              <a:rPr lang="it-IT" b="0" i="0" dirty="0"/>
              <a:t>Invece, </a:t>
            </a:r>
            <a:r>
              <a:rPr lang="it-IT" b="0" i="0" dirty="0">
                <a:solidFill>
                  <a:srgbClr val="CC3300"/>
                </a:solidFill>
              </a:rPr>
              <a:t>nei giochi a somma diversa da zero</a:t>
            </a:r>
            <a:r>
              <a:rPr lang="it-IT" b="0" i="0" dirty="0"/>
              <a:t>, </a:t>
            </a:r>
            <a:r>
              <a:rPr lang="it-IT" b="1" i="0" dirty="0"/>
              <a:t>la possibilità di comunicare, per concordare procedure e stringere accordi, è una variabile </a:t>
            </a:r>
            <a:r>
              <a:rPr lang="it-IT" b="1" i="0" dirty="0" smtClean="0"/>
              <a:t>fondamentale </a:t>
            </a:r>
            <a:r>
              <a:rPr lang="it-IT" b="0" i="0" dirty="0" smtClean="0"/>
              <a:t>da </a:t>
            </a:r>
            <a:r>
              <a:rPr lang="it-IT" b="0" i="0" dirty="0"/>
              <a:t>essa dipende l'assunzione di quegli impegni credibili che a loro volta spianano la strada al riconoscimento della razionalità della cooperazione. </a:t>
            </a:r>
          </a:p>
          <a:p>
            <a:pPr marL="342900" indent="-342900"/>
            <a:r>
              <a:rPr lang="it-IT" b="0" i="0" dirty="0"/>
              <a:t>	' </a:t>
            </a:r>
            <a:r>
              <a:rPr lang="it-IT" b="1" i="1" dirty="0"/>
              <a:t>se mi tira un bidone, danneggia me, ma danneggia anche se stesso</a:t>
            </a:r>
            <a:r>
              <a:rPr lang="it-IT" b="0" i="0" dirty="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4638"/>
            <a:ext cx="7467600" cy="487362"/>
          </a:xfrm>
        </p:spPr>
        <p:txBody>
          <a:bodyPr>
            <a:normAutofit fontScale="90000"/>
          </a:bodyPr>
          <a:lstStyle/>
          <a:p>
            <a:r>
              <a:rPr lang="it-IT" dirty="0" smtClean="0"/>
              <a:t>L'idea di equilibrio</a:t>
            </a:r>
            <a:endParaRPr lang="it-IT" dirty="0"/>
          </a:p>
        </p:txBody>
      </p:sp>
      <p:sp>
        <p:nvSpPr>
          <p:cNvPr id="10" name="Segnaposto numero diapositiva 5"/>
          <p:cNvSpPr>
            <a:spLocks noGrp="1"/>
          </p:cNvSpPr>
          <p:nvPr>
            <p:ph type="sldNum" sz="quarter" idx="11"/>
          </p:nvPr>
        </p:nvSpPr>
        <p:spPr/>
        <p:txBody>
          <a:bodyPr/>
          <a:lstStyle/>
          <a:p>
            <a:fld id="{36A296E8-7920-45A3-80D2-EDC772997C03}" type="slidenum">
              <a:rPr lang="it-IT" smtClean="0"/>
              <a:pPr/>
              <a:t>33</a:t>
            </a:fld>
            <a:endParaRPr lang="it-IT"/>
          </a:p>
        </p:txBody>
      </p:sp>
      <p:sp>
        <p:nvSpPr>
          <p:cNvPr id="107523"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7524"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7525"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07563" name="Rectangle 43"/>
          <p:cNvSpPr>
            <a:spLocks noChangeArrowheads="1"/>
          </p:cNvSpPr>
          <p:nvPr/>
        </p:nvSpPr>
        <p:spPr bwMode="auto">
          <a:xfrm>
            <a:off x="0" y="4389438"/>
            <a:ext cx="9144000" cy="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endParaRPr lang="it-IT" sz="1800" b="0" i="0"/>
          </a:p>
        </p:txBody>
      </p:sp>
      <p:sp>
        <p:nvSpPr>
          <p:cNvPr id="107566" name="Text Box 46"/>
          <p:cNvSpPr txBox="1">
            <a:spLocks noChangeArrowheads="1"/>
          </p:cNvSpPr>
          <p:nvPr/>
        </p:nvSpPr>
        <p:spPr bwMode="auto">
          <a:xfrm>
            <a:off x="228600" y="810191"/>
            <a:ext cx="8001000" cy="5632311"/>
          </a:xfrm>
          <a:prstGeom prst="rect">
            <a:avLst/>
          </a:prstGeom>
          <a:noFill/>
          <a:ln w="9525" algn="ctr">
            <a:noFill/>
            <a:miter lim="800000"/>
            <a:headEnd/>
            <a:tailEnd/>
          </a:ln>
          <a:effectLst/>
        </p:spPr>
        <p:txBody>
          <a:bodyPr wrap="square">
            <a:spAutoFit/>
          </a:bodyPr>
          <a:lstStyle/>
          <a:p>
            <a:pPr marL="342900" indent="-342900">
              <a:spcBef>
                <a:spcPct val="50000"/>
              </a:spcBef>
            </a:pPr>
            <a:r>
              <a:rPr lang="it-IT" sz="1800" b="0" i="0" dirty="0"/>
              <a:t>1928 John von </a:t>
            </a:r>
            <a:r>
              <a:rPr lang="it-IT" sz="1800" b="0" i="0" dirty="0" err="1"/>
              <a:t>Neumann</a:t>
            </a:r>
            <a:r>
              <a:rPr lang="it-IT" sz="1800" b="0" i="0" dirty="0"/>
              <a:t> dimostra che ogni gioco </a:t>
            </a:r>
            <a:r>
              <a:rPr lang="it-IT" sz="1800" b="0" i="0" dirty="0">
                <a:solidFill>
                  <a:srgbClr val="993366"/>
                </a:solidFill>
              </a:rPr>
              <a:t>a somma zero</a:t>
            </a:r>
            <a:r>
              <a:rPr lang="it-IT" sz="1800" b="0" i="0" dirty="0"/>
              <a:t> tra </a:t>
            </a:r>
            <a:r>
              <a:rPr lang="it-IT" sz="1800" b="1" i="0" dirty="0">
                <a:solidFill>
                  <a:srgbClr val="993366"/>
                </a:solidFill>
              </a:rPr>
              <a:t>due</a:t>
            </a:r>
            <a:r>
              <a:rPr lang="it-IT" sz="1800" b="0" i="0" dirty="0">
                <a:solidFill>
                  <a:srgbClr val="993366"/>
                </a:solidFill>
              </a:rPr>
              <a:t> giocatori</a:t>
            </a:r>
            <a:r>
              <a:rPr lang="it-IT" sz="1800" b="0" i="0" dirty="0"/>
              <a:t> ha una 'soluzione', un punto di </a:t>
            </a:r>
            <a:r>
              <a:rPr lang="it-IT" sz="1800" b="1" i="0" dirty="0"/>
              <a:t>equilibrio</a:t>
            </a:r>
            <a:r>
              <a:rPr lang="it-IT" sz="1800" b="0" i="0" dirty="0"/>
              <a:t>. </a:t>
            </a:r>
          </a:p>
          <a:p>
            <a:pPr marL="342900" indent="-342900">
              <a:spcBef>
                <a:spcPct val="50000"/>
              </a:spcBef>
            </a:pPr>
            <a:r>
              <a:rPr lang="it-IT" sz="1800" b="0" i="0" dirty="0"/>
              <a:t>	</a:t>
            </a:r>
            <a:r>
              <a:rPr lang="it-IT" sz="1800" b="0" i="0" u="sng" dirty="0" smtClean="0"/>
              <a:t>anche </a:t>
            </a:r>
            <a:r>
              <a:rPr lang="it-IT" sz="1800" b="0" i="0" u="sng" dirty="0"/>
              <a:t>nel caso di interessi completamente contrapposti</a:t>
            </a:r>
            <a:r>
              <a:rPr lang="it-IT" sz="1800" b="0" i="0" dirty="0"/>
              <a:t>, i giocatori possono approdare a soluzioni 'razionali' nel senso che, rispetto ad esse, nessuno ha nulla da rimproverarsi. </a:t>
            </a:r>
          </a:p>
          <a:p>
            <a:pPr marL="342900" indent="-342900">
              <a:spcBef>
                <a:spcPct val="50000"/>
              </a:spcBef>
            </a:pPr>
            <a:r>
              <a:rPr lang="it-IT" sz="1800" b="0" i="0" dirty="0"/>
              <a:t>	La guerra è guerra, la competizione è competizione: ma anche in queste situazioni c'è una possibilità di scelta tra logiche inutilmente distruttive e autodistruttive da un lato, e logiche avvedute dall'altro. </a:t>
            </a:r>
          </a:p>
          <a:p>
            <a:pPr marL="342900" indent="-342900">
              <a:spcBef>
                <a:spcPct val="50000"/>
              </a:spcBef>
            </a:pPr>
            <a:endParaRPr lang="it-IT" sz="1800" b="0" i="0" dirty="0"/>
          </a:p>
          <a:p>
            <a:pPr marL="342900" indent="-342900">
              <a:spcBef>
                <a:spcPct val="50000"/>
              </a:spcBef>
            </a:pPr>
            <a:r>
              <a:rPr lang="it-IT" sz="1800" b="0" i="0" dirty="0"/>
              <a:t>1950 John Nash rende più generale e più astratto il concetto di equilibrio, facendone un'idea applicabile a tutti i </a:t>
            </a:r>
            <a:r>
              <a:rPr lang="it-IT" sz="1800" b="1" i="0" dirty="0"/>
              <a:t>giochi </a:t>
            </a:r>
            <a:r>
              <a:rPr lang="it-IT" sz="1800" b="1" i="0" dirty="0">
                <a:solidFill>
                  <a:srgbClr val="993366"/>
                </a:solidFill>
              </a:rPr>
              <a:t>non cooperativi</a:t>
            </a:r>
            <a:r>
              <a:rPr lang="it-IT" sz="1800" i="0" dirty="0">
                <a:solidFill>
                  <a:srgbClr val="993366"/>
                </a:solidFill>
              </a:rPr>
              <a:t>, </a:t>
            </a:r>
            <a:r>
              <a:rPr lang="it-IT" sz="1800" i="0" u="sng" dirty="0">
                <a:solidFill>
                  <a:srgbClr val="993366"/>
                </a:solidFill>
              </a:rPr>
              <a:t>indipendentemente</a:t>
            </a:r>
            <a:r>
              <a:rPr lang="it-IT" sz="1800" i="0" dirty="0">
                <a:solidFill>
                  <a:srgbClr val="993366"/>
                </a:solidFill>
              </a:rPr>
              <a:t> </a:t>
            </a:r>
            <a:r>
              <a:rPr lang="it-IT" sz="1800" i="0" u="sng" dirty="0">
                <a:solidFill>
                  <a:srgbClr val="993366"/>
                </a:solidFill>
              </a:rPr>
              <a:t>dal numero dei giocatori e dalla relazione tra i </a:t>
            </a:r>
            <a:r>
              <a:rPr lang="it-IT" sz="1800" u="sng" dirty="0" err="1">
                <a:solidFill>
                  <a:srgbClr val="993366"/>
                </a:solidFill>
              </a:rPr>
              <a:t>payoff</a:t>
            </a:r>
            <a:r>
              <a:rPr lang="it-IT" sz="1800" i="0" u="sng" dirty="0">
                <a:solidFill>
                  <a:srgbClr val="CC3300"/>
                </a:solidFill>
              </a:rPr>
              <a:t>:</a:t>
            </a:r>
            <a:r>
              <a:rPr lang="it-IT" sz="1800" b="0" i="0" dirty="0">
                <a:solidFill>
                  <a:srgbClr val="CC3300"/>
                </a:solidFill>
              </a:rPr>
              <a:t> </a:t>
            </a:r>
            <a:r>
              <a:rPr lang="it-IT" sz="1800" b="0" i="0" dirty="0"/>
              <a:t>"</a:t>
            </a:r>
            <a:r>
              <a:rPr lang="it-IT" sz="1800" b="1" i="1" dirty="0"/>
              <a:t>Un equilibrio di Nash è un insieme di strategie - una per ogni giocatore - tale che ogni strategia nell'insieme è la migliore risposta a tutte le altre</a:t>
            </a:r>
            <a:r>
              <a:rPr lang="it-IT" sz="1800" b="0" i="0" dirty="0"/>
              <a:t>"</a:t>
            </a:r>
            <a:r>
              <a:rPr lang="it-IT" sz="1800" dirty="0"/>
              <a:t> </a:t>
            </a:r>
          </a:p>
          <a:p>
            <a:pPr marL="342900" indent="-342900">
              <a:spcBef>
                <a:spcPct val="50000"/>
              </a:spcBef>
            </a:pPr>
            <a:r>
              <a:rPr lang="it-IT" sz="2400" b="0" i="0" dirty="0"/>
              <a:t>	</a:t>
            </a:r>
            <a:r>
              <a:rPr lang="it-IT" sz="1800" b="0" i="0" dirty="0"/>
              <a:t>Le strategie che concorrono a formare un equilibrio di Nash si sostengono le une con le altre, si giustificano a vicenda.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89" name="Group 53"/>
          <p:cNvGraphicFramePr>
            <a:graphicFrameLocks noGrp="1"/>
          </p:cNvGraphicFramePr>
          <p:nvPr/>
        </p:nvGraphicFramePr>
        <p:xfrm>
          <a:off x="0" y="1557338"/>
          <a:ext cx="5640388" cy="3744914"/>
        </p:xfrm>
        <a:graphic>
          <a:graphicData uri="http://schemas.openxmlformats.org/drawingml/2006/table">
            <a:tbl>
              <a:tblPr/>
              <a:tblGrid>
                <a:gridCol w="1128713">
                  <a:extLst>
                    <a:ext uri="{9D8B030D-6E8A-4147-A177-3AD203B41FA5}">
                      <a16:colId xmlns:a16="http://schemas.microsoft.com/office/drawing/2014/main" xmlns="" val="20000"/>
                    </a:ext>
                  </a:extLst>
                </a:gridCol>
                <a:gridCol w="1127125">
                  <a:extLst>
                    <a:ext uri="{9D8B030D-6E8A-4147-A177-3AD203B41FA5}">
                      <a16:colId xmlns:a16="http://schemas.microsoft.com/office/drawing/2014/main" xmlns="" val="20001"/>
                    </a:ext>
                  </a:extLst>
                </a:gridCol>
                <a:gridCol w="1128712">
                  <a:extLst>
                    <a:ext uri="{9D8B030D-6E8A-4147-A177-3AD203B41FA5}">
                      <a16:colId xmlns:a16="http://schemas.microsoft.com/office/drawing/2014/main" xmlns="" val="20002"/>
                    </a:ext>
                  </a:extLst>
                </a:gridCol>
                <a:gridCol w="1127125">
                  <a:extLst>
                    <a:ext uri="{9D8B030D-6E8A-4147-A177-3AD203B41FA5}">
                      <a16:colId xmlns:a16="http://schemas.microsoft.com/office/drawing/2014/main" xmlns="" val="20003"/>
                    </a:ext>
                  </a:extLst>
                </a:gridCol>
                <a:gridCol w="1128713">
                  <a:extLst>
                    <a:ext uri="{9D8B030D-6E8A-4147-A177-3AD203B41FA5}">
                      <a16:colId xmlns:a16="http://schemas.microsoft.com/office/drawing/2014/main" xmlns="" val="20004"/>
                    </a:ext>
                  </a:extLst>
                </a:gridCol>
              </a:tblGrid>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776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750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a1</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0,3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a2</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extLst>
                  <a:ext uri="{0D108BD9-81ED-4DB2-BD59-A6C34878D82A}">
                    <a16:rowId xmlns:a16="http://schemas.microsoft.com/office/drawing/2014/main" xmlns="" val="10003"/>
                  </a:ext>
                </a:extLst>
              </a:tr>
              <a:tr h="712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a3</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5,1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91188" name="Rectangle 52"/>
          <p:cNvSpPr>
            <a:spLocks noChangeArrowheads="1"/>
          </p:cNvSpPr>
          <p:nvPr/>
        </p:nvSpPr>
        <p:spPr bwMode="auto">
          <a:xfrm>
            <a:off x="685800" y="228600"/>
            <a:ext cx="7702550" cy="392113"/>
          </a:xfrm>
          <a:prstGeom prst="rect">
            <a:avLst/>
          </a:prstGeom>
          <a:noFill/>
          <a:ln w="9525">
            <a:noFill/>
            <a:miter lim="800000"/>
            <a:headEnd/>
            <a:tailEnd/>
          </a:ln>
          <a:effectLst/>
        </p:spPr>
        <p:txBody>
          <a:bodyPr anchor="ctr"/>
          <a:lstStyle/>
          <a:p>
            <a:pPr algn="ctr"/>
            <a:r>
              <a:rPr lang="it-IT" sz="3600" b="1">
                <a:solidFill>
                  <a:srgbClr val="FF3300"/>
                </a:solidFill>
                <a:latin typeface="Arial Unicode MS" pitchFamily="34" charset="-128"/>
              </a:rPr>
              <a:t>Equilibrio di Nash</a:t>
            </a:r>
            <a:endParaRPr lang="it-IT" sz="3600">
              <a:solidFill>
                <a:srgbClr val="FF3300"/>
              </a:solidFill>
              <a:latin typeface="Arial Unicode MS" pitchFamily="34" charset="-128"/>
            </a:endParaRPr>
          </a:p>
        </p:txBody>
      </p:sp>
      <p:sp>
        <p:nvSpPr>
          <p:cNvPr id="91190" name="Text Box 54"/>
          <p:cNvSpPr txBox="1">
            <a:spLocks noChangeArrowheads="1"/>
          </p:cNvSpPr>
          <p:nvPr/>
        </p:nvSpPr>
        <p:spPr bwMode="auto">
          <a:xfrm>
            <a:off x="808831" y="881889"/>
            <a:ext cx="7380288" cy="641350"/>
          </a:xfrm>
          <a:prstGeom prst="rect">
            <a:avLst/>
          </a:prstGeom>
          <a:noFill/>
          <a:ln w="9525">
            <a:noFill/>
            <a:miter lim="800000"/>
            <a:headEnd/>
            <a:tailEnd/>
          </a:ln>
          <a:effectLst/>
        </p:spPr>
        <p:txBody>
          <a:bodyPr>
            <a:spAutoFit/>
          </a:bodyPr>
          <a:lstStyle/>
          <a:p>
            <a:pPr>
              <a:spcBef>
                <a:spcPct val="50000"/>
              </a:spcBef>
            </a:pPr>
            <a:r>
              <a:rPr lang="it-IT" dirty="0"/>
              <a:t>La strategia (a2,b3) è un equilibrio di Nash perché né A né B hanno l’incentivo a cambiare strategia data la scelta dell’altro giocatore </a:t>
            </a:r>
          </a:p>
        </p:txBody>
      </p:sp>
      <p:sp>
        <p:nvSpPr>
          <p:cNvPr id="91192" name="Text Box 56"/>
          <p:cNvSpPr txBox="1">
            <a:spLocks noChangeArrowheads="1"/>
          </p:cNvSpPr>
          <p:nvPr/>
        </p:nvSpPr>
        <p:spPr bwMode="auto">
          <a:xfrm>
            <a:off x="5867400" y="1989138"/>
            <a:ext cx="3097213" cy="1552575"/>
          </a:xfrm>
          <a:prstGeom prst="rect">
            <a:avLst/>
          </a:prstGeom>
          <a:noFill/>
          <a:ln w="9525">
            <a:noFill/>
            <a:miter lim="800000"/>
            <a:headEnd/>
            <a:tailEnd/>
          </a:ln>
          <a:effectLst/>
        </p:spPr>
        <p:txBody>
          <a:bodyPr>
            <a:spAutoFit/>
          </a:bodyPr>
          <a:lstStyle/>
          <a:p>
            <a:pPr>
              <a:spcBef>
                <a:spcPct val="50000"/>
              </a:spcBef>
            </a:pPr>
            <a:r>
              <a:rPr lang="it-IT" sz="2400"/>
              <a:t>Se A cambiasse otterrebbe 1 giocando a1 e 1 giocando a3</a:t>
            </a:r>
          </a:p>
        </p:txBody>
      </p:sp>
      <p:sp>
        <p:nvSpPr>
          <p:cNvPr id="91194" name="Line 58"/>
          <p:cNvSpPr>
            <a:spLocks noChangeShapeType="1"/>
          </p:cNvSpPr>
          <p:nvPr/>
        </p:nvSpPr>
        <p:spPr bwMode="auto">
          <a:xfrm flipV="1">
            <a:off x="5003800" y="2997200"/>
            <a:ext cx="2232025" cy="215900"/>
          </a:xfrm>
          <a:prstGeom prst="line">
            <a:avLst/>
          </a:prstGeom>
          <a:noFill/>
          <a:ln w="38100">
            <a:solidFill>
              <a:srgbClr val="FF3300"/>
            </a:solidFill>
            <a:round/>
            <a:headEnd type="triangle" w="med" len="med"/>
            <a:tailEnd/>
          </a:ln>
          <a:effectLst/>
        </p:spPr>
        <p:txBody>
          <a:bodyPr/>
          <a:lstStyle/>
          <a:p>
            <a:endParaRPr lang="it-IT"/>
          </a:p>
        </p:txBody>
      </p:sp>
      <p:sp>
        <p:nvSpPr>
          <p:cNvPr id="91195" name="Line 59"/>
          <p:cNvSpPr>
            <a:spLocks noChangeShapeType="1"/>
          </p:cNvSpPr>
          <p:nvPr/>
        </p:nvSpPr>
        <p:spPr bwMode="auto">
          <a:xfrm flipV="1">
            <a:off x="4932363" y="3500438"/>
            <a:ext cx="2376487" cy="1223962"/>
          </a:xfrm>
          <a:prstGeom prst="line">
            <a:avLst/>
          </a:prstGeom>
          <a:noFill/>
          <a:ln w="38100">
            <a:solidFill>
              <a:srgbClr val="FF3300"/>
            </a:solidFill>
            <a:round/>
            <a:headEnd type="triangle" w="med" len="med"/>
            <a:tailEnd/>
          </a:ln>
          <a:effectLst/>
        </p:spPr>
        <p:txBody>
          <a:bodyPr/>
          <a:lstStyle/>
          <a:p>
            <a:endParaRPr lang="it-IT"/>
          </a:p>
        </p:txBody>
      </p:sp>
      <p:sp>
        <p:nvSpPr>
          <p:cNvPr id="91196" name="Line 60"/>
          <p:cNvSpPr>
            <a:spLocks noChangeShapeType="1"/>
          </p:cNvSpPr>
          <p:nvPr/>
        </p:nvSpPr>
        <p:spPr bwMode="auto">
          <a:xfrm flipV="1">
            <a:off x="2627313" y="4292600"/>
            <a:ext cx="360362" cy="1800225"/>
          </a:xfrm>
          <a:prstGeom prst="line">
            <a:avLst/>
          </a:prstGeom>
          <a:noFill/>
          <a:ln w="38100">
            <a:solidFill>
              <a:srgbClr val="0033CC"/>
            </a:solidFill>
            <a:round/>
            <a:headEnd/>
            <a:tailEnd type="triangle" w="med" len="med"/>
          </a:ln>
          <a:effectLst/>
        </p:spPr>
        <p:txBody>
          <a:bodyPr/>
          <a:lstStyle/>
          <a:p>
            <a:endParaRPr lang="it-IT"/>
          </a:p>
        </p:txBody>
      </p:sp>
      <p:sp>
        <p:nvSpPr>
          <p:cNvPr id="91197" name="Line 61"/>
          <p:cNvSpPr>
            <a:spLocks noChangeShapeType="1"/>
          </p:cNvSpPr>
          <p:nvPr/>
        </p:nvSpPr>
        <p:spPr bwMode="auto">
          <a:xfrm flipH="1" flipV="1">
            <a:off x="4211638" y="4292600"/>
            <a:ext cx="574675" cy="1657350"/>
          </a:xfrm>
          <a:prstGeom prst="line">
            <a:avLst/>
          </a:prstGeom>
          <a:noFill/>
          <a:ln w="38100">
            <a:solidFill>
              <a:srgbClr val="0033CC"/>
            </a:solidFill>
            <a:round/>
            <a:headEnd/>
            <a:tailEnd type="triangle" w="med" len="med"/>
          </a:ln>
          <a:effectLst/>
        </p:spPr>
        <p:txBody>
          <a:bodyPr/>
          <a:lstStyle/>
          <a:p>
            <a:endParaRPr lang="it-IT"/>
          </a:p>
        </p:txBody>
      </p:sp>
      <p:sp>
        <p:nvSpPr>
          <p:cNvPr id="91193" name="Text Box 57"/>
          <p:cNvSpPr txBox="1">
            <a:spLocks noChangeArrowheads="1"/>
          </p:cNvSpPr>
          <p:nvPr/>
        </p:nvSpPr>
        <p:spPr bwMode="auto">
          <a:xfrm>
            <a:off x="1042988" y="5589588"/>
            <a:ext cx="4681537" cy="822325"/>
          </a:xfrm>
          <a:prstGeom prst="rect">
            <a:avLst/>
          </a:prstGeom>
          <a:noFill/>
          <a:ln w="9525">
            <a:noFill/>
            <a:miter lim="800000"/>
            <a:headEnd/>
            <a:tailEnd/>
          </a:ln>
          <a:effectLst/>
        </p:spPr>
        <p:txBody>
          <a:bodyPr>
            <a:spAutoFit/>
          </a:bodyPr>
          <a:lstStyle/>
          <a:p>
            <a:pPr>
              <a:spcBef>
                <a:spcPct val="50000"/>
              </a:spcBef>
            </a:pPr>
            <a:r>
              <a:rPr lang="it-IT" sz="2400">
                <a:solidFill>
                  <a:srgbClr val="0033CC"/>
                </a:solidFill>
              </a:rPr>
              <a:t>Se B cambiasse otterrebbe 1 giocando b1 e 2 giocando b2</a:t>
            </a:r>
          </a:p>
        </p:txBody>
      </p:sp>
      <p:sp>
        <p:nvSpPr>
          <p:cNvPr id="60" name="Segnaposto numero diapositiva 59"/>
          <p:cNvSpPr>
            <a:spLocks noGrp="1"/>
          </p:cNvSpPr>
          <p:nvPr>
            <p:ph type="sldNum" sz="quarter" idx="12"/>
          </p:nvPr>
        </p:nvSpPr>
        <p:spPr/>
        <p:txBody>
          <a:bodyPr/>
          <a:lstStyle/>
          <a:p>
            <a:fld id="{F215564A-2F39-4D05-A0E2-6B98DC39114E}" type="slidenum">
              <a:rPr lang="it-IT" smtClean="0"/>
              <a:pPr/>
              <a:t>34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1189"/>
                                        </p:tgtEl>
                                        <p:attrNameLst>
                                          <p:attrName>style.visibility</p:attrName>
                                        </p:attrNameLst>
                                      </p:cBhvr>
                                      <p:to>
                                        <p:strVal val="visible"/>
                                      </p:to>
                                    </p:set>
                                    <p:animEffect transition="in" filter="dissolve">
                                      <p:cBhvr>
                                        <p:cTn id="7" dur="500"/>
                                        <p:tgtEl>
                                          <p:spTgt spid="9118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90"/>
                                        </p:tgtEl>
                                        <p:attrNameLst>
                                          <p:attrName>style.visibility</p:attrName>
                                        </p:attrNameLst>
                                      </p:cBhvr>
                                      <p:to>
                                        <p:strVal val="visible"/>
                                      </p:to>
                                    </p:set>
                                    <p:animEffect transition="in" filter="dissolve">
                                      <p:cBhvr>
                                        <p:cTn id="12" dur="500"/>
                                        <p:tgtEl>
                                          <p:spTgt spid="9119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1192">
                                            <p:txEl>
                                              <p:pRg st="0" end="0"/>
                                            </p:txEl>
                                          </p:spTgt>
                                        </p:tgtEl>
                                        <p:attrNameLst>
                                          <p:attrName>style.visibility</p:attrName>
                                        </p:attrNameLst>
                                      </p:cBhvr>
                                      <p:to>
                                        <p:strVal val="visible"/>
                                      </p:to>
                                    </p:set>
                                    <p:animEffect transition="in" filter="dissolve">
                                      <p:cBhvr>
                                        <p:cTn id="17" dur="500"/>
                                        <p:tgtEl>
                                          <p:spTgt spid="91192">
                                            <p:txEl>
                                              <p:pRg st="0" end="0"/>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91194"/>
                                        </p:tgtEl>
                                        <p:attrNameLst>
                                          <p:attrName>style.visibility</p:attrName>
                                        </p:attrNameLst>
                                      </p:cBhvr>
                                      <p:to>
                                        <p:strVal val="visible"/>
                                      </p:to>
                                    </p:set>
                                    <p:animEffect transition="in" filter="dissolve">
                                      <p:cBhvr>
                                        <p:cTn id="21" dur="500"/>
                                        <p:tgtEl>
                                          <p:spTgt spid="91194"/>
                                        </p:tgtEl>
                                      </p:cBhvr>
                                    </p:animEffect>
                                  </p:childTnLst>
                                </p:cTn>
                              </p:par>
                            </p:childTnLst>
                          </p:cTn>
                        </p:par>
                        <p:par>
                          <p:cTn id="22" fill="hold">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91195"/>
                                        </p:tgtEl>
                                        <p:attrNameLst>
                                          <p:attrName>style.visibility</p:attrName>
                                        </p:attrNameLst>
                                      </p:cBhvr>
                                      <p:to>
                                        <p:strVal val="visible"/>
                                      </p:to>
                                    </p:set>
                                    <p:animEffect transition="in" filter="dissolve">
                                      <p:cBhvr>
                                        <p:cTn id="25" dur="500"/>
                                        <p:tgtEl>
                                          <p:spTgt spid="9119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91193"/>
                                        </p:tgtEl>
                                        <p:attrNameLst>
                                          <p:attrName>style.visibility</p:attrName>
                                        </p:attrNameLst>
                                      </p:cBhvr>
                                      <p:to>
                                        <p:strVal val="visible"/>
                                      </p:to>
                                    </p:set>
                                    <p:animEffect transition="in" filter="dissolve">
                                      <p:cBhvr>
                                        <p:cTn id="30" dur="500"/>
                                        <p:tgtEl>
                                          <p:spTgt spid="91193"/>
                                        </p:tgtEl>
                                      </p:cBhvr>
                                    </p:animEffect>
                                  </p:childTnLst>
                                </p:cTn>
                              </p:par>
                            </p:childTnLst>
                          </p:cTn>
                        </p:par>
                        <p:par>
                          <p:cTn id="31" fill="hold">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91196"/>
                                        </p:tgtEl>
                                        <p:attrNameLst>
                                          <p:attrName>style.visibility</p:attrName>
                                        </p:attrNameLst>
                                      </p:cBhvr>
                                      <p:to>
                                        <p:strVal val="visible"/>
                                      </p:to>
                                    </p:set>
                                    <p:animEffect transition="in" filter="dissolve">
                                      <p:cBhvr>
                                        <p:cTn id="34" dur="500"/>
                                        <p:tgtEl>
                                          <p:spTgt spid="91196"/>
                                        </p:tgtEl>
                                      </p:cBhvr>
                                    </p:animEffect>
                                  </p:childTnLst>
                                </p:cTn>
                              </p:par>
                            </p:childTnLst>
                          </p:cTn>
                        </p:par>
                        <p:par>
                          <p:cTn id="35" fill="hold">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91197"/>
                                        </p:tgtEl>
                                        <p:attrNameLst>
                                          <p:attrName>style.visibility</p:attrName>
                                        </p:attrNameLst>
                                      </p:cBhvr>
                                      <p:to>
                                        <p:strVal val="visible"/>
                                      </p:to>
                                    </p:set>
                                    <p:animEffect transition="in" filter="dissolve">
                                      <p:cBhvr>
                                        <p:cTn id="38" dur="500"/>
                                        <p:tgtEl>
                                          <p:spTgt spid="91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90" grpId="0"/>
      <p:bldP spid="91194" grpId="0" animBg="1"/>
      <p:bldP spid="91195" grpId="0" animBg="1"/>
      <p:bldP spid="91196" grpId="0" animBg="1"/>
      <p:bldP spid="91197" grpId="0" animBg="1"/>
      <p:bldP spid="9119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62" name="Group 2"/>
          <p:cNvGraphicFramePr>
            <a:graphicFrameLocks noGrp="1"/>
          </p:cNvGraphicFramePr>
          <p:nvPr/>
        </p:nvGraphicFramePr>
        <p:xfrm>
          <a:off x="0" y="1557338"/>
          <a:ext cx="5640388" cy="3744914"/>
        </p:xfrm>
        <a:graphic>
          <a:graphicData uri="http://schemas.openxmlformats.org/drawingml/2006/table">
            <a:tbl>
              <a:tblPr/>
              <a:tblGrid>
                <a:gridCol w="1128713">
                  <a:extLst>
                    <a:ext uri="{9D8B030D-6E8A-4147-A177-3AD203B41FA5}">
                      <a16:colId xmlns:a16="http://schemas.microsoft.com/office/drawing/2014/main" xmlns="" val="20000"/>
                    </a:ext>
                  </a:extLst>
                </a:gridCol>
                <a:gridCol w="1127125">
                  <a:extLst>
                    <a:ext uri="{9D8B030D-6E8A-4147-A177-3AD203B41FA5}">
                      <a16:colId xmlns:a16="http://schemas.microsoft.com/office/drawing/2014/main" xmlns="" val="20001"/>
                    </a:ext>
                  </a:extLst>
                </a:gridCol>
                <a:gridCol w="1128712">
                  <a:extLst>
                    <a:ext uri="{9D8B030D-6E8A-4147-A177-3AD203B41FA5}">
                      <a16:colId xmlns:a16="http://schemas.microsoft.com/office/drawing/2014/main" xmlns="" val="20002"/>
                    </a:ext>
                  </a:extLst>
                </a:gridCol>
                <a:gridCol w="1127125">
                  <a:extLst>
                    <a:ext uri="{9D8B030D-6E8A-4147-A177-3AD203B41FA5}">
                      <a16:colId xmlns:a16="http://schemas.microsoft.com/office/drawing/2014/main" xmlns="" val="20003"/>
                    </a:ext>
                  </a:extLst>
                </a:gridCol>
                <a:gridCol w="1128713">
                  <a:extLst>
                    <a:ext uri="{9D8B030D-6E8A-4147-A177-3AD203B41FA5}">
                      <a16:colId xmlns:a16="http://schemas.microsoft.com/office/drawing/2014/main" xmlns="" val="20004"/>
                    </a:ext>
                  </a:extLst>
                </a:gridCol>
              </a:tblGrid>
              <a:tr h="752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0000"/>
                  </a:ext>
                </a:extLst>
              </a:tr>
              <a:tr h="776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750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a1</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0,3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a2</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extLst>
                  <a:ext uri="{0D108BD9-81ED-4DB2-BD59-A6C34878D82A}">
                    <a16:rowId xmlns:a16="http://schemas.microsoft.com/office/drawing/2014/main" xmlns="" val="10003"/>
                  </a:ext>
                </a:extLst>
              </a:tr>
              <a:tr h="712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a3</a:t>
                      </a:r>
                    </a:p>
                  </a:txBody>
                  <a:tcP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5,1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92210" name="Rectangle 50"/>
          <p:cNvSpPr>
            <a:spLocks noChangeArrowheads="1"/>
          </p:cNvSpPr>
          <p:nvPr/>
        </p:nvSpPr>
        <p:spPr bwMode="auto">
          <a:xfrm>
            <a:off x="685800" y="228600"/>
            <a:ext cx="7702550" cy="392113"/>
          </a:xfrm>
          <a:prstGeom prst="rect">
            <a:avLst/>
          </a:prstGeom>
          <a:noFill/>
          <a:ln w="9525">
            <a:noFill/>
            <a:miter lim="800000"/>
            <a:headEnd/>
            <a:tailEnd/>
          </a:ln>
          <a:effectLst/>
        </p:spPr>
        <p:txBody>
          <a:bodyPr anchor="ctr"/>
          <a:lstStyle/>
          <a:p>
            <a:pPr algn="ctr"/>
            <a:r>
              <a:rPr lang="it-IT" sz="3600" b="1">
                <a:solidFill>
                  <a:srgbClr val="FF3300"/>
                </a:solidFill>
                <a:latin typeface="Arial Unicode MS" pitchFamily="34" charset="-128"/>
              </a:rPr>
              <a:t>Equilibrio di Nash</a:t>
            </a:r>
            <a:endParaRPr lang="it-IT" sz="3600">
              <a:solidFill>
                <a:srgbClr val="FF3300"/>
              </a:solidFill>
              <a:latin typeface="Arial Unicode MS" pitchFamily="34" charset="-128"/>
            </a:endParaRPr>
          </a:p>
        </p:txBody>
      </p:sp>
      <p:sp>
        <p:nvSpPr>
          <p:cNvPr id="92211" name="Text Box 51"/>
          <p:cNvSpPr txBox="1">
            <a:spLocks noChangeArrowheads="1"/>
          </p:cNvSpPr>
          <p:nvPr/>
        </p:nvSpPr>
        <p:spPr bwMode="auto">
          <a:xfrm>
            <a:off x="762000" y="762000"/>
            <a:ext cx="7380288" cy="641350"/>
          </a:xfrm>
          <a:prstGeom prst="rect">
            <a:avLst/>
          </a:prstGeom>
          <a:noFill/>
          <a:ln w="9525">
            <a:noFill/>
            <a:miter lim="800000"/>
            <a:headEnd/>
            <a:tailEnd/>
          </a:ln>
          <a:effectLst/>
        </p:spPr>
        <p:txBody>
          <a:bodyPr>
            <a:spAutoFit/>
          </a:bodyPr>
          <a:lstStyle/>
          <a:p>
            <a:pPr>
              <a:spcBef>
                <a:spcPct val="50000"/>
              </a:spcBef>
            </a:pPr>
            <a:r>
              <a:rPr lang="it-IT" dirty="0"/>
              <a:t>La strategia (a2,b3) è un equilibrio di Nash perché né A né B hanno l’incentivo a cambiare strategia data la scelta dell’altro giocatore </a:t>
            </a:r>
          </a:p>
        </p:txBody>
      </p:sp>
      <p:sp>
        <p:nvSpPr>
          <p:cNvPr id="92217" name="Text Box 57"/>
          <p:cNvSpPr txBox="1">
            <a:spLocks noChangeArrowheads="1"/>
          </p:cNvSpPr>
          <p:nvPr/>
        </p:nvSpPr>
        <p:spPr bwMode="auto">
          <a:xfrm>
            <a:off x="179388" y="5734050"/>
            <a:ext cx="8569325" cy="822325"/>
          </a:xfrm>
          <a:prstGeom prst="rect">
            <a:avLst/>
          </a:prstGeom>
          <a:noFill/>
          <a:ln w="9525">
            <a:noFill/>
            <a:miter lim="800000"/>
            <a:headEnd/>
            <a:tailEnd/>
          </a:ln>
          <a:effectLst/>
        </p:spPr>
        <p:txBody>
          <a:bodyPr>
            <a:spAutoFit/>
          </a:bodyPr>
          <a:lstStyle/>
          <a:p>
            <a:pPr>
              <a:spcBef>
                <a:spcPct val="50000"/>
              </a:spcBef>
            </a:pPr>
            <a:r>
              <a:rPr lang="it-IT" sz="2400">
                <a:solidFill>
                  <a:srgbClr val="0033CC"/>
                </a:solidFill>
              </a:rPr>
              <a:t>L’equilibrio non produce né per A né per B necessariamente il payoff più alto</a:t>
            </a:r>
          </a:p>
        </p:txBody>
      </p:sp>
      <p:sp>
        <p:nvSpPr>
          <p:cNvPr id="92218" name="Text Box 58"/>
          <p:cNvSpPr txBox="1">
            <a:spLocks noChangeArrowheads="1"/>
          </p:cNvSpPr>
          <p:nvPr/>
        </p:nvSpPr>
        <p:spPr bwMode="auto">
          <a:xfrm>
            <a:off x="5580063" y="1557338"/>
            <a:ext cx="3241675" cy="395287"/>
          </a:xfrm>
          <a:prstGeom prst="rect">
            <a:avLst/>
          </a:prstGeom>
          <a:noFill/>
          <a:ln w="28575">
            <a:solidFill>
              <a:srgbClr val="FF0000"/>
            </a:solidFill>
            <a:miter lim="800000"/>
            <a:headEnd/>
            <a:tailEnd/>
          </a:ln>
          <a:effectLst/>
        </p:spPr>
        <p:txBody>
          <a:bodyPr>
            <a:spAutoFit/>
          </a:bodyPr>
          <a:lstStyle/>
          <a:p>
            <a:pPr>
              <a:spcBef>
                <a:spcPct val="50000"/>
              </a:spcBef>
            </a:pPr>
            <a:r>
              <a:rPr lang="it-IT"/>
              <a:t>A preferirebbe il 5 di (a3,b1)</a:t>
            </a:r>
          </a:p>
        </p:txBody>
      </p:sp>
      <p:sp>
        <p:nvSpPr>
          <p:cNvPr id="92219" name="Rectangle 59"/>
          <p:cNvSpPr>
            <a:spLocks noChangeArrowheads="1"/>
          </p:cNvSpPr>
          <p:nvPr/>
        </p:nvSpPr>
        <p:spPr bwMode="auto">
          <a:xfrm>
            <a:off x="2411413" y="4652963"/>
            <a:ext cx="865187" cy="431800"/>
          </a:xfrm>
          <a:prstGeom prst="rect">
            <a:avLst/>
          </a:prstGeom>
          <a:solidFill>
            <a:schemeClr val="accent1">
              <a:alpha val="50000"/>
            </a:schemeClr>
          </a:solidFill>
          <a:ln w="38100">
            <a:solidFill>
              <a:srgbClr val="FF0000"/>
            </a:solidFill>
            <a:miter lim="800000"/>
            <a:headEnd/>
            <a:tailEnd/>
          </a:ln>
          <a:effectLst/>
        </p:spPr>
        <p:txBody>
          <a:bodyPr wrap="none" anchor="ctr"/>
          <a:lstStyle/>
          <a:p>
            <a:endParaRPr lang="it-IT"/>
          </a:p>
        </p:txBody>
      </p:sp>
      <p:sp>
        <p:nvSpPr>
          <p:cNvPr id="92220" name="Line 60"/>
          <p:cNvSpPr>
            <a:spLocks noChangeShapeType="1"/>
          </p:cNvSpPr>
          <p:nvPr/>
        </p:nvSpPr>
        <p:spPr bwMode="auto">
          <a:xfrm>
            <a:off x="3276600" y="5157788"/>
            <a:ext cx="574675" cy="0"/>
          </a:xfrm>
          <a:prstGeom prst="line">
            <a:avLst/>
          </a:prstGeom>
          <a:noFill/>
          <a:ln w="57150">
            <a:solidFill>
              <a:srgbClr val="0033CC"/>
            </a:solidFill>
            <a:round/>
            <a:headEnd/>
            <a:tailEnd type="triangle" w="med" len="med"/>
          </a:ln>
          <a:effectLst/>
        </p:spPr>
        <p:txBody>
          <a:bodyPr/>
          <a:lstStyle/>
          <a:p>
            <a:endParaRPr lang="it-IT"/>
          </a:p>
        </p:txBody>
      </p:sp>
      <p:sp>
        <p:nvSpPr>
          <p:cNvPr id="92221" name="Line 61"/>
          <p:cNvSpPr>
            <a:spLocks noChangeShapeType="1"/>
          </p:cNvSpPr>
          <p:nvPr/>
        </p:nvSpPr>
        <p:spPr bwMode="auto">
          <a:xfrm flipV="1">
            <a:off x="3563938" y="4292600"/>
            <a:ext cx="0" cy="576263"/>
          </a:xfrm>
          <a:prstGeom prst="line">
            <a:avLst/>
          </a:prstGeom>
          <a:noFill/>
          <a:ln w="57150">
            <a:solidFill>
              <a:srgbClr val="0033CC"/>
            </a:solidFill>
            <a:round/>
            <a:headEnd/>
            <a:tailEnd type="triangle" w="med" len="med"/>
          </a:ln>
          <a:effectLst/>
        </p:spPr>
        <p:txBody>
          <a:bodyPr/>
          <a:lstStyle/>
          <a:p>
            <a:endParaRPr lang="it-IT"/>
          </a:p>
        </p:txBody>
      </p:sp>
      <p:sp>
        <p:nvSpPr>
          <p:cNvPr id="92222" name="Text Box 62"/>
          <p:cNvSpPr txBox="1">
            <a:spLocks noChangeArrowheads="1"/>
          </p:cNvSpPr>
          <p:nvPr/>
        </p:nvSpPr>
        <p:spPr bwMode="auto">
          <a:xfrm>
            <a:off x="6156325" y="3429000"/>
            <a:ext cx="2736850" cy="923330"/>
          </a:xfrm>
          <a:prstGeom prst="rect">
            <a:avLst/>
          </a:prstGeom>
          <a:noFill/>
          <a:ln w="9525">
            <a:noFill/>
            <a:miter lim="800000"/>
            <a:headEnd/>
            <a:tailEnd/>
          </a:ln>
          <a:effectLst/>
        </p:spPr>
        <p:txBody>
          <a:bodyPr>
            <a:spAutoFit/>
          </a:bodyPr>
          <a:lstStyle/>
          <a:p>
            <a:pPr>
              <a:spcBef>
                <a:spcPct val="50000"/>
              </a:spcBef>
            </a:pPr>
            <a:r>
              <a:rPr lang="it-IT" dirty="0"/>
              <a:t>ma allora A si sposterebbe in </a:t>
            </a:r>
            <a:r>
              <a:rPr lang="it-IT" dirty="0" smtClean="0"/>
              <a:t>a2 (con 3) </a:t>
            </a:r>
            <a:endParaRPr lang="it-IT" dirty="0"/>
          </a:p>
        </p:txBody>
      </p:sp>
      <p:sp>
        <p:nvSpPr>
          <p:cNvPr id="92223" name="Line 63"/>
          <p:cNvSpPr>
            <a:spLocks noChangeShapeType="1"/>
          </p:cNvSpPr>
          <p:nvPr/>
        </p:nvSpPr>
        <p:spPr bwMode="auto">
          <a:xfrm flipV="1">
            <a:off x="4211638" y="4437063"/>
            <a:ext cx="431800" cy="0"/>
          </a:xfrm>
          <a:prstGeom prst="line">
            <a:avLst/>
          </a:prstGeom>
          <a:noFill/>
          <a:ln w="57150">
            <a:solidFill>
              <a:srgbClr val="0033CC"/>
            </a:solidFill>
            <a:round/>
            <a:headEnd/>
            <a:tailEnd type="triangle" w="med" len="med"/>
          </a:ln>
          <a:effectLst/>
        </p:spPr>
        <p:txBody>
          <a:bodyPr/>
          <a:lstStyle/>
          <a:p>
            <a:endParaRPr lang="it-IT"/>
          </a:p>
        </p:txBody>
      </p:sp>
      <p:sp>
        <p:nvSpPr>
          <p:cNvPr id="92224" name="Text Box 64"/>
          <p:cNvSpPr txBox="1">
            <a:spLocks noChangeArrowheads="1"/>
          </p:cNvSpPr>
          <p:nvPr/>
        </p:nvSpPr>
        <p:spPr bwMode="auto">
          <a:xfrm>
            <a:off x="5867400" y="4365625"/>
            <a:ext cx="3276600" cy="779463"/>
          </a:xfrm>
          <a:prstGeom prst="rect">
            <a:avLst/>
          </a:prstGeom>
          <a:noFill/>
          <a:ln w="9525">
            <a:noFill/>
            <a:miter lim="800000"/>
            <a:headEnd/>
            <a:tailEnd/>
          </a:ln>
          <a:effectLst/>
        </p:spPr>
        <p:txBody>
          <a:bodyPr>
            <a:spAutoFit/>
          </a:bodyPr>
          <a:lstStyle/>
          <a:p>
            <a:pPr>
              <a:spcBef>
                <a:spcPct val="50000"/>
              </a:spcBef>
            </a:pPr>
            <a:r>
              <a:rPr lang="it-IT"/>
              <a:t>infine B si sposterebbe in b3</a:t>
            </a:r>
          </a:p>
          <a:p>
            <a:pPr>
              <a:spcBef>
                <a:spcPct val="50000"/>
              </a:spcBef>
            </a:pPr>
            <a:r>
              <a:rPr lang="it-IT" b="1">
                <a:solidFill>
                  <a:srgbClr val="FF3300"/>
                </a:solidFill>
              </a:rPr>
              <a:t>da qui NON ci si muove più</a:t>
            </a:r>
            <a:r>
              <a:rPr lang="it-IT"/>
              <a:t> </a:t>
            </a:r>
          </a:p>
        </p:txBody>
      </p:sp>
      <p:sp>
        <p:nvSpPr>
          <p:cNvPr id="92225" name="Text Box 65"/>
          <p:cNvSpPr txBox="1">
            <a:spLocks noChangeArrowheads="1"/>
          </p:cNvSpPr>
          <p:nvPr/>
        </p:nvSpPr>
        <p:spPr bwMode="auto">
          <a:xfrm>
            <a:off x="5903913" y="2060575"/>
            <a:ext cx="3240087" cy="1200329"/>
          </a:xfrm>
          <a:prstGeom prst="rect">
            <a:avLst/>
          </a:prstGeom>
          <a:noFill/>
          <a:ln w="9525">
            <a:noFill/>
            <a:miter lim="800000"/>
            <a:headEnd/>
            <a:tailEnd/>
          </a:ln>
          <a:effectLst/>
        </p:spPr>
        <p:txBody>
          <a:bodyPr>
            <a:spAutoFit/>
          </a:bodyPr>
          <a:lstStyle/>
          <a:p>
            <a:pPr>
              <a:spcBef>
                <a:spcPct val="50000"/>
              </a:spcBef>
            </a:pPr>
            <a:r>
              <a:rPr lang="it-IT" dirty="0"/>
              <a:t>ma (a3,b1) non è un equilibrio perché B cambierebbe la sua scelta in </a:t>
            </a:r>
            <a:r>
              <a:rPr lang="it-IT" dirty="0" smtClean="0"/>
              <a:t>b2 (che gli frutta 4)</a:t>
            </a:r>
            <a:endParaRPr lang="it-IT" dirty="0"/>
          </a:p>
        </p:txBody>
      </p:sp>
      <p:sp>
        <p:nvSpPr>
          <p:cNvPr id="63" name="Segnaposto numero diapositiva 62"/>
          <p:cNvSpPr>
            <a:spLocks noGrp="1"/>
          </p:cNvSpPr>
          <p:nvPr>
            <p:ph type="sldNum" sz="quarter" idx="12"/>
          </p:nvPr>
        </p:nvSpPr>
        <p:spPr/>
        <p:txBody>
          <a:bodyPr/>
          <a:lstStyle/>
          <a:p>
            <a:fld id="{F215564A-2F39-4D05-A0E2-6B98DC39114E}" type="slidenum">
              <a:rPr lang="it-IT" smtClean="0"/>
              <a:pPr/>
              <a:t>35</a:t>
            </a:fld>
            <a:endParaRPr lang="it-IT"/>
          </a:p>
        </p:txBody>
      </p:sp>
      <p:sp>
        <p:nvSpPr>
          <p:cNvPr id="15" name="Ovale 14"/>
          <p:cNvSpPr/>
          <p:nvPr/>
        </p:nvSpPr>
        <p:spPr>
          <a:xfrm>
            <a:off x="3962400" y="4572000"/>
            <a:ext cx="457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219"/>
                                        </p:tgtEl>
                                        <p:attrNameLst>
                                          <p:attrName>style.visibility</p:attrName>
                                        </p:attrNameLst>
                                      </p:cBhvr>
                                      <p:to>
                                        <p:strVal val="visible"/>
                                      </p:to>
                                    </p:set>
                                    <p:animEffect transition="in" filter="slide(fromBottom)">
                                      <p:cBhvr>
                                        <p:cTn id="7" dur="500"/>
                                        <p:tgtEl>
                                          <p:spTgt spid="92219"/>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92218"/>
                                        </p:tgtEl>
                                        <p:attrNameLst>
                                          <p:attrName>style.visibility</p:attrName>
                                        </p:attrNameLst>
                                      </p:cBhvr>
                                      <p:to>
                                        <p:strVal val="visible"/>
                                      </p:to>
                                    </p:set>
                                    <p:animEffect transition="in" filter="slide(fromBottom)">
                                      <p:cBhvr>
                                        <p:cTn id="11" dur="500"/>
                                        <p:tgtEl>
                                          <p:spTgt spid="92218"/>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92225"/>
                                        </p:tgtEl>
                                        <p:attrNameLst>
                                          <p:attrName>style.visibility</p:attrName>
                                        </p:attrNameLst>
                                      </p:cBhvr>
                                      <p:to>
                                        <p:strVal val="visible"/>
                                      </p:to>
                                    </p:set>
                                    <p:animEffect transition="in" filter="slide(fromBottom)">
                                      <p:cBhvr>
                                        <p:cTn id="16" dur="500"/>
                                        <p:tgtEl>
                                          <p:spTgt spid="9222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92220"/>
                                        </p:tgtEl>
                                        <p:attrNameLst>
                                          <p:attrName>style.visibility</p:attrName>
                                        </p:attrNameLst>
                                      </p:cBhvr>
                                      <p:to>
                                        <p:strVal val="visible"/>
                                      </p:to>
                                    </p:set>
                                    <p:animEffect transition="in" filter="dissolve">
                                      <p:cBhvr>
                                        <p:cTn id="21" dur="500"/>
                                        <p:tgtEl>
                                          <p:spTgt spid="92220"/>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92222"/>
                                        </p:tgtEl>
                                        <p:attrNameLst>
                                          <p:attrName>style.visibility</p:attrName>
                                        </p:attrNameLst>
                                      </p:cBhvr>
                                      <p:to>
                                        <p:strVal val="visible"/>
                                      </p:to>
                                    </p:set>
                                    <p:animEffect transition="in" filter="slide(fromBottom)">
                                      <p:cBhvr>
                                        <p:cTn id="26" dur="500"/>
                                        <p:tgtEl>
                                          <p:spTgt spid="92222"/>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92221"/>
                                        </p:tgtEl>
                                        <p:attrNameLst>
                                          <p:attrName>style.visibility</p:attrName>
                                        </p:attrNameLst>
                                      </p:cBhvr>
                                      <p:to>
                                        <p:strVal val="visible"/>
                                      </p:to>
                                    </p:set>
                                    <p:animEffect transition="in" filter="dissolve">
                                      <p:cBhvr>
                                        <p:cTn id="30" dur="500"/>
                                        <p:tgtEl>
                                          <p:spTgt spid="92221"/>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92224"/>
                                        </p:tgtEl>
                                        <p:attrNameLst>
                                          <p:attrName>style.visibility</p:attrName>
                                        </p:attrNameLst>
                                      </p:cBhvr>
                                      <p:to>
                                        <p:strVal val="visible"/>
                                      </p:to>
                                    </p:set>
                                    <p:animEffect transition="in" filter="slide(fromBottom)">
                                      <p:cBhvr>
                                        <p:cTn id="35" dur="500"/>
                                        <p:tgtEl>
                                          <p:spTgt spid="92224"/>
                                        </p:tgtEl>
                                      </p:cBhvr>
                                    </p:animEffect>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92223"/>
                                        </p:tgtEl>
                                        <p:attrNameLst>
                                          <p:attrName>style.visibility</p:attrName>
                                        </p:attrNameLst>
                                      </p:cBhvr>
                                      <p:to>
                                        <p:strVal val="visible"/>
                                      </p:to>
                                    </p:set>
                                    <p:animEffect transition="in" filter="dissolve">
                                      <p:cBhvr>
                                        <p:cTn id="39" dur="500"/>
                                        <p:tgtEl>
                                          <p:spTgt spid="92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8" grpId="0" animBg="1"/>
      <p:bldP spid="92219" grpId="0" animBg="1"/>
      <p:bldP spid="92220" grpId="0" animBg="1"/>
      <p:bldP spid="92221" grpId="0" animBg="1"/>
      <p:bldP spid="92222" grpId="0"/>
      <p:bldP spid="92223" grpId="0" animBg="1"/>
      <p:bldP spid="92224" grpId="0"/>
      <p:bldP spid="9222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228600"/>
            <a:ext cx="7702550" cy="392113"/>
          </a:xfrm>
          <a:prstGeom prst="rect">
            <a:avLst/>
          </a:prstGeom>
          <a:noFill/>
          <a:ln w="9525">
            <a:noFill/>
            <a:miter lim="800000"/>
            <a:headEnd/>
            <a:tailEnd/>
          </a:ln>
          <a:effectLst/>
        </p:spPr>
        <p:txBody>
          <a:bodyPr anchor="ctr"/>
          <a:lstStyle/>
          <a:p>
            <a:pPr algn="ctr"/>
            <a:r>
              <a:rPr lang="it-IT" sz="4400" b="1">
                <a:solidFill>
                  <a:srgbClr val="FF3300"/>
                </a:solidFill>
                <a:latin typeface="Arial Unicode MS" pitchFamily="34" charset="-128"/>
              </a:rPr>
              <a:t>Equilibrio di Nash</a:t>
            </a:r>
            <a:endParaRPr lang="it-IT" sz="4400">
              <a:solidFill>
                <a:srgbClr val="FF3300"/>
              </a:solidFill>
              <a:latin typeface="Arial Unicode MS" pitchFamily="34" charset="-128"/>
            </a:endParaRPr>
          </a:p>
        </p:txBody>
      </p:sp>
      <p:graphicFrame>
        <p:nvGraphicFramePr>
          <p:cNvPr id="30723" name="Object 3"/>
          <p:cNvGraphicFramePr>
            <a:graphicFrameLocks noChangeAspect="1"/>
          </p:cNvGraphicFramePr>
          <p:nvPr/>
        </p:nvGraphicFramePr>
        <p:xfrm>
          <a:off x="395288" y="3068638"/>
          <a:ext cx="7842250" cy="812800"/>
        </p:xfrm>
        <a:graphic>
          <a:graphicData uri="http://schemas.openxmlformats.org/presentationml/2006/ole">
            <mc:AlternateContent xmlns:mc="http://schemas.openxmlformats.org/markup-compatibility/2006">
              <mc:Choice xmlns:v="urn:schemas-microsoft-com:vml" Requires="v">
                <p:oleObj spid="_x0000_s22538" name="Equation" r:id="rId4" imgW="2450880" imgH="253800" progId="Equation.3">
                  <p:embed/>
                </p:oleObj>
              </mc:Choice>
              <mc:Fallback>
                <p:oleObj name="Equation" r:id="rId4" imgW="2450880" imgH="253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3068638"/>
                        <a:ext cx="784225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24" name="Text Box 4"/>
          <p:cNvSpPr txBox="1">
            <a:spLocks noChangeArrowheads="1"/>
          </p:cNvSpPr>
          <p:nvPr/>
        </p:nvSpPr>
        <p:spPr bwMode="auto">
          <a:xfrm>
            <a:off x="323850" y="981075"/>
            <a:ext cx="8353425" cy="1200329"/>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2400" dirty="0">
                <a:solidFill>
                  <a:srgbClr val="0033CC"/>
                </a:solidFill>
                <a:latin typeface="Arial Unicode MS" pitchFamily="34" charset="-128"/>
              </a:rPr>
              <a:t>Il giocatore i-esimo, cosi come tutti gli altri, non può ottenere un </a:t>
            </a:r>
            <a:r>
              <a:rPr lang="it-IT" sz="2400" dirty="0" err="1">
                <a:solidFill>
                  <a:srgbClr val="0033CC"/>
                </a:solidFill>
                <a:latin typeface="Arial Unicode MS" pitchFamily="34" charset="-128"/>
              </a:rPr>
              <a:t>payoff</a:t>
            </a:r>
            <a:r>
              <a:rPr lang="it-IT" sz="2400" dirty="0">
                <a:solidFill>
                  <a:srgbClr val="0033CC"/>
                </a:solidFill>
                <a:latin typeface="Arial Unicode MS" pitchFamily="34" charset="-128"/>
              </a:rPr>
              <a:t> superiore giocando una strategia diversa se gli altri continuano a giocare la strategia di Nash</a:t>
            </a:r>
          </a:p>
        </p:txBody>
      </p:sp>
      <p:sp>
        <p:nvSpPr>
          <p:cNvPr id="30725" name="AutoShape 5"/>
          <p:cNvSpPr>
            <a:spLocks noChangeArrowheads="1"/>
          </p:cNvSpPr>
          <p:nvPr/>
        </p:nvSpPr>
        <p:spPr bwMode="auto">
          <a:xfrm>
            <a:off x="2590800" y="3962400"/>
            <a:ext cx="215900" cy="792163"/>
          </a:xfrm>
          <a:prstGeom prst="upArrow">
            <a:avLst>
              <a:gd name="adj1" fmla="val 50000"/>
              <a:gd name="adj2" fmla="val 91728"/>
            </a:avLst>
          </a:prstGeom>
          <a:solidFill>
            <a:srgbClr val="0000FF"/>
          </a:solidFill>
          <a:ln w="12700">
            <a:solidFill>
              <a:schemeClr val="tx1"/>
            </a:solidFill>
            <a:miter lim="800000"/>
            <a:headEnd type="none" w="sm" len="sm"/>
            <a:tailEnd type="none" w="sm" len="sm"/>
          </a:ln>
          <a:effectLst/>
        </p:spPr>
        <p:txBody>
          <a:bodyPr wrap="none" anchor="ctr"/>
          <a:lstStyle/>
          <a:p>
            <a:endParaRPr lang="it-IT"/>
          </a:p>
        </p:txBody>
      </p:sp>
      <p:sp>
        <p:nvSpPr>
          <p:cNvPr id="30726" name="Text Box 6"/>
          <p:cNvSpPr txBox="1">
            <a:spLocks noChangeArrowheads="1"/>
          </p:cNvSpPr>
          <p:nvPr/>
        </p:nvSpPr>
        <p:spPr bwMode="auto">
          <a:xfrm>
            <a:off x="323850" y="5013325"/>
            <a:ext cx="8353425" cy="1066800"/>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3200" dirty="0">
                <a:solidFill>
                  <a:srgbClr val="0033CC"/>
                </a:solidFill>
                <a:latin typeface="Arial Unicode MS" pitchFamily="34" charset="-128"/>
              </a:rPr>
              <a:t>Nessun giocatore ha l’incentivo a cambiare le sue scelte se gli altri non lo fanno</a:t>
            </a:r>
          </a:p>
        </p:txBody>
      </p:sp>
      <p:sp>
        <p:nvSpPr>
          <p:cNvPr id="30727" name="AutoShape 7"/>
          <p:cNvSpPr>
            <a:spLocks noChangeArrowheads="1"/>
          </p:cNvSpPr>
          <p:nvPr/>
        </p:nvSpPr>
        <p:spPr bwMode="auto">
          <a:xfrm rot="10800000">
            <a:off x="6629400" y="2362200"/>
            <a:ext cx="215900" cy="647700"/>
          </a:xfrm>
          <a:prstGeom prst="upArrow">
            <a:avLst>
              <a:gd name="adj1" fmla="val 50000"/>
              <a:gd name="adj2" fmla="val 75000"/>
            </a:avLst>
          </a:prstGeom>
          <a:solidFill>
            <a:srgbClr val="0000FF"/>
          </a:solidFill>
          <a:ln w="12700">
            <a:solidFill>
              <a:schemeClr val="tx1"/>
            </a:solidFill>
            <a:miter lim="800000"/>
            <a:headEnd type="none" w="sm" len="sm"/>
            <a:tailEnd type="none" w="sm" len="sm"/>
          </a:ln>
          <a:effectLst/>
        </p:spPr>
        <p:txBody>
          <a:bodyPr wrap="none" anchor="ctr"/>
          <a:lstStyle/>
          <a:p>
            <a:endParaRPr lang="it-IT"/>
          </a:p>
        </p:txBody>
      </p:sp>
      <p:sp>
        <p:nvSpPr>
          <p:cNvPr id="10" name="Segnaposto numero diapositiva 9"/>
          <p:cNvSpPr>
            <a:spLocks noGrp="1"/>
          </p:cNvSpPr>
          <p:nvPr>
            <p:ph type="sldNum" sz="quarter" idx="12"/>
          </p:nvPr>
        </p:nvSpPr>
        <p:spPr/>
        <p:txBody>
          <a:bodyPr/>
          <a:lstStyle/>
          <a:p>
            <a:fld id="{F215564A-2F39-4D05-A0E2-6B98DC39114E}" type="slidenum">
              <a:rPr lang="it-IT" smtClean="0"/>
              <a:pPr/>
              <a:t>36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strips(downLeft)">
                                      <p:cBhvr>
                                        <p:cTn id="7" dur="500"/>
                                        <p:tgtEl>
                                          <p:spTgt spid="30724"/>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30727"/>
                                        </p:tgtEl>
                                        <p:attrNameLst>
                                          <p:attrName>style.visibility</p:attrName>
                                        </p:attrNameLst>
                                      </p:cBhvr>
                                      <p:to>
                                        <p:strVal val="visible"/>
                                      </p:to>
                                    </p:set>
                                    <p:animEffect transition="in" filter="fade">
                                      <p:cBhvr>
                                        <p:cTn id="11" dur="1000"/>
                                        <p:tgtEl>
                                          <p:spTgt spid="30727"/>
                                        </p:tgtEl>
                                      </p:cBhvr>
                                    </p:animEffect>
                                    <p:anim calcmode="lin" valueType="num">
                                      <p:cBhvr>
                                        <p:cTn id="12" dur="1000" fill="hold"/>
                                        <p:tgtEl>
                                          <p:spTgt spid="30727"/>
                                        </p:tgtEl>
                                        <p:attrNameLst>
                                          <p:attrName>ppt_x</p:attrName>
                                        </p:attrNameLst>
                                      </p:cBhvr>
                                      <p:tavLst>
                                        <p:tav tm="0">
                                          <p:val>
                                            <p:strVal val="#ppt_x"/>
                                          </p:val>
                                        </p:tav>
                                        <p:tav tm="100000">
                                          <p:val>
                                            <p:strVal val="#ppt_x"/>
                                          </p:val>
                                        </p:tav>
                                      </p:tavLst>
                                    </p:anim>
                                    <p:anim calcmode="lin" valueType="num">
                                      <p:cBhvr>
                                        <p:cTn id="13" dur="900" decel="100000" fill="hold"/>
                                        <p:tgtEl>
                                          <p:spTgt spid="3072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0727"/>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0725"/>
                                        </p:tgtEl>
                                        <p:attrNameLst>
                                          <p:attrName>style.visibility</p:attrName>
                                        </p:attrNameLst>
                                      </p:cBhvr>
                                      <p:to>
                                        <p:strVal val="visible"/>
                                      </p:to>
                                    </p:set>
                                    <p:animEffect transition="in" filter="fade">
                                      <p:cBhvr>
                                        <p:cTn id="19" dur="1000"/>
                                        <p:tgtEl>
                                          <p:spTgt spid="30725"/>
                                        </p:tgtEl>
                                      </p:cBhvr>
                                    </p:animEffect>
                                    <p:anim calcmode="lin" valueType="num">
                                      <p:cBhvr>
                                        <p:cTn id="20" dur="1000" fill="hold"/>
                                        <p:tgtEl>
                                          <p:spTgt spid="30725"/>
                                        </p:tgtEl>
                                        <p:attrNameLst>
                                          <p:attrName>ppt_x</p:attrName>
                                        </p:attrNameLst>
                                      </p:cBhvr>
                                      <p:tavLst>
                                        <p:tav tm="0">
                                          <p:val>
                                            <p:strVal val="#ppt_x"/>
                                          </p:val>
                                        </p:tav>
                                        <p:tav tm="100000">
                                          <p:val>
                                            <p:strVal val="#ppt_x"/>
                                          </p:val>
                                        </p:tav>
                                      </p:tavLst>
                                    </p:anim>
                                    <p:anim calcmode="lin" valueType="num">
                                      <p:cBhvr>
                                        <p:cTn id="21" dur="900" decel="100000" fill="hold"/>
                                        <p:tgtEl>
                                          <p:spTgt spid="3072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0725"/>
                                        </p:tgtEl>
                                        <p:attrNameLst>
                                          <p:attrName>ppt_y</p:attrName>
                                        </p:attrNameLst>
                                      </p:cBhvr>
                                      <p:tavLst>
                                        <p:tav tm="0">
                                          <p:val>
                                            <p:strVal val="#ppt_y-.03"/>
                                          </p:val>
                                        </p:tav>
                                        <p:tav tm="100000">
                                          <p:val>
                                            <p:strVal val="#ppt_y"/>
                                          </p:val>
                                        </p:tav>
                                      </p:tavLst>
                                    </p:anim>
                                  </p:childTnLst>
                                </p:cTn>
                              </p:par>
                            </p:childTnLst>
                          </p:cTn>
                        </p:par>
                        <p:par>
                          <p:cTn id="23" fill="hold">
                            <p:stCondLst>
                              <p:cond delay="1000"/>
                            </p:stCondLst>
                            <p:childTnLst>
                              <p:par>
                                <p:cTn id="24" presetID="18" presetClass="entr" presetSubtype="12" fill="hold" grpId="0" nodeType="afterEffect">
                                  <p:stCondLst>
                                    <p:cond delay="0"/>
                                  </p:stCondLst>
                                  <p:childTnLst>
                                    <p:set>
                                      <p:cBhvr>
                                        <p:cTn id="25" dur="1" fill="hold">
                                          <p:stCondLst>
                                            <p:cond delay="0"/>
                                          </p:stCondLst>
                                        </p:cTn>
                                        <p:tgtEl>
                                          <p:spTgt spid="30726"/>
                                        </p:tgtEl>
                                        <p:attrNameLst>
                                          <p:attrName>style.visibility</p:attrName>
                                        </p:attrNameLst>
                                      </p:cBhvr>
                                      <p:to>
                                        <p:strVal val="visible"/>
                                      </p:to>
                                    </p:set>
                                    <p:animEffect transition="in" filter="strips(downLeft)">
                                      <p:cBhvr>
                                        <p:cTn id="26"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25" grpId="0" animBg="1"/>
      <p:bldP spid="30726" grpId="0"/>
      <p:bldP spid="3072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685800" y="228600"/>
            <a:ext cx="7702550" cy="392113"/>
          </a:xfrm>
          <a:prstGeom prst="rect">
            <a:avLst/>
          </a:prstGeom>
          <a:noFill/>
          <a:ln w="9525">
            <a:noFill/>
            <a:miter lim="800000"/>
            <a:headEnd/>
            <a:tailEnd/>
          </a:ln>
          <a:effectLst/>
        </p:spPr>
        <p:txBody>
          <a:bodyPr anchor="ctr"/>
          <a:lstStyle/>
          <a:p>
            <a:pPr algn="ctr"/>
            <a:r>
              <a:rPr lang="it-IT" sz="4400" b="1">
                <a:solidFill>
                  <a:srgbClr val="FF3300"/>
                </a:solidFill>
                <a:latin typeface="Arial Unicode MS" pitchFamily="34" charset="-128"/>
              </a:rPr>
              <a:t>Equilibrio di Nash</a:t>
            </a:r>
            <a:endParaRPr lang="it-IT" sz="4400">
              <a:solidFill>
                <a:srgbClr val="FF3300"/>
              </a:solidFill>
              <a:latin typeface="Arial Unicode MS" pitchFamily="34" charset="-128"/>
            </a:endParaRPr>
          </a:p>
        </p:txBody>
      </p:sp>
      <p:graphicFrame>
        <p:nvGraphicFramePr>
          <p:cNvPr id="32771" name="Object 3"/>
          <p:cNvGraphicFramePr>
            <a:graphicFrameLocks noChangeAspect="1"/>
          </p:cNvGraphicFramePr>
          <p:nvPr/>
        </p:nvGraphicFramePr>
        <p:xfrm>
          <a:off x="539750" y="836613"/>
          <a:ext cx="7842250" cy="812800"/>
        </p:xfrm>
        <a:graphic>
          <a:graphicData uri="http://schemas.openxmlformats.org/presentationml/2006/ole">
            <mc:AlternateContent xmlns:mc="http://schemas.openxmlformats.org/markup-compatibility/2006">
              <mc:Choice xmlns:v="urn:schemas-microsoft-com:vml" Requires="v">
                <p:oleObj spid="_x0000_s23586" name="Equation" r:id="rId4" imgW="2450880" imgH="253800" progId="Equation.3">
                  <p:embed/>
                </p:oleObj>
              </mc:Choice>
              <mc:Fallback>
                <p:oleObj name="Equation" r:id="rId4" imgW="2450880" imgH="253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836613"/>
                        <a:ext cx="784225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827088" y="1628775"/>
            <a:ext cx="6654800" cy="1824038"/>
            <a:chOff x="748" y="2931"/>
            <a:chExt cx="4192" cy="1149"/>
          </a:xfrm>
        </p:grpSpPr>
        <p:graphicFrame>
          <p:nvGraphicFramePr>
            <p:cNvPr id="32773" name="Object 5"/>
            <p:cNvGraphicFramePr>
              <a:graphicFrameLocks noChangeAspect="1"/>
            </p:cNvGraphicFramePr>
            <p:nvPr/>
          </p:nvGraphicFramePr>
          <p:xfrm>
            <a:off x="748" y="2931"/>
            <a:ext cx="269" cy="448"/>
          </p:xfrm>
          <a:graphic>
            <a:graphicData uri="http://schemas.openxmlformats.org/presentationml/2006/ole">
              <mc:AlternateContent xmlns:mc="http://schemas.openxmlformats.org/markup-compatibility/2006">
                <mc:Choice xmlns:v="urn:schemas-microsoft-com:vml" Requires="v">
                  <p:oleObj spid="_x0000_s23587" name="Equation" r:id="rId6" imgW="152280" imgH="253800" progId="Equation.3">
                    <p:embed/>
                  </p:oleObj>
                </mc:Choice>
                <mc:Fallback>
                  <p:oleObj name="Equation" r:id="rId6" imgW="152280" imgH="2538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8" y="2931"/>
                          <a:ext cx="269" cy="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4" name="Object 6"/>
            <p:cNvGraphicFramePr>
              <a:graphicFrameLocks noChangeAspect="1"/>
            </p:cNvGraphicFramePr>
            <p:nvPr/>
          </p:nvGraphicFramePr>
          <p:xfrm>
            <a:off x="1066" y="3430"/>
            <a:ext cx="3874" cy="650"/>
          </p:xfrm>
          <a:graphic>
            <a:graphicData uri="http://schemas.openxmlformats.org/presentationml/2006/ole">
              <mc:AlternateContent xmlns:mc="http://schemas.openxmlformats.org/markup-compatibility/2006">
                <mc:Choice xmlns:v="urn:schemas-microsoft-com:vml" Requires="v">
                  <p:oleObj spid="_x0000_s23588" name="Equation" r:id="rId8" imgW="2197080" imgH="368280" progId="Equation.3">
                    <p:embed/>
                  </p:oleObj>
                </mc:Choice>
                <mc:Fallback>
                  <p:oleObj name="Equation" r:id="rId8" imgW="2197080" imgH="36828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 y="3430"/>
                          <a:ext cx="3874" cy="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5" name="Text Box 7"/>
            <p:cNvSpPr txBox="1">
              <a:spLocks noChangeArrowheads="1"/>
            </p:cNvSpPr>
            <p:nvPr/>
          </p:nvSpPr>
          <p:spPr bwMode="auto">
            <a:xfrm>
              <a:off x="1020" y="3022"/>
              <a:ext cx="3901" cy="327"/>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2800">
                  <a:solidFill>
                    <a:srgbClr val="FF0000"/>
                  </a:solidFill>
                  <a:latin typeface="Arial Unicode MS" pitchFamily="34" charset="-128"/>
                </a:rPr>
                <a:t>è la soluzione del problema</a:t>
              </a:r>
              <a:r>
                <a:rPr lang="it-IT">
                  <a:solidFill>
                    <a:srgbClr val="FF0000"/>
                  </a:solidFill>
                </a:rPr>
                <a:t> </a:t>
              </a:r>
            </a:p>
          </p:txBody>
        </p:sp>
      </p:grpSp>
      <p:grpSp>
        <p:nvGrpSpPr>
          <p:cNvPr id="3" name="Group 8"/>
          <p:cNvGrpSpPr>
            <a:grpSpLocks/>
          </p:cNvGrpSpPr>
          <p:nvPr/>
        </p:nvGrpSpPr>
        <p:grpSpPr bwMode="auto">
          <a:xfrm>
            <a:off x="611188" y="3357565"/>
            <a:ext cx="7848600" cy="830263"/>
            <a:chOff x="385" y="2160"/>
            <a:chExt cx="4944" cy="523"/>
          </a:xfrm>
        </p:grpSpPr>
        <p:graphicFrame>
          <p:nvGraphicFramePr>
            <p:cNvPr id="32777" name="Object 9"/>
            <p:cNvGraphicFramePr>
              <a:graphicFrameLocks noChangeAspect="1"/>
            </p:cNvGraphicFramePr>
            <p:nvPr/>
          </p:nvGraphicFramePr>
          <p:xfrm>
            <a:off x="385" y="2160"/>
            <a:ext cx="269" cy="448"/>
          </p:xfrm>
          <a:graphic>
            <a:graphicData uri="http://schemas.openxmlformats.org/presentationml/2006/ole">
              <mc:AlternateContent xmlns:mc="http://schemas.openxmlformats.org/markup-compatibility/2006">
                <mc:Choice xmlns:v="urn:schemas-microsoft-com:vml" Requires="v">
                  <p:oleObj spid="_x0000_s23589" name="Equation" r:id="rId10" imgW="152280" imgH="253800" progId="Equation.3">
                    <p:embed/>
                  </p:oleObj>
                </mc:Choice>
                <mc:Fallback>
                  <p:oleObj name="Equation" r:id="rId10" imgW="152280" imgH="253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 y="2160"/>
                          <a:ext cx="269" cy="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8" name="Text Box 10"/>
            <p:cNvSpPr txBox="1">
              <a:spLocks noChangeArrowheads="1"/>
            </p:cNvSpPr>
            <p:nvPr/>
          </p:nvSpPr>
          <p:spPr bwMode="auto">
            <a:xfrm>
              <a:off x="703" y="2160"/>
              <a:ext cx="4626" cy="523"/>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2400" dirty="0">
                  <a:solidFill>
                    <a:srgbClr val="FF0000"/>
                  </a:solidFill>
                  <a:latin typeface="Arial Unicode MS" pitchFamily="34" charset="-128"/>
                </a:rPr>
                <a:t>Può essere vista come la </a:t>
              </a:r>
              <a:r>
                <a:rPr lang="it-IT" sz="2400" dirty="0" smtClean="0">
                  <a:solidFill>
                    <a:srgbClr val="FF0000"/>
                  </a:solidFill>
                  <a:latin typeface="Arial Unicode MS" pitchFamily="34" charset="-128"/>
                </a:rPr>
                <a:t>risposta ottima </a:t>
              </a:r>
              <a:r>
                <a:rPr lang="it-IT" sz="2400" dirty="0">
                  <a:solidFill>
                    <a:srgbClr val="FF0000"/>
                  </a:solidFill>
                  <a:latin typeface="Arial Unicode MS" pitchFamily="34" charset="-128"/>
                </a:rPr>
                <a:t>del giocatore i-esimo alle mosse degli altri giocatori</a:t>
              </a:r>
              <a:r>
                <a:rPr lang="it-IT" sz="1600" dirty="0">
                  <a:solidFill>
                    <a:srgbClr val="FF0000"/>
                  </a:solidFill>
                </a:rPr>
                <a:t> </a:t>
              </a:r>
            </a:p>
          </p:txBody>
        </p:sp>
      </p:grpSp>
      <p:sp>
        <p:nvSpPr>
          <p:cNvPr id="32779" name="Text Box 11"/>
          <p:cNvSpPr txBox="1">
            <a:spLocks noChangeArrowheads="1"/>
          </p:cNvSpPr>
          <p:nvPr/>
        </p:nvSpPr>
        <p:spPr bwMode="auto">
          <a:xfrm>
            <a:off x="0" y="4221088"/>
            <a:ext cx="9144000" cy="1440394"/>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2400" dirty="0">
                <a:solidFill>
                  <a:srgbClr val="0000FF"/>
                </a:solidFill>
                <a:latin typeface="Arial Unicode MS" pitchFamily="34" charset="-128"/>
              </a:rPr>
              <a:t>Possiamo definire una risposta ottima per ogni strategia degli </a:t>
            </a:r>
            <a:endParaRPr lang="it-IT" sz="2400" dirty="0" smtClean="0">
              <a:solidFill>
                <a:srgbClr val="0000FF"/>
              </a:solidFill>
              <a:latin typeface="Arial Unicode MS" pitchFamily="34" charset="-128"/>
            </a:endParaRPr>
          </a:p>
          <a:p>
            <a:pPr algn="ctr">
              <a:spcBef>
                <a:spcPct val="50000"/>
              </a:spcBef>
            </a:pPr>
            <a:r>
              <a:rPr lang="it-IT" sz="2400" dirty="0" smtClean="0">
                <a:solidFill>
                  <a:srgbClr val="0000FF"/>
                </a:solidFill>
                <a:latin typeface="Arial Unicode MS" pitchFamily="34" charset="-128"/>
              </a:rPr>
              <a:t>altri </a:t>
            </a:r>
            <a:r>
              <a:rPr lang="it-IT" sz="2400" dirty="0">
                <a:solidFill>
                  <a:srgbClr val="0000FF"/>
                </a:solidFill>
                <a:latin typeface="Arial Unicode MS" pitchFamily="34" charset="-128"/>
              </a:rPr>
              <a:t>giocatori costruendo una funzione di risposta ottima</a:t>
            </a:r>
          </a:p>
          <a:p>
            <a:pPr algn="ctr">
              <a:spcBef>
                <a:spcPct val="15000"/>
              </a:spcBef>
            </a:pPr>
            <a:r>
              <a:rPr lang="it-IT" sz="2400" b="1" dirty="0" smtClean="0">
                <a:solidFill>
                  <a:srgbClr val="0000FF"/>
                </a:solidFill>
                <a:latin typeface="Arial Unicode MS" pitchFamily="34" charset="-128"/>
              </a:rPr>
              <a:t>BRF (o Best </a:t>
            </a:r>
            <a:r>
              <a:rPr lang="it-IT" sz="2400" b="1" dirty="0" err="1" smtClean="0">
                <a:solidFill>
                  <a:srgbClr val="0000FF"/>
                </a:solidFill>
                <a:latin typeface="Arial Unicode MS" pitchFamily="34" charset="-128"/>
              </a:rPr>
              <a:t>Response</a:t>
            </a:r>
            <a:r>
              <a:rPr lang="it-IT" sz="2400" b="1" dirty="0" smtClean="0">
                <a:solidFill>
                  <a:srgbClr val="0000FF"/>
                </a:solidFill>
                <a:latin typeface="Arial Unicode MS" pitchFamily="34" charset="-128"/>
              </a:rPr>
              <a:t> </a:t>
            </a:r>
            <a:r>
              <a:rPr lang="it-IT" sz="2400" b="1" dirty="0" err="1" smtClean="0">
                <a:solidFill>
                  <a:srgbClr val="0000FF"/>
                </a:solidFill>
                <a:latin typeface="Arial Unicode MS" pitchFamily="34" charset="-128"/>
              </a:rPr>
              <a:t>Function</a:t>
            </a:r>
            <a:r>
              <a:rPr lang="it-IT" sz="2400" b="1" dirty="0" smtClean="0">
                <a:solidFill>
                  <a:srgbClr val="0000FF"/>
                </a:solidFill>
                <a:latin typeface="Arial Unicode MS" pitchFamily="34" charset="-128"/>
              </a:rPr>
              <a:t>)  </a:t>
            </a:r>
            <a:r>
              <a:rPr lang="it-IT" sz="2400" b="1" dirty="0">
                <a:solidFill>
                  <a:srgbClr val="0000FF"/>
                </a:solidFill>
                <a:latin typeface="Arial Unicode MS" pitchFamily="34" charset="-128"/>
                <a:sym typeface="Wingdings" pitchFamily="2" charset="2"/>
              </a:rPr>
              <a:t></a:t>
            </a:r>
            <a:r>
              <a:rPr lang="it-IT" sz="2400" b="1" dirty="0">
                <a:solidFill>
                  <a:srgbClr val="0000FF"/>
                </a:solidFill>
                <a:latin typeface="Arial Unicode MS" pitchFamily="34" charset="-128"/>
              </a:rPr>
              <a:t> </a:t>
            </a:r>
            <a:r>
              <a:rPr lang="it-IT" sz="2400" b="1" dirty="0" smtClean="0">
                <a:solidFill>
                  <a:srgbClr val="0000FF"/>
                </a:solidFill>
                <a:latin typeface="Arial Unicode MS" pitchFamily="34" charset="-128"/>
              </a:rPr>
              <a:t>Funzione </a:t>
            </a:r>
            <a:r>
              <a:rPr lang="it-IT" sz="2400" b="1" dirty="0">
                <a:solidFill>
                  <a:srgbClr val="0000FF"/>
                </a:solidFill>
                <a:latin typeface="Arial Unicode MS" pitchFamily="34" charset="-128"/>
              </a:rPr>
              <a:t>di risposta ottima</a:t>
            </a:r>
          </a:p>
        </p:txBody>
      </p:sp>
      <p:sp>
        <p:nvSpPr>
          <p:cNvPr id="32780" name="Text Box 12"/>
          <p:cNvSpPr txBox="1">
            <a:spLocks noChangeArrowheads="1"/>
          </p:cNvSpPr>
          <p:nvPr/>
        </p:nvSpPr>
        <p:spPr bwMode="auto">
          <a:xfrm>
            <a:off x="0" y="5734050"/>
            <a:ext cx="8172400" cy="830997"/>
          </a:xfrm>
          <a:prstGeom prst="rect">
            <a:avLst/>
          </a:prstGeom>
          <a:solidFill>
            <a:schemeClr val="bg2"/>
          </a:solidFill>
          <a:ln w="12700">
            <a:noFill/>
            <a:miter lim="800000"/>
            <a:headEnd type="none" w="sm" len="sm"/>
            <a:tailEnd type="none" w="sm" len="sm"/>
          </a:ln>
          <a:effectLst/>
        </p:spPr>
        <p:txBody>
          <a:bodyPr wrap="square">
            <a:spAutoFit/>
          </a:bodyPr>
          <a:lstStyle/>
          <a:p>
            <a:pPr algn="ctr">
              <a:spcBef>
                <a:spcPct val="50000"/>
              </a:spcBef>
            </a:pPr>
            <a:r>
              <a:rPr lang="it-IT" sz="2400" dirty="0">
                <a:solidFill>
                  <a:srgbClr val="0000FF"/>
                </a:solidFill>
                <a:latin typeface="Arial Unicode MS" pitchFamily="34" charset="-128"/>
              </a:rPr>
              <a:t>L’equilibrio di Nash sarà caratterizzato dal fatto che per tutti i giocatori è una</a:t>
            </a:r>
            <a:r>
              <a:rPr lang="it-IT" dirty="0"/>
              <a:t> </a:t>
            </a:r>
            <a:r>
              <a:rPr lang="it-IT" sz="2400" dirty="0">
                <a:solidFill>
                  <a:srgbClr val="0000FF"/>
                </a:solidFill>
                <a:latin typeface="Arial Unicode MS" pitchFamily="34" charset="-128"/>
              </a:rPr>
              <a:t>risposta ottima alle scelte degli altri  </a:t>
            </a:r>
          </a:p>
        </p:txBody>
      </p:sp>
      <p:sp>
        <p:nvSpPr>
          <p:cNvPr id="15" name="Segnaposto numero diapositiva 14"/>
          <p:cNvSpPr>
            <a:spLocks noGrp="1"/>
          </p:cNvSpPr>
          <p:nvPr>
            <p:ph type="sldNum" sz="quarter" idx="12"/>
          </p:nvPr>
        </p:nvSpPr>
        <p:spPr/>
        <p:txBody>
          <a:bodyPr/>
          <a:lstStyle/>
          <a:p>
            <a:fld id="{F215564A-2F39-4D05-A0E2-6B98DC39114E}" type="slidenum">
              <a:rPr lang="it-IT" smtClean="0"/>
              <a:pPr/>
              <a:t>37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900" decel="100000" fill="hold"/>
                                        <p:tgtEl>
                                          <p:spTgt spid="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2779"/>
                                        </p:tgtEl>
                                        <p:attrNameLst>
                                          <p:attrName>style.visibility</p:attrName>
                                        </p:attrNameLst>
                                      </p:cBhvr>
                                      <p:to>
                                        <p:strVal val="visible"/>
                                      </p:to>
                                    </p:set>
                                    <p:animEffect transition="in" filter="wipe(down)">
                                      <p:cBhvr>
                                        <p:cTn id="23" dur="500"/>
                                        <p:tgtEl>
                                          <p:spTgt spid="32779"/>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32780"/>
                                        </p:tgtEl>
                                        <p:attrNameLst>
                                          <p:attrName>style.visibility</p:attrName>
                                        </p:attrNameLst>
                                      </p:cBhvr>
                                      <p:to>
                                        <p:strVal val="visible"/>
                                      </p:to>
                                    </p:set>
                                    <p:animEffect transition="in" filter="strips(downLeft)">
                                      <p:cBhvr>
                                        <p:cTn id="28" dur="500"/>
                                        <p:tgtEl>
                                          <p:spTgt spid="32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9" grpId="0"/>
      <p:bldP spid="3278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7235825" y="5661025"/>
            <a:ext cx="1584325" cy="936625"/>
          </a:xfrm>
          <a:prstGeom prst="rect">
            <a:avLst/>
          </a:prstGeom>
          <a:solidFill>
            <a:srgbClr val="FF6600"/>
          </a:solidFill>
          <a:ln w="12700">
            <a:solidFill>
              <a:schemeClr val="tx1"/>
            </a:solidFill>
            <a:miter lim="800000"/>
            <a:headEnd type="none" w="sm" len="sm"/>
            <a:tailEnd type="none" w="sm" len="sm"/>
          </a:ln>
          <a:effectLst/>
        </p:spPr>
        <p:txBody>
          <a:bodyPr wrap="none" tIns="0" anchorCtr="1"/>
          <a:lstStyle/>
          <a:p>
            <a:pPr algn="ctr"/>
            <a:r>
              <a:rPr lang="it-IT" sz="1600" b="1"/>
              <a:t>O.P</a:t>
            </a:r>
          </a:p>
        </p:txBody>
      </p:sp>
      <p:sp>
        <p:nvSpPr>
          <p:cNvPr id="69635" name="Rectangle 3"/>
          <p:cNvSpPr>
            <a:spLocks noChangeArrowheads="1"/>
          </p:cNvSpPr>
          <p:nvPr/>
        </p:nvSpPr>
        <p:spPr bwMode="auto">
          <a:xfrm>
            <a:off x="5651500" y="4724400"/>
            <a:ext cx="1584325" cy="936625"/>
          </a:xfrm>
          <a:prstGeom prst="rect">
            <a:avLst/>
          </a:prstGeom>
          <a:solidFill>
            <a:srgbClr val="66FF99"/>
          </a:solidFill>
          <a:ln w="12700">
            <a:solidFill>
              <a:schemeClr val="tx1"/>
            </a:solidFill>
            <a:miter lim="800000"/>
            <a:headEnd type="none" w="sm" len="sm"/>
            <a:tailEnd type="none" w="sm" len="sm"/>
          </a:ln>
          <a:effectLst/>
        </p:spPr>
        <p:txBody>
          <a:bodyPr wrap="none" tIns="0" anchorCtr="1"/>
          <a:lstStyle/>
          <a:p>
            <a:pPr algn="ctr"/>
            <a:r>
              <a:rPr lang="it-IT" sz="1600" b="1">
                <a:solidFill>
                  <a:srgbClr val="FF0000"/>
                </a:solidFill>
              </a:rPr>
              <a:t>Nash</a:t>
            </a:r>
          </a:p>
        </p:txBody>
      </p:sp>
      <p:graphicFrame>
        <p:nvGraphicFramePr>
          <p:cNvPr id="69636" name="Group 4"/>
          <p:cNvGraphicFramePr>
            <a:graphicFrameLocks noGrp="1"/>
          </p:cNvGraphicFramePr>
          <p:nvPr/>
        </p:nvGraphicFramePr>
        <p:xfrm>
          <a:off x="2339975" y="2781300"/>
          <a:ext cx="6553200" cy="3852864"/>
        </p:xfrm>
        <a:graphic>
          <a:graphicData uri="http://schemas.openxmlformats.org/drawingml/2006/table">
            <a:tbl>
              <a:tblPr/>
              <a:tblGrid>
                <a:gridCol w="1500188">
                  <a:extLst>
                    <a:ext uri="{9D8B030D-6E8A-4147-A177-3AD203B41FA5}">
                      <a16:colId xmlns:a16="http://schemas.microsoft.com/office/drawing/2014/main" xmlns="" val="20000"/>
                    </a:ext>
                  </a:extLst>
                </a:gridCol>
                <a:gridCol w="1778000">
                  <a:extLst>
                    <a:ext uri="{9D8B030D-6E8A-4147-A177-3AD203B41FA5}">
                      <a16:colId xmlns:a16="http://schemas.microsoft.com/office/drawing/2014/main" xmlns="" val="20001"/>
                    </a:ext>
                  </a:extLst>
                </a:gridCol>
                <a:gridCol w="1636712">
                  <a:extLst>
                    <a:ext uri="{9D8B030D-6E8A-4147-A177-3AD203B41FA5}">
                      <a16:colId xmlns:a16="http://schemas.microsoft.com/office/drawing/2014/main" xmlns="" val="20002"/>
                    </a:ext>
                  </a:extLst>
                </a:gridCol>
                <a:gridCol w="1638300">
                  <a:extLst>
                    <a:ext uri="{9D8B030D-6E8A-4147-A177-3AD203B41FA5}">
                      <a16:colId xmlns:a16="http://schemas.microsoft.com/office/drawing/2014/main" xmlns="" val="20003"/>
                    </a:ext>
                  </a:extLst>
                </a:gridCol>
              </a:tblGrid>
              <a:tr h="954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B</a:t>
                      </a:r>
                    </a:p>
                  </a:txBody>
                  <a:tcPr horzOverflow="overflow">
                    <a:lnL>
                      <a:noFill/>
                    </a:lnL>
                    <a:lnR cap="flat">
                      <a:noFill/>
                    </a:lnR>
                    <a:lnT cap="flat">
                      <a:noFill/>
                    </a:lnT>
                    <a:lnB>
                      <a:noFill/>
                    </a:lnB>
                    <a:lnTlToBr>
                      <a:noFill/>
                    </a:lnTlToBr>
                    <a:lnBlToTr>
                      <a:noFill/>
                    </a:lnBlToTr>
                    <a:noFill/>
                  </a:tcPr>
                </a:tc>
                <a:tc hMerge="1">
                  <a:txBody>
                    <a:bodyPr/>
                    <a:lstStyle/>
                    <a:p>
                      <a:endParaRPr lang="it-IT"/>
                    </a:p>
                  </a:txBody>
                  <a:tcPr/>
                </a:tc>
                <a:extLst>
                  <a:ext uri="{0D108BD9-81ED-4DB2-BD59-A6C34878D82A}">
                    <a16:rowId xmlns:a16="http://schemas.microsoft.com/office/drawing/2014/main" xmlns="" val="10000"/>
                  </a:ext>
                </a:extLst>
              </a:tr>
              <a:tr h="989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smtClean="0">
                          <a:ln>
                            <a:noFill/>
                          </a:ln>
                          <a:solidFill>
                            <a:srgbClr val="FF0000"/>
                          </a:solidFill>
                          <a:effectLst/>
                          <a:latin typeface="Arial" charset="0"/>
                        </a:rPr>
                        <a:t>Confessa</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smtClean="0">
                          <a:ln>
                            <a:noFill/>
                          </a:ln>
                          <a:solidFill>
                            <a:srgbClr val="FF0000"/>
                          </a:solidFill>
                          <a:effectLst/>
                          <a:latin typeface="Arial" charset="0"/>
                        </a:rPr>
                        <a:t>Tace</a:t>
                      </a:r>
                      <a:endParaRPr kumimoji="0" lang="it-IT" sz="2800" b="0" i="0" u="none" strike="noStrike" cap="none" normalizeH="0" baseline="0" smtClean="0">
                        <a:ln>
                          <a:noFill/>
                        </a:ln>
                        <a:solidFill>
                          <a:srgbClr val="6600FF"/>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95567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Arial" charset="0"/>
                        </a:rPr>
                        <a:t>A</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smtClean="0">
                          <a:ln>
                            <a:noFill/>
                          </a:ln>
                          <a:solidFill>
                            <a:srgbClr val="FF0000"/>
                          </a:solidFill>
                          <a:effectLst/>
                          <a:latin typeface="Arial" charset="0"/>
                        </a:rPr>
                        <a:t>Confessa</a:t>
                      </a:r>
                    </a:p>
                  </a:txBody>
                  <a:tcPr anchor="ct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Arial" charset="0"/>
                        </a:rPr>
                        <a:t>5 , </a:t>
                      </a:r>
                      <a:r>
                        <a:rPr kumimoji="0" lang="it-IT" sz="2800" b="0" i="0" u="none" strike="noStrike" cap="none" normalizeH="0" baseline="0" dirty="0" err="1" smtClean="0">
                          <a:ln>
                            <a:noFill/>
                          </a:ln>
                          <a:solidFill>
                            <a:schemeClr val="tx1"/>
                          </a:solidFill>
                          <a:effectLst/>
                          <a:latin typeface="Arial" charset="0"/>
                        </a:rPr>
                        <a:t>5</a:t>
                      </a:r>
                      <a:endParaRPr kumimoji="0" lang="it-IT"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Arial" charset="0"/>
                        </a:rPr>
                        <a:t>0</a:t>
                      </a:r>
                      <a:r>
                        <a:rPr kumimoji="0" lang="it-IT" sz="2800" b="1" i="0" u="none" strike="noStrike" cap="none" normalizeH="0" baseline="0" dirty="0" smtClean="0">
                          <a:ln>
                            <a:noFill/>
                          </a:ln>
                          <a:solidFill>
                            <a:srgbClr val="FF0000"/>
                          </a:solidFill>
                          <a:effectLst/>
                          <a:latin typeface="Arial" charset="0"/>
                        </a:rPr>
                        <a:t> </a:t>
                      </a:r>
                      <a:r>
                        <a:rPr kumimoji="0" lang="it-IT" sz="2800" b="0" i="0" u="none" strike="noStrike" cap="none" normalizeH="0" baseline="0" dirty="0" smtClean="0">
                          <a:ln>
                            <a:noFill/>
                          </a:ln>
                          <a:solidFill>
                            <a:schemeClr val="tx1"/>
                          </a:solidFill>
                          <a:effectLst/>
                          <a:latin typeface="Arial" charset="0"/>
                        </a:rPr>
                        <a:t>, 20</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954088">
                <a:tc vMerge="1">
                  <a:txBody>
                    <a:bodyPr/>
                    <a:lstStyle/>
                    <a:p>
                      <a:endParaRPr lang="it-IT"/>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0" i="0" u="none" strike="noStrike" cap="none" normalizeH="0" baseline="0" dirty="0" smtClean="0">
                          <a:ln>
                            <a:noFill/>
                          </a:ln>
                          <a:solidFill>
                            <a:srgbClr val="FF0000"/>
                          </a:solidFill>
                          <a:effectLst/>
                          <a:latin typeface="Arial" charset="0"/>
                        </a:rPr>
                        <a:t>Tace</a:t>
                      </a:r>
                    </a:p>
                  </a:txBody>
                  <a:tcPr anchor="ctr" horzOverflow="overflow">
                    <a:lnL>
                      <a:noFill/>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Arial" charset="0"/>
                        </a:rPr>
                        <a:t>20 , 0</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dirty="0" smtClean="0">
                          <a:ln>
                            <a:noFill/>
                          </a:ln>
                          <a:solidFill>
                            <a:schemeClr val="tx1"/>
                          </a:solidFill>
                          <a:effectLst/>
                          <a:latin typeface="Arial" charset="0"/>
                        </a:rPr>
                        <a:t>1 , </a:t>
                      </a:r>
                      <a:r>
                        <a:rPr kumimoji="0" lang="it-IT" sz="2800" b="0" i="0" u="none" strike="noStrike" cap="none" normalizeH="0" baseline="0" dirty="0" err="1" smtClean="0">
                          <a:ln>
                            <a:noFill/>
                          </a:ln>
                          <a:solidFill>
                            <a:schemeClr val="tx1"/>
                          </a:solidFill>
                          <a:effectLst/>
                          <a:latin typeface="Arial" charset="0"/>
                        </a:rPr>
                        <a:t>1</a:t>
                      </a:r>
                      <a:endParaRPr kumimoji="0" lang="it-IT"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69667" name="Rectangle 35"/>
          <p:cNvSpPr>
            <a:spLocks noGrp="1" noChangeArrowheads="1"/>
          </p:cNvSpPr>
          <p:nvPr>
            <p:ph type="title"/>
          </p:nvPr>
        </p:nvSpPr>
        <p:spPr>
          <a:xfrm>
            <a:off x="468313" y="0"/>
            <a:ext cx="8064500" cy="765175"/>
          </a:xfrm>
          <a:noFill/>
          <a:ln/>
        </p:spPr>
        <p:txBody>
          <a:bodyPr/>
          <a:lstStyle/>
          <a:p>
            <a:r>
              <a:rPr lang="en-US" sz="3200">
                <a:solidFill>
                  <a:srgbClr val="FF0000"/>
                </a:solidFill>
              </a:rPr>
              <a:t>Dilemma del prigioniero</a:t>
            </a:r>
            <a:endParaRPr lang="it-IT" sz="3200">
              <a:solidFill>
                <a:srgbClr val="FF0000"/>
              </a:solidFill>
            </a:endParaRPr>
          </a:p>
        </p:txBody>
      </p:sp>
      <p:sp>
        <p:nvSpPr>
          <p:cNvPr id="69668" name="Text Box 36"/>
          <p:cNvSpPr txBox="1">
            <a:spLocks noChangeArrowheads="1"/>
          </p:cNvSpPr>
          <p:nvPr/>
        </p:nvSpPr>
        <p:spPr bwMode="auto">
          <a:xfrm>
            <a:off x="539750" y="1052513"/>
            <a:ext cx="8064500" cy="1006475"/>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2000" b="1" dirty="0">
                <a:solidFill>
                  <a:srgbClr val="0000FF"/>
                </a:solidFill>
                <a:latin typeface="Comic Sans MS" pitchFamily="66" charset="0"/>
              </a:rPr>
              <a:t>L’EQUILIBRIO </a:t>
            </a:r>
            <a:r>
              <a:rPr lang="it-IT" sz="2000" b="1" dirty="0" err="1">
                <a:solidFill>
                  <a:srgbClr val="0000FF"/>
                </a:solidFill>
                <a:latin typeface="Comic Sans MS" pitchFamily="66" charset="0"/>
              </a:rPr>
              <a:t>DI</a:t>
            </a:r>
            <a:r>
              <a:rPr lang="it-IT" sz="2000" b="1" dirty="0">
                <a:solidFill>
                  <a:srgbClr val="0000FF"/>
                </a:solidFill>
                <a:latin typeface="Comic Sans MS" pitchFamily="66" charset="0"/>
              </a:rPr>
              <a:t> NASH È </a:t>
            </a:r>
            <a:r>
              <a:rPr lang="it-IT" sz="2000" b="1" dirty="0" smtClean="0">
                <a:solidFill>
                  <a:srgbClr val="0000FF"/>
                </a:solidFill>
                <a:latin typeface="Comic Sans MS" pitchFamily="66" charset="0"/>
              </a:rPr>
              <a:t>SUBOTTIMALE </a:t>
            </a:r>
            <a:r>
              <a:rPr lang="it-IT" sz="2000" b="1" dirty="0">
                <a:solidFill>
                  <a:srgbClr val="0000FF"/>
                </a:solidFill>
                <a:latin typeface="Comic Sans MS" pitchFamily="66" charset="0"/>
              </a:rPr>
              <a:t>(in senso </a:t>
            </a:r>
            <a:r>
              <a:rPr lang="it-IT" sz="2000" b="1" dirty="0" err="1">
                <a:solidFill>
                  <a:srgbClr val="0000FF"/>
                </a:solidFill>
                <a:latin typeface="Comic Sans MS" pitchFamily="66" charset="0"/>
              </a:rPr>
              <a:t>Paretiano</a:t>
            </a:r>
            <a:r>
              <a:rPr lang="it-IT" sz="2000" b="1" dirty="0">
                <a:solidFill>
                  <a:srgbClr val="0000FF"/>
                </a:solidFill>
                <a:latin typeface="Comic Sans MS" pitchFamily="66" charset="0"/>
              </a:rPr>
              <a:t>) rispetto ad un altro esito del gioco che sarebbe preferito da entrambi i giocatori ma che non è ottenibile</a:t>
            </a:r>
          </a:p>
        </p:txBody>
      </p:sp>
      <p:sp>
        <p:nvSpPr>
          <p:cNvPr id="69669" name="Text Box 37"/>
          <p:cNvSpPr txBox="1">
            <a:spLocks noChangeArrowheads="1"/>
          </p:cNvSpPr>
          <p:nvPr/>
        </p:nvSpPr>
        <p:spPr bwMode="auto">
          <a:xfrm>
            <a:off x="250825" y="2322513"/>
            <a:ext cx="2736850" cy="2835275"/>
          </a:xfrm>
          <a:prstGeom prst="rect">
            <a:avLst/>
          </a:prstGeom>
          <a:noFill/>
          <a:ln w="12700">
            <a:noFill/>
            <a:miter lim="800000"/>
            <a:headEnd type="none" w="sm" len="sm"/>
            <a:tailEnd type="none" w="sm" len="sm"/>
          </a:ln>
          <a:effectLst/>
        </p:spPr>
        <p:txBody>
          <a:bodyPr>
            <a:spAutoFit/>
          </a:bodyPr>
          <a:lstStyle/>
          <a:p>
            <a:pPr algn="ctr">
              <a:spcBef>
                <a:spcPct val="50000"/>
              </a:spcBef>
            </a:pPr>
            <a:r>
              <a:rPr lang="it-IT" sz="2000" b="1" dirty="0">
                <a:solidFill>
                  <a:srgbClr val="FF0000"/>
                </a:solidFill>
                <a:latin typeface="Comic Sans MS" pitchFamily="66" charset="0"/>
              </a:rPr>
              <a:t>Risultato paradossale</a:t>
            </a:r>
          </a:p>
          <a:p>
            <a:pPr algn="ctr"/>
            <a:r>
              <a:rPr lang="it-IT" sz="2000" b="1" dirty="0">
                <a:solidFill>
                  <a:srgbClr val="FF0000"/>
                </a:solidFill>
                <a:latin typeface="Comic Sans MS" pitchFamily="66" charset="0"/>
              </a:rPr>
              <a:t>Un comportamento teso a massimizzare il benessere individuale produce un risultato non ottimo da un punto di vista individuale</a:t>
            </a:r>
          </a:p>
        </p:txBody>
      </p:sp>
      <p:sp>
        <p:nvSpPr>
          <p:cNvPr id="40" name="Segnaposto numero diapositiva 39"/>
          <p:cNvSpPr>
            <a:spLocks noGrp="1"/>
          </p:cNvSpPr>
          <p:nvPr>
            <p:ph type="sldNum" sz="quarter" idx="15"/>
          </p:nvPr>
        </p:nvSpPr>
        <p:spPr/>
        <p:txBody>
          <a:bodyPr/>
          <a:lstStyle/>
          <a:p>
            <a:fld id="{B948BBF5-AB30-4F0F-B8B9-DECF61334F45}" type="slidenum">
              <a:rPr lang="it-IT" smtClean="0"/>
              <a:pPr/>
              <a:t>38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checkerboard(across)">
                                      <p:cBhvr>
                                        <p:cTn id="7" dur="500"/>
                                        <p:tgtEl>
                                          <p:spTgt spid="6963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9635"/>
                                        </p:tgtEl>
                                        <p:attrNameLst>
                                          <p:attrName>style.visibility</p:attrName>
                                        </p:attrNameLst>
                                      </p:cBhvr>
                                      <p:to>
                                        <p:strVal val="visible"/>
                                      </p:to>
                                    </p:set>
                                    <p:animEffect transition="in" filter="blinds(horizontal)">
                                      <p:cBhvr>
                                        <p:cTn id="12" dur="500"/>
                                        <p:tgtEl>
                                          <p:spTgt spid="6963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9668"/>
                                        </p:tgtEl>
                                        <p:attrNameLst>
                                          <p:attrName>style.visibility</p:attrName>
                                        </p:attrNameLst>
                                      </p:cBhvr>
                                      <p:to>
                                        <p:strVal val="visible"/>
                                      </p:to>
                                    </p:set>
                                    <p:animEffect transition="in" filter="strips(downLeft)">
                                      <p:cBhvr>
                                        <p:cTn id="17" dur="500"/>
                                        <p:tgtEl>
                                          <p:spTgt spid="69668"/>
                                        </p:tgtEl>
                                      </p:cBhvr>
                                    </p:animEffect>
                                  </p:childTnLst>
                                </p:cTn>
                              </p:par>
                            </p:childTnLst>
                          </p:cTn>
                        </p:par>
                        <p:par>
                          <p:cTn id="18" fill="hold">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69634"/>
                                        </p:tgtEl>
                                        <p:attrNameLst>
                                          <p:attrName>style.visibility</p:attrName>
                                        </p:attrNameLst>
                                      </p:cBhvr>
                                      <p:to>
                                        <p:strVal val="visible"/>
                                      </p:to>
                                    </p:set>
                                    <p:animEffect transition="in" filter="blinds(horizontal)">
                                      <p:cBhvr>
                                        <p:cTn id="21" dur="500"/>
                                        <p:tgtEl>
                                          <p:spTgt spid="69634"/>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69669"/>
                                        </p:tgtEl>
                                        <p:attrNameLst>
                                          <p:attrName>style.visibility</p:attrName>
                                        </p:attrNameLst>
                                      </p:cBhvr>
                                      <p:to>
                                        <p:strVal val="visible"/>
                                      </p:to>
                                    </p:set>
                                    <p:animEffect transition="in" filter="strips(downLeft)">
                                      <p:cBhvr>
                                        <p:cTn id="26" dur="500"/>
                                        <p:tgtEl>
                                          <p:spTgt spid="69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nimBg="1"/>
      <p:bldP spid="69635" grpId="0" animBg="1"/>
      <p:bldP spid="69668" grpId="0"/>
      <p:bldP spid="6966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50825" y="188913"/>
            <a:ext cx="8569325" cy="504825"/>
          </a:xfrm>
          <a:ln/>
        </p:spPr>
        <p:txBody>
          <a:bodyPr>
            <a:normAutofit/>
          </a:bodyPr>
          <a:lstStyle/>
          <a:p>
            <a:r>
              <a:rPr lang="it-IT" sz="2400" b="1" dirty="0" smtClean="0">
                <a:solidFill>
                  <a:srgbClr val="993366"/>
                </a:solidFill>
              </a:rPr>
              <a:t>Il dilemma del prigioniero</a:t>
            </a:r>
            <a:endParaRPr lang="it-IT" sz="2400" b="1" dirty="0">
              <a:solidFill>
                <a:srgbClr val="993366"/>
              </a:solidFill>
            </a:endParaRPr>
          </a:p>
        </p:txBody>
      </p:sp>
      <p:sp>
        <p:nvSpPr>
          <p:cNvPr id="109571"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9572"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9573"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09574" name="Rectangle 6"/>
          <p:cNvSpPr>
            <a:spLocks noChangeArrowheads="1"/>
          </p:cNvSpPr>
          <p:nvPr/>
        </p:nvSpPr>
        <p:spPr bwMode="auto">
          <a:xfrm>
            <a:off x="0" y="4389438"/>
            <a:ext cx="9144000" cy="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endParaRPr lang="it-IT" sz="1800" b="0" i="0"/>
          </a:p>
        </p:txBody>
      </p:sp>
      <p:sp>
        <p:nvSpPr>
          <p:cNvPr id="109575" name="Text Box 7"/>
          <p:cNvSpPr txBox="1">
            <a:spLocks noChangeArrowheads="1"/>
          </p:cNvSpPr>
          <p:nvPr/>
        </p:nvSpPr>
        <p:spPr bwMode="auto">
          <a:xfrm>
            <a:off x="250825" y="692150"/>
            <a:ext cx="8664575" cy="1815882"/>
          </a:xfrm>
          <a:prstGeom prst="rect">
            <a:avLst/>
          </a:prstGeom>
          <a:noFill/>
          <a:ln w="9525" algn="ctr">
            <a:noFill/>
            <a:miter lim="800000"/>
            <a:headEnd/>
            <a:tailEnd/>
          </a:ln>
          <a:effectLst/>
        </p:spPr>
        <p:txBody>
          <a:bodyPr wrap="square">
            <a:spAutoFit/>
          </a:bodyPr>
          <a:lstStyle/>
          <a:p>
            <a:pPr marL="342900" indent="-342900"/>
            <a:r>
              <a:rPr lang="it-IT" sz="1600" dirty="0" smtClean="0">
                <a:solidFill>
                  <a:srgbClr val="993366"/>
                </a:solidFill>
              </a:rPr>
              <a:t>L’equilibrio </a:t>
            </a:r>
            <a:r>
              <a:rPr lang="it-IT" sz="1600" dirty="0">
                <a:solidFill>
                  <a:srgbClr val="993366"/>
                </a:solidFill>
              </a:rPr>
              <a:t>è sempre un buon indicatore di decisioni sagge? no</a:t>
            </a:r>
          </a:p>
          <a:p>
            <a:pPr marL="342900" indent="-342900" algn="just"/>
            <a:r>
              <a:rPr lang="it-IT" sz="1600" b="0" i="0" dirty="0"/>
              <a:t>L'equilibrio di cui parla la teoria dei giochi è sì stabile, ma non </a:t>
            </a:r>
            <a:r>
              <a:rPr lang="it-IT" sz="1600" b="0" i="0" dirty="0" smtClean="0"/>
              <a:t>necessariamente desiderabile</a:t>
            </a:r>
            <a:r>
              <a:rPr lang="it-IT" sz="1600" b="0" i="0" dirty="0"/>
              <a:t>. </a:t>
            </a:r>
          </a:p>
          <a:p>
            <a:pPr marL="342900" indent="-342900" algn="just"/>
            <a:r>
              <a:rPr lang="it-IT" sz="1600" b="0" i="0" dirty="0"/>
              <a:t>Una soluzione può essere l'equilibrio di un gioco, ma nel contempo può cristallizzare una situazione inefficiente in senso </a:t>
            </a:r>
            <a:r>
              <a:rPr lang="it-IT" sz="1600" b="0" i="0" dirty="0" err="1"/>
              <a:t>paretiano</a:t>
            </a:r>
            <a:r>
              <a:rPr lang="it-IT" sz="1600" b="0" i="0" dirty="0"/>
              <a:t> per tutti i giocatori in essa coinvolti. </a:t>
            </a:r>
          </a:p>
          <a:p>
            <a:pPr marL="342900" indent="-342900" algn="just"/>
            <a:r>
              <a:rPr lang="it-IT" sz="1600" b="0" i="0" dirty="0"/>
              <a:t>Il </a:t>
            </a:r>
            <a:r>
              <a:rPr lang="it-IT" sz="1600" i="0" dirty="0">
                <a:solidFill>
                  <a:srgbClr val="993366"/>
                </a:solidFill>
              </a:rPr>
              <a:t>dilemma del prigioniero</a:t>
            </a:r>
            <a:r>
              <a:rPr lang="it-IT" sz="1600" b="0" i="0" dirty="0"/>
              <a:t> è la celeberrima metafora utilizzata per dimostrare questa spiacevole possibilità.</a:t>
            </a:r>
          </a:p>
        </p:txBody>
      </p:sp>
      <p:sp>
        <p:nvSpPr>
          <p:cNvPr id="109576" name="Rectangle 8"/>
          <p:cNvSpPr>
            <a:spLocks noChangeArrowheads="1"/>
          </p:cNvSpPr>
          <p:nvPr/>
        </p:nvSpPr>
        <p:spPr bwMode="auto">
          <a:xfrm>
            <a:off x="3419475" y="2606675"/>
            <a:ext cx="2439988" cy="33655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r>
              <a:rPr lang="it-IT" b="0" i="0" dirty="0">
                <a:cs typeface="Times New Roman" pitchFamily="18" charset="0"/>
              </a:rPr>
              <a:t>Il dilemma del prigioniero</a:t>
            </a:r>
            <a:endParaRPr lang="it-IT" sz="2400" b="0" i="0" dirty="0"/>
          </a:p>
        </p:txBody>
      </p:sp>
      <p:graphicFrame>
        <p:nvGraphicFramePr>
          <p:cNvPr id="109675" name="Group 107"/>
          <p:cNvGraphicFramePr>
            <a:graphicFrameLocks noGrp="1"/>
          </p:cNvGraphicFramePr>
          <p:nvPr/>
        </p:nvGraphicFramePr>
        <p:xfrm>
          <a:off x="2555875" y="2997200"/>
          <a:ext cx="5184775" cy="1341120"/>
        </p:xfrm>
        <a:graphic>
          <a:graphicData uri="http://schemas.openxmlformats.org/drawingml/2006/table">
            <a:tbl>
              <a:tblPr/>
              <a:tblGrid>
                <a:gridCol w="736600">
                  <a:extLst>
                    <a:ext uri="{9D8B030D-6E8A-4147-A177-3AD203B41FA5}">
                      <a16:colId xmlns:a16="http://schemas.microsoft.com/office/drawing/2014/main" xmlns="" val="20000"/>
                    </a:ext>
                  </a:extLst>
                </a:gridCol>
                <a:gridCol w="1349375">
                  <a:extLst>
                    <a:ext uri="{9D8B030D-6E8A-4147-A177-3AD203B41FA5}">
                      <a16:colId xmlns:a16="http://schemas.microsoft.com/office/drawing/2014/main" xmlns="" val="20001"/>
                    </a:ext>
                  </a:extLst>
                </a:gridCol>
                <a:gridCol w="1498600">
                  <a:extLst>
                    <a:ext uri="{9D8B030D-6E8A-4147-A177-3AD203B41FA5}">
                      <a16:colId xmlns:a16="http://schemas.microsoft.com/office/drawing/2014/main" xmlns="" val="20002"/>
                    </a:ext>
                  </a:extLst>
                </a:gridCol>
                <a:gridCol w="1600200">
                  <a:extLst>
                    <a:ext uri="{9D8B030D-6E8A-4147-A177-3AD203B41FA5}">
                      <a16:colId xmlns:a16="http://schemas.microsoft.com/office/drawing/2014/main" xmlns="" val="20003"/>
                    </a:ext>
                  </a:extLst>
                </a:gridCol>
              </a:tblGrid>
              <a:tr h="274638">
                <a:tc rowSpan="4">
                  <a:txBody>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endParaRPr kumimoji="0" lang="it-IT"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endParaRPr kumimoji="0" lang="it-IT"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endParaRPr kumimoji="0" lang="it-IT"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dirty="0" smtClean="0">
                          <a:ln>
                            <a:noFill/>
                          </a:ln>
                          <a:solidFill>
                            <a:schemeClr val="tx1"/>
                          </a:solidFill>
                          <a:effectLst/>
                          <a:latin typeface="Times New Roman" pitchFamily="18" charset="0"/>
                          <a:cs typeface="Times New Roman" pitchFamily="18" charset="0"/>
                        </a:rPr>
                        <a:t>Riga</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cap="flat">
                      <a:noFill/>
                    </a:lnL>
                    <a:lnR>
                      <a:noFill/>
                    </a:lnR>
                    <a:lnT cap="flat">
                      <a:noFill/>
                    </a:lnT>
                    <a:lnB cap="flat">
                      <a:noFill/>
                    </a:lnB>
                    <a:lnTlToBr>
                      <a:noFill/>
                    </a:lnTlToBr>
                    <a:lnBlToTr>
                      <a:noFill/>
                    </a:lnBlToTr>
                    <a:noFill/>
                  </a:tcPr>
                </a:tc>
                <a:tc rowSpan="2">
                  <a:txBody>
                    <a:bodyPr/>
                    <a:lstStyle/>
                    <a:p>
                      <a:pPr marL="0" marR="0" lvl="0" indent="0" algn="l" defTabSz="914400" rtl="0" eaLnBrk="1" fontAlgn="base" latinLnBrk="0" hangingPunct="1">
                        <a:lnSpc>
                          <a:spcPct val="100000"/>
                        </a:lnSpc>
                        <a:spcBef>
                          <a:spcPts val="1200"/>
                        </a:spcBef>
                        <a:spcAft>
                          <a:spcPts val="30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Colonna</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noFill/>
                  </a:tcPr>
                </a:tc>
                <a:tc hMerge="1">
                  <a:txBody>
                    <a:bodyPr/>
                    <a:lstStyle/>
                    <a:p>
                      <a:endParaRPr lang="it-IT"/>
                    </a:p>
                  </a:txBody>
                  <a:tcPr/>
                </a:tc>
                <a:extLst>
                  <a:ext uri="{0D108BD9-81ED-4DB2-BD59-A6C34878D82A}">
                    <a16:rowId xmlns:a16="http://schemas.microsoft.com/office/drawing/2014/main" xmlns="" val="10000"/>
                  </a:ext>
                </a:extLst>
              </a:tr>
              <a:tr h="274638">
                <a:tc vMerge="1">
                  <a:txBody>
                    <a:bodyPr/>
                    <a:lstStyle/>
                    <a:p>
                      <a:endParaRPr lang="it-IT"/>
                    </a:p>
                  </a:txBody>
                  <a:tcPr/>
                </a:tc>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non confessa</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confessa</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74638">
                <a:tc vMerge="1">
                  <a:txBody>
                    <a:bodyPr/>
                    <a:lstStyle/>
                    <a:p>
                      <a:endParaRPr lang="it-IT"/>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non confessa</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10/0</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74638">
                <a:tc vMerge="1">
                  <a:txBody>
                    <a:bodyPr/>
                    <a:lstStyle/>
                    <a:p>
                      <a:endParaRPr lang="it-IT"/>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dirty="0" smtClean="0">
                          <a:ln>
                            <a:noFill/>
                          </a:ln>
                          <a:solidFill>
                            <a:schemeClr val="tx1"/>
                          </a:solidFill>
                          <a:effectLst/>
                          <a:latin typeface="Times New Roman" pitchFamily="18" charset="0"/>
                          <a:cs typeface="Times New Roman" pitchFamily="18" charset="0"/>
                        </a:rPr>
                        <a:t>confessa</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0/10</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it-IT" sz="16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it-IT"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09676" name="Text Box 108"/>
          <p:cNvSpPr txBox="1">
            <a:spLocks noChangeArrowheads="1"/>
          </p:cNvSpPr>
          <p:nvPr/>
        </p:nvSpPr>
        <p:spPr bwMode="auto">
          <a:xfrm>
            <a:off x="304800" y="2819400"/>
            <a:ext cx="2160587" cy="1595437"/>
          </a:xfrm>
          <a:prstGeom prst="rect">
            <a:avLst/>
          </a:prstGeom>
          <a:noFill/>
          <a:ln w="9525" algn="ctr">
            <a:noFill/>
            <a:miter lim="800000"/>
            <a:headEnd/>
            <a:tailEnd/>
          </a:ln>
          <a:effectLst/>
        </p:spPr>
        <p:txBody>
          <a:bodyPr>
            <a:spAutoFit/>
          </a:bodyPr>
          <a:lstStyle/>
          <a:p>
            <a:pPr>
              <a:spcBef>
                <a:spcPct val="50000"/>
              </a:spcBef>
            </a:pPr>
            <a:r>
              <a:rPr lang="it-IT" sz="1400" dirty="0"/>
              <a:t>il gioco, non cooperativo e a somma diversa da zero, ha un unico equilibrio di Nash. </a:t>
            </a:r>
          </a:p>
          <a:p>
            <a:pPr>
              <a:spcBef>
                <a:spcPct val="50000"/>
              </a:spcBef>
            </a:pPr>
            <a:r>
              <a:rPr lang="it-IT" sz="1400" dirty="0"/>
              <a:t>Attenzione: la tabella riporta i costi, non i guadagni</a:t>
            </a:r>
          </a:p>
        </p:txBody>
      </p:sp>
      <p:sp>
        <p:nvSpPr>
          <p:cNvPr id="109677" name="Text Box 109"/>
          <p:cNvSpPr txBox="1">
            <a:spLocks noChangeArrowheads="1"/>
          </p:cNvSpPr>
          <p:nvPr/>
        </p:nvSpPr>
        <p:spPr bwMode="auto">
          <a:xfrm>
            <a:off x="152400" y="4572000"/>
            <a:ext cx="8640762" cy="1423988"/>
          </a:xfrm>
          <a:prstGeom prst="rect">
            <a:avLst/>
          </a:prstGeom>
          <a:noFill/>
          <a:ln w="9525" algn="ctr">
            <a:noFill/>
            <a:miter lim="800000"/>
            <a:headEnd/>
            <a:tailEnd/>
          </a:ln>
          <a:effectLst/>
        </p:spPr>
        <p:txBody>
          <a:bodyPr>
            <a:spAutoFit/>
          </a:bodyPr>
          <a:lstStyle/>
          <a:p>
            <a:pPr marL="342900" indent="-342900">
              <a:spcBef>
                <a:spcPct val="50000"/>
              </a:spcBef>
            </a:pPr>
            <a:r>
              <a:rPr lang="it-IT" b="0" i="0" dirty="0"/>
              <a:t>Riga deve ragionare in questo modo: "Se Colonna non confessa, a me conviene confessare perché, se non confesso, prendo 1 anno invece di una semplice multa. Se Colonna confessa, di nuovo mi conviene confessare, perché prendo 5 anni invece di 10. Dunque, mi conviene confessare". Colonna fa lo stesso ragionamento. </a:t>
            </a:r>
          </a:p>
          <a:p>
            <a:pPr marL="342900" indent="-342900">
              <a:spcBef>
                <a:spcPct val="50000"/>
              </a:spcBef>
            </a:pPr>
            <a:r>
              <a:rPr lang="it-IT" b="0" i="0" dirty="0"/>
              <a:t>Riga e Colonna confessano entrambi. Prendono ciascuno 5 anni. Se nessuno dei due avesse confessato, avrebbero preso solo 1 anno ciascuno</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1. INCERTEZZA: Quanto ne sanno davvero i macroeconomisti?</a:t>
            </a:r>
            <a:endParaRPr lang="it-IT" dirty="0"/>
          </a:p>
        </p:txBody>
      </p:sp>
      <p:sp>
        <p:nvSpPr>
          <p:cNvPr id="3" name="Segnaposto contenuto 2"/>
          <p:cNvSpPr>
            <a:spLocks noGrp="1"/>
          </p:cNvSpPr>
          <p:nvPr>
            <p:ph sz="quarter" idx="1"/>
          </p:nvPr>
        </p:nvSpPr>
        <p:spPr/>
        <p:txBody>
          <a:bodyPr>
            <a:normAutofit lnSpcReduction="10000"/>
          </a:bodyPr>
          <a:lstStyle/>
          <a:p>
            <a:r>
              <a:rPr lang="it-IT" b="1" dirty="0" smtClean="0"/>
              <a:t>Abbiamo visto che nel valutare tali questioni, la banca centrale – o in generale i responsabili della politica macroeconomica – di solito non tirano a indovinare, ma si basano su </a:t>
            </a:r>
            <a:r>
              <a:rPr lang="it-IT" b="1" dirty="0" smtClean="0">
                <a:solidFill>
                  <a:srgbClr val="FF0000"/>
                </a:solidFill>
              </a:rPr>
              <a:t>modelli </a:t>
            </a:r>
            <a:r>
              <a:rPr lang="it-IT" b="1" dirty="0" err="1" smtClean="0">
                <a:solidFill>
                  <a:srgbClr val="FF0000"/>
                </a:solidFill>
              </a:rPr>
              <a:t>macroeconometrici</a:t>
            </a:r>
            <a:r>
              <a:rPr lang="it-IT" b="1" dirty="0" smtClean="0"/>
              <a:t>.</a:t>
            </a:r>
          </a:p>
          <a:p>
            <a:r>
              <a:rPr lang="it-IT" b="1" dirty="0" smtClean="0"/>
              <a:t>Le equazioni incluse in questi modelli forniscono </a:t>
            </a:r>
            <a:r>
              <a:rPr lang="it-IT" b="1" dirty="0" smtClean="0">
                <a:solidFill>
                  <a:srgbClr val="FF0000"/>
                </a:solidFill>
              </a:rPr>
              <a:t>stime del comportamento di queste relazioni osservate nel passato</a:t>
            </a:r>
            <a:r>
              <a:rPr lang="it-IT" b="1" dirty="0" smtClean="0"/>
              <a:t>. Il problema è che modelli diversi danno risposte diverse, in quanto sono costruiti su strutture differenti e includono equazioni e variabili diverse, anche se sono sempre più modelli di equilibrio economico generale.</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4</a:t>
            </a:fld>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it-IT" smtClean="0"/>
              <a:t>L'idea di equilibrio</a:t>
            </a:r>
            <a:endParaRPr lang="it-IT" dirty="0"/>
          </a:p>
        </p:txBody>
      </p:sp>
      <p:sp>
        <p:nvSpPr>
          <p:cNvPr id="9" name="Segnaposto numero diapositiva 5"/>
          <p:cNvSpPr>
            <a:spLocks noGrp="1"/>
          </p:cNvSpPr>
          <p:nvPr>
            <p:ph type="sldNum" sz="quarter" idx="11"/>
          </p:nvPr>
        </p:nvSpPr>
        <p:spPr/>
        <p:txBody>
          <a:bodyPr/>
          <a:lstStyle/>
          <a:p>
            <a:fld id="{AE750C10-84E8-4097-95EB-C378150F02CD}" type="slidenum">
              <a:rPr lang="it-IT" smtClean="0"/>
              <a:pPr/>
              <a:t>40</a:t>
            </a:fld>
            <a:endParaRPr lang="it-IT"/>
          </a:p>
        </p:txBody>
      </p:sp>
      <p:sp>
        <p:nvSpPr>
          <p:cNvPr id="108547"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8548"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08549"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08550" name="Rectangle 6"/>
          <p:cNvSpPr>
            <a:spLocks noChangeArrowheads="1"/>
          </p:cNvSpPr>
          <p:nvPr/>
        </p:nvSpPr>
        <p:spPr bwMode="auto">
          <a:xfrm>
            <a:off x="0" y="4389438"/>
            <a:ext cx="9144000" cy="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endParaRPr lang="it-IT" sz="1800" b="0" i="0"/>
          </a:p>
        </p:txBody>
      </p:sp>
      <p:sp>
        <p:nvSpPr>
          <p:cNvPr id="108551" name="Text Box 7"/>
          <p:cNvSpPr txBox="1">
            <a:spLocks noChangeArrowheads="1"/>
          </p:cNvSpPr>
          <p:nvPr/>
        </p:nvSpPr>
        <p:spPr bwMode="auto">
          <a:xfrm>
            <a:off x="228600" y="1447800"/>
            <a:ext cx="7902575" cy="5109091"/>
          </a:xfrm>
          <a:prstGeom prst="rect">
            <a:avLst/>
          </a:prstGeom>
          <a:noFill/>
          <a:ln w="9525" algn="ctr">
            <a:noFill/>
            <a:miter lim="800000"/>
            <a:headEnd/>
            <a:tailEnd/>
          </a:ln>
          <a:effectLst/>
        </p:spPr>
        <p:txBody>
          <a:bodyPr wrap="square">
            <a:spAutoFit/>
          </a:bodyPr>
          <a:lstStyle/>
          <a:p>
            <a:pPr marL="342900" indent="-342900"/>
            <a:r>
              <a:rPr lang="it-IT" sz="2000" i="0" dirty="0">
                <a:solidFill>
                  <a:srgbClr val="993366"/>
                </a:solidFill>
              </a:rPr>
              <a:t>Il concetto di equilibrio è una </a:t>
            </a:r>
            <a:r>
              <a:rPr lang="it-IT" sz="2000" b="1" i="0" dirty="0">
                <a:solidFill>
                  <a:srgbClr val="993366"/>
                </a:solidFill>
              </a:rPr>
              <a:t>risorsa analitica potente</a:t>
            </a:r>
            <a:r>
              <a:rPr lang="it-IT" sz="2000" i="0" dirty="0">
                <a:solidFill>
                  <a:srgbClr val="993366"/>
                </a:solidFill>
              </a:rPr>
              <a:t>:</a:t>
            </a:r>
            <a:r>
              <a:rPr lang="it-IT" sz="1800" b="0" i="0" dirty="0"/>
              <a:t> </a:t>
            </a:r>
          </a:p>
          <a:p>
            <a:pPr marL="342900" indent="-342900"/>
            <a:r>
              <a:rPr lang="it-IT" sz="1800" b="0" i="0" dirty="0"/>
              <a:t>	</a:t>
            </a:r>
            <a:r>
              <a:rPr lang="it-IT" sz="1800" b="0" i="0" u="sng" dirty="0"/>
              <a:t>ci dice dove tendono le interazioni</a:t>
            </a:r>
            <a:r>
              <a:rPr lang="it-IT" sz="1800" b="0" i="0" dirty="0"/>
              <a:t>, perché gli attori razionali seguono tutti logiche simili, e non trovano pace fino a quando anche l'ultimo non si è convinto che </a:t>
            </a:r>
            <a:r>
              <a:rPr lang="it-IT" sz="1800" i="0" dirty="0">
                <a:solidFill>
                  <a:srgbClr val="993366"/>
                </a:solidFill>
              </a:rPr>
              <a:t>meno peggio di come è andata non poteva andare</a:t>
            </a:r>
            <a:r>
              <a:rPr lang="it-IT" sz="1800" b="0" i="0" dirty="0"/>
              <a:t>, date le scelte degli altri. </a:t>
            </a:r>
          </a:p>
          <a:p>
            <a:pPr marL="342900" indent="-342900"/>
            <a:r>
              <a:rPr lang="it-IT" sz="1800" b="0" i="0" dirty="0"/>
              <a:t>	La forza di questa evidenza costituisce un centro di gravità capace di attirare verso di sé i giochi. </a:t>
            </a:r>
          </a:p>
          <a:p>
            <a:pPr marL="342900" indent="-342900"/>
            <a:r>
              <a:rPr lang="it-IT" sz="1800" b="0" i="0" dirty="0"/>
              <a:t>	Gli abbinamenti strategici che rientrano nell'equilibrio di Nash eliminano i rimpianti, perché 'non c'era altra strada', date le opportunità assegnate dalla vita</a:t>
            </a:r>
            <a:r>
              <a:rPr lang="it-IT" sz="1800" dirty="0"/>
              <a:t> </a:t>
            </a:r>
            <a:endParaRPr lang="it-IT" sz="2400" b="0" i="0" dirty="0"/>
          </a:p>
          <a:p>
            <a:pPr marL="342900" indent="-342900"/>
            <a:r>
              <a:rPr lang="it-IT" sz="1800" b="0" i="0" dirty="0">
                <a:solidFill>
                  <a:srgbClr val="FF0000"/>
                </a:solidFill>
              </a:rPr>
              <a:t>Applicazioni al policy </a:t>
            </a:r>
            <a:r>
              <a:rPr lang="it-IT" sz="1800" b="0" i="0" dirty="0" err="1">
                <a:solidFill>
                  <a:srgbClr val="FF0000"/>
                </a:solidFill>
              </a:rPr>
              <a:t>making</a:t>
            </a:r>
            <a:r>
              <a:rPr lang="it-IT" sz="1800" b="0" i="0" dirty="0"/>
              <a:t>: se una politica pubblica è un equilibrio di Nash rispetto agli attori significativi, </a:t>
            </a:r>
            <a:r>
              <a:rPr lang="it-IT" sz="1800" b="1" i="0" dirty="0"/>
              <a:t>nessuno ha incentivi per ostacolarla o per rimetterla in discussione</a:t>
            </a:r>
            <a:r>
              <a:rPr lang="it-IT" sz="1800" b="0" i="0" dirty="0"/>
              <a:t>: pertanto la sua implementazione si autoalimenterà. </a:t>
            </a:r>
          </a:p>
          <a:p>
            <a:pPr marL="342900" indent="-342900"/>
            <a:r>
              <a:rPr lang="it-IT" sz="1800" b="0" i="0" dirty="0"/>
              <a:t>	Nel caso dei </a:t>
            </a:r>
            <a:r>
              <a:rPr lang="it-IT" sz="1800" b="1" i="0" dirty="0"/>
              <a:t>giochi non cooperativi</a:t>
            </a:r>
            <a:r>
              <a:rPr lang="it-IT" sz="1800" b="0" i="0" dirty="0"/>
              <a:t>, la convergenza su insiemi di strategie che si sostengono a vicenda non richiede né accordi espliciti, né fini condivisi, ma è garantita dal solo fatto che tutti sanno di ragionare allo stesso modo</a:t>
            </a:r>
            <a:r>
              <a:rPr lang="it-IT" sz="1800"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1"/>
          </p:nvPr>
        </p:nvSpPr>
        <p:spPr/>
        <p:txBody>
          <a:bodyPr/>
          <a:lstStyle/>
          <a:p>
            <a:fld id="{B9724F62-2F93-4AD6-947F-958EFAD1EC00}" type="slidenum">
              <a:rPr lang="it-IT"/>
              <a:pPr/>
              <a:t>41</a:t>
            </a:fld>
            <a:endParaRPr lang="it-IT"/>
          </a:p>
        </p:txBody>
      </p:sp>
      <p:sp>
        <p:nvSpPr>
          <p:cNvPr id="110594" name="Rectangle 2"/>
          <p:cNvSpPr>
            <a:spLocks noGrp="1" noChangeArrowheads="1"/>
          </p:cNvSpPr>
          <p:nvPr>
            <p:ph type="title"/>
          </p:nvPr>
        </p:nvSpPr>
        <p:spPr>
          <a:xfrm>
            <a:off x="457200" y="274638"/>
            <a:ext cx="7467600" cy="487362"/>
          </a:xfrm>
          <a:ln/>
        </p:spPr>
        <p:txBody>
          <a:bodyPr>
            <a:noAutofit/>
          </a:bodyPr>
          <a:lstStyle/>
          <a:p>
            <a:pPr marL="304800" indent="-304800"/>
            <a:r>
              <a:rPr lang="it-IT" sz="2800" dirty="0" smtClean="0">
                <a:solidFill>
                  <a:srgbClr val="993366"/>
                </a:solidFill>
              </a:rPr>
              <a:t>Il </a:t>
            </a:r>
            <a:r>
              <a:rPr lang="it-IT" sz="2800" dirty="0">
                <a:solidFill>
                  <a:srgbClr val="993366"/>
                </a:solidFill>
              </a:rPr>
              <a:t>dilemma del prigioniero</a:t>
            </a:r>
          </a:p>
        </p:txBody>
      </p:sp>
      <p:sp>
        <p:nvSpPr>
          <p:cNvPr id="110595"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0596"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0597"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10598" name="Rectangle 6"/>
          <p:cNvSpPr>
            <a:spLocks noChangeArrowheads="1"/>
          </p:cNvSpPr>
          <p:nvPr/>
        </p:nvSpPr>
        <p:spPr bwMode="auto">
          <a:xfrm>
            <a:off x="0" y="4389438"/>
            <a:ext cx="9144000" cy="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endParaRPr lang="it-IT" sz="1800" b="0" i="0"/>
          </a:p>
        </p:txBody>
      </p:sp>
      <p:sp>
        <p:nvSpPr>
          <p:cNvPr id="110599" name="Text Box 7"/>
          <p:cNvSpPr txBox="1">
            <a:spLocks noChangeArrowheads="1"/>
          </p:cNvSpPr>
          <p:nvPr/>
        </p:nvSpPr>
        <p:spPr bwMode="auto">
          <a:xfrm>
            <a:off x="152400" y="838200"/>
            <a:ext cx="8640763" cy="5940088"/>
          </a:xfrm>
          <a:prstGeom prst="rect">
            <a:avLst/>
          </a:prstGeom>
          <a:noFill/>
          <a:ln w="9525" algn="ctr">
            <a:noFill/>
            <a:miter lim="800000"/>
            <a:headEnd/>
            <a:tailEnd/>
          </a:ln>
          <a:effectLst/>
        </p:spPr>
        <p:txBody>
          <a:bodyPr wrap="square">
            <a:spAutoFit/>
          </a:bodyPr>
          <a:lstStyle/>
          <a:p>
            <a:pPr marL="342900" indent="-342900"/>
            <a:r>
              <a:rPr lang="it-IT" sz="2000" i="0" dirty="0">
                <a:solidFill>
                  <a:srgbClr val="993366"/>
                </a:solidFill>
              </a:rPr>
              <a:t>Perché il dilemma del prigioniero è tanto importante:</a:t>
            </a:r>
          </a:p>
          <a:p>
            <a:pPr marL="342900" indent="-342900">
              <a:buFontTx/>
              <a:buAutoNum type="arabicPeriod"/>
            </a:pPr>
            <a:r>
              <a:rPr lang="it-IT" sz="1800" b="0" i="0" dirty="0"/>
              <a:t>dimostra l'esistenza di situazioni in cui attori razionali, pienamente informati delle conseguenze delle loro scelte, approdano a esiti inefficienti, cioè </a:t>
            </a:r>
            <a:r>
              <a:rPr lang="it-IT" sz="1800" b="0" i="0" dirty="0" err="1"/>
              <a:t>subottimi</a:t>
            </a:r>
            <a:r>
              <a:rPr lang="it-IT" sz="1800" b="0" i="0" dirty="0"/>
              <a:t> in senso </a:t>
            </a:r>
            <a:r>
              <a:rPr lang="it-IT" sz="1800" b="0" i="0" dirty="0" err="1"/>
              <a:t>paretiano</a:t>
            </a:r>
            <a:r>
              <a:rPr lang="it-IT" sz="1800" b="0" dirty="0"/>
              <a:t> </a:t>
            </a:r>
          </a:p>
          <a:p>
            <a:pPr marL="342900" indent="-342900">
              <a:buFontTx/>
              <a:buAutoNum type="arabicPeriod"/>
            </a:pPr>
            <a:r>
              <a:rPr lang="it-IT" sz="1800" b="0" i="0" dirty="0"/>
              <a:t>è considerato come </a:t>
            </a:r>
            <a:r>
              <a:rPr lang="it-IT" sz="1800" b="0" i="0" u="sng" dirty="0"/>
              <a:t>una denuncia dei limiti di un concetto di razionalità </a:t>
            </a:r>
            <a:r>
              <a:rPr lang="it-IT" sz="1800" b="0" i="0" dirty="0"/>
              <a:t>che ha nel calcolo del proprio interesse il suo tratto distintivo. Se i due prigionieri avessero nutrito fiducia nella disponibilità dell'altro a rischiare un danno personale, pur di dare una chance al bene collettivo (rappresentato dal risultato "1 anno di prigione a testa"), si sarebbero guardati entrambi dal confessare; avrebbero seguito una strategia di collaborazione, e non di defezione, con reciproca soddisfazione finale. Per questo la storia è stata utilizzata come un altro modo di dimostrare la </a:t>
            </a:r>
            <a:r>
              <a:rPr lang="it-IT" sz="1800" b="1" i="0" dirty="0"/>
              <a:t>miopia del free rider</a:t>
            </a:r>
          </a:p>
          <a:p>
            <a:pPr marL="342900" indent="-342900">
              <a:buFontTx/>
              <a:buAutoNum type="arabicPeriod"/>
            </a:pPr>
            <a:r>
              <a:rPr lang="it-IT" sz="1800" b="0" i="0" dirty="0"/>
              <a:t>questo gioco </a:t>
            </a:r>
            <a:r>
              <a:rPr lang="it-IT" sz="1800" i="0" dirty="0">
                <a:solidFill>
                  <a:srgbClr val="993366"/>
                </a:solidFill>
              </a:rPr>
              <a:t>non cooperativo </a:t>
            </a:r>
            <a:r>
              <a:rPr lang="it-IT" sz="1800" i="0" u="sng" dirty="0">
                <a:solidFill>
                  <a:srgbClr val="993366"/>
                </a:solidFill>
              </a:rPr>
              <a:t>a somma diversa da zero</a:t>
            </a:r>
            <a:r>
              <a:rPr lang="it-IT" sz="1800" b="0" i="0" dirty="0"/>
              <a:t>, è diventato un </a:t>
            </a:r>
            <a:r>
              <a:rPr lang="it-IT" sz="1800" b="0" i="0" u="sng" dirty="0"/>
              <a:t>potente strumento per esplorare la zona intermedia tra i giochi a somma zero</a:t>
            </a:r>
            <a:r>
              <a:rPr lang="it-IT" sz="1800" b="0" i="0" dirty="0"/>
              <a:t>, che sono sempre rigorosamente </a:t>
            </a:r>
            <a:r>
              <a:rPr lang="it-IT" sz="1800" b="1" i="0" dirty="0"/>
              <a:t>competitivi</a:t>
            </a:r>
            <a:r>
              <a:rPr lang="it-IT" sz="1800" b="0" i="0" dirty="0"/>
              <a:t>, e i </a:t>
            </a:r>
            <a:r>
              <a:rPr lang="it-IT" sz="1800" b="0" i="0" u="sng" dirty="0"/>
              <a:t>giochi a somma diversa da zero</a:t>
            </a:r>
            <a:r>
              <a:rPr lang="it-IT" sz="1800" b="0" i="0" dirty="0"/>
              <a:t>, che possono essere esplicitamente </a:t>
            </a:r>
            <a:r>
              <a:rPr lang="it-IT" sz="1800" b="1" i="0" dirty="0"/>
              <a:t>cooperativi</a:t>
            </a:r>
            <a:r>
              <a:rPr lang="it-IT" sz="1800" b="0" i="0" dirty="0"/>
              <a:t>, perché le ragioni a favore della collaborazione possono mescolarsi ad altre che spingono alla defezione. </a:t>
            </a:r>
            <a:r>
              <a:rPr lang="it-IT" sz="1800" b="1" i="0" dirty="0"/>
              <a:t>In questi casi, la presenza di istituzioni che vincolino gli attori ad assumere impegni credibili potrebbe fare la differenza, rendendo razionale la collaborazione, con generale soddisfazione</a:t>
            </a:r>
            <a:r>
              <a:rPr lang="it-IT" sz="1800" b="1" dirty="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5"/>
          <p:cNvSpPr>
            <a:spLocks noGrp="1"/>
          </p:cNvSpPr>
          <p:nvPr>
            <p:ph type="sldNum" sz="quarter" idx="11"/>
          </p:nvPr>
        </p:nvSpPr>
        <p:spPr/>
        <p:txBody>
          <a:bodyPr/>
          <a:lstStyle/>
          <a:p>
            <a:fld id="{0A8C4BE0-752B-45AE-80E1-94296D3F28DE}" type="slidenum">
              <a:rPr lang="it-IT"/>
              <a:pPr/>
              <a:t>42</a:t>
            </a:fld>
            <a:endParaRPr lang="it-IT"/>
          </a:p>
        </p:txBody>
      </p:sp>
      <p:sp>
        <p:nvSpPr>
          <p:cNvPr id="111618" name="Rectangle 2"/>
          <p:cNvSpPr>
            <a:spLocks noGrp="1" noChangeArrowheads="1"/>
          </p:cNvSpPr>
          <p:nvPr>
            <p:ph type="title"/>
          </p:nvPr>
        </p:nvSpPr>
        <p:spPr>
          <a:xfrm>
            <a:off x="457200" y="0"/>
            <a:ext cx="7467600" cy="838200"/>
          </a:xfrm>
          <a:ln/>
        </p:spPr>
        <p:txBody>
          <a:bodyPr>
            <a:normAutofit fontScale="90000"/>
          </a:bodyPr>
          <a:lstStyle/>
          <a:p>
            <a:pPr marL="304800" indent="-304800"/>
            <a:r>
              <a:rPr lang="it-IT" dirty="0">
                <a:solidFill>
                  <a:srgbClr val="993366"/>
                </a:solidFill>
              </a:rPr>
              <a:t>La scelta pubblica </a:t>
            </a:r>
            <a:r>
              <a:rPr lang="it-IT" dirty="0">
                <a:solidFill>
                  <a:srgbClr val="993366"/>
                </a:solidFill>
                <a:sym typeface="Wingdings" pitchFamily="2" charset="2"/>
              </a:rPr>
              <a:t> </a:t>
            </a:r>
            <a:r>
              <a:rPr lang="it-IT" dirty="0">
                <a:solidFill>
                  <a:srgbClr val="993366"/>
                </a:solidFill>
              </a:rPr>
              <a:t>Riferimenti teorici e metodologici </a:t>
            </a:r>
            <a:r>
              <a:rPr lang="it-IT" dirty="0">
                <a:solidFill>
                  <a:srgbClr val="993366"/>
                </a:solidFill>
                <a:sym typeface="Wingdings" pitchFamily="2" charset="2"/>
              </a:rPr>
              <a:t> </a:t>
            </a:r>
            <a:r>
              <a:rPr lang="it-IT" dirty="0">
                <a:solidFill>
                  <a:srgbClr val="993366"/>
                </a:solidFill>
              </a:rPr>
              <a:t>La teoria dei giochi</a:t>
            </a:r>
            <a:r>
              <a:rPr lang="it-IT" dirty="0"/>
              <a:t> </a:t>
            </a:r>
          </a:p>
        </p:txBody>
      </p:sp>
      <p:sp>
        <p:nvSpPr>
          <p:cNvPr id="111619"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1620"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1621"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11622" name="Rectangle 6"/>
          <p:cNvSpPr>
            <a:spLocks noChangeArrowheads="1"/>
          </p:cNvSpPr>
          <p:nvPr/>
        </p:nvSpPr>
        <p:spPr bwMode="auto">
          <a:xfrm>
            <a:off x="0" y="4389438"/>
            <a:ext cx="9144000" cy="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endParaRPr lang="it-IT" sz="1800" b="0" i="0"/>
          </a:p>
        </p:txBody>
      </p:sp>
      <p:sp>
        <p:nvSpPr>
          <p:cNvPr id="111623" name="Text Box 7"/>
          <p:cNvSpPr txBox="1">
            <a:spLocks noChangeArrowheads="1"/>
          </p:cNvSpPr>
          <p:nvPr/>
        </p:nvSpPr>
        <p:spPr bwMode="auto">
          <a:xfrm>
            <a:off x="152400" y="914400"/>
            <a:ext cx="8640763" cy="5262979"/>
          </a:xfrm>
          <a:prstGeom prst="rect">
            <a:avLst/>
          </a:prstGeom>
          <a:noFill/>
          <a:ln w="9525" algn="ctr">
            <a:noFill/>
            <a:miter lim="800000"/>
            <a:headEnd/>
            <a:tailEnd/>
          </a:ln>
          <a:effectLst/>
        </p:spPr>
        <p:txBody>
          <a:bodyPr wrap="square">
            <a:spAutoFit/>
          </a:bodyPr>
          <a:lstStyle/>
          <a:p>
            <a:r>
              <a:rPr lang="it-IT" sz="1600" i="0" dirty="0">
                <a:solidFill>
                  <a:srgbClr val="993366"/>
                </a:solidFill>
              </a:rPr>
              <a:t>Tra il conflitto e la collaborazione</a:t>
            </a:r>
            <a:r>
              <a:rPr lang="it-IT" sz="1600" dirty="0"/>
              <a:t>  </a:t>
            </a:r>
          </a:p>
          <a:p>
            <a:r>
              <a:rPr lang="it-IT" sz="1600" b="0" i="0" dirty="0"/>
              <a:t>Metodo: la simulazione, anziché la deduzione: esperimenti, condotti facendo replicare le scelte a giocatori in carne ed ossa</a:t>
            </a:r>
          </a:p>
          <a:p>
            <a:r>
              <a:rPr lang="it-IT" sz="1600" b="0" i="0" dirty="0"/>
              <a:t>Risultato: importanza della prospettiva temporale di cui i giocatori dispongono (</a:t>
            </a:r>
            <a:r>
              <a:rPr lang="it-IT" sz="1600" b="0" i="0" dirty="0" err="1"/>
              <a:t>Axelrod</a:t>
            </a:r>
            <a:r>
              <a:rPr lang="it-IT" sz="1600" b="0" i="0" dirty="0"/>
              <a:t> 1984). </a:t>
            </a:r>
          </a:p>
          <a:p>
            <a:pPr lvl="1">
              <a:buFontTx/>
              <a:buChar char="•"/>
            </a:pPr>
            <a:r>
              <a:rPr lang="it-IT" sz="1600" b="0" i="0" dirty="0" smtClean="0"/>
              <a:t>Il </a:t>
            </a:r>
            <a:r>
              <a:rPr lang="it-IT" sz="1600" i="0" dirty="0">
                <a:solidFill>
                  <a:srgbClr val="993366"/>
                </a:solidFill>
              </a:rPr>
              <a:t>gioco a un solo colpo</a:t>
            </a:r>
            <a:r>
              <a:rPr lang="it-IT" sz="1600" b="0" i="0" dirty="0"/>
              <a:t> incoraggia le strategie 'mordi e fuggi. con esiti </a:t>
            </a:r>
            <a:r>
              <a:rPr lang="it-IT" sz="1600" b="0" i="0" dirty="0" smtClean="0"/>
              <a:t>complessivamente </a:t>
            </a:r>
            <a:r>
              <a:rPr lang="it-IT" sz="1600" b="0" i="0" dirty="0" err="1"/>
              <a:t>subottimi</a:t>
            </a:r>
            <a:endParaRPr lang="it-IT" sz="1600" b="0" i="0" dirty="0"/>
          </a:p>
          <a:p>
            <a:pPr lvl="1">
              <a:buFontTx/>
              <a:buChar char="•"/>
            </a:pPr>
            <a:r>
              <a:rPr lang="it-IT" sz="1600" b="0" i="0" dirty="0" smtClean="0"/>
              <a:t>la </a:t>
            </a:r>
            <a:r>
              <a:rPr lang="it-IT" sz="1600" b="0" i="0" dirty="0"/>
              <a:t>certezza di avere davanti lo stesso interlocutore per più di una volta induce i </a:t>
            </a:r>
            <a:r>
              <a:rPr lang="it-IT" sz="1600" b="0" i="0" dirty="0" smtClean="0"/>
              <a:t>giocatori </a:t>
            </a:r>
            <a:r>
              <a:rPr lang="it-IT" sz="1600" b="0" i="0" dirty="0"/>
              <a:t>a concedere fiducia all'altro, per stare a vedere come viene ripagata la loro </a:t>
            </a:r>
            <a:r>
              <a:rPr lang="it-IT" sz="1600" b="0" i="0" dirty="0" smtClean="0"/>
              <a:t> disponibilità </a:t>
            </a:r>
            <a:r>
              <a:rPr lang="it-IT" sz="1600" b="0" i="0" dirty="0"/>
              <a:t>(</a:t>
            </a:r>
            <a:r>
              <a:rPr lang="it-IT" sz="1600" b="0" i="0" dirty="0" err="1"/>
              <a:t>Bendor</a:t>
            </a:r>
            <a:r>
              <a:rPr lang="it-IT" sz="1600" b="0" i="0" dirty="0"/>
              <a:t> e </a:t>
            </a:r>
            <a:r>
              <a:rPr lang="it-IT" sz="1600" b="0" i="0" dirty="0" err="1"/>
              <a:t>Swistak</a:t>
            </a:r>
            <a:r>
              <a:rPr lang="it-IT" sz="1600" b="0" i="0" dirty="0"/>
              <a:t>, 1997). </a:t>
            </a:r>
          </a:p>
          <a:p>
            <a:r>
              <a:rPr lang="it-IT" sz="1600" b="0" i="0" dirty="0" smtClean="0"/>
              <a:t>La </a:t>
            </a:r>
            <a:r>
              <a:rPr lang="it-IT" sz="1600" b="0" i="0" dirty="0"/>
              <a:t>strategia vincente si rivela quella della reciprocità (</a:t>
            </a:r>
            <a:r>
              <a:rPr lang="it-IT" sz="1600" i="0" dirty="0" err="1">
                <a:solidFill>
                  <a:srgbClr val="993366"/>
                </a:solidFill>
              </a:rPr>
              <a:t>tit</a:t>
            </a:r>
            <a:r>
              <a:rPr lang="it-IT" sz="1600" i="0" dirty="0">
                <a:solidFill>
                  <a:srgbClr val="993366"/>
                </a:solidFill>
              </a:rPr>
              <a:t> </a:t>
            </a:r>
            <a:r>
              <a:rPr lang="it-IT" sz="1600" i="0" dirty="0" err="1">
                <a:solidFill>
                  <a:srgbClr val="993366"/>
                </a:solidFill>
              </a:rPr>
              <a:t>for</a:t>
            </a:r>
            <a:r>
              <a:rPr lang="it-IT" sz="1600" i="0" dirty="0">
                <a:solidFill>
                  <a:srgbClr val="993366"/>
                </a:solidFill>
              </a:rPr>
              <a:t> </a:t>
            </a:r>
            <a:r>
              <a:rPr lang="it-IT" sz="1600" i="0" dirty="0" err="1">
                <a:solidFill>
                  <a:srgbClr val="993366"/>
                </a:solidFill>
              </a:rPr>
              <a:t>tat</a:t>
            </a:r>
            <a:r>
              <a:rPr lang="it-IT" sz="1600" b="0" i="0" dirty="0"/>
              <a:t>): inizia collaborando, ma al giro successivo rispondi con la collaborazione alla collaborazione, e con la defezione alla defezione.</a:t>
            </a:r>
          </a:p>
          <a:p>
            <a:r>
              <a:rPr lang="it-IT" sz="1600" dirty="0"/>
              <a:t/>
            </a:r>
            <a:br>
              <a:rPr lang="it-IT" sz="1600" dirty="0"/>
            </a:br>
            <a:r>
              <a:rPr lang="it-IT" sz="1600" b="0" i="0" dirty="0"/>
              <a:t>Lo stabile intreccio dei destini favorisce l'insorgere della fiducia reciproca, anche in situazioni di competizione e in assenza di istituzioni preposte a punire chi tradisce </a:t>
            </a:r>
          </a:p>
          <a:p>
            <a:r>
              <a:rPr lang="it-IT" sz="1600" b="0" i="0" dirty="0"/>
              <a:t>Se attori razionali possono imparare che c'è una soluzione migliore del far incancrenire i conflitti, e che questa consiste nel dare una </a:t>
            </a:r>
            <a:r>
              <a:rPr lang="it-IT" sz="1600" b="0" dirty="0"/>
              <a:t>chance</a:t>
            </a:r>
            <a:r>
              <a:rPr lang="it-IT" sz="1600" b="0" i="0" dirty="0"/>
              <a:t> all'avversario, per verificare la sua disponibilità a collaborare, sembra sciogliersi l'enigma che dal diciannovesimo secolo ha segnato la storia delle scienze sociali: come può emergere un ordine spontaneo da una situazione originaria in cui ogni uomo è lupo per l'altro?</a:t>
            </a:r>
            <a:endParaRPr lang="it-IT"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1"/>
          </p:nvPr>
        </p:nvSpPr>
        <p:spPr/>
        <p:txBody>
          <a:bodyPr/>
          <a:lstStyle/>
          <a:p>
            <a:fld id="{A9EC1922-08BF-47F1-9F7D-59EE69074131}" type="slidenum">
              <a:rPr lang="it-IT"/>
              <a:pPr/>
              <a:t>43</a:t>
            </a:fld>
            <a:endParaRPr lang="it-IT"/>
          </a:p>
        </p:txBody>
      </p:sp>
      <p:sp>
        <p:nvSpPr>
          <p:cNvPr id="112642" name="Rectangle 2"/>
          <p:cNvSpPr>
            <a:spLocks noGrp="1" noChangeArrowheads="1"/>
          </p:cNvSpPr>
          <p:nvPr>
            <p:ph type="title"/>
          </p:nvPr>
        </p:nvSpPr>
        <p:spPr>
          <a:xfrm>
            <a:off x="457200" y="274638"/>
            <a:ext cx="7467600" cy="639762"/>
          </a:xfrm>
          <a:ln/>
        </p:spPr>
        <p:txBody>
          <a:bodyPr>
            <a:normAutofit/>
          </a:bodyPr>
          <a:lstStyle/>
          <a:p>
            <a:pPr marL="304800" indent="-304800"/>
            <a:r>
              <a:rPr lang="it-IT" sz="2400" b="1" dirty="0" smtClean="0">
                <a:solidFill>
                  <a:srgbClr val="993366"/>
                </a:solidFill>
              </a:rPr>
              <a:t>Tra </a:t>
            </a:r>
            <a:r>
              <a:rPr lang="it-IT" sz="2400" b="1" dirty="0">
                <a:solidFill>
                  <a:srgbClr val="993366"/>
                </a:solidFill>
              </a:rPr>
              <a:t>il conflitto e la collaborazione</a:t>
            </a:r>
            <a:r>
              <a:rPr lang="it-IT" sz="2400" b="1" dirty="0"/>
              <a:t> </a:t>
            </a:r>
          </a:p>
        </p:txBody>
      </p:sp>
      <p:sp>
        <p:nvSpPr>
          <p:cNvPr id="112643"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2644"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2645"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12646" name="Rectangle 6"/>
          <p:cNvSpPr>
            <a:spLocks noChangeArrowheads="1"/>
          </p:cNvSpPr>
          <p:nvPr/>
        </p:nvSpPr>
        <p:spPr bwMode="auto">
          <a:xfrm>
            <a:off x="0" y="4389438"/>
            <a:ext cx="9144000" cy="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endParaRPr lang="it-IT" sz="1800" b="0" i="0"/>
          </a:p>
        </p:txBody>
      </p:sp>
      <p:sp>
        <p:nvSpPr>
          <p:cNvPr id="112647" name="Text Box 7"/>
          <p:cNvSpPr txBox="1">
            <a:spLocks noChangeArrowheads="1"/>
          </p:cNvSpPr>
          <p:nvPr/>
        </p:nvSpPr>
        <p:spPr bwMode="auto">
          <a:xfrm>
            <a:off x="152400" y="1371600"/>
            <a:ext cx="8640763" cy="3323987"/>
          </a:xfrm>
          <a:prstGeom prst="rect">
            <a:avLst/>
          </a:prstGeom>
          <a:noFill/>
          <a:ln w="9525" algn="ctr">
            <a:noFill/>
            <a:miter lim="800000"/>
            <a:headEnd/>
            <a:tailEnd/>
          </a:ln>
          <a:effectLst/>
        </p:spPr>
        <p:txBody>
          <a:bodyPr wrap="square">
            <a:spAutoFit/>
          </a:bodyPr>
          <a:lstStyle/>
          <a:p>
            <a:r>
              <a:rPr lang="it-IT" sz="2000" i="0" dirty="0">
                <a:solidFill>
                  <a:srgbClr val="993366"/>
                </a:solidFill>
              </a:rPr>
              <a:t>Allora perché talvolta si instaura la collaborazione, e talvolta un conflitto deleterio per tutte e due le parti?</a:t>
            </a:r>
            <a:r>
              <a:rPr lang="it-IT" sz="2000" dirty="0">
                <a:solidFill>
                  <a:srgbClr val="993366"/>
                </a:solidFill>
              </a:rPr>
              <a:t> </a:t>
            </a:r>
            <a:r>
              <a:rPr lang="it-IT" sz="2800" dirty="0"/>
              <a:t> </a:t>
            </a:r>
          </a:p>
          <a:p>
            <a:r>
              <a:rPr lang="it-IT" sz="1800" b="0" i="0" dirty="0"/>
              <a:t>Importanza delle fasi iniziali del confronto, quando i giocatori si studiano a vicenda, per cogliere ogni indizio utile a rivelare con chi si ha a che fare dall'altra parte </a:t>
            </a:r>
          </a:p>
          <a:p>
            <a:r>
              <a:rPr lang="it-IT" sz="1800" b="0" i="0" dirty="0"/>
              <a:t>La teoria dei giochi di segnalazione studia tutte quelle manifestazioni, fatte di parole, ma soprattutto di azioni, capaci di rafforzare l'ipotesi che la collaborazione è possibile. Rientrano in questo repertorio atti quali pagare una cauzione, dare qualcuno in ostaggio, ma anche rinunciare a un emendamento, dare in lettura un documento riservato, spostare uno sciopero dei trasporti a una fascia oraria che lo renda meno traumatico...</a:t>
            </a:r>
            <a:r>
              <a:rPr lang="it-IT" sz="1800" dirty="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1"/>
          </p:nvPr>
        </p:nvSpPr>
        <p:spPr/>
        <p:txBody>
          <a:bodyPr/>
          <a:lstStyle/>
          <a:p>
            <a:fld id="{D0E8ED4D-91D0-4C54-85EB-EA0C0664C41D}" type="slidenum">
              <a:rPr lang="it-IT"/>
              <a:pPr/>
              <a:t>44</a:t>
            </a:fld>
            <a:endParaRPr lang="it-IT"/>
          </a:p>
        </p:txBody>
      </p:sp>
      <p:sp>
        <p:nvSpPr>
          <p:cNvPr id="113666" name="Rectangle 2"/>
          <p:cNvSpPr>
            <a:spLocks noGrp="1" noChangeArrowheads="1"/>
          </p:cNvSpPr>
          <p:nvPr>
            <p:ph type="title"/>
          </p:nvPr>
        </p:nvSpPr>
        <p:spPr>
          <a:xfrm>
            <a:off x="457200" y="0"/>
            <a:ext cx="7467600" cy="868362"/>
          </a:xfrm>
          <a:ln/>
        </p:spPr>
        <p:txBody>
          <a:bodyPr>
            <a:normAutofit fontScale="90000"/>
          </a:bodyPr>
          <a:lstStyle/>
          <a:p>
            <a:pPr marL="304800" indent="-304800"/>
            <a:r>
              <a:rPr lang="it-IT" dirty="0">
                <a:solidFill>
                  <a:srgbClr val="993366"/>
                </a:solidFill>
              </a:rPr>
              <a:t>La scelta pubblica </a:t>
            </a:r>
            <a:r>
              <a:rPr lang="it-IT" dirty="0">
                <a:solidFill>
                  <a:srgbClr val="993366"/>
                </a:solidFill>
                <a:sym typeface="Wingdings" pitchFamily="2" charset="2"/>
              </a:rPr>
              <a:t> </a:t>
            </a:r>
            <a:r>
              <a:rPr lang="it-IT" dirty="0">
                <a:solidFill>
                  <a:srgbClr val="993366"/>
                </a:solidFill>
              </a:rPr>
              <a:t>Riferimenti teorici e metodologici </a:t>
            </a:r>
            <a:r>
              <a:rPr lang="it-IT" dirty="0">
                <a:solidFill>
                  <a:srgbClr val="993366"/>
                </a:solidFill>
                <a:sym typeface="Wingdings" pitchFamily="2" charset="2"/>
              </a:rPr>
              <a:t> </a:t>
            </a:r>
            <a:r>
              <a:rPr lang="it-IT" dirty="0">
                <a:solidFill>
                  <a:srgbClr val="993366"/>
                </a:solidFill>
              </a:rPr>
              <a:t>La teoria dei giochi</a:t>
            </a:r>
            <a:r>
              <a:rPr lang="it-IT" dirty="0"/>
              <a:t> </a:t>
            </a:r>
          </a:p>
        </p:txBody>
      </p:sp>
      <p:sp>
        <p:nvSpPr>
          <p:cNvPr id="113667" name="Text Box 3"/>
          <p:cNvSpPr txBox="1">
            <a:spLocks noChangeArrowheads="1"/>
          </p:cNvSpPr>
          <p:nvPr/>
        </p:nvSpPr>
        <p:spPr bwMode="auto">
          <a:xfrm>
            <a:off x="4716463" y="692150"/>
            <a:ext cx="3095625" cy="274638"/>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3668" name="Text Box 4"/>
          <p:cNvSpPr txBox="1">
            <a:spLocks noChangeArrowheads="1"/>
          </p:cNvSpPr>
          <p:nvPr/>
        </p:nvSpPr>
        <p:spPr bwMode="auto">
          <a:xfrm>
            <a:off x="323850" y="1700213"/>
            <a:ext cx="3887788" cy="274637"/>
          </a:xfrm>
          <a:prstGeom prst="rect">
            <a:avLst/>
          </a:prstGeom>
          <a:noFill/>
          <a:ln w="9525" algn="ctr">
            <a:noFill/>
            <a:miter lim="800000"/>
            <a:headEnd/>
            <a:tailEnd/>
          </a:ln>
          <a:effectLst/>
        </p:spPr>
        <p:txBody>
          <a:bodyPr lIns="18000" rIns="18000">
            <a:spAutoFit/>
          </a:bodyPr>
          <a:lstStyle/>
          <a:p>
            <a:pPr marL="995363">
              <a:lnSpc>
                <a:spcPct val="100000"/>
              </a:lnSpc>
              <a:spcBef>
                <a:spcPct val="50000"/>
              </a:spcBef>
            </a:pPr>
            <a:endParaRPr lang="it-IT" sz="1200"/>
          </a:p>
        </p:txBody>
      </p:sp>
      <p:sp>
        <p:nvSpPr>
          <p:cNvPr id="113669" name="Line 5"/>
          <p:cNvSpPr>
            <a:spLocks noChangeShapeType="1"/>
          </p:cNvSpPr>
          <p:nvPr/>
        </p:nvSpPr>
        <p:spPr bwMode="auto">
          <a:xfrm>
            <a:off x="3419475" y="5805488"/>
            <a:ext cx="431800" cy="0"/>
          </a:xfrm>
          <a:prstGeom prst="line">
            <a:avLst/>
          </a:prstGeom>
          <a:noFill/>
          <a:ln w="9525">
            <a:noFill/>
            <a:round/>
            <a:headEnd/>
            <a:tailEnd type="triangle" w="med" len="med"/>
          </a:ln>
          <a:effectLst/>
        </p:spPr>
        <p:txBody>
          <a:bodyPr lIns="18000" rIns="18000">
            <a:spAutoFit/>
          </a:bodyPr>
          <a:lstStyle/>
          <a:p>
            <a:endParaRPr lang="it-IT"/>
          </a:p>
        </p:txBody>
      </p:sp>
      <p:sp>
        <p:nvSpPr>
          <p:cNvPr id="113670" name="Rectangle 6"/>
          <p:cNvSpPr>
            <a:spLocks noChangeArrowheads="1"/>
          </p:cNvSpPr>
          <p:nvPr/>
        </p:nvSpPr>
        <p:spPr bwMode="auto">
          <a:xfrm>
            <a:off x="0" y="4389438"/>
            <a:ext cx="9144000" cy="0"/>
          </a:xfrm>
          <a:prstGeom prst="rect">
            <a:avLst/>
          </a:prstGeom>
          <a:noFill/>
          <a:ln w="9525" algn="ctr">
            <a:noFill/>
            <a:miter lim="800000"/>
            <a:headEnd/>
            <a:tailEnd/>
          </a:ln>
          <a:effectLst/>
        </p:spPr>
        <p:txBody>
          <a:bodyPr wrap="none" anchor="ctr">
            <a:spAutoFit/>
          </a:bodyPr>
          <a:lstStyle/>
          <a:p>
            <a:pPr>
              <a:lnSpc>
                <a:spcPct val="100000"/>
              </a:lnSpc>
              <a:spcBef>
                <a:spcPct val="0"/>
              </a:spcBef>
              <a:spcAft>
                <a:spcPct val="0"/>
              </a:spcAft>
              <a:tabLst>
                <a:tab pos="180975" algn="l"/>
              </a:tabLst>
            </a:pPr>
            <a:endParaRPr lang="it-IT" sz="1800" b="0" i="0"/>
          </a:p>
        </p:txBody>
      </p:sp>
      <p:sp>
        <p:nvSpPr>
          <p:cNvPr id="113671" name="Text Box 7"/>
          <p:cNvSpPr txBox="1">
            <a:spLocks noChangeArrowheads="1"/>
          </p:cNvSpPr>
          <p:nvPr/>
        </p:nvSpPr>
        <p:spPr bwMode="auto">
          <a:xfrm>
            <a:off x="152400" y="990600"/>
            <a:ext cx="8640763" cy="5693866"/>
          </a:xfrm>
          <a:prstGeom prst="rect">
            <a:avLst/>
          </a:prstGeom>
          <a:noFill/>
          <a:ln w="9525" algn="ctr">
            <a:noFill/>
            <a:miter lim="800000"/>
            <a:headEnd/>
            <a:tailEnd/>
          </a:ln>
          <a:effectLst/>
        </p:spPr>
        <p:txBody>
          <a:bodyPr wrap="square">
            <a:spAutoFit/>
          </a:bodyPr>
          <a:lstStyle/>
          <a:p>
            <a:r>
              <a:rPr lang="it-IT" sz="2000" i="0" dirty="0">
                <a:solidFill>
                  <a:srgbClr val="993366"/>
                </a:solidFill>
              </a:rPr>
              <a:t>I giochi cooperativi</a:t>
            </a:r>
            <a:r>
              <a:rPr lang="it-IT" sz="2000" i="0" dirty="0"/>
              <a:t> </a:t>
            </a:r>
          </a:p>
          <a:p>
            <a:r>
              <a:rPr lang="it-IT" sz="1800" b="0" i="0" dirty="0"/>
              <a:t>Nei giochi cooperativi le mete comuni sono evidenti, ed esistono le condizioni per </a:t>
            </a:r>
            <a:r>
              <a:rPr lang="it-IT" sz="1800" b="1" i="0" dirty="0"/>
              <a:t>dare una </a:t>
            </a:r>
            <a:r>
              <a:rPr lang="it-IT" sz="1800" b="1" dirty="0"/>
              <a:t>chance</a:t>
            </a:r>
            <a:r>
              <a:rPr lang="it-IT" sz="1800" b="1" i="0" dirty="0"/>
              <a:t> al bene collettivo</a:t>
            </a:r>
            <a:r>
              <a:rPr lang="it-IT" sz="1800" b="0" i="0" dirty="0"/>
              <a:t>: "In un gioco cooperativo, i giocatori possono accordarsi su ogni possibile combinazione di strategie, dato che possono stare sicuri che gli accordi saranno rispettati"  (</a:t>
            </a:r>
            <a:r>
              <a:rPr lang="it-IT" sz="1800" b="1" i="0" dirty="0" err="1"/>
              <a:t>Harsanyi</a:t>
            </a:r>
            <a:r>
              <a:rPr lang="it-IT" sz="1800" b="0" i="0" dirty="0"/>
              <a:t>, 1977)</a:t>
            </a:r>
            <a:r>
              <a:rPr lang="it-IT" sz="1800" b="0" dirty="0"/>
              <a:t> </a:t>
            </a:r>
          </a:p>
          <a:p>
            <a:r>
              <a:rPr lang="it-IT" sz="2400" b="0" i="0" dirty="0"/>
              <a:t>“</a:t>
            </a:r>
            <a:r>
              <a:rPr lang="it-IT" sz="1800" b="1" i="0" dirty="0"/>
              <a:t>I giochi cooperativi in genere comportano </a:t>
            </a:r>
            <a:r>
              <a:rPr lang="it-IT" sz="1800" b="0" i="0"/>
              <a:t>'</a:t>
            </a:r>
            <a:r>
              <a:rPr lang="it-IT" sz="1800" i="0">
                <a:solidFill>
                  <a:srgbClr val="993366"/>
                </a:solidFill>
              </a:rPr>
              <a:t>pagamenti </a:t>
            </a:r>
            <a:r>
              <a:rPr lang="it-IT" sz="1800" i="0" smtClean="0">
                <a:solidFill>
                  <a:srgbClr val="993366"/>
                </a:solidFill>
              </a:rPr>
              <a:t>laterali</a:t>
            </a:r>
            <a:r>
              <a:rPr lang="it-IT" sz="1800" b="0" i="0" smtClean="0"/>
              <a:t>‘ (!!), </a:t>
            </a:r>
            <a:r>
              <a:rPr lang="it-IT" sz="1800" b="0" i="0" dirty="0"/>
              <a:t>cioè favori e accordi di scambio, finché ognuno non ha ricavato il massimo. Dunque, il problema di una persona razionale in un gioco cooperativo è un po' più complicato di quel che sembra. La persona razionale deve chiedersi non solo  'in questo gioco, quale scelta strategica porta al miglior risultato per tutti noi?', ma anche 'quanto può essere elevata la tangente che posso ragionevolmente chiedere per il fatto di scegliere davvero quella strategia?'" (</a:t>
            </a:r>
            <a:r>
              <a:rPr lang="it-IT" sz="1800" b="1" i="0" dirty="0" err="1"/>
              <a:t>McCain</a:t>
            </a:r>
            <a:r>
              <a:rPr lang="it-IT" sz="1800" b="0" i="0" dirty="0"/>
              <a:t>, 1999</a:t>
            </a:r>
            <a:r>
              <a:rPr lang="it-IT" sz="1800" b="0" i="0" u="sng" dirty="0"/>
              <a:t>)</a:t>
            </a:r>
            <a:endParaRPr lang="it-IT" sz="1800" b="0" i="0" dirty="0"/>
          </a:p>
          <a:p>
            <a:r>
              <a:rPr lang="it-IT" sz="1800" b="0" i="0" dirty="0"/>
              <a:t>Esempio: a due persone viene chiesto di spartirsi un milione. Possono intascare il risultato della divisione solo se riescono a mettersi d'accordo. L'incentivo a trovare un'intesa evidentemente esiste. Ma questo non significa che l'esito sia unico, facile da raggiungere ed equo. Se esiste un forte dislivello di reddito tra i due giocatori, il più ricco potrà ricattare il più povero, imponendogli una divisione ingiusta. </a:t>
            </a:r>
          </a:p>
          <a:p>
            <a:r>
              <a:rPr lang="it-IT" sz="1400" b="0" dirty="0"/>
              <a:t/>
            </a:r>
            <a:br>
              <a:rPr lang="it-IT" sz="1400" b="0" dirty="0"/>
            </a:br>
            <a:endParaRPr lang="it-IT" sz="1800" b="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4294967295"/>
          </p:nvPr>
        </p:nvSpPr>
        <p:spPr/>
        <p:txBody>
          <a:bodyPr/>
          <a:lstStyle/>
          <a:p>
            <a:fld id="{4E5C8545-1ABB-48B6-8661-9C9094A425F2}" type="slidenum">
              <a:rPr lang="it-IT"/>
              <a:pPr/>
              <a:t>45</a:t>
            </a:fld>
            <a:endParaRPr lang="it-IT"/>
          </a:p>
        </p:txBody>
      </p:sp>
      <p:sp>
        <p:nvSpPr>
          <p:cNvPr id="67588" name="Text Box 4"/>
          <p:cNvSpPr txBox="1">
            <a:spLocks noChangeArrowheads="1"/>
          </p:cNvSpPr>
          <p:nvPr/>
        </p:nvSpPr>
        <p:spPr bwMode="auto">
          <a:xfrm>
            <a:off x="-3565525" y="7389813"/>
            <a:ext cx="7489825" cy="366712"/>
          </a:xfrm>
          <a:prstGeom prst="rect">
            <a:avLst/>
          </a:prstGeom>
          <a:noFill/>
          <a:ln w="9525" algn="ctr">
            <a:noFill/>
            <a:miter lim="800000"/>
            <a:headEnd/>
            <a:tailEnd/>
          </a:ln>
          <a:effectLst/>
        </p:spPr>
        <p:txBody>
          <a:bodyPr>
            <a:spAutoFit/>
          </a:bodyPr>
          <a:lstStyle/>
          <a:p>
            <a:pPr marL="342900" indent="-342900" eaLnBrk="0" hangingPunct="0">
              <a:spcBef>
                <a:spcPct val="50000"/>
              </a:spcBef>
            </a:pPr>
            <a:endParaRPr lang="it-IT"/>
          </a:p>
        </p:txBody>
      </p:sp>
      <p:sp>
        <p:nvSpPr>
          <p:cNvPr id="67589" name="Text Box 5"/>
          <p:cNvSpPr txBox="1">
            <a:spLocks noChangeArrowheads="1"/>
          </p:cNvSpPr>
          <p:nvPr/>
        </p:nvSpPr>
        <p:spPr bwMode="auto">
          <a:xfrm>
            <a:off x="755650" y="2420938"/>
            <a:ext cx="8064500" cy="2682875"/>
          </a:xfrm>
          <a:prstGeom prst="rect">
            <a:avLst/>
          </a:prstGeom>
          <a:noFill/>
          <a:ln w="9525" algn="ctr">
            <a:noFill/>
            <a:miter lim="800000"/>
            <a:headEnd/>
            <a:tailEnd/>
          </a:ln>
          <a:effectLst/>
        </p:spPr>
        <p:txBody>
          <a:bodyPr>
            <a:spAutoFit/>
          </a:bodyPr>
          <a:lstStyle/>
          <a:p>
            <a:pPr marL="342900" indent="-342900" algn="just" eaLnBrk="0" hangingPunct="0">
              <a:spcBef>
                <a:spcPct val="50000"/>
              </a:spcBef>
            </a:pPr>
            <a:r>
              <a:rPr lang="it-IT" sz="2000" dirty="0"/>
              <a:t>Ma come è possibile </a:t>
            </a:r>
            <a:r>
              <a:rPr lang="it-IT" sz="2000" b="1" i="1" dirty="0"/>
              <a:t>vincolarsi credibilmente</a:t>
            </a:r>
            <a:r>
              <a:rPr lang="it-IT" sz="2000" dirty="0"/>
              <a:t> ad un corso d’azione?</a:t>
            </a:r>
          </a:p>
          <a:p>
            <a:pPr marL="342900" indent="-342900" algn="just" eaLnBrk="0" hangingPunct="0">
              <a:spcBef>
                <a:spcPct val="50000"/>
              </a:spcBef>
            </a:pPr>
            <a:endParaRPr lang="it-IT" sz="1000" dirty="0"/>
          </a:p>
          <a:p>
            <a:pPr marL="342900" indent="-342900" algn="just" eaLnBrk="0" hangingPunct="0">
              <a:spcBef>
                <a:spcPct val="50000"/>
              </a:spcBef>
            </a:pPr>
            <a:r>
              <a:rPr lang="it-IT" sz="2000" dirty="0"/>
              <a:t>Le strade disponibili sono due: </a:t>
            </a:r>
          </a:p>
          <a:p>
            <a:pPr marL="342900" indent="-342900" algn="just" eaLnBrk="0" hangingPunct="0">
              <a:spcBef>
                <a:spcPct val="50000"/>
              </a:spcBef>
            </a:pPr>
            <a:endParaRPr lang="it-IT" sz="1000" dirty="0"/>
          </a:p>
          <a:p>
            <a:pPr marL="342900" indent="-342900" algn="just" eaLnBrk="0" hangingPunct="0">
              <a:buFontTx/>
              <a:buAutoNum type="arabicPeriod"/>
            </a:pPr>
            <a:r>
              <a:rPr lang="it-IT" sz="2000" dirty="0"/>
              <a:t>eliminare la possibilità di adottare una strategia alternativa a quella su cui ci si è impegnati (= mossa incondizionata): </a:t>
            </a:r>
          </a:p>
          <a:p>
            <a:pPr marL="342900" indent="-342900" algn="just" eaLnBrk="0" hangingPunct="0">
              <a:spcBef>
                <a:spcPct val="50000"/>
              </a:spcBef>
              <a:buFontTx/>
              <a:buAutoNum type="arabicPeriod"/>
            </a:pPr>
            <a:r>
              <a:rPr lang="it-IT" sz="2000" u="sng" dirty="0"/>
              <a:t>alterare la propria funzione dei </a:t>
            </a:r>
            <a:r>
              <a:rPr lang="it-IT" sz="2000" i="1" u="sng" dirty="0" err="1"/>
              <a:t>payoff</a:t>
            </a:r>
            <a:r>
              <a:rPr lang="it-IT" sz="2000" u="sng" dirty="0"/>
              <a:t> </a:t>
            </a:r>
            <a:r>
              <a:rPr lang="it-IT" sz="2000" dirty="0"/>
              <a:t>penalizzando i risultati di tutte le strategie diverse dal mantenimento dell’impegno.</a:t>
            </a:r>
          </a:p>
        </p:txBody>
      </p:sp>
      <p:sp>
        <p:nvSpPr>
          <p:cNvPr id="67590" name="Rectangle 6"/>
          <p:cNvSpPr>
            <a:spLocks noGrp="1" noChangeArrowheads="1"/>
          </p:cNvSpPr>
          <p:nvPr>
            <p:ph type="title"/>
          </p:nvPr>
        </p:nvSpPr>
        <p:spPr/>
        <p:txBody>
          <a:bodyPr/>
          <a:lstStyle/>
          <a:p>
            <a:r>
              <a:rPr lang="it-IT"/>
              <a:t>La credibilità</a:t>
            </a:r>
          </a:p>
        </p:txBody>
      </p:sp>
    </p:spTree>
    <p:extLst>
      <p:ext uri="{BB962C8B-B14F-4D97-AF65-F5344CB8AC3E}">
        <p14:creationId xmlns:p14="http://schemas.microsoft.com/office/powerpoint/2010/main" val="1528645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9">
                                            <p:txEl>
                                              <p:pRg st="0" end="0"/>
                                            </p:txEl>
                                          </p:spTgt>
                                        </p:tgtEl>
                                        <p:attrNameLst>
                                          <p:attrName>style.visibility</p:attrName>
                                        </p:attrNameLst>
                                      </p:cBhvr>
                                      <p:to>
                                        <p:strVal val="visible"/>
                                      </p:to>
                                    </p:set>
                                    <p:anim calcmode="lin" valueType="num">
                                      <p:cBhvr additive="base">
                                        <p:cTn id="7" dur="500" fill="hold"/>
                                        <p:tgtEl>
                                          <p:spTgt spid="6758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9">
                                            <p:txEl>
                                              <p:pRg st="2" end="2"/>
                                            </p:txEl>
                                          </p:spTgt>
                                        </p:tgtEl>
                                        <p:attrNameLst>
                                          <p:attrName>style.visibility</p:attrName>
                                        </p:attrNameLst>
                                      </p:cBhvr>
                                      <p:to>
                                        <p:strVal val="visible"/>
                                      </p:to>
                                    </p:set>
                                    <p:anim calcmode="lin" valueType="num">
                                      <p:cBhvr additive="base">
                                        <p:cTn id="13" dur="500" fill="hold"/>
                                        <p:tgtEl>
                                          <p:spTgt spid="6758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9">
                                            <p:txEl>
                                              <p:pRg st="4" end="4"/>
                                            </p:txEl>
                                          </p:spTgt>
                                        </p:tgtEl>
                                        <p:attrNameLst>
                                          <p:attrName>style.visibility</p:attrName>
                                        </p:attrNameLst>
                                      </p:cBhvr>
                                      <p:to>
                                        <p:strVal val="visible"/>
                                      </p:to>
                                    </p:set>
                                    <p:anim calcmode="lin" valueType="num">
                                      <p:cBhvr additive="base">
                                        <p:cTn id="19" dur="500" fill="hold"/>
                                        <p:tgtEl>
                                          <p:spTgt spid="6758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89">
                                            <p:txEl>
                                              <p:pRg st="5" end="5"/>
                                            </p:txEl>
                                          </p:spTgt>
                                        </p:tgtEl>
                                        <p:attrNameLst>
                                          <p:attrName>style.visibility</p:attrName>
                                        </p:attrNameLst>
                                      </p:cBhvr>
                                      <p:to>
                                        <p:strVal val="visible"/>
                                      </p:to>
                                    </p:set>
                                    <p:anim calcmode="lin" valueType="num">
                                      <p:cBhvr additive="base">
                                        <p:cTn id="25" dur="500" fill="hold"/>
                                        <p:tgtEl>
                                          <p:spTgt spid="6758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758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4294967295"/>
          </p:nvPr>
        </p:nvSpPr>
        <p:spPr/>
        <p:txBody>
          <a:bodyPr/>
          <a:lstStyle/>
          <a:p>
            <a:fld id="{2A166480-FD8F-49AE-BBDD-40698912D4AF}" type="slidenum">
              <a:rPr lang="it-IT"/>
              <a:pPr/>
              <a:t>46</a:t>
            </a:fld>
            <a:endParaRPr lang="it-IT"/>
          </a:p>
        </p:txBody>
      </p:sp>
      <p:sp>
        <p:nvSpPr>
          <p:cNvPr id="69636" name="Rectangle 4"/>
          <p:cNvSpPr>
            <a:spLocks noChangeArrowheads="1"/>
          </p:cNvSpPr>
          <p:nvPr/>
        </p:nvSpPr>
        <p:spPr bwMode="auto">
          <a:xfrm>
            <a:off x="395288" y="1628775"/>
            <a:ext cx="8569325" cy="3384550"/>
          </a:xfrm>
          <a:prstGeom prst="rect">
            <a:avLst/>
          </a:prstGeom>
          <a:noFill/>
          <a:ln w="12700">
            <a:noFill/>
            <a:miter lim="800000"/>
            <a:headEnd/>
            <a:tailEnd/>
          </a:ln>
          <a:effectLst/>
        </p:spPr>
        <p:txBody>
          <a:bodyPr lIns="90488" tIns="44450" rIns="90488" bIns="44450"/>
          <a:lstStyle/>
          <a:p>
            <a:pPr marL="274638" indent="-254000" algn="just" eaLnBrk="0" hangingPunct="0"/>
            <a:endParaRPr lang="it-IT" sz="2000" dirty="0"/>
          </a:p>
          <a:p>
            <a:pPr marL="274638" indent="-254000" algn="just" eaLnBrk="0" hangingPunct="0"/>
            <a:r>
              <a:rPr lang="it-IT" sz="2000" dirty="0"/>
              <a:t>La seconda opzione a sua volta contempla due possibilità:</a:t>
            </a:r>
          </a:p>
          <a:p>
            <a:pPr marL="274638" indent="-254000" algn="just" eaLnBrk="0" hangingPunct="0"/>
            <a:endParaRPr lang="it-IT" sz="2000" dirty="0"/>
          </a:p>
          <a:p>
            <a:pPr marL="274638" indent="-254000" algn="just" eaLnBrk="0" hangingPunct="0">
              <a:buClr>
                <a:srgbClr val="FF0000"/>
              </a:buClr>
              <a:buFont typeface="Wingdings" pitchFamily="2" charset="2"/>
              <a:buChar char="ü"/>
            </a:pPr>
            <a:r>
              <a:rPr lang="it-IT" sz="2000" dirty="0"/>
              <a:t>una variante, praticabile anche in presenza di giochi non ripetuti, prevede, qualora non si mantenga la parola data, la possibilità di </a:t>
            </a:r>
            <a:r>
              <a:rPr lang="it-IT" sz="2000" b="1" i="1" dirty="0"/>
              <a:t>sanzioni da parte di soggetti terzi</a:t>
            </a:r>
            <a:r>
              <a:rPr lang="it-IT" sz="2000" dirty="0"/>
              <a:t>;</a:t>
            </a:r>
          </a:p>
          <a:p>
            <a:pPr marL="274638" indent="-254000" algn="just" eaLnBrk="0" hangingPunct="0">
              <a:buClr>
                <a:srgbClr val="FF0000"/>
              </a:buClr>
              <a:buFont typeface="Wingdings" pitchFamily="2" charset="2"/>
              <a:buChar char="ü"/>
            </a:pPr>
            <a:endParaRPr lang="it-IT" sz="2000" dirty="0"/>
          </a:p>
          <a:p>
            <a:pPr marL="274638" indent="-254000" algn="just" eaLnBrk="0" hangingPunct="0">
              <a:buClr>
                <a:srgbClr val="FF0000"/>
              </a:buClr>
              <a:buFont typeface="Wingdings" pitchFamily="2" charset="2"/>
              <a:buChar char="ü"/>
            </a:pPr>
            <a:r>
              <a:rPr lang="it-IT" sz="2000" dirty="0"/>
              <a:t>un secondo modo è quello di </a:t>
            </a:r>
            <a:r>
              <a:rPr lang="it-IT" sz="2000" b="1" i="1" dirty="0"/>
              <a:t>mettere in gioco la propria reputazio-ne</a:t>
            </a:r>
            <a:r>
              <a:rPr lang="it-IT" sz="2000" dirty="0"/>
              <a:t>, condannandosi a perdere la faccia nel caso in cui non si mantenga l’impegno assunto con il partner.  </a:t>
            </a:r>
          </a:p>
        </p:txBody>
      </p:sp>
      <p:sp>
        <p:nvSpPr>
          <p:cNvPr id="69637" name="Rectangle 5"/>
          <p:cNvSpPr>
            <a:spLocks noGrp="1" noChangeArrowheads="1"/>
          </p:cNvSpPr>
          <p:nvPr>
            <p:ph type="title"/>
          </p:nvPr>
        </p:nvSpPr>
        <p:spPr/>
        <p:txBody>
          <a:bodyPr/>
          <a:lstStyle/>
          <a:p>
            <a:r>
              <a:rPr lang="it-IT"/>
              <a:t>La credibilità</a:t>
            </a:r>
          </a:p>
        </p:txBody>
      </p:sp>
      <p:sp>
        <p:nvSpPr>
          <p:cNvPr id="69638" name="Text Box 6"/>
          <p:cNvSpPr txBox="1">
            <a:spLocks noChangeArrowheads="1"/>
          </p:cNvSpPr>
          <p:nvPr/>
        </p:nvSpPr>
        <p:spPr bwMode="auto">
          <a:xfrm>
            <a:off x="611188" y="5013325"/>
            <a:ext cx="8281987" cy="1938992"/>
          </a:xfrm>
          <a:prstGeom prst="rect">
            <a:avLst/>
          </a:prstGeom>
          <a:noFill/>
          <a:ln w="9525">
            <a:noFill/>
            <a:miter lim="800000"/>
            <a:headEnd/>
            <a:tailEnd/>
          </a:ln>
          <a:effectLst/>
        </p:spPr>
        <p:txBody>
          <a:bodyPr wrap="square">
            <a:spAutoFit/>
          </a:bodyPr>
          <a:lstStyle/>
          <a:p>
            <a:pPr algn="just" eaLnBrk="0" hangingPunct="0">
              <a:buClr>
                <a:srgbClr val="FF0000"/>
              </a:buClr>
              <a:buFont typeface="Wingdings" pitchFamily="2" charset="2"/>
              <a:buNone/>
            </a:pPr>
            <a:r>
              <a:rPr lang="it-IT" sz="2000" b="1" i="1" dirty="0"/>
              <a:t>Questa seconda modalità è fondamentale nei negoziati tra attori che mantengono relazioni durature (giochi ripetuti</a:t>
            </a:r>
            <a:r>
              <a:rPr lang="it-IT" sz="2000" b="1" i="1" dirty="0" smtClean="0"/>
              <a:t>).</a:t>
            </a:r>
          </a:p>
          <a:p>
            <a:pPr algn="just" eaLnBrk="0" hangingPunct="0">
              <a:buClr>
                <a:srgbClr val="FF0000"/>
              </a:buClr>
            </a:pPr>
            <a:r>
              <a:rPr lang="it-IT" sz="2000" i="1" dirty="0" smtClean="0"/>
              <a:t>(L’esempio della strategia della Banca Centrale può essere ripreso qui. Vediamolo di nuovo alla luce delle nuove conoscenze sulla teoria dei giochi)</a:t>
            </a:r>
          </a:p>
          <a:p>
            <a:pPr algn="just" eaLnBrk="0" hangingPunct="0">
              <a:buClr>
                <a:srgbClr val="FF0000"/>
              </a:buClr>
              <a:buFont typeface="Wingdings" pitchFamily="2" charset="2"/>
              <a:buNone/>
            </a:pPr>
            <a:endParaRPr lang="it-IT" sz="2000" b="1" i="1" dirty="0"/>
          </a:p>
        </p:txBody>
      </p:sp>
    </p:spTree>
    <p:extLst>
      <p:ext uri="{BB962C8B-B14F-4D97-AF65-F5344CB8AC3E}">
        <p14:creationId xmlns:p14="http://schemas.microsoft.com/office/powerpoint/2010/main" val="24058533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6">
                                            <p:txEl>
                                              <p:pRg st="1" end="1"/>
                                            </p:txEl>
                                          </p:spTgt>
                                        </p:tgtEl>
                                        <p:attrNameLst>
                                          <p:attrName>style.visibility</p:attrName>
                                        </p:attrNameLst>
                                      </p:cBhvr>
                                      <p:to>
                                        <p:strVal val="visible"/>
                                      </p:to>
                                    </p:set>
                                    <p:anim calcmode="lin" valueType="num">
                                      <p:cBhvr additive="base">
                                        <p:cTn id="7" dur="500" fill="hold"/>
                                        <p:tgtEl>
                                          <p:spTgt spid="6963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6">
                                            <p:txEl>
                                              <p:pRg st="3" end="3"/>
                                            </p:txEl>
                                          </p:spTgt>
                                        </p:tgtEl>
                                        <p:attrNameLst>
                                          <p:attrName>style.visibility</p:attrName>
                                        </p:attrNameLst>
                                      </p:cBhvr>
                                      <p:to>
                                        <p:strVal val="visible"/>
                                      </p:to>
                                    </p:set>
                                    <p:anim calcmode="lin" valueType="num">
                                      <p:cBhvr additive="base">
                                        <p:cTn id="13" dur="500" fill="hold"/>
                                        <p:tgtEl>
                                          <p:spTgt spid="6963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6">
                                            <p:txEl>
                                              <p:pRg st="5" end="5"/>
                                            </p:txEl>
                                          </p:spTgt>
                                        </p:tgtEl>
                                        <p:attrNameLst>
                                          <p:attrName>style.visibility</p:attrName>
                                        </p:attrNameLst>
                                      </p:cBhvr>
                                      <p:to>
                                        <p:strVal val="visible"/>
                                      </p:to>
                                    </p:set>
                                    <p:anim calcmode="lin" valueType="num">
                                      <p:cBhvr additive="base">
                                        <p:cTn id="19" dur="500" fill="hold"/>
                                        <p:tgtEl>
                                          <p:spTgt spid="69636">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69638"/>
                                        </p:tgtEl>
                                        <p:attrNameLst>
                                          <p:attrName>style.visibility</p:attrName>
                                        </p:attrNameLst>
                                      </p:cBhvr>
                                      <p:to>
                                        <p:strVal val="visible"/>
                                      </p:to>
                                    </p:set>
                                    <p:anim calcmode="lin" valueType="num">
                                      <p:cBhvr>
                                        <p:cTn id="25" dur="500" fill="hold"/>
                                        <p:tgtEl>
                                          <p:spTgt spid="69638"/>
                                        </p:tgtEl>
                                        <p:attrNameLst>
                                          <p:attrName>ppt_w</p:attrName>
                                        </p:attrNameLst>
                                      </p:cBhvr>
                                      <p:tavLst>
                                        <p:tav tm="0">
                                          <p:val>
                                            <p:fltVal val="0"/>
                                          </p:val>
                                        </p:tav>
                                        <p:tav tm="100000">
                                          <p:val>
                                            <p:strVal val="#ppt_w"/>
                                          </p:val>
                                        </p:tav>
                                      </p:tavLst>
                                    </p:anim>
                                    <p:anim calcmode="lin" valueType="num">
                                      <p:cBhvr>
                                        <p:cTn id="26" dur="500" fill="hold"/>
                                        <p:tgtEl>
                                          <p:spTgt spid="69638"/>
                                        </p:tgtEl>
                                        <p:attrNameLst>
                                          <p:attrName>ppt_h</p:attrName>
                                        </p:attrNameLst>
                                      </p:cBhvr>
                                      <p:tavLst>
                                        <p:tav tm="0">
                                          <p:val>
                                            <p:fltVal val="0"/>
                                          </p:val>
                                        </p:tav>
                                        <p:tav tm="100000">
                                          <p:val>
                                            <p:strVal val="#ppt_h"/>
                                          </p:val>
                                        </p:tav>
                                      </p:tavLst>
                                    </p:anim>
                                    <p:animEffect transition="in" filter="fade">
                                      <p:cBhvr>
                                        <p:cTn id="27" dur="500"/>
                                        <p:tgtEl>
                                          <p:spTgt spid="69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p"/>
      <p:bldP spid="6963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dirty="0" smtClean="0"/>
              <a:t>1. Il </a:t>
            </a:r>
            <a:r>
              <a:rPr lang="it-IT" dirty="0" err="1" smtClean="0"/>
              <a:t>bias</a:t>
            </a:r>
            <a:r>
              <a:rPr lang="it-IT" dirty="0" smtClean="0"/>
              <a:t> inflazionistico di </a:t>
            </a:r>
            <a:r>
              <a:rPr lang="it-IT" dirty="0" err="1" smtClean="0"/>
              <a:t>Barro&amp;Gordon</a:t>
            </a:r>
            <a:r>
              <a:rPr lang="it-IT" dirty="0" smtClean="0"/>
              <a:t>: mossa incondizionata per garantire la </a:t>
            </a:r>
            <a:r>
              <a:rPr lang="it-IT" dirty="0" err="1" smtClean="0"/>
              <a:t>credibiòità</a:t>
            </a:r>
            <a:r>
              <a:rPr lang="it-IT" dirty="0" smtClean="0"/>
              <a:t> </a:t>
            </a:r>
            <a:endParaRPr lang="it-IT" dirty="0"/>
          </a:p>
        </p:txBody>
      </p:sp>
      <p:sp>
        <p:nvSpPr>
          <p:cNvPr id="3" name="Segnaposto contenuto 2"/>
          <p:cNvSpPr>
            <a:spLocks noGrp="1"/>
          </p:cNvSpPr>
          <p:nvPr>
            <p:ph sz="quarter" idx="1"/>
          </p:nvPr>
        </p:nvSpPr>
        <p:spPr>
          <a:xfrm>
            <a:off x="457200" y="1600200"/>
            <a:ext cx="7467600" cy="2590800"/>
          </a:xfrm>
        </p:spPr>
        <p:txBody>
          <a:bodyPr>
            <a:normAutofit/>
          </a:bodyPr>
          <a:lstStyle/>
          <a:p>
            <a:pPr marL="274320" indent="-274320" fontAlgn="auto">
              <a:spcAft>
                <a:spcPts val="0"/>
              </a:spcAft>
              <a:buFont typeface="Wingdings"/>
              <a:buChar char=""/>
              <a:defRPr/>
            </a:pPr>
            <a:r>
              <a:rPr lang="it-IT" dirty="0" smtClean="0"/>
              <a:t>Il governo vorrebbe un output maggiore di quello naturale (output potenziale) e non vuole l’inflazione (questo è il suo ottimo = first best)</a:t>
            </a:r>
          </a:p>
          <a:p>
            <a:pPr marL="274320" indent="-274320" fontAlgn="auto">
              <a:spcAft>
                <a:spcPts val="0"/>
              </a:spcAft>
              <a:buFont typeface="Wingdings"/>
              <a:buChar char=""/>
              <a:defRPr/>
            </a:pPr>
            <a:r>
              <a:rPr lang="it-IT" dirty="0" smtClean="0"/>
              <a:t>Il settore privato vuole il reddito naturale e non è interessato all’inflazione</a:t>
            </a:r>
          </a:p>
          <a:p>
            <a:pPr marL="274320" indent="-274320" fontAlgn="auto">
              <a:spcAft>
                <a:spcPts val="0"/>
              </a:spcAft>
              <a:buFont typeface="Wingdings"/>
              <a:buChar char=""/>
              <a:defRPr/>
            </a:pPr>
            <a:r>
              <a:rPr lang="it-IT" dirty="0" smtClean="0"/>
              <a:t>L’economia e governata da una curva di Phillips</a:t>
            </a:r>
          </a:p>
          <a:p>
            <a:pPr marL="274320" indent="-274320" fontAlgn="auto">
              <a:spcAft>
                <a:spcPts val="0"/>
              </a:spcAft>
              <a:buFont typeface="Wingdings"/>
              <a:buChar char=""/>
              <a:defRPr/>
            </a:pPr>
            <a:endParaRPr lang="it-IT" dirty="0"/>
          </a:p>
        </p:txBody>
      </p:sp>
      <p:pic>
        <p:nvPicPr>
          <p:cNvPr id="10244" name="Picture 3"/>
          <p:cNvPicPr>
            <a:picLocks noChangeAspect="1" noChangeArrowheads="1"/>
          </p:cNvPicPr>
          <p:nvPr/>
        </p:nvPicPr>
        <p:blipFill>
          <a:blip r:embed="rId2" cstate="print"/>
          <a:srcRect/>
          <a:stretch>
            <a:fillRect/>
          </a:stretch>
        </p:blipFill>
        <p:spPr bwMode="auto">
          <a:xfrm>
            <a:off x="1066800" y="4267200"/>
            <a:ext cx="7696200" cy="2171700"/>
          </a:xfrm>
          <a:prstGeom prst="rect">
            <a:avLst/>
          </a:prstGeom>
          <a:noFill/>
          <a:ln w="9525">
            <a:noFill/>
            <a:miter lim="800000"/>
            <a:headEnd/>
            <a:tailEnd/>
          </a:ln>
        </p:spPr>
      </p:pic>
      <p:cxnSp>
        <p:nvCxnSpPr>
          <p:cNvPr id="7" name="Connettore 1 6"/>
          <p:cNvCxnSpPr/>
          <p:nvPr/>
        </p:nvCxnSpPr>
        <p:spPr>
          <a:xfrm>
            <a:off x="2843808" y="2420888"/>
            <a:ext cx="3556992" cy="1846312"/>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Segnaposto numero diapositiva 5"/>
          <p:cNvSpPr>
            <a:spLocks noGrp="1"/>
          </p:cNvSpPr>
          <p:nvPr>
            <p:ph type="sldNum" sz="quarter" idx="4294967295"/>
          </p:nvPr>
        </p:nvSpPr>
        <p:spPr/>
        <p:txBody>
          <a:bodyPr/>
          <a:lstStyle/>
          <a:p>
            <a:fld id="{030B1E4F-A4EA-4BC1-AAD6-D030DE1CB6E6}" type="slidenum">
              <a:rPr lang="it-IT" smtClean="0"/>
              <a:pPr/>
              <a:t>47</a:t>
            </a:fld>
            <a:endParaRPr lang="it-IT"/>
          </a:p>
        </p:txBody>
      </p:sp>
    </p:spTree>
    <p:extLst>
      <p:ext uri="{BB962C8B-B14F-4D97-AF65-F5344CB8AC3E}">
        <p14:creationId xmlns:p14="http://schemas.microsoft.com/office/powerpoint/2010/main" val="88016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ppt_x"/>
                                          </p:val>
                                        </p:tav>
                                        <p:tav tm="100000">
                                          <p:val>
                                            <p:strVal val="#ppt_x"/>
                                          </p:val>
                                        </p:tav>
                                      </p:tavLst>
                                    </p:anim>
                                    <p:anim calcmode="lin" valueType="num">
                                      <p:cBhvr additive="base">
                                        <p:cTn id="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75" name="Picture 11"/>
          <p:cNvPicPr>
            <a:picLocks noChangeAspect="1" noChangeArrowheads="1"/>
          </p:cNvPicPr>
          <p:nvPr/>
        </p:nvPicPr>
        <p:blipFill>
          <a:blip r:embed="rId2" cstate="print"/>
          <a:srcRect/>
          <a:stretch>
            <a:fillRect/>
          </a:stretch>
        </p:blipFill>
        <p:spPr bwMode="auto">
          <a:xfrm>
            <a:off x="533400" y="3886200"/>
            <a:ext cx="7830457" cy="2971800"/>
          </a:xfrm>
          <a:prstGeom prst="rect">
            <a:avLst/>
          </a:prstGeom>
          <a:noFill/>
          <a:ln w="9525" cap="flat" cmpd="sng" algn="ctr">
            <a:noFill/>
            <a:prstDash val="solid"/>
            <a:miter lim="800000"/>
            <a:headEnd type="none" w="med" len="med"/>
            <a:tailEnd type="none" w="med" len="med"/>
          </a:ln>
        </p:spPr>
      </p:pic>
      <p:sp>
        <p:nvSpPr>
          <p:cNvPr id="2" name="Titolo 1"/>
          <p:cNvSpPr>
            <a:spLocks noGrp="1"/>
          </p:cNvSpPr>
          <p:nvPr>
            <p:ph type="title"/>
          </p:nvPr>
        </p:nvSpPr>
        <p:spPr/>
        <p:txBody>
          <a:bodyPr wrap="square" lIns="91440" tIns="45720" rIns="91440" bIns="45720" numCol="1" anchorCtr="0" compatLnSpc="1">
            <a:prstTxWarp prst="textNoShape">
              <a:avLst/>
            </a:prstTxWarp>
          </a:bodyPr>
          <a:lstStyle/>
          <a:p>
            <a:r>
              <a:rPr lang="it-IT" cap="none" smtClean="0"/>
              <a:t>EQUILIBRIO DI NASH (THIRD BEST)</a:t>
            </a:r>
          </a:p>
        </p:txBody>
      </p:sp>
      <p:sp>
        <p:nvSpPr>
          <p:cNvPr id="3" name="Segnaposto contenuto 2"/>
          <p:cNvSpPr>
            <a:spLocks noGrp="1"/>
          </p:cNvSpPr>
          <p:nvPr>
            <p:ph sz="quarter" idx="1"/>
          </p:nvPr>
        </p:nvSpPr>
        <p:spPr>
          <a:xfrm>
            <a:off x="457200" y="1600200"/>
            <a:ext cx="7467600" cy="2362200"/>
          </a:xfrm>
        </p:spPr>
        <p:txBody>
          <a:bodyPr>
            <a:normAutofit fontScale="92500" lnSpcReduction="20000"/>
          </a:bodyPr>
          <a:lstStyle/>
          <a:p>
            <a:pPr marL="274320" indent="-274320" fontAlgn="auto">
              <a:spcAft>
                <a:spcPts val="0"/>
              </a:spcAft>
              <a:buFont typeface="Wingdings"/>
              <a:buChar char=""/>
              <a:defRPr/>
            </a:pPr>
            <a:r>
              <a:rPr lang="it-IT" dirty="0" smtClean="0"/>
              <a:t>Il settore privato scegliendo di aumentare le aspettative è sicuro di ottenere quello che vuole (il reddito naturale) a prescindere da ciò che farà la banca centrale. Quindi decide di aumentare</a:t>
            </a:r>
          </a:p>
          <a:p>
            <a:pPr marL="274320" indent="-274320" fontAlgn="auto">
              <a:spcAft>
                <a:spcPts val="0"/>
              </a:spcAft>
              <a:buFont typeface="Wingdings"/>
              <a:buChar char=""/>
              <a:defRPr/>
            </a:pPr>
            <a:r>
              <a:rPr lang="it-IT" dirty="0" smtClean="0"/>
              <a:t>Ma anche la banca centrale a) se il settore privato non aumentale aspettative, preferisce aumentare M; b) se il settore privato aumenta, è indifferente. Quindi aumenta  M.</a:t>
            </a:r>
          </a:p>
          <a:p>
            <a:pPr marL="274320" indent="-274320" fontAlgn="auto">
              <a:spcAft>
                <a:spcPts val="0"/>
              </a:spcAft>
              <a:buFont typeface="Wingdings"/>
              <a:buChar char=""/>
              <a:defRPr/>
            </a:pPr>
            <a:endParaRPr lang="it-IT" dirty="0"/>
          </a:p>
        </p:txBody>
      </p:sp>
      <p:sp>
        <p:nvSpPr>
          <p:cNvPr id="17" name="Ovale 16"/>
          <p:cNvSpPr/>
          <p:nvPr/>
        </p:nvSpPr>
        <p:spPr>
          <a:xfrm>
            <a:off x="6096000" y="5334000"/>
            <a:ext cx="2209800" cy="838200"/>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sp>
        <p:nvSpPr>
          <p:cNvPr id="11273" name="Rectangle 9"/>
          <p:cNvSpPr>
            <a:spLocks noChangeArrowheads="1"/>
          </p:cNvSpPr>
          <p:nvPr/>
        </p:nvSpPr>
        <p:spPr bwMode="auto">
          <a:xfrm>
            <a:off x="533400" y="5410200"/>
            <a:ext cx="7848600" cy="685800"/>
          </a:xfrm>
          <a:prstGeom prst="rect">
            <a:avLst/>
          </a:prstGeom>
          <a:solidFill>
            <a:schemeClr val="accent1">
              <a:alpha val="8000"/>
            </a:schemeClr>
          </a:solidFill>
          <a:ln w="9525" algn="ctr">
            <a:solidFill>
              <a:schemeClr val="tx1"/>
            </a:solidFill>
            <a:miter lim="800000"/>
            <a:headEnd/>
            <a:tailEnd/>
          </a:ln>
          <a:effectLst/>
        </p:spPr>
        <p:txBody>
          <a:bodyPr wrap="none" anchor="ctr"/>
          <a:lstStyle/>
          <a:p>
            <a:endParaRPr lang="it-IT"/>
          </a:p>
        </p:txBody>
      </p:sp>
      <p:sp>
        <p:nvSpPr>
          <p:cNvPr id="11274" name="Rectangle 10"/>
          <p:cNvSpPr>
            <a:spLocks noChangeArrowheads="1"/>
          </p:cNvSpPr>
          <p:nvPr/>
        </p:nvSpPr>
        <p:spPr bwMode="auto">
          <a:xfrm>
            <a:off x="5796136" y="3933056"/>
            <a:ext cx="2590800" cy="2209800"/>
          </a:xfrm>
          <a:prstGeom prst="rect">
            <a:avLst/>
          </a:prstGeom>
          <a:solidFill>
            <a:schemeClr val="accent1">
              <a:alpha val="3000"/>
            </a:schemeClr>
          </a:solidFill>
          <a:ln w="19050" algn="ctr">
            <a:solidFill>
              <a:srgbClr val="808000"/>
            </a:solidFill>
            <a:miter lim="800000"/>
            <a:headEnd/>
            <a:tailEnd/>
          </a:ln>
          <a:effectLst/>
        </p:spPr>
        <p:txBody>
          <a:bodyPr wrap="none" anchor="ctr"/>
          <a:lstStyle/>
          <a:p>
            <a:endParaRPr lang="it-IT"/>
          </a:p>
        </p:txBody>
      </p:sp>
      <p:sp>
        <p:nvSpPr>
          <p:cNvPr id="8" name="Segnaposto numero diapositiva 7"/>
          <p:cNvSpPr>
            <a:spLocks noGrp="1"/>
          </p:cNvSpPr>
          <p:nvPr>
            <p:ph type="sldNum" sz="quarter" idx="4294967295"/>
          </p:nvPr>
        </p:nvSpPr>
        <p:spPr/>
        <p:txBody>
          <a:bodyPr/>
          <a:lstStyle/>
          <a:p>
            <a:fld id="{030B1E4F-A4EA-4BC1-AAD6-D030DE1CB6E6}" type="slidenum">
              <a:rPr lang="it-IT" smtClean="0"/>
              <a:pPr/>
              <a:t>48</a:t>
            </a:fld>
            <a:endParaRPr lang="it-IT"/>
          </a:p>
        </p:txBody>
      </p:sp>
    </p:spTree>
    <p:extLst>
      <p:ext uri="{BB962C8B-B14F-4D97-AF65-F5344CB8AC3E}">
        <p14:creationId xmlns:p14="http://schemas.microsoft.com/office/powerpoint/2010/main" val="249898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73"/>
                                        </p:tgtEl>
                                        <p:attrNameLst>
                                          <p:attrName>style.visibility</p:attrName>
                                        </p:attrNameLst>
                                      </p:cBhvr>
                                      <p:to>
                                        <p:strVal val="visible"/>
                                      </p:to>
                                    </p:set>
                                    <p:anim calcmode="lin" valueType="num">
                                      <p:cBhvr additive="base">
                                        <p:cTn id="17" dur="500" fill="hold"/>
                                        <p:tgtEl>
                                          <p:spTgt spid="11273"/>
                                        </p:tgtEl>
                                        <p:attrNameLst>
                                          <p:attrName>ppt_x</p:attrName>
                                        </p:attrNameLst>
                                      </p:cBhvr>
                                      <p:tavLst>
                                        <p:tav tm="0">
                                          <p:val>
                                            <p:strVal val="#ppt_x"/>
                                          </p:val>
                                        </p:tav>
                                        <p:tav tm="100000">
                                          <p:val>
                                            <p:strVal val="#ppt_x"/>
                                          </p:val>
                                        </p:tav>
                                      </p:tavLst>
                                    </p:anim>
                                    <p:anim calcmode="lin" valueType="num">
                                      <p:cBhvr additive="base">
                                        <p:cTn id="18"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274"/>
                                        </p:tgtEl>
                                        <p:attrNameLst>
                                          <p:attrName>style.visibility</p:attrName>
                                        </p:attrNameLst>
                                      </p:cBhvr>
                                      <p:to>
                                        <p:strVal val="visible"/>
                                      </p:to>
                                    </p:set>
                                    <p:anim calcmode="lin" valueType="num">
                                      <p:cBhvr additive="base">
                                        <p:cTn id="28" dur="500" fill="hold"/>
                                        <p:tgtEl>
                                          <p:spTgt spid="11274"/>
                                        </p:tgtEl>
                                        <p:attrNameLst>
                                          <p:attrName>ppt_x</p:attrName>
                                        </p:attrNameLst>
                                      </p:cBhvr>
                                      <p:tavLst>
                                        <p:tav tm="0">
                                          <p:val>
                                            <p:strVal val="#ppt_x"/>
                                          </p:val>
                                        </p:tav>
                                        <p:tav tm="100000">
                                          <p:val>
                                            <p:strVal val="#ppt_x"/>
                                          </p:val>
                                        </p:tav>
                                      </p:tavLst>
                                    </p:anim>
                                    <p:anim calcmode="lin" valueType="num">
                                      <p:cBhvr additive="base">
                                        <p:cTn id="29" dur="500" fill="hold"/>
                                        <p:tgtEl>
                                          <p:spTgt spid="11274"/>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7" grpId="0" animBg="1"/>
      <p:bldP spid="11273" grpId="0" animBg="1"/>
      <p:bldP spid="11274"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Inefficienza dell’equilibrio</a:t>
            </a:r>
            <a:endParaRPr lang="it-IT" dirty="0"/>
          </a:p>
        </p:txBody>
      </p:sp>
      <p:sp>
        <p:nvSpPr>
          <p:cNvPr id="12291" name="Segnaposto contenuto 2"/>
          <p:cNvSpPr>
            <a:spLocks noGrp="1"/>
          </p:cNvSpPr>
          <p:nvPr>
            <p:ph sz="quarter" idx="1"/>
          </p:nvPr>
        </p:nvSpPr>
        <p:spPr>
          <a:xfrm>
            <a:off x="457200" y="1600200"/>
            <a:ext cx="7467600" cy="2286000"/>
          </a:xfrm>
        </p:spPr>
        <p:txBody>
          <a:bodyPr/>
          <a:lstStyle/>
          <a:p>
            <a:r>
              <a:rPr lang="it-IT" dirty="0" smtClean="0"/>
              <a:t>L’equilibrio di Nash è inefficiente nel senso di </a:t>
            </a:r>
            <a:r>
              <a:rPr lang="it-IT" dirty="0" err="1" smtClean="0"/>
              <a:t>Pareto</a:t>
            </a:r>
            <a:r>
              <a:rPr lang="it-IT" dirty="0" smtClean="0"/>
              <a:t> (Equilibrio Cooperativo)</a:t>
            </a:r>
          </a:p>
          <a:p>
            <a:r>
              <a:rPr lang="it-IT" dirty="0" smtClean="0"/>
              <a:t>L’equilibrio nella prima casella infatti</a:t>
            </a:r>
          </a:p>
          <a:p>
            <a:pPr lvl="1"/>
            <a:r>
              <a:rPr lang="it-IT" dirty="0" smtClean="0"/>
              <a:t>Per il settore privato è lo stesso</a:t>
            </a:r>
          </a:p>
          <a:p>
            <a:pPr lvl="1"/>
            <a:r>
              <a:rPr lang="it-IT" dirty="0" smtClean="0"/>
              <a:t>Per la banca centrale è migliore</a:t>
            </a:r>
          </a:p>
          <a:p>
            <a:endParaRPr lang="it-IT" dirty="0" smtClean="0"/>
          </a:p>
        </p:txBody>
      </p:sp>
      <p:pic>
        <p:nvPicPr>
          <p:cNvPr id="12292" name="Picture 5"/>
          <p:cNvPicPr>
            <a:picLocks noChangeAspect="1" noChangeArrowheads="1"/>
          </p:cNvPicPr>
          <p:nvPr/>
        </p:nvPicPr>
        <p:blipFill>
          <a:blip r:embed="rId2" cstate="print"/>
          <a:srcRect/>
          <a:stretch>
            <a:fillRect/>
          </a:stretch>
        </p:blipFill>
        <p:spPr bwMode="auto">
          <a:xfrm>
            <a:off x="685800" y="3886200"/>
            <a:ext cx="7696200" cy="2143125"/>
          </a:xfrm>
          <a:prstGeom prst="rect">
            <a:avLst/>
          </a:prstGeom>
          <a:noFill/>
          <a:ln w="9525">
            <a:noFill/>
            <a:miter lim="800000"/>
            <a:headEnd/>
            <a:tailEnd/>
          </a:ln>
        </p:spPr>
      </p:pic>
      <p:sp>
        <p:nvSpPr>
          <p:cNvPr id="12293" name="CasellaDiTesto 4"/>
          <p:cNvSpPr txBox="1">
            <a:spLocks noChangeArrowheads="1"/>
          </p:cNvSpPr>
          <p:nvPr/>
        </p:nvSpPr>
        <p:spPr bwMode="auto">
          <a:xfrm>
            <a:off x="457200" y="6172200"/>
            <a:ext cx="2971800" cy="307975"/>
          </a:xfrm>
          <a:prstGeom prst="rect">
            <a:avLst/>
          </a:prstGeom>
          <a:noFill/>
          <a:ln w="9525">
            <a:solidFill>
              <a:srgbClr val="FF0000"/>
            </a:solidFill>
            <a:miter lim="800000"/>
            <a:headEnd/>
            <a:tailEnd/>
          </a:ln>
        </p:spPr>
        <p:txBody>
          <a:bodyPr>
            <a:spAutoFit/>
          </a:bodyPr>
          <a:lstStyle/>
          <a:p>
            <a:pPr>
              <a:spcBef>
                <a:spcPct val="0"/>
              </a:spcBef>
              <a:buClrTx/>
              <a:buSzTx/>
              <a:buFontTx/>
              <a:buNone/>
            </a:pPr>
            <a:r>
              <a:rPr lang="it-IT" sz="1400">
                <a:solidFill>
                  <a:srgbClr val="FF0000"/>
                </a:solidFill>
              </a:rPr>
              <a:t>EQUILIBRIO “COOPERATIVO”</a:t>
            </a:r>
          </a:p>
        </p:txBody>
      </p:sp>
      <p:sp>
        <p:nvSpPr>
          <p:cNvPr id="12294" name="CasellaDiTesto 5"/>
          <p:cNvSpPr txBox="1">
            <a:spLocks noChangeArrowheads="1"/>
          </p:cNvSpPr>
          <p:nvPr/>
        </p:nvSpPr>
        <p:spPr bwMode="auto">
          <a:xfrm>
            <a:off x="5029200" y="6324600"/>
            <a:ext cx="2514600" cy="307975"/>
          </a:xfrm>
          <a:prstGeom prst="rect">
            <a:avLst/>
          </a:prstGeom>
          <a:noFill/>
          <a:ln w="9525">
            <a:solidFill>
              <a:srgbClr val="FF0000"/>
            </a:solidFill>
            <a:miter lim="800000"/>
            <a:headEnd/>
            <a:tailEnd/>
          </a:ln>
        </p:spPr>
        <p:txBody>
          <a:bodyPr>
            <a:spAutoFit/>
          </a:bodyPr>
          <a:lstStyle/>
          <a:p>
            <a:pPr>
              <a:spcBef>
                <a:spcPct val="0"/>
              </a:spcBef>
              <a:buClrTx/>
              <a:buSzTx/>
              <a:buFontTx/>
              <a:buNone/>
            </a:pPr>
            <a:r>
              <a:rPr lang="it-IT" sz="1400">
                <a:solidFill>
                  <a:srgbClr val="FF0000"/>
                </a:solidFill>
              </a:rPr>
              <a:t>EQUILIBRIO DI NASH</a:t>
            </a:r>
          </a:p>
        </p:txBody>
      </p:sp>
      <p:sp>
        <p:nvSpPr>
          <p:cNvPr id="11" name="Rettangolo 10"/>
          <p:cNvSpPr/>
          <p:nvPr/>
        </p:nvSpPr>
        <p:spPr>
          <a:xfrm>
            <a:off x="3810000" y="4800600"/>
            <a:ext cx="1981200" cy="609600"/>
          </a:xfrm>
          <a:prstGeom prst="rect">
            <a:avLst/>
          </a:prstGeom>
          <a:solidFill>
            <a:schemeClr val="accent2">
              <a:alpha val="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sp>
        <p:nvSpPr>
          <p:cNvPr id="12" name="Rettangolo 11"/>
          <p:cNvSpPr/>
          <p:nvPr/>
        </p:nvSpPr>
        <p:spPr>
          <a:xfrm>
            <a:off x="6096000" y="5410200"/>
            <a:ext cx="1981200" cy="609600"/>
          </a:xfrm>
          <a:prstGeom prst="rect">
            <a:avLst/>
          </a:prstGeom>
          <a:solidFill>
            <a:schemeClr val="accent2">
              <a:alpha val="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cxnSp>
        <p:nvCxnSpPr>
          <p:cNvPr id="8" name="Connettore 2 7"/>
          <p:cNvCxnSpPr/>
          <p:nvPr/>
        </p:nvCxnSpPr>
        <p:spPr>
          <a:xfrm flipV="1">
            <a:off x="2895600" y="5181600"/>
            <a:ext cx="1066800" cy="9906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flipV="1">
            <a:off x="5410200" y="5638800"/>
            <a:ext cx="762000" cy="685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Segnaposto numero diapositiva 12"/>
          <p:cNvSpPr>
            <a:spLocks noGrp="1"/>
          </p:cNvSpPr>
          <p:nvPr>
            <p:ph type="sldNum" sz="quarter" idx="4294967295"/>
          </p:nvPr>
        </p:nvSpPr>
        <p:spPr/>
        <p:txBody>
          <a:bodyPr/>
          <a:lstStyle/>
          <a:p>
            <a:fld id="{030B1E4F-A4EA-4BC1-AAD6-D030DE1CB6E6}" type="slidenum">
              <a:rPr lang="it-IT" smtClean="0"/>
              <a:pPr/>
              <a:t>49</a:t>
            </a:fld>
            <a:endParaRPr lang="it-IT"/>
          </a:p>
        </p:txBody>
      </p:sp>
    </p:spTree>
    <p:extLst>
      <p:ext uri="{BB962C8B-B14F-4D97-AF65-F5344CB8AC3E}">
        <p14:creationId xmlns:p14="http://schemas.microsoft.com/office/powerpoint/2010/main" val="141201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292"/>
                                        </p:tgtEl>
                                        <p:attrNameLst>
                                          <p:attrName>style.visibility</p:attrName>
                                        </p:attrNameLst>
                                      </p:cBhvr>
                                      <p:to>
                                        <p:strVal val="visible"/>
                                      </p:to>
                                    </p:set>
                                    <p:anim calcmode="lin" valueType="num">
                                      <p:cBhvr additive="base">
                                        <p:cTn id="17" dur="500" fill="hold"/>
                                        <p:tgtEl>
                                          <p:spTgt spid="12292"/>
                                        </p:tgtEl>
                                        <p:attrNameLst>
                                          <p:attrName>ppt_x</p:attrName>
                                        </p:attrNameLst>
                                      </p:cBhvr>
                                      <p:tavLst>
                                        <p:tav tm="0">
                                          <p:val>
                                            <p:strVal val="#ppt_x"/>
                                          </p:val>
                                        </p:tav>
                                        <p:tav tm="100000">
                                          <p:val>
                                            <p:strVal val="#ppt_x"/>
                                          </p:val>
                                        </p:tav>
                                      </p:tavLst>
                                    </p:anim>
                                    <p:anim calcmode="lin" valueType="num">
                                      <p:cBhvr additive="base">
                                        <p:cTn id="18"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291">
                                            <p:txEl>
                                              <p:pRg st="1" end="1"/>
                                            </p:txEl>
                                          </p:spTgt>
                                        </p:tgtEl>
                                        <p:attrNameLst>
                                          <p:attrName>style.visibility</p:attrName>
                                        </p:attrNameLst>
                                      </p:cBhvr>
                                      <p:to>
                                        <p:strVal val="visible"/>
                                      </p:to>
                                    </p:set>
                                    <p:animEffect transition="in" filter="fade">
                                      <p:cBhvr>
                                        <p:cTn id="23" dur="2000"/>
                                        <p:tgtEl>
                                          <p:spTgt spid="12291">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291">
                                            <p:txEl>
                                              <p:pRg st="2" end="2"/>
                                            </p:txEl>
                                          </p:spTgt>
                                        </p:tgtEl>
                                        <p:attrNameLst>
                                          <p:attrName>style.visibility</p:attrName>
                                        </p:attrNameLst>
                                      </p:cBhvr>
                                      <p:to>
                                        <p:strVal val="visible"/>
                                      </p:to>
                                    </p:set>
                                    <p:animEffect transition="in" filter="fade">
                                      <p:cBhvr>
                                        <p:cTn id="26" dur="2000"/>
                                        <p:tgtEl>
                                          <p:spTgt spid="1229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3"/>
                                        </p:tgtEl>
                                        <p:attrNameLst>
                                          <p:attrName>style.visibility</p:attrName>
                                        </p:attrNameLst>
                                      </p:cBhvr>
                                      <p:to>
                                        <p:strVal val="visible"/>
                                      </p:to>
                                    </p:set>
                                    <p:anim calcmode="lin" valueType="num">
                                      <p:cBhvr additive="base">
                                        <p:cTn id="31" dur="500" fill="hold"/>
                                        <p:tgtEl>
                                          <p:spTgt spid="12293"/>
                                        </p:tgtEl>
                                        <p:attrNameLst>
                                          <p:attrName>ppt_x</p:attrName>
                                        </p:attrNameLst>
                                      </p:cBhvr>
                                      <p:tavLst>
                                        <p:tav tm="0">
                                          <p:val>
                                            <p:strVal val="#ppt_x"/>
                                          </p:val>
                                        </p:tav>
                                        <p:tav tm="100000">
                                          <p:val>
                                            <p:strVal val="#ppt_x"/>
                                          </p:val>
                                        </p:tav>
                                      </p:tavLst>
                                    </p:anim>
                                    <p:anim calcmode="lin" valueType="num">
                                      <p:cBhvr additive="base">
                                        <p:cTn id="32" dur="500" fill="hold"/>
                                        <p:tgtEl>
                                          <p:spTgt spid="1229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12291">
                                            <p:txEl>
                                              <p:pRg st="3" end="3"/>
                                            </p:txEl>
                                          </p:spTgt>
                                        </p:tgtEl>
                                        <p:attrNameLst>
                                          <p:attrName>style.visibility</p:attrName>
                                        </p:attrNameLst>
                                      </p:cBhvr>
                                      <p:to>
                                        <p:strVal val="visible"/>
                                      </p:to>
                                    </p:set>
                                    <p:animEffect transition="in" filter="fade">
                                      <p:cBhvr>
                                        <p:cTn id="43" dur="2000"/>
                                        <p:tgtEl>
                                          <p:spTgt spid="12291">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1" nodeType="clickEffect">
                                  <p:stCondLst>
                                    <p:cond delay="0"/>
                                  </p:stCondLst>
                                  <p:childTnLst>
                                    <p:set>
                                      <p:cBhvr>
                                        <p:cTn id="47" dur="1" fill="hold">
                                          <p:stCondLst>
                                            <p:cond delay="0"/>
                                          </p:stCondLst>
                                        </p:cTn>
                                        <p:tgtEl>
                                          <p:spTgt spid="12293"/>
                                        </p:tgtEl>
                                        <p:attrNameLst>
                                          <p:attrName>style.visibility</p:attrName>
                                        </p:attrNameLst>
                                      </p:cBhvr>
                                      <p:to>
                                        <p:strVal val="visible"/>
                                      </p:to>
                                    </p:set>
                                    <p:anim calcmode="lin" valueType="num">
                                      <p:cBhvr additive="base">
                                        <p:cTn id="48" dur="500" fill="hold"/>
                                        <p:tgtEl>
                                          <p:spTgt spid="12293"/>
                                        </p:tgtEl>
                                        <p:attrNameLst>
                                          <p:attrName>ppt_x</p:attrName>
                                        </p:attrNameLst>
                                      </p:cBhvr>
                                      <p:tavLst>
                                        <p:tav tm="0">
                                          <p:val>
                                            <p:strVal val="#ppt_x"/>
                                          </p:val>
                                        </p:tav>
                                        <p:tav tm="100000">
                                          <p:val>
                                            <p:strVal val="#ppt_x"/>
                                          </p:val>
                                        </p:tav>
                                      </p:tavLst>
                                    </p:anim>
                                    <p:anim calcmode="lin" valueType="num">
                                      <p:cBhvr additive="base">
                                        <p:cTn id="49" dur="500" fill="hold"/>
                                        <p:tgtEl>
                                          <p:spTgt spid="12293"/>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ppt_x"/>
                                          </p:val>
                                        </p:tav>
                                        <p:tav tm="100000">
                                          <p:val>
                                            <p:strVal val="#ppt_x"/>
                                          </p:val>
                                        </p:tav>
                                      </p:tavLst>
                                    </p:anim>
                                    <p:anim calcmode="lin" valueType="num">
                                      <p:cBhvr additive="base">
                                        <p:cTn id="53" dur="500" fill="hold"/>
                                        <p:tgtEl>
                                          <p:spTgt spid="8"/>
                                        </p:tgtEl>
                                        <p:attrNameLst>
                                          <p:attrName>ppt_y</p:attrName>
                                        </p:attrNameLst>
                                      </p:cBhvr>
                                      <p:tavLst>
                                        <p:tav tm="0">
                                          <p:val>
                                            <p:strVal val="1+#ppt_h/2"/>
                                          </p:val>
                                        </p:tav>
                                        <p:tav tm="100000">
                                          <p:val>
                                            <p:strVal val="#ppt_y"/>
                                          </p:val>
                                        </p:tav>
                                      </p:tavLst>
                                    </p:anim>
                                  </p:childTnLst>
                                </p:cTn>
                              </p:par>
                              <p:par>
                                <p:cTn id="54" presetID="2" presetClass="entr" presetSubtype="4" fill="hold" grpId="1" nodeType="with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500" fill="hold"/>
                                        <p:tgtEl>
                                          <p:spTgt spid="11"/>
                                        </p:tgtEl>
                                        <p:attrNameLst>
                                          <p:attrName>ppt_x</p:attrName>
                                        </p:attrNameLst>
                                      </p:cBhvr>
                                      <p:tavLst>
                                        <p:tav tm="0">
                                          <p:val>
                                            <p:strVal val="#ppt_x"/>
                                          </p:val>
                                        </p:tav>
                                        <p:tav tm="100000">
                                          <p:val>
                                            <p:strVal val="#ppt_x"/>
                                          </p:val>
                                        </p:tav>
                                      </p:tavLst>
                                    </p:anim>
                                    <p:anim calcmode="lin" valueType="num">
                                      <p:cBhvr additive="base">
                                        <p:cTn id="57" dur="500" fill="hold"/>
                                        <p:tgtEl>
                                          <p:spTgt spid="11"/>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2294"/>
                                        </p:tgtEl>
                                        <p:attrNameLst>
                                          <p:attrName>style.visibility</p:attrName>
                                        </p:attrNameLst>
                                      </p:cBhvr>
                                      <p:to>
                                        <p:strVal val="visible"/>
                                      </p:to>
                                    </p:set>
                                    <p:anim calcmode="lin" valueType="num">
                                      <p:cBhvr additive="base">
                                        <p:cTn id="64" dur="500" fill="hold"/>
                                        <p:tgtEl>
                                          <p:spTgt spid="12294"/>
                                        </p:tgtEl>
                                        <p:attrNameLst>
                                          <p:attrName>ppt_x</p:attrName>
                                        </p:attrNameLst>
                                      </p:cBhvr>
                                      <p:tavLst>
                                        <p:tav tm="0">
                                          <p:val>
                                            <p:strVal val="#ppt_x"/>
                                          </p:val>
                                        </p:tav>
                                        <p:tav tm="100000">
                                          <p:val>
                                            <p:strVal val="#ppt_x"/>
                                          </p:val>
                                        </p:tav>
                                      </p:tavLst>
                                    </p:anim>
                                    <p:anim calcmode="lin" valueType="num">
                                      <p:cBhvr additive="base">
                                        <p:cTn id="65"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291" grpId="0" build="p"/>
      <p:bldP spid="12293" grpId="0" animBg="1"/>
      <p:bldP spid="12293" grpId="1" animBg="1"/>
      <p:bldP spid="12294" grpId="0" animBg="1"/>
      <p:bldP spid="11" grpId="0" animBg="1"/>
      <p:bldP spid="11" grpId="1"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1000" y="0"/>
            <a:ext cx="7467600" cy="1143000"/>
          </a:xfrm>
        </p:spPr>
        <p:txBody>
          <a:bodyPr/>
          <a:lstStyle/>
          <a:p>
            <a:r>
              <a:rPr lang="it-IT" dirty="0" smtClean="0"/>
              <a:t>L’incertezza delle previsioni macroeconomiche</a:t>
            </a:r>
            <a:endParaRPr lang="it-IT" dirty="0"/>
          </a:p>
        </p:txBody>
      </p:sp>
      <p:pic>
        <p:nvPicPr>
          <p:cNvPr id="5121" name="Picture 1"/>
          <p:cNvPicPr>
            <a:picLocks noChangeAspect="1" noChangeArrowheads="1"/>
          </p:cNvPicPr>
          <p:nvPr/>
        </p:nvPicPr>
        <p:blipFill>
          <a:blip r:embed="rId2" cstate="print"/>
          <a:srcRect/>
          <a:stretch>
            <a:fillRect/>
          </a:stretch>
        </p:blipFill>
        <p:spPr bwMode="auto">
          <a:xfrm>
            <a:off x="228600" y="1238250"/>
            <a:ext cx="6457950" cy="5619750"/>
          </a:xfrm>
          <a:prstGeom prst="rect">
            <a:avLst/>
          </a:prstGeom>
          <a:noFill/>
          <a:ln w="9525">
            <a:noFill/>
            <a:miter lim="800000"/>
            <a:headEnd/>
            <a:tailEnd/>
          </a:ln>
        </p:spPr>
      </p:pic>
      <p:sp>
        <p:nvSpPr>
          <p:cNvPr id="5" name="Rettangolo 4"/>
          <p:cNvSpPr/>
          <p:nvPr/>
        </p:nvSpPr>
        <p:spPr>
          <a:xfrm>
            <a:off x="6858000" y="1371600"/>
            <a:ext cx="1905000" cy="4185761"/>
          </a:xfrm>
          <a:prstGeom prst="rect">
            <a:avLst/>
          </a:prstGeom>
        </p:spPr>
        <p:txBody>
          <a:bodyPr wrap="square">
            <a:spAutoFit/>
          </a:bodyPr>
          <a:lstStyle/>
          <a:p>
            <a:r>
              <a:rPr lang="it-IT" sz="1400" b="1" dirty="0"/>
              <a:t>Risposta della produzione</a:t>
            </a:r>
          </a:p>
          <a:p>
            <a:r>
              <a:rPr lang="it-IT" sz="1400" b="1" dirty="0"/>
              <a:t>a un’espansione </a:t>
            </a:r>
            <a:r>
              <a:rPr lang="it-IT" sz="1400" b="1" dirty="0" smtClean="0"/>
              <a:t>monetaria: </a:t>
            </a:r>
            <a:r>
              <a:rPr lang="it-IT" sz="1400" b="1" dirty="0"/>
              <a:t>12</a:t>
            </a:r>
          </a:p>
          <a:p>
            <a:r>
              <a:rPr lang="it-IT" sz="1400" b="1" dirty="0" smtClean="0"/>
              <a:t>previsioni </a:t>
            </a:r>
            <a:r>
              <a:rPr lang="it-IT" sz="1400" b="1" dirty="0"/>
              <a:t>e 12 modelli.</a:t>
            </a:r>
          </a:p>
          <a:p>
            <a:r>
              <a:rPr lang="it-IT" sz="1400" dirty="0"/>
              <a:t>Tutti i 12 modelli prevedono un</a:t>
            </a:r>
          </a:p>
          <a:p>
            <a:r>
              <a:rPr lang="it-IT" sz="1400" dirty="0"/>
              <a:t>aumento temporaneo della produzione</a:t>
            </a:r>
          </a:p>
          <a:p>
            <a:r>
              <a:rPr lang="it-IT" sz="1400" dirty="0"/>
              <a:t>in seguito a un’espansione monetaria.</a:t>
            </a:r>
          </a:p>
          <a:p>
            <a:r>
              <a:rPr lang="it-IT" sz="1400" dirty="0"/>
              <a:t>Tuttavia la gamma di risposte riguardo</a:t>
            </a:r>
          </a:p>
          <a:p>
            <a:r>
              <a:rPr lang="it-IT" sz="1400" dirty="0"/>
              <a:t>a dimensione e durata è molto ampia.</a:t>
            </a:r>
          </a:p>
        </p:txBody>
      </p:sp>
      <p:sp>
        <p:nvSpPr>
          <p:cNvPr id="6" name="Segnaposto numero diapositiva 5"/>
          <p:cNvSpPr>
            <a:spLocks noGrp="1"/>
          </p:cNvSpPr>
          <p:nvPr>
            <p:ph type="sldNum" sz="quarter" idx="11"/>
          </p:nvPr>
        </p:nvSpPr>
        <p:spPr/>
        <p:txBody>
          <a:bodyPr/>
          <a:lstStyle/>
          <a:p>
            <a:fld id="{6CCE5D68-31AD-423E-B7D6-BD3AB10D10D7}" type="slidenum">
              <a:rPr lang="it-IT" smtClean="0"/>
              <a:t>5</a:t>
            </a:fld>
            <a:endParaRPr lang="it-I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err="1" smtClean="0"/>
              <a:t>Inflation</a:t>
            </a:r>
            <a:r>
              <a:rPr lang="it-IT" dirty="0" smtClean="0"/>
              <a:t> </a:t>
            </a:r>
            <a:r>
              <a:rPr lang="it-IT" dirty="0" err="1" smtClean="0"/>
              <a:t>bias</a:t>
            </a:r>
            <a:endParaRPr lang="it-IT" dirty="0"/>
          </a:p>
        </p:txBody>
      </p:sp>
      <p:sp>
        <p:nvSpPr>
          <p:cNvPr id="13315" name="Segnaposto contenuto 2"/>
          <p:cNvSpPr>
            <a:spLocks noGrp="1"/>
          </p:cNvSpPr>
          <p:nvPr>
            <p:ph sz="quarter" idx="1"/>
          </p:nvPr>
        </p:nvSpPr>
        <p:spPr>
          <a:xfrm>
            <a:off x="457200" y="1600200"/>
            <a:ext cx="7467600" cy="1295400"/>
          </a:xfrm>
        </p:spPr>
        <p:txBody>
          <a:bodyPr/>
          <a:lstStyle/>
          <a:p>
            <a:r>
              <a:rPr lang="it-IT" smtClean="0"/>
              <a:t>L’equilibrio di Nash è inefficiente nel senso di Pareto</a:t>
            </a:r>
          </a:p>
          <a:p>
            <a:r>
              <a:rPr lang="it-IT" smtClean="0"/>
              <a:t>L’equilibrio nella prima casella è migliore</a:t>
            </a:r>
          </a:p>
          <a:p>
            <a:endParaRPr lang="it-IT" smtClean="0"/>
          </a:p>
        </p:txBody>
      </p:sp>
      <p:pic>
        <p:nvPicPr>
          <p:cNvPr id="13316" name="Picture 5"/>
          <p:cNvPicPr>
            <a:picLocks noChangeAspect="1" noChangeArrowheads="1"/>
          </p:cNvPicPr>
          <p:nvPr/>
        </p:nvPicPr>
        <p:blipFill>
          <a:blip r:embed="rId2" cstate="print"/>
          <a:srcRect/>
          <a:stretch>
            <a:fillRect/>
          </a:stretch>
        </p:blipFill>
        <p:spPr bwMode="auto">
          <a:xfrm>
            <a:off x="685800" y="3886200"/>
            <a:ext cx="7696200" cy="2143125"/>
          </a:xfrm>
          <a:prstGeom prst="rect">
            <a:avLst/>
          </a:prstGeom>
          <a:noFill/>
          <a:ln w="9525">
            <a:noFill/>
            <a:miter lim="800000"/>
            <a:headEnd/>
            <a:tailEnd/>
          </a:ln>
        </p:spPr>
      </p:pic>
      <p:pic>
        <p:nvPicPr>
          <p:cNvPr id="13317" name="Picture 2"/>
          <p:cNvPicPr>
            <a:picLocks noChangeAspect="1" noChangeArrowheads="1"/>
          </p:cNvPicPr>
          <p:nvPr/>
        </p:nvPicPr>
        <p:blipFill>
          <a:blip r:embed="rId3" cstate="print"/>
          <a:srcRect/>
          <a:stretch>
            <a:fillRect/>
          </a:stretch>
        </p:blipFill>
        <p:spPr bwMode="auto">
          <a:xfrm>
            <a:off x="152400" y="3000375"/>
            <a:ext cx="8610600" cy="857250"/>
          </a:xfrm>
          <a:prstGeom prst="rect">
            <a:avLst/>
          </a:prstGeom>
          <a:noFill/>
          <a:ln w="9525">
            <a:noFill/>
            <a:miter lim="800000"/>
            <a:headEnd/>
            <a:tailEnd/>
          </a:ln>
        </p:spPr>
      </p:pic>
      <p:sp>
        <p:nvSpPr>
          <p:cNvPr id="13318" name="CasellaDiTesto 5"/>
          <p:cNvSpPr txBox="1">
            <a:spLocks noChangeArrowheads="1"/>
          </p:cNvSpPr>
          <p:nvPr/>
        </p:nvSpPr>
        <p:spPr bwMode="auto">
          <a:xfrm>
            <a:off x="457200" y="6172200"/>
            <a:ext cx="2971800" cy="307975"/>
          </a:xfrm>
          <a:prstGeom prst="rect">
            <a:avLst/>
          </a:prstGeom>
          <a:noFill/>
          <a:ln w="9525">
            <a:solidFill>
              <a:srgbClr val="FF0000"/>
            </a:solidFill>
            <a:miter lim="800000"/>
            <a:headEnd/>
            <a:tailEnd/>
          </a:ln>
        </p:spPr>
        <p:txBody>
          <a:bodyPr>
            <a:spAutoFit/>
          </a:bodyPr>
          <a:lstStyle/>
          <a:p>
            <a:pPr>
              <a:spcBef>
                <a:spcPct val="0"/>
              </a:spcBef>
              <a:buClrTx/>
              <a:buSzTx/>
              <a:buFontTx/>
              <a:buNone/>
            </a:pPr>
            <a:r>
              <a:rPr lang="it-IT" sz="1400">
                <a:solidFill>
                  <a:srgbClr val="FF0000"/>
                </a:solidFill>
              </a:rPr>
              <a:t>EQUILIBRIO “COOPERATIVO”</a:t>
            </a:r>
          </a:p>
        </p:txBody>
      </p:sp>
      <p:sp>
        <p:nvSpPr>
          <p:cNvPr id="7" name="Rettangolo 6"/>
          <p:cNvSpPr/>
          <p:nvPr/>
        </p:nvSpPr>
        <p:spPr>
          <a:xfrm>
            <a:off x="3810000" y="4800600"/>
            <a:ext cx="1981200" cy="609600"/>
          </a:xfrm>
          <a:prstGeom prst="rect">
            <a:avLst/>
          </a:prstGeom>
          <a:solidFill>
            <a:schemeClr val="accent2">
              <a:alpha val="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cxnSp>
        <p:nvCxnSpPr>
          <p:cNvPr id="8" name="Connettore 2 7"/>
          <p:cNvCxnSpPr/>
          <p:nvPr/>
        </p:nvCxnSpPr>
        <p:spPr>
          <a:xfrm flipV="1">
            <a:off x="2895600" y="5181600"/>
            <a:ext cx="1066800" cy="9906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321" name="CasellaDiTesto 8"/>
          <p:cNvSpPr txBox="1">
            <a:spLocks noChangeArrowheads="1"/>
          </p:cNvSpPr>
          <p:nvPr/>
        </p:nvSpPr>
        <p:spPr bwMode="auto">
          <a:xfrm>
            <a:off x="5029200" y="6324600"/>
            <a:ext cx="2514600" cy="307975"/>
          </a:xfrm>
          <a:prstGeom prst="rect">
            <a:avLst/>
          </a:prstGeom>
          <a:noFill/>
          <a:ln w="9525">
            <a:solidFill>
              <a:srgbClr val="FF0000"/>
            </a:solidFill>
            <a:miter lim="800000"/>
            <a:headEnd/>
            <a:tailEnd/>
          </a:ln>
        </p:spPr>
        <p:txBody>
          <a:bodyPr>
            <a:spAutoFit/>
          </a:bodyPr>
          <a:lstStyle/>
          <a:p>
            <a:pPr>
              <a:spcBef>
                <a:spcPct val="0"/>
              </a:spcBef>
              <a:buClrTx/>
              <a:buSzTx/>
              <a:buFontTx/>
              <a:buNone/>
            </a:pPr>
            <a:r>
              <a:rPr lang="it-IT" sz="1400">
                <a:solidFill>
                  <a:srgbClr val="FF0000"/>
                </a:solidFill>
              </a:rPr>
              <a:t>EQUILIBRIO DI NASH</a:t>
            </a:r>
          </a:p>
        </p:txBody>
      </p:sp>
      <p:sp>
        <p:nvSpPr>
          <p:cNvPr id="10" name="Rettangolo 9"/>
          <p:cNvSpPr/>
          <p:nvPr/>
        </p:nvSpPr>
        <p:spPr>
          <a:xfrm>
            <a:off x="6096000" y="5410200"/>
            <a:ext cx="1981200" cy="609600"/>
          </a:xfrm>
          <a:prstGeom prst="rect">
            <a:avLst/>
          </a:prstGeom>
          <a:solidFill>
            <a:schemeClr val="accent2">
              <a:alpha val="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cxnSp>
        <p:nvCxnSpPr>
          <p:cNvPr id="11" name="Connettore 2 10"/>
          <p:cNvCxnSpPr/>
          <p:nvPr/>
        </p:nvCxnSpPr>
        <p:spPr>
          <a:xfrm flipV="1">
            <a:off x="5410200" y="5638800"/>
            <a:ext cx="762000" cy="685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Segnaposto numero diapositiva 11"/>
          <p:cNvSpPr>
            <a:spLocks noGrp="1"/>
          </p:cNvSpPr>
          <p:nvPr>
            <p:ph type="sldNum" sz="quarter" idx="4294967295"/>
          </p:nvPr>
        </p:nvSpPr>
        <p:spPr/>
        <p:txBody>
          <a:bodyPr/>
          <a:lstStyle/>
          <a:p>
            <a:fld id="{030B1E4F-A4EA-4BC1-AAD6-D030DE1CB6E6}" type="slidenum">
              <a:rPr lang="it-IT" smtClean="0"/>
              <a:pPr/>
              <a:t>50</a:t>
            </a:fld>
            <a:endParaRPr lang="it-IT"/>
          </a:p>
        </p:txBody>
      </p:sp>
    </p:spTree>
    <p:extLst>
      <p:ext uri="{BB962C8B-B14F-4D97-AF65-F5344CB8AC3E}">
        <p14:creationId xmlns:p14="http://schemas.microsoft.com/office/powerpoint/2010/main" val="325377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ppt_x"/>
                                          </p:val>
                                        </p:tav>
                                        <p:tav tm="100000">
                                          <p:val>
                                            <p:strVal val="#ppt_x"/>
                                          </p:val>
                                        </p:tav>
                                      </p:tavLst>
                                    </p:anim>
                                    <p:anim calcmode="lin" valueType="num">
                                      <p:cBhvr additive="base">
                                        <p:cTn id="8"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6"/>
                                        </p:tgtEl>
                                        <p:attrNameLst>
                                          <p:attrName>style.visibility</p:attrName>
                                        </p:attrNameLst>
                                      </p:cBhvr>
                                      <p:to>
                                        <p:strVal val="visible"/>
                                      </p:to>
                                    </p:set>
                                    <p:anim calcmode="lin" valueType="num">
                                      <p:cBhvr additive="base">
                                        <p:cTn id="13" dur="500" fill="hold"/>
                                        <p:tgtEl>
                                          <p:spTgt spid="13316"/>
                                        </p:tgtEl>
                                        <p:attrNameLst>
                                          <p:attrName>ppt_x</p:attrName>
                                        </p:attrNameLst>
                                      </p:cBhvr>
                                      <p:tavLst>
                                        <p:tav tm="0">
                                          <p:val>
                                            <p:strVal val="#ppt_x"/>
                                          </p:val>
                                        </p:tav>
                                        <p:tav tm="100000">
                                          <p:val>
                                            <p:strVal val="#ppt_x"/>
                                          </p:val>
                                        </p:tav>
                                      </p:tavLst>
                                    </p:anim>
                                    <p:anim calcmode="lin" valueType="num">
                                      <p:cBhvr additive="base">
                                        <p:cTn id="14" dur="500" fill="hold"/>
                                        <p:tgtEl>
                                          <p:spTgt spid="1331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318"/>
                                        </p:tgtEl>
                                        <p:attrNameLst>
                                          <p:attrName>style.visibility</p:attrName>
                                        </p:attrNameLst>
                                      </p:cBhvr>
                                      <p:to>
                                        <p:strVal val="visible"/>
                                      </p:to>
                                    </p:set>
                                    <p:anim calcmode="lin" valueType="num">
                                      <p:cBhvr additive="base">
                                        <p:cTn id="17" dur="500" fill="hold"/>
                                        <p:tgtEl>
                                          <p:spTgt spid="13318"/>
                                        </p:tgtEl>
                                        <p:attrNameLst>
                                          <p:attrName>ppt_x</p:attrName>
                                        </p:attrNameLst>
                                      </p:cBhvr>
                                      <p:tavLst>
                                        <p:tav tm="0">
                                          <p:val>
                                            <p:strVal val="#ppt_x"/>
                                          </p:val>
                                        </p:tav>
                                        <p:tav tm="100000">
                                          <p:val>
                                            <p:strVal val="#ppt_x"/>
                                          </p:val>
                                        </p:tav>
                                      </p:tavLst>
                                    </p:anim>
                                    <p:anim calcmode="lin" valueType="num">
                                      <p:cBhvr additive="base">
                                        <p:cTn id="18" dur="500" fill="hold"/>
                                        <p:tgtEl>
                                          <p:spTgt spid="1331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21"/>
                                        </p:tgtEl>
                                        <p:attrNameLst>
                                          <p:attrName>style.visibility</p:attrName>
                                        </p:attrNameLst>
                                      </p:cBhvr>
                                      <p:to>
                                        <p:strVal val="visible"/>
                                      </p:to>
                                    </p:set>
                                    <p:anim calcmode="lin" valueType="num">
                                      <p:cBhvr additive="base">
                                        <p:cTn id="31" dur="500" fill="hold"/>
                                        <p:tgtEl>
                                          <p:spTgt spid="13321"/>
                                        </p:tgtEl>
                                        <p:attrNameLst>
                                          <p:attrName>ppt_x</p:attrName>
                                        </p:attrNameLst>
                                      </p:cBhvr>
                                      <p:tavLst>
                                        <p:tav tm="0">
                                          <p:val>
                                            <p:strVal val="#ppt_x"/>
                                          </p:val>
                                        </p:tav>
                                        <p:tav tm="100000">
                                          <p:val>
                                            <p:strVal val="#ppt_x"/>
                                          </p:val>
                                        </p:tav>
                                      </p:tavLst>
                                    </p:anim>
                                    <p:anim calcmode="lin" valueType="num">
                                      <p:cBhvr additive="base">
                                        <p:cTn id="32" dur="500" fill="hold"/>
                                        <p:tgtEl>
                                          <p:spTgt spid="1332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3317"/>
                                        </p:tgtEl>
                                        <p:attrNameLst>
                                          <p:attrName>style.visibility</p:attrName>
                                        </p:attrNameLst>
                                      </p:cBhvr>
                                      <p:to>
                                        <p:strVal val="visible"/>
                                      </p:to>
                                    </p:set>
                                    <p:anim calcmode="lin" valueType="num">
                                      <p:cBhvr additive="base">
                                        <p:cTn id="45" dur="500" fill="hold"/>
                                        <p:tgtEl>
                                          <p:spTgt spid="13317"/>
                                        </p:tgtEl>
                                        <p:attrNameLst>
                                          <p:attrName>ppt_x</p:attrName>
                                        </p:attrNameLst>
                                      </p:cBhvr>
                                      <p:tavLst>
                                        <p:tav tm="0">
                                          <p:val>
                                            <p:strVal val="#ppt_x"/>
                                          </p:val>
                                        </p:tav>
                                        <p:tav tm="100000">
                                          <p:val>
                                            <p:strVal val="#ppt_x"/>
                                          </p:val>
                                        </p:tav>
                                      </p:tavLst>
                                    </p:anim>
                                    <p:anim calcmode="lin" valueType="num">
                                      <p:cBhvr additive="base">
                                        <p:cTn id="46"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nimBg="1"/>
      <p:bldP spid="7" grpId="0" animBg="1"/>
      <p:bldP spid="13321" grpId="0" animBg="1"/>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52" name="Picture 16"/>
          <p:cNvPicPr>
            <a:picLocks noChangeAspect="1" noChangeArrowheads="1"/>
          </p:cNvPicPr>
          <p:nvPr/>
        </p:nvPicPr>
        <p:blipFill>
          <a:blip r:embed="rId2" cstate="print"/>
          <a:srcRect/>
          <a:stretch>
            <a:fillRect/>
          </a:stretch>
        </p:blipFill>
        <p:spPr bwMode="auto">
          <a:xfrm>
            <a:off x="533400" y="3886200"/>
            <a:ext cx="8048840" cy="2241550"/>
          </a:xfrm>
          <a:prstGeom prst="rect">
            <a:avLst/>
          </a:prstGeom>
          <a:noFill/>
          <a:ln w="9525" cap="flat" cmpd="sng" algn="ctr">
            <a:noFill/>
            <a:prstDash val="solid"/>
            <a:miter lim="800000"/>
            <a:headEnd type="none" w="med" len="med"/>
            <a:tailEnd type="none" w="med" len="med"/>
          </a:ln>
        </p:spPr>
      </p:pic>
      <p:sp>
        <p:nvSpPr>
          <p:cNvPr id="5" name="Rettangolo 4"/>
          <p:cNvSpPr/>
          <p:nvPr/>
        </p:nvSpPr>
        <p:spPr>
          <a:xfrm>
            <a:off x="304800" y="1600200"/>
            <a:ext cx="7924800" cy="6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sp>
        <p:nvSpPr>
          <p:cNvPr id="2" name="Titolo 1"/>
          <p:cNvSpPr>
            <a:spLocks noGrp="1"/>
          </p:cNvSpPr>
          <p:nvPr>
            <p:ph type="title"/>
          </p:nvPr>
        </p:nvSpPr>
        <p:spPr/>
        <p:txBody>
          <a:bodyPr/>
          <a:lstStyle/>
          <a:p>
            <a:pPr fontAlgn="auto">
              <a:spcAft>
                <a:spcPts val="0"/>
              </a:spcAft>
              <a:defRPr/>
            </a:pPr>
            <a:r>
              <a:rPr lang="it-IT" dirty="0" smtClean="0"/>
              <a:t>Politica migliore (</a:t>
            </a:r>
            <a:r>
              <a:rPr lang="it-IT" dirty="0" err="1" smtClean="0"/>
              <a:t>second</a:t>
            </a:r>
            <a:r>
              <a:rPr lang="it-IT" dirty="0" smtClean="0"/>
              <a:t> best)</a:t>
            </a:r>
            <a:endParaRPr lang="it-IT" dirty="0"/>
          </a:p>
        </p:txBody>
      </p:sp>
      <p:sp>
        <p:nvSpPr>
          <p:cNvPr id="3" name="Segnaposto contenuto 2"/>
          <p:cNvSpPr>
            <a:spLocks noGrp="1"/>
          </p:cNvSpPr>
          <p:nvPr>
            <p:ph sz="quarter" idx="1"/>
          </p:nvPr>
        </p:nvSpPr>
        <p:spPr>
          <a:xfrm>
            <a:off x="457200" y="1600200"/>
            <a:ext cx="7467600" cy="1981200"/>
          </a:xfrm>
        </p:spPr>
        <p:txBody>
          <a:bodyPr>
            <a:normAutofit lnSpcReduction="10000"/>
          </a:bodyPr>
          <a:lstStyle/>
          <a:p>
            <a:pPr marL="274320" indent="-274320" fontAlgn="auto">
              <a:spcAft>
                <a:spcPts val="0"/>
              </a:spcAft>
              <a:buFont typeface="Wingdings"/>
              <a:buChar char=""/>
              <a:defRPr/>
            </a:pPr>
            <a:r>
              <a:rPr lang="it-IT" b="1" dirty="0" smtClean="0"/>
              <a:t>Soluzione: affidare la politica monetaria ad un banchiere conservatore oppure ad una regola fissa (legarsi le mani).</a:t>
            </a:r>
          </a:p>
          <a:p>
            <a:pPr marL="274320" indent="-274320" fontAlgn="auto">
              <a:spcAft>
                <a:spcPts val="0"/>
              </a:spcAft>
              <a:buFont typeface="Wingdings"/>
              <a:buChar char=""/>
              <a:defRPr/>
            </a:pPr>
            <a:r>
              <a:rPr lang="it-IT" dirty="0" smtClean="0"/>
              <a:t>In altri termini è meglio che la banca centrale annunci che non aumenterà l’inflazione</a:t>
            </a:r>
          </a:p>
          <a:p>
            <a:pPr marL="274320" indent="-274320" fontAlgn="auto">
              <a:spcAft>
                <a:spcPts val="0"/>
              </a:spcAft>
              <a:buFont typeface="Wingdings"/>
              <a:buChar char=""/>
              <a:defRPr/>
            </a:pPr>
            <a:endParaRPr lang="it-IT" dirty="0"/>
          </a:p>
        </p:txBody>
      </p:sp>
      <p:sp>
        <p:nvSpPr>
          <p:cNvPr id="14342" name="CasellaDiTesto 5"/>
          <p:cNvSpPr txBox="1">
            <a:spLocks noChangeArrowheads="1"/>
          </p:cNvSpPr>
          <p:nvPr/>
        </p:nvSpPr>
        <p:spPr bwMode="auto">
          <a:xfrm>
            <a:off x="990600" y="6324600"/>
            <a:ext cx="3113088" cy="369888"/>
          </a:xfrm>
          <a:prstGeom prst="rect">
            <a:avLst/>
          </a:prstGeom>
          <a:noFill/>
          <a:ln w="9525">
            <a:solidFill>
              <a:srgbClr val="FF0000"/>
            </a:solidFill>
            <a:miter lim="800000"/>
            <a:headEnd/>
            <a:tailEnd/>
          </a:ln>
        </p:spPr>
        <p:txBody>
          <a:bodyPr wrap="none">
            <a:spAutoFit/>
          </a:bodyPr>
          <a:lstStyle/>
          <a:p>
            <a:pPr>
              <a:spcBef>
                <a:spcPct val="0"/>
              </a:spcBef>
              <a:buClrTx/>
              <a:buSzTx/>
              <a:buFontTx/>
              <a:buNone/>
            </a:pPr>
            <a:r>
              <a:rPr lang="it-IT" sz="1800">
                <a:solidFill>
                  <a:srgbClr val="FF0000"/>
                </a:solidFill>
              </a:rPr>
              <a:t>REGOLA FISSA EX-ANTE</a:t>
            </a:r>
          </a:p>
        </p:txBody>
      </p:sp>
      <p:cxnSp>
        <p:nvCxnSpPr>
          <p:cNvPr id="8" name="Connettore 2 7"/>
          <p:cNvCxnSpPr/>
          <p:nvPr/>
        </p:nvCxnSpPr>
        <p:spPr>
          <a:xfrm flipV="1">
            <a:off x="2209800" y="4876800"/>
            <a:ext cx="1600200" cy="14478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3810000" y="3886200"/>
            <a:ext cx="2057400" cy="2209800"/>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cxnSp>
        <p:nvCxnSpPr>
          <p:cNvPr id="11" name="Connettore 1 10"/>
          <p:cNvCxnSpPr/>
          <p:nvPr/>
        </p:nvCxnSpPr>
        <p:spPr>
          <a:xfrm>
            <a:off x="3962400" y="4191000"/>
            <a:ext cx="17526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3962400" y="4495800"/>
            <a:ext cx="17526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4347" name="CasellaDiTesto 14"/>
          <p:cNvSpPr txBox="1">
            <a:spLocks noChangeArrowheads="1"/>
          </p:cNvSpPr>
          <p:nvPr/>
        </p:nvSpPr>
        <p:spPr bwMode="auto">
          <a:xfrm>
            <a:off x="533400" y="3429000"/>
            <a:ext cx="6246813" cy="369888"/>
          </a:xfrm>
          <a:prstGeom prst="rect">
            <a:avLst/>
          </a:prstGeom>
          <a:noFill/>
          <a:ln w="9525">
            <a:solidFill>
              <a:srgbClr val="FF0000"/>
            </a:solidFill>
            <a:miter lim="800000"/>
            <a:headEnd/>
            <a:tailEnd/>
          </a:ln>
        </p:spPr>
        <p:txBody>
          <a:bodyPr wrap="none">
            <a:spAutoFit/>
          </a:bodyPr>
          <a:lstStyle/>
          <a:p>
            <a:pPr>
              <a:spcBef>
                <a:spcPct val="0"/>
              </a:spcBef>
              <a:buClrTx/>
              <a:buSzTx/>
              <a:buFontTx/>
              <a:buNone/>
            </a:pPr>
            <a:r>
              <a:rPr lang="it-IT" sz="1800">
                <a:solidFill>
                  <a:srgbClr val="FF0000"/>
                </a:solidFill>
              </a:rPr>
              <a:t>RISPOSTA SE CREDONO NEL BANCHIERE/REGOLA</a:t>
            </a:r>
          </a:p>
        </p:txBody>
      </p:sp>
      <p:sp>
        <p:nvSpPr>
          <p:cNvPr id="16" name="Rettangolo 15"/>
          <p:cNvSpPr/>
          <p:nvPr/>
        </p:nvSpPr>
        <p:spPr>
          <a:xfrm>
            <a:off x="533400" y="4800600"/>
            <a:ext cx="8001000" cy="685800"/>
          </a:xfrm>
          <a:prstGeom prst="rect">
            <a:avLst/>
          </a:prstGeom>
          <a:solidFill>
            <a:schemeClr val="accent1">
              <a:alpha val="1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cxnSp>
        <p:nvCxnSpPr>
          <p:cNvPr id="20" name="Connettore 4 19"/>
          <p:cNvCxnSpPr/>
          <p:nvPr/>
        </p:nvCxnSpPr>
        <p:spPr>
          <a:xfrm rot="5400000">
            <a:off x="-419100" y="4229100"/>
            <a:ext cx="1600200" cy="304800"/>
          </a:xfrm>
          <a:prstGeom prst="bentConnector3">
            <a:avLst>
              <a:gd name="adj1" fmla="val 50000"/>
            </a:avLst>
          </a:prstGeom>
          <a:ln w="1905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a:off x="228600" y="5181600"/>
            <a:ext cx="381000" cy="158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Segnaposto numero diapositiva 14"/>
          <p:cNvSpPr>
            <a:spLocks noGrp="1"/>
          </p:cNvSpPr>
          <p:nvPr>
            <p:ph type="sldNum" sz="quarter" idx="4294967295"/>
          </p:nvPr>
        </p:nvSpPr>
        <p:spPr/>
        <p:txBody>
          <a:bodyPr/>
          <a:lstStyle/>
          <a:p>
            <a:fld id="{030B1E4F-A4EA-4BC1-AAD6-D030DE1CB6E6}" type="slidenum">
              <a:rPr lang="it-IT" smtClean="0"/>
              <a:pPr/>
              <a:t>51</a:t>
            </a:fld>
            <a:endParaRPr lang="it-IT"/>
          </a:p>
        </p:txBody>
      </p:sp>
    </p:spTree>
    <p:extLst>
      <p:ext uri="{BB962C8B-B14F-4D97-AF65-F5344CB8AC3E}">
        <p14:creationId xmlns:p14="http://schemas.microsoft.com/office/powerpoint/2010/main" val="365604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4342"/>
                                        </p:tgtEl>
                                        <p:attrNameLst>
                                          <p:attrName>style.visibility</p:attrName>
                                        </p:attrNameLst>
                                      </p:cBhvr>
                                      <p:to>
                                        <p:strVal val="visible"/>
                                      </p:to>
                                    </p:set>
                                    <p:anim calcmode="lin" valueType="num">
                                      <p:cBhvr additive="base">
                                        <p:cTn id="28" dur="500" fill="hold"/>
                                        <p:tgtEl>
                                          <p:spTgt spid="14342"/>
                                        </p:tgtEl>
                                        <p:attrNameLst>
                                          <p:attrName>ppt_x</p:attrName>
                                        </p:attrNameLst>
                                      </p:cBhvr>
                                      <p:tavLst>
                                        <p:tav tm="0">
                                          <p:val>
                                            <p:strVal val="#ppt_x"/>
                                          </p:val>
                                        </p:tav>
                                        <p:tav tm="100000">
                                          <p:val>
                                            <p:strVal val="#ppt_x"/>
                                          </p:val>
                                        </p:tav>
                                      </p:tavLst>
                                    </p:anim>
                                    <p:anim calcmode="lin" valueType="num">
                                      <p:cBhvr additive="base">
                                        <p:cTn id="29" dur="500" fill="hold"/>
                                        <p:tgtEl>
                                          <p:spTgt spid="14342"/>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ppt_x"/>
                                          </p:val>
                                        </p:tav>
                                        <p:tav tm="100000">
                                          <p:val>
                                            <p:strVal val="#ppt_x"/>
                                          </p:val>
                                        </p:tav>
                                      </p:tavLst>
                                    </p:anim>
                                    <p:anim calcmode="lin" valueType="num">
                                      <p:cBhvr additive="base">
                                        <p:cTn id="41" dur="500" fill="hold"/>
                                        <p:tgtEl>
                                          <p:spTgt spid="13"/>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1" nodeType="clickEffect">
                                  <p:stCondLst>
                                    <p:cond delay="0"/>
                                  </p:stCondLst>
                                  <p:childTnLst>
                                    <p:set>
                                      <p:cBhvr>
                                        <p:cTn id="49" dur="1" fill="hold">
                                          <p:stCondLst>
                                            <p:cond delay="0"/>
                                          </p:stCondLst>
                                        </p:cTn>
                                        <p:tgtEl>
                                          <p:spTgt spid="14342"/>
                                        </p:tgtEl>
                                        <p:attrNameLst>
                                          <p:attrName>style.visibility</p:attrName>
                                        </p:attrNameLst>
                                      </p:cBhvr>
                                      <p:to>
                                        <p:strVal val="visible"/>
                                      </p:to>
                                    </p:set>
                                    <p:anim calcmode="lin" valueType="num">
                                      <p:cBhvr additive="base">
                                        <p:cTn id="50" dur="500" fill="hold"/>
                                        <p:tgtEl>
                                          <p:spTgt spid="14342"/>
                                        </p:tgtEl>
                                        <p:attrNameLst>
                                          <p:attrName>ppt_x</p:attrName>
                                        </p:attrNameLst>
                                      </p:cBhvr>
                                      <p:tavLst>
                                        <p:tav tm="0">
                                          <p:val>
                                            <p:strVal val="#ppt_x"/>
                                          </p:val>
                                        </p:tav>
                                        <p:tav tm="100000">
                                          <p:val>
                                            <p:strVal val="#ppt_x"/>
                                          </p:val>
                                        </p:tav>
                                      </p:tavLst>
                                    </p:anim>
                                    <p:anim calcmode="lin" valueType="num">
                                      <p:cBhvr additive="base">
                                        <p:cTn id="51" dur="500" fill="hold"/>
                                        <p:tgtEl>
                                          <p:spTgt spid="14342"/>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1+#ppt_h/2"/>
                                          </p:val>
                                        </p:tav>
                                        <p:tav tm="100000">
                                          <p:val>
                                            <p:strVal val="#ppt_y"/>
                                          </p:val>
                                        </p:tav>
                                      </p:tavLst>
                                    </p:anim>
                                  </p:childTnLst>
                                </p:cTn>
                              </p:par>
                              <p:par>
                                <p:cTn id="56" presetID="2" presetClass="entr" presetSubtype="4" fill="hold" grpId="1" nodeType="with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additive="base">
                                        <p:cTn id="58" dur="500" fill="hold"/>
                                        <p:tgtEl>
                                          <p:spTgt spid="9"/>
                                        </p:tgtEl>
                                        <p:attrNameLst>
                                          <p:attrName>ppt_x</p:attrName>
                                        </p:attrNameLst>
                                      </p:cBhvr>
                                      <p:tavLst>
                                        <p:tav tm="0">
                                          <p:val>
                                            <p:strVal val="#ppt_x"/>
                                          </p:val>
                                        </p:tav>
                                        <p:tav tm="100000">
                                          <p:val>
                                            <p:strVal val="#ppt_x"/>
                                          </p:val>
                                        </p:tav>
                                      </p:tavLst>
                                    </p:anim>
                                    <p:anim calcmode="lin" valueType="num">
                                      <p:cBhvr additive="base">
                                        <p:cTn id="59" dur="500" fill="hold"/>
                                        <p:tgtEl>
                                          <p:spTgt spid="9"/>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ppt_x"/>
                                          </p:val>
                                        </p:tav>
                                        <p:tav tm="100000">
                                          <p:val>
                                            <p:strVal val="#ppt_x"/>
                                          </p:val>
                                        </p:tav>
                                      </p:tavLst>
                                    </p:anim>
                                    <p:anim calcmode="lin" valueType="num">
                                      <p:cBhvr additive="base">
                                        <p:cTn id="63" dur="500" fill="hold"/>
                                        <p:tgtEl>
                                          <p:spTgt spid="13"/>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additive="base">
                                        <p:cTn id="66" dur="500" fill="hold"/>
                                        <p:tgtEl>
                                          <p:spTgt spid="11"/>
                                        </p:tgtEl>
                                        <p:attrNameLst>
                                          <p:attrName>ppt_x</p:attrName>
                                        </p:attrNameLst>
                                      </p:cBhvr>
                                      <p:tavLst>
                                        <p:tav tm="0">
                                          <p:val>
                                            <p:strVal val="#ppt_x"/>
                                          </p:val>
                                        </p:tav>
                                        <p:tav tm="100000">
                                          <p:val>
                                            <p:strVal val="#ppt_x"/>
                                          </p:val>
                                        </p:tav>
                                      </p:tavLst>
                                    </p:anim>
                                    <p:anim calcmode="lin" valueType="num">
                                      <p:cBhvr additive="base">
                                        <p:cTn id="67" dur="500" fill="hold"/>
                                        <p:tgtEl>
                                          <p:spTgt spid="11"/>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4347"/>
                                        </p:tgtEl>
                                        <p:attrNameLst>
                                          <p:attrName>style.visibility</p:attrName>
                                        </p:attrNameLst>
                                      </p:cBhvr>
                                      <p:to>
                                        <p:strVal val="visible"/>
                                      </p:to>
                                    </p:set>
                                    <p:anim calcmode="lin" valueType="num">
                                      <p:cBhvr additive="base">
                                        <p:cTn id="70" dur="500" fill="hold"/>
                                        <p:tgtEl>
                                          <p:spTgt spid="14347"/>
                                        </p:tgtEl>
                                        <p:attrNameLst>
                                          <p:attrName>ppt_x</p:attrName>
                                        </p:attrNameLst>
                                      </p:cBhvr>
                                      <p:tavLst>
                                        <p:tav tm="0">
                                          <p:val>
                                            <p:strVal val="#ppt_x"/>
                                          </p:val>
                                        </p:tav>
                                        <p:tav tm="100000">
                                          <p:val>
                                            <p:strVal val="#ppt_x"/>
                                          </p:val>
                                        </p:tav>
                                      </p:tavLst>
                                    </p:anim>
                                    <p:anim calcmode="lin" valueType="num">
                                      <p:cBhvr additive="base">
                                        <p:cTn id="71" dur="500" fill="hold"/>
                                        <p:tgtEl>
                                          <p:spTgt spid="1434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fill="hold"/>
                                        <p:tgtEl>
                                          <p:spTgt spid="20"/>
                                        </p:tgtEl>
                                        <p:attrNameLst>
                                          <p:attrName>ppt_x</p:attrName>
                                        </p:attrNameLst>
                                      </p:cBhvr>
                                      <p:tavLst>
                                        <p:tav tm="0">
                                          <p:val>
                                            <p:strVal val="#ppt_x"/>
                                          </p:val>
                                        </p:tav>
                                        <p:tav tm="100000">
                                          <p:val>
                                            <p:strVal val="#ppt_x"/>
                                          </p:val>
                                        </p:tav>
                                      </p:tavLst>
                                    </p:anim>
                                    <p:anim calcmode="lin" valueType="num">
                                      <p:cBhvr additive="base">
                                        <p:cTn id="75" dur="500" fill="hold"/>
                                        <p:tgtEl>
                                          <p:spTgt spid="2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additive="base">
                                        <p:cTn id="78" dur="500" fill="hold"/>
                                        <p:tgtEl>
                                          <p:spTgt spid="24"/>
                                        </p:tgtEl>
                                        <p:attrNameLst>
                                          <p:attrName>ppt_x</p:attrName>
                                        </p:attrNameLst>
                                      </p:cBhvr>
                                      <p:tavLst>
                                        <p:tav tm="0">
                                          <p:val>
                                            <p:strVal val="#ppt_x"/>
                                          </p:val>
                                        </p:tav>
                                        <p:tav tm="100000">
                                          <p:val>
                                            <p:strVal val="#ppt_x"/>
                                          </p:val>
                                        </p:tav>
                                      </p:tavLst>
                                    </p:anim>
                                    <p:anim calcmode="lin" valueType="num">
                                      <p:cBhvr additive="base">
                                        <p:cTn id="79" dur="500" fill="hold"/>
                                        <p:tgtEl>
                                          <p:spTgt spid="24"/>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16"/>
                                        </p:tgtEl>
                                        <p:attrNameLst>
                                          <p:attrName>style.visibility</p:attrName>
                                        </p:attrNameLst>
                                      </p:cBhvr>
                                      <p:to>
                                        <p:strVal val="visible"/>
                                      </p:to>
                                    </p:set>
                                    <p:anim calcmode="lin" valueType="num">
                                      <p:cBhvr additive="base">
                                        <p:cTn id="82" dur="500" fill="hold"/>
                                        <p:tgtEl>
                                          <p:spTgt spid="16"/>
                                        </p:tgtEl>
                                        <p:attrNameLst>
                                          <p:attrName>ppt_x</p:attrName>
                                        </p:attrNameLst>
                                      </p:cBhvr>
                                      <p:tavLst>
                                        <p:tav tm="0">
                                          <p:val>
                                            <p:strVal val="#ppt_x"/>
                                          </p:val>
                                        </p:tav>
                                        <p:tav tm="100000">
                                          <p:val>
                                            <p:strVal val="#ppt_x"/>
                                          </p:val>
                                        </p:tav>
                                      </p:tavLst>
                                    </p:anim>
                                    <p:anim calcmode="lin" valueType="num">
                                      <p:cBhvr additive="base">
                                        <p:cTn id="8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build="p"/>
      <p:bldP spid="14342" grpId="0" animBg="1"/>
      <p:bldP spid="14342" grpId="1" animBg="1"/>
      <p:bldP spid="9" grpId="0" animBg="1"/>
      <p:bldP spid="9" grpId="1" animBg="1"/>
      <p:bldP spid="14347" grpId="0"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16"/>
          <p:cNvPicPr>
            <a:picLocks noChangeAspect="1" noChangeArrowheads="1"/>
          </p:cNvPicPr>
          <p:nvPr/>
        </p:nvPicPr>
        <p:blipFill>
          <a:blip r:embed="rId2" cstate="print"/>
          <a:srcRect/>
          <a:stretch>
            <a:fillRect/>
          </a:stretch>
        </p:blipFill>
        <p:spPr bwMode="auto">
          <a:xfrm>
            <a:off x="533400" y="3886200"/>
            <a:ext cx="8048836" cy="2241549"/>
          </a:xfrm>
          <a:prstGeom prst="rect">
            <a:avLst/>
          </a:prstGeom>
          <a:noFill/>
          <a:ln w="9525" cap="flat" cmpd="sng" algn="ctr">
            <a:noFill/>
            <a:prstDash val="solid"/>
            <a:miter lim="800000"/>
            <a:headEnd type="none" w="med" len="med"/>
            <a:tailEnd type="none" w="med" len="med"/>
          </a:ln>
        </p:spPr>
      </p:pic>
      <p:sp>
        <p:nvSpPr>
          <p:cNvPr id="5" name="Rettangolo 4"/>
          <p:cNvSpPr/>
          <p:nvPr/>
        </p:nvSpPr>
        <p:spPr>
          <a:xfrm>
            <a:off x="467544" y="1524000"/>
            <a:ext cx="8219256" cy="752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sp>
        <p:nvSpPr>
          <p:cNvPr id="2" name="Titolo 1"/>
          <p:cNvSpPr>
            <a:spLocks noGrp="1"/>
          </p:cNvSpPr>
          <p:nvPr>
            <p:ph type="title"/>
          </p:nvPr>
        </p:nvSpPr>
        <p:spPr/>
        <p:txBody>
          <a:bodyPr/>
          <a:lstStyle/>
          <a:p>
            <a:pPr fontAlgn="auto">
              <a:spcAft>
                <a:spcPts val="0"/>
              </a:spcAft>
              <a:defRPr/>
            </a:pPr>
            <a:r>
              <a:rPr lang="it-IT" dirty="0" smtClean="0"/>
              <a:t>Incentivo a cambiare strategia</a:t>
            </a:r>
            <a:endParaRPr lang="it-IT" dirty="0"/>
          </a:p>
        </p:txBody>
      </p:sp>
      <p:sp>
        <p:nvSpPr>
          <p:cNvPr id="3" name="Segnaposto contenuto 2"/>
          <p:cNvSpPr>
            <a:spLocks noGrp="1"/>
          </p:cNvSpPr>
          <p:nvPr>
            <p:ph sz="quarter" idx="1"/>
          </p:nvPr>
        </p:nvSpPr>
        <p:spPr>
          <a:xfrm>
            <a:off x="457200" y="1600200"/>
            <a:ext cx="7467600" cy="1828800"/>
          </a:xfrm>
        </p:spPr>
        <p:txBody>
          <a:bodyPr>
            <a:normAutofit lnSpcReduction="10000"/>
          </a:bodyPr>
          <a:lstStyle/>
          <a:p>
            <a:pPr marL="274320" indent="-274320" fontAlgn="auto">
              <a:spcAft>
                <a:spcPts val="0"/>
              </a:spcAft>
              <a:buFont typeface="Wingdings"/>
              <a:buChar char=""/>
              <a:defRPr/>
            </a:pPr>
            <a:r>
              <a:rPr lang="it-IT" b="1" dirty="0" smtClean="0"/>
              <a:t>Se ci credono mi conviene dire che non aumento, poi quando le aspettative sono fissate …</a:t>
            </a:r>
          </a:p>
          <a:p>
            <a:pPr marL="274320" indent="-274320" fontAlgn="auto">
              <a:spcAft>
                <a:spcPts val="0"/>
              </a:spcAft>
              <a:buFont typeface="Wingdings"/>
              <a:buChar char=""/>
              <a:defRPr/>
            </a:pPr>
            <a:r>
              <a:rPr lang="it-IT" dirty="0" smtClean="0"/>
              <a:t>Politica ottima ex post, ovvero dopo che gli agenti hanno fissato le aspettative</a:t>
            </a:r>
          </a:p>
          <a:p>
            <a:pPr marL="274320" indent="-274320" fontAlgn="auto">
              <a:spcAft>
                <a:spcPts val="0"/>
              </a:spcAft>
              <a:buFont typeface="Wingdings"/>
              <a:buChar char=""/>
              <a:defRPr/>
            </a:pPr>
            <a:endParaRPr lang="it-IT" dirty="0"/>
          </a:p>
        </p:txBody>
      </p:sp>
      <p:sp>
        <p:nvSpPr>
          <p:cNvPr id="15366" name="CasellaDiTesto 5"/>
          <p:cNvSpPr txBox="1">
            <a:spLocks noChangeArrowheads="1"/>
          </p:cNvSpPr>
          <p:nvPr/>
        </p:nvSpPr>
        <p:spPr bwMode="auto">
          <a:xfrm>
            <a:off x="990600" y="6324600"/>
            <a:ext cx="3481388" cy="369888"/>
          </a:xfrm>
          <a:prstGeom prst="rect">
            <a:avLst/>
          </a:prstGeom>
          <a:noFill/>
          <a:ln w="9525">
            <a:solidFill>
              <a:srgbClr val="FF0000"/>
            </a:solidFill>
            <a:miter lim="800000"/>
            <a:headEnd/>
            <a:tailEnd/>
          </a:ln>
        </p:spPr>
        <p:txBody>
          <a:bodyPr wrap="none">
            <a:spAutoFit/>
          </a:bodyPr>
          <a:lstStyle/>
          <a:p>
            <a:pPr>
              <a:spcBef>
                <a:spcPct val="0"/>
              </a:spcBef>
              <a:buClrTx/>
              <a:buSzTx/>
              <a:buFontTx/>
              <a:buNone/>
            </a:pPr>
            <a:r>
              <a:rPr lang="it-IT" sz="1800">
                <a:solidFill>
                  <a:srgbClr val="FF0000"/>
                </a:solidFill>
              </a:rPr>
              <a:t>POLITICA OTTIMA EX-POST</a:t>
            </a:r>
          </a:p>
        </p:txBody>
      </p:sp>
      <p:cxnSp>
        <p:nvCxnSpPr>
          <p:cNvPr id="7" name="Connettore 2 6"/>
          <p:cNvCxnSpPr/>
          <p:nvPr/>
        </p:nvCxnSpPr>
        <p:spPr>
          <a:xfrm flipV="1">
            <a:off x="4495800" y="5410200"/>
            <a:ext cx="1371600" cy="12192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5943600" y="3962400"/>
            <a:ext cx="2590800" cy="2133600"/>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sp>
        <p:nvSpPr>
          <p:cNvPr id="9" name="Rettangolo 8"/>
          <p:cNvSpPr/>
          <p:nvPr/>
        </p:nvSpPr>
        <p:spPr>
          <a:xfrm>
            <a:off x="533400" y="4800600"/>
            <a:ext cx="8001000" cy="609600"/>
          </a:xfrm>
          <a:prstGeom prst="rect">
            <a:avLst/>
          </a:prstGeom>
          <a:solidFill>
            <a:schemeClr val="accent1">
              <a:alpha val="1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sp>
        <p:nvSpPr>
          <p:cNvPr id="11" name="Segnaposto numero diapositiva 10"/>
          <p:cNvSpPr>
            <a:spLocks noGrp="1"/>
          </p:cNvSpPr>
          <p:nvPr>
            <p:ph type="sldNum" sz="quarter" idx="4294967295"/>
          </p:nvPr>
        </p:nvSpPr>
        <p:spPr/>
        <p:txBody>
          <a:bodyPr/>
          <a:lstStyle/>
          <a:p>
            <a:fld id="{030B1E4F-A4EA-4BC1-AAD6-D030DE1CB6E6}" type="slidenum">
              <a:rPr lang="it-IT" smtClean="0"/>
              <a:pPr/>
              <a:t>52</a:t>
            </a:fld>
            <a:endParaRPr lang="it-IT"/>
          </a:p>
        </p:txBody>
      </p:sp>
    </p:spTree>
    <p:extLst>
      <p:ext uri="{BB962C8B-B14F-4D97-AF65-F5344CB8AC3E}">
        <p14:creationId xmlns:p14="http://schemas.microsoft.com/office/powerpoint/2010/main" val="186484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1"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5366"/>
                                        </p:tgtEl>
                                        <p:attrNameLst>
                                          <p:attrName>style.visibility</p:attrName>
                                        </p:attrNameLst>
                                      </p:cBhvr>
                                      <p:to>
                                        <p:strVal val="visible"/>
                                      </p:to>
                                    </p:set>
                                    <p:anim calcmode="lin" valueType="num">
                                      <p:cBhvr additive="base">
                                        <p:cTn id="38" dur="500" fill="hold"/>
                                        <p:tgtEl>
                                          <p:spTgt spid="15366"/>
                                        </p:tgtEl>
                                        <p:attrNameLst>
                                          <p:attrName>ppt_x</p:attrName>
                                        </p:attrNameLst>
                                      </p:cBhvr>
                                      <p:tavLst>
                                        <p:tav tm="0">
                                          <p:val>
                                            <p:strVal val="#ppt_x"/>
                                          </p:val>
                                        </p:tav>
                                        <p:tav tm="100000">
                                          <p:val>
                                            <p:strVal val="#ppt_x"/>
                                          </p:val>
                                        </p:tav>
                                      </p:tavLst>
                                    </p:anim>
                                    <p:anim calcmode="lin" valueType="num">
                                      <p:cBhvr additive="base">
                                        <p:cTn id="39" dur="500" fill="hold"/>
                                        <p:tgtEl>
                                          <p:spTgt spid="15366"/>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ppt_x"/>
                                          </p:val>
                                        </p:tav>
                                        <p:tav tm="100000">
                                          <p:val>
                                            <p:strVal val="#ppt_x"/>
                                          </p:val>
                                        </p:tav>
                                      </p:tavLst>
                                    </p:anim>
                                    <p:anim calcmode="lin" valueType="num">
                                      <p:cBhvr additive="base">
                                        <p:cTn id="4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build="p"/>
      <p:bldP spid="15366" grpId="0" animBg="1"/>
      <p:bldP spid="8" grpId="0" animBg="1"/>
      <p:bldP spid="9" grpId="0" animBg="1"/>
      <p:bldP spid="9" grpId="1"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ttangolo 6"/>
          <p:cNvSpPr/>
          <p:nvPr/>
        </p:nvSpPr>
        <p:spPr>
          <a:xfrm>
            <a:off x="251520" y="2636912"/>
            <a:ext cx="8686800" cy="6858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dirty="0">
              <a:solidFill>
                <a:schemeClr val="bg1"/>
              </a:solidFill>
            </a:endParaRPr>
          </a:p>
        </p:txBody>
      </p:sp>
      <p:sp>
        <p:nvSpPr>
          <p:cNvPr id="6" name="Rettangolo 5"/>
          <p:cNvSpPr/>
          <p:nvPr/>
        </p:nvSpPr>
        <p:spPr>
          <a:xfrm>
            <a:off x="251520" y="1484784"/>
            <a:ext cx="8686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Tx/>
              <a:buSzTx/>
              <a:buFontTx/>
              <a:buNone/>
              <a:defRPr/>
            </a:pPr>
            <a:endParaRPr lang="it-IT" sz="1800"/>
          </a:p>
        </p:txBody>
      </p:sp>
      <p:sp>
        <p:nvSpPr>
          <p:cNvPr id="2" name="Titolo 1"/>
          <p:cNvSpPr>
            <a:spLocks noGrp="1"/>
          </p:cNvSpPr>
          <p:nvPr>
            <p:ph type="title"/>
          </p:nvPr>
        </p:nvSpPr>
        <p:spPr/>
        <p:txBody>
          <a:bodyPr/>
          <a:lstStyle/>
          <a:p>
            <a:pPr fontAlgn="auto">
              <a:spcAft>
                <a:spcPts val="0"/>
              </a:spcAft>
              <a:defRPr/>
            </a:pPr>
            <a:r>
              <a:rPr lang="it-IT" dirty="0" err="1" smtClean="0"/>
              <a:t>Commitment</a:t>
            </a:r>
            <a:endParaRPr lang="it-IT" dirty="0"/>
          </a:p>
        </p:txBody>
      </p:sp>
      <p:sp>
        <p:nvSpPr>
          <p:cNvPr id="3" name="Segnaposto contenuto 2"/>
          <p:cNvSpPr>
            <a:spLocks noGrp="1"/>
          </p:cNvSpPr>
          <p:nvPr>
            <p:ph sz="quarter" idx="1"/>
          </p:nvPr>
        </p:nvSpPr>
        <p:spPr>
          <a:xfrm>
            <a:off x="457200" y="1600200"/>
            <a:ext cx="7467600" cy="1752600"/>
          </a:xfrm>
        </p:spPr>
        <p:txBody>
          <a:bodyPr>
            <a:normAutofit fontScale="85000" lnSpcReduction="20000"/>
          </a:bodyPr>
          <a:lstStyle/>
          <a:p>
            <a:pPr marL="274320" indent="-274320" fontAlgn="auto">
              <a:spcAft>
                <a:spcPts val="0"/>
              </a:spcAft>
              <a:buFont typeface="Wingdings"/>
              <a:buChar char=""/>
              <a:defRPr/>
            </a:pPr>
            <a:r>
              <a:rPr lang="it-IT" b="1" dirty="0" smtClean="0">
                <a:solidFill>
                  <a:schemeClr val="bg1"/>
                </a:solidFill>
              </a:rPr>
              <a:t>Ma gli agenti sanno che la banca centrale non ha incentivi a mantenere la promessa quindi non le credono questo ci farebbe tornare sull’equilibrio di Nash</a:t>
            </a:r>
          </a:p>
          <a:p>
            <a:pPr marL="274320" indent="-274320" fontAlgn="auto">
              <a:spcAft>
                <a:spcPts val="0"/>
              </a:spcAft>
              <a:buFont typeface="Wingdings"/>
              <a:buChar char=""/>
              <a:defRPr/>
            </a:pPr>
            <a:r>
              <a:rPr lang="it-IT" u="sng" dirty="0" smtClean="0">
                <a:solidFill>
                  <a:schemeClr val="bg1"/>
                </a:solidFill>
              </a:rPr>
              <a:t>Si tratta del problema dell’incoerenza temporale occorre  un vincolo credibile (regola)</a:t>
            </a:r>
            <a:r>
              <a:rPr lang="it-IT" dirty="0" smtClean="0">
                <a:solidFill>
                  <a:schemeClr val="bg1"/>
                </a:solidFill>
              </a:rPr>
              <a:t>	</a:t>
            </a:r>
          </a:p>
          <a:p>
            <a:pPr marL="274320" indent="-274320" fontAlgn="auto">
              <a:spcAft>
                <a:spcPts val="0"/>
              </a:spcAft>
              <a:buFont typeface="Wingdings"/>
              <a:buChar char=""/>
              <a:defRPr/>
            </a:pPr>
            <a:endParaRPr lang="it-IT" dirty="0">
              <a:solidFill>
                <a:schemeClr val="bg1"/>
              </a:solidFill>
            </a:endParaRPr>
          </a:p>
        </p:txBody>
      </p:sp>
      <p:sp>
        <p:nvSpPr>
          <p:cNvPr id="16390" name="CasellaDiTesto 3"/>
          <p:cNvSpPr txBox="1">
            <a:spLocks noChangeArrowheads="1"/>
          </p:cNvSpPr>
          <p:nvPr/>
        </p:nvSpPr>
        <p:spPr bwMode="auto">
          <a:xfrm>
            <a:off x="0" y="3352800"/>
            <a:ext cx="8801100" cy="457200"/>
          </a:xfrm>
          <a:prstGeom prst="rect">
            <a:avLst/>
          </a:prstGeom>
          <a:noFill/>
          <a:ln w="9525">
            <a:noFill/>
            <a:miter lim="800000"/>
            <a:headEnd/>
            <a:tailEnd/>
          </a:ln>
        </p:spPr>
        <p:txBody>
          <a:bodyPr wrap="none">
            <a:spAutoFit/>
          </a:bodyPr>
          <a:lstStyle/>
          <a:p>
            <a:pPr>
              <a:spcBef>
                <a:spcPct val="0"/>
              </a:spcBef>
              <a:buClrTx/>
              <a:buSzTx/>
              <a:buFontTx/>
              <a:buNone/>
            </a:pPr>
            <a:r>
              <a:rPr lang="it-IT" sz="2400" b="1"/>
              <a:t>Esempio Banca Centrale indipendente e conservatrice</a:t>
            </a:r>
          </a:p>
        </p:txBody>
      </p:sp>
      <p:pic>
        <p:nvPicPr>
          <p:cNvPr id="16391" name="Picture 5"/>
          <p:cNvPicPr>
            <a:picLocks noChangeAspect="1" noChangeArrowheads="1"/>
          </p:cNvPicPr>
          <p:nvPr/>
        </p:nvPicPr>
        <p:blipFill>
          <a:blip r:embed="rId2" cstate="print"/>
          <a:srcRect/>
          <a:stretch>
            <a:fillRect/>
          </a:stretch>
        </p:blipFill>
        <p:spPr bwMode="auto">
          <a:xfrm>
            <a:off x="685800" y="3886200"/>
            <a:ext cx="7696200" cy="2143125"/>
          </a:xfrm>
          <a:prstGeom prst="rect">
            <a:avLst/>
          </a:prstGeom>
          <a:noFill/>
          <a:ln w="9525">
            <a:noFill/>
            <a:miter lim="800000"/>
            <a:headEnd/>
            <a:tailEnd/>
          </a:ln>
        </p:spPr>
      </p:pic>
      <p:sp>
        <p:nvSpPr>
          <p:cNvPr id="16393" name="Rectangle 9"/>
          <p:cNvSpPr>
            <a:spLocks noChangeArrowheads="1"/>
          </p:cNvSpPr>
          <p:nvPr/>
        </p:nvSpPr>
        <p:spPr bwMode="auto">
          <a:xfrm>
            <a:off x="3810000" y="3886200"/>
            <a:ext cx="1981200" cy="2133600"/>
          </a:xfrm>
          <a:prstGeom prst="rect">
            <a:avLst/>
          </a:prstGeom>
          <a:noFill/>
          <a:ln w="9525" algn="ctr">
            <a:noFill/>
            <a:miter lim="800000"/>
            <a:headEnd/>
            <a:tailEnd/>
          </a:ln>
          <a:effectLst/>
        </p:spPr>
        <p:txBody>
          <a:bodyPr wrap="none" anchor="ctr"/>
          <a:lstStyle/>
          <a:p>
            <a:endParaRPr lang="it-IT"/>
          </a:p>
        </p:txBody>
      </p:sp>
      <p:sp>
        <p:nvSpPr>
          <p:cNvPr id="16395" name="Rectangle 11"/>
          <p:cNvSpPr>
            <a:spLocks noChangeArrowheads="1"/>
          </p:cNvSpPr>
          <p:nvPr/>
        </p:nvSpPr>
        <p:spPr bwMode="auto">
          <a:xfrm>
            <a:off x="3810000" y="3886200"/>
            <a:ext cx="1981200" cy="2057400"/>
          </a:xfrm>
          <a:prstGeom prst="rect">
            <a:avLst/>
          </a:prstGeom>
          <a:noFill/>
          <a:ln w="9525" algn="ctr">
            <a:noFill/>
            <a:miter lim="800000"/>
            <a:headEnd/>
            <a:tailEnd/>
          </a:ln>
          <a:effectLst/>
        </p:spPr>
        <p:txBody>
          <a:bodyPr wrap="none" anchor="ctr"/>
          <a:lstStyle/>
          <a:p>
            <a:endParaRPr lang="it-IT"/>
          </a:p>
        </p:txBody>
      </p:sp>
      <p:sp>
        <p:nvSpPr>
          <p:cNvPr id="16396" name="Rectangle 12"/>
          <p:cNvSpPr>
            <a:spLocks noChangeArrowheads="1"/>
          </p:cNvSpPr>
          <p:nvPr/>
        </p:nvSpPr>
        <p:spPr bwMode="auto">
          <a:xfrm>
            <a:off x="3810000" y="3886200"/>
            <a:ext cx="1981200" cy="2133600"/>
          </a:xfrm>
          <a:prstGeom prst="rect">
            <a:avLst/>
          </a:prstGeom>
          <a:noFill/>
          <a:ln w="38100" algn="ctr">
            <a:solidFill>
              <a:srgbClr val="FF0000"/>
            </a:solidFill>
            <a:miter lim="800000"/>
            <a:headEnd/>
            <a:tailEnd/>
          </a:ln>
          <a:effectLst/>
        </p:spPr>
        <p:txBody>
          <a:bodyPr wrap="none" anchor="ctr"/>
          <a:lstStyle/>
          <a:p>
            <a:endParaRPr lang="it-IT"/>
          </a:p>
        </p:txBody>
      </p:sp>
      <p:cxnSp>
        <p:nvCxnSpPr>
          <p:cNvPr id="12" name="Connettore 2 11"/>
          <p:cNvCxnSpPr/>
          <p:nvPr/>
        </p:nvCxnSpPr>
        <p:spPr>
          <a:xfrm flipV="1">
            <a:off x="3352800" y="60198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533400" y="6119336"/>
            <a:ext cx="2819400" cy="646331"/>
          </a:xfrm>
          <a:prstGeom prst="rect">
            <a:avLst/>
          </a:prstGeom>
          <a:noFill/>
          <a:ln>
            <a:solidFill>
              <a:srgbClr val="FF0000"/>
            </a:solidFill>
          </a:ln>
        </p:spPr>
        <p:txBody>
          <a:bodyPr wrap="square" rtlCol="0">
            <a:spAutoFit/>
          </a:bodyPr>
          <a:lstStyle/>
          <a:p>
            <a:pPr>
              <a:buNone/>
            </a:pPr>
            <a:r>
              <a:rPr lang="it-IT" sz="1800" dirty="0" smtClean="0"/>
              <a:t>E nel gioco successivo si potrebbe ottenere</a:t>
            </a:r>
            <a:endParaRPr lang="it-IT" sz="1800" dirty="0"/>
          </a:p>
        </p:txBody>
      </p:sp>
      <p:sp>
        <p:nvSpPr>
          <p:cNvPr id="13" name="Segnaposto numero diapositiva 12"/>
          <p:cNvSpPr>
            <a:spLocks noGrp="1"/>
          </p:cNvSpPr>
          <p:nvPr>
            <p:ph type="sldNum" sz="quarter" idx="4294967295"/>
          </p:nvPr>
        </p:nvSpPr>
        <p:spPr/>
        <p:txBody>
          <a:bodyPr/>
          <a:lstStyle/>
          <a:p>
            <a:fld id="{030B1E4F-A4EA-4BC1-AAD6-D030DE1CB6E6}" type="slidenum">
              <a:rPr lang="it-IT" smtClean="0"/>
              <a:pPr/>
              <a:t>53</a:t>
            </a:fld>
            <a:endParaRPr lang="it-IT"/>
          </a:p>
        </p:txBody>
      </p:sp>
    </p:spTree>
    <p:extLst>
      <p:ext uri="{BB962C8B-B14F-4D97-AF65-F5344CB8AC3E}">
        <p14:creationId xmlns:p14="http://schemas.microsoft.com/office/powerpoint/2010/main" val="332310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396"/>
                                        </p:tgtEl>
                                        <p:attrNameLst>
                                          <p:attrName>style.visibility</p:attrName>
                                        </p:attrNameLst>
                                      </p:cBhvr>
                                      <p:to>
                                        <p:strVal val="visible"/>
                                      </p:to>
                                    </p:set>
                                    <p:anim calcmode="lin" valueType="num">
                                      <p:cBhvr additive="base">
                                        <p:cTn id="34" dur="500" fill="hold"/>
                                        <p:tgtEl>
                                          <p:spTgt spid="16396"/>
                                        </p:tgtEl>
                                        <p:attrNameLst>
                                          <p:attrName>ppt_x</p:attrName>
                                        </p:attrNameLst>
                                      </p:cBhvr>
                                      <p:tavLst>
                                        <p:tav tm="0">
                                          <p:val>
                                            <p:strVal val="#ppt_x"/>
                                          </p:val>
                                        </p:tav>
                                        <p:tav tm="100000">
                                          <p:val>
                                            <p:strVal val="#ppt_x"/>
                                          </p:val>
                                        </p:tav>
                                      </p:tavLst>
                                    </p:anim>
                                    <p:anim calcmode="lin" valueType="num">
                                      <p:cBhvr additive="base">
                                        <p:cTn id="35" dur="500" fill="hold"/>
                                        <p:tgtEl>
                                          <p:spTgt spid="1639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ppt_x"/>
                                          </p:val>
                                        </p:tav>
                                        <p:tav tm="100000">
                                          <p:val>
                                            <p:strVal val="#ppt_x"/>
                                          </p:val>
                                        </p:tav>
                                      </p:tavLst>
                                    </p:anim>
                                    <p:anim calcmode="lin" valueType="num">
                                      <p:cBhvr additive="base">
                                        <p:cTn id="4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2" grpId="0"/>
      <p:bldP spid="3" grpId="0" build="p"/>
      <p:bldP spid="16396" grpId="0" animBg="1"/>
      <p:bldP spid="1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Caso della Banca Centrale (Barro &amp; Gordon, 1983) – Equilibrio di Nash (Promessa), gioco esteso </a:t>
            </a:r>
            <a:endParaRPr lang="it-IT" dirty="0"/>
          </a:p>
        </p:txBody>
      </p:sp>
      <p:sp>
        <p:nvSpPr>
          <p:cNvPr id="3" name="Segnaposto numero diapositiva 2"/>
          <p:cNvSpPr>
            <a:spLocks noGrp="1"/>
          </p:cNvSpPr>
          <p:nvPr>
            <p:ph type="sldNum" sz="quarter" idx="12"/>
          </p:nvPr>
        </p:nvSpPr>
        <p:spPr/>
        <p:txBody>
          <a:bodyPr/>
          <a:lstStyle/>
          <a:p>
            <a:fld id="{0C997691-9551-4B34-ADE0-B23194B6C2B5}" type="slidenum">
              <a:rPr lang="it-IT" smtClean="0"/>
              <a:pPr/>
              <a:t>54</a:t>
            </a:fld>
            <a:endParaRPr lang="it-IT"/>
          </a:p>
        </p:txBody>
      </p:sp>
      <p:grpSp>
        <p:nvGrpSpPr>
          <p:cNvPr id="4" name="Group 26"/>
          <p:cNvGrpSpPr>
            <a:grpSpLocks/>
          </p:cNvGrpSpPr>
          <p:nvPr/>
        </p:nvGrpSpPr>
        <p:grpSpPr bwMode="auto">
          <a:xfrm>
            <a:off x="1115616" y="1843975"/>
            <a:ext cx="7778281" cy="4536577"/>
            <a:chOff x="790" y="947"/>
            <a:chExt cx="2261" cy="1190"/>
          </a:xfrm>
        </p:grpSpPr>
        <p:sp>
          <p:nvSpPr>
            <p:cNvPr id="5" name="Text Box 6"/>
            <p:cNvSpPr txBox="1">
              <a:spLocks noChangeArrowheads="1"/>
            </p:cNvSpPr>
            <p:nvPr/>
          </p:nvSpPr>
          <p:spPr bwMode="auto">
            <a:xfrm>
              <a:off x="790" y="1601"/>
              <a:ext cx="272" cy="105"/>
            </a:xfrm>
            <a:prstGeom prst="rect">
              <a:avLst/>
            </a:prstGeom>
            <a:noFill/>
            <a:ln w="9525">
              <a:noFill/>
              <a:miter lim="800000"/>
              <a:headEnd/>
              <a:tailEnd/>
            </a:ln>
            <a:effectLst/>
          </p:spPr>
          <p:txBody>
            <a:bodyPr>
              <a:spAutoFit/>
            </a:bodyPr>
            <a:lstStyle/>
            <a:p>
              <a:pPr algn="ctr">
                <a:spcBef>
                  <a:spcPct val="50000"/>
                </a:spcBef>
              </a:pPr>
              <a:r>
                <a:rPr lang="it-IT" b="1" dirty="0" smtClean="0">
                  <a:solidFill>
                    <a:schemeClr val="accent2"/>
                  </a:solidFill>
                </a:rPr>
                <a:t>BC</a:t>
              </a:r>
              <a:endParaRPr lang="it-IT" b="1" dirty="0">
                <a:solidFill>
                  <a:schemeClr val="accent2"/>
                </a:solidFill>
              </a:endParaRPr>
            </a:p>
          </p:txBody>
        </p:sp>
        <p:sp>
          <p:nvSpPr>
            <p:cNvPr id="8" name="Text Box 10"/>
            <p:cNvSpPr txBox="1">
              <a:spLocks noChangeArrowheads="1"/>
            </p:cNvSpPr>
            <p:nvPr/>
          </p:nvSpPr>
          <p:spPr bwMode="auto">
            <a:xfrm>
              <a:off x="1690" y="1174"/>
              <a:ext cx="368" cy="170"/>
            </a:xfrm>
            <a:prstGeom prst="rect">
              <a:avLst/>
            </a:prstGeom>
            <a:noFill/>
            <a:ln w="9525">
              <a:noFill/>
              <a:miter lim="800000"/>
              <a:headEnd/>
              <a:tailEnd/>
            </a:ln>
            <a:effectLst/>
          </p:spPr>
          <p:txBody>
            <a:bodyPr wrap="square">
              <a:spAutoFit/>
            </a:bodyPr>
            <a:lstStyle/>
            <a:p>
              <a:pPr algn="ctr">
                <a:spcBef>
                  <a:spcPct val="50000"/>
                </a:spcBef>
              </a:pPr>
              <a:r>
                <a:rPr lang="it-IT" b="1" dirty="0" smtClean="0">
                  <a:solidFill>
                    <a:schemeClr val="accent2"/>
                  </a:solidFill>
                </a:rPr>
                <a:t>Settore Privato</a:t>
              </a:r>
              <a:endParaRPr lang="it-IT" b="1" dirty="0">
                <a:solidFill>
                  <a:schemeClr val="accent2"/>
                </a:solidFill>
              </a:endParaRPr>
            </a:p>
          </p:txBody>
        </p:sp>
        <p:sp>
          <p:nvSpPr>
            <p:cNvPr id="10" name="Line 12"/>
            <p:cNvSpPr>
              <a:spLocks noChangeShapeType="1"/>
            </p:cNvSpPr>
            <p:nvPr/>
          </p:nvSpPr>
          <p:spPr bwMode="auto">
            <a:xfrm flipV="1">
              <a:off x="2046" y="1079"/>
              <a:ext cx="590" cy="182"/>
            </a:xfrm>
            <a:prstGeom prst="line">
              <a:avLst/>
            </a:prstGeom>
            <a:ln>
              <a:solidFill>
                <a:srgbClr val="FF3300"/>
              </a:solidFill>
              <a:headEnd/>
              <a:tailEnd/>
            </a:ln>
          </p:spPr>
          <p:style>
            <a:lnRef idx="3">
              <a:schemeClr val="accent4"/>
            </a:lnRef>
            <a:fillRef idx="0">
              <a:schemeClr val="accent4"/>
            </a:fillRef>
            <a:effectRef idx="2">
              <a:schemeClr val="accent4"/>
            </a:effectRef>
            <a:fontRef idx="minor">
              <a:schemeClr val="tx1"/>
            </a:fontRef>
          </p:style>
          <p:txBody>
            <a:bodyPr/>
            <a:lstStyle/>
            <a:p>
              <a:endParaRPr lang="it-IT"/>
            </a:p>
          </p:txBody>
        </p:sp>
        <p:sp>
          <p:nvSpPr>
            <p:cNvPr id="11" name="Line 13"/>
            <p:cNvSpPr>
              <a:spLocks noChangeShapeType="1"/>
            </p:cNvSpPr>
            <p:nvPr/>
          </p:nvSpPr>
          <p:spPr bwMode="auto">
            <a:xfrm>
              <a:off x="2046" y="1268"/>
              <a:ext cx="589" cy="226"/>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a:lstStyle/>
            <a:p>
              <a:endParaRPr lang="it-IT"/>
            </a:p>
          </p:txBody>
        </p:sp>
        <p:sp>
          <p:nvSpPr>
            <p:cNvPr id="12" name="Line 14"/>
            <p:cNvSpPr>
              <a:spLocks noChangeShapeType="1"/>
            </p:cNvSpPr>
            <p:nvPr/>
          </p:nvSpPr>
          <p:spPr bwMode="auto">
            <a:xfrm flipV="1">
              <a:off x="2046" y="1684"/>
              <a:ext cx="544" cy="227"/>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a:lstStyle/>
            <a:p>
              <a:endParaRPr lang="it-IT"/>
            </a:p>
          </p:txBody>
        </p:sp>
        <p:sp>
          <p:nvSpPr>
            <p:cNvPr id="13" name="Line 15"/>
            <p:cNvSpPr>
              <a:spLocks noChangeShapeType="1"/>
            </p:cNvSpPr>
            <p:nvPr/>
          </p:nvSpPr>
          <p:spPr bwMode="auto">
            <a:xfrm>
              <a:off x="2046" y="1911"/>
              <a:ext cx="589" cy="226"/>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a:lstStyle/>
            <a:p>
              <a:endParaRPr lang="it-IT"/>
            </a:p>
          </p:txBody>
        </p:sp>
        <p:sp>
          <p:nvSpPr>
            <p:cNvPr id="14" name="Text Box 16"/>
            <p:cNvSpPr txBox="1">
              <a:spLocks noChangeArrowheads="1"/>
            </p:cNvSpPr>
            <p:nvPr/>
          </p:nvSpPr>
          <p:spPr bwMode="auto">
            <a:xfrm>
              <a:off x="1133" y="1253"/>
              <a:ext cx="363" cy="97"/>
            </a:xfrm>
            <a:prstGeom prst="rect">
              <a:avLst/>
            </a:prstGeom>
            <a:noFill/>
            <a:ln w="9525">
              <a:noFill/>
              <a:miter lim="800000"/>
              <a:headEnd/>
              <a:tailEnd/>
            </a:ln>
            <a:effectLst/>
          </p:spPr>
          <p:txBody>
            <a:bodyPr>
              <a:spAutoFit/>
            </a:bodyPr>
            <a:lstStyle/>
            <a:p>
              <a:pPr algn="ctr">
                <a:spcBef>
                  <a:spcPct val="50000"/>
                </a:spcBef>
              </a:pPr>
              <a:endParaRPr lang="it-IT" sz="1600" b="1" dirty="0"/>
            </a:p>
          </p:txBody>
        </p:sp>
        <p:sp>
          <p:nvSpPr>
            <p:cNvPr id="15" name="Text Box 17"/>
            <p:cNvSpPr txBox="1">
              <a:spLocks noChangeArrowheads="1"/>
            </p:cNvSpPr>
            <p:nvPr/>
          </p:nvSpPr>
          <p:spPr bwMode="auto">
            <a:xfrm>
              <a:off x="1109" y="1807"/>
              <a:ext cx="363" cy="202"/>
            </a:xfrm>
            <a:prstGeom prst="rect">
              <a:avLst/>
            </a:prstGeom>
            <a:noFill/>
            <a:ln w="9525">
              <a:noFill/>
              <a:miter lim="800000"/>
              <a:headEnd/>
              <a:tailEnd/>
            </a:ln>
            <a:effectLst/>
          </p:spPr>
          <p:txBody>
            <a:bodyPr>
              <a:spAutoFit/>
            </a:bodyPr>
            <a:lstStyle/>
            <a:p>
              <a:pPr algn="ctr">
                <a:spcBef>
                  <a:spcPct val="50000"/>
                </a:spcBef>
              </a:pPr>
              <a:r>
                <a:rPr lang="it-IT" sz="1600" b="1" dirty="0" smtClean="0"/>
                <a:t>Aumenta</a:t>
              </a:r>
            </a:p>
            <a:p>
              <a:pPr algn="ctr">
                <a:spcBef>
                  <a:spcPct val="50000"/>
                </a:spcBef>
              </a:pPr>
              <a:r>
                <a:rPr lang="it-IT" sz="1600" b="1" dirty="0"/>
                <a:t>M</a:t>
              </a:r>
            </a:p>
          </p:txBody>
        </p:sp>
        <p:sp>
          <p:nvSpPr>
            <p:cNvPr id="16" name="Text Box 18"/>
            <p:cNvSpPr txBox="1">
              <a:spLocks noChangeArrowheads="1"/>
            </p:cNvSpPr>
            <p:nvPr/>
          </p:nvSpPr>
          <p:spPr bwMode="auto">
            <a:xfrm>
              <a:off x="2004" y="947"/>
              <a:ext cx="670" cy="153"/>
            </a:xfrm>
            <a:prstGeom prst="rect">
              <a:avLst/>
            </a:prstGeom>
            <a:noFill/>
            <a:ln w="9525">
              <a:noFill/>
              <a:miter lim="800000"/>
              <a:headEnd/>
              <a:tailEnd/>
            </a:ln>
            <a:effectLst/>
          </p:spPr>
          <p:txBody>
            <a:bodyPr wrap="square">
              <a:spAutoFit/>
            </a:bodyPr>
            <a:lstStyle/>
            <a:p>
              <a:pPr algn="ctr">
                <a:spcBef>
                  <a:spcPct val="50000"/>
                </a:spcBef>
              </a:pPr>
              <a:r>
                <a:rPr lang="it-IT" sz="1600" b="1" dirty="0" smtClean="0">
                  <a:sym typeface="Symbol"/>
                </a:rPr>
                <a:t>Non aumenta </a:t>
              </a:r>
              <a:r>
                <a:rPr lang="it-IT" sz="3200" b="1" dirty="0" smtClean="0">
                  <a:sym typeface="Symbol"/>
                </a:rPr>
                <a:t></a:t>
              </a:r>
              <a:r>
                <a:rPr lang="it-IT" sz="3200" b="1" baseline="30000" dirty="0" smtClean="0">
                  <a:sym typeface="Symbol"/>
                </a:rPr>
                <a:t>e</a:t>
              </a:r>
              <a:r>
                <a:rPr lang="it-IT" sz="3200" b="1" dirty="0" smtClean="0">
                  <a:sym typeface="Symbol"/>
                </a:rPr>
                <a:t> </a:t>
              </a:r>
              <a:endParaRPr lang="it-IT" sz="3200" b="1" dirty="0"/>
            </a:p>
          </p:txBody>
        </p:sp>
        <p:sp>
          <p:nvSpPr>
            <p:cNvPr id="20" name="Text Box 22"/>
            <p:cNvSpPr txBox="1">
              <a:spLocks noChangeArrowheads="1"/>
            </p:cNvSpPr>
            <p:nvPr/>
          </p:nvSpPr>
          <p:spPr bwMode="auto">
            <a:xfrm>
              <a:off x="2653" y="1023"/>
              <a:ext cx="398" cy="121"/>
            </a:xfrm>
            <a:prstGeom prst="rect">
              <a:avLst/>
            </a:prstGeom>
            <a:noFill/>
            <a:ln w="9525">
              <a:solidFill>
                <a:srgbClr val="FF3300"/>
              </a:solidFill>
              <a:miter lim="800000"/>
              <a:headEnd/>
              <a:tailEnd/>
            </a:ln>
            <a:effectLst/>
          </p:spPr>
          <p:txBody>
            <a:bodyPr wrap="square">
              <a:spAutoFit/>
            </a:bodyPr>
            <a:lstStyle/>
            <a:p>
              <a:pPr algn="ctr">
                <a:spcBef>
                  <a:spcPct val="50000"/>
                </a:spcBef>
              </a:pPr>
              <a:r>
                <a:rPr lang="it-IT" sz="2400" b="1" dirty="0" err="1" smtClean="0">
                  <a:solidFill>
                    <a:srgbClr val="FF0000"/>
                  </a:solidFill>
                </a:rPr>
                <a:t>Y</a:t>
              </a:r>
              <a:r>
                <a:rPr lang="it-IT" sz="2400" b="1" baseline="-25000" dirty="0" err="1" smtClean="0">
                  <a:solidFill>
                    <a:srgbClr val="FF0000"/>
                  </a:solidFill>
                </a:rPr>
                <a:t>n</a:t>
              </a:r>
              <a:r>
                <a:rPr lang="it-IT" sz="2400" b="1" baseline="-25000" dirty="0" smtClean="0">
                  <a:solidFill>
                    <a:srgbClr val="FF0000"/>
                  </a:solidFill>
                </a:rPr>
                <a:t> </a:t>
              </a:r>
              <a:r>
                <a:rPr lang="it-IT" sz="2400" b="1" dirty="0" smtClean="0">
                  <a:solidFill>
                    <a:srgbClr val="FF0000"/>
                  </a:solidFill>
                </a:rPr>
                <a:t>, </a:t>
              </a:r>
              <a:r>
                <a:rPr lang="it-IT" sz="2400" b="1" dirty="0" smtClean="0">
                  <a:solidFill>
                    <a:srgbClr val="FF0000"/>
                  </a:solidFill>
                  <a:sym typeface="Symbol"/>
                </a:rPr>
                <a:t>=0</a:t>
              </a:r>
              <a:endParaRPr lang="it-IT" sz="2400" b="1" dirty="0">
                <a:solidFill>
                  <a:srgbClr val="FF0000"/>
                </a:solidFill>
              </a:endParaRPr>
            </a:p>
          </p:txBody>
        </p:sp>
      </p:grpSp>
      <p:sp>
        <p:nvSpPr>
          <p:cNvPr id="24" name="Text Box 17"/>
          <p:cNvSpPr txBox="1">
            <a:spLocks noChangeArrowheads="1"/>
          </p:cNvSpPr>
          <p:nvPr/>
        </p:nvSpPr>
        <p:spPr bwMode="auto">
          <a:xfrm>
            <a:off x="2195736" y="2924944"/>
            <a:ext cx="1064875" cy="954107"/>
          </a:xfrm>
          <a:prstGeom prst="rect">
            <a:avLst/>
          </a:prstGeom>
          <a:noFill/>
          <a:ln w="9525">
            <a:noFill/>
            <a:miter lim="800000"/>
            <a:headEnd/>
            <a:tailEnd/>
          </a:ln>
          <a:effectLst/>
        </p:spPr>
        <p:txBody>
          <a:bodyPr>
            <a:spAutoFit/>
          </a:bodyPr>
          <a:lstStyle/>
          <a:p>
            <a:pPr algn="ctr">
              <a:spcBef>
                <a:spcPct val="50000"/>
              </a:spcBef>
            </a:pPr>
            <a:r>
              <a:rPr lang="it-IT" sz="1600" b="1" dirty="0" smtClean="0"/>
              <a:t>Non Aumenta</a:t>
            </a:r>
          </a:p>
          <a:p>
            <a:pPr algn="ctr">
              <a:spcBef>
                <a:spcPct val="50000"/>
              </a:spcBef>
            </a:pPr>
            <a:r>
              <a:rPr lang="it-IT" sz="1600" b="1" dirty="0"/>
              <a:t>M</a:t>
            </a:r>
          </a:p>
        </p:txBody>
      </p:sp>
      <p:sp>
        <p:nvSpPr>
          <p:cNvPr id="25" name="Text Box 10"/>
          <p:cNvSpPr txBox="1">
            <a:spLocks noChangeArrowheads="1"/>
          </p:cNvSpPr>
          <p:nvPr/>
        </p:nvSpPr>
        <p:spPr bwMode="auto">
          <a:xfrm>
            <a:off x="4355976" y="5157192"/>
            <a:ext cx="1216298" cy="646331"/>
          </a:xfrm>
          <a:prstGeom prst="rect">
            <a:avLst/>
          </a:prstGeom>
          <a:noFill/>
          <a:ln w="9525">
            <a:noFill/>
            <a:miter lim="800000"/>
            <a:headEnd/>
            <a:tailEnd/>
          </a:ln>
          <a:effectLst/>
        </p:spPr>
        <p:txBody>
          <a:bodyPr wrap="square">
            <a:spAutoFit/>
          </a:bodyPr>
          <a:lstStyle/>
          <a:p>
            <a:pPr algn="ctr">
              <a:spcBef>
                <a:spcPct val="50000"/>
              </a:spcBef>
            </a:pPr>
            <a:r>
              <a:rPr lang="it-IT" b="1" dirty="0" smtClean="0">
                <a:solidFill>
                  <a:schemeClr val="accent2"/>
                </a:solidFill>
              </a:rPr>
              <a:t>Settore Privato</a:t>
            </a:r>
            <a:endParaRPr lang="it-IT" b="1" dirty="0">
              <a:solidFill>
                <a:schemeClr val="accent2"/>
              </a:solidFill>
            </a:endParaRPr>
          </a:p>
        </p:txBody>
      </p:sp>
      <p:sp>
        <p:nvSpPr>
          <p:cNvPr id="26" name="Text Box 18"/>
          <p:cNvSpPr txBox="1">
            <a:spLocks noChangeArrowheads="1"/>
          </p:cNvSpPr>
          <p:nvPr/>
        </p:nvSpPr>
        <p:spPr bwMode="auto">
          <a:xfrm>
            <a:off x="4932040" y="3356992"/>
            <a:ext cx="1512168" cy="584775"/>
          </a:xfrm>
          <a:prstGeom prst="rect">
            <a:avLst/>
          </a:prstGeom>
          <a:noFill/>
          <a:ln w="9525">
            <a:noFill/>
            <a:miter lim="800000"/>
            <a:headEnd/>
            <a:tailEnd/>
          </a:ln>
          <a:effectLst/>
        </p:spPr>
        <p:txBody>
          <a:bodyPr wrap="square">
            <a:spAutoFit/>
          </a:bodyPr>
          <a:lstStyle/>
          <a:p>
            <a:pPr algn="ctr">
              <a:spcBef>
                <a:spcPct val="50000"/>
              </a:spcBef>
            </a:pPr>
            <a:r>
              <a:rPr lang="it-IT" sz="1600" b="1" dirty="0" smtClean="0">
                <a:sym typeface="Symbol"/>
              </a:rPr>
              <a:t>aumenta</a:t>
            </a:r>
            <a:r>
              <a:rPr lang="it-IT" sz="3200" b="1" dirty="0" smtClean="0">
                <a:sym typeface="Symbol"/>
              </a:rPr>
              <a:t></a:t>
            </a:r>
            <a:r>
              <a:rPr lang="it-IT" sz="3200" b="1" baseline="30000" dirty="0" smtClean="0">
                <a:sym typeface="Symbol"/>
              </a:rPr>
              <a:t>e</a:t>
            </a:r>
            <a:r>
              <a:rPr lang="it-IT" sz="3200" b="1" dirty="0" smtClean="0">
                <a:sym typeface="Symbol"/>
              </a:rPr>
              <a:t> </a:t>
            </a:r>
            <a:endParaRPr lang="it-IT" sz="3200" b="1" dirty="0"/>
          </a:p>
        </p:txBody>
      </p:sp>
      <p:sp>
        <p:nvSpPr>
          <p:cNvPr id="27" name="Text Box 18"/>
          <p:cNvSpPr txBox="1">
            <a:spLocks noChangeArrowheads="1"/>
          </p:cNvSpPr>
          <p:nvPr/>
        </p:nvSpPr>
        <p:spPr bwMode="auto">
          <a:xfrm>
            <a:off x="5364088" y="4221088"/>
            <a:ext cx="1199772" cy="1077218"/>
          </a:xfrm>
          <a:prstGeom prst="rect">
            <a:avLst/>
          </a:prstGeom>
          <a:noFill/>
          <a:ln w="9525">
            <a:noFill/>
            <a:miter lim="800000"/>
            <a:headEnd/>
            <a:tailEnd/>
          </a:ln>
          <a:effectLst/>
        </p:spPr>
        <p:txBody>
          <a:bodyPr>
            <a:spAutoFit/>
          </a:bodyPr>
          <a:lstStyle/>
          <a:p>
            <a:pPr algn="ctr">
              <a:spcBef>
                <a:spcPct val="50000"/>
              </a:spcBef>
            </a:pPr>
            <a:r>
              <a:rPr lang="it-IT" sz="1600" b="1" dirty="0" smtClean="0">
                <a:sym typeface="Symbol"/>
              </a:rPr>
              <a:t>Non aumenta</a:t>
            </a:r>
            <a:r>
              <a:rPr lang="it-IT" sz="3200" b="1" dirty="0" smtClean="0">
                <a:sym typeface="Symbol"/>
              </a:rPr>
              <a:t></a:t>
            </a:r>
            <a:r>
              <a:rPr lang="it-IT" sz="3200" b="1" baseline="30000" dirty="0" smtClean="0">
                <a:sym typeface="Symbol"/>
              </a:rPr>
              <a:t>e</a:t>
            </a:r>
            <a:r>
              <a:rPr lang="it-IT" sz="3200" b="1" dirty="0" smtClean="0">
                <a:sym typeface="Symbol"/>
              </a:rPr>
              <a:t> </a:t>
            </a:r>
            <a:endParaRPr lang="it-IT" sz="3200" b="1" dirty="0"/>
          </a:p>
        </p:txBody>
      </p:sp>
      <p:sp>
        <p:nvSpPr>
          <p:cNvPr id="28" name="Text Box 18"/>
          <p:cNvSpPr txBox="1">
            <a:spLocks noChangeArrowheads="1"/>
          </p:cNvSpPr>
          <p:nvPr/>
        </p:nvSpPr>
        <p:spPr bwMode="auto">
          <a:xfrm>
            <a:off x="5292080" y="5733256"/>
            <a:ext cx="1199772" cy="830997"/>
          </a:xfrm>
          <a:prstGeom prst="rect">
            <a:avLst/>
          </a:prstGeom>
          <a:noFill/>
          <a:ln w="9525">
            <a:noFill/>
            <a:miter lim="800000"/>
            <a:headEnd/>
            <a:tailEnd/>
          </a:ln>
          <a:effectLst/>
        </p:spPr>
        <p:txBody>
          <a:bodyPr wrap="square">
            <a:spAutoFit/>
          </a:bodyPr>
          <a:lstStyle/>
          <a:p>
            <a:pPr algn="ctr">
              <a:spcBef>
                <a:spcPct val="50000"/>
              </a:spcBef>
            </a:pPr>
            <a:r>
              <a:rPr lang="it-IT" sz="1600" b="1" dirty="0" smtClean="0">
                <a:sym typeface="Symbol"/>
              </a:rPr>
              <a:t>aumenta</a:t>
            </a:r>
            <a:r>
              <a:rPr lang="it-IT" sz="3200" b="1" dirty="0" smtClean="0">
                <a:sym typeface="Symbol"/>
              </a:rPr>
              <a:t></a:t>
            </a:r>
            <a:r>
              <a:rPr lang="it-IT" sz="3200" b="1" baseline="30000" dirty="0" smtClean="0">
                <a:sym typeface="Symbol"/>
              </a:rPr>
              <a:t>e</a:t>
            </a:r>
            <a:r>
              <a:rPr lang="it-IT" sz="3200" b="1" dirty="0" smtClean="0">
                <a:sym typeface="Symbol"/>
              </a:rPr>
              <a:t> </a:t>
            </a:r>
            <a:endParaRPr lang="it-IT" sz="3200" b="1" dirty="0"/>
          </a:p>
        </p:txBody>
      </p:sp>
      <p:cxnSp>
        <p:nvCxnSpPr>
          <p:cNvPr id="32" name="Connettore 1 31"/>
          <p:cNvCxnSpPr/>
          <p:nvPr/>
        </p:nvCxnSpPr>
        <p:spPr>
          <a:xfrm flipV="1">
            <a:off x="2123728" y="3140968"/>
            <a:ext cx="2160240" cy="1296144"/>
          </a:xfrm>
          <a:prstGeom prst="line">
            <a:avLst/>
          </a:prstGeom>
          <a:ln>
            <a:solidFill>
              <a:srgbClr val="FF3300"/>
            </a:solidFill>
          </a:ln>
        </p:spPr>
        <p:style>
          <a:lnRef idx="3">
            <a:schemeClr val="accent4"/>
          </a:lnRef>
          <a:fillRef idx="0">
            <a:schemeClr val="accent4"/>
          </a:fillRef>
          <a:effectRef idx="2">
            <a:schemeClr val="accent4"/>
          </a:effectRef>
          <a:fontRef idx="minor">
            <a:schemeClr val="tx1"/>
          </a:fontRef>
        </p:style>
      </p:cxnSp>
      <p:sp>
        <p:nvSpPr>
          <p:cNvPr id="33" name="Text Box 22"/>
          <p:cNvSpPr txBox="1">
            <a:spLocks noChangeArrowheads="1"/>
          </p:cNvSpPr>
          <p:nvPr/>
        </p:nvSpPr>
        <p:spPr bwMode="auto">
          <a:xfrm>
            <a:off x="7596336" y="3429000"/>
            <a:ext cx="1368152" cy="830997"/>
          </a:xfrm>
          <a:prstGeom prst="rect">
            <a:avLst/>
          </a:prstGeom>
          <a:noFill/>
          <a:ln w="9525">
            <a:solidFill>
              <a:schemeClr val="tx2"/>
            </a:solidFill>
            <a:miter lim="800000"/>
            <a:headEnd/>
            <a:tailEnd/>
          </a:ln>
          <a:effectLst/>
        </p:spPr>
        <p:txBody>
          <a:bodyPr wrap="square">
            <a:spAutoFit/>
          </a:bodyPr>
          <a:lstStyle/>
          <a:p>
            <a:pPr algn="ctr">
              <a:spcBef>
                <a:spcPct val="50000"/>
              </a:spcBef>
            </a:pPr>
            <a:r>
              <a:rPr lang="it-IT" sz="2400" b="1" dirty="0" smtClean="0"/>
              <a:t>Y&lt;</a:t>
            </a:r>
            <a:r>
              <a:rPr lang="it-IT" sz="2400" b="1" dirty="0" err="1" smtClean="0"/>
              <a:t>Y</a:t>
            </a:r>
            <a:r>
              <a:rPr lang="it-IT" sz="2400" b="1" baseline="-25000" dirty="0" err="1" smtClean="0"/>
              <a:t>n</a:t>
            </a:r>
            <a:r>
              <a:rPr lang="it-IT" sz="2400" b="1" baseline="-25000" dirty="0" smtClean="0"/>
              <a:t> </a:t>
            </a:r>
            <a:r>
              <a:rPr lang="it-IT" sz="2400" b="1" dirty="0" smtClean="0"/>
              <a:t>, </a:t>
            </a:r>
            <a:r>
              <a:rPr lang="it-IT" sz="2400" b="1" dirty="0" smtClean="0">
                <a:sym typeface="Symbol"/>
              </a:rPr>
              <a:t>&gt;0</a:t>
            </a:r>
            <a:endParaRPr lang="it-IT" sz="2400" b="1" dirty="0"/>
          </a:p>
        </p:txBody>
      </p:sp>
      <p:sp>
        <p:nvSpPr>
          <p:cNvPr id="34" name="Text Box 22"/>
          <p:cNvSpPr txBox="1">
            <a:spLocks noChangeArrowheads="1"/>
          </p:cNvSpPr>
          <p:nvPr/>
        </p:nvSpPr>
        <p:spPr bwMode="auto">
          <a:xfrm>
            <a:off x="7308304" y="4437112"/>
            <a:ext cx="1691680" cy="461665"/>
          </a:xfrm>
          <a:prstGeom prst="rect">
            <a:avLst/>
          </a:prstGeom>
          <a:noFill/>
          <a:ln w="9525">
            <a:solidFill>
              <a:srgbClr val="FF3300"/>
            </a:solidFill>
            <a:miter lim="800000"/>
            <a:headEnd/>
            <a:tailEnd/>
          </a:ln>
          <a:effectLst/>
        </p:spPr>
        <p:txBody>
          <a:bodyPr wrap="square">
            <a:spAutoFit/>
          </a:bodyPr>
          <a:lstStyle/>
          <a:p>
            <a:pPr algn="ctr">
              <a:spcBef>
                <a:spcPct val="50000"/>
              </a:spcBef>
            </a:pPr>
            <a:r>
              <a:rPr lang="it-IT" sz="2400" b="1" dirty="0" err="1" smtClean="0"/>
              <a:t>Y</a:t>
            </a:r>
            <a:r>
              <a:rPr lang="it-IT" sz="2400" b="1" baseline="-25000" dirty="0" err="1" smtClean="0"/>
              <a:t>p</a:t>
            </a:r>
            <a:r>
              <a:rPr lang="it-IT" sz="2400" b="1" baseline="-25000" dirty="0" smtClean="0"/>
              <a:t> </a:t>
            </a:r>
            <a:r>
              <a:rPr lang="it-IT" sz="2400" b="1" dirty="0" smtClean="0"/>
              <a:t>, </a:t>
            </a:r>
            <a:r>
              <a:rPr lang="it-IT" sz="2400" b="1" dirty="0" smtClean="0">
                <a:sym typeface="Symbol"/>
              </a:rPr>
              <a:t>=0</a:t>
            </a:r>
            <a:endParaRPr lang="it-IT" sz="2400" b="1" dirty="0"/>
          </a:p>
        </p:txBody>
      </p:sp>
      <p:sp>
        <p:nvSpPr>
          <p:cNvPr id="35" name="Text Box 22"/>
          <p:cNvSpPr txBox="1">
            <a:spLocks noChangeArrowheads="1"/>
          </p:cNvSpPr>
          <p:nvPr/>
        </p:nvSpPr>
        <p:spPr bwMode="auto">
          <a:xfrm>
            <a:off x="7524328" y="6021288"/>
            <a:ext cx="1619672" cy="461665"/>
          </a:xfrm>
          <a:prstGeom prst="rect">
            <a:avLst/>
          </a:prstGeom>
          <a:solidFill>
            <a:schemeClr val="bg1"/>
          </a:solidFill>
          <a:ln w="9525">
            <a:noFill/>
            <a:miter lim="800000"/>
            <a:headEnd/>
            <a:tailEnd/>
          </a:ln>
          <a:effectLst/>
        </p:spPr>
        <p:txBody>
          <a:bodyPr wrap="square">
            <a:spAutoFit/>
          </a:bodyPr>
          <a:lstStyle/>
          <a:p>
            <a:pPr algn="ctr">
              <a:spcBef>
                <a:spcPct val="50000"/>
              </a:spcBef>
            </a:pPr>
            <a:r>
              <a:rPr lang="it-IT" sz="2400" b="1" dirty="0" err="1" smtClean="0"/>
              <a:t>Y</a:t>
            </a:r>
            <a:r>
              <a:rPr lang="it-IT" sz="2400" b="1" baseline="-25000" dirty="0" err="1" smtClean="0"/>
              <a:t>n</a:t>
            </a:r>
            <a:r>
              <a:rPr lang="it-IT" sz="2400" b="1" baseline="-25000" dirty="0" smtClean="0"/>
              <a:t> </a:t>
            </a:r>
            <a:r>
              <a:rPr lang="it-IT" sz="2400" b="1" dirty="0" smtClean="0"/>
              <a:t>, </a:t>
            </a:r>
            <a:r>
              <a:rPr lang="it-IT" sz="2400" b="1" dirty="0" smtClean="0">
                <a:sym typeface="Symbol"/>
              </a:rPr>
              <a:t>&gt;&gt;0</a:t>
            </a:r>
            <a:endParaRPr lang="it-IT" sz="2400" b="1" dirty="0"/>
          </a:p>
        </p:txBody>
      </p:sp>
      <p:cxnSp>
        <p:nvCxnSpPr>
          <p:cNvPr id="37" name="Connettore 1 36"/>
          <p:cNvCxnSpPr/>
          <p:nvPr/>
        </p:nvCxnSpPr>
        <p:spPr>
          <a:xfrm>
            <a:off x="2123728" y="4437112"/>
            <a:ext cx="2160240" cy="108012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39509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7467600" cy="944562"/>
          </a:xfrm>
        </p:spPr>
        <p:txBody>
          <a:bodyPr>
            <a:normAutofit fontScale="90000"/>
          </a:bodyPr>
          <a:lstStyle/>
          <a:p>
            <a:r>
              <a:rPr lang="it-IT" dirty="0" smtClean="0"/>
              <a:t>… e le proposte dei fisici (</a:t>
            </a:r>
            <a:r>
              <a:rPr lang="it-IT" dirty="0" err="1" smtClean="0"/>
              <a:t>Pietronero</a:t>
            </a:r>
            <a:r>
              <a:rPr lang="it-IT" dirty="0" smtClean="0"/>
              <a:t> </a:t>
            </a:r>
            <a:r>
              <a:rPr lang="it-IT" dirty="0" err="1" smtClean="0"/>
              <a:t>et</a:t>
            </a:r>
            <a:r>
              <a:rPr lang="it-IT" dirty="0" smtClean="0"/>
              <a:t> al., 2015) – CNR (senza modello)</a:t>
            </a:r>
            <a:endParaRPr lang="it-IT" dirty="0"/>
          </a:p>
        </p:txBody>
      </p:sp>
      <p:pic>
        <p:nvPicPr>
          <p:cNvPr id="2050" name="Picture 2" descr="http://www.cnr.it/cnr/news/?LO=01000000d9c8b7a60800000008000000c4aa2e007264f953000000000100000000000000000000000000000000000000000000000000000000000000000000000000000000000000&amp;type=image/jpeg"/>
          <p:cNvPicPr>
            <a:picLocks noChangeAspect="1" noChangeArrowheads="1"/>
          </p:cNvPicPr>
          <p:nvPr/>
        </p:nvPicPr>
        <p:blipFill>
          <a:blip r:embed="rId2" cstate="print"/>
          <a:srcRect/>
          <a:stretch>
            <a:fillRect/>
          </a:stretch>
        </p:blipFill>
        <p:spPr bwMode="auto">
          <a:xfrm>
            <a:off x="1066800" y="1358900"/>
            <a:ext cx="5499100" cy="5499100"/>
          </a:xfrm>
          <a:prstGeom prst="rect">
            <a:avLst/>
          </a:prstGeom>
          <a:noFill/>
        </p:spPr>
      </p:pic>
      <p:sp>
        <p:nvSpPr>
          <p:cNvPr id="6" name="Segnaposto numero diapositiva 5"/>
          <p:cNvSpPr>
            <a:spLocks noGrp="1"/>
          </p:cNvSpPr>
          <p:nvPr>
            <p:ph type="sldNum" sz="quarter" idx="11"/>
          </p:nvPr>
        </p:nvSpPr>
        <p:spPr/>
        <p:txBody>
          <a:bodyPr/>
          <a:lstStyle/>
          <a:p>
            <a:fld id="{6CCE5D68-31AD-423E-B7D6-BD3AB10D10D7}" type="slidenum">
              <a:rPr lang="it-IT" smtClean="0"/>
              <a:t>6</a:t>
            </a:fld>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Incertezza e limiti agli interventi</a:t>
            </a:r>
            <a:br>
              <a:rPr lang="it-IT" b="1" dirty="0" smtClean="0"/>
            </a:br>
            <a:r>
              <a:rPr lang="it-IT" b="1" dirty="0" smtClean="0"/>
              <a:t>di politica economica</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Gli effetti della politica macroeconomica sono caratterizzati da notevole incertezza.</a:t>
            </a:r>
          </a:p>
          <a:p>
            <a:r>
              <a:rPr lang="it-IT" dirty="0" smtClean="0"/>
              <a:t>Tale incertezza dovrebbe indurre a maggiore prudenza nell’attuare misure correttive dell’economia e a usare una politica economica meno attiva.</a:t>
            </a:r>
          </a:p>
          <a:p>
            <a:r>
              <a:rPr lang="it-IT" dirty="0" smtClean="0"/>
              <a:t>Nel definire politiche economiche non si dovrebbe perseguire il cosiddetto “</a:t>
            </a:r>
            <a:r>
              <a:rPr lang="it-IT" b="1" dirty="0" smtClean="0"/>
              <a:t>fine </a:t>
            </a:r>
            <a:r>
              <a:rPr lang="it-IT" b="1" dirty="0" err="1" smtClean="0"/>
              <a:t>tuning</a:t>
            </a:r>
            <a:r>
              <a:rPr lang="it-IT" dirty="0" smtClean="0"/>
              <a:t>”, cioè volere raggiungere a tutti i costi  un obbiettivo prefissato, come una disoccupazione costante o una crescita stabile della produzione o del </a:t>
            </a:r>
            <a:r>
              <a:rPr lang="it-IT" dirty="0" smtClean="0"/>
              <a:t>reddito (concetti che stanno alla base della politica fiscale di tipo keynesiano).</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è quindi difficile controllare l’economia e si tentano vie alternative</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L’uso </a:t>
            </a:r>
            <a:r>
              <a:rPr lang="it-IT" dirty="0" smtClean="0"/>
              <a:t>dei modelli macroeconomici </a:t>
            </a:r>
            <a:r>
              <a:rPr lang="it-IT" dirty="0" smtClean="0"/>
              <a:t>per controllare l’economia è fondamentalmente diverso dal controllo di una macchina complessa.</a:t>
            </a:r>
          </a:p>
          <a:p>
            <a:r>
              <a:rPr lang="it-IT" dirty="0" smtClean="0"/>
              <a:t>L’economia è infatti composta da </a:t>
            </a:r>
            <a:r>
              <a:rPr lang="it-IT" b="1" dirty="0" smtClean="0"/>
              <a:t>persone e da imprese che cercano di anticipare le azioni del governo</a:t>
            </a:r>
            <a:r>
              <a:rPr lang="it-IT" dirty="0" smtClean="0"/>
              <a:t> e che rispondono alle </a:t>
            </a:r>
            <a:r>
              <a:rPr lang="it-IT" b="1" dirty="0" smtClean="0"/>
              <a:t>politiche correnti</a:t>
            </a:r>
            <a:r>
              <a:rPr lang="it-IT" dirty="0" smtClean="0"/>
              <a:t>, ma anche alle </a:t>
            </a:r>
            <a:r>
              <a:rPr lang="it-IT" b="1" dirty="0" smtClean="0"/>
              <a:t>aspettative</a:t>
            </a:r>
            <a:r>
              <a:rPr lang="it-IT" dirty="0" smtClean="0"/>
              <a:t> sulla politica futura.</a:t>
            </a:r>
          </a:p>
          <a:p>
            <a:r>
              <a:rPr lang="it-IT" dirty="0" smtClean="0"/>
              <a:t>Attualmente l’analisi della politica macroeconomica utilizza sia la “</a:t>
            </a:r>
            <a:r>
              <a:rPr lang="it-IT" b="1" dirty="0" smtClean="0"/>
              <a:t>teoria del controllo ottimo</a:t>
            </a:r>
            <a:r>
              <a:rPr lang="it-IT" dirty="0" smtClean="0"/>
              <a:t>” con modelli più complessi che tengono conto dell’effetto delle aspettative, che metodi alternativi che utilizzano </a:t>
            </a:r>
            <a:r>
              <a:rPr lang="it-IT" b="1" dirty="0" smtClean="0"/>
              <a:t>modelli di comportamento strategico</a:t>
            </a:r>
            <a:r>
              <a:rPr lang="it-IT" dirty="0" smtClean="0"/>
              <a:t>.</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2. Aspettative e Politica economica: Il ruolo delle interazioni strategiche</a:t>
            </a:r>
            <a:endParaRPr lang="it-IT" b="1" dirty="0"/>
          </a:p>
        </p:txBody>
      </p:sp>
      <p:sp>
        <p:nvSpPr>
          <p:cNvPr id="3" name="Segnaposto contenuto 2"/>
          <p:cNvSpPr>
            <a:spLocks noGrp="1"/>
          </p:cNvSpPr>
          <p:nvPr>
            <p:ph sz="quarter" idx="1"/>
          </p:nvPr>
        </p:nvSpPr>
        <p:spPr/>
        <p:txBody>
          <a:bodyPr>
            <a:normAutofit fontScale="85000" lnSpcReduction="10000"/>
          </a:bodyPr>
          <a:lstStyle/>
          <a:p>
            <a:r>
              <a:rPr lang="it-IT" dirty="0" smtClean="0"/>
              <a:t>Se la politica economica non viene attuata in modo discrezionale, ma segue delle </a:t>
            </a:r>
            <a:r>
              <a:rPr lang="it-IT" dirty="0" smtClean="0">
                <a:solidFill>
                  <a:srgbClr val="FF0000"/>
                </a:solidFill>
              </a:rPr>
              <a:t>REGOLE </a:t>
            </a:r>
            <a:r>
              <a:rPr lang="it-IT" dirty="0" smtClean="0"/>
              <a:t>prefissate di comportamento</a:t>
            </a:r>
          </a:p>
          <a:p>
            <a:r>
              <a:rPr lang="it-IT" dirty="0" smtClean="0"/>
              <a:t>La </a:t>
            </a:r>
            <a:r>
              <a:rPr lang="it-IT" dirty="0" smtClean="0"/>
              <a:t>politica economica può essere considerata come un “gioco” tra il governo e </a:t>
            </a:r>
            <a:r>
              <a:rPr lang="it-IT" dirty="0" smtClean="0"/>
              <a:t>il sistema economico privato.</a:t>
            </a:r>
            <a:endParaRPr lang="it-IT" dirty="0" smtClean="0"/>
          </a:p>
          <a:p>
            <a:r>
              <a:rPr lang="it-IT" dirty="0" smtClean="0"/>
              <a:t>In questo caso non si utilizza la </a:t>
            </a:r>
            <a:r>
              <a:rPr lang="it-IT" dirty="0" smtClean="0"/>
              <a:t>teoria del controllo ottimo</a:t>
            </a:r>
            <a:r>
              <a:rPr lang="it-IT" dirty="0" smtClean="0"/>
              <a:t>, ma </a:t>
            </a:r>
            <a:r>
              <a:rPr lang="it-IT" dirty="0" smtClean="0"/>
              <a:t>la “</a:t>
            </a:r>
            <a:r>
              <a:rPr lang="it-IT" b="1" dirty="0" smtClean="0"/>
              <a:t>teoria dei giochi</a:t>
            </a:r>
            <a:r>
              <a:rPr lang="it-IT" b="1" dirty="0" smtClean="0"/>
              <a:t>”</a:t>
            </a:r>
            <a:r>
              <a:rPr lang="it-IT" dirty="0" smtClean="0"/>
              <a:t>, che</a:t>
            </a:r>
            <a:r>
              <a:rPr lang="it-IT" b="1" dirty="0" smtClean="0"/>
              <a:t> </a:t>
            </a:r>
            <a:r>
              <a:rPr lang="it-IT" dirty="0" smtClean="0"/>
              <a:t>permette di analizzare la politica economica attraverso </a:t>
            </a:r>
            <a:r>
              <a:rPr lang="it-IT" b="1" dirty="0" smtClean="0"/>
              <a:t>l’interazione strategica tra i </a:t>
            </a:r>
            <a:r>
              <a:rPr lang="it-IT" b="1" dirty="0" smtClean="0"/>
              <a:t>giocatori (</a:t>
            </a:r>
            <a:r>
              <a:rPr lang="it-IT" b="1" dirty="0" smtClean="0">
                <a:solidFill>
                  <a:srgbClr val="FF0000"/>
                </a:solidFill>
              </a:rPr>
              <a:t>il Pubblico e il Privato</a:t>
            </a:r>
            <a:r>
              <a:rPr lang="it-IT" b="1" dirty="0" smtClean="0"/>
              <a:t>)</a:t>
            </a:r>
            <a:endParaRPr lang="it-IT" b="1" dirty="0" smtClean="0"/>
          </a:p>
          <a:p>
            <a:r>
              <a:rPr lang="it-IT" dirty="0" smtClean="0"/>
              <a:t>Nelle decisioni di politica economica vi è un problema fondamentale che è quello dell’</a:t>
            </a:r>
            <a:r>
              <a:rPr lang="it-IT" b="1" dirty="0" smtClean="0"/>
              <a:t>incoerenza temporale</a:t>
            </a:r>
            <a:r>
              <a:rPr lang="it-IT" dirty="0" smtClean="0"/>
              <a:t>: incentivo a deviare dalla politica annunciata </a:t>
            </a:r>
            <a:r>
              <a:rPr lang="it-IT" dirty="0" smtClean="0"/>
              <a:t>(</a:t>
            </a:r>
            <a:r>
              <a:rPr lang="it-IT" i="1" dirty="0" smtClean="0"/>
              <a:t>ex ante</a:t>
            </a:r>
            <a:r>
              <a:rPr lang="it-IT" dirty="0" smtClean="0"/>
              <a:t>) una </a:t>
            </a:r>
            <a:r>
              <a:rPr lang="it-IT" dirty="0" smtClean="0"/>
              <a:t>volta che i giocatori hanno fatto le loro </a:t>
            </a:r>
            <a:r>
              <a:rPr lang="it-IT" dirty="0"/>
              <a:t>mosse (</a:t>
            </a:r>
            <a:r>
              <a:rPr lang="it-IT" i="1" dirty="0"/>
              <a:t>ex </a:t>
            </a:r>
            <a:r>
              <a:rPr lang="it-IT" i="1" dirty="0" smtClean="0"/>
              <a:t>post</a:t>
            </a:r>
            <a:r>
              <a:rPr lang="it-IT" dirty="0" smtClean="0"/>
              <a:t>) </a:t>
            </a:r>
            <a:endParaRPr lang="it-IT" dirty="0" smtClean="0"/>
          </a:p>
          <a:p>
            <a:r>
              <a:rPr lang="it-IT" dirty="0" smtClean="0"/>
              <a:t>L’attuazione della politica monetaria da parte della BCE riflette questo comportamento</a:t>
            </a:r>
            <a:endParaRPr lang="it-IT" dirty="0"/>
          </a:p>
        </p:txBody>
      </p:sp>
      <p:sp>
        <p:nvSpPr>
          <p:cNvPr id="4" name="Segnaposto numero diapositiva 3"/>
          <p:cNvSpPr>
            <a:spLocks noGrp="1"/>
          </p:cNvSpPr>
          <p:nvPr>
            <p:ph type="sldNum" sz="quarter" idx="15"/>
          </p:nvPr>
        </p:nvSpPr>
        <p:spPr/>
        <p:txBody>
          <a:bodyPr/>
          <a:lstStyle/>
          <a:p>
            <a:fld id="{6CCE5D68-31AD-423E-B7D6-BD3AB10D10D7}" type="slidenum">
              <a:rPr lang="it-IT" smtClean="0"/>
              <a:t>9</a:t>
            </a:fld>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515</TotalTime>
  <Words>4369</Words>
  <Application>Microsoft Office PowerPoint</Application>
  <PresentationFormat>Presentazione su schermo (4:3)</PresentationFormat>
  <Paragraphs>543</Paragraphs>
  <Slides>54</Slides>
  <Notes>28</Notes>
  <HiddenSlides>0</HiddenSlides>
  <MMClips>0</MMClips>
  <ScaleCrop>false</ScaleCrop>
  <HeadingPairs>
    <vt:vector size="8" baseType="variant">
      <vt:variant>
        <vt:lpstr>Caratteri utilizzati</vt:lpstr>
      </vt:variant>
      <vt:variant>
        <vt:i4>12</vt:i4>
      </vt:variant>
      <vt:variant>
        <vt:lpstr>Tema</vt:lpstr>
      </vt:variant>
      <vt:variant>
        <vt:i4>1</vt:i4>
      </vt:variant>
      <vt:variant>
        <vt:lpstr>Server OLE incorporati</vt:lpstr>
      </vt:variant>
      <vt:variant>
        <vt:i4>1</vt:i4>
      </vt:variant>
      <vt:variant>
        <vt:lpstr>Titoli diapositive</vt:lpstr>
      </vt:variant>
      <vt:variant>
        <vt:i4>54</vt:i4>
      </vt:variant>
    </vt:vector>
  </HeadingPairs>
  <TitlesOfParts>
    <vt:vector size="68" baseType="lpstr">
      <vt:lpstr>Arial Unicode MS</vt:lpstr>
      <vt:lpstr>Arial</vt:lpstr>
      <vt:lpstr>Calibri</vt:lpstr>
      <vt:lpstr>Cambria Math</vt:lpstr>
      <vt:lpstr>Century Schoolbook</vt:lpstr>
      <vt:lpstr>Comic Sans MS</vt:lpstr>
      <vt:lpstr>Math1</vt:lpstr>
      <vt:lpstr>Mathematica1</vt:lpstr>
      <vt:lpstr>Symbol</vt:lpstr>
      <vt:lpstr>Times New Roman</vt:lpstr>
      <vt:lpstr>Wingdings</vt:lpstr>
      <vt:lpstr>Wingdings 2</vt:lpstr>
      <vt:lpstr>Loggia</vt:lpstr>
      <vt:lpstr>Equation</vt:lpstr>
      <vt:lpstr>I comportamenti strategici e la politica economica</vt:lpstr>
      <vt:lpstr>Il ruolo della politica economica: un riassunto</vt:lpstr>
      <vt:lpstr>Le ragioni di un intervento limitato </vt:lpstr>
      <vt:lpstr>1. INCERTEZZA: Quanto ne sanno davvero i macroeconomisti?</vt:lpstr>
      <vt:lpstr>L’incertezza delle previsioni macroeconomiche</vt:lpstr>
      <vt:lpstr>… e le proposte dei fisici (Pietronero et al., 2015) – CNR (senza modello)</vt:lpstr>
      <vt:lpstr>Incertezza e limiti agli interventi di politica economica</vt:lpstr>
      <vt:lpstr>… è quindi difficile controllare l’economia e si tentano vie alternative</vt:lpstr>
      <vt:lpstr>2. Aspettative e Politica economica: Il ruolo delle interazioni strategiche</vt:lpstr>
      <vt:lpstr>Le regole</vt:lpstr>
      <vt:lpstr>Le regole per la Nuova Macroeconomia Classica (NMC)</vt:lpstr>
      <vt:lpstr>Regole fisse o regole ottimali?</vt:lpstr>
      <vt:lpstr>Il problema dell’incoerenza temporale</vt:lpstr>
      <vt:lpstr>La credibilità del pm</vt:lpstr>
      <vt:lpstr>La promessa</vt:lpstr>
      <vt:lpstr>I costi della promessa</vt:lpstr>
      <vt:lpstr>Gli elementi fondamentali dell’interazione pubblico-privato</vt:lpstr>
      <vt:lpstr>La teoria dei giochi</vt:lpstr>
      <vt:lpstr>La teoria dei giochi</vt:lpstr>
      <vt:lpstr>Rappresentazione di un gioco</vt:lpstr>
      <vt:lpstr>Forma Normale</vt:lpstr>
      <vt:lpstr>Esempio</vt:lpstr>
      <vt:lpstr>Forma estesa</vt:lpstr>
      <vt:lpstr>Presentazione standard di PowerPoint</vt:lpstr>
      <vt:lpstr>La scelta pubblica  La teoria dei giochi </vt:lpstr>
      <vt:lpstr>La scelta pubblica  La teoria dei giochi </vt:lpstr>
      <vt:lpstr>Presentazione standard di PowerPoint</vt:lpstr>
      <vt:lpstr>… e le soluzioni</vt:lpstr>
      <vt:lpstr>La scelta pubblica  La teoria dei giochi </vt:lpstr>
      <vt:lpstr>La scelta pubblica  La teoria dei giochi </vt:lpstr>
      <vt:lpstr>Tipi di gioco</vt:lpstr>
      <vt:lpstr>Tipi di gioco</vt:lpstr>
      <vt:lpstr>L'idea di equilibrio</vt:lpstr>
      <vt:lpstr>Presentazione standard di PowerPoint</vt:lpstr>
      <vt:lpstr>Presentazione standard di PowerPoint</vt:lpstr>
      <vt:lpstr>Presentazione standard di PowerPoint</vt:lpstr>
      <vt:lpstr>Presentazione standard di PowerPoint</vt:lpstr>
      <vt:lpstr>Dilemma del prigioniero</vt:lpstr>
      <vt:lpstr>Il dilemma del prigioniero</vt:lpstr>
      <vt:lpstr>L'idea di equilibrio</vt:lpstr>
      <vt:lpstr>Il dilemma del prigioniero</vt:lpstr>
      <vt:lpstr>La scelta pubblica  Riferimenti teorici e metodologici  La teoria dei giochi </vt:lpstr>
      <vt:lpstr>Tra il conflitto e la collaborazione </vt:lpstr>
      <vt:lpstr>La scelta pubblica  Riferimenti teorici e metodologici  La teoria dei giochi </vt:lpstr>
      <vt:lpstr>La credibilità</vt:lpstr>
      <vt:lpstr>La credibilità</vt:lpstr>
      <vt:lpstr>1. Il bias inflazionistico di Barro&amp;Gordon: mossa incondizionata per garantire la credibiòità </vt:lpstr>
      <vt:lpstr>EQUILIBRIO DI NASH (THIRD BEST)</vt:lpstr>
      <vt:lpstr>Inefficienza dell’equilibrio</vt:lpstr>
      <vt:lpstr>Inflation bias</vt:lpstr>
      <vt:lpstr>Politica migliore (second best)</vt:lpstr>
      <vt:lpstr>Incentivo a cambiare strategia</vt:lpstr>
      <vt:lpstr>Commitment</vt:lpstr>
      <vt:lpstr>Il Caso della Banca Centrale (Barro &amp; Gordon, 1983) – Equilibrio di Nash (Promessa), gioco esteso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comportamenti strategici e la politica economica</dc:title>
  <dc:creator>Laura</dc:creator>
  <cp:lastModifiedBy>User</cp:lastModifiedBy>
  <cp:revision>29</cp:revision>
  <dcterms:created xsi:type="dcterms:W3CDTF">2015-04-22T07:43:59Z</dcterms:created>
  <dcterms:modified xsi:type="dcterms:W3CDTF">2017-03-15T07:33:32Z</dcterms:modified>
</cp:coreProperties>
</file>