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65"/>
  </p:notesMasterIdLst>
  <p:sldIdLst>
    <p:sldId id="257" r:id="rId2"/>
    <p:sldId id="258" r:id="rId3"/>
    <p:sldId id="331" r:id="rId4"/>
    <p:sldId id="324" r:id="rId5"/>
    <p:sldId id="325" r:id="rId6"/>
    <p:sldId id="326" r:id="rId7"/>
    <p:sldId id="327" r:id="rId8"/>
    <p:sldId id="328" r:id="rId9"/>
    <p:sldId id="329" r:id="rId10"/>
    <p:sldId id="330" r:id="rId11"/>
    <p:sldId id="332" r:id="rId12"/>
    <p:sldId id="333" r:id="rId13"/>
    <p:sldId id="334" r:id="rId14"/>
    <p:sldId id="335" r:id="rId15"/>
    <p:sldId id="259" r:id="rId16"/>
    <p:sldId id="260" r:id="rId17"/>
    <p:sldId id="261" r:id="rId18"/>
    <p:sldId id="262" r:id="rId19"/>
    <p:sldId id="263" r:id="rId20"/>
    <p:sldId id="264" r:id="rId21"/>
    <p:sldId id="347" r:id="rId22"/>
    <p:sldId id="346" r:id="rId23"/>
    <p:sldId id="265" r:id="rId24"/>
    <p:sldId id="266" r:id="rId25"/>
    <p:sldId id="267" r:id="rId26"/>
    <p:sldId id="268" r:id="rId27"/>
    <p:sldId id="269" r:id="rId28"/>
    <p:sldId id="270" r:id="rId29"/>
    <p:sldId id="271" r:id="rId30"/>
    <p:sldId id="272" r:id="rId31"/>
    <p:sldId id="273" r:id="rId32"/>
    <p:sldId id="274" r:id="rId33"/>
    <p:sldId id="275" r:id="rId34"/>
    <p:sldId id="276" r:id="rId35"/>
    <p:sldId id="277" r:id="rId36"/>
    <p:sldId id="278"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8" r:id="rId57"/>
    <p:sldId id="316" r:id="rId58"/>
    <p:sldId id="317" r:id="rId59"/>
    <p:sldId id="319" r:id="rId60"/>
    <p:sldId id="320" r:id="rId61"/>
    <p:sldId id="321" r:id="rId62"/>
    <p:sldId id="322" r:id="rId63"/>
    <p:sldId id="345" r:id="rId6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5CDBF3-1D32-4987-A778-E41A16AB9933}" type="datetimeFigureOut">
              <a:rPr lang="en-US" smtClean="0"/>
              <a:pPr/>
              <a:t>3/21/2017</a:t>
            </a:fld>
            <a:endParaRPr lang="en-US"/>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D8BC4-DDCE-4965-93F7-704C341D5E37}" type="slidenum">
              <a:rPr lang="en-US" smtClean="0"/>
              <a:pPr/>
              <a:t>‹N›</a:t>
            </a:fld>
            <a:endParaRPr lang="en-US"/>
          </a:p>
        </p:txBody>
      </p:sp>
    </p:spTree>
    <p:extLst>
      <p:ext uri="{BB962C8B-B14F-4D97-AF65-F5344CB8AC3E}">
        <p14:creationId xmlns:p14="http://schemas.microsoft.com/office/powerpoint/2010/main" val="384424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a:p>
        </p:txBody>
      </p:sp>
      <p:sp>
        <p:nvSpPr>
          <p:cNvPr id="4" name="Segnaposto numero diapositiva 3"/>
          <p:cNvSpPr>
            <a:spLocks noGrp="1"/>
          </p:cNvSpPr>
          <p:nvPr>
            <p:ph type="sldNum" sz="quarter" idx="10"/>
          </p:nvPr>
        </p:nvSpPr>
        <p:spPr/>
        <p:txBody>
          <a:bodyPr/>
          <a:lstStyle/>
          <a:p>
            <a:fld id="{B57D8BC4-DDCE-4965-93F7-704C341D5E37}" type="slidenum">
              <a:rPr lang="en-US" smtClean="0"/>
              <a:pPr/>
              <a:t>17</a:t>
            </a:fld>
            <a:endParaRPr lang="en-US"/>
          </a:p>
        </p:txBody>
      </p:sp>
    </p:spTree>
    <p:extLst>
      <p:ext uri="{BB962C8B-B14F-4D97-AF65-F5344CB8AC3E}">
        <p14:creationId xmlns:p14="http://schemas.microsoft.com/office/powerpoint/2010/main" val="66638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8912D429-DEDE-4068-9A8A-9692C28F234C}" type="datetime1">
              <a:rPr lang="it-IT" smtClean="0"/>
              <a:pPr/>
              <a:t>21/03/2017</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ttangolo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1994D561-355E-4851-ACF1-471C963AF9BD}"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79A91F3-E2D3-4387-8798-65203D1D4D65}" type="datetime1">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94D561-355E-4851-ACF1-471C963AF9B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9"/>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74FA0D51-05EE-47C1-B3AF-E8493D4B0FB5}" type="datetime1">
              <a:rPr lang="it-IT" smtClean="0"/>
              <a:pPr/>
              <a:t>21/03/2017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994D561-355E-4851-ACF1-471C963AF9BD}" type="slidenum">
              <a:rPr lang="it-IT" smtClean="0"/>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stile</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fld id="{CFE16077-9F3C-4137-AD8E-D6C9AA03EDBD}" type="datetime1">
              <a:rPr lang="it-IT"/>
              <a:pPr/>
              <a:t>21/03/2017</a:t>
            </a:fld>
            <a:endParaRPr lang="it-IT"/>
          </a:p>
        </p:txBody>
      </p:sp>
      <p:sp>
        <p:nvSpPr>
          <p:cNvPr id="5" name="Rectangle 5"/>
          <p:cNvSpPr>
            <a:spLocks noGrp="1" noChangeArrowheads="1"/>
          </p:cNvSpPr>
          <p:nvPr>
            <p:ph type="ftr" sz="quarter" idx="11"/>
          </p:nvPr>
        </p:nvSpPr>
        <p:spPr>
          <a:ln/>
        </p:spPr>
        <p:txBody>
          <a:bodyPr/>
          <a:lstStyle>
            <a:lvl1pPr>
              <a:defRPr/>
            </a:lvl1pPr>
          </a:lstStyle>
          <a:p>
            <a:r>
              <a:rPr lang="it-IT"/>
              <a:t>Politiche Agroalimentari dell'UE - Francesco Pecci</a:t>
            </a:r>
          </a:p>
        </p:txBody>
      </p:sp>
      <p:sp>
        <p:nvSpPr>
          <p:cNvPr id="6" name="Rectangle 6"/>
          <p:cNvSpPr>
            <a:spLocks noGrp="1" noChangeArrowheads="1"/>
          </p:cNvSpPr>
          <p:nvPr>
            <p:ph type="sldNum" sz="quarter" idx="12"/>
          </p:nvPr>
        </p:nvSpPr>
        <p:spPr>
          <a:ln/>
        </p:spPr>
        <p:txBody>
          <a:bodyPr/>
          <a:lstStyle>
            <a:lvl1pPr>
              <a:defRPr/>
            </a:lvl1pPr>
          </a:lstStyle>
          <a:p>
            <a:fld id="{DA9F9B69-71B2-4A34-BEB6-E276B6FE629E}"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BEC88242-0884-453F-A83E-773D8B808A56}" type="datetime1">
              <a:rPr lang="it-IT" smtClean="0"/>
              <a:pPr/>
              <a:t>21/03/2017</a:t>
            </a:fld>
            <a:endParaRPr lang="it-IT"/>
          </a:p>
        </p:txBody>
      </p:sp>
      <p:sp>
        <p:nvSpPr>
          <p:cNvPr id="9" name="Segnaposto numero diapositiva 8"/>
          <p:cNvSpPr>
            <a:spLocks noGrp="1"/>
          </p:cNvSpPr>
          <p:nvPr>
            <p:ph type="sldNum" sz="quarter" idx="15"/>
          </p:nvPr>
        </p:nvSpPr>
        <p:spPr/>
        <p:txBody>
          <a:bodyPr rtlCol="0"/>
          <a:lstStyle/>
          <a:p>
            <a:fld id="{1994D561-355E-4851-ACF1-471C963AF9BD}"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0"/>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12F5BA6F-66C5-43D0-8F19-24CCFAEFA2F4}" type="datetime1">
              <a:rPr lang="it-IT" smtClean="0"/>
              <a:pPr/>
              <a:t>21/03/2017</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1994D561-355E-4851-ACF1-471C963AF9BD}"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D83ADC5E-ACF3-4DBA-9F88-A5043C89BEA9}" type="datetime1">
              <a:rPr lang="it-IT" smtClean="0"/>
              <a:pPr/>
              <a:t>21/03/2017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994D561-355E-4851-ACF1-471C963AF9BD}"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EAE403A-ADEB-4450-81A2-F854AFAFBE83}" type="datetime1">
              <a:rPr lang="it-IT" smtClean="0"/>
              <a:pPr/>
              <a:t>21/03/2017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994D561-355E-4851-ACF1-471C963AF9BD}"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9B4F85BE-0848-4755-81B1-5A13A50E6EAE}" type="datetime1">
              <a:rPr lang="it-IT" smtClean="0"/>
              <a:pPr/>
              <a:t>21/03/2017</a:t>
            </a:fld>
            <a:endParaRPr lang="it-IT"/>
          </a:p>
        </p:txBody>
      </p:sp>
      <p:sp>
        <p:nvSpPr>
          <p:cNvPr id="7" name="Segnaposto numero diapositiva 6"/>
          <p:cNvSpPr>
            <a:spLocks noGrp="1"/>
          </p:cNvSpPr>
          <p:nvPr>
            <p:ph type="sldNum" sz="quarter" idx="11"/>
          </p:nvPr>
        </p:nvSpPr>
        <p:spPr/>
        <p:txBody>
          <a:bodyPr rtlCol="0"/>
          <a:lstStyle/>
          <a:p>
            <a:fld id="{1994D561-355E-4851-ACF1-471C963AF9BD}"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0BD777F-AB38-4D98-989B-69676A541FA5}" type="datetime1">
              <a:rPr lang="it-IT" smtClean="0"/>
              <a:pPr/>
              <a:t>21/03/2017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994D561-355E-4851-ACF1-471C963AF9B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olo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FD86CF10-CDCC-416E-B6D5-8AA04474208B}" type="datetime1">
              <a:rPr lang="it-IT" smtClean="0"/>
              <a:pPr/>
              <a:t>21/03/2017</a:t>
            </a:fld>
            <a:endParaRPr lang="it-IT"/>
          </a:p>
        </p:txBody>
      </p:sp>
      <p:sp>
        <p:nvSpPr>
          <p:cNvPr id="22" name="Segnaposto numero diapositiva 21"/>
          <p:cNvSpPr>
            <a:spLocks noGrp="1"/>
          </p:cNvSpPr>
          <p:nvPr>
            <p:ph type="sldNum" sz="quarter" idx="15"/>
          </p:nvPr>
        </p:nvSpPr>
        <p:spPr/>
        <p:txBody>
          <a:bodyPr rtlCol="0"/>
          <a:lstStyle/>
          <a:p>
            <a:fld id="{1994D561-355E-4851-ACF1-471C963AF9BD}"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egnaposto data 16"/>
          <p:cNvSpPr>
            <a:spLocks noGrp="1"/>
          </p:cNvSpPr>
          <p:nvPr>
            <p:ph type="dt" sz="half" idx="10"/>
          </p:nvPr>
        </p:nvSpPr>
        <p:spPr/>
        <p:txBody>
          <a:bodyPr rtlCol="0"/>
          <a:lstStyle/>
          <a:p>
            <a:fld id="{4F1F597E-9128-486E-ADC2-8D9C5EA2D53F}" type="datetime1">
              <a:rPr lang="it-IT" smtClean="0"/>
              <a:pPr/>
              <a:t>21/03/2017</a:t>
            </a:fld>
            <a:endParaRPr lang="it-IT"/>
          </a:p>
        </p:txBody>
      </p:sp>
      <p:sp>
        <p:nvSpPr>
          <p:cNvPr id="18" name="Segnaposto numero diapositiva 17"/>
          <p:cNvSpPr>
            <a:spLocks noGrp="1"/>
          </p:cNvSpPr>
          <p:nvPr>
            <p:ph type="sldNum" sz="quarter" idx="11"/>
          </p:nvPr>
        </p:nvSpPr>
        <p:spPr/>
        <p:txBody>
          <a:bodyPr rtlCol="0"/>
          <a:lstStyle/>
          <a:p>
            <a:fld id="{1994D561-355E-4851-ACF1-471C963AF9BD}"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7FB2109-D4C5-4309-9380-F22A386444E8}" type="datetime1">
              <a:rPr lang="it-IT" smtClean="0"/>
              <a:pPr/>
              <a:t>21/03/2017</a:t>
            </a:fld>
            <a:endParaRPr lang="it-IT"/>
          </a:p>
        </p:txBody>
      </p:sp>
      <p:sp>
        <p:nvSpPr>
          <p:cNvPr id="3" name="Segnaposto piè di pagina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994D561-355E-4851-ACF1-471C963AF9B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dirty="0" smtClean="0"/>
              <a:t>Il ciclo politico economico </a:t>
            </a:r>
            <a:endParaRPr lang="it-IT" dirty="0"/>
          </a:p>
        </p:txBody>
      </p:sp>
      <p:sp>
        <p:nvSpPr>
          <p:cNvPr id="4" name="Segnaposto testo 3"/>
          <p:cNvSpPr>
            <a:spLocks noGrp="1"/>
          </p:cNvSpPr>
          <p:nvPr>
            <p:ph type="subTitle" idx="1"/>
          </p:nvPr>
        </p:nvSpPr>
        <p:spPr/>
        <p:txBody>
          <a:bodyPr/>
          <a:lstStyle/>
          <a:p>
            <a:r>
              <a:rPr lang="it-IT" dirty="0" smtClean="0"/>
              <a:t>Un’applicazione della teoria della guerra d’attrito</a:t>
            </a:r>
            <a:endParaRPr lang="it-IT" dirty="0"/>
          </a:p>
        </p:txBody>
      </p:sp>
      <p:sp>
        <p:nvSpPr>
          <p:cNvPr id="2" name="Segnaposto numero diapositiva 1"/>
          <p:cNvSpPr>
            <a:spLocks noGrp="1"/>
          </p:cNvSpPr>
          <p:nvPr>
            <p:ph type="sldNum" sz="quarter" idx="12"/>
          </p:nvPr>
        </p:nvSpPr>
        <p:spPr/>
        <p:txBody>
          <a:bodyPr/>
          <a:lstStyle/>
          <a:p>
            <a:fld id="{1994D561-355E-4851-ACF1-471C963AF9BD}" type="slidenum">
              <a:rPr lang="it-IT" smtClean="0"/>
              <a:pPr/>
              <a:t>1</a:t>
            </a:fld>
            <a:endParaRPr lang="it-IT"/>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ciclo economico-politico</a:t>
            </a:r>
            <a:endParaRPr lang="it-IT" dirty="0"/>
          </a:p>
        </p:txBody>
      </p:sp>
      <p:pic>
        <p:nvPicPr>
          <p:cNvPr id="6146" name="Picture 2"/>
          <p:cNvPicPr>
            <a:picLocks noChangeAspect="1" noChangeArrowheads="1"/>
          </p:cNvPicPr>
          <p:nvPr/>
        </p:nvPicPr>
        <p:blipFill>
          <a:blip r:embed="rId2" cstate="print"/>
          <a:srcRect/>
          <a:stretch>
            <a:fillRect/>
          </a:stretch>
        </p:blipFill>
        <p:spPr bwMode="auto">
          <a:xfrm>
            <a:off x="685800" y="1377950"/>
            <a:ext cx="7696200" cy="5480050"/>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10</a:t>
            </a:fld>
            <a:endParaRPr lang="it-IT"/>
          </a:p>
        </p:txBody>
      </p:sp>
    </p:spTree>
    <p:extLst>
      <p:ext uri="{BB962C8B-B14F-4D97-AF65-F5344CB8AC3E}">
        <p14:creationId xmlns:p14="http://schemas.microsoft.com/office/powerpoint/2010/main" val="2934924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metodi di approccio allo studio delle politiche pubbliche: il metodo deduttivo</a:t>
            </a:r>
            <a:endParaRPr lang="it-IT" dirty="0"/>
          </a:p>
        </p:txBody>
      </p:sp>
      <p:pic>
        <p:nvPicPr>
          <p:cNvPr id="7170" name="Picture 2"/>
          <p:cNvPicPr>
            <a:picLocks noChangeAspect="1" noChangeArrowheads="1"/>
          </p:cNvPicPr>
          <p:nvPr/>
        </p:nvPicPr>
        <p:blipFill>
          <a:blip r:embed="rId2" cstate="print"/>
          <a:srcRect/>
          <a:stretch>
            <a:fillRect/>
          </a:stretch>
        </p:blipFill>
        <p:spPr bwMode="auto">
          <a:xfrm>
            <a:off x="609600" y="1535867"/>
            <a:ext cx="7924800" cy="5326061"/>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11</a:t>
            </a:fld>
            <a:endParaRPr lang="it-IT"/>
          </a:p>
        </p:txBody>
      </p:sp>
      <p:cxnSp>
        <p:nvCxnSpPr>
          <p:cNvPr id="5" name="Connettore 1 4"/>
          <p:cNvCxnSpPr/>
          <p:nvPr/>
        </p:nvCxnSpPr>
        <p:spPr>
          <a:xfrm>
            <a:off x="6477000" y="2895600"/>
            <a:ext cx="2057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Connettore 1 6"/>
          <p:cNvCxnSpPr/>
          <p:nvPr/>
        </p:nvCxnSpPr>
        <p:spPr>
          <a:xfrm>
            <a:off x="609600" y="3200400"/>
            <a:ext cx="75194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2811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49802" y="0"/>
            <a:ext cx="9094198" cy="6705601"/>
          </a:xfrm>
          <a:prstGeom prst="rect">
            <a:avLst/>
          </a:prstGeom>
          <a:noFill/>
          <a:ln w="9525">
            <a:noFill/>
            <a:miter lim="800000"/>
            <a:headEnd/>
            <a:tailEnd/>
          </a:ln>
        </p:spPr>
      </p:pic>
      <p:sp>
        <p:nvSpPr>
          <p:cNvPr id="2" name="Segnaposto numero diapositiva 1"/>
          <p:cNvSpPr>
            <a:spLocks noGrp="1"/>
          </p:cNvSpPr>
          <p:nvPr>
            <p:ph type="sldNum" sz="quarter" idx="12"/>
          </p:nvPr>
        </p:nvSpPr>
        <p:spPr/>
        <p:txBody>
          <a:bodyPr/>
          <a:lstStyle/>
          <a:p>
            <a:fld id="{1994D561-355E-4851-ACF1-471C963AF9BD}" type="slidenum">
              <a:rPr lang="it-IT" smtClean="0"/>
              <a:pPr/>
              <a:t>12</a:t>
            </a:fld>
            <a:endParaRPr lang="it-IT"/>
          </a:p>
        </p:txBody>
      </p:sp>
    </p:spTree>
    <p:extLst>
      <p:ext uri="{BB962C8B-B14F-4D97-AF65-F5344CB8AC3E}">
        <p14:creationId xmlns:p14="http://schemas.microsoft.com/office/powerpoint/2010/main" val="1935385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15962"/>
          </a:xfrm>
        </p:spPr>
        <p:txBody>
          <a:bodyPr/>
          <a:lstStyle/>
          <a:p>
            <a:r>
              <a:rPr lang="it-IT" dirty="0" smtClean="0"/>
              <a:t>Scelta razionale e public </a:t>
            </a:r>
            <a:r>
              <a:rPr lang="it-IT" dirty="0" err="1" smtClean="0"/>
              <a:t>choice</a:t>
            </a:r>
            <a:endParaRPr lang="it-IT" dirty="0"/>
          </a:p>
        </p:txBody>
      </p:sp>
      <p:sp>
        <p:nvSpPr>
          <p:cNvPr id="3" name="Segnaposto contenuto 2"/>
          <p:cNvSpPr>
            <a:spLocks noGrp="1"/>
          </p:cNvSpPr>
          <p:nvPr>
            <p:ph sz="quarter" idx="1"/>
          </p:nvPr>
        </p:nvSpPr>
        <p:spPr>
          <a:xfrm>
            <a:off x="533400" y="1066800"/>
            <a:ext cx="7467600" cy="4873752"/>
          </a:xfrm>
        </p:spPr>
        <p:txBody>
          <a:bodyPr>
            <a:noAutofit/>
          </a:bodyPr>
          <a:lstStyle/>
          <a:p>
            <a:r>
              <a:rPr lang="it-IT" dirty="0" smtClean="0"/>
              <a:t>I sostenitori della </a:t>
            </a:r>
            <a:r>
              <a:rPr lang="it-IT" i="1" dirty="0" smtClean="0"/>
              <a:t>Public </a:t>
            </a:r>
            <a:r>
              <a:rPr lang="it-IT" i="1" dirty="0" err="1" smtClean="0"/>
              <a:t>choice</a:t>
            </a:r>
            <a:r>
              <a:rPr lang="it-IT" i="1" dirty="0" smtClean="0"/>
              <a:t> riconoscono che il </a:t>
            </a:r>
            <a:r>
              <a:rPr lang="it-IT" i="1" dirty="0" smtClean="0">
                <a:solidFill>
                  <a:srgbClr val="FF0000"/>
                </a:solidFill>
              </a:rPr>
              <a:t>ragionamento razionale </a:t>
            </a:r>
            <a:r>
              <a:rPr lang="it-IT" i="1" dirty="0" smtClean="0"/>
              <a:t>e utilitaristico (</a:t>
            </a:r>
            <a:r>
              <a:rPr lang="it-IT" i="1" dirty="0" err="1" smtClean="0"/>
              <a:t>max</a:t>
            </a:r>
            <a:r>
              <a:rPr lang="it-IT" i="1" dirty="0" smtClean="0"/>
              <a:t> utilità sociale/min perdita sociale)  </a:t>
            </a:r>
            <a:r>
              <a:rPr lang="it-IT" i="1" dirty="0" smtClean="0">
                <a:solidFill>
                  <a:srgbClr val="FF0000"/>
                </a:solidFill>
              </a:rPr>
              <a:t>non è l’unico possibile</a:t>
            </a:r>
            <a:r>
              <a:rPr lang="it-IT" i="1" dirty="0" smtClean="0"/>
              <a:t> e alcune scelte o azioni possono essere determinate da motivi contingenti e casuali</a:t>
            </a:r>
          </a:p>
          <a:p>
            <a:r>
              <a:rPr lang="it-IT" b="1" i="1" dirty="0" smtClean="0"/>
              <a:t>Ma  se l’obiettivo è costruire un modello capace di far luce su ciò che avviene nella sfera delle decisioni pubbliche, allora IL MODELLO DELLA SCELTA RAZIONALE FORNISCE UN PARAMETRO PIÙ SALDO DEL SUO OPPOSTO sul quale è difficile avanzare deduzioni o previsioni.</a:t>
            </a:r>
          </a:p>
          <a:p>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13</a:t>
            </a:fld>
            <a:endParaRPr lang="it-IT"/>
          </a:p>
        </p:txBody>
      </p:sp>
    </p:spTree>
    <p:extLst>
      <p:ext uri="{BB962C8B-B14F-4D97-AF65-F5344CB8AC3E}">
        <p14:creationId xmlns:p14="http://schemas.microsoft.com/office/powerpoint/2010/main" val="657920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logica razionale</a:t>
            </a:r>
            <a:endParaRPr lang="it-IT" dirty="0"/>
          </a:p>
        </p:txBody>
      </p:sp>
      <p:sp>
        <p:nvSpPr>
          <p:cNvPr id="3" name="Segnaposto contenuto 2"/>
          <p:cNvSpPr>
            <a:spLocks noGrp="1"/>
          </p:cNvSpPr>
          <p:nvPr>
            <p:ph sz="quarter" idx="1"/>
          </p:nvPr>
        </p:nvSpPr>
        <p:spPr/>
        <p:txBody>
          <a:bodyPr/>
          <a:lstStyle/>
          <a:p>
            <a:r>
              <a:rPr lang="it-IT" dirty="0"/>
              <a:t>La </a:t>
            </a:r>
            <a:r>
              <a:rPr lang="it-IT" dirty="0">
                <a:solidFill>
                  <a:srgbClr val="FF0000"/>
                </a:solidFill>
              </a:rPr>
              <a:t>logica razionale dell’approccio non si estende però ai suoi effetti</a:t>
            </a:r>
            <a:r>
              <a:rPr lang="it-IT" dirty="0"/>
              <a:t> che sono positivi in campo economico (e che portano ad un equilibrio stabile), ma </a:t>
            </a:r>
            <a:r>
              <a:rPr lang="it-IT" dirty="0">
                <a:solidFill>
                  <a:srgbClr val="FF0000"/>
                </a:solidFill>
              </a:rPr>
              <a:t>che sono negativi in campo politico</a:t>
            </a:r>
            <a:r>
              <a:rPr lang="it-IT" dirty="0"/>
              <a:t>  a causa dei </a:t>
            </a:r>
            <a:r>
              <a:rPr lang="it-IT" b="1" dirty="0"/>
              <a:t>cicli economico-politici</a:t>
            </a:r>
          </a:p>
          <a:p>
            <a:r>
              <a:rPr lang="it-IT" b="1" i="1" dirty="0"/>
              <a:t>Per cui il processo di produzione di </a:t>
            </a:r>
            <a:r>
              <a:rPr lang="it-IT" b="1" i="1" dirty="0">
                <a:solidFill>
                  <a:srgbClr val="FF0000"/>
                </a:solidFill>
              </a:rPr>
              <a:t>politiche pubbliche</a:t>
            </a:r>
            <a:r>
              <a:rPr lang="it-IT" b="1" i="1" dirty="0"/>
              <a:t> si risolve in un </a:t>
            </a:r>
            <a:r>
              <a:rPr lang="it-IT" b="1" i="1" u="sng" dirty="0"/>
              <a:t>costante ampliamento dell’erogazione di beni e servizi al pubblico da parte dello Stato</a:t>
            </a:r>
            <a:r>
              <a:rPr lang="it-IT" b="1" i="1" dirty="0"/>
              <a:t>, determinando così la spirale dell’aumento del debito pubblico.</a:t>
            </a:r>
          </a:p>
          <a:p>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14</a:t>
            </a:fld>
            <a:endParaRPr lang="it-IT"/>
          </a:p>
        </p:txBody>
      </p:sp>
    </p:spTree>
    <p:extLst>
      <p:ext uri="{BB962C8B-B14F-4D97-AF65-F5344CB8AC3E}">
        <p14:creationId xmlns:p14="http://schemas.microsoft.com/office/powerpoint/2010/main" val="34162574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defRPr/>
            </a:pPr>
            <a:r>
              <a:rPr lang="it-IT" dirty="0" smtClean="0"/>
              <a:t>Razionalità e giochi tra i responsabili della politica economica</a:t>
            </a:r>
            <a:endParaRPr lang="it-IT" dirty="0"/>
          </a:p>
        </p:txBody>
      </p:sp>
      <p:sp>
        <p:nvSpPr>
          <p:cNvPr id="35843" name="Segnaposto contenuto 2"/>
          <p:cNvSpPr>
            <a:spLocks noGrp="1"/>
          </p:cNvSpPr>
          <p:nvPr>
            <p:ph sz="quarter" idx="1"/>
          </p:nvPr>
        </p:nvSpPr>
        <p:spPr>
          <a:xfrm>
            <a:off x="457200" y="1600200"/>
            <a:ext cx="7467600" cy="4873625"/>
          </a:xfrm>
        </p:spPr>
        <p:txBody>
          <a:bodyPr/>
          <a:lstStyle/>
          <a:p>
            <a:r>
              <a:rPr lang="it-IT" altLang="it-IT" sz="2200" smtClean="0"/>
              <a:t>Al crescere del debito, la crescente necessità di ridurre il disavanzo potrebbe costringere il parlamento e i governi futuri a ridurre la spesa (cosa che altrimenti non sarebbero stati disposti a fare).</a:t>
            </a:r>
          </a:p>
          <a:p>
            <a:r>
              <a:rPr lang="it-IT" altLang="it-IT" sz="2200" smtClean="0"/>
              <a:t>Tuttavia, data l’impopolarità di queste manovre, solo quando il disavanzo avrà raggiunto livelli preoccupanti e sarà urgente provvedere al rientro, uno dei partiti rinuncerà alle sue posizioni.</a:t>
            </a:r>
          </a:p>
          <a:p>
            <a:r>
              <a:rPr lang="it-IT" altLang="it-IT" sz="2200" smtClean="0"/>
              <a:t>Gli studiosi di teoria dei giochi definiscono queste situazioni </a:t>
            </a:r>
            <a:r>
              <a:rPr lang="it-IT" altLang="it-IT" sz="2200" b="1" smtClean="0"/>
              <a:t>guerre di attrito: la speranza che prima o poi l’avversario </a:t>
            </a:r>
            <a:r>
              <a:rPr lang="it-IT" altLang="it-IT" sz="2200" smtClean="0"/>
              <a:t>finisca col cedere genera prolungati e costosi ritardi.</a:t>
            </a:r>
          </a:p>
        </p:txBody>
      </p:sp>
      <p:sp>
        <p:nvSpPr>
          <p:cNvPr id="3" name="Segnaposto numero diapositiva 2"/>
          <p:cNvSpPr>
            <a:spLocks noGrp="1"/>
          </p:cNvSpPr>
          <p:nvPr>
            <p:ph type="sldNum" sz="quarter" idx="15"/>
          </p:nvPr>
        </p:nvSpPr>
        <p:spPr/>
        <p:txBody>
          <a:bodyPr/>
          <a:lstStyle/>
          <a:p>
            <a:fld id="{1994D561-355E-4851-ACF1-471C963AF9BD}" type="slidenum">
              <a:rPr lang="it-IT" smtClean="0"/>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t>Politica Monetaria, politica fiscale  e ciclo elettorale</a:t>
            </a:r>
            <a:endParaRPr lang="it-IT" dirty="0"/>
          </a:p>
        </p:txBody>
      </p:sp>
      <p:sp>
        <p:nvSpPr>
          <p:cNvPr id="36867" name="Segnaposto contenuto 2"/>
          <p:cNvSpPr>
            <a:spLocks noGrp="1"/>
          </p:cNvSpPr>
          <p:nvPr>
            <p:ph sz="quarter" idx="1"/>
          </p:nvPr>
        </p:nvSpPr>
        <p:spPr>
          <a:xfrm>
            <a:off x="457200" y="1600200"/>
            <a:ext cx="7467600" cy="4873625"/>
          </a:xfrm>
        </p:spPr>
        <p:txBody>
          <a:bodyPr/>
          <a:lstStyle/>
          <a:p>
            <a:r>
              <a:rPr lang="it-IT" altLang="it-IT" sz="1800" smtClean="0"/>
              <a:t>La </a:t>
            </a:r>
            <a:r>
              <a:rPr lang="it-IT" altLang="it-IT" sz="1800" b="1" smtClean="0"/>
              <a:t>teoria dei gruppi di interesse riconosce l’esistenza di gruppi sociali con interessi comuni e vede il </a:t>
            </a:r>
            <a:r>
              <a:rPr lang="it-IT" altLang="it-IT" sz="1800" b="1" i="1" smtClean="0"/>
              <a:t>p.m. come un riflesso della pressione di tali gruppi. </a:t>
            </a:r>
          </a:p>
          <a:p>
            <a:r>
              <a:rPr lang="it-IT" altLang="it-IT" sz="1800" smtClean="0"/>
              <a:t>Secondo l’analisi economica si definisce </a:t>
            </a:r>
            <a:r>
              <a:rPr lang="it-IT" altLang="it-IT" sz="1800" i="1" smtClean="0"/>
              <a:t>regulatory capture (o capture theory) </a:t>
            </a:r>
            <a:r>
              <a:rPr lang="it-IT" altLang="it-IT" sz="1800" smtClean="0"/>
              <a:t>il fenomeno della “cattura” dei regolatori </a:t>
            </a:r>
            <a:r>
              <a:rPr lang="it-IT" altLang="it-IT" sz="1800" i="1" smtClean="0"/>
              <a:t>(le autorità di regolazione) </a:t>
            </a:r>
            <a:r>
              <a:rPr lang="it-IT" altLang="it-IT" sz="1800" smtClean="0"/>
              <a:t>da parte dei soggetti regolati, ossia la convergenza d’interessi tra gli uni e gli altri, con la conseguente perdita del carattere di imparzialità del soggetto regolatore. </a:t>
            </a:r>
          </a:p>
          <a:p>
            <a:r>
              <a:rPr lang="it-IT" altLang="it-IT" sz="1800" smtClean="0"/>
              <a:t>Un’analisi simile è stata effettuata inizialmente da Kaleki e poi per il caso USA dal </a:t>
            </a:r>
            <a:r>
              <a:rPr lang="it-IT" altLang="it-IT" sz="1800" b="1" smtClean="0"/>
              <a:t>Political Business Cycle </a:t>
            </a:r>
            <a:r>
              <a:rPr lang="it-IT" altLang="it-IT" sz="1800" smtClean="0"/>
              <a:t>di </a:t>
            </a:r>
            <a:r>
              <a:rPr lang="it-IT" altLang="it-IT" sz="1800" smtClean="0">
                <a:solidFill>
                  <a:srgbClr val="FF0000"/>
                </a:solidFill>
              </a:rPr>
              <a:t>Nordhaus</a:t>
            </a:r>
            <a:r>
              <a:rPr lang="it-IT" altLang="it-IT" sz="1800" smtClean="0"/>
              <a:t> ed </a:t>
            </a:r>
            <a:r>
              <a:rPr lang="it-IT" altLang="it-IT" sz="1800" smtClean="0">
                <a:solidFill>
                  <a:srgbClr val="FF0000"/>
                </a:solidFill>
              </a:rPr>
              <a:t>Hibbs</a:t>
            </a:r>
            <a:r>
              <a:rPr lang="it-IT" altLang="it-IT" sz="1800" smtClean="0"/>
              <a:t> negli anni ‘70 con i rispettivi modelli </a:t>
            </a:r>
            <a:r>
              <a:rPr lang="it-IT" altLang="it-IT" sz="1800" smtClean="0">
                <a:solidFill>
                  <a:srgbClr val="FF0000"/>
                </a:solidFill>
              </a:rPr>
              <a:t>opportunistico e partigiano. </a:t>
            </a:r>
            <a:r>
              <a:rPr lang="it-IT" altLang="it-IT" sz="1800" smtClean="0"/>
              <a:t>Ripresi negli anni ‘80 da Rogoff e Persson Tabellini nel primo caso e da Alesina e Rubini nel secondo, inserendo le aspettative razionali.</a:t>
            </a:r>
            <a:endParaRPr lang="it-IT" altLang="it-IT" sz="1800" smtClean="0">
              <a:solidFill>
                <a:srgbClr val="FF0000"/>
              </a:solidFill>
            </a:endParaRPr>
          </a:p>
        </p:txBody>
      </p:sp>
      <p:sp>
        <p:nvSpPr>
          <p:cNvPr id="3" name="Segnaposto numero diapositiva 2"/>
          <p:cNvSpPr>
            <a:spLocks noGrp="1"/>
          </p:cNvSpPr>
          <p:nvPr>
            <p:ph type="sldNum" sz="quarter" idx="15"/>
          </p:nvPr>
        </p:nvSpPr>
        <p:spPr/>
        <p:txBody>
          <a:bodyPr/>
          <a:lstStyle/>
          <a:p>
            <a:fld id="{1994D561-355E-4851-ACF1-471C963AF9BD}" type="slidenum">
              <a:rPr lang="it-IT" smtClean="0"/>
              <a:pPr/>
              <a:t>16</a:t>
            </a:fld>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I cicli politico-economici</a:t>
            </a:r>
            <a:endParaRPr lang="it-IT" dirty="0"/>
          </a:p>
        </p:txBody>
      </p:sp>
      <p:sp>
        <p:nvSpPr>
          <p:cNvPr id="37891" name="Segnaposto contenuto 2"/>
          <p:cNvSpPr>
            <a:spLocks noGrp="1"/>
          </p:cNvSpPr>
          <p:nvPr>
            <p:ph sz="quarter" idx="1"/>
          </p:nvPr>
        </p:nvSpPr>
        <p:spPr>
          <a:xfrm>
            <a:off x="457200" y="1600200"/>
            <a:ext cx="7467600" cy="4873625"/>
          </a:xfrm>
        </p:spPr>
        <p:txBody>
          <a:bodyPr>
            <a:normAutofit lnSpcReduction="10000"/>
          </a:bodyPr>
          <a:lstStyle/>
          <a:p>
            <a:r>
              <a:rPr lang="it-IT" altLang="it-IT" sz="2000" dirty="0" smtClean="0"/>
              <a:t>Qui il problema è: capire </a:t>
            </a:r>
            <a:r>
              <a:rPr lang="it-IT" altLang="it-IT" sz="2000" b="1" dirty="0" smtClean="0"/>
              <a:t>quali politiche possono essere intraprese</a:t>
            </a:r>
            <a:r>
              <a:rPr lang="it-IT" altLang="it-IT" sz="2000" dirty="0" smtClean="0"/>
              <a:t> dato l’effettivo contesto politico</a:t>
            </a:r>
          </a:p>
          <a:p>
            <a:r>
              <a:rPr lang="it-IT" altLang="it-IT" sz="2000" dirty="0" smtClean="0">
                <a:solidFill>
                  <a:srgbClr val="FF0000"/>
                </a:solidFill>
              </a:rPr>
              <a:t>Public </a:t>
            </a:r>
            <a:r>
              <a:rPr lang="it-IT" altLang="it-IT" sz="2000" dirty="0" err="1" smtClean="0">
                <a:solidFill>
                  <a:srgbClr val="FF0000"/>
                </a:solidFill>
              </a:rPr>
              <a:t>choice</a:t>
            </a:r>
            <a:r>
              <a:rPr lang="it-IT" altLang="it-IT" sz="2000" dirty="0" smtClean="0"/>
              <a:t>: Elettori, politici e membri del governo sono </a:t>
            </a:r>
            <a:r>
              <a:rPr lang="it-IT" altLang="it-IT" sz="2000" dirty="0" smtClean="0">
                <a:solidFill>
                  <a:srgbClr val="FF0000"/>
                </a:solidFill>
              </a:rPr>
              <a:t>attori politici ottimizzanti e portatori di propri interessi </a:t>
            </a:r>
            <a:r>
              <a:rPr lang="it-IT" altLang="it-IT" sz="2000" dirty="0" smtClean="0"/>
              <a:t>(</a:t>
            </a:r>
            <a:r>
              <a:rPr lang="it-IT" altLang="it-IT" sz="2000" i="1" dirty="0" smtClean="0"/>
              <a:t>self </a:t>
            </a:r>
            <a:r>
              <a:rPr lang="it-IT" altLang="it-IT" sz="2000" i="1" dirty="0" err="1" smtClean="0"/>
              <a:t>interest</a:t>
            </a:r>
            <a:r>
              <a:rPr lang="it-IT" altLang="it-IT" sz="2000" dirty="0" smtClean="0"/>
              <a:t>) prendono decisioni razionali (</a:t>
            </a:r>
            <a:r>
              <a:rPr lang="it-IT" altLang="it-IT" sz="2000" i="1" dirty="0" smtClean="0"/>
              <a:t>per </a:t>
            </a:r>
            <a:r>
              <a:rPr lang="it-IT" altLang="it-IT" sz="2000" i="1" dirty="0" err="1" smtClean="0"/>
              <a:t>sè</a:t>
            </a:r>
            <a:r>
              <a:rPr lang="it-IT" altLang="it-IT" sz="2000" i="1" dirty="0" smtClean="0"/>
              <a:t> stessi</a:t>
            </a:r>
            <a:r>
              <a:rPr lang="it-IT" altLang="it-IT" sz="2000" dirty="0" smtClean="0"/>
              <a:t>).</a:t>
            </a:r>
          </a:p>
          <a:p>
            <a:r>
              <a:rPr lang="it-IT" altLang="it-IT" sz="2000" dirty="0" smtClean="0"/>
              <a:t>Le teorie del ciclo politico-economico nascono con le analisi di KALECKI rivolte a interpretare </a:t>
            </a:r>
            <a:r>
              <a:rPr lang="it-IT" altLang="it-IT" sz="2000" b="1" dirty="0" smtClean="0"/>
              <a:t>l’incapacità del capitalismo di perseguire il pieno impiego nel lungo periodo</a:t>
            </a:r>
            <a:r>
              <a:rPr lang="it-IT" altLang="it-IT" sz="2000" dirty="0" smtClean="0"/>
              <a:t>. </a:t>
            </a:r>
          </a:p>
          <a:p>
            <a:r>
              <a:rPr lang="it-IT" altLang="it-IT" sz="2000" dirty="0" smtClean="0"/>
              <a:t>Nella visione di KALECKI il ciclo politico-economico nasce come </a:t>
            </a:r>
            <a:r>
              <a:rPr lang="it-IT" altLang="it-IT" sz="2000" u="sng" dirty="0" smtClean="0"/>
              <a:t>effetto secondario delle politiche keynesiane</a:t>
            </a:r>
            <a:r>
              <a:rPr lang="it-IT" altLang="it-IT" sz="2000" dirty="0" smtClean="0"/>
              <a:t>. Infatti i tentativi di controllare il ciclo attraverso le politiche espansive porterebbero: 1) espansione e “Stato sociale”; 2) disaffezione dei lavoratori; 3) inflazione e politiche restrittive; 4) nuova disoccupazione e ripresa del ciclo. </a:t>
            </a:r>
          </a:p>
          <a:p>
            <a:endParaRPr lang="it-IT" altLang="it-IT" sz="2000" dirty="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t>Il funzionamento del Ciclo per </a:t>
            </a:r>
            <a:r>
              <a:rPr lang="it-IT" dirty="0" err="1" smtClean="0"/>
              <a:t>Kaleki</a:t>
            </a:r>
            <a:endParaRPr lang="it-IT" dirty="0"/>
          </a:p>
        </p:txBody>
      </p:sp>
      <p:sp>
        <p:nvSpPr>
          <p:cNvPr id="38915" name="Segnaposto contenuto 2"/>
          <p:cNvSpPr>
            <a:spLocks noGrp="1"/>
          </p:cNvSpPr>
          <p:nvPr>
            <p:ph sz="quarter" idx="1"/>
          </p:nvPr>
        </p:nvSpPr>
        <p:spPr>
          <a:xfrm>
            <a:off x="457200" y="1600200"/>
            <a:ext cx="7467600" cy="4873625"/>
          </a:xfrm>
        </p:spPr>
        <p:txBody>
          <a:bodyPr/>
          <a:lstStyle/>
          <a:p>
            <a:r>
              <a:rPr lang="it-IT" altLang="it-IT" sz="2000" smtClean="0"/>
              <a:t>I politici, di origine elettiva, definiscono gli obiettivi dell’azione pubblica. I burocrati traducono in realtà le linee d’azione individuate dai politici. </a:t>
            </a:r>
          </a:p>
          <a:p>
            <a:r>
              <a:rPr lang="it-IT" altLang="it-IT" sz="2000" smtClean="0"/>
              <a:t>Secondo KALECKI, il sistema capitalistico è incapace di perseguire la p.e. nel l.p.: l’eliminazione del ciclo economico attraverso politiche espansive keynesiane e l’istituzione di uno “Stato del benessere” ridurrebbero la disciplina dei lavoratori, non più sottoposti alla minaccia della disoccupazione. Come conseguenza, vi sarebbe un </a:t>
            </a:r>
            <a:r>
              <a:rPr lang="it-IT" altLang="it-IT" sz="2000" b="1" smtClean="0"/>
              <a:t>↑ </a:t>
            </a:r>
            <a:r>
              <a:rPr lang="it-IT" altLang="it-IT" sz="2000" b="1" smtClean="0">
                <a:sym typeface="Symbol" pitchFamily="18" charset="2"/>
              </a:rPr>
              <a:t></a:t>
            </a:r>
            <a:r>
              <a:rPr lang="it-IT" altLang="it-IT" sz="2000" b="1" smtClean="0"/>
              <a:t> e politiche pubbliche restrittive, tali da originare un ciclo politico-economico. </a:t>
            </a:r>
            <a:endParaRPr lang="it-IT" altLang="it-IT" sz="200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La visione della scuola delle scelte razionali</a:t>
            </a:r>
            <a:endParaRPr lang="it-IT" dirty="0"/>
          </a:p>
        </p:txBody>
      </p:sp>
      <p:pic>
        <p:nvPicPr>
          <p:cNvPr id="57346" name="Picture 2"/>
          <p:cNvPicPr>
            <a:picLocks noChangeAspect="1" noChangeArrowheads="1"/>
          </p:cNvPicPr>
          <p:nvPr/>
        </p:nvPicPr>
        <p:blipFill>
          <a:blip r:embed="rId2" cstate="print"/>
          <a:srcRect/>
          <a:stretch>
            <a:fillRect/>
          </a:stretch>
        </p:blipFill>
        <p:spPr bwMode="auto">
          <a:xfrm>
            <a:off x="609600" y="1469298"/>
            <a:ext cx="7162800" cy="4789848"/>
          </a:xfrm>
          <a:prstGeom prst="rect">
            <a:avLst/>
          </a:prstGeom>
          <a:noFill/>
          <a:ln w="9525" cap="flat" cmpd="sng" algn="ctr">
            <a:noFill/>
            <a:prstDash val="solid"/>
            <a:miter lim="800000"/>
            <a:headEnd type="none" w="med" len="med"/>
            <a:tailEnd type="none" w="med" len="med"/>
          </a:ln>
        </p:spPr>
      </p:pic>
      <p:sp>
        <p:nvSpPr>
          <p:cNvPr id="2" name="Segnaposto numero diapositiva 1"/>
          <p:cNvSpPr>
            <a:spLocks noGrp="1"/>
          </p:cNvSpPr>
          <p:nvPr>
            <p:ph type="sldNum" sz="quarter" idx="11"/>
          </p:nvPr>
        </p:nvSpPr>
        <p:spPr/>
        <p:txBody>
          <a:bodyPr/>
          <a:lstStyle/>
          <a:p>
            <a:fld id="{1994D561-355E-4851-ACF1-471C963AF9BD}" type="slidenum">
              <a:rPr lang="it-IT" smtClean="0"/>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t>Vediamo infine il gioco tra politica e politica economica</a:t>
            </a:r>
            <a:endParaRPr lang="it-IT" dirty="0"/>
          </a:p>
        </p:txBody>
      </p:sp>
      <p:sp>
        <p:nvSpPr>
          <p:cNvPr id="34819" name="Segnaposto contenuto 2"/>
          <p:cNvSpPr>
            <a:spLocks noGrp="1"/>
          </p:cNvSpPr>
          <p:nvPr>
            <p:ph sz="quarter" idx="1"/>
          </p:nvPr>
        </p:nvSpPr>
        <p:spPr>
          <a:xfrm>
            <a:off x="457200" y="1600200"/>
            <a:ext cx="7467600" cy="4873625"/>
          </a:xfrm>
        </p:spPr>
        <p:txBody>
          <a:bodyPr/>
          <a:lstStyle/>
          <a:p>
            <a:r>
              <a:rPr lang="it-IT" altLang="it-IT" sz="2000" smtClean="0"/>
              <a:t>I politici evitano spesso di prendere decisioni dolorose e si prestano agli interessi dei loro elettori; la politica di parte blocca il processo politico, non consentendo di arrivare a risultati efficienti.</a:t>
            </a:r>
          </a:p>
          <a:p>
            <a:r>
              <a:rPr lang="it-IT" altLang="it-IT" sz="2000" smtClean="0"/>
              <a:t>Per attuare gli interventi macroeconomici è necessario contemperare tra loro obiettivi di breve e di lungo periodo, per esempio perdite di breve periodo contro guadagni di lungo periodo o, viceversa, guadagni di breve periodo contro perdite di lungo periodo.</a:t>
            </a:r>
          </a:p>
          <a:p>
            <a:r>
              <a:rPr lang="it-IT" altLang="it-IT" sz="2000" smtClean="0"/>
              <a:t>Se gli elettori non sono lungimiranti, oggi una maggior crescita può far vincere le elezioni. </a:t>
            </a:r>
          </a:p>
          <a:p>
            <a:r>
              <a:rPr lang="it-IT" altLang="it-IT" sz="2000" smtClean="0"/>
              <a:t>Si parla di </a:t>
            </a:r>
            <a:r>
              <a:rPr lang="it-IT" altLang="it-IT" sz="2000" b="1" smtClean="0"/>
              <a:t>ciclo economico politico, caratterizzato da una </a:t>
            </a:r>
            <a:r>
              <a:rPr lang="it-IT" altLang="it-IT" sz="2000" smtClean="0"/>
              <a:t>crescita mediamente più elevata prima delle elezioni piuttosto che dopo le elezioni.</a:t>
            </a:r>
          </a:p>
        </p:txBody>
      </p:sp>
      <p:sp>
        <p:nvSpPr>
          <p:cNvPr id="3" name="Segnaposto numero diapositiva 2"/>
          <p:cNvSpPr>
            <a:spLocks noGrp="1"/>
          </p:cNvSpPr>
          <p:nvPr>
            <p:ph type="sldNum" sz="quarter" idx="15"/>
          </p:nvPr>
        </p:nvSpPr>
        <p:spPr/>
        <p:txBody>
          <a:bodyPr/>
          <a:lstStyle/>
          <a:p>
            <a:fld id="{1994D561-355E-4851-ACF1-471C963AF9BD}" type="slidenum">
              <a:rPr lang="it-IT" smtClean="0"/>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a:bodyPr>
          <a:lstStyle/>
          <a:p>
            <a:r>
              <a:rPr lang="it-IT" dirty="0" smtClean="0"/>
              <a:t>Modelli </a:t>
            </a:r>
            <a:r>
              <a:rPr lang="it-IT" b="1" dirty="0" smtClean="0"/>
              <a:t>opportunistici</a:t>
            </a:r>
            <a:r>
              <a:rPr lang="it-IT" dirty="0" smtClean="0"/>
              <a:t> tradizionali</a:t>
            </a:r>
            <a:endParaRPr lang="it-IT" dirty="0"/>
          </a:p>
        </p:txBody>
      </p:sp>
      <p:sp>
        <p:nvSpPr>
          <p:cNvPr id="4" name="Segnaposto contenuto 3"/>
          <p:cNvSpPr>
            <a:spLocks noGrp="1"/>
          </p:cNvSpPr>
          <p:nvPr>
            <p:ph sz="quarter" idx="1"/>
          </p:nvPr>
        </p:nvSpPr>
        <p:spPr/>
        <p:txBody>
          <a:bodyPr/>
          <a:lstStyle/>
          <a:p>
            <a:r>
              <a:rPr lang="it-IT" sz="2200" dirty="0" smtClean="0">
                <a:solidFill>
                  <a:srgbClr val="FF0000"/>
                </a:solidFill>
              </a:rPr>
              <a:t>Espansione nell’anno o nei due anni precedenti le elezioni</a:t>
            </a:r>
            <a:r>
              <a:rPr lang="it-IT" sz="2200" dirty="0" smtClean="0"/>
              <a:t>; crescita del PNL oltre il normale, disoccupazione al di sotto della norma nell’anno elettorale</a:t>
            </a:r>
          </a:p>
          <a:p>
            <a:r>
              <a:rPr lang="it-IT" sz="2200" dirty="0" smtClean="0">
                <a:solidFill>
                  <a:srgbClr val="FF0000"/>
                </a:solidFill>
              </a:rPr>
              <a:t>Inflazione</a:t>
            </a:r>
            <a:r>
              <a:rPr lang="it-IT" sz="2200" dirty="0" smtClean="0"/>
              <a:t> che inizia ad aumentare immediatamente prima o immediatamente dopo le elezioni</a:t>
            </a:r>
          </a:p>
          <a:p>
            <a:r>
              <a:rPr lang="it-IT" sz="2200" dirty="0" smtClean="0">
                <a:solidFill>
                  <a:srgbClr val="FF0000"/>
                </a:solidFill>
              </a:rPr>
              <a:t>Recessione</a:t>
            </a:r>
            <a:r>
              <a:rPr lang="it-IT" sz="2200" dirty="0" smtClean="0"/>
              <a:t> (o rallentamento della crescita) dopo le elezioni, con graduale riduzione dell’inflazione</a:t>
            </a:r>
          </a:p>
          <a:p>
            <a:r>
              <a:rPr lang="it-IT" sz="2200" dirty="0" smtClean="0">
                <a:solidFill>
                  <a:srgbClr val="FF0000"/>
                </a:solidFill>
              </a:rPr>
              <a:t>Nessuna differenza nelle politiche economiche </a:t>
            </a:r>
            <a:r>
              <a:rPr lang="it-IT" sz="2200" dirty="0" smtClean="0"/>
              <a:t>e nei risultati macroeconomici </a:t>
            </a:r>
            <a:r>
              <a:rPr lang="it-IT" sz="2200" dirty="0" smtClean="0">
                <a:solidFill>
                  <a:srgbClr val="FF0000"/>
                </a:solidFill>
              </a:rPr>
              <a:t>tra i diversi governi</a:t>
            </a:r>
          </a:p>
          <a:p>
            <a:r>
              <a:rPr lang="it-IT" sz="2200" dirty="0" smtClean="0"/>
              <a:t>Risultato: I governi in carica sono rieletti quando la crescita è alta e la disoccupazione è bassa nell’anno delle elezioni (</a:t>
            </a:r>
            <a:r>
              <a:rPr lang="it-IT" sz="2200" dirty="0" smtClean="0">
                <a:solidFill>
                  <a:srgbClr val="0070C0"/>
                </a:solidFill>
              </a:rPr>
              <a:t>Caso USA</a:t>
            </a:r>
            <a:r>
              <a:rPr lang="it-IT" sz="2200" dirty="0" smtClean="0"/>
              <a:t>)</a:t>
            </a:r>
            <a:endParaRPr lang="it-IT" sz="2200" dirty="0"/>
          </a:p>
        </p:txBody>
      </p:sp>
      <p:sp>
        <p:nvSpPr>
          <p:cNvPr id="2" name="Segnaposto numero diapositiva 1"/>
          <p:cNvSpPr>
            <a:spLocks noGrp="1"/>
          </p:cNvSpPr>
          <p:nvPr>
            <p:ph type="sldNum" sz="quarter" idx="15"/>
          </p:nvPr>
        </p:nvSpPr>
        <p:spPr/>
        <p:txBody>
          <a:bodyPr/>
          <a:lstStyle/>
          <a:p>
            <a:fld id="{1994D561-355E-4851-ACF1-471C963AF9BD}" type="slidenum">
              <a:rPr lang="it-IT" smtClean="0"/>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L’andamento del debito nei </a:t>
            </a:r>
            <a:r>
              <a:rPr lang="it-IT" smtClean="0"/>
              <a:t>cicli politico-economici</a:t>
            </a:r>
            <a:endParaRPr lang="it-IT"/>
          </a:p>
        </p:txBody>
      </p:sp>
      <p:sp>
        <p:nvSpPr>
          <p:cNvPr id="4" name="Segnaposto numero diapositiva 3"/>
          <p:cNvSpPr>
            <a:spLocks noGrp="1"/>
          </p:cNvSpPr>
          <p:nvPr>
            <p:ph type="sldNum" sz="quarter" idx="11"/>
          </p:nvPr>
        </p:nvSpPr>
        <p:spPr/>
        <p:txBody>
          <a:bodyPr/>
          <a:lstStyle/>
          <a:p>
            <a:fld id="{1994D561-355E-4851-ACF1-471C963AF9BD}" type="slidenum">
              <a:rPr lang="it-IT" smtClean="0"/>
              <a:pPr/>
              <a:t>21</a:t>
            </a:fld>
            <a:endParaRPr lang="it-IT"/>
          </a:p>
        </p:txBody>
      </p:sp>
      <p:pic>
        <p:nvPicPr>
          <p:cNvPr id="6" name="Immagine 5"/>
          <p:cNvPicPr>
            <a:picLocks noChangeAspect="1"/>
          </p:cNvPicPr>
          <p:nvPr/>
        </p:nvPicPr>
        <p:blipFill>
          <a:blip r:embed="rId2"/>
          <a:stretch>
            <a:fillRect/>
          </a:stretch>
        </p:blipFill>
        <p:spPr>
          <a:xfrm>
            <a:off x="124711" y="1806478"/>
            <a:ext cx="8790689" cy="4899122"/>
          </a:xfrm>
          <a:prstGeom prst="rect">
            <a:avLst/>
          </a:prstGeom>
        </p:spPr>
      </p:pic>
    </p:spTree>
    <p:extLst>
      <p:ext uri="{BB962C8B-B14F-4D97-AF65-F5344CB8AC3E}">
        <p14:creationId xmlns:p14="http://schemas.microsoft.com/office/powerpoint/2010/main" val="2184445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457200" y="274638"/>
            <a:ext cx="7467600" cy="580927"/>
          </a:xfrm>
        </p:spPr>
        <p:txBody>
          <a:bodyPr/>
          <a:lstStyle/>
          <a:p>
            <a:r>
              <a:rPr lang="it-IT" dirty="0" smtClean="0"/>
              <a:t>Il deficit dei presidenti USA</a:t>
            </a:r>
            <a:endParaRPr lang="it-IT" dirty="0"/>
          </a:p>
        </p:txBody>
      </p:sp>
      <p:sp>
        <p:nvSpPr>
          <p:cNvPr id="4" name="Segnaposto numero diapositiva 3"/>
          <p:cNvSpPr>
            <a:spLocks noGrp="1"/>
          </p:cNvSpPr>
          <p:nvPr>
            <p:ph type="sldNum" sz="quarter" idx="11"/>
          </p:nvPr>
        </p:nvSpPr>
        <p:spPr/>
        <p:txBody>
          <a:bodyPr/>
          <a:lstStyle/>
          <a:p>
            <a:fld id="{1994D561-355E-4851-ACF1-471C963AF9BD}" type="slidenum">
              <a:rPr lang="it-IT" smtClean="0"/>
              <a:pPr/>
              <a:t>22</a:t>
            </a:fld>
            <a:endParaRPr lang="it-IT"/>
          </a:p>
        </p:txBody>
      </p:sp>
      <p:pic>
        <p:nvPicPr>
          <p:cNvPr id="6" name="Immagine 5"/>
          <p:cNvPicPr>
            <a:picLocks noChangeAspect="1"/>
          </p:cNvPicPr>
          <p:nvPr/>
        </p:nvPicPr>
        <p:blipFill>
          <a:blip r:embed="rId2"/>
          <a:stretch>
            <a:fillRect/>
          </a:stretch>
        </p:blipFill>
        <p:spPr>
          <a:xfrm>
            <a:off x="-1143000" y="985837"/>
            <a:ext cx="10439400" cy="5872163"/>
          </a:xfrm>
          <a:prstGeom prst="rect">
            <a:avLst/>
          </a:prstGeom>
        </p:spPr>
      </p:pic>
    </p:spTree>
    <p:extLst>
      <p:ext uri="{BB962C8B-B14F-4D97-AF65-F5344CB8AC3E}">
        <p14:creationId xmlns:p14="http://schemas.microsoft.com/office/powerpoint/2010/main" val="27962187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6200"/>
            <a:ext cx="7467600" cy="1143000"/>
          </a:xfrm>
        </p:spPr>
        <p:txBody>
          <a:bodyPr/>
          <a:lstStyle/>
          <a:p>
            <a:pPr>
              <a:defRPr/>
            </a:pPr>
            <a:r>
              <a:rPr lang="it-IT" dirty="0" smtClean="0"/>
              <a:t>Il ciclo secondo </a:t>
            </a:r>
            <a:r>
              <a:rPr lang="it-IT" dirty="0" err="1" smtClean="0"/>
              <a:t>Nordhaus</a:t>
            </a:r>
            <a:endParaRPr lang="it-IT" dirty="0"/>
          </a:p>
        </p:txBody>
      </p:sp>
      <p:sp>
        <p:nvSpPr>
          <p:cNvPr id="39939" name="Segnaposto contenuto 2"/>
          <p:cNvSpPr>
            <a:spLocks noGrp="1"/>
          </p:cNvSpPr>
          <p:nvPr>
            <p:ph sz="quarter" idx="1"/>
          </p:nvPr>
        </p:nvSpPr>
        <p:spPr>
          <a:xfrm>
            <a:off x="483637" y="1381633"/>
            <a:ext cx="7467600" cy="4873625"/>
          </a:xfrm>
        </p:spPr>
        <p:txBody>
          <a:bodyPr>
            <a:noAutofit/>
          </a:bodyPr>
          <a:lstStyle/>
          <a:p>
            <a:r>
              <a:rPr lang="it-IT" altLang="it-IT" sz="2000" dirty="0" smtClean="0"/>
              <a:t>Secondo la teoria di NORDHAUS, </a:t>
            </a:r>
            <a:r>
              <a:rPr lang="it-IT" altLang="it-IT" sz="2000" u="sng" dirty="0" smtClean="0"/>
              <a:t>le decisioni dei politici sono espressione di loro proprie preferenze</a:t>
            </a:r>
            <a:r>
              <a:rPr lang="it-IT" altLang="it-IT" sz="2000" dirty="0" smtClean="0"/>
              <a:t>. Il primo </a:t>
            </a:r>
            <a:r>
              <a:rPr lang="it-IT" altLang="it-IT" sz="2000" dirty="0" smtClean="0">
                <a:solidFill>
                  <a:srgbClr val="FF0000"/>
                </a:solidFill>
              </a:rPr>
              <a:t>obiettivo</a:t>
            </a:r>
            <a:r>
              <a:rPr lang="it-IT" altLang="it-IT" sz="2000" dirty="0" smtClean="0"/>
              <a:t> dei politici </a:t>
            </a:r>
            <a:r>
              <a:rPr lang="it-IT" altLang="it-IT" sz="2000" i="1" dirty="0" err="1" smtClean="0"/>
              <a:t>incumbent</a:t>
            </a:r>
            <a:r>
              <a:rPr lang="it-IT" altLang="it-IT" sz="2000" i="1" dirty="0" smtClean="0"/>
              <a:t> è quello di </a:t>
            </a:r>
            <a:r>
              <a:rPr lang="it-IT" altLang="it-IT" sz="2000" i="1" dirty="0" smtClean="0">
                <a:solidFill>
                  <a:srgbClr val="FF0000"/>
                </a:solidFill>
              </a:rPr>
              <a:t>essere rieletti</a:t>
            </a:r>
            <a:r>
              <a:rPr lang="it-IT" altLang="it-IT" sz="2000" i="1" dirty="0" smtClean="0"/>
              <a:t>. Infatti, la funzione di utilità dei politici ha quale argomento unico la massimizzazione della probabilità di (</a:t>
            </a:r>
            <a:r>
              <a:rPr lang="it-IT" altLang="it-IT" sz="2000" i="1" dirty="0" err="1" smtClean="0"/>
              <a:t>ri</a:t>
            </a:r>
            <a:r>
              <a:rPr lang="it-IT" altLang="it-IT" sz="2000" i="1" dirty="0" smtClean="0"/>
              <a:t>)elezione, che passa attraverso il numero dei voti ottenuti. </a:t>
            </a:r>
            <a:r>
              <a:rPr lang="it-IT" altLang="it-IT" sz="2000" b="1" dirty="0" smtClean="0"/>
              <a:t>Le politiche attuate saranno quelle in grado di massimizzare i voti attesi, aumentando le probabilità di rielezione</a:t>
            </a:r>
            <a:r>
              <a:rPr lang="it-IT" altLang="it-IT" sz="2000" i="1" dirty="0" smtClean="0"/>
              <a:t>. </a:t>
            </a:r>
          </a:p>
          <a:p>
            <a:r>
              <a:rPr lang="it-IT" altLang="it-IT" sz="2000" dirty="0" smtClean="0"/>
              <a:t>Inoltre, </a:t>
            </a:r>
            <a:r>
              <a:rPr lang="it-IT" altLang="it-IT" sz="2000" b="1" dirty="0" smtClean="0"/>
              <a:t>i risultati elettorali sarebbero influenzati dall’andamento economico</a:t>
            </a:r>
            <a:r>
              <a:rPr lang="it-IT" altLang="it-IT" sz="2000" dirty="0" smtClean="0"/>
              <a:t>. Tuttavia, ritenendo gli elettori “immemori”, </a:t>
            </a:r>
            <a:r>
              <a:rPr lang="it-IT" altLang="it-IT" sz="2000" dirty="0" smtClean="0">
                <a:solidFill>
                  <a:srgbClr val="FF0000"/>
                </a:solidFill>
              </a:rPr>
              <a:t>essi attribuirebbero un forte peso alla congiuntura economica presente e del recente passato</a:t>
            </a:r>
            <a:r>
              <a:rPr lang="it-IT" altLang="it-IT" sz="2000" dirty="0" smtClean="0"/>
              <a:t>. </a:t>
            </a:r>
            <a:r>
              <a:rPr lang="it-IT" altLang="it-IT" sz="2000" u="sng" dirty="0" smtClean="0"/>
              <a:t>Gli elettori sono ritenuti anche “miopi”</a:t>
            </a:r>
            <a:r>
              <a:rPr lang="it-IT" altLang="it-IT" sz="2000" dirty="0" smtClean="0"/>
              <a:t> e ignari delle conseguenze negative nel </a:t>
            </a:r>
            <a:r>
              <a:rPr lang="it-IT" altLang="it-IT" sz="2000" dirty="0" err="1" smtClean="0"/>
              <a:t>l.p.</a:t>
            </a:r>
            <a:r>
              <a:rPr lang="it-IT" altLang="it-IT" sz="2000" dirty="0" smtClean="0"/>
              <a:t> delle manovre economiche poste in atto nel periodo elettorale. </a:t>
            </a:r>
          </a:p>
          <a:p>
            <a:endParaRPr lang="it-IT" altLang="it-IT" sz="2000" dirty="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err="1" smtClean="0"/>
              <a:t>Nordhaus</a:t>
            </a:r>
            <a:r>
              <a:rPr lang="it-IT" dirty="0" smtClean="0"/>
              <a:t> (continua)</a:t>
            </a:r>
            <a:endParaRPr lang="it-IT" dirty="0"/>
          </a:p>
        </p:txBody>
      </p:sp>
      <p:sp>
        <p:nvSpPr>
          <p:cNvPr id="40963" name="Segnaposto contenuto 2"/>
          <p:cNvSpPr>
            <a:spLocks noGrp="1"/>
          </p:cNvSpPr>
          <p:nvPr>
            <p:ph sz="quarter" idx="1"/>
          </p:nvPr>
        </p:nvSpPr>
        <p:spPr>
          <a:xfrm>
            <a:off x="457200" y="1600200"/>
            <a:ext cx="7467600" cy="4873625"/>
          </a:xfrm>
        </p:spPr>
        <p:txBody>
          <a:bodyPr>
            <a:normAutofit/>
          </a:bodyPr>
          <a:lstStyle/>
          <a:p>
            <a:r>
              <a:rPr lang="it-IT" altLang="it-IT" dirty="0" smtClean="0"/>
              <a:t>Un’altra ipotesi prevede la possibilità per il </a:t>
            </a:r>
            <a:r>
              <a:rPr lang="it-IT" altLang="it-IT" i="1" dirty="0" smtClean="0"/>
              <a:t>p.m. di espandere l’economia attraverso strumenti monetari e fiscali (</a:t>
            </a:r>
            <a:r>
              <a:rPr lang="it-IT" altLang="it-IT" i="1" dirty="0" smtClean="0">
                <a:solidFill>
                  <a:srgbClr val="FF0000"/>
                </a:solidFill>
              </a:rPr>
              <a:t>politica discrezionale</a:t>
            </a:r>
            <a:r>
              <a:rPr lang="it-IT" altLang="it-IT" i="1" dirty="0" smtClean="0"/>
              <a:t>), anche se tale espansione non è sostenibile nel </a:t>
            </a:r>
            <a:r>
              <a:rPr lang="it-IT" altLang="it-IT" i="1" dirty="0" err="1" smtClean="0"/>
              <a:t>l.p</a:t>
            </a:r>
            <a:r>
              <a:rPr lang="it-IT" altLang="it-IT" i="1" dirty="0" smtClean="0"/>
              <a:t>., producendo solo </a:t>
            </a:r>
            <a:r>
              <a:rPr lang="it-IT" altLang="it-IT" i="1" dirty="0" smtClean="0">
                <a:sym typeface="Symbol" pitchFamily="18" charset="2"/>
              </a:rPr>
              <a:t></a:t>
            </a:r>
            <a:r>
              <a:rPr lang="it-IT" altLang="it-IT" i="1" dirty="0" smtClean="0"/>
              <a:t> </a:t>
            </a:r>
            <a:r>
              <a:rPr lang="it-IT" altLang="it-IT" b="1" i="1" dirty="0" smtClean="0">
                <a:sym typeface="Symbol" pitchFamily="18" charset="2"/>
              </a:rPr>
              <a:t></a:t>
            </a:r>
            <a:r>
              <a:rPr lang="it-IT" altLang="it-IT" b="1" i="1" dirty="0" smtClean="0"/>
              <a:t> (ritardato nel tempo). </a:t>
            </a:r>
          </a:p>
          <a:p>
            <a:r>
              <a:rPr lang="it-IT" altLang="it-IT" u="sng" dirty="0" smtClean="0"/>
              <a:t>I politici e gli elettori sono “indistinti”</a:t>
            </a:r>
            <a:r>
              <a:rPr lang="it-IT" altLang="it-IT" dirty="0" smtClean="0"/>
              <a:t>.</a:t>
            </a:r>
          </a:p>
          <a:p>
            <a:r>
              <a:rPr lang="it-IT" altLang="it-IT" dirty="0" smtClean="0"/>
              <a:t>Le reazioni e controreazioni sono quelle già esaminate con il modello di Barro e Gordon, </a:t>
            </a:r>
            <a:r>
              <a:rPr lang="it-IT" altLang="it-IT" u="sng" dirty="0" smtClean="0"/>
              <a:t>ma in presenza di aspettative adattive</a:t>
            </a:r>
          </a:p>
          <a:p>
            <a:endParaRPr lang="it-IT" altLang="it-IT" dirty="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24</a:t>
            </a:fld>
            <a:endParaRPr lang="it-IT"/>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 per cui l’equilibrio sociale:</a:t>
            </a:r>
            <a:endParaRPr lang="it-IT" dirty="0"/>
          </a:p>
        </p:txBody>
      </p:sp>
      <p:sp>
        <p:nvSpPr>
          <p:cNvPr id="41987" name="Segnaposto contenuto 2"/>
          <p:cNvSpPr>
            <a:spLocks noGrp="1"/>
          </p:cNvSpPr>
          <p:nvPr>
            <p:ph sz="quarter" idx="1"/>
          </p:nvPr>
        </p:nvSpPr>
        <p:spPr>
          <a:xfrm>
            <a:off x="457200" y="1600200"/>
            <a:ext cx="7467600" cy="1905000"/>
          </a:xfrm>
        </p:spPr>
        <p:txBody>
          <a:bodyPr>
            <a:normAutofit fontScale="85000" lnSpcReduction="10000"/>
          </a:bodyPr>
          <a:lstStyle/>
          <a:p>
            <a:r>
              <a:rPr lang="it-IT" altLang="it-IT" sz="1800" dirty="0" smtClean="0"/>
              <a:t>Le curve </a:t>
            </a:r>
            <a:r>
              <a:rPr lang="it-IT" altLang="it-IT" sz="1800" b="1" dirty="0" smtClean="0"/>
              <a:t>S1,…, S4 sono curve di PHILLIPS di </a:t>
            </a:r>
            <a:r>
              <a:rPr lang="it-IT" altLang="it-IT" sz="1800" b="1" dirty="0" err="1" smtClean="0"/>
              <a:t>b.p.</a:t>
            </a:r>
            <a:r>
              <a:rPr lang="it-IT" altLang="it-IT" sz="1800" b="1" dirty="0" smtClean="0"/>
              <a:t>; la curva LL è una curva di PHILLIPS di </a:t>
            </a:r>
            <a:r>
              <a:rPr lang="it-IT" altLang="it-IT" sz="1800" b="1" dirty="0" err="1" smtClean="0"/>
              <a:t>l.p.</a:t>
            </a:r>
            <a:r>
              <a:rPr lang="it-IT" altLang="it-IT" sz="1800" b="1" dirty="0" smtClean="0"/>
              <a:t>; le curve P1,…, P4 sono funzioni di preferenza sociale (allontanandosi dall’origine O, il malessere </a:t>
            </a:r>
            <a:r>
              <a:rPr lang="it-IT" altLang="it-IT" sz="1800" b="1" dirty="0" smtClean="0">
                <a:sym typeface="Symbol" pitchFamily="18" charset="2"/>
              </a:rPr>
              <a:t></a:t>
            </a:r>
            <a:r>
              <a:rPr lang="it-IT" altLang="it-IT" sz="1800" b="1" dirty="0" smtClean="0"/>
              <a:t>).  A è il punto di equilibrio per il </a:t>
            </a:r>
            <a:r>
              <a:rPr lang="it-IT" altLang="it-IT" sz="1800" b="1" i="1" dirty="0" smtClean="0"/>
              <a:t>p.m. che agisca nel pubblico interesse nel </a:t>
            </a:r>
            <a:r>
              <a:rPr lang="it-IT" altLang="it-IT" sz="1800" b="1" i="1" dirty="0" err="1" smtClean="0"/>
              <a:t>l.p.</a:t>
            </a:r>
            <a:r>
              <a:rPr lang="it-IT" altLang="it-IT" sz="1800" b="1" i="1" dirty="0" smtClean="0"/>
              <a:t> Ma il p.m. avrà incentivo a spostarsi in B2 (sulla curva di PHILLIPS di </a:t>
            </a:r>
            <a:r>
              <a:rPr lang="it-IT" altLang="it-IT" sz="1800" b="1" i="1" dirty="0" err="1" smtClean="0"/>
              <a:t>b.p.</a:t>
            </a:r>
            <a:r>
              <a:rPr lang="it-IT" altLang="it-IT" sz="1800" b="1" i="1" dirty="0" smtClean="0"/>
              <a:t> passante per A con disoccupazione inferiore). Ma se p ≠ </a:t>
            </a:r>
            <a:r>
              <a:rPr lang="it-IT" altLang="it-IT" sz="1800" b="1" i="1" dirty="0" err="1" smtClean="0"/>
              <a:t>pe</a:t>
            </a:r>
            <a:r>
              <a:rPr lang="it-IT" altLang="it-IT" sz="1800" b="1" i="1" dirty="0" smtClean="0"/>
              <a:t>, si passerà dapprima alla S3 e poi alla S4. Pertanto, </a:t>
            </a:r>
            <a:r>
              <a:rPr lang="it-IT" altLang="it-IT" sz="1800" b="1" dirty="0" smtClean="0">
                <a:sym typeface="Symbol" pitchFamily="18" charset="2"/>
              </a:rPr>
              <a:t></a:t>
            </a:r>
            <a:r>
              <a:rPr lang="it-IT" altLang="it-IT" sz="1800" b="1" i="1" dirty="0" smtClean="0"/>
              <a:t> p nel </a:t>
            </a:r>
            <a:r>
              <a:rPr lang="it-IT" altLang="it-IT" sz="1800" b="1" i="1" dirty="0" err="1" smtClean="0"/>
              <a:t>l.p.</a:t>
            </a:r>
            <a:r>
              <a:rPr lang="it-IT" altLang="it-IT" sz="1800" b="1" i="1" dirty="0" smtClean="0"/>
              <a:t>, mentre </a:t>
            </a:r>
            <a:r>
              <a:rPr lang="it-IT" altLang="it-IT" sz="1800" b="1" dirty="0" smtClean="0">
                <a:sym typeface="Symbol" pitchFamily="18" charset="2"/>
              </a:rPr>
              <a:t></a:t>
            </a:r>
            <a:r>
              <a:rPr lang="it-IT" altLang="it-IT" sz="1800" b="1" i="1" dirty="0" smtClean="0"/>
              <a:t> u solo nel </a:t>
            </a:r>
            <a:r>
              <a:rPr lang="it-IT" altLang="it-IT" sz="1800" b="1" i="1" dirty="0" err="1" smtClean="0"/>
              <a:t>b.p.</a:t>
            </a:r>
            <a:endParaRPr lang="it-IT" altLang="it-IT" sz="1800" dirty="0" smtClean="0"/>
          </a:p>
        </p:txBody>
      </p:sp>
      <p:pic>
        <p:nvPicPr>
          <p:cNvPr id="41988" name="Picture 3"/>
          <p:cNvPicPr>
            <a:picLocks noChangeAspect="1" noChangeArrowheads="1"/>
          </p:cNvPicPr>
          <p:nvPr/>
        </p:nvPicPr>
        <p:blipFill>
          <a:blip r:embed="rId2" cstate="print"/>
          <a:srcRect/>
          <a:stretch>
            <a:fillRect/>
          </a:stretch>
        </p:blipFill>
        <p:spPr bwMode="auto">
          <a:xfrm>
            <a:off x="2590800" y="3886200"/>
            <a:ext cx="3352800" cy="2911475"/>
          </a:xfrm>
          <a:prstGeom prst="rect">
            <a:avLst/>
          </a:prstGeom>
          <a:noFill/>
          <a:ln w="9525" algn="ctr">
            <a:noFill/>
            <a:miter lim="800000"/>
            <a:headEnd/>
            <a:tailEnd/>
          </a:ln>
        </p:spPr>
      </p:pic>
      <p:sp>
        <p:nvSpPr>
          <p:cNvPr id="3" name="Segnaposto numero diapositiva 2"/>
          <p:cNvSpPr>
            <a:spLocks noGrp="1"/>
          </p:cNvSpPr>
          <p:nvPr>
            <p:ph type="sldNum" sz="quarter" idx="15"/>
          </p:nvPr>
        </p:nvSpPr>
        <p:spPr/>
        <p:txBody>
          <a:bodyPr/>
          <a:lstStyle/>
          <a:p>
            <a:fld id="{1994D561-355E-4851-ACF1-471C963AF9BD}" type="slidenum">
              <a:rPr lang="it-IT" smtClean="0"/>
              <a:pPr/>
              <a:t>25</a:t>
            </a:fld>
            <a:endParaRPr lang="it-IT"/>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Modelli opportunistici razionali</a:t>
            </a:r>
            <a:endParaRPr lang="it-IT" dirty="0"/>
          </a:p>
        </p:txBody>
      </p:sp>
      <p:sp>
        <p:nvSpPr>
          <p:cNvPr id="3" name="Segnaposto contenuto 2"/>
          <p:cNvSpPr>
            <a:spLocks noGrp="1"/>
          </p:cNvSpPr>
          <p:nvPr>
            <p:ph sz="quarter" idx="1"/>
          </p:nvPr>
        </p:nvSpPr>
        <p:spPr/>
        <p:txBody>
          <a:bodyPr>
            <a:normAutofit lnSpcReduction="10000"/>
          </a:bodyPr>
          <a:lstStyle/>
          <a:p>
            <a:r>
              <a:rPr lang="it-IT" sz="2200" dirty="0" smtClean="0"/>
              <a:t>Manipolazioni di breve periodo di strumenti di politica economica subito prima delle elezioni: aumento di deficit, inflazione, crescita della moneta nei due o tre trimestri precedenti ciascuna elezione</a:t>
            </a:r>
          </a:p>
          <a:p>
            <a:r>
              <a:rPr lang="it-IT" sz="2200" dirty="0" smtClean="0"/>
              <a:t>Politiche monetarie e fiscali restrittive dopo le elezioni </a:t>
            </a:r>
          </a:p>
          <a:p>
            <a:r>
              <a:rPr lang="it-IT" sz="2200" dirty="0" smtClean="0">
                <a:solidFill>
                  <a:srgbClr val="FF0000"/>
                </a:solidFill>
              </a:rPr>
              <a:t>nessun effetto sistematico e perdurante per più anni </a:t>
            </a:r>
            <a:r>
              <a:rPr lang="it-IT" sz="2200" dirty="0" smtClean="0"/>
              <a:t>su crescita e disoccupazione con la possibile eccezione di alcuni effetti marginali immediatamente precedenti le elezioni</a:t>
            </a:r>
          </a:p>
          <a:p>
            <a:r>
              <a:rPr lang="it-IT" sz="2200" dirty="0" smtClean="0"/>
              <a:t>i governi in carica sono rieletti quando la crescita è alta e la disoccupazione è bassa nell’anno delle elezioni</a:t>
            </a:r>
          </a:p>
          <a:p>
            <a:r>
              <a:rPr lang="it-IT" sz="2200" dirty="0" smtClean="0"/>
              <a:t>Ma vediamo in dettaglio i risultati </a:t>
            </a:r>
            <a:r>
              <a:rPr lang="it-IT" sz="2200" dirty="0" err="1" smtClean="0"/>
              <a:t>empirici…</a:t>
            </a:r>
            <a:endParaRPr lang="it-IT" sz="2200"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26</a:t>
            </a:fld>
            <a:endParaRPr lang="it-IT"/>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Implicazioni empiriche dei modelli opportunistici</a:t>
            </a:r>
            <a:endParaRPr lang="it-IT" dirty="0"/>
          </a:p>
        </p:txBody>
      </p:sp>
      <p:pic>
        <p:nvPicPr>
          <p:cNvPr id="58370" name="Picture 2"/>
          <p:cNvPicPr>
            <a:picLocks noChangeAspect="1" noChangeArrowheads="1"/>
          </p:cNvPicPr>
          <p:nvPr/>
        </p:nvPicPr>
        <p:blipFill>
          <a:blip r:embed="rId2" cstate="print"/>
          <a:srcRect/>
          <a:stretch>
            <a:fillRect/>
          </a:stretch>
        </p:blipFill>
        <p:spPr bwMode="auto">
          <a:xfrm>
            <a:off x="228600" y="1632347"/>
            <a:ext cx="8534400" cy="4692253"/>
          </a:xfrm>
          <a:prstGeom prst="rect">
            <a:avLst/>
          </a:prstGeom>
          <a:noFill/>
          <a:ln w="9525" cap="flat" cmpd="sng" algn="ctr">
            <a:noFill/>
            <a:prstDash val="solid"/>
            <a:miter lim="800000"/>
            <a:headEnd type="none" w="med" len="med"/>
            <a:tailEnd type="none" w="med" len="med"/>
          </a:ln>
        </p:spPr>
      </p:pic>
      <p:sp>
        <p:nvSpPr>
          <p:cNvPr id="2" name="Segnaposto numero diapositiva 1"/>
          <p:cNvSpPr>
            <a:spLocks noGrp="1"/>
          </p:cNvSpPr>
          <p:nvPr>
            <p:ph type="sldNum" sz="quarter" idx="11"/>
          </p:nvPr>
        </p:nvSpPr>
        <p:spPr/>
        <p:txBody>
          <a:bodyPr/>
          <a:lstStyle/>
          <a:p>
            <a:fld id="{1994D561-355E-4851-ACF1-471C963AF9BD}" type="slidenum">
              <a:rPr lang="it-IT" smtClean="0"/>
              <a:pPr/>
              <a:t>27</a:t>
            </a:fld>
            <a:endParaRPr lang="it-IT"/>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Implicazioni empiriche dei modelli opportunistici</a:t>
            </a:r>
            <a:endParaRPr lang="it-IT" dirty="0"/>
          </a:p>
        </p:txBody>
      </p:sp>
      <p:pic>
        <p:nvPicPr>
          <p:cNvPr id="59394" name="Picture 2"/>
          <p:cNvPicPr>
            <a:picLocks noChangeAspect="1" noChangeArrowheads="1"/>
          </p:cNvPicPr>
          <p:nvPr/>
        </p:nvPicPr>
        <p:blipFill>
          <a:blip r:embed="rId2" cstate="print"/>
          <a:srcRect/>
          <a:stretch>
            <a:fillRect/>
          </a:stretch>
        </p:blipFill>
        <p:spPr bwMode="auto">
          <a:xfrm>
            <a:off x="304800" y="1371600"/>
            <a:ext cx="7600230" cy="5314950"/>
          </a:xfrm>
          <a:prstGeom prst="rect">
            <a:avLst/>
          </a:prstGeom>
          <a:noFill/>
          <a:ln w="9525" cap="flat" cmpd="sng" algn="ctr">
            <a:noFill/>
            <a:prstDash val="solid"/>
            <a:miter lim="800000"/>
            <a:headEnd type="none" w="med" len="med"/>
            <a:tailEnd type="none" w="med" len="me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28</a:t>
            </a:fld>
            <a:endParaRPr lang="it-IT"/>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Implicazioni empiriche dei modelli opportunistici</a:t>
            </a:r>
            <a:endParaRPr lang="it-IT" dirty="0"/>
          </a:p>
        </p:txBody>
      </p:sp>
      <p:pic>
        <p:nvPicPr>
          <p:cNvPr id="60418" name="Picture 2"/>
          <p:cNvPicPr>
            <a:picLocks noChangeAspect="1" noChangeArrowheads="1"/>
          </p:cNvPicPr>
          <p:nvPr/>
        </p:nvPicPr>
        <p:blipFill>
          <a:blip r:embed="rId2" cstate="print"/>
          <a:srcRect/>
          <a:stretch>
            <a:fillRect/>
          </a:stretch>
        </p:blipFill>
        <p:spPr bwMode="auto">
          <a:xfrm>
            <a:off x="609600" y="1676400"/>
            <a:ext cx="7647756" cy="4235450"/>
          </a:xfrm>
          <a:prstGeom prst="rect">
            <a:avLst/>
          </a:prstGeom>
          <a:noFill/>
          <a:ln w="9525" cap="flat" cmpd="sng" algn="ctr">
            <a:noFill/>
            <a:prstDash val="solid"/>
            <a:miter lim="800000"/>
            <a:headEnd type="none" w="med" len="med"/>
            <a:tailEnd type="none" w="med" len="me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29</a:t>
            </a:fld>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Politica e politica economica</a:t>
            </a:r>
            <a:endParaRPr lang="it-IT" dirty="0"/>
          </a:p>
        </p:txBody>
      </p:sp>
      <p:sp>
        <p:nvSpPr>
          <p:cNvPr id="3" name="Segnaposto contenuto 2"/>
          <p:cNvSpPr>
            <a:spLocks noGrp="1"/>
          </p:cNvSpPr>
          <p:nvPr>
            <p:ph sz="quarter" idx="1"/>
          </p:nvPr>
        </p:nvSpPr>
        <p:spPr/>
        <p:txBody>
          <a:bodyPr/>
          <a:lstStyle/>
          <a:p>
            <a:r>
              <a:rPr lang="it-IT" dirty="0" smtClean="0"/>
              <a:t>Prima di analizzare alcuni dei modelli che descrivono il funzionamento del ciclo politico-economico, vediamo le parti costitutive del funzionamento della struttura di contesto</a:t>
            </a:r>
          </a:p>
          <a:p>
            <a:r>
              <a:rPr lang="it-IT" dirty="0" smtClean="0"/>
              <a:t>Si tratta dei tre aspetti fondamentali:</a:t>
            </a:r>
          </a:p>
          <a:p>
            <a:pPr lvl="1"/>
            <a:r>
              <a:rPr lang="it-IT" dirty="0" smtClean="0"/>
              <a:t>La politica nel senso di </a:t>
            </a:r>
            <a:r>
              <a:rPr lang="it-IT" b="1" dirty="0" smtClean="0">
                <a:solidFill>
                  <a:srgbClr val="0070C0"/>
                </a:solidFill>
              </a:rPr>
              <a:t>idea</a:t>
            </a:r>
            <a:r>
              <a:rPr lang="it-IT" dirty="0" smtClean="0"/>
              <a:t> politica</a:t>
            </a:r>
          </a:p>
          <a:p>
            <a:pPr lvl="1"/>
            <a:r>
              <a:rPr lang="it-IT" dirty="0" smtClean="0"/>
              <a:t>La politica nel senso di </a:t>
            </a:r>
            <a:r>
              <a:rPr lang="it-IT" b="1" dirty="0" smtClean="0">
                <a:solidFill>
                  <a:srgbClr val="0070C0"/>
                </a:solidFill>
              </a:rPr>
              <a:t>struttura</a:t>
            </a:r>
            <a:r>
              <a:rPr lang="it-IT" dirty="0" smtClean="0">
                <a:solidFill>
                  <a:srgbClr val="0070C0"/>
                </a:solidFill>
              </a:rPr>
              <a:t> </a:t>
            </a:r>
            <a:r>
              <a:rPr lang="it-IT" dirty="0" smtClean="0"/>
              <a:t>di governo politico</a:t>
            </a:r>
          </a:p>
          <a:p>
            <a:pPr lvl="1"/>
            <a:r>
              <a:rPr lang="it-IT" dirty="0" smtClean="0"/>
              <a:t>E la politica nel senso delle </a:t>
            </a:r>
            <a:r>
              <a:rPr lang="it-IT" b="1" dirty="0" smtClean="0">
                <a:solidFill>
                  <a:srgbClr val="0070C0"/>
                </a:solidFill>
              </a:rPr>
              <a:t>azioni</a:t>
            </a:r>
            <a:r>
              <a:rPr lang="it-IT" dirty="0" smtClean="0">
                <a:solidFill>
                  <a:srgbClr val="0070C0"/>
                </a:solidFill>
              </a:rPr>
              <a:t> </a:t>
            </a:r>
            <a:r>
              <a:rPr lang="it-IT" dirty="0" smtClean="0"/>
              <a:t>della politica</a:t>
            </a:r>
          </a:p>
          <a:p>
            <a:r>
              <a:rPr lang="it-IT" dirty="0" smtClean="0"/>
              <a:t>In italiano questi concetti si confondono: si usa sempre il termine politica, in inglese rimangono separati</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3</a:t>
            </a:fld>
            <a:endParaRPr lang="it-IT"/>
          </a:p>
        </p:txBody>
      </p:sp>
    </p:spTree>
    <p:extLst>
      <p:ext uri="{BB962C8B-B14F-4D97-AF65-F5344CB8AC3E}">
        <p14:creationId xmlns:p14="http://schemas.microsoft.com/office/powerpoint/2010/main" val="2629863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Implicazioni empiriche dei modelli opportunistici</a:t>
            </a:r>
            <a:endParaRPr lang="it-IT" dirty="0"/>
          </a:p>
        </p:txBody>
      </p:sp>
      <p:pic>
        <p:nvPicPr>
          <p:cNvPr id="61442" name="Picture 2"/>
          <p:cNvPicPr>
            <a:picLocks noChangeAspect="1" noChangeArrowheads="1"/>
          </p:cNvPicPr>
          <p:nvPr/>
        </p:nvPicPr>
        <p:blipFill>
          <a:blip r:embed="rId2" cstate="print"/>
          <a:srcRect/>
          <a:stretch>
            <a:fillRect/>
          </a:stretch>
        </p:blipFill>
        <p:spPr bwMode="auto">
          <a:xfrm>
            <a:off x="533400" y="1600200"/>
            <a:ext cx="7678021" cy="4232275"/>
          </a:xfrm>
          <a:prstGeom prst="rect">
            <a:avLst/>
          </a:prstGeom>
          <a:noFill/>
          <a:ln w="9525" cap="flat" cmpd="sng" algn="ctr">
            <a:noFill/>
            <a:prstDash val="solid"/>
            <a:miter lim="800000"/>
            <a:headEnd type="none" w="med" len="med"/>
            <a:tailEnd type="none" w="med" len="me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30</a:t>
            </a:fld>
            <a:endParaRPr lang="it-IT"/>
          </a:p>
        </p:txBody>
      </p:sp>
      <p:cxnSp>
        <p:nvCxnSpPr>
          <p:cNvPr id="5" name="Connettore 1 4"/>
          <p:cNvCxnSpPr/>
          <p:nvPr/>
        </p:nvCxnSpPr>
        <p:spPr>
          <a:xfrm>
            <a:off x="685800" y="3505200"/>
            <a:ext cx="2667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4495800" y="3505200"/>
            <a:ext cx="198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a:off x="5638800" y="5029200"/>
            <a:ext cx="24902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4495800" y="5334000"/>
            <a:ext cx="3124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smtClean="0"/>
              <a:t>Il ciclo di </a:t>
            </a:r>
            <a:r>
              <a:rPr lang="it-IT" dirty="0" err="1" smtClean="0"/>
              <a:t>Hibbs</a:t>
            </a:r>
            <a:r>
              <a:rPr lang="it-IT" dirty="0" smtClean="0"/>
              <a:t> o partigiana</a:t>
            </a:r>
            <a:endParaRPr lang="it-IT" dirty="0"/>
          </a:p>
        </p:txBody>
      </p:sp>
      <p:sp>
        <p:nvSpPr>
          <p:cNvPr id="43011" name="Segnaposto contenuto 2"/>
          <p:cNvSpPr>
            <a:spLocks noGrp="1"/>
          </p:cNvSpPr>
          <p:nvPr>
            <p:ph sz="quarter" idx="1"/>
          </p:nvPr>
        </p:nvSpPr>
        <p:spPr>
          <a:xfrm>
            <a:off x="457200" y="1600200"/>
            <a:ext cx="7467600" cy="4873625"/>
          </a:xfrm>
        </p:spPr>
        <p:txBody>
          <a:bodyPr/>
          <a:lstStyle/>
          <a:p>
            <a:r>
              <a:rPr lang="it-IT" altLang="it-IT" sz="2000" dirty="0" smtClean="0"/>
              <a:t>Si ipotizza l’esistenza di politici ed </a:t>
            </a:r>
            <a:r>
              <a:rPr lang="it-IT" altLang="it-IT" sz="2000" dirty="0" smtClean="0">
                <a:solidFill>
                  <a:srgbClr val="FF0000"/>
                </a:solidFill>
              </a:rPr>
              <a:t>elettori</a:t>
            </a:r>
            <a:r>
              <a:rPr lang="it-IT" altLang="it-IT" sz="2000" dirty="0" smtClean="0"/>
              <a:t> distinti (partigiani), </a:t>
            </a:r>
            <a:r>
              <a:rPr lang="it-IT" altLang="it-IT" sz="2000" dirty="0" smtClean="0">
                <a:solidFill>
                  <a:srgbClr val="FF0000"/>
                </a:solidFill>
              </a:rPr>
              <a:t>con preferenze diverse </a:t>
            </a:r>
            <a:r>
              <a:rPr lang="it-IT" sz="2000" dirty="0" smtClean="0"/>
              <a:t>riguardo all’inflazione e alla disoccupazione (o alla crescita)</a:t>
            </a:r>
            <a:r>
              <a:rPr lang="it-IT" altLang="it-IT" sz="2000" dirty="0" smtClean="0"/>
              <a:t>. Ogni partito assegna pesi diversi ai vari obiettivi economici, per ragioni di carattere ideologico e/o perché rappresenta istanze sociali diverse. L’alternanza dei partiti al governo implica diverse politiche economiche, dando luogo a un ciclo economico che ha un’origine politica. </a:t>
            </a:r>
          </a:p>
          <a:p>
            <a:r>
              <a:rPr lang="it-IT" altLang="it-IT" sz="2000" dirty="0" smtClean="0"/>
              <a:t>Elemento comune a tali teorie è l’idea che il politico sia uomo di parte (</a:t>
            </a:r>
            <a:r>
              <a:rPr lang="it-IT" altLang="it-IT" sz="2000" i="1" dirty="0" err="1" smtClean="0"/>
              <a:t>partisan</a:t>
            </a:r>
            <a:r>
              <a:rPr lang="it-IT" altLang="it-IT" sz="2000" i="1" dirty="0" smtClean="0"/>
              <a:t> </a:t>
            </a:r>
            <a:r>
              <a:rPr lang="it-IT" altLang="it-IT" sz="2000" i="1" dirty="0" err="1" smtClean="0"/>
              <a:t>theory</a:t>
            </a:r>
            <a:r>
              <a:rPr lang="it-IT" altLang="it-IT" sz="2000" i="1" dirty="0" smtClean="0"/>
              <a:t>) e che le scelte pubbliche risentano delle preferenze del partito o della coalizione al potere. </a:t>
            </a:r>
          </a:p>
          <a:p>
            <a:r>
              <a:rPr lang="it-IT" sz="2000" dirty="0" smtClean="0"/>
              <a:t>Il politico controlla </a:t>
            </a:r>
            <a:r>
              <a:rPr lang="it-IT" sz="2000" dirty="0" err="1" smtClean="0"/>
              <a:t>deterministicamente</a:t>
            </a:r>
            <a:r>
              <a:rPr lang="it-IT" sz="2000" dirty="0" smtClean="0"/>
              <a:t> gli strumenti di politica economica rispetto alla domanda aggregata</a:t>
            </a:r>
            <a:endParaRPr lang="it-IT" altLang="it-IT" sz="2000" dirty="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31</a:t>
            </a:fld>
            <a:endParaRPr lang="it-IT"/>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Le ipotesi nei modelli partigiani tradizionali</a:t>
            </a:r>
            <a:endParaRPr lang="it-IT" dirty="0"/>
          </a:p>
        </p:txBody>
      </p:sp>
      <p:sp>
        <p:nvSpPr>
          <p:cNvPr id="3" name="Segnaposto contenuto 2"/>
          <p:cNvSpPr>
            <a:spLocks noGrp="1"/>
          </p:cNvSpPr>
          <p:nvPr>
            <p:ph sz="quarter" idx="1"/>
          </p:nvPr>
        </p:nvSpPr>
        <p:spPr/>
        <p:txBody>
          <a:bodyPr/>
          <a:lstStyle/>
          <a:p>
            <a:r>
              <a:rPr lang="it-IT" sz="2200" dirty="0" smtClean="0"/>
              <a:t>L’economia è caratterizzata da una curva di Phillips aumentata delle aspettative. Specificamente si utilizza la seguente formulazione della curva di Phillips:</a:t>
            </a:r>
          </a:p>
          <a:p>
            <a:r>
              <a:rPr lang="fr-FR" sz="2200" dirty="0" err="1" smtClean="0"/>
              <a:t>y</a:t>
            </a:r>
            <a:r>
              <a:rPr lang="fr-FR" sz="2200" baseline="-25000" dirty="0" err="1" smtClean="0"/>
              <a:t>t</a:t>
            </a:r>
            <a:r>
              <a:rPr lang="fr-FR" sz="2200" dirty="0" smtClean="0"/>
              <a:t> = y* + </a:t>
            </a:r>
            <a:r>
              <a:rPr lang="fr-FR" sz="2200" dirty="0" smtClean="0">
                <a:sym typeface="Symbol"/>
              </a:rPr>
              <a:t></a:t>
            </a:r>
            <a:r>
              <a:rPr lang="fr-FR" sz="2200" baseline="-25000" dirty="0" smtClean="0"/>
              <a:t>t</a:t>
            </a:r>
            <a:r>
              <a:rPr lang="fr-FR" sz="2200" dirty="0" smtClean="0"/>
              <a:t> – E(</a:t>
            </a:r>
            <a:r>
              <a:rPr lang="fr-FR" sz="2200" dirty="0" smtClean="0">
                <a:sym typeface="Symbol"/>
              </a:rPr>
              <a:t></a:t>
            </a:r>
            <a:r>
              <a:rPr lang="fr-FR" sz="2200" baseline="-25000" dirty="0" smtClean="0"/>
              <a:t>t</a:t>
            </a:r>
            <a:r>
              <a:rPr lang="fr-FR" sz="2200" dirty="0" smtClean="0"/>
              <a:t>)</a:t>
            </a:r>
          </a:p>
          <a:p>
            <a:r>
              <a:rPr lang="it-IT" sz="2200" dirty="0" smtClean="0"/>
              <a:t>Le aspettative sull’inflazione sono adattive:</a:t>
            </a:r>
          </a:p>
          <a:p>
            <a:r>
              <a:rPr lang="de-DE" sz="2200" dirty="0" smtClean="0"/>
              <a:t>E(</a:t>
            </a:r>
            <a:r>
              <a:rPr lang="fr-FR" sz="2200" dirty="0" smtClean="0">
                <a:sym typeface="Symbol"/>
              </a:rPr>
              <a:t></a:t>
            </a:r>
            <a:r>
              <a:rPr lang="fr-FR" sz="2200" baseline="-25000" dirty="0" smtClean="0"/>
              <a:t>t</a:t>
            </a:r>
            <a:r>
              <a:rPr lang="de-DE" sz="2200" dirty="0" smtClean="0"/>
              <a:t>) = </a:t>
            </a:r>
            <a:r>
              <a:rPr lang="fr-FR" sz="2200" dirty="0" smtClean="0">
                <a:sym typeface="Symbol"/>
              </a:rPr>
              <a:t></a:t>
            </a:r>
            <a:r>
              <a:rPr lang="fr-FR" sz="2200" baseline="-25000" dirty="0" smtClean="0"/>
              <a:t>t-1 </a:t>
            </a:r>
            <a:r>
              <a:rPr lang="de-DE" sz="2200" dirty="0" smtClean="0"/>
              <a:t>+ </a:t>
            </a:r>
            <a:r>
              <a:rPr lang="de-DE" sz="2200" dirty="0" smtClean="0">
                <a:sym typeface="Symbol"/>
              </a:rPr>
              <a:t></a:t>
            </a:r>
            <a:r>
              <a:rPr lang="de-DE" sz="2200" dirty="0" smtClean="0"/>
              <a:t> [E(</a:t>
            </a:r>
            <a:r>
              <a:rPr lang="fr-FR" sz="2200" dirty="0" smtClean="0">
                <a:sym typeface="Symbol"/>
              </a:rPr>
              <a:t></a:t>
            </a:r>
            <a:r>
              <a:rPr lang="fr-FR" sz="2200" baseline="-25000" dirty="0" smtClean="0"/>
              <a:t>t-1</a:t>
            </a:r>
            <a:r>
              <a:rPr lang="de-DE" sz="2200" dirty="0" smtClean="0"/>
              <a:t>) - </a:t>
            </a:r>
            <a:r>
              <a:rPr lang="fr-FR" sz="2200" dirty="0" smtClean="0">
                <a:sym typeface="Symbol"/>
              </a:rPr>
              <a:t></a:t>
            </a:r>
            <a:r>
              <a:rPr lang="fr-FR" sz="2200" baseline="-25000" dirty="0" smtClean="0"/>
              <a:t>t-1</a:t>
            </a:r>
            <a:r>
              <a:rPr lang="de-DE" sz="2200" dirty="0" smtClean="0"/>
              <a:t>]; 0&lt; </a:t>
            </a:r>
            <a:r>
              <a:rPr lang="de-DE" sz="2200" dirty="0" smtClean="0">
                <a:sym typeface="Symbol"/>
              </a:rPr>
              <a:t></a:t>
            </a:r>
            <a:r>
              <a:rPr lang="de-DE" sz="2200" dirty="0" smtClean="0"/>
              <a:t>&lt;1</a:t>
            </a:r>
          </a:p>
          <a:p>
            <a:r>
              <a:rPr lang="it-IT" sz="2200" dirty="0" smtClean="0">
                <a:solidFill>
                  <a:srgbClr val="FF0000"/>
                </a:solidFill>
              </a:rPr>
              <a:t>I politici non sono identici</a:t>
            </a:r>
            <a:r>
              <a:rPr lang="it-IT" sz="2200" dirty="0" smtClean="0"/>
              <a:t>. I partiti di sinistra hanno più a cuore la disoccupazione e la crescita, mentre sono relativamente meno interessati all’inflazione. Quelli di destra hanno preferenze opposte</a:t>
            </a:r>
          </a:p>
          <a:p>
            <a:r>
              <a:rPr lang="it-IT" sz="2200" dirty="0" smtClean="0"/>
              <a:t>In ogni elezione si contrappongono solo due candidati: uno in carica e uno sfidante</a:t>
            </a:r>
            <a:endParaRPr lang="it-IT" sz="2200"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32</a:t>
            </a:fld>
            <a:endParaRPr lang="it-IT"/>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15962"/>
          </a:xfrm>
        </p:spPr>
        <p:txBody>
          <a:bodyPr>
            <a:normAutofit/>
          </a:bodyPr>
          <a:lstStyle/>
          <a:p>
            <a:pPr>
              <a:defRPr/>
            </a:pPr>
            <a:r>
              <a:rPr lang="it-IT" dirty="0" smtClean="0"/>
              <a:t>Le versioni più </a:t>
            </a:r>
            <a:r>
              <a:rPr lang="it-IT" dirty="0" err="1" smtClean="0"/>
              <a:t>recenti…</a:t>
            </a:r>
            <a:endParaRPr lang="it-IT" dirty="0"/>
          </a:p>
        </p:txBody>
      </p:sp>
      <p:sp>
        <p:nvSpPr>
          <p:cNvPr id="44035" name="Segnaposto contenuto 2"/>
          <p:cNvSpPr>
            <a:spLocks noGrp="1"/>
          </p:cNvSpPr>
          <p:nvPr>
            <p:ph sz="quarter" idx="1"/>
          </p:nvPr>
        </p:nvSpPr>
        <p:spPr>
          <a:xfrm>
            <a:off x="457200" y="1143000"/>
            <a:ext cx="7467600" cy="4873625"/>
          </a:xfrm>
        </p:spPr>
        <p:txBody>
          <a:bodyPr>
            <a:normAutofit fontScale="92500" lnSpcReduction="10000"/>
          </a:bodyPr>
          <a:lstStyle/>
          <a:p>
            <a:r>
              <a:rPr lang="it-IT" altLang="it-IT" sz="2000" dirty="0" smtClean="0"/>
              <a:t>Secondo </a:t>
            </a:r>
            <a:r>
              <a:rPr lang="it-IT" altLang="it-IT" sz="2000" dirty="0" err="1" smtClean="0"/>
              <a:t>Alesina</a:t>
            </a:r>
            <a:r>
              <a:rPr lang="it-IT" altLang="it-IT" sz="2000" dirty="0" smtClean="0"/>
              <a:t> e Rubini (1992) nella versione partigiana i partiti di sinistra sono più interessati ad aumentare il benessere e a ridurre la disoccupazione, quelli di destra si concentrano sul controllo dell’inflazione (visione di </a:t>
            </a:r>
            <a:r>
              <a:rPr lang="it-IT" altLang="it-IT" sz="2000" dirty="0" err="1" smtClean="0"/>
              <a:t>Hibbs</a:t>
            </a:r>
            <a:r>
              <a:rPr lang="it-IT" altLang="it-IT" sz="2000" dirty="0" smtClean="0"/>
              <a:t>).</a:t>
            </a:r>
          </a:p>
          <a:p>
            <a:r>
              <a:rPr lang="it-IT" sz="2000" dirty="0" smtClean="0"/>
              <a:t>L’economia è caratterizzata da una curva di Phillips aumentata delle aspettative:</a:t>
            </a:r>
          </a:p>
          <a:p>
            <a:r>
              <a:rPr lang="fr-FR" sz="2000" dirty="0" err="1" smtClean="0"/>
              <a:t>y</a:t>
            </a:r>
            <a:r>
              <a:rPr lang="fr-FR" sz="2000" baseline="-25000" dirty="0" err="1" smtClean="0"/>
              <a:t>t</a:t>
            </a:r>
            <a:r>
              <a:rPr lang="fr-FR" sz="2000" dirty="0" smtClean="0"/>
              <a:t> = y* + </a:t>
            </a:r>
            <a:r>
              <a:rPr lang="fr-FR" sz="2000" dirty="0" smtClean="0">
                <a:sym typeface="Symbol"/>
              </a:rPr>
              <a:t></a:t>
            </a:r>
            <a:r>
              <a:rPr lang="fr-FR" sz="2000" baseline="-25000" dirty="0" smtClean="0"/>
              <a:t>t</a:t>
            </a:r>
            <a:r>
              <a:rPr lang="fr-FR" sz="2000" dirty="0" smtClean="0"/>
              <a:t> – E(</a:t>
            </a:r>
            <a:r>
              <a:rPr lang="fr-FR" sz="2000" dirty="0" smtClean="0">
                <a:sym typeface="Symbol"/>
              </a:rPr>
              <a:t></a:t>
            </a:r>
            <a:r>
              <a:rPr lang="fr-FR" sz="2000" baseline="-25000" dirty="0" smtClean="0"/>
              <a:t>t</a:t>
            </a:r>
            <a:r>
              <a:rPr lang="fr-FR" sz="2000" dirty="0" smtClean="0"/>
              <a:t>)</a:t>
            </a:r>
          </a:p>
          <a:p>
            <a:r>
              <a:rPr lang="it-IT" sz="2000" dirty="0" smtClean="0"/>
              <a:t>Le aspettative sull’inflazione sono razionali:</a:t>
            </a:r>
          </a:p>
          <a:p>
            <a:r>
              <a:rPr lang="de-DE" sz="2000" dirty="0" smtClean="0"/>
              <a:t>E(</a:t>
            </a:r>
            <a:r>
              <a:rPr lang="fr-FR" sz="2000" dirty="0" smtClean="0">
                <a:sym typeface="Symbol"/>
              </a:rPr>
              <a:t></a:t>
            </a:r>
            <a:r>
              <a:rPr lang="fr-FR" sz="2000" baseline="-25000" dirty="0" smtClean="0"/>
              <a:t>t</a:t>
            </a:r>
            <a:r>
              <a:rPr lang="de-DE" sz="2000" dirty="0" smtClean="0"/>
              <a:t>) = E(</a:t>
            </a:r>
            <a:r>
              <a:rPr lang="fr-FR" sz="2000" dirty="0" smtClean="0">
                <a:sym typeface="Symbol"/>
              </a:rPr>
              <a:t></a:t>
            </a:r>
            <a:r>
              <a:rPr lang="fr-FR" sz="2000" baseline="-25000" dirty="0" smtClean="0"/>
              <a:t>t-1</a:t>
            </a:r>
            <a:r>
              <a:rPr lang="de-DE" sz="2000" dirty="0" smtClean="0"/>
              <a:t> | I</a:t>
            </a:r>
            <a:r>
              <a:rPr lang="de-DE" sz="2000" baseline="-25000" dirty="0" smtClean="0"/>
              <a:t>t-1</a:t>
            </a:r>
            <a:r>
              <a:rPr lang="de-DE" sz="2000" dirty="0" smtClean="0"/>
              <a:t> )</a:t>
            </a:r>
          </a:p>
          <a:p>
            <a:r>
              <a:rPr lang="it-IT" sz="2000" dirty="0" smtClean="0">
                <a:solidFill>
                  <a:srgbClr val="FF0000"/>
                </a:solidFill>
              </a:rPr>
              <a:t>I politici controllano l’inflazione direttamente</a:t>
            </a:r>
            <a:endParaRPr lang="it-IT" altLang="it-IT" sz="2000" dirty="0" smtClean="0">
              <a:solidFill>
                <a:srgbClr val="FF0000"/>
              </a:solidFill>
            </a:endParaRPr>
          </a:p>
          <a:p>
            <a:r>
              <a:rPr lang="it-IT" altLang="it-IT" sz="2000" dirty="0" smtClean="0"/>
              <a:t>I risultati empirici sono contraddittori: l’affermazione di </a:t>
            </a:r>
            <a:r>
              <a:rPr lang="it-IT" altLang="it-IT" sz="2000" dirty="0" err="1" smtClean="0"/>
              <a:t>Nordhaus</a:t>
            </a:r>
            <a:r>
              <a:rPr lang="it-IT" altLang="it-IT" sz="2000" dirty="0" smtClean="0"/>
              <a:t> che nella fase preelettorale si facciano tutti gli sforzi possibili per ridurre la disoccupazione, lasciando al periodo post-elettorale il controllo dell’inflazione </a:t>
            </a:r>
            <a:r>
              <a:rPr lang="it-IT" altLang="it-IT" sz="2000" dirty="0" smtClean="0">
                <a:solidFill>
                  <a:srgbClr val="FF0000"/>
                </a:solidFill>
              </a:rPr>
              <a:t>non trova molte conferme</a:t>
            </a:r>
            <a:r>
              <a:rPr lang="it-IT" altLang="it-IT" sz="2000" dirty="0" smtClean="0"/>
              <a:t>.</a:t>
            </a:r>
          </a:p>
          <a:p>
            <a:r>
              <a:rPr lang="it-IT" altLang="it-IT" sz="2000" dirty="0" smtClean="0"/>
              <a:t>Il controllo delle politiche non è né certo, né preciso.</a:t>
            </a:r>
          </a:p>
        </p:txBody>
      </p:sp>
      <p:sp>
        <p:nvSpPr>
          <p:cNvPr id="3" name="Segnaposto numero diapositiva 2"/>
          <p:cNvSpPr>
            <a:spLocks noGrp="1"/>
          </p:cNvSpPr>
          <p:nvPr>
            <p:ph type="sldNum" sz="quarter" idx="15"/>
          </p:nvPr>
        </p:nvSpPr>
        <p:spPr/>
        <p:txBody>
          <a:bodyPr/>
          <a:lstStyle/>
          <a:p>
            <a:fld id="{1994D561-355E-4851-ACF1-471C963AF9BD}" type="slidenum">
              <a:rPr lang="it-IT" smtClean="0"/>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defRPr/>
            </a:pPr>
            <a:r>
              <a:rPr lang="it-IT" dirty="0" smtClean="0"/>
              <a:t>E nemmeno il modello partigiano funziona</a:t>
            </a:r>
            <a:endParaRPr lang="it-IT" dirty="0"/>
          </a:p>
        </p:txBody>
      </p:sp>
      <p:sp>
        <p:nvSpPr>
          <p:cNvPr id="45059" name="Segnaposto contenuto 2"/>
          <p:cNvSpPr>
            <a:spLocks noGrp="1"/>
          </p:cNvSpPr>
          <p:nvPr>
            <p:ph sz="quarter" idx="1"/>
          </p:nvPr>
        </p:nvSpPr>
        <p:spPr>
          <a:xfrm>
            <a:off x="457200" y="1600200"/>
            <a:ext cx="7467600" cy="4873625"/>
          </a:xfrm>
        </p:spPr>
        <p:txBody>
          <a:bodyPr>
            <a:normAutofit/>
          </a:bodyPr>
          <a:lstStyle/>
          <a:p>
            <a:r>
              <a:rPr lang="it-IT" altLang="it-IT" dirty="0" smtClean="0"/>
              <a:t>Le evidenze empiriche sul modello di </a:t>
            </a:r>
            <a:r>
              <a:rPr lang="it-IT" altLang="it-IT" dirty="0" err="1" smtClean="0"/>
              <a:t>Hibbs</a:t>
            </a:r>
            <a:r>
              <a:rPr lang="it-IT" altLang="it-IT" dirty="0" smtClean="0"/>
              <a:t> sono maggiori, ma sottoposte alla critica di una </a:t>
            </a:r>
            <a:r>
              <a:rPr lang="it-IT" altLang="it-IT" dirty="0" smtClean="0">
                <a:solidFill>
                  <a:srgbClr val="FF0000"/>
                </a:solidFill>
              </a:rPr>
              <a:t>relazione inflazione-disoccupazione inesistente nel lungo periodo</a:t>
            </a:r>
            <a:r>
              <a:rPr lang="it-IT" altLang="it-IT" dirty="0" smtClean="0"/>
              <a:t> e </a:t>
            </a:r>
            <a:r>
              <a:rPr lang="it-IT" altLang="it-IT" dirty="0" smtClean="0">
                <a:solidFill>
                  <a:srgbClr val="FF0000"/>
                </a:solidFill>
              </a:rPr>
              <a:t>dell’irrazionalità dei politici</a:t>
            </a:r>
          </a:p>
          <a:p>
            <a:r>
              <a:rPr lang="it-IT" altLang="it-IT" dirty="0" smtClean="0"/>
              <a:t>Tali limiti vengono rimossi nei modelli di </a:t>
            </a:r>
            <a:r>
              <a:rPr lang="it-IT" altLang="it-IT" dirty="0" err="1" smtClean="0"/>
              <a:t>Rogoff</a:t>
            </a:r>
            <a:r>
              <a:rPr lang="it-IT" altLang="it-IT" dirty="0" smtClean="0"/>
              <a:t>, </a:t>
            </a:r>
            <a:r>
              <a:rPr lang="it-IT" altLang="it-IT" dirty="0" err="1" smtClean="0"/>
              <a:t>Persson</a:t>
            </a:r>
            <a:r>
              <a:rPr lang="it-IT" altLang="it-IT" dirty="0" smtClean="0"/>
              <a:t> e Tabellini (modello opportunistico) e di </a:t>
            </a:r>
            <a:r>
              <a:rPr lang="it-IT" altLang="it-IT" dirty="0" err="1" smtClean="0"/>
              <a:t>Alesina</a:t>
            </a:r>
            <a:r>
              <a:rPr lang="it-IT" altLang="it-IT" dirty="0" smtClean="0"/>
              <a:t> (modello partigiano)</a:t>
            </a:r>
          </a:p>
          <a:p>
            <a:r>
              <a:rPr lang="it-IT" altLang="it-IT" dirty="0" smtClean="0"/>
              <a:t>Anche in questo caso i risultati empirici dimostrano che </a:t>
            </a:r>
            <a:r>
              <a:rPr lang="it-IT" altLang="it-IT" b="1" dirty="0" smtClean="0">
                <a:solidFill>
                  <a:srgbClr val="FF0000"/>
                </a:solidFill>
              </a:rPr>
              <a:t>se variazioni </a:t>
            </a:r>
            <a:r>
              <a:rPr lang="it-IT" altLang="it-IT" b="1" dirty="0" smtClean="0">
                <a:solidFill>
                  <a:srgbClr val="FF0000"/>
                </a:solidFill>
                <a:sym typeface="Symbol" pitchFamily="18" charset="2"/>
              </a:rPr>
              <a:t>-</a:t>
            </a:r>
            <a:r>
              <a:rPr lang="it-IT" altLang="it-IT" b="1" i="1" dirty="0" smtClean="0">
                <a:solidFill>
                  <a:srgbClr val="FF0000"/>
                </a:solidFill>
                <a:sym typeface="Symbol" pitchFamily="18" charset="2"/>
              </a:rPr>
              <a:t>u</a:t>
            </a:r>
            <a:r>
              <a:rPr lang="it-IT" altLang="it-IT" b="1" dirty="0" smtClean="0">
                <a:solidFill>
                  <a:srgbClr val="FF0000"/>
                </a:solidFill>
                <a:sym typeface="Symbol" pitchFamily="18" charset="2"/>
              </a:rPr>
              <a:t> esistono</a:t>
            </a:r>
            <a:r>
              <a:rPr lang="it-IT" altLang="it-IT" dirty="0" smtClean="0">
                <a:solidFill>
                  <a:srgbClr val="FF0000"/>
                </a:solidFill>
                <a:sym typeface="Symbol" pitchFamily="18" charset="2"/>
              </a:rPr>
              <a:t>, sono lievi e di breve durata</a:t>
            </a:r>
            <a:r>
              <a:rPr lang="it-IT" altLang="it-IT" dirty="0" smtClean="0">
                <a:sym typeface="Symbol" pitchFamily="18" charset="2"/>
              </a:rPr>
              <a:t>.</a:t>
            </a:r>
          </a:p>
          <a:p>
            <a:r>
              <a:rPr lang="it-IT" altLang="it-IT" dirty="0" smtClean="0">
                <a:sym typeface="Symbol" pitchFamily="18" charset="2"/>
              </a:rPr>
              <a:t>Vediamo tali risultati nei modelli </a:t>
            </a:r>
            <a:r>
              <a:rPr lang="it-IT" altLang="it-IT" dirty="0" err="1" smtClean="0">
                <a:sym typeface="Symbol" pitchFamily="18" charset="2"/>
              </a:rPr>
              <a:t>partigiani…</a:t>
            </a:r>
            <a:endParaRPr lang="it-IT" altLang="it-IT" dirty="0" smtClean="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34</a:t>
            </a:fld>
            <a:endParaRPr lang="it-IT"/>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smtClean="0"/>
              <a:t>Un riassunto: gli effetti empirici</a:t>
            </a:r>
            <a:endParaRPr lang="it-IT" dirty="0"/>
          </a:p>
        </p:txBody>
      </p:sp>
      <p:pic>
        <p:nvPicPr>
          <p:cNvPr id="62466" name="Picture 2"/>
          <p:cNvPicPr>
            <a:picLocks noChangeAspect="1" noChangeArrowheads="1"/>
          </p:cNvPicPr>
          <p:nvPr/>
        </p:nvPicPr>
        <p:blipFill>
          <a:blip r:embed="rId2" cstate="print"/>
          <a:srcRect/>
          <a:stretch>
            <a:fillRect/>
          </a:stretch>
        </p:blipFill>
        <p:spPr bwMode="auto">
          <a:xfrm>
            <a:off x="1333500" y="1635125"/>
            <a:ext cx="6477000" cy="3587750"/>
          </a:xfrm>
          <a:prstGeom prst="rect">
            <a:avLst/>
          </a:prstGeom>
          <a:noFill/>
          <a:ln w="9525" cap="flat" cmpd="sng" algn="ctr">
            <a:noFill/>
            <a:prstDash val="solid"/>
            <a:miter lim="800000"/>
            <a:headEnd type="none" w="med" len="med"/>
            <a:tailEnd type="none" w="med" len="med"/>
          </a:ln>
        </p:spPr>
      </p:pic>
      <p:pic>
        <p:nvPicPr>
          <p:cNvPr id="62467" name="Picture 3"/>
          <p:cNvPicPr>
            <a:picLocks noChangeAspect="1" noChangeArrowheads="1"/>
          </p:cNvPicPr>
          <p:nvPr/>
        </p:nvPicPr>
        <p:blipFill>
          <a:blip r:embed="rId2" cstate="print"/>
          <a:srcRect/>
          <a:stretch>
            <a:fillRect/>
          </a:stretch>
        </p:blipFill>
        <p:spPr bwMode="auto">
          <a:xfrm>
            <a:off x="420448" y="1621770"/>
            <a:ext cx="8303103" cy="4599268"/>
          </a:xfrm>
          <a:prstGeom prst="rect">
            <a:avLst/>
          </a:prstGeom>
          <a:noFill/>
          <a:ln w="9525" cap="flat" cmpd="sng" algn="ctr">
            <a:noFill/>
            <a:prstDash val="solid"/>
            <a:miter lim="800000"/>
            <a:headEnd type="none" w="med" len="med"/>
            <a:tailEnd type="none" w="med" len="med"/>
          </a:ln>
        </p:spPr>
      </p:pic>
      <p:sp>
        <p:nvSpPr>
          <p:cNvPr id="2" name="Segnaposto numero diapositiva 1"/>
          <p:cNvSpPr>
            <a:spLocks noGrp="1"/>
          </p:cNvSpPr>
          <p:nvPr>
            <p:ph type="sldNum" sz="quarter" idx="11"/>
          </p:nvPr>
        </p:nvSpPr>
        <p:spPr/>
        <p:txBody>
          <a:bodyPr/>
          <a:lstStyle/>
          <a:p>
            <a:fld id="{1994D561-355E-4851-ACF1-471C963AF9BD}" type="slidenum">
              <a:rPr lang="it-IT" smtClean="0"/>
              <a:pPr/>
              <a:t>35</a:t>
            </a:fld>
            <a:endParaRPr lang="it-IT"/>
          </a:p>
        </p:txBody>
      </p:sp>
      <p:cxnSp>
        <p:nvCxnSpPr>
          <p:cNvPr id="5" name="Connettore 1 4"/>
          <p:cNvCxnSpPr/>
          <p:nvPr/>
        </p:nvCxnSpPr>
        <p:spPr>
          <a:xfrm>
            <a:off x="1143000" y="2514600"/>
            <a:ext cx="914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Un riassunto: gli effetti empirici</a:t>
            </a:r>
            <a:endParaRPr lang="it-IT" dirty="0"/>
          </a:p>
        </p:txBody>
      </p:sp>
      <p:pic>
        <p:nvPicPr>
          <p:cNvPr id="63490" name="Picture 2"/>
          <p:cNvPicPr>
            <a:picLocks noChangeAspect="1" noChangeArrowheads="1"/>
          </p:cNvPicPr>
          <p:nvPr/>
        </p:nvPicPr>
        <p:blipFill>
          <a:blip r:embed="rId2" cstate="print"/>
          <a:srcRect/>
          <a:stretch>
            <a:fillRect/>
          </a:stretch>
        </p:blipFill>
        <p:spPr bwMode="auto">
          <a:xfrm>
            <a:off x="533400" y="1447800"/>
            <a:ext cx="7772400" cy="5176525"/>
          </a:xfrm>
          <a:prstGeom prst="rect">
            <a:avLst/>
          </a:prstGeom>
          <a:noFill/>
          <a:ln w="9525" cap="flat" cmpd="sng" algn="ctr">
            <a:noFill/>
            <a:prstDash val="solid"/>
            <a:miter lim="800000"/>
            <a:headEnd type="none" w="med" len="med"/>
            <a:tailEnd type="none" w="med" len="me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36</a:t>
            </a:fld>
            <a:endParaRPr lang="it-IT"/>
          </a:p>
        </p:txBody>
      </p:sp>
      <p:cxnSp>
        <p:nvCxnSpPr>
          <p:cNvPr id="5" name="Connettore 1 4"/>
          <p:cNvCxnSpPr/>
          <p:nvPr/>
        </p:nvCxnSpPr>
        <p:spPr>
          <a:xfrm>
            <a:off x="1143000" y="2286000"/>
            <a:ext cx="114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Connettore 1 6"/>
          <p:cNvCxnSpPr/>
          <p:nvPr/>
        </p:nvCxnSpPr>
        <p:spPr>
          <a:xfrm>
            <a:off x="6172200" y="3200400"/>
            <a:ext cx="17526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Come classificare le politiche di riforma</a:t>
            </a:r>
            <a:endParaRPr lang="it-IT" dirty="0"/>
          </a:p>
        </p:txBody>
      </p:sp>
      <p:sp>
        <p:nvSpPr>
          <p:cNvPr id="5" name="Segnaposto contenuto 4"/>
          <p:cNvSpPr>
            <a:spLocks noGrp="1"/>
          </p:cNvSpPr>
          <p:nvPr>
            <p:ph sz="quarter" idx="1"/>
          </p:nvPr>
        </p:nvSpPr>
        <p:spPr/>
        <p:txBody>
          <a:bodyPr/>
          <a:lstStyle/>
          <a:p>
            <a:r>
              <a:rPr lang="it-IT" dirty="0" smtClean="0"/>
              <a:t>Breve riassunto e alcuni fattori fondamentali</a:t>
            </a:r>
          </a:p>
          <a:p>
            <a:r>
              <a:rPr lang="it-IT" dirty="0" smtClean="0"/>
              <a:t>1. I canali di trasmissione della politica monetaria non funzionano (rischio di fallimento elevato)</a:t>
            </a:r>
          </a:p>
          <a:p>
            <a:r>
              <a:rPr lang="it-IT" dirty="0" smtClean="0"/>
              <a:t>2. Canali di trasmissione della politica fiscale sono impossibili/limitati nella loro funzione (</a:t>
            </a:r>
            <a:r>
              <a:rPr lang="it-IT" dirty="0" err="1" smtClean="0"/>
              <a:t>funzione</a:t>
            </a:r>
            <a:r>
              <a:rPr lang="it-IT" dirty="0" smtClean="0"/>
              <a:t> del moltiplicatore)</a:t>
            </a:r>
          </a:p>
          <a:p>
            <a:r>
              <a:rPr lang="it-IT" dirty="0" smtClean="0"/>
              <a:t>3. Necessità di </a:t>
            </a:r>
            <a:r>
              <a:rPr lang="it-IT" dirty="0" err="1" smtClean="0"/>
              <a:t>riforme=</a:t>
            </a:r>
            <a:r>
              <a:rPr lang="it-IT" dirty="0" smtClean="0"/>
              <a:t> cambiamenti strutturali</a:t>
            </a:r>
          </a:p>
          <a:p>
            <a:r>
              <a:rPr lang="it-IT" dirty="0" smtClean="0"/>
              <a:t>4. Fallimenti</a:t>
            </a:r>
            <a:endParaRPr lang="it-IT" dirty="0"/>
          </a:p>
        </p:txBody>
      </p:sp>
      <p:sp>
        <p:nvSpPr>
          <p:cNvPr id="3" name="Segnaposto numero diapositiva 2"/>
          <p:cNvSpPr>
            <a:spLocks noGrp="1"/>
          </p:cNvSpPr>
          <p:nvPr>
            <p:ph type="sldNum" sz="quarter" idx="15"/>
          </p:nvPr>
        </p:nvSpPr>
        <p:spPr/>
        <p:txBody>
          <a:bodyPr/>
          <a:lstStyle/>
          <a:p>
            <a:fld id="{1994D561-355E-4851-ACF1-471C963AF9BD}" type="slidenum">
              <a:rPr lang="it-IT" smtClean="0"/>
              <a:pPr/>
              <a:t>37</a:t>
            </a:fld>
            <a:endParaRPr lang="it-IT"/>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228600"/>
            <a:ext cx="7772400" cy="1143000"/>
          </a:xfrm>
        </p:spPr>
        <p:txBody>
          <a:bodyPr/>
          <a:lstStyle/>
          <a:p>
            <a:pPr algn="l"/>
            <a:r>
              <a:rPr lang="it-IT" sz="2000" smtClean="0"/>
              <a:t>Il modello economico di riferimento =&gt; </a:t>
            </a:r>
            <a:r>
              <a:rPr lang="it-IT" sz="2000" b="1" smtClean="0"/>
              <a:t>ideologia esterna</a:t>
            </a:r>
            <a:r>
              <a:rPr lang="it-IT" sz="2000" smtClean="0"/>
              <a:t/>
            </a:r>
            <a:br>
              <a:rPr lang="it-IT" sz="2000" smtClean="0"/>
            </a:br>
            <a:r>
              <a:rPr lang="it-IT" sz="2000" smtClean="0"/>
              <a:t>Definizione degli obiettivi =&gt; </a:t>
            </a:r>
            <a:r>
              <a:rPr lang="it-IT" sz="2000" b="1" smtClean="0"/>
              <a:t>ideologia interna</a:t>
            </a:r>
            <a:endParaRPr lang="it-IT" sz="2000" smtClean="0"/>
          </a:p>
        </p:txBody>
      </p:sp>
      <p:sp>
        <p:nvSpPr>
          <p:cNvPr id="26627" name="Line 4"/>
          <p:cNvSpPr>
            <a:spLocks noChangeShapeType="1"/>
          </p:cNvSpPr>
          <p:nvPr/>
        </p:nvSpPr>
        <p:spPr bwMode="auto">
          <a:xfrm>
            <a:off x="1752600" y="2209800"/>
            <a:ext cx="0" cy="3124200"/>
          </a:xfrm>
          <a:prstGeom prst="line">
            <a:avLst/>
          </a:prstGeom>
          <a:noFill/>
          <a:ln w="9525">
            <a:solidFill>
              <a:schemeClr val="tx1"/>
            </a:solidFill>
            <a:round/>
            <a:headEnd/>
            <a:tailEnd/>
          </a:ln>
        </p:spPr>
        <p:txBody>
          <a:bodyPr wrap="none" anchor="ctr"/>
          <a:lstStyle/>
          <a:p>
            <a:endParaRPr lang="it-IT"/>
          </a:p>
        </p:txBody>
      </p:sp>
      <p:sp>
        <p:nvSpPr>
          <p:cNvPr id="26628" name="Text Box 6"/>
          <p:cNvSpPr txBox="1">
            <a:spLocks noChangeArrowheads="1"/>
          </p:cNvSpPr>
          <p:nvPr/>
        </p:nvSpPr>
        <p:spPr bwMode="auto">
          <a:xfrm>
            <a:off x="914400" y="1676400"/>
            <a:ext cx="914400" cy="457200"/>
          </a:xfrm>
          <a:prstGeom prst="rect">
            <a:avLst/>
          </a:prstGeom>
          <a:noFill/>
          <a:ln w="9525">
            <a:noFill/>
            <a:miter lim="800000"/>
            <a:headEnd/>
            <a:tailEnd/>
          </a:ln>
        </p:spPr>
        <p:txBody>
          <a:bodyPr>
            <a:spAutoFit/>
          </a:bodyPr>
          <a:lstStyle/>
          <a:p>
            <a:r>
              <a:rPr lang="it-IT" sz="1200"/>
              <a:t>Ideologia</a:t>
            </a:r>
          </a:p>
          <a:p>
            <a:r>
              <a:rPr lang="it-IT" sz="1200"/>
              <a:t>interna</a:t>
            </a:r>
          </a:p>
        </p:txBody>
      </p:sp>
      <p:sp>
        <p:nvSpPr>
          <p:cNvPr id="26629" name="Line 7"/>
          <p:cNvSpPr>
            <a:spLocks noChangeShapeType="1"/>
          </p:cNvSpPr>
          <p:nvPr/>
        </p:nvSpPr>
        <p:spPr bwMode="auto">
          <a:xfrm>
            <a:off x="1752600" y="5334000"/>
            <a:ext cx="4572000" cy="0"/>
          </a:xfrm>
          <a:prstGeom prst="line">
            <a:avLst/>
          </a:prstGeom>
          <a:noFill/>
          <a:ln w="9525">
            <a:solidFill>
              <a:schemeClr val="tx1"/>
            </a:solidFill>
            <a:round/>
            <a:headEnd/>
            <a:tailEnd/>
          </a:ln>
        </p:spPr>
        <p:txBody>
          <a:bodyPr wrap="none" anchor="ctr"/>
          <a:lstStyle/>
          <a:p>
            <a:endParaRPr lang="it-IT"/>
          </a:p>
        </p:txBody>
      </p:sp>
      <p:sp>
        <p:nvSpPr>
          <p:cNvPr id="26630" name="Text Box 8"/>
          <p:cNvSpPr txBox="1">
            <a:spLocks noChangeArrowheads="1"/>
          </p:cNvSpPr>
          <p:nvPr/>
        </p:nvSpPr>
        <p:spPr bwMode="auto">
          <a:xfrm>
            <a:off x="6629400" y="5334000"/>
            <a:ext cx="1233488" cy="274638"/>
          </a:xfrm>
          <a:prstGeom prst="rect">
            <a:avLst/>
          </a:prstGeom>
          <a:noFill/>
          <a:ln w="9525">
            <a:noFill/>
            <a:miter lim="800000"/>
            <a:headEnd/>
            <a:tailEnd/>
          </a:ln>
        </p:spPr>
        <p:txBody>
          <a:bodyPr wrap="none">
            <a:spAutoFit/>
          </a:bodyPr>
          <a:lstStyle/>
          <a:p>
            <a:r>
              <a:rPr lang="it-IT" sz="1200"/>
              <a:t>Ideologia esterna</a:t>
            </a:r>
          </a:p>
        </p:txBody>
      </p:sp>
      <p:sp>
        <p:nvSpPr>
          <p:cNvPr id="26631" name="Text Box 10"/>
          <p:cNvSpPr txBox="1">
            <a:spLocks noChangeArrowheads="1"/>
          </p:cNvSpPr>
          <p:nvPr/>
        </p:nvSpPr>
        <p:spPr bwMode="auto">
          <a:xfrm>
            <a:off x="381000" y="5686425"/>
            <a:ext cx="7732713" cy="396875"/>
          </a:xfrm>
          <a:prstGeom prst="rect">
            <a:avLst/>
          </a:prstGeom>
          <a:noFill/>
          <a:ln w="9525">
            <a:noFill/>
            <a:miter lim="800000"/>
            <a:headEnd/>
            <a:tailEnd/>
          </a:ln>
        </p:spPr>
        <p:txBody>
          <a:bodyPr wrap="none">
            <a:spAutoFit/>
          </a:bodyPr>
          <a:lstStyle/>
          <a:p>
            <a:r>
              <a:rPr lang="it-IT" sz="2000">
                <a:latin typeface="Arial Black" pitchFamily="34" charset="0"/>
              </a:rPr>
              <a:t>Molti modelli di politica economica &amp; molti programmi</a:t>
            </a:r>
            <a:endParaRPr lang="it-IT"/>
          </a:p>
        </p:txBody>
      </p:sp>
      <p:sp>
        <p:nvSpPr>
          <p:cNvPr id="26632" name="AutoShape 11"/>
          <p:cNvSpPr>
            <a:spLocks noChangeArrowheads="1"/>
          </p:cNvSpPr>
          <p:nvPr/>
        </p:nvSpPr>
        <p:spPr bwMode="auto">
          <a:xfrm>
            <a:off x="4876800" y="4114800"/>
            <a:ext cx="762000" cy="685800"/>
          </a:xfrm>
          <a:prstGeom prst="irregularSeal2">
            <a:avLst/>
          </a:prstGeom>
          <a:solidFill>
            <a:schemeClr val="accent1"/>
          </a:solidFill>
          <a:ln w="9525">
            <a:solidFill>
              <a:schemeClr val="tx1"/>
            </a:solidFill>
            <a:miter lim="800000"/>
            <a:headEnd/>
            <a:tailEnd/>
          </a:ln>
        </p:spPr>
        <p:txBody>
          <a:bodyPr wrap="none" anchor="ctr"/>
          <a:lstStyle/>
          <a:p>
            <a:endParaRPr lang="it-IT"/>
          </a:p>
        </p:txBody>
      </p:sp>
      <p:sp>
        <p:nvSpPr>
          <p:cNvPr id="26633" name="AutoShape 12"/>
          <p:cNvSpPr>
            <a:spLocks noChangeArrowheads="1"/>
          </p:cNvSpPr>
          <p:nvPr/>
        </p:nvSpPr>
        <p:spPr bwMode="auto">
          <a:xfrm>
            <a:off x="2209800" y="4267200"/>
            <a:ext cx="838200" cy="609600"/>
          </a:xfrm>
          <a:prstGeom prst="irregularSeal2">
            <a:avLst/>
          </a:prstGeom>
          <a:solidFill>
            <a:schemeClr val="accent1"/>
          </a:solidFill>
          <a:ln w="9525">
            <a:solidFill>
              <a:schemeClr val="tx1"/>
            </a:solidFill>
            <a:miter lim="800000"/>
            <a:headEnd/>
            <a:tailEnd/>
          </a:ln>
        </p:spPr>
        <p:txBody>
          <a:bodyPr wrap="none" anchor="ctr"/>
          <a:lstStyle/>
          <a:p>
            <a:endParaRPr lang="it-IT"/>
          </a:p>
        </p:txBody>
      </p:sp>
      <p:sp>
        <p:nvSpPr>
          <p:cNvPr id="26634" name="AutoShape 13"/>
          <p:cNvSpPr>
            <a:spLocks noChangeArrowheads="1"/>
          </p:cNvSpPr>
          <p:nvPr/>
        </p:nvSpPr>
        <p:spPr bwMode="auto">
          <a:xfrm>
            <a:off x="4876800" y="2362200"/>
            <a:ext cx="685800" cy="685800"/>
          </a:xfrm>
          <a:prstGeom prst="irregularSeal2">
            <a:avLst/>
          </a:prstGeom>
          <a:solidFill>
            <a:schemeClr val="accent1"/>
          </a:solidFill>
          <a:ln w="9525">
            <a:solidFill>
              <a:schemeClr val="tx1"/>
            </a:solidFill>
            <a:miter lim="800000"/>
            <a:headEnd/>
            <a:tailEnd/>
          </a:ln>
        </p:spPr>
        <p:txBody>
          <a:bodyPr wrap="none" anchor="ctr"/>
          <a:lstStyle/>
          <a:p>
            <a:endParaRPr lang="it-IT"/>
          </a:p>
        </p:txBody>
      </p:sp>
      <p:sp>
        <p:nvSpPr>
          <p:cNvPr id="26635" name="Text Box 16"/>
          <p:cNvSpPr txBox="1">
            <a:spLocks noChangeArrowheads="1"/>
          </p:cNvSpPr>
          <p:nvPr/>
        </p:nvSpPr>
        <p:spPr bwMode="auto">
          <a:xfrm>
            <a:off x="304800" y="4953000"/>
            <a:ext cx="1325563" cy="274638"/>
          </a:xfrm>
          <a:prstGeom prst="rect">
            <a:avLst/>
          </a:prstGeom>
          <a:noFill/>
          <a:ln w="9525">
            <a:noFill/>
            <a:miter lim="800000"/>
            <a:headEnd/>
            <a:tailEnd/>
          </a:ln>
        </p:spPr>
        <p:txBody>
          <a:bodyPr>
            <a:spAutoFit/>
          </a:bodyPr>
          <a:lstStyle/>
          <a:p>
            <a:r>
              <a:rPr lang="it-IT" sz="1200"/>
              <a:t>di conservazione</a:t>
            </a:r>
            <a:endParaRPr lang="it-IT"/>
          </a:p>
        </p:txBody>
      </p:sp>
      <p:sp>
        <p:nvSpPr>
          <p:cNvPr id="26636" name="Text Box 17"/>
          <p:cNvSpPr txBox="1">
            <a:spLocks noChangeArrowheads="1"/>
          </p:cNvSpPr>
          <p:nvPr/>
        </p:nvSpPr>
        <p:spPr bwMode="auto">
          <a:xfrm>
            <a:off x="395536" y="2276872"/>
            <a:ext cx="800100" cy="274638"/>
          </a:xfrm>
          <a:prstGeom prst="rect">
            <a:avLst/>
          </a:prstGeom>
          <a:noFill/>
          <a:ln w="9525">
            <a:noFill/>
            <a:miter lim="800000"/>
            <a:headEnd/>
            <a:tailEnd/>
          </a:ln>
        </p:spPr>
        <p:txBody>
          <a:bodyPr wrap="none">
            <a:spAutoFit/>
          </a:bodyPr>
          <a:lstStyle/>
          <a:p>
            <a:r>
              <a:rPr lang="it-IT" sz="1200" dirty="0"/>
              <a:t>di riforma</a:t>
            </a:r>
          </a:p>
        </p:txBody>
      </p:sp>
      <p:sp>
        <p:nvSpPr>
          <p:cNvPr id="26637" name="Text Box 18"/>
          <p:cNvSpPr txBox="1">
            <a:spLocks noChangeArrowheads="1"/>
          </p:cNvSpPr>
          <p:nvPr/>
        </p:nvSpPr>
        <p:spPr bwMode="auto">
          <a:xfrm>
            <a:off x="2270125" y="5370513"/>
            <a:ext cx="549275" cy="274637"/>
          </a:xfrm>
          <a:prstGeom prst="rect">
            <a:avLst/>
          </a:prstGeom>
          <a:noFill/>
          <a:ln w="9525">
            <a:noFill/>
            <a:miter lim="800000"/>
            <a:headEnd/>
            <a:tailEnd/>
          </a:ln>
        </p:spPr>
        <p:txBody>
          <a:bodyPr wrap="none">
            <a:spAutoFit/>
          </a:bodyPr>
          <a:lstStyle/>
          <a:p>
            <a:r>
              <a:rPr lang="it-IT" sz="1200"/>
              <a:t>destra</a:t>
            </a:r>
            <a:endParaRPr lang="it-IT"/>
          </a:p>
        </p:txBody>
      </p:sp>
      <p:sp>
        <p:nvSpPr>
          <p:cNvPr id="26638" name="Text Box 19"/>
          <p:cNvSpPr txBox="1">
            <a:spLocks noChangeArrowheads="1"/>
          </p:cNvSpPr>
          <p:nvPr/>
        </p:nvSpPr>
        <p:spPr bwMode="auto">
          <a:xfrm>
            <a:off x="5105400" y="5410200"/>
            <a:ext cx="625475" cy="274638"/>
          </a:xfrm>
          <a:prstGeom prst="rect">
            <a:avLst/>
          </a:prstGeom>
          <a:noFill/>
          <a:ln w="9525">
            <a:noFill/>
            <a:miter lim="800000"/>
            <a:headEnd/>
            <a:tailEnd/>
          </a:ln>
        </p:spPr>
        <p:txBody>
          <a:bodyPr>
            <a:spAutoFit/>
          </a:bodyPr>
          <a:lstStyle/>
          <a:p>
            <a:r>
              <a:rPr lang="it-IT" sz="1200"/>
              <a:t>sinistra</a:t>
            </a:r>
            <a:endParaRPr lang="it-IT"/>
          </a:p>
        </p:txBody>
      </p:sp>
      <p:sp>
        <p:nvSpPr>
          <p:cNvPr id="26639" name="Text Box 22"/>
          <p:cNvSpPr txBox="1">
            <a:spLocks noChangeArrowheads="1"/>
          </p:cNvSpPr>
          <p:nvPr/>
        </p:nvSpPr>
        <p:spPr bwMode="auto">
          <a:xfrm>
            <a:off x="5622925" y="1995488"/>
            <a:ext cx="2449513" cy="396875"/>
          </a:xfrm>
          <a:prstGeom prst="rect">
            <a:avLst/>
          </a:prstGeom>
          <a:noFill/>
          <a:ln w="9525">
            <a:noFill/>
            <a:miter lim="800000"/>
            <a:headEnd/>
            <a:tailEnd/>
          </a:ln>
        </p:spPr>
        <p:txBody>
          <a:bodyPr wrap="none">
            <a:spAutoFit/>
          </a:bodyPr>
          <a:lstStyle/>
          <a:p>
            <a:r>
              <a:rPr lang="it-IT" sz="2000" b="1"/>
              <a:t>Politica della sinistra</a:t>
            </a:r>
          </a:p>
        </p:txBody>
      </p:sp>
      <p:sp>
        <p:nvSpPr>
          <p:cNvPr id="26640" name="Text Box 23"/>
          <p:cNvSpPr txBox="1">
            <a:spLocks noChangeArrowheads="1"/>
          </p:cNvSpPr>
          <p:nvPr/>
        </p:nvSpPr>
        <p:spPr bwMode="auto">
          <a:xfrm>
            <a:off x="2971800" y="4038600"/>
            <a:ext cx="2308225" cy="701675"/>
          </a:xfrm>
          <a:prstGeom prst="rect">
            <a:avLst/>
          </a:prstGeom>
          <a:noFill/>
          <a:ln w="9525">
            <a:noFill/>
            <a:miter lim="800000"/>
            <a:headEnd/>
            <a:tailEnd/>
          </a:ln>
        </p:spPr>
        <p:txBody>
          <a:bodyPr>
            <a:spAutoFit/>
          </a:bodyPr>
          <a:lstStyle/>
          <a:p>
            <a:r>
              <a:rPr lang="it-IT" sz="2000" b="1"/>
              <a:t>Politica della destra</a:t>
            </a:r>
          </a:p>
        </p:txBody>
      </p:sp>
      <p:sp>
        <p:nvSpPr>
          <p:cNvPr id="26641" name="Text Box 24"/>
          <p:cNvSpPr txBox="1">
            <a:spLocks noChangeArrowheads="1"/>
          </p:cNvSpPr>
          <p:nvPr/>
        </p:nvSpPr>
        <p:spPr bwMode="auto">
          <a:xfrm>
            <a:off x="5867400" y="4114800"/>
            <a:ext cx="2649538" cy="396875"/>
          </a:xfrm>
          <a:prstGeom prst="rect">
            <a:avLst/>
          </a:prstGeom>
          <a:noFill/>
          <a:ln w="9525">
            <a:noFill/>
            <a:miter lim="800000"/>
            <a:headEnd/>
            <a:tailEnd/>
          </a:ln>
        </p:spPr>
        <p:txBody>
          <a:bodyPr wrap="none">
            <a:spAutoFit/>
          </a:bodyPr>
          <a:lstStyle/>
          <a:p>
            <a:r>
              <a:rPr lang="it-IT" sz="2000" b="1"/>
              <a:t>Politica del gattopardo</a:t>
            </a:r>
          </a:p>
        </p:txBody>
      </p:sp>
      <p:sp>
        <p:nvSpPr>
          <p:cNvPr id="26642" name="Text Box 25"/>
          <p:cNvSpPr txBox="1">
            <a:spLocks noChangeArrowheads="1"/>
          </p:cNvSpPr>
          <p:nvPr/>
        </p:nvSpPr>
        <p:spPr bwMode="auto">
          <a:xfrm>
            <a:off x="4495800" y="1371600"/>
            <a:ext cx="1000125" cy="457200"/>
          </a:xfrm>
          <a:prstGeom prst="rect">
            <a:avLst/>
          </a:prstGeom>
          <a:noFill/>
          <a:ln w="9525">
            <a:noFill/>
            <a:miter lim="800000"/>
            <a:headEnd/>
            <a:tailEnd/>
          </a:ln>
        </p:spPr>
        <p:txBody>
          <a:bodyPr wrap="none">
            <a:spAutoFit/>
          </a:bodyPr>
          <a:lstStyle/>
          <a:p>
            <a:r>
              <a:rPr lang="it-IT">
                <a:sym typeface="Symbol" pitchFamily="18" charset="2"/>
              </a:rPr>
              <a:t>I  </a:t>
            </a:r>
            <a:r>
              <a:rPr lang="it-IT" baseline="30000">
                <a:sym typeface="Symbol" pitchFamily="18" charset="2"/>
              </a:rPr>
              <a:t>2</a:t>
            </a:r>
            <a:endParaRPr lang="it-IT"/>
          </a:p>
        </p:txBody>
      </p:sp>
      <p:sp>
        <p:nvSpPr>
          <p:cNvPr id="26643" name="AutoShape 26"/>
          <p:cNvSpPr>
            <a:spLocks noChangeArrowheads="1"/>
          </p:cNvSpPr>
          <p:nvPr/>
        </p:nvSpPr>
        <p:spPr bwMode="auto">
          <a:xfrm>
            <a:off x="3276600" y="2895600"/>
            <a:ext cx="1028700" cy="914400"/>
          </a:xfrm>
          <a:prstGeom prst="horizontalScroll">
            <a:avLst>
              <a:gd name="adj" fmla="val 12500"/>
            </a:avLst>
          </a:prstGeom>
          <a:solidFill>
            <a:schemeClr val="accent1"/>
          </a:solidFill>
          <a:ln w="9525">
            <a:solidFill>
              <a:schemeClr val="tx1"/>
            </a:solidFill>
            <a:round/>
            <a:headEnd/>
            <a:tailEnd/>
          </a:ln>
        </p:spPr>
        <p:txBody>
          <a:bodyPr wrap="none" anchor="ctr"/>
          <a:lstStyle/>
          <a:p>
            <a:pPr algn="ctr"/>
            <a:r>
              <a:rPr lang="it-IT" b="1"/>
              <a:t>centro</a:t>
            </a:r>
            <a:endParaRPr lang="it-IT"/>
          </a:p>
        </p:txBody>
      </p:sp>
      <p:sp>
        <p:nvSpPr>
          <p:cNvPr id="26644" name="AutoShape 27"/>
          <p:cNvSpPr>
            <a:spLocks noChangeArrowheads="1"/>
          </p:cNvSpPr>
          <p:nvPr/>
        </p:nvSpPr>
        <p:spPr bwMode="auto">
          <a:xfrm>
            <a:off x="2133600" y="2133600"/>
            <a:ext cx="762000" cy="609600"/>
          </a:xfrm>
          <a:prstGeom prst="irregularSeal1">
            <a:avLst/>
          </a:prstGeom>
          <a:solidFill>
            <a:schemeClr val="accent1"/>
          </a:solidFill>
          <a:ln w="9525">
            <a:solidFill>
              <a:schemeClr val="tx1"/>
            </a:solidFill>
            <a:miter lim="800000"/>
            <a:headEnd/>
            <a:tailEnd/>
          </a:ln>
        </p:spPr>
        <p:txBody>
          <a:bodyPr wrap="none" anchor="ctr"/>
          <a:lstStyle/>
          <a:p>
            <a:endParaRPr lang="it-IT"/>
          </a:p>
        </p:txBody>
      </p:sp>
      <p:sp>
        <p:nvSpPr>
          <p:cNvPr id="26645" name="Text Box 29"/>
          <p:cNvSpPr txBox="1">
            <a:spLocks noChangeArrowheads="1"/>
          </p:cNvSpPr>
          <p:nvPr/>
        </p:nvSpPr>
        <p:spPr bwMode="auto">
          <a:xfrm>
            <a:off x="2879725" y="1995488"/>
            <a:ext cx="1997075" cy="701675"/>
          </a:xfrm>
          <a:prstGeom prst="rect">
            <a:avLst/>
          </a:prstGeom>
          <a:noFill/>
          <a:ln w="9525">
            <a:noFill/>
            <a:miter lim="800000"/>
            <a:headEnd/>
            <a:tailEnd/>
          </a:ln>
        </p:spPr>
        <p:txBody>
          <a:bodyPr>
            <a:spAutoFit/>
          </a:bodyPr>
          <a:lstStyle/>
          <a:p>
            <a:r>
              <a:rPr lang="it-IT" sz="2000" b="1"/>
              <a:t>Politica delle</a:t>
            </a:r>
          </a:p>
          <a:p>
            <a:r>
              <a:rPr lang="it-IT" sz="2000" b="1"/>
              <a:t>riforme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it-IT" sz="3600" b="1" smtClean="0"/>
              <a:t>La razionalità in economia politica </a:t>
            </a:r>
          </a:p>
        </p:txBody>
      </p:sp>
      <p:sp>
        <p:nvSpPr>
          <p:cNvPr id="27651" name="AutoShape 5"/>
          <p:cNvSpPr>
            <a:spLocks noChangeArrowheads="1"/>
          </p:cNvSpPr>
          <p:nvPr/>
        </p:nvSpPr>
        <p:spPr bwMode="auto">
          <a:xfrm>
            <a:off x="533400" y="2133600"/>
            <a:ext cx="1600200" cy="609600"/>
          </a:xfrm>
          <a:prstGeom prst="rightArrowCallout">
            <a:avLst>
              <a:gd name="adj1" fmla="val 25000"/>
              <a:gd name="adj2" fmla="val 25000"/>
              <a:gd name="adj3" fmla="val 43750"/>
              <a:gd name="adj4" fmla="val 66667"/>
            </a:avLst>
          </a:prstGeom>
          <a:solidFill>
            <a:schemeClr val="accent1"/>
          </a:solidFill>
          <a:ln w="9525">
            <a:solidFill>
              <a:schemeClr val="tx1"/>
            </a:solidFill>
            <a:miter lim="800000"/>
            <a:headEnd/>
            <a:tailEnd/>
          </a:ln>
        </p:spPr>
        <p:txBody>
          <a:bodyPr wrap="none" anchor="ctr"/>
          <a:lstStyle/>
          <a:p>
            <a:pPr algn="ctr"/>
            <a:r>
              <a:rPr lang="it-IT" sz="2000"/>
              <a:t>uomo</a:t>
            </a:r>
            <a:endParaRPr lang="it-IT"/>
          </a:p>
        </p:txBody>
      </p:sp>
      <p:sp>
        <p:nvSpPr>
          <p:cNvPr id="27652" name="AutoShape 6"/>
          <p:cNvSpPr>
            <a:spLocks noChangeArrowheads="1"/>
          </p:cNvSpPr>
          <p:nvPr/>
        </p:nvSpPr>
        <p:spPr bwMode="auto">
          <a:xfrm>
            <a:off x="4800600" y="2133600"/>
            <a:ext cx="1676400" cy="609600"/>
          </a:xfrm>
          <a:prstGeom prst="rightArrowCallout">
            <a:avLst>
              <a:gd name="adj1" fmla="val 25000"/>
              <a:gd name="adj2" fmla="val 25000"/>
              <a:gd name="adj3" fmla="val 45833"/>
              <a:gd name="adj4" fmla="val 66667"/>
            </a:avLst>
          </a:prstGeom>
          <a:solidFill>
            <a:schemeClr val="accent1"/>
          </a:solidFill>
          <a:ln w="9525">
            <a:solidFill>
              <a:schemeClr val="tx1"/>
            </a:solidFill>
            <a:miter lim="800000"/>
            <a:headEnd/>
            <a:tailEnd/>
          </a:ln>
        </p:spPr>
        <p:txBody>
          <a:bodyPr wrap="none" anchor="ctr"/>
          <a:lstStyle/>
          <a:p>
            <a:pPr algn="ctr"/>
            <a:r>
              <a:rPr lang="it-IT" sz="2000"/>
              <a:t>economia</a:t>
            </a:r>
            <a:endParaRPr lang="it-IT"/>
          </a:p>
        </p:txBody>
      </p:sp>
      <p:sp>
        <p:nvSpPr>
          <p:cNvPr id="27653" name="Text Box 7"/>
          <p:cNvSpPr txBox="1">
            <a:spLocks noChangeArrowheads="1"/>
          </p:cNvSpPr>
          <p:nvPr/>
        </p:nvSpPr>
        <p:spPr bwMode="auto">
          <a:xfrm>
            <a:off x="2286000" y="2174875"/>
            <a:ext cx="2563813" cy="639763"/>
          </a:xfrm>
          <a:prstGeom prst="rect">
            <a:avLst/>
          </a:prstGeom>
          <a:noFill/>
          <a:ln w="9525">
            <a:noFill/>
            <a:miter lim="800000"/>
            <a:headEnd/>
            <a:tailEnd/>
          </a:ln>
        </p:spPr>
        <p:txBody>
          <a:bodyPr>
            <a:spAutoFit/>
          </a:bodyPr>
          <a:lstStyle/>
          <a:p>
            <a:r>
              <a:rPr lang="it-IT"/>
              <a:t>Ragione</a:t>
            </a:r>
            <a:r>
              <a:rPr lang="it-IT" sz="1200"/>
              <a:t> (oggettiva/soggettiva)</a:t>
            </a:r>
            <a:endParaRPr lang="it-IT"/>
          </a:p>
        </p:txBody>
      </p:sp>
      <p:sp>
        <p:nvSpPr>
          <p:cNvPr id="27654" name="Text Box 8"/>
          <p:cNvSpPr txBox="1">
            <a:spLocks noChangeArrowheads="1"/>
          </p:cNvSpPr>
          <p:nvPr/>
        </p:nvSpPr>
        <p:spPr bwMode="auto">
          <a:xfrm>
            <a:off x="6537325" y="2174875"/>
            <a:ext cx="1568450" cy="457200"/>
          </a:xfrm>
          <a:prstGeom prst="rect">
            <a:avLst/>
          </a:prstGeom>
          <a:noFill/>
          <a:ln w="9525">
            <a:noFill/>
            <a:miter lim="800000"/>
            <a:headEnd/>
            <a:tailEnd/>
          </a:ln>
        </p:spPr>
        <p:txBody>
          <a:bodyPr wrap="none">
            <a:spAutoFit/>
          </a:bodyPr>
          <a:lstStyle/>
          <a:p>
            <a:r>
              <a:rPr lang="it-IT"/>
              <a:t>Razionalità</a:t>
            </a:r>
          </a:p>
        </p:txBody>
      </p:sp>
      <p:sp>
        <p:nvSpPr>
          <p:cNvPr id="27655" name="AutoShape 9"/>
          <p:cNvSpPr>
            <a:spLocks noChangeArrowheads="1"/>
          </p:cNvSpPr>
          <p:nvPr/>
        </p:nvSpPr>
        <p:spPr bwMode="auto">
          <a:xfrm>
            <a:off x="3962400" y="3733800"/>
            <a:ext cx="609600" cy="1752600"/>
          </a:xfrm>
          <a:prstGeom prst="upDownArrowCallout">
            <a:avLst>
              <a:gd name="adj1" fmla="val 25000"/>
              <a:gd name="adj2" fmla="val 25000"/>
              <a:gd name="adj3" fmla="val 35938"/>
              <a:gd name="adj4" fmla="val 50000"/>
            </a:avLst>
          </a:prstGeom>
          <a:solidFill>
            <a:schemeClr val="accent1"/>
          </a:solidFill>
          <a:ln w="9525">
            <a:solidFill>
              <a:schemeClr val="tx1"/>
            </a:solidFill>
            <a:miter lim="800000"/>
            <a:headEnd/>
            <a:tailEnd/>
          </a:ln>
        </p:spPr>
        <p:txBody>
          <a:bodyPr wrap="none" anchor="ctr"/>
          <a:lstStyle/>
          <a:p>
            <a:pPr algn="ctr"/>
            <a:r>
              <a:rPr lang="it-IT"/>
              <a:t>razionalità</a:t>
            </a:r>
          </a:p>
        </p:txBody>
      </p:sp>
      <p:sp>
        <p:nvSpPr>
          <p:cNvPr id="27656" name="Text Box 10"/>
          <p:cNvSpPr txBox="1">
            <a:spLocks noChangeArrowheads="1"/>
          </p:cNvSpPr>
          <p:nvPr/>
        </p:nvSpPr>
        <p:spPr bwMode="auto">
          <a:xfrm>
            <a:off x="838200" y="3048000"/>
            <a:ext cx="7391400" cy="701675"/>
          </a:xfrm>
          <a:prstGeom prst="rect">
            <a:avLst/>
          </a:prstGeom>
          <a:noFill/>
          <a:ln w="9525">
            <a:noFill/>
            <a:miter lim="800000"/>
            <a:headEnd/>
            <a:tailEnd/>
          </a:ln>
        </p:spPr>
        <p:txBody>
          <a:bodyPr>
            <a:spAutoFit/>
          </a:bodyPr>
          <a:lstStyle/>
          <a:p>
            <a:r>
              <a:rPr lang="it-IT" sz="2000" b="1"/>
              <a:t>Razionalità sostanziale</a:t>
            </a:r>
            <a:r>
              <a:rPr lang="it-IT" sz="2000"/>
              <a:t> (</a:t>
            </a:r>
            <a:r>
              <a:rPr lang="it-IT" sz="1200"/>
              <a:t>illimitata, perfetta, olimpica</a:t>
            </a:r>
            <a:r>
              <a:rPr lang="it-IT" sz="2000"/>
              <a:t>) La scelta deriva dalle preferenze e dai ”vincoli esterni” al soggetto </a:t>
            </a:r>
          </a:p>
        </p:txBody>
      </p:sp>
      <p:sp>
        <p:nvSpPr>
          <p:cNvPr id="27657" name="Text Box 13"/>
          <p:cNvSpPr txBox="1">
            <a:spLocks noChangeArrowheads="1"/>
          </p:cNvSpPr>
          <p:nvPr/>
        </p:nvSpPr>
        <p:spPr bwMode="auto">
          <a:xfrm>
            <a:off x="593725" y="5500688"/>
            <a:ext cx="8169275" cy="701675"/>
          </a:xfrm>
          <a:prstGeom prst="rect">
            <a:avLst/>
          </a:prstGeom>
          <a:noFill/>
          <a:ln w="9525">
            <a:noFill/>
            <a:miter lim="800000"/>
            <a:headEnd/>
            <a:tailEnd/>
          </a:ln>
        </p:spPr>
        <p:txBody>
          <a:bodyPr>
            <a:spAutoFit/>
          </a:bodyPr>
          <a:lstStyle/>
          <a:p>
            <a:r>
              <a:rPr lang="it-IT" sz="2000" b="1"/>
              <a:t>Razionalità limitata</a:t>
            </a:r>
            <a:r>
              <a:rPr lang="it-IT" sz="2000"/>
              <a:t> Subisce anche “vincoli interni” al soggetto: la sua capacità limitata di informazione &amp; la sua capacità limitata di calcolo</a:t>
            </a:r>
            <a:endParaRPr lang="it-IT"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0"/>
            <a:ext cx="7467600" cy="1143000"/>
          </a:xfrm>
        </p:spPr>
        <p:txBody>
          <a:bodyPr/>
          <a:lstStyle/>
          <a:p>
            <a:r>
              <a:rPr lang="it-IT" dirty="0" smtClean="0"/>
              <a:t>Un riassunto: il policy </a:t>
            </a:r>
            <a:r>
              <a:rPr lang="it-IT" dirty="0" err="1" smtClean="0"/>
              <a:t>making</a:t>
            </a:r>
            <a:r>
              <a:rPr lang="it-IT" dirty="0" smtClean="0"/>
              <a:t> o i tre aspetti della politica</a:t>
            </a:r>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52400" y="1176628"/>
            <a:ext cx="8458200" cy="5586122"/>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4</a:t>
            </a:fld>
            <a:endParaRPr lang="it-IT"/>
          </a:p>
        </p:txBody>
      </p:sp>
    </p:spTree>
    <p:extLst>
      <p:ext uri="{BB962C8B-B14F-4D97-AF65-F5344CB8AC3E}">
        <p14:creationId xmlns:p14="http://schemas.microsoft.com/office/powerpoint/2010/main" val="759421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76200"/>
            <a:ext cx="7772400" cy="1143000"/>
          </a:xfrm>
        </p:spPr>
        <p:txBody>
          <a:bodyPr>
            <a:normAutofit fontScale="90000"/>
          </a:bodyPr>
          <a:lstStyle/>
          <a:p>
            <a:r>
              <a:rPr lang="it-IT" sz="3600" b="1" smtClean="0"/>
              <a:t>La razionalità in politica economica</a:t>
            </a:r>
            <a:endParaRPr lang="it-IT" sz="3600" smtClean="0"/>
          </a:p>
        </p:txBody>
      </p:sp>
      <p:sp>
        <p:nvSpPr>
          <p:cNvPr id="28675" name="Text Box 3"/>
          <p:cNvSpPr txBox="1">
            <a:spLocks noChangeArrowheads="1"/>
          </p:cNvSpPr>
          <p:nvPr/>
        </p:nvSpPr>
        <p:spPr bwMode="auto">
          <a:xfrm>
            <a:off x="381000" y="1066800"/>
            <a:ext cx="7620000" cy="1006475"/>
          </a:xfrm>
          <a:prstGeom prst="rect">
            <a:avLst/>
          </a:prstGeom>
          <a:noFill/>
          <a:ln w="9525">
            <a:noFill/>
            <a:miter lim="800000"/>
            <a:headEnd/>
            <a:tailEnd/>
          </a:ln>
        </p:spPr>
        <p:txBody>
          <a:bodyPr>
            <a:spAutoFit/>
          </a:bodyPr>
          <a:lstStyle/>
          <a:p>
            <a:r>
              <a:rPr lang="it-IT" sz="2000" dirty="0"/>
              <a:t>Per colui che compie scelte per una collettività </a:t>
            </a:r>
            <a:r>
              <a:rPr lang="it-IT" sz="1600" dirty="0"/>
              <a:t>(decisore pubblico o </a:t>
            </a:r>
            <a:r>
              <a:rPr lang="it-IT" sz="1600" i="1" dirty="0"/>
              <a:t>policy maker</a:t>
            </a:r>
            <a:r>
              <a:rPr lang="it-IT" sz="1600" dirty="0"/>
              <a:t>)</a:t>
            </a:r>
            <a:r>
              <a:rPr lang="it-IT" sz="2000" dirty="0"/>
              <a:t> è irrazionale immaginare un comportamento non razionale =&gt; </a:t>
            </a:r>
            <a:r>
              <a:rPr lang="it-IT" sz="2000" b="1" dirty="0"/>
              <a:t>ragione e razionalità sono implicate</a:t>
            </a:r>
            <a:endParaRPr lang="it-IT" sz="1200" dirty="0"/>
          </a:p>
        </p:txBody>
      </p:sp>
      <p:sp>
        <p:nvSpPr>
          <p:cNvPr id="28676" name="Text Box 5"/>
          <p:cNvSpPr txBox="1">
            <a:spLocks noChangeArrowheads="1"/>
          </p:cNvSpPr>
          <p:nvPr/>
        </p:nvSpPr>
        <p:spPr bwMode="auto">
          <a:xfrm>
            <a:off x="822325" y="2403475"/>
            <a:ext cx="1327150" cy="457200"/>
          </a:xfrm>
          <a:prstGeom prst="rect">
            <a:avLst/>
          </a:prstGeom>
          <a:noFill/>
          <a:ln w="9525">
            <a:noFill/>
            <a:miter lim="800000"/>
            <a:headEnd/>
            <a:tailEnd/>
          </a:ln>
        </p:spPr>
        <p:txBody>
          <a:bodyPr wrap="none">
            <a:spAutoFit/>
          </a:bodyPr>
          <a:lstStyle/>
          <a:p>
            <a:r>
              <a:rPr lang="it-IT" b="1"/>
              <a:t>Ragione </a:t>
            </a:r>
          </a:p>
        </p:txBody>
      </p:sp>
      <p:sp>
        <p:nvSpPr>
          <p:cNvPr id="28677" name="AutoShape 6"/>
          <p:cNvSpPr>
            <a:spLocks noChangeArrowheads="1"/>
          </p:cNvSpPr>
          <p:nvPr/>
        </p:nvSpPr>
        <p:spPr bwMode="auto">
          <a:xfrm>
            <a:off x="2133600" y="2438400"/>
            <a:ext cx="609600" cy="485775"/>
          </a:xfrm>
          <a:prstGeom prst="rightArrow">
            <a:avLst>
              <a:gd name="adj1" fmla="val 50000"/>
              <a:gd name="adj2" fmla="val 31373"/>
            </a:avLst>
          </a:prstGeom>
          <a:solidFill>
            <a:schemeClr val="accent1"/>
          </a:solidFill>
          <a:ln w="9525">
            <a:solidFill>
              <a:schemeClr val="tx1"/>
            </a:solidFill>
            <a:miter lim="800000"/>
            <a:headEnd/>
            <a:tailEnd/>
          </a:ln>
        </p:spPr>
        <p:txBody>
          <a:bodyPr wrap="none" anchor="ctr"/>
          <a:lstStyle/>
          <a:p>
            <a:endParaRPr lang="it-IT"/>
          </a:p>
        </p:txBody>
      </p:sp>
      <p:sp>
        <p:nvSpPr>
          <p:cNvPr id="28678" name="Text Box 7"/>
          <p:cNvSpPr txBox="1">
            <a:spLocks noChangeArrowheads="1"/>
          </p:cNvSpPr>
          <p:nvPr/>
        </p:nvSpPr>
        <p:spPr bwMode="auto">
          <a:xfrm>
            <a:off x="2819400" y="2286000"/>
            <a:ext cx="4953000" cy="762000"/>
          </a:xfrm>
          <a:prstGeom prst="rect">
            <a:avLst/>
          </a:prstGeom>
          <a:noFill/>
          <a:ln w="9525">
            <a:noFill/>
            <a:miter lim="800000"/>
            <a:headEnd/>
            <a:tailEnd/>
          </a:ln>
        </p:spPr>
        <p:txBody>
          <a:bodyPr>
            <a:spAutoFit/>
          </a:bodyPr>
          <a:lstStyle/>
          <a:p>
            <a:r>
              <a:rPr lang="it-IT"/>
              <a:t>Soggettiva, </a:t>
            </a:r>
            <a:r>
              <a:rPr lang="it-IT" sz="2000"/>
              <a:t>data l’esistenza contemporanea di molti programmi </a:t>
            </a:r>
            <a:endParaRPr lang="it-IT"/>
          </a:p>
        </p:txBody>
      </p:sp>
      <p:sp>
        <p:nvSpPr>
          <p:cNvPr id="28679" name="Text Box 8"/>
          <p:cNvSpPr txBox="1">
            <a:spLocks noChangeArrowheads="1"/>
          </p:cNvSpPr>
          <p:nvPr/>
        </p:nvSpPr>
        <p:spPr bwMode="auto">
          <a:xfrm>
            <a:off x="381000" y="3352800"/>
            <a:ext cx="1673225" cy="457200"/>
          </a:xfrm>
          <a:prstGeom prst="rect">
            <a:avLst/>
          </a:prstGeom>
          <a:noFill/>
          <a:ln w="9525">
            <a:noFill/>
            <a:miter lim="800000"/>
            <a:headEnd/>
            <a:tailEnd/>
          </a:ln>
        </p:spPr>
        <p:txBody>
          <a:bodyPr wrap="none">
            <a:spAutoFit/>
          </a:bodyPr>
          <a:lstStyle/>
          <a:p>
            <a:r>
              <a:rPr lang="it-IT" b="1"/>
              <a:t>Razionalità</a:t>
            </a:r>
            <a:endParaRPr lang="it-IT"/>
          </a:p>
        </p:txBody>
      </p:sp>
      <p:sp>
        <p:nvSpPr>
          <p:cNvPr id="28680" name="AutoShape 9"/>
          <p:cNvSpPr>
            <a:spLocks noChangeArrowheads="1"/>
          </p:cNvSpPr>
          <p:nvPr/>
        </p:nvSpPr>
        <p:spPr bwMode="auto">
          <a:xfrm>
            <a:off x="2133600" y="3352800"/>
            <a:ext cx="609600" cy="485775"/>
          </a:xfrm>
          <a:prstGeom prst="rightArrow">
            <a:avLst>
              <a:gd name="adj1" fmla="val 50000"/>
              <a:gd name="adj2" fmla="val 31373"/>
            </a:avLst>
          </a:prstGeom>
          <a:solidFill>
            <a:schemeClr val="accent1"/>
          </a:solidFill>
          <a:ln w="9525">
            <a:solidFill>
              <a:schemeClr val="tx1"/>
            </a:solidFill>
            <a:miter lim="800000"/>
            <a:headEnd/>
            <a:tailEnd/>
          </a:ln>
        </p:spPr>
        <p:txBody>
          <a:bodyPr wrap="none" anchor="ctr"/>
          <a:lstStyle/>
          <a:p>
            <a:endParaRPr lang="it-IT"/>
          </a:p>
        </p:txBody>
      </p:sp>
      <p:sp>
        <p:nvSpPr>
          <p:cNvPr id="28681" name="Text Box 11"/>
          <p:cNvSpPr txBox="1">
            <a:spLocks noChangeArrowheads="1"/>
          </p:cNvSpPr>
          <p:nvPr/>
        </p:nvSpPr>
        <p:spPr bwMode="auto">
          <a:xfrm>
            <a:off x="2971800" y="3352800"/>
            <a:ext cx="3013075" cy="457200"/>
          </a:xfrm>
          <a:prstGeom prst="rect">
            <a:avLst/>
          </a:prstGeom>
          <a:noFill/>
          <a:ln w="9525">
            <a:noFill/>
            <a:miter lim="800000"/>
            <a:headEnd/>
            <a:tailEnd/>
          </a:ln>
        </p:spPr>
        <p:txBody>
          <a:bodyPr wrap="none">
            <a:spAutoFit/>
          </a:bodyPr>
          <a:lstStyle/>
          <a:p>
            <a:r>
              <a:rPr lang="it-IT"/>
              <a:t>Sostanziale o limitata? </a:t>
            </a:r>
          </a:p>
        </p:txBody>
      </p:sp>
      <p:sp>
        <p:nvSpPr>
          <p:cNvPr id="28682" name="Text Box 15"/>
          <p:cNvSpPr txBox="1">
            <a:spLocks noChangeArrowheads="1"/>
          </p:cNvSpPr>
          <p:nvPr/>
        </p:nvSpPr>
        <p:spPr bwMode="auto">
          <a:xfrm>
            <a:off x="304800" y="4191000"/>
            <a:ext cx="7696200" cy="457200"/>
          </a:xfrm>
          <a:prstGeom prst="rect">
            <a:avLst/>
          </a:prstGeom>
          <a:noFill/>
          <a:ln w="9525">
            <a:noFill/>
            <a:miter lim="800000"/>
            <a:headEnd/>
            <a:tailEnd/>
          </a:ln>
        </p:spPr>
        <p:txBody>
          <a:bodyPr>
            <a:spAutoFit/>
          </a:bodyPr>
          <a:lstStyle/>
          <a:p>
            <a:r>
              <a:rPr lang="it-IT" sz="2000" i="1"/>
              <a:t>Individuo</a:t>
            </a:r>
            <a:r>
              <a:rPr lang="it-IT" sz="2000"/>
              <a:t> (e organizzazione) = secondo Simon =&gt; la razionalità è limitata</a:t>
            </a:r>
            <a:r>
              <a:rPr lang="it-IT"/>
              <a:t> </a:t>
            </a:r>
          </a:p>
        </p:txBody>
      </p:sp>
      <p:sp>
        <p:nvSpPr>
          <p:cNvPr id="28683" name="Text Box 16"/>
          <p:cNvSpPr txBox="1">
            <a:spLocks noChangeArrowheads="1"/>
          </p:cNvSpPr>
          <p:nvPr/>
        </p:nvSpPr>
        <p:spPr bwMode="auto">
          <a:xfrm>
            <a:off x="304800" y="4724400"/>
            <a:ext cx="7620000" cy="701675"/>
          </a:xfrm>
          <a:prstGeom prst="rect">
            <a:avLst/>
          </a:prstGeom>
          <a:noFill/>
          <a:ln w="9525">
            <a:noFill/>
            <a:miter lim="800000"/>
            <a:headEnd/>
            <a:tailEnd/>
          </a:ln>
        </p:spPr>
        <p:txBody>
          <a:bodyPr>
            <a:spAutoFit/>
          </a:bodyPr>
          <a:lstStyle/>
          <a:p>
            <a:r>
              <a:rPr lang="it-IT" sz="2000" i="1"/>
              <a:t>Governo</a:t>
            </a:r>
            <a:r>
              <a:rPr lang="it-IT" sz="2000"/>
              <a:t>: investe risorse (lavoro e capitale) per allentare i vincoli interni di informazione e di calcolo</a:t>
            </a:r>
            <a:r>
              <a:rPr lang="it-IT" sz="1400"/>
              <a:t> </a:t>
            </a:r>
            <a:endParaRPr lang="it-IT"/>
          </a:p>
        </p:txBody>
      </p:sp>
      <p:sp>
        <p:nvSpPr>
          <p:cNvPr id="28684" name="Text Box 19"/>
          <p:cNvSpPr txBox="1">
            <a:spLocks noChangeArrowheads="1"/>
          </p:cNvSpPr>
          <p:nvPr/>
        </p:nvSpPr>
        <p:spPr bwMode="auto">
          <a:xfrm>
            <a:off x="207776" y="5532127"/>
            <a:ext cx="8541121" cy="70788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it-IT" sz="2000" b="1" dirty="0">
                <a:latin typeface="Arial" pitchFamily="34" charset="0"/>
                <a:cs typeface="Arial" pitchFamily="34" charset="0"/>
              </a:rPr>
              <a:t>La razionalità sostanziale deve essere studiata in politica economica</a:t>
            </a:r>
          </a:p>
          <a:p>
            <a:r>
              <a:rPr lang="it-IT" sz="2000" b="1" dirty="0">
                <a:latin typeface="Arial" pitchFamily="34" charset="0"/>
                <a:cs typeface="Arial" pitchFamily="34" charset="0"/>
              </a:rPr>
              <a:t>poiché è un punto di arrivo (tendenziale) del policy maker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593725" y="955675"/>
            <a:ext cx="3184525" cy="457200"/>
          </a:xfrm>
          <a:prstGeom prst="rect">
            <a:avLst/>
          </a:prstGeom>
          <a:noFill/>
          <a:ln w="9525">
            <a:noFill/>
            <a:miter lim="800000"/>
            <a:headEnd/>
            <a:tailEnd/>
          </a:ln>
        </p:spPr>
        <p:txBody>
          <a:bodyPr wrap="none">
            <a:spAutoFit/>
          </a:bodyPr>
          <a:lstStyle/>
          <a:p>
            <a:r>
              <a:rPr lang="it-IT"/>
              <a:t>Un’ulteriore distinzione:</a:t>
            </a:r>
          </a:p>
        </p:txBody>
      </p:sp>
      <p:sp>
        <p:nvSpPr>
          <p:cNvPr id="29699" name="Text Box 6"/>
          <p:cNvSpPr txBox="1">
            <a:spLocks noChangeArrowheads="1"/>
          </p:cNvSpPr>
          <p:nvPr/>
        </p:nvSpPr>
        <p:spPr bwMode="auto">
          <a:xfrm>
            <a:off x="609600" y="2438400"/>
            <a:ext cx="1673225" cy="457200"/>
          </a:xfrm>
          <a:prstGeom prst="rect">
            <a:avLst/>
          </a:prstGeom>
          <a:noFill/>
          <a:ln w="9525">
            <a:noFill/>
            <a:miter lim="800000"/>
            <a:headEnd/>
            <a:tailEnd/>
          </a:ln>
        </p:spPr>
        <p:txBody>
          <a:bodyPr wrap="none">
            <a:spAutoFit/>
          </a:bodyPr>
          <a:lstStyle/>
          <a:p>
            <a:r>
              <a:rPr lang="it-IT" b="1"/>
              <a:t>Razionalità</a:t>
            </a:r>
            <a:endParaRPr lang="it-IT"/>
          </a:p>
        </p:txBody>
      </p:sp>
      <p:sp>
        <p:nvSpPr>
          <p:cNvPr id="29700" name="AutoShape 8"/>
          <p:cNvSpPr>
            <a:spLocks noChangeArrowheads="1"/>
          </p:cNvSpPr>
          <p:nvPr/>
        </p:nvSpPr>
        <p:spPr bwMode="auto">
          <a:xfrm>
            <a:off x="2286000" y="2133600"/>
            <a:ext cx="485775" cy="1214438"/>
          </a:xfrm>
          <a:prstGeom prst="upDown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it-IT"/>
          </a:p>
        </p:txBody>
      </p:sp>
      <p:sp>
        <p:nvSpPr>
          <p:cNvPr id="29701" name="Text Box 9"/>
          <p:cNvSpPr txBox="1">
            <a:spLocks noChangeArrowheads="1"/>
          </p:cNvSpPr>
          <p:nvPr/>
        </p:nvSpPr>
        <p:spPr bwMode="auto">
          <a:xfrm>
            <a:off x="3108325" y="1870075"/>
            <a:ext cx="5121275" cy="1006475"/>
          </a:xfrm>
          <a:prstGeom prst="rect">
            <a:avLst/>
          </a:prstGeom>
          <a:noFill/>
          <a:ln w="9525">
            <a:noFill/>
            <a:miter lim="800000"/>
            <a:headEnd/>
            <a:tailEnd/>
          </a:ln>
        </p:spPr>
        <p:txBody>
          <a:bodyPr>
            <a:spAutoFit/>
          </a:bodyPr>
          <a:lstStyle/>
          <a:p>
            <a:r>
              <a:rPr lang="it-IT" b="1"/>
              <a:t>Individuale o parametrica</a:t>
            </a:r>
            <a:r>
              <a:rPr lang="it-IT"/>
              <a:t>: </a:t>
            </a:r>
            <a:r>
              <a:rPr lang="it-IT" sz="1800"/>
              <a:t>l’unico comportamento variabile è quello del policy maker mentre quello degli altri agenti è un dato</a:t>
            </a:r>
            <a:endParaRPr lang="it-IT"/>
          </a:p>
        </p:txBody>
      </p:sp>
      <p:sp>
        <p:nvSpPr>
          <p:cNvPr id="29702" name="Text Box 10"/>
          <p:cNvSpPr txBox="1">
            <a:spLocks noChangeArrowheads="1"/>
          </p:cNvSpPr>
          <p:nvPr/>
        </p:nvSpPr>
        <p:spPr bwMode="auto">
          <a:xfrm>
            <a:off x="3108325" y="3013075"/>
            <a:ext cx="5448300" cy="731838"/>
          </a:xfrm>
          <a:prstGeom prst="rect">
            <a:avLst/>
          </a:prstGeom>
          <a:noFill/>
          <a:ln w="9525">
            <a:noFill/>
            <a:miter lim="800000"/>
            <a:headEnd/>
            <a:tailEnd/>
          </a:ln>
        </p:spPr>
        <p:txBody>
          <a:bodyPr wrap="none">
            <a:spAutoFit/>
          </a:bodyPr>
          <a:lstStyle/>
          <a:p>
            <a:r>
              <a:rPr lang="it-IT" b="1"/>
              <a:t>Strategica</a:t>
            </a:r>
            <a:r>
              <a:rPr lang="it-IT"/>
              <a:t>: </a:t>
            </a:r>
            <a:r>
              <a:rPr lang="it-IT" sz="1800"/>
              <a:t>il policy maker interagisce razionalmente</a:t>
            </a:r>
          </a:p>
          <a:p>
            <a:r>
              <a:rPr lang="it-IT" sz="1800"/>
              <a:t>con altri soggetti privati o con altri policy maker</a:t>
            </a:r>
            <a:endParaRPr lang="it-IT"/>
          </a:p>
        </p:txBody>
      </p:sp>
      <p:sp>
        <p:nvSpPr>
          <p:cNvPr id="29703" name="Text Box 11"/>
          <p:cNvSpPr txBox="1">
            <a:spLocks noChangeArrowheads="1"/>
          </p:cNvSpPr>
          <p:nvPr/>
        </p:nvSpPr>
        <p:spPr bwMode="auto">
          <a:xfrm>
            <a:off x="304800" y="4403415"/>
            <a:ext cx="8458200" cy="1754326"/>
          </a:xfrm>
          <a:prstGeom prst="rect">
            <a:avLst/>
          </a:prstGeom>
          <a:noFill/>
          <a:ln w="9525">
            <a:noFill/>
            <a:miter lim="800000"/>
            <a:headEnd/>
            <a:tailEnd/>
          </a:ln>
        </p:spPr>
        <p:txBody>
          <a:bodyPr>
            <a:spAutoFit/>
          </a:bodyPr>
          <a:lstStyle/>
          <a:p>
            <a:r>
              <a:rPr lang="it-IT" dirty="0"/>
              <a:t>AVVERTENZA: </a:t>
            </a:r>
            <a:r>
              <a:rPr lang="it-IT" sz="2000" dirty="0"/>
              <a:t>Il risultato complessivo di comportamenti razionali collettivi non è necessariamente razionale, incontreremo </a:t>
            </a:r>
            <a:r>
              <a:rPr lang="it-IT" sz="2000" dirty="0" smtClean="0"/>
              <a:t>e abbiamo incontrato molti </a:t>
            </a:r>
            <a:r>
              <a:rPr lang="it-IT" sz="2000" dirty="0"/>
              <a:t>esempi di esiti confusi (teoria delle scelte sociali, aggregazione delle preferenze) e di esiti inefficienti (teoria dei giochi, dilemma del prigioniero)</a:t>
            </a:r>
          </a:p>
          <a:p>
            <a:endParaRPr lang="it-IT"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228600" y="228600"/>
            <a:ext cx="5767388" cy="701675"/>
          </a:xfrm>
          <a:prstGeom prst="rect">
            <a:avLst/>
          </a:prstGeom>
          <a:noFill/>
          <a:ln w="9525">
            <a:noFill/>
            <a:miter lim="800000"/>
            <a:headEnd/>
            <a:tailEnd/>
          </a:ln>
        </p:spPr>
        <p:txBody>
          <a:bodyPr wrap="none">
            <a:spAutoFit/>
          </a:bodyPr>
          <a:lstStyle/>
          <a:p>
            <a:r>
              <a:rPr lang="it-IT" sz="2000"/>
              <a:t>Spostando l’attenzione dai limiti interni alla razionalità</a:t>
            </a:r>
          </a:p>
          <a:p>
            <a:r>
              <a:rPr lang="it-IT" sz="2000"/>
              <a:t>al </a:t>
            </a:r>
            <a:r>
              <a:rPr lang="it-IT" sz="2000" i="1"/>
              <a:t>processo</a:t>
            </a:r>
            <a:r>
              <a:rPr lang="it-IT" sz="2000"/>
              <a:t> che coinvolge il </a:t>
            </a:r>
            <a:r>
              <a:rPr lang="it-IT" sz="2000" i="1"/>
              <a:t>problem solving</a:t>
            </a:r>
          </a:p>
        </p:txBody>
      </p:sp>
      <p:cxnSp>
        <p:nvCxnSpPr>
          <p:cNvPr id="30723" name="AutoShape 3"/>
          <p:cNvCxnSpPr>
            <a:cxnSpLocks noChangeShapeType="1"/>
          </p:cNvCxnSpPr>
          <p:nvPr/>
        </p:nvCxnSpPr>
        <p:spPr bwMode="auto">
          <a:xfrm>
            <a:off x="5029200" y="838200"/>
            <a:ext cx="0" cy="0"/>
          </a:xfrm>
          <a:prstGeom prst="straightConnector1">
            <a:avLst/>
          </a:prstGeom>
          <a:noFill/>
          <a:ln w="9525">
            <a:solidFill>
              <a:schemeClr val="tx1"/>
            </a:solidFill>
            <a:round/>
            <a:headEnd/>
            <a:tailEnd/>
          </a:ln>
        </p:spPr>
      </p:cxnSp>
      <p:sp>
        <p:nvSpPr>
          <p:cNvPr id="30724" name="AutoShape 4"/>
          <p:cNvSpPr>
            <a:spLocks noChangeArrowheads="1"/>
          </p:cNvSpPr>
          <p:nvPr/>
        </p:nvSpPr>
        <p:spPr bwMode="auto">
          <a:xfrm>
            <a:off x="3505200" y="9906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30725" name="Text Box 5"/>
          <p:cNvSpPr txBox="1">
            <a:spLocks noChangeArrowheads="1"/>
          </p:cNvSpPr>
          <p:nvPr/>
        </p:nvSpPr>
        <p:spPr bwMode="auto">
          <a:xfrm>
            <a:off x="2438400" y="1524000"/>
            <a:ext cx="4589463" cy="762000"/>
          </a:xfrm>
          <a:prstGeom prst="rect">
            <a:avLst/>
          </a:prstGeom>
          <a:noFill/>
          <a:ln w="9525">
            <a:noFill/>
            <a:miter lim="800000"/>
            <a:headEnd/>
            <a:tailEnd/>
          </a:ln>
        </p:spPr>
        <p:txBody>
          <a:bodyPr wrap="none">
            <a:spAutoFit/>
          </a:bodyPr>
          <a:lstStyle/>
          <a:p>
            <a:r>
              <a:rPr lang="it-IT" b="1" dirty="0"/>
              <a:t>razionalità procedurale</a:t>
            </a:r>
            <a:endParaRPr lang="it-IT" sz="2000" b="1" dirty="0"/>
          </a:p>
          <a:p>
            <a:r>
              <a:rPr lang="it-IT" sz="2000" dirty="0"/>
              <a:t>procedura per risolvere problemi complessi</a:t>
            </a:r>
            <a:endParaRPr lang="it-IT" b="1" dirty="0"/>
          </a:p>
        </p:txBody>
      </p:sp>
      <p:sp>
        <p:nvSpPr>
          <p:cNvPr id="30726" name="Text Box 6"/>
          <p:cNvSpPr txBox="1">
            <a:spLocks noChangeArrowheads="1"/>
          </p:cNvSpPr>
          <p:nvPr/>
        </p:nvSpPr>
        <p:spPr bwMode="auto">
          <a:xfrm>
            <a:off x="176213" y="2438400"/>
            <a:ext cx="8111516" cy="707886"/>
          </a:xfrm>
          <a:prstGeom prst="rect">
            <a:avLst/>
          </a:prstGeom>
          <a:noFill/>
          <a:ln w="9525">
            <a:noFill/>
            <a:miter lim="800000"/>
            <a:headEnd/>
            <a:tailEnd/>
          </a:ln>
        </p:spPr>
        <p:txBody>
          <a:bodyPr wrap="none">
            <a:spAutoFit/>
          </a:bodyPr>
          <a:lstStyle/>
          <a:p>
            <a:r>
              <a:rPr lang="it-IT" sz="2000" dirty="0">
                <a:solidFill>
                  <a:srgbClr val="FF0000"/>
                </a:solidFill>
                <a:latin typeface="Arial" pitchFamily="34" charset="0"/>
                <a:cs typeface="Arial" pitchFamily="34" charset="0"/>
              </a:rPr>
              <a:t>Simon</a:t>
            </a:r>
            <a:r>
              <a:rPr lang="it-IT" sz="2000" dirty="0">
                <a:latin typeface="Arial" pitchFamily="34" charset="0"/>
                <a:cs typeface="Arial" pitchFamily="34" charset="0"/>
              </a:rPr>
              <a:t> studia la razionalità procedurale per individui e organizzazioni; </a:t>
            </a:r>
            <a:endParaRPr lang="it-IT" sz="2000" dirty="0" smtClean="0">
              <a:latin typeface="Arial" pitchFamily="34" charset="0"/>
              <a:cs typeface="Arial" pitchFamily="34" charset="0"/>
            </a:endParaRPr>
          </a:p>
          <a:p>
            <a:r>
              <a:rPr lang="it-IT" sz="2000" dirty="0" smtClean="0">
                <a:latin typeface="Arial" pitchFamily="34" charset="0"/>
                <a:cs typeface="Arial" pitchFamily="34" charset="0"/>
              </a:rPr>
              <a:t>si propone il </a:t>
            </a:r>
            <a:r>
              <a:rPr lang="it-IT" sz="2000" dirty="0">
                <a:latin typeface="Arial" pitchFamily="34" charset="0"/>
                <a:cs typeface="Arial" pitchFamily="34" charset="0"/>
              </a:rPr>
              <a:t>seguente </a:t>
            </a:r>
            <a:r>
              <a:rPr lang="it-IT" sz="2000" i="1" dirty="0" err="1">
                <a:latin typeface="Arial" pitchFamily="34" charset="0"/>
                <a:cs typeface="Arial" pitchFamily="34" charset="0"/>
              </a:rPr>
              <a:t>problem</a:t>
            </a:r>
            <a:r>
              <a:rPr lang="it-IT" sz="2000" i="1" dirty="0">
                <a:latin typeface="Arial" pitchFamily="34" charset="0"/>
                <a:cs typeface="Arial" pitchFamily="34" charset="0"/>
              </a:rPr>
              <a:t> </a:t>
            </a:r>
            <a:r>
              <a:rPr lang="it-IT" sz="2000" i="1" dirty="0" err="1">
                <a:latin typeface="Arial" pitchFamily="34" charset="0"/>
                <a:cs typeface="Arial" pitchFamily="34" charset="0"/>
              </a:rPr>
              <a:t>solving</a:t>
            </a:r>
            <a:r>
              <a:rPr lang="it-IT" sz="2000" i="1" dirty="0">
                <a:latin typeface="Arial" pitchFamily="34" charset="0"/>
                <a:cs typeface="Arial" pitchFamily="34" charset="0"/>
              </a:rPr>
              <a:t> </a:t>
            </a:r>
            <a:r>
              <a:rPr lang="it-IT" sz="2000" dirty="0">
                <a:latin typeface="Arial" pitchFamily="34" charset="0"/>
                <a:cs typeface="Arial" pitchFamily="34" charset="0"/>
              </a:rPr>
              <a:t>per la politica economica:</a:t>
            </a:r>
            <a:endParaRPr lang="it-IT" dirty="0">
              <a:latin typeface="Arial" pitchFamily="34" charset="0"/>
              <a:cs typeface="Arial" pitchFamily="34" charset="0"/>
            </a:endParaRPr>
          </a:p>
        </p:txBody>
      </p:sp>
      <p:sp>
        <p:nvSpPr>
          <p:cNvPr id="30727" name="Rectangle 7"/>
          <p:cNvSpPr>
            <a:spLocks noChangeArrowheads="1"/>
          </p:cNvSpPr>
          <p:nvPr/>
        </p:nvSpPr>
        <p:spPr bwMode="auto">
          <a:xfrm>
            <a:off x="457200" y="3581400"/>
            <a:ext cx="1447800" cy="685800"/>
          </a:xfrm>
          <a:prstGeom prst="rect">
            <a:avLst/>
          </a:prstGeom>
          <a:solidFill>
            <a:schemeClr val="accent1"/>
          </a:solidFill>
          <a:ln w="9525">
            <a:solidFill>
              <a:schemeClr val="tx1"/>
            </a:solidFill>
            <a:miter lim="800000"/>
            <a:headEnd/>
            <a:tailEnd/>
          </a:ln>
        </p:spPr>
        <p:txBody>
          <a:bodyPr wrap="none" anchor="ctr"/>
          <a:lstStyle/>
          <a:p>
            <a:pPr algn="ctr"/>
            <a:r>
              <a:rPr lang="it-IT" sz="1400"/>
              <a:t>Decisore pubblico</a:t>
            </a:r>
          </a:p>
          <a:p>
            <a:pPr algn="ctr"/>
            <a:r>
              <a:rPr lang="it-IT" sz="1400"/>
              <a:t>(Parlamento)</a:t>
            </a:r>
          </a:p>
        </p:txBody>
      </p:sp>
      <p:sp>
        <p:nvSpPr>
          <p:cNvPr id="30728" name="Rectangle 8"/>
          <p:cNvSpPr>
            <a:spLocks noChangeArrowheads="1"/>
          </p:cNvSpPr>
          <p:nvPr/>
        </p:nvSpPr>
        <p:spPr bwMode="auto">
          <a:xfrm>
            <a:off x="3429000" y="3581400"/>
            <a:ext cx="1066800" cy="838200"/>
          </a:xfrm>
          <a:prstGeom prst="rect">
            <a:avLst/>
          </a:prstGeom>
          <a:solidFill>
            <a:schemeClr val="accent1"/>
          </a:solidFill>
          <a:ln w="9525">
            <a:solidFill>
              <a:schemeClr val="tx1"/>
            </a:solidFill>
            <a:miter lim="800000"/>
            <a:headEnd/>
            <a:tailEnd/>
          </a:ln>
        </p:spPr>
        <p:txBody>
          <a:bodyPr wrap="none" anchor="ctr"/>
          <a:lstStyle/>
          <a:p>
            <a:pPr algn="ctr"/>
            <a:r>
              <a:rPr lang="it-IT" sz="1400"/>
              <a:t>Policy maker</a:t>
            </a:r>
          </a:p>
          <a:p>
            <a:pPr algn="ctr"/>
            <a:r>
              <a:rPr lang="it-IT" sz="1400"/>
              <a:t>(Governo)</a:t>
            </a:r>
          </a:p>
        </p:txBody>
      </p:sp>
      <p:sp>
        <p:nvSpPr>
          <p:cNvPr id="30729" name="Rectangle 9"/>
          <p:cNvSpPr>
            <a:spLocks noChangeArrowheads="1"/>
          </p:cNvSpPr>
          <p:nvPr/>
        </p:nvSpPr>
        <p:spPr bwMode="auto">
          <a:xfrm>
            <a:off x="6172200" y="3505200"/>
            <a:ext cx="1143000" cy="914400"/>
          </a:xfrm>
          <a:prstGeom prst="rect">
            <a:avLst/>
          </a:prstGeom>
          <a:solidFill>
            <a:schemeClr val="accent1"/>
          </a:solidFill>
          <a:ln w="9525">
            <a:solidFill>
              <a:schemeClr val="tx1"/>
            </a:solidFill>
            <a:miter lim="800000"/>
            <a:headEnd/>
            <a:tailEnd/>
          </a:ln>
        </p:spPr>
        <p:txBody>
          <a:bodyPr wrap="none" anchor="ctr"/>
          <a:lstStyle/>
          <a:p>
            <a:pPr algn="ctr"/>
            <a:r>
              <a:rPr lang="it-IT" sz="1400"/>
              <a:t>Policy adviser</a:t>
            </a:r>
          </a:p>
          <a:p>
            <a:pPr algn="ctr"/>
            <a:r>
              <a:rPr lang="it-IT" sz="1400"/>
              <a:t>(Tecnici)</a:t>
            </a:r>
          </a:p>
        </p:txBody>
      </p:sp>
      <p:sp>
        <p:nvSpPr>
          <p:cNvPr id="30730" name="Line 10"/>
          <p:cNvSpPr>
            <a:spLocks noChangeShapeType="1"/>
          </p:cNvSpPr>
          <p:nvPr/>
        </p:nvSpPr>
        <p:spPr bwMode="auto">
          <a:xfrm>
            <a:off x="2133600" y="4191000"/>
            <a:ext cx="1219200" cy="0"/>
          </a:xfrm>
          <a:prstGeom prst="line">
            <a:avLst/>
          </a:prstGeom>
          <a:noFill/>
          <a:ln w="9525">
            <a:solidFill>
              <a:schemeClr val="tx1"/>
            </a:solidFill>
            <a:round/>
            <a:headEnd/>
            <a:tailEnd type="triangle" w="med" len="med"/>
          </a:ln>
        </p:spPr>
        <p:txBody>
          <a:bodyPr wrap="none" anchor="ctr"/>
          <a:lstStyle/>
          <a:p>
            <a:endParaRPr lang="it-IT"/>
          </a:p>
        </p:txBody>
      </p:sp>
      <p:sp>
        <p:nvSpPr>
          <p:cNvPr id="30731" name="Line 11"/>
          <p:cNvSpPr>
            <a:spLocks noChangeShapeType="1"/>
          </p:cNvSpPr>
          <p:nvPr/>
        </p:nvSpPr>
        <p:spPr bwMode="auto">
          <a:xfrm flipH="1">
            <a:off x="2057400" y="4495800"/>
            <a:ext cx="1219200" cy="0"/>
          </a:xfrm>
          <a:prstGeom prst="line">
            <a:avLst/>
          </a:prstGeom>
          <a:noFill/>
          <a:ln w="9525">
            <a:solidFill>
              <a:schemeClr val="tx1"/>
            </a:solidFill>
            <a:round/>
            <a:headEnd/>
            <a:tailEnd type="triangle" w="med" len="med"/>
          </a:ln>
        </p:spPr>
        <p:txBody>
          <a:bodyPr wrap="none" anchor="ctr"/>
          <a:lstStyle/>
          <a:p>
            <a:endParaRPr lang="it-IT"/>
          </a:p>
        </p:txBody>
      </p:sp>
      <p:sp>
        <p:nvSpPr>
          <p:cNvPr id="30732" name="Line 12"/>
          <p:cNvSpPr>
            <a:spLocks noChangeShapeType="1"/>
          </p:cNvSpPr>
          <p:nvPr/>
        </p:nvSpPr>
        <p:spPr bwMode="auto">
          <a:xfrm>
            <a:off x="4572000" y="4191000"/>
            <a:ext cx="1524000" cy="0"/>
          </a:xfrm>
          <a:prstGeom prst="line">
            <a:avLst/>
          </a:prstGeom>
          <a:noFill/>
          <a:ln w="9525">
            <a:solidFill>
              <a:schemeClr val="tx1"/>
            </a:solidFill>
            <a:round/>
            <a:headEnd/>
            <a:tailEnd type="triangle" w="med" len="med"/>
          </a:ln>
        </p:spPr>
        <p:txBody>
          <a:bodyPr wrap="none" anchor="ctr"/>
          <a:lstStyle/>
          <a:p>
            <a:endParaRPr lang="it-IT"/>
          </a:p>
        </p:txBody>
      </p:sp>
      <p:sp>
        <p:nvSpPr>
          <p:cNvPr id="30733" name="Text Box 13"/>
          <p:cNvSpPr txBox="1">
            <a:spLocks noChangeArrowheads="1"/>
          </p:cNvSpPr>
          <p:nvPr/>
        </p:nvSpPr>
        <p:spPr bwMode="auto">
          <a:xfrm>
            <a:off x="365125" y="4456113"/>
            <a:ext cx="1341438" cy="639762"/>
          </a:xfrm>
          <a:prstGeom prst="rect">
            <a:avLst/>
          </a:prstGeom>
          <a:noFill/>
          <a:ln w="9525">
            <a:noFill/>
            <a:miter lim="800000"/>
            <a:headEnd/>
            <a:tailEnd/>
          </a:ln>
        </p:spPr>
        <p:txBody>
          <a:bodyPr wrap="none">
            <a:spAutoFit/>
          </a:bodyPr>
          <a:lstStyle/>
          <a:p>
            <a:r>
              <a:rPr lang="it-IT" sz="1200"/>
              <a:t>Detta gli obiettivi</a:t>
            </a:r>
          </a:p>
          <a:p>
            <a:r>
              <a:rPr lang="it-IT" sz="1200"/>
              <a:t>e</a:t>
            </a:r>
          </a:p>
          <a:p>
            <a:r>
              <a:rPr lang="it-IT" sz="1200"/>
              <a:t>seleziona i modelli</a:t>
            </a:r>
          </a:p>
        </p:txBody>
      </p:sp>
      <p:sp>
        <p:nvSpPr>
          <p:cNvPr id="30734" name="Text Box 14"/>
          <p:cNvSpPr txBox="1">
            <a:spLocks noChangeArrowheads="1"/>
          </p:cNvSpPr>
          <p:nvPr/>
        </p:nvSpPr>
        <p:spPr bwMode="auto">
          <a:xfrm>
            <a:off x="3336925" y="4456113"/>
            <a:ext cx="1379538" cy="639762"/>
          </a:xfrm>
          <a:prstGeom prst="rect">
            <a:avLst/>
          </a:prstGeom>
          <a:noFill/>
          <a:ln w="9525">
            <a:noFill/>
            <a:miter lim="800000"/>
            <a:headEnd/>
            <a:tailEnd/>
          </a:ln>
        </p:spPr>
        <p:txBody>
          <a:bodyPr wrap="none">
            <a:spAutoFit/>
          </a:bodyPr>
          <a:lstStyle/>
          <a:p>
            <a:r>
              <a:rPr lang="it-IT" sz="1200"/>
              <a:t>Responsabile del</a:t>
            </a:r>
          </a:p>
          <a:p>
            <a:r>
              <a:rPr lang="it-IT" sz="1200"/>
              <a:t>modello di politica </a:t>
            </a:r>
          </a:p>
          <a:p>
            <a:r>
              <a:rPr lang="it-IT" sz="1200"/>
              <a:t>economica</a:t>
            </a:r>
          </a:p>
        </p:txBody>
      </p:sp>
      <p:sp>
        <p:nvSpPr>
          <p:cNvPr id="30735" name="Text Box 16"/>
          <p:cNvSpPr txBox="1">
            <a:spLocks noChangeArrowheads="1"/>
          </p:cNvSpPr>
          <p:nvPr/>
        </p:nvSpPr>
        <p:spPr bwMode="auto">
          <a:xfrm>
            <a:off x="6080125" y="4608513"/>
            <a:ext cx="1463675" cy="639762"/>
          </a:xfrm>
          <a:prstGeom prst="rect">
            <a:avLst/>
          </a:prstGeom>
          <a:noFill/>
          <a:ln w="9525">
            <a:noFill/>
            <a:miter lim="800000"/>
            <a:headEnd/>
            <a:tailEnd/>
          </a:ln>
        </p:spPr>
        <p:txBody>
          <a:bodyPr>
            <a:spAutoFit/>
          </a:bodyPr>
          <a:lstStyle/>
          <a:p>
            <a:r>
              <a:rPr lang="it-IT" sz="1200"/>
              <a:t>Ha capacità tecniche di informazione e</a:t>
            </a:r>
          </a:p>
          <a:p>
            <a:r>
              <a:rPr lang="it-IT" sz="1200"/>
              <a:t>calcolo</a:t>
            </a:r>
          </a:p>
        </p:txBody>
      </p:sp>
      <p:sp>
        <p:nvSpPr>
          <p:cNvPr id="30736" name="AutoShape 17"/>
          <p:cNvSpPr>
            <a:spLocks noChangeArrowheads="1"/>
          </p:cNvSpPr>
          <p:nvPr/>
        </p:nvSpPr>
        <p:spPr bwMode="auto">
          <a:xfrm>
            <a:off x="2438400" y="4724400"/>
            <a:ext cx="485775"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30737" name="AutoShape 18"/>
          <p:cNvSpPr>
            <a:spLocks noChangeArrowheads="1"/>
          </p:cNvSpPr>
          <p:nvPr/>
        </p:nvSpPr>
        <p:spPr bwMode="auto">
          <a:xfrm>
            <a:off x="5105400" y="4343400"/>
            <a:ext cx="485775" cy="1027112"/>
          </a:xfrm>
          <a:prstGeom prst="downArrow">
            <a:avLst>
              <a:gd name="adj1" fmla="val 50000"/>
              <a:gd name="adj2" fmla="val 31373"/>
            </a:avLst>
          </a:prstGeom>
          <a:solidFill>
            <a:schemeClr val="accent1"/>
          </a:solidFill>
          <a:ln w="9525">
            <a:solidFill>
              <a:schemeClr val="tx1"/>
            </a:solidFill>
            <a:miter lim="800000"/>
            <a:headEnd/>
            <a:tailEnd/>
          </a:ln>
        </p:spPr>
        <p:txBody>
          <a:bodyPr wrap="none" anchor="ctr"/>
          <a:lstStyle/>
          <a:p>
            <a:endParaRPr lang="it-IT"/>
          </a:p>
        </p:txBody>
      </p:sp>
      <p:sp>
        <p:nvSpPr>
          <p:cNvPr id="30738" name="Text Box 19"/>
          <p:cNvSpPr txBox="1">
            <a:spLocks noChangeArrowheads="1"/>
          </p:cNvSpPr>
          <p:nvPr/>
        </p:nvSpPr>
        <p:spPr bwMode="auto">
          <a:xfrm>
            <a:off x="1295400" y="5181600"/>
            <a:ext cx="2646363" cy="738188"/>
          </a:xfrm>
          <a:prstGeom prst="rect">
            <a:avLst/>
          </a:prstGeom>
          <a:noFill/>
          <a:ln w="9525">
            <a:noFill/>
            <a:miter lim="800000"/>
            <a:headEnd/>
            <a:tailEnd/>
          </a:ln>
        </p:spPr>
        <p:txBody>
          <a:bodyPr wrap="none">
            <a:spAutoFit/>
          </a:bodyPr>
          <a:lstStyle/>
          <a:p>
            <a:r>
              <a:rPr lang="it-IT" sz="1400" b="1"/>
              <a:t>Controllabilità (deve avere</a:t>
            </a:r>
          </a:p>
          <a:p>
            <a:r>
              <a:rPr lang="it-IT" sz="1400" b="1"/>
              <a:t>almeno una soluzione altrimenti</a:t>
            </a:r>
          </a:p>
          <a:p>
            <a:r>
              <a:rPr lang="it-IT" sz="1400" b="1"/>
              <a:t>sono da rivedere gli obiettivi)</a:t>
            </a:r>
          </a:p>
          <a:p>
            <a:endParaRPr lang="it-IT" sz="1400" b="1"/>
          </a:p>
        </p:txBody>
      </p:sp>
      <p:sp>
        <p:nvSpPr>
          <p:cNvPr id="30739" name="Text Box 20"/>
          <p:cNvSpPr txBox="1">
            <a:spLocks noChangeArrowheads="1"/>
          </p:cNvSpPr>
          <p:nvPr/>
        </p:nvSpPr>
        <p:spPr bwMode="auto">
          <a:xfrm>
            <a:off x="4800600" y="5370512"/>
            <a:ext cx="1736725" cy="738188"/>
          </a:xfrm>
          <a:prstGeom prst="rect">
            <a:avLst/>
          </a:prstGeom>
          <a:noFill/>
          <a:ln w="9525">
            <a:noFill/>
            <a:miter lim="800000"/>
            <a:headEnd/>
            <a:tailEnd/>
          </a:ln>
        </p:spPr>
        <p:txBody>
          <a:bodyPr wrap="none">
            <a:spAutoFit/>
          </a:bodyPr>
          <a:lstStyle/>
          <a:p>
            <a:r>
              <a:rPr lang="it-IT" sz="1400" b="1" dirty="0"/>
              <a:t>Programma</a:t>
            </a:r>
          </a:p>
          <a:p>
            <a:r>
              <a:rPr lang="it-IT" sz="1400" b="1" dirty="0"/>
              <a:t>(con appendici se ha</a:t>
            </a:r>
          </a:p>
          <a:p>
            <a:r>
              <a:rPr lang="it-IT" sz="1400" b="1" dirty="0"/>
              <a:t>più soluzioni)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52400" y="533400"/>
            <a:ext cx="8759129" cy="5386090"/>
          </a:xfrm>
          <a:prstGeom prst="rect">
            <a:avLst/>
          </a:prstGeom>
          <a:noFill/>
          <a:ln w="9525">
            <a:noFill/>
            <a:miter lim="800000"/>
            <a:headEnd/>
            <a:tailEnd/>
          </a:ln>
        </p:spPr>
        <p:txBody>
          <a:bodyPr wrap="none">
            <a:spAutoFit/>
          </a:bodyPr>
          <a:lstStyle/>
          <a:p>
            <a:r>
              <a:rPr lang="it-IT" sz="2400" b="1" dirty="0">
                <a:latin typeface="Arial" pitchFamily="34" charset="0"/>
                <a:cs typeface="Arial" pitchFamily="34" charset="0"/>
              </a:rPr>
              <a:t>Comportamenti diversi dall’approccio </a:t>
            </a:r>
            <a:r>
              <a:rPr lang="it-IT" sz="2400" b="1" i="1" dirty="0" err="1">
                <a:latin typeface="Arial" pitchFamily="34" charset="0"/>
                <a:cs typeface="Arial" pitchFamily="34" charset="0"/>
              </a:rPr>
              <a:t>optimizing</a:t>
            </a:r>
            <a:r>
              <a:rPr lang="it-IT" sz="2400" b="1" dirty="0">
                <a:latin typeface="Arial" pitchFamily="34" charset="0"/>
                <a:cs typeface="Arial" pitchFamily="34" charset="0"/>
              </a:rPr>
              <a:t>:</a:t>
            </a:r>
            <a:endParaRPr lang="it-IT" sz="2400" b="1" i="1" dirty="0">
              <a:latin typeface="Arial" pitchFamily="34" charset="0"/>
              <a:cs typeface="Arial" pitchFamily="34" charset="0"/>
            </a:endParaRPr>
          </a:p>
          <a:p>
            <a:endParaRPr lang="it-IT" sz="2000" b="1" i="1" dirty="0">
              <a:latin typeface="Arial" pitchFamily="34" charset="0"/>
              <a:cs typeface="Arial" pitchFamily="34" charset="0"/>
            </a:endParaRPr>
          </a:p>
          <a:p>
            <a:r>
              <a:rPr lang="it-IT" sz="2000" b="1" dirty="0">
                <a:latin typeface="Arial" pitchFamily="34" charset="0"/>
                <a:cs typeface="Arial" pitchFamily="34" charset="0"/>
              </a:rPr>
              <a:t>A) Ottimizzazione approssimata</a:t>
            </a:r>
            <a:r>
              <a:rPr lang="it-IT" sz="2000" dirty="0">
                <a:latin typeface="Arial" pitchFamily="34" charset="0"/>
                <a:cs typeface="Arial" pitchFamily="34" charset="0"/>
              </a:rPr>
              <a:t>, si introducono semplificazioni essenziali</a:t>
            </a:r>
          </a:p>
          <a:p>
            <a:r>
              <a:rPr lang="it-IT" sz="2000" dirty="0">
                <a:latin typeface="Arial" pitchFamily="34" charset="0"/>
                <a:cs typeface="Arial" pitchFamily="34" charset="0"/>
              </a:rPr>
              <a:t>nel programma (nelle funzioni e/o negli ordinamenti)</a:t>
            </a:r>
            <a:r>
              <a:rPr lang="it-IT" sz="2000" b="1" dirty="0">
                <a:latin typeface="Arial" pitchFamily="34" charset="0"/>
                <a:cs typeface="Arial" pitchFamily="34" charset="0"/>
              </a:rPr>
              <a:t> </a:t>
            </a:r>
          </a:p>
          <a:p>
            <a:endParaRPr lang="it-IT" sz="2000" b="1" dirty="0">
              <a:latin typeface="Arial" pitchFamily="34" charset="0"/>
              <a:cs typeface="Arial" pitchFamily="34" charset="0"/>
            </a:endParaRPr>
          </a:p>
          <a:p>
            <a:r>
              <a:rPr lang="it-IT" sz="2000" b="1" dirty="0">
                <a:latin typeface="Arial" pitchFamily="34" charset="0"/>
                <a:cs typeface="Arial" pitchFamily="34" charset="0"/>
              </a:rPr>
              <a:t>B) Approccio </a:t>
            </a:r>
            <a:r>
              <a:rPr lang="it-IT" sz="2000" b="1" dirty="0" err="1">
                <a:latin typeface="Arial" pitchFamily="34" charset="0"/>
                <a:cs typeface="Arial" pitchFamily="34" charset="0"/>
              </a:rPr>
              <a:t>satisficing</a:t>
            </a:r>
            <a:r>
              <a:rPr lang="it-IT" sz="2000" dirty="0">
                <a:latin typeface="Arial" pitchFamily="34" charset="0"/>
                <a:cs typeface="Arial" pitchFamily="34" charset="0"/>
              </a:rPr>
              <a:t>, non si cerca la migliore alternativa possibile, ma</a:t>
            </a:r>
          </a:p>
          <a:p>
            <a:r>
              <a:rPr lang="it-IT" sz="2000" dirty="0">
                <a:latin typeface="Arial" pitchFamily="34" charset="0"/>
                <a:cs typeface="Arial" pitchFamily="34" charset="0"/>
              </a:rPr>
              <a:t>ci si accontenta di raggiungere almeno specifici, accettabili, risultati</a:t>
            </a:r>
          </a:p>
          <a:p>
            <a:endParaRPr lang="it-IT" sz="2000" dirty="0">
              <a:latin typeface="Arial" pitchFamily="34" charset="0"/>
              <a:cs typeface="Arial" pitchFamily="34" charset="0"/>
            </a:endParaRPr>
          </a:p>
          <a:p>
            <a:r>
              <a:rPr lang="it-IT" sz="2000" b="1" dirty="0">
                <a:latin typeface="Arial" pitchFamily="34" charset="0"/>
                <a:cs typeface="Arial" pitchFamily="34" charset="0"/>
              </a:rPr>
              <a:t>C) Regole empiriche,</a:t>
            </a:r>
            <a:r>
              <a:rPr lang="it-IT" sz="2000" dirty="0">
                <a:latin typeface="Arial" pitchFamily="34" charset="0"/>
                <a:cs typeface="Arial" pitchFamily="34" charset="0"/>
              </a:rPr>
              <a:t> si cercano risultati conseguibili con semplici regole</a:t>
            </a:r>
          </a:p>
          <a:p>
            <a:r>
              <a:rPr lang="it-IT" sz="2000" dirty="0">
                <a:latin typeface="Arial" pitchFamily="34" charset="0"/>
                <a:cs typeface="Arial" pitchFamily="34" charset="0"/>
              </a:rPr>
              <a:t>pratiche di comportamento </a:t>
            </a:r>
            <a:r>
              <a:rPr lang="it-IT" sz="1600" dirty="0">
                <a:latin typeface="Arial" pitchFamily="34" charset="0"/>
                <a:cs typeface="Arial" pitchFamily="34" charset="0"/>
              </a:rPr>
              <a:t>(in situazioni complesse o di routine) </a:t>
            </a:r>
            <a:r>
              <a:rPr lang="it-IT" sz="2000" dirty="0">
                <a:latin typeface="Arial" pitchFamily="34" charset="0"/>
                <a:cs typeface="Arial" pitchFamily="34" charset="0"/>
              </a:rPr>
              <a:t>(</a:t>
            </a:r>
            <a:r>
              <a:rPr lang="it-IT" sz="2000" dirty="0" err="1">
                <a:solidFill>
                  <a:srgbClr val="FF0000"/>
                </a:solidFill>
                <a:latin typeface="Arial" pitchFamily="34" charset="0"/>
                <a:cs typeface="Arial" pitchFamily="34" charset="0"/>
              </a:rPr>
              <a:t>Mosley</a:t>
            </a:r>
            <a:r>
              <a:rPr lang="it-IT" sz="2000" dirty="0">
                <a:latin typeface="Arial" pitchFamily="34" charset="0"/>
                <a:cs typeface="Arial" pitchFamily="34" charset="0"/>
              </a:rPr>
              <a:t>)</a:t>
            </a:r>
          </a:p>
          <a:p>
            <a:endParaRPr lang="it-IT" sz="2000" dirty="0">
              <a:latin typeface="Arial" pitchFamily="34" charset="0"/>
              <a:cs typeface="Arial" pitchFamily="34" charset="0"/>
            </a:endParaRPr>
          </a:p>
          <a:p>
            <a:r>
              <a:rPr lang="it-IT" sz="2000" b="1" dirty="0">
                <a:latin typeface="Arial" pitchFamily="34" charset="0"/>
                <a:cs typeface="Arial" pitchFamily="34" charset="0"/>
              </a:rPr>
              <a:t>D) Quasi razionalità,</a:t>
            </a:r>
            <a:r>
              <a:rPr lang="it-IT" sz="2000" dirty="0">
                <a:latin typeface="Arial" pitchFamily="34" charset="0"/>
                <a:cs typeface="Arial" pitchFamily="34" charset="0"/>
              </a:rPr>
              <a:t> è un comportamento di inerzia per cui le scelte non</a:t>
            </a:r>
          </a:p>
          <a:p>
            <a:r>
              <a:rPr lang="it-IT" sz="2000" dirty="0">
                <a:latin typeface="Arial" pitchFamily="34" charset="0"/>
                <a:cs typeface="Arial" pitchFamily="34" charset="0"/>
              </a:rPr>
              <a:t>vengono modificate se i mutamenti osservati non superano una certa soglia</a:t>
            </a:r>
          </a:p>
          <a:p>
            <a:r>
              <a:rPr lang="it-IT" sz="2000" dirty="0">
                <a:latin typeface="Arial" pitchFamily="34" charset="0"/>
                <a:cs typeface="Arial" pitchFamily="34" charset="0"/>
              </a:rPr>
              <a:t>(</a:t>
            </a:r>
            <a:r>
              <a:rPr lang="it-IT" sz="2000" dirty="0" err="1">
                <a:latin typeface="Arial" pitchFamily="34" charset="0"/>
                <a:cs typeface="Arial" pitchFamily="34" charset="0"/>
              </a:rPr>
              <a:t>Akerlof</a:t>
            </a:r>
            <a:r>
              <a:rPr lang="it-IT" sz="2000" dirty="0">
                <a:latin typeface="Arial" pitchFamily="34" charset="0"/>
                <a:cs typeface="Arial" pitchFamily="34" charset="0"/>
              </a:rPr>
              <a:t> e </a:t>
            </a:r>
            <a:r>
              <a:rPr lang="it-IT" sz="2000" dirty="0" err="1">
                <a:latin typeface="Arial" pitchFamily="34" charset="0"/>
                <a:cs typeface="Arial" pitchFamily="34" charset="0"/>
              </a:rPr>
              <a:t>Yellen</a:t>
            </a:r>
            <a:r>
              <a:rPr lang="it-IT" sz="2000" dirty="0">
                <a:latin typeface="Arial" pitchFamily="34" charset="0"/>
                <a:cs typeface="Arial" pitchFamily="34" charset="0"/>
              </a:rPr>
              <a:t>)</a:t>
            </a:r>
          </a:p>
          <a:p>
            <a:endParaRPr lang="it-IT" sz="2000" dirty="0">
              <a:latin typeface="Arial" pitchFamily="34" charset="0"/>
              <a:cs typeface="Arial" pitchFamily="34" charset="0"/>
            </a:endParaRPr>
          </a:p>
          <a:p>
            <a:endParaRPr lang="it-IT" sz="2000" dirty="0">
              <a:latin typeface="Arial" pitchFamily="34" charset="0"/>
              <a:cs typeface="Arial" pitchFamily="34" charset="0"/>
            </a:endParaRPr>
          </a:p>
          <a:p>
            <a:r>
              <a:rPr lang="it-IT" sz="2000" dirty="0">
                <a:latin typeface="Arial" pitchFamily="34" charset="0"/>
                <a:cs typeface="Arial" pitchFamily="34" charset="0"/>
              </a:rPr>
              <a:t>DUE OSSERVAZIONI SU QUESTE IPOTESI </a:t>
            </a:r>
            <a:r>
              <a:rPr lang="it-IT" sz="2000" dirty="0" err="1">
                <a:latin typeface="Arial" pitchFamily="34" charset="0"/>
                <a:cs typeface="Arial" pitchFamily="34" charset="0"/>
              </a:rPr>
              <a:t>DI</a:t>
            </a:r>
            <a:r>
              <a:rPr lang="it-IT" sz="2000" dirty="0">
                <a:latin typeface="Arial" pitchFamily="34" charset="0"/>
                <a:cs typeface="Arial" pitchFamily="34" charset="0"/>
              </a:rPr>
              <a:t> COMPORTAMENTO</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it-IT" sz="2400" b="1" smtClean="0"/>
              <a:t>La sensibilità del programma all’ideologia esterna</a:t>
            </a:r>
            <a:r>
              <a:rPr lang="it-IT" sz="2400" smtClean="0"/>
              <a:t> </a:t>
            </a:r>
            <a:br>
              <a:rPr lang="it-IT" sz="2400" smtClean="0"/>
            </a:br>
            <a:r>
              <a:rPr lang="it-IT" sz="2400" smtClean="0"/>
              <a:t>Primo esempio: politica microeconomica del governo</a:t>
            </a:r>
          </a:p>
        </p:txBody>
      </p:sp>
      <p:sp>
        <p:nvSpPr>
          <p:cNvPr id="35843" name="Text Box 3"/>
          <p:cNvSpPr txBox="1">
            <a:spLocks noChangeArrowheads="1"/>
          </p:cNvSpPr>
          <p:nvPr/>
        </p:nvSpPr>
        <p:spPr bwMode="auto">
          <a:xfrm>
            <a:off x="517525" y="1995488"/>
            <a:ext cx="4627563" cy="396875"/>
          </a:xfrm>
          <a:prstGeom prst="rect">
            <a:avLst/>
          </a:prstGeom>
          <a:noFill/>
          <a:ln w="9525">
            <a:noFill/>
            <a:miter lim="800000"/>
            <a:headEnd/>
            <a:tailEnd/>
          </a:ln>
        </p:spPr>
        <p:txBody>
          <a:bodyPr wrap="none">
            <a:spAutoFit/>
          </a:bodyPr>
          <a:lstStyle/>
          <a:p>
            <a:r>
              <a:rPr lang="it-IT" sz="2000" b="1" dirty="0"/>
              <a:t>Obiettivo</a:t>
            </a:r>
            <a:r>
              <a:rPr lang="it-IT" sz="2000" dirty="0"/>
              <a:t>: sostenere l’autoimprenditorialità</a:t>
            </a:r>
          </a:p>
        </p:txBody>
      </p:sp>
      <p:sp>
        <p:nvSpPr>
          <p:cNvPr id="35844" name="Text Box 4"/>
          <p:cNvSpPr txBox="1">
            <a:spLocks noChangeArrowheads="1"/>
          </p:cNvSpPr>
          <p:nvPr/>
        </p:nvSpPr>
        <p:spPr bwMode="auto">
          <a:xfrm>
            <a:off x="609600" y="2590800"/>
            <a:ext cx="2160588" cy="396875"/>
          </a:xfrm>
          <a:prstGeom prst="rect">
            <a:avLst/>
          </a:prstGeom>
          <a:noFill/>
          <a:ln w="9525">
            <a:noFill/>
            <a:miter lim="800000"/>
            <a:headEnd/>
            <a:tailEnd/>
          </a:ln>
        </p:spPr>
        <p:txBody>
          <a:bodyPr>
            <a:spAutoFit/>
          </a:bodyPr>
          <a:lstStyle/>
          <a:p>
            <a:r>
              <a:rPr lang="it-IT" sz="2000"/>
              <a:t>Modello di Walras</a:t>
            </a:r>
          </a:p>
        </p:txBody>
      </p:sp>
      <p:sp>
        <p:nvSpPr>
          <p:cNvPr id="35845" name="Text Box 7"/>
          <p:cNvSpPr txBox="1">
            <a:spLocks noChangeArrowheads="1"/>
          </p:cNvSpPr>
          <p:nvPr/>
        </p:nvSpPr>
        <p:spPr bwMode="auto">
          <a:xfrm>
            <a:off x="609600" y="3214688"/>
            <a:ext cx="2208213" cy="396875"/>
          </a:xfrm>
          <a:prstGeom prst="rect">
            <a:avLst/>
          </a:prstGeom>
          <a:noFill/>
          <a:ln w="9525">
            <a:noFill/>
            <a:miter lim="800000"/>
            <a:headEnd/>
            <a:tailEnd/>
          </a:ln>
        </p:spPr>
        <p:txBody>
          <a:bodyPr>
            <a:spAutoFit/>
          </a:bodyPr>
          <a:lstStyle/>
          <a:p>
            <a:r>
              <a:rPr lang="it-IT" sz="2000" dirty="0"/>
              <a:t>Modello di Knight</a:t>
            </a:r>
          </a:p>
        </p:txBody>
      </p:sp>
      <p:sp>
        <p:nvSpPr>
          <p:cNvPr id="35846" name="Text Box 8"/>
          <p:cNvSpPr txBox="1">
            <a:spLocks noChangeArrowheads="1"/>
          </p:cNvSpPr>
          <p:nvPr/>
        </p:nvSpPr>
        <p:spPr bwMode="auto">
          <a:xfrm>
            <a:off x="609600" y="3900488"/>
            <a:ext cx="2714625" cy="396875"/>
          </a:xfrm>
          <a:prstGeom prst="rect">
            <a:avLst/>
          </a:prstGeom>
          <a:noFill/>
          <a:ln w="9525">
            <a:noFill/>
            <a:miter lim="800000"/>
            <a:headEnd/>
            <a:tailEnd/>
          </a:ln>
        </p:spPr>
        <p:txBody>
          <a:bodyPr>
            <a:spAutoFit/>
          </a:bodyPr>
          <a:lstStyle/>
          <a:p>
            <a:r>
              <a:rPr lang="it-IT" sz="2000"/>
              <a:t>Modello di Schumpeter</a:t>
            </a:r>
          </a:p>
        </p:txBody>
      </p:sp>
      <p:sp>
        <p:nvSpPr>
          <p:cNvPr id="35847" name="Text Box 9"/>
          <p:cNvSpPr txBox="1">
            <a:spLocks noChangeArrowheads="1"/>
          </p:cNvSpPr>
          <p:nvPr/>
        </p:nvSpPr>
        <p:spPr bwMode="auto">
          <a:xfrm>
            <a:off x="593725" y="4510088"/>
            <a:ext cx="2155825" cy="396875"/>
          </a:xfrm>
          <a:prstGeom prst="rect">
            <a:avLst/>
          </a:prstGeom>
          <a:noFill/>
          <a:ln w="9525">
            <a:noFill/>
            <a:miter lim="800000"/>
            <a:headEnd/>
            <a:tailEnd/>
          </a:ln>
        </p:spPr>
        <p:txBody>
          <a:bodyPr wrap="none">
            <a:spAutoFit/>
          </a:bodyPr>
          <a:lstStyle/>
          <a:p>
            <a:r>
              <a:rPr lang="it-IT" sz="2000"/>
              <a:t>Modello di Kalecki</a:t>
            </a:r>
            <a:endParaRPr lang="it-IT"/>
          </a:p>
        </p:txBody>
      </p:sp>
      <p:sp>
        <p:nvSpPr>
          <p:cNvPr id="35848" name="Text Box 10"/>
          <p:cNvSpPr txBox="1">
            <a:spLocks noChangeArrowheads="1"/>
          </p:cNvSpPr>
          <p:nvPr/>
        </p:nvSpPr>
        <p:spPr bwMode="auto">
          <a:xfrm>
            <a:off x="3108325" y="3165475"/>
            <a:ext cx="184150" cy="457200"/>
          </a:xfrm>
          <a:prstGeom prst="rect">
            <a:avLst/>
          </a:prstGeom>
          <a:noFill/>
          <a:ln w="9525">
            <a:noFill/>
            <a:miter lim="800000"/>
            <a:headEnd/>
            <a:tailEnd/>
          </a:ln>
        </p:spPr>
        <p:txBody>
          <a:bodyPr wrap="none">
            <a:spAutoFit/>
          </a:bodyPr>
          <a:lstStyle/>
          <a:p>
            <a:endParaRPr lang="it-IT"/>
          </a:p>
        </p:txBody>
      </p:sp>
      <p:sp>
        <p:nvSpPr>
          <p:cNvPr id="35849" name="Line 13"/>
          <p:cNvSpPr>
            <a:spLocks noChangeShapeType="1"/>
          </p:cNvSpPr>
          <p:nvPr/>
        </p:nvSpPr>
        <p:spPr bwMode="auto">
          <a:xfrm>
            <a:off x="2971800" y="2819400"/>
            <a:ext cx="990600" cy="0"/>
          </a:xfrm>
          <a:prstGeom prst="line">
            <a:avLst/>
          </a:prstGeom>
          <a:noFill/>
          <a:ln w="9525">
            <a:solidFill>
              <a:schemeClr val="tx1"/>
            </a:solidFill>
            <a:round/>
            <a:headEnd/>
            <a:tailEnd type="triangle" w="med" len="med"/>
          </a:ln>
        </p:spPr>
        <p:txBody>
          <a:bodyPr wrap="none" anchor="ctr"/>
          <a:lstStyle/>
          <a:p>
            <a:endParaRPr lang="it-IT"/>
          </a:p>
        </p:txBody>
      </p:sp>
      <p:sp>
        <p:nvSpPr>
          <p:cNvPr id="35850" name="Line 14"/>
          <p:cNvSpPr>
            <a:spLocks noChangeShapeType="1"/>
          </p:cNvSpPr>
          <p:nvPr/>
        </p:nvSpPr>
        <p:spPr bwMode="auto">
          <a:xfrm>
            <a:off x="2895600" y="3429000"/>
            <a:ext cx="1066800" cy="0"/>
          </a:xfrm>
          <a:prstGeom prst="line">
            <a:avLst/>
          </a:prstGeom>
          <a:noFill/>
          <a:ln w="9525">
            <a:solidFill>
              <a:schemeClr val="tx1"/>
            </a:solidFill>
            <a:round/>
            <a:headEnd/>
            <a:tailEnd type="triangle" w="med" len="med"/>
          </a:ln>
        </p:spPr>
        <p:txBody>
          <a:bodyPr wrap="none" anchor="ctr"/>
          <a:lstStyle/>
          <a:p>
            <a:endParaRPr lang="it-IT"/>
          </a:p>
        </p:txBody>
      </p:sp>
      <p:sp>
        <p:nvSpPr>
          <p:cNvPr id="35851" name="Line 15"/>
          <p:cNvSpPr>
            <a:spLocks noChangeShapeType="1"/>
          </p:cNvSpPr>
          <p:nvPr/>
        </p:nvSpPr>
        <p:spPr bwMode="auto">
          <a:xfrm>
            <a:off x="3352800" y="4114800"/>
            <a:ext cx="533400" cy="0"/>
          </a:xfrm>
          <a:prstGeom prst="line">
            <a:avLst/>
          </a:prstGeom>
          <a:noFill/>
          <a:ln w="9525">
            <a:solidFill>
              <a:schemeClr val="tx1"/>
            </a:solidFill>
            <a:round/>
            <a:headEnd/>
            <a:tailEnd type="triangle" w="med" len="med"/>
          </a:ln>
        </p:spPr>
        <p:txBody>
          <a:bodyPr wrap="none" anchor="ctr"/>
          <a:lstStyle/>
          <a:p>
            <a:endParaRPr lang="it-IT"/>
          </a:p>
        </p:txBody>
      </p:sp>
      <p:sp>
        <p:nvSpPr>
          <p:cNvPr id="35852" name="Line 16"/>
          <p:cNvSpPr>
            <a:spLocks noChangeShapeType="1"/>
          </p:cNvSpPr>
          <p:nvPr/>
        </p:nvSpPr>
        <p:spPr bwMode="auto">
          <a:xfrm>
            <a:off x="3048000" y="4800600"/>
            <a:ext cx="838200" cy="0"/>
          </a:xfrm>
          <a:prstGeom prst="line">
            <a:avLst/>
          </a:prstGeom>
          <a:noFill/>
          <a:ln w="9525">
            <a:solidFill>
              <a:schemeClr val="tx1"/>
            </a:solidFill>
            <a:round/>
            <a:headEnd/>
            <a:tailEnd type="triangle" w="med" len="med"/>
          </a:ln>
        </p:spPr>
        <p:txBody>
          <a:bodyPr wrap="none" anchor="ctr"/>
          <a:lstStyle/>
          <a:p>
            <a:endParaRPr lang="it-IT"/>
          </a:p>
        </p:txBody>
      </p:sp>
      <p:sp>
        <p:nvSpPr>
          <p:cNvPr id="35853" name="Text Box 20"/>
          <p:cNvSpPr txBox="1">
            <a:spLocks noChangeArrowheads="1"/>
          </p:cNvSpPr>
          <p:nvPr/>
        </p:nvSpPr>
        <p:spPr bwMode="auto">
          <a:xfrm>
            <a:off x="4114800" y="2438400"/>
            <a:ext cx="4114800" cy="701675"/>
          </a:xfrm>
          <a:prstGeom prst="rect">
            <a:avLst/>
          </a:prstGeom>
          <a:noFill/>
          <a:ln w="9525">
            <a:noFill/>
            <a:miter lim="800000"/>
            <a:headEnd/>
            <a:tailEnd/>
          </a:ln>
        </p:spPr>
        <p:txBody>
          <a:bodyPr>
            <a:spAutoFit/>
          </a:bodyPr>
          <a:lstStyle/>
          <a:p>
            <a:pPr>
              <a:spcBef>
                <a:spcPct val="50000"/>
              </a:spcBef>
            </a:pPr>
            <a:r>
              <a:rPr lang="it-IT" sz="2000"/>
              <a:t>Pr. di interventi di formazione professionale</a:t>
            </a:r>
          </a:p>
        </p:txBody>
      </p:sp>
      <p:sp>
        <p:nvSpPr>
          <p:cNvPr id="35854" name="Text Box 22"/>
          <p:cNvSpPr txBox="1">
            <a:spLocks noChangeArrowheads="1"/>
          </p:cNvSpPr>
          <p:nvPr/>
        </p:nvSpPr>
        <p:spPr bwMode="auto">
          <a:xfrm>
            <a:off x="4114800" y="3200400"/>
            <a:ext cx="4248150" cy="396875"/>
          </a:xfrm>
          <a:prstGeom prst="rect">
            <a:avLst/>
          </a:prstGeom>
          <a:noFill/>
          <a:ln w="9525">
            <a:noFill/>
            <a:miter lim="800000"/>
            <a:headEnd/>
            <a:tailEnd/>
          </a:ln>
        </p:spPr>
        <p:txBody>
          <a:bodyPr>
            <a:spAutoFit/>
          </a:bodyPr>
          <a:lstStyle/>
          <a:p>
            <a:r>
              <a:rPr lang="it-IT" sz="2000"/>
              <a:t>Pr. di interventi sul sistema informativo</a:t>
            </a:r>
          </a:p>
        </p:txBody>
      </p:sp>
      <p:sp>
        <p:nvSpPr>
          <p:cNvPr id="35855" name="Text Box 23"/>
          <p:cNvSpPr txBox="1">
            <a:spLocks noChangeArrowheads="1"/>
          </p:cNvSpPr>
          <p:nvPr/>
        </p:nvSpPr>
        <p:spPr bwMode="auto">
          <a:xfrm>
            <a:off x="4114800" y="3886200"/>
            <a:ext cx="3975100" cy="396875"/>
          </a:xfrm>
          <a:prstGeom prst="rect">
            <a:avLst/>
          </a:prstGeom>
          <a:noFill/>
          <a:ln w="9525">
            <a:noFill/>
            <a:miter lim="800000"/>
            <a:headEnd/>
            <a:tailEnd/>
          </a:ln>
        </p:spPr>
        <p:txBody>
          <a:bodyPr wrap="none">
            <a:spAutoFit/>
          </a:bodyPr>
          <a:lstStyle/>
          <a:p>
            <a:r>
              <a:rPr lang="it-IT" sz="2000"/>
              <a:t>Pr. di interventi sull’ambiente sociale</a:t>
            </a:r>
          </a:p>
        </p:txBody>
      </p:sp>
      <p:sp>
        <p:nvSpPr>
          <p:cNvPr id="35856" name="Text Box 24"/>
          <p:cNvSpPr txBox="1">
            <a:spLocks noChangeArrowheads="1"/>
          </p:cNvSpPr>
          <p:nvPr/>
        </p:nvSpPr>
        <p:spPr bwMode="auto">
          <a:xfrm>
            <a:off x="4098925" y="4510088"/>
            <a:ext cx="3792538" cy="396875"/>
          </a:xfrm>
          <a:prstGeom prst="rect">
            <a:avLst/>
          </a:prstGeom>
          <a:noFill/>
          <a:ln w="9525">
            <a:noFill/>
            <a:miter lim="800000"/>
            <a:headEnd/>
            <a:tailEnd/>
          </a:ln>
        </p:spPr>
        <p:txBody>
          <a:bodyPr wrap="none">
            <a:spAutoFit/>
          </a:bodyPr>
          <a:lstStyle/>
          <a:p>
            <a:r>
              <a:rPr lang="it-IT" sz="2000"/>
              <a:t>Pr. di interventi a livello del credito</a:t>
            </a:r>
          </a:p>
        </p:txBody>
      </p:sp>
      <p:sp>
        <p:nvSpPr>
          <p:cNvPr id="35857" name="Text Box 25"/>
          <p:cNvSpPr txBox="1">
            <a:spLocks noChangeArrowheads="1"/>
          </p:cNvSpPr>
          <p:nvPr/>
        </p:nvSpPr>
        <p:spPr bwMode="auto">
          <a:xfrm>
            <a:off x="457200" y="5257800"/>
            <a:ext cx="8382000" cy="701675"/>
          </a:xfrm>
          <a:prstGeom prst="rect">
            <a:avLst/>
          </a:prstGeom>
          <a:noFill/>
          <a:ln w="9525">
            <a:noFill/>
            <a:miter lim="800000"/>
            <a:headEnd/>
            <a:tailEnd/>
          </a:ln>
        </p:spPr>
        <p:txBody>
          <a:bodyPr>
            <a:spAutoFit/>
          </a:bodyPr>
          <a:lstStyle/>
          <a:p>
            <a:pPr>
              <a:spcBef>
                <a:spcPct val="50000"/>
              </a:spcBef>
            </a:pPr>
            <a:r>
              <a:rPr lang="it-IT" sz="2000" dirty="0"/>
              <a:t>CONCLUSIONE: </a:t>
            </a:r>
            <a:r>
              <a:rPr lang="it-IT" sz="2000" b="1" dirty="0"/>
              <a:t>l’ideologia esterna ha un ruolo importante nel modello di politica economica</a:t>
            </a:r>
            <a:r>
              <a:rPr lang="it-IT" sz="2000" dirty="0"/>
              <a: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09600" y="1295400"/>
            <a:ext cx="7772400" cy="1143000"/>
          </a:xfrm>
        </p:spPr>
        <p:txBody>
          <a:bodyPr>
            <a:normAutofit fontScale="90000"/>
          </a:bodyPr>
          <a:lstStyle/>
          <a:p>
            <a:r>
              <a:rPr lang="it-IT" sz="2400" b="1" smtClean="0"/>
              <a:t>La sensibilità del programma all’ideologia esterna</a:t>
            </a:r>
            <a:r>
              <a:rPr lang="it-IT" sz="2400" smtClean="0"/>
              <a:t/>
            </a:r>
            <a:br>
              <a:rPr lang="it-IT" sz="2400" smtClean="0"/>
            </a:br>
            <a:r>
              <a:rPr lang="it-IT" sz="2400" smtClean="0"/>
              <a:t>Secondo esempio: politica macroeconomia del sindacato</a:t>
            </a:r>
            <a:br>
              <a:rPr lang="it-IT" sz="2400" smtClean="0"/>
            </a:br>
            <a:r>
              <a:rPr lang="it-IT" sz="2400" b="1" smtClean="0"/>
              <a:t>Obiettivo</a:t>
            </a:r>
            <a:r>
              <a:rPr lang="it-IT" sz="2400" smtClean="0"/>
              <a:t>: la piena occupazione</a:t>
            </a:r>
            <a:endParaRPr lang="it-IT" sz="2400" b="1"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381000"/>
            <a:ext cx="7772400" cy="1143000"/>
          </a:xfrm>
        </p:spPr>
        <p:txBody>
          <a:bodyPr/>
          <a:lstStyle/>
          <a:p>
            <a:r>
              <a:rPr lang="it-IT" sz="2400" b="1" smtClean="0"/>
              <a:t>IDEOLOGIA INTERNA</a:t>
            </a:r>
            <a:endParaRPr lang="it-IT" sz="2000" smtClean="0"/>
          </a:p>
        </p:txBody>
      </p:sp>
      <p:sp>
        <p:nvSpPr>
          <p:cNvPr id="37891" name="Text Box 3"/>
          <p:cNvSpPr txBox="1">
            <a:spLocks noChangeArrowheads="1"/>
          </p:cNvSpPr>
          <p:nvPr/>
        </p:nvSpPr>
        <p:spPr bwMode="auto">
          <a:xfrm>
            <a:off x="441325" y="1641475"/>
            <a:ext cx="8015288" cy="457200"/>
          </a:xfrm>
          <a:prstGeom prst="rect">
            <a:avLst/>
          </a:prstGeom>
          <a:noFill/>
          <a:ln w="9525">
            <a:noFill/>
            <a:miter lim="800000"/>
            <a:headEnd/>
            <a:tailEnd/>
          </a:ln>
        </p:spPr>
        <p:txBody>
          <a:bodyPr wrap="none">
            <a:spAutoFit/>
          </a:bodyPr>
          <a:lstStyle/>
          <a:p>
            <a:r>
              <a:rPr lang="it-IT"/>
              <a:t>Determinazione di un </a:t>
            </a:r>
            <a:r>
              <a:rPr lang="it-IT" i="1"/>
              <a:t>ordinamento sociale sugli stati del mondo</a:t>
            </a:r>
            <a:endParaRPr lang="it-IT"/>
          </a:p>
        </p:txBody>
      </p:sp>
      <p:sp>
        <p:nvSpPr>
          <p:cNvPr id="37892" name="Oval 5"/>
          <p:cNvSpPr>
            <a:spLocks noChangeArrowheads="1"/>
          </p:cNvSpPr>
          <p:nvPr/>
        </p:nvSpPr>
        <p:spPr bwMode="auto">
          <a:xfrm>
            <a:off x="533400" y="2209800"/>
            <a:ext cx="1676400" cy="762000"/>
          </a:xfrm>
          <a:prstGeom prst="ellipse">
            <a:avLst/>
          </a:prstGeom>
          <a:solidFill>
            <a:schemeClr val="accent1"/>
          </a:solidFill>
          <a:ln w="9525">
            <a:solidFill>
              <a:schemeClr val="tx1"/>
            </a:solidFill>
            <a:round/>
            <a:headEnd/>
            <a:tailEnd/>
          </a:ln>
        </p:spPr>
        <p:txBody>
          <a:bodyPr wrap="none" anchor="ctr"/>
          <a:lstStyle/>
          <a:p>
            <a:pPr algn="ctr"/>
            <a:r>
              <a:rPr lang="it-IT"/>
              <a:t>a,b,c,d,e</a:t>
            </a:r>
          </a:p>
        </p:txBody>
      </p:sp>
      <p:sp>
        <p:nvSpPr>
          <p:cNvPr id="37893" name="AutoShape 6"/>
          <p:cNvSpPr>
            <a:spLocks noChangeArrowheads="1"/>
          </p:cNvSpPr>
          <p:nvPr/>
        </p:nvSpPr>
        <p:spPr bwMode="auto">
          <a:xfrm>
            <a:off x="2667000" y="2362200"/>
            <a:ext cx="2209800" cy="485775"/>
          </a:xfrm>
          <a:custGeom>
            <a:avLst/>
            <a:gdLst>
              <a:gd name="T0" fmla="*/ 169556113 w 21600"/>
              <a:gd name="T1" fmla="*/ 0 h 21600"/>
              <a:gd name="T2" fmla="*/ 0 w 21600"/>
              <a:gd name="T3" fmla="*/ 5462450 h 21600"/>
              <a:gd name="T4" fmla="*/ 169556113 w 21600"/>
              <a:gd name="T5" fmla="*/ 10924877 h 21600"/>
              <a:gd name="T6" fmla="*/ 226074817 w 21600"/>
              <a:gd name="T7" fmla="*/ 546245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37894" name="Rectangle 7"/>
          <p:cNvSpPr>
            <a:spLocks noChangeArrowheads="1"/>
          </p:cNvSpPr>
          <p:nvPr/>
        </p:nvSpPr>
        <p:spPr bwMode="auto">
          <a:xfrm>
            <a:off x="5181600" y="2286000"/>
            <a:ext cx="3276600" cy="609600"/>
          </a:xfrm>
          <a:prstGeom prst="rect">
            <a:avLst/>
          </a:prstGeom>
          <a:solidFill>
            <a:schemeClr val="accent1"/>
          </a:solidFill>
          <a:ln w="9525">
            <a:solidFill>
              <a:schemeClr val="tx1"/>
            </a:solidFill>
            <a:miter lim="800000"/>
            <a:headEnd/>
            <a:tailEnd/>
          </a:ln>
        </p:spPr>
        <p:txBody>
          <a:bodyPr wrap="none" anchor="ctr"/>
          <a:lstStyle/>
          <a:p>
            <a:pPr algn="ctr"/>
            <a:r>
              <a:rPr lang="it-IT"/>
              <a:t> a &gt; b &gt; c &gt; d &gt; e</a:t>
            </a:r>
          </a:p>
        </p:txBody>
      </p:sp>
      <p:sp>
        <p:nvSpPr>
          <p:cNvPr id="37895" name="AutoShape 8"/>
          <p:cNvSpPr>
            <a:spLocks noChangeArrowheads="1"/>
          </p:cNvSpPr>
          <p:nvPr/>
        </p:nvSpPr>
        <p:spPr bwMode="auto">
          <a:xfrm>
            <a:off x="3276600" y="2819400"/>
            <a:ext cx="485775" cy="533400"/>
          </a:xfrm>
          <a:prstGeom prst="downArrow">
            <a:avLst>
              <a:gd name="adj1" fmla="val 50000"/>
              <a:gd name="adj2" fmla="val 27451"/>
            </a:avLst>
          </a:prstGeom>
          <a:solidFill>
            <a:schemeClr val="accent1"/>
          </a:solidFill>
          <a:ln w="9525">
            <a:solidFill>
              <a:schemeClr val="tx1"/>
            </a:solidFill>
            <a:miter lim="800000"/>
            <a:headEnd/>
            <a:tailEnd/>
          </a:ln>
        </p:spPr>
        <p:txBody>
          <a:bodyPr wrap="none" anchor="ctr"/>
          <a:lstStyle/>
          <a:p>
            <a:endParaRPr lang="it-IT"/>
          </a:p>
        </p:txBody>
      </p:sp>
      <p:sp>
        <p:nvSpPr>
          <p:cNvPr id="37896" name="Text Box 9"/>
          <p:cNvSpPr txBox="1">
            <a:spLocks noChangeArrowheads="1"/>
          </p:cNvSpPr>
          <p:nvPr/>
        </p:nvSpPr>
        <p:spPr bwMode="auto">
          <a:xfrm>
            <a:off x="669925" y="3775075"/>
            <a:ext cx="7578725" cy="1096963"/>
          </a:xfrm>
          <a:prstGeom prst="rect">
            <a:avLst/>
          </a:prstGeom>
          <a:noFill/>
          <a:ln w="9525">
            <a:noFill/>
            <a:miter lim="800000"/>
            <a:headEnd/>
            <a:tailEnd/>
          </a:ln>
        </p:spPr>
        <p:txBody>
          <a:bodyPr wrap="none">
            <a:spAutoFit/>
          </a:bodyPr>
          <a:lstStyle/>
          <a:p>
            <a:r>
              <a:rPr lang="it-IT"/>
              <a:t>Ordinamento diretto: </a:t>
            </a:r>
            <a:r>
              <a:rPr lang="it-IT" sz="1800"/>
              <a:t>la graduatoria è introdotta dall’esterno</a:t>
            </a:r>
          </a:p>
          <a:p>
            <a:r>
              <a:rPr lang="it-IT"/>
              <a:t>Ordinamento indiretto: </a:t>
            </a:r>
            <a:r>
              <a:rPr lang="it-IT" sz="1800"/>
              <a:t>la graduatoria deriva dalle preferenze individuali </a:t>
            </a:r>
          </a:p>
          <a:p>
            <a:r>
              <a:rPr lang="it-IT" sz="1800"/>
              <a:t>                                                 dei soggetti che formano la collettività</a:t>
            </a:r>
            <a:endParaRPr lang="it-IT"/>
          </a:p>
        </p:txBody>
      </p:sp>
      <p:sp>
        <p:nvSpPr>
          <p:cNvPr id="37897" name="Text Box 18"/>
          <p:cNvSpPr txBox="1">
            <a:spLocks noChangeArrowheads="1"/>
          </p:cNvSpPr>
          <p:nvPr/>
        </p:nvSpPr>
        <p:spPr bwMode="auto">
          <a:xfrm>
            <a:off x="1066800" y="5181600"/>
            <a:ext cx="8058616" cy="369332"/>
          </a:xfrm>
          <a:prstGeom prst="rect">
            <a:avLst/>
          </a:prstGeom>
          <a:noFill/>
          <a:ln w="9525">
            <a:noFill/>
            <a:miter lim="800000"/>
            <a:headEnd/>
            <a:tailEnd/>
          </a:ln>
        </p:spPr>
        <p:txBody>
          <a:bodyPr wrap="none">
            <a:spAutoFit/>
          </a:bodyPr>
          <a:lstStyle/>
          <a:p>
            <a:r>
              <a:rPr lang="it-IT" b="1" dirty="0">
                <a:latin typeface="Arial" pitchFamily="34" charset="0"/>
                <a:cs typeface="Arial" pitchFamily="34" charset="0"/>
              </a:rPr>
              <a:t>Società elitarie:</a:t>
            </a:r>
            <a:r>
              <a:rPr lang="it-IT" sz="1800" dirty="0">
                <a:latin typeface="Arial" pitchFamily="34" charset="0"/>
                <a:cs typeface="Arial" pitchFamily="34" charset="0"/>
              </a:rPr>
              <a:t>gli obiettivi sono</a:t>
            </a:r>
            <a:r>
              <a:rPr lang="it-IT" sz="1800" b="1" dirty="0">
                <a:latin typeface="Arial" pitchFamily="34" charset="0"/>
                <a:cs typeface="Arial" pitchFamily="34" charset="0"/>
              </a:rPr>
              <a:t> </a:t>
            </a:r>
            <a:r>
              <a:rPr lang="it-IT" sz="1800" dirty="0">
                <a:latin typeface="Arial" pitchFamily="34" charset="0"/>
                <a:cs typeface="Arial" pitchFamily="34" charset="0"/>
              </a:rPr>
              <a:t>portatori degli interessi e dei valori dell’élite</a:t>
            </a:r>
            <a:r>
              <a:rPr lang="it-IT" b="1" dirty="0">
                <a:latin typeface="Arial" pitchFamily="34" charset="0"/>
                <a:cs typeface="Arial" pitchFamily="34" charset="0"/>
              </a:rPr>
              <a:t> </a:t>
            </a:r>
            <a:endParaRPr lang="it-IT" dirty="0">
              <a:latin typeface="Arial" pitchFamily="34" charset="0"/>
              <a:cs typeface="Arial" pitchFamily="34" charset="0"/>
            </a:endParaRPr>
          </a:p>
        </p:txBody>
      </p:sp>
      <p:sp>
        <p:nvSpPr>
          <p:cNvPr id="37898" name="Text Box 19"/>
          <p:cNvSpPr txBox="1">
            <a:spLocks noChangeArrowheads="1"/>
          </p:cNvSpPr>
          <p:nvPr/>
        </p:nvSpPr>
        <p:spPr bwMode="auto">
          <a:xfrm>
            <a:off x="1295400" y="5638800"/>
            <a:ext cx="7040563" cy="731838"/>
          </a:xfrm>
          <a:prstGeom prst="rect">
            <a:avLst/>
          </a:prstGeom>
          <a:noFill/>
          <a:ln w="9525">
            <a:noFill/>
            <a:miter lim="800000"/>
            <a:headEnd/>
            <a:tailEnd/>
          </a:ln>
        </p:spPr>
        <p:txBody>
          <a:bodyPr wrap="none">
            <a:spAutoFit/>
          </a:bodyPr>
          <a:lstStyle/>
          <a:p>
            <a:r>
              <a:rPr lang="it-IT" b="1" dirty="0"/>
              <a:t>Società liberali: </a:t>
            </a:r>
            <a:r>
              <a:rPr lang="it-IT" sz="1800" dirty="0"/>
              <a:t>che si rifanno ai principi dell’individualismo etico e</a:t>
            </a:r>
          </a:p>
          <a:p>
            <a:r>
              <a:rPr lang="it-IT" sz="1800" dirty="0"/>
              <a:t>                                     dell’individualismo metodologico</a:t>
            </a:r>
            <a:endParaRPr lang="it-IT" dirty="0"/>
          </a:p>
        </p:txBody>
      </p:sp>
      <p:sp>
        <p:nvSpPr>
          <p:cNvPr id="37899" name="Freeform 22"/>
          <p:cNvSpPr>
            <a:spLocks/>
          </p:cNvSpPr>
          <p:nvPr/>
        </p:nvSpPr>
        <p:spPr bwMode="auto">
          <a:xfrm>
            <a:off x="387350" y="3986213"/>
            <a:ext cx="688975" cy="1368425"/>
          </a:xfrm>
          <a:custGeom>
            <a:avLst/>
            <a:gdLst>
              <a:gd name="T0" fmla="*/ 336550 w 434"/>
              <a:gd name="T1" fmla="*/ 0 h 862"/>
              <a:gd name="T2" fmla="*/ 123825 w 434"/>
              <a:gd name="T3" fmla="*/ 176213 h 862"/>
              <a:gd name="T4" fmla="*/ 88900 w 434"/>
              <a:gd name="T5" fmla="*/ 230188 h 862"/>
              <a:gd name="T6" fmla="*/ 53975 w 434"/>
              <a:gd name="T7" fmla="*/ 371475 h 862"/>
              <a:gd name="T8" fmla="*/ 141288 w 434"/>
              <a:gd name="T9" fmla="*/ 987425 h 862"/>
              <a:gd name="T10" fmla="*/ 336550 w 434"/>
              <a:gd name="T11" fmla="*/ 1200150 h 862"/>
              <a:gd name="T12" fmla="*/ 441325 w 434"/>
              <a:gd name="T13" fmla="*/ 1270000 h 862"/>
              <a:gd name="T14" fmla="*/ 547688 w 434"/>
              <a:gd name="T15" fmla="*/ 1304925 h 862"/>
              <a:gd name="T16" fmla="*/ 654050 w 434"/>
              <a:gd name="T17" fmla="*/ 1358900 h 862"/>
              <a:gd name="T18" fmla="*/ 688975 w 434"/>
              <a:gd name="T19" fmla="*/ 1304925 h 862"/>
              <a:gd name="T20" fmla="*/ 565150 w 434"/>
              <a:gd name="T21" fmla="*/ 1200150 h 862"/>
              <a:gd name="T22" fmla="*/ 512763 w 434"/>
              <a:gd name="T23" fmla="*/ 1217613 h 862"/>
              <a:gd name="T24" fmla="*/ 477838 w 434"/>
              <a:gd name="T25" fmla="*/ 1165225 h 862"/>
              <a:gd name="T26" fmla="*/ 441325 w 434"/>
              <a:gd name="T27" fmla="*/ 1128713 h 862"/>
              <a:gd name="T28" fmla="*/ 300038 w 434"/>
              <a:gd name="T29" fmla="*/ 935038 h 862"/>
              <a:gd name="T30" fmla="*/ 247650 w 434"/>
              <a:gd name="T31" fmla="*/ 830263 h 862"/>
              <a:gd name="T32" fmla="*/ 158750 w 434"/>
              <a:gd name="T33" fmla="*/ 600075 h 862"/>
              <a:gd name="T34" fmla="*/ 177800 w 434"/>
              <a:gd name="T35" fmla="*/ 458788 h 862"/>
              <a:gd name="T36" fmla="*/ 300038 w 434"/>
              <a:gd name="T37" fmla="*/ 247650 h 862"/>
              <a:gd name="T38" fmla="*/ 336550 w 434"/>
              <a:gd name="T39" fmla="*/ 195263 h 862"/>
              <a:gd name="T40" fmla="*/ 336550 w 434"/>
              <a:gd name="T41" fmla="*/ 0 h 8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34"/>
              <a:gd name="T64" fmla="*/ 0 h 862"/>
              <a:gd name="T65" fmla="*/ 434 w 434"/>
              <a:gd name="T66" fmla="*/ 862 h 8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34" h="862">
                <a:moveTo>
                  <a:pt x="212" y="0"/>
                </a:moveTo>
                <a:cubicBezTo>
                  <a:pt x="163" y="33"/>
                  <a:pt x="128" y="79"/>
                  <a:pt x="78" y="111"/>
                </a:cubicBezTo>
                <a:cubicBezTo>
                  <a:pt x="71" y="122"/>
                  <a:pt x="61" y="132"/>
                  <a:pt x="56" y="145"/>
                </a:cubicBezTo>
                <a:cubicBezTo>
                  <a:pt x="46" y="174"/>
                  <a:pt x="34" y="234"/>
                  <a:pt x="34" y="234"/>
                </a:cubicBezTo>
                <a:cubicBezTo>
                  <a:pt x="39" y="364"/>
                  <a:pt x="0" y="516"/>
                  <a:pt x="89" y="622"/>
                </a:cubicBezTo>
                <a:cubicBezTo>
                  <a:pt x="131" y="672"/>
                  <a:pt x="160" y="717"/>
                  <a:pt x="212" y="756"/>
                </a:cubicBezTo>
                <a:cubicBezTo>
                  <a:pt x="233" y="772"/>
                  <a:pt x="253" y="792"/>
                  <a:pt x="278" y="800"/>
                </a:cubicBezTo>
                <a:cubicBezTo>
                  <a:pt x="300" y="807"/>
                  <a:pt x="345" y="822"/>
                  <a:pt x="345" y="822"/>
                </a:cubicBezTo>
                <a:cubicBezTo>
                  <a:pt x="353" y="827"/>
                  <a:pt x="396" y="862"/>
                  <a:pt x="412" y="856"/>
                </a:cubicBezTo>
                <a:cubicBezTo>
                  <a:pt x="424" y="851"/>
                  <a:pt x="427" y="833"/>
                  <a:pt x="434" y="822"/>
                </a:cubicBezTo>
                <a:cubicBezTo>
                  <a:pt x="419" y="777"/>
                  <a:pt x="399" y="770"/>
                  <a:pt x="356" y="756"/>
                </a:cubicBezTo>
                <a:cubicBezTo>
                  <a:pt x="345" y="760"/>
                  <a:pt x="334" y="771"/>
                  <a:pt x="323" y="767"/>
                </a:cubicBezTo>
                <a:cubicBezTo>
                  <a:pt x="311" y="762"/>
                  <a:pt x="309" y="744"/>
                  <a:pt x="301" y="734"/>
                </a:cubicBezTo>
                <a:cubicBezTo>
                  <a:pt x="294" y="726"/>
                  <a:pt x="286" y="719"/>
                  <a:pt x="278" y="711"/>
                </a:cubicBezTo>
                <a:cubicBezTo>
                  <a:pt x="263" y="665"/>
                  <a:pt x="224" y="623"/>
                  <a:pt x="189" y="589"/>
                </a:cubicBezTo>
                <a:cubicBezTo>
                  <a:pt x="160" y="503"/>
                  <a:pt x="200" y="612"/>
                  <a:pt x="156" y="523"/>
                </a:cubicBezTo>
                <a:cubicBezTo>
                  <a:pt x="133" y="477"/>
                  <a:pt x="118" y="426"/>
                  <a:pt x="100" y="378"/>
                </a:cubicBezTo>
                <a:cubicBezTo>
                  <a:pt x="104" y="348"/>
                  <a:pt x="102" y="317"/>
                  <a:pt x="112" y="289"/>
                </a:cubicBezTo>
                <a:cubicBezTo>
                  <a:pt x="125" y="252"/>
                  <a:pt x="169" y="196"/>
                  <a:pt x="189" y="156"/>
                </a:cubicBezTo>
                <a:cubicBezTo>
                  <a:pt x="195" y="144"/>
                  <a:pt x="210" y="136"/>
                  <a:pt x="212" y="123"/>
                </a:cubicBezTo>
                <a:cubicBezTo>
                  <a:pt x="218" y="82"/>
                  <a:pt x="212" y="41"/>
                  <a:pt x="212" y="0"/>
                </a:cubicBezTo>
                <a:close/>
              </a:path>
            </a:pathLst>
          </a:custGeom>
          <a:solidFill>
            <a:schemeClr val="accent1"/>
          </a:solidFill>
          <a:ln w="9525">
            <a:solidFill>
              <a:schemeClr val="tx1"/>
            </a:solidFill>
            <a:round/>
            <a:headEnd/>
            <a:tailEnd/>
          </a:ln>
        </p:spPr>
        <p:txBody>
          <a:bodyPr wrap="none" anchor="ctr"/>
          <a:lstStyle/>
          <a:p>
            <a:endParaRPr lang="it-IT"/>
          </a:p>
        </p:txBody>
      </p:sp>
      <p:sp>
        <p:nvSpPr>
          <p:cNvPr id="37900" name="Freeform 23"/>
          <p:cNvSpPr>
            <a:spLocks/>
          </p:cNvSpPr>
          <p:nvPr/>
        </p:nvSpPr>
        <p:spPr bwMode="auto">
          <a:xfrm>
            <a:off x="569913" y="4498975"/>
            <a:ext cx="850900" cy="1444625"/>
          </a:xfrm>
          <a:custGeom>
            <a:avLst/>
            <a:gdLst>
              <a:gd name="T0" fmla="*/ 188913 w 536"/>
              <a:gd name="T1" fmla="*/ 0 h 910"/>
              <a:gd name="T2" fmla="*/ 100013 w 536"/>
              <a:gd name="T3" fmla="*/ 280988 h 910"/>
              <a:gd name="T4" fmla="*/ 65088 w 536"/>
              <a:gd name="T5" fmla="*/ 387350 h 910"/>
              <a:gd name="T6" fmla="*/ 82550 w 536"/>
              <a:gd name="T7" fmla="*/ 1146175 h 910"/>
              <a:gd name="T8" fmla="*/ 241300 w 536"/>
              <a:gd name="T9" fmla="*/ 1339850 h 910"/>
              <a:gd name="T10" fmla="*/ 541338 w 536"/>
              <a:gd name="T11" fmla="*/ 1427163 h 910"/>
              <a:gd name="T12" fmla="*/ 823913 w 536"/>
              <a:gd name="T13" fmla="*/ 1409700 h 910"/>
              <a:gd name="T14" fmla="*/ 806450 w 536"/>
              <a:gd name="T15" fmla="*/ 1322388 h 910"/>
              <a:gd name="T16" fmla="*/ 682625 w 536"/>
              <a:gd name="T17" fmla="*/ 1287463 h 910"/>
              <a:gd name="T18" fmla="*/ 400050 w 536"/>
              <a:gd name="T19" fmla="*/ 1250950 h 910"/>
              <a:gd name="T20" fmla="*/ 223838 w 536"/>
              <a:gd name="T21" fmla="*/ 1198563 h 910"/>
              <a:gd name="T22" fmla="*/ 188913 w 536"/>
              <a:gd name="T23" fmla="*/ 1146175 h 910"/>
              <a:gd name="T24" fmla="*/ 153988 w 536"/>
              <a:gd name="T25" fmla="*/ 1039813 h 910"/>
              <a:gd name="T26" fmla="*/ 188913 w 536"/>
              <a:gd name="T27" fmla="*/ 439738 h 910"/>
              <a:gd name="T28" fmla="*/ 241300 w 536"/>
              <a:gd name="T29" fmla="*/ 280988 h 910"/>
              <a:gd name="T30" fmla="*/ 276225 w 536"/>
              <a:gd name="T31" fmla="*/ 176213 h 910"/>
              <a:gd name="T32" fmla="*/ 223838 w 536"/>
              <a:gd name="T33" fmla="*/ 34925 h 910"/>
              <a:gd name="T34" fmla="*/ 171450 w 536"/>
              <a:gd name="T35" fmla="*/ 69850 h 910"/>
              <a:gd name="T36" fmla="*/ 188913 w 536"/>
              <a:gd name="T37" fmla="*/ 122238 h 910"/>
              <a:gd name="T38" fmla="*/ 206375 w 536"/>
              <a:gd name="T39" fmla="*/ 228600 h 9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36"/>
              <a:gd name="T61" fmla="*/ 0 h 910"/>
              <a:gd name="T62" fmla="*/ 536 w 536"/>
              <a:gd name="T63" fmla="*/ 910 h 9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36" h="910">
                <a:moveTo>
                  <a:pt x="119" y="0"/>
                </a:moveTo>
                <a:cubicBezTo>
                  <a:pt x="99" y="59"/>
                  <a:pt x="81" y="118"/>
                  <a:pt x="63" y="177"/>
                </a:cubicBezTo>
                <a:cubicBezTo>
                  <a:pt x="56" y="200"/>
                  <a:pt x="41" y="244"/>
                  <a:pt x="41" y="244"/>
                </a:cubicBezTo>
                <a:cubicBezTo>
                  <a:pt x="18" y="405"/>
                  <a:pt x="0" y="562"/>
                  <a:pt x="52" y="722"/>
                </a:cubicBezTo>
                <a:cubicBezTo>
                  <a:pt x="65" y="762"/>
                  <a:pt x="124" y="816"/>
                  <a:pt x="152" y="844"/>
                </a:cubicBezTo>
                <a:cubicBezTo>
                  <a:pt x="178" y="870"/>
                  <a:pt x="309" y="895"/>
                  <a:pt x="341" y="899"/>
                </a:cubicBezTo>
                <a:cubicBezTo>
                  <a:pt x="400" y="895"/>
                  <a:pt x="464" y="910"/>
                  <a:pt x="519" y="888"/>
                </a:cubicBezTo>
                <a:cubicBezTo>
                  <a:pt x="536" y="881"/>
                  <a:pt x="520" y="847"/>
                  <a:pt x="508" y="833"/>
                </a:cubicBezTo>
                <a:cubicBezTo>
                  <a:pt x="491" y="812"/>
                  <a:pt x="457" y="815"/>
                  <a:pt x="430" y="811"/>
                </a:cubicBezTo>
                <a:cubicBezTo>
                  <a:pt x="371" y="801"/>
                  <a:pt x="252" y="788"/>
                  <a:pt x="252" y="788"/>
                </a:cubicBezTo>
                <a:cubicBezTo>
                  <a:pt x="215" y="776"/>
                  <a:pt x="178" y="767"/>
                  <a:pt x="141" y="755"/>
                </a:cubicBezTo>
                <a:cubicBezTo>
                  <a:pt x="134" y="744"/>
                  <a:pt x="124" y="734"/>
                  <a:pt x="119" y="722"/>
                </a:cubicBezTo>
                <a:cubicBezTo>
                  <a:pt x="110" y="700"/>
                  <a:pt x="97" y="655"/>
                  <a:pt x="97" y="655"/>
                </a:cubicBezTo>
                <a:cubicBezTo>
                  <a:pt x="88" y="524"/>
                  <a:pt x="77" y="404"/>
                  <a:pt x="119" y="277"/>
                </a:cubicBezTo>
                <a:cubicBezTo>
                  <a:pt x="130" y="244"/>
                  <a:pt x="141" y="210"/>
                  <a:pt x="152" y="177"/>
                </a:cubicBezTo>
                <a:cubicBezTo>
                  <a:pt x="159" y="155"/>
                  <a:pt x="174" y="111"/>
                  <a:pt x="174" y="111"/>
                </a:cubicBezTo>
                <a:cubicBezTo>
                  <a:pt x="173" y="105"/>
                  <a:pt x="165" y="27"/>
                  <a:pt x="141" y="22"/>
                </a:cubicBezTo>
                <a:cubicBezTo>
                  <a:pt x="128" y="19"/>
                  <a:pt x="119" y="37"/>
                  <a:pt x="108" y="44"/>
                </a:cubicBezTo>
                <a:cubicBezTo>
                  <a:pt x="112" y="55"/>
                  <a:pt x="117" y="66"/>
                  <a:pt x="119" y="77"/>
                </a:cubicBezTo>
                <a:cubicBezTo>
                  <a:pt x="124" y="99"/>
                  <a:pt x="130" y="144"/>
                  <a:pt x="130" y="144"/>
                </a:cubicBezTo>
              </a:path>
            </a:pathLst>
          </a:custGeom>
          <a:noFill/>
          <a:ln w="9525">
            <a:solidFill>
              <a:schemeClr val="tx1"/>
            </a:solidFill>
            <a:round/>
            <a:headEnd/>
            <a:tailEnd/>
          </a:ln>
        </p:spPr>
        <p:txBody>
          <a:bodyPr wrap="none" anchor="ctr"/>
          <a:lstStyle/>
          <a:p>
            <a:endParaRPr lang="it-IT"/>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457200"/>
            <a:ext cx="7772400" cy="1143000"/>
          </a:xfrm>
        </p:spPr>
        <p:txBody>
          <a:bodyPr/>
          <a:lstStyle/>
          <a:p>
            <a:r>
              <a:rPr lang="it-IT" sz="2400" b="1" smtClean="0"/>
              <a:t>GLI OBIETTIVI NELLE SOCIETA’ DI INDIVIDUI</a:t>
            </a:r>
            <a:endParaRPr lang="it-IT" sz="2000" smtClean="0"/>
          </a:p>
        </p:txBody>
      </p:sp>
      <p:sp>
        <p:nvSpPr>
          <p:cNvPr id="38915" name="Rectangle 3"/>
          <p:cNvSpPr>
            <a:spLocks noGrp="1" noChangeArrowheads="1"/>
          </p:cNvSpPr>
          <p:nvPr>
            <p:ph type="body" sz="half" idx="1"/>
          </p:nvPr>
        </p:nvSpPr>
        <p:spPr>
          <a:xfrm>
            <a:off x="685800" y="1828800"/>
            <a:ext cx="3810000" cy="4114800"/>
          </a:xfrm>
        </p:spPr>
        <p:txBody>
          <a:bodyPr/>
          <a:lstStyle/>
          <a:p>
            <a:pPr>
              <a:buFontTx/>
              <a:buNone/>
            </a:pPr>
            <a:r>
              <a:rPr lang="it-IT" sz="2000" b="1" smtClean="0"/>
              <a:t>Società elitarie</a:t>
            </a:r>
            <a:endParaRPr lang="it-IT" sz="2000" smtClean="0"/>
          </a:p>
          <a:p>
            <a:pPr>
              <a:buFontTx/>
              <a:buNone/>
            </a:pPr>
            <a:endParaRPr lang="it-IT" sz="2000" smtClean="0"/>
          </a:p>
          <a:p>
            <a:pPr>
              <a:buFontTx/>
              <a:buNone/>
            </a:pPr>
            <a:r>
              <a:rPr lang="it-IT" sz="2000" smtClean="0"/>
              <a:t>“il potere pubblico non è sensibile alla richiesta del popolo, ma lo è verso i valori e gli interessi dell’élite”</a:t>
            </a:r>
          </a:p>
          <a:p>
            <a:pPr>
              <a:buFontTx/>
              <a:buNone/>
            </a:pPr>
            <a:endParaRPr lang="it-IT" sz="2000" smtClean="0"/>
          </a:p>
          <a:p>
            <a:pPr>
              <a:buFontTx/>
              <a:buNone/>
            </a:pPr>
            <a:r>
              <a:rPr lang="it-IT" sz="2000" b="1" smtClean="0"/>
              <a:t>Ideologia interna</a:t>
            </a:r>
          </a:p>
          <a:p>
            <a:pPr>
              <a:buFontTx/>
              <a:buNone/>
            </a:pPr>
            <a:endParaRPr lang="it-IT" sz="2000" smtClean="0"/>
          </a:p>
        </p:txBody>
      </p:sp>
      <p:sp>
        <p:nvSpPr>
          <p:cNvPr id="38916" name="Rectangle 4"/>
          <p:cNvSpPr>
            <a:spLocks noGrp="1" noChangeArrowheads="1"/>
          </p:cNvSpPr>
          <p:nvPr>
            <p:ph type="body" sz="half" idx="2"/>
          </p:nvPr>
        </p:nvSpPr>
        <p:spPr>
          <a:xfrm>
            <a:off x="4648200" y="1828800"/>
            <a:ext cx="3810000" cy="4114800"/>
          </a:xfrm>
        </p:spPr>
        <p:txBody>
          <a:bodyPr/>
          <a:lstStyle/>
          <a:p>
            <a:pPr>
              <a:buFontTx/>
              <a:buNone/>
            </a:pPr>
            <a:r>
              <a:rPr lang="it-IT" sz="2000" b="1" dirty="0" smtClean="0"/>
              <a:t>Società democratiche:</a:t>
            </a:r>
            <a:r>
              <a:rPr lang="it-IT" sz="2000" dirty="0" smtClean="0"/>
              <a:t> “il potere pubblico è l’aggregazione delle preferenze individuali”</a:t>
            </a:r>
            <a:endParaRPr lang="it-IT" sz="2000" b="1" dirty="0" smtClean="0"/>
          </a:p>
        </p:txBody>
      </p:sp>
      <p:sp>
        <p:nvSpPr>
          <p:cNvPr id="38917" name="AutoShape 5"/>
          <p:cNvSpPr>
            <a:spLocks noChangeArrowheads="1"/>
          </p:cNvSpPr>
          <p:nvPr/>
        </p:nvSpPr>
        <p:spPr bwMode="auto">
          <a:xfrm>
            <a:off x="3124200" y="4267200"/>
            <a:ext cx="914400" cy="609600"/>
          </a:xfrm>
          <a:custGeom>
            <a:avLst/>
            <a:gdLst>
              <a:gd name="T0" fmla="*/ 19354800 w 21600"/>
              <a:gd name="T1" fmla="*/ -790 h 21600"/>
              <a:gd name="T2" fmla="*/ 4836922 w 21600"/>
              <a:gd name="T3" fmla="*/ 8601343 h 21600"/>
              <a:gd name="T4" fmla="*/ 19354800 w 21600"/>
              <a:gd name="T5" fmla="*/ 4300276 h 21600"/>
              <a:gd name="T6" fmla="*/ 43548300 w 21600"/>
              <a:gd name="T7" fmla="*/ 8602133 h 21600"/>
              <a:gd name="T8" fmla="*/ 33870900 w 21600"/>
              <a:gd name="T9" fmla="*/ 12903200 h 21600"/>
              <a:gd name="T10" fmla="*/ 24193500 w 21600"/>
              <a:gd name="T11" fmla="*/ 860213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1"/>
          </a:solidFill>
          <a:ln w="9525">
            <a:solidFill>
              <a:schemeClr val="tx1"/>
            </a:solidFill>
            <a:miter lim="800000"/>
            <a:headEnd/>
            <a:tailEnd/>
          </a:ln>
        </p:spPr>
        <p:txBody>
          <a:bodyPr wrap="none" anchor="ctr"/>
          <a:lstStyle/>
          <a:p>
            <a:endParaRPr lang="it-IT"/>
          </a:p>
        </p:txBody>
      </p:sp>
      <p:sp>
        <p:nvSpPr>
          <p:cNvPr id="38918" name="Text Box 6"/>
          <p:cNvSpPr txBox="1">
            <a:spLocks noChangeArrowheads="1"/>
          </p:cNvSpPr>
          <p:nvPr/>
        </p:nvSpPr>
        <p:spPr bwMode="auto">
          <a:xfrm>
            <a:off x="2209800" y="4800600"/>
            <a:ext cx="2057400" cy="1127125"/>
          </a:xfrm>
          <a:prstGeom prst="rect">
            <a:avLst/>
          </a:prstGeom>
          <a:noFill/>
          <a:ln w="9525">
            <a:noFill/>
            <a:miter lim="800000"/>
            <a:headEnd/>
            <a:tailEnd/>
          </a:ln>
        </p:spPr>
        <p:txBody>
          <a:bodyPr>
            <a:spAutoFit/>
          </a:bodyPr>
          <a:lstStyle/>
          <a:p>
            <a:r>
              <a:rPr lang="it-IT" sz="2000" b="1"/>
              <a:t>Coincide con</a:t>
            </a:r>
          </a:p>
          <a:p>
            <a:r>
              <a:rPr lang="it-IT" sz="2000" b="1"/>
              <a:t>quella della élite </a:t>
            </a:r>
            <a:r>
              <a:rPr lang="it-IT" sz="1400"/>
              <a:t>(capo carismatico,</a:t>
            </a:r>
          </a:p>
          <a:p>
            <a:r>
              <a:rPr lang="it-IT" sz="1400"/>
              <a:t>capo politico, ecc.)</a:t>
            </a:r>
            <a:endParaRPr lang="it-IT" sz="2000" b="1"/>
          </a:p>
        </p:txBody>
      </p:sp>
      <p:sp>
        <p:nvSpPr>
          <p:cNvPr id="38919" name="Line 7"/>
          <p:cNvSpPr>
            <a:spLocks noChangeShapeType="1"/>
          </p:cNvSpPr>
          <p:nvPr/>
        </p:nvSpPr>
        <p:spPr bwMode="auto">
          <a:xfrm>
            <a:off x="5029200" y="3124200"/>
            <a:ext cx="0" cy="1676400"/>
          </a:xfrm>
          <a:prstGeom prst="line">
            <a:avLst/>
          </a:prstGeom>
          <a:noFill/>
          <a:ln w="9525">
            <a:solidFill>
              <a:schemeClr val="tx1"/>
            </a:solidFill>
            <a:round/>
            <a:headEnd/>
            <a:tailEnd/>
          </a:ln>
        </p:spPr>
        <p:txBody>
          <a:bodyPr wrap="none" anchor="ctr"/>
          <a:lstStyle/>
          <a:p>
            <a:endParaRPr lang="it-IT"/>
          </a:p>
        </p:txBody>
      </p:sp>
      <p:sp>
        <p:nvSpPr>
          <p:cNvPr id="38920" name="Line 8"/>
          <p:cNvSpPr>
            <a:spLocks noChangeShapeType="1"/>
          </p:cNvSpPr>
          <p:nvPr/>
        </p:nvSpPr>
        <p:spPr bwMode="auto">
          <a:xfrm>
            <a:off x="5029200" y="4800600"/>
            <a:ext cx="3124200" cy="0"/>
          </a:xfrm>
          <a:prstGeom prst="line">
            <a:avLst/>
          </a:prstGeom>
          <a:noFill/>
          <a:ln w="9525">
            <a:solidFill>
              <a:schemeClr val="tx1"/>
            </a:solidFill>
            <a:round/>
            <a:headEnd/>
            <a:tailEnd/>
          </a:ln>
        </p:spPr>
        <p:txBody>
          <a:bodyPr wrap="none" anchor="ctr"/>
          <a:lstStyle/>
          <a:p>
            <a:endParaRPr lang="it-IT"/>
          </a:p>
        </p:txBody>
      </p:sp>
      <p:sp>
        <p:nvSpPr>
          <p:cNvPr id="38921" name="Line 9"/>
          <p:cNvSpPr>
            <a:spLocks noChangeShapeType="1"/>
          </p:cNvSpPr>
          <p:nvPr/>
        </p:nvSpPr>
        <p:spPr bwMode="auto">
          <a:xfrm flipV="1">
            <a:off x="5029200" y="3581400"/>
            <a:ext cx="838200" cy="1219200"/>
          </a:xfrm>
          <a:prstGeom prst="line">
            <a:avLst/>
          </a:prstGeom>
          <a:noFill/>
          <a:ln w="9525">
            <a:solidFill>
              <a:schemeClr val="tx1"/>
            </a:solidFill>
            <a:round/>
            <a:headEnd/>
            <a:tailEnd type="triangle" w="med" len="med"/>
          </a:ln>
        </p:spPr>
        <p:txBody>
          <a:bodyPr wrap="none" anchor="ctr"/>
          <a:lstStyle/>
          <a:p>
            <a:endParaRPr lang="it-IT"/>
          </a:p>
        </p:txBody>
      </p:sp>
      <p:sp>
        <p:nvSpPr>
          <p:cNvPr id="38922" name="Line 10"/>
          <p:cNvSpPr>
            <a:spLocks noChangeShapeType="1"/>
          </p:cNvSpPr>
          <p:nvPr/>
        </p:nvSpPr>
        <p:spPr bwMode="auto">
          <a:xfrm flipV="1">
            <a:off x="5105400" y="4114800"/>
            <a:ext cx="2286000" cy="685800"/>
          </a:xfrm>
          <a:prstGeom prst="line">
            <a:avLst/>
          </a:prstGeom>
          <a:noFill/>
          <a:ln w="9525">
            <a:solidFill>
              <a:schemeClr val="tx1"/>
            </a:solidFill>
            <a:round/>
            <a:headEnd/>
            <a:tailEnd type="triangle" w="med" len="med"/>
          </a:ln>
        </p:spPr>
        <p:txBody>
          <a:bodyPr wrap="none" anchor="ctr"/>
          <a:lstStyle/>
          <a:p>
            <a:endParaRPr lang="it-IT"/>
          </a:p>
        </p:txBody>
      </p:sp>
      <p:sp>
        <p:nvSpPr>
          <p:cNvPr id="38923" name="Line 17"/>
          <p:cNvSpPr>
            <a:spLocks noChangeShapeType="1"/>
          </p:cNvSpPr>
          <p:nvPr/>
        </p:nvSpPr>
        <p:spPr bwMode="auto">
          <a:xfrm>
            <a:off x="5943600" y="3733800"/>
            <a:ext cx="533400" cy="533400"/>
          </a:xfrm>
          <a:prstGeom prst="line">
            <a:avLst/>
          </a:prstGeom>
          <a:noFill/>
          <a:ln w="9525">
            <a:solidFill>
              <a:schemeClr val="tx1"/>
            </a:solidFill>
            <a:round/>
            <a:headEnd type="triangle" w="med" len="med"/>
            <a:tailEnd type="triangle" w="med" len="med"/>
          </a:ln>
        </p:spPr>
        <p:txBody>
          <a:bodyPr wrap="none" anchor="ctr"/>
          <a:lstStyle/>
          <a:p>
            <a:endParaRPr lang="it-IT"/>
          </a:p>
        </p:txBody>
      </p:sp>
      <p:sp>
        <p:nvSpPr>
          <p:cNvPr id="38924" name="Text Box 18"/>
          <p:cNvSpPr txBox="1">
            <a:spLocks noChangeArrowheads="1"/>
          </p:cNvSpPr>
          <p:nvPr/>
        </p:nvSpPr>
        <p:spPr bwMode="auto">
          <a:xfrm>
            <a:off x="6400800" y="3611563"/>
            <a:ext cx="1169988" cy="274637"/>
          </a:xfrm>
          <a:prstGeom prst="rect">
            <a:avLst/>
          </a:prstGeom>
          <a:noFill/>
          <a:ln w="9525">
            <a:noFill/>
            <a:miter lim="800000"/>
            <a:headEnd/>
            <a:tailEnd/>
          </a:ln>
        </p:spPr>
        <p:txBody>
          <a:bodyPr wrap="none">
            <a:spAutoFit/>
          </a:bodyPr>
          <a:lstStyle/>
          <a:p>
            <a:r>
              <a:rPr lang="it-IT" sz="1200"/>
              <a:t>Interesse di tutti</a:t>
            </a:r>
          </a:p>
        </p:txBody>
      </p:sp>
      <p:sp>
        <p:nvSpPr>
          <p:cNvPr id="38925" name="Text Box 19"/>
          <p:cNvSpPr txBox="1">
            <a:spLocks noChangeArrowheads="1"/>
          </p:cNvSpPr>
          <p:nvPr/>
        </p:nvSpPr>
        <p:spPr bwMode="auto">
          <a:xfrm>
            <a:off x="7451725" y="3962400"/>
            <a:ext cx="1158875" cy="461963"/>
          </a:xfrm>
          <a:prstGeom prst="rect">
            <a:avLst/>
          </a:prstGeom>
          <a:noFill/>
          <a:ln w="9525">
            <a:noFill/>
            <a:miter lim="800000"/>
            <a:headEnd/>
            <a:tailEnd/>
          </a:ln>
        </p:spPr>
        <p:txBody>
          <a:bodyPr>
            <a:spAutoFit/>
          </a:bodyPr>
          <a:lstStyle/>
          <a:p>
            <a:r>
              <a:rPr lang="it-IT" sz="1200"/>
              <a:t>Interesse del</a:t>
            </a:r>
          </a:p>
          <a:p>
            <a:r>
              <a:rPr lang="it-IT" sz="1200"/>
              <a:t>gruppo B</a:t>
            </a:r>
            <a:endParaRPr lang="it-IT"/>
          </a:p>
        </p:txBody>
      </p:sp>
      <p:sp>
        <p:nvSpPr>
          <p:cNvPr id="38926" name="Text Box 21"/>
          <p:cNvSpPr txBox="1">
            <a:spLocks noChangeArrowheads="1"/>
          </p:cNvSpPr>
          <p:nvPr/>
        </p:nvSpPr>
        <p:spPr bwMode="auto">
          <a:xfrm>
            <a:off x="5257800" y="3200400"/>
            <a:ext cx="1905000" cy="274638"/>
          </a:xfrm>
          <a:prstGeom prst="rect">
            <a:avLst/>
          </a:prstGeom>
          <a:noFill/>
          <a:ln w="9525">
            <a:noFill/>
            <a:miter lim="800000"/>
            <a:headEnd/>
            <a:tailEnd/>
          </a:ln>
        </p:spPr>
        <p:txBody>
          <a:bodyPr>
            <a:spAutoFit/>
          </a:bodyPr>
          <a:lstStyle/>
          <a:p>
            <a:pPr>
              <a:spcBef>
                <a:spcPct val="50000"/>
              </a:spcBef>
            </a:pPr>
            <a:r>
              <a:rPr lang="it-IT" sz="1200"/>
              <a:t>Interesse del gruppo A </a:t>
            </a:r>
          </a:p>
        </p:txBody>
      </p:sp>
      <p:sp>
        <p:nvSpPr>
          <p:cNvPr id="38927" name="Text Box 25"/>
          <p:cNvSpPr txBox="1">
            <a:spLocks noChangeArrowheads="1"/>
          </p:cNvSpPr>
          <p:nvPr/>
        </p:nvSpPr>
        <p:spPr bwMode="auto">
          <a:xfrm>
            <a:off x="4465638" y="5029200"/>
            <a:ext cx="2036762" cy="396875"/>
          </a:xfrm>
          <a:prstGeom prst="rect">
            <a:avLst/>
          </a:prstGeom>
          <a:noFill/>
          <a:ln w="9525">
            <a:noFill/>
            <a:miter lim="800000"/>
            <a:headEnd/>
            <a:tailEnd/>
          </a:ln>
        </p:spPr>
        <p:txBody>
          <a:bodyPr wrap="none">
            <a:spAutoFit/>
          </a:bodyPr>
          <a:lstStyle/>
          <a:p>
            <a:r>
              <a:rPr lang="it-IT" sz="2000" b="1"/>
              <a:t>Ideologia interna</a:t>
            </a:r>
          </a:p>
        </p:txBody>
      </p:sp>
      <p:sp>
        <p:nvSpPr>
          <p:cNvPr id="38928" name="AutoShape 26"/>
          <p:cNvSpPr>
            <a:spLocks noChangeArrowheads="1"/>
          </p:cNvSpPr>
          <p:nvPr/>
        </p:nvSpPr>
        <p:spPr bwMode="auto">
          <a:xfrm>
            <a:off x="6934200" y="51054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it-IT"/>
          </a:p>
        </p:txBody>
      </p:sp>
      <p:sp>
        <p:nvSpPr>
          <p:cNvPr id="38929" name="Text Box 27"/>
          <p:cNvSpPr txBox="1">
            <a:spLocks noChangeArrowheads="1"/>
          </p:cNvSpPr>
          <p:nvPr/>
        </p:nvSpPr>
        <p:spPr bwMode="auto">
          <a:xfrm>
            <a:off x="5135563" y="5500688"/>
            <a:ext cx="2865437" cy="396875"/>
          </a:xfrm>
          <a:prstGeom prst="rect">
            <a:avLst/>
          </a:prstGeom>
          <a:noFill/>
          <a:ln w="9525">
            <a:noFill/>
            <a:miter lim="800000"/>
            <a:headEnd/>
            <a:tailEnd/>
          </a:ln>
        </p:spPr>
        <p:txBody>
          <a:bodyPr wrap="none">
            <a:spAutoFit/>
          </a:bodyPr>
          <a:lstStyle/>
          <a:p>
            <a:r>
              <a:rPr lang="it-IT" sz="2000" b="1"/>
              <a:t>Teoria delle scelte sociali</a:t>
            </a:r>
            <a:endParaRPr lang="it-IT" sz="1800" b="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381000"/>
            <a:ext cx="7772400" cy="1143000"/>
          </a:xfrm>
        </p:spPr>
        <p:txBody>
          <a:bodyPr>
            <a:normAutofit fontScale="90000"/>
          </a:bodyPr>
          <a:lstStyle/>
          <a:p>
            <a:r>
              <a:rPr lang="it-IT" sz="2400" b="1" smtClean="0"/>
              <a:t>La sensibilità del programma all’ideologia interna</a:t>
            </a:r>
            <a:br>
              <a:rPr lang="it-IT" sz="2400" b="1" smtClean="0"/>
            </a:br>
            <a:r>
              <a:rPr lang="it-IT" sz="2400" smtClean="0"/>
              <a:t>Suddivisione della manodopera tra due settori (burro &amp; esercito, L manodopera, 100 addetti)</a:t>
            </a:r>
            <a:endParaRPr lang="it-IT" sz="2400" b="1" smtClean="0"/>
          </a:p>
        </p:txBody>
      </p:sp>
      <p:sp>
        <p:nvSpPr>
          <p:cNvPr id="39939" name="Text Box 3"/>
          <p:cNvSpPr txBox="1">
            <a:spLocks noChangeArrowheads="1"/>
          </p:cNvSpPr>
          <p:nvPr/>
        </p:nvSpPr>
        <p:spPr bwMode="auto">
          <a:xfrm>
            <a:off x="441325" y="1684338"/>
            <a:ext cx="7308850" cy="701675"/>
          </a:xfrm>
          <a:prstGeom prst="rect">
            <a:avLst/>
          </a:prstGeom>
          <a:noFill/>
          <a:ln w="9525">
            <a:noFill/>
            <a:miter lim="800000"/>
            <a:headEnd/>
            <a:tailEnd/>
          </a:ln>
        </p:spPr>
        <p:txBody>
          <a:bodyPr wrap="none">
            <a:spAutoFit/>
          </a:bodyPr>
          <a:lstStyle/>
          <a:p>
            <a:r>
              <a:rPr lang="it-IT" sz="2000"/>
              <a:t>Funzioni di produzione:  del burro: Q = 20</a:t>
            </a:r>
            <a:r>
              <a:rPr lang="it-IT" sz="2000">
                <a:sym typeface="Symbol" pitchFamily="18" charset="2"/>
              </a:rPr>
              <a:t>L</a:t>
            </a:r>
            <a:r>
              <a:rPr lang="it-IT" sz="2000" baseline="-25000">
                <a:sym typeface="Symbol" pitchFamily="18" charset="2"/>
              </a:rPr>
              <a:t>q</a:t>
            </a:r>
            <a:r>
              <a:rPr lang="it-IT" sz="2000">
                <a:sym typeface="Symbol" pitchFamily="18" charset="2"/>
              </a:rPr>
              <a:t>   ;  dell’esercito  E = L</a:t>
            </a:r>
            <a:r>
              <a:rPr lang="it-IT" sz="2000" baseline="-25000">
                <a:sym typeface="Symbol" pitchFamily="18" charset="2"/>
              </a:rPr>
              <a:t>e</a:t>
            </a:r>
            <a:endParaRPr lang="it-IT" sz="1600">
              <a:sym typeface="Symbol" pitchFamily="18" charset="2"/>
            </a:endParaRPr>
          </a:p>
          <a:p>
            <a:r>
              <a:rPr lang="it-IT" sz="2000"/>
              <a:t>Funzioni di preferenza degli agenti: U</a:t>
            </a:r>
            <a:r>
              <a:rPr lang="it-IT" sz="2000" baseline="-25000"/>
              <a:t>A</a:t>
            </a:r>
            <a:r>
              <a:rPr lang="it-IT" sz="2000"/>
              <a:t>= aE  ,  U</a:t>
            </a:r>
            <a:r>
              <a:rPr lang="it-IT" sz="2000" baseline="-25000"/>
              <a:t>B</a:t>
            </a:r>
            <a:r>
              <a:rPr lang="it-IT" sz="2000"/>
              <a:t> = bQ</a:t>
            </a:r>
            <a:endParaRPr lang="it-IT" sz="1600"/>
          </a:p>
        </p:txBody>
      </p:sp>
      <p:sp>
        <p:nvSpPr>
          <p:cNvPr id="39940" name="Line 5"/>
          <p:cNvSpPr>
            <a:spLocks noChangeShapeType="1"/>
          </p:cNvSpPr>
          <p:nvPr/>
        </p:nvSpPr>
        <p:spPr bwMode="auto">
          <a:xfrm>
            <a:off x="685800" y="2743200"/>
            <a:ext cx="0" cy="2743200"/>
          </a:xfrm>
          <a:prstGeom prst="line">
            <a:avLst/>
          </a:prstGeom>
          <a:noFill/>
          <a:ln w="9525">
            <a:solidFill>
              <a:schemeClr val="tx1"/>
            </a:solidFill>
            <a:round/>
            <a:headEnd/>
            <a:tailEnd/>
          </a:ln>
        </p:spPr>
        <p:txBody>
          <a:bodyPr wrap="none" anchor="ctr"/>
          <a:lstStyle/>
          <a:p>
            <a:endParaRPr lang="it-IT"/>
          </a:p>
        </p:txBody>
      </p:sp>
      <p:sp>
        <p:nvSpPr>
          <p:cNvPr id="39941" name="Line 6"/>
          <p:cNvSpPr>
            <a:spLocks noChangeShapeType="1"/>
          </p:cNvSpPr>
          <p:nvPr/>
        </p:nvSpPr>
        <p:spPr bwMode="auto">
          <a:xfrm>
            <a:off x="685800" y="5486400"/>
            <a:ext cx="2895600" cy="0"/>
          </a:xfrm>
          <a:prstGeom prst="line">
            <a:avLst/>
          </a:prstGeom>
          <a:noFill/>
          <a:ln w="9525">
            <a:solidFill>
              <a:schemeClr val="tx1"/>
            </a:solidFill>
            <a:round/>
            <a:headEnd/>
            <a:tailEnd/>
          </a:ln>
        </p:spPr>
        <p:txBody>
          <a:bodyPr wrap="none" anchor="ctr"/>
          <a:lstStyle/>
          <a:p>
            <a:endParaRPr lang="it-IT"/>
          </a:p>
        </p:txBody>
      </p:sp>
      <p:sp>
        <p:nvSpPr>
          <p:cNvPr id="39942" name="Text Box 9"/>
          <p:cNvSpPr txBox="1">
            <a:spLocks noChangeArrowheads="1"/>
          </p:cNvSpPr>
          <p:nvPr/>
        </p:nvSpPr>
        <p:spPr bwMode="auto">
          <a:xfrm>
            <a:off x="669925" y="2632075"/>
            <a:ext cx="404813" cy="457200"/>
          </a:xfrm>
          <a:prstGeom prst="rect">
            <a:avLst/>
          </a:prstGeom>
          <a:noFill/>
          <a:ln w="9525">
            <a:noFill/>
            <a:miter lim="800000"/>
            <a:headEnd/>
            <a:tailEnd/>
          </a:ln>
        </p:spPr>
        <p:txBody>
          <a:bodyPr wrap="none">
            <a:spAutoFit/>
          </a:bodyPr>
          <a:lstStyle/>
          <a:p>
            <a:r>
              <a:rPr lang="it-IT"/>
              <a:t>Q</a:t>
            </a:r>
          </a:p>
        </p:txBody>
      </p:sp>
      <p:sp>
        <p:nvSpPr>
          <p:cNvPr id="39943" name="Text Box 10"/>
          <p:cNvSpPr txBox="1">
            <a:spLocks noChangeArrowheads="1"/>
          </p:cNvSpPr>
          <p:nvPr/>
        </p:nvSpPr>
        <p:spPr bwMode="auto">
          <a:xfrm>
            <a:off x="3108325" y="4918075"/>
            <a:ext cx="369888" cy="457200"/>
          </a:xfrm>
          <a:prstGeom prst="rect">
            <a:avLst/>
          </a:prstGeom>
          <a:noFill/>
          <a:ln w="9525">
            <a:noFill/>
            <a:miter lim="800000"/>
            <a:headEnd/>
            <a:tailEnd/>
          </a:ln>
        </p:spPr>
        <p:txBody>
          <a:bodyPr wrap="none">
            <a:spAutoFit/>
          </a:bodyPr>
          <a:lstStyle/>
          <a:p>
            <a:r>
              <a:rPr lang="it-IT"/>
              <a:t>E</a:t>
            </a:r>
          </a:p>
        </p:txBody>
      </p:sp>
      <p:sp>
        <p:nvSpPr>
          <p:cNvPr id="39944" name="Text Box 11"/>
          <p:cNvSpPr txBox="1">
            <a:spLocks noChangeArrowheads="1"/>
          </p:cNvSpPr>
          <p:nvPr/>
        </p:nvSpPr>
        <p:spPr bwMode="auto">
          <a:xfrm>
            <a:off x="1127125" y="5600700"/>
            <a:ext cx="1436688" cy="366713"/>
          </a:xfrm>
          <a:prstGeom prst="rect">
            <a:avLst/>
          </a:prstGeom>
          <a:noFill/>
          <a:ln w="9525">
            <a:noFill/>
            <a:miter lim="800000"/>
            <a:headEnd/>
            <a:tailEnd/>
          </a:ln>
        </p:spPr>
        <p:txBody>
          <a:bodyPr wrap="none">
            <a:spAutoFit/>
          </a:bodyPr>
          <a:lstStyle/>
          <a:p>
            <a:r>
              <a:rPr lang="it-IT" sz="1800"/>
              <a:t>L</a:t>
            </a:r>
            <a:r>
              <a:rPr lang="it-IT" sz="1800" baseline="-25000"/>
              <a:t>q</a:t>
            </a:r>
            <a:r>
              <a:rPr lang="it-IT" sz="1800"/>
              <a:t> + L</a:t>
            </a:r>
            <a:r>
              <a:rPr lang="it-IT" sz="1800" baseline="-25000"/>
              <a:t>e</a:t>
            </a:r>
            <a:r>
              <a:rPr lang="it-IT" sz="1800"/>
              <a:t> = 100</a:t>
            </a:r>
            <a:endParaRPr lang="it-IT"/>
          </a:p>
        </p:txBody>
      </p:sp>
      <p:sp>
        <p:nvSpPr>
          <p:cNvPr id="39945" name="Text Box 12"/>
          <p:cNvSpPr txBox="1">
            <a:spLocks noChangeArrowheads="1"/>
          </p:cNvSpPr>
          <p:nvPr/>
        </p:nvSpPr>
        <p:spPr bwMode="auto">
          <a:xfrm>
            <a:off x="3641725" y="2854325"/>
            <a:ext cx="3400425" cy="457200"/>
          </a:xfrm>
          <a:prstGeom prst="rect">
            <a:avLst/>
          </a:prstGeom>
          <a:noFill/>
          <a:ln w="9525">
            <a:noFill/>
            <a:miter lim="800000"/>
            <a:headEnd/>
            <a:tailEnd/>
          </a:ln>
        </p:spPr>
        <p:txBody>
          <a:bodyPr wrap="none">
            <a:spAutoFit/>
          </a:bodyPr>
          <a:lstStyle/>
          <a:p>
            <a:r>
              <a:rPr lang="it-IT" b="1"/>
              <a:t>Max W = </a:t>
            </a:r>
            <a:r>
              <a:rPr lang="it-IT" b="1">
                <a:sym typeface="Symbol" pitchFamily="18" charset="2"/>
              </a:rPr>
              <a:t> </a:t>
            </a:r>
            <a:r>
              <a:rPr lang="it-IT" sz="2000" b="1"/>
              <a:t>U</a:t>
            </a:r>
            <a:r>
              <a:rPr lang="it-IT" sz="2000" b="1" baseline="-25000"/>
              <a:t>A</a:t>
            </a:r>
            <a:r>
              <a:rPr lang="it-IT" sz="2000" b="1"/>
              <a:t> + (1 </a:t>
            </a:r>
            <a:r>
              <a:rPr lang="it-IT" sz="2000" b="1">
                <a:sym typeface="Symbol" pitchFamily="18" charset="2"/>
              </a:rPr>
              <a:t> </a:t>
            </a:r>
            <a:r>
              <a:rPr lang="it-IT" b="1">
                <a:sym typeface="Symbol" pitchFamily="18" charset="2"/>
              </a:rPr>
              <a:t>) </a:t>
            </a:r>
            <a:r>
              <a:rPr lang="it-IT" sz="2000" b="1"/>
              <a:t>U</a:t>
            </a:r>
            <a:r>
              <a:rPr lang="it-IT" sz="2000" b="1" baseline="-25000"/>
              <a:t>B</a:t>
            </a:r>
            <a:endParaRPr lang="it-IT" sz="2000" b="1"/>
          </a:p>
        </p:txBody>
      </p:sp>
      <p:sp>
        <p:nvSpPr>
          <p:cNvPr id="39946" name="AutoShape 14"/>
          <p:cNvSpPr>
            <a:spLocks noChangeArrowheads="1"/>
          </p:cNvSpPr>
          <p:nvPr/>
        </p:nvSpPr>
        <p:spPr bwMode="auto">
          <a:xfrm>
            <a:off x="5486400" y="3352800"/>
            <a:ext cx="485775" cy="381000"/>
          </a:xfrm>
          <a:prstGeom prst="upDownArrow">
            <a:avLst>
              <a:gd name="adj1" fmla="val 50000"/>
              <a:gd name="adj2" fmla="val 20000"/>
            </a:avLst>
          </a:prstGeom>
          <a:solidFill>
            <a:schemeClr val="accent1"/>
          </a:solidFill>
          <a:ln w="9525">
            <a:solidFill>
              <a:schemeClr val="tx1"/>
            </a:solidFill>
            <a:miter lim="800000"/>
            <a:headEnd/>
            <a:tailEnd/>
          </a:ln>
        </p:spPr>
        <p:txBody>
          <a:bodyPr wrap="none" anchor="ctr"/>
          <a:lstStyle/>
          <a:p>
            <a:endParaRPr lang="it-IT"/>
          </a:p>
        </p:txBody>
      </p:sp>
      <p:sp>
        <p:nvSpPr>
          <p:cNvPr id="39947" name="Text Box 16"/>
          <p:cNvSpPr txBox="1">
            <a:spLocks noChangeArrowheads="1"/>
          </p:cNvSpPr>
          <p:nvPr/>
        </p:nvSpPr>
        <p:spPr bwMode="auto">
          <a:xfrm>
            <a:off x="3733800" y="3810000"/>
            <a:ext cx="4800600" cy="2955925"/>
          </a:xfrm>
          <a:prstGeom prst="rect">
            <a:avLst/>
          </a:prstGeom>
          <a:noFill/>
          <a:ln w="9525">
            <a:noFill/>
            <a:miter lim="800000"/>
            <a:headEnd/>
            <a:tailEnd/>
          </a:ln>
        </p:spPr>
        <p:txBody>
          <a:bodyPr>
            <a:spAutoFit/>
          </a:bodyPr>
          <a:lstStyle/>
          <a:p>
            <a:r>
              <a:rPr lang="it-IT" b="1"/>
              <a:t>Q* = f(</a:t>
            </a:r>
            <a:r>
              <a:rPr lang="it-IT" b="1">
                <a:sym typeface="Symbol" pitchFamily="18" charset="2"/>
              </a:rPr>
              <a:t>)</a:t>
            </a:r>
          </a:p>
          <a:p>
            <a:r>
              <a:rPr lang="it-IT" sz="2000"/>
              <a:t>se </a:t>
            </a:r>
            <a:r>
              <a:rPr lang="it-IT" sz="2000">
                <a:sym typeface="Symbol" pitchFamily="18" charset="2"/>
              </a:rPr>
              <a:t> = 1  (dittatore A)  </a:t>
            </a:r>
            <a:r>
              <a:rPr lang="it-IT" sz="2000" b="1">
                <a:sym typeface="Symbol" pitchFamily="18" charset="2"/>
              </a:rPr>
              <a:t>=&gt;</a:t>
            </a:r>
            <a:r>
              <a:rPr lang="it-IT" sz="2000">
                <a:sym typeface="Symbol" pitchFamily="18" charset="2"/>
              </a:rPr>
              <a:t>  E = L</a:t>
            </a:r>
            <a:r>
              <a:rPr lang="it-IT" sz="2000" baseline="-25000">
                <a:sym typeface="Symbol" pitchFamily="18" charset="2"/>
              </a:rPr>
              <a:t>e</a:t>
            </a:r>
            <a:r>
              <a:rPr lang="it-IT" sz="2000">
                <a:sym typeface="Symbol" pitchFamily="18" charset="2"/>
              </a:rPr>
              <a:t> = 100</a:t>
            </a:r>
          </a:p>
          <a:p>
            <a:pPr>
              <a:buFontTx/>
              <a:buChar char="•"/>
            </a:pPr>
            <a:r>
              <a:rPr lang="it-IT" sz="2000">
                <a:sym typeface="Symbol" pitchFamily="18" charset="2"/>
              </a:rPr>
              <a:t> se  = 0  (dittatore B)  </a:t>
            </a:r>
            <a:r>
              <a:rPr lang="it-IT" sz="2000" b="1">
                <a:sym typeface="Symbol" pitchFamily="18" charset="2"/>
              </a:rPr>
              <a:t>=&gt;</a:t>
            </a:r>
            <a:r>
              <a:rPr lang="it-IT" sz="2000">
                <a:sym typeface="Symbol" pitchFamily="18" charset="2"/>
              </a:rPr>
              <a:t>   L</a:t>
            </a:r>
            <a:r>
              <a:rPr lang="it-IT" sz="2000" baseline="-25000">
                <a:sym typeface="Symbol" pitchFamily="18" charset="2"/>
              </a:rPr>
              <a:t>q</a:t>
            </a:r>
            <a:r>
              <a:rPr lang="it-IT" sz="2000">
                <a:sym typeface="Symbol" pitchFamily="18" charset="2"/>
              </a:rPr>
              <a:t> = 100</a:t>
            </a:r>
          </a:p>
          <a:p>
            <a:pPr>
              <a:buFontTx/>
              <a:buChar char="•"/>
            </a:pPr>
            <a:r>
              <a:rPr lang="it-IT" sz="2000">
                <a:sym typeface="Symbol" pitchFamily="18" charset="2"/>
              </a:rPr>
              <a:t> se 0 &lt;  &lt; 1  nessun dittatore, ma la struttura del piano dipende dal peso politico</a:t>
            </a:r>
          </a:p>
          <a:p>
            <a:pPr>
              <a:buFontTx/>
              <a:buChar char="•"/>
            </a:pPr>
            <a:r>
              <a:rPr lang="it-IT" sz="2000">
                <a:sym typeface="Symbol" pitchFamily="18" charset="2"/>
              </a:rPr>
              <a:t>caso particolare in letteratura  = 1/2</a:t>
            </a:r>
          </a:p>
          <a:p>
            <a:pPr>
              <a:buFontTx/>
              <a:buChar char="•"/>
            </a:pPr>
            <a:endParaRPr lang="it-IT" sz="2000">
              <a:sym typeface="Symbol" pitchFamily="18" charset="2"/>
            </a:endParaRPr>
          </a:p>
          <a:p>
            <a:pPr>
              <a:buFontTx/>
              <a:buChar char="•"/>
            </a:pPr>
            <a:endParaRPr lang="it-IT" sz="2000">
              <a:sym typeface="Symbol" pitchFamily="18" charset="2"/>
            </a:endParaRPr>
          </a:p>
          <a:p>
            <a:pPr>
              <a:buFontTx/>
              <a:buChar char="•"/>
            </a:pPr>
            <a:endParaRPr lang="it-IT"/>
          </a:p>
        </p:txBody>
      </p:sp>
      <p:sp>
        <p:nvSpPr>
          <p:cNvPr id="39948" name="Text Box 17"/>
          <p:cNvSpPr txBox="1">
            <a:spLocks noChangeArrowheads="1"/>
          </p:cNvSpPr>
          <p:nvPr/>
        </p:nvSpPr>
        <p:spPr bwMode="auto">
          <a:xfrm>
            <a:off x="609600" y="6019800"/>
            <a:ext cx="6858000" cy="396875"/>
          </a:xfrm>
          <a:prstGeom prst="rect">
            <a:avLst/>
          </a:prstGeom>
          <a:noFill/>
          <a:ln w="9525">
            <a:noFill/>
            <a:miter lim="800000"/>
            <a:headEnd/>
            <a:tailEnd/>
          </a:ln>
        </p:spPr>
        <p:txBody>
          <a:bodyPr>
            <a:spAutoFit/>
          </a:bodyPr>
          <a:lstStyle/>
          <a:p>
            <a:pPr>
              <a:spcBef>
                <a:spcPct val="50000"/>
              </a:spcBef>
            </a:pPr>
            <a:r>
              <a:rPr lang="it-IT" sz="2000" b="1"/>
              <a:t>L’obiettivo è determinante nella politica e nel programma!</a:t>
            </a:r>
            <a:endParaRPr lang="it-IT" b="1"/>
          </a:p>
        </p:txBody>
      </p:sp>
      <p:sp>
        <p:nvSpPr>
          <p:cNvPr id="39949" name="Freeform 18"/>
          <p:cNvSpPr>
            <a:spLocks/>
          </p:cNvSpPr>
          <p:nvPr/>
        </p:nvSpPr>
        <p:spPr bwMode="auto">
          <a:xfrm>
            <a:off x="685800" y="3733800"/>
            <a:ext cx="1905000" cy="1752600"/>
          </a:xfrm>
          <a:custGeom>
            <a:avLst/>
            <a:gdLst>
              <a:gd name="T0" fmla="*/ 0 w 1200"/>
              <a:gd name="T1" fmla="*/ 0 h 1104"/>
              <a:gd name="T2" fmla="*/ 1295400 w 1200"/>
              <a:gd name="T3" fmla="*/ 533400 h 1104"/>
              <a:gd name="T4" fmla="*/ 1905000 w 1200"/>
              <a:gd name="T5" fmla="*/ 1752600 h 1104"/>
              <a:gd name="T6" fmla="*/ 0 60000 65536"/>
              <a:gd name="T7" fmla="*/ 0 60000 65536"/>
              <a:gd name="T8" fmla="*/ 0 60000 65536"/>
              <a:gd name="T9" fmla="*/ 0 w 1200"/>
              <a:gd name="T10" fmla="*/ 0 h 1104"/>
              <a:gd name="T11" fmla="*/ 1200 w 1200"/>
              <a:gd name="T12" fmla="*/ 1104 h 1104"/>
            </a:gdLst>
            <a:ahLst/>
            <a:cxnLst>
              <a:cxn ang="T6">
                <a:pos x="T0" y="T1"/>
              </a:cxn>
              <a:cxn ang="T7">
                <a:pos x="T2" y="T3"/>
              </a:cxn>
              <a:cxn ang="T8">
                <a:pos x="T4" y="T5"/>
              </a:cxn>
            </a:cxnLst>
            <a:rect l="T9" t="T10" r="T11" b="T12"/>
            <a:pathLst>
              <a:path w="1200" h="1104">
                <a:moveTo>
                  <a:pt x="0" y="0"/>
                </a:moveTo>
                <a:cubicBezTo>
                  <a:pt x="308" y="76"/>
                  <a:pt x="616" y="152"/>
                  <a:pt x="816" y="336"/>
                </a:cubicBezTo>
                <a:cubicBezTo>
                  <a:pt x="1016" y="520"/>
                  <a:pt x="1108" y="812"/>
                  <a:pt x="1200" y="1104"/>
                </a:cubicBezTo>
              </a:path>
            </a:pathLst>
          </a:custGeom>
          <a:noFill/>
          <a:ln w="9525">
            <a:solidFill>
              <a:schemeClr val="tx1"/>
            </a:solidFill>
            <a:round/>
            <a:headEnd/>
            <a:tailEnd/>
          </a:ln>
        </p:spPr>
        <p:txBody>
          <a:bodyPr wrap="none" anchor="ctr"/>
          <a:lstStyle/>
          <a:p>
            <a:endParaRPr lang="it-IT"/>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 il ruolo del FMI nelle </a:t>
            </a:r>
            <a:r>
              <a:rPr lang="it-IT" smtClean="0"/>
              <a:t>riforme strutturali</a:t>
            </a:r>
            <a:endParaRPr lang="it-IT"/>
          </a:p>
        </p:txBody>
      </p:sp>
      <p:sp>
        <p:nvSpPr>
          <p:cNvPr id="4" name="Segnaposto testo 3"/>
          <p:cNvSpPr>
            <a:spLocks noGrp="1"/>
          </p:cNvSpPr>
          <p:nvPr>
            <p:ph type="body" idx="1"/>
          </p:nvPr>
        </p:nvSpPr>
        <p:spPr/>
        <p:txBody>
          <a:bodyPr/>
          <a:lstStyle/>
          <a:p>
            <a:r>
              <a:rPr lang="it-IT" dirty="0" smtClean="0"/>
              <a:t>Gli obiettivi come funzione degli interessi dell’”elite”</a:t>
            </a:r>
            <a:endParaRPr lang="it-IT" dirty="0"/>
          </a:p>
        </p:txBody>
      </p:sp>
      <p:sp>
        <p:nvSpPr>
          <p:cNvPr id="3" name="Segnaposto numero diapositiva 2"/>
          <p:cNvSpPr>
            <a:spLocks noGrp="1"/>
          </p:cNvSpPr>
          <p:nvPr>
            <p:ph type="sldNum" sz="quarter" idx="12"/>
          </p:nvPr>
        </p:nvSpPr>
        <p:spPr/>
        <p:txBody>
          <a:bodyPr/>
          <a:lstStyle/>
          <a:p>
            <a:fld id="{1994D561-355E-4851-ACF1-471C963AF9BD}" type="slidenum">
              <a:rPr lang="it-IT" smtClean="0"/>
              <a:pPr/>
              <a:t>49</a:t>
            </a:fld>
            <a:endParaRPr lang="it-IT"/>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primo aspetto: La sfera del potere (</a:t>
            </a:r>
            <a:r>
              <a:rPr lang="it-IT" dirty="0" err="1" smtClean="0"/>
              <a:t>Politics</a:t>
            </a:r>
            <a:r>
              <a:rPr lang="it-IT" dirty="0" smtClean="0"/>
              <a:t>)</a:t>
            </a:r>
            <a:endParaRPr lang="it-IT" dirty="0"/>
          </a:p>
        </p:txBody>
      </p:sp>
      <p:pic>
        <p:nvPicPr>
          <p:cNvPr id="2050" name="Picture 2"/>
          <p:cNvPicPr>
            <a:picLocks noChangeAspect="1" noChangeArrowheads="1"/>
          </p:cNvPicPr>
          <p:nvPr/>
        </p:nvPicPr>
        <p:blipFill>
          <a:blip r:embed="rId2" cstate="print"/>
          <a:srcRect/>
          <a:stretch>
            <a:fillRect/>
          </a:stretch>
        </p:blipFill>
        <p:spPr bwMode="auto">
          <a:xfrm>
            <a:off x="0" y="1524000"/>
            <a:ext cx="8952725" cy="5334000"/>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5</a:t>
            </a:fld>
            <a:endParaRPr lang="it-IT"/>
          </a:p>
        </p:txBody>
      </p:sp>
    </p:spTree>
    <p:extLst>
      <p:ext uri="{BB962C8B-B14F-4D97-AF65-F5344CB8AC3E}">
        <p14:creationId xmlns:p14="http://schemas.microsoft.com/office/powerpoint/2010/main" val="17518624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Gli obbiettivi ufficiali del</a:t>
            </a:r>
            <a:br>
              <a:rPr lang="it-IT" dirty="0" smtClean="0"/>
            </a:br>
            <a:r>
              <a:rPr lang="it-IT" dirty="0" smtClean="0"/>
              <a:t>FMI</a:t>
            </a:r>
            <a:endParaRPr lang="it-IT" dirty="0"/>
          </a:p>
        </p:txBody>
      </p:sp>
      <p:sp>
        <p:nvSpPr>
          <p:cNvPr id="6" name="Segnaposto contenuto 5"/>
          <p:cNvSpPr>
            <a:spLocks noGrp="1"/>
          </p:cNvSpPr>
          <p:nvPr>
            <p:ph sz="quarter" idx="1"/>
          </p:nvPr>
        </p:nvSpPr>
        <p:spPr/>
        <p:txBody>
          <a:bodyPr/>
          <a:lstStyle/>
          <a:p>
            <a:r>
              <a:rPr lang="it-IT" dirty="0" smtClean="0"/>
              <a:t>Promuovere la cooperazione monetaria internazionale</a:t>
            </a:r>
          </a:p>
          <a:p>
            <a:r>
              <a:rPr lang="it-IT" dirty="0" smtClean="0"/>
              <a:t>Favorire lo sviluppo regolare degli scambi internazionali, dell’occupazione e della crescita</a:t>
            </a:r>
          </a:p>
          <a:p>
            <a:r>
              <a:rPr lang="it-IT" dirty="0" smtClean="0"/>
              <a:t>Promuovere la stabilità dei cambi </a:t>
            </a:r>
          </a:p>
          <a:p>
            <a:r>
              <a:rPr lang="it-IT" dirty="0" smtClean="0"/>
              <a:t>Fornire ai paesi membri assistenza e finanziamenti per fronteggiare crisi di bilancia dei pagamenti</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50</a:t>
            </a:fld>
            <a:endParaRPr lang="it-IT"/>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attività del FMI</a:t>
            </a:r>
            <a:endParaRPr lang="it-IT" dirty="0"/>
          </a:p>
        </p:txBody>
      </p:sp>
      <p:sp>
        <p:nvSpPr>
          <p:cNvPr id="3" name="Segnaposto contenuto 2"/>
          <p:cNvSpPr>
            <a:spLocks noGrp="1"/>
          </p:cNvSpPr>
          <p:nvPr>
            <p:ph sz="quarter" idx="1"/>
          </p:nvPr>
        </p:nvSpPr>
        <p:spPr/>
        <p:txBody>
          <a:bodyPr>
            <a:normAutofit fontScale="85000" lnSpcReduction="10000"/>
          </a:bodyPr>
          <a:lstStyle/>
          <a:p>
            <a:r>
              <a:rPr lang="it-IT" dirty="0" smtClean="0"/>
              <a:t>Dopo il 1973 il campo si azione si è ampliato</a:t>
            </a:r>
          </a:p>
          <a:p>
            <a:r>
              <a:rPr lang="it-IT" dirty="0" smtClean="0"/>
              <a:t>Attività di sorveglianza</a:t>
            </a:r>
          </a:p>
          <a:p>
            <a:r>
              <a:rPr lang="it-IT" dirty="0" smtClean="0"/>
              <a:t>Esperti del FMI redigono rapporti annuali sui paesi membri</a:t>
            </a:r>
          </a:p>
          <a:p>
            <a:r>
              <a:rPr lang="it-IT" dirty="0" smtClean="0"/>
              <a:t>Fornisce credito ai paesi membri</a:t>
            </a:r>
          </a:p>
          <a:p>
            <a:r>
              <a:rPr lang="it-IT" dirty="0" smtClean="0"/>
              <a:t>Se la richiesta eccede il 25% della quota del paese vengono posti dei vincoli o “raccomandazioni” di politica economica da seguire</a:t>
            </a:r>
          </a:p>
          <a:p>
            <a:r>
              <a:rPr lang="it-IT" dirty="0" smtClean="0"/>
              <a:t>In taluni casi fornisce credito agevolato ai paesi poveri</a:t>
            </a:r>
          </a:p>
          <a:p>
            <a:r>
              <a:rPr lang="it-IT" b="1" dirty="0" smtClean="0"/>
              <a:t>Il FMI fornisce “garanzie” alle banche private per la concessione di finanziamenti a paesi in difficoltà</a:t>
            </a:r>
          </a:p>
          <a:p>
            <a:r>
              <a:rPr lang="it-IT" b="1" dirty="0" smtClean="0"/>
              <a:t>Prevenzione e gestione delle crisi finanziarie internazionali (Russia, est asiatico, Brasile, Argentina, Ungheria, Grecia...)</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51</a:t>
            </a:fld>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agisce il FMI</a:t>
            </a:r>
            <a:endParaRPr lang="it-IT" dirty="0"/>
          </a:p>
        </p:txBody>
      </p:sp>
      <p:sp>
        <p:nvSpPr>
          <p:cNvPr id="3" name="Segnaposto contenuto 2"/>
          <p:cNvSpPr>
            <a:spLocks noGrp="1"/>
          </p:cNvSpPr>
          <p:nvPr>
            <p:ph sz="quarter" idx="1"/>
          </p:nvPr>
        </p:nvSpPr>
        <p:spPr/>
        <p:txBody>
          <a:bodyPr/>
          <a:lstStyle/>
          <a:p>
            <a:r>
              <a:rPr lang="it-IT" dirty="0" smtClean="0"/>
              <a:t>Un paese con difficoltà di bilancia dei pagamenti chiede aiuto al FMI</a:t>
            </a:r>
          </a:p>
          <a:p>
            <a:r>
              <a:rPr lang="it-IT" dirty="0" smtClean="0"/>
              <a:t>Il FMI manda degli ispettori e formula delle proposte di politica economica</a:t>
            </a:r>
          </a:p>
          <a:p>
            <a:r>
              <a:rPr lang="it-IT" dirty="0" smtClean="0"/>
              <a:t>Il paese richiedente sottoscrive una “lettera di intenti” accettando le proposte del FMI</a:t>
            </a:r>
          </a:p>
          <a:p>
            <a:r>
              <a:rPr lang="it-IT" dirty="0" smtClean="0"/>
              <a:t>Il FMI eroga il finanziamento e controlla che il paese attui il programma di “stabilizzazione economica”</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52</a:t>
            </a:fld>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I programmi di aiuto allo sviluppo del FMI</a:t>
            </a:r>
            <a:endParaRPr lang="it-IT" dirty="0"/>
          </a:p>
        </p:txBody>
      </p:sp>
      <p:sp>
        <p:nvSpPr>
          <p:cNvPr id="3" name="Segnaposto contenuto 2"/>
          <p:cNvSpPr>
            <a:spLocks noGrp="1"/>
          </p:cNvSpPr>
          <p:nvPr>
            <p:ph sz="quarter" idx="1"/>
          </p:nvPr>
        </p:nvSpPr>
        <p:spPr/>
        <p:txBody>
          <a:bodyPr>
            <a:normAutofit fontScale="77500" lnSpcReduction="20000"/>
          </a:bodyPr>
          <a:lstStyle/>
          <a:p>
            <a:r>
              <a:rPr lang="en-US" b="1" dirty="0" smtClean="0"/>
              <a:t>1975</a:t>
            </a:r>
            <a:r>
              <a:rPr lang="en-US" dirty="0" smtClean="0"/>
              <a:t>: EXTENDED FUND FACILITY (EFF)</a:t>
            </a:r>
          </a:p>
          <a:p>
            <a:r>
              <a:rPr lang="it-IT" dirty="0" smtClean="0"/>
              <a:t>prestiti erogati in programmi triennali da rimborsare in 4-8 anni</a:t>
            </a:r>
          </a:p>
          <a:p>
            <a:r>
              <a:rPr lang="en-US" b="1" dirty="0" smtClean="0"/>
              <a:t>1986</a:t>
            </a:r>
            <a:r>
              <a:rPr lang="en-US" dirty="0" smtClean="0"/>
              <a:t>: STRUCTURAL ADJUSTMENT FACILITY (SAF)</a:t>
            </a:r>
          </a:p>
          <a:p>
            <a:r>
              <a:rPr lang="it-IT" dirty="0" smtClean="0"/>
              <a:t>tassi agevolati (0,5%)</a:t>
            </a:r>
          </a:p>
          <a:p>
            <a:r>
              <a:rPr lang="it-IT" dirty="0" smtClean="0"/>
              <a:t>rimborso in 5-10 anni</a:t>
            </a:r>
          </a:p>
          <a:p>
            <a:r>
              <a:rPr lang="it-IT" dirty="0" smtClean="0"/>
              <a:t>periodo di “grazia di 5 anni</a:t>
            </a:r>
          </a:p>
          <a:p>
            <a:r>
              <a:rPr lang="en-US" b="1" dirty="0" smtClean="0"/>
              <a:t>1987</a:t>
            </a:r>
            <a:r>
              <a:rPr lang="en-US" dirty="0" smtClean="0"/>
              <a:t>: ENHANCED STRUCTURAL ADJUSTMENT FACILITY (ESAF)</a:t>
            </a:r>
          </a:p>
          <a:p>
            <a:r>
              <a:rPr lang="it-IT" dirty="0" smtClean="0"/>
              <a:t>prestiti concessi per lo più a paesi sub-sahariani e connessi alla riduzione del debito</a:t>
            </a:r>
          </a:p>
          <a:p>
            <a:r>
              <a:rPr lang="en-US" b="1" dirty="0" smtClean="0"/>
              <a:t>1999</a:t>
            </a:r>
            <a:r>
              <a:rPr lang="en-US" dirty="0" smtClean="0"/>
              <a:t>: POVERTY REDUCTION AND GROWTH FACILITY (PRGF)</a:t>
            </a:r>
          </a:p>
          <a:p>
            <a:r>
              <a:rPr lang="it-IT" dirty="0" smtClean="0"/>
              <a:t>mirato a combattere la povertà e favorire la crescita nei paesi meno sviluppati</a:t>
            </a:r>
          </a:p>
          <a:p>
            <a:r>
              <a:rPr lang="it-IT" dirty="0" smtClean="0"/>
              <a:t>linea di credito sostituita nel 2011 dalla EXTENDED CREDIT FACILITY (ECF)</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53</a:t>
            </a:fld>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Effetti delle politiche del FMI </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b="1" dirty="0" smtClean="0"/>
              <a:t>Le politiche del FMI hanno generalmente un effetto negativo sulla crescita economica</a:t>
            </a:r>
          </a:p>
          <a:p>
            <a:r>
              <a:rPr lang="it-IT" dirty="0" smtClean="0"/>
              <a:t>Il taglio degli investimenti pubblici riduce la crescita</a:t>
            </a:r>
          </a:p>
          <a:p>
            <a:r>
              <a:rPr lang="it-IT" dirty="0" smtClean="0"/>
              <a:t>Il taglio della spesa pubblica nell’istruzione impoverisce il “capitale umano”</a:t>
            </a:r>
          </a:p>
          <a:p>
            <a:r>
              <a:rPr lang="it-IT" dirty="0" smtClean="0"/>
              <a:t>Il ruolo della conoscenza e della tecnologia è fondamentale per la crescita</a:t>
            </a:r>
          </a:p>
          <a:p>
            <a:r>
              <a:rPr lang="it-IT" dirty="0" smtClean="0"/>
              <a:t>Alti tassi di interesse scoraggiano gli investimenti privati produttivi</a:t>
            </a:r>
          </a:p>
          <a:p>
            <a:r>
              <a:rPr lang="it-IT" dirty="0" smtClean="0"/>
              <a:t>Alti tassi di interesse portano al fallimento anche imprese sane</a:t>
            </a:r>
          </a:p>
          <a:p>
            <a:r>
              <a:rPr lang="it-IT" dirty="0" smtClean="0"/>
              <a:t>Le politiche del FMI tendono ad avere effetti redistributivi negativi per il lavoro</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54</a:t>
            </a:fld>
            <a:endParaRPr lang="it-IT"/>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dati sulla crescita economica</a:t>
            </a:r>
            <a:br>
              <a:rPr lang="it-IT" dirty="0" smtClean="0"/>
            </a:br>
            <a:r>
              <a:rPr lang="it-IT" dirty="0" smtClean="0"/>
              <a:t>(</a:t>
            </a:r>
            <a:r>
              <a:rPr lang="it-IT" dirty="0" err="1" smtClean="0"/>
              <a:t>Przeworski</a:t>
            </a:r>
            <a:r>
              <a:rPr lang="it-IT" dirty="0" smtClean="0"/>
              <a:t> e </a:t>
            </a:r>
            <a:r>
              <a:rPr lang="it-IT" dirty="0" err="1" smtClean="0"/>
              <a:t>Vreeland</a:t>
            </a:r>
            <a:r>
              <a:rPr lang="it-IT" dirty="0" smtClean="0"/>
              <a:t>, 2000)</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Tra il 1950 e il 1990 i paesi che hanno sottoscritto accordi con il FMI sono cresciuti in media del 2,04% all’anno contro il 4,39% dei paesi che non hanno seguiti programmi del FMI</a:t>
            </a:r>
          </a:p>
          <a:p>
            <a:r>
              <a:rPr lang="it-IT" dirty="0" smtClean="0"/>
              <a:t>La differenza negativa nel tasso di crescita del 2,53% è dovuta a</a:t>
            </a:r>
          </a:p>
          <a:p>
            <a:pPr lvl="1"/>
            <a:r>
              <a:rPr lang="it-IT" dirty="0" smtClean="0"/>
              <a:t>problemi specifici: 0,82%</a:t>
            </a:r>
          </a:p>
          <a:p>
            <a:pPr lvl="1"/>
            <a:r>
              <a:rPr lang="it-IT" dirty="0" smtClean="0"/>
              <a:t>Effetti dei programmi di stabilizzazione del FMI: 1,53</a:t>
            </a:r>
          </a:p>
          <a:p>
            <a:pPr lvl="1"/>
            <a:r>
              <a:rPr lang="it-IT" dirty="0" smtClean="0"/>
              <a:t>I paesi che hanno seguito programmi del FMI, in seguito sono in seguito cresciuti meno dei paesi con problemi simili che però non hanno seguito questi programmi</a:t>
            </a:r>
          </a:p>
          <a:p>
            <a:r>
              <a:rPr lang="it-IT" dirty="0" smtClean="0"/>
              <a:t>Non è dimostrato che politiche di “stabilizzazione” o “austerità” una volta terminate siano seguite da una migliore crescita economica</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55</a:t>
            </a:fld>
            <a:endParaRPr lang="it-IT"/>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dati sulla crescita economica</a:t>
            </a:r>
            <a:br>
              <a:rPr lang="it-IT" dirty="0" smtClean="0"/>
            </a:br>
            <a:r>
              <a:rPr lang="it-IT" dirty="0" smtClean="0"/>
              <a:t>(Barro e Lee, 2002)</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Tra il 1950 e il 2000 i prestiti concessi dal FMI hanno avuto in media un effetto negativo sui tassi di crescita dei paesi finanziati</a:t>
            </a:r>
          </a:p>
          <a:p>
            <a:r>
              <a:rPr lang="it-IT" dirty="0" smtClean="0"/>
              <a:t>La differenza negativa nel tasso di crescita del 2,53% è dovuta a</a:t>
            </a:r>
          </a:p>
          <a:p>
            <a:r>
              <a:rPr lang="it-IT" dirty="0" smtClean="0"/>
              <a:t>problemi specifici: 0,82%</a:t>
            </a:r>
          </a:p>
          <a:p>
            <a:r>
              <a:rPr lang="it-IT" dirty="0" smtClean="0"/>
              <a:t>Effetti dei programmi di stabilizzazione del FMI: 1,53</a:t>
            </a:r>
          </a:p>
          <a:p>
            <a:r>
              <a:rPr lang="it-IT" dirty="0" smtClean="0"/>
              <a:t>I paesi che hanno seguito programmi del FMI, in seguito sono in seguito cresciuti meno dei paesi con problemi simili che però non hanno seguito questi programmi</a:t>
            </a:r>
          </a:p>
          <a:p>
            <a:r>
              <a:rPr lang="it-IT" dirty="0" smtClean="0"/>
              <a:t>Non è dimostrato che politiche di “stabilizzazione” o “austerità” una volta terminate siano seguite da una migliore crescita economica</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56</a:t>
            </a:fld>
            <a:endParaRPr lang="it-IT"/>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Alcuni dati sulla crescita economica</a:t>
            </a:r>
            <a:br>
              <a:rPr lang="it-IT" dirty="0" smtClean="0"/>
            </a:br>
            <a:r>
              <a:rPr lang="it-IT" dirty="0" smtClean="0"/>
              <a:t>(Barro e Lee, 2002)</a:t>
            </a:r>
            <a:endParaRPr lang="it-IT" dirty="0"/>
          </a:p>
        </p:txBody>
      </p:sp>
      <p:sp>
        <p:nvSpPr>
          <p:cNvPr id="4" name="Segnaposto numero diapositiva 3"/>
          <p:cNvSpPr>
            <a:spLocks noGrp="1"/>
          </p:cNvSpPr>
          <p:nvPr>
            <p:ph type="sldNum" sz="quarter" idx="11"/>
          </p:nvPr>
        </p:nvSpPr>
        <p:spPr/>
        <p:txBody>
          <a:bodyPr/>
          <a:lstStyle/>
          <a:p>
            <a:fld id="{1994D561-355E-4851-ACF1-471C963AF9BD}" type="slidenum">
              <a:rPr lang="it-IT" smtClean="0"/>
              <a:pPr/>
              <a:t>57</a:t>
            </a:fld>
            <a:endParaRPr lang="it-IT"/>
          </a:p>
        </p:txBody>
      </p:sp>
      <p:pic>
        <p:nvPicPr>
          <p:cNvPr id="1026" name="Picture 2"/>
          <p:cNvPicPr>
            <a:picLocks noChangeAspect="1" noChangeArrowheads="1"/>
          </p:cNvPicPr>
          <p:nvPr/>
        </p:nvPicPr>
        <p:blipFill>
          <a:blip r:embed="rId2" cstate="print"/>
          <a:srcRect/>
          <a:stretch>
            <a:fillRect/>
          </a:stretch>
        </p:blipFill>
        <p:spPr bwMode="auto">
          <a:xfrm>
            <a:off x="609601" y="1506814"/>
            <a:ext cx="7010400" cy="5351185"/>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FMI negli anni ’90</a:t>
            </a:r>
            <a:endParaRPr lang="it-IT" dirty="0"/>
          </a:p>
        </p:txBody>
      </p:sp>
      <p:sp>
        <p:nvSpPr>
          <p:cNvPr id="3" name="Segnaposto contenuto 2"/>
          <p:cNvSpPr>
            <a:spLocks noGrp="1"/>
          </p:cNvSpPr>
          <p:nvPr>
            <p:ph sz="quarter" idx="1"/>
          </p:nvPr>
        </p:nvSpPr>
        <p:spPr/>
        <p:txBody>
          <a:bodyPr/>
          <a:lstStyle/>
          <a:p>
            <a:r>
              <a:rPr lang="it-IT" dirty="0" smtClean="0"/>
              <a:t>Negli anni ‘90 il FMI assume un ruolo centrale nella gestione dei seguenti problemi:</a:t>
            </a:r>
          </a:p>
          <a:p>
            <a:r>
              <a:rPr lang="it-IT" dirty="0" smtClean="0"/>
              <a:t>Transizione al mercato dei paesi ex socialisti (Russia)</a:t>
            </a:r>
          </a:p>
          <a:p>
            <a:r>
              <a:rPr lang="it-IT" dirty="0" smtClean="0"/>
              <a:t>Gestione delle crisi finanziarie internazionali (Messico, Brasile, Argentina, Malesia, </a:t>
            </a:r>
            <a:r>
              <a:rPr lang="it-IT" dirty="0" err="1" smtClean="0"/>
              <a:t>Korea</a:t>
            </a:r>
            <a:r>
              <a:rPr lang="it-IT" dirty="0" smtClean="0"/>
              <a:t>)</a:t>
            </a:r>
          </a:p>
          <a:p>
            <a:r>
              <a:rPr lang="it-IT" dirty="0" smtClean="0"/>
              <a:t>Gli effetti di questi interventi sono stati molto deludenti</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58</a:t>
            </a:fld>
            <a:endParaRPr lang="it-IT"/>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FMI e la Russia</a:t>
            </a:r>
            <a:endParaRPr lang="it-IT" dirty="0"/>
          </a:p>
        </p:txBody>
      </p:sp>
      <p:sp>
        <p:nvSpPr>
          <p:cNvPr id="3" name="Segnaposto contenuto 2"/>
          <p:cNvSpPr>
            <a:spLocks noGrp="1"/>
          </p:cNvSpPr>
          <p:nvPr>
            <p:ph sz="quarter" idx="1"/>
          </p:nvPr>
        </p:nvSpPr>
        <p:spPr/>
        <p:txBody>
          <a:bodyPr>
            <a:normAutofit fontScale="92500"/>
          </a:bodyPr>
          <a:lstStyle/>
          <a:p>
            <a:r>
              <a:rPr lang="it-IT" dirty="0" smtClean="0"/>
              <a:t>Dopo il crollo dell’URSS il FMI ha fortemente appoggiato una veloce transizione dell’economia pianificata all’economia di mercato</a:t>
            </a:r>
          </a:p>
          <a:p>
            <a:r>
              <a:rPr lang="it-IT" dirty="0" smtClean="0"/>
              <a:t>Privatizzazione rapida e completa dell’apparato industriale</a:t>
            </a:r>
          </a:p>
          <a:p>
            <a:r>
              <a:rPr lang="it-IT" dirty="0" smtClean="0"/>
              <a:t>Piena convertibilità e stabilità del cambio del rublo</a:t>
            </a:r>
          </a:p>
          <a:p>
            <a:r>
              <a:rPr lang="it-IT" dirty="0" smtClean="0"/>
              <a:t>Per mantenere stabile il tasso di cambio i tassi di interesse in Russia raggiunsero il 150% nel 1998</a:t>
            </a:r>
          </a:p>
          <a:p>
            <a:r>
              <a:rPr lang="it-IT" dirty="0" smtClean="0"/>
              <a:t>Malgrado ciò nell’agosto 1998 ci fu un collasso nelle quotazioni del rublo</a:t>
            </a:r>
          </a:p>
          <a:p>
            <a:r>
              <a:rPr lang="it-IT" dirty="0" smtClean="0"/>
              <a:t>Effetti: il rublo sopravalutato e gli altissimi tassi hanno depresso la produzione interna già in crisi per lo smantellamento dell’industria di stato</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59</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secondo aspetto: le politiche pubbliche (La Policy)</a:t>
            </a:r>
            <a:endParaRPr lang="it-IT" dirty="0"/>
          </a:p>
        </p:txBody>
      </p:sp>
      <p:pic>
        <p:nvPicPr>
          <p:cNvPr id="3074" name="Picture 2"/>
          <p:cNvPicPr>
            <a:picLocks noChangeAspect="1" noChangeArrowheads="1"/>
          </p:cNvPicPr>
          <p:nvPr/>
        </p:nvPicPr>
        <p:blipFill>
          <a:blip r:embed="rId2" cstate="print"/>
          <a:srcRect/>
          <a:stretch>
            <a:fillRect/>
          </a:stretch>
        </p:blipFill>
        <p:spPr bwMode="auto">
          <a:xfrm>
            <a:off x="152400" y="1361937"/>
            <a:ext cx="8382000" cy="5496063"/>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6</a:t>
            </a:fld>
            <a:endParaRPr lang="it-IT"/>
          </a:p>
        </p:txBody>
      </p:sp>
    </p:spTree>
    <p:extLst>
      <p:ext uri="{BB962C8B-B14F-4D97-AF65-F5344CB8AC3E}">
        <p14:creationId xmlns:p14="http://schemas.microsoft.com/office/powerpoint/2010/main" val="13229369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FMI e la crisi asiatica del</a:t>
            </a:r>
            <a:br>
              <a:rPr lang="it-IT" dirty="0" smtClean="0"/>
            </a:br>
            <a:r>
              <a:rPr lang="it-IT" dirty="0" smtClean="0"/>
              <a:t>1997-1998</a:t>
            </a:r>
            <a:endParaRPr lang="it-IT" dirty="0"/>
          </a:p>
        </p:txBody>
      </p:sp>
      <p:sp>
        <p:nvSpPr>
          <p:cNvPr id="3" name="Segnaposto contenuto 2"/>
          <p:cNvSpPr>
            <a:spLocks noGrp="1"/>
          </p:cNvSpPr>
          <p:nvPr>
            <p:ph sz="quarter" idx="1"/>
          </p:nvPr>
        </p:nvSpPr>
        <p:spPr/>
        <p:txBody>
          <a:bodyPr>
            <a:normAutofit/>
          </a:bodyPr>
          <a:lstStyle/>
          <a:p>
            <a:r>
              <a:rPr lang="it-IT" dirty="0" smtClean="0"/>
              <a:t>Nella metà degli anni ‘90 la Thailandia, la </a:t>
            </a:r>
            <a:r>
              <a:rPr lang="it-IT" dirty="0" err="1" smtClean="0"/>
              <a:t>Korea</a:t>
            </a:r>
            <a:r>
              <a:rPr lang="it-IT" dirty="0" smtClean="0"/>
              <a:t>, la Malesia, l’Indonesia e le Filippine furono oggetto di un forte flusso di investimenti finanziari esteri</a:t>
            </a:r>
          </a:p>
          <a:p>
            <a:r>
              <a:rPr lang="it-IT" dirty="0" smtClean="0"/>
              <a:t>Questa fu una conseguenza delle politiche di liberalizzazione finanziaria sostenute dal FMI</a:t>
            </a:r>
          </a:p>
          <a:p>
            <a:r>
              <a:rPr lang="it-IT" dirty="0" smtClean="0"/>
              <a:t>Il debito estero era però concentrato in attività speculative a breve termine (bolla immobiliare)</a:t>
            </a:r>
          </a:p>
          <a:p>
            <a:r>
              <a:rPr lang="it-IT" dirty="0" smtClean="0"/>
              <a:t>Nel 1997 una svalutazione della valuta thailandese creò il panico tra gli investitori esteri e si diffuse negli altri paesi asiatici</a:t>
            </a:r>
          </a:p>
          <a:p>
            <a:r>
              <a:rPr lang="it-IT" dirty="0" smtClean="0"/>
              <a:t>Si generò una “fuga di capitali” (</a:t>
            </a:r>
            <a:r>
              <a:rPr lang="it-IT" i="1" dirty="0" smtClean="0"/>
              <a:t>capital flight)</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60</a:t>
            </a:fld>
            <a:endParaRPr lang="it-IT"/>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FMI e la crisi asiatica del</a:t>
            </a:r>
            <a:br>
              <a:rPr lang="it-IT" dirty="0" smtClean="0"/>
            </a:br>
            <a:r>
              <a:rPr lang="it-IT" dirty="0" smtClean="0"/>
              <a:t>1997-1998</a:t>
            </a:r>
            <a:endParaRPr lang="it-IT" dirty="0"/>
          </a:p>
        </p:txBody>
      </p:sp>
      <p:sp>
        <p:nvSpPr>
          <p:cNvPr id="3" name="Segnaposto contenuto 2"/>
          <p:cNvSpPr>
            <a:spLocks noGrp="1"/>
          </p:cNvSpPr>
          <p:nvPr>
            <p:ph sz="quarter" idx="1"/>
          </p:nvPr>
        </p:nvSpPr>
        <p:spPr/>
        <p:txBody>
          <a:bodyPr>
            <a:normAutofit fontScale="70000" lnSpcReduction="20000"/>
          </a:bodyPr>
          <a:lstStyle/>
          <a:p>
            <a:r>
              <a:rPr lang="it-IT" dirty="0" smtClean="0"/>
              <a:t>Il FMI intervenne a sostegno dell’Indonesia con un prestito vincolato a</a:t>
            </a:r>
          </a:p>
          <a:p>
            <a:pPr lvl="1"/>
            <a:r>
              <a:rPr lang="it-IT" dirty="0" smtClean="0"/>
              <a:t>Tagli nella spesa pubblica</a:t>
            </a:r>
          </a:p>
          <a:p>
            <a:pPr lvl="1"/>
            <a:r>
              <a:rPr lang="it-IT" dirty="0" smtClean="0"/>
              <a:t>Aumenti delle tasse</a:t>
            </a:r>
          </a:p>
          <a:p>
            <a:pPr lvl="1"/>
            <a:r>
              <a:rPr lang="it-IT" dirty="0" smtClean="0"/>
              <a:t>Forti aumenti dei tassi di interesse</a:t>
            </a:r>
          </a:p>
          <a:p>
            <a:r>
              <a:rPr lang="it-IT" dirty="0" smtClean="0"/>
              <a:t>La Malesia non accettò le politiche del FMI e decise di controllare i movimenti di capitale per evitare il tracollo dei mercati finanziari interni</a:t>
            </a:r>
          </a:p>
          <a:p>
            <a:r>
              <a:rPr lang="it-IT" dirty="0" smtClean="0"/>
              <a:t>Conseguenze:</a:t>
            </a:r>
          </a:p>
          <a:p>
            <a:r>
              <a:rPr lang="it-IT" dirty="0" smtClean="0"/>
              <a:t>L’Indonesia che seguì i suggerimenti del FMI ebbe una riduzione del reddito del 13,7% ed un collasso dell’economia interna con un forte aumento della povertà</a:t>
            </a:r>
          </a:p>
          <a:p>
            <a:r>
              <a:rPr lang="it-IT" dirty="0" smtClean="0"/>
              <a:t>La Malesia che non ha seguito le politiche del FMI ha superato meglio la crisi ed ha avuto una più rapida ripresa della produzione</a:t>
            </a:r>
          </a:p>
          <a:p>
            <a:r>
              <a:rPr lang="it-IT" dirty="0" smtClean="0"/>
              <a:t>… Le esperienze più recenti non sembrano aver esperito risultati migliori, anche se occorre ammettere che negli anni 2000 sono stati avviati programmi di spesa pubblica “</a:t>
            </a:r>
            <a:r>
              <a:rPr lang="it-IT" dirty="0" err="1" smtClean="0"/>
              <a:t>pro-poor</a:t>
            </a:r>
            <a:r>
              <a:rPr lang="it-IT" smtClean="0"/>
              <a:t>”, </a:t>
            </a:r>
            <a:r>
              <a:rPr lang="it-IT" dirty="0" smtClean="0"/>
              <a:t>puntando anche sulla “qualità” delle istituzioni</a:t>
            </a:r>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61</a:t>
            </a:fld>
            <a:endParaRPr lang="it-IT"/>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Cosa non ha funzionato nelle</a:t>
            </a:r>
            <a:br>
              <a:rPr lang="it-IT" dirty="0" smtClean="0"/>
            </a:br>
            <a:r>
              <a:rPr lang="it-IT" dirty="0" smtClean="0"/>
              <a:t>politiche del FMI?</a:t>
            </a:r>
            <a:endParaRPr lang="it-IT" dirty="0"/>
          </a:p>
        </p:txBody>
      </p:sp>
      <p:sp>
        <p:nvSpPr>
          <p:cNvPr id="3" name="Segnaposto contenuto 2"/>
          <p:cNvSpPr>
            <a:spLocks noGrp="1"/>
          </p:cNvSpPr>
          <p:nvPr>
            <p:ph sz="quarter" idx="1"/>
          </p:nvPr>
        </p:nvSpPr>
        <p:spPr/>
        <p:txBody>
          <a:bodyPr>
            <a:normAutofit fontScale="92500" lnSpcReduction="10000"/>
          </a:bodyPr>
          <a:lstStyle/>
          <a:p>
            <a:r>
              <a:rPr lang="it-IT" dirty="0" smtClean="0"/>
              <a:t>L’errore principale è stato quello di cercare di applicare ovunque </a:t>
            </a:r>
            <a:r>
              <a:rPr lang="it-IT" dirty="0" smtClean="0">
                <a:solidFill>
                  <a:srgbClr val="FF0000"/>
                </a:solidFill>
              </a:rPr>
              <a:t>le stesse ricette o “leggi” </a:t>
            </a:r>
            <a:r>
              <a:rPr lang="it-IT" dirty="0" smtClean="0"/>
              <a:t>circa il commercio, i flussi di capitale, le privatizzazioni, la dimensione ed il ruolo del settore pubblico senza tener conto dei diversi e specifici contesti istituzionali, sociali e culturali</a:t>
            </a:r>
          </a:p>
          <a:p>
            <a:r>
              <a:rPr lang="it-IT" dirty="0" smtClean="0"/>
              <a:t>L’economia reale è diversa da quella descritta nei libri di testo</a:t>
            </a:r>
          </a:p>
          <a:p>
            <a:r>
              <a:rPr lang="it-IT" dirty="0" smtClean="0"/>
              <a:t>Esempio: nel caso della Russia si è cercato di creare un’economia di mercato senza aver prima sviluppato le necessarie cornici istituzionali e legislative</a:t>
            </a:r>
          </a:p>
          <a:p>
            <a:r>
              <a:rPr lang="it-IT" dirty="0" smtClean="0"/>
              <a:t>Il mercato è un’istituzione tra le altre e per funzionare bene richiede un’insieme di regole e leggi di funzionamento chiare e ben definite</a:t>
            </a:r>
          </a:p>
        </p:txBody>
      </p:sp>
      <p:sp>
        <p:nvSpPr>
          <p:cNvPr id="4" name="Segnaposto numero diapositiva 3"/>
          <p:cNvSpPr>
            <a:spLocks noGrp="1"/>
          </p:cNvSpPr>
          <p:nvPr>
            <p:ph type="sldNum" sz="quarter" idx="15"/>
          </p:nvPr>
        </p:nvSpPr>
        <p:spPr/>
        <p:txBody>
          <a:bodyPr/>
          <a:lstStyle/>
          <a:p>
            <a:fld id="{1994D561-355E-4851-ACF1-471C963AF9BD}" type="slidenum">
              <a:rPr lang="it-IT" smtClean="0"/>
              <a:pPr/>
              <a:t>62</a:t>
            </a:fld>
            <a:endParaRPr lang="it-IT"/>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Continua….</a:t>
            </a:r>
            <a:endParaRPr lang="it-IT" dirty="0"/>
          </a:p>
        </p:txBody>
      </p:sp>
      <p:sp>
        <p:nvSpPr>
          <p:cNvPr id="3" name="Segnaposto contenuto 2"/>
          <p:cNvSpPr>
            <a:spLocks noGrp="1"/>
          </p:cNvSpPr>
          <p:nvPr>
            <p:ph sz="quarter" idx="1"/>
          </p:nvPr>
        </p:nvSpPr>
        <p:spPr/>
        <p:txBody>
          <a:bodyPr/>
          <a:lstStyle/>
          <a:p>
            <a:r>
              <a:rPr lang="it-IT" dirty="0"/>
              <a:t>È preferibile un </a:t>
            </a:r>
            <a:r>
              <a:rPr lang="it-IT" dirty="0">
                <a:solidFill>
                  <a:srgbClr val="FF0000"/>
                </a:solidFill>
              </a:rPr>
              <a:t>approccio “</a:t>
            </a:r>
            <a:r>
              <a:rPr lang="it-IT" dirty="0" smtClean="0">
                <a:solidFill>
                  <a:srgbClr val="FF0000"/>
                </a:solidFill>
              </a:rPr>
              <a:t>pragmatico» </a:t>
            </a:r>
            <a:r>
              <a:rPr lang="it-IT" dirty="0"/>
              <a:t>abbandonando la visione “ideologica” seconda la quale le liberalizzazioni finanziarie sono sempre positive</a:t>
            </a:r>
          </a:p>
          <a:p>
            <a:r>
              <a:rPr lang="it-IT" dirty="0"/>
              <a:t>Forme di controllo sui movimenti finanziari speculativi possono essere utili (es. caso della Malesia)</a:t>
            </a:r>
          </a:p>
          <a:p>
            <a:r>
              <a:rPr lang="it-IT" dirty="0"/>
              <a:t>Il FMI nel valutare gli effetti dei suoi programmi dovrebbe considerare esplicitamente gli effetti sulla crescita e lo sviluppo sociale e nel caso prevedere ipotesi alternative</a:t>
            </a:r>
          </a:p>
          <a:p>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63</a:t>
            </a:fld>
            <a:endParaRPr lang="it-IT"/>
          </a:p>
        </p:txBody>
      </p:sp>
    </p:spTree>
    <p:extLst>
      <p:ext uri="{BB962C8B-B14F-4D97-AF65-F5344CB8AC3E}">
        <p14:creationId xmlns:p14="http://schemas.microsoft.com/office/powerpoint/2010/main" val="60104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terzo aspetto della politica: la </a:t>
            </a:r>
            <a:r>
              <a:rPr lang="it-IT" dirty="0" err="1" smtClean="0"/>
              <a:t>polity</a:t>
            </a:r>
            <a:endParaRPr lang="it-IT" dirty="0"/>
          </a:p>
        </p:txBody>
      </p:sp>
      <p:sp>
        <p:nvSpPr>
          <p:cNvPr id="3" name="Segnaposto contenuto 2"/>
          <p:cNvSpPr>
            <a:spLocks noGrp="1"/>
          </p:cNvSpPr>
          <p:nvPr>
            <p:ph sz="quarter" idx="1"/>
          </p:nvPr>
        </p:nvSpPr>
        <p:spPr/>
        <p:txBody>
          <a:bodyPr/>
          <a:lstStyle/>
          <a:p>
            <a:r>
              <a:rPr lang="it-IT" dirty="0" smtClean="0"/>
              <a:t>Si tratta dell’ingente </a:t>
            </a:r>
            <a:r>
              <a:rPr lang="it-IT" b="1" dirty="0" smtClean="0">
                <a:solidFill>
                  <a:srgbClr val="FF0000"/>
                </a:solidFill>
              </a:rPr>
              <a:t>flusso di decisioni </a:t>
            </a:r>
            <a:r>
              <a:rPr lang="it-IT" dirty="0" smtClean="0"/>
              <a:t>prodotte in continuazione dalle istituzioni politiche che</a:t>
            </a:r>
            <a:r>
              <a:rPr lang="it-IT" b="1" dirty="0" smtClean="0"/>
              <a:t>, direttamente o indirettamente, si ripercuotono sulla vita quotidiana di tutti (individui, famiglie, gruppi, aziende, altri stati,ecc.)</a:t>
            </a:r>
          </a:p>
          <a:p>
            <a:r>
              <a:rPr lang="it-IT" b="1" i="1" dirty="0" smtClean="0"/>
              <a:t>“la politica tocca tutti proprio grazie alle politiche, e tutti, attraverso le politiche, toccano la politica e ne fanno esperienza”.</a:t>
            </a:r>
          </a:p>
          <a:p>
            <a:endParaRPr lang="it-IT" b="1" dirty="0" smtClean="0"/>
          </a:p>
          <a:p>
            <a:endParaRPr lang="it-IT" dirty="0"/>
          </a:p>
        </p:txBody>
      </p:sp>
      <p:sp>
        <p:nvSpPr>
          <p:cNvPr id="4" name="Segnaposto numero diapositiva 3"/>
          <p:cNvSpPr>
            <a:spLocks noGrp="1"/>
          </p:cNvSpPr>
          <p:nvPr>
            <p:ph type="sldNum" sz="quarter" idx="15"/>
          </p:nvPr>
        </p:nvSpPr>
        <p:spPr/>
        <p:txBody>
          <a:bodyPr/>
          <a:lstStyle/>
          <a:p>
            <a:fld id="{1994D561-355E-4851-ACF1-471C963AF9BD}" type="slidenum">
              <a:rPr lang="it-IT" smtClean="0"/>
              <a:pPr/>
              <a:t>7</a:t>
            </a:fld>
            <a:endParaRPr lang="it-IT"/>
          </a:p>
        </p:txBody>
      </p:sp>
    </p:spTree>
    <p:extLst>
      <p:ext uri="{BB962C8B-B14F-4D97-AF65-F5344CB8AC3E}">
        <p14:creationId xmlns:p14="http://schemas.microsoft.com/office/powerpoint/2010/main" val="398231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In definitiva sono due logiche diverse</a:t>
            </a:r>
            <a:endParaRPr lang="it-IT" dirty="0"/>
          </a:p>
        </p:txBody>
      </p:sp>
      <p:pic>
        <p:nvPicPr>
          <p:cNvPr id="4098" name="Picture 2"/>
          <p:cNvPicPr>
            <a:picLocks noChangeAspect="1" noChangeArrowheads="1"/>
          </p:cNvPicPr>
          <p:nvPr/>
        </p:nvPicPr>
        <p:blipFill>
          <a:blip r:embed="rId2" cstate="print"/>
          <a:srcRect/>
          <a:stretch>
            <a:fillRect/>
          </a:stretch>
        </p:blipFill>
        <p:spPr bwMode="auto">
          <a:xfrm>
            <a:off x="609600" y="1600200"/>
            <a:ext cx="7270750" cy="4292600"/>
          </a:xfrm>
          <a:prstGeom prst="rect">
            <a:avLst/>
          </a:prstGeom>
          <a:noFill/>
          <a:ln w="9525">
            <a:noFill/>
            <a:miter lim="800000"/>
            <a:headEnd/>
            <a:tailEnd/>
          </a:ln>
        </p:spPr>
      </p:pic>
      <p:sp>
        <p:nvSpPr>
          <p:cNvPr id="6" name="CasellaDiTesto 5"/>
          <p:cNvSpPr txBox="1"/>
          <p:nvPr/>
        </p:nvSpPr>
        <p:spPr>
          <a:xfrm>
            <a:off x="457200" y="6172200"/>
            <a:ext cx="8089074"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it-IT" dirty="0" smtClean="0"/>
              <a:t>I modelli di politica economica di tipo strategico inseriscono solo la </a:t>
            </a:r>
            <a:r>
              <a:rPr lang="it-IT" dirty="0" err="1" smtClean="0"/>
              <a:t>politics</a:t>
            </a:r>
            <a:endParaRPr lang="it-IT" dirty="0" smtClean="0"/>
          </a:p>
          <a:p>
            <a:r>
              <a:rPr lang="it-IT" dirty="0" smtClean="0"/>
              <a:t>come una delle variabili esplicative del ciclo economico</a:t>
            </a:r>
            <a:endParaRPr lang="it-IT" dirty="0"/>
          </a:p>
        </p:txBody>
      </p:sp>
      <p:sp>
        <p:nvSpPr>
          <p:cNvPr id="2" name="Segnaposto numero diapositiva 1"/>
          <p:cNvSpPr>
            <a:spLocks noGrp="1"/>
          </p:cNvSpPr>
          <p:nvPr>
            <p:ph type="sldNum" sz="quarter" idx="11"/>
          </p:nvPr>
        </p:nvSpPr>
        <p:spPr/>
        <p:txBody>
          <a:bodyPr/>
          <a:lstStyle/>
          <a:p>
            <a:fld id="{1994D561-355E-4851-ACF1-471C963AF9BD}" type="slidenum">
              <a:rPr lang="it-IT" smtClean="0"/>
              <a:pPr/>
              <a:t>8</a:t>
            </a:fld>
            <a:endParaRPr lang="it-IT"/>
          </a:p>
        </p:txBody>
      </p:sp>
    </p:spTree>
    <p:extLst>
      <p:ext uri="{BB962C8B-B14F-4D97-AF65-F5344CB8AC3E}">
        <p14:creationId xmlns:p14="http://schemas.microsoft.com/office/powerpoint/2010/main" val="2936650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467600" cy="715962"/>
          </a:xfrm>
        </p:spPr>
        <p:txBody>
          <a:bodyPr>
            <a:normAutofit fontScale="90000"/>
          </a:bodyPr>
          <a:lstStyle/>
          <a:p>
            <a:r>
              <a:rPr lang="it-IT" dirty="0" smtClean="0"/>
              <a:t>Caratterizzate da interazioni diverse</a:t>
            </a:r>
            <a:endParaRPr lang="it-IT" dirty="0"/>
          </a:p>
        </p:txBody>
      </p:sp>
      <p:pic>
        <p:nvPicPr>
          <p:cNvPr id="5122" name="Picture 2"/>
          <p:cNvPicPr>
            <a:picLocks noChangeAspect="1" noChangeArrowheads="1"/>
          </p:cNvPicPr>
          <p:nvPr/>
        </p:nvPicPr>
        <p:blipFill>
          <a:blip r:embed="rId2" cstate="print"/>
          <a:srcRect/>
          <a:stretch>
            <a:fillRect/>
          </a:stretch>
        </p:blipFill>
        <p:spPr bwMode="auto">
          <a:xfrm>
            <a:off x="685800" y="1060450"/>
            <a:ext cx="7804150" cy="5797550"/>
          </a:xfrm>
          <a:prstGeom prst="rect">
            <a:avLst/>
          </a:prstGeom>
          <a:noFill/>
          <a:ln w="9525">
            <a:noFill/>
            <a:miter lim="800000"/>
            <a:headEnd/>
            <a:tailEnd/>
          </a:ln>
        </p:spPr>
      </p:pic>
      <p:sp>
        <p:nvSpPr>
          <p:cNvPr id="3" name="Segnaposto numero diapositiva 2"/>
          <p:cNvSpPr>
            <a:spLocks noGrp="1"/>
          </p:cNvSpPr>
          <p:nvPr>
            <p:ph type="sldNum" sz="quarter" idx="11"/>
          </p:nvPr>
        </p:nvSpPr>
        <p:spPr/>
        <p:txBody>
          <a:bodyPr/>
          <a:lstStyle/>
          <a:p>
            <a:fld id="{1994D561-355E-4851-ACF1-471C963AF9BD}" type="slidenum">
              <a:rPr lang="it-IT" smtClean="0"/>
              <a:pPr/>
              <a:t>9</a:t>
            </a:fld>
            <a:endParaRPr lang="it-IT"/>
          </a:p>
        </p:txBody>
      </p:sp>
    </p:spTree>
    <p:extLst>
      <p:ext uri="{BB962C8B-B14F-4D97-AF65-F5344CB8AC3E}">
        <p14:creationId xmlns:p14="http://schemas.microsoft.com/office/powerpoint/2010/main" val="408493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Oriel</Template>
  <TotalTime>869</TotalTime>
  <Words>4219</Words>
  <Application>Microsoft Office PowerPoint</Application>
  <PresentationFormat>Presentazione su schermo (4:3)</PresentationFormat>
  <Paragraphs>390</Paragraphs>
  <Slides>63</Slides>
  <Notes>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63</vt:i4>
      </vt:variant>
    </vt:vector>
  </HeadingPairs>
  <TitlesOfParts>
    <vt:vector size="71" baseType="lpstr">
      <vt:lpstr>Arial</vt:lpstr>
      <vt:lpstr>Arial Black</vt:lpstr>
      <vt:lpstr>Calibri</vt:lpstr>
      <vt:lpstr>Century Schoolbook</vt:lpstr>
      <vt:lpstr>Symbol</vt:lpstr>
      <vt:lpstr>Wingdings</vt:lpstr>
      <vt:lpstr>Wingdings 2</vt:lpstr>
      <vt:lpstr>Loggia</vt:lpstr>
      <vt:lpstr>Il ciclo politico economico </vt:lpstr>
      <vt:lpstr>Vediamo infine il gioco tra politica e politica economica</vt:lpstr>
      <vt:lpstr>Politica e politica economica</vt:lpstr>
      <vt:lpstr>Un riassunto: il policy making o i tre aspetti della politica</vt:lpstr>
      <vt:lpstr>Il primo aspetto: La sfera del potere (Politics)</vt:lpstr>
      <vt:lpstr>Il secondo aspetto: le politiche pubbliche (La Policy)</vt:lpstr>
      <vt:lpstr>Il terzo aspetto della politica: la polity</vt:lpstr>
      <vt:lpstr>In definitiva sono due logiche diverse</vt:lpstr>
      <vt:lpstr>Caratterizzate da interazioni diverse</vt:lpstr>
      <vt:lpstr>Il ciclo economico-politico</vt:lpstr>
      <vt:lpstr>I metodi di approccio allo studio delle politiche pubbliche: il metodo deduttivo</vt:lpstr>
      <vt:lpstr>Presentazione standard di PowerPoint</vt:lpstr>
      <vt:lpstr>Scelta razionale e public choice</vt:lpstr>
      <vt:lpstr>La logica razionale</vt:lpstr>
      <vt:lpstr>Razionalità e giochi tra i responsabili della politica economica</vt:lpstr>
      <vt:lpstr>Politica Monetaria, politica fiscale  e ciclo elettorale</vt:lpstr>
      <vt:lpstr>I cicli politico-economici</vt:lpstr>
      <vt:lpstr>Il funzionamento del Ciclo per Kaleki</vt:lpstr>
      <vt:lpstr>La visione della scuola delle scelte razionali</vt:lpstr>
      <vt:lpstr>Modelli opportunistici tradizionali</vt:lpstr>
      <vt:lpstr>L’andamento del debito nei cicli politico-economici</vt:lpstr>
      <vt:lpstr>Il deficit dei presidenti USA</vt:lpstr>
      <vt:lpstr>Il ciclo secondo Nordhaus</vt:lpstr>
      <vt:lpstr>Nordhaus (continua)</vt:lpstr>
      <vt:lpstr>… per cui l’equilibrio sociale:</vt:lpstr>
      <vt:lpstr>Modelli opportunistici razionali</vt:lpstr>
      <vt:lpstr>Implicazioni empiriche dei modelli opportunistici</vt:lpstr>
      <vt:lpstr>Implicazioni empiriche dei modelli opportunistici</vt:lpstr>
      <vt:lpstr>Implicazioni empiriche dei modelli opportunistici</vt:lpstr>
      <vt:lpstr>Implicazioni empiriche dei modelli opportunistici</vt:lpstr>
      <vt:lpstr>Il ciclo di Hibbs o partigiana</vt:lpstr>
      <vt:lpstr>Le ipotesi nei modelli partigiani tradizionali</vt:lpstr>
      <vt:lpstr>Le versioni più recenti…</vt:lpstr>
      <vt:lpstr>E nemmeno il modello partigiano funziona</vt:lpstr>
      <vt:lpstr>Un riassunto: gli effetti empirici</vt:lpstr>
      <vt:lpstr>Un riassunto: gli effetti empirici</vt:lpstr>
      <vt:lpstr>Come classificare le politiche di riforma</vt:lpstr>
      <vt:lpstr>Il modello economico di riferimento =&gt; ideologia esterna Definizione degli obiettivi =&gt; ideologia interna</vt:lpstr>
      <vt:lpstr>La razionalità in economia politica </vt:lpstr>
      <vt:lpstr>La razionalità in politica economica</vt:lpstr>
      <vt:lpstr>Presentazione standard di PowerPoint</vt:lpstr>
      <vt:lpstr>Presentazione standard di PowerPoint</vt:lpstr>
      <vt:lpstr>Presentazione standard di PowerPoint</vt:lpstr>
      <vt:lpstr>La sensibilità del programma all’ideologia esterna  Primo esempio: politica microeconomica del governo</vt:lpstr>
      <vt:lpstr>La sensibilità del programma all’ideologia esterna Secondo esempio: politica macroeconomia del sindacato Obiettivo: la piena occupazione</vt:lpstr>
      <vt:lpstr>IDEOLOGIA INTERNA</vt:lpstr>
      <vt:lpstr>GLI OBIETTIVI NELLE SOCIETA’ DI INDIVIDUI</vt:lpstr>
      <vt:lpstr>La sensibilità del programma all’ideologia interna Suddivisione della manodopera tra due settori (burro &amp; esercito, L manodopera, 100 addetti)</vt:lpstr>
      <vt:lpstr>Un esempio: il ruolo del FMI nelle riforme strutturali</vt:lpstr>
      <vt:lpstr>Gli obbiettivi ufficiali del FMI</vt:lpstr>
      <vt:lpstr>Le attività del FMI</vt:lpstr>
      <vt:lpstr>Come agisce il FMI</vt:lpstr>
      <vt:lpstr>I programmi di aiuto allo sviluppo del FMI</vt:lpstr>
      <vt:lpstr>Effetti delle politiche del FMI </vt:lpstr>
      <vt:lpstr>Alcuni dati sulla crescita economica (Przeworski e Vreeland, 2000)</vt:lpstr>
      <vt:lpstr>Alcuni dati sulla crescita economica (Barro e Lee, 2002)</vt:lpstr>
      <vt:lpstr>Alcuni dati sulla crescita economica (Barro e Lee, 2002)</vt:lpstr>
      <vt:lpstr>Il FMI negli anni ’90</vt:lpstr>
      <vt:lpstr>Il FMI e la Russia</vt:lpstr>
      <vt:lpstr>Il FMI e la crisi asiatica del 1997-1998</vt:lpstr>
      <vt:lpstr>Il FMI e la crisi asiatica del 1997-1998</vt:lpstr>
      <vt:lpstr>Cosa non ha funzionato nelle politiche del FMI?</vt:lpstr>
      <vt:lpstr>Continua….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ciclo politico economico</dc:title>
  <dc:creator>Laura</dc:creator>
  <cp:lastModifiedBy>User</cp:lastModifiedBy>
  <cp:revision>26</cp:revision>
  <dcterms:created xsi:type="dcterms:W3CDTF">2016-04-05T04:55:47Z</dcterms:created>
  <dcterms:modified xsi:type="dcterms:W3CDTF">2017-03-21T20:21:56Z</dcterms:modified>
</cp:coreProperties>
</file>