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notesMasterIdLst>
    <p:notesMasterId r:id="rId92"/>
  </p:notesMasterIdLst>
  <p:sldIdLst>
    <p:sldId id="332" r:id="rId2"/>
    <p:sldId id="333" r:id="rId3"/>
    <p:sldId id="334" r:id="rId4"/>
    <p:sldId id="335" r:id="rId5"/>
    <p:sldId id="336" r:id="rId6"/>
    <p:sldId id="337" r:id="rId7"/>
    <p:sldId id="338" r:id="rId8"/>
    <p:sldId id="339" r:id="rId9"/>
    <p:sldId id="340" r:id="rId10"/>
    <p:sldId id="341" r:id="rId11"/>
    <p:sldId id="342" r:id="rId12"/>
    <p:sldId id="259" r:id="rId13"/>
    <p:sldId id="257" r:id="rId14"/>
    <p:sldId id="260" r:id="rId15"/>
    <p:sldId id="261" r:id="rId16"/>
    <p:sldId id="262" r:id="rId17"/>
    <p:sldId id="263" r:id="rId18"/>
    <p:sldId id="264" r:id="rId19"/>
    <p:sldId id="265" r:id="rId20"/>
    <p:sldId id="344" r:id="rId21"/>
    <p:sldId id="345" r:id="rId22"/>
    <p:sldId id="348" r:id="rId23"/>
    <p:sldId id="346" r:id="rId24"/>
    <p:sldId id="347" r:id="rId25"/>
    <p:sldId id="350" r:id="rId26"/>
    <p:sldId id="266" r:id="rId27"/>
    <p:sldId id="267" r:id="rId28"/>
    <p:sldId id="268" r:id="rId29"/>
    <p:sldId id="269" r:id="rId30"/>
    <p:sldId id="270" r:id="rId31"/>
    <p:sldId id="272" r:id="rId32"/>
    <p:sldId id="349" r:id="rId33"/>
    <p:sldId id="351" r:id="rId34"/>
    <p:sldId id="352" r:id="rId35"/>
    <p:sldId id="353" r:id="rId36"/>
    <p:sldId id="354" r:id="rId37"/>
    <p:sldId id="355" r:id="rId38"/>
    <p:sldId id="356" r:id="rId39"/>
    <p:sldId id="357" r:id="rId40"/>
    <p:sldId id="358" r:id="rId41"/>
    <p:sldId id="359" r:id="rId42"/>
    <p:sldId id="360" r:id="rId43"/>
    <p:sldId id="361" r:id="rId44"/>
    <p:sldId id="362" r:id="rId45"/>
    <p:sldId id="363" r:id="rId46"/>
    <p:sldId id="364" r:id="rId47"/>
    <p:sldId id="365" r:id="rId48"/>
    <p:sldId id="366" r:id="rId49"/>
    <p:sldId id="367" r:id="rId50"/>
    <p:sldId id="368" r:id="rId51"/>
    <p:sldId id="369" r:id="rId52"/>
    <p:sldId id="370" r:id="rId53"/>
    <p:sldId id="371" r:id="rId54"/>
    <p:sldId id="372" r:id="rId55"/>
    <p:sldId id="373" r:id="rId56"/>
    <p:sldId id="374" r:id="rId57"/>
    <p:sldId id="375" r:id="rId58"/>
    <p:sldId id="376" r:id="rId59"/>
    <p:sldId id="377" r:id="rId60"/>
    <p:sldId id="378" r:id="rId61"/>
    <p:sldId id="379" r:id="rId62"/>
    <p:sldId id="380" r:id="rId63"/>
    <p:sldId id="381" r:id="rId64"/>
    <p:sldId id="382" r:id="rId65"/>
    <p:sldId id="383" r:id="rId66"/>
    <p:sldId id="384" r:id="rId67"/>
    <p:sldId id="385" r:id="rId68"/>
    <p:sldId id="386" r:id="rId69"/>
    <p:sldId id="387" r:id="rId70"/>
    <p:sldId id="388" r:id="rId71"/>
    <p:sldId id="389" r:id="rId72"/>
    <p:sldId id="390" r:id="rId73"/>
    <p:sldId id="391" r:id="rId74"/>
    <p:sldId id="392" r:id="rId75"/>
    <p:sldId id="393" r:id="rId76"/>
    <p:sldId id="394" r:id="rId77"/>
    <p:sldId id="395" r:id="rId78"/>
    <p:sldId id="396" r:id="rId79"/>
    <p:sldId id="397" r:id="rId80"/>
    <p:sldId id="398" r:id="rId81"/>
    <p:sldId id="399" r:id="rId82"/>
    <p:sldId id="400" r:id="rId83"/>
    <p:sldId id="401" r:id="rId84"/>
    <p:sldId id="402" r:id="rId85"/>
    <p:sldId id="403" r:id="rId86"/>
    <p:sldId id="404" r:id="rId87"/>
    <p:sldId id="405" r:id="rId88"/>
    <p:sldId id="406" r:id="rId89"/>
    <p:sldId id="407" r:id="rId90"/>
    <p:sldId id="408" r:id="rId9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485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theme" Target="theme/theme1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D:\Scarico%20finale%2012.11.2014\CD2\Lavori\GEC%20EXPO%20Milano%2017.3.2015\Conferenza%2017%20ottobre%202015%20EXPO%20Milano\Tabella%205%20Spesa%20per%20l'innovazione.xls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1"/>
          <c:order val="1"/>
          <c:dLbls>
            <c:dLbl>
              <c:idx val="0"/>
              <c:layout>
                <c:manualLayout>
                  <c:x val="-0.21144763154971252"/>
                  <c:y val="4.628958710470078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4862880732550191E-2"/>
                  <c:y val="-0.14065798244639646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Servizi </a:t>
                    </a:r>
                  </a:p>
                  <a:p>
                    <a:r>
                      <a:rPr lang="en-US"/>
                      <a:t>di R&amp;S
9%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23053089130447493"/>
                  <c:y val="-0.12241470718939725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8.2716980292717665E-2"/>
                  <c:y val="0.1217564870259481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9.1650635309527703E-2"/>
                  <c:y val="0.16780100413679638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it-IT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Foglio1!$C$11:$G$11</c:f>
              <c:strCache>
                <c:ptCount val="5"/>
                <c:pt idx="0">
                  <c:v>R&amp;S interna</c:v>
                </c:pt>
                <c:pt idx="1">
                  <c:v>Servizi di R&amp;S</c:v>
                </c:pt>
                <c:pt idx="2">
                  <c:v>Macchinari e impianti innovativi</c:v>
                </c:pt>
                <c:pt idx="3">
                  <c:v>Tecnologia non incorporata in beni capitali</c:v>
                </c:pt>
                <c:pt idx="4">
                  <c:v>Altre spese</c:v>
                </c:pt>
              </c:strCache>
            </c:strRef>
          </c:cat>
          <c:val>
            <c:numRef>
              <c:f>Foglio1!$C$12:$G$12</c:f>
              <c:numCache>
                <c:formatCode>0.0</c:formatCode>
                <c:ptCount val="5"/>
                <c:pt idx="0">
                  <c:v>43.567188628703882</c:v>
                </c:pt>
                <c:pt idx="1">
                  <c:v>9.5140872810767085</c:v>
                </c:pt>
                <c:pt idx="2">
                  <c:v>32.547573357962094</c:v>
                </c:pt>
                <c:pt idx="3">
                  <c:v>1.5797914791612497</c:v>
                </c:pt>
                <c:pt idx="4">
                  <c:v>12.791359253095901</c:v>
                </c:pt>
              </c:numCache>
            </c:numRef>
          </c:val>
        </c:ser>
        <c:ser>
          <c:idx val="0"/>
          <c:order val="0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Foglio1!$C$11:$G$11</c:f>
              <c:strCache>
                <c:ptCount val="5"/>
                <c:pt idx="0">
                  <c:v>R&amp;S interna</c:v>
                </c:pt>
                <c:pt idx="1">
                  <c:v>Servizi di R&amp;S</c:v>
                </c:pt>
                <c:pt idx="2">
                  <c:v>Macchinari e impianti innovativi</c:v>
                </c:pt>
                <c:pt idx="3">
                  <c:v>Tecnologia non incorporata in beni capitali</c:v>
                </c:pt>
                <c:pt idx="4">
                  <c:v>Altre spese</c:v>
                </c:pt>
              </c:strCache>
            </c:strRef>
          </c:cat>
          <c:val>
            <c:numRef>
              <c:f>Foglio1!$C$12:$G$12</c:f>
              <c:numCache>
                <c:formatCode>0.0</c:formatCode>
                <c:ptCount val="5"/>
                <c:pt idx="0">
                  <c:v>43.567188628703882</c:v>
                </c:pt>
                <c:pt idx="1">
                  <c:v>9.5140872810767085</c:v>
                </c:pt>
                <c:pt idx="2">
                  <c:v>32.547573357962094</c:v>
                </c:pt>
                <c:pt idx="3">
                  <c:v>1.5797914791612497</c:v>
                </c:pt>
                <c:pt idx="4">
                  <c:v>12.791359253095901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externalData r:id="rId2">
    <c:autoUpdate val="0"/>
  </c:externalData>
  <c:userShapes r:id="rId3"/>
</c:chartSpace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gif"/><Relationship Id="rId2" Type="http://schemas.openxmlformats.org/officeDocument/2006/relationships/image" Target="../media/image29.jpeg"/><Relationship Id="rId1" Type="http://schemas.openxmlformats.org/officeDocument/2006/relationships/image" Target="../media/image28.jpeg"/><Relationship Id="rId6" Type="http://schemas.openxmlformats.org/officeDocument/2006/relationships/image" Target="../media/image33.jpeg"/><Relationship Id="rId5" Type="http://schemas.openxmlformats.org/officeDocument/2006/relationships/image" Target="../media/image32.png"/><Relationship Id="rId4" Type="http://schemas.openxmlformats.org/officeDocument/2006/relationships/image" Target="../media/image31.gif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image" Target="../media/image35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gif"/><Relationship Id="rId2" Type="http://schemas.openxmlformats.org/officeDocument/2006/relationships/image" Target="../media/image29.jpeg"/><Relationship Id="rId1" Type="http://schemas.openxmlformats.org/officeDocument/2006/relationships/image" Target="../media/image28.jpeg"/><Relationship Id="rId6" Type="http://schemas.openxmlformats.org/officeDocument/2006/relationships/image" Target="../media/image33.jpeg"/><Relationship Id="rId5" Type="http://schemas.openxmlformats.org/officeDocument/2006/relationships/image" Target="../media/image32.png"/><Relationship Id="rId4" Type="http://schemas.openxmlformats.org/officeDocument/2006/relationships/image" Target="../media/image31.gif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image" Target="../media/image3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5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#6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E4A518-349A-4080-AC71-ADCA55EFBABB}" type="doc">
      <dgm:prSet loTypeId="urn:microsoft.com/office/officeart/2005/8/layout/vProcess5" loCatId="process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it-IT"/>
        </a:p>
      </dgm:t>
    </dgm:pt>
    <dgm:pt modelId="{938F15D7-7D5A-460F-92D9-E907378A70DB}">
      <dgm:prSet phldrT="[Testo]" custT="1"/>
      <dgm:spPr/>
      <dgm:t>
        <a:bodyPr/>
        <a:lstStyle/>
        <a:p>
          <a:r>
            <a:rPr lang="it-IT" sz="1600" b="1" dirty="0" smtClean="0">
              <a:solidFill>
                <a:schemeClr val="bg1"/>
              </a:solidFill>
              <a:latin typeface="Century Gothic" pitchFamily="34" charset="0"/>
            </a:rPr>
            <a:t>Per la competitività delle aziende italiane è fondamentale </a:t>
          </a:r>
          <a:r>
            <a:rPr lang="it-IT" sz="1600" b="1" dirty="0" smtClean="0">
              <a:solidFill>
                <a:schemeClr val="bg1"/>
              </a:solidFill>
              <a:latin typeface="Century Gothic" pitchFamily="34" charset="0"/>
            </a:rPr>
            <a:t>l’INNOVAZIONE</a:t>
          </a:r>
          <a:r>
            <a:rPr lang="it-IT" sz="1600" b="1" dirty="0" smtClean="0">
              <a:solidFill>
                <a:schemeClr val="bg1"/>
              </a:solidFill>
              <a:latin typeface="Century Gothic" pitchFamily="34" charset="0"/>
            </a:rPr>
            <a:t>.</a:t>
          </a:r>
          <a:endParaRPr lang="it-IT" sz="1600" b="1" dirty="0">
            <a:solidFill>
              <a:schemeClr val="bg1"/>
            </a:solidFill>
            <a:latin typeface="Century Gothic" pitchFamily="34" charset="0"/>
          </a:endParaRPr>
        </a:p>
      </dgm:t>
    </dgm:pt>
    <dgm:pt modelId="{1F9AD721-AD33-47BE-A814-D8E171AA8F12}" type="parTrans" cxnId="{84F0E483-981A-47FA-ABEC-BA291096FB1D}">
      <dgm:prSet/>
      <dgm:spPr/>
      <dgm:t>
        <a:bodyPr/>
        <a:lstStyle/>
        <a:p>
          <a:endParaRPr lang="it-IT" sz="1400" b="1">
            <a:latin typeface="Century Gothic" pitchFamily="34" charset="0"/>
          </a:endParaRPr>
        </a:p>
      </dgm:t>
    </dgm:pt>
    <dgm:pt modelId="{6D6C58E4-F9C5-4F8A-B9DA-417A4DFB34A3}" type="sibTrans" cxnId="{84F0E483-981A-47FA-ABEC-BA291096FB1D}">
      <dgm:prSet custT="1"/>
      <dgm:spPr/>
      <dgm:t>
        <a:bodyPr/>
        <a:lstStyle/>
        <a:p>
          <a:endParaRPr lang="it-IT" sz="1400" b="1">
            <a:latin typeface="Century Gothic" pitchFamily="34" charset="0"/>
          </a:endParaRPr>
        </a:p>
      </dgm:t>
    </dgm:pt>
    <dgm:pt modelId="{7CAEA7F0-9C02-4525-A2AB-5019CD4423D9}">
      <dgm:prSet phldrT="[Testo]" custT="1"/>
      <dgm:spPr/>
      <dgm:t>
        <a:bodyPr/>
        <a:lstStyle/>
        <a:p>
          <a:pPr algn="l">
            <a:spcAft>
              <a:spcPts val="0"/>
            </a:spcAft>
          </a:pPr>
          <a:r>
            <a:rPr lang="it-IT" sz="1600" b="1" dirty="0" smtClean="0">
              <a:latin typeface="Century Gothic" pitchFamily="34" charset="0"/>
            </a:rPr>
            <a:t>COMPITI:</a:t>
          </a:r>
        </a:p>
        <a:p>
          <a:pPr algn="l">
            <a:spcAft>
              <a:spcPts val="0"/>
            </a:spcAft>
          </a:pPr>
          <a:r>
            <a:rPr lang="it-IT" sz="1600" b="1" dirty="0" smtClean="0">
              <a:latin typeface="Century Gothic" pitchFamily="34" charset="0"/>
            </a:rPr>
            <a:t>-  superare le difficoltà di gestione;</a:t>
          </a:r>
        </a:p>
        <a:p>
          <a:pPr algn="l">
            <a:spcAft>
              <a:spcPts val="0"/>
            </a:spcAft>
          </a:pPr>
          <a:r>
            <a:rPr lang="it-IT" sz="1600" b="1" dirty="0" smtClean="0">
              <a:latin typeface="Century Gothic" pitchFamily="34" charset="0"/>
            </a:rPr>
            <a:t>-  difendere la competitività delle imprese;</a:t>
          </a:r>
        </a:p>
        <a:p>
          <a:pPr algn="l">
            <a:spcAft>
              <a:spcPts val="0"/>
            </a:spcAft>
          </a:pPr>
          <a:r>
            <a:rPr lang="it-IT" sz="1600" b="1" dirty="0" smtClean="0">
              <a:latin typeface="Century Gothic" pitchFamily="34" charset="0"/>
            </a:rPr>
            <a:t>-  valorizzare il know-how tecnologico</a:t>
          </a:r>
          <a:r>
            <a:rPr lang="it-IT" sz="1400" b="1" dirty="0" smtClean="0">
              <a:latin typeface="Century Gothic" pitchFamily="34" charset="0"/>
            </a:rPr>
            <a:t>. </a:t>
          </a:r>
          <a:endParaRPr lang="it-IT" sz="1400" b="1" dirty="0">
            <a:latin typeface="Century Gothic" pitchFamily="34" charset="0"/>
          </a:endParaRPr>
        </a:p>
      </dgm:t>
    </dgm:pt>
    <dgm:pt modelId="{DD192967-2B3D-4F50-8FE4-12DD74BB05D6}" type="parTrans" cxnId="{53CD6ED7-7513-40B3-95DF-9E0FBACC05A9}">
      <dgm:prSet/>
      <dgm:spPr/>
      <dgm:t>
        <a:bodyPr/>
        <a:lstStyle/>
        <a:p>
          <a:endParaRPr lang="it-IT" sz="1400" b="1">
            <a:latin typeface="Century Gothic" pitchFamily="34" charset="0"/>
          </a:endParaRPr>
        </a:p>
      </dgm:t>
    </dgm:pt>
    <dgm:pt modelId="{D09A1855-6264-4A59-94F3-F1F440C99B4E}" type="sibTrans" cxnId="{53CD6ED7-7513-40B3-95DF-9E0FBACC05A9}">
      <dgm:prSet custT="1"/>
      <dgm:spPr/>
      <dgm:t>
        <a:bodyPr/>
        <a:lstStyle/>
        <a:p>
          <a:endParaRPr lang="it-IT" sz="1400" b="1">
            <a:latin typeface="Century Gothic" pitchFamily="34" charset="0"/>
          </a:endParaRPr>
        </a:p>
      </dgm:t>
    </dgm:pt>
    <dgm:pt modelId="{F8814434-70B9-471F-89EB-4E8FDD0106AE}">
      <dgm:prSet phldrT="[Testo]" custT="1"/>
      <dgm:spPr/>
      <dgm:t>
        <a:bodyPr/>
        <a:lstStyle/>
        <a:p>
          <a:pPr algn="l"/>
          <a:r>
            <a:rPr lang="it-IT" sz="1600" b="1" dirty="0" smtClean="0">
              <a:latin typeface="Century Gothic" pitchFamily="34" charset="0"/>
            </a:rPr>
            <a:t>RICERCATORI UNIVERSITARI:</a:t>
          </a:r>
        </a:p>
        <a:p>
          <a:pPr marL="88900" indent="-88900" algn="l"/>
          <a:r>
            <a:rPr lang="it-IT" sz="1600" b="1" dirty="0" smtClean="0">
              <a:latin typeface="Century Gothic" pitchFamily="34" charset="0"/>
            </a:rPr>
            <a:t>- maggiori </a:t>
          </a:r>
          <a:r>
            <a:rPr lang="it-IT" sz="1600" b="1" dirty="0" smtClean="0">
              <a:latin typeface="Century Gothic" pitchFamily="34" charset="0"/>
            </a:rPr>
            <a:t>occasioni di contatto con il </a:t>
          </a:r>
          <a:r>
            <a:rPr lang="it-IT" sz="1600" b="1" dirty="0" smtClean="0">
              <a:latin typeface="Century Gothic" pitchFamily="34" charset="0"/>
            </a:rPr>
            <a:t>mondo imprenditoriale </a:t>
          </a:r>
          <a:r>
            <a:rPr lang="it-IT" sz="1600" b="1" dirty="0" smtClean="0">
              <a:latin typeface="Century Gothic" pitchFamily="34" charset="0"/>
            </a:rPr>
            <a:t>e con il mercato;</a:t>
          </a:r>
        </a:p>
        <a:p>
          <a:pPr marL="88900" indent="-88900" algn="l"/>
          <a:r>
            <a:rPr lang="it-IT" sz="1600" b="1" dirty="0" smtClean="0">
              <a:latin typeface="Century Gothic" pitchFamily="34" charset="0"/>
            </a:rPr>
            <a:t>-nel territorio nazionale incidenza sul tessuto socioeconomico. </a:t>
          </a:r>
          <a:endParaRPr lang="it-IT" sz="1600" b="1" dirty="0">
            <a:latin typeface="Century Gothic" pitchFamily="34" charset="0"/>
          </a:endParaRPr>
        </a:p>
      </dgm:t>
    </dgm:pt>
    <dgm:pt modelId="{7474EE18-CD03-4B3A-A54F-24050DD17EAD}" type="parTrans" cxnId="{E093FB5B-EE2D-4045-8FD6-73F0071D4E8A}">
      <dgm:prSet/>
      <dgm:spPr/>
      <dgm:t>
        <a:bodyPr/>
        <a:lstStyle/>
        <a:p>
          <a:endParaRPr lang="it-IT" sz="1400" b="1">
            <a:latin typeface="Century Gothic" pitchFamily="34" charset="0"/>
          </a:endParaRPr>
        </a:p>
      </dgm:t>
    </dgm:pt>
    <dgm:pt modelId="{115023DC-09F0-4B71-BC98-78DF0746B6B7}" type="sibTrans" cxnId="{E093FB5B-EE2D-4045-8FD6-73F0071D4E8A}">
      <dgm:prSet/>
      <dgm:spPr/>
      <dgm:t>
        <a:bodyPr/>
        <a:lstStyle/>
        <a:p>
          <a:endParaRPr lang="it-IT" sz="1400" b="1">
            <a:latin typeface="Century Gothic" pitchFamily="34" charset="0"/>
          </a:endParaRPr>
        </a:p>
      </dgm:t>
    </dgm:pt>
    <dgm:pt modelId="{D315AA9B-18EC-417A-859A-62AA729CBE80}" type="pres">
      <dgm:prSet presAssocID="{7CE4A518-349A-4080-AC71-ADCA55EFBABB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5AC21173-9A4E-498B-8B57-DE27AB91E8E4}" type="pres">
      <dgm:prSet presAssocID="{7CE4A518-349A-4080-AC71-ADCA55EFBABB}" presName="dummyMaxCanvas" presStyleCnt="0">
        <dgm:presLayoutVars/>
      </dgm:prSet>
      <dgm:spPr/>
    </dgm:pt>
    <dgm:pt modelId="{CB3B911D-0872-4D6D-827F-AD7AC6494C48}" type="pres">
      <dgm:prSet presAssocID="{7CE4A518-349A-4080-AC71-ADCA55EFBABB}" presName="ThreeNodes_1" presStyleLbl="node1" presStyleIdx="0" presStyleCnt="3" custScaleX="84987" custScaleY="57408" custLinFactNeighborX="-1005" custLinFactNeighborY="2452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FF6DBB7-3200-407C-81CB-BD58DC991CD4}" type="pres">
      <dgm:prSet presAssocID="{7CE4A518-349A-4080-AC71-ADCA55EFBABB}" presName="ThreeNodes_2" presStyleLbl="node1" presStyleIdx="1" presStyleCnt="3" custScaleX="95713" custScaleY="75925" custLinFactNeighborX="-1994" custLinFactNeighborY="-833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1D7951D-BE6B-4247-B4E0-467B7D59C57D}" type="pres">
      <dgm:prSet presAssocID="{7CE4A518-349A-4080-AC71-ADCA55EFBABB}" presName="ThreeNodes_3" presStyleLbl="node1" presStyleIdx="2" presStyleCnt="3" custScaleX="113302" custScaleY="93769" custLinFactNeighborX="-4985" custLinFactNeighborY="-3240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828FCB2-B6B8-4C2A-BC9A-E6296135F91D}" type="pres">
      <dgm:prSet presAssocID="{7CE4A518-349A-4080-AC71-ADCA55EFBABB}" presName="ThreeConn_1-2" presStyleLbl="fgAccFollowNode1" presStyleIdx="0" presStyleCnt="2" custLinFactNeighborX="-58207" custLinFactNeighborY="413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CE2D700-5285-4F46-8100-90C42A297B08}" type="pres">
      <dgm:prSet presAssocID="{7CE4A518-349A-4080-AC71-ADCA55EFBABB}" presName="ThreeConn_2-3" presStyleLbl="fgAccFollowNode1" presStyleIdx="1" presStyleCnt="2" custLinFactNeighborX="-29273" custLinFactNeighborY="-2311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60764BF-C7A3-4A43-A672-5CFAA8FAFEBC}" type="pres">
      <dgm:prSet presAssocID="{7CE4A518-349A-4080-AC71-ADCA55EFBABB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1927627-3AB3-4EF6-AEDD-96098A564907}" type="pres">
      <dgm:prSet presAssocID="{7CE4A518-349A-4080-AC71-ADCA55EFBABB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9065F0D-2031-4BE9-81EB-17FE4C6777AA}" type="pres">
      <dgm:prSet presAssocID="{7CE4A518-349A-4080-AC71-ADCA55EFBABB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84F0E483-981A-47FA-ABEC-BA291096FB1D}" srcId="{7CE4A518-349A-4080-AC71-ADCA55EFBABB}" destId="{938F15D7-7D5A-460F-92D9-E907378A70DB}" srcOrd="0" destOrd="0" parTransId="{1F9AD721-AD33-47BE-A814-D8E171AA8F12}" sibTransId="{6D6C58E4-F9C5-4F8A-B9DA-417A4DFB34A3}"/>
    <dgm:cxn modelId="{E3A8017E-920B-474A-86FF-9C3959080203}" type="presOf" srcId="{7CE4A518-349A-4080-AC71-ADCA55EFBABB}" destId="{D315AA9B-18EC-417A-859A-62AA729CBE80}" srcOrd="0" destOrd="0" presId="urn:microsoft.com/office/officeart/2005/8/layout/vProcess5"/>
    <dgm:cxn modelId="{FDB27C73-AC48-4D85-A497-5D78CAFB7E1F}" type="presOf" srcId="{D09A1855-6264-4A59-94F3-F1F440C99B4E}" destId="{0CE2D700-5285-4F46-8100-90C42A297B08}" srcOrd="0" destOrd="0" presId="urn:microsoft.com/office/officeart/2005/8/layout/vProcess5"/>
    <dgm:cxn modelId="{E093FB5B-EE2D-4045-8FD6-73F0071D4E8A}" srcId="{7CE4A518-349A-4080-AC71-ADCA55EFBABB}" destId="{F8814434-70B9-471F-89EB-4E8FDD0106AE}" srcOrd="2" destOrd="0" parTransId="{7474EE18-CD03-4B3A-A54F-24050DD17EAD}" sibTransId="{115023DC-09F0-4B71-BC98-78DF0746B6B7}"/>
    <dgm:cxn modelId="{399390AF-6177-44CA-B5BB-3D4C7F35C98A}" type="presOf" srcId="{F8814434-70B9-471F-89EB-4E8FDD0106AE}" destId="{F1D7951D-BE6B-4247-B4E0-467B7D59C57D}" srcOrd="0" destOrd="0" presId="urn:microsoft.com/office/officeart/2005/8/layout/vProcess5"/>
    <dgm:cxn modelId="{7920BBF6-8481-4A73-B4BF-3734C2B721CC}" type="presOf" srcId="{6D6C58E4-F9C5-4F8A-B9DA-417A4DFB34A3}" destId="{4828FCB2-B6B8-4C2A-BC9A-E6296135F91D}" srcOrd="0" destOrd="0" presId="urn:microsoft.com/office/officeart/2005/8/layout/vProcess5"/>
    <dgm:cxn modelId="{53CD6ED7-7513-40B3-95DF-9E0FBACC05A9}" srcId="{7CE4A518-349A-4080-AC71-ADCA55EFBABB}" destId="{7CAEA7F0-9C02-4525-A2AB-5019CD4423D9}" srcOrd="1" destOrd="0" parTransId="{DD192967-2B3D-4F50-8FE4-12DD74BB05D6}" sibTransId="{D09A1855-6264-4A59-94F3-F1F440C99B4E}"/>
    <dgm:cxn modelId="{8DE3AE76-FAA4-4C43-AFA5-7235B0890925}" type="presOf" srcId="{7CAEA7F0-9C02-4525-A2AB-5019CD4423D9}" destId="{81927627-3AB3-4EF6-AEDD-96098A564907}" srcOrd="1" destOrd="0" presId="urn:microsoft.com/office/officeart/2005/8/layout/vProcess5"/>
    <dgm:cxn modelId="{63F48F27-31C5-4918-9689-EE660BE3E573}" type="presOf" srcId="{F8814434-70B9-471F-89EB-4E8FDD0106AE}" destId="{69065F0D-2031-4BE9-81EB-17FE4C6777AA}" srcOrd="1" destOrd="0" presId="urn:microsoft.com/office/officeart/2005/8/layout/vProcess5"/>
    <dgm:cxn modelId="{01DC3601-57F2-4E02-82B1-3E3EA2B54E0C}" type="presOf" srcId="{938F15D7-7D5A-460F-92D9-E907378A70DB}" destId="{CB3B911D-0872-4D6D-827F-AD7AC6494C48}" srcOrd="0" destOrd="0" presId="urn:microsoft.com/office/officeart/2005/8/layout/vProcess5"/>
    <dgm:cxn modelId="{77AF0122-0E91-431F-BFF2-9A214C1048E9}" type="presOf" srcId="{7CAEA7F0-9C02-4525-A2AB-5019CD4423D9}" destId="{1FF6DBB7-3200-407C-81CB-BD58DC991CD4}" srcOrd="0" destOrd="0" presId="urn:microsoft.com/office/officeart/2005/8/layout/vProcess5"/>
    <dgm:cxn modelId="{D703B354-D333-4BB1-83F4-5FF74A85318D}" type="presOf" srcId="{938F15D7-7D5A-460F-92D9-E907378A70DB}" destId="{860764BF-C7A3-4A43-A672-5CFAA8FAFEBC}" srcOrd="1" destOrd="0" presId="urn:microsoft.com/office/officeart/2005/8/layout/vProcess5"/>
    <dgm:cxn modelId="{628D4EAA-3091-4F6C-9AF0-E93E4F521F48}" type="presParOf" srcId="{D315AA9B-18EC-417A-859A-62AA729CBE80}" destId="{5AC21173-9A4E-498B-8B57-DE27AB91E8E4}" srcOrd="0" destOrd="0" presId="urn:microsoft.com/office/officeart/2005/8/layout/vProcess5"/>
    <dgm:cxn modelId="{64224A13-8274-4E53-86B2-1CA114AF3AED}" type="presParOf" srcId="{D315AA9B-18EC-417A-859A-62AA729CBE80}" destId="{CB3B911D-0872-4D6D-827F-AD7AC6494C48}" srcOrd="1" destOrd="0" presId="urn:microsoft.com/office/officeart/2005/8/layout/vProcess5"/>
    <dgm:cxn modelId="{5D55FED9-8334-4C5C-9E5F-1CCB83437BA6}" type="presParOf" srcId="{D315AA9B-18EC-417A-859A-62AA729CBE80}" destId="{1FF6DBB7-3200-407C-81CB-BD58DC991CD4}" srcOrd="2" destOrd="0" presId="urn:microsoft.com/office/officeart/2005/8/layout/vProcess5"/>
    <dgm:cxn modelId="{3F37C2AE-ECC1-4D1D-A95E-0B8026CDF26E}" type="presParOf" srcId="{D315AA9B-18EC-417A-859A-62AA729CBE80}" destId="{F1D7951D-BE6B-4247-B4E0-467B7D59C57D}" srcOrd="3" destOrd="0" presId="urn:microsoft.com/office/officeart/2005/8/layout/vProcess5"/>
    <dgm:cxn modelId="{285E095D-6B3F-4BFA-B432-A162F1994B12}" type="presParOf" srcId="{D315AA9B-18EC-417A-859A-62AA729CBE80}" destId="{4828FCB2-B6B8-4C2A-BC9A-E6296135F91D}" srcOrd="4" destOrd="0" presId="urn:microsoft.com/office/officeart/2005/8/layout/vProcess5"/>
    <dgm:cxn modelId="{2392D491-0F76-49F0-93F3-51DDA9356B4D}" type="presParOf" srcId="{D315AA9B-18EC-417A-859A-62AA729CBE80}" destId="{0CE2D700-5285-4F46-8100-90C42A297B08}" srcOrd="5" destOrd="0" presId="urn:microsoft.com/office/officeart/2005/8/layout/vProcess5"/>
    <dgm:cxn modelId="{ECAB2AC2-93E0-4A44-B81F-6A6CF93F5C8D}" type="presParOf" srcId="{D315AA9B-18EC-417A-859A-62AA729CBE80}" destId="{860764BF-C7A3-4A43-A672-5CFAA8FAFEBC}" srcOrd="6" destOrd="0" presId="urn:microsoft.com/office/officeart/2005/8/layout/vProcess5"/>
    <dgm:cxn modelId="{AEC4DF81-2F8E-4D93-A7C8-139A2A7F2EEB}" type="presParOf" srcId="{D315AA9B-18EC-417A-859A-62AA729CBE80}" destId="{81927627-3AB3-4EF6-AEDD-96098A564907}" srcOrd="7" destOrd="0" presId="urn:microsoft.com/office/officeart/2005/8/layout/vProcess5"/>
    <dgm:cxn modelId="{4538E98C-60A0-4A61-A669-B947C3703B39}" type="presParOf" srcId="{D315AA9B-18EC-417A-859A-62AA729CBE80}" destId="{69065F0D-2031-4BE9-81EB-17FE4C6777AA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688DF86-6AC2-4B51-A45C-46059CAB9C2C}" type="doc">
      <dgm:prSet loTypeId="urn:microsoft.com/office/officeart/2005/8/layout/gear1" loCatId="cycle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it-IT"/>
        </a:p>
      </dgm:t>
    </dgm:pt>
    <dgm:pt modelId="{8051A517-7095-4E97-ABF3-F16BDA649D87}">
      <dgm:prSet phldrT="[Testo]" custT="1"/>
      <dgm:spPr>
        <a:solidFill>
          <a:srgbClr val="C00000"/>
        </a:solidFill>
      </dgm:spPr>
      <dgm:t>
        <a:bodyPr/>
        <a:lstStyle/>
        <a:p>
          <a:r>
            <a:rPr lang="it-IT" sz="1400" b="1" dirty="0" smtClean="0">
              <a:latin typeface="Century Gothic" pitchFamily="34" charset="0"/>
            </a:rPr>
            <a:t>INNOVAZIONE COME PRESUPPOSTO </a:t>
          </a:r>
          <a:r>
            <a:rPr lang="it-IT" sz="1400" b="1" dirty="0" err="1" smtClean="0">
              <a:latin typeface="Century Gothic" pitchFamily="34" charset="0"/>
            </a:rPr>
            <a:t>DI</a:t>
          </a:r>
          <a:r>
            <a:rPr lang="it-IT" sz="1400" b="1" dirty="0" smtClean="0">
              <a:latin typeface="Century Gothic" pitchFamily="34" charset="0"/>
            </a:rPr>
            <a:t> COMPETITIVITA’ DEL SISTEMA IMPRESA</a:t>
          </a:r>
          <a:endParaRPr lang="it-IT" sz="1400" b="1" dirty="0">
            <a:latin typeface="Century Gothic" pitchFamily="34" charset="0"/>
          </a:endParaRPr>
        </a:p>
      </dgm:t>
    </dgm:pt>
    <dgm:pt modelId="{B03A2DEE-3964-4E9F-8BEF-C9B8DE9C1E77}" type="parTrans" cxnId="{26690DE2-82C9-470E-9631-59DED345F8C0}">
      <dgm:prSet/>
      <dgm:spPr/>
      <dgm:t>
        <a:bodyPr/>
        <a:lstStyle/>
        <a:p>
          <a:endParaRPr lang="it-IT" sz="1600" b="1">
            <a:latin typeface="Century Gothic" pitchFamily="34" charset="0"/>
          </a:endParaRPr>
        </a:p>
      </dgm:t>
    </dgm:pt>
    <dgm:pt modelId="{785CB992-2515-41C0-82E5-FC03D3AC7E5F}" type="sibTrans" cxnId="{26690DE2-82C9-470E-9631-59DED345F8C0}">
      <dgm:prSet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endParaRPr lang="it-IT" sz="1600" b="1">
            <a:latin typeface="Century Gothic" pitchFamily="34" charset="0"/>
          </a:endParaRPr>
        </a:p>
      </dgm:t>
    </dgm:pt>
    <dgm:pt modelId="{6827C3CF-A841-4281-AD82-17F3696C812B}">
      <dgm:prSet phldrT="[Testo]" custT="1"/>
      <dgm:spPr>
        <a:solidFill>
          <a:srgbClr val="FF9900"/>
        </a:solidFill>
      </dgm:spPr>
      <dgm:t>
        <a:bodyPr/>
        <a:lstStyle/>
        <a:p>
          <a:r>
            <a:rPr lang="it-IT" sz="1300" b="1" dirty="0" smtClean="0">
              <a:latin typeface="Century Gothic" pitchFamily="34" charset="0"/>
            </a:rPr>
            <a:t>SVILUPPO TECNOLOGICO SUL TERRITORIO</a:t>
          </a:r>
          <a:endParaRPr lang="it-IT" sz="1300" b="1" dirty="0">
            <a:latin typeface="Century Gothic" pitchFamily="34" charset="0"/>
          </a:endParaRPr>
        </a:p>
      </dgm:t>
    </dgm:pt>
    <dgm:pt modelId="{11A58B24-0F1D-44E4-952D-85B7FB48A6BD}" type="parTrans" cxnId="{68DF7896-95AC-4C58-8869-E8C61B24D269}">
      <dgm:prSet/>
      <dgm:spPr/>
      <dgm:t>
        <a:bodyPr/>
        <a:lstStyle/>
        <a:p>
          <a:endParaRPr lang="it-IT" sz="1600" b="1">
            <a:latin typeface="Century Gothic" pitchFamily="34" charset="0"/>
          </a:endParaRPr>
        </a:p>
      </dgm:t>
    </dgm:pt>
    <dgm:pt modelId="{C49011FB-D74E-4693-9EA1-3ED9D2AC62B8}" type="sibTrans" cxnId="{68DF7896-95AC-4C58-8869-E8C61B24D269}">
      <dgm:prSet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endParaRPr lang="it-IT" sz="1600" b="1">
            <a:latin typeface="Century Gothic" pitchFamily="34" charset="0"/>
          </a:endParaRPr>
        </a:p>
      </dgm:t>
    </dgm:pt>
    <dgm:pt modelId="{6BF3751B-D712-4455-9988-8B4D30032156}">
      <dgm:prSet phldrT="[Testo]" custT="1"/>
      <dgm:spPr>
        <a:solidFill>
          <a:srgbClr val="FFCC00"/>
        </a:solidFill>
      </dgm:spPr>
      <dgm:t>
        <a:bodyPr/>
        <a:lstStyle/>
        <a:p>
          <a:r>
            <a:rPr lang="it-IT" sz="1100" b="1" dirty="0" smtClean="0">
              <a:latin typeface="Century Gothic" pitchFamily="34" charset="0"/>
            </a:rPr>
            <a:t>COLLEGAMENTO</a:t>
          </a:r>
          <a:r>
            <a:rPr lang="it-IT" sz="1300" b="1" dirty="0" smtClean="0">
              <a:latin typeface="Century Gothic" pitchFamily="34" charset="0"/>
            </a:rPr>
            <a:t> </a:t>
          </a:r>
          <a:r>
            <a:rPr lang="it-IT" sz="1200" b="1" dirty="0" smtClean="0">
              <a:latin typeface="Century Gothic" pitchFamily="34" charset="0"/>
            </a:rPr>
            <a:t>FRA UNIVERSITA’ E IMPRESA</a:t>
          </a:r>
          <a:endParaRPr lang="it-IT" sz="1300" b="1" dirty="0">
            <a:latin typeface="Century Gothic" pitchFamily="34" charset="0"/>
          </a:endParaRPr>
        </a:p>
      </dgm:t>
    </dgm:pt>
    <dgm:pt modelId="{3C744731-23E5-4DAE-A8C5-E0182C0A471D}" type="parTrans" cxnId="{DCE82B6B-7A53-4B83-AD97-2C8B77B5EDA0}">
      <dgm:prSet/>
      <dgm:spPr/>
      <dgm:t>
        <a:bodyPr/>
        <a:lstStyle/>
        <a:p>
          <a:endParaRPr lang="it-IT" sz="1600" b="1">
            <a:latin typeface="Century Gothic" pitchFamily="34" charset="0"/>
          </a:endParaRPr>
        </a:p>
      </dgm:t>
    </dgm:pt>
    <dgm:pt modelId="{478F4817-B8D4-4872-A910-47711BE88104}" type="sibTrans" cxnId="{DCE82B6B-7A53-4B83-AD97-2C8B77B5EDA0}">
      <dgm:prSet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endParaRPr lang="it-IT" sz="1600" b="1">
            <a:latin typeface="Century Gothic" pitchFamily="34" charset="0"/>
          </a:endParaRPr>
        </a:p>
      </dgm:t>
    </dgm:pt>
    <dgm:pt modelId="{C2D6608F-BC06-4938-B6B5-84A424C54643}">
      <dgm:prSet/>
      <dgm:spPr/>
      <dgm:t>
        <a:bodyPr/>
        <a:lstStyle/>
        <a:p>
          <a:endParaRPr lang="it-IT"/>
        </a:p>
      </dgm:t>
    </dgm:pt>
    <dgm:pt modelId="{252506C0-0E73-4EA3-AE8A-748866F4FB9B}" type="parTrans" cxnId="{8ABF56A5-C3F5-42BE-9241-24BE2DA3641B}">
      <dgm:prSet/>
      <dgm:spPr/>
      <dgm:t>
        <a:bodyPr/>
        <a:lstStyle/>
        <a:p>
          <a:endParaRPr lang="it-IT"/>
        </a:p>
      </dgm:t>
    </dgm:pt>
    <dgm:pt modelId="{EB345998-E4CD-4429-8401-009BFB0C3612}" type="sibTrans" cxnId="{8ABF56A5-C3F5-42BE-9241-24BE2DA3641B}">
      <dgm:prSet/>
      <dgm:spPr/>
      <dgm:t>
        <a:bodyPr/>
        <a:lstStyle/>
        <a:p>
          <a:endParaRPr lang="it-IT"/>
        </a:p>
      </dgm:t>
    </dgm:pt>
    <dgm:pt modelId="{C45043E9-1EBD-4044-8D30-86355778700C}">
      <dgm:prSet/>
      <dgm:spPr/>
      <dgm:t>
        <a:bodyPr/>
        <a:lstStyle/>
        <a:p>
          <a:endParaRPr lang="it-IT"/>
        </a:p>
      </dgm:t>
    </dgm:pt>
    <dgm:pt modelId="{9708428F-74EA-4FBD-BCC9-364BE82FE275}" type="parTrans" cxnId="{4836F0E6-C7D9-406D-87F7-EDA9BFBF5BDD}">
      <dgm:prSet/>
      <dgm:spPr/>
      <dgm:t>
        <a:bodyPr/>
        <a:lstStyle/>
        <a:p>
          <a:endParaRPr lang="it-IT"/>
        </a:p>
      </dgm:t>
    </dgm:pt>
    <dgm:pt modelId="{56CD4B32-99F9-4E1B-A9C1-2D2D0559A096}" type="sibTrans" cxnId="{4836F0E6-C7D9-406D-87F7-EDA9BFBF5BDD}">
      <dgm:prSet/>
      <dgm:spPr/>
      <dgm:t>
        <a:bodyPr/>
        <a:lstStyle/>
        <a:p>
          <a:endParaRPr lang="it-IT"/>
        </a:p>
      </dgm:t>
    </dgm:pt>
    <dgm:pt modelId="{6D6953FD-A67A-4965-A11B-2082F4974582}">
      <dgm:prSet/>
      <dgm:spPr/>
      <dgm:t>
        <a:bodyPr/>
        <a:lstStyle/>
        <a:p>
          <a:endParaRPr lang="it-IT"/>
        </a:p>
      </dgm:t>
    </dgm:pt>
    <dgm:pt modelId="{750D63F5-FEE0-4BBA-B030-E2FDA01434AA}" type="parTrans" cxnId="{FB9CB578-81CA-4329-BEAA-F70A4F32EEB1}">
      <dgm:prSet/>
      <dgm:spPr/>
      <dgm:t>
        <a:bodyPr/>
        <a:lstStyle/>
        <a:p>
          <a:endParaRPr lang="it-IT"/>
        </a:p>
      </dgm:t>
    </dgm:pt>
    <dgm:pt modelId="{9EF51DFD-FE37-4B3B-A7E9-A4D8C82660B8}" type="sibTrans" cxnId="{FB9CB578-81CA-4329-BEAA-F70A4F32EEB1}">
      <dgm:prSet/>
      <dgm:spPr/>
      <dgm:t>
        <a:bodyPr/>
        <a:lstStyle/>
        <a:p>
          <a:endParaRPr lang="it-IT"/>
        </a:p>
      </dgm:t>
    </dgm:pt>
    <dgm:pt modelId="{05133FB1-5248-4C28-9604-AEF903D41FE8}" type="pres">
      <dgm:prSet presAssocID="{D688DF86-6AC2-4B51-A45C-46059CAB9C2C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4A8CE8F0-9475-4DB6-B5A4-FC1B451C23C5}" type="pres">
      <dgm:prSet presAssocID="{8051A517-7095-4E97-ABF3-F16BDA649D87}" presName="gear1" presStyleLbl="node1" presStyleIdx="0" presStyleCnt="3" custScaleX="112665" custLinFactNeighborX="-35540" custLinFactNeighborY="-1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18A1597-6495-4D58-90A2-22C875BA72C6}" type="pres">
      <dgm:prSet presAssocID="{8051A517-7095-4E97-ABF3-F16BDA649D87}" presName="gear1srcNode" presStyleLbl="node1" presStyleIdx="0" presStyleCnt="3"/>
      <dgm:spPr/>
      <dgm:t>
        <a:bodyPr/>
        <a:lstStyle/>
        <a:p>
          <a:endParaRPr lang="it-IT"/>
        </a:p>
      </dgm:t>
    </dgm:pt>
    <dgm:pt modelId="{5845866D-C353-4772-AECA-D1E6FD07A167}" type="pres">
      <dgm:prSet presAssocID="{8051A517-7095-4E97-ABF3-F16BDA649D87}" presName="gear1dstNode" presStyleLbl="node1" presStyleIdx="0" presStyleCnt="3"/>
      <dgm:spPr/>
      <dgm:t>
        <a:bodyPr/>
        <a:lstStyle/>
        <a:p>
          <a:endParaRPr lang="it-IT"/>
        </a:p>
      </dgm:t>
    </dgm:pt>
    <dgm:pt modelId="{2FB0677B-BC60-4ED9-98BD-E604715070AB}" type="pres">
      <dgm:prSet presAssocID="{6827C3CF-A841-4281-AD82-17F3696C812B}" presName="gear2" presStyleLbl="node1" presStyleIdx="1" presStyleCnt="3" custScaleX="112799" custScaleY="113127" custLinFactNeighborX="-5485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12EE346-D972-44DF-B0DD-627A5B4E608D}" type="pres">
      <dgm:prSet presAssocID="{6827C3CF-A841-4281-AD82-17F3696C812B}" presName="gear2srcNode" presStyleLbl="node1" presStyleIdx="1" presStyleCnt="3"/>
      <dgm:spPr/>
      <dgm:t>
        <a:bodyPr/>
        <a:lstStyle/>
        <a:p>
          <a:endParaRPr lang="it-IT"/>
        </a:p>
      </dgm:t>
    </dgm:pt>
    <dgm:pt modelId="{D4F65DCE-7B46-4D10-B57F-BCE3DC1F7B9D}" type="pres">
      <dgm:prSet presAssocID="{6827C3CF-A841-4281-AD82-17F3696C812B}" presName="gear2dstNode" presStyleLbl="node1" presStyleIdx="1" presStyleCnt="3"/>
      <dgm:spPr/>
      <dgm:t>
        <a:bodyPr/>
        <a:lstStyle/>
        <a:p>
          <a:endParaRPr lang="it-IT"/>
        </a:p>
      </dgm:t>
    </dgm:pt>
    <dgm:pt modelId="{25F3A739-0064-4171-BA76-E393BDE958B0}" type="pres">
      <dgm:prSet presAssocID="{6BF3751B-D712-4455-9988-8B4D30032156}" presName="gear3" presStyleLbl="node1" presStyleIdx="2" presStyleCnt="3" custLinFactNeighborX="-45710"/>
      <dgm:spPr/>
      <dgm:t>
        <a:bodyPr/>
        <a:lstStyle/>
        <a:p>
          <a:endParaRPr lang="it-IT"/>
        </a:p>
      </dgm:t>
    </dgm:pt>
    <dgm:pt modelId="{7284F7E1-E75E-4BD2-A9A8-3C889DA9D131}" type="pres">
      <dgm:prSet presAssocID="{6BF3751B-D712-4455-9988-8B4D30032156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B2FB9A9-F9EA-4E37-B026-43F69F926F22}" type="pres">
      <dgm:prSet presAssocID="{6BF3751B-D712-4455-9988-8B4D30032156}" presName="gear3srcNode" presStyleLbl="node1" presStyleIdx="2" presStyleCnt="3"/>
      <dgm:spPr/>
      <dgm:t>
        <a:bodyPr/>
        <a:lstStyle/>
        <a:p>
          <a:endParaRPr lang="it-IT"/>
        </a:p>
      </dgm:t>
    </dgm:pt>
    <dgm:pt modelId="{27A2A12A-162F-47E3-B29C-0CD43BF400FC}" type="pres">
      <dgm:prSet presAssocID="{6BF3751B-D712-4455-9988-8B4D30032156}" presName="gear3dstNode" presStyleLbl="node1" presStyleIdx="2" presStyleCnt="3"/>
      <dgm:spPr/>
      <dgm:t>
        <a:bodyPr/>
        <a:lstStyle/>
        <a:p>
          <a:endParaRPr lang="it-IT"/>
        </a:p>
      </dgm:t>
    </dgm:pt>
    <dgm:pt modelId="{91D78421-F32B-493E-8739-D45E1960D9F2}" type="pres">
      <dgm:prSet presAssocID="{785CB992-2515-41C0-82E5-FC03D3AC7E5F}" presName="connector1" presStyleLbl="sibTrans2D1" presStyleIdx="0" presStyleCnt="3" custLinFactNeighborX="-27189" custLinFactNeighborY="-2577"/>
      <dgm:spPr/>
      <dgm:t>
        <a:bodyPr/>
        <a:lstStyle/>
        <a:p>
          <a:endParaRPr lang="it-IT"/>
        </a:p>
      </dgm:t>
    </dgm:pt>
    <dgm:pt modelId="{E4BC842C-727F-4AC5-8C68-C139380B9FCE}" type="pres">
      <dgm:prSet presAssocID="{C49011FB-D74E-4693-9EA1-3ED9D2AC62B8}" presName="connector2" presStyleLbl="sibTrans2D1" presStyleIdx="1" presStyleCnt="3" custLinFactNeighborX="-42897"/>
      <dgm:spPr/>
      <dgm:t>
        <a:bodyPr/>
        <a:lstStyle/>
        <a:p>
          <a:endParaRPr lang="it-IT"/>
        </a:p>
      </dgm:t>
    </dgm:pt>
    <dgm:pt modelId="{27886CC7-9E56-4C30-929D-14CA7394BC9C}" type="pres">
      <dgm:prSet presAssocID="{478F4817-B8D4-4872-A910-47711BE88104}" presName="connector3" presStyleLbl="sibTrans2D1" presStyleIdx="2" presStyleCnt="3" custLinFactNeighborX="-39622"/>
      <dgm:spPr/>
      <dgm:t>
        <a:bodyPr/>
        <a:lstStyle/>
        <a:p>
          <a:endParaRPr lang="it-IT"/>
        </a:p>
      </dgm:t>
    </dgm:pt>
  </dgm:ptLst>
  <dgm:cxnLst>
    <dgm:cxn modelId="{C8656923-360D-40B1-8BE1-8A1BBE3FD876}" type="presOf" srcId="{6BF3751B-D712-4455-9988-8B4D30032156}" destId="{27A2A12A-162F-47E3-B29C-0CD43BF400FC}" srcOrd="3" destOrd="0" presId="urn:microsoft.com/office/officeart/2005/8/layout/gear1"/>
    <dgm:cxn modelId="{DCE82B6B-7A53-4B83-AD97-2C8B77B5EDA0}" srcId="{D688DF86-6AC2-4B51-A45C-46059CAB9C2C}" destId="{6BF3751B-D712-4455-9988-8B4D30032156}" srcOrd="2" destOrd="0" parTransId="{3C744731-23E5-4DAE-A8C5-E0182C0A471D}" sibTransId="{478F4817-B8D4-4872-A910-47711BE88104}"/>
    <dgm:cxn modelId="{DC24A0B5-86E7-4927-B9CA-06C95494AAC4}" type="presOf" srcId="{8051A517-7095-4E97-ABF3-F16BDA649D87}" destId="{5845866D-C353-4772-AECA-D1E6FD07A167}" srcOrd="2" destOrd="0" presId="urn:microsoft.com/office/officeart/2005/8/layout/gear1"/>
    <dgm:cxn modelId="{FB9CB578-81CA-4329-BEAA-F70A4F32EEB1}" srcId="{D688DF86-6AC2-4B51-A45C-46059CAB9C2C}" destId="{6D6953FD-A67A-4965-A11B-2082F4974582}" srcOrd="5" destOrd="0" parTransId="{750D63F5-FEE0-4BBA-B030-E2FDA01434AA}" sibTransId="{9EF51DFD-FE37-4B3B-A7E9-A4D8C82660B8}"/>
    <dgm:cxn modelId="{11BCE212-A75C-42E7-84B3-BD3AD263EE3D}" type="presOf" srcId="{6BF3751B-D712-4455-9988-8B4D30032156}" destId="{7284F7E1-E75E-4BD2-A9A8-3C889DA9D131}" srcOrd="1" destOrd="0" presId="urn:microsoft.com/office/officeart/2005/8/layout/gear1"/>
    <dgm:cxn modelId="{68DF7896-95AC-4C58-8869-E8C61B24D269}" srcId="{D688DF86-6AC2-4B51-A45C-46059CAB9C2C}" destId="{6827C3CF-A841-4281-AD82-17F3696C812B}" srcOrd="1" destOrd="0" parTransId="{11A58B24-0F1D-44E4-952D-85B7FB48A6BD}" sibTransId="{C49011FB-D74E-4693-9EA1-3ED9D2AC62B8}"/>
    <dgm:cxn modelId="{06CB18C8-9733-4ADB-86F8-E52788E7345D}" type="presOf" srcId="{6BF3751B-D712-4455-9988-8B4D30032156}" destId="{7B2FB9A9-F9EA-4E37-B026-43F69F926F22}" srcOrd="2" destOrd="0" presId="urn:microsoft.com/office/officeart/2005/8/layout/gear1"/>
    <dgm:cxn modelId="{26690DE2-82C9-470E-9631-59DED345F8C0}" srcId="{D688DF86-6AC2-4B51-A45C-46059CAB9C2C}" destId="{8051A517-7095-4E97-ABF3-F16BDA649D87}" srcOrd="0" destOrd="0" parTransId="{B03A2DEE-3964-4E9F-8BEF-C9B8DE9C1E77}" sibTransId="{785CB992-2515-41C0-82E5-FC03D3AC7E5F}"/>
    <dgm:cxn modelId="{DF08FDFC-289C-488F-9E57-97FD7342CD0C}" type="presOf" srcId="{C49011FB-D74E-4693-9EA1-3ED9D2AC62B8}" destId="{E4BC842C-727F-4AC5-8C68-C139380B9FCE}" srcOrd="0" destOrd="0" presId="urn:microsoft.com/office/officeart/2005/8/layout/gear1"/>
    <dgm:cxn modelId="{815B36C0-8D63-4348-A1C5-C43AE7E890C3}" type="presOf" srcId="{6827C3CF-A841-4281-AD82-17F3696C812B}" destId="{212EE346-D972-44DF-B0DD-627A5B4E608D}" srcOrd="1" destOrd="0" presId="urn:microsoft.com/office/officeart/2005/8/layout/gear1"/>
    <dgm:cxn modelId="{EAF3ED69-E977-4591-B161-9D01DA9621D1}" type="presOf" srcId="{785CB992-2515-41C0-82E5-FC03D3AC7E5F}" destId="{91D78421-F32B-493E-8739-D45E1960D9F2}" srcOrd="0" destOrd="0" presId="urn:microsoft.com/office/officeart/2005/8/layout/gear1"/>
    <dgm:cxn modelId="{69072736-D777-4C65-8397-FC0F15A48A32}" type="presOf" srcId="{8051A517-7095-4E97-ABF3-F16BDA649D87}" destId="{4A8CE8F0-9475-4DB6-B5A4-FC1B451C23C5}" srcOrd="0" destOrd="0" presId="urn:microsoft.com/office/officeart/2005/8/layout/gear1"/>
    <dgm:cxn modelId="{079055ED-6B63-4E0C-92DE-EE267C8B6994}" type="presOf" srcId="{6BF3751B-D712-4455-9988-8B4D30032156}" destId="{25F3A739-0064-4171-BA76-E393BDE958B0}" srcOrd="0" destOrd="0" presId="urn:microsoft.com/office/officeart/2005/8/layout/gear1"/>
    <dgm:cxn modelId="{47917D34-8084-46F0-8A7B-CC258AA8FD6C}" type="presOf" srcId="{D688DF86-6AC2-4B51-A45C-46059CAB9C2C}" destId="{05133FB1-5248-4C28-9604-AEF903D41FE8}" srcOrd="0" destOrd="0" presId="urn:microsoft.com/office/officeart/2005/8/layout/gear1"/>
    <dgm:cxn modelId="{BCE56ABE-AEAE-484F-9169-A0F04C456635}" type="presOf" srcId="{478F4817-B8D4-4872-A910-47711BE88104}" destId="{27886CC7-9E56-4C30-929D-14CA7394BC9C}" srcOrd="0" destOrd="0" presId="urn:microsoft.com/office/officeart/2005/8/layout/gear1"/>
    <dgm:cxn modelId="{4836F0E6-C7D9-406D-87F7-EDA9BFBF5BDD}" srcId="{D688DF86-6AC2-4B51-A45C-46059CAB9C2C}" destId="{C45043E9-1EBD-4044-8D30-86355778700C}" srcOrd="4" destOrd="0" parTransId="{9708428F-74EA-4FBD-BCC9-364BE82FE275}" sibTransId="{56CD4B32-99F9-4E1B-A9C1-2D2D0559A096}"/>
    <dgm:cxn modelId="{D3A4FE75-9056-463F-A2F0-170140F2753B}" type="presOf" srcId="{6827C3CF-A841-4281-AD82-17F3696C812B}" destId="{2FB0677B-BC60-4ED9-98BD-E604715070AB}" srcOrd="0" destOrd="0" presId="urn:microsoft.com/office/officeart/2005/8/layout/gear1"/>
    <dgm:cxn modelId="{452E2CC3-5156-450F-800F-86E76110E742}" type="presOf" srcId="{8051A517-7095-4E97-ABF3-F16BDA649D87}" destId="{E18A1597-6495-4D58-90A2-22C875BA72C6}" srcOrd="1" destOrd="0" presId="urn:microsoft.com/office/officeart/2005/8/layout/gear1"/>
    <dgm:cxn modelId="{8ABF56A5-C3F5-42BE-9241-24BE2DA3641B}" srcId="{D688DF86-6AC2-4B51-A45C-46059CAB9C2C}" destId="{C2D6608F-BC06-4938-B6B5-84A424C54643}" srcOrd="3" destOrd="0" parTransId="{252506C0-0E73-4EA3-AE8A-748866F4FB9B}" sibTransId="{EB345998-E4CD-4429-8401-009BFB0C3612}"/>
    <dgm:cxn modelId="{D5D8E8B9-36C7-479D-9B50-F09608052514}" type="presOf" srcId="{6827C3CF-A841-4281-AD82-17F3696C812B}" destId="{D4F65DCE-7B46-4D10-B57F-BCE3DC1F7B9D}" srcOrd="2" destOrd="0" presId="urn:microsoft.com/office/officeart/2005/8/layout/gear1"/>
    <dgm:cxn modelId="{1069E9A9-A14B-4532-91E9-33D127F0A0EE}" type="presParOf" srcId="{05133FB1-5248-4C28-9604-AEF903D41FE8}" destId="{4A8CE8F0-9475-4DB6-B5A4-FC1B451C23C5}" srcOrd="0" destOrd="0" presId="urn:microsoft.com/office/officeart/2005/8/layout/gear1"/>
    <dgm:cxn modelId="{71E8C817-53E0-47B5-9B4F-AE5E23235917}" type="presParOf" srcId="{05133FB1-5248-4C28-9604-AEF903D41FE8}" destId="{E18A1597-6495-4D58-90A2-22C875BA72C6}" srcOrd="1" destOrd="0" presId="urn:microsoft.com/office/officeart/2005/8/layout/gear1"/>
    <dgm:cxn modelId="{CD676584-3E47-4CF2-A34E-D9ECCA37C8D3}" type="presParOf" srcId="{05133FB1-5248-4C28-9604-AEF903D41FE8}" destId="{5845866D-C353-4772-AECA-D1E6FD07A167}" srcOrd="2" destOrd="0" presId="urn:microsoft.com/office/officeart/2005/8/layout/gear1"/>
    <dgm:cxn modelId="{D1446333-46B1-4359-9FF1-A07FC4073877}" type="presParOf" srcId="{05133FB1-5248-4C28-9604-AEF903D41FE8}" destId="{2FB0677B-BC60-4ED9-98BD-E604715070AB}" srcOrd="3" destOrd="0" presId="urn:microsoft.com/office/officeart/2005/8/layout/gear1"/>
    <dgm:cxn modelId="{DE447A7D-29E2-4328-BF4A-B2872ECD41D4}" type="presParOf" srcId="{05133FB1-5248-4C28-9604-AEF903D41FE8}" destId="{212EE346-D972-44DF-B0DD-627A5B4E608D}" srcOrd="4" destOrd="0" presId="urn:microsoft.com/office/officeart/2005/8/layout/gear1"/>
    <dgm:cxn modelId="{52CEBC1A-3E5A-4BB2-A938-0C033B952217}" type="presParOf" srcId="{05133FB1-5248-4C28-9604-AEF903D41FE8}" destId="{D4F65DCE-7B46-4D10-B57F-BCE3DC1F7B9D}" srcOrd="5" destOrd="0" presId="urn:microsoft.com/office/officeart/2005/8/layout/gear1"/>
    <dgm:cxn modelId="{65EE5080-1814-4C30-B91E-799FD43EB72E}" type="presParOf" srcId="{05133FB1-5248-4C28-9604-AEF903D41FE8}" destId="{25F3A739-0064-4171-BA76-E393BDE958B0}" srcOrd="6" destOrd="0" presId="urn:microsoft.com/office/officeart/2005/8/layout/gear1"/>
    <dgm:cxn modelId="{33338CA2-080B-433E-AD93-9833555EDC47}" type="presParOf" srcId="{05133FB1-5248-4C28-9604-AEF903D41FE8}" destId="{7284F7E1-E75E-4BD2-A9A8-3C889DA9D131}" srcOrd="7" destOrd="0" presId="urn:microsoft.com/office/officeart/2005/8/layout/gear1"/>
    <dgm:cxn modelId="{C888AA2E-F531-42AA-8059-92BC8BAE2C50}" type="presParOf" srcId="{05133FB1-5248-4C28-9604-AEF903D41FE8}" destId="{7B2FB9A9-F9EA-4E37-B026-43F69F926F22}" srcOrd="8" destOrd="0" presId="urn:microsoft.com/office/officeart/2005/8/layout/gear1"/>
    <dgm:cxn modelId="{72410313-12D0-46EE-AC38-7C1673085CEB}" type="presParOf" srcId="{05133FB1-5248-4C28-9604-AEF903D41FE8}" destId="{27A2A12A-162F-47E3-B29C-0CD43BF400FC}" srcOrd="9" destOrd="0" presId="urn:microsoft.com/office/officeart/2005/8/layout/gear1"/>
    <dgm:cxn modelId="{4FAC2657-2964-466A-9C08-D4BD71AAA546}" type="presParOf" srcId="{05133FB1-5248-4C28-9604-AEF903D41FE8}" destId="{91D78421-F32B-493E-8739-D45E1960D9F2}" srcOrd="10" destOrd="0" presId="urn:microsoft.com/office/officeart/2005/8/layout/gear1"/>
    <dgm:cxn modelId="{B647CBF8-F0EA-4769-A0DB-EA8C1789B93B}" type="presParOf" srcId="{05133FB1-5248-4C28-9604-AEF903D41FE8}" destId="{E4BC842C-727F-4AC5-8C68-C139380B9FCE}" srcOrd="11" destOrd="0" presId="urn:microsoft.com/office/officeart/2005/8/layout/gear1"/>
    <dgm:cxn modelId="{FC8CDD12-5121-4FC1-BBD8-06A0A1F101D5}" type="presParOf" srcId="{05133FB1-5248-4C28-9604-AEF903D41FE8}" destId="{27886CC7-9E56-4C30-929D-14CA7394BC9C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2959EC4-6E89-4A6A-B216-43F2AEBC4A8E}" type="doc">
      <dgm:prSet loTypeId="urn:microsoft.com/office/officeart/2005/8/layout/vList3#1" loCatId="list" qsTypeId="urn:microsoft.com/office/officeart/2005/8/quickstyle/simple1#4" qsCatId="simple" csTypeId="urn:microsoft.com/office/officeart/2005/8/colors/accent1_2#4" csCatId="accent1" phldr="1"/>
      <dgm:spPr/>
    </dgm:pt>
    <dgm:pt modelId="{7DC8D02E-C8C2-4CEA-BAB9-DAE8A5CCB135}">
      <dgm:prSet phldrT="[Testo]"/>
      <dgm:spPr>
        <a:noFill/>
        <a:ln w="34925">
          <a:solidFill>
            <a:srgbClr val="C00000"/>
          </a:solidFill>
        </a:ln>
      </dgm:spPr>
      <dgm:t>
        <a:bodyPr/>
        <a:lstStyle/>
        <a:p>
          <a:r>
            <a:rPr lang="it-IT" b="1" smtClean="0">
              <a:solidFill>
                <a:schemeClr val="tx2"/>
              </a:solidFill>
              <a:latin typeface="Century Gothic" pitchFamily="34" charset="0"/>
            </a:rPr>
            <a:t>ATTRARRE IMPRESE  HIGH-TECH</a:t>
          </a:r>
          <a:endParaRPr lang="it-IT" b="1" dirty="0">
            <a:solidFill>
              <a:schemeClr val="tx2"/>
            </a:solidFill>
            <a:latin typeface="Century Gothic" pitchFamily="34" charset="0"/>
          </a:endParaRPr>
        </a:p>
      </dgm:t>
    </dgm:pt>
    <dgm:pt modelId="{DFFA4BA8-35E3-4B51-B9BE-0705884FE6C3}" type="parTrans" cxnId="{440325FA-087E-4636-9FCB-236705BF5076}">
      <dgm:prSet/>
      <dgm:spPr/>
      <dgm:t>
        <a:bodyPr/>
        <a:lstStyle/>
        <a:p>
          <a:endParaRPr lang="it-IT" b="1">
            <a:latin typeface="Century Gothic" pitchFamily="34" charset="0"/>
          </a:endParaRPr>
        </a:p>
      </dgm:t>
    </dgm:pt>
    <dgm:pt modelId="{30A4D18E-2E0D-4638-9639-7863D760B475}" type="sibTrans" cxnId="{440325FA-087E-4636-9FCB-236705BF5076}">
      <dgm:prSet/>
      <dgm:spPr/>
      <dgm:t>
        <a:bodyPr/>
        <a:lstStyle/>
        <a:p>
          <a:endParaRPr lang="it-IT" b="1">
            <a:latin typeface="Century Gothic" pitchFamily="34" charset="0"/>
          </a:endParaRPr>
        </a:p>
      </dgm:t>
    </dgm:pt>
    <dgm:pt modelId="{60FABE97-4E6A-4751-B3F9-BA65CE13E67B}">
      <dgm:prSet phldrT="[Testo]"/>
      <dgm:spPr>
        <a:noFill/>
        <a:ln w="34925">
          <a:solidFill>
            <a:srgbClr val="C00000"/>
          </a:solidFill>
        </a:ln>
      </dgm:spPr>
      <dgm:t>
        <a:bodyPr/>
        <a:lstStyle/>
        <a:p>
          <a:r>
            <a:rPr lang="it-IT" b="1" dirty="0" smtClean="0">
              <a:solidFill>
                <a:schemeClr val="tx2"/>
              </a:solidFill>
              <a:latin typeface="Century Gothic" pitchFamily="34" charset="0"/>
            </a:rPr>
            <a:t>PERSEGUIRE L’EFFICIENZA ECONOMICA</a:t>
          </a:r>
          <a:endParaRPr lang="it-IT" b="1" dirty="0">
            <a:solidFill>
              <a:schemeClr val="tx2"/>
            </a:solidFill>
            <a:latin typeface="Century Gothic" pitchFamily="34" charset="0"/>
          </a:endParaRPr>
        </a:p>
      </dgm:t>
    </dgm:pt>
    <dgm:pt modelId="{7790ACD8-4B1D-40D5-B368-E5E92091E2C4}" type="parTrans" cxnId="{3975F721-9AE8-4691-AF68-459721B4AD2D}">
      <dgm:prSet/>
      <dgm:spPr/>
      <dgm:t>
        <a:bodyPr/>
        <a:lstStyle/>
        <a:p>
          <a:endParaRPr lang="it-IT" b="1">
            <a:latin typeface="Century Gothic" pitchFamily="34" charset="0"/>
          </a:endParaRPr>
        </a:p>
      </dgm:t>
    </dgm:pt>
    <dgm:pt modelId="{000C776E-A671-4C99-87F3-896FB33645F7}" type="sibTrans" cxnId="{3975F721-9AE8-4691-AF68-459721B4AD2D}">
      <dgm:prSet/>
      <dgm:spPr/>
      <dgm:t>
        <a:bodyPr/>
        <a:lstStyle/>
        <a:p>
          <a:endParaRPr lang="it-IT" b="1">
            <a:latin typeface="Century Gothic" pitchFamily="34" charset="0"/>
          </a:endParaRPr>
        </a:p>
      </dgm:t>
    </dgm:pt>
    <dgm:pt modelId="{C06B1E5E-4A71-4277-820A-D38564BB4833}">
      <dgm:prSet/>
      <dgm:spPr>
        <a:noFill/>
        <a:ln w="34925">
          <a:solidFill>
            <a:srgbClr val="C00000"/>
          </a:solidFill>
        </a:ln>
      </dgm:spPr>
      <dgm:t>
        <a:bodyPr/>
        <a:lstStyle/>
        <a:p>
          <a:r>
            <a:rPr lang="it-IT" b="1" dirty="0" smtClean="0">
              <a:solidFill>
                <a:schemeClr val="tx2"/>
              </a:solidFill>
              <a:latin typeface="Century Gothic" pitchFamily="34" charset="0"/>
            </a:rPr>
            <a:t>PRODURRE SERVIZI INNOVATIVI</a:t>
          </a:r>
          <a:endParaRPr lang="it-IT" b="1" dirty="0">
            <a:solidFill>
              <a:schemeClr val="tx2"/>
            </a:solidFill>
            <a:latin typeface="Century Gothic" pitchFamily="34" charset="0"/>
          </a:endParaRPr>
        </a:p>
      </dgm:t>
    </dgm:pt>
    <dgm:pt modelId="{07F607F0-89D9-46F6-B99E-4B018E76795A}" type="parTrans" cxnId="{B4347092-3345-4E66-8578-B4C9E0479130}">
      <dgm:prSet/>
      <dgm:spPr/>
      <dgm:t>
        <a:bodyPr/>
        <a:lstStyle/>
        <a:p>
          <a:endParaRPr lang="it-IT" b="1">
            <a:latin typeface="Century Gothic" pitchFamily="34" charset="0"/>
          </a:endParaRPr>
        </a:p>
      </dgm:t>
    </dgm:pt>
    <dgm:pt modelId="{3B9B3878-1A15-45F4-9C29-581C77CCB64C}" type="sibTrans" cxnId="{B4347092-3345-4E66-8578-B4C9E0479130}">
      <dgm:prSet/>
      <dgm:spPr/>
      <dgm:t>
        <a:bodyPr/>
        <a:lstStyle/>
        <a:p>
          <a:endParaRPr lang="it-IT" b="1">
            <a:latin typeface="Century Gothic" pitchFamily="34" charset="0"/>
          </a:endParaRPr>
        </a:p>
      </dgm:t>
    </dgm:pt>
    <dgm:pt modelId="{1A7EF225-9005-4EED-B75D-C9973D7E9C28}">
      <dgm:prSet/>
      <dgm:spPr>
        <a:noFill/>
        <a:ln w="34925">
          <a:solidFill>
            <a:srgbClr val="C00000"/>
          </a:solidFill>
        </a:ln>
      </dgm:spPr>
      <dgm:t>
        <a:bodyPr/>
        <a:lstStyle/>
        <a:p>
          <a:r>
            <a:rPr lang="it-IT" b="1" dirty="0" smtClean="0">
              <a:solidFill>
                <a:schemeClr val="tx2"/>
              </a:solidFill>
              <a:latin typeface="Century Gothic" pitchFamily="34" charset="0"/>
            </a:rPr>
            <a:t>PRODURRE CONOSCENZA</a:t>
          </a:r>
          <a:endParaRPr lang="it-IT" b="1" dirty="0">
            <a:solidFill>
              <a:schemeClr val="tx2"/>
            </a:solidFill>
            <a:latin typeface="Century Gothic" pitchFamily="34" charset="0"/>
          </a:endParaRPr>
        </a:p>
      </dgm:t>
    </dgm:pt>
    <dgm:pt modelId="{A4641264-B4D2-43A9-BEEC-5D34B3AFFBDF}" type="parTrans" cxnId="{9F0C7A2F-0C4F-43B7-9F92-F594470E0A11}">
      <dgm:prSet/>
      <dgm:spPr/>
      <dgm:t>
        <a:bodyPr/>
        <a:lstStyle/>
        <a:p>
          <a:endParaRPr lang="it-IT" b="1">
            <a:latin typeface="Century Gothic" pitchFamily="34" charset="0"/>
          </a:endParaRPr>
        </a:p>
      </dgm:t>
    </dgm:pt>
    <dgm:pt modelId="{D57EF0E3-6B73-43E3-B938-66E7099AEC0F}" type="sibTrans" cxnId="{9F0C7A2F-0C4F-43B7-9F92-F594470E0A11}">
      <dgm:prSet/>
      <dgm:spPr/>
      <dgm:t>
        <a:bodyPr/>
        <a:lstStyle/>
        <a:p>
          <a:endParaRPr lang="it-IT" b="1">
            <a:latin typeface="Century Gothic" pitchFamily="34" charset="0"/>
          </a:endParaRPr>
        </a:p>
      </dgm:t>
    </dgm:pt>
    <dgm:pt modelId="{D7B182CA-853C-4C17-AB30-76A0CCEE4622}">
      <dgm:prSet/>
      <dgm:spPr>
        <a:noFill/>
        <a:ln w="34925">
          <a:solidFill>
            <a:srgbClr val="C00000"/>
          </a:solidFill>
        </a:ln>
      </dgm:spPr>
      <dgm:t>
        <a:bodyPr/>
        <a:lstStyle/>
        <a:p>
          <a:r>
            <a:rPr lang="it-IT" b="1" dirty="0" smtClean="0">
              <a:solidFill>
                <a:schemeClr val="tx2"/>
              </a:solidFill>
              <a:latin typeface="Century Gothic" pitchFamily="34" charset="0"/>
            </a:rPr>
            <a:t>CREARE  ECONOMIE ESTERNE</a:t>
          </a:r>
          <a:endParaRPr lang="it-IT" b="1" dirty="0">
            <a:solidFill>
              <a:schemeClr val="tx2"/>
            </a:solidFill>
            <a:latin typeface="Century Gothic" pitchFamily="34" charset="0"/>
          </a:endParaRPr>
        </a:p>
      </dgm:t>
    </dgm:pt>
    <dgm:pt modelId="{0761E74C-33A5-4BC5-82BF-877454F43DF8}" type="parTrans" cxnId="{B2BF2559-E4C8-4F34-A842-8B6B33C27C82}">
      <dgm:prSet/>
      <dgm:spPr/>
      <dgm:t>
        <a:bodyPr/>
        <a:lstStyle/>
        <a:p>
          <a:endParaRPr lang="it-IT" b="1">
            <a:latin typeface="Century Gothic" pitchFamily="34" charset="0"/>
          </a:endParaRPr>
        </a:p>
      </dgm:t>
    </dgm:pt>
    <dgm:pt modelId="{756034C3-41D1-400A-B91B-D094701AD28B}" type="sibTrans" cxnId="{B2BF2559-E4C8-4F34-A842-8B6B33C27C82}">
      <dgm:prSet/>
      <dgm:spPr/>
      <dgm:t>
        <a:bodyPr/>
        <a:lstStyle/>
        <a:p>
          <a:endParaRPr lang="it-IT" b="1">
            <a:latin typeface="Century Gothic" pitchFamily="34" charset="0"/>
          </a:endParaRPr>
        </a:p>
      </dgm:t>
    </dgm:pt>
    <dgm:pt modelId="{152E4B5E-852B-4D0B-A17C-1EFB660417F6}">
      <dgm:prSet/>
      <dgm:spPr>
        <a:noFill/>
        <a:ln w="34925">
          <a:solidFill>
            <a:srgbClr val="C00000"/>
          </a:solidFill>
        </a:ln>
      </dgm:spPr>
      <dgm:t>
        <a:bodyPr/>
        <a:lstStyle/>
        <a:p>
          <a:r>
            <a:rPr lang="it-IT" b="1" dirty="0" smtClean="0">
              <a:solidFill>
                <a:schemeClr val="tx2"/>
              </a:solidFill>
              <a:latin typeface="Century Gothic" pitchFamily="34" charset="0"/>
            </a:rPr>
            <a:t>DIFFONDERE CONOSCENZA</a:t>
          </a:r>
          <a:endParaRPr lang="it-IT" b="1" dirty="0">
            <a:solidFill>
              <a:schemeClr val="tx2"/>
            </a:solidFill>
            <a:latin typeface="Century Gothic" pitchFamily="34" charset="0"/>
          </a:endParaRPr>
        </a:p>
      </dgm:t>
    </dgm:pt>
    <dgm:pt modelId="{8DF25F43-0A85-4836-B0B6-2532D10CB734}" type="parTrans" cxnId="{4A3515DE-229A-4150-903B-39D0E1EB9506}">
      <dgm:prSet/>
      <dgm:spPr/>
      <dgm:t>
        <a:bodyPr/>
        <a:lstStyle/>
        <a:p>
          <a:endParaRPr lang="it-IT" b="1">
            <a:latin typeface="Century Gothic" pitchFamily="34" charset="0"/>
          </a:endParaRPr>
        </a:p>
      </dgm:t>
    </dgm:pt>
    <dgm:pt modelId="{02AACA76-8A41-4E30-B74F-C1CC0B3E9332}" type="sibTrans" cxnId="{4A3515DE-229A-4150-903B-39D0E1EB9506}">
      <dgm:prSet/>
      <dgm:spPr/>
      <dgm:t>
        <a:bodyPr/>
        <a:lstStyle/>
        <a:p>
          <a:endParaRPr lang="it-IT" b="1">
            <a:latin typeface="Century Gothic" pitchFamily="34" charset="0"/>
          </a:endParaRPr>
        </a:p>
      </dgm:t>
    </dgm:pt>
    <dgm:pt modelId="{D963C16C-2B43-4FEE-9675-33D136A579CB}">
      <dgm:prSet/>
      <dgm:spPr>
        <a:noFill/>
        <a:ln w="34925">
          <a:solidFill>
            <a:srgbClr val="C00000"/>
          </a:solidFill>
        </a:ln>
      </dgm:spPr>
      <dgm:t>
        <a:bodyPr/>
        <a:lstStyle/>
        <a:p>
          <a:r>
            <a:rPr lang="it-IT" b="1" dirty="0" smtClean="0">
              <a:solidFill>
                <a:schemeClr val="tx2"/>
              </a:solidFill>
              <a:latin typeface="Century Gothic" pitchFamily="34" charset="0"/>
            </a:rPr>
            <a:t>ANIMAZIONE TECNOLOGICA</a:t>
          </a:r>
          <a:endParaRPr lang="it-IT" b="1" dirty="0">
            <a:solidFill>
              <a:schemeClr val="tx2"/>
            </a:solidFill>
            <a:latin typeface="Century Gothic" pitchFamily="34" charset="0"/>
          </a:endParaRPr>
        </a:p>
      </dgm:t>
    </dgm:pt>
    <dgm:pt modelId="{CE004EE7-4776-40F7-9727-972CD18B1C94}" type="parTrans" cxnId="{DDBE1E10-ABC5-4CAB-8D65-F21CA19EE518}">
      <dgm:prSet/>
      <dgm:spPr/>
      <dgm:t>
        <a:bodyPr/>
        <a:lstStyle/>
        <a:p>
          <a:endParaRPr lang="it-IT" b="1">
            <a:latin typeface="Century Gothic" pitchFamily="34" charset="0"/>
          </a:endParaRPr>
        </a:p>
      </dgm:t>
    </dgm:pt>
    <dgm:pt modelId="{F3EA7AE1-52A6-418B-A405-39CFE4100A1D}" type="sibTrans" cxnId="{DDBE1E10-ABC5-4CAB-8D65-F21CA19EE518}">
      <dgm:prSet/>
      <dgm:spPr/>
      <dgm:t>
        <a:bodyPr/>
        <a:lstStyle/>
        <a:p>
          <a:endParaRPr lang="it-IT" b="1">
            <a:latin typeface="Century Gothic" pitchFamily="34" charset="0"/>
          </a:endParaRPr>
        </a:p>
      </dgm:t>
    </dgm:pt>
    <dgm:pt modelId="{1B7F519E-B67E-41BC-AFB1-78399B9C8115}" type="pres">
      <dgm:prSet presAssocID="{72959EC4-6E89-4A6A-B216-43F2AEBC4A8E}" presName="linearFlow" presStyleCnt="0">
        <dgm:presLayoutVars>
          <dgm:dir/>
          <dgm:resizeHandles val="exact"/>
        </dgm:presLayoutVars>
      </dgm:prSet>
      <dgm:spPr/>
    </dgm:pt>
    <dgm:pt modelId="{0BB3CE61-65AD-444E-B6EB-38C65C18EF7F}" type="pres">
      <dgm:prSet presAssocID="{1A7EF225-9005-4EED-B75D-C9973D7E9C28}" presName="composite" presStyleCnt="0"/>
      <dgm:spPr/>
    </dgm:pt>
    <dgm:pt modelId="{DE32BD3B-6F9B-4FEC-91F4-9FB72BAF8581}" type="pres">
      <dgm:prSet presAssocID="{1A7EF225-9005-4EED-B75D-C9973D7E9C28}" presName="imgShp" presStyleLbl="fgImgPlace1" presStyleIdx="0" presStyleCnt="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41CD1C5-3213-4EB2-A6E0-AA63189A27E8}" type="pres">
      <dgm:prSet presAssocID="{1A7EF225-9005-4EED-B75D-C9973D7E9C28}" presName="txShp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21AA21C-38F3-470D-9C46-3AA48F5A9409}" type="pres">
      <dgm:prSet presAssocID="{D57EF0E3-6B73-43E3-B938-66E7099AEC0F}" presName="spacing" presStyleCnt="0"/>
      <dgm:spPr/>
    </dgm:pt>
    <dgm:pt modelId="{4CEBD656-D7B7-4D2D-B3E4-B8BBA5AB5B0A}" type="pres">
      <dgm:prSet presAssocID="{152E4B5E-852B-4D0B-A17C-1EFB660417F6}" presName="composite" presStyleCnt="0"/>
      <dgm:spPr/>
    </dgm:pt>
    <dgm:pt modelId="{5C4AC6B9-F1AA-4EC1-86DB-44E660E900E9}" type="pres">
      <dgm:prSet presAssocID="{152E4B5E-852B-4D0B-A17C-1EFB660417F6}" presName="imgShp" presStyleLbl="fgImgPlace1" presStyleIdx="1" presStyleCnt="7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878D3259-7FA6-4CC1-A173-13C93F37BFDA}" type="pres">
      <dgm:prSet presAssocID="{152E4B5E-852B-4D0B-A17C-1EFB660417F6}" presName="txShp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E42DF43-B2F5-4F50-8BCC-D006AA0E78B3}" type="pres">
      <dgm:prSet presAssocID="{02AACA76-8A41-4E30-B74F-C1CC0B3E9332}" presName="spacing" presStyleCnt="0"/>
      <dgm:spPr/>
    </dgm:pt>
    <dgm:pt modelId="{80276001-E403-4890-8B43-DA88D42B477D}" type="pres">
      <dgm:prSet presAssocID="{D963C16C-2B43-4FEE-9675-33D136A579CB}" presName="composite" presStyleCnt="0"/>
      <dgm:spPr/>
    </dgm:pt>
    <dgm:pt modelId="{966D450C-477B-453F-AB84-707632E09ED6}" type="pres">
      <dgm:prSet presAssocID="{D963C16C-2B43-4FEE-9675-33D136A579CB}" presName="imgShp" presStyleLbl="fgImgPlace1" presStyleIdx="2" presStyleCnt="7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C252EEA3-C6FD-43EF-8FF4-33F7086621A0}" type="pres">
      <dgm:prSet presAssocID="{D963C16C-2B43-4FEE-9675-33D136A579CB}" presName="txShp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78BA628-8F48-479B-A1D3-EB2316A34563}" type="pres">
      <dgm:prSet presAssocID="{F3EA7AE1-52A6-418B-A405-39CFE4100A1D}" presName="spacing" presStyleCnt="0"/>
      <dgm:spPr/>
    </dgm:pt>
    <dgm:pt modelId="{3250796A-EAA1-4514-A2B4-A680C07D09B4}" type="pres">
      <dgm:prSet presAssocID="{D7B182CA-853C-4C17-AB30-76A0CCEE4622}" presName="composite" presStyleCnt="0"/>
      <dgm:spPr/>
    </dgm:pt>
    <dgm:pt modelId="{EBCFAF70-2674-4147-9907-71EC94C6C0D4}" type="pres">
      <dgm:prSet presAssocID="{D7B182CA-853C-4C17-AB30-76A0CCEE4622}" presName="imgShp" presStyleLbl="fgImgPlace1" presStyleIdx="3" presStyleCnt="7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FB62B675-910B-4915-A0F6-94A000E39DB3}" type="pres">
      <dgm:prSet presAssocID="{D7B182CA-853C-4C17-AB30-76A0CCEE4622}" presName="txShp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C9A441B-C122-4851-B318-945423619933}" type="pres">
      <dgm:prSet presAssocID="{756034C3-41D1-400A-B91B-D094701AD28B}" presName="spacing" presStyleCnt="0"/>
      <dgm:spPr/>
    </dgm:pt>
    <dgm:pt modelId="{8BE535D4-9733-432E-9243-5A86DFAFD994}" type="pres">
      <dgm:prSet presAssocID="{7DC8D02E-C8C2-4CEA-BAB9-DAE8A5CCB135}" presName="composite" presStyleCnt="0"/>
      <dgm:spPr/>
    </dgm:pt>
    <dgm:pt modelId="{5AA3240D-CFBF-49E7-8EFC-F9D25E1DAF6F}" type="pres">
      <dgm:prSet presAssocID="{7DC8D02E-C8C2-4CEA-BAB9-DAE8A5CCB135}" presName="imgShp" presStyleLbl="fgImgPlace1" presStyleIdx="4" presStyleCnt="7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3A68985B-A5D5-4516-9B53-2B113347542F}" type="pres">
      <dgm:prSet presAssocID="{7DC8D02E-C8C2-4CEA-BAB9-DAE8A5CCB135}" presName="txShp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F90EA6B-3324-4EEB-AA72-0CD293780C61}" type="pres">
      <dgm:prSet presAssocID="{30A4D18E-2E0D-4638-9639-7863D760B475}" presName="spacing" presStyleCnt="0"/>
      <dgm:spPr/>
    </dgm:pt>
    <dgm:pt modelId="{8EBAB42C-AB90-4FB3-B4CD-A71747DA6866}" type="pres">
      <dgm:prSet presAssocID="{C06B1E5E-4A71-4277-820A-D38564BB4833}" presName="composite" presStyleCnt="0"/>
      <dgm:spPr/>
    </dgm:pt>
    <dgm:pt modelId="{3D752711-48B7-4354-ABFC-F06B193EC015}" type="pres">
      <dgm:prSet presAssocID="{C06B1E5E-4A71-4277-820A-D38564BB4833}" presName="imgShp" presStyleLbl="fgImgPlace1" presStyleIdx="5" presStyleCnt="7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</dgm:pt>
    <dgm:pt modelId="{FBC975C9-42A4-40B1-B690-EC7933EBA35E}" type="pres">
      <dgm:prSet presAssocID="{C06B1E5E-4A71-4277-820A-D38564BB4833}" presName="txShp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E0DC62A-06C6-44B0-98CB-644DEFB9803B}" type="pres">
      <dgm:prSet presAssocID="{3B9B3878-1A15-45F4-9C29-581C77CCB64C}" presName="spacing" presStyleCnt="0"/>
      <dgm:spPr/>
    </dgm:pt>
    <dgm:pt modelId="{E218DA4B-86B6-4EB1-81D3-0ADBAF9937F7}" type="pres">
      <dgm:prSet presAssocID="{60FABE97-4E6A-4751-B3F9-BA65CE13E67B}" presName="composite" presStyleCnt="0"/>
      <dgm:spPr/>
    </dgm:pt>
    <dgm:pt modelId="{CCAD96C0-6249-432F-A852-A634F4B5178E}" type="pres">
      <dgm:prSet presAssocID="{60FABE97-4E6A-4751-B3F9-BA65CE13E67B}" presName="imgShp" presStyleLbl="fgImgPlace1" presStyleIdx="6" presStyleCnt="7"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</dgm:pt>
    <dgm:pt modelId="{AA935321-74B5-4CC3-B15B-24F3C3962AFF}" type="pres">
      <dgm:prSet presAssocID="{60FABE97-4E6A-4751-B3F9-BA65CE13E67B}" presName="txShp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C6993216-42EC-4AC2-8D55-7B9F7AED9323}" type="presOf" srcId="{D7B182CA-853C-4C17-AB30-76A0CCEE4622}" destId="{FB62B675-910B-4915-A0F6-94A000E39DB3}" srcOrd="0" destOrd="0" presId="urn:microsoft.com/office/officeart/2005/8/layout/vList3#1"/>
    <dgm:cxn modelId="{B4347092-3345-4E66-8578-B4C9E0479130}" srcId="{72959EC4-6E89-4A6A-B216-43F2AEBC4A8E}" destId="{C06B1E5E-4A71-4277-820A-D38564BB4833}" srcOrd="5" destOrd="0" parTransId="{07F607F0-89D9-46F6-B99E-4B018E76795A}" sibTransId="{3B9B3878-1A15-45F4-9C29-581C77CCB64C}"/>
    <dgm:cxn modelId="{49F853F3-5820-4012-BAB0-BD0ACFB5220B}" type="presOf" srcId="{152E4B5E-852B-4D0B-A17C-1EFB660417F6}" destId="{878D3259-7FA6-4CC1-A173-13C93F37BFDA}" srcOrd="0" destOrd="0" presId="urn:microsoft.com/office/officeart/2005/8/layout/vList3#1"/>
    <dgm:cxn modelId="{3975F721-9AE8-4691-AF68-459721B4AD2D}" srcId="{72959EC4-6E89-4A6A-B216-43F2AEBC4A8E}" destId="{60FABE97-4E6A-4751-B3F9-BA65CE13E67B}" srcOrd="6" destOrd="0" parTransId="{7790ACD8-4B1D-40D5-B368-E5E92091E2C4}" sibTransId="{000C776E-A671-4C99-87F3-896FB33645F7}"/>
    <dgm:cxn modelId="{9F0C7A2F-0C4F-43B7-9F92-F594470E0A11}" srcId="{72959EC4-6E89-4A6A-B216-43F2AEBC4A8E}" destId="{1A7EF225-9005-4EED-B75D-C9973D7E9C28}" srcOrd="0" destOrd="0" parTransId="{A4641264-B4D2-43A9-BEEC-5D34B3AFFBDF}" sibTransId="{D57EF0E3-6B73-43E3-B938-66E7099AEC0F}"/>
    <dgm:cxn modelId="{FAF31BBC-A00A-47D6-9CDE-423E31A12FDD}" type="presOf" srcId="{72959EC4-6E89-4A6A-B216-43F2AEBC4A8E}" destId="{1B7F519E-B67E-41BC-AFB1-78399B9C8115}" srcOrd="0" destOrd="0" presId="urn:microsoft.com/office/officeart/2005/8/layout/vList3#1"/>
    <dgm:cxn modelId="{440325FA-087E-4636-9FCB-236705BF5076}" srcId="{72959EC4-6E89-4A6A-B216-43F2AEBC4A8E}" destId="{7DC8D02E-C8C2-4CEA-BAB9-DAE8A5CCB135}" srcOrd="4" destOrd="0" parTransId="{DFFA4BA8-35E3-4B51-B9BE-0705884FE6C3}" sibTransId="{30A4D18E-2E0D-4638-9639-7863D760B475}"/>
    <dgm:cxn modelId="{77D6F464-A13A-407A-A3F4-65E4FA1BB1B4}" type="presOf" srcId="{7DC8D02E-C8C2-4CEA-BAB9-DAE8A5CCB135}" destId="{3A68985B-A5D5-4516-9B53-2B113347542F}" srcOrd="0" destOrd="0" presId="urn:microsoft.com/office/officeart/2005/8/layout/vList3#1"/>
    <dgm:cxn modelId="{35470A9D-D507-41AF-A96F-0AEF3CFE8772}" type="presOf" srcId="{D963C16C-2B43-4FEE-9675-33D136A579CB}" destId="{C252EEA3-C6FD-43EF-8FF4-33F7086621A0}" srcOrd="0" destOrd="0" presId="urn:microsoft.com/office/officeart/2005/8/layout/vList3#1"/>
    <dgm:cxn modelId="{FD0C70B4-BC94-462B-B2C9-073469BFC1F3}" type="presOf" srcId="{60FABE97-4E6A-4751-B3F9-BA65CE13E67B}" destId="{AA935321-74B5-4CC3-B15B-24F3C3962AFF}" srcOrd="0" destOrd="0" presId="urn:microsoft.com/office/officeart/2005/8/layout/vList3#1"/>
    <dgm:cxn modelId="{4A3515DE-229A-4150-903B-39D0E1EB9506}" srcId="{72959EC4-6E89-4A6A-B216-43F2AEBC4A8E}" destId="{152E4B5E-852B-4D0B-A17C-1EFB660417F6}" srcOrd="1" destOrd="0" parTransId="{8DF25F43-0A85-4836-B0B6-2532D10CB734}" sibTransId="{02AACA76-8A41-4E30-B74F-C1CC0B3E9332}"/>
    <dgm:cxn modelId="{DDBE1E10-ABC5-4CAB-8D65-F21CA19EE518}" srcId="{72959EC4-6E89-4A6A-B216-43F2AEBC4A8E}" destId="{D963C16C-2B43-4FEE-9675-33D136A579CB}" srcOrd="2" destOrd="0" parTransId="{CE004EE7-4776-40F7-9727-972CD18B1C94}" sibTransId="{F3EA7AE1-52A6-418B-A405-39CFE4100A1D}"/>
    <dgm:cxn modelId="{CAE82E1E-F457-4BE4-B863-AF2478B5B087}" type="presOf" srcId="{1A7EF225-9005-4EED-B75D-C9973D7E9C28}" destId="{741CD1C5-3213-4EB2-A6E0-AA63189A27E8}" srcOrd="0" destOrd="0" presId="urn:microsoft.com/office/officeart/2005/8/layout/vList3#1"/>
    <dgm:cxn modelId="{27DED2FC-8636-4915-BDC7-AE2FB9F311AB}" type="presOf" srcId="{C06B1E5E-4A71-4277-820A-D38564BB4833}" destId="{FBC975C9-42A4-40B1-B690-EC7933EBA35E}" srcOrd="0" destOrd="0" presId="urn:microsoft.com/office/officeart/2005/8/layout/vList3#1"/>
    <dgm:cxn modelId="{B2BF2559-E4C8-4F34-A842-8B6B33C27C82}" srcId="{72959EC4-6E89-4A6A-B216-43F2AEBC4A8E}" destId="{D7B182CA-853C-4C17-AB30-76A0CCEE4622}" srcOrd="3" destOrd="0" parTransId="{0761E74C-33A5-4BC5-82BF-877454F43DF8}" sibTransId="{756034C3-41D1-400A-B91B-D094701AD28B}"/>
    <dgm:cxn modelId="{309CFB3E-AB50-4D3D-827F-24B230A9C07C}" type="presParOf" srcId="{1B7F519E-B67E-41BC-AFB1-78399B9C8115}" destId="{0BB3CE61-65AD-444E-B6EB-38C65C18EF7F}" srcOrd="0" destOrd="0" presId="urn:microsoft.com/office/officeart/2005/8/layout/vList3#1"/>
    <dgm:cxn modelId="{2E51724B-0B8A-4DEF-B138-C04B4F4F9BC2}" type="presParOf" srcId="{0BB3CE61-65AD-444E-B6EB-38C65C18EF7F}" destId="{DE32BD3B-6F9B-4FEC-91F4-9FB72BAF8581}" srcOrd="0" destOrd="0" presId="urn:microsoft.com/office/officeart/2005/8/layout/vList3#1"/>
    <dgm:cxn modelId="{885CA978-DB7D-4446-8664-82EB2653F13A}" type="presParOf" srcId="{0BB3CE61-65AD-444E-B6EB-38C65C18EF7F}" destId="{741CD1C5-3213-4EB2-A6E0-AA63189A27E8}" srcOrd="1" destOrd="0" presId="urn:microsoft.com/office/officeart/2005/8/layout/vList3#1"/>
    <dgm:cxn modelId="{A42BB845-A976-402F-8C12-D1D0F46074FA}" type="presParOf" srcId="{1B7F519E-B67E-41BC-AFB1-78399B9C8115}" destId="{921AA21C-38F3-470D-9C46-3AA48F5A9409}" srcOrd="1" destOrd="0" presId="urn:microsoft.com/office/officeart/2005/8/layout/vList3#1"/>
    <dgm:cxn modelId="{7FDA669A-32AD-4036-88F3-474A4C0C9FEE}" type="presParOf" srcId="{1B7F519E-B67E-41BC-AFB1-78399B9C8115}" destId="{4CEBD656-D7B7-4D2D-B3E4-B8BBA5AB5B0A}" srcOrd="2" destOrd="0" presId="urn:microsoft.com/office/officeart/2005/8/layout/vList3#1"/>
    <dgm:cxn modelId="{778C437E-3DB8-42F3-A6E8-28BA6FBFA51F}" type="presParOf" srcId="{4CEBD656-D7B7-4D2D-B3E4-B8BBA5AB5B0A}" destId="{5C4AC6B9-F1AA-4EC1-86DB-44E660E900E9}" srcOrd="0" destOrd="0" presId="urn:microsoft.com/office/officeart/2005/8/layout/vList3#1"/>
    <dgm:cxn modelId="{3AEA753C-A2CC-4C29-83BA-63A4A5254C60}" type="presParOf" srcId="{4CEBD656-D7B7-4D2D-B3E4-B8BBA5AB5B0A}" destId="{878D3259-7FA6-4CC1-A173-13C93F37BFDA}" srcOrd="1" destOrd="0" presId="urn:microsoft.com/office/officeart/2005/8/layout/vList3#1"/>
    <dgm:cxn modelId="{291A9418-4CFC-4245-8690-B88992F867A9}" type="presParOf" srcId="{1B7F519E-B67E-41BC-AFB1-78399B9C8115}" destId="{BE42DF43-B2F5-4F50-8BCC-D006AA0E78B3}" srcOrd="3" destOrd="0" presId="urn:microsoft.com/office/officeart/2005/8/layout/vList3#1"/>
    <dgm:cxn modelId="{70013CC3-91AA-44C1-9690-E0EAE9AE52CA}" type="presParOf" srcId="{1B7F519E-B67E-41BC-AFB1-78399B9C8115}" destId="{80276001-E403-4890-8B43-DA88D42B477D}" srcOrd="4" destOrd="0" presId="urn:microsoft.com/office/officeart/2005/8/layout/vList3#1"/>
    <dgm:cxn modelId="{712F66D7-3FF9-48B7-AABB-46B74747F02C}" type="presParOf" srcId="{80276001-E403-4890-8B43-DA88D42B477D}" destId="{966D450C-477B-453F-AB84-707632E09ED6}" srcOrd="0" destOrd="0" presId="urn:microsoft.com/office/officeart/2005/8/layout/vList3#1"/>
    <dgm:cxn modelId="{7FD765C7-92F6-4DAE-9B10-1BE6042E528B}" type="presParOf" srcId="{80276001-E403-4890-8B43-DA88D42B477D}" destId="{C252EEA3-C6FD-43EF-8FF4-33F7086621A0}" srcOrd="1" destOrd="0" presId="urn:microsoft.com/office/officeart/2005/8/layout/vList3#1"/>
    <dgm:cxn modelId="{4127B18F-9D9E-4C6A-AED2-EDFEFA579DD4}" type="presParOf" srcId="{1B7F519E-B67E-41BC-AFB1-78399B9C8115}" destId="{878BA628-8F48-479B-A1D3-EB2316A34563}" srcOrd="5" destOrd="0" presId="urn:microsoft.com/office/officeart/2005/8/layout/vList3#1"/>
    <dgm:cxn modelId="{208C033D-09F4-47CB-A287-F8E00CF5F9FE}" type="presParOf" srcId="{1B7F519E-B67E-41BC-AFB1-78399B9C8115}" destId="{3250796A-EAA1-4514-A2B4-A680C07D09B4}" srcOrd="6" destOrd="0" presId="urn:microsoft.com/office/officeart/2005/8/layout/vList3#1"/>
    <dgm:cxn modelId="{486AE25C-BD0B-4E64-B1FA-DDF065DB3423}" type="presParOf" srcId="{3250796A-EAA1-4514-A2B4-A680C07D09B4}" destId="{EBCFAF70-2674-4147-9907-71EC94C6C0D4}" srcOrd="0" destOrd="0" presId="urn:microsoft.com/office/officeart/2005/8/layout/vList3#1"/>
    <dgm:cxn modelId="{AF44B211-AB7A-48DA-9046-40DE1395FE9B}" type="presParOf" srcId="{3250796A-EAA1-4514-A2B4-A680C07D09B4}" destId="{FB62B675-910B-4915-A0F6-94A000E39DB3}" srcOrd="1" destOrd="0" presId="urn:microsoft.com/office/officeart/2005/8/layout/vList3#1"/>
    <dgm:cxn modelId="{EEE20D8C-9417-4B62-A865-4D4DA28CAB1E}" type="presParOf" srcId="{1B7F519E-B67E-41BC-AFB1-78399B9C8115}" destId="{3C9A441B-C122-4851-B318-945423619933}" srcOrd="7" destOrd="0" presId="urn:microsoft.com/office/officeart/2005/8/layout/vList3#1"/>
    <dgm:cxn modelId="{AAC80C23-8A90-41F5-AD10-FD6718081D33}" type="presParOf" srcId="{1B7F519E-B67E-41BC-AFB1-78399B9C8115}" destId="{8BE535D4-9733-432E-9243-5A86DFAFD994}" srcOrd="8" destOrd="0" presId="urn:microsoft.com/office/officeart/2005/8/layout/vList3#1"/>
    <dgm:cxn modelId="{87FB9CFE-2C0B-4157-BEB0-413C1AE7A594}" type="presParOf" srcId="{8BE535D4-9733-432E-9243-5A86DFAFD994}" destId="{5AA3240D-CFBF-49E7-8EFC-F9D25E1DAF6F}" srcOrd="0" destOrd="0" presId="urn:microsoft.com/office/officeart/2005/8/layout/vList3#1"/>
    <dgm:cxn modelId="{A5820345-CE21-470D-8E95-3DCE9053D87F}" type="presParOf" srcId="{8BE535D4-9733-432E-9243-5A86DFAFD994}" destId="{3A68985B-A5D5-4516-9B53-2B113347542F}" srcOrd="1" destOrd="0" presId="urn:microsoft.com/office/officeart/2005/8/layout/vList3#1"/>
    <dgm:cxn modelId="{C751FDF2-DD00-40C8-9A5D-245B6DBAAA89}" type="presParOf" srcId="{1B7F519E-B67E-41BC-AFB1-78399B9C8115}" destId="{CF90EA6B-3324-4EEB-AA72-0CD293780C61}" srcOrd="9" destOrd="0" presId="urn:microsoft.com/office/officeart/2005/8/layout/vList3#1"/>
    <dgm:cxn modelId="{BDCF29F6-49AD-4D8A-8EB1-FFB3B3B39100}" type="presParOf" srcId="{1B7F519E-B67E-41BC-AFB1-78399B9C8115}" destId="{8EBAB42C-AB90-4FB3-B4CD-A71747DA6866}" srcOrd="10" destOrd="0" presId="urn:microsoft.com/office/officeart/2005/8/layout/vList3#1"/>
    <dgm:cxn modelId="{CE20C9FB-D9DA-4AA3-8F1D-6B41EF236240}" type="presParOf" srcId="{8EBAB42C-AB90-4FB3-B4CD-A71747DA6866}" destId="{3D752711-48B7-4354-ABFC-F06B193EC015}" srcOrd="0" destOrd="0" presId="urn:microsoft.com/office/officeart/2005/8/layout/vList3#1"/>
    <dgm:cxn modelId="{AB5E7F0C-E1BF-4D26-817F-84901A9246F4}" type="presParOf" srcId="{8EBAB42C-AB90-4FB3-B4CD-A71747DA6866}" destId="{FBC975C9-42A4-40B1-B690-EC7933EBA35E}" srcOrd="1" destOrd="0" presId="urn:microsoft.com/office/officeart/2005/8/layout/vList3#1"/>
    <dgm:cxn modelId="{F5BAF6E1-425D-49F2-A006-1D854601B42E}" type="presParOf" srcId="{1B7F519E-B67E-41BC-AFB1-78399B9C8115}" destId="{CE0DC62A-06C6-44B0-98CB-644DEFB9803B}" srcOrd="11" destOrd="0" presId="urn:microsoft.com/office/officeart/2005/8/layout/vList3#1"/>
    <dgm:cxn modelId="{CFCBCDE5-3108-42D2-9C59-5898B002CF7D}" type="presParOf" srcId="{1B7F519E-B67E-41BC-AFB1-78399B9C8115}" destId="{E218DA4B-86B6-4EB1-81D3-0ADBAF9937F7}" srcOrd="12" destOrd="0" presId="urn:microsoft.com/office/officeart/2005/8/layout/vList3#1"/>
    <dgm:cxn modelId="{38D3CC8E-B7A3-433C-BEC5-FB5F79BD6BF1}" type="presParOf" srcId="{E218DA4B-86B6-4EB1-81D3-0ADBAF9937F7}" destId="{CCAD96C0-6249-432F-A852-A634F4B5178E}" srcOrd="0" destOrd="0" presId="urn:microsoft.com/office/officeart/2005/8/layout/vList3#1"/>
    <dgm:cxn modelId="{47CD420D-74BD-48AD-B8D7-4D5A9BF71407}" type="presParOf" srcId="{E218DA4B-86B6-4EB1-81D3-0ADBAF9937F7}" destId="{AA935321-74B5-4CC3-B15B-24F3C3962AFF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D2B6DD5-5CD1-4165-B6E2-2B2EB482A39C}" type="doc">
      <dgm:prSet loTypeId="urn:microsoft.com/office/officeart/2005/8/layout/vList3#2" loCatId="list" qsTypeId="urn:microsoft.com/office/officeart/2005/8/quickstyle/simple1#5" qsCatId="simple" csTypeId="urn:microsoft.com/office/officeart/2005/8/colors/accent1_2#5" csCatId="accent1" phldr="1"/>
      <dgm:spPr/>
    </dgm:pt>
    <dgm:pt modelId="{E960BA1B-838F-4F44-B633-34DC294DBEEF}">
      <dgm:prSet phldrT="[Testo]" custT="1"/>
      <dgm:spPr/>
      <dgm:t>
        <a:bodyPr/>
        <a:lstStyle/>
        <a:p>
          <a:pPr algn="l"/>
          <a:r>
            <a:rPr lang="it-IT" sz="1400" dirty="0" smtClean="0">
              <a:latin typeface="Century Gothic" pitchFamily="34" charset="0"/>
            </a:rPr>
            <a:t>      </a:t>
          </a:r>
          <a:r>
            <a:rPr lang="it-IT" sz="1400" b="1" dirty="0" smtClean="0">
              <a:latin typeface="Century Gothic" pitchFamily="34" charset="0"/>
            </a:rPr>
            <a:t>ANNI ‘70 USA</a:t>
          </a:r>
          <a:r>
            <a:rPr lang="it-IT" sz="1400" dirty="0" smtClean="0">
              <a:latin typeface="Century Gothic" pitchFamily="34" charset="0"/>
            </a:rPr>
            <a:t>: NASCONO DA SPIN OFF</a:t>
          </a:r>
        </a:p>
        <a:p>
          <a:pPr algn="l"/>
          <a:r>
            <a:rPr lang="it-IT" sz="1400" b="1" dirty="0" smtClean="0">
              <a:latin typeface="Century Gothic" pitchFamily="34" charset="0"/>
            </a:rPr>
            <a:t>     ANNI ‘80 USA: </a:t>
          </a:r>
          <a:r>
            <a:rPr lang="it-IT" sz="1400" b="0" dirty="0" smtClean="0">
              <a:latin typeface="Century Gothic" pitchFamily="34" charset="0"/>
            </a:rPr>
            <a:t>DIFFUSIONE PST</a:t>
          </a:r>
          <a:endParaRPr lang="it-IT" sz="1400" b="0" dirty="0">
            <a:latin typeface="Century Gothic" pitchFamily="34" charset="0"/>
          </a:endParaRPr>
        </a:p>
      </dgm:t>
    </dgm:pt>
    <dgm:pt modelId="{F63D14AF-948D-48CC-AE58-F8A7975F825F}" type="parTrans" cxnId="{7C01109C-2246-4DF2-8316-03A332177B1F}">
      <dgm:prSet/>
      <dgm:spPr/>
      <dgm:t>
        <a:bodyPr/>
        <a:lstStyle/>
        <a:p>
          <a:pPr algn="l"/>
          <a:endParaRPr lang="it-IT" sz="1400">
            <a:latin typeface="Century Gothic" pitchFamily="34" charset="0"/>
          </a:endParaRPr>
        </a:p>
      </dgm:t>
    </dgm:pt>
    <dgm:pt modelId="{377A67BB-2BA4-46FC-B220-CB0ACF067333}" type="sibTrans" cxnId="{7C01109C-2246-4DF2-8316-03A332177B1F}">
      <dgm:prSet/>
      <dgm:spPr/>
      <dgm:t>
        <a:bodyPr/>
        <a:lstStyle/>
        <a:p>
          <a:pPr algn="l"/>
          <a:endParaRPr lang="it-IT" sz="1400">
            <a:latin typeface="Century Gothic" pitchFamily="34" charset="0"/>
          </a:endParaRPr>
        </a:p>
      </dgm:t>
    </dgm:pt>
    <dgm:pt modelId="{5B642D9C-728E-4A9B-A7DC-1AEC1DA2D627}">
      <dgm:prSet phldrT="[Testo]" custT="1"/>
      <dgm:spPr/>
      <dgm:t>
        <a:bodyPr/>
        <a:lstStyle/>
        <a:p>
          <a:pPr algn="l"/>
          <a:r>
            <a:rPr lang="it-IT" sz="1400" dirty="0" smtClean="0">
              <a:latin typeface="Century Gothic" pitchFamily="34" charset="0"/>
            </a:rPr>
            <a:t>      </a:t>
          </a:r>
          <a:r>
            <a:rPr lang="it-IT" sz="1400" b="1" dirty="0" smtClean="0">
              <a:latin typeface="Century Gothic" pitchFamily="34" charset="0"/>
            </a:rPr>
            <a:t>ANNI ‘80 GIAPPONE</a:t>
          </a:r>
          <a:r>
            <a:rPr lang="it-IT" sz="1400" dirty="0" smtClean="0">
              <a:latin typeface="Century Gothic" pitchFamily="34" charset="0"/>
            </a:rPr>
            <a:t>: DIFFUSIONE PST</a:t>
          </a:r>
          <a:endParaRPr lang="it-IT" sz="1400" dirty="0">
            <a:latin typeface="Century Gothic" pitchFamily="34" charset="0"/>
          </a:endParaRPr>
        </a:p>
      </dgm:t>
    </dgm:pt>
    <dgm:pt modelId="{738D50A4-935F-43E2-9B77-8C1314F09500}" type="parTrans" cxnId="{918E22D3-FDE9-44FD-BD82-5A8ED0E618E1}">
      <dgm:prSet/>
      <dgm:spPr/>
      <dgm:t>
        <a:bodyPr/>
        <a:lstStyle/>
        <a:p>
          <a:pPr algn="l"/>
          <a:endParaRPr lang="it-IT" sz="1400">
            <a:latin typeface="Century Gothic" pitchFamily="34" charset="0"/>
          </a:endParaRPr>
        </a:p>
      </dgm:t>
    </dgm:pt>
    <dgm:pt modelId="{CAEFEF55-D2C6-48D2-9D73-ED62F4D66779}" type="sibTrans" cxnId="{918E22D3-FDE9-44FD-BD82-5A8ED0E618E1}">
      <dgm:prSet/>
      <dgm:spPr/>
      <dgm:t>
        <a:bodyPr/>
        <a:lstStyle/>
        <a:p>
          <a:pPr algn="l"/>
          <a:endParaRPr lang="it-IT" sz="1400">
            <a:latin typeface="Century Gothic" pitchFamily="34" charset="0"/>
          </a:endParaRPr>
        </a:p>
      </dgm:t>
    </dgm:pt>
    <dgm:pt modelId="{731D9D35-973D-42AC-8F1C-6DEC824DE43C}" type="pres">
      <dgm:prSet presAssocID="{4D2B6DD5-5CD1-4165-B6E2-2B2EB482A39C}" presName="linearFlow" presStyleCnt="0">
        <dgm:presLayoutVars>
          <dgm:dir/>
          <dgm:resizeHandles val="exact"/>
        </dgm:presLayoutVars>
      </dgm:prSet>
      <dgm:spPr/>
    </dgm:pt>
    <dgm:pt modelId="{CFA4F921-F7A0-4FC4-92EE-B618C8EAA644}" type="pres">
      <dgm:prSet presAssocID="{E960BA1B-838F-4F44-B633-34DC294DBEEF}" presName="composite" presStyleCnt="0"/>
      <dgm:spPr/>
    </dgm:pt>
    <dgm:pt modelId="{471D54EA-0CD2-4019-BB71-3BD8858D0736}" type="pres">
      <dgm:prSet presAssocID="{E960BA1B-838F-4F44-B633-34DC294DBEEF}" presName="imgShp" presStyleLbl="fgImgPlace1" presStyleIdx="0" presStyleCnt="2" custLinFactNeighborX="-42562" custLinFactNeighborY="-5164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it-IT"/>
        </a:p>
      </dgm:t>
    </dgm:pt>
    <dgm:pt modelId="{0392DD21-57E1-4FB0-A8F4-171B38F02522}" type="pres">
      <dgm:prSet presAssocID="{E960BA1B-838F-4F44-B633-34DC294DBEEF}" presName="txShp" presStyleLbl="node1" presStyleIdx="0" presStyleCnt="2" custScaleX="14445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E32555F-61F7-4668-B99A-76138FA841F0}" type="pres">
      <dgm:prSet presAssocID="{377A67BB-2BA4-46FC-B220-CB0ACF067333}" presName="spacing" presStyleCnt="0"/>
      <dgm:spPr/>
    </dgm:pt>
    <dgm:pt modelId="{1330B206-D870-4E9D-9EAB-F8E785E28B5D}" type="pres">
      <dgm:prSet presAssocID="{5B642D9C-728E-4A9B-A7DC-1AEC1DA2D627}" presName="composite" presStyleCnt="0"/>
      <dgm:spPr/>
    </dgm:pt>
    <dgm:pt modelId="{364A48B3-FE1A-4DA8-B6E6-5FAA01F89A86}" type="pres">
      <dgm:prSet presAssocID="{5B642D9C-728E-4A9B-A7DC-1AEC1DA2D627}" presName="imgShp" presStyleLbl="fgImgPlace1" presStyleIdx="1" presStyleCnt="2" custLinFactNeighborX="-49933" custLinFactNeighborY="-4589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CAA27F7B-F3EE-419D-BD47-BBF399404773}" type="pres">
      <dgm:prSet presAssocID="{5B642D9C-728E-4A9B-A7DC-1AEC1DA2D627}" presName="txShp" presStyleLbl="node1" presStyleIdx="1" presStyleCnt="2" custScaleX="14445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7C01109C-2246-4DF2-8316-03A332177B1F}" srcId="{4D2B6DD5-5CD1-4165-B6E2-2B2EB482A39C}" destId="{E960BA1B-838F-4F44-B633-34DC294DBEEF}" srcOrd="0" destOrd="0" parTransId="{F63D14AF-948D-48CC-AE58-F8A7975F825F}" sibTransId="{377A67BB-2BA4-46FC-B220-CB0ACF067333}"/>
    <dgm:cxn modelId="{0D4397B7-7F04-47E3-8D65-5FED3DF46BCA}" type="presOf" srcId="{4D2B6DD5-5CD1-4165-B6E2-2B2EB482A39C}" destId="{731D9D35-973D-42AC-8F1C-6DEC824DE43C}" srcOrd="0" destOrd="0" presId="urn:microsoft.com/office/officeart/2005/8/layout/vList3#2"/>
    <dgm:cxn modelId="{E039DD1B-C94D-47B8-915C-C113A980697C}" type="presOf" srcId="{5B642D9C-728E-4A9B-A7DC-1AEC1DA2D627}" destId="{CAA27F7B-F3EE-419D-BD47-BBF399404773}" srcOrd="0" destOrd="0" presId="urn:microsoft.com/office/officeart/2005/8/layout/vList3#2"/>
    <dgm:cxn modelId="{9A1E6A81-1FC1-4385-87F8-7901F60D73BC}" type="presOf" srcId="{E960BA1B-838F-4F44-B633-34DC294DBEEF}" destId="{0392DD21-57E1-4FB0-A8F4-171B38F02522}" srcOrd="0" destOrd="0" presId="urn:microsoft.com/office/officeart/2005/8/layout/vList3#2"/>
    <dgm:cxn modelId="{918E22D3-FDE9-44FD-BD82-5A8ED0E618E1}" srcId="{4D2B6DD5-5CD1-4165-B6E2-2B2EB482A39C}" destId="{5B642D9C-728E-4A9B-A7DC-1AEC1DA2D627}" srcOrd="1" destOrd="0" parTransId="{738D50A4-935F-43E2-9B77-8C1314F09500}" sibTransId="{CAEFEF55-D2C6-48D2-9D73-ED62F4D66779}"/>
    <dgm:cxn modelId="{ECD7C238-1C91-4394-A003-76647C25E3FF}" type="presParOf" srcId="{731D9D35-973D-42AC-8F1C-6DEC824DE43C}" destId="{CFA4F921-F7A0-4FC4-92EE-B618C8EAA644}" srcOrd="0" destOrd="0" presId="urn:microsoft.com/office/officeart/2005/8/layout/vList3#2"/>
    <dgm:cxn modelId="{7E92B5B3-F028-462D-8333-F33279F9C6D2}" type="presParOf" srcId="{CFA4F921-F7A0-4FC4-92EE-B618C8EAA644}" destId="{471D54EA-0CD2-4019-BB71-3BD8858D0736}" srcOrd="0" destOrd="0" presId="urn:microsoft.com/office/officeart/2005/8/layout/vList3#2"/>
    <dgm:cxn modelId="{AD8DA89B-7FBF-4DFA-BF2B-17C5BDEEC300}" type="presParOf" srcId="{CFA4F921-F7A0-4FC4-92EE-B618C8EAA644}" destId="{0392DD21-57E1-4FB0-A8F4-171B38F02522}" srcOrd="1" destOrd="0" presId="urn:microsoft.com/office/officeart/2005/8/layout/vList3#2"/>
    <dgm:cxn modelId="{5B52CB5A-49C7-4CA5-9927-27C137F90B4E}" type="presParOf" srcId="{731D9D35-973D-42AC-8F1C-6DEC824DE43C}" destId="{1E32555F-61F7-4668-B99A-76138FA841F0}" srcOrd="1" destOrd="0" presId="urn:microsoft.com/office/officeart/2005/8/layout/vList3#2"/>
    <dgm:cxn modelId="{962CE0E5-080C-47CC-AC79-E4D64077CB9C}" type="presParOf" srcId="{731D9D35-973D-42AC-8F1C-6DEC824DE43C}" destId="{1330B206-D870-4E9D-9EAB-F8E785E28B5D}" srcOrd="2" destOrd="0" presId="urn:microsoft.com/office/officeart/2005/8/layout/vList3#2"/>
    <dgm:cxn modelId="{CF94A8A2-C523-4D9E-89C1-C7AA8FA27DD0}" type="presParOf" srcId="{1330B206-D870-4E9D-9EAB-F8E785E28B5D}" destId="{364A48B3-FE1A-4DA8-B6E6-5FAA01F89A86}" srcOrd="0" destOrd="0" presId="urn:microsoft.com/office/officeart/2005/8/layout/vList3#2"/>
    <dgm:cxn modelId="{4BDB40D4-E95D-4C96-80B5-5AB7BFB83E8E}" type="presParOf" srcId="{1330B206-D870-4E9D-9EAB-F8E785E28B5D}" destId="{CAA27F7B-F3EE-419D-BD47-BBF399404773}" srcOrd="1" destOrd="0" presId="urn:microsoft.com/office/officeart/2005/8/layout/vList3#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6C1DD65-5A62-42FB-A315-BBC72B0CD4BA}" type="doc">
      <dgm:prSet loTypeId="urn:microsoft.com/office/officeart/2005/8/layout/hierarchy5" loCatId="hierarchy" qsTypeId="urn:microsoft.com/office/officeart/2005/8/quickstyle/simple1#6" qsCatId="simple" csTypeId="urn:microsoft.com/office/officeart/2005/8/colors/accent1_2#6" csCatId="accent1" phldr="1"/>
      <dgm:spPr/>
      <dgm:t>
        <a:bodyPr/>
        <a:lstStyle/>
        <a:p>
          <a:endParaRPr lang="it-IT"/>
        </a:p>
      </dgm:t>
    </dgm:pt>
    <dgm:pt modelId="{33DB5AF3-6434-4F97-AB30-BBCDD501578F}">
      <dgm:prSet phldrT="[Testo]"/>
      <dgm:spPr/>
      <dgm:t>
        <a:bodyPr/>
        <a:lstStyle/>
        <a:p>
          <a:r>
            <a:rPr lang="it-IT" dirty="0" smtClean="0">
              <a:latin typeface="Century Gothic" pitchFamily="34" charset="0"/>
            </a:rPr>
            <a:t>ANNI ‘80 </a:t>
          </a:r>
          <a:r>
            <a:rPr lang="it-IT" b="1" dirty="0" smtClean="0">
              <a:latin typeface="Century Gothic" pitchFamily="34" charset="0"/>
            </a:rPr>
            <a:t>EUROPA</a:t>
          </a:r>
          <a:endParaRPr lang="it-IT" b="1" dirty="0">
            <a:latin typeface="Century Gothic" pitchFamily="34" charset="0"/>
          </a:endParaRPr>
        </a:p>
      </dgm:t>
    </dgm:pt>
    <dgm:pt modelId="{C2F3A4FC-9660-4255-9205-95FF5F30B394}" type="parTrans" cxnId="{3351071B-B60D-4EB0-9708-241C1C773CA8}">
      <dgm:prSet/>
      <dgm:spPr/>
      <dgm:t>
        <a:bodyPr/>
        <a:lstStyle/>
        <a:p>
          <a:endParaRPr lang="it-IT">
            <a:latin typeface="Century Gothic" pitchFamily="34" charset="0"/>
          </a:endParaRPr>
        </a:p>
      </dgm:t>
    </dgm:pt>
    <dgm:pt modelId="{3425EDCE-F7DB-4D32-BA96-0416C5610BD5}" type="sibTrans" cxnId="{3351071B-B60D-4EB0-9708-241C1C773CA8}">
      <dgm:prSet/>
      <dgm:spPr/>
      <dgm:t>
        <a:bodyPr/>
        <a:lstStyle/>
        <a:p>
          <a:endParaRPr lang="it-IT">
            <a:latin typeface="Century Gothic" pitchFamily="34" charset="0"/>
          </a:endParaRPr>
        </a:p>
      </dgm:t>
    </dgm:pt>
    <dgm:pt modelId="{FBB399E4-0548-4338-8DA6-1C5EA9E5FDB9}">
      <dgm:prSet phldrT="[Testo]" custT="1"/>
      <dgm:spPr/>
      <dgm:t>
        <a:bodyPr/>
        <a:lstStyle/>
        <a:p>
          <a:pPr algn="l"/>
          <a:r>
            <a:rPr lang="it-IT" sz="1200" b="1" dirty="0" smtClean="0">
              <a:latin typeface="Century Gothic" pitchFamily="34" charset="0"/>
            </a:rPr>
            <a:t>  FRANCIA</a:t>
          </a:r>
          <a:r>
            <a:rPr lang="it-IT" sz="1200" dirty="0" smtClean="0">
              <a:latin typeface="Century Gothic" pitchFamily="34" charset="0"/>
            </a:rPr>
            <a:t>: SOPHIA ANTIPOLIS </a:t>
          </a:r>
          <a:endParaRPr lang="it-IT" sz="1200" dirty="0">
            <a:latin typeface="Century Gothic" pitchFamily="34" charset="0"/>
          </a:endParaRPr>
        </a:p>
      </dgm:t>
    </dgm:pt>
    <dgm:pt modelId="{AB99D786-789A-4912-9C64-3BFCE689BC34}" type="parTrans" cxnId="{8469E89C-C3B2-472A-B7C3-FAFDF7ABBA47}">
      <dgm:prSet/>
      <dgm:spPr/>
      <dgm:t>
        <a:bodyPr/>
        <a:lstStyle/>
        <a:p>
          <a:endParaRPr lang="it-IT">
            <a:latin typeface="Century Gothic" pitchFamily="34" charset="0"/>
          </a:endParaRPr>
        </a:p>
      </dgm:t>
    </dgm:pt>
    <dgm:pt modelId="{0842218F-F159-46BC-8E9E-50DA739175AF}" type="sibTrans" cxnId="{8469E89C-C3B2-472A-B7C3-FAFDF7ABBA47}">
      <dgm:prSet/>
      <dgm:spPr/>
      <dgm:t>
        <a:bodyPr/>
        <a:lstStyle/>
        <a:p>
          <a:endParaRPr lang="it-IT">
            <a:latin typeface="Century Gothic" pitchFamily="34" charset="0"/>
          </a:endParaRPr>
        </a:p>
      </dgm:t>
    </dgm:pt>
    <dgm:pt modelId="{03BEFE8F-AD75-4E47-933F-EE763DC678F4}">
      <dgm:prSet phldrT="[Testo]"/>
      <dgm:spPr/>
      <dgm:t>
        <a:bodyPr/>
        <a:lstStyle/>
        <a:p>
          <a:r>
            <a:rPr lang="it-IT" dirty="0" smtClean="0">
              <a:latin typeface="Century Gothic" pitchFamily="34" charset="0"/>
            </a:rPr>
            <a:t> </a:t>
          </a:r>
          <a:endParaRPr lang="it-IT" dirty="0">
            <a:latin typeface="Century Gothic" pitchFamily="34" charset="0"/>
          </a:endParaRPr>
        </a:p>
      </dgm:t>
    </dgm:pt>
    <dgm:pt modelId="{FA8DA500-5B84-4D51-9B66-351BA17C870B}" type="parTrans" cxnId="{5FB6A267-B6CE-4CFF-8062-647624863068}">
      <dgm:prSet/>
      <dgm:spPr/>
      <dgm:t>
        <a:bodyPr/>
        <a:lstStyle/>
        <a:p>
          <a:endParaRPr lang="it-IT">
            <a:latin typeface="Century Gothic" pitchFamily="34" charset="0"/>
          </a:endParaRPr>
        </a:p>
      </dgm:t>
    </dgm:pt>
    <dgm:pt modelId="{E556AB22-657D-4473-AA7E-09A1B7A9121A}" type="sibTrans" cxnId="{5FB6A267-B6CE-4CFF-8062-647624863068}">
      <dgm:prSet/>
      <dgm:spPr/>
      <dgm:t>
        <a:bodyPr/>
        <a:lstStyle/>
        <a:p>
          <a:endParaRPr lang="it-IT">
            <a:latin typeface="Century Gothic" pitchFamily="34" charset="0"/>
          </a:endParaRPr>
        </a:p>
      </dgm:t>
    </dgm:pt>
    <dgm:pt modelId="{27E237B6-3E14-489C-900A-324DBB80EDF8}">
      <dgm:prSet phldrT="[Testo]" custT="1"/>
      <dgm:spPr/>
      <dgm:t>
        <a:bodyPr/>
        <a:lstStyle/>
        <a:p>
          <a:pPr algn="ctr"/>
          <a:r>
            <a:rPr lang="it-IT" sz="2000" dirty="0" smtClean="0">
              <a:solidFill>
                <a:schemeClr val="tx2"/>
              </a:solidFill>
              <a:latin typeface="Century Gothic" pitchFamily="34" charset="0"/>
            </a:rPr>
            <a:t>PRIMI PST IN EUROPA</a:t>
          </a:r>
        </a:p>
      </dgm:t>
    </dgm:pt>
    <dgm:pt modelId="{D862DBB7-A238-44E1-8FDB-BDAA0E424470}" type="parTrans" cxnId="{F337B258-1EE1-4340-993A-ADB0694CEC39}">
      <dgm:prSet/>
      <dgm:spPr/>
      <dgm:t>
        <a:bodyPr/>
        <a:lstStyle/>
        <a:p>
          <a:endParaRPr lang="it-IT">
            <a:latin typeface="Century Gothic" pitchFamily="34" charset="0"/>
          </a:endParaRPr>
        </a:p>
      </dgm:t>
    </dgm:pt>
    <dgm:pt modelId="{A3F0A2AD-B099-4ED6-9C58-5259ED6FC7A7}" type="sibTrans" cxnId="{F337B258-1EE1-4340-993A-ADB0694CEC39}">
      <dgm:prSet/>
      <dgm:spPr/>
      <dgm:t>
        <a:bodyPr/>
        <a:lstStyle/>
        <a:p>
          <a:endParaRPr lang="it-IT">
            <a:latin typeface="Century Gothic" pitchFamily="34" charset="0"/>
          </a:endParaRPr>
        </a:p>
      </dgm:t>
    </dgm:pt>
    <dgm:pt modelId="{E4E7753C-6534-40DB-91C9-2D5B90CDF117}">
      <dgm:prSet custT="1"/>
      <dgm:spPr/>
      <dgm:t>
        <a:bodyPr/>
        <a:lstStyle/>
        <a:p>
          <a:pPr algn="l"/>
          <a:r>
            <a:rPr lang="it-IT" sz="1200" b="1" dirty="0" smtClean="0">
              <a:latin typeface="Century Gothic" pitchFamily="34" charset="0"/>
            </a:rPr>
            <a:t>  UK</a:t>
          </a:r>
          <a:r>
            <a:rPr lang="it-IT" sz="1200" dirty="0" smtClean="0">
              <a:latin typeface="Century Gothic" pitchFamily="34" charset="0"/>
            </a:rPr>
            <a:t>: CAMBRIDGE  </a:t>
          </a:r>
          <a:endParaRPr lang="it-IT" sz="1200" dirty="0">
            <a:latin typeface="Century Gothic" pitchFamily="34" charset="0"/>
          </a:endParaRPr>
        </a:p>
      </dgm:t>
    </dgm:pt>
    <dgm:pt modelId="{D96B9259-8B32-4F45-8E3E-E50AC51CDECB}" type="parTrans" cxnId="{674719E7-FBFD-44FE-8060-407D6AC3CC4A}">
      <dgm:prSet/>
      <dgm:spPr/>
      <dgm:t>
        <a:bodyPr/>
        <a:lstStyle/>
        <a:p>
          <a:endParaRPr lang="it-IT">
            <a:latin typeface="Century Gothic" pitchFamily="34" charset="0"/>
          </a:endParaRPr>
        </a:p>
      </dgm:t>
    </dgm:pt>
    <dgm:pt modelId="{2AB8F54E-AA54-4642-99A7-494E9AFA654F}" type="sibTrans" cxnId="{674719E7-FBFD-44FE-8060-407D6AC3CC4A}">
      <dgm:prSet/>
      <dgm:spPr/>
      <dgm:t>
        <a:bodyPr/>
        <a:lstStyle/>
        <a:p>
          <a:endParaRPr lang="it-IT">
            <a:latin typeface="Century Gothic" pitchFamily="34" charset="0"/>
          </a:endParaRPr>
        </a:p>
      </dgm:t>
    </dgm:pt>
    <dgm:pt modelId="{AADE479F-1CED-4891-ADA5-F037A67C0C41}">
      <dgm:prSet phldrT="[Testo]" custT="1"/>
      <dgm:spPr/>
      <dgm:t>
        <a:bodyPr/>
        <a:lstStyle/>
        <a:p>
          <a:pPr algn="l"/>
          <a:r>
            <a:rPr lang="it-IT" sz="1200" b="1" dirty="0" smtClean="0">
              <a:latin typeface="Century Gothic" pitchFamily="34" charset="0"/>
            </a:rPr>
            <a:t>  GERMANIA</a:t>
          </a:r>
          <a:r>
            <a:rPr lang="it-IT" sz="1200" dirty="0" smtClean="0">
              <a:latin typeface="Century Gothic" pitchFamily="34" charset="0"/>
            </a:rPr>
            <a:t>: </a:t>
          </a:r>
          <a:r>
            <a:rPr lang="it-IT" sz="1100" dirty="0" smtClean="0">
              <a:latin typeface="Century Gothic" pitchFamily="34" charset="0"/>
            </a:rPr>
            <a:t>OPERATORI PUBBLICI E BANCARI</a:t>
          </a:r>
          <a:endParaRPr lang="it-IT" sz="1100" dirty="0">
            <a:latin typeface="Century Gothic" pitchFamily="34" charset="0"/>
          </a:endParaRPr>
        </a:p>
      </dgm:t>
    </dgm:pt>
    <dgm:pt modelId="{A7DA150F-A137-4DA3-BAB1-B28520C3BB76}" type="sibTrans" cxnId="{9BEB4CDB-3353-4CD2-AD4D-63CCEEF8EFE2}">
      <dgm:prSet/>
      <dgm:spPr/>
      <dgm:t>
        <a:bodyPr/>
        <a:lstStyle/>
        <a:p>
          <a:endParaRPr lang="it-IT">
            <a:latin typeface="Century Gothic" pitchFamily="34" charset="0"/>
          </a:endParaRPr>
        </a:p>
      </dgm:t>
    </dgm:pt>
    <dgm:pt modelId="{F3042842-B06E-4BFF-881F-E1F7439F19C2}" type="parTrans" cxnId="{9BEB4CDB-3353-4CD2-AD4D-63CCEEF8EFE2}">
      <dgm:prSet/>
      <dgm:spPr/>
      <dgm:t>
        <a:bodyPr/>
        <a:lstStyle/>
        <a:p>
          <a:endParaRPr lang="it-IT">
            <a:latin typeface="Century Gothic" pitchFamily="34" charset="0"/>
          </a:endParaRPr>
        </a:p>
      </dgm:t>
    </dgm:pt>
    <dgm:pt modelId="{E170867F-B37E-4356-9083-1C85688EE721}" type="pres">
      <dgm:prSet presAssocID="{A6C1DD65-5A62-42FB-A315-BBC72B0CD4BA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D6982750-105A-48B5-A7D2-3475241BD4D8}" type="pres">
      <dgm:prSet presAssocID="{A6C1DD65-5A62-42FB-A315-BBC72B0CD4BA}" presName="hierFlow" presStyleCnt="0"/>
      <dgm:spPr/>
    </dgm:pt>
    <dgm:pt modelId="{186A95C7-D345-4BF2-B822-8529D3BEFA5F}" type="pres">
      <dgm:prSet presAssocID="{A6C1DD65-5A62-42FB-A315-BBC72B0CD4BA}" presName="firstBuf" presStyleCnt="0"/>
      <dgm:spPr/>
    </dgm:pt>
    <dgm:pt modelId="{4A922DF9-271E-4C7D-91C2-D4F402413EC3}" type="pres">
      <dgm:prSet presAssocID="{A6C1DD65-5A62-42FB-A315-BBC72B0CD4BA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3CB2A6BF-E347-402E-ABDB-69658F9A05D2}" type="pres">
      <dgm:prSet presAssocID="{33DB5AF3-6434-4F97-AB30-BBCDD501578F}" presName="Name17" presStyleCnt="0"/>
      <dgm:spPr/>
    </dgm:pt>
    <dgm:pt modelId="{37BA000C-8ED7-4656-B50E-36F9BB2DE9CA}" type="pres">
      <dgm:prSet presAssocID="{33DB5AF3-6434-4F97-AB30-BBCDD501578F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FAB05B60-6066-4D85-AD6F-3EB0BD7DD8AC}" type="pres">
      <dgm:prSet presAssocID="{33DB5AF3-6434-4F97-AB30-BBCDD501578F}" presName="hierChild2" presStyleCnt="0"/>
      <dgm:spPr/>
    </dgm:pt>
    <dgm:pt modelId="{F9DE35E5-0D3F-49A0-8FD0-47B3D5A96C8A}" type="pres">
      <dgm:prSet presAssocID="{AB99D786-789A-4912-9C64-3BFCE689BC34}" presName="Name25" presStyleLbl="parChTrans1D2" presStyleIdx="0" presStyleCnt="3"/>
      <dgm:spPr/>
      <dgm:t>
        <a:bodyPr/>
        <a:lstStyle/>
        <a:p>
          <a:endParaRPr lang="it-IT"/>
        </a:p>
      </dgm:t>
    </dgm:pt>
    <dgm:pt modelId="{2824DBFD-BEB9-4596-83A4-B23492F75E7F}" type="pres">
      <dgm:prSet presAssocID="{AB99D786-789A-4912-9C64-3BFCE689BC34}" presName="connTx" presStyleLbl="parChTrans1D2" presStyleIdx="0" presStyleCnt="3"/>
      <dgm:spPr/>
      <dgm:t>
        <a:bodyPr/>
        <a:lstStyle/>
        <a:p>
          <a:endParaRPr lang="it-IT"/>
        </a:p>
      </dgm:t>
    </dgm:pt>
    <dgm:pt modelId="{B904A677-8A06-4A27-A078-B2C33AC1CFE3}" type="pres">
      <dgm:prSet presAssocID="{FBB399E4-0548-4338-8DA6-1C5EA9E5FDB9}" presName="Name30" presStyleCnt="0"/>
      <dgm:spPr/>
    </dgm:pt>
    <dgm:pt modelId="{5E0A81C4-8BBF-4879-88C8-1DF04F1B5A5E}" type="pres">
      <dgm:prSet presAssocID="{FBB399E4-0548-4338-8DA6-1C5EA9E5FDB9}" presName="level2Shape" presStyleLbl="node2" presStyleIdx="0" presStyleCnt="3" custScaleX="398293" custLinFactNeighborX="11655" custLinFactNeighborY="-48156"/>
      <dgm:spPr/>
      <dgm:t>
        <a:bodyPr/>
        <a:lstStyle/>
        <a:p>
          <a:endParaRPr lang="it-IT"/>
        </a:p>
      </dgm:t>
    </dgm:pt>
    <dgm:pt modelId="{3A6DCCD4-938B-4163-BBEB-1B50F18222D2}" type="pres">
      <dgm:prSet presAssocID="{FBB399E4-0548-4338-8DA6-1C5EA9E5FDB9}" presName="hierChild3" presStyleCnt="0"/>
      <dgm:spPr/>
    </dgm:pt>
    <dgm:pt modelId="{24BA24B9-9030-4B07-8239-F143ADFAFD49}" type="pres">
      <dgm:prSet presAssocID="{D96B9259-8B32-4F45-8E3E-E50AC51CDECB}" presName="Name25" presStyleLbl="parChTrans1D2" presStyleIdx="1" presStyleCnt="3"/>
      <dgm:spPr/>
      <dgm:t>
        <a:bodyPr/>
        <a:lstStyle/>
        <a:p>
          <a:endParaRPr lang="it-IT"/>
        </a:p>
      </dgm:t>
    </dgm:pt>
    <dgm:pt modelId="{1F2550F0-E6C4-441E-8A66-DECB4D70EBC3}" type="pres">
      <dgm:prSet presAssocID="{D96B9259-8B32-4F45-8E3E-E50AC51CDECB}" presName="connTx" presStyleLbl="parChTrans1D2" presStyleIdx="1" presStyleCnt="3"/>
      <dgm:spPr/>
      <dgm:t>
        <a:bodyPr/>
        <a:lstStyle/>
        <a:p>
          <a:endParaRPr lang="it-IT"/>
        </a:p>
      </dgm:t>
    </dgm:pt>
    <dgm:pt modelId="{84D26C7B-7900-4F17-8D63-ED2F2955A3E1}" type="pres">
      <dgm:prSet presAssocID="{E4E7753C-6534-40DB-91C9-2D5B90CDF117}" presName="Name30" presStyleCnt="0"/>
      <dgm:spPr/>
    </dgm:pt>
    <dgm:pt modelId="{FBC02A79-B9AB-43C7-840A-D66F1E1D9269}" type="pres">
      <dgm:prSet presAssocID="{E4E7753C-6534-40DB-91C9-2D5B90CDF117}" presName="level2Shape" presStyleLbl="node2" presStyleIdx="1" presStyleCnt="3" custScaleX="398293" custLinFactNeighborX="12983" custLinFactNeighborY="-42927"/>
      <dgm:spPr/>
      <dgm:t>
        <a:bodyPr/>
        <a:lstStyle/>
        <a:p>
          <a:endParaRPr lang="it-IT"/>
        </a:p>
      </dgm:t>
    </dgm:pt>
    <dgm:pt modelId="{8E302FE4-F545-432D-8874-C34507CE1C8E}" type="pres">
      <dgm:prSet presAssocID="{E4E7753C-6534-40DB-91C9-2D5B90CDF117}" presName="hierChild3" presStyleCnt="0"/>
      <dgm:spPr/>
    </dgm:pt>
    <dgm:pt modelId="{8A98ABD6-6990-4412-B222-E1F039E4CD2C}" type="pres">
      <dgm:prSet presAssocID="{F3042842-B06E-4BFF-881F-E1F7439F19C2}" presName="Name25" presStyleLbl="parChTrans1D2" presStyleIdx="2" presStyleCnt="3"/>
      <dgm:spPr/>
      <dgm:t>
        <a:bodyPr/>
        <a:lstStyle/>
        <a:p>
          <a:endParaRPr lang="it-IT"/>
        </a:p>
      </dgm:t>
    </dgm:pt>
    <dgm:pt modelId="{D3B49A6D-25F1-4D93-9FA4-949CFD0DBCCA}" type="pres">
      <dgm:prSet presAssocID="{F3042842-B06E-4BFF-881F-E1F7439F19C2}" presName="connTx" presStyleLbl="parChTrans1D2" presStyleIdx="2" presStyleCnt="3"/>
      <dgm:spPr/>
      <dgm:t>
        <a:bodyPr/>
        <a:lstStyle/>
        <a:p>
          <a:endParaRPr lang="it-IT"/>
        </a:p>
      </dgm:t>
    </dgm:pt>
    <dgm:pt modelId="{067A3CF4-0438-4EFA-A5BE-3E000FA3C9C3}" type="pres">
      <dgm:prSet presAssocID="{AADE479F-1CED-4891-ADA5-F037A67C0C41}" presName="Name30" presStyleCnt="0"/>
      <dgm:spPr/>
    </dgm:pt>
    <dgm:pt modelId="{8F710CC2-C97F-4399-934E-31C82C12D002}" type="pres">
      <dgm:prSet presAssocID="{AADE479F-1CED-4891-ADA5-F037A67C0C41}" presName="level2Shape" presStyleLbl="node2" presStyleIdx="2" presStyleCnt="3" custScaleX="424797" custLinFactNeighborX="10608" custLinFactNeighborY="-23577"/>
      <dgm:spPr/>
      <dgm:t>
        <a:bodyPr/>
        <a:lstStyle/>
        <a:p>
          <a:endParaRPr lang="it-IT"/>
        </a:p>
      </dgm:t>
    </dgm:pt>
    <dgm:pt modelId="{232F73BC-0D1A-4A36-82EF-EF5603F2A5BB}" type="pres">
      <dgm:prSet presAssocID="{AADE479F-1CED-4891-ADA5-F037A67C0C41}" presName="hierChild3" presStyleCnt="0"/>
      <dgm:spPr/>
    </dgm:pt>
    <dgm:pt modelId="{F2639B5A-6839-4DDD-8A4E-1A36852214E9}" type="pres">
      <dgm:prSet presAssocID="{A6C1DD65-5A62-42FB-A315-BBC72B0CD4BA}" presName="bgShapesFlow" presStyleCnt="0"/>
      <dgm:spPr/>
    </dgm:pt>
    <dgm:pt modelId="{EF31E440-FE6C-4C29-AF07-668BB97C745B}" type="pres">
      <dgm:prSet presAssocID="{03BEFE8F-AD75-4E47-933F-EE763DC678F4}" presName="rectComp" presStyleCnt="0"/>
      <dgm:spPr/>
    </dgm:pt>
    <dgm:pt modelId="{2D82FADD-3701-4F9B-AC30-50DB1D6EDBB0}" type="pres">
      <dgm:prSet presAssocID="{03BEFE8F-AD75-4E47-933F-EE763DC678F4}" presName="bgRect" presStyleLbl="bgShp" presStyleIdx="0" presStyleCnt="2" custScaleX="128722"/>
      <dgm:spPr/>
      <dgm:t>
        <a:bodyPr/>
        <a:lstStyle/>
        <a:p>
          <a:endParaRPr lang="it-IT"/>
        </a:p>
      </dgm:t>
    </dgm:pt>
    <dgm:pt modelId="{6F452A47-92AE-49A9-A39C-6BB464575000}" type="pres">
      <dgm:prSet presAssocID="{03BEFE8F-AD75-4E47-933F-EE763DC678F4}" presName="bgRectTx" presStyleLbl="bgShp" presStyleIdx="0" presStyleCnt="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14E8BCF-5E9A-4737-A9F7-2A952E9E1EED}" type="pres">
      <dgm:prSet presAssocID="{03BEFE8F-AD75-4E47-933F-EE763DC678F4}" presName="spComp" presStyleCnt="0"/>
      <dgm:spPr/>
    </dgm:pt>
    <dgm:pt modelId="{0EB8191E-C11E-4D84-A46F-7327C8309FB9}" type="pres">
      <dgm:prSet presAssocID="{03BEFE8F-AD75-4E47-933F-EE763DC678F4}" presName="hSp" presStyleCnt="0"/>
      <dgm:spPr/>
    </dgm:pt>
    <dgm:pt modelId="{6DF91D31-8EBB-425A-A3DF-78415D04BE82}" type="pres">
      <dgm:prSet presAssocID="{27E237B6-3E14-489C-900A-324DBB80EDF8}" presName="rectComp" presStyleCnt="0"/>
      <dgm:spPr/>
    </dgm:pt>
    <dgm:pt modelId="{67FF0669-98ED-4C1A-AA19-714659137597}" type="pres">
      <dgm:prSet presAssocID="{27E237B6-3E14-489C-900A-324DBB80EDF8}" presName="bgRect" presStyleLbl="bgShp" presStyleIdx="1" presStyleCnt="2" custScaleX="470798" custLinFactNeighborX="9712" custLinFactNeighborY="-3216"/>
      <dgm:spPr/>
      <dgm:t>
        <a:bodyPr/>
        <a:lstStyle/>
        <a:p>
          <a:endParaRPr lang="it-IT"/>
        </a:p>
      </dgm:t>
    </dgm:pt>
    <dgm:pt modelId="{FC758690-DCC3-4F50-BC17-E5338F032ECC}" type="pres">
      <dgm:prSet presAssocID="{27E237B6-3E14-489C-900A-324DBB80EDF8}" presName="bgRectTx" presStyleLbl="bgShp" presStyleIdx="1" presStyleCnt="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CDCFDF80-92B7-4B20-A56E-89F836AD0254}" type="presOf" srcId="{03BEFE8F-AD75-4E47-933F-EE763DC678F4}" destId="{6F452A47-92AE-49A9-A39C-6BB464575000}" srcOrd="1" destOrd="0" presId="urn:microsoft.com/office/officeart/2005/8/layout/hierarchy5"/>
    <dgm:cxn modelId="{D147822F-1CAD-4827-9BD3-B4226A08414B}" type="presOf" srcId="{F3042842-B06E-4BFF-881F-E1F7439F19C2}" destId="{D3B49A6D-25F1-4D93-9FA4-949CFD0DBCCA}" srcOrd="1" destOrd="0" presId="urn:microsoft.com/office/officeart/2005/8/layout/hierarchy5"/>
    <dgm:cxn modelId="{8B53377F-97D0-470B-87BC-96376EC547C1}" type="presOf" srcId="{F3042842-B06E-4BFF-881F-E1F7439F19C2}" destId="{8A98ABD6-6990-4412-B222-E1F039E4CD2C}" srcOrd="0" destOrd="0" presId="urn:microsoft.com/office/officeart/2005/8/layout/hierarchy5"/>
    <dgm:cxn modelId="{0233721F-ED98-41ED-B707-00AFE0B7E06A}" type="presOf" srcId="{E4E7753C-6534-40DB-91C9-2D5B90CDF117}" destId="{FBC02A79-B9AB-43C7-840A-D66F1E1D9269}" srcOrd="0" destOrd="0" presId="urn:microsoft.com/office/officeart/2005/8/layout/hierarchy5"/>
    <dgm:cxn modelId="{D7C3AA6A-B970-49E3-989A-8963B2D26EA9}" type="presOf" srcId="{D96B9259-8B32-4F45-8E3E-E50AC51CDECB}" destId="{24BA24B9-9030-4B07-8239-F143ADFAFD49}" srcOrd="0" destOrd="0" presId="urn:microsoft.com/office/officeart/2005/8/layout/hierarchy5"/>
    <dgm:cxn modelId="{528634E3-49E4-4215-8D4D-AAB21A0EAAF3}" type="presOf" srcId="{FBB399E4-0548-4338-8DA6-1C5EA9E5FDB9}" destId="{5E0A81C4-8BBF-4879-88C8-1DF04F1B5A5E}" srcOrd="0" destOrd="0" presId="urn:microsoft.com/office/officeart/2005/8/layout/hierarchy5"/>
    <dgm:cxn modelId="{F491870B-F37A-4CAD-86F0-DC2429D6817C}" type="presOf" srcId="{A6C1DD65-5A62-42FB-A315-BBC72B0CD4BA}" destId="{E170867F-B37E-4356-9083-1C85688EE721}" srcOrd="0" destOrd="0" presId="urn:microsoft.com/office/officeart/2005/8/layout/hierarchy5"/>
    <dgm:cxn modelId="{9D9ABA07-DF89-43BF-A620-49BDAEABFE7E}" type="presOf" srcId="{AB99D786-789A-4912-9C64-3BFCE689BC34}" destId="{2824DBFD-BEB9-4596-83A4-B23492F75E7F}" srcOrd="1" destOrd="0" presId="urn:microsoft.com/office/officeart/2005/8/layout/hierarchy5"/>
    <dgm:cxn modelId="{0A8054DB-3E48-4D42-8D40-7FCE1F0E6330}" type="presOf" srcId="{AB99D786-789A-4912-9C64-3BFCE689BC34}" destId="{F9DE35E5-0D3F-49A0-8FD0-47B3D5A96C8A}" srcOrd="0" destOrd="0" presId="urn:microsoft.com/office/officeart/2005/8/layout/hierarchy5"/>
    <dgm:cxn modelId="{674719E7-FBFD-44FE-8060-407D6AC3CC4A}" srcId="{33DB5AF3-6434-4F97-AB30-BBCDD501578F}" destId="{E4E7753C-6534-40DB-91C9-2D5B90CDF117}" srcOrd="1" destOrd="0" parTransId="{D96B9259-8B32-4F45-8E3E-E50AC51CDECB}" sibTransId="{2AB8F54E-AA54-4642-99A7-494E9AFA654F}"/>
    <dgm:cxn modelId="{9BEB4CDB-3353-4CD2-AD4D-63CCEEF8EFE2}" srcId="{33DB5AF3-6434-4F97-AB30-BBCDD501578F}" destId="{AADE479F-1CED-4891-ADA5-F037A67C0C41}" srcOrd="2" destOrd="0" parTransId="{F3042842-B06E-4BFF-881F-E1F7439F19C2}" sibTransId="{A7DA150F-A137-4DA3-BAB1-B28520C3BB76}"/>
    <dgm:cxn modelId="{3351071B-B60D-4EB0-9708-241C1C773CA8}" srcId="{A6C1DD65-5A62-42FB-A315-BBC72B0CD4BA}" destId="{33DB5AF3-6434-4F97-AB30-BBCDD501578F}" srcOrd="0" destOrd="0" parTransId="{C2F3A4FC-9660-4255-9205-95FF5F30B394}" sibTransId="{3425EDCE-F7DB-4D32-BA96-0416C5610BD5}"/>
    <dgm:cxn modelId="{25406DC4-6BE3-43A0-B1AF-AA67DD2DA8ED}" type="presOf" srcId="{AADE479F-1CED-4891-ADA5-F037A67C0C41}" destId="{8F710CC2-C97F-4399-934E-31C82C12D002}" srcOrd="0" destOrd="0" presId="urn:microsoft.com/office/officeart/2005/8/layout/hierarchy5"/>
    <dgm:cxn modelId="{035E6C40-E3E9-4A22-9102-108DAF3F800E}" type="presOf" srcId="{33DB5AF3-6434-4F97-AB30-BBCDD501578F}" destId="{37BA000C-8ED7-4656-B50E-36F9BB2DE9CA}" srcOrd="0" destOrd="0" presId="urn:microsoft.com/office/officeart/2005/8/layout/hierarchy5"/>
    <dgm:cxn modelId="{76985C5B-4508-4991-ADEA-A14FC389167C}" type="presOf" srcId="{27E237B6-3E14-489C-900A-324DBB80EDF8}" destId="{FC758690-DCC3-4F50-BC17-E5338F032ECC}" srcOrd="1" destOrd="0" presId="urn:microsoft.com/office/officeart/2005/8/layout/hierarchy5"/>
    <dgm:cxn modelId="{65867F7B-0FA6-4E67-AC75-236408325B30}" type="presOf" srcId="{03BEFE8F-AD75-4E47-933F-EE763DC678F4}" destId="{2D82FADD-3701-4F9B-AC30-50DB1D6EDBB0}" srcOrd="0" destOrd="0" presId="urn:microsoft.com/office/officeart/2005/8/layout/hierarchy5"/>
    <dgm:cxn modelId="{6E628AE8-F130-4230-AF61-CDDED4EC1119}" type="presOf" srcId="{D96B9259-8B32-4F45-8E3E-E50AC51CDECB}" destId="{1F2550F0-E6C4-441E-8A66-DECB4D70EBC3}" srcOrd="1" destOrd="0" presId="urn:microsoft.com/office/officeart/2005/8/layout/hierarchy5"/>
    <dgm:cxn modelId="{5FB6A267-B6CE-4CFF-8062-647624863068}" srcId="{A6C1DD65-5A62-42FB-A315-BBC72B0CD4BA}" destId="{03BEFE8F-AD75-4E47-933F-EE763DC678F4}" srcOrd="1" destOrd="0" parTransId="{FA8DA500-5B84-4D51-9B66-351BA17C870B}" sibTransId="{E556AB22-657D-4473-AA7E-09A1B7A9121A}"/>
    <dgm:cxn modelId="{F337B258-1EE1-4340-993A-ADB0694CEC39}" srcId="{A6C1DD65-5A62-42FB-A315-BBC72B0CD4BA}" destId="{27E237B6-3E14-489C-900A-324DBB80EDF8}" srcOrd="2" destOrd="0" parTransId="{D862DBB7-A238-44E1-8FDB-BDAA0E424470}" sibTransId="{A3F0A2AD-B099-4ED6-9C58-5259ED6FC7A7}"/>
    <dgm:cxn modelId="{E687F9B4-1CB0-4682-A43C-DAEB524DC9A3}" type="presOf" srcId="{27E237B6-3E14-489C-900A-324DBB80EDF8}" destId="{67FF0669-98ED-4C1A-AA19-714659137597}" srcOrd="0" destOrd="0" presId="urn:microsoft.com/office/officeart/2005/8/layout/hierarchy5"/>
    <dgm:cxn modelId="{8469E89C-C3B2-472A-B7C3-FAFDF7ABBA47}" srcId="{33DB5AF3-6434-4F97-AB30-BBCDD501578F}" destId="{FBB399E4-0548-4338-8DA6-1C5EA9E5FDB9}" srcOrd="0" destOrd="0" parTransId="{AB99D786-789A-4912-9C64-3BFCE689BC34}" sibTransId="{0842218F-F159-46BC-8E9E-50DA739175AF}"/>
    <dgm:cxn modelId="{C3F39B6C-1C61-4374-BD6A-E418093CA695}" type="presParOf" srcId="{E170867F-B37E-4356-9083-1C85688EE721}" destId="{D6982750-105A-48B5-A7D2-3475241BD4D8}" srcOrd="0" destOrd="0" presId="urn:microsoft.com/office/officeart/2005/8/layout/hierarchy5"/>
    <dgm:cxn modelId="{CC665610-065C-4476-AAA4-1CD893997C1A}" type="presParOf" srcId="{D6982750-105A-48B5-A7D2-3475241BD4D8}" destId="{186A95C7-D345-4BF2-B822-8529D3BEFA5F}" srcOrd="0" destOrd="0" presId="urn:microsoft.com/office/officeart/2005/8/layout/hierarchy5"/>
    <dgm:cxn modelId="{980A0A9E-84B1-4872-8ED4-A95042E8FED6}" type="presParOf" srcId="{D6982750-105A-48B5-A7D2-3475241BD4D8}" destId="{4A922DF9-271E-4C7D-91C2-D4F402413EC3}" srcOrd="1" destOrd="0" presId="urn:microsoft.com/office/officeart/2005/8/layout/hierarchy5"/>
    <dgm:cxn modelId="{778F914A-181C-4E62-AD5B-887E9B64645A}" type="presParOf" srcId="{4A922DF9-271E-4C7D-91C2-D4F402413EC3}" destId="{3CB2A6BF-E347-402E-ABDB-69658F9A05D2}" srcOrd="0" destOrd="0" presId="urn:microsoft.com/office/officeart/2005/8/layout/hierarchy5"/>
    <dgm:cxn modelId="{A5786BEF-798E-43DA-B303-B208756808E4}" type="presParOf" srcId="{3CB2A6BF-E347-402E-ABDB-69658F9A05D2}" destId="{37BA000C-8ED7-4656-B50E-36F9BB2DE9CA}" srcOrd="0" destOrd="0" presId="urn:microsoft.com/office/officeart/2005/8/layout/hierarchy5"/>
    <dgm:cxn modelId="{3D555ED2-C40F-43B8-AB00-0FC7576467D2}" type="presParOf" srcId="{3CB2A6BF-E347-402E-ABDB-69658F9A05D2}" destId="{FAB05B60-6066-4D85-AD6F-3EB0BD7DD8AC}" srcOrd="1" destOrd="0" presId="urn:microsoft.com/office/officeart/2005/8/layout/hierarchy5"/>
    <dgm:cxn modelId="{D05DAA52-3304-4D56-9E75-8E2E38542161}" type="presParOf" srcId="{FAB05B60-6066-4D85-AD6F-3EB0BD7DD8AC}" destId="{F9DE35E5-0D3F-49A0-8FD0-47B3D5A96C8A}" srcOrd="0" destOrd="0" presId="urn:microsoft.com/office/officeart/2005/8/layout/hierarchy5"/>
    <dgm:cxn modelId="{D51CD135-6165-4754-92D0-4579F02B6B51}" type="presParOf" srcId="{F9DE35E5-0D3F-49A0-8FD0-47B3D5A96C8A}" destId="{2824DBFD-BEB9-4596-83A4-B23492F75E7F}" srcOrd="0" destOrd="0" presId="urn:microsoft.com/office/officeart/2005/8/layout/hierarchy5"/>
    <dgm:cxn modelId="{8F26A9C3-E58C-4634-B903-486E1909E52C}" type="presParOf" srcId="{FAB05B60-6066-4D85-AD6F-3EB0BD7DD8AC}" destId="{B904A677-8A06-4A27-A078-B2C33AC1CFE3}" srcOrd="1" destOrd="0" presId="urn:microsoft.com/office/officeart/2005/8/layout/hierarchy5"/>
    <dgm:cxn modelId="{9EF933A6-49C5-4874-BFC8-B3450BBFBAA0}" type="presParOf" srcId="{B904A677-8A06-4A27-A078-B2C33AC1CFE3}" destId="{5E0A81C4-8BBF-4879-88C8-1DF04F1B5A5E}" srcOrd="0" destOrd="0" presId="urn:microsoft.com/office/officeart/2005/8/layout/hierarchy5"/>
    <dgm:cxn modelId="{690E2441-1E78-4082-971C-CE8D8D7C0D24}" type="presParOf" srcId="{B904A677-8A06-4A27-A078-B2C33AC1CFE3}" destId="{3A6DCCD4-938B-4163-BBEB-1B50F18222D2}" srcOrd="1" destOrd="0" presId="urn:microsoft.com/office/officeart/2005/8/layout/hierarchy5"/>
    <dgm:cxn modelId="{2678BFAC-4EDC-4BC8-BCDF-3180FE98AF0B}" type="presParOf" srcId="{FAB05B60-6066-4D85-AD6F-3EB0BD7DD8AC}" destId="{24BA24B9-9030-4B07-8239-F143ADFAFD49}" srcOrd="2" destOrd="0" presId="urn:microsoft.com/office/officeart/2005/8/layout/hierarchy5"/>
    <dgm:cxn modelId="{A7C39B58-5D1B-4AD4-8BD6-ECD962CBD22C}" type="presParOf" srcId="{24BA24B9-9030-4B07-8239-F143ADFAFD49}" destId="{1F2550F0-E6C4-441E-8A66-DECB4D70EBC3}" srcOrd="0" destOrd="0" presId="urn:microsoft.com/office/officeart/2005/8/layout/hierarchy5"/>
    <dgm:cxn modelId="{3A43DC8B-45A1-4291-BB0B-F423ED7D89CF}" type="presParOf" srcId="{FAB05B60-6066-4D85-AD6F-3EB0BD7DD8AC}" destId="{84D26C7B-7900-4F17-8D63-ED2F2955A3E1}" srcOrd="3" destOrd="0" presId="urn:microsoft.com/office/officeart/2005/8/layout/hierarchy5"/>
    <dgm:cxn modelId="{BA779BCE-A5FE-4AE0-869C-5CFBC4B97ECE}" type="presParOf" srcId="{84D26C7B-7900-4F17-8D63-ED2F2955A3E1}" destId="{FBC02A79-B9AB-43C7-840A-D66F1E1D9269}" srcOrd="0" destOrd="0" presId="urn:microsoft.com/office/officeart/2005/8/layout/hierarchy5"/>
    <dgm:cxn modelId="{26D7DE0F-0DC4-40AB-95D5-A7C09538012F}" type="presParOf" srcId="{84D26C7B-7900-4F17-8D63-ED2F2955A3E1}" destId="{8E302FE4-F545-432D-8874-C34507CE1C8E}" srcOrd="1" destOrd="0" presId="urn:microsoft.com/office/officeart/2005/8/layout/hierarchy5"/>
    <dgm:cxn modelId="{B93F5293-4782-4CD2-9524-B832ABC1BAF2}" type="presParOf" srcId="{FAB05B60-6066-4D85-AD6F-3EB0BD7DD8AC}" destId="{8A98ABD6-6990-4412-B222-E1F039E4CD2C}" srcOrd="4" destOrd="0" presId="urn:microsoft.com/office/officeart/2005/8/layout/hierarchy5"/>
    <dgm:cxn modelId="{E1DB2154-D1CD-4188-A7BC-A17E82AB487E}" type="presParOf" srcId="{8A98ABD6-6990-4412-B222-E1F039E4CD2C}" destId="{D3B49A6D-25F1-4D93-9FA4-949CFD0DBCCA}" srcOrd="0" destOrd="0" presId="urn:microsoft.com/office/officeart/2005/8/layout/hierarchy5"/>
    <dgm:cxn modelId="{63EA95E7-24C0-48D9-A653-AF712E73E0D1}" type="presParOf" srcId="{FAB05B60-6066-4D85-AD6F-3EB0BD7DD8AC}" destId="{067A3CF4-0438-4EFA-A5BE-3E000FA3C9C3}" srcOrd="5" destOrd="0" presId="urn:microsoft.com/office/officeart/2005/8/layout/hierarchy5"/>
    <dgm:cxn modelId="{250069B1-B573-4765-8EBD-414D8358BD39}" type="presParOf" srcId="{067A3CF4-0438-4EFA-A5BE-3E000FA3C9C3}" destId="{8F710CC2-C97F-4399-934E-31C82C12D002}" srcOrd="0" destOrd="0" presId="urn:microsoft.com/office/officeart/2005/8/layout/hierarchy5"/>
    <dgm:cxn modelId="{05655DFE-AFE1-4603-A488-13FD08AD077E}" type="presParOf" srcId="{067A3CF4-0438-4EFA-A5BE-3E000FA3C9C3}" destId="{232F73BC-0D1A-4A36-82EF-EF5603F2A5BB}" srcOrd="1" destOrd="0" presId="urn:microsoft.com/office/officeart/2005/8/layout/hierarchy5"/>
    <dgm:cxn modelId="{2548D923-1776-44EC-8AAB-FF42F6FDABDD}" type="presParOf" srcId="{E170867F-B37E-4356-9083-1C85688EE721}" destId="{F2639B5A-6839-4DDD-8A4E-1A36852214E9}" srcOrd="1" destOrd="0" presId="urn:microsoft.com/office/officeart/2005/8/layout/hierarchy5"/>
    <dgm:cxn modelId="{71CECB53-D859-48A7-BEDB-D36B67D5D232}" type="presParOf" srcId="{F2639B5A-6839-4DDD-8A4E-1A36852214E9}" destId="{EF31E440-FE6C-4C29-AF07-668BB97C745B}" srcOrd="0" destOrd="0" presId="urn:microsoft.com/office/officeart/2005/8/layout/hierarchy5"/>
    <dgm:cxn modelId="{8DC5A923-3CEE-450D-AAD5-2BC9D84A4A19}" type="presParOf" srcId="{EF31E440-FE6C-4C29-AF07-668BB97C745B}" destId="{2D82FADD-3701-4F9B-AC30-50DB1D6EDBB0}" srcOrd="0" destOrd="0" presId="urn:microsoft.com/office/officeart/2005/8/layout/hierarchy5"/>
    <dgm:cxn modelId="{896FBBE7-0A2A-4034-AC17-95EA8C99A1DE}" type="presParOf" srcId="{EF31E440-FE6C-4C29-AF07-668BB97C745B}" destId="{6F452A47-92AE-49A9-A39C-6BB464575000}" srcOrd="1" destOrd="0" presId="urn:microsoft.com/office/officeart/2005/8/layout/hierarchy5"/>
    <dgm:cxn modelId="{3AAAD725-A60D-47A7-884A-8BCEBEE4D028}" type="presParOf" srcId="{F2639B5A-6839-4DDD-8A4E-1A36852214E9}" destId="{114E8BCF-5E9A-4737-A9F7-2A952E9E1EED}" srcOrd="1" destOrd="0" presId="urn:microsoft.com/office/officeart/2005/8/layout/hierarchy5"/>
    <dgm:cxn modelId="{22E0A88D-1273-4E5F-B4A2-6B20FB578A0B}" type="presParOf" srcId="{114E8BCF-5E9A-4737-A9F7-2A952E9E1EED}" destId="{0EB8191E-C11E-4D84-A46F-7327C8309FB9}" srcOrd="0" destOrd="0" presId="urn:microsoft.com/office/officeart/2005/8/layout/hierarchy5"/>
    <dgm:cxn modelId="{BDE094DA-D25D-43E3-A990-709FEEC211C4}" type="presParOf" srcId="{F2639B5A-6839-4DDD-8A4E-1A36852214E9}" destId="{6DF91D31-8EBB-425A-A3DF-78415D04BE82}" srcOrd="2" destOrd="0" presId="urn:microsoft.com/office/officeart/2005/8/layout/hierarchy5"/>
    <dgm:cxn modelId="{D6817BE7-EA69-4AEF-A007-D5C74FD071A8}" type="presParOf" srcId="{6DF91D31-8EBB-425A-A3DF-78415D04BE82}" destId="{67FF0669-98ED-4C1A-AA19-714659137597}" srcOrd="0" destOrd="0" presId="urn:microsoft.com/office/officeart/2005/8/layout/hierarchy5"/>
    <dgm:cxn modelId="{8AD43CE0-3AB5-47C7-9F5D-6C462561B1DB}" type="presParOf" srcId="{6DF91D31-8EBB-425A-A3DF-78415D04BE82}" destId="{FC758690-DCC3-4F50-BC17-E5338F032ECC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74F52F6-E961-483C-A311-D54571A4DC14}" type="doc">
      <dgm:prSet loTypeId="urn:microsoft.com/office/officeart/2005/8/layout/list1" loCatId="list" qsTypeId="urn:microsoft.com/office/officeart/2005/8/quickstyle/simple1#3" qsCatId="simple" csTypeId="urn:microsoft.com/office/officeart/2005/8/colors/accent1_2#3" csCatId="accent1" phldr="1"/>
      <dgm:spPr/>
      <dgm:t>
        <a:bodyPr/>
        <a:lstStyle/>
        <a:p>
          <a:endParaRPr lang="it-IT"/>
        </a:p>
      </dgm:t>
    </dgm:pt>
    <dgm:pt modelId="{D80264AF-B231-408B-ADCD-7131B6F627BC}">
      <dgm:prSet phldrT="[Testo]" custT="1"/>
      <dgm:spPr/>
      <dgm:t>
        <a:bodyPr/>
        <a:lstStyle/>
        <a:p>
          <a:pPr algn="ctr"/>
          <a:r>
            <a:rPr lang="it-IT" sz="1400" b="1" dirty="0" smtClean="0">
              <a:latin typeface="Century Gothic" pitchFamily="34" charset="0"/>
            </a:rPr>
            <a:t>SCIENCE PARK</a:t>
          </a:r>
          <a:endParaRPr lang="it-IT" sz="1400" b="1" dirty="0">
            <a:latin typeface="Century Gothic" pitchFamily="34" charset="0"/>
          </a:endParaRPr>
        </a:p>
      </dgm:t>
    </dgm:pt>
    <dgm:pt modelId="{9143E364-8F15-4764-A63C-CCCDB9605599}" type="parTrans" cxnId="{BB996B4A-07A0-4F71-B729-D1EB96DBCD2B}">
      <dgm:prSet/>
      <dgm:spPr/>
      <dgm:t>
        <a:bodyPr/>
        <a:lstStyle/>
        <a:p>
          <a:pPr algn="ctr"/>
          <a:endParaRPr lang="it-IT" sz="2000" b="1">
            <a:latin typeface="Century Gothic" pitchFamily="34" charset="0"/>
          </a:endParaRPr>
        </a:p>
      </dgm:t>
    </dgm:pt>
    <dgm:pt modelId="{4D7D6FBB-1C7A-4C63-9027-6E46BBB18F3D}" type="sibTrans" cxnId="{BB996B4A-07A0-4F71-B729-D1EB96DBCD2B}">
      <dgm:prSet/>
      <dgm:spPr/>
      <dgm:t>
        <a:bodyPr/>
        <a:lstStyle/>
        <a:p>
          <a:pPr algn="ctr"/>
          <a:endParaRPr lang="it-IT" sz="2000" b="1">
            <a:latin typeface="Century Gothic" pitchFamily="34" charset="0"/>
          </a:endParaRPr>
        </a:p>
      </dgm:t>
    </dgm:pt>
    <dgm:pt modelId="{64F6BDF4-08DD-4E9F-ACDC-7CAF5D893621}">
      <dgm:prSet phldrT="[Testo]" custT="1"/>
      <dgm:spPr/>
      <dgm:t>
        <a:bodyPr/>
        <a:lstStyle/>
        <a:p>
          <a:pPr algn="ctr"/>
          <a:r>
            <a:rPr lang="it-IT" sz="1400" b="1" dirty="0" smtClean="0">
              <a:latin typeface="Century Gothic" pitchFamily="34" charset="0"/>
            </a:rPr>
            <a:t>TECHNOLOGY PARK</a:t>
          </a:r>
          <a:endParaRPr lang="it-IT" sz="1400" b="1" dirty="0">
            <a:latin typeface="Century Gothic" pitchFamily="34" charset="0"/>
          </a:endParaRPr>
        </a:p>
      </dgm:t>
    </dgm:pt>
    <dgm:pt modelId="{368CAD31-874D-4296-92E4-20EE90F36C5E}" type="parTrans" cxnId="{4B9DE5C6-43DC-4CF6-83BB-61C98D1A7A12}">
      <dgm:prSet/>
      <dgm:spPr/>
      <dgm:t>
        <a:bodyPr/>
        <a:lstStyle/>
        <a:p>
          <a:pPr algn="ctr"/>
          <a:endParaRPr lang="it-IT" sz="2000" b="1">
            <a:latin typeface="Century Gothic" pitchFamily="34" charset="0"/>
          </a:endParaRPr>
        </a:p>
      </dgm:t>
    </dgm:pt>
    <dgm:pt modelId="{F0802DA0-F9E4-492F-AB4E-203FD49F63BA}" type="sibTrans" cxnId="{4B9DE5C6-43DC-4CF6-83BB-61C98D1A7A12}">
      <dgm:prSet/>
      <dgm:spPr/>
      <dgm:t>
        <a:bodyPr/>
        <a:lstStyle/>
        <a:p>
          <a:pPr algn="ctr"/>
          <a:endParaRPr lang="it-IT" sz="2000" b="1">
            <a:latin typeface="Century Gothic" pitchFamily="34" charset="0"/>
          </a:endParaRPr>
        </a:p>
      </dgm:t>
    </dgm:pt>
    <dgm:pt modelId="{B9ADBDB9-E4C3-4DEA-8B1D-7908C946EF8E}">
      <dgm:prSet phldrT="[Testo]" custT="1"/>
      <dgm:spPr/>
      <dgm:t>
        <a:bodyPr/>
        <a:lstStyle/>
        <a:p>
          <a:pPr algn="ctr"/>
          <a:r>
            <a:rPr lang="it-IT" sz="1400" b="1" dirty="0" smtClean="0">
              <a:latin typeface="Century Gothic" pitchFamily="34" charset="0"/>
            </a:rPr>
            <a:t>RESEARCH PARK</a:t>
          </a:r>
          <a:endParaRPr lang="it-IT" sz="1400" b="1" dirty="0">
            <a:latin typeface="Century Gothic" pitchFamily="34" charset="0"/>
          </a:endParaRPr>
        </a:p>
      </dgm:t>
    </dgm:pt>
    <dgm:pt modelId="{6CEF2E7E-1ACE-4B1F-99E4-2D3E574D2EAD}" type="parTrans" cxnId="{8472972B-0933-4BB4-8570-6E17BF08FFA6}">
      <dgm:prSet/>
      <dgm:spPr/>
      <dgm:t>
        <a:bodyPr/>
        <a:lstStyle/>
        <a:p>
          <a:pPr algn="ctr"/>
          <a:endParaRPr lang="it-IT" sz="2000" b="1">
            <a:latin typeface="Century Gothic" pitchFamily="34" charset="0"/>
          </a:endParaRPr>
        </a:p>
      </dgm:t>
    </dgm:pt>
    <dgm:pt modelId="{D6A54FFA-33E7-40FA-A4FF-A722FFFB0432}" type="sibTrans" cxnId="{8472972B-0933-4BB4-8570-6E17BF08FFA6}">
      <dgm:prSet/>
      <dgm:spPr/>
      <dgm:t>
        <a:bodyPr/>
        <a:lstStyle/>
        <a:p>
          <a:pPr algn="ctr"/>
          <a:endParaRPr lang="it-IT" sz="2000" b="1">
            <a:latin typeface="Century Gothic" pitchFamily="34" charset="0"/>
          </a:endParaRPr>
        </a:p>
      </dgm:t>
    </dgm:pt>
    <dgm:pt modelId="{F4E7BD80-FF3E-4AD2-9411-FB1A59AD30C7}">
      <dgm:prSet custT="1"/>
      <dgm:spPr/>
      <dgm:t>
        <a:bodyPr/>
        <a:lstStyle/>
        <a:p>
          <a:pPr algn="ctr"/>
          <a:r>
            <a:rPr lang="it-IT" sz="1400" b="1" dirty="0" smtClean="0">
              <a:latin typeface="Century Gothic" pitchFamily="34" charset="0"/>
            </a:rPr>
            <a:t>INNOVATION CENTRE</a:t>
          </a:r>
          <a:endParaRPr lang="it-IT" sz="1400" b="1" dirty="0">
            <a:latin typeface="Century Gothic" pitchFamily="34" charset="0"/>
          </a:endParaRPr>
        </a:p>
      </dgm:t>
    </dgm:pt>
    <dgm:pt modelId="{5613284C-47A0-43CA-AB28-D202948182D2}" type="parTrans" cxnId="{44B44E7C-7758-46BD-AEFB-96BCFBADF5E7}">
      <dgm:prSet/>
      <dgm:spPr/>
      <dgm:t>
        <a:bodyPr/>
        <a:lstStyle/>
        <a:p>
          <a:pPr algn="ctr"/>
          <a:endParaRPr lang="it-IT" sz="2000" b="1">
            <a:latin typeface="Century Gothic" pitchFamily="34" charset="0"/>
          </a:endParaRPr>
        </a:p>
      </dgm:t>
    </dgm:pt>
    <dgm:pt modelId="{12E8F6AF-0550-45E2-A417-EB88CDF1299D}" type="sibTrans" cxnId="{44B44E7C-7758-46BD-AEFB-96BCFBADF5E7}">
      <dgm:prSet/>
      <dgm:spPr/>
      <dgm:t>
        <a:bodyPr/>
        <a:lstStyle/>
        <a:p>
          <a:pPr algn="ctr"/>
          <a:endParaRPr lang="it-IT" sz="2000" b="1">
            <a:latin typeface="Century Gothic" pitchFamily="34" charset="0"/>
          </a:endParaRPr>
        </a:p>
      </dgm:t>
    </dgm:pt>
    <dgm:pt modelId="{E5FEE0F0-8FAE-417B-A75C-090BA6529EF0}">
      <dgm:prSet custT="1"/>
      <dgm:spPr/>
      <dgm:t>
        <a:bodyPr/>
        <a:lstStyle/>
        <a:p>
          <a:pPr algn="ctr"/>
          <a:r>
            <a:rPr lang="it-IT" sz="1400" b="1" dirty="0" smtClean="0">
              <a:latin typeface="Century Gothic" pitchFamily="34" charset="0"/>
            </a:rPr>
            <a:t>BUSINESS INCUBATOR</a:t>
          </a:r>
          <a:endParaRPr lang="it-IT" sz="1400" b="1" dirty="0">
            <a:latin typeface="Century Gothic" pitchFamily="34" charset="0"/>
          </a:endParaRPr>
        </a:p>
      </dgm:t>
    </dgm:pt>
    <dgm:pt modelId="{BD54DA77-7D95-4B7B-A221-BB80B9E9DCF2}" type="parTrans" cxnId="{6A720FFC-7B99-4954-8C6C-AA02486CC957}">
      <dgm:prSet/>
      <dgm:spPr/>
      <dgm:t>
        <a:bodyPr/>
        <a:lstStyle/>
        <a:p>
          <a:pPr algn="ctr"/>
          <a:endParaRPr lang="it-IT" sz="2000" b="1">
            <a:latin typeface="Century Gothic" pitchFamily="34" charset="0"/>
          </a:endParaRPr>
        </a:p>
      </dgm:t>
    </dgm:pt>
    <dgm:pt modelId="{C989169E-BC9F-4AB7-BD91-421743BF8490}" type="sibTrans" cxnId="{6A720FFC-7B99-4954-8C6C-AA02486CC957}">
      <dgm:prSet/>
      <dgm:spPr/>
      <dgm:t>
        <a:bodyPr/>
        <a:lstStyle/>
        <a:p>
          <a:pPr algn="ctr"/>
          <a:endParaRPr lang="it-IT" sz="2000" b="1">
            <a:latin typeface="Century Gothic" pitchFamily="34" charset="0"/>
          </a:endParaRPr>
        </a:p>
      </dgm:t>
    </dgm:pt>
    <dgm:pt modelId="{1C0E11FC-264D-4959-8D43-8E5DB67D6A0F}">
      <dgm:prSet custT="1"/>
      <dgm:spPr/>
      <dgm:t>
        <a:bodyPr/>
        <a:lstStyle/>
        <a:p>
          <a:pPr algn="ctr"/>
          <a:r>
            <a:rPr lang="it-IT" sz="1400" b="1" dirty="0" smtClean="0">
              <a:latin typeface="Century Gothic" pitchFamily="34" charset="0"/>
            </a:rPr>
            <a:t>COMMERCIAL/BUSINESS PARK</a:t>
          </a:r>
          <a:endParaRPr lang="it-IT" sz="1400" b="1" dirty="0">
            <a:latin typeface="Century Gothic" pitchFamily="34" charset="0"/>
          </a:endParaRPr>
        </a:p>
      </dgm:t>
    </dgm:pt>
    <dgm:pt modelId="{9ED45055-28A8-4D0B-9A1C-CBF5A84F9E4E}" type="parTrans" cxnId="{6F2396D8-519B-4357-B63E-A9DF85706E68}">
      <dgm:prSet/>
      <dgm:spPr/>
      <dgm:t>
        <a:bodyPr/>
        <a:lstStyle/>
        <a:p>
          <a:pPr algn="ctr"/>
          <a:endParaRPr lang="it-IT" sz="2000" b="1">
            <a:latin typeface="Century Gothic" pitchFamily="34" charset="0"/>
          </a:endParaRPr>
        </a:p>
      </dgm:t>
    </dgm:pt>
    <dgm:pt modelId="{3A7735A7-602A-45B4-A9B6-2A29C2676689}" type="sibTrans" cxnId="{6F2396D8-519B-4357-B63E-A9DF85706E68}">
      <dgm:prSet/>
      <dgm:spPr/>
      <dgm:t>
        <a:bodyPr/>
        <a:lstStyle/>
        <a:p>
          <a:pPr algn="ctr"/>
          <a:endParaRPr lang="it-IT" sz="2000" b="1">
            <a:latin typeface="Century Gothic" pitchFamily="34" charset="0"/>
          </a:endParaRPr>
        </a:p>
      </dgm:t>
    </dgm:pt>
    <dgm:pt modelId="{65C64B1E-E90D-4194-AC81-C60BE03D979B}" type="pres">
      <dgm:prSet presAssocID="{874F52F6-E961-483C-A311-D54571A4DC1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58EE463C-7178-4A29-BFF8-DABDC978C8F9}" type="pres">
      <dgm:prSet presAssocID="{D80264AF-B231-408B-ADCD-7131B6F627BC}" presName="parentLin" presStyleCnt="0"/>
      <dgm:spPr/>
    </dgm:pt>
    <dgm:pt modelId="{915C6166-17D8-45D7-8372-52E257E01150}" type="pres">
      <dgm:prSet presAssocID="{D80264AF-B231-408B-ADCD-7131B6F627BC}" presName="parentLeftMargin" presStyleLbl="node1" presStyleIdx="0" presStyleCnt="6"/>
      <dgm:spPr/>
      <dgm:t>
        <a:bodyPr/>
        <a:lstStyle/>
        <a:p>
          <a:endParaRPr lang="it-IT"/>
        </a:p>
      </dgm:t>
    </dgm:pt>
    <dgm:pt modelId="{B73B3420-C3C1-4F81-AD88-2654F4DBE53D}" type="pres">
      <dgm:prSet presAssocID="{D80264AF-B231-408B-ADCD-7131B6F627BC}" presName="parentText" presStyleLbl="node1" presStyleIdx="0" presStyleCnt="6" custScaleX="127864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AB58F65-D34F-4CAA-85D8-CCCD0E9C71F0}" type="pres">
      <dgm:prSet presAssocID="{D80264AF-B231-408B-ADCD-7131B6F627BC}" presName="negativeSpace" presStyleCnt="0"/>
      <dgm:spPr/>
    </dgm:pt>
    <dgm:pt modelId="{39F13E4C-C619-42B1-8760-4388BE4C69A8}" type="pres">
      <dgm:prSet presAssocID="{D80264AF-B231-408B-ADCD-7131B6F627BC}" presName="childText" presStyleLbl="conFgAcc1" presStyleIdx="0" presStyleCnt="6">
        <dgm:presLayoutVars>
          <dgm:bulletEnabled val="1"/>
        </dgm:presLayoutVars>
      </dgm:prSet>
      <dgm:spPr>
        <a:ln>
          <a:solidFill>
            <a:srgbClr val="C00000"/>
          </a:solidFill>
        </a:ln>
      </dgm:spPr>
    </dgm:pt>
    <dgm:pt modelId="{3FC75EF5-3EEE-43FB-B2AF-265EE9E16D70}" type="pres">
      <dgm:prSet presAssocID="{4D7D6FBB-1C7A-4C63-9027-6E46BBB18F3D}" presName="spaceBetweenRectangles" presStyleCnt="0"/>
      <dgm:spPr/>
    </dgm:pt>
    <dgm:pt modelId="{D05E564A-59E2-41C5-9BA9-E1CA7EA40DF6}" type="pres">
      <dgm:prSet presAssocID="{64F6BDF4-08DD-4E9F-ACDC-7CAF5D893621}" presName="parentLin" presStyleCnt="0"/>
      <dgm:spPr/>
    </dgm:pt>
    <dgm:pt modelId="{912CCDB2-AA98-43B6-A77D-9693F6E315EA}" type="pres">
      <dgm:prSet presAssocID="{64F6BDF4-08DD-4E9F-ACDC-7CAF5D893621}" presName="parentLeftMargin" presStyleLbl="node1" presStyleIdx="0" presStyleCnt="6"/>
      <dgm:spPr/>
      <dgm:t>
        <a:bodyPr/>
        <a:lstStyle/>
        <a:p>
          <a:endParaRPr lang="it-IT"/>
        </a:p>
      </dgm:t>
    </dgm:pt>
    <dgm:pt modelId="{9F09F245-A3EB-4B69-9065-CFB572E79A3F}" type="pres">
      <dgm:prSet presAssocID="{64F6BDF4-08DD-4E9F-ACDC-7CAF5D893621}" presName="parentText" presStyleLbl="node1" presStyleIdx="1" presStyleCnt="6" custScaleX="127864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371531B-E270-40EC-9FCF-308A9D4DCB73}" type="pres">
      <dgm:prSet presAssocID="{64F6BDF4-08DD-4E9F-ACDC-7CAF5D893621}" presName="negativeSpace" presStyleCnt="0"/>
      <dgm:spPr/>
    </dgm:pt>
    <dgm:pt modelId="{86A985A6-67E4-4C85-9FE1-40CEB01488E4}" type="pres">
      <dgm:prSet presAssocID="{64F6BDF4-08DD-4E9F-ACDC-7CAF5D893621}" presName="childText" presStyleLbl="conFgAcc1" presStyleIdx="1" presStyleCnt="6" custLinFactNeighborX="789" custLinFactNeighborY="-58476">
        <dgm:presLayoutVars>
          <dgm:bulletEnabled val="1"/>
        </dgm:presLayoutVars>
      </dgm:prSet>
      <dgm:spPr>
        <a:ln>
          <a:solidFill>
            <a:srgbClr val="C00000"/>
          </a:solidFill>
        </a:ln>
      </dgm:spPr>
    </dgm:pt>
    <dgm:pt modelId="{B4E065C5-DCE1-4528-933D-02DFB89BECC9}" type="pres">
      <dgm:prSet presAssocID="{F0802DA0-F9E4-492F-AB4E-203FD49F63BA}" presName="spaceBetweenRectangles" presStyleCnt="0"/>
      <dgm:spPr/>
    </dgm:pt>
    <dgm:pt modelId="{88451162-A963-4E3A-90EF-5490F3B619F2}" type="pres">
      <dgm:prSet presAssocID="{B9ADBDB9-E4C3-4DEA-8B1D-7908C946EF8E}" presName="parentLin" presStyleCnt="0"/>
      <dgm:spPr/>
    </dgm:pt>
    <dgm:pt modelId="{E17817CA-4D7E-4FD5-8961-8D229972E6C6}" type="pres">
      <dgm:prSet presAssocID="{B9ADBDB9-E4C3-4DEA-8B1D-7908C946EF8E}" presName="parentLeftMargin" presStyleLbl="node1" presStyleIdx="1" presStyleCnt="6"/>
      <dgm:spPr/>
      <dgm:t>
        <a:bodyPr/>
        <a:lstStyle/>
        <a:p>
          <a:endParaRPr lang="it-IT"/>
        </a:p>
      </dgm:t>
    </dgm:pt>
    <dgm:pt modelId="{2BFE07AA-F0D8-4127-8781-1FDA541DD93F}" type="pres">
      <dgm:prSet presAssocID="{B9ADBDB9-E4C3-4DEA-8B1D-7908C946EF8E}" presName="parentText" presStyleLbl="node1" presStyleIdx="2" presStyleCnt="6" custScaleX="127864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7784B85-B89E-4118-888B-F2A165057F5E}" type="pres">
      <dgm:prSet presAssocID="{B9ADBDB9-E4C3-4DEA-8B1D-7908C946EF8E}" presName="negativeSpace" presStyleCnt="0"/>
      <dgm:spPr/>
    </dgm:pt>
    <dgm:pt modelId="{BEE3950F-3BFC-40CA-8045-4EDAB7AF5C55}" type="pres">
      <dgm:prSet presAssocID="{B9ADBDB9-E4C3-4DEA-8B1D-7908C946EF8E}" presName="childText" presStyleLbl="conFgAcc1" presStyleIdx="2" presStyleCnt="6">
        <dgm:presLayoutVars>
          <dgm:bulletEnabled val="1"/>
        </dgm:presLayoutVars>
      </dgm:prSet>
      <dgm:spPr>
        <a:ln>
          <a:solidFill>
            <a:srgbClr val="C00000"/>
          </a:solidFill>
        </a:ln>
      </dgm:spPr>
    </dgm:pt>
    <dgm:pt modelId="{0C951D03-2B2C-4D3B-ABB7-7DEBF8B6CF59}" type="pres">
      <dgm:prSet presAssocID="{D6A54FFA-33E7-40FA-A4FF-A722FFFB0432}" presName="spaceBetweenRectangles" presStyleCnt="0"/>
      <dgm:spPr/>
    </dgm:pt>
    <dgm:pt modelId="{4B24B25B-8565-4169-B0FF-5EA14E94C825}" type="pres">
      <dgm:prSet presAssocID="{F4E7BD80-FF3E-4AD2-9411-FB1A59AD30C7}" presName="parentLin" presStyleCnt="0"/>
      <dgm:spPr/>
    </dgm:pt>
    <dgm:pt modelId="{03211739-E959-40EB-A51F-47682F83340E}" type="pres">
      <dgm:prSet presAssocID="{F4E7BD80-FF3E-4AD2-9411-FB1A59AD30C7}" presName="parentLeftMargin" presStyleLbl="node1" presStyleIdx="2" presStyleCnt="6"/>
      <dgm:spPr/>
      <dgm:t>
        <a:bodyPr/>
        <a:lstStyle/>
        <a:p>
          <a:endParaRPr lang="it-IT"/>
        </a:p>
      </dgm:t>
    </dgm:pt>
    <dgm:pt modelId="{E0BE4352-109D-4394-9C51-F6F53467DE27}" type="pres">
      <dgm:prSet presAssocID="{F4E7BD80-FF3E-4AD2-9411-FB1A59AD30C7}" presName="parentText" presStyleLbl="node1" presStyleIdx="3" presStyleCnt="6" custScaleX="127864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D452DFC-9A70-4249-B1A4-8473AC0EE797}" type="pres">
      <dgm:prSet presAssocID="{F4E7BD80-FF3E-4AD2-9411-FB1A59AD30C7}" presName="negativeSpace" presStyleCnt="0"/>
      <dgm:spPr/>
    </dgm:pt>
    <dgm:pt modelId="{1E1BF198-0E29-43E4-9C2C-6229206AF910}" type="pres">
      <dgm:prSet presAssocID="{F4E7BD80-FF3E-4AD2-9411-FB1A59AD30C7}" presName="childText" presStyleLbl="conFgAcc1" presStyleIdx="3" presStyleCnt="6">
        <dgm:presLayoutVars>
          <dgm:bulletEnabled val="1"/>
        </dgm:presLayoutVars>
      </dgm:prSet>
      <dgm:spPr>
        <a:ln>
          <a:solidFill>
            <a:srgbClr val="C00000"/>
          </a:solidFill>
        </a:ln>
      </dgm:spPr>
    </dgm:pt>
    <dgm:pt modelId="{83609745-2DDE-4F87-ADAD-E9E3F9E9AF93}" type="pres">
      <dgm:prSet presAssocID="{12E8F6AF-0550-45E2-A417-EB88CDF1299D}" presName="spaceBetweenRectangles" presStyleCnt="0"/>
      <dgm:spPr/>
    </dgm:pt>
    <dgm:pt modelId="{D06A844E-9682-4C9C-B2A3-A7DEAF947C26}" type="pres">
      <dgm:prSet presAssocID="{E5FEE0F0-8FAE-417B-A75C-090BA6529EF0}" presName="parentLin" presStyleCnt="0"/>
      <dgm:spPr/>
    </dgm:pt>
    <dgm:pt modelId="{0A770006-ED67-4D78-938B-3E64EC40FBE7}" type="pres">
      <dgm:prSet presAssocID="{E5FEE0F0-8FAE-417B-A75C-090BA6529EF0}" presName="parentLeftMargin" presStyleLbl="node1" presStyleIdx="3" presStyleCnt="6"/>
      <dgm:spPr/>
      <dgm:t>
        <a:bodyPr/>
        <a:lstStyle/>
        <a:p>
          <a:endParaRPr lang="it-IT"/>
        </a:p>
      </dgm:t>
    </dgm:pt>
    <dgm:pt modelId="{8836470B-0A03-4AE4-BA17-BEE47E74F173}" type="pres">
      <dgm:prSet presAssocID="{E5FEE0F0-8FAE-417B-A75C-090BA6529EF0}" presName="parentText" presStyleLbl="node1" presStyleIdx="4" presStyleCnt="6" custScaleX="127864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13E9582-45E6-4CAB-AEC7-97043397B924}" type="pres">
      <dgm:prSet presAssocID="{E5FEE0F0-8FAE-417B-A75C-090BA6529EF0}" presName="negativeSpace" presStyleCnt="0"/>
      <dgm:spPr/>
    </dgm:pt>
    <dgm:pt modelId="{CDA6FAA4-A3CA-4B5A-A887-03A1000956FD}" type="pres">
      <dgm:prSet presAssocID="{E5FEE0F0-8FAE-417B-A75C-090BA6529EF0}" presName="childText" presStyleLbl="conFgAcc1" presStyleIdx="4" presStyleCnt="6">
        <dgm:presLayoutVars>
          <dgm:bulletEnabled val="1"/>
        </dgm:presLayoutVars>
      </dgm:prSet>
      <dgm:spPr>
        <a:ln>
          <a:solidFill>
            <a:srgbClr val="C00000"/>
          </a:solidFill>
        </a:ln>
      </dgm:spPr>
    </dgm:pt>
    <dgm:pt modelId="{03B0E1D8-5A5D-43B4-A6BB-6F9F46ACC2A8}" type="pres">
      <dgm:prSet presAssocID="{C989169E-BC9F-4AB7-BD91-421743BF8490}" presName="spaceBetweenRectangles" presStyleCnt="0"/>
      <dgm:spPr/>
    </dgm:pt>
    <dgm:pt modelId="{E4D9B542-9CBE-42A3-B8AD-882C497C4D50}" type="pres">
      <dgm:prSet presAssocID="{1C0E11FC-264D-4959-8D43-8E5DB67D6A0F}" presName="parentLin" presStyleCnt="0"/>
      <dgm:spPr/>
    </dgm:pt>
    <dgm:pt modelId="{90A022C4-C028-434B-BD92-344D279B63D0}" type="pres">
      <dgm:prSet presAssocID="{1C0E11FC-264D-4959-8D43-8E5DB67D6A0F}" presName="parentLeftMargin" presStyleLbl="node1" presStyleIdx="4" presStyleCnt="6"/>
      <dgm:spPr/>
      <dgm:t>
        <a:bodyPr/>
        <a:lstStyle/>
        <a:p>
          <a:endParaRPr lang="it-IT"/>
        </a:p>
      </dgm:t>
    </dgm:pt>
    <dgm:pt modelId="{A758E0F6-FAA3-4A3C-8F16-5A2B3E32119D}" type="pres">
      <dgm:prSet presAssocID="{1C0E11FC-264D-4959-8D43-8E5DB67D6A0F}" presName="parentText" presStyleLbl="node1" presStyleIdx="5" presStyleCnt="6" custScaleX="127864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C5C907D-413D-4AA9-8ECD-618C8A76AD2D}" type="pres">
      <dgm:prSet presAssocID="{1C0E11FC-264D-4959-8D43-8E5DB67D6A0F}" presName="negativeSpace" presStyleCnt="0"/>
      <dgm:spPr/>
    </dgm:pt>
    <dgm:pt modelId="{20F26B34-62F1-4AD0-B594-92DE1AD322F6}" type="pres">
      <dgm:prSet presAssocID="{1C0E11FC-264D-4959-8D43-8E5DB67D6A0F}" presName="childText" presStyleLbl="conFgAcc1" presStyleIdx="5" presStyleCnt="6">
        <dgm:presLayoutVars>
          <dgm:bulletEnabled val="1"/>
        </dgm:presLayoutVars>
      </dgm:prSet>
      <dgm:spPr>
        <a:ln>
          <a:solidFill>
            <a:srgbClr val="C00000"/>
          </a:solidFill>
        </a:ln>
      </dgm:spPr>
    </dgm:pt>
  </dgm:ptLst>
  <dgm:cxnLst>
    <dgm:cxn modelId="{2347546E-C690-4C93-B029-FDA588523341}" type="presOf" srcId="{E5FEE0F0-8FAE-417B-A75C-090BA6529EF0}" destId="{0A770006-ED67-4D78-938B-3E64EC40FBE7}" srcOrd="0" destOrd="0" presId="urn:microsoft.com/office/officeart/2005/8/layout/list1"/>
    <dgm:cxn modelId="{6A720FFC-7B99-4954-8C6C-AA02486CC957}" srcId="{874F52F6-E961-483C-A311-D54571A4DC14}" destId="{E5FEE0F0-8FAE-417B-A75C-090BA6529EF0}" srcOrd="4" destOrd="0" parTransId="{BD54DA77-7D95-4B7B-A221-BB80B9E9DCF2}" sibTransId="{C989169E-BC9F-4AB7-BD91-421743BF8490}"/>
    <dgm:cxn modelId="{6F2396D8-519B-4357-B63E-A9DF85706E68}" srcId="{874F52F6-E961-483C-A311-D54571A4DC14}" destId="{1C0E11FC-264D-4959-8D43-8E5DB67D6A0F}" srcOrd="5" destOrd="0" parTransId="{9ED45055-28A8-4D0B-9A1C-CBF5A84F9E4E}" sibTransId="{3A7735A7-602A-45B4-A9B6-2A29C2676689}"/>
    <dgm:cxn modelId="{BB996B4A-07A0-4F71-B729-D1EB96DBCD2B}" srcId="{874F52F6-E961-483C-A311-D54571A4DC14}" destId="{D80264AF-B231-408B-ADCD-7131B6F627BC}" srcOrd="0" destOrd="0" parTransId="{9143E364-8F15-4764-A63C-CCCDB9605599}" sibTransId="{4D7D6FBB-1C7A-4C63-9027-6E46BBB18F3D}"/>
    <dgm:cxn modelId="{1EF20E3D-3D4F-4271-B9F7-127606F4BE29}" type="presOf" srcId="{1C0E11FC-264D-4959-8D43-8E5DB67D6A0F}" destId="{A758E0F6-FAA3-4A3C-8F16-5A2B3E32119D}" srcOrd="1" destOrd="0" presId="urn:microsoft.com/office/officeart/2005/8/layout/list1"/>
    <dgm:cxn modelId="{44B44E7C-7758-46BD-AEFB-96BCFBADF5E7}" srcId="{874F52F6-E961-483C-A311-D54571A4DC14}" destId="{F4E7BD80-FF3E-4AD2-9411-FB1A59AD30C7}" srcOrd="3" destOrd="0" parTransId="{5613284C-47A0-43CA-AB28-D202948182D2}" sibTransId="{12E8F6AF-0550-45E2-A417-EB88CDF1299D}"/>
    <dgm:cxn modelId="{74816FC2-5A6D-453A-A4CD-2E092D3228A4}" type="presOf" srcId="{B9ADBDB9-E4C3-4DEA-8B1D-7908C946EF8E}" destId="{E17817CA-4D7E-4FD5-8961-8D229972E6C6}" srcOrd="0" destOrd="0" presId="urn:microsoft.com/office/officeart/2005/8/layout/list1"/>
    <dgm:cxn modelId="{884CD502-07B0-4DE2-93C3-A6763EC11D02}" type="presOf" srcId="{1C0E11FC-264D-4959-8D43-8E5DB67D6A0F}" destId="{90A022C4-C028-434B-BD92-344D279B63D0}" srcOrd="0" destOrd="0" presId="urn:microsoft.com/office/officeart/2005/8/layout/list1"/>
    <dgm:cxn modelId="{08178824-E481-4C98-AB83-1DD2F04D0D70}" type="presOf" srcId="{D80264AF-B231-408B-ADCD-7131B6F627BC}" destId="{B73B3420-C3C1-4F81-AD88-2654F4DBE53D}" srcOrd="1" destOrd="0" presId="urn:microsoft.com/office/officeart/2005/8/layout/list1"/>
    <dgm:cxn modelId="{6F42792D-F5E8-425D-8226-A3D703AF6740}" type="presOf" srcId="{874F52F6-E961-483C-A311-D54571A4DC14}" destId="{65C64B1E-E90D-4194-AC81-C60BE03D979B}" srcOrd="0" destOrd="0" presId="urn:microsoft.com/office/officeart/2005/8/layout/list1"/>
    <dgm:cxn modelId="{4B9DE5C6-43DC-4CF6-83BB-61C98D1A7A12}" srcId="{874F52F6-E961-483C-A311-D54571A4DC14}" destId="{64F6BDF4-08DD-4E9F-ACDC-7CAF5D893621}" srcOrd="1" destOrd="0" parTransId="{368CAD31-874D-4296-92E4-20EE90F36C5E}" sibTransId="{F0802DA0-F9E4-492F-AB4E-203FD49F63BA}"/>
    <dgm:cxn modelId="{5179CAC7-D38C-4F89-85A1-4D20121D3D3A}" type="presOf" srcId="{64F6BDF4-08DD-4E9F-ACDC-7CAF5D893621}" destId="{912CCDB2-AA98-43B6-A77D-9693F6E315EA}" srcOrd="0" destOrd="0" presId="urn:microsoft.com/office/officeart/2005/8/layout/list1"/>
    <dgm:cxn modelId="{DCB5080F-9758-491C-B4CD-8101A47AE4D4}" type="presOf" srcId="{B9ADBDB9-E4C3-4DEA-8B1D-7908C946EF8E}" destId="{2BFE07AA-F0D8-4127-8781-1FDA541DD93F}" srcOrd="1" destOrd="0" presId="urn:microsoft.com/office/officeart/2005/8/layout/list1"/>
    <dgm:cxn modelId="{3AF2CEDB-682A-4D9D-9BA2-75CD7CDF3D63}" type="presOf" srcId="{D80264AF-B231-408B-ADCD-7131B6F627BC}" destId="{915C6166-17D8-45D7-8372-52E257E01150}" srcOrd="0" destOrd="0" presId="urn:microsoft.com/office/officeart/2005/8/layout/list1"/>
    <dgm:cxn modelId="{21A7CD18-F719-4AFC-A6B9-924053BB106E}" type="presOf" srcId="{F4E7BD80-FF3E-4AD2-9411-FB1A59AD30C7}" destId="{03211739-E959-40EB-A51F-47682F83340E}" srcOrd="0" destOrd="0" presId="urn:microsoft.com/office/officeart/2005/8/layout/list1"/>
    <dgm:cxn modelId="{82299A17-AEDD-4638-9CCD-DDCFE5584460}" type="presOf" srcId="{F4E7BD80-FF3E-4AD2-9411-FB1A59AD30C7}" destId="{E0BE4352-109D-4394-9C51-F6F53467DE27}" srcOrd="1" destOrd="0" presId="urn:microsoft.com/office/officeart/2005/8/layout/list1"/>
    <dgm:cxn modelId="{3AD2C4B8-C75E-4B7D-BCFB-200999B18262}" type="presOf" srcId="{E5FEE0F0-8FAE-417B-A75C-090BA6529EF0}" destId="{8836470B-0A03-4AE4-BA17-BEE47E74F173}" srcOrd="1" destOrd="0" presId="urn:microsoft.com/office/officeart/2005/8/layout/list1"/>
    <dgm:cxn modelId="{32D823B2-A134-48C5-AA4E-7B955815A4C2}" type="presOf" srcId="{64F6BDF4-08DD-4E9F-ACDC-7CAF5D893621}" destId="{9F09F245-A3EB-4B69-9065-CFB572E79A3F}" srcOrd="1" destOrd="0" presId="urn:microsoft.com/office/officeart/2005/8/layout/list1"/>
    <dgm:cxn modelId="{8472972B-0933-4BB4-8570-6E17BF08FFA6}" srcId="{874F52F6-E961-483C-A311-D54571A4DC14}" destId="{B9ADBDB9-E4C3-4DEA-8B1D-7908C946EF8E}" srcOrd="2" destOrd="0" parTransId="{6CEF2E7E-1ACE-4B1F-99E4-2D3E574D2EAD}" sibTransId="{D6A54FFA-33E7-40FA-A4FF-A722FFFB0432}"/>
    <dgm:cxn modelId="{0747981C-94ED-4E0D-A545-517D0A906193}" type="presParOf" srcId="{65C64B1E-E90D-4194-AC81-C60BE03D979B}" destId="{58EE463C-7178-4A29-BFF8-DABDC978C8F9}" srcOrd="0" destOrd="0" presId="urn:microsoft.com/office/officeart/2005/8/layout/list1"/>
    <dgm:cxn modelId="{D503D405-2F64-4C14-A26C-734F173248CC}" type="presParOf" srcId="{58EE463C-7178-4A29-BFF8-DABDC978C8F9}" destId="{915C6166-17D8-45D7-8372-52E257E01150}" srcOrd="0" destOrd="0" presId="urn:microsoft.com/office/officeart/2005/8/layout/list1"/>
    <dgm:cxn modelId="{AEEEFE2F-8CD7-4618-AD84-3A13A7E10953}" type="presParOf" srcId="{58EE463C-7178-4A29-BFF8-DABDC978C8F9}" destId="{B73B3420-C3C1-4F81-AD88-2654F4DBE53D}" srcOrd="1" destOrd="0" presId="urn:microsoft.com/office/officeart/2005/8/layout/list1"/>
    <dgm:cxn modelId="{02D5BB42-0124-4FC4-8908-33BE70623D7C}" type="presParOf" srcId="{65C64B1E-E90D-4194-AC81-C60BE03D979B}" destId="{5AB58F65-D34F-4CAA-85D8-CCCD0E9C71F0}" srcOrd="1" destOrd="0" presId="urn:microsoft.com/office/officeart/2005/8/layout/list1"/>
    <dgm:cxn modelId="{5698A433-D810-46E9-9387-C255E6F96FC9}" type="presParOf" srcId="{65C64B1E-E90D-4194-AC81-C60BE03D979B}" destId="{39F13E4C-C619-42B1-8760-4388BE4C69A8}" srcOrd="2" destOrd="0" presId="urn:microsoft.com/office/officeart/2005/8/layout/list1"/>
    <dgm:cxn modelId="{010BAD6A-07FA-4D92-B2A9-60868CC6F93B}" type="presParOf" srcId="{65C64B1E-E90D-4194-AC81-C60BE03D979B}" destId="{3FC75EF5-3EEE-43FB-B2AF-265EE9E16D70}" srcOrd="3" destOrd="0" presId="urn:microsoft.com/office/officeart/2005/8/layout/list1"/>
    <dgm:cxn modelId="{B6FA9049-C5F7-4A87-8322-3829121B36B4}" type="presParOf" srcId="{65C64B1E-E90D-4194-AC81-C60BE03D979B}" destId="{D05E564A-59E2-41C5-9BA9-E1CA7EA40DF6}" srcOrd="4" destOrd="0" presId="urn:microsoft.com/office/officeart/2005/8/layout/list1"/>
    <dgm:cxn modelId="{EBCA954F-232A-4645-8040-2E0CC8E93144}" type="presParOf" srcId="{D05E564A-59E2-41C5-9BA9-E1CA7EA40DF6}" destId="{912CCDB2-AA98-43B6-A77D-9693F6E315EA}" srcOrd="0" destOrd="0" presId="urn:microsoft.com/office/officeart/2005/8/layout/list1"/>
    <dgm:cxn modelId="{EFE21E23-AB21-473C-BD13-BCBA9BAB7A92}" type="presParOf" srcId="{D05E564A-59E2-41C5-9BA9-E1CA7EA40DF6}" destId="{9F09F245-A3EB-4B69-9065-CFB572E79A3F}" srcOrd="1" destOrd="0" presId="urn:microsoft.com/office/officeart/2005/8/layout/list1"/>
    <dgm:cxn modelId="{F9FA926E-089A-4192-BF2C-EFAB97C22D46}" type="presParOf" srcId="{65C64B1E-E90D-4194-AC81-C60BE03D979B}" destId="{4371531B-E270-40EC-9FCF-308A9D4DCB73}" srcOrd="5" destOrd="0" presId="urn:microsoft.com/office/officeart/2005/8/layout/list1"/>
    <dgm:cxn modelId="{7CCA3E9D-91A5-42E4-B53E-7F8A5AA1D66E}" type="presParOf" srcId="{65C64B1E-E90D-4194-AC81-C60BE03D979B}" destId="{86A985A6-67E4-4C85-9FE1-40CEB01488E4}" srcOrd="6" destOrd="0" presId="urn:microsoft.com/office/officeart/2005/8/layout/list1"/>
    <dgm:cxn modelId="{34904CC5-595C-4A13-965F-69987C60DCAE}" type="presParOf" srcId="{65C64B1E-E90D-4194-AC81-C60BE03D979B}" destId="{B4E065C5-DCE1-4528-933D-02DFB89BECC9}" srcOrd="7" destOrd="0" presId="urn:microsoft.com/office/officeart/2005/8/layout/list1"/>
    <dgm:cxn modelId="{26C93F33-D203-4916-BAB8-DA9490FC79AD}" type="presParOf" srcId="{65C64B1E-E90D-4194-AC81-C60BE03D979B}" destId="{88451162-A963-4E3A-90EF-5490F3B619F2}" srcOrd="8" destOrd="0" presId="urn:microsoft.com/office/officeart/2005/8/layout/list1"/>
    <dgm:cxn modelId="{617292F3-F449-4B02-ABB5-BE7AF8DE9582}" type="presParOf" srcId="{88451162-A963-4E3A-90EF-5490F3B619F2}" destId="{E17817CA-4D7E-4FD5-8961-8D229972E6C6}" srcOrd="0" destOrd="0" presId="urn:microsoft.com/office/officeart/2005/8/layout/list1"/>
    <dgm:cxn modelId="{D06AD33B-7D32-4FF6-B059-08A2CD5FB626}" type="presParOf" srcId="{88451162-A963-4E3A-90EF-5490F3B619F2}" destId="{2BFE07AA-F0D8-4127-8781-1FDA541DD93F}" srcOrd="1" destOrd="0" presId="urn:microsoft.com/office/officeart/2005/8/layout/list1"/>
    <dgm:cxn modelId="{6AF805E4-0DAB-4FE8-916B-191497DB53C9}" type="presParOf" srcId="{65C64B1E-E90D-4194-AC81-C60BE03D979B}" destId="{A7784B85-B89E-4118-888B-F2A165057F5E}" srcOrd="9" destOrd="0" presId="urn:microsoft.com/office/officeart/2005/8/layout/list1"/>
    <dgm:cxn modelId="{403E8443-E33D-40AD-998A-46E1E718366E}" type="presParOf" srcId="{65C64B1E-E90D-4194-AC81-C60BE03D979B}" destId="{BEE3950F-3BFC-40CA-8045-4EDAB7AF5C55}" srcOrd="10" destOrd="0" presId="urn:microsoft.com/office/officeart/2005/8/layout/list1"/>
    <dgm:cxn modelId="{89BAA95D-C55D-42BE-AFA3-5B4EA6581DEC}" type="presParOf" srcId="{65C64B1E-E90D-4194-AC81-C60BE03D979B}" destId="{0C951D03-2B2C-4D3B-ABB7-7DEBF8B6CF59}" srcOrd="11" destOrd="0" presId="urn:microsoft.com/office/officeart/2005/8/layout/list1"/>
    <dgm:cxn modelId="{4D3B609D-4DC9-4FCE-813B-5F7654E1481C}" type="presParOf" srcId="{65C64B1E-E90D-4194-AC81-C60BE03D979B}" destId="{4B24B25B-8565-4169-B0FF-5EA14E94C825}" srcOrd="12" destOrd="0" presId="urn:microsoft.com/office/officeart/2005/8/layout/list1"/>
    <dgm:cxn modelId="{9674C46E-EB97-4843-800A-F26C22BB679C}" type="presParOf" srcId="{4B24B25B-8565-4169-B0FF-5EA14E94C825}" destId="{03211739-E959-40EB-A51F-47682F83340E}" srcOrd="0" destOrd="0" presId="urn:microsoft.com/office/officeart/2005/8/layout/list1"/>
    <dgm:cxn modelId="{6B3D8384-406B-4CFD-8776-96117B59F969}" type="presParOf" srcId="{4B24B25B-8565-4169-B0FF-5EA14E94C825}" destId="{E0BE4352-109D-4394-9C51-F6F53467DE27}" srcOrd="1" destOrd="0" presId="urn:microsoft.com/office/officeart/2005/8/layout/list1"/>
    <dgm:cxn modelId="{64D327B1-6257-40B4-9F6B-9EE0A872E132}" type="presParOf" srcId="{65C64B1E-E90D-4194-AC81-C60BE03D979B}" destId="{3D452DFC-9A70-4249-B1A4-8473AC0EE797}" srcOrd="13" destOrd="0" presId="urn:microsoft.com/office/officeart/2005/8/layout/list1"/>
    <dgm:cxn modelId="{86E0DFA0-3119-40E0-AB37-8ECE548FA4BB}" type="presParOf" srcId="{65C64B1E-E90D-4194-AC81-C60BE03D979B}" destId="{1E1BF198-0E29-43E4-9C2C-6229206AF910}" srcOrd="14" destOrd="0" presId="urn:microsoft.com/office/officeart/2005/8/layout/list1"/>
    <dgm:cxn modelId="{EB923068-D334-4C6E-AC06-FFA6957CC0BD}" type="presParOf" srcId="{65C64B1E-E90D-4194-AC81-C60BE03D979B}" destId="{83609745-2DDE-4F87-ADAD-E9E3F9E9AF93}" srcOrd="15" destOrd="0" presId="urn:microsoft.com/office/officeart/2005/8/layout/list1"/>
    <dgm:cxn modelId="{F6DB25A4-E819-43FB-96F1-07A68C3B74CD}" type="presParOf" srcId="{65C64B1E-E90D-4194-AC81-C60BE03D979B}" destId="{D06A844E-9682-4C9C-B2A3-A7DEAF947C26}" srcOrd="16" destOrd="0" presId="urn:microsoft.com/office/officeart/2005/8/layout/list1"/>
    <dgm:cxn modelId="{CE578372-EAFD-456A-ABE7-A1997AE104FC}" type="presParOf" srcId="{D06A844E-9682-4C9C-B2A3-A7DEAF947C26}" destId="{0A770006-ED67-4D78-938B-3E64EC40FBE7}" srcOrd="0" destOrd="0" presId="urn:microsoft.com/office/officeart/2005/8/layout/list1"/>
    <dgm:cxn modelId="{ED1CB9CA-C26C-4D5C-A2E3-69E39EC38B82}" type="presParOf" srcId="{D06A844E-9682-4C9C-B2A3-A7DEAF947C26}" destId="{8836470B-0A03-4AE4-BA17-BEE47E74F173}" srcOrd="1" destOrd="0" presId="urn:microsoft.com/office/officeart/2005/8/layout/list1"/>
    <dgm:cxn modelId="{49452337-B620-4C5F-9961-145862F53A56}" type="presParOf" srcId="{65C64B1E-E90D-4194-AC81-C60BE03D979B}" destId="{E13E9582-45E6-4CAB-AEC7-97043397B924}" srcOrd="17" destOrd="0" presId="urn:microsoft.com/office/officeart/2005/8/layout/list1"/>
    <dgm:cxn modelId="{F85BA8FE-3F91-46F0-B23A-32D9144F1416}" type="presParOf" srcId="{65C64B1E-E90D-4194-AC81-C60BE03D979B}" destId="{CDA6FAA4-A3CA-4B5A-A887-03A1000956FD}" srcOrd="18" destOrd="0" presId="urn:microsoft.com/office/officeart/2005/8/layout/list1"/>
    <dgm:cxn modelId="{CD756B50-E5B6-4458-A3B6-A7AC5A45338B}" type="presParOf" srcId="{65C64B1E-E90D-4194-AC81-C60BE03D979B}" destId="{03B0E1D8-5A5D-43B4-A6BB-6F9F46ACC2A8}" srcOrd="19" destOrd="0" presId="urn:microsoft.com/office/officeart/2005/8/layout/list1"/>
    <dgm:cxn modelId="{AB260EF2-DCC8-49AE-A7D1-2AD80FD7FB8B}" type="presParOf" srcId="{65C64B1E-E90D-4194-AC81-C60BE03D979B}" destId="{E4D9B542-9CBE-42A3-B8AD-882C497C4D50}" srcOrd="20" destOrd="0" presId="urn:microsoft.com/office/officeart/2005/8/layout/list1"/>
    <dgm:cxn modelId="{D37530B2-B5F5-4570-86A2-B9BDE5F7253C}" type="presParOf" srcId="{E4D9B542-9CBE-42A3-B8AD-882C497C4D50}" destId="{90A022C4-C028-434B-BD92-344D279B63D0}" srcOrd="0" destOrd="0" presId="urn:microsoft.com/office/officeart/2005/8/layout/list1"/>
    <dgm:cxn modelId="{8E4067ED-43E7-4CA8-B3F1-A7BDDCA5CCA1}" type="presParOf" srcId="{E4D9B542-9CBE-42A3-B8AD-882C497C4D50}" destId="{A758E0F6-FAA3-4A3C-8F16-5A2B3E32119D}" srcOrd="1" destOrd="0" presId="urn:microsoft.com/office/officeart/2005/8/layout/list1"/>
    <dgm:cxn modelId="{AAF3CBE4-100B-4A98-807A-BD761D9FCB3D}" type="presParOf" srcId="{65C64B1E-E90D-4194-AC81-C60BE03D979B}" destId="{DC5C907D-413D-4AA9-8ECD-618C8A76AD2D}" srcOrd="21" destOrd="0" presId="urn:microsoft.com/office/officeart/2005/8/layout/list1"/>
    <dgm:cxn modelId="{CC5CDA1B-16BD-45AE-82F9-7A14E7281B0B}" type="presParOf" srcId="{65C64B1E-E90D-4194-AC81-C60BE03D979B}" destId="{20F26B34-62F1-4AD0-B594-92DE1AD322F6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3B911D-0872-4D6D-827F-AD7AC6494C48}">
      <dsp:nvSpPr>
        <dsp:cNvPr id="0" name=""/>
        <dsp:cNvSpPr/>
      </dsp:nvSpPr>
      <dsp:spPr>
        <a:xfrm>
          <a:off x="227567" y="706968"/>
          <a:ext cx="6089515" cy="8858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1" kern="1200" dirty="0" smtClean="0">
              <a:solidFill>
                <a:schemeClr val="bg1"/>
              </a:solidFill>
              <a:latin typeface="Century Gothic" pitchFamily="34" charset="0"/>
            </a:rPr>
            <a:t>Per la competitività delle aziende italiane è fondamentale </a:t>
          </a:r>
          <a:r>
            <a:rPr lang="it-IT" sz="1600" b="1" kern="1200" dirty="0" smtClean="0">
              <a:solidFill>
                <a:schemeClr val="bg1"/>
              </a:solidFill>
              <a:latin typeface="Century Gothic" pitchFamily="34" charset="0"/>
            </a:rPr>
            <a:t>l’INNOVAZIONE</a:t>
          </a:r>
          <a:r>
            <a:rPr lang="it-IT" sz="1600" b="1" kern="1200" dirty="0" smtClean="0">
              <a:solidFill>
                <a:schemeClr val="bg1"/>
              </a:solidFill>
              <a:latin typeface="Century Gothic" pitchFamily="34" charset="0"/>
            </a:rPr>
            <a:t>.</a:t>
          </a:r>
          <a:endParaRPr lang="it-IT" sz="1600" b="1" kern="1200" dirty="0">
            <a:solidFill>
              <a:schemeClr val="bg1"/>
            </a:solidFill>
            <a:latin typeface="Century Gothic" pitchFamily="34" charset="0"/>
          </a:endParaRPr>
        </a:p>
      </dsp:txBody>
      <dsp:txXfrm>
        <a:off x="253512" y="732913"/>
        <a:ext cx="4699341" cy="833950"/>
      </dsp:txXfrm>
    </dsp:sp>
    <dsp:sp modelId="{1FF6DBB7-3200-407C-81CB-BD58DC991CD4}">
      <dsp:nvSpPr>
        <dsp:cNvPr id="0" name=""/>
        <dsp:cNvSpPr/>
      </dsp:nvSpPr>
      <dsp:spPr>
        <a:xfrm>
          <a:off x="404658" y="1857384"/>
          <a:ext cx="6858058" cy="11715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it-IT" sz="1600" b="1" kern="1200" dirty="0" smtClean="0">
              <a:latin typeface="Century Gothic" pitchFamily="34" charset="0"/>
            </a:rPr>
            <a:t>COMPITI: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it-IT" sz="1600" b="1" kern="1200" dirty="0" smtClean="0">
              <a:latin typeface="Century Gothic" pitchFamily="34" charset="0"/>
            </a:rPr>
            <a:t>-  superare le difficoltà di gestione;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it-IT" sz="1600" b="1" kern="1200" dirty="0" smtClean="0">
              <a:latin typeface="Century Gothic" pitchFamily="34" charset="0"/>
            </a:rPr>
            <a:t>-  difendere la competitività delle imprese;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it-IT" sz="1600" b="1" kern="1200" dirty="0" smtClean="0">
              <a:latin typeface="Century Gothic" pitchFamily="34" charset="0"/>
            </a:rPr>
            <a:t>-  valorizzare il know-how tecnologico</a:t>
          </a:r>
          <a:r>
            <a:rPr lang="it-IT" sz="1400" b="1" kern="1200" dirty="0" smtClean="0">
              <a:latin typeface="Century Gothic" pitchFamily="34" charset="0"/>
            </a:rPr>
            <a:t>. </a:t>
          </a:r>
          <a:endParaRPr lang="it-IT" sz="1400" b="1" kern="1200" dirty="0">
            <a:latin typeface="Century Gothic" pitchFamily="34" charset="0"/>
          </a:endParaRPr>
        </a:p>
      </dsp:txBody>
      <dsp:txXfrm>
        <a:off x="438972" y="1891698"/>
        <a:ext cx="5224316" cy="1102940"/>
      </dsp:txXfrm>
    </dsp:sp>
    <dsp:sp modelId="{F1D7951D-BE6B-4247-B4E0-467B7D59C57D}">
      <dsp:nvSpPr>
        <dsp:cNvPr id="0" name=""/>
        <dsp:cNvSpPr/>
      </dsp:nvSpPr>
      <dsp:spPr>
        <a:xfrm>
          <a:off x="192426" y="3148489"/>
          <a:ext cx="8118351" cy="14469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1" kern="1200" dirty="0" smtClean="0">
              <a:latin typeface="Century Gothic" pitchFamily="34" charset="0"/>
            </a:rPr>
            <a:t>RICERCATORI UNIVERSITARI:</a:t>
          </a:r>
        </a:p>
        <a:p>
          <a:pPr marL="88900" lvl="0" indent="-8890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1" kern="1200" dirty="0" smtClean="0">
              <a:latin typeface="Century Gothic" pitchFamily="34" charset="0"/>
            </a:rPr>
            <a:t>- maggiori </a:t>
          </a:r>
          <a:r>
            <a:rPr lang="it-IT" sz="1600" b="1" kern="1200" dirty="0" smtClean="0">
              <a:latin typeface="Century Gothic" pitchFamily="34" charset="0"/>
            </a:rPr>
            <a:t>occasioni di contatto con il </a:t>
          </a:r>
          <a:r>
            <a:rPr lang="it-IT" sz="1600" b="1" kern="1200" dirty="0" smtClean="0">
              <a:latin typeface="Century Gothic" pitchFamily="34" charset="0"/>
            </a:rPr>
            <a:t>mondo imprenditoriale </a:t>
          </a:r>
          <a:r>
            <a:rPr lang="it-IT" sz="1600" b="1" kern="1200" dirty="0" smtClean="0">
              <a:latin typeface="Century Gothic" pitchFamily="34" charset="0"/>
            </a:rPr>
            <a:t>e con il mercato;</a:t>
          </a:r>
        </a:p>
        <a:p>
          <a:pPr marL="88900" lvl="0" indent="-8890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1" kern="1200" dirty="0" smtClean="0">
              <a:latin typeface="Century Gothic" pitchFamily="34" charset="0"/>
            </a:rPr>
            <a:t>-nel territorio nazionale incidenza sul tessuto socioeconomico. </a:t>
          </a:r>
          <a:endParaRPr lang="it-IT" sz="1600" b="1" kern="1200" dirty="0">
            <a:latin typeface="Century Gothic" pitchFamily="34" charset="0"/>
          </a:endParaRPr>
        </a:p>
      </dsp:txBody>
      <dsp:txXfrm>
        <a:off x="234805" y="3190868"/>
        <a:ext cx="6180861" cy="1362154"/>
      </dsp:txXfrm>
    </dsp:sp>
    <dsp:sp modelId="{4828FCB2-B6B8-4C2A-BC9A-E6296135F91D}">
      <dsp:nvSpPr>
        <dsp:cNvPr id="0" name=""/>
        <dsp:cNvSpPr/>
      </dsp:nvSpPr>
      <dsp:spPr>
        <a:xfrm>
          <a:off x="5340152" y="1211587"/>
          <a:ext cx="1002989" cy="100298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400" b="1" kern="1200">
            <a:latin typeface="Century Gothic" pitchFamily="34" charset="0"/>
          </a:endParaRPr>
        </a:p>
      </dsp:txBody>
      <dsp:txXfrm>
        <a:off x="5565825" y="1211587"/>
        <a:ext cx="551643" cy="754749"/>
      </dsp:txXfrm>
    </dsp:sp>
    <dsp:sp modelId="{0CE2D700-5285-4F46-8100-90C42A297B08}">
      <dsp:nvSpPr>
        <dsp:cNvPr id="0" name=""/>
        <dsp:cNvSpPr/>
      </dsp:nvSpPr>
      <dsp:spPr>
        <a:xfrm>
          <a:off x="6262584" y="2728314"/>
          <a:ext cx="1002989" cy="100298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400" b="1" kern="1200">
            <a:latin typeface="Century Gothic" pitchFamily="34" charset="0"/>
          </a:endParaRPr>
        </a:p>
      </dsp:txBody>
      <dsp:txXfrm>
        <a:off x="6488257" y="2728314"/>
        <a:ext cx="551643" cy="7547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8CE8F0-9475-4DB6-B5A4-FC1B451C23C5}">
      <dsp:nvSpPr>
        <dsp:cNvPr id="0" name=""/>
        <dsp:cNvSpPr/>
      </dsp:nvSpPr>
      <dsp:spPr>
        <a:xfrm>
          <a:off x="2127307" y="2507443"/>
          <a:ext cx="3452833" cy="3064690"/>
        </a:xfrm>
        <a:prstGeom prst="gear9">
          <a:avLst/>
        </a:prstGeom>
        <a:solidFill>
          <a:srgbClr val="C00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1" kern="1200" dirty="0" smtClean="0">
              <a:latin typeface="Century Gothic" pitchFamily="34" charset="0"/>
            </a:rPr>
            <a:t>INNOVAZIONE COME PRESUPPOSTO </a:t>
          </a:r>
          <a:r>
            <a:rPr lang="it-IT" sz="1400" b="1" kern="1200" dirty="0" err="1" smtClean="0">
              <a:latin typeface="Century Gothic" pitchFamily="34" charset="0"/>
            </a:rPr>
            <a:t>DI</a:t>
          </a:r>
          <a:r>
            <a:rPr lang="it-IT" sz="1400" b="1" kern="1200" dirty="0" smtClean="0">
              <a:latin typeface="Century Gothic" pitchFamily="34" charset="0"/>
            </a:rPr>
            <a:t> COMPETITIVITA’ DEL SISTEMA IMPRESA</a:t>
          </a:r>
          <a:endParaRPr lang="it-IT" sz="1400" b="1" kern="1200" dirty="0">
            <a:latin typeface="Century Gothic" pitchFamily="34" charset="0"/>
          </a:endParaRPr>
        </a:p>
      </dsp:txBody>
      <dsp:txXfrm>
        <a:off x="2792471" y="3225332"/>
        <a:ext cx="2122505" cy="1575314"/>
      </dsp:txXfrm>
    </dsp:sp>
    <dsp:sp modelId="{2FB0677B-BC60-4ED9-98BD-E604715070AB}">
      <dsp:nvSpPr>
        <dsp:cNvPr id="0" name=""/>
        <dsp:cNvSpPr/>
      </dsp:nvSpPr>
      <dsp:spPr>
        <a:xfrm>
          <a:off x="262241" y="1636800"/>
          <a:ext cx="2514138" cy="2521448"/>
        </a:xfrm>
        <a:prstGeom prst="gear6">
          <a:avLst/>
        </a:prstGeom>
        <a:solidFill>
          <a:srgbClr val="FF99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300" b="1" kern="1200" dirty="0" smtClean="0">
              <a:latin typeface="Century Gothic" pitchFamily="34" charset="0"/>
            </a:rPr>
            <a:t>SVILUPPO TECNOLOGICO SUL TERRITORIO</a:t>
          </a:r>
          <a:endParaRPr lang="it-IT" sz="1300" b="1" kern="1200" dirty="0">
            <a:latin typeface="Century Gothic" pitchFamily="34" charset="0"/>
          </a:endParaRPr>
        </a:p>
      </dsp:txBody>
      <dsp:txXfrm>
        <a:off x="895183" y="2274646"/>
        <a:ext cx="1248254" cy="1245756"/>
      </dsp:txXfrm>
    </dsp:sp>
    <dsp:sp modelId="{25F3A739-0064-4171-BA76-E393BDE958B0}">
      <dsp:nvSpPr>
        <dsp:cNvPr id="0" name=""/>
        <dsp:cNvSpPr/>
      </dsp:nvSpPr>
      <dsp:spPr>
        <a:xfrm rot="20700000">
          <a:off x="1653292" y="245402"/>
          <a:ext cx="2183833" cy="2183833"/>
        </a:xfrm>
        <a:prstGeom prst="gear6">
          <a:avLst/>
        </a:prstGeom>
        <a:solidFill>
          <a:srgbClr val="FFCC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100" b="1" kern="1200" dirty="0" smtClean="0">
              <a:latin typeface="Century Gothic" pitchFamily="34" charset="0"/>
            </a:rPr>
            <a:t>COLLEGAMENTO</a:t>
          </a:r>
          <a:r>
            <a:rPr lang="it-IT" sz="1300" b="1" kern="1200" dirty="0" smtClean="0">
              <a:latin typeface="Century Gothic" pitchFamily="34" charset="0"/>
            </a:rPr>
            <a:t> </a:t>
          </a:r>
          <a:r>
            <a:rPr lang="it-IT" sz="1200" b="1" kern="1200" dirty="0" smtClean="0">
              <a:latin typeface="Century Gothic" pitchFamily="34" charset="0"/>
            </a:rPr>
            <a:t>FRA UNIVERSITA’ E IMPRESA</a:t>
          </a:r>
          <a:endParaRPr lang="it-IT" sz="1300" b="1" kern="1200" dirty="0">
            <a:latin typeface="Century Gothic" pitchFamily="34" charset="0"/>
          </a:endParaRPr>
        </a:p>
      </dsp:txBody>
      <dsp:txXfrm rot="-20700000">
        <a:off x="2132271" y="724381"/>
        <a:ext cx="1225876" cy="1225876"/>
      </dsp:txXfrm>
    </dsp:sp>
    <dsp:sp modelId="{91D78421-F32B-493E-8739-D45E1960D9F2}">
      <dsp:nvSpPr>
        <dsp:cNvPr id="0" name=""/>
        <dsp:cNvSpPr/>
      </dsp:nvSpPr>
      <dsp:spPr>
        <a:xfrm>
          <a:off x="2123762" y="1935105"/>
          <a:ext cx="3922803" cy="3922803"/>
        </a:xfrm>
        <a:prstGeom prst="circularArrow">
          <a:avLst>
            <a:gd name="adj1" fmla="val 4687"/>
            <a:gd name="adj2" fmla="val 299029"/>
            <a:gd name="adj3" fmla="val 2541542"/>
            <a:gd name="adj4" fmla="val 15807655"/>
            <a:gd name="adj5" fmla="val 5469"/>
          </a:avLst>
        </a:prstGeom>
        <a:solidFill>
          <a:schemeClr val="tx2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BC842C-727F-4AC5-8C68-C139380B9FCE}">
      <dsp:nvSpPr>
        <dsp:cNvPr id="0" name=""/>
        <dsp:cNvSpPr/>
      </dsp:nvSpPr>
      <dsp:spPr>
        <a:xfrm>
          <a:off x="10115" y="1284015"/>
          <a:ext cx="2850161" cy="2850161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tx2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886CC7-9E56-4C30-929D-14CA7394BC9C}">
      <dsp:nvSpPr>
        <dsp:cNvPr id="0" name=""/>
        <dsp:cNvSpPr/>
      </dsp:nvSpPr>
      <dsp:spPr>
        <a:xfrm>
          <a:off x="1153123" y="-238852"/>
          <a:ext cx="3073048" cy="3073048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tx2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1CD1C5-3213-4EB2-A6E0-AA63189A27E8}">
      <dsp:nvSpPr>
        <dsp:cNvPr id="0" name=""/>
        <dsp:cNvSpPr/>
      </dsp:nvSpPr>
      <dsp:spPr>
        <a:xfrm rot="10800000">
          <a:off x="783769" y="1132"/>
          <a:ext cx="2585807" cy="529827"/>
        </a:xfrm>
        <a:prstGeom prst="homePlate">
          <a:avLst/>
        </a:prstGeom>
        <a:noFill/>
        <a:ln w="34925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3639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1" kern="1200" dirty="0" smtClean="0">
              <a:solidFill>
                <a:schemeClr val="tx2"/>
              </a:solidFill>
              <a:latin typeface="Century Gothic" pitchFamily="34" charset="0"/>
            </a:rPr>
            <a:t>PRODURRE CONOSCENZA</a:t>
          </a:r>
          <a:endParaRPr lang="it-IT" sz="1400" b="1" kern="1200" dirty="0">
            <a:solidFill>
              <a:schemeClr val="tx2"/>
            </a:solidFill>
            <a:latin typeface="Century Gothic" pitchFamily="34" charset="0"/>
          </a:endParaRPr>
        </a:p>
      </dsp:txBody>
      <dsp:txXfrm rot="10800000">
        <a:off x="916226" y="1132"/>
        <a:ext cx="2453350" cy="529827"/>
      </dsp:txXfrm>
    </dsp:sp>
    <dsp:sp modelId="{DE32BD3B-6F9B-4FEC-91F4-9FB72BAF8581}">
      <dsp:nvSpPr>
        <dsp:cNvPr id="0" name=""/>
        <dsp:cNvSpPr/>
      </dsp:nvSpPr>
      <dsp:spPr>
        <a:xfrm>
          <a:off x="518855" y="1132"/>
          <a:ext cx="529827" cy="52982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8D3259-7FA6-4CC1-A173-13C93F37BFDA}">
      <dsp:nvSpPr>
        <dsp:cNvPr id="0" name=""/>
        <dsp:cNvSpPr/>
      </dsp:nvSpPr>
      <dsp:spPr>
        <a:xfrm rot="10800000">
          <a:off x="783769" y="689116"/>
          <a:ext cx="2585807" cy="529827"/>
        </a:xfrm>
        <a:prstGeom prst="homePlate">
          <a:avLst/>
        </a:prstGeom>
        <a:noFill/>
        <a:ln w="34925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3639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1" kern="1200" dirty="0" smtClean="0">
              <a:solidFill>
                <a:schemeClr val="tx2"/>
              </a:solidFill>
              <a:latin typeface="Century Gothic" pitchFamily="34" charset="0"/>
            </a:rPr>
            <a:t>DIFFONDERE CONOSCENZA</a:t>
          </a:r>
          <a:endParaRPr lang="it-IT" sz="1400" b="1" kern="1200" dirty="0">
            <a:solidFill>
              <a:schemeClr val="tx2"/>
            </a:solidFill>
            <a:latin typeface="Century Gothic" pitchFamily="34" charset="0"/>
          </a:endParaRPr>
        </a:p>
      </dsp:txBody>
      <dsp:txXfrm rot="10800000">
        <a:off x="916226" y="689116"/>
        <a:ext cx="2453350" cy="529827"/>
      </dsp:txXfrm>
    </dsp:sp>
    <dsp:sp modelId="{5C4AC6B9-F1AA-4EC1-86DB-44E660E900E9}">
      <dsp:nvSpPr>
        <dsp:cNvPr id="0" name=""/>
        <dsp:cNvSpPr/>
      </dsp:nvSpPr>
      <dsp:spPr>
        <a:xfrm>
          <a:off x="518855" y="689116"/>
          <a:ext cx="529827" cy="529827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52EEA3-C6FD-43EF-8FF4-33F7086621A0}">
      <dsp:nvSpPr>
        <dsp:cNvPr id="0" name=""/>
        <dsp:cNvSpPr/>
      </dsp:nvSpPr>
      <dsp:spPr>
        <a:xfrm rot="10800000">
          <a:off x="783769" y="1377101"/>
          <a:ext cx="2585807" cy="529827"/>
        </a:xfrm>
        <a:prstGeom prst="homePlate">
          <a:avLst/>
        </a:prstGeom>
        <a:noFill/>
        <a:ln w="34925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3639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1" kern="1200" dirty="0" smtClean="0">
              <a:solidFill>
                <a:schemeClr val="tx2"/>
              </a:solidFill>
              <a:latin typeface="Century Gothic" pitchFamily="34" charset="0"/>
            </a:rPr>
            <a:t>ANIMAZIONE TECNOLOGICA</a:t>
          </a:r>
          <a:endParaRPr lang="it-IT" sz="1400" b="1" kern="1200" dirty="0">
            <a:solidFill>
              <a:schemeClr val="tx2"/>
            </a:solidFill>
            <a:latin typeface="Century Gothic" pitchFamily="34" charset="0"/>
          </a:endParaRPr>
        </a:p>
      </dsp:txBody>
      <dsp:txXfrm rot="10800000">
        <a:off x="916226" y="1377101"/>
        <a:ext cx="2453350" cy="529827"/>
      </dsp:txXfrm>
    </dsp:sp>
    <dsp:sp modelId="{966D450C-477B-453F-AB84-707632E09ED6}">
      <dsp:nvSpPr>
        <dsp:cNvPr id="0" name=""/>
        <dsp:cNvSpPr/>
      </dsp:nvSpPr>
      <dsp:spPr>
        <a:xfrm>
          <a:off x="518855" y="1377101"/>
          <a:ext cx="529827" cy="529827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62B675-910B-4915-A0F6-94A000E39DB3}">
      <dsp:nvSpPr>
        <dsp:cNvPr id="0" name=""/>
        <dsp:cNvSpPr/>
      </dsp:nvSpPr>
      <dsp:spPr>
        <a:xfrm rot="10800000">
          <a:off x="783769" y="2065086"/>
          <a:ext cx="2585807" cy="529827"/>
        </a:xfrm>
        <a:prstGeom prst="homePlate">
          <a:avLst/>
        </a:prstGeom>
        <a:noFill/>
        <a:ln w="34925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3639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1" kern="1200" dirty="0" smtClean="0">
              <a:solidFill>
                <a:schemeClr val="tx2"/>
              </a:solidFill>
              <a:latin typeface="Century Gothic" pitchFamily="34" charset="0"/>
            </a:rPr>
            <a:t>CREARE  ECONOMIE ESTERNE</a:t>
          </a:r>
          <a:endParaRPr lang="it-IT" sz="1400" b="1" kern="1200" dirty="0">
            <a:solidFill>
              <a:schemeClr val="tx2"/>
            </a:solidFill>
            <a:latin typeface="Century Gothic" pitchFamily="34" charset="0"/>
          </a:endParaRPr>
        </a:p>
      </dsp:txBody>
      <dsp:txXfrm rot="10800000">
        <a:off x="916226" y="2065086"/>
        <a:ext cx="2453350" cy="529827"/>
      </dsp:txXfrm>
    </dsp:sp>
    <dsp:sp modelId="{EBCFAF70-2674-4147-9907-71EC94C6C0D4}">
      <dsp:nvSpPr>
        <dsp:cNvPr id="0" name=""/>
        <dsp:cNvSpPr/>
      </dsp:nvSpPr>
      <dsp:spPr>
        <a:xfrm>
          <a:off x="518855" y="2065086"/>
          <a:ext cx="529827" cy="529827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68985B-A5D5-4516-9B53-2B113347542F}">
      <dsp:nvSpPr>
        <dsp:cNvPr id="0" name=""/>
        <dsp:cNvSpPr/>
      </dsp:nvSpPr>
      <dsp:spPr>
        <a:xfrm rot="10800000">
          <a:off x="783769" y="2753071"/>
          <a:ext cx="2585807" cy="529827"/>
        </a:xfrm>
        <a:prstGeom prst="homePlate">
          <a:avLst/>
        </a:prstGeom>
        <a:noFill/>
        <a:ln w="34925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3639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1" kern="1200" smtClean="0">
              <a:solidFill>
                <a:schemeClr val="tx2"/>
              </a:solidFill>
              <a:latin typeface="Century Gothic" pitchFamily="34" charset="0"/>
            </a:rPr>
            <a:t>ATTRARRE IMPRESE  HIGH-TECH</a:t>
          </a:r>
          <a:endParaRPr lang="it-IT" sz="1400" b="1" kern="1200" dirty="0">
            <a:solidFill>
              <a:schemeClr val="tx2"/>
            </a:solidFill>
            <a:latin typeface="Century Gothic" pitchFamily="34" charset="0"/>
          </a:endParaRPr>
        </a:p>
      </dsp:txBody>
      <dsp:txXfrm rot="10800000">
        <a:off x="916226" y="2753071"/>
        <a:ext cx="2453350" cy="529827"/>
      </dsp:txXfrm>
    </dsp:sp>
    <dsp:sp modelId="{5AA3240D-CFBF-49E7-8EFC-F9D25E1DAF6F}">
      <dsp:nvSpPr>
        <dsp:cNvPr id="0" name=""/>
        <dsp:cNvSpPr/>
      </dsp:nvSpPr>
      <dsp:spPr>
        <a:xfrm>
          <a:off x="518855" y="2753071"/>
          <a:ext cx="529827" cy="529827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C975C9-42A4-40B1-B690-EC7933EBA35E}">
      <dsp:nvSpPr>
        <dsp:cNvPr id="0" name=""/>
        <dsp:cNvSpPr/>
      </dsp:nvSpPr>
      <dsp:spPr>
        <a:xfrm rot="10800000">
          <a:off x="783769" y="3441055"/>
          <a:ext cx="2585807" cy="529827"/>
        </a:xfrm>
        <a:prstGeom prst="homePlate">
          <a:avLst/>
        </a:prstGeom>
        <a:noFill/>
        <a:ln w="34925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3639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1" kern="1200" dirty="0" smtClean="0">
              <a:solidFill>
                <a:schemeClr val="tx2"/>
              </a:solidFill>
              <a:latin typeface="Century Gothic" pitchFamily="34" charset="0"/>
            </a:rPr>
            <a:t>PRODURRE SERVIZI INNOVATIVI</a:t>
          </a:r>
          <a:endParaRPr lang="it-IT" sz="1400" b="1" kern="1200" dirty="0">
            <a:solidFill>
              <a:schemeClr val="tx2"/>
            </a:solidFill>
            <a:latin typeface="Century Gothic" pitchFamily="34" charset="0"/>
          </a:endParaRPr>
        </a:p>
      </dsp:txBody>
      <dsp:txXfrm rot="10800000">
        <a:off x="916226" y="3441055"/>
        <a:ext cx="2453350" cy="529827"/>
      </dsp:txXfrm>
    </dsp:sp>
    <dsp:sp modelId="{3D752711-48B7-4354-ABFC-F06B193EC015}">
      <dsp:nvSpPr>
        <dsp:cNvPr id="0" name=""/>
        <dsp:cNvSpPr/>
      </dsp:nvSpPr>
      <dsp:spPr>
        <a:xfrm>
          <a:off x="518855" y="3441055"/>
          <a:ext cx="529827" cy="529827"/>
        </a:xfrm>
        <a:prstGeom prst="ellipse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935321-74B5-4CC3-B15B-24F3C3962AFF}">
      <dsp:nvSpPr>
        <dsp:cNvPr id="0" name=""/>
        <dsp:cNvSpPr/>
      </dsp:nvSpPr>
      <dsp:spPr>
        <a:xfrm rot="10800000">
          <a:off x="783769" y="4129040"/>
          <a:ext cx="2585807" cy="529827"/>
        </a:xfrm>
        <a:prstGeom prst="homePlate">
          <a:avLst/>
        </a:prstGeom>
        <a:noFill/>
        <a:ln w="34925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3639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1" kern="1200" dirty="0" smtClean="0">
              <a:solidFill>
                <a:schemeClr val="tx2"/>
              </a:solidFill>
              <a:latin typeface="Century Gothic" pitchFamily="34" charset="0"/>
            </a:rPr>
            <a:t>PERSEGUIRE L’EFFICIENZA ECONOMICA</a:t>
          </a:r>
          <a:endParaRPr lang="it-IT" sz="1400" b="1" kern="1200" dirty="0">
            <a:solidFill>
              <a:schemeClr val="tx2"/>
            </a:solidFill>
            <a:latin typeface="Century Gothic" pitchFamily="34" charset="0"/>
          </a:endParaRPr>
        </a:p>
      </dsp:txBody>
      <dsp:txXfrm rot="10800000">
        <a:off x="916226" y="4129040"/>
        <a:ext cx="2453350" cy="529827"/>
      </dsp:txXfrm>
    </dsp:sp>
    <dsp:sp modelId="{CCAD96C0-6249-432F-A852-A634F4B5178E}">
      <dsp:nvSpPr>
        <dsp:cNvPr id="0" name=""/>
        <dsp:cNvSpPr/>
      </dsp:nvSpPr>
      <dsp:spPr>
        <a:xfrm>
          <a:off x="518855" y="4129040"/>
          <a:ext cx="529827" cy="529827"/>
        </a:xfrm>
        <a:prstGeom prst="ellipse">
          <a:avLst/>
        </a:prstGeom>
        <a:blipFill rotWithShape="0">
          <a:blip xmlns:r="http://schemas.openxmlformats.org/officeDocument/2006/relationships" r:embed="rId7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92DD21-57E1-4FB0-A8F4-171B38F02522}">
      <dsp:nvSpPr>
        <dsp:cNvPr id="0" name=""/>
        <dsp:cNvSpPr/>
      </dsp:nvSpPr>
      <dsp:spPr>
        <a:xfrm rot="10800000">
          <a:off x="99167" y="1245"/>
          <a:ext cx="4842225" cy="91355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2851" tIns="53340" rIns="99568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 smtClean="0">
              <a:latin typeface="Century Gothic" pitchFamily="34" charset="0"/>
            </a:rPr>
            <a:t>      </a:t>
          </a:r>
          <a:r>
            <a:rPr lang="it-IT" sz="1400" b="1" kern="1200" dirty="0" smtClean="0">
              <a:latin typeface="Century Gothic" pitchFamily="34" charset="0"/>
            </a:rPr>
            <a:t>ANNI ‘70 USA</a:t>
          </a:r>
          <a:r>
            <a:rPr lang="it-IT" sz="1400" kern="1200" dirty="0" smtClean="0">
              <a:latin typeface="Century Gothic" pitchFamily="34" charset="0"/>
            </a:rPr>
            <a:t>: NASCONO DA SPIN OFF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1" kern="1200" dirty="0" smtClean="0">
              <a:latin typeface="Century Gothic" pitchFamily="34" charset="0"/>
            </a:rPr>
            <a:t>     ANNI ‘80 USA: </a:t>
          </a:r>
          <a:r>
            <a:rPr lang="it-IT" sz="1400" b="0" kern="1200" dirty="0" smtClean="0">
              <a:latin typeface="Century Gothic" pitchFamily="34" charset="0"/>
            </a:rPr>
            <a:t>DIFFUSIONE PST</a:t>
          </a:r>
          <a:endParaRPr lang="it-IT" sz="1400" b="0" kern="1200" dirty="0">
            <a:latin typeface="Century Gothic" pitchFamily="34" charset="0"/>
          </a:endParaRPr>
        </a:p>
      </dsp:txBody>
      <dsp:txXfrm rot="10800000">
        <a:off x="327555" y="1245"/>
        <a:ext cx="4613837" cy="913552"/>
      </dsp:txXfrm>
    </dsp:sp>
    <dsp:sp modelId="{471D54EA-0CD2-4019-BB71-3BD8858D0736}">
      <dsp:nvSpPr>
        <dsp:cNvPr id="0" name=""/>
        <dsp:cNvSpPr/>
      </dsp:nvSpPr>
      <dsp:spPr>
        <a:xfrm>
          <a:off x="0" y="0"/>
          <a:ext cx="913552" cy="91355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A27F7B-F3EE-419D-BD47-BBF399404773}">
      <dsp:nvSpPr>
        <dsp:cNvPr id="0" name=""/>
        <dsp:cNvSpPr/>
      </dsp:nvSpPr>
      <dsp:spPr>
        <a:xfrm rot="10800000">
          <a:off x="99167" y="1187500"/>
          <a:ext cx="4842225" cy="91355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2851" tIns="53340" rIns="99568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 smtClean="0">
              <a:latin typeface="Century Gothic" pitchFamily="34" charset="0"/>
            </a:rPr>
            <a:t>      </a:t>
          </a:r>
          <a:r>
            <a:rPr lang="it-IT" sz="1400" b="1" kern="1200" dirty="0" smtClean="0">
              <a:latin typeface="Century Gothic" pitchFamily="34" charset="0"/>
            </a:rPr>
            <a:t>ANNI ‘80 GIAPPONE</a:t>
          </a:r>
          <a:r>
            <a:rPr lang="it-IT" sz="1400" kern="1200" dirty="0" smtClean="0">
              <a:latin typeface="Century Gothic" pitchFamily="34" charset="0"/>
            </a:rPr>
            <a:t>: DIFFUSIONE PST</a:t>
          </a:r>
          <a:endParaRPr lang="it-IT" sz="1400" kern="1200" dirty="0">
            <a:latin typeface="Century Gothic" pitchFamily="34" charset="0"/>
          </a:endParaRPr>
        </a:p>
      </dsp:txBody>
      <dsp:txXfrm rot="10800000">
        <a:off x="327555" y="1187500"/>
        <a:ext cx="4613837" cy="913552"/>
      </dsp:txXfrm>
    </dsp:sp>
    <dsp:sp modelId="{364A48B3-FE1A-4DA8-B6E6-5FAA01F89A86}">
      <dsp:nvSpPr>
        <dsp:cNvPr id="0" name=""/>
        <dsp:cNvSpPr/>
      </dsp:nvSpPr>
      <dsp:spPr>
        <a:xfrm>
          <a:off x="0" y="1145577"/>
          <a:ext cx="913552" cy="913552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FF0669-98ED-4C1A-AA19-714659137597}">
      <dsp:nvSpPr>
        <dsp:cNvPr id="0" name=""/>
        <dsp:cNvSpPr/>
      </dsp:nvSpPr>
      <dsp:spPr>
        <a:xfrm>
          <a:off x="1217413" y="0"/>
          <a:ext cx="3823146" cy="223890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kern="1200" dirty="0" smtClean="0">
              <a:solidFill>
                <a:schemeClr val="tx2"/>
              </a:solidFill>
              <a:latin typeface="Century Gothic" pitchFamily="34" charset="0"/>
            </a:rPr>
            <a:t>PRIMI PST IN EUROPA</a:t>
          </a:r>
        </a:p>
      </dsp:txBody>
      <dsp:txXfrm>
        <a:off x="1217413" y="0"/>
        <a:ext cx="3823146" cy="671671"/>
      </dsp:txXfrm>
    </dsp:sp>
    <dsp:sp modelId="{2D82FADD-3701-4F9B-AC30-50DB1D6EDBB0}">
      <dsp:nvSpPr>
        <dsp:cNvPr id="0" name=""/>
        <dsp:cNvSpPr/>
      </dsp:nvSpPr>
      <dsp:spPr>
        <a:xfrm>
          <a:off x="131" y="0"/>
          <a:ext cx="1045295" cy="223890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300" kern="1200" dirty="0" smtClean="0">
              <a:latin typeface="Century Gothic" pitchFamily="34" charset="0"/>
            </a:rPr>
            <a:t> </a:t>
          </a:r>
          <a:endParaRPr lang="it-IT" sz="2300" kern="1200" dirty="0">
            <a:latin typeface="Century Gothic" pitchFamily="34" charset="0"/>
          </a:endParaRPr>
        </a:p>
      </dsp:txBody>
      <dsp:txXfrm>
        <a:off x="131" y="0"/>
        <a:ext cx="1045295" cy="671671"/>
      </dsp:txXfrm>
    </dsp:sp>
    <dsp:sp modelId="{37BA000C-8ED7-4656-B50E-36F9BB2DE9CA}">
      <dsp:nvSpPr>
        <dsp:cNvPr id="0" name=""/>
        <dsp:cNvSpPr/>
      </dsp:nvSpPr>
      <dsp:spPr>
        <a:xfrm>
          <a:off x="86058" y="1195692"/>
          <a:ext cx="859266" cy="4296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300" kern="1200" dirty="0" smtClean="0">
              <a:latin typeface="Century Gothic" pitchFamily="34" charset="0"/>
            </a:rPr>
            <a:t>ANNI ‘80 </a:t>
          </a:r>
          <a:r>
            <a:rPr lang="it-IT" sz="1300" b="1" kern="1200" dirty="0" smtClean="0">
              <a:latin typeface="Century Gothic" pitchFamily="34" charset="0"/>
            </a:rPr>
            <a:t>EUROPA</a:t>
          </a:r>
          <a:endParaRPr lang="it-IT" sz="1300" b="1" kern="1200" dirty="0">
            <a:latin typeface="Century Gothic" pitchFamily="34" charset="0"/>
          </a:endParaRPr>
        </a:p>
      </dsp:txBody>
      <dsp:txXfrm>
        <a:off x="98642" y="1208276"/>
        <a:ext cx="834098" cy="404465"/>
      </dsp:txXfrm>
    </dsp:sp>
    <dsp:sp modelId="{F9DE35E5-0D3F-49A0-8FD0-47B3D5A96C8A}">
      <dsp:nvSpPr>
        <dsp:cNvPr id="0" name=""/>
        <dsp:cNvSpPr/>
      </dsp:nvSpPr>
      <dsp:spPr>
        <a:xfrm rot="18140514">
          <a:off x="752412" y="1042752"/>
          <a:ext cx="829680" cy="34541"/>
        </a:xfrm>
        <a:custGeom>
          <a:avLst/>
          <a:gdLst/>
          <a:ahLst/>
          <a:cxnLst/>
          <a:rect l="0" t="0" r="0" b="0"/>
          <a:pathLst>
            <a:path>
              <a:moveTo>
                <a:pt x="0" y="17270"/>
              </a:moveTo>
              <a:lnTo>
                <a:pt x="829680" y="1727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500" kern="1200">
            <a:latin typeface="Century Gothic" pitchFamily="34" charset="0"/>
          </a:endParaRPr>
        </a:p>
      </dsp:txBody>
      <dsp:txXfrm>
        <a:off x="1146510" y="1039281"/>
        <a:ext cx="41484" cy="41484"/>
      </dsp:txXfrm>
    </dsp:sp>
    <dsp:sp modelId="{5E0A81C4-8BBF-4879-88C8-1DF04F1B5A5E}">
      <dsp:nvSpPr>
        <dsp:cNvPr id="0" name=""/>
        <dsp:cNvSpPr/>
      </dsp:nvSpPr>
      <dsp:spPr>
        <a:xfrm>
          <a:off x="1389179" y="494720"/>
          <a:ext cx="3422399" cy="4296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b="1" kern="1200" dirty="0" smtClean="0">
              <a:latin typeface="Century Gothic" pitchFamily="34" charset="0"/>
            </a:rPr>
            <a:t>  FRANCIA</a:t>
          </a:r>
          <a:r>
            <a:rPr lang="it-IT" sz="1200" kern="1200" dirty="0" smtClean="0">
              <a:latin typeface="Century Gothic" pitchFamily="34" charset="0"/>
            </a:rPr>
            <a:t>: SOPHIA ANTIPOLIS </a:t>
          </a:r>
          <a:endParaRPr lang="it-IT" sz="1200" kern="1200" dirty="0">
            <a:latin typeface="Century Gothic" pitchFamily="34" charset="0"/>
          </a:endParaRPr>
        </a:p>
      </dsp:txBody>
      <dsp:txXfrm>
        <a:off x="1401763" y="507304"/>
        <a:ext cx="3397231" cy="404465"/>
      </dsp:txXfrm>
    </dsp:sp>
    <dsp:sp modelId="{24BA24B9-9030-4B07-8239-F143ADFAFD49}">
      <dsp:nvSpPr>
        <dsp:cNvPr id="0" name=""/>
        <dsp:cNvSpPr/>
      </dsp:nvSpPr>
      <dsp:spPr>
        <a:xfrm rot="20276823">
          <a:off x="927356" y="1301024"/>
          <a:ext cx="491203" cy="34541"/>
        </a:xfrm>
        <a:custGeom>
          <a:avLst/>
          <a:gdLst/>
          <a:ahLst/>
          <a:cxnLst/>
          <a:rect l="0" t="0" r="0" b="0"/>
          <a:pathLst>
            <a:path>
              <a:moveTo>
                <a:pt x="0" y="17270"/>
              </a:moveTo>
              <a:lnTo>
                <a:pt x="491203" y="1727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500" kern="1200">
            <a:latin typeface="Century Gothic" pitchFamily="34" charset="0"/>
          </a:endParaRPr>
        </a:p>
      </dsp:txBody>
      <dsp:txXfrm>
        <a:off x="1160678" y="1306015"/>
        <a:ext cx="24560" cy="24560"/>
      </dsp:txXfrm>
    </dsp:sp>
    <dsp:sp modelId="{FBC02A79-B9AB-43C7-840A-D66F1E1D9269}">
      <dsp:nvSpPr>
        <dsp:cNvPr id="0" name=""/>
        <dsp:cNvSpPr/>
      </dsp:nvSpPr>
      <dsp:spPr>
        <a:xfrm>
          <a:off x="1400590" y="1011264"/>
          <a:ext cx="3422399" cy="4296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b="1" kern="1200" dirty="0" smtClean="0">
              <a:latin typeface="Century Gothic" pitchFamily="34" charset="0"/>
            </a:rPr>
            <a:t>  UK</a:t>
          </a:r>
          <a:r>
            <a:rPr lang="it-IT" sz="1200" kern="1200" dirty="0" smtClean="0">
              <a:latin typeface="Century Gothic" pitchFamily="34" charset="0"/>
            </a:rPr>
            <a:t>: CAMBRIDGE  </a:t>
          </a:r>
          <a:endParaRPr lang="it-IT" sz="1200" kern="1200" dirty="0">
            <a:latin typeface="Century Gothic" pitchFamily="34" charset="0"/>
          </a:endParaRPr>
        </a:p>
      </dsp:txBody>
      <dsp:txXfrm>
        <a:off x="1413174" y="1023848"/>
        <a:ext cx="3397231" cy="404465"/>
      </dsp:txXfrm>
    </dsp:sp>
    <dsp:sp modelId="{8A98ABD6-6990-4412-B222-E1F039E4CD2C}">
      <dsp:nvSpPr>
        <dsp:cNvPr id="0" name=""/>
        <dsp:cNvSpPr/>
      </dsp:nvSpPr>
      <dsp:spPr>
        <a:xfrm rot="2525389">
          <a:off x="869761" y="1589630"/>
          <a:ext cx="585986" cy="34541"/>
        </a:xfrm>
        <a:custGeom>
          <a:avLst/>
          <a:gdLst/>
          <a:ahLst/>
          <a:cxnLst/>
          <a:rect l="0" t="0" r="0" b="0"/>
          <a:pathLst>
            <a:path>
              <a:moveTo>
                <a:pt x="0" y="17270"/>
              </a:moveTo>
              <a:lnTo>
                <a:pt x="585986" y="1727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500" kern="1200">
            <a:latin typeface="Century Gothic" pitchFamily="34" charset="0"/>
          </a:endParaRPr>
        </a:p>
      </dsp:txBody>
      <dsp:txXfrm>
        <a:off x="1148104" y="1592251"/>
        <a:ext cx="29299" cy="29299"/>
      </dsp:txXfrm>
    </dsp:sp>
    <dsp:sp modelId="{8F710CC2-C97F-4399-934E-31C82C12D002}">
      <dsp:nvSpPr>
        <dsp:cNvPr id="0" name=""/>
        <dsp:cNvSpPr/>
      </dsp:nvSpPr>
      <dsp:spPr>
        <a:xfrm>
          <a:off x="1380183" y="1588476"/>
          <a:ext cx="3650139" cy="4296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b="1" kern="1200" dirty="0" smtClean="0">
              <a:latin typeface="Century Gothic" pitchFamily="34" charset="0"/>
            </a:rPr>
            <a:t>  GERMANIA</a:t>
          </a:r>
          <a:r>
            <a:rPr lang="it-IT" sz="1200" kern="1200" dirty="0" smtClean="0">
              <a:latin typeface="Century Gothic" pitchFamily="34" charset="0"/>
            </a:rPr>
            <a:t>: </a:t>
          </a:r>
          <a:r>
            <a:rPr lang="it-IT" sz="1100" kern="1200" dirty="0" smtClean="0">
              <a:latin typeface="Century Gothic" pitchFamily="34" charset="0"/>
            </a:rPr>
            <a:t>OPERATORI PUBBLICI E BANCARI</a:t>
          </a:r>
          <a:endParaRPr lang="it-IT" sz="1100" kern="1200" dirty="0">
            <a:latin typeface="Century Gothic" pitchFamily="34" charset="0"/>
          </a:endParaRPr>
        </a:p>
      </dsp:txBody>
      <dsp:txXfrm>
        <a:off x="1392767" y="1601060"/>
        <a:ext cx="3624971" cy="40446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F13E4C-C619-42B1-8760-4388BE4C69A8}">
      <dsp:nvSpPr>
        <dsp:cNvPr id="0" name=""/>
        <dsp:cNvSpPr/>
      </dsp:nvSpPr>
      <dsp:spPr>
        <a:xfrm>
          <a:off x="0" y="385119"/>
          <a:ext cx="2736304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3B3420-C3C1-4F81-AD88-2654F4DBE53D}">
      <dsp:nvSpPr>
        <dsp:cNvPr id="0" name=""/>
        <dsp:cNvSpPr/>
      </dsp:nvSpPr>
      <dsp:spPr>
        <a:xfrm>
          <a:off x="136815" y="119439"/>
          <a:ext cx="2449123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8" tIns="0" rIns="72398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1" kern="1200" dirty="0" smtClean="0">
              <a:latin typeface="Century Gothic" pitchFamily="34" charset="0"/>
            </a:rPr>
            <a:t>SCIENCE PARK</a:t>
          </a:r>
          <a:endParaRPr lang="it-IT" sz="1400" b="1" kern="1200" dirty="0">
            <a:latin typeface="Century Gothic" pitchFamily="34" charset="0"/>
          </a:endParaRPr>
        </a:p>
      </dsp:txBody>
      <dsp:txXfrm>
        <a:off x="162754" y="145378"/>
        <a:ext cx="2397245" cy="479482"/>
      </dsp:txXfrm>
    </dsp:sp>
    <dsp:sp modelId="{86A985A6-67E4-4C85-9FE1-40CEB01488E4}">
      <dsp:nvSpPr>
        <dsp:cNvPr id="0" name=""/>
        <dsp:cNvSpPr/>
      </dsp:nvSpPr>
      <dsp:spPr>
        <a:xfrm>
          <a:off x="0" y="1144761"/>
          <a:ext cx="2736304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09F245-A3EB-4B69-9065-CFB572E79A3F}">
      <dsp:nvSpPr>
        <dsp:cNvPr id="0" name=""/>
        <dsp:cNvSpPr/>
      </dsp:nvSpPr>
      <dsp:spPr>
        <a:xfrm>
          <a:off x="136815" y="935919"/>
          <a:ext cx="2449123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8" tIns="0" rIns="72398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1" kern="1200" dirty="0" smtClean="0">
              <a:latin typeface="Century Gothic" pitchFamily="34" charset="0"/>
            </a:rPr>
            <a:t>TECHNOLOGY PARK</a:t>
          </a:r>
          <a:endParaRPr lang="it-IT" sz="1400" b="1" kern="1200" dirty="0">
            <a:latin typeface="Century Gothic" pitchFamily="34" charset="0"/>
          </a:endParaRPr>
        </a:p>
      </dsp:txBody>
      <dsp:txXfrm>
        <a:off x="162754" y="961858"/>
        <a:ext cx="2397245" cy="479482"/>
      </dsp:txXfrm>
    </dsp:sp>
    <dsp:sp modelId="{BEE3950F-3BFC-40CA-8045-4EDAB7AF5C55}">
      <dsp:nvSpPr>
        <dsp:cNvPr id="0" name=""/>
        <dsp:cNvSpPr/>
      </dsp:nvSpPr>
      <dsp:spPr>
        <a:xfrm>
          <a:off x="0" y="2018079"/>
          <a:ext cx="2736304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FE07AA-F0D8-4127-8781-1FDA541DD93F}">
      <dsp:nvSpPr>
        <dsp:cNvPr id="0" name=""/>
        <dsp:cNvSpPr/>
      </dsp:nvSpPr>
      <dsp:spPr>
        <a:xfrm>
          <a:off x="136815" y="1752399"/>
          <a:ext cx="2449123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8" tIns="0" rIns="72398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1" kern="1200" dirty="0" smtClean="0">
              <a:latin typeface="Century Gothic" pitchFamily="34" charset="0"/>
            </a:rPr>
            <a:t>RESEARCH PARK</a:t>
          </a:r>
          <a:endParaRPr lang="it-IT" sz="1400" b="1" kern="1200" dirty="0">
            <a:latin typeface="Century Gothic" pitchFamily="34" charset="0"/>
          </a:endParaRPr>
        </a:p>
      </dsp:txBody>
      <dsp:txXfrm>
        <a:off x="162754" y="1778338"/>
        <a:ext cx="2397245" cy="479482"/>
      </dsp:txXfrm>
    </dsp:sp>
    <dsp:sp modelId="{1E1BF198-0E29-43E4-9C2C-6229206AF910}">
      <dsp:nvSpPr>
        <dsp:cNvPr id="0" name=""/>
        <dsp:cNvSpPr/>
      </dsp:nvSpPr>
      <dsp:spPr>
        <a:xfrm>
          <a:off x="0" y="2834560"/>
          <a:ext cx="2736304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BE4352-109D-4394-9C51-F6F53467DE27}">
      <dsp:nvSpPr>
        <dsp:cNvPr id="0" name=""/>
        <dsp:cNvSpPr/>
      </dsp:nvSpPr>
      <dsp:spPr>
        <a:xfrm>
          <a:off x="136815" y="2568879"/>
          <a:ext cx="2449123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8" tIns="0" rIns="72398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1" kern="1200" dirty="0" smtClean="0">
              <a:latin typeface="Century Gothic" pitchFamily="34" charset="0"/>
            </a:rPr>
            <a:t>INNOVATION CENTRE</a:t>
          </a:r>
          <a:endParaRPr lang="it-IT" sz="1400" b="1" kern="1200" dirty="0">
            <a:latin typeface="Century Gothic" pitchFamily="34" charset="0"/>
          </a:endParaRPr>
        </a:p>
      </dsp:txBody>
      <dsp:txXfrm>
        <a:off x="162754" y="2594818"/>
        <a:ext cx="2397245" cy="479482"/>
      </dsp:txXfrm>
    </dsp:sp>
    <dsp:sp modelId="{CDA6FAA4-A3CA-4B5A-A887-03A1000956FD}">
      <dsp:nvSpPr>
        <dsp:cNvPr id="0" name=""/>
        <dsp:cNvSpPr/>
      </dsp:nvSpPr>
      <dsp:spPr>
        <a:xfrm>
          <a:off x="0" y="3651040"/>
          <a:ext cx="2736304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36470B-0A03-4AE4-BA17-BEE47E74F173}">
      <dsp:nvSpPr>
        <dsp:cNvPr id="0" name=""/>
        <dsp:cNvSpPr/>
      </dsp:nvSpPr>
      <dsp:spPr>
        <a:xfrm>
          <a:off x="136815" y="3385360"/>
          <a:ext cx="2449123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8" tIns="0" rIns="72398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1" kern="1200" dirty="0" smtClean="0">
              <a:latin typeface="Century Gothic" pitchFamily="34" charset="0"/>
            </a:rPr>
            <a:t>BUSINESS INCUBATOR</a:t>
          </a:r>
          <a:endParaRPr lang="it-IT" sz="1400" b="1" kern="1200" dirty="0">
            <a:latin typeface="Century Gothic" pitchFamily="34" charset="0"/>
          </a:endParaRPr>
        </a:p>
      </dsp:txBody>
      <dsp:txXfrm>
        <a:off x="162754" y="3411299"/>
        <a:ext cx="2397245" cy="479482"/>
      </dsp:txXfrm>
    </dsp:sp>
    <dsp:sp modelId="{20F26B34-62F1-4AD0-B594-92DE1AD322F6}">
      <dsp:nvSpPr>
        <dsp:cNvPr id="0" name=""/>
        <dsp:cNvSpPr/>
      </dsp:nvSpPr>
      <dsp:spPr>
        <a:xfrm>
          <a:off x="0" y="4467520"/>
          <a:ext cx="2736304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58E0F6-FAA3-4A3C-8F16-5A2B3E32119D}">
      <dsp:nvSpPr>
        <dsp:cNvPr id="0" name=""/>
        <dsp:cNvSpPr/>
      </dsp:nvSpPr>
      <dsp:spPr>
        <a:xfrm>
          <a:off x="136815" y="4201840"/>
          <a:ext cx="2449123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8" tIns="0" rIns="72398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1" kern="1200" dirty="0" smtClean="0">
              <a:latin typeface="Century Gothic" pitchFamily="34" charset="0"/>
            </a:rPr>
            <a:t>COMMERCIAL/BUSINESS PARK</a:t>
          </a:r>
          <a:endParaRPr lang="it-IT" sz="1400" b="1" kern="1200" dirty="0">
            <a:latin typeface="Century Gothic" pitchFamily="34" charset="0"/>
          </a:endParaRPr>
        </a:p>
      </dsp:txBody>
      <dsp:txXfrm>
        <a:off x="162754" y="4227779"/>
        <a:ext cx="2397245" cy="4794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0.64211</cdr:x>
      <cdr:y>0.08824</cdr:y>
    </cdr:from>
    <cdr:to>
      <cdr:x>0.86594</cdr:x>
      <cdr:y>0.16995</cdr:y>
    </cdr:to>
    <cdr:sp macro="" textlink="">
      <cdr:nvSpPr>
        <cdr:cNvPr id="2" name="CasellaDiTesto 9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392488" y="432048"/>
          <a:ext cx="1531188" cy="400110"/>
        </a:xfrm>
        <a:prstGeom xmlns:a="http://schemas.openxmlformats.org/drawingml/2006/main" prst="rect">
          <a:avLst/>
        </a:prstGeom>
        <a:solidFill xmlns:a="http://schemas.openxmlformats.org/drawingml/2006/main">
          <a:srgbClr val="FFFF00"/>
        </a:solidFill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it-IT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cs typeface="Arial" pitchFamily="34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cs typeface="Arial" pitchFamily="34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cs typeface="Arial" pitchFamily="34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cs typeface="Arial" pitchFamily="34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cs typeface="Arial" pitchFamily="34" charset="0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cs typeface="Arial" pitchFamily="34" charset="0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cs typeface="Arial" pitchFamily="34" charset="0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cs typeface="Arial" pitchFamily="34" charset="0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cs typeface="Arial" pitchFamily="34" charset="0"/>
            </a:defRPr>
          </a:lvl9pPr>
        </a:lstStyle>
        <a:p xmlns:a="http://schemas.openxmlformats.org/drawingml/2006/main">
          <a:r>
            <a:rPr lang="it-IT" altLang="it-IT" sz="2000" b="1" dirty="0" err="1" smtClean="0">
              <a:solidFill>
                <a:srgbClr val="FF0000"/>
              </a:solidFill>
            </a:rPr>
            <a:t>R&amp;S</a:t>
          </a:r>
          <a:r>
            <a:rPr lang="it-IT" altLang="it-IT" sz="2000" b="1" dirty="0" smtClean="0">
              <a:solidFill>
                <a:srgbClr val="FF0000"/>
              </a:solidFill>
            </a:rPr>
            <a:t> </a:t>
          </a:r>
          <a:r>
            <a:rPr lang="it-IT" altLang="it-IT" sz="2000" b="1" dirty="0">
              <a:solidFill>
                <a:srgbClr val="FF0000"/>
              </a:solidFill>
            </a:rPr>
            <a:t>= </a:t>
          </a:r>
          <a:r>
            <a:rPr lang="it-IT" altLang="it-IT" sz="2000" b="1" dirty="0" smtClean="0">
              <a:solidFill>
                <a:srgbClr val="FF0000"/>
              </a:solidFill>
            </a:rPr>
            <a:t>53%</a:t>
          </a:r>
          <a:endParaRPr lang="it-IT" altLang="it-IT" sz="2000" b="1" dirty="0">
            <a:solidFill>
              <a:srgbClr val="FF0000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FC4E1A-D437-4A5B-AFA7-370347B71915}" type="datetimeFigureOut">
              <a:rPr lang="en-US" smtClean="0"/>
              <a:pPr/>
              <a:t>3/29/2017</a:t>
            </a:fld>
            <a:endParaRPr lang="en-US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6CDBCF-A442-471B-B3CC-DB4411F4D22C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728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451224-2F8E-4AB3-ADA0-6AAC338682B8}" type="slidenum">
              <a:rPr lang="it-IT"/>
              <a:pPr/>
              <a:t>5</a:t>
            </a:fld>
            <a:endParaRPr lang="it-IT"/>
          </a:p>
        </p:txBody>
      </p:sp>
      <p:sp>
        <p:nvSpPr>
          <p:cNvPr id="53251" name="Rectangle 7"/>
          <p:cNvSpPr txBox="1">
            <a:spLocks noGrp="1" noChangeArrowheads="1"/>
          </p:cNvSpPr>
          <p:nvPr/>
        </p:nvSpPr>
        <p:spPr bwMode="auto">
          <a:xfrm>
            <a:off x="4022938" y="9722882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38" tIns="49520" rIns="99038" bIns="49520" anchor="b"/>
          <a:lstStyle/>
          <a:p>
            <a:pPr algn="r"/>
            <a:fld id="{4E4DDC3D-59E0-4E39-9C14-290A1EF07D13}" type="slidenum">
              <a:rPr lang="it-IT" sz="1300"/>
              <a:pPr algn="r"/>
              <a:t>5</a:t>
            </a:fld>
            <a:endParaRPr lang="it-IT" sz="1300" dirty="0"/>
          </a:p>
        </p:txBody>
      </p:sp>
      <p:sp>
        <p:nvSpPr>
          <p:cNvPr id="532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532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5" y="4861441"/>
            <a:ext cx="5206153" cy="4605576"/>
          </a:xfrm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val="6421536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1859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12186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CF91739-EEE7-4FD4-93D5-FE0FC423290A}" type="slidenum">
              <a:rPr lang="it-IT" altLang="en-US"/>
              <a:pPr eaLnBrk="1" hangingPunct="1"/>
              <a:t>52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35703676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0FFCCC-3264-4308-A852-4AE3661DF5FF}" type="slidenum">
              <a:rPr lang="it-IT"/>
              <a:pPr/>
              <a:t>6</a:t>
            </a:fld>
            <a:endParaRPr lang="it-IT"/>
          </a:p>
        </p:txBody>
      </p:sp>
      <p:sp>
        <p:nvSpPr>
          <p:cNvPr id="54275" name="Rectangle 7"/>
          <p:cNvSpPr txBox="1">
            <a:spLocks noGrp="1" noChangeArrowheads="1"/>
          </p:cNvSpPr>
          <p:nvPr/>
        </p:nvSpPr>
        <p:spPr bwMode="auto">
          <a:xfrm>
            <a:off x="4022938" y="9722882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38" tIns="49520" rIns="99038" bIns="49520" anchor="b"/>
          <a:lstStyle/>
          <a:p>
            <a:pPr algn="r"/>
            <a:fld id="{4916AB44-0701-4279-9F36-29AF04F52548}" type="slidenum">
              <a:rPr lang="it-IT" sz="1300"/>
              <a:pPr algn="r"/>
              <a:t>6</a:t>
            </a:fld>
            <a:endParaRPr lang="it-IT" sz="1300" dirty="0"/>
          </a:p>
        </p:txBody>
      </p:sp>
      <p:sp>
        <p:nvSpPr>
          <p:cNvPr id="542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542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5" y="4861441"/>
            <a:ext cx="5206153" cy="4605576"/>
          </a:xfrm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val="9284156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B9AB0D-497F-4C4C-A962-E2C93015B7FA}" type="slidenum">
              <a:rPr lang="it-IT"/>
              <a:pPr/>
              <a:t>7</a:t>
            </a:fld>
            <a:endParaRPr lang="it-IT"/>
          </a:p>
        </p:txBody>
      </p:sp>
      <p:sp>
        <p:nvSpPr>
          <p:cNvPr id="55299" name="Rectangle 7"/>
          <p:cNvSpPr txBox="1">
            <a:spLocks noGrp="1" noChangeArrowheads="1"/>
          </p:cNvSpPr>
          <p:nvPr/>
        </p:nvSpPr>
        <p:spPr bwMode="auto">
          <a:xfrm>
            <a:off x="4022938" y="9722882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38" tIns="49520" rIns="99038" bIns="49520" anchor="b"/>
          <a:lstStyle/>
          <a:p>
            <a:pPr algn="r"/>
            <a:fld id="{CC89CC18-AE87-407B-AEE0-ADE0CC6D173E}" type="slidenum">
              <a:rPr lang="it-IT" sz="1300"/>
              <a:pPr algn="r"/>
              <a:t>7</a:t>
            </a:fld>
            <a:endParaRPr lang="it-IT" sz="1300" dirty="0"/>
          </a:p>
        </p:txBody>
      </p:sp>
      <p:sp>
        <p:nvSpPr>
          <p:cNvPr id="553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553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5" y="4861441"/>
            <a:ext cx="5206153" cy="4605576"/>
          </a:xfrm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val="14895121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B15899-7E91-4AD9-AB8F-78D566C661EF}" type="slidenum">
              <a:rPr lang="it-IT"/>
              <a:pPr/>
              <a:t>8</a:t>
            </a:fld>
            <a:endParaRPr lang="it-IT"/>
          </a:p>
        </p:txBody>
      </p:sp>
      <p:sp>
        <p:nvSpPr>
          <p:cNvPr id="56323" name="Rectangle 7"/>
          <p:cNvSpPr txBox="1">
            <a:spLocks noGrp="1" noChangeArrowheads="1"/>
          </p:cNvSpPr>
          <p:nvPr/>
        </p:nvSpPr>
        <p:spPr bwMode="auto">
          <a:xfrm>
            <a:off x="4022938" y="9722882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38" tIns="49520" rIns="99038" bIns="49520" anchor="b"/>
          <a:lstStyle/>
          <a:p>
            <a:pPr algn="r"/>
            <a:fld id="{E51D13A5-146B-441D-9324-3E06847523C5}" type="slidenum">
              <a:rPr lang="it-IT" sz="1300"/>
              <a:pPr algn="r"/>
              <a:t>8</a:t>
            </a:fld>
            <a:endParaRPr lang="it-IT" sz="1300" dirty="0"/>
          </a:p>
        </p:txBody>
      </p:sp>
      <p:sp>
        <p:nvSpPr>
          <p:cNvPr id="563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563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5" y="4861441"/>
            <a:ext cx="5206153" cy="4605576"/>
          </a:xfrm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val="1938172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38EEA3-401F-4DA3-AC08-52701512E1FB}" type="slidenum">
              <a:rPr lang="it-IT"/>
              <a:pPr/>
              <a:t>9</a:t>
            </a:fld>
            <a:endParaRPr lang="it-IT"/>
          </a:p>
        </p:txBody>
      </p:sp>
      <p:sp>
        <p:nvSpPr>
          <p:cNvPr id="57347" name="Rectangle 7"/>
          <p:cNvSpPr txBox="1">
            <a:spLocks noGrp="1" noChangeArrowheads="1"/>
          </p:cNvSpPr>
          <p:nvPr/>
        </p:nvSpPr>
        <p:spPr bwMode="auto">
          <a:xfrm>
            <a:off x="4022938" y="9722882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38" tIns="49520" rIns="99038" bIns="49520" anchor="b"/>
          <a:lstStyle/>
          <a:p>
            <a:pPr algn="r"/>
            <a:fld id="{FFA0419D-202B-429A-B75A-C057C9CF2F0D}" type="slidenum">
              <a:rPr lang="it-IT" sz="1300"/>
              <a:pPr algn="r"/>
              <a:t>9</a:t>
            </a:fld>
            <a:endParaRPr lang="it-IT" sz="1300" dirty="0"/>
          </a:p>
        </p:txBody>
      </p:sp>
      <p:sp>
        <p:nvSpPr>
          <p:cNvPr id="573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573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5" y="4861441"/>
            <a:ext cx="5206153" cy="4605576"/>
          </a:xfrm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val="24982152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9FD00D-088D-4B42-B3B1-C04E0FD8FC40}" type="slidenum">
              <a:rPr lang="it-IT"/>
              <a:pPr/>
              <a:t>10</a:t>
            </a:fld>
            <a:endParaRPr lang="it-IT"/>
          </a:p>
        </p:txBody>
      </p:sp>
      <p:sp>
        <p:nvSpPr>
          <p:cNvPr id="58371" name="Rectangle 7"/>
          <p:cNvSpPr txBox="1">
            <a:spLocks noGrp="1" noChangeArrowheads="1"/>
          </p:cNvSpPr>
          <p:nvPr/>
        </p:nvSpPr>
        <p:spPr bwMode="auto">
          <a:xfrm>
            <a:off x="4022938" y="9722882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38" tIns="49520" rIns="99038" bIns="49520" anchor="b"/>
          <a:lstStyle/>
          <a:p>
            <a:pPr algn="r"/>
            <a:fld id="{426042E5-A24E-42D1-AF67-B8F6B9456B4A}" type="slidenum">
              <a:rPr lang="it-IT" sz="1300"/>
              <a:pPr algn="r"/>
              <a:t>10</a:t>
            </a:fld>
            <a:endParaRPr lang="it-IT" sz="1300" dirty="0"/>
          </a:p>
        </p:txBody>
      </p:sp>
      <p:sp>
        <p:nvSpPr>
          <p:cNvPr id="583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583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5" y="4861441"/>
            <a:ext cx="5206153" cy="4605576"/>
          </a:xfrm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val="3307010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7763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117764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A1E7B44-8000-4B73-BD33-22709264768C}" type="slidenum">
              <a:rPr lang="it-IT" altLang="en-US"/>
              <a:pPr eaLnBrk="1" hangingPunct="1"/>
              <a:t>49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34906547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119812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60D2C8C-7828-4790-AAE2-6FAA6273C180}" type="slidenum">
              <a:rPr lang="it-IT" altLang="en-US"/>
              <a:pPr eaLnBrk="1" hangingPunct="1"/>
              <a:t>50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8500914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0835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120836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54FAF12-D268-497C-8ED8-8D9BB3F43D32}" type="slidenum">
              <a:rPr lang="it-IT" altLang="en-US"/>
              <a:pPr eaLnBrk="1" hangingPunct="1"/>
              <a:t>51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4096567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smtClean="0"/>
              <a:pPr/>
              <a:t>3/29/2017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4039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smtClean="0"/>
              <a:pPr/>
              <a:t>3/29/2017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680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F1133-3259-4C45-BABA-5B62D9C6F78D}" type="datetimeFigureOut">
              <a:rPr lang="en-US" smtClean="0"/>
              <a:pPr/>
              <a:t>3/29/2017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904304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4"/>
          <p:cNvSpPr>
            <a:spLocks noChangeArrowheads="1"/>
          </p:cNvSpPr>
          <p:nvPr userDrawn="1"/>
        </p:nvSpPr>
        <p:spPr bwMode="auto">
          <a:xfrm>
            <a:off x="10656277" y="6342063"/>
            <a:ext cx="720970" cy="3683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FB6B287-43D8-4F4F-B7F5-7789CAF38FAC}" type="slidenum">
              <a:rPr kumimoji="1" lang="it-IT" altLang="it-IT" sz="1800">
                <a:solidFill>
                  <a:srgbClr val="FFFFFF"/>
                </a:solidFill>
                <a:latin typeface="Tahoma" panose="020B0604030504040204" pitchFamily="34" charset="0"/>
              </a:rPr>
              <a:pPr eaLnBrk="1" hangingPunct="1"/>
              <a:t>‹N›</a:t>
            </a:fld>
            <a:endParaRPr kumimoji="1" lang="it-IT" altLang="it-IT" sz="1800">
              <a:solidFill>
                <a:srgbClr val="FFFFFF"/>
              </a:solidFill>
              <a:latin typeface="Tahoma" panose="020B0604030504040204" pitchFamily="34" charset="0"/>
            </a:endParaRPr>
          </a:p>
        </p:txBody>
      </p:sp>
      <p:sp>
        <p:nvSpPr>
          <p:cNvPr id="3" name="Rettangolo 2"/>
          <p:cNvSpPr/>
          <p:nvPr userDrawn="1"/>
        </p:nvSpPr>
        <p:spPr>
          <a:xfrm>
            <a:off x="0" y="115888"/>
            <a:ext cx="12192000" cy="792162"/>
          </a:xfrm>
          <a:prstGeom prst="rect">
            <a:avLst/>
          </a:prstGeom>
          <a:solidFill>
            <a:srgbClr val="0022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800"/>
          </a:p>
        </p:txBody>
      </p:sp>
      <p:sp>
        <p:nvSpPr>
          <p:cNvPr id="4" name="Rettangolo 4"/>
          <p:cNvSpPr>
            <a:spLocks noChangeArrowheads="1"/>
          </p:cNvSpPr>
          <p:nvPr userDrawn="1"/>
        </p:nvSpPr>
        <p:spPr bwMode="auto">
          <a:xfrm>
            <a:off x="11133016" y="6369050"/>
            <a:ext cx="722923" cy="36988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8833A5C-D18F-49A0-B5F2-F6625D3E6D42}" type="slidenum">
              <a:rPr kumimoji="1" lang="it-IT" altLang="it-IT" sz="1800" b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pPr eaLnBrk="1" hangingPunct="1"/>
              <a:t>‹N›</a:t>
            </a:fld>
            <a:endParaRPr kumimoji="1" lang="it-IT" altLang="it-IT" sz="1800" b="1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" name="Gruppo 9"/>
          <p:cNvGrpSpPr>
            <a:grpSpLocks/>
          </p:cNvGrpSpPr>
          <p:nvPr userDrawn="1"/>
        </p:nvGrpSpPr>
        <p:grpSpPr bwMode="auto">
          <a:xfrm>
            <a:off x="70339" y="6408738"/>
            <a:ext cx="2520462" cy="404812"/>
            <a:chOff x="183929" y="6324488"/>
            <a:chExt cx="2049127" cy="404997"/>
          </a:xfrm>
        </p:grpSpPr>
        <p:pic>
          <p:nvPicPr>
            <p:cNvPr id="6" name="Immagine 10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99" t="36647" r="4868" b="23752"/>
            <a:stretch>
              <a:fillRect/>
            </a:stretch>
          </p:blipFill>
          <p:spPr bwMode="auto">
            <a:xfrm>
              <a:off x="759993" y="6419427"/>
              <a:ext cx="1473063" cy="273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Immagine 11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53" t="9489" r="85818" b="13513"/>
            <a:stretch>
              <a:fillRect/>
            </a:stretch>
          </p:blipFill>
          <p:spPr bwMode="auto">
            <a:xfrm>
              <a:off x="183929" y="6324488"/>
              <a:ext cx="439910" cy="404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9" b="2359"/>
          <a:stretch>
            <a:fillRect/>
          </a:stretch>
        </p:blipFill>
        <p:spPr bwMode="auto">
          <a:xfrm>
            <a:off x="10738338" y="6013450"/>
            <a:ext cx="1453662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ttangolo 4"/>
          <p:cNvSpPr>
            <a:spLocks noChangeArrowheads="1"/>
          </p:cNvSpPr>
          <p:nvPr userDrawn="1"/>
        </p:nvSpPr>
        <p:spPr bwMode="auto">
          <a:xfrm>
            <a:off x="11258061" y="6510338"/>
            <a:ext cx="720970" cy="2921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6B7875A-753D-406D-993A-C86D0331CDEA}" type="slidenum">
              <a:rPr kumimoji="1" lang="it-IT" altLang="it-IT" sz="1300">
                <a:solidFill>
                  <a:srgbClr val="FFFFFF"/>
                </a:solidFill>
                <a:latin typeface="Antique Olive" pitchFamily="34" charset="0"/>
                <a:cs typeface="Rod" panose="02030509050101010101" pitchFamily="49" charset="-79"/>
              </a:rPr>
              <a:pPr eaLnBrk="1" hangingPunct="1"/>
              <a:t>‹N›</a:t>
            </a:fld>
            <a:endParaRPr kumimoji="1" lang="it-IT" altLang="it-IT" sz="1300">
              <a:solidFill>
                <a:srgbClr val="FFFFFF"/>
              </a:solidFill>
              <a:latin typeface="Antique Olive" pitchFamily="34" charset="0"/>
              <a:cs typeface="Rod" panose="02030509050101010101" pitchFamily="49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9613302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4"/>
          <p:cNvSpPr>
            <a:spLocks noChangeArrowheads="1"/>
          </p:cNvSpPr>
          <p:nvPr userDrawn="1"/>
        </p:nvSpPr>
        <p:spPr bwMode="auto">
          <a:xfrm>
            <a:off x="10656277" y="6342063"/>
            <a:ext cx="720970" cy="3683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FB6B287-43D8-4F4F-B7F5-7789CAF38FAC}" type="slidenum">
              <a:rPr kumimoji="1" lang="it-IT" altLang="it-IT" sz="1800">
                <a:solidFill>
                  <a:srgbClr val="FFFFFF"/>
                </a:solidFill>
                <a:latin typeface="Tahoma" panose="020B0604030504040204" pitchFamily="34" charset="0"/>
              </a:rPr>
              <a:pPr eaLnBrk="1" hangingPunct="1"/>
              <a:t>‹N›</a:t>
            </a:fld>
            <a:endParaRPr kumimoji="1" lang="it-IT" altLang="it-IT" sz="1800">
              <a:solidFill>
                <a:srgbClr val="FFFFFF"/>
              </a:solidFill>
              <a:latin typeface="Tahoma" panose="020B0604030504040204" pitchFamily="34" charset="0"/>
            </a:endParaRPr>
          </a:p>
        </p:txBody>
      </p:sp>
      <p:sp>
        <p:nvSpPr>
          <p:cNvPr id="3" name="Rettangolo 2"/>
          <p:cNvSpPr/>
          <p:nvPr userDrawn="1"/>
        </p:nvSpPr>
        <p:spPr>
          <a:xfrm>
            <a:off x="0" y="115888"/>
            <a:ext cx="12192000" cy="792162"/>
          </a:xfrm>
          <a:prstGeom prst="rect">
            <a:avLst/>
          </a:prstGeom>
          <a:solidFill>
            <a:srgbClr val="0022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800"/>
          </a:p>
        </p:txBody>
      </p:sp>
      <p:sp>
        <p:nvSpPr>
          <p:cNvPr id="4" name="Rettangolo 4"/>
          <p:cNvSpPr>
            <a:spLocks noChangeArrowheads="1"/>
          </p:cNvSpPr>
          <p:nvPr userDrawn="1"/>
        </p:nvSpPr>
        <p:spPr bwMode="auto">
          <a:xfrm>
            <a:off x="11133016" y="6369050"/>
            <a:ext cx="722923" cy="36988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8833A5C-D18F-49A0-B5F2-F6625D3E6D42}" type="slidenum">
              <a:rPr kumimoji="1" lang="it-IT" altLang="it-IT" sz="1800" b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pPr eaLnBrk="1" hangingPunct="1"/>
              <a:t>‹N›</a:t>
            </a:fld>
            <a:endParaRPr kumimoji="1" lang="it-IT" altLang="it-IT" sz="1800" b="1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" name="Gruppo 9"/>
          <p:cNvGrpSpPr>
            <a:grpSpLocks/>
          </p:cNvGrpSpPr>
          <p:nvPr userDrawn="1"/>
        </p:nvGrpSpPr>
        <p:grpSpPr bwMode="auto">
          <a:xfrm>
            <a:off x="70339" y="6408738"/>
            <a:ext cx="2520462" cy="404812"/>
            <a:chOff x="183929" y="6324488"/>
            <a:chExt cx="2049127" cy="404997"/>
          </a:xfrm>
        </p:grpSpPr>
        <p:pic>
          <p:nvPicPr>
            <p:cNvPr id="6" name="Immagine 10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99" t="36647" r="4868" b="23752"/>
            <a:stretch>
              <a:fillRect/>
            </a:stretch>
          </p:blipFill>
          <p:spPr bwMode="auto">
            <a:xfrm>
              <a:off x="759993" y="6419427"/>
              <a:ext cx="1473063" cy="273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Immagine 11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53" t="9489" r="85818" b="13513"/>
            <a:stretch>
              <a:fillRect/>
            </a:stretch>
          </p:blipFill>
          <p:spPr bwMode="auto">
            <a:xfrm>
              <a:off x="183929" y="6324488"/>
              <a:ext cx="439910" cy="404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9" b="2359"/>
          <a:stretch>
            <a:fillRect/>
          </a:stretch>
        </p:blipFill>
        <p:spPr bwMode="auto">
          <a:xfrm>
            <a:off x="10738338" y="6013450"/>
            <a:ext cx="1453662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ttangolo 4"/>
          <p:cNvSpPr>
            <a:spLocks noChangeArrowheads="1"/>
          </p:cNvSpPr>
          <p:nvPr userDrawn="1"/>
        </p:nvSpPr>
        <p:spPr bwMode="auto">
          <a:xfrm>
            <a:off x="11258061" y="6510338"/>
            <a:ext cx="720970" cy="2921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6B7875A-753D-406D-993A-C86D0331CDEA}" type="slidenum">
              <a:rPr kumimoji="1" lang="it-IT" altLang="it-IT" sz="1300">
                <a:solidFill>
                  <a:srgbClr val="FFFFFF"/>
                </a:solidFill>
                <a:latin typeface="Antique Olive" pitchFamily="34" charset="0"/>
                <a:cs typeface="Rod" panose="02030509050101010101" pitchFamily="49" charset="-79"/>
              </a:rPr>
              <a:pPr eaLnBrk="1" hangingPunct="1"/>
              <a:t>‹N›</a:t>
            </a:fld>
            <a:endParaRPr kumimoji="1" lang="it-IT" altLang="it-IT" sz="1300">
              <a:solidFill>
                <a:srgbClr val="FFFFFF"/>
              </a:solidFill>
              <a:latin typeface="Antique Olive" pitchFamily="34" charset="0"/>
              <a:cs typeface="Rod" panose="02030509050101010101" pitchFamily="49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5485721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4"/>
          <p:cNvSpPr>
            <a:spLocks noChangeArrowheads="1"/>
          </p:cNvSpPr>
          <p:nvPr userDrawn="1"/>
        </p:nvSpPr>
        <p:spPr bwMode="auto">
          <a:xfrm>
            <a:off x="10656277" y="6342063"/>
            <a:ext cx="720970" cy="3683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FB6B287-43D8-4F4F-B7F5-7789CAF38FAC}" type="slidenum">
              <a:rPr kumimoji="1" lang="it-IT" altLang="it-IT" sz="1800">
                <a:solidFill>
                  <a:srgbClr val="FFFFFF"/>
                </a:solidFill>
                <a:latin typeface="Tahoma" panose="020B0604030504040204" pitchFamily="34" charset="0"/>
              </a:rPr>
              <a:pPr eaLnBrk="1" hangingPunct="1"/>
              <a:t>‹N›</a:t>
            </a:fld>
            <a:endParaRPr kumimoji="1" lang="it-IT" altLang="it-IT" sz="1800">
              <a:solidFill>
                <a:srgbClr val="FFFFFF"/>
              </a:solidFill>
              <a:latin typeface="Tahoma" panose="020B0604030504040204" pitchFamily="34" charset="0"/>
            </a:endParaRPr>
          </a:p>
        </p:txBody>
      </p:sp>
      <p:sp>
        <p:nvSpPr>
          <p:cNvPr id="3" name="Rettangolo 2"/>
          <p:cNvSpPr/>
          <p:nvPr userDrawn="1"/>
        </p:nvSpPr>
        <p:spPr>
          <a:xfrm>
            <a:off x="0" y="115888"/>
            <a:ext cx="12192000" cy="792162"/>
          </a:xfrm>
          <a:prstGeom prst="rect">
            <a:avLst/>
          </a:prstGeom>
          <a:solidFill>
            <a:srgbClr val="0022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800"/>
          </a:p>
        </p:txBody>
      </p:sp>
      <p:sp>
        <p:nvSpPr>
          <p:cNvPr id="4" name="Rettangolo 4"/>
          <p:cNvSpPr>
            <a:spLocks noChangeArrowheads="1"/>
          </p:cNvSpPr>
          <p:nvPr userDrawn="1"/>
        </p:nvSpPr>
        <p:spPr bwMode="auto">
          <a:xfrm>
            <a:off x="11133016" y="6369050"/>
            <a:ext cx="722923" cy="36988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8833A5C-D18F-49A0-B5F2-F6625D3E6D42}" type="slidenum">
              <a:rPr kumimoji="1" lang="it-IT" altLang="it-IT" sz="1800" b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pPr eaLnBrk="1" hangingPunct="1"/>
              <a:t>‹N›</a:t>
            </a:fld>
            <a:endParaRPr kumimoji="1" lang="it-IT" altLang="it-IT" sz="1800" b="1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" name="Gruppo 9"/>
          <p:cNvGrpSpPr>
            <a:grpSpLocks/>
          </p:cNvGrpSpPr>
          <p:nvPr userDrawn="1"/>
        </p:nvGrpSpPr>
        <p:grpSpPr bwMode="auto">
          <a:xfrm>
            <a:off x="70339" y="6408738"/>
            <a:ext cx="2520462" cy="404812"/>
            <a:chOff x="183929" y="6324488"/>
            <a:chExt cx="2049127" cy="404997"/>
          </a:xfrm>
        </p:grpSpPr>
        <p:pic>
          <p:nvPicPr>
            <p:cNvPr id="6" name="Immagine 10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99" t="36647" r="4868" b="23752"/>
            <a:stretch>
              <a:fillRect/>
            </a:stretch>
          </p:blipFill>
          <p:spPr bwMode="auto">
            <a:xfrm>
              <a:off x="759993" y="6419427"/>
              <a:ext cx="1473063" cy="273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Immagine 11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53" t="9489" r="85818" b="13513"/>
            <a:stretch>
              <a:fillRect/>
            </a:stretch>
          </p:blipFill>
          <p:spPr bwMode="auto">
            <a:xfrm>
              <a:off x="183929" y="6324488"/>
              <a:ext cx="439910" cy="404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9" b="2359"/>
          <a:stretch>
            <a:fillRect/>
          </a:stretch>
        </p:blipFill>
        <p:spPr bwMode="auto">
          <a:xfrm>
            <a:off x="10738338" y="6013450"/>
            <a:ext cx="1453662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ttangolo 4"/>
          <p:cNvSpPr>
            <a:spLocks noChangeArrowheads="1"/>
          </p:cNvSpPr>
          <p:nvPr userDrawn="1"/>
        </p:nvSpPr>
        <p:spPr bwMode="auto">
          <a:xfrm>
            <a:off x="11258061" y="6510338"/>
            <a:ext cx="720970" cy="2921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6B7875A-753D-406D-993A-C86D0331CDEA}" type="slidenum">
              <a:rPr kumimoji="1" lang="it-IT" altLang="it-IT" sz="1300">
                <a:solidFill>
                  <a:srgbClr val="FFFFFF"/>
                </a:solidFill>
                <a:latin typeface="Antique Olive" pitchFamily="34" charset="0"/>
                <a:cs typeface="Rod" panose="02030509050101010101" pitchFamily="49" charset="-79"/>
              </a:rPr>
              <a:pPr eaLnBrk="1" hangingPunct="1"/>
              <a:t>‹N›</a:t>
            </a:fld>
            <a:endParaRPr kumimoji="1" lang="it-IT" altLang="it-IT" sz="1300">
              <a:solidFill>
                <a:srgbClr val="FFFFFF"/>
              </a:solidFill>
              <a:latin typeface="Antique Olive" pitchFamily="34" charset="0"/>
              <a:cs typeface="Rod" panose="02030509050101010101" pitchFamily="49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2139115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4"/>
          <p:cNvSpPr>
            <a:spLocks noChangeArrowheads="1"/>
          </p:cNvSpPr>
          <p:nvPr userDrawn="1"/>
        </p:nvSpPr>
        <p:spPr bwMode="auto">
          <a:xfrm>
            <a:off x="10656277" y="6342063"/>
            <a:ext cx="720970" cy="3683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FB6B287-43D8-4F4F-B7F5-7789CAF38FAC}" type="slidenum">
              <a:rPr kumimoji="1" lang="it-IT" altLang="it-IT" sz="1800">
                <a:solidFill>
                  <a:srgbClr val="FFFFFF"/>
                </a:solidFill>
                <a:latin typeface="Tahoma" panose="020B0604030504040204" pitchFamily="34" charset="0"/>
              </a:rPr>
              <a:pPr eaLnBrk="1" hangingPunct="1"/>
              <a:t>‹N›</a:t>
            </a:fld>
            <a:endParaRPr kumimoji="1" lang="it-IT" altLang="it-IT" sz="1800">
              <a:solidFill>
                <a:srgbClr val="FFFFFF"/>
              </a:solidFill>
              <a:latin typeface="Tahoma" panose="020B0604030504040204" pitchFamily="34" charset="0"/>
            </a:endParaRPr>
          </a:p>
        </p:txBody>
      </p:sp>
      <p:sp>
        <p:nvSpPr>
          <p:cNvPr id="3" name="Rettangolo 2"/>
          <p:cNvSpPr/>
          <p:nvPr userDrawn="1"/>
        </p:nvSpPr>
        <p:spPr>
          <a:xfrm>
            <a:off x="0" y="115888"/>
            <a:ext cx="12192000" cy="792162"/>
          </a:xfrm>
          <a:prstGeom prst="rect">
            <a:avLst/>
          </a:prstGeom>
          <a:solidFill>
            <a:srgbClr val="0022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800"/>
          </a:p>
        </p:txBody>
      </p:sp>
      <p:sp>
        <p:nvSpPr>
          <p:cNvPr id="4" name="Rettangolo 4"/>
          <p:cNvSpPr>
            <a:spLocks noChangeArrowheads="1"/>
          </p:cNvSpPr>
          <p:nvPr userDrawn="1"/>
        </p:nvSpPr>
        <p:spPr bwMode="auto">
          <a:xfrm>
            <a:off x="11133016" y="6369050"/>
            <a:ext cx="722923" cy="36988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8833A5C-D18F-49A0-B5F2-F6625D3E6D42}" type="slidenum">
              <a:rPr kumimoji="1" lang="it-IT" altLang="it-IT" sz="1800" b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pPr eaLnBrk="1" hangingPunct="1"/>
              <a:t>‹N›</a:t>
            </a:fld>
            <a:endParaRPr kumimoji="1" lang="it-IT" altLang="it-IT" sz="1800" b="1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" name="Gruppo 9"/>
          <p:cNvGrpSpPr>
            <a:grpSpLocks/>
          </p:cNvGrpSpPr>
          <p:nvPr userDrawn="1"/>
        </p:nvGrpSpPr>
        <p:grpSpPr bwMode="auto">
          <a:xfrm>
            <a:off x="70339" y="6408738"/>
            <a:ext cx="2520462" cy="404812"/>
            <a:chOff x="183929" y="6324488"/>
            <a:chExt cx="2049127" cy="404997"/>
          </a:xfrm>
        </p:grpSpPr>
        <p:pic>
          <p:nvPicPr>
            <p:cNvPr id="6" name="Immagine 10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99" t="36647" r="4868" b="23752"/>
            <a:stretch>
              <a:fillRect/>
            </a:stretch>
          </p:blipFill>
          <p:spPr bwMode="auto">
            <a:xfrm>
              <a:off x="759993" y="6419427"/>
              <a:ext cx="1473063" cy="273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Immagine 11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53" t="9489" r="85818" b="13513"/>
            <a:stretch>
              <a:fillRect/>
            </a:stretch>
          </p:blipFill>
          <p:spPr bwMode="auto">
            <a:xfrm>
              <a:off x="183929" y="6324488"/>
              <a:ext cx="439910" cy="404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9" b="2359"/>
          <a:stretch>
            <a:fillRect/>
          </a:stretch>
        </p:blipFill>
        <p:spPr bwMode="auto">
          <a:xfrm>
            <a:off x="10738338" y="6013450"/>
            <a:ext cx="1453662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ttangolo 4"/>
          <p:cNvSpPr>
            <a:spLocks noChangeArrowheads="1"/>
          </p:cNvSpPr>
          <p:nvPr userDrawn="1"/>
        </p:nvSpPr>
        <p:spPr bwMode="auto">
          <a:xfrm>
            <a:off x="11258061" y="6510338"/>
            <a:ext cx="720970" cy="2921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6B7875A-753D-406D-993A-C86D0331CDEA}" type="slidenum">
              <a:rPr kumimoji="1" lang="it-IT" altLang="it-IT" sz="1300">
                <a:solidFill>
                  <a:srgbClr val="FFFFFF"/>
                </a:solidFill>
                <a:latin typeface="Antique Olive" pitchFamily="34" charset="0"/>
                <a:cs typeface="Rod" panose="02030509050101010101" pitchFamily="49" charset="-79"/>
              </a:rPr>
              <a:pPr eaLnBrk="1" hangingPunct="1"/>
              <a:t>‹N›</a:t>
            </a:fld>
            <a:endParaRPr kumimoji="1" lang="it-IT" altLang="it-IT" sz="1300">
              <a:solidFill>
                <a:srgbClr val="FFFFFF"/>
              </a:solidFill>
              <a:latin typeface="Antique Olive" pitchFamily="34" charset="0"/>
              <a:cs typeface="Rod" panose="02030509050101010101" pitchFamily="49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4613490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4"/>
          <p:cNvSpPr>
            <a:spLocks noChangeArrowheads="1"/>
          </p:cNvSpPr>
          <p:nvPr userDrawn="1"/>
        </p:nvSpPr>
        <p:spPr bwMode="auto">
          <a:xfrm>
            <a:off x="10656277" y="6342063"/>
            <a:ext cx="720970" cy="3683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FB6B287-43D8-4F4F-B7F5-7789CAF38FAC}" type="slidenum">
              <a:rPr kumimoji="1" lang="it-IT" altLang="it-IT" sz="1800">
                <a:solidFill>
                  <a:srgbClr val="FFFFFF"/>
                </a:solidFill>
                <a:latin typeface="Tahoma" panose="020B0604030504040204" pitchFamily="34" charset="0"/>
              </a:rPr>
              <a:pPr eaLnBrk="1" hangingPunct="1"/>
              <a:t>‹N›</a:t>
            </a:fld>
            <a:endParaRPr kumimoji="1" lang="it-IT" altLang="it-IT" sz="1800">
              <a:solidFill>
                <a:srgbClr val="FFFFFF"/>
              </a:solidFill>
              <a:latin typeface="Tahoma" panose="020B0604030504040204" pitchFamily="34" charset="0"/>
            </a:endParaRPr>
          </a:p>
        </p:txBody>
      </p:sp>
      <p:sp>
        <p:nvSpPr>
          <p:cNvPr id="3" name="Rettangolo 2"/>
          <p:cNvSpPr/>
          <p:nvPr userDrawn="1"/>
        </p:nvSpPr>
        <p:spPr>
          <a:xfrm>
            <a:off x="0" y="115888"/>
            <a:ext cx="12192000" cy="792162"/>
          </a:xfrm>
          <a:prstGeom prst="rect">
            <a:avLst/>
          </a:prstGeom>
          <a:solidFill>
            <a:srgbClr val="0022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800"/>
          </a:p>
        </p:txBody>
      </p:sp>
      <p:sp>
        <p:nvSpPr>
          <p:cNvPr id="4" name="Rettangolo 4"/>
          <p:cNvSpPr>
            <a:spLocks noChangeArrowheads="1"/>
          </p:cNvSpPr>
          <p:nvPr userDrawn="1"/>
        </p:nvSpPr>
        <p:spPr bwMode="auto">
          <a:xfrm>
            <a:off x="11133016" y="6369050"/>
            <a:ext cx="722923" cy="36988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8833A5C-D18F-49A0-B5F2-F6625D3E6D42}" type="slidenum">
              <a:rPr kumimoji="1" lang="it-IT" altLang="it-IT" sz="1800" b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pPr eaLnBrk="1" hangingPunct="1"/>
              <a:t>‹N›</a:t>
            </a:fld>
            <a:endParaRPr kumimoji="1" lang="it-IT" altLang="it-IT" sz="1800" b="1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" name="Gruppo 9"/>
          <p:cNvGrpSpPr>
            <a:grpSpLocks/>
          </p:cNvGrpSpPr>
          <p:nvPr userDrawn="1"/>
        </p:nvGrpSpPr>
        <p:grpSpPr bwMode="auto">
          <a:xfrm>
            <a:off x="70339" y="6408738"/>
            <a:ext cx="2520462" cy="404812"/>
            <a:chOff x="183929" y="6324488"/>
            <a:chExt cx="2049127" cy="404997"/>
          </a:xfrm>
        </p:grpSpPr>
        <p:pic>
          <p:nvPicPr>
            <p:cNvPr id="6" name="Immagine 10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99" t="36647" r="4868" b="23752"/>
            <a:stretch>
              <a:fillRect/>
            </a:stretch>
          </p:blipFill>
          <p:spPr bwMode="auto">
            <a:xfrm>
              <a:off x="759993" y="6419427"/>
              <a:ext cx="1473063" cy="273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Immagine 11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53" t="9489" r="85818" b="13513"/>
            <a:stretch>
              <a:fillRect/>
            </a:stretch>
          </p:blipFill>
          <p:spPr bwMode="auto">
            <a:xfrm>
              <a:off x="183929" y="6324488"/>
              <a:ext cx="439910" cy="404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9" b="2359"/>
          <a:stretch>
            <a:fillRect/>
          </a:stretch>
        </p:blipFill>
        <p:spPr bwMode="auto">
          <a:xfrm>
            <a:off x="10738338" y="6013450"/>
            <a:ext cx="1453662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ttangolo 4"/>
          <p:cNvSpPr>
            <a:spLocks noChangeArrowheads="1"/>
          </p:cNvSpPr>
          <p:nvPr userDrawn="1"/>
        </p:nvSpPr>
        <p:spPr bwMode="auto">
          <a:xfrm>
            <a:off x="11258061" y="6510338"/>
            <a:ext cx="720970" cy="2921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6B7875A-753D-406D-993A-C86D0331CDEA}" type="slidenum">
              <a:rPr kumimoji="1" lang="it-IT" altLang="it-IT" sz="1300">
                <a:solidFill>
                  <a:srgbClr val="FFFFFF"/>
                </a:solidFill>
                <a:latin typeface="Antique Olive" pitchFamily="34" charset="0"/>
                <a:cs typeface="Rod" panose="02030509050101010101" pitchFamily="49" charset="-79"/>
              </a:rPr>
              <a:pPr eaLnBrk="1" hangingPunct="1"/>
              <a:t>‹N›</a:t>
            </a:fld>
            <a:endParaRPr kumimoji="1" lang="it-IT" altLang="it-IT" sz="1300">
              <a:solidFill>
                <a:srgbClr val="FFFFFF"/>
              </a:solidFill>
              <a:latin typeface="Antique Olive" pitchFamily="34" charset="0"/>
              <a:cs typeface="Rod" panose="02030509050101010101" pitchFamily="49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1338217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4"/>
          <p:cNvSpPr>
            <a:spLocks noChangeArrowheads="1"/>
          </p:cNvSpPr>
          <p:nvPr userDrawn="1"/>
        </p:nvSpPr>
        <p:spPr bwMode="auto">
          <a:xfrm>
            <a:off x="10656277" y="6342063"/>
            <a:ext cx="720970" cy="3683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FB6B287-43D8-4F4F-B7F5-7789CAF38FAC}" type="slidenum">
              <a:rPr kumimoji="1" lang="it-IT" altLang="it-IT" sz="1800">
                <a:solidFill>
                  <a:srgbClr val="FFFFFF"/>
                </a:solidFill>
                <a:latin typeface="Tahoma" panose="020B0604030504040204" pitchFamily="34" charset="0"/>
              </a:rPr>
              <a:pPr eaLnBrk="1" hangingPunct="1"/>
              <a:t>‹N›</a:t>
            </a:fld>
            <a:endParaRPr kumimoji="1" lang="it-IT" altLang="it-IT" sz="1800">
              <a:solidFill>
                <a:srgbClr val="FFFFFF"/>
              </a:solidFill>
              <a:latin typeface="Tahoma" panose="020B0604030504040204" pitchFamily="34" charset="0"/>
            </a:endParaRPr>
          </a:p>
        </p:txBody>
      </p:sp>
      <p:sp>
        <p:nvSpPr>
          <p:cNvPr id="3" name="Rettangolo 2"/>
          <p:cNvSpPr/>
          <p:nvPr userDrawn="1"/>
        </p:nvSpPr>
        <p:spPr>
          <a:xfrm>
            <a:off x="0" y="115888"/>
            <a:ext cx="12192000" cy="792162"/>
          </a:xfrm>
          <a:prstGeom prst="rect">
            <a:avLst/>
          </a:prstGeom>
          <a:solidFill>
            <a:srgbClr val="0022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800"/>
          </a:p>
        </p:txBody>
      </p:sp>
      <p:sp>
        <p:nvSpPr>
          <p:cNvPr id="4" name="Rettangolo 4"/>
          <p:cNvSpPr>
            <a:spLocks noChangeArrowheads="1"/>
          </p:cNvSpPr>
          <p:nvPr userDrawn="1"/>
        </p:nvSpPr>
        <p:spPr bwMode="auto">
          <a:xfrm>
            <a:off x="11133016" y="6369050"/>
            <a:ext cx="722923" cy="36988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8833A5C-D18F-49A0-B5F2-F6625D3E6D42}" type="slidenum">
              <a:rPr kumimoji="1" lang="it-IT" altLang="it-IT" sz="1800" b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pPr eaLnBrk="1" hangingPunct="1"/>
              <a:t>‹N›</a:t>
            </a:fld>
            <a:endParaRPr kumimoji="1" lang="it-IT" altLang="it-IT" sz="1800" b="1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" name="Gruppo 9"/>
          <p:cNvGrpSpPr>
            <a:grpSpLocks/>
          </p:cNvGrpSpPr>
          <p:nvPr userDrawn="1"/>
        </p:nvGrpSpPr>
        <p:grpSpPr bwMode="auto">
          <a:xfrm>
            <a:off x="70339" y="6408738"/>
            <a:ext cx="2520462" cy="404812"/>
            <a:chOff x="183929" y="6324488"/>
            <a:chExt cx="2049127" cy="404997"/>
          </a:xfrm>
        </p:grpSpPr>
        <p:pic>
          <p:nvPicPr>
            <p:cNvPr id="6" name="Immagine 10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99" t="36647" r="4868" b="23752"/>
            <a:stretch>
              <a:fillRect/>
            </a:stretch>
          </p:blipFill>
          <p:spPr bwMode="auto">
            <a:xfrm>
              <a:off x="759993" y="6419427"/>
              <a:ext cx="1473063" cy="273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Immagine 11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53" t="9489" r="85818" b="13513"/>
            <a:stretch>
              <a:fillRect/>
            </a:stretch>
          </p:blipFill>
          <p:spPr bwMode="auto">
            <a:xfrm>
              <a:off x="183929" y="6324488"/>
              <a:ext cx="439910" cy="404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9" b="2359"/>
          <a:stretch>
            <a:fillRect/>
          </a:stretch>
        </p:blipFill>
        <p:spPr bwMode="auto">
          <a:xfrm>
            <a:off x="10738338" y="6013450"/>
            <a:ext cx="1453662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ttangolo 4"/>
          <p:cNvSpPr>
            <a:spLocks noChangeArrowheads="1"/>
          </p:cNvSpPr>
          <p:nvPr userDrawn="1"/>
        </p:nvSpPr>
        <p:spPr bwMode="auto">
          <a:xfrm>
            <a:off x="11258061" y="6510338"/>
            <a:ext cx="720970" cy="2921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6B7875A-753D-406D-993A-C86D0331CDEA}" type="slidenum">
              <a:rPr kumimoji="1" lang="it-IT" altLang="it-IT" sz="1300">
                <a:solidFill>
                  <a:srgbClr val="FFFFFF"/>
                </a:solidFill>
                <a:latin typeface="Antique Olive" pitchFamily="34" charset="0"/>
                <a:cs typeface="Rod" panose="02030509050101010101" pitchFamily="49" charset="-79"/>
              </a:rPr>
              <a:pPr eaLnBrk="1" hangingPunct="1"/>
              <a:t>‹N›</a:t>
            </a:fld>
            <a:endParaRPr kumimoji="1" lang="it-IT" altLang="it-IT" sz="1300">
              <a:solidFill>
                <a:srgbClr val="FFFFFF"/>
              </a:solidFill>
              <a:latin typeface="Antique Olive" pitchFamily="34" charset="0"/>
              <a:cs typeface="Rod" panose="02030509050101010101" pitchFamily="49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6723917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4"/>
          <p:cNvSpPr>
            <a:spLocks noChangeArrowheads="1"/>
          </p:cNvSpPr>
          <p:nvPr userDrawn="1"/>
        </p:nvSpPr>
        <p:spPr bwMode="auto">
          <a:xfrm>
            <a:off x="10656277" y="6342063"/>
            <a:ext cx="720970" cy="3683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FB6B287-43D8-4F4F-B7F5-7789CAF38FAC}" type="slidenum">
              <a:rPr kumimoji="1" lang="it-IT" altLang="it-IT" sz="1800">
                <a:solidFill>
                  <a:srgbClr val="FFFFFF"/>
                </a:solidFill>
                <a:latin typeface="Tahoma" panose="020B0604030504040204" pitchFamily="34" charset="0"/>
              </a:rPr>
              <a:pPr eaLnBrk="1" hangingPunct="1"/>
              <a:t>‹N›</a:t>
            </a:fld>
            <a:endParaRPr kumimoji="1" lang="it-IT" altLang="it-IT" sz="1800">
              <a:solidFill>
                <a:srgbClr val="FFFFFF"/>
              </a:solidFill>
              <a:latin typeface="Tahoma" panose="020B0604030504040204" pitchFamily="34" charset="0"/>
            </a:endParaRPr>
          </a:p>
        </p:txBody>
      </p:sp>
      <p:sp>
        <p:nvSpPr>
          <p:cNvPr id="3" name="Rettangolo 2"/>
          <p:cNvSpPr/>
          <p:nvPr userDrawn="1"/>
        </p:nvSpPr>
        <p:spPr>
          <a:xfrm>
            <a:off x="0" y="115888"/>
            <a:ext cx="12192000" cy="792162"/>
          </a:xfrm>
          <a:prstGeom prst="rect">
            <a:avLst/>
          </a:prstGeom>
          <a:solidFill>
            <a:srgbClr val="0022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800"/>
          </a:p>
        </p:txBody>
      </p:sp>
      <p:sp>
        <p:nvSpPr>
          <p:cNvPr id="4" name="Rettangolo 4"/>
          <p:cNvSpPr>
            <a:spLocks noChangeArrowheads="1"/>
          </p:cNvSpPr>
          <p:nvPr userDrawn="1"/>
        </p:nvSpPr>
        <p:spPr bwMode="auto">
          <a:xfrm>
            <a:off x="11133016" y="6369050"/>
            <a:ext cx="722923" cy="36988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8833A5C-D18F-49A0-B5F2-F6625D3E6D42}" type="slidenum">
              <a:rPr kumimoji="1" lang="it-IT" altLang="it-IT" sz="1800" b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pPr eaLnBrk="1" hangingPunct="1"/>
              <a:t>‹N›</a:t>
            </a:fld>
            <a:endParaRPr kumimoji="1" lang="it-IT" altLang="it-IT" sz="1800" b="1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" name="Gruppo 9"/>
          <p:cNvGrpSpPr>
            <a:grpSpLocks/>
          </p:cNvGrpSpPr>
          <p:nvPr userDrawn="1"/>
        </p:nvGrpSpPr>
        <p:grpSpPr bwMode="auto">
          <a:xfrm>
            <a:off x="70339" y="6408738"/>
            <a:ext cx="2520462" cy="404812"/>
            <a:chOff x="183929" y="6324488"/>
            <a:chExt cx="2049127" cy="404997"/>
          </a:xfrm>
        </p:grpSpPr>
        <p:pic>
          <p:nvPicPr>
            <p:cNvPr id="6" name="Immagine 10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99" t="36647" r="4868" b="23752"/>
            <a:stretch>
              <a:fillRect/>
            </a:stretch>
          </p:blipFill>
          <p:spPr bwMode="auto">
            <a:xfrm>
              <a:off x="759993" y="6419427"/>
              <a:ext cx="1473063" cy="273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Immagine 11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53" t="9489" r="85818" b="13513"/>
            <a:stretch>
              <a:fillRect/>
            </a:stretch>
          </p:blipFill>
          <p:spPr bwMode="auto">
            <a:xfrm>
              <a:off x="183929" y="6324488"/>
              <a:ext cx="439910" cy="404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9" b="2359"/>
          <a:stretch>
            <a:fillRect/>
          </a:stretch>
        </p:blipFill>
        <p:spPr bwMode="auto">
          <a:xfrm>
            <a:off x="10738338" y="6013450"/>
            <a:ext cx="1453662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ttangolo 4"/>
          <p:cNvSpPr>
            <a:spLocks noChangeArrowheads="1"/>
          </p:cNvSpPr>
          <p:nvPr userDrawn="1"/>
        </p:nvSpPr>
        <p:spPr bwMode="auto">
          <a:xfrm>
            <a:off x="11258061" y="6510338"/>
            <a:ext cx="720970" cy="2921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6B7875A-753D-406D-993A-C86D0331CDEA}" type="slidenum">
              <a:rPr kumimoji="1" lang="it-IT" altLang="it-IT" sz="1300">
                <a:solidFill>
                  <a:srgbClr val="FFFFFF"/>
                </a:solidFill>
                <a:latin typeface="Antique Olive" pitchFamily="34" charset="0"/>
                <a:cs typeface="Rod" panose="02030509050101010101" pitchFamily="49" charset="-79"/>
              </a:rPr>
              <a:pPr eaLnBrk="1" hangingPunct="1"/>
              <a:t>‹N›</a:t>
            </a:fld>
            <a:endParaRPr kumimoji="1" lang="it-IT" altLang="it-IT" sz="1300">
              <a:solidFill>
                <a:srgbClr val="FFFFFF"/>
              </a:solidFill>
              <a:latin typeface="Antique Olive" pitchFamily="34" charset="0"/>
              <a:cs typeface="Rod" panose="02030509050101010101" pitchFamily="49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8742624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4"/>
          <p:cNvSpPr>
            <a:spLocks noChangeArrowheads="1"/>
          </p:cNvSpPr>
          <p:nvPr userDrawn="1"/>
        </p:nvSpPr>
        <p:spPr bwMode="auto">
          <a:xfrm>
            <a:off x="10656277" y="6342063"/>
            <a:ext cx="720970" cy="3683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FB6B287-43D8-4F4F-B7F5-7789CAF38FAC}" type="slidenum">
              <a:rPr kumimoji="1" lang="it-IT" altLang="it-IT" sz="1800">
                <a:solidFill>
                  <a:srgbClr val="FFFFFF"/>
                </a:solidFill>
                <a:latin typeface="Tahoma" panose="020B0604030504040204" pitchFamily="34" charset="0"/>
              </a:rPr>
              <a:pPr eaLnBrk="1" hangingPunct="1"/>
              <a:t>‹N›</a:t>
            </a:fld>
            <a:endParaRPr kumimoji="1" lang="it-IT" altLang="it-IT" sz="1800">
              <a:solidFill>
                <a:srgbClr val="FFFFFF"/>
              </a:solidFill>
              <a:latin typeface="Tahoma" panose="020B0604030504040204" pitchFamily="34" charset="0"/>
            </a:endParaRPr>
          </a:p>
        </p:txBody>
      </p:sp>
      <p:sp>
        <p:nvSpPr>
          <p:cNvPr id="3" name="Rettangolo 2"/>
          <p:cNvSpPr/>
          <p:nvPr userDrawn="1"/>
        </p:nvSpPr>
        <p:spPr>
          <a:xfrm>
            <a:off x="0" y="115888"/>
            <a:ext cx="12192000" cy="792162"/>
          </a:xfrm>
          <a:prstGeom prst="rect">
            <a:avLst/>
          </a:prstGeom>
          <a:solidFill>
            <a:srgbClr val="0022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800"/>
          </a:p>
        </p:txBody>
      </p:sp>
      <p:sp>
        <p:nvSpPr>
          <p:cNvPr id="4" name="Rettangolo 4"/>
          <p:cNvSpPr>
            <a:spLocks noChangeArrowheads="1"/>
          </p:cNvSpPr>
          <p:nvPr userDrawn="1"/>
        </p:nvSpPr>
        <p:spPr bwMode="auto">
          <a:xfrm>
            <a:off x="11133016" y="6369050"/>
            <a:ext cx="722923" cy="36988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8833A5C-D18F-49A0-B5F2-F6625D3E6D42}" type="slidenum">
              <a:rPr kumimoji="1" lang="it-IT" altLang="it-IT" sz="1800" b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pPr eaLnBrk="1" hangingPunct="1"/>
              <a:t>‹N›</a:t>
            </a:fld>
            <a:endParaRPr kumimoji="1" lang="it-IT" altLang="it-IT" sz="1800" b="1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" name="Gruppo 9"/>
          <p:cNvGrpSpPr>
            <a:grpSpLocks/>
          </p:cNvGrpSpPr>
          <p:nvPr userDrawn="1"/>
        </p:nvGrpSpPr>
        <p:grpSpPr bwMode="auto">
          <a:xfrm>
            <a:off x="70339" y="6408738"/>
            <a:ext cx="2520462" cy="404812"/>
            <a:chOff x="183929" y="6324488"/>
            <a:chExt cx="2049127" cy="404997"/>
          </a:xfrm>
        </p:grpSpPr>
        <p:pic>
          <p:nvPicPr>
            <p:cNvPr id="6" name="Immagine 10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99" t="36647" r="4868" b="23752"/>
            <a:stretch>
              <a:fillRect/>
            </a:stretch>
          </p:blipFill>
          <p:spPr bwMode="auto">
            <a:xfrm>
              <a:off x="759993" y="6419427"/>
              <a:ext cx="1473063" cy="273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Immagine 11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53" t="9489" r="85818" b="13513"/>
            <a:stretch>
              <a:fillRect/>
            </a:stretch>
          </p:blipFill>
          <p:spPr bwMode="auto">
            <a:xfrm>
              <a:off x="183929" y="6324488"/>
              <a:ext cx="439910" cy="404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9" b="2359"/>
          <a:stretch>
            <a:fillRect/>
          </a:stretch>
        </p:blipFill>
        <p:spPr bwMode="auto">
          <a:xfrm>
            <a:off x="10738338" y="6013450"/>
            <a:ext cx="1453662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ttangolo 4"/>
          <p:cNvSpPr>
            <a:spLocks noChangeArrowheads="1"/>
          </p:cNvSpPr>
          <p:nvPr userDrawn="1"/>
        </p:nvSpPr>
        <p:spPr bwMode="auto">
          <a:xfrm>
            <a:off x="11258061" y="6510338"/>
            <a:ext cx="720970" cy="2921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6B7875A-753D-406D-993A-C86D0331CDEA}" type="slidenum">
              <a:rPr kumimoji="1" lang="it-IT" altLang="it-IT" sz="1300">
                <a:solidFill>
                  <a:srgbClr val="FFFFFF"/>
                </a:solidFill>
                <a:latin typeface="Antique Olive" pitchFamily="34" charset="0"/>
                <a:cs typeface="Rod" panose="02030509050101010101" pitchFamily="49" charset="-79"/>
              </a:rPr>
              <a:pPr eaLnBrk="1" hangingPunct="1"/>
              <a:t>‹N›</a:t>
            </a:fld>
            <a:endParaRPr kumimoji="1" lang="it-IT" altLang="it-IT" sz="1300">
              <a:solidFill>
                <a:srgbClr val="FFFFFF"/>
              </a:solidFill>
              <a:latin typeface="Antique Olive" pitchFamily="34" charset="0"/>
              <a:cs typeface="Rod" panose="02030509050101010101" pitchFamily="49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0360220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smtClean="0"/>
              <a:pPr/>
              <a:t>3/29/2017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75470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4"/>
          <p:cNvSpPr>
            <a:spLocks noChangeArrowheads="1"/>
          </p:cNvSpPr>
          <p:nvPr userDrawn="1"/>
        </p:nvSpPr>
        <p:spPr bwMode="auto">
          <a:xfrm>
            <a:off x="10656277" y="6342063"/>
            <a:ext cx="720970" cy="3683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FB6B287-43D8-4F4F-B7F5-7789CAF38FAC}" type="slidenum">
              <a:rPr kumimoji="1" lang="it-IT" altLang="it-IT" sz="1800">
                <a:solidFill>
                  <a:srgbClr val="FFFFFF"/>
                </a:solidFill>
                <a:latin typeface="Tahoma" panose="020B0604030504040204" pitchFamily="34" charset="0"/>
              </a:rPr>
              <a:pPr eaLnBrk="1" hangingPunct="1"/>
              <a:t>‹N›</a:t>
            </a:fld>
            <a:endParaRPr kumimoji="1" lang="it-IT" altLang="it-IT" sz="1800">
              <a:solidFill>
                <a:srgbClr val="FFFFFF"/>
              </a:solidFill>
              <a:latin typeface="Tahoma" panose="020B0604030504040204" pitchFamily="34" charset="0"/>
            </a:endParaRPr>
          </a:p>
        </p:txBody>
      </p:sp>
      <p:sp>
        <p:nvSpPr>
          <p:cNvPr id="3" name="Rettangolo 2"/>
          <p:cNvSpPr/>
          <p:nvPr userDrawn="1"/>
        </p:nvSpPr>
        <p:spPr>
          <a:xfrm>
            <a:off x="0" y="115888"/>
            <a:ext cx="12192000" cy="792162"/>
          </a:xfrm>
          <a:prstGeom prst="rect">
            <a:avLst/>
          </a:prstGeom>
          <a:solidFill>
            <a:srgbClr val="0022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800"/>
          </a:p>
        </p:txBody>
      </p:sp>
      <p:sp>
        <p:nvSpPr>
          <p:cNvPr id="4" name="Rettangolo 4"/>
          <p:cNvSpPr>
            <a:spLocks noChangeArrowheads="1"/>
          </p:cNvSpPr>
          <p:nvPr userDrawn="1"/>
        </p:nvSpPr>
        <p:spPr bwMode="auto">
          <a:xfrm>
            <a:off x="11133016" y="6369050"/>
            <a:ext cx="722923" cy="36988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8833A5C-D18F-49A0-B5F2-F6625D3E6D42}" type="slidenum">
              <a:rPr kumimoji="1" lang="it-IT" altLang="it-IT" sz="1800" b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pPr eaLnBrk="1" hangingPunct="1"/>
              <a:t>‹N›</a:t>
            </a:fld>
            <a:endParaRPr kumimoji="1" lang="it-IT" altLang="it-IT" sz="1800" b="1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" name="Gruppo 9"/>
          <p:cNvGrpSpPr>
            <a:grpSpLocks/>
          </p:cNvGrpSpPr>
          <p:nvPr userDrawn="1"/>
        </p:nvGrpSpPr>
        <p:grpSpPr bwMode="auto">
          <a:xfrm>
            <a:off x="70339" y="6408738"/>
            <a:ext cx="2520462" cy="404812"/>
            <a:chOff x="183929" y="6324488"/>
            <a:chExt cx="2049127" cy="404997"/>
          </a:xfrm>
        </p:grpSpPr>
        <p:pic>
          <p:nvPicPr>
            <p:cNvPr id="6" name="Immagine 10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99" t="36647" r="4868" b="23752"/>
            <a:stretch>
              <a:fillRect/>
            </a:stretch>
          </p:blipFill>
          <p:spPr bwMode="auto">
            <a:xfrm>
              <a:off x="759993" y="6419427"/>
              <a:ext cx="1473063" cy="273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Immagine 11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53" t="9489" r="85818" b="13513"/>
            <a:stretch>
              <a:fillRect/>
            </a:stretch>
          </p:blipFill>
          <p:spPr bwMode="auto">
            <a:xfrm>
              <a:off x="183929" y="6324488"/>
              <a:ext cx="439910" cy="404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9" b="2359"/>
          <a:stretch>
            <a:fillRect/>
          </a:stretch>
        </p:blipFill>
        <p:spPr bwMode="auto">
          <a:xfrm>
            <a:off x="10738338" y="6013450"/>
            <a:ext cx="1453662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ttangolo 4"/>
          <p:cNvSpPr>
            <a:spLocks noChangeArrowheads="1"/>
          </p:cNvSpPr>
          <p:nvPr userDrawn="1"/>
        </p:nvSpPr>
        <p:spPr bwMode="auto">
          <a:xfrm>
            <a:off x="11258061" y="6510338"/>
            <a:ext cx="720970" cy="2921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6B7875A-753D-406D-993A-C86D0331CDEA}" type="slidenum">
              <a:rPr kumimoji="1" lang="it-IT" altLang="it-IT" sz="1300">
                <a:solidFill>
                  <a:srgbClr val="FFFFFF"/>
                </a:solidFill>
                <a:latin typeface="Antique Olive" pitchFamily="34" charset="0"/>
                <a:cs typeface="Rod" panose="02030509050101010101" pitchFamily="49" charset="-79"/>
              </a:rPr>
              <a:pPr eaLnBrk="1" hangingPunct="1"/>
              <a:t>‹N›</a:t>
            </a:fld>
            <a:endParaRPr kumimoji="1" lang="it-IT" altLang="it-IT" sz="1300">
              <a:solidFill>
                <a:srgbClr val="FFFFFF"/>
              </a:solidFill>
              <a:latin typeface="Antique Olive" pitchFamily="34" charset="0"/>
              <a:cs typeface="Rod" panose="02030509050101010101" pitchFamily="49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7854757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4"/>
          <p:cNvSpPr>
            <a:spLocks noChangeArrowheads="1"/>
          </p:cNvSpPr>
          <p:nvPr userDrawn="1"/>
        </p:nvSpPr>
        <p:spPr bwMode="auto">
          <a:xfrm>
            <a:off x="10656277" y="6342063"/>
            <a:ext cx="720970" cy="3683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FB6B287-43D8-4F4F-B7F5-7789CAF38FAC}" type="slidenum">
              <a:rPr kumimoji="1" lang="it-IT" altLang="it-IT" sz="1800">
                <a:solidFill>
                  <a:srgbClr val="FFFFFF"/>
                </a:solidFill>
                <a:latin typeface="Tahoma" panose="020B0604030504040204" pitchFamily="34" charset="0"/>
              </a:rPr>
              <a:pPr eaLnBrk="1" hangingPunct="1"/>
              <a:t>‹N›</a:t>
            </a:fld>
            <a:endParaRPr kumimoji="1" lang="it-IT" altLang="it-IT" sz="1800">
              <a:solidFill>
                <a:srgbClr val="FFFFFF"/>
              </a:solidFill>
              <a:latin typeface="Tahoma" panose="020B0604030504040204" pitchFamily="34" charset="0"/>
            </a:endParaRPr>
          </a:p>
        </p:txBody>
      </p:sp>
      <p:sp>
        <p:nvSpPr>
          <p:cNvPr id="3" name="Rettangolo 2"/>
          <p:cNvSpPr/>
          <p:nvPr userDrawn="1"/>
        </p:nvSpPr>
        <p:spPr>
          <a:xfrm>
            <a:off x="0" y="115888"/>
            <a:ext cx="12192000" cy="792162"/>
          </a:xfrm>
          <a:prstGeom prst="rect">
            <a:avLst/>
          </a:prstGeom>
          <a:solidFill>
            <a:srgbClr val="0022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800"/>
          </a:p>
        </p:txBody>
      </p:sp>
      <p:sp>
        <p:nvSpPr>
          <p:cNvPr id="4" name="Rettangolo 4"/>
          <p:cNvSpPr>
            <a:spLocks noChangeArrowheads="1"/>
          </p:cNvSpPr>
          <p:nvPr userDrawn="1"/>
        </p:nvSpPr>
        <p:spPr bwMode="auto">
          <a:xfrm>
            <a:off x="11133016" y="6369050"/>
            <a:ext cx="722923" cy="36988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8833A5C-D18F-49A0-B5F2-F6625D3E6D42}" type="slidenum">
              <a:rPr kumimoji="1" lang="it-IT" altLang="it-IT" sz="1800" b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pPr eaLnBrk="1" hangingPunct="1"/>
              <a:t>‹N›</a:t>
            </a:fld>
            <a:endParaRPr kumimoji="1" lang="it-IT" altLang="it-IT" sz="1800" b="1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" name="Gruppo 9"/>
          <p:cNvGrpSpPr>
            <a:grpSpLocks/>
          </p:cNvGrpSpPr>
          <p:nvPr userDrawn="1"/>
        </p:nvGrpSpPr>
        <p:grpSpPr bwMode="auto">
          <a:xfrm>
            <a:off x="70339" y="6408738"/>
            <a:ext cx="2520462" cy="404812"/>
            <a:chOff x="183929" y="6324488"/>
            <a:chExt cx="2049127" cy="404997"/>
          </a:xfrm>
        </p:grpSpPr>
        <p:pic>
          <p:nvPicPr>
            <p:cNvPr id="6" name="Immagine 10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99" t="36647" r="4868" b="23752"/>
            <a:stretch>
              <a:fillRect/>
            </a:stretch>
          </p:blipFill>
          <p:spPr bwMode="auto">
            <a:xfrm>
              <a:off x="759993" y="6419427"/>
              <a:ext cx="1473063" cy="273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Immagine 11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53" t="9489" r="85818" b="13513"/>
            <a:stretch>
              <a:fillRect/>
            </a:stretch>
          </p:blipFill>
          <p:spPr bwMode="auto">
            <a:xfrm>
              <a:off x="183929" y="6324488"/>
              <a:ext cx="439910" cy="404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9" b="2359"/>
          <a:stretch>
            <a:fillRect/>
          </a:stretch>
        </p:blipFill>
        <p:spPr bwMode="auto">
          <a:xfrm>
            <a:off x="10738338" y="6013450"/>
            <a:ext cx="1453662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ttangolo 4"/>
          <p:cNvSpPr>
            <a:spLocks noChangeArrowheads="1"/>
          </p:cNvSpPr>
          <p:nvPr userDrawn="1"/>
        </p:nvSpPr>
        <p:spPr bwMode="auto">
          <a:xfrm>
            <a:off x="11258061" y="6510338"/>
            <a:ext cx="720970" cy="2921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6B7875A-753D-406D-993A-C86D0331CDEA}" type="slidenum">
              <a:rPr kumimoji="1" lang="it-IT" altLang="it-IT" sz="1300">
                <a:solidFill>
                  <a:srgbClr val="FFFFFF"/>
                </a:solidFill>
                <a:latin typeface="Antique Olive" pitchFamily="34" charset="0"/>
                <a:cs typeface="Rod" panose="02030509050101010101" pitchFamily="49" charset="-79"/>
              </a:rPr>
              <a:pPr eaLnBrk="1" hangingPunct="1"/>
              <a:t>‹N›</a:t>
            </a:fld>
            <a:endParaRPr kumimoji="1" lang="it-IT" altLang="it-IT" sz="1300">
              <a:solidFill>
                <a:srgbClr val="FFFFFF"/>
              </a:solidFill>
              <a:latin typeface="Antique Olive" pitchFamily="34" charset="0"/>
              <a:cs typeface="Rod" panose="02030509050101010101" pitchFamily="49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8628938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4"/>
          <p:cNvSpPr>
            <a:spLocks noChangeArrowheads="1"/>
          </p:cNvSpPr>
          <p:nvPr userDrawn="1"/>
        </p:nvSpPr>
        <p:spPr bwMode="auto">
          <a:xfrm>
            <a:off x="10656277" y="6342063"/>
            <a:ext cx="720970" cy="3683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FB6B287-43D8-4F4F-B7F5-7789CAF38FAC}" type="slidenum">
              <a:rPr kumimoji="1" lang="it-IT" altLang="it-IT" sz="1800">
                <a:solidFill>
                  <a:srgbClr val="FFFFFF"/>
                </a:solidFill>
                <a:latin typeface="Tahoma" panose="020B0604030504040204" pitchFamily="34" charset="0"/>
              </a:rPr>
              <a:pPr eaLnBrk="1" hangingPunct="1"/>
              <a:t>‹N›</a:t>
            </a:fld>
            <a:endParaRPr kumimoji="1" lang="it-IT" altLang="it-IT" sz="1800">
              <a:solidFill>
                <a:srgbClr val="FFFFFF"/>
              </a:solidFill>
              <a:latin typeface="Tahoma" panose="020B0604030504040204" pitchFamily="34" charset="0"/>
            </a:endParaRPr>
          </a:p>
        </p:txBody>
      </p:sp>
      <p:sp>
        <p:nvSpPr>
          <p:cNvPr id="3" name="Rettangolo 2"/>
          <p:cNvSpPr/>
          <p:nvPr userDrawn="1"/>
        </p:nvSpPr>
        <p:spPr>
          <a:xfrm>
            <a:off x="0" y="115888"/>
            <a:ext cx="12192000" cy="792162"/>
          </a:xfrm>
          <a:prstGeom prst="rect">
            <a:avLst/>
          </a:prstGeom>
          <a:solidFill>
            <a:srgbClr val="0022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800"/>
          </a:p>
        </p:txBody>
      </p:sp>
      <p:sp>
        <p:nvSpPr>
          <p:cNvPr id="4" name="Rettangolo 4"/>
          <p:cNvSpPr>
            <a:spLocks noChangeArrowheads="1"/>
          </p:cNvSpPr>
          <p:nvPr userDrawn="1"/>
        </p:nvSpPr>
        <p:spPr bwMode="auto">
          <a:xfrm>
            <a:off x="11133016" y="6369050"/>
            <a:ext cx="722923" cy="36988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8833A5C-D18F-49A0-B5F2-F6625D3E6D42}" type="slidenum">
              <a:rPr kumimoji="1" lang="it-IT" altLang="it-IT" sz="1800" b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pPr eaLnBrk="1" hangingPunct="1"/>
              <a:t>‹N›</a:t>
            </a:fld>
            <a:endParaRPr kumimoji="1" lang="it-IT" altLang="it-IT" sz="1800" b="1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" name="Gruppo 9"/>
          <p:cNvGrpSpPr>
            <a:grpSpLocks/>
          </p:cNvGrpSpPr>
          <p:nvPr userDrawn="1"/>
        </p:nvGrpSpPr>
        <p:grpSpPr bwMode="auto">
          <a:xfrm>
            <a:off x="70339" y="6408738"/>
            <a:ext cx="2520462" cy="404812"/>
            <a:chOff x="183929" y="6324488"/>
            <a:chExt cx="2049127" cy="404997"/>
          </a:xfrm>
        </p:grpSpPr>
        <p:pic>
          <p:nvPicPr>
            <p:cNvPr id="6" name="Immagine 10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99" t="36647" r="4868" b="23752"/>
            <a:stretch>
              <a:fillRect/>
            </a:stretch>
          </p:blipFill>
          <p:spPr bwMode="auto">
            <a:xfrm>
              <a:off x="759993" y="6419427"/>
              <a:ext cx="1473063" cy="273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Immagine 11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53" t="9489" r="85818" b="13513"/>
            <a:stretch>
              <a:fillRect/>
            </a:stretch>
          </p:blipFill>
          <p:spPr bwMode="auto">
            <a:xfrm>
              <a:off x="183929" y="6324488"/>
              <a:ext cx="439910" cy="404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9" b="2359"/>
          <a:stretch>
            <a:fillRect/>
          </a:stretch>
        </p:blipFill>
        <p:spPr bwMode="auto">
          <a:xfrm>
            <a:off x="10738338" y="6013450"/>
            <a:ext cx="1453662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ttangolo 4"/>
          <p:cNvSpPr>
            <a:spLocks noChangeArrowheads="1"/>
          </p:cNvSpPr>
          <p:nvPr userDrawn="1"/>
        </p:nvSpPr>
        <p:spPr bwMode="auto">
          <a:xfrm>
            <a:off x="11258061" y="6510338"/>
            <a:ext cx="720970" cy="2921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6B7875A-753D-406D-993A-C86D0331CDEA}" type="slidenum">
              <a:rPr kumimoji="1" lang="it-IT" altLang="it-IT" sz="1300">
                <a:solidFill>
                  <a:srgbClr val="FFFFFF"/>
                </a:solidFill>
                <a:latin typeface="Antique Olive" pitchFamily="34" charset="0"/>
                <a:cs typeface="Rod" panose="02030509050101010101" pitchFamily="49" charset="-79"/>
              </a:rPr>
              <a:pPr eaLnBrk="1" hangingPunct="1"/>
              <a:t>‹N›</a:t>
            </a:fld>
            <a:endParaRPr kumimoji="1" lang="it-IT" altLang="it-IT" sz="1300">
              <a:solidFill>
                <a:srgbClr val="FFFFFF"/>
              </a:solidFill>
              <a:latin typeface="Antique Olive" pitchFamily="34" charset="0"/>
              <a:cs typeface="Rod" panose="02030509050101010101" pitchFamily="49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4600834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4"/>
          <p:cNvSpPr>
            <a:spLocks noChangeArrowheads="1"/>
          </p:cNvSpPr>
          <p:nvPr userDrawn="1"/>
        </p:nvSpPr>
        <p:spPr bwMode="auto">
          <a:xfrm>
            <a:off x="10656277" y="6342063"/>
            <a:ext cx="720970" cy="3683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FB6B287-43D8-4F4F-B7F5-7789CAF38FAC}" type="slidenum">
              <a:rPr kumimoji="1" lang="it-IT" altLang="it-IT" sz="1800">
                <a:solidFill>
                  <a:srgbClr val="FFFFFF"/>
                </a:solidFill>
                <a:latin typeface="Tahoma" panose="020B0604030504040204" pitchFamily="34" charset="0"/>
              </a:rPr>
              <a:pPr eaLnBrk="1" hangingPunct="1"/>
              <a:t>‹N›</a:t>
            </a:fld>
            <a:endParaRPr kumimoji="1" lang="it-IT" altLang="it-IT" sz="1800">
              <a:solidFill>
                <a:srgbClr val="FFFFFF"/>
              </a:solidFill>
              <a:latin typeface="Tahoma" panose="020B0604030504040204" pitchFamily="34" charset="0"/>
            </a:endParaRPr>
          </a:p>
        </p:txBody>
      </p:sp>
      <p:sp>
        <p:nvSpPr>
          <p:cNvPr id="3" name="Rettangolo 2"/>
          <p:cNvSpPr/>
          <p:nvPr userDrawn="1"/>
        </p:nvSpPr>
        <p:spPr>
          <a:xfrm>
            <a:off x="0" y="115888"/>
            <a:ext cx="12192000" cy="792162"/>
          </a:xfrm>
          <a:prstGeom prst="rect">
            <a:avLst/>
          </a:prstGeom>
          <a:solidFill>
            <a:srgbClr val="0022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800"/>
          </a:p>
        </p:txBody>
      </p:sp>
      <p:sp>
        <p:nvSpPr>
          <p:cNvPr id="4" name="Rettangolo 4"/>
          <p:cNvSpPr>
            <a:spLocks noChangeArrowheads="1"/>
          </p:cNvSpPr>
          <p:nvPr userDrawn="1"/>
        </p:nvSpPr>
        <p:spPr bwMode="auto">
          <a:xfrm>
            <a:off x="11133016" y="6369050"/>
            <a:ext cx="722923" cy="36988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8833A5C-D18F-49A0-B5F2-F6625D3E6D42}" type="slidenum">
              <a:rPr kumimoji="1" lang="it-IT" altLang="it-IT" sz="1800" b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pPr eaLnBrk="1" hangingPunct="1"/>
              <a:t>‹N›</a:t>
            </a:fld>
            <a:endParaRPr kumimoji="1" lang="it-IT" altLang="it-IT" sz="1800" b="1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" name="Gruppo 9"/>
          <p:cNvGrpSpPr>
            <a:grpSpLocks/>
          </p:cNvGrpSpPr>
          <p:nvPr userDrawn="1"/>
        </p:nvGrpSpPr>
        <p:grpSpPr bwMode="auto">
          <a:xfrm>
            <a:off x="70339" y="6408738"/>
            <a:ext cx="2520462" cy="404812"/>
            <a:chOff x="183929" y="6324488"/>
            <a:chExt cx="2049127" cy="404997"/>
          </a:xfrm>
        </p:grpSpPr>
        <p:pic>
          <p:nvPicPr>
            <p:cNvPr id="6" name="Immagine 10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99" t="36647" r="4868" b="23752"/>
            <a:stretch>
              <a:fillRect/>
            </a:stretch>
          </p:blipFill>
          <p:spPr bwMode="auto">
            <a:xfrm>
              <a:off x="759993" y="6419427"/>
              <a:ext cx="1473063" cy="273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Immagine 11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53" t="9489" r="85818" b="13513"/>
            <a:stretch>
              <a:fillRect/>
            </a:stretch>
          </p:blipFill>
          <p:spPr bwMode="auto">
            <a:xfrm>
              <a:off x="183929" y="6324488"/>
              <a:ext cx="439910" cy="404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9" b="2359"/>
          <a:stretch>
            <a:fillRect/>
          </a:stretch>
        </p:blipFill>
        <p:spPr bwMode="auto">
          <a:xfrm>
            <a:off x="10738338" y="6013450"/>
            <a:ext cx="1453662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ttangolo 4"/>
          <p:cNvSpPr>
            <a:spLocks noChangeArrowheads="1"/>
          </p:cNvSpPr>
          <p:nvPr userDrawn="1"/>
        </p:nvSpPr>
        <p:spPr bwMode="auto">
          <a:xfrm>
            <a:off x="11258061" y="6510338"/>
            <a:ext cx="720970" cy="2921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6B7875A-753D-406D-993A-C86D0331CDEA}" type="slidenum">
              <a:rPr kumimoji="1" lang="it-IT" altLang="it-IT" sz="1300">
                <a:solidFill>
                  <a:srgbClr val="FFFFFF"/>
                </a:solidFill>
                <a:latin typeface="Antique Olive" pitchFamily="34" charset="0"/>
                <a:cs typeface="Rod" panose="02030509050101010101" pitchFamily="49" charset="-79"/>
              </a:rPr>
              <a:pPr eaLnBrk="1" hangingPunct="1"/>
              <a:t>‹N›</a:t>
            </a:fld>
            <a:endParaRPr kumimoji="1" lang="it-IT" altLang="it-IT" sz="1300">
              <a:solidFill>
                <a:srgbClr val="FFFFFF"/>
              </a:solidFill>
              <a:latin typeface="Antique Olive" pitchFamily="34" charset="0"/>
              <a:cs typeface="Rod" panose="02030509050101010101" pitchFamily="49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3975797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4"/>
          <p:cNvSpPr>
            <a:spLocks noChangeArrowheads="1"/>
          </p:cNvSpPr>
          <p:nvPr userDrawn="1"/>
        </p:nvSpPr>
        <p:spPr bwMode="auto">
          <a:xfrm>
            <a:off x="10656277" y="6342063"/>
            <a:ext cx="720970" cy="3683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FB6B287-43D8-4F4F-B7F5-7789CAF38FAC}" type="slidenum">
              <a:rPr kumimoji="1" lang="it-IT" altLang="it-IT" sz="1800">
                <a:solidFill>
                  <a:srgbClr val="FFFFFF"/>
                </a:solidFill>
                <a:latin typeface="Tahoma" panose="020B0604030504040204" pitchFamily="34" charset="0"/>
              </a:rPr>
              <a:pPr eaLnBrk="1" hangingPunct="1"/>
              <a:t>‹N›</a:t>
            </a:fld>
            <a:endParaRPr kumimoji="1" lang="it-IT" altLang="it-IT" sz="1800">
              <a:solidFill>
                <a:srgbClr val="FFFFFF"/>
              </a:solidFill>
              <a:latin typeface="Tahoma" panose="020B0604030504040204" pitchFamily="34" charset="0"/>
            </a:endParaRPr>
          </a:p>
        </p:txBody>
      </p:sp>
      <p:sp>
        <p:nvSpPr>
          <p:cNvPr id="3" name="Rettangolo 2"/>
          <p:cNvSpPr/>
          <p:nvPr userDrawn="1"/>
        </p:nvSpPr>
        <p:spPr>
          <a:xfrm>
            <a:off x="0" y="115888"/>
            <a:ext cx="12192000" cy="792162"/>
          </a:xfrm>
          <a:prstGeom prst="rect">
            <a:avLst/>
          </a:prstGeom>
          <a:solidFill>
            <a:srgbClr val="0022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800"/>
          </a:p>
        </p:txBody>
      </p:sp>
      <p:sp>
        <p:nvSpPr>
          <p:cNvPr id="4" name="Rettangolo 4"/>
          <p:cNvSpPr>
            <a:spLocks noChangeArrowheads="1"/>
          </p:cNvSpPr>
          <p:nvPr userDrawn="1"/>
        </p:nvSpPr>
        <p:spPr bwMode="auto">
          <a:xfrm>
            <a:off x="11133016" y="6369050"/>
            <a:ext cx="722923" cy="36988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8833A5C-D18F-49A0-B5F2-F6625D3E6D42}" type="slidenum">
              <a:rPr kumimoji="1" lang="it-IT" altLang="it-IT" sz="1800" b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pPr eaLnBrk="1" hangingPunct="1"/>
              <a:t>‹N›</a:t>
            </a:fld>
            <a:endParaRPr kumimoji="1" lang="it-IT" altLang="it-IT" sz="1800" b="1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" name="Gruppo 9"/>
          <p:cNvGrpSpPr>
            <a:grpSpLocks/>
          </p:cNvGrpSpPr>
          <p:nvPr userDrawn="1"/>
        </p:nvGrpSpPr>
        <p:grpSpPr bwMode="auto">
          <a:xfrm>
            <a:off x="70339" y="6408738"/>
            <a:ext cx="2520462" cy="404812"/>
            <a:chOff x="183929" y="6324488"/>
            <a:chExt cx="2049127" cy="404997"/>
          </a:xfrm>
        </p:grpSpPr>
        <p:pic>
          <p:nvPicPr>
            <p:cNvPr id="6" name="Immagine 10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99" t="36647" r="4868" b="23752"/>
            <a:stretch>
              <a:fillRect/>
            </a:stretch>
          </p:blipFill>
          <p:spPr bwMode="auto">
            <a:xfrm>
              <a:off x="759993" y="6419427"/>
              <a:ext cx="1473063" cy="273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Immagine 11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53" t="9489" r="85818" b="13513"/>
            <a:stretch>
              <a:fillRect/>
            </a:stretch>
          </p:blipFill>
          <p:spPr bwMode="auto">
            <a:xfrm>
              <a:off x="183929" y="6324488"/>
              <a:ext cx="439910" cy="404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9" b="2359"/>
          <a:stretch>
            <a:fillRect/>
          </a:stretch>
        </p:blipFill>
        <p:spPr bwMode="auto">
          <a:xfrm>
            <a:off x="10738338" y="6013450"/>
            <a:ext cx="1453662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ttangolo 4"/>
          <p:cNvSpPr>
            <a:spLocks noChangeArrowheads="1"/>
          </p:cNvSpPr>
          <p:nvPr userDrawn="1"/>
        </p:nvSpPr>
        <p:spPr bwMode="auto">
          <a:xfrm>
            <a:off x="11258061" y="6510338"/>
            <a:ext cx="720970" cy="2921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6B7875A-753D-406D-993A-C86D0331CDEA}" type="slidenum">
              <a:rPr kumimoji="1" lang="it-IT" altLang="it-IT" sz="1300">
                <a:solidFill>
                  <a:srgbClr val="FFFFFF"/>
                </a:solidFill>
                <a:latin typeface="Antique Olive" pitchFamily="34" charset="0"/>
                <a:cs typeface="Rod" panose="02030509050101010101" pitchFamily="49" charset="-79"/>
              </a:rPr>
              <a:pPr eaLnBrk="1" hangingPunct="1"/>
              <a:t>‹N›</a:t>
            </a:fld>
            <a:endParaRPr kumimoji="1" lang="it-IT" altLang="it-IT" sz="1300">
              <a:solidFill>
                <a:srgbClr val="FFFFFF"/>
              </a:solidFill>
              <a:latin typeface="Antique Olive" pitchFamily="34" charset="0"/>
              <a:cs typeface="Rod" panose="02030509050101010101" pitchFamily="49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5384365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4"/>
          <p:cNvSpPr>
            <a:spLocks noChangeArrowheads="1"/>
          </p:cNvSpPr>
          <p:nvPr userDrawn="1"/>
        </p:nvSpPr>
        <p:spPr bwMode="auto">
          <a:xfrm>
            <a:off x="10656277" y="6342063"/>
            <a:ext cx="720970" cy="3683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FB6B287-43D8-4F4F-B7F5-7789CAF38FAC}" type="slidenum">
              <a:rPr kumimoji="1" lang="it-IT" altLang="it-IT" sz="1800">
                <a:solidFill>
                  <a:srgbClr val="FFFFFF"/>
                </a:solidFill>
                <a:latin typeface="Tahoma" panose="020B0604030504040204" pitchFamily="34" charset="0"/>
              </a:rPr>
              <a:pPr eaLnBrk="1" hangingPunct="1"/>
              <a:t>‹N›</a:t>
            </a:fld>
            <a:endParaRPr kumimoji="1" lang="it-IT" altLang="it-IT" sz="1800">
              <a:solidFill>
                <a:srgbClr val="FFFFFF"/>
              </a:solidFill>
              <a:latin typeface="Tahoma" panose="020B0604030504040204" pitchFamily="34" charset="0"/>
            </a:endParaRPr>
          </a:p>
        </p:txBody>
      </p:sp>
      <p:sp>
        <p:nvSpPr>
          <p:cNvPr id="3" name="Rettangolo 2"/>
          <p:cNvSpPr/>
          <p:nvPr userDrawn="1"/>
        </p:nvSpPr>
        <p:spPr>
          <a:xfrm>
            <a:off x="0" y="115888"/>
            <a:ext cx="12192000" cy="792162"/>
          </a:xfrm>
          <a:prstGeom prst="rect">
            <a:avLst/>
          </a:prstGeom>
          <a:solidFill>
            <a:srgbClr val="0022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800"/>
          </a:p>
        </p:txBody>
      </p:sp>
      <p:sp>
        <p:nvSpPr>
          <p:cNvPr id="4" name="Rettangolo 4"/>
          <p:cNvSpPr>
            <a:spLocks noChangeArrowheads="1"/>
          </p:cNvSpPr>
          <p:nvPr userDrawn="1"/>
        </p:nvSpPr>
        <p:spPr bwMode="auto">
          <a:xfrm>
            <a:off x="11133016" y="6369050"/>
            <a:ext cx="722923" cy="36988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8833A5C-D18F-49A0-B5F2-F6625D3E6D42}" type="slidenum">
              <a:rPr kumimoji="1" lang="it-IT" altLang="it-IT" sz="1800" b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pPr eaLnBrk="1" hangingPunct="1"/>
              <a:t>‹N›</a:t>
            </a:fld>
            <a:endParaRPr kumimoji="1" lang="it-IT" altLang="it-IT" sz="1800" b="1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" name="Gruppo 9"/>
          <p:cNvGrpSpPr>
            <a:grpSpLocks/>
          </p:cNvGrpSpPr>
          <p:nvPr userDrawn="1"/>
        </p:nvGrpSpPr>
        <p:grpSpPr bwMode="auto">
          <a:xfrm>
            <a:off x="70339" y="6408738"/>
            <a:ext cx="2520462" cy="404812"/>
            <a:chOff x="183929" y="6324488"/>
            <a:chExt cx="2049127" cy="404997"/>
          </a:xfrm>
        </p:grpSpPr>
        <p:pic>
          <p:nvPicPr>
            <p:cNvPr id="6" name="Immagine 10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99" t="36647" r="4868" b="23752"/>
            <a:stretch>
              <a:fillRect/>
            </a:stretch>
          </p:blipFill>
          <p:spPr bwMode="auto">
            <a:xfrm>
              <a:off x="759993" y="6419427"/>
              <a:ext cx="1473063" cy="273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Immagine 11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53" t="9489" r="85818" b="13513"/>
            <a:stretch>
              <a:fillRect/>
            </a:stretch>
          </p:blipFill>
          <p:spPr bwMode="auto">
            <a:xfrm>
              <a:off x="183929" y="6324488"/>
              <a:ext cx="439910" cy="404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9" b="2359"/>
          <a:stretch>
            <a:fillRect/>
          </a:stretch>
        </p:blipFill>
        <p:spPr bwMode="auto">
          <a:xfrm>
            <a:off x="10738338" y="6013450"/>
            <a:ext cx="1453662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ttangolo 4"/>
          <p:cNvSpPr>
            <a:spLocks noChangeArrowheads="1"/>
          </p:cNvSpPr>
          <p:nvPr userDrawn="1"/>
        </p:nvSpPr>
        <p:spPr bwMode="auto">
          <a:xfrm>
            <a:off x="11258061" y="6510338"/>
            <a:ext cx="720970" cy="2921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6B7875A-753D-406D-993A-C86D0331CDEA}" type="slidenum">
              <a:rPr kumimoji="1" lang="it-IT" altLang="it-IT" sz="1300">
                <a:solidFill>
                  <a:srgbClr val="FFFFFF"/>
                </a:solidFill>
                <a:latin typeface="Antique Olive" pitchFamily="34" charset="0"/>
                <a:cs typeface="Rod" panose="02030509050101010101" pitchFamily="49" charset="-79"/>
              </a:rPr>
              <a:pPr eaLnBrk="1" hangingPunct="1"/>
              <a:t>‹N›</a:t>
            </a:fld>
            <a:endParaRPr kumimoji="1" lang="it-IT" altLang="it-IT" sz="1300">
              <a:solidFill>
                <a:srgbClr val="FFFFFF"/>
              </a:solidFill>
              <a:latin typeface="Antique Olive" pitchFamily="34" charset="0"/>
              <a:cs typeface="Rod" panose="02030509050101010101" pitchFamily="49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1939391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4"/>
          <p:cNvSpPr>
            <a:spLocks noChangeArrowheads="1"/>
          </p:cNvSpPr>
          <p:nvPr userDrawn="1"/>
        </p:nvSpPr>
        <p:spPr bwMode="auto">
          <a:xfrm>
            <a:off x="10656277" y="6342063"/>
            <a:ext cx="720970" cy="3683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FB6B287-43D8-4F4F-B7F5-7789CAF38FAC}" type="slidenum">
              <a:rPr kumimoji="1" lang="it-IT" altLang="it-IT" sz="1800">
                <a:solidFill>
                  <a:srgbClr val="FFFFFF"/>
                </a:solidFill>
                <a:latin typeface="Tahoma" panose="020B0604030504040204" pitchFamily="34" charset="0"/>
              </a:rPr>
              <a:pPr eaLnBrk="1" hangingPunct="1"/>
              <a:t>‹N›</a:t>
            </a:fld>
            <a:endParaRPr kumimoji="1" lang="it-IT" altLang="it-IT" sz="1800">
              <a:solidFill>
                <a:srgbClr val="FFFFFF"/>
              </a:solidFill>
              <a:latin typeface="Tahoma" panose="020B0604030504040204" pitchFamily="34" charset="0"/>
            </a:endParaRPr>
          </a:p>
        </p:txBody>
      </p:sp>
      <p:sp>
        <p:nvSpPr>
          <p:cNvPr id="3" name="Rettangolo 2"/>
          <p:cNvSpPr/>
          <p:nvPr userDrawn="1"/>
        </p:nvSpPr>
        <p:spPr>
          <a:xfrm>
            <a:off x="0" y="115888"/>
            <a:ext cx="12192000" cy="792162"/>
          </a:xfrm>
          <a:prstGeom prst="rect">
            <a:avLst/>
          </a:prstGeom>
          <a:solidFill>
            <a:srgbClr val="0022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800"/>
          </a:p>
        </p:txBody>
      </p:sp>
      <p:sp>
        <p:nvSpPr>
          <p:cNvPr id="4" name="Rettangolo 4"/>
          <p:cNvSpPr>
            <a:spLocks noChangeArrowheads="1"/>
          </p:cNvSpPr>
          <p:nvPr userDrawn="1"/>
        </p:nvSpPr>
        <p:spPr bwMode="auto">
          <a:xfrm>
            <a:off x="11133016" y="6369050"/>
            <a:ext cx="722923" cy="36988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8833A5C-D18F-49A0-B5F2-F6625D3E6D42}" type="slidenum">
              <a:rPr kumimoji="1" lang="it-IT" altLang="it-IT" sz="1800" b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pPr eaLnBrk="1" hangingPunct="1"/>
              <a:t>‹N›</a:t>
            </a:fld>
            <a:endParaRPr kumimoji="1" lang="it-IT" altLang="it-IT" sz="1800" b="1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" name="Gruppo 9"/>
          <p:cNvGrpSpPr>
            <a:grpSpLocks/>
          </p:cNvGrpSpPr>
          <p:nvPr userDrawn="1"/>
        </p:nvGrpSpPr>
        <p:grpSpPr bwMode="auto">
          <a:xfrm>
            <a:off x="70339" y="6408738"/>
            <a:ext cx="2520462" cy="404812"/>
            <a:chOff x="183929" y="6324488"/>
            <a:chExt cx="2049127" cy="404997"/>
          </a:xfrm>
        </p:grpSpPr>
        <p:pic>
          <p:nvPicPr>
            <p:cNvPr id="6" name="Immagine 10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99" t="36647" r="4868" b="23752"/>
            <a:stretch>
              <a:fillRect/>
            </a:stretch>
          </p:blipFill>
          <p:spPr bwMode="auto">
            <a:xfrm>
              <a:off x="759993" y="6419427"/>
              <a:ext cx="1473063" cy="273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Immagine 11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53" t="9489" r="85818" b="13513"/>
            <a:stretch>
              <a:fillRect/>
            </a:stretch>
          </p:blipFill>
          <p:spPr bwMode="auto">
            <a:xfrm>
              <a:off x="183929" y="6324488"/>
              <a:ext cx="439910" cy="404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9" b="2359"/>
          <a:stretch>
            <a:fillRect/>
          </a:stretch>
        </p:blipFill>
        <p:spPr bwMode="auto">
          <a:xfrm>
            <a:off x="10738338" y="6013450"/>
            <a:ext cx="1453662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ttangolo 4"/>
          <p:cNvSpPr>
            <a:spLocks noChangeArrowheads="1"/>
          </p:cNvSpPr>
          <p:nvPr userDrawn="1"/>
        </p:nvSpPr>
        <p:spPr bwMode="auto">
          <a:xfrm>
            <a:off x="11258061" y="6510338"/>
            <a:ext cx="720970" cy="2921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6B7875A-753D-406D-993A-C86D0331CDEA}" type="slidenum">
              <a:rPr kumimoji="1" lang="it-IT" altLang="it-IT" sz="1300">
                <a:solidFill>
                  <a:srgbClr val="FFFFFF"/>
                </a:solidFill>
                <a:latin typeface="Antique Olive" pitchFamily="34" charset="0"/>
                <a:cs typeface="Rod" panose="02030509050101010101" pitchFamily="49" charset="-79"/>
              </a:rPr>
              <a:pPr eaLnBrk="1" hangingPunct="1"/>
              <a:t>‹N›</a:t>
            </a:fld>
            <a:endParaRPr kumimoji="1" lang="it-IT" altLang="it-IT" sz="1300">
              <a:solidFill>
                <a:srgbClr val="FFFFFF"/>
              </a:solidFill>
              <a:latin typeface="Antique Olive" pitchFamily="34" charset="0"/>
              <a:cs typeface="Rod" panose="02030509050101010101" pitchFamily="49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8452057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4"/>
          <p:cNvSpPr>
            <a:spLocks noChangeArrowheads="1"/>
          </p:cNvSpPr>
          <p:nvPr userDrawn="1"/>
        </p:nvSpPr>
        <p:spPr bwMode="auto">
          <a:xfrm>
            <a:off x="10656277" y="6342063"/>
            <a:ext cx="720970" cy="3683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FB6B287-43D8-4F4F-B7F5-7789CAF38FAC}" type="slidenum">
              <a:rPr kumimoji="1" lang="it-IT" altLang="it-IT" sz="1800">
                <a:solidFill>
                  <a:srgbClr val="FFFFFF"/>
                </a:solidFill>
                <a:latin typeface="Tahoma" panose="020B0604030504040204" pitchFamily="34" charset="0"/>
              </a:rPr>
              <a:pPr eaLnBrk="1" hangingPunct="1"/>
              <a:t>‹N›</a:t>
            </a:fld>
            <a:endParaRPr kumimoji="1" lang="it-IT" altLang="it-IT" sz="1800">
              <a:solidFill>
                <a:srgbClr val="FFFFFF"/>
              </a:solidFill>
              <a:latin typeface="Tahoma" panose="020B0604030504040204" pitchFamily="34" charset="0"/>
            </a:endParaRPr>
          </a:p>
        </p:txBody>
      </p:sp>
      <p:sp>
        <p:nvSpPr>
          <p:cNvPr id="3" name="Rettangolo 2"/>
          <p:cNvSpPr/>
          <p:nvPr userDrawn="1"/>
        </p:nvSpPr>
        <p:spPr>
          <a:xfrm>
            <a:off x="0" y="115888"/>
            <a:ext cx="12192000" cy="792162"/>
          </a:xfrm>
          <a:prstGeom prst="rect">
            <a:avLst/>
          </a:prstGeom>
          <a:solidFill>
            <a:srgbClr val="0022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800"/>
          </a:p>
        </p:txBody>
      </p:sp>
      <p:sp>
        <p:nvSpPr>
          <p:cNvPr id="4" name="Rettangolo 4"/>
          <p:cNvSpPr>
            <a:spLocks noChangeArrowheads="1"/>
          </p:cNvSpPr>
          <p:nvPr userDrawn="1"/>
        </p:nvSpPr>
        <p:spPr bwMode="auto">
          <a:xfrm>
            <a:off x="11133016" y="6369050"/>
            <a:ext cx="722923" cy="36988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8833A5C-D18F-49A0-B5F2-F6625D3E6D42}" type="slidenum">
              <a:rPr kumimoji="1" lang="it-IT" altLang="it-IT" sz="1800" b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pPr eaLnBrk="1" hangingPunct="1"/>
              <a:t>‹N›</a:t>
            </a:fld>
            <a:endParaRPr kumimoji="1" lang="it-IT" altLang="it-IT" sz="1800" b="1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" name="Gruppo 9"/>
          <p:cNvGrpSpPr>
            <a:grpSpLocks/>
          </p:cNvGrpSpPr>
          <p:nvPr userDrawn="1"/>
        </p:nvGrpSpPr>
        <p:grpSpPr bwMode="auto">
          <a:xfrm>
            <a:off x="70339" y="6408738"/>
            <a:ext cx="2520462" cy="404812"/>
            <a:chOff x="183929" y="6324488"/>
            <a:chExt cx="2049127" cy="404997"/>
          </a:xfrm>
        </p:grpSpPr>
        <p:pic>
          <p:nvPicPr>
            <p:cNvPr id="6" name="Immagine 10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99" t="36647" r="4868" b="23752"/>
            <a:stretch>
              <a:fillRect/>
            </a:stretch>
          </p:blipFill>
          <p:spPr bwMode="auto">
            <a:xfrm>
              <a:off x="759993" y="6419427"/>
              <a:ext cx="1473063" cy="273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Immagine 11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53" t="9489" r="85818" b="13513"/>
            <a:stretch>
              <a:fillRect/>
            </a:stretch>
          </p:blipFill>
          <p:spPr bwMode="auto">
            <a:xfrm>
              <a:off x="183929" y="6324488"/>
              <a:ext cx="439910" cy="404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9" b="2359"/>
          <a:stretch>
            <a:fillRect/>
          </a:stretch>
        </p:blipFill>
        <p:spPr bwMode="auto">
          <a:xfrm>
            <a:off x="10738338" y="6013450"/>
            <a:ext cx="1453662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ttangolo 4"/>
          <p:cNvSpPr>
            <a:spLocks noChangeArrowheads="1"/>
          </p:cNvSpPr>
          <p:nvPr userDrawn="1"/>
        </p:nvSpPr>
        <p:spPr bwMode="auto">
          <a:xfrm>
            <a:off x="11258061" y="6510338"/>
            <a:ext cx="720970" cy="2921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6B7875A-753D-406D-993A-C86D0331CDEA}" type="slidenum">
              <a:rPr kumimoji="1" lang="it-IT" altLang="it-IT" sz="1300">
                <a:solidFill>
                  <a:srgbClr val="FFFFFF"/>
                </a:solidFill>
                <a:latin typeface="Antique Olive" pitchFamily="34" charset="0"/>
                <a:cs typeface="Rod" panose="02030509050101010101" pitchFamily="49" charset="-79"/>
              </a:rPr>
              <a:pPr eaLnBrk="1" hangingPunct="1"/>
              <a:t>‹N›</a:t>
            </a:fld>
            <a:endParaRPr kumimoji="1" lang="it-IT" altLang="it-IT" sz="1300">
              <a:solidFill>
                <a:srgbClr val="FFFFFF"/>
              </a:solidFill>
              <a:latin typeface="Antique Olive" pitchFamily="34" charset="0"/>
              <a:cs typeface="Rod" panose="02030509050101010101" pitchFamily="49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7765250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4"/>
          <p:cNvSpPr>
            <a:spLocks noChangeArrowheads="1"/>
          </p:cNvSpPr>
          <p:nvPr userDrawn="1"/>
        </p:nvSpPr>
        <p:spPr bwMode="auto">
          <a:xfrm>
            <a:off x="10656277" y="6342063"/>
            <a:ext cx="720970" cy="3683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FB6B287-43D8-4F4F-B7F5-7789CAF38FAC}" type="slidenum">
              <a:rPr kumimoji="1" lang="it-IT" altLang="it-IT" sz="1800">
                <a:solidFill>
                  <a:srgbClr val="FFFFFF"/>
                </a:solidFill>
                <a:latin typeface="Tahoma" panose="020B0604030504040204" pitchFamily="34" charset="0"/>
              </a:rPr>
              <a:pPr eaLnBrk="1" hangingPunct="1"/>
              <a:t>‹N›</a:t>
            </a:fld>
            <a:endParaRPr kumimoji="1" lang="it-IT" altLang="it-IT" sz="1800">
              <a:solidFill>
                <a:srgbClr val="FFFFFF"/>
              </a:solidFill>
              <a:latin typeface="Tahoma" panose="020B0604030504040204" pitchFamily="34" charset="0"/>
            </a:endParaRPr>
          </a:p>
        </p:txBody>
      </p:sp>
      <p:sp>
        <p:nvSpPr>
          <p:cNvPr id="3" name="Rettangolo 2"/>
          <p:cNvSpPr/>
          <p:nvPr userDrawn="1"/>
        </p:nvSpPr>
        <p:spPr>
          <a:xfrm>
            <a:off x="0" y="115888"/>
            <a:ext cx="12192000" cy="792162"/>
          </a:xfrm>
          <a:prstGeom prst="rect">
            <a:avLst/>
          </a:prstGeom>
          <a:solidFill>
            <a:srgbClr val="0022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800"/>
          </a:p>
        </p:txBody>
      </p:sp>
      <p:sp>
        <p:nvSpPr>
          <p:cNvPr id="4" name="Rettangolo 4"/>
          <p:cNvSpPr>
            <a:spLocks noChangeArrowheads="1"/>
          </p:cNvSpPr>
          <p:nvPr userDrawn="1"/>
        </p:nvSpPr>
        <p:spPr bwMode="auto">
          <a:xfrm>
            <a:off x="11133016" y="6369050"/>
            <a:ext cx="722923" cy="36988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8833A5C-D18F-49A0-B5F2-F6625D3E6D42}" type="slidenum">
              <a:rPr kumimoji="1" lang="it-IT" altLang="it-IT" sz="1800" b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pPr eaLnBrk="1" hangingPunct="1"/>
              <a:t>‹N›</a:t>
            </a:fld>
            <a:endParaRPr kumimoji="1" lang="it-IT" altLang="it-IT" sz="1800" b="1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" name="Gruppo 9"/>
          <p:cNvGrpSpPr>
            <a:grpSpLocks/>
          </p:cNvGrpSpPr>
          <p:nvPr userDrawn="1"/>
        </p:nvGrpSpPr>
        <p:grpSpPr bwMode="auto">
          <a:xfrm>
            <a:off x="70339" y="6408738"/>
            <a:ext cx="2520462" cy="404812"/>
            <a:chOff x="183929" y="6324488"/>
            <a:chExt cx="2049127" cy="404997"/>
          </a:xfrm>
        </p:grpSpPr>
        <p:pic>
          <p:nvPicPr>
            <p:cNvPr id="6" name="Immagine 10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99" t="36647" r="4868" b="23752"/>
            <a:stretch>
              <a:fillRect/>
            </a:stretch>
          </p:blipFill>
          <p:spPr bwMode="auto">
            <a:xfrm>
              <a:off x="759993" y="6419427"/>
              <a:ext cx="1473063" cy="273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Immagine 11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53" t="9489" r="85818" b="13513"/>
            <a:stretch>
              <a:fillRect/>
            </a:stretch>
          </p:blipFill>
          <p:spPr bwMode="auto">
            <a:xfrm>
              <a:off x="183929" y="6324488"/>
              <a:ext cx="439910" cy="404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9" b="2359"/>
          <a:stretch>
            <a:fillRect/>
          </a:stretch>
        </p:blipFill>
        <p:spPr bwMode="auto">
          <a:xfrm>
            <a:off x="10738338" y="6013450"/>
            <a:ext cx="1453662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ttangolo 4"/>
          <p:cNvSpPr>
            <a:spLocks noChangeArrowheads="1"/>
          </p:cNvSpPr>
          <p:nvPr userDrawn="1"/>
        </p:nvSpPr>
        <p:spPr bwMode="auto">
          <a:xfrm>
            <a:off x="11258061" y="6510338"/>
            <a:ext cx="720970" cy="2921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6B7875A-753D-406D-993A-C86D0331CDEA}" type="slidenum">
              <a:rPr kumimoji="1" lang="it-IT" altLang="it-IT" sz="1300">
                <a:solidFill>
                  <a:srgbClr val="FFFFFF"/>
                </a:solidFill>
                <a:latin typeface="Antique Olive" pitchFamily="34" charset="0"/>
                <a:cs typeface="Rod" panose="02030509050101010101" pitchFamily="49" charset="-79"/>
              </a:rPr>
              <a:pPr eaLnBrk="1" hangingPunct="1"/>
              <a:t>‹N›</a:t>
            </a:fld>
            <a:endParaRPr kumimoji="1" lang="it-IT" altLang="it-IT" sz="1300">
              <a:solidFill>
                <a:srgbClr val="FFFFFF"/>
              </a:solidFill>
              <a:latin typeface="Antique Olive" pitchFamily="34" charset="0"/>
              <a:cs typeface="Rod" panose="02030509050101010101" pitchFamily="49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7301324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4"/>
          <p:cNvSpPr>
            <a:spLocks noChangeArrowheads="1"/>
          </p:cNvSpPr>
          <p:nvPr userDrawn="1"/>
        </p:nvSpPr>
        <p:spPr bwMode="auto">
          <a:xfrm>
            <a:off x="10656277" y="6342063"/>
            <a:ext cx="720970" cy="3683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FB6B287-43D8-4F4F-B7F5-7789CAF38FAC}" type="slidenum">
              <a:rPr kumimoji="1" lang="it-IT" altLang="it-IT" sz="1800">
                <a:solidFill>
                  <a:srgbClr val="FFFFFF"/>
                </a:solidFill>
                <a:latin typeface="Tahoma" panose="020B0604030504040204" pitchFamily="34" charset="0"/>
              </a:rPr>
              <a:pPr eaLnBrk="1" hangingPunct="1"/>
              <a:t>‹N›</a:t>
            </a:fld>
            <a:endParaRPr kumimoji="1" lang="it-IT" altLang="it-IT" sz="1800">
              <a:solidFill>
                <a:srgbClr val="FFFFFF"/>
              </a:solidFill>
              <a:latin typeface="Tahoma" panose="020B0604030504040204" pitchFamily="34" charset="0"/>
            </a:endParaRPr>
          </a:p>
        </p:txBody>
      </p:sp>
      <p:sp>
        <p:nvSpPr>
          <p:cNvPr id="3" name="Rettangolo 2"/>
          <p:cNvSpPr/>
          <p:nvPr userDrawn="1"/>
        </p:nvSpPr>
        <p:spPr>
          <a:xfrm>
            <a:off x="0" y="115888"/>
            <a:ext cx="12192000" cy="792162"/>
          </a:xfrm>
          <a:prstGeom prst="rect">
            <a:avLst/>
          </a:prstGeom>
          <a:solidFill>
            <a:srgbClr val="0022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800"/>
          </a:p>
        </p:txBody>
      </p:sp>
      <p:sp>
        <p:nvSpPr>
          <p:cNvPr id="4" name="Rettangolo 4"/>
          <p:cNvSpPr>
            <a:spLocks noChangeArrowheads="1"/>
          </p:cNvSpPr>
          <p:nvPr userDrawn="1"/>
        </p:nvSpPr>
        <p:spPr bwMode="auto">
          <a:xfrm>
            <a:off x="11133016" y="6369050"/>
            <a:ext cx="722923" cy="36988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8833A5C-D18F-49A0-B5F2-F6625D3E6D42}" type="slidenum">
              <a:rPr kumimoji="1" lang="it-IT" altLang="it-IT" sz="1800" b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pPr eaLnBrk="1" hangingPunct="1"/>
              <a:t>‹N›</a:t>
            </a:fld>
            <a:endParaRPr kumimoji="1" lang="it-IT" altLang="it-IT" sz="1800" b="1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" name="Gruppo 9"/>
          <p:cNvGrpSpPr>
            <a:grpSpLocks/>
          </p:cNvGrpSpPr>
          <p:nvPr userDrawn="1"/>
        </p:nvGrpSpPr>
        <p:grpSpPr bwMode="auto">
          <a:xfrm>
            <a:off x="70339" y="6408738"/>
            <a:ext cx="2520462" cy="404812"/>
            <a:chOff x="183929" y="6324488"/>
            <a:chExt cx="2049127" cy="404997"/>
          </a:xfrm>
        </p:grpSpPr>
        <p:pic>
          <p:nvPicPr>
            <p:cNvPr id="6" name="Immagine 10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99" t="36647" r="4868" b="23752"/>
            <a:stretch>
              <a:fillRect/>
            </a:stretch>
          </p:blipFill>
          <p:spPr bwMode="auto">
            <a:xfrm>
              <a:off x="759993" y="6419427"/>
              <a:ext cx="1473063" cy="273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Immagine 11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53" t="9489" r="85818" b="13513"/>
            <a:stretch>
              <a:fillRect/>
            </a:stretch>
          </p:blipFill>
          <p:spPr bwMode="auto">
            <a:xfrm>
              <a:off x="183929" y="6324488"/>
              <a:ext cx="439910" cy="404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9" b="2359"/>
          <a:stretch>
            <a:fillRect/>
          </a:stretch>
        </p:blipFill>
        <p:spPr bwMode="auto">
          <a:xfrm>
            <a:off x="10738338" y="6013450"/>
            <a:ext cx="1453662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ttangolo 4"/>
          <p:cNvSpPr>
            <a:spLocks noChangeArrowheads="1"/>
          </p:cNvSpPr>
          <p:nvPr userDrawn="1"/>
        </p:nvSpPr>
        <p:spPr bwMode="auto">
          <a:xfrm>
            <a:off x="11258061" y="6510338"/>
            <a:ext cx="720970" cy="2921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6B7875A-753D-406D-993A-C86D0331CDEA}" type="slidenum">
              <a:rPr kumimoji="1" lang="it-IT" altLang="it-IT" sz="1300">
                <a:solidFill>
                  <a:srgbClr val="FFFFFF"/>
                </a:solidFill>
                <a:latin typeface="Antique Olive" pitchFamily="34" charset="0"/>
                <a:cs typeface="Rod" panose="02030509050101010101" pitchFamily="49" charset="-79"/>
              </a:rPr>
              <a:pPr eaLnBrk="1" hangingPunct="1"/>
              <a:t>‹N›</a:t>
            </a:fld>
            <a:endParaRPr kumimoji="1" lang="it-IT" altLang="it-IT" sz="1300">
              <a:solidFill>
                <a:srgbClr val="FFFFFF"/>
              </a:solidFill>
              <a:latin typeface="Antique Olive" pitchFamily="34" charset="0"/>
              <a:cs typeface="Rod" panose="02030509050101010101" pitchFamily="49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190130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smtClean="0"/>
              <a:pPr/>
              <a:t>3/29/2017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43369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4"/>
          <p:cNvSpPr>
            <a:spLocks noChangeArrowheads="1"/>
          </p:cNvSpPr>
          <p:nvPr userDrawn="1"/>
        </p:nvSpPr>
        <p:spPr bwMode="auto">
          <a:xfrm>
            <a:off x="10656277" y="6342063"/>
            <a:ext cx="720970" cy="3683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FB6B287-43D8-4F4F-B7F5-7789CAF38FAC}" type="slidenum">
              <a:rPr kumimoji="1" lang="it-IT" altLang="it-IT" sz="1800">
                <a:solidFill>
                  <a:srgbClr val="FFFFFF"/>
                </a:solidFill>
                <a:latin typeface="Tahoma" panose="020B0604030504040204" pitchFamily="34" charset="0"/>
              </a:rPr>
              <a:pPr eaLnBrk="1" hangingPunct="1"/>
              <a:t>‹N›</a:t>
            </a:fld>
            <a:endParaRPr kumimoji="1" lang="it-IT" altLang="it-IT" sz="1800">
              <a:solidFill>
                <a:srgbClr val="FFFFFF"/>
              </a:solidFill>
              <a:latin typeface="Tahoma" panose="020B0604030504040204" pitchFamily="34" charset="0"/>
            </a:endParaRPr>
          </a:p>
        </p:txBody>
      </p:sp>
      <p:sp>
        <p:nvSpPr>
          <p:cNvPr id="3" name="Rettangolo 2"/>
          <p:cNvSpPr/>
          <p:nvPr userDrawn="1"/>
        </p:nvSpPr>
        <p:spPr>
          <a:xfrm>
            <a:off x="0" y="115888"/>
            <a:ext cx="12192000" cy="792162"/>
          </a:xfrm>
          <a:prstGeom prst="rect">
            <a:avLst/>
          </a:prstGeom>
          <a:solidFill>
            <a:srgbClr val="0022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800"/>
          </a:p>
        </p:txBody>
      </p:sp>
      <p:sp>
        <p:nvSpPr>
          <p:cNvPr id="4" name="Rettangolo 4"/>
          <p:cNvSpPr>
            <a:spLocks noChangeArrowheads="1"/>
          </p:cNvSpPr>
          <p:nvPr userDrawn="1"/>
        </p:nvSpPr>
        <p:spPr bwMode="auto">
          <a:xfrm>
            <a:off x="11133016" y="6369050"/>
            <a:ext cx="722923" cy="36988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8833A5C-D18F-49A0-B5F2-F6625D3E6D42}" type="slidenum">
              <a:rPr kumimoji="1" lang="it-IT" altLang="it-IT" sz="1800" b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pPr eaLnBrk="1" hangingPunct="1"/>
              <a:t>‹N›</a:t>
            </a:fld>
            <a:endParaRPr kumimoji="1" lang="it-IT" altLang="it-IT" sz="1800" b="1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" name="Gruppo 9"/>
          <p:cNvGrpSpPr>
            <a:grpSpLocks/>
          </p:cNvGrpSpPr>
          <p:nvPr userDrawn="1"/>
        </p:nvGrpSpPr>
        <p:grpSpPr bwMode="auto">
          <a:xfrm>
            <a:off x="70339" y="6408738"/>
            <a:ext cx="2520462" cy="404812"/>
            <a:chOff x="183929" y="6324488"/>
            <a:chExt cx="2049127" cy="404997"/>
          </a:xfrm>
        </p:grpSpPr>
        <p:pic>
          <p:nvPicPr>
            <p:cNvPr id="6" name="Immagine 10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99" t="36647" r="4868" b="23752"/>
            <a:stretch>
              <a:fillRect/>
            </a:stretch>
          </p:blipFill>
          <p:spPr bwMode="auto">
            <a:xfrm>
              <a:off x="759993" y="6419427"/>
              <a:ext cx="1473063" cy="273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Immagine 11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53" t="9489" r="85818" b="13513"/>
            <a:stretch>
              <a:fillRect/>
            </a:stretch>
          </p:blipFill>
          <p:spPr bwMode="auto">
            <a:xfrm>
              <a:off x="183929" y="6324488"/>
              <a:ext cx="439910" cy="404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9" b="2359"/>
          <a:stretch>
            <a:fillRect/>
          </a:stretch>
        </p:blipFill>
        <p:spPr bwMode="auto">
          <a:xfrm>
            <a:off x="10738338" y="6013450"/>
            <a:ext cx="1453662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ttangolo 4"/>
          <p:cNvSpPr>
            <a:spLocks noChangeArrowheads="1"/>
          </p:cNvSpPr>
          <p:nvPr userDrawn="1"/>
        </p:nvSpPr>
        <p:spPr bwMode="auto">
          <a:xfrm>
            <a:off x="11258061" y="6510338"/>
            <a:ext cx="720970" cy="2921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6B7875A-753D-406D-993A-C86D0331CDEA}" type="slidenum">
              <a:rPr kumimoji="1" lang="it-IT" altLang="it-IT" sz="1300">
                <a:solidFill>
                  <a:srgbClr val="FFFFFF"/>
                </a:solidFill>
                <a:latin typeface="Antique Olive" pitchFamily="34" charset="0"/>
                <a:cs typeface="Rod" panose="02030509050101010101" pitchFamily="49" charset="-79"/>
              </a:rPr>
              <a:pPr eaLnBrk="1" hangingPunct="1"/>
              <a:t>‹N›</a:t>
            </a:fld>
            <a:endParaRPr kumimoji="1" lang="it-IT" altLang="it-IT" sz="1300">
              <a:solidFill>
                <a:srgbClr val="FFFFFF"/>
              </a:solidFill>
              <a:latin typeface="Antique Olive" pitchFamily="34" charset="0"/>
              <a:cs typeface="Rod" panose="02030509050101010101" pitchFamily="49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6400497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4"/>
          <p:cNvSpPr>
            <a:spLocks noChangeArrowheads="1"/>
          </p:cNvSpPr>
          <p:nvPr userDrawn="1"/>
        </p:nvSpPr>
        <p:spPr bwMode="auto">
          <a:xfrm>
            <a:off x="10656277" y="6342063"/>
            <a:ext cx="720970" cy="3683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FB6B287-43D8-4F4F-B7F5-7789CAF38FAC}" type="slidenum">
              <a:rPr kumimoji="1" lang="it-IT" altLang="it-IT" sz="1800">
                <a:solidFill>
                  <a:srgbClr val="FFFFFF"/>
                </a:solidFill>
                <a:latin typeface="Tahoma" panose="020B0604030504040204" pitchFamily="34" charset="0"/>
              </a:rPr>
              <a:pPr eaLnBrk="1" hangingPunct="1"/>
              <a:t>‹N›</a:t>
            </a:fld>
            <a:endParaRPr kumimoji="1" lang="it-IT" altLang="it-IT" sz="1800">
              <a:solidFill>
                <a:srgbClr val="FFFFFF"/>
              </a:solidFill>
              <a:latin typeface="Tahoma" panose="020B0604030504040204" pitchFamily="34" charset="0"/>
            </a:endParaRPr>
          </a:p>
        </p:txBody>
      </p:sp>
      <p:sp>
        <p:nvSpPr>
          <p:cNvPr id="3" name="Rettangolo 2"/>
          <p:cNvSpPr/>
          <p:nvPr userDrawn="1"/>
        </p:nvSpPr>
        <p:spPr>
          <a:xfrm>
            <a:off x="0" y="115888"/>
            <a:ext cx="12192000" cy="792162"/>
          </a:xfrm>
          <a:prstGeom prst="rect">
            <a:avLst/>
          </a:prstGeom>
          <a:solidFill>
            <a:srgbClr val="0022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800"/>
          </a:p>
        </p:txBody>
      </p:sp>
      <p:sp>
        <p:nvSpPr>
          <p:cNvPr id="4" name="Rettangolo 4"/>
          <p:cNvSpPr>
            <a:spLocks noChangeArrowheads="1"/>
          </p:cNvSpPr>
          <p:nvPr userDrawn="1"/>
        </p:nvSpPr>
        <p:spPr bwMode="auto">
          <a:xfrm>
            <a:off x="11133016" y="6369050"/>
            <a:ext cx="722923" cy="36988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8833A5C-D18F-49A0-B5F2-F6625D3E6D42}" type="slidenum">
              <a:rPr kumimoji="1" lang="it-IT" altLang="it-IT" sz="1800" b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pPr eaLnBrk="1" hangingPunct="1"/>
              <a:t>‹N›</a:t>
            </a:fld>
            <a:endParaRPr kumimoji="1" lang="it-IT" altLang="it-IT" sz="1800" b="1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" name="Gruppo 9"/>
          <p:cNvGrpSpPr>
            <a:grpSpLocks/>
          </p:cNvGrpSpPr>
          <p:nvPr userDrawn="1"/>
        </p:nvGrpSpPr>
        <p:grpSpPr bwMode="auto">
          <a:xfrm>
            <a:off x="70339" y="6408738"/>
            <a:ext cx="2520462" cy="404812"/>
            <a:chOff x="183929" y="6324488"/>
            <a:chExt cx="2049127" cy="404997"/>
          </a:xfrm>
        </p:grpSpPr>
        <p:pic>
          <p:nvPicPr>
            <p:cNvPr id="6" name="Immagine 10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99" t="36647" r="4868" b="23752"/>
            <a:stretch>
              <a:fillRect/>
            </a:stretch>
          </p:blipFill>
          <p:spPr bwMode="auto">
            <a:xfrm>
              <a:off x="759993" y="6419427"/>
              <a:ext cx="1473063" cy="273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Immagine 11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53" t="9489" r="85818" b="13513"/>
            <a:stretch>
              <a:fillRect/>
            </a:stretch>
          </p:blipFill>
          <p:spPr bwMode="auto">
            <a:xfrm>
              <a:off x="183929" y="6324488"/>
              <a:ext cx="439910" cy="404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9" b="2359"/>
          <a:stretch>
            <a:fillRect/>
          </a:stretch>
        </p:blipFill>
        <p:spPr bwMode="auto">
          <a:xfrm>
            <a:off x="10738338" y="6013450"/>
            <a:ext cx="1453662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ttangolo 4"/>
          <p:cNvSpPr>
            <a:spLocks noChangeArrowheads="1"/>
          </p:cNvSpPr>
          <p:nvPr userDrawn="1"/>
        </p:nvSpPr>
        <p:spPr bwMode="auto">
          <a:xfrm>
            <a:off x="11258061" y="6510338"/>
            <a:ext cx="720970" cy="2921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6B7875A-753D-406D-993A-C86D0331CDEA}" type="slidenum">
              <a:rPr kumimoji="1" lang="it-IT" altLang="it-IT" sz="1300">
                <a:solidFill>
                  <a:srgbClr val="FFFFFF"/>
                </a:solidFill>
                <a:latin typeface="Antique Olive" pitchFamily="34" charset="0"/>
                <a:cs typeface="Rod" panose="02030509050101010101" pitchFamily="49" charset="-79"/>
              </a:rPr>
              <a:pPr eaLnBrk="1" hangingPunct="1"/>
              <a:t>‹N›</a:t>
            </a:fld>
            <a:endParaRPr kumimoji="1" lang="it-IT" altLang="it-IT" sz="1300">
              <a:solidFill>
                <a:srgbClr val="FFFFFF"/>
              </a:solidFill>
              <a:latin typeface="Antique Olive" pitchFamily="34" charset="0"/>
              <a:cs typeface="Rod" panose="02030509050101010101" pitchFamily="49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8373677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4"/>
          <p:cNvSpPr>
            <a:spLocks noChangeArrowheads="1"/>
          </p:cNvSpPr>
          <p:nvPr userDrawn="1"/>
        </p:nvSpPr>
        <p:spPr bwMode="auto">
          <a:xfrm>
            <a:off x="10656277" y="6342063"/>
            <a:ext cx="720970" cy="3683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FB6B287-43D8-4F4F-B7F5-7789CAF38FAC}" type="slidenum">
              <a:rPr kumimoji="1" lang="it-IT" altLang="it-IT" sz="1800">
                <a:solidFill>
                  <a:srgbClr val="FFFFFF"/>
                </a:solidFill>
                <a:latin typeface="Tahoma" panose="020B0604030504040204" pitchFamily="34" charset="0"/>
              </a:rPr>
              <a:pPr eaLnBrk="1" hangingPunct="1"/>
              <a:t>‹N›</a:t>
            </a:fld>
            <a:endParaRPr kumimoji="1" lang="it-IT" altLang="it-IT" sz="1800">
              <a:solidFill>
                <a:srgbClr val="FFFFFF"/>
              </a:solidFill>
              <a:latin typeface="Tahoma" panose="020B0604030504040204" pitchFamily="34" charset="0"/>
            </a:endParaRPr>
          </a:p>
        </p:txBody>
      </p:sp>
      <p:sp>
        <p:nvSpPr>
          <p:cNvPr id="3" name="Rettangolo 2"/>
          <p:cNvSpPr/>
          <p:nvPr userDrawn="1"/>
        </p:nvSpPr>
        <p:spPr>
          <a:xfrm>
            <a:off x="0" y="115888"/>
            <a:ext cx="12192000" cy="792162"/>
          </a:xfrm>
          <a:prstGeom prst="rect">
            <a:avLst/>
          </a:prstGeom>
          <a:solidFill>
            <a:srgbClr val="0022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800"/>
          </a:p>
        </p:txBody>
      </p:sp>
      <p:sp>
        <p:nvSpPr>
          <p:cNvPr id="4" name="Rettangolo 4"/>
          <p:cNvSpPr>
            <a:spLocks noChangeArrowheads="1"/>
          </p:cNvSpPr>
          <p:nvPr userDrawn="1"/>
        </p:nvSpPr>
        <p:spPr bwMode="auto">
          <a:xfrm>
            <a:off x="11133016" y="6369050"/>
            <a:ext cx="722923" cy="36988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8833A5C-D18F-49A0-B5F2-F6625D3E6D42}" type="slidenum">
              <a:rPr kumimoji="1" lang="it-IT" altLang="it-IT" sz="1800" b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pPr eaLnBrk="1" hangingPunct="1"/>
              <a:t>‹N›</a:t>
            </a:fld>
            <a:endParaRPr kumimoji="1" lang="it-IT" altLang="it-IT" sz="1800" b="1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" name="Gruppo 9"/>
          <p:cNvGrpSpPr>
            <a:grpSpLocks/>
          </p:cNvGrpSpPr>
          <p:nvPr userDrawn="1"/>
        </p:nvGrpSpPr>
        <p:grpSpPr bwMode="auto">
          <a:xfrm>
            <a:off x="70339" y="6408738"/>
            <a:ext cx="2520462" cy="404812"/>
            <a:chOff x="183929" y="6324488"/>
            <a:chExt cx="2049127" cy="404997"/>
          </a:xfrm>
        </p:grpSpPr>
        <p:pic>
          <p:nvPicPr>
            <p:cNvPr id="6" name="Immagine 10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99" t="36647" r="4868" b="23752"/>
            <a:stretch>
              <a:fillRect/>
            </a:stretch>
          </p:blipFill>
          <p:spPr bwMode="auto">
            <a:xfrm>
              <a:off x="759993" y="6419427"/>
              <a:ext cx="1473063" cy="273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Immagine 11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53" t="9489" r="85818" b="13513"/>
            <a:stretch>
              <a:fillRect/>
            </a:stretch>
          </p:blipFill>
          <p:spPr bwMode="auto">
            <a:xfrm>
              <a:off x="183929" y="6324488"/>
              <a:ext cx="439910" cy="404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9" b="2359"/>
          <a:stretch>
            <a:fillRect/>
          </a:stretch>
        </p:blipFill>
        <p:spPr bwMode="auto">
          <a:xfrm>
            <a:off x="10738338" y="6013450"/>
            <a:ext cx="1453662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ttangolo 4"/>
          <p:cNvSpPr>
            <a:spLocks noChangeArrowheads="1"/>
          </p:cNvSpPr>
          <p:nvPr userDrawn="1"/>
        </p:nvSpPr>
        <p:spPr bwMode="auto">
          <a:xfrm>
            <a:off x="11258061" y="6510338"/>
            <a:ext cx="720970" cy="2921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6B7875A-753D-406D-993A-C86D0331CDEA}" type="slidenum">
              <a:rPr kumimoji="1" lang="it-IT" altLang="it-IT" sz="1300">
                <a:solidFill>
                  <a:srgbClr val="FFFFFF"/>
                </a:solidFill>
                <a:latin typeface="Antique Olive" pitchFamily="34" charset="0"/>
                <a:cs typeface="Rod" panose="02030509050101010101" pitchFamily="49" charset="-79"/>
              </a:rPr>
              <a:pPr eaLnBrk="1" hangingPunct="1"/>
              <a:t>‹N›</a:t>
            </a:fld>
            <a:endParaRPr kumimoji="1" lang="it-IT" altLang="it-IT" sz="1300">
              <a:solidFill>
                <a:srgbClr val="FFFFFF"/>
              </a:solidFill>
              <a:latin typeface="Antique Olive" pitchFamily="34" charset="0"/>
              <a:cs typeface="Rod" panose="02030509050101010101" pitchFamily="49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7411847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4"/>
          <p:cNvSpPr>
            <a:spLocks noChangeArrowheads="1"/>
          </p:cNvSpPr>
          <p:nvPr userDrawn="1"/>
        </p:nvSpPr>
        <p:spPr bwMode="auto">
          <a:xfrm>
            <a:off x="10656277" y="6342063"/>
            <a:ext cx="720970" cy="3683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FB6B287-43D8-4F4F-B7F5-7789CAF38FAC}" type="slidenum">
              <a:rPr kumimoji="1" lang="it-IT" altLang="it-IT" sz="1800">
                <a:solidFill>
                  <a:srgbClr val="FFFFFF"/>
                </a:solidFill>
                <a:latin typeface="Tahoma" panose="020B0604030504040204" pitchFamily="34" charset="0"/>
              </a:rPr>
              <a:pPr eaLnBrk="1" hangingPunct="1"/>
              <a:t>‹N›</a:t>
            </a:fld>
            <a:endParaRPr kumimoji="1" lang="it-IT" altLang="it-IT" sz="1800">
              <a:solidFill>
                <a:srgbClr val="FFFFFF"/>
              </a:solidFill>
              <a:latin typeface="Tahoma" panose="020B0604030504040204" pitchFamily="34" charset="0"/>
            </a:endParaRPr>
          </a:p>
        </p:txBody>
      </p:sp>
      <p:sp>
        <p:nvSpPr>
          <p:cNvPr id="3" name="Rettangolo 2"/>
          <p:cNvSpPr/>
          <p:nvPr userDrawn="1"/>
        </p:nvSpPr>
        <p:spPr>
          <a:xfrm>
            <a:off x="0" y="115888"/>
            <a:ext cx="12192000" cy="792162"/>
          </a:xfrm>
          <a:prstGeom prst="rect">
            <a:avLst/>
          </a:prstGeom>
          <a:solidFill>
            <a:srgbClr val="0022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800"/>
          </a:p>
        </p:txBody>
      </p:sp>
      <p:sp>
        <p:nvSpPr>
          <p:cNvPr id="4" name="Rettangolo 4"/>
          <p:cNvSpPr>
            <a:spLocks noChangeArrowheads="1"/>
          </p:cNvSpPr>
          <p:nvPr userDrawn="1"/>
        </p:nvSpPr>
        <p:spPr bwMode="auto">
          <a:xfrm>
            <a:off x="11133016" y="6369050"/>
            <a:ext cx="722923" cy="36988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8833A5C-D18F-49A0-B5F2-F6625D3E6D42}" type="slidenum">
              <a:rPr kumimoji="1" lang="it-IT" altLang="it-IT" sz="1800" b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pPr eaLnBrk="1" hangingPunct="1"/>
              <a:t>‹N›</a:t>
            </a:fld>
            <a:endParaRPr kumimoji="1" lang="it-IT" altLang="it-IT" sz="1800" b="1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" name="Gruppo 9"/>
          <p:cNvGrpSpPr>
            <a:grpSpLocks/>
          </p:cNvGrpSpPr>
          <p:nvPr userDrawn="1"/>
        </p:nvGrpSpPr>
        <p:grpSpPr bwMode="auto">
          <a:xfrm>
            <a:off x="70339" y="6408738"/>
            <a:ext cx="2520462" cy="404812"/>
            <a:chOff x="183929" y="6324488"/>
            <a:chExt cx="2049127" cy="404997"/>
          </a:xfrm>
        </p:grpSpPr>
        <p:pic>
          <p:nvPicPr>
            <p:cNvPr id="6" name="Immagine 10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99" t="36647" r="4868" b="23752"/>
            <a:stretch>
              <a:fillRect/>
            </a:stretch>
          </p:blipFill>
          <p:spPr bwMode="auto">
            <a:xfrm>
              <a:off x="759993" y="6419427"/>
              <a:ext cx="1473063" cy="273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Immagine 11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53" t="9489" r="85818" b="13513"/>
            <a:stretch>
              <a:fillRect/>
            </a:stretch>
          </p:blipFill>
          <p:spPr bwMode="auto">
            <a:xfrm>
              <a:off x="183929" y="6324488"/>
              <a:ext cx="439910" cy="404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9" b="2359"/>
          <a:stretch>
            <a:fillRect/>
          </a:stretch>
        </p:blipFill>
        <p:spPr bwMode="auto">
          <a:xfrm>
            <a:off x="10738338" y="6013450"/>
            <a:ext cx="1453662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ttangolo 4"/>
          <p:cNvSpPr>
            <a:spLocks noChangeArrowheads="1"/>
          </p:cNvSpPr>
          <p:nvPr userDrawn="1"/>
        </p:nvSpPr>
        <p:spPr bwMode="auto">
          <a:xfrm>
            <a:off x="11258061" y="6510338"/>
            <a:ext cx="720970" cy="2921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6B7875A-753D-406D-993A-C86D0331CDEA}" type="slidenum">
              <a:rPr kumimoji="1" lang="it-IT" altLang="it-IT" sz="1300">
                <a:solidFill>
                  <a:srgbClr val="FFFFFF"/>
                </a:solidFill>
                <a:latin typeface="Antique Olive" pitchFamily="34" charset="0"/>
                <a:cs typeface="Rod" panose="02030509050101010101" pitchFamily="49" charset="-79"/>
              </a:rPr>
              <a:pPr eaLnBrk="1" hangingPunct="1"/>
              <a:t>‹N›</a:t>
            </a:fld>
            <a:endParaRPr kumimoji="1" lang="it-IT" altLang="it-IT" sz="1300">
              <a:solidFill>
                <a:srgbClr val="FFFFFF"/>
              </a:solidFill>
              <a:latin typeface="Antique Olive" pitchFamily="34" charset="0"/>
              <a:cs typeface="Rod" panose="02030509050101010101" pitchFamily="49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8623458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4"/>
          <p:cNvSpPr>
            <a:spLocks noChangeArrowheads="1"/>
          </p:cNvSpPr>
          <p:nvPr userDrawn="1"/>
        </p:nvSpPr>
        <p:spPr bwMode="auto">
          <a:xfrm>
            <a:off x="10656277" y="6342063"/>
            <a:ext cx="720970" cy="3683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FB6B287-43D8-4F4F-B7F5-7789CAF38FAC}" type="slidenum">
              <a:rPr kumimoji="1" lang="it-IT" altLang="it-IT" sz="1800">
                <a:solidFill>
                  <a:srgbClr val="FFFFFF"/>
                </a:solidFill>
                <a:latin typeface="Tahoma" panose="020B0604030504040204" pitchFamily="34" charset="0"/>
              </a:rPr>
              <a:pPr eaLnBrk="1" hangingPunct="1"/>
              <a:t>‹N›</a:t>
            </a:fld>
            <a:endParaRPr kumimoji="1" lang="it-IT" altLang="it-IT" sz="1800">
              <a:solidFill>
                <a:srgbClr val="FFFFFF"/>
              </a:solidFill>
              <a:latin typeface="Tahoma" panose="020B0604030504040204" pitchFamily="34" charset="0"/>
            </a:endParaRPr>
          </a:p>
        </p:txBody>
      </p:sp>
      <p:sp>
        <p:nvSpPr>
          <p:cNvPr id="3" name="Rettangolo 2"/>
          <p:cNvSpPr/>
          <p:nvPr userDrawn="1"/>
        </p:nvSpPr>
        <p:spPr>
          <a:xfrm>
            <a:off x="0" y="115888"/>
            <a:ext cx="12192000" cy="792162"/>
          </a:xfrm>
          <a:prstGeom prst="rect">
            <a:avLst/>
          </a:prstGeom>
          <a:solidFill>
            <a:srgbClr val="0022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800"/>
          </a:p>
        </p:txBody>
      </p:sp>
      <p:sp>
        <p:nvSpPr>
          <p:cNvPr id="4" name="Rettangolo 4"/>
          <p:cNvSpPr>
            <a:spLocks noChangeArrowheads="1"/>
          </p:cNvSpPr>
          <p:nvPr userDrawn="1"/>
        </p:nvSpPr>
        <p:spPr bwMode="auto">
          <a:xfrm>
            <a:off x="11133016" y="6369050"/>
            <a:ext cx="722923" cy="36988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8833A5C-D18F-49A0-B5F2-F6625D3E6D42}" type="slidenum">
              <a:rPr kumimoji="1" lang="it-IT" altLang="it-IT" sz="1800" b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pPr eaLnBrk="1" hangingPunct="1"/>
              <a:t>‹N›</a:t>
            </a:fld>
            <a:endParaRPr kumimoji="1" lang="it-IT" altLang="it-IT" sz="1800" b="1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" name="Gruppo 9"/>
          <p:cNvGrpSpPr>
            <a:grpSpLocks/>
          </p:cNvGrpSpPr>
          <p:nvPr userDrawn="1"/>
        </p:nvGrpSpPr>
        <p:grpSpPr bwMode="auto">
          <a:xfrm>
            <a:off x="70339" y="6408738"/>
            <a:ext cx="2520462" cy="404812"/>
            <a:chOff x="183929" y="6324488"/>
            <a:chExt cx="2049127" cy="404997"/>
          </a:xfrm>
        </p:grpSpPr>
        <p:pic>
          <p:nvPicPr>
            <p:cNvPr id="6" name="Immagine 10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99" t="36647" r="4868" b="23752"/>
            <a:stretch>
              <a:fillRect/>
            </a:stretch>
          </p:blipFill>
          <p:spPr bwMode="auto">
            <a:xfrm>
              <a:off x="759993" y="6419427"/>
              <a:ext cx="1473063" cy="273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Immagine 11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53" t="9489" r="85818" b="13513"/>
            <a:stretch>
              <a:fillRect/>
            </a:stretch>
          </p:blipFill>
          <p:spPr bwMode="auto">
            <a:xfrm>
              <a:off x="183929" y="6324488"/>
              <a:ext cx="439910" cy="404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9" b="2359"/>
          <a:stretch>
            <a:fillRect/>
          </a:stretch>
        </p:blipFill>
        <p:spPr bwMode="auto">
          <a:xfrm>
            <a:off x="10738338" y="6013450"/>
            <a:ext cx="1453662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ttangolo 4"/>
          <p:cNvSpPr>
            <a:spLocks noChangeArrowheads="1"/>
          </p:cNvSpPr>
          <p:nvPr userDrawn="1"/>
        </p:nvSpPr>
        <p:spPr bwMode="auto">
          <a:xfrm>
            <a:off x="11258061" y="6510338"/>
            <a:ext cx="720970" cy="2921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6B7875A-753D-406D-993A-C86D0331CDEA}" type="slidenum">
              <a:rPr kumimoji="1" lang="it-IT" altLang="it-IT" sz="1300">
                <a:solidFill>
                  <a:srgbClr val="FFFFFF"/>
                </a:solidFill>
                <a:latin typeface="Antique Olive" pitchFamily="34" charset="0"/>
                <a:cs typeface="Rod" panose="02030509050101010101" pitchFamily="49" charset="-79"/>
              </a:rPr>
              <a:pPr eaLnBrk="1" hangingPunct="1"/>
              <a:t>‹N›</a:t>
            </a:fld>
            <a:endParaRPr kumimoji="1" lang="it-IT" altLang="it-IT" sz="1300">
              <a:solidFill>
                <a:srgbClr val="FFFFFF"/>
              </a:solidFill>
              <a:latin typeface="Antique Olive" pitchFamily="34" charset="0"/>
              <a:cs typeface="Rod" panose="02030509050101010101" pitchFamily="49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6555590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4"/>
          <p:cNvSpPr>
            <a:spLocks noChangeArrowheads="1"/>
          </p:cNvSpPr>
          <p:nvPr userDrawn="1"/>
        </p:nvSpPr>
        <p:spPr bwMode="auto">
          <a:xfrm>
            <a:off x="10656277" y="6342063"/>
            <a:ext cx="720970" cy="3683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FB6B287-43D8-4F4F-B7F5-7789CAF38FAC}" type="slidenum">
              <a:rPr kumimoji="1" lang="it-IT" altLang="it-IT" sz="1800">
                <a:solidFill>
                  <a:srgbClr val="FFFFFF"/>
                </a:solidFill>
                <a:latin typeface="Tahoma" panose="020B0604030504040204" pitchFamily="34" charset="0"/>
              </a:rPr>
              <a:pPr eaLnBrk="1" hangingPunct="1"/>
              <a:t>‹N›</a:t>
            </a:fld>
            <a:endParaRPr kumimoji="1" lang="it-IT" altLang="it-IT" sz="1800">
              <a:solidFill>
                <a:srgbClr val="FFFFFF"/>
              </a:solidFill>
              <a:latin typeface="Tahoma" panose="020B0604030504040204" pitchFamily="34" charset="0"/>
            </a:endParaRPr>
          </a:p>
        </p:txBody>
      </p:sp>
      <p:sp>
        <p:nvSpPr>
          <p:cNvPr id="3" name="Rettangolo 2"/>
          <p:cNvSpPr/>
          <p:nvPr userDrawn="1"/>
        </p:nvSpPr>
        <p:spPr>
          <a:xfrm>
            <a:off x="0" y="115888"/>
            <a:ext cx="12192000" cy="792162"/>
          </a:xfrm>
          <a:prstGeom prst="rect">
            <a:avLst/>
          </a:prstGeom>
          <a:solidFill>
            <a:srgbClr val="0022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800"/>
          </a:p>
        </p:txBody>
      </p:sp>
      <p:sp>
        <p:nvSpPr>
          <p:cNvPr id="4" name="Rettangolo 4"/>
          <p:cNvSpPr>
            <a:spLocks noChangeArrowheads="1"/>
          </p:cNvSpPr>
          <p:nvPr userDrawn="1"/>
        </p:nvSpPr>
        <p:spPr bwMode="auto">
          <a:xfrm>
            <a:off x="11133016" y="6369050"/>
            <a:ext cx="722923" cy="36988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8833A5C-D18F-49A0-B5F2-F6625D3E6D42}" type="slidenum">
              <a:rPr kumimoji="1" lang="it-IT" altLang="it-IT" sz="1800" b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pPr eaLnBrk="1" hangingPunct="1"/>
              <a:t>‹N›</a:t>
            </a:fld>
            <a:endParaRPr kumimoji="1" lang="it-IT" altLang="it-IT" sz="1800" b="1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" name="Gruppo 9"/>
          <p:cNvGrpSpPr>
            <a:grpSpLocks/>
          </p:cNvGrpSpPr>
          <p:nvPr userDrawn="1"/>
        </p:nvGrpSpPr>
        <p:grpSpPr bwMode="auto">
          <a:xfrm>
            <a:off x="70339" y="6408738"/>
            <a:ext cx="2520462" cy="404812"/>
            <a:chOff x="183929" y="6324488"/>
            <a:chExt cx="2049127" cy="404997"/>
          </a:xfrm>
        </p:grpSpPr>
        <p:pic>
          <p:nvPicPr>
            <p:cNvPr id="6" name="Immagine 10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99" t="36647" r="4868" b="23752"/>
            <a:stretch>
              <a:fillRect/>
            </a:stretch>
          </p:blipFill>
          <p:spPr bwMode="auto">
            <a:xfrm>
              <a:off x="759993" y="6419427"/>
              <a:ext cx="1473063" cy="273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Immagine 11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53" t="9489" r="85818" b="13513"/>
            <a:stretch>
              <a:fillRect/>
            </a:stretch>
          </p:blipFill>
          <p:spPr bwMode="auto">
            <a:xfrm>
              <a:off x="183929" y="6324488"/>
              <a:ext cx="439910" cy="404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9" b="2359"/>
          <a:stretch>
            <a:fillRect/>
          </a:stretch>
        </p:blipFill>
        <p:spPr bwMode="auto">
          <a:xfrm>
            <a:off x="10738338" y="6013450"/>
            <a:ext cx="1453662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ttangolo 4"/>
          <p:cNvSpPr>
            <a:spLocks noChangeArrowheads="1"/>
          </p:cNvSpPr>
          <p:nvPr userDrawn="1"/>
        </p:nvSpPr>
        <p:spPr bwMode="auto">
          <a:xfrm>
            <a:off x="11258061" y="6510338"/>
            <a:ext cx="720970" cy="2921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6B7875A-753D-406D-993A-C86D0331CDEA}" type="slidenum">
              <a:rPr kumimoji="1" lang="it-IT" altLang="it-IT" sz="1300">
                <a:solidFill>
                  <a:srgbClr val="FFFFFF"/>
                </a:solidFill>
                <a:latin typeface="Antique Olive" pitchFamily="34" charset="0"/>
                <a:cs typeface="Rod" panose="02030509050101010101" pitchFamily="49" charset="-79"/>
              </a:rPr>
              <a:pPr eaLnBrk="1" hangingPunct="1"/>
              <a:t>‹N›</a:t>
            </a:fld>
            <a:endParaRPr kumimoji="1" lang="it-IT" altLang="it-IT" sz="1300">
              <a:solidFill>
                <a:srgbClr val="FFFFFF"/>
              </a:solidFill>
              <a:latin typeface="Antique Olive" pitchFamily="34" charset="0"/>
              <a:cs typeface="Rod" panose="02030509050101010101" pitchFamily="49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4436582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4"/>
          <p:cNvSpPr>
            <a:spLocks noChangeArrowheads="1"/>
          </p:cNvSpPr>
          <p:nvPr userDrawn="1"/>
        </p:nvSpPr>
        <p:spPr bwMode="auto">
          <a:xfrm>
            <a:off x="10656277" y="6342063"/>
            <a:ext cx="720970" cy="3683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FB6B287-43D8-4F4F-B7F5-7789CAF38FAC}" type="slidenum">
              <a:rPr kumimoji="1" lang="it-IT" altLang="it-IT" sz="1800">
                <a:solidFill>
                  <a:srgbClr val="FFFFFF"/>
                </a:solidFill>
                <a:latin typeface="Tahoma" panose="020B0604030504040204" pitchFamily="34" charset="0"/>
              </a:rPr>
              <a:pPr eaLnBrk="1" hangingPunct="1"/>
              <a:t>‹N›</a:t>
            </a:fld>
            <a:endParaRPr kumimoji="1" lang="it-IT" altLang="it-IT" sz="1800">
              <a:solidFill>
                <a:srgbClr val="FFFFFF"/>
              </a:solidFill>
              <a:latin typeface="Tahoma" panose="020B0604030504040204" pitchFamily="34" charset="0"/>
            </a:endParaRPr>
          </a:p>
        </p:txBody>
      </p:sp>
      <p:sp>
        <p:nvSpPr>
          <p:cNvPr id="3" name="Rettangolo 2"/>
          <p:cNvSpPr/>
          <p:nvPr userDrawn="1"/>
        </p:nvSpPr>
        <p:spPr>
          <a:xfrm>
            <a:off x="0" y="115888"/>
            <a:ext cx="12192000" cy="792162"/>
          </a:xfrm>
          <a:prstGeom prst="rect">
            <a:avLst/>
          </a:prstGeom>
          <a:solidFill>
            <a:srgbClr val="0022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800"/>
          </a:p>
        </p:txBody>
      </p:sp>
      <p:sp>
        <p:nvSpPr>
          <p:cNvPr id="4" name="Rettangolo 4"/>
          <p:cNvSpPr>
            <a:spLocks noChangeArrowheads="1"/>
          </p:cNvSpPr>
          <p:nvPr userDrawn="1"/>
        </p:nvSpPr>
        <p:spPr bwMode="auto">
          <a:xfrm>
            <a:off x="11133016" y="6369050"/>
            <a:ext cx="722923" cy="36988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8833A5C-D18F-49A0-B5F2-F6625D3E6D42}" type="slidenum">
              <a:rPr kumimoji="1" lang="it-IT" altLang="it-IT" sz="1800" b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pPr eaLnBrk="1" hangingPunct="1"/>
              <a:t>‹N›</a:t>
            </a:fld>
            <a:endParaRPr kumimoji="1" lang="it-IT" altLang="it-IT" sz="1800" b="1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" name="Gruppo 9"/>
          <p:cNvGrpSpPr>
            <a:grpSpLocks/>
          </p:cNvGrpSpPr>
          <p:nvPr userDrawn="1"/>
        </p:nvGrpSpPr>
        <p:grpSpPr bwMode="auto">
          <a:xfrm>
            <a:off x="70339" y="6408738"/>
            <a:ext cx="2520462" cy="404812"/>
            <a:chOff x="183929" y="6324488"/>
            <a:chExt cx="2049127" cy="404997"/>
          </a:xfrm>
        </p:grpSpPr>
        <p:pic>
          <p:nvPicPr>
            <p:cNvPr id="6" name="Immagine 10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99" t="36647" r="4868" b="23752"/>
            <a:stretch>
              <a:fillRect/>
            </a:stretch>
          </p:blipFill>
          <p:spPr bwMode="auto">
            <a:xfrm>
              <a:off x="759993" y="6419427"/>
              <a:ext cx="1473063" cy="273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Immagine 11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53" t="9489" r="85818" b="13513"/>
            <a:stretch>
              <a:fillRect/>
            </a:stretch>
          </p:blipFill>
          <p:spPr bwMode="auto">
            <a:xfrm>
              <a:off x="183929" y="6324488"/>
              <a:ext cx="439910" cy="404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9" b="2359"/>
          <a:stretch>
            <a:fillRect/>
          </a:stretch>
        </p:blipFill>
        <p:spPr bwMode="auto">
          <a:xfrm>
            <a:off x="10738338" y="6013450"/>
            <a:ext cx="1453662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ttangolo 4"/>
          <p:cNvSpPr>
            <a:spLocks noChangeArrowheads="1"/>
          </p:cNvSpPr>
          <p:nvPr userDrawn="1"/>
        </p:nvSpPr>
        <p:spPr bwMode="auto">
          <a:xfrm>
            <a:off x="11258061" y="6510338"/>
            <a:ext cx="720970" cy="2921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6B7875A-753D-406D-993A-C86D0331CDEA}" type="slidenum">
              <a:rPr kumimoji="1" lang="it-IT" altLang="it-IT" sz="1300">
                <a:solidFill>
                  <a:srgbClr val="FFFFFF"/>
                </a:solidFill>
                <a:latin typeface="Antique Olive" pitchFamily="34" charset="0"/>
                <a:cs typeface="Rod" panose="02030509050101010101" pitchFamily="49" charset="-79"/>
              </a:rPr>
              <a:pPr eaLnBrk="1" hangingPunct="1"/>
              <a:t>‹N›</a:t>
            </a:fld>
            <a:endParaRPr kumimoji="1" lang="it-IT" altLang="it-IT" sz="1300">
              <a:solidFill>
                <a:srgbClr val="FFFFFF"/>
              </a:solidFill>
              <a:latin typeface="Antique Olive" pitchFamily="34" charset="0"/>
              <a:cs typeface="Rod" panose="02030509050101010101" pitchFamily="49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9649139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4"/>
          <p:cNvSpPr>
            <a:spLocks noChangeArrowheads="1"/>
          </p:cNvSpPr>
          <p:nvPr userDrawn="1"/>
        </p:nvSpPr>
        <p:spPr bwMode="auto">
          <a:xfrm>
            <a:off x="10656277" y="6342063"/>
            <a:ext cx="720970" cy="3683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FB6B287-43D8-4F4F-B7F5-7789CAF38FAC}" type="slidenum">
              <a:rPr kumimoji="1" lang="it-IT" altLang="it-IT" sz="1800">
                <a:solidFill>
                  <a:srgbClr val="FFFFFF"/>
                </a:solidFill>
                <a:latin typeface="Tahoma" panose="020B0604030504040204" pitchFamily="34" charset="0"/>
              </a:rPr>
              <a:pPr eaLnBrk="1" hangingPunct="1"/>
              <a:t>‹N›</a:t>
            </a:fld>
            <a:endParaRPr kumimoji="1" lang="it-IT" altLang="it-IT" sz="1800">
              <a:solidFill>
                <a:srgbClr val="FFFFFF"/>
              </a:solidFill>
              <a:latin typeface="Tahoma" panose="020B0604030504040204" pitchFamily="34" charset="0"/>
            </a:endParaRPr>
          </a:p>
        </p:txBody>
      </p:sp>
      <p:sp>
        <p:nvSpPr>
          <p:cNvPr id="3" name="Rettangolo 2"/>
          <p:cNvSpPr/>
          <p:nvPr userDrawn="1"/>
        </p:nvSpPr>
        <p:spPr>
          <a:xfrm>
            <a:off x="0" y="115888"/>
            <a:ext cx="12192000" cy="792162"/>
          </a:xfrm>
          <a:prstGeom prst="rect">
            <a:avLst/>
          </a:prstGeom>
          <a:solidFill>
            <a:srgbClr val="0022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800"/>
          </a:p>
        </p:txBody>
      </p:sp>
      <p:sp>
        <p:nvSpPr>
          <p:cNvPr id="4" name="Rettangolo 4"/>
          <p:cNvSpPr>
            <a:spLocks noChangeArrowheads="1"/>
          </p:cNvSpPr>
          <p:nvPr userDrawn="1"/>
        </p:nvSpPr>
        <p:spPr bwMode="auto">
          <a:xfrm>
            <a:off x="11133016" y="6369050"/>
            <a:ext cx="722923" cy="36988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8833A5C-D18F-49A0-B5F2-F6625D3E6D42}" type="slidenum">
              <a:rPr kumimoji="1" lang="it-IT" altLang="it-IT" sz="1800" b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pPr eaLnBrk="1" hangingPunct="1"/>
              <a:t>‹N›</a:t>
            </a:fld>
            <a:endParaRPr kumimoji="1" lang="it-IT" altLang="it-IT" sz="1800" b="1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" name="Gruppo 9"/>
          <p:cNvGrpSpPr>
            <a:grpSpLocks/>
          </p:cNvGrpSpPr>
          <p:nvPr userDrawn="1"/>
        </p:nvGrpSpPr>
        <p:grpSpPr bwMode="auto">
          <a:xfrm>
            <a:off x="70339" y="6408738"/>
            <a:ext cx="2520462" cy="404812"/>
            <a:chOff x="183929" y="6324488"/>
            <a:chExt cx="2049127" cy="404997"/>
          </a:xfrm>
        </p:grpSpPr>
        <p:pic>
          <p:nvPicPr>
            <p:cNvPr id="6" name="Immagine 10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99" t="36647" r="4868" b="23752"/>
            <a:stretch>
              <a:fillRect/>
            </a:stretch>
          </p:blipFill>
          <p:spPr bwMode="auto">
            <a:xfrm>
              <a:off x="759993" y="6419427"/>
              <a:ext cx="1473063" cy="273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Immagine 11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53" t="9489" r="85818" b="13513"/>
            <a:stretch>
              <a:fillRect/>
            </a:stretch>
          </p:blipFill>
          <p:spPr bwMode="auto">
            <a:xfrm>
              <a:off x="183929" y="6324488"/>
              <a:ext cx="439910" cy="404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9" b="2359"/>
          <a:stretch>
            <a:fillRect/>
          </a:stretch>
        </p:blipFill>
        <p:spPr bwMode="auto">
          <a:xfrm>
            <a:off x="10738338" y="6013450"/>
            <a:ext cx="1453662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ttangolo 4"/>
          <p:cNvSpPr>
            <a:spLocks noChangeArrowheads="1"/>
          </p:cNvSpPr>
          <p:nvPr userDrawn="1"/>
        </p:nvSpPr>
        <p:spPr bwMode="auto">
          <a:xfrm>
            <a:off x="11258061" y="6510338"/>
            <a:ext cx="720970" cy="2921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6B7875A-753D-406D-993A-C86D0331CDEA}" type="slidenum">
              <a:rPr kumimoji="1" lang="it-IT" altLang="it-IT" sz="1300">
                <a:solidFill>
                  <a:srgbClr val="FFFFFF"/>
                </a:solidFill>
                <a:latin typeface="Antique Olive" pitchFamily="34" charset="0"/>
                <a:cs typeface="Rod" panose="02030509050101010101" pitchFamily="49" charset="-79"/>
              </a:rPr>
              <a:pPr eaLnBrk="1" hangingPunct="1"/>
              <a:t>‹N›</a:t>
            </a:fld>
            <a:endParaRPr kumimoji="1" lang="it-IT" altLang="it-IT" sz="1300">
              <a:solidFill>
                <a:srgbClr val="FFFFFF"/>
              </a:solidFill>
              <a:latin typeface="Antique Olive" pitchFamily="34" charset="0"/>
              <a:cs typeface="Rod" panose="02030509050101010101" pitchFamily="49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008344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4"/>
          <p:cNvSpPr>
            <a:spLocks noChangeArrowheads="1"/>
          </p:cNvSpPr>
          <p:nvPr userDrawn="1"/>
        </p:nvSpPr>
        <p:spPr bwMode="auto">
          <a:xfrm>
            <a:off x="10656277" y="6342063"/>
            <a:ext cx="720970" cy="3683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FB6B287-43D8-4F4F-B7F5-7789CAF38FAC}" type="slidenum">
              <a:rPr kumimoji="1" lang="it-IT" altLang="it-IT" sz="1800">
                <a:solidFill>
                  <a:srgbClr val="FFFFFF"/>
                </a:solidFill>
                <a:latin typeface="Tahoma" panose="020B0604030504040204" pitchFamily="34" charset="0"/>
              </a:rPr>
              <a:pPr eaLnBrk="1" hangingPunct="1"/>
              <a:t>‹N›</a:t>
            </a:fld>
            <a:endParaRPr kumimoji="1" lang="it-IT" altLang="it-IT" sz="1800">
              <a:solidFill>
                <a:srgbClr val="FFFFFF"/>
              </a:solidFill>
              <a:latin typeface="Tahoma" panose="020B0604030504040204" pitchFamily="34" charset="0"/>
            </a:endParaRPr>
          </a:p>
        </p:txBody>
      </p:sp>
      <p:sp>
        <p:nvSpPr>
          <p:cNvPr id="3" name="Rettangolo 2"/>
          <p:cNvSpPr/>
          <p:nvPr userDrawn="1"/>
        </p:nvSpPr>
        <p:spPr>
          <a:xfrm>
            <a:off x="0" y="115888"/>
            <a:ext cx="12192000" cy="792162"/>
          </a:xfrm>
          <a:prstGeom prst="rect">
            <a:avLst/>
          </a:prstGeom>
          <a:solidFill>
            <a:srgbClr val="0022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800"/>
          </a:p>
        </p:txBody>
      </p:sp>
      <p:sp>
        <p:nvSpPr>
          <p:cNvPr id="4" name="Rettangolo 4"/>
          <p:cNvSpPr>
            <a:spLocks noChangeArrowheads="1"/>
          </p:cNvSpPr>
          <p:nvPr userDrawn="1"/>
        </p:nvSpPr>
        <p:spPr bwMode="auto">
          <a:xfrm>
            <a:off x="11133016" y="6369050"/>
            <a:ext cx="722923" cy="36988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8833A5C-D18F-49A0-B5F2-F6625D3E6D42}" type="slidenum">
              <a:rPr kumimoji="1" lang="it-IT" altLang="it-IT" sz="1800" b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pPr eaLnBrk="1" hangingPunct="1"/>
              <a:t>‹N›</a:t>
            </a:fld>
            <a:endParaRPr kumimoji="1" lang="it-IT" altLang="it-IT" sz="1800" b="1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" name="Gruppo 9"/>
          <p:cNvGrpSpPr>
            <a:grpSpLocks/>
          </p:cNvGrpSpPr>
          <p:nvPr userDrawn="1"/>
        </p:nvGrpSpPr>
        <p:grpSpPr bwMode="auto">
          <a:xfrm>
            <a:off x="70339" y="6408738"/>
            <a:ext cx="2520462" cy="404812"/>
            <a:chOff x="183929" y="6324488"/>
            <a:chExt cx="2049127" cy="404997"/>
          </a:xfrm>
        </p:grpSpPr>
        <p:pic>
          <p:nvPicPr>
            <p:cNvPr id="6" name="Immagine 10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99" t="36647" r="4868" b="23752"/>
            <a:stretch>
              <a:fillRect/>
            </a:stretch>
          </p:blipFill>
          <p:spPr bwMode="auto">
            <a:xfrm>
              <a:off x="759993" y="6419427"/>
              <a:ext cx="1473063" cy="273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Immagine 11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53" t="9489" r="85818" b="13513"/>
            <a:stretch>
              <a:fillRect/>
            </a:stretch>
          </p:blipFill>
          <p:spPr bwMode="auto">
            <a:xfrm>
              <a:off x="183929" y="6324488"/>
              <a:ext cx="439910" cy="404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9" b="2359"/>
          <a:stretch>
            <a:fillRect/>
          </a:stretch>
        </p:blipFill>
        <p:spPr bwMode="auto">
          <a:xfrm>
            <a:off x="10738338" y="6013450"/>
            <a:ext cx="1453662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ttangolo 4"/>
          <p:cNvSpPr>
            <a:spLocks noChangeArrowheads="1"/>
          </p:cNvSpPr>
          <p:nvPr userDrawn="1"/>
        </p:nvSpPr>
        <p:spPr bwMode="auto">
          <a:xfrm>
            <a:off x="11258061" y="6510338"/>
            <a:ext cx="720970" cy="2921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6B7875A-753D-406D-993A-C86D0331CDEA}" type="slidenum">
              <a:rPr kumimoji="1" lang="it-IT" altLang="it-IT" sz="1300">
                <a:solidFill>
                  <a:srgbClr val="FFFFFF"/>
                </a:solidFill>
                <a:latin typeface="Antique Olive" pitchFamily="34" charset="0"/>
                <a:cs typeface="Rod" panose="02030509050101010101" pitchFamily="49" charset="-79"/>
              </a:rPr>
              <a:pPr eaLnBrk="1" hangingPunct="1"/>
              <a:t>‹N›</a:t>
            </a:fld>
            <a:endParaRPr kumimoji="1" lang="it-IT" altLang="it-IT" sz="1300">
              <a:solidFill>
                <a:srgbClr val="FFFFFF"/>
              </a:solidFill>
              <a:latin typeface="Antique Olive" pitchFamily="34" charset="0"/>
              <a:cs typeface="Rod" panose="02030509050101010101" pitchFamily="49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8805776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4"/>
          <p:cNvSpPr>
            <a:spLocks noChangeArrowheads="1"/>
          </p:cNvSpPr>
          <p:nvPr userDrawn="1"/>
        </p:nvSpPr>
        <p:spPr bwMode="auto">
          <a:xfrm>
            <a:off x="10656277" y="6342063"/>
            <a:ext cx="720970" cy="3683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FB6B287-43D8-4F4F-B7F5-7789CAF38FAC}" type="slidenum">
              <a:rPr kumimoji="1" lang="it-IT" altLang="it-IT" sz="1800">
                <a:solidFill>
                  <a:srgbClr val="FFFFFF"/>
                </a:solidFill>
                <a:latin typeface="Tahoma" panose="020B0604030504040204" pitchFamily="34" charset="0"/>
              </a:rPr>
              <a:pPr eaLnBrk="1" hangingPunct="1"/>
              <a:t>‹N›</a:t>
            </a:fld>
            <a:endParaRPr kumimoji="1" lang="it-IT" altLang="it-IT" sz="1800">
              <a:solidFill>
                <a:srgbClr val="FFFFFF"/>
              </a:solidFill>
              <a:latin typeface="Tahoma" panose="020B0604030504040204" pitchFamily="34" charset="0"/>
            </a:endParaRPr>
          </a:p>
        </p:txBody>
      </p:sp>
      <p:sp>
        <p:nvSpPr>
          <p:cNvPr id="3" name="Rettangolo 2"/>
          <p:cNvSpPr/>
          <p:nvPr userDrawn="1"/>
        </p:nvSpPr>
        <p:spPr>
          <a:xfrm>
            <a:off x="0" y="115888"/>
            <a:ext cx="12192000" cy="792162"/>
          </a:xfrm>
          <a:prstGeom prst="rect">
            <a:avLst/>
          </a:prstGeom>
          <a:solidFill>
            <a:srgbClr val="0022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800"/>
          </a:p>
        </p:txBody>
      </p:sp>
      <p:sp>
        <p:nvSpPr>
          <p:cNvPr id="4" name="Rettangolo 4"/>
          <p:cNvSpPr>
            <a:spLocks noChangeArrowheads="1"/>
          </p:cNvSpPr>
          <p:nvPr userDrawn="1"/>
        </p:nvSpPr>
        <p:spPr bwMode="auto">
          <a:xfrm>
            <a:off x="11133016" y="6369050"/>
            <a:ext cx="722923" cy="36988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8833A5C-D18F-49A0-B5F2-F6625D3E6D42}" type="slidenum">
              <a:rPr kumimoji="1" lang="it-IT" altLang="it-IT" sz="1800" b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pPr eaLnBrk="1" hangingPunct="1"/>
              <a:t>‹N›</a:t>
            </a:fld>
            <a:endParaRPr kumimoji="1" lang="it-IT" altLang="it-IT" sz="1800" b="1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" name="Gruppo 9"/>
          <p:cNvGrpSpPr>
            <a:grpSpLocks/>
          </p:cNvGrpSpPr>
          <p:nvPr userDrawn="1"/>
        </p:nvGrpSpPr>
        <p:grpSpPr bwMode="auto">
          <a:xfrm>
            <a:off x="70339" y="6408738"/>
            <a:ext cx="2520462" cy="404812"/>
            <a:chOff x="183929" y="6324488"/>
            <a:chExt cx="2049127" cy="404997"/>
          </a:xfrm>
        </p:grpSpPr>
        <p:pic>
          <p:nvPicPr>
            <p:cNvPr id="6" name="Immagine 10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99" t="36647" r="4868" b="23752"/>
            <a:stretch>
              <a:fillRect/>
            </a:stretch>
          </p:blipFill>
          <p:spPr bwMode="auto">
            <a:xfrm>
              <a:off x="759993" y="6419427"/>
              <a:ext cx="1473063" cy="273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Immagine 11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53" t="9489" r="85818" b="13513"/>
            <a:stretch>
              <a:fillRect/>
            </a:stretch>
          </p:blipFill>
          <p:spPr bwMode="auto">
            <a:xfrm>
              <a:off x="183929" y="6324488"/>
              <a:ext cx="439910" cy="404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9" b="2359"/>
          <a:stretch>
            <a:fillRect/>
          </a:stretch>
        </p:blipFill>
        <p:spPr bwMode="auto">
          <a:xfrm>
            <a:off x="10738338" y="6013450"/>
            <a:ext cx="1453662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ttangolo 4"/>
          <p:cNvSpPr>
            <a:spLocks noChangeArrowheads="1"/>
          </p:cNvSpPr>
          <p:nvPr userDrawn="1"/>
        </p:nvSpPr>
        <p:spPr bwMode="auto">
          <a:xfrm>
            <a:off x="11258061" y="6510338"/>
            <a:ext cx="720970" cy="2921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6B7875A-753D-406D-993A-C86D0331CDEA}" type="slidenum">
              <a:rPr kumimoji="1" lang="it-IT" altLang="it-IT" sz="1300">
                <a:solidFill>
                  <a:srgbClr val="FFFFFF"/>
                </a:solidFill>
                <a:latin typeface="Antique Olive" pitchFamily="34" charset="0"/>
                <a:cs typeface="Rod" panose="02030509050101010101" pitchFamily="49" charset="-79"/>
              </a:rPr>
              <a:pPr eaLnBrk="1" hangingPunct="1"/>
              <a:t>‹N›</a:t>
            </a:fld>
            <a:endParaRPr kumimoji="1" lang="it-IT" altLang="it-IT" sz="1300">
              <a:solidFill>
                <a:srgbClr val="FFFFFF"/>
              </a:solidFill>
              <a:latin typeface="Antique Olive" pitchFamily="34" charset="0"/>
              <a:cs typeface="Rod" panose="02030509050101010101" pitchFamily="49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5712517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smtClean="0"/>
              <a:pPr/>
              <a:t>3/29/2017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60488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4"/>
          <p:cNvSpPr>
            <a:spLocks noChangeArrowheads="1"/>
          </p:cNvSpPr>
          <p:nvPr userDrawn="1"/>
        </p:nvSpPr>
        <p:spPr bwMode="auto">
          <a:xfrm>
            <a:off x="10656277" y="6342063"/>
            <a:ext cx="720970" cy="3683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FB6B287-43D8-4F4F-B7F5-7789CAF38FAC}" type="slidenum">
              <a:rPr kumimoji="1" lang="it-IT" altLang="it-IT" sz="1800">
                <a:solidFill>
                  <a:srgbClr val="FFFFFF"/>
                </a:solidFill>
                <a:latin typeface="Tahoma" panose="020B0604030504040204" pitchFamily="34" charset="0"/>
              </a:rPr>
              <a:pPr eaLnBrk="1" hangingPunct="1"/>
              <a:t>‹N›</a:t>
            </a:fld>
            <a:endParaRPr kumimoji="1" lang="it-IT" altLang="it-IT" sz="1800">
              <a:solidFill>
                <a:srgbClr val="FFFFFF"/>
              </a:solidFill>
              <a:latin typeface="Tahoma" panose="020B0604030504040204" pitchFamily="34" charset="0"/>
            </a:endParaRPr>
          </a:p>
        </p:txBody>
      </p:sp>
      <p:sp>
        <p:nvSpPr>
          <p:cNvPr id="3" name="Rettangolo 2"/>
          <p:cNvSpPr/>
          <p:nvPr userDrawn="1"/>
        </p:nvSpPr>
        <p:spPr>
          <a:xfrm>
            <a:off x="0" y="115888"/>
            <a:ext cx="12192000" cy="792162"/>
          </a:xfrm>
          <a:prstGeom prst="rect">
            <a:avLst/>
          </a:prstGeom>
          <a:solidFill>
            <a:srgbClr val="0022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800"/>
          </a:p>
        </p:txBody>
      </p:sp>
      <p:sp>
        <p:nvSpPr>
          <p:cNvPr id="4" name="Rettangolo 4"/>
          <p:cNvSpPr>
            <a:spLocks noChangeArrowheads="1"/>
          </p:cNvSpPr>
          <p:nvPr userDrawn="1"/>
        </p:nvSpPr>
        <p:spPr bwMode="auto">
          <a:xfrm>
            <a:off x="11133016" y="6369050"/>
            <a:ext cx="722923" cy="36988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8833A5C-D18F-49A0-B5F2-F6625D3E6D42}" type="slidenum">
              <a:rPr kumimoji="1" lang="it-IT" altLang="it-IT" sz="1800" b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pPr eaLnBrk="1" hangingPunct="1"/>
              <a:t>‹N›</a:t>
            </a:fld>
            <a:endParaRPr kumimoji="1" lang="it-IT" altLang="it-IT" sz="1800" b="1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" name="Gruppo 9"/>
          <p:cNvGrpSpPr>
            <a:grpSpLocks/>
          </p:cNvGrpSpPr>
          <p:nvPr userDrawn="1"/>
        </p:nvGrpSpPr>
        <p:grpSpPr bwMode="auto">
          <a:xfrm>
            <a:off x="70339" y="6408738"/>
            <a:ext cx="2520462" cy="404812"/>
            <a:chOff x="183929" y="6324488"/>
            <a:chExt cx="2049127" cy="404997"/>
          </a:xfrm>
        </p:grpSpPr>
        <p:pic>
          <p:nvPicPr>
            <p:cNvPr id="6" name="Immagine 10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99" t="36647" r="4868" b="23752"/>
            <a:stretch>
              <a:fillRect/>
            </a:stretch>
          </p:blipFill>
          <p:spPr bwMode="auto">
            <a:xfrm>
              <a:off x="759993" y="6419427"/>
              <a:ext cx="1473063" cy="273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Immagine 11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53" t="9489" r="85818" b="13513"/>
            <a:stretch>
              <a:fillRect/>
            </a:stretch>
          </p:blipFill>
          <p:spPr bwMode="auto">
            <a:xfrm>
              <a:off x="183929" y="6324488"/>
              <a:ext cx="439910" cy="404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9" b="2359"/>
          <a:stretch>
            <a:fillRect/>
          </a:stretch>
        </p:blipFill>
        <p:spPr bwMode="auto">
          <a:xfrm>
            <a:off x="10738338" y="6013450"/>
            <a:ext cx="1453662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ttangolo 4"/>
          <p:cNvSpPr>
            <a:spLocks noChangeArrowheads="1"/>
          </p:cNvSpPr>
          <p:nvPr userDrawn="1"/>
        </p:nvSpPr>
        <p:spPr bwMode="auto">
          <a:xfrm>
            <a:off x="11258061" y="6510338"/>
            <a:ext cx="720970" cy="2921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6B7875A-753D-406D-993A-C86D0331CDEA}" type="slidenum">
              <a:rPr kumimoji="1" lang="it-IT" altLang="it-IT" sz="1300">
                <a:solidFill>
                  <a:srgbClr val="FFFFFF"/>
                </a:solidFill>
                <a:latin typeface="Antique Olive" pitchFamily="34" charset="0"/>
                <a:cs typeface="Rod" panose="02030509050101010101" pitchFamily="49" charset="-79"/>
              </a:rPr>
              <a:pPr eaLnBrk="1" hangingPunct="1"/>
              <a:t>‹N›</a:t>
            </a:fld>
            <a:endParaRPr kumimoji="1" lang="it-IT" altLang="it-IT" sz="1300">
              <a:solidFill>
                <a:srgbClr val="FFFFFF"/>
              </a:solidFill>
              <a:latin typeface="Antique Olive" pitchFamily="34" charset="0"/>
              <a:cs typeface="Rod" panose="02030509050101010101" pitchFamily="49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0018020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4"/>
          <p:cNvSpPr>
            <a:spLocks noChangeArrowheads="1"/>
          </p:cNvSpPr>
          <p:nvPr userDrawn="1"/>
        </p:nvSpPr>
        <p:spPr bwMode="auto">
          <a:xfrm>
            <a:off x="10656277" y="6342063"/>
            <a:ext cx="720970" cy="3683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FB6B287-43D8-4F4F-B7F5-7789CAF38FAC}" type="slidenum">
              <a:rPr kumimoji="1" lang="it-IT" altLang="it-IT" sz="1800">
                <a:solidFill>
                  <a:srgbClr val="FFFFFF"/>
                </a:solidFill>
                <a:latin typeface="Tahoma" panose="020B0604030504040204" pitchFamily="34" charset="0"/>
              </a:rPr>
              <a:pPr eaLnBrk="1" hangingPunct="1"/>
              <a:t>‹N›</a:t>
            </a:fld>
            <a:endParaRPr kumimoji="1" lang="it-IT" altLang="it-IT" sz="1800">
              <a:solidFill>
                <a:srgbClr val="FFFFFF"/>
              </a:solidFill>
              <a:latin typeface="Tahoma" panose="020B0604030504040204" pitchFamily="34" charset="0"/>
            </a:endParaRPr>
          </a:p>
        </p:txBody>
      </p:sp>
      <p:sp>
        <p:nvSpPr>
          <p:cNvPr id="3" name="Rettangolo 2"/>
          <p:cNvSpPr/>
          <p:nvPr userDrawn="1"/>
        </p:nvSpPr>
        <p:spPr>
          <a:xfrm>
            <a:off x="0" y="115888"/>
            <a:ext cx="12192000" cy="792162"/>
          </a:xfrm>
          <a:prstGeom prst="rect">
            <a:avLst/>
          </a:prstGeom>
          <a:solidFill>
            <a:srgbClr val="0022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800"/>
          </a:p>
        </p:txBody>
      </p:sp>
      <p:sp>
        <p:nvSpPr>
          <p:cNvPr id="4" name="Rettangolo 4"/>
          <p:cNvSpPr>
            <a:spLocks noChangeArrowheads="1"/>
          </p:cNvSpPr>
          <p:nvPr userDrawn="1"/>
        </p:nvSpPr>
        <p:spPr bwMode="auto">
          <a:xfrm>
            <a:off x="11133016" y="6369050"/>
            <a:ext cx="722923" cy="36988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8833A5C-D18F-49A0-B5F2-F6625D3E6D42}" type="slidenum">
              <a:rPr kumimoji="1" lang="it-IT" altLang="it-IT" sz="1800" b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pPr eaLnBrk="1" hangingPunct="1"/>
              <a:t>‹N›</a:t>
            </a:fld>
            <a:endParaRPr kumimoji="1" lang="it-IT" altLang="it-IT" sz="1800" b="1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" name="Gruppo 9"/>
          <p:cNvGrpSpPr>
            <a:grpSpLocks/>
          </p:cNvGrpSpPr>
          <p:nvPr userDrawn="1"/>
        </p:nvGrpSpPr>
        <p:grpSpPr bwMode="auto">
          <a:xfrm>
            <a:off x="70339" y="6408738"/>
            <a:ext cx="2520462" cy="404812"/>
            <a:chOff x="183929" y="6324488"/>
            <a:chExt cx="2049127" cy="404997"/>
          </a:xfrm>
        </p:grpSpPr>
        <p:pic>
          <p:nvPicPr>
            <p:cNvPr id="6" name="Immagine 10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99" t="36647" r="4868" b="23752"/>
            <a:stretch>
              <a:fillRect/>
            </a:stretch>
          </p:blipFill>
          <p:spPr bwMode="auto">
            <a:xfrm>
              <a:off x="759993" y="6419427"/>
              <a:ext cx="1473063" cy="273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Immagine 11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53" t="9489" r="85818" b="13513"/>
            <a:stretch>
              <a:fillRect/>
            </a:stretch>
          </p:blipFill>
          <p:spPr bwMode="auto">
            <a:xfrm>
              <a:off x="183929" y="6324488"/>
              <a:ext cx="439910" cy="404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9" b="2359"/>
          <a:stretch>
            <a:fillRect/>
          </a:stretch>
        </p:blipFill>
        <p:spPr bwMode="auto">
          <a:xfrm>
            <a:off x="10738338" y="6013450"/>
            <a:ext cx="1453662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ttangolo 4"/>
          <p:cNvSpPr>
            <a:spLocks noChangeArrowheads="1"/>
          </p:cNvSpPr>
          <p:nvPr userDrawn="1"/>
        </p:nvSpPr>
        <p:spPr bwMode="auto">
          <a:xfrm>
            <a:off x="11258061" y="6510338"/>
            <a:ext cx="720970" cy="2921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6B7875A-753D-406D-993A-C86D0331CDEA}" type="slidenum">
              <a:rPr kumimoji="1" lang="it-IT" altLang="it-IT" sz="1300">
                <a:solidFill>
                  <a:srgbClr val="FFFFFF"/>
                </a:solidFill>
                <a:latin typeface="Antique Olive" pitchFamily="34" charset="0"/>
                <a:cs typeface="Rod" panose="02030509050101010101" pitchFamily="49" charset="-79"/>
              </a:rPr>
              <a:pPr eaLnBrk="1" hangingPunct="1"/>
              <a:t>‹N›</a:t>
            </a:fld>
            <a:endParaRPr kumimoji="1" lang="it-IT" altLang="it-IT" sz="1300">
              <a:solidFill>
                <a:srgbClr val="FFFFFF"/>
              </a:solidFill>
              <a:latin typeface="Antique Olive" pitchFamily="34" charset="0"/>
              <a:cs typeface="Rod" panose="02030509050101010101" pitchFamily="49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9258158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4"/>
          <p:cNvSpPr>
            <a:spLocks noChangeArrowheads="1"/>
          </p:cNvSpPr>
          <p:nvPr userDrawn="1"/>
        </p:nvSpPr>
        <p:spPr bwMode="auto">
          <a:xfrm>
            <a:off x="10656277" y="6342063"/>
            <a:ext cx="720970" cy="3683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FB6B287-43D8-4F4F-B7F5-7789CAF38FAC}" type="slidenum">
              <a:rPr kumimoji="1" lang="it-IT" altLang="it-IT" sz="1800">
                <a:solidFill>
                  <a:srgbClr val="FFFFFF"/>
                </a:solidFill>
                <a:latin typeface="Tahoma" panose="020B0604030504040204" pitchFamily="34" charset="0"/>
              </a:rPr>
              <a:pPr eaLnBrk="1" hangingPunct="1"/>
              <a:t>‹N›</a:t>
            </a:fld>
            <a:endParaRPr kumimoji="1" lang="it-IT" altLang="it-IT" sz="1800">
              <a:solidFill>
                <a:srgbClr val="FFFFFF"/>
              </a:solidFill>
              <a:latin typeface="Tahoma" panose="020B0604030504040204" pitchFamily="34" charset="0"/>
            </a:endParaRPr>
          </a:p>
        </p:txBody>
      </p:sp>
      <p:sp>
        <p:nvSpPr>
          <p:cNvPr id="3" name="Rettangolo 2"/>
          <p:cNvSpPr/>
          <p:nvPr userDrawn="1"/>
        </p:nvSpPr>
        <p:spPr>
          <a:xfrm>
            <a:off x="0" y="115888"/>
            <a:ext cx="12192000" cy="792162"/>
          </a:xfrm>
          <a:prstGeom prst="rect">
            <a:avLst/>
          </a:prstGeom>
          <a:solidFill>
            <a:srgbClr val="0022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800"/>
          </a:p>
        </p:txBody>
      </p:sp>
      <p:sp>
        <p:nvSpPr>
          <p:cNvPr id="4" name="Rettangolo 4"/>
          <p:cNvSpPr>
            <a:spLocks noChangeArrowheads="1"/>
          </p:cNvSpPr>
          <p:nvPr userDrawn="1"/>
        </p:nvSpPr>
        <p:spPr bwMode="auto">
          <a:xfrm>
            <a:off x="11133016" y="6369050"/>
            <a:ext cx="722923" cy="36988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8833A5C-D18F-49A0-B5F2-F6625D3E6D42}" type="slidenum">
              <a:rPr kumimoji="1" lang="it-IT" altLang="it-IT" sz="1800" b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pPr eaLnBrk="1" hangingPunct="1"/>
              <a:t>‹N›</a:t>
            </a:fld>
            <a:endParaRPr kumimoji="1" lang="it-IT" altLang="it-IT" sz="1800" b="1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" name="Gruppo 9"/>
          <p:cNvGrpSpPr>
            <a:grpSpLocks/>
          </p:cNvGrpSpPr>
          <p:nvPr userDrawn="1"/>
        </p:nvGrpSpPr>
        <p:grpSpPr bwMode="auto">
          <a:xfrm>
            <a:off x="70339" y="6408738"/>
            <a:ext cx="2520462" cy="404812"/>
            <a:chOff x="183929" y="6324488"/>
            <a:chExt cx="2049127" cy="404997"/>
          </a:xfrm>
        </p:grpSpPr>
        <p:pic>
          <p:nvPicPr>
            <p:cNvPr id="6" name="Immagine 10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99" t="36647" r="4868" b="23752"/>
            <a:stretch>
              <a:fillRect/>
            </a:stretch>
          </p:blipFill>
          <p:spPr bwMode="auto">
            <a:xfrm>
              <a:off x="759993" y="6419427"/>
              <a:ext cx="1473063" cy="273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Immagine 11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53" t="9489" r="85818" b="13513"/>
            <a:stretch>
              <a:fillRect/>
            </a:stretch>
          </p:blipFill>
          <p:spPr bwMode="auto">
            <a:xfrm>
              <a:off x="183929" y="6324488"/>
              <a:ext cx="439910" cy="404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9" b="2359"/>
          <a:stretch>
            <a:fillRect/>
          </a:stretch>
        </p:blipFill>
        <p:spPr bwMode="auto">
          <a:xfrm>
            <a:off x="10738338" y="6013450"/>
            <a:ext cx="1453662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ttangolo 4"/>
          <p:cNvSpPr>
            <a:spLocks noChangeArrowheads="1"/>
          </p:cNvSpPr>
          <p:nvPr userDrawn="1"/>
        </p:nvSpPr>
        <p:spPr bwMode="auto">
          <a:xfrm>
            <a:off x="11258061" y="6510338"/>
            <a:ext cx="720970" cy="2921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6B7875A-753D-406D-993A-C86D0331CDEA}" type="slidenum">
              <a:rPr kumimoji="1" lang="it-IT" altLang="it-IT" sz="1300">
                <a:solidFill>
                  <a:srgbClr val="FFFFFF"/>
                </a:solidFill>
                <a:latin typeface="Antique Olive" pitchFamily="34" charset="0"/>
                <a:cs typeface="Rod" panose="02030509050101010101" pitchFamily="49" charset="-79"/>
              </a:rPr>
              <a:pPr eaLnBrk="1" hangingPunct="1"/>
              <a:t>‹N›</a:t>
            </a:fld>
            <a:endParaRPr kumimoji="1" lang="it-IT" altLang="it-IT" sz="1300">
              <a:solidFill>
                <a:srgbClr val="FFFFFF"/>
              </a:solidFill>
              <a:latin typeface="Antique Olive" pitchFamily="34" charset="0"/>
              <a:cs typeface="Rod" panose="02030509050101010101" pitchFamily="49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7327925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4"/>
          <p:cNvSpPr>
            <a:spLocks noChangeArrowheads="1"/>
          </p:cNvSpPr>
          <p:nvPr userDrawn="1"/>
        </p:nvSpPr>
        <p:spPr bwMode="auto">
          <a:xfrm>
            <a:off x="10656277" y="6342063"/>
            <a:ext cx="720970" cy="3683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FB6B287-43D8-4F4F-B7F5-7789CAF38FAC}" type="slidenum">
              <a:rPr kumimoji="1" lang="it-IT" altLang="it-IT" sz="1800">
                <a:solidFill>
                  <a:srgbClr val="FFFFFF"/>
                </a:solidFill>
                <a:latin typeface="Tahoma" panose="020B0604030504040204" pitchFamily="34" charset="0"/>
              </a:rPr>
              <a:pPr eaLnBrk="1" hangingPunct="1"/>
              <a:t>‹N›</a:t>
            </a:fld>
            <a:endParaRPr kumimoji="1" lang="it-IT" altLang="it-IT" sz="1800">
              <a:solidFill>
                <a:srgbClr val="FFFFFF"/>
              </a:solidFill>
              <a:latin typeface="Tahoma" panose="020B0604030504040204" pitchFamily="34" charset="0"/>
            </a:endParaRPr>
          </a:p>
        </p:txBody>
      </p:sp>
      <p:sp>
        <p:nvSpPr>
          <p:cNvPr id="3" name="Rettangolo 2"/>
          <p:cNvSpPr/>
          <p:nvPr userDrawn="1"/>
        </p:nvSpPr>
        <p:spPr>
          <a:xfrm>
            <a:off x="0" y="115888"/>
            <a:ext cx="12192000" cy="792162"/>
          </a:xfrm>
          <a:prstGeom prst="rect">
            <a:avLst/>
          </a:prstGeom>
          <a:solidFill>
            <a:srgbClr val="0022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800"/>
          </a:p>
        </p:txBody>
      </p:sp>
      <p:sp>
        <p:nvSpPr>
          <p:cNvPr id="4" name="Rettangolo 4"/>
          <p:cNvSpPr>
            <a:spLocks noChangeArrowheads="1"/>
          </p:cNvSpPr>
          <p:nvPr userDrawn="1"/>
        </p:nvSpPr>
        <p:spPr bwMode="auto">
          <a:xfrm>
            <a:off x="11133016" y="6369050"/>
            <a:ext cx="722923" cy="36988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8833A5C-D18F-49A0-B5F2-F6625D3E6D42}" type="slidenum">
              <a:rPr kumimoji="1" lang="it-IT" altLang="it-IT" sz="1800" b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pPr eaLnBrk="1" hangingPunct="1"/>
              <a:t>‹N›</a:t>
            </a:fld>
            <a:endParaRPr kumimoji="1" lang="it-IT" altLang="it-IT" sz="1800" b="1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" name="Gruppo 9"/>
          <p:cNvGrpSpPr>
            <a:grpSpLocks/>
          </p:cNvGrpSpPr>
          <p:nvPr userDrawn="1"/>
        </p:nvGrpSpPr>
        <p:grpSpPr bwMode="auto">
          <a:xfrm>
            <a:off x="70339" y="6408738"/>
            <a:ext cx="2520462" cy="404812"/>
            <a:chOff x="183929" y="6324488"/>
            <a:chExt cx="2049127" cy="404997"/>
          </a:xfrm>
        </p:grpSpPr>
        <p:pic>
          <p:nvPicPr>
            <p:cNvPr id="6" name="Immagine 10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99" t="36647" r="4868" b="23752"/>
            <a:stretch>
              <a:fillRect/>
            </a:stretch>
          </p:blipFill>
          <p:spPr bwMode="auto">
            <a:xfrm>
              <a:off x="759993" y="6419427"/>
              <a:ext cx="1473063" cy="273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Immagine 11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53" t="9489" r="85818" b="13513"/>
            <a:stretch>
              <a:fillRect/>
            </a:stretch>
          </p:blipFill>
          <p:spPr bwMode="auto">
            <a:xfrm>
              <a:off x="183929" y="6324488"/>
              <a:ext cx="439910" cy="404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9" b="2359"/>
          <a:stretch>
            <a:fillRect/>
          </a:stretch>
        </p:blipFill>
        <p:spPr bwMode="auto">
          <a:xfrm>
            <a:off x="10738338" y="6013450"/>
            <a:ext cx="1453662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ttangolo 4"/>
          <p:cNvSpPr>
            <a:spLocks noChangeArrowheads="1"/>
          </p:cNvSpPr>
          <p:nvPr userDrawn="1"/>
        </p:nvSpPr>
        <p:spPr bwMode="auto">
          <a:xfrm>
            <a:off x="11258061" y="6510338"/>
            <a:ext cx="720970" cy="2921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6B7875A-753D-406D-993A-C86D0331CDEA}" type="slidenum">
              <a:rPr kumimoji="1" lang="it-IT" altLang="it-IT" sz="1300">
                <a:solidFill>
                  <a:srgbClr val="FFFFFF"/>
                </a:solidFill>
                <a:latin typeface="Antique Olive" pitchFamily="34" charset="0"/>
                <a:cs typeface="Rod" panose="02030509050101010101" pitchFamily="49" charset="-79"/>
              </a:rPr>
              <a:pPr eaLnBrk="1" hangingPunct="1"/>
              <a:t>‹N›</a:t>
            </a:fld>
            <a:endParaRPr kumimoji="1" lang="it-IT" altLang="it-IT" sz="1300">
              <a:solidFill>
                <a:srgbClr val="FFFFFF"/>
              </a:solidFill>
              <a:latin typeface="Antique Olive" pitchFamily="34" charset="0"/>
              <a:cs typeface="Rod" panose="02030509050101010101" pitchFamily="49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9477952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4"/>
          <p:cNvSpPr>
            <a:spLocks noChangeArrowheads="1"/>
          </p:cNvSpPr>
          <p:nvPr userDrawn="1"/>
        </p:nvSpPr>
        <p:spPr bwMode="auto">
          <a:xfrm>
            <a:off x="10656277" y="6342063"/>
            <a:ext cx="720970" cy="3683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FB6B287-43D8-4F4F-B7F5-7789CAF38FAC}" type="slidenum">
              <a:rPr kumimoji="1" lang="it-IT" altLang="it-IT" sz="1800">
                <a:solidFill>
                  <a:srgbClr val="FFFFFF"/>
                </a:solidFill>
                <a:latin typeface="Tahoma" panose="020B0604030504040204" pitchFamily="34" charset="0"/>
              </a:rPr>
              <a:pPr eaLnBrk="1" hangingPunct="1"/>
              <a:t>‹N›</a:t>
            </a:fld>
            <a:endParaRPr kumimoji="1" lang="it-IT" altLang="it-IT" sz="1800">
              <a:solidFill>
                <a:srgbClr val="FFFFFF"/>
              </a:solidFill>
              <a:latin typeface="Tahoma" panose="020B0604030504040204" pitchFamily="34" charset="0"/>
            </a:endParaRPr>
          </a:p>
        </p:txBody>
      </p:sp>
      <p:sp>
        <p:nvSpPr>
          <p:cNvPr id="3" name="Rettangolo 2"/>
          <p:cNvSpPr/>
          <p:nvPr userDrawn="1"/>
        </p:nvSpPr>
        <p:spPr>
          <a:xfrm>
            <a:off x="0" y="115888"/>
            <a:ext cx="12192000" cy="792162"/>
          </a:xfrm>
          <a:prstGeom prst="rect">
            <a:avLst/>
          </a:prstGeom>
          <a:solidFill>
            <a:srgbClr val="0022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800"/>
          </a:p>
        </p:txBody>
      </p:sp>
      <p:sp>
        <p:nvSpPr>
          <p:cNvPr id="4" name="Rettangolo 4"/>
          <p:cNvSpPr>
            <a:spLocks noChangeArrowheads="1"/>
          </p:cNvSpPr>
          <p:nvPr userDrawn="1"/>
        </p:nvSpPr>
        <p:spPr bwMode="auto">
          <a:xfrm>
            <a:off x="11133016" y="6369050"/>
            <a:ext cx="722923" cy="36988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8833A5C-D18F-49A0-B5F2-F6625D3E6D42}" type="slidenum">
              <a:rPr kumimoji="1" lang="it-IT" altLang="it-IT" sz="1800" b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pPr eaLnBrk="1" hangingPunct="1"/>
              <a:t>‹N›</a:t>
            </a:fld>
            <a:endParaRPr kumimoji="1" lang="it-IT" altLang="it-IT" sz="1800" b="1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" name="Gruppo 9"/>
          <p:cNvGrpSpPr>
            <a:grpSpLocks/>
          </p:cNvGrpSpPr>
          <p:nvPr userDrawn="1"/>
        </p:nvGrpSpPr>
        <p:grpSpPr bwMode="auto">
          <a:xfrm>
            <a:off x="70339" y="6408738"/>
            <a:ext cx="2520462" cy="404812"/>
            <a:chOff x="183929" y="6324488"/>
            <a:chExt cx="2049127" cy="404997"/>
          </a:xfrm>
        </p:grpSpPr>
        <p:pic>
          <p:nvPicPr>
            <p:cNvPr id="6" name="Immagine 10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99" t="36647" r="4868" b="23752"/>
            <a:stretch>
              <a:fillRect/>
            </a:stretch>
          </p:blipFill>
          <p:spPr bwMode="auto">
            <a:xfrm>
              <a:off x="759993" y="6419427"/>
              <a:ext cx="1473063" cy="273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Immagine 11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53" t="9489" r="85818" b="13513"/>
            <a:stretch>
              <a:fillRect/>
            </a:stretch>
          </p:blipFill>
          <p:spPr bwMode="auto">
            <a:xfrm>
              <a:off x="183929" y="6324488"/>
              <a:ext cx="439910" cy="404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9" b="2359"/>
          <a:stretch>
            <a:fillRect/>
          </a:stretch>
        </p:blipFill>
        <p:spPr bwMode="auto">
          <a:xfrm>
            <a:off x="10738338" y="6013450"/>
            <a:ext cx="1453662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ttangolo 4"/>
          <p:cNvSpPr>
            <a:spLocks noChangeArrowheads="1"/>
          </p:cNvSpPr>
          <p:nvPr userDrawn="1"/>
        </p:nvSpPr>
        <p:spPr bwMode="auto">
          <a:xfrm>
            <a:off x="11258061" y="6510338"/>
            <a:ext cx="720970" cy="2921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6B7875A-753D-406D-993A-C86D0331CDEA}" type="slidenum">
              <a:rPr kumimoji="1" lang="it-IT" altLang="it-IT" sz="1300">
                <a:solidFill>
                  <a:srgbClr val="FFFFFF"/>
                </a:solidFill>
                <a:latin typeface="Antique Olive" pitchFamily="34" charset="0"/>
                <a:cs typeface="Rod" panose="02030509050101010101" pitchFamily="49" charset="-79"/>
              </a:rPr>
              <a:pPr eaLnBrk="1" hangingPunct="1"/>
              <a:t>‹N›</a:t>
            </a:fld>
            <a:endParaRPr kumimoji="1" lang="it-IT" altLang="it-IT" sz="1300">
              <a:solidFill>
                <a:srgbClr val="FFFFFF"/>
              </a:solidFill>
              <a:latin typeface="Antique Olive" pitchFamily="34" charset="0"/>
              <a:cs typeface="Rod" panose="02030509050101010101" pitchFamily="49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8408874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4"/>
          <p:cNvSpPr>
            <a:spLocks noChangeArrowheads="1"/>
          </p:cNvSpPr>
          <p:nvPr userDrawn="1"/>
        </p:nvSpPr>
        <p:spPr bwMode="auto">
          <a:xfrm>
            <a:off x="10656277" y="6342063"/>
            <a:ext cx="720970" cy="3683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FB6B287-43D8-4F4F-B7F5-7789CAF38FAC}" type="slidenum">
              <a:rPr kumimoji="1" lang="it-IT" altLang="it-IT" sz="1800">
                <a:solidFill>
                  <a:srgbClr val="FFFFFF"/>
                </a:solidFill>
                <a:latin typeface="Tahoma" panose="020B0604030504040204" pitchFamily="34" charset="0"/>
              </a:rPr>
              <a:pPr eaLnBrk="1" hangingPunct="1"/>
              <a:t>‹N›</a:t>
            </a:fld>
            <a:endParaRPr kumimoji="1" lang="it-IT" altLang="it-IT" sz="1800">
              <a:solidFill>
                <a:srgbClr val="FFFFFF"/>
              </a:solidFill>
              <a:latin typeface="Tahoma" panose="020B0604030504040204" pitchFamily="34" charset="0"/>
            </a:endParaRPr>
          </a:p>
        </p:txBody>
      </p:sp>
      <p:sp>
        <p:nvSpPr>
          <p:cNvPr id="3" name="Rettangolo 2"/>
          <p:cNvSpPr/>
          <p:nvPr userDrawn="1"/>
        </p:nvSpPr>
        <p:spPr>
          <a:xfrm>
            <a:off x="0" y="115888"/>
            <a:ext cx="12192000" cy="792162"/>
          </a:xfrm>
          <a:prstGeom prst="rect">
            <a:avLst/>
          </a:prstGeom>
          <a:solidFill>
            <a:srgbClr val="0022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800"/>
          </a:p>
        </p:txBody>
      </p:sp>
      <p:sp>
        <p:nvSpPr>
          <p:cNvPr id="4" name="Rettangolo 4"/>
          <p:cNvSpPr>
            <a:spLocks noChangeArrowheads="1"/>
          </p:cNvSpPr>
          <p:nvPr userDrawn="1"/>
        </p:nvSpPr>
        <p:spPr bwMode="auto">
          <a:xfrm>
            <a:off x="11133016" y="6369050"/>
            <a:ext cx="722923" cy="36988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8833A5C-D18F-49A0-B5F2-F6625D3E6D42}" type="slidenum">
              <a:rPr kumimoji="1" lang="it-IT" altLang="it-IT" sz="1800" b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pPr eaLnBrk="1" hangingPunct="1"/>
              <a:t>‹N›</a:t>
            </a:fld>
            <a:endParaRPr kumimoji="1" lang="it-IT" altLang="it-IT" sz="1800" b="1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" name="Gruppo 9"/>
          <p:cNvGrpSpPr>
            <a:grpSpLocks/>
          </p:cNvGrpSpPr>
          <p:nvPr userDrawn="1"/>
        </p:nvGrpSpPr>
        <p:grpSpPr bwMode="auto">
          <a:xfrm>
            <a:off x="70339" y="6408738"/>
            <a:ext cx="2520462" cy="404812"/>
            <a:chOff x="183929" y="6324488"/>
            <a:chExt cx="2049127" cy="404997"/>
          </a:xfrm>
        </p:grpSpPr>
        <p:pic>
          <p:nvPicPr>
            <p:cNvPr id="6" name="Immagine 10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99" t="36647" r="4868" b="23752"/>
            <a:stretch>
              <a:fillRect/>
            </a:stretch>
          </p:blipFill>
          <p:spPr bwMode="auto">
            <a:xfrm>
              <a:off x="759993" y="6419427"/>
              <a:ext cx="1473063" cy="273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Immagine 11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53" t="9489" r="85818" b="13513"/>
            <a:stretch>
              <a:fillRect/>
            </a:stretch>
          </p:blipFill>
          <p:spPr bwMode="auto">
            <a:xfrm>
              <a:off x="183929" y="6324488"/>
              <a:ext cx="439910" cy="404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9" b="2359"/>
          <a:stretch>
            <a:fillRect/>
          </a:stretch>
        </p:blipFill>
        <p:spPr bwMode="auto">
          <a:xfrm>
            <a:off x="10738338" y="6013450"/>
            <a:ext cx="1453662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ttangolo 4"/>
          <p:cNvSpPr>
            <a:spLocks noChangeArrowheads="1"/>
          </p:cNvSpPr>
          <p:nvPr userDrawn="1"/>
        </p:nvSpPr>
        <p:spPr bwMode="auto">
          <a:xfrm>
            <a:off x="11258061" y="6510338"/>
            <a:ext cx="720970" cy="2921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6B7875A-753D-406D-993A-C86D0331CDEA}" type="slidenum">
              <a:rPr kumimoji="1" lang="it-IT" altLang="it-IT" sz="1300">
                <a:solidFill>
                  <a:srgbClr val="FFFFFF"/>
                </a:solidFill>
                <a:latin typeface="Antique Olive" pitchFamily="34" charset="0"/>
                <a:cs typeface="Rod" panose="02030509050101010101" pitchFamily="49" charset="-79"/>
              </a:rPr>
              <a:pPr eaLnBrk="1" hangingPunct="1"/>
              <a:t>‹N›</a:t>
            </a:fld>
            <a:endParaRPr kumimoji="1" lang="it-IT" altLang="it-IT" sz="1300">
              <a:solidFill>
                <a:srgbClr val="FFFFFF"/>
              </a:solidFill>
              <a:latin typeface="Antique Olive" pitchFamily="34" charset="0"/>
              <a:cs typeface="Rod" panose="02030509050101010101" pitchFamily="49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0493267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4"/>
          <p:cNvSpPr>
            <a:spLocks noChangeArrowheads="1"/>
          </p:cNvSpPr>
          <p:nvPr userDrawn="1"/>
        </p:nvSpPr>
        <p:spPr bwMode="auto">
          <a:xfrm>
            <a:off x="10656277" y="6342063"/>
            <a:ext cx="720970" cy="3683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FB6B287-43D8-4F4F-B7F5-7789CAF38FAC}" type="slidenum">
              <a:rPr kumimoji="1" lang="it-IT" altLang="it-IT" sz="1800">
                <a:solidFill>
                  <a:srgbClr val="FFFFFF"/>
                </a:solidFill>
                <a:latin typeface="Tahoma" panose="020B0604030504040204" pitchFamily="34" charset="0"/>
              </a:rPr>
              <a:pPr eaLnBrk="1" hangingPunct="1"/>
              <a:t>‹N›</a:t>
            </a:fld>
            <a:endParaRPr kumimoji="1" lang="it-IT" altLang="it-IT" sz="1800">
              <a:solidFill>
                <a:srgbClr val="FFFFFF"/>
              </a:solidFill>
              <a:latin typeface="Tahoma" panose="020B0604030504040204" pitchFamily="34" charset="0"/>
            </a:endParaRPr>
          </a:p>
        </p:txBody>
      </p:sp>
      <p:sp>
        <p:nvSpPr>
          <p:cNvPr id="3" name="Rettangolo 2"/>
          <p:cNvSpPr/>
          <p:nvPr userDrawn="1"/>
        </p:nvSpPr>
        <p:spPr>
          <a:xfrm>
            <a:off x="0" y="115888"/>
            <a:ext cx="12192000" cy="792162"/>
          </a:xfrm>
          <a:prstGeom prst="rect">
            <a:avLst/>
          </a:prstGeom>
          <a:solidFill>
            <a:srgbClr val="0022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800"/>
          </a:p>
        </p:txBody>
      </p:sp>
      <p:sp>
        <p:nvSpPr>
          <p:cNvPr id="4" name="Rettangolo 4"/>
          <p:cNvSpPr>
            <a:spLocks noChangeArrowheads="1"/>
          </p:cNvSpPr>
          <p:nvPr userDrawn="1"/>
        </p:nvSpPr>
        <p:spPr bwMode="auto">
          <a:xfrm>
            <a:off x="11133016" y="6369050"/>
            <a:ext cx="722923" cy="36988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8833A5C-D18F-49A0-B5F2-F6625D3E6D42}" type="slidenum">
              <a:rPr kumimoji="1" lang="it-IT" altLang="it-IT" sz="1800" b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pPr eaLnBrk="1" hangingPunct="1"/>
              <a:t>‹N›</a:t>
            </a:fld>
            <a:endParaRPr kumimoji="1" lang="it-IT" altLang="it-IT" sz="1800" b="1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" name="Gruppo 9"/>
          <p:cNvGrpSpPr>
            <a:grpSpLocks/>
          </p:cNvGrpSpPr>
          <p:nvPr userDrawn="1"/>
        </p:nvGrpSpPr>
        <p:grpSpPr bwMode="auto">
          <a:xfrm>
            <a:off x="70339" y="6408738"/>
            <a:ext cx="2520462" cy="404812"/>
            <a:chOff x="183929" y="6324488"/>
            <a:chExt cx="2049127" cy="404997"/>
          </a:xfrm>
        </p:grpSpPr>
        <p:pic>
          <p:nvPicPr>
            <p:cNvPr id="6" name="Immagine 10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99" t="36647" r="4868" b="23752"/>
            <a:stretch>
              <a:fillRect/>
            </a:stretch>
          </p:blipFill>
          <p:spPr bwMode="auto">
            <a:xfrm>
              <a:off x="759993" y="6419427"/>
              <a:ext cx="1473063" cy="273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Immagine 11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53" t="9489" r="85818" b="13513"/>
            <a:stretch>
              <a:fillRect/>
            </a:stretch>
          </p:blipFill>
          <p:spPr bwMode="auto">
            <a:xfrm>
              <a:off x="183929" y="6324488"/>
              <a:ext cx="439910" cy="404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9" b="2359"/>
          <a:stretch>
            <a:fillRect/>
          </a:stretch>
        </p:blipFill>
        <p:spPr bwMode="auto">
          <a:xfrm>
            <a:off x="10738338" y="6013450"/>
            <a:ext cx="1453662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ttangolo 4"/>
          <p:cNvSpPr>
            <a:spLocks noChangeArrowheads="1"/>
          </p:cNvSpPr>
          <p:nvPr userDrawn="1"/>
        </p:nvSpPr>
        <p:spPr bwMode="auto">
          <a:xfrm>
            <a:off x="11258061" y="6510338"/>
            <a:ext cx="720970" cy="2921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6B7875A-753D-406D-993A-C86D0331CDEA}" type="slidenum">
              <a:rPr kumimoji="1" lang="it-IT" altLang="it-IT" sz="1300">
                <a:solidFill>
                  <a:srgbClr val="FFFFFF"/>
                </a:solidFill>
                <a:latin typeface="Antique Olive" pitchFamily="34" charset="0"/>
                <a:cs typeface="Rod" panose="02030509050101010101" pitchFamily="49" charset="-79"/>
              </a:rPr>
              <a:pPr eaLnBrk="1" hangingPunct="1"/>
              <a:t>‹N›</a:t>
            </a:fld>
            <a:endParaRPr kumimoji="1" lang="it-IT" altLang="it-IT" sz="1300">
              <a:solidFill>
                <a:srgbClr val="FFFFFF"/>
              </a:solidFill>
              <a:latin typeface="Antique Olive" pitchFamily="34" charset="0"/>
              <a:cs typeface="Rod" panose="02030509050101010101" pitchFamily="49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1405391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4"/>
          <p:cNvSpPr>
            <a:spLocks noChangeArrowheads="1"/>
          </p:cNvSpPr>
          <p:nvPr userDrawn="1"/>
        </p:nvSpPr>
        <p:spPr bwMode="auto">
          <a:xfrm>
            <a:off x="10656277" y="6342063"/>
            <a:ext cx="720970" cy="3683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FB6B287-43D8-4F4F-B7F5-7789CAF38FAC}" type="slidenum">
              <a:rPr kumimoji="1" lang="it-IT" altLang="it-IT" sz="1800">
                <a:solidFill>
                  <a:srgbClr val="FFFFFF"/>
                </a:solidFill>
                <a:latin typeface="Tahoma" panose="020B0604030504040204" pitchFamily="34" charset="0"/>
              </a:rPr>
              <a:pPr eaLnBrk="1" hangingPunct="1"/>
              <a:t>‹N›</a:t>
            </a:fld>
            <a:endParaRPr kumimoji="1" lang="it-IT" altLang="it-IT" sz="1800">
              <a:solidFill>
                <a:srgbClr val="FFFFFF"/>
              </a:solidFill>
              <a:latin typeface="Tahoma" panose="020B0604030504040204" pitchFamily="34" charset="0"/>
            </a:endParaRPr>
          </a:p>
        </p:txBody>
      </p:sp>
      <p:sp>
        <p:nvSpPr>
          <p:cNvPr id="3" name="Rettangolo 2"/>
          <p:cNvSpPr/>
          <p:nvPr userDrawn="1"/>
        </p:nvSpPr>
        <p:spPr>
          <a:xfrm>
            <a:off x="0" y="115888"/>
            <a:ext cx="12192000" cy="792162"/>
          </a:xfrm>
          <a:prstGeom prst="rect">
            <a:avLst/>
          </a:prstGeom>
          <a:solidFill>
            <a:srgbClr val="0022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800"/>
          </a:p>
        </p:txBody>
      </p:sp>
      <p:sp>
        <p:nvSpPr>
          <p:cNvPr id="4" name="Rettangolo 4"/>
          <p:cNvSpPr>
            <a:spLocks noChangeArrowheads="1"/>
          </p:cNvSpPr>
          <p:nvPr userDrawn="1"/>
        </p:nvSpPr>
        <p:spPr bwMode="auto">
          <a:xfrm>
            <a:off x="11133016" y="6369050"/>
            <a:ext cx="722923" cy="36988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8833A5C-D18F-49A0-B5F2-F6625D3E6D42}" type="slidenum">
              <a:rPr kumimoji="1" lang="it-IT" altLang="it-IT" sz="1800" b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pPr eaLnBrk="1" hangingPunct="1"/>
              <a:t>‹N›</a:t>
            </a:fld>
            <a:endParaRPr kumimoji="1" lang="it-IT" altLang="it-IT" sz="1800" b="1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" name="Gruppo 9"/>
          <p:cNvGrpSpPr>
            <a:grpSpLocks/>
          </p:cNvGrpSpPr>
          <p:nvPr userDrawn="1"/>
        </p:nvGrpSpPr>
        <p:grpSpPr bwMode="auto">
          <a:xfrm>
            <a:off x="70339" y="6408738"/>
            <a:ext cx="2520462" cy="404812"/>
            <a:chOff x="183929" y="6324488"/>
            <a:chExt cx="2049127" cy="404997"/>
          </a:xfrm>
        </p:grpSpPr>
        <p:pic>
          <p:nvPicPr>
            <p:cNvPr id="6" name="Immagine 10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99" t="36647" r="4868" b="23752"/>
            <a:stretch>
              <a:fillRect/>
            </a:stretch>
          </p:blipFill>
          <p:spPr bwMode="auto">
            <a:xfrm>
              <a:off x="759993" y="6419427"/>
              <a:ext cx="1473063" cy="273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Immagine 11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53" t="9489" r="85818" b="13513"/>
            <a:stretch>
              <a:fillRect/>
            </a:stretch>
          </p:blipFill>
          <p:spPr bwMode="auto">
            <a:xfrm>
              <a:off x="183929" y="6324488"/>
              <a:ext cx="439910" cy="404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9" b="2359"/>
          <a:stretch>
            <a:fillRect/>
          </a:stretch>
        </p:blipFill>
        <p:spPr bwMode="auto">
          <a:xfrm>
            <a:off x="10738338" y="6013450"/>
            <a:ext cx="1453662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ttangolo 4"/>
          <p:cNvSpPr>
            <a:spLocks noChangeArrowheads="1"/>
          </p:cNvSpPr>
          <p:nvPr userDrawn="1"/>
        </p:nvSpPr>
        <p:spPr bwMode="auto">
          <a:xfrm>
            <a:off x="11258061" y="6510338"/>
            <a:ext cx="720970" cy="2921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6B7875A-753D-406D-993A-C86D0331CDEA}" type="slidenum">
              <a:rPr kumimoji="1" lang="it-IT" altLang="it-IT" sz="1300">
                <a:solidFill>
                  <a:srgbClr val="FFFFFF"/>
                </a:solidFill>
                <a:latin typeface="Antique Olive" pitchFamily="34" charset="0"/>
                <a:cs typeface="Rod" panose="02030509050101010101" pitchFamily="49" charset="-79"/>
              </a:rPr>
              <a:pPr eaLnBrk="1" hangingPunct="1"/>
              <a:t>‹N›</a:t>
            </a:fld>
            <a:endParaRPr kumimoji="1" lang="it-IT" altLang="it-IT" sz="1300">
              <a:solidFill>
                <a:srgbClr val="FFFFFF"/>
              </a:solidFill>
              <a:latin typeface="Antique Olive" pitchFamily="34" charset="0"/>
              <a:cs typeface="Rod" panose="02030509050101010101" pitchFamily="49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7635726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4"/>
          <p:cNvSpPr>
            <a:spLocks noChangeArrowheads="1"/>
          </p:cNvSpPr>
          <p:nvPr userDrawn="1"/>
        </p:nvSpPr>
        <p:spPr bwMode="auto">
          <a:xfrm>
            <a:off x="10656277" y="6342063"/>
            <a:ext cx="720970" cy="3683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FB6B287-43D8-4F4F-B7F5-7789CAF38FAC}" type="slidenum">
              <a:rPr kumimoji="1" lang="it-IT" altLang="it-IT" sz="1800">
                <a:solidFill>
                  <a:srgbClr val="FFFFFF"/>
                </a:solidFill>
                <a:latin typeface="Tahoma" panose="020B0604030504040204" pitchFamily="34" charset="0"/>
              </a:rPr>
              <a:pPr eaLnBrk="1" hangingPunct="1"/>
              <a:t>‹N›</a:t>
            </a:fld>
            <a:endParaRPr kumimoji="1" lang="it-IT" altLang="it-IT" sz="1800">
              <a:solidFill>
                <a:srgbClr val="FFFFFF"/>
              </a:solidFill>
              <a:latin typeface="Tahoma" panose="020B0604030504040204" pitchFamily="34" charset="0"/>
            </a:endParaRPr>
          </a:p>
        </p:txBody>
      </p:sp>
      <p:sp>
        <p:nvSpPr>
          <p:cNvPr id="3" name="Rettangolo 2"/>
          <p:cNvSpPr/>
          <p:nvPr userDrawn="1"/>
        </p:nvSpPr>
        <p:spPr>
          <a:xfrm>
            <a:off x="0" y="115888"/>
            <a:ext cx="12192000" cy="792162"/>
          </a:xfrm>
          <a:prstGeom prst="rect">
            <a:avLst/>
          </a:prstGeom>
          <a:solidFill>
            <a:srgbClr val="0022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800"/>
          </a:p>
        </p:txBody>
      </p:sp>
      <p:sp>
        <p:nvSpPr>
          <p:cNvPr id="4" name="Rettangolo 4"/>
          <p:cNvSpPr>
            <a:spLocks noChangeArrowheads="1"/>
          </p:cNvSpPr>
          <p:nvPr userDrawn="1"/>
        </p:nvSpPr>
        <p:spPr bwMode="auto">
          <a:xfrm>
            <a:off x="11133016" y="6369050"/>
            <a:ext cx="722923" cy="36988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8833A5C-D18F-49A0-B5F2-F6625D3E6D42}" type="slidenum">
              <a:rPr kumimoji="1" lang="it-IT" altLang="it-IT" sz="1800" b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pPr eaLnBrk="1" hangingPunct="1"/>
              <a:t>‹N›</a:t>
            </a:fld>
            <a:endParaRPr kumimoji="1" lang="it-IT" altLang="it-IT" sz="1800" b="1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" name="Gruppo 9"/>
          <p:cNvGrpSpPr>
            <a:grpSpLocks/>
          </p:cNvGrpSpPr>
          <p:nvPr userDrawn="1"/>
        </p:nvGrpSpPr>
        <p:grpSpPr bwMode="auto">
          <a:xfrm>
            <a:off x="70339" y="6408738"/>
            <a:ext cx="2520462" cy="404812"/>
            <a:chOff x="183929" y="6324488"/>
            <a:chExt cx="2049127" cy="404997"/>
          </a:xfrm>
        </p:grpSpPr>
        <p:pic>
          <p:nvPicPr>
            <p:cNvPr id="6" name="Immagine 10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99" t="36647" r="4868" b="23752"/>
            <a:stretch>
              <a:fillRect/>
            </a:stretch>
          </p:blipFill>
          <p:spPr bwMode="auto">
            <a:xfrm>
              <a:off x="759993" y="6419427"/>
              <a:ext cx="1473063" cy="273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Immagine 11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53" t="9489" r="85818" b="13513"/>
            <a:stretch>
              <a:fillRect/>
            </a:stretch>
          </p:blipFill>
          <p:spPr bwMode="auto">
            <a:xfrm>
              <a:off x="183929" y="6324488"/>
              <a:ext cx="439910" cy="404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9" b="2359"/>
          <a:stretch>
            <a:fillRect/>
          </a:stretch>
        </p:blipFill>
        <p:spPr bwMode="auto">
          <a:xfrm>
            <a:off x="10738338" y="6013450"/>
            <a:ext cx="1453662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ttangolo 4"/>
          <p:cNvSpPr>
            <a:spLocks noChangeArrowheads="1"/>
          </p:cNvSpPr>
          <p:nvPr userDrawn="1"/>
        </p:nvSpPr>
        <p:spPr bwMode="auto">
          <a:xfrm>
            <a:off x="11258061" y="6510338"/>
            <a:ext cx="720970" cy="2921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6B7875A-753D-406D-993A-C86D0331CDEA}" type="slidenum">
              <a:rPr kumimoji="1" lang="it-IT" altLang="it-IT" sz="1300">
                <a:solidFill>
                  <a:srgbClr val="FFFFFF"/>
                </a:solidFill>
                <a:latin typeface="Antique Olive" pitchFamily="34" charset="0"/>
                <a:cs typeface="Rod" panose="02030509050101010101" pitchFamily="49" charset="-79"/>
              </a:rPr>
              <a:pPr eaLnBrk="1" hangingPunct="1"/>
              <a:t>‹N›</a:t>
            </a:fld>
            <a:endParaRPr kumimoji="1" lang="it-IT" altLang="it-IT" sz="1300">
              <a:solidFill>
                <a:srgbClr val="FFFFFF"/>
              </a:solidFill>
              <a:latin typeface="Antique Olive" pitchFamily="34" charset="0"/>
              <a:cs typeface="Rod" panose="02030509050101010101" pitchFamily="49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0316079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4"/>
          <p:cNvSpPr>
            <a:spLocks noChangeArrowheads="1"/>
          </p:cNvSpPr>
          <p:nvPr userDrawn="1"/>
        </p:nvSpPr>
        <p:spPr bwMode="auto">
          <a:xfrm>
            <a:off x="10656277" y="6342063"/>
            <a:ext cx="720970" cy="3683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FB6B287-43D8-4F4F-B7F5-7789CAF38FAC}" type="slidenum">
              <a:rPr kumimoji="1" lang="it-IT" altLang="it-IT" sz="1800">
                <a:solidFill>
                  <a:srgbClr val="FFFFFF"/>
                </a:solidFill>
                <a:latin typeface="Tahoma" panose="020B0604030504040204" pitchFamily="34" charset="0"/>
              </a:rPr>
              <a:pPr eaLnBrk="1" hangingPunct="1"/>
              <a:t>‹N›</a:t>
            </a:fld>
            <a:endParaRPr kumimoji="1" lang="it-IT" altLang="it-IT" sz="1800">
              <a:solidFill>
                <a:srgbClr val="FFFFFF"/>
              </a:solidFill>
              <a:latin typeface="Tahoma" panose="020B0604030504040204" pitchFamily="34" charset="0"/>
            </a:endParaRPr>
          </a:p>
        </p:txBody>
      </p:sp>
      <p:sp>
        <p:nvSpPr>
          <p:cNvPr id="3" name="Rettangolo 2"/>
          <p:cNvSpPr/>
          <p:nvPr userDrawn="1"/>
        </p:nvSpPr>
        <p:spPr>
          <a:xfrm>
            <a:off x="0" y="115888"/>
            <a:ext cx="12192000" cy="792162"/>
          </a:xfrm>
          <a:prstGeom prst="rect">
            <a:avLst/>
          </a:prstGeom>
          <a:solidFill>
            <a:srgbClr val="0022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800"/>
          </a:p>
        </p:txBody>
      </p:sp>
      <p:sp>
        <p:nvSpPr>
          <p:cNvPr id="4" name="Rettangolo 4"/>
          <p:cNvSpPr>
            <a:spLocks noChangeArrowheads="1"/>
          </p:cNvSpPr>
          <p:nvPr userDrawn="1"/>
        </p:nvSpPr>
        <p:spPr bwMode="auto">
          <a:xfrm>
            <a:off x="11133016" y="6369050"/>
            <a:ext cx="722923" cy="36988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8833A5C-D18F-49A0-B5F2-F6625D3E6D42}" type="slidenum">
              <a:rPr kumimoji="1" lang="it-IT" altLang="it-IT" sz="1800" b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pPr eaLnBrk="1" hangingPunct="1"/>
              <a:t>‹N›</a:t>
            </a:fld>
            <a:endParaRPr kumimoji="1" lang="it-IT" altLang="it-IT" sz="1800" b="1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" name="Gruppo 9"/>
          <p:cNvGrpSpPr>
            <a:grpSpLocks/>
          </p:cNvGrpSpPr>
          <p:nvPr userDrawn="1"/>
        </p:nvGrpSpPr>
        <p:grpSpPr bwMode="auto">
          <a:xfrm>
            <a:off x="70339" y="6408738"/>
            <a:ext cx="2520462" cy="404812"/>
            <a:chOff x="183929" y="6324488"/>
            <a:chExt cx="2049127" cy="404997"/>
          </a:xfrm>
        </p:grpSpPr>
        <p:pic>
          <p:nvPicPr>
            <p:cNvPr id="6" name="Immagine 10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99" t="36647" r="4868" b="23752"/>
            <a:stretch>
              <a:fillRect/>
            </a:stretch>
          </p:blipFill>
          <p:spPr bwMode="auto">
            <a:xfrm>
              <a:off x="759993" y="6419427"/>
              <a:ext cx="1473063" cy="273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Immagine 11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53" t="9489" r="85818" b="13513"/>
            <a:stretch>
              <a:fillRect/>
            </a:stretch>
          </p:blipFill>
          <p:spPr bwMode="auto">
            <a:xfrm>
              <a:off x="183929" y="6324488"/>
              <a:ext cx="439910" cy="404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9" b="2359"/>
          <a:stretch>
            <a:fillRect/>
          </a:stretch>
        </p:blipFill>
        <p:spPr bwMode="auto">
          <a:xfrm>
            <a:off x="10738338" y="6013450"/>
            <a:ext cx="1453662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ttangolo 4"/>
          <p:cNvSpPr>
            <a:spLocks noChangeArrowheads="1"/>
          </p:cNvSpPr>
          <p:nvPr userDrawn="1"/>
        </p:nvSpPr>
        <p:spPr bwMode="auto">
          <a:xfrm>
            <a:off x="11258061" y="6510338"/>
            <a:ext cx="720970" cy="2921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6B7875A-753D-406D-993A-C86D0331CDEA}" type="slidenum">
              <a:rPr kumimoji="1" lang="it-IT" altLang="it-IT" sz="1300">
                <a:solidFill>
                  <a:srgbClr val="FFFFFF"/>
                </a:solidFill>
                <a:latin typeface="Antique Olive" pitchFamily="34" charset="0"/>
                <a:cs typeface="Rod" panose="02030509050101010101" pitchFamily="49" charset="-79"/>
              </a:rPr>
              <a:pPr eaLnBrk="1" hangingPunct="1"/>
              <a:t>‹N›</a:t>
            </a:fld>
            <a:endParaRPr kumimoji="1" lang="it-IT" altLang="it-IT" sz="1300">
              <a:solidFill>
                <a:srgbClr val="FFFFFF"/>
              </a:solidFill>
              <a:latin typeface="Antique Olive" pitchFamily="34" charset="0"/>
              <a:cs typeface="Rod" panose="02030509050101010101" pitchFamily="49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6675634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smtClean="0"/>
              <a:pPr/>
              <a:t>3/29/2017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72352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4"/>
          <p:cNvSpPr>
            <a:spLocks noChangeArrowheads="1"/>
          </p:cNvSpPr>
          <p:nvPr userDrawn="1"/>
        </p:nvSpPr>
        <p:spPr bwMode="auto">
          <a:xfrm>
            <a:off x="10656277" y="6342063"/>
            <a:ext cx="720970" cy="3683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FB6B287-43D8-4F4F-B7F5-7789CAF38FAC}" type="slidenum">
              <a:rPr kumimoji="1" lang="it-IT" altLang="it-IT" sz="1800">
                <a:solidFill>
                  <a:srgbClr val="FFFFFF"/>
                </a:solidFill>
                <a:latin typeface="Tahoma" panose="020B0604030504040204" pitchFamily="34" charset="0"/>
              </a:rPr>
              <a:pPr eaLnBrk="1" hangingPunct="1"/>
              <a:t>‹N›</a:t>
            </a:fld>
            <a:endParaRPr kumimoji="1" lang="it-IT" altLang="it-IT" sz="1800">
              <a:solidFill>
                <a:srgbClr val="FFFFFF"/>
              </a:solidFill>
              <a:latin typeface="Tahoma" panose="020B0604030504040204" pitchFamily="34" charset="0"/>
            </a:endParaRPr>
          </a:p>
        </p:txBody>
      </p:sp>
      <p:sp>
        <p:nvSpPr>
          <p:cNvPr id="3" name="Rettangolo 2"/>
          <p:cNvSpPr/>
          <p:nvPr userDrawn="1"/>
        </p:nvSpPr>
        <p:spPr>
          <a:xfrm>
            <a:off x="0" y="115888"/>
            <a:ext cx="12192000" cy="792162"/>
          </a:xfrm>
          <a:prstGeom prst="rect">
            <a:avLst/>
          </a:prstGeom>
          <a:solidFill>
            <a:srgbClr val="0022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800"/>
          </a:p>
        </p:txBody>
      </p:sp>
      <p:sp>
        <p:nvSpPr>
          <p:cNvPr id="4" name="Rettangolo 4"/>
          <p:cNvSpPr>
            <a:spLocks noChangeArrowheads="1"/>
          </p:cNvSpPr>
          <p:nvPr userDrawn="1"/>
        </p:nvSpPr>
        <p:spPr bwMode="auto">
          <a:xfrm>
            <a:off x="11133016" y="6369050"/>
            <a:ext cx="722923" cy="36988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8833A5C-D18F-49A0-B5F2-F6625D3E6D42}" type="slidenum">
              <a:rPr kumimoji="1" lang="it-IT" altLang="it-IT" sz="1800" b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pPr eaLnBrk="1" hangingPunct="1"/>
              <a:t>‹N›</a:t>
            </a:fld>
            <a:endParaRPr kumimoji="1" lang="it-IT" altLang="it-IT" sz="1800" b="1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" name="Gruppo 9"/>
          <p:cNvGrpSpPr>
            <a:grpSpLocks/>
          </p:cNvGrpSpPr>
          <p:nvPr userDrawn="1"/>
        </p:nvGrpSpPr>
        <p:grpSpPr bwMode="auto">
          <a:xfrm>
            <a:off x="70339" y="6408738"/>
            <a:ext cx="2520462" cy="404812"/>
            <a:chOff x="183929" y="6324488"/>
            <a:chExt cx="2049127" cy="404997"/>
          </a:xfrm>
        </p:grpSpPr>
        <p:pic>
          <p:nvPicPr>
            <p:cNvPr id="6" name="Immagine 10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99" t="36647" r="4868" b="23752"/>
            <a:stretch>
              <a:fillRect/>
            </a:stretch>
          </p:blipFill>
          <p:spPr bwMode="auto">
            <a:xfrm>
              <a:off x="759993" y="6419427"/>
              <a:ext cx="1473063" cy="273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Immagine 11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53" t="9489" r="85818" b="13513"/>
            <a:stretch>
              <a:fillRect/>
            </a:stretch>
          </p:blipFill>
          <p:spPr bwMode="auto">
            <a:xfrm>
              <a:off x="183929" y="6324488"/>
              <a:ext cx="439910" cy="404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9" b="2359"/>
          <a:stretch>
            <a:fillRect/>
          </a:stretch>
        </p:blipFill>
        <p:spPr bwMode="auto">
          <a:xfrm>
            <a:off x="10738338" y="6013450"/>
            <a:ext cx="1453662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ttangolo 4"/>
          <p:cNvSpPr>
            <a:spLocks noChangeArrowheads="1"/>
          </p:cNvSpPr>
          <p:nvPr userDrawn="1"/>
        </p:nvSpPr>
        <p:spPr bwMode="auto">
          <a:xfrm>
            <a:off x="11258061" y="6510338"/>
            <a:ext cx="720970" cy="2921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6B7875A-753D-406D-993A-C86D0331CDEA}" type="slidenum">
              <a:rPr kumimoji="1" lang="it-IT" altLang="it-IT" sz="1300">
                <a:solidFill>
                  <a:srgbClr val="FFFFFF"/>
                </a:solidFill>
                <a:latin typeface="Antique Olive" pitchFamily="34" charset="0"/>
                <a:cs typeface="Rod" panose="02030509050101010101" pitchFamily="49" charset="-79"/>
              </a:rPr>
              <a:pPr eaLnBrk="1" hangingPunct="1"/>
              <a:t>‹N›</a:t>
            </a:fld>
            <a:endParaRPr kumimoji="1" lang="it-IT" altLang="it-IT" sz="1300">
              <a:solidFill>
                <a:srgbClr val="FFFFFF"/>
              </a:solidFill>
              <a:latin typeface="Antique Olive" pitchFamily="34" charset="0"/>
              <a:cs typeface="Rod" panose="02030509050101010101" pitchFamily="49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9708854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4"/>
          <p:cNvSpPr>
            <a:spLocks noChangeArrowheads="1"/>
          </p:cNvSpPr>
          <p:nvPr userDrawn="1"/>
        </p:nvSpPr>
        <p:spPr bwMode="auto">
          <a:xfrm>
            <a:off x="10656277" y="6342063"/>
            <a:ext cx="720970" cy="3683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FB6B287-43D8-4F4F-B7F5-7789CAF38FAC}" type="slidenum">
              <a:rPr kumimoji="1" lang="it-IT" altLang="it-IT" sz="1800">
                <a:solidFill>
                  <a:srgbClr val="FFFFFF"/>
                </a:solidFill>
                <a:latin typeface="Tahoma" panose="020B0604030504040204" pitchFamily="34" charset="0"/>
              </a:rPr>
              <a:pPr eaLnBrk="1" hangingPunct="1"/>
              <a:t>‹N›</a:t>
            </a:fld>
            <a:endParaRPr kumimoji="1" lang="it-IT" altLang="it-IT" sz="1800">
              <a:solidFill>
                <a:srgbClr val="FFFFFF"/>
              </a:solidFill>
              <a:latin typeface="Tahoma" panose="020B0604030504040204" pitchFamily="34" charset="0"/>
            </a:endParaRPr>
          </a:p>
        </p:txBody>
      </p:sp>
      <p:sp>
        <p:nvSpPr>
          <p:cNvPr id="3" name="Rettangolo 2"/>
          <p:cNvSpPr/>
          <p:nvPr userDrawn="1"/>
        </p:nvSpPr>
        <p:spPr>
          <a:xfrm>
            <a:off x="0" y="115888"/>
            <a:ext cx="12192000" cy="792162"/>
          </a:xfrm>
          <a:prstGeom prst="rect">
            <a:avLst/>
          </a:prstGeom>
          <a:solidFill>
            <a:srgbClr val="0022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800"/>
          </a:p>
        </p:txBody>
      </p:sp>
      <p:sp>
        <p:nvSpPr>
          <p:cNvPr id="4" name="Rettangolo 4"/>
          <p:cNvSpPr>
            <a:spLocks noChangeArrowheads="1"/>
          </p:cNvSpPr>
          <p:nvPr userDrawn="1"/>
        </p:nvSpPr>
        <p:spPr bwMode="auto">
          <a:xfrm>
            <a:off x="11133016" y="6369050"/>
            <a:ext cx="722923" cy="36988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8833A5C-D18F-49A0-B5F2-F6625D3E6D42}" type="slidenum">
              <a:rPr kumimoji="1" lang="it-IT" altLang="it-IT" sz="1800" b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pPr eaLnBrk="1" hangingPunct="1"/>
              <a:t>‹N›</a:t>
            </a:fld>
            <a:endParaRPr kumimoji="1" lang="it-IT" altLang="it-IT" sz="1800" b="1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" name="Gruppo 9"/>
          <p:cNvGrpSpPr>
            <a:grpSpLocks/>
          </p:cNvGrpSpPr>
          <p:nvPr userDrawn="1"/>
        </p:nvGrpSpPr>
        <p:grpSpPr bwMode="auto">
          <a:xfrm>
            <a:off x="70339" y="6408738"/>
            <a:ext cx="2520462" cy="404812"/>
            <a:chOff x="183929" y="6324488"/>
            <a:chExt cx="2049127" cy="404997"/>
          </a:xfrm>
        </p:grpSpPr>
        <p:pic>
          <p:nvPicPr>
            <p:cNvPr id="6" name="Immagine 10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99" t="36647" r="4868" b="23752"/>
            <a:stretch>
              <a:fillRect/>
            </a:stretch>
          </p:blipFill>
          <p:spPr bwMode="auto">
            <a:xfrm>
              <a:off x="759993" y="6419427"/>
              <a:ext cx="1473063" cy="273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Immagine 11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53" t="9489" r="85818" b="13513"/>
            <a:stretch>
              <a:fillRect/>
            </a:stretch>
          </p:blipFill>
          <p:spPr bwMode="auto">
            <a:xfrm>
              <a:off x="183929" y="6324488"/>
              <a:ext cx="439910" cy="404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9" b="2359"/>
          <a:stretch>
            <a:fillRect/>
          </a:stretch>
        </p:blipFill>
        <p:spPr bwMode="auto">
          <a:xfrm>
            <a:off x="10738338" y="6013450"/>
            <a:ext cx="1453662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ttangolo 4"/>
          <p:cNvSpPr>
            <a:spLocks noChangeArrowheads="1"/>
          </p:cNvSpPr>
          <p:nvPr userDrawn="1"/>
        </p:nvSpPr>
        <p:spPr bwMode="auto">
          <a:xfrm>
            <a:off x="11258061" y="6510338"/>
            <a:ext cx="720970" cy="2921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6B7875A-753D-406D-993A-C86D0331CDEA}" type="slidenum">
              <a:rPr kumimoji="1" lang="it-IT" altLang="it-IT" sz="1300">
                <a:solidFill>
                  <a:srgbClr val="FFFFFF"/>
                </a:solidFill>
                <a:latin typeface="Antique Olive" pitchFamily="34" charset="0"/>
                <a:cs typeface="Rod" panose="02030509050101010101" pitchFamily="49" charset="-79"/>
              </a:rPr>
              <a:pPr eaLnBrk="1" hangingPunct="1"/>
              <a:t>‹N›</a:t>
            </a:fld>
            <a:endParaRPr kumimoji="1" lang="it-IT" altLang="it-IT" sz="1300">
              <a:solidFill>
                <a:srgbClr val="FFFFFF"/>
              </a:solidFill>
              <a:latin typeface="Antique Olive" pitchFamily="34" charset="0"/>
              <a:cs typeface="Rod" panose="02030509050101010101" pitchFamily="49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8944397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4"/>
          <p:cNvSpPr>
            <a:spLocks noChangeArrowheads="1"/>
          </p:cNvSpPr>
          <p:nvPr userDrawn="1"/>
        </p:nvSpPr>
        <p:spPr bwMode="auto">
          <a:xfrm>
            <a:off x="10656277" y="6342063"/>
            <a:ext cx="720970" cy="3683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FB6B287-43D8-4F4F-B7F5-7789CAF38FAC}" type="slidenum">
              <a:rPr kumimoji="1" lang="it-IT" altLang="it-IT" sz="1800">
                <a:solidFill>
                  <a:srgbClr val="FFFFFF"/>
                </a:solidFill>
                <a:latin typeface="Tahoma" panose="020B0604030504040204" pitchFamily="34" charset="0"/>
              </a:rPr>
              <a:pPr eaLnBrk="1" hangingPunct="1"/>
              <a:t>‹N›</a:t>
            </a:fld>
            <a:endParaRPr kumimoji="1" lang="it-IT" altLang="it-IT" sz="1800">
              <a:solidFill>
                <a:srgbClr val="FFFFFF"/>
              </a:solidFill>
              <a:latin typeface="Tahoma" panose="020B0604030504040204" pitchFamily="34" charset="0"/>
            </a:endParaRPr>
          </a:p>
        </p:txBody>
      </p:sp>
      <p:sp>
        <p:nvSpPr>
          <p:cNvPr id="3" name="Rettangolo 2"/>
          <p:cNvSpPr/>
          <p:nvPr userDrawn="1"/>
        </p:nvSpPr>
        <p:spPr>
          <a:xfrm>
            <a:off x="0" y="115888"/>
            <a:ext cx="12192000" cy="792162"/>
          </a:xfrm>
          <a:prstGeom prst="rect">
            <a:avLst/>
          </a:prstGeom>
          <a:solidFill>
            <a:srgbClr val="0022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800"/>
          </a:p>
        </p:txBody>
      </p:sp>
      <p:sp>
        <p:nvSpPr>
          <p:cNvPr id="4" name="Rettangolo 4"/>
          <p:cNvSpPr>
            <a:spLocks noChangeArrowheads="1"/>
          </p:cNvSpPr>
          <p:nvPr userDrawn="1"/>
        </p:nvSpPr>
        <p:spPr bwMode="auto">
          <a:xfrm>
            <a:off x="11133016" y="6369050"/>
            <a:ext cx="722923" cy="36988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8833A5C-D18F-49A0-B5F2-F6625D3E6D42}" type="slidenum">
              <a:rPr kumimoji="1" lang="it-IT" altLang="it-IT" sz="1800" b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pPr eaLnBrk="1" hangingPunct="1"/>
              <a:t>‹N›</a:t>
            </a:fld>
            <a:endParaRPr kumimoji="1" lang="it-IT" altLang="it-IT" sz="1800" b="1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" name="Gruppo 9"/>
          <p:cNvGrpSpPr>
            <a:grpSpLocks/>
          </p:cNvGrpSpPr>
          <p:nvPr userDrawn="1"/>
        </p:nvGrpSpPr>
        <p:grpSpPr bwMode="auto">
          <a:xfrm>
            <a:off x="70339" y="6408738"/>
            <a:ext cx="2520462" cy="404812"/>
            <a:chOff x="183929" y="6324488"/>
            <a:chExt cx="2049127" cy="404997"/>
          </a:xfrm>
        </p:grpSpPr>
        <p:pic>
          <p:nvPicPr>
            <p:cNvPr id="6" name="Immagine 10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99" t="36647" r="4868" b="23752"/>
            <a:stretch>
              <a:fillRect/>
            </a:stretch>
          </p:blipFill>
          <p:spPr bwMode="auto">
            <a:xfrm>
              <a:off x="759993" y="6419427"/>
              <a:ext cx="1473063" cy="273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Immagine 11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53" t="9489" r="85818" b="13513"/>
            <a:stretch>
              <a:fillRect/>
            </a:stretch>
          </p:blipFill>
          <p:spPr bwMode="auto">
            <a:xfrm>
              <a:off x="183929" y="6324488"/>
              <a:ext cx="439910" cy="404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9" b="2359"/>
          <a:stretch>
            <a:fillRect/>
          </a:stretch>
        </p:blipFill>
        <p:spPr bwMode="auto">
          <a:xfrm>
            <a:off x="10738338" y="6013450"/>
            <a:ext cx="1453662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ttangolo 4"/>
          <p:cNvSpPr>
            <a:spLocks noChangeArrowheads="1"/>
          </p:cNvSpPr>
          <p:nvPr userDrawn="1"/>
        </p:nvSpPr>
        <p:spPr bwMode="auto">
          <a:xfrm>
            <a:off x="11258061" y="6510338"/>
            <a:ext cx="720970" cy="2921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6B7875A-753D-406D-993A-C86D0331CDEA}" type="slidenum">
              <a:rPr kumimoji="1" lang="it-IT" altLang="it-IT" sz="1300">
                <a:solidFill>
                  <a:srgbClr val="FFFFFF"/>
                </a:solidFill>
                <a:latin typeface="Antique Olive" pitchFamily="34" charset="0"/>
                <a:cs typeface="Rod" panose="02030509050101010101" pitchFamily="49" charset="-79"/>
              </a:rPr>
              <a:pPr eaLnBrk="1" hangingPunct="1"/>
              <a:t>‹N›</a:t>
            </a:fld>
            <a:endParaRPr kumimoji="1" lang="it-IT" altLang="it-IT" sz="1300">
              <a:solidFill>
                <a:srgbClr val="FFFFFF"/>
              </a:solidFill>
              <a:latin typeface="Antique Olive" pitchFamily="34" charset="0"/>
              <a:cs typeface="Rod" panose="02030509050101010101" pitchFamily="49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9816239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2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4"/>
          <p:cNvSpPr>
            <a:spLocks noChangeArrowheads="1"/>
          </p:cNvSpPr>
          <p:nvPr userDrawn="1"/>
        </p:nvSpPr>
        <p:spPr bwMode="auto">
          <a:xfrm>
            <a:off x="10656277" y="6342063"/>
            <a:ext cx="720970" cy="3683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FB6B287-43D8-4F4F-B7F5-7789CAF38FAC}" type="slidenum">
              <a:rPr kumimoji="1" lang="it-IT" altLang="it-IT" sz="1800">
                <a:solidFill>
                  <a:srgbClr val="FFFFFF"/>
                </a:solidFill>
                <a:latin typeface="Tahoma" panose="020B0604030504040204" pitchFamily="34" charset="0"/>
              </a:rPr>
              <a:pPr eaLnBrk="1" hangingPunct="1"/>
              <a:t>‹N›</a:t>
            </a:fld>
            <a:endParaRPr kumimoji="1" lang="it-IT" altLang="it-IT" sz="1800">
              <a:solidFill>
                <a:srgbClr val="FFFFFF"/>
              </a:solidFill>
              <a:latin typeface="Tahoma" panose="020B0604030504040204" pitchFamily="34" charset="0"/>
            </a:endParaRPr>
          </a:p>
        </p:txBody>
      </p:sp>
      <p:sp>
        <p:nvSpPr>
          <p:cNvPr id="3" name="Rettangolo 2"/>
          <p:cNvSpPr/>
          <p:nvPr userDrawn="1"/>
        </p:nvSpPr>
        <p:spPr>
          <a:xfrm>
            <a:off x="0" y="115888"/>
            <a:ext cx="12192000" cy="792162"/>
          </a:xfrm>
          <a:prstGeom prst="rect">
            <a:avLst/>
          </a:prstGeom>
          <a:solidFill>
            <a:srgbClr val="0022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800"/>
          </a:p>
        </p:txBody>
      </p:sp>
      <p:sp>
        <p:nvSpPr>
          <p:cNvPr id="4" name="Rettangolo 4"/>
          <p:cNvSpPr>
            <a:spLocks noChangeArrowheads="1"/>
          </p:cNvSpPr>
          <p:nvPr userDrawn="1"/>
        </p:nvSpPr>
        <p:spPr bwMode="auto">
          <a:xfrm>
            <a:off x="11133016" y="6369050"/>
            <a:ext cx="722923" cy="36988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8833A5C-D18F-49A0-B5F2-F6625D3E6D42}" type="slidenum">
              <a:rPr kumimoji="1" lang="it-IT" altLang="it-IT" sz="1800" b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pPr eaLnBrk="1" hangingPunct="1"/>
              <a:t>‹N›</a:t>
            </a:fld>
            <a:endParaRPr kumimoji="1" lang="it-IT" altLang="it-IT" sz="1800" b="1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" name="Gruppo 9"/>
          <p:cNvGrpSpPr>
            <a:grpSpLocks/>
          </p:cNvGrpSpPr>
          <p:nvPr userDrawn="1"/>
        </p:nvGrpSpPr>
        <p:grpSpPr bwMode="auto">
          <a:xfrm>
            <a:off x="70339" y="6408738"/>
            <a:ext cx="2520462" cy="404812"/>
            <a:chOff x="183929" y="6324488"/>
            <a:chExt cx="2049127" cy="404997"/>
          </a:xfrm>
        </p:grpSpPr>
        <p:pic>
          <p:nvPicPr>
            <p:cNvPr id="6" name="Immagine 10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99" t="36647" r="4868" b="23752"/>
            <a:stretch>
              <a:fillRect/>
            </a:stretch>
          </p:blipFill>
          <p:spPr bwMode="auto">
            <a:xfrm>
              <a:off x="759993" y="6419427"/>
              <a:ext cx="1473063" cy="273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Immagine 11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53" t="9489" r="85818" b="13513"/>
            <a:stretch>
              <a:fillRect/>
            </a:stretch>
          </p:blipFill>
          <p:spPr bwMode="auto">
            <a:xfrm>
              <a:off x="183929" y="6324488"/>
              <a:ext cx="439910" cy="404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9" b="2359"/>
          <a:stretch>
            <a:fillRect/>
          </a:stretch>
        </p:blipFill>
        <p:spPr bwMode="auto">
          <a:xfrm>
            <a:off x="10738338" y="6013450"/>
            <a:ext cx="1453662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ttangolo 4"/>
          <p:cNvSpPr>
            <a:spLocks noChangeArrowheads="1"/>
          </p:cNvSpPr>
          <p:nvPr userDrawn="1"/>
        </p:nvSpPr>
        <p:spPr bwMode="auto">
          <a:xfrm>
            <a:off x="11258061" y="6510338"/>
            <a:ext cx="720970" cy="2921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6B7875A-753D-406D-993A-C86D0331CDEA}" type="slidenum">
              <a:rPr kumimoji="1" lang="it-IT" altLang="it-IT" sz="1300">
                <a:solidFill>
                  <a:srgbClr val="FFFFFF"/>
                </a:solidFill>
                <a:latin typeface="Antique Olive" pitchFamily="34" charset="0"/>
                <a:cs typeface="Rod" panose="02030509050101010101" pitchFamily="49" charset="-79"/>
              </a:rPr>
              <a:pPr eaLnBrk="1" hangingPunct="1"/>
              <a:t>‹N›</a:t>
            </a:fld>
            <a:endParaRPr kumimoji="1" lang="it-IT" altLang="it-IT" sz="1300">
              <a:solidFill>
                <a:srgbClr val="FFFFFF"/>
              </a:solidFill>
              <a:latin typeface="Antique Olive" pitchFamily="34" charset="0"/>
              <a:cs typeface="Rod" panose="02030509050101010101" pitchFamily="49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4784761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4"/>
          <p:cNvSpPr>
            <a:spLocks noChangeArrowheads="1"/>
          </p:cNvSpPr>
          <p:nvPr userDrawn="1"/>
        </p:nvSpPr>
        <p:spPr bwMode="auto">
          <a:xfrm>
            <a:off x="10656277" y="6342063"/>
            <a:ext cx="720970" cy="3683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FB6B287-43D8-4F4F-B7F5-7789CAF38FAC}" type="slidenum">
              <a:rPr kumimoji="1" lang="it-IT" altLang="it-IT" sz="1800">
                <a:solidFill>
                  <a:srgbClr val="FFFFFF"/>
                </a:solidFill>
                <a:latin typeface="Tahoma" panose="020B0604030504040204" pitchFamily="34" charset="0"/>
              </a:rPr>
              <a:pPr eaLnBrk="1" hangingPunct="1"/>
              <a:t>‹N›</a:t>
            </a:fld>
            <a:endParaRPr kumimoji="1" lang="it-IT" altLang="it-IT" sz="1800">
              <a:solidFill>
                <a:srgbClr val="FFFFFF"/>
              </a:solidFill>
              <a:latin typeface="Tahoma" panose="020B0604030504040204" pitchFamily="34" charset="0"/>
            </a:endParaRPr>
          </a:p>
        </p:txBody>
      </p:sp>
      <p:sp>
        <p:nvSpPr>
          <p:cNvPr id="3" name="Rettangolo 2"/>
          <p:cNvSpPr/>
          <p:nvPr userDrawn="1"/>
        </p:nvSpPr>
        <p:spPr>
          <a:xfrm>
            <a:off x="0" y="115888"/>
            <a:ext cx="12192000" cy="792162"/>
          </a:xfrm>
          <a:prstGeom prst="rect">
            <a:avLst/>
          </a:prstGeom>
          <a:solidFill>
            <a:srgbClr val="0022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800"/>
          </a:p>
        </p:txBody>
      </p:sp>
      <p:sp>
        <p:nvSpPr>
          <p:cNvPr id="4" name="Rettangolo 4"/>
          <p:cNvSpPr>
            <a:spLocks noChangeArrowheads="1"/>
          </p:cNvSpPr>
          <p:nvPr userDrawn="1"/>
        </p:nvSpPr>
        <p:spPr bwMode="auto">
          <a:xfrm>
            <a:off x="11133016" y="6369050"/>
            <a:ext cx="722923" cy="36988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8833A5C-D18F-49A0-B5F2-F6625D3E6D42}" type="slidenum">
              <a:rPr kumimoji="1" lang="it-IT" altLang="it-IT" sz="1800" b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pPr eaLnBrk="1" hangingPunct="1"/>
              <a:t>‹N›</a:t>
            </a:fld>
            <a:endParaRPr kumimoji="1" lang="it-IT" altLang="it-IT" sz="1800" b="1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" name="Gruppo 9"/>
          <p:cNvGrpSpPr>
            <a:grpSpLocks/>
          </p:cNvGrpSpPr>
          <p:nvPr userDrawn="1"/>
        </p:nvGrpSpPr>
        <p:grpSpPr bwMode="auto">
          <a:xfrm>
            <a:off x="70339" y="6408738"/>
            <a:ext cx="2520462" cy="404812"/>
            <a:chOff x="183929" y="6324488"/>
            <a:chExt cx="2049127" cy="404997"/>
          </a:xfrm>
        </p:grpSpPr>
        <p:pic>
          <p:nvPicPr>
            <p:cNvPr id="6" name="Immagine 10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99" t="36647" r="4868" b="23752"/>
            <a:stretch>
              <a:fillRect/>
            </a:stretch>
          </p:blipFill>
          <p:spPr bwMode="auto">
            <a:xfrm>
              <a:off x="759993" y="6419427"/>
              <a:ext cx="1473063" cy="273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Immagine 11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53" t="9489" r="85818" b="13513"/>
            <a:stretch>
              <a:fillRect/>
            </a:stretch>
          </p:blipFill>
          <p:spPr bwMode="auto">
            <a:xfrm>
              <a:off x="183929" y="6324488"/>
              <a:ext cx="439910" cy="404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9" b="2359"/>
          <a:stretch>
            <a:fillRect/>
          </a:stretch>
        </p:blipFill>
        <p:spPr bwMode="auto">
          <a:xfrm>
            <a:off x="10738338" y="6013450"/>
            <a:ext cx="1453662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ttangolo 4"/>
          <p:cNvSpPr>
            <a:spLocks noChangeArrowheads="1"/>
          </p:cNvSpPr>
          <p:nvPr userDrawn="1"/>
        </p:nvSpPr>
        <p:spPr bwMode="auto">
          <a:xfrm>
            <a:off x="11258061" y="6510338"/>
            <a:ext cx="720970" cy="2921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6B7875A-753D-406D-993A-C86D0331CDEA}" type="slidenum">
              <a:rPr kumimoji="1" lang="it-IT" altLang="it-IT" sz="1300">
                <a:solidFill>
                  <a:srgbClr val="FFFFFF"/>
                </a:solidFill>
                <a:latin typeface="Antique Olive" pitchFamily="34" charset="0"/>
                <a:cs typeface="Rod" panose="02030509050101010101" pitchFamily="49" charset="-79"/>
              </a:rPr>
              <a:pPr eaLnBrk="1" hangingPunct="1"/>
              <a:t>‹N›</a:t>
            </a:fld>
            <a:endParaRPr kumimoji="1" lang="it-IT" altLang="it-IT" sz="1300">
              <a:solidFill>
                <a:srgbClr val="FFFFFF"/>
              </a:solidFill>
              <a:latin typeface="Antique Olive" pitchFamily="34" charset="0"/>
              <a:cs typeface="Rod" panose="02030509050101010101" pitchFamily="49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2270819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4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4"/>
          <p:cNvSpPr>
            <a:spLocks noChangeArrowheads="1"/>
          </p:cNvSpPr>
          <p:nvPr userDrawn="1"/>
        </p:nvSpPr>
        <p:spPr bwMode="auto">
          <a:xfrm>
            <a:off x="10656277" y="6342063"/>
            <a:ext cx="720970" cy="3683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FB6B287-43D8-4F4F-B7F5-7789CAF38FAC}" type="slidenum">
              <a:rPr kumimoji="1" lang="it-IT" altLang="it-IT" sz="1800">
                <a:solidFill>
                  <a:srgbClr val="FFFFFF"/>
                </a:solidFill>
                <a:latin typeface="Tahoma" panose="020B0604030504040204" pitchFamily="34" charset="0"/>
              </a:rPr>
              <a:pPr eaLnBrk="1" hangingPunct="1"/>
              <a:t>‹N›</a:t>
            </a:fld>
            <a:endParaRPr kumimoji="1" lang="it-IT" altLang="it-IT" sz="1800">
              <a:solidFill>
                <a:srgbClr val="FFFFFF"/>
              </a:solidFill>
              <a:latin typeface="Tahoma" panose="020B0604030504040204" pitchFamily="34" charset="0"/>
            </a:endParaRPr>
          </a:p>
        </p:txBody>
      </p:sp>
      <p:sp>
        <p:nvSpPr>
          <p:cNvPr id="3" name="Rettangolo 2"/>
          <p:cNvSpPr/>
          <p:nvPr userDrawn="1"/>
        </p:nvSpPr>
        <p:spPr>
          <a:xfrm>
            <a:off x="0" y="115888"/>
            <a:ext cx="12192000" cy="792162"/>
          </a:xfrm>
          <a:prstGeom prst="rect">
            <a:avLst/>
          </a:prstGeom>
          <a:solidFill>
            <a:srgbClr val="0022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800"/>
          </a:p>
        </p:txBody>
      </p:sp>
      <p:sp>
        <p:nvSpPr>
          <p:cNvPr id="4" name="Rettangolo 4"/>
          <p:cNvSpPr>
            <a:spLocks noChangeArrowheads="1"/>
          </p:cNvSpPr>
          <p:nvPr userDrawn="1"/>
        </p:nvSpPr>
        <p:spPr bwMode="auto">
          <a:xfrm>
            <a:off x="11133016" y="6369050"/>
            <a:ext cx="722923" cy="36988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8833A5C-D18F-49A0-B5F2-F6625D3E6D42}" type="slidenum">
              <a:rPr kumimoji="1" lang="it-IT" altLang="it-IT" sz="1800" b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pPr eaLnBrk="1" hangingPunct="1"/>
              <a:t>‹N›</a:t>
            </a:fld>
            <a:endParaRPr kumimoji="1" lang="it-IT" altLang="it-IT" sz="1800" b="1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" name="Gruppo 9"/>
          <p:cNvGrpSpPr>
            <a:grpSpLocks/>
          </p:cNvGrpSpPr>
          <p:nvPr userDrawn="1"/>
        </p:nvGrpSpPr>
        <p:grpSpPr bwMode="auto">
          <a:xfrm>
            <a:off x="70339" y="6408738"/>
            <a:ext cx="2520462" cy="404812"/>
            <a:chOff x="183929" y="6324488"/>
            <a:chExt cx="2049127" cy="404997"/>
          </a:xfrm>
        </p:grpSpPr>
        <p:pic>
          <p:nvPicPr>
            <p:cNvPr id="6" name="Immagine 10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99" t="36647" r="4868" b="23752"/>
            <a:stretch>
              <a:fillRect/>
            </a:stretch>
          </p:blipFill>
          <p:spPr bwMode="auto">
            <a:xfrm>
              <a:off x="759993" y="6419427"/>
              <a:ext cx="1473063" cy="273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Immagine 11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53" t="9489" r="85818" b="13513"/>
            <a:stretch>
              <a:fillRect/>
            </a:stretch>
          </p:blipFill>
          <p:spPr bwMode="auto">
            <a:xfrm>
              <a:off x="183929" y="6324488"/>
              <a:ext cx="439910" cy="404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9" b="2359"/>
          <a:stretch>
            <a:fillRect/>
          </a:stretch>
        </p:blipFill>
        <p:spPr bwMode="auto">
          <a:xfrm>
            <a:off x="10738338" y="6013450"/>
            <a:ext cx="1453662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ttangolo 4"/>
          <p:cNvSpPr>
            <a:spLocks noChangeArrowheads="1"/>
          </p:cNvSpPr>
          <p:nvPr userDrawn="1"/>
        </p:nvSpPr>
        <p:spPr bwMode="auto">
          <a:xfrm>
            <a:off x="11258061" y="6510338"/>
            <a:ext cx="720970" cy="2921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6B7875A-753D-406D-993A-C86D0331CDEA}" type="slidenum">
              <a:rPr kumimoji="1" lang="it-IT" altLang="it-IT" sz="1300">
                <a:solidFill>
                  <a:srgbClr val="FFFFFF"/>
                </a:solidFill>
                <a:latin typeface="Antique Olive" pitchFamily="34" charset="0"/>
                <a:cs typeface="Rod" panose="02030509050101010101" pitchFamily="49" charset="-79"/>
              </a:rPr>
              <a:pPr eaLnBrk="1" hangingPunct="1"/>
              <a:t>‹N›</a:t>
            </a:fld>
            <a:endParaRPr kumimoji="1" lang="it-IT" altLang="it-IT" sz="1300">
              <a:solidFill>
                <a:srgbClr val="FFFFFF"/>
              </a:solidFill>
              <a:latin typeface="Antique Olive" pitchFamily="34" charset="0"/>
              <a:cs typeface="Rod" panose="02030509050101010101" pitchFamily="49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6027823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5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4"/>
          <p:cNvSpPr>
            <a:spLocks noChangeArrowheads="1"/>
          </p:cNvSpPr>
          <p:nvPr userDrawn="1"/>
        </p:nvSpPr>
        <p:spPr bwMode="auto">
          <a:xfrm>
            <a:off x="10656277" y="6342063"/>
            <a:ext cx="720970" cy="3683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FB6B287-43D8-4F4F-B7F5-7789CAF38FAC}" type="slidenum">
              <a:rPr kumimoji="1" lang="it-IT" altLang="it-IT" sz="1800">
                <a:solidFill>
                  <a:srgbClr val="FFFFFF"/>
                </a:solidFill>
                <a:latin typeface="Tahoma" panose="020B0604030504040204" pitchFamily="34" charset="0"/>
              </a:rPr>
              <a:pPr eaLnBrk="1" hangingPunct="1"/>
              <a:t>‹N›</a:t>
            </a:fld>
            <a:endParaRPr kumimoji="1" lang="it-IT" altLang="it-IT" sz="1800">
              <a:solidFill>
                <a:srgbClr val="FFFFFF"/>
              </a:solidFill>
              <a:latin typeface="Tahoma" panose="020B0604030504040204" pitchFamily="34" charset="0"/>
            </a:endParaRPr>
          </a:p>
        </p:txBody>
      </p:sp>
      <p:sp>
        <p:nvSpPr>
          <p:cNvPr id="3" name="Rettangolo 2"/>
          <p:cNvSpPr/>
          <p:nvPr userDrawn="1"/>
        </p:nvSpPr>
        <p:spPr>
          <a:xfrm>
            <a:off x="0" y="115888"/>
            <a:ext cx="12192000" cy="792162"/>
          </a:xfrm>
          <a:prstGeom prst="rect">
            <a:avLst/>
          </a:prstGeom>
          <a:solidFill>
            <a:srgbClr val="0022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800"/>
          </a:p>
        </p:txBody>
      </p:sp>
      <p:sp>
        <p:nvSpPr>
          <p:cNvPr id="4" name="Rettangolo 4"/>
          <p:cNvSpPr>
            <a:spLocks noChangeArrowheads="1"/>
          </p:cNvSpPr>
          <p:nvPr userDrawn="1"/>
        </p:nvSpPr>
        <p:spPr bwMode="auto">
          <a:xfrm>
            <a:off x="11133016" y="6369050"/>
            <a:ext cx="722923" cy="36988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8833A5C-D18F-49A0-B5F2-F6625D3E6D42}" type="slidenum">
              <a:rPr kumimoji="1" lang="it-IT" altLang="it-IT" sz="1800" b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pPr eaLnBrk="1" hangingPunct="1"/>
              <a:t>‹N›</a:t>
            </a:fld>
            <a:endParaRPr kumimoji="1" lang="it-IT" altLang="it-IT" sz="1800" b="1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" name="Gruppo 9"/>
          <p:cNvGrpSpPr>
            <a:grpSpLocks/>
          </p:cNvGrpSpPr>
          <p:nvPr userDrawn="1"/>
        </p:nvGrpSpPr>
        <p:grpSpPr bwMode="auto">
          <a:xfrm>
            <a:off x="70339" y="6408738"/>
            <a:ext cx="2520462" cy="404812"/>
            <a:chOff x="183929" y="6324488"/>
            <a:chExt cx="2049127" cy="404997"/>
          </a:xfrm>
        </p:grpSpPr>
        <p:pic>
          <p:nvPicPr>
            <p:cNvPr id="6" name="Immagine 10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99" t="36647" r="4868" b="23752"/>
            <a:stretch>
              <a:fillRect/>
            </a:stretch>
          </p:blipFill>
          <p:spPr bwMode="auto">
            <a:xfrm>
              <a:off x="759993" y="6419427"/>
              <a:ext cx="1473063" cy="273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Immagine 11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53" t="9489" r="85818" b="13513"/>
            <a:stretch>
              <a:fillRect/>
            </a:stretch>
          </p:blipFill>
          <p:spPr bwMode="auto">
            <a:xfrm>
              <a:off x="183929" y="6324488"/>
              <a:ext cx="439910" cy="404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9" b="2359"/>
          <a:stretch>
            <a:fillRect/>
          </a:stretch>
        </p:blipFill>
        <p:spPr bwMode="auto">
          <a:xfrm>
            <a:off x="10738338" y="6013450"/>
            <a:ext cx="1453662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ttangolo 4"/>
          <p:cNvSpPr>
            <a:spLocks noChangeArrowheads="1"/>
          </p:cNvSpPr>
          <p:nvPr userDrawn="1"/>
        </p:nvSpPr>
        <p:spPr bwMode="auto">
          <a:xfrm>
            <a:off x="11258061" y="6510338"/>
            <a:ext cx="720970" cy="2921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6B7875A-753D-406D-993A-C86D0331CDEA}" type="slidenum">
              <a:rPr kumimoji="1" lang="it-IT" altLang="it-IT" sz="1300">
                <a:solidFill>
                  <a:srgbClr val="FFFFFF"/>
                </a:solidFill>
                <a:latin typeface="Antique Olive" pitchFamily="34" charset="0"/>
                <a:cs typeface="Rod" panose="02030509050101010101" pitchFamily="49" charset="-79"/>
              </a:rPr>
              <a:pPr eaLnBrk="1" hangingPunct="1"/>
              <a:t>‹N›</a:t>
            </a:fld>
            <a:endParaRPr kumimoji="1" lang="it-IT" altLang="it-IT" sz="1300">
              <a:solidFill>
                <a:srgbClr val="FFFFFF"/>
              </a:solidFill>
              <a:latin typeface="Antique Olive" pitchFamily="34" charset="0"/>
              <a:cs typeface="Rod" panose="02030509050101010101" pitchFamily="49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1418517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6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4"/>
          <p:cNvSpPr>
            <a:spLocks noChangeArrowheads="1"/>
          </p:cNvSpPr>
          <p:nvPr userDrawn="1"/>
        </p:nvSpPr>
        <p:spPr bwMode="auto">
          <a:xfrm>
            <a:off x="10656277" y="6342063"/>
            <a:ext cx="720970" cy="3683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FB6B287-43D8-4F4F-B7F5-7789CAF38FAC}" type="slidenum">
              <a:rPr kumimoji="1" lang="it-IT" altLang="it-IT" sz="1800">
                <a:solidFill>
                  <a:srgbClr val="FFFFFF"/>
                </a:solidFill>
                <a:latin typeface="Tahoma" panose="020B0604030504040204" pitchFamily="34" charset="0"/>
              </a:rPr>
              <a:pPr eaLnBrk="1" hangingPunct="1"/>
              <a:t>‹N›</a:t>
            </a:fld>
            <a:endParaRPr kumimoji="1" lang="it-IT" altLang="it-IT" sz="1800">
              <a:solidFill>
                <a:srgbClr val="FFFFFF"/>
              </a:solidFill>
              <a:latin typeface="Tahoma" panose="020B0604030504040204" pitchFamily="34" charset="0"/>
            </a:endParaRPr>
          </a:p>
        </p:txBody>
      </p:sp>
      <p:sp>
        <p:nvSpPr>
          <p:cNvPr id="3" name="Rettangolo 2"/>
          <p:cNvSpPr/>
          <p:nvPr userDrawn="1"/>
        </p:nvSpPr>
        <p:spPr>
          <a:xfrm>
            <a:off x="0" y="115888"/>
            <a:ext cx="12192000" cy="792162"/>
          </a:xfrm>
          <a:prstGeom prst="rect">
            <a:avLst/>
          </a:prstGeom>
          <a:solidFill>
            <a:srgbClr val="0022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800"/>
          </a:p>
        </p:txBody>
      </p:sp>
      <p:sp>
        <p:nvSpPr>
          <p:cNvPr id="4" name="Rettangolo 4"/>
          <p:cNvSpPr>
            <a:spLocks noChangeArrowheads="1"/>
          </p:cNvSpPr>
          <p:nvPr userDrawn="1"/>
        </p:nvSpPr>
        <p:spPr bwMode="auto">
          <a:xfrm>
            <a:off x="11133016" y="6369050"/>
            <a:ext cx="722923" cy="36988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8833A5C-D18F-49A0-B5F2-F6625D3E6D42}" type="slidenum">
              <a:rPr kumimoji="1" lang="it-IT" altLang="it-IT" sz="1800" b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pPr eaLnBrk="1" hangingPunct="1"/>
              <a:t>‹N›</a:t>
            </a:fld>
            <a:endParaRPr kumimoji="1" lang="it-IT" altLang="it-IT" sz="1800" b="1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" name="Gruppo 9"/>
          <p:cNvGrpSpPr>
            <a:grpSpLocks/>
          </p:cNvGrpSpPr>
          <p:nvPr userDrawn="1"/>
        </p:nvGrpSpPr>
        <p:grpSpPr bwMode="auto">
          <a:xfrm>
            <a:off x="70339" y="6408738"/>
            <a:ext cx="2520462" cy="404812"/>
            <a:chOff x="183929" y="6324488"/>
            <a:chExt cx="2049127" cy="404997"/>
          </a:xfrm>
        </p:grpSpPr>
        <p:pic>
          <p:nvPicPr>
            <p:cNvPr id="6" name="Immagine 10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99" t="36647" r="4868" b="23752"/>
            <a:stretch>
              <a:fillRect/>
            </a:stretch>
          </p:blipFill>
          <p:spPr bwMode="auto">
            <a:xfrm>
              <a:off x="759993" y="6419427"/>
              <a:ext cx="1473063" cy="273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Immagine 11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53" t="9489" r="85818" b="13513"/>
            <a:stretch>
              <a:fillRect/>
            </a:stretch>
          </p:blipFill>
          <p:spPr bwMode="auto">
            <a:xfrm>
              <a:off x="183929" y="6324488"/>
              <a:ext cx="439910" cy="404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9" b="2359"/>
          <a:stretch>
            <a:fillRect/>
          </a:stretch>
        </p:blipFill>
        <p:spPr bwMode="auto">
          <a:xfrm>
            <a:off x="10738338" y="6013450"/>
            <a:ext cx="1453662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ttangolo 4"/>
          <p:cNvSpPr>
            <a:spLocks noChangeArrowheads="1"/>
          </p:cNvSpPr>
          <p:nvPr userDrawn="1"/>
        </p:nvSpPr>
        <p:spPr bwMode="auto">
          <a:xfrm>
            <a:off x="11258061" y="6510338"/>
            <a:ext cx="720970" cy="2921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6B7875A-753D-406D-993A-C86D0331CDEA}" type="slidenum">
              <a:rPr kumimoji="1" lang="it-IT" altLang="it-IT" sz="1300">
                <a:solidFill>
                  <a:srgbClr val="FFFFFF"/>
                </a:solidFill>
                <a:latin typeface="Antique Olive" pitchFamily="34" charset="0"/>
                <a:cs typeface="Rod" panose="02030509050101010101" pitchFamily="49" charset="-79"/>
              </a:rPr>
              <a:pPr eaLnBrk="1" hangingPunct="1"/>
              <a:t>‹N›</a:t>
            </a:fld>
            <a:endParaRPr kumimoji="1" lang="it-IT" altLang="it-IT" sz="1300">
              <a:solidFill>
                <a:srgbClr val="FFFFFF"/>
              </a:solidFill>
              <a:latin typeface="Antique Olive" pitchFamily="34" charset="0"/>
              <a:cs typeface="Rod" panose="02030509050101010101" pitchFamily="49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5323842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7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4"/>
          <p:cNvSpPr>
            <a:spLocks noChangeArrowheads="1"/>
          </p:cNvSpPr>
          <p:nvPr userDrawn="1"/>
        </p:nvSpPr>
        <p:spPr bwMode="auto">
          <a:xfrm>
            <a:off x="10656277" y="6342063"/>
            <a:ext cx="720970" cy="3683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FB6B287-43D8-4F4F-B7F5-7789CAF38FAC}" type="slidenum">
              <a:rPr kumimoji="1" lang="it-IT" altLang="it-IT" sz="1800">
                <a:solidFill>
                  <a:srgbClr val="FFFFFF"/>
                </a:solidFill>
                <a:latin typeface="Tahoma" panose="020B0604030504040204" pitchFamily="34" charset="0"/>
              </a:rPr>
              <a:pPr eaLnBrk="1" hangingPunct="1"/>
              <a:t>‹N›</a:t>
            </a:fld>
            <a:endParaRPr kumimoji="1" lang="it-IT" altLang="it-IT" sz="1800">
              <a:solidFill>
                <a:srgbClr val="FFFFFF"/>
              </a:solidFill>
              <a:latin typeface="Tahoma" panose="020B0604030504040204" pitchFamily="34" charset="0"/>
            </a:endParaRPr>
          </a:p>
        </p:txBody>
      </p:sp>
      <p:sp>
        <p:nvSpPr>
          <p:cNvPr id="3" name="Rettangolo 2"/>
          <p:cNvSpPr/>
          <p:nvPr userDrawn="1"/>
        </p:nvSpPr>
        <p:spPr>
          <a:xfrm>
            <a:off x="0" y="115888"/>
            <a:ext cx="12192000" cy="792162"/>
          </a:xfrm>
          <a:prstGeom prst="rect">
            <a:avLst/>
          </a:prstGeom>
          <a:solidFill>
            <a:srgbClr val="0022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800"/>
          </a:p>
        </p:txBody>
      </p:sp>
      <p:sp>
        <p:nvSpPr>
          <p:cNvPr id="4" name="Rettangolo 4"/>
          <p:cNvSpPr>
            <a:spLocks noChangeArrowheads="1"/>
          </p:cNvSpPr>
          <p:nvPr userDrawn="1"/>
        </p:nvSpPr>
        <p:spPr bwMode="auto">
          <a:xfrm>
            <a:off x="11133016" y="6369050"/>
            <a:ext cx="722923" cy="36988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8833A5C-D18F-49A0-B5F2-F6625D3E6D42}" type="slidenum">
              <a:rPr kumimoji="1" lang="it-IT" altLang="it-IT" sz="1800" b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pPr eaLnBrk="1" hangingPunct="1"/>
              <a:t>‹N›</a:t>
            </a:fld>
            <a:endParaRPr kumimoji="1" lang="it-IT" altLang="it-IT" sz="1800" b="1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" name="Gruppo 9"/>
          <p:cNvGrpSpPr>
            <a:grpSpLocks/>
          </p:cNvGrpSpPr>
          <p:nvPr userDrawn="1"/>
        </p:nvGrpSpPr>
        <p:grpSpPr bwMode="auto">
          <a:xfrm>
            <a:off x="70339" y="6408738"/>
            <a:ext cx="2520462" cy="404812"/>
            <a:chOff x="183929" y="6324488"/>
            <a:chExt cx="2049127" cy="404997"/>
          </a:xfrm>
        </p:grpSpPr>
        <p:pic>
          <p:nvPicPr>
            <p:cNvPr id="6" name="Immagine 10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99" t="36647" r="4868" b="23752"/>
            <a:stretch>
              <a:fillRect/>
            </a:stretch>
          </p:blipFill>
          <p:spPr bwMode="auto">
            <a:xfrm>
              <a:off x="759993" y="6419427"/>
              <a:ext cx="1473063" cy="273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Immagine 11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53" t="9489" r="85818" b="13513"/>
            <a:stretch>
              <a:fillRect/>
            </a:stretch>
          </p:blipFill>
          <p:spPr bwMode="auto">
            <a:xfrm>
              <a:off x="183929" y="6324488"/>
              <a:ext cx="439910" cy="404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9" b="2359"/>
          <a:stretch>
            <a:fillRect/>
          </a:stretch>
        </p:blipFill>
        <p:spPr bwMode="auto">
          <a:xfrm>
            <a:off x="10738338" y="6013450"/>
            <a:ext cx="1453662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ttangolo 4"/>
          <p:cNvSpPr>
            <a:spLocks noChangeArrowheads="1"/>
          </p:cNvSpPr>
          <p:nvPr userDrawn="1"/>
        </p:nvSpPr>
        <p:spPr bwMode="auto">
          <a:xfrm>
            <a:off x="11258061" y="6510338"/>
            <a:ext cx="720970" cy="2921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6B7875A-753D-406D-993A-C86D0331CDEA}" type="slidenum">
              <a:rPr kumimoji="1" lang="it-IT" altLang="it-IT" sz="1300">
                <a:solidFill>
                  <a:srgbClr val="FFFFFF"/>
                </a:solidFill>
                <a:latin typeface="Antique Olive" pitchFamily="34" charset="0"/>
                <a:cs typeface="Rod" panose="02030509050101010101" pitchFamily="49" charset="-79"/>
              </a:rPr>
              <a:pPr eaLnBrk="1" hangingPunct="1"/>
              <a:t>‹N›</a:t>
            </a:fld>
            <a:endParaRPr kumimoji="1" lang="it-IT" altLang="it-IT" sz="1300">
              <a:solidFill>
                <a:srgbClr val="FFFFFF"/>
              </a:solidFill>
              <a:latin typeface="Antique Olive" pitchFamily="34" charset="0"/>
              <a:cs typeface="Rod" panose="02030509050101010101" pitchFamily="49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4966050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8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4"/>
          <p:cNvSpPr>
            <a:spLocks noChangeArrowheads="1"/>
          </p:cNvSpPr>
          <p:nvPr userDrawn="1"/>
        </p:nvSpPr>
        <p:spPr bwMode="auto">
          <a:xfrm>
            <a:off x="10656277" y="6342063"/>
            <a:ext cx="720970" cy="3683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FB6B287-43D8-4F4F-B7F5-7789CAF38FAC}" type="slidenum">
              <a:rPr kumimoji="1" lang="it-IT" altLang="it-IT" sz="1800">
                <a:solidFill>
                  <a:srgbClr val="FFFFFF"/>
                </a:solidFill>
                <a:latin typeface="Tahoma" panose="020B0604030504040204" pitchFamily="34" charset="0"/>
              </a:rPr>
              <a:pPr eaLnBrk="1" hangingPunct="1"/>
              <a:t>‹N›</a:t>
            </a:fld>
            <a:endParaRPr kumimoji="1" lang="it-IT" altLang="it-IT" sz="1800">
              <a:solidFill>
                <a:srgbClr val="FFFFFF"/>
              </a:solidFill>
              <a:latin typeface="Tahoma" panose="020B0604030504040204" pitchFamily="34" charset="0"/>
            </a:endParaRPr>
          </a:p>
        </p:txBody>
      </p:sp>
      <p:sp>
        <p:nvSpPr>
          <p:cNvPr id="3" name="Rettangolo 2"/>
          <p:cNvSpPr/>
          <p:nvPr userDrawn="1"/>
        </p:nvSpPr>
        <p:spPr>
          <a:xfrm>
            <a:off x="0" y="115888"/>
            <a:ext cx="12192000" cy="792162"/>
          </a:xfrm>
          <a:prstGeom prst="rect">
            <a:avLst/>
          </a:prstGeom>
          <a:solidFill>
            <a:srgbClr val="0022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800"/>
          </a:p>
        </p:txBody>
      </p:sp>
      <p:sp>
        <p:nvSpPr>
          <p:cNvPr id="4" name="Rettangolo 4"/>
          <p:cNvSpPr>
            <a:spLocks noChangeArrowheads="1"/>
          </p:cNvSpPr>
          <p:nvPr userDrawn="1"/>
        </p:nvSpPr>
        <p:spPr bwMode="auto">
          <a:xfrm>
            <a:off x="11133016" y="6369050"/>
            <a:ext cx="722923" cy="36988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8833A5C-D18F-49A0-B5F2-F6625D3E6D42}" type="slidenum">
              <a:rPr kumimoji="1" lang="it-IT" altLang="it-IT" sz="1800" b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pPr eaLnBrk="1" hangingPunct="1"/>
              <a:t>‹N›</a:t>
            </a:fld>
            <a:endParaRPr kumimoji="1" lang="it-IT" altLang="it-IT" sz="1800" b="1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" name="Gruppo 9"/>
          <p:cNvGrpSpPr>
            <a:grpSpLocks/>
          </p:cNvGrpSpPr>
          <p:nvPr userDrawn="1"/>
        </p:nvGrpSpPr>
        <p:grpSpPr bwMode="auto">
          <a:xfrm>
            <a:off x="70339" y="6408738"/>
            <a:ext cx="2520462" cy="404812"/>
            <a:chOff x="183929" y="6324488"/>
            <a:chExt cx="2049127" cy="404997"/>
          </a:xfrm>
        </p:grpSpPr>
        <p:pic>
          <p:nvPicPr>
            <p:cNvPr id="6" name="Immagine 10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99" t="36647" r="4868" b="23752"/>
            <a:stretch>
              <a:fillRect/>
            </a:stretch>
          </p:blipFill>
          <p:spPr bwMode="auto">
            <a:xfrm>
              <a:off x="759993" y="6419427"/>
              <a:ext cx="1473063" cy="273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Immagine 11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53" t="9489" r="85818" b="13513"/>
            <a:stretch>
              <a:fillRect/>
            </a:stretch>
          </p:blipFill>
          <p:spPr bwMode="auto">
            <a:xfrm>
              <a:off x="183929" y="6324488"/>
              <a:ext cx="439910" cy="404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9" b="2359"/>
          <a:stretch>
            <a:fillRect/>
          </a:stretch>
        </p:blipFill>
        <p:spPr bwMode="auto">
          <a:xfrm>
            <a:off x="10738338" y="6013450"/>
            <a:ext cx="1453662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ttangolo 4"/>
          <p:cNvSpPr>
            <a:spLocks noChangeArrowheads="1"/>
          </p:cNvSpPr>
          <p:nvPr userDrawn="1"/>
        </p:nvSpPr>
        <p:spPr bwMode="auto">
          <a:xfrm>
            <a:off x="11258061" y="6510338"/>
            <a:ext cx="720970" cy="2921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6B7875A-753D-406D-993A-C86D0331CDEA}" type="slidenum">
              <a:rPr kumimoji="1" lang="it-IT" altLang="it-IT" sz="1300">
                <a:solidFill>
                  <a:srgbClr val="FFFFFF"/>
                </a:solidFill>
                <a:latin typeface="Antique Olive" pitchFamily="34" charset="0"/>
                <a:cs typeface="Rod" panose="02030509050101010101" pitchFamily="49" charset="-79"/>
              </a:rPr>
              <a:pPr eaLnBrk="1" hangingPunct="1"/>
              <a:t>‹N›</a:t>
            </a:fld>
            <a:endParaRPr kumimoji="1" lang="it-IT" altLang="it-IT" sz="1300">
              <a:solidFill>
                <a:srgbClr val="FFFFFF"/>
              </a:solidFill>
              <a:latin typeface="Antique Olive" pitchFamily="34" charset="0"/>
              <a:cs typeface="Rod" panose="02030509050101010101" pitchFamily="49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1468057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smtClean="0"/>
              <a:pPr/>
              <a:t>3/29/2017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55035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9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4"/>
          <p:cNvSpPr>
            <a:spLocks noChangeArrowheads="1"/>
          </p:cNvSpPr>
          <p:nvPr userDrawn="1"/>
        </p:nvSpPr>
        <p:spPr bwMode="auto">
          <a:xfrm>
            <a:off x="10656277" y="6342063"/>
            <a:ext cx="720970" cy="3683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FB6B287-43D8-4F4F-B7F5-7789CAF38FAC}" type="slidenum">
              <a:rPr kumimoji="1" lang="it-IT" altLang="it-IT" sz="1800">
                <a:solidFill>
                  <a:srgbClr val="FFFFFF"/>
                </a:solidFill>
                <a:latin typeface="Tahoma" panose="020B0604030504040204" pitchFamily="34" charset="0"/>
              </a:rPr>
              <a:pPr eaLnBrk="1" hangingPunct="1"/>
              <a:t>‹N›</a:t>
            </a:fld>
            <a:endParaRPr kumimoji="1" lang="it-IT" altLang="it-IT" sz="1800">
              <a:solidFill>
                <a:srgbClr val="FFFFFF"/>
              </a:solidFill>
              <a:latin typeface="Tahoma" panose="020B0604030504040204" pitchFamily="34" charset="0"/>
            </a:endParaRPr>
          </a:p>
        </p:txBody>
      </p:sp>
      <p:sp>
        <p:nvSpPr>
          <p:cNvPr id="3" name="Rettangolo 2"/>
          <p:cNvSpPr/>
          <p:nvPr userDrawn="1"/>
        </p:nvSpPr>
        <p:spPr>
          <a:xfrm>
            <a:off x="0" y="115888"/>
            <a:ext cx="12192000" cy="792162"/>
          </a:xfrm>
          <a:prstGeom prst="rect">
            <a:avLst/>
          </a:prstGeom>
          <a:solidFill>
            <a:srgbClr val="0022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800"/>
          </a:p>
        </p:txBody>
      </p:sp>
      <p:sp>
        <p:nvSpPr>
          <p:cNvPr id="4" name="Rettangolo 4"/>
          <p:cNvSpPr>
            <a:spLocks noChangeArrowheads="1"/>
          </p:cNvSpPr>
          <p:nvPr userDrawn="1"/>
        </p:nvSpPr>
        <p:spPr bwMode="auto">
          <a:xfrm>
            <a:off x="11133016" y="6369050"/>
            <a:ext cx="722923" cy="36988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8833A5C-D18F-49A0-B5F2-F6625D3E6D42}" type="slidenum">
              <a:rPr kumimoji="1" lang="it-IT" altLang="it-IT" sz="1800" b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pPr eaLnBrk="1" hangingPunct="1"/>
              <a:t>‹N›</a:t>
            </a:fld>
            <a:endParaRPr kumimoji="1" lang="it-IT" altLang="it-IT" sz="1800" b="1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" name="Gruppo 9"/>
          <p:cNvGrpSpPr>
            <a:grpSpLocks/>
          </p:cNvGrpSpPr>
          <p:nvPr userDrawn="1"/>
        </p:nvGrpSpPr>
        <p:grpSpPr bwMode="auto">
          <a:xfrm>
            <a:off x="70339" y="6408738"/>
            <a:ext cx="2520462" cy="404812"/>
            <a:chOff x="183929" y="6324488"/>
            <a:chExt cx="2049127" cy="404997"/>
          </a:xfrm>
        </p:grpSpPr>
        <p:pic>
          <p:nvPicPr>
            <p:cNvPr id="6" name="Immagine 10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99" t="36647" r="4868" b="23752"/>
            <a:stretch>
              <a:fillRect/>
            </a:stretch>
          </p:blipFill>
          <p:spPr bwMode="auto">
            <a:xfrm>
              <a:off x="759993" y="6419427"/>
              <a:ext cx="1473063" cy="273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Immagine 11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53" t="9489" r="85818" b="13513"/>
            <a:stretch>
              <a:fillRect/>
            </a:stretch>
          </p:blipFill>
          <p:spPr bwMode="auto">
            <a:xfrm>
              <a:off x="183929" y="6324488"/>
              <a:ext cx="439910" cy="404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9" b="2359"/>
          <a:stretch>
            <a:fillRect/>
          </a:stretch>
        </p:blipFill>
        <p:spPr bwMode="auto">
          <a:xfrm>
            <a:off x="10738338" y="6013450"/>
            <a:ext cx="1453662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ttangolo 4"/>
          <p:cNvSpPr>
            <a:spLocks noChangeArrowheads="1"/>
          </p:cNvSpPr>
          <p:nvPr userDrawn="1"/>
        </p:nvSpPr>
        <p:spPr bwMode="auto">
          <a:xfrm>
            <a:off x="11258061" y="6510338"/>
            <a:ext cx="720970" cy="2921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6B7875A-753D-406D-993A-C86D0331CDEA}" type="slidenum">
              <a:rPr kumimoji="1" lang="it-IT" altLang="it-IT" sz="1300">
                <a:solidFill>
                  <a:srgbClr val="FFFFFF"/>
                </a:solidFill>
                <a:latin typeface="Antique Olive" pitchFamily="34" charset="0"/>
                <a:cs typeface="Rod" panose="02030509050101010101" pitchFamily="49" charset="-79"/>
              </a:rPr>
              <a:pPr eaLnBrk="1" hangingPunct="1"/>
              <a:t>‹N›</a:t>
            </a:fld>
            <a:endParaRPr kumimoji="1" lang="it-IT" altLang="it-IT" sz="1300">
              <a:solidFill>
                <a:srgbClr val="FFFFFF"/>
              </a:solidFill>
              <a:latin typeface="Antique Olive" pitchFamily="34" charset="0"/>
              <a:cs typeface="Rod" panose="02030509050101010101" pitchFamily="49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8830693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0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4"/>
          <p:cNvSpPr>
            <a:spLocks noChangeArrowheads="1"/>
          </p:cNvSpPr>
          <p:nvPr userDrawn="1"/>
        </p:nvSpPr>
        <p:spPr bwMode="auto">
          <a:xfrm>
            <a:off x="10656277" y="6342063"/>
            <a:ext cx="720970" cy="3683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FB6B287-43D8-4F4F-B7F5-7789CAF38FAC}" type="slidenum">
              <a:rPr kumimoji="1" lang="it-IT" altLang="it-IT" sz="1800">
                <a:solidFill>
                  <a:srgbClr val="FFFFFF"/>
                </a:solidFill>
                <a:latin typeface="Tahoma" panose="020B0604030504040204" pitchFamily="34" charset="0"/>
              </a:rPr>
              <a:pPr eaLnBrk="1" hangingPunct="1"/>
              <a:t>‹N›</a:t>
            </a:fld>
            <a:endParaRPr kumimoji="1" lang="it-IT" altLang="it-IT" sz="1800">
              <a:solidFill>
                <a:srgbClr val="FFFFFF"/>
              </a:solidFill>
              <a:latin typeface="Tahoma" panose="020B0604030504040204" pitchFamily="34" charset="0"/>
            </a:endParaRPr>
          </a:p>
        </p:txBody>
      </p:sp>
      <p:sp>
        <p:nvSpPr>
          <p:cNvPr id="3" name="Rettangolo 2"/>
          <p:cNvSpPr/>
          <p:nvPr userDrawn="1"/>
        </p:nvSpPr>
        <p:spPr>
          <a:xfrm>
            <a:off x="0" y="115888"/>
            <a:ext cx="12192000" cy="792162"/>
          </a:xfrm>
          <a:prstGeom prst="rect">
            <a:avLst/>
          </a:prstGeom>
          <a:solidFill>
            <a:srgbClr val="0022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800"/>
          </a:p>
        </p:txBody>
      </p:sp>
      <p:sp>
        <p:nvSpPr>
          <p:cNvPr id="4" name="Rettangolo 4"/>
          <p:cNvSpPr>
            <a:spLocks noChangeArrowheads="1"/>
          </p:cNvSpPr>
          <p:nvPr userDrawn="1"/>
        </p:nvSpPr>
        <p:spPr bwMode="auto">
          <a:xfrm>
            <a:off x="11133016" y="6369050"/>
            <a:ext cx="722923" cy="36988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8833A5C-D18F-49A0-B5F2-F6625D3E6D42}" type="slidenum">
              <a:rPr kumimoji="1" lang="it-IT" altLang="it-IT" sz="1800" b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pPr eaLnBrk="1" hangingPunct="1"/>
              <a:t>‹N›</a:t>
            </a:fld>
            <a:endParaRPr kumimoji="1" lang="it-IT" altLang="it-IT" sz="1800" b="1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" name="Gruppo 9"/>
          <p:cNvGrpSpPr>
            <a:grpSpLocks/>
          </p:cNvGrpSpPr>
          <p:nvPr userDrawn="1"/>
        </p:nvGrpSpPr>
        <p:grpSpPr bwMode="auto">
          <a:xfrm>
            <a:off x="70339" y="6408738"/>
            <a:ext cx="2520462" cy="404812"/>
            <a:chOff x="183929" y="6324488"/>
            <a:chExt cx="2049127" cy="404997"/>
          </a:xfrm>
        </p:grpSpPr>
        <p:pic>
          <p:nvPicPr>
            <p:cNvPr id="6" name="Immagine 10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99" t="36647" r="4868" b="23752"/>
            <a:stretch>
              <a:fillRect/>
            </a:stretch>
          </p:blipFill>
          <p:spPr bwMode="auto">
            <a:xfrm>
              <a:off x="759993" y="6419427"/>
              <a:ext cx="1473063" cy="273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Immagine 11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53" t="9489" r="85818" b="13513"/>
            <a:stretch>
              <a:fillRect/>
            </a:stretch>
          </p:blipFill>
          <p:spPr bwMode="auto">
            <a:xfrm>
              <a:off x="183929" y="6324488"/>
              <a:ext cx="439910" cy="404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9" b="2359"/>
          <a:stretch>
            <a:fillRect/>
          </a:stretch>
        </p:blipFill>
        <p:spPr bwMode="auto">
          <a:xfrm>
            <a:off x="10738338" y="6013450"/>
            <a:ext cx="1453662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ttangolo 4"/>
          <p:cNvSpPr>
            <a:spLocks noChangeArrowheads="1"/>
          </p:cNvSpPr>
          <p:nvPr userDrawn="1"/>
        </p:nvSpPr>
        <p:spPr bwMode="auto">
          <a:xfrm>
            <a:off x="11258061" y="6510338"/>
            <a:ext cx="720970" cy="2921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6B7875A-753D-406D-993A-C86D0331CDEA}" type="slidenum">
              <a:rPr kumimoji="1" lang="it-IT" altLang="it-IT" sz="1300">
                <a:solidFill>
                  <a:srgbClr val="FFFFFF"/>
                </a:solidFill>
                <a:latin typeface="Antique Olive" pitchFamily="34" charset="0"/>
                <a:cs typeface="Rod" panose="02030509050101010101" pitchFamily="49" charset="-79"/>
              </a:rPr>
              <a:pPr eaLnBrk="1" hangingPunct="1"/>
              <a:t>‹N›</a:t>
            </a:fld>
            <a:endParaRPr kumimoji="1" lang="it-IT" altLang="it-IT" sz="1300">
              <a:solidFill>
                <a:srgbClr val="FFFFFF"/>
              </a:solidFill>
              <a:latin typeface="Antique Olive" pitchFamily="34" charset="0"/>
              <a:cs typeface="Rod" panose="02030509050101010101" pitchFamily="49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7185804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smtClean="0"/>
              <a:pPr/>
              <a:t>3/29/2017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578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F7D1BD23-6E54-4D9D-AD88-A2813C73CC25}" type="datetimeFigureOut">
              <a:rPr lang="en-US" smtClean="0"/>
              <a:pPr/>
              <a:t>3/29/2017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2076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smtClean="0"/>
              <a:pPr/>
              <a:t>3/29/2017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113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1CF1133-3259-4C45-BABA-5B62D9C6F78D}" type="datetimeFigureOut">
              <a:rPr lang="en-US" smtClean="0"/>
              <a:pPr/>
              <a:t>3/29/2017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6840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  <p:sldLayoutId id="2147483687" r:id="rId18"/>
    <p:sldLayoutId id="2147483688" r:id="rId19"/>
    <p:sldLayoutId id="2147483689" r:id="rId20"/>
    <p:sldLayoutId id="2147483690" r:id="rId21"/>
    <p:sldLayoutId id="2147483691" r:id="rId22"/>
    <p:sldLayoutId id="2147483692" r:id="rId23"/>
    <p:sldLayoutId id="2147483693" r:id="rId24"/>
    <p:sldLayoutId id="2147483694" r:id="rId25"/>
    <p:sldLayoutId id="2147483695" r:id="rId26"/>
    <p:sldLayoutId id="2147483696" r:id="rId27"/>
    <p:sldLayoutId id="2147483697" r:id="rId28"/>
    <p:sldLayoutId id="2147483698" r:id="rId29"/>
    <p:sldLayoutId id="2147483699" r:id="rId30"/>
    <p:sldLayoutId id="2147483700" r:id="rId31"/>
    <p:sldLayoutId id="2147483701" r:id="rId32"/>
    <p:sldLayoutId id="2147483702" r:id="rId33"/>
    <p:sldLayoutId id="2147483703" r:id="rId34"/>
    <p:sldLayoutId id="2147483704" r:id="rId35"/>
    <p:sldLayoutId id="2147483705" r:id="rId36"/>
    <p:sldLayoutId id="2147483706" r:id="rId37"/>
    <p:sldLayoutId id="2147483707" r:id="rId38"/>
    <p:sldLayoutId id="2147483708" r:id="rId39"/>
    <p:sldLayoutId id="2147483709" r:id="rId40"/>
    <p:sldLayoutId id="2147483710" r:id="rId41"/>
    <p:sldLayoutId id="2147483711" r:id="rId42"/>
    <p:sldLayoutId id="2147483712" r:id="rId43"/>
    <p:sldLayoutId id="2147483713" r:id="rId44"/>
    <p:sldLayoutId id="2147483714" r:id="rId45"/>
    <p:sldLayoutId id="2147483715" r:id="rId46"/>
    <p:sldLayoutId id="2147483716" r:id="rId47"/>
    <p:sldLayoutId id="2147483717" r:id="rId48"/>
    <p:sldLayoutId id="2147483718" r:id="rId49"/>
    <p:sldLayoutId id="2147483719" r:id="rId50"/>
    <p:sldLayoutId id="2147483720" r:id="rId51"/>
    <p:sldLayoutId id="2147483721" r:id="rId52"/>
    <p:sldLayoutId id="2147483722" r:id="rId53"/>
    <p:sldLayoutId id="2147483723" r:id="rId54"/>
    <p:sldLayoutId id="2147483724" r:id="rId55"/>
    <p:sldLayoutId id="2147483725" r:id="rId56"/>
    <p:sldLayoutId id="2147483726" r:id="rId57"/>
    <p:sldLayoutId id="2147483727" r:id="rId58"/>
    <p:sldLayoutId id="2147483728" r:id="rId59"/>
    <p:sldLayoutId id="2147483729" r:id="rId60"/>
    <p:sldLayoutId id="2147483730" r:id="rId6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azzettaufficiale.it/eli/id/2016/11/25/16G00235/sg" TargetMode="Externa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euters.com/article/us-innovation-rankings-idUSKCN0WA2A5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6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13" Type="http://schemas.openxmlformats.org/officeDocument/2006/relationships/diagramLayout" Target="../diagrams/layout5.xml"/><Relationship Id="rId18" Type="http://schemas.openxmlformats.org/officeDocument/2006/relationships/image" Target="../media/image38.png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diagramData" Target="../diagrams/data5.xml"/><Relationship Id="rId17" Type="http://schemas.openxmlformats.org/officeDocument/2006/relationships/image" Target="../media/image37.png"/><Relationship Id="rId2" Type="http://schemas.openxmlformats.org/officeDocument/2006/relationships/diagramData" Target="../diagrams/data3.xml"/><Relationship Id="rId16" Type="http://schemas.microsoft.com/office/2007/relationships/diagramDrawing" Target="../diagrams/drawing5.xml"/><Relationship Id="rId20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5" Type="http://schemas.openxmlformats.org/officeDocument/2006/relationships/diagramColors" Target="../diagrams/colors5.xml"/><Relationship Id="rId10" Type="http://schemas.openxmlformats.org/officeDocument/2006/relationships/diagramColors" Target="../diagrams/colors4.xml"/><Relationship Id="rId19" Type="http://schemas.openxmlformats.org/officeDocument/2006/relationships/image" Target="../media/image39.jpeg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Relationship Id="rId14" Type="http://schemas.openxmlformats.org/officeDocument/2006/relationships/diagramQuickStyle" Target="../diagrams/quickStyle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psti.it/index.php?id=53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2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lsole24ore.com/art/notizie/2016-09-04/attrattivita-l-italia-14-posto-095056.shtml?uuid=ADYJ7fEB" TargetMode="External"/><Relationship Id="rId2" Type="http://schemas.openxmlformats.org/officeDocument/2006/relationships/hyperlink" Target="http://www.doingbusiness.org/data/exploreeconomies/italy" TargetMode="Externa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e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smtClean="0"/>
              <a:t>Efficienza dinamica</a:t>
            </a:r>
            <a:endParaRPr lang="it-IT" dirty="0"/>
          </a:p>
        </p:txBody>
      </p:sp>
      <p:sp>
        <p:nvSpPr>
          <p:cNvPr id="34819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smtClean="0"/>
              <a:t>Un esempio: le politiche industriali e per l’innovazione</a:t>
            </a:r>
            <a:endParaRPr lang="it-IT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9901238" y="6459538"/>
            <a:ext cx="1311275" cy="365125"/>
          </a:xfrm>
        </p:spPr>
        <p:txBody>
          <a:bodyPr/>
          <a:lstStyle/>
          <a:p>
            <a:fld id="{E76970F6-15E3-485D-8A63-08B48B2CFBC5}" type="slidenum">
              <a:rPr lang="it-IT" smtClean="0"/>
              <a:pPr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6835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egnaposto numero diapositiva 4"/>
          <p:cNvSpPr txBox="1">
            <a:spLocks noGrp="1"/>
          </p:cNvSpPr>
          <p:nvPr/>
        </p:nvSpPr>
        <p:spPr bwMode="auto">
          <a:xfrm>
            <a:off x="807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23671214-A0C1-4CB3-9D0F-AA9D268DE3D6}" type="slidenum">
              <a:rPr lang="it-IT" altLang="en-US" sz="1000"/>
              <a:pPr algn="r"/>
              <a:t>10</a:t>
            </a:fld>
            <a:endParaRPr lang="it-IT" altLang="en-US" sz="1000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057401" y="533400"/>
            <a:ext cx="8785225" cy="4572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it-IT" sz="3200" dirty="0">
                <a:latin typeface="Comic Sans MS" pitchFamily="66" charset="0"/>
              </a:rPr>
              <a:t>2. Obiettivi delle politiche industriali (6)</a:t>
            </a:r>
          </a:p>
        </p:txBody>
      </p:sp>
      <p:sp>
        <p:nvSpPr>
          <p:cNvPr id="40964" name="Rectangle 3"/>
          <p:cNvSpPr>
            <a:spLocks noChangeArrowheads="1"/>
          </p:cNvSpPr>
          <p:nvPr/>
        </p:nvSpPr>
        <p:spPr bwMode="auto">
          <a:xfrm>
            <a:off x="1752600" y="1447801"/>
            <a:ext cx="8496300" cy="576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it-IT" sz="2000" dirty="0"/>
              <a:t>Quando i settori dinamici </a:t>
            </a:r>
            <a:r>
              <a:rPr lang="it-IT" sz="2000" dirty="0" smtClean="0"/>
              <a:t>(</a:t>
            </a:r>
            <a:r>
              <a:rPr lang="it-IT" sz="2000" dirty="0" smtClean="0">
                <a:solidFill>
                  <a:srgbClr val="FF0000"/>
                </a:solidFill>
              </a:rPr>
              <a:t>efficienza dinamica</a:t>
            </a:r>
            <a:r>
              <a:rPr lang="it-IT" sz="2000" dirty="0" smtClean="0"/>
              <a:t>) sono </a:t>
            </a:r>
            <a:r>
              <a:rPr lang="it-IT" sz="2000" dirty="0"/>
              <a:t>caratterizzati da un </a:t>
            </a:r>
            <a:r>
              <a:rPr lang="it-IT" sz="2000" b="1" dirty="0"/>
              <a:t>rapido cambiamento tecnologico</a:t>
            </a:r>
            <a:r>
              <a:rPr lang="it-IT" sz="2000" dirty="0"/>
              <a:t> (ad es. l'elettronica, l'informatica, le comunicazioni, le biotecnologie, le tecnologie ambientali) le politiche industriali e dell'innovazione puntano a </a:t>
            </a:r>
            <a:r>
              <a:rPr lang="it-IT" sz="2000" u="sng" dirty="0"/>
              <a:t>favorire l'acquisizione e la diffusione di conoscenze in questi ambiti</a:t>
            </a:r>
            <a:r>
              <a:rPr lang="it-IT" sz="2000" dirty="0"/>
              <a:t>, </a:t>
            </a:r>
            <a:r>
              <a:rPr lang="it-IT" sz="2000" dirty="0">
                <a:solidFill>
                  <a:srgbClr val="FF0000"/>
                </a:solidFill>
              </a:rPr>
              <a:t>sostenendo le attività di ricerca e sviluppo</a:t>
            </a:r>
            <a:r>
              <a:rPr lang="it-IT" sz="2000" dirty="0"/>
              <a:t>, la </a:t>
            </a:r>
            <a:r>
              <a:rPr lang="it-IT" sz="2000" dirty="0">
                <a:solidFill>
                  <a:srgbClr val="FF0000"/>
                </a:solidFill>
              </a:rPr>
              <a:t>creazione di nuove imprese</a:t>
            </a:r>
            <a:r>
              <a:rPr lang="it-IT" sz="2000" dirty="0"/>
              <a:t>, l'introduzione di </a:t>
            </a:r>
            <a:r>
              <a:rPr lang="it-IT" sz="2000" dirty="0">
                <a:solidFill>
                  <a:srgbClr val="FF0000"/>
                </a:solidFill>
              </a:rPr>
              <a:t>nuovi prodotti</a:t>
            </a:r>
            <a:r>
              <a:rPr lang="it-IT" sz="2000" dirty="0"/>
              <a:t>, </a:t>
            </a:r>
            <a:r>
              <a:rPr lang="it-IT" sz="2000" dirty="0">
                <a:solidFill>
                  <a:srgbClr val="FF0000"/>
                </a:solidFill>
              </a:rPr>
              <a:t>processi</a:t>
            </a:r>
            <a:r>
              <a:rPr lang="it-IT" sz="2000" dirty="0"/>
              <a:t> e </a:t>
            </a:r>
            <a:r>
              <a:rPr lang="it-IT" sz="2000" dirty="0">
                <a:solidFill>
                  <a:srgbClr val="FF0000"/>
                </a:solidFill>
              </a:rPr>
              <a:t>modelli organizzativi</a:t>
            </a:r>
          </a:p>
          <a:p>
            <a:pPr marL="342900" indent="-342900" algn="just">
              <a:buFont typeface="Wingdings" pitchFamily="2" charset="2"/>
              <a:buChar char="Ø"/>
            </a:pPr>
            <a:endParaRPr lang="it-IT" sz="2000" dirty="0"/>
          </a:p>
          <a:p>
            <a:pPr marL="342900" indent="-342900" algn="just">
              <a:buFont typeface="Wingdings" pitchFamily="2" charset="2"/>
              <a:buChar char="Ø"/>
            </a:pPr>
            <a:r>
              <a:rPr lang="it-IT" sz="2000" dirty="0"/>
              <a:t>Tale strategia richiede in genere </a:t>
            </a:r>
            <a:r>
              <a:rPr lang="it-IT" sz="2000" dirty="0">
                <a:solidFill>
                  <a:srgbClr val="FF0000"/>
                </a:solidFill>
              </a:rPr>
              <a:t>interventi di </a:t>
            </a:r>
            <a:r>
              <a:rPr lang="it-IT" sz="2000" u="sng" dirty="0">
                <a:solidFill>
                  <a:srgbClr val="FF0000"/>
                </a:solidFill>
              </a:rPr>
              <a:t>sostegno all'offerta</a:t>
            </a:r>
            <a:r>
              <a:rPr lang="it-IT" sz="2000" dirty="0">
                <a:solidFill>
                  <a:srgbClr val="FF0000"/>
                </a:solidFill>
              </a:rPr>
              <a:t> </a:t>
            </a:r>
            <a:r>
              <a:rPr lang="it-IT" sz="2000" dirty="0"/>
              <a:t>delle imprese attive in questi campi e di </a:t>
            </a:r>
            <a:r>
              <a:rPr lang="it-IT" sz="2000" u="sng" dirty="0">
                <a:solidFill>
                  <a:srgbClr val="FF0000"/>
                </a:solidFill>
              </a:rPr>
              <a:t>stimolo alla domanda</a:t>
            </a:r>
            <a:r>
              <a:rPr lang="it-IT" sz="2000" dirty="0"/>
              <a:t>, con la </a:t>
            </a:r>
            <a:r>
              <a:rPr lang="it-IT" sz="2000" b="1" dirty="0"/>
              <a:t>creazione</a:t>
            </a:r>
            <a:r>
              <a:rPr lang="it-IT" sz="2000" dirty="0"/>
              <a:t> e </a:t>
            </a:r>
            <a:r>
              <a:rPr lang="it-IT" sz="2000" b="1" dirty="0"/>
              <a:t>l'organizzazione</a:t>
            </a:r>
            <a:r>
              <a:rPr lang="it-IT" sz="2000" dirty="0"/>
              <a:t> di </a:t>
            </a:r>
            <a:r>
              <a:rPr lang="it-IT" sz="2000" u="sng" dirty="0">
                <a:solidFill>
                  <a:srgbClr val="FF0000"/>
                </a:solidFill>
              </a:rPr>
              <a:t>nuovi mercati</a:t>
            </a:r>
            <a:r>
              <a:rPr lang="it-IT" sz="2000" dirty="0">
                <a:solidFill>
                  <a:srgbClr val="FF0000"/>
                </a:solidFill>
              </a:rPr>
              <a:t> </a:t>
            </a:r>
            <a:r>
              <a:rPr lang="it-IT" sz="2000" dirty="0"/>
              <a:t>con le necessarie regolamentazioni e un </a:t>
            </a:r>
            <a:r>
              <a:rPr lang="it-IT" sz="2000" u="sng" dirty="0">
                <a:solidFill>
                  <a:srgbClr val="FF0000"/>
                </a:solidFill>
              </a:rPr>
              <a:t>uso strategico della domanda pubblica</a:t>
            </a:r>
          </a:p>
          <a:p>
            <a:pPr marL="342900" indent="-342900" algn="just"/>
            <a:endParaRPr lang="it-IT" sz="2000" dirty="0"/>
          </a:p>
          <a:p>
            <a:pPr marL="342900" indent="-342900" algn="just">
              <a:buFont typeface="Wingdings" pitchFamily="2" charset="2"/>
              <a:buChar char="Ø"/>
            </a:pPr>
            <a:r>
              <a:rPr lang="it-IT" sz="2000" dirty="0"/>
              <a:t>I </a:t>
            </a:r>
            <a:r>
              <a:rPr lang="it-IT" sz="2000" u="sng" dirty="0"/>
              <a:t>benefici attesi</a:t>
            </a:r>
            <a:r>
              <a:rPr lang="it-IT" sz="2000" dirty="0"/>
              <a:t> in questo caso sono un </a:t>
            </a:r>
            <a:r>
              <a:rPr lang="it-IT" sz="2000" b="1" dirty="0"/>
              <a:t>aumento del prodotto</a:t>
            </a:r>
            <a:r>
              <a:rPr lang="it-IT" sz="2000" dirty="0"/>
              <a:t> e del </a:t>
            </a:r>
            <a:r>
              <a:rPr lang="it-IT" sz="2000" b="1" dirty="0"/>
              <a:t>reddito</a:t>
            </a:r>
            <a:r>
              <a:rPr lang="it-IT" sz="2000" dirty="0"/>
              <a:t>, della </a:t>
            </a:r>
            <a:r>
              <a:rPr lang="it-IT" sz="2000" b="1" dirty="0"/>
              <a:t>competitività</a:t>
            </a:r>
            <a:r>
              <a:rPr lang="it-IT" sz="2000" dirty="0"/>
              <a:t> internazionale del Paese, </a:t>
            </a:r>
            <a:r>
              <a:rPr lang="it-IT" sz="2000" b="1" dirty="0"/>
              <a:t>dell'occupazione</a:t>
            </a:r>
            <a:r>
              <a:rPr lang="it-IT" sz="2000" dirty="0"/>
              <a:t> e dei </a:t>
            </a:r>
            <a:r>
              <a:rPr lang="it-IT" sz="2000" b="1" dirty="0"/>
              <a:t>salari</a:t>
            </a:r>
          </a:p>
          <a:p>
            <a:pPr marL="342900" indent="-342900" algn="just">
              <a:buFont typeface="Wingdings" pitchFamily="2" charset="2"/>
              <a:buChar char="Ø"/>
            </a:pPr>
            <a:endParaRPr lang="it-IT" sz="2000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271EF-7D92-4A49-B2D3-ADC31DA9F66D}" type="slidenum">
              <a:rPr lang="it-IT" smtClean="0"/>
              <a:pPr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040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000" dirty="0">
                <a:solidFill>
                  <a:schemeClr val="tx2">
                    <a:lumMod val="50000"/>
                  </a:schemeClr>
                </a:solidFill>
              </a:rPr>
              <a:t>La </a:t>
            </a:r>
            <a:r>
              <a:rPr lang="en-GB" sz="4000" dirty="0" err="1">
                <a:solidFill>
                  <a:schemeClr val="tx2">
                    <a:lumMod val="50000"/>
                  </a:schemeClr>
                </a:solidFill>
              </a:rPr>
              <a:t>politica</a:t>
            </a:r>
            <a:r>
              <a:rPr lang="en-GB" sz="4000" dirty="0">
                <a:solidFill>
                  <a:schemeClr val="tx2">
                    <a:lumMod val="50000"/>
                  </a:schemeClr>
                </a:solidFill>
              </a:rPr>
              <a:t> per la </a:t>
            </a:r>
            <a:r>
              <a:rPr lang="en-GB" sz="4000" dirty="0" err="1">
                <a:solidFill>
                  <a:schemeClr val="tx2">
                    <a:lumMod val="50000"/>
                  </a:schemeClr>
                </a:solidFill>
              </a:rPr>
              <a:t>conoscenza</a:t>
            </a:r>
            <a:r>
              <a:rPr lang="en-GB" sz="4000" dirty="0">
                <a:solidFill>
                  <a:schemeClr val="tx2">
                    <a:lumMod val="50000"/>
                  </a:schemeClr>
                </a:solidFill>
              </a:rPr>
              <a:t>, la </a:t>
            </a:r>
            <a:r>
              <a:rPr lang="en-GB" sz="4000" dirty="0" err="1">
                <a:solidFill>
                  <a:schemeClr val="tx2">
                    <a:lumMod val="50000"/>
                  </a:schemeClr>
                </a:solidFill>
              </a:rPr>
              <a:t>ricerca</a:t>
            </a:r>
            <a:r>
              <a:rPr lang="en-GB" sz="4000" dirty="0">
                <a:solidFill>
                  <a:schemeClr val="tx2">
                    <a:lumMod val="50000"/>
                  </a:schemeClr>
                </a:solidFill>
              </a:rPr>
              <a:t> e </a:t>
            </a:r>
            <a:r>
              <a:rPr lang="en-GB" sz="4000" dirty="0" err="1">
                <a:solidFill>
                  <a:schemeClr val="tx2">
                    <a:lumMod val="50000"/>
                  </a:schemeClr>
                </a:solidFill>
              </a:rPr>
              <a:t>l’innovazione</a:t>
            </a:r>
            <a:r>
              <a:rPr lang="en-GB" sz="4000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en-GB" sz="4000" dirty="0">
                <a:solidFill>
                  <a:schemeClr val="tx2">
                    <a:lumMod val="50000"/>
                  </a:schemeClr>
                </a:solidFill>
              </a:rPr>
            </a:br>
            <a:endParaRPr lang="en-US" sz="40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Un sistema complesso di interazioni per favorire l’efficienza dinamica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463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Il sistema economico dell’innovazione è complesso</a:t>
            </a:r>
            <a:endParaRPr lang="en-US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70" y="1945901"/>
            <a:ext cx="3657600" cy="348615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744070" y="5746376"/>
            <a:ext cx="3436582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dirty="0" smtClean="0"/>
              <a:t>RETE DI CONNESSIONI COMPLESSE</a:t>
            </a:r>
            <a:endParaRPr lang="en-US" dirty="0"/>
          </a:p>
        </p:txBody>
      </p:sp>
      <p:sp>
        <p:nvSpPr>
          <p:cNvPr id="7" name="Freccia a destra 6"/>
          <p:cNvSpPr/>
          <p:nvPr/>
        </p:nvSpPr>
        <p:spPr>
          <a:xfrm>
            <a:off x="5149327" y="3612776"/>
            <a:ext cx="977153" cy="502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023" y="2273059"/>
            <a:ext cx="5226424" cy="2625646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4801954" y="4438939"/>
            <a:ext cx="1796069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it-IT" dirty="0" smtClean="0"/>
              <a:t>Guida alla lettura</a:t>
            </a:r>
            <a:endParaRPr lang="en-US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7620000" y="5674658"/>
            <a:ext cx="2506776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it-IT" dirty="0" smtClean="0"/>
              <a:t>Direzione dell’intervento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106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Dalla conoscenza all’innovazione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Quali linee di intervento favorire? Come si sviluppa la conoscenza e come si può diffondere?</a:t>
            </a:r>
          </a:p>
          <a:p>
            <a:r>
              <a:rPr lang="it-IT" dirty="0" smtClean="0"/>
              <a:t>Quando la conoscenza si trasforma in innovazione?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835" y="2861609"/>
            <a:ext cx="3979862" cy="274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1506071" y="5977468"/>
            <a:ext cx="8698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Con gli investimenti in ricerca di base……………………oppure con le idee innovative dei singoli</a:t>
            </a:r>
            <a:endParaRPr lang="en-US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5983" y="2807422"/>
            <a:ext cx="2476159" cy="1589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12142" y="2979084"/>
            <a:ext cx="1143000" cy="125730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8362" y="4211744"/>
            <a:ext cx="2752725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652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asellaDiTesto 1"/>
          <p:cNvSpPr txBox="1">
            <a:spLocks noChangeArrowheads="1"/>
          </p:cNvSpPr>
          <p:nvPr/>
        </p:nvSpPr>
        <p:spPr bwMode="auto">
          <a:xfrm>
            <a:off x="3567113" y="188913"/>
            <a:ext cx="488627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en-US" sz="280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Dove lavorano gli scienziati</a:t>
            </a:r>
          </a:p>
        </p:txBody>
      </p:sp>
      <p:sp>
        <p:nvSpPr>
          <p:cNvPr id="21" name="Rettangolo arrotondato 20"/>
          <p:cNvSpPr/>
          <p:nvPr/>
        </p:nvSpPr>
        <p:spPr>
          <a:xfrm>
            <a:off x="7634288" y="188913"/>
            <a:ext cx="3276600" cy="316865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2" name="Rettangolo arrotondato 21"/>
          <p:cNvSpPr/>
          <p:nvPr/>
        </p:nvSpPr>
        <p:spPr>
          <a:xfrm>
            <a:off x="1816101" y="4870450"/>
            <a:ext cx="5294313" cy="151130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3" name="Rettangolo arrotondato 22"/>
          <p:cNvSpPr/>
          <p:nvPr/>
        </p:nvSpPr>
        <p:spPr>
          <a:xfrm>
            <a:off x="1651000" y="3213100"/>
            <a:ext cx="5537200" cy="151288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4" name="Rettangolo arrotondato 23"/>
          <p:cNvSpPr/>
          <p:nvPr/>
        </p:nvSpPr>
        <p:spPr>
          <a:xfrm>
            <a:off x="1727200" y="1125539"/>
            <a:ext cx="5149850" cy="19446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pic>
        <p:nvPicPr>
          <p:cNvPr id="2048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0338" y="1196975"/>
            <a:ext cx="267335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2048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176" y="3502026"/>
            <a:ext cx="1566863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20489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275" y="4887913"/>
            <a:ext cx="2184400" cy="150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20490" name="CasellaDiTesto 9"/>
          <p:cNvSpPr txBox="1">
            <a:spLocks noChangeArrowheads="1"/>
          </p:cNvSpPr>
          <p:nvPr/>
        </p:nvSpPr>
        <p:spPr bwMode="auto">
          <a:xfrm>
            <a:off x="2097089" y="1735138"/>
            <a:ext cx="19510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 err="1"/>
              <a:t>Università</a:t>
            </a:r>
            <a:endParaRPr lang="en-US" altLang="en-US" dirty="0"/>
          </a:p>
          <a:p>
            <a:pPr eaLnBrk="1" hangingPunct="1"/>
            <a:endParaRPr lang="it-IT" altLang="en-US" dirty="0"/>
          </a:p>
        </p:txBody>
      </p:sp>
      <p:sp>
        <p:nvSpPr>
          <p:cNvPr id="20491" name="CasellaDiTesto 10"/>
          <p:cNvSpPr txBox="1">
            <a:spLocks noChangeArrowheads="1"/>
          </p:cNvSpPr>
          <p:nvPr/>
        </p:nvSpPr>
        <p:spPr bwMode="auto">
          <a:xfrm>
            <a:off x="1884363" y="3454401"/>
            <a:ext cx="24955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Enti pubblici </a:t>
            </a:r>
          </a:p>
          <a:p>
            <a:pPr eaLnBrk="1" hangingPunct="1"/>
            <a:r>
              <a:rPr lang="en-US" altLang="en-US"/>
              <a:t>di ricerca</a:t>
            </a:r>
          </a:p>
          <a:p>
            <a:pPr eaLnBrk="1" hangingPunct="1"/>
            <a:endParaRPr lang="it-IT" altLang="en-US"/>
          </a:p>
        </p:txBody>
      </p:sp>
      <p:sp>
        <p:nvSpPr>
          <p:cNvPr id="20492" name="CasellaDiTesto 11"/>
          <p:cNvSpPr txBox="1">
            <a:spLocks noChangeArrowheads="1"/>
          </p:cNvSpPr>
          <p:nvPr/>
        </p:nvSpPr>
        <p:spPr bwMode="auto">
          <a:xfrm>
            <a:off x="2011364" y="5343525"/>
            <a:ext cx="10175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Imprese</a:t>
            </a:r>
            <a:endParaRPr lang="it-IT" altLang="en-US"/>
          </a:p>
        </p:txBody>
      </p:sp>
      <p:sp>
        <p:nvSpPr>
          <p:cNvPr id="20493" name="CasellaDiTesto 12"/>
          <p:cNvSpPr txBox="1">
            <a:spLocks noChangeArrowheads="1"/>
          </p:cNvSpPr>
          <p:nvPr/>
        </p:nvSpPr>
        <p:spPr bwMode="auto">
          <a:xfrm>
            <a:off x="8397037" y="196734"/>
            <a:ext cx="18891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 err="1"/>
              <a:t>Istituzioni</a:t>
            </a:r>
            <a:r>
              <a:rPr lang="en-US" altLang="en-US" dirty="0"/>
              <a:t> </a:t>
            </a:r>
            <a:r>
              <a:rPr lang="en-US" altLang="en-US" dirty="0" err="1"/>
              <a:t>senza</a:t>
            </a:r>
            <a:r>
              <a:rPr lang="en-US" altLang="en-US" dirty="0"/>
              <a:t> </a:t>
            </a:r>
          </a:p>
          <a:p>
            <a:pPr eaLnBrk="1" hangingPunct="1"/>
            <a:r>
              <a:rPr lang="en-US" altLang="en-US" dirty="0" err="1"/>
              <a:t>fini</a:t>
            </a:r>
            <a:r>
              <a:rPr lang="en-US" altLang="en-US" dirty="0"/>
              <a:t> di </a:t>
            </a:r>
            <a:r>
              <a:rPr lang="en-US" altLang="en-US" dirty="0" err="1"/>
              <a:t>lucro</a:t>
            </a:r>
            <a:endParaRPr lang="it-IT" altLang="en-US" dirty="0"/>
          </a:p>
        </p:txBody>
      </p:sp>
      <p:pic>
        <p:nvPicPr>
          <p:cNvPr id="20494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301" y="1019969"/>
            <a:ext cx="2384425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20495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976" y="3549650"/>
            <a:ext cx="1655763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83463" y="3344969"/>
            <a:ext cx="4596613" cy="3085888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8453387" y="3454401"/>
            <a:ext cx="3049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I parchi scientifici e tecnologici</a:t>
            </a:r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252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L’impatto della scienza e tecnologia sulla crescita settoriale</a:t>
            </a:r>
            <a:endParaRPr lang="en-US" dirty="0"/>
          </a:p>
        </p:txBody>
      </p:sp>
      <p:sp>
        <p:nvSpPr>
          <p:cNvPr id="3" name="Line 1126"/>
          <p:cNvSpPr>
            <a:spLocks noChangeShapeType="1"/>
          </p:cNvSpPr>
          <p:nvPr/>
        </p:nvSpPr>
        <p:spPr bwMode="auto">
          <a:xfrm rot="10800000">
            <a:off x="1610946" y="1737360"/>
            <a:ext cx="1588" cy="4648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Text Box 1128"/>
          <p:cNvSpPr txBox="1">
            <a:spLocks noChangeArrowheads="1"/>
          </p:cNvSpPr>
          <p:nvPr/>
        </p:nvSpPr>
        <p:spPr bwMode="auto">
          <a:xfrm>
            <a:off x="8842009" y="6350635"/>
            <a:ext cx="6207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en-US"/>
              <a:t>time</a:t>
            </a:r>
          </a:p>
        </p:txBody>
      </p:sp>
      <p:sp>
        <p:nvSpPr>
          <p:cNvPr id="5" name="Text Box 1130"/>
          <p:cNvSpPr txBox="1">
            <a:spLocks noChangeArrowheads="1"/>
          </p:cNvSpPr>
          <p:nvPr/>
        </p:nvSpPr>
        <p:spPr bwMode="auto">
          <a:xfrm>
            <a:off x="7242786" y="2080854"/>
            <a:ext cx="838200" cy="369887"/>
          </a:xfrm>
          <a:prstGeom prst="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en-US" dirty="0">
                <a:solidFill>
                  <a:srgbClr val="00FFFF"/>
                </a:solidFill>
              </a:rPr>
              <a:t>servizi</a:t>
            </a:r>
            <a:endParaRPr lang="it-IT" altLang="en-US" dirty="0"/>
          </a:p>
        </p:txBody>
      </p:sp>
      <p:sp>
        <p:nvSpPr>
          <p:cNvPr id="6" name="Text Box 1131"/>
          <p:cNvSpPr txBox="1">
            <a:spLocks noChangeArrowheads="1"/>
          </p:cNvSpPr>
          <p:nvPr/>
        </p:nvSpPr>
        <p:spPr bwMode="auto">
          <a:xfrm>
            <a:off x="2460259" y="1778635"/>
            <a:ext cx="1262062" cy="369887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en-US" dirty="0">
                <a:solidFill>
                  <a:srgbClr val="009900"/>
                </a:solidFill>
              </a:rPr>
              <a:t>agricoltura</a:t>
            </a:r>
            <a:endParaRPr lang="it-IT" altLang="en-US" dirty="0"/>
          </a:p>
        </p:txBody>
      </p:sp>
      <p:sp>
        <p:nvSpPr>
          <p:cNvPr id="7" name="Text Box 1132"/>
          <p:cNvSpPr txBox="1">
            <a:spLocks noChangeArrowheads="1"/>
          </p:cNvSpPr>
          <p:nvPr/>
        </p:nvSpPr>
        <p:spPr bwMode="auto">
          <a:xfrm>
            <a:off x="8498803" y="4686664"/>
            <a:ext cx="1057275" cy="369887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en-US" dirty="0">
                <a:solidFill>
                  <a:srgbClr val="FF0000"/>
                </a:solidFill>
              </a:rPr>
              <a:t>industria</a:t>
            </a:r>
            <a:endParaRPr lang="it-IT" altLang="en-US" dirty="0"/>
          </a:p>
        </p:txBody>
      </p:sp>
      <p:sp>
        <p:nvSpPr>
          <p:cNvPr id="8" name="Text Box 1133"/>
          <p:cNvSpPr txBox="1">
            <a:spLocks noChangeArrowheads="1"/>
          </p:cNvSpPr>
          <p:nvPr/>
        </p:nvSpPr>
        <p:spPr bwMode="auto">
          <a:xfrm>
            <a:off x="5208221" y="6423660"/>
            <a:ext cx="6953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en-US"/>
              <a:t>1960</a:t>
            </a:r>
          </a:p>
        </p:txBody>
      </p:sp>
      <p:sp>
        <p:nvSpPr>
          <p:cNvPr id="9" name="Text Box 1134"/>
          <p:cNvSpPr txBox="1">
            <a:spLocks noChangeArrowheads="1"/>
          </p:cNvSpPr>
          <p:nvPr/>
        </p:nvSpPr>
        <p:spPr bwMode="auto">
          <a:xfrm>
            <a:off x="1693496" y="6385560"/>
            <a:ext cx="6953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en-US"/>
              <a:t>1800</a:t>
            </a:r>
          </a:p>
        </p:txBody>
      </p:sp>
      <p:sp>
        <p:nvSpPr>
          <p:cNvPr id="10" name="Text Box 1136"/>
          <p:cNvSpPr txBox="1">
            <a:spLocks noChangeArrowheads="1"/>
          </p:cNvSpPr>
          <p:nvPr/>
        </p:nvSpPr>
        <p:spPr bwMode="auto">
          <a:xfrm>
            <a:off x="856884" y="4099560"/>
            <a:ext cx="7159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en-US"/>
              <a:t>33 %</a:t>
            </a:r>
          </a:p>
        </p:txBody>
      </p:sp>
      <p:sp>
        <p:nvSpPr>
          <p:cNvPr id="11" name="Freeform 1138"/>
          <p:cNvSpPr>
            <a:spLocks/>
          </p:cNvSpPr>
          <p:nvPr/>
        </p:nvSpPr>
        <p:spPr bwMode="auto">
          <a:xfrm>
            <a:off x="2130058" y="2445886"/>
            <a:ext cx="6851650" cy="3937000"/>
          </a:xfrm>
          <a:custGeom>
            <a:avLst/>
            <a:gdLst>
              <a:gd name="T0" fmla="*/ 0 w 3984"/>
              <a:gd name="T1" fmla="*/ 2147483647 h 2480"/>
              <a:gd name="T2" fmla="*/ 2147483647 w 3984"/>
              <a:gd name="T3" fmla="*/ 2147483647 h 2480"/>
              <a:gd name="T4" fmla="*/ 2147483647 w 3984"/>
              <a:gd name="T5" fmla="*/ 2147483647 h 2480"/>
              <a:gd name="T6" fmla="*/ 2147483647 w 3984"/>
              <a:gd name="T7" fmla="*/ 2147483647 h 2480"/>
              <a:gd name="T8" fmla="*/ 2147483647 w 3984"/>
              <a:gd name="T9" fmla="*/ 2147483647 h 2480"/>
              <a:gd name="T10" fmla="*/ 2147483647 w 3984"/>
              <a:gd name="T11" fmla="*/ 2147483647 h 2480"/>
              <a:gd name="T12" fmla="*/ 2147483647 w 3984"/>
              <a:gd name="T13" fmla="*/ 2147483647 h 248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984"/>
              <a:gd name="T22" fmla="*/ 0 h 2480"/>
              <a:gd name="T23" fmla="*/ 3984 w 3984"/>
              <a:gd name="T24" fmla="*/ 2480 h 248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984" h="2480">
                <a:moveTo>
                  <a:pt x="0" y="32"/>
                </a:moveTo>
                <a:cubicBezTo>
                  <a:pt x="176" y="16"/>
                  <a:pt x="352" y="0"/>
                  <a:pt x="576" y="80"/>
                </a:cubicBezTo>
                <a:cubicBezTo>
                  <a:pt x="800" y="160"/>
                  <a:pt x="1096" y="312"/>
                  <a:pt x="1344" y="512"/>
                </a:cubicBezTo>
                <a:cubicBezTo>
                  <a:pt x="1592" y="712"/>
                  <a:pt x="1856" y="1064"/>
                  <a:pt x="2064" y="1280"/>
                </a:cubicBezTo>
                <a:cubicBezTo>
                  <a:pt x="2272" y="1496"/>
                  <a:pt x="2352" y="1632"/>
                  <a:pt x="2592" y="1808"/>
                </a:cubicBezTo>
                <a:cubicBezTo>
                  <a:pt x="2832" y="1984"/>
                  <a:pt x="3272" y="2224"/>
                  <a:pt x="3504" y="2336"/>
                </a:cubicBezTo>
                <a:cubicBezTo>
                  <a:pt x="3736" y="2448"/>
                  <a:pt x="3860" y="2464"/>
                  <a:pt x="3984" y="2480"/>
                </a:cubicBezTo>
              </a:path>
            </a:pathLst>
          </a:custGeom>
          <a:noFill/>
          <a:ln w="38100" cap="flat" cmpd="sng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2" name="Connettore 1 11"/>
          <p:cNvCxnSpPr/>
          <p:nvPr/>
        </p:nvCxnSpPr>
        <p:spPr>
          <a:xfrm>
            <a:off x="1653809" y="4353560"/>
            <a:ext cx="38227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Box 1136"/>
          <p:cNvSpPr txBox="1">
            <a:spLocks noChangeArrowheads="1"/>
          </p:cNvSpPr>
          <p:nvPr/>
        </p:nvSpPr>
        <p:spPr bwMode="auto">
          <a:xfrm>
            <a:off x="874346" y="1761172"/>
            <a:ext cx="720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en-US"/>
              <a:t>80 %</a:t>
            </a:r>
          </a:p>
        </p:txBody>
      </p:sp>
      <p:cxnSp>
        <p:nvCxnSpPr>
          <p:cNvPr id="14" name="Connettore 1 13"/>
          <p:cNvCxnSpPr/>
          <p:nvPr/>
        </p:nvCxnSpPr>
        <p:spPr>
          <a:xfrm>
            <a:off x="5555883" y="4360411"/>
            <a:ext cx="25400" cy="20224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reeform 1135"/>
          <p:cNvSpPr>
            <a:spLocks/>
          </p:cNvSpPr>
          <p:nvPr/>
        </p:nvSpPr>
        <p:spPr bwMode="auto">
          <a:xfrm>
            <a:off x="2135615" y="2181903"/>
            <a:ext cx="7016750" cy="3670300"/>
          </a:xfrm>
          <a:custGeom>
            <a:avLst/>
            <a:gdLst>
              <a:gd name="T0" fmla="*/ 0 w 4080"/>
              <a:gd name="T1" fmla="*/ 2147483647 h 2312"/>
              <a:gd name="T2" fmla="*/ 2147483647 w 4080"/>
              <a:gd name="T3" fmla="*/ 2147483647 h 2312"/>
              <a:gd name="T4" fmla="*/ 2147483647 w 4080"/>
              <a:gd name="T5" fmla="*/ 2147483647 h 2312"/>
              <a:gd name="T6" fmla="*/ 2147483647 w 4080"/>
              <a:gd name="T7" fmla="*/ 2147483647 h 2312"/>
              <a:gd name="T8" fmla="*/ 2147483647 w 4080"/>
              <a:gd name="T9" fmla="*/ 2147483647 h 2312"/>
              <a:gd name="T10" fmla="*/ 2147483647 w 4080"/>
              <a:gd name="T11" fmla="*/ 2147483647 h 2312"/>
              <a:gd name="T12" fmla="*/ 2147483647 w 4080"/>
              <a:gd name="T13" fmla="*/ 0 h 231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080"/>
              <a:gd name="T22" fmla="*/ 0 h 2312"/>
              <a:gd name="T23" fmla="*/ 4080 w 4080"/>
              <a:gd name="T24" fmla="*/ 2312 h 231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080" h="2312">
                <a:moveTo>
                  <a:pt x="0" y="2304"/>
                </a:moveTo>
                <a:cubicBezTo>
                  <a:pt x="136" y="2308"/>
                  <a:pt x="272" y="2312"/>
                  <a:pt x="480" y="2256"/>
                </a:cubicBezTo>
                <a:cubicBezTo>
                  <a:pt x="688" y="2200"/>
                  <a:pt x="968" y="2144"/>
                  <a:pt x="1248" y="1968"/>
                </a:cubicBezTo>
                <a:cubicBezTo>
                  <a:pt x="1528" y="1792"/>
                  <a:pt x="1920" y="1416"/>
                  <a:pt x="2160" y="1200"/>
                </a:cubicBezTo>
                <a:cubicBezTo>
                  <a:pt x="2400" y="984"/>
                  <a:pt x="2480" y="832"/>
                  <a:pt x="2688" y="672"/>
                </a:cubicBezTo>
                <a:cubicBezTo>
                  <a:pt x="2896" y="512"/>
                  <a:pt x="3176" y="352"/>
                  <a:pt x="3408" y="240"/>
                </a:cubicBezTo>
                <a:cubicBezTo>
                  <a:pt x="3640" y="128"/>
                  <a:pt x="3860" y="64"/>
                  <a:pt x="4080" y="0"/>
                </a:cubicBezTo>
              </a:path>
            </a:pathLst>
          </a:custGeom>
          <a:noFill/>
          <a:ln w="38100" cap="flat" cmpd="sng">
            <a:solidFill>
              <a:srgbClr val="00FFF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Freeform 1137"/>
          <p:cNvSpPr>
            <a:spLocks/>
          </p:cNvSpPr>
          <p:nvPr/>
        </p:nvSpPr>
        <p:spPr bwMode="auto">
          <a:xfrm>
            <a:off x="2053980" y="4339022"/>
            <a:ext cx="6851650" cy="1104900"/>
          </a:xfrm>
          <a:custGeom>
            <a:avLst/>
            <a:gdLst>
              <a:gd name="T0" fmla="*/ 0 w 3984"/>
              <a:gd name="T1" fmla="*/ 2147483647 h 696"/>
              <a:gd name="T2" fmla="*/ 2147483647 w 3984"/>
              <a:gd name="T3" fmla="*/ 2147483647 h 696"/>
              <a:gd name="T4" fmla="*/ 2147483647 w 3984"/>
              <a:gd name="T5" fmla="*/ 2147483647 h 696"/>
              <a:gd name="T6" fmla="*/ 2147483647 w 3984"/>
              <a:gd name="T7" fmla="*/ 2147483647 h 696"/>
              <a:gd name="T8" fmla="*/ 2147483647 w 3984"/>
              <a:gd name="T9" fmla="*/ 2147483647 h 696"/>
              <a:gd name="T10" fmla="*/ 2147483647 w 3984"/>
              <a:gd name="T11" fmla="*/ 2147483647 h 69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984"/>
              <a:gd name="T19" fmla="*/ 0 h 696"/>
              <a:gd name="T20" fmla="*/ 3984 w 3984"/>
              <a:gd name="T21" fmla="*/ 696 h 69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984" h="696">
                <a:moveTo>
                  <a:pt x="0" y="680"/>
                </a:moveTo>
                <a:cubicBezTo>
                  <a:pt x="168" y="688"/>
                  <a:pt x="336" y="696"/>
                  <a:pt x="576" y="632"/>
                </a:cubicBezTo>
                <a:cubicBezTo>
                  <a:pt x="816" y="568"/>
                  <a:pt x="1184" y="400"/>
                  <a:pt x="1440" y="296"/>
                </a:cubicBezTo>
                <a:cubicBezTo>
                  <a:pt x="1696" y="192"/>
                  <a:pt x="1840" y="16"/>
                  <a:pt x="2112" y="8"/>
                </a:cubicBezTo>
                <a:cubicBezTo>
                  <a:pt x="2384" y="0"/>
                  <a:pt x="2760" y="152"/>
                  <a:pt x="3072" y="248"/>
                </a:cubicBezTo>
                <a:cubicBezTo>
                  <a:pt x="3384" y="344"/>
                  <a:pt x="3832" y="528"/>
                  <a:pt x="3984" y="584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Parentesi graffa chiusa 16"/>
          <p:cNvSpPr/>
          <p:nvPr/>
        </p:nvSpPr>
        <p:spPr>
          <a:xfrm>
            <a:off x="9062720" y="2445886"/>
            <a:ext cx="518160" cy="202038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CasellaDiTesto 17"/>
          <p:cNvSpPr txBox="1"/>
          <p:nvPr/>
        </p:nvSpPr>
        <p:spPr>
          <a:xfrm>
            <a:off x="9675445" y="3225246"/>
            <a:ext cx="174894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sz="2400" dirty="0" smtClean="0"/>
              <a:t>Industria 4.0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3977788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Politica scientifica</a:t>
            </a:r>
            <a:endParaRPr lang="en-US" dirty="0"/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it-IT" sz="2800" dirty="0"/>
              <a:t>La </a:t>
            </a:r>
            <a:r>
              <a:rPr lang="it-IT" sz="2800" b="1" dirty="0"/>
              <a:t>politica scientifica</a:t>
            </a:r>
            <a:r>
              <a:rPr lang="it-IT" sz="2800" dirty="0"/>
              <a:t> è definita come un’area della politica pubblica che riguarda gli </a:t>
            </a:r>
            <a:r>
              <a:rPr lang="it-IT" sz="2800" b="1" dirty="0"/>
              <a:t>interventi relativi alla gestione delle iniziative scientifiche e di ricerca</a:t>
            </a:r>
            <a:r>
              <a:rPr lang="it-IT" sz="2800" dirty="0"/>
              <a:t>, compreso il </a:t>
            </a:r>
            <a:r>
              <a:rPr lang="it-IT" sz="2800" u="sng" dirty="0"/>
              <a:t>finanziamento della scienza</a:t>
            </a:r>
            <a:r>
              <a:rPr lang="it-IT" sz="2800" dirty="0"/>
              <a:t>, spesso </a:t>
            </a:r>
            <a:r>
              <a:rPr lang="it-IT" sz="2800" dirty="0" smtClean="0"/>
              <a:t>intrapresi </a:t>
            </a:r>
            <a:r>
              <a:rPr lang="it-IT" sz="2800" dirty="0"/>
              <a:t>per il perseguimento di </a:t>
            </a:r>
            <a:r>
              <a:rPr lang="it-IT" sz="2800" b="1" dirty="0"/>
              <a:t>altri fini</a:t>
            </a:r>
            <a:r>
              <a:rPr lang="it-IT" sz="2800" dirty="0"/>
              <a:t> di politiche pubbliche quali </a:t>
            </a:r>
            <a:r>
              <a:rPr lang="it-IT" sz="2800" dirty="0">
                <a:solidFill>
                  <a:srgbClr val="FF0000"/>
                </a:solidFill>
              </a:rPr>
              <a:t>l’innovazione tecnologica </a:t>
            </a:r>
            <a:r>
              <a:rPr lang="it-IT" sz="2800" dirty="0"/>
              <a:t>finalizzata a promuovere lo </a:t>
            </a:r>
            <a:r>
              <a:rPr lang="it-IT" sz="2800" u="sng" dirty="0"/>
              <a:t>sviluppo commerciale dei prodotti</a:t>
            </a:r>
            <a:r>
              <a:rPr lang="it-IT" sz="2800" dirty="0"/>
              <a:t>, </a:t>
            </a:r>
            <a:r>
              <a:rPr lang="it-IT" sz="2800" u="sng" dirty="0"/>
              <a:t>lo sviluppo degli armamenti</a:t>
            </a:r>
            <a:r>
              <a:rPr lang="it-IT" sz="2800" dirty="0"/>
              <a:t>, la </a:t>
            </a:r>
            <a:r>
              <a:rPr lang="it-IT" sz="2800" u="sng" dirty="0"/>
              <a:t>tutela della salute umana</a:t>
            </a:r>
            <a:r>
              <a:rPr lang="it-IT" sz="2800" dirty="0"/>
              <a:t>, il </a:t>
            </a:r>
            <a:r>
              <a:rPr lang="it-IT" sz="2800" u="sng" dirty="0"/>
              <a:t>monitoraggio dell’ambiente</a:t>
            </a:r>
            <a:r>
              <a:rPr lang="it-IT" sz="2800" dirty="0"/>
              <a:t>.</a:t>
            </a:r>
          </a:p>
          <a:p>
            <a:pPr>
              <a:buFont typeface="Arial" pitchFamily="34" charset="0"/>
              <a:buNone/>
              <a:defRPr/>
            </a:pPr>
            <a:r>
              <a:rPr lang="it-IT" sz="2800" i="1" dirty="0"/>
              <a:t>(Wikipedia)</a:t>
            </a:r>
            <a:endParaRPr lang="it-IT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3709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 politica scientifica è molto recente, ma ci sono delle premesse </a:t>
            </a:r>
            <a:r>
              <a:rPr lang="it-IT" dirty="0" err="1" smtClean="0"/>
              <a:t>storiche…</a:t>
            </a:r>
            <a:r>
              <a:rPr lang="it-IT" dirty="0" smtClean="0"/>
              <a:t>.</a:t>
            </a:r>
            <a:endParaRPr lang="en-US" dirty="0"/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1097280" y="1855432"/>
            <a:ext cx="10058400" cy="401366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  <a:defRPr/>
            </a:pPr>
            <a:r>
              <a:rPr lang="it-IT" sz="3200" dirty="0" smtClean="0"/>
              <a:t> </a:t>
            </a:r>
            <a:r>
              <a:rPr lang="it-IT" sz="3200" dirty="0" err="1" smtClean="0"/>
              <a:t>Patronaggio</a:t>
            </a:r>
            <a:r>
              <a:rPr lang="it-IT" sz="3200" dirty="0" smtClean="0"/>
              <a:t> (mecenatismo) </a:t>
            </a:r>
            <a:r>
              <a:rPr lang="it-IT" sz="3200" dirty="0"/>
              <a:t>dei governanti (es. nel Rinascimento)</a:t>
            </a: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it-IT" sz="3200" dirty="0" smtClean="0"/>
              <a:t> La </a:t>
            </a:r>
            <a:r>
              <a:rPr lang="it-IT" sz="3200" dirty="0"/>
              <a:t>Rivoluzione industriale</a:t>
            </a: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it-IT" sz="3200" dirty="0" smtClean="0"/>
              <a:t> Tra </a:t>
            </a:r>
            <a:r>
              <a:rPr lang="it-IT" sz="3200" dirty="0"/>
              <a:t>la Prima e la Seconda guerra </a:t>
            </a:r>
            <a:r>
              <a:rPr lang="it-IT" sz="3200" dirty="0" smtClean="0"/>
              <a:t>mondiale: razzi</a:t>
            </a:r>
            <a:r>
              <a:rPr lang="it-IT" sz="3200" dirty="0"/>
              <a:t>, energia nucleare, ricerca operativa, DDT</a:t>
            </a: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it-IT" sz="3200" dirty="0" smtClean="0"/>
              <a:t> Dopo </a:t>
            </a:r>
            <a:r>
              <a:rPr lang="it-IT" sz="3200" dirty="0"/>
              <a:t>la Seconda guerra </a:t>
            </a:r>
            <a:r>
              <a:rPr lang="it-IT" sz="3200" dirty="0" smtClean="0"/>
              <a:t>mondiale: </a:t>
            </a:r>
            <a:r>
              <a:rPr lang="it-IT" sz="3200" b="1" dirty="0" smtClean="0"/>
              <a:t>la </a:t>
            </a:r>
            <a:r>
              <a:rPr lang="it-IT" sz="3200" b="1" dirty="0"/>
              <a:t>politica scientifica e tecnologica dei governi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6558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Il ruolo dei Governi</a:t>
            </a:r>
            <a:endParaRPr lang="en-US" dirty="0"/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en-US" sz="2400" dirty="0">
                <a:ea typeface="Verdana" pitchFamily="34" charset="0"/>
              </a:rPr>
              <a:t>“Il </a:t>
            </a:r>
            <a:r>
              <a:rPr lang="en-US" sz="2400" dirty="0" err="1">
                <a:ea typeface="Verdana" pitchFamily="34" charset="0"/>
              </a:rPr>
              <a:t>Governo</a:t>
            </a:r>
            <a:r>
              <a:rPr lang="en-US" sz="2400" dirty="0">
                <a:ea typeface="Verdana" pitchFamily="34" charset="0"/>
              </a:rPr>
              <a:t> è </a:t>
            </a:r>
            <a:r>
              <a:rPr lang="en-US" sz="2400" dirty="0" err="1">
                <a:ea typeface="Verdana" pitchFamily="34" charset="0"/>
              </a:rPr>
              <a:t>particolarmente</a:t>
            </a:r>
            <a:r>
              <a:rPr lang="en-US" sz="2400" dirty="0">
                <a:ea typeface="Verdana" pitchFamily="34" charset="0"/>
              </a:rPr>
              <a:t> </a:t>
            </a:r>
            <a:r>
              <a:rPr lang="en-US" sz="2400" dirty="0" err="1">
                <a:ea typeface="Verdana" pitchFamily="34" charset="0"/>
              </a:rPr>
              <a:t>adatto</a:t>
            </a:r>
            <a:r>
              <a:rPr lang="en-US" sz="2400" dirty="0">
                <a:ea typeface="Verdana" pitchFamily="34" charset="0"/>
              </a:rPr>
              <a:t> a </a:t>
            </a:r>
            <a:r>
              <a:rPr lang="en-US" sz="2400" dirty="0" err="1">
                <a:ea typeface="Verdana" pitchFamily="34" charset="0"/>
              </a:rPr>
              <a:t>svogere</a:t>
            </a:r>
            <a:r>
              <a:rPr lang="en-US" sz="2400" dirty="0">
                <a:ea typeface="Verdana" pitchFamily="34" charset="0"/>
              </a:rPr>
              <a:t> </a:t>
            </a:r>
            <a:r>
              <a:rPr lang="en-US" sz="2400" dirty="0" err="1">
                <a:ea typeface="Verdana" pitchFamily="34" charset="0"/>
              </a:rPr>
              <a:t>certe</a:t>
            </a:r>
            <a:r>
              <a:rPr lang="en-US" sz="2400" dirty="0">
                <a:ea typeface="Verdana" pitchFamily="34" charset="0"/>
              </a:rPr>
              <a:t> </a:t>
            </a:r>
            <a:r>
              <a:rPr lang="en-US" sz="2400" dirty="0" err="1">
                <a:ea typeface="Verdana" pitchFamily="34" charset="0"/>
              </a:rPr>
              <a:t>funzioni</a:t>
            </a:r>
            <a:r>
              <a:rPr lang="en-US" sz="2400" dirty="0">
                <a:ea typeface="Verdana" pitchFamily="34" charset="0"/>
              </a:rPr>
              <a:t> </a:t>
            </a:r>
            <a:r>
              <a:rPr lang="en-US" sz="2400" dirty="0" err="1">
                <a:ea typeface="Verdana" pitchFamily="34" charset="0"/>
              </a:rPr>
              <a:t>quali</a:t>
            </a:r>
            <a:r>
              <a:rPr lang="en-US" sz="2400" dirty="0">
                <a:ea typeface="Verdana" pitchFamily="34" charset="0"/>
              </a:rPr>
              <a:t> </a:t>
            </a:r>
            <a:r>
              <a:rPr lang="en-US" sz="2400" dirty="0" err="1">
                <a:ea typeface="Verdana" pitchFamily="34" charset="0"/>
              </a:rPr>
              <a:t>il</a:t>
            </a:r>
            <a:r>
              <a:rPr lang="en-US" sz="2400" dirty="0">
                <a:ea typeface="Verdana" pitchFamily="34" charset="0"/>
              </a:rPr>
              <a:t> </a:t>
            </a:r>
            <a:r>
              <a:rPr lang="en-US" sz="2400" dirty="0" err="1">
                <a:ea typeface="Verdana" pitchFamily="34" charset="0"/>
              </a:rPr>
              <a:t>coordinamento</a:t>
            </a:r>
            <a:r>
              <a:rPr lang="en-US" sz="2400" dirty="0">
                <a:ea typeface="Verdana" pitchFamily="34" charset="0"/>
              </a:rPr>
              <a:t> </a:t>
            </a:r>
            <a:r>
              <a:rPr lang="en-US" sz="2400" dirty="0" err="1">
                <a:ea typeface="Verdana" pitchFamily="34" charset="0"/>
              </a:rPr>
              <a:t>ed</a:t>
            </a:r>
            <a:r>
              <a:rPr lang="en-US" sz="2400" dirty="0">
                <a:ea typeface="Verdana" pitchFamily="34" charset="0"/>
              </a:rPr>
              <a:t> </a:t>
            </a:r>
            <a:r>
              <a:rPr lang="en-US" sz="2400" dirty="0" err="1">
                <a:ea typeface="Verdana" pitchFamily="34" charset="0"/>
              </a:rPr>
              <a:t>il</a:t>
            </a:r>
            <a:r>
              <a:rPr lang="en-US" sz="2400" dirty="0">
                <a:ea typeface="Verdana" pitchFamily="34" charset="0"/>
              </a:rPr>
              <a:t> </a:t>
            </a:r>
            <a:r>
              <a:rPr lang="en-US" sz="2400" dirty="0" err="1">
                <a:ea typeface="Verdana" pitchFamily="34" charset="0"/>
              </a:rPr>
              <a:t>supporto</a:t>
            </a:r>
            <a:r>
              <a:rPr lang="en-US" sz="2400" dirty="0">
                <a:ea typeface="Verdana" pitchFamily="34" charset="0"/>
              </a:rPr>
              <a:t> di </a:t>
            </a:r>
            <a:r>
              <a:rPr lang="en-US" sz="2400" b="1" i="1" dirty="0" err="1">
                <a:ea typeface="Verdana" pitchFamily="34" charset="0"/>
              </a:rPr>
              <a:t>grandi</a:t>
            </a:r>
            <a:r>
              <a:rPr lang="en-US" sz="2400" b="1" i="1" dirty="0">
                <a:ea typeface="Verdana" pitchFamily="34" charset="0"/>
              </a:rPr>
              <a:t> </a:t>
            </a:r>
            <a:r>
              <a:rPr lang="en-US" sz="2400" b="1" i="1" dirty="0" err="1">
                <a:ea typeface="Verdana" pitchFamily="34" charset="0"/>
              </a:rPr>
              <a:t>programmi</a:t>
            </a:r>
            <a:r>
              <a:rPr lang="en-US" sz="2400" b="1" i="1" dirty="0">
                <a:ea typeface="Verdana" pitchFamily="34" charset="0"/>
              </a:rPr>
              <a:t> </a:t>
            </a:r>
            <a:r>
              <a:rPr lang="en-US" sz="2400" dirty="0" err="1">
                <a:ea typeface="Verdana" pitchFamily="34" charset="0"/>
              </a:rPr>
              <a:t>su</a:t>
            </a:r>
            <a:r>
              <a:rPr lang="en-US" sz="2400" dirty="0">
                <a:ea typeface="Verdana" pitchFamily="34" charset="0"/>
              </a:rPr>
              <a:t> </a:t>
            </a:r>
            <a:r>
              <a:rPr lang="en-US" sz="2400" dirty="0" err="1">
                <a:ea typeface="Verdana" pitchFamily="34" charset="0"/>
              </a:rPr>
              <a:t>problemi</a:t>
            </a:r>
            <a:r>
              <a:rPr lang="en-US" sz="2400" dirty="0">
                <a:ea typeface="Verdana" pitchFamily="34" charset="0"/>
              </a:rPr>
              <a:t> di </a:t>
            </a:r>
            <a:r>
              <a:rPr lang="en-US" sz="2400" dirty="0" err="1">
                <a:ea typeface="Verdana" pitchFamily="34" charset="0"/>
              </a:rPr>
              <a:t>grande</a:t>
            </a:r>
            <a:r>
              <a:rPr lang="en-US" sz="2400" dirty="0">
                <a:ea typeface="Verdana" pitchFamily="34" charset="0"/>
              </a:rPr>
              <a:t> </a:t>
            </a:r>
            <a:r>
              <a:rPr lang="en-US" sz="2400" b="1" i="1" dirty="0" err="1">
                <a:ea typeface="Verdana" pitchFamily="34" charset="0"/>
              </a:rPr>
              <a:t>rilevanza</a:t>
            </a:r>
            <a:r>
              <a:rPr lang="en-US" sz="2400" b="1" i="1" dirty="0">
                <a:ea typeface="Verdana" pitchFamily="34" charset="0"/>
              </a:rPr>
              <a:t> </a:t>
            </a:r>
            <a:r>
              <a:rPr lang="en-US" sz="2400" b="1" i="1" dirty="0" err="1">
                <a:ea typeface="Verdana" pitchFamily="34" charset="0"/>
              </a:rPr>
              <a:t>nazionale</a:t>
            </a:r>
            <a:r>
              <a:rPr lang="en-US" sz="2400" dirty="0">
                <a:ea typeface="Verdana" pitchFamily="34" charset="0"/>
              </a:rPr>
              <a:t>”.</a:t>
            </a:r>
          </a:p>
          <a:p>
            <a:pPr>
              <a:buFont typeface="Arial" pitchFamily="34" charset="0"/>
              <a:buNone/>
              <a:defRPr/>
            </a:pPr>
            <a:r>
              <a:rPr lang="en-US" sz="2400" dirty="0">
                <a:ea typeface="Verdana" pitchFamily="34" charset="0"/>
              </a:rPr>
              <a:t>“Il </a:t>
            </a:r>
            <a:r>
              <a:rPr lang="en-US" sz="2400" dirty="0" err="1">
                <a:ea typeface="Verdana" pitchFamily="34" charset="0"/>
              </a:rPr>
              <a:t>progresso</a:t>
            </a:r>
            <a:r>
              <a:rPr lang="en-US" sz="2400" dirty="0">
                <a:ea typeface="Verdana" pitchFamily="34" charset="0"/>
              </a:rPr>
              <a:t> </a:t>
            </a:r>
            <a:r>
              <a:rPr lang="en-US" sz="2400" dirty="0" err="1">
                <a:ea typeface="Verdana" pitchFamily="34" charset="0"/>
              </a:rPr>
              <a:t>scientifico</a:t>
            </a:r>
            <a:r>
              <a:rPr lang="en-US" sz="2400" dirty="0">
                <a:ea typeface="Verdana" pitchFamily="34" charset="0"/>
              </a:rPr>
              <a:t> </a:t>
            </a:r>
            <a:r>
              <a:rPr lang="en-US" sz="2400" dirty="0" err="1">
                <a:ea typeface="Verdana" pitchFamily="34" charset="0"/>
              </a:rPr>
              <a:t>su</a:t>
            </a:r>
            <a:r>
              <a:rPr lang="en-US" sz="2400" dirty="0">
                <a:ea typeface="Verdana" pitchFamily="34" charset="0"/>
              </a:rPr>
              <a:t> un </a:t>
            </a:r>
            <a:r>
              <a:rPr lang="en-US" sz="2400" dirty="0" err="1">
                <a:ea typeface="Verdana" pitchFamily="34" charset="0"/>
              </a:rPr>
              <a:t>ampio</a:t>
            </a:r>
            <a:r>
              <a:rPr lang="en-US" sz="2400" dirty="0">
                <a:ea typeface="Verdana" pitchFamily="34" charset="0"/>
              </a:rPr>
              <a:t> </a:t>
            </a:r>
            <a:r>
              <a:rPr lang="en-US" sz="2400" dirty="0" err="1">
                <a:ea typeface="Verdana" pitchFamily="34" charset="0"/>
              </a:rPr>
              <a:t>fronte</a:t>
            </a:r>
            <a:r>
              <a:rPr lang="en-US" sz="2400" dirty="0">
                <a:ea typeface="Verdana" pitchFamily="34" charset="0"/>
              </a:rPr>
              <a:t> è </a:t>
            </a:r>
            <a:r>
              <a:rPr lang="en-US" sz="2400" dirty="0" err="1">
                <a:ea typeface="Verdana" pitchFamily="34" charset="0"/>
              </a:rPr>
              <a:t>il</a:t>
            </a:r>
            <a:r>
              <a:rPr lang="en-US" sz="2400" dirty="0">
                <a:ea typeface="Verdana" pitchFamily="34" charset="0"/>
              </a:rPr>
              <a:t> </a:t>
            </a:r>
            <a:r>
              <a:rPr lang="en-US" sz="2400" dirty="0" err="1">
                <a:ea typeface="Verdana" pitchFamily="34" charset="0"/>
              </a:rPr>
              <a:t>risultato</a:t>
            </a:r>
            <a:r>
              <a:rPr lang="en-US" sz="2400" dirty="0">
                <a:ea typeface="Verdana" pitchFamily="34" charset="0"/>
              </a:rPr>
              <a:t> </a:t>
            </a:r>
            <a:r>
              <a:rPr lang="en-US" sz="2400" dirty="0" err="1">
                <a:ea typeface="Verdana" pitchFamily="34" charset="0"/>
              </a:rPr>
              <a:t>dell’interazione</a:t>
            </a:r>
            <a:r>
              <a:rPr lang="en-US" sz="2400" dirty="0">
                <a:ea typeface="Verdana" pitchFamily="34" charset="0"/>
              </a:rPr>
              <a:t> di </a:t>
            </a:r>
            <a:r>
              <a:rPr lang="en-US" sz="2400" b="1" i="1" dirty="0" err="1">
                <a:ea typeface="Verdana" pitchFamily="34" charset="0"/>
              </a:rPr>
              <a:t>intelletti</a:t>
            </a:r>
            <a:r>
              <a:rPr lang="en-US" sz="2400" b="1" i="1" dirty="0">
                <a:ea typeface="Verdana" pitchFamily="34" charset="0"/>
              </a:rPr>
              <a:t> </a:t>
            </a:r>
            <a:r>
              <a:rPr lang="en-US" sz="2400" b="1" i="1" dirty="0" err="1">
                <a:ea typeface="Verdana" pitchFamily="34" charset="0"/>
              </a:rPr>
              <a:t>liberi</a:t>
            </a:r>
            <a:r>
              <a:rPr lang="en-US" sz="2400" dirty="0">
                <a:ea typeface="Verdana" pitchFamily="34" charset="0"/>
              </a:rPr>
              <a:t>, </a:t>
            </a:r>
            <a:r>
              <a:rPr lang="en-US" sz="2400" dirty="0" err="1">
                <a:ea typeface="Verdana" pitchFamily="34" charset="0"/>
              </a:rPr>
              <a:t>che</a:t>
            </a:r>
            <a:r>
              <a:rPr lang="en-US" sz="2400" dirty="0">
                <a:ea typeface="Verdana" pitchFamily="34" charset="0"/>
              </a:rPr>
              <a:t> </a:t>
            </a:r>
            <a:r>
              <a:rPr lang="en-US" sz="2400" dirty="0" err="1">
                <a:ea typeface="Verdana" pitchFamily="34" charset="0"/>
              </a:rPr>
              <a:t>lavorano</a:t>
            </a:r>
            <a:r>
              <a:rPr lang="en-US" sz="2400" dirty="0">
                <a:ea typeface="Verdana" pitchFamily="34" charset="0"/>
              </a:rPr>
              <a:t> </a:t>
            </a:r>
            <a:r>
              <a:rPr lang="en-US" sz="2400" dirty="0" err="1">
                <a:ea typeface="Verdana" pitchFamily="34" charset="0"/>
              </a:rPr>
              <a:t>su</a:t>
            </a:r>
            <a:r>
              <a:rPr lang="en-US" sz="2400" dirty="0">
                <a:ea typeface="Verdana" pitchFamily="34" charset="0"/>
              </a:rPr>
              <a:t> </a:t>
            </a:r>
            <a:r>
              <a:rPr lang="en-US" sz="2400" dirty="0" err="1">
                <a:ea typeface="Verdana" pitchFamily="34" charset="0"/>
              </a:rPr>
              <a:t>argomenti</a:t>
            </a:r>
            <a:r>
              <a:rPr lang="en-US" sz="2400" dirty="0">
                <a:ea typeface="Verdana" pitchFamily="34" charset="0"/>
              </a:rPr>
              <a:t> di </a:t>
            </a:r>
            <a:r>
              <a:rPr lang="en-US" sz="2400" dirty="0" err="1">
                <a:ea typeface="Verdana" pitchFamily="34" charset="0"/>
              </a:rPr>
              <a:t>loro</a:t>
            </a:r>
            <a:r>
              <a:rPr lang="en-US" sz="2400" dirty="0">
                <a:ea typeface="Verdana" pitchFamily="34" charset="0"/>
              </a:rPr>
              <a:t> </a:t>
            </a:r>
            <a:r>
              <a:rPr lang="en-US" sz="2400" dirty="0" err="1">
                <a:ea typeface="Verdana" pitchFamily="34" charset="0"/>
              </a:rPr>
              <a:t>scelta</a:t>
            </a:r>
            <a:r>
              <a:rPr lang="en-US" sz="2400" dirty="0">
                <a:ea typeface="Verdana" pitchFamily="34" charset="0"/>
              </a:rPr>
              <a:t>, </a:t>
            </a:r>
            <a:r>
              <a:rPr lang="en-US" sz="2400" dirty="0" err="1">
                <a:ea typeface="Verdana" pitchFamily="34" charset="0"/>
              </a:rPr>
              <a:t>dettati</a:t>
            </a:r>
            <a:r>
              <a:rPr lang="en-US" sz="2400" dirty="0">
                <a:ea typeface="Verdana" pitchFamily="34" charset="0"/>
              </a:rPr>
              <a:t> </a:t>
            </a:r>
            <a:r>
              <a:rPr lang="en-US" sz="2400" dirty="0" err="1">
                <a:ea typeface="Verdana" pitchFamily="34" charset="0"/>
              </a:rPr>
              <a:t>dalla</a:t>
            </a:r>
            <a:r>
              <a:rPr lang="en-US" sz="2400" dirty="0">
                <a:ea typeface="Verdana" pitchFamily="34" charset="0"/>
              </a:rPr>
              <a:t> </a:t>
            </a:r>
            <a:r>
              <a:rPr lang="en-US" sz="2400" dirty="0" err="1">
                <a:ea typeface="Verdana" pitchFamily="34" charset="0"/>
              </a:rPr>
              <a:t>loro</a:t>
            </a:r>
            <a:r>
              <a:rPr lang="en-US" sz="2400" dirty="0">
                <a:ea typeface="Verdana" pitchFamily="34" charset="0"/>
              </a:rPr>
              <a:t> </a:t>
            </a:r>
            <a:r>
              <a:rPr lang="en-US" sz="2400" b="1" i="1" dirty="0" err="1">
                <a:ea typeface="Verdana" pitchFamily="34" charset="0"/>
              </a:rPr>
              <a:t>curiosità</a:t>
            </a:r>
            <a:r>
              <a:rPr lang="en-US" sz="2400" dirty="0">
                <a:ea typeface="Verdana" pitchFamily="34" charset="0"/>
              </a:rPr>
              <a:t> per </a:t>
            </a:r>
            <a:r>
              <a:rPr lang="en-US" sz="2400" dirty="0" err="1">
                <a:ea typeface="Verdana" pitchFamily="34" charset="0"/>
              </a:rPr>
              <a:t>l’esplorazione</a:t>
            </a:r>
            <a:r>
              <a:rPr lang="en-US" sz="2400" dirty="0">
                <a:ea typeface="Verdana" pitchFamily="34" charset="0"/>
              </a:rPr>
              <a:t> </a:t>
            </a:r>
            <a:r>
              <a:rPr lang="en-US" sz="2400" dirty="0" err="1">
                <a:ea typeface="Verdana" pitchFamily="34" charset="0"/>
              </a:rPr>
              <a:t>dell’ignoto</a:t>
            </a:r>
            <a:r>
              <a:rPr lang="en-US" sz="2400" dirty="0">
                <a:ea typeface="Verdana" pitchFamily="34" charset="0"/>
              </a:rPr>
              <a:t>.  La </a:t>
            </a:r>
            <a:r>
              <a:rPr lang="en-US" sz="2400" b="1" dirty="0" err="1">
                <a:ea typeface="Verdana" pitchFamily="34" charset="0"/>
              </a:rPr>
              <a:t>libertà</a:t>
            </a:r>
            <a:r>
              <a:rPr lang="en-US" sz="2400" b="1" dirty="0">
                <a:ea typeface="Verdana" pitchFamily="34" charset="0"/>
              </a:rPr>
              <a:t> di </a:t>
            </a:r>
            <a:r>
              <a:rPr lang="en-US" sz="2400" b="1" dirty="0" err="1">
                <a:ea typeface="Verdana" pitchFamily="34" charset="0"/>
              </a:rPr>
              <a:t>ricerca</a:t>
            </a:r>
            <a:r>
              <a:rPr lang="en-US" sz="2400" b="1" dirty="0">
                <a:ea typeface="Verdana" pitchFamily="34" charset="0"/>
              </a:rPr>
              <a:t> </a:t>
            </a:r>
            <a:r>
              <a:rPr lang="en-US" sz="2400" dirty="0" err="1">
                <a:ea typeface="Verdana" pitchFamily="34" charset="0"/>
              </a:rPr>
              <a:t>deve</a:t>
            </a:r>
            <a:r>
              <a:rPr lang="en-US" sz="2400" dirty="0">
                <a:ea typeface="Verdana" pitchFamily="34" charset="0"/>
              </a:rPr>
              <a:t> </a:t>
            </a:r>
            <a:r>
              <a:rPr lang="en-US" sz="2400" dirty="0" err="1">
                <a:ea typeface="Verdana" pitchFamily="34" charset="0"/>
              </a:rPr>
              <a:t>essere</a:t>
            </a:r>
            <a:r>
              <a:rPr lang="en-US" sz="2400" dirty="0">
                <a:ea typeface="Verdana" pitchFamily="34" charset="0"/>
              </a:rPr>
              <a:t> </a:t>
            </a:r>
            <a:r>
              <a:rPr lang="en-US" sz="2400" dirty="0" err="1">
                <a:ea typeface="Verdana" pitchFamily="34" charset="0"/>
              </a:rPr>
              <a:t>preservata</a:t>
            </a:r>
            <a:r>
              <a:rPr lang="en-US" sz="2400" dirty="0">
                <a:ea typeface="Verdana" pitchFamily="34" charset="0"/>
              </a:rPr>
              <a:t> in </a:t>
            </a:r>
            <a:r>
              <a:rPr lang="en-US" sz="2400" dirty="0" err="1">
                <a:ea typeface="Verdana" pitchFamily="34" charset="0"/>
              </a:rPr>
              <a:t>ogni</a:t>
            </a:r>
            <a:r>
              <a:rPr lang="en-US" sz="2400" dirty="0">
                <a:ea typeface="Verdana" pitchFamily="34" charset="0"/>
              </a:rPr>
              <a:t> </a:t>
            </a:r>
            <a:r>
              <a:rPr lang="en-US" sz="2400" dirty="0" err="1">
                <a:ea typeface="Verdana" pitchFamily="34" charset="0"/>
              </a:rPr>
              <a:t>intervento</a:t>
            </a:r>
            <a:r>
              <a:rPr lang="en-US" sz="2400" dirty="0">
                <a:ea typeface="Verdana" pitchFamily="34" charset="0"/>
              </a:rPr>
              <a:t> del </a:t>
            </a:r>
            <a:r>
              <a:rPr lang="en-US" sz="2400" dirty="0" err="1">
                <a:ea typeface="Verdana" pitchFamily="34" charset="0"/>
              </a:rPr>
              <a:t>Governo</a:t>
            </a:r>
            <a:r>
              <a:rPr lang="en-US" sz="2400" dirty="0">
                <a:ea typeface="Verdana" pitchFamily="34" charset="0"/>
              </a:rPr>
              <a:t> a </a:t>
            </a:r>
            <a:r>
              <a:rPr lang="en-US" sz="2400" dirty="0" err="1">
                <a:ea typeface="Verdana" pitchFamily="34" charset="0"/>
              </a:rPr>
              <a:t>sostegno</a:t>
            </a:r>
            <a:r>
              <a:rPr lang="en-US" sz="2400" dirty="0">
                <a:ea typeface="Verdana" pitchFamily="34" charset="0"/>
              </a:rPr>
              <a:t> </a:t>
            </a:r>
            <a:r>
              <a:rPr lang="en-US" sz="2400" dirty="0" err="1">
                <a:ea typeface="Verdana" pitchFamily="34" charset="0"/>
              </a:rPr>
              <a:t>della</a:t>
            </a:r>
            <a:r>
              <a:rPr lang="en-US" sz="2400" dirty="0">
                <a:ea typeface="Verdana" pitchFamily="34" charset="0"/>
              </a:rPr>
              <a:t> </a:t>
            </a:r>
            <a:r>
              <a:rPr lang="en-US" sz="2400" dirty="0" err="1">
                <a:ea typeface="Verdana" pitchFamily="34" charset="0"/>
              </a:rPr>
              <a:t>scienza</a:t>
            </a:r>
            <a:r>
              <a:rPr lang="en-US" sz="2400" dirty="0" smtClean="0">
                <a:ea typeface="Verdana" pitchFamily="34" charset="0"/>
              </a:rPr>
              <a:t>.”</a:t>
            </a:r>
          </a:p>
          <a:p>
            <a:pPr marL="342900" indent="-342900">
              <a:spcBef>
                <a:spcPts val="600"/>
              </a:spcBef>
              <a:buClr>
                <a:schemeClr val="tx1"/>
              </a:buClr>
              <a:defRPr/>
            </a:pPr>
            <a:r>
              <a:rPr lang="en-US" sz="2400" kern="0" dirty="0" err="1">
                <a:solidFill>
                  <a:schemeClr val="bg1">
                    <a:lumMod val="25000"/>
                  </a:schemeClr>
                </a:solidFill>
                <a:cs typeface="Arial" charset="0"/>
              </a:rPr>
              <a:t>Vannevar</a:t>
            </a:r>
            <a:r>
              <a:rPr lang="en-US" sz="2400" kern="0" dirty="0">
                <a:solidFill>
                  <a:schemeClr val="bg1">
                    <a:lumMod val="25000"/>
                  </a:schemeClr>
                </a:solidFill>
                <a:cs typeface="Arial" charset="0"/>
              </a:rPr>
              <a:t> </a:t>
            </a:r>
            <a:r>
              <a:rPr lang="en-US" sz="2400" kern="0" dirty="0" smtClean="0">
                <a:solidFill>
                  <a:schemeClr val="bg1">
                    <a:lumMod val="25000"/>
                  </a:schemeClr>
                </a:solidFill>
                <a:cs typeface="Arial" charset="0"/>
              </a:rPr>
              <a:t>Bush,</a:t>
            </a:r>
            <a:r>
              <a:rPr lang="en-US" sz="2400" i="1" kern="0" dirty="0" smtClean="0">
                <a:solidFill>
                  <a:schemeClr val="bg1">
                    <a:lumMod val="25000"/>
                  </a:schemeClr>
                </a:solidFill>
                <a:cs typeface="Arial" charset="0"/>
              </a:rPr>
              <a:t> </a:t>
            </a:r>
            <a:r>
              <a:rPr lang="en-US" sz="2400" i="1" kern="0" dirty="0">
                <a:solidFill>
                  <a:schemeClr val="bg1">
                    <a:lumMod val="25000"/>
                  </a:schemeClr>
                </a:solidFill>
                <a:cs typeface="Arial" charset="0"/>
              </a:rPr>
              <a:t>1945</a:t>
            </a:r>
            <a:endParaRPr lang="en-US" sz="2400" kern="0" dirty="0">
              <a:solidFill>
                <a:schemeClr val="bg1">
                  <a:lumMod val="25000"/>
                </a:schemeClr>
              </a:solidFill>
              <a:cs typeface="Arial" charset="0"/>
            </a:endParaRPr>
          </a:p>
          <a:p>
            <a:pPr marL="342900" indent="-342900">
              <a:spcBef>
                <a:spcPts val="600"/>
              </a:spcBef>
              <a:buClr>
                <a:schemeClr val="tx1"/>
              </a:buClr>
              <a:defRPr/>
            </a:pPr>
            <a:r>
              <a:rPr lang="en-US" sz="2400" i="1" kern="0" dirty="0">
                <a:solidFill>
                  <a:schemeClr val="bg1">
                    <a:lumMod val="25000"/>
                  </a:schemeClr>
                </a:solidFill>
                <a:cs typeface="Arial" charset="0"/>
              </a:rPr>
              <a:t>“</a:t>
            </a:r>
            <a:r>
              <a:rPr lang="en-US" sz="2400" b="1" i="1" kern="0" dirty="0">
                <a:solidFill>
                  <a:schemeClr val="bg1">
                    <a:lumMod val="25000"/>
                  </a:schemeClr>
                </a:solidFill>
                <a:cs typeface="Arial" charset="0"/>
              </a:rPr>
              <a:t>Science the Endless Frontier</a:t>
            </a:r>
            <a:r>
              <a:rPr lang="en-US" sz="2400" i="1" kern="0" dirty="0">
                <a:solidFill>
                  <a:schemeClr val="bg1">
                    <a:lumMod val="25000"/>
                  </a:schemeClr>
                </a:solidFill>
                <a:cs typeface="Arial" charset="0"/>
              </a:rPr>
              <a:t>”    	</a:t>
            </a:r>
          </a:p>
          <a:p>
            <a:pPr>
              <a:buFont typeface="Arial" pitchFamily="34" charset="0"/>
              <a:buNone/>
              <a:defRPr/>
            </a:pPr>
            <a:endParaRPr lang="en-US" sz="2400" dirty="0">
              <a:ea typeface="Verdana" pitchFamily="34" charset="0"/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5161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… e quello delle università e dei centri di ricerca</a:t>
            </a:r>
            <a:endParaRPr lang="en-US" dirty="0"/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-342900" ea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cs typeface="Times New Roman" pitchFamily="18" charset="0"/>
              </a:rPr>
              <a:t>“Le università pubbliche e private e gli enti pubblici di ricerca devono </a:t>
            </a:r>
            <a:r>
              <a:rPr lang="it-IT" dirty="0">
                <a:solidFill>
                  <a:srgbClr val="FF0000"/>
                </a:solidFill>
                <a:cs typeface="Times New Roman" pitchFamily="18" charset="0"/>
              </a:rPr>
              <a:t>fornire</a:t>
            </a:r>
            <a:r>
              <a:rPr lang="it-IT" dirty="0">
                <a:cs typeface="Times New Roman" pitchFamily="18" charset="0"/>
              </a:rPr>
              <a:t> sia le nuove </a:t>
            </a:r>
            <a:r>
              <a:rPr lang="it-IT" b="1" i="1" dirty="0">
                <a:cs typeface="Times New Roman" pitchFamily="18" charset="0"/>
              </a:rPr>
              <a:t>conoscenze scientifiche </a:t>
            </a:r>
            <a:r>
              <a:rPr lang="it-IT" dirty="0">
                <a:cs typeface="Times New Roman" pitchFamily="18" charset="0"/>
              </a:rPr>
              <a:t>che </a:t>
            </a:r>
            <a:r>
              <a:rPr lang="it-IT" dirty="0">
                <a:solidFill>
                  <a:srgbClr val="FF0000"/>
                </a:solidFill>
                <a:cs typeface="Times New Roman" pitchFamily="18" charset="0"/>
              </a:rPr>
              <a:t>formare</a:t>
            </a:r>
            <a:r>
              <a:rPr lang="it-IT" dirty="0">
                <a:cs typeface="Times New Roman" pitchFamily="18" charset="0"/>
              </a:rPr>
              <a:t> i </a:t>
            </a:r>
            <a:r>
              <a:rPr lang="it-IT" b="1" i="1" dirty="0">
                <a:cs typeface="Times New Roman" pitchFamily="18" charset="0"/>
              </a:rPr>
              <a:t>nuovi ricercatori</a:t>
            </a:r>
            <a:r>
              <a:rPr lang="it-IT" dirty="0">
                <a:cs typeface="Times New Roman" pitchFamily="18" charset="0"/>
              </a:rPr>
              <a:t>. Queste istituzioni sono specificamente qualificate, dalla loro tradizione e dalle loro caratteristiche peculiari, per svolgere la </a:t>
            </a:r>
            <a:r>
              <a:rPr lang="it-IT" b="1" i="1" dirty="0">
                <a:solidFill>
                  <a:srgbClr val="FF0000"/>
                </a:solidFill>
                <a:cs typeface="Times New Roman" pitchFamily="18" charset="0"/>
              </a:rPr>
              <a:t>ricerca di base</a:t>
            </a:r>
            <a:endParaRPr lang="it-IT" dirty="0">
              <a:solidFill>
                <a:srgbClr val="FF0000"/>
              </a:solidFill>
              <a:cs typeface="Times New Roman" pitchFamily="18" charset="0"/>
            </a:endParaRP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it-IT" dirty="0">
                <a:cs typeface="Times New Roman" pitchFamily="18" charset="0"/>
              </a:rPr>
              <a:t>E’ principalmente in queste istituzioni che gli scienziati possono lavorare in un’atmosfera che è relativamente </a:t>
            </a:r>
            <a:r>
              <a:rPr lang="it-IT" b="1" i="1" dirty="0">
                <a:cs typeface="Times New Roman" pitchFamily="18" charset="0"/>
              </a:rPr>
              <a:t>libera</a:t>
            </a:r>
            <a:r>
              <a:rPr lang="it-IT" dirty="0">
                <a:cs typeface="Times New Roman" pitchFamily="18" charset="0"/>
              </a:rPr>
              <a:t> dalle pressioni avverse della convenzione, del pregiudizio, o delle </a:t>
            </a:r>
            <a:r>
              <a:rPr lang="it-IT" b="1" i="1" u="sng" dirty="0">
                <a:cs typeface="Times New Roman" pitchFamily="18" charset="0"/>
              </a:rPr>
              <a:t>necessità commerciali</a:t>
            </a:r>
            <a:r>
              <a:rPr lang="it-IT" dirty="0">
                <a:cs typeface="Times New Roman" pitchFamily="18" charset="0"/>
              </a:rPr>
              <a:t>. Al loro meglio, esse forniscono un significativo grado di </a:t>
            </a:r>
            <a:r>
              <a:rPr lang="it-IT" b="1" i="1" dirty="0">
                <a:cs typeface="Times New Roman" pitchFamily="18" charset="0"/>
              </a:rPr>
              <a:t>libertà intellettuale </a:t>
            </a:r>
            <a:r>
              <a:rPr lang="it-IT" b="1" i="1" dirty="0" smtClean="0">
                <a:cs typeface="Times New Roman" pitchFamily="18" charset="0"/>
              </a:rPr>
              <a:t>personale (</a:t>
            </a:r>
            <a:r>
              <a:rPr lang="it-IT" b="1" dirty="0" smtClean="0"/>
              <a:t>Art</a:t>
            </a:r>
            <a:r>
              <a:rPr lang="it-IT" b="1" dirty="0"/>
              <a:t>. </a:t>
            </a:r>
            <a:r>
              <a:rPr lang="it-IT" b="1" dirty="0" smtClean="0"/>
              <a:t>33 Costituzione: </a:t>
            </a:r>
            <a:r>
              <a:rPr lang="it-IT" i="1" dirty="0"/>
              <a:t>L'arte e la scienza sono libere e libero ne è l'insegnamento</a:t>
            </a:r>
            <a:r>
              <a:rPr lang="it-IT" i="1" dirty="0" smtClean="0"/>
              <a:t>. Le </a:t>
            </a:r>
            <a:r>
              <a:rPr lang="it-IT" i="1" dirty="0"/>
              <a:t>istituzioni di alta cultura, università ed accademie, hanno il diritto di darsi ordinamenti autonomi nei limiti stabiliti dalle leggi dello </a:t>
            </a:r>
            <a:r>
              <a:rPr lang="it-IT" i="1" dirty="0" smtClean="0"/>
              <a:t>Stato</a:t>
            </a:r>
            <a:r>
              <a:rPr lang="it-IT" b="1" dirty="0" smtClean="0"/>
              <a:t>).</a:t>
            </a:r>
            <a:endParaRPr lang="it-IT" sz="1800" dirty="0"/>
          </a:p>
          <a:p>
            <a:pPr indent="-342900" ea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 smtClean="0">
                <a:cs typeface="Times New Roman" pitchFamily="18" charset="0"/>
              </a:rPr>
              <a:t>Tutti </a:t>
            </a:r>
            <a:r>
              <a:rPr lang="it-IT" dirty="0">
                <a:cs typeface="Times New Roman" pitchFamily="18" charset="0"/>
              </a:rPr>
              <a:t>questi fattori rivestono una </a:t>
            </a:r>
            <a:r>
              <a:rPr lang="it-IT" dirty="0">
                <a:solidFill>
                  <a:srgbClr val="FF0000"/>
                </a:solidFill>
                <a:cs typeface="Times New Roman" pitchFamily="18" charset="0"/>
              </a:rPr>
              <a:t>grande importanza </a:t>
            </a:r>
            <a:r>
              <a:rPr lang="it-IT" dirty="0">
                <a:cs typeface="Times New Roman" pitchFamily="18" charset="0"/>
              </a:rPr>
              <a:t>nello sviluppo delle nuove conoscenze, poiché è certo che la gran parte delle nuove conoscenze suscita opposizione a causa della sua tendenza a contraddire le credenze e le pratiche correnti … [E’] raramente possibile eguagliare le università in relazione alla libertà che è così importante per le </a:t>
            </a:r>
            <a:r>
              <a:rPr lang="it-IT" b="1" i="1" dirty="0">
                <a:cs typeface="Times New Roman" pitchFamily="18" charset="0"/>
              </a:rPr>
              <a:t>scoperte scientifiche</a:t>
            </a:r>
            <a:r>
              <a:rPr lang="it-IT" dirty="0">
                <a:cs typeface="Times New Roman" pitchFamily="18" charset="0"/>
              </a:rPr>
              <a:t>.”</a:t>
            </a:r>
            <a:endParaRPr lang="en-US" dirty="0"/>
          </a:p>
        </p:txBody>
      </p:sp>
      <p:sp>
        <p:nvSpPr>
          <p:cNvPr id="2" name="Freccia a sinistra 1"/>
          <p:cNvSpPr/>
          <p:nvPr/>
        </p:nvSpPr>
        <p:spPr>
          <a:xfrm>
            <a:off x="8097520" y="4511040"/>
            <a:ext cx="355600" cy="1422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5679440" y="5977468"/>
            <a:ext cx="5530873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sz="2000" dirty="0" smtClean="0"/>
              <a:t>Limite dettato dai finanziamenti sempre più limitati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2702889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Le forme non concorrenziali e l’efficienza dinamica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Se i mercati reali non tendono naturalmente alla concorrenza perfetta, questo potrebbe essere giustificato dalla presenza di </a:t>
            </a:r>
            <a:r>
              <a:rPr lang="it-IT" sz="2400" b="1" dirty="0" smtClean="0"/>
              <a:t>un’allocazione efficiente di tipo dinamico</a:t>
            </a:r>
          </a:p>
          <a:p>
            <a:r>
              <a:rPr lang="it-IT" sz="2400" dirty="0" smtClean="0"/>
              <a:t>Semplicemente il sistema ha necessità di operare in presenza di extraprofitti per crescere…</a:t>
            </a:r>
          </a:p>
          <a:p>
            <a:r>
              <a:rPr lang="it-IT" sz="2400" dirty="0" smtClean="0"/>
              <a:t>Anche in questo caso le interpretazioni sono discordanti</a:t>
            </a:r>
            <a:endParaRPr lang="it-IT" sz="24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F5F32-2160-4E5E-804C-B61392165227}" type="slidenum">
              <a:rPr lang="it-IT" smtClean="0"/>
              <a:pPr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3889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CasellaDiTesto 1"/>
          <p:cNvSpPr txBox="1">
            <a:spLocks noChangeArrowheads="1"/>
          </p:cNvSpPr>
          <p:nvPr/>
        </p:nvSpPr>
        <p:spPr bwMode="auto">
          <a:xfrm>
            <a:off x="2036763" y="241300"/>
            <a:ext cx="686758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Spesa pubblica per istruzione in % del </a:t>
            </a:r>
            <a:r>
              <a:rPr lang="it-IT" alt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Pil</a:t>
            </a:r>
            <a:r>
              <a:rPr lang="it-IT" alt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- </a:t>
            </a:r>
            <a:r>
              <a:rPr lang="it-IT" alt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2012</a:t>
            </a:r>
            <a:endParaRPr lang="it-IT" altLang="en-US" sz="28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7475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050" y="1435101"/>
            <a:ext cx="9386888" cy="379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4" name="CasellaDiTesto 6"/>
          <p:cNvSpPr txBox="1">
            <a:spLocks noChangeArrowheads="1"/>
          </p:cNvSpPr>
          <p:nvPr/>
        </p:nvSpPr>
        <p:spPr bwMode="auto">
          <a:xfrm>
            <a:off x="3611563" y="5300663"/>
            <a:ext cx="47164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2400" dirty="0"/>
              <a:t>L’Italia spende meno degli altri paesi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3838810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CasellaDiTesto 1"/>
          <p:cNvSpPr txBox="1">
            <a:spLocks noChangeArrowheads="1"/>
          </p:cNvSpPr>
          <p:nvPr/>
        </p:nvSpPr>
        <p:spPr bwMode="auto">
          <a:xfrm>
            <a:off x="771525" y="234457"/>
            <a:ext cx="997856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Spesa pubblica per l’universit</a:t>
            </a:r>
            <a:r>
              <a:rPr lang="it-IT" altLang="en-US" sz="2800" b="1" dirty="0">
                <a:latin typeface="Aharoni" panose="02010803020104030203" pitchFamily="2" charset="-79"/>
                <a:cs typeface="Aharoni" panose="02010803020104030203" pitchFamily="2" charset="-79"/>
              </a:rPr>
              <a:t>à</a:t>
            </a:r>
            <a:r>
              <a:rPr lang="it-IT" alt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in </a:t>
            </a:r>
            <a:r>
              <a:rPr lang="it-IT" alt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$ PPA per studente equivalente- 2012</a:t>
            </a:r>
            <a:endParaRPr lang="it-IT" altLang="en-US" sz="32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CasellaDiTesto 6"/>
          <p:cNvSpPr txBox="1">
            <a:spLocks noChangeArrowheads="1"/>
          </p:cNvSpPr>
          <p:nvPr/>
        </p:nvSpPr>
        <p:spPr bwMode="auto">
          <a:xfrm>
            <a:off x="3333749" y="6396037"/>
            <a:ext cx="55245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2400" dirty="0">
                <a:solidFill>
                  <a:schemeClr val="bg1"/>
                </a:solidFill>
              </a:rPr>
              <a:t>L’Italia spende molto meno degli altri paesi</a:t>
            </a:r>
            <a:endParaRPr lang="it-IT" sz="2000" dirty="0">
              <a:solidFill>
                <a:schemeClr val="bg1"/>
              </a:solidFill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5200" y="693656"/>
            <a:ext cx="7416799" cy="5705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635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1280" y="163621"/>
            <a:ext cx="10058400" cy="566837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Ed in % del PIL</a:t>
            </a:r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6784" y="163622"/>
            <a:ext cx="8709312" cy="6628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71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CasellaDiTesto 1"/>
          <p:cNvSpPr txBox="1">
            <a:spLocks noChangeArrowheads="1"/>
          </p:cNvSpPr>
          <p:nvPr/>
        </p:nvSpPr>
        <p:spPr bwMode="auto">
          <a:xfrm>
            <a:off x="2219326" y="188914"/>
            <a:ext cx="66849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I laureati (et</a:t>
            </a:r>
            <a:r>
              <a:rPr lang="it-IT" altLang="en-US" sz="2800" b="1" dirty="0">
                <a:latin typeface="Aharoni" panose="02010803020104030203" pitchFamily="2" charset="-79"/>
                <a:cs typeface="Aharoni" panose="02010803020104030203" pitchFamily="2" charset="-79"/>
              </a:rPr>
              <a:t>à</a:t>
            </a:r>
            <a:r>
              <a:rPr lang="it-IT" alt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tra i 25 ed i 64 anni) - 2012</a:t>
            </a:r>
          </a:p>
        </p:txBody>
      </p:sp>
      <p:pic>
        <p:nvPicPr>
          <p:cNvPr id="7680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1132" y="801503"/>
            <a:ext cx="6775450" cy="580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4" name="CasellaDiTesto 6"/>
          <p:cNvSpPr txBox="1">
            <a:spLocks noChangeArrowheads="1"/>
          </p:cNvSpPr>
          <p:nvPr/>
        </p:nvSpPr>
        <p:spPr bwMode="auto">
          <a:xfrm>
            <a:off x="1200150" y="2454276"/>
            <a:ext cx="23495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2400" dirty="0"/>
              <a:t>L’Italia ha troppo </a:t>
            </a:r>
          </a:p>
          <a:p>
            <a:pPr>
              <a:defRPr/>
            </a:pPr>
            <a:r>
              <a:rPr lang="it-IT" sz="2400" dirty="0"/>
              <a:t>pochi laureati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598476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CasellaDiTesto 1"/>
          <p:cNvSpPr txBox="1">
            <a:spLocks noChangeArrowheads="1"/>
          </p:cNvSpPr>
          <p:nvPr/>
        </p:nvSpPr>
        <p:spPr bwMode="auto">
          <a:xfrm>
            <a:off x="2219325" y="188914"/>
            <a:ext cx="6985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I dottori di ricerca (età 25 – 34 anni) - 2012</a:t>
            </a:r>
          </a:p>
        </p:txBody>
      </p:sp>
      <p:pic>
        <p:nvPicPr>
          <p:cNvPr id="7782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588" y="1484313"/>
            <a:ext cx="9631362" cy="418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4" name="CasellaDiTesto 6"/>
          <p:cNvSpPr txBox="1">
            <a:spLocks noChangeArrowheads="1"/>
          </p:cNvSpPr>
          <p:nvPr/>
        </p:nvSpPr>
        <p:spPr bwMode="auto">
          <a:xfrm>
            <a:off x="2927351" y="5775326"/>
            <a:ext cx="67278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2400" dirty="0"/>
              <a:t>L’Italia laurea meno dottori di ricerca degli altri paesi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1344832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0329" y="921637"/>
            <a:ext cx="7747831" cy="5865243"/>
          </a:xfrm>
          <a:prstGeom prst="rect">
            <a:avLst/>
          </a:prstGeom>
        </p:spPr>
      </p:pic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526197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E quindi cosa fare nella crisi economica?</a:t>
            </a:r>
            <a:endParaRPr lang="it-IT" dirty="0"/>
          </a:p>
        </p:txBody>
      </p:sp>
      <p:sp>
        <p:nvSpPr>
          <p:cNvPr id="4" name="Freccia in giù 3"/>
          <p:cNvSpPr/>
          <p:nvPr/>
        </p:nvSpPr>
        <p:spPr>
          <a:xfrm>
            <a:off x="8402320" y="3518978"/>
            <a:ext cx="223520" cy="6705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5739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Invece la ricerca applicata ha altro scopo</a:t>
            </a:r>
            <a:endParaRPr lang="en-US" dirty="0"/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-342900" eaLnBrk="0" hangingPunct="0">
              <a:spcBef>
                <a:spcPts val="0"/>
              </a:spcBef>
              <a:defRPr/>
            </a:pPr>
            <a:r>
              <a:rPr lang="it-IT" sz="2400" dirty="0">
                <a:solidFill>
                  <a:srgbClr val="000000"/>
                </a:solidFill>
                <a:cs typeface="Times New Roman" pitchFamily="18" charset="0"/>
              </a:rPr>
              <a:t>“La preminenza del movente del </a:t>
            </a:r>
            <a:r>
              <a:rPr lang="it-IT" sz="2400" b="1" i="1" dirty="0">
                <a:solidFill>
                  <a:srgbClr val="000000"/>
                </a:solidFill>
                <a:cs typeface="Times New Roman" pitchFamily="18" charset="0"/>
              </a:rPr>
              <a:t>profitto</a:t>
            </a:r>
            <a:r>
              <a:rPr lang="it-IT" sz="2400" dirty="0">
                <a:solidFill>
                  <a:srgbClr val="000000"/>
                </a:solidFill>
                <a:cs typeface="Times New Roman" pitchFamily="18" charset="0"/>
              </a:rPr>
              <a:t> nel condurre una ricerca scientifica significa, in ultima analisi, che la scienza viene privata del suo carattere epistemologico, secondo il quale il suo fine principale è la scoperta della </a:t>
            </a:r>
            <a:r>
              <a:rPr lang="it-IT" sz="2400" b="1" i="1" dirty="0">
                <a:solidFill>
                  <a:srgbClr val="000000"/>
                </a:solidFill>
                <a:cs typeface="Times New Roman" pitchFamily="18" charset="0"/>
              </a:rPr>
              <a:t>verità</a:t>
            </a:r>
            <a:r>
              <a:rPr lang="it-IT" sz="2400" dirty="0">
                <a:solidFill>
                  <a:srgbClr val="000000"/>
                </a:solidFill>
                <a:cs typeface="Times New Roman" pitchFamily="18" charset="0"/>
              </a:rPr>
              <a:t>. </a:t>
            </a:r>
            <a:endParaRPr lang="it-IT" sz="2400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indent="-342900" eaLnBrk="0" hangingPunct="0">
              <a:spcBef>
                <a:spcPts val="0"/>
              </a:spcBef>
              <a:defRPr/>
            </a:pPr>
            <a:endParaRPr lang="it-IT" sz="2400" dirty="0">
              <a:solidFill>
                <a:srgbClr val="000000"/>
              </a:solidFill>
              <a:cs typeface="Times New Roman" pitchFamily="18" charset="0"/>
            </a:endParaRPr>
          </a:p>
          <a:p>
            <a:pPr indent="-342900" eaLnBrk="0" hangingPunct="0">
              <a:spcBef>
                <a:spcPts val="0"/>
              </a:spcBef>
              <a:defRPr/>
            </a:pPr>
            <a:r>
              <a:rPr lang="it-IT" sz="2400" dirty="0" smtClean="0">
                <a:solidFill>
                  <a:srgbClr val="000000"/>
                </a:solidFill>
                <a:cs typeface="Times New Roman" pitchFamily="18" charset="0"/>
              </a:rPr>
              <a:t>Il </a:t>
            </a:r>
            <a:r>
              <a:rPr lang="it-IT" sz="2400" dirty="0">
                <a:solidFill>
                  <a:srgbClr val="000000"/>
                </a:solidFill>
                <a:cs typeface="Times New Roman" pitchFamily="18" charset="0"/>
              </a:rPr>
              <a:t>rischio è che quando la ricerca prende una svolta utilitaristica, la sua dimensione speculativa, che è la dinamica interiore del percorso intellettuale dell'uomo, viene ridotta o soffocata</a:t>
            </a:r>
            <a:r>
              <a:rPr lang="it-IT" sz="2400" dirty="0" smtClean="0">
                <a:solidFill>
                  <a:srgbClr val="000000"/>
                </a:solidFill>
                <a:cs typeface="Times New Roman" pitchFamily="18" charset="0"/>
              </a:rPr>
              <a:t>”.</a:t>
            </a:r>
          </a:p>
          <a:p>
            <a:pPr indent="-342900" eaLnBrk="0" hangingPunct="0">
              <a:spcBef>
                <a:spcPts val="0"/>
              </a:spcBef>
              <a:defRPr/>
            </a:pPr>
            <a:endParaRPr lang="it-IT" sz="2400" dirty="0">
              <a:solidFill>
                <a:schemeClr val="bg2"/>
              </a:solidFill>
              <a:cs typeface="Times New Roman" pitchFamily="18" charset="0"/>
            </a:endParaRPr>
          </a:p>
          <a:p>
            <a:pPr indent="-342900" eaLnBrk="0" hangingPunct="0">
              <a:spcBef>
                <a:spcPts val="0"/>
              </a:spcBef>
              <a:defRPr/>
            </a:pPr>
            <a:r>
              <a:rPr lang="it-IT" sz="2400" dirty="0">
                <a:solidFill>
                  <a:srgbClr val="000000"/>
                </a:solidFill>
                <a:cs typeface="Times New Roman" pitchFamily="18" charset="0"/>
              </a:rPr>
              <a:t>(Giovanni Paolo II, Lettera al Nunzio apostolico in Polonia in occasione della Conferenza internazionale “</a:t>
            </a:r>
            <a:r>
              <a:rPr lang="it-IT" sz="2400" i="1" dirty="0" err="1">
                <a:solidFill>
                  <a:srgbClr val="000000"/>
                </a:solidFill>
                <a:cs typeface="Times New Roman" pitchFamily="18" charset="0"/>
              </a:rPr>
              <a:t>Conflict</a:t>
            </a:r>
            <a:r>
              <a:rPr lang="it-IT" sz="2400" i="1" dirty="0">
                <a:solidFill>
                  <a:srgbClr val="000000"/>
                </a:solidFill>
                <a:cs typeface="Times New Roman" pitchFamily="18" charset="0"/>
              </a:rPr>
              <a:t> of </a:t>
            </a:r>
            <a:r>
              <a:rPr lang="it-IT" sz="2400" i="1" dirty="0" err="1">
                <a:solidFill>
                  <a:srgbClr val="000000"/>
                </a:solidFill>
                <a:cs typeface="Times New Roman" pitchFamily="18" charset="0"/>
              </a:rPr>
              <a:t>Interest</a:t>
            </a:r>
            <a:r>
              <a:rPr lang="it-IT" sz="2400" i="1" dirty="0">
                <a:solidFill>
                  <a:srgbClr val="000000"/>
                </a:solidFill>
                <a:cs typeface="Times New Roman" pitchFamily="18" charset="0"/>
              </a:rPr>
              <a:t> and </a:t>
            </a:r>
            <a:r>
              <a:rPr lang="it-IT" sz="2400" i="1" dirty="0" err="1">
                <a:solidFill>
                  <a:srgbClr val="000000"/>
                </a:solidFill>
                <a:cs typeface="Times New Roman" pitchFamily="18" charset="0"/>
              </a:rPr>
              <a:t>its</a:t>
            </a:r>
            <a:r>
              <a:rPr lang="it-IT" sz="2400" i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it-IT" sz="2400" i="1" dirty="0" err="1">
                <a:solidFill>
                  <a:srgbClr val="000000"/>
                </a:solidFill>
                <a:cs typeface="Times New Roman" pitchFamily="18" charset="0"/>
              </a:rPr>
              <a:t>Significance</a:t>
            </a:r>
            <a:r>
              <a:rPr lang="it-IT" sz="2400" i="1" dirty="0">
                <a:solidFill>
                  <a:srgbClr val="000000"/>
                </a:solidFill>
                <a:cs typeface="Times New Roman" pitchFamily="18" charset="0"/>
              </a:rPr>
              <a:t> in Science and Medicine</a:t>
            </a:r>
            <a:r>
              <a:rPr lang="it-IT" sz="2400" dirty="0">
                <a:solidFill>
                  <a:srgbClr val="000000"/>
                </a:solidFill>
                <a:cs typeface="Times New Roman" pitchFamily="18" charset="0"/>
              </a:rPr>
              <a:t>”, 25 marzo 2002)</a:t>
            </a:r>
          </a:p>
          <a:p>
            <a:endParaRPr lang="en-US" sz="2400" dirty="0"/>
          </a:p>
        </p:txBody>
      </p:sp>
      <p:sp>
        <p:nvSpPr>
          <p:cNvPr id="2" name="Freccia in giù 1"/>
          <p:cNvSpPr/>
          <p:nvPr/>
        </p:nvSpPr>
        <p:spPr>
          <a:xfrm>
            <a:off x="5872480" y="5598160"/>
            <a:ext cx="508000" cy="27093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620485" y="5906348"/>
            <a:ext cx="11011989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sz="2000" dirty="0" smtClean="0"/>
              <a:t>Quindi la ricerca applicata deve avere altri luoghi in cui svilupparsi: I politecnici, IIT, Human </a:t>
            </a:r>
            <a:r>
              <a:rPr lang="it-IT" sz="2000" dirty="0" err="1" smtClean="0"/>
              <a:t>Technopole</a:t>
            </a:r>
            <a:r>
              <a:rPr lang="it-IT" sz="2000" dirty="0" smtClean="0"/>
              <a:t>…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2381149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Le necessità dello sviluppo post-bellico</a:t>
            </a:r>
            <a:endParaRPr lang="en-US" dirty="0"/>
          </a:p>
        </p:txBody>
      </p:sp>
      <p:sp>
        <p:nvSpPr>
          <p:cNvPr id="3" name="CasellaDiTesto 2"/>
          <p:cNvSpPr txBox="1">
            <a:spLocks noChangeArrowheads="1"/>
          </p:cNvSpPr>
          <p:nvPr/>
        </p:nvSpPr>
        <p:spPr bwMode="auto">
          <a:xfrm>
            <a:off x="474663" y="2997200"/>
            <a:ext cx="7556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en-US" sz="2000" dirty="0"/>
              <a:t>1940</a:t>
            </a:r>
            <a:endParaRPr lang="it-IT" altLang="en-US" dirty="0"/>
          </a:p>
        </p:txBody>
      </p:sp>
      <p:sp>
        <p:nvSpPr>
          <p:cNvPr id="4" name="CasellaDiTesto 3"/>
          <p:cNvSpPr txBox="1">
            <a:spLocks noChangeArrowheads="1"/>
          </p:cNvSpPr>
          <p:nvPr/>
        </p:nvSpPr>
        <p:spPr bwMode="auto">
          <a:xfrm>
            <a:off x="8348663" y="3028950"/>
            <a:ext cx="75533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en-US" sz="2000" dirty="0" smtClean="0"/>
              <a:t>2016</a:t>
            </a:r>
            <a:endParaRPr lang="it-IT" altLang="en-US" dirty="0"/>
          </a:p>
        </p:txBody>
      </p:sp>
      <p:sp>
        <p:nvSpPr>
          <p:cNvPr id="5" name="Freccia a destra 4"/>
          <p:cNvSpPr/>
          <p:nvPr/>
        </p:nvSpPr>
        <p:spPr>
          <a:xfrm>
            <a:off x="1352550" y="3068638"/>
            <a:ext cx="6877050" cy="288925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it-IT"/>
          </a:p>
        </p:txBody>
      </p:sp>
      <p:sp>
        <p:nvSpPr>
          <p:cNvPr id="6" name="CasellaDiTesto 5"/>
          <p:cNvSpPr txBox="1">
            <a:spLocks noChangeArrowheads="1"/>
          </p:cNvSpPr>
          <p:nvPr/>
        </p:nvSpPr>
        <p:spPr bwMode="auto">
          <a:xfrm>
            <a:off x="317500" y="4191000"/>
            <a:ext cx="9667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en-US"/>
              <a:t>scienza</a:t>
            </a:r>
          </a:p>
        </p:txBody>
      </p:sp>
      <p:sp>
        <p:nvSpPr>
          <p:cNvPr id="7" name="CasellaDiTesto 6"/>
          <p:cNvSpPr txBox="1">
            <a:spLocks noChangeArrowheads="1"/>
          </p:cNvSpPr>
          <p:nvPr/>
        </p:nvSpPr>
        <p:spPr bwMode="auto">
          <a:xfrm>
            <a:off x="1789113" y="4191000"/>
            <a:ext cx="12366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en-US"/>
              <a:t>tecnologia</a:t>
            </a:r>
          </a:p>
        </p:txBody>
      </p:sp>
      <p:sp>
        <p:nvSpPr>
          <p:cNvPr id="8" name="CasellaDiTesto 7"/>
          <p:cNvSpPr txBox="1">
            <a:spLocks noChangeArrowheads="1"/>
          </p:cNvSpPr>
          <p:nvPr/>
        </p:nvSpPr>
        <p:spPr bwMode="auto">
          <a:xfrm>
            <a:off x="3671888" y="4157663"/>
            <a:ext cx="1416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en-US"/>
              <a:t>innovazione</a:t>
            </a:r>
            <a:endParaRPr lang="it-IT" altLang="en-US" sz="2000"/>
          </a:p>
        </p:txBody>
      </p:sp>
      <p:sp>
        <p:nvSpPr>
          <p:cNvPr id="9" name="CasellaDiTesto 8"/>
          <p:cNvSpPr txBox="1">
            <a:spLocks noChangeArrowheads="1"/>
          </p:cNvSpPr>
          <p:nvPr/>
        </p:nvSpPr>
        <p:spPr bwMode="auto">
          <a:xfrm>
            <a:off x="5573713" y="4149725"/>
            <a:ext cx="14668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en-US"/>
              <a:t>competitività</a:t>
            </a:r>
          </a:p>
        </p:txBody>
      </p:sp>
      <p:sp>
        <p:nvSpPr>
          <p:cNvPr id="10" name="CasellaDiTesto 9"/>
          <p:cNvSpPr txBox="1">
            <a:spLocks noChangeArrowheads="1"/>
          </p:cNvSpPr>
          <p:nvPr/>
        </p:nvSpPr>
        <p:spPr bwMode="auto">
          <a:xfrm>
            <a:off x="7658100" y="4149725"/>
            <a:ext cx="18653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en-US"/>
              <a:t>necessità sociali</a:t>
            </a:r>
          </a:p>
        </p:txBody>
      </p:sp>
      <p:sp>
        <p:nvSpPr>
          <p:cNvPr id="11" name="Freccia a destra 10"/>
          <p:cNvSpPr/>
          <p:nvPr/>
        </p:nvSpPr>
        <p:spPr>
          <a:xfrm>
            <a:off x="1285875" y="4302125"/>
            <a:ext cx="547688" cy="215900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it-IT"/>
          </a:p>
        </p:txBody>
      </p:sp>
      <p:sp>
        <p:nvSpPr>
          <p:cNvPr id="12" name="Freccia a destra 11"/>
          <p:cNvSpPr/>
          <p:nvPr/>
        </p:nvSpPr>
        <p:spPr>
          <a:xfrm>
            <a:off x="3159125" y="4302125"/>
            <a:ext cx="546100" cy="215900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it-IT"/>
          </a:p>
        </p:txBody>
      </p:sp>
      <p:sp>
        <p:nvSpPr>
          <p:cNvPr id="13" name="Freccia a destra 12"/>
          <p:cNvSpPr/>
          <p:nvPr/>
        </p:nvSpPr>
        <p:spPr>
          <a:xfrm>
            <a:off x="5030788" y="4302125"/>
            <a:ext cx="546100" cy="215900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it-IT"/>
          </a:p>
        </p:txBody>
      </p:sp>
      <p:sp>
        <p:nvSpPr>
          <p:cNvPr id="14" name="Freccia a destra 13"/>
          <p:cNvSpPr/>
          <p:nvPr/>
        </p:nvSpPr>
        <p:spPr>
          <a:xfrm>
            <a:off x="7185025" y="4230688"/>
            <a:ext cx="546100" cy="215900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it-IT"/>
          </a:p>
        </p:txBody>
      </p:sp>
      <p:cxnSp>
        <p:nvCxnSpPr>
          <p:cNvPr id="15" name="Connettore 7 14"/>
          <p:cNvCxnSpPr/>
          <p:nvPr/>
        </p:nvCxnSpPr>
        <p:spPr>
          <a:xfrm rot="16200000" flipH="1">
            <a:off x="8158163" y="4760912"/>
            <a:ext cx="719138" cy="360363"/>
          </a:xfrm>
          <a:prstGeom prst="curvedConnector3">
            <a:avLst>
              <a:gd name="adj1" fmla="val 50000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sellaDiTesto 15"/>
          <p:cNvSpPr txBox="1">
            <a:spLocks noChangeArrowheads="1"/>
          </p:cNvSpPr>
          <p:nvPr/>
        </p:nvSpPr>
        <p:spPr bwMode="auto">
          <a:xfrm>
            <a:off x="7905750" y="5373688"/>
            <a:ext cx="16081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en-US"/>
              <a:t>posti di lavoro</a:t>
            </a:r>
          </a:p>
        </p:txBody>
      </p:sp>
    </p:spTree>
    <p:extLst>
      <p:ext uri="{BB962C8B-B14F-4D97-AF65-F5344CB8AC3E}">
        <p14:creationId xmlns:p14="http://schemas.microsoft.com/office/powerpoint/2010/main" val="1300148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6" grpId="0"/>
      <p:bldP spid="7" grpId="0"/>
      <p:bldP spid="8" grpId="0"/>
      <p:bldP spid="9" grpId="0"/>
      <p:bldP spid="10" grpId="0"/>
      <p:bldP spid="11" grpId="0" animBg="1"/>
      <p:bldP spid="12" grpId="0" animBg="1"/>
      <p:bldP spid="13" grpId="0" animBg="1"/>
      <p:bldP spid="14" grpId="0" animBg="1"/>
      <p:bldP spid="1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L’investimento pubblico in R&amp;D aumenta</a:t>
            </a:r>
            <a:endParaRPr lang="en-US" dirty="0"/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eaLnBrk="0" hangingPunct="0">
              <a:spcBef>
                <a:spcPts val="0"/>
              </a:spcBef>
              <a:buNone/>
              <a:defRPr/>
            </a:pPr>
            <a:r>
              <a:rPr lang="it-IT" sz="2400" dirty="0"/>
              <a:t>Vi è un generale accordo sul fatto che l’investimento in R&amp;S abbia effetti positivi sulla produzione e sul benessere; questi effetti sono tuttavia </a:t>
            </a:r>
            <a:r>
              <a:rPr lang="it-IT" sz="2400" b="1" dirty="0"/>
              <a:t>ritardati nel tempo</a:t>
            </a:r>
          </a:p>
          <a:p>
            <a:pPr indent="-342900" eaLnBrk="0" hangingPunct="0">
              <a:spcBef>
                <a:spcPts val="0"/>
              </a:spcBef>
              <a:defRPr/>
            </a:pPr>
            <a:endParaRPr lang="it-IT" sz="2400" dirty="0" smtClean="0"/>
          </a:p>
          <a:p>
            <a:pPr indent="-342900" eaLnBrk="0" hangingPunct="0">
              <a:spcBef>
                <a:spcPts val="0"/>
              </a:spcBef>
              <a:defRPr/>
            </a:pPr>
            <a:r>
              <a:rPr lang="it-IT" sz="2400" dirty="0" smtClean="0"/>
              <a:t>Il rendimento dell’investimento </a:t>
            </a:r>
            <a:r>
              <a:rPr lang="it-IT" sz="2400" dirty="0">
                <a:solidFill>
                  <a:srgbClr val="FF0000"/>
                </a:solidFill>
              </a:rPr>
              <a:t>privato</a:t>
            </a:r>
            <a:r>
              <a:rPr lang="it-IT" sz="2400" dirty="0"/>
              <a:t> nella R&amp;S è molto alto, ma anche il rischio è elevato</a:t>
            </a:r>
          </a:p>
          <a:p>
            <a:pPr indent="-342900" eaLnBrk="0" hangingPunct="0">
              <a:spcBef>
                <a:spcPts val="0"/>
              </a:spcBef>
              <a:defRPr/>
            </a:pPr>
            <a:endParaRPr lang="it-IT" sz="2400" dirty="0" smtClean="0"/>
          </a:p>
          <a:p>
            <a:pPr indent="-342900" eaLnBrk="0" hangingPunct="0">
              <a:spcBef>
                <a:spcPts val="0"/>
              </a:spcBef>
              <a:defRPr/>
            </a:pPr>
            <a:r>
              <a:rPr lang="it-IT" sz="2400" dirty="0" smtClean="0"/>
              <a:t>Il </a:t>
            </a:r>
            <a:r>
              <a:rPr lang="it-IT" sz="2400" dirty="0"/>
              <a:t>rendimento </a:t>
            </a:r>
            <a:r>
              <a:rPr lang="it-IT" sz="2400" dirty="0" smtClean="0"/>
              <a:t>dell’investimento </a:t>
            </a:r>
            <a:r>
              <a:rPr lang="it-IT" sz="2400" dirty="0">
                <a:solidFill>
                  <a:srgbClr val="FF0000"/>
                </a:solidFill>
              </a:rPr>
              <a:t>pubblico</a:t>
            </a:r>
            <a:r>
              <a:rPr lang="it-IT" sz="2400" dirty="0"/>
              <a:t> nella R&amp;S varia tra il 20% ed il 60</a:t>
            </a:r>
            <a:r>
              <a:rPr lang="it-IT" sz="2400" dirty="0" smtClean="0"/>
              <a:t>%</a:t>
            </a:r>
          </a:p>
          <a:p>
            <a:pPr indent="-342900" eaLnBrk="0" hangingPunct="0">
              <a:spcBef>
                <a:spcPts val="0"/>
              </a:spcBef>
              <a:defRPr/>
            </a:pPr>
            <a:endParaRPr lang="it-IT" sz="2400" dirty="0" smtClean="0"/>
          </a:p>
          <a:p>
            <a:pPr indent="-342900" eaLnBrk="0" hangingPunct="0">
              <a:spcBef>
                <a:spcPts val="0"/>
              </a:spcBef>
              <a:defRPr/>
            </a:pPr>
            <a:r>
              <a:rPr lang="it-IT" sz="2400" dirty="0" smtClean="0"/>
              <a:t>Il </a:t>
            </a:r>
            <a:r>
              <a:rPr lang="it-IT" sz="2400" dirty="0"/>
              <a:t>rendimento </a:t>
            </a:r>
            <a:r>
              <a:rPr lang="it-IT" sz="2400" dirty="0" smtClean="0">
                <a:solidFill>
                  <a:srgbClr val="FF0000"/>
                </a:solidFill>
              </a:rPr>
              <a:t>sociale</a:t>
            </a:r>
            <a:r>
              <a:rPr lang="it-IT" sz="2400" dirty="0" smtClean="0"/>
              <a:t> </a:t>
            </a:r>
            <a:r>
              <a:rPr lang="it-IT" sz="2400" dirty="0"/>
              <a:t>è superiore a quello </a:t>
            </a:r>
            <a:r>
              <a:rPr lang="it-IT" sz="2400" dirty="0" smtClean="0"/>
              <a:t>privato</a:t>
            </a:r>
          </a:p>
          <a:p>
            <a:pPr indent="-342900" eaLnBrk="0" hangingPunct="0">
              <a:spcBef>
                <a:spcPts val="0"/>
              </a:spcBef>
              <a:defRPr/>
            </a:pPr>
            <a:r>
              <a:rPr lang="it-IT" sz="2400" dirty="0" smtClean="0"/>
              <a:t>Quindi…</a:t>
            </a:r>
            <a:endParaRPr lang="it-IT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92637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Il ruolo del settore pubblico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342900">
              <a:spcBef>
                <a:spcPts val="0"/>
              </a:spcBef>
              <a:defRPr/>
            </a:pPr>
            <a:r>
              <a:rPr lang="it-IT" sz="2400" dirty="0"/>
              <a:t>E’ possibile un intervento pubblico? La ricerca è imprevedibile e non pianificabile</a:t>
            </a:r>
          </a:p>
          <a:p>
            <a:pPr indent="-342900">
              <a:spcBef>
                <a:spcPts val="0"/>
              </a:spcBef>
              <a:defRPr/>
            </a:pPr>
            <a:r>
              <a:rPr lang="it-IT" sz="2400" dirty="0"/>
              <a:t>La </a:t>
            </a:r>
            <a:r>
              <a:rPr lang="it-IT" sz="2400" b="1" dirty="0"/>
              <a:t>giustificazione</a:t>
            </a:r>
            <a:r>
              <a:rPr lang="it-IT" sz="2400" dirty="0"/>
              <a:t> dell’intervento pubblico: i meccanismi di mercato da soli non assicurano che vengano investite nelle conoscenze risorse ritenute ottimali per il benessere della società, dell’economia e perfino per il singolo imprenditore.</a:t>
            </a:r>
          </a:p>
          <a:p>
            <a:pPr indent="-342900">
              <a:spcBef>
                <a:spcPts val="0"/>
              </a:spcBef>
              <a:defRPr/>
            </a:pPr>
            <a:r>
              <a:rPr lang="it-IT" sz="2400" dirty="0"/>
              <a:t>La </a:t>
            </a:r>
            <a:r>
              <a:rPr lang="it-IT" sz="2400" b="1" dirty="0"/>
              <a:t>conoscenza</a:t>
            </a:r>
            <a:r>
              <a:rPr lang="it-IT" sz="2400" dirty="0"/>
              <a:t> come </a:t>
            </a:r>
            <a:r>
              <a:rPr lang="it-IT" sz="2400" b="1" dirty="0"/>
              <a:t>bene pubblico</a:t>
            </a:r>
            <a:r>
              <a:rPr lang="it-IT" sz="2400" dirty="0"/>
              <a:t>:</a:t>
            </a:r>
          </a:p>
          <a:p>
            <a:pPr marL="0" lvl="1" indent="-285750">
              <a:spcBef>
                <a:spcPts val="0"/>
              </a:spcBef>
              <a:defRPr/>
            </a:pPr>
            <a:r>
              <a:rPr lang="it-IT" sz="2400" dirty="0">
                <a:solidFill>
                  <a:srgbClr val="FF0000"/>
                </a:solidFill>
              </a:rPr>
              <a:t>non rivalità</a:t>
            </a:r>
            <a:r>
              <a:rPr lang="it-IT" sz="2400" dirty="0"/>
              <a:t> (l’utilizzazione da parte di un utente addizionale non comporta un aumento dei costi)</a:t>
            </a:r>
          </a:p>
          <a:p>
            <a:pPr marL="0" lvl="1" indent="-285750">
              <a:spcBef>
                <a:spcPts val="0"/>
              </a:spcBef>
              <a:defRPr/>
            </a:pPr>
            <a:r>
              <a:rPr lang="it-IT" sz="2400" dirty="0">
                <a:solidFill>
                  <a:srgbClr val="FF0000"/>
                </a:solidFill>
              </a:rPr>
              <a:t>non escludibilità</a:t>
            </a:r>
            <a:r>
              <a:rPr lang="it-IT" sz="2400" dirty="0"/>
              <a:t> (l’utilizzazione da parte di utente ulteriore non riduce la disponibilità del bene ed è difficile escludere le persone dal consumo)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67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7814"/>
            <a:ext cx="8534400" cy="1139825"/>
          </a:xfrm>
        </p:spPr>
        <p:txBody>
          <a:bodyPr/>
          <a:lstStyle/>
          <a:p>
            <a:r>
              <a:rPr lang="it-IT" sz="3200" b="1"/>
              <a:t>Efficienza dinamica e </a:t>
            </a:r>
            <a:r>
              <a:rPr lang="it-IT" sz="3200" b="1" i="1"/>
              <a:t>workable competition </a:t>
            </a:r>
            <a:endParaRPr lang="it-IT" sz="3200" b="1"/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it-IT" b="1">
                <a:latin typeface="Garamond" pitchFamily="18" charset="0"/>
              </a:rPr>
              <a:t>J.A. SCHUMPETER*</a:t>
            </a:r>
            <a:r>
              <a:rPr lang="it-IT">
                <a:latin typeface="Garamond" pitchFamily="18" charset="0"/>
              </a:rPr>
              <a:t> </a:t>
            </a:r>
          </a:p>
          <a:p>
            <a:r>
              <a:rPr lang="it-IT">
                <a:latin typeface="Garamond" pitchFamily="18" charset="0"/>
              </a:rPr>
              <a:t>l’innovazione è favorita in mercati caratterizzati da elevato grado di concentrazione:</a:t>
            </a:r>
          </a:p>
          <a:p>
            <a:pPr lvl="1"/>
            <a:r>
              <a:rPr lang="it-IT" sz="1900">
                <a:latin typeface="Garamond" pitchFamily="18" charset="0"/>
              </a:rPr>
              <a:t>vi sono innovazioni tecnologiche che richiedono ingenti investimenti in R&amp;S (a causa dell’incertezza sull’esito della ricerca, dei rendimenti di scala crescenti della R&amp;S);</a:t>
            </a:r>
          </a:p>
          <a:p>
            <a:pPr lvl="1"/>
            <a:r>
              <a:rPr lang="it-IT" sz="1900">
                <a:latin typeface="Garamond" pitchFamily="18" charset="0"/>
              </a:rPr>
              <a:t>solo in presenza di potere di mercato si potrà sfruttare il vantaggio di costo derivante dall’innovazione.</a:t>
            </a:r>
          </a:p>
        </p:txBody>
      </p:sp>
      <p:sp>
        <p:nvSpPr>
          <p:cNvPr id="123911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6248400" y="1798203"/>
            <a:ext cx="4267200" cy="45720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it-IT" b="1" dirty="0" err="1">
                <a:latin typeface="Garamond" pitchFamily="18" charset="0"/>
              </a:rPr>
              <a:t>K.J.</a:t>
            </a:r>
            <a:r>
              <a:rPr lang="it-IT" b="1" dirty="0">
                <a:latin typeface="Garamond" pitchFamily="18" charset="0"/>
              </a:rPr>
              <a:t> </a:t>
            </a:r>
            <a:r>
              <a:rPr lang="it-IT" b="1" dirty="0" err="1">
                <a:latin typeface="Garamond" pitchFamily="18" charset="0"/>
              </a:rPr>
              <a:t>Arrow</a:t>
            </a:r>
            <a:r>
              <a:rPr lang="it-IT" b="1" baseline="30000" dirty="0" err="1">
                <a:latin typeface="Garamond" pitchFamily="18" charset="0"/>
              </a:rPr>
              <a:t>+</a:t>
            </a:r>
            <a:endParaRPr lang="it-IT" b="1" baseline="30000" dirty="0">
              <a:latin typeface="Garamond" pitchFamily="18" charset="0"/>
            </a:endParaRPr>
          </a:p>
          <a:p>
            <a:r>
              <a:rPr lang="it-IT" dirty="0">
                <a:latin typeface="Garamond" pitchFamily="18" charset="0"/>
              </a:rPr>
              <a:t>sia concorrenza che monopolio inducono un livello socialmente </a:t>
            </a:r>
            <a:r>
              <a:rPr lang="it-IT" dirty="0" err="1">
                <a:latin typeface="Garamond" pitchFamily="18" charset="0"/>
              </a:rPr>
              <a:t>subottimale</a:t>
            </a:r>
            <a:r>
              <a:rPr lang="it-IT" dirty="0">
                <a:latin typeface="Garamond" pitchFamily="18" charset="0"/>
              </a:rPr>
              <a:t> di investimento in innovazione, ma...</a:t>
            </a:r>
          </a:p>
          <a:p>
            <a:r>
              <a:rPr lang="it-IT" dirty="0">
                <a:latin typeface="Garamond" pitchFamily="18" charset="0"/>
              </a:rPr>
              <a:t>il livello garantito dalla concorrenza è comunque superiore, in quanto:</a:t>
            </a:r>
          </a:p>
          <a:p>
            <a:pPr lvl="1"/>
            <a:r>
              <a:rPr lang="it-IT" sz="1900" dirty="0">
                <a:latin typeface="Garamond" pitchFamily="18" charset="0"/>
              </a:rPr>
              <a:t>l’incremento dei profitti derivanti dall’innovazione è maggiore se       il punto di partenza è una condizione di profitti nulli     rispetto al monopolio in cui l’impresa percepisce già un profitto positivo.</a:t>
            </a:r>
          </a:p>
        </p:txBody>
      </p:sp>
      <p:sp>
        <p:nvSpPr>
          <p:cNvPr id="123908" name="Text Box 4"/>
          <p:cNvSpPr txBox="1">
            <a:spLocks noChangeArrowheads="1"/>
          </p:cNvSpPr>
          <p:nvPr/>
        </p:nvSpPr>
        <p:spPr bwMode="auto">
          <a:xfrm>
            <a:off x="1371834" y="5679015"/>
            <a:ext cx="4128759" cy="34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it-IT" dirty="0"/>
              <a:t>*</a:t>
            </a:r>
            <a:r>
              <a:rPr lang="it-IT" sz="1400" dirty="0"/>
              <a:t> [</a:t>
            </a:r>
            <a:r>
              <a:rPr lang="it-IT" sz="1400" i="1" dirty="0"/>
              <a:t>Capitalismo, socialismo e democrazia</a:t>
            </a:r>
            <a:r>
              <a:rPr lang="it-IT" sz="1400" dirty="0"/>
              <a:t>, 1967 (1943)]</a:t>
            </a:r>
          </a:p>
        </p:txBody>
      </p:sp>
      <p:sp>
        <p:nvSpPr>
          <p:cNvPr id="123912" name="Line 8"/>
          <p:cNvSpPr>
            <a:spLocks noChangeShapeType="1"/>
          </p:cNvSpPr>
          <p:nvPr/>
        </p:nvSpPr>
        <p:spPr bwMode="auto">
          <a:xfrm>
            <a:off x="1416914" y="5613600"/>
            <a:ext cx="40386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23914" name="Text Box 10"/>
          <p:cNvSpPr txBox="1">
            <a:spLocks noChangeArrowheads="1"/>
          </p:cNvSpPr>
          <p:nvPr/>
        </p:nvSpPr>
        <p:spPr bwMode="auto">
          <a:xfrm>
            <a:off x="1371834" y="5946661"/>
            <a:ext cx="539154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aseline="30000" dirty="0"/>
              <a:t>+</a:t>
            </a:r>
            <a:r>
              <a:rPr lang="en-US" dirty="0"/>
              <a:t> </a:t>
            </a:r>
            <a:r>
              <a:rPr lang="en-US" sz="1400" dirty="0"/>
              <a:t>[</a:t>
            </a:r>
            <a:r>
              <a:rPr lang="en-US" sz="1400" i="1" dirty="0"/>
              <a:t>Economic welfare and the allocation of resources for invention</a:t>
            </a:r>
            <a:r>
              <a:rPr lang="en-US" sz="1400" dirty="0"/>
              <a:t>, 1962]</a:t>
            </a:r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A2416-0402-4A7E-854E-07400F3986DB}" type="slidenum">
              <a:rPr lang="it-IT" smtClean="0"/>
              <a:pPr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7859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23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" dur="80"/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" dur="80"/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80"/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920"/>
                            </p:stCondLst>
                            <p:childTnLst>
                              <p:par>
                                <p:cTn id="1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1239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1239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1239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8" grpId="0"/>
      <p:bldP spid="123912" grpId="0" animBg="1"/>
      <p:bldP spid="12391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Obiettivi e strumenti d’intervento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indent="-342900" eaLnBrk="0" hangingPunct="0">
              <a:spcBef>
                <a:spcPts val="0"/>
              </a:spcBef>
              <a:defRPr/>
            </a:pPr>
            <a:r>
              <a:rPr lang="it-IT" dirty="0"/>
              <a:t>Gli </a:t>
            </a:r>
            <a:r>
              <a:rPr lang="it-IT" b="1" dirty="0">
                <a:solidFill>
                  <a:srgbClr val="FF0000"/>
                </a:solidFill>
              </a:rPr>
              <a:t>obiettivi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/>
              <a:t>dell’intervento pubblico</a:t>
            </a:r>
          </a:p>
          <a:p>
            <a:pPr marL="342900" indent="-342900" eaLnBrk="0" hangingPunct="0">
              <a:spcBef>
                <a:spcPts val="0"/>
              </a:spcBef>
              <a:defRPr/>
            </a:pPr>
            <a:r>
              <a:rPr lang="it-IT" dirty="0"/>
              <a:t>	- strategico-militare</a:t>
            </a:r>
          </a:p>
          <a:p>
            <a:pPr marL="342900" indent="-342900" eaLnBrk="0" hangingPunct="0">
              <a:spcBef>
                <a:spcPts val="0"/>
              </a:spcBef>
              <a:defRPr/>
            </a:pPr>
            <a:r>
              <a:rPr lang="it-IT" dirty="0"/>
              <a:t>	- prestigio (</a:t>
            </a:r>
            <a:r>
              <a:rPr lang="it-IT" dirty="0" smtClean="0"/>
              <a:t>Concorde, stazione spaziale ESA)</a:t>
            </a:r>
            <a:endParaRPr lang="it-IT" dirty="0"/>
          </a:p>
          <a:p>
            <a:pPr marL="342900" indent="-342900" eaLnBrk="0" hangingPunct="0">
              <a:spcBef>
                <a:spcPts val="0"/>
              </a:spcBef>
              <a:defRPr/>
            </a:pPr>
            <a:r>
              <a:rPr lang="it-IT" dirty="0"/>
              <a:t>	- necessità di ingenti capitali e alti rischi</a:t>
            </a:r>
          </a:p>
          <a:p>
            <a:pPr marL="342900" indent="-342900" eaLnBrk="0" hangingPunct="0">
              <a:spcBef>
                <a:spcPts val="0"/>
              </a:spcBef>
              <a:defRPr/>
            </a:pPr>
            <a:r>
              <a:rPr lang="it-IT" dirty="0"/>
              <a:t>	- sostegno alla competitività internazionale dell’industria</a:t>
            </a:r>
          </a:p>
          <a:p>
            <a:pPr marL="342900" indent="-342900" eaLnBrk="0" hangingPunct="0">
              <a:spcBef>
                <a:spcPts val="0"/>
              </a:spcBef>
              <a:defRPr/>
            </a:pPr>
            <a:r>
              <a:rPr lang="it-IT" dirty="0"/>
              <a:t>	- conoscenze di base con benefici nel lungo periodo</a:t>
            </a:r>
          </a:p>
          <a:p>
            <a:pPr marL="342900" indent="-342900" eaLnBrk="0" hangingPunct="0">
              <a:spcBef>
                <a:spcPts val="0"/>
              </a:spcBef>
              <a:defRPr/>
            </a:pPr>
            <a:r>
              <a:rPr lang="it-IT" dirty="0"/>
              <a:t>	- conoscenze non appropriabili</a:t>
            </a:r>
          </a:p>
          <a:p>
            <a:pPr marL="342900" indent="-342900" eaLnBrk="0" hangingPunct="0">
              <a:spcBef>
                <a:spcPts val="0"/>
              </a:spcBef>
              <a:defRPr/>
            </a:pPr>
            <a:r>
              <a:rPr lang="it-IT" dirty="0"/>
              <a:t>	- settori con operatori economici di piccole dimensioni (agricoltura)</a:t>
            </a:r>
          </a:p>
          <a:p>
            <a:pPr marL="342900" indent="-342900" eaLnBrk="0" hangingPunct="0">
              <a:spcBef>
                <a:spcPts val="0"/>
              </a:spcBef>
              <a:defRPr/>
            </a:pPr>
            <a:r>
              <a:rPr lang="it-IT" dirty="0"/>
              <a:t>	- settore dei servizi (sanità)</a:t>
            </a:r>
          </a:p>
          <a:p>
            <a:pPr marL="342900" indent="-342900" eaLnBrk="0" hangingPunct="0">
              <a:spcBef>
                <a:spcPts val="0"/>
              </a:spcBef>
              <a:defRPr/>
            </a:pPr>
            <a:r>
              <a:rPr lang="it-IT" dirty="0"/>
              <a:t>Gli </a:t>
            </a:r>
            <a:r>
              <a:rPr lang="it-IT" b="1" dirty="0">
                <a:solidFill>
                  <a:srgbClr val="FF0000"/>
                </a:solidFill>
              </a:rPr>
              <a:t>strumenti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/>
              <a:t>dell’intervento pubblico</a:t>
            </a:r>
          </a:p>
          <a:p>
            <a:pPr marL="342900" indent="-342900" eaLnBrk="0" hangingPunct="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it-IT" dirty="0"/>
              <a:t>Politica scientifica</a:t>
            </a:r>
          </a:p>
          <a:p>
            <a:pPr marL="342900" indent="-342900" eaLnBrk="0" hangingPunct="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it-IT" dirty="0"/>
              <a:t>Politica tecnologica</a:t>
            </a:r>
          </a:p>
          <a:p>
            <a:pPr marL="342900" indent="-342900" eaLnBrk="0" hangingPunct="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it-IT" dirty="0"/>
              <a:t>Politica dell’innovazione</a:t>
            </a:r>
          </a:p>
          <a:p>
            <a:pPr marL="342900" indent="-342900" eaLnBrk="0" hangingPunct="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it-IT" dirty="0"/>
              <a:t>Politica della conoscenza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26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CasellaDiTesto 1"/>
          <p:cNvSpPr txBox="1">
            <a:spLocks noChangeArrowheads="1"/>
          </p:cNvSpPr>
          <p:nvPr/>
        </p:nvSpPr>
        <p:spPr bwMode="auto">
          <a:xfrm>
            <a:off x="1281113" y="188914"/>
            <a:ext cx="357662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en-US" sz="32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Politica scientifica</a:t>
            </a:r>
          </a:p>
        </p:txBody>
      </p:sp>
      <p:sp>
        <p:nvSpPr>
          <p:cNvPr id="38915" name="CasellaDiTesto 2"/>
          <p:cNvSpPr txBox="1">
            <a:spLocks noChangeArrowheads="1"/>
          </p:cNvSpPr>
          <p:nvPr/>
        </p:nvSpPr>
        <p:spPr bwMode="auto">
          <a:xfrm>
            <a:off x="1416050" y="111125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 Light" panose="020F0302020204030204" pitchFamily="34" charset="0"/>
            </a:endParaRPr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Politica scientifica</a:t>
            </a:r>
            <a:endParaRPr lang="en-US" dirty="0"/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it-IT" i="1" dirty="0"/>
              <a:t>Problemi</a:t>
            </a:r>
            <a:r>
              <a:rPr lang="it-IT" dirty="0"/>
              <a:t> della politica scientifica: destinare risorse sufficienti, distribuirle tra le varie attività, verificare che vengano usate in maniera </a:t>
            </a:r>
            <a:r>
              <a:rPr lang="it-IT" dirty="0">
                <a:solidFill>
                  <a:srgbClr val="FF0000"/>
                </a:solidFill>
              </a:rPr>
              <a:t>efficiente</a:t>
            </a:r>
            <a:r>
              <a:rPr lang="it-IT" dirty="0"/>
              <a:t> (qualità dei ricercatori e degli studenti)</a:t>
            </a:r>
          </a:p>
          <a:p>
            <a:pPr>
              <a:defRPr/>
            </a:pPr>
            <a:r>
              <a:rPr lang="it-IT" i="1" dirty="0"/>
              <a:t>Obiettivi</a:t>
            </a:r>
            <a:r>
              <a:rPr lang="it-IT" dirty="0"/>
              <a:t> della politica scientifica: prestigio nazionale, valori culturali, sicurezza nazionale, sociali, economici</a:t>
            </a:r>
          </a:p>
          <a:p>
            <a:pPr>
              <a:defRPr/>
            </a:pPr>
            <a:r>
              <a:rPr lang="it-IT" i="1" dirty="0"/>
              <a:t>Interrogativi</a:t>
            </a:r>
            <a:r>
              <a:rPr lang="it-IT" dirty="0"/>
              <a:t>: la responsabilità della scienza, l’autonomia della scienza</a:t>
            </a:r>
          </a:p>
          <a:p>
            <a:pPr>
              <a:defRPr/>
            </a:pPr>
            <a:r>
              <a:rPr lang="it-IT" i="1" dirty="0"/>
              <a:t>Attori</a:t>
            </a:r>
            <a:r>
              <a:rPr lang="it-IT" dirty="0"/>
              <a:t>: ministeri della ricerca e consigli delle ricerche; altri ministeri tematici, organizzazioni dei consumatori e dei cittadini</a:t>
            </a:r>
          </a:p>
          <a:p>
            <a:pPr>
              <a:defRPr/>
            </a:pPr>
            <a:r>
              <a:rPr lang="it-IT" dirty="0"/>
              <a:t>S</a:t>
            </a:r>
            <a:r>
              <a:rPr lang="it-IT" i="1" dirty="0"/>
              <a:t>trumenti</a:t>
            </a:r>
            <a:r>
              <a:rPr lang="it-IT" dirty="0"/>
              <a:t>: bilanci per finanziare le organizzazioni pubbliche di ricerca e sussidi e incentivi fiscali alle imprese</a:t>
            </a:r>
          </a:p>
          <a:p>
            <a:pPr>
              <a:defRPr/>
            </a:pPr>
            <a:r>
              <a:rPr lang="it-IT" i="1" dirty="0"/>
              <a:t>Valutazione</a:t>
            </a:r>
            <a:r>
              <a:rPr lang="it-IT" dirty="0"/>
              <a:t>: interna, disciplinare/interdisciplinare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554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CasellaDiTesto 1"/>
          <p:cNvSpPr txBox="1">
            <a:spLocks noChangeArrowheads="1"/>
          </p:cNvSpPr>
          <p:nvPr/>
        </p:nvSpPr>
        <p:spPr bwMode="auto">
          <a:xfrm>
            <a:off x="1127126" y="188914"/>
            <a:ext cx="9921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L’obiettivo del rapporto R&amp;S/</a:t>
            </a:r>
            <a:r>
              <a:rPr lang="it-IT" alt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Pil</a:t>
            </a:r>
            <a:endParaRPr lang="it-IT" altLang="en-US" sz="32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608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289" y="1323669"/>
            <a:ext cx="9891712" cy="503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4" name="TextBox 7"/>
          <p:cNvSpPr txBox="1">
            <a:spLocks noChangeArrowheads="1"/>
          </p:cNvSpPr>
          <p:nvPr/>
        </p:nvSpPr>
        <p:spPr bwMode="auto">
          <a:xfrm>
            <a:off x="1571626" y="6128726"/>
            <a:ext cx="88931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i="1" dirty="0" err="1"/>
              <a:t>Fontee</a:t>
            </a:r>
            <a:r>
              <a:rPr lang="en-US" altLang="en-US" sz="1400" dirty="0"/>
              <a:t>: OECD, </a:t>
            </a:r>
            <a:r>
              <a:rPr lang="en-US" altLang="en-US" sz="1400" dirty="0" err="1"/>
              <a:t>stime</a:t>
            </a:r>
            <a:r>
              <a:rPr lang="en-US" altLang="en-US" sz="1400" dirty="0"/>
              <a:t> </a:t>
            </a:r>
            <a:r>
              <a:rPr lang="en-US" altLang="en-US" sz="1400" dirty="0" err="1"/>
              <a:t>basate</a:t>
            </a:r>
            <a:r>
              <a:rPr lang="en-US" altLang="en-US" sz="1400" dirty="0"/>
              <a:t> </a:t>
            </a:r>
            <a:r>
              <a:rPr lang="en-US" altLang="en-US" sz="1400" dirty="0" err="1"/>
              <a:t>su</a:t>
            </a:r>
            <a:r>
              <a:rPr lang="en-US" altLang="en-US" sz="1400" dirty="0"/>
              <a:t> OECD MSTI database, </a:t>
            </a:r>
            <a:r>
              <a:rPr lang="en-US" altLang="en-US" sz="1400" dirty="0" err="1"/>
              <a:t>Giugno</a:t>
            </a:r>
            <a:r>
              <a:rPr lang="en-US" altLang="en-US" sz="1400" dirty="0"/>
              <a:t> 2014.</a:t>
            </a:r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1416051" y="1033463"/>
            <a:ext cx="92884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/>
              <a:t>Obiettivi</a:t>
            </a:r>
            <a:r>
              <a:rPr lang="en-US" dirty="0"/>
              <a:t> </a:t>
            </a:r>
            <a:r>
              <a:rPr lang="en-US" dirty="0" err="1"/>
              <a:t>di</a:t>
            </a:r>
            <a:r>
              <a:rPr lang="en-US" dirty="0"/>
              <a:t> </a:t>
            </a:r>
            <a:r>
              <a:rPr lang="en-US" dirty="0" err="1"/>
              <a:t>spesa</a:t>
            </a:r>
            <a:r>
              <a:rPr lang="en-US" dirty="0"/>
              <a:t> per R&amp;S e </a:t>
            </a:r>
            <a:r>
              <a:rPr lang="en-US" dirty="0" err="1"/>
              <a:t>differenze</a:t>
            </a:r>
            <a:r>
              <a:rPr lang="en-US" dirty="0"/>
              <a:t> </a:t>
            </a:r>
            <a:r>
              <a:rPr lang="en-US" dirty="0" err="1"/>
              <a:t>rispetto</a:t>
            </a:r>
            <a:r>
              <a:rPr lang="en-US" dirty="0"/>
              <a:t> </a:t>
            </a:r>
            <a:r>
              <a:rPr lang="en-US" dirty="0" err="1"/>
              <a:t>agli</a:t>
            </a:r>
            <a:r>
              <a:rPr lang="en-US" dirty="0"/>
              <a:t> </a:t>
            </a:r>
            <a:r>
              <a:rPr lang="en-US" dirty="0" err="1"/>
              <a:t>attuali</a:t>
            </a:r>
            <a:r>
              <a:rPr lang="en-US" dirty="0"/>
              <a:t> </a:t>
            </a:r>
            <a:r>
              <a:rPr lang="en-US" dirty="0" err="1"/>
              <a:t>livelli</a:t>
            </a:r>
            <a:r>
              <a:rPr lang="en-US" dirty="0"/>
              <a:t> </a:t>
            </a:r>
            <a:r>
              <a:rPr lang="en-US" dirty="0" err="1"/>
              <a:t>di</a:t>
            </a:r>
            <a:r>
              <a:rPr lang="en-US" dirty="0"/>
              <a:t> % del </a:t>
            </a:r>
            <a:r>
              <a:rPr lang="en-US" dirty="0" err="1"/>
              <a:t>rapporto</a:t>
            </a:r>
            <a:r>
              <a:rPr lang="en-US" dirty="0"/>
              <a:t> R&amp;S/</a:t>
            </a:r>
            <a:r>
              <a:rPr lang="en-US" dirty="0" err="1"/>
              <a:t>Pil</a:t>
            </a:r>
            <a:r>
              <a:rPr lang="en-US" dirty="0"/>
              <a:t>, 2014</a:t>
            </a:r>
          </a:p>
        </p:txBody>
      </p:sp>
      <p:sp>
        <p:nvSpPr>
          <p:cNvPr id="3" name="Freccia in giù 2"/>
          <p:cNvSpPr/>
          <p:nvPr/>
        </p:nvSpPr>
        <p:spPr>
          <a:xfrm>
            <a:off x="7480496" y="3657600"/>
            <a:ext cx="124850" cy="36927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Connettore 1 3"/>
          <p:cNvCxnSpPr/>
          <p:nvPr/>
        </p:nvCxnSpPr>
        <p:spPr>
          <a:xfrm flipH="1">
            <a:off x="1571626" y="4561840"/>
            <a:ext cx="9380854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/>
          <p:cNvSpPr txBox="1"/>
          <p:nvPr/>
        </p:nvSpPr>
        <p:spPr>
          <a:xfrm>
            <a:off x="11049001" y="4377174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1,26%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80629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CasellaDiTesto 2"/>
          <p:cNvSpPr txBox="1">
            <a:spLocks noChangeArrowheads="1"/>
          </p:cNvSpPr>
          <p:nvPr/>
        </p:nvSpPr>
        <p:spPr bwMode="auto">
          <a:xfrm>
            <a:off x="1416050" y="111125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 Light" panose="020F0302020204030204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214926" y="1637812"/>
            <a:ext cx="9561512" cy="4762988"/>
          </a:xfrm>
          <a:prstGeom prst="rect">
            <a:avLst/>
          </a:prstGeom>
          <a:noFill/>
        </p:spPr>
        <p:txBody>
          <a:bodyPr lIns="92075" tIns="46038" rIns="92075" bIns="46038"/>
          <a:lstStyle/>
          <a:p>
            <a:pPr>
              <a:defRPr/>
            </a:pPr>
            <a:r>
              <a:rPr lang="it-IT" sz="2400" b="1" dirty="0"/>
              <a:t>Questioni</a:t>
            </a:r>
            <a:r>
              <a:rPr lang="it-IT" sz="2400" dirty="0"/>
              <a:t>: - </a:t>
            </a:r>
            <a:r>
              <a:rPr lang="it-IT" sz="2400" dirty="0">
                <a:solidFill>
                  <a:srgbClr val="FF0000"/>
                </a:solidFill>
              </a:rPr>
              <a:t>quali tecnologie sostenere </a:t>
            </a:r>
            <a:r>
              <a:rPr lang="it-IT" sz="2400" dirty="0"/>
              <a:t>(alta o bassa tecnologia)</a:t>
            </a:r>
          </a:p>
          <a:p>
            <a:pPr>
              <a:defRPr/>
            </a:pPr>
            <a:r>
              <a:rPr lang="it-IT" sz="2400" dirty="0"/>
              <a:t>	- a </a:t>
            </a:r>
            <a:r>
              <a:rPr lang="it-IT" sz="2400" dirty="0">
                <a:solidFill>
                  <a:srgbClr val="FF0000"/>
                </a:solidFill>
              </a:rPr>
              <a:t>quale stadio </a:t>
            </a:r>
            <a:r>
              <a:rPr lang="it-IT" sz="2400" dirty="0"/>
              <a:t>dello sviluppo (</a:t>
            </a:r>
            <a:r>
              <a:rPr lang="it-IT" sz="2400" dirty="0" err="1"/>
              <a:t>precompetitivo</a:t>
            </a:r>
            <a:r>
              <a:rPr lang="it-IT" sz="2400" dirty="0"/>
              <a:t>,  protezionismo)</a:t>
            </a:r>
          </a:p>
          <a:p>
            <a:pPr>
              <a:defRPr/>
            </a:pPr>
            <a:r>
              <a:rPr lang="it-IT" sz="2400" dirty="0"/>
              <a:t>	- la </a:t>
            </a:r>
            <a:r>
              <a:rPr lang="it-IT" sz="2400" dirty="0">
                <a:solidFill>
                  <a:srgbClr val="FF0000"/>
                </a:solidFill>
              </a:rPr>
              <a:t>competenza del settore pubblico</a:t>
            </a:r>
          </a:p>
          <a:p>
            <a:pPr>
              <a:defRPr/>
            </a:pPr>
            <a:r>
              <a:rPr lang="it-IT" sz="2400" dirty="0"/>
              <a:t>	- promozione della tecnologia e competizione</a:t>
            </a:r>
            <a:endParaRPr lang="it-IT" sz="2400" i="1" dirty="0"/>
          </a:p>
          <a:p>
            <a:pPr indent="-342900" eaLnBrk="0" hangingPunct="0">
              <a:defRPr/>
            </a:pPr>
            <a:r>
              <a:rPr lang="it-IT" sz="2400" b="1" i="1" dirty="0"/>
              <a:t>Attori</a:t>
            </a:r>
            <a:r>
              <a:rPr lang="it-IT" sz="2400" dirty="0"/>
              <a:t>: 	- università, enti di ricerca, istituti tecnologici, laboratori di </a:t>
            </a:r>
            <a:r>
              <a:rPr lang="it-IT" sz="2400" dirty="0" err="1"/>
              <a:t>R&amp;S</a:t>
            </a:r>
            <a:r>
              <a:rPr lang="it-IT" sz="2400" dirty="0"/>
              <a:t>; 	particolare attenzione ai loro legami con l’industria</a:t>
            </a:r>
          </a:p>
          <a:p>
            <a:pPr indent="-342900" eaLnBrk="0" hangingPunct="0">
              <a:defRPr/>
            </a:pPr>
            <a:r>
              <a:rPr lang="it-IT" sz="2400" dirty="0"/>
              <a:t>	- ministeri settoriali (telecomunicazioni, difesa, energia,  trasporti, 	ecc.) e industria e commercio</a:t>
            </a:r>
          </a:p>
          <a:p>
            <a:pPr indent="-342900" eaLnBrk="0" hangingPunct="0">
              <a:defRPr/>
            </a:pPr>
            <a:r>
              <a:rPr lang="it-IT" sz="2400" dirty="0"/>
              <a:t>	- autorità di regolazione della competizione</a:t>
            </a:r>
          </a:p>
          <a:p>
            <a:pPr indent="-342900" eaLnBrk="0" hangingPunct="0">
              <a:defRPr/>
            </a:pPr>
            <a:r>
              <a:rPr lang="it-IT" sz="2400" b="1" i="1" dirty="0"/>
              <a:t>Strumenti</a:t>
            </a:r>
            <a:r>
              <a:rPr lang="it-IT" sz="2400" dirty="0"/>
              <a:t>: - domanda pubblica (il governo dispone della competenza 	dell’utente della nuova tecnologia)</a:t>
            </a:r>
          </a:p>
          <a:p>
            <a:pPr indent="-342900" eaLnBrk="0" hangingPunct="0">
              <a:defRPr/>
            </a:pPr>
            <a:r>
              <a:rPr lang="it-IT" sz="2400" dirty="0"/>
              <a:t>	- sussidi e incentivi fiscali</a:t>
            </a:r>
          </a:p>
          <a:p>
            <a:pPr indent="-342900" eaLnBrk="0" hangingPunct="0">
              <a:defRPr/>
            </a:pPr>
            <a:r>
              <a:rPr lang="it-IT" sz="2400" dirty="0"/>
              <a:t>	- sostegno alla ricerca pubblica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en-US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Politica tecnologica</a:t>
            </a:r>
            <a:br>
              <a:rPr lang="it-IT" altLang="en-US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085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CasellaDiTesto 2"/>
          <p:cNvSpPr txBox="1">
            <a:spLocks noChangeArrowheads="1"/>
          </p:cNvSpPr>
          <p:nvPr/>
        </p:nvSpPr>
        <p:spPr bwMode="auto">
          <a:xfrm>
            <a:off x="1416050" y="111125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 Light" panose="020F0302020204030204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416050" y="1830021"/>
            <a:ext cx="9245600" cy="5105400"/>
          </a:xfrm>
          <a:prstGeom prst="rect">
            <a:avLst/>
          </a:prstGeom>
          <a:noFill/>
        </p:spPr>
        <p:txBody>
          <a:bodyPr lIns="92075" tIns="46038" rIns="92075" bIns="46038"/>
          <a:lstStyle/>
          <a:p>
            <a:pPr indent="-342900" eaLnBrk="0" hangingPunct="0">
              <a:defRPr/>
            </a:pPr>
            <a:r>
              <a:rPr lang="it-IT" sz="2400" dirty="0"/>
              <a:t>Due approcci:</a:t>
            </a:r>
          </a:p>
          <a:p>
            <a:pPr indent="-342900" eaLnBrk="0" hangingPunct="0">
              <a:defRPr/>
            </a:pPr>
            <a:r>
              <a:rPr lang="it-IT" sz="2400" dirty="0"/>
              <a:t>“</a:t>
            </a:r>
            <a:r>
              <a:rPr lang="it-IT" sz="2400" dirty="0" err="1">
                <a:solidFill>
                  <a:srgbClr val="FF0000"/>
                </a:solidFill>
              </a:rPr>
              <a:t>laissez-faire</a:t>
            </a:r>
            <a:r>
              <a:rPr lang="it-IT" sz="2400" dirty="0"/>
              <a:t>” (economia neoclassica): </a:t>
            </a:r>
          </a:p>
          <a:p>
            <a:pPr indent="-342900" eaLnBrk="0" hangingPunct="0">
              <a:defRPr/>
            </a:pPr>
            <a:r>
              <a:rPr lang="it-IT" sz="2400" dirty="0" smtClean="0"/>
              <a:t>- </a:t>
            </a:r>
            <a:r>
              <a:rPr lang="it-IT" sz="2400" dirty="0"/>
              <a:t>sostegno alla ricerca di base ed </a:t>
            </a:r>
            <a:r>
              <a:rPr lang="it-IT" sz="2400" dirty="0" smtClean="0"/>
              <a:t>all’istruzione</a:t>
            </a:r>
          </a:p>
          <a:p>
            <a:pPr indent="-342900" eaLnBrk="0" hangingPunct="0">
              <a:defRPr/>
            </a:pPr>
            <a:r>
              <a:rPr lang="it-IT" sz="2400" dirty="0" smtClean="0"/>
              <a:t>e</a:t>
            </a:r>
            <a:endParaRPr lang="it-IT" sz="2400" dirty="0"/>
          </a:p>
          <a:p>
            <a:pPr indent="-342900" eaLnBrk="0" hangingPunct="0">
              <a:defRPr/>
            </a:pPr>
            <a:r>
              <a:rPr lang="it-IT" sz="2400" dirty="0" smtClean="0"/>
              <a:t>- </a:t>
            </a:r>
            <a:r>
              <a:rPr lang="it-IT" sz="2400" dirty="0"/>
              <a:t>diritti di proprietà intellettuale</a:t>
            </a:r>
          </a:p>
          <a:p>
            <a:pPr indent="-342900" eaLnBrk="0" hangingPunct="0">
              <a:defRPr/>
            </a:pPr>
            <a:r>
              <a:rPr lang="it-IT" sz="2400" dirty="0"/>
              <a:t>	le imprese “sanno cosa fare” e agiscono di conseguenza </a:t>
            </a:r>
            <a:r>
              <a:rPr lang="it-IT" sz="2400" dirty="0" smtClean="0"/>
              <a:t>(</a:t>
            </a:r>
            <a:r>
              <a:rPr lang="it-IT" sz="2400" dirty="0"/>
              <a:t>fallimenti del mercato)</a:t>
            </a:r>
          </a:p>
          <a:p>
            <a:pPr indent="-342900" eaLnBrk="0" hangingPunct="0">
              <a:defRPr/>
            </a:pPr>
            <a:endParaRPr lang="it-IT" sz="2400" dirty="0" smtClean="0"/>
          </a:p>
          <a:p>
            <a:pPr indent="-342900" eaLnBrk="0" hangingPunct="0">
              <a:defRPr/>
            </a:pPr>
            <a:r>
              <a:rPr lang="it-IT" sz="2400" dirty="0" smtClean="0"/>
              <a:t>“</a:t>
            </a:r>
            <a:r>
              <a:rPr lang="it-IT" sz="2400" dirty="0">
                <a:solidFill>
                  <a:srgbClr val="FF0000"/>
                </a:solidFill>
              </a:rPr>
              <a:t>visione sistemica</a:t>
            </a:r>
            <a:r>
              <a:rPr lang="it-IT" sz="2400" dirty="0"/>
              <a:t>” (teorie sistemiche evolutive): </a:t>
            </a:r>
          </a:p>
          <a:p>
            <a:pPr indent="-342900" eaLnBrk="0" hangingPunct="0">
              <a:defRPr/>
            </a:pPr>
            <a:r>
              <a:rPr lang="it-IT" sz="2400" dirty="0"/>
              <a:t>	- legami tra le componenti del sistema</a:t>
            </a:r>
          </a:p>
          <a:p>
            <a:pPr indent="-342900" eaLnBrk="0" hangingPunct="0">
              <a:defRPr/>
            </a:pPr>
            <a:r>
              <a:rPr lang="it-IT" sz="2400" dirty="0"/>
              <a:t>	- le competenze sono distribuite in maniera </a:t>
            </a:r>
            <a:r>
              <a:rPr lang="it-IT" sz="2400" dirty="0" smtClean="0"/>
              <a:t>ineguale</a:t>
            </a:r>
          </a:p>
          <a:p>
            <a:pPr marL="114300" indent="-457200" eaLnBrk="0" hangingPunct="0">
              <a:buFont typeface="Wingdings" panose="05000000000000000000" pitchFamily="2" charset="2"/>
              <a:buChar char="Ø"/>
              <a:defRPr/>
            </a:pPr>
            <a:r>
              <a:rPr lang="it-IT" sz="2400" dirty="0" smtClean="0">
                <a:solidFill>
                  <a:srgbClr val="FF0000"/>
                </a:solidFill>
              </a:rPr>
              <a:t>Necessaria una politica per modificare l’allocazione delle competenze</a:t>
            </a:r>
            <a:r>
              <a:rPr lang="it-IT" sz="2000" dirty="0">
                <a:solidFill>
                  <a:srgbClr val="FF0000"/>
                </a:solidFill>
              </a:rPr>
              <a:t>	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it-IT" dirty="0">
              <a:solidFill>
                <a:schemeClr val="bg2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 idx="4294967295"/>
          </p:nvPr>
        </p:nvSpPr>
        <p:spPr>
          <a:xfrm>
            <a:off x="2133600" y="287338"/>
            <a:ext cx="10058400" cy="1449387"/>
          </a:xfrm>
        </p:spPr>
        <p:txBody>
          <a:bodyPr/>
          <a:lstStyle/>
          <a:p>
            <a:r>
              <a:rPr lang="it-IT" altLang="en-US" b="1" dirty="0" smtClean="0"/>
              <a:t>La politica dell’innovazione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48738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CasellaDiTesto 2"/>
          <p:cNvSpPr txBox="1">
            <a:spLocks noChangeArrowheads="1"/>
          </p:cNvSpPr>
          <p:nvPr/>
        </p:nvSpPr>
        <p:spPr bwMode="auto">
          <a:xfrm>
            <a:off x="1416050" y="111125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 Light" panose="020F0302020204030204" pitchFamily="34" charset="0"/>
            </a:endParaRPr>
          </a:p>
        </p:txBody>
      </p:sp>
      <p:sp>
        <p:nvSpPr>
          <p:cNvPr id="4" name="Rectangle 1026"/>
          <p:cNvSpPr txBox="1">
            <a:spLocks noChangeArrowheads="1"/>
          </p:cNvSpPr>
          <p:nvPr/>
        </p:nvSpPr>
        <p:spPr>
          <a:xfrm>
            <a:off x="1281235" y="1828800"/>
            <a:ext cx="8915400" cy="4457700"/>
          </a:xfrm>
          <a:prstGeom prst="rect">
            <a:avLst/>
          </a:prstGeom>
          <a:noFill/>
        </p:spPr>
        <p:txBody>
          <a:bodyPr lIns="92075" tIns="46038" rIns="92075" bIns="46038"/>
          <a:lstStyle/>
          <a:p>
            <a:pPr indent="-342900" eaLnBrk="0" hangingPunct="0">
              <a:defRPr/>
            </a:pPr>
            <a:r>
              <a:rPr lang="it-IT" sz="2400" i="1" dirty="0"/>
              <a:t>Obiettivo principale</a:t>
            </a:r>
            <a:r>
              <a:rPr lang="it-IT" sz="2400" dirty="0"/>
              <a:t>: </a:t>
            </a:r>
          </a:p>
          <a:p>
            <a:pPr indent="-342900" eaLnBrk="0" hangingPunct="0">
              <a:defRPr/>
            </a:pPr>
            <a:r>
              <a:rPr lang="it-IT" sz="2400" dirty="0"/>
              <a:t>	- produzione di conoscenze scientifiche</a:t>
            </a:r>
          </a:p>
          <a:p>
            <a:pPr indent="-342900" eaLnBrk="0" hangingPunct="0">
              <a:defRPr/>
            </a:pPr>
            <a:r>
              <a:rPr lang="it-IT" sz="2400" i="1" dirty="0"/>
              <a:t>Strumenti</a:t>
            </a:r>
            <a:r>
              <a:rPr lang="it-IT" sz="2400" dirty="0"/>
              <a:t>:</a:t>
            </a:r>
          </a:p>
          <a:p>
            <a:pPr indent="-342900" eaLnBrk="0" hangingPunct="0">
              <a:defRPr/>
            </a:pPr>
            <a:r>
              <a:rPr lang="it-IT" sz="2400" dirty="0"/>
              <a:t>	- fondi pubblici per la </a:t>
            </a:r>
            <a:r>
              <a:rPr lang="it-IT" sz="2400" dirty="0" err="1"/>
              <a:t>R&amp;S</a:t>
            </a:r>
            <a:r>
              <a:rPr lang="it-IT" sz="2400" dirty="0"/>
              <a:t> </a:t>
            </a:r>
            <a:r>
              <a:rPr lang="it-IT" sz="2400" u="sng" dirty="0"/>
              <a:t>assegnati su base competitiva</a:t>
            </a:r>
          </a:p>
          <a:p>
            <a:pPr indent="-342900" eaLnBrk="0" hangingPunct="0">
              <a:defRPr/>
            </a:pPr>
            <a:r>
              <a:rPr lang="it-IT" sz="2400" dirty="0"/>
              <a:t>	- </a:t>
            </a:r>
            <a:r>
              <a:rPr lang="it-IT" sz="2400" u="sng" dirty="0"/>
              <a:t>istituzioni di </a:t>
            </a:r>
            <a:r>
              <a:rPr lang="it-IT" sz="2400" u="sng" dirty="0" err="1"/>
              <a:t>R&amp;S</a:t>
            </a:r>
            <a:r>
              <a:rPr lang="it-IT" sz="2400" u="sng" dirty="0"/>
              <a:t> pubbliche e semipubbliche</a:t>
            </a:r>
            <a:r>
              <a:rPr lang="it-IT" sz="2400" dirty="0"/>
              <a:t> (laboratori, 	università, enti di ricerca, ecc.)</a:t>
            </a:r>
          </a:p>
          <a:p>
            <a:pPr indent="-342900" eaLnBrk="0" hangingPunct="0">
              <a:defRPr/>
            </a:pPr>
            <a:r>
              <a:rPr lang="it-IT" sz="2400" dirty="0"/>
              <a:t>	- </a:t>
            </a:r>
            <a:r>
              <a:rPr lang="it-IT" sz="2400" u="sng" dirty="0"/>
              <a:t>incentivi fiscali </a:t>
            </a:r>
            <a:r>
              <a:rPr lang="it-IT" sz="2400" dirty="0"/>
              <a:t>alle </a:t>
            </a:r>
            <a:r>
              <a:rPr lang="it-IT" sz="2400" dirty="0" smtClean="0"/>
              <a:t>imprese per avviare attività di ricerca proprie</a:t>
            </a:r>
          </a:p>
          <a:p>
            <a:pPr indent="-342900" eaLnBrk="0" hangingPunct="0">
              <a:defRPr/>
            </a:pPr>
            <a:r>
              <a:rPr lang="it-IT" sz="2400" dirty="0"/>
              <a:t> </a:t>
            </a:r>
            <a:r>
              <a:rPr lang="it-IT" sz="2400" dirty="0" smtClean="0"/>
              <a:t>        o per acquisire ricerca esterna</a:t>
            </a:r>
            <a:endParaRPr lang="it-IT" sz="2400" dirty="0"/>
          </a:p>
          <a:p>
            <a:pPr indent="-342900" eaLnBrk="0" hangingPunct="0">
              <a:defRPr/>
            </a:pPr>
            <a:r>
              <a:rPr lang="it-IT" sz="2400" dirty="0"/>
              <a:t>	- </a:t>
            </a:r>
            <a:r>
              <a:rPr lang="it-IT" sz="2400" u="sng" dirty="0" smtClean="0"/>
              <a:t>finanziare</a:t>
            </a:r>
            <a:r>
              <a:rPr lang="it-IT" sz="2400" dirty="0" smtClean="0"/>
              <a:t> in modo adeguato l’istruzione superiore di secondo e terzo livello</a:t>
            </a:r>
            <a:endParaRPr lang="it-IT" sz="2400" dirty="0"/>
          </a:p>
          <a:p>
            <a:pPr indent="-342900" eaLnBrk="0" hangingPunct="0">
              <a:defRPr/>
            </a:pPr>
            <a:r>
              <a:rPr lang="it-IT" sz="2400" dirty="0"/>
              <a:t>	- </a:t>
            </a:r>
            <a:r>
              <a:rPr lang="it-IT" sz="2400" dirty="0" smtClean="0"/>
              <a:t>difendere i diritti </a:t>
            </a:r>
            <a:r>
              <a:rPr lang="it-IT" sz="2400" dirty="0"/>
              <a:t>di </a:t>
            </a:r>
            <a:r>
              <a:rPr lang="it-IT" sz="2400" u="sng" dirty="0"/>
              <a:t>proprietà intellettuale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en-US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Sintesi: la politica scientifica</a:t>
            </a:r>
            <a:br>
              <a:rPr lang="it-IT" altLang="en-US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08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CasellaDiTesto 2"/>
          <p:cNvSpPr txBox="1">
            <a:spLocks noChangeArrowheads="1"/>
          </p:cNvSpPr>
          <p:nvPr/>
        </p:nvSpPr>
        <p:spPr bwMode="auto">
          <a:xfrm>
            <a:off x="1416050" y="111125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 Light" panose="020F0302020204030204" pitchFamily="34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1416050" y="1675216"/>
            <a:ext cx="955675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2400" i="1" dirty="0">
                <a:solidFill>
                  <a:srgbClr val="FF0000"/>
                </a:solidFill>
              </a:rPr>
              <a:t>Obiettivo principale</a:t>
            </a:r>
            <a:r>
              <a:rPr lang="it-IT" sz="2400" dirty="0"/>
              <a:t>: </a:t>
            </a:r>
          </a:p>
          <a:p>
            <a:pPr>
              <a:defRPr/>
            </a:pPr>
            <a:r>
              <a:rPr lang="it-IT" sz="2400" dirty="0"/>
              <a:t>	- avanzamento e commercializzazione di conoscenze </a:t>
            </a:r>
            <a:r>
              <a:rPr lang="it-IT" sz="2400" dirty="0" smtClean="0"/>
              <a:t>tecniche </a:t>
            </a:r>
            <a:r>
              <a:rPr lang="it-IT" sz="2400" dirty="0"/>
              <a:t>settoriali</a:t>
            </a:r>
          </a:p>
          <a:p>
            <a:pPr>
              <a:defRPr/>
            </a:pPr>
            <a:r>
              <a:rPr lang="it-IT" sz="2400" i="1" dirty="0">
                <a:solidFill>
                  <a:srgbClr val="FF0000"/>
                </a:solidFill>
              </a:rPr>
              <a:t>Strumenti</a:t>
            </a:r>
            <a:r>
              <a:rPr lang="it-IT" sz="2400" dirty="0"/>
              <a:t>:</a:t>
            </a:r>
          </a:p>
          <a:p>
            <a:pPr>
              <a:defRPr/>
            </a:pPr>
            <a:r>
              <a:rPr lang="it-IT" sz="2400" dirty="0"/>
              <a:t>	- </a:t>
            </a:r>
            <a:r>
              <a:rPr lang="it-IT" sz="2400" u="sng" dirty="0"/>
              <a:t>commesse</a:t>
            </a:r>
            <a:r>
              <a:rPr lang="it-IT" sz="2400" dirty="0"/>
              <a:t> pubbliche</a:t>
            </a:r>
          </a:p>
          <a:p>
            <a:pPr>
              <a:defRPr/>
            </a:pPr>
            <a:r>
              <a:rPr lang="it-IT" sz="2400" dirty="0"/>
              <a:t>	- </a:t>
            </a:r>
            <a:r>
              <a:rPr lang="it-IT" sz="2400" u="sng" dirty="0"/>
              <a:t>sostegno</a:t>
            </a:r>
            <a:r>
              <a:rPr lang="it-IT" sz="2400" dirty="0"/>
              <a:t> pubblico a </a:t>
            </a:r>
            <a:r>
              <a:rPr lang="it-IT" sz="2400" u="sng" dirty="0"/>
              <a:t>settori strategici</a:t>
            </a:r>
          </a:p>
          <a:p>
            <a:pPr>
              <a:defRPr/>
            </a:pPr>
            <a:r>
              <a:rPr lang="it-IT" sz="2400" dirty="0"/>
              <a:t>	- </a:t>
            </a:r>
            <a:r>
              <a:rPr lang="it-IT" sz="2400" u="sng" dirty="0"/>
              <a:t>istituzioni-ponte</a:t>
            </a:r>
            <a:r>
              <a:rPr lang="it-IT" sz="2400" dirty="0"/>
              <a:t> (tra ricerca e </a:t>
            </a:r>
            <a:r>
              <a:rPr lang="it-IT" sz="2400" dirty="0" smtClean="0"/>
              <a:t>industria: parchi tecnologici e scientifici)</a:t>
            </a:r>
            <a:endParaRPr lang="it-IT" sz="2400" dirty="0"/>
          </a:p>
          <a:p>
            <a:pPr>
              <a:defRPr/>
            </a:pPr>
            <a:r>
              <a:rPr lang="it-IT" sz="2400" dirty="0"/>
              <a:t>	- </a:t>
            </a:r>
            <a:r>
              <a:rPr lang="it-IT" sz="2400" u="sng" dirty="0"/>
              <a:t>formazione</a:t>
            </a:r>
            <a:r>
              <a:rPr lang="it-IT" sz="2400" dirty="0"/>
              <a:t> del personale e miglioramento delle </a:t>
            </a:r>
            <a:r>
              <a:rPr lang="it-IT" sz="2400" dirty="0" smtClean="0"/>
              <a:t>competenze </a:t>
            </a:r>
            <a:r>
              <a:rPr lang="it-IT" sz="2400" dirty="0"/>
              <a:t>tecniche</a:t>
            </a:r>
          </a:p>
          <a:p>
            <a:pPr>
              <a:defRPr/>
            </a:pPr>
            <a:r>
              <a:rPr lang="it-IT" sz="2400" dirty="0"/>
              <a:t>	- </a:t>
            </a:r>
            <a:r>
              <a:rPr lang="it-IT" sz="2400" u="sng" dirty="0" smtClean="0"/>
              <a:t>standardizzazione</a:t>
            </a:r>
            <a:r>
              <a:rPr lang="it-IT" sz="2400" dirty="0" smtClean="0"/>
              <a:t> delle tecniche e delle procedure</a:t>
            </a:r>
            <a:endParaRPr lang="it-IT" sz="2400" dirty="0"/>
          </a:p>
          <a:p>
            <a:pPr>
              <a:defRPr/>
            </a:pPr>
            <a:r>
              <a:rPr lang="it-IT" sz="2400" dirty="0"/>
              <a:t>	- </a:t>
            </a:r>
            <a:r>
              <a:rPr lang="it-IT" sz="2400" u="sng" dirty="0" smtClean="0"/>
              <a:t>diffusione dell’informazione</a:t>
            </a:r>
            <a:r>
              <a:rPr lang="it-IT" sz="2400" dirty="0" smtClean="0"/>
              <a:t> sulla previsione </a:t>
            </a:r>
            <a:r>
              <a:rPr lang="it-IT" sz="2400" dirty="0"/>
              <a:t>tecnologica</a:t>
            </a:r>
          </a:p>
          <a:p>
            <a:pPr>
              <a:defRPr/>
            </a:pPr>
            <a:r>
              <a:rPr lang="it-IT" sz="2400" dirty="0"/>
              <a:t>	- </a:t>
            </a:r>
            <a:r>
              <a:rPr lang="it-IT" sz="2400" u="sng" dirty="0" err="1"/>
              <a:t>benchmarking</a:t>
            </a:r>
            <a:r>
              <a:rPr lang="it-IT" sz="2400" dirty="0"/>
              <a:t> dei settori industriali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en-US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Sintesi: la politica tecnologica</a:t>
            </a:r>
            <a:br>
              <a:rPr lang="it-IT" altLang="en-US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648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CasellaDiTesto 2"/>
          <p:cNvSpPr txBox="1">
            <a:spLocks noChangeArrowheads="1"/>
          </p:cNvSpPr>
          <p:nvPr/>
        </p:nvSpPr>
        <p:spPr bwMode="auto">
          <a:xfrm>
            <a:off x="1416050" y="111125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 Light" panose="020F0302020204030204" pitchFamily="34" charset="0"/>
            </a:endParaRPr>
          </a:p>
        </p:txBody>
      </p:sp>
      <p:pic>
        <p:nvPicPr>
          <p:cNvPr id="4403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651" y="1052514"/>
            <a:ext cx="7116763" cy="51847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037" name="TextBox 7"/>
          <p:cNvSpPr txBox="1">
            <a:spLocks noChangeArrowheads="1"/>
          </p:cNvSpPr>
          <p:nvPr/>
        </p:nvSpPr>
        <p:spPr bwMode="auto">
          <a:xfrm>
            <a:off x="3443289" y="6308726"/>
            <a:ext cx="70453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i="1"/>
              <a:t>Fonte</a:t>
            </a:r>
            <a:r>
              <a:rPr lang="en-US" altLang="en-US" sz="1400"/>
              <a:t>: European Commission, ERAWATCH Country Reports: Italy, 2013.</a:t>
            </a:r>
          </a:p>
        </p:txBody>
      </p:sp>
      <p:sp>
        <p:nvSpPr>
          <p:cNvPr id="6" name="Rettangolo 5"/>
          <p:cNvSpPr/>
          <p:nvPr/>
        </p:nvSpPr>
        <p:spPr>
          <a:xfrm>
            <a:off x="4583114" y="1412875"/>
            <a:ext cx="1944687" cy="863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2782888" y="4652963"/>
            <a:ext cx="1441450" cy="86360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4511675" y="2349500"/>
            <a:ext cx="1512888" cy="647700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2" name="Rettangolo 11"/>
          <p:cNvSpPr/>
          <p:nvPr/>
        </p:nvSpPr>
        <p:spPr>
          <a:xfrm>
            <a:off x="6240463" y="3429000"/>
            <a:ext cx="1511300" cy="6477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3" name="Rettangolo 12"/>
          <p:cNvSpPr/>
          <p:nvPr/>
        </p:nvSpPr>
        <p:spPr>
          <a:xfrm>
            <a:off x="4511675" y="3429000"/>
            <a:ext cx="1512888" cy="6477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4" name="Rettangolo 13"/>
          <p:cNvSpPr/>
          <p:nvPr/>
        </p:nvSpPr>
        <p:spPr>
          <a:xfrm>
            <a:off x="2782889" y="3429000"/>
            <a:ext cx="1512887" cy="6477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5" name="Rettangolo 14"/>
          <p:cNvSpPr/>
          <p:nvPr/>
        </p:nvSpPr>
        <p:spPr>
          <a:xfrm>
            <a:off x="2279651" y="5661026"/>
            <a:ext cx="1368425" cy="576263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7" name="Rettangolo 16"/>
          <p:cNvSpPr/>
          <p:nvPr/>
        </p:nvSpPr>
        <p:spPr>
          <a:xfrm>
            <a:off x="4583113" y="5300664"/>
            <a:ext cx="1441450" cy="72072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8" name="Rettangolo 17"/>
          <p:cNvSpPr/>
          <p:nvPr/>
        </p:nvSpPr>
        <p:spPr>
          <a:xfrm>
            <a:off x="7967663" y="5300664"/>
            <a:ext cx="1441450" cy="72072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9" name="Rettangolo 18"/>
          <p:cNvSpPr/>
          <p:nvPr/>
        </p:nvSpPr>
        <p:spPr>
          <a:xfrm>
            <a:off x="6240463" y="5300664"/>
            <a:ext cx="1439862" cy="72072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altLang="en-US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Il governo della politica scientifica e tecnologica in Italia</a:t>
            </a:r>
            <a:br>
              <a:rPr lang="it-IT" altLang="en-US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131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1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CasellaDiTesto 1"/>
          <p:cNvSpPr txBox="1">
            <a:spLocks noChangeArrowheads="1"/>
          </p:cNvSpPr>
          <p:nvPr/>
        </p:nvSpPr>
        <p:spPr bwMode="auto">
          <a:xfrm>
            <a:off x="3084513" y="188914"/>
            <a:ext cx="507863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en-US" sz="32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Gli enti pubblici di ricerca</a:t>
            </a:r>
          </a:p>
        </p:txBody>
      </p:sp>
      <p:sp>
        <p:nvSpPr>
          <p:cNvPr id="47107" name="CasellaDiTesto 2"/>
          <p:cNvSpPr txBox="1">
            <a:spLocks noChangeArrowheads="1"/>
          </p:cNvSpPr>
          <p:nvPr/>
        </p:nvSpPr>
        <p:spPr bwMode="auto">
          <a:xfrm>
            <a:off x="1572846" y="1197482"/>
            <a:ext cx="8712200" cy="369332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en-US" dirty="0" smtClean="0">
                <a:latin typeface="Calibri" panose="020F0502020204030204" pitchFamily="34" charset="0"/>
              </a:rPr>
              <a:t>Dimensione degli Enti di ricerca (Numero dipendenti: ricercatori e tecnologi)</a:t>
            </a:r>
            <a:endParaRPr lang="it-IT" altLang="en-US" dirty="0">
              <a:latin typeface="Calibri Light" panose="020F030202020403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388696" y="1691053"/>
            <a:ext cx="9080500" cy="3936023"/>
          </a:xfrm>
          <a:prstGeom prst="rect">
            <a:avLst/>
          </a:prstGeom>
          <a:noFill/>
        </p:spPr>
        <p:txBody>
          <a:bodyPr lIns="92075" tIns="46038" rIns="92075" bIns="46038"/>
          <a:lstStyle/>
          <a:p>
            <a:pPr marL="342900" indent="-342900" algn="just" eaLnBrk="0" hangingPunct="0">
              <a:spcBef>
                <a:spcPct val="20000"/>
              </a:spcBef>
              <a:defRPr/>
            </a:pPr>
            <a:r>
              <a:rPr lang="it-IT" sz="2000" dirty="0" smtClean="0">
                <a:cs typeface="Times New Roman" pitchFamily="18" charset="0"/>
              </a:rPr>
              <a:t>Area Science Park (2600)</a:t>
            </a:r>
          </a:p>
          <a:p>
            <a:pPr marL="342900" indent="-342900" algn="just" eaLnBrk="0" hangingPunct="0">
              <a:spcBef>
                <a:spcPct val="20000"/>
              </a:spcBef>
              <a:defRPr/>
            </a:pPr>
            <a:r>
              <a:rPr lang="it-IT" sz="2000" dirty="0" smtClean="0">
                <a:cs typeface="Times New Roman" pitchFamily="18" charset="0"/>
              </a:rPr>
              <a:t>Consiglio </a:t>
            </a:r>
            <a:r>
              <a:rPr lang="it-IT" sz="2000" dirty="0">
                <a:cs typeface="Times New Roman" pitchFamily="18" charset="0"/>
              </a:rPr>
              <a:t>Nazionale delle Ricerche, Cnr (8.000)</a:t>
            </a:r>
          </a:p>
          <a:p>
            <a:pPr marL="342900" indent="-342900" algn="just" eaLnBrk="0" hangingPunct="0">
              <a:spcBef>
                <a:spcPct val="20000"/>
              </a:spcBef>
              <a:defRPr/>
            </a:pPr>
            <a:r>
              <a:rPr lang="it-IT" sz="2000" dirty="0">
                <a:cs typeface="Times New Roman" pitchFamily="18" charset="0"/>
              </a:rPr>
              <a:t>Ente per le Nuove tecnologie, l’Energia e l’Ambiente, Enea (3.200) </a:t>
            </a:r>
          </a:p>
          <a:p>
            <a:pPr marL="342900" indent="-342900" algn="just" eaLnBrk="0" hangingPunct="0">
              <a:spcBef>
                <a:spcPct val="20000"/>
              </a:spcBef>
              <a:defRPr/>
            </a:pPr>
            <a:r>
              <a:rPr lang="it-IT" sz="2000" dirty="0">
                <a:cs typeface="Times New Roman" pitchFamily="18" charset="0"/>
              </a:rPr>
              <a:t>Istituto Nazionale di Fisica Nucleare, </a:t>
            </a:r>
            <a:r>
              <a:rPr lang="it-IT" sz="2000" dirty="0" err="1">
                <a:cs typeface="Times New Roman" pitchFamily="18" charset="0"/>
              </a:rPr>
              <a:t>Infn</a:t>
            </a:r>
            <a:r>
              <a:rPr lang="it-IT" sz="2000" dirty="0">
                <a:cs typeface="Times New Roman" pitchFamily="18" charset="0"/>
              </a:rPr>
              <a:t> (2.000) </a:t>
            </a:r>
            <a:endParaRPr lang="it-IT" sz="2000" dirty="0" smtClean="0">
              <a:cs typeface="Times New Roman" pitchFamily="18" charset="0"/>
            </a:endParaRPr>
          </a:p>
          <a:p>
            <a:pPr marL="342900" indent="-342900" algn="just" eaLnBrk="0" hangingPunct="0">
              <a:spcBef>
                <a:spcPct val="20000"/>
              </a:spcBef>
              <a:defRPr/>
            </a:pPr>
            <a:r>
              <a:rPr lang="it-IT" sz="2000" dirty="0" smtClean="0">
                <a:cs typeface="Times New Roman" pitchFamily="18" charset="0"/>
              </a:rPr>
              <a:t>Istituto Nazionale di Astrofisica, INAF</a:t>
            </a:r>
            <a:endParaRPr lang="it-IT" sz="2000" dirty="0">
              <a:cs typeface="Times New Roman" pitchFamily="18" charset="0"/>
            </a:endParaRPr>
          </a:p>
          <a:p>
            <a:pPr marL="342900" indent="-342900" algn="just" eaLnBrk="0" hangingPunct="0">
              <a:spcBef>
                <a:spcPct val="20000"/>
              </a:spcBef>
              <a:defRPr/>
            </a:pPr>
            <a:r>
              <a:rPr lang="it-IT" sz="2000" dirty="0">
                <a:cs typeface="Times New Roman" pitchFamily="18" charset="0"/>
              </a:rPr>
              <a:t>Istituto Nazionale di Statistica, Istat (2.600) </a:t>
            </a:r>
          </a:p>
          <a:p>
            <a:pPr marL="342900" indent="-342900" algn="just" eaLnBrk="0" hangingPunct="0">
              <a:spcBef>
                <a:spcPct val="20000"/>
              </a:spcBef>
              <a:defRPr/>
            </a:pPr>
            <a:r>
              <a:rPr lang="it-IT" sz="2000" dirty="0">
                <a:cs typeface="Times New Roman" pitchFamily="18" charset="0"/>
              </a:rPr>
              <a:t>Istituto Superiore di Sanità, </a:t>
            </a:r>
            <a:r>
              <a:rPr lang="it-IT" sz="2000" dirty="0" err="1">
                <a:cs typeface="Times New Roman" pitchFamily="18" charset="0"/>
              </a:rPr>
              <a:t>Iss</a:t>
            </a:r>
            <a:r>
              <a:rPr lang="it-IT" sz="2000" dirty="0">
                <a:cs typeface="Times New Roman" pitchFamily="18" charset="0"/>
              </a:rPr>
              <a:t> (2.000) </a:t>
            </a:r>
          </a:p>
          <a:p>
            <a:pPr marL="342900" indent="-342900" algn="just" eaLnBrk="0" hangingPunct="0">
              <a:spcBef>
                <a:spcPct val="20000"/>
              </a:spcBef>
              <a:defRPr/>
            </a:pPr>
            <a:r>
              <a:rPr lang="it-IT" sz="2000" dirty="0">
                <a:cs typeface="Times New Roman" pitchFamily="18" charset="0"/>
              </a:rPr>
              <a:t>Stazioni sperimentali dell’industria e Istituti sperimentali dell’agricoltura (1.250) </a:t>
            </a:r>
          </a:p>
          <a:p>
            <a:pPr marL="342900" indent="-342900" algn="just" eaLnBrk="0" hangingPunct="0">
              <a:spcBef>
                <a:spcPct val="20000"/>
              </a:spcBef>
              <a:defRPr/>
            </a:pPr>
            <a:r>
              <a:rPr lang="it-IT" sz="2000" dirty="0">
                <a:cs typeface="Times New Roman" pitchFamily="18" charset="0"/>
              </a:rPr>
              <a:t>Osservatori Astronomici (800) </a:t>
            </a:r>
          </a:p>
          <a:p>
            <a:pPr marL="342900" indent="-342900" algn="just" eaLnBrk="0" hangingPunct="0">
              <a:spcBef>
                <a:spcPct val="20000"/>
              </a:spcBef>
              <a:defRPr/>
            </a:pPr>
            <a:r>
              <a:rPr lang="it-IT" sz="2000" dirty="0">
                <a:cs typeface="Times New Roman" pitchFamily="18" charset="0"/>
              </a:rPr>
              <a:t>Istituto per lo Sviluppo della Formazione Professionale dei Lavoratori, </a:t>
            </a:r>
            <a:r>
              <a:rPr lang="it-IT" sz="2000" dirty="0" err="1">
                <a:cs typeface="Times New Roman" pitchFamily="18" charset="0"/>
              </a:rPr>
              <a:t>Isfol</a:t>
            </a:r>
            <a:r>
              <a:rPr lang="it-IT" sz="2000" dirty="0">
                <a:cs typeface="Times New Roman" pitchFamily="18" charset="0"/>
              </a:rPr>
              <a:t> (700) </a:t>
            </a:r>
          </a:p>
          <a:p>
            <a:pPr marL="342900" indent="-342900" algn="just" eaLnBrk="0" hangingPunct="0">
              <a:spcBef>
                <a:spcPct val="20000"/>
              </a:spcBef>
              <a:defRPr/>
            </a:pPr>
            <a:r>
              <a:rPr lang="it-IT" sz="2000" dirty="0">
                <a:cs typeface="Times New Roman" pitchFamily="18" charset="0"/>
              </a:rPr>
              <a:t>Istituzioni sanitarie (Istituti di ricovero e cura a carattere scientifico) (5.400) </a:t>
            </a:r>
            <a:endParaRPr lang="it-IT" sz="2000" dirty="0" smtClean="0">
              <a:cs typeface="Times New Roman" pitchFamily="18" charset="0"/>
            </a:endParaRPr>
          </a:p>
          <a:p>
            <a:pPr marL="342900" indent="-342900" algn="just" eaLnBrk="0" hangingPunct="0">
              <a:spcBef>
                <a:spcPct val="20000"/>
              </a:spcBef>
              <a:defRPr/>
            </a:pPr>
            <a:r>
              <a:rPr lang="it-IT" sz="2000" b="1" dirty="0">
                <a:cs typeface="Times New Roman" pitchFamily="18" charset="0"/>
              </a:rPr>
              <a:t>….. </a:t>
            </a:r>
            <a:r>
              <a:rPr lang="it-IT" sz="2000" b="1" dirty="0">
                <a:cs typeface="Times New Roman" pitchFamily="18" charset="0"/>
                <a:hlinkClick r:id="rId2"/>
              </a:rPr>
              <a:t>http://</a:t>
            </a:r>
            <a:r>
              <a:rPr lang="it-IT" sz="2000" b="1" dirty="0" smtClean="0">
                <a:cs typeface="Times New Roman" pitchFamily="18" charset="0"/>
                <a:hlinkClick r:id="rId2"/>
              </a:rPr>
              <a:t>www.gazzettaufficiale.it/eli/id/2016/11/25/16G00235/sg</a:t>
            </a:r>
            <a:r>
              <a:rPr lang="it-IT" sz="2000" b="1" dirty="0" smtClean="0">
                <a:cs typeface="Times New Roman" pitchFamily="18" charset="0"/>
              </a:rPr>
              <a:t> </a:t>
            </a:r>
            <a:endParaRPr lang="it-IT" b="1" dirty="0"/>
          </a:p>
        </p:txBody>
      </p:sp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1114865" y="442489"/>
            <a:ext cx="10058400" cy="786639"/>
          </a:xfrm>
        </p:spPr>
        <p:txBody>
          <a:bodyPr>
            <a:normAutofit/>
          </a:bodyPr>
          <a:lstStyle/>
          <a:p>
            <a:r>
              <a:rPr lang="it-IT" altLang="en-US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Gli enti pubblici di </a:t>
            </a:r>
            <a:r>
              <a:rPr lang="it-IT" altLang="en-US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ricerca (20)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701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Quali attività di ricerca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defRPr/>
            </a:pPr>
            <a:r>
              <a:rPr lang="it-IT" dirty="0"/>
              <a:t>Ricerca di base  e applicata</a:t>
            </a:r>
          </a:p>
          <a:p>
            <a:pPr marL="457200" indent="-457200">
              <a:defRPr/>
            </a:pPr>
            <a:r>
              <a:rPr lang="it-IT" dirty="0"/>
              <a:t>Servizi tecnologici</a:t>
            </a:r>
          </a:p>
          <a:p>
            <a:pPr marL="457200" indent="-457200">
              <a:defRPr/>
            </a:pPr>
            <a:r>
              <a:rPr lang="it-IT" dirty="0"/>
              <a:t>Formazione e addestramento</a:t>
            </a:r>
          </a:p>
          <a:p>
            <a:pPr marL="457200" indent="-457200">
              <a:defRPr/>
            </a:pPr>
            <a:r>
              <a:rPr lang="it-IT" dirty="0"/>
              <a:t>Trasferimento delle tecnologie</a:t>
            </a:r>
          </a:p>
          <a:p>
            <a:pPr marL="457200" indent="-457200">
              <a:defRPr/>
            </a:pPr>
            <a:r>
              <a:rPr lang="it-IT" dirty="0"/>
              <a:t>Strumentazione avanzata</a:t>
            </a:r>
          </a:p>
          <a:p>
            <a:pPr marL="457200" indent="-457200">
              <a:defRPr/>
            </a:pPr>
            <a:r>
              <a:rPr lang="it-IT" dirty="0"/>
              <a:t>Regolazione (ambiente, sanità, sicurezza, ecc.)</a:t>
            </a:r>
          </a:p>
          <a:p>
            <a:pPr marL="457200" indent="-457200">
              <a:defRPr/>
            </a:pPr>
            <a:r>
              <a:rPr lang="it-IT" dirty="0"/>
              <a:t>Raccolta e conservazione delle conoscenze (statistiche, database, </a:t>
            </a:r>
            <a:r>
              <a:rPr lang="it-IT" dirty="0" err="1"/>
              <a:t>biblioteche,ecc</a:t>
            </a:r>
            <a:r>
              <a:rPr lang="it-IT" dirty="0"/>
              <a:t>.)</a:t>
            </a:r>
          </a:p>
          <a:p>
            <a:pPr marL="457200" indent="-457200">
              <a:defRPr/>
            </a:pPr>
            <a:r>
              <a:rPr lang="it-IT" dirty="0"/>
              <a:t>Infrastrutture scientifiche </a:t>
            </a:r>
            <a:r>
              <a:rPr lang="it-IT" dirty="0" smtClean="0"/>
              <a:t>(acceleratori di particelle, </a:t>
            </a:r>
            <a:r>
              <a:rPr lang="it-IT" dirty="0"/>
              <a:t>satelliti, telescopi, ecc.)</a:t>
            </a:r>
          </a:p>
          <a:p>
            <a:pPr marL="457200" indent="-457200">
              <a:defRPr/>
            </a:pPr>
            <a:r>
              <a:rPr lang="it-IT" dirty="0"/>
              <a:t>Altre attività</a:t>
            </a:r>
            <a:r>
              <a:rPr lang="it-IT" dirty="0">
                <a:latin typeface="Calibri" pitchFamily="34" charset="0"/>
              </a:rPr>
              <a:t/>
            </a:r>
            <a:br>
              <a:rPr lang="it-IT" dirty="0">
                <a:latin typeface="Calibri" pitchFamily="34" charset="0"/>
              </a:rPr>
            </a:br>
            <a:endParaRPr lang="it-IT" dirty="0">
              <a:latin typeface="Calibri Light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98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000"/>
              <a:t>Politica industriale strutturale… si è persa di vista</a:t>
            </a:r>
          </a:p>
        </p:txBody>
      </p:sp>
      <p:sp>
        <p:nvSpPr>
          <p:cNvPr id="18125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it-IT" sz="2400" dirty="0"/>
              <a:t>Entrambe le teorie  ammettono comunque </a:t>
            </a:r>
            <a:r>
              <a:rPr lang="it-IT" sz="2400" b="1" dirty="0">
                <a:solidFill>
                  <a:srgbClr val="FF0000"/>
                </a:solidFill>
              </a:rPr>
              <a:t>livelli subottimali di investimenti </a:t>
            </a:r>
            <a:r>
              <a:rPr lang="it-IT" sz="2400" dirty="0"/>
              <a:t>in innovazione e quindi sono necessari interventi pubblici</a:t>
            </a:r>
          </a:p>
          <a:p>
            <a:r>
              <a:rPr lang="it-IT" sz="2400" dirty="0">
                <a:solidFill>
                  <a:srgbClr val="FF0000"/>
                </a:solidFill>
              </a:rPr>
              <a:t>Obiettivi</a:t>
            </a:r>
            <a:r>
              <a:rPr lang="it-IT" sz="2400" dirty="0"/>
              <a:t>: occupazione, crescita, competitività </a:t>
            </a:r>
            <a:r>
              <a:rPr lang="it-IT" sz="2400" dirty="0" smtClean="0"/>
              <a:t>(di prezzo e non) </a:t>
            </a:r>
            <a:r>
              <a:rPr lang="it-IT" sz="2400" dirty="0"/>
              <a:t>e difesa settori strategici</a:t>
            </a:r>
          </a:p>
          <a:p>
            <a:r>
              <a:rPr lang="it-IT" sz="2400" dirty="0"/>
              <a:t>Classificazione degli interventi:</a:t>
            </a:r>
          </a:p>
          <a:p>
            <a:pPr lvl="1"/>
            <a:r>
              <a:rPr lang="it-IT" sz="2000" dirty="0"/>
              <a:t>Politiche settoriali difensive</a:t>
            </a:r>
          </a:p>
          <a:p>
            <a:pPr lvl="1"/>
            <a:r>
              <a:rPr lang="it-IT" sz="2000" dirty="0"/>
              <a:t>Politiche settoriali attive</a:t>
            </a:r>
          </a:p>
          <a:p>
            <a:pPr lvl="1"/>
            <a:r>
              <a:rPr lang="it-IT" sz="2000" dirty="0"/>
              <a:t>Politiche per le imprese</a:t>
            </a:r>
          </a:p>
          <a:p>
            <a:pPr lvl="1"/>
            <a:r>
              <a:rPr lang="it-IT" sz="2000" dirty="0"/>
              <a:t>Politiche regionali </a:t>
            </a:r>
            <a:r>
              <a:rPr lang="it-IT" sz="2000" dirty="0" smtClean="0"/>
              <a:t>(</a:t>
            </a:r>
            <a:r>
              <a:rPr lang="it-IT" sz="2000" dirty="0" smtClean="0">
                <a:solidFill>
                  <a:srgbClr val="0070C0"/>
                </a:solidFill>
              </a:rPr>
              <a:t>politica europea</a:t>
            </a:r>
            <a:r>
              <a:rPr lang="it-IT" sz="2000" dirty="0" smtClean="0"/>
              <a:t>) e </a:t>
            </a:r>
            <a:endParaRPr lang="it-IT" sz="2000" dirty="0"/>
          </a:p>
          <a:p>
            <a:pPr lvl="1"/>
            <a:r>
              <a:rPr lang="it-IT" sz="2000" dirty="0"/>
              <a:t>Domanda pubblica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F5F32-2160-4E5E-804C-B61392165227}" type="slidenum">
              <a:rPr lang="it-IT" smtClean="0"/>
              <a:pPr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9600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Qual è l’anello di raccordo tra Ricerca-Sviluppo e Innovazione?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it-IT" sz="2800" dirty="0" smtClean="0">
                <a:solidFill>
                  <a:srgbClr val="FF0000"/>
                </a:solidFill>
                <a:cs typeface="Times New Roman" pitchFamily="18" charset="0"/>
              </a:rPr>
              <a:t>ISTRUZIONE</a:t>
            </a:r>
          </a:p>
          <a:p>
            <a:endParaRPr lang="it-IT" dirty="0">
              <a:cs typeface="Times New Roman" pitchFamily="18" charset="0"/>
            </a:endParaRPr>
          </a:p>
          <a:p>
            <a:r>
              <a:rPr lang="it-IT" dirty="0" smtClean="0">
                <a:cs typeface="Times New Roman" pitchFamily="18" charset="0"/>
              </a:rPr>
              <a:t>L'attività </a:t>
            </a:r>
            <a:r>
              <a:rPr lang="it-IT" dirty="0">
                <a:cs typeface="Times New Roman" pitchFamily="18" charset="0"/>
              </a:rPr>
              <a:t>di </a:t>
            </a:r>
            <a:r>
              <a:rPr lang="it-IT" b="1" i="1" dirty="0">
                <a:solidFill>
                  <a:schemeClr val="hlink"/>
                </a:solidFill>
                <a:cs typeface="Times New Roman" pitchFamily="18" charset="0"/>
              </a:rPr>
              <a:t>ricerca e </a:t>
            </a:r>
            <a:r>
              <a:rPr lang="it-IT" b="1" i="1" dirty="0">
                <a:solidFill>
                  <a:srgbClr val="33CC33"/>
                </a:solidFill>
                <a:cs typeface="Times New Roman" pitchFamily="18" charset="0"/>
              </a:rPr>
              <a:t>sviluppo</a:t>
            </a:r>
            <a:r>
              <a:rPr lang="it-IT" dirty="0">
                <a:cs typeface="Times New Roman" pitchFamily="18" charset="0"/>
              </a:rPr>
              <a:t> (</a:t>
            </a:r>
            <a:r>
              <a:rPr lang="it-IT" dirty="0" err="1" smtClean="0">
                <a:cs typeface="Times New Roman" pitchFamily="18" charset="0"/>
              </a:rPr>
              <a:t>R&amp;S</a:t>
            </a:r>
            <a:r>
              <a:rPr lang="it-IT" dirty="0">
                <a:cs typeface="Times New Roman" pitchFamily="18" charset="0"/>
              </a:rPr>
              <a:t>) è definita come il complesso di lavori creativi intrapresi in modo sistematico </a:t>
            </a:r>
            <a:endParaRPr lang="it-IT" dirty="0" smtClean="0">
              <a:cs typeface="Times New Roman" pitchFamily="18" charset="0"/>
            </a:endParaRPr>
          </a:p>
          <a:p>
            <a:r>
              <a:rPr lang="it-IT" dirty="0" smtClean="0">
                <a:cs typeface="Times New Roman" pitchFamily="18" charset="0"/>
              </a:rPr>
              <a:t>sia </a:t>
            </a:r>
            <a:r>
              <a:rPr lang="it-IT" dirty="0">
                <a:cs typeface="Times New Roman" pitchFamily="18" charset="0"/>
              </a:rPr>
              <a:t>per </a:t>
            </a:r>
            <a:r>
              <a:rPr lang="it-IT" dirty="0" smtClean="0">
                <a:solidFill>
                  <a:srgbClr val="FF0000"/>
                </a:solidFill>
                <a:cs typeface="Times New Roman" pitchFamily="18" charset="0"/>
              </a:rPr>
              <a:t>accrescere </a:t>
            </a:r>
            <a:r>
              <a:rPr lang="it-IT" dirty="0">
                <a:solidFill>
                  <a:srgbClr val="FF0000"/>
                </a:solidFill>
                <a:cs typeface="Times New Roman" pitchFamily="18" charset="0"/>
              </a:rPr>
              <a:t>l'insieme delle conoscenze </a:t>
            </a:r>
            <a:r>
              <a:rPr lang="it-IT" dirty="0">
                <a:cs typeface="Times New Roman" pitchFamily="18" charset="0"/>
              </a:rPr>
              <a:t>(ivi compresa la conoscenza dell'uomo, della cultura e della società) </a:t>
            </a:r>
            <a:endParaRPr lang="it-IT" dirty="0" smtClean="0">
              <a:cs typeface="Times New Roman" pitchFamily="18" charset="0"/>
            </a:endParaRPr>
          </a:p>
          <a:p>
            <a:r>
              <a:rPr lang="it-IT" dirty="0" smtClean="0">
                <a:cs typeface="Times New Roman" pitchFamily="18" charset="0"/>
              </a:rPr>
              <a:t>sia </a:t>
            </a:r>
            <a:r>
              <a:rPr lang="it-IT" dirty="0">
                <a:cs typeface="Times New Roman" pitchFamily="18" charset="0"/>
              </a:rPr>
              <a:t>per utilizzare tali conoscenze per </a:t>
            </a:r>
            <a:r>
              <a:rPr lang="it-IT" dirty="0">
                <a:solidFill>
                  <a:srgbClr val="FF0000"/>
                </a:solidFill>
                <a:cs typeface="Times New Roman" pitchFamily="18" charset="0"/>
              </a:rPr>
              <a:t>nuove applicazioni</a:t>
            </a:r>
            <a:r>
              <a:rPr lang="it-IT" dirty="0">
                <a:cs typeface="Times New Roman" pitchFamily="18" charset="0"/>
              </a:rPr>
              <a:t>.</a:t>
            </a:r>
            <a:endParaRPr lang="it-IT" dirty="0"/>
          </a:p>
          <a:p>
            <a:endParaRPr lang="it-IT" dirty="0" smtClean="0"/>
          </a:p>
          <a:p>
            <a:endParaRPr lang="it-IT" dirty="0" smtClean="0"/>
          </a:p>
          <a:p>
            <a:pPr algn="ctr"/>
            <a:r>
              <a:rPr lang="it-IT" sz="2800" dirty="0" smtClean="0">
                <a:solidFill>
                  <a:srgbClr val="FF0000"/>
                </a:solidFill>
                <a:cs typeface="Times New Roman" pitchFamily="18" charset="0"/>
              </a:rPr>
              <a:t>INNOVAZIONE</a:t>
            </a:r>
            <a:endParaRPr lang="it-IT" sz="2800" dirty="0">
              <a:solidFill>
                <a:srgbClr val="FF0000"/>
              </a:solidFill>
              <a:cs typeface="Times New Roman" pitchFamily="18" charset="0"/>
            </a:endParaRPr>
          </a:p>
          <a:p>
            <a:endParaRPr lang="it-IT" dirty="0"/>
          </a:p>
          <a:p>
            <a:endParaRPr lang="en-US" dirty="0"/>
          </a:p>
        </p:txBody>
      </p:sp>
      <p:sp>
        <p:nvSpPr>
          <p:cNvPr id="4" name="Freccia in giù 3"/>
          <p:cNvSpPr/>
          <p:nvPr/>
        </p:nvSpPr>
        <p:spPr>
          <a:xfrm>
            <a:off x="5679831" y="2417885"/>
            <a:ext cx="527538" cy="3956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ccia in giù 4"/>
          <p:cNvSpPr/>
          <p:nvPr/>
        </p:nvSpPr>
        <p:spPr>
          <a:xfrm>
            <a:off x="5679831" y="4765432"/>
            <a:ext cx="641838" cy="50116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786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Dalla ricerca allo sviluppo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it-IT" sz="2400" b="1" i="1" dirty="0">
                <a:solidFill>
                  <a:schemeClr val="hlink"/>
                </a:solidFill>
                <a:cs typeface="Times New Roman" pitchFamily="18" charset="0"/>
              </a:rPr>
              <a:t>Ricerca di base</a:t>
            </a:r>
            <a:r>
              <a:rPr lang="it-IT" sz="2400" dirty="0">
                <a:cs typeface="Times New Roman" pitchFamily="18" charset="0"/>
              </a:rPr>
              <a:t>: lavoro sperimentale o teorico intrapreso principalmente per acquisire nuove conoscenze sui fondamenti dei fenomeni e dei fatti suscettibili di osservazione, non finalizzato ad una specifica applicazione o utilizzazione.</a:t>
            </a:r>
          </a:p>
          <a:p>
            <a:pPr>
              <a:defRPr/>
            </a:pPr>
            <a:r>
              <a:rPr lang="it-IT" sz="2400" b="1" i="1" dirty="0">
                <a:solidFill>
                  <a:schemeClr val="hlink"/>
                </a:solidFill>
                <a:cs typeface="Times New Roman" pitchFamily="18" charset="0"/>
              </a:rPr>
              <a:t>Ricerca applicata</a:t>
            </a:r>
            <a:r>
              <a:rPr lang="it-IT" sz="2400" dirty="0">
                <a:cs typeface="Times New Roman" pitchFamily="18" charset="0"/>
              </a:rPr>
              <a:t>: lavoro originale intrapreso principalmente per acquisire conoscenze e finalizzato anche e principalmente ad una pratica e specifica applicazione o utilizzazione.</a:t>
            </a:r>
          </a:p>
          <a:p>
            <a:pPr>
              <a:defRPr/>
            </a:pPr>
            <a:r>
              <a:rPr lang="it-IT" sz="2400" b="1" i="1" dirty="0">
                <a:solidFill>
                  <a:srgbClr val="33CC33"/>
                </a:solidFill>
                <a:cs typeface="Times New Roman" pitchFamily="18" charset="0"/>
              </a:rPr>
              <a:t>Sviluppo sperimentale</a:t>
            </a:r>
            <a:r>
              <a:rPr lang="it-IT" sz="2400" dirty="0">
                <a:cs typeface="Times New Roman" pitchFamily="18" charset="0"/>
              </a:rPr>
              <a:t>: lavoro sistematico, basato sulle conoscenze esistenti, acquisite attraverso la ricerca e l'esperienza pratica, condotto al fine di completare, sviluppare o migliorare materiali, prodotti e processi produttivi, sistemi e servizi.</a:t>
            </a:r>
            <a:endParaRPr lang="it-IT" sz="2400" dirty="0"/>
          </a:p>
          <a:p>
            <a:endParaRPr lang="en-US" sz="2400" dirty="0"/>
          </a:p>
        </p:txBody>
      </p:sp>
      <p:sp>
        <p:nvSpPr>
          <p:cNvPr id="4" name="Rettangolo 3"/>
          <p:cNvSpPr/>
          <p:nvPr/>
        </p:nvSpPr>
        <p:spPr>
          <a:xfrm>
            <a:off x="1734105" y="5869094"/>
            <a:ext cx="72767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hlinkClick r:id="rId2"/>
              </a:rPr>
              <a:t>http://</a:t>
            </a:r>
            <a:r>
              <a:rPr lang="it-IT" dirty="0" smtClean="0">
                <a:hlinkClick r:id="rId2"/>
              </a:rPr>
              <a:t>www.reuters.com/article/us-innovation-rankings-idUSKCN0WA2A5</a:t>
            </a:r>
            <a:r>
              <a:rPr lang="it-IT" dirty="0" smtClean="0"/>
              <a:t>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53700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>
            <a:spLocks/>
          </p:cNvSpPr>
          <p:nvPr/>
        </p:nvSpPr>
        <p:spPr>
          <a:xfrm>
            <a:off x="1738282" y="71414"/>
            <a:ext cx="6429420" cy="614448"/>
          </a:xfrm>
          <a:prstGeom prst="rect">
            <a:avLst/>
          </a:prstGeom>
          <a:noFill/>
        </p:spPr>
        <p:txBody>
          <a:bodyPr wrap="none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it-IT" sz="3200" dirty="0"/>
              <a:t>Qual è l’anello di raccordo tra Ricerca-Sviluppo e Innovazione</a:t>
            </a:r>
            <a:r>
              <a:rPr lang="it-IT" sz="3200" dirty="0" smtClean="0"/>
              <a:t>? </a:t>
            </a:r>
          </a:p>
          <a:p>
            <a:pPr>
              <a:defRPr/>
            </a:pPr>
            <a:r>
              <a:rPr lang="it-IT" sz="3200" b="1" cap="all" spc="-15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latin typeface="Century Gothic" pitchFamily="34" charset="0"/>
              </a:rPr>
              <a:t>INNOVAZIONE PER La COMPETITIVITA’</a:t>
            </a:r>
            <a:endParaRPr lang="it-IT" sz="3200" b="1" cap="all" spc="-15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latin typeface="Century Gothic" pitchFamily="34" charset="0"/>
            </a:endParaRPr>
          </a:p>
        </p:txBody>
      </p:sp>
      <p:cxnSp>
        <p:nvCxnSpPr>
          <p:cNvPr id="15" name="Connettore 1 14"/>
          <p:cNvCxnSpPr/>
          <p:nvPr/>
        </p:nvCxnSpPr>
        <p:spPr>
          <a:xfrm>
            <a:off x="1809751" y="714375"/>
            <a:ext cx="8501063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://www.unicamping.com/images/cartina_italia_blu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905893" y="2482841"/>
            <a:ext cx="1143009" cy="1371608"/>
          </a:xfrm>
          <a:prstGeom prst="rect">
            <a:avLst/>
          </a:prstGeom>
          <a:noFill/>
        </p:spPr>
      </p:pic>
      <p:sp>
        <p:nvSpPr>
          <p:cNvPr id="14" name="CasellaDiTesto 13"/>
          <p:cNvSpPr txBox="1"/>
          <p:nvPr/>
        </p:nvSpPr>
        <p:spPr>
          <a:xfrm>
            <a:off x="1897758" y="1209962"/>
            <a:ext cx="8643938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“L’innovazione è la principale arma che un’impresa può adottare per costruire un margine di profitto e per difenderlo.”</a:t>
            </a:r>
          </a:p>
          <a:p>
            <a:pPr>
              <a:defRPr/>
            </a:pPr>
            <a:r>
              <a:rPr lang="it-IT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						 </a:t>
            </a:r>
            <a:r>
              <a:rPr lang="it-IT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Joseph </a:t>
            </a:r>
            <a:r>
              <a:rPr lang="it-IT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Schumpeter</a:t>
            </a:r>
            <a:endParaRPr lang="it-IT" sz="1400" b="1" dirty="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13317" name="Rettangolo 18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958" y="1969516"/>
            <a:ext cx="59197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Pentagono 21"/>
          <p:cNvSpPr/>
          <p:nvPr/>
        </p:nvSpPr>
        <p:spPr>
          <a:xfrm>
            <a:off x="9024938" y="3929064"/>
            <a:ext cx="857250" cy="428625"/>
          </a:xfrm>
          <a:prstGeom prst="homePlat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graphicFrame>
        <p:nvGraphicFramePr>
          <p:cNvPr id="16" name="Diagramma 15"/>
          <p:cNvGraphicFramePr/>
          <p:nvPr>
            <p:extLst/>
          </p:nvPr>
        </p:nvGraphicFramePr>
        <p:xfrm>
          <a:off x="1047712" y="1944188"/>
          <a:ext cx="8429685" cy="5143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68112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>
            <a:spLocks/>
          </p:cNvSpPr>
          <p:nvPr/>
        </p:nvSpPr>
        <p:spPr>
          <a:xfrm>
            <a:off x="1738282" y="71414"/>
            <a:ext cx="4214842" cy="614448"/>
          </a:xfrm>
          <a:prstGeom prst="rect">
            <a:avLst/>
          </a:prstGeom>
          <a:noFill/>
        </p:spPr>
        <p:txBody>
          <a:bodyPr wrap="none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it-IT" sz="3200" b="1" cap="all" spc="-15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latin typeface="Century Gothic" pitchFamily="34" charset="0"/>
              </a:rPr>
              <a:t>OBIETTIVI dei </a:t>
            </a:r>
            <a:r>
              <a:rPr lang="it-IT" sz="3200" b="1" cap="all" spc="-150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latin typeface="Century Gothic" pitchFamily="34" charset="0"/>
              </a:rPr>
              <a:t>pst</a:t>
            </a:r>
            <a:endParaRPr lang="it-IT" sz="3200" b="1" cap="all" spc="-15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latin typeface="Century Gothic" pitchFamily="34" charset="0"/>
            </a:endParaRPr>
          </a:p>
        </p:txBody>
      </p:sp>
      <p:cxnSp>
        <p:nvCxnSpPr>
          <p:cNvPr id="15" name="Connettore 1 14"/>
          <p:cNvCxnSpPr/>
          <p:nvPr/>
        </p:nvCxnSpPr>
        <p:spPr>
          <a:xfrm>
            <a:off x="1809751" y="714375"/>
            <a:ext cx="8501063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Diagramma 18"/>
          <p:cNvGraphicFramePr/>
          <p:nvPr/>
        </p:nvGraphicFramePr>
        <p:xfrm>
          <a:off x="1523968" y="1000108"/>
          <a:ext cx="7572428" cy="5572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0" name="CasellaDiTesto 19"/>
          <p:cNvSpPr txBox="1"/>
          <p:nvPr/>
        </p:nvSpPr>
        <p:spPr>
          <a:xfrm>
            <a:off x="5810251" y="1397001"/>
            <a:ext cx="4500563" cy="1755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Individuare un collegamento tra le università e le imprese, tra il mondo della ricerca e quello del lavoro.</a:t>
            </a:r>
          </a:p>
          <a:p>
            <a:pPr>
              <a:defRPr/>
            </a:pPr>
            <a:endParaRPr lang="it-IT" b="1" dirty="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</a:endParaRPr>
          </a:p>
          <a:p>
            <a:pPr>
              <a:defRPr/>
            </a:pPr>
            <a:r>
              <a:rPr lang="it-IT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L’innovazione è alla base della competitività dei paesi industrializzati. 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7526339" y="3497264"/>
            <a:ext cx="2962275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Per un processo di innovazione efficace è necessario che l’impresa sia ben informata sulle ultime frontiere della ricerca e dell’innovazione tecnologica.</a:t>
            </a:r>
          </a:p>
        </p:txBody>
      </p:sp>
    </p:spTree>
    <p:extLst>
      <p:ext uri="{BB962C8B-B14F-4D97-AF65-F5344CB8AC3E}">
        <p14:creationId xmlns:p14="http://schemas.microsoft.com/office/powerpoint/2010/main" val="3933556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Immagine 2" descr="F:\0001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5551" y="836614"/>
            <a:ext cx="6264275" cy="602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Connettore 1 14"/>
          <p:cNvCxnSpPr/>
          <p:nvPr/>
        </p:nvCxnSpPr>
        <p:spPr>
          <a:xfrm>
            <a:off x="1809751" y="714375"/>
            <a:ext cx="8501063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ttangolo 5"/>
          <p:cNvSpPr>
            <a:spLocks/>
          </p:cNvSpPr>
          <p:nvPr/>
        </p:nvSpPr>
        <p:spPr>
          <a:xfrm>
            <a:off x="1738282" y="71414"/>
            <a:ext cx="4214842" cy="614448"/>
          </a:xfrm>
          <a:prstGeom prst="rect">
            <a:avLst/>
          </a:prstGeom>
          <a:noFill/>
        </p:spPr>
        <p:txBody>
          <a:bodyPr wrap="none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it-IT" sz="3200" b="1" cap="all" spc="-15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latin typeface="Century Gothic" pitchFamily="34" charset="0"/>
              </a:rPr>
              <a:t>OBIETTIVI dei </a:t>
            </a:r>
            <a:r>
              <a:rPr lang="it-IT" sz="3200" b="1" cap="all" spc="-150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latin typeface="Century Gothic" pitchFamily="34" charset="0"/>
              </a:rPr>
              <a:t>pst</a:t>
            </a:r>
            <a:endParaRPr lang="it-IT" sz="3200" b="1" cap="all" spc="-15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4785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>
            <a:spLocks/>
          </p:cNvSpPr>
          <p:nvPr/>
        </p:nvSpPr>
        <p:spPr>
          <a:xfrm>
            <a:off x="1738282" y="71414"/>
            <a:ext cx="6429420" cy="614448"/>
          </a:xfrm>
          <a:prstGeom prst="rect">
            <a:avLst/>
          </a:prstGeom>
          <a:noFill/>
        </p:spPr>
        <p:txBody>
          <a:bodyPr wrap="none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it-IT" sz="3200" b="1" cap="all" spc="-15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latin typeface="Century Gothic" pitchFamily="34" charset="0"/>
              </a:rPr>
              <a:t>caratteristiche e nascita dei </a:t>
            </a:r>
            <a:r>
              <a:rPr lang="it-IT" sz="3200" b="1" cap="all" spc="-150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latin typeface="Century Gothic" pitchFamily="34" charset="0"/>
              </a:rPr>
              <a:t>pst</a:t>
            </a:r>
            <a:endParaRPr lang="it-IT" sz="3200" b="1" cap="all" spc="-15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latin typeface="Century Gothic" pitchFamily="34" charset="0"/>
            </a:endParaRPr>
          </a:p>
        </p:txBody>
      </p:sp>
      <p:cxnSp>
        <p:nvCxnSpPr>
          <p:cNvPr id="15" name="Connettore 1 14"/>
          <p:cNvCxnSpPr/>
          <p:nvPr/>
        </p:nvCxnSpPr>
        <p:spPr>
          <a:xfrm>
            <a:off x="1809751" y="714375"/>
            <a:ext cx="8501063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Diagramma 16"/>
          <p:cNvGraphicFramePr/>
          <p:nvPr/>
        </p:nvGraphicFramePr>
        <p:xfrm>
          <a:off x="1381092" y="1577312"/>
          <a:ext cx="3888432" cy="466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Diagramma 8"/>
          <p:cNvGraphicFramePr/>
          <p:nvPr/>
        </p:nvGraphicFramePr>
        <p:xfrm>
          <a:off x="5447928" y="1412776"/>
          <a:ext cx="5040560" cy="21022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4" name="Diagramma 13"/>
          <p:cNvGraphicFramePr/>
          <p:nvPr/>
        </p:nvGraphicFramePr>
        <p:xfrm>
          <a:off x="5375920" y="3933056"/>
          <a:ext cx="5040560" cy="22389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pic>
        <p:nvPicPr>
          <p:cNvPr id="16390" name="Picture 2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519738" y="4365626"/>
            <a:ext cx="792162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Immagine 17" descr="France_flag.gif"/>
          <p:cNvPicPr>
            <a:picLocks noChangeAspect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0128251" y="4437064"/>
            <a:ext cx="288925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Immagine 18" descr="Bandiera%20Germania.jpg"/>
          <p:cNvPicPr>
            <a:picLocks noChangeAspect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10128251" y="5516564"/>
            <a:ext cx="288925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Immagine 19" descr="bandiera_uk.gif"/>
          <p:cNvPicPr>
            <a:picLocks noChangeAspect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10128251" y="4941889"/>
            <a:ext cx="288925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ttangolo 20"/>
          <p:cNvSpPr>
            <a:spLocks/>
          </p:cNvSpPr>
          <p:nvPr/>
        </p:nvSpPr>
        <p:spPr>
          <a:xfrm>
            <a:off x="2207568" y="908720"/>
            <a:ext cx="2880320" cy="432048"/>
          </a:xfrm>
          <a:prstGeom prst="rect">
            <a:avLst/>
          </a:prstGeom>
          <a:noFill/>
        </p:spPr>
        <p:txBody>
          <a:bodyPr wrap="none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it-IT" b="1" u="sng" cap="all" spc="-150" dirty="0">
                <a:ln w="0"/>
                <a:solidFill>
                  <a:srgbClr val="C00000"/>
                </a:solidFill>
                <a:latin typeface="Century Gothic" pitchFamily="34" charset="0"/>
              </a:rPr>
              <a:t>CARATTERISTICHE</a:t>
            </a:r>
          </a:p>
        </p:txBody>
      </p:sp>
      <p:sp>
        <p:nvSpPr>
          <p:cNvPr id="22" name="Rettangolo 21"/>
          <p:cNvSpPr>
            <a:spLocks/>
          </p:cNvSpPr>
          <p:nvPr/>
        </p:nvSpPr>
        <p:spPr>
          <a:xfrm>
            <a:off x="6384032" y="908720"/>
            <a:ext cx="2880320" cy="432048"/>
          </a:xfrm>
          <a:prstGeom prst="rect">
            <a:avLst/>
          </a:prstGeom>
          <a:noFill/>
        </p:spPr>
        <p:txBody>
          <a:bodyPr wrap="none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it-IT" b="1" u="sng" cap="all" spc="-150" dirty="0">
                <a:ln w="0"/>
                <a:solidFill>
                  <a:srgbClr val="C00000"/>
                </a:solidFill>
                <a:latin typeface="Century Gothic" pitchFamily="34" charset="0"/>
              </a:rPr>
              <a:t>I PST NEL MONDO</a:t>
            </a:r>
          </a:p>
        </p:txBody>
      </p:sp>
    </p:spTree>
    <p:extLst>
      <p:ext uri="{BB962C8B-B14F-4D97-AF65-F5344CB8AC3E}">
        <p14:creationId xmlns:p14="http://schemas.microsoft.com/office/powerpoint/2010/main" val="124697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>
            <a:spLocks/>
          </p:cNvSpPr>
          <p:nvPr/>
        </p:nvSpPr>
        <p:spPr>
          <a:xfrm>
            <a:off x="1738282" y="71414"/>
            <a:ext cx="6429420" cy="614448"/>
          </a:xfrm>
          <a:prstGeom prst="rect">
            <a:avLst/>
          </a:prstGeom>
          <a:noFill/>
        </p:spPr>
        <p:txBody>
          <a:bodyPr wrap="none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it-IT" sz="3200" b="1" cap="all" spc="-15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latin typeface="Century Gothic" pitchFamily="34" charset="0"/>
              </a:rPr>
              <a:t>DEFINIZIONE </a:t>
            </a:r>
            <a:r>
              <a:rPr lang="it-IT" sz="3200" b="1" cap="all" spc="-150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latin typeface="Century Gothic" pitchFamily="34" charset="0"/>
              </a:rPr>
              <a:t>DI</a:t>
            </a:r>
            <a:r>
              <a:rPr lang="it-IT" sz="3200" b="1" cap="all" spc="-15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latin typeface="Century Gothic" pitchFamily="34" charset="0"/>
              </a:rPr>
              <a:t> PST</a:t>
            </a:r>
          </a:p>
        </p:txBody>
      </p:sp>
      <p:cxnSp>
        <p:nvCxnSpPr>
          <p:cNvPr id="15" name="Connettore 1 14"/>
          <p:cNvCxnSpPr/>
          <p:nvPr/>
        </p:nvCxnSpPr>
        <p:spPr>
          <a:xfrm>
            <a:off x="1809751" y="714375"/>
            <a:ext cx="8501063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/>
          <p:cNvSpPr txBox="1"/>
          <p:nvPr/>
        </p:nvSpPr>
        <p:spPr>
          <a:xfrm>
            <a:off x="1992314" y="1989138"/>
            <a:ext cx="5399087" cy="42465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it-IT" b="1" dirty="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</a:endParaRPr>
          </a:p>
          <a:p>
            <a:pPr>
              <a:defRPr/>
            </a:pPr>
            <a:r>
              <a:rPr lang="it-IT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Un </a:t>
            </a:r>
            <a:r>
              <a:rPr lang="it-IT" b="1" u="sng" dirty="0">
                <a:solidFill>
                  <a:srgbClr val="C00000"/>
                </a:solidFill>
                <a:latin typeface="Century Gothic" pitchFamily="34" charset="0"/>
              </a:rPr>
              <a:t>PARCO SCIENTIFICO</a:t>
            </a:r>
            <a:r>
              <a:rPr lang="it-IT" b="1" dirty="0">
                <a:solidFill>
                  <a:srgbClr val="C00000"/>
                </a:solidFill>
                <a:latin typeface="Century Gothic" pitchFamily="34" charset="0"/>
              </a:rPr>
              <a:t> </a:t>
            </a:r>
            <a:r>
              <a:rPr lang="it-IT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è una struttura che persegue l’obiettivo di creare innovazioni e nuove tecnologie per sviluppare attività ad alto livello tecnologico.</a:t>
            </a:r>
          </a:p>
          <a:p>
            <a:pPr>
              <a:defRPr/>
            </a:pPr>
            <a:endParaRPr lang="it-IT" b="1" dirty="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</a:endParaRPr>
          </a:p>
          <a:p>
            <a:pPr>
              <a:defRPr/>
            </a:pPr>
            <a:r>
              <a:rPr lang="it-IT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Un </a:t>
            </a:r>
            <a:r>
              <a:rPr lang="it-IT" b="1" u="sng" dirty="0">
                <a:solidFill>
                  <a:srgbClr val="C00000"/>
                </a:solidFill>
                <a:latin typeface="Century Gothic" pitchFamily="34" charset="0"/>
              </a:rPr>
              <a:t>PARCO TECNOLOGICO</a:t>
            </a:r>
            <a:r>
              <a:rPr lang="it-IT" b="1" dirty="0">
                <a:solidFill>
                  <a:srgbClr val="C00000"/>
                </a:solidFill>
                <a:latin typeface="Century Gothic" pitchFamily="34" charset="0"/>
              </a:rPr>
              <a:t> </a:t>
            </a:r>
            <a:r>
              <a:rPr lang="it-IT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ha come fine la diffusione delle conoscenze dalla ricerca alla produzione, favorendo l’adattamento delle innovazioni esterne alle specifiche necessità del sistema produttivo locale.</a:t>
            </a:r>
          </a:p>
          <a:p>
            <a:pPr>
              <a:defRPr/>
            </a:pPr>
            <a:endParaRPr lang="it-IT" b="1" dirty="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</a:endParaRPr>
          </a:p>
          <a:p>
            <a:pPr>
              <a:defRPr/>
            </a:pPr>
            <a:r>
              <a:rPr lang="it-IT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Un </a:t>
            </a:r>
            <a:r>
              <a:rPr lang="it-IT" b="1" u="sng" dirty="0">
                <a:solidFill>
                  <a:srgbClr val="C00000"/>
                </a:solidFill>
                <a:latin typeface="Century Gothic" pitchFamily="34" charset="0"/>
              </a:rPr>
              <a:t>PARCO SCIENTIFICO E TECNOLOGICO</a:t>
            </a:r>
            <a:r>
              <a:rPr lang="it-IT" b="1" dirty="0">
                <a:solidFill>
                  <a:srgbClr val="C00000"/>
                </a:solidFill>
                <a:latin typeface="Century Gothic" pitchFamily="34" charset="0"/>
              </a:rPr>
              <a:t> </a:t>
            </a:r>
            <a:r>
              <a:rPr lang="it-IT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è una struttura che persegue congiuntamente tali obiettivi </a:t>
            </a:r>
            <a:r>
              <a:rPr lang="it-IT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.</a:t>
            </a:r>
            <a:endParaRPr lang="it-IT" sz="2000" b="1" dirty="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</a:endParaRPr>
          </a:p>
        </p:txBody>
      </p:sp>
      <p:graphicFrame>
        <p:nvGraphicFramePr>
          <p:cNvPr id="8" name="Diagramma 7"/>
          <p:cNvGraphicFramePr/>
          <p:nvPr/>
        </p:nvGraphicFramePr>
        <p:xfrm>
          <a:off x="7392144" y="1340768"/>
          <a:ext cx="2736304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Rettangolo 13"/>
          <p:cNvSpPr>
            <a:spLocks/>
          </p:cNvSpPr>
          <p:nvPr/>
        </p:nvSpPr>
        <p:spPr>
          <a:xfrm>
            <a:off x="2423592" y="1196752"/>
            <a:ext cx="4392488" cy="614448"/>
          </a:xfrm>
          <a:prstGeom prst="rect">
            <a:avLst/>
          </a:prstGeom>
          <a:noFill/>
        </p:spPr>
        <p:txBody>
          <a:bodyPr wrap="none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it-IT" sz="2000" b="1" u="sng" cap="all" spc="-150" dirty="0">
                <a:ln w="0"/>
                <a:solidFill>
                  <a:srgbClr val="C00000"/>
                </a:solidFill>
                <a:latin typeface="Century Gothic" pitchFamily="34" charset="0"/>
              </a:rPr>
              <a:t>CLASSIFICAZIONE DELLA Commissione europea</a:t>
            </a:r>
          </a:p>
        </p:txBody>
      </p:sp>
    </p:spTree>
    <p:extLst>
      <p:ext uri="{BB962C8B-B14F-4D97-AF65-F5344CB8AC3E}">
        <p14:creationId xmlns:p14="http://schemas.microsoft.com/office/powerpoint/2010/main" val="2687892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>
            <a:spLocks/>
          </p:cNvSpPr>
          <p:nvPr/>
        </p:nvSpPr>
        <p:spPr>
          <a:xfrm>
            <a:off x="1738282" y="142852"/>
            <a:ext cx="8429684" cy="614448"/>
          </a:xfrm>
          <a:prstGeom prst="rect">
            <a:avLst/>
          </a:prstGeom>
          <a:noFill/>
        </p:spPr>
        <p:txBody>
          <a:bodyPr wrap="none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it-IT" sz="2800" b="1" cap="all" spc="-15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latin typeface="Century Gothic" pitchFamily="34" charset="0"/>
              </a:rPr>
              <a:t>PST IN </a:t>
            </a:r>
            <a:r>
              <a:rPr lang="it-IT" sz="2800" b="1" cap="all" spc="-150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latin typeface="Century Gothic" pitchFamily="34" charset="0"/>
              </a:rPr>
              <a:t>ITAlia</a:t>
            </a:r>
            <a:endParaRPr lang="it-IT" sz="2800" b="1" cap="all" spc="-15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latin typeface="Century Gothic" pitchFamily="34" charset="0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9450388" y="214313"/>
            <a:ext cx="360362" cy="360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2" name="Rettangolo 11"/>
          <p:cNvSpPr/>
          <p:nvPr/>
        </p:nvSpPr>
        <p:spPr>
          <a:xfrm>
            <a:off x="8950326" y="214313"/>
            <a:ext cx="360363" cy="36036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3" name="Rettangolo 12"/>
          <p:cNvSpPr/>
          <p:nvPr/>
        </p:nvSpPr>
        <p:spPr>
          <a:xfrm>
            <a:off x="9950451" y="214313"/>
            <a:ext cx="360363" cy="36036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cxnSp>
        <p:nvCxnSpPr>
          <p:cNvPr id="15" name="Connettore 1 14"/>
          <p:cNvCxnSpPr/>
          <p:nvPr/>
        </p:nvCxnSpPr>
        <p:spPr>
          <a:xfrm>
            <a:off x="1809751" y="822325"/>
            <a:ext cx="8501063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2" descr="http://www.unicamping.com/images/cartina_italia_blu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742066" y="1179504"/>
            <a:ext cx="4214842" cy="5057808"/>
          </a:xfrm>
          <a:prstGeom prst="rect">
            <a:avLst/>
          </a:prstGeom>
          <a:noFill/>
        </p:spPr>
      </p:pic>
      <p:sp>
        <p:nvSpPr>
          <p:cNvPr id="19" name="CasellaDiTesto 18"/>
          <p:cNvSpPr txBox="1"/>
          <p:nvPr/>
        </p:nvSpPr>
        <p:spPr>
          <a:xfrm>
            <a:off x="2027238" y="955676"/>
            <a:ext cx="22860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it-IT" sz="2000" b="1" dirty="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</a:endParaRPr>
          </a:p>
          <a:p>
            <a:pPr>
              <a:defRPr/>
            </a:pPr>
            <a:endParaRPr lang="it-IT" sz="2000" b="1" dirty="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7027864" y="1443039"/>
            <a:ext cx="3316609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it-IT" sz="1400" b="1" dirty="0">
                <a:solidFill>
                  <a:srgbClr val="C00000"/>
                </a:solidFill>
                <a:latin typeface="Century Gothic" pitchFamily="34" charset="0"/>
              </a:rPr>
              <a:t>1978</a:t>
            </a:r>
            <a:r>
              <a:rPr lang="it-IT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: TRIESTE AREA SCIENCE PARK </a:t>
            </a:r>
          </a:p>
        </p:txBody>
      </p:sp>
      <p:sp>
        <p:nvSpPr>
          <p:cNvPr id="21" name="Ovale 20"/>
          <p:cNvSpPr/>
          <p:nvPr/>
        </p:nvSpPr>
        <p:spPr>
          <a:xfrm>
            <a:off x="6956426" y="1679576"/>
            <a:ext cx="142875" cy="142875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2" name="Ovale 21"/>
          <p:cNvSpPr/>
          <p:nvPr/>
        </p:nvSpPr>
        <p:spPr>
          <a:xfrm>
            <a:off x="8170864" y="3965576"/>
            <a:ext cx="142875" cy="142875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3" name="CasellaDiTesto 22"/>
          <p:cNvSpPr txBox="1"/>
          <p:nvPr/>
        </p:nvSpPr>
        <p:spPr>
          <a:xfrm>
            <a:off x="7896225" y="3608389"/>
            <a:ext cx="2928938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sz="1400" b="1" dirty="0">
                <a:solidFill>
                  <a:srgbClr val="C00000"/>
                </a:solidFill>
                <a:latin typeface="Century Gothic" pitchFamily="34" charset="0"/>
              </a:rPr>
              <a:t>1984</a:t>
            </a:r>
            <a:r>
              <a:rPr lang="it-IT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: BARI TECNOPOLIS CSATA</a:t>
            </a:r>
          </a:p>
        </p:txBody>
      </p:sp>
      <p:sp>
        <p:nvSpPr>
          <p:cNvPr id="24" name="Ovale 23"/>
          <p:cNvSpPr/>
          <p:nvPr/>
        </p:nvSpPr>
        <p:spPr>
          <a:xfrm>
            <a:off x="5384801" y="1822451"/>
            <a:ext cx="142875" cy="142875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5" name="CasellaDiTesto 24"/>
          <p:cNvSpPr txBox="1"/>
          <p:nvPr/>
        </p:nvSpPr>
        <p:spPr>
          <a:xfrm>
            <a:off x="2384426" y="1585914"/>
            <a:ext cx="328612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sz="1400" b="1" dirty="0">
                <a:solidFill>
                  <a:srgbClr val="C00000"/>
                </a:solidFill>
                <a:latin typeface="Century Gothic" pitchFamily="34" charset="0"/>
              </a:rPr>
              <a:t>1992</a:t>
            </a:r>
            <a:r>
              <a:rPr lang="it-IT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: TECNOPARCO </a:t>
            </a:r>
            <a:r>
              <a:rPr lang="it-IT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DI</a:t>
            </a:r>
            <a:r>
              <a:rPr lang="it-IT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 VERBANIA</a:t>
            </a:r>
          </a:p>
        </p:txBody>
      </p:sp>
      <p:sp>
        <p:nvSpPr>
          <p:cNvPr id="26" name="Ovale 25"/>
          <p:cNvSpPr/>
          <p:nvPr/>
        </p:nvSpPr>
        <p:spPr>
          <a:xfrm>
            <a:off x="4956176" y="2251076"/>
            <a:ext cx="142875" cy="142875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7" name="CasellaDiTesto 26"/>
          <p:cNvSpPr txBox="1"/>
          <p:nvPr/>
        </p:nvSpPr>
        <p:spPr>
          <a:xfrm>
            <a:off x="1585914" y="1928814"/>
            <a:ext cx="328612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sz="1400" b="1" dirty="0">
                <a:solidFill>
                  <a:srgbClr val="C00000"/>
                </a:solidFill>
                <a:latin typeface="Century Gothic" pitchFamily="34" charset="0"/>
              </a:rPr>
              <a:t>1996</a:t>
            </a:r>
            <a:r>
              <a:rPr lang="it-IT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: TORINO ENVIRONMENT PARK</a:t>
            </a:r>
          </a:p>
        </p:txBody>
      </p:sp>
      <p:sp>
        <p:nvSpPr>
          <p:cNvPr id="28" name="Ovale 27"/>
          <p:cNvSpPr/>
          <p:nvPr/>
        </p:nvSpPr>
        <p:spPr>
          <a:xfrm>
            <a:off x="6527801" y="1965326"/>
            <a:ext cx="142875" cy="142875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9" name="CasellaDiTesto 28"/>
          <p:cNvSpPr txBox="1"/>
          <p:nvPr/>
        </p:nvSpPr>
        <p:spPr>
          <a:xfrm>
            <a:off x="6670676" y="2014539"/>
            <a:ext cx="242887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sz="1400" b="1" dirty="0">
                <a:solidFill>
                  <a:srgbClr val="C00000"/>
                </a:solidFill>
                <a:latin typeface="Century Gothic" pitchFamily="34" charset="0"/>
              </a:rPr>
              <a:t>1993</a:t>
            </a:r>
            <a:r>
              <a:rPr lang="it-IT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: VENEZIA VEGA PST</a:t>
            </a:r>
          </a:p>
        </p:txBody>
      </p:sp>
      <p:sp>
        <p:nvSpPr>
          <p:cNvPr id="30" name="Ovale 29"/>
          <p:cNvSpPr/>
          <p:nvPr/>
        </p:nvSpPr>
        <p:spPr>
          <a:xfrm>
            <a:off x="5813426" y="1893889"/>
            <a:ext cx="142875" cy="142875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31" name="CasellaDiTesto 30"/>
          <p:cNvSpPr txBox="1"/>
          <p:nvPr/>
        </p:nvSpPr>
        <p:spPr>
          <a:xfrm>
            <a:off x="5591176" y="965201"/>
            <a:ext cx="521652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sz="1400" b="1" dirty="0">
                <a:solidFill>
                  <a:srgbClr val="C00000"/>
                </a:solidFill>
                <a:latin typeface="Century Gothic" pitchFamily="34" charset="0"/>
              </a:rPr>
              <a:t>1994</a:t>
            </a:r>
            <a:r>
              <a:rPr lang="it-IT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: POLO TECNOLOGICO MILANO BICOCCA-PIRELLI RE</a:t>
            </a:r>
          </a:p>
        </p:txBody>
      </p:sp>
      <p:cxnSp>
        <p:nvCxnSpPr>
          <p:cNvPr id="33" name="Connettore 1 32"/>
          <p:cNvCxnSpPr/>
          <p:nvPr/>
        </p:nvCxnSpPr>
        <p:spPr>
          <a:xfrm rot="5400000">
            <a:off x="5605464" y="1476376"/>
            <a:ext cx="625475" cy="66675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e 34"/>
          <p:cNvSpPr/>
          <p:nvPr/>
        </p:nvSpPr>
        <p:spPr>
          <a:xfrm>
            <a:off x="8027989" y="4251326"/>
            <a:ext cx="142875" cy="142875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36" name="CasellaDiTesto 35"/>
          <p:cNvSpPr txBox="1"/>
          <p:nvPr/>
        </p:nvSpPr>
        <p:spPr>
          <a:xfrm>
            <a:off x="8170864" y="4394201"/>
            <a:ext cx="2928937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sz="1400" b="1" dirty="0">
                <a:solidFill>
                  <a:srgbClr val="C00000"/>
                </a:solidFill>
                <a:latin typeface="Century Gothic" pitchFamily="34" charset="0"/>
              </a:rPr>
              <a:t>1997</a:t>
            </a:r>
            <a:r>
              <a:rPr lang="it-IT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: BASENTECH MATERA</a:t>
            </a:r>
          </a:p>
        </p:txBody>
      </p:sp>
      <p:sp>
        <p:nvSpPr>
          <p:cNvPr id="37" name="Ovale 36"/>
          <p:cNvSpPr/>
          <p:nvPr/>
        </p:nvSpPr>
        <p:spPr>
          <a:xfrm>
            <a:off x="7670801" y="4251326"/>
            <a:ext cx="142875" cy="142875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38" name="CasellaDiTesto 37"/>
          <p:cNvSpPr txBox="1"/>
          <p:nvPr/>
        </p:nvSpPr>
        <p:spPr>
          <a:xfrm>
            <a:off x="5670550" y="4394201"/>
            <a:ext cx="200025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it-IT" sz="1400" b="1" dirty="0">
                <a:solidFill>
                  <a:srgbClr val="C00000"/>
                </a:solidFill>
                <a:latin typeface="Century Gothic" pitchFamily="34" charset="0"/>
              </a:rPr>
              <a:t>1993</a:t>
            </a:r>
            <a:r>
              <a:rPr lang="it-IT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: PST SALERNO</a:t>
            </a:r>
          </a:p>
        </p:txBody>
      </p:sp>
      <p:sp>
        <p:nvSpPr>
          <p:cNvPr id="39" name="Ovale 38"/>
          <p:cNvSpPr/>
          <p:nvPr/>
        </p:nvSpPr>
        <p:spPr>
          <a:xfrm>
            <a:off x="7385051" y="4108451"/>
            <a:ext cx="142875" cy="142875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40" name="CasellaDiTesto 39"/>
          <p:cNvSpPr txBox="1"/>
          <p:nvPr/>
        </p:nvSpPr>
        <p:spPr>
          <a:xfrm>
            <a:off x="5313363" y="4037014"/>
            <a:ext cx="200025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it-IT" sz="1400" b="1" dirty="0">
                <a:solidFill>
                  <a:srgbClr val="C00000"/>
                </a:solidFill>
                <a:latin typeface="Century Gothic" pitchFamily="34" charset="0"/>
              </a:rPr>
              <a:t>1992</a:t>
            </a:r>
            <a:r>
              <a:rPr lang="it-IT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: TECHNAPOLI</a:t>
            </a:r>
          </a:p>
        </p:txBody>
      </p:sp>
      <p:sp>
        <p:nvSpPr>
          <p:cNvPr id="41" name="Ovale 40"/>
          <p:cNvSpPr/>
          <p:nvPr/>
        </p:nvSpPr>
        <p:spPr>
          <a:xfrm>
            <a:off x="6670676" y="3679826"/>
            <a:ext cx="142875" cy="142875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42" name="CasellaDiTesto 41"/>
          <p:cNvSpPr txBox="1"/>
          <p:nvPr/>
        </p:nvSpPr>
        <p:spPr>
          <a:xfrm>
            <a:off x="1598613" y="3643314"/>
            <a:ext cx="485775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it-IT" sz="1400" b="1" dirty="0">
                <a:solidFill>
                  <a:srgbClr val="C00000"/>
                </a:solidFill>
                <a:latin typeface="Century Gothic" pitchFamily="34" charset="0"/>
              </a:rPr>
              <a:t>1995</a:t>
            </a:r>
            <a:r>
              <a:rPr lang="it-IT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: PTIR – TECNOPOLO TIBURTINO – CASTEL ROMANO </a:t>
            </a:r>
          </a:p>
        </p:txBody>
      </p:sp>
      <p:sp>
        <p:nvSpPr>
          <p:cNvPr id="43" name="Ovale 42"/>
          <p:cNvSpPr/>
          <p:nvPr/>
        </p:nvSpPr>
        <p:spPr>
          <a:xfrm>
            <a:off x="5384801" y="4965701"/>
            <a:ext cx="142875" cy="142875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44" name="CasellaDiTesto 43"/>
          <p:cNvSpPr txBox="1"/>
          <p:nvPr/>
        </p:nvSpPr>
        <p:spPr>
          <a:xfrm>
            <a:off x="2670176" y="4729164"/>
            <a:ext cx="271462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it-IT" sz="1400" b="1" dirty="0">
                <a:solidFill>
                  <a:srgbClr val="C00000"/>
                </a:solidFill>
                <a:latin typeface="Century Gothic" pitchFamily="34" charset="0"/>
              </a:rPr>
              <a:t>1994</a:t>
            </a:r>
            <a:r>
              <a:rPr lang="it-IT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: CONSORZIO 21 PULA</a:t>
            </a:r>
          </a:p>
        </p:txBody>
      </p:sp>
      <p:sp>
        <p:nvSpPr>
          <p:cNvPr id="45" name="Ovale 44"/>
          <p:cNvSpPr/>
          <p:nvPr/>
        </p:nvSpPr>
        <p:spPr>
          <a:xfrm>
            <a:off x="7027864" y="5537201"/>
            <a:ext cx="142875" cy="142875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46" name="CasellaDiTesto 45"/>
          <p:cNvSpPr txBox="1"/>
          <p:nvPr/>
        </p:nvSpPr>
        <p:spPr>
          <a:xfrm>
            <a:off x="4384676" y="5608639"/>
            <a:ext cx="271462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it-IT" sz="1400" b="1" dirty="0">
                <a:solidFill>
                  <a:srgbClr val="C00000"/>
                </a:solidFill>
                <a:latin typeface="Century Gothic" pitchFamily="34" charset="0"/>
              </a:rPr>
              <a:t>1991</a:t>
            </a:r>
            <a:r>
              <a:rPr lang="it-IT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: PST SICILIA</a:t>
            </a:r>
          </a:p>
        </p:txBody>
      </p:sp>
      <p:sp>
        <p:nvSpPr>
          <p:cNvPr id="47" name="Ovale 46"/>
          <p:cNvSpPr/>
          <p:nvPr/>
        </p:nvSpPr>
        <p:spPr>
          <a:xfrm>
            <a:off x="7027864" y="3108326"/>
            <a:ext cx="142875" cy="142875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48" name="CasellaDiTesto 47"/>
          <p:cNvSpPr txBox="1"/>
          <p:nvPr/>
        </p:nvSpPr>
        <p:spPr>
          <a:xfrm>
            <a:off x="7242176" y="2894014"/>
            <a:ext cx="271462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sz="1400" b="1" dirty="0">
                <a:solidFill>
                  <a:srgbClr val="C00000"/>
                </a:solidFill>
                <a:latin typeface="Century Gothic" pitchFamily="34" charset="0"/>
              </a:rPr>
              <a:t>1992</a:t>
            </a:r>
            <a:r>
              <a:rPr lang="it-IT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: TECNOMARCHE ASCOLI</a:t>
            </a:r>
          </a:p>
        </p:txBody>
      </p:sp>
      <p:sp>
        <p:nvSpPr>
          <p:cNvPr id="49" name="Ovale 48"/>
          <p:cNvSpPr/>
          <p:nvPr/>
        </p:nvSpPr>
        <p:spPr>
          <a:xfrm>
            <a:off x="6313489" y="1965326"/>
            <a:ext cx="142875" cy="142875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50" name="CasellaDiTesto 49"/>
          <p:cNvSpPr txBox="1"/>
          <p:nvPr/>
        </p:nvSpPr>
        <p:spPr>
          <a:xfrm>
            <a:off x="6551613" y="2322514"/>
            <a:ext cx="28575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sz="1400" b="1" dirty="0">
                <a:solidFill>
                  <a:srgbClr val="C00000"/>
                </a:solidFill>
                <a:latin typeface="Century Gothic" pitchFamily="34" charset="0"/>
              </a:rPr>
              <a:t>1987</a:t>
            </a:r>
            <a:r>
              <a:rPr lang="it-IT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: PST GALILEO PADOVA</a:t>
            </a:r>
          </a:p>
        </p:txBody>
      </p:sp>
      <p:cxnSp>
        <p:nvCxnSpPr>
          <p:cNvPr id="51" name="Connettore 1 50"/>
          <p:cNvCxnSpPr/>
          <p:nvPr/>
        </p:nvCxnSpPr>
        <p:spPr>
          <a:xfrm rot="16200000" flipH="1">
            <a:off x="6372225" y="2192338"/>
            <a:ext cx="241300" cy="21590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Ovale 53"/>
          <p:cNvSpPr/>
          <p:nvPr/>
        </p:nvSpPr>
        <p:spPr>
          <a:xfrm>
            <a:off x="5956301" y="2822576"/>
            <a:ext cx="142875" cy="142875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55" name="CasellaDiTesto 54"/>
          <p:cNvSpPr txBox="1"/>
          <p:nvPr/>
        </p:nvSpPr>
        <p:spPr>
          <a:xfrm>
            <a:off x="2170114" y="2894014"/>
            <a:ext cx="385762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it-IT" sz="1400" b="1" dirty="0">
                <a:solidFill>
                  <a:srgbClr val="C00000"/>
                </a:solidFill>
                <a:latin typeface="Century Gothic" pitchFamily="34" charset="0"/>
              </a:rPr>
              <a:t>1999</a:t>
            </a:r>
            <a:r>
              <a:rPr lang="it-IT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: POLO TECNOLOGICO NAVACCHIO</a:t>
            </a:r>
          </a:p>
        </p:txBody>
      </p:sp>
      <p:sp>
        <p:nvSpPr>
          <p:cNvPr id="18472" name="CasellaDiTesto 51"/>
          <p:cNvSpPr txBox="1">
            <a:spLocks noChangeArrowheads="1"/>
          </p:cNvSpPr>
          <p:nvPr/>
        </p:nvSpPr>
        <p:spPr bwMode="auto">
          <a:xfrm>
            <a:off x="212725" y="6027397"/>
            <a:ext cx="717232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1600" b="1" dirty="0">
                <a:solidFill>
                  <a:srgbClr val="C00000"/>
                </a:solidFill>
                <a:latin typeface="Century Gothic" pitchFamily="34" charset="0"/>
              </a:rPr>
              <a:t>UNA RETE DI </a:t>
            </a:r>
            <a:r>
              <a:rPr lang="it-IT" sz="1600" b="1" dirty="0" smtClean="0">
                <a:solidFill>
                  <a:srgbClr val="C00000"/>
                </a:solidFill>
                <a:latin typeface="Century Gothic" pitchFamily="34" charset="0"/>
              </a:rPr>
              <a:t>23 PST </a:t>
            </a:r>
            <a:r>
              <a:rPr lang="it-IT" sz="1600" b="1" dirty="0">
                <a:solidFill>
                  <a:srgbClr val="C00000"/>
                </a:solidFill>
                <a:latin typeface="Century Gothic" pitchFamily="34" charset="0"/>
              </a:rPr>
              <a:t>ASSOCIATI AD APSTI IN </a:t>
            </a:r>
            <a:r>
              <a:rPr lang="it-IT" sz="1600" b="1" dirty="0" smtClean="0">
                <a:solidFill>
                  <a:srgbClr val="C00000"/>
                </a:solidFill>
                <a:latin typeface="Century Gothic" pitchFamily="34" charset="0"/>
              </a:rPr>
              <a:t>ITALIA e 150 centri di ricerca</a:t>
            </a:r>
            <a:endParaRPr lang="it-IT" sz="1600" b="1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sp>
        <p:nvSpPr>
          <p:cNvPr id="52" name="Rettangolo 51"/>
          <p:cNvSpPr/>
          <p:nvPr/>
        </p:nvSpPr>
        <p:spPr>
          <a:xfrm>
            <a:off x="8324406" y="5844100"/>
            <a:ext cx="37001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hlinkClick r:id="rId3"/>
              </a:rPr>
              <a:t>http://www.apsti.it/</a:t>
            </a:r>
            <a:r>
              <a:rPr lang="it-IT" dirty="0" err="1" smtClean="0">
                <a:hlinkClick r:id="rId3"/>
              </a:rPr>
              <a:t>index.php</a:t>
            </a:r>
            <a:r>
              <a:rPr lang="it-IT" dirty="0" smtClean="0">
                <a:hlinkClick r:id="rId3"/>
              </a:rPr>
              <a:t>?id=53</a:t>
            </a:r>
            <a:r>
              <a:rPr lang="it-IT" dirty="0" smtClean="0"/>
              <a:t>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99700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3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6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7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8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90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10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20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30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40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500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6000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7000"/>
                            </p:stCondLst>
                            <p:childTnLst>
                              <p:par>
                                <p:cTn id="1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8000"/>
                            </p:stCondLst>
                            <p:childTnLst>
                              <p:par>
                                <p:cTn id="1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900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0000"/>
                            </p:stCondLst>
                            <p:childTnLst>
                              <p:par>
                                <p:cTn id="1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31000"/>
                            </p:stCondLst>
                            <p:childTnLst>
                              <p:par>
                                <p:cTn id="1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32000"/>
                            </p:stCondLst>
                            <p:childTnLst>
                              <p:par>
                                <p:cTn id="1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/>
      <p:bldP spid="24" grpId="0" animBg="1"/>
      <p:bldP spid="25" grpId="0"/>
      <p:bldP spid="26" grpId="0" animBg="1"/>
      <p:bldP spid="27" grpId="0"/>
      <p:bldP spid="28" grpId="0" animBg="1"/>
      <p:bldP spid="29" grpId="0"/>
      <p:bldP spid="30" grpId="0" animBg="1"/>
      <p:bldP spid="31" grpId="0"/>
      <p:bldP spid="35" grpId="0" animBg="1"/>
      <p:bldP spid="36" grpId="0"/>
      <p:bldP spid="37" grpId="0" animBg="1"/>
      <p:bldP spid="38" grpId="0"/>
      <p:bldP spid="39" grpId="0" animBg="1"/>
      <p:bldP spid="40" grpId="0"/>
      <p:bldP spid="41" grpId="0" animBg="1"/>
      <p:bldP spid="42" grpId="0"/>
      <p:bldP spid="43" grpId="0" animBg="1"/>
      <p:bldP spid="44" grpId="0"/>
      <p:bldP spid="45" grpId="0" animBg="1"/>
      <p:bldP spid="46" grpId="0"/>
      <p:bldP spid="47" grpId="0" animBg="1"/>
      <p:bldP spid="48" grpId="0"/>
      <p:bldP spid="49" grpId="0" animBg="1"/>
      <p:bldP spid="50" grpId="0"/>
      <p:bldP spid="54" grpId="0" animBg="1"/>
      <p:bldP spid="55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 parchi tecnologici e scientifici in FVG</a:t>
            </a:r>
            <a:endParaRPr lang="it-IT" dirty="0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La struttura regionale prevede:</a:t>
            </a:r>
          </a:p>
          <a:p>
            <a:r>
              <a:rPr lang="it-IT" sz="2400" dirty="0" smtClean="0"/>
              <a:t>3 Poli tecnologici e scientifici (PN: Polo tecnologico di Pordenone; UD: Friuli Innovazione, TS: Area Science Park)</a:t>
            </a:r>
          </a:p>
          <a:p>
            <a:r>
              <a:rPr lang="it-IT" sz="2400" dirty="0" smtClean="0"/>
              <a:t>2 poli tecnologici: Amaro e Gorizia</a:t>
            </a:r>
          </a:p>
          <a:p>
            <a:r>
              <a:rPr lang="it-IT" sz="2400" dirty="0" smtClean="0"/>
              <a:t>1 incubatore d’impresa: BIC Trieste</a:t>
            </a:r>
          </a:p>
          <a:p>
            <a:r>
              <a:rPr lang="it-IT" sz="2400" dirty="0" smtClean="0"/>
              <a:t>Poi ci sono alcuni cluster strategici che vedremo in seguito come effetto della nuova strategia europea S3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1566839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CasellaDiTesto 1"/>
          <p:cNvSpPr txBox="1">
            <a:spLocks noChangeArrowheads="1"/>
          </p:cNvSpPr>
          <p:nvPr/>
        </p:nvSpPr>
        <p:spPr bwMode="auto">
          <a:xfrm>
            <a:off x="2351088" y="188913"/>
            <a:ext cx="686438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Politica scientifica o politica industriale?</a:t>
            </a:r>
            <a:endParaRPr lang="it-IT" altLang="en-US" sz="32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1931209" y="1926128"/>
            <a:ext cx="7704138" cy="37496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it-IT" sz="2400" dirty="0"/>
              <a:t>“  E’ diventato di moda sostenere che la politica industriale è impraticabile in America, e che comunque è una pessima idea. Ma i risultati ottenuti da </a:t>
            </a:r>
            <a:r>
              <a:rPr lang="it-IT" sz="2400" b="1" dirty="0"/>
              <a:t>Internet</a:t>
            </a:r>
            <a:r>
              <a:rPr lang="it-IT" sz="2400" dirty="0"/>
              <a:t>, </a:t>
            </a:r>
            <a:r>
              <a:rPr lang="it-IT" sz="2400" u="sng" dirty="0"/>
              <a:t>grazie al sostegno del governo</a:t>
            </a:r>
            <a:r>
              <a:rPr lang="it-IT" sz="2400" dirty="0"/>
              <a:t>, dimostrano esattamente il contrario. Le aziende tecnologiche già esistenti, i cervelloni della </a:t>
            </a:r>
            <a:r>
              <a:rPr lang="it-IT" sz="2400" dirty="0" err="1"/>
              <a:t>Silicon</a:t>
            </a:r>
            <a:r>
              <a:rPr lang="it-IT" sz="2400" dirty="0"/>
              <a:t> Valley, gli specialisti del venture capital, tutti quanti hanno ignorato le opportunità di Internet per oltre vent’anni dalla sua nascita. Tutti gli sviluppi brillanti, importanti, e tecnologicamente lungimiranti della Rete </a:t>
            </a:r>
            <a:r>
              <a:rPr lang="it-IT" sz="2400" dirty="0" smtClean="0"/>
              <a:t>avvennero </a:t>
            </a:r>
            <a:r>
              <a:rPr lang="it-IT" sz="2400" dirty="0"/>
              <a:t>grazie alle agenzie statali o dalle università” </a:t>
            </a:r>
          </a:p>
          <a:p>
            <a:pPr>
              <a:defRPr/>
            </a:pPr>
            <a:r>
              <a:rPr lang="it-IT" sz="2400" i="1" dirty="0"/>
              <a:t> (Charles Ferguson, imprenditore)</a:t>
            </a:r>
          </a:p>
        </p:txBody>
      </p:sp>
    </p:spTree>
    <p:extLst>
      <p:ext uri="{BB962C8B-B14F-4D97-AF65-F5344CB8AC3E}">
        <p14:creationId xmlns:p14="http://schemas.microsoft.com/office/powerpoint/2010/main" val="4178089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egnaposto numero diapositiva 4"/>
          <p:cNvSpPr txBox="1">
            <a:spLocks noGrp="1"/>
          </p:cNvSpPr>
          <p:nvPr/>
        </p:nvSpPr>
        <p:spPr bwMode="auto">
          <a:xfrm>
            <a:off x="807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474A27FE-C272-4A28-8F12-FC865315B5F4}" type="slidenum">
              <a:rPr lang="it-IT" altLang="en-US" sz="1000"/>
              <a:pPr algn="r"/>
              <a:t>5</a:t>
            </a:fld>
            <a:endParaRPr lang="it-IT" altLang="en-US" sz="1000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33600" y="462950"/>
            <a:ext cx="8964612" cy="4572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it-IT" sz="2800" dirty="0">
                <a:latin typeface="Comic Sans MS" pitchFamily="66" charset="0"/>
              </a:rPr>
              <a:t>Un esempio: </a:t>
            </a:r>
            <a:r>
              <a:rPr lang="it-IT" sz="2800" b="1" dirty="0">
                <a:latin typeface="Comic Sans MS" pitchFamily="66" charset="0"/>
              </a:rPr>
              <a:t>Obiettivi</a:t>
            </a:r>
            <a:r>
              <a:rPr lang="it-IT" sz="2800" dirty="0">
                <a:latin typeface="Comic Sans MS" pitchFamily="66" charset="0"/>
              </a:rPr>
              <a:t> delle politiche industriali </a:t>
            </a:r>
          </a:p>
        </p:txBody>
      </p:sp>
      <p:sp>
        <p:nvSpPr>
          <p:cNvPr id="35844" name="Rectangle 3"/>
          <p:cNvSpPr>
            <a:spLocks noChangeArrowheads="1"/>
          </p:cNvSpPr>
          <p:nvPr/>
        </p:nvSpPr>
        <p:spPr bwMode="auto">
          <a:xfrm>
            <a:off x="1793082" y="1131535"/>
            <a:ext cx="8785225" cy="5574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it-IT" sz="2000" dirty="0" smtClean="0"/>
              <a:t>L'obiettivo </a:t>
            </a:r>
            <a:r>
              <a:rPr lang="it-IT" sz="2000" dirty="0"/>
              <a:t>generale delle politiche industriali è quello di favorire l'evoluzione dell'economia verso direzioni ritenute desiderabili dal punto di vista:</a:t>
            </a:r>
          </a:p>
          <a:p>
            <a:pPr marL="342900" indent="-342900" algn="just"/>
            <a:r>
              <a:rPr lang="it-IT" sz="2000" dirty="0"/>
              <a:t>	</a:t>
            </a:r>
          </a:p>
          <a:p>
            <a:pPr marL="342900" indent="-342900" algn="just"/>
            <a:r>
              <a:rPr lang="it-IT" sz="2000" dirty="0"/>
              <a:t>	- </a:t>
            </a:r>
            <a:r>
              <a:rPr lang="it-IT" sz="2000" dirty="0">
                <a:solidFill>
                  <a:srgbClr val="FF0000"/>
                </a:solidFill>
              </a:rPr>
              <a:t>economico</a:t>
            </a:r>
            <a:r>
              <a:rPr lang="it-IT" sz="2000" dirty="0"/>
              <a:t>     </a:t>
            </a:r>
            <a:r>
              <a:rPr lang="it-IT" sz="2000" dirty="0" smtClean="0"/>
              <a:t> migliorando </a:t>
            </a:r>
            <a:r>
              <a:rPr lang="it-IT" sz="2000" dirty="0"/>
              <a:t>l'efficienza sociale (via mercato) e l'equità (via intervento esterno pubblico)</a:t>
            </a:r>
          </a:p>
          <a:p>
            <a:pPr marL="342900" indent="-342900" algn="just"/>
            <a:r>
              <a:rPr lang="it-IT" sz="2000" dirty="0"/>
              <a:t>	- </a:t>
            </a:r>
            <a:r>
              <a:rPr lang="it-IT" sz="2000" dirty="0">
                <a:solidFill>
                  <a:srgbClr val="FF0000"/>
                </a:solidFill>
              </a:rPr>
              <a:t>ambientale</a:t>
            </a:r>
            <a:r>
              <a:rPr lang="it-IT" sz="2000" dirty="0"/>
              <a:t>         </a:t>
            </a:r>
            <a:r>
              <a:rPr lang="it-IT" sz="2000" dirty="0" smtClean="0"/>
              <a:t>  assicurando </a:t>
            </a:r>
            <a:r>
              <a:rPr lang="it-IT" sz="2000" dirty="0"/>
              <a:t>la sostenibilità</a:t>
            </a:r>
          </a:p>
          <a:p>
            <a:pPr marL="342900" indent="-342900" algn="just"/>
            <a:r>
              <a:rPr lang="it-IT" sz="2000" dirty="0"/>
              <a:t>	- </a:t>
            </a:r>
            <a:r>
              <a:rPr lang="it-IT" sz="2000" dirty="0">
                <a:solidFill>
                  <a:srgbClr val="FF0000"/>
                </a:solidFill>
              </a:rPr>
              <a:t>politico</a:t>
            </a:r>
            <a:r>
              <a:rPr lang="it-IT" sz="2000" dirty="0"/>
              <a:t>              proteggendo particolari interessi nazionali</a:t>
            </a:r>
          </a:p>
          <a:p>
            <a:pPr marL="342900" indent="-342900" algn="just"/>
            <a:endParaRPr lang="it-IT" sz="2000" dirty="0"/>
          </a:p>
          <a:p>
            <a:pPr marL="342900" indent="-342900" algn="just">
              <a:buFont typeface="Wingdings" pitchFamily="2" charset="2"/>
              <a:buChar char="Ø"/>
            </a:pPr>
            <a:r>
              <a:rPr lang="it-IT" sz="2000" dirty="0"/>
              <a:t>Le politiche industriali intervengono quando tali obiettivi non possono essere raggiunti dai comportamenti privati degli operatori sui mercati</a:t>
            </a:r>
          </a:p>
          <a:p>
            <a:pPr marL="342900" indent="-342900" algn="just"/>
            <a:endParaRPr lang="it-IT" sz="2000" dirty="0" smtClean="0"/>
          </a:p>
          <a:p>
            <a:pPr marL="342900" indent="-342900" algn="just">
              <a:buFont typeface="Wingdings" pitchFamily="2" charset="2"/>
              <a:buChar char="Ø"/>
            </a:pPr>
            <a:r>
              <a:rPr lang="it-IT" sz="2000" dirty="0" smtClean="0"/>
              <a:t>Le </a:t>
            </a:r>
            <a:r>
              <a:rPr lang="it-IT" sz="2000" dirty="0"/>
              <a:t>politiche industriali che puntano a raggiungere </a:t>
            </a:r>
            <a:r>
              <a:rPr lang="it-IT" sz="2000" dirty="0">
                <a:solidFill>
                  <a:srgbClr val="FF0000"/>
                </a:solidFill>
              </a:rPr>
              <a:t>obiettivi economici </a:t>
            </a:r>
            <a:r>
              <a:rPr lang="it-IT" sz="2000" dirty="0"/>
              <a:t>possono essere distinte sulla base di </a:t>
            </a:r>
            <a:r>
              <a:rPr lang="it-IT" sz="2000" b="1" dirty="0"/>
              <a:t>quattro obiettivi specifici</a:t>
            </a:r>
            <a:r>
              <a:rPr lang="it-IT" sz="2000" dirty="0"/>
              <a:t>: </a:t>
            </a:r>
          </a:p>
          <a:p>
            <a:pPr marL="342900" indent="-342900" algn="just"/>
            <a:r>
              <a:rPr lang="it-IT" sz="2000" dirty="0"/>
              <a:t>	- migliorare l'efficienza statica dell'economia</a:t>
            </a:r>
          </a:p>
          <a:p>
            <a:pPr marL="342900" indent="-342900" algn="just"/>
            <a:r>
              <a:rPr lang="it-IT" sz="2000" dirty="0"/>
              <a:t>	- migliorare </a:t>
            </a:r>
            <a:r>
              <a:rPr lang="it-IT" sz="2000" u="sng" dirty="0"/>
              <a:t>l'efficienza dinamica</a:t>
            </a:r>
          </a:p>
          <a:p>
            <a:pPr marL="342900" indent="-342900" algn="just"/>
            <a:r>
              <a:rPr lang="it-IT" sz="2000" dirty="0"/>
              <a:t>	- assicurare il </a:t>
            </a:r>
            <a:r>
              <a:rPr lang="it-IT" sz="2000" u="sng" dirty="0"/>
              <a:t>coordinamento</a:t>
            </a:r>
            <a:r>
              <a:rPr lang="it-IT" sz="2000" dirty="0"/>
              <a:t> delle decisioni</a:t>
            </a:r>
          </a:p>
          <a:p>
            <a:pPr marL="342900" indent="-342900" algn="just"/>
            <a:r>
              <a:rPr lang="it-IT" sz="2000" dirty="0"/>
              <a:t>	- fornire le necessarie </a:t>
            </a:r>
            <a:r>
              <a:rPr lang="it-IT" sz="2000" u="sng" dirty="0"/>
              <a:t>condizioni di contesto</a:t>
            </a:r>
          </a:p>
        </p:txBody>
      </p:sp>
      <p:sp>
        <p:nvSpPr>
          <p:cNvPr id="35846" name="AutoShape 5"/>
          <p:cNvSpPr>
            <a:spLocks noChangeArrowheads="1"/>
          </p:cNvSpPr>
          <p:nvPr/>
        </p:nvSpPr>
        <p:spPr bwMode="auto">
          <a:xfrm>
            <a:off x="3641079" y="2199680"/>
            <a:ext cx="360362" cy="152903"/>
          </a:xfrm>
          <a:prstGeom prst="rightArrow">
            <a:avLst>
              <a:gd name="adj1" fmla="val 50000"/>
              <a:gd name="adj2" fmla="val 62362"/>
            </a:avLst>
          </a:pr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it-IT" sz="1600">
              <a:latin typeface="Comic Sans MS" pitchFamily="66" charset="0"/>
            </a:endParaRPr>
          </a:p>
        </p:txBody>
      </p:sp>
      <p:sp>
        <p:nvSpPr>
          <p:cNvPr id="35847" name="AutoShape 6"/>
          <p:cNvSpPr>
            <a:spLocks noChangeArrowheads="1"/>
          </p:cNvSpPr>
          <p:nvPr/>
        </p:nvSpPr>
        <p:spPr bwMode="auto">
          <a:xfrm>
            <a:off x="3625736" y="2796838"/>
            <a:ext cx="360363" cy="144463"/>
          </a:xfrm>
          <a:prstGeom prst="rightArrow">
            <a:avLst>
              <a:gd name="adj1" fmla="val 50000"/>
              <a:gd name="adj2" fmla="val 62363"/>
            </a:avLst>
          </a:pr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it-IT" sz="1600">
              <a:latin typeface="Comic Sans MS" pitchFamily="66" charset="0"/>
            </a:endParaRPr>
          </a:p>
        </p:txBody>
      </p:sp>
      <p:sp>
        <p:nvSpPr>
          <p:cNvPr id="35848" name="AutoShape 7"/>
          <p:cNvSpPr>
            <a:spLocks noChangeArrowheads="1"/>
          </p:cNvSpPr>
          <p:nvPr/>
        </p:nvSpPr>
        <p:spPr bwMode="auto">
          <a:xfrm>
            <a:off x="3260251" y="3119225"/>
            <a:ext cx="360363" cy="144462"/>
          </a:xfrm>
          <a:prstGeom prst="rightArrow">
            <a:avLst>
              <a:gd name="adj1" fmla="val 50000"/>
              <a:gd name="adj2" fmla="val 62363"/>
            </a:avLst>
          </a:pr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it-IT" sz="1600">
              <a:latin typeface="Comic Sans MS" pitchFamily="66" charset="0"/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271EF-7D92-4A49-B2D3-ADC31DA9F66D}" type="slidenum">
              <a:rPr lang="it-IT" smtClean="0"/>
              <a:pPr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4503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CasellaDiTesto 1"/>
          <p:cNvSpPr txBox="1">
            <a:spLocks noChangeArrowheads="1"/>
          </p:cNvSpPr>
          <p:nvPr/>
        </p:nvSpPr>
        <p:spPr bwMode="auto">
          <a:xfrm>
            <a:off x="1200150" y="188914"/>
            <a:ext cx="43460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en-US" sz="320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Lo stato imprenditore</a:t>
            </a:r>
            <a:endParaRPr lang="it-IT" altLang="en-US" sz="360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982959" y="1423769"/>
            <a:ext cx="8034338" cy="51117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42900" indent="-342900">
              <a:defRPr/>
            </a:pPr>
            <a:endParaRPr lang="en-US" sz="2400" dirty="0"/>
          </a:p>
          <a:p>
            <a:pPr marL="342900" indent="-342900">
              <a:defRPr/>
            </a:pPr>
            <a:r>
              <a:rPr lang="en-US" sz="2400" dirty="0" err="1"/>
              <a:t>Innovazioni</a:t>
            </a:r>
            <a:endParaRPr lang="en-US" sz="2400" dirty="0"/>
          </a:p>
          <a:p>
            <a:pPr marL="342900" indent="-342900">
              <a:defRPr/>
            </a:pPr>
            <a:r>
              <a:rPr lang="en-US" sz="2400" dirty="0"/>
              <a:t>	micro disco </a:t>
            </a:r>
            <a:r>
              <a:rPr lang="en-US" sz="2400" dirty="0" err="1"/>
              <a:t>rigido</a:t>
            </a:r>
            <a:endParaRPr lang="en-US" sz="2400" dirty="0"/>
          </a:p>
          <a:p>
            <a:pPr marL="342900" indent="-342900">
              <a:defRPr/>
            </a:pPr>
            <a:r>
              <a:rPr lang="en-US" sz="2400" dirty="0"/>
              <a:t>	</a:t>
            </a:r>
            <a:r>
              <a:rPr lang="en-US" sz="2400" dirty="0" err="1"/>
              <a:t>silicio</a:t>
            </a:r>
            <a:endParaRPr lang="en-US" sz="2400" dirty="0"/>
          </a:p>
          <a:p>
            <a:pPr marL="342900" indent="-342900">
              <a:defRPr/>
            </a:pPr>
            <a:r>
              <a:rPr lang="en-US" sz="2400" dirty="0"/>
              <a:t>	</a:t>
            </a:r>
            <a:r>
              <a:rPr lang="en-US" sz="2400" dirty="0" err="1"/>
              <a:t>schermo</a:t>
            </a:r>
            <a:r>
              <a:rPr lang="en-US" sz="2400" dirty="0"/>
              <a:t> multi touch</a:t>
            </a:r>
          </a:p>
          <a:p>
            <a:pPr marL="342900" indent="-342900">
              <a:defRPr/>
            </a:pPr>
            <a:r>
              <a:rPr lang="en-US" sz="2400" dirty="0"/>
              <a:t>	internet</a:t>
            </a:r>
          </a:p>
          <a:p>
            <a:pPr marL="342900" indent="-342900">
              <a:defRPr/>
            </a:pPr>
            <a:r>
              <a:rPr lang="en-US" sz="2400" dirty="0"/>
              <a:t>	</a:t>
            </a:r>
            <a:r>
              <a:rPr lang="en-US" sz="2400" dirty="0" err="1"/>
              <a:t>gps</a:t>
            </a:r>
            <a:endParaRPr lang="en-US" sz="2400" dirty="0"/>
          </a:p>
          <a:p>
            <a:pPr marL="342900" indent="-342900">
              <a:defRPr/>
            </a:pPr>
            <a:r>
              <a:rPr lang="en-US" sz="2400" dirty="0"/>
              <a:t>	</a:t>
            </a:r>
            <a:r>
              <a:rPr lang="en-US" sz="2400" dirty="0" err="1"/>
              <a:t>siri</a:t>
            </a:r>
            <a:endParaRPr lang="en-US" sz="2400" dirty="0"/>
          </a:p>
          <a:p>
            <a:pPr marL="342900" indent="-342900">
              <a:defRPr/>
            </a:pPr>
            <a:r>
              <a:rPr lang="en-US" sz="2400" dirty="0"/>
              <a:t>	</a:t>
            </a:r>
            <a:r>
              <a:rPr lang="en-US" sz="2400" dirty="0" err="1"/>
              <a:t>schermo</a:t>
            </a:r>
            <a:r>
              <a:rPr lang="en-US" sz="2400" dirty="0"/>
              <a:t> </a:t>
            </a:r>
            <a:r>
              <a:rPr lang="en-US" sz="2400" dirty="0" err="1"/>
              <a:t>lcd</a:t>
            </a:r>
            <a:r>
              <a:rPr lang="en-US" sz="2400" dirty="0"/>
              <a:t> </a:t>
            </a:r>
          </a:p>
          <a:p>
            <a:pPr marL="342900" indent="-342900">
              <a:defRPr/>
            </a:pPr>
            <a:r>
              <a:rPr lang="en-US" sz="2400" dirty="0"/>
              <a:t>	</a:t>
            </a:r>
            <a:r>
              <a:rPr lang="en-US" sz="2400" dirty="0" err="1"/>
              <a:t>batteria</a:t>
            </a:r>
            <a:r>
              <a:rPr lang="en-US" sz="2400" dirty="0"/>
              <a:t> al </a:t>
            </a:r>
            <a:r>
              <a:rPr lang="en-US" sz="2400" dirty="0" err="1"/>
              <a:t>litio</a:t>
            </a:r>
            <a:endParaRPr lang="en-US" sz="2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688" y="2420939"/>
            <a:ext cx="2032000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3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251" y="-26988"/>
            <a:ext cx="3095625" cy="1600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804988" y="5475288"/>
            <a:ext cx="85026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2400" b="1" dirty="0" err="1">
                <a:solidFill>
                  <a:schemeClr val="folHlink"/>
                </a:solidFill>
                <a:latin typeface="+mj-lt"/>
                <a:ea typeface="+mj-ea"/>
                <a:cs typeface="+mj-cs"/>
              </a:rPr>
              <a:t>Tutte</a:t>
            </a:r>
            <a:r>
              <a:rPr lang="en-US" sz="2400" b="1" dirty="0">
                <a:solidFill>
                  <a:schemeClr val="folHlink"/>
                </a:solidFill>
                <a:latin typeface="+mj-lt"/>
                <a:ea typeface="+mj-ea"/>
                <a:cs typeface="+mj-cs"/>
              </a:rPr>
              <a:t> le </a:t>
            </a:r>
            <a:r>
              <a:rPr lang="en-US" sz="2400" b="1" dirty="0" err="1">
                <a:solidFill>
                  <a:schemeClr val="folHlink"/>
                </a:solidFill>
                <a:latin typeface="+mj-lt"/>
                <a:ea typeface="+mj-ea"/>
                <a:cs typeface="+mj-cs"/>
              </a:rPr>
              <a:t>tecnologie</a:t>
            </a:r>
            <a:r>
              <a:rPr lang="en-US" sz="2400" b="1" dirty="0">
                <a:solidFill>
                  <a:schemeClr val="folHlink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b="1" dirty="0" err="1">
                <a:solidFill>
                  <a:schemeClr val="folHlink"/>
                </a:solidFill>
                <a:latin typeface="+mj-lt"/>
                <a:ea typeface="+mj-ea"/>
                <a:cs typeface="+mj-cs"/>
              </a:rPr>
              <a:t>sono</a:t>
            </a:r>
            <a:r>
              <a:rPr lang="en-US" sz="2400" b="1" dirty="0">
                <a:solidFill>
                  <a:schemeClr val="folHlink"/>
                </a:solidFill>
                <a:latin typeface="+mj-lt"/>
                <a:ea typeface="+mj-ea"/>
                <a:cs typeface="+mj-cs"/>
              </a:rPr>
              <a:t> state </a:t>
            </a:r>
            <a:r>
              <a:rPr lang="en-US" sz="2400" b="1" dirty="0" err="1">
                <a:solidFill>
                  <a:schemeClr val="folHlink"/>
                </a:solidFill>
                <a:latin typeface="+mj-lt"/>
                <a:ea typeface="+mj-ea"/>
                <a:cs typeface="+mj-cs"/>
              </a:rPr>
              <a:t>sviluppate</a:t>
            </a:r>
            <a:r>
              <a:rPr lang="en-US" sz="2400" b="1" dirty="0">
                <a:solidFill>
                  <a:schemeClr val="folHlink"/>
                </a:solidFill>
                <a:latin typeface="+mj-lt"/>
                <a:ea typeface="+mj-ea"/>
                <a:cs typeface="+mj-cs"/>
              </a:rPr>
              <a:t> con </a:t>
            </a:r>
            <a:r>
              <a:rPr lang="en-US" sz="2400" b="1" dirty="0" err="1">
                <a:solidFill>
                  <a:schemeClr val="folHlink"/>
                </a:solidFill>
                <a:latin typeface="+mj-lt"/>
                <a:ea typeface="+mj-ea"/>
                <a:cs typeface="+mj-cs"/>
              </a:rPr>
              <a:t>il</a:t>
            </a:r>
            <a:r>
              <a:rPr lang="en-US" sz="2400" b="1" dirty="0">
                <a:solidFill>
                  <a:schemeClr val="folHlink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b="1" dirty="0" err="1">
                <a:solidFill>
                  <a:schemeClr val="folHlink"/>
                </a:solidFill>
                <a:latin typeface="+mj-lt"/>
                <a:ea typeface="+mj-ea"/>
                <a:cs typeface="+mj-cs"/>
              </a:rPr>
              <a:t>sostegno</a:t>
            </a:r>
            <a:r>
              <a:rPr lang="en-US" sz="2400" b="1" dirty="0">
                <a:solidFill>
                  <a:schemeClr val="folHlink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b="1" dirty="0" err="1">
                <a:solidFill>
                  <a:schemeClr val="folHlink"/>
                </a:solidFill>
                <a:latin typeface="+mj-lt"/>
                <a:ea typeface="+mj-ea"/>
                <a:cs typeface="+mj-cs"/>
              </a:rPr>
              <a:t>pubblico</a:t>
            </a:r>
            <a:endParaRPr lang="it-IT" sz="3600" b="1" dirty="0">
              <a:solidFill>
                <a:schemeClr val="folHlink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06476" y="271571"/>
            <a:ext cx="10058400" cy="1450757"/>
          </a:xfrm>
        </p:spPr>
        <p:txBody>
          <a:bodyPr/>
          <a:lstStyle/>
          <a:p>
            <a:r>
              <a:rPr lang="en-US" dirty="0"/>
              <a:t>La “</a:t>
            </a:r>
            <a:r>
              <a:rPr lang="en-US" dirty="0" err="1"/>
              <a:t>mano</a:t>
            </a:r>
            <a:r>
              <a:rPr lang="en-US" dirty="0"/>
              <a:t> </a:t>
            </a:r>
            <a:r>
              <a:rPr lang="en-US" dirty="0" err="1"/>
              <a:t>visibile</a:t>
            </a:r>
            <a:r>
              <a:rPr lang="en-US" dirty="0"/>
              <a:t>” </a:t>
            </a:r>
            <a:r>
              <a:rPr lang="en-US" dirty="0" err="1"/>
              <a:t>dello</a:t>
            </a:r>
            <a:r>
              <a:rPr lang="en-US" dirty="0"/>
              <a:t> </a:t>
            </a:r>
            <a:r>
              <a:rPr lang="en-US" dirty="0" err="1"/>
              <a:t>stato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791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CasellaDiTesto 1"/>
          <p:cNvSpPr txBox="1">
            <a:spLocks noChangeArrowheads="1"/>
          </p:cNvSpPr>
          <p:nvPr/>
        </p:nvSpPr>
        <p:spPr bwMode="auto">
          <a:xfrm>
            <a:off x="1724026" y="188914"/>
            <a:ext cx="189346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La Apple</a:t>
            </a:r>
            <a:endParaRPr lang="it-IT" altLang="en-US" sz="36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919289" y="1773239"/>
            <a:ext cx="8034337" cy="33115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25"/>
              </a:spcBef>
              <a:defRPr/>
            </a:pPr>
            <a:r>
              <a:rPr lang="it-IT" sz="2400" dirty="0"/>
              <a:t>La Apple svolge poca attività di </a:t>
            </a:r>
            <a:r>
              <a:rPr lang="it-IT" sz="2400" dirty="0" err="1"/>
              <a:t>R&amp;S</a:t>
            </a:r>
            <a:r>
              <a:rPr lang="it-IT" sz="2400" dirty="0"/>
              <a:t> rispetto ai suoi competitori</a:t>
            </a:r>
          </a:p>
          <a:p>
            <a:pPr>
              <a:spcBef>
                <a:spcPts val="25"/>
              </a:spcBef>
              <a:defRPr/>
            </a:pPr>
            <a:r>
              <a:rPr lang="it-IT" sz="2400" dirty="0"/>
              <a:t>La Apple non si concentra sullo sviluppo di nuove tecnologie, ma sulla loro integrazione in nuove architetture</a:t>
            </a:r>
          </a:p>
          <a:p>
            <a:pPr>
              <a:spcBef>
                <a:spcPts val="25"/>
              </a:spcBef>
              <a:defRPr/>
            </a:pPr>
            <a:r>
              <a:rPr lang="it-IT" sz="2400" dirty="0"/>
              <a:t>Il suo successo è basato su:</a:t>
            </a:r>
          </a:p>
          <a:p>
            <a:pPr>
              <a:spcBef>
                <a:spcPts val="25"/>
              </a:spcBef>
              <a:defRPr/>
            </a:pPr>
            <a:r>
              <a:rPr lang="it-IT" sz="2400" dirty="0"/>
              <a:t>	l’individuazione di tecnologie ad alto potenziale</a:t>
            </a:r>
          </a:p>
          <a:p>
            <a:pPr>
              <a:spcBef>
                <a:spcPts val="25"/>
              </a:spcBef>
              <a:defRPr/>
            </a:pPr>
            <a:r>
              <a:rPr lang="it-IT" sz="2400" dirty="0"/>
              <a:t>	l’integrazione di competenze ingegneristiche complesse</a:t>
            </a:r>
          </a:p>
          <a:p>
            <a:pPr>
              <a:spcBef>
                <a:spcPts val="25"/>
              </a:spcBef>
              <a:defRPr/>
            </a:pPr>
            <a:r>
              <a:rPr lang="it-IT" sz="2400" dirty="0"/>
              <a:t>	una chiara visione basata su prodotti orientati sul </a:t>
            </a:r>
            <a:r>
              <a:rPr lang="it-IT" sz="2400" dirty="0" smtClean="0"/>
              <a:t>design </a:t>
            </a:r>
            <a:r>
              <a:rPr lang="it-IT" sz="2400" dirty="0"/>
              <a:t>e sulla soddisfazione del cliente</a:t>
            </a:r>
          </a:p>
        </p:txBody>
      </p:sp>
      <p:pic>
        <p:nvPicPr>
          <p:cNvPr id="5427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950" y="1"/>
            <a:ext cx="2432050" cy="168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5833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CasellaDiTesto 1"/>
          <p:cNvSpPr txBox="1">
            <a:spLocks noChangeArrowheads="1"/>
          </p:cNvSpPr>
          <p:nvPr/>
        </p:nvSpPr>
        <p:spPr bwMode="auto">
          <a:xfrm>
            <a:off x="1519239" y="241300"/>
            <a:ext cx="522450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en-US" sz="2800">
                <a:latin typeface="Aharoni" panose="02010803020104030203" pitchFamily="2" charset="-79"/>
                <a:cs typeface="Aharoni" panose="02010803020104030203" pitchFamily="2" charset="-79"/>
              </a:rPr>
              <a:t>La “mano visibile” dello stato</a:t>
            </a:r>
            <a:endParaRPr lang="it-IT" altLang="en-US" sz="320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1624257" y="2104415"/>
            <a:ext cx="8640762" cy="26781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25"/>
              </a:spcBef>
              <a:defRPr/>
            </a:pPr>
            <a:r>
              <a:rPr lang="it-IT" sz="2400" dirty="0"/>
              <a:t>Prima di lanciare la piattaforma dei prodotti </a:t>
            </a:r>
            <a:r>
              <a:rPr lang="it-IT" sz="2400" dirty="0" err="1"/>
              <a:t>iOS</a:t>
            </a:r>
            <a:r>
              <a:rPr lang="it-IT" sz="2400" dirty="0"/>
              <a:t>, la Apple ha ricevuto enormi sostegni dallo stato:</a:t>
            </a:r>
          </a:p>
          <a:p>
            <a:pPr lvl="1">
              <a:spcBef>
                <a:spcPts val="25"/>
              </a:spcBef>
              <a:defRPr/>
            </a:pPr>
            <a:r>
              <a:rPr lang="it-IT" sz="2400" dirty="0"/>
              <a:t>- investimento diretto nello stadio della creazione dell’impresa </a:t>
            </a:r>
            <a:r>
              <a:rPr lang="it-IT" sz="2400" i="1" dirty="0"/>
              <a:t>($500,000 dalla </a:t>
            </a:r>
            <a:r>
              <a:rPr lang="it-IT" sz="2400" i="1" dirty="0" err="1"/>
              <a:t>Small</a:t>
            </a:r>
            <a:r>
              <a:rPr lang="it-IT" sz="2400" i="1" dirty="0"/>
              <a:t> Business </a:t>
            </a:r>
            <a:r>
              <a:rPr lang="it-IT" sz="2400" i="1" dirty="0" err="1"/>
              <a:t>Investment</a:t>
            </a:r>
            <a:r>
              <a:rPr lang="it-IT" sz="2400" i="1" dirty="0"/>
              <a:t> Corporation</a:t>
            </a:r>
            <a:r>
              <a:rPr lang="it-IT" sz="2400" dirty="0"/>
              <a:t>)</a:t>
            </a:r>
          </a:p>
          <a:p>
            <a:pPr lvl="1">
              <a:spcBef>
                <a:spcPts val="25"/>
              </a:spcBef>
              <a:defRPr/>
            </a:pPr>
            <a:r>
              <a:rPr lang="it-IT" sz="2400" dirty="0"/>
              <a:t>- accesso alle tecnologie sviluppate dai programmi governativi</a:t>
            </a:r>
          </a:p>
          <a:p>
            <a:pPr lvl="1">
              <a:spcBef>
                <a:spcPts val="25"/>
              </a:spcBef>
              <a:defRPr/>
            </a:pPr>
            <a:r>
              <a:rPr lang="it-IT" sz="2400" dirty="0"/>
              <a:t>- politiche fiscali, commerciali, tecnologiche a sostegno delle imprese americane</a:t>
            </a:r>
          </a:p>
        </p:txBody>
      </p:sp>
    </p:spTree>
    <p:extLst>
      <p:ext uri="{BB962C8B-B14F-4D97-AF65-F5344CB8AC3E}">
        <p14:creationId xmlns:p14="http://schemas.microsoft.com/office/powerpoint/2010/main" val="1206544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Gli stadi dell’innovazione</a:t>
            </a:r>
            <a:endParaRPr lang="en-US" dirty="0"/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364920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it-IT" sz="2400" dirty="0">
                <a:solidFill>
                  <a:srgbClr val="FF0000"/>
                </a:solidFill>
                <a:latin typeface="+mn-lt"/>
              </a:rPr>
              <a:t>Invenzione</a:t>
            </a:r>
            <a:r>
              <a:rPr lang="it-IT" sz="2400" dirty="0">
                <a:latin typeface="+mn-lt"/>
              </a:rPr>
              <a:t>: una nuova idea, un nuovo sviluppo scientifico, una nuova tecnologia non ancora </a:t>
            </a:r>
            <a:r>
              <a:rPr lang="it-IT" sz="2400" dirty="0" smtClean="0">
                <a:latin typeface="+mn-lt"/>
              </a:rPr>
              <a:t>attuata/applicata, ma utile al miglioramento dei processi produttivi</a:t>
            </a:r>
            <a:endParaRPr lang="it-IT" sz="2400" dirty="0">
              <a:latin typeface="+mn-lt"/>
            </a:endParaRPr>
          </a:p>
          <a:p>
            <a:pPr>
              <a:buFont typeface="Arial" pitchFamily="34" charset="0"/>
              <a:buNone/>
              <a:defRPr/>
            </a:pPr>
            <a:endParaRPr lang="it-IT" sz="2400" dirty="0">
              <a:solidFill>
                <a:srgbClr val="FF0000"/>
              </a:solidFill>
              <a:latin typeface="+mn-lt"/>
            </a:endParaRPr>
          </a:p>
          <a:p>
            <a:pPr>
              <a:buFont typeface="Arial" pitchFamily="34" charset="0"/>
              <a:buNone/>
              <a:defRPr/>
            </a:pPr>
            <a:r>
              <a:rPr lang="it-IT" sz="2400" dirty="0">
                <a:solidFill>
                  <a:srgbClr val="FF0000"/>
                </a:solidFill>
                <a:latin typeface="+mn-lt"/>
              </a:rPr>
              <a:t>Innovazione</a:t>
            </a:r>
            <a:r>
              <a:rPr lang="it-IT" sz="2400" dirty="0">
                <a:latin typeface="+mn-lt"/>
              </a:rPr>
              <a:t>: attuazione/applicazione dell’invenzione mediante un nuovo prodotto o di un nuovo processo produttivo e il suo sfruttamento commerciale</a:t>
            </a:r>
          </a:p>
          <a:p>
            <a:pPr>
              <a:buFont typeface="Arial" pitchFamily="34" charset="0"/>
              <a:buNone/>
              <a:defRPr/>
            </a:pPr>
            <a:endParaRPr lang="it-IT" sz="2400" dirty="0">
              <a:solidFill>
                <a:srgbClr val="FF0000"/>
              </a:solidFill>
              <a:latin typeface="+mn-lt"/>
            </a:endParaRPr>
          </a:p>
          <a:p>
            <a:pPr>
              <a:buFont typeface="Arial" pitchFamily="34" charset="0"/>
              <a:buNone/>
              <a:defRPr/>
            </a:pPr>
            <a:r>
              <a:rPr lang="it-IT" sz="2400" dirty="0">
                <a:solidFill>
                  <a:srgbClr val="FF0000"/>
                </a:solidFill>
                <a:latin typeface="+mn-lt"/>
              </a:rPr>
              <a:t>Diffusione</a:t>
            </a:r>
            <a:r>
              <a:rPr lang="it-IT" sz="2400" dirty="0">
                <a:latin typeface="+mn-lt"/>
              </a:rPr>
              <a:t>: adozione del nuovo prodotto o processo dall’economia e dalla società</a:t>
            </a:r>
          </a:p>
          <a:p>
            <a:pPr>
              <a:buFont typeface="Arial" pitchFamily="34" charset="0"/>
              <a:buNone/>
              <a:defRPr/>
            </a:pPr>
            <a:endParaRPr lang="it-IT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8327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CasellaDiTesto 1"/>
          <p:cNvSpPr txBox="1">
            <a:spLocks noChangeArrowheads="1"/>
          </p:cNvSpPr>
          <p:nvPr/>
        </p:nvSpPr>
        <p:spPr bwMode="auto">
          <a:xfrm>
            <a:off x="1263529" y="888577"/>
            <a:ext cx="229582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en-US" sz="2800">
                <a:latin typeface="Aharoni" panose="02010803020104030203" pitchFamily="2" charset="-79"/>
                <a:cs typeface="Aharoni" panose="02010803020104030203" pitchFamily="2" charset="-79"/>
              </a:rPr>
              <a:t>Innovazione</a:t>
            </a:r>
          </a:p>
        </p:txBody>
      </p:sp>
      <p:sp>
        <p:nvSpPr>
          <p:cNvPr id="64515" name="CasellaDiTesto 2"/>
          <p:cNvSpPr txBox="1">
            <a:spLocks noChangeArrowheads="1"/>
          </p:cNvSpPr>
          <p:nvPr/>
        </p:nvSpPr>
        <p:spPr bwMode="auto">
          <a:xfrm>
            <a:off x="1416050" y="111125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 Light" panose="020F0302020204030204" pitchFamily="34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3900121" y="4270864"/>
            <a:ext cx="4032250" cy="15700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it-IT" sz="2400" dirty="0">
                <a:solidFill>
                  <a:srgbClr val="002060"/>
                </a:solidFill>
              </a:rPr>
              <a:t>Innovazioni di prodotto</a:t>
            </a:r>
          </a:p>
          <a:p>
            <a:pPr>
              <a:defRPr/>
            </a:pPr>
            <a:r>
              <a:rPr lang="it-IT" sz="2400" dirty="0">
                <a:solidFill>
                  <a:srgbClr val="002060"/>
                </a:solidFill>
              </a:rPr>
              <a:t>Innovazioni di processo</a:t>
            </a:r>
          </a:p>
          <a:p>
            <a:pPr>
              <a:defRPr/>
            </a:pPr>
            <a:r>
              <a:rPr lang="it-IT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Innovazioni organizzative</a:t>
            </a:r>
          </a:p>
          <a:p>
            <a:pPr>
              <a:defRPr/>
            </a:pPr>
            <a:r>
              <a:rPr lang="it-IT" sz="2400" dirty="0">
                <a:solidFill>
                  <a:srgbClr val="FF0000"/>
                </a:solidFill>
              </a:rPr>
              <a:t>Innovazioni di marketing</a:t>
            </a:r>
            <a:endParaRPr lang="it-IT" sz="2400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706685" y="2114062"/>
            <a:ext cx="8997950" cy="2087563"/>
          </a:xfrm>
          <a:prstGeom prst="rect">
            <a:avLst/>
          </a:prstGeom>
        </p:spPr>
        <p:txBody>
          <a:bodyPr/>
          <a:lstStyle/>
          <a:p>
            <a:pPr indent="-342900" eaLnBrk="0" hangingPunct="0">
              <a:defRPr/>
            </a:pPr>
            <a:r>
              <a:rPr lang="en-US" sz="2400" b="1" dirty="0"/>
              <a:t>I</a:t>
            </a:r>
            <a:r>
              <a:rPr lang="en-US" sz="2400" b="1" dirty="0" err="1"/>
              <a:t>nnovazione</a:t>
            </a:r>
            <a:r>
              <a:rPr lang="en-US" sz="2400" dirty="0"/>
              <a:t> è </a:t>
            </a:r>
            <a:r>
              <a:rPr lang="en-US" sz="2400" dirty="0" err="1"/>
              <a:t>l’introduzione</a:t>
            </a:r>
            <a:r>
              <a:rPr lang="en-US" sz="2400" dirty="0"/>
              <a:t> </a:t>
            </a:r>
            <a:r>
              <a:rPr lang="en-US" sz="2400" dirty="0" err="1"/>
              <a:t>di</a:t>
            </a:r>
            <a:r>
              <a:rPr lang="en-US" sz="2400" dirty="0"/>
              <a:t> un </a:t>
            </a:r>
            <a:r>
              <a:rPr lang="en-US" sz="2400" dirty="0" err="1"/>
              <a:t>prodotto</a:t>
            </a:r>
            <a:r>
              <a:rPr lang="en-US" sz="2400" dirty="0"/>
              <a:t> (</a:t>
            </a:r>
            <a:r>
              <a:rPr lang="en-US" sz="2400" dirty="0" err="1"/>
              <a:t>bene</a:t>
            </a:r>
            <a:r>
              <a:rPr lang="en-US" sz="2400" dirty="0"/>
              <a:t> o </a:t>
            </a:r>
            <a:r>
              <a:rPr lang="en-US" sz="2400" dirty="0" err="1"/>
              <a:t>servizio</a:t>
            </a:r>
            <a:r>
              <a:rPr lang="en-US" sz="2400" dirty="0"/>
              <a:t>) </a:t>
            </a:r>
            <a:r>
              <a:rPr lang="en-US" sz="2400" dirty="0" err="1"/>
              <a:t>nuovo</a:t>
            </a:r>
            <a:r>
              <a:rPr lang="en-US" sz="2400" dirty="0"/>
              <a:t> o </a:t>
            </a:r>
            <a:r>
              <a:rPr lang="en-US" sz="2400" dirty="0" err="1"/>
              <a:t>migliorato</a:t>
            </a:r>
            <a:r>
              <a:rPr lang="en-US" sz="2400" dirty="0"/>
              <a:t> </a:t>
            </a:r>
            <a:r>
              <a:rPr lang="en-US" sz="2400" dirty="0" err="1"/>
              <a:t>significativamente</a:t>
            </a:r>
            <a:r>
              <a:rPr lang="en-US" sz="2400" dirty="0"/>
              <a:t>, o </a:t>
            </a:r>
            <a:r>
              <a:rPr lang="en-US" sz="2400" dirty="0" err="1"/>
              <a:t>di</a:t>
            </a:r>
            <a:r>
              <a:rPr lang="en-US" sz="2400" dirty="0"/>
              <a:t> un </a:t>
            </a:r>
            <a:r>
              <a:rPr lang="en-US" sz="2400" dirty="0" err="1"/>
              <a:t>processo</a:t>
            </a:r>
            <a:r>
              <a:rPr lang="en-US" sz="2400" dirty="0"/>
              <a:t>, o </a:t>
            </a:r>
            <a:r>
              <a:rPr lang="en-US" sz="2400" dirty="0" err="1"/>
              <a:t>di</a:t>
            </a:r>
            <a:r>
              <a:rPr lang="en-US" sz="2400" dirty="0"/>
              <a:t> un </a:t>
            </a:r>
            <a:r>
              <a:rPr lang="en-US" sz="2400" dirty="0" err="1"/>
              <a:t>nuovo</a:t>
            </a:r>
            <a:r>
              <a:rPr lang="en-US" sz="2400" dirty="0"/>
              <a:t> </a:t>
            </a:r>
            <a:r>
              <a:rPr lang="en-US" sz="2400" dirty="0" err="1"/>
              <a:t>metodo</a:t>
            </a:r>
            <a:endParaRPr lang="en-US" sz="2400" dirty="0"/>
          </a:p>
          <a:p>
            <a:pPr indent="-342900" eaLnBrk="0" hangingPunct="0">
              <a:defRPr/>
            </a:pPr>
            <a:r>
              <a:rPr lang="en-US" sz="2400" dirty="0" err="1"/>
              <a:t>organizzativo</a:t>
            </a:r>
            <a:r>
              <a:rPr lang="en-US" sz="2400" dirty="0"/>
              <a:t> </a:t>
            </a:r>
            <a:r>
              <a:rPr lang="en-US" sz="2400" dirty="0" err="1"/>
              <a:t>nelle</a:t>
            </a:r>
            <a:r>
              <a:rPr lang="en-US" sz="2400" dirty="0"/>
              <a:t> </a:t>
            </a:r>
            <a:r>
              <a:rPr lang="en-US" sz="2400" dirty="0" err="1"/>
              <a:t>pratiche</a:t>
            </a:r>
            <a:r>
              <a:rPr lang="en-US" sz="2400" dirty="0"/>
              <a:t> </a:t>
            </a:r>
            <a:r>
              <a:rPr lang="en-US" sz="2400" dirty="0" err="1"/>
              <a:t>commerciali</a:t>
            </a:r>
            <a:r>
              <a:rPr lang="en-US" sz="2400" dirty="0"/>
              <a:t>, </a:t>
            </a:r>
            <a:r>
              <a:rPr lang="en-US" sz="2400" dirty="0" err="1"/>
              <a:t>nell’organizzazione</a:t>
            </a:r>
            <a:r>
              <a:rPr lang="en-US" sz="2400" dirty="0"/>
              <a:t> del </a:t>
            </a:r>
            <a:r>
              <a:rPr lang="en-US" sz="2400" dirty="0" err="1"/>
              <a:t>lavoro</a:t>
            </a:r>
            <a:r>
              <a:rPr lang="en-US" sz="2400" dirty="0"/>
              <a:t>, </a:t>
            </a:r>
            <a:r>
              <a:rPr lang="en-US" sz="2400" dirty="0" err="1"/>
              <a:t>delle</a:t>
            </a:r>
            <a:r>
              <a:rPr lang="en-US" sz="2400" dirty="0"/>
              <a:t> </a:t>
            </a:r>
            <a:r>
              <a:rPr lang="en-US" sz="2400" dirty="0" err="1"/>
              <a:t>relazioni</a:t>
            </a:r>
            <a:r>
              <a:rPr lang="en-US" sz="2400" dirty="0"/>
              <a:t> </a:t>
            </a:r>
            <a:r>
              <a:rPr lang="en-US" sz="2400" dirty="0" err="1"/>
              <a:t>esterne</a:t>
            </a:r>
            <a:r>
              <a:rPr lang="en-US" sz="2400" dirty="0"/>
              <a:t>, o </a:t>
            </a:r>
            <a:r>
              <a:rPr lang="en-US" sz="2400" dirty="0" err="1"/>
              <a:t>di</a:t>
            </a:r>
            <a:r>
              <a:rPr lang="en-US" sz="2400" dirty="0"/>
              <a:t> un </a:t>
            </a:r>
            <a:r>
              <a:rPr lang="en-US" sz="2400" dirty="0" err="1"/>
              <a:t>nuovo</a:t>
            </a:r>
            <a:r>
              <a:rPr lang="en-US" sz="2400" dirty="0"/>
              <a:t> </a:t>
            </a:r>
            <a:r>
              <a:rPr lang="en-US" sz="2400" dirty="0" err="1"/>
              <a:t>metodo</a:t>
            </a:r>
            <a:r>
              <a:rPr lang="en-US" sz="2400" dirty="0"/>
              <a:t> </a:t>
            </a:r>
            <a:r>
              <a:rPr lang="en-US" sz="2400" dirty="0" err="1"/>
              <a:t>di</a:t>
            </a:r>
            <a:r>
              <a:rPr lang="en-US" sz="2400" dirty="0"/>
              <a:t> marketing</a:t>
            </a:r>
          </a:p>
        </p:txBody>
      </p:sp>
    </p:spTree>
    <p:extLst>
      <p:ext uri="{BB962C8B-B14F-4D97-AF65-F5344CB8AC3E}">
        <p14:creationId xmlns:p14="http://schemas.microsoft.com/office/powerpoint/2010/main" val="1680963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CasellaDiTesto 1"/>
          <p:cNvSpPr txBox="1">
            <a:spLocks noChangeArrowheads="1"/>
          </p:cNvSpPr>
          <p:nvPr/>
        </p:nvSpPr>
        <p:spPr bwMode="auto">
          <a:xfrm>
            <a:off x="1281113" y="188914"/>
            <a:ext cx="259237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Innovazione</a:t>
            </a:r>
          </a:p>
        </p:txBody>
      </p:sp>
      <p:sp>
        <p:nvSpPr>
          <p:cNvPr id="65539" name="CasellaDiTesto 2"/>
          <p:cNvSpPr txBox="1">
            <a:spLocks noChangeArrowheads="1"/>
          </p:cNvSpPr>
          <p:nvPr/>
        </p:nvSpPr>
        <p:spPr bwMode="auto">
          <a:xfrm>
            <a:off x="1416050" y="111125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 Light" panose="020F0302020204030204" pitchFamily="34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1703389" y="1268413"/>
            <a:ext cx="9001125" cy="48942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it-IT" sz="2400" b="1" dirty="0">
                <a:solidFill>
                  <a:srgbClr val="002060"/>
                </a:solidFill>
              </a:rPr>
              <a:t>Innovazioni di prodotto</a:t>
            </a:r>
            <a:r>
              <a:rPr lang="it-IT" sz="2400" dirty="0"/>
              <a:t>: consistono nell’introduzione sul mercato di </a:t>
            </a:r>
            <a:r>
              <a:rPr lang="it-IT" sz="2400" b="1" i="1" dirty="0"/>
              <a:t>prodotti</a:t>
            </a:r>
            <a:r>
              <a:rPr lang="it-IT" sz="2400" dirty="0"/>
              <a:t> o </a:t>
            </a:r>
            <a:r>
              <a:rPr lang="it-IT" sz="2400" b="1" i="1" dirty="0"/>
              <a:t>servizi</a:t>
            </a:r>
            <a:r>
              <a:rPr lang="it-IT" sz="2400" dirty="0"/>
              <a:t> nuovi (o significativamente migliorati) in termini di caratteristiche tecniche e funzionali, uso di materiali e componenti, prestazioni, facilità d’uso, ecc., rispetto ai prodotti e servizi correntemente realizzati e offerti sul mercato dall’impresa. L’innovazione di prodotto o di servizio non deve necessariamente consistere in prodotti o servizi nuovi per il mercato in cui opera l'impresa. L’innovazione di prodotto o di servizio può essere sviluppata dall’impresa stessa o da altre imprese o istituzioni. </a:t>
            </a:r>
          </a:p>
          <a:p>
            <a:pPr>
              <a:defRPr/>
            </a:pPr>
            <a:endParaRPr lang="it-IT" sz="2400" dirty="0"/>
          </a:p>
          <a:p>
            <a:pPr>
              <a:defRPr/>
            </a:pPr>
            <a:r>
              <a:rPr lang="it-IT" sz="2400" b="1" dirty="0">
                <a:solidFill>
                  <a:srgbClr val="002060"/>
                </a:solidFill>
              </a:rPr>
              <a:t>Innovazioni di processo</a:t>
            </a:r>
            <a:r>
              <a:rPr lang="it-IT" sz="2400" dirty="0"/>
              <a:t>: consistono in </a:t>
            </a:r>
            <a:r>
              <a:rPr lang="it-IT" sz="2400" b="1" i="1" dirty="0"/>
              <a:t>tecniche di produzione</a:t>
            </a:r>
            <a:r>
              <a:rPr lang="it-IT" sz="2400" dirty="0"/>
              <a:t>, sistemi di logistica, metodi di distribuzione o attività di supporto alla produzione tecnologicamente nuovi (o significativamente migliorati). </a:t>
            </a:r>
          </a:p>
        </p:txBody>
      </p:sp>
    </p:spTree>
    <p:extLst>
      <p:ext uri="{BB962C8B-B14F-4D97-AF65-F5344CB8AC3E}">
        <p14:creationId xmlns:p14="http://schemas.microsoft.com/office/powerpoint/2010/main" val="877255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CasellaDiTesto 1"/>
          <p:cNvSpPr txBox="1">
            <a:spLocks noChangeArrowheads="1"/>
          </p:cNvSpPr>
          <p:nvPr/>
        </p:nvSpPr>
        <p:spPr bwMode="auto">
          <a:xfrm>
            <a:off x="1281113" y="188914"/>
            <a:ext cx="259237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Innovazione</a:t>
            </a:r>
          </a:p>
        </p:txBody>
      </p:sp>
      <p:sp>
        <p:nvSpPr>
          <p:cNvPr id="66563" name="CasellaDiTesto 2"/>
          <p:cNvSpPr txBox="1">
            <a:spLocks noChangeArrowheads="1"/>
          </p:cNvSpPr>
          <p:nvPr/>
        </p:nvSpPr>
        <p:spPr bwMode="auto">
          <a:xfrm>
            <a:off x="1416050" y="111125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 Light" panose="020F0302020204030204" pitchFamily="34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2063751" y="1268414"/>
            <a:ext cx="7777163" cy="37861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it-IT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Innovazioni organizzative</a:t>
            </a:r>
            <a:r>
              <a:rPr lang="it-IT" sz="2400" dirty="0"/>
              <a:t>: consistono in mutamenti significativi nelle </a:t>
            </a:r>
            <a:r>
              <a:rPr lang="it-IT" sz="2400" b="1" i="1" dirty="0"/>
              <a:t>pratiche di organizzazione </a:t>
            </a:r>
            <a:r>
              <a:rPr lang="it-IT" sz="2400" dirty="0"/>
              <a:t>dell’impresa, nei metodi di organizzazione del lavoro, nelle relazioni pubbliche con altre imprese o istituzioni pubbliche. </a:t>
            </a:r>
          </a:p>
          <a:p>
            <a:pPr>
              <a:defRPr/>
            </a:pPr>
            <a:endParaRPr lang="it-IT" sz="2400" dirty="0"/>
          </a:p>
          <a:p>
            <a:pPr>
              <a:defRPr/>
            </a:pPr>
            <a:r>
              <a:rPr lang="it-IT" sz="2400" b="1" dirty="0">
                <a:solidFill>
                  <a:srgbClr val="FF0000"/>
                </a:solidFill>
              </a:rPr>
              <a:t>Innovazioni di marketing</a:t>
            </a:r>
            <a:r>
              <a:rPr lang="it-IT" sz="2400" dirty="0"/>
              <a:t>: consistono in nuove pratiche di </a:t>
            </a:r>
            <a:r>
              <a:rPr lang="it-IT" sz="2400" b="1" i="1" dirty="0"/>
              <a:t>commercializzazione</a:t>
            </a:r>
            <a:r>
              <a:rPr lang="it-IT" sz="2400" dirty="0"/>
              <a:t> dei prodotti, nuove tecniche di </a:t>
            </a:r>
            <a:r>
              <a:rPr lang="it-IT" sz="2400" b="1" i="1" dirty="0"/>
              <a:t>promozione pubblicitaria</a:t>
            </a:r>
            <a:r>
              <a:rPr lang="it-IT" sz="2400" dirty="0"/>
              <a:t>, nuove politiche dei </a:t>
            </a:r>
            <a:r>
              <a:rPr lang="it-IT" sz="2400" b="1" i="1" dirty="0"/>
              <a:t>prezzi</a:t>
            </a:r>
            <a:r>
              <a:rPr lang="it-IT" sz="2400" dirty="0"/>
              <a:t>, modifiche significative nelle caratteristiche </a:t>
            </a:r>
            <a:r>
              <a:rPr lang="it-IT" sz="2400" b="1" i="1" dirty="0"/>
              <a:t>estetiche</a:t>
            </a:r>
            <a:r>
              <a:rPr lang="it-IT" sz="2400" dirty="0"/>
              <a:t> e nel </a:t>
            </a:r>
            <a:r>
              <a:rPr lang="it-IT" sz="2400" b="1" i="1" dirty="0"/>
              <a:t>confezionamento</a:t>
            </a:r>
            <a:r>
              <a:rPr lang="it-IT" sz="2400" dirty="0"/>
              <a:t> di prodotti. </a:t>
            </a:r>
          </a:p>
        </p:txBody>
      </p:sp>
    </p:spTree>
    <p:extLst>
      <p:ext uri="{BB962C8B-B14F-4D97-AF65-F5344CB8AC3E}">
        <p14:creationId xmlns:p14="http://schemas.microsoft.com/office/powerpoint/2010/main" val="1314860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CasellaDiTesto 1"/>
          <p:cNvSpPr txBox="1">
            <a:spLocks noChangeArrowheads="1"/>
          </p:cNvSpPr>
          <p:nvPr/>
        </p:nvSpPr>
        <p:spPr bwMode="auto">
          <a:xfrm>
            <a:off x="1455739" y="188914"/>
            <a:ext cx="91773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Tipi di innovazione delle imprese innovatrici (2008-2010)</a:t>
            </a:r>
          </a:p>
        </p:txBody>
      </p:sp>
      <p:pic>
        <p:nvPicPr>
          <p:cNvPr id="6758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513" y="1196976"/>
            <a:ext cx="9188450" cy="482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8" name="CasellaDiTesto 3"/>
          <p:cNvSpPr txBox="1">
            <a:spLocks noChangeArrowheads="1"/>
          </p:cNvSpPr>
          <p:nvPr/>
        </p:nvSpPr>
        <p:spPr bwMode="auto">
          <a:xfrm>
            <a:off x="8162925" y="2708275"/>
            <a:ext cx="23256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en-US"/>
              <a:t>Solo organizzazione </a:t>
            </a:r>
          </a:p>
          <a:p>
            <a:pPr eaLnBrk="1" hangingPunct="1"/>
            <a:r>
              <a:rPr lang="it-IT" altLang="en-US"/>
              <a:t>e marketing</a:t>
            </a:r>
          </a:p>
        </p:txBody>
      </p:sp>
      <p:sp>
        <p:nvSpPr>
          <p:cNvPr id="67589" name="CasellaDiTesto 4"/>
          <p:cNvSpPr txBox="1">
            <a:spLocks noChangeArrowheads="1"/>
          </p:cNvSpPr>
          <p:nvPr/>
        </p:nvSpPr>
        <p:spPr bwMode="auto">
          <a:xfrm>
            <a:off x="2566988" y="2276475"/>
            <a:ext cx="27495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en-US"/>
              <a:t>Solo prodotto e processo</a:t>
            </a:r>
          </a:p>
        </p:txBody>
      </p:sp>
      <p:sp>
        <p:nvSpPr>
          <p:cNvPr id="67590" name="CasellaDiTesto 5"/>
          <p:cNvSpPr txBox="1">
            <a:spLocks noChangeArrowheads="1"/>
          </p:cNvSpPr>
          <p:nvPr/>
        </p:nvSpPr>
        <p:spPr bwMode="auto">
          <a:xfrm>
            <a:off x="5232400" y="2276476"/>
            <a:ext cx="28765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it-IT" altLang="en-US"/>
              <a:t>Prodotto, processo, </a:t>
            </a:r>
          </a:p>
          <a:p>
            <a:pPr algn="ctr" eaLnBrk="1" hangingPunct="1"/>
            <a:r>
              <a:rPr lang="it-IT" altLang="en-US"/>
              <a:t>organizzazione, marketing</a:t>
            </a:r>
          </a:p>
        </p:txBody>
      </p:sp>
      <p:cxnSp>
        <p:nvCxnSpPr>
          <p:cNvPr id="8" name="Connettore 2 7"/>
          <p:cNvCxnSpPr/>
          <p:nvPr/>
        </p:nvCxnSpPr>
        <p:spPr>
          <a:xfrm>
            <a:off x="3792538" y="2636839"/>
            <a:ext cx="0" cy="72072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2 11"/>
          <p:cNvCxnSpPr/>
          <p:nvPr/>
        </p:nvCxnSpPr>
        <p:spPr>
          <a:xfrm flipH="1">
            <a:off x="5735639" y="2924176"/>
            <a:ext cx="504825" cy="115252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2 17"/>
          <p:cNvCxnSpPr/>
          <p:nvPr/>
        </p:nvCxnSpPr>
        <p:spPr>
          <a:xfrm flipH="1">
            <a:off x="7896226" y="3284539"/>
            <a:ext cx="1008063" cy="151288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ttangolo 20"/>
          <p:cNvSpPr/>
          <p:nvPr/>
        </p:nvSpPr>
        <p:spPr>
          <a:xfrm>
            <a:off x="1343025" y="981075"/>
            <a:ext cx="9505950" cy="4318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0" name="CasellaDiTesto 19"/>
          <p:cNvSpPr txBox="1"/>
          <p:nvPr/>
        </p:nvSpPr>
        <p:spPr>
          <a:xfrm>
            <a:off x="1266825" y="981076"/>
            <a:ext cx="9582150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it-IT" sz="2400" dirty="0">
                <a:solidFill>
                  <a:schemeClr val="bg1"/>
                </a:solidFill>
              </a:rPr>
              <a:t>La gran parte delle imprese innovatrici combina diversi modi di innovazione</a:t>
            </a:r>
          </a:p>
        </p:txBody>
      </p:sp>
      <p:sp>
        <p:nvSpPr>
          <p:cNvPr id="13" name="Rettangolo arrotondato 12"/>
          <p:cNvSpPr/>
          <p:nvPr/>
        </p:nvSpPr>
        <p:spPr>
          <a:xfrm rot="16200000">
            <a:off x="4223545" y="4293395"/>
            <a:ext cx="3024187" cy="28892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3837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CasellaDiTesto 1"/>
          <p:cNvSpPr txBox="1">
            <a:spLocks noChangeArrowheads="1"/>
          </p:cNvSpPr>
          <p:nvPr/>
        </p:nvSpPr>
        <p:spPr bwMode="auto">
          <a:xfrm>
            <a:off x="3406775" y="188913"/>
            <a:ext cx="60949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Il modello lineare dell’innovazione</a:t>
            </a:r>
          </a:p>
        </p:txBody>
      </p:sp>
      <p:sp>
        <p:nvSpPr>
          <p:cNvPr id="68611" name="CasellaDiTesto 2"/>
          <p:cNvSpPr txBox="1">
            <a:spLocks noChangeArrowheads="1"/>
          </p:cNvSpPr>
          <p:nvPr/>
        </p:nvSpPr>
        <p:spPr bwMode="auto">
          <a:xfrm>
            <a:off x="1416050" y="111125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 Light" panose="020F0302020204030204" pitchFamily="34" charset="0"/>
            </a:endParaRPr>
          </a:p>
        </p:txBody>
      </p:sp>
      <p:sp>
        <p:nvSpPr>
          <p:cNvPr id="68612" name="Rectangle 2"/>
          <p:cNvSpPr>
            <a:spLocks noChangeArrowheads="1"/>
          </p:cNvSpPr>
          <p:nvPr/>
        </p:nvSpPr>
        <p:spPr bwMode="auto">
          <a:xfrm>
            <a:off x="9232900" y="2847975"/>
            <a:ext cx="1403350" cy="533400"/>
          </a:xfrm>
          <a:prstGeom prst="rect">
            <a:avLst/>
          </a:prstGeom>
          <a:solidFill>
            <a:srgbClr val="FF0066"/>
          </a:solidFill>
          <a:ln w="9360">
            <a:solidFill>
              <a:srgbClr val="5E574E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8613" name="Rectangle 3"/>
          <p:cNvSpPr>
            <a:spLocks noChangeArrowheads="1"/>
          </p:cNvSpPr>
          <p:nvPr/>
        </p:nvSpPr>
        <p:spPr bwMode="auto">
          <a:xfrm>
            <a:off x="7334250" y="2847975"/>
            <a:ext cx="1403350" cy="533400"/>
          </a:xfrm>
          <a:prstGeom prst="rect">
            <a:avLst/>
          </a:prstGeom>
          <a:solidFill>
            <a:srgbClr val="FFFF66"/>
          </a:solidFill>
          <a:ln w="9360">
            <a:solidFill>
              <a:srgbClr val="5E574E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8614" name="Rectangle 4"/>
          <p:cNvSpPr>
            <a:spLocks noChangeArrowheads="1"/>
          </p:cNvSpPr>
          <p:nvPr/>
        </p:nvSpPr>
        <p:spPr bwMode="auto">
          <a:xfrm>
            <a:off x="5435600" y="2847975"/>
            <a:ext cx="1403350" cy="533400"/>
          </a:xfrm>
          <a:prstGeom prst="rect">
            <a:avLst/>
          </a:prstGeom>
          <a:solidFill>
            <a:srgbClr val="99CCFF"/>
          </a:solidFill>
          <a:ln w="9360">
            <a:solidFill>
              <a:srgbClr val="5E574E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8615" name="Rectangle 5"/>
          <p:cNvSpPr>
            <a:spLocks noChangeArrowheads="1"/>
          </p:cNvSpPr>
          <p:nvPr/>
        </p:nvSpPr>
        <p:spPr bwMode="auto">
          <a:xfrm>
            <a:off x="3536950" y="2847975"/>
            <a:ext cx="1403350" cy="533400"/>
          </a:xfrm>
          <a:prstGeom prst="rect">
            <a:avLst/>
          </a:prstGeom>
          <a:solidFill>
            <a:srgbClr val="FF9900"/>
          </a:solidFill>
          <a:ln w="9360">
            <a:solidFill>
              <a:srgbClr val="5E574E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8616" name="Rectangle 6"/>
          <p:cNvSpPr>
            <a:spLocks noChangeArrowheads="1"/>
          </p:cNvSpPr>
          <p:nvPr/>
        </p:nvSpPr>
        <p:spPr bwMode="auto">
          <a:xfrm>
            <a:off x="1651000" y="2847975"/>
            <a:ext cx="1403350" cy="533400"/>
          </a:xfrm>
          <a:prstGeom prst="rect">
            <a:avLst/>
          </a:prstGeom>
          <a:solidFill>
            <a:srgbClr val="CCFF66"/>
          </a:solidFill>
          <a:ln w="9360">
            <a:solidFill>
              <a:srgbClr val="5E574E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en-US" sz="1600"/>
              <a:t>   Ricerca</a:t>
            </a:r>
            <a:endParaRPr lang="it-IT" altLang="en-US" sz="2800"/>
          </a:p>
        </p:txBody>
      </p:sp>
      <p:sp>
        <p:nvSpPr>
          <p:cNvPr id="68617" name="Text Box 9"/>
          <p:cNvSpPr txBox="1">
            <a:spLocks noChangeArrowheads="1"/>
          </p:cNvSpPr>
          <p:nvPr/>
        </p:nvSpPr>
        <p:spPr bwMode="auto">
          <a:xfrm>
            <a:off x="3762375" y="2924176"/>
            <a:ext cx="965200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rgbClr val="5E574E"/>
              </a:buClr>
            </a:pPr>
            <a:r>
              <a:rPr lang="en-GB" altLang="en-US" sz="1600">
                <a:solidFill>
                  <a:srgbClr val="5E574E"/>
                </a:solidFill>
              </a:rPr>
              <a:t>Sviluppo</a:t>
            </a:r>
          </a:p>
        </p:txBody>
      </p:sp>
      <p:sp>
        <p:nvSpPr>
          <p:cNvPr id="68618" name="Text Box 10"/>
          <p:cNvSpPr txBox="1">
            <a:spLocks noChangeArrowheads="1"/>
          </p:cNvSpPr>
          <p:nvPr/>
        </p:nvSpPr>
        <p:spPr bwMode="auto">
          <a:xfrm>
            <a:off x="9332913" y="2895601"/>
            <a:ext cx="1217612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rgbClr val="5E574E"/>
              </a:buClr>
            </a:pPr>
            <a:r>
              <a:rPr lang="en-GB" altLang="en-US" sz="1600">
                <a:solidFill>
                  <a:srgbClr val="5E574E"/>
                </a:solidFill>
              </a:rPr>
              <a:t>Produzione</a:t>
            </a:r>
          </a:p>
        </p:txBody>
      </p:sp>
      <p:sp>
        <p:nvSpPr>
          <p:cNvPr id="68619" name="Text Box 11"/>
          <p:cNvSpPr txBox="1">
            <a:spLocks noChangeArrowheads="1"/>
          </p:cNvSpPr>
          <p:nvPr/>
        </p:nvSpPr>
        <p:spPr bwMode="auto">
          <a:xfrm>
            <a:off x="5448301" y="2924176"/>
            <a:ext cx="1495425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rgbClr val="5E574E"/>
              </a:buClr>
            </a:pPr>
            <a:r>
              <a:rPr lang="en-GB" altLang="en-US" sz="1600">
                <a:solidFill>
                  <a:srgbClr val="5E574E"/>
                </a:solidFill>
              </a:rPr>
              <a:t>Progettazione</a:t>
            </a:r>
          </a:p>
        </p:txBody>
      </p:sp>
      <p:sp>
        <p:nvSpPr>
          <p:cNvPr id="68620" name="Text Box 12"/>
          <p:cNvSpPr txBox="1">
            <a:spLocks noChangeArrowheads="1"/>
          </p:cNvSpPr>
          <p:nvPr/>
        </p:nvSpPr>
        <p:spPr bwMode="auto">
          <a:xfrm>
            <a:off x="7386638" y="2852739"/>
            <a:ext cx="173355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rgbClr val="5E574E"/>
              </a:buClr>
            </a:pPr>
            <a:r>
              <a:rPr lang="en-GB" altLang="en-US" sz="1600">
                <a:solidFill>
                  <a:srgbClr val="5E574E"/>
                </a:solidFill>
              </a:rPr>
              <a:t>Ingegnerizza-zione</a:t>
            </a:r>
          </a:p>
        </p:txBody>
      </p:sp>
      <p:sp>
        <p:nvSpPr>
          <p:cNvPr id="68621" name="Line 13"/>
          <p:cNvSpPr>
            <a:spLocks noChangeShapeType="1"/>
          </p:cNvSpPr>
          <p:nvPr/>
        </p:nvSpPr>
        <p:spPr bwMode="auto">
          <a:xfrm>
            <a:off x="3041650" y="3124200"/>
            <a:ext cx="495300" cy="1588"/>
          </a:xfrm>
          <a:prstGeom prst="line">
            <a:avLst/>
          </a:prstGeom>
          <a:noFill/>
          <a:ln w="9360">
            <a:solidFill>
              <a:srgbClr val="5E574E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22" name="Line 14"/>
          <p:cNvSpPr>
            <a:spLocks noChangeShapeType="1"/>
          </p:cNvSpPr>
          <p:nvPr/>
        </p:nvSpPr>
        <p:spPr bwMode="auto">
          <a:xfrm>
            <a:off x="4940300" y="3124200"/>
            <a:ext cx="495300" cy="1588"/>
          </a:xfrm>
          <a:prstGeom prst="line">
            <a:avLst/>
          </a:prstGeom>
          <a:noFill/>
          <a:ln w="9360">
            <a:solidFill>
              <a:srgbClr val="5E574E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23" name="Line 15"/>
          <p:cNvSpPr>
            <a:spLocks noChangeShapeType="1"/>
          </p:cNvSpPr>
          <p:nvPr/>
        </p:nvSpPr>
        <p:spPr bwMode="auto">
          <a:xfrm>
            <a:off x="8737600" y="3124200"/>
            <a:ext cx="495300" cy="1588"/>
          </a:xfrm>
          <a:prstGeom prst="line">
            <a:avLst/>
          </a:prstGeom>
          <a:noFill/>
          <a:ln w="9360">
            <a:solidFill>
              <a:srgbClr val="5E574E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24" name="Line 16"/>
          <p:cNvSpPr>
            <a:spLocks noChangeShapeType="1"/>
          </p:cNvSpPr>
          <p:nvPr/>
        </p:nvSpPr>
        <p:spPr bwMode="auto">
          <a:xfrm>
            <a:off x="6838950" y="3124200"/>
            <a:ext cx="495300" cy="1588"/>
          </a:xfrm>
          <a:prstGeom prst="line">
            <a:avLst/>
          </a:prstGeom>
          <a:noFill/>
          <a:ln w="9360">
            <a:solidFill>
              <a:srgbClr val="5E574E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25" name="Freeform 17"/>
          <p:cNvSpPr>
            <a:spLocks/>
          </p:cNvSpPr>
          <p:nvPr/>
        </p:nvSpPr>
        <p:spPr bwMode="auto">
          <a:xfrm>
            <a:off x="2298700" y="3429000"/>
            <a:ext cx="7842250" cy="469900"/>
          </a:xfrm>
          <a:custGeom>
            <a:avLst/>
            <a:gdLst>
              <a:gd name="T0" fmla="*/ 0 w 3408"/>
              <a:gd name="T1" fmla="*/ 0 h 296"/>
              <a:gd name="T2" fmla="*/ 2147483647 w 3408"/>
              <a:gd name="T3" fmla="*/ 2147483647 h 296"/>
              <a:gd name="T4" fmla="*/ 2147483647 w 3408"/>
              <a:gd name="T5" fmla="*/ 2147483647 h 296"/>
              <a:gd name="T6" fmla="*/ 2147483647 w 3408"/>
              <a:gd name="T7" fmla="*/ 2147483647 h 296"/>
              <a:gd name="T8" fmla="*/ 2147483647 w 3408"/>
              <a:gd name="T9" fmla="*/ 2147483647 h 296"/>
              <a:gd name="T10" fmla="*/ 2147483647 w 3408"/>
              <a:gd name="T11" fmla="*/ 2147483647 h 296"/>
              <a:gd name="T12" fmla="*/ 2147483647 w 3408"/>
              <a:gd name="T13" fmla="*/ 0 h 29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408"/>
              <a:gd name="T22" fmla="*/ 0 h 296"/>
              <a:gd name="T23" fmla="*/ 3408 w 3408"/>
              <a:gd name="T24" fmla="*/ 296 h 29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408" h="296">
                <a:moveTo>
                  <a:pt x="0" y="0"/>
                </a:moveTo>
                <a:cubicBezTo>
                  <a:pt x="20" y="28"/>
                  <a:pt x="40" y="56"/>
                  <a:pt x="192" y="96"/>
                </a:cubicBezTo>
                <a:cubicBezTo>
                  <a:pt x="344" y="136"/>
                  <a:pt x="624" y="208"/>
                  <a:pt x="912" y="240"/>
                </a:cubicBezTo>
                <a:cubicBezTo>
                  <a:pt x="1200" y="272"/>
                  <a:pt x="1600" y="296"/>
                  <a:pt x="1920" y="288"/>
                </a:cubicBezTo>
                <a:cubicBezTo>
                  <a:pt x="2240" y="280"/>
                  <a:pt x="2600" y="232"/>
                  <a:pt x="2832" y="192"/>
                </a:cubicBezTo>
                <a:cubicBezTo>
                  <a:pt x="3064" y="152"/>
                  <a:pt x="3216" y="80"/>
                  <a:pt x="3312" y="48"/>
                </a:cubicBezTo>
                <a:cubicBezTo>
                  <a:pt x="3408" y="16"/>
                  <a:pt x="3392" y="8"/>
                  <a:pt x="3408" y="0"/>
                </a:cubicBezTo>
              </a:path>
            </a:pathLst>
          </a:custGeom>
          <a:noFill/>
          <a:ln w="9360">
            <a:solidFill>
              <a:srgbClr val="5E574E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4840288" y="4343400"/>
            <a:ext cx="437515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1313" indent="-3413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1000"/>
              </a:lnSpc>
              <a:spcBef>
                <a:spcPts val="800"/>
              </a:spcBef>
              <a:buClr>
                <a:schemeClr val="accent2"/>
              </a:buClr>
            </a:pPr>
            <a:r>
              <a:rPr lang="it-IT" altLang="en-US">
                <a:solidFill>
                  <a:srgbClr val="000000"/>
                </a:solidFill>
              </a:rPr>
              <a:t>Basato sulla ricerca</a:t>
            </a:r>
          </a:p>
          <a:p>
            <a:pPr eaLnBrk="1" hangingPunct="1">
              <a:lnSpc>
                <a:spcPct val="101000"/>
              </a:lnSpc>
              <a:spcBef>
                <a:spcPts val="800"/>
              </a:spcBef>
              <a:buClr>
                <a:schemeClr val="accent2"/>
              </a:buClr>
            </a:pPr>
            <a:r>
              <a:rPr lang="it-IT" altLang="en-US">
                <a:solidFill>
                  <a:srgbClr val="000000"/>
                </a:solidFill>
              </a:rPr>
              <a:t>Sequenziale</a:t>
            </a:r>
          </a:p>
          <a:p>
            <a:pPr eaLnBrk="1" hangingPunct="1">
              <a:lnSpc>
                <a:spcPct val="101000"/>
              </a:lnSpc>
              <a:spcBef>
                <a:spcPts val="800"/>
              </a:spcBef>
              <a:buClr>
                <a:schemeClr val="accent2"/>
              </a:buClr>
            </a:pPr>
            <a:r>
              <a:rPr lang="it-IT" altLang="en-US">
                <a:solidFill>
                  <a:srgbClr val="000000"/>
                </a:solidFill>
              </a:rPr>
              <a:t>Tecnocratico</a:t>
            </a:r>
          </a:p>
        </p:txBody>
      </p:sp>
    </p:spTree>
    <p:extLst>
      <p:ext uri="{BB962C8B-B14F-4D97-AF65-F5344CB8AC3E}">
        <p14:creationId xmlns:p14="http://schemas.microsoft.com/office/powerpoint/2010/main" val="326693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 autoUpdateAnimBg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CasellaDiTesto 1"/>
          <p:cNvSpPr txBox="1">
            <a:spLocks noChangeArrowheads="1"/>
          </p:cNvSpPr>
          <p:nvPr/>
        </p:nvSpPr>
        <p:spPr bwMode="auto">
          <a:xfrm>
            <a:off x="3108326" y="188913"/>
            <a:ext cx="636905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en-US" sz="2800">
                <a:latin typeface="Aharoni" panose="02010803020104030203" pitchFamily="2" charset="-79"/>
                <a:cs typeface="Aharoni" panose="02010803020104030203" pitchFamily="2" charset="-79"/>
              </a:rPr>
              <a:t>Il modello a catena dell’innovazione</a:t>
            </a:r>
          </a:p>
        </p:txBody>
      </p:sp>
      <p:sp>
        <p:nvSpPr>
          <p:cNvPr id="69635" name="CasellaDiTesto 2"/>
          <p:cNvSpPr txBox="1">
            <a:spLocks noChangeArrowheads="1"/>
          </p:cNvSpPr>
          <p:nvPr/>
        </p:nvSpPr>
        <p:spPr bwMode="auto">
          <a:xfrm>
            <a:off x="1416050" y="111125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 Light" panose="020F0302020204030204" pitchFamily="34" charset="0"/>
            </a:endParaRPr>
          </a:p>
        </p:txBody>
      </p:sp>
      <p:sp>
        <p:nvSpPr>
          <p:cNvPr id="69636" name="Line 2"/>
          <p:cNvSpPr>
            <a:spLocks noChangeShapeType="1"/>
          </p:cNvSpPr>
          <p:nvPr/>
        </p:nvSpPr>
        <p:spPr bwMode="auto">
          <a:xfrm>
            <a:off x="3289300" y="3455988"/>
            <a:ext cx="1588" cy="13716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37" name="Line 3"/>
          <p:cNvSpPr>
            <a:spLocks noChangeShapeType="1"/>
          </p:cNvSpPr>
          <p:nvPr/>
        </p:nvSpPr>
        <p:spPr bwMode="auto">
          <a:xfrm>
            <a:off x="4940300" y="3455988"/>
            <a:ext cx="1588" cy="13716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38" name="Line 4"/>
          <p:cNvSpPr>
            <a:spLocks noChangeShapeType="1"/>
          </p:cNvSpPr>
          <p:nvPr/>
        </p:nvSpPr>
        <p:spPr bwMode="auto">
          <a:xfrm>
            <a:off x="6756400" y="3455988"/>
            <a:ext cx="1588" cy="13716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39" name="Line 5"/>
          <p:cNvSpPr>
            <a:spLocks noChangeShapeType="1"/>
          </p:cNvSpPr>
          <p:nvPr/>
        </p:nvSpPr>
        <p:spPr bwMode="auto">
          <a:xfrm>
            <a:off x="8655050" y="3455988"/>
            <a:ext cx="1588" cy="13716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40" name="Text Box 6"/>
          <p:cNvSpPr txBox="1">
            <a:spLocks noChangeArrowheads="1"/>
          </p:cNvSpPr>
          <p:nvPr/>
        </p:nvSpPr>
        <p:spPr bwMode="auto">
          <a:xfrm>
            <a:off x="1885950" y="3760789"/>
            <a:ext cx="1233488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000000"/>
                </a:solidFill>
              </a:rPr>
              <a:t>Mercato</a:t>
            </a:r>
          </a:p>
          <a:p>
            <a:pPr eaLnBrk="1" hangingPunct="1"/>
            <a:r>
              <a:rPr lang="en-GB" altLang="en-US">
                <a:solidFill>
                  <a:srgbClr val="000000"/>
                </a:solidFill>
              </a:rPr>
              <a:t>potenziale</a:t>
            </a:r>
          </a:p>
        </p:txBody>
      </p:sp>
      <p:sp>
        <p:nvSpPr>
          <p:cNvPr id="69641" name="Text Box 7"/>
          <p:cNvSpPr txBox="1">
            <a:spLocks noChangeArrowheads="1"/>
          </p:cNvSpPr>
          <p:nvPr/>
        </p:nvSpPr>
        <p:spPr bwMode="auto">
          <a:xfrm>
            <a:off x="3392488" y="3684588"/>
            <a:ext cx="1579562" cy="92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000000"/>
                </a:solidFill>
              </a:rPr>
              <a:t> Invenzione/</a:t>
            </a:r>
          </a:p>
          <a:p>
            <a:pPr eaLnBrk="1" hangingPunct="1"/>
            <a:r>
              <a:rPr lang="en-GB" altLang="en-US">
                <a:solidFill>
                  <a:srgbClr val="000000"/>
                </a:solidFill>
              </a:rPr>
              <a:t>progettazione</a:t>
            </a:r>
          </a:p>
          <a:p>
            <a:pPr eaLnBrk="1" hangingPunct="1"/>
            <a:r>
              <a:rPr lang="en-GB" altLang="en-US">
                <a:solidFill>
                  <a:srgbClr val="000000"/>
                </a:solidFill>
              </a:rPr>
              <a:t>   analitica</a:t>
            </a:r>
          </a:p>
        </p:txBody>
      </p:sp>
      <p:sp>
        <p:nvSpPr>
          <p:cNvPr id="69642" name="Text Box 8"/>
          <p:cNvSpPr txBox="1">
            <a:spLocks noChangeArrowheads="1"/>
          </p:cNvSpPr>
          <p:nvPr/>
        </p:nvSpPr>
        <p:spPr bwMode="auto">
          <a:xfrm>
            <a:off x="5049838" y="3684588"/>
            <a:ext cx="1670050" cy="92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000000"/>
                </a:solidFill>
              </a:rPr>
              <a:t>Progettazione </a:t>
            </a:r>
          </a:p>
          <a:p>
            <a:pPr eaLnBrk="1" hangingPunct="1"/>
            <a:r>
              <a:rPr lang="en-GB" altLang="en-US">
                <a:solidFill>
                  <a:srgbClr val="000000"/>
                </a:solidFill>
              </a:rPr>
              <a:t>dettagliata e </a:t>
            </a:r>
          </a:p>
          <a:p>
            <a:pPr eaLnBrk="1" hangingPunct="1"/>
            <a:r>
              <a:rPr lang="en-GB" altLang="en-US">
                <a:solidFill>
                  <a:srgbClr val="000000"/>
                </a:solidFill>
              </a:rPr>
              <a:t>      test</a:t>
            </a:r>
          </a:p>
        </p:txBody>
      </p:sp>
      <p:sp>
        <p:nvSpPr>
          <p:cNvPr id="69643" name="Text Box 9"/>
          <p:cNvSpPr txBox="1">
            <a:spLocks noChangeArrowheads="1"/>
          </p:cNvSpPr>
          <p:nvPr/>
        </p:nvSpPr>
        <p:spPr bwMode="auto">
          <a:xfrm>
            <a:off x="8820151" y="3729039"/>
            <a:ext cx="1546225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000000"/>
                </a:solidFill>
              </a:rPr>
              <a:t>Distribuzione</a:t>
            </a:r>
          </a:p>
          <a:p>
            <a:pPr eaLnBrk="1" hangingPunct="1"/>
            <a:r>
              <a:rPr lang="en-GB" altLang="en-US">
                <a:solidFill>
                  <a:srgbClr val="000000"/>
                </a:solidFill>
              </a:rPr>
              <a:t>e mercato</a:t>
            </a:r>
          </a:p>
        </p:txBody>
      </p:sp>
      <p:sp>
        <p:nvSpPr>
          <p:cNvPr id="69644" name="Rectangle 10"/>
          <p:cNvSpPr>
            <a:spLocks noChangeArrowheads="1"/>
          </p:cNvSpPr>
          <p:nvPr/>
        </p:nvSpPr>
        <p:spPr bwMode="auto">
          <a:xfrm>
            <a:off x="3206750" y="1550988"/>
            <a:ext cx="7264400" cy="685800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9645" name="Text Box 11"/>
          <p:cNvSpPr txBox="1">
            <a:spLocks noChangeArrowheads="1"/>
          </p:cNvSpPr>
          <p:nvPr/>
        </p:nvSpPr>
        <p:spPr bwMode="auto">
          <a:xfrm>
            <a:off x="6378576" y="1717676"/>
            <a:ext cx="963613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000000"/>
                </a:solidFill>
              </a:rPr>
              <a:t>Ricerca</a:t>
            </a:r>
          </a:p>
        </p:txBody>
      </p:sp>
      <p:sp>
        <p:nvSpPr>
          <p:cNvPr id="69646" name="Line 12"/>
          <p:cNvSpPr>
            <a:spLocks noChangeShapeType="1"/>
          </p:cNvSpPr>
          <p:nvPr/>
        </p:nvSpPr>
        <p:spPr bwMode="auto">
          <a:xfrm>
            <a:off x="4445000" y="1931988"/>
            <a:ext cx="1588" cy="15240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47" name="Line 13"/>
          <p:cNvSpPr>
            <a:spLocks noChangeShapeType="1"/>
          </p:cNvSpPr>
          <p:nvPr/>
        </p:nvSpPr>
        <p:spPr bwMode="auto">
          <a:xfrm>
            <a:off x="6096000" y="1931988"/>
            <a:ext cx="1588" cy="15240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48" name="Line 14"/>
          <p:cNvSpPr>
            <a:spLocks noChangeShapeType="1"/>
          </p:cNvSpPr>
          <p:nvPr/>
        </p:nvSpPr>
        <p:spPr bwMode="auto">
          <a:xfrm>
            <a:off x="7994650" y="1931988"/>
            <a:ext cx="1588" cy="15240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49" name="Line 15"/>
          <p:cNvSpPr>
            <a:spLocks noChangeShapeType="1"/>
          </p:cNvSpPr>
          <p:nvPr/>
        </p:nvSpPr>
        <p:spPr bwMode="auto">
          <a:xfrm>
            <a:off x="9728200" y="1931988"/>
            <a:ext cx="1588" cy="15240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50" name="Line 16"/>
          <p:cNvSpPr>
            <a:spLocks noChangeShapeType="1"/>
          </p:cNvSpPr>
          <p:nvPr/>
        </p:nvSpPr>
        <p:spPr bwMode="auto">
          <a:xfrm>
            <a:off x="6591300" y="4522789"/>
            <a:ext cx="330200" cy="1587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51" name="Rectangle 17"/>
          <p:cNvSpPr>
            <a:spLocks noChangeArrowheads="1"/>
          </p:cNvSpPr>
          <p:nvPr/>
        </p:nvSpPr>
        <p:spPr bwMode="auto">
          <a:xfrm>
            <a:off x="1638300" y="3227388"/>
            <a:ext cx="8915400" cy="1371600"/>
          </a:xfrm>
          <a:prstGeom prst="rect">
            <a:avLst/>
          </a:prstGeom>
          <a:solidFill>
            <a:srgbClr val="00CCFF"/>
          </a:solidFill>
          <a:ln w="9360">
            <a:solidFill>
              <a:srgbClr val="5E574E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9652" name="Line 18"/>
          <p:cNvSpPr>
            <a:spLocks noChangeShapeType="1"/>
          </p:cNvSpPr>
          <p:nvPr/>
        </p:nvSpPr>
        <p:spPr bwMode="auto">
          <a:xfrm>
            <a:off x="3289300" y="3227388"/>
            <a:ext cx="1588" cy="1371600"/>
          </a:xfrm>
          <a:prstGeom prst="line">
            <a:avLst/>
          </a:prstGeom>
          <a:noFill/>
          <a:ln w="9360">
            <a:solidFill>
              <a:srgbClr val="5E574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53" name="Line 19"/>
          <p:cNvSpPr>
            <a:spLocks noChangeShapeType="1"/>
          </p:cNvSpPr>
          <p:nvPr/>
        </p:nvSpPr>
        <p:spPr bwMode="auto">
          <a:xfrm>
            <a:off x="4940300" y="3227388"/>
            <a:ext cx="1588" cy="1371600"/>
          </a:xfrm>
          <a:prstGeom prst="line">
            <a:avLst/>
          </a:prstGeom>
          <a:noFill/>
          <a:ln w="9360">
            <a:solidFill>
              <a:srgbClr val="5E574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54" name="Line 20"/>
          <p:cNvSpPr>
            <a:spLocks noChangeShapeType="1"/>
          </p:cNvSpPr>
          <p:nvPr/>
        </p:nvSpPr>
        <p:spPr bwMode="auto">
          <a:xfrm>
            <a:off x="6756400" y="3227388"/>
            <a:ext cx="1588" cy="1371600"/>
          </a:xfrm>
          <a:prstGeom prst="line">
            <a:avLst/>
          </a:prstGeom>
          <a:noFill/>
          <a:ln w="9360">
            <a:solidFill>
              <a:srgbClr val="5E574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55" name="Line 21"/>
          <p:cNvSpPr>
            <a:spLocks noChangeShapeType="1"/>
          </p:cNvSpPr>
          <p:nvPr/>
        </p:nvSpPr>
        <p:spPr bwMode="auto">
          <a:xfrm>
            <a:off x="8655050" y="3227388"/>
            <a:ext cx="1588" cy="1371600"/>
          </a:xfrm>
          <a:prstGeom prst="line">
            <a:avLst/>
          </a:prstGeom>
          <a:noFill/>
          <a:ln w="9360">
            <a:solidFill>
              <a:srgbClr val="5E574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56" name="Text Box 22"/>
          <p:cNvSpPr txBox="1">
            <a:spLocks noChangeArrowheads="1"/>
          </p:cNvSpPr>
          <p:nvPr/>
        </p:nvSpPr>
        <p:spPr bwMode="auto">
          <a:xfrm>
            <a:off x="1833564" y="3530600"/>
            <a:ext cx="1309687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rgbClr val="5E574E"/>
              </a:buClr>
              <a:buFont typeface="Arial" panose="020B0604020202020204" pitchFamily="34" charset="0"/>
              <a:buNone/>
            </a:pPr>
            <a:r>
              <a:rPr lang="en-GB" altLang="en-US" b="1">
                <a:solidFill>
                  <a:srgbClr val="5E574E"/>
                </a:solidFill>
              </a:rPr>
              <a:t>Mercato </a:t>
            </a:r>
          </a:p>
          <a:p>
            <a:pPr eaLnBrk="1" hangingPunct="1">
              <a:buClr>
                <a:srgbClr val="5E574E"/>
              </a:buClr>
              <a:buFont typeface="Arial" panose="020B0604020202020204" pitchFamily="34" charset="0"/>
              <a:buNone/>
            </a:pPr>
            <a:r>
              <a:rPr lang="en-GB" altLang="en-US" b="1">
                <a:solidFill>
                  <a:srgbClr val="5E574E"/>
                </a:solidFill>
              </a:rPr>
              <a:t>potenziale</a:t>
            </a:r>
          </a:p>
        </p:txBody>
      </p:sp>
      <p:sp>
        <p:nvSpPr>
          <p:cNvPr id="69657" name="Text Box 23"/>
          <p:cNvSpPr txBox="1">
            <a:spLocks noChangeArrowheads="1"/>
          </p:cNvSpPr>
          <p:nvPr/>
        </p:nvSpPr>
        <p:spPr bwMode="auto">
          <a:xfrm>
            <a:off x="3478214" y="3454401"/>
            <a:ext cx="1438275" cy="92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rgbClr val="5E574E"/>
              </a:buClr>
              <a:buFont typeface="Arial" panose="020B0604020202020204" pitchFamily="34" charset="0"/>
              <a:buNone/>
            </a:pPr>
            <a:r>
              <a:rPr lang="en-GB" altLang="en-US" b="1">
                <a:solidFill>
                  <a:srgbClr val="5E574E"/>
                </a:solidFill>
              </a:rPr>
              <a:t>Invenzione/</a:t>
            </a:r>
          </a:p>
          <a:p>
            <a:pPr eaLnBrk="1" hangingPunct="1">
              <a:buClr>
                <a:srgbClr val="5E574E"/>
              </a:buClr>
              <a:buFont typeface="Arial" panose="020B0604020202020204" pitchFamily="34" charset="0"/>
              <a:buNone/>
            </a:pPr>
            <a:r>
              <a:rPr lang="en-GB" altLang="en-US" b="1">
                <a:solidFill>
                  <a:srgbClr val="5E574E"/>
                </a:solidFill>
              </a:rPr>
              <a:t>progetto</a:t>
            </a:r>
          </a:p>
          <a:p>
            <a:pPr eaLnBrk="1" hangingPunct="1">
              <a:buClr>
                <a:srgbClr val="5E574E"/>
              </a:buClr>
              <a:buFont typeface="Arial" panose="020B0604020202020204" pitchFamily="34" charset="0"/>
              <a:buNone/>
            </a:pPr>
            <a:r>
              <a:rPr lang="en-GB" altLang="en-US" b="1">
                <a:solidFill>
                  <a:srgbClr val="5E574E"/>
                </a:solidFill>
              </a:rPr>
              <a:t>analitico</a:t>
            </a:r>
          </a:p>
        </p:txBody>
      </p:sp>
      <p:sp>
        <p:nvSpPr>
          <p:cNvPr id="69658" name="Text Box 24"/>
          <p:cNvSpPr txBox="1">
            <a:spLocks noChangeArrowheads="1"/>
          </p:cNvSpPr>
          <p:nvPr/>
        </p:nvSpPr>
        <p:spPr bwMode="auto">
          <a:xfrm>
            <a:off x="5245100" y="3454401"/>
            <a:ext cx="1347788" cy="92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rgbClr val="5E574E"/>
              </a:buClr>
            </a:pPr>
            <a:r>
              <a:rPr lang="en-GB" altLang="en-US">
                <a:solidFill>
                  <a:srgbClr val="5E574E"/>
                </a:solidFill>
              </a:rPr>
              <a:t>  </a:t>
            </a:r>
            <a:r>
              <a:rPr lang="en-GB" altLang="en-US" b="1">
                <a:solidFill>
                  <a:srgbClr val="5E574E"/>
                </a:solidFill>
              </a:rPr>
              <a:t>Progetto </a:t>
            </a:r>
          </a:p>
          <a:p>
            <a:pPr eaLnBrk="1" hangingPunct="1">
              <a:buClr>
                <a:srgbClr val="5E574E"/>
              </a:buClr>
              <a:buFont typeface="Arial" panose="020B0604020202020204" pitchFamily="34" charset="0"/>
              <a:buNone/>
            </a:pPr>
            <a:r>
              <a:rPr lang="en-GB" altLang="en-US" b="1">
                <a:solidFill>
                  <a:srgbClr val="5E574E"/>
                </a:solidFill>
              </a:rPr>
              <a:t>dettagliato</a:t>
            </a:r>
          </a:p>
          <a:p>
            <a:pPr eaLnBrk="1" hangingPunct="1">
              <a:buClr>
                <a:srgbClr val="5E574E"/>
              </a:buClr>
              <a:buFont typeface="Arial" panose="020B0604020202020204" pitchFamily="34" charset="0"/>
              <a:buNone/>
            </a:pPr>
            <a:r>
              <a:rPr lang="en-GB" altLang="en-US" b="1">
                <a:solidFill>
                  <a:srgbClr val="5E574E"/>
                </a:solidFill>
              </a:rPr>
              <a:t>  &amp; test</a:t>
            </a:r>
          </a:p>
        </p:txBody>
      </p:sp>
      <p:sp>
        <p:nvSpPr>
          <p:cNvPr id="69659" name="Text Box 25"/>
          <p:cNvSpPr txBox="1">
            <a:spLocks noChangeArrowheads="1"/>
          </p:cNvSpPr>
          <p:nvPr/>
        </p:nvSpPr>
        <p:spPr bwMode="auto">
          <a:xfrm>
            <a:off x="6859589" y="3454401"/>
            <a:ext cx="1489075" cy="92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rgbClr val="5E574E"/>
              </a:buClr>
              <a:buFont typeface="Arial" panose="020B0604020202020204" pitchFamily="34" charset="0"/>
              <a:buNone/>
            </a:pPr>
            <a:r>
              <a:rPr lang="en-GB" altLang="en-US" b="1">
                <a:solidFill>
                  <a:srgbClr val="5E574E"/>
                </a:solidFill>
              </a:rPr>
              <a:t>Ri-progetta-</a:t>
            </a:r>
          </a:p>
          <a:p>
            <a:pPr eaLnBrk="1" hangingPunct="1">
              <a:buClr>
                <a:srgbClr val="5E574E"/>
              </a:buClr>
              <a:buFont typeface="Arial" panose="020B0604020202020204" pitchFamily="34" charset="0"/>
              <a:buNone/>
            </a:pPr>
            <a:r>
              <a:rPr lang="en-GB" altLang="en-US" b="1">
                <a:solidFill>
                  <a:srgbClr val="5E574E"/>
                </a:solidFill>
              </a:rPr>
              <a:t>zione &amp;</a:t>
            </a:r>
          </a:p>
          <a:p>
            <a:pPr eaLnBrk="1" hangingPunct="1">
              <a:buClr>
                <a:srgbClr val="5E574E"/>
              </a:buClr>
              <a:buFont typeface="Arial" panose="020B0604020202020204" pitchFamily="34" charset="0"/>
              <a:buNone/>
            </a:pPr>
            <a:r>
              <a:rPr lang="en-GB" altLang="en-US" b="1">
                <a:solidFill>
                  <a:srgbClr val="5E574E"/>
                </a:solidFill>
              </a:rPr>
              <a:t>produzione</a:t>
            </a:r>
          </a:p>
        </p:txBody>
      </p:sp>
      <p:sp>
        <p:nvSpPr>
          <p:cNvPr id="69660" name="Text Box 26"/>
          <p:cNvSpPr txBox="1">
            <a:spLocks noChangeArrowheads="1"/>
          </p:cNvSpPr>
          <p:nvPr/>
        </p:nvSpPr>
        <p:spPr bwMode="auto">
          <a:xfrm>
            <a:off x="8882063" y="3500439"/>
            <a:ext cx="1643062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rgbClr val="5E574E"/>
              </a:buClr>
              <a:buFont typeface="Arial" panose="020B0604020202020204" pitchFamily="34" charset="0"/>
              <a:buNone/>
            </a:pPr>
            <a:r>
              <a:rPr lang="en-GB" altLang="en-US" b="1">
                <a:solidFill>
                  <a:srgbClr val="5E574E"/>
                </a:solidFill>
              </a:rPr>
              <a:t>Distribuzione</a:t>
            </a:r>
          </a:p>
          <a:p>
            <a:pPr eaLnBrk="1" hangingPunct="1">
              <a:buClr>
                <a:srgbClr val="5E574E"/>
              </a:buClr>
              <a:buFont typeface="Arial" panose="020B0604020202020204" pitchFamily="34" charset="0"/>
              <a:buNone/>
            </a:pPr>
            <a:r>
              <a:rPr lang="en-GB" altLang="en-US" b="1">
                <a:solidFill>
                  <a:srgbClr val="5E574E"/>
                </a:solidFill>
              </a:rPr>
              <a:t>&amp; mercato</a:t>
            </a:r>
          </a:p>
        </p:txBody>
      </p:sp>
      <p:sp>
        <p:nvSpPr>
          <p:cNvPr id="69661" name="Rectangle 27"/>
          <p:cNvSpPr>
            <a:spLocks noChangeArrowheads="1"/>
          </p:cNvSpPr>
          <p:nvPr/>
        </p:nvSpPr>
        <p:spPr bwMode="auto">
          <a:xfrm>
            <a:off x="3206750" y="1322388"/>
            <a:ext cx="7264400" cy="685800"/>
          </a:xfrm>
          <a:prstGeom prst="rect">
            <a:avLst/>
          </a:prstGeom>
          <a:solidFill>
            <a:srgbClr val="FF6600"/>
          </a:solidFill>
          <a:ln w="9360">
            <a:solidFill>
              <a:srgbClr val="5E574E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9662" name="Rectangle 28"/>
          <p:cNvSpPr>
            <a:spLocks noChangeArrowheads="1"/>
          </p:cNvSpPr>
          <p:nvPr/>
        </p:nvSpPr>
        <p:spPr bwMode="auto">
          <a:xfrm>
            <a:off x="3206750" y="2236788"/>
            <a:ext cx="7264400" cy="685800"/>
          </a:xfrm>
          <a:prstGeom prst="rect">
            <a:avLst/>
          </a:prstGeom>
          <a:solidFill>
            <a:srgbClr val="99FF66"/>
          </a:solidFill>
          <a:ln w="9360">
            <a:solidFill>
              <a:srgbClr val="5E574E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9663" name="Text Box 29"/>
          <p:cNvSpPr txBox="1">
            <a:spLocks noChangeArrowheads="1"/>
          </p:cNvSpPr>
          <p:nvPr/>
        </p:nvSpPr>
        <p:spPr bwMode="auto">
          <a:xfrm>
            <a:off x="6265863" y="1487489"/>
            <a:ext cx="101600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rgbClr val="5E574E"/>
              </a:buClr>
              <a:buFont typeface="Arial" panose="020B0604020202020204" pitchFamily="34" charset="0"/>
              <a:buNone/>
            </a:pPr>
            <a:r>
              <a:rPr lang="en-GB" altLang="en-US" b="1">
                <a:solidFill>
                  <a:srgbClr val="5E574E"/>
                </a:solidFill>
              </a:rPr>
              <a:t>Ricerca</a:t>
            </a:r>
          </a:p>
        </p:txBody>
      </p:sp>
      <p:sp>
        <p:nvSpPr>
          <p:cNvPr id="69664" name="Text Box 30"/>
          <p:cNvSpPr txBox="1">
            <a:spLocks noChangeArrowheads="1"/>
          </p:cNvSpPr>
          <p:nvPr/>
        </p:nvSpPr>
        <p:spPr bwMode="auto">
          <a:xfrm>
            <a:off x="6111876" y="2389189"/>
            <a:ext cx="1541463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rgbClr val="5E574E"/>
              </a:buClr>
              <a:buFont typeface="Arial" panose="020B0604020202020204" pitchFamily="34" charset="0"/>
              <a:buNone/>
            </a:pPr>
            <a:r>
              <a:rPr lang="en-GB" altLang="en-US" b="1">
                <a:solidFill>
                  <a:srgbClr val="5E574E"/>
                </a:solidFill>
              </a:rPr>
              <a:t>Conoscenze</a:t>
            </a:r>
          </a:p>
        </p:txBody>
      </p:sp>
      <p:sp>
        <p:nvSpPr>
          <p:cNvPr id="69665" name="Line 31"/>
          <p:cNvSpPr>
            <a:spLocks noChangeShapeType="1"/>
          </p:cNvSpPr>
          <p:nvPr/>
        </p:nvSpPr>
        <p:spPr bwMode="auto">
          <a:xfrm flipV="1">
            <a:off x="3619500" y="1701801"/>
            <a:ext cx="825500" cy="1527175"/>
          </a:xfrm>
          <a:prstGeom prst="line">
            <a:avLst/>
          </a:prstGeom>
          <a:noFill/>
          <a:ln w="9360">
            <a:solidFill>
              <a:srgbClr val="5E574E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66" name="Line 32"/>
          <p:cNvSpPr>
            <a:spLocks noChangeShapeType="1"/>
          </p:cNvSpPr>
          <p:nvPr/>
        </p:nvSpPr>
        <p:spPr bwMode="auto">
          <a:xfrm>
            <a:off x="4445000" y="1703388"/>
            <a:ext cx="1588" cy="1524000"/>
          </a:xfrm>
          <a:prstGeom prst="line">
            <a:avLst/>
          </a:prstGeom>
          <a:noFill/>
          <a:ln w="9360">
            <a:solidFill>
              <a:srgbClr val="5E574E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67" name="Line 33"/>
          <p:cNvSpPr>
            <a:spLocks noChangeShapeType="1"/>
          </p:cNvSpPr>
          <p:nvPr/>
        </p:nvSpPr>
        <p:spPr bwMode="auto">
          <a:xfrm>
            <a:off x="4032250" y="2541588"/>
            <a:ext cx="330200" cy="685800"/>
          </a:xfrm>
          <a:prstGeom prst="line">
            <a:avLst/>
          </a:prstGeom>
          <a:noFill/>
          <a:ln w="9360">
            <a:solidFill>
              <a:srgbClr val="5E574E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68" name="Line 34"/>
          <p:cNvSpPr>
            <a:spLocks noChangeShapeType="1"/>
          </p:cNvSpPr>
          <p:nvPr/>
        </p:nvSpPr>
        <p:spPr bwMode="auto">
          <a:xfrm flipV="1">
            <a:off x="5270500" y="1701801"/>
            <a:ext cx="825500" cy="1527175"/>
          </a:xfrm>
          <a:prstGeom prst="line">
            <a:avLst/>
          </a:prstGeom>
          <a:noFill/>
          <a:ln w="9360">
            <a:solidFill>
              <a:srgbClr val="5E574E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69" name="Line 35"/>
          <p:cNvSpPr>
            <a:spLocks noChangeShapeType="1"/>
          </p:cNvSpPr>
          <p:nvPr/>
        </p:nvSpPr>
        <p:spPr bwMode="auto">
          <a:xfrm>
            <a:off x="6096000" y="1703388"/>
            <a:ext cx="1588" cy="1524000"/>
          </a:xfrm>
          <a:prstGeom prst="line">
            <a:avLst/>
          </a:prstGeom>
          <a:noFill/>
          <a:ln w="9360">
            <a:solidFill>
              <a:srgbClr val="5E574E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70" name="Line 36"/>
          <p:cNvSpPr>
            <a:spLocks noChangeShapeType="1"/>
          </p:cNvSpPr>
          <p:nvPr/>
        </p:nvSpPr>
        <p:spPr bwMode="auto">
          <a:xfrm>
            <a:off x="5683250" y="2541588"/>
            <a:ext cx="330200" cy="685800"/>
          </a:xfrm>
          <a:prstGeom prst="line">
            <a:avLst/>
          </a:prstGeom>
          <a:noFill/>
          <a:ln w="9360">
            <a:solidFill>
              <a:srgbClr val="5E574E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71" name="Line 37"/>
          <p:cNvSpPr>
            <a:spLocks noChangeShapeType="1"/>
          </p:cNvSpPr>
          <p:nvPr/>
        </p:nvSpPr>
        <p:spPr bwMode="auto">
          <a:xfrm flipV="1">
            <a:off x="7169150" y="1701801"/>
            <a:ext cx="825500" cy="1527175"/>
          </a:xfrm>
          <a:prstGeom prst="line">
            <a:avLst/>
          </a:prstGeom>
          <a:noFill/>
          <a:ln w="9360">
            <a:solidFill>
              <a:srgbClr val="5E574E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72" name="Line 38"/>
          <p:cNvSpPr>
            <a:spLocks noChangeShapeType="1"/>
          </p:cNvSpPr>
          <p:nvPr/>
        </p:nvSpPr>
        <p:spPr bwMode="auto">
          <a:xfrm>
            <a:off x="7994650" y="1703388"/>
            <a:ext cx="1588" cy="1524000"/>
          </a:xfrm>
          <a:prstGeom prst="line">
            <a:avLst/>
          </a:prstGeom>
          <a:noFill/>
          <a:ln w="9360">
            <a:solidFill>
              <a:srgbClr val="5E574E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73" name="Line 39"/>
          <p:cNvSpPr>
            <a:spLocks noChangeShapeType="1"/>
          </p:cNvSpPr>
          <p:nvPr/>
        </p:nvSpPr>
        <p:spPr bwMode="auto">
          <a:xfrm>
            <a:off x="7581900" y="2541588"/>
            <a:ext cx="330200" cy="685800"/>
          </a:xfrm>
          <a:prstGeom prst="line">
            <a:avLst/>
          </a:prstGeom>
          <a:noFill/>
          <a:ln w="9360">
            <a:solidFill>
              <a:srgbClr val="5E574E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74" name="Line 40"/>
          <p:cNvSpPr>
            <a:spLocks noChangeShapeType="1"/>
          </p:cNvSpPr>
          <p:nvPr/>
        </p:nvSpPr>
        <p:spPr bwMode="auto">
          <a:xfrm flipV="1">
            <a:off x="8902700" y="1701801"/>
            <a:ext cx="825500" cy="1527175"/>
          </a:xfrm>
          <a:prstGeom prst="line">
            <a:avLst/>
          </a:prstGeom>
          <a:noFill/>
          <a:ln w="9360">
            <a:solidFill>
              <a:srgbClr val="5E574E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75" name="Line 41"/>
          <p:cNvSpPr>
            <a:spLocks noChangeShapeType="1"/>
          </p:cNvSpPr>
          <p:nvPr/>
        </p:nvSpPr>
        <p:spPr bwMode="auto">
          <a:xfrm>
            <a:off x="9728200" y="1703388"/>
            <a:ext cx="1588" cy="1524000"/>
          </a:xfrm>
          <a:prstGeom prst="line">
            <a:avLst/>
          </a:prstGeom>
          <a:noFill/>
          <a:ln w="9360">
            <a:solidFill>
              <a:srgbClr val="5E574E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76" name="Line 42"/>
          <p:cNvSpPr>
            <a:spLocks noChangeShapeType="1"/>
          </p:cNvSpPr>
          <p:nvPr/>
        </p:nvSpPr>
        <p:spPr bwMode="auto">
          <a:xfrm>
            <a:off x="9315450" y="2541588"/>
            <a:ext cx="330200" cy="685800"/>
          </a:xfrm>
          <a:prstGeom prst="line">
            <a:avLst/>
          </a:prstGeom>
          <a:noFill/>
          <a:ln w="9360">
            <a:solidFill>
              <a:srgbClr val="5E574E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77" name="Line 43"/>
          <p:cNvSpPr>
            <a:spLocks noChangeShapeType="1"/>
          </p:cNvSpPr>
          <p:nvPr/>
        </p:nvSpPr>
        <p:spPr bwMode="auto">
          <a:xfrm>
            <a:off x="3124200" y="4370389"/>
            <a:ext cx="330200" cy="1587"/>
          </a:xfrm>
          <a:prstGeom prst="line">
            <a:avLst/>
          </a:prstGeom>
          <a:noFill/>
          <a:ln w="9360">
            <a:solidFill>
              <a:srgbClr val="5E574E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78" name="Line 44"/>
          <p:cNvSpPr>
            <a:spLocks noChangeShapeType="1"/>
          </p:cNvSpPr>
          <p:nvPr/>
        </p:nvSpPr>
        <p:spPr bwMode="auto">
          <a:xfrm>
            <a:off x="4775200" y="4370389"/>
            <a:ext cx="330200" cy="1587"/>
          </a:xfrm>
          <a:prstGeom prst="line">
            <a:avLst/>
          </a:prstGeom>
          <a:noFill/>
          <a:ln w="9360">
            <a:solidFill>
              <a:srgbClr val="5E574E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79" name="Line 45"/>
          <p:cNvSpPr>
            <a:spLocks noChangeShapeType="1"/>
          </p:cNvSpPr>
          <p:nvPr/>
        </p:nvSpPr>
        <p:spPr bwMode="auto">
          <a:xfrm>
            <a:off x="6591300" y="4370389"/>
            <a:ext cx="330200" cy="1587"/>
          </a:xfrm>
          <a:prstGeom prst="line">
            <a:avLst/>
          </a:prstGeom>
          <a:noFill/>
          <a:ln w="9360">
            <a:solidFill>
              <a:srgbClr val="5E574E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80" name="Line 46"/>
          <p:cNvSpPr>
            <a:spLocks noChangeShapeType="1"/>
          </p:cNvSpPr>
          <p:nvPr/>
        </p:nvSpPr>
        <p:spPr bwMode="auto">
          <a:xfrm>
            <a:off x="8489950" y="4370389"/>
            <a:ext cx="330200" cy="1587"/>
          </a:xfrm>
          <a:prstGeom prst="line">
            <a:avLst/>
          </a:prstGeom>
          <a:noFill/>
          <a:ln w="9360">
            <a:solidFill>
              <a:srgbClr val="5E574E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81" name="Line 47"/>
          <p:cNvSpPr>
            <a:spLocks noChangeShapeType="1"/>
          </p:cNvSpPr>
          <p:nvPr/>
        </p:nvSpPr>
        <p:spPr bwMode="auto">
          <a:xfrm flipH="1" flipV="1">
            <a:off x="2297114" y="4597401"/>
            <a:ext cx="250825" cy="155575"/>
          </a:xfrm>
          <a:prstGeom prst="line">
            <a:avLst/>
          </a:prstGeom>
          <a:noFill/>
          <a:ln w="57240">
            <a:solidFill>
              <a:srgbClr val="5E574E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82" name="Line 48"/>
          <p:cNvSpPr>
            <a:spLocks noChangeShapeType="1"/>
          </p:cNvSpPr>
          <p:nvPr/>
        </p:nvSpPr>
        <p:spPr bwMode="auto">
          <a:xfrm flipH="1" flipV="1">
            <a:off x="3948114" y="4597401"/>
            <a:ext cx="168275" cy="79375"/>
          </a:xfrm>
          <a:prstGeom prst="line">
            <a:avLst/>
          </a:prstGeom>
          <a:noFill/>
          <a:ln w="28440">
            <a:solidFill>
              <a:srgbClr val="5E574E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83" name="Freeform 49"/>
          <p:cNvSpPr>
            <a:spLocks noChangeArrowheads="1"/>
          </p:cNvSpPr>
          <p:nvPr/>
        </p:nvSpPr>
        <p:spPr bwMode="auto">
          <a:xfrm>
            <a:off x="5892801" y="4594226"/>
            <a:ext cx="3114675" cy="322263"/>
          </a:xfrm>
          <a:custGeom>
            <a:avLst/>
            <a:gdLst>
              <a:gd name="T0" fmla="*/ 0 w 1811"/>
              <a:gd name="T1" fmla="*/ 2147483647 h 203"/>
              <a:gd name="T2" fmla="*/ 2147483647 w 1811"/>
              <a:gd name="T3" fmla="*/ 2147483647 h 203"/>
              <a:gd name="T4" fmla="*/ 2147483647 w 1811"/>
              <a:gd name="T5" fmla="*/ 2147483647 h 203"/>
              <a:gd name="T6" fmla="*/ 2147483647 w 1811"/>
              <a:gd name="T7" fmla="*/ 2147483647 h 203"/>
              <a:gd name="T8" fmla="*/ 2147483647 w 1811"/>
              <a:gd name="T9" fmla="*/ 2147483647 h 203"/>
              <a:gd name="T10" fmla="*/ 2147483647 w 1811"/>
              <a:gd name="T11" fmla="*/ 2147483647 h 203"/>
              <a:gd name="T12" fmla="*/ 2147483647 w 1811"/>
              <a:gd name="T13" fmla="*/ 2147483647 h 203"/>
              <a:gd name="T14" fmla="*/ 2147483647 w 1811"/>
              <a:gd name="T15" fmla="*/ 2147483647 h 203"/>
              <a:gd name="T16" fmla="*/ 2147483647 w 1811"/>
              <a:gd name="T17" fmla="*/ 0 h 20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811"/>
              <a:gd name="T28" fmla="*/ 0 h 203"/>
              <a:gd name="T29" fmla="*/ 1811 w 1811"/>
              <a:gd name="T30" fmla="*/ 203 h 20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811" h="203">
                <a:moveTo>
                  <a:pt x="0" y="34"/>
                </a:moveTo>
                <a:cubicBezTo>
                  <a:pt x="43" y="98"/>
                  <a:pt x="123" y="98"/>
                  <a:pt x="193" y="113"/>
                </a:cubicBezTo>
                <a:cubicBezTo>
                  <a:pt x="288" y="133"/>
                  <a:pt x="380" y="158"/>
                  <a:pt x="476" y="169"/>
                </a:cubicBezTo>
                <a:cubicBezTo>
                  <a:pt x="593" y="182"/>
                  <a:pt x="710" y="187"/>
                  <a:pt x="826" y="203"/>
                </a:cubicBezTo>
                <a:cubicBezTo>
                  <a:pt x="1067" y="195"/>
                  <a:pt x="1236" y="186"/>
                  <a:pt x="1460" y="135"/>
                </a:cubicBezTo>
                <a:cubicBezTo>
                  <a:pt x="1526" y="120"/>
                  <a:pt x="1589" y="100"/>
                  <a:pt x="1653" y="79"/>
                </a:cubicBezTo>
                <a:cubicBezTo>
                  <a:pt x="1743" y="50"/>
                  <a:pt x="1631" y="87"/>
                  <a:pt x="1721" y="56"/>
                </a:cubicBezTo>
                <a:cubicBezTo>
                  <a:pt x="1732" y="52"/>
                  <a:pt x="1755" y="45"/>
                  <a:pt x="1755" y="45"/>
                </a:cubicBezTo>
                <a:cubicBezTo>
                  <a:pt x="1798" y="16"/>
                  <a:pt x="1779" y="32"/>
                  <a:pt x="1811" y="0"/>
                </a:cubicBezTo>
              </a:path>
            </a:pathLst>
          </a:custGeom>
          <a:noFill/>
          <a:ln w="9360">
            <a:solidFill>
              <a:srgbClr val="5E574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84" name="Line 50"/>
          <p:cNvSpPr>
            <a:spLocks noChangeShapeType="1"/>
          </p:cNvSpPr>
          <p:nvPr/>
        </p:nvSpPr>
        <p:spPr bwMode="auto">
          <a:xfrm flipH="1" flipV="1">
            <a:off x="5764214" y="4597401"/>
            <a:ext cx="168275" cy="79375"/>
          </a:xfrm>
          <a:prstGeom prst="line">
            <a:avLst/>
          </a:prstGeom>
          <a:noFill/>
          <a:ln w="12600">
            <a:solidFill>
              <a:srgbClr val="5E574E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85" name="Freeform 51"/>
          <p:cNvSpPr>
            <a:spLocks noChangeArrowheads="1"/>
          </p:cNvSpPr>
          <p:nvPr/>
        </p:nvSpPr>
        <p:spPr bwMode="auto">
          <a:xfrm>
            <a:off x="2381250" y="4598988"/>
            <a:ext cx="7594600" cy="990600"/>
          </a:xfrm>
          <a:custGeom>
            <a:avLst/>
            <a:gdLst>
              <a:gd name="T0" fmla="*/ 0 w 3888"/>
              <a:gd name="T1" fmla="*/ 0 h 400"/>
              <a:gd name="T2" fmla="*/ 2147483647 w 3888"/>
              <a:gd name="T3" fmla="*/ 2147483647 h 400"/>
              <a:gd name="T4" fmla="*/ 2147483647 w 3888"/>
              <a:gd name="T5" fmla="*/ 2147483647 h 400"/>
              <a:gd name="T6" fmla="*/ 2147483647 w 3888"/>
              <a:gd name="T7" fmla="*/ 2147483647 h 400"/>
              <a:gd name="T8" fmla="*/ 2147483647 w 3888"/>
              <a:gd name="T9" fmla="*/ 2147483647 h 400"/>
              <a:gd name="T10" fmla="*/ 2147483647 w 3888"/>
              <a:gd name="T11" fmla="*/ 2147483647 h 400"/>
              <a:gd name="T12" fmla="*/ 2147483647 w 3888"/>
              <a:gd name="T13" fmla="*/ 2147483647 h 400"/>
              <a:gd name="T14" fmla="*/ 2147483647 w 3888"/>
              <a:gd name="T15" fmla="*/ 0 h 4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888"/>
              <a:gd name="T25" fmla="*/ 0 h 400"/>
              <a:gd name="T26" fmla="*/ 3888 w 3888"/>
              <a:gd name="T27" fmla="*/ 400 h 4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888" h="400">
                <a:moveTo>
                  <a:pt x="0" y="0"/>
                </a:moveTo>
                <a:cubicBezTo>
                  <a:pt x="16" y="24"/>
                  <a:pt x="32" y="48"/>
                  <a:pt x="192" y="96"/>
                </a:cubicBezTo>
                <a:cubicBezTo>
                  <a:pt x="352" y="144"/>
                  <a:pt x="688" y="240"/>
                  <a:pt x="960" y="288"/>
                </a:cubicBezTo>
                <a:cubicBezTo>
                  <a:pt x="1232" y="336"/>
                  <a:pt x="1592" y="368"/>
                  <a:pt x="1824" y="384"/>
                </a:cubicBezTo>
                <a:cubicBezTo>
                  <a:pt x="2056" y="400"/>
                  <a:pt x="2192" y="392"/>
                  <a:pt x="2352" y="384"/>
                </a:cubicBezTo>
                <a:cubicBezTo>
                  <a:pt x="2512" y="376"/>
                  <a:pt x="2600" y="368"/>
                  <a:pt x="2784" y="336"/>
                </a:cubicBezTo>
                <a:cubicBezTo>
                  <a:pt x="2968" y="304"/>
                  <a:pt x="3272" y="248"/>
                  <a:pt x="3456" y="192"/>
                </a:cubicBezTo>
                <a:cubicBezTo>
                  <a:pt x="3640" y="136"/>
                  <a:pt x="3808" y="32"/>
                  <a:pt x="3888" y="0"/>
                </a:cubicBezTo>
              </a:path>
            </a:pathLst>
          </a:custGeom>
          <a:noFill/>
          <a:ln w="38160">
            <a:solidFill>
              <a:srgbClr val="5E574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86" name="Freeform 53"/>
          <p:cNvSpPr>
            <a:spLocks noChangeArrowheads="1"/>
          </p:cNvSpPr>
          <p:nvPr/>
        </p:nvSpPr>
        <p:spPr bwMode="auto">
          <a:xfrm>
            <a:off x="4032250" y="4598988"/>
            <a:ext cx="5365750" cy="533400"/>
          </a:xfrm>
          <a:custGeom>
            <a:avLst/>
            <a:gdLst>
              <a:gd name="T0" fmla="*/ 0 w 3888"/>
              <a:gd name="T1" fmla="*/ 0 h 400"/>
              <a:gd name="T2" fmla="*/ 2147483647 w 3888"/>
              <a:gd name="T3" fmla="*/ 2147483647 h 400"/>
              <a:gd name="T4" fmla="*/ 2147483647 w 3888"/>
              <a:gd name="T5" fmla="*/ 2147483647 h 400"/>
              <a:gd name="T6" fmla="*/ 2147483647 w 3888"/>
              <a:gd name="T7" fmla="*/ 2147483647 h 400"/>
              <a:gd name="T8" fmla="*/ 2147483647 w 3888"/>
              <a:gd name="T9" fmla="*/ 2147483647 h 400"/>
              <a:gd name="T10" fmla="*/ 2147483647 w 3888"/>
              <a:gd name="T11" fmla="*/ 2147483647 h 400"/>
              <a:gd name="T12" fmla="*/ 2147483647 w 3888"/>
              <a:gd name="T13" fmla="*/ 2147483647 h 400"/>
              <a:gd name="T14" fmla="*/ 2147483647 w 3888"/>
              <a:gd name="T15" fmla="*/ 0 h 4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888"/>
              <a:gd name="T25" fmla="*/ 0 h 400"/>
              <a:gd name="T26" fmla="*/ 3888 w 3888"/>
              <a:gd name="T27" fmla="*/ 400 h 4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888" h="400">
                <a:moveTo>
                  <a:pt x="0" y="0"/>
                </a:moveTo>
                <a:cubicBezTo>
                  <a:pt x="16" y="24"/>
                  <a:pt x="32" y="48"/>
                  <a:pt x="192" y="96"/>
                </a:cubicBezTo>
                <a:cubicBezTo>
                  <a:pt x="352" y="144"/>
                  <a:pt x="688" y="240"/>
                  <a:pt x="960" y="288"/>
                </a:cubicBezTo>
                <a:cubicBezTo>
                  <a:pt x="1232" y="336"/>
                  <a:pt x="1592" y="368"/>
                  <a:pt x="1824" y="384"/>
                </a:cubicBezTo>
                <a:cubicBezTo>
                  <a:pt x="2056" y="400"/>
                  <a:pt x="2192" y="392"/>
                  <a:pt x="2352" y="384"/>
                </a:cubicBezTo>
                <a:cubicBezTo>
                  <a:pt x="2512" y="376"/>
                  <a:pt x="2600" y="368"/>
                  <a:pt x="2784" y="336"/>
                </a:cubicBezTo>
                <a:cubicBezTo>
                  <a:pt x="2968" y="304"/>
                  <a:pt x="3272" y="248"/>
                  <a:pt x="3456" y="192"/>
                </a:cubicBezTo>
                <a:cubicBezTo>
                  <a:pt x="3640" y="136"/>
                  <a:pt x="3808" y="32"/>
                  <a:pt x="3888" y="0"/>
                </a:cubicBezTo>
              </a:path>
            </a:pathLst>
          </a:custGeom>
          <a:noFill/>
          <a:ln w="19050" cmpd="sng">
            <a:solidFill>
              <a:srgbClr val="5E574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Rectangle 54"/>
          <p:cNvSpPr>
            <a:spLocks noChangeArrowheads="1"/>
          </p:cNvSpPr>
          <p:nvPr/>
        </p:nvSpPr>
        <p:spPr bwMode="auto">
          <a:xfrm>
            <a:off x="1847850" y="5373688"/>
            <a:ext cx="72453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1313" indent="-3413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chemeClr val="accent2"/>
              </a:buClr>
            </a:pPr>
            <a:r>
              <a:rPr lang="it-IT" altLang="en-US">
                <a:solidFill>
                  <a:srgbClr val="000000"/>
                </a:solidFill>
              </a:rPr>
              <a:t>Basato sulla progettazione</a:t>
            </a:r>
          </a:p>
          <a:p>
            <a:pPr eaLnBrk="1" hangingPunct="1">
              <a:buClr>
                <a:schemeClr val="accent2"/>
              </a:buClr>
            </a:pPr>
            <a:r>
              <a:rPr lang="it-IT" altLang="en-US">
                <a:solidFill>
                  <a:srgbClr val="000000"/>
                </a:solidFill>
              </a:rPr>
              <a:t>Interattivo</a:t>
            </a:r>
          </a:p>
          <a:p>
            <a:pPr eaLnBrk="1" hangingPunct="1">
              <a:buClr>
                <a:schemeClr val="accent2"/>
              </a:buClr>
            </a:pPr>
            <a:r>
              <a:rPr lang="it-IT" altLang="en-US">
                <a:solidFill>
                  <a:srgbClr val="000000"/>
                </a:solidFill>
              </a:rPr>
              <a:t>La ricerca non è un prerequisito per l’innovazione</a:t>
            </a:r>
          </a:p>
        </p:txBody>
      </p:sp>
    </p:spTree>
    <p:extLst>
      <p:ext uri="{BB962C8B-B14F-4D97-AF65-F5344CB8AC3E}">
        <p14:creationId xmlns:p14="http://schemas.microsoft.com/office/powerpoint/2010/main" val="1276947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egnaposto numero diapositiva 4"/>
          <p:cNvSpPr txBox="1">
            <a:spLocks noGrp="1"/>
          </p:cNvSpPr>
          <p:nvPr/>
        </p:nvSpPr>
        <p:spPr bwMode="auto">
          <a:xfrm>
            <a:off x="807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7E0979C3-BA7E-41C8-87B5-BEFF54913C63}" type="slidenum">
              <a:rPr lang="it-IT" altLang="en-US" sz="1000"/>
              <a:pPr algn="r"/>
              <a:t>6</a:t>
            </a:fld>
            <a:endParaRPr lang="it-IT" altLang="en-US" sz="1000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28800" y="838200"/>
            <a:ext cx="8991600" cy="4572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it-IT" sz="3200" dirty="0">
                <a:latin typeface="Comic Sans MS" pitchFamily="66" charset="0"/>
              </a:rPr>
              <a:t>2. Obiettivi delle politiche industriali (O. economico)</a:t>
            </a:r>
          </a:p>
        </p:txBody>
      </p:sp>
      <p:sp>
        <p:nvSpPr>
          <p:cNvPr id="36868" name="Rectangle 3"/>
          <p:cNvSpPr>
            <a:spLocks noChangeArrowheads="1"/>
          </p:cNvSpPr>
          <p:nvPr/>
        </p:nvSpPr>
        <p:spPr bwMode="auto">
          <a:xfrm>
            <a:off x="2286001" y="1447800"/>
            <a:ext cx="8251825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/>
            <a:r>
              <a:rPr lang="it-IT" sz="2200" b="1" dirty="0"/>
              <a:t>Migliorare l’efficienza statica</a:t>
            </a:r>
          </a:p>
          <a:p>
            <a:pPr marL="342900" indent="-342900"/>
            <a:endParaRPr lang="it-IT" sz="1000" b="1" dirty="0"/>
          </a:p>
          <a:p>
            <a:pPr marL="342900" indent="-342900" algn="just">
              <a:buFont typeface="Wingdings" pitchFamily="2" charset="2"/>
              <a:buChar char="Ø"/>
            </a:pPr>
            <a:r>
              <a:rPr lang="it-IT" sz="2000" dirty="0"/>
              <a:t>L'autorità pubblica può ottenere miglioramenti di efficienza statica intervenendo nei casi di fallimenti di mercato, cioè dove i comportamenti privati non portano ad un uso efficiente delle risorse</a:t>
            </a:r>
          </a:p>
          <a:p>
            <a:pPr marL="342900" indent="-342900" algn="just"/>
            <a:endParaRPr lang="it-IT" sz="1000" dirty="0"/>
          </a:p>
          <a:p>
            <a:pPr marL="342900" indent="-342900" algn="just">
              <a:buFont typeface="Wingdings" pitchFamily="2" charset="2"/>
              <a:buChar char="Ø"/>
            </a:pPr>
            <a:r>
              <a:rPr lang="it-IT" sz="2000" dirty="0"/>
              <a:t>Diverse sono le cause di tali fallimenti: </a:t>
            </a:r>
          </a:p>
          <a:p>
            <a:pPr marL="342900" indent="-342900" algn="just"/>
            <a:endParaRPr lang="it-IT" sz="1000" dirty="0"/>
          </a:p>
          <a:p>
            <a:pPr marL="342900" indent="-342900" algn="just"/>
            <a:r>
              <a:rPr lang="it-IT" sz="2000" dirty="0"/>
              <a:t>	A) presenza di </a:t>
            </a:r>
            <a:r>
              <a:rPr lang="it-IT" sz="2000" dirty="0">
                <a:solidFill>
                  <a:srgbClr val="FF0000"/>
                </a:solidFill>
              </a:rPr>
              <a:t>mercati imperfetti</a:t>
            </a:r>
          </a:p>
          <a:p>
            <a:pPr marL="342900" indent="-342900" algn="just"/>
            <a:r>
              <a:rPr lang="it-IT" sz="2000" dirty="0"/>
              <a:t>		con </a:t>
            </a:r>
            <a:r>
              <a:rPr lang="it-IT" sz="2000" u="sng" dirty="0"/>
              <a:t>monopoli naturali</a:t>
            </a:r>
            <a:r>
              <a:rPr lang="it-IT" sz="2000" dirty="0"/>
              <a:t> (nei casi in cui gli elevati costi fissi di investimento rendono efficiente la presenza di un solo produttore, come nelle reti ferroviarie, nei servizi locali, etc.) </a:t>
            </a:r>
          </a:p>
          <a:p>
            <a:pPr marL="342900" indent="-342900" algn="just"/>
            <a:endParaRPr lang="it-IT" sz="1000" dirty="0"/>
          </a:p>
          <a:p>
            <a:pPr marL="342900" indent="-342900" algn="just"/>
            <a:r>
              <a:rPr lang="it-IT" sz="2000" dirty="0"/>
              <a:t>		con </a:t>
            </a:r>
            <a:r>
              <a:rPr lang="it-IT" sz="2000" u="sng" dirty="0"/>
              <a:t>poche imprese oligopolistiche</a:t>
            </a:r>
            <a:r>
              <a:rPr lang="it-IT" sz="2000" dirty="0"/>
              <a:t> che dispongono di forte potere di mercato, condizionando i prezzi</a:t>
            </a:r>
          </a:p>
          <a:p>
            <a:pPr marL="342900" indent="-342900" algn="just"/>
            <a:r>
              <a:rPr lang="it-IT" sz="1000" dirty="0"/>
              <a:t> </a:t>
            </a:r>
          </a:p>
          <a:p>
            <a:pPr marL="342900" indent="-342900" algn="just"/>
            <a:r>
              <a:rPr lang="it-IT" sz="2000" dirty="0"/>
              <a:t>		con </a:t>
            </a:r>
            <a:r>
              <a:rPr lang="it-IT" sz="2000" u="sng" dirty="0"/>
              <a:t>eccessive regolamentazioni pubbliche</a:t>
            </a:r>
            <a:r>
              <a:rPr lang="it-IT" sz="2000" dirty="0"/>
              <a:t>, che limitano la concorrenza</a:t>
            </a:r>
          </a:p>
        </p:txBody>
      </p:sp>
      <p:sp>
        <p:nvSpPr>
          <p:cNvPr id="36870" name="AutoShape 8"/>
          <p:cNvSpPr>
            <a:spLocks noChangeArrowheads="1"/>
          </p:cNvSpPr>
          <p:nvPr/>
        </p:nvSpPr>
        <p:spPr bwMode="auto">
          <a:xfrm>
            <a:off x="2286001" y="3892550"/>
            <a:ext cx="358775" cy="215900"/>
          </a:xfrm>
          <a:prstGeom prst="rightArrow">
            <a:avLst>
              <a:gd name="adj1" fmla="val 50000"/>
              <a:gd name="adj2" fmla="val 41544"/>
            </a:avLst>
          </a:pr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it-IT" sz="1600">
              <a:latin typeface="Comic Sans MS" pitchFamily="66" charset="0"/>
            </a:endParaRPr>
          </a:p>
        </p:txBody>
      </p:sp>
      <p:sp>
        <p:nvSpPr>
          <p:cNvPr id="36871" name="AutoShape 9"/>
          <p:cNvSpPr>
            <a:spLocks noChangeArrowheads="1"/>
          </p:cNvSpPr>
          <p:nvPr/>
        </p:nvSpPr>
        <p:spPr bwMode="auto">
          <a:xfrm>
            <a:off x="2286000" y="4892675"/>
            <a:ext cx="358775" cy="215900"/>
          </a:xfrm>
          <a:prstGeom prst="rightArrow">
            <a:avLst>
              <a:gd name="adj1" fmla="val 50000"/>
              <a:gd name="adj2" fmla="val 41544"/>
            </a:avLst>
          </a:pr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it-IT" sz="1600">
              <a:latin typeface="Comic Sans MS" pitchFamily="66" charset="0"/>
            </a:endParaRPr>
          </a:p>
        </p:txBody>
      </p:sp>
      <p:sp>
        <p:nvSpPr>
          <p:cNvPr id="36872" name="AutoShape 10"/>
          <p:cNvSpPr>
            <a:spLocks noChangeArrowheads="1"/>
          </p:cNvSpPr>
          <p:nvPr/>
        </p:nvSpPr>
        <p:spPr bwMode="auto">
          <a:xfrm>
            <a:off x="2285999" y="5725526"/>
            <a:ext cx="358775" cy="215900"/>
          </a:xfrm>
          <a:prstGeom prst="rightArrow">
            <a:avLst>
              <a:gd name="adj1" fmla="val 50000"/>
              <a:gd name="adj2" fmla="val 41544"/>
            </a:avLst>
          </a:pr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it-IT" sz="1600">
              <a:latin typeface="Comic Sans MS" pitchFamily="66" charset="0"/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271EF-7D92-4A49-B2D3-ADC31DA9F66D}" type="slidenum">
              <a:rPr lang="it-IT" smtClean="0"/>
              <a:pPr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9483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Il processo innovativo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dirty="0" smtClean="0"/>
              <a:t>Il processo innovativo è quindi </a:t>
            </a:r>
            <a:r>
              <a:rPr lang="it-IT" dirty="0" smtClean="0">
                <a:solidFill>
                  <a:srgbClr val="FF0000"/>
                </a:solidFill>
              </a:rPr>
              <a:t>piuttosto lungo </a:t>
            </a:r>
            <a:r>
              <a:rPr lang="it-IT" dirty="0" smtClean="0"/>
              <a:t>e caratterizzato da processi “</a:t>
            </a:r>
            <a:r>
              <a:rPr lang="it-IT" i="1" dirty="0" err="1" smtClean="0"/>
              <a:t>try</a:t>
            </a:r>
            <a:r>
              <a:rPr lang="it-IT" i="1" dirty="0" smtClean="0"/>
              <a:t> and </a:t>
            </a:r>
            <a:r>
              <a:rPr lang="it-IT" i="1" dirty="0" err="1" smtClean="0"/>
              <a:t>learn</a:t>
            </a:r>
            <a:r>
              <a:rPr lang="it-IT" dirty="0" smtClean="0"/>
              <a:t>” che richiedono </a:t>
            </a:r>
            <a:r>
              <a:rPr lang="it-IT" dirty="0" smtClean="0">
                <a:solidFill>
                  <a:srgbClr val="FF0000"/>
                </a:solidFill>
              </a:rPr>
              <a:t>investimenti importanti </a:t>
            </a:r>
            <a:r>
              <a:rPr lang="it-IT" dirty="0" smtClean="0"/>
              <a:t>che il settore privato non è in grado di sopportare se non in settori come quello farmaceutico </a:t>
            </a:r>
            <a:r>
              <a:rPr lang="it-IT" dirty="0" smtClean="0"/>
              <a:t>(ora sempre meno) che </a:t>
            </a:r>
            <a:r>
              <a:rPr lang="it-IT" dirty="0" smtClean="0"/>
              <a:t>possono contare su elevati tassi di rendimento successivi garantiti da una protezione brevettuale esclusiva per lunghissimi periodi (20-30 anni).</a:t>
            </a:r>
          </a:p>
          <a:p>
            <a:r>
              <a:rPr lang="it-IT" dirty="0" smtClean="0"/>
              <a:t>Il finanziamento pubblico è quindi determinante non solo nelle nostre economie europee, ma anche in quelle anglosassoni, come ci dimostrano le analisi di  Mariana </a:t>
            </a:r>
            <a:r>
              <a:rPr lang="it-IT" dirty="0" err="1" smtClean="0"/>
              <a:t>Mazzuccato</a:t>
            </a:r>
            <a:r>
              <a:rPr lang="it-IT" dirty="0" smtClean="0"/>
              <a:t>.</a:t>
            </a:r>
          </a:p>
          <a:p>
            <a:r>
              <a:rPr lang="it-IT" dirty="0" smtClean="0"/>
              <a:t>A  questo punto è utile analizzare il comparto della spesa in </a:t>
            </a:r>
            <a:r>
              <a:rPr lang="it-IT" dirty="0" err="1" smtClean="0"/>
              <a:t>R&amp;S</a:t>
            </a:r>
            <a:r>
              <a:rPr lang="it-IT" dirty="0" smtClean="0"/>
              <a:t> privata e pubblica comparata con qualche indicatore di risultato, che per quanto riguarda la ricerca scientifica è data dai seguenti indicatori:</a:t>
            </a:r>
          </a:p>
          <a:p>
            <a:r>
              <a:rPr lang="it-IT" dirty="0" smtClean="0"/>
              <a:t>Spesa in </a:t>
            </a:r>
            <a:r>
              <a:rPr lang="it-IT" dirty="0" err="1" smtClean="0"/>
              <a:t>R&amp;S</a:t>
            </a:r>
            <a:r>
              <a:rPr lang="it-IT" dirty="0" smtClean="0"/>
              <a:t> in rapporto al PIL</a:t>
            </a:r>
          </a:p>
          <a:p>
            <a:r>
              <a:rPr lang="it-IT" dirty="0" smtClean="0"/>
              <a:t>Numero di ricercatori/popolazione</a:t>
            </a:r>
          </a:p>
          <a:p>
            <a:r>
              <a:rPr lang="it-IT" dirty="0" smtClean="0"/>
              <a:t>Numero di articoli scientifici e Numero di articoli/Spesa in </a:t>
            </a:r>
            <a:r>
              <a:rPr lang="it-IT" dirty="0" err="1" smtClean="0"/>
              <a:t>R&amp;S</a:t>
            </a:r>
            <a:endParaRPr lang="it-IT" dirty="0" smtClean="0"/>
          </a:p>
          <a:p>
            <a:r>
              <a:rPr lang="it-IT" dirty="0" smtClean="0"/>
              <a:t>Numero di citazioni e Numero di citazioni /Spesa in </a:t>
            </a:r>
            <a:r>
              <a:rPr lang="it-IT" dirty="0" err="1" smtClean="0"/>
              <a:t>R&amp;S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19763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CasellaDiTesto 1"/>
          <p:cNvSpPr txBox="1">
            <a:spLocks noChangeArrowheads="1"/>
          </p:cNvSpPr>
          <p:nvPr/>
        </p:nvSpPr>
        <p:spPr bwMode="auto">
          <a:xfrm>
            <a:off x="1749425" y="188913"/>
            <a:ext cx="86677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Spesa per innovazione in Italia – (2010 -2012)</a:t>
            </a:r>
          </a:p>
        </p:txBody>
      </p:sp>
      <p:graphicFrame>
        <p:nvGraphicFramePr>
          <p:cNvPr id="4" name="Grafico 3"/>
          <p:cNvGraphicFramePr/>
          <p:nvPr/>
        </p:nvGraphicFramePr>
        <p:xfrm>
          <a:off x="2927648" y="1556792"/>
          <a:ext cx="6840760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sellaDiTesto 4"/>
          <p:cNvSpPr txBox="1"/>
          <p:nvPr/>
        </p:nvSpPr>
        <p:spPr>
          <a:xfrm>
            <a:off x="4800601" y="1268413"/>
            <a:ext cx="3078163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2400" dirty="0"/>
              <a:t>Imprese manifatturiere</a:t>
            </a:r>
          </a:p>
        </p:txBody>
      </p:sp>
      <p:sp>
        <p:nvSpPr>
          <p:cNvPr id="6" name="Parallelogramma 5"/>
          <p:cNvSpPr/>
          <p:nvPr/>
        </p:nvSpPr>
        <p:spPr>
          <a:xfrm rot="10800000">
            <a:off x="5808663" y="1916113"/>
            <a:ext cx="2951162" cy="4176712"/>
          </a:xfrm>
          <a:prstGeom prst="parallelogram">
            <a:avLst>
              <a:gd name="adj" fmla="val 1894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1799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CasellaDiTesto 1"/>
          <p:cNvSpPr txBox="1">
            <a:spLocks noChangeArrowheads="1"/>
          </p:cNvSpPr>
          <p:nvPr/>
        </p:nvSpPr>
        <p:spPr bwMode="auto">
          <a:xfrm>
            <a:off x="1281113" y="188913"/>
            <a:ext cx="826540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La spesa per innovazione delle imprese italiane</a:t>
            </a:r>
          </a:p>
          <a:p>
            <a:pPr eaLnBrk="1" hangingPunct="1"/>
            <a:endParaRPr lang="it-IT" altLang="en-US" sz="36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7168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538" y="1751013"/>
            <a:ext cx="4843462" cy="376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7168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1754189"/>
            <a:ext cx="4835525" cy="371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5" name="Parallelogramma 4"/>
          <p:cNvSpPr/>
          <p:nvPr/>
        </p:nvSpPr>
        <p:spPr>
          <a:xfrm rot="5400000">
            <a:off x="7951788" y="3054351"/>
            <a:ext cx="2449513" cy="1325562"/>
          </a:xfrm>
          <a:prstGeom prst="parallelogram">
            <a:avLst>
              <a:gd name="adj" fmla="val 4410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it-IT"/>
          </a:p>
        </p:txBody>
      </p:sp>
      <p:sp>
        <p:nvSpPr>
          <p:cNvPr id="6" name="Parallelogramma 5"/>
          <p:cNvSpPr/>
          <p:nvPr/>
        </p:nvSpPr>
        <p:spPr>
          <a:xfrm rot="10800000">
            <a:off x="3287713" y="2636839"/>
            <a:ext cx="1949450" cy="2592387"/>
          </a:xfrm>
          <a:prstGeom prst="parallelogram">
            <a:avLst>
              <a:gd name="adj" fmla="val 1894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it-IT"/>
          </a:p>
        </p:txBody>
      </p:sp>
      <p:sp>
        <p:nvSpPr>
          <p:cNvPr id="7" name="CasellaDiTesto 6"/>
          <p:cNvSpPr txBox="1">
            <a:spLocks noChangeArrowheads="1"/>
          </p:cNvSpPr>
          <p:nvPr/>
        </p:nvSpPr>
        <p:spPr bwMode="auto">
          <a:xfrm>
            <a:off x="4540250" y="2708275"/>
            <a:ext cx="1397000" cy="36988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b="1">
                <a:solidFill>
                  <a:srgbClr val="FF0000"/>
                </a:solidFill>
              </a:rPr>
              <a:t>R&amp;S = 55%</a:t>
            </a:r>
          </a:p>
        </p:txBody>
      </p:sp>
      <p:sp>
        <p:nvSpPr>
          <p:cNvPr id="8" name="CasellaDiTesto 7"/>
          <p:cNvSpPr txBox="1">
            <a:spLocks noChangeArrowheads="1"/>
          </p:cNvSpPr>
          <p:nvPr/>
        </p:nvSpPr>
        <p:spPr bwMode="auto">
          <a:xfrm>
            <a:off x="9418638" y="2565400"/>
            <a:ext cx="1397000" cy="36988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b="1">
                <a:solidFill>
                  <a:srgbClr val="FF0000"/>
                </a:solidFill>
              </a:rPr>
              <a:t>R&amp;S = 38%</a:t>
            </a:r>
          </a:p>
        </p:txBody>
      </p:sp>
    </p:spTree>
    <p:extLst>
      <p:ext uri="{BB962C8B-B14F-4D97-AF65-F5344CB8AC3E}">
        <p14:creationId xmlns:p14="http://schemas.microsoft.com/office/powerpoint/2010/main" val="2087865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CasellaDiTesto 1"/>
          <p:cNvSpPr txBox="1">
            <a:spLocks noChangeArrowheads="1"/>
          </p:cNvSpPr>
          <p:nvPr/>
        </p:nvSpPr>
        <p:spPr bwMode="auto">
          <a:xfrm>
            <a:off x="1255714" y="231776"/>
            <a:ext cx="97504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it-IT" altLang="en-US" sz="2400"/>
              <a:t>Spesa in R&amp;S in rapporto al Pil per regione italiana. Anni 2010 e 2011 </a:t>
            </a:r>
          </a:p>
        </p:txBody>
      </p:sp>
      <p:sp>
        <p:nvSpPr>
          <p:cNvPr id="80899" name="CasellaDiTesto 2"/>
          <p:cNvSpPr txBox="1">
            <a:spLocks noChangeArrowheads="1"/>
          </p:cNvSpPr>
          <p:nvPr/>
        </p:nvSpPr>
        <p:spPr bwMode="auto">
          <a:xfrm>
            <a:off x="1416050" y="111125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 Light" panose="020F0302020204030204" pitchFamily="34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5159375" y="6308725"/>
            <a:ext cx="215900" cy="215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4656138" y="6308725"/>
            <a:ext cx="215900" cy="215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9" name="Rettangolo 8"/>
          <p:cNvSpPr/>
          <p:nvPr/>
        </p:nvSpPr>
        <p:spPr>
          <a:xfrm>
            <a:off x="5664200" y="6308725"/>
            <a:ext cx="215900" cy="215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pic>
        <p:nvPicPr>
          <p:cNvPr id="3072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4188" y="1052514"/>
            <a:ext cx="6697662" cy="555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80904" name="CasellaDiTesto 3"/>
          <p:cNvSpPr txBox="1">
            <a:spLocks noChangeArrowheads="1"/>
          </p:cNvSpPr>
          <p:nvPr/>
        </p:nvSpPr>
        <p:spPr bwMode="auto">
          <a:xfrm>
            <a:off x="1727201" y="6092825"/>
            <a:ext cx="834707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100" i="1"/>
              <a:t>Fonte: ISTAT </a:t>
            </a:r>
            <a:endParaRPr lang="it-IT" altLang="en-US" sz="1100"/>
          </a:p>
        </p:txBody>
      </p:sp>
      <p:pic>
        <p:nvPicPr>
          <p:cNvPr id="30729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25" y="1052513"/>
            <a:ext cx="3182938" cy="528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asellaDiTesto 10"/>
          <p:cNvSpPr txBox="1">
            <a:spLocks noChangeArrowheads="1"/>
          </p:cNvSpPr>
          <p:nvPr/>
        </p:nvSpPr>
        <p:spPr bwMode="auto">
          <a:xfrm>
            <a:off x="1651000" y="1116014"/>
            <a:ext cx="1060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en-US" sz="1400"/>
              <a:t>percentuali</a:t>
            </a:r>
            <a:endParaRPr lang="it-IT" altLang="en-US"/>
          </a:p>
        </p:txBody>
      </p:sp>
      <p:sp>
        <p:nvSpPr>
          <p:cNvPr id="2" name="Freccia a destra 1"/>
          <p:cNvSpPr/>
          <p:nvPr/>
        </p:nvSpPr>
        <p:spPr>
          <a:xfrm>
            <a:off x="727969" y="3817398"/>
            <a:ext cx="399156" cy="1420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Freccia a destra 11"/>
          <p:cNvSpPr/>
          <p:nvPr/>
        </p:nvSpPr>
        <p:spPr>
          <a:xfrm>
            <a:off x="4456560" y="2229775"/>
            <a:ext cx="399156" cy="1420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Freccia a destra 12"/>
          <p:cNvSpPr/>
          <p:nvPr/>
        </p:nvSpPr>
        <p:spPr>
          <a:xfrm>
            <a:off x="7973628" y="2647025"/>
            <a:ext cx="399156" cy="1420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87108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CasellaDiTesto 1"/>
          <p:cNvSpPr txBox="1">
            <a:spLocks noChangeArrowheads="1"/>
          </p:cNvSpPr>
          <p:nvPr/>
        </p:nvSpPr>
        <p:spPr bwMode="auto">
          <a:xfrm>
            <a:off x="1343026" y="241301"/>
            <a:ext cx="32035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en-US" sz="2800" dirty="0">
                <a:cs typeface="Aharoni" panose="02010803020104030203" pitchFamily="2" charset="-79"/>
              </a:rPr>
              <a:t>La R&amp;S nel mondo</a:t>
            </a:r>
            <a:endParaRPr lang="it-IT" altLang="en-US" sz="28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81923" name="CasellaDiTesto 2"/>
          <p:cNvSpPr txBox="1">
            <a:spLocks noChangeArrowheads="1"/>
          </p:cNvSpPr>
          <p:nvPr/>
        </p:nvSpPr>
        <p:spPr bwMode="auto">
          <a:xfrm>
            <a:off x="1416050" y="111125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 Light" panose="020F0302020204030204" pitchFamily="34" charset="0"/>
            </a:endParaRPr>
          </a:p>
        </p:txBody>
      </p:sp>
      <p:sp>
        <p:nvSpPr>
          <p:cNvPr id="81924" name="CasellaDiTesto 3"/>
          <p:cNvSpPr txBox="1">
            <a:spLocks noChangeArrowheads="1"/>
          </p:cNvSpPr>
          <p:nvPr/>
        </p:nvSpPr>
        <p:spPr bwMode="auto">
          <a:xfrm>
            <a:off x="1727201" y="6092825"/>
            <a:ext cx="834707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100" i="1"/>
              <a:t>Fonte: OCSE </a:t>
            </a:r>
            <a:endParaRPr lang="it-IT" altLang="en-US" sz="1100"/>
          </a:p>
        </p:txBody>
      </p:sp>
      <p:pic>
        <p:nvPicPr>
          <p:cNvPr id="819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576" y="44451"/>
            <a:ext cx="5337175" cy="669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8345488" y="5732464"/>
            <a:ext cx="1782762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it-IT" sz="2000" b="1" dirty="0">
                <a:solidFill>
                  <a:srgbClr val="FF0000"/>
                </a:solidFill>
              </a:rPr>
              <a:t>Spesa per </a:t>
            </a:r>
            <a:r>
              <a:rPr lang="it-IT" sz="2000" b="1" dirty="0" err="1">
                <a:solidFill>
                  <a:srgbClr val="FF0000"/>
                </a:solidFill>
              </a:rPr>
              <a:t>R&amp;S</a:t>
            </a:r>
            <a:r>
              <a:rPr lang="it-IT" sz="2000" b="1" dirty="0">
                <a:solidFill>
                  <a:srgbClr val="FF0000"/>
                </a:solidFill>
              </a:rPr>
              <a:t> </a:t>
            </a:r>
          </a:p>
          <a:p>
            <a:pPr algn="ctr">
              <a:defRPr/>
            </a:pPr>
            <a:r>
              <a:rPr lang="it-IT" sz="2000" b="1" dirty="0">
                <a:solidFill>
                  <a:srgbClr val="FF0000"/>
                </a:solidFill>
              </a:rPr>
              <a:t>in % del Pil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4251325" y="1916114"/>
            <a:ext cx="1798638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2000" b="1" dirty="0">
                <a:solidFill>
                  <a:srgbClr val="FF0000"/>
                </a:solidFill>
              </a:rPr>
              <a:t>Ricercatori per </a:t>
            </a:r>
          </a:p>
          <a:p>
            <a:pPr>
              <a:defRPr/>
            </a:pPr>
            <a:r>
              <a:rPr lang="it-IT" sz="2000" b="1" dirty="0">
                <a:solidFill>
                  <a:srgbClr val="FF0000"/>
                </a:solidFill>
              </a:rPr>
              <a:t>1.000 occupati</a:t>
            </a:r>
          </a:p>
        </p:txBody>
      </p:sp>
      <p:sp>
        <p:nvSpPr>
          <p:cNvPr id="9" name="Freccia a destra 8"/>
          <p:cNvSpPr/>
          <p:nvPr/>
        </p:nvSpPr>
        <p:spPr>
          <a:xfrm rot="1058562">
            <a:off x="4346576" y="4660901"/>
            <a:ext cx="1973263" cy="163513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0" name="CasellaDiTesto 9"/>
          <p:cNvSpPr txBox="1"/>
          <p:nvPr/>
        </p:nvSpPr>
        <p:spPr>
          <a:xfrm>
            <a:off x="3600450" y="4191001"/>
            <a:ext cx="825500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2400" b="1" dirty="0">
                <a:solidFill>
                  <a:srgbClr val="FF0000"/>
                </a:solidFill>
              </a:rPr>
              <a:t>Italia</a:t>
            </a:r>
          </a:p>
        </p:txBody>
      </p:sp>
    </p:spTree>
    <p:extLst>
      <p:ext uri="{BB962C8B-B14F-4D97-AF65-F5344CB8AC3E}">
        <p14:creationId xmlns:p14="http://schemas.microsoft.com/office/powerpoint/2010/main" val="342876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2424114" y="1052514"/>
            <a:ext cx="6696075" cy="5616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82947" name="CasellaDiTesto 1"/>
          <p:cNvSpPr txBox="1">
            <a:spLocks noChangeArrowheads="1"/>
          </p:cNvSpPr>
          <p:nvPr/>
        </p:nvSpPr>
        <p:spPr bwMode="auto">
          <a:xfrm>
            <a:off x="3071813" y="188913"/>
            <a:ext cx="572304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Il numero di ricercatori (migliaia)</a:t>
            </a:r>
          </a:p>
        </p:txBody>
      </p:sp>
      <p:sp>
        <p:nvSpPr>
          <p:cNvPr id="82948" name="CasellaDiTesto 2"/>
          <p:cNvSpPr txBox="1">
            <a:spLocks noChangeArrowheads="1"/>
          </p:cNvSpPr>
          <p:nvPr/>
        </p:nvSpPr>
        <p:spPr bwMode="auto">
          <a:xfrm>
            <a:off x="1416050" y="111125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 Light" panose="020F0302020204030204" pitchFamily="34" charset="0"/>
            </a:endParaRPr>
          </a:p>
        </p:txBody>
      </p:sp>
      <p:pic>
        <p:nvPicPr>
          <p:cNvPr id="8294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538" y="1169989"/>
            <a:ext cx="3852862" cy="535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4794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CasellaDiTesto 1"/>
          <p:cNvSpPr txBox="1">
            <a:spLocks noChangeArrowheads="1"/>
          </p:cNvSpPr>
          <p:nvPr/>
        </p:nvSpPr>
        <p:spPr bwMode="auto">
          <a:xfrm>
            <a:off x="3551239" y="188913"/>
            <a:ext cx="502252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L’intensit</a:t>
            </a:r>
            <a:r>
              <a:rPr lang="it-IT" altLang="en-US" sz="2800" b="1" dirty="0">
                <a:latin typeface="Aharoni" panose="02010803020104030203" pitchFamily="2" charset="-79"/>
                <a:cs typeface="Aharoni" panose="02010803020104030203" pitchFamily="2" charset="-79"/>
              </a:rPr>
              <a:t>à</a:t>
            </a:r>
            <a:r>
              <a:rPr lang="it-IT" alt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di ricerca (R&amp;S/</a:t>
            </a:r>
            <a:r>
              <a:rPr lang="it-IT" alt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Pil</a:t>
            </a:r>
            <a:r>
              <a:rPr lang="it-IT" alt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)</a:t>
            </a:r>
            <a:endParaRPr lang="it-IT" altLang="en-US" sz="32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83971" name="CasellaDiTesto 2"/>
          <p:cNvSpPr txBox="1">
            <a:spLocks noChangeArrowheads="1"/>
          </p:cNvSpPr>
          <p:nvPr/>
        </p:nvSpPr>
        <p:spPr bwMode="auto">
          <a:xfrm>
            <a:off x="1631950" y="1412876"/>
            <a:ext cx="8712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en-US">
                <a:latin typeface="Calibri" panose="020F0502020204030204" pitchFamily="34" charset="0"/>
              </a:rPr>
              <a:t/>
            </a:r>
            <a:br>
              <a:rPr lang="it-IT" altLang="en-US">
                <a:latin typeface="Calibri" panose="020F0502020204030204" pitchFamily="34" charset="0"/>
              </a:rPr>
            </a:br>
            <a:endParaRPr lang="it-IT" altLang="en-US">
              <a:latin typeface="Calibri Light" panose="020F0302020204030204" pitchFamily="34" charset="0"/>
            </a:endParaRPr>
          </a:p>
        </p:txBody>
      </p:sp>
      <p:pic>
        <p:nvPicPr>
          <p:cNvPr id="8397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4" y="1125539"/>
            <a:ext cx="7900987" cy="496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7321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CasellaDiTesto 1"/>
          <p:cNvSpPr txBox="1">
            <a:spLocks noChangeArrowheads="1"/>
          </p:cNvSpPr>
          <p:nvPr/>
        </p:nvSpPr>
        <p:spPr bwMode="auto">
          <a:xfrm>
            <a:off x="2522538" y="241301"/>
            <a:ext cx="6381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en-US" sz="2800" dirty="0">
                <a:cs typeface="Aharoni" panose="02010803020104030203" pitchFamily="2" charset="-79"/>
              </a:rPr>
              <a:t>Spesa per R&amp;S nei paesi Ue28 - 2012</a:t>
            </a:r>
            <a:endParaRPr lang="it-IT" altLang="en-US" sz="28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84995" name="CasellaDiTesto 2"/>
          <p:cNvSpPr txBox="1">
            <a:spLocks noChangeArrowheads="1"/>
          </p:cNvSpPr>
          <p:nvPr/>
        </p:nvSpPr>
        <p:spPr bwMode="auto">
          <a:xfrm>
            <a:off x="1416050" y="111125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 Light" panose="020F0302020204030204" pitchFamily="34" charset="0"/>
            </a:endParaRPr>
          </a:p>
        </p:txBody>
      </p:sp>
      <p:sp>
        <p:nvSpPr>
          <p:cNvPr id="84996" name="CasellaDiTesto 3"/>
          <p:cNvSpPr txBox="1">
            <a:spLocks noChangeArrowheads="1"/>
          </p:cNvSpPr>
          <p:nvPr/>
        </p:nvSpPr>
        <p:spPr bwMode="auto">
          <a:xfrm>
            <a:off x="1727201" y="6237289"/>
            <a:ext cx="834707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100" i="1"/>
              <a:t>Fonte: Eurostat Database, Science and Technology </a:t>
            </a:r>
            <a:endParaRPr lang="it-IT" altLang="en-US" sz="1100"/>
          </a:p>
        </p:txBody>
      </p:sp>
      <p:pic>
        <p:nvPicPr>
          <p:cNvPr id="84997" name="Immagin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926" y="1196975"/>
            <a:ext cx="8232775" cy="508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Tabella 5"/>
          <p:cNvGraphicFramePr>
            <a:graphicFrameLocks noGrp="1"/>
          </p:cNvGraphicFramePr>
          <p:nvPr/>
        </p:nvGraphicFramePr>
        <p:xfrm>
          <a:off x="1631951" y="1046164"/>
          <a:ext cx="8353425" cy="655637"/>
        </p:xfrm>
        <a:graphic>
          <a:graphicData uri="http://schemas.openxmlformats.org/drawingml/2006/table">
            <a:tbl>
              <a:tblPr/>
              <a:tblGrid>
                <a:gridCol w="4176176"/>
                <a:gridCol w="4177249"/>
              </a:tblGrid>
              <a:tr h="6556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i="1" dirty="0">
                          <a:latin typeface="Calibri"/>
                          <a:ea typeface="Times New Roman"/>
                          <a:cs typeface="Calibri"/>
                        </a:rPr>
                        <a:t>In rapporto al Pil</a:t>
                      </a:r>
                      <a:endParaRPr lang="it-IT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4" marR="685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i="1" dirty="0">
                          <a:latin typeface="Calibri"/>
                          <a:ea typeface="Times New Roman"/>
                          <a:cs typeface="Calibri"/>
                        </a:rPr>
                        <a:t>Pro-capite (spesa totale per milione di abitanti)</a:t>
                      </a:r>
                      <a:endParaRPr lang="it-IT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4" marR="685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7" name="Rettangolo arrotondato 6"/>
          <p:cNvSpPr/>
          <p:nvPr/>
        </p:nvSpPr>
        <p:spPr>
          <a:xfrm>
            <a:off x="1919289" y="3860800"/>
            <a:ext cx="3024187" cy="2159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8" name="Rettangolo arrotondato 7"/>
          <p:cNvSpPr/>
          <p:nvPr/>
        </p:nvSpPr>
        <p:spPr>
          <a:xfrm>
            <a:off x="5735639" y="3357563"/>
            <a:ext cx="3024187" cy="2159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985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1416051" y="1052513"/>
            <a:ext cx="9432925" cy="46799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86019" name="CasellaDiTesto 1"/>
          <p:cNvSpPr txBox="1">
            <a:spLocks noChangeArrowheads="1"/>
          </p:cNvSpPr>
          <p:nvPr/>
        </p:nvSpPr>
        <p:spPr bwMode="auto">
          <a:xfrm>
            <a:off x="3038475" y="241300"/>
            <a:ext cx="603402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en-US" sz="2800">
                <a:latin typeface="Aharoni" panose="02010803020104030203" pitchFamily="2" charset="-79"/>
                <a:cs typeface="Aharoni" panose="02010803020104030203" pitchFamily="2" charset="-79"/>
              </a:rPr>
              <a:t>I ricercatori in alcuni paesi europei</a:t>
            </a:r>
          </a:p>
        </p:txBody>
      </p:sp>
      <p:sp>
        <p:nvSpPr>
          <p:cNvPr id="86020" name="CasellaDiTesto 2"/>
          <p:cNvSpPr txBox="1">
            <a:spLocks noChangeArrowheads="1"/>
          </p:cNvSpPr>
          <p:nvPr/>
        </p:nvSpPr>
        <p:spPr bwMode="auto">
          <a:xfrm>
            <a:off x="1416050" y="111125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 Light" panose="020F0302020204030204" pitchFamily="34" charset="0"/>
            </a:endParaRPr>
          </a:p>
        </p:txBody>
      </p:sp>
      <p:pic>
        <p:nvPicPr>
          <p:cNvPr id="8602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1844675"/>
            <a:ext cx="8955088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7" name="Ovale 6"/>
          <p:cNvSpPr/>
          <p:nvPr/>
        </p:nvSpPr>
        <p:spPr>
          <a:xfrm>
            <a:off x="7931150" y="3284539"/>
            <a:ext cx="1404938" cy="20161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82397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1343025" y="1052513"/>
            <a:ext cx="9505950" cy="46799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87043" name="CasellaDiTesto 1"/>
          <p:cNvSpPr txBox="1">
            <a:spLocks noChangeArrowheads="1"/>
          </p:cNvSpPr>
          <p:nvPr/>
        </p:nvSpPr>
        <p:spPr bwMode="auto">
          <a:xfrm>
            <a:off x="3038475" y="241300"/>
            <a:ext cx="697178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en-US" sz="2800">
                <a:latin typeface="Aharoni" panose="02010803020104030203" pitchFamily="2" charset="-79"/>
                <a:cs typeface="Aharoni" panose="02010803020104030203" pitchFamily="2" charset="-79"/>
              </a:rPr>
              <a:t>Spesa per R&amp;S per settore di esecuzione</a:t>
            </a:r>
          </a:p>
        </p:txBody>
      </p:sp>
      <p:sp>
        <p:nvSpPr>
          <p:cNvPr id="87044" name="CasellaDiTesto 2"/>
          <p:cNvSpPr txBox="1">
            <a:spLocks noChangeArrowheads="1"/>
          </p:cNvSpPr>
          <p:nvPr/>
        </p:nvSpPr>
        <p:spPr bwMode="auto">
          <a:xfrm>
            <a:off x="1416050" y="111125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 Light" panose="020F0302020204030204" pitchFamily="34" charset="0"/>
            </a:endParaRPr>
          </a:p>
        </p:txBody>
      </p:sp>
      <p:pic>
        <p:nvPicPr>
          <p:cNvPr id="8704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364" y="1749425"/>
            <a:ext cx="9401175" cy="391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8" name="Ovale 7"/>
          <p:cNvSpPr/>
          <p:nvPr/>
        </p:nvSpPr>
        <p:spPr>
          <a:xfrm>
            <a:off x="7656514" y="3357564"/>
            <a:ext cx="1404937" cy="20161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9" name="Ovale 8"/>
          <p:cNvSpPr/>
          <p:nvPr/>
        </p:nvSpPr>
        <p:spPr>
          <a:xfrm>
            <a:off x="2117726" y="3213101"/>
            <a:ext cx="1325563" cy="2303463"/>
          </a:xfrm>
          <a:prstGeom prst="ellipse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87048" name="CasellaDiTesto 8"/>
          <p:cNvSpPr txBox="1">
            <a:spLocks noChangeArrowheads="1"/>
          </p:cNvSpPr>
          <p:nvPr/>
        </p:nvSpPr>
        <p:spPr bwMode="auto">
          <a:xfrm>
            <a:off x="3951288" y="5837238"/>
            <a:ext cx="4089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en-US" sz="2000"/>
              <a:t>Scarso investimento delle imprese</a:t>
            </a:r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391386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egnaposto numero diapositiva 4"/>
          <p:cNvSpPr txBox="1">
            <a:spLocks noGrp="1"/>
          </p:cNvSpPr>
          <p:nvPr/>
        </p:nvSpPr>
        <p:spPr bwMode="auto">
          <a:xfrm>
            <a:off x="807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F50AAAA9-DA90-4E0C-8F2C-14CE1F4F3662}" type="slidenum">
              <a:rPr lang="it-IT" altLang="en-US" sz="1000"/>
              <a:pPr algn="r"/>
              <a:t>7</a:t>
            </a:fld>
            <a:endParaRPr lang="it-IT" altLang="en-US" sz="1000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82776" y="990600"/>
            <a:ext cx="8785225" cy="4572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it-IT" sz="3200" dirty="0">
                <a:latin typeface="Comic Sans MS" pitchFamily="66" charset="0"/>
              </a:rPr>
              <a:t>2. Obiettivi delle politiche industriali (O. economici)</a:t>
            </a:r>
          </a:p>
        </p:txBody>
      </p:sp>
      <p:sp>
        <p:nvSpPr>
          <p:cNvPr id="37892" name="Rectangle 3"/>
          <p:cNvSpPr>
            <a:spLocks noChangeArrowheads="1"/>
          </p:cNvSpPr>
          <p:nvPr/>
        </p:nvSpPr>
        <p:spPr bwMode="auto">
          <a:xfrm>
            <a:off x="1752600" y="1447801"/>
            <a:ext cx="84963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/>
            <a:endParaRPr lang="it-IT" sz="2000" dirty="0"/>
          </a:p>
          <a:p>
            <a:pPr marL="342900" indent="-342900" algn="just"/>
            <a:r>
              <a:rPr lang="it-IT" sz="2000" dirty="0"/>
              <a:t>	B) </a:t>
            </a:r>
            <a:r>
              <a:rPr lang="it-IT" sz="2000" dirty="0">
                <a:solidFill>
                  <a:srgbClr val="FF0000"/>
                </a:solidFill>
              </a:rPr>
              <a:t>informazione imperfetta</a:t>
            </a:r>
            <a:r>
              <a:rPr lang="it-IT" sz="2000" dirty="0"/>
              <a:t>: quando gli operatori privati hanno conoscenze inadeguate e asimmetrie informative, che limitano gli scambi e avvantaggiano particolari soggetti</a:t>
            </a:r>
          </a:p>
          <a:p>
            <a:pPr marL="342900" indent="-342900" algn="just"/>
            <a:endParaRPr lang="it-IT" sz="2000" dirty="0"/>
          </a:p>
          <a:p>
            <a:pPr marL="342900" indent="-342900" algn="just"/>
            <a:r>
              <a:rPr lang="it-IT" sz="2000" dirty="0"/>
              <a:t>	C) le attività economiche presentano </a:t>
            </a:r>
            <a:r>
              <a:rPr lang="it-IT" sz="2000" dirty="0" err="1">
                <a:solidFill>
                  <a:srgbClr val="FF0000"/>
                </a:solidFill>
              </a:rPr>
              <a:t>esternalità</a:t>
            </a:r>
            <a:r>
              <a:rPr lang="it-IT" sz="2000" dirty="0">
                <a:solidFill>
                  <a:srgbClr val="FF0000"/>
                </a:solidFill>
              </a:rPr>
              <a:t> </a:t>
            </a:r>
            <a:r>
              <a:rPr lang="it-IT" sz="2000" dirty="0"/>
              <a:t>positive o negative, cioè quando i benefici e i costi sociali non sono tenuti in considerazione nei prezzi di mercato</a:t>
            </a:r>
          </a:p>
          <a:p>
            <a:pPr marL="342900" indent="-342900" algn="just"/>
            <a:endParaRPr lang="it-IT" sz="2000" dirty="0"/>
          </a:p>
          <a:p>
            <a:pPr marL="342900" indent="-342900" algn="just">
              <a:buFont typeface="Wingdings" pitchFamily="2" charset="2"/>
              <a:buChar char="Ø"/>
            </a:pPr>
            <a:r>
              <a:rPr lang="it-IT" sz="2000" dirty="0"/>
              <a:t>In tutti questi casi </a:t>
            </a:r>
            <a:r>
              <a:rPr lang="it-IT" sz="2000" u="sng" dirty="0"/>
              <a:t>l'intervento pubblico ha l'obiettivo</a:t>
            </a:r>
            <a:r>
              <a:rPr lang="it-IT" sz="2000" dirty="0"/>
              <a:t> di "</a:t>
            </a:r>
            <a:r>
              <a:rPr lang="it-IT" sz="2000" b="1" dirty="0"/>
              <a:t>far funzionare i mercati</a:t>
            </a:r>
            <a:r>
              <a:rPr lang="it-IT" sz="2000" dirty="0"/>
              <a:t>" in modo efficiente, influenzando domanda e offerta, prezzi e quantità dei beni in modo da avvicinarli ai livelli che risulterebbero da mercati efficienti</a:t>
            </a:r>
          </a:p>
          <a:p>
            <a:pPr marL="342900" indent="-342900" algn="just">
              <a:buFont typeface="Wingdings" pitchFamily="2" charset="2"/>
              <a:buChar char="Ø"/>
            </a:pPr>
            <a:endParaRPr lang="it-IT" sz="2000" dirty="0"/>
          </a:p>
          <a:p>
            <a:pPr marL="342900" indent="-342900" algn="just">
              <a:buFont typeface="Wingdings" pitchFamily="2" charset="2"/>
              <a:buChar char="Ø"/>
            </a:pPr>
            <a:r>
              <a:rPr lang="it-IT" sz="2000" dirty="0"/>
              <a:t>Il risultato che ci si attende, date le risorse disponibili, è ottenere la </a:t>
            </a:r>
            <a:r>
              <a:rPr lang="it-IT" sz="2000" u="sng" dirty="0"/>
              <a:t>massima </a:t>
            </a:r>
            <a:r>
              <a:rPr lang="it-IT" sz="2000" b="1" u="sng" dirty="0"/>
              <a:t>quantità</a:t>
            </a:r>
            <a:r>
              <a:rPr lang="it-IT" sz="2000" u="sng" dirty="0"/>
              <a:t> di beni</a:t>
            </a:r>
            <a:r>
              <a:rPr lang="it-IT" sz="2000" dirty="0"/>
              <a:t> al più </a:t>
            </a:r>
            <a:r>
              <a:rPr lang="it-IT" sz="2000" u="sng" dirty="0"/>
              <a:t>basso </a:t>
            </a:r>
            <a:r>
              <a:rPr lang="it-IT" sz="2000" b="1" u="sng" dirty="0"/>
              <a:t>prezzo</a:t>
            </a:r>
            <a:r>
              <a:rPr lang="it-IT" sz="2000" u="sng" dirty="0"/>
              <a:t> possibile</a:t>
            </a:r>
          </a:p>
          <a:p>
            <a:pPr marL="342900" indent="-342900" algn="just">
              <a:buFont typeface="Wingdings" pitchFamily="2" charset="2"/>
              <a:buChar char="Ø"/>
            </a:pPr>
            <a:endParaRPr lang="it-IT" sz="2000" dirty="0"/>
          </a:p>
          <a:p>
            <a:pPr marL="342900" indent="-342900" algn="just"/>
            <a:r>
              <a:rPr lang="it-IT" sz="1000" dirty="0"/>
              <a:t>	</a:t>
            </a:r>
          </a:p>
          <a:p>
            <a:pPr marL="342900" indent="-342900" algn="just"/>
            <a:r>
              <a:rPr lang="it-IT" sz="2000" dirty="0"/>
              <a:t>	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271EF-7D92-4A49-B2D3-ADC31DA9F66D}" type="slidenum">
              <a:rPr lang="it-IT" smtClean="0"/>
              <a:pPr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92818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2020888" y="1125539"/>
            <a:ext cx="8280400" cy="53990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89091" name="CasellaDiTesto 1"/>
          <p:cNvSpPr txBox="1">
            <a:spLocks noChangeArrowheads="1"/>
          </p:cNvSpPr>
          <p:nvPr/>
        </p:nvSpPr>
        <p:spPr bwMode="auto">
          <a:xfrm>
            <a:off x="3863975" y="188914"/>
            <a:ext cx="43259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en-US" sz="2800" dirty="0"/>
              <a:t>Le imprese italiane - 2012</a:t>
            </a:r>
            <a:endParaRPr lang="it-IT" altLang="en-US" sz="28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89092" name="CasellaDiTesto 2"/>
          <p:cNvSpPr txBox="1">
            <a:spLocks noChangeArrowheads="1"/>
          </p:cNvSpPr>
          <p:nvPr/>
        </p:nvSpPr>
        <p:spPr bwMode="auto">
          <a:xfrm>
            <a:off x="1416050" y="111125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 Light" panose="020F0302020204030204" pitchFamily="34" charset="0"/>
            </a:endParaRPr>
          </a:p>
        </p:txBody>
      </p:sp>
      <p:pic>
        <p:nvPicPr>
          <p:cNvPr id="89093" name="Picture 4" descr="C:\Users\Asus\Desktop\Torta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038" y="1341438"/>
            <a:ext cx="4627562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ttangolo 11"/>
          <p:cNvSpPr/>
          <p:nvPr/>
        </p:nvSpPr>
        <p:spPr>
          <a:xfrm>
            <a:off x="2495551" y="2781300"/>
            <a:ext cx="1704975" cy="1570038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it-IT" sz="2400" dirty="0">
                <a:solidFill>
                  <a:schemeClr val="bg1"/>
                </a:solidFill>
                <a:cs typeface="Times New Roman" pitchFamily="18" charset="0"/>
              </a:rPr>
              <a:t>Le </a:t>
            </a:r>
            <a:r>
              <a:rPr lang="it-IT" sz="2400" dirty="0">
                <a:solidFill>
                  <a:schemeClr val="bg1"/>
                </a:solidFill>
              </a:rPr>
              <a:t>imprese </a:t>
            </a:r>
          </a:p>
          <a:p>
            <a:pPr algn="ctr">
              <a:defRPr/>
            </a:pPr>
            <a:r>
              <a:rPr lang="it-IT" sz="2400" dirty="0">
                <a:solidFill>
                  <a:schemeClr val="bg1"/>
                </a:solidFill>
              </a:rPr>
              <a:t>italiane: </a:t>
            </a:r>
          </a:p>
          <a:p>
            <a:pPr algn="ctr">
              <a:defRPr/>
            </a:pPr>
            <a:r>
              <a:rPr lang="it-IT" sz="2400" dirty="0">
                <a:solidFill>
                  <a:schemeClr val="bg1"/>
                </a:solidFill>
              </a:rPr>
              <a:t>il 95% sotto </a:t>
            </a:r>
          </a:p>
          <a:p>
            <a:pPr algn="ctr">
              <a:defRPr/>
            </a:pPr>
            <a:r>
              <a:rPr lang="it-IT" sz="2400" dirty="0">
                <a:solidFill>
                  <a:schemeClr val="bg1"/>
                </a:solidFill>
              </a:rPr>
              <a:t>i 10 addetti</a:t>
            </a:r>
          </a:p>
        </p:txBody>
      </p:sp>
    </p:spTree>
    <p:extLst>
      <p:ext uri="{BB962C8B-B14F-4D97-AF65-F5344CB8AC3E}">
        <p14:creationId xmlns:p14="http://schemas.microsoft.com/office/powerpoint/2010/main" val="4276849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1143000" y="1196976"/>
            <a:ext cx="9906000" cy="49688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dirty="0"/>
          </a:p>
        </p:txBody>
      </p:sp>
      <p:sp>
        <p:nvSpPr>
          <p:cNvPr id="90115" name="CasellaDiTesto 1"/>
          <p:cNvSpPr txBox="1">
            <a:spLocks noChangeArrowheads="1"/>
          </p:cNvSpPr>
          <p:nvPr/>
        </p:nvSpPr>
        <p:spPr bwMode="auto">
          <a:xfrm>
            <a:off x="1487488" y="241301"/>
            <a:ext cx="94853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en-US" sz="2800" dirty="0">
                <a:cs typeface="Aharoni" panose="02010803020104030203" pitchFamily="2" charset="-79"/>
              </a:rPr>
              <a:t>Investimenti delle imprese in % del valore aggiunto – 2013</a:t>
            </a:r>
            <a:endParaRPr lang="it-IT" altLang="en-US" sz="28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9011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763" y="1827213"/>
            <a:ext cx="9645650" cy="383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asellaDiTesto 11"/>
          <p:cNvSpPr txBox="1"/>
          <p:nvPr/>
        </p:nvSpPr>
        <p:spPr>
          <a:xfrm>
            <a:off x="7032626" y="3141664"/>
            <a:ext cx="1985963" cy="33813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1600" dirty="0"/>
              <a:t>Macchinari e impianti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7032625" y="2781300"/>
            <a:ext cx="1644650" cy="33813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it-IT" sz="1600" dirty="0">
                <a:solidFill>
                  <a:srgbClr val="C00000"/>
                </a:solidFill>
              </a:rPr>
              <a:t>Software e </a:t>
            </a:r>
            <a:r>
              <a:rPr lang="it-IT" sz="1600" dirty="0" err="1">
                <a:solidFill>
                  <a:srgbClr val="C00000"/>
                </a:solidFill>
              </a:rPr>
              <a:t>R&amp;S</a:t>
            </a:r>
            <a:endParaRPr lang="it-IT" sz="1600" dirty="0">
              <a:solidFill>
                <a:srgbClr val="C00000"/>
              </a:solidFill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7032626" y="2443164"/>
            <a:ext cx="3141663" cy="338137"/>
          </a:xfrm>
          <a:prstGeom prst="rect">
            <a:avLst/>
          </a:prstGeom>
          <a:solidFill>
            <a:srgbClr val="FFFF00"/>
          </a:solidFill>
          <a:ln>
            <a:solidFill>
              <a:srgbClr val="002255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1600" dirty="0">
                <a:solidFill>
                  <a:srgbClr val="C00000"/>
                </a:solidFill>
              </a:rPr>
              <a:t>Capitale organizzativo e formazione</a:t>
            </a:r>
          </a:p>
        </p:txBody>
      </p:sp>
      <p:cxnSp>
        <p:nvCxnSpPr>
          <p:cNvPr id="16" name="Connettore 2 15"/>
          <p:cNvCxnSpPr/>
          <p:nvPr/>
        </p:nvCxnSpPr>
        <p:spPr>
          <a:xfrm flipH="1">
            <a:off x="5664200" y="2636839"/>
            <a:ext cx="1295400" cy="136842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2 16"/>
          <p:cNvCxnSpPr/>
          <p:nvPr/>
        </p:nvCxnSpPr>
        <p:spPr>
          <a:xfrm flipH="1">
            <a:off x="5664200" y="2997201"/>
            <a:ext cx="1295400" cy="122396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2 17"/>
          <p:cNvCxnSpPr/>
          <p:nvPr/>
        </p:nvCxnSpPr>
        <p:spPr>
          <a:xfrm flipH="1">
            <a:off x="5664200" y="3357564"/>
            <a:ext cx="1295400" cy="115093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asellaDiTesto 30"/>
          <p:cNvSpPr txBox="1"/>
          <p:nvPr/>
        </p:nvSpPr>
        <p:spPr>
          <a:xfrm>
            <a:off x="2370138" y="1268413"/>
            <a:ext cx="7581900" cy="400050"/>
          </a:xfrm>
          <a:prstGeom prst="rect">
            <a:avLst/>
          </a:prstGeom>
          <a:solidFill>
            <a:srgbClr val="FFFF00"/>
          </a:solidFill>
          <a:ln>
            <a:solidFill>
              <a:srgbClr val="002255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2000" b="1" dirty="0"/>
              <a:t>Le imprese italiane spendono poco in capitale basato sulla conoscenza</a:t>
            </a:r>
          </a:p>
        </p:txBody>
      </p:sp>
    </p:spTree>
    <p:extLst>
      <p:ext uri="{BB962C8B-B14F-4D97-AF65-F5344CB8AC3E}">
        <p14:creationId xmlns:p14="http://schemas.microsoft.com/office/powerpoint/2010/main" val="2731821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CasellaDiTesto 1"/>
          <p:cNvSpPr txBox="1">
            <a:spLocks noChangeArrowheads="1"/>
          </p:cNvSpPr>
          <p:nvPr/>
        </p:nvSpPr>
        <p:spPr bwMode="auto">
          <a:xfrm>
            <a:off x="2167685" y="178548"/>
            <a:ext cx="858222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en-US" sz="2800" dirty="0">
                <a:cs typeface="Aharoni" panose="02010803020104030203" pitchFamily="2" charset="-79"/>
              </a:rPr>
              <a:t>Investimenti delle imprese negli </a:t>
            </a:r>
            <a:r>
              <a:rPr lang="it-IT" altLang="en-US" sz="2800" dirty="0" smtClean="0">
                <a:cs typeface="Aharoni" panose="02010803020104030203" pitchFamily="2" charset="-79"/>
              </a:rPr>
              <a:t>USA dimostrano che</a:t>
            </a:r>
          </a:p>
          <a:p>
            <a:pPr eaLnBrk="1" hangingPunct="1"/>
            <a:r>
              <a:rPr lang="it-IT" alt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la conoscenza è un fattore ad intensità crescente</a:t>
            </a:r>
            <a:endParaRPr lang="it-IT" altLang="en-US" sz="28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9113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009" y="1305767"/>
            <a:ext cx="8091488" cy="544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CasellaDiTesto 5"/>
          <p:cNvSpPr txBox="1">
            <a:spLocks noChangeArrowheads="1"/>
          </p:cNvSpPr>
          <p:nvPr/>
        </p:nvSpPr>
        <p:spPr bwMode="auto">
          <a:xfrm>
            <a:off x="2218951" y="1168028"/>
            <a:ext cx="8305800" cy="7080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000" b="1" dirty="0"/>
              <a:t>Investimento delle imprese in capitale basato sulla conoscenza (KBC) e capitale tangibile, USA, </a:t>
            </a:r>
            <a:r>
              <a:rPr lang="it-IT" sz="2000" b="1" dirty="0" smtClean="0"/>
              <a:t>1947-2009 </a:t>
            </a:r>
            <a:r>
              <a:rPr lang="it-IT" sz="2000" b="1" dirty="0"/>
              <a:t>(in % del Pil)</a:t>
            </a:r>
          </a:p>
        </p:txBody>
      </p:sp>
    </p:spTree>
    <p:extLst>
      <p:ext uri="{BB962C8B-B14F-4D97-AF65-F5344CB8AC3E}">
        <p14:creationId xmlns:p14="http://schemas.microsoft.com/office/powerpoint/2010/main" val="2660605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CasellaDiTesto 1"/>
          <p:cNvSpPr txBox="1">
            <a:spLocks noChangeArrowheads="1"/>
          </p:cNvSpPr>
          <p:nvPr/>
        </p:nvSpPr>
        <p:spPr bwMode="auto">
          <a:xfrm>
            <a:off x="2125664" y="115888"/>
            <a:ext cx="795178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it-IT" altLang="en-US" sz="2400" dirty="0"/>
              <a:t>Spesa in R&amp;S delle </a:t>
            </a:r>
            <a:r>
              <a:rPr lang="it-IT" altLang="en-US" sz="2400" b="1" dirty="0"/>
              <a:t>imprese</a:t>
            </a:r>
            <a:r>
              <a:rPr lang="it-IT" altLang="en-US" sz="2400" dirty="0"/>
              <a:t> nei paesi Ue28. Anno 2012 </a:t>
            </a:r>
          </a:p>
          <a:p>
            <a:pPr algn="ctr" eaLnBrk="1" hangingPunct="1"/>
            <a:r>
              <a:rPr lang="it-IT" altLang="en-US" sz="2400" dirty="0"/>
              <a:t>(percentuale sul totale)</a:t>
            </a:r>
            <a:endParaRPr lang="it-IT" altLang="en-US" sz="32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92163" name="CasellaDiTesto 2"/>
          <p:cNvSpPr txBox="1">
            <a:spLocks noChangeArrowheads="1"/>
          </p:cNvSpPr>
          <p:nvPr/>
        </p:nvSpPr>
        <p:spPr bwMode="auto">
          <a:xfrm>
            <a:off x="1416050" y="111125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 Light" panose="020F0302020204030204" pitchFamily="34" charset="0"/>
            </a:endParaRPr>
          </a:p>
        </p:txBody>
      </p:sp>
      <p:pic>
        <p:nvPicPr>
          <p:cNvPr id="92164" name="Immagin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4" y="1052514"/>
            <a:ext cx="7369175" cy="505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65" name="Rettangolo 4"/>
          <p:cNvSpPr>
            <a:spLocks noChangeArrowheads="1"/>
          </p:cNvSpPr>
          <p:nvPr/>
        </p:nvSpPr>
        <p:spPr bwMode="auto">
          <a:xfrm>
            <a:off x="2135189" y="6165851"/>
            <a:ext cx="61499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 i="1"/>
              <a:t>Fonte: Eurostat Database, Science and Technology </a:t>
            </a:r>
            <a:endParaRPr lang="it-IT" altLang="en-US" sz="1200"/>
          </a:p>
        </p:txBody>
      </p:sp>
      <p:sp>
        <p:nvSpPr>
          <p:cNvPr id="7" name="Rettangolo 6"/>
          <p:cNvSpPr/>
          <p:nvPr/>
        </p:nvSpPr>
        <p:spPr>
          <a:xfrm>
            <a:off x="5735639" y="981076"/>
            <a:ext cx="4537075" cy="56880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8" name="Rettangolo arrotondato 7"/>
          <p:cNvSpPr/>
          <p:nvPr/>
        </p:nvSpPr>
        <p:spPr>
          <a:xfrm>
            <a:off x="2351089" y="3860800"/>
            <a:ext cx="3024187" cy="2159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04206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CasellaDiTesto 1"/>
          <p:cNvSpPr txBox="1">
            <a:spLocks noChangeArrowheads="1"/>
          </p:cNvSpPr>
          <p:nvPr/>
        </p:nvSpPr>
        <p:spPr bwMode="auto">
          <a:xfrm>
            <a:off x="1854200" y="188913"/>
            <a:ext cx="69836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en-US" sz="2400" dirty="0">
                <a:cs typeface="Aharoni" panose="02010803020104030203" pitchFamily="2" charset="-79"/>
              </a:rPr>
              <a:t>L’innovazione </a:t>
            </a:r>
            <a:r>
              <a:rPr lang="it-IT" altLang="en-US" sz="2400" b="1" dirty="0">
                <a:cs typeface="Aharoni" panose="02010803020104030203" pitchFamily="2" charset="-79"/>
              </a:rPr>
              <a:t>tecnologica</a:t>
            </a:r>
            <a:r>
              <a:rPr lang="it-IT" altLang="en-US" sz="2400" dirty="0">
                <a:cs typeface="Aharoni" panose="02010803020104030203" pitchFamily="2" charset="-79"/>
              </a:rPr>
              <a:t> nelle imprese europee</a:t>
            </a:r>
            <a:endParaRPr lang="it-IT" altLang="en-US" sz="36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93187" name="Immagine 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650" y="1530351"/>
            <a:ext cx="7632700" cy="521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88" name="CasellaDiTesto 6"/>
          <p:cNvSpPr txBox="1">
            <a:spLocks noChangeArrowheads="1"/>
          </p:cNvSpPr>
          <p:nvPr/>
        </p:nvSpPr>
        <p:spPr bwMode="auto">
          <a:xfrm>
            <a:off x="1271589" y="971550"/>
            <a:ext cx="96234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en-US" b="1"/>
              <a:t>Imprese che hanno introdotto innovazioni di prodotto/processo nel triennio 2010-2012</a:t>
            </a:r>
          </a:p>
        </p:txBody>
      </p:sp>
      <p:sp>
        <p:nvSpPr>
          <p:cNvPr id="6" name="Rettangolo 5"/>
          <p:cNvSpPr/>
          <p:nvPr/>
        </p:nvSpPr>
        <p:spPr>
          <a:xfrm>
            <a:off x="6167439" y="1290639"/>
            <a:ext cx="3589337" cy="3381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 err="1"/>
              <a:t>Variazione</a:t>
            </a:r>
            <a:r>
              <a:rPr lang="en-US" sz="1600" dirty="0"/>
              <a:t> </a:t>
            </a:r>
            <a:r>
              <a:rPr lang="en-US" sz="1600" dirty="0" err="1"/>
              <a:t>rispetto</a:t>
            </a:r>
            <a:r>
              <a:rPr lang="en-US" sz="1600" dirty="0"/>
              <a:t> al </a:t>
            </a:r>
            <a:r>
              <a:rPr lang="en-US" sz="1600" dirty="0" err="1"/>
              <a:t>triennio</a:t>
            </a:r>
            <a:r>
              <a:rPr lang="en-US" sz="1600" dirty="0"/>
              <a:t> 2008-2010</a:t>
            </a:r>
            <a:endParaRPr lang="it-IT" sz="1600" dirty="0"/>
          </a:p>
        </p:txBody>
      </p:sp>
      <p:sp>
        <p:nvSpPr>
          <p:cNvPr id="7" name="Rettangolo arrotondato 6"/>
          <p:cNvSpPr/>
          <p:nvPr/>
        </p:nvSpPr>
        <p:spPr>
          <a:xfrm>
            <a:off x="2640014" y="2708275"/>
            <a:ext cx="3024187" cy="2159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6024563" y="1268414"/>
            <a:ext cx="4248150" cy="5400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2707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CasellaDiTesto 1"/>
          <p:cNvSpPr txBox="1">
            <a:spLocks noChangeArrowheads="1"/>
          </p:cNvSpPr>
          <p:nvPr/>
        </p:nvSpPr>
        <p:spPr bwMode="auto">
          <a:xfrm>
            <a:off x="2644776" y="77788"/>
            <a:ext cx="68357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it-IT" altLang="en-US" sz="2400" dirty="0"/>
              <a:t>Imprese innovatrici per regione. Anni 2010-2012 </a:t>
            </a:r>
          </a:p>
          <a:p>
            <a:pPr algn="ctr" eaLnBrk="1" hangingPunct="1"/>
            <a:r>
              <a:rPr lang="it-IT" altLang="en-US" sz="2400" dirty="0"/>
              <a:t>(percentuale sul totale imprese)</a:t>
            </a:r>
            <a:endParaRPr lang="it-IT" altLang="en-US" sz="3600" dirty="0"/>
          </a:p>
        </p:txBody>
      </p:sp>
      <p:sp>
        <p:nvSpPr>
          <p:cNvPr id="94211" name="CasellaDiTesto 2"/>
          <p:cNvSpPr txBox="1">
            <a:spLocks noChangeArrowheads="1"/>
          </p:cNvSpPr>
          <p:nvPr/>
        </p:nvSpPr>
        <p:spPr bwMode="auto">
          <a:xfrm>
            <a:off x="1416050" y="111125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 Light" panose="020F0302020204030204" pitchFamily="34" charset="0"/>
            </a:endParaRPr>
          </a:p>
        </p:txBody>
      </p:sp>
      <p:pic>
        <p:nvPicPr>
          <p:cNvPr id="94212" name="Immagine 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976" y="1700213"/>
            <a:ext cx="7472363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Tabella 4"/>
          <p:cNvGraphicFramePr>
            <a:graphicFrameLocks noGrp="1"/>
          </p:cNvGraphicFramePr>
          <p:nvPr/>
        </p:nvGraphicFramePr>
        <p:xfrm>
          <a:off x="1487489" y="1196975"/>
          <a:ext cx="9145587" cy="431800"/>
        </p:xfrm>
        <a:graphic>
          <a:graphicData uri="http://schemas.openxmlformats.org/drawingml/2006/table">
            <a:tbl>
              <a:tblPr/>
              <a:tblGrid>
                <a:gridCol w="3787092"/>
                <a:gridCol w="5358495"/>
              </a:tblGrid>
              <a:tr h="4318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 err="1">
                          <a:latin typeface="Calibri"/>
                          <a:ea typeface="Times New Roman"/>
                          <a:cs typeface="Times New Roman"/>
                        </a:rPr>
                        <a:t>Imprese</a:t>
                      </a:r>
                      <a:r>
                        <a:rPr lang="en-US" sz="1600" b="0" dirty="0">
                          <a:latin typeface="Calibri"/>
                          <a:ea typeface="Times New Roman"/>
                          <a:cs typeface="Times New Roman"/>
                        </a:rPr>
                        <a:t> con </a:t>
                      </a:r>
                      <a:r>
                        <a:rPr lang="en-US" sz="1600" b="0" dirty="0" err="1">
                          <a:latin typeface="Calibri"/>
                          <a:ea typeface="Times New Roman"/>
                          <a:cs typeface="Times New Roman"/>
                        </a:rPr>
                        <a:t>attività</a:t>
                      </a:r>
                      <a:r>
                        <a:rPr lang="en-US" sz="1600" b="0" dirty="0">
                          <a:latin typeface="Calibri"/>
                          <a:ea typeface="Times New Roman"/>
                          <a:cs typeface="Times New Roman"/>
                        </a:rPr>
                        <a:t> innovative</a:t>
                      </a:r>
                      <a:endParaRPr lang="it-IT" sz="28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4" marR="685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0" dirty="0">
                          <a:latin typeface="Calibri"/>
                          <a:ea typeface="Times New Roman"/>
                          <a:cs typeface="Times New Roman"/>
                        </a:rPr>
                        <a:t>Imprese che hanno introdotto innovazioni di prodotto/servizio</a:t>
                      </a:r>
                      <a:endParaRPr lang="it-IT" sz="28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4" marR="685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94216" name="Rettangolo 5"/>
          <p:cNvSpPr>
            <a:spLocks noChangeArrowheads="1"/>
          </p:cNvSpPr>
          <p:nvPr/>
        </p:nvSpPr>
        <p:spPr bwMode="auto">
          <a:xfrm>
            <a:off x="2135189" y="6165851"/>
            <a:ext cx="61499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 i="1"/>
              <a:t>Fonte: Eurostat Database, Science and Technology </a:t>
            </a:r>
            <a:endParaRPr lang="it-IT" altLang="en-US" sz="1200"/>
          </a:p>
        </p:txBody>
      </p:sp>
      <p:sp>
        <p:nvSpPr>
          <p:cNvPr id="2" name="Freccia a destra 1"/>
          <p:cNvSpPr/>
          <p:nvPr/>
        </p:nvSpPr>
        <p:spPr>
          <a:xfrm>
            <a:off x="1705708" y="1855177"/>
            <a:ext cx="325315" cy="21980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ccia a destra 7"/>
          <p:cNvSpPr/>
          <p:nvPr/>
        </p:nvSpPr>
        <p:spPr>
          <a:xfrm>
            <a:off x="5623842" y="1965081"/>
            <a:ext cx="325315" cy="21980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820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1919288" y="1052514"/>
            <a:ext cx="8280400" cy="5616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95235" name="CasellaDiTesto 1"/>
          <p:cNvSpPr txBox="1">
            <a:spLocks noChangeArrowheads="1"/>
          </p:cNvSpPr>
          <p:nvPr/>
        </p:nvSpPr>
        <p:spPr bwMode="auto">
          <a:xfrm>
            <a:off x="3013075" y="241301"/>
            <a:ext cx="59626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Occupati nei settori high-tech - 2013</a:t>
            </a:r>
          </a:p>
        </p:txBody>
      </p:sp>
      <p:sp>
        <p:nvSpPr>
          <p:cNvPr id="95236" name="CasellaDiTesto 2"/>
          <p:cNvSpPr txBox="1">
            <a:spLocks noChangeArrowheads="1"/>
          </p:cNvSpPr>
          <p:nvPr/>
        </p:nvSpPr>
        <p:spPr bwMode="auto">
          <a:xfrm>
            <a:off x="1416050" y="111125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 Light" panose="020F0302020204030204" pitchFamily="34" charset="0"/>
            </a:endParaRPr>
          </a:p>
        </p:txBody>
      </p:sp>
      <p:pic>
        <p:nvPicPr>
          <p:cNvPr id="95237" name="Immagine 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392238"/>
            <a:ext cx="6813550" cy="520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238" name="CasellaDiTesto 6"/>
          <p:cNvSpPr txBox="1">
            <a:spLocks noChangeArrowheads="1"/>
          </p:cNvSpPr>
          <p:nvPr/>
        </p:nvSpPr>
        <p:spPr bwMode="auto">
          <a:xfrm>
            <a:off x="2025650" y="971550"/>
            <a:ext cx="81089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en-US" b="1"/>
              <a:t>(percentuale sul totale occupati e differenze percentuali rispetto al 2012)</a:t>
            </a:r>
          </a:p>
        </p:txBody>
      </p:sp>
      <p:sp>
        <p:nvSpPr>
          <p:cNvPr id="8" name="Rettangolo 7"/>
          <p:cNvSpPr/>
          <p:nvPr/>
        </p:nvSpPr>
        <p:spPr>
          <a:xfrm>
            <a:off x="3863975" y="1290639"/>
            <a:ext cx="712788" cy="3381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 err="1"/>
              <a:t>Livello</a:t>
            </a:r>
            <a:endParaRPr lang="it-IT" sz="1600" dirty="0"/>
          </a:p>
        </p:txBody>
      </p:sp>
      <p:sp>
        <p:nvSpPr>
          <p:cNvPr id="9" name="Rettangolo 8"/>
          <p:cNvSpPr/>
          <p:nvPr/>
        </p:nvSpPr>
        <p:spPr>
          <a:xfrm>
            <a:off x="7608889" y="1290639"/>
            <a:ext cx="1050925" cy="3381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 err="1"/>
              <a:t>Variazione</a:t>
            </a:r>
            <a:endParaRPr lang="it-IT" sz="1600" dirty="0"/>
          </a:p>
        </p:txBody>
      </p:sp>
      <p:sp>
        <p:nvSpPr>
          <p:cNvPr id="10" name="Rettangolo arrotondato 9"/>
          <p:cNvSpPr/>
          <p:nvPr/>
        </p:nvSpPr>
        <p:spPr>
          <a:xfrm>
            <a:off x="2711450" y="4797425"/>
            <a:ext cx="3024188" cy="2159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1" name="Rettangolo arrotondato 10"/>
          <p:cNvSpPr/>
          <p:nvPr/>
        </p:nvSpPr>
        <p:spPr>
          <a:xfrm>
            <a:off x="6167439" y="3933825"/>
            <a:ext cx="3024187" cy="2159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351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1919288" y="1052514"/>
            <a:ext cx="8280400" cy="5616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96259" name="CasellaDiTesto 1"/>
          <p:cNvSpPr txBox="1">
            <a:spLocks noChangeArrowheads="1"/>
          </p:cNvSpPr>
          <p:nvPr/>
        </p:nvSpPr>
        <p:spPr bwMode="auto">
          <a:xfrm>
            <a:off x="1281113" y="188914"/>
            <a:ext cx="93265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en-US" sz="2800" dirty="0">
                <a:cs typeface="Aharoni" panose="02010803020104030203" pitchFamily="2" charset="-79"/>
              </a:rPr>
              <a:t>Domande di brevetto all’</a:t>
            </a:r>
            <a:r>
              <a:rPr lang="it-IT" altLang="en-US" sz="2800" dirty="0" err="1">
                <a:cs typeface="Aharoni" panose="02010803020104030203" pitchFamily="2" charset="-79"/>
              </a:rPr>
              <a:t>Epo</a:t>
            </a:r>
            <a:r>
              <a:rPr lang="it-IT" altLang="en-US" sz="2800" dirty="0">
                <a:cs typeface="Aharoni" panose="02010803020104030203" pitchFamily="2" charset="-79"/>
              </a:rPr>
              <a:t> per milione di abitanti - 2012</a:t>
            </a:r>
            <a:endParaRPr lang="it-IT" altLang="en-US" sz="28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96260" name="CasellaDiTesto 2"/>
          <p:cNvSpPr txBox="1">
            <a:spLocks noChangeArrowheads="1"/>
          </p:cNvSpPr>
          <p:nvPr/>
        </p:nvSpPr>
        <p:spPr bwMode="auto">
          <a:xfrm>
            <a:off x="1416050" y="111125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 Light" panose="020F0302020204030204" pitchFamily="34" charset="0"/>
            </a:endParaRPr>
          </a:p>
        </p:txBody>
      </p:sp>
      <p:pic>
        <p:nvPicPr>
          <p:cNvPr id="96261" name="Immagin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1039" y="1484314"/>
            <a:ext cx="8105775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ttangolo 8"/>
          <p:cNvSpPr/>
          <p:nvPr/>
        </p:nvSpPr>
        <p:spPr>
          <a:xfrm>
            <a:off x="3863975" y="1412875"/>
            <a:ext cx="712788" cy="3381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 err="1"/>
              <a:t>Livello</a:t>
            </a:r>
            <a:endParaRPr lang="it-IT" sz="1600" dirty="0"/>
          </a:p>
        </p:txBody>
      </p:sp>
      <p:sp>
        <p:nvSpPr>
          <p:cNvPr id="10" name="Rettangolo 9"/>
          <p:cNvSpPr/>
          <p:nvPr/>
        </p:nvSpPr>
        <p:spPr>
          <a:xfrm>
            <a:off x="7608889" y="1412875"/>
            <a:ext cx="1050925" cy="3381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 err="1"/>
              <a:t>Variazione</a:t>
            </a:r>
            <a:endParaRPr lang="it-IT" sz="1600" dirty="0"/>
          </a:p>
        </p:txBody>
      </p:sp>
      <p:sp>
        <p:nvSpPr>
          <p:cNvPr id="11" name="Rettangolo arrotondato 10"/>
          <p:cNvSpPr/>
          <p:nvPr/>
        </p:nvSpPr>
        <p:spPr>
          <a:xfrm>
            <a:off x="2640014" y="4292600"/>
            <a:ext cx="3024187" cy="2159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2" name="Rettangolo 11"/>
          <p:cNvSpPr/>
          <p:nvPr/>
        </p:nvSpPr>
        <p:spPr>
          <a:xfrm>
            <a:off x="6024563" y="981076"/>
            <a:ext cx="4248150" cy="56880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7452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CasellaDiTesto 1"/>
          <p:cNvSpPr txBox="1">
            <a:spLocks noChangeArrowheads="1"/>
          </p:cNvSpPr>
          <p:nvPr/>
        </p:nvSpPr>
        <p:spPr bwMode="auto">
          <a:xfrm>
            <a:off x="1514476" y="188914"/>
            <a:ext cx="8397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2800" dirty="0">
                <a:cs typeface="Aharoni" pitchFamily="2" charset="-79"/>
              </a:rPr>
              <a:t>L’indice di innovazione calcolato dalla UE: quattro gruppi</a:t>
            </a:r>
            <a:endParaRPr lang="it-IT" sz="3200" dirty="0">
              <a:cs typeface="Aharoni" pitchFamily="2" charset="-79"/>
            </a:endParaRPr>
          </a:p>
        </p:txBody>
      </p:sp>
      <p:pic>
        <p:nvPicPr>
          <p:cNvPr id="972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214" y="1341439"/>
            <a:ext cx="9856787" cy="475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84" name="CasellaDiTesto 3"/>
          <p:cNvSpPr txBox="1">
            <a:spLocks noChangeArrowheads="1"/>
          </p:cNvSpPr>
          <p:nvPr/>
        </p:nvSpPr>
        <p:spPr bwMode="auto">
          <a:xfrm>
            <a:off x="9302750" y="1989138"/>
            <a:ext cx="8255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en-US">
                <a:solidFill>
                  <a:srgbClr val="00B050"/>
                </a:solidFill>
              </a:rPr>
              <a:t>leader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6659564" y="2349500"/>
            <a:ext cx="1177887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inseguitori</a:t>
            </a:r>
          </a:p>
        </p:txBody>
      </p:sp>
      <p:sp>
        <p:nvSpPr>
          <p:cNvPr id="97286" name="CasellaDiTesto 5"/>
          <p:cNvSpPr txBox="1">
            <a:spLocks noChangeArrowheads="1"/>
          </p:cNvSpPr>
          <p:nvPr/>
        </p:nvSpPr>
        <p:spPr bwMode="auto">
          <a:xfrm>
            <a:off x="4221164" y="2924175"/>
            <a:ext cx="10826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en-US">
                <a:solidFill>
                  <a:srgbClr val="F3EE12"/>
                </a:solidFill>
              </a:rPr>
              <a:t>moderati</a:t>
            </a:r>
          </a:p>
        </p:txBody>
      </p:sp>
      <p:sp>
        <p:nvSpPr>
          <p:cNvPr id="97287" name="CasellaDiTesto 6"/>
          <p:cNvSpPr txBox="1">
            <a:spLocks noChangeArrowheads="1"/>
          </p:cNvSpPr>
          <p:nvPr/>
        </p:nvSpPr>
        <p:spPr bwMode="auto">
          <a:xfrm>
            <a:off x="2495550" y="3779839"/>
            <a:ext cx="9921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en-US">
                <a:solidFill>
                  <a:srgbClr val="FBA905"/>
                </a:solidFill>
              </a:rPr>
              <a:t>modesti</a:t>
            </a:r>
          </a:p>
        </p:txBody>
      </p:sp>
    </p:spTree>
    <p:extLst>
      <p:ext uri="{BB962C8B-B14F-4D97-AF65-F5344CB8AC3E}">
        <p14:creationId xmlns:p14="http://schemas.microsoft.com/office/powerpoint/2010/main" val="110234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CasellaDiTesto 1"/>
          <p:cNvSpPr txBox="1">
            <a:spLocks noChangeArrowheads="1"/>
          </p:cNvSpPr>
          <p:nvPr/>
        </p:nvSpPr>
        <p:spPr bwMode="auto">
          <a:xfrm>
            <a:off x="1658939" y="188914"/>
            <a:ext cx="8397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2800" dirty="0">
                <a:cs typeface="Aharoni" pitchFamily="2" charset="-79"/>
              </a:rPr>
              <a:t>L’indice di innovazione calcolato dalla UE: quattro gruppi</a:t>
            </a:r>
            <a:endParaRPr lang="it-IT" sz="3200" dirty="0">
              <a:cs typeface="Aharoni" pitchFamily="2" charset="-79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6231" y="608943"/>
            <a:ext cx="5963683" cy="608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7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egnaposto numero diapositiva 4"/>
          <p:cNvSpPr txBox="1">
            <a:spLocks noGrp="1"/>
          </p:cNvSpPr>
          <p:nvPr/>
        </p:nvSpPr>
        <p:spPr bwMode="auto">
          <a:xfrm>
            <a:off x="807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690C635C-6B09-46BC-8036-D1AC897E2CD1}" type="slidenum">
              <a:rPr lang="it-IT" altLang="en-US" sz="1000"/>
              <a:pPr algn="r"/>
              <a:t>8</a:t>
            </a:fld>
            <a:endParaRPr lang="it-IT" altLang="en-US" sz="1000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82776" y="762000"/>
            <a:ext cx="8785225" cy="4572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it-IT" sz="3200" dirty="0">
                <a:latin typeface="Comic Sans MS" pitchFamily="66" charset="0"/>
              </a:rPr>
              <a:t>2. Obiettivi delle politiche industriali (4)</a:t>
            </a:r>
          </a:p>
        </p:txBody>
      </p:sp>
      <p:sp>
        <p:nvSpPr>
          <p:cNvPr id="38916" name="Rectangle 3"/>
          <p:cNvSpPr>
            <a:spLocks noChangeArrowheads="1"/>
          </p:cNvSpPr>
          <p:nvPr/>
        </p:nvSpPr>
        <p:spPr bwMode="auto">
          <a:xfrm>
            <a:off x="1981200" y="1524001"/>
            <a:ext cx="8496300" cy="515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/>
            <a:r>
              <a:rPr lang="it-IT" sz="2400" b="1" dirty="0"/>
              <a:t>Migliorare l’efficienza dinamica</a:t>
            </a:r>
          </a:p>
          <a:p>
            <a:pPr marL="342900" indent="-342900"/>
            <a:r>
              <a:rPr lang="it-IT" dirty="0"/>
              <a:t>	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it-IT" dirty="0"/>
              <a:t>Le politiche industriali hanno l'obiettivo di ottenere miglioramenti di efficienza dinamica quando puntano ad </a:t>
            </a:r>
            <a:r>
              <a:rPr lang="it-IT" b="1" u="sng" dirty="0"/>
              <a:t>accrescere</a:t>
            </a:r>
            <a:r>
              <a:rPr lang="it-IT" u="sng" dirty="0"/>
              <a:t> le risorse disponibili</a:t>
            </a:r>
            <a:r>
              <a:rPr lang="it-IT" dirty="0"/>
              <a:t>, favorendo la crescita di settori e imprese caratterizzate da </a:t>
            </a:r>
            <a:r>
              <a:rPr lang="it-IT" dirty="0">
                <a:solidFill>
                  <a:srgbClr val="FF0000"/>
                </a:solidFill>
              </a:rPr>
              <a:t>forti processi di apprendimento</a:t>
            </a:r>
            <a:r>
              <a:rPr lang="it-IT" dirty="0"/>
              <a:t>, </a:t>
            </a:r>
            <a:r>
              <a:rPr lang="it-IT" dirty="0">
                <a:solidFill>
                  <a:srgbClr val="FF0000"/>
                </a:solidFill>
              </a:rPr>
              <a:t>cambiamento tecnologico</a:t>
            </a:r>
            <a:r>
              <a:rPr lang="it-IT" dirty="0"/>
              <a:t>, </a:t>
            </a:r>
            <a:r>
              <a:rPr lang="it-IT" dirty="0">
                <a:solidFill>
                  <a:srgbClr val="FF0000"/>
                </a:solidFill>
              </a:rPr>
              <a:t>internazionalizzazione</a:t>
            </a:r>
            <a:r>
              <a:rPr lang="it-IT" dirty="0"/>
              <a:t>, con elevate economie di scala e rapida crescita della domanda e della produttività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it-IT" dirty="0"/>
              <a:t>Se la struttura dell'economia è caratterizzata da un </a:t>
            </a:r>
            <a:r>
              <a:rPr lang="it-IT" b="1" dirty="0"/>
              <a:t>dualismo</a:t>
            </a:r>
            <a:r>
              <a:rPr lang="it-IT" dirty="0"/>
              <a:t> </a:t>
            </a:r>
            <a:r>
              <a:rPr lang="it-IT" u="sng" dirty="0"/>
              <a:t>tra settori a bassa crescita</a:t>
            </a:r>
            <a:r>
              <a:rPr lang="it-IT" dirty="0"/>
              <a:t> (agricoltura) e settori con una </a:t>
            </a:r>
            <a:r>
              <a:rPr lang="it-IT" u="sng" dirty="0"/>
              <a:t>forte dinamica della domanda e della produttività</a:t>
            </a:r>
            <a:r>
              <a:rPr lang="it-IT" dirty="0"/>
              <a:t> (industrie ad alta tecnologia), lo spostamento di attività dai primi ai secondi è destinato ad accrescere il reddito medio del Paese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it-IT" b="1" dirty="0"/>
              <a:t>Compito delle politiche industriali</a:t>
            </a:r>
            <a:r>
              <a:rPr lang="it-IT" dirty="0"/>
              <a:t> è </a:t>
            </a:r>
            <a:r>
              <a:rPr lang="it-IT" u="sng" dirty="0"/>
              <a:t>favorire un tale cambiamento strutturale e la crescita di attività "</a:t>
            </a:r>
            <a:r>
              <a:rPr lang="it-IT" u="sng" dirty="0" err="1"/>
              <a:t>schumpeteriane</a:t>
            </a:r>
            <a:r>
              <a:rPr lang="it-IT" dirty="0"/>
              <a:t>" che sviluppano nuove tecnologie e produzioni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271EF-7D92-4A49-B2D3-ADC31DA9F66D}" type="slidenum">
              <a:rPr lang="it-IT" smtClean="0"/>
              <a:pPr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70693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CasellaDiTesto 1"/>
          <p:cNvSpPr txBox="1">
            <a:spLocks noChangeArrowheads="1"/>
          </p:cNvSpPr>
          <p:nvPr/>
        </p:nvSpPr>
        <p:spPr bwMode="auto">
          <a:xfrm>
            <a:off x="1281113" y="188913"/>
            <a:ext cx="919354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Gli articoli scientifici (percentuale sul totale mondiale)</a:t>
            </a:r>
          </a:p>
        </p:txBody>
      </p:sp>
      <p:sp>
        <p:nvSpPr>
          <p:cNvPr id="101379" name="CasellaDiTesto 2"/>
          <p:cNvSpPr txBox="1">
            <a:spLocks noChangeArrowheads="1"/>
          </p:cNvSpPr>
          <p:nvPr/>
        </p:nvSpPr>
        <p:spPr bwMode="auto">
          <a:xfrm>
            <a:off x="1416050" y="111125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 Light" panose="020F0302020204030204" pitchFamily="34" charset="0"/>
            </a:endParaRPr>
          </a:p>
        </p:txBody>
      </p:sp>
      <p:pic>
        <p:nvPicPr>
          <p:cNvPr id="10138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026" y="1196975"/>
            <a:ext cx="9705975" cy="493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745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CasellaDiTesto 1"/>
          <p:cNvSpPr txBox="1">
            <a:spLocks noChangeArrowheads="1"/>
          </p:cNvSpPr>
          <p:nvPr/>
        </p:nvSpPr>
        <p:spPr bwMode="auto">
          <a:xfrm>
            <a:off x="1281113" y="188914"/>
            <a:ext cx="773160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Le citazioni (percentuale sul totale mondiale)</a:t>
            </a:r>
          </a:p>
          <a:p>
            <a:pPr eaLnBrk="1" hangingPunct="1"/>
            <a:endParaRPr lang="it-IT" altLang="en-US" sz="32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02403" name="CasellaDiTesto 2"/>
          <p:cNvSpPr txBox="1">
            <a:spLocks noChangeArrowheads="1"/>
          </p:cNvSpPr>
          <p:nvPr/>
        </p:nvSpPr>
        <p:spPr bwMode="auto">
          <a:xfrm>
            <a:off x="1416050" y="111125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 Light" panose="020F0302020204030204" pitchFamily="34" charset="0"/>
            </a:endParaRPr>
          </a:p>
        </p:txBody>
      </p:sp>
      <p:pic>
        <p:nvPicPr>
          <p:cNvPr id="10240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4" y="1028700"/>
            <a:ext cx="9488487" cy="527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5453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1343026" y="908050"/>
            <a:ext cx="6913563" cy="532923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03427" name="CasellaDiTesto 1"/>
          <p:cNvSpPr txBox="1">
            <a:spLocks noChangeArrowheads="1"/>
          </p:cNvSpPr>
          <p:nvPr/>
        </p:nvSpPr>
        <p:spPr bwMode="auto">
          <a:xfrm>
            <a:off x="1281113" y="188913"/>
            <a:ext cx="784702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Articoli totali per milioni di $ di spesa per R&amp;S</a:t>
            </a:r>
          </a:p>
        </p:txBody>
      </p:sp>
      <p:sp>
        <p:nvSpPr>
          <p:cNvPr id="103428" name="CasellaDiTesto 2"/>
          <p:cNvSpPr txBox="1">
            <a:spLocks noChangeArrowheads="1"/>
          </p:cNvSpPr>
          <p:nvPr/>
        </p:nvSpPr>
        <p:spPr bwMode="auto">
          <a:xfrm>
            <a:off x="1416050" y="111125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 Light" panose="020F0302020204030204" pitchFamily="34" charset="0"/>
            </a:endParaRPr>
          </a:p>
        </p:txBody>
      </p:sp>
      <p:pic>
        <p:nvPicPr>
          <p:cNvPr id="10342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925" y="1196976"/>
            <a:ext cx="9347200" cy="4752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tangolo 4"/>
          <p:cNvSpPr/>
          <p:nvPr/>
        </p:nvSpPr>
        <p:spPr>
          <a:xfrm>
            <a:off x="8256589" y="908050"/>
            <a:ext cx="2592387" cy="532923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2785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2063751" y="1052514"/>
            <a:ext cx="8569325" cy="55451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04451" name="CasellaDiTesto 1"/>
          <p:cNvSpPr txBox="1">
            <a:spLocks noChangeArrowheads="1"/>
          </p:cNvSpPr>
          <p:nvPr/>
        </p:nvSpPr>
        <p:spPr bwMode="auto">
          <a:xfrm>
            <a:off x="1281114" y="188913"/>
            <a:ext cx="822212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Citazioni totali  per milioni di $ di spesa per R&amp;S</a:t>
            </a:r>
          </a:p>
        </p:txBody>
      </p:sp>
      <p:sp>
        <p:nvSpPr>
          <p:cNvPr id="104452" name="CasellaDiTesto 2"/>
          <p:cNvSpPr txBox="1">
            <a:spLocks noChangeArrowheads="1"/>
          </p:cNvSpPr>
          <p:nvPr/>
        </p:nvSpPr>
        <p:spPr bwMode="auto">
          <a:xfrm>
            <a:off x="1416050" y="111125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 Light" panose="020F0302020204030204" pitchFamily="34" charset="0"/>
            </a:endParaRPr>
          </a:p>
        </p:txBody>
      </p:sp>
      <p:pic>
        <p:nvPicPr>
          <p:cNvPr id="10445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913" y="1268414"/>
            <a:ext cx="6773862" cy="511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341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1847850" y="1052514"/>
            <a:ext cx="8496300" cy="5616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05475" name="CasellaDiTesto 1"/>
          <p:cNvSpPr txBox="1">
            <a:spLocks noChangeArrowheads="1"/>
          </p:cNvSpPr>
          <p:nvPr/>
        </p:nvSpPr>
        <p:spPr bwMode="auto">
          <a:xfrm>
            <a:off x="1281114" y="188913"/>
            <a:ext cx="885851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Università - Articoli per milioni di $ di spesa per R&amp;S</a:t>
            </a:r>
          </a:p>
        </p:txBody>
      </p:sp>
      <p:sp>
        <p:nvSpPr>
          <p:cNvPr id="105476" name="CasellaDiTesto 2"/>
          <p:cNvSpPr txBox="1">
            <a:spLocks noChangeArrowheads="1"/>
          </p:cNvSpPr>
          <p:nvPr/>
        </p:nvSpPr>
        <p:spPr bwMode="auto">
          <a:xfrm>
            <a:off x="1416050" y="111125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 Light" panose="020F0302020204030204" pitchFamily="34" charset="0"/>
            </a:endParaRPr>
          </a:p>
        </p:txBody>
      </p:sp>
      <p:pic>
        <p:nvPicPr>
          <p:cNvPr id="10547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550" y="1125539"/>
            <a:ext cx="7200900" cy="538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6376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1631950" y="1052514"/>
            <a:ext cx="8712200" cy="5616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06499" name="CasellaDiTesto 1"/>
          <p:cNvSpPr txBox="1">
            <a:spLocks noChangeArrowheads="1"/>
          </p:cNvSpPr>
          <p:nvPr/>
        </p:nvSpPr>
        <p:spPr bwMode="auto">
          <a:xfrm>
            <a:off x="1127125" y="188913"/>
            <a:ext cx="924003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Università – Citazioni per milioni di $ di spesa per R&amp;S</a:t>
            </a:r>
          </a:p>
        </p:txBody>
      </p:sp>
      <p:sp>
        <p:nvSpPr>
          <p:cNvPr id="106500" name="CasellaDiTesto 2"/>
          <p:cNvSpPr txBox="1">
            <a:spLocks noChangeArrowheads="1"/>
          </p:cNvSpPr>
          <p:nvPr/>
        </p:nvSpPr>
        <p:spPr bwMode="auto">
          <a:xfrm>
            <a:off x="1416050" y="111125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 Light" panose="020F0302020204030204" pitchFamily="34" charset="0"/>
            </a:endParaRPr>
          </a:p>
        </p:txBody>
      </p:sp>
      <p:pic>
        <p:nvPicPr>
          <p:cNvPr id="10650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4" y="1152526"/>
            <a:ext cx="7185025" cy="544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218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2424113" y="1052514"/>
            <a:ext cx="7848600" cy="5616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07523" name="CasellaDiTesto 1"/>
          <p:cNvSpPr txBox="1">
            <a:spLocks noChangeArrowheads="1"/>
          </p:cNvSpPr>
          <p:nvPr/>
        </p:nvSpPr>
        <p:spPr bwMode="auto">
          <a:xfrm>
            <a:off x="3514725" y="188913"/>
            <a:ext cx="56028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en-US" sz="2800">
                <a:latin typeface="Aharoni" panose="02010803020104030203" pitchFamily="2" charset="-79"/>
                <a:cs typeface="Aharoni" panose="02010803020104030203" pitchFamily="2" charset="-79"/>
              </a:rPr>
              <a:t>Articoli per ricercatore (numero)</a:t>
            </a:r>
            <a:endParaRPr lang="it-IT" altLang="en-US" sz="320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07524" name="CasellaDiTesto 2"/>
          <p:cNvSpPr txBox="1">
            <a:spLocks noChangeArrowheads="1"/>
          </p:cNvSpPr>
          <p:nvPr/>
        </p:nvSpPr>
        <p:spPr bwMode="auto">
          <a:xfrm>
            <a:off x="1416050" y="111125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 Light" panose="020F0302020204030204" pitchFamily="34" charset="0"/>
            </a:endParaRPr>
          </a:p>
        </p:txBody>
      </p:sp>
      <p:pic>
        <p:nvPicPr>
          <p:cNvPr id="10752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913" y="1196975"/>
            <a:ext cx="7016750" cy="521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2960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2095134" y="911225"/>
            <a:ext cx="8280400" cy="5616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08547" name="CasellaDiTesto 1"/>
          <p:cNvSpPr txBox="1">
            <a:spLocks noChangeArrowheads="1"/>
          </p:cNvSpPr>
          <p:nvPr/>
        </p:nvSpPr>
        <p:spPr bwMode="auto">
          <a:xfrm>
            <a:off x="3429000" y="188913"/>
            <a:ext cx="587853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Citazioni per ricercatore (numero)</a:t>
            </a:r>
          </a:p>
        </p:txBody>
      </p:sp>
      <p:sp>
        <p:nvSpPr>
          <p:cNvPr id="108548" name="CasellaDiTesto 2"/>
          <p:cNvSpPr txBox="1">
            <a:spLocks noChangeArrowheads="1"/>
          </p:cNvSpPr>
          <p:nvPr/>
        </p:nvSpPr>
        <p:spPr bwMode="auto">
          <a:xfrm>
            <a:off x="1416050" y="111125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 Light" panose="020F0302020204030204" pitchFamily="34" charset="0"/>
            </a:endParaRPr>
          </a:p>
        </p:txBody>
      </p:sp>
      <p:pic>
        <p:nvPicPr>
          <p:cNvPr id="10854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989" y="1125538"/>
            <a:ext cx="6999287" cy="540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376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Le classifiche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err="1" smtClean="0"/>
              <a:t>Doing</a:t>
            </a:r>
            <a:r>
              <a:rPr lang="it-IT" dirty="0" smtClean="0"/>
              <a:t> Business?</a:t>
            </a:r>
          </a:p>
          <a:p>
            <a:r>
              <a:rPr lang="it-IT" dirty="0" smtClean="0"/>
              <a:t>Banca Mondiale</a:t>
            </a:r>
            <a:r>
              <a:rPr lang="it-IT" dirty="0"/>
              <a:t>: </a:t>
            </a:r>
            <a:r>
              <a:rPr lang="it-IT" dirty="0">
                <a:hlinkClick r:id="rId2"/>
              </a:rPr>
              <a:t>http://</a:t>
            </a:r>
            <a:r>
              <a:rPr lang="it-IT" dirty="0" smtClean="0">
                <a:hlinkClick r:id="rId2"/>
              </a:rPr>
              <a:t>www.doingbusiness.org/data/exploreeconomies/italy</a:t>
            </a:r>
            <a:r>
              <a:rPr lang="it-IT" dirty="0" smtClean="0"/>
              <a:t> </a:t>
            </a:r>
            <a:endParaRPr lang="it-IT" dirty="0" smtClean="0">
              <a:hlinkClick r:id="rId3"/>
            </a:endParaRPr>
          </a:p>
          <a:p>
            <a:r>
              <a:rPr lang="it-IT" dirty="0"/>
              <a:t>Global </a:t>
            </a:r>
            <a:r>
              <a:rPr lang="it-IT" dirty="0" err="1"/>
              <a:t>attractiveness</a:t>
            </a:r>
            <a:r>
              <a:rPr lang="it-IT" dirty="0"/>
              <a:t> </a:t>
            </a:r>
            <a:r>
              <a:rPr lang="it-IT" dirty="0" err="1"/>
              <a:t>index</a:t>
            </a:r>
            <a:r>
              <a:rPr lang="it-IT" dirty="0"/>
              <a:t> </a:t>
            </a:r>
            <a:r>
              <a:rPr lang="it-IT" dirty="0" smtClean="0"/>
              <a:t>(Ambrosetti): </a:t>
            </a:r>
            <a:r>
              <a:rPr lang="it-IT" dirty="0" smtClean="0">
                <a:hlinkClick r:id="rId3"/>
              </a:rPr>
              <a:t>http</a:t>
            </a:r>
            <a:r>
              <a:rPr lang="it-IT" dirty="0">
                <a:hlinkClick r:id="rId3"/>
              </a:rPr>
              <a:t>://</a:t>
            </a:r>
            <a:r>
              <a:rPr lang="it-IT" dirty="0" smtClean="0">
                <a:hlinkClick r:id="rId3"/>
              </a:rPr>
              <a:t>www.ilsole24ore.com/art/notizie/2016-09-04/attrattivita-l-italia-14-posto-095056.shtml?uuid=ADYJ7fEB</a:t>
            </a:r>
            <a:r>
              <a:rPr lang="it-IT" dirty="0" smtClean="0"/>
              <a:t>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45772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1107440" y="596507"/>
            <a:ext cx="10058400" cy="778717"/>
          </a:xfrm>
        </p:spPr>
        <p:txBody>
          <a:bodyPr>
            <a:noAutofit/>
          </a:bodyPr>
          <a:lstStyle/>
          <a:p>
            <a:r>
              <a:rPr lang="it-IT" sz="3200" dirty="0" smtClean="0"/>
              <a:t>Anche le politiche per l’innovazione sono servite a poco…quindi nemmeno l’efficienza dinamica è stata perseguita con successo nonostante l’intervento dello Stato</a:t>
            </a:r>
            <a:endParaRPr lang="it-IT" sz="3200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912" y="1737360"/>
            <a:ext cx="9437148" cy="4644205"/>
          </a:xfrm>
          <a:prstGeom prst="rect">
            <a:avLst/>
          </a:prstGeom>
        </p:spPr>
      </p:pic>
      <p:sp>
        <p:nvSpPr>
          <p:cNvPr id="6" name="Per 5"/>
          <p:cNvSpPr/>
          <p:nvPr/>
        </p:nvSpPr>
        <p:spPr>
          <a:xfrm>
            <a:off x="4980373" y="3240350"/>
            <a:ext cx="310718" cy="230819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Per 6"/>
          <p:cNvSpPr/>
          <p:nvPr/>
        </p:nvSpPr>
        <p:spPr>
          <a:xfrm>
            <a:off x="3537653" y="2722190"/>
            <a:ext cx="310718" cy="230819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Per 7"/>
          <p:cNvSpPr/>
          <p:nvPr/>
        </p:nvSpPr>
        <p:spPr>
          <a:xfrm>
            <a:off x="4954825" y="4031941"/>
            <a:ext cx="310718" cy="230819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Per 8"/>
          <p:cNvSpPr/>
          <p:nvPr/>
        </p:nvSpPr>
        <p:spPr>
          <a:xfrm>
            <a:off x="2767175" y="3355759"/>
            <a:ext cx="310718" cy="230819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30334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egnaposto numero diapositiva 4"/>
          <p:cNvSpPr txBox="1">
            <a:spLocks noGrp="1"/>
          </p:cNvSpPr>
          <p:nvPr/>
        </p:nvSpPr>
        <p:spPr bwMode="auto">
          <a:xfrm>
            <a:off x="807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C3E2841F-591D-45EC-B86D-86851E9502F4}" type="slidenum">
              <a:rPr lang="it-IT" altLang="en-US" sz="1000"/>
              <a:pPr algn="r"/>
              <a:t>9</a:t>
            </a:fld>
            <a:endParaRPr lang="it-IT" altLang="en-US" sz="1000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82776" y="685800"/>
            <a:ext cx="8785225" cy="4572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it-IT" sz="3200" dirty="0">
                <a:latin typeface="Comic Sans MS" pitchFamily="66" charset="0"/>
              </a:rPr>
              <a:t>2. Obiettivi delle politiche industriali (5)</a:t>
            </a:r>
          </a:p>
        </p:txBody>
      </p:sp>
      <p:sp>
        <p:nvSpPr>
          <p:cNvPr id="39940" name="Rectangle 3"/>
          <p:cNvSpPr>
            <a:spLocks noChangeArrowheads="1"/>
          </p:cNvSpPr>
          <p:nvPr/>
        </p:nvSpPr>
        <p:spPr bwMode="auto">
          <a:xfrm>
            <a:off x="1752600" y="1371601"/>
            <a:ext cx="84963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it-IT" sz="2400" dirty="0" smtClean="0"/>
              <a:t>Nel </a:t>
            </a:r>
            <a:r>
              <a:rPr lang="it-IT" sz="2400" dirty="0"/>
              <a:t>caso in cui i </a:t>
            </a:r>
            <a:r>
              <a:rPr lang="it-IT" sz="2400" b="1" dirty="0"/>
              <a:t>settori dinamici presentino forti economie di scala</a:t>
            </a:r>
            <a:r>
              <a:rPr lang="it-IT" sz="2400" dirty="0"/>
              <a:t> e conseguenti barriere all'entrata (ad es. l'auto, la chimica, l'elettronica di consumo, l'aeronautica) le </a:t>
            </a:r>
            <a:r>
              <a:rPr lang="it-IT" sz="2400" u="sng" dirty="0"/>
              <a:t>politiche industriali puntano a favorire la </a:t>
            </a:r>
            <a:r>
              <a:rPr lang="it-IT" sz="2400" u="sng" dirty="0">
                <a:solidFill>
                  <a:srgbClr val="FF0000"/>
                </a:solidFill>
              </a:rPr>
              <a:t>concentrazione delle risorse nazionali</a:t>
            </a:r>
            <a:r>
              <a:rPr lang="it-IT" sz="2400" dirty="0"/>
              <a:t>, </a:t>
            </a:r>
            <a:r>
              <a:rPr lang="it-IT" sz="2400" dirty="0">
                <a:solidFill>
                  <a:srgbClr val="FF0000"/>
                </a:solidFill>
              </a:rPr>
              <a:t>private e pubbliche</a:t>
            </a:r>
            <a:r>
              <a:rPr lang="it-IT" sz="2400" dirty="0"/>
              <a:t>, per ottenere elevati volumi di produzione, tali da assicurare una rapida riduzione dei costi e la possibilità di competere sui mercati internazionali</a:t>
            </a:r>
          </a:p>
          <a:p>
            <a:pPr marL="342900" indent="-342900" algn="just"/>
            <a:endParaRPr lang="it-IT" sz="2400" dirty="0"/>
          </a:p>
          <a:p>
            <a:pPr marL="342900" indent="-342900" algn="just">
              <a:buFont typeface="Wingdings" pitchFamily="2" charset="2"/>
              <a:buChar char="Ø"/>
            </a:pPr>
            <a:r>
              <a:rPr lang="it-IT" sz="2400" dirty="0"/>
              <a:t>Tale strategia richiede in genere fusioni o accordi tra imprese private, un forte coordinamento pubblico, una qualche protezione del mercato interno e sostegno all'esportazione</a:t>
            </a:r>
          </a:p>
          <a:p>
            <a:pPr marL="342900" indent="-342900" algn="just">
              <a:buFont typeface="Wingdings" pitchFamily="2" charset="2"/>
              <a:buChar char="Ø"/>
            </a:pPr>
            <a:endParaRPr lang="it-IT" sz="2400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271EF-7D92-4A49-B2D3-ADC31DA9F66D}" type="slidenum">
              <a:rPr lang="it-IT" smtClean="0"/>
              <a:pPr/>
              <a:t>9</a:t>
            </a:fld>
            <a:endParaRPr lang="it-IT"/>
          </a:p>
        </p:txBody>
      </p:sp>
      <p:sp>
        <p:nvSpPr>
          <p:cNvPr id="2" name="Freccia in su 1"/>
          <p:cNvSpPr/>
          <p:nvPr/>
        </p:nvSpPr>
        <p:spPr>
          <a:xfrm>
            <a:off x="5772149" y="5498067"/>
            <a:ext cx="457200" cy="3048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3781007" y="5879068"/>
            <a:ext cx="4439485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dirty="0"/>
              <a:t>Strategie miste di intervento pubblico-privato</a:t>
            </a:r>
          </a:p>
        </p:txBody>
      </p:sp>
    </p:spTree>
    <p:extLst>
      <p:ext uri="{BB962C8B-B14F-4D97-AF65-F5344CB8AC3E}">
        <p14:creationId xmlns:p14="http://schemas.microsoft.com/office/powerpoint/2010/main" val="1428035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 già prima della crisi l’Italia entra in una spirale negativa</a:t>
            </a:r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4479" y="1761706"/>
            <a:ext cx="8056721" cy="4797868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9865360" y="5791200"/>
            <a:ext cx="2041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Fonte: </a:t>
            </a:r>
            <a:r>
              <a:rPr lang="it-IT" dirty="0" err="1" smtClean="0"/>
              <a:t>Tronti</a:t>
            </a:r>
            <a:r>
              <a:rPr lang="it-IT" dirty="0" smtClean="0"/>
              <a:t> (2008)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3120134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ttivo">
  <a:themeElements>
    <a:clrScheme name="Retrospettivo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ttiv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ttiv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1199</TotalTime>
  <Words>3994</Words>
  <Application>Microsoft Office PowerPoint</Application>
  <PresentationFormat>Widescreen</PresentationFormat>
  <Paragraphs>575</Paragraphs>
  <Slides>90</Slides>
  <Notes>10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90</vt:i4>
      </vt:variant>
    </vt:vector>
  </HeadingPairs>
  <TitlesOfParts>
    <vt:vector size="104" baseType="lpstr">
      <vt:lpstr>Aharoni</vt:lpstr>
      <vt:lpstr>Antique Olive</vt:lpstr>
      <vt:lpstr>Arial</vt:lpstr>
      <vt:lpstr>Calibri</vt:lpstr>
      <vt:lpstr>Calibri Light</vt:lpstr>
      <vt:lpstr>Century Gothic</vt:lpstr>
      <vt:lpstr>Comic Sans MS</vt:lpstr>
      <vt:lpstr>Garamond</vt:lpstr>
      <vt:lpstr>Rod</vt:lpstr>
      <vt:lpstr>Tahoma</vt:lpstr>
      <vt:lpstr>Times New Roman</vt:lpstr>
      <vt:lpstr>Verdana</vt:lpstr>
      <vt:lpstr>Wingdings</vt:lpstr>
      <vt:lpstr>Retrospettivo</vt:lpstr>
      <vt:lpstr>Efficienza dinamica</vt:lpstr>
      <vt:lpstr>Le forme non concorrenziali e l’efficienza dinamica</vt:lpstr>
      <vt:lpstr>Efficienza dinamica e workable competition </vt:lpstr>
      <vt:lpstr>Politica industriale strutturale… si è persa di vista</vt:lpstr>
      <vt:lpstr>Un esempio: Obiettivi delle politiche industriali </vt:lpstr>
      <vt:lpstr>2. Obiettivi delle politiche industriali (O. economico)</vt:lpstr>
      <vt:lpstr>2. Obiettivi delle politiche industriali (O. economici)</vt:lpstr>
      <vt:lpstr>2. Obiettivi delle politiche industriali (4)</vt:lpstr>
      <vt:lpstr>2. Obiettivi delle politiche industriali (5)</vt:lpstr>
      <vt:lpstr>2. Obiettivi delle politiche industriali (6)</vt:lpstr>
      <vt:lpstr>La politica per la conoscenza, la ricerca e l’innovazione </vt:lpstr>
      <vt:lpstr>Il sistema economico dell’innovazione è complesso</vt:lpstr>
      <vt:lpstr>Dalla conoscenza all’innovazione</vt:lpstr>
      <vt:lpstr>Presentazione standard di PowerPoint</vt:lpstr>
      <vt:lpstr>L’impatto della scienza e tecnologia sulla crescita settoriale</vt:lpstr>
      <vt:lpstr>Politica scientifica</vt:lpstr>
      <vt:lpstr>La politica scientifica è molto recente, ma ci sono delle premesse storiche….</vt:lpstr>
      <vt:lpstr>Il ruolo dei Governi</vt:lpstr>
      <vt:lpstr>… e quello delle università e dei centri di ricerca</vt:lpstr>
      <vt:lpstr>Presentazione standard di PowerPoint</vt:lpstr>
      <vt:lpstr>Presentazione standard di PowerPoint</vt:lpstr>
      <vt:lpstr>Ed in % del PIL</vt:lpstr>
      <vt:lpstr>Presentazione standard di PowerPoint</vt:lpstr>
      <vt:lpstr>Presentazione standard di PowerPoint</vt:lpstr>
      <vt:lpstr>E quindi cosa fare nella crisi economica?</vt:lpstr>
      <vt:lpstr>Invece la ricerca applicata ha altro scopo</vt:lpstr>
      <vt:lpstr>Le necessità dello sviluppo post-bellico</vt:lpstr>
      <vt:lpstr>L’investimento pubblico in R&amp;D aumenta</vt:lpstr>
      <vt:lpstr>Il ruolo del settore pubblico</vt:lpstr>
      <vt:lpstr>Obiettivi e strumenti d’intervento</vt:lpstr>
      <vt:lpstr>Politica scientifica</vt:lpstr>
      <vt:lpstr>Presentazione standard di PowerPoint</vt:lpstr>
      <vt:lpstr>Politica tecnologica </vt:lpstr>
      <vt:lpstr>La politica dell’innovazione</vt:lpstr>
      <vt:lpstr>Sintesi: la politica scientifica </vt:lpstr>
      <vt:lpstr>Sintesi: la politica tecnologica </vt:lpstr>
      <vt:lpstr>Il governo della politica scientifica e tecnologica in Italia </vt:lpstr>
      <vt:lpstr>Gli enti pubblici di ricerca (20)</vt:lpstr>
      <vt:lpstr>Quali attività di ricerca</vt:lpstr>
      <vt:lpstr>Qual è l’anello di raccordo tra Ricerca-Sviluppo e Innovazione?</vt:lpstr>
      <vt:lpstr>Dalla ricerca allo sviluppo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I parchi tecnologici e scientifici in FVG</vt:lpstr>
      <vt:lpstr>Presentazione standard di PowerPoint</vt:lpstr>
      <vt:lpstr>La “mano visibile” dello stato </vt:lpstr>
      <vt:lpstr>Presentazione standard di PowerPoint</vt:lpstr>
      <vt:lpstr>Presentazione standard di PowerPoint</vt:lpstr>
      <vt:lpstr>Gli stadi dell’innovazione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Il processo innovativo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Le classifiche</vt:lpstr>
      <vt:lpstr>Anche le politiche per l’innovazione sono servite a poco…quindi nemmeno l’efficienza dinamica è stata perseguita con successo nonostante l’intervento dello Stato</vt:lpstr>
      <vt:lpstr>E già prima della crisi l’Italia entra in una spirale negativa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politica per la conoscenza, la ricerca e l’innovazione</dc:title>
  <dc:creator>Laura</dc:creator>
  <cp:lastModifiedBy>User</cp:lastModifiedBy>
  <cp:revision>34</cp:revision>
  <dcterms:created xsi:type="dcterms:W3CDTF">2016-04-19T08:37:14Z</dcterms:created>
  <dcterms:modified xsi:type="dcterms:W3CDTF">2017-03-29T06:07:09Z</dcterms:modified>
</cp:coreProperties>
</file>