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DCCC-E362-411A-AAB8-587EC43D812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F011-FE22-4662-8F31-964DEC34D3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7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DCCC-E362-411A-AAB8-587EC43D812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F011-FE22-4662-8F31-964DEC34D3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0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DCCC-E362-411A-AAB8-587EC43D812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F011-FE22-4662-8F31-964DEC34D3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9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DCCC-E362-411A-AAB8-587EC43D812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F011-FE22-4662-8F31-964DEC34D3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5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DCCC-E362-411A-AAB8-587EC43D812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F011-FE22-4662-8F31-964DEC34D3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6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DCCC-E362-411A-AAB8-587EC43D812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F011-FE22-4662-8F31-964DEC34D3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3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DCCC-E362-411A-AAB8-587EC43D812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F011-FE22-4662-8F31-964DEC34D3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3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DCCC-E362-411A-AAB8-587EC43D812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F011-FE22-4662-8F31-964DEC34D3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4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DCCC-E362-411A-AAB8-587EC43D812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F011-FE22-4662-8F31-964DEC34D3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9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DCCC-E362-411A-AAB8-587EC43D812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F011-FE22-4662-8F31-964DEC34D3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9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8DCCC-E362-411A-AAB8-587EC43D812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F011-FE22-4662-8F31-964DEC34D3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9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8DCCC-E362-411A-AAB8-587EC43D8124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BF011-FE22-4662-8F31-964DEC34D3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Esercitazione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Fallimenti microeconomici: </a:t>
            </a:r>
            <a:r>
              <a:rPr lang="it-IT" smtClean="0"/>
              <a:t>efficienza allocativa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0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</a:t>
            </a:r>
            <a:r>
              <a:rPr lang="it-IT" dirty="0" smtClean="0"/>
              <a:t>1: </a:t>
            </a:r>
            <a:r>
              <a:rPr lang="it-IT" dirty="0" smtClean="0"/>
              <a:t>perdita di benessere sociale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In Svezia le aziende produttrici di aringhe affumicate operano </a:t>
            </a:r>
            <a:r>
              <a:rPr lang="it-IT" dirty="0" smtClean="0"/>
              <a:t>sostanzialmente in </a:t>
            </a:r>
            <a:r>
              <a:rPr lang="it-IT" dirty="0"/>
              <a:t>condizioni di concorrenza perfetta. Il mercato si caratterizza per 11 imprese</a:t>
            </a:r>
            <a:r>
              <a:rPr lang="it-IT" dirty="0" smtClean="0"/>
              <a:t>. La </a:t>
            </a:r>
            <a:r>
              <a:rPr lang="it-IT" dirty="0"/>
              <a:t>funzione di offerta di mercato è </a:t>
            </a:r>
            <a:r>
              <a:rPr lang="it-IT" dirty="0" smtClean="0"/>
              <a:t>P </a:t>
            </a:r>
            <a:r>
              <a:rPr lang="it-IT" dirty="0"/>
              <a:t>= 12 mentre la funzione di domanda di </a:t>
            </a:r>
            <a:r>
              <a:rPr lang="it-IT" dirty="0" smtClean="0"/>
              <a:t>mercato è</a:t>
            </a:r>
            <a:r>
              <a:rPr lang="it-IT" dirty="0"/>
              <a:t>: </a:t>
            </a:r>
            <a:r>
              <a:rPr lang="it-IT" dirty="0" err="1" smtClean="0"/>
              <a:t>Q</a:t>
            </a:r>
            <a:r>
              <a:rPr lang="it-IT" baseline="30000" dirty="0" err="1" smtClean="0"/>
              <a:t>d</a:t>
            </a:r>
            <a:r>
              <a:rPr lang="it-IT" dirty="0" smtClean="0"/>
              <a:t> </a:t>
            </a:r>
            <a:r>
              <a:rPr lang="it-IT" dirty="0"/>
              <a:t>= 50 − </a:t>
            </a:r>
            <a:r>
              <a:rPr lang="it-IT" dirty="0" smtClean="0"/>
              <a:t>P/2</a:t>
            </a:r>
            <a:r>
              <a:rPr lang="it-IT" dirty="0"/>
              <a:t>. </a:t>
            </a:r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/>
              <a:t>1) Illustrate brevemente le caratteristiche di un mercato </a:t>
            </a:r>
            <a:r>
              <a:rPr lang="it-IT" dirty="0" smtClean="0"/>
              <a:t>perfettamente competitivo</a:t>
            </a:r>
            <a:r>
              <a:rPr lang="it-IT" dirty="0"/>
              <a:t>. </a:t>
            </a:r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/>
              <a:t>2) Determinate la quantità di aringhe affumicate </a:t>
            </a:r>
            <a:r>
              <a:rPr lang="it-IT" dirty="0" smtClean="0"/>
              <a:t>prodotta in </a:t>
            </a:r>
            <a:r>
              <a:rPr lang="it-IT" dirty="0"/>
              <a:t>equilibrio da ciascuna impresa. </a:t>
            </a:r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/>
              <a:t>3) Calcolate il surplus (dei consumatori e </a:t>
            </a:r>
            <a:r>
              <a:rPr lang="it-IT" dirty="0" smtClean="0"/>
              <a:t>dei </a:t>
            </a:r>
            <a:r>
              <a:rPr lang="en-US" dirty="0" err="1" smtClean="0"/>
              <a:t>produttori</a:t>
            </a:r>
            <a:r>
              <a:rPr lang="en-US" dirty="0"/>
              <a:t>) di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mercato</a:t>
            </a:r>
            <a:r>
              <a:rPr lang="en-US" dirty="0" smtClean="0"/>
              <a:t>.</a:t>
            </a:r>
          </a:p>
          <a:p>
            <a:r>
              <a:rPr lang="it-IT" dirty="0" smtClean="0"/>
              <a:t>(4) Immaginate che ora le imprese facciano cartello e si comportino come un </a:t>
            </a:r>
            <a:r>
              <a:rPr lang="it-IT" dirty="0" smtClean="0"/>
              <a:t>monopolista; dato il costo totale pari a: CT=20+Q</a:t>
            </a:r>
            <a:r>
              <a:rPr lang="it-IT" baseline="30000" dirty="0" smtClean="0"/>
              <a:t>2</a:t>
            </a:r>
            <a:r>
              <a:rPr lang="it-IT" dirty="0" smtClean="0"/>
              <a:t> , </a:t>
            </a:r>
            <a:r>
              <a:rPr lang="it-IT" dirty="0" smtClean="0"/>
              <a:t>come cambia </a:t>
            </a:r>
            <a:r>
              <a:rPr lang="it-IT" dirty="0" smtClean="0"/>
              <a:t>l’equilibrio?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Soluzione Es.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it-IT" dirty="0" smtClean="0"/>
                  <a:t>1) Le condizioni che definiscono un mercato </a:t>
                </a:r>
                <a:r>
                  <a:rPr lang="it-IT" dirty="0"/>
                  <a:t>concorrenziale sono: </a:t>
                </a:r>
                <a:endParaRPr lang="it-IT" dirty="0" smtClean="0"/>
              </a:p>
              <a:p>
                <a:pPr lvl="1"/>
                <a:r>
                  <a:rPr lang="it-IT" dirty="0" smtClean="0"/>
                  <a:t>A) In </a:t>
                </a:r>
                <a:r>
                  <a:rPr lang="it-IT" dirty="0"/>
                  <a:t>concorrenza perfetta il bene venduto da un’impresa è sostituto perfetto </a:t>
                </a:r>
                <a:r>
                  <a:rPr lang="it-IT" dirty="0" smtClean="0"/>
                  <a:t>dei beni </a:t>
                </a:r>
                <a:r>
                  <a:rPr lang="it-IT" dirty="0"/>
                  <a:t>venduti dalle altre imprese presenti sul mercato.</a:t>
                </a:r>
              </a:p>
              <a:p>
                <a:pPr lvl="1"/>
                <a:r>
                  <a:rPr lang="it-IT" dirty="0" smtClean="0"/>
                  <a:t>B) </a:t>
                </a:r>
                <a:r>
                  <a:rPr lang="it-IT" dirty="0"/>
                  <a:t>Ciascun venditore (ed allo stesso modo ciascun acquirente) assume come </a:t>
                </a:r>
                <a:r>
                  <a:rPr lang="it-IT" dirty="0" smtClean="0"/>
                  <a:t>dato il </a:t>
                </a:r>
                <a:r>
                  <a:rPr lang="it-IT" dirty="0"/>
                  <a:t>prezzo di mercato. Tale condizione risulta soddisfatta quando il numero </a:t>
                </a:r>
                <a:r>
                  <a:rPr lang="it-IT" dirty="0" smtClean="0"/>
                  <a:t>dei venditori </a:t>
                </a:r>
                <a:r>
                  <a:rPr lang="it-IT" dirty="0"/>
                  <a:t>e degli acquirenti è elevato.</a:t>
                </a:r>
              </a:p>
              <a:p>
                <a:pPr lvl="1"/>
                <a:r>
                  <a:rPr lang="it-IT" dirty="0" smtClean="0"/>
                  <a:t>C) </a:t>
                </a:r>
                <a:r>
                  <a:rPr lang="it-IT" dirty="0"/>
                  <a:t>Le imprese ed i consumatori </a:t>
                </a:r>
                <a:r>
                  <a:rPr lang="it-IT" dirty="0" smtClean="0"/>
                  <a:t>dispongono </a:t>
                </a:r>
                <a:r>
                  <a:rPr lang="it-IT" dirty="0"/>
                  <a:t>di informazione </a:t>
                </a:r>
                <a:r>
                  <a:rPr lang="it-IT" dirty="0" smtClean="0"/>
                  <a:t>perfetta </a:t>
                </a:r>
              </a:p>
              <a:p>
                <a:pPr lvl="1"/>
                <a:r>
                  <a:rPr lang="it-IT" dirty="0" smtClean="0"/>
                  <a:t>D) Non </a:t>
                </a:r>
                <a:r>
                  <a:rPr lang="it-IT" dirty="0"/>
                  <a:t>ci sono vincoli nel lungo periodo (mobilità perfetta dei fattori, assenza </a:t>
                </a:r>
                <a:r>
                  <a:rPr lang="it-IT" dirty="0" smtClean="0"/>
                  <a:t>di barriere </a:t>
                </a:r>
                <a:r>
                  <a:rPr lang="it-IT" dirty="0"/>
                  <a:t>all’entrata, </a:t>
                </a:r>
                <a:r>
                  <a:rPr lang="it-IT" dirty="0" err="1"/>
                  <a:t>etc</a:t>
                </a:r>
                <a:r>
                  <a:rPr lang="it-IT" dirty="0" smtClean="0"/>
                  <a:t>).</a:t>
                </a:r>
              </a:p>
              <a:p>
                <a:r>
                  <a:rPr lang="it-IT" dirty="0" smtClean="0"/>
                  <a:t>2)Il prezzo di equilibrio è P*=12 e la domanda complessiva di aringhe è Q*=50- P*/2=50-6=44; ogni impresa produce Q*/11=4</a:t>
                </a:r>
              </a:p>
              <a:p>
                <a:r>
                  <a:rPr lang="it-IT" dirty="0" smtClean="0"/>
                  <a:t>3) il surplus dei consumatori è SC=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100−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Q*=1.936; </a:t>
                </a:r>
                <a:r>
                  <a:rPr lang="en-US" dirty="0" err="1" smtClean="0"/>
                  <a:t>il</a:t>
                </a:r>
                <a:r>
                  <a:rPr lang="en-US" dirty="0" smtClean="0"/>
                  <a:t> surplus </a:t>
                </a:r>
                <a:r>
                  <a:rPr lang="en-US" dirty="0" err="1" smtClean="0"/>
                  <a:t>dei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produttori</a:t>
                </a:r>
                <a:r>
                  <a:rPr lang="en-US" dirty="0" smtClean="0"/>
                  <a:t> è SP=0.</a:t>
                </a:r>
              </a:p>
              <a:p>
                <a:r>
                  <a:rPr lang="it-IT" dirty="0" smtClean="0"/>
                  <a:t>4) Nel caso del cartello è come se le imprese fissassero il prezzo da monopolisti, quindi: </a:t>
                </a:r>
                <a:r>
                  <a:rPr lang="it-IT" dirty="0" err="1" smtClean="0"/>
                  <a:t>Cmg</a:t>
                </a:r>
                <a:r>
                  <a:rPr lang="it-IT" dirty="0" smtClean="0"/>
                  <a:t>=</a:t>
                </a:r>
                <a:r>
                  <a:rPr lang="it-IT" dirty="0" err="1" smtClean="0"/>
                  <a:t>Rmg</a:t>
                </a:r>
                <a:r>
                  <a:rPr lang="it-IT" dirty="0" smtClean="0"/>
                  <a:t> nel punto di ottimo e </a:t>
                </a:r>
                <a:r>
                  <a:rPr lang="it-IT" dirty="0" err="1" smtClean="0"/>
                  <a:t>Cmg</a:t>
                </a:r>
                <a:r>
                  <a:rPr lang="it-IT" dirty="0" smtClean="0"/>
                  <a:t>=2Q. Il </a:t>
                </a:r>
                <a:r>
                  <a:rPr lang="it-IT" dirty="0" err="1" smtClean="0"/>
                  <a:t>Rmg</a:t>
                </a:r>
                <a:r>
                  <a:rPr lang="it-IT" dirty="0" smtClean="0"/>
                  <a:t> si ottiene dalla curva di domanda inversa con pendenza doppia: P=100-(2*2Q)= 100-4Q → 100-4Q=2Q e Q</a:t>
                </a:r>
                <a:r>
                  <a:rPr lang="it-IT" baseline="-25000" dirty="0" smtClean="0"/>
                  <a:t>M</a:t>
                </a:r>
                <a:r>
                  <a:rPr lang="it-IT" dirty="0" smtClean="0"/>
                  <a:t>*=50/3 e P</a:t>
                </a:r>
                <a:r>
                  <a:rPr lang="it-IT" baseline="-25000" dirty="0"/>
                  <a:t>M</a:t>
                </a:r>
                <a:r>
                  <a:rPr lang="it-IT" dirty="0" smtClean="0"/>
                  <a:t>*=100/3. </a:t>
                </a:r>
                <a:endParaRPr lang="en-US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96" t="-2801" b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286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AD2209-147E-4FC5-ACF4-5CB0913B5F9B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914400"/>
            <a:ext cx="7924800" cy="5334000"/>
          </a:xfrm>
        </p:spPr>
        <p:txBody>
          <a:bodyPr/>
          <a:lstStyle/>
          <a:p>
            <a:pPr>
              <a:buNone/>
            </a:pPr>
            <a:r>
              <a:rPr lang="it-IT" sz="2400" b="1" dirty="0"/>
              <a:t>Esercizio </a:t>
            </a:r>
            <a:r>
              <a:rPr lang="it-IT" sz="2400" b="1" dirty="0" smtClean="0"/>
              <a:t>2</a:t>
            </a:r>
            <a:endParaRPr lang="it-IT" sz="2400" b="1" dirty="0"/>
          </a:p>
          <a:p>
            <a:pPr algn="just">
              <a:buNone/>
            </a:pPr>
            <a:endParaRPr lang="it-IT" sz="1000" dirty="0"/>
          </a:p>
          <a:p>
            <a:pPr marL="0" algn="just">
              <a:spcBef>
                <a:spcPts val="0"/>
              </a:spcBef>
              <a:buNone/>
            </a:pPr>
            <a:r>
              <a:rPr lang="it-IT" sz="2200" dirty="0"/>
              <a:t>Nella seguente tabella sono fornite le quote di mercato negli stati uniti per 3 mercati di prodotti cartacei nel 1994.</a:t>
            </a:r>
          </a:p>
          <a:p>
            <a:pPr marL="0" algn="just">
              <a:spcBef>
                <a:spcPts val="0"/>
              </a:spcBef>
              <a:buNone/>
            </a:pPr>
            <a:endParaRPr lang="it-IT" sz="2100" dirty="0"/>
          </a:p>
          <a:p>
            <a:pPr marL="0" algn="just">
              <a:spcBef>
                <a:spcPts val="0"/>
              </a:spcBef>
              <a:buNone/>
            </a:pPr>
            <a:endParaRPr lang="it-IT" sz="2100" dirty="0"/>
          </a:p>
          <a:p>
            <a:pPr marL="0" algn="just">
              <a:spcBef>
                <a:spcPts val="0"/>
              </a:spcBef>
              <a:buNone/>
            </a:pPr>
            <a:endParaRPr lang="it-IT" sz="2100" dirty="0"/>
          </a:p>
          <a:p>
            <a:pPr marL="0" algn="just">
              <a:spcBef>
                <a:spcPts val="0"/>
              </a:spcBef>
              <a:buNone/>
            </a:pPr>
            <a:endParaRPr lang="it-IT" sz="2100" dirty="0"/>
          </a:p>
          <a:p>
            <a:pPr marL="0" algn="just">
              <a:spcBef>
                <a:spcPts val="0"/>
              </a:spcBef>
              <a:buNone/>
            </a:pPr>
            <a:endParaRPr lang="it-IT" sz="2100" dirty="0"/>
          </a:p>
          <a:p>
            <a:pPr marL="0" algn="just">
              <a:spcBef>
                <a:spcPts val="0"/>
              </a:spcBef>
              <a:buNone/>
            </a:pPr>
            <a:endParaRPr lang="it-IT" sz="2100" dirty="0"/>
          </a:p>
          <a:p>
            <a:pPr marL="0" algn="just">
              <a:spcBef>
                <a:spcPts val="0"/>
              </a:spcBef>
              <a:buNone/>
            </a:pPr>
            <a:endParaRPr lang="it-IT" sz="2100" dirty="0"/>
          </a:p>
          <a:p>
            <a:pPr marL="0" algn="just">
              <a:spcBef>
                <a:spcPts val="0"/>
              </a:spcBef>
              <a:buNone/>
            </a:pPr>
            <a:endParaRPr lang="it-IT" sz="2100" dirty="0"/>
          </a:p>
          <a:p>
            <a:pPr marL="457200" lvl="2" indent="-457200">
              <a:spcBef>
                <a:spcPts val="0"/>
              </a:spcBef>
              <a:buFont typeface="+mj-lt"/>
              <a:buAutoNum type="alphaLcParenR"/>
            </a:pPr>
            <a:r>
              <a:rPr lang="it-IT" sz="2200" dirty="0"/>
              <a:t>Si calcoli il rapporto di concentrazione delle prime 4 imprese per ciascun settore</a:t>
            </a:r>
          </a:p>
          <a:p>
            <a:pPr marL="457200" lvl="2" indent="-457200">
              <a:spcBef>
                <a:spcPts val="0"/>
              </a:spcBef>
              <a:buFont typeface="+mj-lt"/>
              <a:buAutoNum type="alphaLcParenR"/>
            </a:pPr>
            <a:r>
              <a:rPr lang="it-IT" sz="2200" dirty="0"/>
              <a:t>Si calcoli l’indice HHI per ciascuna industria</a:t>
            </a:r>
          </a:p>
          <a:p>
            <a:pPr marL="457200" lvl="2" indent="-457200">
              <a:spcBef>
                <a:spcPts val="0"/>
              </a:spcBef>
              <a:buFont typeface="+mj-lt"/>
              <a:buAutoNum type="alphaLcParenR"/>
            </a:pPr>
            <a:r>
              <a:rPr lang="it-IT" sz="2200" dirty="0"/>
              <a:t>Quale industria presenta maggiore concentrazione?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err="1">
                <a:solidFill>
                  <a:schemeClr val="hlink"/>
                </a:solidFill>
              </a:rPr>
              <a:t>Esercizi</a:t>
            </a:r>
            <a:r>
              <a:rPr lang="en-US" sz="3200" dirty="0">
                <a:solidFill>
                  <a:schemeClr val="hlink"/>
                </a:solidFill>
              </a:rPr>
              <a:t> di </a:t>
            </a:r>
            <a:r>
              <a:rPr lang="en-US" sz="3200" dirty="0" err="1" smtClean="0">
                <a:solidFill>
                  <a:schemeClr val="hlink"/>
                </a:solidFill>
              </a:rPr>
              <a:t>Riepilogo</a:t>
            </a:r>
            <a:r>
              <a:rPr lang="en-US" sz="3200" dirty="0" smtClean="0">
                <a:solidFill>
                  <a:schemeClr val="hlink"/>
                </a:solidFill>
              </a:rPr>
              <a:t>: </a:t>
            </a:r>
            <a:r>
              <a:rPr lang="en-US" sz="3200" dirty="0" err="1" smtClean="0">
                <a:solidFill>
                  <a:schemeClr val="hlink"/>
                </a:solidFill>
              </a:rPr>
              <a:t>Fallimenti</a:t>
            </a:r>
            <a:r>
              <a:rPr lang="en-US" sz="3200" dirty="0" smtClean="0">
                <a:solidFill>
                  <a:schemeClr val="hlink"/>
                </a:solidFill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</a:rPr>
              <a:t>Microeconomici</a:t>
            </a:r>
            <a:endParaRPr lang="en-US" sz="3200" dirty="0">
              <a:solidFill>
                <a:schemeClr val="hlink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624341"/>
              </p:ext>
            </p:extLst>
          </p:nvPr>
        </p:nvGraphicFramePr>
        <p:xfrm>
          <a:off x="2514600" y="2116017"/>
          <a:ext cx="7467600" cy="2271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9"/>
                <a:gridCol w="914400"/>
                <a:gridCol w="1533941"/>
                <a:gridCol w="904459"/>
                <a:gridCol w="1692967"/>
                <a:gridCol w="974034"/>
              </a:tblGrid>
              <a:tr h="2593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Velina per il trucco</a:t>
                      </a:r>
                      <a:endParaRPr lang="it-IT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Carta igienica</a:t>
                      </a:r>
                      <a:endParaRPr lang="it-IT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Asciugamani di carta</a:t>
                      </a:r>
                      <a:endParaRPr lang="it-IT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9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Società</a:t>
                      </a:r>
                      <a:endParaRPr lang="it-IT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Quota %</a:t>
                      </a:r>
                      <a:endParaRPr lang="it-IT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Società</a:t>
                      </a:r>
                      <a:endParaRPr lang="it-IT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Quota %</a:t>
                      </a:r>
                      <a:endParaRPr lang="it-IT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Società</a:t>
                      </a:r>
                      <a:endParaRPr lang="it-IT" sz="15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Quota %</a:t>
                      </a:r>
                      <a:endParaRPr lang="it-IT" sz="15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2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Kimberly-Clarck</a:t>
                      </a:r>
                      <a:endParaRPr lang="it-IT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Procter</a:t>
                      </a: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&amp; 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Procter &amp; 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8580" marR="68580" marT="0" marB="0"/>
                </a:tc>
              </a:tr>
              <a:tr h="259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Procter</a:t>
                      </a: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&amp; 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Scott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Scott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</a:tr>
              <a:tr h="259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Scott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James River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James River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</a:tr>
              <a:tr h="312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Georgia </a:t>
                      </a:r>
                      <a:r>
                        <a:rPr lang="it-IT" sz="15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Pacific</a:t>
                      </a:r>
                      <a:endParaRPr lang="it-IT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Kimberly-Clarck</a:t>
                      </a:r>
                      <a:endParaRPr lang="it-IT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8945" algn="ctr"/>
                        </a:tabLst>
                      </a:pP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Georgia </a:t>
                      </a:r>
                      <a:r>
                        <a:rPr lang="it-IT" sz="15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Pacific</a:t>
                      </a:r>
                      <a:endParaRPr lang="it-IT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</a:tr>
              <a:tr h="312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Altre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Georgia Pacific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Kimberly-Clarck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281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Altre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Altre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12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4" autoUpdateAnimBg="0"/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AD2209-147E-4FC5-ACF4-5CB0913B5F9B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914400"/>
            <a:ext cx="79248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b="1" dirty="0"/>
              <a:t>Risoluzione Esercizio </a:t>
            </a:r>
            <a:r>
              <a:rPr lang="it-IT" sz="2400" b="1" dirty="0" smtClean="0"/>
              <a:t>2</a:t>
            </a:r>
            <a:endParaRPr lang="it-IT" sz="2400" b="1" dirty="0"/>
          </a:p>
          <a:p>
            <a:pPr>
              <a:buNone/>
            </a:pPr>
            <a:endParaRPr lang="it-IT" sz="1000" dirty="0"/>
          </a:p>
          <a:p>
            <a:pPr marL="457200" indent="-457200">
              <a:buFont typeface="+mj-lt"/>
              <a:buAutoNum type="alphaLcParenR"/>
            </a:pPr>
            <a:r>
              <a:rPr lang="it-IT" sz="2000" dirty="0"/>
              <a:t>𝐶𝑅</a:t>
            </a:r>
            <a:r>
              <a:rPr lang="it-IT" sz="2000" baseline="-25000" dirty="0"/>
              <a:t>4</a:t>
            </a:r>
            <a:r>
              <a:rPr lang="it-IT" sz="2000" baseline="30000" dirty="0"/>
              <a:t>𝑇𝑅</a:t>
            </a:r>
            <a:r>
              <a:rPr lang="it-IT" sz="2000" dirty="0"/>
              <a:t> = 0,48 + 0,30 + 0,07 + 0,06 = 0,91 = 91%</a:t>
            </a:r>
          </a:p>
          <a:p>
            <a:pPr marL="457200" indent="-457200">
              <a:buNone/>
            </a:pPr>
            <a:r>
              <a:rPr lang="it-IT" sz="2000" dirty="0"/>
              <a:t>	𝐶𝑅</a:t>
            </a:r>
            <a:r>
              <a:rPr lang="it-IT" sz="2000" baseline="-25000" dirty="0"/>
              <a:t>4</a:t>
            </a:r>
            <a:r>
              <a:rPr lang="it-IT" sz="2000" baseline="30000" dirty="0"/>
              <a:t>𝐶𝐼</a:t>
            </a:r>
            <a:r>
              <a:rPr lang="it-IT" sz="2000" dirty="0"/>
              <a:t> = 0,30 + 0,20 + 0,16 + 0,12 = 0,78 = 78%</a:t>
            </a:r>
          </a:p>
          <a:p>
            <a:pPr marL="457200" indent="-457200">
              <a:buNone/>
            </a:pPr>
            <a:r>
              <a:rPr lang="it-IT" sz="2000" dirty="0"/>
              <a:t>	𝐶𝑅</a:t>
            </a:r>
            <a:r>
              <a:rPr lang="it-IT" sz="2000" baseline="-25000" dirty="0"/>
              <a:t>4</a:t>
            </a:r>
            <a:r>
              <a:rPr lang="it-IT" sz="2000" baseline="30000" dirty="0"/>
              <a:t>𝐴𝐶</a:t>
            </a:r>
            <a:r>
              <a:rPr lang="it-IT" sz="2000" dirty="0"/>
              <a:t> = 0,37 + 0,18 + 0,12 + 0,11 = 0,78 = 78% 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it-IT" sz="2000" dirty="0"/>
              <a:t>𝐻</a:t>
            </a:r>
            <a:r>
              <a:rPr lang="it-IT" sz="2000" baseline="30000" dirty="0"/>
              <a:t>𝑇𝑅</a:t>
            </a:r>
            <a:r>
              <a:rPr lang="it-IT" sz="2000" dirty="0"/>
              <a:t> = 0,48</a:t>
            </a:r>
            <a:r>
              <a:rPr lang="it-IT" sz="2000" baseline="30000" dirty="0"/>
              <a:t>2 </a:t>
            </a:r>
            <a:r>
              <a:rPr lang="it-IT" sz="2000" dirty="0"/>
              <a:t>+ 0,30</a:t>
            </a:r>
            <a:r>
              <a:rPr lang="it-IT" sz="2000" baseline="30000" dirty="0"/>
              <a:t>2 </a:t>
            </a:r>
            <a:r>
              <a:rPr lang="it-IT" sz="2000" dirty="0"/>
              <a:t>+ 0,07</a:t>
            </a:r>
            <a:r>
              <a:rPr lang="it-IT" sz="2000" baseline="30000" dirty="0"/>
              <a:t>2 </a:t>
            </a:r>
            <a:r>
              <a:rPr lang="it-IT" sz="2000" dirty="0"/>
              <a:t>+ 0,06</a:t>
            </a:r>
            <a:r>
              <a:rPr lang="it-IT" sz="2000" baseline="30000" dirty="0"/>
              <a:t>2 </a:t>
            </a:r>
            <a:r>
              <a:rPr lang="it-IT" sz="2000" dirty="0"/>
              <a:t>+ 0,09</a:t>
            </a:r>
            <a:r>
              <a:rPr lang="it-IT" sz="2000" baseline="30000" dirty="0"/>
              <a:t>2 </a:t>
            </a:r>
            <a:r>
              <a:rPr lang="it-IT" sz="2000" dirty="0"/>
              <a:t> =</a:t>
            </a:r>
          </a:p>
          <a:p>
            <a:pPr marL="457200" indent="-457200">
              <a:buNone/>
            </a:pPr>
            <a:r>
              <a:rPr lang="it-IT" sz="2000" dirty="0"/>
              <a:t>	= 0,2304 + 0,0900 + 0,0049 + 0,0036 + 0,0081 = 0,3370</a:t>
            </a:r>
          </a:p>
          <a:p>
            <a:pPr marL="457200" indent="-457200">
              <a:buNone/>
            </a:pPr>
            <a:r>
              <a:rPr lang="it-IT" sz="2000" dirty="0"/>
              <a:t>	𝐻</a:t>
            </a:r>
            <a:r>
              <a:rPr lang="it-IT" sz="2000" baseline="30000" dirty="0"/>
              <a:t>𝐶𝐼</a:t>
            </a:r>
            <a:r>
              <a:rPr lang="it-IT" sz="2000" dirty="0"/>
              <a:t> = 0,30</a:t>
            </a:r>
            <a:r>
              <a:rPr lang="it-IT" sz="2000" baseline="30000" dirty="0"/>
              <a:t>2 </a:t>
            </a:r>
            <a:r>
              <a:rPr lang="it-IT" sz="2000" dirty="0"/>
              <a:t>+ 0,20</a:t>
            </a:r>
            <a:r>
              <a:rPr lang="it-IT" sz="2000" baseline="30000" dirty="0"/>
              <a:t>2 </a:t>
            </a:r>
            <a:r>
              <a:rPr lang="it-IT" sz="2000" dirty="0"/>
              <a:t>+ 0,16</a:t>
            </a:r>
            <a:r>
              <a:rPr lang="it-IT" sz="2000" baseline="30000" dirty="0"/>
              <a:t>2 </a:t>
            </a:r>
            <a:r>
              <a:rPr lang="it-IT" sz="2000" dirty="0"/>
              <a:t>+ 0,12</a:t>
            </a:r>
            <a:r>
              <a:rPr lang="it-IT" sz="2000" baseline="30000" dirty="0"/>
              <a:t>2 </a:t>
            </a:r>
            <a:r>
              <a:rPr lang="it-IT" sz="2000" dirty="0"/>
              <a:t>+ 0,05</a:t>
            </a:r>
            <a:r>
              <a:rPr lang="it-IT" sz="2000" baseline="30000" dirty="0"/>
              <a:t>2 </a:t>
            </a:r>
            <a:r>
              <a:rPr lang="it-IT" sz="2000" dirty="0"/>
              <a:t>+ 0,16</a:t>
            </a:r>
            <a:r>
              <a:rPr lang="it-IT" sz="2000" baseline="30000" dirty="0"/>
              <a:t>2 </a:t>
            </a:r>
            <a:r>
              <a:rPr lang="it-IT" sz="2000" dirty="0"/>
              <a:t> = </a:t>
            </a:r>
          </a:p>
          <a:p>
            <a:pPr marL="457200" indent="-457200">
              <a:buNone/>
            </a:pPr>
            <a:r>
              <a:rPr lang="it-IT" sz="2000" dirty="0"/>
              <a:t>	0,0900 + 0,0400 + 0,0256 + 0,0144 + 0,0025 + 0,025 = 0,1981</a:t>
            </a:r>
          </a:p>
          <a:p>
            <a:pPr marL="457200" indent="-457200">
              <a:buNone/>
            </a:pPr>
            <a:r>
              <a:rPr lang="it-IT" sz="2000" dirty="0"/>
              <a:t>	𝐻</a:t>
            </a:r>
            <a:r>
              <a:rPr lang="it-IT" sz="2000" baseline="30000" dirty="0"/>
              <a:t>𝑃𝑇</a:t>
            </a:r>
            <a:r>
              <a:rPr lang="it-IT" sz="2000" dirty="0"/>
              <a:t> = 0,37</a:t>
            </a:r>
            <a:r>
              <a:rPr lang="it-IT" sz="2000" baseline="30000" dirty="0"/>
              <a:t>2 </a:t>
            </a:r>
            <a:r>
              <a:rPr lang="it-IT" sz="2000" dirty="0"/>
              <a:t>+ 0,18</a:t>
            </a:r>
            <a:r>
              <a:rPr lang="it-IT" sz="2000" baseline="30000" dirty="0"/>
              <a:t>2 </a:t>
            </a:r>
            <a:r>
              <a:rPr lang="it-IT" sz="2000" dirty="0"/>
              <a:t>+ 0,12</a:t>
            </a:r>
            <a:r>
              <a:rPr lang="it-IT" sz="2000" baseline="30000" dirty="0"/>
              <a:t>2 </a:t>
            </a:r>
            <a:r>
              <a:rPr lang="it-IT" sz="2000" dirty="0"/>
              <a:t>+ 0,11</a:t>
            </a:r>
            <a:r>
              <a:rPr lang="it-IT" sz="2000" baseline="30000" dirty="0"/>
              <a:t>2 </a:t>
            </a:r>
            <a:r>
              <a:rPr lang="it-IT" sz="2000" dirty="0"/>
              <a:t>+ 0,04</a:t>
            </a:r>
            <a:r>
              <a:rPr lang="it-IT" sz="2000" baseline="30000" dirty="0"/>
              <a:t>2 </a:t>
            </a:r>
            <a:r>
              <a:rPr lang="it-IT" sz="2000" dirty="0"/>
              <a:t>+ 0,18</a:t>
            </a:r>
            <a:r>
              <a:rPr lang="it-IT" sz="2000" baseline="30000" dirty="0"/>
              <a:t>2 </a:t>
            </a:r>
            <a:r>
              <a:rPr lang="it-IT" sz="2000" dirty="0"/>
              <a:t> = </a:t>
            </a:r>
          </a:p>
          <a:p>
            <a:pPr marL="457200" indent="-457200">
              <a:buNone/>
            </a:pPr>
            <a:r>
              <a:rPr lang="it-IT" sz="2000" dirty="0"/>
              <a:t>	0,1369 + 0,0324 + 0,0144 + 0,0121 + 0,0016 + 0,0324 = 0,2298</a:t>
            </a:r>
          </a:p>
          <a:p>
            <a:pPr marL="457200" indent="-457200" algn="just">
              <a:buFont typeface="+mj-lt"/>
              <a:buAutoNum type="alphaLcParenR" startAt="3"/>
            </a:pPr>
            <a:r>
              <a:rPr lang="it-IT" sz="2000" dirty="0"/>
              <a:t>Dato il più alto indice di concentrazione delle prime 4-imprese e un indice di </a:t>
            </a:r>
            <a:r>
              <a:rPr lang="it-IT" sz="2000" dirty="0" err="1"/>
              <a:t>Herfindal</a:t>
            </a:r>
            <a:r>
              <a:rPr lang="it-IT" sz="2000" dirty="0"/>
              <a:t> molto elevato, quello della velina per il trucco è il mercato più concentrato con le prime due imprese che controllano il 78% del mercato. </a:t>
            </a:r>
          </a:p>
          <a:p>
            <a:pPr marL="457200" indent="-457200">
              <a:buNone/>
            </a:pPr>
            <a:endParaRPr lang="it-IT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err="1">
                <a:solidFill>
                  <a:schemeClr val="hlink"/>
                </a:solidFill>
              </a:rPr>
              <a:t>Esercizi</a:t>
            </a:r>
            <a:r>
              <a:rPr lang="en-US" sz="3200" dirty="0">
                <a:solidFill>
                  <a:schemeClr val="hlink"/>
                </a:solidFill>
              </a:rPr>
              <a:t> </a:t>
            </a:r>
            <a:r>
              <a:rPr lang="en-US" sz="3200" dirty="0" err="1">
                <a:solidFill>
                  <a:schemeClr val="hlink"/>
                </a:solidFill>
              </a:rPr>
              <a:t>di</a:t>
            </a:r>
            <a:r>
              <a:rPr lang="en-US" sz="3200" dirty="0">
                <a:solidFill>
                  <a:schemeClr val="hlink"/>
                </a:solidFill>
              </a:rPr>
              <a:t> </a:t>
            </a:r>
            <a:r>
              <a:rPr lang="en-US" sz="3200" dirty="0" err="1">
                <a:solidFill>
                  <a:schemeClr val="hlink"/>
                </a:solidFill>
              </a:rPr>
              <a:t>Riepilogo</a:t>
            </a:r>
            <a:endParaRPr lang="en-US" sz="32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4" autoUpdateAnimBg="0"/>
      <p:bldP spid="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Esercizio </a:t>
            </a:r>
            <a:r>
              <a:rPr lang="it-IT" dirty="0" smtClean="0"/>
              <a:t>3: </a:t>
            </a:r>
            <a:r>
              <a:rPr lang="it-IT" dirty="0" smtClean="0"/>
              <a:t>Concentrazione</a:t>
            </a:r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47" y="1178595"/>
            <a:ext cx="10677867" cy="549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7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Soluzione Esercizio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it-IT" i="1" dirty="0" smtClean="0"/>
                  <a:t>a) L’indice di concentrazione C4 è </a:t>
                </a:r>
                <a:r>
                  <a:rPr lang="it-IT" i="1" dirty="0"/>
                  <a:t>la somma delle quote di mercato (o share) delle 4 </a:t>
                </a:r>
                <a:r>
                  <a:rPr lang="it-IT" i="1" dirty="0" smtClean="0"/>
                  <a:t>più grandi </a:t>
                </a:r>
                <a:r>
                  <a:rPr lang="it-IT" i="1" dirty="0"/>
                  <a:t>imprese del settore, ossia è pari a</a:t>
                </a:r>
                <a:r>
                  <a:rPr lang="it-IT" i="1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            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4 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it-IT" i="1" dirty="0" smtClean="0"/>
                  <a:t>, </a:t>
                </a:r>
                <a:r>
                  <a:rPr lang="it-IT" i="1" dirty="0"/>
                  <a:t>dove </a:t>
                </a:r>
                <a:r>
                  <a:rPr lang="it-IT" i="1" dirty="0" smtClean="0"/>
                  <a:t>s</a:t>
                </a:r>
                <a:r>
                  <a:rPr lang="it-IT" i="1" baseline="-25000" dirty="0" smtClean="0"/>
                  <a:t>i </a:t>
                </a:r>
                <a:r>
                  <a:rPr lang="it-IT" i="1" dirty="0" smtClean="0"/>
                  <a:t> </a:t>
                </a:r>
                <a:r>
                  <a:rPr lang="it-IT" i="1" dirty="0"/>
                  <a:t>indica la quota di </a:t>
                </a:r>
                <a:r>
                  <a:rPr lang="it-IT" i="1" dirty="0" smtClean="0"/>
                  <a:t>mercato </a:t>
                </a:r>
                <a:r>
                  <a:rPr lang="en-US" i="1" dirty="0" err="1" smtClean="0"/>
                  <a:t>dell’impresa</a:t>
                </a:r>
                <a:r>
                  <a:rPr lang="en-US" i="1" dirty="0" smtClean="0"/>
                  <a:t> </a:t>
                </a:r>
                <a:r>
                  <a:rPr lang="en-US" i="1" dirty="0" err="1"/>
                  <a:t>i-esima</a:t>
                </a:r>
                <a:r>
                  <a:rPr lang="en-US" i="1" dirty="0" smtClean="0"/>
                  <a:t>. </a:t>
                </a:r>
                <a:r>
                  <a:rPr lang="en-US" i="1" dirty="0" err="1" smtClean="0"/>
                  <a:t>L’indice</a:t>
                </a:r>
                <a:r>
                  <a:rPr lang="en-US" i="1" dirty="0" smtClean="0"/>
                  <a:t> di </a:t>
                </a:r>
                <a:r>
                  <a:rPr lang="en-US" i="1" dirty="0" err="1" smtClean="0"/>
                  <a:t>Herfindahl-Hirschmann</a:t>
                </a:r>
                <a:r>
                  <a:rPr lang="en-US" i="1" dirty="0" smtClean="0"/>
                  <a:t> o HHI è </a:t>
                </a:r>
                <a:r>
                  <a:rPr lang="en-US" i="1" dirty="0" err="1" smtClean="0"/>
                  <a:t>dato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dalla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somma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dei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quadrati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delle</a:t>
                </a:r>
                <a:r>
                  <a:rPr lang="en-US" i="1" dirty="0" smtClean="0"/>
                  <a:t> quote di </a:t>
                </a:r>
                <a:r>
                  <a:rPr lang="en-US" i="1" dirty="0" err="1" smtClean="0"/>
                  <a:t>mercato</a:t>
                </a:r>
                <a:r>
                  <a:rPr lang="en-US" i="1" dirty="0" smtClean="0"/>
                  <a:t> di </a:t>
                </a:r>
                <a:r>
                  <a:rPr lang="en-US" i="1" dirty="0" err="1" smtClean="0"/>
                  <a:t>tutte</a:t>
                </a:r>
                <a:r>
                  <a:rPr lang="en-US" i="1" dirty="0" smtClean="0"/>
                  <a:t> le </a:t>
                </a:r>
                <a:r>
                  <a:rPr lang="en-US" i="1" dirty="0" err="1" smtClean="0"/>
                  <a:t>imprese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presenti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nel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settore</a:t>
                </a:r>
                <a:r>
                  <a:rPr lang="en-US" i="1" dirty="0" smtClean="0"/>
                  <a:t>, </a:t>
                </a:r>
                <a:r>
                  <a:rPr lang="en-US" i="1" dirty="0" err="1" smtClean="0"/>
                  <a:t>cioè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𝐻𝐻𝐼</m:t>
                    </m:r>
                    <m:r>
                      <a:rPr lang="it-IT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it-IT" b="0" i="1" baseline="30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. </a:t>
                </a:r>
                <a:r>
                  <a:rPr lang="en-US" dirty="0" err="1" smtClean="0"/>
                  <a:t>L’indice</a:t>
                </a:r>
                <a:r>
                  <a:rPr lang="en-US" dirty="0" smtClean="0"/>
                  <a:t> HHI è </a:t>
                </a:r>
                <a:r>
                  <a:rPr lang="en-US" dirty="0" err="1" smtClean="0"/>
                  <a:t>preferibile</a:t>
                </a:r>
                <a:r>
                  <a:rPr lang="en-US" dirty="0" smtClean="0"/>
                  <a:t> a C</a:t>
                </a:r>
                <a:r>
                  <a:rPr lang="en-US" baseline="-25000" dirty="0" smtClean="0"/>
                  <a:t>4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perchè</a:t>
                </a:r>
                <a:r>
                  <a:rPr lang="en-US" dirty="0" smtClean="0"/>
                  <a:t> le </a:t>
                </a:r>
                <a:r>
                  <a:rPr lang="en-US" dirty="0" err="1" smtClean="0"/>
                  <a:t>imprese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più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grandi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pesano</a:t>
                </a:r>
                <a:r>
                  <a:rPr lang="en-US" dirty="0" smtClean="0"/>
                  <a:t> di </a:t>
                </a:r>
                <a:r>
                  <a:rPr lang="en-US" dirty="0" err="1" smtClean="0"/>
                  <a:t>più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nella</a:t>
                </a:r>
                <a:r>
                  <a:rPr lang="en-US" dirty="0" smtClean="0"/>
                  <a:t> quota di </a:t>
                </a:r>
                <a:r>
                  <a:rPr lang="en-US" dirty="0" err="1" smtClean="0"/>
                  <a:t>mercato</a:t>
                </a:r>
                <a:r>
                  <a:rPr lang="en-US" dirty="0" smtClean="0"/>
                  <a:t> e </a:t>
                </a:r>
                <a:r>
                  <a:rPr lang="en-US" dirty="0" err="1" smtClean="0"/>
                  <a:t>questo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comporta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maggiore</a:t>
                </a:r>
                <a:r>
                  <a:rPr lang="en-US" dirty="0" smtClean="0"/>
                  <a:t> influenza </a:t>
                </a:r>
                <a:r>
                  <a:rPr lang="en-US" dirty="0" err="1" smtClean="0"/>
                  <a:t>nel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mercato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inoltre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considerano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tutte</a:t>
                </a:r>
                <a:r>
                  <a:rPr lang="en-US" dirty="0" smtClean="0"/>
                  <a:t> le </a:t>
                </a:r>
                <a:r>
                  <a:rPr lang="en-US" dirty="0" err="1" smtClean="0"/>
                  <a:t>imprese</a:t>
                </a:r>
                <a:r>
                  <a:rPr lang="en-US" dirty="0" smtClean="0"/>
                  <a:t> e non solo le prime 4. </a:t>
                </a:r>
                <a:r>
                  <a:rPr lang="en-US" dirty="0" err="1" smtClean="0"/>
                  <a:t>Tuttavia</a:t>
                </a:r>
                <a:r>
                  <a:rPr lang="en-US" dirty="0" smtClean="0"/>
                  <a:t> HHI è </a:t>
                </a:r>
                <a:r>
                  <a:rPr lang="en-US" dirty="0" err="1" smtClean="0"/>
                  <a:t>solitamente</a:t>
                </a:r>
                <a:r>
                  <a:rPr lang="en-US" dirty="0" smtClean="0"/>
                  <a:t> difficile da </a:t>
                </a:r>
                <a:r>
                  <a:rPr lang="en-US" dirty="0" err="1" smtClean="0"/>
                  <a:t>calcolare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perchè</a:t>
                </a:r>
                <a:r>
                  <a:rPr lang="en-US" dirty="0" smtClean="0"/>
                  <a:t> non </a:t>
                </a:r>
                <a:r>
                  <a:rPr lang="en-US" dirty="0" err="1" smtClean="0"/>
                  <a:t>sempre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conoscono</a:t>
                </a:r>
                <a:r>
                  <a:rPr lang="en-US" dirty="0" smtClean="0"/>
                  <a:t> I </a:t>
                </a:r>
                <a:r>
                  <a:rPr lang="en-US" dirty="0" err="1" smtClean="0"/>
                  <a:t>dati</a:t>
                </a:r>
                <a:r>
                  <a:rPr lang="en-US" dirty="0" smtClean="0"/>
                  <a:t> per </a:t>
                </a:r>
                <a:r>
                  <a:rPr lang="en-US" dirty="0" err="1" smtClean="0"/>
                  <a:t>tutte</a:t>
                </a:r>
                <a:r>
                  <a:rPr lang="en-US" dirty="0" smtClean="0"/>
                  <a:t> le </a:t>
                </a:r>
                <a:r>
                  <a:rPr lang="en-US" dirty="0" err="1" smtClean="0"/>
                  <a:t>imprese</a:t>
                </a:r>
                <a:r>
                  <a:rPr lang="en-US" dirty="0" smtClean="0"/>
                  <a:t>, come in </a:t>
                </a:r>
                <a:r>
                  <a:rPr lang="en-US" dirty="0" err="1" smtClean="0"/>
                  <a:t>questo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caso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settore</a:t>
                </a:r>
                <a:r>
                  <a:rPr lang="en-US" dirty="0" smtClean="0"/>
                  <a:t> A). Come </a:t>
                </a:r>
                <a:r>
                  <a:rPr lang="en-US" dirty="0" err="1" smtClean="0"/>
                  <a:t>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procede</a:t>
                </a:r>
                <a:r>
                  <a:rPr lang="en-US" dirty="0" smtClean="0"/>
                  <a:t>?</a:t>
                </a:r>
              </a:p>
              <a:p>
                <a:r>
                  <a:rPr lang="it-IT" dirty="0" smtClean="0"/>
                  <a:t>Calcoliamo il totale della produzione per ogni settore:</a:t>
                </a:r>
              </a:p>
              <a:p>
                <a:pPr lvl="1"/>
                <a:r>
                  <a:rPr lang="it-IT" dirty="0" smtClean="0"/>
                  <a:t>Settore A: 300*5=1500</a:t>
                </a:r>
              </a:p>
              <a:p>
                <a:pPr lvl="1"/>
                <a:r>
                  <a:rPr lang="it-IT" dirty="0" smtClean="0"/>
                  <a:t>Settore B: 50+300+250+400+350+150=1500</a:t>
                </a:r>
              </a:p>
              <a:p>
                <a:pPr lvl="1"/>
                <a:r>
                  <a:rPr lang="it-IT" dirty="0" smtClean="0"/>
                  <a:t>Settore C: 200+80+800+70+200+150=1500</a:t>
                </a:r>
              </a:p>
              <a:p>
                <a:r>
                  <a:rPr lang="it-IT" dirty="0" smtClean="0"/>
                  <a:t>E le relative quote di mercato delle imprese del settore:</a:t>
                </a:r>
                <a:endParaRPr lang="en-US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t="-3221" r="-1043" b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2180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Soluzione (3) continua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 smtClean="0"/>
              <a:t>L’indice C</a:t>
            </a:r>
            <a:r>
              <a:rPr lang="it-IT" sz="2000" baseline="-25000" dirty="0" smtClean="0"/>
              <a:t>4</a:t>
            </a:r>
            <a:r>
              <a:rPr lang="it-IT" sz="2000" dirty="0" smtClean="0"/>
              <a:t>: Settore A=0,2*4=0,8; Settore B=0,86; Settore C=? Cioè, le prime 3 imprese ok, poi però posso considerare l’Impresa 2 se «Altre imprese sono più di 1» o appunto Altre imprese se ipotizzo che sia 1! E quindi C</a:t>
            </a:r>
            <a:r>
              <a:rPr lang="it-IT" sz="2000" baseline="-25000" dirty="0"/>
              <a:t>4</a:t>
            </a:r>
            <a:r>
              <a:rPr lang="it-IT" sz="2000" dirty="0" smtClean="0"/>
              <a:t> può essere: </a:t>
            </a:r>
          </a:p>
          <a:p>
            <a:r>
              <a:rPr lang="it-IT" sz="2000" dirty="0" smtClean="0"/>
              <a:t>a) 0,13+0,53+0,13+0,10=0,9 o </a:t>
            </a:r>
          </a:p>
          <a:p>
            <a:r>
              <a:rPr lang="it-IT" sz="2000" dirty="0" smtClean="0"/>
              <a:t>b) 0,13+0,53+0,13+ 0,053=0,853</a:t>
            </a:r>
          </a:p>
          <a:p>
            <a:r>
              <a:rPr lang="it-IT" sz="2000" dirty="0" smtClean="0"/>
              <a:t>Quindi i settori B e C sono più concentrati di A</a:t>
            </a:r>
            <a:endParaRPr lang="en-US" sz="2000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L’indice HHI per il settore A= 5*(0,2)</a:t>
            </a:r>
            <a:r>
              <a:rPr lang="it-IT" baseline="30000" dirty="0" smtClean="0"/>
              <a:t>2</a:t>
            </a:r>
            <a:r>
              <a:rPr lang="it-IT" dirty="0" smtClean="0"/>
              <a:t>=0,2 anche HHI=1/5=0,2</a:t>
            </a:r>
          </a:p>
          <a:p>
            <a:r>
              <a:rPr lang="it-IT" dirty="0" smtClean="0"/>
              <a:t>Per il settore B e C devo fare l’ipotesi su Altre Imprese come nel caso precedente da ∞ con (s</a:t>
            </a:r>
            <a:r>
              <a:rPr lang="it-IT" baseline="-25000" dirty="0" smtClean="0"/>
              <a:t>i</a:t>
            </a:r>
            <a:r>
              <a:rPr lang="it-IT" dirty="0" smtClean="0"/>
              <a:t>)</a:t>
            </a:r>
            <a:r>
              <a:rPr lang="it-IT" baseline="30000" dirty="0" smtClean="0"/>
              <a:t>2</a:t>
            </a:r>
            <a:r>
              <a:rPr lang="it-IT" dirty="0" smtClean="0"/>
              <a:t>=0 ad una sola impresa con </a:t>
            </a:r>
            <a:r>
              <a:rPr lang="it-IT" dirty="0"/>
              <a:t>(</a:t>
            </a:r>
            <a:r>
              <a:rPr lang="it-IT" dirty="0" smtClean="0"/>
              <a:t>s</a:t>
            </a:r>
            <a:r>
              <a:rPr lang="it-IT" baseline="-25000" dirty="0" smtClean="0"/>
              <a:t>i</a:t>
            </a:r>
            <a:r>
              <a:rPr lang="it-IT" dirty="0" smtClean="0"/>
              <a:t>)</a:t>
            </a:r>
            <a:r>
              <a:rPr lang="it-IT" baseline="30000" dirty="0" smtClean="0"/>
              <a:t>2</a:t>
            </a:r>
            <a:r>
              <a:rPr lang="it-IT" dirty="0" smtClean="0"/>
              <a:t>=0,1:</a:t>
            </a:r>
          </a:p>
          <a:p>
            <a:r>
              <a:rPr lang="it-IT" sz="1800" dirty="0" smtClean="0"/>
              <a:t>HHI ( settore B; caso 1)= (0,03)</a:t>
            </a:r>
            <a:r>
              <a:rPr lang="it-IT" sz="1800" baseline="30000" dirty="0" smtClean="0"/>
              <a:t>2</a:t>
            </a:r>
            <a:r>
              <a:rPr lang="it-IT" sz="1800" dirty="0" smtClean="0"/>
              <a:t>+(0,2)</a:t>
            </a:r>
            <a:r>
              <a:rPr lang="it-IT" sz="1800" baseline="30000" dirty="0" smtClean="0"/>
              <a:t>2</a:t>
            </a:r>
            <a:r>
              <a:rPr lang="it-IT" sz="1800" dirty="0" smtClean="0"/>
              <a:t>+(0,16)</a:t>
            </a:r>
            <a:r>
              <a:rPr lang="it-IT" sz="1800" baseline="30000" dirty="0" smtClean="0"/>
              <a:t>2</a:t>
            </a:r>
            <a:r>
              <a:rPr lang="it-IT" sz="1800" dirty="0" smtClean="0"/>
              <a:t>+(0,26)</a:t>
            </a:r>
            <a:r>
              <a:rPr lang="it-IT" sz="1800" baseline="30000" dirty="0" smtClean="0"/>
              <a:t>2</a:t>
            </a:r>
            <a:r>
              <a:rPr lang="it-IT" sz="1800" dirty="0" smtClean="0"/>
              <a:t>+(0,23)</a:t>
            </a:r>
            <a:r>
              <a:rPr lang="it-IT" sz="1800" baseline="30000" dirty="0" smtClean="0"/>
              <a:t>2</a:t>
            </a:r>
            <a:r>
              <a:rPr lang="it-IT" sz="1800" dirty="0" smtClean="0"/>
              <a:t>+0=0,194</a:t>
            </a:r>
          </a:p>
          <a:p>
            <a:r>
              <a:rPr lang="it-IT" sz="1800" dirty="0"/>
              <a:t>HHI ( settore B; caso </a:t>
            </a:r>
            <a:r>
              <a:rPr lang="it-IT" sz="1800" dirty="0" smtClean="0"/>
              <a:t>2)= </a:t>
            </a:r>
            <a:r>
              <a:rPr lang="it-IT" sz="1800" dirty="0"/>
              <a:t>(0,03)</a:t>
            </a:r>
            <a:r>
              <a:rPr lang="it-IT" sz="1800" baseline="30000" dirty="0"/>
              <a:t>2</a:t>
            </a:r>
            <a:r>
              <a:rPr lang="it-IT" sz="1800" dirty="0"/>
              <a:t>+(0,2)</a:t>
            </a:r>
            <a:r>
              <a:rPr lang="it-IT" sz="1800" baseline="30000" dirty="0"/>
              <a:t>2</a:t>
            </a:r>
            <a:r>
              <a:rPr lang="it-IT" sz="1800" dirty="0"/>
              <a:t>+(0,16)</a:t>
            </a:r>
            <a:r>
              <a:rPr lang="it-IT" sz="1800" baseline="30000" dirty="0"/>
              <a:t>2</a:t>
            </a:r>
            <a:r>
              <a:rPr lang="it-IT" sz="1800" dirty="0"/>
              <a:t>+(0,26)</a:t>
            </a:r>
            <a:r>
              <a:rPr lang="it-IT" sz="1800" baseline="30000" dirty="0"/>
              <a:t>2</a:t>
            </a:r>
            <a:r>
              <a:rPr lang="it-IT" sz="1800" dirty="0"/>
              <a:t>+(0,23)</a:t>
            </a:r>
            <a:r>
              <a:rPr lang="it-IT" sz="1800" baseline="30000" dirty="0"/>
              <a:t>2</a:t>
            </a:r>
            <a:r>
              <a:rPr lang="it-IT" sz="1800" dirty="0" smtClean="0"/>
              <a:t>+(0,1)</a:t>
            </a:r>
            <a:r>
              <a:rPr lang="it-IT" sz="1800" baseline="30000" dirty="0" smtClean="0"/>
              <a:t>2</a:t>
            </a:r>
            <a:r>
              <a:rPr lang="it-IT" sz="1800" dirty="0" smtClean="0"/>
              <a:t>=0,204</a:t>
            </a:r>
          </a:p>
          <a:p>
            <a:r>
              <a:rPr lang="it-IT" sz="1800" dirty="0" smtClean="0"/>
              <a:t>Lo stesso vale per il settore C con le due ipotesi: HHI (C,1)=0,325 e </a:t>
            </a:r>
            <a:r>
              <a:rPr lang="it-IT" sz="1800" dirty="0"/>
              <a:t>HHI (</a:t>
            </a:r>
            <a:r>
              <a:rPr lang="it-IT" sz="1800" dirty="0" smtClean="0"/>
              <a:t>C,2</a:t>
            </a:r>
            <a:r>
              <a:rPr lang="it-IT" sz="1800" smtClean="0"/>
              <a:t>)=0,335 </a:t>
            </a:r>
            <a:endParaRPr lang="en-US" sz="18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912258"/>
              </p:ext>
            </p:extLst>
          </p:nvPr>
        </p:nvGraphicFramePr>
        <p:xfrm>
          <a:off x="1778977" y="4807767"/>
          <a:ext cx="2463799" cy="1868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815"/>
                <a:gridCol w="608815"/>
                <a:gridCol w="608815"/>
                <a:gridCol w="637354"/>
              </a:tblGrid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Quota di </a:t>
                      </a:r>
                      <a:r>
                        <a:rPr lang="en-US" sz="1100" u="none" strike="noStrike" dirty="0" err="1">
                          <a:effectLst/>
                        </a:rPr>
                        <a:t>mercato</a:t>
                      </a:r>
                      <a:r>
                        <a:rPr lang="en-US" sz="1100" u="none" strike="noStrike" dirty="0">
                          <a:effectLst/>
                        </a:rPr>
                        <a:t> (</a:t>
                      </a:r>
                      <a:r>
                        <a:rPr lang="en-US" sz="1100" u="none" strike="noStrike" dirty="0" err="1">
                          <a:effectLst/>
                        </a:rPr>
                        <a:t>si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Settore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Settore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Settore 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Impresa 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0,2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0,0333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0,1333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Impresa 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0,2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0,2000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0,0533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Impresa 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0,2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0,1667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0,5333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Impresa 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0,2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0,2667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0,0467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Impresa 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0,2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0,2333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0,1333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Altre Imprese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0,1000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6" name="Connettore 1 5"/>
          <p:cNvCxnSpPr/>
          <p:nvPr/>
        </p:nvCxnSpPr>
        <p:spPr>
          <a:xfrm>
            <a:off x="1778977" y="2162907"/>
            <a:ext cx="1406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6774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683</Words>
  <Application>Microsoft Office PowerPoint</Application>
  <PresentationFormat>Widescreen</PresentationFormat>
  <Paragraphs>139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Tema di Office</vt:lpstr>
      <vt:lpstr>Esercitazione</vt:lpstr>
      <vt:lpstr>Esercizio 1: perdita di benessere sociale</vt:lpstr>
      <vt:lpstr>Soluzione Es. 1</vt:lpstr>
      <vt:lpstr>Esercizi di Riepilogo: Fallimenti Microeconomici</vt:lpstr>
      <vt:lpstr>Esercizi di Riepilogo</vt:lpstr>
      <vt:lpstr>Esercizio 3: Concentrazione</vt:lpstr>
      <vt:lpstr>Soluzione Esercizio 3</vt:lpstr>
      <vt:lpstr>Soluzione (3) continua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</dc:creator>
  <cp:lastModifiedBy>Laura</cp:lastModifiedBy>
  <cp:revision>14</cp:revision>
  <dcterms:created xsi:type="dcterms:W3CDTF">2016-04-19T06:43:58Z</dcterms:created>
  <dcterms:modified xsi:type="dcterms:W3CDTF">2016-05-03T16:55:42Z</dcterms:modified>
</cp:coreProperties>
</file>