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7" r:id="rId2"/>
    <p:sldId id="306" r:id="rId3"/>
    <p:sldId id="307" r:id="rId4"/>
    <p:sldId id="264" r:id="rId5"/>
    <p:sldId id="265" r:id="rId6"/>
    <p:sldId id="308" r:id="rId7"/>
    <p:sldId id="309" r:id="rId8"/>
    <p:sldId id="279" r:id="rId9"/>
    <p:sldId id="290" r:id="rId10"/>
    <p:sldId id="280" r:id="rId11"/>
    <p:sldId id="281" r:id="rId12"/>
    <p:sldId id="282" r:id="rId13"/>
    <p:sldId id="283" r:id="rId14"/>
    <p:sldId id="284" r:id="rId15"/>
    <p:sldId id="285" r:id="rId16"/>
    <p:sldId id="286" r:id="rId17"/>
    <p:sldId id="287" r:id="rId18"/>
    <p:sldId id="288" r:id="rId19"/>
    <p:sldId id="266" r:id="rId20"/>
    <p:sldId id="267" r:id="rId21"/>
    <p:sldId id="268" r:id="rId22"/>
    <p:sldId id="269" r:id="rId23"/>
    <p:sldId id="270" r:id="rId24"/>
    <p:sldId id="289" r:id="rId25"/>
    <p:sldId id="305" r:id="rId26"/>
    <p:sldId id="271" r:id="rId27"/>
    <p:sldId id="272" r:id="rId28"/>
    <p:sldId id="273" r:id="rId29"/>
    <p:sldId id="274" r:id="rId30"/>
    <p:sldId id="275" r:id="rId31"/>
    <p:sldId id="310" r:id="rId32"/>
    <p:sldId id="311" r:id="rId33"/>
    <p:sldId id="312" r:id="rId34"/>
    <p:sldId id="313" r:id="rId35"/>
    <p:sldId id="291" r:id="rId36"/>
    <p:sldId id="292" r:id="rId37"/>
    <p:sldId id="316" r:id="rId38"/>
    <p:sldId id="317" r:id="rId39"/>
    <p:sldId id="318" r:id="rId40"/>
    <p:sldId id="319" r:id="rId41"/>
    <p:sldId id="293" r:id="rId42"/>
    <p:sldId id="345" r:id="rId43"/>
    <p:sldId id="294" r:id="rId44"/>
    <p:sldId id="295" r:id="rId45"/>
    <p:sldId id="296" r:id="rId46"/>
    <p:sldId id="320" r:id="rId47"/>
    <p:sldId id="321" r:id="rId48"/>
    <p:sldId id="299" r:id="rId49"/>
    <p:sldId id="323" r:id="rId50"/>
    <p:sldId id="324" r:id="rId51"/>
    <p:sldId id="297" r:id="rId52"/>
    <p:sldId id="301" r:id="rId53"/>
    <p:sldId id="342" r:id="rId54"/>
    <p:sldId id="322" r:id="rId55"/>
    <p:sldId id="300" r:id="rId56"/>
    <p:sldId id="302" r:id="rId57"/>
    <p:sldId id="303" r:id="rId58"/>
    <p:sldId id="343" r:id="rId59"/>
    <p:sldId id="341" r:id="rId60"/>
    <p:sldId id="344" r:id="rId61"/>
    <p:sldId id="298" r:id="rId62"/>
    <p:sldId id="304" r:id="rId63"/>
    <p:sldId id="336" r:id="rId64"/>
    <p:sldId id="337" r:id="rId65"/>
    <p:sldId id="338" r:id="rId66"/>
    <p:sldId id="339" r:id="rId67"/>
    <p:sldId id="346" r:id="rId68"/>
    <p:sldId id="347" r:id="rId69"/>
    <p:sldId id="326" r:id="rId70"/>
    <p:sldId id="327" r:id="rId71"/>
    <p:sldId id="328" r:id="rId72"/>
    <p:sldId id="329" r:id="rId73"/>
    <p:sldId id="330" r:id="rId74"/>
    <p:sldId id="331" r:id="rId75"/>
    <p:sldId id="332" r:id="rId76"/>
    <p:sldId id="333" r:id="rId77"/>
    <p:sldId id="334" r:id="rId78"/>
    <p:sldId id="335" r:id="rId79"/>
    <p:sldId id="348" r:id="rId80"/>
    <p:sldId id="349" r:id="rId8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206" autoAdjust="0"/>
  </p:normalViewPr>
  <p:slideViewPr>
    <p:cSldViewPr snapToGrid="0">
      <p:cViewPr varScale="1">
        <p:scale>
          <a:sx n="77" d="100"/>
          <a:sy n="77" d="100"/>
        </p:scale>
        <p:origin x="792" y="58"/>
      </p:cViewPr>
      <p:guideLst>
        <p:guide orient="horz" pos="2160"/>
        <p:guide pos="3840"/>
      </p:guideLst>
    </p:cSldViewPr>
  </p:slideViewPr>
  <p:notesTextViewPr>
    <p:cViewPr>
      <p:scale>
        <a:sx n="1" d="1"/>
        <a:sy n="1" d="1"/>
      </p:scale>
      <p:origin x="0" y="0"/>
    </p:cViewPr>
  </p:notesTextViewPr>
  <p:notesViewPr>
    <p:cSldViewPr snapToGrid="0">
      <p:cViewPr varScale="1">
        <p:scale>
          <a:sx n="64" d="100"/>
          <a:sy n="64" d="100"/>
        </p:scale>
        <p:origin x="-314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7BBE9-CD4C-4B0A-B173-F1EC65A09938}" type="datetimeFigureOut">
              <a:rPr lang="it-IT" smtClean="0"/>
              <a:pPr/>
              <a:t>11/04/2017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DF0FB-A41B-4D99-80CC-89313DF2B3C8}" type="slidenum">
              <a:rPr lang="it-IT" smtClean="0"/>
              <a:pPr/>
              <a:t>‹N›</a:t>
            </a:fld>
            <a:endParaRPr lang="it-IT"/>
          </a:p>
        </p:txBody>
      </p:sp>
    </p:spTree>
    <p:extLst>
      <p:ext uri="{BB962C8B-B14F-4D97-AF65-F5344CB8AC3E}">
        <p14:creationId xmlns:p14="http://schemas.microsoft.com/office/powerpoint/2010/main" val="161920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it.wikipedia.org/wiki/Investimento" TargetMode="External"/><Relationship Id="rId3" Type="http://schemas.openxmlformats.org/officeDocument/2006/relationships/hyperlink" Target="http://it.wikipedia.org/wiki/Macroeconomia" TargetMode="External"/><Relationship Id="rId7" Type="http://schemas.openxmlformats.org/officeDocument/2006/relationships/hyperlink" Target="http://it.wikipedia.org/wiki/Risparmio"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it.wikipedia.org/wiki/Domanda_aggregata" TargetMode="External"/><Relationship Id="rId5" Type="http://schemas.openxmlformats.org/officeDocument/2006/relationships/hyperlink" Target="http://it.wikipedia.org/wiki/Reddito" TargetMode="External"/><Relationship Id="rId10" Type="http://schemas.openxmlformats.org/officeDocument/2006/relationships/hyperlink" Target="http://it.wikipedia.org/wiki/Legge_di_Say" TargetMode="External"/><Relationship Id="rId4" Type="http://schemas.openxmlformats.org/officeDocument/2006/relationships/hyperlink" Target="http://it.wikipedia.org/wiki/Produzione" TargetMode="External"/><Relationship Id="rId9" Type="http://schemas.openxmlformats.org/officeDocument/2006/relationships/hyperlink" Target="http://it.wikipedia.org/wiki/Jean-Baptiste_Sa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a:ln/>
        </p:spPr>
      </p:sp>
      <p:sp>
        <p:nvSpPr>
          <p:cNvPr id="19459" name="Segnaposto note 2"/>
          <p:cNvSpPr>
            <a:spLocks noGrp="1"/>
          </p:cNvSpPr>
          <p:nvPr>
            <p:ph type="body" idx="1"/>
          </p:nvPr>
        </p:nvSpPr>
        <p:spPr>
          <a:noFill/>
        </p:spPr>
        <p:txBody>
          <a:bodyPr/>
          <a:lstStyle/>
          <a:p>
            <a:pPr eaLnBrk="1" hangingPunct="1"/>
            <a:r>
              <a:rPr lang="it-IT" altLang="it-IT" dirty="0" smtClean="0"/>
              <a:t>Il principio della </a:t>
            </a:r>
            <a:r>
              <a:rPr lang="it-IT" altLang="it-IT" b="1" dirty="0" smtClean="0"/>
              <a:t>domanda effettiva</a:t>
            </a:r>
            <a:r>
              <a:rPr lang="it-IT" altLang="it-IT" dirty="0" smtClean="0"/>
              <a:t>, in </a:t>
            </a:r>
            <a:r>
              <a:rPr lang="it-IT" altLang="it-IT" dirty="0" smtClean="0">
                <a:hlinkClick r:id="rId3" action="ppaction://hlinkfile" tooltip="Macroeconomia"/>
              </a:rPr>
              <a:t>macroeconomia</a:t>
            </a:r>
            <a:r>
              <a:rPr lang="it-IT" altLang="it-IT" dirty="0" smtClean="0"/>
              <a:t>, consiste </a:t>
            </a:r>
            <a:r>
              <a:rPr lang="it-IT" altLang="it-IT" dirty="0" err="1" smtClean="0"/>
              <a:t>nellàssunzione</a:t>
            </a:r>
            <a:r>
              <a:rPr lang="it-IT" altLang="it-IT" dirty="0" smtClean="0"/>
              <a:t> che il livello della </a:t>
            </a:r>
            <a:r>
              <a:rPr lang="it-IT" altLang="it-IT" dirty="0" smtClean="0">
                <a:hlinkClick r:id="rId4" action="ppaction://hlinkfile" tooltip="Produzione"/>
              </a:rPr>
              <a:t>produzione</a:t>
            </a:r>
            <a:r>
              <a:rPr lang="it-IT" altLang="it-IT" dirty="0" smtClean="0"/>
              <a:t>, e quindi del </a:t>
            </a:r>
            <a:r>
              <a:rPr lang="it-IT" altLang="it-IT" dirty="0" smtClean="0">
                <a:hlinkClick r:id="rId5" action="ppaction://hlinkfile" tooltip="Reddito"/>
              </a:rPr>
              <a:t>reddito</a:t>
            </a:r>
            <a:r>
              <a:rPr lang="it-IT" altLang="it-IT" dirty="0" smtClean="0"/>
              <a:t>, è influenzato dal livello della </a:t>
            </a:r>
            <a:r>
              <a:rPr lang="it-IT" altLang="it-IT" dirty="0" smtClean="0">
                <a:hlinkClick r:id="rId6" action="ppaction://hlinkfile" tooltip="Domanda aggregata"/>
              </a:rPr>
              <a:t>domanda aggregata</a:t>
            </a:r>
            <a:r>
              <a:rPr lang="it-IT" altLang="it-IT" dirty="0" smtClean="0"/>
              <a:t>. Il principio può anche essere enunciato dicendo che le variazioni del reddito portano in equilibrio </a:t>
            </a:r>
            <a:r>
              <a:rPr lang="it-IT" altLang="it-IT" dirty="0" smtClean="0">
                <a:hlinkClick r:id="rId7" action="ppaction://hlinkfile" tooltip="Risparmio"/>
              </a:rPr>
              <a:t>risparmio</a:t>
            </a:r>
            <a:r>
              <a:rPr lang="it-IT" altLang="it-IT" dirty="0" smtClean="0"/>
              <a:t> e </a:t>
            </a:r>
            <a:r>
              <a:rPr lang="it-IT" altLang="it-IT" dirty="0" smtClean="0">
                <a:hlinkClick r:id="rId8" action="ppaction://hlinkfile" tooltip="Investimento"/>
              </a:rPr>
              <a:t>investimento</a:t>
            </a:r>
            <a:r>
              <a:rPr lang="it-IT" altLang="it-IT" dirty="0" smtClean="0"/>
              <a:t>. La </a:t>
            </a:r>
            <a:r>
              <a:rPr lang="it-IT" altLang="it-IT" b="1" dirty="0" smtClean="0"/>
              <a:t>domanda effettiva</a:t>
            </a:r>
            <a:r>
              <a:rPr lang="it-IT" altLang="it-IT" dirty="0" smtClean="0"/>
              <a:t> è il punto nel quale il ricavo previsto da un dato livello di occupazione eguaglia il prezzo complessivo di offerta, ed è il livello al quale si attesterà la produzione. La teoria in questione afferma il contrario di quanto sostenuto da </a:t>
            </a:r>
            <a:r>
              <a:rPr lang="it-IT" altLang="it-IT" dirty="0" err="1" smtClean="0">
                <a:hlinkClick r:id="rId9" action="ppaction://hlinkfile" tooltip="Jean-Baptiste Say"/>
              </a:rPr>
              <a:t>Jean-Baptiste</a:t>
            </a:r>
            <a:r>
              <a:rPr lang="it-IT" altLang="it-IT" dirty="0" smtClean="0">
                <a:hlinkClick r:id="rId9" action="ppaction://hlinkfile" tooltip="Jean-Baptiste Say"/>
              </a:rPr>
              <a:t> </a:t>
            </a:r>
            <a:r>
              <a:rPr lang="it-IT" altLang="it-IT" dirty="0" err="1" smtClean="0">
                <a:hlinkClick r:id="rId9" action="ppaction://hlinkfile" tooltip="Jean-Baptiste Say"/>
              </a:rPr>
              <a:t>Say</a:t>
            </a:r>
            <a:r>
              <a:rPr lang="it-IT" altLang="it-IT" dirty="0" smtClean="0"/>
              <a:t> e dalla sua celebre "</a:t>
            </a:r>
            <a:r>
              <a:rPr lang="it-IT" altLang="it-IT" dirty="0" smtClean="0">
                <a:hlinkClick r:id="rId10" action="ppaction://hlinkfile" tooltip="Legge di Say"/>
              </a:rPr>
              <a:t>legge</a:t>
            </a:r>
            <a:r>
              <a:rPr lang="it-IT" altLang="it-IT" dirty="0" smtClean="0"/>
              <a:t>", in base alla quale l'offerta genera una domanda di importo equivalente.</a:t>
            </a:r>
          </a:p>
        </p:txBody>
      </p:sp>
      <p:sp>
        <p:nvSpPr>
          <p:cNvPr id="19460" name="Segnaposto numero diapositiva 3"/>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A1ADF9-E13C-4BD2-BF72-FF8FF67A9C3B}" type="slidenum">
              <a:rPr lang="en-GB" altLang="it-IT"/>
              <a:pPr eaLnBrk="1" hangingPunct="1"/>
              <a:t>20</a:t>
            </a:fld>
            <a:endParaRPr lang="en-GB" altLang="it-IT"/>
          </a:p>
        </p:txBody>
      </p:sp>
    </p:spTree>
    <p:extLst>
      <p:ext uri="{BB962C8B-B14F-4D97-AF65-F5344CB8AC3E}">
        <p14:creationId xmlns:p14="http://schemas.microsoft.com/office/powerpoint/2010/main" val="340308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
          <p:cNvSpPr>
            <a:spLocks noGrp="1" noRot="1" noChangeAspect="1" noChangeArrowheads="1" noTextEdit="1"/>
          </p:cNvSpPr>
          <p:nvPr>
            <p:ph type="sldImg"/>
          </p:nvPr>
        </p:nvSpPr>
        <p:spPr bwMode="auto">
          <a:xfrm>
            <a:off x="381000" y="695325"/>
            <a:ext cx="6096000" cy="3429000"/>
          </a:xfrm>
          <a:solidFill>
            <a:srgbClr val="FFFFFF"/>
          </a:solidFill>
          <a:ln>
            <a:solidFill>
              <a:srgbClr val="000000"/>
            </a:solidFill>
            <a:miter lim="800000"/>
            <a:headEnd/>
            <a:tailEnd/>
          </a:ln>
        </p:spPr>
      </p:sp>
      <p:sp>
        <p:nvSpPr>
          <p:cNvPr id="10240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ct val="0"/>
              </a:spcBef>
            </a:pPr>
            <a:endParaRPr lang="it-IT" altLang="it-IT" smtClean="0"/>
          </a:p>
        </p:txBody>
      </p:sp>
    </p:spTree>
    <p:extLst>
      <p:ext uri="{BB962C8B-B14F-4D97-AF65-F5344CB8AC3E}">
        <p14:creationId xmlns:p14="http://schemas.microsoft.com/office/powerpoint/2010/main" val="245890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buClrTx/>
              <a:buFontTx/>
              <a:buNone/>
            </a:pPr>
            <a:fld id="{3B7E61E6-1D5D-4EEB-BEDB-05F147E735A9}" type="slidenum">
              <a:rPr lang="it-IT" altLang="it-IT" sz="1200">
                <a:solidFill>
                  <a:srgbClr val="000000"/>
                </a:solidFill>
                <a:ea typeface="Arial Unicode MS" panose="020B0604020202020204" pitchFamily="34" charset="-128"/>
              </a:rPr>
              <a:pPr>
                <a:buClrTx/>
                <a:buFontTx/>
                <a:buNone/>
              </a:pPr>
              <a:t>67</a:t>
            </a:fld>
            <a:endParaRPr lang="it-IT" altLang="it-IT" sz="1200">
              <a:solidFill>
                <a:srgbClr val="000000"/>
              </a:solidFill>
              <a:ea typeface="Arial Unicode MS" panose="020B0604020202020204" pitchFamily="34" charset="-128"/>
            </a:endParaRPr>
          </a:p>
        </p:txBody>
      </p:sp>
      <p:sp>
        <p:nvSpPr>
          <p:cNvPr id="67587" name="Rectangle 1"/>
          <p:cNvSpPr txBox="1">
            <a:spLocks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txBox="1">
            <a:spLocks noChangeArrowheads="1"/>
          </p:cNvSpPr>
          <p:nvPr>
            <p:ph type="body" idx="1"/>
          </p:nvPr>
        </p:nvSpPr>
        <p:spPr>
          <a:xfrm>
            <a:off x="906463" y="4714875"/>
            <a:ext cx="4984750"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extLst>
      <p:ext uri="{BB962C8B-B14F-4D97-AF65-F5344CB8AC3E}">
        <p14:creationId xmlns:p14="http://schemas.microsoft.com/office/powerpoint/2010/main" val="112976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buClrTx/>
              <a:buFontTx/>
              <a:buNone/>
            </a:pPr>
            <a:fld id="{201B43B4-922B-4FC7-A0F2-4FDB2C8A716B}" type="slidenum">
              <a:rPr lang="it-IT" altLang="it-IT" sz="1200">
                <a:solidFill>
                  <a:srgbClr val="000000"/>
                </a:solidFill>
                <a:ea typeface="Arial Unicode MS" panose="020B0604020202020204" pitchFamily="34" charset="-128"/>
              </a:rPr>
              <a:pPr>
                <a:buClrTx/>
                <a:buFontTx/>
                <a:buNone/>
              </a:pPr>
              <a:t>68</a:t>
            </a:fld>
            <a:endParaRPr lang="it-IT" altLang="it-IT" sz="1200">
              <a:solidFill>
                <a:srgbClr val="000000"/>
              </a:solidFill>
              <a:ea typeface="Arial Unicode MS" panose="020B0604020202020204" pitchFamily="34" charset="-128"/>
            </a:endParaRPr>
          </a:p>
        </p:txBody>
      </p:sp>
      <p:sp>
        <p:nvSpPr>
          <p:cNvPr id="69635" name="Rectangle 1"/>
          <p:cNvSpPr txBox="1">
            <a:spLocks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txBox="1">
            <a:spLocks noChangeArrowheads="1"/>
          </p:cNvSpPr>
          <p:nvPr>
            <p:ph type="body" idx="1"/>
          </p:nvPr>
        </p:nvSpPr>
        <p:spPr>
          <a:xfrm>
            <a:off x="906463" y="4714875"/>
            <a:ext cx="4984750"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extLst>
      <p:ext uri="{BB962C8B-B14F-4D97-AF65-F5344CB8AC3E}">
        <p14:creationId xmlns:p14="http://schemas.microsoft.com/office/powerpoint/2010/main" val="199053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6EDF0FB-A41B-4D99-80CC-89313DF2B3C8}" type="slidenum">
              <a:rPr lang="it-IT" smtClean="0"/>
              <a:pPr/>
              <a:t>79</a:t>
            </a:fld>
            <a:endParaRPr lang="it-IT"/>
          </a:p>
        </p:txBody>
      </p:sp>
    </p:spTree>
    <p:extLst>
      <p:ext uri="{BB962C8B-B14F-4D97-AF65-F5344CB8AC3E}">
        <p14:creationId xmlns:p14="http://schemas.microsoft.com/office/powerpoint/2010/main" val="223125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6EDF0FB-A41B-4D99-80CC-89313DF2B3C8}" type="slidenum">
              <a:rPr lang="it-IT" smtClean="0"/>
              <a:pPr/>
              <a:t>48</a:t>
            </a:fld>
            <a:endParaRPr lang="it-IT"/>
          </a:p>
        </p:txBody>
      </p:sp>
    </p:spTree>
    <p:extLst>
      <p:ext uri="{BB962C8B-B14F-4D97-AF65-F5344CB8AC3E}">
        <p14:creationId xmlns:p14="http://schemas.microsoft.com/office/powerpoint/2010/main" val="282536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6EDF0FB-A41B-4D99-80CC-89313DF2B3C8}" type="slidenum">
              <a:rPr lang="it-IT" smtClean="0"/>
              <a:pPr/>
              <a:t>51</a:t>
            </a:fld>
            <a:endParaRPr lang="it-IT"/>
          </a:p>
        </p:txBody>
      </p:sp>
    </p:spTree>
    <p:extLst>
      <p:ext uri="{BB962C8B-B14F-4D97-AF65-F5344CB8AC3E}">
        <p14:creationId xmlns:p14="http://schemas.microsoft.com/office/powerpoint/2010/main" val="3530056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en-US" smtClean="0"/>
          </a:p>
        </p:txBody>
      </p:sp>
    </p:spTree>
    <p:extLst>
      <p:ext uri="{BB962C8B-B14F-4D97-AF65-F5344CB8AC3E}">
        <p14:creationId xmlns:p14="http://schemas.microsoft.com/office/powerpoint/2010/main" val="201544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6EDF0FB-A41B-4D99-80CC-89313DF2B3C8}" type="slidenum">
              <a:rPr lang="it-IT" smtClean="0"/>
              <a:pPr/>
              <a:t>56</a:t>
            </a:fld>
            <a:endParaRPr lang="it-IT"/>
          </a:p>
        </p:txBody>
      </p:sp>
    </p:spTree>
    <p:extLst>
      <p:ext uri="{BB962C8B-B14F-4D97-AF65-F5344CB8AC3E}">
        <p14:creationId xmlns:p14="http://schemas.microsoft.com/office/powerpoint/2010/main" val="2287611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fr-FR" dirty="0" smtClean="0"/>
              <a:t>Nelle regioni più sviluppate, l’80% dell’FSE deve essere speso in massimo 5 priorità di investimento (su un totale di 19) a favore di occupazione/mobilità, istruzione/formazione, inclusione sociale e capacità istituzionale. </a:t>
            </a:r>
          </a:p>
          <a:p>
            <a:pPr>
              <a:spcBef>
                <a:spcPct val="0"/>
              </a:spcBef>
            </a:pPr>
            <a:r>
              <a:rPr lang="it-IT" altLang="fr-FR" dirty="0" smtClean="0"/>
              <a:t>Nelle regioni in transizione, il 70% dell’FSE deve essere speso in massimo 5 priorità di investimento (su un totale di 19) a favore di occupazione/mobilità, istruzione/formazione, inclusione sociale e capacità istituzionale.</a:t>
            </a:r>
          </a:p>
          <a:p>
            <a:pPr>
              <a:spcBef>
                <a:spcPct val="0"/>
              </a:spcBef>
            </a:pPr>
            <a:r>
              <a:rPr lang="it-IT" altLang="fr-FR" dirty="0" smtClean="0"/>
              <a:t>Nelle regioni meno sviluppate, il 60% dell’FSE deve essere speso in massimo 5 priorità di investimento (su un totale di 19) a favore di occupazione/mobilità, istruzione/formazione, inclusione sociale e capacità istituzionale.</a:t>
            </a:r>
          </a:p>
          <a:p>
            <a:pPr>
              <a:spcBef>
                <a:spcPct val="0"/>
              </a:spcBef>
            </a:pPr>
            <a:endParaRPr lang="it-IT" altLang="fr-FR" dirty="0" smtClean="0"/>
          </a:p>
          <a:p>
            <a:pPr>
              <a:spcBef>
                <a:spcPct val="0"/>
              </a:spcBef>
            </a:pPr>
            <a:r>
              <a:rPr lang="it-IT" altLang="fr-FR" b="1" dirty="0" smtClean="0"/>
              <a:t>Esempi di priorità di investimento per l’obiettivo tematico volto a «promuovere l’occupazione sostenibile e di qualità e a sostenere la mobilità dei lavoratori»: </a:t>
            </a:r>
          </a:p>
          <a:p>
            <a:pPr>
              <a:spcBef>
                <a:spcPct val="0"/>
              </a:spcBef>
            </a:pPr>
            <a:endParaRPr lang="it-IT" altLang="fr-FR" dirty="0" smtClean="0"/>
          </a:p>
          <a:p>
            <a:pPr>
              <a:spcBef>
                <a:spcPct val="0"/>
              </a:spcBef>
            </a:pPr>
            <a:r>
              <a:rPr lang="it-IT" altLang="fr-FR" dirty="0" smtClean="0"/>
              <a:t>- accesso all’impiego per coloro che cercano un lavoro e per le persone inattive, compresi i disoccupati da lungo tempo e le persone lontane dal mercato del lavoro, attraverso iniziative a favore dell’occupazione locale e il sostegno alla mobilità del lavoro;</a:t>
            </a:r>
          </a:p>
          <a:p>
            <a:pPr>
              <a:spcBef>
                <a:spcPct val="0"/>
              </a:spcBef>
            </a:pPr>
            <a:r>
              <a:rPr lang="it-IT" altLang="fr-FR" dirty="0" smtClean="0"/>
              <a:t>- integrazione sostenibile nel mercato del lavoro per i giovani, in particolare per i disoccupati e coloro al di fuori di ogni ciclo di istruzione e formazione, compresi i giovani a rischio di esclusione sociale e provenienti da comunità emarginate, attraverso l’attuazione della Garanzia per i giovani;</a:t>
            </a:r>
          </a:p>
          <a:p>
            <a:pPr>
              <a:spcBef>
                <a:spcPct val="0"/>
              </a:spcBef>
            </a:pPr>
            <a:r>
              <a:rPr lang="it-IT" altLang="fr-FR" dirty="0" smtClean="0"/>
              <a:t>- lavoro autonomo, imprenditorialità e creazione di imprese, incluse le microimprese innovative e le piccole e medie imprese;</a:t>
            </a:r>
          </a:p>
          <a:p>
            <a:pPr>
              <a:spcBef>
                <a:spcPct val="0"/>
              </a:spcBef>
              <a:buFontTx/>
              <a:buChar char="-"/>
            </a:pPr>
            <a:r>
              <a:rPr lang="it-IT" altLang="fr-FR" dirty="0" smtClean="0"/>
              <a:t>modernizzazione delle istituzioni del mercato del lavoro, quali i servizi per l’occupazione pubblici e privati, garanzia di una maggiore conformità alle esigenze del mercato del lavoro, attraverso azioni volte a potenziare la mobilità transnazionale dei lavoratori, schemi di mobilità e una cooperazione più efficace tra le istituzioni e le parti interessate.</a:t>
            </a:r>
          </a:p>
          <a:p>
            <a:pPr>
              <a:spcBef>
                <a:spcPct val="0"/>
              </a:spcBef>
            </a:pPr>
            <a:endParaRPr lang="it-IT" altLang="fr-FR" dirty="0" smtClean="0"/>
          </a:p>
          <a:p>
            <a:pPr>
              <a:spcBef>
                <a:spcPct val="0"/>
              </a:spcBef>
            </a:pPr>
            <a:r>
              <a:rPr lang="it-IT" altLang="fr-FR" b="1" dirty="0" smtClean="0"/>
              <a:t>Esempi di priorità di investimento per l’obiettivo tematico volto a «promuovere l’inclusione sociale, lottare contro la povertà e qualsiasi forma di discriminazione»: </a:t>
            </a:r>
          </a:p>
          <a:p>
            <a:pPr>
              <a:spcBef>
                <a:spcPct val="0"/>
              </a:spcBef>
            </a:pPr>
            <a:endParaRPr lang="it-IT" altLang="fr-FR" dirty="0" smtClean="0"/>
          </a:p>
          <a:p>
            <a:pPr>
              <a:spcBef>
                <a:spcPct val="0"/>
              </a:spcBef>
            </a:pPr>
            <a:r>
              <a:rPr lang="it-IT" altLang="fr-FR" dirty="0" smtClean="0"/>
              <a:t>- integrazione socio-economica delle comunità emarginate come i Rom;</a:t>
            </a:r>
          </a:p>
          <a:p>
            <a:pPr>
              <a:spcBef>
                <a:spcPct val="0"/>
              </a:spcBef>
            </a:pPr>
            <a:r>
              <a:rPr lang="it-IT" altLang="fr-FR" dirty="0" smtClean="0"/>
              <a:t>- promozione dell’imprenditorialità sociale e dell’inserimento professionale nelle imprese sociali, nonché dell’economia sociale e solidale al fine di agevolare l’accesso all’impiego;</a:t>
            </a:r>
          </a:p>
          <a:p>
            <a:pPr>
              <a:spcBef>
                <a:spcPct val="0"/>
              </a:spcBef>
            </a:pPr>
            <a:r>
              <a:rPr lang="it-IT" altLang="fr-FR" dirty="0" smtClean="0"/>
              <a:t>strategie di sviluppo locale di tipo partecipativo.</a:t>
            </a:r>
          </a:p>
          <a:p>
            <a:pPr>
              <a:spcBef>
                <a:spcPct val="0"/>
              </a:spcBef>
            </a:pPr>
            <a:endParaRPr lang="it-IT" altLang="fr-FR" dirty="0" smtClean="0"/>
          </a:p>
          <a:p>
            <a:pPr>
              <a:spcBef>
                <a:spcPct val="0"/>
              </a:spcBef>
            </a:pPr>
            <a:r>
              <a:rPr lang="it-IT" altLang="fr-FR" b="1" dirty="0" smtClean="0"/>
              <a:t>Esempi di priorità di investimento per l’obiettivo tematico volto a «investire nell’istruzione, nella formazione e nella formazione professionale per lo sviluppo delle competenze e l’apprendimento permanente»: </a:t>
            </a:r>
          </a:p>
          <a:p>
            <a:pPr>
              <a:spcBef>
                <a:spcPct val="0"/>
              </a:spcBef>
            </a:pPr>
            <a:endParaRPr lang="it-IT" altLang="fr-FR" dirty="0" smtClean="0"/>
          </a:p>
          <a:p>
            <a:pPr>
              <a:spcBef>
                <a:spcPct val="0"/>
              </a:spcBef>
            </a:pPr>
            <a:r>
              <a:rPr lang="it-IT" altLang="fr-FR" dirty="0" smtClean="0"/>
              <a:t>- ridurre e prevenire l’abbandono scolastico prematuro, promuovere un accesso paritario a un’educazione della prima infanzia e a un’istruzione primaria e secondaria di buona qualità, compresi i percorsi di apprendimento formali, non formali e informali per la reintegrazione nell’istruzione e nella formazione;</a:t>
            </a:r>
          </a:p>
          <a:p>
            <a:pPr>
              <a:spcBef>
                <a:spcPct val="0"/>
              </a:spcBef>
            </a:pPr>
            <a:r>
              <a:rPr lang="it-IT" altLang="fr-FR" dirty="0" smtClean="0"/>
              <a:t>migliorare l’accesso paritario all’apprendimento permanente.</a:t>
            </a:r>
          </a:p>
          <a:p>
            <a:pPr>
              <a:spcBef>
                <a:spcPct val="0"/>
              </a:spcBef>
            </a:pPr>
            <a:endParaRPr lang="it-IT" altLang="fr-FR" dirty="0" smtClean="0"/>
          </a:p>
          <a:p>
            <a:pPr>
              <a:spcBef>
                <a:spcPct val="0"/>
              </a:spcBef>
            </a:pPr>
            <a:r>
              <a:rPr lang="it-IT" altLang="fr-FR" b="1" dirty="0" smtClean="0"/>
              <a:t>Esempi di priorità di investimento per l’obiettivo tematico volto a «migliorare la capacità istituzionale delle autorità pubbliche e dei soggetti interessati e a conseguire un’amministrazione pubblica efficiente»: </a:t>
            </a:r>
          </a:p>
          <a:p>
            <a:pPr>
              <a:spcBef>
                <a:spcPct val="0"/>
              </a:spcBef>
            </a:pPr>
            <a:endParaRPr lang="it-IT" altLang="fr-FR" dirty="0" smtClean="0"/>
          </a:p>
          <a:p>
            <a:pPr>
              <a:spcBef>
                <a:spcPct val="0"/>
              </a:spcBef>
            </a:pPr>
            <a:r>
              <a:rPr lang="it-IT" altLang="fr-FR" dirty="0" smtClean="0"/>
              <a:t>- investimenti a favore della capacità istituzionale e dell’efficienza della pubblica amministrazione e di servizi pubblici a livello nazionale, regionale e locale mirati ad attuare riforme e a elaborare un quadro normativo più efficace, nonché a conseguire un buon livello di </a:t>
            </a:r>
            <a:r>
              <a:rPr lang="it-IT" altLang="fr-FR" dirty="0" err="1" smtClean="0"/>
              <a:t>governance</a:t>
            </a:r>
            <a:r>
              <a:rPr lang="it-IT" altLang="fr-FR" dirty="0" smtClean="0"/>
              <a:t> (Paesi del Fondo di coesione)</a:t>
            </a:r>
          </a:p>
          <a:p>
            <a:pPr>
              <a:spcBef>
                <a:spcPct val="0"/>
              </a:spcBef>
            </a:pPr>
            <a:r>
              <a:rPr lang="it-IT" altLang="fr-FR" dirty="0" smtClean="0"/>
              <a:t>- potenziamento delle capacità per tutte le parti interessate che si occupano di istruzione, apprendimento permanente, occupazione e politiche sociali attraverso accordi settoriali e territoriali volti a promuovere riforme a livello nazionale, regionale e locale. </a:t>
            </a:r>
          </a:p>
        </p:txBody>
      </p:sp>
    </p:spTree>
    <p:extLst>
      <p:ext uri="{BB962C8B-B14F-4D97-AF65-F5344CB8AC3E}">
        <p14:creationId xmlns:p14="http://schemas.microsoft.com/office/powerpoint/2010/main" val="115460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8275" lvl="1" indent="-168275">
              <a:spcBef>
                <a:spcPct val="0"/>
              </a:spcBef>
              <a:spcAft>
                <a:spcPts val="600"/>
              </a:spcAft>
              <a:buFontTx/>
              <a:buChar char="•"/>
            </a:pPr>
            <a:r>
              <a:rPr lang="it-IT" altLang="fr-FR" smtClean="0"/>
              <a:t>Per l'economia a basso tenore di carbonio (efficienza energetica e rinnovabili) sono previsti obblighi distinti per lo stanziamento delle risorse del FESR (regioni in ritardo di sviluppo - 12%, regioni in transizione - 15% e regioni più sviluppate - 20%).</a:t>
            </a:r>
          </a:p>
          <a:p>
            <a:pPr marL="168275" lvl="1" indent="-168275">
              <a:spcBef>
                <a:spcPct val="0"/>
              </a:spcBef>
              <a:spcAft>
                <a:spcPts val="600"/>
              </a:spcAft>
              <a:buFontTx/>
              <a:buChar char="•"/>
            </a:pPr>
            <a:r>
              <a:rPr lang="it-IT" altLang="en-US" sz="1400" smtClean="0"/>
              <a:t>Per il sostegno alle PMI: maggiore utilizzo degli Strumenti finanziari</a:t>
            </a:r>
          </a:p>
        </p:txBody>
      </p:sp>
      <p:sp>
        <p:nvSpPr>
          <p:cNvPr id="952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fontAlgn="base">
              <a:spcBef>
                <a:spcPct val="0"/>
              </a:spcBef>
              <a:spcAft>
                <a:spcPct val="0"/>
              </a:spcAft>
              <a:defRPr>
                <a:solidFill>
                  <a:schemeClr val="tx1"/>
                </a:solidFill>
                <a:latin typeface="Calibri" panose="020F0502020204030204" pitchFamily="34" charset="0"/>
              </a:defRPr>
            </a:lvl6pPr>
            <a:lvl7pPr marL="2971800" indent="-228600" defTabSz="922338" fontAlgn="base">
              <a:spcBef>
                <a:spcPct val="0"/>
              </a:spcBef>
              <a:spcAft>
                <a:spcPct val="0"/>
              </a:spcAft>
              <a:defRPr>
                <a:solidFill>
                  <a:schemeClr val="tx1"/>
                </a:solidFill>
                <a:latin typeface="Calibri" panose="020F0502020204030204" pitchFamily="34" charset="0"/>
              </a:defRPr>
            </a:lvl7pPr>
            <a:lvl8pPr marL="3429000" indent="-228600" defTabSz="922338" fontAlgn="base">
              <a:spcBef>
                <a:spcPct val="0"/>
              </a:spcBef>
              <a:spcAft>
                <a:spcPct val="0"/>
              </a:spcAft>
              <a:defRPr>
                <a:solidFill>
                  <a:schemeClr val="tx1"/>
                </a:solidFill>
                <a:latin typeface="Calibri" panose="020F0502020204030204" pitchFamily="34" charset="0"/>
              </a:defRPr>
            </a:lvl8pPr>
            <a:lvl9pPr marL="3886200" indent="-228600" defTabSz="922338" fontAlgn="base">
              <a:spcBef>
                <a:spcPct val="0"/>
              </a:spcBef>
              <a:spcAft>
                <a:spcPct val="0"/>
              </a:spcAft>
              <a:defRPr>
                <a:solidFill>
                  <a:schemeClr val="tx1"/>
                </a:solidFill>
                <a:latin typeface="Calibri" panose="020F0502020204030204" pitchFamily="34" charset="0"/>
              </a:defRPr>
            </a:lvl9pPr>
          </a:lstStyle>
          <a:p>
            <a:pPr algn="r"/>
            <a:fld id="{22A67737-4A3F-4CE5-9D1A-A16CB8A1D4C2}" type="slidenum">
              <a:rPr lang="en-GB" altLang="en-US"/>
              <a:pPr algn="r"/>
              <a:t>59</a:t>
            </a:fld>
            <a:endParaRPr lang="en-GB" altLang="en-US"/>
          </a:p>
        </p:txBody>
      </p:sp>
    </p:spTree>
    <p:extLst>
      <p:ext uri="{BB962C8B-B14F-4D97-AF65-F5344CB8AC3E}">
        <p14:creationId xmlns:p14="http://schemas.microsoft.com/office/powerpoint/2010/main" val="1569909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C538A4C-3937-4905-B565-B5FDE2409FFB}" type="slidenum">
              <a:rPr lang="it-IT" altLang="it-IT"/>
              <a:pPr/>
              <a:t>60</a:t>
            </a:fld>
            <a:endParaRPr lang="it-IT" altLang="it-IT"/>
          </a:p>
        </p:txBody>
      </p:sp>
      <p:sp>
        <p:nvSpPr>
          <p:cNvPr id="97283" name="Text Box 1"/>
          <p:cNvSpPr txBox="1">
            <a:spLocks noChangeArrowheads="1"/>
          </p:cNvSpPr>
          <p:nvPr/>
        </p:nvSpPr>
        <p:spPr bwMode="auto">
          <a:xfrm>
            <a:off x="3884613" y="8685213"/>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76" tIns="46632" rIns="89676" bIns="46632" anchor="b"/>
          <a:lstStyle>
            <a:lvl1pPr>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anose="020F0502020204030204" pitchFamily="34" charset="0"/>
              </a:defRPr>
            </a:lvl1pPr>
            <a:lvl2pPr marL="742950" indent="-285750">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anose="020F0502020204030204" pitchFamily="34" charset="0"/>
              </a:defRPr>
            </a:lvl2pPr>
            <a:lvl3pPr marL="1143000" indent="-228600">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anose="020F0502020204030204" pitchFamily="34" charset="0"/>
              </a:defRPr>
            </a:lvl3pPr>
            <a:lvl4pPr marL="1600200" indent="-228600">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anose="020F0502020204030204" pitchFamily="34" charset="0"/>
              </a:defRPr>
            </a:lvl4pPr>
            <a:lvl5pPr marL="2057400" indent="-228600">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defRPr>
                <a:solidFill>
                  <a:schemeClr val="tx1"/>
                </a:solidFill>
                <a:latin typeface="Calibri" panose="020F0502020204030204" pitchFamily="34" charset="0"/>
              </a:defRPr>
            </a:lvl9pPr>
          </a:lstStyle>
          <a:p>
            <a:pPr algn="r"/>
            <a:fld id="{4B11BD4B-03A3-400D-A2ED-6633C199959E}" type="slidenum">
              <a:rPr lang="it-IT" altLang="it-IT">
                <a:solidFill>
                  <a:srgbClr val="000000"/>
                </a:solidFill>
              </a:rPr>
              <a:pPr algn="r"/>
              <a:t>60</a:t>
            </a:fld>
            <a:endParaRPr lang="it-IT" altLang="it-IT">
              <a:solidFill>
                <a:srgbClr val="000000"/>
              </a:solidFill>
            </a:endParaRPr>
          </a:p>
        </p:txBody>
      </p:sp>
      <p:sp>
        <p:nvSpPr>
          <p:cNvPr id="97284" name="Rectangle 2"/>
          <p:cNvSpPr>
            <a:spLocks noGrp="1" noRot="1" noChangeAspect="1" noChangeArrowheads="1" noTextEdit="1"/>
          </p:cNvSpPr>
          <p:nvPr>
            <p:ph type="sldImg"/>
          </p:nvPr>
        </p:nvSpPr>
        <p:spPr bwMode="auto">
          <a:xfrm>
            <a:off x="384175" y="684213"/>
            <a:ext cx="6094413" cy="3429000"/>
          </a:xfrm>
          <a:solidFill>
            <a:srgbClr val="FFFFFF"/>
          </a:solidFill>
          <a:ln>
            <a:solidFill>
              <a:srgbClr val="000000"/>
            </a:solidFill>
            <a:miter lim="800000"/>
            <a:headEnd/>
            <a:tailEnd/>
          </a:ln>
        </p:spPr>
      </p:sp>
      <p:sp>
        <p:nvSpPr>
          <p:cNvPr id="97285" name="Rectangle 3"/>
          <p:cNvSpPr>
            <a:spLocks noGrp="1" noChangeArrowheads="1"/>
          </p:cNvSpPr>
          <p:nvPr>
            <p:ph type="body" idx="1"/>
          </p:nvPr>
        </p:nvSpPr>
        <p:spPr bwMode="auto">
          <a:xfrm>
            <a:off x="685800" y="4343400"/>
            <a:ext cx="548798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a:spcBef>
                <a:spcPts val="450"/>
              </a:spcBef>
              <a:tabLst>
                <a:tab pos="0" algn="l"/>
                <a:tab pos="444500" algn="l"/>
                <a:tab pos="892175" algn="l"/>
                <a:tab pos="1339850" algn="l"/>
                <a:tab pos="1787525" algn="l"/>
                <a:tab pos="2235200" algn="l"/>
                <a:tab pos="2682875" algn="l"/>
                <a:tab pos="3130550" algn="l"/>
                <a:tab pos="3578225" algn="l"/>
                <a:tab pos="4025900" algn="l"/>
                <a:tab pos="4473575" algn="l"/>
                <a:tab pos="4921250" algn="l"/>
                <a:tab pos="5368925" algn="l"/>
                <a:tab pos="5816600" algn="l"/>
                <a:tab pos="6264275" algn="l"/>
                <a:tab pos="6711950" algn="l"/>
                <a:tab pos="7159625" algn="l"/>
                <a:tab pos="7607300" algn="l"/>
                <a:tab pos="8054975" algn="l"/>
                <a:tab pos="8502650" algn="l"/>
                <a:tab pos="8950325" algn="l"/>
              </a:tabLst>
            </a:pPr>
            <a:endParaRPr lang="it-IT" altLang="it-IT" smtClean="0"/>
          </a:p>
        </p:txBody>
      </p:sp>
    </p:spTree>
    <p:extLst>
      <p:ext uri="{BB962C8B-B14F-4D97-AF65-F5344CB8AC3E}">
        <p14:creationId xmlns:p14="http://schemas.microsoft.com/office/powerpoint/2010/main" val="116323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fr-FR" dirty="0" smtClean="0"/>
              <a:t>Con riferimento ai programmi: il 6% di tutti i Programmi operativi è «congelato» fino alla fine del 2018. In seguito alla presentazione del Rapporto annuale di esecuzione entro la fine del mese di giugno 2019, oppure nella relazione intermedia, la Commissione europea deciderà quali priorità hanno portato a compimento le tappe fondamentali, in modo dettagliato per ciascuna regione/fondo; fine mese di agosto 2019 - revisione dei programmi. Se gli assi prioritari del Programma operativo avranno raggiunto le tappe fondamentali e staranno dunque procedendo nella giusta direzione per raggiungere gli obiettivi entro la fine del periodo, il 6% sarà sbloccato. Se l’asse prioritario invece non avrà rispettato quanto programmato, il 6% sarà messo a disposizione di un altro asse prioritario e, se necessario, di un altro Programma operativo che funziona in modo efficace. In tal caso sarà effettuata una riprogrammazione.</a:t>
            </a:r>
          </a:p>
        </p:txBody>
      </p:sp>
      <p:sp>
        <p:nvSpPr>
          <p:cNvPr id="1013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8" tIns="45304" rIns="90608" bIns="45304"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206C2D89-7D4F-4C5D-BB9F-0C55D447BD20}" type="slidenum">
              <a:rPr lang="en-GB" altLang="en-US"/>
              <a:pPr algn="r"/>
              <a:t>63</a:t>
            </a:fld>
            <a:endParaRPr lang="en-GB" altLang="en-US"/>
          </a:p>
        </p:txBody>
      </p:sp>
    </p:spTree>
    <p:extLst>
      <p:ext uri="{BB962C8B-B14F-4D97-AF65-F5344CB8AC3E}">
        <p14:creationId xmlns:p14="http://schemas.microsoft.com/office/powerpoint/2010/main" val="338136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1057008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17987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18606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914400" y="1981200"/>
            <a:ext cx="10363200" cy="4114800"/>
          </a:xfrm>
        </p:spPr>
        <p:txBody>
          <a:bodyPr/>
          <a:lstStyle/>
          <a:p>
            <a:endParaRPr lang="it-IT"/>
          </a:p>
        </p:txBody>
      </p:sp>
      <p:sp>
        <p:nvSpPr>
          <p:cNvPr id="4" name="Segnaposto data 3"/>
          <p:cNvSpPr>
            <a:spLocks noGrp="1"/>
          </p:cNvSpPr>
          <p:nvPr>
            <p:ph type="dt" sz="half" idx="10"/>
          </p:nvPr>
        </p:nvSpPr>
        <p:spPr>
          <a:xfrm>
            <a:off x="914400" y="6248400"/>
            <a:ext cx="2540000" cy="457200"/>
          </a:xfrm>
        </p:spPr>
        <p:txBody>
          <a:bodyPr/>
          <a:lstStyle>
            <a:lvl1pPr>
              <a:defRPr/>
            </a:lvl1pPr>
          </a:lstStyle>
          <a:p>
            <a:endParaRPr lang="it-IT" altLang="it-IT"/>
          </a:p>
        </p:txBody>
      </p:sp>
      <p:sp>
        <p:nvSpPr>
          <p:cNvPr id="5" name="Segnaposto piè di pagina 4"/>
          <p:cNvSpPr>
            <a:spLocks noGrp="1"/>
          </p:cNvSpPr>
          <p:nvPr>
            <p:ph type="ftr" sz="quarter" idx="11"/>
          </p:nvPr>
        </p:nvSpPr>
        <p:spPr>
          <a:xfrm>
            <a:off x="4165600" y="6248400"/>
            <a:ext cx="3860800" cy="457200"/>
          </a:xfrm>
        </p:spPr>
        <p:txBody>
          <a:bodyPr/>
          <a:lstStyle>
            <a:lvl1pPr>
              <a:defRPr/>
            </a:lvl1pPr>
          </a:lstStyle>
          <a:p>
            <a:endParaRPr lang="it-IT" altLang="it-IT"/>
          </a:p>
        </p:txBody>
      </p:sp>
      <p:sp>
        <p:nvSpPr>
          <p:cNvPr id="6" name="Segnaposto numero diapositiva 5"/>
          <p:cNvSpPr>
            <a:spLocks noGrp="1"/>
          </p:cNvSpPr>
          <p:nvPr>
            <p:ph type="sldNum" sz="quarter" idx="12"/>
          </p:nvPr>
        </p:nvSpPr>
        <p:spPr>
          <a:xfrm>
            <a:off x="8737600" y="6248400"/>
            <a:ext cx="2540000" cy="457200"/>
          </a:xfrm>
        </p:spPr>
        <p:txBody>
          <a:bodyPr/>
          <a:lstStyle>
            <a:lvl1pPr>
              <a:defRPr/>
            </a:lvl1pPr>
          </a:lstStyle>
          <a:p>
            <a:fld id="{CF6F6F3B-B2F4-4F99-A880-BD53993B9CC5}" type="slidenum">
              <a:rPr lang="it-IT" altLang="it-IT"/>
              <a:pPr/>
              <a:t>‹N›</a:t>
            </a:fld>
            <a:endParaRPr lang="it-IT" altLang="it-IT"/>
          </a:p>
        </p:txBody>
      </p:sp>
    </p:spTree>
    <p:extLst>
      <p:ext uri="{BB962C8B-B14F-4D97-AF65-F5344CB8AC3E}">
        <p14:creationId xmlns:p14="http://schemas.microsoft.com/office/powerpoint/2010/main" val="69251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6402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22236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364758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398956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130220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258288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170515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240620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299A5B6-A2BA-4609-BE5B-2446A00DB264}" type="datetimeFigureOut">
              <a:rPr lang="it-IT" smtClean="0"/>
              <a:pPr/>
              <a:t>11/04/2017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0591D1-CFF1-4F93-B618-53D425FA11A1}" type="slidenum">
              <a:rPr lang="it-IT" smtClean="0"/>
              <a:pPr/>
              <a:t>‹N›</a:t>
            </a:fld>
            <a:endParaRPr lang="it-IT"/>
          </a:p>
        </p:txBody>
      </p:sp>
    </p:spTree>
    <p:extLst>
      <p:ext uri="{BB962C8B-B14F-4D97-AF65-F5344CB8AC3E}">
        <p14:creationId xmlns:p14="http://schemas.microsoft.com/office/powerpoint/2010/main" val="294467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9A5B6-A2BA-4609-BE5B-2446A00DB264}" type="datetimeFigureOut">
              <a:rPr lang="it-IT" smtClean="0"/>
              <a:pPr/>
              <a:t>11/04/2017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591D1-CFF1-4F93-B618-53D425FA11A1}" type="slidenum">
              <a:rPr lang="it-IT" smtClean="0"/>
              <a:pPr/>
              <a:t>‹N›</a:t>
            </a:fld>
            <a:endParaRPr lang="it-IT"/>
          </a:p>
        </p:txBody>
      </p:sp>
    </p:spTree>
    <p:extLst>
      <p:ext uri="{BB962C8B-B14F-4D97-AF65-F5344CB8AC3E}">
        <p14:creationId xmlns:p14="http://schemas.microsoft.com/office/powerpoint/2010/main" val="3982939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opencoesione.gov.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regione.fvg.it/rafvg/cms/RAFVG/GEN/programmazione/FOGLIA21/"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1.xml.rels><?xml version="1.0" encoding="UTF-8" standalone="yes"?>
<Relationships xmlns="http://schemas.openxmlformats.org/package/2006/relationships"><Relationship Id="rId2" Type="http://schemas.openxmlformats.org/officeDocument/2006/relationships/hyperlink" Target="http://ec.europa.eu/research/regions/pdf/publications/ris3_report-082015.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www.researchitaly.it/conoscere/strategie-e-sfide/strategie-e-programmi/smart-specialisation-strategy/" TargetMode="External"/><Relationship Id="rId2" Type="http://schemas.openxmlformats.org/officeDocument/2006/relationships/hyperlink" Target="http://s3platform.jrc.ec.europa.eu/home;jsessionid=yFQWJqchlBDWGYtPJ1z8vGqnP2bT0Z3HHNTrQWgYcTyqjlyt0s8Q!1570925246!1424677946315" TargetMode="External"/><Relationship Id="rId1" Type="http://schemas.openxmlformats.org/officeDocument/2006/relationships/slideLayout" Target="../slideLayouts/slideLayout2.xml"/><Relationship Id="rId5" Type="http://schemas.openxmlformats.org/officeDocument/2006/relationships/hyperlink" Target="http://www.regione.fvg.it/rafvg/cms/RAFVG/fondi-europei-fvg-internazionale/Strategia-specializzazione-intelligente/articolo.html" TargetMode="External"/><Relationship Id="rId4" Type="http://schemas.openxmlformats.org/officeDocument/2006/relationships/hyperlink" Target="https://ec.europa.eu/growth/tools-databases/regional-innovation-monitor/policy-document/smart-specialisation-strategy-friuli-venezia-giulia"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regione.fvg.it/rafvg/export/sites/default/RAFVG/fondi-europei-fvg-internazionale/Strategia-specializzazione-intelligente/allegati/22032017_RAA_2016_21.12.2016.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ec.europa.eu/eurostat/statistics-explained/images/1/1f/Gross_domestic_product_(GDP)_per_inhabitant,_in_purchasing_power_standard_(PPS),_by_NUTS_level_2_region,_2013_(%C2%B9)_(%25_of_the_EU-28_average,_EU-28_=_100)_RYB15.png"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Politica Regionale Europea</a:t>
            </a:r>
            <a:endParaRPr lang="it-IT" dirty="0"/>
          </a:p>
        </p:txBody>
      </p:sp>
      <p:sp>
        <p:nvSpPr>
          <p:cNvPr id="3" name="Sottotitolo 2"/>
          <p:cNvSpPr>
            <a:spLocks noGrp="1"/>
          </p:cNvSpPr>
          <p:nvPr>
            <p:ph type="subTitle" idx="1"/>
          </p:nvPr>
        </p:nvSpPr>
        <p:spPr/>
        <p:txBody>
          <a:bodyPr/>
          <a:lstStyle/>
          <a:p>
            <a:r>
              <a:rPr lang="it-IT" dirty="0" smtClean="0"/>
              <a:t>Come aumentare la coesione tra Paesi e Regioni: il ruolo delle tecnologie e della ricerca</a:t>
            </a:r>
            <a:endParaRPr lang="it-IT" dirty="0"/>
          </a:p>
        </p:txBody>
      </p:sp>
    </p:spTree>
    <p:extLst>
      <p:ext uri="{BB962C8B-B14F-4D97-AF65-F5344CB8AC3E}">
        <p14:creationId xmlns:p14="http://schemas.microsoft.com/office/powerpoint/2010/main" val="232198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208213" y="188914"/>
            <a:ext cx="7772400" cy="587375"/>
          </a:xfrm>
        </p:spPr>
        <p:txBody>
          <a:bodyPr/>
          <a:lstStyle/>
          <a:p>
            <a:r>
              <a:rPr lang="it-IT" altLang="it-IT" sz="3600"/>
              <a:t>I. Le disparità regionali: il PIL</a:t>
            </a:r>
          </a:p>
        </p:txBody>
      </p:sp>
      <p:pic>
        <p:nvPicPr>
          <p:cNvPr id="11981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289" y="1484313"/>
            <a:ext cx="835342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8" name="Text Box 10"/>
          <p:cNvSpPr txBox="1">
            <a:spLocks noChangeArrowheads="1"/>
          </p:cNvSpPr>
          <p:nvPr/>
        </p:nvSpPr>
        <p:spPr bwMode="auto">
          <a:xfrm>
            <a:off x="1847850" y="981076"/>
            <a:ext cx="3024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t>PIL pro-capite (SPA), 2005</a:t>
            </a:r>
          </a:p>
        </p:txBody>
      </p:sp>
      <p:sp>
        <p:nvSpPr>
          <p:cNvPr id="119819" name="Text Box 11"/>
          <p:cNvSpPr txBox="1">
            <a:spLocks noChangeArrowheads="1"/>
          </p:cNvSpPr>
          <p:nvPr/>
        </p:nvSpPr>
        <p:spPr bwMode="auto">
          <a:xfrm>
            <a:off x="7535863" y="6308726"/>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a:t>Fonte: CE, Quarto rapporto sulla coesione, 2007</a:t>
            </a:r>
          </a:p>
        </p:txBody>
      </p:sp>
    </p:spTree>
    <p:extLst>
      <p:ext uri="{BB962C8B-B14F-4D97-AF65-F5344CB8AC3E}">
        <p14:creationId xmlns:p14="http://schemas.microsoft.com/office/powerpoint/2010/main" val="4113214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765176"/>
            <a:ext cx="5605462"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6" name="Rectangle 2"/>
          <p:cNvSpPr>
            <a:spLocks noGrp="1" noChangeArrowheads="1"/>
          </p:cNvSpPr>
          <p:nvPr>
            <p:ph type="title"/>
          </p:nvPr>
        </p:nvSpPr>
        <p:spPr>
          <a:xfrm>
            <a:off x="2208214" y="188914"/>
            <a:ext cx="8135937" cy="587375"/>
          </a:xfrm>
        </p:spPr>
        <p:txBody>
          <a:bodyPr/>
          <a:lstStyle/>
          <a:p>
            <a:r>
              <a:rPr lang="it-IT" altLang="it-IT" sz="3600"/>
              <a:t>I. Le disparità regionali: l’occupazione</a:t>
            </a:r>
          </a:p>
        </p:txBody>
      </p:sp>
      <p:sp>
        <p:nvSpPr>
          <p:cNvPr id="82949" name="Text Box 5"/>
          <p:cNvSpPr txBox="1">
            <a:spLocks noChangeArrowheads="1"/>
          </p:cNvSpPr>
          <p:nvPr/>
        </p:nvSpPr>
        <p:spPr bwMode="auto">
          <a:xfrm>
            <a:off x="1847850" y="981076"/>
            <a:ext cx="3024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t>Tasso di occupazione, 2005</a:t>
            </a:r>
          </a:p>
        </p:txBody>
      </p:sp>
      <p:sp>
        <p:nvSpPr>
          <p:cNvPr id="82950" name="Text Box 6"/>
          <p:cNvSpPr txBox="1">
            <a:spLocks noChangeArrowheads="1"/>
          </p:cNvSpPr>
          <p:nvPr/>
        </p:nvSpPr>
        <p:spPr bwMode="auto">
          <a:xfrm>
            <a:off x="4943475" y="6381751"/>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a:t>Fonte: CE, Quarto rapporto sulla coesione, 2007</a:t>
            </a:r>
          </a:p>
        </p:txBody>
      </p:sp>
      <p:pic>
        <p:nvPicPr>
          <p:cNvPr id="8295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850" y="1412875"/>
            <a:ext cx="18669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25" y="4005263"/>
            <a:ext cx="2971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80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title"/>
          </p:nvPr>
        </p:nvSpPr>
        <p:spPr>
          <a:xfrm>
            <a:off x="2208214" y="188914"/>
            <a:ext cx="8135937" cy="587375"/>
          </a:xfrm>
        </p:spPr>
        <p:txBody>
          <a:bodyPr/>
          <a:lstStyle/>
          <a:p>
            <a:r>
              <a:rPr lang="it-IT" altLang="it-IT" sz="3600"/>
              <a:t>I. Le disparità regionali: la produttività</a:t>
            </a:r>
          </a:p>
        </p:txBody>
      </p:sp>
      <p:sp>
        <p:nvSpPr>
          <p:cNvPr id="120836" name="Text Box 4"/>
          <p:cNvSpPr txBox="1">
            <a:spLocks noChangeArrowheads="1"/>
          </p:cNvSpPr>
          <p:nvPr/>
        </p:nvSpPr>
        <p:spPr bwMode="auto">
          <a:xfrm>
            <a:off x="1847850" y="981076"/>
            <a:ext cx="30241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t>PIL per persona occupata (euro), 2004</a:t>
            </a:r>
          </a:p>
        </p:txBody>
      </p:sp>
      <p:sp>
        <p:nvSpPr>
          <p:cNvPr id="120837" name="Text Box 5"/>
          <p:cNvSpPr txBox="1">
            <a:spLocks noChangeArrowheads="1"/>
          </p:cNvSpPr>
          <p:nvPr/>
        </p:nvSpPr>
        <p:spPr bwMode="auto">
          <a:xfrm>
            <a:off x="4943475" y="6613526"/>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a:t>Fonte: CE, Quarto rapporto sulla coesione, 2007</a:t>
            </a:r>
          </a:p>
        </p:txBody>
      </p:sp>
      <p:pic>
        <p:nvPicPr>
          <p:cNvPr id="120841"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3476" y="692150"/>
            <a:ext cx="552767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4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1088" y="2205038"/>
            <a:ext cx="14668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684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p:nvPr>
        </p:nvSpPr>
        <p:spPr>
          <a:xfrm>
            <a:off x="1774825" y="188914"/>
            <a:ext cx="8713788" cy="587375"/>
          </a:xfrm>
        </p:spPr>
        <p:txBody>
          <a:bodyPr/>
          <a:lstStyle/>
          <a:p>
            <a:r>
              <a:rPr lang="it-IT" altLang="it-IT" sz="3600"/>
              <a:t>I. Le disparità regionali: la disoccupazione</a:t>
            </a:r>
          </a:p>
        </p:txBody>
      </p:sp>
      <p:sp>
        <p:nvSpPr>
          <p:cNvPr id="83972" name="Text Box 4"/>
          <p:cNvSpPr txBox="1">
            <a:spLocks noChangeArrowheads="1"/>
          </p:cNvSpPr>
          <p:nvPr/>
        </p:nvSpPr>
        <p:spPr bwMode="auto">
          <a:xfrm>
            <a:off x="1703388" y="981076"/>
            <a:ext cx="3384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t>Tasso di disoccupazione, 2005</a:t>
            </a:r>
          </a:p>
        </p:txBody>
      </p:sp>
      <p:sp>
        <p:nvSpPr>
          <p:cNvPr id="83973" name="Text Box 5"/>
          <p:cNvSpPr txBox="1">
            <a:spLocks noChangeArrowheads="1"/>
          </p:cNvSpPr>
          <p:nvPr/>
        </p:nvSpPr>
        <p:spPr bwMode="auto">
          <a:xfrm>
            <a:off x="4943475" y="6613526"/>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a:t>Fonte: CE, Quarto rapporto sulla coesione, 2007</a:t>
            </a:r>
          </a:p>
        </p:txBody>
      </p:sp>
      <p:pic>
        <p:nvPicPr>
          <p:cNvPr id="8397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9675" y="765176"/>
            <a:ext cx="5513388"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189" y="1700213"/>
            <a:ext cx="2054225"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5188" y="4149725"/>
            <a:ext cx="23050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698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208213" y="188914"/>
            <a:ext cx="7772400" cy="587375"/>
          </a:xfrm>
        </p:spPr>
        <p:txBody>
          <a:bodyPr/>
          <a:lstStyle/>
          <a:p>
            <a:r>
              <a:rPr lang="it-IT" altLang="it-IT" sz="3600" dirty="0"/>
              <a:t>I. Le disparità regionali: </a:t>
            </a:r>
            <a:r>
              <a:rPr lang="it-IT" altLang="it-IT" sz="3600" dirty="0" smtClean="0"/>
              <a:t>l’evoluzione</a:t>
            </a:r>
            <a:endParaRPr lang="it-IT" altLang="it-IT" sz="3600" dirty="0"/>
          </a:p>
        </p:txBody>
      </p:sp>
      <p:sp>
        <p:nvSpPr>
          <p:cNvPr id="149508" name="Text Box 4"/>
          <p:cNvSpPr txBox="1">
            <a:spLocks noChangeArrowheads="1"/>
          </p:cNvSpPr>
          <p:nvPr/>
        </p:nvSpPr>
        <p:spPr bwMode="auto">
          <a:xfrm>
            <a:off x="1847851" y="981076"/>
            <a:ext cx="5256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t>Aumento del PIL pro-capite (SPA), 1995-2005</a:t>
            </a:r>
          </a:p>
        </p:txBody>
      </p:sp>
      <p:sp>
        <p:nvSpPr>
          <p:cNvPr id="149509" name="Text Box 5"/>
          <p:cNvSpPr txBox="1">
            <a:spLocks noChangeArrowheads="1"/>
          </p:cNvSpPr>
          <p:nvPr/>
        </p:nvSpPr>
        <p:spPr bwMode="auto">
          <a:xfrm>
            <a:off x="7680325" y="6092826"/>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a:t>Fonte: CE, Quarto rapporto sulla coesione, 2007</a:t>
            </a:r>
          </a:p>
        </p:txBody>
      </p:sp>
      <p:pic>
        <p:nvPicPr>
          <p:cNvPr id="14951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851" y="1412875"/>
            <a:ext cx="8640763"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308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208213" y="188914"/>
            <a:ext cx="7772400" cy="587375"/>
          </a:xfrm>
        </p:spPr>
        <p:txBody>
          <a:bodyPr/>
          <a:lstStyle/>
          <a:p>
            <a:r>
              <a:rPr lang="it-IT" altLang="it-IT" sz="3600" dirty="0"/>
              <a:t>I. Le disparità regionali: l’evoluzione</a:t>
            </a:r>
          </a:p>
        </p:txBody>
      </p:sp>
      <p:sp>
        <p:nvSpPr>
          <p:cNvPr id="150531" name="Text Box 3"/>
          <p:cNvSpPr txBox="1">
            <a:spLocks noChangeArrowheads="1"/>
          </p:cNvSpPr>
          <p:nvPr/>
        </p:nvSpPr>
        <p:spPr bwMode="auto">
          <a:xfrm>
            <a:off x="1847850" y="981076"/>
            <a:ext cx="3384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t>Crescita del PIL pro-capite, 1995-2004</a:t>
            </a:r>
          </a:p>
        </p:txBody>
      </p:sp>
      <p:sp>
        <p:nvSpPr>
          <p:cNvPr id="150532" name="Text Box 4"/>
          <p:cNvSpPr txBox="1">
            <a:spLocks noChangeArrowheads="1"/>
          </p:cNvSpPr>
          <p:nvPr/>
        </p:nvSpPr>
        <p:spPr bwMode="auto">
          <a:xfrm>
            <a:off x="5591175" y="6613526"/>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a:t>Fonte: CE, Quarto rapporto sulla coesione, 2007</a:t>
            </a:r>
          </a:p>
        </p:txBody>
      </p:sp>
      <p:pic>
        <p:nvPicPr>
          <p:cNvPr id="15053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938" y="765176"/>
            <a:ext cx="5326062"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3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289" y="2060576"/>
            <a:ext cx="2536825"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053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5551" y="4508500"/>
            <a:ext cx="10572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850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9064" y="765176"/>
            <a:ext cx="5468937" cy="609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554" name="Rectangle 2"/>
          <p:cNvSpPr>
            <a:spLocks noGrp="1" noChangeArrowheads="1"/>
          </p:cNvSpPr>
          <p:nvPr>
            <p:ph type="title"/>
          </p:nvPr>
        </p:nvSpPr>
        <p:spPr>
          <a:xfrm>
            <a:off x="2208213" y="188914"/>
            <a:ext cx="7772400" cy="587375"/>
          </a:xfrm>
        </p:spPr>
        <p:txBody>
          <a:bodyPr/>
          <a:lstStyle/>
          <a:p>
            <a:r>
              <a:rPr lang="it-IT" altLang="it-IT" sz="3600" dirty="0"/>
              <a:t>I. Le disparità regionali: l’evoluzione</a:t>
            </a:r>
          </a:p>
        </p:txBody>
      </p:sp>
      <p:sp>
        <p:nvSpPr>
          <p:cNvPr id="151555" name="Text Box 3"/>
          <p:cNvSpPr txBox="1">
            <a:spLocks noChangeArrowheads="1"/>
          </p:cNvSpPr>
          <p:nvPr/>
        </p:nvSpPr>
        <p:spPr bwMode="auto">
          <a:xfrm>
            <a:off x="1847850" y="981076"/>
            <a:ext cx="3240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t>Crescita dell’occupazione, 1995-2004</a:t>
            </a:r>
          </a:p>
        </p:txBody>
      </p:sp>
      <p:sp>
        <p:nvSpPr>
          <p:cNvPr id="151556" name="Text Box 4"/>
          <p:cNvSpPr txBox="1">
            <a:spLocks noChangeArrowheads="1"/>
          </p:cNvSpPr>
          <p:nvPr/>
        </p:nvSpPr>
        <p:spPr bwMode="auto">
          <a:xfrm>
            <a:off x="5303838" y="6613526"/>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a:t>Fonte: CE, Quarto rapporto sulla coesione, 2007</a:t>
            </a:r>
          </a:p>
        </p:txBody>
      </p:sp>
      <p:pic>
        <p:nvPicPr>
          <p:cNvPr id="15155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289" y="2060576"/>
            <a:ext cx="2536825"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08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0014" y="765176"/>
            <a:ext cx="5487987" cy="609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578" name="Rectangle 2"/>
          <p:cNvSpPr>
            <a:spLocks noGrp="1" noChangeArrowheads="1"/>
          </p:cNvSpPr>
          <p:nvPr>
            <p:ph type="title"/>
          </p:nvPr>
        </p:nvSpPr>
        <p:spPr>
          <a:xfrm>
            <a:off x="2208213" y="188914"/>
            <a:ext cx="7772400" cy="587375"/>
          </a:xfrm>
        </p:spPr>
        <p:txBody>
          <a:bodyPr/>
          <a:lstStyle/>
          <a:p>
            <a:r>
              <a:rPr lang="it-IT" altLang="it-IT" sz="3600" dirty="0"/>
              <a:t>I. Le disparità regionali: l’evoluzione</a:t>
            </a:r>
          </a:p>
        </p:txBody>
      </p:sp>
      <p:sp>
        <p:nvSpPr>
          <p:cNvPr id="152579" name="Text Box 3"/>
          <p:cNvSpPr txBox="1">
            <a:spLocks noChangeArrowheads="1"/>
          </p:cNvSpPr>
          <p:nvPr/>
        </p:nvSpPr>
        <p:spPr bwMode="auto">
          <a:xfrm>
            <a:off x="1847850" y="981076"/>
            <a:ext cx="3168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t>Crescita della produttività, 1995-2004</a:t>
            </a:r>
          </a:p>
        </p:txBody>
      </p:sp>
      <p:sp>
        <p:nvSpPr>
          <p:cNvPr id="152580" name="Text Box 4"/>
          <p:cNvSpPr txBox="1">
            <a:spLocks noChangeArrowheads="1"/>
          </p:cNvSpPr>
          <p:nvPr/>
        </p:nvSpPr>
        <p:spPr bwMode="auto">
          <a:xfrm>
            <a:off x="5375275" y="6613526"/>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a:t>Fonte: CE, Quarto rapporto sulla coesione, 2007</a:t>
            </a:r>
          </a:p>
        </p:txBody>
      </p:sp>
      <p:pic>
        <p:nvPicPr>
          <p:cNvPr id="15258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289" y="2060576"/>
            <a:ext cx="2536825"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404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a:xfrm>
            <a:off x="2208214" y="188914"/>
            <a:ext cx="8135937" cy="587375"/>
          </a:xfrm>
        </p:spPr>
        <p:txBody>
          <a:bodyPr/>
          <a:lstStyle/>
          <a:p>
            <a:r>
              <a:rPr lang="it-IT" altLang="it-IT" sz="3600" dirty="0"/>
              <a:t>I. Le disparità regionali: l’evoluzione</a:t>
            </a:r>
          </a:p>
        </p:txBody>
      </p:sp>
      <p:pic>
        <p:nvPicPr>
          <p:cNvPr id="850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403350"/>
            <a:ext cx="9144000"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001" name="Rectangle 9"/>
          <p:cNvSpPr>
            <a:spLocks noChangeArrowheads="1"/>
          </p:cNvSpPr>
          <p:nvPr/>
        </p:nvSpPr>
        <p:spPr bwMode="auto">
          <a:xfrm>
            <a:off x="1524000" y="4508501"/>
            <a:ext cx="8820150" cy="576263"/>
          </a:xfrm>
          <a:prstGeom prst="rect">
            <a:avLst/>
          </a:prstGeom>
          <a:noFill/>
          <a:ln w="38100" cmpd="dbl">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987536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mtClean="0"/>
              <a:t>Persistente dualismo</a:t>
            </a:r>
            <a:endParaRPr lang="en-US" altLang="it-IT" smtClean="0"/>
          </a:p>
        </p:txBody>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2400" b="1" dirty="0"/>
              <a:t>L’interpretazione dualistica </a:t>
            </a:r>
            <a:r>
              <a:rPr lang="it-IT" altLang="it-IT" sz="2400" b="1" dirty="0" smtClean="0"/>
              <a:t>dell’economia </a:t>
            </a:r>
            <a:r>
              <a:rPr lang="it-IT" altLang="it-IT" sz="2400" b="1" dirty="0"/>
              <a:t>italiana </a:t>
            </a:r>
            <a:r>
              <a:rPr lang="it-IT" altLang="it-IT" sz="2400" dirty="0"/>
              <a:t>negli ultimi anni ha lasciato spazio a interpretazioni che ritengono più corretto dare una rappresentazione maggiormente articolata: </a:t>
            </a:r>
          </a:p>
          <a:p>
            <a:pPr lvl="1" eaLnBrk="1" hangingPunct="1"/>
            <a:r>
              <a:rPr lang="it-IT" altLang="it-IT" dirty="0"/>
              <a:t>la "Terza Italia", </a:t>
            </a:r>
          </a:p>
          <a:p>
            <a:pPr lvl="1" eaLnBrk="1" hangingPunct="1"/>
            <a:r>
              <a:rPr lang="it-IT" altLang="it-IT" dirty="0"/>
              <a:t>le macchie  di leopardo, </a:t>
            </a:r>
          </a:p>
          <a:p>
            <a:pPr lvl="1" eaLnBrk="1" hangingPunct="1"/>
            <a:r>
              <a:rPr lang="it-IT" altLang="it-IT" dirty="0"/>
              <a:t>dualismo delle regioni “adriatiche” verso quelle “tirreniche”</a:t>
            </a:r>
          </a:p>
          <a:p>
            <a:pPr eaLnBrk="1" hangingPunct="1"/>
            <a:r>
              <a:rPr lang="it-IT" altLang="it-IT" sz="2400" dirty="0"/>
              <a:t>Altri casi di dualismo in Paesi europei (Germania, Inghilterra, ecc.)</a:t>
            </a:r>
            <a:endParaRPr lang="en-US" altLang="it-IT" sz="2400" dirty="0"/>
          </a:p>
        </p:txBody>
      </p:sp>
    </p:spTree>
    <p:extLst>
      <p:ext uri="{BB962C8B-B14F-4D97-AF65-F5344CB8AC3E}">
        <p14:creationId xmlns:p14="http://schemas.microsoft.com/office/powerpoint/2010/main" val="433656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fade">
                                      <p:cBhvr>
                                        <p:cTn id="7" dur="500"/>
                                        <p:tgtEl>
                                          <p:spTgt spid="138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243">
                                            <p:txEl>
                                              <p:pRg st="1" end="1"/>
                                            </p:txEl>
                                          </p:spTgt>
                                        </p:tgtEl>
                                        <p:attrNameLst>
                                          <p:attrName>style.visibility</p:attrName>
                                        </p:attrNameLst>
                                      </p:cBhvr>
                                      <p:to>
                                        <p:strVal val="visible"/>
                                      </p:to>
                                    </p:set>
                                    <p:animEffect transition="in" filter="fade">
                                      <p:cBhvr>
                                        <p:cTn id="10" dur="500"/>
                                        <p:tgtEl>
                                          <p:spTgt spid="138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animEffect transition="in" filter="fade">
                                      <p:cBhvr>
                                        <p:cTn id="13" dur="500"/>
                                        <p:tgtEl>
                                          <p:spTgt spid="1382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8243">
                                            <p:txEl>
                                              <p:pRg st="3" end="3"/>
                                            </p:txEl>
                                          </p:spTgt>
                                        </p:tgtEl>
                                        <p:attrNameLst>
                                          <p:attrName>style.visibility</p:attrName>
                                        </p:attrNameLst>
                                      </p:cBhvr>
                                      <p:to>
                                        <p:strVal val="visible"/>
                                      </p:to>
                                    </p:set>
                                    <p:animEffect transition="in" filter="fade">
                                      <p:cBhvr>
                                        <p:cTn id="16" dur="500"/>
                                        <p:tgtEl>
                                          <p:spTgt spid="13824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8243">
                                            <p:txEl>
                                              <p:pRg st="4" end="4"/>
                                            </p:txEl>
                                          </p:spTgt>
                                        </p:tgtEl>
                                        <p:attrNameLst>
                                          <p:attrName>style.visibility</p:attrName>
                                        </p:attrNameLst>
                                      </p:cBhvr>
                                      <p:to>
                                        <p:strVal val="visible"/>
                                      </p:to>
                                    </p:set>
                                    <p:animEffect transition="in" filter="fade">
                                      <p:cBhvr>
                                        <p:cTn id="21" dur="500"/>
                                        <p:tgtEl>
                                          <p:spTgt spid="138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Struttura del percorso</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Abbiamo visto nelle lezioni precedenti che il fallimento allocativo </a:t>
            </a:r>
            <a:r>
              <a:rPr lang="it-IT" b="1" dirty="0" smtClean="0"/>
              <a:t>può non essere lesivo del benessere</a:t>
            </a:r>
            <a:r>
              <a:rPr lang="it-IT" dirty="0" smtClean="0"/>
              <a:t> se conduce a più elevati tassi di crescita dello stesso</a:t>
            </a:r>
          </a:p>
          <a:p>
            <a:r>
              <a:rPr lang="it-IT" dirty="0" smtClean="0"/>
              <a:t>Questo può essere sostenuto dalla coesistenza di imprese che producono in mercati non concorrenziali, ma caratterizzate da elevati investimenti in </a:t>
            </a:r>
            <a:r>
              <a:rPr lang="it-IT" dirty="0" err="1" smtClean="0"/>
              <a:t>R&amp;S</a:t>
            </a:r>
            <a:r>
              <a:rPr lang="it-IT" dirty="0" smtClean="0"/>
              <a:t>, istruzione e innovazione che aumentano le dotazioni iniziali di un Paese</a:t>
            </a:r>
          </a:p>
          <a:p>
            <a:r>
              <a:rPr lang="it-IT" dirty="0" smtClean="0"/>
              <a:t>Tali elementi stanno alla base di un problema macroeconomico ulteriore, quello derivante da una </a:t>
            </a:r>
            <a:r>
              <a:rPr lang="it-IT" b="1" dirty="0" smtClean="0"/>
              <a:t>distribuzione iniqua delle dotazioni iniziali</a:t>
            </a:r>
            <a:r>
              <a:rPr lang="it-IT" dirty="0" smtClean="0"/>
              <a:t>: anche in questo caso il fallimento del mercato può essere corretto dall’intervento pubblico con </a:t>
            </a:r>
            <a:r>
              <a:rPr lang="it-IT" dirty="0" smtClean="0">
                <a:solidFill>
                  <a:srgbClr val="FF0000"/>
                </a:solidFill>
              </a:rPr>
              <a:t>POLITICHE REDISTRIBUTIVE</a:t>
            </a:r>
          </a:p>
          <a:p>
            <a:r>
              <a:rPr lang="it-IT" dirty="0" smtClean="0"/>
              <a:t>Le politiche redistributive possono agire a livello </a:t>
            </a:r>
            <a:r>
              <a:rPr lang="it-IT" b="1" dirty="0" smtClean="0"/>
              <a:t>aggregato</a:t>
            </a:r>
            <a:r>
              <a:rPr lang="it-IT" dirty="0" smtClean="0"/>
              <a:t> o </a:t>
            </a:r>
            <a:r>
              <a:rPr lang="it-IT" b="1" dirty="0" smtClean="0"/>
              <a:t>individuale</a:t>
            </a:r>
            <a:endParaRPr lang="it-IT"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it-IT" altLang="it-IT" sz="3200"/>
              <a:t>Gli squilibri regionali e le teorie economiche</a:t>
            </a:r>
            <a:br>
              <a:rPr lang="it-IT" altLang="it-IT" sz="3200"/>
            </a:br>
            <a:r>
              <a:rPr lang="it-IT" altLang="it-IT" sz="3200"/>
              <a:t>Tradizione keynesiana</a:t>
            </a:r>
            <a:br>
              <a:rPr lang="it-IT" altLang="it-IT" sz="3200"/>
            </a:br>
            <a:endParaRPr lang="en-US" altLang="it-IT" sz="3200"/>
          </a:p>
        </p:txBody>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it-IT" sz="2400" dirty="0" err="1"/>
              <a:t>Tesi</a:t>
            </a:r>
            <a:r>
              <a:rPr lang="en-US" altLang="it-IT" sz="2400" dirty="0"/>
              <a:t> </a:t>
            </a:r>
            <a:r>
              <a:rPr lang="en-US" altLang="it-IT" sz="2400" dirty="0" err="1"/>
              <a:t>della</a:t>
            </a:r>
            <a:r>
              <a:rPr lang="en-US" altLang="it-IT" sz="2400" dirty="0"/>
              <a:t> </a:t>
            </a:r>
            <a:r>
              <a:rPr lang="en-US" altLang="it-IT" sz="2400" dirty="0" err="1">
                <a:solidFill>
                  <a:srgbClr val="FF0000"/>
                </a:solidFill>
              </a:rPr>
              <a:t>causazione</a:t>
            </a:r>
            <a:r>
              <a:rPr lang="en-US" altLang="it-IT" sz="2400" dirty="0">
                <a:solidFill>
                  <a:srgbClr val="FF0000"/>
                </a:solidFill>
              </a:rPr>
              <a:t> </a:t>
            </a:r>
            <a:r>
              <a:rPr lang="en-US" altLang="it-IT" sz="2400" dirty="0" err="1">
                <a:solidFill>
                  <a:srgbClr val="FF0000"/>
                </a:solidFill>
              </a:rPr>
              <a:t>cumulativa</a:t>
            </a:r>
            <a:r>
              <a:rPr lang="en-US" altLang="it-IT" sz="2400" dirty="0"/>
              <a:t>:</a:t>
            </a:r>
          </a:p>
          <a:p>
            <a:pPr eaLnBrk="1" hangingPunct="1"/>
            <a:r>
              <a:rPr lang="it-IT" altLang="it-IT" sz="2400" dirty="0"/>
              <a:t>Se vale il principio della </a:t>
            </a:r>
            <a:r>
              <a:rPr lang="it-IT" altLang="it-IT" sz="2400" dirty="0">
                <a:solidFill>
                  <a:srgbClr val="7254E2"/>
                </a:solidFill>
              </a:rPr>
              <a:t>domanda effettiva</a:t>
            </a:r>
            <a:r>
              <a:rPr lang="it-IT" altLang="it-IT" sz="2400" dirty="0"/>
              <a:t>, le imprese produrranno ciò che </a:t>
            </a:r>
            <a:r>
              <a:rPr lang="it-IT" altLang="it-IT" sz="2400" b="1" dirty="0"/>
              <a:t>si attendono </a:t>
            </a:r>
            <a:r>
              <a:rPr lang="it-IT" altLang="it-IT" sz="2400" dirty="0"/>
              <a:t>verrà loro </a:t>
            </a:r>
            <a:r>
              <a:rPr lang="it-IT" altLang="it-IT" sz="2400" b="1" dirty="0"/>
              <a:t>domandato</a:t>
            </a:r>
            <a:r>
              <a:rPr lang="it-IT" altLang="it-IT" sz="2400" dirty="0"/>
              <a:t>. Se una regione esprime una ridotta domanda, le imprese di quella zona producono poco e  distribuiscono poco reddito; ciò alimenta una ridotta domanda e quindi non può stimolare ulteriore produzione. </a:t>
            </a:r>
          </a:p>
          <a:p>
            <a:pPr eaLnBrk="1" hangingPunct="1"/>
            <a:r>
              <a:rPr lang="it-IT" altLang="it-IT" sz="2400" b="1" dirty="0"/>
              <a:t>Trappola della povertà</a:t>
            </a:r>
            <a:r>
              <a:rPr lang="it-IT" altLang="it-IT" sz="2400" dirty="0"/>
              <a:t>: un'insufficiente domanda è, al tempo stesso, causa ed effetto di una ridotta produzione e quindi di un ridotto reddito.</a:t>
            </a:r>
          </a:p>
          <a:p>
            <a:pPr eaLnBrk="1" hangingPunct="1"/>
            <a:r>
              <a:rPr lang="it-IT" altLang="it-IT" sz="2400" dirty="0">
                <a:solidFill>
                  <a:srgbClr val="7254E2"/>
                </a:solidFill>
              </a:rPr>
              <a:t>-&gt; Serve uno shock positivo esogeno</a:t>
            </a:r>
          </a:p>
          <a:p>
            <a:pPr eaLnBrk="1" hangingPunct="1"/>
            <a:r>
              <a:rPr lang="en-US" altLang="it-IT" sz="2400" dirty="0"/>
              <a:t> </a:t>
            </a:r>
            <a:r>
              <a:rPr lang="en-US" altLang="it-IT" sz="2400" dirty="0" smtClean="0"/>
              <a:t>… ma </a:t>
            </a:r>
            <a:r>
              <a:rPr lang="en-US" altLang="it-IT" sz="2400" dirty="0" err="1" smtClean="0"/>
              <a:t>occorre</a:t>
            </a:r>
            <a:r>
              <a:rPr lang="en-US" altLang="it-IT" sz="2400" dirty="0" smtClean="0"/>
              <a:t> </a:t>
            </a:r>
            <a:r>
              <a:rPr lang="en-US" altLang="it-IT" sz="2400" dirty="0" err="1" smtClean="0"/>
              <a:t>tenere</a:t>
            </a:r>
            <a:r>
              <a:rPr lang="en-US" altLang="it-IT" sz="2400" dirty="0" smtClean="0"/>
              <a:t> </a:t>
            </a:r>
            <a:r>
              <a:rPr lang="en-US" altLang="it-IT" sz="2400" dirty="0" err="1" smtClean="0"/>
              <a:t>sempre</a:t>
            </a:r>
            <a:r>
              <a:rPr lang="en-US" altLang="it-IT" sz="2400" dirty="0" smtClean="0"/>
              <a:t> </a:t>
            </a:r>
            <a:r>
              <a:rPr lang="en-US" altLang="it-IT" sz="2400" dirty="0" err="1" smtClean="0"/>
              <a:t>presente</a:t>
            </a:r>
            <a:r>
              <a:rPr lang="en-US" altLang="it-IT" sz="2400" dirty="0" smtClean="0"/>
              <a:t> </a:t>
            </a:r>
            <a:r>
              <a:rPr lang="en-US" altLang="it-IT" sz="2400" dirty="0" err="1" smtClean="0"/>
              <a:t>che</a:t>
            </a:r>
            <a:r>
              <a:rPr lang="en-US" altLang="it-IT" sz="2400" dirty="0" smtClean="0"/>
              <a:t> </a:t>
            </a:r>
            <a:r>
              <a:rPr lang="en-US" altLang="it-IT" sz="2400" dirty="0" err="1" smtClean="0"/>
              <a:t>un’economia</a:t>
            </a:r>
            <a:r>
              <a:rPr lang="en-US" altLang="it-IT" sz="2400" dirty="0" smtClean="0"/>
              <a:t> europea è </a:t>
            </a:r>
            <a:r>
              <a:rPr lang="en-US" altLang="it-IT" sz="2400" dirty="0" err="1" smtClean="0"/>
              <a:t>sempre</a:t>
            </a:r>
            <a:r>
              <a:rPr lang="en-US" altLang="it-IT" sz="2400" dirty="0" smtClean="0"/>
              <a:t> </a:t>
            </a:r>
            <a:r>
              <a:rPr lang="en-US" altLang="it-IT" sz="2400" dirty="0" err="1" smtClean="0"/>
              <a:t>sottoposta</a:t>
            </a:r>
            <a:r>
              <a:rPr lang="en-US" altLang="it-IT" sz="2400" dirty="0" smtClean="0"/>
              <a:t> </a:t>
            </a:r>
            <a:r>
              <a:rPr lang="en-US" altLang="it-IT" sz="2400" dirty="0" err="1" smtClean="0"/>
              <a:t>anche</a:t>
            </a:r>
            <a:r>
              <a:rPr lang="en-US" altLang="it-IT" sz="2400" dirty="0" smtClean="0"/>
              <a:t> ad </a:t>
            </a:r>
            <a:r>
              <a:rPr lang="en-US" altLang="it-IT" sz="2400" dirty="0" err="1" smtClean="0"/>
              <a:t>importanti</a:t>
            </a:r>
            <a:r>
              <a:rPr lang="en-US" altLang="it-IT" sz="2400" dirty="0" smtClean="0"/>
              <a:t> shock </a:t>
            </a:r>
            <a:r>
              <a:rPr lang="en-US" altLang="it-IT" sz="2400" dirty="0" err="1" smtClean="0"/>
              <a:t>esterni</a:t>
            </a:r>
            <a:r>
              <a:rPr lang="en-US" altLang="it-IT" sz="2400" dirty="0" smtClean="0"/>
              <a:t> (</a:t>
            </a:r>
            <a:r>
              <a:rPr lang="en-US" altLang="it-IT" sz="2400" dirty="0" err="1" smtClean="0"/>
              <a:t>perchè</a:t>
            </a:r>
            <a:r>
              <a:rPr lang="en-US" altLang="it-IT" sz="2400" dirty="0" smtClean="0"/>
              <a:t> ha un </a:t>
            </a:r>
            <a:r>
              <a:rPr lang="en-US" altLang="it-IT" sz="2400" dirty="0" err="1" smtClean="0"/>
              <a:t>mercato</a:t>
            </a:r>
            <a:r>
              <a:rPr lang="en-US" altLang="it-IT" sz="2400" dirty="0" smtClean="0"/>
              <a:t> </a:t>
            </a:r>
            <a:r>
              <a:rPr lang="en-US" altLang="it-IT" sz="2400" dirty="0" err="1" smtClean="0"/>
              <a:t>dei</a:t>
            </a:r>
            <a:r>
              <a:rPr lang="en-US" altLang="it-IT" sz="2400" dirty="0" smtClean="0"/>
              <a:t> </a:t>
            </a:r>
            <a:r>
              <a:rPr lang="en-US" altLang="it-IT" sz="2400" dirty="0" err="1" smtClean="0"/>
              <a:t>capitali</a:t>
            </a:r>
            <a:r>
              <a:rPr lang="en-US" altLang="it-IT" sz="2400" dirty="0" smtClean="0"/>
              <a:t> </a:t>
            </a:r>
            <a:r>
              <a:rPr lang="en-US" altLang="it-IT" sz="2400" dirty="0" err="1" smtClean="0"/>
              <a:t>aperto</a:t>
            </a:r>
            <a:r>
              <a:rPr lang="en-US" altLang="it-IT" sz="2400" dirty="0" smtClean="0"/>
              <a:t> e un </a:t>
            </a:r>
            <a:r>
              <a:rPr lang="en-US" altLang="it-IT" sz="2400" dirty="0" err="1" smtClean="0"/>
              <a:t>mercato</a:t>
            </a:r>
            <a:r>
              <a:rPr lang="en-US" altLang="it-IT" sz="2400" dirty="0" smtClean="0"/>
              <a:t> </a:t>
            </a:r>
            <a:r>
              <a:rPr lang="en-US" altLang="it-IT" sz="2400" dirty="0" err="1" smtClean="0"/>
              <a:t>reale</a:t>
            </a:r>
            <a:r>
              <a:rPr lang="en-US" altLang="it-IT" sz="2400" dirty="0" smtClean="0"/>
              <a:t> </a:t>
            </a:r>
            <a:r>
              <a:rPr lang="en-US" altLang="it-IT" sz="2400" dirty="0" err="1" smtClean="0"/>
              <a:t>abbastanza</a:t>
            </a:r>
            <a:r>
              <a:rPr lang="en-US" altLang="it-IT" sz="2400" dirty="0" smtClean="0"/>
              <a:t> </a:t>
            </a:r>
            <a:r>
              <a:rPr lang="en-US" altLang="it-IT" sz="2400" dirty="0" err="1" smtClean="0"/>
              <a:t>aperto</a:t>
            </a:r>
            <a:r>
              <a:rPr lang="en-US" altLang="it-IT" sz="2400" dirty="0" smtClean="0"/>
              <a:t> - </a:t>
            </a:r>
            <a:r>
              <a:rPr lang="en-US" altLang="it-IT" sz="2400" dirty="0" err="1" smtClean="0"/>
              <a:t>commercio</a:t>
            </a:r>
            <a:r>
              <a:rPr lang="en-US" altLang="it-IT" sz="2400" dirty="0" smtClean="0"/>
              <a:t>)</a:t>
            </a:r>
            <a:endParaRPr lang="en-US" altLang="it-IT" sz="2400" dirty="0"/>
          </a:p>
        </p:txBody>
      </p:sp>
    </p:spTree>
    <p:extLst>
      <p:ext uri="{BB962C8B-B14F-4D97-AF65-F5344CB8AC3E}">
        <p14:creationId xmlns:p14="http://schemas.microsoft.com/office/powerpoint/2010/main" val="2197140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5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500"/>
                                        <p:tgtEl>
                                          <p:spTgt spid="139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Effect transition="in" filter="fade">
                                      <p:cBhvr>
                                        <p:cTn id="17" dur="500"/>
                                        <p:tgtEl>
                                          <p:spTgt spid="139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9267">
                                            <p:txEl>
                                              <p:pRg st="3" end="3"/>
                                            </p:txEl>
                                          </p:spTgt>
                                        </p:tgtEl>
                                        <p:attrNameLst>
                                          <p:attrName>style.visibility</p:attrName>
                                        </p:attrNameLst>
                                      </p:cBhvr>
                                      <p:to>
                                        <p:strVal val="visible"/>
                                      </p:to>
                                    </p:set>
                                    <p:animEffect transition="in" filter="fade">
                                      <p:cBhvr>
                                        <p:cTn id="22" dur="500"/>
                                        <p:tgtEl>
                                          <p:spTgt spid="139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9267">
                                            <p:txEl>
                                              <p:pRg st="4" end="4"/>
                                            </p:txEl>
                                          </p:spTgt>
                                        </p:tgtEl>
                                        <p:attrNameLst>
                                          <p:attrName>style.visibility</p:attrName>
                                        </p:attrNameLst>
                                      </p:cBhvr>
                                      <p:to>
                                        <p:strVal val="visible"/>
                                      </p:to>
                                    </p:set>
                                    <p:animEffect transition="in" filter="fade">
                                      <p:cBhvr>
                                        <p:cTn id="27"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981200" y="274638"/>
            <a:ext cx="7570788"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3000">
                <a:solidFill>
                  <a:schemeClr val="hlink"/>
                </a:solidFill>
              </a:rPr>
              <a:t>Gli squilibri regionali e le teorie economiche</a:t>
            </a:r>
            <a:r>
              <a:rPr lang="it-IT" altLang="it-IT" sz="4000">
                <a:solidFill>
                  <a:schemeClr val="hlink"/>
                </a:solidFill>
              </a:rPr>
              <a:t/>
            </a:r>
            <a:br>
              <a:rPr lang="it-IT" altLang="it-IT" sz="4000">
                <a:solidFill>
                  <a:schemeClr val="hlink"/>
                </a:solidFill>
              </a:rPr>
            </a:br>
            <a:r>
              <a:rPr lang="it-IT" altLang="it-IT" sz="2600">
                <a:solidFill>
                  <a:schemeClr val="hlink"/>
                </a:solidFill>
              </a:rPr>
              <a:t>Tradizione neoclassica - 1</a:t>
            </a:r>
            <a:endParaRPr lang="en-US" altLang="it-IT" sz="2600">
              <a:solidFill>
                <a:schemeClr val="hlink"/>
              </a:solidFill>
            </a:endParaRPr>
          </a:p>
        </p:txBody>
      </p:sp>
      <p:sp>
        <p:nvSpPr>
          <p:cNvPr id="140291" name="Rectangle 3"/>
          <p:cNvSpPr>
            <a:spLocks noGrp="1" noChangeArrowheads="1"/>
          </p:cNvSpPr>
          <p:nvPr>
            <p:ph type="body"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lnSpc>
                <a:spcPct val="90000"/>
              </a:lnSpc>
              <a:buFontTx/>
              <a:buNone/>
              <a:defRPr/>
            </a:pPr>
            <a:r>
              <a:rPr lang="it-IT" sz="2300" dirty="0"/>
              <a:t>In un mondo ideale,</a:t>
            </a:r>
          </a:p>
          <a:p>
            <a:pPr eaLnBrk="1" hangingPunct="1">
              <a:lnSpc>
                <a:spcPct val="90000"/>
              </a:lnSpc>
              <a:buFontTx/>
              <a:buNone/>
              <a:defRPr/>
            </a:pPr>
            <a:r>
              <a:rPr lang="it-IT" sz="2300" dirty="0"/>
              <a:t>-	in cui la </a:t>
            </a:r>
            <a:r>
              <a:rPr lang="it-IT" sz="2300" dirty="0">
                <a:solidFill>
                  <a:srgbClr val="FF0000"/>
                </a:solidFill>
              </a:rPr>
              <a:t>tecnologia</a:t>
            </a:r>
            <a:r>
              <a:rPr lang="it-IT" sz="2300" dirty="0"/>
              <a:t> sia un </a:t>
            </a:r>
            <a:r>
              <a:rPr lang="it-IT" sz="2300" b="1" dirty="0"/>
              <a:t>bene pubblico </a:t>
            </a:r>
          </a:p>
          <a:p>
            <a:pPr eaLnBrk="1" hangingPunct="1">
              <a:lnSpc>
                <a:spcPct val="90000"/>
              </a:lnSpc>
              <a:buFontTx/>
              <a:buNone/>
              <a:defRPr/>
            </a:pPr>
            <a:r>
              <a:rPr lang="it-IT" sz="2300" dirty="0"/>
              <a:t>-	in cui i </a:t>
            </a:r>
            <a:r>
              <a:rPr lang="it-IT" sz="2300" dirty="0">
                <a:solidFill>
                  <a:srgbClr val="FF0000"/>
                </a:solidFill>
              </a:rPr>
              <a:t>rendimenti marginali dei fattori produttivi</a:t>
            </a:r>
            <a:r>
              <a:rPr lang="it-IT" sz="2300" dirty="0"/>
              <a:t> siano </a:t>
            </a:r>
            <a:r>
              <a:rPr lang="it-IT" sz="2300" b="1" dirty="0"/>
              <a:t>decrescenti</a:t>
            </a:r>
            <a:r>
              <a:rPr lang="it-IT" sz="2300" dirty="0"/>
              <a:t>, </a:t>
            </a:r>
          </a:p>
          <a:p>
            <a:pPr eaLnBrk="1" hangingPunct="1">
              <a:lnSpc>
                <a:spcPct val="90000"/>
              </a:lnSpc>
              <a:buFontTx/>
              <a:buNone/>
              <a:defRPr/>
            </a:pPr>
            <a:r>
              <a:rPr lang="it-IT" sz="2300" dirty="0"/>
              <a:t>-	in cui vi sia </a:t>
            </a:r>
            <a:r>
              <a:rPr lang="it-IT" sz="2300" dirty="0">
                <a:solidFill>
                  <a:srgbClr val="FF0000"/>
                </a:solidFill>
              </a:rPr>
              <a:t>libertà di movimento per i fattori e per i beni</a:t>
            </a:r>
          </a:p>
          <a:p>
            <a:pPr indent="17463">
              <a:buNone/>
              <a:defRPr/>
            </a:pPr>
            <a:r>
              <a:rPr lang="it-IT" sz="2300" dirty="0"/>
              <a:t>un qualsiasi </a:t>
            </a:r>
            <a:r>
              <a:rPr lang="it-IT" sz="2300" u="sng" dirty="0"/>
              <a:t>fattore produttivo sarà impiegato laddove il suo rendimento marginale è più elevato</a:t>
            </a:r>
            <a:r>
              <a:rPr lang="it-IT" sz="2300" dirty="0"/>
              <a:t>; </a:t>
            </a:r>
            <a:r>
              <a:rPr lang="it-IT" sz="2300" b="1" dirty="0"/>
              <a:t>ma</a:t>
            </a:r>
            <a:r>
              <a:rPr lang="it-IT" sz="2300" dirty="0"/>
              <a:t> il rendimento marginale del fattore produttivo è più elevato, </a:t>
            </a:r>
            <a:r>
              <a:rPr lang="it-IT" sz="2300" dirty="0">
                <a:solidFill>
                  <a:srgbClr val="FF0000"/>
                </a:solidFill>
              </a:rPr>
              <a:t>laddove vi è accumulato un minor volume </a:t>
            </a:r>
            <a:r>
              <a:rPr lang="it-IT" sz="2300" dirty="0"/>
              <a:t>del fattore stesso. </a:t>
            </a:r>
          </a:p>
          <a:p>
            <a:pPr eaLnBrk="1" hangingPunct="1">
              <a:lnSpc>
                <a:spcPct val="90000"/>
              </a:lnSpc>
              <a:buFontTx/>
              <a:buNone/>
              <a:defRPr/>
            </a:pPr>
            <a:r>
              <a:rPr lang="it-IT" sz="2300" dirty="0">
                <a:solidFill>
                  <a:schemeClr val="hlink"/>
                </a:solidFill>
              </a:rPr>
              <a:t>-&gt; ogni fattore produttivo tenderà ad andare laddove ve ne è di meno (spinta alla convergenza fra le diverse zone)  - Modelli HOS </a:t>
            </a:r>
            <a:r>
              <a:rPr lang="it-IT" sz="2300" dirty="0" err="1" smtClean="0">
                <a:solidFill>
                  <a:schemeClr val="hlink"/>
                </a:solidFill>
              </a:rPr>
              <a:t>dellèconomia</a:t>
            </a:r>
            <a:r>
              <a:rPr lang="it-IT" sz="2300" dirty="0" smtClean="0">
                <a:solidFill>
                  <a:schemeClr val="hlink"/>
                </a:solidFill>
              </a:rPr>
              <a:t> </a:t>
            </a:r>
            <a:r>
              <a:rPr lang="it-IT" sz="2300" dirty="0">
                <a:solidFill>
                  <a:schemeClr val="hlink"/>
                </a:solidFill>
              </a:rPr>
              <a:t>internazionale</a:t>
            </a:r>
            <a:endParaRPr lang="en-US" sz="2300" dirty="0">
              <a:solidFill>
                <a:schemeClr val="hlink"/>
              </a:solidFill>
            </a:endParaRPr>
          </a:p>
        </p:txBody>
      </p:sp>
    </p:spTree>
    <p:extLst>
      <p:ext uri="{BB962C8B-B14F-4D97-AF65-F5344CB8AC3E}">
        <p14:creationId xmlns:p14="http://schemas.microsoft.com/office/powerpoint/2010/main" val="1822735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0291">
                                            <p:bg/>
                                          </p:spTgt>
                                        </p:tgtEl>
                                        <p:attrNameLst>
                                          <p:attrName>style.visibility</p:attrName>
                                        </p:attrNameLst>
                                      </p:cBhvr>
                                      <p:to>
                                        <p:strVal val="visible"/>
                                      </p:to>
                                    </p:set>
                                    <p:animEffect transition="in" filter="fade">
                                      <p:cBhvr>
                                        <p:cTn id="7" dur="500"/>
                                        <p:tgtEl>
                                          <p:spTgt spid="14029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0291">
                                            <p:txEl>
                                              <p:pRg st="0" end="0"/>
                                            </p:txEl>
                                          </p:spTgt>
                                        </p:tgtEl>
                                        <p:attrNameLst>
                                          <p:attrName>style.visibility</p:attrName>
                                        </p:attrNameLst>
                                      </p:cBhvr>
                                      <p:to>
                                        <p:strVal val="visible"/>
                                      </p:to>
                                    </p:set>
                                    <p:animEffect transition="in" filter="fade">
                                      <p:cBhvr>
                                        <p:cTn id="12" dur="500"/>
                                        <p:tgtEl>
                                          <p:spTgt spid="140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0291">
                                            <p:txEl>
                                              <p:pRg st="1" end="1"/>
                                            </p:txEl>
                                          </p:spTgt>
                                        </p:tgtEl>
                                        <p:attrNameLst>
                                          <p:attrName>style.visibility</p:attrName>
                                        </p:attrNameLst>
                                      </p:cBhvr>
                                      <p:to>
                                        <p:strVal val="visible"/>
                                      </p:to>
                                    </p:set>
                                    <p:animEffect transition="in" filter="fade">
                                      <p:cBhvr>
                                        <p:cTn id="17" dur="500"/>
                                        <p:tgtEl>
                                          <p:spTgt spid="140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291">
                                            <p:txEl>
                                              <p:pRg st="2" end="2"/>
                                            </p:txEl>
                                          </p:spTgt>
                                        </p:tgtEl>
                                        <p:attrNameLst>
                                          <p:attrName>style.visibility</p:attrName>
                                        </p:attrNameLst>
                                      </p:cBhvr>
                                      <p:to>
                                        <p:strVal val="visible"/>
                                      </p:to>
                                    </p:set>
                                    <p:animEffect transition="in" filter="fade">
                                      <p:cBhvr>
                                        <p:cTn id="22" dur="500"/>
                                        <p:tgtEl>
                                          <p:spTgt spid="1402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0291">
                                            <p:txEl>
                                              <p:pRg st="3" end="3"/>
                                            </p:txEl>
                                          </p:spTgt>
                                        </p:tgtEl>
                                        <p:attrNameLst>
                                          <p:attrName>style.visibility</p:attrName>
                                        </p:attrNameLst>
                                      </p:cBhvr>
                                      <p:to>
                                        <p:strVal val="visible"/>
                                      </p:to>
                                    </p:set>
                                    <p:animEffect transition="in" filter="fade">
                                      <p:cBhvr>
                                        <p:cTn id="27" dur="500"/>
                                        <p:tgtEl>
                                          <p:spTgt spid="1402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0291">
                                            <p:txEl>
                                              <p:pRg st="4" end="4"/>
                                            </p:txEl>
                                          </p:spTgt>
                                        </p:tgtEl>
                                        <p:attrNameLst>
                                          <p:attrName>style.visibility</p:attrName>
                                        </p:attrNameLst>
                                      </p:cBhvr>
                                      <p:to>
                                        <p:strVal val="visible"/>
                                      </p:to>
                                    </p:set>
                                    <p:animEffect transition="in" filter="fade">
                                      <p:cBhvr>
                                        <p:cTn id="32" dur="500"/>
                                        <p:tgtEl>
                                          <p:spTgt spid="1402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0291">
                                            <p:txEl>
                                              <p:pRg st="5" end="5"/>
                                            </p:txEl>
                                          </p:spTgt>
                                        </p:tgtEl>
                                        <p:attrNameLst>
                                          <p:attrName>style.visibility</p:attrName>
                                        </p:attrNameLst>
                                      </p:cBhvr>
                                      <p:to>
                                        <p:strVal val="visible"/>
                                      </p:to>
                                    </p:set>
                                    <p:animEffect transition="in" filter="fade">
                                      <p:cBhvr>
                                        <p:cTn id="37" dur="500"/>
                                        <p:tgtEl>
                                          <p:spTgt spid="140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703388" y="2603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3200"/>
              <a:t>Gli squilibri regionali e le teorie economiche</a:t>
            </a:r>
            <a:br>
              <a:rPr lang="it-IT" altLang="it-IT" sz="3200"/>
            </a:br>
            <a:r>
              <a:rPr lang="it-IT" altLang="it-IT" sz="3200"/>
              <a:t>Tradizione neoclassica - 2</a:t>
            </a:r>
            <a:endParaRPr lang="en-US" altLang="it-IT" sz="3200"/>
          </a:p>
        </p:txBody>
      </p:sp>
      <p:sp>
        <p:nvSpPr>
          <p:cNvPr id="141315" name="Rectangle 3"/>
          <p:cNvSpPr>
            <a:spLocks noGrp="1" noChangeArrowheads="1"/>
          </p:cNvSpPr>
          <p:nvPr>
            <p:ph type="body" idx="1"/>
          </p:nvPr>
        </p:nvSpPr>
        <p:spPr bwMode="auto">
          <a:xfrm>
            <a:off x="1992313" y="1484313"/>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eaLnBrk="1" hangingPunct="1"/>
            <a:r>
              <a:rPr lang="it-IT" altLang="it-IT" sz="2000" dirty="0"/>
              <a:t>Vera </a:t>
            </a:r>
            <a:r>
              <a:rPr lang="it-IT" altLang="it-IT" sz="2000" dirty="0" err="1"/>
              <a:t>Lutz</a:t>
            </a:r>
            <a:r>
              <a:rPr lang="it-IT" altLang="it-IT" sz="2000" dirty="0"/>
              <a:t> (1961), analizzando il persistente </a:t>
            </a:r>
            <a:r>
              <a:rPr lang="it-IT" altLang="it-IT" sz="2000" dirty="0">
                <a:solidFill>
                  <a:srgbClr val="FF0000"/>
                </a:solidFill>
              </a:rPr>
              <a:t>dualismo italiano</a:t>
            </a:r>
            <a:r>
              <a:rPr lang="it-IT" altLang="it-IT" sz="2000" dirty="0"/>
              <a:t>, argomentò che la mancata convergenza tra le regioni era da attribuire a </a:t>
            </a:r>
            <a:r>
              <a:rPr lang="it-IT" altLang="it-IT" sz="2000" b="1" dirty="0"/>
              <a:t>rilevanti fattori di natura "istituzionale"</a:t>
            </a:r>
            <a:r>
              <a:rPr lang="it-IT" altLang="it-IT" sz="2000" dirty="0"/>
              <a:t>. </a:t>
            </a:r>
          </a:p>
          <a:p>
            <a:pPr eaLnBrk="1" hangingPunct="1"/>
            <a:r>
              <a:rPr lang="it-IT" altLang="it-IT" sz="2000" dirty="0"/>
              <a:t>Le "istituzioni fattuali" possono essere diverse fra regione e </a:t>
            </a:r>
            <a:r>
              <a:rPr lang="it-IT" altLang="it-IT" sz="2000" dirty="0" smtClean="0"/>
              <a:t>l’altra</a:t>
            </a:r>
            <a:r>
              <a:rPr lang="it-IT" altLang="it-IT" sz="2000" dirty="0"/>
              <a:t>, e questa diversità, pur in presenza di rendimenti marginali decrescenti e di libertà nella circolazione dei fattori </a:t>
            </a:r>
            <a:r>
              <a:rPr lang="it-IT" altLang="it-IT" sz="2000" dirty="0">
                <a:solidFill>
                  <a:srgbClr val="FF0000"/>
                </a:solidFill>
              </a:rPr>
              <a:t>porta gli operatori a non investire laddove sulla carta il rendimento di essi potrebbe essere maggiore</a:t>
            </a:r>
            <a:r>
              <a:rPr lang="it-IT" altLang="it-IT" sz="2000" dirty="0"/>
              <a:t>. </a:t>
            </a:r>
          </a:p>
          <a:p>
            <a:pPr eaLnBrk="1" hangingPunct="1"/>
            <a:r>
              <a:rPr lang="it-IT" altLang="it-IT" sz="2000" dirty="0"/>
              <a:t>Esempi: </a:t>
            </a:r>
          </a:p>
          <a:p>
            <a:pPr lvl="2" eaLnBrk="1" hangingPunct="1"/>
            <a:r>
              <a:rPr lang="it-IT" altLang="it-IT" sz="1800" dirty="0"/>
              <a:t>le </a:t>
            </a:r>
            <a:r>
              <a:rPr lang="it-IT" altLang="it-IT" sz="1800" b="1" dirty="0"/>
              <a:t>inefficienze</a:t>
            </a:r>
            <a:r>
              <a:rPr lang="it-IT" altLang="it-IT" sz="1800" dirty="0"/>
              <a:t> nella </a:t>
            </a:r>
            <a:r>
              <a:rPr lang="it-IT" altLang="it-IT" sz="1800" b="1" dirty="0"/>
              <a:t>pubblica amministrazione</a:t>
            </a:r>
            <a:r>
              <a:rPr lang="it-IT" altLang="it-IT" sz="1800" dirty="0"/>
              <a:t>, </a:t>
            </a:r>
          </a:p>
          <a:p>
            <a:pPr lvl="2" eaLnBrk="1" hangingPunct="1"/>
            <a:r>
              <a:rPr lang="it-IT" altLang="it-IT" sz="1800" b="1" dirty="0"/>
              <a:t>un'insufficiente infrastrutturazione</a:t>
            </a:r>
            <a:r>
              <a:rPr lang="it-IT" altLang="it-IT" sz="1800" dirty="0"/>
              <a:t> del territorio,</a:t>
            </a:r>
          </a:p>
          <a:p>
            <a:pPr lvl="2" eaLnBrk="1" hangingPunct="1"/>
            <a:r>
              <a:rPr lang="it-IT" altLang="it-IT" sz="1800" b="1" dirty="0"/>
              <a:t>elevati tassi di criminalità </a:t>
            </a:r>
          </a:p>
          <a:p>
            <a:pPr eaLnBrk="1" hangingPunct="1"/>
            <a:r>
              <a:rPr lang="it-IT" altLang="it-IT" sz="2000" dirty="0"/>
              <a:t>Nell'interpretazione neoclassica alla </a:t>
            </a:r>
            <a:r>
              <a:rPr lang="it-IT" altLang="it-IT" sz="2000" dirty="0" err="1"/>
              <a:t>Lutz</a:t>
            </a:r>
            <a:r>
              <a:rPr lang="it-IT" altLang="it-IT" sz="2000" dirty="0"/>
              <a:t>, il ritardo di sviluppo è imputabile a un problema istituzionale.</a:t>
            </a:r>
          </a:p>
          <a:p>
            <a:pPr eaLnBrk="1" hangingPunct="1"/>
            <a:r>
              <a:rPr lang="it-IT" altLang="it-IT" sz="2000" dirty="0"/>
              <a:t>Quale fattore istituzionale manca nel Mezzogiorno?</a:t>
            </a:r>
          </a:p>
          <a:p>
            <a:pPr eaLnBrk="1" hangingPunct="1"/>
            <a:endParaRPr lang="en-US" altLang="it-IT" sz="2000" dirty="0"/>
          </a:p>
        </p:txBody>
      </p:sp>
    </p:spTree>
    <p:extLst>
      <p:ext uri="{BB962C8B-B14F-4D97-AF65-F5344CB8AC3E}">
        <p14:creationId xmlns:p14="http://schemas.microsoft.com/office/powerpoint/2010/main" val="1445575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fade">
                                      <p:cBhvr>
                                        <p:cTn id="7" dur="5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fade">
                                      <p:cBhvr>
                                        <p:cTn id="12" dur="500"/>
                                        <p:tgtEl>
                                          <p:spTgt spid="141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fade">
                                      <p:cBhvr>
                                        <p:cTn id="17" dur="500"/>
                                        <p:tgtEl>
                                          <p:spTgt spid="14131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1315">
                                            <p:txEl>
                                              <p:pRg st="3" end="3"/>
                                            </p:txEl>
                                          </p:spTgt>
                                        </p:tgtEl>
                                        <p:attrNameLst>
                                          <p:attrName>style.visibility</p:attrName>
                                        </p:attrNameLst>
                                      </p:cBhvr>
                                      <p:to>
                                        <p:strVal val="visible"/>
                                      </p:to>
                                    </p:set>
                                    <p:animEffect transition="in" filter="fade">
                                      <p:cBhvr>
                                        <p:cTn id="20" dur="500"/>
                                        <p:tgtEl>
                                          <p:spTgt spid="14131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1315">
                                            <p:txEl>
                                              <p:pRg st="4" end="4"/>
                                            </p:txEl>
                                          </p:spTgt>
                                        </p:tgtEl>
                                        <p:attrNameLst>
                                          <p:attrName>style.visibility</p:attrName>
                                        </p:attrNameLst>
                                      </p:cBhvr>
                                      <p:to>
                                        <p:strVal val="visible"/>
                                      </p:to>
                                    </p:set>
                                    <p:animEffect transition="in" filter="fade">
                                      <p:cBhvr>
                                        <p:cTn id="23" dur="500"/>
                                        <p:tgtEl>
                                          <p:spTgt spid="14131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1315">
                                            <p:txEl>
                                              <p:pRg st="5" end="5"/>
                                            </p:txEl>
                                          </p:spTgt>
                                        </p:tgtEl>
                                        <p:attrNameLst>
                                          <p:attrName>style.visibility</p:attrName>
                                        </p:attrNameLst>
                                      </p:cBhvr>
                                      <p:to>
                                        <p:strVal val="visible"/>
                                      </p:to>
                                    </p:set>
                                    <p:animEffect transition="in" filter="fade">
                                      <p:cBhvr>
                                        <p:cTn id="26" dur="500"/>
                                        <p:tgtEl>
                                          <p:spTgt spid="141315">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1315">
                                            <p:txEl>
                                              <p:pRg st="6" end="6"/>
                                            </p:txEl>
                                          </p:spTgt>
                                        </p:tgtEl>
                                        <p:attrNameLst>
                                          <p:attrName>style.visibility</p:attrName>
                                        </p:attrNameLst>
                                      </p:cBhvr>
                                      <p:to>
                                        <p:strVal val="visible"/>
                                      </p:to>
                                    </p:set>
                                    <p:animEffect transition="in" filter="fade">
                                      <p:cBhvr>
                                        <p:cTn id="31" dur="500"/>
                                        <p:tgtEl>
                                          <p:spTgt spid="141315">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1315">
                                            <p:txEl>
                                              <p:pRg st="7" end="7"/>
                                            </p:txEl>
                                          </p:spTgt>
                                        </p:tgtEl>
                                        <p:attrNameLst>
                                          <p:attrName>style.visibility</p:attrName>
                                        </p:attrNameLst>
                                      </p:cBhvr>
                                      <p:to>
                                        <p:strVal val="visible"/>
                                      </p:to>
                                    </p:set>
                                    <p:animEffect transition="in" filter="fade">
                                      <p:cBhvr>
                                        <p:cTn id="36" dur="500"/>
                                        <p:tgtEl>
                                          <p:spTgt spid="141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3600" dirty="0"/>
              <a:t>Misurazione delle </a:t>
            </a:r>
            <a:r>
              <a:rPr lang="it-IT" altLang="it-IT" sz="3600" dirty="0" smtClean="0"/>
              <a:t>divergenze </a:t>
            </a:r>
            <a:r>
              <a:rPr lang="it-IT" altLang="it-IT" sz="3600" dirty="0"/>
              <a:t>regionali</a:t>
            </a:r>
            <a:endParaRPr lang="en-US" altLang="it-IT" sz="3600" dirty="0"/>
          </a:p>
        </p:txBody>
      </p:sp>
      <p:sp>
        <p:nvSpPr>
          <p:cNvPr id="142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1800" dirty="0">
                <a:solidFill>
                  <a:srgbClr val="FF0000"/>
                </a:solidFill>
              </a:rPr>
              <a:t>Indicatori</a:t>
            </a:r>
            <a:r>
              <a:rPr lang="it-IT" altLang="it-IT" sz="1800" dirty="0"/>
              <a:t> per misurare la </a:t>
            </a:r>
            <a:r>
              <a:rPr lang="it-IT" altLang="it-IT" sz="1800" dirty="0">
                <a:solidFill>
                  <a:srgbClr val="7254E2"/>
                </a:solidFill>
              </a:rPr>
              <a:t>ineguale distribuzione regionale del reddito</a:t>
            </a:r>
            <a:r>
              <a:rPr lang="it-IT" altLang="it-IT" sz="1800" dirty="0"/>
              <a:t>:</a:t>
            </a:r>
          </a:p>
          <a:p>
            <a:pPr eaLnBrk="1" hangingPunct="1"/>
            <a:r>
              <a:rPr lang="it-IT" altLang="it-IT" sz="1800" b="1" dirty="0"/>
              <a:t>andamento nel tempo </a:t>
            </a:r>
            <a:r>
              <a:rPr lang="it-IT" altLang="it-IT" sz="1800" dirty="0">
                <a:solidFill>
                  <a:srgbClr val="FF0000"/>
                </a:solidFill>
              </a:rPr>
              <a:t>dell’indice di dispersione</a:t>
            </a:r>
            <a:r>
              <a:rPr lang="it-IT" altLang="it-IT" sz="1800" dirty="0"/>
              <a:t> dei livelli di reddito pro-capite:</a:t>
            </a:r>
          </a:p>
          <a:p>
            <a:pPr lvl="1" eaLnBrk="1" hangingPunct="1"/>
            <a:r>
              <a:rPr lang="it-IT" altLang="it-IT" sz="1800" dirty="0"/>
              <a:t>Se lo </a:t>
            </a:r>
            <a:r>
              <a:rPr lang="it-IT" altLang="it-IT" sz="1800" dirty="0">
                <a:solidFill>
                  <a:srgbClr val="FF0000"/>
                </a:solidFill>
              </a:rPr>
              <a:t>scarto quadratico medio va diminuendo</a:t>
            </a:r>
            <a:r>
              <a:rPr lang="it-IT" altLang="it-IT" sz="1800" dirty="0"/>
              <a:t>, ciò vuol dire che le </a:t>
            </a:r>
            <a:r>
              <a:rPr lang="it-IT" altLang="it-IT" sz="1800" b="1" dirty="0"/>
              <a:t>differenze</a:t>
            </a:r>
            <a:r>
              <a:rPr lang="it-IT" altLang="it-IT" sz="1800" dirty="0"/>
              <a:t> tra le regioni si stanno </a:t>
            </a:r>
            <a:r>
              <a:rPr lang="it-IT" altLang="it-IT" sz="1800" b="1" dirty="0"/>
              <a:t>assottigliando</a:t>
            </a:r>
            <a:r>
              <a:rPr lang="it-IT" altLang="it-IT" sz="1800" dirty="0"/>
              <a:t>; viceversa se lo </a:t>
            </a:r>
            <a:r>
              <a:rPr lang="it-IT" altLang="it-IT" sz="1800" b="1" dirty="0"/>
              <a:t>scarto quadratico medio aumenta</a:t>
            </a:r>
            <a:r>
              <a:rPr lang="it-IT" altLang="it-IT" sz="1800" dirty="0"/>
              <a:t>, le differenze si stanno </a:t>
            </a:r>
            <a:r>
              <a:rPr lang="it-IT" altLang="it-IT" sz="1800" b="1" dirty="0"/>
              <a:t>ampliando</a:t>
            </a:r>
            <a:r>
              <a:rPr lang="it-IT" altLang="it-IT" sz="1800" dirty="0"/>
              <a:t>. Quando i valori dello scarto quadratico medio dei livelli di reddito pro-capite diminuiscono nel tempo, si dice che vi è </a:t>
            </a:r>
            <a:r>
              <a:rPr lang="it-IT" altLang="it-IT" sz="1800" b="1" dirty="0">
                <a:solidFill>
                  <a:srgbClr val="FF0000"/>
                </a:solidFill>
              </a:rPr>
              <a:t>sigma-convergenza</a:t>
            </a:r>
            <a:r>
              <a:rPr lang="it-IT" altLang="it-IT" sz="1800" dirty="0"/>
              <a:t>.</a:t>
            </a:r>
          </a:p>
          <a:p>
            <a:pPr eaLnBrk="1" hangingPunct="1"/>
            <a:r>
              <a:rPr lang="it-IT" altLang="it-IT" sz="1800" dirty="0" err="1" smtClean="0">
                <a:solidFill>
                  <a:srgbClr val="FF0000"/>
                </a:solidFill>
              </a:rPr>
              <a:t>Beta-convergenza</a:t>
            </a:r>
            <a:r>
              <a:rPr lang="it-IT" altLang="it-IT" sz="1800" dirty="0" smtClean="0">
                <a:solidFill>
                  <a:srgbClr val="FF0000"/>
                </a:solidFill>
              </a:rPr>
              <a:t> o convergenza assoluta</a:t>
            </a:r>
            <a:r>
              <a:rPr lang="it-IT" altLang="it-IT" sz="1800" dirty="0" smtClean="0"/>
              <a:t>:</a:t>
            </a:r>
            <a:endParaRPr lang="it-IT" altLang="it-IT" sz="1800" dirty="0"/>
          </a:p>
          <a:p>
            <a:pPr lvl="1" eaLnBrk="1" hangingPunct="1"/>
            <a:r>
              <a:rPr lang="it-IT" altLang="it-IT" sz="1800" dirty="0"/>
              <a:t>vi è convergenza in senso beta, all'interno di un gruppo di soggetti (in questo caso, regioni) e </a:t>
            </a:r>
            <a:r>
              <a:rPr lang="it-IT" altLang="it-IT" sz="1800" b="1" dirty="0"/>
              <a:t>in un dato periodo di tempo</a:t>
            </a:r>
            <a:r>
              <a:rPr lang="it-IT" altLang="it-IT" sz="1800" dirty="0"/>
              <a:t>, se si manifesta una </a:t>
            </a:r>
            <a:r>
              <a:rPr lang="it-IT" altLang="it-IT" sz="1800" dirty="0">
                <a:solidFill>
                  <a:srgbClr val="7254E2"/>
                </a:solidFill>
              </a:rPr>
              <a:t>correlazione negativa </a:t>
            </a:r>
            <a:r>
              <a:rPr lang="it-IT" altLang="it-IT" sz="1800" dirty="0"/>
              <a:t>tra il </a:t>
            </a:r>
            <a:r>
              <a:rPr lang="it-IT" altLang="it-IT" sz="1800" b="1" dirty="0"/>
              <a:t>livello di partenza del reddito pro-capite  </a:t>
            </a:r>
            <a:r>
              <a:rPr lang="it-IT" altLang="it-IT" sz="1800" dirty="0"/>
              <a:t>e il suo </a:t>
            </a:r>
            <a:r>
              <a:rPr lang="it-IT" altLang="it-IT" sz="1800" dirty="0">
                <a:solidFill>
                  <a:srgbClr val="FF0000"/>
                </a:solidFill>
              </a:rPr>
              <a:t>successivo tasso di crescita</a:t>
            </a:r>
            <a:r>
              <a:rPr lang="it-IT" altLang="it-IT" sz="1800" dirty="0"/>
              <a:t>. La beta-convergenza vuol dire che crescono tendenzialmente in misura maggiore i redditi in quelle regioni nelle quali il livello di partenza è minore. </a:t>
            </a:r>
            <a:endParaRPr lang="en-US" altLang="it-IT" sz="1800" dirty="0"/>
          </a:p>
        </p:txBody>
      </p:sp>
      <p:pic>
        <p:nvPicPr>
          <p:cNvPr id="26625" name="Picture 1"/>
          <p:cNvPicPr>
            <a:picLocks noChangeAspect="1" noChangeArrowheads="1"/>
          </p:cNvPicPr>
          <p:nvPr/>
        </p:nvPicPr>
        <p:blipFill>
          <a:blip r:embed="rId2" cstate="print"/>
          <a:srcRect/>
          <a:stretch>
            <a:fillRect/>
          </a:stretch>
        </p:blipFill>
        <p:spPr bwMode="auto">
          <a:xfrm>
            <a:off x="2000408" y="5011575"/>
            <a:ext cx="3656814" cy="664331"/>
          </a:xfrm>
          <a:prstGeom prst="rect">
            <a:avLst/>
          </a:prstGeom>
          <a:noFill/>
          <a:ln w="9525">
            <a:noFill/>
            <a:miter lim="800000"/>
            <a:headEnd/>
            <a:tailEnd/>
          </a:ln>
        </p:spPr>
      </p:pic>
      <p:sp>
        <p:nvSpPr>
          <p:cNvPr id="5" name="Freccia in giù 4"/>
          <p:cNvSpPr/>
          <p:nvPr/>
        </p:nvSpPr>
        <p:spPr>
          <a:xfrm>
            <a:off x="3557116" y="4953837"/>
            <a:ext cx="130629" cy="190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680668" y="5142134"/>
            <a:ext cx="6096000" cy="147732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l-GR" dirty="0" smtClean="0"/>
              <a:t>β</a:t>
            </a:r>
            <a:r>
              <a:rPr lang="it-IT" dirty="0" smtClean="0"/>
              <a:t>= </a:t>
            </a:r>
            <a:r>
              <a:rPr lang="it-IT" b="1" dirty="0" smtClean="0"/>
              <a:t>parametro di convergenza</a:t>
            </a:r>
            <a:r>
              <a:rPr lang="it-IT" dirty="0" smtClean="0"/>
              <a:t>. Se </a:t>
            </a:r>
            <a:r>
              <a:rPr lang="el-GR" dirty="0" smtClean="0"/>
              <a:t>β</a:t>
            </a:r>
            <a:r>
              <a:rPr lang="it-IT" dirty="0" smtClean="0"/>
              <a:t> è significativamente&gt;0, allora in media il tasso di crescita dei paesi inizialmente poveri &gt; di quello dei paesi inizialmente ricchi. Ma di solito </a:t>
            </a:r>
            <a:r>
              <a:rPr lang="el-GR" dirty="0" smtClean="0"/>
              <a:t>β</a:t>
            </a:r>
            <a:r>
              <a:rPr lang="it-IT" dirty="0" smtClean="0"/>
              <a:t> non è</a:t>
            </a:r>
          </a:p>
          <a:p>
            <a:r>
              <a:rPr lang="it-IT" dirty="0" smtClean="0"/>
              <a:t>significativamente diverso da 0. Convergenza assoluta</a:t>
            </a:r>
          </a:p>
          <a:p>
            <a:r>
              <a:rPr lang="it-IT" dirty="0" smtClean="0"/>
              <a:t>non confermata con metodo parametrico</a:t>
            </a:r>
            <a:endParaRPr lang="it-IT" dirty="0"/>
          </a:p>
        </p:txBody>
      </p:sp>
    </p:spTree>
    <p:extLst>
      <p:ext uri="{BB962C8B-B14F-4D97-AF65-F5344CB8AC3E}">
        <p14:creationId xmlns:p14="http://schemas.microsoft.com/office/powerpoint/2010/main" val="4021999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fade">
                                      <p:cBhvr>
                                        <p:cTn id="7" dur="500"/>
                                        <p:tgtEl>
                                          <p:spTgt spid="142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fade">
                                      <p:cBhvr>
                                        <p:cTn id="12" dur="500"/>
                                        <p:tgtEl>
                                          <p:spTgt spid="14233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animEffect transition="in" filter="fade">
                                      <p:cBhvr>
                                        <p:cTn id="15" dur="500"/>
                                        <p:tgtEl>
                                          <p:spTgt spid="1423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2339">
                                            <p:txEl>
                                              <p:pRg st="3" end="3"/>
                                            </p:txEl>
                                          </p:spTgt>
                                        </p:tgtEl>
                                        <p:attrNameLst>
                                          <p:attrName>style.visibility</p:attrName>
                                        </p:attrNameLst>
                                      </p:cBhvr>
                                      <p:to>
                                        <p:strVal val="visible"/>
                                      </p:to>
                                    </p:set>
                                    <p:animEffect transition="in" filter="fade">
                                      <p:cBhvr>
                                        <p:cTn id="20" dur="500"/>
                                        <p:tgtEl>
                                          <p:spTgt spid="14233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animEffect transition="in" filter="fade">
                                      <p:cBhvr>
                                        <p:cTn id="23" dur="500"/>
                                        <p:tgtEl>
                                          <p:spTgt spid="142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208214" y="188914"/>
            <a:ext cx="8135937" cy="587375"/>
          </a:xfrm>
        </p:spPr>
        <p:txBody>
          <a:bodyPr/>
          <a:lstStyle/>
          <a:p>
            <a:r>
              <a:rPr lang="it-IT" altLang="it-IT" sz="3600"/>
              <a:t>I. Le disparità regionali: convergenza</a:t>
            </a:r>
          </a:p>
        </p:txBody>
      </p:sp>
      <p:pic>
        <p:nvPicPr>
          <p:cNvPr id="12186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825" y="946151"/>
            <a:ext cx="8642350" cy="562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653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convergenza assoluta sembra esserci tra i paesi del club UE a 28, tuttavia </a:t>
            </a:r>
            <a:r>
              <a:rPr lang="el-GR" dirty="0" smtClean="0"/>
              <a:t>σ</a:t>
            </a:r>
            <a:r>
              <a:rPr lang="it-IT" dirty="0" smtClean="0"/>
              <a:t> </a:t>
            </a:r>
            <a:r>
              <a:rPr lang="it-IT" dirty="0" err="1" smtClean="0"/>
              <a:t>aumenta…</a:t>
            </a:r>
            <a:r>
              <a:rPr lang="it-IT" dirty="0" smtClean="0"/>
              <a:t>.</a:t>
            </a:r>
            <a:endParaRPr lang="it-IT" dirty="0"/>
          </a:p>
        </p:txBody>
      </p:sp>
      <p:pic>
        <p:nvPicPr>
          <p:cNvPr id="62466" name="Picture 2"/>
          <p:cNvPicPr>
            <a:picLocks noChangeAspect="1" noChangeArrowheads="1"/>
          </p:cNvPicPr>
          <p:nvPr/>
        </p:nvPicPr>
        <p:blipFill>
          <a:blip r:embed="rId2" cstate="print"/>
          <a:srcRect/>
          <a:stretch>
            <a:fillRect/>
          </a:stretch>
        </p:blipFill>
        <p:spPr bwMode="auto">
          <a:xfrm>
            <a:off x="0" y="2318417"/>
            <a:ext cx="6049108" cy="3799825"/>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a:stretch>
            <a:fillRect/>
          </a:stretch>
        </p:blipFill>
        <p:spPr bwMode="auto">
          <a:xfrm>
            <a:off x="5998679" y="2321169"/>
            <a:ext cx="6193321" cy="3756828"/>
          </a:xfrm>
          <a:prstGeom prst="rect">
            <a:avLst/>
          </a:prstGeom>
          <a:noFill/>
          <a:ln w="9525">
            <a:noFill/>
            <a:miter lim="800000"/>
            <a:headEnd/>
            <a:tailEnd/>
          </a:ln>
        </p:spPr>
      </p:pic>
      <p:sp>
        <p:nvSpPr>
          <p:cNvPr id="6" name="CasellaDiTesto 5"/>
          <p:cNvSpPr txBox="1"/>
          <p:nvPr/>
        </p:nvSpPr>
        <p:spPr>
          <a:xfrm>
            <a:off x="3356149" y="6290268"/>
            <a:ext cx="5826467" cy="369332"/>
          </a:xfrm>
          <a:prstGeom prst="rect">
            <a:avLst/>
          </a:prstGeom>
          <a:noFill/>
        </p:spPr>
        <p:txBody>
          <a:bodyPr wrap="none" rtlCol="0">
            <a:spAutoFit/>
          </a:bodyPr>
          <a:lstStyle/>
          <a:p>
            <a:r>
              <a:rPr lang="it-IT" dirty="0" smtClean="0"/>
              <a:t>Misure di convergenza tra i Paesi Membri dell’UE 2003-2014</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3200" dirty="0" smtClean="0"/>
              <a:t>L’esperienza </a:t>
            </a:r>
            <a:r>
              <a:rPr lang="it-IT" altLang="it-IT" sz="3200" dirty="0"/>
              <a:t>storica delle politiche regionali italiane </a:t>
            </a:r>
            <a:endParaRPr lang="en-US" altLang="it-IT" sz="3200" dirty="0"/>
          </a:p>
        </p:txBody>
      </p:sp>
      <p:sp>
        <p:nvSpPr>
          <p:cNvPr id="143363" name="Rectangle 3"/>
          <p:cNvSpPr>
            <a:spLocks noGrp="1" noChangeArrowheads="1"/>
          </p:cNvSpPr>
          <p:nvPr>
            <p:ph type="body" idx="1"/>
          </p:nvPr>
        </p:nvSpPr>
        <p:spPr bwMode="auto">
          <a:xfrm>
            <a:off x="2063750" y="1412876"/>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1800"/>
              <a:t>A partire dal </a:t>
            </a:r>
            <a:r>
              <a:rPr lang="it-IT" altLang="it-IT" sz="1800">
                <a:solidFill>
                  <a:srgbClr val="7254E2"/>
                </a:solidFill>
              </a:rPr>
              <a:t>Secondo dopoguerra</a:t>
            </a:r>
            <a:r>
              <a:rPr lang="it-IT" altLang="it-IT" sz="1800"/>
              <a:t>, il  principale problema all’origine del dualismo regionale in Italia veniva individuato nella </a:t>
            </a:r>
            <a:r>
              <a:rPr lang="it-IT" altLang="it-IT" sz="1800">
                <a:solidFill>
                  <a:srgbClr val="FF0000"/>
                </a:solidFill>
              </a:rPr>
              <a:t>insufficiente dotazione di capitale fisico</a:t>
            </a:r>
            <a:r>
              <a:rPr lang="it-IT" altLang="it-IT" sz="1800"/>
              <a:t> (pubblico e privato) delle regioni meridionali. Tale bassa dotazione si riteneva essere la </a:t>
            </a:r>
            <a:r>
              <a:rPr lang="it-IT" altLang="it-IT" sz="1800">
                <a:solidFill>
                  <a:srgbClr val="FF0000"/>
                </a:solidFill>
              </a:rPr>
              <a:t>causa</a:t>
            </a:r>
            <a:r>
              <a:rPr lang="it-IT" altLang="it-IT" sz="1800"/>
              <a:t>, sia della </a:t>
            </a:r>
            <a:r>
              <a:rPr lang="it-IT" altLang="it-IT" sz="1800">
                <a:solidFill>
                  <a:srgbClr val="FF0000"/>
                </a:solidFill>
              </a:rPr>
              <a:t>minore produttività </a:t>
            </a:r>
            <a:r>
              <a:rPr lang="it-IT" altLang="it-IT" sz="1800"/>
              <a:t>del lavoro, sia del fatto che i </a:t>
            </a:r>
            <a:r>
              <a:rPr lang="it-IT" altLang="it-IT" sz="1800">
                <a:solidFill>
                  <a:srgbClr val="FF0000"/>
                </a:solidFill>
              </a:rPr>
              <a:t>costi di trasporto </a:t>
            </a:r>
            <a:r>
              <a:rPr lang="it-IT" altLang="it-IT" sz="1800"/>
              <a:t>risultavano eccessivamente </a:t>
            </a:r>
            <a:r>
              <a:rPr lang="it-IT" altLang="it-IT" sz="1800">
                <a:solidFill>
                  <a:srgbClr val="FF0000"/>
                </a:solidFill>
              </a:rPr>
              <a:t>elevati</a:t>
            </a:r>
            <a:r>
              <a:rPr lang="it-IT" altLang="it-IT" sz="1800"/>
              <a:t>. </a:t>
            </a:r>
          </a:p>
          <a:p>
            <a:pPr eaLnBrk="1" hangingPunct="1"/>
            <a:r>
              <a:rPr lang="it-IT" altLang="it-IT" sz="1800">
                <a:solidFill>
                  <a:srgbClr val="FF0000"/>
                </a:solidFill>
              </a:rPr>
              <a:t>1950</a:t>
            </a:r>
            <a:r>
              <a:rPr lang="it-IT" altLang="it-IT" sz="1800"/>
              <a:t>: viene fondata la Cassa per il Mezzogiorno</a:t>
            </a:r>
          </a:p>
          <a:p>
            <a:pPr eaLnBrk="1" hangingPunct="1"/>
            <a:r>
              <a:rPr lang="it-IT" altLang="it-IT" sz="1800">
                <a:solidFill>
                  <a:srgbClr val="FF0000"/>
                </a:solidFill>
              </a:rPr>
              <a:t>1986</a:t>
            </a:r>
            <a:r>
              <a:rPr lang="it-IT" altLang="it-IT" sz="1800"/>
              <a:t>: chiusura della Cassa per il Mezzogiorno, per le seguenti ragioni:</a:t>
            </a:r>
          </a:p>
          <a:p>
            <a:pPr lvl="1" eaLnBrk="1" hangingPunct="1"/>
            <a:r>
              <a:rPr lang="it-IT" altLang="it-IT" sz="1800">
                <a:solidFill>
                  <a:srgbClr val="7254E2"/>
                </a:solidFill>
              </a:rPr>
              <a:t>scandali</a:t>
            </a:r>
            <a:r>
              <a:rPr lang="it-IT" altLang="it-IT" sz="1800"/>
              <a:t> e supposta </a:t>
            </a:r>
            <a:r>
              <a:rPr lang="it-IT" altLang="it-IT" sz="1800">
                <a:solidFill>
                  <a:srgbClr val="7254E2"/>
                </a:solidFill>
              </a:rPr>
              <a:t>inefficacia</a:t>
            </a:r>
            <a:r>
              <a:rPr lang="it-IT" altLang="it-IT" sz="1800"/>
              <a:t> e </a:t>
            </a:r>
            <a:r>
              <a:rPr lang="it-IT" altLang="it-IT" sz="1800">
                <a:solidFill>
                  <a:srgbClr val="7254E2"/>
                </a:solidFill>
              </a:rPr>
              <a:t>inefficienza</a:t>
            </a:r>
            <a:r>
              <a:rPr lang="it-IT" altLang="it-IT" sz="1800"/>
              <a:t> degli interventi</a:t>
            </a:r>
          </a:p>
          <a:p>
            <a:pPr lvl="1" eaLnBrk="1" hangingPunct="1"/>
            <a:r>
              <a:rPr lang="it-IT" altLang="it-IT" sz="1800"/>
              <a:t>adozione di </a:t>
            </a:r>
            <a:r>
              <a:rPr lang="it-IT" altLang="it-IT" sz="1800" b="1"/>
              <a:t>politiche di sostegno al reddito delle famiglie</a:t>
            </a:r>
            <a:r>
              <a:rPr lang="it-IT" altLang="it-IT" sz="1800"/>
              <a:t>, piuttosto che politiche industriali di sviluppo.</a:t>
            </a:r>
          </a:p>
          <a:p>
            <a:pPr lvl="1" eaLnBrk="1" hangingPunct="1"/>
            <a:r>
              <a:rPr lang="it-IT" altLang="it-IT" sz="1800"/>
              <a:t>gli </a:t>
            </a:r>
            <a:r>
              <a:rPr lang="it-IT" altLang="it-IT" sz="1800">
                <a:solidFill>
                  <a:srgbClr val="7254E2"/>
                </a:solidFill>
              </a:rPr>
              <a:t>organi comunitari </a:t>
            </a:r>
            <a:r>
              <a:rPr lang="it-IT" altLang="it-IT" sz="1800"/>
              <a:t>iniziano a </a:t>
            </a:r>
            <a:r>
              <a:rPr lang="it-IT" altLang="it-IT" sz="1800" b="1"/>
              <a:t>ostacolare le politiche regionali degli stati nazionali</a:t>
            </a:r>
            <a:r>
              <a:rPr lang="it-IT" altLang="it-IT" sz="1800"/>
              <a:t>, intravedendo in esse aiuti ingiustificati e lesivi della </a:t>
            </a:r>
            <a:r>
              <a:rPr lang="it-IT" altLang="it-IT" sz="1800" u="sng"/>
              <a:t>libertà di concorrenza</a:t>
            </a:r>
            <a:r>
              <a:rPr lang="it-IT" altLang="it-IT" sz="1800"/>
              <a:t>. </a:t>
            </a:r>
          </a:p>
          <a:p>
            <a:pPr eaLnBrk="1" hangingPunct="1"/>
            <a:r>
              <a:rPr lang="it-IT" altLang="it-IT" sz="1800">
                <a:solidFill>
                  <a:srgbClr val="7254E2"/>
                </a:solidFill>
              </a:rPr>
              <a:t>1988</a:t>
            </a:r>
            <a:r>
              <a:rPr lang="it-IT" altLang="it-IT" sz="1800"/>
              <a:t>: nascita di </a:t>
            </a:r>
            <a:r>
              <a:rPr lang="it-IT" altLang="it-IT" sz="1800">
                <a:solidFill>
                  <a:srgbClr val="7254E2"/>
                </a:solidFill>
              </a:rPr>
              <a:t>Sviluppo Italia</a:t>
            </a:r>
          </a:p>
          <a:p>
            <a:pPr eaLnBrk="1" hangingPunct="1"/>
            <a:r>
              <a:rPr lang="it-IT" altLang="it-IT" sz="1800"/>
              <a:t>Negli </a:t>
            </a:r>
            <a:r>
              <a:rPr lang="it-IT" altLang="it-IT" sz="1800">
                <a:solidFill>
                  <a:srgbClr val="FF0000"/>
                </a:solidFill>
              </a:rPr>
              <a:t>Anni Novanta</a:t>
            </a:r>
            <a:r>
              <a:rPr lang="it-IT" altLang="it-IT" sz="1800"/>
              <a:t>, la </a:t>
            </a:r>
            <a:r>
              <a:rPr lang="it-IT" altLang="it-IT" sz="1800" u="sng"/>
              <a:t>Comunità si doterà di interventi propri di politica regionale</a:t>
            </a:r>
            <a:endParaRPr lang="en-US" altLang="it-IT" sz="1800" u="sng"/>
          </a:p>
        </p:txBody>
      </p:sp>
    </p:spTree>
    <p:extLst>
      <p:ext uri="{BB962C8B-B14F-4D97-AF65-F5344CB8AC3E}">
        <p14:creationId xmlns:p14="http://schemas.microsoft.com/office/powerpoint/2010/main" val="3686664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fade">
                                      <p:cBhvr>
                                        <p:cTn id="7" dur="5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fade">
                                      <p:cBhvr>
                                        <p:cTn id="12" dur="500"/>
                                        <p:tgtEl>
                                          <p:spTgt spid="143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Effect transition="in" filter="fade">
                                      <p:cBhvr>
                                        <p:cTn id="17" dur="500"/>
                                        <p:tgtEl>
                                          <p:spTgt spid="14336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3363">
                                            <p:txEl>
                                              <p:pRg st="3" end="3"/>
                                            </p:txEl>
                                          </p:spTgt>
                                        </p:tgtEl>
                                        <p:attrNameLst>
                                          <p:attrName>style.visibility</p:attrName>
                                        </p:attrNameLst>
                                      </p:cBhvr>
                                      <p:to>
                                        <p:strVal val="visible"/>
                                      </p:to>
                                    </p:set>
                                    <p:animEffect transition="in" filter="fade">
                                      <p:cBhvr>
                                        <p:cTn id="20" dur="500"/>
                                        <p:tgtEl>
                                          <p:spTgt spid="14336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3363">
                                            <p:txEl>
                                              <p:pRg st="4" end="4"/>
                                            </p:txEl>
                                          </p:spTgt>
                                        </p:tgtEl>
                                        <p:attrNameLst>
                                          <p:attrName>style.visibility</p:attrName>
                                        </p:attrNameLst>
                                      </p:cBhvr>
                                      <p:to>
                                        <p:strVal val="visible"/>
                                      </p:to>
                                    </p:set>
                                    <p:animEffect transition="in" filter="fade">
                                      <p:cBhvr>
                                        <p:cTn id="23" dur="500"/>
                                        <p:tgtEl>
                                          <p:spTgt spid="14336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3363">
                                            <p:txEl>
                                              <p:pRg st="5" end="5"/>
                                            </p:txEl>
                                          </p:spTgt>
                                        </p:tgtEl>
                                        <p:attrNameLst>
                                          <p:attrName>style.visibility</p:attrName>
                                        </p:attrNameLst>
                                      </p:cBhvr>
                                      <p:to>
                                        <p:strVal val="visible"/>
                                      </p:to>
                                    </p:set>
                                    <p:animEffect transition="in" filter="fade">
                                      <p:cBhvr>
                                        <p:cTn id="26" dur="500"/>
                                        <p:tgtEl>
                                          <p:spTgt spid="14336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3363">
                                            <p:txEl>
                                              <p:pRg st="6" end="6"/>
                                            </p:txEl>
                                          </p:spTgt>
                                        </p:tgtEl>
                                        <p:attrNameLst>
                                          <p:attrName>style.visibility</p:attrName>
                                        </p:attrNameLst>
                                      </p:cBhvr>
                                      <p:to>
                                        <p:strVal val="visible"/>
                                      </p:to>
                                    </p:set>
                                    <p:animEffect transition="in" filter="fade">
                                      <p:cBhvr>
                                        <p:cTn id="31" dur="500"/>
                                        <p:tgtEl>
                                          <p:spTgt spid="143363">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3363">
                                            <p:txEl>
                                              <p:pRg st="7" end="7"/>
                                            </p:txEl>
                                          </p:spTgt>
                                        </p:tgtEl>
                                        <p:attrNameLst>
                                          <p:attrName>style.visibility</p:attrName>
                                        </p:attrNameLst>
                                      </p:cBhvr>
                                      <p:to>
                                        <p:strVal val="visible"/>
                                      </p:to>
                                    </p:set>
                                    <p:animEffect transition="in" filter="fade">
                                      <p:cBhvr>
                                        <p:cTn id="36" dur="500"/>
                                        <p:tgtEl>
                                          <p:spTgt spid="143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3600"/>
              <a:t>Incentivazione di accumulazione di capitale privato </a:t>
            </a:r>
            <a:endParaRPr lang="en-US" altLang="it-IT" sz="3600"/>
          </a:p>
        </p:txBody>
      </p:sp>
      <p:sp>
        <p:nvSpPr>
          <p:cNvPr id="144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2000" dirty="0"/>
              <a:t>Altra linea di azione della politica regionale, per lo meno a partire dalla metà degli </a:t>
            </a:r>
            <a:r>
              <a:rPr lang="it-IT" altLang="it-IT" sz="2000" b="1" dirty="0"/>
              <a:t>Anni Cinquanta</a:t>
            </a:r>
            <a:r>
              <a:rPr lang="it-IT" altLang="it-IT" sz="2000" dirty="0"/>
              <a:t>.</a:t>
            </a:r>
          </a:p>
          <a:p>
            <a:pPr eaLnBrk="1" hangingPunct="1"/>
            <a:r>
              <a:rPr lang="it-IT" altLang="it-IT" sz="2000" dirty="0"/>
              <a:t>Provvedimenti di incentivazione </a:t>
            </a:r>
            <a:r>
              <a:rPr lang="it-IT" altLang="it-IT" sz="2000" dirty="0" err="1" smtClean="0"/>
              <a:t>allàcquisto</a:t>
            </a:r>
            <a:r>
              <a:rPr lang="it-IT" altLang="it-IT" sz="2000" dirty="0" smtClean="0"/>
              <a:t> </a:t>
            </a:r>
            <a:r>
              <a:rPr lang="it-IT" altLang="it-IT" sz="2000" dirty="0"/>
              <a:t>di strumenti di capitale da parte delle imprese. </a:t>
            </a:r>
          </a:p>
          <a:p>
            <a:pPr eaLnBrk="1" hangingPunct="1"/>
            <a:r>
              <a:rPr lang="it-IT" altLang="it-IT" sz="2000" dirty="0"/>
              <a:t>Sono stati concessi </a:t>
            </a:r>
            <a:r>
              <a:rPr lang="it-IT" altLang="it-IT" sz="2000" dirty="0">
                <a:solidFill>
                  <a:srgbClr val="FF0000"/>
                </a:solidFill>
              </a:rPr>
              <a:t>contributi in conto capitale </a:t>
            </a:r>
            <a:r>
              <a:rPr lang="it-IT" altLang="it-IT" sz="2000" dirty="0"/>
              <a:t>e in </a:t>
            </a:r>
            <a:r>
              <a:rPr lang="it-IT" altLang="it-IT" sz="2000" dirty="0">
                <a:solidFill>
                  <a:srgbClr val="FF0000"/>
                </a:solidFill>
              </a:rPr>
              <a:t>conto corrente</a:t>
            </a:r>
            <a:r>
              <a:rPr lang="it-IT" altLang="it-IT" sz="2000" dirty="0"/>
              <a:t>, contributi per </a:t>
            </a:r>
            <a:r>
              <a:rPr lang="it-IT" altLang="it-IT" sz="2000" dirty="0">
                <a:solidFill>
                  <a:srgbClr val="FF0000"/>
                </a:solidFill>
              </a:rPr>
              <a:t>leasing agevolato</a:t>
            </a:r>
            <a:r>
              <a:rPr lang="it-IT" altLang="it-IT" sz="2000" dirty="0"/>
              <a:t>, </a:t>
            </a:r>
            <a:r>
              <a:rPr lang="it-IT" altLang="it-IT" sz="2000" dirty="0">
                <a:solidFill>
                  <a:srgbClr val="FF0000"/>
                </a:solidFill>
              </a:rPr>
              <a:t>sgravi fiscali</a:t>
            </a:r>
            <a:r>
              <a:rPr lang="it-IT" altLang="it-IT" sz="2000" dirty="0"/>
              <a:t>, e anche provvedimenti di </a:t>
            </a:r>
            <a:r>
              <a:rPr lang="it-IT" altLang="it-IT" sz="2000" dirty="0">
                <a:solidFill>
                  <a:srgbClr val="7254E2"/>
                </a:solidFill>
              </a:rPr>
              <a:t>partecipazione di enti pubblici al capitale delle imprese private</a:t>
            </a:r>
            <a:r>
              <a:rPr lang="it-IT" altLang="it-IT" sz="2000" dirty="0"/>
              <a:t>.</a:t>
            </a:r>
          </a:p>
          <a:p>
            <a:pPr eaLnBrk="1" hangingPunct="1"/>
            <a:r>
              <a:rPr lang="it-IT" altLang="it-IT" sz="2000" dirty="0"/>
              <a:t>Negli </a:t>
            </a:r>
            <a:r>
              <a:rPr lang="it-IT" altLang="it-IT" sz="2000" b="1" dirty="0"/>
              <a:t>Anni Settanta</a:t>
            </a:r>
            <a:r>
              <a:rPr lang="it-IT" altLang="it-IT" sz="2000" dirty="0"/>
              <a:t> si è  iniziato a varare politiche di incentivazione all'impiego del lavoro. </a:t>
            </a:r>
          </a:p>
          <a:p>
            <a:pPr eaLnBrk="1" hangingPunct="1"/>
            <a:r>
              <a:rPr lang="it-IT" altLang="it-IT" sz="2000" dirty="0"/>
              <a:t>Politiche di </a:t>
            </a:r>
            <a:r>
              <a:rPr lang="it-IT" altLang="it-IT" sz="2000" dirty="0">
                <a:solidFill>
                  <a:srgbClr val="FF0000"/>
                </a:solidFill>
              </a:rPr>
              <a:t>sostegno dei redditi</a:t>
            </a:r>
          </a:p>
          <a:p>
            <a:pPr lvl="1" eaLnBrk="1" hangingPunct="1"/>
            <a:r>
              <a:rPr lang="it-IT" altLang="it-IT" sz="1800" b="1" dirty="0"/>
              <a:t>Critica</a:t>
            </a:r>
            <a:r>
              <a:rPr lang="it-IT" altLang="it-IT" sz="1800" dirty="0"/>
              <a:t>: le politiche di sostegno del reddito familiare avrebbero rappresentato un </a:t>
            </a:r>
            <a:r>
              <a:rPr lang="it-IT" altLang="it-IT" sz="1800" dirty="0">
                <a:solidFill>
                  <a:srgbClr val="FF0000"/>
                </a:solidFill>
              </a:rPr>
              <a:t>disincentivo </a:t>
            </a:r>
            <a:r>
              <a:rPr lang="it-IT" altLang="it-IT" sz="1800" dirty="0" smtClean="0">
                <a:solidFill>
                  <a:srgbClr val="FF0000"/>
                </a:solidFill>
              </a:rPr>
              <a:t>all’attiva </a:t>
            </a:r>
            <a:r>
              <a:rPr lang="it-IT" altLang="it-IT" sz="1800" dirty="0">
                <a:solidFill>
                  <a:srgbClr val="FF0000"/>
                </a:solidFill>
              </a:rPr>
              <a:t>ricerca di lavoro nel settore formale</a:t>
            </a:r>
            <a:r>
              <a:rPr lang="it-IT" altLang="it-IT" sz="1800" dirty="0"/>
              <a:t> e avrebbero determinato un </a:t>
            </a:r>
            <a:r>
              <a:rPr lang="it-IT" altLang="it-IT" sz="1800" dirty="0">
                <a:solidFill>
                  <a:srgbClr val="7254E2"/>
                </a:solidFill>
              </a:rPr>
              <a:t>ampliamento delle attività di economia irregolare</a:t>
            </a:r>
          </a:p>
          <a:p>
            <a:pPr eaLnBrk="1" hangingPunct="1"/>
            <a:endParaRPr lang="en-US" altLang="it-IT" sz="2000" dirty="0"/>
          </a:p>
        </p:txBody>
      </p:sp>
    </p:spTree>
    <p:extLst>
      <p:ext uri="{BB962C8B-B14F-4D97-AF65-F5344CB8AC3E}">
        <p14:creationId xmlns:p14="http://schemas.microsoft.com/office/powerpoint/2010/main" val="2955319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500"/>
                                        <p:tgtEl>
                                          <p:spTgt spid="144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fade">
                                      <p:cBhvr>
                                        <p:cTn id="12" dur="500"/>
                                        <p:tgtEl>
                                          <p:spTgt spid="144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Effect transition="in" filter="fade">
                                      <p:cBhvr>
                                        <p:cTn id="17" dur="500"/>
                                        <p:tgtEl>
                                          <p:spTgt spid="144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387">
                                            <p:txEl>
                                              <p:pRg st="3" end="3"/>
                                            </p:txEl>
                                          </p:spTgt>
                                        </p:tgtEl>
                                        <p:attrNameLst>
                                          <p:attrName>style.visibility</p:attrName>
                                        </p:attrNameLst>
                                      </p:cBhvr>
                                      <p:to>
                                        <p:strVal val="visible"/>
                                      </p:to>
                                    </p:set>
                                    <p:animEffect transition="in" filter="fade">
                                      <p:cBhvr>
                                        <p:cTn id="22" dur="500"/>
                                        <p:tgtEl>
                                          <p:spTgt spid="144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4387">
                                            <p:txEl>
                                              <p:pRg st="4" end="4"/>
                                            </p:txEl>
                                          </p:spTgt>
                                        </p:tgtEl>
                                        <p:attrNameLst>
                                          <p:attrName>style.visibility</p:attrName>
                                        </p:attrNameLst>
                                      </p:cBhvr>
                                      <p:to>
                                        <p:strVal val="visible"/>
                                      </p:to>
                                    </p:set>
                                    <p:animEffect transition="in" filter="fade">
                                      <p:cBhvr>
                                        <p:cTn id="27" dur="500"/>
                                        <p:tgtEl>
                                          <p:spTgt spid="14438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4387">
                                            <p:txEl>
                                              <p:pRg st="5" end="5"/>
                                            </p:txEl>
                                          </p:spTgt>
                                        </p:tgtEl>
                                        <p:attrNameLst>
                                          <p:attrName>style.visibility</p:attrName>
                                        </p:attrNameLst>
                                      </p:cBhvr>
                                      <p:to>
                                        <p:strVal val="visible"/>
                                      </p:to>
                                    </p:set>
                                    <p:animEffect transition="in" filter="fade">
                                      <p:cBhvr>
                                        <p:cTn id="30" dur="500"/>
                                        <p:tgtEl>
                                          <p:spTgt spid="144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981201" y="115888"/>
            <a:ext cx="7643813"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it-IT" altLang="it-IT" sz="4000">
                <a:solidFill>
                  <a:schemeClr val="hlink"/>
                </a:solidFill>
              </a:rPr>
              <a:t>Le "nuove" politiche regionali e l'intervento dell'Unione Europea</a:t>
            </a:r>
            <a:endParaRPr lang="en-US" altLang="it-IT" sz="4000">
              <a:solidFill>
                <a:schemeClr val="hlink"/>
              </a:solidFill>
            </a:endParaRPr>
          </a:p>
        </p:txBody>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lnSpc>
                <a:spcPct val="80000"/>
              </a:lnSpc>
              <a:buFontTx/>
              <a:buNone/>
            </a:pPr>
            <a:r>
              <a:rPr lang="it-IT" altLang="it-IT" sz="2400" b="1" dirty="0"/>
              <a:t>Fine anni Ottanta</a:t>
            </a:r>
            <a:r>
              <a:rPr lang="it-IT" altLang="it-IT" sz="2400" dirty="0"/>
              <a:t>: </a:t>
            </a:r>
            <a:r>
              <a:rPr lang="it-IT" altLang="it-IT" sz="2400" dirty="0">
                <a:solidFill>
                  <a:srgbClr val="7254E2"/>
                </a:solidFill>
              </a:rPr>
              <a:t>5 linee di intervento </a:t>
            </a:r>
            <a:r>
              <a:rPr lang="it-IT" altLang="it-IT" sz="2400" dirty="0"/>
              <a:t>finanziate con fondi strutturali:</a:t>
            </a:r>
          </a:p>
          <a:p>
            <a:pPr lvl="1" eaLnBrk="1" hangingPunct="1">
              <a:lnSpc>
                <a:spcPct val="80000"/>
              </a:lnSpc>
            </a:pPr>
            <a:r>
              <a:rPr lang="it-IT" altLang="it-IT" sz="2000" dirty="0">
                <a:solidFill>
                  <a:srgbClr val="FF0000"/>
                </a:solidFill>
              </a:rPr>
              <a:t>Obiettivo 1</a:t>
            </a:r>
            <a:r>
              <a:rPr lang="it-IT" altLang="it-IT" sz="2000" dirty="0"/>
              <a:t>: sostegno alle </a:t>
            </a:r>
            <a:r>
              <a:rPr lang="it-IT" altLang="it-IT" sz="2000" b="1" dirty="0"/>
              <a:t>regioni in ritardo di sviluppo</a:t>
            </a:r>
            <a:r>
              <a:rPr lang="it-IT" altLang="it-IT" sz="2000" dirty="0"/>
              <a:t>, definite come quelle nelle quali il </a:t>
            </a:r>
            <a:r>
              <a:rPr lang="it-IT" altLang="it-IT" sz="2000" dirty="0">
                <a:solidFill>
                  <a:srgbClr val="7254E2"/>
                </a:solidFill>
              </a:rPr>
              <a:t>reddito pro-capite è inferiore al 75% del reddito pro-capite medio dell'Unione Europea </a:t>
            </a:r>
            <a:r>
              <a:rPr lang="it-IT" altLang="it-IT" sz="2000" dirty="0"/>
              <a:t>(Tutte le regioni dell'Italia Meridionale rappresentano aree che ricadono nelle zone coperte dall'Obiettivo 1).</a:t>
            </a:r>
          </a:p>
          <a:p>
            <a:pPr lvl="1" eaLnBrk="1" hangingPunct="1">
              <a:lnSpc>
                <a:spcPct val="80000"/>
              </a:lnSpc>
            </a:pPr>
            <a:r>
              <a:rPr lang="it-IT" altLang="it-IT" sz="2000" dirty="0">
                <a:solidFill>
                  <a:srgbClr val="FF0000"/>
                </a:solidFill>
              </a:rPr>
              <a:t>Obiettivo 2</a:t>
            </a:r>
            <a:r>
              <a:rPr lang="it-IT" altLang="it-IT" sz="2000" dirty="0"/>
              <a:t>: rivolto alle aree colpite da </a:t>
            </a:r>
            <a:r>
              <a:rPr lang="it-IT" altLang="it-IT" sz="2000" dirty="0">
                <a:solidFill>
                  <a:srgbClr val="7254E2"/>
                </a:solidFill>
              </a:rPr>
              <a:t>declino industriale</a:t>
            </a:r>
            <a:r>
              <a:rPr lang="it-IT" altLang="it-IT" sz="2000" dirty="0"/>
              <a:t>. </a:t>
            </a:r>
          </a:p>
          <a:p>
            <a:pPr lvl="1" eaLnBrk="1" hangingPunct="1">
              <a:lnSpc>
                <a:spcPct val="80000"/>
              </a:lnSpc>
            </a:pPr>
            <a:r>
              <a:rPr lang="it-IT" altLang="it-IT" sz="2000" dirty="0">
                <a:solidFill>
                  <a:srgbClr val="FF0000"/>
                </a:solidFill>
              </a:rPr>
              <a:t>Obiettivo 3</a:t>
            </a:r>
            <a:r>
              <a:rPr lang="it-IT" altLang="it-IT" sz="2000" dirty="0"/>
              <a:t>: rivolto a regioni con </a:t>
            </a:r>
            <a:r>
              <a:rPr lang="it-IT" altLang="it-IT" sz="2000" dirty="0">
                <a:solidFill>
                  <a:srgbClr val="7254E2"/>
                </a:solidFill>
              </a:rPr>
              <a:t>disoccupazione di lunga durata </a:t>
            </a:r>
            <a:r>
              <a:rPr lang="it-IT" altLang="it-IT" sz="2000" dirty="0"/>
              <a:t>e problemi di inclusione sociale di gruppi emarginati. </a:t>
            </a:r>
          </a:p>
          <a:p>
            <a:pPr lvl="1" eaLnBrk="1" hangingPunct="1">
              <a:lnSpc>
                <a:spcPct val="80000"/>
              </a:lnSpc>
            </a:pPr>
            <a:r>
              <a:rPr lang="it-IT" altLang="it-IT" sz="2000" dirty="0">
                <a:solidFill>
                  <a:srgbClr val="FF0000"/>
                </a:solidFill>
              </a:rPr>
              <a:t>Obiettivo 4</a:t>
            </a:r>
            <a:r>
              <a:rPr lang="it-IT" altLang="it-IT" sz="2000" dirty="0"/>
              <a:t>: rivolto a regioni con problemi di disoccupazione legata a </a:t>
            </a:r>
            <a:r>
              <a:rPr lang="it-IT" altLang="it-IT" sz="2000" dirty="0">
                <a:solidFill>
                  <a:srgbClr val="7254E2"/>
                </a:solidFill>
              </a:rPr>
              <a:t>riconversione industriale</a:t>
            </a:r>
            <a:r>
              <a:rPr lang="it-IT" altLang="it-IT" sz="2000" dirty="0"/>
              <a:t>. </a:t>
            </a:r>
          </a:p>
          <a:p>
            <a:pPr lvl="1" eaLnBrk="1" hangingPunct="1">
              <a:lnSpc>
                <a:spcPct val="80000"/>
              </a:lnSpc>
            </a:pPr>
            <a:r>
              <a:rPr lang="it-IT" altLang="it-IT" sz="2000" dirty="0">
                <a:solidFill>
                  <a:srgbClr val="FF0000"/>
                </a:solidFill>
              </a:rPr>
              <a:t>Obiettivo 5/a</a:t>
            </a:r>
            <a:r>
              <a:rPr lang="it-IT" altLang="it-IT" sz="2000" dirty="0"/>
              <a:t>: riguarda regioni con problemi di </a:t>
            </a:r>
            <a:r>
              <a:rPr lang="it-IT" altLang="it-IT" sz="2000" dirty="0">
                <a:solidFill>
                  <a:srgbClr val="7254E2"/>
                </a:solidFill>
              </a:rPr>
              <a:t>adeguamento strutturale</a:t>
            </a:r>
            <a:r>
              <a:rPr lang="it-IT" altLang="it-IT" sz="2000" dirty="0"/>
              <a:t> </a:t>
            </a:r>
            <a:r>
              <a:rPr lang="it-IT" altLang="it-IT" sz="2000" dirty="0" err="1" smtClean="0"/>
              <a:t>dellàgricoltura</a:t>
            </a:r>
            <a:r>
              <a:rPr lang="it-IT" altLang="it-IT" sz="2000" dirty="0" smtClean="0"/>
              <a:t> </a:t>
            </a:r>
            <a:r>
              <a:rPr lang="it-IT" altLang="it-IT" sz="2000" dirty="0"/>
              <a:t>e della pesca.</a:t>
            </a:r>
          </a:p>
          <a:p>
            <a:pPr lvl="1" eaLnBrk="1" hangingPunct="1">
              <a:lnSpc>
                <a:spcPct val="80000"/>
              </a:lnSpc>
            </a:pPr>
            <a:r>
              <a:rPr lang="it-IT" altLang="it-IT" sz="2000" dirty="0">
                <a:solidFill>
                  <a:srgbClr val="FF0000"/>
                </a:solidFill>
              </a:rPr>
              <a:t>Obiettivo  5/b</a:t>
            </a:r>
            <a:r>
              <a:rPr lang="it-IT" altLang="it-IT" sz="2000" dirty="0"/>
              <a:t>: </a:t>
            </a:r>
            <a:r>
              <a:rPr lang="it-IT" altLang="it-IT" sz="2000" dirty="0">
                <a:solidFill>
                  <a:srgbClr val="7254E2"/>
                </a:solidFill>
              </a:rPr>
              <a:t>zone rurali vulnerabili</a:t>
            </a:r>
            <a:r>
              <a:rPr lang="it-IT" altLang="it-IT" sz="2000" dirty="0"/>
              <a:t>. </a:t>
            </a:r>
          </a:p>
          <a:p>
            <a:pPr lvl="1" eaLnBrk="1" hangingPunct="1">
              <a:lnSpc>
                <a:spcPct val="80000"/>
              </a:lnSpc>
            </a:pPr>
            <a:r>
              <a:rPr lang="it-IT" altLang="it-IT" sz="2000" dirty="0">
                <a:solidFill>
                  <a:srgbClr val="FF0000"/>
                </a:solidFill>
              </a:rPr>
              <a:t>Obiettivo 6</a:t>
            </a:r>
            <a:r>
              <a:rPr lang="it-IT" altLang="it-IT" sz="2000" dirty="0"/>
              <a:t>: zone a </a:t>
            </a:r>
            <a:r>
              <a:rPr lang="it-IT" altLang="it-IT" sz="2000" dirty="0">
                <a:solidFill>
                  <a:srgbClr val="7254E2"/>
                </a:solidFill>
              </a:rPr>
              <a:t>bassissima densità abitativa.</a:t>
            </a:r>
          </a:p>
          <a:p>
            <a:pPr lvl="1" eaLnBrk="1" hangingPunct="1">
              <a:lnSpc>
                <a:spcPct val="80000"/>
              </a:lnSpc>
            </a:pPr>
            <a:endParaRPr lang="en-US" altLang="it-IT" sz="2000" dirty="0"/>
          </a:p>
        </p:txBody>
      </p:sp>
    </p:spTree>
    <p:extLst>
      <p:ext uri="{BB962C8B-B14F-4D97-AF65-F5344CB8AC3E}">
        <p14:creationId xmlns:p14="http://schemas.microsoft.com/office/powerpoint/2010/main" val="3566139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11">
                                            <p:bg/>
                                          </p:spTgt>
                                        </p:tgtEl>
                                        <p:attrNameLst>
                                          <p:attrName>style.visibility</p:attrName>
                                        </p:attrNameLst>
                                      </p:cBhvr>
                                      <p:to>
                                        <p:strVal val="visible"/>
                                      </p:to>
                                    </p:set>
                                    <p:animEffect transition="in" filter="fade">
                                      <p:cBhvr>
                                        <p:cTn id="7" dur="500"/>
                                        <p:tgtEl>
                                          <p:spTgt spid="14541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411">
                                            <p:txEl>
                                              <p:pRg st="0" end="0"/>
                                            </p:txEl>
                                          </p:spTgt>
                                        </p:tgtEl>
                                        <p:attrNameLst>
                                          <p:attrName>style.visibility</p:attrName>
                                        </p:attrNameLst>
                                      </p:cBhvr>
                                      <p:to>
                                        <p:strVal val="visible"/>
                                      </p:to>
                                    </p:set>
                                    <p:animEffect transition="in" filter="fade">
                                      <p:cBhvr>
                                        <p:cTn id="12" dur="500"/>
                                        <p:tgtEl>
                                          <p:spTgt spid="145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5411">
                                            <p:txEl>
                                              <p:pRg st="1" end="1"/>
                                            </p:txEl>
                                          </p:spTgt>
                                        </p:tgtEl>
                                        <p:attrNameLst>
                                          <p:attrName>style.visibility</p:attrName>
                                        </p:attrNameLst>
                                      </p:cBhvr>
                                      <p:to>
                                        <p:strVal val="visible"/>
                                      </p:to>
                                    </p:set>
                                    <p:animEffect transition="in" filter="fade">
                                      <p:cBhvr>
                                        <p:cTn id="17" dur="500"/>
                                        <p:tgtEl>
                                          <p:spTgt spid="145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5411">
                                            <p:txEl>
                                              <p:pRg st="2" end="2"/>
                                            </p:txEl>
                                          </p:spTgt>
                                        </p:tgtEl>
                                        <p:attrNameLst>
                                          <p:attrName>style.visibility</p:attrName>
                                        </p:attrNameLst>
                                      </p:cBhvr>
                                      <p:to>
                                        <p:strVal val="visible"/>
                                      </p:to>
                                    </p:set>
                                    <p:animEffect transition="in" filter="fade">
                                      <p:cBhvr>
                                        <p:cTn id="22" dur="500"/>
                                        <p:tgtEl>
                                          <p:spTgt spid="1454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5411">
                                            <p:txEl>
                                              <p:pRg st="3" end="3"/>
                                            </p:txEl>
                                          </p:spTgt>
                                        </p:tgtEl>
                                        <p:attrNameLst>
                                          <p:attrName>style.visibility</p:attrName>
                                        </p:attrNameLst>
                                      </p:cBhvr>
                                      <p:to>
                                        <p:strVal val="visible"/>
                                      </p:to>
                                    </p:set>
                                    <p:animEffect transition="in" filter="fade">
                                      <p:cBhvr>
                                        <p:cTn id="27" dur="500"/>
                                        <p:tgtEl>
                                          <p:spTgt spid="1454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5411">
                                            <p:txEl>
                                              <p:pRg st="4" end="4"/>
                                            </p:txEl>
                                          </p:spTgt>
                                        </p:tgtEl>
                                        <p:attrNameLst>
                                          <p:attrName>style.visibility</p:attrName>
                                        </p:attrNameLst>
                                      </p:cBhvr>
                                      <p:to>
                                        <p:strVal val="visible"/>
                                      </p:to>
                                    </p:set>
                                    <p:animEffect transition="in" filter="fade">
                                      <p:cBhvr>
                                        <p:cTn id="32" dur="500"/>
                                        <p:tgtEl>
                                          <p:spTgt spid="14541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5411">
                                            <p:txEl>
                                              <p:pRg st="5" end="5"/>
                                            </p:txEl>
                                          </p:spTgt>
                                        </p:tgtEl>
                                        <p:attrNameLst>
                                          <p:attrName>style.visibility</p:attrName>
                                        </p:attrNameLst>
                                      </p:cBhvr>
                                      <p:to>
                                        <p:strVal val="visible"/>
                                      </p:to>
                                    </p:set>
                                    <p:animEffect transition="in" filter="fade">
                                      <p:cBhvr>
                                        <p:cTn id="37" dur="500"/>
                                        <p:tgtEl>
                                          <p:spTgt spid="14541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5411">
                                            <p:txEl>
                                              <p:pRg st="6" end="6"/>
                                            </p:txEl>
                                          </p:spTgt>
                                        </p:tgtEl>
                                        <p:attrNameLst>
                                          <p:attrName>style.visibility</p:attrName>
                                        </p:attrNameLst>
                                      </p:cBhvr>
                                      <p:to>
                                        <p:strVal val="visible"/>
                                      </p:to>
                                    </p:set>
                                    <p:animEffect transition="in" filter="fade">
                                      <p:cBhvr>
                                        <p:cTn id="42" dur="500"/>
                                        <p:tgtEl>
                                          <p:spTgt spid="14541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5411">
                                            <p:txEl>
                                              <p:pRg st="7" end="7"/>
                                            </p:txEl>
                                          </p:spTgt>
                                        </p:tgtEl>
                                        <p:attrNameLst>
                                          <p:attrName>style.visibility</p:attrName>
                                        </p:attrNameLst>
                                      </p:cBhvr>
                                      <p:to>
                                        <p:strVal val="visible"/>
                                      </p:to>
                                    </p:set>
                                    <p:animEffect transition="in" filter="fade">
                                      <p:cBhvr>
                                        <p:cTn id="47" dur="500"/>
                                        <p:tgtEl>
                                          <p:spTgt spid="145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bldLvl="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981200" y="274638"/>
            <a:ext cx="7570788"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it-IT" altLang="it-IT" sz="4000" b="1">
                <a:solidFill>
                  <a:schemeClr val="hlink"/>
                </a:solidFill>
              </a:rPr>
              <a:t>Logiche di base </a:t>
            </a:r>
            <a:r>
              <a:rPr lang="it-IT" altLang="it-IT" sz="4000">
                <a:solidFill>
                  <a:schemeClr val="hlink"/>
                </a:solidFill>
              </a:rPr>
              <a:t>degli interventi di politica regionale comunitaria</a:t>
            </a:r>
            <a:endParaRPr lang="en-US" altLang="it-IT" sz="4000">
              <a:solidFill>
                <a:schemeClr val="hlink"/>
              </a:solidFill>
            </a:endParaRPr>
          </a:p>
        </p:txBody>
      </p:sp>
      <p:sp>
        <p:nvSpPr>
          <p:cNvPr id="146435"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lnSpc>
                <a:spcPct val="80000"/>
              </a:lnSpc>
            </a:pPr>
            <a:r>
              <a:rPr lang="it-IT" altLang="it-IT" sz="2200" dirty="0"/>
              <a:t>Incentivare le </a:t>
            </a:r>
            <a:r>
              <a:rPr lang="it-IT" altLang="it-IT" sz="2200" b="1" dirty="0"/>
              <a:t>capacità di </a:t>
            </a:r>
            <a:r>
              <a:rPr lang="it-IT" altLang="it-IT" sz="2200" dirty="0">
                <a:solidFill>
                  <a:schemeClr val="hlink"/>
                </a:solidFill>
              </a:rPr>
              <a:t>concertazione</a:t>
            </a:r>
            <a:r>
              <a:rPr lang="it-IT" altLang="it-IT" sz="2200" dirty="0"/>
              <a:t> tra i soggetti pubblici e privati </a:t>
            </a:r>
            <a:r>
              <a:rPr lang="it-IT" altLang="it-IT" sz="2200" dirty="0" err="1" smtClean="0"/>
              <a:t>dellàrea</a:t>
            </a:r>
            <a:r>
              <a:rPr lang="it-IT" altLang="it-IT" sz="2200" dirty="0" smtClean="0"/>
              <a:t> </a:t>
            </a:r>
            <a:r>
              <a:rPr lang="it-IT" altLang="it-IT" sz="2200" dirty="0"/>
              <a:t>locale </a:t>
            </a:r>
            <a:r>
              <a:rPr lang="it-IT" altLang="it-IT" sz="2200" dirty="0" smtClean="0"/>
              <a:t>nell’elaborazione </a:t>
            </a:r>
            <a:r>
              <a:rPr lang="it-IT" altLang="it-IT" sz="2200" dirty="0"/>
              <a:t>dei programmi. </a:t>
            </a:r>
          </a:p>
          <a:p>
            <a:pPr eaLnBrk="1" hangingPunct="1">
              <a:lnSpc>
                <a:spcPct val="80000"/>
              </a:lnSpc>
            </a:pPr>
            <a:r>
              <a:rPr lang="it-IT" altLang="it-IT" sz="2200" dirty="0"/>
              <a:t>Promuovere la capacità di </a:t>
            </a:r>
            <a:r>
              <a:rPr lang="it-IT" altLang="it-IT" sz="2200" dirty="0">
                <a:solidFill>
                  <a:schemeClr val="hlink"/>
                </a:solidFill>
              </a:rPr>
              <a:t>programmazione</a:t>
            </a:r>
            <a:r>
              <a:rPr lang="it-IT" altLang="it-IT" sz="2200" dirty="0"/>
              <a:t>, ossia, la capacità di stilare piani pluriennali di sviluppo, chiaramente articolate in tappe successive. </a:t>
            </a:r>
          </a:p>
          <a:p>
            <a:pPr eaLnBrk="1" hangingPunct="1">
              <a:lnSpc>
                <a:spcPct val="80000"/>
              </a:lnSpc>
            </a:pPr>
            <a:r>
              <a:rPr lang="it-IT" altLang="it-IT" sz="2200" dirty="0"/>
              <a:t>Prevedono il </a:t>
            </a:r>
            <a:r>
              <a:rPr lang="it-IT" altLang="it-IT" sz="2200" dirty="0">
                <a:solidFill>
                  <a:schemeClr val="hlink"/>
                </a:solidFill>
              </a:rPr>
              <a:t>partenariato</a:t>
            </a:r>
            <a:r>
              <a:rPr lang="it-IT" altLang="it-IT" sz="2200" dirty="0"/>
              <a:t>, ossia la collaborazione, nella fase di predisposizione dei piani, tra uffici della Comunità europea e i </a:t>
            </a:r>
            <a:r>
              <a:rPr lang="it-IT" altLang="it-IT" sz="2200" i="1" dirty="0"/>
              <a:t>policy-maker</a:t>
            </a:r>
            <a:r>
              <a:rPr lang="it-IT" altLang="it-IT" sz="2200" dirty="0"/>
              <a:t> centrali e locali delle aree interessate. </a:t>
            </a:r>
          </a:p>
          <a:p>
            <a:pPr eaLnBrk="1" hangingPunct="1">
              <a:lnSpc>
                <a:spcPct val="80000"/>
              </a:lnSpc>
            </a:pPr>
            <a:r>
              <a:rPr lang="it-IT" altLang="it-IT" sz="2200" dirty="0"/>
              <a:t>Essi devono inoltre rispettare i principi di </a:t>
            </a:r>
            <a:r>
              <a:rPr lang="it-IT" altLang="it-IT" sz="2200" dirty="0" err="1">
                <a:solidFill>
                  <a:schemeClr val="hlink"/>
                </a:solidFill>
              </a:rPr>
              <a:t>addizionalità</a:t>
            </a:r>
            <a:r>
              <a:rPr lang="it-IT" altLang="it-IT" sz="2200" dirty="0"/>
              <a:t>, secondo cui l'intervento della Comunità non deve causare una riduzione dell'impegno dello Stato nazionale, bensì esserne un complemento, e di </a:t>
            </a:r>
            <a:r>
              <a:rPr lang="it-IT" altLang="it-IT" sz="2200" dirty="0">
                <a:solidFill>
                  <a:schemeClr val="hlink"/>
                </a:solidFill>
              </a:rPr>
              <a:t>sussidiarietà</a:t>
            </a:r>
            <a:r>
              <a:rPr lang="it-IT" altLang="it-IT" sz="2200" dirty="0"/>
              <a:t>, secondo il quale la Comunità non deve intervenire qualora un obiettivo possa essere realizzato dall'ordinario intervento degli Stati nazionali.</a:t>
            </a:r>
          </a:p>
          <a:p>
            <a:pPr eaLnBrk="1" hangingPunct="1">
              <a:lnSpc>
                <a:spcPct val="80000"/>
              </a:lnSpc>
            </a:pPr>
            <a:endParaRPr lang="en-US" altLang="it-IT" sz="2200" dirty="0"/>
          </a:p>
        </p:txBody>
      </p:sp>
    </p:spTree>
    <p:extLst>
      <p:ext uri="{BB962C8B-B14F-4D97-AF65-F5344CB8AC3E}">
        <p14:creationId xmlns:p14="http://schemas.microsoft.com/office/powerpoint/2010/main" val="3335532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435">
                                            <p:bg/>
                                          </p:spTgt>
                                        </p:tgtEl>
                                        <p:attrNameLst>
                                          <p:attrName>style.visibility</p:attrName>
                                        </p:attrNameLst>
                                      </p:cBhvr>
                                      <p:to>
                                        <p:strVal val="visible"/>
                                      </p:to>
                                    </p:set>
                                    <p:animEffect transition="in" filter="fade">
                                      <p:cBhvr>
                                        <p:cTn id="7" dur="500"/>
                                        <p:tgtEl>
                                          <p:spTgt spid="14643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Effect transition="in" filter="fade">
                                      <p:cBhvr>
                                        <p:cTn id="12" dur="500"/>
                                        <p:tgtEl>
                                          <p:spTgt spid="146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435">
                                            <p:txEl>
                                              <p:pRg st="1" end="1"/>
                                            </p:txEl>
                                          </p:spTgt>
                                        </p:tgtEl>
                                        <p:attrNameLst>
                                          <p:attrName>style.visibility</p:attrName>
                                        </p:attrNameLst>
                                      </p:cBhvr>
                                      <p:to>
                                        <p:strVal val="visible"/>
                                      </p:to>
                                    </p:set>
                                    <p:animEffect transition="in" filter="fade">
                                      <p:cBhvr>
                                        <p:cTn id="17" dur="500"/>
                                        <p:tgtEl>
                                          <p:spTgt spid="1464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435">
                                            <p:txEl>
                                              <p:pRg st="2" end="2"/>
                                            </p:txEl>
                                          </p:spTgt>
                                        </p:tgtEl>
                                        <p:attrNameLst>
                                          <p:attrName>style.visibility</p:attrName>
                                        </p:attrNameLst>
                                      </p:cBhvr>
                                      <p:to>
                                        <p:strVal val="visible"/>
                                      </p:to>
                                    </p:set>
                                    <p:animEffect transition="in" filter="fade">
                                      <p:cBhvr>
                                        <p:cTn id="22" dur="500"/>
                                        <p:tgtEl>
                                          <p:spTgt spid="1464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6435">
                                            <p:txEl>
                                              <p:pRg st="3" end="3"/>
                                            </p:txEl>
                                          </p:spTgt>
                                        </p:tgtEl>
                                        <p:attrNameLst>
                                          <p:attrName>style.visibility</p:attrName>
                                        </p:attrNameLst>
                                      </p:cBhvr>
                                      <p:to>
                                        <p:strVal val="visible"/>
                                      </p:to>
                                    </p:set>
                                    <p:animEffect transition="in" filter="fade">
                                      <p:cBhvr>
                                        <p:cTn id="27" dur="500"/>
                                        <p:tgtEl>
                                          <p:spTgt spid="146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politiche redistributive di </a:t>
            </a:r>
            <a:r>
              <a:rPr lang="it-IT" b="1" dirty="0" smtClean="0">
                <a:solidFill>
                  <a:srgbClr val="FF0000"/>
                </a:solidFill>
              </a:rPr>
              <a:t>tipo aggregato</a:t>
            </a:r>
            <a:endParaRPr lang="it-IT" b="1" dirty="0">
              <a:solidFill>
                <a:srgbClr val="FF0000"/>
              </a:solidFill>
            </a:endParaRPr>
          </a:p>
        </p:txBody>
      </p:sp>
      <p:sp>
        <p:nvSpPr>
          <p:cNvPr id="3" name="Segnaposto contenuto 2"/>
          <p:cNvSpPr>
            <a:spLocks noGrp="1"/>
          </p:cNvSpPr>
          <p:nvPr>
            <p:ph idx="1"/>
          </p:nvPr>
        </p:nvSpPr>
        <p:spPr/>
        <p:txBody>
          <a:bodyPr>
            <a:normAutofit lnSpcReduction="10000"/>
          </a:bodyPr>
          <a:lstStyle/>
          <a:p>
            <a:r>
              <a:rPr lang="it-IT" dirty="0" smtClean="0"/>
              <a:t>L’obiettivo è qui quello di comprendere come riequilibrare tra loro regioni europee/nazionali che partono da dotazioni iniziali molto diverse e che mirano a raggiungere una dotazione finale di fattori della produzione più uguali</a:t>
            </a:r>
          </a:p>
          <a:p>
            <a:r>
              <a:rPr lang="it-IT" dirty="0" smtClean="0"/>
              <a:t>Il metodo adottato per molto tempo è stato quello della costituzione di fondi comuni a livello europeo ai quali ogni paese contribuisce in base alla sua dimensione, per poi </a:t>
            </a:r>
            <a:r>
              <a:rPr lang="it-IT" dirty="0" err="1" smtClean="0"/>
              <a:t>redistribuirli</a:t>
            </a:r>
            <a:r>
              <a:rPr lang="it-IT" dirty="0" smtClean="0"/>
              <a:t> in base alla capacità di assorbimento</a:t>
            </a:r>
          </a:p>
          <a:p>
            <a:r>
              <a:rPr lang="it-IT" dirty="0" smtClean="0"/>
              <a:t>Spesso, tuttavia, la redistribuzione “</a:t>
            </a:r>
            <a:r>
              <a:rPr lang="it-IT" dirty="0" err="1" smtClean="0"/>
              <a:t>dallàlto</a:t>
            </a:r>
            <a:r>
              <a:rPr lang="it-IT" dirty="0" smtClean="0"/>
              <a:t>” non ha raggiunto l’obiettivo cercato non allocando in modo efficiente ed efficace i fondi stanziati: vediamone i motivi</a:t>
            </a:r>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981201" y="274638"/>
            <a:ext cx="7643813"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b="1" smtClean="0">
                <a:solidFill>
                  <a:schemeClr val="hlink"/>
                </a:solidFill>
              </a:rPr>
              <a:t>Strumenti</a:t>
            </a:r>
            <a:r>
              <a:rPr lang="it-IT" altLang="it-IT" smtClean="0">
                <a:solidFill>
                  <a:schemeClr val="hlink"/>
                </a:solidFill>
              </a:rPr>
              <a:t> di intervento</a:t>
            </a:r>
            <a:endParaRPr lang="en-US" altLang="it-IT" smtClean="0">
              <a:solidFill>
                <a:schemeClr val="hlink"/>
              </a:solidFill>
            </a:endParaRPr>
          </a:p>
        </p:txBody>
      </p:sp>
      <p:sp>
        <p:nvSpPr>
          <p:cNvPr id="147459" name="Rectangle 3"/>
          <p:cNvSpPr>
            <a:spLocks noGrp="1" noChangeArrowheads="1"/>
          </p:cNvSpPr>
          <p:nvPr>
            <p:ph type="body" idx="1"/>
          </p:nvPr>
        </p:nvSpPr>
        <p:spPr bwMode="auto">
          <a:xfrm>
            <a:off x="1981200" y="1484313"/>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p>
            <a:pPr eaLnBrk="1" hangingPunct="1">
              <a:lnSpc>
                <a:spcPct val="80000"/>
              </a:lnSpc>
            </a:pPr>
            <a:r>
              <a:rPr lang="it-IT" altLang="it-IT" sz="2400" dirty="0">
                <a:solidFill>
                  <a:schemeClr val="hlink"/>
                </a:solidFill>
              </a:rPr>
              <a:t>contratti di programma</a:t>
            </a:r>
            <a:r>
              <a:rPr lang="it-IT" altLang="it-IT" sz="2400" dirty="0"/>
              <a:t>, per favorire la realizzazione di sistemi integrati di interventi e, in particolare, l'insediamento di grandi imprese o gruppi industriali</a:t>
            </a:r>
          </a:p>
          <a:p>
            <a:pPr eaLnBrk="1" hangingPunct="1">
              <a:lnSpc>
                <a:spcPct val="80000"/>
              </a:lnSpc>
            </a:pPr>
            <a:r>
              <a:rPr lang="it-IT" altLang="it-IT" sz="2400" dirty="0">
                <a:solidFill>
                  <a:schemeClr val="hlink"/>
                </a:solidFill>
              </a:rPr>
              <a:t>intese </a:t>
            </a:r>
            <a:r>
              <a:rPr lang="it-IT" altLang="it-IT" sz="2400" dirty="0"/>
              <a:t>(operative)</a:t>
            </a:r>
            <a:r>
              <a:rPr lang="it-IT" altLang="it-IT" sz="2400" dirty="0">
                <a:solidFill>
                  <a:schemeClr val="hlink"/>
                </a:solidFill>
              </a:rPr>
              <a:t> di programma, </a:t>
            </a:r>
            <a:r>
              <a:rPr lang="it-IT" altLang="it-IT" sz="2400" dirty="0"/>
              <a:t>tra Amministrazioni Centrali e Regioni (o Province autonome) per la realizzazione di piani pluriennali di intervento</a:t>
            </a:r>
          </a:p>
          <a:p>
            <a:pPr eaLnBrk="1" hangingPunct="1">
              <a:lnSpc>
                <a:spcPct val="80000"/>
              </a:lnSpc>
            </a:pPr>
            <a:r>
              <a:rPr lang="it-IT" altLang="it-IT" sz="2400" dirty="0">
                <a:solidFill>
                  <a:schemeClr val="hlink"/>
                </a:solidFill>
              </a:rPr>
              <a:t>patti territoriali:</a:t>
            </a:r>
            <a:r>
              <a:rPr lang="it-IT" altLang="it-IT" sz="2400" dirty="0"/>
              <a:t> mirano a costruire relazioni di fiducia e esperienze di collaborazione fra soggetti pubblici e privati di aree territoriali, al fine di attuare progetti per lo sviluppo locale in senso lato </a:t>
            </a:r>
          </a:p>
          <a:p>
            <a:pPr eaLnBrk="1" hangingPunct="1">
              <a:lnSpc>
                <a:spcPct val="80000"/>
              </a:lnSpc>
            </a:pPr>
            <a:r>
              <a:rPr lang="it-IT" altLang="it-IT" sz="2400" dirty="0">
                <a:solidFill>
                  <a:schemeClr val="hlink"/>
                </a:solidFill>
              </a:rPr>
              <a:t>contratti </a:t>
            </a:r>
            <a:r>
              <a:rPr lang="it-IT" altLang="it-IT" sz="2400" dirty="0" smtClean="0">
                <a:solidFill>
                  <a:schemeClr val="hlink"/>
                </a:solidFill>
              </a:rPr>
              <a:t>d’area</a:t>
            </a:r>
            <a:r>
              <a:rPr lang="it-IT" altLang="it-IT" sz="2400" dirty="0">
                <a:solidFill>
                  <a:schemeClr val="hlink"/>
                </a:solidFill>
              </a:rPr>
              <a:t>:</a:t>
            </a:r>
            <a:r>
              <a:rPr lang="it-IT" altLang="it-IT" sz="2400" dirty="0"/>
              <a:t> strumenti operativi, concordati tra le Amministrazioni pubbliche e le rappresentanze di lavoratori e imprenditori interessati alla realizzazione di azioni finalizzate allo sviluppo e alla creazione di nuova occupazione in ambiti territoriali circoscritti</a:t>
            </a:r>
          </a:p>
          <a:p>
            <a:pPr eaLnBrk="1" hangingPunct="1">
              <a:lnSpc>
                <a:spcPct val="80000"/>
              </a:lnSpc>
            </a:pPr>
            <a:endParaRPr lang="en-US" altLang="it-IT" sz="2400" dirty="0"/>
          </a:p>
        </p:txBody>
      </p:sp>
    </p:spTree>
    <p:extLst>
      <p:ext uri="{BB962C8B-B14F-4D97-AF65-F5344CB8AC3E}">
        <p14:creationId xmlns:p14="http://schemas.microsoft.com/office/powerpoint/2010/main" val="2771363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59">
                                            <p:bg/>
                                          </p:spTgt>
                                        </p:tgtEl>
                                        <p:attrNameLst>
                                          <p:attrName>style.visibility</p:attrName>
                                        </p:attrNameLst>
                                      </p:cBhvr>
                                      <p:to>
                                        <p:strVal val="visible"/>
                                      </p:to>
                                    </p:set>
                                    <p:animEffect transition="in" filter="fade">
                                      <p:cBhvr>
                                        <p:cTn id="7" dur="500"/>
                                        <p:tgtEl>
                                          <p:spTgt spid="14745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459">
                                            <p:txEl>
                                              <p:pRg st="0" end="0"/>
                                            </p:txEl>
                                          </p:spTgt>
                                        </p:tgtEl>
                                        <p:attrNameLst>
                                          <p:attrName>style.visibility</p:attrName>
                                        </p:attrNameLst>
                                      </p:cBhvr>
                                      <p:to>
                                        <p:strVal val="visible"/>
                                      </p:to>
                                    </p:set>
                                    <p:animEffect transition="in" filter="fade">
                                      <p:cBhvr>
                                        <p:cTn id="12" dur="500"/>
                                        <p:tgtEl>
                                          <p:spTgt spid="147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459">
                                            <p:txEl>
                                              <p:pRg st="1" end="1"/>
                                            </p:txEl>
                                          </p:spTgt>
                                        </p:tgtEl>
                                        <p:attrNameLst>
                                          <p:attrName>style.visibility</p:attrName>
                                        </p:attrNameLst>
                                      </p:cBhvr>
                                      <p:to>
                                        <p:strVal val="visible"/>
                                      </p:to>
                                    </p:set>
                                    <p:animEffect transition="in" filter="fade">
                                      <p:cBhvr>
                                        <p:cTn id="17" dur="500"/>
                                        <p:tgtEl>
                                          <p:spTgt spid="1474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7459">
                                            <p:txEl>
                                              <p:pRg st="2" end="2"/>
                                            </p:txEl>
                                          </p:spTgt>
                                        </p:tgtEl>
                                        <p:attrNameLst>
                                          <p:attrName>style.visibility</p:attrName>
                                        </p:attrNameLst>
                                      </p:cBhvr>
                                      <p:to>
                                        <p:strVal val="visible"/>
                                      </p:to>
                                    </p:set>
                                    <p:animEffect transition="in" filter="fade">
                                      <p:cBhvr>
                                        <p:cTn id="22" dur="500"/>
                                        <p:tgtEl>
                                          <p:spTgt spid="1474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7459">
                                            <p:txEl>
                                              <p:pRg st="3" end="3"/>
                                            </p:txEl>
                                          </p:spTgt>
                                        </p:tgtEl>
                                        <p:attrNameLst>
                                          <p:attrName>style.visibility</p:attrName>
                                        </p:attrNameLst>
                                      </p:cBhvr>
                                      <p:to>
                                        <p:strVal val="visible"/>
                                      </p:to>
                                    </p:set>
                                    <p:animEffect transition="in" filter="fade">
                                      <p:cBhvr>
                                        <p:cTn id="27" dur="500"/>
                                        <p:tgtEl>
                                          <p:spTgt spid="147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Dalla convergenza nazionale a quella europea</a:t>
            </a:r>
            <a:endParaRPr lang="it-IT" dirty="0"/>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2838557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48139" y="126585"/>
            <a:ext cx="10515600" cy="728179"/>
          </a:xfrm>
        </p:spPr>
        <p:txBody>
          <a:bodyPr/>
          <a:lstStyle/>
          <a:p>
            <a:r>
              <a:rPr lang="it-IT" dirty="0" smtClean="0"/>
              <a:t>… un allontanamento storico tra nord e sud</a:t>
            </a:r>
            <a:endParaRPr lang="it-IT" dirty="0"/>
          </a:p>
        </p:txBody>
      </p:sp>
      <p:pic>
        <p:nvPicPr>
          <p:cNvPr id="5" name="Immagine 4"/>
          <p:cNvPicPr>
            <a:picLocks noChangeAspect="1"/>
          </p:cNvPicPr>
          <p:nvPr/>
        </p:nvPicPr>
        <p:blipFill>
          <a:blip r:embed="rId2"/>
          <a:stretch>
            <a:fillRect/>
          </a:stretch>
        </p:blipFill>
        <p:spPr>
          <a:xfrm>
            <a:off x="1939007" y="854764"/>
            <a:ext cx="7597503" cy="6003236"/>
          </a:xfrm>
          <a:prstGeom prst="rect">
            <a:avLst/>
          </a:prstGeom>
        </p:spPr>
      </p:pic>
    </p:spTree>
    <p:extLst>
      <p:ext uri="{BB962C8B-B14F-4D97-AF65-F5344CB8AC3E}">
        <p14:creationId xmlns:p14="http://schemas.microsoft.com/office/powerpoint/2010/main" val="2622606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una convergenza europea molto limitata verso sud</a:t>
            </a:r>
            <a:endParaRPr lang="it-IT" dirty="0"/>
          </a:p>
        </p:txBody>
      </p:sp>
      <p:pic>
        <p:nvPicPr>
          <p:cNvPr id="3" name="Immagine 2"/>
          <p:cNvPicPr>
            <a:picLocks noChangeAspect="1"/>
          </p:cNvPicPr>
          <p:nvPr/>
        </p:nvPicPr>
        <p:blipFill>
          <a:blip r:embed="rId2"/>
          <a:stretch>
            <a:fillRect/>
          </a:stretch>
        </p:blipFill>
        <p:spPr>
          <a:xfrm>
            <a:off x="1760171" y="1554995"/>
            <a:ext cx="8289235" cy="5303005"/>
          </a:xfrm>
          <a:prstGeom prst="rect">
            <a:avLst/>
          </a:prstGeom>
        </p:spPr>
      </p:pic>
      <p:sp>
        <p:nvSpPr>
          <p:cNvPr id="4" name="Ovale 3"/>
          <p:cNvSpPr/>
          <p:nvPr/>
        </p:nvSpPr>
        <p:spPr>
          <a:xfrm>
            <a:off x="4460240" y="3407228"/>
            <a:ext cx="2071189" cy="13171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39212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0" y="0"/>
            <a:ext cx="5252626" cy="3071667"/>
          </a:xfrm>
          <a:prstGeom prst="rect">
            <a:avLst/>
          </a:prstGeom>
        </p:spPr>
      </p:pic>
      <p:pic>
        <p:nvPicPr>
          <p:cNvPr id="4" name="Immagine 3"/>
          <p:cNvPicPr>
            <a:picLocks noChangeAspect="1"/>
          </p:cNvPicPr>
          <p:nvPr/>
        </p:nvPicPr>
        <p:blipFill>
          <a:blip r:embed="rId3"/>
          <a:stretch>
            <a:fillRect/>
          </a:stretch>
        </p:blipFill>
        <p:spPr>
          <a:xfrm>
            <a:off x="6674974" y="75138"/>
            <a:ext cx="4973688" cy="3149386"/>
          </a:xfrm>
          <a:prstGeom prst="rect">
            <a:avLst/>
          </a:prstGeom>
        </p:spPr>
      </p:pic>
      <p:pic>
        <p:nvPicPr>
          <p:cNvPr id="5" name="Immagine 4"/>
          <p:cNvPicPr>
            <a:picLocks noChangeAspect="1"/>
          </p:cNvPicPr>
          <p:nvPr/>
        </p:nvPicPr>
        <p:blipFill>
          <a:blip r:embed="rId4"/>
          <a:stretch>
            <a:fillRect/>
          </a:stretch>
        </p:blipFill>
        <p:spPr>
          <a:xfrm>
            <a:off x="156015" y="3483072"/>
            <a:ext cx="5200876" cy="3375601"/>
          </a:xfrm>
          <a:prstGeom prst="rect">
            <a:avLst/>
          </a:prstGeom>
        </p:spPr>
      </p:pic>
      <p:pic>
        <p:nvPicPr>
          <p:cNvPr id="6" name="Immagine 5"/>
          <p:cNvPicPr>
            <a:picLocks noChangeAspect="1"/>
          </p:cNvPicPr>
          <p:nvPr/>
        </p:nvPicPr>
        <p:blipFill>
          <a:blip r:embed="rId5"/>
          <a:stretch>
            <a:fillRect/>
          </a:stretch>
        </p:blipFill>
        <p:spPr>
          <a:xfrm>
            <a:off x="6060024" y="3327199"/>
            <a:ext cx="4942126" cy="3530801"/>
          </a:xfrm>
          <a:prstGeom prst="rect">
            <a:avLst/>
          </a:prstGeom>
        </p:spPr>
      </p:pic>
      <p:cxnSp>
        <p:nvCxnSpPr>
          <p:cNvPr id="8" name="Connettore 1 7"/>
          <p:cNvCxnSpPr/>
          <p:nvPr/>
        </p:nvCxnSpPr>
        <p:spPr>
          <a:xfrm flipV="1">
            <a:off x="7030720" y="1625600"/>
            <a:ext cx="4114800" cy="711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flipV="1">
            <a:off x="436880" y="5405120"/>
            <a:ext cx="4185920" cy="20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V="1">
            <a:off x="6473687" y="4124960"/>
            <a:ext cx="4153673" cy="20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Freccia a sinistra 13"/>
          <p:cNvSpPr/>
          <p:nvPr/>
        </p:nvSpPr>
        <p:spPr>
          <a:xfrm>
            <a:off x="8870405" y="4604657"/>
            <a:ext cx="217715" cy="1703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45069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864659" y="620713"/>
            <a:ext cx="8507506" cy="1143000"/>
          </a:xfrm>
        </p:spPr>
        <p:txBody>
          <a:bodyPr>
            <a:normAutofit fontScale="90000"/>
          </a:bodyPr>
          <a:lstStyle/>
          <a:p>
            <a:r>
              <a:rPr lang="it-IT" altLang="it-IT" sz="4000" dirty="0"/>
              <a:t>II Cause delle disparità </a:t>
            </a:r>
            <a:r>
              <a:rPr lang="it-IT" altLang="it-IT" sz="4000" dirty="0" smtClean="0"/>
              <a:t>regionali: un riassunto</a:t>
            </a:r>
            <a:endParaRPr lang="it-IT" altLang="it-IT" sz="4000" dirty="0"/>
          </a:p>
        </p:txBody>
      </p:sp>
      <p:sp>
        <p:nvSpPr>
          <p:cNvPr id="154627" name="Rectangle 3"/>
          <p:cNvSpPr>
            <a:spLocks noGrp="1" noChangeArrowheads="1"/>
          </p:cNvSpPr>
          <p:nvPr>
            <p:ph type="body" idx="1"/>
          </p:nvPr>
        </p:nvSpPr>
        <p:spPr>
          <a:xfrm>
            <a:off x="1954306" y="1721224"/>
            <a:ext cx="9224682" cy="4706470"/>
          </a:xfrm>
        </p:spPr>
        <p:txBody>
          <a:bodyPr>
            <a:normAutofit lnSpcReduction="10000"/>
          </a:bodyPr>
          <a:lstStyle/>
          <a:p>
            <a:pPr>
              <a:lnSpc>
                <a:spcPct val="80000"/>
              </a:lnSpc>
              <a:buFont typeface="Wingdings" panose="05000000000000000000" pitchFamily="2" charset="2"/>
              <a:buNone/>
            </a:pPr>
            <a:r>
              <a:rPr lang="it-IT" altLang="it-IT" sz="2000" dirty="0"/>
              <a:t>Esistono molteplici cause possibili per spiegare le disparità regionali che si </a:t>
            </a:r>
            <a:r>
              <a:rPr lang="it-IT" altLang="it-IT" sz="2000" dirty="0" smtClean="0"/>
              <a:t>possono combinare </a:t>
            </a:r>
            <a:r>
              <a:rPr lang="it-IT" altLang="it-IT" sz="2000" dirty="0"/>
              <a:t>in molteplici modi e possono essere il risultato di lunghi processi storici</a:t>
            </a:r>
          </a:p>
          <a:p>
            <a:pPr>
              <a:lnSpc>
                <a:spcPct val="80000"/>
              </a:lnSpc>
              <a:buFont typeface="Wingdings" panose="05000000000000000000" pitchFamily="2" charset="2"/>
              <a:buNone/>
            </a:pPr>
            <a:endParaRPr lang="it-IT" altLang="it-IT" sz="1800" dirty="0"/>
          </a:p>
          <a:p>
            <a:pPr>
              <a:lnSpc>
                <a:spcPct val="80000"/>
              </a:lnSpc>
            </a:pPr>
            <a:r>
              <a:rPr lang="it-IT" altLang="it-IT" sz="1800" dirty="0"/>
              <a:t>Diversa dotazione di </a:t>
            </a:r>
            <a:r>
              <a:rPr lang="it-IT" altLang="it-IT" sz="1800" dirty="0">
                <a:solidFill>
                  <a:srgbClr val="FF0000"/>
                </a:solidFill>
              </a:rPr>
              <a:t>capitale fisico</a:t>
            </a:r>
          </a:p>
          <a:p>
            <a:pPr>
              <a:lnSpc>
                <a:spcPct val="80000"/>
              </a:lnSpc>
            </a:pPr>
            <a:r>
              <a:rPr lang="it-IT" altLang="it-IT" sz="1800" dirty="0"/>
              <a:t>Diversa dotazione di </a:t>
            </a:r>
            <a:r>
              <a:rPr lang="it-IT" altLang="it-IT" sz="1800" dirty="0">
                <a:solidFill>
                  <a:srgbClr val="FF0000"/>
                </a:solidFill>
              </a:rPr>
              <a:t>capitale umano</a:t>
            </a:r>
          </a:p>
          <a:p>
            <a:pPr>
              <a:lnSpc>
                <a:spcPct val="80000"/>
              </a:lnSpc>
            </a:pPr>
            <a:r>
              <a:rPr lang="it-IT" altLang="it-IT" sz="1800" dirty="0"/>
              <a:t>Diversa </a:t>
            </a:r>
            <a:r>
              <a:rPr lang="it-IT" altLang="it-IT" sz="1800" dirty="0">
                <a:solidFill>
                  <a:srgbClr val="FF0000"/>
                </a:solidFill>
              </a:rPr>
              <a:t>capacità d’innovazione</a:t>
            </a:r>
          </a:p>
          <a:p>
            <a:pPr>
              <a:lnSpc>
                <a:spcPct val="80000"/>
              </a:lnSpc>
            </a:pPr>
            <a:r>
              <a:rPr lang="it-IT" altLang="it-IT" sz="1800" dirty="0"/>
              <a:t>Diversa dotazione di </a:t>
            </a:r>
            <a:r>
              <a:rPr lang="it-IT" altLang="it-IT" sz="1800" dirty="0">
                <a:solidFill>
                  <a:srgbClr val="FF0000"/>
                </a:solidFill>
              </a:rPr>
              <a:t>risorse naturali</a:t>
            </a:r>
          </a:p>
          <a:p>
            <a:pPr>
              <a:lnSpc>
                <a:spcPct val="80000"/>
              </a:lnSpc>
            </a:pPr>
            <a:r>
              <a:rPr lang="it-IT" altLang="it-IT" sz="1800" dirty="0"/>
              <a:t>Diversa </a:t>
            </a:r>
            <a:r>
              <a:rPr lang="it-IT" altLang="it-IT" sz="1800" dirty="0">
                <a:solidFill>
                  <a:srgbClr val="FF0000"/>
                </a:solidFill>
              </a:rPr>
              <a:t>efficienza delle istituzioni</a:t>
            </a:r>
          </a:p>
          <a:p>
            <a:pPr>
              <a:lnSpc>
                <a:spcPct val="80000"/>
              </a:lnSpc>
            </a:pPr>
            <a:r>
              <a:rPr lang="it-IT" altLang="it-IT" sz="1800" dirty="0"/>
              <a:t>Diverso </a:t>
            </a:r>
            <a:r>
              <a:rPr lang="it-IT" altLang="it-IT" sz="1800" dirty="0">
                <a:solidFill>
                  <a:srgbClr val="FF0000"/>
                </a:solidFill>
              </a:rPr>
              <a:t>ruolo</a:t>
            </a:r>
            <a:r>
              <a:rPr lang="it-IT" altLang="it-IT" sz="1800" dirty="0"/>
              <a:t> delle </a:t>
            </a:r>
            <a:r>
              <a:rPr lang="it-IT" altLang="it-IT" sz="1800" dirty="0">
                <a:solidFill>
                  <a:srgbClr val="FF0000"/>
                </a:solidFill>
              </a:rPr>
              <a:t>elite al potere</a:t>
            </a:r>
          </a:p>
          <a:p>
            <a:pPr>
              <a:lnSpc>
                <a:spcPct val="80000"/>
              </a:lnSpc>
            </a:pPr>
            <a:r>
              <a:rPr lang="it-IT" altLang="it-IT" sz="1800" dirty="0"/>
              <a:t>Diversa </a:t>
            </a:r>
            <a:r>
              <a:rPr lang="it-IT" altLang="it-IT" sz="1800" dirty="0">
                <a:solidFill>
                  <a:srgbClr val="FF0000"/>
                </a:solidFill>
              </a:rPr>
              <a:t>efficacia</a:t>
            </a:r>
            <a:r>
              <a:rPr lang="it-IT" altLang="it-IT" sz="1800" dirty="0"/>
              <a:t> delle </a:t>
            </a:r>
            <a:r>
              <a:rPr lang="it-IT" altLang="it-IT" sz="1800" dirty="0">
                <a:solidFill>
                  <a:srgbClr val="FF0000"/>
                </a:solidFill>
              </a:rPr>
              <a:t>politiche economiche</a:t>
            </a:r>
            <a:r>
              <a:rPr lang="it-IT" altLang="it-IT" sz="1800" dirty="0"/>
              <a:t> </a:t>
            </a:r>
          </a:p>
          <a:p>
            <a:pPr>
              <a:lnSpc>
                <a:spcPct val="80000"/>
              </a:lnSpc>
            </a:pPr>
            <a:r>
              <a:rPr lang="it-IT" altLang="it-IT" sz="1800" dirty="0"/>
              <a:t>Caratteristiche della </a:t>
            </a:r>
            <a:r>
              <a:rPr lang="it-IT" altLang="it-IT" sz="1800" dirty="0">
                <a:solidFill>
                  <a:srgbClr val="FF0000"/>
                </a:solidFill>
              </a:rPr>
              <a:t>struttura sociale</a:t>
            </a:r>
          </a:p>
          <a:p>
            <a:pPr>
              <a:lnSpc>
                <a:spcPct val="80000"/>
              </a:lnSpc>
            </a:pPr>
            <a:r>
              <a:rPr lang="it-IT" altLang="it-IT" sz="1800" dirty="0"/>
              <a:t>Sistemi di </a:t>
            </a:r>
            <a:r>
              <a:rPr lang="it-IT" altLang="it-IT" sz="1800" dirty="0">
                <a:solidFill>
                  <a:srgbClr val="FF0000"/>
                </a:solidFill>
              </a:rPr>
              <a:t>valori </a:t>
            </a:r>
          </a:p>
          <a:p>
            <a:pPr>
              <a:lnSpc>
                <a:spcPct val="80000"/>
              </a:lnSpc>
            </a:pPr>
            <a:r>
              <a:rPr lang="it-IT" altLang="it-IT" sz="1800" dirty="0"/>
              <a:t>Inserimento nel contesto </a:t>
            </a:r>
            <a:r>
              <a:rPr lang="it-IT" altLang="it-IT" sz="1800" dirty="0" smtClean="0"/>
              <a:t>dell’e</a:t>
            </a:r>
            <a:r>
              <a:rPr lang="it-IT" altLang="it-IT" sz="1800" dirty="0" smtClean="0">
                <a:solidFill>
                  <a:srgbClr val="FF0000"/>
                </a:solidFill>
              </a:rPr>
              <a:t>conomia </a:t>
            </a:r>
            <a:r>
              <a:rPr lang="it-IT" altLang="it-IT" sz="1800" dirty="0">
                <a:solidFill>
                  <a:srgbClr val="FF0000"/>
                </a:solidFill>
              </a:rPr>
              <a:t>globale</a:t>
            </a:r>
          </a:p>
          <a:p>
            <a:pPr>
              <a:lnSpc>
                <a:spcPct val="80000"/>
              </a:lnSpc>
            </a:pPr>
            <a:r>
              <a:rPr lang="it-IT" altLang="it-IT" sz="1800" dirty="0"/>
              <a:t>Fenomeni di </a:t>
            </a:r>
            <a:r>
              <a:rPr lang="it-IT" altLang="it-IT" sz="1800" dirty="0" err="1">
                <a:solidFill>
                  <a:srgbClr val="FF0000"/>
                </a:solidFill>
              </a:rPr>
              <a:t>path</a:t>
            </a:r>
            <a:r>
              <a:rPr lang="it-IT" altLang="it-IT" sz="1800" dirty="0">
                <a:solidFill>
                  <a:srgbClr val="FF0000"/>
                </a:solidFill>
              </a:rPr>
              <a:t> </a:t>
            </a:r>
            <a:r>
              <a:rPr lang="it-IT" altLang="it-IT" sz="1800" dirty="0" err="1">
                <a:solidFill>
                  <a:srgbClr val="FF0000"/>
                </a:solidFill>
              </a:rPr>
              <a:t>dependency</a:t>
            </a:r>
            <a:endParaRPr lang="it-IT" altLang="it-IT" sz="1800" dirty="0">
              <a:solidFill>
                <a:srgbClr val="FF0000"/>
              </a:solidFill>
            </a:endParaRPr>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a:p>
            <a:pPr>
              <a:lnSpc>
                <a:spcPct val="80000"/>
              </a:lnSpc>
            </a:pPr>
            <a:endParaRPr lang="it-IT" altLang="it-IT" sz="1800" dirty="0"/>
          </a:p>
        </p:txBody>
      </p:sp>
    </p:spTree>
    <p:extLst>
      <p:ext uri="{BB962C8B-B14F-4D97-AF65-F5344CB8AC3E}">
        <p14:creationId xmlns:p14="http://schemas.microsoft.com/office/powerpoint/2010/main" val="4057421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847850" y="188914"/>
            <a:ext cx="8496300" cy="936625"/>
          </a:xfrm>
        </p:spPr>
        <p:txBody>
          <a:bodyPr/>
          <a:lstStyle/>
          <a:p>
            <a:pPr>
              <a:lnSpc>
                <a:spcPct val="70000"/>
              </a:lnSpc>
            </a:pPr>
            <a:r>
              <a:rPr lang="it-IT" altLang="it-IT" sz="3600" dirty="0"/>
              <a:t>II. Convergenza? I fondamenti teorici </a:t>
            </a:r>
            <a:br>
              <a:rPr lang="it-IT" altLang="it-IT" sz="3600" dirty="0"/>
            </a:br>
            <a:r>
              <a:rPr lang="it-IT" altLang="it-IT" sz="2400" i="1" dirty="0"/>
              <a:t>(i modelli neoclassici, </a:t>
            </a:r>
            <a:r>
              <a:rPr lang="it-IT" altLang="it-IT" sz="2400" i="1" dirty="0" smtClean="0"/>
              <a:t>ricardiani: </a:t>
            </a:r>
            <a:r>
              <a:rPr lang="it-IT" altLang="it-IT" sz="2400" b="1" i="1" dirty="0" smtClean="0">
                <a:solidFill>
                  <a:srgbClr val="FF0000"/>
                </a:solidFill>
              </a:rPr>
              <a:t>il lato dell’offerta</a:t>
            </a:r>
            <a:r>
              <a:rPr lang="it-IT" altLang="it-IT" sz="2400" i="1" dirty="0" smtClean="0"/>
              <a:t>)</a:t>
            </a:r>
            <a:r>
              <a:rPr lang="it-IT" altLang="it-IT" sz="3600" dirty="0" smtClean="0"/>
              <a:t> </a:t>
            </a:r>
            <a:endParaRPr lang="it-IT" altLang="it-IT" sz="3600" dirty="0"/>
          </a:p>
        </p:txBody>
      </p:sp>
      <p:sp>
        <p:nvSpPr>
          <p:cNvPr id="88068" name="Text Box 4"/>
          <p:cNvSpPr txBox="1">
            <a:spLocks noChangeArrowheads="1"/>
          </p:cNvSpPr>
          <p:nvPr/>
        </p:nvSpPr>
        <p:spPr bwMode="auto">
          <a:xfrm>
            <a:off x="1919289" y="1125538"/>
            <a:ext cx="835342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dirty="0"/>
              <a:t>Esistono dei meccanismi che operano nella direzione della convergenza tra i territori:</a:t>
            </a:r>
          </a:p>
          <a:p>
            <a:pPr>
              <a:spcBef>
                <a:spcPct val="20000"/>
              </a:spcBef>
              <a:buClr>
                <a:srgbClr val="000099"/>
              </a:buClr>
              <a:buSzPct val="105000"/>
              <a:buFontTx/>
              <a:buAutoNum type="arabicPeriod"/>
            </a:pPr>
            <a:r>
              <a:rPr lang="it-IT" altLang="it-IT" sz="2000" b="1" dirty="0"/>
              <a:t>Rendimenti </a:t>
            </a:r>
            <a:r>
              <a:rPr lang="it-IT" altLang="it-IT" sz="2000" dirty="0"/>
              <a:t>decrescenti del capitale</a:t>
            </a:r>
          </a:p>
          <a:p>
            <a:pPr>
              <a:spcBef>
                <a:spcPct val="20000"/>
              </a:spcBef>
              <a:buClr>
                <a:srgbClr val="000099"/>
              </a:buClr>
              <a:buSzPct val="105000"/>
              <a:buFontTx/>
              <a:buAutoNum type="arabicPeriod"/>
            </a:pPr>
            <a:r>
              <a:rPr lang="it-IT" altLang="it-IT" sz="2000" b="1" dirty="0"/>
              <a:t>Vantaggi dei late </a:t>
            </a:r>
            <a:r>
              <a:rPr lang="it-IT" altLang="it-IT" sz="2000" b="1" dirty="0" err="1"/>
              <a:t>comers</a:t>
            </a:r>
            <a:r>
              <a:rPr lang="it-IT" altLang="it-IT" sz="2000" dirty="0"/>
              <a:t>: i territori in ritardo di sviluppo possono assorbire la conoscenza tecnologica sviluppata altrove a costi più bassi rispetto alla produzione di conoscenza originale</a:t>
            </a:r>
          </a:p>
          <a:p>
            <a:pPr>
              <a:spcBef>
                <a:spcPct val="20000"/>
              </a:spcBef>
              <a:buClr>
                <a:srgbClr val="000099"/>
              </a:buClr>
              <a:buSzPct val="105000"/>
              <a:buFontTx/>
              <a:buAutoNum type="arabicPeriod"/>
            </a:pPr>
            <a:r>
              <a:rPr lang="it-IT" altLang="it-IT" sz="2000" b="1" dirty="0"/>
              <a:t>Cambiamenti strutturali</a:t>
            </a:r>
            <a:r>
              <a:rPr lang="it-IT" altLang="it-IT" sz="2000" dirty="0"/>
              <a:t> legati al passaggio da settori a bassa produttività a settori a più alto valore aggiunto </a:t>
            </a:r>
          </a:p>
          <a:p>
            <a:pPr>
              <a:spcBef>
                <a:spcPct val="20000"/>
              </a:spcBef>
              <a:buClr>
                <a:srgbClr val="000099"/>
              </a:buClr>
              <a:buSzPct val="105000"/>
              <a:buFontTx/>
              <a:buAutoNum type="arabicPeriod"/>
            </a:pPr>
            <a:r>
              <a:rPr lang="it-IT" altLang="it-IT" sz="2000" b="1" dirty="0"/>
              <a:t>Apertura del commercio</a:t>
            </a:r>
            <a:r>
              <a:rPr lang="it-IT" altLang="it-IT" sz="2000" dirty="0"/>
              <a:t>: la liberalizzazione degli scambi permette alle regioni di specializzarsi a seconda dei rispettivi vantaggi comparati. La concorrenza porta verso un livellamento dei prezzi dei fattori (e quindi dei redditi)</a:t>
            </a:r>
          </a:p>
          <a:p>
            <a:pPr>
              <a:spcBef>
                <a:spcPct val="20000"/>
              </a:spcBef>
              <a:buClr>
                <a:srgbClr val="000099"/>
              </a:buClr>
              <a:buSzPct val="105000"/>
              <a:buFontTx/>
              <a:buAutoNum type="arabicPeriod"/>
            </a:pPr>
            <a:r>
              <a:rPr lang="it-IT" altLang="it-IT" sz="2000" b="1" dirty="0"/>
              <a:t>Mobilità dei fattori su larga scala</a:t>
            </a:r>
            <a:r>
              <a:rPr lang="it-IT" altLang="it-IT" sz="2000" dirty="0"/>
              <a:t>: i fattori produttivi si spostano verso i territori dove ricevono un </a:t>
            </a:r>
            <a:r>
              <a:rPr lang="it-IT" altLang="it-IT" sz="2000" dirty="0" smtClean="0"/>
              <a:t>rendimento maggiore </a:t>
            </a:r>
            <a:r>
              <a:rPr lang="it-IT" altLang="it-IT" sz="2000" dirty="0"/>
              <a:t>(contribuendo alla sua erosione)</a:t>
            </a:r>
          </a:p>
          <a:p>
            <a:pPr algn="ctr">
              <a:spcBef>
                <a:spcPct val="50000"/>
              </a:spcBef>
            </a:pPr>
            <a:r>
              <a:rPr lang="it-IT" altLang="it-IT" dirty="0">
                <a:solidFill>
                  <a:srgbClr val="000099"/>
                </a:solidFill>
              </a:rPr>
              <a:t>	</a:t>
            </a:r>
          </a:p>
        </p:txBody>
      </p:sp>
    </p:spTree>
    <p:extLst>
      <p:ext uri="{BB962C8B-B14F-4D97-AF65-F5344CB8AC3E}">
        <p14:creationId xmlns:p14="http://schemas.microsoft.com/office/powerpoint/2010/main" val="57093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breve </a:t>
            </a:r>
            <a:r>
              <a:rPr lang="it-IT" dirty="0" err="1" smtClean="0"/>
              <a:t>escursus</a:t>
            </a:r>
            <a:r>
              <a:rPr lang="it-IT" dirty="0" smtClean="0"/>
              <a:t> storico: le teorie della crescita</a:t>
            </a:r>
            <a:endParaRPr lang="it-IT" dirty="0"/>
          </a:p>
        </p:txBody>
      </p:sp>
      <p:sp>
        <p:nvSpPr>
          <p:cNvPr id="5" name="Segnaposto contenuto 4"/>
          <p:cNvSpPr>
            <a:spLocks noGrp="1"/>
          </p:cNvSpPr>
          <p:nvPr>
            <p:ph idx="1"/>
          </p:nvPr>
        </p:nvSpPr>
        <p:spPr/>
        <p:txBody>
          <a:bodyPr>
            <a:normAutofit fontScale="92500" lnSpcReduction="20000"/>
          </a:bodyPr>
          <a:lstStyle/>
          <a:p>
            <a:r>
              <a:rPr lang="it-IT" dirty="0"/>
              <a:t>In </a:t>
            </a:r>
            <a:r>
              <a:rPr lang="it-IT" dirty="0">
                <a:solidFill>
                  <a:srgbClr val="C00000"/>
                </a:solidFill>
              </a:rPr>
              <a:t>Smith</a:t>
            </a:r>
            <a:r>
              <a:rPr lang="it-IT" dirty="0"/>
              <a:t> </a:t>
            </a:r>
            <a:r>
              <a:rPr lang="it-IT" dirty="0" smtClean="0"/>
              <a:t>sia </a:t>
            </a:r>
            <a:r>
              <a:rPr lang="it-IT" dirty="0"/>
              <a:t>la </a:t>
            </a:r>
            <a:r>
              <a:rPr lang="it-IT" dirty="0">
                <a:solidFill>
                  <a:srgbClr val="FF0000"/>
                </a:solidFill>
              </a:rPr>
              <a:t>domanda che l’</a:t>
            </a:r>
            <a:r>
              <a:rPr lang="it-IT" dirty="0" err="1">
                <a:solidFill>
                  <a:srgbClr val="FF0000"/>
                </a:solidFill>
              </a:rPr>
              <a:t>oﬀerta</a:t>
            </a:r>
            <a:r>
              <a:rPr lang="it-IT" dirty="0">
                <a:solidFill>
                  <a:srgbClr val="FF0000"/>
                </a:solidFill>
              </a:rPr>
              <a:t> </a:t>
            </a:r>
            <a:r>
              <a:rPr lang="it-IT" dirty="0"/>
              <a:t>giocano un ruolo cruciale, </a:t>
            </a:r>
            <a:r>
              <a:rPr lang="it-IT" dirty="0" err="1" smtClean="0"/>
              <a:t>poich</a:t>
            </a:r>
            <a:r>
              <a:rPr lang="it-IT" dirty="0" err="1"/>
              <a:t>è</a:t>
            </a:r>
            <a:r>
              <a:rPr lang="it-IT" dirty="0" smtClean="0"/>
              <a:t> è l’estensione </a:t>
            </a:r>
            <a:r>
              <a:rPr lang="it-IT" dirty="0"/>
              <a:t>del mercato che crea la </a:t>
            </a:r>
            <a:r>
              <a:rPr lang="it-IT" dirty="0" smtClean="0"/>
              <a:t>possibilità </a:t>
            </a:r>
            <a:r>
              <a:rPr lang="it-IT" dirty="0"/>
              <a:t>di </a:t>
            </a:r>
            <a:r>
              <a:rPr lang="it-IT" u="sng" dirty="0"/>
              <a:t>divisione del lavoro</a:t>
            </a:r>
            <a:r>
              <a:rPr lang="it-IT" dirty="0"/>
              <a:t>, mentre </a:t>
            </a:r>
            <a:r>
              <a:rPr lang="it-IT" dirty="0" smtClean="0"/>
              <a:t>è </a:t>
            </a:r>
            <a:r>
              <a:rPr lang="it-IT" dirty="0"/>
              <a:t>il </a:t>
            </a:r>
            <a:r>
              <a:rPr lang="it-IT" dirty="0">
                <a:solidFill>
                  <a:srgbClr val="FF0000"/>
                </a:solidFill>
              </a:rPr>
              <a:t>risparmio e </a:t>
            </a:r>
            <a:r>
              <a:rPr lang="it-IT" dirty="0" smtClean="0">
                <a:solidFill>
                  <a:srgbClr val="FF0000"/>
                </a:solidFill>
              </a:rPr>
              <a:t>l’accumulazione </a:t>
            </a:r>
            <a:r>
              <a:rPr lang="it-IT" dirty="0"/>
              <a:t>di capitale che concretizzano le </a:t>
            </a:r>
            <a:r>
              <a:rPr lang="it-IT" dirty="0" smtClean="0"/>
              <a:t>possibilità </a:t>
            </a:r>
            <a:r>
              <a:rPr lang="it-IT" dirty="0"/>
              <a:t>di </a:t>
            </a:r>
            <a:r>
              <a:rPr lang="it-IT" u="sng" dirty="0"/>
              <a:t>crescita di un paese</a:t>
            </a:r>
            <a:r>
              <a:rPr lang="it-IT" dirty="0"/>
              <a:t>. </a:t>
            </a:r>
            <a:endParaRPr lang="it-IT" dirty="0" smtClean="0"/>
          </a:p>
          <a:p>
            <a:r>
              <a:rPr lang="it-IT" dirty="0"/>
              <a:t>In </a:t>
            </a:r>
            <a:r>
              <a:rPr lang="it-IT" dirty="0">
                <a:solidFill>
                  <a:srgbClr val="C00000"/>
                </a:solidFill>
              </a:rPr>
              <a:t>Ricardo</a:t>
            </a:r>
            <a:r>
              <a:rPr lang="it-IT" dirty="0"/>
              <a:t> </a:t>
            </a:r>
            <a:r>
              <a:rPr lang="it-IT" dirty="0" smtClean="0"/>
              <a:t>è </a:t>
            </a:r>
            <a:r>
              <a:rPr lang="it-IT" dirty="0"/>
              <a:t>il </a:t>
            </a:r>
            <a:r>
              <a:rPr lang="it-IT" dirty="0">
                <a:solidFill>
                  <a:srgbClr val="0070C0"/>
                </a:solidFill>
              </a:rPr>
              <a:t>lato dell’</a:t>
            </a:r>
            <a:r>
              <a:rPr lang="it-IT" dirty="0" err="1">
                <a:solidFill>
                  <a:srgbClr val="0070C0"/>
                </a:solidFill>
              </a:rPr>
              <a:t>oﬀerta</a:t>
            </a:r>
            <a:r>
              <a:rPr lang="it-IT" dirty="0">
                <a:solidFill>
                  <a:srgbClr val="0070C0"/>
                </a:solidFill>
              </a:rPr>
              <a:t> </a:t>
            </a:r>
            <a:r>
              <a:rPr lang="it-IT" dirty="0"/>
              <a:t>che </a:t>
            </a:r>
            <a:r>
              <a:rPr lang="it-IT" dirty="0" smtClean="0"/>
              <a:t>è </a:t>
            </a:r>
            <a:r>
              <a:rPr lang="it-IT" dirty="0"/>
              <a:t>prevalente sulla domanda, </a:t>
            </a:r>
            <a:r>
              <a:rPr lang="it-IT" dirty="0" err="1" smtClean="0"/>
              <a:t>poichè</a:t>
            </a:r>
            <a:r>
              <a:rPr lang="it-IT" dirty="0" smtClean="0"/>
              <a:t> </a:t>
            </a:r>
            <a:r>
              <a:rPr lang="it-IT" dirty="0"/>
              <a:t>la </a:t>
            </a:r>
            <a:r>
              <a:rPr lang="it-IT" dirty="0">
                <a:solidFill>
                  <a:srgbClr val="0070C0"/>
                </a:solidFill>
              </a:rPr>
              <a:t>crescita</a:t>
            </a:r>
            <a:r>
              <a:rPr lang="it-IT" dirty="0"/>
              <a:t> </a:t>
            </a:r>
            <a:r>
              <a:rPr lang="it-IT" dirty="0" smtClean="0"/>
              <a:t>è </a:t>
            </a:r>
            <a:r>
              <a:rPr lang="it-IT" dirty="0"/>
              <a:t>determinata </a:t>
            </a:r>
            <a:r>
              <a:rPr lang="it-IT" dirty="0">
                <a:solidFill>
                  <a:srgbClr val="0070C0"/>
                </a:solidFill>
              </a:rPr>
              <a:t>dall’investimento dei capitalisti</a:t>
            </a:r>
            <a:r>
              <a:rPr lang="it-IT" dirty="0"/>
              <a:t>; tuttavia i rendimenti decrescenti dovuti alla diversa </a:t>
            </a:r>
            <a:r>
              <a:rPr lang="it-IT" dirty="0" smtClean="0"/>
              <a:t>fertilità </a:t>
            </a:r>
            <a:r>
              <a:rPr lang="it-IT" dirty="0"/>
              <a:t>del suolo impediscono una crescita di lungo </a:t>
            </a:r>
            <a:r>
              <a:rPr lang="it-IT" dirty="0" smtClean="0"/>
              <a:t>periodo, </a:t>
            </a:r>
            <a:r>
              <a:rPr lang="it-IT" dirty="0" err="1" smtClean="0"/>
              <a:t>poichè</a:t>
            </a:r>
            <a:r>
              <a:rPr lang="it-IT" dirty="0" smtClean="0"/>
              <a:t> </a:t>
            </a:r>
            <a:r>
              <a:rPr lang="it-IT" dirty="0"/>
              <a:t>causano una diminuzione del saggio di </a:t>
            </a:r>
            <a:r>
              <a:rPr lang="it-IT" dirty="0" err="1"/>
              <a:t>proﬁtto</a:t>
            </a:r>
            <a:r>
              <a:rPr lang="it-IT" dirty="0"/>
              <a:t> mano a mano che </a:t>
            </a:r>
            <a:r>
              <a:rPr lang="it-IT" dirty="0" smtClean="0"/>
              <a:t>l’economia </a:t>
            </a:r>
            <a:r>
              <a:rPr lang="it-IT" dirty="0"/>
              <a:t>cresce. </a:t>
            </a:r>
            <a:endParaRPr lang="it-IT" dirty="0" smtClean="0"/>
          </a:p>
          <a:p>
            <a:r>
              <a:rPr lang="it-IT" dirty="0" smtClean="0">
                <a:solidFill>
                  <a:srgbClr val="C00000"/>
                </a:solidFill>
              </a:rPr>
              <a:t>Malthus</a:t>
            </a:r>
            <a:r>
              <a:rPr lang="it-IT" dirty="0"/>
              <a:t>, </a:t>
            </a:r>
            <a:r>
              <a:rPr lang="it-IT" dirty="0" smtClean="0"/>
              <a:t>al contrario, </a:t>
            </a:r>
            <a:r>
              <a:rPr lang="it-IT" dirty="0"/>
              <a:t>individua nella </a:t>
            </a:r>
            <a:r>
              <a:rPr lang="it-IT" dirty="0">
                <a:solidFill>
                  <a:srgbClr val="FF0000"/>
                </a:solidFill>
              </a:rPr>
              <a:t>domanda </a:t>
            </a:r>
            <a:r>
              <a:rPr lang="it-IT" dirty="0"/>
              <a:t>una componente importante nella crescita di un paese, </a:t>
            </a:r>
            <a:r>
              <a:rPr lang="it-IT" dirty="0" err="1" smtClean="0"/>
              <a:t>poichè</a:t>
            </a:r>
            <a:r>
              <a:rPr lang="it-IT" dirty="0" smtClean="0"/>
              <a:t> </a:t>
            </a:r>
            <a:r>
              <a:rPr lang="it-IT" dirty="0"/>
              <a:t>pensa che </a:t>
            </a:r>
            <a:r>
              <a:rPr lang="it-IT" dirty="0" smtClean="0"/>
              <a:t>un’</a:t>
            </a:r>
            <a:r>
              <a:rPr lang="it-IT" dirty="0" err="1" smtClean="0"/>
              <a:t>insuﬃciente</a:t>
            </a:r>
            <a:r>
              <a:rPr lang="it-IT" dirty="0" smtClean="0"/>
              <a:t> </a:t>
            </a:r>
            <a:r>
              <a:rPr lang="it-IT" dirty="0"/>
              <a:t>domanda possa essere la maggiore causa di </a:t>
            </a:r>
            <a:r>
              <a:rPr lang="it-IT" u="sng" dirty="0" smtClean="0"/>
              <a:t>un’</a:t>
            </a:r>
            <a:r>
              <a:rPr lang="it-IT" u="sng" dirty="0" err="1" smtClean="0"/>
              <a:t>insuﬃciente</a:t>
            </a:r>
            <a:r>
              <a:rPr lang="it-IT" u="sng" dirty="0" smtClean="0"/>
              <a:t> </a:t>
            </a:r>
            <a:r>
              <a:rPr lang="it-IT" u="sng" dirty="0"/>
              <a:t>tasso di investimento</a:t>
            </a:r>
            <a:r>
              <a:rPr lang="it-IT" dirty="0"/>
              <a:t>. </a:t>
            </a:r>
          </a:p>
          <a:p>
            <a:endParaRPr lang="it-IT" dirty="0"/>
          </a:p>
        </p:txBody>
      </p:sp>
    </p:spTree>
    <p:extLst>
      <p:ext uri="{BB962C8B-B14F-4D97-AF65-F5344CB8AC3E}">
        <p14:creationId xmlns:p14="http://schemas.microsoft.com/office/powerpoint/2010/main" val="1514808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crescita per i classici</a:t>
            </a:r>
            <a:endParaRPr lang="it-IT" dirty="0"/>
          </a:p>
        </p:txBody>
      </p:sp>
      <p:sp>
        <p:nvSpPr>
          <p:cNvPr id="3" name="Segnaposto contenuto 2"/>
          <p:cNvSpPr>
            <a:spLocks noGrp="1"/>
          </p:cNvSpPr>
          <p:nvPr>
            <p:ph idx="1"/>
          </p:nvPr>
        </p:nvSpPr>
        <p:spPr/>
        <p:txBody>
          <a:bodyPr/>
          <a:lstStyle/>
          <a:p>
            <a:r>
              <a:rPr lang="it-IT" dirty="0" smtClean="0"/>
              <a:t>Per </a:t>
            </a:r>
            <a:r>
              <a:rPr lang="it-IT" dirty="0" err="1" smtClean="0">
                <a:solidFill>
                  <a:srgbClr val="C00000"/>
                </a:solidFill>
              </a:rPr>
              <a:t>Marx</a:t>
            </a:r>
            <a:r>
              <a:rPr lang="it-IT" dirty="0" smtClean="0">
                <a:solidFill>
                  <a:srgbClr val="C00000"/>
                </a:solidFill>
              </a:rPr>
              <a:t> </a:t>
            </a:r>
            <a:r>
              <a:rPr lang="it-IT" dirty="0" smtClean="0"/>
              <a:t>la </a:t>
            </a:r>
            <a:r>
              <a:rPr lang="it-IT" dirty="0">
                <a:solidFill>
                  <a:srgbClr val="FF0000"/>
                </a:solidFill>
              </a:rPr>
              <a:t>competizione</a:t>
            </a:r>
            <a:r>
              <a:rPr lang="it-IT" dirty="0"/>
              <a:t> </a:t>
            </a:r>
            <a:r>
              <a:rPr lang="it-IT" dirty="0" smtClean="0"/>
              <a:t>tra le grandi imprese è il </a:t>
            </a:r>
            <a:r>
              <a:rPr lang="it-IT" dirty="0"/>
              <a:t>motore del </a:t>
            </a:r>
            <a:r>
              <a:rPr lang="it-IT" dirty="0">
                <a:solidFill>
                  <a:srgbClr val="FF0000"/>
                </a:solidFill>
              </a:rPr>
              <a:t>processo di innovazione </a:t>
            </a:r>
            <a:r>
              <a:rPr lang="it-IT" dirty="0"/>
              <a:t>e quest’ultimo </a:t>
            </a:r>
            <a:r>
              <a:rPr lang="it-IT" dirty="0" smtClean="0"/>
              <a:t>è </a:t>
            </a:r>
            <a:r>
              <a:rPr lang="it-IT" dirty="0"/>
              <a:t>quello che fa crescere </a:t>
            </a:r>
            <a:r>
              <a:rPr lang="it-IT" dirty="0" smtClean="0"/>
              <a:t>l’economia.</a:t>
            </a:r>
          </a:p>
          <a:p>
            <a:r>
              <a:rPr lang="it-IT" dirty="0" err="1">
                <a:solidFill>
                  <a:srgbClr val="C00000"/>
                </a:solidFill>
              </a:rPr>
              <a:t>Schumpeter</a:t>
            </a:r>
            <a:r>
              <a:rPr lang="it-IT" dirty="0">
                <a:solidFill>
                  <a:srgbClr val="C00000"/>
                </a:solidFill>
              </a:rPr>
              <a:t> </a:t>
            </a:r>
            <a:r>
              <a:rPr lang="it-IT" dirty="0"/>
              <a:t>riprende questa impostazione e chiarisce ancora di </a:t>
            </a:r>
            <a:r>
              <a:rPr lang="it-IT" dirty="0" err="1"/>
              <a:t>piu`</a:t>
            </a:r>
            <a:r>
              <a:rPr lang="it-IT" dirty="0"/>
              <a:t> il ruolo dell’imprenditore, ossia di colui che </a:t>
            </a:r>
            <a:r>
              <a:rPr lang="it-IT" dirty="0">
                <a:solidFill>
                  <a:srgbClr val="FF0000"/>
                </a:solidFill>
              </a:rPr>
              <a:t>sfrutta una scoperta al </a:t>
            </a:r>
            <a:r>
              <a:rPr lang="it-IT" dirty="0" err="1">
                <a:solidFill>
                  <a:srgbClr val="FF0000"/>
                </a:solidFill>
              </a:rPr>
              <a:t>ﬁne</a:t>
            </a:r>
            <a:r>
              <a:rPr lang="it-IT" dirty="0">
                <a:solidFill>
                  <a:srgbClr val="FF0000"/>
                </a:solidFill>
              </a:rPr>
              <a:t> di perseguire il proprio </a:t>
            </a:r>
            <a:r>
              <a:rPr lang="it-IT" dirty="0" err="1">
                <a:solidFill>
                  <a:srgbClr val="FF0000"/>
                </a:solidFill>
              </a:rPr>
              <a:t>proﬁtto</a:t>
            </a:r>
            <a:r>
              <a:rPr lang="it-IT" dirty="0"/>
              <a:t>. </a:t>
            </a:r>
            <a:r>
              <a:rPr lang="it-IT" b="1" dirty="0"/>
              <a:t>L’innovazione</a:t>
            </a:r>
            <a:r>
              <a:rPr lang="it-IT" dirty="0"/>
              <a:t>, la base del progresso tecnologico, </a:t>
            </a:r>
            <a:r>
              <a:rPr lang="it-IT" dirty="0" smtClean="0"/>
              <a:t>è </a:t>
            </a:r>
            <a:r>
              <a:rPr lang="it-IT" dirty="0"/>
              <a:t>lo strumento tramite cui l’imprenditore rompe il monopolio del precedente innovatore ed instaura il proprio.</a:t>
            </a:r>
          </a:p>
        </p:txBody>
      </p:sp>
    </p:spTree>
    <p:extLst>
      <p:ext uri="{BB962C8B-B14F-4D97-AF65-F5344CB8AC3E}">
        <p14:creationId xmlns:p14="http://schemas.microsoft.com/office/powerpoint/2010/main" val="1067313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i modelli keynesiani</a:t>
            </a:r>
            <a:endParaRPr lang="it-IT" dirty="0"/>
          </a:p>
        </p:txBody>
      </p:sp>
      <p:sp>
        <p:nvSpPr>
          <p:cNvPr id="3" name="Segnaposto contenuto 2"/>
          <p:cNvSpPr>
            <a:spLocks noGrp="1"/>
          </p:cNvSpPr>
          <p:nvPr>
            <p:ph idx="1"/>
          </p:nvPr>
        </p:nvSpPr>
        <p:spPr/>
        <p:txBody>
          <a:bodyPr/>
          <a:lstStyle/>
          <a:p>
            <a:r>
              <a:rPr lang="it-IT" dirty="0"/>
              <a:t>I modelli </a:t>
            </a:r>
            <a:r>
              <a:rPr lang="it-IT" dirty="0">
                <a:solidFill>
                  <a:srgbClr val="C00000"/>
                </a:solidFill>
              </a:rPr>
              <a:t>keynesiani</a:t>
            </a:r>
            <a:r>
              <a:rPr lang="it-IT" dirty="0"/>
              <a:t> elaborati negli anni 1940−1950 da </a:t>
            </a:r>
            <a:r>
              <a:rPr lang="it-IT" dirty="0" err="1"/>
              <a:t>Harrod</a:t>
            </a:r>
            <a:r>
              <a:rPr lang="it-IT" dirty="0"/>
              <a:t> e Domar rappresentano il tentativo di estendere la teoria di Keynes, essenzialmente statica, ad un contesto dinamico e quindi di crescita. </a:t>
            </a:r>
            <a:r>
              <a:rPr lang="it-IT" dirty="0">
                <a:solidFill>
                  <a:srgbClr val="FF0000"/>
                </a:solidFill>
              </a:rPr>
              <a:t>L’investimento</a:t>
            </a:r>
            <a:r>
              <a:rPr lang="it-IT" dirty="0"/>
              <a:t> </a:t>
            </a:r>
            <a:r>
              <a:rPr lang="it-IT" dirty="0" smtClean="0"/>
              <a:t>è </a:t>
            </a:r>
            <a:r>
              <a:rPr lang="it-IT" dirty="0"/>
              <a:t>visto nel suo duplice ruolo di </a:t>
            </a:r>
            <a:r>
              <a:rPr lang="it-IT" b="1" dirty="0"/>
              <a:t>componente della domanda </a:t>
            </a:r>
            <a:r>
              <a:rPr lang="it-IT" b="1" dirty="0" err="1"/>
              <a:t>eﬀettiva</a:t>
            </a:r>
            <a:r>
              <a:rPr lang="it-IT" dirty="0"/>
              <a:t> e come mezzo di </a:t>
            </a:r>
            <a:r>
              <a:rPr lang="it-IT" b="1" dirty="0"/>
              <a:t>incremento della </a:t>
            </a:r>
            <a:r>
              <a:rPr lang="it-IT" b="1" dirty="0" smtClean="0"/>
              <a:t>capacit</a:t>
            </a:r>
            <a:r>
              <a:rPr lang="it-IT" b="1" dirty="0"/>
              <a:t>à</a:t>
            </a:r>
            <a:r>
              <a:rPr lang="it-IT" b="1" dirty="0" smtClean="0"/>
              <a:t> </a:t>
            </a:r>
            <a:r>
              <a:rPr lang="it-IT" b="1" dirty="0"/>
              <a:t>produttiva</a:t>
            </a:r>
            <a:r>
              <a:rPr lang="it-IT" dirty="0"/>
              <a:t> tramite l’aumento dello stock di capitale</a:t>
            </a:r>
            <a:r>
              <a:rPr lang="it-IT" dirty="0" smtClean="0"/>
              <a:t>.</a:t>
            </a:r>
          </a:p>
          <a:p>
            <a:r>
              <a:rPr lang="it-IT" dirty="0" smtClean="0"/>
              <a:t>Quali sono le condizioni che permettono una crescita </a:t>
            </a:r>
            <a:r>
              <a:rPr lang="it-IT" dirty="0"/>
              <a:t>bilanciata? (di qui i concetti di tasso naturale di crescita, tasso garantito e tasso </a:t>
            </a:r>
            <a:r>
              <a:rPr lang="it-IT" dirty="0" err="1"/>
              <a:t>eﬀettivo</a:t>
            </a:r>
            <a:r>
              <a:rPr lang="it-IT" dirty="0"/>
              <a:t>). </a:t>
            </a:r>
            <a:r>
              <a:rPr lang="it-IT" dirty="0">
                <a:solidFill>
                  <a:srgbClr val="FF0000"/>
                </a:solidFill>
              </a:rPr>
              <a:t>Il ruolo dello </a:t>
            </a:r>
            <a:r>
              <a:rPr lang="it-IT" dirty="0" smtClean="0">
                <a:solidFill>
                  <a:srgbClr val="FF0000"/>
                </a:solidFill>
              </a:rPr>
              <a:t>Stato è </a:t>
            </a:r>
            <a:r>
              <a:rPr lang="it-IT" dirty="0">
                <a:solidFill>
                  <a:srgbClr val="FF0000"/>
                </a:solidFill>
              </a:rPr>
              <a:t>in questi modelli essenziale, </a:t>
            </a:r>
            <a:r>
              <a:rPr lang="it-IT" dirty="0" err="1" smtClean="0">
                <a:solidFill>
                  <a:srgbClr val="FF0000"/>
                </a:solidFill>
              </a:rPr>
              <a:t>perchè</a:t>
            </a:r>
            <a:r>
              <a:rPr lang="it-IT" dirty="0" smtClean="0">
                <a:solidFill>
                  <a:srgbClr val="FF0000"/>
                </a:solidFill>
              </a:rPr>
              <a:t> </a:t>
            </a:r>
            <a:r>
              <a:rPr lang="it-IT" dirty="0">
                <a:solidFill>
                  <a:srgbClr val="FF0000"/>
                </a:solidFill>
              </a:rPr>
              <a:t>la crescita mostra un’intrinseca </a:t>
            </a:r>
            <a:r>
              <a:rPr lang="it-IT" dirty="0" smtClean="0">
                <a:solidFill>
                  <a:srgbClr val="FF0000"/>
                </a:solidFill>
              </a:rPr>
              <a:t>instabilità. </a:t>
            </a:r>
          </a:p>
          <a:p>
            <a:endParaRPr lang="it-IT" dirty="0"/>
          </a:p>
        </p:txBody>
      </p:sp>
    </p:spTree>
    <p:extLst>
      <p:ext uri="{BB962C8B-B14F-4D97-AF65-F5344CB8AC3E}">
        <p14:creationId xmlns:p14="http://schemas.microsoft.com/office/powerpoint/2010/main" val="203954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dirty="0" smtClean="0"/>
              <a:t>Politiche regionali e politiche regionali europee: i metodi redistributivi</a:t>
            </a:r>
            <a:endParaRPr lang="en-US" altLang="it-IT" dirty="0" smtClean="0"/>
          </a:p>
        </p:txBody>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2000" dirty="0"/>
              <a:t>Politiche </a:t>
            </a:r>
            <a:r>
              <a:rPr lang="it-IT" altLang="it-IT" sz="2000" dirty="0" smtClean="0"/>
              <a:t>regionali (</a:t>
            </a:r>
            <a:r>
              <a:rPr lang="it-IT" altLang="it-IT" sz="2000" b="1" dirty="0" smtClean="0"/>
              <a:t>strumento</a:t>
            </a:r>
            <a:r>
              <a:rPr lang="it-IT" altLang="it-IT" sz="2000" dirty="0" smtClean="0"/>
              <a:t>): </a:t>
            </a:r>
            <a:r>
              <a:rPr lang="it-IT" altLang="it-IT" sz="2000" dirty="0"/>
              <a:t>l'insieme delle azioni di politica economica che hanno come obiettivo primario una </a:t>
            </a:r>
            <a:r>
              <a:rPr lang="it-IT" altLang="it-IT" sz="2000" dirty="0">
                <a:solidFill>
                  <a:srgbClr val="FF0000"/>
                </a:solidFill>
              </a:rPr>
              <a:t>ridistribuzione geografica del reddito</a:t>
            </a:r>
            <a:r>
              <a:rPr lang="it-IT" altLang="it-IT" sz="2000" dirty="0"/>
              <a:t> tra le aree territoriali di </a:t>
            </a:r>
            <a:r>
              <a:rPr lang="it-IT" altLang="it-IT" sz="2000" dirty="0" err="1" smtClean="0"/>
              <a:t>unèconomia</a:t>
            </a:r>
            <a:r>
              <a:rPr lang="it-IT" altLang="it-IT" sz="2000" dirty="0" smtClean="0"/>
              <a:t> con l’intento di aumentare la </a:t>
            </a:r>
            <a:r>
              <a:rPr lang="it-IT" altLang="it-IT" sz="2000" b="1" dirty="0" smtClean="0"/>
              <a:t>coesione (obiettivo)</a:t>
            </a:r>
            <a:r>
              <a:rPr lang="it-IT" altLang="it-IT" sz="2000" dirty="0" smtClean="0"/>
              <a:t>. </a:t>
            </a:r>
            <a:endParaRPr lang="it-IT" altLang="it-IT" sz="2000" dirty="0"/>
          </a:p>
          <a:p>
            <a:pPr eaLnBrk="1" hangingPunct="1"/>
            <a:endParaRPr lang="it-IT" altLang="it-IT" sz="2000" dirty="0"/>
          </a:p>
          <a:p>
            <a:pPr eaLnBrk="1" hangingPunct="1"/>
            <a:r>
              <a:rPr lang="it-IT" altLang="it-IT" sz="2000" dirty="0"/>
              <a:t>Larga parte delle </a:t>
            </a:r>
            <a:r>
              <a:rPr lang="it-IT" altLang="it-IT" sz="2000" b="1" dirty="0"/>
              <a:t>politiche</a:t>
            </a:r>
            <a:r>
              <a:rPr lang="it-IT" altLang="it-IT" sz="2000" dirty="0"/>
              <a:t> economiche, di natura </a:t>
            </a:r>
            <a:r>
              <a:rPr lang="it-IT" altLang="it-IT" sz="2000" b="1" dirty="0"/>
              <a:t>micro- e macro-economica </a:t>
            </a:r>
            <a:r>
              <a:rPr lang="it-IT" altLang="it-IT" sz="2000" dirty="0"/>
              <a:t>e, segnatamente, di </a:t>
            </a:r>
            <a:r>
              <a:rPr lang="it-IT" altLang="it-IT" sz="2000" b="1" dirty="0" smtClean="0"/>
              <a:t>politica industriale</a:t>
            </a:r>
            <a:r>
              <a:rPr lang="it-IT" altLang="it-IT" sz="2000" dirty="0"/>
              <a:t>, hanno effetti (spesso intenzionalmente voluti) di </a:t>
            </a:r>
            <a:r>
              <a:rPr lang="it-IT" altLang="it-IT" sz="2000" u="sng" dirty="0"/>
              <a:t>redistribuzione geografica del reddito</a:t>
            </a:r>
            <a:r>
              <a:rPr lang="it-IT" altLang="it-IT" sz="2000" dirty="0"/>
              <a:t>. </a:t>
            </a:r>
          </a:p>
          <a:p>
            <a:pPr eaLnBrk="1" hangingPunct="1"/>
            <a:endParaRPr lang="it-IT" altLang="it-IT" sz="2000" dirty="0"/>
          </a:p>
          <a:p>
            <a:pPr eaLnBrk="1" hangingPunct="1"/>
            <a:r>
              <a:rPr lang="it-IT" altLang="it-IT" sz="2000" dirty="0"/>
              <a:t>Presupposto teorico della necessità di politiche regionali: all'interno di una medesima economia, possono esistere – e in genere esistono – permanenti e significative differenze tra le aree territoriali che la compongono. </a:t>
            </a:r>
            <a:endParaRPr lang="it-IT" altLang="it-IT" sz="2000" dirty="0" smtClean="0"/>
          </a:p>
          <a:p>
            <a:pPr eaLnBrk="1" hangingPunct="1"/>
            <a:r>
              <a:rPr lang="it-IT" altLang="it-IT" sz="2000" dirty="0" err="1" smtClean="0"/>
              <a:t>Làssunto</a:t>
            </a:r>
            <a:r>
              <a:rPr lang="it-IT" altLang="it-IT" sz="2000" dirty="0" smtClean="0"/>
              <a:t> </a:t>
            </a:r>
            <a:r>
              <a:rPr lang="it-IT" altLang="it-IT" sz="2000" dirty="0" err="1" smtClean="0"/>
              <a:t>dellèconomia</a:t>
            </a:r>
            <a:r>
              <a:rPr lang="it-IT" altLang="it-IT" sz="2000" dirty="0" smtClean="0"/>
              <a:t> del benessere afferma che per raggiungere la </a:t>
            </a:r>
            <a:r>
              <a:rPr lang="it-IT" altLang="it-IT" sz="2000" dirty="0" err="1" smtClean="0"/>
              <a:t>pareto</a:t>
            </a:r>
            <a:r>
              <a:rPr lang="it-IT" altLang="it-IT" sz="2000" dirty="0" smtClean="0"/>
              <a:t>-efficienza occorre </a:t>
            </a:r>
            <a:r>
              <a:rPr lang="it-IT" altLang="it-IT" sz="2000" dirty="0" err="1" smtClean="0"/>
              <a:t>unèqua</a:t>
            </a:r>
            <a:r>
              <a:rPr lang="it-IT" altLang="it-IT" sz="2000" dirty="0" smtClean="0"/>
              <a:t> dotazione di risorse. In effetti le analisi empiriche confermano questo assunto</a:t>
            </a:r>
            <a:endParaRPr lang="it-IT" altLang="it-IT" sz="2000" dirty="0"/>
          </a:p>
          <a:p>
            <a:pPr eaLnBrk="1" hangingPunct="1"/>
            <a:endParaRPr lang="en-US" altLang="it-IT" sz="2000" dirty="0"/>
          </a:p>
        </p:txBody>
      </p:sp>
    </p:spTree>
    <p:extLst>
      <p:ext uri="{BB962C8B-B14F-4D97-AF65-F5344CB8AC3E}">
        <p14:creationId xmlns:p14="http://schemas.microsoft.com/office/powerpoint/2010/main" val="3380631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fade">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6195">
                                            <p:txEl>
                                              <p:pRg st="2" end="2"/>
                                            </p:txEl>
                                          </p:spTgt>
                                        </p:tgtEl>
                                        <p:attrNameLst>
                                          <p:attrName>style.visibility</p:attrName>
                                        </p:attrNameLst>
                                      </p:cBhvr>
                                      <p:to>
                                        <p:strVal val="visible"/>
                                      </p:to>
                                    </p:set>
                                    <p:animEffect transition="in" filter="fade">
                                      <p:cBhvr>
                                        <p:cTn id="12" dur="500"/>
                                        <p:tgtEl>
                                          <p:spTgt spid="136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6195">
                                            <p:txEl>
                                              <p:pRg st="4" end="4"/>
                                            </p:txEl>
                                          </p:spTgt>
                                        </p:tgtEl>
                                        <p:attrNameLst>
                                          <p:attrName>style.visibility</p:attrName>
                                        </p:attrNameLst>
                                      </p:cBhvr>
                                      <p:to>
                                        <p:strVal val="visible"/>
                                      </p:to>
                                    </p:set>
                                    <p:animEffect transition="in" filter="fade">
                                      <p:cBhvr>
                                        <p:cTn id="17" dur="500"/>
                                        <p:tgtEl>
                                          <p:spTgt spid="1361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6195">
                                            <p:txEl>
                                              <p:pRg st="5" end="5"/>
                                            </p:txEl>
                                          </p:spTgt>
                                        </p:tgtEl>
                                        <p:attrNameLst>
                                          <p:attrName>style.visibility</p:attrName>
                                        </p:attrNameLst>
                                      </p:cBhvr>
                                      <p:to>
                                        <p:strVal val="visible"/>
                                      </p:to>
                                    </p:set>
                                    <p:animEffect transition="in" filter="fade">
                                      <p:cBhvr>
                                        <p:cTn id="22" dur="500"/>
                                        <p:tgtEl>
                                          <p:spTgt spid="136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le conclusioni neoclassiche</a:t>
            </a:r>
            <a:endParaRPr lang="it-IT" dirty="0"/>
          </a:p>
        </p:txBody>
      </p:sp>
      <p:sp>
        <p:nvSpPr>
          <p:cNvPr id="3" name="Segnaposto contenuto 2"/>
          <p:cNvSpPr>
            <a:spLocks noGrp="1"/>
          </p:cNvSpPr>
          <p:nvPr>
            <p:ph idx="1"/>
          </p:nvPr>
        </p:nvSpPr>
        <p:spPr/>
        <p:txBody>
          <a:bodyPr>
            <a:normAutofit lnSpcReduction="10000"/>
          </a:bodyPr>
          <a:lstStyle/>
          <a:p>
            <a:r>
              <a:rPr lang="it-IT" dirty="0"/>
              <a:t>La conclusione </a:t>
            </a:r>
            <a:r>
              <a:rPr lang="it-IT" dirty="0" err="1"/>
              <a:t>piu`</a:t>
            </a:r>
            <a:r>
              <a:rPr lang="it-IT" dirty="0"/>
              <a:t> rilevante (e insoddisfacente) della teoria della crescita </a:t>
            </a:r>
            <a:r>
              <a:rPr lang="it-IT" dirty="0" smtClean="0"/>
              <a:t>neoclassica di </a:t>
            </a:r>
            <a:r>
              <a:rPr lang="it-IT" dirty="0" err="1" smtClean="0">
                <a:solidFill>
                  <a:srgbClr val="C00000"/>
                </a:solidFill>
              </a:rPr>
              <a:t>Solow</a:t>
            </a:r>
            <a:r>
              <a:rPr lang="it-IT" dirty="0" smtClean="0">
                <a:solidFill>
                  <a:srgbClr val="C00000"/>
                </a:solidFill>
              </a:rPr>
              <a:t> e </a:t>
            </a:r>
            <a:r>
              <a:rPr lang="it-IT" dirty="0" err="1" smtClean="0">
                <a:solidFill>
                  <a:srgbClr val="C00000"/>
                </a:solidFill>
              </a:rPr>
              <a:t>Swan</a:t>
            </a:r>
            <a:r>
              <a:rPr lang="it-IT" dirty="0" smtClean="0">
                <a:solidFill>
                  <a:srgbClr val="C00000"/>
                </a:solidFill>
              </a:rPr>
              <a:t> </a:t>
            </a:r>
            <a:r>
              <a:rPr lang="it-IT" dirty="0" smtClean="0"/>
              <a:t>(1956) che si contrappongono a quelle di Domar e </a:t>
            </a:r>
            <a:r>
              <a:rPr lang="it-IT" dirty="0" err="1" smtClean="0"/>
              <a:t>Harrod</a:t>
            </a:r>
            <a:r>
              <a:rPr lang="it-IT" dirty="0" smtClean="0"/>
              <a:t> è </a:t>
            </a:r>
            <a:r>
              <a:rPr lang="it-IT" dirty="0"/>
              <a:t>che il tasso di crescita del prodotto pro-capite di un paese </a:t>
            </a:r>
            <a:r>
              <a:rPr lang="it-IT" dirty="0" smtClean="0"/>
              <a:t>è </a:t>
            </a:r>
            <a:r>
              <a:rPr lang="it-IT" dirty="0"/>
              <a:t>determinato </a:t>
            </a:r>
            <a:r>
              <a:rPr lang="it-IT" dirty="0">
                <a:solidFill>
                  <a:srgbClr val="FF0000"/>
                </a:solidFill>
              </a:rPr>
              <a:t>dal saggio esogeno di crescita della </a:t>
            </a:r>
            <a:r>
              <a:rPr lang="it-IT" dirty="0" smtClean="0">
                <a:solidFill>
                  <a:srgbClr val="FF0000"/>
                </a:solidFill>
              </a:rPr>
              <a:t>produttivit</a:t>
            </a:r>
            <a:r>
              <a:rPr lang="it-IT" dirty="0">
                <a:solidFill>
                  <a:srgbClr val="FF0000"/>
                </a:solidFill>
              </a:rPr>
              <a:t>à</a:t>
            </a:r>
            <a:r>
              <a:rPr lang="it-IT" dirty="0" smtClean="0"/>
              <a:t>. </a:t>
            </a:r>
            <a:r>
              <a:rPr lang="it-IT" dirty="0"/>
              <a:t>Distribuzione del reddito, aspettative, saggio di risparmio sono considerati </a:t>
            </a:r>
            <a:r>
              <a:rPr lang="it-IT" dirty="0" err="1"/>
              <a:t>ininﬂuenti</a:t>
            </a:r>
            <a:r>
              <a:rPr lang="it-IT" dirty="0"/>
              <a:t> nella determinazione del tasso di crescita di </a:t>
            </a:r>
            <a:r>
              <a:rPr lang="it-IT" dirty="0" smtClean="0"/>
              <a:t>un’economia.</a:t>
            </a:r>
          </a:p>
          <a:p>
            <a:r>
              <a:rPr lang="it-IT" dirty="0"/>
              <a:t>La teoria neoclassica ha dominato la letteratura della crescita </a:t>
            </a:r>
            <a:r>
              <a:rPr lang="it-IT" dirty="0" err="1"/>
              <a:t>ﬁno</a:t>
            </a:r>
            <a:r>
              <a:rPr lang="it-IT" dirty="0"/>
              <a:t> alla </a:t>
            </a:r>
            <a:r>
              <a:rPr lang="it-IT" dirty="0" smtClean="0"/>
              <a:t>metà </a:t>
            </a:r>
            <a:r>
              <a:rPr lang="it-IT" dirty="0"/>
              <a:t>degli anni ’80. In questi anni alcuni autori propongono diverse </a:t>
            </a:r>
            <a:r>
              <a:rPr lang="it-IT" dirty="0" smtClean="0"/>
              <a:t>teorie per </a:t>
            </a:r>
            <a:r>
              <a:rPr lang="it-IT" dirty="0"/>
              <a:t>una spiegazione endogena (ossia in termini economici) del tasso di progresso tecnico.</a:t>
            </a:r>
          </a:p>
        </p:txBody>
      </p:sp>
    </p:spTree>
    <p:extLst>
      <p:ext uri="{BB962C8B-B14F-4D97-AF65-F5344CB8AC3E}">
        <p14:creationId xmlns:p14="http://schemas.microsoft.com/office/powerpoint/2010/main" val="2730243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847850" y="188914"/>
            <a:ext cx="8496300" cy="936625"/>
          </a:xfrm>
        </p:spPr>
        <p:txBody>
          <a:bodyPr/>
          <a:lstStyle/>
          <a:p>
            <a:pPr>
              <a:lnSpc>
                <a:spcPct val="70000"/>
              </a:lnSpc>
            </a:pPr>
            <a:r>
              <a:rPr lang="it-IT" altLang="it-IT" sz="3600"/>
              <a:t>II. Convergenza? I fondamenti teorici </a:t>
            </a:r>
            <a:br>
              <a:rPr lang="it-IT" altLang="it-IT" sz="3600"/>
            </a:br>
            <a:r>
              <a:rPr lang="it-IT" altLang="it-IT" sz="2400" i="1"/>
              <a:t>(teoria della crescita endogena, NEG, …)</a:t>
            </a:r>
            <a:r>
              <a:rPr lang="it-IT" altLang="it-IT" sz="3600"/>
              <a:t> </a:t>
            </a:r>
          </a:p>
        </p:txBody>
      </p:sp>
      <p:sp>
        <p:nvSpPr>
          <p:cNvPr id="102403" name="Text Box 3"/>
          <p:cNvSpPr txBox="1">
            <a:spLocks noChangeArrowheads="1"/>
          </p:cNvSpPr>
          <p:nvPr/>
        </p:nvSpPr>
        <p:spPr bwMode="auto">
          <a:xfrm>
            <a:off x="1774825" y="1196975"/>
            <a:ext cx="864235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it-IT" altLang="it-IT" dirty="0"/>
              <a:t>Esistono </a:t>
            </a:r>
            <a:r>
              <a:rPr lang="it-IT" altLang="it-IT" dirty="0" smtClean="0"/>
              <a:t>meccanismi </a:t>
            </a:r>
            <a:r>
              <a:rPr lang="it-IT" altLang="it-IT" dirty="0"/>
              <a:t>che operano nella direzione opposta alla convergenza tra i territori:</a:t>
            </a:r>
          </a:p>
          <a:p>
            <a:pPr>
              <a:buClr>
                <a:srgbClr val="000099"/>
              </a:buClr>
              <a:buSzPct val="105000"/>
              <a:buFontTx/>
              <a:buAutoNum type="arabicPeriod"/>
            </a:pPr>
            <a:r>
              <a:rPr lang="it-IT" altLang="it-IT" sz="2000" b="1" dirty="0"/>
              <a:t>Rendimenti crescenti</a:t>
            </a:r>
            <a:r>
              <a:rPr lang="it-IT" altLang="it-IT" sz="2000" dirty="0"/>
              <a:t> di alcuni fattori produttivi (capitale umano, spesa pubblica)</a:t>
            </a:r>
          </a:p>
          <a:p>
            <a:pPr>
              <a:buClr>
                <a:srgbClr val="000099"/>
              </a:buClr>
              <a:buSzPct val="105000"/>
              <a:buFontTx/>
              <a:buAutoNum type="arabicPeriod"/>
            </a:pPr>
            <a:r>
              <a:rPr lang="it-IT" altLang="it-IT" sz="2000" b="1" dirty="0"/>
              <a:t>Economie di agglomerazione</a:t>
            </a:r>
            <a:r>
              <a:rPr lang="it-IT" altLang="it-IT" sz="2000" dirty="0"/>
              <a:t>: vantaggi derivanti dal posizionarsi dove la scala di attività e la domanda sono elevate (</a:t>
            </a:r>
            <a:r>
              <a:rPr lang="it-IT" altLang="it-IT" sz="2000" dirty="0" err="1"/>
              <a:t>Krugman</a:t>
            </a:r>
            <a:r>
              <a:rPr lang="it-IT" altLang="it-IT" sz="2000" dirty="0"/>
              <a:t>)</a:t>
            </a:r>
          </a:p>
          <a:p>
            <a:pPr>
              <a:buClr>
                <a:srgbClr val="000099"/>
              </a:buClr>
              <a:buSzPct val="105000"/>
              <a:buFontTx/>
              <a:buAutoNum type="arabicPeriod"/>
            </a:pPr>
            <a:r>
              <a:rPr lang="it-IT" altLang="it-IT" sz="2000" b="1" dirty="0"/>
              <a:t>Economie di localizzazione</a:t>
            </a:r>
            <a:r>
              <a:rPr lang="it-IT" altLang="it-IT" sz="2000" dirty="0"/>
              <a:t>: vantaggi derivanti dal posizionarsi in territori con molte imprese operanti nella stessa industria, con capitale umano specializzato, elevato capitale sociale, istituzioni locali funzionanti</a:t>
            </a:r>
            <a:r>
              <a:rPr lang="it-IT" altLang="it-IT" dirty="0"/>
              <a:t> </a:t>
            </a:r>
            <a:r>
              <a:rPr lang="it-IT" altLang="it-IT" sz="2000" dirty="0"/>
              <a:t>(distretti industriali) </a:t>
            </a:r>
          </a:p>
          <a:p>
            <a:pPr>
              <a:buClr>
                <a:srgbClr val="000099"/>
              </a:buClr>
              <a:buSzPct val="105000"/>
              <a:buFontTx/>
              <a:buAutoNum type="arabicPeriod"/>
            </a:pPr>
            <a:r>
              <a:rPr lang="it-IT" altLang="it-IT" sz="2000" b="1" dirty="0"/>
              <a:t>Condizioni di contesto: </a:t>
            </a:r>
            <a:r>
              <a:rPr lang="it-IT" altLang="it-IT" sz="2000" dirty="0"/>
              <a:t>condizioni che</a:t>
            </a:r>
            <a:r>
              <a:rPr lang="it-IT" altLang="it-IT" sz="2000" b="1" dirty="0"/>
              <a:t> </a:t>
            </a:r>
            <a:r>
              <a:rPr lang="it-IT" altLang="it-IT" sz="2000" dirty="0"/>
              <a:t>nelle regioni periferiche creano un deficit di competitività per le imprese (infrastrutture, servizi, fattori ambientali)</a:t>
            </a:r>
          </a:p>
          <a:p>
            <a:pPr>
              <a:buClr>
                <a:srgbClr val="000099"/>
              </a:buClr>
              <a:buSzPct val="105000"/>
              <a:buFontTx/>
              <a:buAutoNum type="arabicPeriod"/>
            </a:pPr>
            <a:r>
              <a:rPr lang="it-IT" altLang="it-IT" sz="2000" b="1" dirty="0"/>
              <a:t>Commercio intra-industria e posizioni di mercato dominante</a:t>
            </a:r>
            <a:r>
              <a:rPr lang="it-IT" altLang="it-IT" sz="2000" dirty="0"/>
              <a:t> fanno si che le regioni più prospere si avvantaggino maggiormente del libero commercio</a:t>
            </a:r>
          </a:p>
          <a:p>
            <a:pPr>
              <a:buClr>
                <a:srgbClr val="000099"/>
              </a:buClr>
              <a:buSzPct val="105000"/>
              <a:buFontTx/>
              <a:buAutoNum type="arabicPeriod"/>
            </a:pPr>
            <a:r>
              <a:rPr lang="it-IT" altLang="it-IT" sz="2000" b="1" dirty="0"/>
              <a:t>Migrazioni selettive del lavoro: </a:t>
            </a:r>
            <a:r>
              <a:rPr lang="it-IT" altLang="it-IT" sz="2000" dirty="0"/>
              <a:t>impoverimento del capitale umano delle aree deboli</a:t>
            </a:r>
            <a:r>
              <a:rPr lang="it-IT" altLang="it-IT" dirty="0"/>
              <a:t>	</a:t>
            </a:r>
          </a:p>
        </p:txBody>
      </p:sp>
    </p:spTree>
    <p:extLst>
      <p:ext uri="{BB962C8B-B14F-4D97-AF65-F5344CB8AC3E}">
        <p14:creationId xmlns:p14="http://schemas.microsoft.com/office/powerpoint/2010/main" val="2278923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Il tasso di convergenza condizionata</a:t>
            </a:r>
            <a:endParaRPr lang="it-IT" dirty="0"/>
          </a:p>
        </p:txBody>
      </p:sp>
      <p:sp>
        <p:nvSpPr>
          <p:cNvPr id="7" name="Segnaposto contenuto 6"/>
          <p:cNvSpPr>
            <a:spLocks noGrp="1"/>
          </p:cNvSpPr>
          <p:nvPr>
            <p:ph idx="1"/>
          </p:nvPr>
        </p:nvSpPr>
        <p:spPr/>
        <p:txBody>
          <a:bodyPr/>
          <a:lstStyle/>
          <a:p>
            <a:r>
              <a:rPr lang="it-IT" dirty="0"/>
              <a:t> </a:t>
            </a:r>
            <a:r>
              <a:rPr lang="it-IT" dirty="0" smtClean="0"/>
              <a:t>La convergenza </a:t>
            </a:r>
            <a:r>
              <a:rPr lang="el-GR" dirty="0" smtClean="0"/>
              <a:t>β</a:t>
            </a:r>
            <a:r>
              <a:rPr lang="it-IT" dirty="0" smtClean="0"/>
              <a:t> o assoluta è avvenuta per </a:t>
            </a:r>
            <a:r>
              <a:rPr lang="it-IT" dirty="0"/>
              <a:t>un limitato numero di paesi dopo la seconda guerra mondiale, tipicamente i paesi occidentali </a:t>
            </a:r>
            <a:r>
              <a:rPr lang="it-IT" dirty="0" smtClean="0"/>
              <a:t>più </a:t>
            </a:r>
            <a:r>
              <a:rPr lang="it-IT" dirty="0"/>
              <a:t>alcune tigri asiatiche (vedi </a:t>
            </a:r>
            <a:r>
              <a:rPr lang="it-IT" dirty="0" err="1" smtClean="0"/>
              <a:t>Baumol</a:t>
            </a:r>
            <a:r>
              <a:rPr lang="it-IT" dirty="0" smtClean="0"/>
              <a:t>, 1986).</a:t>
            </a:r>
            <a:endParaRPr lang="it-IT" dirty="0"/>
          </a:p>
          <a:p>
            <a:r>
              <a:rPr lang="it-IT" dirty="0" smtClean="0"/>
              <a:t>L’intuizione è </a:t>
            </a:r>
            <a:r>
              <a:rPr lang="it-IT" dirty="0"/>
              <a:t>che la convergenza fra i livelli di reddito si ha a meno di fattori che limitano/aumentano le </a:t>
            </a:r>
            <a:r>
              <a:rPr lang="it-IT" dirty="0" smtClean="0"/>
              <a:t>capacità </a:t>
            </a:r>
            <a:r>
              <a:rPr lang="it-IT" dirty="0"/>
              <a:t>di crescita di un paese (vedi Barro e </a:t>
            </a:r>
            <a:r>
              <a:rPr lang="it-IT" dirty="0" smtClean="0"/>
              <a:t>Sala-i-Martin, 1999). </a:t>
            </a:r>
            <a:r>
              <a:rPr lang="it-IT" dirty="0"/>
              <a:t>Il problema </a:t>
            </a:r>
            <a:r>
              <a:rPr lang="it-IT" dirty="0" smtClean="0"/>
              <a:t>è </a:t>
            </a:r>
            <a:r>
              <a:rPr lang="it-IT" dirty="0"/>
              <a:t>la </a:t>
            </a:r>
            <a:r>
              <a:rPr lang="it-IT" dirty="0" err="1"/>
              <a:t>deﬁnizione</a:t>
            </a:r>
            <a:r>
              <a:rPr lang="it-IT" dirty="0"/>
              <a:t> di questi fattori, che dovrebbero avere tipicamente carattere extra-economico.</a:t>
            </a:r>
          </a:p>
          <a:p>
            <a:r>
              <a:rPr lang="it-IT" dirty="0" smtClean="0"/>
              <a:t>L’idea è che le istituzioni contano molto nel condizionare la crescita dei paesi</a:t>
            </a:r>
            <a:endParaRPr lang="it-IT" dirty="0"/>
          </a:p>
        </p:txBody>
      </p:sp>
    </p:spTree>
    <p:extLst>
      <p:ext uri="{BB962C8B-B14F-4D97-AF65-F5344CB8AC3E}">
        <p14:creationId xmlns:p14="http://schemas.microsoft.com/office/powerpoint/2010/main" val="3114284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it-IT" altLang="it-IT" sz="4000" dirty="0" smtClean="0"/>
              <a:t>I </a:t>
            </a:r>
            <a:r>
              <a:rPr lang="it-IT" altLang="it-IT" sz="4000" dirty="0"/>
              <a:t>Vantaggi dell’integrazione: </a:t>
            </a:r>
            <a:r>
              <a:rPr lang="it-IT" altLang="it-IT" sz="3600" dirty="0"/>
              <a:t>i fondamenti teorici </a:t>
            </a:r>
          </a:p>
        </p:txBody>
      </p:sp>
      <p:sp>
        <p:nvSpPr>
          <p:cNvPr id="156675" name="Rectangle 3"/>
          <p:cNvSpPr>
            <a:spLocks noGrp="1" noChangeArrowheads="1"/>
          </p:cNvSpPr>
          <p:nvPr>
            <p:ph type="body" idx="1"/>
          </p:nvPr>
        </p:nvSpPr>
        <p:spPr/>
        <p:txBody>
          <a:bodyPr/>
          <a:lstStyle/>
          <a:p>
            <a:pPr>
              <a:lnSpc>
                <a:spcPct val="80000"/>
              </a:lnSpc>
            </a:pPr>
            <a:r>
              <a:rPr lang="en-GB" altLang="it-IT" sz="2400" dirty="0" err="1"/>
              <a:t>Una</a:t>
            </a:r>
            <a:r>
              <a:rPr lang="en-GB" altLang="it-IT" sz="2400" dirty="0"/>
              <a:t> </a:t>
            </a:r>
            <a:r>
              <a:rPr lang="en-GB" altLang="it-IT" sz="2400" dirty="0" err="1"/>
              <a:t>maggiore</a:t>
            </a:r>
            <a:r>
              <a:rPr lang="en-GB" altLang="it-IT" sz="2400" dirty="0"/>
              <a:t> </a:t>
            </a:r>
            <a:r>
              <a:rPr lang="en-GB" altLang="it-IT" sz="2400" b="1" dirty="0" err="1"/>
              <a:t>specializzazione</a:t>
            </a:r>
            <a:r>
              <a:rPr lang="en-GB" altLang="it-IT" sz="2400" b="1" dirty="0"/>
              <a:t> </a:t>
            </a:r>
            <a:r>
              <a:rPr lang="en-GB" altLang="it-IT" sz="2400" b="1" dirty="0" err="1"/>
              <a:t>settoriale</a:t>
            </a:r>
            <a:r>
              <a:rPr lang="en-GB" altLang="it-IT" sz="2400" b="1" dirty="0"/>
              <a:t> </a:t>
            </a:r>
            <a:r>
              <a:rPr lang="en-GB" altLang="it-IT" sz="2400" dirty="0" err="1"/>
              <a:t>che</a:t>
            </a:r>
            <a:r>
              <a:rPr lang="en-GB" altLang="it-IT" sz="2400" dirty="0"/>
              <a:t> porta ad </a:t>
            </a:r>
            <a:r>
              <a:rPr lang="en-GB" altLang="it-IT" sz="2400" dirty="0" err="1"/>
              <a:t>una</a:t>
            </a:r>
            <a:r>
              <a:rPr lang="en-GB" altLang="it-IT" sz="2400" dirty="0"/>
              <a:t> </a:t>
            </a:r>
            <a:r>
              <a:rPr lang="en-GB" altLang="it-IT" sz="2400" dirty="0" err="1"/>
              <a:t>migliore</a:t>
            </a:r>
            <a:r>
              <a:rPr lang="en-GB" altLang="it-IT" sz="2400" dirty="0"/>
              <a:t> </a:t>
            </a:r>
            <a:r>
              <a:rPr lang="en-GB" altLang="it-IT" sz="2400" dirty="0" err="1"/>
              <a:t>allocazione</a:t>
            </a:r>
            <a:r>
              <a:rPr lang="en-GB" altLang="it-IT" sz="2400" dirty="0"/>
              <a:t> </a:t>
            </a:r>
            <a:r>
              <a:rPr lang="en-GB" altLang="it-IT" sz="2400" dirty="0" err="1"/>
              <a:t>dei</a:t>
            </a:r>
            <a:r>
              <a:rPr lang="en-GB" altLang="it-IT" sz="2400" dirty="0"/>
              <a:t> </a:t>
            </a:r>
            <a:r>
              <a:rPr lang="en-GB" altLang="it-IT" sz="2400" dirty="0" err="1"/>
              <a:t>fattori</a:t>
            </a:r>
            <a:r>
              <a:rPr lang="en-GB" altLang="it-IT" sz="2400" dirty="0"/>
              <a:t> </a:t>
            </a:r>
            <a:r>
              <a:rPr lang="en-GB" altLang="it-IT" sz="2400" dirty="0" err="1"/>
              <a:t>produttivi</a:t>
            </a:r>
            <a:r>
              <a:rPr lang="en-GB" altLang="it-IT" sz="2400" dirty="0"/>
              <a:t> in </a:t>
            </a:r>
            <a:r>
              <a:rPr lang="en-GB" altLang="it-IT" sz="2400" dirty="0" err="1"/>
              <a:t>linea</a:t>
            </a:r>
            <a:r>
              <a:rPr lang="en-GB" altLang="it-IT" sz="2400" dirty="0"/>
              <a:t> con I </a:t>
            </a:r>
            <a:r>
              <a:rPr lang="en-GB" altLang="it-IT" sz="2400" dirty="0" err="1"/>
              <a:t>vantaggi</a:t>
            </a:r>
            <a:r>
              <a:rPr lang="en-GB" altLang="it-IT" sz="2400" dirty="0"/>
              <a:t> </a:t>
            </a:r>
            <a:r>
              <a:rPr lang="en-GB" altLang="it-IT" sz="2400" dirty="0" err="1"/>
              <a:t>comparati</a:t>
            </a:r>
            <a:r>
              <a:rPr lang="en-GB" altLang="it-IT" sz="2400" dirty="0"/>
              <a:t> di </a:t>
            </a:r>
            <a:r>
              <a:rPr lang="en-GB" altLang="it-IT" sz="2400" dirty="0" err="1"/>
              <a:t>ciascun</a:t>
            </a:r>
            <a:r>
              <a:rPr lang="en-GB" altLang="it-IT" sz="2400" dirty="0"/>
              <a:t> </a:t>
            </a:r>
            <a:r>
              <a:rPr lang="en-GB" altLang="it-IT" sz="2400" dirty="0" err="1"/>
              <a:t>paese</a:t>
            </a:r>
            <a:r>
              <a:rPr lang="en-GB" altLang="it-IT" sz="2400" dirty="0"/>
              <a:t> o </a:t>
            </a:r>
            <a:r>
              <a:rPr lang="en-GB" altLang="it-IT" sz="2400" dirty="0" err="1"/>
              <a:t>regione</a:t>
            </a:r>
            <a:r>
              <a:rPr lang="en-GB" altLang="it-IT" sz="2400" dirty="0"/>
              <a:t>;</a:t>
            </a:r>
          </a:p>
          <a:p>
            <a:pPr>
              <a:lnSpc>
                <a:spcPct val="80000"/>
              </a:lnSpc>
            </a:pPr>
            <a:r>
              <a:rPr lang="en-GB" altLang="it-IT" sz="2400" dirty="0" err="1"/>
              <a:t>Una</a:t>
            </a:r>
            <a:r>
              <a:rPr lang="en-GB" altLang="it-IT" sz="2400" dirty="0"/>
              <a:t> </a:t>
            </a:r>
            <a:r>
              <a:rPr lang="en-GB" altLang="it-IT" sz="2400" b="1" dirty="0" err="1"/>
              <a:t>maggiore</a:t>
            </a:r>
            <a:r>
              <a:rPr lang="en-GB" altLang="it-IT" sz="2400" b="1" dirty="0"/>
              <a:t> </a:t>
            </a:r>
            <a:r>
              <a:rPr lang="en-GB" altLang="it-IT" sz="2400" b="1" dirty="0" err="1"/>
              <a:t>concorrenzialità</a:t>
            </a:r>
            <a:r>
              <a:rPr lang="en-GB" altLang="it-IT" sz="2400" b="1" dirty="0"/>
              <a:t> </a:t>
            </a:r>
            <a:r>
              <a:rPr lang="en-GB" altLang="it-IT" sz="2400" dirty="0" err="1"/>
              <a:t>dei</a:t>
            </a:r>
            <a:r>
              <a:rPr lang="en-GB" altLang="it-IT" sz="2400" dirty="0"/>
              <a:t> </a:t>
            </a:r>
            <a:r>
              <a:rPr lang="en-GB" altLang="it-IT" sz="2400" dirty="0" err="1"/>
              <a:t>mercati</a:t>
            </a:r>
            <a:r>
              <a:rPr lang="en-GB" altLang="it-IT" sz="2400" dirty="0"/>
              <a:t> </a:t>
            </a:r>
            <a:r>
              <a:rPr lang="en-GB" altLang="it-IT" sz="2400" dirty="0" err="1"/>
              <a:t>che</a:t>
            </a:r>
            <a:r>
              <a:rPr lang="en-GB" altLang="it-IT" sz="2400" dirty="0"/>
              <a:t> porta </a:t>
            </a:r>
            <a:r>
              <a:rPr lang="en-GB" altLang="it-IT" sz="2400" dirty="0" err="1"/>
              <a:t>guadagni</a:t>
            </a:r>
            <a:r>
              <a:rPr lang="en-GB" altLang="it-IT" sz="2400" dirty="0"/>
              <a:t> di </a:t>
            </a:r>
            <a:r>
              <a:rPr lang="en-GB" altLang="it-IT" sz="2400" dirty="0" err="1"/>
              <a:t>efficienza</a:t>
            </a:r>
            <a:r>
              <a:rPr lang="en-GB" altLang="it-IT" sz="2400" dirty="0"/>
              <a:t> e </a:t>
            </a:r>
            <a:r>
              <a:rPr lang="en-GB" altLang="it-IT" sz="2400" dirty="0" err="1"/>
              <a:t>riduzioni</a:t>
            </a:r>
            <a:r>
              <a:rPr lang="en-GB" altLang="it-IT" sz="2400" dirty="0"/>
              <a:t> di </a:t>
            </a:r>
            <a:r>
              <a:rPr lang="en-GB" altLang="it-IT" sz="2400" dirty="0" err="1"/>
              <a:t>costi</a:t>
            </a:r>
            <a:r>
              <a:rPr lang="en-GB" altLang="it-IT" sz="2400" dirty="0"/>
              <a:t> e </a:t>
            </a:r>
            <a:r>
              <a:rPr lang="en-GB" altLang="it-IT" sz="2400" dirty="0" err="1"/>
              <a:t>prezzi</a:t>
            </a:r>
            <a:r>
              <a:rPr lang="en-GB" altLang="it-IT" sz="2400" dirty="0"/>
              <a:t>;</a:t>
            </a:r>
          </a:p>
          <a:p>
            <a:pPr>
              <a:lnSpc>
                <a:spcPct val="80000"/>
              </a:lnSpc>
            </a:pPr>
            <a:r>
              <a:rPr lang="en-GB" altLang="it-IT" sz="2400" dirty="0"/>
              <a:t>La </a:t>
            </a:r>
            <a:r>
              <a:rPr lang="en-GB" altLang="it-IT" sz="2400" dirty="0" err="1"/>
              <a:t>realizzazione</a:t>
            </a:r>
            <a:r>
              <a:rPr lang="en-GB" altLang="it-IT" sz="2400" dirty="0"/>
              <a:t> di </a:t>
            </a:r>
            <a:r>
              <a:rPr lang="en-GB" altLang="it-IT" sz="2400" b="1" dirty="0" err="1"/>
              <a:t>economie</a:t>
            </a:r>
            <a:r>
              <a:rPr lang="en-GB" altLang="it-IT" sz="2400" b="1" dirty="0"/>
              <a:t> di </a:t>
            </a:r>
            <a:r>
              <a:rPr lang="en-GB" altLang="it-IT" sz="2400" b="1" dirty="0" err="1"/>
              <a:t>scala</a:t>
            </a:r>
            <a:r>
              <a:rPr lang="en-GB" altLang="it-IT" sz="2400" b="1" dirty="0"/>
              <a:t> </a:t>
            </a:r>
            <a:r>
              <a:rPr lang="en-GB" altLang="it-IT" sz="2400" b="1" dirty="0" err="1"/>
              <a:t>statiche</a:t>
            </a:r>
            <a:r>
              <a:rPr lang="en-GB" altLang="it-IT" sz="2400" b="1" dirty="0"/>
              <a:t> </a:t>
            </a:r>
            <a:r>
              <a:rPr lang="en-GB" altLang="it-IT" sz="2400" dirty="0"/>
              <a:t>e </a:t>
            </a:r>
            <a:r>
              <a:rPr lang="en-GB" altLang="it-IT" sz="2400" b="1" dirty="0" err="1"/>
              <a:t>dinamiche</a:t>
            </a:r>
            <a:r>
              <a:rPr lang="en-GB" altLang="it-IT" sz="2400" dirty="0"/>
              <a:t> </a:t>
            </a:r>
            <a:r>
              <a:rPr lang="en-GB" altLang="it-IT" sz="2400" dirty="0" err="1"/>
              <a:t>che</a:t>
            </a:r>
            <a:r>
              <a:rPr lang="en-GB" altLang="it-IT" sz="2400" dirty="0"/>
              <a:t> </a:t>
            </a:r>
            <a:r>
              <a:rPr lang="en-GB" altLang="it-IT" sz="2400" dirty="0" err="1"/>
              <a:t>derivano</a:t>
            </a:r>
            <a:r>
              <a:rPr lang="en-GB" altLang="it-IT" sz="2400" dirty="0"/>
              <a:t> </a:t>
            </a:r>
            <a:r>
              <a:rPr lang="en-GB" altLang="it-IT" sz="2400" dirty="0" err="1"/>
              <a:t>dalla</a:t>
            </a:r>
            <a:r>
              <a:rPr lang="en-GB" altLang="it-IT" sz="2400" dirty="0"/>
              <a:t> </a:t>
            </a:r>
            <a:r>
              <a:rPr lang="en-GB" altLang="it-IT" sz="2400" dirty="0" err="1"/>
              <a:t>maggiore</a:t>
            </a:r>
            <a:r>
              <a:rPr lang="en-GB" altLang="it-IT" sz="2400" dirty="0"/>
              <a:t> </a:t>
            </a:r>
            <a:r>
              <a:rPr lang="en-GB" altLang="it-IT" sz="2400" dirty="0" err="1"/>
              <a:t>scala</a:t>
            </a:r>
            <a:r>
              <a:rPr lang="en-GB" altLang="it-IT" sz="2400" dirty="0"/>
              <a:t> </a:t>
            </a:r>
            <a:r>
              <a:rPr lang="en-GB" altLang="it-IT" sz="2400" dirty="0" err="1"/>
              <a:t>della</a:t>
            </a:r>
            <a:r>
              <a:rPr lang="en-GB" altLang="it-IT" sz="2400" dirty="0"/>
              <a:t> </a:t>
            </a:r>
            <a:r>
              <a:rPr lang="en-GB" altLang="it-IT" sz="2400" dirty="0" err="1"/>
              <a:t>produzione</a:t>
            </a:r>
            <a:r>
              <a:rPr lang="en-GB" altLang="it-IT" sz="2400" dirty="0"/>
              <a:t> </a:t>
            </a:r>
            <a:r>
              <a:rPr lang="en-GB" altLang="it-IT" sz="2400" dirty="0" err="1"/>
              <a:t>che</a:t>
            </a:r>
            <a:r>
              <a:rPr lang="en-GB" altLang="it-IT" sz="2400" dirty="0"/>
              <a:t> porta ad </a:t>
            </a:r>
            <a:r>
              <a:rPr lang="en-GB" altLang="it-IT" sz="2400" dirty="0" err="1"/>
              <a:t>una</a:t>
            </a:r>
            <a:r>
              <a:rPr lang="en-GB" altLang="it-IT" sz="2400" dirty="0"/>
              <a:t> </a:t>
            </a:r>
            <a:r>
              <a:rPr lang="en-GB" altLang="it-IT" sz="2400" dirty="0" err="1"/>
              <a:t>riduzione</a:t>
            </a:r>
            <a:r>
              <a:rPr lang="en-GB" altLang="it-IT" sz="2400" dirty="0"/>
              <a:t> </a:t>
            </a:r>
            <a:r>
              <a:rPr lang="en-GB" altLang="it-IT" sz="2400" dirty="0" err="1"/>
              <a:t>dei</a:t>
            </a:r>
            <a:r>
              <a:rPr lang="en-GB" altLang="it-IT" sz="2400" dirty="0"/>
              <a:t> </a:t>
            </a:r>
            <a:r>
              <a:rPr lang="en-GB" altLang="it-IT" sz="2400" dirty="0" err="1"/>
              <a:t>costi</a:t>
            </a:r>
            <a:r>
              <a:rPr lang="en-GB" altLang="it-IT" sz="2400" dirty="0"/>
              <a:t> </a:t>
            </a:r>
            <a:r>
              <a:rPr lang="en-GB" altLang="it-IT" sz="2400" dirty="0" err="1"/>
              <a:t>unitari</a:t>
            </a:r>
            <a:r>
              <a:rPr lang="en-GB" altLang="it-IT" sz="2400" dirty="0"/>
              <a:t> e </a:t>
            </a:r>
            <a:r>
              <a:rPr lang="en-GB" altLang="it-IT" sz="2400" dirty="0" err="1"/>
              <a:t>dei</a:t>
            </a:r>
            <a:r>
              <a:rPr lang="en-GB" altLang="it-IT" sz="2400" dirty="0"/>
              <a:t> </a:t>
            </a:r>
            <a:r>
              <a:rPr lang="en-GB" altLang="it-IT" sz="2400" dirty="0" err="1"/>
              <a:t>prezzi</a:t>
            </a:r>
            <a:r>
              <a:rPr lang="en-GB" altLang="it-IT" sz="2400" dirty="0"/>
              <a:t>;</a:t>
            </a:r>
          </a:p>
          <a:p>
            <a:pPr>
              <a:lnSpc>
                <a:spcPct val="80000"/>
              </a:lnSpc>
            </a:pPr>
            <a:r>
              <a:rPr lang="en-GB" altLang="it-IT" sz="2400" dirty="0"/>
              <a:t>Un </a:t>
            </a:r>
            <a:r>
              <a:rPr lang="en-GB" altLang="it-IT" sz="2400" b="1" dirty="0" err="1"/>
              <a:t>aumento</a:t>
            </a:r>
            <a:r>
              <a:rPr lang="en-GB" altLang="it-IT" sz="2400" b="1" dirty="0"/>
              <a:t> del </a:t>
            </a:r>
            <a:r>
              <a:rPr lang="en-GB" altLang="it-IT" sz="2400" b="1" dirty="0" err="1"/>
              <a:t>potere</a:t>
            </a:r>
            <a:r>
              <a:rPr lang="en-GB" altLang="it-IT" sz="2400" b="1" dirty="0"/>
              <a:t> </a:t>
            </a:r>
            <a:r>
              <a:rPr lang="en-GB" altLang="it-IT" sz="2400" b="1" dirty="0" err="1"/>
              <a:t>contrattuale</a:t>
            </a:r>
            <a:r>
              <a:rPr lang="en-GB" altLang="it-IT" sz="2400" b="1" dirty="0"/>
              <a:t> </a:t>
            </a:r>
            <a:r>
              <a:rPr lang="en-GB" altLang="it-IT" sz="2400" dirty="0"/>
              <a:t>verso </a:t>
            </a:r>
            <a:r>
              <a:rPr lang="en-GB" altLang="it-IT" sz="2400" dirty="0" err="1"/>
              <a:t>il</a:t>
            </a:r>
            <a:r>
              <a:rPr lang="en-GB" altLang="it-IT" sz="2400" dirty="0"/>
              <a:t> </a:t>
            </a:r>
            <a:r>
              <a:rPr lang="en-GB" altLang="it-IT" sz="2400" dirty="0" err="1"/>
              <a:t>resto</a:t>
            </a:r>
            <a:r>
              <a:rPr lang="en-GB" altLang="it-IT" sz="2400" dirty="0"/>
              <a:t> del </a:t>
            </a:r>
            <a:r>
              <a:rPr lang="en-GB" altLang="it-IT" sz="2400" dirty="0" err="1"/>
              <a:t>mondo</a:t>
            </a:r>
            <a:r>
              <a:rPr lang="en-GB" altLang="it-IT" sz="2400" dirty="0"/>
              <a:t> e </a:t>
            </a:r>
            <a:r>
              <a:rPr lang="en-GB" altLang="it-IT" sz="2400" dirty="0" err="1"/>
              <a:t>migliori</a:t>
            </a:r>
            <a:r>
              <a:rPr lang="en-GB" altLang="it-IT" sz="2400" dirty="0"/>
              <a:t> </a:t>
            </a:r>
            <a:r>
              <a:rPr lang="en-GB" altLang="it-IT" sz="2400" dirty="0" err="1"/>
              <a:t>ragioni</a:t>
            </a:r>
            <a:r>
              <a:rPr lang="en-GB" altLang="it-IT" sz="2400" dirty="0"/>
              <a:t> di </a:t>
            </a:r>
            <a:r>
              <a:rPr lang="en-GB" altLang="it-IT" sz="2400" dirty="0" err="1"/>
              <a:t>scambio</a:t>
            </a:r>
            <a:r>
              <a:rPr lang="en-GB" altLang="it-IT" sz="2400" dirty="0"/>
              <a:t>;</a:t>
            </a:r>
          </a:p>
          <a:p>
            <a:pPr>
              <a:lnSpc>
                <a:spcPct val="80000"/>
              </a:lnSpc>
            </a:pPr>
            <a:r>
              <a:rPr lang="en-GB" altLang="it-IT" sz="2400" dirty="0" err="1"/>
              <a:t>Più</a:t>
            </a:r>
            <a:r>
              <a:rPr lang="en-GB" altLang="it-IT" sz="2400" dirty="0"/>
              <a:t> </a:t>
            </a:r>
            <a:r>
              <a:rPr lang="en-GB" altLang="it-IT" sz="2400" dirty="0" err="1"/>
              <a:t>veloce</a:t>
            </a:r>
            <a:r>
              <a:rPr lang="en-GB" altLang="it-IT" sz="2400" dirty="0"/>
              <a:t> </a:t>
            </a:r>
            <a:r>
              <a:rPr lang="en-GB" altLang="it-IT" sz="2400" b="1" dirty="0" err="1"/>
              <a:t>progresso</a:t>
            </a:r>
            <a:r>
              <a:rPr lang="en-GB" altLang="it-IT" sz="2400" b="1" dirty="0"/>
              <a:t> </a:t>
            </a:r>
            <a:r>
              <a:rPr lang="en-GB" altLang="it-IT" sz="2400" b="1" dirty="0" err="1"/>
              <a:t>tecnico</a:t>
            </a:r>
            <a:r>
              <a:rPr lang="en-GB" altLang="it-IT" sz="2400" b="1" dirty="0"/>
              <a:t> </a:t>
            </a:r>
            <a:r>
              <a:rPr lang="en-GB" altLang="it-IT" sz="2400" dirty="0" err="1"/>
              <a:t>derivante</a:t>
            </a:r>
            <a:r>
              <a:rPr lang="en-GB" altLang="it-IT" sz="2400" dirty="0"/>
              <a:t> da </a:t>
            </a:r>
            <a:r>
              <a:rPr lang="en-GB" altLang="it-IT" sz="2400" dirty="0" err="1"/>
              <a:t>flussi</a:t>
            </a:r>
            <a:r>
              <a:rPr lang="en-GB" altLang="it-IT" sz="2400" dirty="0"/>
              <a:t> </a:t>
            </a:r>
            <a:r>
              <a:rPr lang="en-GB" altLang="it-IT" sz="2400" dirty="0" err="1"/>
              <a:t>internazionali</a:t>
            </a:r>
            <a:r>
              <a:rPr lang="en-GB" altLang="it-IT" sz="2400" dirty="0"/>
              <a:t> di </a:t>
            </a:r>
            <a:r>
              <a:rPr lang="en-GB" altLang="it-IT" sz="2400" dirty="0" err="1"/>
              <a:t>conoscenza</a:t>
            </a:r>
            <a:r>
              <a:rPr lang="en-GB" altLang="it-IT" sz="2400" dirty="0"/>
              <a:t> </a:t>
            </a:r>
            <a:endParaRPr lang="it-IT" altLang="it-IT" sz="2400" dirty="0"/>
          </a:p>
        </p:txBody>
      </p:sp>
    </p:spTree>
    <p:extLst>
      <p:ext uri="{BB962C8B-B14F-4D97-AF65-F5344CB8AC3E}">
        <p14:creationId xmlns:p14="http://schemas.microsoft.com/office/powerpoint/2010/main" val="1532761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847850" y="188914"/>
            <a:ext cx="8496300" cy="936625"/>
          </a:xfrm>
        </p:spPr>
        <p:txBody>
          <a:bodyPr>
            <a:normAutofit fontScale="90000"/>
          </a:bodyPr>
          <a:lstStyle/>
          <a:p>
            <a:pPr>
              <a:lnSpc>
                <a:spcPct val="70000"/>
              </a:lnSpc>
            </a:pPr>
            <a:r>
              <a:rPr lang="it-IT" altLang="it-IT" sz="3600"/>
              <a:t>II. I vantaggi dell’integrazione ai fini della coesione: i fondamenti teorici </a:t>
            </a:r>
            <a:br>
              <a:rPr lang="it-IT" altLang="it-IT" sz="3600"/>
            </a:br>
            <a:endParaRPr lang="it-IT" altLang="it-IT" sz="3600"/>
          </a:p>
        </p:txBody>
      </p:sp>
      <p:graphicFrame>
        <p:nvGraphicFramePr>
          <p:cNvPr id="103677" name="Group 253"/>
          <p:cNvGraphicFramePr>
            <a:graphicFrameLocks noGrp="1"/>
          </p:cNvGraphicFramePr>
          <p:nvPr>
            <p:ph idx="1"/>
            <p:extLst>
              <p:ext uri="{D42A27DB-BD31-4B8C-83A1-F6EECF244321}">
                <p14:modId xmlns:p14="http://schemas.microsoft.com/office/powerpoint/2010/main" val="1693491426"/>
              </p:ext>
            </p:extLst>
          </p:nvPr>
        </p:nvGraphicFramePr>
        <p:xfrm>
          <a:off x="1703388" y="1125539"/>
          <a:ext cx="8763000" cy="5543551"/>
        </p:xfrm>
        <a:graphic>
          <a:graphicData uri="http://schemas.openxmlformats.org/drawingml/2006/table">
            <a:tbl>
              <a:tblPr/>
              <a:tblGrid>
                <a:gridCol w="4332287"/>
                <a:gridCol w="4430713"/>
              </a:tblGrid>
              <a:tr h="469900">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it-IT" altLang="it-IT" sz="2400" b="1" i="0" u="none" strike="noStrike" cap="none" normalizeH="0" baseline="0" dirty="0" smtClean="0">
                          <a:ln>
                            <a:noFill/>
                          </a:ln>
                          <a:solidFill>
                            <a:srgbClr val="000099"/>
                          </a:solidFill>
                          <a:effectLst/>
                          <a:latin typeface="Times New Roman" panose="02020603050405020304" pitchFamily="18" charset="0"/>
                        </a:rPr>
                        <a:t>PRO</a:t>
                      </a:r>
                    </a:p>
                  </a:txBody>
                  <a:tcPr marL="90000" marR="90000" marT="46800" marB="46800" anchor="ctr" anchorCtr="1"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it-IT" altLang="it-IT" sz="2400" b="1" i="0" u="none" strike="noStrike" cap="none" normalizeH="0" baseline="0" smtClean="0">
                          <a:ln>
                            <a:noFill/>
                          </a:ln>
                          <a:solidFill>
                            <a:srgbClr val="000099"/>
                          </a:solidFill>
                          <a:effectLst/>
                          <a:latin typeface="Times New Roman" panose="02020603050405020304" pitchFamily="18" charset="0"/>
                        </a:rPr>
                        <a:t>CONTRO</a:t>
                      </a:r>
                    </a:p>
                  </a:txBody>
                  <a:tcPr marL="90000" marR="90000" marT="46800" marB="46800"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3588">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it-IT" altLang="it-IT" sz="2000" b="0" i="0" u="none" strike="noStrike" cap="none" normalizeH="0" baseline="0" dirty="0" smtClean="0">
                          <a:ln>
                            <a:noFill/>
                          </a:ln>
                          <a:solidFill>
                            <a:schemeClr val="tx1"/>
                          </a:solidFill>
                          <a:effectLst/>
                          <a:latin typeface="Times New Roman" panose="02020603050405020304" pitchFamily="18" charset="0"/>
                        </a:rPr>
                        <a:t>Il mercato unico favorisce il </a:t>
                      </a:r>
                      <a:r>
                        <a:rPr kumimoji="0" lang="it-IT" altLang="it-IT" sz="2000" b="1" i="0" u="none" strike="noStrike" cap="none" normalizeH="0" baseline="0" dirty="0" smtClean="0">
                          <a:ln>
                            <a:noFill/>
                          </a:ln>
                          <a:solidFill>
                            <a:schemeClr val="tx1"/>
                          </a:solidFill>
                          <a:effectLst/>
                          <a:latin typeface="Times New Roman" panose="02020603050405020304" pitchFamily="18" charset="0"/>
                        </a:rPr>
                        <a:t>riposizionamento settoriale </a:t>
                      </a:r>
                      <a:r>
                        <a:rPr kumimoji="0" lang="it-IT" altLang="it-IT" sz="2000" b="0" i="0" u="none" strike="noStrike" cap="none" normalizeH="0" baseline="0" dirty="0" smtClean="0">
                          <a:ln>
                            <a:noFill/>
                          </a:ln>
                          <a:solidFill>
                            <a:schemeClr val="tx1"/>
                          </a:solidFill>
                          <a:effectLst/>
                          <a:latin typeface="Times New Roman" panose="02020603050405020304" pitchFamily="18" charset="0"/>
                        </a:rPr>
                        <a:t>ed </a:t>
                      </a:r>
                      <a:r>
                        <a:rPr kumimoji="0" lang="it-IT" altLang="it-IT" sz="2000" b="0" i="0" u="none" strike="noStrike" cap="none" normalizeH="0" baseline="0" dirty="0" err="1" smtClean="0">
                          <a:ln>
                            <a:noFill/>
                          </a:ln>
                          <a:solidFill>
                            <a:schemeClr val="tx1"/>
                          </a:solidFill>
                          <a:effectLst/>
                          <a:latin typeface="Times New Roman" panose="02020603050405020304" pitchFamily="18" charset="0"/>
                        </a:rPr>
                        <a:t>intrasettoriale</a:t>
                      </a:r>
                      <a:r>
                        <a:rPr kumimoji="0" lang="it-IT" altLang="it-IT" sz="2000" b="0" i="0" u="none" strike="noStrike" cap="none" normalizeH="0" baseline="0" dirty="0" smtClean="0">
                          <a:ln>
                            <a:noFill/>
                          </a:ln>
                          <a:solidFill>
                            <a:schemeClr val="tx1"/>
                          </a:solidFill>
                          <a:effectLst/>
                          <a:latin typeface="Times New Roman" panose="02020603050405020304" pitchFamily="18" charset="0"/>
                        </a:rPr>
                        <a:t> secondo i vantaggi comparati con vantaggi diffusi a tutti i partecipanti allo scambio</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endParaRPr kumimoji="0" lang="it-IT" altLang="it-IT" sz="2000" b="0" i="0" u="none" strike="noStrike" cap="none" normalizeH="0" baseline="0" dirty="0" smtClean="0">
                        <a:ln>
                          <a:noFill/>
                        </a:ln>
                        <a:solidFill>
                          <a:schemeClr val="tx1"/>
                        </a:solidFill>
                        <a:effectLst/>
                        <a:latin typeface="Times New Roman" panose="02020603050405020304" pitchFamily="18" charset="0"/>
                      </a:endParaRPr>
                    </a:p>
                  </a:txBody>
                  <a:tcPr marL="90000" marR="360000" marT="46800" marB="46800"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it-IT" altLang="it-IT" sz="2000" b="0" i="0" u="none" strike="noStrike" cap="none" normalizeH="0" baseline="0" dirty="0" smtClean="0">
                          <a:ln>
                            <a:noFill/>
                          </a:ln>
                          <a:solidFill>
                            <a:schemeClr val="tx1"/>
                          </a:solidFill>
                          <a:effectLst/>
                          <a:latin typeface="Times New Roman" panose="02020603050405020304" pitchFamily="18" charset="0"/>
                        </a:rPr>
                        <a:t>Il mercato unico favorisce le </a:t>
                      </a:r>
                      <a:r>
                        <a:rPr kumimoji="0" lang="it-IT" altLang="it-IT" sz="2000" b="1" i="0" u="none" strike="noStrike" cap="none" normalizeH="0" baseline="0" dirty="0" smtClean="0">
                          <a:ln>
                            <a:noFill/>
                          </a:ln>
                          <a:solidFill>
                            <a:schemeClr val="tx1"/>
                          </a:solidFill>
                          <a:effectLst/>
                          <a:latin typeface="Times New Roman" panose="02020603050405020304" pitchFamily="18" charset="0"/>
                        </a:rPr>
                        <a:t>economie di scala e la  concentrazione nelle aree forti </a:t>
                      </a:r>
                      <a:r>
                        <a:rPr kumimoji="0" lang="it-IT" altLang="it-IT" sz="2000" b="0" i="0" u="none" strike="noStrike" cap="none" normalizeH="0" baseline="0" dirty="0" smtClean="0">
                          <a:ln>
                            <a:noFill/>
                          </a:ln>
                          <a:solidFill>
                            <a:schemeClr val="tx1"/>
                          </a:solidFill>
                          <a:effectLst/>
                          <a:latin typeface="Times New Roman" panose="02020603050405020304" pitchFamily="18" charset="0"/>
                        </a:rPr>
                        <a:t>dove i costi d’assemblaggio degli input sono inferiori, il capitale umano più ricco e i mercati più prosperi</a:t>
                      </a:r>
                    </a:p>
                  </a:txBody>
                  <a:tcPr marL="360000" marR="90000" marT="46800" marB="46800"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700213">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it-IT" altLang="it-IT" sz="2000" b="0" i="0" u="none" strike="noStrike" cap="none" normalizeH="0" baseline="0" dirty="0" smtClean="0">
                          <a:ln>
                            <a:noFill/>
                          </a:ln>
                          <a:solidFill>
                            <a:schemeClr val="tx1"/>
                          </a:solidFill>
                          <a:effectLst/>
                          <a:latin typeface="Times New Roman" panose="02020603050405020304" pitchFamily="18" charset="0"/>
                        </a:rPr>
                        <a:t>Il mercato interno fa affluire </a:t>
                      </a:r>
                      <a:r>
                        <a:rPr kumimoji="0" lang="it-IT" altLang="it-IT" sz="2000" b="1" i="0" u="none" strike="noStrike" cap="none" normalizeH="0" baseline="0" dirty="0" smtClean="0">
                          <a:ln>
                            <a:noFill/>
                          </a:ln>
                          <a:solidFill>
                            <a:schemeClr val="tx1"/>
                          </a:solidFill>
                          <a:effectLst/>
                          <a:latin typeface="Times New Roman" panose="02020603050405020304" pitchFamily="18" charset="0"/>
                        </a:rPr>
                        <a:t>investimenti esteri nelle regioni deboli</a:t>
                      </a:r>
                      <a:r>
                        <a:rPr kumimoji="0" lang="it-IT" altLang="it-IT" sz="2000" b="0" i="0" u="none" strike="noStrike" cap="none" normalizeH="0" baseline="0" dirty="0" smtClean="0">
                          <a:ln>
                            <a:noFill/>
                          </a:ln>
                          <a:solidFill>
                            <a:schemeClr val="tx1"/>
                          </a:solidFill>
                          <a:effectLst/>
                          <a:latin typeface="Times New Roman" panose="02020603050405020304" pitchFamily="18" charset="0"/>
                        </a:rPr>
                        <a:t>, superare il </a:t>
                      </a:r>
                      <a:r>
                        <a:rPr kumimoji="0" lang="it-IT" altLang="it-IT" sz="2000" b="0" i="0" u="none" strike="noStrike" cap="none" normalizeH="0" baseline="0" dirty="0" err="1" smtClean="0">
                          <a:ln>
                            <a:noFill/>
                          </a:ln>
                          <a:solidFill>
                            <a:schemeClr val="tx1"/>
                          </a:solidFill>
                          <a:effectLst/>
                          <a:latin typeface="Times New Roman" panose="02020603050405020304" pitchFamily="18" charset="0"/>
                        </a:rPr>
                        <a:t>saving</a:t>
                      </a:r>
                      <a:r>
                        <a:rPr kumimoji="0" lang="it-IT" altLang="it-IT" sz="2000" b="0" i="0" u="none" strike="noStrike" cap="none" normalizeH="0" baseline="0" dirty="0" smtClean="0">
                          <a:ln>
                            <a:noFill/>
                          </a:ln>
                          <a:solidFill>
                            <a:schemeClr val="tx1"/>
                          </a:solidFill>
                          <a:effectLst/>
                          <a:latin typeface="Times New Roman" panose="02020603050405020304" pitchFamily="18" charset="0"/>
                        </a:rPr>
                        <a:t> gap,</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it-IT" altLang="it-IT" sz="2000" b="0" i="0" u="none" strike="noStrike" cap="none" normalizeH="0" baseline="0" dirty="0" smtClean="0">
                          <a:ln>
                            <a:noFill/>
                          </a:ln>
                          <a:solidFill>
                            <a:schemeClr val="tx1"/>
                          </a:solidFill>
                          <a:effectLst/>
                          <a:latin typeface="Times New Roman" panose="02020603050405020304" pitchFamily="18" charset="0"/>
                        </a:rPr>
                        <a:t> aumentare competenze</a:t>
                      </a:r>
                    </a:p>
                  </a:txBody>
                  <a:tcPr marL="90000" marR="360000" marT="46800" marB="46800"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it-IT" altLang="it-IT" sz="2000" b="0" i="0" u="none" strike="noStrike" cap="none" normalizeH="0" baseline="0" dirty="0" smtClean="0">
                          <a:ln>
                            <a:noFill/>
                          </a:ln>
                          <a:solidFill>
                            <a:schemeClr val="tx1"/>
                          </a:solidFill>
                          <a:effectLst/>
                          <a:latin typeface="Times New Roman" panose="02020603050405020304" pitchFamily="18" charset="0"/>
                        </a:rPr>
                        <a:t>Il mercato interno fa affluire gli </a:t>
                      </a:r>
                      <a:r>
                        <a:rPr kumimoji="0" lang="it-IT" altLang="it-IT" sz="2000" b="1" i="0" u="none" strike="noStrike" cap="none" normalizeH="0" baseline="0" dirty="0" smtClean="0">
                          <a:ln>
                            <a:noFill/>
                          </a:ln>
                          <a:solidFill>
                            <a:schemeClr val="tx1"/>
                          </a:solidFill>
                          <a:effectLst/>
                          <a:latin typeface="Times New Roman" panose="02020603050405020304" pitchFamily="18" charset="0"/>
                        </a:rPr>
                        <a:t>investimenti nelle aree più prospere </a:t>
                      </a:r>
                      <a:r>
                        <a:rPr kumimoji="0" lang="it-IT" altLang="it-IT" sz="2000" b="0" i="0" u="none" strike="noStrike" cap="none" normalizeH="0" baseline="0" dirty="0" smtClean="0">
                          <a:ln>
                            <a:noFill/>
                          </a:ln>
                          <a:solidFill>
                            <a:schemeClr val="tx1"/>
                          </a:solidFill>
                          <a:effectLst/>
                          <a:latin typeface="Times New Roman" panose="02020603050405020304" pitchFamily="18" charset="0"/>
                        </a:rPr>
                        <a:t>dove la domanda è più alta e dove ci sono economie esterne.</a:t>
                      </a:r>
                    </a:p>
                  </a:txBody>
                  <a:tcPr marL="360000" marR="90000" marT="46800" marB="46800"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1339850">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it-IT" altLang="it-IT" sz="2000" b="0" i="0" u="none" strike="noStrike" cap="none" normalizeH="0" baseline="0" dirty="0" smtClean="0">
                          <a:ln>
                            <a:noFill/>
                          </a:ln>
                          <a:solidFill>
                            <a:schemeClr val="tx1"/>
                          </a:solidFill>
                          <a:effectLst/>
                          <a:latin typeface="Times New Roman" panose="02020603050405020304" pitchFamily="18" charset="0"/>
                        </a:rPr>
                        <a:t>Il mercato unico </a:t>
                      </a:r>
                      <a:r>
                        <a:rPr kumimoji="0" lang="it-IT" altLang="it-IT" sz="2000" b="1" i="0" u="none" strike="noStrike" cap="none" normalizeH="0" baseline="0" dirty="0" smtClean="0">
                          <a:ln>
                            <a:noFill/>
                          </a:ln>
                          <a:solidFill>
                            <a:schemeClr val="tx1"/>
                          </a:solidFill>
                          <a:effectLst/>
                          <a:latin typeface="Times New Roman" panose="02020603050405020304" pitchFamily="18" charset="0"/>
                        </a:rPr>
                        <a:t>stimola la concorrenza</a:t>
                      </a:r>
                      <a:r>
                        <a:rPr kumimoji="0" lang="it-IT" altLang="it-IT" sz="2000" b="0" i="0" u="none" strike="noStrike" cap="none" normalizeH="0" baseline="0" dirty="0" smtClean="0">
                          <a:ln>
                            <a:noFill/>
                          </a:ln>
                          <a:solidFill>
                            <a:schemeClr val="tx1"/>
                          </a:solidFill>
                          <a:effectLst/>
                          <a:latin typeface="Times New Roman" panose="02020603050405020304" pitchFamily="18" charset="0"/>
                        </a:rPr>
                        <a:t> ed elimina le rendite e le distorsioni legate al protezionismo</a:t>
                      </a:r>
                    </a:p>
                  </a:txBody>
                  <a:tcPr marL="90000" marR="360000" marT="46800" marB="4680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80000"/>
                        <a:buFont typeface="Wingdings" panose="05000000000000000000" pitchFamily="2" charset="2"/>
                        <a:defRPr sz="2800">
                          <a:solidFill>
                            <a:schemeClr val="tx1"/>
                          </a:solidFill>
                          <a:latin typeface="Times New Roman" panose="02020603050405020304" pitchFamily="18" charset="0"/>
                        </a:defRPr>
                      </a:lvl1pPr>
                      <a:lvl2pPr>
                        <a:spcBef>
                          <a:spcPct val="20000"/>
                        </a:spcBef>
                        <a:buClr>
                          <a:schemeClr val="tx1"/>
                        </a:buClr>
                        <a:buSzPct val="90000"/>
                        <a:defRPr sz="2400">
                          <a:solidFill>
                            <a:schemeClr val="tx1"/>
                          </a:solidFill>
                          <a:latin typeface="Times New Roman" panose="02020603050405020304" pitchFamily="18" charset="0"/>
                        </a:defRPr>
                      </a:lvl2pPr>
                      <a:lvl3pPr>
                        <a:spcBef>
                          <a:spcPct val="20000"/>
                        </a:spcBef>
                        <a:buClr>
                          <a:schemeClr val="accent1"/>
                        </a:buClr>
                        <a:buSzPct val="60000"/>
                        <a:buFont typeface="Wingdings" panose="05000000000000000000"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accent1"/>
                        </a:buClr>
                        <a:defRPr>
                          <a:solidFill>
                            <a:schemeClr val="tx1"/>
                          </a:solidFill>
                          <a:latin typeface="Times New Roman" panose="02020603050405020304" pitchFamily="18" charset="0"/>
                        </a:defRPr>
                      </a:lvl5pPr>
                      <a:lvl6pPr fontAlgn="base">
                        <a:spcBef>
                          <a:spcPct val="20000"/>
                        </a:spcBef>
                        <a:spcAft>
                          <a:spcPct val="0"/>
                        </a:spcAft>
                        <a:buClr>
                          <a:schemeClr val="accent1"/>
                        </a:buClr>
                        <a:defRPr>
                          <a:solidFill>
                            <a:schemeClr val="tx1"/>
                          </a:solidFill>
                          <a:latin typeface="Times New Roman" panose="02020603050405020304" pitchFamily="18" charset="0"/>
                        </a:defRPr>
                      </a:lvl6pPr>
                      <a:lvl7pPr fontAlgn="base">
                        <a:spcBef>
                          <a:spcPct val="20000"/>
                        </a:spcBef>
                        <a:spcAft>
                          <a:spcPct val="0"/>
                        </a:spcAft>
                        <a:buClr>
                          <a:schemeClr val="accent1"/>
                        </a:buClr>
                        <a:defRPr>
                          <a:solidFill>
                            <a:schemeClr val="tx1"/>
                          </a:solidFill>
                          <a:latin typeface="Times New Roman" panose="02020603050405020304" pitchFamily="18" charset="0"/>
                        </a:defRPr>
                      </a:lvl7pPr>
                      <a:lvl8pPr fontAlgn="base">
                        <a:spcBef>
                          <a:spcPct val="20000"/>
                        </a:spcBef>
                        <a:spcAft>
                          <a:spcPct val="0"/>
                        </a:spcAft>
                        <a:buClr>
                          <a:schemeClr val="accent1"/>
                        </a:buClr>
                        <a:defRPr>
                          <a:solidFill>
                            <a:schemeClr val="tx1"/>
                          </a:solidFill>
                          <a:latin typeface="Times New Roman" panose="02020603050405020304" pitchFamily="18" charset="0"/>
                        </a:defRPr>
                      </a:lvl8pPr>
                      <a:lvl9pPr fontAlgn="base">
                        <a:spcBef>
                          <a:spcPct val="20000"/>
                        </a:spcBef>
                        <a:spcAft>
                          <a:spcPct val="0"/>
                        </a:spcAft>
                        <a:buClr>
                          <a:schemeClr val="accent1"/>
                        </a:buClr>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None/>
                        <a:tabLst/>
                      </a:pPr>
                      <a:r>
                        <a:rPr kumimoji="0" lang="it-IT" altLang="it-IT" sz="2000" b="0" i="0" u="none" strike="noStrike" cap="none" normalizeH="0" baseline="0" dirty="0" smtClean="0">
                          <a:ln>
                            <a:noFill/>
                          </a:ln>
                          <a:solidFill>
                            <a:schemeClr val="tx1"/>
                          </a:solidFill>
                          <a:effectLst/>
                          <a:latin typeface="Times New Roman" panose="02020603050405020304" pitchFamily="18" charset="0"/>
                        </a:rPr>
                        <a:t>L’aumento della concorrenza ha </a:t>
                      </a:r>
                      <a:r>
                        <a:rPr kumimoji="0" lang="it-IT" altLang="it-IT" sz="2000" b="1" i="0" u="none" strike="noStrike" cap="none" normalizeH="0" baseline="0" dirty="0" smtClean="0">
                          <a:ln>
                            <a:noFill/>
                          </a:ln>
                          <a:solidFill>
                            <a:schemeClr val="tx1"/>
                          </a:solidFill>
                          <a:effectLst/>
                          <a:latin typeface="Times New Roman" panose="02020603050405020304" pitchFamily="18" charset="0"/>
                        </a:rPr>
                        <a:t>effetti asimmetrici tra territori e settori</a:t>
                      </a:r>
                    </a:p>
                  </a:txBody>
                  <a:tcPr marL="360000" marR="90000" marT="46800" marB="4680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28132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774825" y="188914"/>
            <a:ext cx="8713788" cy="587375"/>
          </a:xfrm>
        </p:spPr>
        <p:txBody>
          <a:bodyPr/>
          <a:lstStyle/>
          <a:p>
            <a:r>
              <a:rPr lang="it-IT" altLang="it-IT" sz="3600"/>
              <a:t>III. Una politica di coesione comunitaria</a:t>
            </a:r>
          </a:p>
        </p:txBody>
      </p:sp>
      <p:sp>
        <p:nvSpPr>
          <p:cNvPr id="105475" name="Text Box 3"/>
          <p:cNvSpPr txBox="1">
            <a:spLocks noChangeArrowheads="1"/>
          </p:cNvSpPr>
          <p:nvPr/>
        </p:nvSpPr>
        <p:spPr bwMode="auto">
          <a:xfrm>
            <a:off x="1774825" y="1268413"/>
            <a:ext cx="8280400" cy="441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10000"/>
              </a:spcBef>
              <a:spcAft>
                <a:spcPct val="20000"/>
              </a:spcAft>
            </a:pPr>
            <a:r>
              <a:rPr lang="it-IT" altLang="it-IT" sz="2600" b="1" dirty="0">
                <a:solidFill>
                  <a:srgbClr val="000099"/>
                </a:solidFill>
              </a:rPr>
              <a:t>Ragioni addotte per una politica di coesione comunitaria</a:t>
            </a:r>
          </a:p>
          <a:p>
            <a:pPr>
              <a:spcBef>
                <a:spcPct val="10000"/>
              </a:spcBef>
              <a:spcAft>
                <a:spcPct val="20000"/>
              </a:spcAft>
              <a:buFontTx/>
              <a:buAutoNum type="arabicPeriod"/>
            </a:pPr>
            <a:r>
              <a:rPr lang="it-IT" altLang="it-IT" sz="2600" b="1" dirty="0">
                <a:solidFill>
                  <a:srgbClr val="000099"/>
                </a:solidFill>
              </a:rPr>
              <a:t>Equità</a:t>
            </a:r>
            <a:r>
              <a:rPr lang="it-IT" altLang="it-IT" sz="2600" dirty="0"/>
              <a:t>: </a:t>
            </a:r>
            <a:r>
              <a:rPr lang="it-IT" altLang="it-IT" sz="2600" dirty="0" smtClean="0"/>
              <a:t>l’equità </a:t>
            </a:r>
            <a:r>
              <a:rPr lang="it-IT" altLang="it-IT" sz="2600" dirty="0"/>
              <a:t>è uno dei valori alla base del modello europeo. Tutti hanno interesse a perseguirla.</a:t>
            </a:r>
          </a:p>
          <a:p>
            <a:pPr>
              <a:spcBef>
                <a:spcPct val="10000"/>
              </a:spcBef>
              <a:spcAft>
                <a:spcPct val="20000"/>
              </a:spcAft>
              <a:buFontTx/>
              <a:buAutoNum type="arabicPeriod"/>
            </a:pPr>
            <a:r>
              <a:rPr lang="it-IT" altLang="it-IT" sz="2600" b="1" dirty="0">
                <a:solidFill>
                  <a:srgbClr val="000099"/>
                </a:solidFill>
              </a:rPr>
              <a:t>Efficienza</a:t>
            </a:r>
            <a:r>
              <a:rPr lang="it-IT" altLang="it-IT" sz="2600" dirty="0"/>
              <a:t>: </a:t>
            </a:r>
            <a:r>
              <a:rPr lang="it-IT" altLang="it-IT" sz="2600" dirty="0" smtClean="0"/>
              <a:t>l’aumento </a:t>
            </a:r>
            <a:r>
              <a:rPr lang="it-IT" altLang="it-IT" sz="2600" dirty="0"/>
              <a:t>del benessere delle aree arretrate si trasmette alle aree avanzate, genera più entrate e tasse a livello comunitario,  abbassa l’inflazione e attenua i problemi di congestione</a:t>
            </a:r>
          </a:p>
          <a:p>
            <a:pPr>
              <a:spcBef>
                <a:spcPct val="10000"/>
              </a:spcBef>
              <a:spcAft>
                <a:spcPct val="20000"/>
              </a:spcAft>
              <a:buFontTx/>
              <a:buAutoNum type="arabicPeriod"/>
            </a:pPr>
            <a:r>
              <a:rPr lang="it-IT" altLang="it-IT" sz="2600" b="1" dirty="0">
                <a:solidFill>
                  <a:srgbClr val="000099"/>
                </a:solidFill>
              </a:rPr>
              <a:t>Politiche</a:t>
            </a:r>
            <a:r>
              <a:rPr lang="it-IT" altLang="it-IT" sz="2600" dirty="0"/>
              <a:t>: le politiche di coesione rendono politicamente più forte l’Unione europea perché diffondono i benefici dell’integrazione a tutte le aree, anche a quelle marginali </a:t>
            </a:r>
          </a:p>
        </p:txBody>
      </p:sp>
    </p:spTree>
    <p:extLst>
      <p:ext uri="{BB962C8B-B14F-4D97-AF65-F5344CB8AC3E}">
        <p14:creationId xmlns:p14="http://schemas.microsoft.com/office/powerpoint/2010/main" val="883267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981200" y="274638"/>
            <a:ext cx="7354888"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it-IT" altLang="it-IT" sz="4000" dirty="0" smtClean="0"/>
              <a:t>In generale le politiche regionali di crescita … </a:t>
            </a:r>
            <a:r>
              <a:rPr lang="it-IT" altLang="it-IT" sz="2700" dirty="0" smtClean="0"/>
              <a:t>(Aspetti </a:t>
            </a:r>
            <a:r>
              <a:rPr lang="it-IT" altLang="it-IT" sz="2700" dirty="0"/>
              <a:t>positivi </a:t>
            </a:r>
            <a:r>
              <a:rPr lang="it-IT" altLang="it-IT" sz="2700" b="1" dirty="0">
                <a:solidFill>
                  <a:schemeClr val="hlink"/>
                </a:solidFill>
              </a:rPr>
              <a:t>della politica regionale </a:t>
            </a:r>
            <a:r>
              <a:rPr lang="it-IT" altLang="it-IT" sz="2700" b="1" dirty="0" smtClean="0">
                <a:solidFill>
                  <a:schemeClr val="hlink"/>
                </a:solidFill>
              </a:rPr>
              <a:t>europea</a:t>
            </a:r>
            <a:r>
              <a:rPr lang="it-IT" altLang="it-IT" sz="2700" dirty="0" smtClean="0">
                <a:solidFill>
                  <a:schemeClr val="hlink"/>
                </a:solidFill>
              </a:rPr>
              <a:t>)</a:t>
            </a:r>
            <a:endParaRPr lang="en-US" altLang="it-IT" sz="2700" dirty="0">
              <a:solidFill>
                <a:schemeClr val="hlink"/>
              </a:solidFill>
            </a:endParaRPr>
          </a:p>
        </p:txBody>
      </p:sp>
      <p:sp>
        <p:nvSpPr>
          <p:cNvPr id="148483" name="Rectangle 3"/>
          <p:cNvSpPr>
            <a:spLocks noGrp="1" noChangeArrowheads="1"/>
          </p:cNvSpPr>
          <p:nvPr>
            <p:ph type="body" idx="1"/>
          </p:nvPr>
        </p:nvSpPr>
        <p:spPr bwMode="auto">
          <a:xfrm>
            <a:off x="819539" y="2086882"/>
            <a:ext cx="10515600" cy="4351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lnSpc>
                <a:spcPct val="80000"/>
              </a:lnSpc>
              <a:buFontTx/>
              <a:buNone/>
            </a:pPr>
            <a:r>
              <a:rPr lang="it-IT" altLang="it-IT" sz="2000" dirty="0"/>
              <a:t>(a)	producono </a:t>
            </a:r>
            <a:r>
              <a:rPr lang="it-IT" altLang="it-IT" sz="2000" dirty="0">
                <a:solidFill>
                  <a:srgbClr val="7254E2"/>
                </a:solidFill>
              </a:rPr>
              <a:t>beni </a:t>
            </a:r>
            <a:r>
              <a:rPr lang="it-IT" altLang="it-IT" sz="2000" dirty="0" smtClean="0">
                <a:solidFill>
                  <a:srgbClr val="7254E2"/>
                </a:solidFill>
              </a:rPr>
              <a:t>relazionali</a:t>
            </a:r>
            <a:r>
              <a:rPr lang="it-IT" altLang="it-IT" sz="2000" dirty="0"/>
              <a:t>;</a:t>
            </a:r>
          </a:p>
          <a:p>
            <a:pPr eaLnBrk="1" hangingPunct="1">
              <a:lnSpc>
                <a:spcPct val="80000"/>
              </a:lnSpc>
              <a:buFontTx/>
              <a:buNone/>
            </a:pPr>
            <a:r>
              <a:rPr lang="it-IT" altLang="it-IT" sz="2000" dirty="0"/>
              <a:t>(b)	fanno emergere e rafforzano </a:t>
            </a:r>
            <a:r>
              <a:rPr lang="it-IT" altLang="it-IT" sz="2000" dirty="0">
                <a:solidFill>
                  <a:srgbClr val="7254E2"/>
                </a:solidFill>
              </a:rPr>
              <a:t>capacità di programmazione </a:t>
            </a:r>
            <a:r>
              <a:rPr lang="it-IT" altLang="it-IT" sz="2000" dirty="0"/>
              <a:t>delle classi dirigenti locali;</a:t>
            </a:r>
          </a:p>
          <a:p>
            <a:pPr eaLnBrk="1" hangingPunct="1">
              <a:lnSpc>
                <a:spcPct val="80000"/>
              </a:lnSpc>
              <a:buFontTx/>
              <a:buNone/>
            </a:pPr>
            <a:r>
              <a:rPr lang="it-IT" altLang="it-IT" sz="2000" dirty="0"/>
              <a:t>(c)	rafforzano il ruolo e il radicamento delle </a:t>
            </a:r>
            <a:r>
              <a:rPr lang="it-IT" altLang="it-IT" sz="2000" dirty="0">
                <a:solidFill>
                  <a:srgbClr val="7254E2"/>
                </a:solidFill>
              </a:rPr>
              <a:t>forze sociali </a:t>
            </a:r>
            <a:r>
              <a:rPr lang="it-IT" altLang="it-IT" sz="2000" dirty="0"/>
              <a:t>locali; </a:t>
            </a:r>
          </a:p>
          <a:p>
            <a:pPr eaLnBrk="1" hangingPunct="1">
              <a:lnSpc>
                <a:spcPct val="80000"/>
              </a:lnSpc>
              <a:buFontTx/>
              <a:buNone/>
            </a:pPr>
            <a:r>
              <a:rPr lang="it-IT" altLang="it-IT" sz="2000" dirty="0"/>
              <a:t>(d)	contribuiscono a creare una "</a:t>
            </a:r>
            <a:r>
              <a:rPr lang="it-IT" altLang="it-IT" sz="2000" dirty="0">
                <a:solidFill>
                  <a:srgbClr val="7254E2"/>
                </a:solidFill>
              </a:rPr>
              <a:t>cultura della responsabilità</a:t>
            </a:r>
            <a:r>
              <a:rPr lang="it-IT" altLang="it-IT" sz="2000" dirty="0"/>
              <a:t>" presso le amministrazioni locali; </a:t>
            </a:r>
          </a:p>
          <a:p>
            <a:pPr eaLnBrk="1" hangingPunct="1">
              <a:lnSpc>
                <a:spcPct val="80000"/>
              </a:lnSpc>
              <a:buFontTx/>
              <a:buNone/>
            </a:pPr>
            <a:r>
              <a:rPr lang="it-IT" altLang="it-IT" sz="2000" dirty="0"/>
              <a:t>(e)	</a:t>
            </a:r>
            <a:r>
              <a:rPr lang="it-IT" altLang="it-IT" sz="2000" dirty="0">
                <a:solidFill>
                  <a:srgbClr val="7254E2"/>
                </a:solidFill>
              </a:rPr>
              <a:t>mobilitano le risorse locali</a:t>
            </a:r>
            <a:r>
              <a:rPr lang="it-IT" altLang="it-IT" sz="2000" dirty="0"/>
              <a:t>, superando la logica del semplice </a:t>
            </a:r>
            <a:r>
              <a:rPr lang="it-IT" altLang="it-IT" sz="2000" dirty="0" smtClean="0"/>
              <a:t>chiedere;</a:t>
            </a:r>
            <a:endParaRPr lang="it-IT" altLang="it-IT" sz="2000" dirty="0"/>
          </a:p>
          <a:p>
            <a:pPr eaLnBrk="1" hangingPunct="1">
              <a:lnSpc>
                <a:spcPct val="80000"/>
              </a:lnSpc>
              <a:buFontTx/>
              <a:buNone/>
            </a:pPr>
            <a:r>
              <a:rPr lang="it-IT" altLang="it-IT" sz="2000" dirty="0"/>
              <a:t>(f)	 rafforzano le </a:t>
            </a:r>
            <a:r>
              <a:rPr lang="it-IT" altLang="it-IT" sz="2000" dirty="0">
                <a:solidFill>
                  <a:srgbClr val="7254E2"/>
                </a:solidFill>
              </a:rPr>
              <a:t>capacità del "fare locale"</a:t>
            </a:r>
            <a:r>
              <a:rPr lang="it-IT" altLang="it-IT" sz="2000" dirty="0"/>
              <a:t>; </a:t>
            </a:r>
          </a:p>
          <a:p>
            <a:pPr eaLnBrk="1" hangingPunct="1">
              <a:lnSpc>
                <a:spcPct val="80000"/>
              </a:lnSpc>
              <a:buFontTx/>
              <a:buNone/>
            </a:pPr>
            <a:r>
              <a:rPr lang="it-IT" altLang="it-IT" sz="2000" dirty="0"/>
              <a:t>(g)	agevolano la </a:t>
            </a:r>
            <a:r>
              <a:rPr lang="it-IT" altLang="it-IT" sz="2000" dirty="0">
                <a:solidFill>
                  <a:srgbClr val="7254E2"/>
                </a:solidFill>
              </a:rPr>
              <a:t>emersione del lavoro sommerso</a:t>
            </a:r>
            <a:r>
              <a:rPr lang="it-IT" altLang="it-IT" sz="2000" dirty="0"/>
              <a:t>; </a:t>
            </a:r>
          </a:p>
          <a:p>
            <a:pPr eaLnBrk="1" hangingPunct="1">
              <a:lnSpc>
                <a:spcPct val="80000"/>
              </a:lnSpc>
              <a:buFontTx/>
              <a:buNone/>
            </a:pPr>
            <a:r>
              <a:rPr lang="it-IT" altLang="it-IT" sz="2000" dirty="0"/>
              <a:t>(h)	nella misura in cui coinvolgono banche locali, favoriscono </a:t>
            </a:r>
            <a:r>
              <a:rPr lang="it-IT" altLang="it-IT" sz="2000" dirty="0" smtClean="0">
                <a:solidFill>
                  <a:srgbClr val="7254E2"/>
                </a:solidFill>
              </a:rPr>
              <a:t>l’allocazione </a:t>
            </a:r>
            <a:r>
              <a:rPr lang="it-IT" altLang="it-IT" sz="2000" dirty="0">
                <a:solidFill>
                  <a:srgbClr val="7254E2"/>
                </a:solidFill>
              </a:rPr>
              <a:t>del credito </a:t>
            </a:r>
            <a:r>
              <a:rPr lang="it-IT" altLang="it-IT" sz="2000" dirty="0"/>
              <a:t>più coerente con le caratteristiche dello sviluppo localizzato; </a:t>
            </a:r>
          </a:p>
          <a:p>
            <a:pPr eaLnBrk="1" hangingPunct="1">
              <a:lnSpc>
                <a:spcPct val="80000"/>
              </a:lnSpc>
              <a:buFontTx/>
              <a:buNone/>
            </a:pPr>
            <a:r>
              <a:rPr lang="it-IT" altLang="it-IT" sz="2000" dirty="0"/>
              <a:t>(i)	contribuiscono a superare </a:t>
            </a:r>
            <a:r>
              <a:rPr lang="it-IT" altLang="it-IT" sz="2000" dirty="0">
                <a:solidFill>
                  <a:srgbClr val="7254E2"/>
                </a:solidFill>
              </a:rPr>
              <a:t>conflitti sociali </a:t>
            </a:r>
            <a:r>
              <a:rPr lang="it-IT" altLang="it-IT" sz="2000" dirty="0"/>
              <a:t>"verticali", e in loro luogo emergono conflitti "locali". </a:t>
            </a:r>
          </a:p>
        </p:txBody>
      </p:sp>
    </p:spTree>
    <p:extLst>
      <p:ext uri="{BB962C8B-B14F-4D97-AF65-F5344CB8AC3E}">
        <p14:creationId xmlns:p14="http://schemas.microsoft.com/office/powerpoint/2010/main" val="3410713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483">
                                            <p:bg/>
                                          </p:spTgt>
                                        </p:tgtEl>
                                        <p:attrNameLst>
                                          <p:attrName>style.visibility</p:attrName>
                                        </p:attrNameLst>
                                      </p:cBhvr>
                                      <p:to>
                                        <p:strVal val="visible"/>
                                      </p:to>
                                    </p:set>
                                    <p:animEffect transition="in" filter="fade">
                                      <p:cBhvr>
                                        <p:cTn id="7" dur="500"/>
                                        <p:tgtEl>
                                          <p:spTgt spid="14848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483">
                                            <p:txEl>
                                              <p:pRg st="0" end="0"/>
                                            </p:txEl>
                                          </p:spTgt>
                                        </p:tgtEl>
                                        <p:attrNameLst>
                                          <p:attrName>style.visibility</p:attrName>
                                        </p:attrNameLst>
                                      </p:cBhvr>
                                      <p:to>
                                        <p:strVal val="visible"/>
                                      </p:to>
                                    </p:set>
                                    <p:animEffect transition="in" filter="fade">
                                      <p:cBhvr>
                                        <p:cTn id="12" dur="500"/>
                                        <p:tgtEl>
                                          <p:spTgt spid="148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8483">
                                            <p:txEl>
                                              <p:pRg st="1" end="1"/>
                                            </p:txEl>
                                          </p:spTgt>
                                        </p:tgtEl>
                                        <p:attrNameLst>
                                          <p:attrName>style.visibility</p:attrName>
                                        </p:attrNameLst>
                                      </p:cBhvr>
                                      <p:to>
                                        <p:strVal val="visible"/>
                                      </p:to>
                                    </p:set>
                                    <p:animEffect transition="in" filter="fade">
                                      <p:cBhvr>
                                        <p:cTn id="17" dur="500"/>
                                        <p:tgtEl>
                                          <p:spTgt spid="148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8483">
                                            <p:txEl>
                                              <p:pRg st="2" end="2"/>
                                            </p:txEl>
                                          </p:spTgt>
                                        </p:tgtEl>
                                        <p:attrNameLst>
                                          <p:attrName>style.visibility</p:attrName>
                                        </p:attrNameLst>
                                      </p:cBhvr>
                                      <p:to>
                                        <p:strVal val="visible"/>
                                      </p:to>
                                    </p:set>
                                    <p:animEffect transition="in" filter="fade">
                                      <p:cBhvr>
                                        <p:cTn id="22" dur="500"/>
                                        <p:tgtEl>
                                          <p:spTgt spid="148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8483">
                                            <p:txEl>
                                              <p:pRg st="3" end="3"/>
                                            </p:txEl>
                                          </p:spTgt>
                                        </p:tgtEl>
                                        <p:attrNameLst>
                                          <p:attrName>style.visibility</p:attrName>
                                        </p:attrNameLst>
                                      </p:cBhvr>
                                      <p:to>
                                        <p:strVal val="visible"/>
                                      </p:to>
                                    </p:set>
                                    <p:animEffect transition="in" filter="fade">
                                      <p:cBhvr>
                                        <p:cTn id="27" dur="500"/>
                                        <p:tgtEl>
                                          <p:spTgt spid="1484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8483">
                                            <p:txEl>
                                              <p:pRg st="4" end="4"/>
                                            </p:txEl>
                                          </p:spTgt>
                                        </p:tgtEl>
                                        <p:attrNameLst>
                                          <p:attrName>style.visibility</p:attrName>
                                        </p:attrNameLst>
                                      </p:cBhvr>
                                      <p:to>
                                        <p:strVal val="visible"/>
                                      </p:to>
                                    </p:set>
                                    <p:animEffect transition="in" filter="fade">
                                      <p:cBhvr>
                                        <p:cTn id="32" dur="500"/>
                                        <p:tgtEl>
                                          <p:spTgt spid="1484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8483">
                                            <p:txEl>
                                              <p:pRg st="5" end="5"/>
                                            </p:txEl>
                                          </p:spTgt>
                                        </p:tgtEl>
                                        <p:attrNameLst>
                                          <p:attrName>style.visibility</p:attrName>
                                        </p:attrNameLst>
                                      </p:cBhvr>
                                      <p:to>
                                        <p:strVal val="visible"/>
                                      </p:to>
                                    </p:set>
                                    <p:animEffect transition="in" filter="fade">
                                      <p:cBhvr>
                                        <p:cTn id="37" dur="500"/>
                                        <p:tgtEl>
                                          <p:spTgt spid="1484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8483">
                                            <p:txEl>
                                              <p:pRg st="6" end="6"/>
                                            </p:txEl>
                                          </p:spTgt>
                                        </p:tgtEl>
                                        <p:attrNameLst>
                                          <p:attrName>style.visibility</p:attrName>
                                        </p:attrNameLst>
                                      </p:cBhvr>
                                      <p:to>
                                        <p:strVal val="visible"/>
                                      </p:to>
                                    </p:set>
                                    <p:animEffect transition="in" filter="fade">
                                      <p:cBhvr>
                                        <p:cTn id="42" dur="500"/>
                                        <p:tgtEl>
                                          <p:spTgt spid="14848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8483">
                                            <p:txEl>
                                              <p:pRg st="7" end="7"/>
                                            </p:txEl>
                                          </p:spTgt>
                                        </p:tgtEl>
                                        <p:attrNameLst>
                                          <p:attrName>style.visibility</p:attrName>
                                        </p:attrNameLst>
                                      </p:cBhvr>
                                      <p:to>
                                        <p:strVal val="visible"/>
                                      </p:to>
                                    </p:set>
                                    <p:animEffect transition="in" filter="fade">
                                      <p:cBhvr>
                                        <p:cTn id="47" dur="500"/>
                                        <p:tgtEl>
                                          <p:spTgt spid="148483">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8483">
                                            <p:txEl>
                                              <p:pRg st="8" end="8"/>
                                            </p:txEl>
                                          </p:spTgt>
                                        </p:tgtEl>
                                        <p:attrNameLst>
                                          <p:attrName>style.visibility</p:attrName>
                                        </p:attrNameLst>
                                      </p:cBhvr>
                                      <p:to>
                                        <p:strVal val="visible"/>
                                      </p:to>
                                    </p:set>
                                    <p:animEffect transition="in" filter="fade">
                                      <p:cBhvr>
                                        <p:cTn id="52" dur="500"/>
                                        <p:tgtEl>
                                          <p:spTgt spid="148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4000" dirty="0"/>
              <a:t>Aspetti negativi </a:t>
            </a:r>
            <a:r>
              <a:rPr lang="it-IT" altLang="it-IT" sz="4000" dirty="0">
                <a:solidFill>
                  <a:srgbClr val="FF0000"/>
                </a:solidFill>
              </a:rPr>
              <a:t>della politica regionale europea</a:t>
            </a:r>
            <a:endParaRPr lang="en-US" altLang="it-IT" sz="4000" dirty="0">
              <a:solidFill>
                <a:srgbClr val="FF0000"/>
              </a:solidFill>
            </a:endParaRPr>
          </a:p>
        </p:txBody>
      </p:sp>
      <p:sp>
        <p:nvSpPr>
          <p:cNvPr id="149507"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p>
            <a:pPr eaLnBrk="1" hangingPunct="1">
              <a:lnSpc>
                <a:spcPct val="90000"/>
              </a:lnSpc>
              <a:buFontTx/>
              <a:buNone/>
            </a:pPr>
            <a:r>
              <a:rPr lang="it-IT" altLang="it-IT" sz="2400"/>
              <a:t>(a) vi sono alcune aree di </a:t>
            </a:r>
            <a:r>
              <a:rPr lang="it-IT" altLang="it-IT" sz="2400">
                <a:solidFill>
                  <a:srgbClr val="FF0000"/>
                </a:solidFill>
              </a:rPr>
              <a:t>sovrapposizione tra i diversi strumenti di intervento</a:t>
            </a:r>
            <a:r>
              <a:rPr lang="it-IT" altLang="it-IT" sz="2400"/>
              <a:t>;</a:t>
            </a:r>
          </a:p>
          <a:p>
            <a:pPr eaLnBrk="1" hangingPunct="1">
              <a:lnSpc>
                <a:spcPct val="90000"/>
              </a:lnSpc>
              <a:buFontTx/>
              <a:buNone/>
            </a:pPr>
            <a:r>
              <a:rPr lang="it-IT" altLang="it-IT" sz="2400"/>
              <a:t>(b) le procedure di attivazione e sottoscrizione dei patti e degli accordi </a:t>
            </a:r>
            <a:r>
              <a:rPr lang="it-IT" altLang="it-IT" sz="2400">
                <a:solidFill>
                  <a:srgbClr val="FF0000"/>
                </a:solidFill>
              </a:rPr>
              <a:t>non sono semplici sotto il profilo burocratico</a:t>
            </a:r>
            <a:r>
              <a:rPr lang="it-IT" altLang="it-IT" sz="2400"/>
              <a:t> e aspetti marginali delle  normative sono state ripetutamente mutati; </a:t>
            </a:r>
          </a:p>
          <a:p>
            <a:pPr eaLnBrk="1" hangingPunct="1">
              <a:lnSpc>
                <a:spcPct val="90000"/>
              </a:lnSpc>
              <a:buFontTx/>
              <a:buNone/>
            </a:pPr>
            <a:r>
              <a:rPr lang="it-IT" altLang="it-IT" sz="2400"/>
              <a:t>(c) i </a:t>
            </a:r>
            <a:r>
              <a:rPr lang="it-IT" altLang="it-IT" sz="2400">
                <a:solidFill>
                  <a:srgbClr val="FF0000"/>
                </a:solidFill>
              </a:rPr>
              <a:t>fondi</a:t>
            </a:r>
            <a:r>
              <a:rPr lang="it-IT" altLang="it-IT" sz="2400"/>
              <a:t> pubblici stanziati si sono rivelati </a:t>
            </a:r>
            <a:r>
              <a:rPr lang="it-IT" altLang="it-IT" sz="2400">
                <a:solidFill>
                  <a:srgbClr val="FF0000"/>
                </a:solidFill>
              </a:rPr>
              <a:t>insufficienti</a:t>
            </a:r>
            <a:r>
              <a:rPr lang="it-IT" altLang="it-IT" sz="2400"/>
              <a:t> rispetto alla domanda;</a:t>
            </a:r>
          </a:p>
          <a:p>
            <a:pPr eaLnBrk="1" hangingPunct="1">
              <a:lnSpc>
                <a:spcPct val="90000"/>
              </a:lnSpc>
              <a:buFontTx/>
              <a:buNone/>
            </a:pPr>
            <a:r>
              <a:rPr lang="it-IT" altLang="it-IT" sz="2400"/>
              <a:t>(d) è probabile che abbiano incentivato una </a:t>
            </a:r>
            <a:r>
              <a:rPr lang="it-IT" altLang="it-IT" sz="2400">
                <a:solidFill>
                  <a:srgbClr val="FF0000"/>
                </a:solidFill>
              </a:rPr>
              <a:t>proliferazione</a:t>
            </a:r>
            <a:r>
              <a:rPr lang="it-IT" altLang="it-IT" sz="2400"/>
              <a:t> indistinta di </a:t>
            </a:r>
            <a:r>
              <a:rPr lang="it-IT" altLang="it-IT" sz="2400">
                <a:solidFill>
                  <a:srgbClr val="FF0000"/>
                </a:solidFill>
              </a:rPr>
              <a:t>domanda</a:t>
            </a:r>
            <a:r>
              <a:rPr lang="it-IT" altLang="it-IT" sz="2400"/>
              <a:t>; </a:t>
            </a:r>
          </a:p>
          <a:p>
            <a:pPr eaLnBrk="1" hangingPunct="1">
              <a:lnSpc>
                <a:spcPct val="90000"/>
              </a:lnSpc>
              <a:buFontTx/>
              <a:buNone/>
            </a:pPr>
            <a:r>
              <a:rPr lang="it-IT" altLang="it-IT" sz="2400"/>
              <a:t>(e) hanno talvolta generato </a:t>
            </a:r>
            <a:r>
              <a:rPr lang="it-IT" altLang="it-IT" sz="2400">
                <a:solidFill>
                  <a:srgbClr val="FF0000"/>
                </a:solidFill>
              </a:rPr>
              <a:t>conflitto</a:t>
            </a:r>
            <a:r>
              <a:rPr lang="it-IT" altLang="it-IT" sz="2400"/>
              <a:t> tra diverse </a:t>
            </a:r>
            <a:r>
              <a:rPr lang="it-IT" altLang="it-IT" sz="2400">
                <a:solidFill>
                  <a:srgbClr val="FF0000"/>
                </a:solidFill>
              </a:rPr>
              <a:t>Amministrazioni locali</a:t>
            </a:r>
            <a:r>
              <a:rPr lang="it-IT" altLang="it-IT" sz="2400"/>
              <a:t>.</a:t>
            </a:r>
          </a:p>
          <a:p>
            <a:pPr eaLnBrk="1" hangingPunct="1">
              <a:lnSpc>
                <a:spcPct val="90000"/>
              </a:lnSpc>
              <a:buFontTx/>
              <a:buNone/>
            </a:pPr>
            <a:endParaRPr lang="en-US" altLang="it-IT" sz="2400"/>
          </a:p>
        </p:txBody>
      </p:sp>
    </p:spTree>
    <p:extLst>
      <p:ext uri="{BB962C8B-B14F-4D97-AF65-F5344CB8AC3E}">
        <p14:creationId xmlns:p14="http://schemas.microsoft.com/office/powerpoint/2010/main" val="3988578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507">
                                            <p:bg/>
                                          </p:spTgt>
                                        </p:tgtEl>
                                        <p:attrNameLst>
                                          <p:attrName>style.visibility</p:attrName>
                                        </p:attrNameLst>
                                      </p:cBhvr>
                                      <p:to>
                                        <p:strVal val="visible"/>
                                      </p:to>
                                    </p:set>
                                    <p:animEffect transition="in" filter="fade">
                                      <p:cBhvr>
                                        <p:cTn id="7" dur="500"/>
                                        <p:tgtEl>
                                          <p:spTgt spid="14950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fade">
                                      <p:cBhvr>
                                        <p:cTn id="12" dur="500"/>
                                        <p:tgtEl>
                                          <p:spTgt spid="149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507">
                                            <p:txEl>
                                              <p:pRg st="1" end="1"/>
                                            </p:txEl>
                                          </p:spTgt>
                                        </p:tgtEl>
                                        <p:attrNameLst>
                                          <p:attrName>style.visibility</p:attrName>
                                        </p:attrNameLst>
                                      </p:cBhvr>
                                      <p:to>
                                        <p:strVal val="visible"/>
                                      </p:to>
                                    </p:set>
                                    <p:animEffect transition="in" filter="fade">
                                      <p:cBhvr>
                                        <p:cTn id="17" dur="500"/>
                                        <p:tgtEl>
                                          <p:spTgt spid="149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9507">
                                            <p:txEl>
                                              <p:pRg st="2" end="2"/>
                                            </p:txEl>
                                          </p:spTgt>
                                        </p:tgtEl>
                                        <p:attrNameLst>
                                          <p:attrName>style.visibility</p:attrName>
                                        </p:attrNameLst>
                                      </p:cBhvr>
                                      <p:to>
                                        <p:strVal val="visible"/>
                                      </p:to>
                                    </p:set>
                                    <p:animEffect transition="in" filter="fade">
                                      <p:cBhvr>
                                        <p:cTn id="22" dur="500"/>
                                        <p:tgtEl>
                                          <p:spTgt spid="1495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9507">
                                            <p:txEl>
                                              <p:pRg st="3" end="3"/>
                                            </p:txEl>
                                          </p:spTgt>
                                        </p:tgtEl>
                                        <p:attrNameLst>
                                          <p:attrName>style.visibility</p:attrName>
                                        </p:attrNameLst>
                                      </p:cBhvr>
                                      <p:to>
                                        <p:strVal val="visible"/>
                                      </p:to>
                                    </p:set>
                                    <p:animEffect transition="in" filter="fade">
                                      <p:cBhvr>
                                        <p:cTn id="27" dur="500"/>
                                        <p:tgtEl>
                                          <p:spTgt spid="1495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9507">
                                            <p:txEl>
                                              <p:pRg st="4" end="4"/>
                                            </p:txEl>
                                          </p:spTgt>
                                        </p:tgtEl>
                                        <p:attrNameLst>
                                          <p:attrName>style.visibility</p:attrName>
                                        </p:attrNameLst>
                                      </p:cBhvr>
                                      <p:to>
                                        <p:strVal val="visible"/>
                                      </p:to>
                                    </p:set>
                                    <p:animEffect transition="in" filter="fade">
                                      <p:cBhvr>
                                        <p:cTn id="32" dur="500"/>
                                        <p:tgtEl>
                                          <p:spTgt spid="149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cambiamento del metodo: procedimento “dal basso” </a:t>
            </a:r>
            <a:endParaRPr lang="it-IT" dirty="0"/>
          </a:p>
        </p:txBody>
      </p:sp>
      <p:sp>
        <p:nvSpPr>
          <p:cNvPr id="5" name="Segnaposto contenuto 4"/>
          <p:cNvSpPr>
            <a:spLocks noGrp="1"/>
          </p:cNvSpPr>
          <p:nvPr>
            <p:ph idx="1"/>
          </p:nvPr>
        </p:nvSpPr>
        <p:spPr>
          <a:xfrm>
            <a:off x="838199" y="1825625"/>
            <a:ext cx="10677211" cy="4555078"/>
          </a:xfrm>
        </p:spPr>
        <p:txBody>
          <a:bodyPr>
            <a:normAutofit fontScale="92500" lnSpcReduction="20000"/>
          </a:bodyPr>
          <a:lstStyle/>
          <a:p>
            <a:r>
              <a:rPr lang="it-IT" dirty="0" smtClean="0"/>
              <a:t>I nuovi Programmi Operativi dovranno esser </a:t>
            </a:r>
            <a:r>
              <a:rPr lang="it-IT" dirty="0" smtClean="0">
                <a:solidFill>
                  <a:srgbClr val="FF0000"/>
                </a:solidFill>
              </a:rPr>
              <a:t>OPERATIONAL</a:t>
            </a:r>
            <a:r>
              <a:rPr lang="it-IT" dirty="0" smtClean="0"/>
              <a:t> ovvero definire ex ante ciò che si intende fare (quindi non si ricorrerà necessariamente a bandi) – idea contenuta nel rapporto Barca (2009) a conclusione del </a:t>
            </a:r>
            <a:r>
              <a:rPr lang="it-IT" dirty="0" smtClean="0">
                <a:hlinkClick r:id="rId3"/>
              </a:rPr>
              <a:t>programma 2007-13</a:t>
            </a:r>
            <a:r>
              <a:rPr lang="it-IT" dirty="0" smtClean="0"/>
              <a:t>;</a:t>
            </a:r>
          </a:p>
          <a:p>
            <a:r>
              <a:rPr lang="it-IT" dirty="0" smtClean="0"/>
              <a:t>In linea con questa visione la regione FVG ha predisposto dei piani di valutazione ex-post dei risultati degli interventi pubblici</a:t>
            </a:r>
            <a:r>
              <a:rPr lang="it-IT" dirty="0"/>
              <a:t>: </a:t>
            </a:r>
            <a:r>
              <a:rPr lang="it-IT" dirty="0">
                <a:hlinkClick r:id="rId4"/>
              </a:rPr>
              <a:t>http://www.regione.fvg.it/rafvg/cms/RAFVG/GEN/programmazione/FOGLIA21</a:t>
            </a:r>
            <a:r>
              <a:rPr lang="it-IT" dirty="0" smtClean="0">
                <a:hlinkClick r:id="rId4"/>
              </a:rPr>
              <a:t>/</a:t>
            </a:r>
            <a:r>
              <a:rPr lang="it-IT" dirty="0" smtClean="0"/>
              <a:t> </a:t>
            </a:r>
          </a:p>
          <a:p>
            <a:r>
              <a:rPr lang="it-IT" dirty="0" smtClean="0"/>
              <a:t>Definizione di un sistema chiaro di presupposti che vanno a costruire </a:t>
            </a:r>
            <a:r>
              <a:rPr lang="it-IT" b="1" dirty="0" smtClean="0"/>
              <a:t>condizionalità ex-ante </a:t>
            </a:r>
            <a:r>
              <a:rPr lang="it-IT" dirty="0" smtClean="0"/>
              <a:t>(tra queste la </a:t>
            </a:r>
            <a:r>
              <a:rPr lang="it-IT" b="1" i="1" dirty="0" smtClean="0"/>
              <a:t>Smart </a:t>
            </a:r>
            <a:r>
              <a:rPr lang="it-IT" b="1" i="1" dirty="0" err="1" smtClean="0"/>
              <a:t>Specialization</a:t>
            </a:r>
            <a:r>
              <a:rPr lang="it-IT" b="1" i="1" dirty="0" smtClean="0"/>
              <a:t> </a:t>
            </a:r>
            <a:r>
              <a:rPr lang="it-IT" b="1" i="1" dirty="0" err="1" smtClean="0"/>
              <a:t>Strategy</a:t>
            </a:r>
            <a:r>
              <a:rPr lang="it-IT" b="1" i="1" dirty="0" smtClean="0"/>
              <a:t> </a:t>
            </a:r>
            <a:r>
              <a:rPr lang="it-IT" dirty="0" smtClean="0"/>
              <a:t>ovvero l’individuazione, da parte di ciascuna regione europea del proprio vantaggio competitivo soprattutto a scala europea e globale, alla quale associare le risorse per l’innovazione e la crescita imprenditoriale) ed</a:t>
            </a:r>
            <a:r>
              <a:rPr lang="it-IT" b="1" dirty="0" smtClean="0"/>
              <a:t> ex post </a:t>
            </a:r>
            <a:r>
              <a:rPr lang="it-IT" dirty="0" smtClean="0"/>
              <a:t>legate al raggiungimento di risultati e tappe temporali anche intermedie prefissate in fase di programmazione;</a:t>
            </a:r>
            <a:r>
              <a:rPr lang="it-IT" b="1" dirty="0" smtClean="0"/>
              <a:t> </a:t>
            </a:r>
          </a:p>
          <a:p>
            <a:endParaRPr lang="it-IT" dirty="0" smtClean="0"/>
          </a:p>
          <a:p>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9" name="Text Box 5"/>
          <p:cNvSpPr txBox="1">
            <a:spLocks noChangeArrowheads="1"/>
          </p:cNvSpPr>
          <p:nvPr/>
        </p:nvSpPr>
        <p:spPr bwMode="auto">
          <a:xfrm>
            <a:off x="1690850" y="600869"/>
            <a:ext cx="8713788" cy="580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dirty="0"/>
              <a:t>Gli SM/Regioni concentrano il loro sostegno per garantire un contributo significativo al raggiungimento degli obiettivi dell’UE secondo le loro specifiche esigenze di sviluppo. </a:t>
            </a:r>
          </a:p>
          <a:p>
            <a:pPr>
              <a:spcBef>
                <a:spcPct val="50000"/>
              </a:spcBef>
            </a:pPr>
            <a:r>
              <a:rPr lang="it-IT" altLang="it-IT" dirty="0"/>
              <a:t>Viene verificata la coerenza/corrispondenza rispetto a </a:t>
            </a:r>
            <a:r>
              <a:rPr lang="it-IT" altLang="it-IT" b="1" i="1" dirty="0"/>
              <a:t>condizionalità ex ante</a:t>
            </a:r>
            <a:r>
              <a:rPr lang="it-IT" altLang="it-IT" dirty="0"/>
              <a:t>, vale a dire: </a:t>
            </a:r>
            <a:r>
              <a:rPr lang="it-IT" altLang="it-IT" dirty="0">
                <a:solidFill>
                  <a:srgbClr val="FF0000"/>
                </a:solidFill>
              </a:rPr>
              <a:t>esistono (sul territorio) le condizioni quadro necessarie a garantire l’uso efficace delle risorse assegnate/assegnabili</a:t>
            </a:r>
            <a:r>
              <a:rPr lang="it-IT" altLang="it-IT" dirty="0" smtClean="0">
                <a:solidFill>
                  <a:srgbClr val="FF0000"/>
                </a:solidFill>
              </a:rPr>
              <a:t>? </a:t>
            </a:r>
            <a:r>
              <a:rPr lang="it-IT" altLang="it-IT" dirty="0" smtClean="0"/>
              <a:t>Un esempio (OT8-9-10)</a:t>
            </a:r>
          </a:p>
          <a:p>
            <a:endParaRPr lang="it-IT" altLang="it-IT" sz="2000" dirty="0">
              <a:solidFill>
                <a:schemeClr val="accent2"/>
              </a:solidFill>
            </a:endParaRPr>
          </a:p>
          <a:p>
            <a:r>
              <a:rPr lang="it-IT" altLang="it-IT" dirty="0"/>
              <a:t>8.1 – Accesso all’occupazione per le persone in cerca di lavoro e inattive, ivi comprese iniziative locali per l’occupazione e sostegno alla mobilità dei lavoratori;</a:t>
            </a:r>
          </a:p>
          <a:p>
            <a:r>
              <a:rPr lang="it-IT" altLang="it-IT" dirty="0"/>
              <a:t>8.2 – Lavoro autonomo, imprenditorialità e creazione di imprese;</a:t>
            </a:r>
          </a:p>
          <a:p>
            <a:r>
              <a:rPr lang="it-IT" altLang="it-IT" dirty="0"/>
              <a:t>8.3 – Modernizzazione e rafforzamento delle istituzioni del mercato del lavoro, comprese azioni mirate a favorire la mobilità transnazionale dei lavoratori;</a:t>
            </a:r>
          </a:p>
          <a:p>
            <a:r>
              <a:rPr lang="it-IT" altLang="it-IT" dirty="0"/>
              <a:t>8.4 – Invecchiamento attivo e in buona salute;</a:t>
            </a:r>
          </a:p>
          <a:p>
            <a:r>
              <a:rPr lang="it-IT" altLang="it-IT" dirty="0"/>
              <a:t>8.5 – Adattamento dei lavoratori, imprese e imprenditori al cambiamento;</a:t>
            </a:r>
          </a:p>
          <a:p>
            <a:endParaRPr lang="it-IT" altLang="it-IT" dirty="0"/>
          </a:p>
          <a:p>
            <a:r>
              <a:rPr lang="it-IT" altLang="it-IT" dirty="0"/>
              <a:t>9.1 – Abbandono scolastico;</a:t>
            </a:r>
          </a:p>
          <a:p>
            <a:r>
              <a:rPr lang="it-IT" altLang="it-IT" dirty="0"/>
              <a:t>9.2 – Istruzione superiore;</a:t>
            </a:r>
          </a:p>
          <a:p>
            <a:r>
              <a:rPr lang="it-IT" altLang="it-IT" dirty="0"/>
              <a:t>9.3 – Apprendimento permanente;</a:t>
            </a:r>
          </a:p>
          <a:p>
            <a:endParaRPr lang="it-IT" altLang="it-IT" dirty="0"/>
          </a:p>
          <a:p>
            <a:r>
              <a:rPr lang="it-IT" altLang="it-IT" dirty="0"/>
              <a:t>10.1 – Inclusione attiva – inclusione di comunità emarginate come i Rom;</a:t>
            </a:r>
          </a:p>
          <a:p>
            <a:r>
              <a:rPr lang="it-IT" altLang="it-IT" dirty="0"/>
              <a:t>10.2 – </a:t>
            </a:r>
            <a:r>
              <a:rPr lang="it-IT" altLang="it-IT" dirty="0" smtClean="0"/>
              <a:t>Sanità</a:t>
            </a:r>
            <a:endParaRPr lang="it-IT" altLang="it-IT" dirty="0"/>
          </a:p>
        </p:txBody>
      </p:sp>
      <p:sp>
        <p:nvSpPr>
          <p:cNvPr id="236555" name="Text Box 11"/>
          <p:cNvSpPr txBox="1">
            <a:spLocks noChangeArrowheads="1"/>
          </p:cNvSpPr>
          <p:nvPr/>
        </p:nvSpPr>
        <p:spPr bwMode="auto">
          <a:xfrm>
            <a:off x="5664201" y="188913"/>
            <a:ext cx="4824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a:solidFill>
                  <a:schemeClr val="bg1"/>
                </a:solidFill>
              </a:rPr>
              <a:t>CONDIZIONALITA’ </a:t>
            </a:r>
            <a:r>
              <a:rPr lang="it-IT" altLang="it-IT" i="1">
                <a:solidFill>
                  <a:schemeClr val="bg1"/>
                </a:solidFill>
              </a:rPr>
              <a:t>EX ANTE</a:t>
            </a:r>
          </a:p>
        </p:txBody>
      </p:sp>
      <p:sp>
        <p:nvSpPr>
          <p:cNvPr id="236556" name="Text Box 12"/>
          <p:cNvSpPr txBox="1">
            <a:spLocks noChangeArrowheads="1"/>
          </p:cNvSpPr>
          <p:nvPr/>
        </p:nvSpPr>
        <p:spPr bwMode="auto">
          <a:xfrm>
            <a:off x="1774825" y="143669"/>
            <a:ext cx="669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400" dirty="0"/>
              <a:t>Art. 17 e Allegato IV del Regolamento generale </a:t>
            </a:r>
          </a:p>
        </p:txBody>
      </p:sp>
    </p:spTree>
    <p:extLst>
      <p:ext uri="{BB962C8B-B14F-4D97-AF65-F5344CB8AC3E}">
        <p14:creationId xmlns:p14="http://schemas.microsoft.com/office/powerpoint/2010/main" val="2622667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mtClean="0"/>
              <a:t>Reddito pro-capite e scopo delle politiche regionali</a:t>
            </a:r>
            <a:endParaRPr lang="en-US" altLang="it-IT" smtClean="0"/>
          </a:p>
        </p:txBody>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1800" dirty="0"/>
              <a:t>La differenza nel livello di reddito pro-capite impone la necessità di politiche regionali.</a:t>
            </a:r>
          </a:p>
          <a:p>
            <a:pPr eaLnBrk="1" hangingPunct="1"/>
            <a:r>
              <a:rPr lang="it-IT" altLang="it-IT" sz="1800" dirty="0"/>
              <a:t>Questo in genere si accompagna a differenze in altre grandezze macroeconomiche: le regioni </a:t>
            </a:r>
            <a:r>
              <a:rPr lang="it-IT" altLang="it-IT" sz="1800" dirty="0">
                <a:solidFill>
                  <a:srgbClr val="FF0000"/>
                </a:solidFill>
              </a:rPr>
              <a:t>con reddito pro-capite inferiore alla media </a:t>
            </a:r>
            <a:r>
              <a:rPr lang="it-IT" altLang="it-IT" sz="1800" dirty="0"/>
              <a:t>generalmente presentano:</a:t>
            </a:r>
          </a:p>
          <a:p>
            <a:pPr lvl="1" eaLnBrk="1" hangingPunct="1"/>
            <a:r>
              <a:rPr lang="it-IT" altLang="it-IT" sz="1800" dirty="0"/>
              <a:t>un più basso indicatore della </a:t>
            </a:r>
            <a:r>
              <a:rPr lang="it-IT" altLang="it-IT" sz="1800" dirty="0">
                <a:solidFill>
                  <a:srgbClr val="7254E2"/>
                </a:solidFill>
              </a:rPr>
              <a:t>produttività media del lavoro</a:t>
            </a:r>
            <a:r>
              <a:rPr lang="it-IT" altLang="it-IT" sz="1800" dirty="0"/>
              <a:t>, </a:t>
            </a:r>
          </a:p>
          <a:p>
            <a:pPr lvl="1" eaLnBrk="1" hangingPunct="1"/>
            <a:r>
              <a:rPr lang="it-IT" altLang="it-IT" sz="1800" dirty="0"/>
              <a:t>più </a:t>
            </a:r>
            <a:r>
              <a:rPr lang="it-IT" altLang="it-IT" sz="1800" dirty="0">
                <a:solidFill>
                  <a:srgbClr val="7254E2"/>
                </a:solidFill>
              </a:rPr>
              <a:t>bassi livelli salariali</a:t>
            </a:r>
            <a:r>
              <a:rPr lang="it-IT" altLang="it-IT" sz="1800" dirty="0"/>
              <a:t>, </a:t>
            </a:r>
          </a:p>
          <a:p>
            <a:pPr lvl="1" eaLnBrk="1" hangingPunct="1"/>
            <a:r>
              <a:rPr lang="it-IT" altLang="it-IT" sz="1800" dirty="0">
                <a:solidFill>
                  <a:srgbClr val="7254E2"/>
                </a:solidFill>
              </a:rPr>
              <a:t>prezzi</a:t>
            </a:r>
            <a:r>
              <a:rPr lang="it-IT" altLang="it-IT" sz="1800" dirty="0"/>
              <a:t> relativamente </a:t>
            </a:r>
            <a:r>
              <a:rPr lang="it-IT" altLang="it-IT" sz="1800" dirty="0">
                <a:solidFill>
                  <a:srgbClr val="7254E2"/>
                </a:solidFill>
              </a:rPr>
              <a:t>più bassi</a:t>
            </a:r>
            <a:r>
              <a:rPr lang="it-IT" altLang="it-IT" sz="1800" dirty="0"/>
              <a:t>; </a:t>
            </a:r>
          </a:p>
          <a:p>
            <a:pPr lvl="1" eaLnBrk="1" hangingPunct="1"/>
            <a:r>
              <a:rPr lang="it-IT" altLang="it-IT" sz="1800" dirty="0"/>
              <a:t>composizione della </a:t>
            </a:r>
            <a:r>
              <a:rPr lang="it-IT" altLang="it-IT" sz="1800" dirty="0">
                <a:solidFill>
                  <a:srgbClr val="7254E2"/>
                </a:solidFill>
              </a:rPr>
              <a:t>struttura economica </a:t>
            </a:r>
            <a:r>
              <a:rPr lang="it-IT" altLang="it-IT" sz="1800" dirty="0"/>
              <a:t>peculiare</a:t>
            </a:r>
          </a:p>
          <a:p>
            <a:pPr lvl="1" eaLnBrk="1" hangingPunct="1"/>
            <a:r>
              <a:rPr lang="it-IT" altLang="it-IT" sz="1800" dirty="0">
                <a:solidFill>
                  <a:srgbClr val="7254E2"/>
                </a:solidFill>
              </a:rPr>
              <a:t>rilevanti differenze </a:t>
            </a:r>
            <a:r>
              <a:rPr lang="it-IT" altLang="it-IT" sz="1800" dirty="0"/>
              <a:t>in </a:t>
            </a:r>
            <a:r>
              <a:rPr lang="it-IT" altLang="it-IT" sz="1800" dirty="0">
                <a:solidFill>
                  <a:srgbClr val="7254E2"/>
                </a:solidFill>
              </a:rPr>
              <a:t>indicatori socio-economici </a:t>
            </a:r>
            <a:r>
              <a:rPr lang="it-IT" altLang="it-IT" sz="1800" dirty="0"/>
              <a:t>( tasso di attività più basso;  il tasso di disoccupazione più alto, ecc.)</a:t>
            </a:r>
          </a:p>
          <a:p>
            <a:pPr eaLnBrk="1" hangingPunct="1"/>
            <a:r>
              <a:rPr lang="it-IT" altLang="it-IT" sz="1800" dirty="0"/>
              <a:t>La </a:t>
            </a:r>
            <a:r>
              <a:rPr lang="it-IT" altLang="it-IT" sz="1800" dirty="0">
                <a:solidFill>
                  <a:srgbClr val="FF0000"/>
                </a:solidFill>
              </a:rPr>
              <a:t>politica regionale</a:t>
            </a:r>
            <a:r>
              <a:rPr lang="it-IT" altLang="it-IT" sz="1800" dirty="0"/>
              <a:t>, quindi, mira a sostenere la </a:t>
            </a:r>
            <a:r>
              <a:rPr lang="it-IT" altLang="it-IT" sz="1800" dirty="0">
                <a:solidFill>
                  <a:srgbClr val="FF0000"/>
                </a:solidFill>
              </a:rPr>
              <a:t>crescita e lo sviluppo </a:t>
            </a:r>
            <a:r>
              <a:rPr lang="it-IT" altLang="it-IT" sz="1800" dirty="0" err="1" smtClean="0">
                <a:solidFill>
                  <a:srgbClr val="FF0000"/>
                </a:solidFill>
              </a:rPr>
              <a:t>dellèconomia</a:t>
            </a:r>
            <a:r>
              <a:rPr lang="it-IT" altLang="it-IT" sz="1800" dirty="0" smtClean="0">
                <a:solidFill>
                  <a:srgbClr val="FF0000"/>
                </a:solidFill>
              </a:rPr>
              <a:t> </a:t>
            </a:r>
            <a:r>
              <a:rPr lang="it-IT" altLang="it-IT" sz="1800" dirty="0">
                <a:solidFill>
                  <a:srgbClr val="FF0000"/>
                </a:solidFill>
              </a:rPr>
              <a:t>in zone geografiche specifiche</a:t>
            </a:r>
            <a:r>
              <a:rPr lang="it-IT" altLang="it-IT" sz="1800" dirty="0"/>
              <a:t>, attraverso strumenti di </a:t>
            </a:r>
            <a:r>
              <a:rPr lang="it-IT" altLang="it-IT" sz="1800" b="1" dirty="0"/>
              <a:t>politica industriale</a:t>
            </a:r>
            <a:r>
              <a:rPr lang="it-IT" altLang="it-IT" sz="1800" dirty="0"/>
              <a:t> </a:t>
            </a:r>
            <a:r>
              <a:rPr lang="it-IT" altLang="it-IT" sz="1800" dirty="0" smtClean="0"/>
              <a:t>(oggi la </a:t>
            </a:r>
            <a:r>
              <a:rPr lang="it-IT" altLang="it-IT" sz="1800" b="1" dirty="0" smtClean="0"/>
              <a:t>Smart </a:t>
            </a:r>
            <a:r>
              <a:rPr lang="it-IT" altLang="it-IT" sz="1800" b="1" dirty="0" err="1" smtClean="0"/>
              <a:t>Specialization</a:t>
            </a:r>
            <a:r>
              <a:rPr lang="it-IT" altLang="it-IT" sz="1800" dirty="0" smtClean="0"/>
              <a:t>) e </a:t>
            </a:r>
            <a:r>
              <a:rPr lang="it-IT" altLang="it-IT" sz="1800" b="1" dirty="0"/>
              <a:t>politica dello </a:t>
            </a:r>
            <a:r>
              <a:rPr lang="it-IT" altLang="it-IT" sz="1800" b="1" dirty="0" smtClean="0"/>
              <a:t>sviluppo/crescita</a:t>
            </a:r>
            <a:r>
              <a:rPr lang="it-IT" altLang="it-IT" sz="1800" dirty="0" smtClean="0"/>
              <a:t>. </a:t>
            </a:r>
            <a:r>
              <a:rPr lang="it-IT" altLang="it-IT" sz="1800" dirty="0"/>
              <a:t>Si cerca di favorire il permanere delle imprese presenti e la localizzazione nelle aree individuate di nuove attività produttive</a:t>
            </a:r>
            <a:r>
              <a:rPr lang="it-IT" altLang="it-IT" sz="1800" dirty="0" smtClean="0"/>
              <a:t>.</a:t>
            </a:r>
            <a:endParaRPr lang="it-IT" altLang="it-IT" sz="1800" dirty="0"/>
          </a:p>
        </p:txBody>
      </p:sp>
    </p:spTree>
    <p:extLst>
      <p:ext uri="{BB962C8B-B14F-4D97-AF65-F5344CB8AC3E}">
        <p14:creationId xmlns:p14="http://schemas.microsoft.com/office/powerpoint/2010/main" val="4205529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fade">
                                      <p:cBhvr>
                                        <p:cTn id="7" dur="5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fade">
                                      <p:cBhvr>
                                        <p:cTn id="12" dur="500"/>
                                        <p:tgtEl>
                                          <p:spTgt spid="13721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animEffect transition="in" filter="fade">
                                      <p:cBhvr>
                                        <p:cTn id="15" dur="500"/>
                                        <p:tgtEl>
                                          <p:spTgt spid="13721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7219">
                                            <p:txEl>
                                              <p:pRg st="3" end="3"/>
                                            </p:txEl>
                                          </p:spTgt>
                                        </p:tgtEl>
                                        <p:attrNameLst>
                                          <p:attrName>style.visibility</p:attrName>
                                        </p:attrNameLst>
                                      </p:cBhvr>
                                      <p:to>
                                        <p:strVal val="visible"/>
                                      </p:to>
                                    </p:set>
                                    <p:animEffect transition="in" filter="fade">
                                      <p:cBhvr>
                                        <p:cTn id="18" dur="500"/>
                                        <p:tgtEl>
                                          <p:spTgt spid="13721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7219">
                                            <p:txEl>
                                              <p:pRg st="4" end="4"/>
                                            </p:txEl>
                                          </p:spTgt>
                                        </p:tgtEl>
                                        <p:attrNameLst>
                                          <p:attrName>style.visibility</p:attrName>
                                        </p:attrNameLst>
                                      </p:cBhvr>
                                      <p:to>
                                        <p:strVal val="visible"/>
                                      </p:to>
                                    </p:set>
                                    <p:animEffect transition="in" filter="fade">
                                      <p:cBhvr>
                                        <p:cTn id="21" dur="500"/>
                                        <p:tgtEl>
                                          <p:spTgt spid="13721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7219">
                                            <p:txEl>
                                              <p:pRg st="5" end="5"/>
                                            </p:txEl>
                                          </p:spTgt>
                                        </p:tgtEl>
                                        <p:attrNameLst>
                                          <p:attrName>style.visibility</p:attrName>
                                        </p:attrNameLst>
                                      </p:cBhvr>
                                      <p:to>
                                        <p:strVal val="visible"/>
                                      </p:to>
                                    </p:set>
                                    <p:animEffect transition="in" filter="fade">
                                      <p:cBhvr>
                                        <p:cTn id="24" dur="500"/>
                                        <p:tgtEl>
                                          <p:spTgt spid="13721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7219">
                                            <p:txEl>
                                              <p:pRg st="6" end="6"/>
                                            </p:txEl>
                                          </p:spTgt>
                                        </p:tgtEl>
                                        <p:attrNameLst>
                                          <p:attrName>style.visibility</p:attrName>
                                        </p:attrNameLst>
                                      </p:cBhvr>
                                      <p:to>
                                        <p:strVal val="visible"/>
                                      </p:to>
                                    </p:set>
                                    <p:animEffect transition="in" filter="fade">
                                      <p:cBhvr>
                                        <p:cTn id="27" dur="500"/>
                                        <p:tgtEl>
                                          <p:spTgt spid="13721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7219">
                                            <p:txEl>
                                              <p:pRg st="7" end="7"/>
                                            </p:txEl>
                                          </p:spTgt>
                                        </p:tgtEl>
                                        <p:attrNameLst>
                                          <p:attrName>style.visibility</p:attrName>
                                        </p:attrNameLst>
                                      </p:cBhvr>
                                      <p:to>
                                        <p:strVal val="visible"/>
                                      </p:to>
                                    </p:set>
                                    <p:animEffect transition="in" filter="fade">
                                      <p:cBhvr>
                                        <p:cTn id="32" dur="500"/>
                                        <p:tgtEl>
                                          <p:spTgt spid="137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quadro strategico comune</a:t>
            </a:r>
            <a:endParaRPr lang="it-IT" dirty="0"/>
          </a:p>
        </p:txBody>
      </p:sp>
      <p:sp>
        <p:nvSpPr>
          <p:cNvPr id="3" name="Segnaposto contenuto 2"/>
          <p:cNvSpPr>
            <a:spLocks noGrp="1"/>
          </p:cNvSpPr>
          <p:nvPr>
            <p:ph idx="1"/>
          </p:nvPr>
        </p:nvSpPr>
        <p:spPr/>
        <p:txBody>
          <a:bodyPr/>
          <a:lstStyle/>
          <a:p>
            <a:r>
              <a:rPr lang="it-IT" dirty="0"/>
              <a:t>Per la prima volta viene stabilito un </a:t>
            </a:r>
            <a:r>
              <a:rPr lang="it-IT" b="1" dirty="0"/>
              <a:t>Quadro Strategico Comune </a:t>
            </a:r>
            <a:r>
              <a:rPr lang="it-IT" dirty="0"/>
              <a:t>(</a:t>
            </a:r>
            <a:r>
              <a:rPr lang="it-IT" dirty="0">
                <a:solidFill>
                  <a:srgbClr val="FF0000"/>
                </a:solidFill>
              </a:rPr>
              <a:t>QSC</a:t>
            </a:r>
            <a:r>
              <a:rPr lang="it-IT" dirty="0"/>
              <a:t>) unico di riferimento per i </a:t>
            </a:r>
            <a:r>
              <a:rPr lang="it-IT" b="1" dirty="0"/>
              <a:t>5 fondi europei strutturali </a:t>
            </a:r>
            <a:r>
              <a:rPr lang="it-IT" dirty="0"/>
              <a:t>di investimento (</a:t>
            </a:r>
            <a:r>
              <a:rPr lang="it-IT" dirty="0">
                <a:solidFill>
                  <a:srgbClr val="FF0000"/>
                </a:solidFill>
              </a:rPr>
              <a:t>FESR, Fondo di coesione e FSE</a:t>
            </a:r>
            <a:r>
              <a:rPr lang="it-IT" dirty="0"/>
              <a:t> propriamente i </a:t>
            </a:r>
            <a:r>
              <a:rPr lang="it-IT" i="1" dirty="0"/>
              <a:t>fondi di coesione </a:t>
            </a:r>
            <a:r>
              <a:rPr lang="it-IT" dirty="0"/>
              <a:t>nonché il </a:t>
            </a:r>
            <a:r>
              <a:rPr lang="it-IT" i="1" dirty="0"/>
              <a:t>Fondo europeo agricolo per lo sviluppo rurale e il Fondo per la pesca) </a:t>
            </a:r>
            <a:r>
              <a:rPr lang="it-IT" dirty="0"/>
              <a:t>in sinergia con altri strumenti/ Programmi </a:t>
            </a:r>
            <a:r>
              <a:rPr lang="it-IT" dirty="0" smtClean="0"/>
              <a:t>dell’UE </a:t>
            </a:r>
            <a:r>
              <a:rPr lang="it-IT" dirty="0"/>
              <a:t>quali altri fondi per l’innovazione a gestione diretta quali COSME, </a:t>
            </a:r>
            <a:r>
              <a:rPr lang="it-IT" dirty="0">
                <a:solidFill>
                  <a:srgbClr val="FF0000"/>
                </a:solidFill>
              </a:rPr>
              <a:t>Erasmus Plus</a:t>
            </a:r>
            <a:r>
              <a:rPr lang="it-IT" dirty="0"/>
              <a:t>, Creative Europe e Connect Europe </a:t>
            </a:r>
            <a:r>
              <a:rPr lang="it-IT" dirty="0" err="1"/>
              <a:t>Facility</a:t>
            </a:r>
            <a:r>
              <a:rPr lang="it-IT" dirty="0"/>
              <a:t> (in particolare Servizi Digitali)</a:t>
            </a:r>
            <a:endParaRPr lang="it-IT" i="1" dirty="0"/>
          </a:p>
          <a:p>
            <a:endParaRPr lang="it-IT" dirty="0"/>
          </a:p>
        </p:txBody>
      </p:sp>
    </p:spTree>
    <p:extLst>
      <p:ext uri="{BB962C8B-B14F-4D97-AF65-F5344CB8AC3E}">
        <p14:creationId xmlns:p14="http://schemas.microsoft.com/office/powerpoint/2010/main" val="3491949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Cont</a:t>
            </a:r>
            <a:r>
              <a:rPr lang="it-IT" dirty="0" smtClean="0"/>
              <a:t>. (Cambiamento di metodo)</a:t>
            </a:r>
            <a:endParaRPr lang="it-IT" dirty="0"/>
          </a:p>
        </p:txBody>
      </p:sp>
      <p:sp>
        <p:nvSpPr>
          <p:cNvPr id="4" name="Segnaposto contenuto 3"/>
          <p:cNvSpPr>
            <a:spLocks noGrp="1"/>
          </p:cNvSpPr>
          <p:nvPr>
            <p:ph idx="1"/>
          </p:nvPr>
        </p:nvSpPr>
        <p:spPr/>
        <p:txBody>
          <a:bodyPr>
            <a:normAutofit fontScale="85000" lnSpcReduction="10000"/>
          </a:bodyPr>
          <a:lstStyle/>
          <a:p>
            <a:r>
              <a:rPr lang="it-IT" dirty="0" smtClean="0"/>
              <a:t>Per la prima volta la Commissione ha adottato un </a:t>
            </a:r>
            <a:r>
              <a:rPr lang="it-IT" b="1" dirty="0" smtClean="0"/>
              <a:t>codice di condotta </a:t>
            </a:r>
            <a:r>
              <a:rPr lang="it-IT" dirty="0" smtClean="0"/>
              <a:t>sul principio del </a:t>
            </a:r>
            <a:r>
              <a:rPr lang="it-IT" b="1" dirty="0" smtClean="0"/>
              <a:t>partenariato,</a:t>
            </a:r>
            <a:r>
              <a:rPr lang="it-IT" dirty="0" smtClean="0"/>
              <a:t> quale insieme comune di norme destinate a migliorare la consultazione, la partecipazione e il dialogo con i partner (autorità regionali, locali, cittadine e altre autorità pubbliche, sindacati, datori di lavoro, organizzazioni non governative e organismi di promozione dell'inclusione sociale, della parità di genere e della non discriminazione) nelle fasi di pianificazione, attuazione, sorveglianza e valutazione dei progetti finanziati dai Fondi Strutturali e d‘Investimento Europei (</a:t>
            </a:r>
            <a:r>
              <a:rPr lang="it-IT" dirty="0" smtClean="0">
                <a:solidFill>
                  <a:srgbClr val="FF0000"/>
                </a:solidFill>
              </a:rPr>
              <a:t>Fondi ESIF</a:t>
            </a:r>
            <a:r>
              <a:rPr lang="it-IT" dirty="0" smtClean="0"/>
              <a:t>).</a:t>
            </a:r>
          </a:p>
          <a:p>
            <a:r>
              <a:rPr lang="it-IT" dirty="0" smtClean="0"/>
              <a:t>Nel caso del FESR e del FSE la EU ha introdotto il </a:t>
            </a:r>
            <a:r>
              <a:rPr lang="it-IT" b="1" dirty="0" smtClean="0"/>
              <a:t>ring </a:t>
            </a:r>
            <a:r>
              <a:rPr lang="it-IT" b="1" dirty="0" err="1" smtClean="0"/>
              <a:t>fence</a:t>
            </a:r>
            <a:r>
              <a:rPr lang="it-IT" b="1" dirty="0" smtClean="0"/>
              <a:t> </a:t>
            </a:r>
            <a:r>
              <a:rPr lang="it-IT" dirty="0" smtClean="0"/>
              <a:t>ovvero concentrazioni finanziarie su alcuni degli </a:t>
            </a:r>
            <a:r>
              <a:rPr lang="it-IT" b="1" dirty="0" smtClean="0"/>
              <a:t>11 </a:t>
            </a:r>
            <a:r>
              <a:rPr lang="it-IT" dirty="0" smtClean="0">
                <a:solidFill>
                  <a:srgbClr val="FF0000"/>
                </a:solidFill>
              </a:rPr>
              <a:t>obiettivi tematici </a:t>
            </a:r>
            <a:r>
              <a:rPr lang="it-IT" b="1" dirty="0" smtClean="0"/>
              <a:t>(OT);</a:t>
            </a:r>
          </a:p>
          <a:p>
            <a:r>
              <a:rPr lang="it-IT" dirty="0" smtClean="0"/>
              <a:t>enfasi sullo </a:t>
            </a:r>
            <a:r>
              <a:rPr lang="it-IT" b="1" dirty="0" smtClean="0"/>
              <a:t>sviluppo urbano sostenibile e sul ruolo delle città medie;</a:t>
            </a:r>
          </a:p>
          <a:p>
            <a:r>
              <a:rPr lang="it-IT" dirty="0" smtClean="0"/>
              <a:t>Due strumenti nuovi: </a:t>
            </a:r>
            <a:r>
              <a:rPr lang="it-IT" b="1" dirty="0" smtClean="0"/>
              <a:t>l’</a:t>
            </a:r>
            <a:r>
              <a:rPr lang="it-IT" b="1" dirty="0" err="1" smtClean="0"/>
              <a:t>Integrated</a:t>
            </a:r>
            <a:r>
              <a:rPr lang="it-IT" b="1" dirty="0" smtClean="0"/>
              <a:t> </a:t>
            </a:r>
            <a:r>
              <a:rPr lang="it-IT" b="1" dirty="0" err="1" smtClean="0"/>
              <a:t>Territorial</a:t>
            </a:r>
            <a:r>
              <a:rPr lang="it-IT" b="1" dirty="0" smtClean="0"/>
              <a:t> </a:t>
            </a:r>
            <a:r>
              <a:rPr lang="it-IT" b="1" dirty="0" err="1" smtClean="0"/>
              <a:t>Investments</a:t>
            </a:r>
            <a:r>
              <a:rPr lang="it-IT" b="1" dirty="0" smtClean="0"/>
              <a:t> (ITI) e il Community-Led </a:t>
            </a:r>
            <a:r>
              <a:rPr lang="it-IT" b="1" dirty="0" err="1" smtClean="0"/>
              <a:t>Local</a:t>
            </a:r>
            <a:r>
              <a:rPr lang="it-IT" b="1" dirty="0" smtClean="0"/>
              <a:t> </a:t>
            </a:r>
            <a:r>
              <a:rPr lang="it-IT" b="1" dirty="0" err="1" smtClean="0"/>
              <a:t>Development</a:t>
            </a:r>
            <a:r>
              <a:rPr lang="it-IT" b="1" dirty="0" smtClean="0"/>
              <a:t> (CLLD) </a:t>
            </a:r>
          </a:p>
          <a:p>
            <a:endParaRPr lang="it-IT" dirty="0" smtClean="0"/>
          </a:p>
          <a:p>
            <a:endParaRPr lang="it-IT" dirty="0" smtClean="0"/>
          </a:p>
          <a:p>
            <a:endParaRPr lang="it-IT" b="1" dirty="0" smtClean="0"/>
          </a:p>
          <a:p>
            <a:endParaRPr lang="it-IT" dirty="0" smtClean="0"/>
          </a:p>
          <a:p>
            <a:endParaRPr lang="it-IT" dirty="0" smtClean="0"/>
          </a:p>
          <a:p>
            <a:endParaRPr lang="it-IT" dirty="0"/>
          </a:p>
        </p:txBody>
      </p:sp>
    </p:spTree>
    <p:extLst>
      <p:ext uri="{BB962C8B-B14F-4D97-AF65-F5344CB8AC3E}">
        <p14:creationId xmlns:p14="http://schemas.microsoft.com/office/powerpoint/2010/main" val="561552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Budget 2014-20</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Nell’UE nel settennio saranno messi a disposizione </a:t>
            </a:r>
            <a:r>
              <a:rPr lang="it-IT" dirty="0" smtClean="0">
                <a:solidFill>
                  <a:srgbClr val="FF0000"/>
                </a:solidFill>
              </a:rPr>
              <a:t>351,8 Miliardi di euro</a:t>
            </a:r>
            <a:r>
              <a:rPr lang="it-IT" dirty="0" smtClean="0"/>
              <a:t> cui si aggiungeranno i cofinanziamenti nazionali dei singoli stati membri, raggiungendo </a:t>
            </a:r>
            <a:r>
              <a:rPr lang="it-IT" dirty="0" smtClean="0">
                <a:solidFill>
                  <a:srgbClr val="FF0000"/>
                </a:solidFill>
              </a:rPr>
              <a:t>complessivamente</a:t>
            </a:r>
            <a:r>
              <a:rPr lang="it-IT" dirty="0" smtClean="0"/>
              <a:t> un totale di circa </a:t>
            </a:r>
            <a:r>
              <a:rPr lang="it-IT" dirty="0" smtClean="0">
                <a:solidFill>
                  <a:srgbClr val="FF0000"/>
                </a:solidFill>
              </a:rPr>
              <a:t>500</a:t>
            </a:r>
            <a:r>
              <a:rPr lang="it-IT" dirty="0" smtClean="0"/>
              <a:t> miliardi di euro (occorre ricordare che l’Italia non  riuscita ad utilizzare nella programmazione 2007-2013 ben 9 miliardi di euro. </a:t>
            </a:r>
          </a:p>
          <a:p>
            <a:r>
              <a:rPr lang="it-IT" dirty="0" smtClean="0"/>
              <a:t>L’Italia disporrà di circa 44 Miliardi di euro – di cui 22,2 destinati alle regioni del centro-sud Italia – a cui si aggiunge un cofinanziamento nazionale ammontante a circa 39 miliardi di euro. </a:t>
            </a:r>
          </a:p>
          <a:p>
            <a:r>
              <a:rPr lang="it-IT" dirty="0" smtClean="0"/>
              <a:t>La politica di coesione si compone di </a:t>
            </a:r>
            <a:r>
              <a:rPr lang="it-IT" dirty="0" smtClean="0">
                <a:solidFill>
                  <a:srgbClr val="FF0000"/>
                </a:solidFill>
              </a:rPr>
              <a:t>4 fondi strutturali e di investimento </a:t>
            </a:r>
            <a:r>
              <a:rPr lang="it-IT" dirty="0" smtClean="0"/>
              <a:t>(SIE o ESIF): </a:t>
            </a:r>
          </a:p>
          <a:p>
            <a:pPr lvl="1"/>
            <a:r>
              <a:rPr lang="it-IT" dirty="0" smtClean="0"/>
              <a:t>Fondo europeo di sviluppo regionale (FESR) – 20,6 miliardi; </a:t>
            </a:r>
          </a:p>
          <a:p>
            <a:pPr lvl="1"/>
            <a:r>
              <a:rPr lang="it-IT" dirty="0" smtClean="0"/>
              <a:t>Fondo sociale europeo (FSE) – 10,4 miliardi; </a:t>
            </a:r>
          </a:p>
          <a:p>
            <a:pPr lvl="1"/>
            <a:r>
              <a:rPr lang="it-IT" dirty="0" smtClean="0"/>
              <a:t>Fondo europeo agricolo per lo sviluppo rurale (FEASR) – 10,4 miliardi; </a:t>
            </a:r>
          </a:p>
          <a:p>
            <a:pPr lvl="1"/>
            <a:r>
              <a:rPr lang="it-IT" dirty="0" smtClean="0"/>
              <a:t>Fondo europeo per gli affari marittimi e la pesca (FEAMP) – 0,537 miliardi. </a:t>
            </a:r>
          </a:p>
          <a:p>
            <a:r>
              <a:rPr lang="it-IT" dirty="0" smtClean="0"/>
              <a:t>A questi sono da aggiungere 1,1 miliardi della cooperazione territoriale europea e 567 milioni della Garanzia Giovani (YEI).</a:t>
            </a:r>
          </a:p>
          <a:p>
            <a:r>
              <a:rPr lang="it-IT" dirty="0" smtClean="0"/>
              <a:t>Ciascuno dei 4 fondi sarà focalizzato secondo gli 11 Obiettivi </a:t>
            </a:r>
            <a:r>
              <a:rPr lang="it-IT" dirty="0" err="1" smtClean="0"/>
              <a:t>tematici…</a:t>
            </a:r>
            <a:endParaRPr lang="it-I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90" name="Rectangle 22"/>
          <p:cNvSpPr>
            <a:spLocks noGrp="1" noChangeArrowheads="1"/>
          </p:cNvSpPr>
          <p:nvPr>
            <p:ph type="title"/>
          </p:nvPr>
        </p:nvSpPr>
        <p:spPr>
          <a:xfrm>
            <a:off x="1513113" y="102507"/>
            <a:ext cx="9938657" cy="781050"/>
          </a:xfrm>
        </p:spPr>
        <p:txBody>
          <a:bodyPr/>
          <a:lstStyle/>
          <a:p>
            <a:r>
              <a:rPr lang="fr-BE" altLang="en-US" sz="2400" dirty="0" err="1"/>
              <a:t>Fondi</a:t>
            </a:r>
            <a:r>
              <a:rPr lang="fr-BE" altLang="en-US" sz="2400" dirty="0"/>
              <a:t> </a:t>
            </a:r>
            <a:r>
              <a:rPr lang="fr-BE" altLang="en-US" sz="2400" dirty="0" err="1"/>
              <a:t>strutturali</a:t>
            </a:r>
            <a:r>
              <a:rPr lang="fr-BE" altLang="en-US" sz="2400" dirty="0"/>
              <a:t> e d’</a:t>
            </a:r>
            <a:r>
              <a:rPr lang="fr-BE" altLang="en-US" sz="2400" dirty="0" err="1"/>
              <a:t>investimento</a:t>
            </a:r>
            <a:r>
              <a:rPr lang="fr-BE" altLang="en-US" sz="2400" dirty="0"/>
              <a:t> </a:t>
            </a:r>
            <a:r>
              <a:rPr lang="fr-BE" altLang="en-US" sz="2400" dirty="0" err="1"/>
              <a:t>europei</a:t>
            </a:r>
            <a:r>
              <a:rPr lang="fr-BE" altLang="en-US" sz="2400" dirty="0"/>
              <a:t> </a:t>
            </a:r>
            <a:br>
              <a:rPr lang="fr-BE" altLang="en-US" sz="2400" dirty="0"/>
            </a:br>
            <a:r>
              <a:rPr lang="fr-BE" altLang="en-US" sz="2400" dirty="0"/>
              <a:t>(</a:t>
            </a:r>
            <a:r>
              <a:rPr lang="fr-BE" altLang="en-US" sz="2400" dirty="0" err="1"/>
              <a:t>Fondi</a:t>
            </a:r>
            <a:r>
              <a:rPr lang="fr-BE" altLang="en-US" sz="2400" dirty="0"/>
              <a:t> SIE) </a:t>
            </a:r>
            <a:r>
              <a:rPr lang="fr-BE" altLang="en-US" sz="2400" dirty="0" err="1"/>
              <a:t>che</a:t>
            </a:r>
            <a:r>
              <a:rPr lang="fr-BE" altLang="en-US" sz="2400" dirty="0"/>
              <a:t> </a:t>
            </a:r>
            <a:r>
              <a:rPr lang="fr-BE" altLang="en-US" sz="2400" dirty="0" err="1"/>
              <a:t>lavorano</a:t>
            </a:r>
            <a:r>
              <a:rPr lang="fr-BE" altLang="en-US" sz="2400" dirty="0"/>
              <a:t> </a:t>
            </a:r>
            <a:r>
              <a:rPr lang="fr-BE" altLang="en-US" sz="2400" dirty="0" err="1" smtClean="0"/>
              <a:t>insieme</a:t>
            </a:r>
            <a:r>
              <a:rPr lang="fr-BE" altLang="en-US" sz="2400" dirty="0" smtClean="0"/>
              <a:t> per la </a:t>
            </a:r>
            <a:r>
              <a:rPr lang="fr-BE" altLang="en-US" sz="2400" dirty="0" err="1" smtClean="0"/>
              <a:t>coesione</a:t>
            </a:r>
            <a:endParaRPr lang="it-IT" altLang="en-US" sz="2400" dirty="0"/>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287" y="936740"/>
            <a:ext cx="8730342" cy="579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749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6390"/>
                                        </p:tgtEl>
                                        <p:attrNameLst>
                                          <p:attrName>style.visibility</p:attrName>
                                        </p:attrNameLst>
                                      </p:cBhvr>
                                      <p:to>
                                        <p:strVal val="visible"/>
                                      </p:to>
                                    </p:set>
                                    <p:animEffect transition="in" filter="wipe(left)">
                                      <p:cBhvr>
                                        <p:cTn id="7" dur="1000"/>
                                        <p:tgtEl>
                                          <p:spTgt spid="18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9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 Box 2"/>
          <p:cNvSpPr txBox="1">
            <a:spLocks noChangeArrowheads="1"/>
          </p:cNvSpPr>
          <p:nvPr/>
        </p:nvSpPr>
        <p:spPr bwMode="auto">
          <a:xfrm>
            <a:off x="6167439" y="190500"/>
            <a:ext cx="388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400">
                <a:solidFill>
                  <a:schemeClr val="bg1"/>
                </a:solidFill>
              </a:rPr>
              <a:t>EUROPA 2020</a:t>
            </a:r>
          </a:p>
        </p:txBody>
      </p:sp>
      <p:sp>
        <p:nvSpPr>
          <p:cNvPr id="2" name="Titolo 1"/>
          <p:cNvSpPr>
            <a:spLocks noGrp="1"/>
          </p:cNvSpPr>
          <p:nvPr>
            <p:ph type="title"/>
          </p:nvPr>
        </p:nvSpPr>
        <p:spPr/>
        <p:txBody>
          <a:bodyPr>
            <a:normAutofit/>
          </a:bodyPr>
          <a:lstStyle/>
          <a:p>
            <a:r>
              <a:rPr lang="it-IT" altLang="it-IT" dirty="0">
                <a:solidFill>
                  <a:srgbClr val="A50021"/>
                </a:solidFill>
                <a:latin typeface="Calibri" panose="020F0502020204030204" pitchFamily="34" charset="0"/>
              </a:rPr>
              <a:t>I cinque traguardi quantitativi da raggiungere</a:t>
            </a:r>
            <a:r>
              <a:rPr lang="it-IT" altLang="it-IT" dirty="0" smtClean="0">
                <a:solidFill>
                  <a:srgbClr val="A50021"/>
                </a:solidFill>
                <a:latin typeface="Calibri" panose="020F0502020204030204" pitchFamily="34" charset="0"/>
              </a:rPr>
              <a:t>:</a:t>
            </a:r>
            <a:endParaRPr lang="it-IT" dirty="0"/>
          </a:p>
        </p:txBody>
      </p:sp>
      <p:sp>
        <p:nvSpPr>
          <p:cNvPr id="3" name="Segnaposto contenuto 2"/>
          <p:cNvSpPr>
            <a:spLocks noGrp="1"/>
          </p:cNvSpPr>
          <p:nvPr>
            <p:ph idx="1"/>
          </p:nvPr>
        </p:nvSpPr>
        <p:spPr>
          <a:xfrm>
            <a:off x="912845" y="2054582"/>
            <a:ext cx="10050624" cy="4430194"/>
          </a:xfrm>
        </p:spPr>
        <p:txBody>
          <a:bodyPr>
            <a:normAutofit/>
          </a:bodyPr>
          <a:lstStyle/>
          <a:p>
            <a:pPr lvl="1" algn="just">
              <a:spcBef>
                <a:spcPts val="200"/>
              </a:spcBef>
              <a:spcAft>
                <a:spcPts val="600"/>
              </a:spcAft>
              <a:buClr>
                <a:srgbClr val="A50021"/>
              </a:buClr>
              <a:buFont typeface="Wingdings" panose="05000000000000000000" pitchFamily="2" charset="2"/>
              <a:buChar char=""/>
            </a:pPr>
            <a:r>
              <a:rPr lang="it-IT" altLang="it-IT" dirty="0">
                <a:solidFill>
                  <a:srgbClr val="002060"/>
                </a:solidFill>
                <a:latin typeface="Calibri" panose="020F0502020204030204" pitchFamily="34" charset="0"/>
              </a:rPr>
              <a:t>Aumentare il tasso di occupazione della popolazione fra </a:t>
            </a:r>
            <a:r>
              <a:rPr lang="it-IT" altLang="it-IT" dirty="0">
                <a:solidFill>
                  <a:srgbClr val="FF0000"/>
                </a:solidFill>
                <a:latin typeface="Calibri" panose="020F0502020204030204" pitchFamily="34" charset="0"/>
              </a:rPr>
              <a:t>20 e 64</a:t>
            </a:r>
            <a:r>
              <a:rPr lang="it-IT" altLang="it-IT" dirty="0">
                <a:solidFill>
                  <a:srgbClr val="002060"/>
                </a:solidFill>
                <a:latin typeface="Calibri" panose="020F0502020204030204" pitchFamily="34" charset="0"/>
              </a:rPr>
              <a:t> anni dal </a:t>
            </a:r>
            <a:r>
              <a:rPr lang="it-IT" altLang="it-IT" dirty="0">
                <a:solidFill>
                  <a:srgbClr val="FF0000"/>
                </a:solidFill>
                <a:latin typeface="Calibri" panose="020F0502020204030204" pitchFamily="34" charset="0"/>
              </a:rPr>
              <a:t>69% al 75%</a:t>
            </a:r>
          </a:p>
          <a:p>
            <a:pPr lvl="1" algn="just">
              <a:spcBef>
                <a:spcPts val="200"/>
              </a:spcBef>
              <a:spcAft>
                <a:spcPts val="600"/>
              </a:spcAft>
              <a:buClr>
                <a:srgbClr val="A50021"/>
              </a:buClr>
              <a:buFont typeface="Wingdings" panose="05000000000000000000" pitchFamily="2" charset="2"/>
              <a:buChar char=""/>
            </a:pPr>
            <a:r>
              <a:rPr lang="it-IT" altLang="it-IT" dirty="0">
                <a:solidFill>
                  <a:srgbClr val="002060"/>
                </a:solidFill>
                <a:latin typeface="Calibri" panose="020F0502020204030204" pitchFamily="34" charset="0"/>
              </a:rPr>
              <a:t>Raggiungere il </a:t>
            </a:r>
            <a:r>
              <a:rPr lang="it-IT" altLang="it-IT" dirty="0">
                <a:solidFill>
                  <a:srgbClr val="FF0000"/>
                </a:solidFill>
                <a:latin typeface="Calibri" panose="020F0502020204030204" pitchFamily="34" charset="0"/>
              </a:rPr>
              <a:t>3% del </a:t>
            </a:r>
            <a:r>
              <a:rPr lang="it-IT" altLang="it-IT" dirty="0" err="1">
                <a:solidFill>
                  <a:srgbClr val="FF0000"/>
                </a:solidFill>
                <a:latin typeface="Calibri" panose="020F0502020204030204" pitchFamily="34" charset="0"/>
              </a:rPr>
              <a:t>Pil</a:t>
            </a:r>
            <a:r>
              <a:rPr lang="it-IT" altLang="it-IT" dirty="0">
                <a:solidFill>
                  <a:srgbClr val="FF0000"/>
                </a:solidFill>
                <a:latin typeface="Calibri" panose="020F0502020204030204" pitchFamily="34" charset="0"/>
              </a:rPr>
              <a:t> </a:t>
            </a:r>
            <a:r>
              <a:rPr lang="it-IT" altLang="it-IT" dirty="0">
                <a:solidFill>
                  <a:srgbClr val="002060"/>
                </a:solidFill>
                <a:latin typeface="Calibri" panose="020F0502020204030204" pitchFamily="34" charset="0"/>
              </a:rPr>
              <a:t>in investimenti in </a:t>
            </a:r>
            <a:r>
              <a:rPr lang="it-IT" altLang="it-IT" dirty="0">
                <a:solidFill>
                  <a:srgbClr val="FF0000"/>
                </a:solidFill>
                <a:latin typeface="Calibri" panose="020F0502020204030204" pitchFamily="34" charset="0"/>
              </a:rPr>
              <a:t>R&amp;S</a:t>
            </a:r>
          </a:p>
          <a:p>
            <a:pPr lvl="1" algn="just">
              <a:spcBef>
                <a:spcPts val="200"/>
              </a:spcBef>
              <a:spcAft>
                <a:spcPts val="600"/>
              </a:spcAft>
              <a:buClr>
                <a:srgbClr val="A50021"/>
              </a:buClr>
              <a:buFont typeface="Wingdings" panose="05000000000000000000" pitchFamily="2" charset="2"/>
              <a:buChar char=""/>
            </a:pPr>
            <a:r>
              <a:rPr lang="it-IT" altLang="it-IT" dirty="0">
                <a:solidFill>
                  <a:srgbClr val="FF0000"/>
                </a:solidFill>
                <a:latin typeface="Calibri" panose="020F0502020204030204" pitchFamily="34" charset="0"/>
              </a:rPr>
              <a:t>Ridurre le emissioni di gas </a:t>
            </a:r>
            <a:r>
              <a:rPr lang="it-IT" altLang="it-IT" dirty="0">
                <a:solidFill>
                  <a:srgbClr val="002060"/>
                </a:solidFill>
                <a:latin typeface="Calibri" panose="020F0502020204030204" pitchFamily="34" charset="0"/>
              </a:rPr>
              <a:t>a effetto serra del 20% rispetto al 1990; portare la quota delle fonti di energia  rinnovabile nel nostro consumo finale al 20%; migliorare del 20% l’efficienza energetica</a:t>
            </a:r>
          </a:p>
          <a:p>
            <a:pPr lvl="1" algn="just">
              <a:spcBef>
                <a:spcPts val="200"/>
              </a:spcBef>
              <a:spcAft>
                <a:spcPts val="600"/>
              </a:spcAft>
              <a:buClr>
                <a:srgbClr val="A50021"/>
              </a:buClr>
              <a:buFont typeface="Wingdings" panose="05000000000000000000" pitchFamily="2" charset="2"/>
              <a:buChar char=""/>
            </a:pPr>
            <a:r>
              <a:rPr lang="it-IT" altLang="it-IT" dirty="0">
                <a:solidFill>
                  <a:srgbClr val="FF0000"/>
                </a:solidFill>
                <a:latin typeface="Calibri" panose="020F0502020204030204" pitchFamily="34" charset="0"/>
              </a:rPr>
              <a:t>Ridurre il tasso di abbandono scolastico </a:t>
            </a:r>
            <a:r>
              <a:rPr lang="it-IT" altLang="it-IT" dirty="0">
                <a:solidFill>
                  <a:srgbClr val="002060"/>
                </a:solidFill>
                <a:latin typeface="Calibri" panose="020F0502020204030204" pitchFamily="34" charset="0"/>
              </a:rPr>
              <a:t>dal 15% al 10%  e aumentare la quota della popolazione in età compresa fra 30 e 34 anni che hanno completato gli studi superiori dal 31% al 40%</a:t>
            </a:r>
          </a:p>
          <a:p>
            <a:pPr lvl="1" algn="just">
              <a:spcBef>
                <a:spcPts val="200"/>
              </a:spcBef>
              <a:spcAft>
                <a:spcPts val="600"/>
              </a:spcAft>
              <a:buClr>
                <a:srgbClr val="A50021"/>
              </a:buClr>
              <a:buFont typeface="Wingdings" panose="05000000000000000000" pitchFamily="2" charset="2"/>
              <a:buChar char=""/>
            </a:pPr>
            <a:r>
              <a:rPr lang="it-IT" altLang="it-IT" dirty="0">
                <a:solidFill>
                  <a:srgbClr val="002060"/>
                </a:solidFill>
                <a:latin typeface="Calibri" panose="020F0502020204030204" pitchFamily="34" charset="0"/>
              </a:rPr>
              <a:t>Ridurre il numero di europei che vivono sotto la soglia di </a:t>
            </a:r>
            <a:r>
              <a:rPr lang="it-IT" altLang="it-IT" dirty="0">
                <a:solidFill>
                  <a:srgbClr val="FF0000"/>
                </a:solidFill>
                <a:latin typeface="Calibri" panose="020F0502020204030204" pitchFamily="34" charset="0"/>
              </a:rPr>
              <a:t>povertà</a:t>
            </a:r>
            <a:r>
              <a:rPr lang="it-IT" altLang="it-IT" dirty="0">
                <a:solidFill>
                  <a:srgbClr val="002060"/>
                </a:solidFill>
                <a:latin typeface="Calibri" panose="020F0502020204030204" pitchFamily="34" charset="0"/>
              </a:rPr>
              <a:t> del 25%</a:t>
            </a:r>
            <a:endParaRPr lang="it-IT" altLang="it-IT" dirty="0">
              <a:solidFill>
                <a:schemeClr val="accent2"/>
              </a:solidFill>
            </a:endParaRPr>
          </a:p>
          <a:p>
            <a:pPr marL="0" indent="0">
              <a:buNone/>
            </a:pPr>
            <a:endParaRPr lang="it-IT" sz="2400" dirty="0"/>
          </a:p>
        </p:txBody>
      </p:sp>
    </p:spTree>
    <p:extLst>
      <p:ext uri="{BB962C8B-B14F-4D97-AF65-F5344CB8AC3E}">
        <p14:creationId xmlns:p14="http://schemas.microsoft.com/office/powerpoint/2010/main" val="333084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Obiettivi Tematici (OT)</a:t>
            </a:r>
            <a:endParaRPr lang="it-IT"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31537"/>
            <a:ext cx="11138944" cy="542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PON e i POR</a:t>
            </a:r>
            <a:endParaRPr lang="it-IT" dirty="0"/>
          </a:p>
        </p:txBody>
      </p:sp>
      <p:sp>
        <p:nvSpPr>
          <p:cNvPr id="3" name="Segnaposto contenuto 2"/>
          <p:cNvSpPr>
            <a:spLocks noGrp="1"/>
          </p:cNvSpPr>
          <p:nvPr>
            <p:ph idx="1"/>
          </p:nvPr>
        </p:nvSpPr>
        <p:spPr/>
        <p:txBody>
          <a:bodyPr>
            <a:normAutofit lnSpcReduction="10000"/>
          </a:bodyPr>
          <a:lstStyle/>
          <a:p>
            <a:r>
              <a:rPr lang="it-IT" dirty="0" smtClean="0"/>
              <a:t>Nel complesso ci saranno circa 50 Programmi Operativi Nazionali </a:t>
            </a:r>
            <a:r>
              <a:rPr lang="it-IT" dirty="0"/>
              <a:t>(</a:t>
            </a:r>
            <a:r>
              <a:rPr lang="it-IT" dirty="0" smtClean="0"/>
              <a:t>PON) </a:t>
            </a:r>
            <a:r>
              <a:rPr lang="it-IT" dirty="0"/>
              <a:t>e </a:t>
            </a:r>
            <a:r>
              <a:rPr lang="it-IT" dirty="0" smtClean="0"/>
              <a:t>Regionali (POR ) </a:t>
            </a:r>
          </a:p>
          <a:p>
            <a:r>
              <a:rPr lang="it-IT" dirty="0" smtClean="0"/>
              <a:t>19 programmi di cooperazione territoriale europea (4 interregionali, 8 transfrontalieri e 3 transfrontalieri esterni) e </a:t>
            </a:r>
          </a:p>
          <a:p>
            <a:r>
              <a:rPr lang="it-IT" dirty="0" smtClean="0"/>
              <a:t>21 Piani Operativi di sviluppo rurale.</a:t>
            </a:r>
          </a:p>
          <a:p>
            <a:r>
              <a:rPr lang="it-IT" dirty="0" smtClean="0"/>
              <a:t>Si ridefiniscono le aree regionali europee per l’attribuzione dei fondi:</a:t>
            </a:r>
          </a:p>
          <a:p>
            <a:pPr lvl="1"/>
            <a:r>
              <a:rPr lang="it-IT" dirty="0" smtClean="0"/>
              <a:t>regioni meno sviluppate (PIL &lt; 75 % della media UE a 27), in </a:t>
            </a:r>
            <a:r>
              <a:rPr lang="it-IT" b="1" dirty="0" smtClean="0"/>
              <a:t>Italia</a:t>
            </a:r>
            <a:r>
              <a:rPr lang="it-IT" dirty="0" smtClean="0"/>
              <a:t>: </a:t>
            </a:r>
            <a:r>
              <a:rPr lang="it-IT" dirty="0" smtClean="0">
                <a:solidFill>
                  <a:srgbClr val="FF0000"/>
                </a:solidFill>
              </a:rPr>
              <a:t>Calabria, Campania, Sicilia, Puglia e Basilicata</a:t>
            </a:r>
            <a:r>
              <a:rPr lang="it-IT" dirty="0" smtClean="0"/>
              <a:t>; </a:t>
            </a:r>
          </a:p>
          <a:p>
            <a:pPr lvl="1"/>
            <a:r>
              <a:rPr lang="it-IT" dirty="0" smtClean="0"/>
              <a:t>regioni in transizione (PIL compreso tra il 75 % e il 90 % della media UE a 27): </a:t>
            </a:r>
            <a:r>
              <a:rPr lang="it-IT" dirty="0" smtClean="0">
                <a:solidFill>
                  <a:srgbClr val="FF0000"/>
                </a:solidFill>
              </a:rPr>
              <a:t>Abruzzo, Molise e Sardegna</a:t>
            </a:r>
            <a:r>
              <a:rPr lang="it-IT" dirty="0" smtClean="0"/>
              <a:t>; </a:t>
            </a:r>
          </a:p>
          <a:p>
            <a:pPr lvl="1"/>
            <a:r>
              <a:rPr lang="it-IT" dirty="0" smtClean="0"/>
              <a:t>regioni più sviluppate (PIL &gt; 90 % rispetto alla media UE a 27). </a:t>
            </a:r>
          </a:p>
          <a:p>
            <a:pPr lvl="1"/>
            <a:endParaRPr lang="it-IT" dirty="0" smtClean="0"/>
          </a:p>
          <a:p>
            <a:endParaRPr lang="it-IT"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concentrazione dei finanziamenti</a:t>
            </a:r>
            <a:endParaRPr lang="it-IT" dirty="0"/>
          </a:p>
        </p:txBody>
      </p:sp>
      <p:sp>
        <p:nvSpPr>
          <p:cNvPr id="3" name="Segnaposto contenuto 2"/>
          <p:cNvSpPr>
            <a:spLocks noGrp="1"/>
          </p:cNvSpPr>
          <p:nvPr>
            <p:ph idx="1"/>
          </p:nvPr>
        </p:nvSpPr>
        <p:spPr/>
        <p:txBody>
          <a:bodyPr/>
          <a:lstStyle/>
          <a:p>
            <a:r>
              <a:rPr lang="it-IT" dirty="0" smtClean="0"/>
              <a:t>Per il FESR ed in relazione alle regioni sviluppate di cui alla nuova riclassificazione, 80% delle risorse si concentrerà su </a:t>
            </a:r>
            <a:r>
              <a:rPr lang="it-IT" dirty="0" smtClean="0">
                <a:solidFill>
                  <a:srgbClr val="FF0000"/>
                </a:solidFill>
              </a:rPr>
              <a:t>OT 1-2-3-4 </a:t>
            </a:r>
            <a:r>
              <a:rPr lang="it-IT" dirty="0" smtClean="0"/>
              <a:t>con almeno il </a:t>
            </a:r>
            <a:r>
              <a:rPr lang="it-IT" b="1" dirty="0" smtClean="0"/>
              <a:t>20% su 4 </a:t>
            </a:r>
            <a:r>
              <a:rPr lang="it-IT" dirty="0" smtClean="0"/>
              <a:t>(</a:t>
            </a:r>
            <a:r>
              <a:rPr lang="it-IT" dirty="0" smtClean="0">
                <a:solidFill>
                  <a:srgbClr val="FF0000"/>
                </a:solidFill>
              </a:rPr>
              <a:t>Energia</a:t>
            </a:r>
            <a:r>
              <a:rPr lang="it-IT" dirty="0" smtClean="0"/>
              <a:t>). Inoltre (almeno) il 5% delle risorse FESR dovranno esser orientate a investimenti in </a:t>
            </a:r>
            <a:r>
              <a:rPr lang="it-IT" i="1" dirty="0" smtClean="0"/>
              <a:t>sviluppo urbano sostenibile a beneficio delle città. </a:t>
            </a:r>
          </a:p>
          <a:p>
            <a:r>
              <a:rPr lang="it-IT" i="1" dirty="0" smtClean="0"/>
              <a:t>Per il FSE l’80% delle risorse andrà sugli </a:t>
            </a:r>
            <a:r>
              <a:rPr lang="it-IT" i="1" dirty="0" smtClean="0">
                <a:solidFill>
                  <a:srgbClr val="FF0000"/>
                </a:solidFill>
              </a:rPr>
              <a:t>OT 8-9-10 </a:t>
            </a:r>
            <a:r>
              <a:rPr lang="it-IT" i="1" dirty="0" smtClean="0"/>
              <a:t>con almeno il </a:t>
            </a:r>
            <a:r>
              <a:rPr lang="it-IT" b="1" i="1" dirty="0" smtClean="0"/>
              <a:t>20% concentrato sull’OT 9 </a:t>
            </a:r>
            <a:r>
              <a:rPr lang="it-IT" i="1" dirty="0" smtClean="0"/>
              <a:t>(</a:t>
            </a:r>
            <a:r>
              <a:rPr lang="it-IT" i="1" dirty="0" smtClean="0">
                <a:solidFill>
                  <a:srgbClr val="FF0000"/>
                </a:solidFill>
              </a:rPr>
              <a:t>Inclusione sociale</a:t>
            </a:r>
            <a:r>
              <a:rPr lang="it-IT" i="1" dirty="0" smtClean="0"/>
              <a:t>). Ulteriore destinazione vincolata delle risorse secondo la nuova normativa comunitaria una quota complessiva nazionale del 7% per il ricorso a strumenti di ingegneria finanziaria. </a:t>
            </a:r>
          </a:p>
          <a:p>
            <a:endParaRPr lang="it-IT"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2"/>
          <p:cNvSpPr>
            <a:spLocks noGrp="1" noChangeArrowheads="1"/>
          </p:cNvSpPr>
          <p:nvPr>
            <p:ph type="title" idx="4294967295"/>
          </p:nvPr>
        </p:nvSpPr>
        <p:spPr>
          <a:xfrm>
            <a:off x="2098675" y="1116014"/>
            <a:ext cx="8218488" cy="719137"/>
          </a:xfrm>
        </p:spPr>
        <p:txBody>
          <a:bodyPr/>
          <a:lstStyle/>
          <a:p>
            <a:pPr algn="ctr"/>
            <a:r>
              <a:rPr lang="fr-FR" altLang="en-US" sz="3600" b="1">
                <a:solidFill>
                  <a:srgbClr val="FF0000"/>
                </a:solidFill>
              </a:rPr>
              <a:t>Concentrazione tematica dell’FSE</a:t>
            </a:r>
          </a:p>
        </p:txBody>
      </p:sp>
      <p:sp>
        <p:nvSpPr>
          <p:cNvPr id="20483" name="Rectangle 63"/>
          <p:cNvSpPr>
            <a:spLocks noGrp="1" noChangeArrowheads="1"/>
          </p:cNvSpPr>
          <p:nvPr>
            <p:ph type="body" idx="4294967295"/>
          </p:nvPr>
        </p:nvSpPr>
        <p:spPr>
          <a:xfrm>
            <a:off x="1979614" y="1962150"/>
            <a:ext cx="8207375" cy="3887788"/>
          </a:xfrm>
        </p:spPr>
        <p:txBody>
          <a:bodyPr/>
          <a:lstStyle/>
          <a:p>
            <a:pPr algn="just"/>
            <a:r>
              <a:rPr lang="it-IT" altLang="en-US" sz="2400"/>
              <a:t>20% delle risorse dell’FSE in ciascuno Stato membro stanziate a favore dell’inclusione sociale, della lotta alla povertà e a tutte le forme di discriminazione.</a:t>
            </a:r>
          </a:p>
          <a:p>
            <a:pPr algn="just"/>
            <a:r>
              <a:rPr lang="it-IT" altLang="en-US" sz="2400"/>
              <a:t>Concentrazione dei finanziamenti su max. 5 priorità di investimento nell’ambito dei 4 obiettivi tematici: occupazione/mobilità, istruzione/ formazione, inclusione sociale e pubblica amministrazione più efficiente.</a:t>
            </a:r>
          </a:p>
        </p:txBody>
      </p:sp>
      <p:grpSp>
        <p:nvGrpSpPr>
          <p:cNvPr id="2" name="Group 41"/>
          <p:cNvGrpSpPr>
            <a:grpSpLocks/>
          </p:cNvGrpSpPr>
          <p:nvPr/>
        </p:nvGrpSpPr>
        <p:grpSpPr bwMode="auto">
          <a:xfrm>
            <a:off x="3451226" y="4432300"/>
            <a:ext cx="1258888" cy="1841499"/>
            <a:chOff x="1214" y="2792"/>
            <a:chExt cx="793" cy="1160"/>
          </a:xfrm>
        </p:grpSpPr>
        <p:grpSp>
          <p:nvGrpSpPr>
            <p:cNvPr id="20499" name="Group 42"/>
            <p:cNvGrpSpPr>
              <a:grpSpLocks/>
            </p:cNvGrpSpPr>
            <p:nvPr/>
          </p:nvGrpSpPr>
          <p:grpSpPr bwMode="auto">
            <a:xfrm>
              <a:off x="1214" y="3159"/>
              <a:ext cx="793" cy="793"/>
              <a:chOff x="1247" y="3113"/>
              <a:chExt cx="793" cy="793"/>
            </a:xfrm>
          </p:grpSpPr>
          <p:sp>
            <p:nvSpPr>
              <p:cNvPr id="20503" name="Oval 43"/>
              <p:cNvSpPr>
                <a:spLocks noChangeArrowheads="1"/>
              </p:cNvSpPr>
              <p:nvPr/>
            </p:nvSpPr>
            <p:spPr bwMode="gray">
              <a:xfrm>
                <a:off x="1247" y="3113"/>
                <a:ext cx="793" cy="793"/>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BE" altLang="fr-FR">
                  <a:solidFill>
                    <a:srgbClr val="FF0000"/>
                  </a:solidFill>
                </a:endParaRPr>
              </a:p>
            </p:txBody>
          </p:sp>
          <p:sp>
            <p:nvSpPr>
              <p:cNvPr id="20504" name="Freeform 44"/>
              <p:cNvSpPr>
                <a:spLocks noChangeAspect="1"/>
              </p:cNvSpPr>
              <p:nvPr/>
            </p:nvSpPr>
            <p:spPr bwMode="gray">
              <a:xfrm>
                <a:off x="1411" y="3113"/>
                <a:ext cx="629" cy="793"/>
              </a:xfrm>
              <a:custGeom>
                <a:avLst/>
                <a:gdLst>
                  <a:gd name="T0" fmla="*/ 0 w 330"/>
                  <a:gd name="T1" fmla="*/ 35350 h 414"/>
                  <a:gd name="T2" fmla="*/ 11219 w 330"/>
                  <a:gd name="T3" fmla="*/ 39068 h 414"/>
                  <a:gd name="T4" fmla="*/ 30158 w 330"/>
                  <a:gd name="T5" fmla="*/ 19599 h 414"/>
                  <a:gd name="T6" fmla="*/ 11219 w 330"/>
                  <a:gd name="T7" fmla="*/ 0 h 414"/>
                  <a:gd name="T8" fmla="*/ 11219 w 330"/>
                  <a:gd name="T9" fmla="*/ 19599 h 414"/>
                  <a:gd name="T10" fmla="*/ 0 w 330"/>
                  <a:gd name="T11" fmla="*/ 35350 h 414"/>
                  <a:gd name="T12" fmla="*/ 0 60000 65536"/>
                  <a:gd name="T13" fmla="*/ 0 60000 65536"/>
                  <a:gd name="T14" fmla="*/ 0 60000 65536"/>
                  <a:gd name="T15" fmla="*/ 0 60000 65536"/>
                  <a:gd name="T16" fmla="*/ 0 60000 65536"/>
                  <a:gd name="T17" fmla="*/ 0 60000 65536"/>
                  <a:gd name="T18" fmla="*/ 0 w 330"/>
                  <a:gd name="T19" fmla="*/ 0 h 414"/>
                  <a:gd name="T20" fmla="*/ 330 w 330"/>
                  <a:gd name="T21" fmla="*/ 414 h 414"/>
                </a:gdLst>
                <a:ahLst/>
                <a:cxnLst>
                  <a:cxn ang="T12">
                    <a:pos x="T0" y="T1"/>
                  </a:cxn>
                  <a:cxn ang="T13">
                    <a:pos x="T2" y="T3"/>
                  </a:cxn>
                  <a:cxn ang="T14">
                    <a:pos x="T4" y="T5"/>
                  </a:cxn>
                  <a:cxn ang="T15">
                    <a:pos x="T6" y="T7"/>
                  </a:cxn>
                  <a:cxn ang="T16">
                    <a:pos x="T8" y="T9"/>
                  </a:cxn>
                  <a:cxn ang="T17">
                    <a:pos x="T10" y="T11"/>
                  </a:cxn>
                </a:cxnLst>
                <a:rect l="T18" t="T19" r="T20" b="T21"/>
                <a:pathLst>
                  <a:path w="330" h="414">
                    <a:moveTo>
                      <a:pt x="0" y="374"/>
                    </a:moveTo>
                    <a:cubicBezTo>
                      <a:pt x="36" y="400"/>
                      <a:pt x="79" y="413"/>
                      <a:pt x="123" y="413"/>
                    </a:cubicBezTo>
                    <a:cubicBezTo>
                      <a:pt x="237" y="414"/>
                      <a:pt x="330" y="321"/>
                      <a:pt x="330" y="207"/>
                    </a:cubicBezTo>
                    <a:cubicBezTo>
                      <a:pt x="330" y="92"/>
                      <a:pt x="237" y="0"/>
                      <a:pt x="123" y="0"/>
                    </a:cubicBezTo>
                    <a:lnTo>
                      <a:pt x="123" y="207"/>
                    </a:lnTo>
                    <a:lnTo>
                      <a:pt x="0" y="374"/>
                    </a:lnTo>
                    <a:close/>
                  </a:path>
                </a:pathLst>
              </a:custGeom>
              <a:solidFill>
                <a:srgbClr val="E650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20500" name="Group 45"/>
            <p:cNvGrpSpPr>
              <a:grpSpLocks/>
            </p:cNvGrpSpPr>
            <p:nvPr/>
          </p:nvGrpSpPr>
          <p:grpSpPr bwMode="auto">
            <a:xfrm>
              <a:off x="1234" y="2792"/>
              <a:ext cx="750" cy="1056"/>
              <a:chOff x="1241" y="1146"/>
              <a:chExt cx="750" cy="1056"/>
            </a:xfrm>
          </p:grpSpPr>
          <p:sp>
            <p:nvSpPr>
              <p:cNvPr id="20501" name="AutoShape 46"/>
              <p:cNvSpPr>
                <a:spLocks noChangeArrowheads="1"/>
              </p:cNvSpPr>
              <p:nvPr/>
            </p:nvSpPr>
            <p:spPr bwMode="gray">
              <a:xfrm>
                <a:off x="1480" y="1793"/>
                <a:ext cx="409" cy="40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fr-BE" altLang="fr-FR" sz="1400" b="1">
                  <a:solidFill>
                    <a:schemeClr val="bg1"/>
                  </a:solidFill>
                </a:endParaRPr>
              </a:p>
              <a:p>
                <a:pPr algn="ctr"/>
                <a:endParaRPr lang="fr-BE" altLang="fr-FR" sz="1400" b="1">
                  <a:solidFill>
                    <a:schemeClr val="bg1"/>
                  </a:solidFill>
                </a:endParaRPr>
              </a:p>
              <a:p>
                <a:pPr algn="ctr"/>
                <a:r>
                  <a:rPr lang="fr-BE" altLang="fr-FR" sz="1400" b="1">
                    <a:solidFill>
                      <a:schemeClr val="bg1"/>
                    </a:solidFill>
                  </a:rPr>
                  <a:t>60%</a:t>
                </a:r>
                <a:endParaRPr lang="fr-FR" altLang="fr-FR" sz="1400" b="1">
                  <a:solidFill>
                    <a:schemeClr val="bg1"/>
                  </a:solidFill>
                </a:endParaRPr>
              </a:p>
            </p:txBody>
          </p:sp>
          <p:sp>
            <p:nvSpPr>
              <p:cNvPr id="20502" name="Rectangle 47"/>
              <p:cNvSpPr>
                <a:spLocks noChangeArrowheads="1"/>
              </p:cNvSpPr>
              <p:nvPr/>
            </p:nvSpPr>
            <p:spPr bwMode="gray">
              <a:xfrm>
                <a:off x="1241" y="1146"/>
                <a:ext cx="75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400">
                    <a:solidFill>
                      <a:schemeClr val="folHlink"/>
                    </a:solidFill>
                  </a:rPr>
                  <a:t>Regioni meno</a:t>
                </a:r>
                <a:br>
                  <a:rPr lang="en-US" altLang="en-US" sz="1400">
                    <a:solidFill>
                      <a:schemeClr val="folHlink"/>
                    </a:solidFill>
                  </a:rPr>
                </a:br>
                <a:r>
                  <a:rPr lang="en-US" altLang="en-US" sz="1400">
                    <a:solidFill>
                      <a:schemeClr val="folHlink"/>
                    </a:solidFill>
                  </a:rPr>
                  <a:t>sviluppate</a:t>
                </a:r>
              </a:p>
              <a:p>
                <a:pPr algn="ctr"/>
                <a:endParaRPr lang="en-US" altLang="fr-FR" sz="1400">
                  <a:solidFill>
                    <a:schemeClr val="folHlink"/>
                  </a:solidFill>
                </a:endParaRPr>
              </a:p>
              <a:p>
                <a:pPr algn="ctr"/>
                <a:endParaRPr lang="fr-FR" altLang="fr-FR" sz="1400">
                  <a:solidFill>
                    <a:schemeClr val="folHlink"/>
                  </a:solidFill>
                </a:endParaRPr>
              </a:p>
            </p:txBody>
          </p:sp>
        </p:grpSp>
      </p:grpSp>
      <p:grpSp>
        <p:nvGrpSpPr>
          <p:cNvPr id="5" name="Group 48"/>
          <p:cNvGrpSpPr>
            <a:grpSpLocks/>
          </p:cNvGrpSpPr>
          <p:nvPr/>
        </p:nvGrpSpPr>
        <p:grpSpPr bwMode="auto">
          <a:xfrm>
            <a:off x="5453064" y="4425950"/>
            <a:ext cx="1258887" cy="1847849"/>
            <a:chOff x="2472" y="2788"/>
            <a:chExt cx="793" cy="1164"/>
          </a:xfrm>
        </p:grpSpPr>
        <p:grpSp>
          <p:nvGrpSpPr>
            <p:cNvPr id="20493" name="Group 49"/>
            <p:cNvGrpSpPr>
              <a:grpSpLocks/>
            </p:cNvGrpSpPr>
            <p:nvPr/>
          </p:nvGrpSpPr>
          <p:grpSpPr bwMode="auto">
            <a:xfrm>
              <a:off x="2472" y="3159"/>
              <a:ext cx="793" cy="793"/>
              <a:chOff x="2584" y="3113"/>
              <a:chExt cx="793" cy="793"/>
            </a:xfrm>
          </p:grpSpPr>
          <p:sp>
            <p:nvSpPr>
              <p:cNvPr id="20497" name="Oval 50"/>
              <p:cNvSpPr>
                <a:spLocks noChangeArrowheads="1"/>
              </p:cNvSpPr>
              <p:nvPr/>
            </p:nvSpPr>
            <p:spPr bwMode="gray">
              <a:xfrm>
                <a:off x="2584" y="3113"/>
                <a:ext cx="793" cy="793"/>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BE" altLang="fr-FR"/>
              </a:p>
            </p:txBody>
          </p:sp>
          <p:sp>
            <p:nvSpPr>
              <p:cNvPr id="20498" name="Freeform 51"/>
              <p:cNvSpPr>
                <a:spLocks/>
              </p:cNvSpPr>
              <p:nvPr/>
            </p:nvSpPr>
            <p:spPr bwMode="gray">
              <a:xfrm>
                <a:off x="2604" y="3113"/>
                <a:ext cx="773" cy="793"/>
              </a:xfrm>
              <a:custGeom>
                <a:avLst/>
                <a:gdLst>
                  <a:gd name="T0" fmla="*/ 0 w 404"/>
                  <a:gd name="T1" fmla="*/ 25525 h 414"/>
                  <a:gd name="T2" fmla="*/ 18491 w 404"/>
                  <a:gd name="T3" fmla="*/ 39068 h 414"/>
                  <a:gd name="T4" fmla="*/ 37931 w 404"/>
                  <a:gd name="T5" fmla="*/ 19599 h 414"/>
                  <a:gd name="T6" fmla="*/ 18491 w 404"/>
                  <a:gd name="T7" fmla="*/ 0 h 414"/>
                  <a:gd name="T8" fmla="*/ 18491 w 404"/>
                  <a:gd name="T9" fmla="*/ 19599 h 414"/>
                  <a:gd name="T10" fmla="*/ 0 w 404"/>
                  <a:gd name="T11" fmla="*/ 25525 h 414"/>
                  <a:gd name="T12" fmla="*/ 0 60000 65536"/>
                  <a:gd name="T13" fmla="*/ 0 60000 65536"/>
                  <a:gd name="T14" fmla="*/ 0 60000 65536"/>
                  <a:gd name="T15" fmla="*/ 0 60000 65536"/>
                  <a:gd name="T16" fmla="*/ 0 60000 65536"/>
                  <a:gd name="T17" fmla="*/ 0 60000 65536"/>
                  <a:gd name="T18" fmla="*/ 0 w 404"/>
                  <a:gd name="T19" fmla="*/ 0 h 414"/>
                  <a:gd name="T20" fmla="*/ 404 w 404"/>
                  <a:gd name="T21" fmla="*/ 414 h 414"/>
                </a:gdLst>
                <a:ahLst/>
                <a:cxnLst>
                  <a:cxn ang="T12">
                    <a:pos x="T0" y="T1"/>
                  </a:cxn>
                  <a:cxn ang="T13">
                    <a:pos x="T2" y="T3"/>
                  </a:cxn>
                  <a:cxn ang="T14">
                    <a:pos x="T4" y="T5"/>
                  </a:cxn>
                  <a:cxn ang="T15">
                    <a:pos x="T6" y="T7"/>
                  </a:cxn>
                  <a:cxn ang="T16">
                    <a:pos x="T8" y="T9"/>
                  </a:cxn>
                  <a:cxn ang="T17">
                    <a:pos x="T10" y="T11"/>
                  </a:cxn>
                </a:cxnLst>
                <a:rect l="T18" t="T19" r="T20" b="T21"/>
                <a:pathLst>
                  <a:path w="404" h="414">
                    <a:moveTo>
                      <a:pt x="0" y="270"/>
                    </a:moveTo>
                    <a:cubicBezTo>
                      <a:pt x="27" y="356"/>
                      <a:pt x="107" y="413"/>
                      <a:pt x="197" y="413"/>
                    </a:cubicBezTo>
                    <a:cubicBezTo>
                      <a:pt x="311" y="414"/>
                      <a:pt x="404" y="321"/>
                      <a:pt x="404" y="207"/>
                    </a:cubicBezTo>
                    <a:cubicBezTo>
                      <a:pt x="404" y="92"/>
                      <a:pt x="311" y="0"/>
                      <a:pt x="197" y="0"/>
                    </a:cubicBezTo>
                    <a:lnTo>
                      <a:pt x="197" y="207"/>
                    </a:lnTo>
                    <a:lnTo>
                      <a:pt x="0" y="27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20494" name="Group 52"/>
            <p:cNvGrpSpPr>
              <a:grpSpLocks/>
            </p:cNvGrpSpPr>
            <p:nvPr/>
          </p:nvGrpSpPr>
          <p:grpSpPr bwMode="auto">
            <a:xfrm>
              <a:off x="2556" y="2788"/>
              <a:ext cx="625" cy="1060"/>
              <a:chOff x="2566" y="965"/>
              <a:chExt cx="625" cy="1060"/>
            </a:xfrm>
          </p:grpSpPr>
          <p:sp>
            <p:nvSpPr>
              <p:cNvPr id="20495" name="AutoShape 53"/>
              <p:cNvSpPr>
                <a:spLocks noChangeArrowheads="1"/>
              </p:cNvSpPr>
              <p:nvPr/>
            </p:nvSpPr>
            <p:spPr bwMode="gray">
              <a:xfrm>
                <a:off x="2675" y="1616"/>
                <a:ext cx="409" cy="40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fr-BE" altLang="fr-FR" sz="1400" b="1">
                  <a:solidFill>
                    <a:schemeClr val="bg1"/>
                  </a:solidFill>
                </a:endParaRPr>
              </a:p>
              <a:p>
                <a:pPr algn="ctr"/>
                <a:endParaRPr lang="fr-BE" altLang="fr-FR" sz="1400" b="1">
                  <a:solidFill>
                    <a:schemeClr val="bg1"/>
                  </a:solidFill>
                </a:endParaRPr>
              </a:p>
              <a:p>
                <a:pPr algn="ctr"/>
                <a:r>
                  <a:rPr lang="fr-BE" altLang="fr-FR" sz="1400" b="1">
                    <a:solidFill>
                      <a:schemeClr val="bg1"/>
                    </a:solidFill>
                  </a:rPr>
                  <a:t>70%</a:t>
                </a:r>
                <a:endParaRPr lang="fr-FR" altLang="fr-FR" sz="1400" b="1">
                  <a:solidFill>
                    <a:schemeClr val="bg1"/>
                  </a:solidFill>
                </a:endParaRPr>
              </a:p>
            </p:txBody>
          </p:sp>
          <p:sp>
            <p:nvSpPr>
              <p:cNvPr id="20496" name="Rectangle 54"/>
              <p:cNvSpPr>
                <a:spLocks noChangeArrowheads="1"/>
              </p:cNvSpPr>
              <p:nvPr/>
            </p:nvSpPr>
            <p:spPr bwMode="gray">
              <a:xfrm>
                <a:off x="2566" y="965"/>
                <a:ext cx="625"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400">
                    <a:solidFill>
                      <a:schemeClr val="hlink"/>
                    </a:solidFill>
                  </a:rPr>
                  <a:t>Regioni in</a:t>
                </a:r>
                <a:br>
                  <a:rPr lang="en-US" altLang="en-US" sz="1400">
                    <a:solidFill>
                      <a:schemeClr val="hlink"/>
                    </a:solidFill>
                  </a:rPr>
                </a:br>
                <a:r>
                  <a:rPr lang="en-US" altLang="en-US" sz="1400">
                    <a:solidFill>
                      <a:schemeClr val="hlink"/>
                    </a:solidFill>
                  </a:rPr>
                  <a:t>transizione</a:t>
                </a:r>
                <a:endParaRPr lang="en-US" altLang="fr-FR" sz="1400">
                  <a:solidFill>
                    <a:schemeClr val="hlink"/>
                  </a:solidFill>
                </a:endParaRPr>
              </a:p>
              <a:p>
                <a:pPr algn="ctr"/>
                <a:endParaRPr lang="en-US" altLang="fr-FR" sz="1400">
                  <a:solidFill>
                    <a:schemeClr val="hlink"/>
                  </a:solidFill>
                </a:endParaRPr>
              </a:p>
              <a:p>
                <a:pPr algn="ctr"/>
                <a:endParaRPr lang="en-US" altLang="fr-FR" sz="1400">
                  <a:solidFill>
                    <a:schemeClr val="hlink"/>
                  </a:solidFill>
                </a:endParaRPr>
              </a:p>
            </p:txBody>
          </p:sp>
        </p:grpSp>
      </p:grpSp>
      <p:grpSp>
        <p:nvGrpSpPr>
          <p:cNvPr id="8" name="Group 55"/>
          <p:cNvGrpSpPr>
            <a:grpSpLocks/>
          </p:cNvGrpSpPr>
          <p:nvPr/>
        </p:nvGrpSpPr>
        <p:grpSpPr bwMode="auto">
          <a:xfrm>
            <a:off x="7481889" y="4449764"/>
            <a:ext cx="1258887" cy="1824038"/>
            <a:chOff x="3753" y="2803"/>
            <a:chExt cx="793" cy="1149"/>
          </a:xfrm>
        </p:grpSpPr>
        <p:grpSp>
          <p:nvGrpSpPr>
            <p:cNvPr id="20487" name="Group 56"/>
            <p:cNvGrpSpPr>
              <a:grpSpLocks/>
            </p:cNvGrpSpPr>
            <p:nvPr/>
          </p:nvGrpSpPr>
          <p:grpSpPr bwMode="auto">
            <a:xfrm>
              <a:off x="3753" y="3158"/>
              <a:ext cx="793" cy="794"/>
              <a:chOff x="3719" y="3130"/>
              <a:chExt cx="793" cy="794"/>
            </a:xfrm>
          </p:grpSpPr>
          <p:sp>
            <p:nvSpPr>
              <p:cNvPr id="20491" name="Oval 57"/>
              <p:cNvSpPr>
                <a:spLocks noChangeArrowheads="1"/>
              </p:cNvSpPr>
              <p:nvPr/>
            </p:nvSpPr>
            <p:spPr bwMode="gray">
              <a:xfrm>
                <a:off x="3719" y="3131"/>
                <a:ext cx="793" cy="793"/>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BE" altLang="fr-FR"/>
              </a:p>
            </p:txBody>
          </p:sp>
          <p:sp>
            <p:nvSpPr>
              <p:cNvPr id="20492" name="Freeform 58"/>
              <p:cNvSpPr>
                <a:spLocks/>
              </p:cNvSpPr>
              <p:nvPr/>
            </p:nvSpPr>
            <p:spPr bwMode="gray">
              <a:xfrm>
                <a:off x="3719" y="3130"/>
                <a:ext cx="793" cy="793"/>
              </a:xfrm>
              <a:custGeom>
                <a:avLst/>
                <a:gdLst>
                  <a:gd name="T0" fmla="*/ 1102 w 406"/>
                  <a:gd name="T1" fmla="*/ 15149 h 406"/>
                  <a:gd name="T2" fmla="*/ 0 w 406"/>
                  <a:gd name="T3" fmla="*/ 21944 h 406"/>
                  <a:gd name="T4" fmla="*/ 22036 w 406"/>
                  <a:gd name="T5" fmla="*/ 44037 h 406"/>
                  <a:gd name="T6" fmla="*/ 44037 w 406"/>
                  <a:gd name="T7" fmla="*/ 22036 h 406"/>
                  <a:gd name="T8" fmla="*/ 22036 w 406"/>
                  <a:gd name="T9" fmla="*/ 0 h 406"/>
                  <a:gd name="T10" fmla="*/ 22036 w 406"/>
                  <a:gd name="T11" fmla="*/ 22036 h 406"/>
                  <a:gd name="T12" fmla="*/ 1102 w 406"/>
                  <a:gd name="T13" fmla="*/ 15149 h 406"/>
                  <a:gd name="T14" fmla="*/ 0 60000 65536"/>
                  <a:gd name="T15" fmla="*/ 0 60000 65536"/>
                  <a:gd name="T16" fmla="*/ 0 60000 65536"/>
                  <a:gd name="T17" fmla="*/ 0 60000 65536"/>
                  <a:gd name="T18" fmla="*/ 0 60000 65536"/>
                  <a:gd name="T19" fmla="*/ 0 60000 65536"/>
                  <a:gd name="T20" fmla="*/ 0 60000 65536"/>
                  <a:gd name="T21" fmla="*/ 0 w 406"/>
                  <a:gd name="T22" fmla="*/ 0 h 406"/>
                  <a:gd name="T23" fmla="*/ 406 w 406"/>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6" h="406">
                    <a:moveTo>
                      <a:pt x="10" y="140"/>
                    </a:moveTo>
                    <a:cubicBezTo>
                      <a:pt x="3" y="160"/>
                      <a:pt x="0" y="181"/>
                      <a:pt x="0" y="202"/>
                    </a:cubicBezTo>
                    <a:cubicBezTo>
                      <a:pt x="0" y="315"/>
                      <a:pt x="90" y="406"/>
                      <a:pt x="203" y="406"/>
                    </a:cubicBezTo>
                    <a:cubicBezTo>
                      <a:pt x="315" y="406"/>
                      <a:pt x="406" y="315"/>
                      <a:pt x="406" y="203"/>
                    </a:cubicBezTo>
                    <a:cubicBezTo>
                      <a:pt x="406" y="90"/>
                      <a:pt x="315" y="0"/>
                      <a:pt x="203" y="0"/>
                    </a:cubicBezTo>
                    <a:lnTo>
                      <a:pt x="203" y="203"/>
                    </a:lnTo>
                    <a:lnTo>
                      <a:pt x="10" y="140"/>
                    </a:lnTo>
                    <a:close/>
                  </a:path>
                </a:pathLst>
              </a:custGeom>
              <a:solidFill>
                <a:srgbClr val="FBDB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nvGrpSpPr>
            <p:cNvPr id="20488" name="Group 59"/>
            <p:cNvGrpSpPr>
              <a:grpSpLocks/>
            </p:cNvGrpSpPr>
            <p:nvPr/>
          </p:nvGrpSpPr>
          <p:grpSpPr bwMode="auto">
            <a:xfrm>
              <a:off x="3834" y="2803"/>
              <a:ext cx="630" cy="1045"/>
              <a:chOff x="3824" y="1157"/>
              <a:chExt cx="630" cy="1045"/>
            </a:xfrm>
          </p:grpSpPr>
          <p:sp>
            <p:nvSpPr>
              <p:cNvPr id="20489" name="AutoShape 60"/>
              <p:cNvSpPr>
                <a:spLocks noChangeArrowheads="1"/>
              </p:cNvSpPr>
              <p:nvPr/>
            </p:nvSpPr>
            <p:spPr bwMode="gray">
              <a:xfrm>
                <a:off x="3935" y="1793"/>
                <a:ext cx="409" cy="40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fr-BE" altLang="fr-FR" sz="1400" b="1">
                  <a:solidFill>
                    <a:schemeClr val="hlink"/>
                  </a:solidFill>
                </a:endParaRPr>
              </a:p>
              <a:p>
                <a:pPr algn="ctr"/>
                <a:endParaRPr lang="fr-BE" altLang="fr-FR" sz="1400" b="1">
                  <a:solidFill>
                    <a:schemeClr val="hlink"/>
                  </a:solidFill>
                </a:endParaRPr>
              </a:p>
              <a:p>
                <a:pPr algn="ctr"/>
                <a:r>
                  <a:rPr lang="fr-BE" altLang="fr-FR" sz="1400" b="1">
                    <a:solidFill>
                      <a:schemeClr val="hlink"/>
                    </a:solidFill>
                  </a:rPr>
                  <a:t>80%</a:t>
                </a:r>
                <a:endParaRPr lang="fr-FR" altLang="fr-FR" sz="1400" b="1">
                  <a:solidFill>
                    <a:schemeClr val="hlink"/>
                  </a:solidFill>
                </a:endParaRPr>
              </a:p>
            </p:txBody>
          </p:sp>
          <p:sp>
            <p:nvSpPr>
              <p:cNvPr id="20490" name="Rectangle 61"/>
              <p:cNvSpPr>
                <a:spLocks noChangeArrowheads="1"/>
              </p:cNvSpPr>
              <p:nvPr/>
            </p:nvSpPr>
            <p:spPr bwMode="gray">
              <a:xfrm>
                <a:off x="3824" y="1157"/>
                <a:ext cx="630"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400">
                    <a:solidFill>
                      <a:srgbClr val="FF9900"/>
                    </a:solidFill>
                  </a:rPr>
                  <a:t>Regioni più</a:t>
                </a:r>
                <a:br>
                  <a:rPr lang="en-US" altLang="en-US" sz="1400">
                    <a:solidFill>
                      <a:srgbClr val="FF9900"/>
                    </a:solidFill>
                  </a:rPr>
                </a:br>
                <a:r>
                  <a:rPr lang="en-US" altLang="en-US" sz="1400">
                    <a:solidFill>
                      <a:srgbClr val="FF9900"/>
                    </a:solidFill>
                  </a:rPr>
                  <a:t>sviluppate</a:t>
                </a:r>
                <a:endParaRPr lang="en-US" altLang="fr-FR" sz="1400">
                  <a:solidFill>
                    <a:srgbClr val="FF9900"/>
                  </a:solidFill>
                </a:endParaRPr>
              </a:p>
              <a:p>
                <a:pPr algn="ctr"/>
                <a:endParaRPr lang="en-US" altLang="fr-FR" sz="1400">
                  <a:solidFill>
                    <a:srgbClr val="FF9900"/>
                  </a:solidFill>
                </a:endParaRPr>
              </a:p>
              <a:p>
                <a:pPr algn="ctr"/>
                <a:endParaRPr lang="en-US" altLang="fr-FR" sz="1400">
                  <a:solidFill>
                    <a:srgbClr val="FF9900"/>
                  </a:solidFill>
                </a:endParaRPr>
              </a:p>
            </p:txBody>
          </p:sp>
        </p:grpSp>
      </p:grpSp>
    </p:spTree>
    <p:extLst>
      <p:ext uri="{BB962C8B-B14F-4D97-AF65-F5344CB8AC3E}">
        <p14:creationId xmlns:p14="http://schemas.microsoft.com/office/powerpoint/2010/main" val="42042271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613" name="AutoShape 45"/>
          <p:cNvSpPr>
            <a:spLocks noChangeAspect="1" noChangeArrowheads="1"/>
          </p:cNvSpPr>
          <p:nvPr/>
        </p:nvSpPr>
        <p:spPr bwMode="gray">
          <a:xfrm>
            <a:off x="1792288" y="4583113"/>
            <a:ext cx="8443912" cy="1573212"/>
          </a:xfrm>
          <a:prstGeom prst="roundRect">
            <a:avLst>
              <a:gd name="adj" fmla="val 13931"/>
            </a:avLst>
          </a:prstGeom>
          <a:gradFill rotWithShape="1">
            <a:gsLst>
              <a:gs pos="0">
                <a:schemeClr val="bg2"/>
              </a:gs>
              <a:gs pos="100000">
                <a:schemeClr val="tx1">
                  <a:alpha val="10001"/>
                </a:scheme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tIns="54000" rIns="0" bIns="54000" anchor="ctr">
            <a:spAutoFit/>
          </a:bodyPr>
          <a:lstStyle>
            <a:lvl1pPr marL="268288" indent="-2651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600"/>
              </a:spcAft>
              <a:buClr>
                <a:schemeClr val="hlink"/>
              </a:buClr>
              <a:buFontTx/>
              <a:buChar char="•"/>
            </a:pPr>
            <a:r>
              <a:rPr lang="it-IT" altLang="en-US" dirty="0">
                <a:solidFill>
                  <a:schemeClr val="tx2"/>
                </a:solidFill>
              </a:rPr>
              <a:t>Ricerca e innovazione.</a:t>
            </a:r>
          </a:p>
          <a:p>
            <a:pPr>
              <a:spcAft>
                <a:spcPts val="600"/>
              </a:spcAft>
              <a:buClr>
                <a:schemeClr val="hlink"/>
              </a:buClr>
              <a:buFontTx/>
              <a:buChar char="•"/>
            </a:pPr>
            <a:r>
              <a:rPr lang="it-IT" altLang="en-US" dirty="0">
                <a:solidFill>
                  <a:schemeClr val="tx2"/>
                </a:solidFill>
              </a:rPr>
              <a:t>Tecnologie dell’informazione e della comunicazione (TIC).</a:t>
            </a:r>
          </a:p>
          <a:p>
            <a:pPr>
              <a:spcAft>
                <a:spcPts val="600"/>
              </a:spcAft>
              <a:buClr>
                <a:schemeClr val="hlink"/>
              </a:buClr>
              <a:buFontTx/>
              <a:buChar char="•"/>
            </a:pPr>
            <a:r>
              <a:rPr lang="it-IT" altLang="en-US" dirty="0">
                <a:solidFill>
                  <a:schemeClr val="tx2"/>
                </a:solidFill>
              </a:rPr>
              <a:t>Competitività delle piccole e medie imprese – Maggiore utilizzo Strumenti finanziari.</a:t>
            </a:r>
          </a:p>
          <a:p>
            <a:pPr>
              <a:buClr>
                <a:schemeClr val="hlink"/>
              </a:buClr>
              <a:buFontTx/>
              <a:buChar char="•"/>
            </a:pPr>
            <a:r>
              <a:rPr lang="it-IT" altLang="en-US" b="1" dirty="0">
                <a:solidFill>
                  <a:srgbClr val="76B043"/>
                </a:solidFill>
              </a:rPr>
              <a:t>Passaggio a un’economia a basse emissioni di CO</a:t>
            </a:r>
            <a:r>
              <a:rPr lang="it-IT" altLang="en-US" b="1" baseline="-25000" dirty="0">
                <a:solidFill>
                  <a:srgbClr val="76B043"/>
                </a:solidFill>
              </a:rPr>
              <a:t>2</a:t>
            </a:r>
            <a:r>
              <a:rPr lang="it-IT" altLang="en-US" b="1" dirty="0">
                <a:solidFill>
                  <a:srgbClr val="76B043"/>
                </a:solidFill>
              </a:rPr>
              <a:t> </a:t>
            </a:r>
            <a:r>
              <a:rPr lang="it-IT" altLang="en-US" sz="1200" b="1" dirty="0">
                <a:solidFill>
                  <a:srgbClr val="76B043"/>
                </a:solidFill>
              </a:rPr>
              <a:t>(efficienza energetica ed energie rinnovabili).</a:t>
            </a:r>
            <a:endParaRPr lang="it-IT" altLang="en-US" sz="1000" b="1" dirty="0">
              <a:solidFill>
                <a:srgbClr val="76B043"/>
              </a:solidFill>
            </a:endParaRPr>
          </a:p>
        </p:txBody>
      </p:sp>
      <p:sp>
        <p:nvSpPr>
          <p:cNvPr id="204851" name="Rectangle 51"/>
          <p:cNvSpPr>
            <a:spLocks noGrp="1" noChangeArrowheads="1"/>
          </p:cNvSpPr>
          <p:nvPr>
            <p:ph type="title" idx="4294967295"/>
          </p:nvPr>
        </p:nvSpPr>
        <p:spPr>
          <a:xfrm>
            <a:off x="2161382" y="162719"/>
            <a:ext cx="8218487" cy="719138"/>
          </a:xfrm>
        </p:spPr>
        <p:txBody>
          <a:bodyPr>
            <a:noAutofit/>
          </a:bodyPr>
          <a:lstStyle/>
          <a:p>
            <a:pPr algn="ctr"/>
            <a:r>
              <a:rPr lang="pl-PL" altLang="en-US" sz="3600" b="1" dirty="0">
                <a:solidFill>
                  <a:srgbClr val="FF0000"/>
                </a:solidFill>
              </a:rPr>
              <a:t>Concentrazione degli investimenti su </a:t>
            </a:r>
            <a:r>
              <a:rPr lang="it-IT" altLang="en-US" sz="3600" b="1" dirty="0">
                <a:solidFill>
                  <a:srgbClr val="FF0000"/>
                </a:solidFill>
              </a:rPr>
              <a:t/>
            </a:r>
            <a:br>
              <a:rPr lang="it-IT" altLang="en-US" sz="3600" b="1" dirty="0">
                <a:solidFill>
                  <a:srgbClr val="FF0000"/>
                </a:solidFill>
              </a:rPr>
            </a:br>
            <a:r>
              <a:rPr lang="pl-PL" altLang="en-US" sz="3600" b="1" dirty="0">
                <a:solidFill>
                  <a:srgbClr val="FF0000"/>
                </a:solidFill>
              </a:rPr>
              <a:t>4 priorit</a:t>
            </a:r>
            <a:r>
              <a:rPr lang="it-IT" altLang="en-US" sz="3600" b="1" dirty="0">
                <a:solidFill>
                  <a:srgbClr val="FF0000"/>
                </a:solidFill>
              </a:rPr>
              <a:t>à tematiche </a:t>
            </a:r>
            <a:r>
              <a:rPr lang="fr-BE" altLang="en-US" sz="3600" b="1" dirty="0">
                <a:solidFill>
                  <a:srgbClr val="FF0000"/>
                </a:solidFill>
              </a:rPr>
              <a:t>(FESR)</a:t>
            </a:r>
            <a:endParaRPr lang="en-GB" altLang="en-US" sz="3600" b="1" dirty="0">
              <a:solidFill>
                <a:srgbClr val="FF0000"/>
              </a:solidFill>
            </a:endParaRPr>
          </a:p>
        </p:txBody>
      </p:sp>
      <p:grpSp>
        <p:nvGrpSpPr>
          <p:cNvPr id="2" name="Group 111"/>
          <p:cNvGrpSpPr>
            <a:grpSpLocks/>
          </p:cNvGrpSpPr>
          <p:nvPr/>
        </p:nvGrpSpPr>
        <p:grpSpPr bwMode="auto">
          <a:xfrm>
            <a:off x="3763963" y="1022748"/>
            <a:ext cx="4948238" cy="3297238"/>
            <a:chOff x="1297" y="1217"/>
            <a:chExt cx="3117" cy="2077"/>
          </a:xfrm>
        </p:grpSpPr>
        <p:sp>
          <p:nvSpPr>
            <p:cNvPr id="22565" name="AutoShape 102"/>
            <p:cNvSpPr>
              <a:spLocks noChangeArrowheads="1"/>
            </p:cNvSpPr>
            <p:nvPr/>
          </p:nvSpPr>
          <p:spPr bwMode="gray">
            <a:xfrm>
              <a:off x="3023" y="1805"/>
              <a:ext cx="356" cy="355"/>
            </a:xfrm>
            <a:prstGeom prst="roundRect">
              <a:avLst>
                <a:gd name="adj" fmla="val 16667"/>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BE" altLang="en-US" b="1">
                  <a:solidFill>
                    <a:schemeClr val="bg1"/>
                  </a:solidFill>
                </a:rPr>
                <a:t>15%</a:t>
              </a:r>
              <a:endParaRPr lang="fr-FR" altLang="en-US" b="1">
                <a:solidFill>
                  <a:schemeClr val="bg1"/>
                </a:solidFill>
              </a:endParaRPr>
            </a:p>
          </p:txBody>
        </p:sp>
        <p:sp>
          <p:nvSpPr>
            <p:cNvPr id="22566" name="AutoShape 103"/>
            <p:cNvSpPr>
              <a:spLocks noChangeArrowheads="1"/>
            </p:cNvSpPr>
            <p:nvPr/>
          </p:nvSpPr>
          <p:spPr bwMode="gray">
            <a:xfrm>
              <a:off x="4059" y="2005"/>
              <a:ext cx="355" cy="356"/>
            </a:xfrm>
            <a:prstGeom prst="roundRect">
              <a:avLst>
                <a:gd name="adj" fmla="val 16667"/>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BE" altLang="en-US" b="1">
                  <a:solidFill>
                    <a:schemeClr val="bg1"/>
                  </a:solidFill>
                </a:rPr>
                <a:t>20%</a:t>
              </a:r>
              <a:endParaRPr lang="fr-FR" altLang="en-US" b="1">
                <a:solidFill>
                  <a:schemeClr val="bg1"/>
                </a:solidFill>
              </a:endParaRPr>
            </a:p>
          </p:txBody>
        </p:sp>
        <p:sp>
          <p:nvSpPr>
            <p:cNvPr id="22567" name="AutoShape 101"/>
            <p:cNvSpPr>
              <a:spLocks noChangeArrowheads="1"/>
            </p:cNvSpPr>
            <p:nvPr/>
          </p:nvSpPr>
          <p:spPr bwMode="gray">
            <a:xfrm>
              <a:off x="1338" y="2005"/>
              <a:ext cx="355" cy="356"/>
            </a:xfrm>
            <a:prstGeom prst="roundRect">
              <a:avLst>
                <a:gd name="adj" fmla="val 16667"/>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b"/>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BE" altLang="en-US" b="1">
                  <a:solidFill>
                    <a:schemeClr val="bg1"/>
                  </a:solidFill>
                </a:rPr>
                <a:t>12%</a:t>
              </a:r>
              <a:endParaRPr lang="fr-FR" altLang="en-US" b="1">
                <a:solidFill>
                  <a:schemeClr val="bg1"/>
                </a:solidFill>
              </a:endParaRPr>
            </a:p>
          </p:txBody>
        </p:sp>
        <p:sp>
          <p:nvSpPr>
            <p:cNvPr id="22568" name="AutoShape 21"/>
            <p:cNvSpPr>
              <a:spLocks noChangeArrowheads="1"/>
            </p:cNvSpPr>
            <p:nvPr/>
          </p:nvSpPr>
          <p:spPr bwMode="gray">
            <a:xfrm>
              <a:off x="1603" y="1842"/>
              <a:ext cx="355" cy="356"/>
            </a:xfrm>
            <a:prstGeom prst="roundRect">
              <a:avLst>
                <a:gd name="adj" fmla="val 16667"/>
              </a:avLst>
            </a:prstGeom>
            <a:solidFill>
              <a:schemeClr val="hlink"/>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BE" altLang="en-US" b="1">
                  <a:solidFill>
                    <a:schemeClr val="bg1"/>
                  </a:solidFill>
                </a:rPr>
                <a:t>50%</a:t>
              </a:r>
              <a:endParaRPr lang="fr-FR" altLang="en-US" b="1">
                <a:solidFill>
                  <a:schemeClr val="bg1"/>
                </a:solidFill>
              </a:endParaRPr>
            </a:p>
          </p:txBody>
        </p:sp>
        <p:sp>
          <p:nvSpPr>
            <p:cNvPr id="22569" name="AutoShape 22"/>
            <p:cNvSpPr>
              <a:spLocks noChangeArrowheads="1"/>
            </p:cNvSpPr>
            <p:nvPr/>
          </p:nvSpPr>
          <p:spPr bwMode="gray">
            <a:xfrm>
              <a:off x="2699" y="1661"/>
              <a:ext cx="356" cy="355"/>
            </a:xfrm>
            <a:prstGeom prst="roundRect">
              <a:avLst>
                <a:gd name="adj" fmla="val 16667"/>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BE" altLang="en-US" b="1">
                  <a:solidFill>
                    <a:schemeClr val="bg1"/>
                  </a:solidFill>
                </a:rPr>
                <a:t>60%</a:t>
              </a:r>
              <a:endParaRPr lang="fr-FR" altLang="en-US" b="1">
                <a:solidFill>
                  <a:schemeClr val="bg1"/>
                </a:solidFill>
              </a:endParaRPr>
            </a:p>
          </p:txBody>
        </p:sp>
        <p:sp>
          <p:nvSpPr>
            <p:cNvPr id="22570" name="AutoShape 23"/>
            <p:cNvSpPr>
              <a:spLocks noChangeArrowheads="1"/>
            </p:cNvSpPr>
            <p:nvPr/>
          </p:nvSpPr>
          <p:spPr bwMode="gray">
            <a:xfrm>
              <a:off x="3794" y="1842"/>
              <a:ext cx="355" cy="356"/>
            </a:xfrm>
            <a:prstGeom prst="roundRect">
              <a:avLst>
                <a:gd name="adj" fmla="val 16667"/>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BE" altLang="en-US" b="1">
                  <a:solidFill>
                    <a:schemeClr val="hlink"/>
                  </a:solidFill>
                </a:rPr>
                <a:t>80%</a:t>
              </a:r>
              <a:endParaRPr lang="fr-FR" altLang="en-US" b="1">
                <a:solidFill>
                  <a:schemeClr val="hlink"/>
                </a:solidFill>
              </a:endParaRPr>
            </a:p>
          </p:txBody>
        </p:sp>
        <p:sp>
          <p:nvSpPr>
            <p:cNvPr id="22571" name="Rectangle 27"/>
            <p:cNvSpPr>
              <a:spLocks noChangeArrowheads="1"/>
            </p:cNvSpPr>
            <p:nvPr/>
          </p:nvSpPr>
          <p:spPr bwMode="gray">
            <a:xfrm>
              <a:off x="1297" y="1414"/>
              <a:ext cx="965"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dirty="0" err="1">
                  <a:solidFill>
                    <a:schemeClr val="folHlink"/>
                  </a:solidFill>
                </a:rPr>
                <a:t>Regioni</a:t>
              </a:r>
              <a:r>
                <a:rPr lang="en-US" altLang="en-US" dirty="0">
                  <a:solidFill>
                    <a:schemeClr val="folHlink"/>
                  </a:solidFill>
                </a:rPr>
                <a:t> </a:t>
              </a:r>
              <a:r>
                <a:rPr lang="en-US" altLang="en-US" dirty="0" err="1">
                  <a:solidFill>
                    <a:schemeClr val="folHlink"/>
                  </a:solidFill>
                </a:rPr>
                <a:t>meno</a:t>
              </a:r>
              <a:r>
                <a:rPr lang="en-US" altLang="en-US" dirty="0">
                  <a:solidFill>
                    <a:schemeClr val="folHlink"/>
                  </a:solidFill>
                </a:rPr>
                <a:t> </a:t>
              </a:r>
            </a:p>
            <a:p>
              <a:pPr algn="ctr"/>
              <a:r>
                <a:rPr lang="en-US" altLang="en-US" dirty="0" err="1">
                  <a:solidFill>
                    <a:schemeClr val="folHlink"/>
                  </a:solidFill>
                </a:rPr>
                <a:t>sviluppate</a:t>
              </a:r>
              <a:endParaRPr lang="fr-FR" altLang="en-US" dirty="0">
                <a:solidFill>
                  <a:schemeClr val="folHlink"/>
                </a:solidFill>
              </a:endParaRPr>
            </a:p>
          </p:txBody>
        </p:sp>
        <p:sp>
          <p:nvSpPr>
            <p:cNvPr id="22572" name="Rectangle 28"/>
            <p:cNvSpPr>
              <a:spLocks noChangeArrowheads="1"/>
            </p:cNvSpPr>
            <p:nvPr/>
          </p:nvSpPr>
          <p:spPr bwMode="gray">
            <a:xfrm>
              <a:off x="2477" y="1217"/>
              <a:ext cx="80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a:solidFill>
                    <a:schemeClr val="hlink"/>
                  </a:solidFill>
                </a:rPr>
                <a:t>Regioni in</a:t>
              </a:r>
            </a:p>
            <a:p>
              <a:pPr algn="ctr"/>
              <a:r>
                <a:rPr lang="en-US" altLang="en-US">
                  <a:solidFill>
                    <a:schemeClr val="hlink"/>
                  </a:solidFill>
                </a:rPr>
                <a:t> transizione</a:t>
              </a:r>
            </a:p>
          </p:txBody>
        </p:sp>
        <p:sp>
          <p:nvSpPr>
            <p:cNvPr id="22573" name="Rectangle 29"/>
            <p:cNvSpPr>
              <a:spLocks noChangeArrowheads="1"/>
            </p:cNvSpPr>
            <p:nvPr/>
          </p:nvSpPr>
          <p:spPr bwMode="gray">
            <a:xfrm>
              <a:off x="3584" y="1425"/>
              <a:ext cx="7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a:solidFill>
                    <a:srgbClr val="FF9900"/>
                  </a:solidFill>
                </a:rPr>
                <a:t>Regioni più</a:t>
              </a:r>
            </a:p>
            <a:p>
              <a:pPr algn="ctr"/>
              <a:r>
                <a:rPr lang="en-US" altLang="en-US">
                  <a:solidFill>
                    <a:srgbClr val="FF9900"/>
                  </a:solidFill>
                </a:rPr>
                <a:t>sviluppate</a:t>
              </a:r>
            </a:p>
          </p:txBody>
        </p:sp>
        <p:pic>
          <p:nvPicPr>
            <p:cNvPr id="22574" name="Picture 41" descr="entonno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43" y="2270"/>
              <a:ext cx="126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5" name="AutoShape 33"/>
            <p:cNvSpPr>
              <a:spLocks noChangeAspect="1" noChangeArrowheads="1"/>
            </p:cNvSpPr>
            <p:nvPr/>
          </p:nvSpPr>
          <p:spPr bwMode="gray">
            <a:xfrm rot="-2700000">
              <a:off x="2444" y="2177"/>
              <a:ext cx="143" cy="214"/>
            </a:xfrm>
            <a:prstGeom prst="downArrow">
              <a:avLst>
                <a:gd name="adj1" fmla="val 50000"/>
                <a:gd name="adj2" fmla="val 37413"/>
              </a:avLst>
            </a:prstGeom>
            <a:solidFill>
              <a:schemeClr val="fo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576" name="AutoShape 34"/>
            <p:cNvSpPr>
              <a:spLocks noChangeAspect="1" noChangeArrowheads="1"/>
            </p:cNvSpPr>
            <p:nvPr/>
          </p:nvSpPr>
          <p:spPr bwMode="gray">
            <a:xfrm rot="2700000">
              <a:off x="3153" y="2173"/>
              <a:ext cx="143" cy="214"/>
            </a:xfrm>
            <a:prstGeom prst="downArrow">
              <a:avLst>
                <a:gd name="adj1" fmla="val 50000"/>
                <a:gd name="adj2" fmla="val 37413"/>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577" name="AutoShape 35"/>
            <p:cNvSpPr>
              <a:spLocks noChangeAspect="1" noChangeArrowheads="1"/>
            </p:cNvSpPr>
            <p:nvPr/>
          </p:nvSpPr>
          <p:spPr bwMode="gray">
            <a:xfrm>
              <a:off x="2798" y="2212"/>
              <a:ext cx="143" cy="213"/>
            </a:xfrm>
            <a:prstGeom prst="downArrow">
              <a:avLst>
                <a:gd name="adj1" fmla="val 50000"/>
                <a:gd name="adj2" fmla="val 37238"/>
              </a:avLst>
            </a:prstGeom>
            <a:solidFill>
              <a:schemeClr val="hlink"/>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3" name="Group 98"/>
          <p:cNvGrpSpPr>
            <a:grpSpLocks/>
          </p:cNvGrpSpPr>
          <p:nvPr/>
        </p:nvGrpSpPr>
        <p:grpSpPr bwMode="auto">
          <a:xfrm>
            <a:off x="1771650" y="4670426"/>
            <a:ext cx="414338" cy="1279525"/>
            <a:chOff x="321" y="1489"/>
            <a:chExt cx="442" cy="1370"/>
          </a:xfrm>
        </p:grpSpPr>
        <p:grpSp>
          <p:nvGrpSpPr>
            <p:cNvPr id="22534" name="Group 71"/>
            <p:cNvGrpSpPr>
              <a:grpSpLocks/>
            </p:cNvGrpSpPr>
            <p:nvPr/>
          </p:nvGrpSpPr>
          <p:grpSpPr bwMode="auto">
            <a:xfrm>
              <a:off x="321" y="2566"/>
              <a:ext cx="295" cy="293"/>
              <a:chOff x="2160" y="3896"/>
              <a:chExt cx="295" cy="293"/>
            </a:xfrm>
          </p:grpSpPr>
          <p:sp>
            <p:nvSpPr>
              <p:cNvPr id="22562" name="Oval 72"/>
              <p:cNvSpPr>
                <a:spLocks noChangeArrowheads="1"/>
              </p:cNvSpPr>
              <p:nvPr/>
            </p:nvSpPr>
            <p:spPr bwMode="gray">
              <a:xfrm>
                <a:off x="2160" y="3896"/>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563" name="Freeform 73"/>
              <p:cNvSpPr>
                <a:spLocks noEditPoints="1"/>
              </p:cNvSpPr>
              <p:nvPr/>
            </p:nvSpPr>
            <p:spPr bwMode="gray">
              <a:xfrm>
                <a:off x="2224" y="3953"/>
                <a:ext cx="142" cy="163"/>
              </a:xfrm>
              <a:custGeom>
                <a:avLst/>
                <a:gdLst>
                  <a:gd name="T0" fmla="*/ 337249081 w 60"/>
                  <a:gd name="T1" fmla="*/ 161623585 h 69"/>
                  <a:gd name="T2" fmla="*/ 433067476 w 60"/>
                  <a:gd name="T3" fmla="*/ 535116763 h 69"/>
                  <a:gd name="T4" fmla="*/ 218052342 w 60"/>
                  <a:gd name="T5" fmla="*/ 361894235 h 69"/>
                  <a:gd name="T6" fmla="*/ 412687338 w 60"/>
                  <a:gd name="T7" fmla="*/ 582146012 h 69"/>
                  <a:gd name="T8" fmla="*/ 385469997 w 60"/>
                  <a:gd name="T9" fmla="*/ 608482718 h 69"/>
                  <a:gd name="T10" fmla="*/ 337249081 w 60"/>
                  <a:gd name="T11" fmla="*/ 619960635 h 69"/>
                  <a:gd name="T12" fmla="*/ 270176099 w 60"/>
                  <a:gd name="T13" fmla="*/ 593624231 h 69"/>
                  <a:gd name="T14" fmla="*/ 233344110 w 60"/>
                  <a:gd name="T15" fmla="*/ 535116763 h 69"/>
                  <a:gd name="T16" fmla="*/ 218052342 w 60"/>
                  <a:gd name="T17" fmla="*/ 520017583 h 69"/>
                  <a:gd name="T18" fmla="*/ 206298684 w 60"/>
                  <a:gd name="T19" fmla="*/ 508867746 h 69"/>
                  <a:gd name="T20" fmla="*/ 103630703 w 60"/>
                  <a:gd name="T21" fmla="*/ 457915159 h 69"/>
                  <a:gd name="T22" fmla="*/ 63798861 w 60"/>
                  <a:gd name="T23" fmla="*/ 361894235 h 69"/>
                  <a:gd name="T24" fmla="*/ 103630703 w 60"/>
                  <a:gd name="T25" fmla="*/ 246429811 h 69"/>
                  <a:gd name="T26" fmla="*/ 218052342 w 60"/>
                  <a:gd name="T27" fmla="*/ 200224992 h 69"/>
                  <a:gd name="T28" fmla="*/ 233344110 w 60"/>
                  <a:gd name="T29" fmla="*/ 200224992 h 69"/>
                  <a:gd name="T30" fmla="*/ 245259233 w 60"/>
                  <a:gd name="T31" fmla="*/ 184370778 h 69"/>
                  <a:gd name="T32" fmla="*/ 320447494 w 60"/>
                  <a:gd name="T33" fmla="*/ 88350119 h 69"/>
                  <a:gd name="T34" fmla="*/ 449490700 w 60"/>
                  <a:gd name="T35" fmla="*/ 47027152 h 69"/>
                  <a:gd name="T36" fmla="*/ 602519857 w 60"/>
                  <a:gd name="T37" fmla="*/ 111093154 h 69"/>
                  <a:gd name="T38" fmla="*/ 667571896 w 60"/>
                  <a:gd name="T39" fmla="*/ 273560861 h 69"/>
                  <a:gd name="T40" fmla="*/ 667571896 w 60"/>
                  <a:gd name="T41" fmla="*/ 300168043 h 69"/>
                  <a:gd name="T42" fmla="*/ 667571896 w 60"/>
                  <a:gd name="T43" fmla="*/ 308593769 h 69"/>
                  <a:gd name="T44" fmla="*/ 667571896 w 60"/>
                  <a:gd name="T45" fmla="*/ 319745345 h 69"/>
                  <a:gd name="T46" fmla="*/ 667571896 w 60"/>
                  <a:gd name="T47" fmla="*/ 335559041 h 69"/>
                  <a:gd name="T48" fmla="*/ 694594149 w 60"/>
                  <a:gd name="T49" fmla="*/ 381806647 h 69"/>
                  <a:gd name="T50" fmla="*/ 706138329 w 60"/>
                  <a:gd name="T51" fmla="*/ 435542308 h 69"/>
                  <a:gd name="T52" fmla="*/ 655656320 w 60"/>
                  <a:gd name="T53" fmla="*/ 535116763 h 69"/>
                  <a:gd name="T54" fmla="*/ 552247478 w 60"/>
                  <a:gd name="T55" fmla="*/ 571098680 h 69"/>
                  <a:gd name="T56" fmla="*/ 552247478 w 60"/>
                  <a:gd name="T57" fmla="*/ 571098680 h 69"/>
                  <a:gd name="T58" fmla="*/ 536685796 w 60"/>
                  <a:gd name="T59" fmla="*/ 508867746 h 69"/>
                  <a:gd name="T60" fmla="*/ 563638071 w 60"/>
                  <a:gd name="T61" fmla="*/ 246429811 h 69"/>
                  <a:gd name="T62" fmla="*/ 516057556 w 60"/>
                  <a:gd name="T63" fmla="*/ 435542308 h 69"/>
                  <a:gd name="T64" fmla="*/ 337249081 w 60"/>
                  <a:gd name="T65" fmla="*/ 161623585 h 69"/>
                  <a:gd name="T66" fmla="*/ 433067476 w 60"/>
                  <a:gd name="T67" fmla="*/ 646237924 h 69"/>
                  <a:gd name="T68" fmla="*/ 424439028 w 60"/>
                  <a:gd name="T69" fmla="*/ 854909884 h 69"/>
                  <a:gd name="T70" fmla="*/ 552247478 w 60"/>
                  <a:gd name="T71" fmla="*/ 854909884 h 69"/>
                  <a:gd name="T72" fmla="*/ 552247478 w 60"/>
                  <a:gd name="T73" fmla="*/ 629027097 h 69"/>
                  <a:gd name="T74" fmla="*/ 706138329 w 60"/>
                  <a:gd name="T75" fmla="*/ 571098680 h 69"/>
                  <a:gd name="T76" fmla="*/ 770300805 w 60"/>
                  <a:gd name="T77" fmla="*/ 435542308 h 69"/>
                  <a:gd name="T78" fmla="*/ 758392498 w 60"/>
                  <a:gd name="T79" fmla="*/ 361894235 h 69"/>
                  <a:gd name="T80" fmla="*/ 733470785 w 60"/>
                  <a:gd name="T81" fmla="*/ 308593769 h 69"/>
                  <a:gd name="T82" fmla="*/ 733470785 w 60"/>
                  <a:gd name="T83" fmla="*/ 300168043 h 69"/>
                  <a:gd name="T84" fmla="*/ 733470785 w 60"/>
                  <a:gd name="T85" fmla="*/ 273560861 h 69"/>
                  <a:gd name="T86" fmla="*/ 639416674 w 60"/>
                  <a:gd name="T87" fmla="*/ 73335850 h 69"/>
                  <a:gd name="T88" fmla="*/ 449490700 w 60"/>
                  <a:gd name="T89" fmla="*/ 0 h 69"/>
                  <a:gd name="T90" fmla="*/ 282072439 w 60"/>
                  <a:gd name="T91" fmla="*/ 37399752 h 69"/>
                  <a:gd name="T92" fmla="*/ 194894307 w 60"/>
                  <a:gd name="T93" fmla="*/ 146972263 h 69"/>
                  <a:gd name="T94" fmla="*/ 63798861 w 60"/>
                  <a:gd name="T95" fmla="*/ 208711193 h 69"/>
                  <a:gd name="T96" fmla="*/ 0 w 60"/>
                  <a:gd name="T97" fmla="*/ 361894235 h 69"/>
                  <a:gd name="T98" fmla="*/ 63798861 w 60"/>
                  <a:gd name="T99" fmla="*/ 493042560 h 69"/>
                  <a:gd name="T100" fmla="*/ 179340502 w 60"/>
                  <a:gd name="T101" fmla="*/ 571098680 h 69"/>
                  <a:gd name="T102" fmla="*/ 233344110 w 60"/>
                  <a:gd name="T103" fmla="*/ 646237924 h 69"/>
                  <a:gd name="T104" fmla="*/ 337249081 w 60"/>
                  <a:gd name="T105" fmla="*/ 670491557 h 69"/>
                  <a:gd name="T106" fmla="*/ 424439028 w 60"/>
                  <a:gd name="T107" fmla="*/ 655839593 h 69"/>
                  <a:gd name="T108" fmla="*/ 433067476 w 60"/>
                  <a:gd name="T109" fmla="*/ 646237924 h 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69"/>
                  <a:gd name="T167" fmla="*/ 60 w 60"/>
                  <a:gd name="T168" fmla="*/ 69 h 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69">
                    <a:moveTo>
                      <a:pt x="26" y="13"/>
                    </a:moveTo>
                    <a:cubicBezTo>
                      <a:pt x="30" y="20"/>
                      <a:pt x="33" y="30"/>
                      <a:pt x="34" y="43"/>
                    </a:cubicBezTo>
                    <a:cubicBezTo>
                      <a:pt x="25" y="38"/>
                      <a:pt x="19" y="34"/>
                      <a:pt x="17" y="29"/>
                    </a:cubicBezTo>
                    <a:cubicBezTo>
                      <a:pt x="17" y="37"/>
                      <a:pt x="25" y="43"/>
                      <a:pt x="32" y="47"/>
                    </a:cubicBezTo>
                    <a:cubicBezTo>
                      <a:pt x="32" y="48"/>
                      <a:pt x="31" y="48"/>
                      <a:pt x="30" y="49"/>
                    </a:cubicBezTo>
                    <a:cubicBezTo>
                      <a:pt x="29" y="49"/>
                      <a:pt x="28" y="50"/>
                      <a:pt x="26" y="50"/>
                    </a:cubicBezTo>
                    <a:cubicBezTo>
                      <a:pt x="24" y="50"/>
                      <a:pt x="22" y="49"/>
                      <a:pt x="21" y="48"/>
                    </a:cubicBezTo>
                    <a:cubicBezTo>
                      <a:pt x="19" y="47"/>
                      <a:pt x="18" y="45"/>
                      <a:pt x="18" y="43"/>
                    </a:cubicBezTo>
                    <a:cubicBezTo>
                      <a:pt x="17" y="42"/>
                      <a:pt x="17" y="42"/>
                      <a:pt x="17" y="42"/>
                    </a:cubicBezTo>
                    <a:cubicBezTo>
                      <a:pt x="16" y="41"/>
                      <a:pt x="16" y="41"/>
                      <a:pt x="16" y="41"/>
                    </a:cubicBezTo>
                    <a:cubicBezTo>
                      <a:pt x="13" y="41"/>
                      <a:pt x="10" y="39"/>
                      <a:pt x="8" y="37"/>
                    </a:cubicBezTo>
                    <a:cubicBezTo>
                      <a:pt x="6" y="35"/>
                      <a:pt x="5" y="32"/>
                      <a:pt x="5" y="29"/>
                    </a:cubicBezTo>
                    <a:cubicBezTo>
                      <a:pt x="5" y="26"/>
                      <a:pt x="6" y="23"/>
                      <a:pt x="8" y="20"/>
                    </a:cubicBezTo>
                    <a:cubicBezTo>
                      <a:pt x="10" y="18"/>
                      <a:pt x="13" y="17"/>
                      <a:pt x="17" y="16"/>
                    </a:cubicBezTo>
                    <a:cubicBezTo>
                      <a:pt x="18" y="16"/>
                      <a:pt x="18" y="16"/>
                      <a:pt x="18" y="16"/>
                    </a:cubicBezTo>
                    <a:cubicBezTo>
                      <a:pt x="19" y="15"/>
                      <a:pt x="19" y="15"/>
                      <a:pt x="19" y="15"/>
                    </a:cubicBezTo>
                    <a:cubicBezTo>
                      <a:pt x="20" y="12"/>
                      <a:pt x="22" y="9"/>
                      <a:pt x="25" y="7"/>
                    </a:cubicBezTo>
                    <a:cubicBezTo>
                      <a:pt x="28" y="5"/>
                      <a:pt x="31" y="4"/>
                      <a:pt x="35" y="4"/>
                    </a:cubicBezTo>
                    <a:cubicBezTo>
                      <a:pt x="40" y="4"/>
                      <a:pt x="44" y="6"/>
                      <a:pt x="47" y="9"/>
                    </a:cubicBezTo>
                    <a:cubicBezTo>
                      <a:pt x="50" y="13"/>
                      <a:pt x="52" y="17"/>
                      <a:pt x="52" y="22"/>
                    </a:cubicBezTo>
                    <a:cubicBezTo>
                      <a:pt x="52" y="22"/>
                      <a:pt x="52" y="23"/>
                      <a:pt x="52" y="24"/>
                    </a:cubicBezTo>
                    <a:cubicBezTo>
                      <a:pt x="52" y="24"/>
                      <a:pt x="52" y="25"/>
                      <a:pt x="52" y="25"/>
                    </a:cubicBezTo>
                    <a:cubicBezTo>
                      <a:pt x="52" y="26"/>
                      <a:pt x="52" y="26"/>
                      <a:pt x="52" y="26"/>
                    </a:cubicBezTo>
                    <a:cubicBezTo>
                      <a:pt x="52" y="27"/>
                      <a:pt x="52" y="27"/>
                      <a:pt x="52" y="27"/>
                    </a:cubicBezTo>
                    <a:cubicBezTo>
                      <a:pt x="53" y="28"/>
                      <a:pt x="54" y="29"/>
                      <a:pt x="54" y="31"/>
                    </a:cubicBezTo>
                    <a:cubicBezTo>
                      <a:pt x="55" y="32"/>
                      <a:pt x="55" y="33"/>
                      <a:pt x="55" y="35"/>
                    </a:cubicBezTo>
                    <a:cubicBezTo>
                      <a:pt x="55" y="38"/>
                      <a:pt x="54" y="41"/>
                      <a:pt x="51" y="43"/>
                    </a:cubicBezTo>
                    <a:cubicBezTo>
                      <a:pt x="49" y="45"/>
                      <a:pt x="46" y="46"/>
                      <a:pt x="43" y="46"/>
                    </a:cubicBezTo>
                    <a:cubicBezTo>
                      <a:pt x="43" y="46"/>
                      <a:pt x="43" y="46"/>
                      <a:pt x="43" y="46"/>
                    </a:cubicBezTo>
                    <a:cubicBezTo>
                      <a:pt x="42" y="45"/>
                      <a:pt x="42" y="43"/>
                      <a:pt x="42" y="41"/>
                    </a:cubicBezTo>
                    <a:cubicBezTo>
                      <a:pt x="44" y="35"/>
                      <a:pt x="48" y="26"/>
                      <a:pt x="44" y="20"/>
                    </a:cubicBezTo>
                    <a:cubicBezTo>
                      <a:pt x="44" y="24"/>
                      <a:pt x="43" y="29"/>
                      <a:pt x="40" y="35"/>
                    </a:cubicBezTo>
                    <a:cubicBezTo>
                      <a:pt x="38" y="26"/>
                      <a:pt x="33" y="18"/>
                      <a:pt x="26" y="13"/>
                    </a:cubicBezTo>
                    <a:moveTo>
                      <a:pt x="34" y="52"/>
                    </a:moveTo>
                    <a:cubicBezTo>
                      <a:pt x="34" y="57"/>
                      <a:pt x="34" y="63"/>
                      <a:pt x="33" y="69"/>
                    </a:cubicBezTo>
                    <a:cubicBezTo>
                      <a:pt x="43" y="69"/>
                      <a:pt x="43" y="69"/>
                      <a:pt x="43" y="69"/>
                    </a:cubicBezTo>
                    <a:cubicBezTo>
                      <a:pt x="43" y="64"/>
                      <a:pt x="44" y="58"/>
                      <a:pt x="43" y="51"/>
                    </a:cubicBezTo>
                    <a:cubicBezTo>
                      <a:pt x="48" y="51"/>
                      <a:pt x="52" y="49"/>
                      <a:pt x="55" y="46"/>
                    </a:cubicBezTo>
                    <a:cubicBezTo>
                      <a:pt x="58" y="43"/>
                      <a:pt x="60" y="39"/>
                      <a:pt x="60" y="35"/>
                    </a:cubicBezTo>
                    <a:cubicBezTo>
                      <a:pt x="60" y="33"/>
                      <a:pt x="59" y="31"/>
                      <a:pt x="59" y="29"/>
                    </a:cubicBezTo>
                    <a:cubicBezTo>
                      <a:pt x="58" y="28"/>
                      <a:pt x="58" y="26"/>
                      <a:pt x="57" y="25"/>
                    </a:cubicBezTo>
                    <a:cubicBezTo>
                      <a:pt x="57" y="25"/>
                      <a:pt x="57" y="24"/>
                      <a:pt x="57" y="24"/>
                    </a:cubicBezTo>
                    <a:cubicBezTo>
                      <a:pt x="57" y="23"/>
                      <a:pt x="57" y="22"/>
                      <a:pt x="57" y="22"/>
                    </a:cubicBezTo>
                    <a:cubicBezTo>
                      <a:pt x="57" y="16"/>
                      <a:pt x="54" y="10"/>
                      <a:pt x="50" y="6"/>
                    </a:cubicBezTo>
                    <a:cubicBezTo>
                      <a:pt x="46" y="2"/>
                      <a:pt x="41" y="0"/>
                      <a:pt x="35" y="0"/>
                    </a:cubicBezTo>
                    <a:cubicBezTo>
                      <a:pt x="30" y="0"/>
                      <a:pt x="26" y="1"/>
                      <a:pt x="22" y="3"/>
                    </a:cubicBezTo>
                    <a:cubicBezTo>
                      <a:pt x="19" y="5"/>
                      <a:pt x="17" y="8"/>
                      <a:pt x="15" y="12"/>
                    </a:cubicBezTo>
                    <a:cubicBezTo>
                      <a:pt x="11" y="13"/>
                      <a:pt x="7" y="14"/>
                      <a:pt x="5" y="17"/>
                    </a:cubicBezTo>
                    <a:cubicBezTo>
                      <a:pt x="2" y="20"/>
                      <a:pt x="0" y="24"/>
                      <a:pt x="0" y="29"/>
                    </a:cubicBezTo>
                    <a:cubicBezTo>
                      <a:pt x="0" y="33"/>
                      <a:pt x="2" y="37"/>
                      <a:pt x="5" y="40"/>
                    </a:cubicBezTo>
                    <a:cubicBezTo>
                      <a:pt x="7" y="43"/>
                      <a:pt x="10" y="45"/>
                      <a:pt x="14" y="46"/>
                    </a:cubicBezTo>
                    <a:cubicBezTo>
                      <a:pt x="15" y="48"/>
                      <a:pt x="16" y="50"/>
                      <a:pt x="18" y="52"/>
                    </a:cubicBezTo>
                    <a:cubicBezTo>
                      <a:pt x="20" y="53"/>
                      <a:pt x="23" y="54"/>
                      <a:pt x="26" y="54"/>
                    </a:cubicBezTo>
                    <a:cubicBezTo>
                      <a:pt x="28" y="54"/>
                      <a:pt x="31" y="54"/>
                      <a:pt x="33" y="53"/>
                    </a:cubicBezTo>
                    <a:cubicBezTo>
                      <a:pt x="33" y="52"/>
                      <a:pt x="34" y="52"/>
                      <a:pt x="34" y="52"/>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564" name="Oval 74"/>
              <p:cNvSpPr>
                <a:spLocks noChangeArrowheads="1"/>
              </p:cNvSpPr>
              <p:nvPr/>
            </p:nvSpPr>
            <p:spPr bwMode="gray">
              <a:xfrm>
                <a:off x="2160" y="3896"/>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22535" name="Group 75"/>
            <p:cNvGrpSpPr>
              <a:grpSpLocks/>
            </p:cNvGrpSpPr>
            <p:nvPr/>
          </p:nvGrpSpPr>
          <p:grpSpPr bwMode="auto">
            <a:xfrm>
              <a:off x="321" y="1846"/>
              <a:ext cx="296" cy="293"/>
              <a:chOff x="1746" y="3681"/>
              <a:chExt cx="296" cy="293"/>
            </a:xfrm>
          </p:grpSpPr>
          <p:grpSp>
            <p:nvGrpSpPr>
              <p:cNvPr id="22553" name="Group 76"/>
              <p:cNvGrpSpPr>
                <a:grpSpLocks/>
              </p:cNvGrpSpPr>
              <p:nvPr/>
            </p:nvGrpSpPr>
            <p:grpSpPr bwMode="auto">
              <a:xfrm>
                <a:off x="1747" y="3681"/>
                <a:ext cx="295" cy="293"/>
                <a:chOff x="1747" y="3681"/>
                <a:chExt cx="295" cy="293"/>
              </a:xfrm>
            </p:grpSpPr>
            <p:sp>
              <p:nvSpPr>
                <p:cNvPr id="22555" name="Oval 77"/>
                <p:cNvSpPr>
                  <a:spLocks noChangeArrowheads="1"/>
                </p:cNvSpPr>
                <p:nvPr/>
              </p:nvSpPr>
              <p:spPr bwMode="gray">
                <a:xfrm>
                  <a:off x="1747" y="3681"/>
                  <a:ext cx="295" cy="293"/>
                </a:xfrm>
                <a:prstGeom prst="ellipse">
                  <a:avLst/>
                </a:prstGeom>
                <a:solidFill>
                  <a:srgbClr val="FBDB88"/>
                </a:solidFill>
                <a:ln w="9525" algn="ctr">
                  <a:solidFill>
                    <a:srgbClr val="FF9900"/>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2556" name="Group 78"/>
                <p:cNvGrpSpPr>
                  <a:grpSpLocks/>
                </p:cNvGrpSpPr>
                <p:nvPr/>
              </p:nvGrpSpPr>
              <p:grpSpPr bwMode="auto">
                <a:xfrm>
                  <a:off x="1834" y="3753"/>
                  <a:ext cx="120" cy="149"/>
                  <a:chOff x="2286" y="3742"/>
                  <a:chExt cx="120" cy="149"/>
                </a:xfrm>
              </p:grpSpPr>
              <p:sp>
                <p:nvSpPr>
                  <p:cNvPr id="22557" name="Freeform 79"/>
                  <p:cNvSpPr>
                    <a:spLocks/>
                  </p:cNvSpPr>
                  <p:nvPr/>
                </p:nvSpPr>
                <p:spPr bwMode="gray">
                  <a:xfrm>
                    <a:off x="2286" y="3742"/>
                    <a:ext cx="85" cy="133"/>
                  </a:xfrm>
                  <a:custGeom>
                    <a:avLst/>
                    <a:gdLst>
                      <a:gd name="T0" fmla="*/ 305772222 w 36"/>
                      <a:gd name="T1" fmla="*/ 769776734 h 56"/>
                      <a:gd name="T2" fmla="*/ 87690836 w 36"/>
                      <a:gd name="T3" fmla="*/ 769776734 h 56"/>
                      <a:gd name="T4" fmla="*/ 0 w 36"/>
                      <a:gd name="T5" fmla="*/ 688763188 h 56"/>
                      <a:gd name="T6" fmla="*/ 0 w 36"/>
                      <a:gd name="T7" fmla="*/ 97531875 h 56"/>
                      <a:gd name="T8" fmla="*/ 87690836 w 36"/>
                      <a:gd name="T9" fmla="*/ 0 h 56"/>
                      <a:gd name="T10" fmla="*/ 354465263 w 36"/>
                      <a:gd name="T11" fmla="*/ 0 h 56"/>
                      <a:gd name="T12" fmla="*/ 443346968 w 36"/>
                      <a:gd name="T13" fmla="*/ 97531875 h 56"/>
                      <a:gd name="T14" fmla="*/ 443346968 w 36"/>
                      <a:gd name="T15" fmla="*/ 277991280 h 56"/>
                      <a:gd name="T16" fmla="*/ 416062055 w 36"/>
                      <a:gd name="T17" fmla="*/ 260147549 h 56"/>
                      <a:gd name="T18" fmla="*/ 394781388 w 36"/>
                      <a:gd name="T19" fmla="*/ 260147549 h 56"/>
                      <a:gd name="T20" fmla="*/ 394781388 w 36"/>
                      <a:gd name="T21" fmla="*/ 97531875 h 56"/>
                      <a:gd name="T22" fmla="*/ 378902337 w 36"/>
                      <a:gd name="T23" fmla="*/ 79781396 h 56"/>
                      <a:gd name="T24" fmla="*/ 61601042 w 36"/>
                      <a:gd name="T25" fmla="*/ 79781396 h 56"/>
                      <a:gd name="T26" fmla="*/ 46713468 w 36"/>
                      <a:gd name="T27" fmla="*/ 97531875 h 56"/>
                      <a:gd name="T28" fmla="*/ 46713468 w 36"/>
                      <a:gd name="T29" fmla="*/ 630383804 h 56"/>
                      <a:gd name="T30" fmla="*/ 61601042 w 36"/>
                      <a:gd name="T31" fmla="*/ 660229756 h 56"/>
                      <a:gd name="T32" fmla="*/ 244682105 w 36"/>
                      <a:gd name="T33" fmla="*/ 660229756 h 56"/>
                      <a:gd name="T34" fmla="*/ 244682105 w 36"/>
                      <a:gd name="T35" fmla="*/ 672152025 h 56"/>
                      <a:gd name="T36" fmla="*/ 305772222 w 36"/>
                      <a:gd name="T37" fmla="*/ 769776734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56"/>
                      <a:gd name="T59" fmla="*/ 36 w 36"/>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56">
                        <a:moveTo>
                          <a:pt x="25" y="56"/>
                        </a:moveTo>
                        <a:cubicBezTo>
                          <a:pt x="7" y="56"/>
                          <a:pt x="7" y="56"/>
                          <a:pt x="7" y="56"/>
                        </a:cubicBezTo>
                        <a:cubicBezTo>
                          <a:pt x="4" y="56"/>
                          <a:pt x="0" y="53"/>
                          <a:pt x="0" y="50"/>
                        </a:cubicBezTo>
                        <a:cubicBezTo>
                          <a:pt x="0" y="7"/>
                          <a:pt x="0" y="7"/>
                          <a:pt x="0" y="7"/>
                        </a:cubicBezTo>
                        <a:cubicBezTo>
                          <a:pt x="0" y="3"/>
                          <a:pt x="3" y="0"/>
                          <a:pt x="7" y="0"/>
                        </a:cubicBezTo>
                        <a:cubicBezTo>
                          <a:pt x="29" y="0"/>
                          <a:pt x="29" y="0"/>
                          <a:pt x="29" y="0"/>
                        </a:cubicBezTo>
                        <a:cubicBezTo>
                          <a:pt x="33" y="0"/>
                          <a:pt x="36" y="3"/>
                          <a:pt x="36" y="7"/>
                        </a:cubicBezTo>
                        <a:cubicBezTo>
                          <a:pt x="36" y="20"/>
                          <a:pt x="36" y="20"/>
                          <a:pt x="36" y="20"/>
                        </a:cubicBezTo>
                        <a:cubicBezTo>
                          <a:pt x="35" y="19"/>
                          <a:pt x="34" y="19"/>
                          <a:pt x="34" y="19"/>
                        </a:cubicBezTo>
                        <a:cubicBezTo>
                          <a:pt x="33" y="19"/>
                          <a:pt x="32" y="19"/>
                          <a:pt x="32" y="19"/>
                        </a:cubicBezTo>
                        <a:cubicBezTo>
                          <a:pt x="32" y="7"/>
                          <a:pt x="32" y="7"/>
                          <a:pt x="32" y="7"/>
                        </a:cubicBezTo>
                        <a:cubicBezTo>
                          <a:pt x="32" y="6"/>
                          <a:pt x="32" y="6"/>
                          <a:pt x="31" y="6"/>
                        </a:cubicBezTo>
                        <a:cubicBezTo>
                          <a:pt x="5" y="6"/>
                          <a:pt x="5" y="6"/>
                          <a:pt x="5" y="6"/>
                        </a:cubicBezTo>
                        <a:cubicBezTo>
                          <a:pt x="4" y="6"/>
                          <a:pt x="4" y="6"/>
                          <a:pt x="4" y="7"/>
                        </a:cubicBezTo>
                        <a:cubicBezTo>
                          <a:pt x="4" y="46"/>
                          <a:pt x="4" y="46"/>
                          <a:pt x="4" y="46"/>
                        </a:cubicBezTo>
                        <a:cubicBezTo>
                          <a:pt x="4" y="47"/>
                          <a:pt x="4" y="48"/>
                          <a:pt x="5" y="48"/>
                        </a:cubicBezTo>
                        <a:cubicBezTo>
                          <a:pt x="20" y="48"/>
                          <a:pt x="20" y="48"/>
                          <a:pt x="20" y="48"/>
                        </a:cubicBezTo>
                        <a:cubicBezTo>
                          <a:pt x="20" y="48"/>
                          <a:pt x="20" y="48"/>
                          <a:pt x="20" y="49"/>
                        </a:cubicBezTo>
                        <a:cubicBezTo>
                          <a:pt x="22" y="51"/>
                          <a:pt x="24" y="53"/>
                          <a:pt x="25" y="56"/>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558" name="Freeform 80"/>
                  <p:cNvSpPr>
                    <a:spLocks/>
                  </p:cNvSpPr>
                  <p:nvPr/>
                </p:nvSpPr>
                <p:spPr bwMode="gray">
                  <a:xfrm>
                    <a:off x="2321" y="3794"/>
                    <a:ext cx="85" cy="97"/>
                  </a:xfrm>
                  <a:custGeom>
                    <a:avLst/>
                    <a:gdLst>
                      <a:gd name="T0" fmla="*/ 443346968 w 36"/>
                      <a:gd name="T1" fmla="*/ 291889982 h 41"/>
                      <a:gd name="T2" fmla="*/ 404992264 w 36"/>
                      <a:gd name="T3" fmla="*/ 241823844 h 41"/>
                      <a:gd name="T4" fmla="*/ 270614423 w 36"/>
                      <a:gd name="T5" fmla="*/ 189000294 h 41"/>
                      <a:gd name="T6" fmla="*/ 270614423 w 36"/>
                      <a:gd name="T7" fmla="*/ 47998592 h 41"/>
                      <a:gd name="T8" fmla="*/ 233122110 w 36"/>
                      <a:gd name="T9" fmla="*/ 0 h 41"/>
                      <a:gd name="T10" fmla="*/ 182939945 w 36"/>
                      <a:gd name="T11" fmla="*/ 47998592 h 41"/>
                      <a:gd name="T12" fmla="*/ 182939945 w 36"/>
                      <a:gd name="T13" fmla="*/ 280230454 h 41"/>
                      <a:gd name="T14" fmla="*/ 98734031 w 36"/>
                      <a:gd name="T15" fmla="*/ 189000294 h 41"/>
                      <a:gd name="T16" fmla="*/ 72646353 w 36"/>
                      <a:gd name="T17" fmla="*/ 205168646 h 41"/>
                      <a:gd name="T18" fmla="*/ 198819449 w 36"/>
                      <a:gd name="T19" fmla="*/ 512771070 h 41"/>
                      <a:gd name="T20" fmla="*/ 198819449 w 36"/>
                      <a:gd name="T21" fmla="*/ 522053995 h 41"/>
                      <a:gd name="T22" fmla="*/ 198819449 w 36"/>
                      <a:gd name="T23" fmla="*/ 522053995 h 41"/>
                      <a:gd name="T24" fmla="*/ 207047899 w 36"/>
                      <a:gd name="T25" fmla="*/ 522053995 h 41"/>
                      <a:gd name="T26" fmla="*/ 394781388 w 36"/>
                      <a:gd name="T27" fmla="*/ 522053995 h 41"/>
                      <a:gd name="T28" fmla="*/ 404992264 w 36"/>
                      <a:gd name="T29" fmla="*/ 512771070 h 41"/>
                      <a:gd name="T30" fmla="*/ 404992264 w 36"/>
                      <a:gd name="T31" fmla="*/ 458557080 h 41"/>
                      <a:gd name="T32" fmla="*/ 443346968 w 36"/>
                      <a:gd name="T33" fmla="*/ 382444606 h 41"/>
                      <a:gd name="T34" fmla="*/ 443346968 w 36"/>
                      <a:gd name="T35" fmla="*/ 291889982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1"/>
                      <a:gd name="T56" fmla="*/ 36 w 3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1">
                        <a:moveTo>
                          <a:pt x="36" y="23"/>
                        </a:moveTo>
                        <a:cubicBezTo>
                          <a:pt x="36" y="21"/>
                          <a:pt x="35" y="20"/>
                          <a:pt x="33" y="19"/>
                        </a:cubicBezTo>
                        <a:cubicBezTo>
                          <a:pt x="26" y="16"/>
                          <a:pt x="22" y="15"/>
                          <a:pt x="22" y="15"/>
                        </a:cubicBezTo>
                        <a:cubicBezTo>
                          <a:pt x="22" y="4"/>
                          <a:pt x="22" y="4"/>
                          <a:pt x="22" y="4"/>
                        </a:cubicBezTo>
                        <a:cubicBezTo>
                          <a:pt x="22" y="2"/>
                          <a:pt x="21" y="0"/>
                          <a:pt x="19" y="0"/>
                        </a:cubicBezTo>
                        <a:cubicBezTo>
                          <a:pt x="16" y="0"/>
                          <a:pt x="15" y="2"/>
                          <a:pt x="15" y="4"/>
                        </a:cubicBezTo>
                        <a:cubicBezTo>
                          <a:pt x="15" y="22"/>
                          <a:pt x="15" y="22"/>
                          <a:pt x="15" y="22"/>
                        </a:cubicBezTo>
                        <a:cubicBezTo>
                          <a:pt x="13" y="20"/>
                          <a:pt x="11" y="15"/>
                          <a:pt x="8" y="15"/>
                        </a:cubicBezTo>
                        <a:cubicBezTo>
                          <a:pt x="7" y="15"/>
                          <a:pt x="6" y="15"/>
                          <a:pt x="6" y="16"/>
                        </a:cubicBezTo>
                        <a:cubicBezTo>
                          <a:pt x="0" y="20"/>
                          <a:pt x="13" y="26"/>
                          <a:pt x="16" y="40"/>
                        </a:cubicBezTo>
                        <a:cubicBezTo>
                          <a:pt x="16" y="40"/>
                          <a:pt x="16" y="41"/>
                          <a:pt x="16" y="41"/>
                        </a:cubicBezTo>
                        <a:cubicBezTo>
                          <a:pt x="16" y="41"/>
                          <a:pt x="16" y="41"/>
                          <a:pt x="16" y="41"/>
                        </a:cubicBezTo>
                        <a:cubicBezTo>
                          <a:pt x="17" y="41"/>
                          <a:pt x="17" y="41"/>
                          <a:pt x="17" y="41"/>
                        </a:cubicBezTo>
                        <a:cubicBezTo>
                          <a:pt x="32" y="41"/>
                          <a:pt x="32" y="41"/>
                          <a:pt x="32" y="41"/>
                        </a:cubicBezTo>
                        <a:cubicBezTo>
                          <a:pt x="33" y="41"/>
                          <a:pt x="33" y="41"/>
                          <a:pt x="33" y="40"/>
                        </a:cubicBezTo>
                        <a:cubicBezTo>
                          <a:pt x="33" y="36"/>
                          <a:pt x="33" y="36"/>
                          <a:pt x="33" y="36"/>
                        </a:cubicBezTo>
                        <a:cubicBezTo>
                          <a:pt x="33" y="34"/>
                          <a:pt x="36" y="33"/>
                          <a:pt x="36" y="30"/>
                        </a:cubicBezTo>
                        <a:lnTo>
                          <a:pt x="36" y="23"/>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559" name="Freeform 81"/>
                  <p:cNvSpPr>
                    <a:spLocks/>
                  </p:cNvSpPr>
                  <p:nvPr/>
                </p:nvSpPr>
                <p:spPr bwMode="gray">
                  <a:xfrm>
                    <a:off x="2305" y="3771"/>
                    <a:ext cx="49" cy="7"/>
                  </a:xfrm>
                  <a:custGeom>
                    <a:avLst/>
                    <a:gdLst>
                      <a:gd name="T0" fmla="*/ 205470720 w 21"/>
                      <a:gd name="T1" fmla="*/ 21565434 h 3"/>
                      <a:gd name="T2" fmla="*/ 198538819 w 21"/>
                      <a:gd name="T3" fmla="*/ 0 h 3"/>
                      <a:gd name="T4" fmla="*/ 9242332 w 21"/>
                      <a:gd name="T5" fmla="*/ 0 h 3"/>
                      <a:gd name="T6" fmla="*/ 0 w 21"/>
                      <a:gd name="T7" fmla="*/ 21565434 h 3"/>
                      <a:gd name="T8" fmla="*/ 9242332 w 21"/>
                      <a:gd name="T9" fmla="*/ 28497187 h 3"/>
                      <a:gd name="T10" fmla="*/ 198538819 w 21"/>
                      <a:gd name="T11" fmla="*/ 28497187 h 3"/>
                      <a:gd name="T12" fmla="*/ 205470720 w 21"/>
                      <a:gd name="T13" fmla="*/ 21565434 h 3"/>
                      <a:gd name="T14" fmla="*/ 0 60000 65536"/>
                      <a:gd name="T15" fmla="*/ 0 60000 65536"/>
                      <a:gd name="T16" fmla="*/ 0 60000 65536"/>
                      <a:gd name="T17" fmla="*/ 0 60000 65536"/>
                      <a:gd name="T18" fmla="*/ 0 60000 65536"/>
                      <a:gd name="T19" fmla="*/ 0 60000 65536"/>
                      <a:gd name="T20" fmla="*/ 0 60000 65536"/>
                      <a:gd name="T21" fmla="*/ 0 w 21"/>
                      <a:gd name="T22" fmla="*/ 0 h 3"/>
                      <a:gd name="T23" fmla="*/ 21 w 2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
                        <a:moveTo>
                          <a:pt x="21" y="2"/>
                        </a:moveTo>
                        <a:cubicBezTo>
                          <a:pt x="21" y="1"/>
                          <a:pt x="21" y="0"/>
                          <a:pt x="20" y="0"/>
                        </a:cubicBezTo>
                        <a:cubicBezTo>
                          <a:pt x="1" y="0"/>
                          <a:pt x="1" y="0"/>
                          <a:pt x="1" y="0"/>
                        </a:cubicBezTo>
                        <a:cubicBezTo>
                          <a:pt x="0" y="0"/>
                          <a:pt x="0" y="1"/>
                          <a:pt x="0" y="2"/>
                        </a:cubicBezTo>
                        <a:cubicBezTo>
                          <a:pt x="0" y="2"/>
                          <a:pt x="0" y="3"/>
                          <a:pt x="1" y="3"/>
                        </a:cubicBezTo>
                        <a:cubicBezTo>
                          <a:pt x="20" y="3"/>
                          <a:pt x="20" y="3"/>
                          <a:pt x="20" y="3"/>
                        </a:cubicBezTo>
                        <a:cubicBezTo>
                          <a:pt x="21" y="3"/>
                          <a:pt x="21" y="2"/>
                          <a:pt x="21" y="2"/>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560" name="Freeform 82"/>
                  <p:cNvSpPr>
                    <a:spLocks/>
                  </p:cNvSpPr>
                  <p:nvPr/>
                </p:nvSpPr>
                <p:spPr bwMode="gray">
                  <a:xfrm>
                    <a:off x="2305" y="3790"/>
                    <a:ext cx="42" cy="7"/>
                  </a:xfrm>
                  <a:custGeom>
                    <a:avLst/>
                    <a:gdLst>
                      <a:gd name="T0" fmla="*/ 176663125 w 18"/>
                      <a:gd name="T1" fmla="*/ 9242333 h 3"/>
                      <a:gd name="T2" fmla="*/ 155151332 w 18"/>
                      <a:gd name="T3" fmla="*/ 0 h 3"/>
                      <a:gd name="T4" fmla="*/ 9242332 w 18"/>
                      <a:gd name="T5" fmla="*/ 0 h 3"/>
                      <a:gd name="T6" fmla="*/ 0 w 18"/>
                      <a:gd name="T7" fmla="*/ 9242333 h 3"/>
                      <a:gd name="T8" fmla="*/ 9242332 w 18"/>
                      <a:gd name="T9" fmla="*/ 28497187 h 3"/>
                      <a:gd name="T10" fmla="*/ 155151332 w 18"/>
                      <a:gd name="T11" fmla="*/ 28497187 h 3"/>
                      <a:gd name="T12" fmla="*/ 176663125 w 18"/>
                      <a:gd name="T13" fmla="*/ 9242333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1"/>
                        </a:moveTo>
                        <a:cubicBezTo>
                          <a:pt x="18" y="1"/>
                          <a:pt x="17" y="0"/>
                          <a:pt x="16" y="0"/>
                        </a:cubicBezTo>
                        <a:cubicBezTo>
                          <a:pt x="1" y="0"/>
                          <a:pt x="1" y="0"/>
                          <a:pt x="1" y="0"/>
                        </a:cubicBezTo>
                        <a:cubicBezTo>
                          <a:pt x="0" y="0"/>
                          <a:pt x="0" y="1"/>
                          <a:pt x="0" y="1"/>
                        </a:cubicBezTo>
                        <a:cubicBezTo>
                          <a:pt x="0" y="2"/>
                          <a:pt x="0" y="3"/>
                          <a:pt x="1" y="3"/>
                        </a:cubicBezTo>
                        <a:cubicBezTo>
                          <a:pt x="16" y="3"/>
                          <a:pt x="16" y="3"/>
                          <a:pt x="16" y="3"/>
                        </a:cubicBezTo>
                        <a:cubicBezTo>
                          <a:pt x="17" y="3"/>
                          <a:pt x="18" y="2"/>
                          <a:pt x="18" y="1"/>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561" name="Freeform 83"/>
                  <p:cNvSpPr>
                    <a:spLocks/>
                  </p:cNvSpPr>
                  <p:nvPr/>
                </p:nvSpPr>
                <p:spPr bwMode="gray">
                  <a:xfrm>
                    <a:off x="2305" y="3809"/>
                    <a:ext cx="30" cy="4"/>
                  </a:xfrm>
                  <a:custGeom>
                    <a:avLst/>
                    <a:gdLst>
                      <a:gd name="T0" fmla="*/ 102918505 w 13"/>
                      <a:gd name="T1" fmla="*/ 524288 h 2"/>
                      <a:gd name="T2" fmla="*/ 96965916 w 13"/>
                      <a:gd name="T3" fmla="*/ 0 h 2"/>
                      <a:gd name="T4" fmla="*/ 7890157 w 13"/>
                      <a:gd name="T5" fmla="*/ 0 h 2"/>
                      <a:gd name="T6" fmla="*/ 0 w 13"/>
                      <a:gd name="T7" fmla="*/ 524288 h 2"/>
                      <a:gd name="T8" fmla="*/ 7890157 w 13"/>
                      <a:gd name="T9" fmla="*/ 1048576 h 2"/>
                      <a:gd name="T10" fmla="*/ 96965916 w 13"/>
                      <a:gd name="T11" fmla="*/ 1048576 h 2"/>
                      <a:gd name="T12" fmla="*/ 102918505 w 13"/>
                      <a:gd name="T13" fmla="*/ 524288 h 2"/>
                      <a:gd name="T14" fmla="*/ 0 60000 65536"/>
                      <a:gd name="T15" fmla="*/ 0 60000 65536"/>
                      <a:gd name="T16" fmla="*/ 0 60000 65536"/>
                      <a:gd name="T17" fmla="*/ 0 60000 65536"/>
                      <a:gd name="T18" fmla="*/ 0 60000 65536"/>
                      <a:gd name="T19" fmla="*/ 0 60000 65536"/>
                      <a:gd name="T20" fmla="*/ 0 60000 65536"/>
                      <a:gd name="T21" fmla="*/ 0 w 13"/>
                      <a:gd name="T22" fmla="*/ 0 h 2"/>
                      <a:gd name="T23" fmla="*/ 13 w 1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
                        <a:moveTo>
                          <a:pt x="13" y="1"/>
                        </a:moveTo>
                        <a:cubicBezTo>
                          <a:pt x="13" y="0"/>
                          <a:pt x="13" y="0"/>
                          <a:pt x="12" y="0"/>
                        </a:cubicBezTo>
                        <a:cubicBezTo>
                          <a:pt x="1" y="0"/>
                          <a:pt x="1" y="0"/>
                          <a:pt x="1" y="0"/>
                        </a:cubicBezTo>
                        <a:cubicBezTo>
                          <a:pt x="0" y="0"/>
                          <a:pt x="0" y="0"/>
                          <a:pt x="0" y="1"/>
                        </a:cubicBezTo>
                        <a:cubicBezTo>
                          <a:pt x="0" y="2"/>
                          <a:pt x="0" y="2"/>
                          <a:pt x="1" y="2"/>
                        </a:cubicBezTo>
                        <a:cubicBezTo>
                          <a:pt x="12" y="2"/>
                          <a:pt x="12" y="2"/>
                          <a:pt x="12" y="2"/>
                        </a:cubicBezTo>
                        <a:cubicBezTo>
                          <a:pt x="13" y="2"/>
                          <a:pt x="13" y="2"/>
                          <a:pt x="13" y="1"/>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grpSp>
          <p:sp>
            <p:nvSpPr>
              <p:cNvPr id="22554" name="Oval 84"/>
              <p:cNvSpPr>
                <a:spLocks noChangeArrowheads="1"/>
              </p:cNvSpPr>
              <p:nvPr/>
            </p:nvSpPr>
            <p:spPr bwMode="gray">
              <a:xfrm>
                <a:off x="1746" y="3681"/>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22536" name="Group 85"/>
            <p:cNvGrpSpPr>
              <a:grpSpLocks/>
            </p:cNvGrpSpPr>
            <p:nvPr/>
          </p:nvGrpSpPr>
          <p:grpSpPr bwMode="auto">
            <a:xfrm>
              <a:off x="321" y="2206"/>
              <a:ext cx="295" cy="293"/>
              <a:chOff x="4316" y="3521"/>
              <a:chExt cx="295" cy="293"/>
            </a:xfrm>
          </p:grpSpPr>
          <p:sp>
            <p:nvSpPr>
              <p:cNvPr id="22550" name="Oval 86"/>
              <p:cNvSpPr>
                <a:spLocks noChangeArrowheads="1"/>
              </p:cNvSpPr>
              <p:nvPr/>
            </p:nvSpPr>
            <p:spPr bwMode="gray">
              <a:xfrm>
                <a:off x="4316" y="3521"/>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2551" name="Freeform 87"/>
              <p:cNvSpPr>
                <a:spLocks/>
              </p:cNvSpPr>
              <p:nvPr/>
            </p:nvSpPr>
            <p:spPr bwMode="gray">
              <a:xfrm>
                <a:off x="4385" y="3603"/>
                <a:ext cx="156" cy="128"/>
              </a:xfrm>
              <a:custGeom>
                <a:avLst/>
                <a:gdLst>
                  <a:gd name="T0" fmla="*/ 0 w 156"/>
                  <a:gd name="T1" fmla="*/ 123 h 128"/>
                  <a:gd name="T2" fmla="*/ 0 w 156"/>
                  <a:gd name="T3" fmla="*/ 19 h 128"/>
                  <a:gd name="T4" fmla="*/ 31 w 156"/>
                  <a:gd name="T5" fmla="*/ 7 h 128"/>
                  <a:gd name="T6" fmla="*/ 31 w 156"/>
                  <a:gd name="T7" fmla="*/ 7 h 128"/>
                  <a:gd name="T8" fmla="*/ 31 w 156"/>
                  <a:gd name="T9" fmla="*/ 7 h 128"/>
                  <a:gd name="T10" fmla="*/ 50 w 156"/>
                  <a:gd name="T11" fmla="*/ 0 h 128"/>
                  <a:gd name="T12" fmla="*/ 99 w 156"/>
                  <a:gd name="T13" fmla="*/ 31 h 128"/>
                  <a:gd name="T14" fmla="*/ 99 w 156"/>
                  <a:gd name="T15" fmla="*/ 52 h 128"/>
                  <a:gd name="T16" fmla="*/ 125 w 156"/>
                  <a:gd name="T17" fmla="*/ 48 h 128"/>
                  <a:gd name="T18" fmla="*/ 125 w 156"/>
                  <a:gd name="T19" fmla="*/ 48 h 128"/>
                  <a:gd name="T20" fmla="*/ 156 w 156"/>
                  <a:gd name="T21" fmla="*/ 66 h 128"/>
                  <a:gd name="T22" fmla="*/ 156 w 156"/>
                  <a:gd name="T23" fmla="*/ 123 h 128"/>
                  <a:gd name="T24" fmla="*/ 156 w 156"/>
                  <a:gd name="T25" fmla="*/ 128 h 128"/>
                  <a:gd name="T26" fmla="*/ 135 w 156"/>
                  <a:gd name="T27" fmla="*/ 128 h 128"/>
                  <a:gd name="T28" fmla="*/ 125 w 156"/>
                  <a:gd name="T29" fmla="*/ 128 h 128"/>
                  <a:gd name="T30" fmla="*/ 125 w 156"/>
                  <a:gd name="T31" fmla="*/ 52 h 128"/>
                  <a:gd name="T32" fmla="*/ 114 w 156"/>
                  <a:gd name="T33" fmla="*/ 55 h 128"/>
                  <a:gd name="T34" fmla="*/ 114 w 156"/>
                  <a:gd name="T35" fmla="*/ 128 h 128"/>
                  <a:gd name="T36" fmla="*/ 109 w 156"/>
                  <a:gd name="T37" fmla="*/ 128 h 128"/>
                  <a:gd name="T38" fmla="*/ 109 w 156"/>
                  <a:gd name="T39" fmla="*/ 57 h 128"/>
                  <a:gd name="T40" fmla="*/ 99 w 156"/>
                  <a:gd name="T41" fmla="*/ 57 h 128"/>
                  <a:gd name="T42" fmla="*/ 99 w 156"/>
                  <a:gd name="T43" fmla="*/ 128 h 128"/>
                  <a:gd name="T44" fmla="*/ 95 w 156"/>
                  <a:gd name="T45" fmla="*/ 128 h 128"/>
                  <a:gd name="T46" fmla="*/ 95 w 156"/>
                  <a:gd name="T47" fmla="*/ 59 h 128"/>
                  <a:gd name="T48" fmla="*/ 85 w 156"/>
                  <a:gd name="T49" fmla="*/ 59 h 128"/>
                  <a:gd name="T50" fmla="*/ 85 w 156"/>
                  <a:gd name="T51" fmla="*/ 128 h 128"/>
                  <a:gd name="T52" fmla="*/ 83 w 156"/>
                  <a:gd name="T53" fmla="*/ 128 h 128"/>
                  <a:gd name="T54" fmla="*/ 80 w 156"/>
                  <a:gd name="T55" fmla="*/ 128 h 128"/>
                  <a:gd name="T56" fmla="*/ 50 w 156"/>
                  <a:gd name="T57" fmla="*/ 128 h 128"/>
                  <a:gd name="T58" fmla="*/ 50 w 156"/>
                  <a:gd name="T59" fmla="*/ 5 h 128"/>
                  <a:gd name="T60" fmla="*/ 36 w 156"/>
                  <a:gd name="T61" fmla="*/ 10 h 128"/>
                  <a:gd name="T62" fmla="*/ 36 w 156"/>
                  <a:gd name="T63" fmla="*/ 128 h 128"/>
                  <a:gd name="T64" fmla="*/ 31 w 156"/>
                  <a:gd name="T65" fmla="*/ 128 h 128"/>
                  <a:gd name="T66" fmla="*/ 31 w 156"/>
                  <a:gd name="T67" fmla="*/ 12 h 128"/>
                  <a:gd name="T68" fmla="*/ 19 w 156"/>
                  <a:gd name="T69" fmla="*/ 17 h 128"/>
                  <a:gd name="T70" fmla="*/ 19 w 156"/>
                  <a:gd name="T71" fmla="*/ 128 h 128"/>
                  <a:gd name="T72" fmla="*/ 14 w 156"/>
                  <a:gd name="T73" fmla="*/ 128 h 128"/>
                  <a:gd name="T74" fmla="*/ 14 w 156"/>
                  <a:gd name="T75" fmla="*/ 19 h 128"/>
                  <a:gd name="T76" fmla="*/ 5 w 156"/>
                  <a:gd name="T77" fmla="*/ 24 h 128"/>
                  <a:gd name="T78" fmla="*/ 5 w 156"/>
                  <a:gd name="T79" fmla="*/ 128 h 128"/>
                  <a:gd name="T80" fmla="*/ 5 w 156"/>
                  <a:gd name="T81" fmla="*/ 128 h 128"/>
                  <a:gd name="T82" fmla="*/ 0 w 156"/>
                  <a:gd name="T83" fmla="*/ 128 h 128"/>
                  <a:gd name="T84" fmla="*/ 0 w 156"/>
                  <a:gd name="T85" fmla="*/ 123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6"/>
                  <a:gd name="T130" fmla="*/ 0 h 128"/>
                  <a:gd name="T131" fmla="*/ 156 w 156"/>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6" h="128">
                    <a:moveTo>
                      <a:pt x="0" y="123"/>
                    </a:moveTo>
                    <a:lnTo>
                      <a:pt x="0" y="19"/>
                    </a:lnTo>
                    <a:lnTo>
                      <a:pt x="31" y="7"/>
                    </a:lnTo>
                    <a:lnTo>
                      <a:pt x="50" y="0"/>
                    </a:lnTo>
                    <a:lnTo>
                      <a:pt x="99" y="31"/>
                    </a:lnTo>
                    <a:lnTo>
                      <a:pt x="99" y="52"/>
                    </a:lnTo>
                    <a:lnTo>
                      <a:pt x="125" y="48"/>
                    </a:lnTo>
                    <a:lnTo>
                      <a:pt x="156" y="66"/>
                    </a:lnTo>
                    <a:lnTo>
                      <a:pt x="156" y="123"/>
                    </a:lnTo>
                    <a:lnTo>
                      <a:pt x="156" y="128"/>
                    </a:lnTo>
                    <a:lnTo>
                      <a:pt x="135" y="128"/>
                    </a:lnTo>
                    <a:lnTo>
                      <a:pt x="125" y="128"/>
                    </a:lnTo>
                    <a:lnTo>
                      <a:pt x="125" y="52"/>
                    </a:lnTo>
                    <a:lnTo>
                      <a:pt x="114" y="55"/>
                    </a:lnTo>
                    <a:lnTo>
                      <a:pt x="114" y="128"/>
                    </a:lnTo>
                    <a:lnTo>
                      <a:pt x="109" y="128"/>
                    </a:lnTo>
                    <a:lnTo>
                      <a:pt x="109" y="57"/>
                    </a:lnTo>
                    <a:lnTo>
                      <a:pt x="99" y="57"/>
                    </a:lnTo>
                    <a:lnTo>
                      <a:pt x="99" y="128"/>
                    </a:lnTo>
                    <a:lnTo>
                      <a:pt x="95" y="128"/>
                    </a:lnTo>
                    <a:lnTo>
                      <a:pt x="95" y="59"/>
                    </a:lnTo>
                    <a:lnTo>
                      <a:pt x="85" y="59"/>
                    </a:lnTo>
                    <a:lnTo>
                      <a:pt x="85" y="128"/>
                    </a:lnTo>
                    <a:lnTo>
                      <a:pt x="83" y="128"/>
                    </a:lnTo>
                    <a:lnTo>
                      <a:pt x="80" y="128"/>
                    </a:lnTo>
                    <a:lnTo>
                      <a:pt x="50" y="128"/>
                    </a:lnTo>
                    <a:lnTo>
                      <a:pt x="50" y="5"/>
                    </a:lnTo>
                    <a:lnTo>
                      <a:pt x="36" y="10"/>
                    </a:lnTo>
                    <a:lnTo>
                      <a:pt x="36" y="128"/>
                    </a:lnTo>
                    <a:lnTo>
                      <a:pt x="31" y="128"/>
                    </a:lnTo>
                    <a:lnTo>
                      <a:pt x="31" y="12"/>
                    </a:lnTo>
                    <a:lnTo>
                      <a:pt x="19" y="17"/>
                    </a:lnTo>
                    <a:lnTo>
                      <a:pt x="19" y="128"/>
                    </a:lnTo>
                    <a:lnTo>
                      <a:pt x="14" y="128"/>
                    </a:lnTo>
                    <a:lnTo>
                      <a:pt x="14" y="19"/>
                    </a:lnTo>
                    <a:lnTo>
                      <a:pt x="5" y="24"/>
                    </a:lnTo>
                    <a:lnTo>
                      <a:pt x="5" y="128"/>
                    </a:lnTo>
                    <a:lnTo>
                      <a:pt x="0" y="128"/>
                    </a:lnTo>
                    <a:lnTo>
                      <a:pt x="0" y="123"/>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552" name="Oval 88"/>
              <p:cNvSpPr>
                <a:spLocks noChangeArrowheads="1"/>
              </p:cNvSpPr>
              <p:nvPr/>
            </p:nvSpPr>
            <p:spPr bwMode="gray">
              <a:xfrm>
                <a:off x="4316" y="3521"/>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22537" name="Group 89"/>
            <p:cNvGrpSpPr>
              <a:grpSpLocks/>
            </p:cNvGrpSpPr>
            <p:nvPr/>
          </p:nvGrpSpPr>
          <p:grpSpPr bwMode="auto">
            <a:xfrm>
              <a:off x="321" y="1489"/>
              <a:ext cx="295" cy="293"/>
              <a:chOff x="1454" y="3170"/>
              <a:chExt cx="295" cy="293"/>
            </a:xfrm>
          </p:grpSpPr>
          <p:sp>
            <p:nvSpPr>
              <p:cNvPr id="22542" name="Oval 90"/>
              <p:cNvSpPr>
                <a:spLocks noChangeArrowheads="1"/>
              </p:cNvSpPr>
              <p:nvPr/>
            </p:nvSpPr>
            <p:spPr bwMode="gray">
              <a:xfrm>
                <a:off x="1454" y="3170"/>
                <a:ext cx="295" cy="293"/>
              </a:xfrm>
              <a:prstGeom prst="ellipse">
                <a:avLst/>
              </a:prstGeom>
              <a:solidFill>
                <a:srgbClr val="FBDB8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22543" name="Group 91"/>
              <p:cNvGrpSpPr>
                <a:grpSpLocks/>
              </p:cNvGrpSpPr>
              <p:nvPr/>
            </p:nvGrpSpPr>
            <p:grpSpPr bwMode="auto">
              <a:xfrm>
                <a:off x="1530" y="3241"/>
                <a:ext cx="144" cy="151"/>
                <a:chOff x="2226" y="2869"/>
                <a:chExt cx="144" cy="151"/>
              </a:xfrm>
            </p:grpSpPr>
            <p:sp>
              <p:nvSpPr>
                <p:cNvPr id="22545" name="Freeform 92"/>
                <p:cNvSpPr>
                  <a:spLocks/>
                </p:cNvSpPr>
                <p:nvPr/>
              </p:nvSpPr>
              <p:spPr bwMode="gray">
                <a:xfrm>
                  <a:off x="2250" y="2900"/>
                  <a:ext cx="40" cy="47"/>
                </a:xfrm>
                <a:custGeom>
                  <a:avLst/>
                  <a:gdLst>
                    <a:gd name="T0" fmla="*/ 195126350 w 17"/>
                    <a:gd name="T1" fmla="*/ 201781902 h 20"/>
                    <a:gd name="T2" fmla="*/ 170269665 w 17"/>
                    <a:gd name="T3" fmla="*/ 224182169 h 20"/>
                    <a:gd name="T4" fmla="*/ 24731857 w 17"/>
                    <a:gd name="T5" fmla="*/ 224182169 h 20"/>
                    <a:gd name="T6" fmla="*/ 0 w 17"/>
                    <a:gd name="T7" fmla="*/ 201781902 h 20"/>
                    <a:gd name="T8" fmla="*/ 0 w 17"/>
                    <a:gd name="T9" fmla="*/ 10318879 h 20"/>
                    <a:gd name="T10" fmla="*/ 24731857 w 17"/>
                    <a:gd name="T11" fmla="*/ 0 h 20"/>
                    <a:gd name="T12" fmla="*/ 170269665 w 17"/>
                    <a:gd name="T13" fmla="*/ 0 h 20"/>
                    <a:gd name="T14" fmla="*/ 195126350 w 17"/>
                    <a:gd name="T15" fmla="*/ 10318879 h 20"/>
                    <a:gd name="T16" fmla="*/ 195126350 w 17"/>
                    <a:gd name="T17" fmla="*/ 201781902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17" y="18"/>
                      </a:moveTo>
                      <a:cubicBezTo>
                        <a:pt x="17" y="19"/>
                        <a:pt x="16" y="20"/>
                        <a:pt x="15" y="20"/>
                      </a:cubicBezTo>
                      <a:cubicBezTo>
                        <a:pt x="2" y="20"/>
                        <a:pt x="2" y="20"/>
                        <a:pt x="2" y="20"/>
                      </a:cubicBezTo>
                      <a:cubicBezTo>
                        <a:pt x="1" y="20"/>
                        <a:pt x="0" y="19"/>
                        <a:pt x="0" y="18"/>
                      </a:cubicBezTo>
                      <a:cubicBezTo>
                        <a:pt x="0" y="1"/>
                        <a:pt x="0" y="1"/>
                        <a:pt x="0" y="1"/>
                      </a:cubicBezTo>
                      <a:cubicBezTo>
                        <a:pt x="0" y="1"/>
                        <a:pt x="1" y="0"/>
                        <a:pt x="2" y="0"/>
                      </a:cubicBezTo>
                      <a:cubicBezTo>
                        <a:pt x="15" y="0"/>
                        <a:pt x="15" y="0"/>
                        <a:pt x="15" y="0"/>
                      </a:cubicBezTo>
                      <a:cubicBezTo>
                        <a:pt x="16" y="0"/>
                        <a:pt x="17" y="1"/>
                        <a:pt x="17" y="1"/>
                      </a:cubicBezTo>
                      <a:lnTo>
                        <a:pt x="17" y="1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546" name="Freeform 93"/>
                <p:cNvSpPr>
                  <a:spLocks/>
                </p:cNvSpPr>
                <p:nvPr/>
              </p:nvSpPr>
              <p:spPr bwMode="gray">
                <a:xfrm>
                  <a:off x="2257" y="2869"/>
                  <a:ext cx="26" cy="40"/>
                </a:xfrm>
                <a:custGeom>
                  <a:avLst/>
                  <a:gdLst>
                    <a:gd name="T0" fmla="*/ 136555545 w 11"/>
                    <a:gd name="T1" fmla="*/ 170269665 h 17"/>
                    <a:gd name="T2" fmla="*/ 111981451 w 11"/>
                    <a:gd name="T3" fmla="*/ 195126350 h 17"/>
                    <a:gd name="T4" fmla="*/ 26510886 w 11"/>
                    <a:gd name="T5" fmla="*/ 195126350 h 17"/>
                    <a:gd name="T6" fmla="*/ 0 w 11"/>
                    <a:gd name="T7" fmla="*/ 170269665 h 17"/>
                    <a:gd name="T8" fmla="*/ 0 w 11"/>
                    <a:gd name="T9" fmla="*/ 24731857 h 17"/>
                    <a:gd name="T10" fmla="*/ 26510886 w 11"/>
                    <a:gd name="T11" fmla="*/ 0 h 17"/>
                    <a:gd name="T12" fmla="*/ 111981451 w 11"/>
                    <a:gd name="T13" fmla="*/ 0 h 17"/>
                    <a:gd name="T14" fmla="*/ 136555545 w 11"/>
                    <a:gd name="T15" fmla="*/ 24731857 h 17"/>
                    <a:gd name="T16" fmla="*/ 136555545 w 11"/>
                    <a:gd name="T17" fmla="*/ 17026966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7"/>
                    <a:gd name="T29" fmla="*/ 11 w 1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7">
                      <a:moveTo>
                        <a:pt x="11" y="15"/>
                      </a:moveTo>
                      <a:cubicBezTo>
                        <a:pt x="11" y="16"/>
                        <a:pt x="10" y="17"/>
                        <a:pt x="9" y="17"/>
                      </a:cubicBezTo>
                      <a:cubicBezTo>
                        <a:pt x="2" y="17"/>
                        <a:pt x="2" y="17"/>
                        <a:pt x="2" y="17"/>
                      </a:cubicBezTo>
                      <a:cubicBezTo>
                        <a:pt x="1" y="17"/>
                        <a:pt x="0" y="16"/>
                        <a:pt x="0" y="15"/>
                      </a:cubicBezTo>
                      <a:cubicBezTo>
                        <a:pt x="0" y="2"/>
                        <a:pt x="0" y="2"/>
                        <a:pt x="0" y="2"/>
                      </a:cubicBezTo>
                      <a:cubicBezTo>
                        <a:pt x="0" y="1"/>
                        <a:pt x="1" y="0"/>
                        <a:pt x="2" y="0"/>
                      </a:cubicBezTo>
                      <a:cubicBezTo>
                        <a:pt x="9" y="0"/>
                        <a:pt x="9" y="0"/>
                        <a:pt x="9" y="0"/>
                      </a:cubicBezTo>
                      <a:cubicBezTo>
                        <a:pt x="10" y="0"/>
                        <a:pt x="11" y="1"/>
                        <a:pt x="11" y="2"/>
                      </a:cubicBezTo>
                      <a:lnTo>
                        <a:pt x="11" y="15"/>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547" name="Freeform 94"/>
                <p:cNvSpPr>
                  <a:spLocks/>
                </p:cNvSpPr>
                <p:nvPr/>
              </p:nvSpPr>
              <p:spPr bwMode="gray">
                <a:xfrm>
                  <a:off x="2262" y="2935"/>
                  <a:ext cx="16" cy="21"/>
                </a:xfrm>
                <a:custGeom>
                  <a:avLst/>
                  <a:gdLst>
                    <a:gd name="T0" fmla="*/ 0 w 7"/>
                    <a:gd name="T1" fmla="*/ 79438542 h 9"/>
                    <a:gd name="T2" fmla="*/ 6039845 w 7"/>
                    <a:gd name="T3" fmla="*/ 88058880 h 9"/>
                    <a:gd name="T4" fmla="*/ 40570960 w 7"/>
                    <a:gd name="T5" fmla="*/ 88058880 h 9"/>
                    <a:gd name="T6" fmla="*/ 47074273 w 7"/>
                    <a:gd name="T7" fmla="*/ 79438542 h 9"/>
                    <a:gd name="T8" fmla="*/ 47074273 w 7"/>
                    <a:gd name="T9" fmla="*/ 9242332 h 9"/>
                    <a:gd name="T10" fmla="*/ 40570960 w 7"/>
                    <a:gd name="T11" fmla="*/ 0 h 9"/>
                    <a:gd name="T12" fmla="*/ 6039845 w 7"/>
                    <a:gd name="T13" fmla="*/ 0 h 9"/>
                    <a:gd name="T14" fmla="*/ 0 w 7"/>
                    <a:gd name="T15" fmla="*/ 9242332 h 9"/>
                    <a:gd name="T16" fmla="*/ 0 w 7"/>
                    <a:gd name="T17" fmla="*/ 79438542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0" y="8"/>
                      </a:moveTo>
                      <a:cubicBezTo>
                        <a:pt x="0" y="9"/>
                        <a:pt x="1" y="9"/>
                        <a:pt x="1" y="9"/>
                      </a:cubicBezTo>
                      <a:cubicBezTo>
                        <a:pt x="6" y="9"/>
                        <a:pt x="6" y="9"/>
                        <a:pt x="6" y="9"/>
                      </a:cubicBezTo>
                      <a:cubicBezTo>
                        <a:pt x="6" y="9"/>
                        <a:pt x="7" y="9"/>
                        <a:pt x="7" y="8"/>
                      </a:cubicBezTo>
                      <a:cubicBezTo>
                        <a:pt x="7" y="1"/>
                        <a:pt x="7" y="1"/>
                        <a:pt x="7" y="1"/>
                      </a:cubicBezTo>
                      <a:cubicBezTo>
                        <a:pt x="7" y="1"/>
                        <a:pt x="6" y="0"/>
                        <a:pt x="6" y="0"/>
                      </a:cubicBezTo>
                      <a:cubicBezTo>
                        <a:pt x="1" y="0"/>
                        <a:pt x="1" y="0"/>
                        <a:pt x="1" y="0"/>
                      </a:cubicBezTo>
                      <a:cubicBezTo>
                        <a:pt x="1" y="0"/>
                        <a:pt x="0" y="1"/>
                        <a:pt x="0" y="1"/>
                      </a:cubicBezTo>
                      <a:lnTo>
                        <a:pt x="0" y="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548" name="Freeform 95"/>
                <p:cNvSpPr>
                  <a:spLocks/>
                </p:cNvSpPr>
                <p:nvPr/>
              </p:nvSpPr>
              <p:spPr bwMode="gray">
                <a:xfrm>
                  <a:off x="2226" y="2980"/>
                  <a:ext cx="144" cy="40"/>
                </a:xfrm>
                <a:custGeom>
                  <a:avLst/>
                  <a:gdLst>
                    <a:gd name="T0" fmla="*/ 735501581 w 61"/>
                    <a:gd name="T1" fmla="*/ 93441727 h 17"/>
                    <a:gd name="T2" fmla="*/ 685670531 w 61"/>
                    <a:gd name="T3" fmla="*/ 93441727 h 17"/>
                    <a:gd name="T4" fmla="*/ 487345735 w 61"/>
                    <a:gd name="T5" fmla="*/ 0 h 17"/>
                    <a:gd name="T6" fmla="*/ 278924361 w 61"/>
                    <a:gd name="T7" fmla="*/ 93441727 h 17"/>
                    <a:gd name="T8" fmla="*/ 11023037 w 61"/>
                    <a:gd name="T9" fmla="*/ 93441727 h 17"/>
                    <a:gd name="T10" fmla="*/ 0 w 61"/>
                    <a:gd name="T11" fmla="*/ 116681849 h 17"/>
                    <a:gd name="T12" fmla="*/ 0 w 61"/>
                    <a:gd name="T13" fmla="*/ 184640143 h 17"/>
                    <a:gd name="T14" fmla="*/ 11023037 w 61"/>
                    <a:gd name="T15" fmla="*/ 195126350 h 17"/>
                    <a:gd name="T16" fmla="*/ 735501581 w 61"/>
                    <a:gd name="T17" fmla="*/ 195126350 h 17"/>
                    <a:gd name="T18" fmla="*/ 747034571 w 61"/>
                    <a:gd name="T19" fmla="*/ 184640143 h 17"/>
                    <a:gd name="T20" fmla="*/ 747034571 w 61"/>
                    <a:gd name="T21" fmla="*/ 116681849 h 17"/>
                    <a:gd name="T22" fmla="*/ 735501581 w 61"/>
                    <a:gd name="T23" fmla="*/ 9344172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7"/>
                    <a:gd name="T38" fmla="*/ 61 w 6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7">
                      <a:moveTo>
                        <a:pt x="60" y="8"/>
                      </a:moveTo>
                      <a:cubicBezTo>
                        <a:pt x="56" y="8"/>
                        <a:pt x="56" y="8"/>
                        <a:pt x="56" y="8"/>
                      </a:cubicBezTo>
                      <a:cubicBezTo>
                        <a:pt x="55" y="4"/>
                        <a:pt x="48" y="0"/>
                        <a:pt x="40" y="0"/>
                      </a:cubicBezTo>
                      <a:cubicBezTo>
                        <a:pt x="31" y="0"/>
                        <a:pt x="24" y="4"/>
                        <a:pt x="23" y="8"/>
                      </a:cubicBezTo>
                      <a:cubicBezTo>
                        <a:pt x="1" y="8"/>
                        <a:pt x="1" y="8"/>
                        <a:pt x="1" y="8"/>
                      </a:cubicBezTo>
                      <a:cubicBezTo>
                        <a:pt x="0" y="8"/>
                        <a:pt x="0" y="9"/>
                        <a:pt x="0" y="10"/>
                      </a:cubicBezTo>
                      <a:cubicBezTo>
                        <a:pt x="0" y="16"/>
                        <a:pt x="0" y="16"/>
                        <a:pt x="0" y="16"/>
                      </a:cubicBezTo>
                      <a:cubicBezTo>
                        <a:pt x="0" y="17"/>
                        <a:pt x="0" y="17"/>
                        <a:pt x="1" y="17"/>
                      </a:cubicBezTo>
                      <a:cubicBezTo>
                        <a:pt x="60" y="17"/>
                        <a:pt x="60" y="17"/>
                        <a:pt x="60" y="17"/>
                      </a:cubicBezTo>
                      <a:cubicBezTo>
                        <a:pt x="60" y="17"/>
                        <a:pt x="61" y="17"/>
                        <a:pt x="61" y="16"/>
                      </a:cubicBezTo>
                      <a:cubicBezTo>
                        <a:pt x="61" y="10"/>
                        <a:pt x="61" y="10"/>
                        <a:pt x="61" y="10"/>
                      </a:cubicBezTo>
                      <a:cubicBezTo>
                        <a:pt x="61" y="9"/>
                        <a:pt x="60" y="8"/>
                        <a:pt x="60" y="8"/>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2549" name="Freeform 96"/>
                <p:cNvSpPr>
                  <a:spLocks/>
                </p:cNvSpPr>
                <p:nvPr/>
              </p:nvSpPr>
              <p:spPr bwMode="gray">
                <a:xfrm>
                  <a:off x="2238" y="2914"/>
                  <a:ext cx="106" cy="64"/>
                </a:xfrm>
                <a:custGeom>
                  <a:avLst/>
                  <a:gdLst>
                    <a:gd name="T0" fmla="*/ 503862434 w 45"/>
                    <a:gd name="T1" fmla="*/ 211589212 h 27"/>
                    <a:gd name="T2" fmla="*/ 374498533 w 45"/>
                    <a:gd name="T3" fmla="*/ 27594545 h 27"/>
                    <a:gd name="T4" fmla="*/ 328041716 w 45"/>
                    <a:gd name="T5" fmla="*/ 0 h 27"/>
                    <a:gd name="T6" fmla="*/ 293724562 w 45"/>
                    <a:gd name="T7" fmla="*/ 0 h 27"/>
                    <a:gd name="T8" fmla="*/ 293724562 w 45"/>
                    <a:gd name="T9" fmla="*/ 279826125 h 27"/>
                    <a:gd name="T10" fmla="*/ 283827011 w 45"/>
                    <a:gd name="T11" fmla="*/ 289898793 h 27"/>
                    <a:gd name="T12" fmla="*/ 10655055 w 45"/>
                    <a:gd name="T13" fmla="*/ 289898793 h 27"/>
                    <a:gd name="T14" fmla="*/ 0 w 45"/>
                    <a:gd name="T15" fmla="*/ 317987636 h 27"/>
                    <a:gd name="T16" fmla="*/ 0 w 45"/>
                    <a:gd name="T17" fmla="*/ 329697718 h 27"/>
                    <a:gd name="T18" fmla="*/ 10655055 w 45"/>
                    <a:gd name="T19" fmla="*/ 357448565 h 27"/>
                    <a:gd name="T20" fmla="*/ 293724562 w 45"/>
                    <a:gd name="T21" fmla="*/ 357448565 h 27"/>
                    <a:gd name="T22" fmla="*/ 408878627 w 45"/>
                    <a:gd name="T23" fmla="*/ 329697718 h 27"/>
                    <a:gd name="T24" fmla="*/ 529023528 w 45"/>
                    <a:gd name="T25" fmla="*/ 357448565 h 27"/>
                    <a:gd name="T26" fmla="*/ 529023528 w 45"/>
                    <a:gd name="T27" fmla="*/ 279826125 h 27"/>
                    <a:gd name="T28" fmla="*/ 503862434 w 45"/>
                    <a:gd name="T29" fmla="*/ 21158921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27"/>
                    <a:gd name="T47" fmla="*/ 45 w 4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27">
                      <a:moveTo>
                        <a:pt x="43" y="16"/>
                      </a:moveTo>
                      <a:cubicBezTo>
                        <a:pt x="32" y="2"/>
                        <a:pt x="32" y="2"/>
                        <a:pt x="32" y="2"/>
                      </a:cubicBezTo>
                      <a:cubicBezTo>
                        <a:pt x="31" y="1"/>
                        <a:pt x="29" y="0"/>
                        <a:pt x="28" y="0"/>
                      </a:cubicBezTo>
                      <a:cubicBezTo>
                        <a:pt x="25" y="0"/>
                        <a:pt x="25" y="0"/>
                        <a:pt x="25" y="0"/>
                      </a:cubicBezTo>
                      <a:cubicBezTo>
                        <a:pt x="25" y="21"/>
                        <a:pt x="25" y="21"/>
                        <a:pt x="25" y="21"/>
                      </a:cubicBezTo>
                      <a:cubicBezTo>
                        <a:pt x="25" y="22"/>
                        <a:pt x="24" y="22"/>
                        <a:pt x="24" y="22"/>
                      </a:cubicBezTo>
                      <a:cubicBezTo>
                        <a:pt x="1" y="22"/>
                        <a:pt x="1" y="22"/>
                        <a:pt x="1" y="22"/>
                      </a:cubicBezTo>
                      <a:cubicBezTo>
                        <a:pt x="0" y="22"/>
                        <a:pt x="0" y="23"/>
                        <a:pt x="0" y="24"/>
                      </a:cubicBezTo>
                      <a:cubicBezTo>
                        <a:pt x="0" y="25"/>
                        <a:pt x="0" y="25"/>
                        <a:pt x="0" y="25"/>
                      </a:cubicBezTo>
                      <a:cubicBezTo>
                        <a:pt x="0" y="26"/>
                        <a:pt x="0" y="27"/>
                        <a:pt x="1" y="27"/>
                      </a:cubicBezTo>
                      <a:cubicBezTo>
                        <a:pt x="25" y="27"/>
                        <a:pt x="25" y="27"/>
                        <a:pt x="25" y="27"/>
                      </a:cubicBezTo>
                      <a:cubicBezTo>
                        <a:pt x="28" y="26"/>
                        <a:pt x="31" y="25"/>
                        <a:pt x="35" y="25"/>
                      </a:cubicBezTo>
                      <a:cubicBezTo>
                        <a:pt x="38" y="25"/>
                        <a:pt x="42" y="26"/>
                        <a:pt x="45" y="27"/>
                      </a:cubicBezTo>
                      <a:cubicBezTo>
                        <a:pt x="45" y="21"/>
                        <a:pt x="45" y="21"/>
                        <a:pt x="45" y="21"/>
                      </a:cubicBezTo>
                      <a:cubicBezTo>
                        <a:pt x="45" y="19"/>
                        <a:pt x="44" y="17"/>
                        <a:pt x="43" y="16"/>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grpSp>
          <p:sp>
            <p:nvSpPr>
              <p:cNvPr id="22544" name="Oval 97"/>
              <p:cNvSpPr>
                <a:spLocks noChangeArrowheads="1"/>
              </p:cNvSpPr>
              <p:nvPr/>
            </p:nvSpPr>
            <p:spPr bwMode="gray">
              <a:xfrm>
                <a:off x="1454" y="3170"/>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22538" name="Oval 38"/>
            <p:cNvSpPr>
              <a:spLocks noChangeArrowheads="1"/>
            </p:cNvSpPr>
            <p:nvPr/>
          </p:nvSpPr>
          <p:spPr bwMode="gray">
            <a:xfrm>
              <a:off x="567" y="1537"/>
              <a:ext cx="196" cy="196"/>
            </a:xfrm>
            <a:prstGeom prst="ellipse">
              <a:avLst/>
            </a:prstGeom>
            <a:solidFill>
              <a:schemeClr val="bg1"/>
            </a:solidFill>
            <a:ln w="9525" algn="ctr">
              <a:solidFill>
                <a:srgbClr val="FF9900"/>
              </a:solidFill>
              <a:round/>
              <a:headEnd/>
              <a:tailEnd/>
            </a:ln>
          </p:spPr>
          <p:txBody>
            <a:bodyPr wrap="none" anchor="ct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20000"/>
                </a:lnSpc>
              </a:pPr>
              <a:r>
                <a:rPr lang="fr-BE" altLang="en-US" sz="800" b="1">
                  <a:solidFill>
                    <a:srgbClr val="FF9900"/>
                  </a:solidFill>
                </a:rPr>
                <a:t>1</a:t>
              </a:r>
              <a:endParaRPr lang="fr-FR" altLang="en-US" sz="800" b="1">
                <a:solidFill>
                  <a:srgbClr val="FF9900"/>
                </a:solidFill>
              </a:endParaRPr>
            </a:p>
          </p:txBody>
        </p:sp>
        <p:sp>
          <p:nvSpPr>
            <p:cNvPr id="22539" name="Oval 39"/>
            <p:cNvSpPr>
              <a:spLocks noChangeArrowheads="1"/>
            </p:cNvSpPr>
            <p:nvPr/>
          </p:nvSpPr>
          <p:spPr bwMode="gray">
            <a:xfrm>
              <a:off x="567" y="1897"/>
              <a:ext cx="196" cy="196"/>
            </a:xfrm>
            <a:prstGeom prst="ellipse">
              <a:avLst/>
            </a:prstGeom>
            <a:solidFill>
              <a:schemeClr val="bg1"/>
            </a:solidFill>
            <a:ln w="9525" algn="ctr">
              <a:solidFill>
                <a:srgbClr val="FF9900"/>
              </a:solidFill>
              <a:round/>
              <a:headEnd/>
              <a:tailEnd/>
            </a:ln>
          </p:spPr>
          <p:txBody>
            <a:bodyPr wrap="none" anchor="ct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20000"/>
                </a:lnSpc>
              </a:pPr>
              <a:r>
                <a:rPr lang="fr-BE" altLang="en-US" sz="800" b="1">
                  <a:solidFill>
                    <a:srgbClr val="FF9900"/>
                  </a:solidFill>
                </a:rPr>
                <a:t>2</a:t>
              </a:r>
              <a:endParaRPr lang="fr-FR" altLang="en-US" sz="800" b="1">
                <a:solidFill>
                  <a:srgbClr val="FF9900"/>
                </a:solidFill>
              </a:endParaRPr>
            </a:p>
          </p:txBody>
        </p:sp>
        <p:sp>
          <p:nvSpPr>
            <p:cNvPr id="22540" name="Oval 40"/>
            <p:cNvSpPr>
              <a:spLocks noChangeArrowheads="1"/>
            </p:cNvSpPr>
            <p:nvPr/>
          </p:nvSpPr>
          <p:spPr bwMode="gray">
            <a:xfrm>
              <a:off x="567" y="2257"/>
              <a:ext cx="196" cy="196"/>
            </a:xfrm>
            <a:prstGeom prst="ellipse">
              <a:avLst/>
            </a:prstGeom>
            <a:solidFill>
              <a:schemeClr val="bg1"/>
            </a:solidFill>
            <a:ln w="9525" algn="ctr">
              <a:solidFill>
                <a:srgbClr val="FF9900"/>
              </a:solidFill>
              <a:round/>
              <a:headEnd/>
              <a:tailEnd/>
            </a:ln>
          </p:spPr>
          <p:txBody>
            <a:bodyPr wrap="none" anchor="ct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20000"/>
                </a:lnSpc>
              </a:pPr>
              <a:r>
                <a:rPr lang="fr-BE" altLang="en-US" sz="800" b="1">
                  <a:solidFill>
                    <a:srgbClr val="FF9900"/>
                  </a:solidFill>
                </a:rPr>
                <a:t>3</a:t>
              </a:r>
              <a:endParaRPr lang="fr-FR" altLang="en-US" sz="800" b="1">
                <a:solidFill>
                  <a:srgbClr val="FF9900"/>
                </a:solidFill>
              </a:endParaRPr>
            </a:p>
          </p:txBody>
        </p:sp>
        <p:sp>
          <p:nvSpPr>
            <p:cNvPr id="22541" name="Oval 41"/>
            <p:cNvSpPr>
              <a:spLocks noChangeArrowheads="1"/>
            </p:cNvSpPr>
            <p:nvPr/>
          </p:nvSpPr>
          <p:spPr bwMode="gray">
            <a:xfrm>
              <a:off x="567" y="2617"/>
              <a:ext cx="196" cy="196"/>
            </a:xfrm>
            <a:prstGeom prst="ellipse">
              <a:avLst/>
            </a:prstGeom>
            <a:solidFill>
              <a:schemeClr val="bg1"/>
            </a:solidFill>
            <a:ln w="9525" algn="ctr">
              <a:solidFill>
                <a:srgbClr val="FF9900"/>
              </a:solidFill>
              <a:round/>
              <a:headEnd/>
              <a:tailEnd/>
            </a:ln>
          </p:spPr>
          <p:txBody>
            <a:bodyPr wrap="none" anchor="ct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20000"/>
                </a:lnSpc>
              </a:pPr>
              <a:r>
                <a:rPr lang="fr-BE" altLang="en-US" sz="800" b="1">
                  <a:solidFill>
                    <a:srgbClr val="FF9900"/>
                  </a:solidFill>
                </a:rPr>
                <a:t>4</a:t>
              </a:r>
              <a:endParaRPr lang="fr-FR" altLang="en-US" sz="800" b="1">
                <a:solidFill>
                  <a:srgbClr val="FF9900"/>
                </a:solidFill>
              </a:endParaRPr>
            </a:p>
          </p:txBody>
        </p:sp>
      </p:grpSp>
    </p:spTree>
    <p:extLst>
      <p:ext uri="{BB962C8B-B14F-4D97-AF65-F5344CB8AC3E}">
        <p14:creationId xmlns:p14="http://schemas.microsoft.com/office/powerpoint/2010/main" val="9758560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51"/>
                                        </p:tgtEl>
                                        <p:attrNameLst>
                                          <p:attrName>style.visibility</p:attrName>
                                        </p:attrNameLst>
                                      </p:cBhvr>
                                      <p:to>
                                        <p:strVal val="visible"/>
                                      </p:to>
                                    </p:set>
                                    <p:animEffect transition="in" filter="wipe(left)">
                                      <p:cBhvr>
                                        <p:cTn id="7" dur="1000"/>
                                        <p:tgtEl>
                                          <p:spTgt spid="204851"/>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nodeType="afterGroup">
                            <p:stCondLst>
                              <p:cond delay="2000"/>
                            </p:stCondLst>
                            <p:childTnLst>
                              <p:par>
                                <p:cTn id="13" presetID="12" presetClass="entr" presetSubtype="1" fill="hold" grpId="0" nodeType="afterEffect">
                                  <p:stCondLst>
                                    <p:cond delay="0"/>
                                  </p:stCondLst>
                                  <p:childTnLst>
                                    <p:set>
                                      <p:cBhvr>
                                        <p:cTn id="14" dur="1" fill="hold">
                                          <p:stCondLst>
                                            <p:cond delay="0"/>
                                          </p:stCondLst>
                                        </p:cTn>
                                        <p:tgtEl>
                                          <p:spTgt spid="109613"/>
                                        </p:tgtEl>
                                        <p:attrNameLst>
                                          <p:attrName>style.visibility</p:attrName>
                                        </p:attrNameLst>
                                      </p:cBhvr>
                                      <p:to>
                                        <p:strVal val="visible"/>
                                      </p:to>
                                    </p:set>
                                    <p:animEffect transition="in" filter="slide(fromTop)">
                                      <p:cBhvr>
                                        <p:cTn id="15" dur="1000"/>
                                        <p:tgtEl>
                                          <p:spTgt spid="109613"/>
                                        </p:tgtEl>
                                      </p:cBhvr>
                                    </p:animEffect>
                                  </p:childTnLst>
                                </p:cTn>
                              </p:par>
                            </p:childTnLst>
                          </p:cTn>
                        </p:par>
                        <p:par>
                          <p:cTn id="16" fill="hold" nodeType="afterGroup">
                            <p:stCondLst>
                              <p:cond delay="3000"/>
                            </p:stCondLst>
                            <p:childTnLst>
                              <p:par>
                                <p:cTn id="17" presetID="12" presetClass="entr" presetSubtype="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Right)">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3" grpId="0" animBg="1"/>
      <p:bldP spid="2048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Gli effetti della crisi PIL pro-capite (prezzi 2010)</a:t>
            </a:r>
            <a:endParaRPr lang="it-IT" dirty="0"/>
          </a:p>
        </p:txBody>
      </p:sp>
      <p:pic>
        <p:nvPicPr>
          <p:cNvPr id="63490" name="Picture 2"/>
          <p:cNvPicPr>
            <a:picLocks noChangeAspect="1" noChangeArrowheads="1"/>
          </p:cNvPicPr>
          <p:nvPr/>
        </p:nvPicPr>
        <p:blipFill>
          <a:blip r:embed="rId2" cstate="print"/>
          <a:srcRect/>
          <a:stretch>
            <a:fillRect/>
          </a:stretch>
        </p:blipFill>
        <p:spPr bwMode="auto">
          <a:xfrm>
            <a:off x="1483528" y="1641001"/>
            <a:ext cx="9418934" cy="5021143"/>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796596" y="0"/>
            <a:ext cx="86423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r>
              <a:rPr lang="it-IT" altLang="it-IT" sz="3600" b="1" dirty="0">
                <a:solidFill>
                  <a:srgbClr val="FF0000"/>
                </a:solidFill>
              </a:rPr>
              <a:t>Le regioni ammissibili ai Fondi Strutturali</a:t>
            </a:r>
          </a:p>
        </p:txBody>
      </p:sp>
      <p:sp>
        <p:nvSpPr>
          <p:cNvPr id="24579" name="Text Box 3"/>
          <p:cNvSpPr txBox="1">
            <a:spLocks noChangeArrowheads="1"/>
          </p:cNvSpPr>
          <p:nvPr/>
        </p:nvSpPr>
        <p:spPr bwMode="auto">
          <a:xfrm>
            <a:off x="8859838" y="6399213"/>
            <a:ext cx="18081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r"/>
            <a:fld id="{20A5C215-2037-4CE7-9063-AF53E1E499FE}" type="slidenum">
              <a:rPr lang="it-IT" altLang="it-IT" sz="1600">
                <a:solidFill>
                  <a:srgbClr val="898989"/>
                </a:solidFill>
              </a:rPr>
              <a:pPr algn="r"/>
              <a:t>60</a:t>
            </a:fld>
            <a:endParaRPr lang="it-IT" altLang="it-IT" sz="1600">
              <a:solidFill>
                <a:srgbClr val="898989"/>
              </a:solidFill>
            </a:endParaRP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753" y="888781"/>
            <a:ext cx="4941504" cy="581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829" y="969657"/>
            <a:ext cx="4321627" cy="577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82" name="CasellaDiTesto 5"/>
          <p:cNvSpPr txBox="1">
            <a:spLocks noChangeArrowheads="1"/>
          </p:cNvSpPr>
          <p:nvPr/>
        </p:nvSpPr>
        <p:spPr bwMode="auto">
          <a:xfrm>
            <a:off x="2485813" y="600325"/>
            <a:ext cx="1220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b="1" dirty="0"/>
              <a:t>2007/2013</a:t>
            </a:r>
          </a:p>
        </p:txBody>
      </p:sp>
      <p:sp>
        <p:nvSpPr>
          <p:cNvPr id="24583" name="CasellaDiTesto 6"/>
          <p:cNvSpPr txBox="1">
            <a:spLocks noChangeArrowheads="1"/>
          </p:cNvSpPr>
          <p:nvPr/>
        </p:nvSpPr>
        <p:spPr bwMode="auto">
          <a:xfrm>
            <a:off x="7751260" y="600325"/>
            <a:ext cx="1220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b="1" dirty="0"/>
              <a:t>2014/2020</a:t>
            </a:r>
          </a:p>
        </p:txBody>
      </p:sp>
    </p:spTree>
    <p:extLst>
      <p:ext uri="{BB962C8B-B14F-4D97-AF65-F5344CB8AC3E}">
        <p14:creationId xmlns:p14="http://schemas.microsoft.com/office/powerpoint/2010/main" val="88726689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6518" y="152401"/>
            <a:ext cx="11304494" cy="400110"/>
          </a:xfrm>
          <a:prstGeom prst="rect">
            <a:avLst/>
          </a:prstGeom>
          <a:noFill/>
        </p:spPr>
        <p:txBody>
          <a:bodyPr wrap="square" rtlCol="0">
            <a:spAutoFit/>
          </a:bodyPr>
          <a:lstStyle/>
          <a:p>
            <a:pPr algn="ctr">
              <a:spcAft>
                <a:spcPct val="20000"/>
              </a:spcAft>
            </a:pPr>
            <a:r>
              <a:rPr lang="it-IT" b="1" dirty="0">
                <a:solidFill>
                  <a:schemeClr val="accent6">
                    <a:lumMod val="75000"/>
                  </a:schemeClr>
                </a:solidFill>
                <a:latin typeface="Arial" charset="0"/>
              </a:rPr>
              <a:t> </a:t>
            </a:r>
            <a:r>
              <a:rPr lang="it-IT" sz="2000" b="1" dirty="0">
                <a:solidFill>
                  <a:schemeClr val="accent6">
                    <a:lumMod val="75000"/>
                  </a:schemeClr>
                </a:solidFill>
                <a:latin typeface="Arial" charset="0"/>
              </a:rPr>
              <a:t>La condizionalità </a:t>
            </a:r>
            <a:r>
              <a:rPr lang="it-IT" sz="2000" b="1" i="1" dirty="0">
                <a:solidFill>
                  <a:schemeClr val="accent6">
                    <a:lumMod val="75000"/>
                  </a:schemeClr>
                </a:solidFill>
                <a:latin typeface="Arial" charset="0"/>
              </a:rPr>
              <a:t>ex ante </a:t>
            </a:r>
            <a:r>
              <a:rPr lang="it-IT" sz="2000" b="1" dirty="0">
                <a:solidFill>
                  <a:schemeClr val="accent6">
                    <a:lumMod val="75000"/>
                  </a:schemeClr>
                </a:solidFill>
                <a:latin typeface="Arial" charset="0"/>
              </a:rPr>
              <a:t>specifica per </a:t>
            </a:r>
            <a:r>
              <a:rPr lang="it-IT" sz="2000" b="1" dirty="0" smtClean="0">
                <a:solidFill>
                  <a:schemeClr val="accent6">
                    <a:lumMod val="75000"/>
                  </a:schemeClr>
                </a:solidFill>
                <a:latin typeface="Arial" charset="0"/>
              </a:rPr>
              <a:t>la </a:t>
            </a:r>
            <a:r>
              <a:rPr lang="it-IT" sz="2000" b="1" dirty="0" smtClean="0">
                <a:solidFill>
                  <a:schemeClr val="accent6">
                    <a:lumMod val="75000"/>
                  </a:schemeClr>
                </a:solidFill>
                <a:latin typeface="Arial" charset="0"/>
                <a:hlinkClick r:id="rId2"/>
              </a:rPr>
              <a:t>Smart </a:t>
            </a:r>
            <a:r>
              <a:rPr lang="it-IT" sz="2000" b="1" dirty="0" err="1">
                <a:solidFill>
                  <a:schemeClr val="accent6">
                    <a:lumMod val="75000"/>
                  </a:schemeClr>
                </a:solidFill>
                <a:latin typeface="Arial" charset="0"/>
                <a:hlinkClick r:id="rId2"/>
              </a:rPr>
              <a:t>Specialisation</a:t>
            </a:r>
            <a:r>
              <a:rPr lang="it-IT" sz="2000" b="1" dirty="0">
                <a:solidFill>
                  <a:schemeClr val="accent6">
                    <a:lumMod val="75000"/>
                  </a:schemeClr>
                </a:solidFill>
                <a:latin typeface="Arial" charset="0"/>
                <a:hlinkClick r:id="rId2"/>
              </a:rPr>
              <a:t> </a:t>
            </a:r>
            <a:r>
              <a:rPr lang="it-IT" sz="2000" b="1" dirty="0" err="1">
                <a:solidFill>
                  <a:schemeClr val="accent6">
                    <a:lumMod val="75000"/>
                  </a:schemeClr>
                </a:solidFill>
                <a:latin typeface="Arial" charset="0"/>
                <a:hlinkClick r:id="rId2"/>
              </a:rPr>
              <a:t>Strategy</a:t>
            </a:r>
            <a:r>
              <a:rPr lang="it-IT" sz="2000" b="1" dirty="0">
                <a:solidFill>
                  <a:schemeClr val="accent6">
                    <a:lumMod val="75000"/>
                  </a:schemeClr>
                </a:solidFill>
                <a:latin typeface="Arial" charset="0"/>
                <a:hlinkClick r:id="rId2"/>
              </a:rPr>
              <a:t> </a:t>
            </a:r>
            <a:endParaRPr lang="it-IT" sz="2000" b="1" dirty="0">
              <a:solidFill>
                <a:schemeClr val="accent6">
                  <a:lumMod val="75000"/>
                </a:schemeClr>
              </a:solidFill>
              <a:latin typeface="Arial" charset="0"/>
            </a:endParaRPr>
          </a:p>
        </p:txBody>
      </p:sp>
      <p:sp>
        <p:nvSpPr>
          <p:cNvPr id="6" name="Segnaposto contenuto 2"/>
          <p:cNvSpPr txBox="1">
            <a:spLocks/>
          </p:cNvSpPr>
          <p:nvPr/>
        </p:nvSpPr>
        <p:spPr>
          <a:xfrm>
            <a:off x="2327882" y="694438"/>
            <a:ext cx="8115999" cy="3200876"/>
          </a:xfrm>
          <a:prstGeom prst="rect">
            <a:avLst/>
          </a:prstGeom>
          <a:noFill/>
        </p:spPr>
        <p:txBody>
          <a:bodyPr wrap="square" rtlCol="0">
            <a:spAutoFit/>
          </a:bodyPr>
          <a:lstStyle>
            <a:defPPr>
              <a:defRPr lang="en-US"/>
            </a:defPPr>
            <a:lvl1pPr>
              <a:defRPr>
                <a:solidFill>
                  <a:srgbClr val="002060"/>
                </a:solidFill>
              </a:defRPr>
            </a:lvl1pPr>
          </a:lstStyle>
          <a:p>
            <a:pPr>
              <a:spcBef>
                <a:spcPts val="600"/>
              </a:spcBef>
              <a:spcAft>
                <a:spcPts val="600"/>
              </a:spcAft>
            </a:pPr>
            <a:r>
              <a:rPr lang="it-IT" dirty="0">
                <a:solidFill>
                  <a:schemeClr val="tx1"/>
                </a:solidFill>
                <a:latin typeface="Arial" pitchFamily="34" charset="0"/>
                <a:cs typeface="Arial" pitchFamily="34" charset="0"/>
              </a:rPr>
              <a:t>Condizionalità 1 (art.9. punto 1)</a:t>
            </a:r>
          </a:p>
          <a:p>
            <a:pPr>
              <a:spcBef>
                <a:spcPts val="600"/>
              </a:spcBef>
              <a:spcAft>
                <a:spcPts val="600"/>
              </a:spcAft>
            </a:pPr>
            <a:r>
              <a:rPr lang="it-IT" dirty="0">
                <a:solidFill>
                  <a:schemeClr val="tx1"/>
                </a:solidFill>
                <a:latin typeface="Arial" pitchFamily="34" charset="0"/>
                <a:cs typeface="Arial" pitchFamily="34" charset="0"/>
              </a:rPr>
              <a:t> “</a:t>
            </a:r>
            <a:r>
              <a:rPr lang="it-IT" b="1" dirty="0">
                <a:solidFill>
                  <a:schemeClr val="tx1"/>
                </a:solidFill>
                <a:latin typeface="Arial" pitchFamily="34" charset="0"/>
                <a:cs typeface="Arial" pitchFamily="34" charset="0"/>
              </a:rPr>
              <a:t>disponibilità di una strategia di ricerca e innovazione nazionale o regionale per la specializzazione intelligente </a:t>
            </a:r>
            <a:r>
              <a:rPr lang="it-IT" dirty="0">
                <a:solidFill>
                  <a:schemeClr val="tx1"/>
                </a:solidFill>
                <a:latin typeface="Arial" pitchFamily="34" charset="0"/>
                <a:cs typeface="Arial" pitchFamily="34" charset="0"/>
              </a:rPr>
              <a:t>che:</a:t>
            </a:r>
          </a:p>
          <a:p>
            <a:pPr marL="342900" indent="-342900">
              <a:spcBef>
                <a:spcPts val="600"/>
              </a:spcBef>
              <a:spcAft>
                <a:spcPts val="600"/>
              </a:spcAft>
              <a:buFont typeface="Wingdings" pitchFamily="2" charset="2"/>
              <a:buChar char="ü"/>
            </a:pPr>
            <a:r>
              <a:rPr lang="it-IT" dirty="0">
                <a:solidFill>
                  <a:schemeClr val="tx1"/>
                </a:solidFill>
                <a:latin typeface="Arial" pitchFamily="34" charset="0"/>
                <a:cs typeface="Arial" pitchFamily="34" charset="0"/>
              </a:rPr>
              <a:t>si basi </a:t>
            </a:r>
            <a:r>
              <a:rPr lang="it-IT" dirty="0" smtClean="0">
                <a:solidFill>
                  <a:schemeClr val="tx1"/>
                </a:solidFill>
                <a:latin typeface="Arial" pitchFamily="34" charset="0"/>
                <a:cs typeface="Arial" pitchFamily="34" charset="0"/>
              </a:rPr>
              <a:t>sull’analisi </a:t>
            </a:r>
            <a:r>
              <a:rPr lang="it-IT" dirty="0" err="1">
                <a:solidFill>
                  <a:schemeClr val="tx1"/>
                </a:solidFill>
                <a:latin typeface="Arial" pitchFamily="34" charset="0"/>
                <a:cs typeface="Arial" pitchFamily="34" charset="0"/>
              </a:rPr>
              <a:t>swot</a:t>
            </a:r>
            <a:r>
              <a:rPr lang="it-IT" dirty="0">
                <a:solidFill>
                  <a:schemeClr val="tx1"/>
                </a:solidFill>
                <a:latin typeface="Arial" pitchFamily="34" charset="0"/>
                <a:cs typeface="Arial" pitchFamily="34" charset="0"/>
              </a:rPr>
              <a:t> (punti di forza e di debolezza, opportunità e minacce) per concentrare le risorse su una serie limitata di priorità di ricerca e innovazione; </a:t>
            </a:r>
          </a:p>
          <a:p>
            <a:pPr marL="342900" indent="-342900">
              <a:spcBef>
                <a:spcPts val="600"/>
              </a:spcBef>
              <a:spcAft>
                <a:spcPts val="600"/>
              </a:spcAft>
              <a:buFont typeface="Wingdings" pitchFamily="2" charset="2"/>
              <a:buChar char="ü"/>
            </a:pPr>
            <a:r>
              <a:rPr lang="it-IT" dirty="0">
                <a:solidFill>
                  <a:schemeClr val="tx1"/>
                </a:solidFill>
                <a:latin typeface="Arial" pitchFamily="34" charset="0"/>
                <a:cs typeface="Arial" pitchFamily="34" charset="0"/>
              </a:rPr>
              <a:t>definisca misure per stimolare gli investimenti privati in </a:t>
            </a:r>
            <a:r>
              <a:rPr lang="it-IT" dirty="0" smtClean="0">
                <a:solidFill>
                  <a:schemeClr val="tx1"/>
                </a:solidFill>
                <a:latin typeface="Arial" pitchFamily="34" charset="0"/>
                <a:cs typeface="Arial" pitchFamily="34" charset="0"/>
              </a:rPr>
              <a:t>Ricerca, Sviluppo e Tecnologia (RST); </a:t>
            </a:r>
            <a:endParaRPr lang="it-IT" dirty="0">
              <a:solidFill>
                <a:schemeClr val="tx1"/>
              </a:solidFill>
              <a:latin typeface="Arial" pitchFamily="34" charset="0"/>
              <a:cs typeface="Arial" pitchFamily="34" charset="0"/>
            </a:endParaRPr>
          </a:p>
          <a:p>
            <a:pPr marL="342900" indent="-342900">
              <a:spcBef>
                <a:spcPts val="600"/>
              </a:spcBef>
              <a:spcAft>
                <a:spcPts val="600"/>
              </a:spcAft>
              <a:buFont typeface="Wingdings" pitchFamily="2" charset="2"/>
              <a:buChar char="ü"/>
            </a:pPr>
            <a:r>
              <a:rPr lang="it-IT" dirty="0">
                <a:solidFill>
                  <a:schemeClr val="tx1"/>
                </a:solidFill>
                <a:latin typeface="Arial" pitchFamily="34" charset="0"/>
                <a:cs typeface="Arial" pitchFamily="34" charset="0"/>
              </a:rPr>
              <a:t>preveda un sistema di controllo e riesame.”</a:t>
            </a:r>
          </a:p>
        </p:txBody>
      </p:sp>
      <p:sp>
        <p:nvSpPr>
          <p:cNvPr id="5" name="Segnaposto contenuto 2"/>
          <p:cNvSpPr txBox="1">
            <a:spLocks/>
          </p:cNvSpPr>
          <p:nvPr/>
        </p:nvSpPr>
        <p:spPr>
          <a:xfrm>
            <a:off x="2927648" y="3995678"/>
            <a:ext cx="7560840" cy="2369880"/>
          </a:xfrm>
          <a:prstGeom prst="rect">
            <a:avLst/>
          </a:prstGeom>
          <a:noFill/>
          <a:ln>
            <a:solidFill>
              <a:schemeClr val="accent5">
                <a:lumMod val="50000"/>
              </a:schemeClr>
            </a:solidFill>
          </a:ln>
        </p:spPr>
        <p:txBody>
          <a:bodyPr wrap="square" rtlCol="0">
            <a:spAutoFit/>
          </a:bodyPr>
          <a:lstStyle>
            <a:defPPr>
              <a:defRPr lang="en-US"/>
            </a:defPPr>
            <a:lvl1pPr>
              <a:defRPr>
                <a:solidFill>
                  <a:srgbClr val="002060"/>
                </a:solidFill>
              </a:defRPr>
            </a:lvl1pPr>
          </a:lstStyle>
          <a:p>
            <a:endParaRPr lang="it-IT" dirty="0">
              <a:solidFill>
                <a:schemeClr val="tx1"/>
              </a:solidFill>
            </a:endParaRPr>
          </a:p>
          <a:p>
            <a:pPr>
              <a:buFont typeface="Arial" pitchFamily="34" charset="0"/>
              <a:buChar char="•"/>
            </a:pPr>
            <a:r>
              <a:rPr lang="it-IT" dirty="0">
                <a:solidFill>
                  <a:schemeClr val="tx1"/>
                </a:solidFill>
              </a:rPr>
              <a:t> </a:t>
            </a:r>
            <a:r>
              <a:rPr lang="it-IT" sz="1600" dirty="0">
                <a:solidFill>
                  <a:schemeClr val="tx1"/>
                </a:solidFill>
                <a:latin typeface="Arial" pitchFamily="34" charset="0"/>
                <a:cs typeface="Arial" pitchFamily="34" charset="0"/>
              </a:rPr>
              <a:t>costruire strategie di “Smart </a:t>
            </a:r>
            <a:r>
              <a:rPr lang="it-IT" sz="1600" dirty="0" err="1">
                <a:solidFill>
                  <a:schemeClr val="tx1"/>
                </a:solidFill>
                <a:latin typeface="Arial" pitchFamily="34" charset="0"/>
                <a:cs typeface="Arial" pitchFamily="34" charset="0"/>
              </a:rPr>
              <a:t>Specialisation</a:t>
            </a:r>
            <a:r>
              <a:rPr lang="it-IT" sz="1600" dirty="0">
                <a:solidFill>
                  <a:schemeClr val="tx1"/>
                </a:solidFill>
                <a:latin typeface="Arial" pitchFamily="34" charset="0"/>
                <a:cs typeface="Arial" pitchFamily="34" charset="0"/>
              </a:rPr>
              <a:t>” regionali flessibili e dinamiche </a:t>
            </a:r>
            <a:r>
              <a:rPr lang="it-IT" sz="1600" dirty="0" smtClean="0">
                <a:solidFill>
                  <a:schemeClr val="tx1"/>
                </a:solidFill>
                <a:latin typeface="Arial" pitchFamily="34" charset="0"/>
                <a:cs typeface="Arial" pitchFamily="34" charset="0"/>
              </a:rPr>
              <a:t>nell’ambito </a:t>
            </a:r>
            <a:r>
              <a:rPr lang="it-IT" sz="1600" dirty="0">
                <a:solidFill>
                  <a:schemeClr val="tx1"/>
                </a:solidFill>
                <a:latin typeface="Arial" pitchFamily="34" charset="0"/>
                <a:cs typeface="Arial" pitchFamily="34" charset="0"/>
              </a:rPr>
              <a:t>di una </a:t>
            </a:r>
            <a:r>
              <a:rPr lang="it-IT" sz="1600" b="1" u="sng" dirty="0">
                <a:solidFill>
                  <a:schemeClr val="tx1"/>
                </a:solidFill>
                <a:latin typeface="Arial" pitchFamily="34" charset="0"/>
                <a:cs typeface="Arial" pitchFamily="34" charset="0"/>
              </a:rPr>
              <a:t>strategia condivisa nazionale </a:t>
            </a:r>
          </a:p>
          <a:p>
            <a:pPr>
              <a:buFont typeface="Arial" pitchFamily="34" charset="0"/>
              <a:buChar char="•"/>
            </a:pPr>
            <a:r>
              <a:rPr lang="it-IT" sz="1600" b="1" dirty="0">
                <a:solidFill>
                  <a:schemeClr val="tx1"/>
                </a:solidFill>
                <a:latin typeface="Arial" pitchFamily="34" charset="0"/>
                <a:cs typeface="Arial" pitchFamily="34" charset="0"/>
              </a:rPr>
              <a:t> </a:t>
            </a:r>
            <a:r>
              <a:rPr lang="it-IT" sz="1600" dirty="0">
                <a:solidFill>
                  <a:schemeClr val="tx1"/>
                </a:solidFill>
                <a:latin typeface="Arial" pitchFamily="34" charset="0"/>
                <a:cs typeface="Arial" pitchFamily="34" charset="0"/>
              </a:rPr>
              <a:t>rafforzare il </a:t>
            </a:r>
            <a:r>
              <a:rPr lang="it-IT" sz="1600" b="1" dirty="0">
                <a:solidFill>
                  <a:schemeClr val="tx1"/>
                </a:solidFill>
                <a:latin typeface="Arial" pitchFamily="34" charset="0"/>
                <a:cs typeface="Arial" pitchFamily="34" charset="0"/>
              </a:rPr>
              <a:t>supporto alle Amministrazioni coinvolte</a:t>
            </a:r>
            <a:r>
              <a:rPr lang="it-IT" sz="1600" dirty="0">
                <a:solidFill>
                  <a:schemeClr val="tx1"/>
                </a:solidFill>
                <a:latin typeface="Arial" pitchFamily="34" charset="0"/>
                <a:cs typeface="Arial" pitchFamily="34" charset="0"/>
              </a:rPr>
              <a:t> nel processo di definizione delle Smart </a:t>
            </a:r>
            <a:r>
              <a:rPr lang="it-IT" sz="1600" dirty="0" err="1">
                <a:solidFill>
                  <a:schemeClr val="tx1"/>
                </a:solidFill>
                <a:latin typeface="Arial" pitchFamily="34" charset="0"/>
                <a:cs typeface="Arial" pitchFamily="34" charset="0"/>
              </a:rPr>
              <a:t>Specialisation</a:t>
            </a:r>
            <a:r>
              <a:rPr lang="it-IT" sz="1600" dirty="0">
                <a:solidFill>
                  <a:schemeClr val="tx1"/>
                </a:solidFill>
                <a:latin typeface="Arial" pitchFamily="34" charset="0"/>
                <a:cs typeface="Arial" pitchFamily="34" charset="0"/>
              </a:rPr>
              <a:t> </a:t>
            </a:r>
            <a:r>
              <a:rPr lang="it-IT" sz="1600" dirty="0" err="1">
                <a:solidFill>
                  <a:schemeClr val="tx1"/>
                </a:solidFill>
                <a:latin typeface="Arial" pitchFamily="34" charset="0"/>
                <a:cs typeface="Arial" pitchFamily="34" charset="0"/>
              </a:rPr>
              <a:t>Strategy</a:t>
            </a:r>
            <a:r>
              <a:rPr lang="it-IT" sz="1600" dirty="0">
                <a:solidFill>
                  <a:schemeClr val="tx1"/>
                </a:solidFill>
                <a:latin typeface="Arial" pitchFamily="34" charset="0"/>
                <a:cs typeface="Arial" pitchFamily="34" charset="0"/>
              </a:rPr>
              <a:t> in analogia e continuità con quanto fatto nella programmazione in corso con il progetto DPS “Sostegno alla politiche di ricerca e innovazione delle Regioni”</a:t>
            </a:r>
            <a:r>
              <a:rPr lang="it-IT" sz="1600" b="1" dirty="0">
                <a:solidFill>
                  <a:schemeClr val="tx1"/>
                </a:solidFill>
                <a:latin typeface="Arial" pitchFamily="34" charset="0"/>
                <a:cs typeface="Arial" pitchFamily="34" charset="0"/>
              </a:rPr>
              <a:t> </a:t>
            </a:r>
          </a:p>
          <a:p>
            <a:pPr>
              <a:buFont typeface="Arial" pitchFamily="34" charset="0"/>
              <a:buChar char="•"/>
            </a:pPr>
            <a:r>
              <a:rPr lang="it-IT" sz="1600" b="1" dirty="0">
                <a:solidFill>
                  <a:schemeClr val="tx1"/>
                </a:solidFill>
                <a:latin typeface="Arial" pitchFamily="34" charset="0"/>
                <a:cs typeface="Arial" pitchFamily="34" charset="0"/>
              </a:rPr>
              <a:t> incorporare i risultati della valutazione ex-post </a:t>
            </a:r>
            <a:r>
              <a:rPr lang="it-IT" sz="1600" dirty="0">
                <a:solidFill>
                  <a:schemeClr val="tx1"/>
                </a:solidFill>
                <a:latin typeface="Arial" pitchFamily="34" charset="0"/>
                <a:cs typeface="Arial" pitchFamily="34" charset="0"/>
              </a:rPr>
              <a:t>dei passati interventi, con particolare riferimento ai casi di fallimento</a:t>
            </a:r>
            <a:endParaRPr lang="it-IT" dirty="0">
              <a:solidFill>
                <a:schemeClr val="tx1"/>
              </a:solidFill>
            </a:endParaRPr>
          </a:p>
        </p:txBody>
      </p:sp>
      <p:sp>
        <p:nvSpPr>
          <p:cNvPr id="8" name="Titolo 1"/>
          <p:cNvSpPr txBox="1">
            <a:spLocks/>
          </p:cNvSpPr>
          <p:nvPr/>
        </p:nvSpPr>
        <p:spPr>
          <a:xfrm>
            <a:off x="3011752" y="3895314"/>
            <a:ext cx="3374129" cy="369332"/>
          </a:xfrm>
          <a:prstGeom prst="rect">
            <a:avLst/>
          </a:prstGeom>
          <a:solidFill>
            <a:schemeClr val="bg1"/>
          </a:solidFill>
          <a:ln>
            <a:solidFill>
              <a:schemeClr val="accent5">
                <a:lumMod val="50000"/>
              </a:schemeClr>
            </a:solidFill>
          </a:ln>
        </p:spPr>
        <p:txBody>
          <a:bodyPr wrap="none" rtlCol="0">
            <a:spAutoFit/>
          </a:bodyPr>
          <a:lstStyle>
            <a:defPPr>
              <a:defRPr lang="en-US"/>
            </a:defPPr>
            <a:lvl1pPr>
              <a:defRPr>
                <a:solidFill>
                  <a:srgbClr val="002060"/>
                </a:solidFill>
              </a:defRPr>
            </a:lvl1pPr>
          </a:lstStyle>
          <a:p>
            <a:r>
              <a:rPr lang="it-IT" b="1" dirty="0">
                <a:solidFill>
                  <a:schemeClr val="accent2"/>
                </a:solidFill>
                <a:latin typeface="Arial" pitchFamily="34" charset="0"/>
                <a:cs typeface="Arial" pitchFamily="34" charset="0"/>
              </a:rPr>
              <a:t> </a:t>
            </a:r>
            <a:r>
              <a:rPr lang="it-IT" sz="1600" b="1" i="1" dirty="0">
                <a:solidFill>
                  <a:schemeClr val="accent2"/>
                </a:solidFill>
                <a:latin typeface="Arial" pitchFamily="34" charset="0"/>
                <a:cs typeface="Arial" pitchFamily="34" charset="0"/>
              </a:rPr>
              <a:t>Quali i passaggi da effettuare </a:t>
            </a:r>
            <a:r>
              <a:rPr lang="it-IT" sz="1600" b="1" i="1" dirty="0">
                <a:latin typeface="Arial" pitchFamily="34" charset="0"/>
                <a:cs typeface="Arial" pitchFamily="34" charset="0"/>
              </a:rPr>
              <a:t>…</a:t>
            </a:r>
          </a:p>
        </p:txBody>
      </p:sp>
    </p:spTree>
    <p:extLst>
      <p:ext uri="{BB962C8B-B14F-4D97-AF65-F5344CB8AC3E}">
        <p14:creationId xmlns:p14="http://schemas.microsoft.com/office/powerpoint/2010/main" val="14962632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Smart </a:t>
            </a:r>
            <a:r>
              <a:rPr lang="it-IT" dirty="0" err="1" smtClean="0"/>
              <a:t>Specialisation</a:t>
            </a:r>
            <a:r>
              <a:rPr lang="it-IT" dirty="0" smtClean="0"/>
              <a:t> </a:t>
            </a:r>
            <a:r>
              <a:rPr lang="it-IT" dirty="0" err="1" smtClean="0"/>
              <a:t>Strategy</a:t>
            </a:r>
            <a:endParaRPr lang="it-IT" dirty="0"/>
          </a:p>
        </p:txBody>
      </p:sp>
      <p:sp>
        <p:nvSpPr>
          <p:cNvPr id="3" name="Segnaposto contenuto 2"/>
          <p:cNvSpPr>
            <a:spLocks noGrp="1"/>
          </p:cNvSpPr>
          <p:nvPr>
            <p:ph idx="1"/>
          </p:nvPr>
        </p:nvSpPr>
        <p:spPr/>
        <p:txBody>
          <a:bodyPr/>
          <a:lstStyle/>
          <a:p>
            <a:r>
              <a:rPr lang="it-IT" dirty="0" smtClean="0"/>
              <a:t>Si è creata una </a:t>
            </a:r>
            <a:r>
              <a:rPr lang="it-IT" dirty="0" smtClean="0">
                <a:hlinkClick r:id="rId2"/>
              </a:rPr>
              <a:t>piattaforma comune</a:t>
            </a:r>
            <a:r>
              <a:rPr lang="it-IT" dirty="0" smtClean="0"/>
              <a:t> a livello europeo di supporto tecnico</a:t>
            </a:r>
          </a:p>
          <a:p>
            <a:r>
              <a:rPr lang="it-IT" dirty="0" smtClean="0"/>
              <a:t>L’Italia ha creato un proprio portale di supporto alle regioni: </a:t>
            </a:r>
            <a:r>
              <a:rPr lang="it-IT" dirty="0" err="1" smtClean="0">
                <a:hlinkClick r:id="rId3"/>
              </a:rPr>
              <a:t>Research</a:t>
            </a:r>
            <a:r>
              <a:rPr lang="it-IT" dirty="0" err="1" smtClean="0">
                <a:solidFill>
                  <a:schemeClr val="accent1"/>
                </a:solidFill>
                <a:hlinkClick r:id="rId3"/>
              </a:rPr>
              <a:t>Italy</a:t>
            </a:r>
            <a:endParaRPr lang="it-IT" dirty="0" smtClean="0">
              <a:solidFill>
                <a:schemeClr val="accent1"/>
              </a:solidFill>
            </a:endParaRPr>
          </a:p>
          <a:p>
            <a:r>
              <a:rPr lang="it-IT" dirty="0" smtClean="0"/>
              <a:t>Il Friuli Venezia Giulia: la </a:t>
            </a:r>
            <a:r>
              <a:rPr lang="it-IT" dirty="0" smtClean="0">
                <a:hlinkClick r:id="rId4"/>
              </a:rPr>
              <a:t>strategia intelligente </a:t>
            </a:r>
            <a:r>
              <a:rPr lang="it-IT" dirty="0" smtClean="0"/>
              <a:t>in </a:t>
            </a:r>
            <a:r>
              <a:rPr lang="it-IT" dirty="0" smtClean="0">
                <a:hlinkClick r:id="rId5"/>
              </a:rPr>
              <a:t>regione</a:t>
            </a:r>
            <a:endParaRPr lang="it-IT" dirty="0" smtClean="0"/>
          </a:p>
          <a:p>
            <a:r>
              <a:rPr lang="it-IT" dirty="0" smtClean="0"/>
              <a:t>In questa programmazione le novità introdotte hanno portato a ritardi nell’avviamento della progettazione che ha implicato la distribuzione dei primi fondi POR FESR in FVG a gennaio 2017 in concomitanza con la prima revisione annuale delle strategie regionali</a:t>
            </a:r>
          </a:p>
        </p:txBody>
      </p:sp>
    </p:spTree>
    <p:extLst>
      <p:ext uri="{BB962C8B-B14F-4D97-AF65-F5344CB8AC3E}">
        <p14:creationId xmlns:p14="http://schemas.microsoft.com/office/powerpoint/2010/main" val="22863338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AutoShape 2"/>
          <p:cNvSpPr>
            <a:spLocks noChangeAspect="1" noChangeArrowheads="1"/>
          </p:cNvSpPr>
          <p:nvPr/>
        </p:nvSpPr>
        <p:spPr bwMode="gray">
          <a:xfrm>
            <a:off x="2401889" y="5011739"/>
            <a:ext cx="7386637" cy="1296987"/>
          </a:xfrm>
          <a:prstGeom prst="roundRect">
            <a:avLst>
              <a:gd name="adj" fmla="val 16667"/>
            </a:avLst>
          </a:prstGeom>
          <a:solidFill>
            <a:schemeClr val="tx1">
              <a:alpha val="10196"/>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indent="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20000"/>
              </a:lnSpc>
              <a:spcBef>
                <a:spcPct val="20000"/>
              </a:spcBef>
            </a:pPr>
            <a:r>
              <a:rPr lang="en-US" altLang="en-US" b="1" dirty="0" err="1">
                <a:solidFill>
                  <a:schemeClr val="tx2"/>
                </a:solidFill>
              </a:rPr>
              <a:t>Riserva</a:t>
            </a:r>
            <a:r>
              <a:rPr lang="en-US" altLang="en-US" b="1" dirty="0">
                <a:solidFill>
                  <a:schemeClr val="tx2"/>
                </a:solidFill>
              </a:rPr>
              <a:t> di </a:t>
            </a:r>
            <a:r>
              <a:rPr lang="en-US" altLang="en-US" b="1" dirty="0" err="1">
                <a:solidFill>
                  <a:schemeClr val="tx2"/>
                </a:solidFill>
              </a:rPr>
              <a:t>efficacia</a:t>
            </a:r>
            <a:r>
              <a:rPr lang="en-US" altLang="en-US" b="1" dirty="0">
                <a:solidFill>
                  <a:schemeClr val="tx2"/>
                </a:solidFill>
              </a:rPr>
              <a:t> </a:t>
            </a:r>
            <a:r>
              <a:rPr lang="en-US" altLang="en-US" b="1" dirty="0" err="1">
                <a:solidFill>
                  <a:schemeClr val="tx2"/>
                </a:solidFill>
              </a:rPr>
              <a:t>ed</a:t>
            </a:r>
            <a:r>
              <a:rPr lang="en-US" altLang="en-US" b="1" dirty="0">
                <a:solidFill>
                  <a:schemeClr val="tx2"/>
                </a:solidFill>
              </a:rPr>
              <a:t> </a:t>
            </a:r>
            <a:r>
              <a:rPr lang="en-US" altLang="en-US" b="1" dirty="0" err="1">
                <a:solidFill>
                  <a:schemeClr val="tx2"/>
                </a:solidFill>
              </a:rPr>
              <a:t>efficienza</a:t>
            </a:r>
            <a:endParaRPr lang="en-US" altLang="en-US" b="1" dirty="0">
              <a:solidFill>
                <a:schemeClr val="tx2"/>
              </a:solidFill>
            </a:endParaRPr>
          </a:p>
          <a:p>
            <a:pPr algn="ctr">
              <a:lnSpc>
                <a:spcPct val="120000"/>
              </a:lnSpc>
              <a:spcBef>
                <a:spcPct val="20000"/>
              </a:spcBef>
            </a:pPr>
            <a:r>
              <a:rPr lang="en-US" altLang="en-US" dirty="0">
                <a:solidFill>
                  <a:schemeClr val="tx2"/>
                </a:solidFill>
              </a:rPr>
              <a:t>6% </a:t>
            </a:r>
            <a:r>
              <a:rPr lang="en-US" altLang="en-US" dirty="0" err="1">
                <a:solidFill>
                  <a:schemeClr val="tx2"/>
                </a:solidFill>
              </a:rPr>
              <a:t>dei</a:t>
            </a:r>
            <a:r>
              <a:rPr lang="en-US" altLang="en-US" dirty="0">
                <a:solidFill>
                  <a:schemeClr val="tx2"/>
                </a:solidFill>
              </a:rPr>
              <a:t> </a:t>
            </a:r>
            <a:r>
              <a:rPr lang="en-US" altLang="en-US" dirty="0" err="1">
                <a:solidFill>
                  <a:schemeClr val="tx2"/>
                </a:solidFill>
              </a:rPr>
              <a:t>finanziamenti</a:t>
            </a:r>
            <a:r>
              <a:rPr lang="en-US" altLang="en-US" dirty="0">
                <a:solidFill>
                  <a:schemeClr val="tx2"/>
                </a:solidFill>
              </a:rPr>
              <a:t> </a:t>
            </a:r>
            <a:r>
              <a:rPr lang="en-US" altLang="en-US" dirty="0" err="1">
                <a:solidFill>
                  <a:schemeClr val="tx2"/>
                </a:solidFill>
              </a:rPr>
              <a:t>stanziati</a:t>
            </a:r>
            <a:r>
              <a:rPr lang="en-US" altLang="en-US" dirty="0">
                <a:solidFill>
                  <a:schemeClr val="tx2"/>
                </a:solidFill>
              </a:rPr>
              <a:t> </a:t>
            </a:r>
            <a:r>
              <a:rPr lang="en-US" altLang="en-US" dirty="0" err="1">
                <a:solidFill>
                  <a:schemeClr val="tx2"/>
                </a:solidFill>
              </a:rPr>
              <a:t>nel</a:t>
            </a:r>
            <a:r>
              <a:rPr lang="en-US" altLang="en-US" dirty="0">
                <a:solidFill>
                  <a:schemeClr val="tx2"/>
                </a:solidFill>
              </a:rPr>
              <a:t> 2019 a </a:t>
            </a:r>
            <a:r>
              <a:rPr lang="en-US" altLang="en-US" dirty="0" err="1">
                <a:solidFill>
                  <a:schemeClr val="tx2"/>
                </a:solidFill>
              </a:rPr>
              <a:t>favore</a:t>
            </a:r>
            <a:r>
              <a:rPr lang="en-US" altLang="en-US" dirty="0">
                <a:solidFill>
                  <a:schemeClr val="tx2"/>
                </a:solidFill>
              </a:rPr>
              <a:t> di </a:t>
            </a:r>
            <a:r>
              <a:rPr lang="en-US" altLang="en-US" dirty="0" err="1">
                <a:solidFill>
                  <a:schemeClr val="tx2"/>
                </a:solidFill>
              </a:rPr>
              <a:t>programmi</a:t>
            </a:r>
            <a:r>
              <a:rPr lang="en-US" altLang="en-US" dirty="0">
                <a:solidFill>
                  <a:schemeClr val="tx2"/>
                </a:solidFill>
              </a:rPr>
              <a:t> e </a:t>
            </a:r>
            <a:r>
              <a:rPr lang="en-US" altLang="en-US" dirty="0" err="1">
                <a:solidFill>
                  <a:schemeClr val="tx2"/>
                </a:solidFill>
              </a:rPr>
              <a:t>priorità</a:t>
            </a:r>
            <a:r>
              <a:rPr lang="en-US" altLang="en-US" dirty="0">
                <a:solidFill>
                  <a:schemeClr val="tx2"/>
                </a:solidFill>
              </a:rPr>
              <a:t> </a:t>
            </a:r>
            <a:r>
              <a:rPr lang="en-US" altLang="en-US" dirty="0" err="1">
                <a:solidFill>
                  <a:schemeClr val="tx2"/>
                </a:solidFill>
              </a:rPr>
              <a:t>che</a:t>
            </a:r>
            <a:r>
              <a:rPr lang="en-US" altLang="en-US" dirty="0">
                <a:solidFill>
                  <a:schemeClr val="tx2"/>
                </a:solidFill>
              </a:rPr>
              <a:t> </a:t>
            </a:r>
            <a:r>
              <a:rPr lang="en-US" altLang="en-US" dirty="0" err="1">
                <a:solidFill>
                  <a:schemeClr val="tx2"/>
                </a:solidFill>
              </a:rPr>
              <a:t>hanno</a:t>
            </a:r>
            <a:r>
              <a:rPr lang="en-US" altLang="en-US" dirty="0">
                <a:solidFill>
                  <a:schemeClr val="tx2"/>
                </a:solidFill>
              </a:rPr>
              <a:t> </a:t>
            </a:r>
            <a:r>
              <a:rPr lang="en-US" altLang="en-US" dirty="0" err="1">
                <a:solidFill>
                  <a:schemeClr val="tx2"/>
                </a:solidFill>
              </a:rPr>
              <a:t>completato</a:t>
            </a:r>
            <a:r>
              <a:rPr lang="en-US" altLang="en-US" dirty="0">
                <a:solidFill>
                  <a:schemeClr val="tx2"/>
                </a:solidFill>
              </a:rPr>
              <a:t> l’85% </a:t>
            </a:r>
            <a:r>
              <a:rPr lang="en-US" altLang="en-US" dirty="0" err="1">
                <a:solidFill>
                  <a:schemeClr val="tx2"/>
                </a:solidFill>
              </a:rPr>
              <a:t>delle</a:t>
            </a:r>
            <a:r>
              <a:rPr lang="en-US" altLang="en-US" dirty="0">
                <a:solidFill>
                  <a:schemeClr val="tx2"/>
                </a:solidFill>
              </a:rPr>
              <a:t> </a:t>
            </a:r>
            <a:r>
              <a:rPr lang="en-US" altLang="en-US" dirty="0" err="1">
                <a:solidFill>
                  <a:schemeClr val="tx2"/>
                </a:solidFill>
              </a:rPr>
              <a:t>tappe</a:t>
            </a:r>
            <a:r>
              <a:rPr lang="en-US" altLang="en-US" dirty="0">
                <a:solidFill>
                  <a:schemeClr val="tx2"/>
                </a:solidFill>
              </a:rPr>
              <a:t> </a:t>
            </a:r>
            <a:r>
              <a:rPr lang="en-US" altLang="en-US" dirty="0" err="1">
                <a:solidFill>
                  <a:schemeClr val="tx2"/>
                </a:solidFill>
              </a:rPr>
              <a:t>fondamentali</a:t>
            </a:r>
            <a:r>
              <a:rPr lang="en-US" altLang="en-US" dirty="0">
                <a:solidFill>
                  <a:schemeClr val="tx2"/>
                </a:solidFill>
              </a:rPr>
              <a:t> </a:t>
            </a:r>
            <a:r>
              <a:rPr lang="en-US" altLang="en-US" dirty="0" err="1">
                <a:solidFill>
                  <a:schemeClr val="tx2"/>
                </a:solidFill>
              </a:rPr>
              <a:t>previste</a:t>
            </a:r>
            <a:r>
              <a:rPr lang="en-US" altLang="en-US" dirty="0">
                <a:solidFill>
                  <a:schemeClr val="tx2"/>
                </a:solidFill>
              </a:rPr>
              <a:t>.</a:t>
            </a:r>
          </a:p>
        </p:txBody>
      </p:sp>
      <p:grpSp>
        <p:nvGrpSpPr>
          <p:cNvPr id="2" name="Group 3"/>
          <p:cNvGrpSpPr>
            <a:grpSpLocks/>
          </p:cNvGrpSpPr>
          <p:nvPr/>
        </p:nvGrpSpPr>
        <p:grpSpPr bwMode="auto">
          <a:xfrm>
            <a:off x="3183619" y="1454547"/>
            <a:ext cx="5718175" cy="3144838"/>
            <a:chOff x="1079" y="1358"/>
            <a:chExt cx="3602" cy="1981"/>
          </a:xfrm>
        </p:grpSpPr>
        <p:sp>
          <p:nvSpPr>
            <p:cNvPr id="27662" name="Oval 4"/>
            <p:cNvSpPr>
              <a:spLocks noChangeArrowheads="1"/>
            </p:cNvSpPr>
            <p:nvPr/>
          </p:nvSpPr>
          <p:spPr bwMode="gray">
            <a:xfrm>
              <a:off x="3222" y="2490"/>
              <a:ext cx="544" cy="771"/>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fr-BE" altLang="fr-FR"/>
            </a:p>
          </p:txBody>
        </p:sp>
        <p:pic>
          <p:nvPicPr>
            <p:cNvPr id="27663" name="Picture 5" descr="tir vierg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1079" y="1358"/>
              <a:ext cx="3602" cy="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2" name="Rectangle 6"/>
          <p:cNvSpPr>
            <a:spLocks noGrp="1" noChangeArrowheads="1"/>
          </p:cNvSpPr>
          <p:nvPr>
            <p:ph type="title" idx="4294967295"/>
          </p:nvPr>
        </p:nvSpPr>
        <p:spPr>
          <a:xfrm>
            <a:off x="1966119" y="323056"/>
            <a:ext cx="8218487" cy="719137"/>
          </a:xfrm>
        </p:spPr>
        <p:txBody>
          <a:bodyPr/>
          <a:lstStyle/>
          <a:p>
            <a:pPr algn="ctr"/>
            <a:r>
              <a:rPr lang="fr-BE" altLang="en-US" sz="3200" b="1" dirty="0" err="1">
                <a:solidFill>
                  <a:srgbClr val="FF0000"/>
                </a:solidFill>
              </a:rPr>
              <a:t>Maggiore</a:t>
            </a:r>
            <a:r>
              <a:rPr lang="fr-BE" altLang="en-US" sz="3200" b="1" dirty="0">
                <a:solidFill>
                  <a:srgbClr val="FF0000"/>
                </a:solidFill>
              </a:rPr>
              <a:t> </a:t>
            </a:r>
            <a:r>
              <a:rPr lang="fr-BE" altLang="en-US" sz="3200" b="1" dirty="0" err="1">
                <a:solidFill>
                  <a:srgbClr val="FF0000"/>
                </a:solidFill>
              </a:rPr>
              <a:t>attenzione</a:t>
            </a:r>
            <a:r>
              <a:rPr lang="fr-BE" altLang="en-US" sz="3200" b="1" dirty="0">
                <a:solidFill>
                  <a:srgbClr val="FF0000"/>
                </a:solidFill>
              </a:rPr>
              <a:t> ai </a:t>
            </a:r>
            <a:r>
              <a:rPr lang="fr-BE" altLang="en-US" sz="3200" b="1" dirty="0" err="1">
                <a:solidFill>
                  <a:srgbClr val="FF0000"/>
                </a:solidFill>
              </a:rPr>
              <a:t>risultati</a:t>
            </a:r>
            <a:endParaRPr lang="en-GB" altLang="en-US" sz="3200" b="1" dirty="0">
              <a:solidFill>
                <a:srgbClr val="FF0000"/>
              </a:solidFill>
            </a:endParaRPr>
          </a:p>
        </p:txBody>
      </p:sp>
      <p:grpSp>
        <p:nvGrpSpPr>
          <p:cNvPr id="3" name="Group 7"/>
          <p:cNvGrpSpPr>
            <a:grpSpLocks/>
          </p:cNvGrpSpPr>
          <p:nvPr/>
        </p:nvGrpSpPr>
        <p:grpSpPr bwMode="auto">
          <a:xfrm>
            <a:off x="4124780" y="1959202"/>
            <a:ext cx="4659313" cy="2017713"/>
            <a:chOff x="1669" y="1660"/>
            <a:chExt cx="2935" cy="1271"/>
          </a:xfrm>
        </p:grpSpPr>
        <p:sp>
          <p:nvSpPr>
            <p:cNvPr id="27654" name="Text Box 8"/>
            <p:cNvSpPr txBox="1">
              <a:spLocks noChangeArrowheads="1"/>
            </p:cNvSpPr>
            <p:nvPr/>
          </p:nvSpPr>
          <p:spPr bwMode="gray">
            <a:xfrm rot="1054791">
              <a:off x="2044" y="1660"/>
              <a:ext cx="63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BE" altLang="fr-FR" sz="1600" b="1"/>
                <a:t>Indicatori</a:t>
              </a:r>
              <a:endParaRPr lang="fr-FR" altLang="fr-FR" sz="1600" b="1"/>
            </a:p>
          </p:txBody>
        </p:sp>
        <p:sp>
          <p:nvSpPr>
            <p:cNvPr id="27655" name="Text Box 9"/>
            <p:cNvSpPr txBox="1">
              <a:spLocks noChangeArrowheads="1"/>
            </p:cNvSpPr>
            <p:nvPr/>
          </p:nvSpPr>
          <p:spPr bwMode="gray">
            <a:xfrm rot="571526">
              <a:off x="1860" y="1947"/>
              <a:ext cx="48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BE" altLang="fr-FR" sz="1600" b="1"/>
                <a:t>Report</a:t>
              </a:r>
              <a:endParaRPr lang="fr-FR" altLang="fr-FR" sz="1600" b="1"/>
            </a:p>
          </p:txBody>
        </p:sp>
        <p:sp>
          <p:nvSpPr>
            <p:cNvPr id="27656" name="Text Box 10"/>
            <p:cNvSpPr txBox="1">
              <a:spLocks noChangeArrowheads="1"/>
            </p:cNvSpPr>
            <p:nvPr/>
          </p:nvSpPr>
          <p:spPr bwMode="gray">
            <a:xfrm>
              <a:off x="1669" y="2266"/>
              <a:ext cx="8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fr-BE" altLang="fr-FR" sz="1600" b="1"/>
                <a:t>Monitoraggio</a:t>
              </a:r>
              <a:endParaRPr lang="fr-FR" altLang="fr-FR" sz="1600" b="1"/>
            </a:p>
          </p:txBody>
        </p:sp>
        <p:sp>
          <p:nvSpPr>
            <p:cNvPr id="27657" name="Text Box 11"/>
            <p:cNvSpPr txBox="1">
              <a:spLocks noChangeArrowheads="1"/>
            </p:cNvSpPr>
            <p:nvPr/>
          </p:nvSpPr>
          <p:spPr bwMode="gray">
            <a:xfrm rot="21114204">
              <a:off x="1766" y="2582"/>
              <a:ext cx="74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17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BE" altLang="fr-FR" sz="1600" b="1"/>
                <a:t>Valutazione</a:t>
              </a:r>
              <a:endParaRPr lang="fr-FR" altLang="fr-FR" sz="1600" b="1"/>
            </a:p>
          </p:txBody>
        </p:sp>
        <p:sp>
          <p:nvSpPr>
            <p:cNvPr id="27658" name="WordArt 12"/>
            <p:cNvSpPr>
              <a:spLocks noChangeArrowheads="1" noChangeShapeType="1" noTextEdit="1"/>
            </p:cNvSpPr>
            <p:nvPr/>
          </p:nvSpPr>
          <p:spPr bwMode="gray">
            <a:xfrm>
              <a:off x="3243" y="1842"/>
              <a:ext cx="498" cy="108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Left">
                <a:avLst>
                  <a:gd name="adj" fmla="val 11347"/>
                </a:avLst>
              </a:prstTxWarp>
            </a:bodyPr>
            <a:lstStyle/>
            <a:p>
              <a:pPr algn="ctr"/>
              <a:r>
                <a:rPr lang="it-IT" sz="3600" b="1" kern="10" dirty="0">
                  <a:solidFill>
                    <a:srgbClr val="333333"/>
                  </a:solidFill>
                  <a:latin typeface="Verdana" panose="020B0604030504040204" pitchFamily="34" charset="0"/>
                  <a:ea typeface="Verdana" panose="020B0604030504040204" pitchFamily="34" charset="0"/>
                  <a:cs typeface="Verdana" panose="020B0604030504040204" pitchFamily="34" charset="0"/>
                </a:rPr>
                <a:t> </a:t>
              </a:r>
            </a:p>
            <a:p>
              <a:pPr algn="ctr"/>
              <a:r>
                <a:rPr lang="it-IT" sz="3600" b="1" kern="10" dirty="0">
                  <a:solidFill>
                    <a:srgbClr val="333333"/>
                  </a:solidFill>
                  <a:latin typeface="Verdana" panose="020B0604030504040204" pitchFamily="34" charset="0"/>
                  <a:ea typeface="Verdana" panose="020B0604030504040204" pitchFamily="34" charset="0"/>
                  <a:cs typeface="Verdana" panose="020B0604030504040204" pitchFamily="34" charset="0"/>
                </a:rPr>
                <a:t>Obiettivi</a:t>
              </a:r>
            </a:p>
            <a:p>
              <a:pPr algn="ctr"/>
              <a:r>
                <a:rPr lang="it-IT" sz="3600" b="1" kern="10" dirty="0">
                  <a:solidFill>
                    <a:srgbClr val="333333"/>
                  </a:solidFill>
                  <a:latin typeface="Verdana" panose="020B0604030504040204" pitchFamily="34" charset="0"/>
                  <a:ea typeface="Verdana" panose="020B0604030504040204" pitchFamily="34" charset="0"/>
                  <a:cs typeface="Verdana" panose="020B0604030504040204" pitchFamily="34" charset="0"/>
                </a:rPr>
                <a:t> </a:t>
              </a:r>
            </a:p>
          </p:txBody>
        </p:sp>
        <p:sp>
          <p:nvSpPr>
            <p:cNvPr id="27659" name="WordArt 13"/>
            <p:cNvSpPr>
              <a:spLocks noChangeArrowheads="1" noChangeShapeType="1" noTextEdit="1"/>
            </p:cNvSpPr>
            <p:nvPr/>
          </p:nvSpPr>
          <p:spPr bwMode="gray">
            <a:xfrm rot="-2216036">
              <a:off x="3916" y="1729"/>
              <a:ext cx="498" cy="15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17306"/>
                </a:avLst>
              </a:prstTxWarp>
            </a:bodyPr>
            <a:lstStyle/>
            <a:p>
              <a:r>
                <a:rPr lang="it-IT" sz="3600" b="1" kern="10">
                  <a:solidFill>
                    <a:srgbClr val="333333"/>
                  </a:solidFill>
                  <a:latin typeface="Verdana" panose="020B0604030504040204" pitchFamily="34" charset="0"/>
                  <a:ea typeface="Verdana" panose="020B0604030504040204" pitchFamily="34" charset="0"/>
                  <a:cs typeface="Verdana" panose="020B0604030504040204" pitchFamily="34" charset="0"/>
                </a:rPr>
                <a:t>CHIARI</a:t>
              </a:r>
            </a:p>
          </p:txBody>
        </p:sp>
        <p:sp>
          <p:nvSpPr>
            <p:cNvPr id="27660" name="WordArt 14"/>
            <p:cNvSpPr>
              <a:spLocks noChangeArrowheads="1" noChangeShapeType="1" noTextEdit="1"/>
            </p:cNvSpPr>
            <p:nvPr/>
          </p:nvSpPr>
          <p:spPr bwMode="gray">
            <a:xfrm>
              <a:off x="3970" y="2228"/>
              <a:ext cx="634" cy="21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1843"/>
                </a:avLst>
              </a:prstTxWarp>
            </a:bodyPr>
            <a:lstStyle/>
            <a:p>
              <a:r>
                <a:rPr lang="it-IT" sz="3600" b="1" kern="10">
                  <a:solidFill>
                    <a:srgbClr val="333333"/>
                  </a:solidFill>
                  <a:latin typeface="Verdana" panose="020B0604030504040204" pitchFamily="34" charset="0"/>
                  <a:ea typeface="Verdana" panose="020B0604030504040204" pitchFamily="34" charset="0"/>
                  <a:cs typeface="Verdana" panose="020B0604030504040204" pitchFamily="34" charset="0"/>
                </a:rPr>
                <a:t>TRASPARENTI</a:t>
              </a:r>
            </a:p>
          </p:txBody>
        </p:sp>
        <p:sp>
          <p:nvSpPr>
            <p:cNvPr id="27661" name="WordArt 15"/>
            <p:cNvSpPr>
              <a:spLocks noChangeArrowheads="1" noChangeShapeType="1" noTextEdit="1"/>
            </p:cNvSpPr>
            <p:nvPr/>
          </p:nvSpPr>
          <p:spPr bwMode="gray">
            <a:xfrm rot="1608992">
              <a:off x="3923" y="2702"/>
              <a:ext cx="634" cy="18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FadeRight">
                <a:avLst>
                  <a:gd name="adj" fmla="val 0"/>
                </a:avLst>
              </a:prstTxWarp>
            </a:bodyPr>
            <a:lstStyle/>
            <a:p>
              <a:r>
                <a:rPr lang="it-IT" sz="3600" b="1" kern="10">
                  <a:solidFill>
                    <a:srgbClr val="333333"/>
                  </a:solidFill>
                  <a:latin typeface="Verdana" panose="020B0604030504040204" pitchFamily="34" charset="0"/>
                  <a:ea typeface="Verdana" panose="020B0604030504040204" pitchFamily="34" charset="0"/>
                  <a:cs typeface="Verdana" panose="020B0604030504040204" pitchFamily="34" charset="0"/>
                </a:rPr>
                <a:t>QUANTIFICABILI</a:t>
              </a:r>
            </a:p>
          </p:txBody>
        </p:sp>
      </p:grpSp>
    </p:spTree>
    <p:extLst>
      <p:ext uri="{BB962C8B-B14F-4D97-AF65-F5344CB8AC3E}">
        <p14:creationId xmlns:p14="http://schemas.microsoft.com/office/powerpoint/2010/main" val="61159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76834"/>
                                        </p:tgtEl>
                                        <p:attrNameLst>
                                          <p:attrName>style.visibility</p:attrName>
                                        </p:attrNameLst>
                                      </p:cBhvr>
                                      <p:to>
                                        <p:strVal val="visible"/>
                                      </p:to>
                                    </p:set>
                                    <p:animEffect transition="in" filter="wipe(left)">
                                      <p:cBhvr>
                                        <p:cTn id="18" dur="1000"/>
                                        <p:tgtEl>
                                          <p:spTgt spid="376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22475" y="533401"/>
            <a:ext cx="8229600" cy="612775"/>
          </a:xfrm>
        </p:spPr>
        <p:txBody>
          <a:bodyPr rtlCol="0">
            <a:normAutofit fontScale="90000"/>
          </a:bodyPr>
          <a:lstStyle/>
          <a:p>
            <a:pPr>
              <a:defRPr/>
            </a:pPr>
            <a:r>
              <a:rPr lang="it-IT" dirty="0" smtClean="0">
                <a:latin typeface="+mn-lt"/>
                <a:ea typeface="+mn-ea"/>
                <a:cs typeface="+mn-cs"/>
              </a:rPr>
              <a:t>Il performance </a:t>
            </a:r>
            <a:r>
              <a:rPr lang="it-IT" dirty="0" err="1" smtClean="0">
                <a:latin typeface="+mn-lt"/>
                <a:ea typeface="+mn-ea"/>
                <a:cs typeface="+mn-cs"/>
              </a:rPr>
              <a:t>framework</a:t>
            </a:r>
            <a:endParaRPr lang="it-IT" sz="1800" i="1" dirty="0"/>
          </a:p>
        </p:txBody>
      </p:sp>
      <p:sp>
        <p:nvSpPr>
          <p:cNvPr id="28675" name="Segnaposto contenuto 3"/>
          <p:cNvSpPr>
            <a:spLocks noGrp="1"/>
          </p:cNvSpPr>
          <p:nvPr>
            <p:ph idx="1"/>
          </p:nvPr>
        </p:nvSpPr>
        <p:spPr>
          <a:xfrm>
            <a:off x="1077686" y="1379539"/>
            <a:ext cx="10047513" cy="4478337"/>
          </a:xfrm>
        </p:spPr>
        <p:txBody>
          <a:bodyPr/>
          <a:lstStyle/>
          <a:p>
            <a:pPr marL="0" indent="0">
              <a:buNone/>
            </a:pPr>
            <a:r>
              <a:rPr lang="it-IT" altLang="it-IT" dirty="0" smtClean="0"/>
              <a:t>Il </a:t>
            </a:r>
            <a:r>
              <a:rPr lang="it-IT" altLang="it-IT" b="1" dirty="0" smtClean="0">
                <a:solidFill>
                  <a:srgbClr val="000090"/>
                </a:solidFill>
              </a:rPr>
              <a:t>quadro di riferimento dell’attuazione (performance </a:t>
            </a:r>
            <a:r>
              <a:rPr lang="it-IT" altLang="it-IT" b="1" dirty="0" err="1" smtClean="0">
                <a:solidFill>
                  <a:srgbClr val="000090"/>
                </a:solidFill>
              </a:rPr>
              <a:t>framework</a:t>
            </a:r>
            <a:r>
              <a:rPr lang="it-IT" altLang="it-IT" b="1" dirty="0" smtClean="0">
                <a:solidFill>
                  <a:srgbClr val="000090"/>
                </a:solidFill>
              </a:rPr>
              <a:t>)</a:t>
            </a:r>
            <a:r>
              <a:rPr lang="it-IT" altLang="it-IT" b="1" dirty="0" smtClean="0"/>
              <a:t> </a:t>
            </a:r>
            <a:r>
              <a:rPr lang="it-IT" altLang="it-IT" dirty="0" smtClean="0"/>
              <a:t>è uno strumento introdotto nel nuovo ciclo di programmazione per migliorare </a:t>
            </a:r>
            <a:r>
              <a:rPr lang="it-IT" altLang="it-IT" b="1" dirty="0" smtClean="0"/>
              <a:t>l’efficacia nell’attuazione dei programmi</a:t>
            </a:r>
            <a:r>
              <a:rPr lang="it-IT" altLang="it-IT" dirty="0" smtClean="0"/>
              <a:t>. </a:t>
            </a:r>
          </a:p>
          <a:p>
            <a:pPr marL="0" indent="0">
              <a:buNone/>
            </a:pPr>
            <a:r>
              <a:rPr lang="it-IT" altLang="it-IT" dirty="0" smtClean="0"/>
              <a:t>Si basa su un sistema di indicatori a livello di priorità, legati principalmente </a:t>
            </a:r>
            <a:r>
              <a:rPr lang="it-IT" altLang="it-IT" b="1" dirty="0" smtClean="0">
                <a:solidFill>
                  <a:srgbClr val="000090"/>
                </a:solidFill>
              </a:rPr>
              <a:t>all’attuazione finanziaria e alle realizzazioni fisiche</a:t>
            </a:r>
            <a:r>
              <a:rPr lang="it-IT" altLang="it-IT" dirty="0" smtClean="0"/>
              <a:t>, per i quali devono essere fissati </a:t>
            </a:r>
            <a:r>
              <a:rPr lang="it-IT" altLang="it-IT" b="1" dirty="0" smtClean="0">
                <a:solidFill>
                  <a:srgbClr val="000090"/>
                </a:solidFill>
              </a:rPr>
              <a:t>target intermedi (</a:t>
            </a:r>
            <a:r>
              <a:rPr lang="it-IT" altLang="it-IT" b="1" dirty="0" err="1" smtClean="0">
                <a:solidFill>
                  <a:srgbClr val="000090"/>
                </a:solidFill>
              </a:rPr>
              <a:t>milestones</a:t>
            </a:r>
            <a:r>
              <a:rPr lang="it-IT" altLang="it-IT" b="1" dirty="0" smtClean="0">
                <a:solidFill>
                  <a:srgbClr val="000090"/>
                </a:solidFill>
              </a:rPr>
              <a:t>) al 2018 e target finali al 2023 </a:t>
            </a:r>
          </a:p>
        </p:txBody>
      </p:sp>
    </p:spTree>
    <p:extLst>
      <p:ext uri="{BB962C8B-B14F-4D97-AF65-F5344CB8AC3E}">
        <p14:creationId xmlns:p14="http://schemas.microsoft.com/office/powerpoint/2010/main" val="16099729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reeform 1"/>
          <p:cNvSpPr>
            <a:spLocks noChangeArrowheads="1"/>
          </p:cNvSpPr>
          <p:nvPr/>
        </p:nvSpPr>
        <p:spPr bwMode="auto">
          <a:xfrm>
            <a:off x="3792538" y="2767013"/>
            <a:ext cx="6553200" cy="1814512"/>
          </a:xfrm>
          <a:custGeom>
            <a:avLst/>
            <a:gdLst>
              <a:gd name="T0" fmla="*/ 0 w 4465"/>
              <a:gd name="T1" fmla="*/ 0 h 721"/>
              <a:gd name="T2" fmla="*/ 2147483647 w 4465"/>
              <a:gd name="T3" fmla="*/ 2147483647 h 721"/>
              <a:gd name="T4" fmla="*/ 0 w 4465"/>
              <a:gd name="T5" fmla="*/ 2147483647 h 721"/>
              <a:gd name="T6" fmla="*/ 2147483647 w 4465"/>
              <a:gd name="T7" fmla="*/ 2147483647 h 721"/>
              <a:gd name="T8" fmla="*/ 2147483647 w 4465"/>
              <a:gd name="T9" fmla="*/ 0 h 721"/>
              <a:gd name="T10" fmla="*/ 0 w 4465"/>
              <a:gd name="T11" fmla="*/ 0 h 721"/>
              <a:gd name="T12" fmla="*/ 0 60000 65536"/>
              <a:gd name="T13" fmla="*/ 0 60000 65536"/>
              <a:gd name="T14" fmla="*/ 0 60000 65536"/>
              <a:gd name="T15" fmla="*/ 0 60000 65536"/>
              <a:gd name="T16" fmla="*/ 0 60000 65536"/>
              <a:gd name="T17" fmla="*/ 0 60000 65536"/>
              <a:gd name="T18" fmla="*/ 0 w 4465"/>
              <a:gd name="T19" fmla="*/ 0 h 721"/>
              <a:gd name="T20" fmla="*/ 4465 w 4465"/>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4465" h="721">
                <a:moveTo>
                  <a:pt x="0" y="0"/>
                </a:moveTo>
                <a:lnTo>
                  <a:pt x="144" y="344"/>
                </a:lnTo>
                <a:lnTo>
                  <a:pt x="0" y="720"/>
                </a:lnTo>
                <a:lnTo>
                  <a:pt x="4464" y="720"/>
                </a:lnTo>
                <a:lnTo>
                  <a:pt x="4464" y="0"/>
                </a:lnTo>
                <a:lnTo>
                  <a:pt x="0" y="0"/>
                </a:lnTo>
              </a:path>
            </a:pathLst>
          </a:custGeom>
          <a:solidFill>
            <a:srgbClr val="CCFFFF"/>
          </a:solidFill>
          <a:ln w="9360">
            <a:solidFill>
              <a:srgbClr val="000000"/>
            </a:solidFill>
            <a:round/>
            <a:headEnd/>
            <a:tailEnd/>
          </a:ln>
        </p:spPr>
        <p:txBody>
          <a:bodyPr wrap="none" anchor="ctr"/>
          <a:lstStyle/>
          <a:p>
            <a:endParaRPr lang="it-IT"/>
          </a:p>
        </p:txBody>
      </p:sp>
      <p:sp>
        <p:nvSpPr>
          <p:cNvPr id="21506" name="AutoShape 2"/>
          <p:cNvSpPr>
            <a:spLocks noChangeArrowheads="1"/>
          </p:cNvSpPr>
          <p:nvPr/>
        </p:nvSpPr>
        <p:spPr bwMode="auto">
          <a:xfrm>
            <a:off x="1847851" y="2773363"/>
            <a:ext cx="2016125" cy="1771650"/>
          </a:xfrm>
          <a:prstGeom prst="homePlate">
            <a:avLst>
              <a:gd name="adj" fmla="val 18714"/>
            </a:avLst>
          </a:prstGeom>
          <a:solidFill>
            <a:srgbClr val="B84747"/>
          </a:solidFill>
          <a:ln w="6480">
            <a:solidFill>
              <a:srgbClr val="003F56"/>
            </a:solidFill>
            <a:miter lim="800000"/>
            <a:headEnd/>
            <a:tailEnd/>
          </a:ln>
        </p:spPr>
        <p:txBody>
          <a:bodyPr lIns="45720" tIns="46800" rIns="45720" bIns="4680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500"/>
              </a:spcBef>
            </a:pPr>
            <a:r>
              <a:rPr lang="en-GB" altLang="it-IT" b="1">
                <a:solidFill>
                  <a:srgbClr val="FFFFFF"/>
                </a:solidFill>
                <a:latin typeface="Trebuchet MS" panose="020B0603020202020204" pitchFamily="34" charset="0"/>
              </a:rPr>
              <a:t>Condizionalità </a:t>
            </a:r>
          </a:p>
          <a:p>
            <a:pPr>
              <a:spcBef>
                <a:spcPts val="500"/>
              </a:spcBef>
            </a:pPr>
            <a:r>
              <a:rPr lang="en-GB" altLang="it-IT" b="1">
                <a:solidFill>
                  <a:srgbClr val="FFFFFF"/>
                </a:solidFill>
                <a:latin typeface="Trebuchet MS" panose="020B0603020202020204" pitchFamily="34" charset="0"/>
              </a:rPr>
              <a:t>ex -post</a:t>
            </a:r>
          </a:p>
        </p:txBody>
      </p:sp>
      <p:sp>
        <p:nvSpPr>
          <p:cNvPr id="29700" name="Text Box 3"/>
          <p:cNvSpPr txBox="1">
            <a:spLocks noChangeArrowheads="1"/>
          </p:cNvSpPr>
          <p:nvPr/>
        </p:nvSpPr>
        <p:spPr bwMode="auto">
          <a:xfrm>
            <a:off x="4008438" y="2682876"/>
            <a:ext cx="61912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just">
              <a:spcBef>
                <a:spcPts val="938"/>
              </a:spcBef>
            </a:pPr>
            <a:r>
              <a:rPr lang="it-IT" altLang="it-IT" sz="2000">
                <a:solidFill>
                  <a:srgbClr val="000000"/>
                </a:solidFill>
              </a:rPr>
              <a:t>La </a:t>
            </a:r>
            <a:r>
              <a:rPr lang="it-IT" altLang="it-IT" sz="2000" b="1">
                <a:solidFill>
                  <a:srgbClr val="000000"/>
                </a:solidFill>
              </a:rPr>
              <a:t>condizionalità ex post</a:t>
            </a:r>
            <a:r>
              <a:rPr lang="it-IT" altLang="it-IT" sz="2000">
                <a:solidFill>
                  <a:srgbClr val="000000"/>
                </a:solidFill>
              </a:rPr>
              <a:t> vincolerà l’erogazione di ulteriori finanziamenti ai risultati ottenuti. Un importo pari al 6% della dotazione nazionale di ciascun fondo verrà accantonato e assegnato, durante la verifica intermedia, agli SM per i PO che avranno conseguito a pieno le loro tappe fondamentali.</a:t>
            </a:r>
          </a:p>
        </p:txBody>
      </p:sp>
      <p:sp>
        <p:nvSpPr>
          <p:cNvPr id="21508" name="AutoShape 4"/>
          <p:cNvSpPr>
            <a:spLocks noChangeArrowheads="1"/>
          </p:cNvSpPr>
          <p:nvPr/>
        </p:nvSpPr>
        <p:spPr bwMode="auto">
          <a:xfrm>
            <a:off x="1847851" y="5013325"/>
            <a:ext cx="2016125" cy="1295400"/>
          </a:xfrm>
          <a:prstGeom prst="homePlate">
            <a:avLst>
              <a:gd name="adj" fmla="val 18705"/>
            </a:avLst>
          </a:prstGeom>
          <a:solidFill>
            <a:srgbClr val="EB613D"/>
          </a:solidFill>
          <a:ln w="6480">
            <a:solidFill>
              <a:srgbClr val="003F56"/>
            </a:solidFill>
            <a:miter lim="800000"/>
            <a:headEnd/>
            <a:tailEnd/>
          </a:ln>
        </p:spPr>
        <p:txBody>
          <a:bodyPr lIns="45720" tIns="46800" rIns="45720" bIns="4680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500"/>
              </a:spcBef>
            </a:pPr>
            <a:r>
              <a:rPr lang="en-GB" altLang="it-IT" sz="1600" b="1">
                <a:solidFill>
                  <a:srgbClr val="FFFFFF"/>
                </a:solidFill>
                <a:latin typeface="Trebuchet MS" panose="020B0603020202020204" pitchFamily="34" charset="0"/>
              </a:rPr>
              <a:t>Condizionalità macroeconomiche</a:t>
            </a:r>
          </a:p>
        </p:txBody>
      </p:sp>
      <p:sp>
        <p:nvSpPr>
          <p:cNvPr id="21509" name="Freeform 5"/>
          <p:cNvSpPr>
            <a:spLocks noChangeArrowheads="1"/>
          </p:cNvSpPr>
          <p:nvPr/>
        </p:nvSpPr>
        <p:spPr bwMode="auto">
          <a:xfrm>
            <a:off x="3792538" y="5013325"/>
            <a:ext cx="6481762" cy="1295400"/>
          </a:xfrm>
          <a:custGeom>
            <a:avLst/>
            <a:gdLst>
              <a:gd name="T0" fmla="*/ 0 w 4465"/>
              <a:gd name="T1" fmla="*/ 0 h 721"/>
              <a:gd name="T2" fmla="*/ 2147483647 w 4465"/>
              <a:gd name="T3" fmla="*/ 2147483647 h 721"/>
              <a:gd name="T4" fmla="*/ 0 w 4465"/>
              <a:gd name="T5" fmla="*/ 2147483647 h 721"/>
              <a:gd name="T6" fmla="*/ 2147483647 w 4465"/>
              <a:gd name="T7" fmla="*/ 2147483647 h 721"/>
              <a:gd name="T8" fmla="*/ 2147483647 w 4465"/>
              <a:gd name="T9" fmla="*/ 0 h 721"/>
              <a:gd name="T10" fmla="*/ 0 w 4465"/>
              <a:gd name="T11" fmla="*/ 0 h 721"/>
              <a:gd name="T12" fmla="*/ 0 60000 65536"/>
              <a:gd name="T13" fmla="*/ 0 60000 65536"/>
              <a:gd name="T14" fmla="*/ 0 60000 65536"/>
              <a:gd name="T15" fmla="*/ 0 60000 65536"/>
              <a:gd name="T16" fmla="*/ 0 60000 65536"/>
              <a:gd name="T17" fmla="*/ 0 60000 65536"/>
              <a:gd name="T18" fmla="*/ 0 w 4465"/>
              <a:gd name="T19" fmla="*/ 0 h 721"/>
              <a:gd name="T20" fmla="*/ 4465 w 4465"/>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4465" h="721">
                <a:moveTo>
                  <a:pt x="0" y="0"/>
                </a:moveTo>
                <a:lnTo>
                  <a:pt x="144" y="344"/>
                </a:lnTo>
                <a:lnTo>
                  <a:pt x="0" y="720"/>
                </a:lnTo>
                <a:lnTo>
                  <a:pt x="4464" y="720"/>
                </a:lnTo>
                <a:lnTo>
                  <a:pt x="4464" y="0"/>
                </a:lnTo>
                <a:lnTo>
                  <a:pt x="0" y="0"/>
                </a:lnTo>
              </a:path>
            </a:pathLst>
          </a:custGeom>
          <a:solidFill>
            <a:srgbClr val="CCFFFF"/>
          </a:solidFill>
          <a:ln w="9360">
            <a:solidFill>
              <a:srgbClr val="000000"/>
            </a:solidFill>
            <a:round/>
            <a:headEnd/>
            <a:tailEnd/>
          </a:ln>
        </p:spPr>
        <p:txBody>
          <a:bodyPr wrap="none" anchor="ctr"/>
          <a:lstStyle/>
          <a:p>
            <a:endParaRPr lang="it-IT"/>
          </a:p>
        </p:txBody>
      </p:sp>
      <p:sp>
        <p:nvSpPr>
          <p:cNvPr id="29703" name="Text Box 6"/>
          <p:cNvSpPr txBox="1">
            <a:spLocks noChangeArrowheads="1"/>
          </p:cNvSpPr>
          <p:nvPr/>
        </p:nvSpPr>
        <p:spPr bwMode="auto">
          <a:xfrm>
            <a:off x="4079876" y="4987926"/>
            <a:ext cx="62642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500"/>
              </a:spcBef>
            </a:pPr>
            <a:r>
              <a:rPr lang="it-IT" altLang="it-IT" sz="2000">
                <a:solidFill>
                  <a:srgbClr val="000000"/>
                </a:solidFill>
              </a:rPr>
              <a:t>La </a:t>
            </a:r>
            <a:r>
              <a:rPr lang="it-IT" altLang="it-IT" sz="2000" b="1">
                <a:solidFill>
                  <a:srgbClr val="000000"/>
                </a:solidFill>
              </a:rPr>
              <a:t>condizionalità macroeconomica</a:t>
            </a:r>
            <a:r>
              <a:rPr lang="it-IT" altLang="it-IT" sz="2000">
                <a:solidFill>
                  <a:srgbClr val="000000"/>
                </a:solidFill>
              </a:rPr>
              <a:t> prevede che l’erogazione di finanziamenti europei ad uno SM sia subordinato al rispetto dei criteri del Patto di stabilità da parte dello Stato in questione. </a:t>
            </a:r>
          </a:p>
        </p:txBody>
      </p:sp>
      <p:sp>
        <p:nvSpPr>
          <p:cNvPr id="21511" name="Freeform 7"/>
          <p:cNvSpPr>
            <a:spLocks noChangeArrowheads="1"/>
          </p:cNvSpPr>
          <p:nvPr/>
        </p:nvSpPr>
        <p:spPr bwMode="auto">
          <a:xfrm>
            <a:off x="3792538" y="1216026"/>
            <a:ext cx="6553200" cy="1223963"/>
          </a:xfrm>
          <a:custGeom>
            <a:avLst/>
            <a:gdLst>
              <a:gd name="T0" fmla="*/ 0 w 4465"/>
              <a:gd name="T1" fmla="*/ 0 h 721"/>
              <a:gd name="T2" fmla="*/ 2147483647 w 4465"/>
              <a:gd name="T3" fmla="*/ 2147483647 h 721"/>
              <a:gd name="T4" fmla="*/ 0 w 4465"/>
              <a:gd name="T5" fmla="*/ 2147483647 h 721"/>
              <a:gd name="T6" fmla="*/ 2147483647 w 4465"/>
              <a:gd name="T7" fmla="*/ 2147483647 h 721"/>
              <a:gd name="T8" fmla="*/ 2147483647 w 4465"/>
              <a:gd name="T9" fmla="*/ 0 h 721"/>
              <a:gd name="T10" fmla="*/ 0 w 4465"/>
              <a:gd name="T11" fmla="*/ 0 h 721"/>
              <a:gd name="T12" fmla="*/ 0 60000 65536"/>
              <a:gd name="T13" fmla="*/ 0 60000 65536"/>
              <a:gd name="T14" fmla="*/ 0 60000 65536"/>
              <a:gd name="T15" fmla="*/ 0 60000 65536"/>
              <a:gd name="T16" fmla="*/ 0 60000 65536"/>
              <a:gd name="T17" fmla="*/ 0 60000 65536"/>
              <a:gd name="T18" fmla="*/ 0 w 4465"/>
              <a:gd name="T19" fmla="*/ 0 h 721"/>
              <a:gd name="T20" fmla="*/ 4465 w 4465"/>
              <a:gd name="T21" fmla="*/ 721 h 721"/>
            </a:gdLst>
            <a:ahLst/>
            <a:cxnLst>
              <a:cxn ang="T12">
                <a:pos x="T0" y="T1"/>
              </a:cxn>
              <a:cxn ang="T13">
                <a:pos x="T2" y="T3"/>
              </a:cxn>
              <a:cxn ang="T14">
                <a:pos x="T4" y="T5"/>
              </a:cxn>
              <a:cxn ang="T15">
                <a:pos x="T6" y="T7"/>
              </a:cxn>
              <a:cxn ang="T16">
                <a:pos x="T8" y="T9"/>
              </a:cxn>
              <a:cxn ang="T17">
                <a:pos x="T10" y="T11"/>
              </a:cxn>
            </a:cxnLst>
            <a:rect l="T18" t="T19" r="T20" b="T21"/>
            <a:pathLst>
              <a:path w="4465" h="721">
                <a:moveTo>
                  <a:pt x="0" y="0"/>
                </a:moveTo>
                <a:lnTo>
                  <a:pt x="144" y="344"/>
                </a:lnTo>
                <a:lnTo>
                  <a:pt x="0" y="720"/>
                </a:lnTo>
                <a:lnTo>
                  <a:pt x="4464" y="720"/>
                </a:lnTo>
                <a:lnTo>
                  <a:pt x="4464" y="0"/>
                </a:lnTo>
                <a:lnTo>
                  <a:pt x="0" y="0"/>
                </a:lnTo>
              </a:path>
            </a:pathLst>
          </a:custGeom>
          <a:solidFill>
            <a:srgbClr val="CCFFFF"/>
          </a:solidFill>
          <a:ln w="9360">
            <a:solidFill>
              <a:srgbClr val="000000"/>
            </a:solidFill>
            <a:round/>
            <a:headEnd/>
            <a:tailEnd/>
          </a:ln>
        </p:spPr>
        <p:txBody>
          <a:bodyPr wrap="none" anchor="ctr"/>
          <a:lstStyle/>
          <a:p>
            <a:endParaRPr lang="it-IT"/>
          </a:p>
        </p:txBody>
      </p:sp>
      <p:sp>
        <p:nvSpPr>
          <p:cNvPr id="29705" name="Text Box 8"/>
          <p:cNvSpPr txBox="1">
            <a:spLocks noChangeArrowheads="1"/>
          </p:cNvSpPr>
          <p:nvPr/>
        </p:nvSpPr>
        <p:spPr bwMode="auto">
          <a:xfrm>
            <a:off x="4079876" y="1214438"/>
            <a:ext cx="6264275"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just">
              <a:spcBef>
                <a:spcPts val="938"/>
              </a:spcBef>
            </a:pPr>
            <a:r>
              <a:rPr lang="it-IT" altLang="it-IT" sz="2000">
                <a:solidFill>
                  <a:srgbClr val="000000"/>
                </a:solidFill>
              </a:rPr>
              <a:t>Le </a:t>
            </a:r>
            <a:r>
              <a:rPr lang="it-IT" altLang="it-IT" sz="2000" b="1">
                <a:solidFill>
                  <a:srgbClr val="000000"/>
                </a:solidFill>
              </a:rPr>
              <a:t>condizionalità ex-ante </a:t>
            </a:r>
            <a:r>
              <a:rPr lang="it-IT" altLang="it-IT" sz="2000">
                <a:solidFill>
                  <a:srgbClr val="000000"/>
                </a:solidFill>
              </a:rPr>
              <a:t>garantiscono la presenza ed il rispetto delle condizioni necessarie ad un efficace utilizzo dei fondi. La Commissione valuta gli adempimenti sulle Condizionalità ex-ante indicate dallo SM</a:t>
            </a:r>
          </a:p>
        </p:txBody>
      </p:sp>
      <p:sp>
        <p:nvSpPr>
          <p:cNvPr id="21513" name="AutoShape 9"/>
          <p:cNvSpPr>
            <a:spLocks noChangeArrowheads="1"/>
          </p:cNvSpPr>
          <p:nvPr/>
        </p:nvSpPr>
        <p:spPr bwMode="auto">
          <a:xfrm>
            <a:off x="1847851" y="1265238"/>
            <a:ext cx="2016125" cy="1223962"/>
          </a:xfrm>
          <a:prstGeom prst="homePlate">
            <a:avLst>
              <a:gd name="adj" fmla="val 22436"/>
            </a:avLst>
          </a:prstGeom>
          <a:solidFill>
            <a:srgbClr val="7E0021"/>
          </a:solidFill>
          <a:ln w="6480">
            <a:solidFill>
              <a:srgbClr val="003F56"/>
            </a:solidFill>
            <a:miter lim="800000"/>
            <a:headEnd/>
            <a:tailEnd/>
          </a:ln>
        </p:spPr>
        <p:txBody>
          <a:bodyPr lIns="45720" tIns="46800" rIns="45720" bIns="46800"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spcBef>
                <a:spcPts val="500"/>
              </a:spcBef>
            </a:pPr>
            <a:r>
              <a:rPr lang="en-GB" altLang="it-IT" b="1">
                <a:solidFill>
                  <a:srgbClr val="FFFFFF"/>
                </a:solidFill>
                <a:latin typeface="Trebuchet MS" panose="020B0603020202020204" pitchFamily="34" charset="0"/>
              </a:rPr>
              <a:t>Condizionalità  </a:t>
            </a:r>
          </a:p>
          <a:p>
            <a:pPr>
              <a:spcBef>
                <a:spcPts val="500"/>
              </a:spcBef>
            </a:pPr>
            <a:r>
              <a:rPr lang="en-GB" altLang="it-IT" b="1">
                <a:solidFill>
                  <a:srgbClr val="FFFFFF"/>
                </a:solidFill>
                <a:latin typeface="Trebuchet MS" panose="020B0603020202020204" pitchFamily="34" charset="0"/>
              </a:rPr>
              <a:t>ex-ante</a:t>
            </a:r>
          </a:p>
        </p:txBody>
      </p:sp>
      <p:sp>
        <p:nvSpPr>
          <p:cNvPr id="29707" name="Titolo 11"/>
          <p:cNvSpPr>
            <a:spLocks noGrp="1"/>
          </p:cNvSpPr>
          <p:nvPr>
            <p:ph type="title"/>
          </p:nvPr>
        </p:nvSpPr>
        <p:spPr>
          <a:xfrm>
            <a:off x="1981200" y="260350"/>
            <a:ext cx="8229600" cy="647700"/>
          </a:xfrm>
        </p:spPr>
        <p:txBody>
          <a:bodyPr/>
          <a:lstStyle/>
          <a:p>
            <a:pPr algn="ctr"/>
            <a:r>
              <a:rPr lang="it-IT" altLang="it-IT" sz="3600" b="1">
                <a:solidFill>
                  <a:srgbClr val="FF0000"/>
                </a:solidFill>
              </a:rPr>
              <a:t>Condizionalità</a:t>
            </a:r>
            <a:endParaRPr lang="it-IT" altLang="it-IT" sz="3200" b="1">
              <a:solidFill>
                <a:srgbClr val="FF0000"/>
              </a:solidFill>
            </a:endParaRPr>
          </a:p>
        </p:txBody>
      </p:sp>
      <p:sp>
        <p:nvSpPr>
          <p:cNvPr id="12" name="Segnaposto numero diapositiva 11"/>
          <p:cNvSpPr>
            <a:spLocks noGrp="1"/>
          </p:cNvSpPr>
          <p:nvPr>
            <p:ph type="sldNum" sz="quarter" idx="12"/>
          </p:nvPr>
        </p:nvSpPr>
        <p:spPr>
          <a:xfrm>
            <a:off x="4552950" y="6356351"/>
            <a:ext cx="30861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C34917A-DECA-4876-BA35-3883E476FCC8}" type="slidenum">
              <a:rPr lang="it-IT" altLang="it-IT">
                <a:solidFill>
                  <a:srgbClr val="898989"/>
                </a:solidFill>
              </a:rPr>
              <a:pPr/>
              <a:t>65</a:t>
            </a:fld>
            <a:endParaRPr lang="it-IT" altLang="it-IT">
              <a:solidFill>
                <a:srgbClr val="898989"/>
              </a:solidFill>
            </a:endParaRPr>
          </a:p>
        </p:txBody>
      </p:sp>
    </p:spTree>
    <p:extLst>
      <p:ext uri="{BB962C8B-B14F-4D97-AF65-F5344CB8AC3E}">
        <p14:creationId xmlns:p14="http://schemas.microsoft.com/office/powerpoint/2010/main" val="16955178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withEffect">
                                  <p:stCondLst>
                                    <p:cond delay="0"/>
                                  </p:stCondLst>
                                  <p:childTnLst>
                                    <p:set>
                                      <p:cBhvr additive="repl">
                                        <p:cTn id="6" dur="1" fill="hold">
                                          <p:stCondLst>
                                            <p:cond delay="0"/>
                                          </p:stCondLst>
                                        </p:cTn>
                                        <p:tgtEl>
                                          <p:spTgt spid="21505"/>
                                        </p:tgtEl>
                                        <p:attrNameLst>
                                          <p:attrName>style.visibility</p:attrName>
                                        </p:attrNameLst>
                                      </p:cBhvr>
                                      <p:to>
                                        <p:strVal val="visible"/>
                                      </p:to>
                                    </p:set>
                                    <p:anim calcmode="lin" valueType="num">
                                      <p:cBhvr additive="repl">
                                        <p:cTn id="7" dur="500" fill="hold"/>
                                        <p:tgtEl>
                                          <p:spTgt spid="21505"/>
                                        </p:tgtEl>
                                        <p:attrNameLst>
                                          <p:attrName>ppt_x</p:attrName>
                                        </p:attrNameLst>
                                      </p:cBhvr>
                                      <p:tavLst>
                                        <p:tav tm="100000">
                                          <p:val>
                                            <p:strVal val="#ppt_x"/>
                                          </p:val>
                                        </p:tav>
                                        <p:tav>
                                          <p:val>
                                            <p:strVal val="#ppt_x"/>
                                          </p:val>
                                        </p:tav>
                                      </p:tavLst>
                                    </p:anim>
                                    <p:anim calcmode="lin" valueType="num">
                                      <p:cBhvr additive="repl">
                                        <p:cTn id="8" dur="500" fill="hold"/>
                                        <p:tgtEl>
                                          <p:spTgt spid="21505"/>
                                        </p:tgtEl>
                                        <p:attrNameLst>
                                          <p:attrName>ppt_y</p:attrName>
                                        </p:attrNameLst>
                                      </p:cBhvr>
                                      <p:tavLst>
                                        <p:tav tm="100000">
                                          <p:val>
                                            <p:strVal val="1+#ppt_h/2"/>
                                          </p:val>
                                        </p:tav>
                                        <p:tav>
                                          <p:val>
                                            <p:strVal val="#ppt_y"/>
                                          </p:val>
                                        </p:tav>
                                      </p:tavLst>
                                    </p:anim>
                                  </p:childTnLst>
                                </p:cTn>
                              </p:par>
                              <p:par>
                                <p:cTn id="9" presetID="2" presetClass="entr" presetSubtype="4" fill="hold" grpId="1" nodeType="withEffect">
                                  <p:stCondLst>
                                    <p:cond delay="0"/>
                                  </p:stCondLst>
                                  <p:childTnLst>
                                    <p:set>
                                      <p:cBhvr additive="repl">
                                        <p:cTn id="10" dur="1" fill="hold">
                                          <p:stCondLst>
                                            <p:cond delay="0"/>
                                          </p:stCondLst>
                                        </p:cTn>
                                        <p:tgtEl>
                                          <p:spTgt spid="21505"/>
                                        </p:tgtEl>
                                        <p:attrNameLst>
                                          <p:attrName>style.visibility</p:attrName>
                                        </p:attrNameLst>
                                      </p:cBhvr>
                                      <p:to>
                                        <p:strVal val="visible"/>
                                      </p:to>
                                    </p:set>
                                    <p:anim calcmode="lin" valueType="num">
                                      <p:cBhvr additive="repl">
                                        <p:cTn id="11" dur="500" fill="hold"/>
                                        <p:tgtEl>
                                          <p:spTgt spid="21505"/>
                                        </p:tgtEl>
                                        <p:attrNameLst>
                                          <p:attrName>ppt_x</p:attrName>
                                        </p:attrNameLst>
                                      </p:cBhvr>
                                      <p:tavLst>
                                        <p:tav tm="100000">
                                          <p:val>
                                            <p:strVal val="#ppt_x"/>
                                          </p:val>
                                        </p:tav>
                                        <p:tav>
                                          <p:val>
                                            <p:strVal val="#ppt_x"/>
                                          </p:val>
                                        </p:tav>
                                      </p:tavLst>
                                    </p:anim>
                                    <p:anim calcmode="lin" valueType="num">
                                      <p:cBhvr additive="repl">
                                        <p:cTn id="12" dur="500" fill="hold"/>
                                        <p:tgtEl>
                                          <p:spTgt spid="21505"/>
                                        </p:tgtEl>
                                        <p:attrNameLst>
                                          <p:attrName>ppt_y</p:attrName>
                                        </p:attrNameLst>
                                      </p:cBhvr>
                                      <p:tavLst>
                                        <p:tav tm="100000">
                                          <p:val>
                                            <p:strVal val="1+#ppt_h/2"/>
                                          </p:val>
                                        </p:tav>
                                        <p:tav>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additive="repl">
                                        <p:cTn id="16" dur="1" fill="hold">
                                          <p:stCondLst>
                                            <p:cond delay="0"/>
                                          </p:stCondLst>
                                        </p:cTn>
                                        <p:tgtEl>
                                          <p:spTgt spid="21506"/>
                                        </p:tgtEl>
                                        <p:attrNameLst>
                                          <p:attrName>style.visibility</p:attrName>
                                        </p:attrNameLst>
                                      </p:cBhvr>
                                      <p:to>
                                        <p:strVal val="visible"/>
                                      </p:to>
                                    </p:set>
                                    <p:anim calcmode="lin" valueType="num">
                                      <p:cBhvr additive="repl">
                                        <p:cTn id="17" dur="500" fill="hold"/>
                                        <p:tgtEl>
                                          <p:spTgt spid="21506"/>
                                        </p:tgtEl>
                                        <p:attrNameLst>
                                          <p:attrName>ppt_x</p:attrName>
                                        </p:attrNameLst>
                                      </p:cBhvr>
                                      <p:tavLst>
                                        <p:tav tm="100000">
                                          <p:val>
                                            <p:strVal val="#ppt_x"/>
                                          </p:val>
                                        </p:tav>
                                        <p:tav>
                                          <p:val>
                                            <p:strVal val="#ppt_x"/>
                                          </p:val>
                                        </p:tav>
                                      </p:tavLst>
                                    </p:anim>
                                    <p:anim calcmode="lin" valueType="num">
                                      <p:cBhvr additive="repl">
                                        <p:cTn id="18" dur="500" fill="hold"/>
                                        <p:tgtEl>
                                          <p:spTgt spid="21506"/>
                                        </p:tgtEl>
                                        <p:attrNameLst>
                                          <p:attrName>ppt_y</p:attrName>
                                        </p:attrNameLst>
                                      </p:cBhvr>
                                      <p:tavLst>
                                        <p:tav tm="100000">
                                          <p:val>
                                            <p:strVal val="1+#ppt_h/2"/>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additive="repl">
                                        <p:cTn id="22" dur="1" fill="hold">
                                          <p:stCondLst>
                                            <p:cond delay="0"/>
                                          </p:stCondLst>
                                        </p:cTn>
                                        <p:tgtEl>
                                          <p:spTgt spid="21508"/>
                                        </p:tgtEl>
                                        <p:attrNameLst>
                                          <p:attrName>style.visibility</p:attrName>
                                        </p:attrNameLst>
                                      </p:cBhvr>
                                      <p:to>
                                        <p:strVal val="visible"/>
                                      </p:to>
                                    </p:set>
                                    <p:anim calcmode="lin" valueType="num">
                                      <p:cBhvr additive="repl">
                                        <p:cTn id="23" dur="500" fill="hold"/>
                                        <p:tgtEl>
                                          <p:spTgt spid="21508"/>
                                        </p:tgtEl>
                                        <p:attrNameLst>
                                          <p:attrName>ppt_x</p:attrName>
                                        </p:attrNameLst>
                                      </p:cBhvr>
                                      <p:tavLst>
                                        <p:tav tm="100000">
                                          <p:val>
                                            <p:strVal val="#ppt_x"/>
                                          </p:val>
                                        </p:tav>
                                        <p:tav>
                                          <p:val>
                                            <p:strVal val="#ppt_x"/>
                                          </p:val>
                                        </p:tav>
                                      </p:tavLst>
                                    </p:anim>
                                    <p:anim calcmode="lin" valueType="num">
                                      <p:cBhvr additive="repl">
                                        <p:cTn id="24" dur="500" fill="hold"/>
                                        <p:tgtEl>
                                          <p:spTgt spid="21508"/>
                                        </p:tgtEl>
                                        <p:attrNameLst>
                                          <p:attrName>ppt_y</p:attrName>
                                        </p:attrNameLst>
                                      </p:cBhvr>
                                      <p:tavLst>
                                        <p:tav tm="100000">
                                          <p:val>
                                            <p:strVal val="1+#ppt_h/2"/>
                                          </p:val>
                                        </p:tav>
                                        <p:tav>
                                          <p:val>
                                            <p:strVal val="#ppt_y"/>
                                          </p:val>
                                        </p:tav>
                                      </p:tavLst>
                                    </p:anim>
                                  </p:childTnLst>
                                </p:cTn>
                              </p:par>
                              <p:par>
                                <p:cTn id="25" presetID="2" presetClass="entr" presetSubtype="4" fill="hold" grpId="0" nodeType="withEffect">
                                  <p:stCondLst>
                                    <p:cond delay="0"/>
                                  </p:stCondLst>
                                  <p:childTnLst>
                                    <p:set>
                                      <p:cBhvr additive="repl">
                                        <p:cTn id="26" dur="1" fill="hold">
                                          <p:stCondLst>
                                            <p:cond delay="0"/>
                                          </p:stCondLst>
                                        </p:cTn>
                                        <p:tgtEl>
                                          <p:spTgt spid="21509"/>
                                        </p:tgtEl>
                                        <p:attrNameLst>
                                          <p:attrName>style.visibility</p:attrName>
                                        </p:attrNameLst>
                                      </p:cBhvr>
                                      <p:to>
                                        <p:strVal val="visible"/>
                                      </p:to>
                                    </p:set>
                                    <p:anim calcmode="lin" valueType="num">
                                      <p:cBhvr additive="repl">
                                        <p:cTn id="27" dur="500" fill="hold"/>
                                        <p:tgtEl>
                                          <p:spTgt spid="21509"/>
                                        </p:tgtEl>
                                        <p:attrNameLst>
                                          <p:attrName>ppt_x</p:attrName>
                                        </p:attrNameLst>
                                      </p:cBhvr>
                                      <p:tavLst>
                                        <p:tav tm="100000">
                                          <p:val>
                                            <p:strVal val="#ppt_x"/>
                                          </p:val>
                                        </p:tav>
                                        <p:tav>
                                          <p:val>
                                            <p:strVal val="#ppt_x"/>
                                          </p:val>
                                        </p:tav>
                                      </p:tavLst>
                                    </p:anim>
                                    <p:anim calcmode="lin" valueType="num">
                                      <p:cBhvr additive="repl">
                                        <p:cTn id="28" dur="500" fill="hold"/>
                                        <p:tgtEl>
                                          <p:spTgt spid="21509"/>
                                        </p:tgtEl>
                                        <p:attrNameLst>
                                          <p:attrName>ppt_y</p:attrName>
                                        </p:attrNameLst>
                                      </p:cBhvr>
                                      <p:tavLst>
                                        <p:tav tm="100000">
                                          <p:val>
                                            <p:strVal val="1+#ppt_h/2"/>
                                          </p:val>
                                        </p:tav>
                                        <p:tav>
                                          <p:val>
                                            <p:strVal val="#ppt_y"/>
                                          </p:val>
                                        </p:tav>
                                      </p:tavLst>
                                    </p:anim>
                                  </p:childTnLst>
                                </p:cTn>
                              </p:par>
                              <p:par>
                                <p:cTn id="29" presetID="2" presetClass="entr" presetSubtype="4" fill="hold" grpId="1" nodeType="withEffect">
                                  <p:stCondLst>
                                    <p:cond delay="0"/>
                                  </p:stCondLst>
                                  <p:childTnLst>
                                    <p:set>
                                      <p:cBhvr additive="repl">
                                        <p:cTn id="30" dur="1" fill="hold">
                                          <p:stCondLst>
                                            <p:cond delay="0"/>
                                          </p:stCondLst>
                                        </p:cTn>
                                        <p:tgtEl>
                                          <p:spTgt spid="21509"/>
                                        </p:tgtEl>
                                        <p:attrNameLst>
                                          <p:attrName>style.visibility</p:attrName>
                                        </p:attrNameLst>
                                      </p:cBhvr>
                                      <p:to>
                                        <p:strVal val="visible"/>
                                      </p:to>
                                    </p:set>
                                    <p:anim calcmode="lin" valueType="num">
                                      <p:cBhvr additive="repl">
                                        <p:cTn id="31" dur="500" fill="hold"/>
                                        <p:tgtEl>
                                          <p:spTgt spid="21509"/>
                                        </p:tgtEl>
                                        <p:attrNameLst>
                                          <p:attrName>ppt_x</p:attrName>
                                        </p:attrNameLst>
                                      </p:cBhvr>
                                      <p:tavLst>
                                        <p:tav tm="100000">
                                          <p:val>
                                            <p:strVal val="#ppt_x"/>
                                          </p:val>
                                        </p:tav>
                                        <p:tav>
                                          <p:val>
                                            <p:strVal val="#ppt_x"/>
                                          </p:val>
                                        </p:tav>
                                      </p:tavLst>
                                    </p:anim>
                                    <p:anim calcmode="lin" valueType="num">
                                      <p:cBhvr additive="repl">
                                        <p:cTn id="32" dur="500" fill="hold"/>
                                        <p:tgtEl>
                                          <p:spTgt spid="21509"/>
                                        </p:tgtEl>
                                        <p:attrNameLst>
                                          <p:attrName>ppt_y</p:attrName>
                                        </p:attrNameLst>
                                      </p:cBhvr>
                                      <p:tavLst>
                                        <p:tav tm="100000">
                                          <p:val>
                                            <p:strVal val="1+#ppt_h/2"/>
                                          </p:val>
                                        </p:tav>
                                        <p:tav>
                                          <p:val>
                                            <p:strVal val="#ppt_y"/>
                                          </p:val>
                                        </p:tav>
                                      </p:tavLst>
                                    </p:anim>
                                  </p:childTnLst>
                                </p:cTn>
                              </p:par>
                              <p:par>
                                <p:cTn id="33" presetID="2" presetClass="entr" presetSubtype="4" fill="hold" grpId="0" nodeType="withEffect">
                                  <p:stCondLst>
                                    <p:cond delay="0"/>
                                  </p:stCondLst>
                                  <p:childTnLst>
                                    <p:set>
                                      <p:cBhvr additive="repl">
                                        <p:cTn id="34" dur="1" fill="hold">
                                          <p:stCondLst>
                                            <p:cond delay="0"/>
                                          </p:stCondLst>
                                        </p:cTn>
                                        <p:tgtEl>
                                          <p:spTgt spid="21511"/>
                                        </p:tgtEl>
                                        <p:attrNameLst>
                                          <p:attrName>style.visibility</p:attrName>
                                        </p:attrNameLst>
                                      </p:cBhvr>
                                      <p:to>
                                        <p:strVal val="visible"/>
                                      </p:to>
                                    </p:set>
                                    <p:anim calcmode="lin" valueType="num">
                                      <p:cBhvr additive="repl">
                                        <p:cTn id="35" dur="500" fill="hold"/>
                                        <p:tgtEl>
                                          <p:spTgt spid="21511"/>
                                        </p:tgtEl>
                                        <p:attrNameLst>
                                          <p:attrName>ppt_x</p:attrName>
                                        </p:attrNameLst>
                                      </p:cBhvr>
                                      <p:tavLst>
                                        <p:tav tm="100000">
                                          <p:val>
                                            <p:strVal val="#ppt_x"/>
                                          </p:val>
                                        </p:tav>
                                        <p:tav>
                                          <p:val>
                                            <p:strVal val="#ppt_x"/>
                                          </p:val>
                                        </p:tav>
                                      </p:tavLst>
                                    </p:anim>
                                    <p:anim calcmode="lin" valueType="num">
                                      <p:cBhvr additive="repl">
                                        <p:cTn id="36" dur="500" fill="hold"/>
                                        <p:tgtEl>
                                          <p:spTgt spid="21511"/>
                                        </p:tgtEl>
                                        <p:attrNameLst>
                                          <p:attrName>ppt_y</p:attrName>
                                        </p:attrNameLst>
                                      </p:cBhvr>
                                      <p:tavLst>
                                        <p:tav tm="100000">
                                          <p:val>
                                            <p:strVal val="1+#ppt_h/2"/>
                                          </p:val>
                                        </p:tav>
                                        <p:tav>
                                          <p:val>
                                            <p:strVal val="#ppt_y"/>
                                          </p:val>
                                        </p:tav>
                                      </p:tavLst>
                                    </p:anim>
                                  </p:childTnLst>
                                </p:cTn>
                              </p:par>
                              <p:par>
                                <p:cTn id="37" presetID="2" presetClass="entr" presetSubtype="4" fill="hold" grpId="1" nodeType="withEffect">
                                  <p:stCondLst>
                                    <p:cond delay="0"/>
                                  </p:stCondLst>
                                  <p:childTnLst>
                                    <p:set>
                                      <p:cBhvr additive="repl">
                                        <p:cTn id="38" dur="1" fill="hold">
                                          <p:stCondLst>
                                            <p:cond delay="0"/>
                                          </p:stCondLst>
                                        </p:cTn>
                                        <p:tgtEl>
                                          <p:spTgt spid="21511"/>
                                        </p:tgtEl>
                                        <p:attrNameLst>
                                          <p:attrName>style.visibility</p:attrName>
                                        </p:attrNameLst>
                                      </p:cBhvr>
                                      <p:to>
                                        <p:strVal val="visible"/>
                                      </p:to>
                                    </p:set>
                                    <p:anim calcmode="lin" valueType="num">
                                      <p:cBhvr additive="repl">
                                        <p:cTn id="39" dur="500" fill="hold"/>
                                        <p:tgtEl>
                                          <p:spTgt spid="21511"/>
                                        </p:tgtEl>
                                        <p:attrNameLst>
                                          <p:attrName>ppt_x</p:attrName>
                                        </p:attrNameLst>
                                      </p:cBhvr>
                                      <p:tavLst>
                                        <p:tav tm="100000">
                                          <p:val>
                                            <p:strVal val="#ppt_x"/>
                                          </p:val>
                                        </p:tav>
                                        <p:tav>
                                          <p:val>
                                            <p:strVal val="#ppt_x"/>
                                          </p:val>
                                        </p:tav>
                                      </p:tavLst>
                                    </p:anim>
                                    <p:anim calcmode="lin" valueType="num">
                                      <p:cBhvr additive="repl">
                                        <p:cTn id="40" dur="500" fill="hold"/>
                                        <p:tgtEl>
                                          <p:spTgt spid="21511"/>
                                        </p:tgtEl>
                                        <p:attrNameLst>
                                          <p:attrName>ppt_y</p:attrName>
                                        </p:attrNameLst>
                                      </p:cBhvr>
                                      <p:tavLst>
                                        <p:tav tm="100000">
                                          <p:val>
                                            <p:strVal val="1+#ppt_h/2"/>
                                          </p:val>
                                        </p:tav>
                                        <p:tav>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additive="repl">
                                        <p:cTn id="44" dur="1" fill="hold">
                                          <p:stCondLst>
                                            <p:cond delay="0"/>
                                          </p:stCondLst>
                                        </p:cTn>
                                        <p:tgtEl>
                                          <p:spTgt spid="21513"/>
                                        </p:tgtEl>
                                        <p:attrNameLst>
                                          <p:attrName>style.visibility</p:attrName>
                                        </p:attrNameLst>
                                      </p:cBhvr>
                                      <p:to>
                                        <p:strVal val="visible"/>
                                      </p:to>
                                    </p:set>
                                    <p:anim calcmode="lin" valueType="num">
                                      <p:cBhvr additive="repl">
                                        <p:cTn id="45" dur="500" fill="hold"/>
                                        <p:tgtEl>
                                          <p:spTgt spid="21513"/>
                                        </p:tgtEl>
                                        <p:attrNameLst>
                                          <p:attrName>ppt_x</p:attrName>
                                        </p:attrNameLst>
                                      </p:cBhvr>
                                      <p:tavLst>
                                        <p:tav tm="100000">
                                          <p:val>
                                            <p:strVal val="#ppt_x"/>
                                          </p:val>
                                        </p:tav>
                                        <p:tav>
                                          <p:val>
                                            <p:strVal val="#ppt_x"/>
                                          </p:val>
                                        </p:tav>
                                      </p:tavLst>
                                    </p:anim>
                                    <p:anim calcmode="lin" valueType="num">
                                      <p:cBhvr additive="repl">
                                        <p:cTn id="46" dur="500" fill="hold"/>
                                        <p:tgtEl>
                                          <p:spTgt spid="21513"/>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21505" grpId="1" animBg="1"/>
      <p:bldP spid="21509" grpId="0" animBg="1"/>
      <p:bldP spid="21509" grpId="1" animBg="1"/>
      <p:bldP spid="21511" grpId="0" animBg="1"/>
      <p:bldP spid="21511"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4505325" y="4119564"/>
            <a:ext cx="2089150" cy="574675"/>
          </a:xfrm>
          <a:prstGeom prst="roundRect">
            <a:avLst/>
          </a:prstGeom>
          <a:solidFill>
            <a:srgbClr val="4F81BD">
              <a:lumMod val="20000"/>
              <a:lumOff val="80000"/>
            </a:srgbClr>
          </a:solidFill>
          <a:ln w="25400" cap="flat" cmpd="sng" algn="ctr">
            <a:solidFill>
              <a:schemeClr val="bg1">
                <a:lumMod val="50000"/>
              </a:schemeClr>
            </a:solidFill>
            <a:prstDash val="solid"/>
          </a:ln>
          <a:effectLst/>
        </p:spPr>
        <p:txBody>
          <a:bodyPr anchor="ctr"/>
          <a:lstStyle/>
          <a:p>
            <a:pPr algn="ctr">
              <a:defRPr/>
            </a:pPr>
            <a:endParaRPr lang="it-IT" sz="1600" kern="0">
              <a:solidFill>
                <a:sysClr val="window" lastClr="FFFFFF">
                  <a:lumMod val="50000"/>
                </a:sysClr>
              </a:solidFill>
              <a:latin typeface="Calibri"/>
            </a:endParaRPr>
          </a:p>
        </p:txBody>
      </p:sp>
      <p:sp>
        <p:nvSpPr>
          <p:cNvPr id="8" name="Rettangolo arrotondato 7"/>
          <p:cNvSpPr/>
          <p:nvPr/>
        </p:nvSpPr>
        <p:spPr>
          <a:xfrm>
            <a:off x="4491038" y="2133600"/>
            <a:ext cx="2087562" cy="431800"/>
          </a:xfrm>
          <a:prstGeom prst="roundRect">
            <a:avLst/>
          </a:prstGeom>
          <a:solidFill>
            <a:srgbClr val="4F81BD">
              <a:lumMod val="20000"/>
              <a:lumOff val="80000"/>
            </a:srgbClr>
          </a:solidFill>
          <a:ln w="25400" cap="flat" cmpd="sng" algn="ctr">
            <a:solidFill>
              <a:schemeClr val="bg1">
                <a:lumMod val="50000"/>
              </a:schemeClr>
            </a:solidFill>
            <a:prstDash val="solid"/>
          </a:ln>
          <a:effectLst/>
        </p:spPr>
        <p:txBody>
          <a:bodyPr anchor="ctr"/>
          <a:lstStyle/>
          <a:p>
            <a:pPr algn="ctr">
              <a:defRPr/>
            </a:pPr>
            <a:endParaRPr lang="it-IT" sz="1600" kern="0">
              <a:solidFill>
                <a:sysClr val="window" lastClr="FFFFFF">
                  <a:lumMod val="50000"/>
                </a:sysClr>
              </a:solidFill>
              <a:latin typeface="Calibri"/>
            </a:endParaRPr>
          </a:p>
        </p:txBody>
      </p:sp>
      <p:sp>
        <p:nvSpPr>
          <p:cNvPr id="10" name="Text Box 11"/>
          <p:cNvSpPr txBox="1">
            <a:spLocks noChangeArrowheads="1"/>
          </p:cNvSpPr>
          <p:nvPr/>
        </p:nvSpPr>
        <p:spPr bwMode="auto">
          <a:xfrm>
            <a:off x="4008439" y="1258889"/>
            <a:ext cx="4751387" cy="3381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it-IT" altLang="it-IT" sz="1600" kern="0">
              <a:solidFill>
                <a:sysClr val="window" lastClr="FFFFFF">
                  <a:lumMod val="50000"/>
                </a:sysClr>
              </a:solidFill>
              <a:latin typeface="Calibri"/>
            </a:endParaRPr>
          </a:p>
        </p:txBody>
      </p:sp>
      <p:sp>
        <p:nvSpPr>
          <p:cNvPr id="11" name="Text Box 12"/>
          <p:cNvSpPr txBox="1">
            <a:spLocks noChangeArrowheads="1"/>
          </p:cNvSpPr>
          <p:nvPr/>
        </p:nvSpPr>
        <p:spPr bwMode="auto">
          <a:xfrm>
            <a:off x="2424113" y="1196976"/>
            <a:ext cx="7561262" cy="52387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it-IT" altLang="it-IT" sz="2800" b="1" kern="0" dirty="0">
                <a:latin typeface="Calibri"/>
                <a:cs typeface="Tahoma" pitchFamily="34" charset="0"/>
              </a:rPr>
              <a:t>Cosa cambia nel principio di condizionalità </a:t>
            </a:r>
          </a:p>
        </p:txBody>
      </p:sp>
      <p:sp>
        <p:nvSpPr>
          <p:cNvPr id="12" name="Text Box 13"/>
          <p:cNvSpPr txBox="1">
            <a:spLocks noChangeArrowheads="1"/>
          </p:cNvSpPr>
          <p:nvPr/>
        </p:nvSpPr>
        <p:spPr bwMode="auto">
          <a:xfrm>
            <a:off x="2978151" y="3213100"/>
            <a:ext cx="1800225" cy="338138"/>
          </a:xfrm>
          <a:prstGeom prst="rect">
            <a:avLst/>
          </a:prstGeom>
          <a:gradFill rotWithShape="0">
            <a:gsLst>
              <a:gs pos="63000">
                <a:schemeClr val="accent1">
                  <a:lumMod val="60000"/>
                  <a:lumOff val="40000"/>
                </a:schemeClr>
              </a:gs>
              <a:gs pos="99000">
                <a:schemeClr val="tx2">
                  <a:lumMod val="40000"/>
                  <a:lumOff val="60000"/>
                </a:schemeClr>
              </a:gs>
              <a:gs pos="100000">
                <a:srgbClr val="0087E6"/>
              </a:gs>
              <a:gs pos="79000">
                <a:schemeClr val="tx2">
                  <a:lumMod val="20000"/>
                  <a:lumOff val="80000"/>
                </a:schemeClr>
              </a:gs>
            </a:gsLst>
            <a:lin ang="5400000"/>
          </a:gradFill>
          <a:ln>
            <a:solidFill>
              <a:schemeClr val="accent1">
                <a:lumMod val="60000"/>
                <a:lumOff val="4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it-IT" sz="1600" b="1" kern="0" dirty="0">
                <a:solidFill>
                  <a:srgbClr val="002060"/>
                </a:solidFill>
                <a:latin typeface="Calibri"/>
              </a:rPr>
              <a:t>Condizionalità</a:t>
            </a:r>
          </a:p>
        </p:txBody>
      </p:sp>
      <p:sp>
        <p:nvSpPr>
          <p:cNvPr id="13" name="Text Box 15"/>
          <p:cNvSpPr txBox="1">
            <a:spLocks noChangeArrowheads="1"/>
          </p:cNvSpPr>
          <p:nvPr/>
        </p:nvSpPr>
        <p:spPr bwMode="auto">
          <a:xfrm>
            <a:off x="4562476" y="4076700"/>
            <a:ext cx="2016125" cy="584200"/>
          </a:xfrm>
          <a:prstGeom prst="rect">
            <a:avLst/>
          </a:prstGeom>
          <a:noFill/>
          <a:ln w="9525">
            <a:noFill/>
            <a:miter lim="800000"/>
            <a:headEnd/>
            <a:tailEnd/>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it-IT" sz="1600" b="1" kern="0">
                <a:latin typeface="Calibri"/>
              </a:rPr>
              <a:t>Ex post</a:t>
            </a:r>
          </a:p>
          <a:p>
            <a:pPr algn="ctr" eaLnBrk="1" hangingPunct="1">
              <a:defRPr/>
            </a:pPr>
            <a:r>
              <a:rPr lang="it-IT" sz="1600" b="1" kern="0">
                <a:latin typeface="Calibri"/>
              </a:rPr>
              <a:t>(o di performance)</a:t>
            </a:r>
          </a:p>
        </p:txBody>
      </p:sp>
      <p:sp>
        <p:nvSpPr>
          <p:cNvPr id="14" name="AutoShape 17"/>
          <p:cNvSpPr>
            <a:spLocks noChangeArrowheads="1"/>
          </p:cNvSpPr>
          <p:nvPr/>
        </p:nvSpPr>
        <p:spPr bwMode="auto">
          <a:xfrm rot="20900114">
            <a:off x="6667500" y="2198688"/>
            <a:ext cx="1106488" cy="95250"/>
          </a:xfrm>
          <a:prstGeom prst="rightArrow">
            <a:avLst>
              <a:gd name="adj1" fmla="val 50000"/>
              <a:gd name="adj2" fmla="val 112363"/>
            </a:avLst>
          </a:prstGeom>
          <a:solidFill>
            <a:schemeClr val="accent1">
              <a:lumMod val="60000"/>
              <a:lumOff val="40000"/>
            </a:schemeClr>
          </a:solidFill>
          <a:ln w="9525">
            <a:solidFill>
              <a:schemeClr val="accent1">
                <a:lumMod val="60000"/>
                <a:lumOff val="40000"/>
              </a:schemeClr>
            </a:solidFill>
            <a:miter lim="800000"/>
            <a:headEnd/>
            <a:tailEnd/>
          </a:ln>
          <a:effectLst/>
        </p:spPr>
        <p:txBody>
          <a:bodyPr wrap="none" anchor="ctr"/>
          <a:lstStyle/>
          <a:p>
            <a:pPr>
              <a:defRPr/>
            </a:pPr>
            <a:endParaRPr lang="it-IT" sz="1600" kern="0">
              <a:solidFill>
                <a:sysClr val="window" lastClr="FFFFFF">
                  <a:lumMod val="50000"/>
                </a:sysClr>
              </a:solidFill>
              <a:latin typeface="Calibri"/>
            </a:endParaRPr>
          </a:p>
        </p:txBody>
      </p:sp>
      <p:sp>
        <p:nvSpPr>
          <p:cNvPr id="15" name="AutoShape 18"/>
          <p:cNvSpPr>
            <a:spLocks noChangeArrowheads="1"/>
          </p:cNvSpPr>
          <p:nvPr/>
        </p:nvSpPr>
        <p:spPr bwMode="auto">
          <a:xfrm rot="644404">
            <a:off x="6648451" y="2517775"/>
            <a:ext cx="1165225" cy="84138"/>
          </a:xfrm>
          <a:prstGeom prst="rightArrow">
            <a:avLst>
              <a:gd name="adj1" fmla="val 50000"/>
              <a:gd name="adj2" fmla="val 112362"/>
            </a:avLst>
          </a:prstGeom>
          <a:solidFill>
            <a:schemeClr val="accent1">
              <a:lumMod val="60000"/>
              <a:lumOff val="40000"/>
            </a:schemeClr>
          </a:solidFill>
          <a:ln w="9525">
            <a:solidFill>
              <a:schemeClr val="accent1">
                <a:lumMod val="60000"/>
                <a:lumOff val="40000"/>
              </a:schemeClr>
            </a:solidFill>
            <a:miter lim="800000"/>
            <a:headEnd/>
            <a:tailEnd/>
          </a:ln>
          <a:effectLst/>
        </p:spPr>
        <p:txBody>
          <a:bodyPr wrap="none" anchor="ctr"/>
          <a:lstStyle/>
          <a:p>
            <a:pPr>
              <a:defRPr/>
            </a:pPr>
            <a:endParaRPr lang="it-IT" sz="1600" kern="0">
              <a:solidFill>
                <a:sysClr val="window" lastClr="FFFFFF">
                  <a:lumMod val="50000"/>
                </a:sysClr>
              </a:solidFill>
              <a:latin typeface="Calibri"/>
            </a:endParaRPr>
          </a:p>
        </p:txBody>
      </p:sp>
      <p:sp>
        <p:nvSpPr>
          <p:cNvPr id="16" name="Text Box 19"/>
          <p:cNvSpPr txBox="1">
            <a:spLocks noChangeArrowheads="1"/>
          </p:cNvSpPr>
          <p:nvPr/>
        </p:nvSpPr>
        <p:spPr bwMode="auto">
          <a:xfrm>
            <a:off x="7947025" y="1844675"/>
            <a:ext cx="1728788" cy="3381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it-IT" sz="1600" kern="0">
                <a:latin typeface="Calibri"/>
              </a:rPr>
              <a:t>Generale</a:t>
            </a:r>
          </a:p>
        </p:txBody>
      </p:sp>
      <p:sp>
        <p:nvSpPr>
          <p:cNvPr id="17" name="Text Box 20"/>
          <p:cNvSpPr txBox="1">
            <a:spLocks noChangeArrowheads="1"/>
          </p:cNvSpPr>
          <p:nvPr/>
        </p:nvSpPr>
        <p:spPr bwMode="auto">
          <a:xfrm>
            <a:off x="7947025" y="2565400"/>
            <a:ext cx="1728788" cy="3381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it-IT" sz="1600" kern="0">
                <a:latin typeface="Calibri"/>
              </a:rPr>
              <a:t>Tematica</a:t>
            </a:r>
          </a:p>
        </p:txBody>
      </p:sp>
      <p:sp>
        <p:nvSpPr>
          <p:cNvPr id="18" name="Text Box 22"/>
          <p:cNvSpPr txBox="1">
            <a:spLocks noChangeArrowheads="1"/>
          </p:cNvSpPr>
          <p:nvPr/>
        </p:nvSpPr>
        <p:spPr bwMode="auto">
          <a:xfrm>
            <a:off x="8020051" y="3573463"/>
            <a:ext cx="2397125" cy="58420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it-IT" sz="1600" kern="0" dirty="0">
                <a:latin typeface="Calibri"/>
              </a:rPr>
              <a:t>Riserva di </a:t>
            </a:r>
            <a:r>
              <a:rPr lang="it-IT" sz="1600" kern="0" dirty="0" err="1">
                <a:latin typeface="Calibri"/>
              </a:rPr>
              <a:t>premialità</a:t>
            </a:r>
            <a:r>
              <a:rPr lang="it-IT" sz="1600" kern="0" dirty="0">
                <a:latin typeface="Calibri"/>
              </a:rPr>
              <a:t> e bonus di performance</a:t>
            </a:r>
          </a:p>
        </p:txBody>
      </p:sp>
      <p:sp>
        <p:nvSpPr>
          <p:cNvPr id="19" name="Text Box 34"/>
          <p:cNvSpPr txBox="1">
            <a:spLocks noChangeArrowheads="1"/>
          </p:cNvSpPr>
          <p:nvPr/>
        </p:nvSpPr>
        <p:spPr bwMode="auto">
          <a:xfrm>
            <a:off x="8020051" y="4437063"/>
            <a:ext cx="2397125" cy="58420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it-IT" sz="1600" kern="0" dirty="0">
                <a:latin typeface="Calibri"/>
              </a:rPr>
              <a:t>Sospensione dei pagamenti intermedi</a:t>
            </a:r>
          </a:p>
        </p:txBody>
      </p:sp>
      <p:sp>
        <p:nvSpPr>
          <p:cNvPr id="20" name="Text Box 38"/>
          <p:cNvSpPr txBox="1">
            <a:spLocks noChangeArrowheads="1"/>
          </p:cNvSpPr>
          <p:nvPr/>
        </p:nvSpPr>
        <p:spPr bwMode="auto">
          <a:xfrm>
            <a:off x="4635501" y="2133600"/>
            <a:ext cx="1871663" cy="3381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it-IT" sz="1600" b="1" kern="0" dirty="0">
                <a:latin typeface="Calibri"/>
              </a:rPr>
              <a:t>Ex ante</a:t>
            </a:r>
          </a:p>
        </p:txBody>
      </p:sp>
      <p:sp>
        <p:nvSpPr>
          <p:cNvPr id="21" name="Freccia angolare in su 20"/>
          <p:cNvSpPr/>
          <p:nvPr/>
        </p:nvSpPr>
        <p:spPr>
          <a:xfrm flipV="1">
            <a:off x="4851401" y="3500438"/>
            <a:ext cx="1008063" cy="495300"/>
          </a:xfrm>
          <a:prstGeom prst="bentUpArrow">
            <a:avLst>
              <a:gd name="adj1" fmla="val 11024"/>
              <a:gd name="adj2" fmla="val 25000"/>
              <a:gd name="adj3" fmla="val 25000"/>
            </a:avLst>
          </a:prstGeom>
          <a:solidFill>
            <a:schemeClr val="accent1">
              <a:lumMod val="60000"/>
              <a:lumOff val="40000"/>
            </a:schemeClr>
          </a:solidFill>
          <a:ln w="25400" cap="flat" cmpd="sng" algn="ctr">
            <a:solidFill>
              <a:schemeClr val="accent1">
                <a:lumMod val="60000"/>
                <a:lumOff val="40000"/>
              </a:schemeClr>
            </a:solidFill>
            <a:prstDash val="solid"/>
          </a:ln>
          <a:effectLst/>
        </p:spPr>
        <p:txBody>
          <a:bodyPr anchor="ctr"/>
          <a:lstStyle/>
          <a:p>
            <a:pPr algn="ctr">
              <a:defRPr/>
            </a:pPr>
            <a:endParaRPr lang="it-IT" sz="1600" kern="0">
              <a:solidFill>
                <a:sysClr val="window" lastClr="FFFFFF">
                  <a:lumMod val="50000"/>
                </a:sysClr>
              </a:solidFill>
              <a:latin typeface="Calibri"/>
            </a:endParaRPr>
          </a:p>
        </p:txBody>
      </p:sp>
      <p:sp>
        <p:nvSpPr>
          <p:cNvPr id="22" name="Freccia angolare in su 21"/>
          <p:cNvSpPr/>
          <p:nvPr/>
        </p:nvSpPr>
        <p:spPr>
          <a:xfrm>
            <a:off x="4851401" y="2708275"/>
            <a:ext cx="1008063" cy="585788"/>
          </a:xfrm>
          <a:prstGeom prst="bentUpArrow">
            <a:avLst>
              <a:gd name="adj1" fmla="val 11024"/>
              <a:gd name="adj2" fmla="val 25000"/>
              <a:gd name="adj3" fmla="val 25000"/>
            </a:avLst>
          </a:prstGeom>
          <a:solidFill>
            <a:schemeClr val="accent1">
              <a:lumMod val="60000"/>
              <a:lumOff val="40000"/>
            </a:schemeClr>
          </a:solidFill>
          <a:ln w="25400" cap="flat" cmpd="sng" algn="ctr">
            <a:solidFill>
              <a:schemeClr val="accent1">
                <a:lumMod val="60000"/>
                <a:lumOff val="40000"/>
              </a:schemeClr>
            </a:solidFill>
            <a:prstDash val="solid"/>
          </a:ln>
          <a:effectLst/>
        </p:spPr>
        <p:txBody>
          <a:bodyPr anchor="ctr"/>
          <a:lstStyle/>
          <a:p>
            <a:pPr algn="ctr">
              <a:defRPr/>
            </a:pPr>
            <a:endParaRPr lang="it-IT" sz="1600" kern="0">
              <a:solidFill>
                <a:sysClr val="window" lastClr="FFFFFF">
                  <a:lumMod val="50000"/>
                </a:sysClr>
              </a:solidFill>
              <a:latin typeface="Calibri"/>
            </a:endParaRPr>
          </a:p>
        </p:txBody>
      </p:sp>
      <p:sp>
        <p:nvSpPr>
          <p:cNvPr id="23" name="AutoShape 17"/>
          <p:cNvSpPr>
            <a:spLocks noChangeArrowheads="1"/>
          </p:cNvSpPr>
          <p:nvPr/>
        </p:nvSpPr>
        <p:spPr bwMode="auto">
          <a:xfrm rot="20277809" flipV="1">
            <a:off x="6724651" y="4067176"/>
            <a:ext cx="1050925" cy="104775"/>
          </a:xfrm>
          <a:prstGeom prst="rightArrow">
            <a:avLst>
              <a:gd name="adj1" fmla="val 50000"/>
              <a:gd name="adj2" fmla="val 112363"/>
            </a:avLst>
          </a:prstGeom>
          <a:solidFill>
            <a:schemeClr val="accent1">
              <a:lumMod val="60000"/>
              <a:lumOff val="40000"/>
            </a:schemeClr>
          </a:solidFill>
          <a:ln w="9525">
            <a:solidFill>
              <a:schemeClr val="accent1">
                <a:lumMod val="60000"/>
                <a:lumOff val="40000"/>
              </a:schemeClr>
            </a:solidFill>
            <a:miter lim="800000"/>
            <a:headEnd/>
            <a:tailEnd/>
          </a:ln>
          <a:effectLst/>
        </p:spPr>
        <p:txBody>
          <a:bodyPr wrap="none" anchor="ctr"/>
          <a:lstStyle/>
          <a:p>
            <a:pPr>
              <a:defRPr/>
            </a:pPr>
            <a:endParaRPr lang="it-IT" sz="1600" kern="0">
              <a:solidFill>
                <a:sysClr val="window" lastClr="FFFFFF">
                  <a:lumMod val="50000"/>
                </a:sysClr>
              </a:solidFill>
              <a:latin typeface="Calibri"/>
            </a:endParaRPr>
          </a:p>
        </p:txBody>
      </p:sp>
      <p:sp>
        <p:nvSpPr>
          <p:cNvPr id="24" name="AutoShape 17"/>
          <p:cNvSpPr>
            <a:spLocks noChangeArrowheads="1"/>
          </p:cNvSpPr>
          <p:nvPr/>
        </p:nvSpPr>
        <p:spPr bwMode="auto">
          <a:xfrm rot="722236" flipV="1">
            <a:off x="6765925" y="4508500"/>
            <a:ext cx="1149350" cy="107950"/>
          </a:xfrm>
          <a:prstGeom prst="rightArrow">
            <a:avLst>
              <a:gd name="adj1" fmla="val 50000"/>
              <a:gd name="adj2" fmla="val 112363"/>
            </a:avLst>
          </a:prstGeom>
          <a:solidFill>
            <a:schemeClr val="accent1">
              <a:lumMod val="60000"/>
              <a:lumOff val="40000"/>
            </a:schemeClr>
          </a:solidFill>
          <a:ln w="9525">
            <a:solidFill>
              <a:schemeClr val="accent1">
                <a:lumMod val="60000"/>
                <a:lumOff val="40000"/>
              </a:schemeClr>
            </a:solidFill>
            <a:miter lim="800000"/>
            <a:headEnd/>
            <a:tailEnd/>
          </a:ln>
          <a:effectLst/>
        </p:spPr>
        <p:txBody>
          <a:bodyPr wrap="none" anchor="ctr"/>
          <a:lstStyle/>
          <a:p>
            <a:pPr>
              <a:defRPr/>
            </a:pPr>
            <a:endParaRPr lang="it-IT" sz="1600" kern="0">
              <a:solidFill>
                <a:sysClr val="window" lastClr="FFFFFF">
                  <a:lumMod val="50000"/>
                </a:sysClr>
              </a:solidFill>
              <a:latin typeface="Calibri"/>
            </a:endParaRPr>
          </a:p>
        </p:txBody>
      </p:sp>
      <p:sp>
        <p:nvSpPr>
          <p:cNvPr id="30739" name="Titolo 25"/>
          <p:cNvSpPr>
            <a:spLocks noGrp="1"/>
          </p:cNvSpPr>
          <p:nvPr>
            <p:ph type="title"/>
          </p:nvPr>
        </p:nvSpPr>
        <p:spPr>
          <a:xfrm>
            <a:off x="1703389" y="422276"/>
            <a:ext cx="8785225" cy="720725"/>
          </a:xfrm>
        </p:spPr>
        <p:txBody>
          <a:bodyPr/>
          <a:lstStyle/>
          <a:p>
            <a:r>
              <a:rPr lang="it-IT" altLang="it-IT" smtClean="0"/>
              <a:t>Condizionalità – </a:t>
            </a:r>
            <a:r>
              <a:rPr lang="it-IT" altLang="it-IT" sz="2400"/>
              <a:t>art. 17 e 19 Reg. Gen.</a:t>
            </a:r>
            <a:endParaRPr lang="it-IT" altLang="it-IT" smtClean="0"/>
          </a:p>
        </p:txBody>
      </p:sp>
      <p:sp>
        <p:nvSpPr>
          <p:cNvPr id="122900" name="Segnaposto numero diapositiva 1"/>
          <p:cNvSpPr>
            <a:spLocks noGrp="1"/>
          </p:cNvSpPr>
          <p:nvPr>
            <p:ph type="sldNum" sz="quarter" idx="12"/>
          </p:nvPr>
        </p:nvSpPr>
        <p:spPr>
          <a:xfrm>
            <a:off x="8077200" y="6356351"/>
            <a:ext cx="21336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fld id="{BA2C9FF1-6CB8-4337-8D2D-C34CA0FF88CF}" type="slidenum">
              <a:rPr lang="it-IT" altLang="it-IT">
                <a:solidFill>
                  <a:srgbClr val="898989"/>
                </a:solidFill>
                <a:latin typeface="Arial" panose="020B0604020202020204" pitchFamily="34" charset="0"/>
              </a:rPr>
              <a:pPr algn="ctr"/>
              <a:t>66</a:t>
            </a:fld>
            <a:endParaRPr lang="it-IT" altLang="it-IT">
              <a:solidFill>
                <a:srgbClr val="898989"/>
              </a:solidFill>
              <a:latin typeface="Arial" panose="020B0604020202020204" pitchFamily="34" charset="0"/>
            </a:endParaRPr>
          </a:p>
        </p:txBody>
      </p:sp>
    </p:spTree>
    <p:extLst>
      <p:ext uri="{BB962C8B-B14F-4D97-AF65-F5344CB8AC3E}">
        <p14:creationId xmlns:p14="http://schemas.microsoft.com/office/powerpoint/2010/main" val="203175386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454025"/>
          </a:xfrm>
        </p:spPr>
        <p:txBody>
          <a:bodyPr>
            <a:normAutofit fontScale="90000"/>
          </a:bodyPr>
          <a:lstStyle/>
          <a:p>
            <a:r>
              <a:rPr lang="it-IT" dirty="0" smtClean="0"/>
              <a:t>… due </a:t>
            </a:r>
            <a:r>
              <a:rPr lang="it-IT" dirty="0" err="1" smtClean="0"/>
              <a:t>slides</a:t>
            </a:r>
            <a:r>
              <a:rPr lang="it-IT" dirty="0" smtClean="0"/>
              <a:t> per riassumere</a:t>
            </a:r>
            <a:endParaRPr lang="it-IT" dirty="0"/>
          </a:p>
        </p:txBody>
      </p:sp>
      <p:sp>
        <p:nvSpPr>
          <p:cNvPr id="66562" name="Segnaposto numero diapositiva 3"/>
          <p:cNvSpPr>
            <a:spLocks noGrp="1"/>
          </p:cNvSpPr>
          <p:nvPr>
            <p:ph type="sldNum" sz="quarter" idx="12"/>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buClrTx/>
              <a:buFontTx/>
              <a:buNone/>
            </a:pPr>
            <a:fld id="{A8F20798-793A-4381-8EED-078EF4F94ED3}" type="slidenum">
              <a:rPr lang="it-IT" altLang="it-IT">
                <a:solidFill>
                  <a:srgbClr val="000000"/>
                </a:solidFill>
                <a:ea typeface="Arial Unicode MS" panose="020B0604020202020204" pitchFamily="34" charset="-128"/>
              </a:rPr>
              <a:pPr>
                <a:buClrTx/>
                <a:buFontTx/>
                <a:buNone/>
              </a:pPr>
              <a:t>67</a:t>
            </a:fld>
            <a:endParaRPr lang="it-IT" altLang="it-IT">
              <a:solidFill>
                <a:srgbClr val="000000"/>
              </a:solidFill>
              <a:ea typeface="Arial Unicode MS" panose="020B0604020202020204" pitchFamily="34" charset="-128"/>
            </a:endParaRPr>
          </a:p>
        </p:txBody>
      </p:sp>
      <p:sp>
        <p:nvSpPr>
          <p:cNvPr id="66563" name="Rectangle 1"/>
          <p:cNvSpPr>
            <a:spLocks noChangeArrowheads="1"/>
          </p:cNvSpPr>
          <p:nvPr/>
        </p:nvSpPr>
        <p:spPr bwMode="auto">
          <a:xfrm>
            <a:off x="2806700" y="1943100"/>
            <a:ext cx="6718300" cy="723900"/>
          </a:xfrm>
          <a:prstGeom prst="rect">
            <a:avLst/>
          </a:prstGeom>
          <a:solidFill>
            <a:srgbClr val="FFFF66"/>
          </a:solidFill>
          <a:ln w="12600">
            <a:solidFill>
              <a:srgbClr val="FFFFFF"/>
            </a:solidFill>
            <a:miter lim="800000"/>
            <a:headEnd/>
            <a:tailEnd/>
          </a:ln>
          <a:effectLst>
            <a:outerShdw dist="107933" dir="18900000" algn="ctr" rotWithShape="0">
              <a:srgbClr val="808080"/>
            </a:outerShdw>
          </a:effectLst>
        </p:spPr>
        <p:txBody>
          <a:bodyPr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b="1">
                <a:solidFill>
                  <a:srgbClr val="000066"/>
                </a:solidFill>
                <a:latin typeface="Trebuchet MS" panose="020B0603020202020204" pitchFamily="34" charset="0"/>
              </a:rPr>
              <a:t> </a:t>
            </a:r>
            <a:br>
              <a:rPr lang="it-IT" altLang="it-IT" b="1">
                <a:solidFill>
                  <a:srgbClr val="000066"/>
                </a:solidFill>
                <a:latin typeface="Trebuchet MS" panose="020B0603020202020204" pitchFamily="34" charset="0"/>
              </a:rPr>
            </a:br>
            <a:r>
              <a:rPr lang="it-IT" altLang="it-IT" b="1">
                <a:solidFill>
                  <a:srgbClr val="000066"/>
                </a:solidFill>
                <a:latin typeface="Trebuchet MS" panose="020B0603020202020204" pitchFamily="34" charset="0"/>
              </a:rPr>
              <a:t>La</a:t>
            </a:r>
            <a:r>
              <a:rPr lang="it-IT" altLang="it-IT" sz="1800" b="1">
                <a:solidFill>
                  <a:srgbClr val="000066"/>
                </a:solidFill>
                <a:latin typeface="Trebuchet MS" panose="020B0603020202020204" pitchFamily="34" charset="0"/>
              </a:rPr>
              <a:t> </a:t>
            </a:r>
            <a:r>
              <a:rPr lang="it-IT" altLang="it-IT" b="1">
                <a:solidFill>
                  <a:srgbClr val="000066"/>
                </a:solidFill>
                <a:latin typeface="Trebuchet MS" panose="020B0603020202020204" pitchFamily="34" charset="0"/>
              </a:rPr>
              <a:t>smart specialisation strategy </a:t>
            </a:r>
            <a:r>
              <a:rPr lang="it-IT" altLang="it-IT" sz="1400" b="1">
                <a:solidFill>
                  <a:srgbClr val="000066"/>
                </a:solidFill>
                <a:latin typeface="Trebuchet MS" panose="020B0603020202020204" pitchFamily="34" charset="0"/>
              </a:rPr>
              <a:t/>
            </a:r>
            <a:br>
              <a:rPr lang="it-IT" altLang="it-IT" sz="1400" b="1">
                <a:solidFill>
                  <a:srgbClr val="000066"/>
                </a:solidFill>
                <a:latin typeface="Trebuchet MS" panose="020B0603020202020204" pitchFamily="34" charset="0"/>
              </a:rPr>
            </a:br>
            <a:r>
              <a:rPr lang="it-IT" altLang="it-IT" sz="1400" b="1">
                <a:solidFill>
                  <a:srgbClr val="000066"/>
                </a:solidFill>
                <a:latin typeface="Trebuchet MS" panose="020B0603020202020204" pitchFamily="34" charset="0"/>
                <a:cs typeface="Times New Roman" panose="02020603050405020304" pitchFamily="18" charset="0"/>
              </a:rPr>
              <a:t>(Research and Innovation Strategy for Smart Specialisations - RIS3)</a:t>
            </a:r>
            <a:r>
              <a:rPr lang="it-IT" altLang="it-IT" sz="2000">
                <a:solidFill>
                  <a:srgbClr val="FFFF00"/>
                </a:solidFill>
                <a:latin typeface="Showcard Gothic" panose="04020904020102020604" pitchFamily="82" charset="0"/>
              </a:rPr>
              <a:t> </a:t>
            </a:r>
            <a:br>
              <a:rPr lang="it-IT" altLang="it-IT" sz="2000">
                <a:solidFill>
                  <a:srgbClr val="FFFF00"/>
                </a:solidFill>
                <a:latin typeface="Showcard Gothic" panose="04020904020102020604" pitchFamily="82" charset="0"/>
              </a:rPr>
            </a:br>
            <a:r>
              <a:rPr lang="it-IT" altLang="it-IT" sz="2000">
                <a:solidFill>
                  <a:srgbClr val="FFFF00"/>
                </a:solidFill>
                <a:latin typeface="Showcard Gothic" panose="04020904020102020604" pitchFamily="82" charset="0"/>
              </a:rPr>
              <a:t>                         </a:t>
            </a:r>
          </a:p>
        </p:txBody>
      </p:sp>
      <p:sp>
        <p:nvSpPr>
          <p:cNvPr id="66564" name="Rectangle 2"/>
          <p:cNvSpPr>
            <a:spLocks noChangeArrowheads="1"/>
          </p:cNvSpPr>
          <p:nvPr/>
        </p:nvSpPr>
        <p:spPr bwMode="auto">
          <a:xfrm>
            <a:off x="2728291" y="3187700"/>
            <a:ext cx="8026400" cy="1905000"/>
          </a:xfrm>
          <a:prstGeom prst="rect">
            <a:avLst/>
          </a:prstGeom>
          <a:solidFill>
            <a:srgbClr val="00FFFF"/>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
                <a:srgbClr val="000066"/>
              </a:buClr>
              <a:buFont typeface="Wingdings" panose="05000000000000000000" pitchFamily="2" charset="2"/>
              <a:buChar char=""/>
            </a:pPr>
            <a:r>
              <a:rPr lang="it-IT" altLang="it-IT" sz="2000" b="1">
                <a:solidFill>
                  <a:srgbClr val="000066"/>
                </a:solidFill>
                <a:latin typeface="Trebuchet MS" panose="020B0603020202020204" pitchFamily="34" charset="0"/>
              </a:rPr>
              <a:t> Identificare risorse caratteristiche uniche di un territorio</a:t>
            </a:r>
          </a:p>
          <a:p>
            <a:pPr eaLnBrk="1" hangingPunct="1">
              <a:buClr>
                <a:srgbClr val="000066"/>
              </a:buClr>
              <a:buFont typeface="Wingdings" panose="05000000000000000000" pitchFamily="2" charset="2"/>
              <a:buChar char=""/>
            </a:pPr>
            <a:r>
              <a:rPr lang="it-IT" altLang="it-IT" sz="2000" b="1">
                <a:solidFill>
                  <a:srgbClr val="000066"/>
                </a:solidFill>
                <a:latin typeface="Trebuchet MS" panose="020B0603020202020204" pitchFamily="34" charset="0"/>
              </a:rPr>
              <a:t> evidenziarne i vantaggi competitivi</a:t>
            </a:r>
          </a:p>
          <a:p>
            <a:pPr eaLnBrk="1" hangingPunct="1">
              <a:buClr>
                <a:srgbClr val="000066"/>
              </a:buClr>
              <a:buFont typeface="Wingdings" panose="05000000000000000000" pitchFamily="2" charset="2"/>
              <a:buChar char=""/>
            </a:pPr>
            <a:r>
              <a:rPr lang="it-IT" altLang="it-IT" sz="2000" b="1">
                <a:solidFill>
                  <a:srgbClr val="000066"/>
                </a:solidFill>
                <a:latin typeface="Trebuchet MS" panose="020B0603020202020204" pitchFamily="34" charset="0"/>
              </a:rPr>
              <a:t> riunire i soggetti intorno ad una visione basata sull’eccellenza</a:t>
            </a:r>
          </a:p>
          <a:p>
            <a:pPr eaLnBrk="1" hangingPunct="1">
              <a:buClr>
                <a:srgbClr val="000066"/>
              </a:buClr>
              <a:buFont typeface="Wingdings" panose="05000000000000000000" pitchFamily="2" charset="2"/>
              <a:buChar char=""/>
            </a:pPr>
            <a:r>
              <a:rPr lang="it-IT" altLang="it-IT" sz="2000" b="1">
                <a:solidFill>
                  <a:srgbClr val="000066"/>
                </a:solidFill>
                <a:latin typeface="Trebuchet MS" panose="020B0603020202020204" pitchFamily="34" charset="0"/>
              </a:rPr>
              <a:t> rafforzare i sistemi di innovazione regionali</a:t>
            </a:r>
          </a:p>
          <a:p>
            <a:pPr eaLnBrk="1" hangingPunct="1">
              <a:buClr>
                <a:srgbClr val="000066"/>
              </a:buClr>
              <a:buFont typeface="Wingdings" panose="05000000000000000000" pitchFamily="2" charset="2"/>
              <a:buChar char=""/>
            </a:pPr>
            <a:r>
              <a:rPr lang="it-IT" altLang="it-IT" sz="2000" b="1">
                <a:solidFill>
                  <a:srgbClr val="000066"/>
                </a:solidFill>
                <a:latin typeface="Trebuchet MS" panose="020B0603020202020204" pitchFamily="34" charset="0"/>
              </a:rPr>
              <a:t> ottimizzare i flussi di conoscenze</a:t>
            </a:r>
          </a:p>
          <a:p>
            <a:pPr eaLnBrk="1" hangingPunct="1">
              <a:buClr>
                <a:srgbClr val="000066"/>
              </a:buClr>
              <a:buFont typeface="Wingdings" panose="05000000000000000000" pitchFamily="2" charset="2"/>
              <a:buChar char=""/>
            </a:pPr>
            <a:r>
              <a:rPr lang="it-IT" altLang="it-IT" sz="2000" b="1">
                <a:solidFill>
                  <a:srgbClr val="000066"/>
                </a:solidFill>
                <a:latin typeface="Trebuchet MS" panose="020B0603020202020204" pitchFamily="34" charset="0"/>
              </a:rPr>
              <a:t> diffondere i vantaggi dell’innovazione nell’economia regionale</a:t>
            </a:r>
            <a:r>
              <a:rPr lang="it-IT" altLang="it-IT" sz="1600">
                <a:solidFill>
                  <a:srgbClr val="000066"/>
                </a:solidFill>
                <a:latin typeface="Showcard Gothic" panose="04020904020102020604" pitchFamily="82" charset="0"/>
              </a:rPr>
              <a:t> </a:t>
            </a:r>
          </a:p>
        </p:txBody>
      </p:sp>
      <p:sp>
        <p:nvSpPr>
          <p:cNvPr id="66566" name="Line 4"/>
          <p:cNvSpPr>
            <a:spLocks noChangeShapeType="1"/>
          </p:cNvSpPr>
          <p:nvPr/>
        </p:nvSpPr>
        <p:spPr bwMode="auto">
          <a:xfrm>
            <a:off x="4973983" y="826604"/>
            <a:ext cx="6807200" cy="1588"/>
          </a:xfrm>
          <a:prstGeom prst="line">
            <a:avLst/>
          </a:prstGeom>
          <a:noFill/>
          <a:ln w="57240">
            <a:solidFill>
              <a:srgbClr val="0066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66569" name="Rectangle 7"/>
          <p:cNvSpPr>
            <a:spLocks noChangeArrowheads="1"/>
          </p:cNvSpPr>
          <p:nvPr/>
        </p:nvSpPr>
        <p:spPr bwMode="auto">
          <a:xfrm>
            <a:off x="2969419" y="989806"/>
            <a:ext cx="62531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Tx/>
              <a:buFontTx/>
              <a:buNone/>
            </a:pPr>
            <a:r>
              <a:rPr lang="it-IT" altLang="it-IT" sz="3600" i="1" dirty="0">
                <a:solidFill>
                  <a:srgbClr val="C41845"/>
                </a:solidFill>
                <a:latin typeface="Trebuchet MS" panose="020B0603020202020204" pitchFamily="34" charset="0"/>
                <a:cs typeface="Times New Roman" panose="02020603050405020304" pitchFamily="18" charset="0"/>
              </a:rPr>
              <a:t>LE CONDIZIONALITA’ EX ANTE</a:t>
            </a:r>
          </a:p>
        </p:txBody>
      </p:sp>
      <p:sp>
        <p:nvSpPr>
          <p:cNvPr id="11" name="AutoShape 4"/>
          <p:cNvSpPr>
            <a:spLocks noChangeArrowheads="1"/>
          </p:cNvSpPr>
          <p:nvPr/>
        </p:nvSpPr>
        <p:spPr bwMode="auto">
          <a:xfrm>
            <a:off x="528430" y="3550478"/>
            <a:ext cx="1981200" cy="914400"/>
          </a:xfrm>
          <a:prstGeom prst="flowChartMagneticTape">
            <a:avLst/>
          </a:prstGeom>
          <a:solidFill>
            <a:srgbClr val="FFFF99"/>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dirty="0">
                <a:solidFill>
                  <a:srgbClr val="000066"/>
                </a:solidFill>
                <a:latin typeface="Trebuchet MS" panose="020B0603020202020204" pitchFamily="34" charset="0"/>
              </a:rPr>
              <a:t> </a:t>
            </a:r>
            <a:r>
              <a:rPr lang="it-IT" altLang="it-IT" sz="2000" b="1" dirty="0" smtClean="0">
                <a:solidFill>
                  <a:srgbClr val="000066"/>
                </a:solidFill>
                <a:latin typeface="Trebuchet MS" panose="020B0603020202020204" pitchFamily="34" charset="0"/>
              </a:rPr>
              <a:t>Obiettivi</a:t>
            </a:r>
            <a:endParaRPr lang="it-IT" altLang="it-IT" sz="2000" b="1" dirty="0">
              <a:solidFill>
                <a:srgbClr val="000066"/>
              </a:solidFill>
              <a:latin typeface="Trebuchet MS" panose="020B0603020202020204" pitchFamily="34" charset="0"/>
            </a:endParaRPr>
          </a:p>
        </p:txBody>
      </p:sp>
    </p:spTree>
    <p:extLst>
      <p:ext uri="{BB962C8B-B14F-4D97-AF65-F5344CB8AC3E}">
        <p14:creationId xmlns:p14="http://schemas.microsoft.com/office/powerpoint/2010/main" val="380613350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numero diapositiva 3"/>
          <p:cNvSpPr>
            <a:spLocks noGrp="1"/>
          </p:cNvSpPr>
          <p:nvPr>
            <p:ph type="sldNum" sz="quarter" idx="12"/>
          </p:nvPr>
        </p:nvSpPr>
        <p:spPr>
          <a:noFill/>
        </p:spPr>
        <p:txBody>
          <a:bodyP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buClrTx/>
              <a:buFontTx/>
              <a:buNone/>
            </a:pPr>
            <a:fld id="{AD12A880-19ED-4F44-8F04-E6123FF49D5F}" type="slidenum">
              <a:rPr lang="it-IT" altLang="it-IT">
                <a:solidFill>
                  <a:srgbClr val="000000"/>
                </a:solidFill>
                <a:ea typeface="Arial Unicode MS" panose="020B0604020202020204" pitchFamily="34" charset="-128"/>
              </a:rPr>
              <a:pPr>
                <a:buClrTx/>
                <a:buFontTx/>
                <a:buNone/>
              </a:pPr>
              <a:t>68</a:t>
            </a:fld>
            <a:endParaRPr lang="it-IT" altLang="it-IT">
              <a:solidFill>
                <a:srgbClr val="000000"/>
              </a:solidFill>
              <a:ea typeface="Arial Unicode MS" panose="020B0604020202020204" pitchFamily="34" charset="-128"/>
            </a:endParaRPr>
          </a:p>
        </p:txBody>
      </p:sp>
      <p:sp>
        <p:nvSpPr>
          <p:cNvPr id="68611" name="Rectangle 1"/>
          <p:cNvSpPr>
            <a:spLocks noChangeArrowheads="1"/>
          </p:cNvSpPr>
          <p:nvPr/>
        </p:nvSpPr>
        <p:spPr bwMode="auto">
          <a:xfrm>
            <a:off x="4394200" y="1752600"/>
            <a:ext cx="6057900" cy="368300"/>
          </a:xfrm>
          <a:prstGeom prst="rect">
            <a:avLst/>
          </a:prstGeom>
          <a:solidFill>
            <a:srgbClr val="00FFFF"/>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Tx/>
              <a:buFontTx/>
              <a:buNone/>
            </a:pPr>
            <a:r>
              <a:rPr lang="it-IT" altLang="it-IT" sz="1400" b="1">
                <a:solidFill>
                  <a:srgbClr val="000066"/>
                </a:solidFill>
                <a:latin typeface="Trebuchet MS" panose="020B0603020202020204" pitchFamily="34" charset="0"/>
              </a:rPr>
              <a:t>Rendere l’innovazione una priorita’ per tutte le regioni </a:t>
            </a:r>
          </a:p>
        </p:txBody>
      </p:sp>
      <p:sp>
        <p:nvSpPr>
          <p:cNvPr id="68612" name="Rectangle 2"/>
          <p:cNvSpPr>
            <a:spLocks noChangeArrowheads="1"/>
          </p:cNvSpPr>
          <p:nvPr/>
        </p:nvSpPr>
        <p:spPr bwMode="auto">
          <a:xfrm>
            <a:off x="2438400" y="838200"/>
            <a:ext cx="8039100" cy="622300"/>
          </a:xfrm>
          <a:prstGeom prst="rect">
            <a:avLst/>
          </a:prstGeom>
          <a:solidFill>
            <a:srgbClr val="FFFF66"/>
          </a:solidFill>
          <a:ln w="12600">
            <a:solidFill>
              <a:srgbClr val="FFFFFF"/>
            </a:solidFill>
            <a:miter lim="800000"/>
            <a:headEnd/>
            <a:tailEnd/>
          </a:ln>
          <a:effectLst>
            <a:outerShdw dist="107933" dir="18900000" algn="ctr" rotWithShape="0">
              <a:srgbClr val="808080"/>
            </a:outerShdw>
          </a:effectLst>
        </p:spPr>
        <p:txBody>
          <a:bodyPr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1800" b="1">
                <a:solidFill>
                  <a:srgbClr val="000066"/>
                </a:solidFill>
                <a:latin typeface="Trebuchet MS" panose="020B0603020202020204" pitchFamily="34" charset="0"/>
              </a:rPr>
              <a:t> La smart specialisation strategy </a:t>
            </a:r>
            <a:br>
              <a:rPr lang="it-IT" altLang="it-IT" sz="1800" b="1">
                <a:solidFill>
                  <a:srgbClr val="000066"/>
                </a:solidFill>
                <a:latin typeface="Trebuchet MS" panose="020B0603020202020204" pitchFamily="34" charset="0"/>
              </a:rPr>
            </a:br>
            <a:r>
              <a:rPr lang="it-IT" altLang="it-IT" sz="1600" b="1">
                <a:solidFill>
                  <a:srgbClr val="000066"/>
                </a:solidFill>
                <a:latin typeface="Trebuchet MS" panose="020B0603020202020204" pitchFamily="34" charset="0"/>
                <a:cs typeface="Times New Roman" panose="02020603050405020304" pitchFamily="18" charset="0"/>
              </a:rPr>
              <a:t>(Research and Innovation Strategy for Smart Specialisations - RIS3)</a:t>
            </a:r>
            <a:r>
              <a:rPr lang="it-IT" altLang="it-IT" sz="1800">
                <a:solidFill>
                  <a:srgbClr val="FFFF00"/>
                </a:solidFill>
                <a:latin typeface="Showcard Gothic" panose="04020904020102020604" pitchFamily="82" charset="0"/>
              </a:rPr>
              <a:t>                        </a:t>
            </a:r>
          </a:p>
        </p:txBody>
      </p:sp>
      <p:sp>
        <p:nvSpPr>
          <p:cNvPr id="68613" name="Oval 3"/>
          <p:cNvSpPr>
            <a:spLocks noChangeArrowheads="1"/>
          </p:cNvSpPr>
          <p:nvPr/>
        </p:nvSpPr>
        <p:spPr bwMode="auto">
          <a:xfrm>
            <a:off x="4000500" y="1752600"/>
            <a:ext cx="444500" cy="330200"/>
          </a:xfrm>
          <a:prstGeom prst="ellipse">
            <a:avLst/>
          </a:prstGeom>
          <a:solidFill>
            <a:srgbClr val="FFFF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1400" b="1">
                <a:solidFill>
                  <a:srgbClr val="000066"/>
                </a:solidFill>
                <a:latin typeface="Trebuchet MS" panose="020B0603020202020204" pitchFamily="34" charset="0"/>
              </a:rPr>
              <a:t>1</a:t>
            </a:r>
          </a:p>
        </p:txBody>
      </p:sp>
      <p:sp>
        <p:nvSpPr>
          <p:cNvPr id="68614" name="AutoShape 4"/>
          <p:cNvSpPr>
            <a:spLocks noChangeArrowheads="1"/>
          </p:cNvSpPr>
          <p:nvPr/>
        </p:nvSpPr>
        <p:spPr bwMode="auto">
          <a:xfrm>
            <a:off x="1752600" y="2159000"/>
            <a:ext cx="1981200" cy="914400"/>
          </a:xfrm>
          <a:prstGeom prst="flowChartMagneticTape">
            <a:avLst/>
          </a:prstGeom>
          <a:solidFill>
            <a:srgbClr val="FFFF99"/>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a:solidFill>
                  <a:srgbClr val="000066"/>
                </a:solidFill>
                <a:latin typeface="Trebuchet MS" panose="020B0603020202020204" pitchFamily="34" charset="0"/>
              </a:rPr>
              <a:t> </a:t>
            </a:r>
            <a:r>
              <a:rPr lang="it-IT" altLang="it-IT" sz="2000" b="1">
                <a:solidFill>
                  <a:srgbClr val="000066"/>
                </a:solidFill>
                <a:latin typeface="Trebuchet MS" panose="020B0603020202020204" pitchFamily="34" charset="0"/>
              </a:rPr>
              <a:t>Principi</a:t>
            </a:r>
          </a:p>
        </p:txBody>
      </p:sp>
      <p:sp>
        <p:nvSpPr>
          <p:cNvPr id="68615" name="Rectangle 5"/>
          <p:cNvSpPr>
            <a:spLocks noChangeArrowheads="1"/>
          </p:cNvSpPr>
          <p:nvPr/>
        </p:nvSpPr>
        <p:spPr bwMode="auto">
          <a:xfrm>
            <a:off x="4394200" y="2171700"/>
            <a:ext cx="6057900" cy="368300"/>
          </a:xfrm>
          <a:prstGeom prst="rect">
            <a:avLst/>
          </a:prstGeom>
          <a:solidFill>
            <a:srgbClr val="00FFFF"/>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Tx/>
              <a:buFontTx/>
              <a:buNone/>
            </a:pPr>
            <a:r>
              <a:rPr lang="it-IT" altLang="it-IT" sz="1400" b="1">
                <a:solidFill>
                  <a:srgbClr val="000066"/>
                </a:solidFill>
                <a:latin typeface="Trebuchet MS" panose="020B0603020202020204" pitchFamily="34" charset="0"/>
              </a:rPr>
              <a:t>Canalizzare gli investimenti e creare sinergie</a:t>
            </a:r>
          </a:p>
        </p:txBody>
      </p:sp>
      <p:sp>
        <p:nvSpPr>
          <p:cNvPr id="68616" name="Oval 6"/>
          <p:cNvSpPr>
            <a:spLocks noChangeArrowheads="1"/>
          </p:cNvSpPr>
          <p:nvPr/>
        </p:nvSpPr>
        <p:spPr bwMode="auto">
          <a:xfrm>
            <a:off x="4000500" y="2171700"/>
            <a:ext cx="444500" cy="330200"/>
          </a:xfrm>
          <a:prstGeom prst="ellipse">
            <a:avLst/>
          </a:prstGeom>
          <a:solidFill>
            <a:srgbClr val="FFFF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1400" b="1">
                <a:solidFill>
                  <a:srgbClr val="000066"/>
                </a:solidFill>
                <a:latin typeface="Trebuchet MS" panose="020B0603020202020204" pitchFamily="34" charset="0"/>
              </a:rPr>
              <a:t>2</a:t>
            </a:r>
          </a:p>
        </p:txBody>
      </p:sp>
      <p:sp>
        <p:nvSpPr>
          <p:cNvPr id="68617" name="Rectangle 7"/>
          <p:cNvSpPr>
            <a:spLocks noChangeArrowheads="1"/>
          </p:cNvSpPr>
          <p:nvPr/>
        </p:nvSpPr>
        <p:spPr bwMode="auto">
          <a:xfrm>
            <a:off x="4394200" y="2603500"/>
            <a:ext cx="6057900" cy="368300"/>
          </a:xfrm>
          <a:prstGeom prst="rect">
            <a:avLst/>
          </a:prstGeom>
          <a:solidFill>
            <a:srgbClr val="00FFFF"/>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Tx/>
              <a:buFontTx/>
              <a:buNone/>
            </a:pPr>
            <a:r>
              <a:rPr lang="it-IT" altLang="it-IT" sz="1400" b="1">
                <a:solidFill>
                  <a:srgbClr val="000066"/>
                </a:solidFill>
                <a:latin typeface="Trebuchet MS" panose="020B0603020202020204" pitchFamily="34" charset="0"/>
              </a:rPr>
              <a:t>Migliorare il processo di innovazione </a:t>
            </a:r>
          </a:p>
        </p:txBody>
      </p:sp>
      <p:sp>
        <p:nvSpPr>
          <p:cNvPr id="68618" name="Oval 8"/>
          <p:cNvSpPr>
            <a:spLocks noChangeArrowheads="1"/>
          </p:cNvSpPr>
          <p:nvPr/>
        </p:nvSpPr>
        <p:spPr bwMode="auto">
          <a:xfrm>
            <a:off x="4000500" y="2603500"/>
            <a:ext cx="444500" cy="330200"/>
          </a:xfrm>
          <a:prstGeom prst="ellipse">
            <a:avLst/>
          </a:prstGeom>
          <a:solidFill>
            <a:srgbClr val="FFFF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1400" b="1">
                <a:solidFill>
                  <a:srgbClr val="000066"/>
                </a:solidFill>
                <a:latin typeface="Trebuchet MS" panose="020B0603020202020204" pitchFamily="34" charset="0"/>
              </a:rPr>
              <a:t>3</a:t>
            </a:r>
          </a:p>
        </p:txBody>
      </p:sp>
      <p:sp>
        <p:nvSpPr>
          <p:cNvPr id="68619" name="Rectangle 9"/>
          <p:cNvSpPr>
            <a:spLocks noChangeArrowheads="1"/>
          </p:cNvSpPr>
          <p:nvPr/>
        </p:nvSpPr>
        <p:spPr bwMode="auto">
          <a:xfrm>
            <a:off x="4406900" y="3060700"/>
            <a:ext cx="6045200" cy="381000"/>
          </a:xfrm>
          <a:prstGeom prst="rect">
            <a:avLst/>
          </a:prstGeom>
          <a:solidFill>
            <a:srgbClr val="00FFFF"/>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Tx/>
              <a:buFontTx/>
              <a:buNone/>
            </a:pPr>
            <a:r>
              <a:rPr lang="it-IT" altLang="it-IT" sz="1400" b="1">
                <a:solidFill>
                  <a:srgbClr val="000066"/>
                </a:solidFill>
                <a:latin typeface="Trebuchet MS" panose="020B0603020202020204" pitchFamily="34" charset="0"/>
              </a:rPr>
              <a:t>Migliorare la governance e coinvolgere i soggetti interessati </a:t>
            </a:r>
          </a:p>
        </p:txBody>
      </p:sp>
      <p:sp>
        <p:nvSpPr>
          <p:cNvPr id="68620" name="Oval 10"/>
          <p:cNvSpPr>
            <a:spLocks noChangeArrowheads="1"/>
          </p:cNvSpPr>
          <p:nvPr/>
        </p:nvSpPr>
        <p:spPr bwMode="auto">
          <a:xfrm>
            <a:off x="4013200" y="3060700"/>
            <a:ext cx="444500" cy="330200"/>
          </a:xfrm>
          <a:prstGeom prst="ellipse">
            <a:avLst/>
          </a:prstGeom>
          <a:solidFill>
            <a:srgbClr val="FFFF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1400" b="1">
                <a:solidFill>
                  <a:srgbClr val="000066"/>
                </a:solidFill>
                <a:latin typeface="Trebuchet MS" panose="020B0603020202020204" pitchFamily="34" charset="0"/>
              </a:rPr>
              <a:t>4</a:t>
            </a:r>
          </a:p>
        </p:txBody>
      </p:sp>
      <p:sp>
        <p:nvSpPr>
          <p:cNvPr id="68621" name="AutoShape 11"/>
          <p:cNvSpPr>
            <a:spLocks noChangeArrowheads="1"/>
          </p:cNvSpPr>
          <p:nvPr/>
        </p:nvSpPr>
        <p:spPr bwMode="auto">
          <a:xfrm>
            <a:off x="1778000" y="3937000"/>
            <a:ext cx="1816100" cy="1625600"/>
          </a:xfrm>
          <a:prstGeom prst="flowChartMagneticTape">
            <a:avLst/>
          </a:prstGeom>
          <a:solidFill>
            <a:srgbClr val="FFFF99"/>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2000" b="1">
                <a:solidFill>
                  <a:srgbClr val="000066"/>
                </a:solidFill>
                <a:latin typeface="Trebuchet MS" panose="020B0603020202020204" pitchFamily="34" charset="0"/>
              </a:rPr>
              <a:t>5 Azioni </a:t>
            </a:r>
          </a:p>
          <a:p>
            <a:pPr algn="ctr" eaLnBrk="1" hangingPunct="1">
              <a:buClrTx/>
              <a:buFontTx/>
              <a:buNone/>
            </a:pPr>
            <a:r>
              <a:rPr lang="it-IT" altLang="it-IT" sz="2000" b="1">
                <a:solidFill>
                  <a:srgbClr val="000066"/>
                </a:solidFill>
                <a:latin typeface="Trebuchet MS" panose="020B0603020202020204" pitchFamily="34" charset="0"/>
              </a:rPr>
              <a:t>importanti</a:t>
            </a:r>
          </a:p>
          <a:p>
            <a:pPr algn="ctr" eaLnBrk="1" hangingPunct="1">
              <a:buClrTx/>
              <a:buFontTx/>
              <a:buNone/>
            </a:pPr>
            <a:r>
              <a:rPr lang="it-IT" altLang="it-IT" sz="2000" b="1">
                <a:solidFill>
                  <a:srgbClr val="000066"/>
                </a:solidFill>
                <a:latin typeface="Trebuchet MS" panose="020B0603020202020204" pitchFamily="34" charset="0"/>
              </a:rPr>
              <a:t>da  svolgere</a:t>
            </a:r>
          </a:p>
        </p:txBody>
      </p:sp>
      <p:sp>
        <p:nvSpPr>
          <p:cNvPr id="68622" name="Rectangle 12"/>
          <p:cNvSpPr>
            <a:spLocks noChangeArrowheads="1"/>
          </p:cNvSpPr>
          <p:nvPr/>
        </p:nvSpPr>
        <p:spPr bwMode="auto">
          <a:xfrm>
            <a:off x="4305301" y="3898900"/>
            <a:ext cx="6111875" cy="368300"/>
          </a:xfrm>
          <a:prstGeom prst="rect">
            <a:avLst/>
          </a:prstGeom>
          <a:solidFill>
            <a:srgbClr val="00FFFF"/>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Tx/>
              <a:buFontTx/>
              <a:buNone/>
            </a:pPr>
            <a:r>
              <a:rPr lang="it-IT" altLang="it-IT" sz="1400" b="1">
                <a:solidFill>
                  <a:srgbClr val="000066"/>
                </a:solidFill>
                <a:latin typeface="Trebuchet MS" panose="020B0603020202020204" pitchFamily="34" charset="0"/>
              </a:rPr>
              <a:t>Individuazione di priorita’, sfide ed esigenze di sviluppo</a:t>
            </a:r>
          </a:p>
        </p:txBody>
      </p:sp>
      <p:sp>
        <p:nvSpPr>
          <p:cNvPr id="68623" name="Oval 13"/>
          <p:cNvSpPr>
            <a:spLocks noChangeArrowheads="1"/>
          </p:cNvSpPr>
          <p:nvPr/>
        </p:nvSpPr>
        <p:spPr bwMode="auto">
          <a:xfrm>
            <a:off x="3911601" y="3835400"/>
            <a:ext cx="455613" cy="330200"/>
          </a:xfrm>
          <a:prstGeom prst="ellipse">
            <a:avLst/>
          </a:prstGeom>
          <a:solidFill>
            <a:srgbClr val="FFFF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1400" b="1">
                <a:solidFill>
                  <a:srgbClr val="000066"/>
                </a:solidFill>
                <a:latin typeface="Trebuchet MS" panose="020B0603020202020204" pitchFamily="34" charset="0"/>
              </a:rPr>
              <a:t>1</a:t>
            </a:r>
          </a:p>
        </p:txBody>
      </p:sp>
      <p:sp>
        <p:nvSpPr>
          <p:cNvPr id="68624" name="Rectangle 14"/>
          <p:cNvSpPr>
            <a:spLocks noChangeArrowheads="1"/>
          </p:cNvSpPr>
          <p:nvPr/>
        </p:nvSpPr>
        <p:spPr bwMode="auto">
          <a:xfrm>
            <a:off x="4305301" y="4356100"/>
            <a:ext cx="6111875" cy="368300"/>
          </a:xfrm>
          <a:prstGeom prst="rect">
            <a:avLst/>
          </a:prstGeom>
          <a:solidFill>
            <a:srgbClr val="00FFFF"/>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Tx/>
              <a:buFontTx/>
              <a:buNone/>
            </a:pPr>
            <a:r>
              <a:rPr lang="it-IT" altLang="it-IT" sz="1400" b="1">
                <a:solidFill>
                  <a:srgbClr val="000066"/>
                </a:solidFill>
                <a:latin typeface="Trebuchet MS" panose="020B0603020202020204" pitchFamily="34" charset="0"/>
              </a:rPr>
              <a:t>Valorizzazione dei punti di forza, i vantaggi competitivi</a:t>
            </a:r>
          </a:p>
        </p:txBody>
      </p:sp>
      <p:sp>
        <p:nvSpPr>
          <p:cNvPr id="68625" name="Oval 15"/>
          <p:cNvSpPr>
            <a:spLocks noChangeArrowheads="1"/>
          </p:cNvSpPr>
          <p:nvPr/>
        </p:nvSpPr>
        <p:spPr bwMode="auto">
          <a:xfrm>
            <a:off x="3911601" y="4305300"/>
            <a:ext cx="455613" cy="330200"/>
          </a:xfrm>
          <a:prstGeom prst="ellipse">
            <a:avLst/>
          </a:prstGeom>
          <a:solidFill>
            <a:srgbClr val="FFFF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1400" b="1">
                <a:solidFill>
                  <a:srgbClr val="000066"/>
                </a:solidFill>
                <a:latin typeface="Trebuchet MS" panose="020B0603020202020204" pitchFamily="34" charset="0"/>
              </a:rPr>
              <a:t>2</a:t>
            </a:r>
          </a:p>
        </p:txBody>
      </p:sp>
      <p:sp>
        <p:nvSpPr>
          <p:cNvPr id="68626" name="Rectangle 16"/>
          <p:cNvSpPr>
            <a:spLocks noChangeArrowheads="1"/>
          </p:cNvSpPr>
          <p:nvPr/>
        </p:nvSpPr>
        <p:spPr bwMode="auto">
          <a:xfrm>
            <a:off x="4305301" y="4787900"/>
            <a:ext cx="6111875" cy="368300"/>
          </a:xfrm>
          <a:prstGeom prst="rect">
            <a:avLst/>
          </a:prstGeom>
          <a:solidFill>
            <a:srgbClr val="00FFFF"/>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Tx/>
              <a:buFontTx/>
              <a:buNone/>
            </a:pPr>
            <a:r>
              <a:rPr lang="it-IT" altLang="it-IT" sz="1400" b="1">
                <a:solidFill>
                  <a:srgbClr val="000066"/>
                </a:solidFill>
                <a:latin typeface="Trebuchet MS" panose="020B0603020202020204" pitchFamily="34" charset="0"/>
              </a:rPr>
              <a:t>Supporto all’innovazione tecnologica e promozione investimenti privati </a:t>
            </a:r>
          </a:p>
        </p:txBody>
      </p:sp>
      <p:sp>
        <p:nvSpPr>
          <p:cNvPr id="68627" name="Oval 17"/>
          <p:cNvSpPr>
            <a:spLocks noChangeArrowheads="1"/>
          </p:cNvSpPr>
          <p:nvPr/>
        </p:nvSpPr>
        <p:spPr bwMode="auto">
          <a:xfrm>
            <a:off x="3911601" y="4762500"/>
            <a:ext cx="455613" cy="330200"/>
          </a:xfrm>
          <a:prstGeom prst="ellipse">
            <a:avLst/>
          </a:prstGeom>
          <a:solidFill>
            <a:srgbClr val="FFFF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1400" b="1">
                <a:solidFill>
                  <a:srgbClr val="000066"/>
                </a:solidFill>
                <a:latin typeface="Trebuchet MS" panose="020B0603020202020204" pitchFamily="34" charset="0"/>
              </a:rPr>
              <a:t>3</a:t>
            </a:r>
          </a:p>
        </p:txBody>
      </p:sp>
      <p:sp>
        <p:nvSpPr>
          <p:cNvPr id="68628" name="Rectangle 18"/>
          <p:cNvSpPr>
            <a:spLocks noChangeArrowheads="1"/>
          </p:cNvSpPr>
          <p:nvPr/>
        </p:nvSpPr>
        <p:spPr bwMode="auto">
          <a:xfrm>
            <a:off x="4318001" y="5219700"/>
            <a:ext cx="6111875" cy="368300"/>
          </a:xfrm>
          <a:prstGeom prst="rect">
            <a:avLst/>
          </a:prstGeom>
          <a:solidFill>
            <a:srgbClr val="00FFFF"/>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Tx/>
              <a:buFontTx/>
              <a:buNone/>
            </a:pPr>
            <a:r>
              <a:rPr lang="it-IT" altLang="it-IT" sz="1400" b="1">
                <a:solidFill>
                  <a:srgbClr val="000066"/>
                </a:solidFill>
                <a:latin typeface="Trebuchet MS" panose="020B0603020202020204" pitchFamily="34" charset="0"/>
              </a:rPr>
              <a:t>Piena partecipazione dei soggetti coinvolti e incoraggiamento </a:t>
            </a:r>
          </a:p>
          <a:p>
            <a:pPr eaLnBrk="1" hangingPunct="1">
              <a:buClrTx/>
              <a:buFontTx/>
              <a:buNone/>
            </a:pPr>
            <a:r>
              <a:rPr lang="it-IT" altLang="it-IT" sz="1400" b="1">
                <a:solidFill>
                  <a:srgbClr val="000066"/>
                </a:solidFill>
                <a:latin typeface="Trebuchet MS" panose="020B0603020202020204" pitchFamily="34" charset="0"/>
              </a:rPr>
              <a:t>all’innovazione e alla sperimentazione</a:t>
            </a:r>
          </a:p>
        </p:txBody>
      </p:sp>
      <p:sp>
        <p:nvSpPr>
          <p:cNvPr id="68629" name="Oval 19"/>
          <p:cNvSpPr>
            <a:spLocks noChangeArrowheads="1"/>
          </p:cNvSpPr>
          <p:nvPr/>
        </p:nvSpPr>
        <p:spPr bwMode="auto">
          <a:xfrm>
            <a:off x="3911601" y="5194300"/>
            <a:ext cx="455613" cy="330200"/>
          </a:xfrm>
          <a:prstGeom prst="ellipse">
            <a:avLst/>
          </a:prstGeom>
          <a:solidFill>
            <a:srgbClr val="FFFF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1400" b="1">
                <a:solidFill>
                  <a:srgbClr val="000066"/>
                </a:solidFill>
                <a:latin typeface="Trebuchet MS" panose="020B0603020202020204" pitchFamily="34" charset="0"/>
              </a:rPr>
              <a:t>4</a:t>
            </a:r>
          </a:p>
        </p:txBody>
      </p:sp>
      <p:sp>
        <p:nvSpPr>
          <p:cNvPr id="68630" name="Rectangle 20"/>
          <p:cNvSpPr>
            <a:spLocks noChangeArrowheads="1"/>
          </p:cNvSpPr>
          <p:nvPr/>
        </p:nvSpPr>
        <p:spPr bwMode="auto">
          <a:xfrm>
            <a:off x="4330701" y="5689600"/>
            <a:ext cx="6111875" cy="368300"/>
          </a:xfrm>
          <a:prstGeom prst="rect">
            <a:avLst/>
          </a:prstGeom>
          <a:solidFill>
            <a:srgbClr val="00FFFF"/>
          </a:solidFill>
          <a:ln w="9360">
            <a:solidFill>
              <a:srgbClr val="000000"/>
            </a:solidFill>
            <a:miter lim="800000"/>
            <a:headEnd/>
            <a:tailEnd/>
          </a:ln>
          <a:effectLst>
            <a:outerShdw dist="107933" dir="18900000" algn="ctr" rotWithShape="0">
              <a:srgbClr val="808080"/>
            </a:outerShdw>
          </a:effec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eaLnBrk="1" hangingPunct="1">
              <a:buClrTx/>
              <a:buFontTx/>
              <a:buNone/>
            </a:pPr>
            <a:r>
              <a:rPr lang="it-IT" altLang="it-IT" sz="1400" b="1">
                <a:solidFill>
                  <a:srgbClr val="000066"/>
                </a:solidFill>
                <a:latin typeface="Trebuchet MS" panose="020B0603020202020204" pitchFamily="34" charset="0"/>
              </a:rPr>
              <a:t>Riferimento a esperienze concrete inclusive di sistemi di monitoraggio</a:t>
            </a:r>
          </a:p>
          <a:p>
            <a:pPr eaLnBrk="1" hangingPunct="1">
              <a:buClrTx/>
              <a:buFontTx/>
              <a:buNone/>
            </a:pPr>
            <a:r>
              <a:rPr lang="it-IT" altLang="it-IT" sz="1400" b="1">
                <a:solidFill>
                  <a:srgbClr val="000066"/>
                </a:solidFill>
                <a:latin typeface="Trebuchet MS" panose="020B0603020202020204" pitchFamily="34" charset="0"/>
              </a:rPr>
              <a:t>e valutazione</a:t>
            </a:r>
          </a:p>
        </p:txBody>
      </p:sp>
      <p:sp>
        <p:nvSpPr>
          <p:cNvPr id="68631" name="Oval 21"/>
          <p:cNvSpPr>
            <a:spLocks noChangeArrowheads="1"/>
          </p:cNvSpPr>
          <p:nvPr/>
        </p:nvSpPr>
        <p:spPr bwMode="auto">
          <a:xfrm>
            <a:off x="3911601" y="5651500"/>
            <a:ext cx="455613" cy="330200"/>
          </a:xfrm>
          <a:prstGeom prst="ellipse">
            <a:avLst/>
          </a:prstGeom>
          <a:solidFill>
            <a:srgbClr val="FFFF99"/>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SimSun" panose="02010600030101010101" pitchFamily="2" charset="-122"/>
              </a:defRPr>
            </a:lvl9pPr>
          </a:lstStyle>
          <a:p>
            <a:pPr algn="ctr" eaLnBrk="1" hangingPunct="1">
              <a:buClrTx/>
              <a:buFontTx/>
              <a:buNone/>
            </a:pPr>
            <a:r>
              <a:rPr lang="it-IT" altLang="it-IT" sz="1400" b="1">
                <a:solidFill>
                  <a:srgbClr val="000066"/>
                </a:solidFill>
                <a:latin typeface="Trebuchet MS" panose="020B0603020202020204" pitchFamily="34" charset="0"/>
              </a:rPr>
              <a:t>5</a:t>
            </a:r>
          </a:p>
        </p:txBody>
      </p:sp>
      <p:sp>
        <p:nvSpPr>
          <p:cNvPr id="68633" name="Text Box 23"/>
          <p:cNvSpPr txBox="1">
            <a:spLocks noChangeArrowheads="1"/>
          </p:cNvSpPr>
          <p:nvPr/>
        </p:nvSpPr>
        <p:spPr bwMode="auto">
          <a:xfrm>
            <a:off x="5080000" y="1"/>
            <a:ext cx="5384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t-IT" altLang="it-IT"/>
          </a:p>
        </p:txBody>
      </p:sp>
    </p:spTree>
    <p:extLst>
      <p:ext uri="{BB962C8B-B14F-4D97-AF65-F5344CB8AC3E}">
        <p14:creationId xmlns:p14="http://schemas.microsoft.com/office/powerpoint/2010/main" val="386355528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5519738" y="123826"/>
            <a:ext cx="5148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a:solidFill>
                  <a:schemeClr val="bg1"/>
                </a:solidFill>
              </a:rPr>
              <a:t>PRIMA DEFINIZIONE DEGLI INTERVENTI PRIORITARI AI FINI DELLA CONCERTAZIONE</a:t>
            </a:r>
          </a:p>
        </p:txBody>
      </p:sp>
      <p:sp>
        <p:nvSpPr>
          <p:cNvPr id="270340" name="Text Box 4"/>
          <p:cNvSpPr txBox="1">
            <a:spLocks noChangeArrowheads="1"/>
          </p:cNvSpPr>
          <p:nvPr/>
        </p:nvSpPr>
        <p:spPr bwMode="auto">
          <a:xfrm>
            <a:off x="975601" y="1690688"/>
            <a:ext cx="8785225" cy="510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600" dirty="0">
                <a:solidFill>
                  <a:srgbClr val="CC0099"/>
                </a:solidFill>
              </a:rPr>
              <a:t>I passaggi seguiti nell’analisi sono i seguenti:</a:t>
            </a:r>
          </a:p>
          <a:p>
            <a:pPr>
              <a:buFontTx/>
              <a:buBlip>
                <a:blip r:embed="rId2"/>
              </a:buBlip>
            </a:pPr>
            <a:r>
              <a:rPr lang="it-IT" altLang="it-IT" sz="1600" dirty="0">
                <a:solidFill>
                  <a:schemeClr val="accent2"/>
                </a:solidFill>
              </a:rPr>
              <a:t> </a:t>
            </a:r>
            <a:r>
              <a:rPr lang="it-IT" altLang="it-IT" sz="1600" dirty="0"/>
              <a:t>identificazione, per gli </a:t>
            </a:r>
            <a:r>
              <a:rPr lang="it-IT" altLang="it-IT" sz="1600" b="1" dirty="0"/>
              <a:t>obiettivi tematici 8, 9 e 10</a:t>
            </a:r>
            <a:r>
              <a:rPr lang="it-IT" altLang="it-IT" sz="1600" dirty="0"/>
              <a:t>, dei principali </a:t>
            </a:r>
            <a:r>
              <a:rPr lang="it-IT" altLang="it-IT" sz="1600" u="sng" dirty="0"/>
              <a:t>indicatori statistici del mercato del lavoro, dell’inclusione sociale e dell’istruzione</a:t>
            </a:r>
            <a:r>
              <a:rPr lang="it-IT" altLang="it-IT" sz="1600" dirty="0"/>
              <a:t>. Gli indicatori scelti sono quelli dotati di maggiore fattibilità e applicabilità ed il cui valore è basato su fonti statistiche affidabili e disponibili in forma sistematica. </a:t>
            </a:r>
          </a:p>
          <a:p>
            <a:endParaRPr lang="it-IT" altLang="it-IT" sz="1600" dirty="0"/>
          </a:p>
          <a:p>
            <a:pPr>
              <a:buFontTx/>
              <a:buBlip>
                <a:blip r:embed="rId2"/>
              </a:buBlip>
            </a:pPr>
            <a:r>
              <a:rPr lang="it-IT" altLang="it-IT" sz="1600" dirty="0">
                <a:solidFill>
                  <a:srgbClr val="FF0000"/>
                </a:solidFill>
              </a:rPr>
              <a:t> misura del valore di ciascun indicatore</a:t>
            </a:r>
            <a:r>
              <a:rPr lang="it-IT" altLang="it-IT" sz="1600" dirty="0"/>
              <a:t> utilizzando quali fonti di base dati esclusivamente quelle di tipo statistico ufficiale (Istat), privilegiando quelle che trovano analoga corrispondenza a livello dei Paesi dell’UE (</a:t>
            </a:r>
            <a:r>
              <a:rPr lang="it-IT" altLang="it-IT" sz="1600" dirty="0" err="1"/>
              <a:t>Eurostat</a:t>
            </a:r>
            <a:r>
              <a:rPr lang="it-IT" altLang="it-IT" sz="1600" dirty="0"/>
              <a:t> e/o OCSE). </a:t>
            </a:r>
            <a:r>
              <a:rPr lang="it-IT" altLang="it-IT" sz="1600" b="1" dirty="0"/>
              <a:t>L’anno di riferimento </a:t>
            </a:r>
            <a:r>
              <a:rPr lang="it-IT" altLang="it-IT" sz="1600" dirty="0"/>
              <a:t>è stato quello al momento disponibile, il </a:t>
            </a:r>
            <a:r>
              <a:rPr lang="it-IT" altLang="it-IT" sz="1600" b="1" dirty="0"/>
              <a:t>2011</a:t>
            </a:r>
            <a:r>
              <a:rPr lang="it-IT" altLang="it-IT" sz="1600" dirty="0"/>
              <a:t>, indicando, nel caso di valori che non si riferiscono a questo, l’anno di rilevazione. Ove disponibili sono stati riportati anche i valori del 2012 che però, per mancanza di analogo dato medio disponibile al 2012 per l’Ue, non viene utilizzato per il calcolo del fabbisogno.</a:t>
            </a:r>
          </a:p>
          <a:p>
            <a:endParaRPr lang="it-IT" altLang="it-IT" sz="1600" dirty="0"/>
          </a:p>
          <a:p>
            <a:pPr>
              <a:buFontTx/>
              <a:buBlip>
                <a:blip r:embed="rId2"/>
              </a:buBlip>
            </a:pPr>
            <a:r>
              <a:rPr lang="it-IT" altLang="it-IT" sz="1600" dirty="0"/>
              <a:t> </a:t>
            </a:r>
            <a:r>
              <a:rPr lang="it-IT" altLang="it-IT" sz="1600" u="sng" dirty="0"/>
              <a:t>misura del fabbisogno basata sul divario esistente fra la situazione attuale ed una situazione obiettivo di riferimento (valore target)</a:t>
            </a:r>
            <a:r>
              <a:rPr lang="it-IT" altLang="it-IT" sz="1600" dirty="0"/>
              <a:t>. L’individuazione del target di </a:t>
            </a:r>
            <a:r>
              <a:rPr lang="it-IT" altLang="it-IT" sz="1600" i="1" dirty="0" err="1"/>
              <a:t>benchmarking</a:t>
            </a:r>
            <a:r>
              <a:rPr lang="it-IT" altLang="it-IT" sz="1600" dirty="0"/>
              <a:t> da assumere per i diversi indicatori - e di conseguenza la loro quantificazione – rappresenta chiaramente  l’aspetto più delicato dell’intera procedura utilizzata. Nell’analisi condotta si è assunto di porre quali target obiettivo il raggiungimento i </a:t>
            </a:r>
            <a:r>
              <a:rPr lang="it-IT" altLang="it-IT" sz="1600" b="1" dirty="0"/>
              <a:t>valori medi riscontrati a livello di UE 27;</a:t>
            </a:r>
            <a:r>
              <a:rPr lang="it-IT" altLang="it-IT" sz="1600" dirty="0"/>
              <a:t> nel caso in cui questo dato non fosse disponibile, il valore registrato a livello circoscrizionale regionale, vale a dire il </a:t>
            </a:r>
            <a:r>
              <a:rPr lang="it-IT" altLang="it-IT" sz="1600" b="1" dirty="0"/>
              <a:t>Nord Est d’Italia</a:t>
            </a:r>
            <a:r>
              <a:rPr lang="it-IT" altLang="it-IT" sz="1600" dirty="0"/>
              <a:t>. </a:t>
            </a:r>
          </a:p>
          <a:p>
            <a:pPr algn="ctr">
              <a:spcBef>
                <a:spcPct val="50000"/>
              </a:spcBef>
            </a:pPr>
            <a:endParaRPr lang="it-IT" altLang="it-IT" sz="1600" dirty="0"/>
          </a:p>
        </p:txBody>
      </p:sp>
      <p:sp>
        <p:nvSpPr>
          <p:cNvPr id="2" name="Titolo 1"/>
          <p:cNvSpPr>
            <a:spLocks noGrp="1"/>
          </p:cNvSpPr>
          <p:nvPr>
            <p:ph type="title"/>
          </p:nvPr>
        </p:nvSpPr>
        <p:spPr/>
        <p:txBody>
          <a:bodyPr/>
          <a:lstStyle/>
          <a:p>
            <a:r>
              <a:rPr lang="it-IT" dirty="0" smtClean="0"/>
              <a:t>Analisi ex-ante indicatori di </a:t>
            </a:r>
            <a:r>
              <a:rPr lang="it-IT" dirty="0" smtClean="0"/>
              <a:t>riferimento: il caso del Fondo Sociale Europeo </a:t>
            </a:r>
            <a:r>
              <a:rPr lang="it-IT" dirty="0" smtClean="0"/>
              <a:t>per FVG</a:t>
            </a:r>
            <a:endParaRPr lang="it-IT" dirty="0"/>
          </a:p>
        </p:txBody>
      </p:sp>
    </p:spTree>
    <p:extLst>
      <p:ext uri="{BB962C8B-B14F-4D97-AF65-F5344CB8AC3E}">
        <p14:creationId xmlns:p14="http://schemas.microsoft.com/office/powerpoint/2010/main" val="42771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Una convergenza mancata (</a:t>
            </a:r>
            <a:r>
              <a:rPr lang="it-IT" sz="3600" dirty="0" err="1" smtClean="0"/>
              <a:t>Pil</a:t>
            </a:r>
            <a:r>
              <a:rPr lang="it-IT" sz="3600" dirty="0" smtClean="0"/>
              <a:t> pro-capite prezzi 2010)…</a:t>
            </a:r>
            <a:endParaRPr lang="it-IT" sz="3600" dirty="0"/>
          </a:p>
        </p:txBody>
      </p:sp>
      <p:pic>
        <p:nvPicPr>
          <p:cNvPr id="64514" name="Picture 2"/>
          <p:cNvPicPr>
            <a:picLocks noChangeAspect="1" noChangeArrowheads="1"/>
          </p:cNvPicPr>
          <p:nvPr/>
        </p:nvPicPr>
        <p:blipFill>
          <a:blip r:embed="rId2" cstate="print"/>
          <a:srcRect/>
          <a:stretch>
            <a:fillRect/>
          </a:stretch>
        </p:blipFill>
        <p:spPr bwMode="auto">
          <a:xfrm>
            <a:off x="227691" y="1366576"/>
            <a:ext cx="11281193" cy="5168081"/>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1" name="Text Box 5"/>
          <p:cNvSpPr txBox="1">
            <a:spLocks noChangeArrowheads="1"/>
          </p:cNvSpPr>
          <p:nvPr/>
        </p:nvSpPr>
        <p:spPr bwMode="auto">
          <a:xfrm>
            <a:off x="5519738" y="260350"/>
            <a:ext cx="5148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it-IT" altLang="it-IT" sz="1600"/>
          </a:p>
        </p:txBody>
      </p:sp>
      <p:sp>
        <p:nvSpPr>
          <p:cNvPr id="316422" name="Text Box 6"/>
          <p:cNvSpPr txBox="1">
            <a:spLocks noChangeArrowheads="1"/>
          </p:cNvSpPr>
          <p:nvPr/>
        </p:nvSpPr>
        <p:spPr bwMode="auto">
          <a:xfrm>
            <a:off x="5519738" y="115889"/>
            <a:ext cx="5148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1600">
                <a:solidFill>
                  <a:schemeClr val="bg1"/>
                </a:solidFill>
              </a:rPr>
              <a:t>PRIMA DEFINIZIONE DEGLI INTERVENTI PRIORITARI AI FINI DELLA CONCERTAZIONE</a:t>
            </a:r>
          </a:p>
        </p:txBody>
      </p:sp>
      <p:sp>
        <p:nvSpPr>
          <p:cNvPr id="316423" name="Text Box 7"/>
          <p:cNvSpPr txBox="1">
            <a:spLocks noChangeArrowheads="1"/>
          </p:cNvSpPr>
          <p:nvPr/>
        </p:nvSpPr>
        <p:spPr bwMode="auto">
          <a:xfrm>
            <a:off x="1631950" y="1147763"/>
            <a:ext cx="8928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it-IT" altLang="it-IT" sz="1600"/>
          </a:p>
        </p:txBody>
      </p:sp>
      <p:sp>
        <p:nvSpPr>
          <p:cNvPr id="6" name="Rettangolo arrotondato 5"/>
          <p:cNvSpPr/>
          <p:nvPr/>
        </p:nvSpPr>
        <p:spPr>
          <a:xfrm>
            <a:off x="1703388" y="981075"/>
            <a:ext cx="8856662" cy="431800"/>
          </a:xfrm>
          <a:prstGeom prst="roundRect">
            <a:avLst/>
          </a:prstGeom>
          <a:noFill/>
          <a:ln w="38100" cmpd="dbl">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kern="0" dirty="0">
                <a:solidFill>
                  <a:srgbClr val="CC0099"/>
                </a:solidFill>
              </a:rPr>
              <a:t>PER LA QUANTIFICAZIONE DEL FABBISOGNO SI E’ APPLICATA LA SEGUENTE FORMA:</a:t>
            </a:r>
          </a:p>
        </p:txBody>
      </p:sp>
      <p:sp>
        <p:nvSpPr>
          <p:cNvPr id="316425" name="Segnaposto contenuto 2"/>
          <p:cNvSpPr>
            <a:spLocks/>
          </p:cNvSpPr>
          <p:nvPr/>
        </p:nvSpPr>
        <p:spPr bwMode="auto">
          <a:xfrm>
            <a:off x="1208542" y="1651001"/>
            <a:ext cx="9459458"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21449C"/>
              </a:buClr>
              <a:buChar char="•"/>
              <a:defRPr sz="2800">
                <a:solidFill>
                  <a:schemeClr val="tx1"/>
                </a:solidFill>
                <a:latin typeface="DecimaWE Rg" pitchFamily="2" charset="0"/>
              </a:defRPr>
            </a:lvl1pPr>
            <a:lvl2pPr marL="742950" indent="-285750" eaLnBrk="0" hangingPunct="0">
              <a:spcBef>
                <a:spcPct val="20000"/>
              </a:spcBef>
              <a:buFont typeface="Wingdings" panose="05000000000000000000" pitchFamily="2" charset="2"/>
              <a:buChar char="§"/>
              <a:defRPr sz="2400">
                <a:solidFill>
                  <a:schemeClr val="tx1"/>
                </a:solidFill>
                <a:latin typeface="DecimaWE Rg" pitchFamily="2" charset="0"/>
              </a:defRPr>
            </a:lvl2pPr>
            <a:lvl3pPr marL="1143000" indent="-228600" eaLnBrk="0" hangingPunct="0">
              <a:spcBef>
                <a:spcPct val="20000"/>
              </a:spcBef>
              <a:buChar char="•"/>
              <a:defRPr sz="2200">
                <a:solidFill>
                  <a:schemeClr val="tx1"/>
                </a:solidFill>
                <a:latin typeface="DecimaWE Rg" pitchFamily="2" charset="0"/>
              </a:defRPr>
            </a:lvl3pPr>
            <a:lvl4pPr marL="1600200" indent="-228600" eaLnBrk="0" hangingPunct="0">
              <a:spcBef>
                <a:spcPct val="20000"/>
              </a:spcBef>
              <a:defRPr>
                <a:solidFill>
                  <a:schemeClr val="tx1"/>
                </a:solidFill>
                <a:latin typeface="DecimaW03 Rg"/>
              </a:defRPr>
            </a:lvl4pPr>
            <a:lvl5pPr marL="2057400" indent="-228600" eaLnBrk="0" hangingPunct="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just">
              <a:buClr>
                <a:srgbClr val="CC0099"/>
              </a:buClr>
              <a:buFont typeface="Wingdings" panose="05000000000000000000" pitchFamily="2" charset="2"/>
              <a:buChar char="§"/>
            </a:pPr>
            <a:r>
              <a:rPr lang="it-IT" altLang="it-IT" sz="2000"/>
              <a:t>FD = (situazione regionale attuale/target)*100: se il valore di F è superiore a 100, l’indicatore regionale è migliore del tasso obiettivo e il segno è positivo; se è inferiore a 100 l’indicatore regionale è peggiore del target e il segno è negativo.</a:t>
            </a:r>
          </a:p>
          <a:p>
            <a:pPr algn="just">
              <a:buClr>
                <a:srgbClr val="CC0099"/>
              </a:buClr>
              <a:buFont typeface="Wingdings" panose="05000000000000000000" pitchFamily="2" charset="2"/>
              <a:buNone/>
            </a:pPr>
            <a:endParaRPr lang="it-IT" altLang="it-IT" sz="2000"/>
          </a:p>
          <a:p>
            <a:pPr algn="just">
              <a:buClr>
                <a:srgbClr val="CC0099"/>
              </a:buClr>
              <a:buFont typeface="Wingdings" panose="05000000000000000000" pitchFamily="2" charset="2"/>
              <a:buChar char="§"/>
            </a:pPr>
            <a:r>
              <a:rPr lang="it-IT" altLang="it-IT" sz="2000"/>
              <a:t>E’ evidente che qualora ci si riferisca a indicatori in cui il valore migliore corrisponde a valori più bassi e che cioè si trovano in una relazione inversamente proporzionale rispetto al perseguimento di migliori condizioni economiche e lavorative (come, ad esempio, il tasso di disoccupazione), allora per il calcolo del numero indice si procede invertendo l’ordine come  sotto riportato:</a:t>
            </a:r>
          </a:p>
          <a:p>
            <a:pPr algn="just">
              <a:buClr>
                <a:srgbClr val="CC0099"/>
              </a:buClr>
              <a:buFont typeface="Wingdings" panose="05000000000000000000" pitchFamily="2" charset="2"/>
              <a:buNone/>
            </a:pPr>
            <a:r>
              <a:rPr lang="it-IT" altLang="it-IT" sz="2000"/>
              <a:t>	F = (target /situazione regionale attuale)*100 (se F è inferiore a 100, il segno è negativo, l’indicatore regionale è peggiore di quello obiettivo e viceversa).</a:t>
            </a:r>
          </a:p>
          <a:p>
            <a:endParaRPr lang="it-IT" altLang="it-IT" sz="2000"/>
          </a:p>
        </p:txBody>
      </p:sp>
    </p:spTree>
    <p:extLst>
      <p:ext uri="{BB962C8B-B14F-4D97-AF65-F5344CB8AC3E}">
        <p14:creationId xmlns:p14="http://schemas.microsoft.com/office/powerpoint/2010/main" val="399413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Text Box 4"/>
          <p:cNvSpPr txBox="1">
            <a:spLocks noChangeArrowheads="1"/>
          </p:cNvSpPr>
          <p:nvPr/>
        </p:nvSpPr>
        <p:spPr bwMode="auto">
          <a:xfrm>
            <a:off x="5519738" y="106364"/>
            <a:ext cx="5148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chemeClr val="bg1"/>
                </a:solidFill>
              </a:rPr>
              <a:t>PRIMA DEFINIZIONE DEGLI INTERVENTI PRIORITARI AI FINI DELLA CONCERTAZIONE</a:t>
            </a:r>
          </a:p>
        </p:txBody>
      </p:sp>
      <p:sp>
        <p:nvSpPr>
          <p:cNvPr id="271367" name="Text Box 3"/>
          <p:cNvSpPr txBox="1">
            <a:spLocks noChangeArrowheads="1"/>
          </p:cNvSpPr>
          <p:nvPr/>
        </p:nvSpPr>
        <p:spPr bwMode="auto">
          <a:xfrm>
            <a:off x="2135188" y="1341438"/>
            <a:ext cx="78486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pPr>
            <a:r>
              <a:rPr lang="it-IT" altLang="it-IT" sz="2000" dirty="0">
                <a:latin typeface="Calibri" panose="020F0502020204030204" pitchFamily="34" charset="0"/>
              </a:rPr>
              <a:t>AVVERTENZA </a:t>
            </a:r>
          </a:p>
          <a:p>
            <a:pPr algn="just" eaLnBrk="1" hangingPunct="1">
              <a:spcBef>
                <a:spcPct val="50000"/>
              </a:spcBef>
              <a:buClr>
                <a:srgbClr val="CC0099"/>
              </a:buClr>
              <a:buFont typeface="Wingdings" panose="05000000000000000000" pitchFamily="2" charset="2"/>
              <a:buChar char="§"/>
            </a:pPr>
            <a:r>
              <a:rPr lang="it-IT" altLang="it-IT" sz="1800" dirty="0">
                <a:latin typeface="Calibri" panose="020F0502020204030204" pitchFamily="34" charset="0"/>
              </a:rPr>
              <a:t> Il metodo adottato si limita solo ad evidenziare elementi di relativa criticità che emergono dal contesto socio economico regionale, offrendo spunti informativi di tipo esclusivamente orientativo rispetto ai processi di scelta che l’Amministrazione regionale è chiamata ad affrontare per la determinazione delle priorità d’investimento del nuovo </a:t>
            </a:r>
            <a:r>
              <a:rPr lang="it-IT" altLang="it-IT" sz="1800" dirty="0" smtClean="0">
                <a:latin typeface="Calibri" panose="020F0502020204030204" pitchFamily="34" charset="0"/>
              </a:rPr>
              <a:t>POR </a:t>
            </a:r>
            <a:r>
              <a:rPr lang="it-IT" altLang="it-IT" sz="1800" dirty="0">
                <a:latin typeface="Calibri" panose="020F0502020204030204" pitchFamily="34" charset="0"/>
              </a:rPr>
              <a:t>FSE su cui concentrare l’80 % delle risorse finanziarie. </a:t>
            </a:r>
          </a:p>
          <a:p>
            <a:pPr algn="just" eaLnBrk="1" hangingPunct="1">
              <a:spcBef>
                <a:spcPct val="50000"/>
              </a:spcBef>
              <a:buClr>
                <a:srgbClr val="CC0099"/>
              </a:buClr>
              <a:buFont typeface="Wingdings" panose="05000000000000000000" pitchFamily="2" charset="2"/>
              <a:buChar char="§"/>
            </a:pPr>
            <a:r>
              <a:rPr lang="it-IT" altLang="it-IT" sz="1800" dirty="0">
                <a:latin typeface="Calibri" panose="020F0502020204030204" pitchFamily="34" charset="0"/>
              </a:rPr>
              <a:t> Il metodo risente significativamente del </a:t>
            </a:r>
            <a:r>
              <a:rPr lang="it-IT" altLang="it-IT" sz="1800" i="1" dirty="0" err="1">
                <a:latin typeface="Calibri" panose="020F0502020204030204" pitchFamily="34" charset="0"/>
              </a:rPr>
              <a:t>benchmarking</a:t>
            </a:r>
            <a:r>
              <a:rPr lang="it-IT" altLang="it-IT" sz="1800" dirty="0">
                <a:latin typeface="Calibri" panose="020F0502020204030204" pitchFamily="34" charset="0"/>
              </a:rPr>
              <a:t> che viene scelto come valore target di riferimento per la determinazione del fabbisogno. </a:t>
            </a:r>
          </a:p>
          <a:p>
            <a:pPr algn="just" eaLnBrk="1" hangingPunct="1">
              <a:spcBef>
                <a:spcPct val="50000"/>
              </a:spcBef>
              <a:buClr>
                <a:srgbClr val="CC0099"/>
              </a:buClr>
              <a:buFont typeface="Wingdings" panose="05000000000000000000" pitchFamily="2" charset="2"/>
              <a:buChar char="§"/>
            </a:pPr>
            <a:r>
              <a:rPr lang="it-IT" altLang="it-IT" sz="1800" dirty="0">
                <a:latin typeface="Calibri" panose="020F0502020204030204" pitchFamily="34" charset="0"/>
              </a:rPr>
              <a:t> A seconda del target scelto, infatti, si può essere più o meno “severi” rispetto alle soglie che l’indicatore deve assumere per segnalare una condizione di problematicità</a:t>
            </a:r>
            <a:r>
              <a:rPr lang="it-IT" altLang="it-IT" sz="1200" dirty="0">
                <a:latin typeface="Calibri" panose="020F0502020204030204" pitchFamily="34" charset="0"/>
              </a:rPr>
              <a:t>.</a:t>
            </a:r>
          </a:p>
        </p:txBody>
      </p:sp>
    </p:spTree>
    <p:extLst>
      <p:ext uri="{BB962C8B-B14F-4D97-AF65-F5344CB8AC3E}">
        <p14:creationId xmlns:p14="http://schemas.microsoft.com/office/powerpoint/2010/main" val="2829820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5519738" y="106364"/>
            <a:ext cx="5148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chemeClr val="bg1"/>
                </a:solidFill>
              </a:rPr>
              <a:t>PRIMA DEFINIZIONE DEGLI INTERVENTI PRIORITARI AI FINI DELLA CONCERTAZIONE</a:t>
            </a:r>
          </a:p>
        </p:txBody>
      </p:sp>
      <p:sp>
        <p:nvSpPr>
          <p:cNvPr id="4" name="Rettangolo arrotondato 3"/>
          <p:cNvSpPr/>
          <p:nvPr/>
        </p:nvSpPr>
        <p:spPr>
          <a:xfrm>
            <a:off x="2248451" y="292101"/>
            <a:ext cx="7510462" cy="790575"/>
          </a:xfrm>
          <a:prstGeom prst="roundRect">
            <a:avLst/>
          </a:prstGeom>
          <a:solidFill>
            <a:schemeClr val="bg1"/>
          </a:solidFill>
          <a:ln w="50800" cmpd="dbl">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rgbClr val="CC0099"/>
                </a:solidFill>
              </a:rPr>
              <a:t>I RISULTATI DELL’ANALISI DEGLI INDICATORI </a:t>
            </a:r>
            <a:r>
              <a:rPr lang="it-IT" dirty="0" err="1">
                <a:solidFill>
                  <a:srgbClr val="CC0099"/>
                </a:solidFill>
              </a:rPr>
              <a:t>DI</a:t>
            </a:r>
            <a:r>
              <a:rPr lang="it-IT" dirty="0">
                <a:solidFill>
                  <a:srgbClr val="CC0099"/>
                </a:solidFill>
              </a:rPr>
              <a:t> CONTESTO SOCIO ECONOMICO</a:t>
            </a:r>
          </a:p>
        </p:txBody>
      </p:sp>
      <p:sp>
        <p:nvSpPr>
          <p:cNvPr id="5" name="Rettangolo arrotondato 4"/>
          <p:cNvSpPr/>
          <p:nvPr/>
        </p:nvSpPr>
        <p:spPr>
          <a:xfrm>
            <a:off x="1830809" y="1268413"/>
            <a:ext cx="8713788" cy="935037"/>
          </a:xfrm>
          <a:prstGeom prst="roundRect">
            <a:avLst/>
          </a:prstGeom>
          <a:noFill/>
          <a:ln w="38100" cmpd="dbl">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2000" kern="0" dirty="0">
                <a:solidFill>
                  <a:schemeClr val="tx1"/>
                </a:solidFill>
              </a:rPr>
              <a:t>Considerati gli indicatori di contesto utilizzati per ciascuna priorità d’investimento, sono state individuate, per ciascun Obiettivo tematico, le situazioni di criticità che corrispondono agli indicatori in cui si rileva uno scostamento negativo rispetto al valore target.</a:t>
            </a:r>
          </a:p>
        </p:txBody>
      </p:sp>
      <p:pic>
        <p:nvPicPr>
          <p:cNvPr id="272392" name="Immagine 5" descr="TAB RISULTA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2367" y="2260062"/>
            <a:ext cx="6263428" cy="404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89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5519738" y="106364"/>
            <a:ext cx="5148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chemeClr val="bg1"/>
                </a:solidFill>
              </a:rPr>
              <a:t>PRIMA DEFINIZIONE DEGLI INTERVENTI PRIORITARI AI FINI DELLA CONCERTAZIONE</a:t>
            </a:r>
          </a:p>
        </p:txBody>
      </p:sp>
      <p:sp>
        <p:nvSpPr>
          <p:cNvPr id="9" name="Rettangolo arrotondato 8"/>
          <p:cNvSpPr/>
          <p:nvPr/>
        </p:nvSpPr>
        <p:spPr>
          <a:xfrm>
            <a:off x="2136775" y="252413"/>
            <a:ext cx="7343775" cy="288925"/>
          </a:xfrm>
          <a:prstGeom prst="roundRect">
            <a:avLst/>
          </a:prstGeom>
          <a:solidFill>
            <a:schemeClr val="bg1"/>
          </a:solidFill>
          <a:ln w="38100" cmpd="dbl">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kern="0" dirty="0">
                <a:solidFill>
                  <a:srgbClr val="CC0099"/>
                </a:solidFill>
              </a:rPr>
              <a:t>INDICATORI </a:t>
            </a:r>
            <a:r>
              <a:rPr lang="it-IT" sz="1400" kern="0" dirty="0" err="1">
                <a:solidFill>
                  <a:srgbClr val="CC0099"/>
                </a:solidFill>
              </a:rPr>
              <a:t>DI</a:t>
            </a:r>
            <a:r>
              <a:rPr lang="it-IT" sz="1400" kern="0" dirty="0">
                <a:solidFill>
                  <a:srgbClr val="CC0099"/>
                </a:solidFill>
              </a:rPr>
              <a:t> CONTESTO A MAGGIORE CRITICITA’</a:t>
            </a:r>
          </a:p>
        </p:txBody>
      </p:sp>
      <p:pic>
        <p:nvPicPr>
          <p:cNvPr id="273414" name="Immagine 4" descr="ScreenHunter_14 Jul. 09 16.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412" y="615820"/>
            <a:ext cx="9490608" cy="61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07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3"/>
          <p:cNvSpPr/>
          <p:nvPr/>
        </p:nvSpPr>
        <p:spPr>
          <a:xfrm>
            <a:off x="1703389" y="273845"/>
            <a:ext cx="8856662" cy="1008063"/>
          </a:xfrm>
          <a:prstGeom prst="roundRect">
            <a:avLst/>
          </a:prstGeom>
          <a:solidFill>
            <a:schemeClr val="bg1"/>
          </a:solidFill>
          <a:ln w="38100" cmpd="dbl">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kern="0" dirty="0">
                <a:solidFill>
                  <a:schemeClr val="tx1"/>
                </a:solidFill>
              </a:rPr>
              <a:t>Dai risultati dell’analisi di </a:t>
            </a:r>
            <a:r>
              <a:rPr lang="it-IT" sz="2400" kern="0" dirty="0" err="1">
                <a:solidFill>
                  <a:schemeClr val="tx1"/>
                </a:solidFill>
              </a:rPr>
              <a:t>benchmarking</a:t>
            </a:r>
            <a:r>
              <a:rPr lang="it-IT" sz="2400" kern="0" dirty="0">
                <a:solidFill>
                  <a:schemeClr val="tx1"/>
                </a:solidFill>
              </a:rPr>
              <a:t> condotta sulla base degli indicatori del contesto socio economico,  emergono i seguenti ambiti rispetto ai quali si registrano situazioni di relativa criticità:</a:t>
            </a:r>
          </a:p>
        </p:txBody>
      </p:sp>
      <p:sp>
        <p:nvSpPr>
          <p:cNvPr id="369711" name="Rettangolo 4"/>
          <p:cNvSpPr>
            <a:spLocks noChangeArrowheads="1"/>
          </p:cNvSpPr>
          <p:nvPr/>
        </p:nvSpPr>
        <p:spPr bwMode="auto">
          <a:xfrm>
            <a:off x="2208213" y="1530353"/>
            <a:ext cx="77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just" eaLnBrk="1" hangingPunct="1"/>
            <a:r>
              <a:rPr lang="it-IT" altLang="it-IT" sz="2000" dirty="0">
                <a:solidFill>
                  <a:srgbClr val="CC0099"/>
                </a:solidFill>
                <a:latin typeface="Calibri" panose="020F0502020204030204" pitchFamily="34" charset="0"/>
              </a:rPr>
              <a:t>OBIETTIVO TEMATICO 8:</a:t>
            </a:r>
          </a:p>
          <a:p>
            <a:pPr algn="just" eaLnBrk="1" hangingPunct="1">
              <a:buClr>
                <a:srgbClr val="CC0099"/>
              </a:buClr>
              <a:buFont typeface="Wingdings" panose="05000000000000000000" pitchFamily="2" charset="2"/>
              <a:buChar char="v"/>
            </a:pPr>
            <a:r>
              <a:rPr lang="it-IT" altLang="it-IT" sz="2000" dirty="0">
                <a:latin typeface="Calibri" panose="020F0502020204030204" pitchFamily="34" charset="0"/>
              </a:rPr>
              <a:t>Tasso di disoccupazione di lunga durata:</a:t>
            </a:r>
          </a:p>
          <a:p>
            <a:pPr algn="just" eaLnBrk="1" hangingPunct="1">
              <a:buClr>
                <a:srgbClr val="CC0099"/>
              </a:buClr>
              <a:buFont typeface="Wingdings" panose="05000000000000000000" pitchFamily="2" charset="2"/>
              <a:buChar char="v"/>
            </a:pPr>
            <a:r>
              <a:rPr lang="it-IT" altLang="it-IT" sz="2000" dirty="0" err="1">
                <a:latin typeface="Calibri" panose="020F0502020204030204" pitchFamily="34" charset="0"/>
              </a:rPr>
              <a:t>Occupabilità</a:t>
            </a:r>
            <a:r>
              <a:rPr lang="it-IT" altLang="it-IT" sz="2000" dirty="0">
                <a:latin typeface="Calibri" panose="020F0502020204030204" pitchFamily="34" charset="0"/>
              </a:rPr>
              <a:t> dei giovani, in particolare delle giovani donne;</a:t>
            </a:r>
          </a:p>
          <a:p>
            <a:pPr algn="just" eaLnBrk="1" hangingPunct="1">
              <a:buClr>
                <a:srgbClr val="CC0099"/>
              </a:buClr>
              <a:buFont typeface="Wingdings" panose="05000000000000000000" pitchFamily="2" charset="2"/>
              <a:buChar char="v"/>
            </a:pPr>
            <a:r>
              <a:rPr lang="it-IT" altLang="it-IT" sz="2000" dirty="0">
                <a:latin typeface="Calibri" panose="020F0502020204030204" pitchFamily="34" charset="0"/>
              </a:rPr>
              <a:t>Occupazione dei lavoratori con oltre 55 anni di età.</a:t>
            </a:r>
          </a:p>
        </p:txBody>
      </p:sp>
      <p:sp>
        <p:nvSpPr>
          <p:cNvPr id="369712" name="Rettangolo 5"/>
          <p:cNvSpPr>
            <a:spLocks noChangeArrowheads="1"/>
          </p:cNvSpPr>
          <p:nvPr/>
        </p:nvSpPr>
        <p:spPr bwMode="auto">
          <a:xfrm>
            <a:off x="2208212" y="2982488"/>
            <a:ext cx="77755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just" eaLnBrk="1" hangingPunct="1"/>
            <a:r>
              <a:rPr lang="it-IT" altLang="it-IT" sz="2000" dirty="0">
                <a:solidFill>
                  <a:srgbClr val="CC0099"/>
                </a:solidFill>
                <a:latin typeface="Calibri" panose="020F0502020204030204" pitchFamily="34" charset="0"/>
              </a:rPr>
              <a:t>OBIETTIVO TEMATICO 9:</a:t>
            </a:r>
          </a:p>
          <a:p>
            <a:pPr algn="just" eaLnBrk="1" hangingPunct="1">
              <a:buClr>
                <a:srgbClr val="CC0099"/>
              </a:buClr>
              <a:buFont typeface="Wingdings" panose="05000000000000000000" pitchFamily="2" charset="2"/>
              <a:buChar char="v"/>
            </a:pPr>
            <a:r>
              <a:rPr lang="it-IT" altLang="it-IT" sz="2000" dirty="0">
                <a:latin typeface="Calibri" panose="020F0502020204030204" pitchFamily="34" charset="0"/>
              </a:rPr>
              <a:t>Tendenza ad un aumento della povertà;</a:t>
            </a:r>
          </a:p>
          <a:p>
            <a:pPr algn="just" eaLnBrk="1" hangingPunct="1">
              <a:buClr>
                <a:srgbClr val="CC0099"/>
              </a:buClr>
              <a:buFont typeface="Wingdings" panose="05000000000000000000" pitchFamily="2" charset="2"/>
              <a:buChar char="v"/>
            </a:pPr>
            <a:r>
              <a:rPr lang="it-IT" altLang="it-IT" sz="2000" dirty="0">
                <a:latin typeface="Calibri" panose="020F0502020204030204" pitchFamily="34" charset="0"/>
              </a:rPr>
              <a:t>Peggioramento delle condizioni socio-lavorative dei soggetti svantaggiati (disabili, ex detenuti, immigrati, </a:t>
            </a:r>
            <a:r>
              <a:rPr lang="it-IT" altLang="it-IT" sz="2000" dirty="0" err="1">
                <a:latin typeface="Calibri" panose="020F0502020204030204" pitchFamily="34" charset="0"/>
              </a:rPr>
              <a:t>ecc</a:t>
            </a:r>
            <a:r>
              <a:rPr lang="it-IT" altLang="it-IT" sz="2000" dirty="0">
                <a:latin typeface="Calibri" panose="020F0502020204030204" pitchFamily="34" charset="0"/>
              </a:rPr>
              <a:t>);</a:t>
            </a:r>
          </a:p>
          <a:p>
            <a:pPr algn="just" eaLnBrk="1" hangingPunct="1">
              <a:buClr>
                <a:srgbClr val="CC0099"/>
              </a:buClr>
              <a:buFont typeface="Wingdings" panose="05000000000000000000" pitchFamily="2" charset="2"/>
              <a:buChar char="v"/>
            </a:pPr>
            <a:r>
              <a:rPr lang="it-IT" altLang="it-IT" sz="2000" dirty="0">
                <a:latin typeface="Calibri" panose="020F0502020204030204" pitchFamily="34" charset="0"/>
              </a:rPr>
              <a:t>Necessità di rafforzare l’offerta dei servizi socio-assistenziali a fronte dell’acuirsi delle aree di sofferenza economica e sociale.</a:t>
            </a:r>
          </a:p>
        </p:txBody>
      </p:sp>
      <p:sp>
        <p:nvSpPr>
          <p:cNvPr id="369714" name="Rettangolo 6"/>
          <p:cNvSpPr>
            <a:spLocks noChangeArrowheads="1"/>
          </p:cNvSpPr>
          <p:nvPr/>
        </p:nvSpPr>
        <p:spPr bwMode="auto">
          <a:xfrm>
            <a:off x="2303463" y="5041229"/>
            <a:ext cx="79200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just" eaLnBrk="1" hangingPunct="1"/>
            <a:r>
              <a:rPr lang="it-IT" altLang="it-IT" sz="2000" dirty="0">
                <a:solidFill>
                  <a:srgbClr val="CC0099"/>
                </a:solidFill>
                <a:latin typeface="Calibri" panose="020F0502020204030204" pitchFamily="34" charset="0"/>
              </a:rPr>
              <a:t>OBIETTIVO TEMATICO 10:</a:t>
            </a:r>
          </a:p>
          <a:p>
            <a:pPr algn="just" eaLnBrk="1" hangingPunct="1">
              <a:buClr>
                <a:srgbClr val="CC0099"/>
              </a:buClr>
              <a:buFont typeface="Wingdings" panose="05000000000000000000" pitchFamily="2" charset="2"/>
              <a:buChar char="v"/>
            </a:pPr>
            <a:r>
              <a:rPr lang="it-IT" altLang="it-IT" sz="2000" dirty="0">
                <a:latin typeface="Calibri" panose="020F0502020204030204" pitchFamily="34" charset="0"/>
              </a:rPr>
              <a:t>Popolazione 30-34 anni in possesso di un titolo di istruzione terziaria;</a:t>
            </a:r>
          </a:p>
          <a:p>
            <a:pPr algn="just" eaLnBrk="1" hangingPunct="1">
              <a:buClr>
                <a:srgbClr val="CC0099"/>
              </a:buClr>
              <a:buFont typeface="Wingdings" panose="05000000000000000000" pitchFamily="2" charset="2"/>
              <a:buChar char="v"/>
            </a:pPr>
            <a:r>
              <a:rPr lang="it-IT" altLang="it-IT" sz="2000" dirty="0">
                <a:latin typeface="Calibri" panose="020F0502020204030204" pitchFamily="34" charset="0"/>
              </a:rPr>
              <a:t>Coinvolgimento popolazione adulta in attività di apprendimento permanente;</a:t>
            </a:r>
          </a:p>
          <a:p>
            <a:pPr algn="just" eaLnBrk="1" hangingPunct="1">
              <a:buClr>
                <a:srgbClr val="CC0099"/>
              </a:buClr>
              <a:buFont typeface="Wingdings" panose="05000000000000000000" pitchFamily="2" charset="2"/>
              <a:buChar char="v"/>
            </a:pPr>
            <a:r>
              <a:rPr lang="it-IT" altLang="it-IT" sz="2000" dirty="0">
                <a:latin typeface="Calibri" panose="020F0502020204030204" pitchFamily="34" charset="0"/>
              </a:rPr>
              <a:t>Tasso di abbandono scolastico giovanile</a:t>
            </a:r>
            <a:r>
              <a:rPr lang="it-IT" altLang="it-IT" sz="2000" dirty="0" smtClean="0">
                <a:latin typeface="Calibri" panose="020F0502020204030204" pitchFamily="34" charset="0"/>
              </a:rPr>
              <a:t>.</a:t>
            </a:r>
            <a:endParaRPr lang="it-IT" altLang="it-IT" sz="2000" dirty="0">
              <a:latin typeface="Calibri" panose="020F0502020204030204" pitchFamily="34" charset="0"/>
            </a:endParaRPr>
          </a:p>
        </p:txBody>
      </p:sp>
    </p:spTree>
    <p:extLst>
      <p:ext uri="{BB962C8B-B14F-4D97-AF65-F5344CB8AC3E}">
        <p14:creationId xmlns:p14="http://schemas.microsoft.com/office/powerpoint/2010/main" val="236632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67" name="Group 135"/>
          <p:cNvGraphicFramePr>
            <a:graphicFrameLocks noGrp="1"/>
          </p:cNvGraphicFramePr>
          <p:nvPr>
            <p:ph idx="4294967295"/>
            <p:extLst>
              <p:ext uri="{D42A27DB-BD31-4B8C-83A1-F6EECF244321}">
                <p14:modId xmlns:p14="http://schemas.microsoft.com/office/powerpoint/2010/main" val="1368725622"/>
              </p:ext>
            </p:extLst>
          </p:nvPr>
        </p:nvGraphicFramePr>
        <p:xfrm>
          <a:off x="1743145" y="696914"/>
          <a:ext cx="9563326" cy="6627495"/>
        </p:xfrm>
        <a:graphic>
          <a:graphicData uri="http://schemas.openxmlformats.org/drawingml/2006/table">
            <a:tbl>
              <a:tblPr>
                <a:tableStyleId>{2D5ABB26-0587-4C30-8999-92F81FD0307C}</a:tableStyleId>
              </a:tblPr>
              <a:tblGrid>
                <a:gridCol w="1477610"/>
                <a:gridCol w="6950939"/>
                <a:gridCol w="1134777"/>
              </a:tblGrid>
              <a:tr h="561975">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ctr" defTabSz="914400" rtl="0" eaLnBrk="0" fontAlgn="base" latinLnBrk="0" hangingPunct="0">
                        <a:lnSpc>
                          <a:spcPct val="100000"/>
                        </a:lnSpc>
                        <a:spcBef>
                          <a:spcPct val="0"/>
                        </a:spcBef>
                        <a:spcAft>
                          <a:spcPct val="0"/>
                        </a:spcAft>
                        <a:buClr>
                          <a:srgbClr val="21449C"/>
                        </a:buClr>
                        <a:buSzTx/>
                        <a:buFontTx/>
                        <a:buNone/>
                        <a:tabLst/>
                      </a:pPr>
                      <a:r>
                        <a:rPr kumimoji="0" lang="it-IT" altLang="it-IT" sz="1600" u="none" strike="noStrike" cap="none" normalizeH="0" baseline="0" dirty="0" smtClean="0">
                          <a:ln>
                            <a:noFill/>
                          </a:ln>
                          <a:effectLst/>
                        </a:rPr>
                        <a:t>OBIETTIVO TEMATICO</a:t>
                      </a:r>
                      <a:endParaRPr kumimoji="0" lang="it-IT" altLang="it-IT" sz="1600" b="0" i="0" u="none" strike="noStrike" cap="none" normalizeH="0" baseline="0" dirty="0" smtClean="0">
                        <a:ln>
                          <a:noFill/>
                        </a:ln>
                        <a:solidFill>
                          <a:srgbClr val="CC3399"/>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ctr" defTabSz="914400" rtl="0" eaLnBrk="0" fontAlgn="base" latinLnBrk="0" hangingPunct="0">
                        <a:lnSpc>
                          <a:spcPct val="100000"/>
                        </a:lnSpc>
                        <a:spcBef>
                          <a:spcPct val="0"/>
                        </a:spcBef>
                        <a:spcAft>
                          <a:spcPct val="0"/>
                        </a:spcAft>
                        <a:buClr>
                          <a:srgbClr val="21449C"/>
                        </a:buClr>
                        <a:buSzTx/>
                        <a:buFontTx/>
                        <a:buNone/>
                        <a:tabLst/>
                      </a:pPr>
                      <a:r>
                        <a:rPr kumimoji="0" lang="it-IT" altLang="it-IT" sz="1600" u="none" strike="noStrike" cap="none" normalizeH="0" baseline="0" smtClean="0">
                          <a:ln>
                            <a:noFill/>
                          </a:ln>
                          <a:effectLst/>
                        </a:rPr>
                        <a:t>PRIORITA’ D’INVESTIMENTO</a:t>
                      </a:r>
                      <a:endParaRPr kumimoji="0" lang="it-IT" altLang="it-IT" sz="1600" b="0" i="0" u="none" strike="noStrike" cap="none" normalizeH="0" baseline="0" smtClean="0">
                        <a:ln>
                          <a:noFill/>
                        </a:ln>
                        <a:solidFill>
                          <a:srgbClr val="CC3399"/>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ctr" defTabSz="914400" rtl="0" eaLnBrk="0" fontAlgn="base" latinLnBrk="0" hangingPunct="0">
                        <a:lnSpc>
                          <a:spcPct val="100000"/>
                        </a:lnSpc>
                        <a:spcBef>
                          <a:spcPct val="20000"/>
                        </a:spcBef>
                        <a:spcAft>
                          <a:spcPct val="0"/>
                        </a:spcAft>
                        <a:buClr>
                          <a:srgbClr val="21449C"/>
                        </a:buClr>
                        <a:buSzTx/>
                        <a:buFontTx/>
                        <a:buNone/>
                        <a:tabLst/>
                      </a:pPr>
                      <a:r>
                        <a:rPr kumimoji="0" lang="it-IT" altLang="it-IT" sz="1600" u="none" strike="noStrike" cap="none" normalizeH="0" baseline="0" smtClean="0">
                          <a:ln>
                            <a:noFill/>
                          </a:ln>
                          <a:effectLst/>
                        </a:rPr>
                        <a:t>OPZIONE FVG</a:t>
                      </a:r>
                      <a:endParaRPr kumimoji="0" lang="it-IT" altLang="it-IT" sz="1600" b="1" i="0" u="none" strike="noStrike" cap="none" normalizeH="0" baseline="0" smtClean="0">
                        <a:ln>
                          <a:noFill/>
                        </a:ln>
                        <a:solidFill>
                          <a:srgbClr val="CC3399"/>
                        </a:solidFill>
                        <a:effectLst/>
                        <a:latin typeface="DecimaWE Rg" pitchFamily="2" charset="0"/>
                      </a:endParaRPr>
                    </a:p>
                  </a:txBody>
                  <a:tcPr horzOverflow="overflow"/>
                </a:tc>
              </a:tr>
              <a:tr h="1086394">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it-IT" sz="1400" u="none" strike="noStrike" cap="none" normalizeH="0" baseline="0" smtClean="0">
                          <a:ln>
                            <a:noFill/>
                          </a:ln>
                          <a:effectLst/>
                        </a:rPr>
                        <a:t>8.  Promuovere l’occupazione e sostenere la mobilità dei lavoratori</a:t>
                      </a:r>
                      <a:endParaRPr kumimoji="0" lang="it-IT" altLang="it-IT" sz="2400" b="0" i="0" u="none" strike="noStrike" cap="none" normalizeH="0" baseline="0" smtClean="0">
                        <a:ln>
                          <a:noFill/>
                        </a:ln>
                        <a:solidFill>
                          <a:schemeClr val="tx1"/>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it-IT" sz="1800" u="none" strike="noStrike" cap="none" normalizeH="0" baseline="0" dirty="0" smtClean="0">
                          <a:ln>
                            <a:noFill/>
                          </a:ln>
                          <a:effectLst/>
                        </a:rPr>
                        <a:t>8.1 Accesso all'occupazione per le persone alla ricerca di un impiego e le persone inattive, comprese le iniziative locali per l’occupazione e il sostegno alla mobilità professionale</a:t>
                      </a:r>
                    </a:p>
                    <a:p>
                      <a:pPr marL="0" marR="0" lvl="0" indent="0" algn="l" defTabSz="914400" rtl="0" eaLnBrk="0" fontAlgn="base" latinLnBrk="0" hangingPunct="0">
                        <a:lnSpc>
                          <a:spcPct val="100000"/>
                        </a:lnSpc>
                        <a:spcBef>
                          <a:spcPct val="0"/>
                        </a:spcBef>
                        <a:spcAft>
                          <a:spcPct val="0"/>
                        </a:spcAft>
                        <a:buClr>
                          <a:srgbClr val="21449C"/>
                        </a:buClr>
                        <a:buSzTx/>
                        <a:buFontTx/>
                        <a:buNone/>
                        <a:tabLst/>
                      </a:pPr>
                      <a:endParaRPr kumimoji="0" lang="it-IT" altLang="it-IT" sz="18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
                          <a:srgbClr val="21449C"/>
                        </a:buClr>
                        <a:buSzTx/>
                        <a:buFontTx/>
                        <a:buNone/>
                        <a:tabLst/>
                      </a:pP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r>
              <a:tr h="561975">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r>
                        <a:rPr kumimoji="0" lang="it-IT" altLang="it-IT" sz="1800" u="none" strike="noStrike" cap="none" normalizeH="0" baseline="0" dirty="0" smtClean="0">
                          <a:ln>
                            <a:noFill/>
                          </a:ln>
                          <a:effectLst/>
                        </a:rPr>
                        <a:t>8.2 Integrazione sostenibile nel mercato del lavoro dei giovani che non svolgono attività lavorative , non seguono studi né formazione (NEET)</a:t>
                      </a: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r>
              <a:tr h="301625">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r>
                        <a:rPr kumimoji="0" lang="it-IT" altLang="it-IT" sz="1800" u="none" strike="noStrike" cap="none" normalizeH="0" baseline="0" dirty="0" smtClean="0">
                          <a:ln>
                            <a:noFill/>
                          </a:ln>
                          <a:effectLst/>
                        </a:rPr>
                        <a:t>8.3 Attività autonoma, spirito imprenditoriale e creazione d’impresa</a:t>
                      </a: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r>
              <a:tr h="561975">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it-IT" sz="1800" u="none" strike="noStrike" cap="none" normalizeH="0" baseline="0" dirty="0" smtClean="0">
                          <a:ln>
                            <a:noFill/>
                          </a:ln>
                          <a:effectLst/>
                        </a:rPr>
                        <a:t>8.4 Uguaglianza tra uomini e donne e conciliazione tra vita professionale e vita privata</a:t>
                      </a:r>
                      <a:endParaRPr kumimoji="0" lang="it-IT" altLang="it-IT" sz="1800" b="0" i="0" u="none" strike="noStrike" cap="none" normalizeH="0" baseline="0" dirty="0" smtClean="0">
                        <a:ln>
                          <a:noFill/>
                        </a:ln>
                        <a:solidFill>
                          <a:schemeClr val="tx1"/>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r>
              <a:tr h="330200">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r>
                        <a:rPr kumimoji="0" lang="it-IT" altLang="it-IT" sz="1800" u="none" strike="noStrike" cap="none" normalizeH="0" baseline="0" dirty="0" smtClean="0">
                          <a:ln>
                            <a:noFill/>
                          </a:ln>
                          <a:effectLst/>
                        </a:rPr>
                        <a:t>8.5 Adattamento dei lavoratori, delle imprese e degli imprenditori ai cambiamenti</a:t>
                      </a: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r>
              <a:tr h="344488">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it-IT" sz="1800" u="none" strike="noStrike" cap="none" normalizeH="0" baseline="0" dirty="0" smtClean="0">
                          <a:ln>
                            <a:noFill/>
                          </a:ln>
                          <a:effectLst/>
                        </a:rPr>
                        <a:t>8.6 Invecchiamento attivo e in buona salute</a:t>
                      </a:r>
                      <a:endParaRPr kumimoji="0" lang="it-IT" altLang="it-IT" sz="1800" b="0" i="0" u="none" strike="noStrike" cap="none" normalizeH="0" baseline="0" dirty="0" smtClean="0">
                        <a:ln>
                          <a:noFill/>
                        </a:ln>
                        <a:solidFill>
                          <a:schemeClr val="tx1"/>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r>
              <a:tr h="561975">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r>
                        <a:rPr kumimoji="0" lang="it-IT" altLang="it-IT" sz="1800" u="none" strike="noStrike" cap="none" normalizeH="0" baseline="0" dirty="0" smtClean="0">
                          <a:ln>
                            <a:noFill/>
                          </a:ln>
                          <a:effectLst/>
                        </a:rPr>
                        <a:t>8.7 Modernizzazione e rafforzamento delle istituzioni del mdl, comprese azioni volte a migliorare la mobilità professionale transnazionale</a:t>
                      </a: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r>
              <a:tr h="561975">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dirty="0" smtClean="0">
                        <a:ln>
                          <a:noFill/>
                        </a:ln>
                        <a:solidFill>
                          <a:schemeClr val="tx1"/>
                        </a:solidFill>
                        <a:effectLst/>
                        <a:latin typeface="DecimaWE Rg" pitchFamily="2" charset="0"/>
                      </a:endParaRPr>
                    </a:p>
                  </a:txBody>
                  <a:tcPr horzOverflow="overflow"/>
                </a:tc>
              </a:tr>
            </a:tbl>
          </a:graphicData>
        </a:graphic>
      </p:graphicFrame>
      <p:sp>
        <p:nvSpPr>
          <p:cNvPr id="274544" name="Text Box 112"/>
          <p:cNvSpPr txBox="1">
            <a:spLocks noChangeArrowheads="1"/>
          </p:cNvSpPr>
          <p:nvPr/>
        </p:nvSpPr>
        <p:spPr bwMode="auto">
          <a:xfrm>
            <a:off x="4110246" y="115889"/>
            <a:ext cx="4968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dirty="0">
                <a:solidFill>
                  <a:schemeClr val="bg1"/>
                </a:solidFill>
              </a:rPr>
              <a:t>PRIMA DEFINIZIONE DEGLI INTERVENTI PRIORITARI AI FINI DELLA CONCERTAZIONE</a:t>
            </a:r>
          </a:p>
        </p:txBody>
      </p:sp>
      <p:sp>
        <p:nvSpPr>
          <p:cNvPr id="2" name="CasellaDiTesto 1"/>
          <p:cNvSpPr txBox="1"/>
          <p:nvPr/>
        </p:nvSpPr>
        <p:spPr>
          <a:xfrm>
            <a:off x="3189039" y="112139"/>
            <a:ext cx="6811288"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it-IT" sz="3200" dirty="0" smtClean="0"/>
              <a:t>E le conseguenti priorità d’investimento</a:t>
            </a:r>
            <a:endParaRPr lang="it-IT" sz="3200" dirty="0"/>
          </a:p>
        </p:txBody>
      </p:sp>
    </p:spTree>
    <p:extLst>
      <p:ext uri="{BB962C8B-B14F-4D97-AF65-F5344CB8AC3E}">
        <p14:creationId xmlns:p14="http://schemas.microsoft.com/office/powerpoint/2010/main" val="11767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5519738" y="106364"/>
            <a:ext cx="5148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chemeClr val="bg1"/>
                </a:solidFill>
              </a:rPr>
              <a:t>PRIMA DEFINIZIONE DEGLI INTERVENTI PRIORITARI AI FINI DELLA CONCERTAZIONE</a:t>
            </a:r>
          </a:p>
        </p:txBody>
      </p:sp>
      <p:graphicFrame>
        <p:nvGraphicFramePr>
          <p:cNvPr id="275692" name="Group 236"/>
          <p:cNvGraphicFramePr>
            <a:graphicFrameLocks noGrp="1"/>
          </p:cNvGraphicFramePr>
          <p:nvPr>
            <p:ph idx="4294967295"/>
            <p:extLst>
              <p:ext uri="{D42A27DB-BD31-4B8C-83A1-F6EECF244321}">
                <p14:modId xmlns:p14="http://schemas.microsoft.com/office/powerpoint/2010/main" val="4097493483"/>
              </p:ext>
            </p:extLst>
          </p:nvPr>
        </p:nvGraphicFramePr>
        <p:xfrm>
          <a:off x="1703387" y="990600"/>
          <a:ext cx="9781041" cy="4962144"/>
        </p:xfrm>
        <a:graphic>
          <a:graphicData uri="http://schemas.openxmlformats.org/drawingml/2006/table">
            <a:tbl>
              <a:tblPr>
                <a:tableStyleId>{5940675A-B579-460E-94D1-54222C63F5DA}</a:tableStyleId>
              </a:tblPr>
              <a:tblGrid>
                <a:gridCol w="1511249"/>
                <a:gridCol w="7109181"/>
                <a:gridCol w="1160611"/>
              </a:tblGrid>
              <a:tr h="561975">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ctr" defTabSz="914400" rtl="0" eaLnBrk="0" fontAlgn="base" latinLnBrk="0" hangingPunct="0">
                        <a:lnSpc>
                          <a:spcPct val="100000"/>
                        </a:lnSpc>
                        <a:spcBef>
                          <a:spcPct val="0"/>
                        </a:spcBef>
                        <a:spcAft>
                          <a:spcPct val="0"/>
                        </a:spcAft>
                        <a:buClr>
                          <a:srgbClr val="21449C"/>
                        </a:buClr>
                        <a:buSzTx/>
                        <a:buFontTx/>
                        <a:buNone/>
                        <a:tabLst/>
                      </a:pPr>
                      <a:r>
                        <a:rPr kumimoji="0" lang="it-IT" altLang="it-IT" sz="1800" u="none" strike="noStrike" cap="none" normalizeH="0" baseline="0" dirty="0" smtClean="0">
                          <a:ln>
                            <a:noFill/>
                          </a:ln>
                          <a:effectLst/>
                        </a:rPr>
                        <a:t>OBIETTIVO TEMATICO</a:t>
                      </a:r>
                      <a:endParaRPr kumimoji="0" lang="it-IT" altLang="it-IT" sz="1800" b="0" i="0" u="none" strike="noStrike" cap="none" normalizeH="0" baseline="0" dirty="0" smtClean="0">
                        <a:ln>
                          <a:noFill/>
                        </a:ln>
                        <a:solidFill>
                          <a:srgbClr val="CC3399"/>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ctr" defTabSz="914400" rtl="0" eaLnBrk="0" fontAlgn="base" latinLnBrk="0" hangingPunct="0">
                        <a:lnSpc>
                          <a:spcPct val="100000"/>
                        </a:lnSpc>
                        <a:spcBef>
                          <a:spcPct val="0"/>
                        </a:spcBef>
                        <a:spcAft>
                          <a:spcPct val="0"/>
                        </a:spcAft>
                        <a:buClr>
                          <a:srgbClr val="21449C"/>
                        </a:buClr>
                        <a:buSzTx/>
                        <a:buFontTx/>
                        <a:buNone/>
                        <a:tabLst/>
                      </a:pPr>
                      <a:r>
                        <a:rPr kumimoji="0" lang="it-IT" altLang="it-IT" sz="1800" u="none" strike="noStrike" cap="none" normalizeH="0" baseline="0" smtClean="0">
                          <a:ln>
                            <a:noFill/>
                          </a:ln>
                          <a:effectLst/>
                        </a:rPr>
                        <a:t>PRIORITA’ D’INVESTIMENTO</a:t>
                      </a:r>
                      <a:endParaRPr kumimoji="0" lang="it-IT" altLang="it-IT" sz="1800" b="0" i="0" u="none" strike="noStrike" cap="none" normalizeH="0" baseline="0" smtClean="0">
                        <a:ln>
                          <a:noFill/>
                        </a:ln>
                        <a:solidFill>
                          <a:srgbClr val="CC3399"/>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ctr" defTabSz="914400" rtl="0" eaLnBrk="0" fontAlgn="base" latinLnBrk="0" hangingPunct="0">
                        <a:lnSpc>
                          <a:spcPct val="100000"/>
                        </a:lnSpc>
                        <a:spcBef>
                          <a:spcPct val="20000"/>
                        </a:spcBef>
                        <a:spcAft>
                          <a:spcPct val="0"/>
                        </a:spcAft>
                        <a:buClr>
                          <a:srgbClr val="21449C"/>
                        </a:buClr>
                        <a:buSzTx/>
                        <a:buFontTx/>
                        <a:buNone/>
                        <a:tabLst/>
                      </a:pPr>
                      <a:r>
                        <a:rPr kumimoji="0" lang="it-IT" altLang="it-IT" sz="1800" u="none" strike="noStrike" cap="none" normalizeH="0" baseline="0" smtClean="0">
                          <a:ln>
                            <a:noFill/>
                          </a:ln>
                          <a:effectLst/>
                        </a:rPr>
                        <a:t>OPZIONE FVG</a:t>
                      </a:r>
                      <a:endParaRPr kumimoji="0" lang="it-IT" altLang="it-IT" sz="1800" b="1" i="0" u="none" strike="noStrike" cap="none" normalizeH="0" baseline="0" smtClean="0">
                        <a:ln>
                          <a:noFill/>
                        </a:ln>
                        <a:solidFill>
                          <a:srgbClr val="CC3399"/>
                        </a:solidFill>
                        <a:effectLst/>
                        <a:latin typeface="DecimaWE Rg" pitchFamily="2" charset="0"/>
                      </a:endParaRPr>
                    </a:p>
                  </a:txBody>
                  <a:tcPr horzOverflow="overflow"/>
                </a:tc>
              </a:tr>
              <a:tr h="1066800">
                <a:tc rowSpan="6">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ja-JP" sz="1800" u="none" strike="noStrike" cap="none" normalizeH="0" baseline="0" dirty="0" smtClean="0">
                          <a:ln>
                            <a:noFill/>
                          </a:ln>
                          <a:effectLst/>
                        </a:rPr>
                        <a:t>9. Promuovere l’inclusione sociale e combattere la povertà</a:t>
                      </a:r>
                      <a:endParaRPr kumimoji="0" lang="it-IT" altLang="it-IT" sz="180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
                          <a:srgbClr val="21449C"/>
                        </a:buClr>
                        <a:buSzTx/>
                        <a:buFontTx/>
                        <a:buNone/>
                        <a:tabLst/>
                      </a:pPr>
                      <a:endParaRPr kumimoji="0" lang="it-IT" altLang="it-IT" sz="1800" b="0" i="0" u="none" strike="noStrike" cap="none" normalizeH="0" baseline="0" dirty="0" smtClean="0">
                        <a:ln>
                          <a:noFill/>
                        </a:ln>
                        <a:solidFill>
                          <a:schemeClr val="tx1"/>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it-IT" sz="1800" u="none" strike="noStrike" cap="none" normalizeH="0" baseline="0" dirty="0" smtClean="0">
                          <a:ln>
                            <a:noFill/>
                          </a:ln>
                          <a:effectLst/>
                        </a:rPr>
                        <a:t>9.1 Inclusione sociale</a:t>
                      </a:r>
                    </a:p>
                    <a:p>
                      <a:pPr marL="0" marR="0" lvl="0" indent="0" algn="l" defTabSz="914400" rtl="0" eaLnBrk="0" fontAlgn="base" latinLnBrk="0" hangingPunct="0">
                        <a:lnSpc>
                          <a:spcPct val="100000"/>
                        </a:lnSpc>
                        <a:spcBef>
                          <a:spcPct val="0"/>
                        </a:spcBef>
                        <a:spcAft>
                          <a:spcPct val="0"/>
                        </a:spcAft>
                        <a:buClr>
                          <a:srgbClr val="21449C"/>
                        </a:buClr>
                        <a:buSzTx/>
                        <a:buFontTx/>
                        <a:buNone/>
                        <a:tabLst/>
                      </a:pP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smtClean="0">
                        <a:ln>
                          <a:noFill/>
                        </a:ln>
                        <a:solidFill>
                          <a:schemeClr val="tx1"/>
                        </a:solidFill>
                        <a:effectLst/>
                        <a:latin typeface="DecimaWE Rg" pitchFamily="2" charset="0"/>
                      </a:endParaRPr>
                    </a:p>
                  </a:txBody>
                  <a:tcPr horzOverflow="overflow"/>
                </a:tc>
              </a:tr>
              <a:tr h="339725">
                <a:tc vMerge="1">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dirty="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r>
                        <a:rPr kumimoji="0" lang="it-IT" altLang="it-IT" sz="1800" u="none" strike="noStrike" cap="none" normalizeH="0" baseline="0" dirty="0" smtClean="0">
                          <a:ln>
                            <a:noFill/>
                          </a:ln>
                          <a:effectLst/>
                        </a:rPr>
                        <a:t>9.2 Integrazione delle comunità emarginate quali i rom</a:t>
                      </a: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smtClean="0">
                        <a:ln>
                          <a:noFill/>
                        </a:ln>
                        <a:solidFill>
                          <a:schemeClr val="tx1"/>
                        </a:solidFill>
                        <a:effectLst/>
                        <a:latin typeface="DecimaWE Rg" pitchFamily="2" charset="0"/>
                      </a:endParaRPr>
                    </a:p>
                  </a:txBody>
                  <a:tcPr horzOverflow="overflow"/>
                </a:tc>
              </a:tr>
              <a:tr h="531813">
                <a:tc vMerge="1">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dirty="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it-IT" sz="1800" u="none" strike="noStrike" cap="none" normalizeH="0" baseline="0" dirty="0" smtClean="0">
                          <a:ln>
                            <a:noFill/>
                          </a:ln>
                          <a:effectLst/>
                        </a:rPr>
                        <a:t>9.3 Lotta contro la discriminazione basata sul sesso, l’origine razziale o etnica, la religione o le convinzioni personali, la disabilità, l’età o l’orientamento sessuale</a:t>
                      </a:r>
                    </a:p>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smtClean="0">
                        <a:ln>
                          <a:noFill/>
                        </a:ln>
                        <a:solidFill>
                          <a:schemeClr val="tx1"/>
                        </a:solidFill>
                        <a:effectLst/>
                        <a:latin typeface="DecimaWE Rg" pitchFamily="2" charset="0"/>
                      </a:endParaRPr>
                    </a:p>
                  </a:txBody>
                  <a:tcPr horzOverflow="overflow"/>
                </a:tc>
              </a:tr>
              <a:tr h="561975">
                <a:tc vMerge="1">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dirty="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it-IT" sz="1800" u="none" strike="noStrike" cap="none" normalizeH="0" baseline="0" dirty="0" smtClean="0">
                          <a:ln>
                            <a:noFill/>
                          </a:ln>
                          <a:effectLst/>
                        </a:rPr>
                        <a:t>9.4 Migliore accesso ai servizi abbordabili, sostenibili e di qualità, compresi i servizi sociali e cure sanitarie d’interesse generale</a:t>
                      </a:r>
                    </a:p>
                    <a:p>
                      <a:pPr marL="0" marR="0" lvl="0" indent="0" algn="l" defTabSz="914400" rtl="0" eaLnBrk="0" fontAlgn="base" latinLnBrk="0" hangingPunct="0">
                        <a:lnSpc>
                          <a:spcPct val="100000"/>
                        </a:lnSpc>
                        <a:spcBef>
                          <a:spcPct val="0"/>
                        </a:spcBef>
                        <a:spcAft>
                          <a:spcPct val="0"/>
                        </a:spcAft>
                        <a:buClr>
                          <a:srgbClr val="21449C"/>
                        </a:buClr>
                        <a:buSzTx/>
                        <a:buFontTx/>
                        <a:buNone/>
                        <a:tabLst/>
                      </a:pP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smtClean="0">
                        <a:ln>
                          <a:noFill/>
                        </a:ln>
                        <a:solidFill>
                          <a:schemeClr val="tx1"/>
                        </a:solidFill>
                        <a:effectLst/>
                        <a:latin typeface="DecimaWE Rg" pitchFamily="2" charset="0"/>
                      </a:endParaRPr>
                    </a:p>
                  </a:txBody>
                  <a:tcPr horzOverflow="overflow"/>
                </a:tc>
              </a:tr>
              <a:tr h="330200">
                <a:tc vMerge="1">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dirty="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r>
                        <a:rPr kumimoji="0" lang="it-IT" altLang="it-IT" sz="1800" u="none" strike="noStrike" cap="none" normalizeH="0" baseline="0" dirty="0" smtClean="0">
                          <a:ln>
                            <a:noFill/>
                          </a:ln>
                          <a:effectLst/>
                        </a:rPr>
                        <a:t>9.5 Promozione dell’economia sociale e delle imprese sociali</a:t>
                      </a: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smtClean="0">
                        <a:ln>
                          <a:noFill/>
                        </a:ln>
                        <a:solidFill>
                          <a:schemeClr val="tx1"/>
                        </a:solidFill>
                        <a:effectLst/>
                        <a:latin typeface="DecimaWE Rg" pitchFamily="2" charset="0"/>
                      </a:endParaRPr>
                    </a:p>
                  </a:txBody>
                  <a:tcPr horzOverflow="overflow"/>
                </a:tc>
              </a:tr>
              <a:tr h="344488">
                <a:tc vMerge="1">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dirty="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ja-JP" sz="1800" u="none" strike="noStrike" cap="none" normalizeH="0" baseline="0" dirty="0" smtClean="0">
                          <a:ln>
                            <a:noFill/>
                          </a:ln>
                          <a:effectLst/>
                        </a:rPr>
                        <a:t>9.6 Strategie di sviluppo locale realizzate dalla collettività</a:t>
                      </a:r>
                      <a:endParaRPr kumimoji="0" lang="it-IT" altLang="it-IT" sz="18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1800" b="0" i="0" u="none" strike="noStrike" cap="none" normalizeH="0" baseline="0" dirty="0" smtClean="0">
                        <a:ln>
                          <a:noFill/>
                        </a:ln>
                        <a:solidFill>
                          <a:schemeClr val="tx1"/>
                        </a:solidFill>
                        <a:effectLst/>
                        <a:latin typeface="DecimaWE Rg" pitchFamily="2" charset="0"/>
                      </a:endParaRPr>
                    </a:p>
                  </a:txBody>
                  <a:tcPr horzOverflow="overflow"/>
                </a:tc>
              </a:tr>
            </a:tbl>
          </a:graphicData>
        </a:graphic>
      </p:graphicFrame>
    </p:spTree>
    <p:extLst>
      <p:ext uri="{BB962C8B-B14F-4D97-AF65-F5344CB8AC3E}">
        <p14:creationId xmlns:p14="http://schemas.microsoft.com/office/powerpoint/2010/main" val="46189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5519738" y="184151"/>
            <a:ext cx="5148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chemeClr val="bg1"/>
                </a:solidFill>
              </a:rPr>
              <a:t>PRIMA DEFINIZIONE DEGLI INTERVENTI PRIORITARI AI FINI DELLA CONCERTAZIONE</a:t>
            </a:r>
          </a:p>
        </p:txBody>
      </p:sp>
      <p:graphicFrame>
        <p:nvGraphicFramePr>
          <p:cNvPr id="277660" name="Group 156"/>
          <p:cNvGraphicFramePr>
            <a:graphicFrameLocks noGrp="1"/>
          </p:cNvGraphicFramePr>
          <p:nvPr>
            <p:ph idx="4294967295"/>
            <p:extLst>
              <p:ext uri="{D42A27DB-BD31-4B8C-83A1-F6EECF244321}">
                <p14:modId xmlns:p14="http://schemas.microsoft.com/office/powerpoint/2010/main" val="1953389835"/>
              </p:ext>
            </p:extLst>
          </p:nvPr>
        </p:nvGraphicFramePr>
        <p:xfrm>
          <a:off x="1811338" y="184151"/>
          <a:ext cx="8856662" cy="6461760"/>
        </p:xfrm>
        <a:graphic>
          <a:graphicData uri="http://schemas.openxmlformats.org/drawingml/2006/table">
            <a:tbl>
              <a:tblPr>
                <a:tableStyleId>{5940675A-B579-460E-94D1-54222C63F5DA}</a:tableStyleId>
              </a:tblPr>
              <a:tblGrid>
                <a:gridCol w="1368425"/>
                <a:gridCol w="6437312"/>
                <a:gridCol w="1050925"/>
              </a:tblGrid>
              <a:tr h="561975">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ctr" defTabSz="914400" rtl="0" eaLnBrk="0" fontAlgn="base" latinLnBrk="0" hangingPunct="0">
                        <a:lnSpc>
                          <a:spcPct val="100000"/>
                        </a:lnSpc>
                        <a:spcBef>
                          <a:spcPct val="0"/>
                        </a:spcBef>
                        <a:spcAft>
                          <a:spcPct val="0"/>
                        </a:spcAft>
                        <a:buClr>
                          <a:srgbClr val="21449C"/>
                        </a:buClr>
                        <a:buSzTx/>
                        <a:buFontTx/>
                        <a:buNone/>
                        <a:tabLst/>
                      </a:pPr>
                      <a:r>
                        <a:rPr kumimoji="0" lang="it-IT" altLang="it-IT" sz="2000" u="none" strike="noStrike" cap="none" normalizeH="0" baseline="0" smtClean="0">
                          <a:ln>
                            <a:noFill/>
                          </a:ln>
                          <a:effectLst/>
                        </a:rPr>
                        <a:t>OBIETTIVO TEMATICO</a:t>
                      </a:r>
                      <a:endParaRPr kumimoji="0" lang="it-IT" altLang="it-IT" sz="2000" b="0" i="0" u="none" strike="noStrike" cap="none" normalizeH="0" baseline="0" smtClean="0">
                        <a:ln>
                          <a:noFill/>
                        </a:ln>
                        <a:solidFill>
                          <a:srgbClr val="CC3399"/>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ctr" defTabSz="914400" rtl="0" eaLnBrk="0" fontAlgn="base" latinLnBrk="0" hangingPunct="0">
                        <a:lnSpc>
                          <a:spcPct val="100000"/>
                        </a:lnSpc>
                        <a:spcBef>
                          <a:spcPct val="0"/>
                        </a:spcBef>
                        <a:spcAft>
                          <a:spcPct val="0"/>
                        </a:spcAft>
                        <a:buClr>
                          <a:srgbClr val="21449C"/>
                        </a:buClr>
                        <a:buSzTx/>
                        <a:buFontTx/>
                        <a:buNone/>
                        <a:tabLst/>
                      </a:pPr>
                      <a:r>
                        <a:rPr kumimoji="0" lang="it-IT" altLang="it-IT" sz="2000" u="none" strike="noStrike" cap="none" normalizeH="0" baseline="0" smtClean="0">
                          <a:ln>
                            <a:noFill/>
                          </a:ln>
                          <a:effectLst/>
                        </a:rPr>
                        <a:t>PRIORITA’ D’INVESTIMENTO</a:t>
                      </a:r>
                      <a:endParaRPr kumimoji="0" lang="it-IT" altLang="it-IT" sz="2000" b="0" i="0" u="none" strike="noStrike" cap="none" normalizeH="0" baseline="0" smtClean="0">
                        <a:ln>
                          <a:noFill/>
                        </a:ln>
                        <a:solidFill>
                          <a:srgbClr val="CC3399"/>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ctr" defTabSz="914400" rtl="0" eaLnBrk="0" fontAlgn="base" latinLnBrk="0" hangingPunct="0">
                        <a:lnSpc>
                          <a:spcPct val="100000"/>
                        </a:lnSpc>
                        <a:spcBef>
                          <a:spcPct val="20000"/>
                        </a:spcBef>
                        <a:spcAft>
                          <a:spcPct val="0"/>
                        </a:spcAft>
                        <a:buClr>
                          <a:srgbClr val="21449C"/>
                        </a:buClr>
                        <a:buSzTx/>
                        <a:buFontTx/>
                        <a:buNone/>
                        <a:tabLst/>
                      </a:pPr>
                      <a:r>
                        <a:rPr kumimoji="0" lang="it-IT" altLang="it-IT" sz="2000" u="none" strike="noStrike" cap="none" normalizeH="0" baseline="0" smtClean="0">
                          <a:ln>
                            <a:noFill/>
                          </a:ln>
                          <a:effectLst/>
                        </a:rPr>
                        <a:t>OPZIONE FVG</a:t>
                      </a:r>
                      <a:endParaRPr kumimoji="0" lang="it-IT" altLang="it-IT" sz="2000" b="1" i="0" u="none" strike="noStrike" cap="none" normalizeH="0" baseline="0" smtClean="0">
                        <a:ln>
                          <a:noFill/>
                        </a:ln>
                        <a:solidFill>
                          <a:srgbClr val="CC3399"/>
                        </a:solidFill>
                        <a:effectLst/>
                        <a:latin typeface="DecimaWE Rg" pitchFamily="2" charset="0"/>
                      </a:endParaRPr>
                    </a:p>
                  </a:txBody>
                  <a:tcPr horzOverflow="overflow"/>
                </a:tc>
              </a:tr>
              <a:tr h="1432560">
                <a:tc rowSpan="3">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ja-JP" sz="2000" u="none" strike="noStrike" cap="none" normalizeH="0" baseline="0" dirty="0" smtClean="0">
                          <a:ln>
                            <a:noFill/>
                          </a:ln>
                          <a:effectLst/>
                        </a:rPr>
                        <a:t>10. Investire nell’istruzione, nelle competenze e nella formazione permanente</a:t>
                      </a:r>
                      <a:endParaRPr kumimoji="0" lang="it-IT" altLang="it-IT" sz="2000" b="1" i="0" u="none" strike="noStrike" cap="none" normalizeH="0" baseline="0" dirty="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0"/>
                        </a:spcBef>
                        <a:spcAft>
                          <a:spcPct val="0"/>
                        </a:spcAft>
                        <a:buClr>
                          <a:srgbClr val="21449C"/>
                        </a:buClr>
                        <a:buSzTx/>
                        <a:buFontTx/>
                        <a:buNone/>
                        <a:tabLst/>
                      </a:pPr>
                      <a:r>
                        <a:rPr kumimoji="0" lang="it-IT" altLang="it-IT" sz="2000" u="none" strike="noStrike" cap="none" normalizeH="0" baseline="0" smtClean="0">
                          <a:ln>
                            <a:noFill/>
                          </a:ln>
                          <a:effectLst/>
                        </a:rPr>
                        <a:t>10.1 Riduzione dell’abbandono scolastico precoce e promozione dell’uguaglianza all’istruzione prescolare , primaria e secondaria di qualità</a:t>
                      </a:r>
                    </a:p>
                    <a:p>
                      <a:pPr marL="0" marR="0" lvl="0" indent="0" algn="l" defTabSz="914400" rtl="0" eaLnBrk="0" fontAlgn="base" latinLnBrk="0" hangingPunct="0">
                        <a:lnSpc>
                          <a:spcPct val="100000"/>
                        </a:lnSpc>
                        <a:spcBef>
                          <a:spcPct val="0"/>
                        </a:spcBef>
                        <a:spcAft>
                          <a:spcPct val="0"/>
                        </a:spcAft>
                        <a:buClr>
                          <a:srgbClr val="21449C"/>
                        </a:buClr>
                        <a:buSzTx/>
                        <a:buFontTx/>
                        <a:buNone/>
                        <a:tabLst/>
                      </a:pPr>
                      <a:endParaRPr kumimoji="0" lang="it-IT" altLang="it-IT" sz="2000" u="none" strike="noStrike" cap="none" normalizeH="0" baseline="0" smtClean="0">
                        <a:ln>
                          <a:noFill/>
                        </a:ln>
                        <a:effectLst/>
                      </a:endParaRPr>
                    </a:p>
                    <a:p>
                      <a:pPr marL="0" marR="0" lvl="0" indent="0" algn="l" defTabSz="914400" rtl="0" eaLnBrk="0" fontAlgn="base" latinLnBrk="0" hangingPunct="0">
                        <a:lnSpc>
                          <a:spcPct val="100000"/>
                        </a:lnSpc>
                        <a:spcBef>
                          <a:spcPct val="0"/>
                        </a:spcBef>
                        <a:spcAft>
                          <a:spcPct val="0"/>
                        </a:spcAft>
                        <a:buClr>
                          <a:srgbClr val="21449C"/>
                        </a:buClr>
                        <a:buSzTx/>
                        <a:buFontTx/>
                        <a:buNone/>
                        <a:tabLst/>
                      </a:pPr>
                      <a:endParaRPr kumimoji="0" lang="it-IT" altLang="it-IT" sz="2000" u="none" strike="noStrike" cap="none" normalizeH="0" baseline="0" smtClean="0">
                        <a:ln>
                          <a:noFill/>
                        </a:ln>
                        <a:effectLst/>
                      </a:endParaRPr>
                    </a:p>
                    <a:p>
                      <a:pPr marL="0" marR="0" lvl="0" indent="0" algn="l" defTabSz="914400" rtl="0" eaLnBrk="0" fontAlgn="base" latinLnBrk="0" hangingPunct="0">
                        <a:lnSpc>
                          <a:spcPct val="100000"/>
                        </a:lnSpc>
                        <a:spcBef>
                          <a:spcPct val="0"/>
                        </a:spcBef>
                        <a:spcAft>
                          <a:spcPct val="0"/>
                        </a:spcAft>
                        <a:buClr>
                          <a:srgbClr val="21449C"/>
                        </a:buClr>
                        <a:buSzTx/>
                        <a:buFontTx/>
                        <a:buNone/>
                        <a:tabLst/>
                      </a:pPr>
                      <a:endParaRPr kumimoji="0" lang="it-IT" altLang="it-IT" sz="2000" u="none" strike="noStrike" cap="none" normalizeH="0" baseline="0" smtClean="0">
                        <a:ln>
                          <a:noFill/>
                        </a:ln>
                        <a:effectLst/>
                      </a:endParaRPr>
                    </a:p>
                    <a:p>
                      <a:pPr marL="0" marR="0" lvl="0" indent="0" algn="l" defTabSz="914400" rtl="0" eaLnBrk="0" fontAlgn="base" latinLnBrk="0" hangingPunct="0">
                        <a:lnSpc>
                          <a:spcPct val="100000"/>
                        </a:lnSpc>
                        <a:spcBef>
                          <a:spcPct val="0"/>
                        </a:spcBef>
                        <a:spcAft>
                          <a:spcPct val="0"/>
                        </a:spcAft>
                        <a:buClr>
                          <a:srgbClr val="21449C"/>
                        </a:buClr>
                        <a:buSzTx/>
                        <a:buFontTx/>
                        <a:buNone/>
                        <a:tabLst/>
                      </a:pPr>
                      <a:endParaRPr kumimoji="0" lang="it-IT" altLang="it-IT" sz="2000" b="1" i="0" u="none" strike="noStrike" cap="none" normalizeH="0" baseline="0" smtClean="0">
                        <a:ln>
                          <a:noFill/>
                        </a:ln>
                        <a:solidFill>
                          <a:schemeClr val="accent2"/>
                        </a:solidFill>
                        <a:effectLst/>
                        <a:latin typeface="DecimaWE Rg" pitchFamily="2" charset="0"/>
                        <a:ea typeface="MS Mincho" pitchFamily="49" charset="-128"/>
                        <a:cs typeface="Times New Roman" panose="02020603050405020304" pitchFamily="18" charset="0"/>
                      </a:endParaRPr>
                    </a:p>
                  </a:txBody>
                  <a:tcPr horzOverflow="overflow"/>
                </a:tc>
                <a:tc rowSpan="3">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000" b="0" i="0" u="none" strike="noStrike" cap="none" normalizeH="0" baseline="0" dirty="0" smtClean="0">
                        <a:ln>
                          <a:noFill/>
                        </a:ln>
                        <a:solidFill>
                          <a:schemeClr val="tx1"/>
                        </a:solidFill>
                        <a:effectLst/>
                        <a:latin typeface="DecimaWE Rg" pitchFamily="2" charset="0"/>
                      </a:endParaRPr>
                    </a:p>
                  </a:txBody>
                  <a:tcPr horzOverflow="overflow"/>
                </a:tc>
              </a:tr>
              <a:tr h="561975">
                <a:tc vMerge="1">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dirty="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r>
                        <a:rPr kumimoji="0" lang="it-IT" altLang="it-IT" sz="2000" u="none" strike="noStrike" cap="none" normalizeH="0" baseline="0" smtClean="0">
                          <a:ln>
                            <a:noFill/>
                          </a:ln>
                          <a:effectLst/>
                        </a:rPr>
                        <a:t>10.2 Miglioramento della qualità, dell’efficacia  e dell’apertura dell’istruzione superiore e di livello equivalente al fine di aumentare la partecipazione e i tassi di riuscita</a:t>
                      </a:r>
                      <a:endParaRPr kumimoji="0" lang="it-IT" altLang="it-IT" sz="2000" b="1" i="0" u="none" strike="noStrike" cap="none" normalizeH="0" baseline="0" smtClean="0">
                        <a:ln>
                          <a:noFill/>
                        </a:ln>
                        <a:solidFill>
                          <a:schemeClr val="accent2"/>
                        </a:solidFill>
                        <a:effectLst/>
                        <a:latin typeface="DecimaWE Rg" pitchFamily="2" charset="0"/>
                        <a:ea typeface="MS Mincho" pitchFamily="49" charset="-128"/>
                        <a:cs typeface="TimesNewRoman"/>
                      </a:endParaRPr>
                    </a:p>
                  </a:txBody>
                  <a:tcPr horzOverflow="overflow"/>
                </a:tc>
                <a:tc vMerge="1">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dirty="0" smtClean="0">
                        <a:ln>
                          <a:noFill/>
                        </a:ln>
                        <a:solidFill>
                          <a:schemeClr val="tx1"/>
                        </a:solidFill>
                        <a:effectLst/>
                        <a:latin typeface="DecimaWE Rg" pitchFamily="2" charset="0"/>
                      </a:endParaRPr>
                    </a:p>
                  </a:txBody>
                  <a:tcPr horzOverflow="overflow"/>
                </a:tc>
              </a:tr>
              <a:tr h="301625">
                <a:tc vMerge="1">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dirty="0" smtClean="0">
                        <a:ln>
                          <a:noFill/>
                        </a:ln>
                        <a:solidFill>
                          <a:schemeClr val="tx1"/>
                        </a:solidFill>
                        <a:effectLst/>
                        <a:latin typeface="DecimaWE Rg" pitchFamily="2" charset="0"/>
                      </a:endParaRPr>
                    </a:p>
                  </a:txBody>
                  <a:tcPr horzOverflow="overflow"/>
                </a:tc>
                <a:tc>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r>
                        <a:rPr kumimoji="0" lang="it-IT" altLang="ja-JP" sz="2000" u="none" strike="noStrike" cap="none" normalizeH="0" baseline="0" dirty="0" smtClean="0">
                          <a:ln>
                            <a:noFill/>
                          </a:ln>
                          <a:effectLst/>
                        </a:rPr>
                        <a:t>10.3 Miglioramento dell'accesso alla formazione permanente, aggiornando le abilità e le competenze della manodopera e migliorando l’utilità dei sistemi d'insegnamento e di formazione per il mercato del lavoro</a:t>
                      </a:r>
                      <a:endParaRPr kumimoji="0" lang="it-IT" altLang="it-IT" sz="2000" b="1" i="0" u="none" strike="noStrike" cap="none" normalizeH="0" baseline="0" dirty="0" smtClean="0">
                        <a:ln>
                          <a:noFill/>
                        </a:ln>
                        <a:solidFill>
                          <a:schemeClr val="accent2"/>
                        </a:solidFill>
                        <a:effectLst/>
                        <a:latin typeface="DecimaWE Rg" pitchFamily="2" charset="0"/>
                        <a:ea typeface="MS Mincho" pitchFamily="49" charset="-128"/>
                        <a:cs typeface="TimesNewRoman"/>
                      </a:endParaRPr>
                    </a:p>
                  </a:txBody>
                  <a:tcPr horzOverflow="overflow"/>
                </a:tc>
                <a:tc vMerge="1">
                  <a:txBody>
                    <a:bodyPr/>
                    <a:lstStyle>
                      <a:lvl1pPr eaLnBrk="0" hangingPunct="0">
                        <a:spcBef>
                          <a:spcPct val="20000"/>
                        </a:spcBef>
                        <a:buClr>
                          <a:srgbClr val="21449C"/>
                        </a:buClr>
                        <a:defRPr sz="2400">
                          <a:solidFill>
                            <a:schemeClr val="tx1"/>
                          </a:solidFill>
                          <a:latin typeface="DecimaWE Rg" pitchFamily="2" charset="0"/>
                        </a:defRPr>
                      </a:lvl1pPr>
                      <a:lvl2pPr eaLnBrk="0" hangingPunct="0">
                        <a:spcBef>
                          <a:spcPct val="20000"/>
                        </a:spcBef>
                        <a:buFont typeface="Wingdings" panose="05000000000000000000" pitchFamily="2" charset="2"/>
                        <a:defRPr sz="2000">
                          <a:solidFill>
                            <a:schemeClr val="tx1"/>
                          </a:solidFill>
                          <a:latin typeface="DecimaWE Rg" pitchFamily="2" charset="0"/>
                        </a:defRPr>
                      </a:lvl2pPr>
                      <a:lvl3pPr eaLnBrk="0" hangingPunct="0">
                        <a:spcBef>
                          <a:spcPct val="20000"/>
                        </a:spcBef>
                        <a:defRPr sz="2000">
                          <a:solidFill>
                            <a:schemeClr val="tx1"/>
                          </a:solidFill>
                          <a:latin typeface="DecimaWE Rg" pitchFamily="2" charset="0"/>
                        </a:defRPr>
                      </a:lvl3pPr>
                      <a:lvl4pPr eaLnBrk="0" hangingPunct="0">
                        <a:spcBef>
                          <a:spcPct val="20000"/>
                        </a:spcBef>
                        <a:defRPr sz="1600">
                          <a:solidFill>
                            <a:schemeClr val="tx1"/>
                          </a:solidFill>
                          <a:latin typeface="DecimaW03 Rg"/>
                        </a:defRPr>
                      </a:lvl4pPr>
                      <a:lvl5pPr eaLnBrk="0" hangingPunct="0">
                        <a:spcBef>
                          <a:spcPct val="20000"/>
                        </a:spcBef>
                        <a:defRPr sz="1600">
                          <a:solidFill>
                            <a:schemeClr val="tx1"/>
                          </a:solidFill>
                          <a:latin typeface="DecimaW03 Rg"/>
                        </a:defRPr>
                      </a:lvl5pPr>
                      <a:lvl6pPr eaLnBrk="0" fontAlgn="base" hangingPunct="0">
                        <a:spcBef>
                          <a:spcPct val="20000"/>
                        </a:spcBef>
                        <a:spcAft>
                          <a:spcPct val="0"/>
                        </a:spcAft>
                        <a:defRPr sz="1600">
                          <a:solidFill>
                            <a:schemeClr val="tx1"/>
                          </a:solidFill>
                          <a:latin typeface="DecimaW03 Rg"/>
                        </a:defRPr>
                      </a:lvl6pPr>
                      <a:lvl7pPr eaLnBrk="0" fontAlgn="base" hangingPunct="0">
                        <a:spcBef>
                          <a:spcPct val="20000"/>
                        </a:spcBef>
                        <a:spcAft>
                          <a:spcPct val="0"/>
                        </a:spcAft>
                        <a:defRPr sz="1600">
                          <a:solidFill>
                            <a:schemeClr val="tx1"/>
                          </a:solidFill>
                          <a:latin typeface="DecimaW03 Rg"/>
                        </a:defRPr>
                      </a:lvl7pPr>
                      <a:lvl8pPr eaLnBrk="0" fontAlgn="base" hangingPunct="0">
                        <a:spcBef>
                          <a:spcPct val="20000"/>
                        </a:spcBef>
                        <a:spcAft>
                          <a:spcPct val="0"/>
                        </a:spcAft>
                        <a:defRPr sz="1600">
                          <a:solidFill>
                            <a:schemeClr val="tx1"/>
                          </a:solidFill>
                          <a:latin typeface="DecimaW03 Rg"/>
                        </a:defRPr>
                      </a:lvl8pPr>
                      <a:lvl9pPr eaLnBrk="0" fontAlgn="base" hangingPunct="0">
                        <a:spcBef>
                          <a:spcPct val="20000"/>
                        </a:spcBef>
                        <a:spcAft>
                          <a:spcPct val="0"/>
                        </a:spcAft>
                        <a:defRPr sz="1600">
                          <a:solidFill>
                            <a:schemeClr val="tx1"/>
                          </a:solidFill>
                          <a:latin typeface="DecimaW03 Rg"/>
                        </a:defRPr>
                      </a:lvl9pPr>
                    </a:lstStyle>
                    <a:p>
                      <a:pPr marL="0" marR="0" lvl="0" indent="0" algn="l" defTabSz="914400" rtl="0" eaLnBrk="0" fontAlgn="base" latinLnBrk="0" hangingPunct="0">
                        <a:lnSpc>
                          <a:spcPct val="100000"/>
                        </a:lnSpc>
                        <a:spcBef>
                          <a:spcPct val="20000"/>
                        </a:spcBef>
                        <a:spcAft>
                          <a:spcPct val="0"/>
                        </a:spcAft>
                        <a:buClr>
                          <a:srgbClr val="21449C"/>
                        </a:buClr>
                        <a:buSzTx/>
                        <a:buFontTx/>
                        <a:buNone/>
                        <a:tabLst/>
                      </a:pPr>
                      <a:endParaRPr kumimoji="0" lang="it-IT" altLang="it-IT" sz="2400" b="0" i="0" u="none" strike="noStrike" cap="none" normalizeH="0" baseline="0" dirty="0" smtClean="0">
                        <a:ln>
                          <a:noFill/>
                        </a:ln>
                        <a:solidFill>
                          <a:schemeClr val="tx1"/>
                        </a:solidFill>
                        <a:effectLst/>
                        <a:latin typeface="DecimaWE Rg" pitchFamily="2" charset="0"/>
                      </a:endParaRPr>
                    </a:p>
                  </a:txBody>
                  <a:tcPr horzOverflow="overflow"/>
                </a:tc>
              </a:tr>
            </a:tbl>
          </a:graphicData>
        </a:graphic>
      </p:graphicFrame>
    </p:spTree>
    <p:extLst>
      <p:ext uri="{BB962C8B-B14F-4D97-AF65-F5344CB8AC3E}">
        <p14:creationId xmlns:p14="http://schemas.microsoft.com/office/powerpoint/2010/main" val="407803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9" name="Text Box 29"/>
          <p:cNvSpPr txBox="1">
            <a:spLocks noChangeArrowheads="1"/>
          </p:cNvSpPr>
          <p:nvPr/>
        </p:nvSpPr>
        <p:spPr bwMode="auto">
          <a:xfrm>
            <a:off x="5519738" y="188914"/>
            <a:ext cx="51482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600">
                <a:solidFill>
                  <a:schemeClr val="bg1"/>
                </a:solidFill>
              </a:rPr>
              <a:t>PRIMA DEFINIZIONE DEGLI INTERVENTI PRIORITARI AI FINI DELLA CONCERTAZIONE</a:t>
            </a:r>
          </a:p>
        </p:txBody>
      </p:sp>
      <p:sp>
        <p:nvSpPr>
          <p:cNvPr id="317470" name="Text Box 30"/>
          <p:cNvSpPr txBox="1">
            <a:spLocks noChangeArrowheads="1"/>
          </p:cNvSpPr>
          <p:nvPr/>
        </p:nvSpPr>
        <p:spPr bwMode="auto">
          <a:xfrm>
            <a:off x="1855788" y="281823"/>
            <a:ext cx="89646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dirty="0">
                <a:solidFill>
                  <a:schemeClr val="accent2"/>
                </a:solidFill>
              </a:rPr>
              <a:t>IPOTESI DI CONCENTRAZIONE PERCENTUALE DELLE RISORSE FINANZIARIE</a:t>
            </a:r>
          </a:p>
        </p:txBody>
      </p:sp>
      <p:sp>
        <p:nvSpPr>
          <p:cNvPr id="7" name="Rettangolo arrotondato 6"/>
          <p:cNvSpPr/>
          <p:nvPr/>
        </p:nvSpPr>
        <p:spPr>
          <a:xfrm>
            <a:off x="1474788" y="744064"/>
            <a:ext cx="1867126" cy="1433079"/>
          </a:xfrm>
          <a:prstGeom prst="roundRect">
            <a:avLst/>
          </a:prstGeom>
          <a:solidFill>
            <a:schemeClr val="bg1"/>
          </a:solidFill>
          <a:ln w="38100" cmpd="dbl">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altLang="it-IT" sz="1400">
                <a:solidFill>
                  <a:srgbClr val="7030A0"/>
                </a:solidFill>
              </a:rPr>
              <a:t>Ob. Tematico 8</a:t>
            </a:r>
            <a:r>
              <a:rPr lang="it-IT" altLang="it-IT" sz="1400"/>
              <a:t>:</a:t>
            </a:r>
          </a:p>
          <a:p>
            <a:pPr eaLnBrk="1" hangingPunct="1"/>
            <a:r>
              <a:rPr lang="it-IT" altLang="it-IT" sz="1400"/>
              <a:t>Promozione dell'occupazione e sostegno alla mobilità professionale</a:t>
            </a:r>
          </a:p>
        </p:txBody>
      </p:sp>
      <p:sp>
        <p:nvSpPr>
          <p:cNvPr id="10" name="Rettangolo arrotondato 9"/>
          <p:cNvSpPr/>
          <p:nvPr/>
        </p:nvSpPr>
        <p:spPr>
          <a:xfrm>
            <a:off x="3575050" y="784682"/>
            <a:ext cx="6192838" cy="1368425"/>
          </a:xfrm>
          <a:prstGeom prst="roundRect">
            <a:avLst/>
          </a:prstGeom>
          <a:solidFill>
            <a:schemeClr val="bg1"/>
          </a:solidFill>
          <a:ln w="38100" cmpd="dbl">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just" eaLnBrk="1" hangingPunct="1"/>
            <a:r>
              <a:rPr lang="it-IT" altLang="it-IT" sz="1200" i="1">
                <a:solidFill>
                  <a:srgbClr val="7030A0"/>
                </a:solidFill>
              </a:rPr>
              <a:t>Priorità 8.1</a:t>
            </a:r>
            <a:r>
              <a:rPr lang="it-IT" altLang="it-IT" sz="1200" i="1"/>
              <a:t>:</a:t>
            </a:r>
          </a:p>
          <a:p>
            <a:pPr algn="just" eaLnBrk="1" hangingPunct="1"/>
            <a:r>
              <a:rPr lang="it-IT" altLang="it-IT" sz="1200"/>
              <a:t>Accesso all'occupazione per le persone alla ricerca di un impiego e le persone inattive, comprese le iniziative locali per l'occupazione e il sostegno alla mobilità professionale</a:t>
            </a:r>
          </a:p>
          <a:p>
            <a:pPr algn="just" eaLnBrk="1" hangingPunct="1"/>
            <a:r>
              <a:rPr lang="it-IT" altLang="it-IT" sz="1200" i="1">
                <a:solidFill>
                  <a:srgbClr val="7030A0"/>
                </a:solidFill>
              </a:rPr>
              <a:t>Priorità 8.7</a:t>
            </a:r>
          </a:p>
          <a:p>
            <a:pPr algn="just" eaLnBrk="1" hangingPunct="1"/>
            <a:r>
              <a:rPr lang="it-IT" altLang="it-IT" sz="1200"/>
              <a:t>Modernizzazione e rafforzamento delle istituzioni del mdl, comprese azioni volte  a migliorare la mobilità professionale transnazionale</a:t>
            </a:r>
          </a:p>
          <a:p>
            <a:pPr algn="just" eaLnBrk="1" hangingPunct="1"/>
            <a:endParaRPr lang="it-IT" altLang="it-IT" sz="1400"/>
          </a:p>
        </p:txBody>
      </p:sp>
      <p:sp>
        <p:nvSpPr>
          <p:cNvPr id="13" name="Rettangolo arrotondato 12"/>
          <p:cNvSpPr/>
          <p:nvPr/>
        </p:nvSpPr>
        <p:spPr>
          <a:xfrm>
            <a:off x="9975850" y="1036353"/>
            <a:ext cx="692150" cy="288924"/>
          </a:xfrm>
          <a:prstGeom prst="roundRect">
            <a:avLst/>
          </a:prstGeom>
          <a:solidFill>
            <a:schemeClr val="bg1"/>
          </a:solidFill>
          <a:ln w="38100" cmpd="dbl">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altLang="it-IT" sz="1600"/>
              <a:t>35%</a:t>
            </a:r>
          </a:p>
        </p:txBody>
      </p:sp>
      <p:sp>
        <p:nvSpPr>
          <p:cNvPr id="14" name="Rettangolo arrotondato 13"/>
          <p:cNvSpPr/>
          <p:nvPr/>
        </p:nvSpPr>
        <p:spPr>
          <a:xfrm>
            <a:off x="10092532" y="1701982"/>
            <a:ext cx="637152" cy="357998"/>
          </a:xfrm>
          <a:prstGeom prst="roundRect">
            <a:avLst/>
          </a:prstGeom>
          <a:solidFill>
            <a:schemeClr val="bg1"/>
          </a:solidFill>
          <a:ln w="38100" cmpd="dbl">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altLang="it-IT" sz="1600"/>
              <a:t>3%</a:t>
            </a:r>
          </a:p>
        </p:txBody>
      </p:sp>
      <p:sp>
        <p:nvSpPr>
          <p:cNvPr id="8" name="Rettangolo arrotondato 7"/>
          <p:cNvSpPr/>
          <p:nvPr/>
        </p:nvSpPr>
        <p:spPr>
          <a:xfrm>
            <a:off x="1543957" y="2426049"/>
            <a:ext cx="1797957" cy="1290289"/>
          </a:xfrm>
          <a:prstGeom prst="roundRect">
            <a:avLst/>
          </a:prstGeom>
          <a:solidFill>
            <a:schemeClr val="bg1"/>
          </a:solidFill>
          <a:ln w="38100" cmpd="dbl">
            <a:solidFill>
              <a:srgbClr val="FF66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altLang="it-IT" sz="1400">
                <a:solidFill>
                  <a:srgbClr val="7030A0"/>
                </a:solidFill>
              </a:rPr>
              <a:t>Ob. Tematico 9</a:t>
            </a:r>
            <a:r>
              <a:rPr lang="it-IT" altLang="it-IT" sz="1400"/>
              <a:t>:</a:t>
            </a:r>
          </a:p>
          <a:p>
            <a:pPr eaLnBrk="1" hangingPunct="1"/>
            <a:r>
              <a:rPr lang="it-IT" altLang="it-IT" sz="1400"/>
              <a:t>Promozione dell'inclusione sociale e lotta contro la povertà</a:t>
            </a:r>
          </a:p>
        </p:txBody>
      </p:sp>
      <p:sp>
        <p:nvSpPr>
          <p:cNvPr id="11" name="Rettangolo arrotondato 10"/>
          <p:cNvSpPr/>
          <p:nvPr/>
        </p:nvSpPr>
        <p:spPr>
          <a:xfrm>
            <a:off x="3575050" y="2426216"/>
            <a:ext cx="6320064" cy="1166070"/>
          </a:xfrm>
          <a:prstGeom prst="roundRect">
            <a:avLst/>
          </a:prstGeom>
          <a:solidFill>
            <a:schemeClr val="bg1"/>
          </a:solidFill>
          <a:ln w="38100" cmpd="dbl">
            <a:solidFill>
              <a:srgbClr val="FF66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just" eaLnBrk="1" hangingPunct="1"/>
            <a:r>
              <a:rPr lang="it-IT" altLang="it-IT" sz="1600" i="1">
                <a:solidFill>
                  <a:srgbClr val="7030A0"/>
                </a:solidFill>
              </a:rPr>
              <a:t>Priorità 9.1:</a:t>
            </a:r>
          </a:p>
          <a:p>
            <a:pPr algn="just" eaLnBrk="1" hangingPunct="1"/>
            <a:r>
              <a:rPr lang="it-IT" altLang="it-IT" sz="1600"/>
              <a:t>Inclusione attiva</a:t>
            </a:r>
          </a:p>
          <a:p>
            <a:pPr algn="just" eaLnBrk="1" hangingPunct="1"/>
            <a:r>
              <a:rPr lang="it-IT" altLang="it-IT" sz="1600" i="1">
                <a:solidFill>
                  <a:srgbClr val="7030A0"/>
                </a:solidFill>
              </a:rPr>
              <a:t>Priorità 9.5:</a:t>
            </a:r>
          </a:p>
          <a:p>
            <a:pPr algn="just" eaLnBrk="1" hangingPunct="1"/>
            <a:r>
              <a:rPr lang="it-IT" altLang="it-IT" sz="1600"/>
              <a:t>Promozione dell’economia sociale e delle imprese sociali</a:t>
            </a:r>
          </a:p>
          <a:p>
            <a:pPr algn="just" eaLnBrk="1" hangingPunct="1"/>
            <a:endParaRPr lang="it-IT" altLang="it-IT" sz="1600"/>
          </a:p>
          <a:p>
            <a:pPr algn="just" eaLnBrk="1" hangingPunct="1"/>
            <a:endParaRPr lang="it-IT" altLang="it-IT" sz="1600"/>
          </a:p>
          <a:p>
            <a:pPr algn="just" eaLnBrk="1" hangingPunct="1"/>
            <a:endParaRPr lang="it-IT" altLang="it-IT" sz="1600"/>
          </a:p>
        </p:txBody>
      </p:sp>
      <p:sp>
        <p:nvSpPr>
          <p:cNvPr id="15" name="Rettangolo arrotondato 14"/>
          <p:cNvSpPr/>
          <p:nvPr/>
        </p:nvSpPr>
        <p:spPr>
          <a:xfrm>
            <a:off x="9966098" y="2526677"/>
            <a:ext cx="859034" cy="285634"/>
          </a:xfrm>
          <a:prstGeom prst="roundRect">
            <a:avLst/>
          </a:prstGeom>
          <a:solidFill>
            <a:schemeClr val="bg1"/>
          </a:solidFill>
          <a:ln w="38100" cmpd="dbl">
            <a:solidFill>
              <a:srgbClr val="FF66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altLang="it-IT" sz="1600"/>
              <a:t>15%</a:t>
            </a:r>
          </a:p>
        </p:txBody>
      </p:sp>
      <p:sp>
        <p:nvSpPr>
          <p:cNvPr id="16" name="Rettangolo arrotondato 15"/>
          <p:cNvSpPr/>
          <p:nvPr/>
        </p:nvSpPr>
        <p:spPr>
          <a:xfrm>
            <a:off x="10106024" y="3126802"/>
            <a:ext cx="623660" cy="349550"/>
          </a:xfrm>
          <a:prstGeom prst="roundRect">
            <a:avLst/>
          </a:prstGeom>
          <a:solidFill>
            <a:schemeClr val="bg1"/>
          </a:solidFill>
          <a:ln w="38100" cmpd="dbl">
            <a:solidFill>
              <a:srgbClr val="FF66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altLang="it-IT" sz="1600"/>
              <a:t>5%</a:t>
            </a:r>
          </a:p>
        </p:txBody>
      </p:sp>
      <p:sp>
        <p:nvSpPr>
          <p:cNvPr id="9" name="Rettangolo arrotondato 8"/>
          <p:cNvSpPr/>
          <p:nvPr/>
        </p:nvSpPr>
        <p:spPr>
          <a:xfrm>
            <a:off x="1500753" y="4358031"/>
            <a:ext cx="1884363" cy="1518895"/>
          </a:xfrm>
          <a:prstGeom prst="roundRect">
            <a:avLst/>
          </a:prstGeom>
          <a:solidFill>
            <a:schemeClr val="bg1"/>
          </a:solidFill>
          <a:ln w="38100" cmpd="dbl">
            <a:solidFill>
              <a:srgbClr val="FFC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altLang="it-IT" sz="1400">
                <a:solidFill>
                  <a:srgbClr val="7030A0"/>
                </a:solidFill>
              </a:rPr>
              <a:t>Ob. Tematico 10</a:t>
            </a:r>
            <a:r>
              <a:rPr lang="it-IT" altLang="it-IT" sz="1400"/>
              <a:t>:</a:t>
            </a:r>
          </a:p>
          <a:p>
            <a:pPr eaLnBrk="1" hangingPunct="1"/>
            <a:r>
              <a:rPr lang="it-IT" altLang="it-IT" sz="1400"/>
              <a:t>Investimento nell'istruzione, nelle competenze e nella formazione permanente</a:t>
            </a:r>
          </a:p>
        </p:txBody>
      </p:sp>
      <p:sp>
        <p:nvSpPr>
          <p:cNvPr id="12" name="Rettangolo arrotondato 11"/>
          <p:cNvSpPr/>
          <p:nvPr/>
        </p:nvSpPr>
        <p:spPr>
          <a:xfrm>
            <a:off x="3611563" y="3755922"/>
            <a:ext cx="6192838" cy="3046410"/>
          </a:xfrm>
          <a:prstGeom prst="roundRect">
            <a:avLst/>
          </a:prstGeom>
          <a:solidFill>
            <a:schemeClr val="bg1"/>
          </a:solidFill>
          <a:ln w="38100" cmpd="dbl">
            <a:solidFill>
              <a:srgbClr val="FFC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just" eaLnBrk="1" hangingPunct="1"/>
            <a:r>
              <a:rPr lang="it-IT" altLang="it-IT" sz="1400" i="1" dirty="0">
                <a:solidFill>
                  <a:srgbClr val="7030A0"/>
                </a:solidFill>
              </a:rPr>
              <a:t>Priorità 10.1:</a:t>
            </a:r>
          </a:p>
          <a:p>
            <a:pPr algn="just" eaLnBrk="1" hangingPunct="1"/>
            <a:r>
              <a:rPr lang="it-IT" altLang="it-IT" sz="1400" b="1" dirty="0">
                <a:solidFill>
                  <a:srgbClr val="000000"/>
                </a:solidFill>
              </a:rPr>
              <a:t>Riduzione dell'abbandono scolastico </a:t>
            </a:r>
            <a:r>
              <a:rPr lang="it-IT" altLang="it-IT" sz="1400" dirty="0">
                <a:solidFill>
                  <a:srgbClr val="000000"/>
                </a:solidFill>
              </a:rPr>
              <a:t>precoce e promozione dell'uguaglianza di accesso all'istruzione prescolare, primaria e secondaria di buona qualità</a:t>
            </a:r>
          </a:p>
          <a:p>
            <a:pPr algn="just" eaLnBrk="1" hangingPunct="1"/>
            <a:r>
              <a:rPr lang="it-IT" altLang="it-IT" sz="1400" i="1" dirty="0">
                <a:solidFill>
                  <a:srgbClr val="7030A0"/>
                </a:solidFill>
              </a:rPr>
              <a:t>Priorità 10.2:</a:t>
            </a:r>
          </a:p>
          <a:p>
            <a:pPr algn="just" eaLnBrk="1" hangingPunct="1"/>
            <a:r>
              <a:rPr lang="it-IT" altLang="it-IT" sz="1400" b="1" dirty="0"/>
              <a:t>Potenziare l’accesso all’istruzione e all’apprendimento permanenti,</a:t>
            </a:r>
            <a:r>
              <a:rPr lang="it-IT" altLang="it-IT" sz="1400" dirty="0"/>
              <a:t> elevare le abilità e le competenze della forza lavoro e accrescere la pertinenza dei sistemi d’insegnamento e di formazione rispetto alle esigenze del mercato del lavoro</a:t>
            </a:r>
            <a:endParaRPr lang="it-IT" altLang="it-IT" sz="1400" i="1" dirty="0">
              <a:solidFill>
                <a:srgbClr val="7030A0"/>
              </a:solidFill>
            </a:endParaRPr>
          </a:p>
          <a:p>
            <a:pPr algn="just" eaLnBrk="1" hangingPunct="1"/>
            <a:r>
              <a:rPr lang="it-IT" altLang="it-IT" sz="1400" i="1" dirty="0">
                <a:solidFill>
                  <a:srgbClr val="7030A0"/>
                </a:solidFill>
              </a:rPr>
              <a:t>Priorità 10.3:</a:t>
            </a:r>
          </a:p>
          <a:p>
            <a:pPr algn="just" eaLnBrk="1" hangingPunct="1"/>
            <a:r>
              <a:rPr lang="it-IT" altLang="it-IT" sz="1400" b="1" dirty="0">
                <a:solidFill>
                  <a:srgbClr val="000000"/>
                </a:solidFill>
              </a:rPr>
              <a:t>Migliorare la qualità, l’efficacia e l’apertura dell’istruzione superiore </a:t>
            </a:r>
            <a:r>
              <a:rPr lang="it-IT" altLang="it-IT" sz="1400" dirty="0">
                <a:solidFill>
                  <a:srgbClr val="000000"/>
                </a:solidFill>
              </a:rPr>
              <a:t>e di livello equivalente al fine di aumentare la partecipazione ed i tassi di riuscita</a:t>
            </a:r>
          </a:p>
        </p:txBody>
      </p:sp>
      <p:sp>
        <p:nvSpPr>
          <p:cNvPr id="20" name="Rettangolo arrotondato 19"/>
          <p:cNvSpPr/>
          <p:nvPr/>
        </p:nvSpPr>
        <p:spPr>
          <a:xfrm>
            <a:off x="10056813" y="4158343"/>
            <a:ext cx="763587" cy="398922"/>
          </a:xfrm>
          <a:prstGeom prst="roundRect">
            <a:avLst/>
          </a:prstGeom>
          <a:solidFill>
            <a:schemeClr val="bg1"/>
          </a:solidFill>
          <a:ln w="38100" cmpd="dbl">
            <a:solidFill>
              <a:srgbClr val="FFC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altLang="it-IT" sz="1600"/>
              <a:t>5%</a:t>
            </a:r>
          </a:p>
        </p:txBody>
      </p:sp>
      <p:sp>
        <p:nvSpPr>
          <p:cNvPr id="18" name="Rettangolo arrotondato 17"/>
          <p:cNvSpPr/>
          <p:nvPr/>
        </p:nvSpPr>
        <p:spPr>
          <a:xfrm>
            <a:off x="10056814" y="5169174"/>
            <a:ext cx="566142" cy="275952"/>
          </a:xfrm>
          <a:prstGeom prst="roundRect">
            <a:avLst/>
          </a:prstGeom>
          <a:solidFill>
            <a:schemeClr val="bg1"/>
          </a:solidFill>
          <a:ln w="38100" cmpd="dbl">
            <a:solidFill>
              <a:srgbClr val="FFC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altLang="it-IT" sz="1600"/>
              <a:t>8%</a:t>
            </a:r>
          </a:p>
        </p:txBody>
      </p:sp>
      <p:sp>
        <p:nvSpPr>
          <p:cNvPr id="21" name="Rettangolo arrotondato 20"/>
          <p:cNvSpPr/>
          <p:nvPr/>
        </p:nvSpPr>
        <p:spPr>
          <a:xfrm>
            <a:off x="10056814" y="6161314"/>
            <a:ext cx="763586" cy="366313"/>
          </a:xfrm>
          <a:prstGeom prst="roundRect">
            <a:avLst/>
          </a:prstGeom>
          <a:solidFill>
            <a:schemeClr val="bg1"/>
          </a:solidFill>
          <a:ln w="38100" cmpd="dbl">
            <a:solidFill>
              <a:srgbClr val="FFC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eaLnBrk="0" hangingPunct="0">
              <a:defRPr sz="4400">
                <a:solidFill>
                  <a:schemeClr val="tx1"/>
                </a:solidFill>
                <a:latin typeface="DecimaWE Rg" pitchFamily="2" charset="0"/>
              </a:defRPr>
            </a:lvl1pPr>
            <a:lvl2pPr marL="742950" indent="-285750" algn="ctr" eaLnBrk="0" hangingPunct="0">
              <a:defRPr sz="4400">
                <a:solidFill>
                  <a:schemeClr val="tx1"/>
                </a:solidFill>
                <a:latin typeface="DecimaWE Rg" pitchFamily="2" charset="0"/>
              </a:defRPr>
            </a:lvl2pPr>
            <a:lvl3pPr marL="1143000" indent="-228600" algn="ctr" eaLnBrk="0" hangingPunct="0">
              <a:defRPr sz="4400">
                <a:solidFill>
                  <a:schemeClr val="tx1"/>
                </a:solidFill>
                <a:latin typeface="DecimaWE Rg" pitchFamily="2" charset="0"/>
              </a:defRPr>
            </a:lvl3pPr>
            <a:lvl4pPr marL="1600200" indent="-228600" algn="ctr" eaLnBrk="0" hangingPunct="0">
              <a:defRPr sz="4400">
                <a:solidFill>
                  <a:schemeClr val="tx1"/>
                </a:solidFill>
                <a:latin typeface="DecimaWE Rg" pitchFamily="2" charset="0"/>
              </a:defRPr>
            </a:lvl4pPr>
            <a:lvl5pPr marL="2057400" indent="-228600" algn="ctr"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r>
              <a:rPr lang="it-IT" altLang="it-IT" sz="1600"/>
              <a:t>25%</a:t>
            </a:r>
          </a:p>
        </p:txBody>
      </p:sp>
    </p:spTree>
    <p:extLst>
      <p:ext uri="{BB962C8B-B14F-4D97-AF65-F5344CB8AC3E}">
        <p14:creationId xmlns:p14="http://schemas.microsoft.com/office/powerpoint/2010/main" val="1733007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verifiche in itinere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A fine 2016 si attivano i tavoli tecnici per la revisione delle strategie di sviluppo intelligente composte da esperti, imprese e responsabili dei cluster strategici regionali definiti nel Position </a:t>
            </a:r>
            <a:r>
              <a:rPr lang="it-IT" dirty="0" err="1" smtClean="0"/>
              <a:t>Paper</a:t>
            </a:r>
            <a:r>
              <a:rPr lang="it-IT" dirty="0" smtClean="0"/>
              <a:t> presentato alla Commissione Europea, vale a dire:</a:t>
            </a:r>
          </a:p>
          <a:p>
            <a:pPr lvl="1"/>
            <a:r>
              <a:rPr lang="it-IT" dirty="0" smtClean="0"/>
              <a:t>Agroalimentare</a:t>
            </a:r>
          </a:p>
          <a:p>
            <a:pPr lvl="1"/>
            <a:r>
              <a:rPr lang="it-IT" dirty="0" smtClean="0"/>
              <a:t>Metalmeccanica</a:t>
            </a:r>
          </a:p>
          <a:p>
            <a:pPr lvl="1"/>
            <a:r>
              <a:rPr lang="it-IT" dirty="0" smtClean="0"/>
              <a:t>Sistema casa</a:t>
            </a:r>
          </a:p>
          <a:p>
            <a:pPr lvl="1"/>
            <a:r>
              <a:rPr lang="it-IT" dirty="0" smtClean="0"/>
              <a:t>Tecnologie marittime</a:t>
            </a:r>
          </a:p>
          <a:p>
            <a:pPr lvl="1"/>
            <a:r>
              <a:rPr lang="it-IT" dirty="0" smtClean="0"/>
              <a:t>Smart </a:t>
            </a:r>
            <a:r>
              <a:rPr lang="it-IT" dirty="0" err="1" smtClean="0"/>
              <a:t>Health</a:t>
            </a:r>
            <a:endParaRPr lang="it-IT" dirty="0"/>
          </a:p>
          <a:p>
            <a:r>
              <a:rPr lang="it-IT" dirty="0" smtClean="0"/>
              <a:t>Si predispone il Rapporto Annuale </a:t>
            </a:r>
            <a:r>
              <a:rPr lang="it-IT" dirty="0"/>
              <a:t>di Attuazione (RAA): </a:t>
            </a:r>
            <a:r>
              <a:rPr lang="it-IT" dirty="0">
                <a:hlinkClick r:id="rId3"/>
              </a:rPr>
              <a:t>http://</a:t>
            </a:r>
            <a:r>
              <a:rPr lang="it-IT" dirty="0" smtClean="0">
                <a:hlinkClick r:id="rId3"/>
              </a:rPr>
              <a:t>www.regione.fvg.it/rafvg/export/sites/default/RAFVG/fondi-europei-fvg-internazionale/Strategia-specializzazione-intelligente/allegati/22032017_RAA_2016_21.12.2016.pdf</a:t>
            </a:r>
            <a:r>
              <a:rPr lang="it-IT" dirty="0" smtClean="0"/>
              <a:t> </a:t>
            </a:r>
          </a:p>
          <a:p>
            <a:r>
              <a:rPr lang="it-IT" dirty="0" smtClean="0"/>
              <a:t>Si convoca infine il Comitato strategico per definire i contenuti del rapporto da inviare a Bruxelles (vedi schema successivo)</a:t>
            </a:r>
            <a:endParaRPr lang="it-IT" dirty="0"/>
          </a:p>
        </p:txBody>
      </p:sp>
    </p:spTree>
    <p:extLst>
      <p:ext uri="{BB962C8B-B14F-4D97-AF65-F5344CB8AC3E}">
        <p14:creationId xmlns:p14="http://schemas.microsoft.com/office/powerpoint/2010/main" val="102727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2" name="Picture 22" descr="4cr_1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1426" y="765176"/>
            <a:ext cx="5548313" cy="5903913"/>
          </a:xfrm>
          <a:prstGeom prst="rect">
            <a:avLst/>
          </a:prstGeom>
          <a:noFill/>
          <a:extLst>
            <a:ext uri="{909E8E84-426E-40DD-AFC4-6F175D3DCCD1}">
              <a14:hiddenFill xmlns:a14="http://schemas.microsoft.com/office/drawing/2010/main">
                <a:solidFill>
                  <a:srgbClr val="FFFFFF"/>
                </a:solidFill>
              </a14:hiddenFill>
            </a:ext>
          </a:extLst>
        </p:spPr>
      </p:pic>
      <p:sp>
        <p:nvSpPr>
          <p:cNvPr id="81922" name="Rectangle 2"/>
          <p:cNvSpPr>
            <a:spLocks noGrp="1" noChangeArrowheads="1"/>
          </p:cNvSpPr>
          <p:nvPr>
            <p:ph type="title"/>
          </p:nvPr>
        </p:nvSpPr>
        <p:spPr>
          <a:xfrm>
            <a:off x="2208213" y="188914"/>
            <a:ext cx="7772400" cy="587375"/>
          </a:xfrm>
        </p:spPr>
        <p:txBody>
          <a:bodyPr/>
          <a:lstStyle/>
          <a:p>
            <a:r>
              <a:rPr lang="it-IT" altLang="it-IT" sz="3600"/>
              <a:t>I. Le disparità regionali: il PIL</a:t>
            </a:r>
          </a:p>
        </p:txBody>
      </p:sp>
      <p:sp>
        <p:nvSpPr>
          <p:cNvPr id="81939" name="Text Box 19"/>
          <p:cNvSpPr txBox="1">
            <a:spLocks noChangeArrowheads="1"/>
          </p:cNvSpPr>
          <p:nvPr/>
        </p:nvSpPr>
        <p:spPr bwMode="auto">
          <a:xfrm>
            <a:off x="1847850" y="981076"/>
            <a:ext cx="3024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2000"/>
              <a:t>PIL pro-capite (SPA), 2004</a:t>
            </a:r>
          </a:p>
        </p:txBody>
      </p:sp>
      <p:sp>
        <p:nvSpPr>
          <p:cNvPr id="81940" name="Text Box 20"/>
          <p:cNvSpPr txBox="1">
            <a:spLocks noChangeArrowheads="1"/>
          </p:cNvSpPr>
          <p:nvPr/>
        </p:nvSpPr>
        <p:spPr bwMode="auto">
          <a:xfrm>
            <a:off x="5016500" y="6613526"/>
            <a:ext cx="2736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sz="1000"/>
              <a:t>Fonte: CE, Quarto rapporto sulla coesione, 2007</a:t>
            </a:r>
          </a:p>
        </p:txBody>
      </p:sp>
      <p:pic>
        <p:nvPicPr>
          <p:cNvPr id="81943" name="Picture 23" descr="4cr_1a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889" y="1628775"/>
            <a:ext cx="1889125"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549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436327" y="1976331"/>
            <a:ext cx="3514381" cy="461665"/>
          </a:xfrm>
          <a:prstGeom prst="rect">
            <a:avLst/>
          </a:prstGeom>
          <a:solidFill>
            <a:schemeClr val="tx2">
              <a:lumMod val="40000"/>
              <a:lumOff val="60000"/>
            </a:schemeClr>
          </a:solidFill>
          <a:ln>
            <a:solidFill>
              <a:srgbClr val="002060"/>
            </a:solidFill>
          </a:ln>
        </p:spPr>
        <p:txBody>
          <a:bodyPr wrap="square" rtlCol="0">
            <a:spAutoFit/>
          </a:bodyPr>
          <a:lstStyle/>
          <a:p>
            <a:pPr algn="ctr"/>
            <a:r>
              <a:rPr lang="it-IT" sz="2400" b="1" dirty="0">
                <a:solidFill>
                  <a:srgbClr val="002060"/>
                </a:solidFill>
              </a:rPr>
              <a:t>COMITATO STRATEGICO</a:t>
            </a:r>
            <a:endParaRPr lang="it-IT" sz="2400" b="1" dirty="0">
              <a:solidFill>
                <a:srgbClr val="002060"/>
              </a:solidFill>
            </a:endParaRPr>
          </a:p>
        </p:txBody>
      </p:sp>
      <p:sp>
        <p:nvSpPr>
          <p:cNvPr id="8" name="Freccia in su 7"/>
          <p:cNvSpPr/>
          <p:nvPr/>
        </p:nvSpPr>
        <p:spPr>
          <a:xfrm>
            <a:off x="5987256" y="2544447"/>
            <a:ext cx="407624" cy="3690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764383" y="1051305"/>
            <a:ext cx="2831335" cy="461665"/>
          </a:xfrm>
          <a:prstGeom prst="rect">
            <a:avLst/>
          </a:prstGeom>
          <a:solidFill>
            <a:schemeClr val="tx2">
              <a:lumMod val="60000"/>
              <a:lumOff val="40000"/>
            </a:schemeClr>
          </a:solidFill>
          <a:ln>
            <a:solidFill>
              <a:srgbClr val="002060"/>
            </a:solidFill>
          </a:ln>
        </p:spPr>
        <p:txBody>
          <a:bodyPr wrap="square" rtlCol="0">
            <a:spAutoFit/>
          </a:bodyPr>
          <a:lstStyle/>
          <a:p>
            <a:pPr algn="ctr"/>
            <a:r>
              <a:rPr lang="it-IT" sz="2400" b="1" dirty="0">
                <a:solidFill>
                  <a:schemeClr val="bg1"/>
                </a:solidFill>
              </a:rPr>
              <a:t>GIUNTA REGIONALE</a:t>
            </a:r>
            <a:endParaRPr lang="it-IT" sz="2400" b="1" dirty="0">
              <a:solidFill>
                <a:schemeClr val="bg1"/>
              </a:solidFill>
            </a:endParaRPr>
          </a:p>
        </p:txBody>
      </p:sp>
      <p:sp>
        <p:nvSpPr>
          <p:cNvPr id="10" name="Freccia in su 9"/>
          <p:cNvSpPr/>
          <p:nvPr/>
        </p:nvSpPr>
        <p:spPr>
          <a:xfrm>
            <a:off x="5978415" y="1578696"/>
            <a:ext cx="407624" cy="3444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3831305" y="3011251"/>
            <a:ext cx="4568645" cy="830997"/>
          </a:xfrm>
          <a:prstGeom prst="rect">
            <a:avLst/>
          </a:prstGeom>
          <a:solidFill>
            <a:schemeClr val="tx2">
              <a:lumMod val="20000"/>
              <a:lumOff val="80000"/>
            </a:schemeClr>
          </a:solidFill>
          <a:ln>
            <a:solidFill>
              <a:srgbClr val="002060"/>
            </a:solidFill>
          </a:ln>
        </p:spPr>
        <p:txBody>
          <a:bodyPr wrap="square" rtlCol="0">
            <a:spAutoFit/>
          </a:bodyPr>
          <a:lstStyle/>
          <a:p>
            <a:pPr algn="ctr"/>
            <a:r>
              <a:rPr lang="it-IT" sz="2400" b="1" dirty="0">
                <a:solidFill>
                  <a:srgbClr val="002060"/>
                </a:solidFill>
              </a:rPr>
              <a:t>TAVOLO DI LAVORO </a:t>
            </a:r>
          </a:p>
          <a:p>
            <a:pPr algn="ctr"/>
            <a:r>
              <a:rPr lang="it-IT" sz="2400" b="1" dirty="0">
                <a:solidFill>
                  <a:srgbClr val="002060"/>
                </a:solidFill>
              </a:rPr>
              <a:t>a regia regionale</a:t>
            </a:r>
            <a:endParaRPr lang="it-IT" sz="2400" b="1" dirty="0">
              <a:solidFill>
                <a:srgbClr val="002060"/>
              </a:solidFill>
            </a:endParaRPr>
          </a:p>
        </p:txBody>
      </p:sp>
      <p:grpSp>
        <p:nvGrpSpPr>
          <p:cNvPr id="18" name="Gruppo 17"/>
          <p:cNvGrpSpPr/>
          <p:nvPr/>
        </p:nvGrpSpPr>
        <p:grpSpPr>
          <a:xfrm>
            <a:off x="2230501" y="4566710"/>
            <a:ext cx="7805451" cy="1200329"/>
            <a:chOff x="936431" y="4774899"/>
            <a:chExt cx="7805451" cy="1200329"/>
          </a:xfrm>
        </p:grpSpPr>
        <p:sp>
          <p:nvSpPr>
            <p:cNvPr id="12" name="CasellaDiTesto 11"/>
            <p:cNvSpPr txBox="1"/>
            <p:nvPr/>
          </p:nvSpPr>
          <p:spPr>
            <a:xfrm>
              <a:off x="936431" y="4774899"/>
              <a:ext cx="1894901" cy="1200329"/>
            </a:xfrm>
            <a:prstGeom prst="rect">
              <a:avLst/>
            </a:prstGeom>
            <a:solidFill>
              <a:schemeClr val="accent1">
                <a:lumMod val="20000"/>
                <a:lumOff val="80000"/>
              </a:schemeClr>
            </a:solidFill>
            <a:ln>
              <a:solidFill>
                <a:srgbClr val="002060"/>
              </a:solidFill>
            </a:ln>
          </p:spPr>
          <p:txBody>
            <a:bodyPr wrap="square" rtlCol="0">
              <a:spAutoFit/>
            </a:bodyPr>
            <a:lstStyle/>
            <a:p>
              <a:pPr algn="ctr"/>
              <a:r>
                <a:rPr lang="it-IT" b="1" dirty="0" err="1">
                  <a:solidFill>
                    <a:srgbClr val="FF0000"/>
                  </a:solidFill>
                </a:rPr>
                <a:t>GdL</a:t>
              </a:r>
              <a:endParaRPr lang="it-IT" b="1" dirty="0">
                <a:solidFill>
                  <a:srgbClr val="FF0000"/>
                </a:solidFill>
              </a:endParaRPr>
            </a:p>
            <a:p>
              <a:pPr algn="ctr"/>
              <a:r>
                <a:rPr lang="it-IT" b="1" dirty="0">
                  <a:solidFill>
                    <a:srgbClr val="002060"/>
                  </a:solidFill>
                </a:rPr>
                <a:t>Biomedicale, Diagnostica in vivo e vitro</a:t>
              </a:r>
              <a:endParaRPr lang="it-IT" b="1" dirty="0">
                <a:solidFill>
                  <a:srgbClr val="002060"/>
                </a:solidFill>
              </a:endParaRPr>
            </a:p>
          </p:txBody>
        </p:sp>
        <p:sp>
          <p:nvSpPr>
            <p:cNvPr id="13" name="CasellaDiTesto 12"/>
            <p:cNvSpPr txBox="1"/>
            <p:nvPr/>
          </p:nvSpPr>
          <p:spPr>
            <a:xfrm>
              <a:off x="2906614" y="4774899"/>
              <a:ext cx="1894901" cy="1200329"/>
            </a:xfrm>
            <a:prstGeom prst="rect">
              <a:avLst/>
            </a:prstGeom>
            <a:solidFill>
              <a:schemeClr val="accent1">
                <a:lumMod val="20000"/>
                <a:lumOff val="80000"/>
              </a:schemeClr>
            </a:solidFill>
            <a:ln>
              <a:solidFill>
                <a:srgbClr val="002060"/>
              </a:solidFill>
            </a:ln>
          </p:spPr>
          <p:txBody>
            <a:bodyPr wrap="square" rtlCol="0">
              <a:spAutoFit/>
            </a:bodyPr>
            <a:lstStyle/>
            <a:p>
              <a:pPr algn="ctr"/>
              <a:r>
                <a:rPr lang="it-IT" b="1" dirty="0" err="1">
                  <a:solidFill>
                    <a:srgbClr val="FF0000"/>
                  </a:solidFill>
                </a:rPr>
                <a:t>GdL</a:t>
              </a:r>
              <a:endParaRPr lang="it-IT" b="1" dirty="0">
                <a:solidFill>
                  <a:srgbClr val="FF0000"/>
                </a:solidFill>
              </a:endParaRPr>
            </a:p>
            <a:p>
              <a:pPr algn="ctr"/>
              <a:r>
                <a:rPr lang="it-IT" b="1" dirty="0">
                  <a:solidFill>
                    <a:srgbClr val="002060"/>
                  </a:solidFill>
                </a:rPr>
                <a:t>Informatica Medica, Bioinformatica</a:t>
              </a:r>
              <a:endParaRPr lang="it-IT" b="1" dirty="0">
                <a:solidFill>
                  <a:srgbClr val="002060"/>
                </a:solidFill>
              </a:endParaRPr>
            </a:p>
          </p:txBody>
        </p:sp>
        <p:sp>
          <p:nvSpPr>
            <p:cNvPr id="14" name="CasellaDiTesto 13"/>
            <p:cNvSpPr txBox="1"/>
            <p:nvPr/>
          </p:nvSpPr>
          <p:spPr>
            <a:xfrm>
              <a:off x="4876797" y="4774899"/>
              <a:ext cx="1894901" cy="1200329"/>
            </a:xfrm>
            <a:prstGeom prst="rect">
              <a:avLst/>
            </a:prstGeom>
            <a:solidFill>
              <a:schemeClr val="accent1">
                <a:lumMod val="20000"/>
                <a:lumOff val="80000"/>
              </a:schemeClr>
            </a:solidFill>
            <a:ln>
              <a:solidFill>
                <a:srgbClr val="002060"/>
              </a:solidFill>
            </a:ln>
          </p:spPr>
          <p:txBody>
            <a:bodyPr wrap="square" rtlCol="0">
              <a:spAutoFit/>
            </a:bodyPr>
            <a:lstStyle/>
            <a:p>
              <a:pPr algn="ctr"/>
              <a:r>
                <a:rPr lang="it-IT" b="1" dirty="0" err="1">
                  <a:solidFill>
                    <a:srgbClr val="FF0000"/>
                  </a:solidFill>
                </a:rPr>
                <a:t>GdL</a:t>
              </a:r>
              <a:endParaRPr lang="it-IT" b="1" dirty="0">
                <a:solidFill>
                  <a:srgbClr val="FF0000"/>
                </a:solidFill>
              </a:endParaRPr>
            </a:p>
            <a:p>
              <a:pPr algn="ctr"/>
              <a:r>
                <a:rPr lang="it-IT" b="1" dirty="0">
                  <a:solidFill>
                    <a:srgbClr val="002060"/>
                  </a:solidFill>
                </a:rPr>
                <a:t>Terapia Innovativa</a:t>
              </a:r>
            </a:p>
            <a:p>
              <a:pPr algn="ctr"/>
              <a:endParaRPr lang="it-IT" b="1" dirty="0">
                <a:solidFill>
                  <a:srgbClr val="002060"/>
                </a:solidFill>
              </a:endParaRPr>
            </a:p>
          </p:txBody>
        </p:sp>
        <p:sp>
          <p:nvSpPr>
            <p:cNvPr id="15" name="CasellaDiTesto 14"/>
            <p:cNvSpPr txBox="1"/>
            <p:nvPr/>
          </p:nvSpPr>
          <p:spPr>
            <a:xfrm>
              <a:off x="6846981" y="4774899"/>
              <a:ext cx="1894901" cy="1200329"/>
            </a:xfrm>
            <a:prstGeom prst="rect">
              <a:avLst/>
            </a:prstGeom>
            <a:solidFill>
              <a:schemeClr val="accent1">
                <a:lumMod val="20000"/>
                <a:lumOff val="80000"/>
              </a:schemeClr>
            </a:solidFill>
            <a:ln>
              <a:solidFill>
                <a:srgbClr val="002060"/>
              </a:solidFill>
            </a:ln>
          </p:spPr>
          <p:txBody>
            <a:bodyPr wrap="square" rtlCol="0">
              <a:spAutoFit/>
            </a:bodyPr>
            <a:lstStyle/>
            <a:p>
              <a:pPr algn="ctr"/>
              <a:r>
                <a:rPr lang="it-IT" b="1" dirty="0" err="1">
                  <a:solidFill>
                    <a:srgbClr val="FF0000"/>
                  </a:solidFill>
                </a:rPr>
                <a:t>GdL</a:t>
              </a:r>
              <a:endParaRPr lang="it-IT" b="1" dirty="0">
                <a:solidFill>
                  <a:srgbClr val="FF0000"/>
                </a:solidFill>
              </a:endParaRPr>
            </a:p>
            <a:p>
              <a:pPr algn="ctr"/>
              <a:r>
                <a:rPr lang="it-IT" b="1" dirty="0">
                  <a:solidFill>
                    <a:srgbClr val="002060"/>
                  </a:solidFill>
                </a:rPr>
                <a:t>Ambient </a:t>
              </a:r>
              <a:r>
                <a:rPr lang="it-IT" b="1" dirty="0" err="1">
                  <a:solidFill>
                    <a:srgbClr val="002060"/>
                  </a:solidFill>
                </a:rPr>
                <a:t>Assisted</a:t>
              </a:r>
              <a:r>
                <a:rPr lang="it-IT" b="1" dirty="0">
                  <a:solidFill>
                    <a:srgbClr val="002060"/>
                  </a:solidFill>
                </a:rPr>
                <a:t> Living (AAL)</a:t>
              </a:r>
            </a:p>
            <a:p>
              <a:pPr algn="ctr"/>
              <a:endParaRPr lang="it-IT" b="1" dirty="0">
                <a:solidFill>
                  <a:srgbClr val="002060"/>
                </a:solidFill>
              </a:endParaRPr>
            </a:p>
          </p:txBody>
        </p:sp>
      </p:grpSp>
      <p:sp>
        <p:nvSpPr>
          <p:cNvPr id="17" name="Parentesi graffa aperta 16"/>
          <p:cNvSpPr/>
          <p:nvPr/>
        </p:nvSpPr>
        <p:spPr>
          <a:xfrm rot="5400000">
            <a:off x="5873500" y="1390656"/>
            <a:ext cx="469872" cy="5838941"/>
          </a:xfrm>
          <a:prstGeom prst="leftBrace">
            <a:avLst>
              <a:gd name="adj1" fmla="val 8333"/>
              <a:gd name="adj2" fmla="val 48672"/>
            </a:avLst>
          </a:prstGeom>
          <a:ln w="28575">
            <a:solidFill>
              <a:srgbClr val="00CC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19" name="CasellaDiTesto 18"/>
          <p:cNvSpPr txBox="1"/>
          <p:nvPr/>
        </p:nvSpPr>
        <p:spPr>
          <a:xfrm>
            <a:off x="4683701" y="5952159"/>
            <a:ext cx="2917633" cy="646331"/>
          </a:xfrm>
          <a:prstGeom prst="rect">
            <a:avLst/>
          </a:prstGeom>
          <a:solidFill>
            <a:schemeClr val="accent1">
              <a:lumMod val="40000"/>
              <a:lumOff val="60000"/>
            </a:schemeClr>
          </a:solidFill>
          <a:ln>
            <a:solidFill>
              <a:srgbClr val="002060"/>
            </a:solidFill>
          </a:ln>
        </p:spPr>
        <p:txBody>
          <a:bodyPr wrap="square" rtlCol="0">
            <a:spAutoFit/>
          </a:bodyPr>
          <a:lstStyle/>
          <a:p>
            <a:pPr algn="ctr"/>
            <a:r>
              <a:rPr lang="it-IT" b="1" dirty="0" err="1">
                <a:solidFill>
                  <a:srgbClr val="FF0000"/>
                </a:solidFill>
              </a:rPr>
              <a:t>GdL</a:t>
            </a:r>
            <a:endParaRPr lang="it-IT" b="1" dirty="0">
              <a:solidFill>
                <a:srgbClr val="FF0000"/>
              </a:solidFill>
            </a:endParaRPr>
          </a:p>
          <a:p>
            <a:pPr algn="ctr"/>
            <a:r>
              <a:rPr lang="it-IT" b="1" dirty="0">
                <a:solidFill>
                  <a:srgbClr val="FF0000"/>
                </a:solidFill>
              </a:rPr>
              <a:t>Scientifico ed accademico</a:t>
            </a:r>
            <a:endParaRPr lang="it-IT" b="1" dirty="0">
              <a:solidFill>
                <a:srgbClr val="002060"/>
              </a:solidFill>
            </a:endParaRPr>
          </a:p>
        </p:txBody>
      </p:sp>
      <p:grpSp>
        <p:nvGrpSpPr>
          <p:cNvPr id="28" name="Gruppo 27"/>
          <p:cNvGrpSpPr/>
          <p:nvPr/>
        </p:nvGrpSpPr>
        <p:grpSpPr>
          <a:xfrm>
            <a:off x="8432243" y="2634587"/>
            <a:ext cx="3057391" cy="1711999"/>
            <a:chOff x="6543260" y="2634586"/>
            <a:chExt cx="2319684" cy="1711999"/>
          </a:xfrm>
        </p:grpSpPr>
        <p:sp>
          <p:nvSpPr>
            <p:cNvPr id="24" name="Parentesi graffa aperta 23"/>
            <p:cNvSpPr/>
            <p:nvPr/>
          </p:nvSpPr>
          <p:spPr>
            <a:xfrm>
              <a:off x="6543260" y="2634586"/>
              <a:ext cx="572873" cy="1625597"/>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5" name="CasellaDiTesto 24"/>
            <p:cNvSpPr txBox="1"/>
            <p:nvPr/>
          </p:nvSpPr>
          <p:spPr>
            <a:xfrm>
              <a:off x="6889478" y="2776925"/>
              <a:ext cx="1973466" cy="1569660"/>
            </a:xfrm>
            <a:prstGeom prst="rect">
              <a:avLst/>
            </a:prstGeom>
            <a:noFill/>
          </p:spPr>
          <p:txBody>
            <a:bodyPr wrap="square" rtlCol="0">
              <a:spAutoFit/>
            </a:bodyPr>
            <a:lstStyle/>
            <a:p>
              <a:pPr defTabSz="360000">
                <a:buFont typeface="Arial" panose="020B0604020202020204" pitchFamily="34" charset="0"/>
                <a:buChar char="•"/>
                <a:tabLst>
                  <a:tab pos="360000" algn="l"/>
                </a:tabLst>
              </a:pPr>
              <a:r>
                <a:rPr lang="it-IT" sz="1600" b="1" dirty="0">
                  <a:solidFill>
                    <a:srgbClr val="002060"/>
                  </a:solidFill>
                </a:rPr>
                <a:t> CBM</a:t>
              </a:r>
            </a:p>
            <a:p>
              <a:pPr defTabSz="360000">
                <a:buFont typeface="Arial" panose="020B0604020202020204" pitchFamily="34" charset="0"/>
                <a:buChar char="•"/>
                <a:tabLst>
                  <a:tab pos="360000" algn="l"/>
                </a:tabLst>
              </a:pPr>
              <a:r>
                <a:rPr lang="it-IT" sz="1600" b="1" dirty="0">
                  <a:solidFill>
                    <a:srgbClr val="002060"/>
                  </a:solidFill>
                </a:rPr>
                <a:t> </a:t>
              </a:r>
              <a:r>
                <a:rPr lang="it-IT" sz="1600" b="1" dirty="0">
                  <a:solidFill>
                    <a:srgbClr val="FF0000"/>
                  </a:solidFill>
                </a:rPr>
                <a:t>4 </a:t>
              </a:r>
              <a:r>
                <a:rPr lang="it-IT" sz="1600" b="1" dirty="0" err="1">
                  <a:solidFill>
                    <a:srgbClr val="FF0000"/>
                  </a:solidFill>
                </a:rPr>
                <a:t>rapp</a:t>
              </a:r>
              <a:r>
                <a:rPr lang="it-IT" sz="1600" b="1" dirty="0">
                  <a:solidFill>
                    <a:srgbClr val="FF0000"/>
                  </a:solidFill>
                </a:rPr>
                <a:t>. Imprese</a:t>
              </a:r>
            </a:p>
            <a:p>
              <a:pPr defTabSz="360000">
                <a:buFont typeface="Arial" panose="020B0604020202020204" pitchFamily="34" charset="0"/>
                <a:buChar char="•"/>
                <a:tabLst>
                  <a:tab pos="360000" algn="l"/>
                </a:tabLst>
              </a:pPr>
              <a:r>
                <a:rPr lang="it-IT" sz="1600" b="1" dirty="0">
                  <a:solidFill>
                    <a:srgbClr val="FF0000"/>
                  </a:solidFill>
                </a:rPr>
                <a:t> </a:t>
              </a:r>
              <a:r>
                <a:rPr lang="it-IT" sz="1600" b="1" dirty="0">
                  <a:solidFill>
                    <a:srgbClr val="FF0000"/>
                  </a:solidFill>
                </a:rPr>
                <a:t>4 </a:t>
              </a:r>
              <a:r>
                <a:rPr lang="it-IT" sz="1600" b="1" dirty="0" err="1">
                  <a:solidFill>
                    <a:srgbClr val="FF0000"/>
                  </a:solidFill>
                </a:rPr>
                <a:t>rapp</a:t>
              </a:r>
              <a:r>
                <a:rPr lang="it-IT" sz="1600" b="1" dirty="0">
                  <a:solidFill>
                    <a:srgbClr val="FF0000"/>
                  </a:solidFill>
                </a:rPr>
                <a:t>. Enti Ricerca</a:t>
              </a:r>
            </a:p>
            <a:p>
              <a:pPr defTabSz="360000">
                <a:buFont typeface="Arial" panose="020B0604020202020204" pitchFamily="34" charset="0"/>
                <a:buChar char="•"/>
                <a:tabLst>
                  <a:tab pos="360000" algn="l"/>
                </a:tabLst>
              </a:pPr>
              <a:r>
                <a:rPr lang="it-IT" sz="1600" b="1" dirty="0">
                  <a:solidFill>
                    <a:srgbClr val="002060"/>
                  </a:solidFill>
                </a:rPr>
                <a:t> 1 </a:t>
              </a:r>
              <a:r>
                <a:rPr lang="it-IT" sz="1600" b="1" dirty="0" err="1">
                  <a:solidFill>
                    <a:srgbClr val="002060"/>
                  </a:solidFill>
                </a:rPr>
                <a:t>rapp</a:t>
              </a:r>
              <a:r>
                <a:rPr lang="it-IT" sz="1600" b="1" dirty="0">
                  <a:solidFill>
                    <a:srgbClr val="002060"/>
                  </a:solidFill>
                </a:rPr>
                <a:t>. </a:t>
              </a:r>
              <a:r>
                <a:rPr lang="it-IT" sz="1600" b="1" dirty="0" err="1">
                  <a:solidFill>
                    <a:srgbClr val="002060"/>
                  </a:solidFill>
                </a:rPr>
                <a:t>Ass</a:t>
              </a:r>
              <a:r>
                <a:rPr lang="it-IT" sz="1600" b="1" dirty="0">
                  <a:solidFill>
                    <a:srgbClr val="002060"/>
                  </a:solidFill>
                </a:rPr>
                <a:t>. </a:t>
              </a:r>
              <a:r>
                <a:rPr lang="it-IT" sz="1600" b="1" dirty="0" err="1">
                  <a:solidFill>
                    <a:srgbClr val="002060"/>
                  </a:solidFill>
                </a:rPr>
                <a:t>C</a:t>
              </a:r>
              <a:r>
                <a:rPr lang="it-IT" sz="1600" b="1" dirty="0" err="1">
                  <a:solidFill>
                    <a:srgbClr val="002060"/>
                  </a:solidFill>
                </a:rPr>
                <a:t>at</a:t>
              </a:r>
              <a:r>
                <a:rPr lang="it-IT" sz="1600" b="1" dirty="0">
                  <a:solidFill>
                    <a:srgbClr val="002060"/>
                  </a:solidFill>
                </a:rPr>
                <a:t>.</a:t>
              </a:r>
            </a:p>
            <a:p>
              <a:pPr defTabSz="360000">
                <a:buFont typeface="Arial" panose="020B0604020202020204" pitchFamily="34" charset="0"/>
                <a:buChar char="•"/>
                <a:tabLst>
                  <a:tab pos="360000" algn="l"/>
                </a:tabLst>
              </a:pPr>
              <a:r>
                <a:rPr lang="it-IT" sz="1600" b="1" dirty="0">
                  <a:solidFill>
                    <a:srgbClr val="002060"/>
                  </a:solidFill>
                </a:rPr>
                <a:t> 1 </a:t>
              </a:r>
              <a:r>
                <a:rPr lang="it-IT" sz="1600" b="1" dirty="0" err="1">
                  <a:solidFill>
                    <a:srgbClr val="002060"/>
                  </a:solidFill>
                </a:rPr>
                <a:t>rapp</a:t>
              </a:r>
              <a:r>
                <a:rPr lang="it-IT" sz="1600" b="1" dirty="0">
                  <a:solidFill>
                    <a:srgbClr val="002060"/>
                  </a:solidFill>
                </a:rPr>
                <a:t>. </a:t>
              </a:r>
              <a:r>
                <a:rPr lang="it-IT" sz="1600" b="1" dirty="0" smtClean="0">
                  <a:solidFill>
                    <a:srgbClr val="002060"/>
                  </a:solidFill>
                </a:rPr>
                <a:t>Parchi Sc. Tecno.</a:t>
              </a:r>
              <a:endParaRPr lang="it-IT" sz="1600" b="1" dirty="0">
                <a:solidFill>
                  <a:srgbClr val="002060"/>
                </a:solidFill>
              </a:endParaRPr>
            </a:p>
          </p:txBody>
        </p:sp>
      </p:grpSp>
      <p:sp>
        <p:nvSpPr>
          <p:cNvPr id="26" name="Parentesi graffa aperta 25"/>
          <p:cNvSpPr/>
          <p:nvPr/>
        </p:nvSpPr>
        <p:spPr>
          <a:xfrm rot="10800000">
            <a:off x="3836362" y="1479665"/>
            <a:ext cx="572873" cy="1457803"/>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7" name="CasellaDiTesto 26"/>
          <p:cNvSpPr txBox="1"/>
          <p:nvPr/>
        </p:nvSpPr>
        <p:spPr>
          <a:xfrm>
            <a:off x="1484383" y="1610946"/>
            <a:ext cx="2630363" cy="1323439"/>
          </a:xfrm>
          <a:prstGeom prst="rect">
            <a:avLst/>
          </a:prstGeom>
          <a:noFill/>
        </p:spPr>
        <p:txBody>
          <a:bodyPr wrap="square" rtlCol="0">
            <a:spAutoFit/>
          </a:bodyPr>
          <a:lstStyle/>
          <a:p>
            <a:pPr>
              <a:buFont typeface="Arial" panose="020B0604020202020204" pitchFamily="34" charset="0"/>
              <a:buChar char="•"/>
            </a:pPr>
            <a:r>
              <a:rPr lang="it-IT" sz="1600" b="1" dirty="0">
                <a:solidFill>
                  <a:srgbClr val="002060"/>
                </a:solidFill>
              </a:rPr>
              <a:t> Coordinatori Cluster (n. 5)</a:t>
            </a:r>
          </a:p>
          <a:p>
            <a:pPr>
              <a:buFont typeface="Arial" panose="020B0604020202020204" pitchFamily="34" charset="0"/>
              <a:buChar char="•"/>
            </a:pPr>
            <a:r>
              <a:rPr lang="it-IT" sz="1600" b="1" dirty="0">
                <a:solidFill>
                  <a:srgbClr val="002060"/>
                </a:solidFill>
              </a:rPr>
              <a:t> 3 </a:t>
            </a:r>
            <a:r>
              <a:rPr lang="it-IT" sz="1600" b="1" dirty="0" err="1">
                <a:solidFill>
                  <a:srgbClr val="002060"/>
                </a:solidFill>
              </a:rPr>
              <a:t>rapp</a:t>
            </a:r>
            <a:r>
              <a:rPr lang="it-IT" sz="1600" b="1" dirty="0">
                <a:solidFill>
                  <a:srgbClr val="002060"/>
                </a:solidFill>
              </a:rPr>
              <a:t>. </a:t>
            </a:r>
            <a:r>
              <a:rPr lang="it-IT" sz="1600" b="1" dirty="0" err="1">
                <a:solidFill>
                  <a:srgbClr val="002060"/>
                </a:solidFill>
              </a:rPr>
              <a:t>Ass</a:t>
            </a:r>
            <a:r>
              <a:rPr lang="it-IT" sz="1600" b="1" dirty="0">
                <a:solidFill>
                  <a:srgbClr val="002060"/>
                </a:solidFill>
              </a:rPr>
              <a:t>. </a:t>
            </a:r>
            <a:r>
              <a:rPr lang="it-IT" sz="1600" b="1" dirty="0" err="1">
                <a:solidFill>
                  <a:srgbClr val="002060"/>
                </a:solidFill>
              </a:rPr>
              <a:t>Cat</a:t>
            </a:r>
            <a:r>
              <a:rPr lang="it-IT" sz="1600" b="1" dirty="0">
                <a:solidFill>
                  <a:srgbClr val="002060"/>
                </a:solidFill>
              </a:rPr>
              <a:t>. </a:t>
            </a:r>
          </a:p>
          <a:p>
            <a:pPr>
              <a:buFont typeface="Arial" panose="020B0604020202020204" pitchFamily="34" charset="0"/>
              <a:buChar char="•"/>
            </a:pPr>
            <a:r>
              <a:rPr lang="it-IT" sz="1600" b="1" dirty="0">
                <a:solidFill>
                  <a:srgbClr val="002060"/>
                </a:solidFill>
              </a:rPr>
              <a:t> Area Science Park (</a:t>
            </a:r>
            <a:r>
              <a:rPr lang="it-IT" sz="1600" b="1" dirty="0" err="1">
                <a:solidFill>
                  <a:srgbClr val="002060"/>
                </a:solidFill>
              </a:rPr>
              <a:t>SiS</a:t>
            </a:r>
            <a:r>
              <a:rPr lang="it-IT" sz="1600" b="1" dirty="0">
                <a:solidFill>
                  <a:srgbClr val="002060"/>
                </a:solidFill>
              </a:rPr>
              <a:t> FVG) </a:t>
            </a:r>
          </a:p>
          <a:p>
            <a:pPr>
              <a:buFont typeface="Arial" panose="020B0604020202020204" pitchFamily="34" charset="0"/>
              <a:buChar char="•"/>
            </a:pPr>
            <a:r>
              <a:rPr lang="it-IT" sz="1600" b="1" dirty="0">
                <a:solidFill>
                  <a:srgbClr val="002060"/>
                </a:solidFill>
              </a:rPr>
              <a:t> Servizi Coordinatori della Strategia</a:t>
            </a:r>
            <a:endParaRPr lang="it-IT" sz="1600" b="1" dirty="0">
              <a:solidFill>
                <a:srgbClr val="002060"/>
              </a:solidFill>
            </a:endParaRPr>
          </a:p>
        </p:txBody>
      </p:sp>
      <p:sp>
        <p:nvSpPr>
          <p:cNvPr id="21" name="CasellaDiTesto 20"/>
          <p:cNvSpPr txBox="1"/>
          <p:nvPr/>
        </p:nvSpPr>
        <p:spPr>
          <a:xfrm>
            <a:off x="2395755" y="411105"/>
            <a:ext cx="7076236" cy="400110"/>
          </a:xfrm>
          <a:prstGeom prst="rect">
            <a:avLst/>
          </a:prstGeom>
          <a:noFill/>
        </p:spPr>
        <p:txBody>
          <a:bodyPr wrap="square" rtlCol="0">
            <a:spAutoFit/>
          </a:bodyPr>
          <a:lstStyle/>
          <a:p>
            <a:r>
              <a:rPr lang="it-IT" sz="2000" dirty="0">
                <a:solidFill>
                  <a:srgbClr val="002060"/>
                </a:solidFill>
              </a:rPr>
              <a:t>Sistema di </a:t>
            </a:r>
            <a:r>
              <a:rPr lang="it-IT" sz="2000" dirty="0" err="1">
                <a:solidFill>
                  <a:srgbClr val="002060"/>
                </a:solidFill>
              </a:rPr>
              <a:t>Governance</a:t>
            </a:r>
            <a:r>
              <a:rPr lang="it-IT" sz="2000" dirty="0">
                <a:solidFill>
                  <a:srgbClr val="002060"/>
                </a:solidFill>
              </a:rPr>
              <a:t> S3 FVG – AREA Smart </a:t>
            </a:r>
            <a:r>
              <a:rPr lang="it-IT" sz="2000" dirty="0" err="1" smtClean="0">
                <a:solidFill>
                  <a:srgbClr val="002060"/>
                </a:solidFill>
              </a:rPr>
              <a:t>Health</a:t>
            </a:r>
            <a:r>
              <a:rPr lang="it-IT" sz="2000" dirty="0" smtClean="0">
                <a:solidFill>
                  <a:srgbClr val="002060"/>
                </a:solidFill>
              </a:rPr>
              <a:t> (esempio)</a:t>
            </a:r>
            <a:endParaRPr lang="it-IT" sz="2000" dirty="0">
              <a:solidFill>
                <a:srgbClr val="002060"/>
              </a:solidFill>
            </a:endParaRPr>
          </a:p>
        </p:txBody>
      </p:sp>
    </p:spTree>
    <p:extLst>
      <p:ext uri="{BB962C8B-B14F-4D97-AF65-F5344CB8AC3E}">
        <p14:creationId xmlns:p14="http://schemas.microsoft.com/office/powerpoint/2010/main" val="2970855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err="1" smtClean="0"/>
              <a:t>Pil</a:t>
            </a:r>
            <a:r>
              <a:rPr lang="it-IT" dirty="0" smtClean="0"/>
              <a:t> pro-capite (2011)</a:t>
            </a:r>
            <a:endParaRPr lang="it-IT" dirty="0"/>
          </a:p>
        </p:txBody>
      </p:sp>
      <p:pic>
        <p:nvPicPr>
          <p:cNvPr id="7" name="Immagine 6"/>
          <p:cNvPicPr>
            <a:picLocks noChangeAspect="1"/>
          </p:cNvPicPr>
          <p:nvPr/>
        </p:nvPicPr>
        <p:blipFill>
          <a:blip r:embed="rId2" cstate="print"/>
          <a:stretch>
            <a:fillRect/>
          </a:stretch>
        </p:blipFill>
        <p:spPr>
          <a:xfrm>
            <a:off x="0" y="1605614"/>
            <a:ext cx="7054808" cy="5088838"/>
          </a:xfrm>
          <a:prstGeom prst="rect">
            <a:avLst/>
          </a:prstGeom>
        </p:spPr>
      </p:pic>
      <p:pic>
        <p:nvPicPr>
          <p:cNvPr id="43010" name="Picture 2" descr="File:Gross domestic product (GDP) per inhabitant, in purchasing power standard (PPS), by NUTS level 2 region, 2013 (¹) (% of the EU-28 average, EU-28 = 100) RYB15.png">
            <a:hlinkClick r:id="rId3"/>
          </p:cNvPr>
          <p:cNvPicPr>
            <a:picLocks noChangeAspect="1" noChangeArrowheads="1"/>
          </p:cNvPicPr>
          <p:nvPr/>
        </p:nvPicPr>
        <p:blipFill>
          <a:blip r:embed="rId4" cstate="print"/>
          <a:srcRect/>
          <a:stretch>
            <a:fillRect/>
          </a:stretch>
        </p:blipFill>
        <p:spPr bwMode="auto">
          <a:xfrm>
            <a:off x="7249676" y="914400"/>
            <a:ext cx="4286250" cy="5715000"/>
          </a:xfrm>
          <a:prstGeom prst="rect">
            <a:avLst/>
          </a:prstGeom>
          <a:noFill/>
        </p:spPr>
      </p:pic>
      <p:sp>
        <p:nvSpPr>
          <p:cNvPr id="5" name="CasellaDiTesto 4"/>
          <p:cNvSpPr txBox="1"/>
          <p:nvPr/>
        </p:nvSpPr>
        <p:spPr>
          <a:xfrm>
            <a:off x="7546312" y="211015"/>
            <a:ext cx="3944478" cy="584775"/>
          </a:xfrm>
          <a:prstGeom prst="rect">
            <a:avLst/>
          </a:prstGeom>
          <a:noFill/>
        </p:spPr>
        <p:txBody>
          <a:bodyPr wrap="none" rtlCol="0">
            <a:spAutoFit/>
          </a:bodyPr>
          <a:lstStyle/>
          <a:p>
            <a:r>
              <a:rPr lang="it-IT" sz="3200" dirty="0" smtClean="0"/>
              <a:t>PIL PRO-CAPITE (2013)</a:t>
            </a:r>
            <a:endParaRPr lang="it-IT" sz="3200" dirty="0"/>
          </a:p>
        </p:txBody>
      </p:sp>
    </p:spTree>
    <p:extLst>
      <p:ext uri="{BB962C8B-B14F-4D97-AF65-F5344CB8AC3E}">
        <p14:creationId xmlns:p14="http://schemas.microsoft.com/office/powerpoint/2010/main" val="25729631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2235</TotalTime>
  <Words>7785</Words>
  <Application>Microsoft Office PowerPoint</Application>
  <PresentationFormat>Widescreen</PresentationFormat>
  <Paragraphs>594</Paragraphs>
  <Slides>80</Slides>
  <Notes>13</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80</vt:i4>
      </vt:variant>
    </vt:vector>
  </HeadingPairs>
  <TitlesOfParts>
    <vt:vector size="96" baseType="lpstr">
      <vt:lpstr>Arial Unicode MS</vt:lpstr>
      <vt:lpstr>MS PGothic</vt:lpstr>
      <vt:lpstr>SimSun</vt:lpstr>
      <vt:lpstr>Arial</vt:lpstr>
      <vt:lpstr>Calibri</vt:lpstr>
      <vt:lpstr>Calibri Light</vt:lpstr>
      <vt:lpstr>DecimaWE Rg</vt:lpstr>
      <vt:lpstr>MS Mincho</vt:lpstr>
      <vt:lpstr>Showcard Gothic</vt:lpstr>
      <vt:lpstr>Tahoma</vt:lpstr>
      <vt:lpstr>Times New Roman</vt:lpstr>
      <vt:lpstr>TimesNewRoman</vt:lpstr>
      <vt:lpstr>Trebuchet MS</vt:lpstr>
      <vt:lpstr>Verdana</vt:lpstr>
      <vt:lpstr>Wingdings</vt:lpstr>
      <vt:lpstr>Tema di Office</vt:lpstr>
      <vt:lpstr>La Politica Regionale Europea</vt:lpstr>
      <vt:lpstr>Struttura del percorso</vt:lpstr>
      <vt:lpstr>Le politiche redistributive di tipo aggregato</vt:lpstr>
      <vt:lpstr>Politiche regionali e politiche regionali europee: i metodi redistributivi</vt:lpstr>
      <vt:lpstr>Reddito pro-capite e scopo delle politiche regionali</vt:lpstr>
      <vt:lpstr>Gli effetti della crisi PIL pro-capite (prezzi 2010)</vt:lpstr>
      <vt:lpstr>Una convergenza mancata (Pil pro-capite prezzi 2010)…</vt:lpstr>
      <vt:lpstr>I. Le disparità regionali: il PIL</vt:lpstr>
      <vt:lpstr>Pil pro-capite (2011)</vt:lpstr>
      <vt:lpstr>I. Le disparità regionali: il PIL</vt:lpstr>
      <vt:lpstr>I. Le disparità regionali: l’occupazione</vt:lpstr>
      <vt:lpstr>I. Le disparità regionali: la produttività</vt:lpstr>
      <vt:lpstr>I. Le disparità regionali: la disoccupazione</vt:lpstr>
      <vt:lpstr>I. Le disparità regionali: l’evoluzione</vt:lpstr>
      <vt:lpstr>I. Le disparità regionali: l’evoluzione</vt:lpstr>
      <vt:lpstr>I. Le disparità regionali: l’evoluzione</vt:lpstr>
      <vt:lpstr>I. Le disparità regionali: l’evoluzione</vt:lpstr>
      <vt:lpstr>I. Le disparità regionali: l’evoluzione</vt:lpstr>
      <vt:lpstr>Persistente dualismo</vt:lpstr>
      <vt:lpstr>Gli squilibri regionali e le teorie economiche Tradizione keynesiana </vt:lpstr>
      <vt:lpstr>Gli squilibri regionali e le teorie economiche Tradizione neoclassica - 1</vt:lpstr>
      <vt:lpstr>Gli squilibri regionali e le teorie economiche Tradizione neoclassica - 2</vt:lpstr>
      <vt:lpstr>Misurazione delle divergenze regionali</vt:lpstr>
      <vt:lpstr>I. Le disparità regionali: convergenza</vt:lpstr>
      <vt:lpstr>La convergenza assoluta sembra esserci tra i paesi del club UE a 28, tuttavia σ aumenta….</vt:lpstr>
      <vt:lpstr>L’esperienza storica delle politiche regionali italiane </vt:lpstr>
      <vt:lpstr>Incentivazione di accumulazione di capitale privato </vt:lpstr>
      <vt:lpstr>Le "nuove" politiche regionali e l'intervento dell'Unione Europea</vt:lpstr>
      <vt:lpstr>Logiche di base degli interventi di politica regionale comunitaria</vt:lpstr>
      <vt:lpstr>Strumenti di intervento</vt:lpstr>
      <vt:lpstr>Dalla convergenza nazionale a quella europea</vt:lpstr>
      <vt:lpstr>… un allontanamento storico tra nord e sud</vt:lpstr>
      <vt:lpstr>E una convergenza europea molto limitata verso sud</vt:lpstr>
      <vt:lpstr>Presentazione standard di PowerPoint</vt:lpstr>
      <vt:lpstr>II Cause delle disparità regionali: un riassunto</vt:lpstr>
      <vt:lpstr>II. Convergenza? I fondamenti teorici  (i modelli neoclassici, ricardiani: il lato dell’offerta) </vt:lpstr>
      <vt:lpstr>Un breve escursus storico: le teorie della crescita</vt:lpstr>
      <vt:lpstr>La crescita per i classici</vt:lpstr>
      <vt:lpstr>E i modelli keynesiani</vt:lpstr>
      <vt:lpstr>E le conclusioni neoclassiche</vt:lpstr>
      <vt:lpstr>II. Convergenza? I fondamenti teorici  (teoria della crescita endogena, NEG, …) </vt:lpstr>
      <vt:lpstr>Il tasso di convergenza condizionata</vt:lpstr>
      <vt:lpstr>I Vantaggi dell’integrazione: i fondamenti teorici </vt:lpstr>
      <vt:lpstr>II. I vantaggi dell’integrazione ai fini della coesione: i fondamenti teorici  </vt:lpstr>
      <vt:lpstr>III. Una politica di coesione comunitaria</vt:lpstr>
      <vt:lpstr>In generale le politiche regionali di crescita … (Aspetti positivi della politica regionale europea)</vt:lpstr>
      <vt:lpstr>Aspetti negativi della politica regionale europea</vt:lpstr>
      <vt:lpstr>Il cambiamento del metodo: procedimento “dal basso” </vt:lpstr>
      <vt:lpstr>Presentazione standard di PowerPoint</vt:lpstr>
      <vt:lpstr>Il quadro strategico comune</vt:lpstr>
      <vt:lpstr>Cont. (Cambiamento di metodo)</vt:lpstr>
      <vt:lpstr>Il Budget 2014-20</vt:lpstr>
      <vt:lpstr>Fondi strutturali e d’investimento europei  (Fondi SIE) che lavorano insieme per la coesione</vt:lpstr>
      <vt:lpstr>I cinque traguardi quantitativi da raggiungere:</vt:lpstr>
      <vt:lpstr>Gli Obiettivi Tematici (OT)</vt:lpstr>
      <vt:lpstr>I PON e i POR</vt:lpstr>
      <vt:lpstr>La concentrazione dei finanziamenti</vt:lpstr>
      <vt:lpstr>Concentrazione tematica dell’FSE</vt:lpstr>
      <vt:lpstr>Concentrazione degli investimenti su  4 priorità tematiche (FESR)</vt:lpstr>
      <vt:lpstr>Presentazione standard di PowerPoint</vt:lpstr>
      <vt:lpstr>Presentazione standard di PowerPoint</vt:lpstr>
      <vt:lpstr>Smart Specialisation Strategy</vt:lpstr>
      <vt:lpstr>Maggiore attenzione ai risultati</vt:lpstr>
      <vt:lpstr>Il performance framework</vt:lpstr>
      <vt:lpstr>Condizionalità</vt:lpstr>
      <vt:lpstr>Condizionalità – art. 17 e 19 Reg. Gen.</vt:lpstr>
      <vt:lpstr>… due slides per riassumere</vt:lpstr>
      <vt:lpstr>Presentazione standard di PowerPoint</vt:lpstr>
      <vt:lpstr>Analisi ex-ante indicatori di riferimento: il caso del Fondo Sociale Europeo per FVG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 verifiche in itinere</vt:lpstr>
      <vt:lpstr>Presentazione standard di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Politica Regionale Europea</dc:title>
  <dc:creator>Laura</dc:creator>
  <cp:lastModifiedBy>User</cp:lastModifiedBy>
  <cp:revision>45</cp:revision>
  <dcterms:created xsi:type="dcterms:W3CDTF">2015-02-18T09:29:39Z</dcterms:created>
  <dcterms:modified xsi:type="dcterms:W3CDTF">2017-04-11T18:00:13Z</dcterms:modified>
</cp:coreProperties>
</file>