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7" r:id="rId3"/>
    <p:sldId id="268" r:id="rId4"/>
    <p:sldId id="274" r:id="rId5"/>
    <p:sldId id="275" r:id="rId6"/>
    <p:sldId id="276" r:id="rId7"/>
    <p:sldId id="277" r:id="rId8"/>
    <p:sldId id="284" r:id="rId9"/>
    <p:sldId id="285" r:id="rId10"/>
    <p:sldId id="280" r:id="rId11"/>
    <p:sldId id="281" r:id="rId12"/>
    <p:sldId id="260" r:id="rId13"/>
    <p:sldId id="257" r:id="rId14"/>
    <p:sldId id="261" r:id="rId15"/>
    <p:sldId id="273" r:id="rId16"/>
    <p:sldId id="282" r:id="rId17"/>
    <p:sldId id="283" r:id="rId1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titolo">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914400" y="1524000"/>
            <a:ext cx="7623175" cy="1752600"/>
          </a:xfrm>
        </p:spPr>
        <p:txBody>
          <a:bodyPr/>
          <a:lstStyle>
            <a:lvl1pPr>
              <a:defRPr sz="5000"/>
            </a:lvl1pPr>
          </a:lstStyle>
          <a:p>
            <a:r>
              <a:rPr lang="it-IT" altLang="en-US"/>
              <a:t>Fare clic per modificare lo stile del titolo</a:t>
            </a:r>
          </a:p>
        </p:txBody>
      </p:sp>
      <p:sp>
        <p:nvSpPr>
          <p:cNvPr id="1024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it-IT" altLang="en-US"/>
              <a:t>Fare clic per modificare lo stile del sottotitolo dello schema</a:t>
            </a:r>
          </a:p>
        </p:txBody>
      </p:sp>
      <p:sp>
        <p:nvSpPr>
          <p:cNvPr id="10244" name="Rectangle 4"/>
          <p:cNvSpPr>
            <a:spLocks noGrp="1" noChangeArrowheads="1"/>
          </p:cNvSpPr>
          <p:nvPr>
            <p:ph type="dt" sz="half" idx="2"/>
          </p:nvPr>
        </p:nvSpPr>
        <p:spPr/>
        <p:txBody>
          <a:bodyPr/>
          <a:lstStyle>
            <a:lvl1pPr>
              <a:defRPr/>
            </a:lvl1pPr>
          </a:lstStyle>
          <a:p>
            <a:endParaRPr lang="it-IT" altLang="en-US"/>
          </a:p>
        </p:txBody>
      </p:sp>
      <p:sp>
        <p:nvSpPr>
          <p:cNvPr id="10245" name="Rectangle 5"/>
          <p:cNvSpPr>
            <a:spLocks noGrp="1" noChangeArrowheads="1"/>
          </p:cNvSpPr>
          <p:nvPr>
            <p:ph type="ftr" sz="quarter" idx="3"/>
          </p:nvPr>
        </p:nvSpPr>
        <p:spPr>
          <a:xfrm>
            <a:off x="3124200" y="6243638"/>
            <a:ext cx="2895600" cy="457200"/>
          </a:xfrm>
        </p:spPr>
        <p:txBody>
          <a:bodyPr/>
          <a:lstStyle>
            <a:lvl1pPr>
              <a:defRPr/>
            </a:lvl1pPr>
          </a:lstStyle>
          <a:p>
            <a:endParaRPr lang="it-IT" altLang="en-US"/>
          </a:p>
        </p:txBody>
      </p:sp>
      <p:sp>
        <p:nvSpPr>
          <p:cNvPr id="10246" name="Rectangle 6"/>
          <p:cNvSpPr>
            <a:spLocks noGrp="1" noChangeArrowheads="1"/>
          </p:cNvSpPr>
          <p:nvPr>
            <p:ph type="sldNum" sz="quarter" idx="4"/>
          </p:nvPr>
        </p:nvSpPr>
        <p:spPr/>
        <p:txBody>
          <a:bodyPr/>
          <a:lstStyle>
            <a:lvl1pPr>
              <a:defRPr/>
            </a:lvl1pPr>
          </a:lstStyle>
          <a:p>
            <a:fld id="{30ABE491-F52C-49CE-8854-538A5B294E20}" type="slidenum">
              <a:rPr lang="it-IT" altLang="en-US"/>
              <a:pPr/>
              <a:t>‹N›</a:t>
            </a:fld>
            <a:endParaRPr lang="it-IT" altLang="en-US"/>
          </a:p>
        </p:txBody>
      </p:sp>
      <p:sp>
        <p:nvSpPr>
          <p:cNvPr id="1024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it-IT"/>
          </a:p>
        </p:txBody>
      </p:sp>
      <p:sp>
        <p:nvSpPr>
          <p:cNvPr id="1024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dissolve">
                                      <p:cBhvr>
                                        <p:cTn id="12"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tmplLst>
          <p:tmpl lvl="1">
            <p:tnLst>
              <p:par>
                <p:cTn presetID="9" presetClass="entr" presetSubtype="0" fill="hold" nodeType="click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dissolve">
                      <p:cBhvr>
                        <p:cTn dur="500"/>
                        <p:tgtEl>
                          <p:spTgt spid="1024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en-US"/>
          </a:p>
        </p:txBody>
      </p:sp>
      <p:sp>
        <p:nvSpPr>
          <p:cNvPr id="5" name="Segnaposto piè di pagina 4"/>
          <p:cNvSpPr>
            <a:spLocks noGrp="1"/>
          </p:cNvSpPr>
          <p:nvPr>
            <p:ph type="ftr" sz="quarter" idx="11"/>
          </p:nvPr>
        </p:nvSpPr>
        <p:spPr/>
        <p:txBody>
          <a:bodyPr/>
          <a:lstStyle>
            <a:lvl1pPr>
              <a:defRPr/>
            </a:lvl1pPr>
          </a:lstStyle>
          <a:p>
            <a:endParaRPr lang="it-IT" altLang="en-US"/>
          </a:p>
        </p:txBody>
      </p:sp>
      <p:sp>
        <p:nvSpPr>
          <p:cNvPr id="6" name="Segnaposto numero diapositiva 5"/>
          <p:cNvSpPr>
            <a:spLocks noGrp="1"/>
          </p:cNvSpPr>
          <p:nvPr>
            <p:ph type="sldNum" sz="quarter" idx="12"/>
          </p:nvPr>
        </p:nvSpPr>
        <p:spPr/>
        <p:txBody>
          <a:bodyPr/>
          <a:lstStyle>
            <a:lvl1pPr>
              <a:defRPr/>
            </a:lvl1pPr>
          </a:lstStyle>
          <a:p>
            <a:fld id="{C8670E55-86F8-4C97-809D-FF0FAB61C25B}" type="slidenum">
              <a:rPr lang="it-IT" altLang="en-US"/>
              <a:pPr/>
              <a:t>‹N›</a:t>
            </a:fld>
            <a:endParaRPr lang="it-I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7813"/>
            <a:ext cx="2057400" cy="5853112"/>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7813"/>
            <a:ext cx="6019800" cy="585311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en-US"/>
          </a:p>
        </p:txBody>
      </p:sp>
      <p:sp>
        <p:nvSpPr>
          <p:cNvPr id="5" name="Segnaposto piè di pagina 4"/>
          <p:cNvSpPr>
            <a:spLocks noGrp="1"/>
          </p:cNvSpPr>
          <p:nvPr>
            <p:ph type="ftr" sz="quarter" idx="11"/>
          </p:nvPr>
        </p:nvSpPr>
        <p:spPr/>
        <p:txBody>
          <a:bodyPr/>
          <a:lstStyle>
            <a:lvl1pPr>
              <a:defRPr/>
            </a:lvl1pPr>
          </a:lstStyle>
          <a:p>
            <a:endParaRPr lang="it-IT" altLang="en-US"/>
          </a:p>
        </p:txBody>
      </p:sp>
      <p:sp>
        <p:nvSpPr>
          <p:cNvPr id="6" name="Segnaposto numero diapositiva 5"/>
          <p:cNvSpPr>
            <a:spLocks noGrp="1"/>
          </p:cNvSpPr>
          <p:nvPr>
            <p:ph type="sldNum" sz="quarter" idx="12"/>
          </p:nvPr>
        </p:nvSpPr>
        <p:spPr/>
        <p:txBody>
          <a:bodyPr/>
          <a:lstStyle>
            <a:lvl1pPr>
              <a:defRPr/>
            </a:lvl1pPr>
          </a:lstStyle>
          <a:p>
            <a:fld id="{6CC46DE7-0E13-4CAA-970D-675B25EBD2FB}" type="slidenum">
              <a:rPr lang="it-IT" altLang="en-US"/>
              <a:pPr/>
              <a:t>‹N›</a:t>
            </a:fld>
            <a:endParaRPr lang="it-I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en-US"/>
          </a:p>
        </p:txBody>
      </p:sp>
      <p:sp>
        <p:nvSpPr>
          <p:cNvPr id="5" name="Segnaposto piè di pagina 4"/>
          <p:cNvSpPr>
            <a:spLocks noGrp="1"/>
          </p:cNvSpPr>
          <p:nvPr>
            <p:ph type="ftr" sz="quarter" idx="11"/>
          </p:nvPr>
        </p:nvSpPr>
        <p:spPr/>
        <p:txBody>
          <a:bodyPr/>
          <a:lstStyle>
            <a:lvl1pPr>
              <a:defRPr/>
            </a:lvl1pPr>
          </a:lstStyle>
          <a:p>
            <a:endParaRPr lang="it-IT" altLang="en-US"/>
          </a:p>
        </p:txBody>
      </p:sp>
      <p:sp>
        <p:nvSpPr>
          <p:cNvPr id="6" name="Segnaposto numero diapositiva 5"/>
          <p:cNvSpPr>
            <a:spLocks noGrp="1"/>
          </p:cNvSpPr>
          <p:nvPr>
            <p:ph type="sldNum" sz="quarter" idx="12"/>
          </p:nvPr>
        </p:nvSpPr>
        <p:spPr/>
        <p:txBody>
          <a:bodyPr/>
          <a:lstStyle>
            <a:lvl1pPr>
              <a:defRPr/>
            </a:lvl1pPr>
          </a:lstStyle>
          <a:p>
            <a:fld id="{251C43FD-004A-4F61-88E4-100E3A882CE2}" type="slidenum">
              <a:rPr lang="it-IT" altLang="en-US"/>
              <a:pPr/>
              <a:t>‹N›</a:t>
            </a:fld>
            <a:endParaRPr lang="it-I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ltLang="en-US"/>
          </a:p>
        </p:txBody>
      </p:sp>
      <p:sp>
        <p:nvSpPr>
          <p:cNvPr id="5" name="Segnaposto piè di pagina 4"/>
          <p:cNvSpPr>
            <a:spLocks noGrp="1"/>
          </p:cNvSpPr>
          <p:nvPr>
            <p:ph type="ftr" sz="quarter" idx="11"/>
          </p:nvPr>
        </p:nvSpPr>
        <p:spPr/>
        <p:txBody>
          <a:bodyPr/>
          <a:lstStyle>
            <a:lvl1pPr>
              <a:defRPr/>
            </a:lvl1pPr>
          </a:lstStyle>
          <a:p>
            <a:endParaRPr lang="it-IT" altLang="en-US"/>
          </a:p>
        </p:txBody>
      </p:sp>
      <p:sp>
        <p:nvSpPr>
          <p:cNvPr id="6" name="Segnaposto numero diapositiva 5"/>
          <p:cNvSpPr>
            <a:spLocks noGrp="1"/>
          </p:cNvSpPr>
          <p:nvPr>
            <p:ph type="sldNum" sz="quarter" idx="12"/>
          </p:nvPr>
        </p:nvSpPr>
        <p:spPr/>
        <p:txBody>
          <a:bodyPr/>
          <a:lstStyle>
            <a:lvl1pPr>
              <a:defRPr/>
            </a:lvl1pPr>
          </a:lstStyle>
          <a:p>
            <a:fld id="{283A4699-5F83-4456-8DD3-95CA04410FD2}" type="slidenum">
              <a:rPr lang="it-IT" altLang="en-US"/>
              <a:pPr/>
              <a:t>‹N›</a:t>
            </a:fld>
            <a:endParaRPr lang="it-I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ltLang="en-US"/>
          </a:p>
        </p:txBody>
      </p:sp>
      <p:sp>
        <p:nvSpPr>
          <p:cNvPr id="6" name="Segnaposto piè di pagina 5"/>
          <p:cNvSpPr>
            <a:spLocks noGrp="1"/>
          </p:cNvSpPr>
          <p:nvPr>
            <p:ph type="ftr" sz="quarter" idx="11"/>
          </p:nvPr>
        </p:nvSpPr>
        <p:spPr/>
        <p:txBody>
          <a:bodyPr/>
          <a:lstStyle>
            <a:lvl1pPr>
              <a:defRPr/>
            </a:lvl1pPr>
          </a:lstStyle>
          <a:p>
            <a:endParaRPr lang="it-IT" altLang="en-US"/>
          </a:p>
        </p:txBody>
      </p:sp>
      <p:sp>
        <p:nvSpPr>
          <p:cNvPr id="7" name="Segnaposto numero diapositiva 6"/>
          <p:cNvSpPr>
            <a:spLocks noGrp="1"/>
          </p:cNvSpPr>
          <p:nvPr>
            <p:ph type="sldNum" sz="quarter" idx="12"/>
          </p:nvPr>
        </p:nvSpPr>
        <p:spPr/>
        <p:txBody>
          <a:bodyPr/>
          <a:lstStyle>
            <a:lvl1pPr>
              <a:defRPr/>
            </a:lvl1pPr>
          </a:lstStyle>
          <a:p>
            <a:fld id="{14963643-2344-450A-A43D-5CCCE5B3AF21}" type="slidenum">
              <a:rPr lang="it-IT" altLang="en-US"/>
              <a:pPr/>
              <a:t>‹N›</a:t>
            </a:fld>
            <a:endParaRPr lang="it-I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ltLang="en-US"/>
          </a:p>
        </p:txBody>
      </p:sp>
      <p:sp>
        <p:nvSpPr>
          <p:cNvPr id="8" name="Segnaposto piè di pagina 7"/>
          <p:cNvSpPr>
            <a:spLocks noGrp="1"/>
          </p:cNvSpPr>
          <p:nvPr>
            <p:ph type="ftr" sz="quarter" idx="11"/>
          </p:nvPr>
        </p:nvSpPr>
        <p:spPr/>
        <p:txBody>
          <a:bodyPr/>
          <a:lstStyle>
            <a:lvl1pPr>
              <a:defRPr/>
            </a:lvl1pPr>
          </a:lstStyle>
          <a:p>
            <a:endParaRPr lang="it-IT" altLang="en-US"/>
          </a:p>
        </p:txBody>
      </p:sp>
      <p:sp>
        <p:nvSpPr>
          <p:cNvPr id="9" name="Segnaposto numero diapositiva 8"/>
          <p:cNvSpPr>
            <a:spLocks noGrp="1"/>
          </p:cNvSpPr>
          <p:nvPr>
            <p:ph type="sldNum" sz="quarter" idx="12"/>
          </p:nvPr>
        </p:nvSpPr>
        <p:spPr/>
        <p:txBody>
          <a:bodyPr/>
          <a:lstStyle>
            <a:lvl1pPr>
              <a:defRPr/>
            </a:lvl1pPr>
          </a:lstStyle>
          <a:p>
            <a:fld id="{C2E71480-D2D5-48B0-822C-F31E84910657}" type="slidenum">
              <a:rPr lang="it-IT" altLang="en-US"/>
              <a:pPr/>
              <a:t>‹N›</a:t>
            </a:fld>
            <a:endParaRPr lang="it-I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ltLang="en-US"/>
          </a:p>
        </p:txBody>
      </p:sp>
      <p:sp>
        <p:nvSpPr>
          <p:cNvPr id="4" name="Segnaposto piè di pagina 3"/>
          <p:cNvSpPr>
            <a:spLocks noGrp="1"/>
          </p:cNvSpPr>
          <p:nvPr>
            <p:ph type="ftr" sz="quarter" idx="11"/>
          </p:nvPr>
        </p:nvSpPr>
        <p:spPr/>
        <p:txBody>
          <a:bodyPr/>
          <a:lstStyle>
            <a:lvl1pPr>
              <a:defRPr/>
            </a:lvl1pPr>
          </a:lstStyle>
          <a:p>
            <a:endParaRPr lang="it-IT" altLang="en-US"/>
          </a:p>
        </p:txBody>
      </p:sp>
      <p:sp>
        <p:nvSpPr>
          <p:cNvPr id="5" name="Segnaposto numero diapositiva 4"/>
          <p:cNvSpPr>
            <a:spLocks noGrp="1"/>
          </p:cNvSpPr>
          <p:nvPr>
            <p:ph type="sldNum" sz="quarter" idx="12"/>
          </p:nvPr>
        </p:nvSpPr>
        <p:spPr/>
        <p:txBody>
          <a:bodyPr/>
          <a:lstStyle>
            <a:lvl1pPr>
              <a:defRPr/>
            </a:lvl1pPr>
          </a:lstStyle>
          <a:p>
            <a:fld id="{90FD356C-EB55-465D-8A77-D69CDCFF31F0}" type="slidenum">
              <a:rPr lang="it-IT" altLang="en-US"/>
              <a:pPr/>
              <a:t>‹N›</a:t>
            </a:fld>
            <a:endParaRPr lang="it-I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ltLang="en-US"/>
          </a:p>
        </p:txBody>
      </p:sp>
      <p:sp>
        <p:nvSpPr>
          <p:cNvPr id="3" name="Segnaposto piè di pagina 2"/>
          <p:cNvSpPr>
            <a:spLocks noGrp="1"/>
          </p:cNvSpPr>
          <p:nvPr>
            <p:ph type="ftr" sz="quarter" idx="11"/>
          </p:nvPr>
        </p:nvSpPr>
        <p:spPr/>
        <p:txBody>
          <a:bodyPr/>
          <a:lstStyle>
            <a:lvl1pPr>
              <a:defRPr/>
            </a:lvl1pPr>
          </a:lstStyle>
          <a:p>
            <a:endParaRPr lang="it-IT" altLang="en-US"/>
          </a:p>
        </p:txBody>
      </p:sp>
      <p:sp>
        <p:nvSpPr>
          <p:cNvPr id="4" name="Segnaposto numero diapositiva 3"/>
          <p:cNvSpPr>
            <a:spLocks noGrp="1"/>
          </p:cNvSpPr>
          <p:nvPr>
            <p:ph type="sldNum" sz="quarter" idx="12"/>
          </p:nvPr>
        </p:nvSpPr>
        <p:spPr/>
        <p:txBody>
          <a:bodyPr/>
          <a:lstStyle>
            <a:lvl1pPr>
              <a:defRPr/>
            </a:lvl1pPr>
          </a:lstStyle>
          <a:p>
            <a:fld id="{D2A1FB84-2613-4D85-AF1B-5E00F82BF780}" type="slidenum">
              <a:rPr lang="it-IT" altLang="en-US"/>
              <a:pPr/>
              <a:t>‹N›</a:t>
            </a:fld>
            <a:endParaRPr lang="it-I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en-US"/>
          </a:p>
        </p:txBody>
      </p:sp>
      <p:sp>
        <p:nvSpPr>
          <p:cNvPr id="6" name="Segnaposto piè di pagina 5"/>
          <p:cNvSpPr>
            <a:spLocks noGrp="1"/>
          </p:cNvSpPr>
          <p:nvPr>
            <p:ph type="ftr" sz="quarter" idx="11"/>
          </p:nvPr>
        </p:nvSpPr>
        <p:spPr/>
        <p:txBody>
          <a:bodyPr/>
          <a:lstStyle>
            <a:lvl1pPr>
              <a:defRPr/>
            </a:lvl1pPr>
          </a:lstStyle>
          <a:p>
            <a:endParaRPr lang="it-IT" altLang="en-US"/>
          </a:p>
        </p:txBody>
      </p:sp>
      <p:sp>
        <p:nvSpPr>
          <p:cNvPr id="7" name="Segnaposto numero diapositiva 6"/>
          <p:cNvSpPr>
            <a:spLocks noGrp="1"/>
          </p:cNvSpPr>
          <p:nvPr>
            <p:ph type="sldNum" sz="quarter" idx="12"/>
          </p:nvPr>
        </p:nvSpPr>
        <p:spPr/>
        <p:txBody>
          <a:bodyPr/>
          <a:lstStyle>
            <a:lvl1pPr>
              <a:defRPr/>
            </a:lvl1pPr>
          </a:lstStyle>
          <a:p>
            <a:fld id="{D453D57B-E61B-445F-9633-69D33F5CE5C1}" type="slidenum">
              <a:rPr lang="it-IT" altLang="en-US"/>
              <a:pPr/>
              <a:t>‹N›</a:t>
            </a:fld>
            <a:endParaRPr lang="it-I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en-US"/>
          </a:p>
        </p:txBody>
      </p:sp>
      <p:sp>
        <p:nvSpPr>
          <p:cNvPr id="6" name="Segnaposto piè di pagina 5"/>
          <p:cNvSpPr>
            <a:spLocks noGrp="1"/>
          </p:cNvSpPr>
          <p:nvPr>
            <p:ph type="ftr" sz="quarter" idx="11"/>
          </p:nvPr>
        </p:nvSpPr>
        <p:spPr/>
        <p:txBody>
          <a:bodyPr/>
          <a:lstStyle>
            <a:lvl1pPr>
              <a:defRPr/>
            </a:lvl1pPr>
          </a:lstStyle>
          <a:p>
            <a:endParaRPr lang="it-IT" altLang="en-US"/>
          </a:p>
        </p:txBody>
      </p:sp>
      <p:sp>
        <p:nvSpPr>
          <p:cNvPr id="7" name="Segnaposto numero diapositiva 6"/>
          <p:cNvSpPr>
            <a:spLocks noGrp="1"/>
          </p:cNvSpPr>
          <p:nvPr>
            <p:ph type="sldNum" sz="quarter" idx="12"/>
          </p:nvPr>
        </p:nvSpPr>
        <p:spPr/>
        <p:txBody>
          <a:bodyPr/>
          <a:lstStyle>
            <a:lvl1pPr>
              <a:defRPr/>
            </a:lvl1pPr>
          </a:lstStyle>
          <a:p>
            <a:fld id="{0ED31184-2228-4813-A9B8-9FE1593D71D3}" type="slidenum">
              <a:rPr lang="it-IT" altLang="en-US"/>
              <a:pPr/>
              <a:t>‹N›</a:t>
            </a:fld>
            <a:endParaRPr lang="it-I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ltLang="en-US" smtClean="0"/>
              <a:t>Fare clic per modificare lo stile del titolo</a:t>
            </a:r>
          </a:p>
        </p:txBody>
      </p:sp>
      <p:sp>
        <p:nvSpPr>
          <p:cNvPr id="92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ltLang="en-US" smtClean="0"/>
              <a:t>Fare clic per modificare gli stili del testo dello schema</a:t>
            </a:r>
          </a:p>
          <a:p>
            <a:pPr lvl="1"/>
            <a:r>
              <a:rPr lang="it-IT" altLang="en-US" smtClean="0"/>
              <a:t>Secondo livello</a:t>
            </a:r>
          </a:p>
          <a:p>
            <a:pPr lvl="2"/>
            <a:r>
              <a:rPr lang="it-IT" altLang="en-US" smtClean="0"/>
              <a:t>Terzo livello</a:t>
            </a:r>
          </a:p>
          <a:p>
            <a:pPr lvl="3"/>
            <a:r>
              <a:rPr lang="it-IT" altLang="en-US" smtClean="0"/>
              <a:t>Quarto livello</a:t>
            </a:r>
          </a:p>
          <a:p>
            <a:pPr lvl="4"/>
            <a:r>
              <a:rPr lang="it-IT" altLang="en-US" smtClean="0"/>
              <a:t>Quinto livello</a:t>
            </a:r>
          </a:p>
        </p:txBody>
      </p:sp>
      <p:sp>
        <p:nvSpPr>
          <p:cNvPr id="922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it-IT" altLang="en-US"/>
          </a:p>
        </p:txBody>
      </p:sp>
      <p:sp>
        <p:nvSpPr>
          <p:cNvPr id="92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it-IT" altLang="en-US"/>
          </a:p>
        </p:txBody>
      </p:sp>
      <p:sp>
        <p:nvSpPr>
          <p:cNvPr id="922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77327AC9-CD3E-4126-A41C-BF251CB2A368}" type="slidenum">
              <a:rPr lang="it-IT" altLang="en-US"/>
              <a:pPr/>
              <a:t>‹N›</a:t>
            </a:fld>
            <a:endParaRPr lang="it-IT" altLang="en-US"/>
          </a:p>
        </p:txBody>
      </p:sp>
      <p:sp>
        <p:nvSpPr>
          <p:cNvPr id="922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it-IT"/>
          </a:p>
        </p:txBody>
      </p:sp>
      <p:sp>
        <p:nvSpPr>
          <p:cNvPr id="922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ssolve">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dissolve">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dissolve">
                                      <p:cBhvr>
                                        <p:cTn id="17" dur="500"/>
                                        <p:tgtEl>
                                          <p:spTgt spid="9219">
                                            <p:txEl>
                                              <p:pRg st="1" end="1"/>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9219">
                                            <p:txEl>
                                              <p:pRg st="2" end="2"/>
                                            </p:txEl>
                                          </p:spTgt>
                                        </p:tgtEl>
                                        <p:attrNameLst>
                                          <p:attrName>style.visibility</p:attrName>
                                        </p:attrNameLst>
                                      </p:cBhvr>
                                      <p:to>
                                        <p:strVal val="visible"/>
                                      </p:to>
                                    </p:set>
                                    <p:animEffect transition="in" filter="dissolve">
                                      <p:cBhvr>
                                        <p:cTn id="20" dur="500"/>
                                        <p:tgtEl>
                                          <p:spTgt spid="9219">
                                            <p:txEl>
                                              <p:pRg st="2" end="2"/>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9219">
                                            <p:txEl>
                                              <p:pRg st="3" end="3"/>
                                            </p:txEl>
                                          </p:spTgt>
                                        </p:tgtEl>
                                        <p:attrNameLst>
                                          <p:attrName>style.visibility</p:attrName>
                                        </p:attrNameLst>
                                      </p:cBhvr>
                                      <p:to>
                                        <p:strVal val="visible"/>
                                      </p:to>
                                    </p:set>
                                    <p:animEffect transition="in" filter="dissolve">
                                      <p:cBhvr>
                                        <p:cTn id="23" dur="500"/>
                                        <p:tgtEl>
                                          <p:spTgt spid="9219">
                                            <p:txEl>
                                              <p:pRg st="3" end="3"/>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9219">
                                            <p:txEl>
                                              <p:pRg st="4" end="4"/>
                                            </p:txEl>
                                          </p:spTgt>
                                        </p:tgtEl>
                                        <p:attrNameLst>
                                          <p:attrName>style.visibility</p:attrName>
                                        </p:attrNameLst>
                                      </p:cBhvr>
                                      <p:to>
                                        <p:strVal val="visible"/>
                                      </p:to>
                                    </p:set>
                                    <p:animEffect transition="in" filter="dissolve">
                                      <p:cBhvr>
                                        <p:cTn id="26"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bldLvl="2">
        <p:tmplLst>
          <p:tmpl lvl="1">
            <p:tnLst>
              <p:par>
                <p:cTn presetID="9" presetClass="entr" presetSubtype="0" fill="hold" nodeType="clickEffect">
                  <p:stCondLst>
                    <p:cond delay="0"/>
                  </p:stCondLst>
                  <p:childTnLst>
                    <p:set>
                      <p:cBhvr>
                        <p:cTn dur="1" fill="hold">
                          <p:stCondLst>
                            <p:cond delay="0"/>
                          </p:stCondLst>
                        </p:cTn>
                        <p:tgtEl>
                          <p:spTgt spid="9219"/>
                        </p:tgtEl>
                        <p:attrNameLst>
                          <p:attrName>style.visibility</p:attrName>
                        </p:attrNameLst>
                      </p:cBhvr>
                      <p:to>
                        <p:strVal val="visible"/>
                      </p:to>
                    </p:set>
                    <p:animEffect transition="in" filter="dissolve">
                      <p:cBhvr>
                        <p:cTn dur="500"/>
                        <p:tgtEl>
                          <p:spTgt spid="9219"/>
                        </p:tgtEl>
                      </p:cBhvr>
                    </p:animEffect>
                  </p:childTnLst>
                </p:cTn>
              </p:par>
            </p:tnLst>
          </p:tmpl>
          <p:tmpl lvl="2">
            <p:tnLst>
              <p:par>
                <p:cTn presetID="9" presetClass="entr" presetSubtype="0" fill="hold" nodeType="clickEffect">
                  <p:stCondLst>
                    <p:cond delay="0"/>
                  </p:stCondLst>
                  <p:childTnLst>
                    <p:set>
                      <p:cBhvr>
                        <p:cTn dur="1" fill="hold">
                          <p:stCondLst>
                            <p:cond delay="0"/>
                          </p:stCondLst>
                        </p:cTn>
                        <p:tgtEl>
                          <p:spTgt spid="9219"/>
                        </p:tgtEl>
                        <p:attrNameLst>
                          <p:attrName>style.visibility</p:attrName>
                        </p:attrNameLst>
                      </p:cBhvr>
                      <p:to>
                        <p:strVal val="visible"/>
                      </p:to>
                    </p:set>
                    <p:animEffect transition="in" filter="dissolve">
                      <p:cBhvr>
                        <p:cTn dur="500"/>
                        <p:tgtEl>
                          <p:spTgt spid="9219"/>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219"/>
                        </p:tgtEl>
                        <p:attrNameLst>
                          <p:attrName>style.visibility</p:attrName>
                        </p:attrNameLst>
                      </p:cBhvr>
                      <p:to>
                        <p:strVal val="visible"/>
                      </p:to>
                    </p:set>
                    <p:animEffect transition="in" filter="dissolve">
                      <p:cBhvr>
                        <p:cTn dur="500"/>
                        <p:tgtEl>
                          <p:spTgt spid="9219"/>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219"/>
                        </p:tgtEl>
                        <p:attrNameLst>
                          <p:attrName>style.visibility</p:attrName>
                        </p:attrNameLst>
                      </p:cBhvr>
                      <p:to>
                        <p:strVal val="visible"/>
                      </p:to>
                    </p:set>
                    <p:animEffect transition="in" filter="dissolve">
                      <p:cBhvr>
                        <p:cTn dur="500"/>
                        <p:tgtEl>
                          <p:spTgt spid="9219"/>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219"/>
                        </p:tgtEl>
                        <p:attrNameLst>
                          <p:attrName>style.visibility</p:attrName>
                        </p:attrNameLst>
                      </p:cBhvr>
                      <p:to>
                        <p:strVal val="visible"/>
                      </p:to>
                    </p:set>
                    <p:animEffect transition="in" filter="dissolve">
                      <p:cBhvr>
                        <p:cTn dur="500"/>
                        <p:tgtEl>
                          <p:spTgt spid="9219"/>
                        </p:tgtEl>
                      </p:cBhvr>
                    </p:animEffect>
                  </p:childTnLst>
                </p:cTn>
              </p:par>
            </p:tnLst>
          </p:tmpl>
        </p:tmplLst>
      </p:bldP>
    </p:bld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it-IT" dirty="0" smtClean="0"/>
              <a:t> Programma ed Esempi per compito frequentanti</a:t>
            </a:r>
            <a:endParaRPr lang="it-IT" dirty="0"/>
          </a:p>
        </p:txBody>
      </p:sp>
      <p:sp>
        <p:nvSpPr>
          <p:cNvPr id="2051" name="Rectangle 3"/>
          <p:cNvSpPr>
            <a:spLocks noGrp="1" noChangeArrowheads="1"/>
          </p:cNvSpPr>
          <p:nvPr>
            <p:ph type="subTitle" idx="1"/>
          </p:nvPr>
        </p:nvSpPr>
        <p:spPr/>
        <p:txBody>
          <a:bodyPr/>
          <a:lstStyle/>
          <a:p>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Considerate il seguente problema di concentrazione del reddito ed indicate quale dei due Comuni presenta meno disuguaglianze (Curva di </a:t>
            </a:r>
            <a:r>
              <a:rPr lang="it-IT" sz="2800" dirty="0" err="1" smtClean="0"/>
              <a:t>Lorenz</a:t>
            </a:r>
            <a:r>
              <a:rPr lang="it-IT" sz="2800" dirty="0" smtClean="0"/>
              <a:t> e Indice di </a:t>
            </a:r>
            <a:r>
              <a:rPr lang="it-IT" sz="2800" dirty="0" err="1" smtClean="0"/>
              <a:t>Gini</a:t>
            </a:r>
            <a:r>
              <a:rPr lang="it-IT" sz="2800" dirty="0" smtClean="0"/>
              <a:t>)</a:t>
            </a:r>
            <a:endParaRPr lang="it-IT" sz="2800" dirty="0"/>
          </a:p>
        </p:txBody>
      </p:sp>
      <p:sp>
        <p:nvSpPr>
          <p:cNvPr id="3" name="Segnaposto contenuto 2"/>
          <p:cNvSpPr>
            <a:spLocks noGrp="1"/>
          </p:cNvSpPr>
          <p:nvPr>
            <p:ph idx="1"/>
          </p:nvPr>
        </p:nvSpPr>
        <p:spPr/>
        <p:txBody>
          <a:bodyPr/>
          <a:lstStyle/>
          <a:p>
            <a:r>
              <a:rPr lang="it-IT" sz="2400" dirty="0" smtClean="0"/>
              <a:t>Il reddito annuo (in migliaia di euro) dei componenti dei due Comuni sono i seguenti:</a:t>
            </a:r>
          </a:p>
          <a:p>
            <a:endParaRPr lang="it-IT" sz="2400" dirty="0" smtClean="0"/>
          </a:p>
          <a:p>
            <a:endParaRPr lang="it-IT" sz="2400" dirty="0" smtClean="0"/>
          </a:p>
          <a:p>
            <a:endParaRPr lang="it-IT" sz="2400" dirty="0" smtClean="0"/>
          </a:p>
          <a:p>
            <a:endParaRPr lang="it-IT" sz="2400" dirty="0" smtClean="0"/>
          </a:p>
          <a:p>
            <a:endParaRPr lang="it-IT" sz="2400" dirty="0" smtClean="0"/>
          </a:p>
          <a:p>
            <a:r>
              <a:rPr lang="it-IT" sz="2400" dirty="0" smtClean="0"/>
              <a:t>Tracciare il diagramma di </a:t>
            </a:r>
            <a:r>
              <a:rPr lang="it-IT" sz="2400" dirty="0" err="1" smtClean="0"/>
              <a:t>Lorenz</a:t>
            </a:r>
            <a:r>
              <a:rPr lang="it-IT" sz="2400" dirty="0" smtClean="0"/>
              <a:t> e interpretare il punto della spezzata di coordinate (p4; q4). Determinare il rapporto di concentrazione R di </a:t>
            </a:r>
            <a:r>
              <a:rPr lang="it-IT" sz="2400" dirty="0" err="1" smtClean="0"/>
              <a:t>Gini</a:t>
            </a:r>
            <a:r>
              <a:rPr lang="it-IT" sz="2400" dirty="0" smtClean="0"/>
              <a:t> commentando opportunamente il risultato ottenuto.</a:t>
            </a:r>
          </a:p>
        </p:txBody>
      </p:sp>
      <p:graphicFrame>
        <p:nvGraphicFramePr>
          <p:cNvPr id="4" name="Tabella 3"/>
          <p:cNvGraphicFramePr>
            <a:graphicFrameLocks noGrp="1"/>
          </p:cNvGraphicFramePr>
          <p:nvPr/>
        </p:nvGraphicFramePr>
        <p:xfrm>
          <a:off x="323528" y="2492896"/>
          <a:ext cx="7992890" cy="1736184"/>
        </p:xfrm>
        <a:graphic>
          <a:graphicData uri="http://schemas.openxmlformats.org/drawingml/2006/table">
            <a:tbl>
              <a:tblPr firstRow="1" bandRow="1">
                <a:tableStyleId>{5C22544A-7EE6-4342-B048-85BDC9FD1C3A}</a:tableStyleId>
              </a:tblPr>
              <a:tblGrid>
                <a:gridCol w="1628154"/>
                <a:gridCol w="909248"/>
                <a:gridCol w="909248"/>
                <a:gridCol w="909248"/>
                <a:gridCol w="909248"/>
                <a:gridCol w="909248"/>
                <a:gridCol w="909248"/>
                <a:gridCol w="909248"/>
              </a:tblGrid>
              <a:tr h="462560">
                <a:tc>
                  <a:txBody>
                    <a:bodyPr/>
                    <a:lstStyle/>
                    <a:p>
                      <a:pPr algn="l" fontAlgn="b"/>
                      <a:r>
                        <a:rPr lang="it-IT" sz="1600" b="0" i="0" u="none" strike="noStrike" dirty="0">
                          <a:solidFill>
                            <a:srgbClr val="000000"/>
                          </a:solidFill>
                          <a:latin typeface="Calibri"/>
                        </a:rPr>
                        <a:t>individui </a:t>
                      </a:r>
                    </a:p>
                  </a:txBody>
                  <a:tcPr marL="7620" marR="7620" marT="7620" marB="0" anchor="b"/>
                </a:tc>
                <a:tc>
                  <a:txBody>
                    <a:bodyPr/>
                    <a:lstStyle/>
                    <a:p>
                      <a:pPr algn="l" fontAlgn="b"/>
                      <a:r>
                        <a:rPr lang="it-IT" sz="1600" b="0" i="0" u="none" strike="noStrike" dirty="0">
                          <a:solidFill>
                            <a:srgbClr val="000000"/>
                          </a:solidFill>
                          <a:latin typeface="Calibri"/>
                        </a:rPr>
                        <a:t>A</a:t>
                      </a:r>
                    </a:p>
                  </a:txBody>
                  <a:tcPr marL="7620" marR="7620" marT="7620" marB="0" anchor="b"/>
                </a:tc>
                <a:tc>
                  <a:txBody>
                    <a:bodyPr/>
                    <a:lstStyle/>
                    <a:p>
                      <a:pPr algn="l" fontAlgn="b"/>
                      <a:r>
                        <a:rPr lang="it-IT" sz="1600" b="0" i="0" u="none" strike="noStrike" dirty="0">
                          <a:solidFill>
                            <a:srgbClr val="000000"/>
                          </a:solidFill>
                          <a:latin typeface="Calibri"/>
                        </a:rPr>
                        <a:t>B</a:t>
                      </a:r>
                    </a:p>
                  </a:txBody>
                  <a:tcPr marL="7620" marR="7620" marT="7620" marB="0" anchor="b"/>
                </a:tc>
                <a:tc>
                  <a:txBody>
                    <a:bodyPr/>
                    <a:lstStyle/>
                    <a:p>
                      <a:pPr algn="l" fontAlgn="b"/>
                      <a:r>
                        <a:rPr lang="it-IT" sz="1600" b="0" i="0" u="none" strike="noStrike" dirty="0">
                          <a:solidFill>
                            <a:srgbClr val="000000"/>
                          </a:solidFill>
                          <a:latin typeface="Calibri"/>
                        </a:rPr>
                        <a:t>C</a:t>
                      </a:r>
                    </a:p>
                  </a:txBody>
                  <a:tcPr marL="7620" marR="7620" marT="7620" marB="0" anchor="b"/>
                </a:tc>
                <a:tc>
                  <a:txBody>
                    <a:bodyPr/>
                    <a:lstStyle/>
                    <a:p>
                      <a:pPr algn="l" fontAlgn="b"/>
                      <a:r>
                        <a:rPr lang="it-IT" sz="1600" b="0" i="0" u="none" strike="noStrike" dirty="0">
                          <a:solidFill>
                            <a:srgbClr val="000000"/>
                          </a:solidFill>
                          <a:latin typeface="Calibri"/>
                        </a:rPr>
                        <a:t>D</a:t>
                      </a:r>
                    </a:p>
                  </a:txBody>
                  <a:tcPr marL="7620" marR="7620" marT="7620" marB="0" anchor="b"/>
                </a:tc>
                <a:tc>
                  <a:txBody>
                    <a:bodyPr/>
                    <a:lstStyle/>
                    <a:p>
                      <a:pPr algn="l" fontAlgn="b"/>
                      <a:r>
                        <a:rPr lang="it-IT" sz="1600" b="0" i="0" u="none" strike="noStrike">
                          <a:solidFill>
                            <a:srgbClr val="000000"/>
                          </a:solidFill>
                          <a:latin typeface="Calibri"/>
                        </a:rPr>
                        <a:t>E</a:t>
                      </a:r>
                    </a:p>
                  </a:txBody>
                  <a:tcPr marL="7620" marR="7620" marT="7620" marB="0" anchor="b"/>
                </a:tc>
                <a:tc>
                  <a:txBody>
                    <a:bodyPr/>
                    <a:lstStyle/>
                    <a:p>
                      <a:pPr algn="l" fontAlgn="b"/>
                      <a:r>
                        <a:rPr lang="it-IT" sz="1600" b="0" i="0" u="none" strike="noStrike">
                          <a:solidFill>
                            <a:srgbClr val="000000"/>
                          </a:solidFill>
                          <a:latin typeface="Calibri"/>
                        </a:rPr>
                        <a:t>F</a:t>
                      </a:r>
                    </a:p>
                  </a:txBody>
                  <a:tcPr marL="7620" marR="7620" marT="7620" marB="0" anchor="b"/>
                </a:tc>
                <a:tc>
                  <a:txBody>
                    <a:bodyPr/>
                    <a:lstStyle/>
                    <a:p>
                      <a:pPr algn="l" fontAlgn="b"/>
                      <a:r>
                        <a:rPr lang="it-IT" sz="1600" b="0" i="0" u="none" strike="noStrike">
                          <a:solidFill>
                            <a:srgbClr val="000000"/>
                          </a:solidFill>
                          <a:latin typeface="Calibri"/>
                        </a:rPr>
                        <a:t>G</a:t>
                      </a:r>
                    </a:p>
                  </a:txBody>
                  <a:tcPr marL="7620" marR="7620" marT="7620" marB="0" anchor="b"/>
                </a:tc>
              </a:tr>
              <a:tr h="636812">
                <a:tc>
                  <a:txBody>
                    <a:bodyPr/>
                    <a:lstStyle/>
                    <a:p>
                      <a:pPr algn="l" fontAlgn="b"/>
                      <a:r>
                        <a:rPr lang="it-IT" sz="1600" b="1" i="0" u="none" strike="noStrike" dirty="0">
                          <a:solidFill>
                            <a:srgbClr val="000000"/>
                          </a:solidFill>
                          <a:latin typeface="Calibri"/>
                        </a:rPr>
                        <a:t>Comune A </a:t>
                      </a:r>
                      <a:r>
                        <a:rPr lang="it-IT" sz="1600" b="0" i="0" u="none" strike="noStrike" dirty="0">
                          <a:solidFill>
                            <a:srgbClr val="000000"/>
                          </a:solidFill>
                          <a:latin typeface="Calibri"/>
                        </a:rPr>
                        <a:t>reddito (in migliaia di euro)</a:t>
                      </a:r>
                    </a:p>
                  </a:txBody>
                  <a:tcPr marL="7620" marR="7620" marT="7620" marB="0" anchor="b"/>
                </a:tc>
                <a:tc>
                  <a:txBody>
                    <a:bodyPr/>
                    <a:lstStyle/>
                    <a:p>
                      <a:pPr algn="r" fontAlgn="b"/>
                      <a:r>
                        <a:rPr lang="it-IT" sz="1600" b="0" i="0" u="none" strike="noStrike">
                          <a:solidFill>
                            <a:srgbClr val="000000"/>
                          </a:solidFill>
                          <a:latin typeface="Calibri"/>
                        </a:rPr>
                        <a:t>15</a:t>
                      </a:r>
                    </a:p>
                  </a:txBody>
                  <a:tcPr marL="7620" marR="7620" marT="7620" marB="0" anchor="b"/>
                </a:tc>
                <a:tc>
                  <a:txBody>
                    <a:bodyPr/>
                    <a:lstStyle/>
                    <a:p>
                      <a:pPr algn="r" fontAlgn="b"/>
                      <a:r>
                        <a:rPr lang="it-IT" sz="1600" b="0" i="0" u="none" strike="noStrike">
                          <a:solidFill>
                            <a:srgbClr val="000000"/>
                          </a:solidFill>
                          <a:latin typeface="Calibri"/>
                        </a:rPr>
                        <a:t>20</a:t>
                      </a:r>
                    </a:p>
                  </a:txBody>
                  <a:tcPr marL="7620" marR="7620" marT="7620" marB="0" anchor="b"/>
                </a:tc>
                <a:tc>
                  <a:txBody>
                    <a:bodyPr/>
                    <a:lstStyle/>
                    <a:p>
                      <a:pPr algn="r" fontAlgn="b"/>
                      <a:r>
                        <a:rPr lang="it-IT" sz="1600" b="0" i="0" u="none" strike="noStrike">
                          <a:solidFill>
                            <a:srgbClr val="000000"/>
                          </a:solidFill>
                          <a:latin typeface="Calibri"/>
                        </a:rPr>
                        <a:t>12</a:t>
                      </a:r>
                    </a:p>
                  </a:txBody>
                  <a:tcPr marL="7620" marR="7620" marT="7620" marB="0" anchor="b"/>
                </a:tc>
                <a:tc>
                  <a:txBody>
                    <a:bodyPr/>
                    <a:lstStyle/>
                    <a:p>
                      <a:pPr algn="r" fontAlgn="b"/>
                      <a:r>
                        <a:rPr lang="it-IT" sz="1600" b="0" i="0" u="none" strike="noStrike" dirty="0">
                          <a:solidFill>
                            <a:srgbClr val="000000"/>
                          </a:solidFill>
                          <a:latin typeface="Calibri"/>
                        </a:rPr>
                        <a:t>10</a:t>
                      </a:r>
                    </a:p>
                  </a:txBody>
                  <a:tcPr marL="7620" marR="7620" marT="7620" marB="0" anchor="b"/>
                </a:tc>
                <a:tc>
                  <a:txBody>
                    <a:bodyPr/>
                    <a:lstStyle/>
                    <a:p>
                      <a:pPr algn="r" fontAlgn="b"/>
                      <a:r>
                        <a:rPr lang="it-IT" sz="1600" b="0" i="0" u="none" strike="noStrike" dirty="0">
                          <a:solidFill>
                            <a:srgbClr val="000000"/>
                          </a:solidFill>
                          <a:latin typeface="Calibri"/>
                        </a:rPr>
                        <a:t>18</a:t>
                      </a:r>
                    </a:p>
                  </a:txBody>
                  <a:tcPr marL="7620" marR="7620" marT="7620" marB="0" anchor="b"/>
                </a:tc>
                <a:tc>
                  <a:txBody>
                    <a:bodyPr/>
                    <a:lstStyle/>
                    <a:p>
                      <a:pPr algn="r" fontAlgn="b"/>
                      <a:r>
                        <a:rPr lang="it-IT" sz="1600" b="0" i="0" u="none" strike="noStrike" dirty="0">
                          <a:solidFill>
                            <a:srgbClr val="000000"/>
                          </a:solidFill>
                          <a:latin typeface="Calibri"/>
                        </a:rPr>
                        <a:t>30</a:t>
                      </a:r>
                    </a:p>
                  </a:txBody>
                  <a:tcPr marL="7620" marR="7620" marT="7620" marB="0" anchor="b"/>
                </a:tc>
                <a:tc>
                  <a:txBody>
                    <a:bodyPr/>
                    <a:lstStyle/>
                    <a:p>
                      <a:pPr algn="r" fontAlgn="b"/>
                      <a:r>
                        <a:rPr lang="it-IT" sz="1600" b="0" i="0" u="none" strike="noStrike" dirty="0">
                          <a:solidFill>
                            <a:srgbClr val="000000"/>
                          </a:solidFill>
                          <a:latin typeface="Calibri"/>
                        </a:rPr>
                        <a:t>35</a:t>
                      </a:r>
                    </a:p>
                  </a:txBody>
                  <a:tcPr marL="7620" marR="7620" marT="7620" marB="0" anchor="b"/>
                </a:tc>
              </a:tr>
              <a:tr h="636812">
                <a:tc>
                  <a:txBody>
                    <a:bodyPr/>
                    <a:lstStyle/>
                    <a:p>
                      <a:pPr algn="l" fontAlgn="b"/>
                      <a:r>
                        <a:rPr lang="it-IT" sz="1600" b="1" i="0" u="none" strike="noStrike" dirty="0">
                          <a:solidFill>
                            <a:srgbClr val="000000"/>
                          </a:solidFill>
                          <a:latin typeface="Calibri"/>
                        </a:rPr>
                        <a:t>Comune B</a:t>
                      </a:r>
                      <a:r>
                        <a:rPr lang="it-IT" sz="1600" b="0" i="0" u="none" strike="noStrike" dirty="0">
                          <a:solidFill>
                            <a:srgbClr val="000000"/>
                          </a:solidFill>
                          <a:latin typeface="Calibri"/>
                        </a:rPr>
                        <a:t> reddito (in migliaia di euro)</a:t>
                      </a:r>
                    </a:p>
                  </a:txBody>
                  <a:tcPr marL="7620" marR="7620" marT="7620" marB="0" anchor="b"/>
                </a:tc>
                <a:tc>
                  <a:txBody>
                    <a:bodyPr/>
                    <a:lstStyle/>
                    <a:p>
                      <a:pPr algn="r" fontAlgn="b"/>
                      <a:r>
                        <a:rPr lang="it-IT" sz="1600" b="0" i="0" u="none" strike="noStrike">
                          <a:solidFill>
                            <a:srgbClr val="000000"/>
                          </a:solidFill>
                          <a:latin typeface="Calibri"/>
                        </a:rPr>
                        <a:t>40</a:t>
                      </a:r>
                    </a:p>
                  </a:txBody>
                  <a:tcPr marL="7620" marR="7620" marT="7620" marB="0" anchor="b"/>
                </a:tc>
                <a:tc>
                  <a:txBody>
                    <a:bodyPr/>
                    <a:lstStyle/>
                    <a:p>
                      <a:pPr algn="r" fontAlgn="b"/>
                      <a:r>
                        <a:rPr lang="it-IT" sz="1600" b="0" i="0" u="none" strike="noStrike" dirty="0">
                          <a:solidFill>
                            <a:srgbClr val="000000"/>
                          </a:solidFill>
                          <a:latin typeface="Calibri"/>
                        </a:rPr>
                        <a:t>7</a:t>
                      </a:r>
                    </a:p>
                  </a:txBody>
                  <a:tcPr marL="7620" marR="7620" marT="7620" marB="0" anchor="b"/>
                </a:tc>
                <a:tc>
                  <a:txBody>
                    <a:bodyPr/>
                    <a:lstStyle/>
                    <a:p>
                      <a:pPr algn="r" fontAlgn="b"/>
                      <a:r>
                        <a:rPr lang="it-IT" sz="1600" b="0" i="0" u="none" strike="noStrike">
                          <a:solidFill>
                            <a:srgbClr val="000000"/>
                          </a:solidFill>
                          <a:latin typeface="Calibri"/>
                        </a:rPr>
                        <a:t>18</a:t>
                      </a:r>
                    </a:p>
                  </a:txBody>
                  <a:tcPr marL="7620" marR="7620" marT="7620" marB="0" anchor="b"/>
                </a:tc>
                <a:tc>
                  <a:txBody>
                    <a:bodyPr/>
                    <a:lstStyle/>
                    <a:p>
                      <a:pPr algn="r" fontAlgn="b"/>
                      <a:r>
                        <a:rPr lang="it-IT" sz="1600" b="0" i="0" u="none" strike="noStrike">
                          <a:solidFill>
                            <a:srgbClr val="000000"/>
                          </a:solidFill>
                          <a:latin typeface="Calibri"/>
                        </a:rPr>
                        <a:t>20</a:t>
                      </a:r>
                    </a:p>
                  </a:txBody>
                  <a:tcPr marL="7620" marR="7620" marT="7620" marB="0" anchor="b"/>
                </a:tc>
                <a:tc>
                  <a:txBody>
                    <a:bodyPr/>
                    <a:lstStyle/>
                    <a:p>
                      <a:pPr algn="r" fontAlgn="b"/>
                      <a:r>
                        <a:rPr lang="it-IT" sz="1600" b="0" i="0" u="none" strike="noStrike">
                          <a:solidFill>
                            <a:srgbClr val="000000"/>
                          </a:solidFill>
                          <a:latin typeface="Calibri"/>
                        </a:rPr>
                        <a:t>14</a:t>
                      </a:r>
                    </a:p>
                  </a:txBody>
                  <a:tcPr marL="7620" marR="7620" marT="7620" marB="0" anchor="b"/>
                </a:tc>
                <a:tc>
                  <a:txBody>
                    <a:bodyPr/>
                    <a:lstStyle/>
                    <a:p>
                      <a:pPr algn="r" fontAlgn="b"/>
                      <a:r>
                        <a:rPr lang="it-IT" sz="1600" b="0" i="0" u="none" strike="noStrike">
                          <a:solidFill>
                            <a:srgbClr val="000000"/>
                          </a:solidFill>
                          <a:latin typeface="Calibri"/>
                        </a:rPr>
                        <a:t>45</a:t>
                      </a:r>
                    </a:p>
                  </a:txBody>
                  <a:tcPr marL="7620" marR="7620" marT="7620" marB="0" anchor="b"/>
                </a:tc>
                <a:tc>
                  <a:txBody>
                    <a:bodyPr/>
                    <a:lstStyle/>
                    <a:p>
                      <a:pPr algn="r" fontAlgn="b"/>
                      <a:r>
                        <a:rPr lang="it-IT" sz="1600" b="0" i="0" u="none" strike="noStrike" dirty="0">
                          <a:solidFill>
                            <a:srgbClr val="000000"/>
                          </a:solidFill>
                          <a:latin typeface="Calibri"/>
                        </a:rPr>
                        <a:t>30</a:t>
                      </a:r>
                    </a:p>
                  </a:txBody>
                  <a:tcPr marL="7620" marR="7620" marT="7620" marB="0" anchor="b"/>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Esercizio inefficienza allocativa Monopolio</a:t>
            </a:r>
            <a:endParaRPr lang="it-IT" dirty="0"/>
          </a:p>
        </p:txBody>
      </p:sp>
      <p:sp>
        <p:nvSpPr>
          <p:cNvPr id="3" name="Segnaposto contenuto 2"/>
          <p:cNvSpPr>
            <a:spLocks noGrp="1"/>
          </p:cNvSpPr>
          <p:nvPr>
            <p:ph idx="1"/>
          </p:nvPr>
        </p:nvSpPr>
        <p:spPr/>
        <p:txBody>
          <a:bodyPr/>
          <a:lstStyle/>
          <a:p>
            <a:r>
              <a:rPr lang="it-IT" sz="2000" dirty="0" smtClean="0"/>
              <a:t>La funzione di domanda di mercato delle navi è </a:t>
            </a:r>
            <a:r>
              <a:rPr lang="it-IT" sz="2000" dirty="0" err="1" smtClean="0"/>
              <a:t>Q</a:t>
            </a:r>
            <a:r>
              <a:rPr lang="it-IT" sz="2000" baseline="30000" dirty="0" err="1" smtClean="0"/>
              <a:t>D</a:t>
            </a:r>
            <a:r>
              <a:rPr lang="it-IT" sz="2000" dirty="0" err="1" smtClean="0"/>
              <a:t>=</a:t>
            </a:r>
            <a:r>
              <a:rPr lang="it-IT" sz="2000" dirty="0" smtClean="0"/>
              <a:t> 20 – p.</a:t>
            </a:r>
          </a:p>
          <a:p>
            <a:r>
              <a:rPr lang="it-IT" sz="2000" dirty="0" smtClean="0"/>
              <a:t>Il costo di produzione è dato da TC(Q)= 1 + Q</a:t>
            </a:r>
            <a:r>
              <a:rPr lang="it-IT" sz="2000" baseline="30000" dirty="0" smtClean="0"/>
              <a:t>2</a:t>
            </a:r>
            <a:r>
              <a:rPr lang="it-IT" sz="2000" dirty="0" smtClean="0"/>
              <a:t>.</a:t>
            </a:r>
          </a:p>
          <a:p>
            <a:r>
              <a:rPr lang="it-IT" sz="2000" dirty="0" smtClean="0"/>
              <a:t>Determinare:</a:t>
            </a:r>
          </a:p>
          <a:p>
            <a:r>
              <a:rPr lang="it-IT" sz="2000" dirty="0" smtClean="0"/>
              <a:t>a) l’equilibrio di mercato se le navi fossero tutte prodotte da una impresa monopolista;</a:t>
            </a:r>
          </a:p>
          <a:p>
            <a:r>
              <a:rPr lang="it-IT" sz="2000" dirty="0" smtClean="0"/>
              <a:t>b) l’equilibrio di mercato se il mercato delle navi fosse in concorrenza perfetta;</a:t>
            </a:r>
          </a:p>
          <a:p>
            <a:r>
              <a:rPr lang="it-IT" sz="2000" dirty="0" smtClean="0"/>
              <a:t>c) la perdita di benessere sociale nel passaggio dall’equilibrio di concorrenza perfetta all’equilibrio di monopolio (con rappresentazione grafica del caso specifico in oggetto).</a:t>
            </a:r>
            <a:endParaRPr lang="it-IT"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t-IT" sz="2800" dirty="0"/>
              <a:t/>
            </a:r>
            <a:br>
              <a:rPr lang="it-IT" sz="2800" dirty="0"/>
            </a:br>
            <a:endParaRPr lang="it-IT" sz="2800" dirty="0"/>
          </a:p>
        </p:txBody>
      </p:sp>
      <p:sp>
        <p:nvSpPr>
          <p:cNvPr id="4" name="Segnaposto testo 3"/>
          <p:cNvSpPr>
            <a:spLocks noGrp="1"/>
          </p:cNvSpPr>
          <p:nvPr>
            <p:ph type="body" idx="1"/>
          </p:nvPr>
        </p:nvSpPr>
        <p:spPr/>
        <p:txBody>
          <a:bodyPr/>
          <a:lstStyle/>
          <a:p>
            <a:r>
              <a:rPr lang="it-IT" dirty="0" smtClean="0"/>
              <a:t>Domande con risposta “Vero/Falso” e breve giustificazione</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it-IT" sz="2400" dirty="0" smtClean="0"/>
              <a:t>Per ciascuna delle seguenti proposizioni, indicate con V o F se si ritiene, rispettivamente, siano vere o false, e motivare brevemente la risposta</a:t>
            </a:r>
            <a:endParaRPr lang="it-IT" sz="2400" dirty="0"/>
          </a:p>
        </p:txBody>
      </p:sp>
      <p:sp>
        <p:nvSpPr>
          <p:cNvPr id="3075" name="Rectangle 3"/>
          <p:cNvSpPr>
            <a:spLocks noGrp="1" noChangeArrowheads="1"/>
          </p:cNvSpPr>
          <p:nvPr>
            <p:ph type="body" idx="1"/>
          </p:nvPr>
        </p:nvSpPr>
        <p:spPr>
          <a:xfrm>
            <a:off x="467544" y="1556792"/>
            <a:ext cx="8229600" cy="4530725"/>
          </a:xfrm>
        </p:spPr>
        <p:txBody>
          <a:bodyPr/>
          <a:lstStyle/>
          <a:p>
            <a:pPr>
              <a:lnSpc>
                <a:spcPct val="80000"/>
              </a:lnSpc>
            </a:pPr>
            <a:r>
              <a:rPr lang="it-IT" sz="2400" dirty="0"/>
              <a:t>Le operazioni che la Banca Centrale Europea conduce su iniziativa delle </a:t>
            </a:r>
            <a:r>
              <a:rPr lang="it-IT" sz="2400" dirty="0" smtClean="0"/>
              <a:t>controparti, </a:t>
            </a:r>
            <a:r>
              <a:rPr lang="it-IT" sz="2400" dirty="0"/>
              <a:t>sono effettuate al fine di rifinanziare i disavanzi di bilancio pubblico dei paesi europei aderenti all'Unione Monetaria.</a:t>
            </a:r>
          </a:p>
          <a:p>
            <a:pPr>
              <a:lnSpc>
                <a:spcPct val="80000"/>
              </a:lnSpc>
            </a:pPr>
            <a:r>
              <a:rPr lang="it-IT" sz="2400" dirty="0"/>
              <a:t>R: </a:t>
            </a:r>
            <a:r>
              <a:rPr lang="it-IT" sz="2400" b="1" i="1" dirty="0">
                <a:solidFill>
                  <a:srgbClr val="FF0000"/>
                </a:solidFill>
              </a:rPr>
              <a:t>F. </a:t>
            </a:r>
            <a:endParaRPr lang="it-IT" sz="2400" b="1" i="1" dirty="0" smtClean="0">
              <a:solidFill>
                <a:srgbClr val="FF0000"/>
              </a:solidFill>
            </a:endParaRPr>
          </a:p>
          <a:p>
            <a:pPr>
              <a:lnSpc>
                <a:spcPct val="80000"/>
              </a:lnSpc>
            </a:pPr>
            <a:r>
              <a:rPr lang="it-IT" sz="2000" b="1" i="1" dirty="0" smtClean="0">
                <a:solidFill>
                  <a:srgbClr val="FF0000"/>
                </a:solidFill>
              </a:rPr>
              <a:t>Tali </a:t>
            </a:r>
            <a:r>
              <a:rPr lang="it-IT" sz="2000" b="1" i="1" dirty="0">
                <a:solidFill>
                  <a:srgbClr val="FF0000"/>
                </a:solidFill>
              </a:rPr>
              <a:t>operazioni hanno come controparti esclusivamente gli istituti (o aziende) di credito che possiedono determinati requisiti di </a:t>
            </a:r>
            <a:r>
              <a:rPr lang="it-IT" sz="2000" b="1" i="1" dirty="0" err="1">
                <a:solidFill>
                  <a:srgbClr val="FF0000"/>
                </a:solidFill>
              </a:rPr>
              <a:t>solvibilita’</a:t>
            </a:r>
            <a:r>
              <a:rPr lang="it-IT" sz="2000" b="1" i="1" dirty="0">
                <a:solidFill>
                  <a:srgbClr val="FF0000"/>
                </a:solidFill>
              </a:rPr>
              <a:t>. Rispetto ai governi degli Stati aderenti all'UEM, la BCE non ha alcun obbligo di intervento a fini di finanziamento dei disavanzi di bilancio, nel pieno spirito dell'indipendenza operativa che gli viene riconosciuta per statuto</a:t>
            </a:r>
            <a:r>
              <a:rPr lang="it-IT" sz="2000" b="1" i="1" dirty="0" smtClean="0">
                <a:solidFill>
                  <a:srgbClr val="FF0000"/>
                </a:solidFill>
              </a:rPr>
              <a:t>. Tuttavia, a partire dal luglio 2012 sono state decise misure di intervento sul mercato secondario volte all’acquisto di titoli di stato (Operazioni Definitive Monetarie) e operazioni di rifinanziamento a più lungo termine (LTRL), l’assorbimento di titoli ABS a fronte di cartolarizzazioni e di obbligazioni (CBP) e a marzo 2015 il Quantitative </a:t>
            </a:r>
            <a:r>
              <a:rPr lang="it-IT" sz="2000" b="1" i="1" dirty="0" err="1" smtClean="0">
                <a:solidFill>
                  <a:srgbClr val="FF0000"/>
                </a:solidFill>
              </a:rPr>
              <a:t>Easing</a:t>
            </a:r>
            <a:r>
              <a:rPr lang="it-IT" sz="2000" b="1" i="1" dirty="0" smtClean="0">
                <a:solidFill>
                  <a:srgbClr val="FF0000"/>
                </a:solidFill>
              </a:rPr>
              <a:t>. </a:t>
            </a:r>
            <a:endParaRPr lang="it-IT" sz="2000" b="1" i="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t-IT"/>
              <a:t>Rispondete alla seguente domanda:</a:t>
            </a:r>
          </a:p>
        </p:txBody>
      </p:sp>
      <p:sp>
        <p:nvSpPr>
          <p:cNvPr id="7171" name="Rectangle 3"/>
          <p:cNvSpPr>
            <a:spLocks noGrp="1" noChangeArrowheads="1"/>
          </p:cNvSpPr>
          <p:nvPr>
            <p:ph type="body" idx="1"/>
          </p:nvPr>
        </p:nvSpPr>
        <p:spPr/>
        <p:txBody>
          <a:bodyPr/>
          <a:lstStyle/>
          <a:p>
            <a:pPr>
              <a:lnSpc>
                <a:spcPct val="90000"/>
              </a:lnSpc>
            </a:pPr>
            <a:r>
              <a:rPr lang="it-IT" sz="2100" dirty="0"/>
              <a:t>Sapreste illustrare una politica di intervento che potrebbe migliorare l'efficienza allocativa in un settore che opera in condizione di monopolio naturale</a:t>
            </a:r>
            <a:r>
              <a:rPr lang="it-IT" sz="2100" dirty="0" smtClean="0"/>
              <a:t>? Riassumete brevemente il caso dei monopoli pubblici italiani</a:t>
            </a:r>
            <a:endParaRPr lang="it-IT" sz="2100" dirty="0"/>
          </a:p>
          <a:p>
            <a:pPr>
              <a:lnSpc>
                <a:spcPct val="90000"/>
              </a:lnSpc>
            </a:pPr>
            <a:r>
              <a:rPr lang="it-IT" sz="2100" dirty="0"/>
              <a:t>R: </a:t>
            </a:r>
            <a:r>
              <a:rPr lang="it-IT" sz="1800" dirty="0">
                <a:solidFill>
                  <a:srgbClr val="FF0000"/>
                </a:solidFill>
              </a:rPr>
              <a:t>Se il monopolio naturale riguarda beni strategici per uno Stato si possono praticare le </a:t>
            </a:r>
            <a:r>
              <a:rPr lang="it-IT" sz="1800" i="1" dirty="0">
                <a:solidFill>
                  <a:srgbClr val="FF0000"/>
                </a:solidFill>
              </a:rPr>
              <a:t>statalizzazioni</a:t>
            </a:r>
            <a:r>
              <a:rPr lang="it-IT" sz="1800" dirty="0">
                <a:solidFill>
                  <a:srgbClr val="FF0000"/>
                </a:solidFill>
              </a:rPr>
              <a:t>, in questo caso gli extraprofitti verranno versati allo Stato, il quale li redistribuisce alla collettività con politiche sociali. Altrimenti lo Stato può influire sul comportamento del monopolista privato </a:t>
            </a:r>
            <a:r>
              <a:rPr lang="it-IT" sz="1800" i="1" dirty="0">
                <a:solidFill>
                  <a:srgbClr val="FF0000"/>
                </a:solidFill>
              </a:rPr>
              <a:t>regolamentando</a:t>
            </a:r>
            <a:r>
              <a:rPr lang="it-IT" sz="1800" dirty="0">
                <a:solidFill>
                  <a:srgbClr val="FF0000"/>
                </a:solidFill>
              </a:rPr>
              <a:t> la </a:t>
            </a:r>
            <a:r>
              <a:rPr lang="it-IT" sz="1800" i="1" dirty="0">
                <a:solidFill>
                  <a:srgbClr val="FF0000"/>
                </a:solidFill>
              </a:rPr>
              <a:t>quantità prodotta</a:t>
            </a:r>
            <a:r>
              <a:rPr lang="it-IT" sz="1800" dirty="0">
                <a:solidFill>
                  <a:srgbClr val="FF0000"/>
                </a:solidFill>
              </a:rPr>
              <a:t> (</a:t>
            </a:r>
            <a:r>
              <a:rPr lang="it-IT" sz="1800" dirty="0" err="1">
                <a:solidFill>
                  <a:srgbClr val="FF0000"/>
                </a:solidFill>
              </a:rPr>
              <a:t>CMe=Domanda</a:t>
            </a:r>
            <a:r>
              <a:rPr lang="it-IT" sz="1800" dirty="0">
                <a:solidFill>
                  <a:srgbClr val="FF0000"/>
                </a:solidFill>
              </a:rPr>
              <a:t>) o il </a:t>
            </a:r>
            <a:r>
              <a:rPr lang="it-IT" sz="1800" i="1" dirty="0">
                <a:solidFill>
                  <a:srgbClr val="FF0000"/>
                </a:solidFill>
              </a:rPr>
              <a:t>prezzo</a:t>
            </a:r>
            <a:r>
              <a:rPr lang="it-IT" sz="1800" dirty="0">
                <a:solidFill>
                  <a:srgbClr val="FF0000"/>
                </a:solidFill>
              </a:rPr>
              <a:t> (</a:t>
            </a:r>
            <a:r>
              <a:rPr lang="it-IT" sz="1800" b="1" dirty="0">
                <a:solidFill>
                  <a:srgbClr val="FF0000"/>
                </a:solidFill>
              </a:rPr>
              <a:t>price </a:t>
            </a:r>
            <a:r>
              <a:rPr lang="it-IT" sz="1800" b="1" dirty="0" err="1">
                <a:solidFill>
                  <a:srgbClr val="FF0000"/>
                </a:solidFill>
              </a:rPr>
              <a:t>cap</a:t>
            </a:r>
            <a:r>
              <a:rPr lang="it-IT" sz="1800" dirty="0">
                <a:solidFill>
                  <a:srgbClr val="FF0000"/>
                </a:solidFill>
              </a:rPr>
              <a:t> o </a:t>
            </a:r>
            <a:r>
              <a:rPr lang="it-IT" sz="1800" b="1" dirty="0">
                <a:solidFill>
                  <a:srgbClr val="FF0000"/>
                </a:solidFill>
              </a:rPr>
              <a:t>limite superiore al tasso di rendimento del capitale</a:t>
            </a:r>
            <a:r>
              <a:rPr lang="it-IT" sz="1800" dirty="0">
                <a:solidFill>
                  <a:srgbClr val="FF0000"/>
                </a:solidFill>
              </a:rPr>
              <a:t>). Un’altra modalità è stata proposta da </a:t>
            </a:r>
            <a:r>
              <a:rPr lang="it-IT" sz="1800" dirty="0" err="1">
                <a:solidFill>
                  <a:srgbClr val="FF0000"/>
                </a:solidFill>
              </a:rPr>
              <a:t>Demsetz</a:t>
            </a:r>
            <a:r>
              <a:rPr lang="it-IT" sz="1800" dirty="0">
                <a:solidFill>
                  <a:srgbClr val="FF0000"/>
                </a:solidFill>
              </a:rPr>
              <a:t> (1968) che suggerisce di generare con apposite aste una </a:t>
            </a:r>
            <a:r>
              <a:rPr lang="it-IT" sz="1800" i="1" dirty="0">
                <a:solidFill>
                  <a:srgbClr val="FF0000"/>
                </a:solidFill>
              </a:rPr>
              <a:t>concorrenza per il monopolio</a:t>
            </a:r>
            <a:r>
              <a:rPr lang="it-IT" sz="1800" dirty="0" smtClean="0">
                <a:solidFill>
                  <a:srgbClr val="FF0000"/>
                </a:solidFill>
              </a:rPr>
              <a:t>. Le politiche condotte in Italia si differenziano a seconda del periodo storico: il secondo dopoguerra è stato caratterizzato da grandi monopoli statali (soprattutto per beni di pubblica utilità, ma anche Banche e industria pesante). In seguito alle difficoltà dei bilanci pubblici si è proceduto a privatizzazioni con l’utilizzo di strumenti diversificati di controllo tariffario e aste.</a:t>
            </a:r>
            <a:endParaRPr lang="it-IT" sz="1800" i="1" dirty="0">
              <a:solidFill>
                <a:srgbClr val="FF0000"/>
              </a:solidFill>
            </a:endParaRPr>
          </a:p>
          <a:p>
            <a:pPr>
              <a:lnSpc>
                <a:spcPct val="90000"/>
              </a:lnSpc>
            </a:pPr>
            <a:endParaRPr lang="it-IT" sz="2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Rispondete alla seguente domanda</a:t>
            </a:r>
            <a:endParaRPr lang="it-IT" dirty="0"/>
          </a:p>
        </p:txBody>
      </p:sp>
      <p:sp>
        <p:nvSpPr>
          <p:cNvPr id="3" name="Segnaposto contenuto 2"/>
          <p:cNvSpPr>
            <a:spLocks noGrp="1"/>
          </p:cNvSpPr>
          <p:nvPr>
            <p:ph idx="1"/>
          </p:nvPr>
        </p:nvSpPr>
        <p:spPr>
          <a:xfrm>
            <a:off x="467544" y="1196752"/>
            <a:ext cx="8229600" cy="4530725"/>
          </a:xfrm>
        </p:spPr>
        <p:txBody>
          <a:bodyPr/>
          <a:lstStyle/>
          <a:p>
            <a:r>
              <a:rPr lang="it-IT" sz="1800" dirty="0" smtClean="0"/>
              <a:t>Di quali strumenti dispone la politica fiscale e quali obiettivi persegue oggi? In quali documenti troviamo queste indicazioni?</a:t>
            </a:r>
          </a:p>
          <a:p>
            <a:r>
              <a:rPr lang="it-IT" sz="1800" dirty="0" smtClean="0"/>
              <a:t>R:  </a:t>
            </a:r>
            <a:r>
              <a:rPr lang="it-IT" sz="1800" u="sng" dirty="0" smtClean="0"/>
              <a:t>Gli strumenti comprendono</a:t>
            </a:r>
            <a:r>
              <a:rPr lang="it-IT" sz="1800" dirty="0" smtClean="0"/>
              <a:t>: la </a:t>
            </a:r>
            <a:r>
              <a:rPr lang="it-IT" sz="1800" b="1" dirty="0" smtClean="0"/>
              <a:t>Spesa pubblica </a:t>
            </a:r>
            <a:r>
              <a:rPr lang="it-IT" sz="1800" dirty="0" smtClean="0"/>
              <a:t>per beni pubblici e meritori (difesa, sicurezza, scuola, previdenza sociale, infrastrutture civili) la </a:t>
            </a:r>
            <a:r>
              <a:rPr lang="it-IT" sz="1800" b="1" dirty="0" smtClean="0"/>
              <a:t>Spesa per protezione sociale </a:t>
            </a:r>
            <a:r>
              <a:rPr lang="it-IT" sz="1800" dirty="0" smtClean="0"/>
              <a:t>(TR), (con effetti di stabilizzazione automatica del ciclo: assegni famiglia, sussidi di disoccupazione, imposizione </a:t>
            </a:r>
            <a:r>
              <a:rPr lang="it-IT" sz="1800" dirty="0" err="1" smtClean="0"/>
              <a:t>progressiva…</a:t>
            </a:r>
            <a:r>
              <a:rPr lang="it-IT" sz="1800" dirty="0" smtClean="0"/>
              <a:t>); </a:t>
            </a:r>
            <a:r>
              <a:rPr lang="it-IT" sz="1800" b="1" dirty="0" smtClean="0"/>
              <a:t>Entrate tributarie</a:t>
            </a:r>
            <a:r>
              <a:rPr lang="it-IT" sz="1800" dirty="0" smtClean="0"/>
              <a:t> (per finanziare la spesa : IRPEF, IVA, </a:t>
            </a:r>
            <a:r>
              <a:rPr lang="it-IT" sz="1800" dirty="0" err="1" smtClean="0"/>
              <a:t>Carbon</a:t>
            </a:r>
            <a:r>
              <a:rPr lang="it-IT" sz="1800" dirty="0" smtClean="0"/>
              <a:t> </a:t>
            </a:r>
            <a:r>
              <a:rPr lang="it-IT" sz="1800" dirty="0" err="1" smtClean="0"/>
              <a:t>tax…</a:t>
            </a:r>
            <a:r>
              <a:rPr lang="it-IT" sz="1800" dirty="0" smtClean="0"/>
              <a:t>) ed </a:t>
            </a:r>
            <a:r>
              <a:rPr lang="it-IT" sz="1800" b="1" dirty="0" smtClean="0"/>
              <a:t>Indebitamento</a:t>
            </a:r>
            <a:r>
              <a:rPr lang="it-IT" sz="1800" dirty="0" smtClean="0"/>
              <a:t> (con finalità di stabilizzazione della spesa nel breve periodo. Gli strumenti si trovano in voci di bilancio delle Amministrazioni Pubbliche diverse (consumi intermedi, personale e trasferimenti). </a:t>
            </a:r>
            <a:r>
              <a:rPr lang="it-IT" sz="1800" u="sng" dirty="0" smtClean="0"/>
              <a:t>Gli obiettivi possono essere</a:t>
            </a:r>
            <a:r>
              <a:rPr lang="it-IT" sz="1800" dirty="0" smtClean="0"/>
              <a:t>: </a:t>
            </a:r>
            <a:r>
              <a:rPr lang="it-IT" sz="1800" b="1" dirty="0" smtClean="0"/>
              <a:t>Promuovere l’efficienza allocativa</a:t>
            </a:r>
            <a:r>
              <a:rPr lang="it-IT" sz="1800" dirty="0" smtClean="0"/>
              <a:t> con Offerta di beni e servizi (beni pubblici e meritori), Interventi regolamentativi, Interventi di stabilizzazione macroeconomica; </a:t>
            </a:r>
            <a:r>
              <a:rPr lang="it-IT" sz="1800" b="1" dirty="0" smtClean="0"/>
              <a:t>Promuovere una maggiore equità distributiva</a:t>
            </a:r>
            <a:r>
              <a:rPr lang="it-IT" sz="1800" dirty="0" smtClean="0"/>
              <a:t> di Reddito, Ricchezza e Opportunità di accesso ad attività economiche e sociali. Tali indicazioni si trovano nella </a:t>
            </a:r>
            <a:r>
              <a:rPr lang="it-IT" sz="1800" b="1" dirty="0" smtClean="0"/>
              <a:t>Legge di Stabilità </a:t>
            </a:r>
            <a:r>
              <a:rPr lang="it-IT" sz="1800" dirty="0" smtClean="0"/>
              <a:t>e nella legge di </a:t>
            </a:r>
            <a:r>
              <a:rPr lang="it-IT" sz="1800" b="1" dirty="0" smtClean="0"/>
              <a:t>Bilancio di Previsione dello Stato </a:t>
            </a:r>
            <a:r>
              <a:rPr lang="it-IT" sz="1800" dirty="0" smtClean="0"/>
              <a:t>che realizza le proposte programmatiche individuate nel </a:t>
            </a:r>
            <a:r>
              <a:rPr lang="it-IT" sz="1800" b="1" dirty="0" smtClean="0"/>
              <a:t>DEF</a:t>
            </a:r>
            <a:r>
              <a:rPr lang="it-IT" sz="1800" dirty="0" smtClean="0"/>
              <a:t> (Documento di Economia e Finanza) che ha una prospettiva poliennale.</a:t>
            </a:r>
          </a:p>
          <a:p>
            <a:endParaRPr lang="it-IT" sz="1800" dirty="0" smtClean="0"/>
          </a:p>
          <a:p>
            <a:endParaRPr lang="it-IT"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t-IT" sz="3600" dirty="0" smtClean="0"/>
              <a:t>Altro esercizio (tratto da </a:t>
            </a:r>
            <a:r>
              <a:rPr lang="it-IT" sz="3600" dirty="0" err="1" smtClean="0"/>
              <a:t>Tirelli</a:t>
            </a:r>
            <a:r>
              <a:rPr lang="it-IT" sz="3600" dirty="0" smtClean="0"/>
              <a:t>, 2007)</a:t>
            </a:r>
            <a:endParaRPr lang="it-IT" sz="3600" dirty="0"/>
          </a:p>
        </p:txBody>
      </p:sp>
      <p:sp>
        <p:nvSpPr>
          <p:cNvPr id="4099" name="Rectangle 3"/>
          <p:cNvSpPr>
            <a:spLocks noGrp="1" noChangeArrowheads="1"/>
          </p:cNvSpPr>
          <p:nvPr>
            <p:ph type="body" idx="1"/>
          </p:nvPr>
        </p:nvSpPr>
        <p:spPr>
          <a:xfrm>
            <a:off x="395288" y="1412875"/>
            <a:ext cx="8291512" cy="4924425"/>
          </a:xfrm>
        </p:spPr>
        <p:txBody>
          <a:bodyPr/>
          <a:lstStyle/>
          <a:p>
            <a:pPr>
              <a:lnSpc>
                <a:spcPct val="80000"/>
              </a:lnSpc>
            </a:pPr>
            <a:r>
              <a:rPr lang="it-IT" sz="2100" dirty="0"/>
              <a:t>L'economia tipo di un paese dell'Unione Monetaria Europea (UEM) e’ rappresentata dal seguente modello macroeconomico,</a:t>
            </a:r>
          </a:p>
          <a:p>
            <a:pPr>
              <a:lnSpc>
                <a:spcPct val="80000"/>
              </a:lnSpc>
            </a:pPr>
            <a:r>
              <a:rPr lang="it-IT" sz="2100" dirty="0"/>
              <a:t>Y = C + G + I </a:t>
            </a:r>
          </a:p>
          <a:p>
            <a:pPr>
              <a:lnSpc>
                <a:spcPct val="80000"/>
              </a:lnSpc>
            </a:pPr>
            <a:r>
              <a:rPr lang="it-IT" sz="2100" dirty="0"/>
              <a:t>C = </a:t>
            </a:r>
            <a:r>
              <a:rPr lang="it-IT" sz="2100" dirty="0" err="1"/>
              <a:t>c</a:t>
            </a:r>
            <a:r>
              <a:rPr lang="it-IT" sz="2100" dirty="0"/>
              <a:t>(Y - T )</a:t>
            </a:r>
          </a:p>
          <a:p>
            <a:pPr>
              <a:lnSpc>
                <a:spcPct val="80000"/>
              </a:lnSpc>
            </a:pPr>
            <a:r>
              <a:rPr lang="it-IT" sz="2100" dirty="0"/>
              <a:t>I = I</a:t>
            </a:r>
            <a:r>
              <a:rPr lang="it-IT" sz="2100" baseline="-25000" dirty="0"/>
              <a:t>0</a:t>
            </a:r>
            <a:r>
              <a:rPr lang="it-IT" sz="2100" dirty="0"/>
              <a:t> - ai </a:t>
            </a:r>
          </a:p>
          <a:p>
            <a:pPr>
              <a:lnSpc>
                <a:spcPct val="80000"/>
              </a:lnSpc>
            </a:pPr>
            <a:r>
              <a:rPr lang="it-IT" sz="2100" dirty="0"/>
              <a:t>i = i</a:t>
            </a:r>
            <a:r>
              <a:rPr lang="it-IT" sz="2100" baseline="-25000" dirty="0"/>
              <a:t>0</a:t>
            </a:r>
            <a:endParaRPr lang="it-IT" sz="2100" dirty="0"/>
          </a:p>
          <a:p>
            <a:pPr>
              <a:lnSpc>
                <a:spcPct val="80000"/>
              </a:lnSpc>
            </a:pPr>
            <a:r>
              <a:rPr lang="it-IT" sz="2100" dirty="0"/>
              <a:t>Il governo di tale paese desidera stabilizzare la domanda aggregata al livello Y = </a:t>
            </a:r>
            <a:r>
              <a:rPr lang="it-IT" sz="2100" dirty="0" err="1"/>
              <a:t>Y*</a:t>
            </a:r>
            <a:r>
              <a:rPr lang="it-IT" sz="2100" dirty="0"/>
              <a:t>, </a:t>
            </a:r>
            <a:r>
              <a:rPr lang="it-IT" sz="2100" dirty="0">
                <a:solidFill>
                  <a:srgbClr val="FF0000"/>
                </a:solidFill>
              </a:rPr>
              <a:t>usando la politica di bilancio pubblico</a:t>
            </a:r>
            <a:r>
              <a:rPr lang="it-IT" sz="2100" dirty="0"/>
              <a:t>.</a:t>
            </a:r>
          </a:p>
          <a:p>
            <a:pPr lvl="1">
              <a:lnSpc>
                <a:spcPct val="80000"/>
              </a:lnSpc>
            </a:pPr>
            <a:r>
              <a:rPr lang="it-IT" sz="2000" dirty="0"/>
              <a:t>(a) Descrivete il modello di politica economica del paese considerato (quali sono gli obiettivi e quali gli strumenti, le esogene e le endogene e come classificate le diverse equazioni?). Posso determinare una soluzione unica della </a:t>
            </a:r>
            <a:r>
              <a:rPr lang="it-IT" sz="2000" b="1" dirty="0"/>
              <a:t>forma ridotta (inversa)</a:t>
            </a:r>
            <a:r>
              <a:rPr lang="it-IT" sz="2000" dirty="0"/>
              <a:t>?</a:t>
            </a:r>
          </a:p>
          <a:p>
            <a:pPr lvl="1">
              <a:lnSpc>
                <a:spcPct val="80000"/>
              </a:lnSpc>
            </a:pPr>
            <a:r>
              <a:rPr lang="it-IT" sz="2000" dirty="0"/>
              <a:t>(b) Ipotizzate che: </a:t>
            </a:r>
          </a:p>
          <a:p>
            <a:pPr lvl="2">
              <a:lnSpc>
                <a:spcPct val="80000"/>
              </a:lnSpc>
            </a:pPr>
            <a:r>
              <a:rPr lang="it-IT" sz="1700" dirty="0"/>
              <a:t>a = 100; 	c = 0,75; 	I</a:t>
            </a:r>
            <a:r>
              <a:rPr lang="it-IT" sz="1700" baseline="-25000" dirty="0"/>
              <a:t>0</a:t>
            </a:r>
            <a:r>
              <a:rPr lang="it-IT" sz="1700" dirty="0"/>
              <a:t>=20; 	i</a:t>
            </a:r>
            <a:r>
              <a:rPr lang="it-IT" sz="1700" baseline="-25000" dirty="0"/>
              <a:t>0</a:t>
            </a:r>
            <a:r>
              <a:rPr lang="it-IT" sz="1700" dirty="0"/>
              <a:t> = 0,05; 	Y*= 100 </a:t>
            </a:r>
          </a:p>
          <a:p>
            <a:pPr lvl="2">
              <a:lnSpc>
                <a:spcPct val="80000"/>
              </a:lnSpc>
            </a:pPr>
            <a:r>
              <a:rPr lang="it-IT" sz="1700" dirty="0"/>
              <a:t>e che inizialmente G = T = 20. Determinate una politica fiscale per tale governo.</a:t>
            </a:r>
          </a:p>
          <a:p>
            <a:pPr lvl="1">
              <a:lnSpc>
                <a:spcPct val="80000"/>
              </a:lnSpc>
            </a:pPr>
            <a:endParaRPr lang="it-IT"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t-IT"/>
              <a:t>continua</a:t>
            </a:r>
          </a:p>
        </p:txBody>
      </p:sp>
      <p:sp>
        <p:nvSpPr>
          <p:cNvPr id="5123" name="Rectangle 3"/>
          <p:cNvSpPr>
            <a:spLocks noGrp="1" noChangeArrowheads="1"/>
          </p:cNvSpPr>
          <p:nvPr>
            <p:ph type="body" idx="1"/>
          </p:nvPr>
        </p:nvSpPr>
        <p:spPr/>
        <p:txBody>
          <a:bodyPr/>
          <a:lstStyle/>
          <a:p>
            <a:pPr lvl="1">
              <a:lnSpc>
                <a:spcPct val="80000"/>
              </a:lnSpc>
            </a:pPr>
            <a:r>
              <a:rPr lang="it-IT" sz="2200" dirty="0"/>
              <a:t>(c) Rispondete nuovamente al quesito precedente, supponendo che il paese in questione non possa far accrescere il disavanzo pubblico rispetto al PIL di </a:t>
            </a:r>
            <a:r>
              <a:rPr lang="it-IT" sz="2200" dirty="0" err="1"/>
              <a:t>piu’</a:t>
            </a:r>
            <a:r>
              <a:rPr lang="it-IT" sz="2200" dirty="0"/>
              <a:t> del 3% (assumete che valga il vincolo, </a:t>
            </a:r>
            <a:r>
              <a:rPr lang="it-IT" sz="2200" dirty="0" err="1"/>
              <a:t>d</a:t>
            </a:r>
            <a:r>
              <a:rPr lang="it-IT" sz="2200" dirty="0" err="1">
                <a:cs typeface="Arial" charset="0"/>
              </a:rPr>
              <a:t>≡</a:t>
            </a:r>
            <a:r>
              <a:rPr lang="it-IT" sz="2200" dirty="0"/>
              <a:t>(G-T )/Y = 3/100).</a:t>
            </a:r>
          </a:p>
          <a:p>
            <a:pPr lvl="1">
              <a:lnSpc>
                <a:spcPct val="80000"/>
              </a:lnSpc>
            </a:pPr>
            <a:r>
              <a:rPr lang="it-IT" sz="2200" dirty="0"/>
              <a:t>(d) Supponete che il tasso di interesse, i, sia uno strumento della Banca Centrale Europea (BCE) e che il paese considerato non possa influenzarlo in alcun modo. Cosa accade al </a:t>
            </a:r>
            <a:r>
              <a:rPr lang="it-IT" sz="2200" dirty="0" smtClean="0"/>
              <a:t>PIL (cioè Y ) </a:t>
            </a:r>
            <a:r>
              <a:rPr lang="it-IT" sz="2200" dirty="0"/>
              <a:t>di tale paese se la BCE porta il tasso di interesse al 2% (i = 0,02) e se il bilancio pubblico e’ quello inizialmente ipotizzato (G =T= 20)? Senza </a:t>
            </a:r>
            <a:r>
              <a:rPr lang="it-IT" sz="2200" dirty="0" smtClean="0"/>
              <a:t>calcolare, </a:t>
            </a:r>
            <a:r>
              <a:rPr lang="it-IT" sz="2200" dirty="0"/>
              <a:t>ma aiutandovi con un grafico, sapreste dire come si modifica il suo scenario di politica fiscale?</a:t>
            </a:r>
          </a:p>
          <a:p>
            <a:pPr lvl="1">
              <a:lnSpc>
                <a:spcPct val="80000"/>
              </a:lnSpc>
            </a:pPr>
            <a:r>
              <a:rPr lang="it-IT" sz="2200" dirty="0"/>
              <a:t>(e) In relazione al punto (d), indicate una misura che - in concreto – </a:t>
            </a:r>
            <a:r>
              <a:rPr lang="it-IT" sz="2200" dirty="0" err="1"/>
              <a:t>puo’</a:t>
            </a:r>
            <a:r>
              <a:rPr lang="it-IT" sz="2200" dirty="0"/>
              <a:t> mettere in atto la BCE per ridurre il tasso di interesse.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I temi trattati: tutti trattati nelle </a:t>
            </a:r>
            <a:r>
              <a:rPr lang="it-IT" sz="2800" dirty="0" err="1" smtClean="0"/>
              <a:t>slides</a:t>
            </a:r>
            <a:r>
              <a:rPr lang="it-IT" sz="2800" dirty="0" smtClean="0"/>
              <a:t> del corso presenti in </a:t>
            </a:r>
            <a:r>
              <a:rPr lang="it-IT" sz="2800" dirty="0" err="1" smtClean="0"/>
              <a:t>moodle</a:t>
            </a:r>
            <a:r>
              <a:rPr lang="it-IT" sz="2800" dirty="0" smtClean="0"/>
              <a:t> e nei capitoli del testo di </a:t>
            </a:r>
            <a:r>
              <a:rPr lang="it-IT" sz="2800" dirty="0" err="1" smtClean="0"/>
              <a:t>Cellini</a:t>
            </a:r>
            <a:endParaRPr lang="it-IT" sz="2800" dirty="0"/>
          </a:p>
        </p:txBody>
      </p:sp>
      <p:sp>
        <p:nvSpPr>
          <p:cNvPr id="3" name="Segnaposto contenuto 2"/>
          <p:cNvSpPr>
            <a:spLocks noGrp="1"/>
          </p:cNvSpPr>
          <p:nvPr>
            <p:ph idx="1"/>
          </p:nvPr>
        </p:nvSpPr>
        <p:spPr>
          <a:xfrm>
            <a:off x="179512" y="1412776"/>
            <a:ext cx="8686800" cy="4530725"/>
          </a:xfrm>
        </p:spPr>
        <p:txBody>
          <a:bodyPr/>
          <a:lstStyle/>
          <a:p>
            <a:r>
              <a:rPr lang="it-IT" sz="2000" dirty="0" smtClean="0">
                <a:solidFill>
                  <a:srgbClr val="FF0000"/>
                </a:solidFill>
              </a:rPr>
              <a:t>La Politica economica e i suoi obiettivi (Parte 1)</a:t>
            </a:r>
          </a:p>
          <a:p>
            <a:r>
              <a:rPr lang="it-IT" sz="2000" dirty="0" smtClean="0"/>
              <a:t>La teoria normativa della politica economica (Cap. 2)</a:t>
            </a:r>
          </a:p>
          <a:p>
            <a:r>
              <a:rPr lang="it-IT" sz="2000" dirty="0" smtClean="0"/>
              <a:t>Gli obiettivi micro e macroeconomici (Cap. 5)</a:t>
            </a:r>
          </a:p>
          <a:p>
            <a:r>
              <a:rPr lang="it-IT" sz="2000" dirty="0" smtClean="0">
                <a:solidFill>
                  <a:srgbClr val="FF0000"/>
                </a:solidFill>
              </a:rPr>
              <a:t>Le politiche macroeconomiche (Parte 4)</a:t>
            </a:r>
            <a:r>
              <a:rPr lang="it-IT" sz="2000" dirty="0" smtClean="0"/>
              <a:t>:</a:t>
            </a:r>
          </a:p>
          <a:p>
            <a:r>
              <a:rPr lang="it-IT" sz="2000" i="1" dirty="0" smtClean="0">
                <a:solidFill>
                  <a:srgbClr val="0070C0"/>
                </a:solidFill>
              </a:rPr>
              <a:t>2. I modelli di base per l’analisi macroeconomica - ripasso(</a:t>
            </a:r>
            <a:r>
              <a:rPr lang="it-IT" sz="2000" i="1" dirty="0" err="1" smtClean="0">
                <a:solidFill>
                  <a:srgbClr val="0070C0"/>
                </a:solidFill>
              </a:rPr>
              <a:t>Cap</a:t>
            </a:r>
            <a:r>
              <a:rPr lang="it-IT" sz="2000" i="1" dirty="0" smtClean="0">
                <a:solidFill>
                  <a:srgbClr val="0070C0"/>
                </a:solidFill>
              </a:rPr>
              <a:t> 17)</a:t>
            </a:r>
          </a:p>
          <a:p>
            <a:r>
              <a:rPr lang="it-IT" sz="2000" dirty="0" smtClean="0"/>
              <a:t>4. La politica fiscale (</a:t>
            </a:r>
            <a:r>
              <a:rPr lang="it-IT" sz="2000" dirty="0" err="1" smtClean="0"/>
              <a:t>Cap</a:t>
            </a:r>
            <a:r>
              <a:rPr lang="it-IT" sz="2000" dirty="0" smtClean="0"/>
              <a:t> 18)</a:t>
            </a:r>
          </a:p>
          <a:p>
            <a:r>
              <a:rPr lang="it-IT" sz="2000" dirty="0" smtClean="0"/>
              <a:t>5. La politica monetaria (</a:t>
            </a:r>
            <a:r>
              <a:rPr lang="it-IT" sz="2000" dirty="0" err="1" smtClean="0"/>
              <a:t>Cap</a:t>
            </a:r>
            <a:r>
              <a:rPr lang="it-IT" sz="2000" dirty="0" smtClean="0"/>
              <a:t> 19)</a:t>
            </a:r>
          </a:p>
          <a:p>
            <a:r>
              <a:rPr lang="it-IT" sz="2000" dirty="0" smtClean="0">
                <a:solidFill>
                  <a:srgbClr val="FF0000"/>
                </a:solidFill>
              </a:rPr>
              <a:t>Le politiche microeconomiche</a:t>
            </a:r>
            <a:r>
              <a:rPr lang="it-IT" sz="2000" dirty="0" smtClean="0"/>
              <a:t> (Parte 2):</a:t>
            </a:r>
          </a:p>
          <a:p>
            <a:r>
              <a:rPr lang="it-IT" sz="2000" dirty="0" smtClean="0"/>
              <a:t>L'interdipendenza strategica:</a:t>
            </a:r>
          </a:p>
          <a:p>
            <a:r>
              <a:rPr lang="it-IT" sz="2000" dirty="0" smtClean="0"/>
              <a:t>1. L'interdipendenza strategica come causa del fallimento del mercato (</a:t>
            </a:r>
            <a:r>
              <a:rPr lang="it-IT" sz="2000" dirty="0" err="1" smtClean="0"/>
              <a:t>Cap</a:t>
            </a:r>
            <a:r>
              <a:rPr lang="it-IT" sz="2000" dirty="0" smtClean="0"/>
              <a:t> 9)</a:t>
            </a:r>
          </a:p>
          <a:p>
            <a:r>
              <a:rPr lang="it-IT" sz="2000" dirty="0" smtClean="0"/>
              <a:t>2. Politiche macroeconomiche in presenza di interdipendenza strategica fra Governo e privati e tra istituzioni (</a:t>
            </a:r>
            <a:r>
              <a:rPr lang="it-IT" sz="2000" dirty="0" err="1" smtClean="0"/>
              <a:t>Cap</a:t>
            </a:r>
            <a:r>
              <a:rPr lang="it-IT" sz="2000" dirty="0" smtClean="0"/>
              <a:t> 22)</a:t>
            </a:r>
          </a:p>
          <a:p>
            <a:endParaRPr lang="it-IT" sz="2000" dirty="0" smtClean="0"/>
          </a:p>
          <a:p>
            <a:endParaRPr lang="it-IT"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style.color</p:attrName>
                                        </p:attrNameLst>
                                      </p:cBhvr>
                                      <p:to>
                                        <p:clrVal>
                                          <a:schemeClr val="accent2"/>
                                        </p:clrVal>
                                      </p:to>
                                    </p:set>
                                    <p:set>
                                      <p:cBhvr>
                                        <p:cTn id="7" dur="500" fill="hold"/>
                                        <p:tgtEl>
                                          <p:spTgt spid="3">
                                            <p:txEl>
                                              <p:pRg st="1" end="1"/>
                                            </p:txEl>
                                          </p:spTgt>
                                        </p:tgtEl>
                                        <p:attrNameLst>
                                          <p:attrName>fillcolor</p:attrName>
                                        </p:attrNameLst>
                                      </p:cBhvr>
                                      <p:to>
                                        <p:clrVal>
                                          <a:schemeClr val="accent2"/>
                                        </p:clrVal>
                                      </p:to>
                                    </p:set>
                                    <p:set>
                                      <p:cBhvr>
                                        <p:cTn id="8"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fallimenti microeconomici e distributivi</a:t>
            </a:r>
            <a:endParaRPr lang="it-IT" dirty="0"/>
          </a:p>
        </p:txBody>
      </p:sp>
      <p:sp>
        <p:nvSpPr>
          <p:cNvPr id="3" name="Segnaposto contenuto 2"/>
          <p:cNvSpPr>
            <a:spLocks noGrp="1"/>
          </p:cNvSpPr>
          <p:nvPr>
            <p:ph idx="1"/>
          </p:nvPr>
        </p:nvSpPr>
        <p:spPr/>
        <p:txBody>
          <a:bodyPr/>
          <a:lstStyle/>
          <a:p>
            <a:r>
              <a:rPr lang="it-IT" sz="2400" dirty="0" smtClean="0">
                <a:solidFill>
                  <a:srgbClr val="FF0000"/>
                </a:solidFill>
              </a:rPr>
              <a:t>Le politiche microeconomiche</a:t>
            </a:r>
            <a:r>
              <a:rPr lang="it-IT" sz="2400" dirty="0" smtClean="0"/>
              <a:t> (Parte 2): </a:t>
            </a:r>
          </a:p>
          <a:p>
            <a:r>
              <a:rPr lang="it-IT" sz="2400" dirty="0" smtClean="0"/>
              <a:t>1. Fallimenti microeconomici: il potere di mercato (</a:t>
            </a:r>
            <a:r>
              <a:rPr lang="it-IT" sz="2400" dirty="0" err="1" smtClean="0"/>
              <a:t>Cap</a:t>
            </a:r>
            <a:r>
              <a:rPr lang="it-IT" sz="2400" dirty="0" smtClean="0"/>
              <a:t> 6) e le politiche antitrust (Cap. 7)</a:t>
            </a:r>
          </a:p>
          <a:p>
            <a:r>
              <a:rPr lang="it-IT" sz="2400" dirty="0" smtClean="0"/>
              <a:t>2. Le politiche per l’innovazione e l’efficienza dinamica (</a:t>
            </a:r>
            <a:r>
              <a:rPr lang="it-IT" sz="2400" dirty="0" err="1" smtClean="0"/>
              <a:t>moodle</a:t>
            </a:r>
            <a:r>
              <a:rPr lang="it-IT" sz="2400" dirty="0" smtClean="0"/>
              <a:t>) </a:t>
            </a:r>
          </a:p>
          <a:p>
            <a:r>
              <a:rPr lang="it-IT" sz="2400" dirty="0" smtClean="0">
                <a:solidFill>
                  <a:srgbClr val="FF0000"/>
                </a:solidFill>
              </a:rPr>
              <a:t>Le politiche redistributive (Parte 3)</a:t>
            </a:r>
            <a:r>
              <a:rPr lang="it-IT" sz="2400" dirty="0" smtClean="0"/>
              <a:t>:</a:t>
            </a:r>
          </a:p>
          <a:p>
            <a:r>
              <a:rPr lang="it-IT" sz="2400" dirty="0" smtClean="0"/>
              <a:t>1. Distribuzione del reddito e benessere sociale (</a:t>
            </a:r>
            <a:r>
              <a:rPr lang="it-IT" sz="2400" dirty="0" err="1" smtClean="0"/>
              <a:t>Cap</a:t>
            </a:r>
            <a:r>
              <a:rPr lang="it-IT" sz="2400" dirty="0" smtClean="0"/>
              <a:t> 12)</a:t>
            </a:r>
          </a:p>
          <a:p>
            <a:r>
              <a:rPr lang="it-IT" sz="2400" dirty="0" smtClean="0"/>
              <a:t>2. Le Politiche industriali (Cap. 14)</a:t>
            </a:r>
          </a:p>
          <a:p>
            <a:r>
              <a:rPr lang="it-IT" sz="2400" dirty="0" smtClean="0"/>
              <a:t>3. Le politiche regionali (</a:t>
            </a:r>
            <a:r>
              <a:rPr lang="it-IT" sz="2400" dirty="0" err="1" smtClean="0"/>
              <a:t>Cap</a:t>
            </a:r>
            <a:r>
              <a:rPr lang="it-IT" sz="2400" dirty="0" smtClean="0"/>
              <a:t> 15)</a:t>
            </a:r>
          </a:p>
          <a:p>
            <a:pPr>
              <a:buNone/>
            </a:pPr>
            <a:endParaRPr lang="it-IT" sz="2400" dirty="0" smtClean="0"/>
          </a:p>
          <a:p>
            <a:endParaRPr lang="it-IT"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Giochi strategici tra Banca Centrale e Tesoro: Interazioni possibili</a:t>
            </a:r>
            <a:endParaRPr lang="it-IT" dirty="0"/>
          </a:p>
        </p:txBody>
      </p:sp>
      <p:sp>
        <p:nvSpPr>
          <p:cNvPr id="3" name="Segnaposto contenuto 2"/>
          <p:cNvSpPr>
            <a:spLocks noGrp="1"/>
          </p:cNvSpPr>
          <p:nvPr>
            <p:ph idx="1"/>
          </p:nvPr>
        </p:nvSpPr>
        <p:spPr/>
        <p:txBody>
          <a:bodyPr/>
          <a:lstStyle/>
          <a:p>
            <a:r>
              <a:rPr lang="it-IT" sz="2000" dirty="0" smtClean="0"/>
              <a:t>Problema generale: a quale obiettivo assegnare la politica fiscale e quale altro obiettivo deve essere assegnato alla politica monetaria?</a:t>
            </a:r>
          </a:p>
          <a:p>
            <a:pPr lvl="1"/>
            <a:r>
              <a:rPr lang="it-IT" sz="2000" dirty="0" smtClean="0"/>
              <a:t>stabilizzazione ciclo economico e inflazione (cioè reddito nominale)</a:t>
            </a:r>
            <a:r>
              <a:rPr lang="it-IT" sz="2000" dirty="0" smtClean="0">
                <a:latin typeface="Arial"/>
                <a:cs typeface="Arial"/>
              </a:rPr>
              <a:t>→</a:t>
            </a:r>
            <a:r>
              <a:rPr lang="it-IT" sz="2000" dirty="0" smtClean="0">
                <a:solidFill>
                  <a:srgbClr val="FF0000"/>
                </a:solidFill>
                <a:latin typeface="Arial"/>
                <a:cs typeface="Arial"/>
              </a:rPr>
              <a:t>Politica monetaria</a:t>
            </a:r>
            <a:endParaRPr lang="it-IT" sz="2000" dirty="0" smtClean="0">
              <a:solidFill>
                <a:srgbClr val="FF0000"/>
              </a:solidFill>
            </a:endParaRPr>
          </a:p>
          <a:p>
            <a:pPr lvl="1"/>
            <a:r>
              <a:rPr lang="it-IT" sz="2000" dirty="0" smtClean="0"/>
              <a:t>Controllo della ricchezza nazionale (legata al debito pubblico</a:t>
            </a:r>
            <a:r>
              <a:rPr lang="it-IT" sz="2000" dirty="0" smtClean="0">
                <a:cs typeface="Arial"/>
              </a:rPr>
              <a:t> →</a:t>
            </a:r>
            <a:r>
              <a:rPr lang="it-IT" sz="2000" dirty="0" smtClean="0">
                <a:solidFill>
                  <a:srgbClr val="FF0000"/>
                </a:solidFill>
                <a:cs typeface="Arial"/>
              </a:rPr>
              <a:t>Politica Fiscale</a:t>
            </a:r>
            <a:endParaRPr lang="it-IT" sz="2000" dirty="0" smtClean="0"/>
          </a:p>
          <a:p>
            <a:pPr lvl="1"/>
            <a:r>
              <a:rPr lang="it-IT" sz="2000" b="1" dirty="0" smtClean="0"/>
              <a:t>Obiettivo</a:t>
            </a:r>
            <a:r>
              <a:rPr lang="it-IT" sz="2000" dirty="0" smtClean="0"/>
              <a:t>: minimizzare la variabilità del reddito e quindi del debito pubblico nominale</a:t>
            </a:r>
          </a:p>
          <a:p>
            <a:r>
              <a:rPr lang="it-IT" sz="2000" dirty="0" smtClean="0"/>
              <a:t>Preferenze dei giocatori:</a:t>
            </a:r>
          </a:p>
          <a:p>
            <a:pPr lvl="1"/>
            <a:r>
              <a:rPr lang="it-IT" sz="2000" dirty="0" smtClean="0"/>
              <a:t>L’autorità di politica fiscale subisce una perdita maggiore quando Y&lt;</a:t>
            </a:r>
            <a:r>
              <a:rPr lang="it-IT" sz="2000" dirty="0" err="1" smtClean="0"/>
              <a:t>Y*</a:t>
            </a:r>
            <a:r>
              <a:rPr lang="it-IT" sz="2000" dirty="0" smtClean="0"/>
              <a:t> e </a:t>
            </a:r>
            <a:r>
              <a:rPr lang="it-IT" sz="2000" dirty="0" smtClean="0">
                <a:sym typeface="Symbol"/>
              </a:rPr>
              <a:t>B&gt;0; la sua priorità è comunque aumentare l’output</a:t>
            </a:r>
          </a:p>
          <a:p>
            <a:pPr lvl="1"/>
            <a:r>
              <a:rPr lang="it-IT" sz="2000" dirty="0" smtClean="0">
                <a:sym typeface="Symbol"/>
              </a:rPr>
              <a:t>L’autorità di politica monetaria subisce una perdita maggiore quando &gt;* e B&gt;0; la sua priorità è controllare l’inflazione</a:t>
            </a:r>
            <a:endParaRPr lang="it-IT" sz="2000" dirty="0" smtClean="0"/>
          </a:p>
          <a:p>
            <a:pPr lvl="1"/>
            <a:endParaRPr lang="it-IT"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giochi possibili tra Banca Centrale e Tesoro:</a:t>
            </a:r>
            <a:endParaRPr lang="it-IT" dirty="0"/>
          </a:p>
        </p:txBody>
      </p:sp>
      <p:sp>
        <p:nvSpPr>
          <p:cNvPr id="3" name="Segnaposto contenuto 2"/>
          <p:cNvSpPr>
            <a:spLocks noGrp="1"/>
          </p:cNvSpPr>
          <p:nvPr>
            <p:ph idx="1"/>
          </p:nvPr>
        </p:nvSpPr>
        <p:spPr/>
        <p:txBody>
          <a:bodyPr/>
          <a:lstStyle/>
          <a:p>
            <a:r>
              <a:rPr lang="it-IT" sz="2400" dirty="0" smtClean="0"/>
              <a:t>La Banca Centrale e il Tesoro cooperano. </a:t>
            </a:r>
          </a:p>
          <a:p>
            <a:r>
              <a:rPr lang="it-IT" sz="2400" dirty="0" smtClean="0"/>
              <a:t>Il Tesoro ha come priorità l’espansione dell’output (crea deficit)</a:t>
            </a:r>
          </a:p>
          <a:p>
            <a:r>
              <a:rPr lang="it-IT" sz="2400" dirty="0" smtClean="0"/>
              <a:t>La Banca centrale ha come priorità la stabilità monetaria, ma coopera con T al fine di mantenere stabile il debito</a:t>
            </a:r>
          </a:p>
          <a:p>
            <a:r>
              <a:rPr lang="it-IT" sz="2400" dirty="0" smtClean="0"/>
              <a:t>Quale sarà l’equilibrio di Nash che emerge dall’interazione?</a:t>
            </a:r>
            <a:endParaRPr lang="it-IT" sz="2400" dirty="0"/>
          </a:p>
        </p:txBody>
      </p:sp>
      <p:graphicFrame>
        <p:nvGraphicFramePr>
          <p:cNvPr id="4" name="Group 8"/>
          <p:cNvGraphicFramePr>
            <a:graphicFrameLocks noGrp="1"/>
          </p:cNvGraphicFramePr>
          <p:nvPr/>
        </p:nvGraphicFramePr>
        <p:xfrm>
          <a:off x="611561" y="4221088"/>
          <a:ext cx="7129561" cy="1889760"/>
        </p:xfrm>
        <a:graphic>
          <a:graphicData uri="http://schemas.openxmlformats.org/drawingml/2006/table">
            <a:tbl>
              <a:tblPr/>
              <a:tblGrid>
                <a:gridCol w="648071"/>
                <a:gridCol w="2003657"/>
                <a:gridCol w="2368404"/>
                <a:gridCol w="2109429"/>
              </a:tblGrid>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T</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it-IT"/>
                    </a:p>
                  </a:txBody>
                  <a:tcPr/>
                </a:tc>
              </a:tr>
              <a:tr h="33655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BC   </a:t>
                      </a:r>
                      <a:endParaRPr kumimoji="0" lang="en-US" sz="2800" b="1" i="0" u="none" strike="noStrike" cap="none" normalizeH="0" baseline="0" dirty="0" smtClean="0">
                        <a:ln>
                          <a:noFill/>
                        </a:ln>
                        <a:solidFill>
                          <a:schemeClr val="tx1"/>
                        </a:solidFill>
                        <a:effectLst/>
                        <a:latin typeface="Arial Unicode MS" pitchFamily="34" charset="-128"/>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1" i="0" u="none" strike="noStrike" cap="none" normalizeH="0" baseline="0" dirty="0" smtClean="0">
                        <a:ln>
                          <a:noFill/>
                        </a:ln>
                        <a:solidFill>
                          <a:schemeClr val="tx1"/>
                        </a:solidFill>
                        <a:effectLst/>
                        <a:latin typeface="Arial Unicode MS" pitchFamily="34" charset="-128"/>
                      </a:endParaRPr>
                    </a:p>
                  </a:txBody>
                  <a:tcPr horzOverflow="overflow">
                    <a:lnL>
                      <a:noFill/>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RESTRITTIVA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ESPANSIVA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6550">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RESTRITTIVA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1 , 4</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3 , 2</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6550">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ESPANSIVA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4 , 3</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2, 1</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5" name="Ovale 4"/>
          <p:cNvSpPr/>
          <p:nvPr/>
        </p:nvSpPr>
        <p:spPr>
          <a:xfrm>
            <a:off x="6372200" y="5733256"/>
            <a:ext cx="720080"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6660232" y="4365104"/>
            <a:ext cx="2880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giochi possibili tra Banca Centrale e Tesoro:</a:t>
            </a:r>
            <a:endParaRPr lang="it-IT" dirty="0"/>
          </a:p>
        </p:txBody>
      </p:sp>
      <p:sp>
        <p:nvSpPr>
          <p:cNvPr id="3" name="Segnaposto contenuto 2"/>
          <p:cNvSpPr>
            <a:spLocks noGrp="1"/>
          </p:cNvSpPr>
          <p:nvPr>
            <p:ph idx="1"/>
          </p:nvPr>
        </p:nvSpPr>
        <p:spPr/>
        <p:txBody>
          <a:bodyPr/>
          <a:lstStyle/>
          <a:p>
            <a:r>
              <a:rPr lang="it-IT" sz="2200" dirty="0" smtClean="0"/>
              <a:t>La Banca Centrale diventa indipendente (es. adesione BCE). </a:t>
            </a:r>
          </a:p>
          <a:p>
            <a:r>
              <a:rPr lang="it-IT" sz="2200" dirty="0" smtClean="0"/>
              <a:t>Il Tesoro ha come priorità l’espansione dell’output (crea deficit)</a:t>
            </a:r>
          </a:p>
          <a:p>
            <a:r>
              <a:rPr lang="it-IT" sz="2200" dirty="0" smtClean="0"/>
              <a:t>La Banca centrale ha come priorità la stabilità monetaria</a:t>
            </a:r>
          </a:p>
          <a:p>
            <a:r>
              <a:rPr lang="it-IT" sz="2200" dirty="0" smtClean="0"/>
              <a:t>Quale sarà l’equilibrio di Nash che emerge dall’interazione?</a:t>
            </a:r>
            <a:endParaRPr lang="it-IT" sz="2200" dirty="0"/>
          </a:p>
        </p:txBody>
      </p:sp>
      <p:graphicFrame>
        <p:nvGraphicFramePr>
          <p:cNvPr id="4" name="Group 8"/>
          <p:cNvGraphicFramePr>
            <a:graphicFrameLocks noGrp="1"/>
          </p:cNvGraphicFramePr>
          <p:nvPr/>
        </p:nvGraphicFramePr>
        <p:xfrm>
          <a:off x="611561" y="4221088"/>
          <a:ext cx="7129561" cy="1889760"/>
        </p:xfrm>
        <a:graphic>
          <a:graphicData uri="http://schemas.openxmlformats.org/drawingml/2006/table">
            <a:tbl>
              <a:tblPr/>
              <a:tblGrid>
                <a:gridCol w="648071"/>
                <a:gridCol w="2003657"/>
                <a:gridCol w="2368404"/>
                <a:gridCol w="2109429"/>
              </a:tblGrid>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T</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it-IT"/>
                    </a:p>
                  </a:txBody>
                  <a:tcPr/>
                </a:tc>
              </a:tr>
              <a:tr h="33655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BC   </a:t>
                      </a:r>
                      <a:endParaRPr kumimoji="0" lang="en-US" sz="2800" b="1" i="0" u="none" strike="noStrike" cap="none" normalizeH="0" baseline="0" dirty="0" smtClean="0">
                        <a:ln>
                          <a:noFill/>
                        </a:ln>
                        <a:solidFill>
                          <a:schemeClr val="tx1"/>
                        </a:solidFill>
                        <a:effectLst/>
                        <a:latin typeface="Arial Unicode MS" pitchFamily="34" charset="-128"/>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1" i="0" u="none" strike="noStrike" cap="none" normalizeH="0" baseline="0" dirty="0" smtClean="0">
                        <a:ln>
                          <a:noFill/>
                        </a:ln>
                        <a:solidFill>
                          <a:schemeClr val="tx1"/>
                        </a:solidFill>
                        <a:effectLst/>
                        <a:latin typeface="Arial Unicode MS" pitchFamily="34" charset="-128"/>
                      </a:endParaRPr>
                    </a:p>
                  </a:txBody>
                  <a:tcPr horzOverflow="overflow">
                    <a:lnL>
                      <a:noFill/>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RESTRITTIVA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ESPANSIVA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6550">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RESTRITTIVA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1 , 4</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2 , 2</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6550">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ESPANSIVA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3 , 3</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4, 1</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5" name="Ovale 4"/>
          <p:cNvSpPr/>
          <p:nvPr/>
        </p:nvSpPr>
        <p:spPr>
          <a:xfrm>
            <a:off x="6372200" y="5373216"/>
            <a:ext cx="720080"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6588224" y="4221088"/>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giochi possibili tra Banca Centrale e Tesoro:</a:t>
            </a:r>
            <a:endParaRPr lang="it-IT" dirty="0"/>
          </a:p>
        </p:txBody>
      </p:sp>
      <p:sp>
        <p:nvSpPr>
          <p:cNvPr id="3" name="Segnaposto contenuto 2"/>
          <p:cNvSpPr>
            <a:spLocks noGrp="1"/>
          </p:cNvSpPr>
          <p:nvPr>
            <p:ph idx="1"/>
          </p:nvPr>
        </p:nvSpPr>
        <p:spPr/>
        <p:txBody>
          <a:bodyPr/>
          <a:lstStyle/>
          <a:p>
            <a:r>
              <a:rPr lang="it-IT" sz="2400" dirty="0" smtClean="0"/>
              <a:t>La Banca Centrale è indipendente e il Tesoro è costretto alla disciplina dal trattato di Maastricht. </a:t>
            </a:r>
          </a:p>
          <a:p>
            <a:r>
              <a:rPr lang="it-IT" sz="2400" dirty="0" smtClean="0"/>
              <a:t>Il Tesoro ha come priorità il controllo del deficit</a:t>
            </a:r>
          </a:p>
          <a:p>
            <a:r>
              <a:rPr lang="it-IT" sz="2400" dirty="0" smtClean="0"/>
              <a:t>La Banca centrale ha come priorità la stabilità monetaria</a:t>
            </a:r>
          </a:p>
          <a:p>
            <a:r>
              <a:rPr lang="it-IT" sz="2400" dirty="0" smtClean="0"/>
              <a:t>Quale sarà l’equilibrio di Nash che emerge dall’interazione?</a:t>
            </a:r>
            <a:endParaRPr lang="it-IT" sz="2400" dirty="0"/>
          </a:p>
        </p:txBody>
      </p:sp>
      <p:graphicFrame>
        <p:nvGraphicFramePr>
          <p:cNvPr id="4" name="Group 8"/>
          <p:cNvGraphicFramePr>
            <a:graphicFrameLocks noGrp="1"/>
          </p:cNvGraphicFramePr>
          <p:nvPr/>
        </p:nvGraphicFramePr>
        <p:xfrm>
          <a:off x="611561" y="4221088"/>
          <a:ext cx="7129561" cy="1889760"/>
        </p:xfrm>
        <a:graphic>
          <a:graphicData uri="http://schemas.openxmlformats.org/drawingml/2006/table">
            <a:tbl>
              <a:tblPr/>
              <a:tblGrid>
                <a:gridCol w="648071"/>
                <a:gridCol w="2003657"/>
                <a:gridCol w="2368404"/>
                <a:gridCol w="2109429"/>
              </a:tblGrid>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T</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it-IT"/>
                    </a:p>
                  </a:txBody>
                  <a:tcPr/>
                </a:tc>
              </a:tr>
              <a:tr h="33655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BC   </a:t>
                      </a:r>
                      <a:endParaRPr kumimoji="0" lang="en-US" sz="2800" b="1" i="0" u="none" strike="noStrike" cap="none" normalizeH="0" baseline="0" dirty="0" smtClean="0">
                        <a:ln>
                          <a:noFill/>
                        </a:ln>
                        <a:solidFill>
                          <a:schemeClr val="tx1"/>
                        </a:solidFill>
                        <a:effectLst/>
                        <a:latin typeface="Arial Unicode MS" pitchFamily="34" charset="-128"/>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1" i="0" u="none" strike="noStrike" cap="none" normalizeH="0" baseline="0" dirty="0" smtClean="0">
                        <a:ln>
                          <a:noFill/>
                        </a:ln>
                        <a:solidFill>
                          <a:schemeClr val="tx1"/>
                        </a:solidFill>
                        <a:effectLst/>
                        <a:latin typeface="Arial Unicode MS" pitchFamily="34" charset="-128"/>
                      </a:endParaRPr>
                    </a:p>
                  </a:txBody>
                  <a:tcPr horzOverflow="overflow">
                    <a:lnL>
                      <a:noFill/>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RESTRITTIVA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ESPANSIVA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6550">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RESTRITTIVA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1 , 2</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2, 3</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6550">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ESPANSIVA</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3 , 4</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Unicode MS" pitchFamily="34" charset="-128"/>
                          <a:cs typeface="Times New Roman" pitchFamily="18" charset="0"/>
                        </a:rPr>
                        <a:t>4, 1</a:t>
                      </a:r>
                      <a:endParaRPr kumimoji="0" lang="en-US" sz="2800" b="1"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5" name="Ovale 4"/>
          <p:cNvSpPr/>
          <p:nvPr/>
        </p:nvSpPr>
        <p:spPr>
          <a:xfrm>
            <a:off x="4139952" y="5373216"/>
            <a:ext cx="720080"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4283968" y="4365104"/>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normativo per la politica economica</a:t>
            </a:r>
            <a:endParaRPr lang="it-IT" dirty="0"/>
          </a:p>
        </p:txBody>
      </p:sp>
      <p:sp>
        <p:nvSpPr>
          <p:cNvPr id="3" name="Segnaposto contenuto 2"/>
          <p:cNvSpPr>
            <a:spLocks noGrp="1"/>
          </p:cNvSpPr>
          <p:nvPr>
            <p:ph idx="1"/>
          </p:nvPr>
        </p:nvSpPr>
        <p:spPr/>
        <p:txBody>
          <a:bodyPr/>
          <a:lstStyle/>
          <a:p>
            <a:r>
              <a:rPr lang="it-IT" sz="1800" dirty="0" smtClean="0"/>
              <a:t>Si consideri un'economia rappresentata dal modello IS-LM, nella quale: </a:t>
            </a:r>
            <a:r>
              <a:rPr lang="it-IT" sz="1800" dirty="0" smtClean="0">
                <a:solidFill>
                  <a:srgbClr val="FF0000"/>
                </a:solidFill>
              </a:rPr>
              <a:t>i)</a:t>
            </a:r>
            <a:r>
              <a:rPr lang="it-IT" sz="1800" dirty="0" smtClean="0"/>
              <a:t> la propensione marginale e media al consumo c rispetto al reddito disponibile è pari a 0,8; </a:t>
            </a:r>
            <a:r>
              <a:rPr lang="it-IT" sz="1800" dirty="0" err="1" smtClean="0">
                <a:solidFill>
                  <a:srgbClr val="FF0000"/>
                </a:solidFill>
              </a:rPr>
              <a:t>ii</a:t>
            </a:r>
            <a:r>
              <a:rPr lang="it-IT" sz="1800" dirty="0" smtClean="0">
                <a:solidFill>
                  <a:srgbClr val="FF0000"/>
                </a:solidFill>
              </a:rPr>
              <a:t>)</a:t>
            </a:r>
            <a:r>
              <a:rPr lang="it-IT" sz="1800" dirty="0" smtClean="0"/>
              <a:t> gli investimenti privati sono dati da una componente autonoma e da una componente inversamente legata all'andamento del saggio di interesse, ovvero: I = I</a:t>
            </a:r>
            <a:r>
              <a:rPr lang="it-IT" sz="1800" baseline="-25000" dirty="0" smtClean="0"/>
              <a:t>0</a:t>
            </a:r>
            <a:r>
              <a:rPr lang="it-IT" sz="1800" dirty="0" smtClean="0"/>
              <a:t> - ai,    con I</a:t>
            </a:r>
            <a:r>
              <a:rPr lang="it-IT" sz="1800" baseline="-25000" dirty="0" smtClean="0"/>
              <a:t>0</a:t>
            </a:r>
            <a:r>
              <a:rPr lang="it-IT" sz="1800" dirty="0" smtClean="0"/>
              <a:t> = 50 ed a = 200; </a:t>
            </a:r>
            <a:r>
              <a:rPr lang="it-IT" sz="1800" dirty="0" err="1" smtClean="0">
                <a:solidFill>
                  <a:srgbClr val="FF0000"/>
                </a:solidFill>
              </a:rPr>
              <a:t>iii</a:t>
            </a:r>
            <a:r>
              <a:rPr lang="it-IT" sz="1800" dirty="0" smtClean="0">
                <a:solidFill>
                  <a:srgbClr val="FF0000"/>
                </a:solidFill>
              </a:rPr>
              <a:t>)</a:t>
            </a:r>
            <a:r>
              <a:rPr lang="it-IT" sz="1800" dirty="0" smtClean="0"/>
              <a:t> la spesa pubblica è G = 10; </a:t>
            </a:r>
            <a:r>
              <a:rPr lang="it-IT" sz="1800" dirty="0" err="1" smtClean="0">
                <a:solidFill>
                  <a:srgbClr val="FF0000"/>
                </a:solidFill>
              </a:rPr>
              <a:t>iv</a:t>
            </a:r>
            <a:r>
              <a:rPr lang="it-IT" sz="1800" dirty="0" smtClean="0">
                <a:solidFill>
                  <a:srgbClr val="FF0000"/>
                </a:solidFill>
              </a:rPr>
              <a:t>)</a:t>
            </a:r>
            <a:r>
              <a:rPr lang="it-IT" sz="1800" dirty="0" smtClean="0"/>
              <a:t> il bilancio pubblico è in pareggio ed il prelievo fiscale è in somma fissa, T</a:t>
            </a:r>
            <a:r>
              <a:rPr lang="it-IT" sz="1800" baseline="-25000" dirty="0" smtClean="0"/>
              <a:t>0</a:t>
            </a:r>
            <a:r>
              <a:rPr lang="it-IT" sz="1800" dirty="0" smtClean="0"/>
              <a:t>; </a:t>
            </a:r>
            <a:r>
              <a:rPr lang="it-IT" sz="1800" dirty="0" smtClean="0">
                <a:solidFill>
                  <a:srgbClr val="FF0000"/>
                </a:solidFill>
              </a:rPr>
              <a:t>v )</a:t>
            </a:r>
            <a:r>
              <a:rPr lang="it-IT" sz="1800" dirty="0" smtClean="0"/>
              <a:t> la domanda di moneta è definita dalla funzione, L = </a:t>
            </a:r>
            <a:r>
              <a:rPr lang="it-IT" sz="1800" dirty="0" err="1" smtClean="0"/>
              <a:t>kY</a:t>
            </a:r>
            <a:r>
              <a:rPr lang="it-IT" sz="1800" dirty="0" smtClean="0"/>
              <a:t> - </a:t>
            </a:r>
            <a:r>
              <a:rPr lang="it-IT" sz="1800" dirty="0" err="1" smtClean="0"/>
              <a:t>hi</a:t>
            </a:r>
            <a:r>
              <a:rPr lang="it-IT" sz="1800" dirty="0" smtClean="0"/>
              <a:t>, con k=0,25 e h = 100; </a:t>
            </a:r>
            <a:r>
              <a:rPr lang="it-IT" sz="1800" dirty="0" smtClean="0">
                <a:solidFill>
                  <a:srgbClr val="FF0000"/>
                </a:solidFill>
              </a:rPr>
              <a:t>vi )</a:t>
            </a:r>
            <a:r>
              <a:rPr lang="it-IT" sz="1800" dirty="0" smtClean="0"/>
              <a:t> l'offerta di moneta iniziale è M=2.</a:t>
            </a:r>
          </a:p>
          <a:p>
            <a:r>
              <a:rPr lang="it-IT" sz="1800" b="1" u="sng" dirty="0" smtClean="0"/>
              <a:t>Domande</a:t>
            </a:r>
            <a:r>
              <a:rPr lang="it-IT" sz="1800" dirty="0" smtClean="0"/>
              <a:t>:</a:t>
            </a:r>
          </a:p>
          <a:p>
            <a:pPr marL="457200" indent="-457200">
              <a:buSzPct val="100000"/>
              <a:buFont typeface="+mj-lt"/>
              <a:buAutoNum type="arabicPeriod"/>
            </a:pPr>
            <a:r>
              <a:rPr lang="it-IT" sz="1800" dirty="0" smtClean="0"/>
              <a:t>Presentate il modello macroeconomico e definite le equazioni e le variabili che lo compongono. Calcolare l'equilibrio macroeconomico, (</a:t>
            </a:r>
            <a:r>
              <a:rPr lang="it-IT" sz="1800" dirty="0" err="1" smtClean="0"/>
              <a:t>Y*</a:t>
            </a:r>
            <a:r>
              <a:rPr lang="it-IT" sz="1800" dirty="0" smtClean="0"/>
              <a:t>; </a:t>
            </a:r>
            <a:r>
              <a:rPr lang="it-IT" sz="1800" dirty="0" err="1" smtClean="0"/>
              <a:t>i*</a:t>
            </a:r>
            <a:r>
              <a:rPr lang="it-IT" sz="1800" dirty="0" smtClean="0"/>
              <a:t>). Determinare inoltre il livello di consumo di equilibrio, </a:t>
            </a:r>
            <a:r>
              <a:rPr lang="it-IT" sz="1800" dirty="0" err="1" smtClean="0"/>
              <a:t>C*</a:t>
            </a:r>
            <a:r>
              <a:rPr lang="it-IT" sz="1800" dirty="0" smtClean="0"/>
              <a:t>. Si supponga che si verifichi un peggioramento delle aspettative di rendimento del capitale, rappresentato da una riduzione della componente autonoma degli investimenti </a:t>
            </a:r>
            <a:r>
              <a:rPr lang="el-GR" sz="1800" dirty="0" smtClean="0"/>
              <a:t>Δ</a:t>
            </a:r>
            <a:r>
              <a:rPr lang="it-IT" sz="1800" dirty="0" smtClean="0"/>
              <a:t> I</a:t>
            </a:r>
            <a:r>
              <a:rPr lang="it-IT" sz="1800" baseline="-25000" dirty="0" smtClean="0"/>
              <a:t>0</a:t>
            </a:r>
            <a:r>
              <a:rPr lang="it-IT" sz="1800" dirty="0" smtClean="0"/>
              <a:t> = -7.</a:t>
            </a:r>
          </a:p>
          <a:p>
            <a:endParaRPr lang="it-IT"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Continua Domande</a:t>
            </a:r>
            <a:endParaRPr lang="it-IT" dirty="0"/>
          </a:p>
        </p:txBody>
      </p:sp>
      <p:sp>
        <p:nvSpPr>
          <p:cNvPr id="3" name="Segnaposto contenuto 2"/>
          <p:cNvSpPr>
            <a:spLocks noGrp="1"/>
          </p:cNvSpPr>
          <p:nvPr>
            <p:ph idx="1"/>
          </p:nvPr>
        </p:nvSpPr>
        <p:spPr>
          <a:xfrm>
            <a:off x="467544" y="980728"/>
            <a:ext cx="8229600" cy="4530725"/>
          </a:xfrm>
        </p:spPr>
        <p:txBody>
          <a:bodyPr/>
          <a:lstStyle/>
          <a:p>
            <a:pPr marL="457200" indent="-457200">
              <a:buSzPct val="100000"/>
              <a:buFont typeface="+mj-lt"/>
              <a:buAutoNum type="arabicPeriod" startAt="2"/>
            </a:pPr>
            <a:r>
              <a:rPr lang="it-IT" sz="1800" dirty="0" smtClean="0"/>
              <a:t>Si consideri un'analisi di equilibrio parziale sul mercato dei beni e considerate le condizioni del mercato della moneta e dei titoli come date (ΔM = </a:t>
            </a:r>
            <a:r>
              <a:rPr lang="el-GR" sz="1800" dirty="0" smtClean="0"/>
              <a:t>Δ </a:t>
            </a:r>
            <a:r>
              <a:rPr lang="it-IT" sz="1800" dirty="0" smtClean="0"/>
              <a:t>i = 0). Si trovi il livello del reddito di equilibrio del mercato dei beni e il corrispondente livello di domanda di moneta. Si mostri che il mercato monetario presenta ora un eccesso di offerta di moneta.</a:t>
            </a:r>
          </a:p>
          <a:p>
            <a:pPr>
              <a:buSzPct val="100000"/>
              <a:buFont typeface="+mj-lt"/>
              <a:buAutoNum type="arabicPeriod" startAt="3"/>
            </a:pPr>
            <a:r>
              <a:rPr lang="it-IT" sz="1800" dirty="0" smtClean="0"/>
              <a:t>Si illustri graficamente l'analisi del punto precedente.</a:t>
            </a:r>
          </a:p>
          <a:p>
            <a:pPr>
              <a:buSzPct val="100000"/>
              <a:buFont typeface="+mj-lt"/>
              <a:buAutoNum type="arabicPeriod" startAt="4"/>
            </a:pPr>
            <a:r>
              <a:rPr lang="it-IT" sz="1800" dirty="0" smtClean="0"/>
              <a:t>Assumendo che il tasso di interesse si aggiusti, rispondendo allo squilibrio del mercato della moneta, si determini il livello di equilibrio del reddito e del consumo.</a:t>
            </a:r>
          </a:p>
          <a:p>
            <a:pPr>
              <a:buSzPct val="100000"/>
              <a:buFont typeface="+mj-lt"/>
              <a:buAutoNum type="arabicPeriod" startAt="5"/>
            </a:pPr>
            <a:r>
              <a:rPr lang="it-IT" sz="1800" dirty="0" smtClean="0"/>
              <a:t>Si ipotizzi che l'autorità di politica economica voglia perseguire congiuntamente i seguenti obiettivi: </a:t>
            </a:r>
            <a:r>
              <a:rPr lang="it-IT" sz="1800" dirty="0" smtClean="0">
                <a:solidFill>
                  <a:srgbClr val="FF0000"/>
                </a:solidFill>
              </a:rPr>
              <a:t>i)</a:t>
            </a:r>
            <a:r>
              <a:rPr lang="it-IT" sz="1800" dirty="0" smtClean="0"/>
              <a:t> tornare al livello di prodotto iniziale; </a:t>
            </a:r>
            <a:r>
              <a:rPr lang="it-IT" sz="1800" dirty="0" err="1" smtClean="0">
                <a:solidFill>
                  <a:srgbClr val="FF0000"/>
                </a:solidFill>
              </a:rPr>
              <a:t>ii</a:t>
            </a:r>
            <a:r>
              <a:rPr lang="it-IT" sz="1800" dirty="0" smtClean="0">
                <a:solidFill>
                  <a:srgbClr val="FF0000"/>
                </a:solidFill>
              </a:rPr>
              <a:t>) </a:t>
            </a:r>
            <a:r>
              <a:rPr lang="it-IT" sz="1800" dirty="0" smtClean="0"/>
              <a:t>tornare al livello dei consumi iniziali; </a:t>
            </a:r>
            <a:r>
              <a:rPr lang="it-IT" sz="1800" dirty="0" err="1" smtClean="0">
                <a:solidFill>
                  <a:srgbClr val="FF0000"/>
                </a:solidFill>
              </a:rPr>
              <a:t>iii</a:t>
            </a:r>
            <a:r>
              <a:rPr lang="it-IT" sz="1800" dirty="0" smtClean="0">
                <a:solidFill>
                  <a:srgbClr val="FF0000"/>
                </a:solidFill>
              </a:rPr>
              <a:t>)</a:t>
            </a:r>
            <a:r>
              <a:rPr lang="it-IT" sz="1800" dirty="0" smtClean="0"/>
              <a:t> mantenere il bilancio pubblico in pareggio; </a:t>
            </a:r>
            <a:r>
              <a:rPr lang="it-IT" sz="1800" dirty="0" err="1" smtClean="0">
                <a:solidFill>
                  <a:srgbClr val="FF0000"/>
                </a:solidFill>
              </a:rPr>
              <a:t>iv</a:t>
            </a:r>
            <a:r>
              <a:rPr lang="it-IT" sz="1800" dirty="0" smtClean="0">
                <a:solidFill>
                  <a:srgbClr val="FF0000"/>
                </a:solidFill>
              </a:rPr>
              <a:t>)</a:t>
            </a:r>
            <a:r>
              <a:rPr lang="it-IT" sz="1800" dirty="0" smtClean="0"/>
              <a:t> ripristinare il livello iniziale degli investimenti privati. In tale scenario valutare, graficamente e analiticamente, se gli interventi di seguito elencati consentono di raggiungere tutti gli obiettivi prefissati ed in caso affermativo calcolare l'entità della manovra da intraprendere. (a) Si mostri che la politica monetaria, attraverso il controllo di M, è efficace nel conseguimento di tutti gli obiettivi indicati. </a:t>
            </a:r>
            <a:r>
              <a:rPr lang="it-IT" sz="1800" dirty="0" err="1" smtClean="0"/>
              <a:t>Perchè</a:t>
            </a:r>
            <a:r>
              <a:rPr lang="it-IT" sz="1800" dirty="0" smtClean="0"/>
              <a:t> ciò non viola la regola aurea di </a:t>
            </a:r>
            <a:r>
              <a:rPr lang="it-IT" sz="1800" dirty="0" err="1" smtClean="0"/>
              <a:t>Tinbergen</a:t>
            </a:r>
            <a:r>
              <a:rPr lang="it-IT" sz="1800" dirty="0" smtClean="0"/>
              <a:t>?</a:t>
            </a:r>
            <a:endParaRPr lang="it-IT"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rdi">
  <a:themeElements>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i">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971</TotalTime>
  <Words>2091</Words>
  <Application>Microsoft Office PowerPoint</Application>
  <PresentationFormat>Presentazione su schermo (4:3)</PresentationFormat>
  <Paragraphs>155</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Bordi</vt:lpstr>
      <vt:lpstr> Programma ed Esempi per compito frequentanti</vt:lpstr>
      <vt:lpstr>I temi trattati: tutti trattati nelle slides del corso presenti in moodle e nei capitoli del testo di Cellini</vt:lpstr>
      <vt:lpstr>I fallimenti microeconomici e distributivi</vt:lpstr>
      <vt:lpstr>Giochi strategici tra Banca Centrale e Tesoro: Interazioni possibili</vt:lpstr>
      <vt:lpstr>I giochi possibili tra Banca Centrale e Tesoro:</vt:lpstr>
      <vt:lpstr>I giochi possibili tra Banca Centrale e Tesoro:</vt:lpstr>
      <vt:lpstr>I giochi possibili tra Banca Centrale e Tesoro:</vt:lpstr>
      <vt:lpstr>Il modello normativo per la politica economica</vt:lpstr>
      <vt:lpstr>Continua Domande</vt:lpstr>
      <vt:lpstr>Considerate il seguente problema di concentrazione del reddito ed indicate quale dei due Comuni presenta meno disuguaglianze (Curva di Lorenz e Indice di Gini)</vt:lpstr>
      <vt:lpstr>Esercizio inefficienza allocativa Monopolio</vt:lpstr>
      <vt:lpstr> </vt:lpstr>
      <vt:lpstr>Per ciascuna delle seguenti proposizioni, indicate con V o F se si ritiene, rispettivamente, siano vere o false, e motivare brevemente la risposta</vt:lpstr>
      <vt:lpstr>Rispondete alla seguente domanda:</vt:lpstr>
      <vt:lpstr>Rispondete alla seguente domanda</vt:lpstr>
      <vt:lpstr>Altro esercizio (tratto da Tirelli, 2007)</vt:lpstr>
      <vt:lpstr>continua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Esempio Compito</dc:title>
  <dc:creator>5122</dc:creator>
  <cp:lastModifiedBy>Silvano</cp:lastModifiedBy>
  <cp:revision>15</cp:revision>
  <dcterms:created xsi:type="dcterms:W3CDTF">2011-04-17T18:12:51Z</dcterms:created>
  <dcterms:modified xsi:type="dcterms:W3CDTF">2016-05-04T09:02:41Z</dcterms:modified>
</cp:coreProperties>
</file>