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1" r:id="rId3"/>
    <p:sldId id="274" r:id="rId4"/>
    <p:sldId id="273" r:id="rId5"/>
    <p:sldId id="275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FC954-AE7E-4463-8D66-353F97EEE3C9}" type="datetimeFigureOut">
              <a:rPr lang="it-IT" smtClean="0"/>
              <a:pPr/>
              <a:t>08/05/2016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61DD3-1936-4D17-B305-FD06819EA5B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FC954-AE7E-4463-8D66-353F97EEE3C9}" type="datetimeFigureOut">
              <a:rPr lang="it-IT" smtClean="0"/>
              <a:pPr/>
              <a:t>08/05/2016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61DD3-1936-4D17-B305-FD06819EA5B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FC954-AE7E-4463-8D66-353F97EEE3C9}" type="datetimeFigureOut">
              <a:rPr lang="it-IT" smtClean="0"/>
              <a:pPr/>
              <a:t>08/05/2016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61DD3-1936-4D17-B305-FD06819EA5B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FC954-AE7E-4463-8D66-353F97EEE3C9}" type="datetimeFigureOut">
              <a:rPr lang="it-IT" smtClean="0"/>
              <a:pPr/>
              <a:t>08/05/2016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61DD3-1936-4D17-B305-FD06819EA5B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FC954-AE7E-4463-8D66-353F97EEE3C9}" type="datetimeFigureOut">
              <a:rPr lang="it-IT" smtClean="0"/>
              <a:pPr/>
              <a:t>08/05/2016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61DD3-1936-4D17-B305-FD06819EA5B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FC954-AE7E-4463-8D66-353F97EEE3C9}" type="datetimeFigureOut">
              <a:rPr lang="it-IT" smtClean="0"/>
              <a:pPr/>
              <a:t>08/05/2016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61DD3-1936-4D17-B305-FD06819EA5B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FC954-AE7E-4463-8D66-353F97EEE3C9}" type="datetimeFigureOut">
              <a:rPr lang="it-IT" smtClean="0"/>
              <a:pPr/>
              <a:t>08/05/2016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61DD3-1936-4D17-B305-FD06819EA5B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FC954-AE7E-4463-8D66-353F97EEE3C9}" type="datetimeFigureOut">
              <a:rPr lang="it-IT" smtClean="0"/>
              <a:pPr/>
              <a:t>08/05/2016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61DD3-1936-4D17-B305-FD06819EA5B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FC954-AE7E-4463-8D66-353F97EEE3C9}" type="datetimeFigureOut">
              <a:rPr lang="it-IT" smtClean="0"/>
              <a:pPr/>
              <a:t>08/05/2016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61DD3-1936-4D17-B305-FD06819EA5B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FC954-AE7E-4463-8D66-353F97EEE3C9}" type="datetimeFigureOut">
              <a:rPr lang="it-IT" smtClean="0"/>
              <a:pPr/>
              <a:t>08/05/2016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61DD3-1936-4D17-B305-FD06819EA5B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FC954-AE7E-4463-8D66-353F97EEE3C9}" type="datetimeFigureOut">
              <a:rPr lang="it-IT" smtClean="0"/>
              <a:pPr/>
              <a:t>08/05/2016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61DD3-1936-4D17-B305-FD06819EA5B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FC954-AE7E-4463-8D66-353F97EEE3C9}" type="datetimeFigureOut">
              <a:rPr lang="it-IT" smtClean="0"/>
              <a:pPr/>
              <a:t>08/05/2016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61DD3-1936-4D17-B305-FD06819EA5B0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jpeg"/><Relationship Id="rId4" Type="http://schemas.openxmlformats.org/officeDocument/2006/relationships/image" Target="../media/image13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Controllo ottimo ed obiettivi fissi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it-IT" sz="2000" dirty="0" smtClean="0"/>
              <a:t>(a) </a:t>
            </a:r>
            <a:r>
              <a:rPr lang="it-IT" sz="1600" dirty="0" smtClean="0"/>
              <a:t>Risp.: </a:t>
            </a:r>
            <a:r>
              <a:rPr lang="it-IT" sz="2400" dirty="0"/>
              <a:t>Abbiamo </a:t>
            </a:r>
            <a:r>
              <a:rPr lang="it-IT" sz="2400" dirty="0" smtClean="0"/>
              <a:t>due obiettivi, </a:t>
            </a:r>
            <a:r>
              <a:rPr lang="it-IT" sz="2400" dirty="0" err="1" smtClean="0"/>
              <a:t>Y*</a:t>
            </a:r>
            <a:r>
              <a:rPr lang="it-IT" sz="2400" dirty="0" smtClean="0"/>
              <a:t> (</a:t>
            </a:r>
            <a:r>
              <a:rPr lang="it-IT" sz="2400" dirty="0" err="1" smtClean="0"/>
              <a:t>C</a:t>
            </a:r>
            <a:r>
              <a:rPr lang="it-IT" sz="2400" dirty="0" err="1" smtClean="0"/>
              <a:t>*</a:t>
            </a:r>
            <a:r>
              <a:rPr lang="it-IT" sz="2400" dirty="0" smtClean="0"/>
              <a:t> implicito) </a:t>
            </a:r>
            <a:r>
              <a:rPr lang="it-IT" sz="2400" dirty="0" smtClean="0"/>
              <a:t>e </a:t>
            </a:r>
            <a:r>
              <a:rPr lang="it-IT" sz="2400" dirty="0" err="1" smtClean="0"/>
              <a:t>i*</a:t>
            </a:r>
            <a:r>
              <a:rPr lang="it-IT" sz="2400" dirty="0" smtClean="0"/>
              <a:t>, </a:t>
            </a:r>
            <a:r>
              <a:rPr lang="it-IT" sz="2400" dirty="0"/>
              <a:t>e 2 variabili strumento, </a:t>
            </a:r>
            <a:r>
              <a:rPr lang="it-IT" sz="2400" dirty="0" smtClean="0"/>
              <a:t>T </a:t>
            </a:r>
            <a:r>
              <a:rPr lang="it-IT" sz="2400" dirty="0" smtClean="0"/>
              <a:t>e </a:t>
            </a:r>
            <a:r>
              <a:rPr lang="it-IT" sz="2400" dirty="0" smtClean="0"/>
              <a:t>M (G). </a:t>
            </a:r>
            <a:r>
              <a:rPr lang="it-IT" sz="2400" dirty="0"/>
              <a:t>Il modello ha </a:t>
            </a:r>
            <a:r>
              <a:rPr lang="it-IT" sz="2400" dirty="0" smtClean="0"/>
              <a:t>una soluzione, fissata G.</a:t>
            </a:r>
            <a:endParaRPr lang="it-IT" sz="2400" dirty="0"/>
          </a:p>
          <a:p>
            <a:pPr lvl="1"/>
            <a:r>
              <a:rPr lang="it-IT" sz="2400" dirty="0"/>
              <a:t>Posso determinare 2 equazioni in forma ridotta </a:t>
            </a:r>
            <a:r>
              <a:rPr lang="it-IT" sz="2400" dirty="0" smtClean="0"/>
              <a:t>che </a:t>
            </a:r>
            <a:r>
              <a:rPr lang="it-IT" sz="2400" dirty="0"/>
              <a:t>esprimono </a:t>
            </a:r>
            <a:r>
              <a:rPr lang="it-IT" sz="2400" dirty="0" smtClean="0"/>
              <a:t>l’obiettivo in </a:t>
            </a:r>
            <a:r>
              <a:rPr lang="it-IT" sz="2400" dirty="0" smtClean="0"/>
              <a:t>funzione delle </a:t>
            </a:r>
            <a:r>
              <a:rPr lang="it-IT" sz="2400" dirty="0"/>
              <a:t>esogene (incluso </a:t>
            </a:r>
            <a:r>
              <a:rPr lang="it-IT" sz="2400" dirty="0" smtClean="0"/>
              <a:t>G fissato a 10) </a:t>
            </a:r>
            <a:r>
              <a:rPr lang="it-IT" sz="2400" dirty="0"/>
              <a:t>e dell'altro strumento. Supponendo, ad esempio, di </a:t>
            </a:r>
            <a:r>
              <a:rPr lang="it-IT" sz="2400" dirty="0" smtClean="0"/>
              <a:t>prefissare </a:t>
            </a:r>
            <a:r>
              <a:rPr lang="it-IT" sz="2400" dirty="0"/>
              <a:t>T (</a:t>
            </a:r>
            <a:r>
              <a:rPr lang="it-IT" sz="2400" dirty="0" smtClean="0"/>
              <a:t>ad es</a:t>
            </a:r>
            <a:r>
              <a:rPr lang="it-IT" sz="2400" dirty="0"/>
              <a:t>. al valore </a:t>
            </a:r>
            <a:r>
              <a:rPr lang="it-IT" sz="2400" dirty="0" smtClean="0"/>
              <a:t>iniziale </a:t>
            </a:r>
            <a:r>
              <a:rPr lang="it-IT" sz="2400" dirty="0" smtClean="0"/>
              <a:t>T</a:t>
            </a:r>
            <a:r>
              <a:rPr lang="it-IT" sz="2400" baseline="-25000" dirty="0" smtClean="0"/>
              <a:t>0</a:t>
            </a:r>
            <a:r>
              <a:rPr lang="it-IT" sz="2400" dirty="0" smtClean="0"/>
              <a:t>=10), </a:t>
            </a:r>
            <a:r>
              <a:rPr lang="it-IT" sz="2400" dirty="0"/>
              <a:t>le </a:t>
            </a:r>
            <a:r>
              <a:rPr lang="it-IT" sz="2400" b="1" dirty="0"/>
              <a:t>variabili endogene </a:t>
            </a:r>
            <a:r>
              <a:rPr lang="it-IT" sz="2400" dirty="0"/>
              <a:t>sono </a:t>
            </a:r>
            <a:r>
              <a:rPr lang="it-IT" sz="2400" i="1" dirty="0"/>
              <a:t>C;I;G; i </a:t>
            </a:r>
            <a:r>
              <a:rPr lang="it-IT" sz="2400" dirty="0"/>
              <a:t>e quelle </a:t>
            </a:r>
            <a:r>
              <a:rPr lang="it-IT" sz="2400" b="1" dirty="0"/>
              <a:t>esogene</a:t>
            </a:r>
            <a:r>
              <a:rPr lang="it-IT" sz="2400" dirty="0"/>
              <a:t> sono </a:t>
            </a:r>
            <a:r>
              <a:rPr lang="it-IT" sz="2400" dirty="0" smtClean="0"/>
              <a:t>I</a:t>
            </a:r>
            <a:r>
              <a:rPr lang="it-IT" sz="2400" baseline="-25000" dirty="0" smtClean="0"/>
              <a:t>0</a:t>
            </a:r>
            <a:r>
              <a:rPr lang="it-IT" sz="2400" dirty="0" smtClean="0"/>
              <a:t>; </a:t>
            </a:r>
            <a:r>
              <a:rPr lang="it-IT" sz="2400" dirty="0" err="1" smtClean="0"/>
              <a:t>i</a:t>
            </a:r>
            <a:r>
              <a:rPr lang="it-IT" sz="2400" baseline="-25000" dirty="0" err="1" smtClean="0"/>
              <a:t>0</a:t>
            </a:r>
            <a:r>
              <a:rPr lang="it-IT" sz="2400" dirty="0" smtClean="0"/>
              <a:t>; </a:t>
            </a:r>
            <a:r>
              <a:rPr lang="it-IT" sz="2400" dirty="0" err="1" smtClean="0"/>
              <a:t>Y*</a:t>
            </a:r>
            <a:r>
              <a:rPr lang="it-IT" sz="2400" dirty="0" smtClean="0"/>
              <a:t> ; T</a:t>
            </a:r>
            <a:r>
              <a:rPr lang="it-IT" sz="2400" baseline="-25000" dirty="0" smtClean="0"/>
              <a:t>0</a:t>
            </a:r>
            <a:r>
              <a:rPr lang="it-IT" sz="2400" dirty="0" smtClean="0"/>
              <a:t> . </a:t>
            </a:r>
            <a:r>
              <a:rPr lang="it-IT" sz="2400" dirty="0" smtClean="0"/>
              <a:t>I parametri sono </a:t>
            </a:r>
            <a:r>
              <a:rPr lang="it-IT" sz="2400" i="1" dirty="0" smtClean="0"/>
              <a:t>c,  a, h, k</a:t>
            </a:r>
            <a:r>
              <a:rPr lang="it-IT" sz="2400" dirty="0" smtClean="0"/>
              <a:t>. Le </a:t>
            </a:r>
            <a:r>
              <a:rPr lang="it-IT" sz="2400" dirty="0" smtClean="0"/>
              <a:t>equazioni </a:t>
            </a:r>
            <a:r>
              <a:rPr lang="it-IT" sz="2400" dirty="0" smtClean="0"/>
              <a:t>della IS sono </a:t>
            </a:r>
            <a:r>
              <a:rPr lang="it-IT" sz="2400" dirty="0" smtClean="0"/>
              <a:t>così definite:</a:t>
            </a:r>
          </a:p>
          <a:p>
            <a:pPr lvl="1"/>
            <a:r>
              <a:rPr lang="it-IT" sz="1900" dirty="0"/>
              <a:t>Y = C + G + I </a:t>
            </a:r>
            <a:r>
              <a:rPr lang="it-IT" sz="1900" i="1" dirty="0" smtClean="0"/>
              <a:t>equazione di </a:t>
            </a:r>
            <a:r>
              <a:rPr lang="it-IT" sz="1900" i="1" dirty="0"/>
              <a:t>equilibrio</a:t>
            </a:r>
          </a:p>
          <a:p>
            <a:pPr lvl="1"/>
            <a:r>
              <a:rPr lang="it-IT" sz="1900" dirty="0"/>
              <a:t>C = </a:t>
            </a:r>
            <a:r>
              <a:rPr lang="it-IT" sz="1900" dirty="0" err="1"/>
              <a:t>c</a:t>
            </a:r>
            <a:r>
              <a:rPr lang="it-IT" sz="1900" dirty="0"/>
              <a:t> (Y </a:t>
            </a:r>
            <a:r>
              <a:rPr lang="it-IT" sz="1900" dirty="0" smtClean="0"/>
              <a:t>- </a:t>
            </a:r>
            <a:r>
              <a:rPr lang="it-IT" sz="1900" dirty="0"/>
              <a:t>T ) </a:t>
            </a:r>
            <a:r>
              <a:rPr lang="it-IT" sz="1900" dirty="0" smtClean="0"/>
              <a:t> </a:t>
            </a:r>
            <a:r>
              <a:rPr lang="it-IT" sz="1900" i="1" dirty="0" smtClean="0"/>
              <a:t>equazione </a:t>
            </a:r>
            <a:r>
              <a:rPr lang="it-IT" sz="1900" i="1" dirty="0"/>
              <a:t>di comportamento dei consumatori</a:t>
            </a:r>
          </a:p>
          <a:p>
            <a:pPr lvl="1"/>
            <a:r>
              <a:rPr lang="it-IT" sz="1900" dirty="0"/>
              <a:t>I = </a:t>
            </a:r>
            <a:r>
              <a:rPr lang="it-IT" sz="1900" dirty="0" smtClean="0"/>
              <a:t>I</a:t>
            </a:r>
            <a:r>
              <a:rPr lang="it-IT" sz="2000" baseline="-25000" dirty="0" smtClean="0"/>
              <a:t>0</a:t>
            </a:r>
            <a:r>
              <a:rPr lang="it-IT" sz="1900" dirty="0" smtClean="0"/>
              <a:t> - </a:t>
            </a:r>
            <a:r>
              <a:rPr lang="it-IT" sz="1900" dirty="0"/>
              <a:t>ai </a:t>
            </a:r>
            <a:r>
              <a:rPr lang="it-IT" sz="1900" dirty="0" smtClean="0"/>
              <a:t>   </a:t>
            </a:r>
            <a:r>
              <a:rPr lang="it-IT" sz="1900" i="1" dirty="0" smtClean="0"/>
              <a:t>equazione </a:t>
            </a:r>
            <a:r>
              <a:rPr lang="it-IT" sz="1900" i="1" dirty="0" smtClean="0"/>
              <a:t>di </a:t>
            </a:r>
            <a:r>
              <a:rPr lang="it-IT" sz="1900" i="1" dirty="0"/>
              <a:t>comportamento degli investitori</a:t>
            </a:r>
          </a:p>
          <a:p>
            <a:pPr lvl="1"/>
            <a:r>
              <a:rPr lang="it-IT" sz="1900" dirty="0" smtClean="0"/>
              <a:t>G </a:t>
            </a:r>
            <a:r>
              <a:rPr lang="it-IT" sz="1900" dirty="0"/>
              <a:t>= </a:t>
            </a:r>
            <a:r>
              <a:rPr lang="it-IT" sz="1900" dirty="0" smtClean="0"/>
              <a:t>T</a:t>
            </a:r>
            <a:r>
              <a:rPr lang="it-IT" sz="1900" baseline="-25000" dirty="0" smtClean="0"/>
              <a:t>0</a:t>
            </a:r>
            <a:r>
              <a:rPr lang="it-IT" sz="1900" dirty="0" smtClean="0"/>
              <a:t> =10 </a:t>
            </a:r>
            <a:r>
              <a:rPr lang="it-IT" sz="1900" i="1" dirty="0" smtClean="0"/>
              <a:t>equazione </a:t>
            </a:r>
            <a:r>
              <a:rPr lang="it-IT" sz="1900" i="1" dirty="0"/>
              <a:t>di equilibrio del </a:t>
            </a:r>
            <a:r>
              <a:rPr lang="it-IT" sz="1900" i="1" dirty="0" smtClean="0"/>
              <a:t>settore pubblico</a:t>
            </a:r>
          </a:p>
          <a:p>
            <a:r>
              <a:rPr lang="it-IT" sz="2300" dirty="0" smtClean="0"/>
              <a:t>Quelle della LM:</a:t>
            </a:r>
            <a:endParaRPr lang="it-IT" sz="2300" dirty="0" smtClean="0"/>
          </a:p>
          <a:p>
            <a:pPr lvl="1"/>
            <a:r>
              <a:rPr lang="it-IT" sz="1900" i="1" dirty="0" smtClean="0"/>
              <a:t>L=kY-hi Equazione di comportamento della domanda di moneta</a:t>
            </a:r>
          </a:p>
          <a:p>
            <a:pPr lvl="1"/>
            <a:r>
              <a:rPr lang="it-IT" sz="1900" i="1" dirty="0" err="1" smtClean="0"/>
              <a:t>M=L</a:t>
            </a:r>
            <a:r>
              <a:rPr lang="it-IT" sz="1900" i="1" dirty="0" smtClean="0"/>
              <a:t>     Equazione di equilibrio</a:t>
            </a:r>
            <a:endParaRPr lang="it-IT" sz="1900" i="1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it-IT" sz="2000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93362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La perdita di </a:t>
            </a:r>
            <a:r>
              <a:rPr lang="it-IT" smtClean="0"/>
              <a:t>benessere conseguente </a:t>
            </a:r>
            <a:r>
              <a:rPr lang="it-IT" dirty="0" smtClean="0"/>
              <a:t>al monopolio (grafico)</a:t>
            </a:r>
            <a:endParaRPr lang="it-IT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057400"/>
            <a:ext cx="5657850" cy="450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sellaDiTesto 5"/>
          <p:cNvSpPr txBox="1"/>
          <p:nvPr/>
        </p:nvSpPr>
        <p:spPr>
          <a:xfrm>
            <a:off x="6858000" y="3124200"/>
            <a:ext cx="1865447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it-IT" dirty="0" smtClean="0"/>
              <a:t>Perdita benessere</a:t>
            </a:r>
          </a:p>
          <a:p>
            <a:r>
              <a:rPr lang="it-IT" dirty="0" smtClean="0"/>
              <a:t>sociale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Controllo ottimo ed obiettivi fissi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it-IT" sz="2000" dirty="0" smtClean="0"/>
              <a:t>(a) Descrivete il modello di politica economica del paese considerato (quali sono gli obiettivi e quali gli strumenti, le esogene e le endogene e come classificate le diverse equazioni?). Posso determinare una soluzione unica della forma ridotta (inversa)?</a:t>
            </a:r>
          </a:p>
          <a:p>
            <a:r>
              <a:rPr lang="it-IT" sz="1600" dirty="0" smtClean="0"/>
              <a:t>Risp.: </a:t>
            </a:r>
            <a:r>
              <a:rPr lang="it-IT" sz="2400" dirty="0"/>
              <a:t>Abbiamo un obiettivo, </a:t>
            </a:r>
            <a:r>
              <a:rPr lang="it-IT" sz="2400" dirty="0" err="1" smtClean="0"/>
              <a:t>Y*</a:t>
            </a:r>
            <a:r>
              <a:rPr lang="it-IT" sz="2400" dirty="0" smtClean="0"/>
              <a:t>, </a:t>
            </a:r>
            <a:r>
              <a:rPr lang="it-IT" sz="2400" dirty="0"/>
              <a:t>e 2 variabili strumento, G; </a:t>
            </a:r>
            <a:r>
              <a:rPr lang="it-IT" sz="2400" dirty="0" smtClean="0"/>
              <a:t>T. </a:t>
            </a:r>
            <a:r>
              <a:rPr lang="it-IT" sz="2400" dirty="0"/>
              <a:t>Il modello ha soluzione; ha </a:t>
            </a:r>
            <a:r>
              <a:rPr lang="it-IT" sz="2400" dirty="0" smtClean="0"/>
              <a:t>tuttavia </a:t>
            </a:r>
            <a:r>
              <a:rPr lang="it-IT" sz="2400" dirty="0" smtClean="0">
                <a:solidFill>
                  <a:srgbClr val="0070C0"/>
                </a:solidFill>
              </a:rPr>
              <a:t>infinite soluzioni</a:t>
            </a:r>
            <a:r>
              <a:rPr lang="it-IT" sz="2400" dirty="0"/>
              <a:t>.</a:t>
            </a:r>
          </a:p>
          <a:p>
            <a:pPr lvl="1"/>
            <a:r>
              <a:rPr lang="it-IT" sz="2400" dirty="0"/>
              <a:t>Posso determinare 2 equazioni in forma ridotta inversa che esprimono uno strumento in </a:t>
            </a:r>
            <a:r>
              <a:rPr lang="it-IT" sz="2400" dirty="0" smtClean="0"/>
              <a:t>funzione delle </a:t>
            </a:r>
            <a:r>
              <a:rPr lang="it-IT" sz="2400" dirty="0"/>
              <a:t>esogene (incluso </a:t>
            </a:r>
            <a:r>
              <a:rPr lang="it-IT" sz="2400" dirty="0" err="1" smtClean="0"/>
              <a:t>Y*</a:t>
            </a:r>
            <a:r>
              <a:rPr lang="it-IT" sz="2400" dirty="0" smtClean="0"/>
              <a:t>) </a:t>
            </a:r>
            <a:r>
              <a:rPr lang="it-IT" sz="2400" dirty="0"/>
              <a:t>e dell'altro strumento. Supponendo, ad esempio, di </a:t>
            </a:r>
            <a:r>
              <a:rPr lang="it-IT" sz="2400" dirty="0" smtClean="0"/>
              <a:t>prefissare </a:t>
            </a:r>
            <a:r>
              <a:rPr lang="it-IT" sz="2400" dirty="0"/>
              <a:t>T (</a:t>
            </a:r>
            <a:r>
              <a:rPr lang="it-IT" sz="2400" dirty="0" smtClean="0"/>
              <a:t>ad es</a:t>
            </a:r>
            <a:r>
              <a:rPr lang="it-IT" sz="2400" dirty="0"/>
              <a:t>. al valore </a:t>
            </a:r>
            <a:r>
              <a:rPr lang="it-IT" sz="2400" dirty="0" smtClean="0"/>
              <a:t>iniziale T</a:t>
            </a:r>
            <a:r>
              <a:rPr lang="it-IT" sz="2400" baseline="-25000" dirty="0" smtClean="0"/>
              <a:t>0</a:t>
            </a:r>
            <a:r>
              <a:rPr lang="it-IT" sz="2400" dirty="0" smtClean="0"/>
              <a:t>), </a:t>
            </a:r>
            <a:r>
              <a:rPr lang="it-IT" sz="2400" dirty="0"/>
              <a:t>le </a:t>
            </a:r>
            <a:r>
              <a:rPr lang="it-IT" sz="2400" b="1" dirty="0"/>
              <a:t>variabili endogene </a:t>
            </a:r>
            <a:r>
              <a:rPr lang="it-IT" sz="2400" dirty="0"/>
              <a:t>sono C;I;G; i e quelle </a:t>
            </a:r>
            <a:r>
              <a:rPr lang="it-IT" sz="2400" b="1" dirty="0"/>
              <a:t>esogene</a:t>
            </a:r>
            <a:r>
              <a:rPr lang="it-IT" sz="2400" dirty="0"/>
              <a:t> sono </a:t>
            </a:r>
            <a:r>
              <a:rPr lang="it-IT" sz="2400" dirty="0" smtClean="0"/>
              <a:t>I</a:t>
            </a:r>
            <a:r>
              <a:rPr lang="it-IT" sz="2400" baseline="-25000" dirty="0" smtClean="0"/>
              <a:t>0</a:t>
            </a:r>
            <a:r>
              <a:rPr lang="it-IT" sz="2400" dirty="0" smtClean="0"/>
              <a:t>; </a:t>
            </a:r>
            <a:r>
              <a:rPr lang="it-IT" sz="2400" dirty="0" err="1" smtClean="0"/>
              <a:t>i</a:t>
            </a:r>
            <a:r>
              <a:rPr lang="it-IT" sz="2400" baseline="-25000" dirty="0" err="1" smtClean="0"/>
              <a:t>0</a:t>
            </a:r>
            <a:r>
              <a:rPr lang="it-IT" sz="2400" dirty="0" smtClean="0"/>
              <a:t>; </a:t>
            </a:r>
            <a:r>
              <a:rPr lang="it-IT" sz="2400" dirty="0" err="1" smtClean="0"/>
              <a:t>Y*</a:t>
            </a:r>
            <a:r>
              <a:rPr lang="it-IT" sz="2400" dirty="0" smtClean="0"/>
              <a:t> ; T</a:t>
            </a:r>
            <a:r>
              <a:rPr lang="it-IT" sz="2400" baseline="-25000" dirty="0" smtClean="0"/>
              <a:t>0</a:t>
            </a:r>
            <a:r>
              <a:rPr lang="it-IT" sz="2400" dirty="0" smtClean="0"/>
              <a:t> . Le equazioni sono così definite:</a:t>
            </a:r>
          </a:p>
          <a:p>
            <a:pPr lvl="1"/>
            <a:r>
              <a:rPr lang="it-IT" sz="1900" dirty="0"/>
              <a:t>Y = C + G + I </a:t>
            </a:r>
            <a:r>
              <a:rPr lang="it-IT" sz="1900" i="1" dirty="0" smtClean="0"/>
              <a:t>equazione di </a:t>
            </a:r>
            <a:r>
              <a:rPr lang="it-IT" sz="1900" i="1" dirty="0"/>
              <a:t>equilibrio</a:t>
            </a:r>
          </a:p>
          <a:p>
            <a:pPr lvl="1"/>
            <a:r>
              <a:rPr lang="it-IT" sz="1900" dirty="0"/>
              <a:t>C = </a:t>
            </a:r>
            <a:r>
              <a:rPr lang="it-IT" sz="1900" dirty="0" err="1"/>
              <a:t>c</a:t>
            </a:r>
            <a:r>
              <a:rPr lang="it-IT" sz="1900" dirty="0"/>
              <a:t> (Y </a:t>
            </a:r>
            <a:r>
              <a:rPr lang="it-IT" sz="1900" dirty="0" smtClean="0"/>
              <a:t>- </a:t>
            </a:r>
            <a:r>
              <a:rPr lang="it-IT" sz="1900" dirty="0"/>
              <a:t>T ) </a:t>
            </a:r>
            <a:r>
              <a:rPr lang="it-IT" sz="1900" i="1" dirty="0" smtClean="0"/>
              <a:t>equazione </a:t>
            </a:r>
            <a:r>
              <a:rPr lang="it-IT" sz="1900" i="1" dirty="0"/>
              <a:t>di comportamento dei consumatori</a:t>
            </a:r>
          </a:p>
          <a:p>
            <a:pPr lvl="1"/>
            <a:r>
              <a:rPr lang="it-IT" sz="1900" dirty="0"/>
              <a:t>I = </a:t>
            </a:r>
            <a:r>
              <a:rPr lang="it-IT" sz="1900" dirty="0" smtClean="0"/>
              <a:t>I</a:t>
            </a:r>
            <a:r>
              <a:rPr lang="it-IT" sz="2000" baseline="-25000" dirty="0" smtClean="0"/>
              <a:t>0</a:t>
            </a:r>
            <a:r>
              <a:rPr lang="it-IT" sz="1900" dirty="0" smtClean="0"/>
              <a:t> - </a:t>
            </a:r>
            <a:r>
              <a:rPr lang="it-IT" sz="1900" dirty="0"/>
              <a:t>ai </a:t>
            </a:r>
            <a:r>
              <a:rPr lang="it-IT" sz="1900" i="1" dirty="0" smtClean="0"/>
              <a:t>equazione di </a:t>
            </a:r>
            <a:r>
              <a:rPr lang="it-IT" sz="1900" i="1" dirty="0"/>
              <a:t>comportamento degli investitori</a:t>
            </a:r>
          </a:p>
          <a:p>
            <a:pPr lvl="1"/>
            <a:r>
              <a:rPr lang="it-IT" sz="1900" dirty="0"/>
              <a:t>i = </a:t>
            </a:r>
            <a:r>
              <a:rPr lang="it-IT" sz="1900" dirty="0" smtClean="0"/>
              <a:t>i</a:t>
            </a:r>
            <a:r>
              <a:rPr lang="it-IT" sz="1900" baseline="-25000" dirty="0" smtClean="0"/>
              <a:t>0</a:t>
            </a:r>
            <a:r>
              <a:rPr lang="it-IT" sz="1900" dirty="0" smtClean="0"/>
              <a:t> </a:t>
            </a:r>
            <a:r>
              <a:rPr lang="it-IT" sz="1900" i="1" dirty="0"/>
              <a:t>equazione di equilibrio del mercato monetario (o di </a:t>
            </a:r>
            <a:r>
              <a:rPr lang="it-IT" sz="1900" i="1" dirty="0" smtClean="0"/>
              <a:t>definizione</a:t>
            </a:r>
            <a:r>
              <a:rPr lang="it-IT" sz="1900" i="1" dirty="0"/>
              <a:t>)</a:t>
            </a:r>
            <a:endParaRPr lang="it-IT" sz="1900" i="1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it-IT" sz="2000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99619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Es. controllo ottimo continua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000" dirty="0" smtClean="0"/>
              <a:t>2) si ipotizzi che:</a:t>
            </a:r>
          </a:p>
          <a:p>
            <a:pPr lvl="1">
              <a:buFont typeface="Wingdings" pitchFamily="2" charset="2"/>
              <a:buChar char="§"/>
            </a:pPr>
            <a:r>
              <a:rPr lang="it-IT" sz="2000" dirty="0"/>
              <a:t>a = 100; c = </a:t>
            </a:r>
            <a:r>
              <a:rPr lang="it-IT" sz="2000" dirty="0" smtClean="0"/>
              <a:t>0,75</a:t>
            </a:r>
            <a:r>
              <a:rPr lang="it-IT" sz="2000" dirty="0"/>
              <a:t>; </a:t>
            </a:r>
            <a:r>
              <a:rPr lang="it-IT" sz="2000" dirty="0" smtClean="0"/>
              <a:t>I</a:t>
            </a:r>
            <a:r>
              <a:rPr lang="it-IT" sz="2000" baseline="-25000" dirty="0" smtClean="0"/>
              <a:t>0</a:t>
            </a:r>
            <a:r>
              <a:rPr lang="it-IT" sz="2000" dirty="0" smtClean="0"/>
              <a:t>= </a:t>
            </a:r>
            <a:r>
              <a:rPr lang="it-IT" sz="2000" dirty="0"/>
              <a:t>20; </a:t>
            </a:r>
            <a:r>
              <a:rPr lang="it-IT" sz="2000" dirty="0" smtClean="0"/>
              <a:t>i</a:t>
            </a:r>
            <a:r>
              <a:rPr lang="it-IT" sz="2000" baseline="-25000" dirty="0" smtClean="0"/>
              <a:t>0</a:t>
            </a:r>
            <a:r>
              <a:rPr lang="it-IT" sz="2000" dirty="0" smtClean="0"/>
              <a:t>= 0,05</a:t>
            </a:r>
            <a:r>
              <a:rPr lang="it-IT" sz="2000" dirty="0"/>
              <a:t>; </a:t>
            </a:r>
            <a:r>
              <a:rPr lang="it-IT" sz="2000" dirty="0" smtClean="0"/>
              <a:t>Y*= 100 ed inoltre che G=T</a:t>
            </a:r>
            <a:r>
              <a:rPr lang="it-IT" sz="2000" baseline="-25000" dirty="0" smtClean="0"/>
              <a:t>0</a:t>
            </a:r>
            <a:r>
              <a:rPr lang="it-IT" sz="2000" dirty="0" smtClean="0"/>
              <a:t>=20</a:t>
            </a:r>
          </a:p>
          <a:p>
            <a:pPr lvl="1"/>
            <a:r>
              <a:rPr lang="it-IT" sz="2000" dirty="0"/>
              <a:t>Calcolo del reddito di equilibrio:</a:t>
            </a:r>
          </a:p>
          <a:p>
            <a:pPr lvl="1">
              <a:buNone/>
            </a:pPr>
            <a:r>
              <a:rPr lang="es-ES" sz="2000" dirty="0" smtClean="0"/>
              <a:t>Y = c (Y - T) + I</a:t>
            </a:r>
            <a:r>
              <a:rPr lang="it-IT" sz="2000" baseline="-25000" dirty="0" smtClean="0"/>
              <a:t>0</a:t>
            </a:r>
            <a:r>
              <a:rPr lang="es-ES" sz="2000" dirty="0" smtClean="0"/>
              <a:t> - </a:t>
            </a:r>
            <a:r>
              <a:rPr lang="es-ES" sz="2000" dirty="0" err="1" smtClean="0"/>
              <a:t>ai</a:t>
            </a:r>
            <a:r>
              <a:rPr lang="it-IT" sz="2000" baseline="-25000" dirty="0" smtClean="0"/>
              <a:t>0</a:t>
            </a:r>
            <a:r>
              <a:rPr lang="es-ES" sz="2000" dirty="0" smtClean="0"/>
              <a:t> + G</a:t>
            </a:r>
          </a:p>
          <a:p>
            <a:pPr lvl="1">
              <a:buNone/>
            </a:pPr>
            <a:r>
              <a:rPr lang="it-IT" sz="2000" dirty="0" smtClean="0"/>
              <a:t>  </a:t>
            </a:r>
          </a:p>
          <a:p>
            <a:pPr lvl="1">
              <a:buNone/>
            </a:pPr>
            <a:r>
              <a:rPr lang="it-IT" sz="2000" dirty="0" smtClean="0"/>
              <a:t> = </a:t>
            </a:r>
          </a:p>
          <a:p>
            <a:pPr lvl="1">
              <a:buNone/>
            </a:pPr>
            <a:endParaRPr lang="it-IT" sz="2000" dirty="0" smtClean="0"/>
          </a:p>
          <a:p>
            <a:pPr lvl="1">
              <a:buNone/>
            </a:pPr>
            <a:r>
              <a:rPr lang="es-ES" sz="2000" dirty="0" smtClean="0"/>
              <a:t> = </a:t>
            </a:r>
            <a:r>
              <a:rPr lang="es-ES" sz="2000" dirty="0"/>
              <a:t>4(20 </a:t>
            </a:r>
            <a:r>
              <a:rPr lang="es-ES" sz="2000" dirty="0" smtClean="0"/>
              <a:t>– (100 x 0,05) </a:t>
            </a:r>
            <a:r>
              <a:rPr lang="es-ES" sz="2000" dirty="0"/>
              <a:t>+ 20 </a:t>
            </a:r>
            <a:r>
              <a:rPr lang="es-ES" sz="2000" dirty="0" smtClean="0"/>
              <a:t>– (0;75 x 20)) </a:t>
            </a:r>
            <a:r>
              <a:rPr lang="es-ES" sz="2000" dirty="0"/>
              <a:t>= 80</a:t>
            </a:r>
          </a:p>
          <a:p>
            <a:r>
              <a:rPr lang="it-IT" sz="2000" dirty="0"/>
              <a:t>Quindi, l'obiettivo </a:t>
            </a:r>
            <a:r>
              <a:rPr lang="it-IT" sz="2000" dirty="0" smtClean="0">
                <a:sym typeface="Symbol"/>
              </a:rPr>
              <a:t></a:t>
            </a:r>
            <a:r>
              <a:rPr lang="it-IT" sz="2000" dirty="0" smtClean="0"/>
              <a:t>Y*= </a:t>
            </a:r>
            <a:r>
              <a:rPr lang="it-IT" sz="2000" dirty="0"/>
              <a:t>100 </a:t>
            </a:r>
            <a:r>
              <a:rPr lang="it-IT" sz="2000" dirty="0" smtClean="0"/>
              <a:t>- 80 </a:t>
            </a:r>
            <a:r>
              <a:rPr lang="it-IT" sz="2000" dirty="0"/>
              <a:t>= </a:t>
            </a:r>
            <a:r>
              <a:rPr lang="it-IT" sz="2000" dirty="0" smtClean="0"/>
              <a:t>20; la variazione necessaria di G è:</a:t>
            </a:r>
          </a:p>
          <a:p>
            <a:endParaRPr lang="it-IT" sz="2000" dirty="0"/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/>
        </p:nvGraphicFramePr>
        <p:xfrm>
          <a:off x="1371600" y="3200400"/>
          <a:ext cx="2819400" cy="766040"/>
        </p:xfrm>
        <a:graphic>
          <a:graphicData uri="http://schemas.openxmlformats.org/presentationml/2006/ole">
            <p:oleObj spid="_x0000_s5122" name="Equazione" r:id="rId3" imgW="1447172" imgH="393529" progId="Equation.3">
              <p:embed/>
            </p:oleObj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5029200"/>
            <a:ext cx="5553075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30384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Inoltre…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1800" dirty="0" smtClean="0"/>
              <a:t>(c) Il paese in questione non possa far accrescere il disavanzo pubblico rispetto al PIL di </a:t>
            </a:r>
            <a:r>
              <a:rPr lang="it-IT" sz="1800" dirty="0" err="1" smtClean="0"/>
              <a:t>piu’</a:t>
            </a:r>
            <a:r>
              <a:rPr lang="it-IT" sz="1800" dirty="0" smtClean="0"/>
              <a:t> del 3% (assumete che valga il vincolo, </a:t>
            </a:r>
            <a:r>
              <a:rPr lang="it-IT" sz="1800" dirty="0" err="1" smtClean="0"/>
              <a:t>d</a:t>
            </a:r>
            <a:r>
              <a:rPr lang="it-IT" sz="1800" dirty="0" err="1" smtClean="0">
                <a:cs typeface="Arial" charset="0"/>
              </a:rPr>
              <a:t>≡</a:t>
            </a:r>
            <a:r>
              <a:rPr lang="it-IT" sz="1800" dirty="0" smtClean="0"/>
              <a:t>(G-T )/Y = 3/100).</a:t>
            </a:r>
          </a:p>
          <a:p>
            <a:pPr lvl="1"/>
            <a:r>
              <a:rPr lang="it-IT" sz="1800" dirty="0" smtClean="0"/>
              <a:t>Fino ad ora ho aumentato Y con una politica di disavanzo pubblico pari al 5%, quindi devo usare anche il secondo strumento (T) per riportare il disavanzo al 3%:</a:t>
            </a:r>
          </a:p>
          <a:p>
            <a:pPr lvl="1"/>
            <a:r>
              <a:rPr lang="it-IT" sz="1800" dirty="0" smtClean="0"/>
              <a:t>Quindi dY=G-T , da cui T=G-dY, sostituendo nella:</a:t>
            </a:r>
          </a:p>
          <a:p>
            <a:pPr lvl="1"/>
            <a:endParaRPr lang="it-IT" sz="1800" dirty="0"/>
          </a:p>
          <a:p>
            <a:pPr lvl="1"/>
            <a:r>
              <a:rPr lang="it-IT" sz="1800" dirty="0" smtClean="0"/>
              <a:t>Ottengo:</a:t>
            </a:r>
          </a:p>
          <a:p>
            <a:pPr lvl="1"/>
            <a:endParaRPr lang="it-IT" sz="1800" dirty="0"/>
          </a:p>
          <a:p>
            <a:pPr lvl="1"/>
            <a:r>
              <a:rPr lang="it-IT" sz="1800" dirty="0" smtClean="0"/>
              <a:t>Vale a dire il nuovo valore della spesa pubblica necessaria:</a:t>
            </a:r>
          </a:p>
          <a:p>
            <a:pPr lvl="1"/>
            <a:endParaRPr lang="it-IT" sz="1800" dirty="0" smtClean="0"/>
          </a:p>
          <a:p>
            <a:pPr lvl="1"/>
            <a:endParaRPr lang="it-IT" sz="1800" dirty="0"/>
          </a:p>
          <a:p>
            <a:pPr lvl="1"/>
            <a:endParaRPr lang="it-IT" sz="1800" dirty="0"/>
          </a:p>
          <a:p>
            <a:pPr lvl="1"/>
            <a:r>
              <a:rPr lang="it-IT" sz="1800" dirty="0" smtClean="0"/>
              <a:t>Sostituendo: G=31 e T=G-dY=28</a:t>
            </a:r>
          </a:p>
          <a:p>
            <a:pPr lvl="1">
              <a:buNone/>
            </a:pPr>
            <a:endParaRPr lang="it-IT" sz="1400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6019800" y="2895600"/>
          <a:ext cx="2819400" cy="766763"/>
        </p:xfrm>
        <a:graphic>
          <a:graphicData uri="http://schemas.openxmlformats.org/presentationml/2006/ole">
            <p:oleObj spid="_x0000_s6146" name="Equazione" r:id="rId3" imgW="1447172" imgH="393529" progId="Equation.3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2133600" y="3505200"/>
          <a:ext cx="3684588" cy="766763"/>
        </p:xfrm>
        <a:graphic>
          <a:graphicData uri="http://schemas.openxmlformats.org/presentationml/2006/ole">
            <p:oleObj spid="_x0000_s6147" name="Equazione" r:id="rId4" imgW="1892300" imgH="393700" progId="Equation.3">
              <p:embed/>
            </p:oleObj>
          </a:graphicData>
        </a:graphic>
      </p:graphicFrame>
      <p:graphicFrame>
        <p:nvGraphicFramePr>
          <p:cNvPr id="7" name="Oggetto 6"/>
          <p:cNvGraphicFramePr>
            <a:graphicFrameLocks noChangeAspect="1"/>
          </p:cNvGraphicFramePr>
          <p:nvPr/>
        </p:nvGraphicFramePr>
        <p:xfrm>
          <a:off x="1371599" y="4876800"/>
          <a:ext cx="3773129" cy="684018"/>
        </p:xfrm>
        <a:graphic>
          <a:graphicData uri="http://schemas.openxmlformats.org/presentationml/2006/ole">
            <p:oleObj spid="_x0000_s6148" name="Equazione" r:id="rId5" imgW="2171700" imgH="3937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95424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55000" lnSpcReduction="20000"/>
          </a:bodyPr>
          <a:lstStyle/>
          <a:p>
            <a:r>
              <a:rPr lang="it-IT" dirty="0" smtClean="0"/>
              <a:t>(d) Supponete che il tasso di interesse, i, sia uno strumento della Banca Centrale Europea (BCE) e che venga fissato al 2%, dato un pareggio di bilancio con T=G=20. Disegnate il grafico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r>
              <a:rPr lang="it-IT" dirty="0" smtClean="0"/>
              <a:t>Con quale misura? Ad es. Con il ricorso ad operazioni di rifinanziamento principale e contemporaneamente riduzione dei tassi per operazioni di rifinanziamento delle controparti o ad es. l’attuale alleggerimento quantitativo</a:t>
            </a:r>
            <a:endParaRPr lang="it-IT" dirty="0"/>
          </a:p>
        </p:txBody>
      </p:sp>
      <p:cxnSp>
        <p:nvCxnSpPr>
          <p:cNvPr id="5" name="Connettore 2 4"/>
          <p:cNvCxnSpPr/>
          <p:nvPr/>
        </p:nvCxnSpPr>
        <p:spPr>
          <a:xfrm flipV="1">
            <a:off x="2286000" y="2590800"/>
            <a:ext cx="0" cy="2667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/>
          <p:cNvCxnSpPr/>
          <p:nvPr/>
        </p:nvCxnSpPr>
        <p:spPr>
          <a:xfrm>
            <a:off x="2286000" y="5257800"/>
            <a:ext cx="426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/>
          <p:cNvSpPr txBox="1"/>
          <p:nvPr/>
        </p:nvSpPr>
        <p:spPr>
          <a:xfrm>
            <a:off x="1981200" y="2590800"/>
            <a:ext cx="237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6629400" y="518160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Y</a:t>
            </a:r>
            <a:endParaRPr lang="it-IT" dirty="0"/>
          </a:p>
        </p:txBody>
      </p:sp>
      <p:cxnSp>
        <p:nvCxnSpPr>
          <p:cNvPr id="11" name="Connettore 1 10"/>
          <p:cNvCxnSpPr/>
          <p:nvPr/>
        </p:nvCxnSpPr>
        <p:spPr>
          <a:xfrm>
            <a:off x="2743200" y="2743200"/>
            <a:ext cx="3352800" cy="2209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/>
          <p:cNvSpPr txBox="1"/>
          <p:nvPr/>
        </p:nvSpPr>
        <p:spPr>
          <a:xfrm>
            <a:off x="5943600" y="4572000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IS</a:t>
            </a:r>
            <a:endParaRPr lang="it-IT" dirty="0"/>
          </a:p>
        </p:txBody>
      </p:sp>
      <p:cxnSp>
        <p:nvCxnSpPr>
          <p:cNvPr id="14" name="Connettore 1 13"/>
          <p:cNvCxnSpPr/>
          <p:nvPr/>
        </p:nvCxnSpPr>
        <p:spPr>
          <a:xfrm>
            <a:off x="2286000" y="3581400"/>
            <a:ext cx="4724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>
            <a:off x="2286000" y="4495800"/>
            <a:ext cx="4724400" cy="76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/>
          <p:cNvSpPr txBox="1"/>
          <p:nvPr/>
        </p:nvSpPr>
        <p:spPr>
          <a:xfrm>
            <a:off x="7010400" y="3505200"/>
            <a:ext cx="1502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LM con i=0,05</a:t>
            </a:r>
            <a:endParaRPr lang="it-IT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7086600" y="4267200"/>
            <a:ext cx="1553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LM’ con i=0,02</a:t>
            </a:r>
            <a:endParaRPr lang="it-IT" dirty="0"/>
          </a:p>
        </p:txBody>
      </p:sp>
      <p:sp>
        <p:nvSpPr>
          <p:cNvPr id="18" name="Rettangolo 17"/>
          <p:cNvSpPr/>
          <p:nvPr/>
        </p:nvSpPr>
        <p:spPr>
          <a:xfrm>
            <a:off x="1447800" y="3429000"/>
            <a:ext cx="761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/>
              <a:t>i=0,05</a:t>
            </a:r>
            <a:endParaRPr lang="it-IT" dirty="0"/>
          </a:p>
        </p:txBody>
      </p:sp>
      <p:sp>
        <p:nvSpPr>
          <p:cNvPr id="19" name="Rettangolo 18"/>
          <p:cNvSpPr/>
          <p:nvPr/>
        </p:nvSpPr>
        <p:spPr>
          <a:xfrm>
            <a:off x="1524000" y="4191000"/>
            <a:ext cx="761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/>
              <a:t>i=0,02</a:t>
            </a:r>
            <a:endParaRPr lang="it-IT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3810000" y="5181600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Y*</a:t>
            </a:r>
            <a:endParaRPr lang="it-IT" baseline="-25000" dirty="0"/>
          </a:p>
        </p:txBody>
      </p:sp>
      <p:sp>
        <p:nvSpPr>
          <p:cNvPr id="21" name="CasellaDiTesto 20"/>
          <p:cNvSpPr txBox="1"/>
          <p:nvPr/>
        </p:nvSpPr>
        <p:spPr>
          <a:xfrm>
            <a:off x="5334000" y="5257800"/>
            <a:ext cx="37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Y</a:t>
            </a:r>
            <a:r>
              <a:rPr lang="it-IT" baseline="-25000" dirty="0" smtClean="0"/>
              <a:t>1</a:t>
            </a:r>
            <a:endParaRPr lang="it-IT" baseline="-25000" dirty="0"/>
          </a:p>
        </p:txBody>
      </p:sp>
      <p:cxnSp>
        <p:nvCxnSpPr>
          <p:cNvPr id="23" name="Connettore 1 22"/>
          <p:cNvCxnSpPr/>
          <p:nvPr/>
        </p:nvCxnSpPr>
        <p:spPr>
          <a:xfrm>
            <a:off x="4038600" y="3581400"/>
            <a:ext cx="0" cy="16764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1 24"/>
          <p:cNvCxnSpPr/>
          <p:nvPr/>
        </p:nvCxnSpPr>
        <p:spPr>
          <a:xfrm>
            <a:off x="5486400" y="4572000"/>
            <a:ext cx="0" cy="6858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2 26"/>
          <p:cNvCxnSpPr/>
          <p:nvPr/>
        </p:nvCxnSpPr>
        <p:spPr>
          <a:xfrm>
            <a:off x="5105400" y="3657600"/>
            <a:ext cx="0" cy="838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811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Es. controllo ottimo continua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000" dirty="0" smtClean="0"/>
              <a:t>2) si ipotizzi che:</a:t>
            </a:r>
          </a:p>
          <a:p>
            <a:pPr lvl="1">
              <a:buFont typeface="Wingdings" pitchFamily="2" charset="2"/>
              <a:buChar char="§"/>
            </a:pPr>
            <a:r>
              <a:rPr lang="it-IT" sz="2000" dirty="0"/>
              <a:t>a = </a:t>
            </a:r>
            <a:r>
              <a:rPr lang="it-IT" sz="2000" dirty="0" smtClean="0"/>
              <a:t>200</a:t>
            </a:r>
            <a:r>
              <a:rPr lang="it-IT" sz="2000" dirty="0"/>
              <a:t>; c = </a:t>
            </a:r>
            <a:r>
              <a:rPr lang="it-IT" sz="2000" dirty="0" smtClean="0"/>
              <a:t>0,8; </a:t>
            </a:r>
            <a:r>
              <a:rPr lang="it-IT" sz="2000" dirty="0" smtClean="0"/>
              <a:t>I</a:t>
            </a:r>
            <a:r>
              <a:rPr lang="it-IT" sz="2000" baseline="-25000" dirty="0" smtClean="0"/>
              <a:t>0</a:t>
            </a:r>
            <a:r>
              <a:rPr lang="it-IT" sz="2000" dirty="0" smtClean="0"/>
              <a:t>= </a:t>
            </a:r>
            <a:r>
              <a:rPr lang="it-IT" sz="2000" dirty="0"/>
              <a:t>5</a:t>
            </a:r>
            <a:r>
              <a:rPr lang="it-IT" sz="2000" dirty="0" smtClean="0"/>
              <a:t>0</a:t>
            </a:r>
            <a:r>
              <a:rPr lang="it-IT" sz="2000" dirty="0"/>
              <a:t>; </a:t>
            </a:r>
            <a:r>
              <a:rPr lang="it-IT" sz="2000" dirty="0" err="1" smtClean="0"/>
              <a:t>k</a:t>
            </a:r>
            <a:r>
              <a:rPr lang="it-IT" sz="2000" dirty="0" err="1" smtClean="0"/>
              <a:t>=</a:t>
            </a:r>
            <a:r>
              <a:rPr lang="it-IT" sz="2000" dirty="0" smtClean="0"/>
              <a:t> 0,25</a:t>
            </a:r>
            <a:r>
              <a:rPr lang="it-IT" sz="2000" dirty="0"/>
              <a:t>; </a:t>
            </a:r>
            <a:r>
              <a:rPr lang="it-IT" sz="2000" dirty="0" smtClean="0"/>
              <a:t> h=100; </a:t>
            </a:r>
            <a:r>
              <a:rPr lang="it-IT" sz="2000" dirty="0" err="1" smtClean="0"/>
              <a:t>M=</a:t>
            </a:r>
            <a:r>
              <a:rPr lang="it-IT" sz="2000" dirty="0" smtClean="0"/>
              <a:t> 2 </a:t>
            </a:r>
            <a:r>
              <a:rPr lang="it-IT" sz="2000" dirty="0" smtClean="0"/>
              <a:t>ed inoltre che </a:t>
            </a:r>
            <a:r>
              <a:rPr lang="it-IT" sz="2000" dirty="0" smtClean="0"/>
              <a:t>G=T</a:t>
            </a:r>
            <a:r>
              <a:rPr lang="it-IT" sz="2000" baseline="-25000" dirty="0" smtClean="0"/>
              <a:t>0</a:t>
            </a:r>
            <a:r>
              <a:rPr lang="it-IT" sz="2000" dirty="0" smtClean="0"/>
              <a:t>=10</a:t>
            </a:r>
            <a:endParaRPr lang="it-IT" sz="2000" dirty="0" smtClean="0"/>
          </a:p>
          <a:p>
            <a:pPr lvl="1"/>
            <a:r>
              <a:rPr lang="it-IT" sz="2000" dirty="0" smtClean="0"/>
              <a:t>Forma ridotta IS:</a:t>
            </a:r>
            <a:endParaRPr lang="it-IT" sz="2000" dirty="0"/>
          </a:p>
          <a:p>
            <a:pPr lvl="1">
              <a:buNone/>
            </a:pPr>
            <a:r>
              <a:rPr lang="es-ES" sz="2000" dirty="0" smtClean="0"/>
              <a:t>Y </a:t>
            </a:r>
            <a:r>
              <a:rPr lang="es-ES" sz="2000" dirty="0" smtClean="0"/>
              <a:t>= c (Y - T) + I</a:t>
            </a:r>
            <a:r>
              <a:rPr lang="it-IT" sz="2000" baseline="-25000" dirty="0" smtClean="0"/>
              <a:t>0</a:t>
            </a:r>
            <a:r>
              <a:rPr lang="es-ES" sz="2000" dirty="0" smtClean="0"/>
              <a:t> </a:t>
            </a:r>
            <a:r>
              <a:rPr lang="es-ES" sz="2000" dirty="0" smtClean="0"/>
              <a:t>+ </a:t>
            </a:r>
            <a:r>
              <a:rPr lang="es-ES" sz="2000" dirty="0" smtClean="0"/>
              <a:t>G - </a:t>
            </a:r>
            <a:r>
              <a:rPr lang="es-ES" sz="2000" dirty="0" err="1" smtClean="0"/>
              <a:t>ai</a:t>
            </a:r>
            <a:r>
              <a:rPr lang="it-IT" sz="2000" baseline="-25000" dirty="0" smtClean="0"/>
              <a:t>0</a:t>
            </a:r>
            <a:r>
              <a:rPr lang="es-ES" sz="2000" dirty="0" smtClean="0"/>
              <a:t> </a:t>
            </a:r>
            <a:endParaRPr lang="es-ES" sz="2000" dirty="0" smtClean="0"/>
          </a:p>
          <a:p>
            <a:pPr lvl="1">
              <a:buNone/>
            </a:pPr>
            <a:r>
              <a:rPr lang="it-IT" sz="2000" dirty="0" smtClean="0"/>
              <a:t>  </a:t>
            </a:r>
          </a:p>
          <a:p>
            <a:pPr lvl="1">
              <a:buNone/>
            </a:pPr>
            <a:r>
              <a:rPr lang="it-IT" sz="2000" dirty="0" smtClean="0"/>
              <a:t> </a:t>
            </a:r>
            <a:r>
              <a:rPr lang="it-IT" sz="2000" dirty="0" err="1" smtClean="0"/>
              <a:t>Y=</a:t>
            </a:r>
            <a:r>
              <a:rPr lang="it-IT" sz="2000" dirty="0" smtClean="0"/>
              <a:t> </a:t>
            </a:r>
          </a:p>
          <a:p>
            <a:pPr lvl="1">
              <a:buNone/>
            </a:pPr>
            <a:endParaRPr lang="it-IT" sz="2000" dirty="0" smtClean="0"/>
          </a:p>
          <a:p>
            <a:pPr lvl="1">
              <a:buNone/>
            </a:pPr>
            <a:r>
              <a:rPr lang="it-IT" sz="2000" dirty="0" smtClean="0"/>
              <a:t>Forma ridotta </a:t>
            </a:r>
            <a:r>
              <a:rPr lang="it-IT" sz="2000" dirty="0" smtClean="0"/>
              <a:t>LM:</a:t>
            </a:r>
            <a:endParaRPr lang="it-IT" sz="2000" dirty="0" smtClean="0"/>
          </a:p>
          <a:p>
            <a:pPr lvl="1">
              <a:buNone/>
            </a:pPr>
            <a:r>
              <a:rPr lang="it-IT" sz="2000" dirty="0" smtClean="0"/>
              <a:t>M=ky-hi e quindi il valore di i di equilibrio è:</a:t>
            </a:r>
          </a:p>
          <a:p>
            <a:pPr lvl="1">
              <a:buNone/>
            </a:pPr>
            <a:endParaRPr lang="it-IT" sz="2000" dirty="0" smtClean="0"/>
          </a:p>
          <a:p>
            <a:pPr lvl="1">
              <a:buNone/>
            </a:pPr>
            <a:r>
              <a:rPr lang="it-IT" sz="2000" dirty="0" smtClean="0"/>
              <a:t>Per ottenere il valore di equilibrio del reddito sostituisco i nella IS:</a:t>
            </a:r>
          </a:p>
          <a:p>
            <a:pPr lvl="1">
              <a:buNone/>
            </a:pPr>
            <a:r>
              <a:rPr lang="it-IT" sz="2000" dirty="0" smtClean="0"/>
              <a:t>                                                                                </a:t>
            </a:r>
            <a:endParaRPr lang="it-IT" sz="2000" dirty="0" smtClean="0"/>
          </a:p>
          <a:p>
            <a:pPr lvl="1">
              <a:buNone/>
            </a:pPr>
            <a:endParaRPr lang="it-IT" sz="2000" dirty="0" smtClean="0"/>
          </a:p>
          <a:p>
            <a:endParaRPr lang="it-IT" sz="2000" dirty="0"/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/>
        </p:nvGraphicFramePr>
        <p:xfrm>
          <a:off x="1524000" y="3200400"/>
          <a:ext cx="3514725" cy="938177"/>
        </p:xfrm>
        <a:graphic>
          <a:graphicData uri="http://schemas.openxmlformats.org/presentationml/2006/ole">
            <p:oleObj spid="_x0000_s3074" name="Equazione" r:id="rId3" imgW="2082600" imgH="558720" progId="Equation.3">
              <p:embed/>
            </p:oleObj>
          </a:graphicData>
        </a:graphic>
      </p:graphicFrame>
      <p:graphicFrame>
        <p:nvGraphicFramePr>
          <p:cNvPr id="6" name="Oggetto 5"/>
          <p:cNvGraphicFramePr>
            <a:graphicFrameLocks noChangeAspect="1"/>
          </p:cNvGraphicFramePr>
          <p:nvPr/>
        </p:nvGraphicFramePr>
        <p:xfrm>
          <a:off x="6629400" y="4343400"/>
          <a:ext cx="1981200" cy="843481"/>
        </p:xfrm>
        <a:graphic>
          <a:graphicData uri="http://schemas.openxmlformats.org/presentationml/2006/ole">
            <p:oleObj spid="_x0000_s3075" name="Equazione" r:id="rId4" imgW="1282680" imgH="545760" progId="Equation.3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685800" y="5702826"/>
          <a:ext cx="4554537" cy="1155174"/>
        </p:xfrm>
        <a:graphic>
          <a:graphicData uri="http://schemas.openxmlformats.org/presentationml/2006/ole">
            <p:oleObj spid="_x0000_s3076" name="Equazione" r:id="rId5" imgW="3238200" imgH="825480" progId="Equation.3">
              <p:embed/>
            </p:oleObj>
          </a:graphicData>
        </a:graphic>
      </p:graphicFrame>
      <p:sp>
        <p:nvSpPr>
          <p:cNvPr id="8" name="Freccia a destra 7"/>
          <p:cNvSpPr/>
          <p:nvPr/>
        </p:nvSpPr>
        <p:spPr>
          <a:xfrm>
            <a:off x="5257800" y="6019800"/>
            <a:ext cx="533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6019800" y="5867400"/>
            <a:ext cx="2514600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Sostituisco poi </a:t>
            </a:r>
            <a:r>
              <a:rPr lang="it-IT" dirty="0" err="1" smtClean="0"/>
              <a:t>Y*</a:t>
            </a:r>
            <a:endParaRPr lang="it-IT" dirty="0" smtClean="0"/>
          </a:p>
          <a:p>
            <a:r>
              <a:rPr lang="it-IT" dirty="0" smtClean="0"/>
              <a:t>nella </a:t>
            </a:r>
            <a:r>
              <a:rPr lang="it-IT" dirty="0" err="1" smtClean="0"/>
              <a:t>i=</a:t>
            </a:r>
            <a:r>
              <a:rPr lang="it-IT" dirty="0" smtClean="0"/>
              <a:t> per ottenere i di equilibrio </a:t>
            </a:r>
            <a:endParaRPr lang="it-IT" dirty="0"/>
          </a:p>
        </p:txBody>
      </p:sp>
      <p:sp>
        <p:nvSpPr>
          <p:cNvPr id="10" name="Freccia angolare in su 9"/>
          <p:cNvSpPr/>
          <p:nvPr/>
        </p:nvSpPr>
        <p:spPr>
          <a:xfrm>
            <a:off x="8382000" y="5029200"/>
            <a:ext cx="228600" cy="99060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69236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Cont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it-IT" sz="2000" dirty="0" smtClean="0"/>
              <a:t>Sostituendo i valori ipotizzati per lo strumento e il valore di i:</a:t>
            </a:r>
          </a:p>
          <a:p>
            <a:endParaRPr lang="it-IT" sz="2000" dirty="0" smtClean="0"/>
          </a:p>
          <a:p>
            <a:endParaRPr lang="it-IT" sz="2000" dirty="0" smtClean="0"/>
          </a:p>
          <a:p>
            <a:r>
              <a:rPr lang="it-IT" sz="2000" dirty="0" smtClean="0"/>
              <a:t>Per il tasso d’interesse d’equilibrio:</a:t>
            </a:r>
          </a:p>
          <a:p>
            <a:endParaRPr lang="it-IT" sz="2000" dirty="0" smtClean="0"/>
          </a:p>
          <a:p>
            <a:r>
              <a:rPr lang="it-IT" sz="2000" dirty="0" smtClean="0"/>
              <a:t>Il consumo di equilibrio: C*=0,8(80-10)=56</a:t>
            </a:r>
          </a:p>
          <a:p>
            <a:r>
              <a:rPr lang="it-IT" sz="2000" dirty="0" smtClean="0"/>
              <a:t>Si chiede poi cosa cambia, quando </a:t>
            </a:r>
            <a:r>
              <a:rPr lang="el-GR" sz="2000" dirty="0" smtClean="0"/>
              <a:t>Δ</a:t>
            </a:r>
            <a:r>
              <a:rPr lang="it-IT" sz="2000" dirty="0" smtClean="0"/>
              <a:t>I=-</a:t>
            </a:r>
            <a:r>
              <a:rPr lang="it-IT" sz="2000" dirty="0" smtClean="0"/>
              <a:t>7, non variando gli equilibri nel mercato della </a:t>
            </a:r>
            <a:r>
              <a:rPr lang="it-IT" sz="2000" dirty="0" smtClean="0"/>
              <a:t>moneta </a:t>
            </a:r>
            <a:r>
              <a:rPr lang="el-GR" sz="2000" dirty="0" smtClean="0"/>
              <a:t>Δ</a:t>
            </a:r>
            <a:r>
              <a:rPr lang="it-IT" sz="2000" dirty="0" err="1" smtClean="0"/>
              <a:t>i=</a:t>
            </a:r>
            <a:r>
              <a:rPr lang="el-GR" sz="2000" dirty="0" smtClean="0"/>
              <a:t> Δ </a:t>
            </a:r>
            <a:r>
              <a:rPr lang="it-IT" sz="2000" dirty="0" smtClean="0"/>
              <a:t>M=0, rimane pertanto:</a:t>
            </a:r>
          </a:p>
          <a:p>
            <a:endParaRPr lang="it-IT" sz="2000" dirty="0" smtClean="0"/>
          </a:p>
          <a:p>
            <a:endParaRPr lang="it-IT" sz="2000" dirty="0" smtClean="0"/>
          </a:p>
          <a:p>
            <a:r>
              <a:rPr lang="it-IT" sz="2000" dirty="0" smtClean="0"/>
              <a:t>Per cui il reddito di equilibrio diventa:</a:t>
            </a:r>
          </a:p>
          <a:p>
            <a:r>
              <a:rPr lang="it-IT" sz="2000" dirty="0" smtClean="0"/>
              <a:t>Y</a:t>
            </a:r>
            <a:r>
              <a:rPr lang="it-IT" sz="2000" baseline="-25000" dirty="0" smtClean="0"/>
              <a:t>1</a:t>
            </a:r>
            <a:r>
              <a:rPr lang="it-IT" sz="2000" dirty="0" smtClean="0"/>
              <a:t>=80-35=45 e lo squilibrio nel mercato della moneta sarà pari a:</a:t>
            </a:r>
          </a:p>
          <a:p>
            <a:r>
              <a:rPr lang="it-IT" sz="2000" dirty="0" smtClean="0"/>
              <a:t>ΔL=kΔY-0=0,25*(-35)=-8,75</a:t>
            </a:r>
          </a:p>
          <a:p>
            <a:endParaRPr lang="it-IT" sz="2000" dirty="0" smtClean="0"/>
          </a:p>
        </p:txBody>
      </p:sp>
      <p:graphicFrame>
        <p:nvGraphicFramePr>
          <p:cNvPr id="5" name="Oggetto 4"/>
          <p:cNvGraphicFramePr>
            <a:graphicFrameLocks noChangeAspect="1"/>
          </p:cNvGraphicFramePr>
          <p:nvPr/>
        </p:nvGraphicFramePr>
        <p:xfrm>
          <a:off x="990600" y="1981200"/>
          <a:ext cx="5359400" cy="825500"/>
        </p:xfrm>
        <a:graphic>
          <a:graphicData uri="http://schemas.openxmlformats.org/presentationml/2006/ole">
            <p:oleObj spid="_x0000_s27650" name="Equazione" r:id="rId3" imgW="5359320" imgH="825480" progId="Equation.3">
              <p:embed/>
            </p:oleObj>
          </a:graphicData>
        </a:graphic>
      </p:graphicFrame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4584700" y="2590800"/>
          <a:ext cx="4452938" cy="696913"/>
        </p:xfrm>
        <a:graphic>
          <a:graphicData uri="http://schemas.openxmlformats.org/presentationml/2006/ole">
            <p:oleObj spid="_x0000_s27651" name="Equazione" r:id="rId4" imgW="3568680" imgH="558720" progId="Equation.3">
              <p:embed/>
            </p:oleObj>
          </a:graphicData>
        </a:graphic>
      </p:graphicFrame>
      <p:graphicFrame>
        <p:nvGraphicFramePr>
          <p:cNvPr id="7" name="Oggetto 6"/>
          <p:cNvGraphicFramePr>
            <a:graphicFrameLocks noChangeAspect="1"/>
          </p:cNvGraphicFramePr>
          <p:nvPr/>
        </p:nvGraphicFramePr>
        <p:xfrm>
          <a:off x="914400" y="4495800"/>
          <a:ext cx="4500770" cy="838200"/>
        </p:xfrm>
        <a:graphic>
          <a:graphicData uri="http://schemas.openxmlformats.org/presentationml/2006/ole">
            <p:oleObj spid="_x0000_s27652" name="Equazione" r:id="rId5" imgW="3136680" imgH="58392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62500" lnSpcReduction="20000"/>
          </a:bodyPr>
          <a:lstStyle/>
          <a:p>
            <a:r>
              <a:rPr lang="it-IT" dirty="0" smtClean="0"/>
              <a:t>Disegnate </a:t>
            </a:r>
            <a:r>
              <a:rPr lang="it-IT" dirty="0" smtClean="0"/>
              <a:t>il grafico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r>
              <a:rPr lang="it-IT" dirty="0" smtClean="0"/>
              <a:t>Se il tasso d’interesse si aggiusta riportando in equilibrio la LM, cosa accade a C e Y? </a:t>
            </a:r>
            <a:endParaRPr lang="it-IT" dirty="0"/>
          </a:p>
        </p:txBody>
      </p:sp>
      <p:cxnSp>
        <p:nvCxnSpPr>
          <p:cNvPr id="5" name="Connettore 2 4"/>
          <p:cNvCxnSpPr/>
          <p:nvPr/>
        </p:nvCxnSpPr>
        <p:spPr>
          <a:xfrm flipV="1">
            <a:off x="2286000" y="2590800"/>
            <a:ext cx="0" cy="2667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/>
          <p:cNvCxnSpPr/>
          <p:nvPr/>
        </p:nvCxnSpPr>
        <p:spPr>
          <a:xfrm>
            <a:off x="2286000" y="5257800"/>
            <a:ext cx="426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/>
          <p:cNvSpPr txBox="1"/>
          <p:nvPr/>
        </p:nvSpPr>
        <p:spPr>
          <a:xfrm>
            <a:off x="1981200" y="2590800"/>
            <a:ext cx="237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6629400" y="518160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Y</a:t>
            </a:r>
            <a:endParaRPr lang="it-IT" dirty="0"/>
          </a:p>
        </p:txBody>
      </p:sp>
      <p:cxnSp>
        <p:nvCxnSpPr>
          <p:cNvPr id="11" name="Connettore 1 10"/>
          <p:cNvCxnSpPr/>
          <p:nvPr/>
        </p:nvCxnSpPr>
        <p:spPr>
          <a:xfrm>
            <a:off x="2743200" y="2743200"/>
            <a:ext cx="3352800" cy="2209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/>
          <p:cNvSpPr txBox="1"/>
          <p:nvPr/>
        </p:nvSpPr>
        <p:spPr>
          <a:xfrm>
            <a:off x="5943600" y="4572000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IS</a:t>
            </a:r>
            <a:endParaRPr lang="it-IT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5257800" y="251460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LM</a:t>
            </a:r>
            <a:endParaRPr lang="it-IT" dirty="0"/>
          </a:p>
        </p:txBody>
      </p:sp>
      <p:sp>
        <p:nvSpPr>
          <p:cNvPr id="18" name="Rettangolo 17"/>
          <p:cNvSpPr/>
          <p:nvPr/>
        </p:nvSpPr>
        <p:spPr>
          <a:xfrm>
            <a:off x="1447800" y="3429000"/>
            <a:ext cx="761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/>
              <a:t>i=0,18</a:t>
            </a:r>
            <a:endParaRPr lang="it-IT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3810000" y="5181600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Y</a:t>
            </a:r>
            <a:r>
              <a:rPr lang="it-IT" dirty="0" smtClean="0"/>
              <a:t>*=80</a:t>
            </a:r>
            <a:endParaRPr lang="it-IT" baseline="-25000" dirty="0"/>
          </a:p>
        </p:txBody>
      </p:sp>
      <p:sp>
        <p:nvSpPr>
          <p:cNvPr id="21" name="CasellaDiTesto 20"/>
          <p:cNvSpPr txBox="1"/>
          <p:nvPr/>
        </p:nvSpPr>
        <p:spPr>
          <a:xfrm>
            <a:off x="3048000" y="5181600"/>
            <a:ext cx="724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Y</a:t>
            </a:r>
            <a:r>
              <a:rPr lang="it-IT" baseline="-25000" dirty="0" smtClean="0"/>
              <a:t>1</a:t>
            </a:r>
            <a:r>
              <a:rPr lang="it-IT" dirty="0" smtClean="0"/>
              <a:t>=45</a:t>
            </a:r>
            <a:endParaRPr lang="it-IT" baseline="-25000" dirty="0"/>
          </a:p>
        </p:txBody>
      </p:sp>
      <p:cxnSp>
        <p:nvCxnSpPr>
          <p:cNvPr id="23" name="Connettore 1 22"/>
          <p:cNvCxnSpPr/>
          <p:nvPr/>
        </p:nvCxnSpPr>
        <p:spPr>
          <a:xfrm>
            <a:off x="4038600" y="3581400"/>
            <a:ext cx="0" cy="16764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1 24"/>
          <p:cNvCxnSpPr/>
          <p:nvPr/>
        </p:nvCxnSpPr>
        <p:spPr>
          <a:xfrm>
            <a:off x="3429000" y="3200400"/>
            <a:ext cx="0" cy="20574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2 26"/>
          <p:cNvCxnSpPr/>
          <p:nvPr/>
        </p:nvCxnSpPr>
        <p:spPr>
          <a:xfrm flipH="1">
            <a:off x="4343400" y="4495800"/>
            <a:ext cx="7620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1 25"/>
          <p:cNvCxnSpPr/>
          <p:nvPr/>
        </p:nvCxnSpPr>
        <p:spPr>
          <a:xfrm flipV="1">
            <a:off x="2819400" y="2438400"/>
            <a:ext cx="2362200" cy="2362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1 28"/>
          <p:cNvCxnSpPr/>
          <p:nvPr/>
        </p:nvCxnSpPr>
        <p:spPr>
          <a:xfrm>
            <a:off x="1905000" y="3200400"/>
            <a:ext cx="3048000" cy="2057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asellaDiTesto 32"/>
          <p:cNvSpPr txBox="1"/>
          <p:nvPr/>
        </p:nvSpPr>
        <p:spPr>
          <a:xfrm>
            <a:off x="4953000" y="4800600"/>
            <a:ext cx="40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IS’</a:t>
            </a:r>
            <a:endParaRPr lang="it-IT" dirty="0"/>
          </a:p>
        </p:txBody>
      </p:sp>
      <p:cxnSp>
        <p:nvCxnSpPr>
          <p:cNvPr id="36" name="Connettore 1 35"/>
          <p:cNvCxnSpPr/>
          <p:nvPr/>
        </p:nvCxnSpPr>
        <p:spPr>
          <a:xfrm flipH="1">
            <a:off x="2438400" y="3581400"/>
            <a:ext cx="16002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Parentesi graffa chiusa 36"/>
          <p:cNvSpPr/>
          <p:nvPr/>
        </p:nvSpPr>
        <p:spPr>
          <a:xfrm rot="16200000">
            <a:off x="3124200" y="2667000"/>
            <a:ext cx="304800" cy="1524000"/>
          </a:xfrm>
          <a:prstGeom prst="rightBrace">
            <a:avLst>
              <a:gd name="adj1" fmla="val 0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CasellaDiTesto 37"/>
          <p:cNvSpPr txBox="1"/>
          <p:nvPr/>
        </p:nvSpPr>
        <p:spPr>
          <a:xfrm>
            <a:off x="2438400" y="2895600"/>
            <a:ext cx="2299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Eccesso di offerta di M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40504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it-IT" dirty="0" err="1" smtClean="0"/>
              <a:t>Cont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it-IT" dirty="0" smtClean="0"/>
              <a:t>Per rispondere è sufficiente considerare la variazione nella IS: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Mentre C</a:t>
            </a:r>
            <a:r>
              <a:rPr lang="it-IT" baseline="-25000" dirty="0" smtClean="0"/>
              <a:t>1</a:t>
            </a:r>
            <a:r>
              <a:rPr lang="it-IT" baseline="30000" dirty="0" smtClean="0"/>
              <a:t>*</a:t>
            </a:r>
            <a:r>
              <a:rPr lang="it-IT" dirty="0" smtClean="0"/>
              <a:t>=48.</a:t>
            </a:r>
          </a:p>
          <a:p>
            <a:r>
              <a:rPr lang="it-IT" dirty="0" smtClean="0"/>
              <a:t>Per tornare all’equilibrio iniziale è sufficiente un aumento dell’offerta di moneta (</a:t>
            </a:r>
            <a:r>
              <a:rPr lang="el-GR" dirty="0" smtClean="0"/>
              <a:t>Δ </a:t>
            </a:r>
            <a:r>
              <a:rPr lang="it-IT" smtClean="0"/>
              <a:t>M) che </a:t>
            </a:r>
            <a:r>
              <a:rPr lang="it-IT" dirty="0" smtClean="0"/>
              <a:t>riduce il tasso d’interesse e fa aumentare il livello degli investimenti. Alla fine devo ottenere </a:t>
            </a:r>
            <a:r>
              <a:rPr lang="el-GR" dirty="0" smtClean="0"/>
              <a:t>Δ</a:t>
            </a:r>
            <a:r>
              <a:rPr lang="it-IT" dirty="0" err="1" smtClean="0"/>
              <a:t>I=</a:t>
            </a:r>
            <a:r>
              <a:rPr lang="el-GR" dirty="0" smtClean="0"/>
              <a:t>Δ</a:t>
            </a:r>
            <a:r>
              <a:rPr lang="it-IT" dirty="0" smtClean="0"/>
              <a:t>I</a:t>
            </a:r>
            <a:r>
              <a:rPr lang="it-IT" baseline="-25000" dirty="0" smtClean="0"/>
              <a:t>0</a:t>
            </a:r>
            <a:r>
              <a:rPr lang="it-IT" dirty="0" smtClean="0"/>
              <a:t> – a</a:t>
            </a:r>
            <a:r>
              <a:rPr lang="el-GR" dirty="0" smtClean="0"/>
              <a:t>Δ</a:t>
            </a:r>
            <a:r>
              <a:rPr lang="it-IT" dirty="0" smtClean="0"/>
              <a:t>i=0 con l’aggiustamento della LM:</a:t>
            </a:r>
          </a:p>
          <a:p>
            <a:endParaRPr lang="it-IT" dirty="0" smtClean="0"/>
          </a:p>
          <a:p>
            <a:r>
              <a:rPr lang="it-IT" dirty="0" smtClean="0"/>
              <a:t>L’altro obiettivo è che </a:t>
            </a:r>
            <a:r>
              <a:rPr lang="el-GR" dirty="0" smtClean="0"/>
              <a:t>Δ</a:t>
            </a:r>
            <a:r>
              <a:rPr lang="it-IT" dirty="0" smtClean="0"/>
              <a:t>Y=0, operando tutte le sostituzioni ottengo:</a:t>
            </a:r>
            <a:endParaRPr lang="it-IT" dirty="0"/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2667000" y="1600200"/>
          <a:ext cx="4876800" cy="1721918"/>
        </p:xfrm>
        <a:graphic>
          <a:graphicData uri="http://schemas.openxmlformats.org/presentationml/2006/ole">
            <p:oleObj spid="_x0000_s28674" name="Equazione" r:id="rId3" imgW="4190760" imgH="1485720" progId="Equation.3">
              <p:embed/>
            </p:oleObj>
          </a:graphicData>
        </a:graphic>
      </p:graphicFrame>
      <p:graphicFrame>
        <p:nvGraphicFramePr>
          <p:cNvPr id="5" name="Oggetto 4"/>
          <p:cNvGraphicFramePr>
            <a:graphicFrameLocks noChangeAspect="1"/>
          </p:cNvGraphicFramePr>
          <p:nvPr/>
        </p:nvGraphicFramePr>
        <p:xfrm>
          <a:off x="4724400" y="4495800"/>
          <a:ext cx="1701800" cy="546100"/>
        </p:xfrm>
        <a:graphic>
          <a:graphicData uri="http://schemas.openxmlformats.org/presentationml/2006/ole">
            <p:oleObj spid="_x0000_s28675" name="Equazione" r:id="rId4" imgW="1701720" imgH="545760" progId="Equation.3">
              <p:embed/>
            </p:oleObj>
          </a:graphicData>
        </a:graphic>
      </p:graphicFrame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1143000" y="5410200"/>
          <a:ext cx="3924300" cy="1155700"/>
        </p:xfrm>
        <a:graphic>
          <a:graphicData uri="http://schemas.openxmlformats.org/presentationml/2006/ole">
            <p:oleObj spid="_x0000_s28676" name="Equazione" r:id="rId5" imgW="3924000" imgH="115560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Esercizio Concentrazione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609600"/>
          </a:xfrm>
        </p:spPr>
        <p:txBody>
          <a:bodyPr>
            <a:normAutofit/>
          </a:bodyPr>
          <a:lstStyle/>
          <a:p>
            <a:r>
              <a:rPr lang="it-IT" sz="2800" dirty="0" smtClean="0"/>
              <a:t>La tabella utile per disegnare la curva di </a:t>
            </a:r>
            <a:r>
              <a:rPr lang="it-IT" sz="2800" dirty="0" err="1" smtClean="0"/>
              <a:t>Lorenz</a:t>
            </a:r>
            <a:endParaRPr lang="it-IT" sz="28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93345" y="4648200"/>
            <a:ext cx="8950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Il punto di coordinate (p4,q4) indica che per il Comune A: al 57,1% della popolazione spetta il </a:t>
            </a:r>
          </a:p>
          <a:p>
            <a:r>
              <a:rPr lang="it-IT" dirty="0" smtClean="0"/>
              <a:t>39,3% del reddito, mentre per B: al 57,1% della popolazione spetta il 33,9% del reddito</a:t>
            </a:r>
            <a:endParaRPr lang="it-IT" dirty="0"/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28800"/>
            <a:ext cx="9144000" cy="2460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ttangolo 7"/>
          <p:cNvSpPr/>
          <p:nvPr/>
        </p:nvSpPr>
        <p:spPr>
          <a:xfrm>
            <a:off x="0" y="3124200"/>
            <a:ext cx="91440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pPr algn="l"/>
            <a:r>
              <a:rPr lang="it-IT" sz="2000" dirty="0" smtClean="0"/>
              <a:t>Le due curve di </a:t>
            </a:r>
            <a:r>
              <a:rPr lang="it-IT" sz="2000" dirty="0" err="1" smtClean="0"/>
              <a:t>Lorenz</a:t>
            </a:r>
            <a:r>
              <a:rPr lang="it-IT" sz="2000" dirty="0" smtClean="0"/>
              <a:t> indicano che il </a:t>
            </a:r>
            <a:r>
              <a:rPr lang="it-IT" sz="2000" dirty="0" err="1" smtClean="0"/>
              <a:t>ComuneB</a:t>
            </a:r>
            <a:r>
              <a:rPr lang="it-IT" sz="2000" dirty="0" smtClean="0"/>
              <a:t> presenta una maggiore concentrazione del reddito e l’indice di </a:t>
            </a:r>
            <a:r>
              <a:rPr lang="it-IT" sz="2000" dirty="0" err="1" smtClean="0"/>
              <a:t>Gini</a:t>
            </a:r>
            <a:r>
              <a:rPr lang="it-IT" sz="2000" dirty="0" smtClean="0"/>
              <a:t> ci conferma che la disuguaglianza è maggiore per il Comune B</a:t>
            </a:r>
            <a:endParaRPr lang="it-IT" sz="2000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148536"/>
            <a:ext cx="2727502" cy="2661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1143000"/>
            <a:ext cx="4594225" cy="276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3883320"/>
            <a:ext cx="2133600" cy="2974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86200" y="3886200"/>
            <a:ext cx="4594225" cy="276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Esercizio Monopolio: problema allocativo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it-IT" dirty="0" smtClean="0"/>
              <a:t>a) L’impresa monopolista massimizza il profitto in corrispondenza della quantità (Q</a:t>
            </a:r>
            <a:r>
              <a:rPr lang="it-IT" baseline="30000" dirty="0" smtClean="0"/>
              <a:t>M</a:t>
            </a:r>
            <a:r>
              <a:rPr lang="it-IT" dirty="0" smtClean="0"/>
              <a:t>) che rende uguale il ricavo marginale (MR) al costo marginale (</a:t>
            </a:r>
            <a:r>
              <a:rPr lang="it-IT" dirty="0" err="1" smtClean="0"/>
              <a:t>MC</a:t>
            </a:r>
            <a:r>
              <a:rPr lang="it-IT" dirty="0" smtClean="0"/>
              <a:t>):</a:t>
            </a:r>
          </a:p>
          <a:p>
            <a:r>
              <a:rPr lang="it-IT" dirty="0" smtClean="0"/>
              <a:t>MR(Q)= MC(Q)</a:t>
            </a:r>
          </a:p>
          <a:p>
            <a:r>
              <a:rPr lang="it-IT" dirty="0" smtClean="0"/>
              <a:t>La domanda inversa del mercato è:</a:t>
            </a:r>
          </a:p>
          <a:p>
            <a:r>
              <a:rPr lang="it-IT" dirty="0" smtClean="0"/>
              <a:t>p (Q) = 20 – Q</a:t>
            </a:r>
          </a:p>
          <a:p>
            <a:r>
              <a:rPr lang="it-IT" dirty="0" smtClean="0"/>
              <a:t>Il ricavo totale dell’impresa monopolista è:</a:t>
            </a:r>
          </a:p>
          <a:p>
            <a:r>
              <a:rPr lang="it-IT" dirty="0" smtClean="0"/>
              <a:t>TR(Q</a:t>
            </a:r>
            <a:r>
              <a:rPr lang="it-IT" baseline="30000" dirty="0" smtClean="0"/>
              <a:t>M</a:t>
            </a:r>
            <a:r>
              <a:rPr lang="it-IT" dirty="0" smtClean="0"/>
              <a:t>) = p(Q)</a:t>
            </a:r>
            <a:r>
              <a:rPr lang="it-IT" dirty="0" err="1" smtClean="0"/>
              <a:t>*Q</a:t>
            </a:r>
            <a:r>
              <a:rPr lang="it-IT" dirty="0" smtClean="0"/>
              <a:t> = (20 ‐ Q)</a:t>
            </a:r>
            <a:r>
              <a:rPr lang="it-IT" dirty="0" err="1" smtClean="0"/>
              <a:t>Q</a:t>
            </a:r>
            <a:r>
              <a:rPr lang="it-IT" dirty="0" smtClean="0"/>
              <a:t> = 20Q ‐ Q</a:t>
            </a:r>
            <a:r>
              <a:rPr lang="it-IT" baseline="30000" dirty="0" smtClean="0"/>
              <a:t>2</a:t>
            </a:r>
          </a:p>
          <a:p>
            <a:r>
              <a:rPr lang="it-IT" dirty="0" smtClean="0"/>
              <a:t>Da questo si ottiene ‐ derivando rispetto alla quantità prodotta ‐ il </a:t>
            </a:r>
            <a:r>
              <a:rPr lang="it-IT" b="1" dirty="0" smtClean="0"/>
              <a:t>ricavo marginale</a:t>
            </a:r>
            <a:r>
              <a:rPr lang="it-IT" dirty="0" smtClean="0"/>
              <a:t>:</a:t>
            </a:r>
          </a:p>
          <a:p>
            <a:r>
              <a:rPr lang="it-IT" dirty="0" smtClean="0"/>
              <a:t>MR(Q) =∂TR(Q)/∂Q=20 ‐ 2Q</a:t>
            </a:r>
          </a:p>
          <a:p>
            <a:r>
              <a:rPr lang="it-IT" dirty="0" smtClean="0"/>
              <a:t>Da notare che il ricavo marginale ha sempre la medesima intercetta verticale della funzione di domanda (20) e una pendenza doppia rispetto ad essa. In equilibrio il ricavo marginale dovrà essere uguale al costo marginale:</a:t>
            </a:r>
          </a:p>
          <a:p>
            <a:r>
              <a:rPr lang="it-IT" dirty="0" smtClean="0"/>
              <a:t>MC(Q) =∂</a:t>
            </a:r>
            <a:r>
              <a:rPr lang="it-IT" i="1" dirty="0" smtClean="0"/>
              <a:t>TC(Q)/</a:t>
            </a:r>
            <a:r>
              <a:rPr lang="it-IT" dirty="0" smtClean="0"/>
              <a:t>∂</a:t>
            </a:r>
            <a:r>
              <a:rPr lang="it-IT" dirty="0" err="1" smtClean="0"/>
              <a:t>Q</a:t>
            </a:r>
            <a:r>
              <a:rPr lang="it-IT" dirty="0" smtClean="0"/>
              <a:t> = 2Q</a:t>
            </a:r>
          </a:p>
          <a:p>
            <a:r>
              <a:rPr lang="it-IT" dirty="0" smtClean="0"/>
              <a:t>La </a:t>
            </a:r>
            <a:r>
              <a:rPr lang="it-IT" b="1" dirty="0" smtClean="0"/>
              <a:t>quantità</a:t>
            </a:r>
            <a:r>
              <a:rPr lang="it-IT" dirty="0" smtClean="0"/>
              <a:t> che massimizza il profitto dell’impresa </a:t>
            </a:r>
            <a:r>
              <a:rPr lang="it-IT" b="1" dirty="0" smtClean="0"/>
              <a:t>monopolista</a:t>
            </a:r>
            <a:r>
              <a:rPr lang="it-IT" dirty="0" smtClean="0"/>
              <a:t> (scelta ottima) si ricava dunque da:</a:t>
            </a:r>
          </a:p>
          <a:p>
            <a:r>
              <a:rPr lang="it-IT" dirty="0" smtClean="0"/>
              <a:t>20 – 2Q = </a:t>
            </a:r>
            <a:r>
              <a:rPr lang="it-IT" dirty="0" err="1" smtClean="0"/>
              <a:t>2Q</a:t>
            </a:r>
            <a:r>
              <a:rPr lang="it-IT" dirty="0" smtClean="0"/>
              <a:t> cioè Q</a:t>
            </a:r>
            <a:r>
              <a:rPr lang="it-IT" baseline="30000" dirty="0" smtClean="0"/>
              <a:t>M</a:t>
            </a:r>
            <a:r>
              <a:rPr lang="it-IT" dirty="0" smtClean="0"/>
              <a:t> = 20/4 = 5.</a:t>
            </a:r>
          </a:p>
          <a:p>
            <a:r>
              <a:rPr lang="it-IT" dirty="0" smtClean="0"/>
              <a:t>Il </a:t>
            </a:r>
            <a:r>
              <a:rPr lang="it-IT" b="1" dirty="0" smtClean="0"/>
              <a:t>prezzo</a:t>
            </a:r>
            <a:r>
              <a:rPr lang="it-IT" dirty="0" smtClean="0"/>
              <a:t> di mercato corrispondente è:</a:t>
            </a:r>
          </a:p>
          <a:p>
            <a:r>
              <a:rPr lang="pt-BR" dirty="0" smtClean="0"/>
              <a:t>p</a:t>
            </a:r>
            <a:r>
              <a:rPr lang="pt-BR" baseline="30000" dirty="0" smtClean="0"/>
              <a:t>M</a:t>
            </a:r>
            <a:r>
              <a:rPr lang="pt-BR" dirty="0" smtClean="0"/>
              <a:t> = 20 – Q</a:t>
            </a:r>
            <a:r>
              <a:rPr lang="pt-BR" baseline="30000" dirty="0" smtClean="0"/>
              <a:t>M</a:t>
            </a:r>
            <a:r>
              <a:rPr lang="pt-BR" dirty="0" smtClean="0"/>
              <a:t> = 20 – 5 = 15.</a:t>
            </a:r>
          </a:p>
          <a:p>
            <a:r>
              <a:rPr lang="it-IT" dirty="0" smtClean="0"/>
              <a:t>Il </a:t>
            </a:r>
            <a:r>
              <a:rPr lang="it-IT" b="1" dirty="0" smtClean="0"/>
              <a:t>profitto</a:t>
            </a:r>
            <a:r>
              <a:rPr lang="it-IT" dirty="0" smtClean="0"/>
              <a:t> (positivo) dell’impresa monopolista diventa dunque:</a:t>
            </a:r>
          </a:p>
          <a:p>
            <a:r>
              <a:rPr lang="el-GR" dirty="0" smtClean="0"/>
              <a:t>π(</a:t>
            </a:r>
            <a:r>
              <a:rPr lang="it-IT" dirty="0" smtClean="0"/>
              <a:t>Q</a:t>
            </a:r>
            <a:r>
              <a:rPr lang="it-IT" baseline="30000" dirty="0" smtClean="0"/>
              <a:t>M</a:t>
            </a:r>
            <a:r>
              <a:rPr lang="it-IT" dirty="0" smtClean="0"/>
              <a:t>) = (</a:t>
            </a:r>
            <a:r>
              <a:rPr lang="it-IT" dirty="0" err="1" smtClean="0"/>
              <a:t>p</a:t>
            </a:r>
            <a:r>
              <a:rPr lang="it-IT" baseline="30000" dirty="0" err="1" smtClean="0"/>
              <a:t>M</a:t>
            </a:r>
            <a:r>
              <a:rPr lang="it-IT" dirty="0" smtClean="0"/>
              <a:t> </a:t>
            </a:r>
            <a:r>
              <a:rPr lang="it-IT" dirty="0" err="1" smtClean="0"/>
              <a:t>*Q</a:t>
            </a:r>
            <a:r>
              <a:rPr lang="it-IT" baseline="30000" dirty="0" err="1" smtClean="0"/>
              <a:t>M</a:t>
            </a:r>
            <a:r>
              <a:rPr lang="it-IT" dirty="0" smtClean="0"/>
              <a:t>) ‐ TC(Q</a:t>
            </a:r>
            <a:r>
              <a:rPr lang="it-IT" baseline="30000" dirty="0" smtClean="0"/>
              <a:t>M</a:t>
            </a:r>
            <a:r>
              <a:rPr lang="it-IT" dirty="0" smtClean="0"/>
              <a:t>) = (15 *5) ‐ (1 + 5</a:t>
            </a:r>
            <a:r>
              <a:rPr lang="it-IT" baseline="30000" dirty="0" smtClean="0"/>
              <a:t>2</a:t>
            </a:r>
            <a:r>
              <a:rPr lang="it-IT" dirty="0" smtClean="0"/>
              <a:t>) = 75 ‐ (1 + 25) = 49.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Cont</a:t>
            </a:r>
            <a:r>
              <a:rPr lang="it-IT" dirty="0" smtClean="0"/>
              <a:t>. Monopolio e concorrenza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it-IT" b="1" dirty="0" smtClean="0"/>
              <a:t>b) L’impresa perfettamente concorrenziale si comporta come se il prezzo di </a:t>
            </a:r>
            <a:r>
              <a:rPr lang="it-IT" dirty="0" smtClean="0"/>
              <a:t>mercato fosse dato (</a:t>
            </a:r>
            <a:r>
              <a:rPr lang="it-IT" i="1" dirty="0" err="1" smtClean="0"/>
              <a:t>price‐taker</a:t>
            </a:r>
            <a:r>
              <a:rPr lang="it-IT" i="1" dirty="0" smtClean="0"/>
              <a:t>). Il ricavo marginale è costante e uguale al prezzo di </a:t>
            </a:r>
            <a:r>
              <a:rPr lang="it-IT" dirty="0" smtClean="0"/>
              <a:t>mercato, che in equilibrio è uguale al costo marginale MC(Q) = 2Q. </a:t>
            </a:r>
          </a:p>
          <a:p>
            <a:r>
              <a:rPr lang="it-IT" dirty="0" smtClean="0"/>
              <a:t>Esplicitando rispetto alla quantità prodotta, la condizione di massimo profitto dell’impresa perfettamente concorrenziale è:</a:t>
            </a:r>
          </a:p>
          <a:p>
            <a:r>
              <a:rPr lang="it-IT" dirty="0" smtClean="0"/>
              <a:t>p = MC(Q) ⇒ 20 – Q = 2 Q ⇒ Q</a:t>
            </a:r>
            <a:r>
              <a:rPr lang="it-IT" baseline="30000" dirty="0" smtClean="0"/>
              <a:t>CP</a:t>
            </a:r>
            <a:r>
              <a:rPr lang="it-IT" dirty="0" smtClean="0"/>
              <a:t> = 20/3.</a:t>
            </a:r>
          </a:p>
          <a:p>
            <a:r>
              <a:rPr lang="it-IT" dirty="0" smtClean="0"/>
              <a:t>Il prezzo di mercato si ottiene dalla domanda inversa:</a:t>
            </a:r>
          </a:p>
          <a:p>
            <a:r>
              <a:rPr lang="pt-BR" dirty="0" smtClean="0"/>
              <a:t>p</a:t>
            </a:r>
            <a:r>
              <a:rPr lang="pt-BR" baseline="30000" dirty="0" smtClean="0"/>
              <a:t>CP</a:t>
            </a:r>
            <a:r>
              <a:rPr lang="pt-BR" dirty="0" smtClean="0"/>
              <a:t> = 20 – Q</a:t>
            </a:r>
            <a:r>
              <a:rPr lang="pt-BR" baseline="30000" dirty="0" smtClean="0"/>
              <a:t>CP</a:t>
            </a:r>
            <a:r>
              <a:rPr lang="pt-BR" dirty="0" smtClean="0"/>
              <a:t> = 20 – 20/3 = 40/3,</a:t>
            </a:r>
          </a:p>
          <a:p>
            <a:r>
              <a:rPr lang="it-IT" b="1" dirty="0" smtClean="0"/>
              <a:t>c) La quantità prodotta e scambiata in equilibrio nel mercato perfettamente </a:t>
            </a:r>
            <a:r>
              <a:rPr lang="it-IT" dirty="0" smtClean="0"/>
              <a:t>concorrenziale (Q</a:t>
            </a:r>
            <a:r>
              <a:rPr lang="it-IT" baseline="30000" dirty="0" smtClean="0"/>
              <a:t>CP</a:t>
            </a:r>
            <a:r>
              <a:rPr lang="it-IT" dirty="0" smtClean="0"/>
              <a:t>) è maggiore della quantità prodotta e scambiata in equilibrio nel mercato monopolistico (20/3 &gt; 5). Il prezzo di equilibrio che si stabilisce sul mercato perfettamente concorrenziale (</a:t>
            </a:r>
            <a:r>
              <a:rPr lang="it-IT" dirty="0" err="1" smtClean="0"/>
              <a:t>p</a:t>
            </a:r>
            <a:r>
              <a:rPr lang="it-IT" baseline="30000" dirty="0" err="1" smtClean="0"/>
              <a:t>CP</a:t>
            </a:r>
            <a:r>
              <a:rPr lang="it-IT" dirty="0" smtClean="0"/>
              <a:t>) è inferiore al prezzo di equilibrio che si stabilisce invece sul mercato monopolistico (</a:t>
            </a:r>
            <a:r>
              <a:rPr lang="it-IT" dirty="0" err="1" smtClean="0"/>
              <a:t>p</a:t>
            </a:r>
            <a:r>
              <a:rPr lang="it-IT" baseline="30000" dirty="0" err="1" smtClean="0"/>
              <a:t>M</a:t>
            </a:r>
            <a:r>
              <a:rPr lang="it-IT" dirty="0" smtClean="0"/>
              <a:t>) (infatti, risulta 10 &lt; 40/3).</a:t>
            </a:r>
          </a:p>
          <a:p>
            <a:r>
              <a:rPr lang="it-IT" dirty="0" smtClean="0"/>
              <a:t>Come è noto, il benessere sociale (indicato con W) è dato dalla somma del surplus del consumatore (aggregato) e del profitto dell’impresa (o delle imprese) operante nel mercato:  W = SC + </a:t>
            </a:r>
            <a:r>
              <a:rPr lang="el-GR" dirty="0" smtClean="0"/>
              <a:t>π</a:t>
            </a:r>
            <a:r>
              <a:rPr lang="it-IT" dirty="0" smtClean="0"/>
              <a:t>; Nei due casi esso è:</a:t>
            </a:r>
          </a:p>
          <a:p>
            <a:r>
              <a:rPr lang="it-IT" dirty="0" smtClean="0"/>
              <a:t>Concorrenza: </a:t>
            </a:r>
            <a:r>
              <a:rPr lang="it-IT" dirty="0" err="1" smtClean="0"/>
              <a:t>W=</a:t>
            </a:r>
            <a:r>
              <a:rPr lang="it-IT" dirty="0" smtClean="0"/>
              <a:t>((20-40/3)x20/3)/2+0=200/9</a:t>
            </a:r>
          </a:p>
          <a:p>
            <a:r>
              <a:rPr lang="it-IT" dirty="0" smtClean="0"/>
              <a:t>Monopolio: </a:t>
            </a:r>
            <a:r>
              <a:rPr lang="it-IT" dirty="0" err="1" smtClean="0"/>
              <a:t>W=</a:t>
            </a:r>
            <a:r>
              <a:rPr lang="it-IT" dirty="0" smtClean="0"/>
              <a:t> [((20-15)*5)/2] +      [(15-40/3)x(20/3-5)]=25/2+25/9=275/18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905000" y="6324600"/>
            <a:ext cx="2192267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dirty="0" smtClean="0"/>
              <a:t>Surplus Consumatore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4419600" y="6324600"/>
            <a:ext cx="1954959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dirty="0" smtClean="0"/>
              <a:t>Surplus Produttore</a:t>
            </a:r>
            <a:endParaRPr lang="it-IT" dirty="0"/>
          </a:p>
        </p:txBody>
      </p:sp>
      <p:sp>
        <p:nvSpPr>
          <p:cNvPr id="7" name="Parentesi graffa chiusa 6"/>
          <p:cNvSpPr/>
          <p:nvPr/>
        </p:nvSpPr>
        <p:spPr>
          <a:xfrm rot="5400000">
            <a:off x="2990850" y="5467350"/>
            <a:ext cx="266700" cy="1371600"/>
          </a:xfrm>
          <a:prstGeom prst="rightBrace">
            <a:avLst>
              <a:gd name="adj1" fmla="val 79762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Parentesi graffa chiusa 7"/>
          <p:cNvSpPr/>
          <p:nvPr/>
        </p:nvSpPr>
        <p:spPr>
          <a:xfrm rot="5400000">
            <a:off x="5010150" y="5200650"/>
            <a:ext cx="266700" cy="1752600"/>
          </a:xfrm>
          <a:prstGeom prst="rightBrace">
            <a:avLst>
              <a:gd name="adj1" fmla="val 79762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8293446" y="5410200"/>
            <a:ext cx="850554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dirty="0" smtClean="0"/>
              <a:t>Perdita</a:t>
            </a:r>
          </a:p>
          <a:p>
            <a:r>
              <a:rPr lang="it-IT" dirty="0" smtClean="0"/>
              <a:t>-6,94</a:t>
            </a:r>
            <a:endParaRPr lang="it-IT" dirty="0"/>
          </a:p>
        </p:txBody>
      </p:sp>
      <p:sp>
        <p:nvSpPr>
          <p:cNvPr id="10" name="Parentesi graffa chiusa 9"/>
          <p:cNvSpPr/>
          <p:nvPr/>
        </p:nvSpPr>
        <p:spPr>
          <a:xfrm>
            <a:off x="8001000" y="5334000"/>
            <a:ext cx="304800" cy="762000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668</TotalTime>
  <Words>1552</Words>
  <Application>Microsoft Office PowerPoint</Application>
  <PresentationFormat>Presentazione su schermo (4:3)</PresentationFormat>
  <Paragraphs>166</Paragraphs>
  <Slides>14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14</vt:i4>
      </vt:variant>
    </vt:vector>
  </HeadingPairs>
  <TitlesOfParts>
    <vt:vector size="17" baseType="lpstr">
      <vt:lpstr>Tema di Office</vt:lpstr>
      <vt:lpstr>Microsoft Equation 3.0</vt:lpstr>
      <vt:lpstr>Equazione</vt:lpstr>
      <vt:lpstr>Controllo ottimo ed obiettivi fissi</vt:lpstr>
      <vt:lpstr>Es. controllo ottimo continua</vt:lpstr>
      <vt:lpstr>Cont.</vt:lpstr>
      <vt:lpstr>…</vt:lpstr>
      <vt:lpstr>Cont.</vt:lpstr>
      <vt:lpstr>Esercizio Concentrazione</vt:lpstr>
      <vt:lpstr>Le due curve di Lorenz indicano che il ComuneB presenta una maggiore concentrazione del reddito e l’indice di Gini ci conferma che la disuguaglianza è maggiore per il Comune B</vt:lpstr>
      <vt:lpstr>Esercizio Monopolio: problema allocativo</vt:lpstr>
      <vt:lpstr>Cont. Monopolio e concorrenza</vt:lpstr>
      <vt:lpstr>La perdita di benessere conseguente al monopolio (grafico)</vt:lpstr>
      <vt:lpstr>Controllo ottimo ed obiettivi fissi</vt:lpstr>
      <vt:lpstr>Es. controllo ottimo continua</vt:lpstr>
      <vt:lpstr>Inoltre…</vt:lpstr>
      <vt:lpstr>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Soluzioni esercizi</dc:title>
  <dc:creator>Laura</dc:creator>
  <cp:lastModifiedBy>Silvano</cp:lastModifiedBy>
  <cp:revision>11</cp:revision>
  <dcterms:created xsi:type="dcterms:W3CDTF">2015-04-27T14:54:09Z</dcterms:created>
  <dcterms:modified xsi:type="dcterms:W3CDTF">2016-05-08T17:28:21Z</dcterms:modified>
</cp:coreProperties>
</file>