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1"/>
    <p:restoredTop sz="94621"/>
  </p:normalViewPr>
  <p:slideViewPr>
    <p:cSldViewPr snapToGrid="0" snapToObjects="1">
      <p:cViewPr>
        <p:scale>
          <a:sx n="87" d="100"/>
          <a:sy n="87" d="100"/>
        </p:scale>
        <p:origin x="95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65AB44-4573-F149-B7DB-1E4BAA83796F}" type="datetimeFigureOut">
              <a:rPr lang="it-IT" smtClean="0"/>
              <a:t>26/04/17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DE230F-84ED-ED49-9EE0-3BB66F30D885}" type="slidenum">
              <a:rPr lang="it-IT" smtClean="0"/>
              <a:t>‹n.›</a:t>
            </a:fld>
            <a:endParaRPr lang="it-IT"/>
          </a:p>
        </p:txBody>
      </p:sp>
    </p:spTree>
    <p:extLst>
      <p:ext uri="{BB962C8B-B14F-4D97-AF65-F5344CB8AC3E}">
        <p14:creationId xmlns:p14="http://schemas.microsoft.com/office/powerpoint/2010/main" val="469957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DE230F-84ED-ED49-9EE0-3BB66F30D885}" type="slidenum">
              <a:rPr lang="it-IT" smtClean="0"/>
              <a:t>1</a:t>
            </a:fld>
            <a:endParaRPr lang="it-IT"/>
          </a:p>
        </p:txBody>
      </p:sp>
    </p:spTree>
    <p:extLst>
      <p:ext uri="{BB962C8B-B14F-4D97-AF65-F5344CB8AC3E}">
        <p14:creationId xmlns:p14="http://schemas.microsoft.com/office/powerpoint/2010/main" val="124159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stile</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8C5AAFD-1F8E-7943-BBAA-A8A5DDBF8DFC}" type="datetimeFigureOut">
              <a:rPr lang="it-IT" smtClean="0"/>
              <a:t>26/04/17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98637756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C5AAFD-1F8E-7943-BBAA-A8A5DDBF8DFC}" type="datetimeFigureOut">
              <a:rPr lang="it-IT" smtClean="0"/>
              <a:t>26/04/17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150832659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C5AAFD-1F8E-7943-BBAA-A8A5DDBF8DFC}" type="datetimeFigureOut">
              <a:rPr lang="it-IT" smtClean="0"/>
              <a:t>26/04/17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154814659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C5AAFD-1F8E-7943-BBAA-A8A5DDBF8DFC}" type="datetimeFigureOut">
              <a:rPr lang="it-IT" smtClean="0"/>
              <a:t>26/04/17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162146376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stile</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18C5AAFD-1F8E-7943-BBAA-A8A5DDBF8DFC}" type="datetimeFigureOut">
              <a:rPr lang="it-IT" smtClean="0"/>
              <a:t>26/04/17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37396750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8C5AAFD-1F8E-7943-BBAA-A8A5DDBF8DFC}" type="datetimeFigureOut">
              <a:rPr lang="it-IT" smtClean="0"/>
              <a:t>26/04/17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173468860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8C5AAFD-1F8E-7943-BBAA-A8A5DDBF8DFC}" type="datetimeFigureOut">
              <a:rPr lang="it-IT" smtClean="0"/>
              <a:t>26/04/17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67340937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18C5AAFD-1F8E-7943-BBAA-A8A5DDBF8DFC}" type="datetimeFigureOut">
              <a:rPr lang="it-IT" smtClean="0"/>
              <a:t>26/04/17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75246190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8C5AAFD-1F8E-7943-BBAA-A8A5DDBF8DFC}" type="datetimeFigureOut">
              <a:rPr lang="it-IT" smtClean="0"/>
              <a:t>26/04/17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9595611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8C5AAFD-1F8E-7943-BBAA-A8A5DDBF8DFC}" type="datetimeFigureOut">
              <a:rPr lang="it-IT" smtClean="0"/>
              <a:t>26/04/17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212172316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8C5AAFD-1F8E-7943-BBAA-A8A5DDBF8DFC}" type="datetimeFigureOut">
              <a:rPr lang="it-IT" smtClean="0"/>
              <a:t>26/04/17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6DA3243-7EEC-E043-8896-6555395FB92F}" type="slidenum">
              <a:rPr lang="it-IT" smtClean="0"/>
              <a:t>‹n.›</a:t>
            </a:fld>
            <a:endParaRPr lang="it-IT"/>
          </a:p>
        </p:txBody>
      </p:sp>
    </p:spTree>
    <p:extLst>
      <p:ext uri="{BB962C8B-B14F-4D97-AF65-F5344CB8AC3E}">
        <p14:creationId xmlns:p14="http://schemas.microsoft.com/office/powerpoint/2010/main" val="83534294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5AAFD-1F8E-7943-BBAA-A8A5DDBF8DFC}" type="datetimeFigureOut">
              <a:rPr lang="it-IT" smtClean="0"/>
              <a:t>26/04/17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A3243-7EEC-E043-8896-6555395FB92F}" type="slidenum">
              <a:rPr lang="it-IT" smtClean="0"/>
              <a:t>‹n.›</a:t>
            </a:fld>
            <a:endParaRPr lang="it-IT"/>
          </a:p>
        </p:txBody>
      </p:sp>
    </p:spTree>
    <p:extLst>
      <p:ext uri="{BB962C8B-B14F-4D97-AF65-F5344CB8AC3E}">
        <p14:creationId xmlns:p14="http://schemas.microsoft.com/office/powerpoint/2010/main" val="1664815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gomenti.ilsole24ore.com/parolechiave/quantitative-easing.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615926"/>
            <a:ext cx="9144000" cy="2387600"/>
          </a:xfrm>
        </p:spPr>
        <p:txBody>
          <a:bodyPr>
            <a:normAutofit/>
          </a:bodyPr>
          <a:lstStyle/>
          <a:p>
            <a:r>
              <a:rPr lang="it-IT" sz="4000" dirty="0" smtClean="0">
                <a:solidFill>
                  <a:srgbClr val="00B0F0"/>
                </a:solidFill>
                <a:latin typeface="Times New Roman" charset="0"/>
                <a:ea typeface="Times New Roman" charset="0"/>
                <a:cs typeface="Times New Roman" charset="0"/>
              </a:rPr>
              <a:t>QUANTITATIVE EASING:</a:t>
            </a:r>
            <a:br>
              <a:rPr lang="it-IT" sz="4000" dirty="0" smtClean="0">
                <a:solidFill>
                  <a:srgbClr val="00B0F0"/>
                </a:solidFill>
                <a:latin typeface="Times New Roman" charset="0"/>
                <a:ea typeface="Times New Roman" charset="0"/>
                <a:cs typeface="Times New Roman" charset="0"/>
              </a:rPr>
            </a:br>
            <a:r>
              <a:rPr lang="it-IT" sz="4000" dirty="0" smtClean="0">
                <a:solidFill>
                  <a:srgbClr val="00B0F0"/>
                </a:solidFill>
                <a:latin typeface="Times New Roman" charset="0"/>
                <a:ea typeface="Times New Roman" charset="0"/>
                <a:cs typeface="Times New Roman" charset="0"/>
              </a:rPr>
              <a:t>STRUMENTO NON CONVENZIONALE PER LO STIMOLO MONETARIO</a:t>
            </a:r>
            <a:endParaRPr lang="it-IT" sz="4000" dirty="0">
              <a:solidFill>
                <a:srgbClr val="00B0F0"/>
              </a:solidFill>
              <a:latin typeface="Times New Roman" charset="0"/>
              <a:ea typeface="Times New Roman" charset="0"/>
              <a:cs typeface="Times New Roman" charset="0"/>
            </a:endParaRPr>
          </a:p>
        </p:txBody>
      </p:sp>
      <p:sp>
        <p:nvSpPr>
          <p:cNvPr id="3" name="Sottotitolo 2"/>
          <p:cNvSpPr>
            <a:spLocks noGrp="1"/>
          </p:cNvSpPr>
          <p:nvPr>
            <p:ph type="subTitle" idx="1"/>
          </p:nvPr>
        </p:nvSpPr>
        <p:spPr>
          <a:xfrm>
            <a:off x="1524000" y="3389021"/>
            <a:ext cx="9144000" cy="1655762"/>
          </a:xfrm>
        </p:spPr>
        <p:txBody>
          <a:bodyPr/>
          <a:lstStyle/>
          <a:p>
            <a:r>
              <a:rPr lang="it-IT" dirty="0" smtClean="0">
                <a:latin typeface="Times New Roman" charset="0"/>
                <a:ea typeface="Times New Roman" charset="0"/>
                <a:cs typeface="Times New Roman" charset="0"/>
              </a:rPr>
              <a:t>di</a:t>
            </a:r>
          </a:p>
          <a:p>
            <a:r>
              <a:rPr lang="it-IT" dirty="0" err="1" smtClean="0">
                <a:latin typeface="Times New Roman" charset="0"/>
                <a:ea typeface="Times New Roman" charset="0"/>
                <a:cs typeface="Times New Roman" charset="0"/>
              </a:rPr>
              <a:t>Nicolotti</a:t>
            </a:r>
            <a:r>
              <a:rPr lang="it-IT" dirty="0" smtClean="0">
                <a:latin typeface="Times New Roman" charset="0"/>
                <a:ea typeface="Times New Roman" charset="0"/>
                <a:cs typeface="Times New Roman" charset="0"/>
              </a:rPr>
              <a:t> Sara, Labelli Matteo, </a:t>
            </a:r>
            <a:r>
              <a:rPr lang="it-IT" dirty="0" err="1" smtClean="0">
                <a:latin typeface="Times New Roman" charset="0"/>
                <a:ea typeface="Times New Roman" charset="0"/>
                <a:cs typeface="Times New Roman" charset="0"/>
              </a:rPr>
              <a:t>Visintin</a:t>
            </a:r>
            <a:r>
              <a:rPr lang="it-IT" dirty="0" smtClean="0">
                <a:latin typeface="Times New Roman" charset="0"/>
                <a:ea typeface="Times New Roman" charset="0"/>
                <a:cs typeface="Times New Roman" charset="0"/>
              </a:rPr>
              <a:t> Giulia</a:t>
            </a:r>
            <a:endParaRPr lang="it-IT" dirty="0">
              <a:latin typeface="Times New Roman" charset="0"/>
              <a:ea typeface="Times New Roman" charset="0"/>
              <a:cs typeface="Times New Roman" charset="0"/>
            </a:endParaRPr>
          </a:p>
        </p:txBody>
      </p:sp>
      <p:sp>
        <p:nvSpPr>
          <p:cNvPr id="5" name="CasellaDiTesto 4"/>
          <p:cNvSpPr txBox="1"/>
          <p:nvPr/>
        </p:nvSpPr>
        <p:spPr>
          <a:xfrm>
            <a:off x="1524000" y="5430278"/>
            <a:ext cx="4403706" cy="584775"/>
          </a:xfrm>
          <a:prstGeom prst="rect">
            <a:avLst/>
          </a:prstGeom>
          <a:noFill/>
        </p:spPr>
        <p:txBody>
          <a:bodyPr wrap="none" rtlCol="0">
            <a:spAutoFit/>
          </a:bodyPr>
          <a:lstStyle/>
          <a:p>
            <a:r>
              <a:rPr lang="it-IT" sz="1600" dirty="0" smtClean="0">
                <a:latin typeface="Times New Roman" charset="0"/>
                <a:ea typeface="Times New Roman" charset="0"/>
                <a:cs typeface="Times New Roman" charset="0"/>
              </a:rPr>
              <a:t>Corso di Laurea in Economia e Gestione Aziendale</a:t>
            </a:r>
          </a:p>
          <a:p>
            <a:r>
              <a:rPr lang="it-IT" sz="1600" dirty="0" smtClean="0">
                <a:latin typeface="Times New Roman" charset="0"/>
                <a:ea typeface="Times New Roman" charset="0"/>
                <a:cs typeface="Times New Roman" charset="0"/>
              </a:rPr>
              <a:t>Politica Economica</a:t>
            </a:r>
            <a:endParaRPr lang="it-IT" sz="1600" dirty="0">
              <a:latin typeface="Times New Roman" charset="0"/>
              <a:ea typeface="Times New Roman" charset="0"/>
              <a:cs typeface="Times New Roman" charset="0"/>
            </a:endParaRPr>
          </a:p>
        </p:txBody>
      </p:sp>
      <p:sp>
        <p:nvSpPr>
          <p:cNvPr id="6" name="CasellaDiTesto 5"/>
          <p:cNvSpPr txBox="1"/>
          <p:nvPr/>
        </p:nvSpPr>
        <p:spPr>
          <a:xfrm>
            <a:off x="8019583" y="5430278"/>
            <a:ext cx="2648417" cy="338554"/>
          </a:xfrm>
          <a:prstGeom prst="rect">
            <a:avLst/>
          </a:prstGeom>
          <a:noFill/>
        </p:spPr>
        <p:txBody>
          <a:bodyPr wrap="none" rtlCol="0">
            <a:spAutoFit/>
          </a:bodyPr>
          <a:lstStyle/>
          <a:p>
            <a:r>
              <a:rPr lang="it-IT" sz="1600" smtClean="0">
                <a:latin typeface="Times New Roman" charset="0"/>
                <a:ea typeface="Times New Roman" charset="0"/>
                <a:cs typeface="Times New Roman" charset="0"/>
              </a:rPr>
              <a:t>Anno Accademico 2016-2017</a:t>
            </a:r>
            <a:endParaRPr lang="it-IT" sz="1600">
              <a:latin typeface="Times New Roman" charset="0"/>
              <a:ea typeface="Times New Roman" charset="0"/>
              <a:cs typeface="Times New Roman" charset="0"/>
            </a:endParaRPr>
          </a:p>
        </p:txBody>
      </p:sp>
    </p:spTree>
    <p:extLst>
      <p:ext uri="{BB962C8B-B14F-4D97-AF65-F5344CB8AC3E}">
        <p14:creationId xmlns:p14="http://schemas.microsoft.com/office/powerpoint/2010/main" val="787887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325563"/>
          </a:xfrm>
        </p:spPr>
        <p:txBody>
          <a:bodyPr/>
          <a:lstStyle/>
          <a:p>
            <a:r>
              <a:rPr lang="it-IT" dirty="0">
                <a:solidFill>
                  <a:srgbClr val="00B0F0"/>
                </a:solidFill>
                <a:latin typeface="Times New Roman" panose="02020603050405020304" pitchFamily="18" charset="0"/>
                <a:cs typeface="Times New Roman" panose="02020603050405020304" pitchFamily="18" charset="0"/>
              </a:rPr>
              <a:t>Effetti desiderati</a:t>
            </a:r>
          </a:p>
        </p:txBody>
      </p:sp>
      <p:sp>
        <p:nvSpPr>
          <p:cNvPr id="3" name="Segnaposto contenuto 2"/>
          <p:cNvSpPr>
            <a:spLocks noGrp="1"/>
          </p:cNvSpPr>
          <p:nvPr>
            <p:ph idx="1"/>
          </p:nvPr>
        </p:nvSpPr>
        <p:spPr/>
        <p:txBody>
          <a:bodyPr/>
          <a:lstStyle/>
          <a:p>
            <a:pPr marL="0" indent="0">
              <a:buNone/>
            </a:pPr>
            <a:endParaRPr lang="it-IT" dirty="0">
              <a:latin typeface="Times New Roman" panose="02020603050405020304" pitchFamily="18" charset="0"/>
              <a:cs typeface="Times New Roman" panose="02020603050405020304" pitchFamily="18" charset="0"/>
            </a:endParaRPr>
          </a:p>
          <a:p>
            <a:pPr marL="457200" lvl="1" indent="0">
              <a:buNone/>
            </a:pPr>
            <a:r>
              <a:rPr lang="it-IT" dirty="0">
                <a:latin typeface="Times New Roman" panose="02020603050405020304" pitchFamily="18" charset="0"/>
                <a:cs typeface="Times New Roman" panose="02020603050405020304" pitchFamily="18" charset="0"/>
              </a:rPr>
              <a:t>2.Deprezzamento dell’euro</a:t>
            </a:r>
          </a:p>
          <a:p>
            <a:pPr marL="457200" lvl="1" indent="0">
              <a:buNone/>
            </a:pPr>
            <a:endParaRPr lang="it-IT" dirty="0">
              <a:latin typeface="Times New Roman" panose="02020603050405020304" pitchFamily="18" charset="0"/>
              <a:cs typeface="Times New Roman" panose="02020603050405020304" pitchFamily="18" charset="0"/>
            </a:endParaRPr>
          </a:p>
          <a:p>
            <a:pPr lvl="2"/>
            <a:r>
              <a:rPr lang="it-IT" dirty="0">
                <a:latin typeface="Times New Roman" panose="02020603050405020304" pitchFamily="18" charset="0"/>
                <a:cs typeface="Times New Roman" panose="02020603050405020304" pitchFamily="18" charset="0"/>
              </a:rPr>
              <a:t>Aumento competitività Eurozona</a:t>
            </a:r>
          </a:p>
          <a:p>
            <a:pPr lvl="2"/>
            <a:endParaRPr lang="it-IT" dirty="0">
              <a:latin typeface="Times New Roman" panose="02020603050405020304" pitchFamily="18" charset="0"/>
              <a:cs typeface="Times New Roman" panose="02020603050405020304" pitchFamily="18" charset="0"/>
            </a:endParaRPr>
          </a:p>
          <a:p>
            <a:pPr lvl="2"/>
            <a:r>
              <a:rPr lang="it-IT" dirty="0">
                <a:latin typeface="Times New Roman" panose="02020603050405020304" pitchFamily="18" charset="0"/>
                <a:cs typeface="Times New Roman" panose="02020603050405020304" pitchFamily="18" charset="0"/>
              </a:rPr>
              <a:t>Aumento inflazione                Obiettivo 2%</a:t>
            </a:r>
          </a:p>
        </p:txBody>
      </p:sp>
      <p:cxnSp>
        <p:nvCxnSpPr>
          <p:cNvPr id="5" name="Connettore 2 4"/>
          <p:cNvCxnSpPr/>
          <p:nvPr/>
        </p:nvCxnSpPr>
        <p:spPr>
          <a:xfrm>
            <a:off x="4134679" y="3922643"/>
            <a:ext cx="887895" cy="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20957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00B0F0"/>
                </a:solidFill>
                <a:latin typeface="Times New Roman" panose="02020603050405020304" pitchFamily="18" charset="0"/>
                <a:cs typeface="Times New Roman" panose="02020603050405020304" pitchFamily="18" charset="0"/>
              </a:rPr>
              <a:t>Risultati</a:t>
            </a:r>
          </a:p>
        </p:txBody>
      </p:sp>
      <p:sp>
        <p:nvSpPr>
          <p:cNvPr id="3" name="Segnaposto contenuto 2"/>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Famiglie:</a:t>
            </a:r>
          </a:p>
          <a:p>
            <a:pPr lvl="1"/>
            <a:r>
              <a:rPr lang="it-IT" dirty="0">
                <a:latin typeface="Times New Roman" panose="02020603050405020304" pitchFamily="18" charset="0"/>
                <a:cs typeface="Times New Roman" panose="02020603050405020304" pitchFamily="18" charset="0"/>
              </a:rPr>
              <a:t>Maggiori possibilità di accedere a mutui e prestiti</a:t>
            </a:r>
          </a:p>
          <a:p>
            <a:pPr lvl="1"/>
            <a:r>
              <a:rPr lang="it-IT" dirty="0">
                <a:latin typeface="Times New Roman" panose="02020603050405020304" pitchFamily="18" charset="0"/>
                <a:cs typeface="Times New Roman" panose="02020603050405020304" pitchFamily="18" charset="0"/>
              </a:rPr>
              <a:t>Aumentano i consumi</a:t>
            </a:r>
          </a:p>
          <a:p>
            <a:pPr lvl="1"/>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Imprese:</a:t>
            </a:r>
          </a:p>
          <a:p>
            <a:pPr lvl="1"/>
            <a:r>
              <a:rPr lang="it-IT" dirty="0">
                <a:latin typeface="Times New Roman" panose="02020603050405020304" pitchFamily="18" charset="0"/>
                <a:cs typeface="Times New Roman" panose="02020603050405020304" pitchFamily="18" charset="0"/>
              </a:rPr>
              <a:t>Finanziamento a costo più basso</a:t>
            </a:r>
          </a:p>
          <a:p>
            <a:pPr lvl="1"/>
            <a:r>
              <a:rPr lang="it-IT" dirty="0">
                <a:latin typeface="Times New Roman" panose="02020603050405020304" pitchFamily="18" charset="0"/>
                <a:cs typeface="Times New Roman" panose="02020603050405020304" pitchFamily="18" charset="0"/>
              </a:rPr>
              <a:t>Aumento investimenti</a:t>
            </a:r>
          </a:p>
          <a:p>
            <a:pPr lvl="1"/>
            <a:r>
              <a:rPr lang="it-IT" dirty="0">
                <a:latin typeface="Times New Roman" panose="02020603050405020304" pitchFamily="18" charset="0"/>
                <a:cs typeface="Times New Roman" panose="02020603050405020304" pitchFamily="18" charset="0"/>
              </a:rPr>
              <a:t>Maggiori esportazioni</a:t>
            </a:r>
          </a:p>
        </p:txBody>
      </p:sp>
    </p:spTree>
    <p:extLst>
      <p:ext uri="{BB962C8B-B14F-4D97-AF65-F5344CB8AC3E}">
        <p14:creationId xmlns:p14="http://schemas.microsoft.com/office/powerpoint/2010/main" val="892166751"/>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00B0F0"/>
                </a:solidFill>
                <a:latin typeface="Times New Roman" panose="02020603050405020304" pitchFamily="18" charset="0"/>
                <a:cs typeface="Times New Roman" panose="02020603050405020304" pitchFamily="18" charset="0"/>
              </a:rPr>
              <a:t>Risultati</a:t>
            </a:r>
          </a:p>
        </p:txBody>
      </p:sp>
      <p:sp>
        <p:nvSpPr>
          <p:cNvPr id="3" name="Segnaposto contenuto 2"/>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Governi:</a:t>
            </a:r>
          </a:p>
          <a:p>
            <a:pPr lvl="1"/>
            <a:r>
              <a:rPr lang="it-IT" dirty="0">
                <a:latin typeface="Times New Roman" panose="02020603050405020304" pitchFamily="18" charset="0"/>
                <a:cs typeface="Times New Roman" panose="02020603050405020304" pitchFamily="18" charset="0"/>
              </a:rPr>
              <a:t>Interessi più bassi sul debito</a:t>
            </a:r>
          </a:p>
          <a:p>
            <a:pPr lvl="1"/>
            <a:r>
              <a:rPr lang="it-IT" dirty="0">
                <a:latin typeface="Times New Roman" panose="02020603050405020304" pitchFamily="18" charset="0"/>
                <a:cs typeface="Times New Roman" panose="02020603050405020304" pitchFamily="18" charset="0"/>
              </a:rPr>
              <a:t>Maggiori risorse da spendere nella crescita</a:t>
            </a:r>
          </a:p>
          <a:p>
            <a:pPr lvl="1"/>
            <a:r>
              <a:rPr lang="it-IT" dirty="0">
                <a:latin typeface="Times New Roman" panose="02020603050405020304" pitchFamily="18" charset="0"/>
                <a:cs typeface="Times New Roman" panose="02020603050405020304" pitchFamily="18" charset="0"/>
              </a:rPr>
              <a:t>Più entrate se l’economia riparte</a:t>
            </a:r>
          </a:p>
          <a:p>
            <a:pPr lvl="1"/>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Economia:</a:t>
            </a:r>
          </a:p>
          <a:p>
            <a:pPr lvl="1"/>
            <a:r>
              <a:rPr lang="it-IT" dirty="0">
                <a:latin typeface="Times New Roman" panose="02020603050405020304" pitchFamily="18" charset="0"/>
                <a:cs typeface="Times New Roman" panose="02020603050405020304" pitchFamily="18" charset="0"/>
              </a:rPr>
              <a:t>Maggiori vendite</a:t>
            </a:r>
          </a:p>
          <a:p>
            <a:pPr lvl="1"/>
            <a:r>
              <a:rPr lang="it-IT" dirty="0">
                <a:latin typeface="Times New Roman" panose="02020603050405020304" pitchFamily="18" charset="0"/>
                <a:cs typeface="Times New Roman" panose="02020603050405020304" pitchFamily="18" charset="0"/>
              </a:rPr>
              <a:t>Maggiore produzione</a:t>
            </a:r>
          </a:p>
          <a:p>
            <a:pPr lvl="1"/>
            <a:r>
              <a:rPr lang="it-IT" dirty="0">
                <a:latin typeface="Times New Roman" panose="02020603050405020304" pitchFamily="18" charset="0"/>
                <a:cs typeface="Times New Roman" panose="02020603050405020304" pitchFamily="18" charset="0"/>
              </a:rPr>
              <a:t>Maggiori assunzioni</a:t>
            </a:r>
          </a:p>
          <a:p>
            <a:pPr lvl="1"/>
            <a:endParaRPr lang="it-IT" dirty="0"/>
          </a:p>
        </p:txBody>
      </p:sp>
    </p:spTree>
    <p:extLst>
      <p:ext uri="{BB962C8B-B14F-4D97-AF65-F5344CB8AC3E}">
        <p14:creationId xmlns:p14="http://schemas.microsoft.com/office/powerpoint/2010/main" val="85925117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rgbClr val="00B0F0"/>
                </a:solidFill>
                <a:latin typeface="Times New Roman" panose="02020603050405020304" pitchFamily="18" charset="0"/>
                <a:cs typeface="Times New Roman" panose="02020603050405020304" pitchFamily="18" charset="0"/>
              </a:rPr>
              <a:t>CONTRO</a:t>
            </a:r>
            <a:r>
              <a:rPr lang="it-IT" dirty="0">
                <a:latin typeface="Times New Roman" panose="02020603050405020304" pitchFamily="18" charset="0"/>
                <a:cs typeface="Times New Roman" panose="02020603050405020304" pitchFamily="18" charset="0"/>
              </a:rPr>
              <a:t/>
            </a:r>
            <a:br>
              <a:rPr lang="it-IT" dirty="0">
                <a:latin typeface="Times New Roman" panose="02020603050405020304" pitchFamily="18" charset="0"/>
                <a:cs typeface="Times New Roman" panose="02020603050405020304" pitchFamily="18" charset="0"/>
              </a:rPr>
            </a:br>
            <a:endParaRPr lang="it-IT" dirty="0">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a:xfrm>
            <a:off x="1523999" y="3127513"/>
            <a:ext cx="9575409" cy="3329558"/>
          </a:xfrm>
        </p:spPr>
        <p:txBody>
          <a:bodyPr>
            <a:normAutofit/>
          </a:bodyPr>
          <a:lstStyle/>
          <a:p>
            <a:r>
              <a:rPr lang="it-IT" dirty="0"/>
              <a:t> </a:t>
            </a:r>
          </a:p>
          <a:p>
            <a:pPr algn="l"/>
            <a:r>
              <a:rPr lang="it-IT" dirty="0">
                <a:latin typeface="Times New Roman" panose="02020603050405020304" pitchFamily="18" charset="0"/>
                <a:cs typeface="Times New Roman" panose="02020603050405020304" pitchFamily="18" charset="0"/>
              </a:rPr>
              <a:t>La politica monetaria non convenzionale del </a:t>
            </a:r>
            <a:r>
              <a:rPr lang="it-IT" dirty="0" smtClean="0">
                <a:latin typeface="Times New Roman" panose="02020603050405020304" pitchFamily="18" charset="0"/>
                <a:cs typeface="Times New Roman" panose="02020603050405020304" pitchFamily="18" charset="0"/>
              </a:rPr>
              <a:t>Quantitative </a:t>
            </a:r>
            <a:r>
              <a:rPr lang="it-IT" dirty="0" err="1">
                <a:latin typeface="Times New Roman" panose="02020603050405020304" pitchFamily="18" charset="0"/>
                <a:cs typeface="Times New Roman" panose="02020603050405020304" pitchFamily="18" charset="0"/>
              </a:rPr>
              <a:t>E</a:t>
            </a:r>
            <a:r>
              <a:rPr lang="it-IT" dirty="0" err="1" smtClean="0">
                <a:latin typeface="Times New Roman" panose="02020603050405020304" pitchFamily="18" charset="0"/>
                <a:cs typeface="Times New Roman" panose="02020603050405020304" pitchFamily="18" charset="0"/>
              </a:rPr>
              <a:t>asing</a:t>
            </a:r>
            <a:r>
              <a:rPr lang="it-IT" dirty="0">
                <a:latin typeface="Times New Roman" panose="02020603050405020304" pitchFamily="18" charset="0"/>
                <a:cs typeface="Times New Roman" panose="02020603050405020304" pitchFamily="18" charset="0"/>
              </a:rPr>
              <a:t>, adottata dalla BCE, presenta alcuni limiti:</a:t>
            </a:r>
          </a:p>
          <a:p>
            <a:pPr algn="l"/>
            <a:endParaRPr lang="it-IT" dirty="0">
              <a:latin typeface="Times New Roman" panose="02020603050405020304" pitchFamily="18" charset="0"/>
              <a:cs typeface="Times New Roman" panose="02020603050405020304" pitchFamily="18" charset="0"/>
            </a:endParaRPr>
          </a:p>
          <a:p>
            <a:pPr marL="800100" lvl="1" indent="-342900" algn="l">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Esagerato aumento </a:t>
            </a:r>
            <a:r>
              <a:rPr lang="it-IT" dirty="0" smtClean="0">
                <a:latin typeface="Times New Roman" panose="02020603050405020304" pitchFamily="18" charset="0"/>
                <a:cs typeface="Times New Roman" panose="02020603050405020304" pitchFamily="18" charset="0"/>
              </a:rPr>
              <a:t>dell'inflazione</a:t>
            </a:r>
            <a:endParaRPr lang="it-IT" dirty="0">
              <a:latin typeface="Times New Roman" panose="02020603050405020304" pitchFamily="18" charset="0"/>
              <a:cs typeface="Times New Roman" panose="02020603050405020304" pitchFamily="18" charset="0"/>
            </a:endParaRPr>
          </a:p>
          <a:p>
            <a:pPr marL="800100" lvl="1" indent="-342900" algn="l">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Difficoltà di trasmissione della politica monetaria </a:t>
            </a:r>
            <a:r>
              <a:rPr lang="it-IT" dirty="0" smtClean="0">
                <a:latin typeface="Times New Roman" panose="02020603050405020304" pitchFamily="18" charset="0"/>
                <a:cs typeface="Times New Roman" panose="02020603050405020304" pitchFamily="18" charset="0"/>
              </a:rPr>
              <a:t>all'economia </a:t>
            </a:r>
            <a:r>
              <a:rPr lang="it-IT" dirty="0">
                <a:latin typeface="Times New Roman" panose="02020603050405020304" pitchFamily="18" charset="0"/>
                <a:cs typeface="Times New Roman" panose="02020603050405020304" pitchFamily="18" charset="0"/>
              </a:rPr>
              <a:t>reale</a:t>
            </a:r>
          </a:p>
          <a:p>
            <a:pPr marL="800100" lvl="1" indent="-342900" algn="l">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Incompatibilità tra politica monetaria e politica di bilancio</a:t>
            </a:r>
          </a:p>
          <a:p>
            <a:endParaRPr lang="it-IT" dirty="0"/>
          </a:p>
        </p:txBody>
      </p:sp>
    </p:spTree>
    <p:extLst>
      <p:ext uri="{BB962C8B-B14F-4D97-AF65-F5344CB8AC3E}">
        <p14:creationId xmlns:p14="http://schemas.microsoft.com/office/powerpoint/2010/main" val="47628297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00B0F0"/>
                </a:solidFill>
                <a:latin typeface="Times New Roman" panose="02020603050405020304" pitchFamily="18" charset="0"/>
                <a:cs typeface="Times New Roman" panose="02020603050405020304" pitchFamily="18" charset="0"/>
              </a:rPr>
              <a:t>Esagerato aumento </a:t>
            </a:r>
            <a:r>
              <a:rPr lang="it-IT" dirty="0" smtClean="0">
                <a:solidFill>
                  <a:srgbClr val="00B0F0"/>
                </a:solidFill>
                <a:latin typeface="Times New Roman" panose="02020603050405020304" pitchFamily="18" charset="0"/>
                <a:cs typeface="Times New Roman" panose="02020603050405020304" pitchFamily="18" charset="0"/>
              </a:rPr>
              <a:t>dell'inflazione</a:t>
            </a:r>
            <a:endParaRPr lang="it-IT" dirty="0">
              <a:solidFill>
                <a:srgbClr val="00B0F0"/>
              </a:solidFill>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lstStyle/>
          <a:p>
            <a:pPr marL="0" indent="0">
              <a:buNone/>
            </a:pPr>
            <a:r>
              <a:rPr lang="it-IT" dirty="0">
                <a:latin typeface="Times New Roman" panose="02020603050405020304" pitchFamily="18" charset="0"/>
                <a:cs typeface="Times New Roman" panose="02020603050405020304" pitchFamily="18" charset="0"/>
              </a:rPr>
              <a:t>Aumentando la moneta in circolazione, essa stessa si svaluta. Il denaro vale meno, salgono i prezzi e quindi l’inflazione, erodendo così il potere d’acquisto delle famiglie.</a:t>
            </a:r>
          </a:p>
          <a:p>
            <a:pPr marL="0" indent="0">
              <a:buNone/>
            </a:pPr>
            <a:r>
              <a:rPr lang="it-IT" dirty="0">
                <a:latin typeface="Times New Roman" panose="02020603050405020304" pitchFamily="18" charset="0"/>
                <a:cs typeface="Times New Roman" panose="02020603050405020304" pitchFamily="18" charset="0"/>
              </a:rPr>
              <a:t>Vi è il rischio che questi sviluppi possano agire come un meccanismo amplificatore per ogni eventuale instabilità finanziaria. </a:t>
            </a:r>
          </a:p>
          <a:p>
            <a:pPr marL="0" indent="0">
              <a:buNone/>
            </a:pPr>
            <a:r>
              <a:rPr lang="it-IT" dirty="0">
                <a:latin typeface="Times New Roman" panose="02020603050405020304" pitchFamily="18" charset="0"/>
                <a:cs typeface="Times New Roman" panose="02020603050405020304" pitchFamily="18" charset="0"/>
              </a:rPr>
              <a:t>L’eccessiva liquidità generata dal </a:t>
            </a:r>
            <a:r>
              <a:rPr lang="it-IT" dirty="0" smtClean="0">
                <a:latin typeface="Times New Roman" panose="02020603050405020304" pitchFamily="18" charset="0"/>
                <a:cs typeface="Times New Roman" panose="02020603050405020304" pitchFamily="18" charset="0"/>
              </a:rPr>
              <a:t>Quantitative </a:t>
            </a:r>
            <a:r>
              <a:rPr lang="it-IT" dirty="0" err="1">
                <a:latin typeface="Times New Roman" panose="02020603050405020304" pitchFamily="18" charset="0"/>
                <a:cs typeface="Times New Roman" panose="02020603050405020304" pitchFamily="18" charset="0"/>
              </a:rPr>
              <a:t>E</a:t>
            </a:r>
            <a:r>
              <a:rPr lang="it-IT" dirty="0" err="1" smtClean="0">
                <a:latin typeface="Times New Roman" panose="02020603050405020304" pitchFamily="18" charset="0"/>
                <a:cs typeface="Times New Roman" panose="02020603050405020304" pitchFamily="18" charset="0"/>
              </a:rPr>
              <a:t>asing</a:t>
            </a:r>
            <a:r>
              <a:rPr lang="it-IT" dirty="0" smtClean="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potrebbe alimentare bolle speculative:</a:t>
            </a:r>
          </a:p>
          <a:p>
            <a:pPr lvl="1"/>
            <a:r>
              <a:rPr lang="it-IT" dirty="0">
                <a:latin typeface="Times New Roman" panose="02020603050405020304" pitchFamily="18" charset="0"/>
                <a:cs typeface="Times New Roman" panose="02020603050405020304" pitchFamily="18" charset="0"/>
              </a:rPr>
              <a:t>Quotazioni salgono a prezzi non giustificati</a:t>
            </a:r>
          </a:p>
          <a:p>
            <a:pPr lvl="1"/>
            <a:r>
              <a:rPr lang="it-IT" dirty="0">
                <a:latin typeface="Times New Roman" panose="02020603050405020304" pitchFamily="18" charset="0"/>
                <a:cs typeface="Times New Roman" panose="02020603050405020304" pitchFamily="18" charset="0"/>
              </a:rPr>
              <a:t>Investitori finanziari assumono rischi eccessivi in periodi di bassi rendimenti e bassa volatilità</a:t>
            </a:r>
          </a:p>
          <a:p>
            <a:pPr marL="0" indent="0">
              <a:buNone/>
            </a:pPr>
            <a:endParaRPr lang="it-IT" dirty="0"/>
          </a:p>
        </p:txBody>
      </p:sp>
    </p:spTree>
    <p:extLst>
      <p:ext uri="{BB962C8B-B14F-4D97-AF65-F5344CB8AC3E}">
        <p14:creationId xmlns:p14="http://schemas.microsoft.com/office/powerpoint/2010/main" val="2893821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solidFill>
                  <a:srgbClr val="00B0F0"/>
                </a:solidFill>
                <a:latin typeface="Times New Roman" panose="02020603050405020304" pitchFamily="18" charset="0"/>
                <a:cs typeface="Times New Roman" panose="02020603050405020304" pitchFamily="18" charset="0"/>
              </a:rPr>
              <a:t>Difficoltà di trasmissione della politica monetaria </a:t>
            </a:r>
            <a:r>
              <a:rPr lang="it-IT" dirty="0" smtClean="0">
                <a:solidFill>
                  <a:srgbClr val="00B0F0"/>
                </a:solidFill>
                <a:latin typeface="Times New Roman" panose="02020603050405020304" pitchFamily="18" charset="0"/>
                <a:cs typeface="Times New Roman" panose="02020603050405020304" pitchFamily="18" charset="0"/>
              </a:rPr>
              <a:t>all'economia </a:t>
            </a:r>
            <a:r>
              <a:rPr lang="it-IT" dirty="0">
                <a:solidFill>
                  <a:srgbClr val="00B0F0"/>
                </a:solidFill>
                <a:latin typeface="Times New Roman" panose="02020603050405020304" pitchFamily="18" charset="0"/>
                <a:cs typeface="Times New Roman" panose="02020603050405020304" pitchFamily="18" charset="0"/>
              </a:rPr>
              <a:t>reale</a:t>
            </a:r>
          </a:p>
        </p:txBody>
      </p:sp>
      <p:sp>
        <p:nvSpPr>
          <p:cNvPr id="3" name="Segnaposto contenuto 2"/>
          <p:cNvSpPr>
            <a:spLocks noGrp="1"/>
          </p:cNvSpPr>
          <p:nvPr>
            <p:ph idx="1"/>
          </p:nvPr>
        </p:nvSpPr>
        <p:spPr>
          <a:xfrm>
            <a:off x="838200" y="1997611"/>
            <a:ext cx="10515600" cy="4179351"/>
          </a:xfrm>
        </p:spPr>
        <p:txBody>
          <a:bodyPr anchor="ctr" anchorCtr="0"/>
          <a:lstStyle/>
          <a:p>
            <a:pPr marL="0" indent="0">
              <a:buNone/>
            </a:pPr>
            <a:r>
              <a:rPr lang="it-IT" dirty="0">
                <a:latin typeface="Times New Roman" panose="02020603050405020304" pitchFamily="18" charset="0"/>
                <a:cs typeface="Times New Roman" panose="02020603050405020304" pitchFamily="18" charset="0"/>
              </a:rPr>
              <a:t>Il </a:t>
            </a:r>
            <a:r>
              <a:rPr lang="it-IT" dirty="0" smtClean="0">
                <a:latin typeface="Times New Roman" panose="02020603050405020304" pitchFamily="18" charset="0"/>
                <a:cs typeface="Times New Roman" panose="02020603050405020304" pitchFamily="18" charset="0"/>
              </a:rPr>
              <a:t>Quantitative </a:t>
            </a:r>
            <a:r>
              <a:rPr lang="it-IT" dirty="0" err="1">
                <a:latin typeface="Times New Roman" panose="02020603050405020304" pitchFamily="18" charset="0"/>
                <a:cs typeface="Times New Roman" panose="02020603050405020304" pitchFamily="18" charset="0"/>
              </a:rPr>
              <a:t>E</a:t>
            </a:r>
            <a:r>
              <a:rPr lang="it-IT" dirty="0" err="1" smtClean="0">
                <a:latin typeface="Times New Roman" panose="02020603050405020304" pitchFamily="18" charset="0"/>
                <a:cs typeface="Times New Roman" panose="02020603050405020304" pitchFamily="18" charset="0"/>
              </a:rPr>
              <a:t>asing</a:t>
            </a:r>
            <a:r>
              <a:rPr lang="it-IT" dirty="0" smtClean="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risulta uno strumento efficace se riesce a spendere nell’economia reale, massicciamente e in un arco di tempo definito e concentrato, i flussi di nuova moneta che sono creati. Questo fenomeno è avvenuto negli Stati Uniti quando la FED ha deciso di intervenire con il </a:t>
            </a:r>
            <a:r>
              <a:rPr lang="it-IT" dirty="0" smtClean="0">
                <a:latin typeface="Times New Roman" panose="02020603050405020304" pitchFamily="18" charset="0"/>
                <a:cs typeface="Times New Roman" panose="02020603050405020304" pitchFamily="18" charset="0"/>
              </a:rPr>
              <a:t>Quantitative </a:t>
            </a:r>
            <a:r>
              <a:rPr lang="it-IT" dirty="0" err="1" smtClean="0">
                <a:latin typeface="Times New Roman" panose="02020603050405020304" pitchFamily="18" charset="0"/>
                <a:cs typeface="Times New Roman" panose="02020603050405020304" pitchFamily="18" charset="0"/>
              </a:rPr>
              <a:t>Easing</a:t>
            </a:r>
            <a:r>
              <a:rPr lang="it-IT" dirty="0">
                <a:latin typeface="Times New Roman" panose="02020603050405020304" pitchFamily="18" charset="0"/>
                <a:cs typeface="Times New Roman" panose="02020603050405020304" pitchFamily="18" charset="0"/>
              </a:rPr>
              <a:t>. </a:t>
            </a:r>
          </a:p>
          <a:p>
            <a:pPr marL="0" indent="0">
              <a:buNone/>
            </a:pPr>
            <a:r>
              <a:rPr lang="it-IT" dirty="0">
                <a:latin typeface="Times New Roman" panose="02020603050405020304" pitchFamily="18" charset="0"/>
                <a:cs typeface="Times New Roman" panose="02020603050405020304" pitchFamily="18" charset="0"/>
              </a:rPr>
              <a:t>Vi è il forte rischio, però, che la liquidità creata dalle banche centrali non “sgoccioli” nell’economia reale ma rimanga all’interno dei circuiti finanziari, alimentando nuove bolle speculative.</a:t>
            </a:r>
          </a:p>
        </p:txBody>
      </p:sp>
    </p:spTree>
    <p:extLst>
      <p:ext uri="{BB962C8B-B14F-4D97-AF65-F5344CB8AC3E}">
        <p14:creationId xmlns:p14="http://schemas.microsoft.com/office/powerpoint/2010/main" val="182129893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solidFill>
                  <a:srgbClr val="00B0F0"/>
                </a:solidFill>
                <a:latin typeface="Times New Roman" panose="02020603050405020304" pitchFamily="18" charset="0"/>
                <a:cs typeface="Times New Roman" panose="02020603050405020304" pitchFamily="18" charset="0"/>
              </a:rPr>
              <a:t>Incompatibilità tra politica monetaria e politica di bilancio</a:t>
            </a:r>
          </a:p>
        </p:txBody>
      </p:sp>
      <p:sp>
        <p:nvSpPr>
          <p:cNvPr id="3" name="Segnaposto contenuto 2"/>
          <p:cNvSpPr>
            <a:spLocks noGrp="1"/>
          </p:cNvSpPr>
          <p:nvPr>
            <p:ph idx="1"/>
          </p:nvPr>
        </p:nvSpPr>
        <p:spPr/>
        <p:txBody>
          <a:bodyPr>
            <a:normAutofit lnSpcReduction="10000"/>
          </a:bodyPr>
          <a:lstStyle/>
          <a:p>
            <a:pPr marL="0" indent="0">
              <a:buNone/>
            </a:pPr>
            <a:r>
              <a:rPr lang="it-IT" dirty="0">
                <a:latin typeface="Times New Roman" panose="02020603050405020304" pitchFamily="18" charset="0"/>
                <a:cs typeface="Times New Roman" panose="02020603050405020304" pitchFamily="18" charset="0"/>
              </a:rPr>
              <a:t>Il </a:t>
            </a:r>
            <a:r>
              <a:rPr lang="it-IT" dirty="0" smtClean="0">
                <a:latin typeface="Times New Roman" panose="02020603050405020304" pitchFamily="18" charset="0"/>
                <a:cs typeface="Times New Roman" panose="02020603050405020304" pitchFamily="18" charset="0"/>
              </a:rPr>
              <a:t>Quantitative </a:t>
            </a:r>
            <a:r>
              <a:rPr lang="it-IT" dirty="0" err="1">
                <a:latin typeface="Times New Roman" panose="02020603050405020304" pitchFamily="18" charset="0"/>
                <a:cs typeface="Times New Roman" panose="02020603050405020304" pitchFamily="18" charset="0"/>
              </a:rPr>
              <a:t>E</a:t>
            </a:r>
            <a:r>
              <a:rPr lang="it-IT" dirty="0" err="1" smtClean="0">
                <a:latin typeface="Times New Roman" panose="02020603050405020304" pitchFamily="18" charset="0"/>
                <a:cs typeface="Times New Roman" panose="02020603050405020304" pitchFamily="18" charset="0"/>
              </a:rPr>
              <a:t>asing</a:t>
            </a:r>
            <a:r>
              <a:rPr lang="it-IT" dirty="0" smtClean="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è una politica monetaria di tipo espansivo che necessita di politiche fiscali altrettanto espansive per sortire qualche effetto sull’economia reale.</a:t>
            </a:r>
          </a:p>
          <a:p>
            <a:pPr marL="0" indent="0">
              <a:buNone/>
            </a:pPr>
            <a:r>
              <a:rPr lang="it-IT" dirty="0">
                <a:latin typeface="Times New Roman" panose="02020603050405020304" pitchFamily="18" charset="0"/>
                <a:cs typeface="Times New Roman" panose="02020603050405020304" pitchFamily="18" charset="0"/>
              </a:rPr>
              <a:t>Nel caso della BCE, tale politica è collocata in un contesto, quello dell'Eurozona, che continua ad imporre una politica fiscale restrittiva. Una politica di tassi d’interesse molto bassi rischia di togliere qualsiasi incentivo all’aggiustamento fiscale o all’attuazione delle riforme strutturali per migliorare la competitività del paese.</a:t>
            </a:r>
          </a:p>
          <a:p>
            <a:pPr marL="0" indent="0">
              <a:buNone/>
            </a:pPr>
            <a:r>
              <a:rPr lang="it-IT" dirty="0">
                <a:latin typeface="Times New Roman" panose="02020603050405020304" pitchFamily="18" charset="0"/>
                <a:cs typeface="Times New Roman" panose="02020603050405020304" pitchFamily="18" charset="0"/>
              </a:rPr>
              <a:t>Vi è il timore che senza una diversa politica fiscale, che possa assieme al </a:t>
            </a:r>
            <a:r>
              <a:rPr lang="it-IT" dirty="0" smtClean="0">
                <a:latin typeface="Times New Roman" panose="02020603050405020304" pitchFamily="18" charset="0"/>
                <a:cs typeface="Times New Roman" panose="02020603050405020304" pitchFamily="18" charset="0"/>
              </a:rPr>
              <a:t>QE </a:t>
            </a:r>
            <a:r>
              <a:rPr lang="it-IT" dirty="0">
                <a:latin typeface="Times New Roman" panose="02020603050405020304" pitchFamily="18" charset="0"/>
                <a:cs typeface="Times New Roman" panose="02020603050405020304" pitchFamily="18" charset="0"/>
              </a:rPr>
              <a:t>modificare le aspettative dei cittadini e aumentare la domanda aggregata, le sorti dell’Eurozona non vengano sollevate.</a:t>
            </a:r>
          </a:p>
          <a:p>
            <a:pPr marL="0" indent="0">
              <a:buNone/>
            </a:pPr>
            <a:endParaRPr lang="it-IT" dirty="0"/>
          </a:p>
        </p:txBody>
      </p:sp>
    </p:spTree>
    <p:extLst>
      <p:ext uri="{BB962C8B-B14F-4D97-AF65-F5344CB8AC3E}">
        <p14:creationId xmlns:p14="http://schemas.microsoft.com/office/powerpoint/2010/main" val="29905213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00B0F0"/>
                </a:solidFill>
                <a:latin typeface="Times New Roman" panose="02020603050405020304" pitchFamily="18" charset="0"/>
                <a:cs typeface="Times New Roman" panose="02020603050405020304" pitchFamily="18" charset="0"/>
              </a:rPr>
              <a:t>Ritardo nell'adozione</a:t>
            </a:r>
          </a:p>
        </p:txBody>
      </p:sp>
      <p:sp>
        <p:nvSpPr>
          <p:cNvPr id="3" name="Segnaposto contenuto 2"/>
          <p:cNvSpPr>
            <a:spLocks noGrp="1"/>
          </p:cNvSpPr>
          <p:nvPr>
            <p:ph idx="1"/>
          </p:nvPr>
        </p:nvSpPr>
        <p:spPr/>
        <p:txBody>
          <a:bodyPr>
            <a:normAutofit fontScale="92500" lnSpcReduction="10000"/>
          </a:bodyPr>
          <a:lstStyle/>
          <a:p>
            <a:pPr marL="0" indent="0">
              <a:buNone/>
            </a:pPr>
            <a:r>
              <a:rPr lang="it-IT" dirty="0">
                <a:latin typeface="Times New Roman" panose="02020603050405020304" pitchFamily="18" charset="0"/>
                <a:cs typeface="Times New Roman" panose="02020603050405020304" pitchFamily="18" charset="0"/>
              </a:rPr>
              <a:t>Rispetto alla FED, la BCE ha applicato il </a:t>
            </a:r>
            <a:r>
              <a:rPr lang="it-IT" dirty="0" smtClean="0">
                <a:latin typeface="Times New Roman" panose="02020603050405020304" pitchFamily="18" charset="0"/>
                <a:cs typeface="Times New Roman" panose="02020603050405020304" pitchFamily="18" charset="0"/>
              </a:rPr>
              <a:t>Quantitative </a:t>
            </a:r>
            <a:r>
              <a:rPr lang="it-IT" dirty="0" err="1">
                <a:latin typeface="Times New Roman" panose="02020603050405020304" pitchFamily="18" charset="0"/>
                <a:cs typeface="Times New Roman" panose="02020603050405020304" pitchFamily="18" charset="0"/>
              </a:rPr>
              <a:t>E</a:t>
            </a:r>
            <a:r>
              <a:rPr lang="it-IT" dirty="0" err="1" smtClean="0">
                <a:latin typeface="Times New Roman" panose="02020603050405020304" pitchFamily="18" charset="0"/>
                <a:cs typeface="Times New Roman" panose="02020603050405020304" pitchFamily="18" charset="0"/>
              </a:rPr>
              <a:t>asing</a:t>
            </a:r>
            <a:r>
              <a:rPr lang="it-IT" dirty="0" smtClean="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con un ritardo di </a:t>
            </a:r>
            <a:r>
              <a:rPr lang="it-IT" dirty="0" smtClean="0">
                <a:latin typeface="Times New Roman" panose="02020603050405020304" pitchFamily="18" charset="0"/>
                <a:cs typeface="Times New Roman" panose="02020603050405020304" pitchFamily="18" charset="0"/>
              </a:rPr>
              <a:t>alcuni anni</a:t>
            </a:r>
            <a:r>
              <a:rPr lang="it-IT" dirty="0">
                <a:latin typeface="Times New Roman" panose="02020603050405020304" pitchFamily="18" charset="0"/>
                <a:cs typeface="Times New Roman" panose="02020603050405020304" pitchFamily="18" charset="0"/>
              </a:rPr>
              <a:t>.</a:t>
            </a:r>
          </a:p>
          <a:p>
            <a:pPr marL="0" indent="0">
              <a:buNone/>
            </a:pPr>
            <a:r>
              <a:rPr lang="it-IT" dirty="0">
                <a:latin typeface="Times New Roman" panose="02020603050405020304" pitchFamily="18" charset="0"/>
                <a:cs typeface="Times New Roman" panose="02020603050405020304" pitchFamily="18" charset="0"/>
              </a:rPr>
              <a:t>Questo ritardo fu dovuto alla difficoltà di raccogliere, all’interno della BCE, il consenso di dirigenti provenienti da Paesi in condizioni economiche divergenti. </a:t>
            </a:r>
          </a:p>
          <a:p>
            <a:pPr marL="0" indent="0">
              <a:buNone/>
            </a:pPr>
            <a:r>
              <a:rPr lang="it-IT" dirty="0">
                <a:latin typeface="Times New Roman" panose="02020603050405020304" pitchFamily="18" charset="0"/>
                <a:cs typeface="Times New Roman" panose="02020603050405020304" pitchFamily="18" charset="0"/>
              </a:rPr>
              <a:t>Nel frattempo, nelle economie più deboli si sono verificati alcuni danni che l'Usa non ha dovuto affrontare con la sua politica monetaria perciò l’azione della BCE corre il rischio di non ottenere i risultati raggiunti dalla FED.</a:t>
            </a:r>
          </a:p>
          <a:p>
            <a:pPr marL="0" indent="0">
              <a:buNone/>
            </a:pPr>
            <a:r>
              <a:rPr lang="it-IT" dirty="0">
                <a:latin typeface="Times New Roman" panose="02020603050405020304" pitchFamily="18" charset="0"/>
                <a:cs typeface="Times New Roman" panose="02020603050405020304" pitchFamily="18" charset="0"/>
              </a:rPr>
              <a:t>In Europa, la proprietà di titoli azionari è molto meno diffusa che negli Stati Uniti, quindi una politica di allentamento quantitativo, in questo contesto, potrebbe non riuscire a stimolare la spesa per i consumi incrementando la ricchezza delle famiglie. </a:t>
            </a:r>
          </a:p>
        </p:txBody>
      </p:sp>
    </p:spTree>
    <p:extLst>
      <p:ext uri="{BB962C8B-B14F-4D97-AF65-F5344CB8AC3E}">
        <p14:creationId xmlns:p14="http://schemas.microsoft.com/office/powerpoint/2010/main" val="80105611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smtClean="0">
                <a:solidFill>
                  <a:srgbClr val="00B0F0"/>
                </a:solidFill>
                <a:latin typeface="Times New Roman" charset="0"/>
                <a:ea typeface="Times New Roman" charset="0"/>
                <a:cs typeface="Times New Roman" charset="0"/>
              </a:rPr>
              <a:t>QUANTITATIVE EASING</a:t>
            </a:r>
            <a:endParaRPr lang="it-IT" sz="3600" dirty="0">
              <a:solidFill>
                <a:srgbClr val="00B0F0"/>
              </a:solidFill>
              <a:latin typeface="Times New Roman" charset="0"/>
              <a:ea typeface="Times New Roman" charset="0"/>
              <a:cs typeface="Times New Roman" charset="0"/>
            </a:endParaRPr>
          </a:p>
        </p:txBody>
      </p:sp>
      <p:sp>
        <p:nvSpPr>
          <p:cNvPr id="3" name="Segnaposto contenuto 2"/>
          <p:cNvSpPr>
            <a:spLocks noGrp="1"/>
          </p:cNvSpPr>
          <p:nvPr>
            <p:ph idx="1"/>
          </p:nvPr>
        </p:nvSpPr>
        <p:spPr>
          <a:xfrm>
            <a:off x="838200" y="1825625"/>
            <a:ext cx="10515600" cy="2268073"/>
          </a:xfrm>
        </p:spPr>
        <p:txBody>
          <a:bodyPr>
            <a:normAutofit/>
          </a:bodyPr>
          <a:lstStyle/>
          <a:p>
            <a:pPr marL="0" lvl="0" indent="0" algn="ctr">
              <a:lnSpc>
                <a:spcPct val="100000"/>
              </a:lnSpc>
              <a:spcBef>
                <a:spcPts val="0"/>
              </a:spcBef>
              <a:buNone/>
              <a:defRPr/>
            </a:pPr>
            <a:r>
              <a:rPr lang="it-IT" dirty="0" smtClean="0">
                <a:latin typeface="Times New Roman" charset="0"/>
                <a:ea typeface="Times New Roman" charset="0"/>
                <a:cs typeface="Times New Roman" charset="0"/>
              </a:rPr>
              <a:t>“Il Quantitative </a:t>
            </a:r>
            <a:r>
              <a:rPr lang="it-IT" dirty="0" err="1" smtClean="0">
                <a:latin typeface="Times New Roman" charset="0"/>
                <a:ea typeface="Times New Roman" charset="0"/>
                <a:cs typeface="Times New Roman" charset="0"/>
              </a:rPr>
              <a:t>Easing</a:t>
            </a:r>
            <a:r>
              <a:rPr lang="it-IT" dirty="0" smtClean="0">
                <a:latin typeface="Times New Roman" charset="0"/>
                <a:ea typeface="Times New Roman" charset="0"/>
                <a:cs typeface="Times New Roman" charset="0"/>
              </a:rPr>
              <a:t> </a:t>
            </a:r>
            <a:r>
              <a:rPr lang="it-IT" dirty="0">
                <a:latin typeface="Times New Roman" charset="0"/>
                <a:ea typeface="Times New Roman" charset="0"/>
                <a:cs typeface="Times New Roman" charset="0"/>
              </a:rPr>
              <a:t>è uno strumento non convenzionale di politica monetaria attraverso il quale una banca centrale aumenta la base </a:t>
            </a:r>
            <a:r>
              <a:rPr lang="it-IT" dirty="0" smtClean="0">
                <a:latin typeface="Times New Roman" charset="0"/>
                <a:ea typeface="Times New Roman" charset="0"/>
                <a:cs typeface="Times New Roman" charset="0"/>
              </a:rPr>
              <a:t>monetaria e</a:t>
            </a:r>
            <a:r>
              <a:rPr lang="it-IT" dirty="0">
                <a:latin typeface="Times New Roman" charset="0"/>
                <a:ea typeface="Times New Roman" charset="0"/>
                <a:cs typeface="Times New Roman" charset="0"/>
              </a:rPr>
              <a:t>, per questa via, l'offerta di moneta, attraverso l'acquisto di prodotti finanziari sul mercato secondario come </a:t>
            </a:r>
            <a:r>
              <a:rPr lang="it-IT" dirty="0" smtClean="0">
                <a:latin typeface="Times New Roman" charset="0"/>
                <a:ea typeface="Times New Roman" charset="0"/>
                <a:cs typeface="Times New Roman" charset="0"/>
              </a:rPr>
              <a:t>Titoli </a:t>
            </a:r>
            <a:r>
              <a:rPr lang="it-IT" dirty="0">
                <a:latin typeface="Times New Roman" charset="0"/>
                <a:ea typeface="Times New Roman" charset="0"/>
                <a:cs typeface="Times New Roman" charset="0"/>
              </a:rPr>
              <a:t>di Stato, </a:t>
            </a:r>
            <a:r>
              <a:rPr lang="it-IT" dirty="0" err="1">
                <a:latin typeface="Times New Roman" charset="0"/>
                <a:ea typeface="Times New Roman" charset="0"/>
                <a:cs typeface="Times New Roman" charset="0"/>
              </a:rPr>
              <a:t>Abs</a:t>
            </a:r>
            <a:r>
              <a:rPr lang="it-IT" dirty="0">
                <a:latin typeface="Times New Roman" charset="0"/>
                <a:ea typeface="Times New Roman" charset="0"/>
                <a:cs typeface="Times New Roman" charset="0"/>
              </a:rPr>
              <a:t>, </a:t>
            </a:r>
            <a:r>
              <a:rPr lang="it-IT" dirty="0" err="1">
                <a:latin typeface="Times New Roman" charset="0"/>
                <a:ea typeface="Times New Roman" charset="0"/>
                <a:cs typeface="Times New Roman" charset="0"/>
              </a:rPr>
              <a:t>c</a:t>
            </a:r>
            <a:r>
              <a:rPr lang="it-IT" dirty="0" err="1" smtClean="0">
                <a:latin typeface="Times New Roman" charset="0"/>
                <a:ea typeface="Times New Roman" charset="0"/>
                <a:cs typeface="Times New Roman" charset="0"/>
              </a:rPr>
              <a:t>overed</a:t>
            </a:r>
            <a:r>
              <a:rPr lang="it-IT" dirty="0" smtClean="0">
                <a:latin typeface="Times New Roman" charset="0"/>
                <a:ea typeface="Times New Roman" charset="0"/>
                <a:cs typeface="Times New Roman" charset="0"/>
              </a:rPr>
              <a:t> </a:t>
            </a:r>
            <a:r>
              <a:rPr lang="it-IT" dirty="0">
                <a:latin typeface="Times New Roman" charset="0"/>
                <a:ea typeface="Times New Roman" charset="0"/>
                <a:cs typeface="Times New Roman" charset="0"/>
              </a:rPr>
              <a:t>bond, obbligazioni societarie e altro</a:t>
            </a:r>
            <a:r>
              <a:rPr lang="it-IT" dirty="0" smtClean="0">
                <a:latin typeface="Times New Roman" charset="0"/>
                <a:ea typeface="Times New Roman" charset="0"/>
                <a:cs typeface="Times New Roman" charset="0"/>
              </a:rPr>
              <a:t>.”</a:t>
            </a:r>
            <a:endParaRPr lang="it-IT" dirty="0">
              <a:latin typeface="Times New Roman" charset="0"/>
              <a:ea typeface="Times New Roman" charset="0"/>
              <a:cs typeface="Times New Roman" charset="0"/>
            </a:endParaRPr>
          </a:p>
        </p:txBody>
      </p:sp>
      <p:sp>
        <p:nvSpPr>
          <p:cNvPr id="4" name="CasellaDiTesto 3"/>
          <p:cNvSpPr txBox="1"/>
          <p:nvPr/>
        </p:nvSpPr>
        <p:spPr>
          <a:xfrm>
            <a:off x="9918896" y="4403188"/>
            <a:ext cx="1434904" cy="400110"/>
          </a:xfrm>
          <a:prstGeom prst="rect">
            <a:avLst/>
          </a:prstGeom>
          <a:noFill/>
        </p:spPr>
        <p:txBody>
          <a:bodyPr wrap="square" rtlCol="0">
            <a:spAutoFit/>
          </a:bodyPr>
          <a:lstStyle/>
          <a:p>
            <a:r>
              <a:rPr lang="it-IT" sz="2000" dirty="0" smtClean="0">
                <a:latin typeface="Times New Roman" charset="0"/>
                <a:ea typeface="Times New Roman" charset="0"/>
                <a:cs typeface="Times New Roman" charset="0"/>
                <a:hlinkClick r:id="rId2"/>
              </a:rPr>
              <a:t>IlSole24Ore</a:t>
            </a:r>
            <a:endParaRPr lang="it-IT"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1757730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561632"/>
          </a:xfrm>
        </p:spPr>
        <p:txBody>
          <a:bodyPr>
            <a:normAutofit/>
          </a:bodyPr>
          <a:lstStyle/>
          <a:p>
            <a:pPr algn="ctr"/>
            <a:r>
              <a:rPr lang="it-IT" sz="3200" dirty="0" smtClean="0">
                <a:solidFill>
                  <a:srgbClr val="00B0F0"/>
                </a:solidFill>
                <a:latin typeface="Times New Roman" charset="0"/>
                <a:ea typeface="Times New Roman" charset="0"/>
                <a:cs typeface="Times New Roman" charset="0"/>
              </a:rPr>
              <a:t>I PUNTI CHIAVE DELLO STRUMENTO</a:t>
            </a:r>
            <a:endParaRPr lang="it-IT" sz="3200" dirty="0">
              <a:solidFill>
                <a:srgbClr val="00B0F0"/>
              </a:solidFill>
              <a:latin typeface="Times New Roman" charset="0"/>
              <a:ea typeface="Times New Roman" charset="0"/>
              <a:cs typeface="Times New Roman" charset="0"/>
            </a:endParaRPr>
          </a:p>
        </p:txBody>
      </p:sp>
      <p:sp>
        <p:nvSpPr>
          <p:cNvPr id="3" name="Segnaposto contenuto 2"/>
          <p:cNvSpPr>
            <a:spLocks noGrp="1"/>
          </p:cNvSpPr>
          <p:nvPr>
            <p:ph idx="1"/>
          </p:nvPr>
        </p:nvSpPr>
        <p:spPr>
          <a:xfrm>
            <a:off x="838200" y="1334531"/>
            <a:ext cx="10515600" cy="5250205"/>
          </a:xfrm>
        </p:spPr>
        <p:txBody>
          <a:bodyPr>
            <a:normAutofit/>
          </a:bodyPr>
          <a:lstStyle/>
          <a:p>
            <a:r>
              <a:rPr lang="it-IT" sz="2400" dirty="0" smtClean="0">
                <a:latin typeface="Times New Roman" charset="0"/>
                <a:ea typeface="Times New Roman" charset="0"/>
                <a:cs typeface="Times New Roman" charset="0"/>
              </a:rPr>
              <a:t>Viene creata nuova moneta, che può tradursi come creazione di moneta reale o solo come iscrizione contabile nei bilanci della banca centrale</a:t>
            </a:r>
          </a:p>
          <a:p>
            <a:r>
              <a:rPr lang="it-IT" sz="2400" dirty="0" smtClean="0">
                <a:latin typeface="Times New Roman" charset="0"/>
                <a:ea typeface="Times New Roman" charset="0"/>
                <a:cs typeface="Times New Roman" charset="0"/>
              </a:rPr>
              <a:t>La banca centrale si pone come “investitore” nella propria economia acquistando tipicamente Titoli di Stato o azioni di varia natura utilizzando la moneta di nuova emissione</a:t>
            </a:r>
          </a:p>
          <a:p>
            <a:r>
              <a:rPr lang="it-IT" sz="2400" dirty="0" smtClean="0">
                <a:latin typeface="Times New Roman" charset="0"/>
                <a:ea typeface="Times New Roman" charset="0"/>
                <a:cs typeface="Times New Roman" charset="0"/>
              </a:rPr>
              <a:t>Acquistando i titoli dai diversi istituti bancari, si cerca di assicurare le banche da un’eventuale crisi di liquidità</a:t>
            </a:r>
          </a:p>
          <a:p>
            <a:r>
              <a:rPr lang="it-IT" sz="2400" dirty="0" smtClean="0">
                <a:latin typeface="Times New Roman" charset="0"/>
                <a:ea typeface="Times New Roman" charset="0"/>
                <a:cs typeface="Times New Roman" charset="0"/>
              </a:rPr>
              <a:t>Le banche commerciali e le società finanziarie hanno così a disposizione nuovi capitali, necessari a finanziare presiti agevolati per imprese e famiglie, stimolando indirettamente la crescita economica</a:t>
            </a:r>
          </a:p>
          <a:p>
            <a:r>
              <a:rPr lang="it-IT" sz="2400" dirty="0" smtClean="0">
                <a:latin typeface="Times New Roman" charset="0"/>
                <a:ea typeface="Times New Roman" charset="0"/>
                <a:cs typeface="Times New Roman" charset="0"/>
              </a:rPr>
              <a:t>Grazie alla maggiore liquidità immessa nel sistema, l’economia inizia a riprendersi</a:t>
            </a:r>
            <a:endParaRPr lang="it-IT" sz="2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61644266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42925"/>
            <a:ext cx="10515600" cy="1120775"/>
          </a:xfrm>
        </p:spPr>
        <p:txBody>
          <a:bodyPr>
            <a:normAutofit/>
          </a:bodyPr>
          <a:lstStyle/>
          <a:p>
            <a:pPr algn="ctr"/>
            <a:r>
              <a:rPr lang="it-IT" sz="3600" dirty="0" smtClean="0">
                <a:solidFill>
                  <a:srgbClr val="00B0F0"/>
                </a:solidFill>
                <a:latin typeface="Times New Roman" charset="0"/>
                <a:ea typeface="Times New Roman" charset="0"/>
                <a:cs typeface="Times New Roman" charset="0"/>
              </a:rPr>
              <a:t>GLI OBIETTIVI</a:t>
            </a:r>
            <a:endParaRPr lang="it-IT" sz="3600" dirty="0">
              <a:solidFill>
                <a:srgbClr val="00B0F0"/>
              </a:solidFill>
              <a:latin typeface="Times New Roman" charset="0"/>
              <a:ea typeface="Times New Roman" charset="0"/>
              <a:cs typeface="Times New Roman" charset="0"/>
            </a:endParaRPr>
          </a:p>
        </p:txBody>
      </p:sp>
      <p:sp>
        <p:nvSpPr>
          <p:cNvPr id="3" name="Segnaposto contenuto 2"/>
          <p:cNvSpPr>
            <a:spLocks noGrp="1"/>
          </p:cNvSpPr>
          <p:nvPr>
            <p:ph idx="1"/>
          </p:nvPr>
        </p:nvSpPr>
        <p:spPr>
          <a:xfrm>
            <a:off x="838200" y="1889125"/>
            <a:ext cx="10515600" cy="4351338"/>
          </a:xfrm>
        </p:spPr>
        <p:txBody>
          <a:bodyPr>
            <a:normAutofit/>
          </a:bodyPr>
          <a:lstStyle/>
          <a:p>
            <a:r>
              <a:rPr lang="it-IT" dirty="0" smtClean="0">
                <a:latin typeface="Times New Roman" charset="0"/>
                <a:ea typeface="Times New Roman" charset="0"/>
                <a:cs typeface="Times New Roman" charset="0"/>
              </a:rPr>
              <a:t>Rilancio dell’economia attraverso l’immissione di moneta nel sistema e la diminuzione dei tassi d’interesse</a:t>
            </a:r>
          </a:p>
          <a:p>
            <a:r>
              <a:rPr lang="it-IT" dirty="0" smtClean="0">
                <a:latin typeface="Times New Roman" charset="0"/>
                <a:ea typeface="Times New Roman" charset="0"/>
                <a:cs typeface="Times New Roman" charset="0"/>
              </a:rPr>
              <a:t>Aumento dell’inflazione grazie alla maggiore moneta in circolazione, così da deprezzare la valuta, facendo aumentare i prezzi e favorendo le esportazioni</a:t>
            </a:r>
          </a:p>
          <a:p>
            <a:r>
              <a:rPr lang="it-IT" dirty="0" smtClean="0">
                <a:latin typeface="Times New Roman" charset="0"/>
                <a:ea typeface="Times New Roman" charset="0"/>
                <a:cs typeface="Times New Roman" charset="0"/>
              </a:rPr>
              <a:t>Ripristino della fiducia nel sistema finanziario</a:t>
            </a:r>
            <a:endParaRPr lang="it-IT"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01214243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smtClean="0">
                <a:solidFill>
                  <a:srgbClr val="00B0F0"/>
                </a:solidFill>
                <a:latin typeface="Times New Roman" charset="0"/>
                <a:ea typeface="Times New Roman" charset="0"/>
                <a:cs typeface="Times New Roman" charset="0"/>
              </a:rPr>
              <a:t>IL RICORSO AL QUANTITATIVE EASING DURANTE UNA CRISI</a:t>
            </a:r>
            <a:endParaRPr lang="it-IT" sz="3200" dirty="0">
              <a:solidFill>
                <a:srgbClr val="00B0F0"/>
              </a:solidFill>
              <a:latin typeface="Times New Roman" charset="0"/>
              <a:ea typeface="Times New Roman" charset="0"/>
              <a:cs typeface="Times New Roman" charset="0"/>
            </a:endParaRPr>
          </a:p>
        </p:txBody>
      </p:sp>
      <p:sp>
        <p:nvSpPr>
          <p:cNvPr id="3" name="Segnaposto contenuto 2"/>
          <p:cNvSpPr>
            <a:spLocks noGrp="1"/>
          </p:cNvSpPr>
          <p:nvPr>
            <p:ph idx="1"/>
          </p:nvPr>
        </p:nvSpPr>
        <p:spPr/>
        <p:txBody>
          <a:bodyPr anchor="t">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2400" dirty="0" smtClean="0">
                <a:latin typeface="Times New Roman" charset="0"/>
                <a:ea typeface="Times New Roman" charset="0"/>
                <a:cs typeface="Times New Roman" charset="0"/>
              </a:rPr>
              <a:t>La crisi provoca:</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diminuzione dei tassi di interesse al fine di stimolare l’economia reale, fino al raggiungimento dello </a:t>
            </a:r>
            <a:r>
              <a:rPr lang="it-IT" sz="2400" i="1" dirty="0" smtClean="0">
                <a:latin typeface="Times New Roman" charset="0"/>
                <a:ea typeface="Times New Roman" charset="0"/>
                <a:cs typeface="Times New Roman" charset="0"/>
              </a:rPr>
              <a:t>Zero Lower </a:t>
            </a:r>
            <a:r>
              <a:rPr lang="it-IT" sz="2400" i="1" dirty="0" err="1" smtClean="0">
                <a:latin typeface="Times New Roman" charset="0"/>
                <a:ea typeface="Times New Roman" charset="0"/>
                <a:cs typeface="Times New Roman" charset="0"/>
              </a:rPr>
              <a:t>Bound</a:t>
            </a:r>
            <a:endParaRPr lang="it-IT" sz="2400" i="1" dirty="0">
              <a:latin typeface="Times New Roman" charset="0"/>
              <a:ea typeface="Times New Roman" charset="0"/>
              <a:cs typeface="Times New Roman" charset="0"/>
            </a:endParaRP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a:latin typeface="Times New Roman" charset="0"/>
                <a:ea typeface="Times New Roman" charset="0"/>
                <a:cs typeface="Times New Roman" charset="0"/>
              </a:rPr>
              <a:t>t</a:t>
            </a:r>
            <a:r>
              <a:rPr lang="it-IT" sz="2400" dirty="0" smtClean="0">
                <a:latin typeface="Times New Roman" charset="0"/>
                <a:ea typeface="Times New Roman" charset="0"/>
                <a:cs typeface="Times New Roman" charset="0"/>
              </a:rPr>
              <a:t>rappole della liquidità</a:t>
            </a:r>
          </a:p>
          <a:p>
            <a:pPr marR="0" lvl="0" defTabSz="914400" eaLnBrk="1" fontAlgn="auto" latinLnBrk="0" hangingPunct="1">
              <a:lnSpc>
                <a:spcPct val="100000"/>
              </a:lnSpc>
              <a:spcBef>
                <a:spcPts val="0"/>
              </a:spcBef>
              <a:spcAft>
                <a:spcPts val="0"/>
              </a:spcAft>
              <a:buClrTx/>
              <a:buSzTx/>
              <a:buFont typeface="Arial" charset="0"/>
              <a:buChar char="•"/>
              <a:tabLst/>
              <a:defRPr/>
            </a:pPr>
            <a:endParaRPr lang="it-IT" sz="2400" dirty="0" smtClean="0">
              <a:latin typeface="Times New Roman" charset="0"/>
              <a:ea typeface="Times New Roman" charset="0"/>
              <a:cs typeface="Times New Roman"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it-IT" sz="2400" dirty="0" smtClean="0">
              <a:latin typeface="Times New Roman" charset="0"/>
              <a:ea typeface="Times New Roman" charset="0"/>
              <a:cs typeface="Times New Roman"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it-IT" sz="2400" dirty="0" smtClean="0">
              <a:latin typeface="Times New Roman" charset="0"/>
              <a:ea typeface="Times New Roman" charset="0"/>
              <a:cs typeface="Times New Roman" charset="0"/>
            </a:endParaRPr>
          </a:p>
          <a:p>
            <a:pPr marL="0" marR="0" lvl="0" indent="0" defTabSz="914400" eaLnBrk="1" fontAlgn="auto" latinLnBrk="0" hangingPunct="1">
              <a:lnSpc>
                <a:spcPct val="100000"/>
              </a:lnSpc>
              <a:spcBef>
                <a:spcPts val="0"/>
              </a:spcBef>
              <a:spcAft>
                <a:spcPts val="0"/>
              </a:spcAft>
              <a:buClrTx/>
              <a:buSzTx/>
              <a:buFontTx/>
              <a:buNone/>
              <a:tabLst/>
              <a:defRPr/>
            </a:pPr>
            <a:r>
              <a:rPr lang="it-IT" sz="2400" dirty="0" smtClean="0">
                <a:latin typeface="Times New Roman" charset="0"/>
                <a:ea typeface="Times New Roman" charset="0"/>
                <a:cs typeface="Times New Roman" charset="0"/>
              </a:rPr>
              <a:t>Gli strumenti di politica monetaria convenzionale in questo contesto risultano inefficaci, costringendo la banca centrale al ricorso a politiche non convenzionali, tra cui il Quantitative </a:t>
            </a:r>
            <a:r>
              <a:rPr lang="it-IT" sz="2400" dirty="0" err="1" smtClean="0">
                <a:latin typeface="Times New Roman" charset="0"/>
                <a:ea typeface="Times New Roman" charset="0"/>
                <a:cs typeface="Times New Roman" charset="0"/>
              </a:rPr>
              <a:t>Easing</a:t>
            </a:r>
            <a:endParaRPr lang="it-IT" sz="2400" dirty="0">
              <a:latin typeface="Times New Roman" charset="0"/>
              <a:ea typeface="Times New Roman" charset="0"/>
              <a:cs typeface="Times New Roman"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it-IT" sz="2400" dirty="0">
              <a:latin typeface="Times New Roman" charset="0"/>
              <a:ea typeface="Times New Roman" charset="0"/>
              <a:cs typeface="Times New Roman" charset="0"/>
            </a:endParaRPr>
          </a:p>
        </p:txBody>
      </p:sp>
      <p:sp>
        <p:nvSpPr>
          <p:cNvPr id="6" name="Freccia giù 5"/>
          <p:cNvSpPr/>
          <p:nvPr/>
        </p:nvSpPr>
        <p:spPr>
          <a:xfrm>
            <a:off x="5915608" y="3526971"/>
            <a:ext cx="373225" cy="728399"/>
          </a:xfrm>
          <a:prstGeom prst="downArrow">
            <a:avLst/>
          </a:prstGeom>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42361773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egnaposto contenuto 16"/>
          <p:cNvSpPr>
            <a:spLocks noGrp="1"/>
          </p:cNvSpPr>
          <p:nvPr>
            <p:ph idx="1"/>
          </p:nvPr>
        </p:nvSpPr>
        <p:spPr>
          <a:xfrm>
            <a:off x="800877" y="276743"/>
            <a:ext cx="10515600" cy="62360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smtClean="0">
                <a:solidFill>
                  <a:srgbClr val="00B0F0"/>
                </a:solidFill>
                <a:latin typeface="Times New Roman" charset="0"/>
                <a:ea typeface="Times New Roman" charset="0"/>
                <a:cs typeface="Times New Roman" charset="0"/>
              </a:rPr>
              <a:t>GIAPPONE: </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primo Paese a ricorrere al QE nel periodo 2001-2006: programma </a:t>
            </a:r>
            <a:r>
              <a:rPr lang="it-IT" sz="2400" b="1" dirty="0" smtClean="0">
                <a:latin typeface="Times New Roman" charset="0"/>
                <a:ea typeface="Times New Roman" charset="0"/>
                <a:cs typeface="Times New Roman" charset="0"/>
              </a:rPr>
              <a:t>QE1</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il Paese si ritrovò a dover contrastare forze deflazionare e lo scoppio di una bolla immobiliare che seguirono gli anni </a:t>
            </a:r>
            <a:r>
              <a:rPr lang="mr-IN" sz="2400" dirty="0" smtClean="0">
                <a:latin typeface="Times New Roman" charset="0"/>
                <a:ea typeface="Times New Roman" charset="0"/>
                <a:cs typeface="Times New Roman" charset="0"/>
              </a:rPr>
              <a:t>’</a:t>
            </a:r>
            <a:r>
              <a:rPr lang="it-IT" sz="2400" dirty="0" smtClean="0">
                <a:latin typeface="Times New Roman" charset="0"/>
                <a:ea typeface="Times New Roman" charset="0"/>
                <a:cs typeface="Times New Roman" charset="0"/>
              </a:rPr>
              <a:t>90</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nel 2014 il Paese avviò un nuovo programma di QE: programma </a:t>
            </a:r>
            <a:r>
              <a:rPr lang="it-IT" sz="2400" b="1" dirty="0" smtClean="0">
                <a:latin typeface="Times New Roman" charset="0"/>
                <a:ea typeface="Times New Roman" charset="0"/>
                <a:cs typeface="Times New Roman" charset="0"/>
              </a:rPr>
              <a:t>QE2</a:t>
            </a:r>
            <a:endParaRPr lang="it-IT" sz="2400" dirty="0">
              <a:solidFill>
                <a:srgbClr val="00B0F0"/>
              </a:solidFill>
              <a:latin typeface="Times New Roman" charset="0"/>
              <a:ea typeface="Times New Roman" charset="0"/>
              <a:cs typeface="Times New Roman" charset="0"/>
            </a:endParaRPr>
          </a:p>
          <a:p>
            <a:pPr marL="0" marR="0" lvl="0" indent="0" defTabSz="914400" eaLnBrk="1" fontAlgn="auto" latinLnBrk="0" hangingPunct="1">
              <a:lnSpc>
                <a:spcPct val="100000"/>
              </a:lnSpc>
              <a:spcBef>
                <a:spcPts val="0"/>
              </a:spcBef>
              <a:spcAft>
                <a:spcPts val="0"/>
              </a:spcAft>
              <a:buClrTx/>
              <a:buSzTx/>
              <a:buNone/>
              <a:tabLst/>
              <a:defRPr/>
            </a:pPr>
            <a:endParaRPr lang="it-IT" dirty="0" smtClean="0">
              <a:solidFill>
                <a:srgbClr val="00B0F0"/>
              </a:solidFill>
              <a:latin typeface="Times New Roman" charset="0"/>
              <a:ea typeface="Times New Roman" charset="0"/>
              <a:cs typeface="Times New Roman" charset="0"/>
            </a:endParaRPr>
          </a:p>
          <a:p>
            <a:pPr marL="0" marR="0" lvl="0" indent="0" defTabSz="914400" eaLnBrk="1" fontAlgn="auto" latinLnBrk="0" hangingPunct="1">
              <a:lnSpc>
                <a:spcPct val="100000"/>
              </a:lnSpc>
              <a:spcBef>
                <a:spcPts val="0"/>
              </a:spcBef>
              <a:spcAft>
                <a:spcPts val="0"/>
              </a:spcAft>
              <a:buClrTx/>
              <a:buSzTx/>
              <a:buNone/>
              <a:tabLst/>
              <a:defRPr/>
            </a:pPr>
            <a:r>
              <a:rPr lang="it-IT" dirty="0" smtClean="0">
                <a:solidFill>
                  <a:srgbClr val="00B0F0"/>
                </a:solidFill>
                <a:latin typeface="Times New Roman" charset="0"/>
                <a:ea typeface="Times New Roman" charset="0"/>
                <a:cs typeface="Times New Roman" charset="0"/>
              </a:rPr>
              <a:t>USA:</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nel settembre 2008 collassa la banca d’investimenti </a:t>
            </a:r>
            <a:r>
              <a:rPr lang="it-IT" sz="2400" i="1" dirty="0" err="1" smtClean="0">
                <a:latin typeface="Times New Roman" charset="0"/>
                <a:ea typeface="Times New Roman" charset="0"/>
                <a:cs typeface="Times New Roman" charset="0"/>
              </a:rPr>
              <a:t>Lehamn</a:t>
            </a:r>
            <a:r>
              <a:rPr lang="it-IT" sz="2400" i="1" dirty="0" smtClean="0">
                <a:latin typeface="Times New Roman" charset="0"/>
                <a:ea typeface="Times New Roman" charset="0"/>
                <a:cs typeface="Times New Roman" charset="0"/>
              </a:rPr>
              <a:t> </a:t>
            </a:r>
            <a:r>
              <a:rPr lang="it-IT" sz="2400" i="1" dirty="0" err="1" smtClean="0">
                <a:latin typeface="Times New Roman" charset="0"/>
                <a:ea typeface="Times New Roman" charset="0"/>
                <a:cs typeface="Times New Roman" charset="0"/>
              </a:rPr>
              <a:t>Brothers</a:t>
            </a:r>
            <a:r>
              <a:rPr lang="it-IT" sz="2400" dirty="0" smtClean="0">
                <a:latin typeface="Times New Roman" charset="0"/>
                <a:ea typeface="Times New Roman" charset="0"/>
                <a:cs typeface="Times New Roman" charset="0"/>
              </a:rPr>
              <a:t> e il Paese raggiunge velocemente il proprio </a:t>
            </a:r>
            <a:r>
              <a:rPr lang="it-IT" sz="2400" i="1" dirty="0" smtClean="0">
                <a:latin typeface="Times New Roman" charset="0"/>
                <a:ea typeface="Times New Roman" charset="0"/>
                <a:cs typeface="Times New Roman" charset="0"/>
              </a:rPr>
              <a:t>Zero Lower </a:t>
            </a:r>
            <a:r>
              <a:rPr lang="it-IT" sz="2400" i="1" dirty="0" err="1" smtClean="0">
                <a:latin typeface="Times New Roman" charset="0"/>
                <a:ea typeface="Times New Roman" charset="0"/>
                <a:cs typeface="Times New Roman" charset="0"/>
              </a:rPr>
              <a:t>Bound</a:t>
            </a:r>
            <a:r>
              <a:rPr lang="it-IT" sz="2400" dirty="0" smtClean="0">
                <a:latin typeface="Times New Roman" charset="0"/>
                <a:ea typeface="Times New Roman" charset="0"/>
                <a:cs typeface="Times New Roman" charset="0"/>
              </a:rPr>
              <a:t>: la Fed avvia il primo programma di QE, il </a:t>
            </a:r>
            <a:r>
              <a:rPr lang="it-IT" sz="2400" b="1" dirty="0" smtClean="0">
                <a:latin typeface="Times New Roman" charset="0"/>
                <a:ea typeface="Times New Roman" charset="0"/>
                <a:cs typeface="Times New Roman" charset="0"/>
              </a:rPr>
              <a:t>QE1 </a:t>
            </a:r>
            <a:r>
              <a:rPr lang="it-IT" sz="2400" dirty="0" smtClean="0">
                <a:latin typeface="Times New Roman" charset="0"/>
                <a:ea typeface="Times New Roman" charset="0"/>
                <a:cs typeface="Times New Roman" charset="0"/>
              </a:rPr>
              <a:t>(2008-2010)</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poiché il QE1 non incentivò come previsto le banche al credito, si avviò un nuovo programma, il </a:t>
            </a:r>
            <a:r>
              <a:rPr lang="it-IT" sz="2400" b="1" dirty="0" smtClean="0">
                <a:latin typeface="Times New Roman" charset="0"/>
                <a:ea typeface="Times New Roman" charset="0"/>
                <a:cs typeface="Times New Roman" charset="0"/>
              </a:rPr>
              <a:t>QE2 </a:t>
            </a:r>
            <a:r>
              <a:rPr lang="it-IT" sz="2400" dirty="0" smtClean="0">
                <a:latin typeface="Times New Roman" charset="0"/>
                <a:ea typeface="Times New Roman" charset="0"/>
                <a:cs typeface="Times New Roman" charset="0"/>
              </a:rPr>
              <a:t>(2010-2011)</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a:latin typeface="Times New Roman" charset="0"/>
                <a:ea typeface="Times New Roman" charset="0"/>
                <a:cs typeface="Times New Roman" charset="0"/>
              </a:rPr>
              <a:t>i</a:t>
            </a:r>
            <a:r>
              <a:rPr lang="it-IT" sz="2400" dirty="0" smtClean="0">
                <a:latin typeface="Times New Roman" charset="0"/>
                <a:ea typeface="Times New Roman" charset="0"/>
                <a:cs typeface="Times New Roman" charset="0"/>
              </a:rPr>
              <a:t>l QE2 impresse un primo stimolo positivo all’economia ma il tasso di disoccupazione era ancora troppo alto, quindi si avviò un terzo programma di QE, il </a:t>
            </a:r>
            <a:r>
              <a:rPr lang="it-IT" sz="2400" b="1" dirty="0" smtClean="0">
                <a:latin typeface="Times New Roman" charset="0"/>
                <a:ea typeface="Times New Roman" charset="0"/>
                <a:cs typeface="Times New Roman" charset="0"/>
              </a:rPr>
              <a:t>QE3 </a:t>
            </a:r>
            <a:r>
              <a:rPr lang="it-IT" sz="2400" dirty="0" smtClean="0">
                <a:latin typeface="Times New Roman" charset="0"/>
                <a:ea typeface="Times New Roman" charset="0"/>
                <a:cs typeface="Times New Roman" charset="0"/>
              </a:rPr>
              <a:t>(2012)</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infine, la Fed lanciò un ultimo programma di QE, il </a:t>
            </a:r>
            <a:r>
              <a:rPr lang="it-IT" sz="2400" b="1" dirty="0" smtClean="0">
                <a:latin typeface="Times New Roman" charset="0"/>
                <a:ea typeface="Times New Roman" charset="0"/>
                <a:cs typeface="Times New Roman" charset="0"/>
              </a:rPr>
              <a:t>QE4</a:t>
            </a:r>
            <a:r>
              <a:rPr lang="it-IT" sz="2400" dirty="0" smtClean="0">
                <a:latin typeface="Times New Roman" charset="0"/>
                <a:ea typeface="Times New Roman" charset="0"/>
                <a:cs typeface="Times New Roman" charset="0"/>
              </a:rPr>
              <a:t> (2013-2014), con lo scopo di mantenerlo fino a che l’inflazione non avesse raggiunto il 2,5% </a:t>
            </a:r>
            <a:endParaRPr lang="it-IT" sz="2400" dirty="0">
              <a:latin typeface="Times New Roman" charset="0"/>
              <a:ea typeface="Times New Roman" charset="0"/>
              <a:cs typeface="Times New Roman" charset="0"/>
            </a:endParaRP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a:latin typeface="Times New Roman" charset="0"/>
                <a:ea typeface="Times New Roman" charset="0"/>
                <a:cs typeface="Times New Roman" charset="0"/>
              </a:rPr>
              <a:t>g</a:t>
            </a:r>
            <a:r>
              <a:rPr lang="it-IT" sz="2400" dirty="0" smtClean="0">
                <a:latin typeface="Times New Roman" charset="0"/>
                <a:ea typeface="Times New Roman" charset="0"/>
                <a:cs typeface="Times New Roman" charset="0"/>
              </a:rPr>
              <a:t>razie ai vari programmi di QE, l’economia statunitense riuscì a riprendersi</a:t>
            </a:r>
          </a:p>
          <a:p>
            <a:pPr marR="0" lvl="0" defTabSz="914400" eaLnBrk="1" fontAlgn="auto" latinLnBrk="0" hangingPunct="1">
              <a:lnSpc>
                <a:spcPct val="100000"/>
              </a:lnSpc>
              <a:spcBef>
                <a:spcPts val="0"/>
              </a:spcBef>
              <a:spcAft>
                <a:spcPts val="0"/>
              </a:spcAft>
              <a:buClrTx/>
              <a:buSzTx/>
              <a:buFont typeface="Arial" charset="0"/>
              <a:buChar char="•"/>
              <a:tabLst/>
              <a:defRPr/>
            </a:pPr>
            <a:endParaRPr lang="it-IT" sz="2400"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2875543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00878" y="537999"/>
            <a:ext cx="10515600" cy="578815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smtClean="0">
                <a:solidFill>
                  <a:srgbClr val="00B0F0"/>
                </a:solidFill>
                <a:latin typeface="Times New Roman" charset="0"/>
                <a:ea typeface="Times New Roman" charset="0"/>
                <a:cs typeface="Times New Roman" charset="0"/>
              </a:rPr>
              <a:t>EUROPA:</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a:latin typeface="Times New Roman" charset="0"/>
                <a:ea typeface="Times New Roman" charset="0"/>
                <a:cs typeface="Times New Roman" charset="0"/>
              </a:rPr>
              <a:t>n</a:t>
            </a:r>
            <a:r>
              <a:rPr lang="it-IT" sz="2400" dirty="0" smtClean="0">
                <a:latin typeface="Times New Roman" charset="0"/>
                <a:ea typeface="Times New Roman" charset="0"/>
                <a:cs typeface="Times New Roman" charset="0"/>
              </a:rPr>
              <a:t>ella prima fase della crisi la Bce decise di non ricorrere ad operazioni di QE, limitandosi ad acquisti minimi di attività finanziare e senza ricorrere all’emissione di nuova moneta</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a fine 2011 anche la Bce iniziò ad effettuare operazioni di rifinanziamento a lungo termine, con moneta creata ex novo ma con una scadenza</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a causa delle condizioni di stagnazione e del rischio di deflazione, nel gennaio 2015 venne annunciato un primo programma di QE, il </a:t>
            </a:r>
            <a:r>
              <a:rPr lang="it-IT" sz="2400" b="1" dirty="0" smtClean="0">
                <a:latin typeface="Times New Roman" charset="0"/>
                <a:ea typeface="Times New Roman" charset="0"/>
                <a:cs typeface="Times New Roman" charset="0"/>
              </a:rPr>
              <a:t>QE1 </a:t>
            </a:r>
            <a:r>
              <a:rPr lang="it-IT" sz="2400" dirty="0" smtClean="0">
                <a:latin typeface="Times New Roman" charset="0"/>
                <a:ea typeface="Times New Roman" charset="0"/>
                <a:cs typeface="Times New Roman" charset="0"/>
              </a:rPr>
              <a:t>(marzo 2015 - settembre 2016)</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a:latin typeface="Times New Roman" charset="0"/>
                <a:ea typeface="Times New Roman" charset="0"/>
                <a:cs typeface="Times New Roman" charset="0"/>
              </a:rPr>
              <a:t>p</a:t>
            </a:r>
            <a:r>
              <a:rPr lang="it-IT" sz="2400" dirty="0" smtClean="0">
                <a:latin typeface="Times New Roman" charset="0"/>
                <a:ea typeface="Times New Roman" charset="0"/>
                <a:cs typeface="Times New Roman" charset="0"/>
              </a:rPr>
              <a:t>oiché il primo programma non aveva ancora ottenuto gli effetti desiderati, venne lanciato un secondo programma, il </a:t>
            </a:r>
            <a:r>
              <a:rPr lang="it-IT" sz="2400" b="1" dirty="0" smtClean="0">
                <a:latin typeface="Times New Roman" charset="0"/>
                <a:ea typeface="Times New Roman" charset="0"/>
                <a:cs typeface="Times New Roman" charset="0"/>
              </a:rPr>
              <a:t>QE2</a:t>
            </a:r>
            <a:r>
              <a:rPr lang="it-IT" sz="2400" dirty="0" smtClean="0">
                <a:latin typeface="Times New Roman" charset="0"/>
                <a:ea typeface="Times New Roman" charset="0"/>
                <a:cs typeface="Times New Roman" charset="0"/>
              </a:rPr>
              <a:t> (ulteriori sei mesi, fino a marzo 2017)</a:t>
            </a:r>
          </a:p>
          <a:p>
            <a:pPr marR="0" lvl="0" defTabSz="914400" eaLnBrk="1" fontAlgn="auto" latinLnBrk="0" hangingPunct="1">
              <a:lnSpc>
                <a:spcPct val="100000"/>
              </a:lnSpc>
              <a:spcBef>
                <a:spcPts val="0"/>
              </a:spcBef>
              <a:spcAft>
                <a:spcPts val="0"/>
              </a:spcAft>
              <a:buClrTx/>
              <a:buSzTx/>
              <a:buFont typeface="Arial" charset="0"/>
              <a:buChar char="•"/>
              <a:tabLst/>
              <a:defRPr/>
            </a:pPr>
            <a:r>
              <a:rPr lang="it-IT" sz="2400" dirty="0" smtClean="0">
                <a:latin typeface="Times New Roman" charset="0"/>
                <a:ea typeface="Times New Roman" charset="0"/>
                <a:cs typeface="Times New Roman" charset="0"/>
              </a:rPr>
              <a:t>il programma di QE è stato ora prolungato dalla Bce almeno fino alla fine del 2017, in quanto l’inflazione è ancora molto al di sotto dell’obiettivo del 2%</a:t>
            </a:r>
          </a:p>
          <a:p>
            <a:pPr marR="0" lvl="0" defTabSz="914400" eaLnBrk="1" fontAlgn="auto" latinLnBrk="0" hangingPunct="1">
              <a:lnSpc>
                <a:spcPct val="100000"/>
              </a:lnSpc>
              <a:spcBef>
                <a:spcPts val="0"/>
              </a:spcBef>
              <a:spcAft>
                <a:spcPts val="0"/>
              </a:spcAft>
              <a:buClrTx/>
              <a:buSzTx/>
              <a:buFont typeface="Arial" charset="0"/>
              <a:buChar char="•"/>
              <a:tabLst/>
              <a:defRPr/>
            </a:pPr>
            <a:endParaRPr lang="it-IT" sz="2400" dirty="0" smtClean="0">
              <a:latin typeface="Times New Roman" charset="0"/>
              <a:ea typeface="Times New Roman" charset="0"/>
              <a:cs typeface="Times New Roman"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it-IT" sz="2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1418663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583097"/>
            <a:ext cx="9144000" cy="2173356"/>
          </a:xfrm>
        </p:spPr>
        <p:txBody>
          <a:bodyPr/>
          <a:lstStyle/>
          <a:p>
            <a:r>
              <a:rPr lang="it-IT" dirty="0" smtClean="0">
                <a:solidFill>
                  <a:srgbClr val="00B0F0"/>
                </a:solidFill>
                <a:latin typeface="Times New Roman" panose="02020603050405020304" pitchFamily="18" charset="0"/>
                <a:cs typeface="Times New Roman" panose="02020603050405020304" pitchFamily="18" charset="0"/>
              </a:rPr>
              <a:t>QUANTITATIVE EASING</a:t>
            </a:r>
            <a:endParaRPr lang="it-IT" dirty="0">
              <a:solidFill>
                <a:srgbClr val="00B0F0"/>
              </a:solidFill>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p:txBody>
          <a:bodyPr/>
          <a:lstStyle/>
          <a:p>
            <a:r>
              <a:rPr lang="it-IT" u="sng" dirty="0">
                <a:latin typeface="Times New Roman" panose="02020603050405020304" pitchFamily="18" charset="0"/>
                <a:cs typeface="Times New Roman" panose="02020603050405020304" pitchFamily="18" charset="0"/>
              </a:rPr>
              <a:t>Effetti positivi della manovra di politica economica non convenzionale</a:t>
            </a:r>
          </a:p>
        </p:txBody>
      </p:sp>
    </p:spTree>
    <p:extLst>
      <p:ext uri="{BB962C8B-B14F-4D97-AF65-F5344CB8AC3E}">
        <p14:creationId xmlns:p14="http://schemas.microsoft.com/office/powerpoint/2010/main" val="5812719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solidFill>
                  <a:srgbClr val="00B0F0"/>
                </a:solidFill>
                <a:latin typeface="Times New Roman" panose="02020603050405020304" pitchFamily="18" charset="0"/>
                <a:cs typeface="Times New Roman" panose="02020603050405020304" pitchFamily="18" charset="0"/>
              </a:rPr>
              <a:t>Effetti desiderati</a:t>
            </a:r>
          </a:p>
        </p:txBody>
      </p:sp>
      <p:sp>
        <p:nvSpPr>
          <p:cNvPr id="5" name="Segnaposto contenuto 4"/>
          <p:cNvSpPr>
            <a:spLocks noGrp="1"/>
          </p:cNvSpPr>
          <p:nvPr>
            <p:ph idx="1"/>
          </p:nvPr>
        </p:nvSpPr>
        <p:spPr/>
        <p:txBody>
          <a:bodyPr/>
          <a:lstStyle/>
          <a:p>
            <a:pPr marL="0" indent="0">
              <a:buNone/>
            </a:pPr>
            <a:r>
              <a:rPr lang="it-IT" dirty="0">
                <a:latin typeface="Times New Roman" panose="02020603050405020304" pitchFamily="18" charset="0"/>
                <a:cs typeface="Times New Roman" panose="02020603050405020304" pitchFamily="18" charset="0"/>
              </a:rPr>
              <a:t>Aumento della liquidità innesca:</a:t>
            </a:r>
          </a:p>
          <a:p>
            <a:pPr lvl="1"/>
            <a:endParaRPr lang="it-IT" dirty="0">
              <a:latin typeface="Times New Roman" panose="02020603050405020304" pitchFamily="18" charset="0"/>
              <a:cs typeface="Times New Roman" panose="02020603050405020304" pitchFamily="18" charset="0"/>
            </a:endParaRPr>
          </a:p>
          <a:p>
            <a:pPr marL="457200" lvl="1" indent="0">
              <a:buNone/>
            </a:pPr>
            <a:r>
              <a:rPr lang="it-IT" dirty="0">
                <a:latin typeface="Times New Roman" panose="02020603050405020304" pitchFamily="18" charset="0"/>
                <a:cs typeface="Times New Roman" panose="02020603050405020304" pitchFamily="18" charset="0"/>
              </a:rPr>
              <a:t>1.Calo dei rendimenti:</a:t>
            </a:r>
          </a:p>
          <a:p>
            <a:pPr marL="914400" lvl="2" indent="0" algn="ctr">
              <a:buNone/>
            </a:pPr>
            <a:r>
              <a:rPr lang="it-IT" dirty="0">
                <a:latin typeface="Times New Roman" panose="02020603050405020304" pitchFamily="18" charset="0"/>
                <a:cs typeface="Times New Roman" panose="02020603050405020304" pitchFamily="18" charset="0"/>
              </a:rPr>
              <a:t>                                                                     </a:t>
            </a:r>
          </a:p>
          <a:p>
            <a:pPr lvl="2"/>
            <a:r>
              <a:rPr lang="it-IT" dirty="0">
                <a:latin typeface="Times New Roman" panose="02020603050405020304" pitchFamily="18" charset="0"/>
                <a:cs typeface="Times New Roman" panose="02020603050405020304" pitchFamily="18" charset="0"/>
              </a:rPr>
              <a:t>Diminuzione tassi d’interesse                Maggiori prestiti</a:t>
            </a:r>
          </a:p>
          <a:p>
            <a:pPr lvl="2"/>
            <a:endParaRPr lang="it-IT" dirty="0">
              <a:latin typeface="Times New Roman" panose="02020603050405020304" pitchFamily="18" charset="0"/>
              <a:cs typeface="Times New Roman" panose="02020603050405020304" pitchFamily="18" charset="0"/>
            </a:endParaRPr>
          </a:p>
          <a:p>
            <a:pPr marL="914400" lvl="2" indent="0" algn="ctr">
              <a:buNone/>
            </a:pPr>
            <a:r>
              <a:rPr lang="it-IT" dirty="0">
                <a:latin typeface="Times New Roman" panose="02020603050405020304" pitchFamily="18" charset="0"/>
                <a:cs typeface="Times New Roman" panose="02020603050405020304" pitchFamily="18" charset="0"/>
              </a:rPr>
              <a:t>                                                             Acquisto titoli azionari</a:t>
            </a:r>
          </a:p>
          <a:p>
            <a:pPr lvl="2"/>
            <a:endParaRPr lang="it-IT" dirty="0">
              <a:latin typeface="Times New Roman" panose="02020603050405020304" pitchFamily="18" charset="0"/>
              <a:cs typeface="Times New Roman" panose="02020603050405020304" pitchFamily="18" charset="0"/>
            </a:endParaRPr>
          </a:p>
          <a:p>
            <a:pPr lvl="2"/>
            <a:r>
              <a:rPr lang="it-IT" dirty="0">
                <a:latin typeface="Times New Roman" panose="02020603050405020304" pitchFamily="18" charset="0"/>
                <a:cs typeface="Times New Roman" panose="02020603050405020304" pitchFamily="18" charset="0"/>
              </a:rPr>
              <a:t>Miglioramento bilanci banche europee           </a:t>
            </a:r>
          </a:p>
          <a:p>
            <a:pPr marL="1371600" lvl="3" indent="0">
              <a:buNone/>
            </a:pPr>
            <a:endParaRPr lang="it-IT" dirty="0">
              <a:latin typeface="Times New Roman" panose="02020603050405020304" pitchFamily="18" charset="0"/>
              <a:cs typeface="Times New Roman" panose="02020603050405020304" pitchFamily="18" charset="0"/>
            </a:endParaRPr>
          </a:p>
          <a:p>
            <a:pPr marL="914400" lvl="2" indent="0" algn="ctr">
              <a:buNone/>
            </a:pPr>
            <a:r>
              <a:rPr lang="it-IT" dirty="0">
                <a:latin typeface="Times New Roman" panose="02020603050405020304" pitchFamily="18" charset="0"/>
                <a:cs typeface="Times New Roman" panose="02020603050405020304" pitchFamily="18" charset="0"/>
              </a:rPr>
              <a:t>                                                   Maggiori prestiti</a:t>
            </a:r>
          </a:p>
          <a:p>
            <a:pPr marL="0" indent="0" algn="ctr">
              <a:buNone/>
            </a:pPr>
            <a:endParaRPr lang="it-IT" dirty="0"/>
          </a:p>
          <a:p>
            <a:pPr marL="0" indent="0">
              <a:buNone/>
            </a:pPr>
            <a:endParaRPr lang="it-IT" dirty="0"/>
          </a:p>
        </p:txBody>
      </p:sp>
      <p:cxnSp>
        <p:nvCxnSpPr>
          <p:cNvPr id="10" name="Connettore 2 9"/>
          <p:cNvCxnSpPr/>
          <p:nvPr/>
        </p:nvCxnSpPr>
        <p:spPr>
          <a:xfrm>
            <a:off x="5155096" y="3564835"/>
            <a:ext cx="702365" cy="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flipV="1">
            <a:off x="6135757" y="4373217"/>
            <a:ext cx="914400" cy="55659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6135757" y="4929809"/>
            <a:ext cx="914400" cy="609600"/>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52565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577</TotalTime>
  <Words>1165</Words>
  <Application>Microsoft Macintosh PowerPoint</Application>
  <PresentationFormat>Widescreen</PresentationFormat>
  <Paragraphs>110</Paragraphs>
  <Slides>17</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Calibri</vt:lpstr>
      <vt:lpstr>Calibri Light</vt:lpstr>
      <vt:lpstr>Times New Roman</vt:lpstr>
      <vt:lpstr>Arial</vt:lpstr>
      <vt:lpstr>Tema di Office</vt:lpstr>
      <vt:lpstr>QUANTITATIVE EASING: STRUMENTO NON CONVENZIONALE PER LO STIMOLO MONETARIO</vt:lpstr>
      <vt:lpstr>QUANTITATIVE EASING</vt:lpstr>
      <vt:lpstr>I PUNTI CHIAVE DELLO STRUMENTO</vt:lpstr>
      <vt:lpstr>GLI OBIETTIVI</vt:lpstr>
      <vt:lpstr>IL RICORSO AL QUANTITATIVE EASING DURANTE UNA CRISI</vt:lpstr>
      <vt:lpstr>Presentazione di PowerPoint</vt:lpstr>
      <vt:lpstr>Presentazione di PowerPoint</vt:lpstr>
      <vt:lpstr>QUANTITATIVE EASING</vt:lpstr>
      <vt:lpstr>Effetti desiderati</vt:lpstr>
      <vt:lpstr>Effetti desiderati</vt:lpstr>
      <vt:lpstr>Risultati</vt:lpstr>
      <vt:lpstr>Risultati</vt:lpstr>
      <vt:lpstr>CONTRO </vt:lpstr>
      <vt:lpstr>Esagerato aumento dell'inflazione</vt:lpstr>
      <vt:lpstr>Difficoltà di trasmissione della politica monetaria all'economia reale</vt:lpstr>
      <vt:lpstr>Incompatibilità tra politica monetaria e politica di bilancio</vt:lpstr>
      <vt:lpstr>Ritardo nell'adozione</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EASING: STRUMENTO NON CONVENZIONALE PER LO STIMOLO MONETARIO</dc:title>
  <dc:creator>NICOLOTTI SARA [EC0101220]</dc:creator>
  <cp:lastModifiedBy>NICOLOTTI SARA [EC0101220]</cp:lastModifiedBy>
  <cp:revision>36</cp:revision>
  <dcterms:created xsi:type="dcterms:W3CDTF">2017-04-21T07:59:19Z</dcterms:created>
  <dcterms:modified xsi:type="dcterms:W3CDTF">2017-04-26T09:26:32Z</dcterms:modified>
</cp:coreProperties>
</file>