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3" r:id="rId1"/>
  </p:sldMasterIdLst>
  <p:notesMasterIdLst>
    <p:notesMasterId r:id="rId16"/>
  </p:notesMasterIdLst>
  <p:sldIdLst>
    <p:sldId id="256" r:id="rId2"/>
    <p:sldId id="257" r:id="rId3"/>
    <p:sldId id="261" r:id="rId4"/>
    <p:sldId id="264" r:id="rId5"/>
    <p:sldId id="259" r:id="rId6"/>
    <p:sldId id="262" r:id="rId7"/>
    <p:sldId id="263" r:id="rId8"/>
    <p:sldId id="270" r:id="rId9"/>
    <p:sldId id="272" r:id="rId10"/>
    <p:sldId id="271" r:id="rId11"/>
    <p:sldId id="265" r:id="rId12"/>
    <p:sldId id="266" r:id="rId13"/>
    <p:sldId id="267" r:id="rId14"/>
    <p:sldId id="273"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075" autoAdjust="0"/>
  </p:normalViewPr>
  <p:slideViewPr>
    <p:cSldViewPr snapToGrid="0">
      <p:cViewPr>
        <p:scale>
          <a:sx n="73" d="100"/>
          <a:sy n="73" d="100"/>
        </p:scale>
        <p:origin x="5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BD0C8A-4AD9-4C56-B0B3-2A8F1EAEBB3A}" type="doc">
      <dgm:prSet loTypeId="urn:microsoft.com/office/officeart/2005/8/layout/vList2" loCatId="list" qsTypeId="urn:microsoft.com/office/officeart/2005/8/quickstyle/3d1" qsCatId="3D" csTypeId="urn:microsoft.com/office/officeart/2005/8/colors/colorful2" csCatId="colorful" phldr="1"/>
      <dgm:spPr/>
      <dgm:t>
        <a:bodyPr/>
        <a:lstStyle/>
        <a:p>
          <a:endParaRPr lang="it-IT"/>
        </a:p>
      </dgm:t>
    </dgm:pt>
    <dgm:pt modelId="{00A3F6FD-75A6-43FC-BD3F-2601BAA3BB3D}">
      <dgm:prSet phldrT="[Testo]" custT="1">
        <dgm:style>
          <a:lnRef idx="2">
            <a:schemeClr val="accent1"/>
          </a:lnRef>
          <a:fillRef idx="1">
            <a:schemeClr val="lt1"/>
          </a:fillRef>
          <a:effectRef idx="0">
            <a:schemeClr val="accent1"/>
          </a:effectRef>
          <a:fontRef idx="minor">
            <a:schemeClr val="dk1"/>
          </a:fontRef>
        </dgm:style>
      </dgm:prSet>
      <dgm:spPr>
        <a:effectLst>
          <a:glow rad="63500">
            <a:schemeClr val="accent1">
              <a:satMod val="175000"/>
              <a:alpha val="40000"/>
            </a:schemeClr>
          </a:glow>
        </a:effectLst>
      </dgm:spPr>
      <dgm:t>
        <a:bodyPr/>
        <a:lstStyle/>
        <a:p>
          <a:r>
            <a:rPr lang="it-IT" sz="1800" b="0" dirty="0"/>
            <a:t>L'UE non ha un ruolo diretto nell'imposizione fiscale, il suo ruolo è quello di vigilare sulle norme fiscali nazionali per garantire che siano coerenti con alcune sue politiche.</a:t>
          </a:r>
        </a:p>
      </dgm:t>
    </dgm:pt>
    <dgm:pt modelId="{9E457A9B-17A3-483B-8BA2-86AA7D712185}" type="parTrans" cxnId="{31B2C354-5C4D-487E-88F1-853A16B3DE19}">
      <dgm:prSet/>
      <dgm:spPr/>
      <dgm:t>
        <a:bodyPr/>
        <a:lstStyle/>
        <a:p>
          <a:endParaRPr lang="it-IT"/>
        </a:p>
      </dgm:t>
    </dgm:pt>
    <dgm:pt modelId="{F74D12D8-0C5B-4503-A190-4CED07DEE22B}" type="sibTrans" cxnId="{31B2C354-5C4D-487E-88F1-853A16B3DE19}">
      <dgm:prSet/>
      <dgm:spPr/>
      <dgm:t>
        <a:bodyPr/>
        <a:lstStyle/>
        <a:p>
          <a:endParaRPr lang="it-IT"/>
        </a:p>
      </dgm:t>
    </dgm:pt>
    <dgm:pt modelId="{EFA9CCCA-8FEF-44D3-9444-ADB1476CB758}">
      <dgm:prSet phldrT="[Testo]" custT="1">
        <dgm:style>
          <a:lnRef idx="2">
            <a:schemeClr val="accent2"/>
          </a:lnRef>
          <a:fillRef idx="1">
            <a:schemeClr val="lt1"/>
          </a:fillRef>
          <a:effectRef idx="0">
            <a:schemeClr val="accent2"/>
          </a:effectRef>
          <a:fontRef idx="minor">
            <a:schemeClr val="dk1"/>
          </a:fontRef>
        </dgm:style>
      </dgm:prSet>
      <dgm:spPr>
        <a:effectLst>
          <a:glow rad="63500">
            <a:schemeClr val="accent2">
              <a:satMod val="175000"/>
              <a:alpha val="40000"/>
            </a:schemeClr>
          </a:glow>
        </a:effectLst>
      </dgm:spPr>
      <dgm:t>
        <a:bodyPr/>
        <a:lstStyle/>
        <a:p>
          <a:r>
            <a:rPr lang="it-IT" sz="1800" b="0" dirty="0"/>
            <a:t>Le decisioni dell'UE in materia fiscale richiedono il consenso unanime di tutti i governi dei paesi membri</a:t>
          </a:r>
        </a:p>
      </dgm:t>
    </dgm:pt>
    <dgm:pt modelId="{69E56F4D-2DF8-4A45-B938-D342ECF67969}" type="parTrans" cxnId="{9BDF19ED-FFD4-4D6F-BFCB-15BA8A6AAFD3}">
      <dgm:prSet/>
      <dgm:spPr/>
      <dgm:t>
        <a:bodyPr/>
        <a:lstStyle/>
        <a:p>
          <a:endParaRPr lang="it-IT"/>
        </a:p>
      </dgm:t>
    </dgm:pt>
    <dgm:pt modelId="{19A04B1D-3D90-4080-97C6-851CE4A2B88D}" type="sibTrans" cxnId="{9BDF19ED-FFD4-4D6F-BFCB-15BA8A6AAFD3}">
      <dgm:prSet/>
      <dgm:spPr/>
      <dgm:t>
        <a:bodyPr/>
        <a:lstStyle/>
        <a:p>
          <a:endParaRPr lang="it-IT"/>
        </a:p>
      </dgm:t>
    </dgm:pt>
    <dgm:pt modelId="{A83447FE-3B78-4E6F-A241-CCB8C48687FF}">
      <dgm:prSet phldrT="[Testo]" custT="1">
        <dgm:style>
          <a:lnRef idx="2">
            <a:schemeClr val="accent4"/>
          </a:lnRef>
          <a:fillRef idx="1">
            <a:schemeClr val="lt1"/>
          </a:fillRef>
          <a:effectRef idx="0">
            <a:schemeClr val="accent4"/>
          </a:effectRef>
          <a:fontRef idx="minor">
            <a:schemeClr val="dk1"/>
          </a:fontRef>
        </dgm:style>
      </dgm:prSet>
      <dgm:spPr>
        <a:effectLst>
          <a:glow rad="101600">
            <a:schemeClr val="accent4">
              <a:satMod val="175000"/>
              <a:alpha val="40000"/>
            </a:schemeClr>
          </a:glow>
        </a:effectLst>
      </dgm:spPr>
      <dgm:t>
        <a:bodyPr/>
        <a:lstStyle/>
        <a:p>
          <a:r>
            <a:rPr lang="it-IT" sz="1800" b="0" dirty="0"/>
            <a:t>Gli </a:t>
          </a:r>
          <a:r>
            <a:rPr lang="it-IT" sz="1800" b="0" dirty="0" smtClean="0"/>
            <a:t>stati </a:t>
          </a:r>
          <a:r>
            <a:rPr lang="it-IT" sz="1800" b="0" dirty="0"/>
            <a:t>membri infatti hanno finora conservato le loro potestà tributarie e hanno conferito all’UE solo competenze limitate</a:t>
          </a:r>
        </a:p>
      </dgm:t>
    </dgm:pt>
    <dgm:pt modelId="{DC5D8AB9-2BBA-426B-B0E7-C2F0E4591A87}" type="parTrans" cxnId="{6D0EF66A-F229-4466-ADC3-9CAA0A5EA136}">
      <dgm:prSet/>
      <dgm:spPr/>
      <dgm:t>
        <a:bodyPr/>
        <a:lstStyle/>
        <a:p>
          <a:endParaRPr lang="it-IT"/>
        </a:p>
      </dgm:t>
    </dgm:pt>
    <dgm:pt modelId="{0EBAEAC9-84EA-4533-8305-5F888B3E3DDA}" type="sibTrans" cxnId="{6D0EF66A-F229-4466-ADC3-9CAA0A5EA136}">
      <dgm:prSet/>
      <dgm:spPr/>
      <dgm:t>
        <a:bodyPr/>
        <a:lstStyle/>
        <a:p>
          <a:endParaRPr lang="it-IT"/>
        </a:p>
      </dgm:t>
    </dgm:pt>
    <dgm:pt modelId="{8892A3A2-979B-4451-A8DA-AF748AFD2AEA}">
      <dgm:prSet phldrT="[Testo]"/>
      <dgm:spPr/>
      <dgm:t>
        <a:bodyPr/>
        <a:lstStyle/>
        <a:p>
          <a:r>
            <a:rPr lang="it-IT" b="1" i="0" u="none" smtClean="0"/>
            <a:t>promuovere la crescita economica e l'occupazione, </a:t>
          </a:r>
          <a:endParaRPr lang="it-IT" b="1" dirty="0"/>
        </a:p>
      </dgm:t>
    </dgm:pt>
    <dgm:pt modelId="{81691257-C818-42AE-8D45-64284D10F598}" type="sibTrans" cxnId="{18691986-874D-4346-BCCE-6ACD49E17D14}">
      <dgm:prSet/>
      <dgm:spPr/>
      <dgm:t>
        <a:bodyPr/>
        <a:lstStyle/>
        <a:p>
          <a:endParaRPr lang="it-IT"/>
        </a:p>
      </dgm:t>
    </dgm:pt>
    <dgm:pt modelId="{10EE753A-D1E5-42DD-95AF-3E6FAB4EE332}" type="parTrans" cxnId="{18691986-874D-4346-BCCE-6ACD49E17D14}">
      <dgm:prSet/>
      <dgm:spPr/>
      <dgm:t>
        <a:bodyPr/>
        <a:lstStyle/>
        <a:p>
          <a:endParaRPr lang="it-IT"/>
        </a:p>
      </dgm:t>
    </dgm:pt>
    <dgm:pt modelId="{CB0751FD-CE9E-4D61-A2E5-1641F8FF8265}">
      <dgm:prSet phldrT="[Testo]"/>
      <dgm:spPr/>
      <dgm:t>
        <a:bodyPr/>
        <a:lstStyle/>
        <a:p>
          <a:r>
            <a:rPr lang="it-IT" b="1" i="0" u="none" dirty="0"/>
            <a:t> garantire che le imposte non discriminino i consumatori, i lavoratori o le imprese di altri paesi dell'UE.</a:t>
          </a:r>
          <a:endParaRPr lang="it-IT" b="1" dirty="0"/>
        </a:p>
      </dgm:t>
    </dgm:pt>
    <dgm:pt modelId="{8E130F95-2FC2-45CF-B2CD-4E8D4757928D}" type="sibTrans" cxnId="{061A804A-F455-45C8-A514-DD84B88FB709}">
      <dgm:prSet/>
      <dgm:spPr/>
      <dgm:t>
        <a:bodyPr/>
        <a:lstStyle/>
        <a:p>
          <a:endParaRPr lang="it-IT"/>
        </a:p>
      </dgm:t>
    </dgm:pt>
    <dgm:pt modelId="{F3B51A6E-AC2D-47C4-96EC-25D428B28A46}" type="parTrans" cxnId="{061A804A-F455-45C8-A514-DD84B88FB709}">
      <dgm:prSet/>
      <dgm:spPr/>
      <dgm:t>
        <a:bodyPr/>
        <a:lstStyle/>
        <a:p>
          <a:endParaRPr lang="it-IT"/>
        </a:p>
      </dgm:t>
    </dgm:pt>
    <dgm:pt modelId="{56F0E57E-4DE6-4D2E-8C5B-C80D4993B043}">
      <dgm:prSet phldrT="[Testo]"/>
      <dgm:spPr/>
      <dgm:t>
        <a:bodyPr/>
        <a:lstStyle/>
        <a:p>
          <a:r>
            <a:rPr lang="it-IT" b="1" i="0" u="none" dirty="0"/>
            <a:t>garantire che le imprese di un paese non godano di indebiti vantaggi concorrenziali rispetto ai concorrenti di altri paesi,</a:t>
          </a:r>
          <a:endParaRPr lang="it-IT" b="1" dirty="0"/>
        </a:p>
      </dgm:t>
    </dgm:pt>
    <dgm:pt modelId="{36E9F3C2-2E4E-4C6C-9437-40C05F46F64D}" type="sibTrans" cxnId="{DD89475B-03A5-4BCE-A302-22F248F36FC5}">
      <dgm:prSet/>
      <dgm:spPr/>
      <dgm:t>
        <a:bodyPr/>
        <a:lstStyle/>
        <a:p>
          <a:endParaRPr lang="it-IT"/>
        </a:p>
      </dgm:t>
    </dgm:pt>
    <dgm:pt modelId="{E3A359D8-7957-4902-A0B4-865C4C7EA98E}" type="parTrans" cxnId="{DD89475B-03A5-4BCE-A302-22F248F36FC5}">
      <dgm:prSet/>
      <dgm:spPr/>
      <dgm:t>
        <a:bodyPr/>
        <a:lstStyle/>
        <a:p>
          <a:endParaRPr lang="it-IT"/>
        </a:p>
      </dgm:t>
    </dgm:pt>
    <dgm:pt modelId="{2E8FE698-E9D6-4586-9356-9039AC0D5382}">
      <dgm:prSet phldrT="[Testo]"/>
      <dgm:spPr/>
      <dgm:t>
        <a:bodyPr/>
        <a:lstStyle/>
        <a:p>
          <a:r>
            <a:rPr lang="it-IT" b="1" i="0" u="none" dirty="0" smtClean="0"/>
            <a:t>garantire il </a:t>
          </a:r>
          <a:r>
            <a:rPr lang="it-IT" b="1" i="0" u="none" dirty="0" smtClean="0"/>
            <a:t>corretto </a:t>
          </a:r>
          <a:r>
            <a:rPr lang="it-IT" b="1" i="0" u="none" dirty="0" smtClean="0"/>
            <a:t>funzionamento del mercato unico, quindi la libera circolazione </a:t>
          </a:r>
          <a:r>
            <a:rPr lang="it-IT" b="1" i="0" u="none" dirty="0"/>
            <a:t>di merci, servizi e capitali </a:t>
          </a:r>
          <a:r>
            <a:rPr lang="it-IT" b="1" i="0" u="none" dirty="0" smtClean="0"/>
            <a:t>nell'UE, </a:t>
          </a:r>
          <a:endParaRPr lang="it-IT" b="1" dirty="0"/>
        </a:p>
      </dgm:t>
    </dgm:pt>
    <dgm:pt modelId="{0637B1BA-14C7-4BC6-B69B-70A3FF6B3FB5}" type="sibTrans" cxnId="{4ABC343F-FD25-4279-B54F-84E1E1584EBA}">
      <dgm:prSet/>
      <dgm:spPr/>
      <dgm:t>
        <a:bodyPr/>
        <a:lstStyle/>
        <a:p>
          <a:endParaRPr lang="it-IT"/>
        </a:p>
      </dgm:t>
    </dgm:pt>
    <dgm:pt modelId="{06E68C3D-F2A7-4231-9062-7AEC568676B6}" type="parTrans" cxnId="{4ABC343F-FD25-4279-B54F-84E1E1584EBA}">
      <dgm:prSet/>
      <dgm:spPr/>
      <dgm:t>
        <a:bodyPr/>
        <a:lstStyle/>
        <a:p>
          <a:endParaRPr lang="it-IT"/>
        </a:p>
      </dgm:t>
    </dgm:pt>
    <dgm:pt modelId="{B9956298-0A89-4B05-9EAA-02DFDC22BCBB}" type="pres">
      <dgm:prSet presAssocID="{C4BD0C8A-4AD9-4C56-B0B3-2A8F1EAEBB3A}" presName="linear" presStyleCnt="0">
        <dgm:presLayoutVars>
          <dgm:animLvl val="lvl"/>
          <dgm:resizeHandles val="exact"/>
        </dgm:presLayoutVars>
      </dgm:prSet>
      <dgm:spPr/>
      <dgm:t>
        <a:bodyPr/>
        <a:lstStyle/>
        <a:p>
          <a:endParaRPr lang="it-IT"/>
        </a:p>
      </dgm:t>
    </dgm:pt>
    <dgm:pt modelId="{EDE532D2-7D68-4199-B4D3-ED3EE2CDB88C}" type="pres">
      <dgm:prSet presAssocID="{00A3F6FD-75A6-43FC-BD3F-2601BAA3BB3D}" presName="parentText" presStyleLbl="node1" presStyleIdx="0" presStyleCnt="3" custLinFactNeighborX="-694" custLinFactNeighborY="3243">
        <dgm:presLayoutVars>
          <dgm:chMax val="0"/>
          <dgm:bulletEnabled val="1"/>
        </dgm:presLayoutVars>
      </dgm:prSet>
      <dgm:spPr/>
      <dgm:t>
        <a:bodyPr/>
        <a:lstStyle/>
        <a:p>
          <a:endParaRPr lang="it-IT"/>
        </a:p>
      </dgm:t>
    </dgm:pt>
    <dgm:pt modelId="{61F25E33-5A86-4A6E-B41B-595377E5FEDC}" type="pres">
      <dgm:prSet presAssocID="{00A3F6FD-75A6-43FC-BD3F-2601BAA3BB3D}" presName="childText" presStyleLbl="revTx" presStyleIdx="0" presStyleCnt="1" custScaleX="57830" custScaleY="152927" custLinFactNeighborX="19941" custLinFactNeighborY="3193">
        <dgm:presLayoutVars>
          <dgm:bulletEnabled val="1"/>
        </dgm:presLayoutVars>
      </dgm:prSet>
      <dgm:spPr/>
      <dgm:t>
        <a:bodyPr/>
        <a:lstStyle/>
        <a:p>
          <a:endParaRPr lang="it-IT"/>
        </a:p>
      </dgm:t>
    </dgm:pt>
    <dgm:pt modelId="{1BD75109-0BBD-4B9E-A5A8-E9E646C9D091}" type="pres">
      <dgm:prSet presAssocID="{EFA9CCCA-8FEF-44D3-9444-ADB1476CB758}" presName="parentText" presStyleLbl="node1" presStyleIdx="1" presStyleCnt="3" custLinFactNeighborX="-504" custLinFactNeighborY="2747">
        <dgm:presLayoutVars>
          <dgm:chMax val="0"/>
          <dgm:bulletEnabled val="1"/>
        </dgm:presLayoutVars>
      </dgm:prSet>
      <dgm:spPr/>
      <dgm:t>
        <a:bodyPr/>
        <a:lstStyle/>
        <a:p>
          <a:endParaRPr lang="it-IT"/>
        </a:p>
      </dgm:t>
    </dgm:pt>
    <dgm:pt modelId="{9DA4C0A5-186B-419E-80DD-0D3A1A86BC2A}" type="pres">
      <dgm:prSet presAssocID="{19A04B1D-3D90-4080-97C6-851CE4A2B88D}" presName="spacer" presStyleCnt="0"/>
      <dgm:spPr/>
      <dgm:t>
        <a:bodyPr/>
        <a:lstStyle/>
        <a:p>
          <a:endParaRPr lang="it-IT"/>
        </a:p>
      </dgm:t>
    </dgm:pt>
    <dgm:pt modelId="{755FFF5C-2A3C-47D2-BCFC-A39F7715855E}" type="pres">
      <dgm:prSet presAssocID="{A83447FE-3B78-4E6F-A241-CCB8C48687FF}" presName="parentText" presStyleLbl="node1" presStyleIdx="2" presStyleCnt="3">
        <dgm:presLayoutVars>
          <dgm:chMax val="0"/>
          <dgm:bulletEnabled val="1"/>
        </dgm:presLayoutVars>
      </dgm:prSet>
      <dgm:spPr/>
      <dgm:t>
        <a:bodyPr/>
        <a:lstStyle/>
        <a:p>
          <a:endParaRPr lang="it-IT"/>
        </a:p>
      </dgm:t>
    </dgm:pt>
  </dgm:ptLst>
  <dgm:cxnLst>
    <dgm:cxn modelId="{6D0EF66A-F229-4466-ADC3-9CAA0A5EA136}" srcId="{C4BD0C8A-4AD9-4C56-B0B3-2A8F1EAEBB3A}" destId="{A83447FE-3B78-4E6F-A241-CCB8C48687FF}" srcOrd="2" destOrd="0" parTransId="{DC5D8AB9-2BBA-426B-B0E7-C2F0E4591A87}" sibTransId="{0EBAEAC9-84EA-4533-8305-5F888B3E3DDA}"/>
    <dgm:cxn modelId="{061A804A-F455-45C8-A514-DD84B88FB709}" srcId="{00A3F6FD-75A6-43FC-BD3F-2601BAA3BB3D}" destId="{CB0751FD-CE9E-4D61-A2E5-1641F8FF8265}" srcOrd="3" destOrd="0" parTransId="{F3B51A6E-AC2D-47C4-96EC-25D428B28A46}" sibTransId="{8E130F95-2FC2-45CF-B2CD-4E8D4757928D}"/>
    <dgm:cxn modelId="{02A53296-A11C-46AE-862F-E0BBE4498B44}" type="presOf" srcId="{56F0E57E-4DE6-4D2E-8C5B-C80D4993B043}" destId="{61F25E33-5A86-4A6E-B41B-595377E5FEDC}" srcOrd="0" destOrd="2" presId="urn:microsoft.com/office/officeart/2005/8/layout/vList2"/>
    <dgm:cxn modelId="{B124BCC1-DEA0-4AE3-A7C2-DB4C8DFF4C42}" type="presOf" srcId="{8892A3A2-979B-4451-A8DA-AF748AFD2AEA}" destId="{61F25E33-5A86-4A6E-B41B-595377E5FEDC}" srcOrd="0" destOrd="0" presId="urn:microsoft.com/office/officeart/2005/8/layout/vList2"/>
    <dgm:cxn modelId="{811C2207-70B3-41D0-A0BB-1D5C55D451D0}" type="presOf" srcId="{CB0751FD-CE9E-4D61-A2E5-1641F8FF8265}" destId="{61F25E33-5A86-4A6E-B41B-595377E5FEDC}" srcOrd="0" destOrd="3" presId="urn:microsoft.com/office/officeart/2005/8/layout/vList2"/>
    <dgm:cxn modelId="{9BDF19ED-FFD4-4D6F-BFCB-15BA8A6AAFD3}" srcId="{C4BD0C8A-4AD9-4C56-B0B3-2A8F1EAEBB3A}" destId="{EFA9CCCA-8FEF-44D3-9444-ADB1476CB758}" srcOrd="1" destOrd="0" parTransId="{69E56F4D-2DF8-4A45-B938-D342ECF67969}" sibTransId="{19A04B1D-3D90-4080-97C6-851CE4A2B88D}"/>
    <dgm:cxn modelId="{18691986-874D-4346-BCCE-6ACD49E17D14}" srcId="{00A3F6FD-75A6-43FC-BD3F-2601BAA3BB3D}" destId="{8892A3A2-979B-4451-A8DA-AF748AFD2AEA}" srcOrd="0" destOrd="0" parTransId="{10EE753A-D1E5-42DD-95AF-3E6FAB4EE332}" sibTransId="{81691257-C818-42AE-8D45-64284D10F598}"/>
    <dgm:cxn modelId="{A997F9B8-339B-4C27-BD2F-13BEE51468BD}" type="presOf" srcId="{EFA9CCCA-8FEF-44D3-9444-ADB1476CB758}" destId="{1BD75109-0BBD-4B9E-A5A8-E9E646C9D091}" srcOrd="0" destOrd="0" presId="urn:microsoft.com/office/officeart/2005/8/layout/vList2"/>
    <dgm:cxn modelId="{31B2C354-5C4D-487E-88F1-853A16B3DE19}" srcId="{C4BD0C8A-4AD9-4C56-B0B3-2A8F1EAEBB3A}" destId="{00A3F6FD-75A6-43FC-BD3F-2601BAA3BB3D}" srcOrd="0" destOrd="0" parTransId="{9E457A9B-17A3-483B-8BA2-86AA7D712185}" sibTransId="{F74D12D8-0C5B-4503-A190-4CED07DEE22B}"/>
    <dgm:cxn modelId="{B33C01B4-9378-49BC-9E57-E71EA667405F}" type="presOf" srcId="{C4BD0C8A-4AD9-4C56-B0B3-2A8F1EAEBB3A}" destId="{B9956298-0A89-4B05-9EAA-02DFDC22BCBB}" srcOrd="0" destOrd="0" presId="urn:microsoft.com/office/officeart/2005/8/layout/vList2"/>
    <dgm:cxn modelId="{DD89475B-03A5-4BCE-A302-22F248F36FC5}" srcId="{00A3F6FD-75A6-43FC-BD3F-2601BAA3BB3D}" destId="{56F0E57E-4DE6-4D2E-8C5B-C80D4993B043}" srcOrd="2" destOrd="0" parTransId="{E3A359D8-7957-4902-A0B4-865C4C7EA98E}" sibTransId="{36E9F3C2-2E4E-4C6C-9437-40C05F46F64D}"/>
    <dgm:cxn modelId="{4ABC343F-FD25-4279-B54F-84E1E1584EBA}" srcId="{00A3F6FD-75A6-43FC-BD3F-2601BAA3BB3D}" destId="{2E8FE698-E9D6-4586-9356-9039AC0D5382}" srcOrd="1" destOrd="0" parTransId="{06E68C3D-F2A7-4231-9062-7AEC568676B6}" sibTransId="{0637B1BA-14C7-4BC6-B69B-70A3FF6B3FB5}"/>
    <dgm:cxn modelId="{43430EC9-17A9-4585-A996-98D5EA318F3B}" type="presOf" srcId="{00A3F6FD-75A6-43FC-BD3F-2601BAA3BB3D}" destId="{EDE532D2-7D68-4199-B4D3-ED3EE2CDB88C}" srcOrd="0" destOrd="0" presId="urn:microsoft.com/office/officeart/2005/8/layout/vList2"/>
    <dgm:cxn modelId="{8FFECAE3-8F9A-4C18-AFB7-15022E8DDEA9}" type="presOf" srcId="{2E8FE698-E9D6-4586-9356-9039AC0D5382}" destId="{61F25E33-5A86-4A6E-B41B-595377E5FEDC}" srcOrd="0" destOrd="1" presId="urn:microsoft.com/office/officeart/2005/8/layout/vList2"/>
    <dgm:cxn modelId="{9C464BD6-A57E-4E6B-98A3-43CE14F2E8BA}" type="presOf" srcId="{A83447FE-3B78-4E6F-A241-CCB8C48687FF}" destId="{755FFF5C-2A3C-47D2-BCFC-A39F7715855E}" srcOrd="0" destOrd="0" presId="urn:microsoft.com/office/officeart/2005/8/layout/vList2"/>
    <dgm:cxn modelId="{254AA76D-BC47-4AE9-9D0B-AF5AD485AFCE}" type="presParOf" srcId="{B9956298-0A89-4B05-9EAA-02DFDC22BCBB}" destId="{EDE532D2-7D68-4199-B4D3-ED3EE2CDB88C}" srcOrd="0" destOrd="0" presId="urn:microsoft.com/office/officeart/2005/8/layout/vList2"/>
    <dgm:cxn modelId="{7182D1B6-DB79-451C-AE64-6047AB21AB4A}" type="presParOf" srcId="{B9956298-0A89-4B05-9EAA-02DFDC22BCBB}" destId="{61F25E33-5A86-4A6E-B41B-595377E5FEDC}" srcOrd="1" destOrd="0" presId="urn:microsoft.com/office/officeart/2005/8/layout/vList2"/>
    <dgm:cxn modelId="{C3006101-ED83-41F4-A151-215621C5906B}" type="presParOf" srcId="{B9956298-0A89-4B05-9EAA-02DFDC22BCBB}" destId="{1BD75109-0BBD-4B9E-A5A8-E9E646C9D091}" srcOrd="2" destOrd="0" presId="urn:microsoft.com/office/officeart/2005/8/layout/vList2"/>
    <dgm:cxn modelId="{4C9EE846-0D34-4938-A491-C087404CB46B}" type="presParOf" srcId="{B9956298-0A89-4B05-9EAA-02DFDC22BCBB}" destId="{9DA4C0A5-186B-419E-80DD-0D3A1A86BC2A}" srcOrd="3" destOrd="0" presId="urn:microsoft.com/office/officeart/2005/8/layout/vList2"/>
    <dgm:cxn modelId="{AE8F5F08-8393-4207-8DFB-F1E940E771C0}" type="presParOf" srcId="{B9956298-0A89-4B05-9EAA-02DFDC22BCBB}" destId="{755FFF5C-2A3C-47D2-BCFC-A39F7715855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532D2-7D68-4199-B4D3-ED3EE2CDB88C}">
      <dsp:nvSpPr>
        <dsp:cNvPr id="0" name=""/>
        <dsp:cNvSpPr/>
      </dsp:nvSpPr>
      <dsp:spPr>
        <a:xfrm>
          <a:off x="0" y="72810"/>
          <a:ext cx="11164279" cy="720720"/>
        </a:xfrm>
        <a:prstGeom prst="roundRect">
          <a:avLst/>
        </a:prstGeom>
        <a:solidFill>
          <a:schemeClr val="lt1"/>
        </a:solidFill>
        <a:ln w="19050" cap="rnd" cmpd="sng" algn="ctr">
          <a:solidFill>
            <a:schemeClr val="accent1"/>
          </a:solidFill>
          <a:prstDash val="solid"/>
        </a:ln>
        <a:effectLst>
          <a:glow rad="63500">
            <a:schemeClr val="accent1">
              <a:satMod val="175000"/>
              <a:alpha val="40000"/>
            </a:schemeClr>
          </a:glow>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it-IT" sz="1800" b="0" kern="1200" dirty="0"/>
            <a:t>L'UE non ha un ruolo diretto nell'imposizione fiscale, il suo ruolo è quello di vigilare sulle norme fiscali nazionali per garantire che siano coerenti con alcune sue politiche.</a:t>
          </a:r>
        </a:p>
      </dsp:txBody>
      <dsp:txXfrm>
        <a:off x="35183" y="107993"/>
        <a:ext cx="11093913" cy="650354"/>
      </dsp:txXfrm>
    </dsp:sp>
    <dsp:sp modelId="{61F25E33-5A86-4A6E-B41B-595377E5FEDC}">
      <dsp:nvSpPr>
        <dsp:cNvPr id="0" name=""/>
        <dsp:cNvSpPr/>
      </dsp:nvSpPr>
      <dsp:spPr>
        <a:xfrm>
          <a:off x="4580257" y="770760"/>
          <a:ext cx="6456302" cy="21589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4466"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it-IT" sz="1700" b="1" i="0" u="none" kern="1200" smtClean="0"/>
            <a:t>promuovere la crescita economica e l'occupazione, </a:t>
          </a:r>
          <a:endParaRPr lang="it-IT" sz="1700" b="1" kern="1200" dirty="0"/>
        </a:p>
        <a:p>
          <a:pPr marL="171450" lvl="1" indent="-171450" algn="l" defTabSz="755650">
            <a:lnSpc>
              <a:spcPct val="90000"/>
            </a:lnSpc>
            <a:spcBef>
              <a:spcPct val="0"/>
            </a:spcBef>
            <a:spcAft>
              <a:spcPct val="20000"/>
            </a:spcAft>
            <a:buChar char="••"/>
          </a:pPr>
          <a:r>
            <a:rPr lang="it-IT" sz="1700" b="1" i="0" u="none" kern="1200" dirty="0" smtClean="0"/>
            <a:t>garantire il </a:t>
          </a:r>
          <a:r>
            <a:rPr lang="it-IT" sz="1700" b="1" i="0" u="none" kern="1200" dirty="0" smtClean="0"/>
            <a:t>corretto </a:t>
          </a:r>
          <a:r>
            <a:rPr lang="it-IT" sz="1700" b="1" i="0" u="none" kern="1200" dirty="0" smtClean="0"/>
            <a:t>funzionamento del mercato unico, quindi la libera circolazione </a:t>
          </a:r>
          <a:r>
            <a:rPr lang="it-IT" sz="1700" b="1" i="0" u="none" kern="1200" dirty="0"/>
            <a:t>di merci, servizi e capitali </a:t>
          </a:r>
          <a:r>
            <a:rPr lang="it-IT" sz="1700" b="1" i="0" u="none" kern="1200" dirty="0" smtClean="0"/>
            <a:t>nell'UE, </a:t>
          </a:r>
          <a:endParaRPr lang="it-IT" sz="1700" b="1" kern="1200" dirty="0"/>
        </a:p>
        <a:p>
          <a:pPr marL="171450" lvl="1" indent="-171450" algn="l" defTabSz="755650">
            <a:lnSpc>
              <a:spcPct val="90000"/>
            </a:lnSpc>
            <a:spcBef>
              <a:spcPct val="0"/>
            </a:spcBef>
            <a:spcAft>
              <a:spcPct val="20000"/>
            </a:spcAft>
            <a:buChar char="••"/>
          </a:pPr>
          <a:r>
            <a:rPr lang="it-IT" sz="1700" b="1" i="0" u="none" kern="1200" dirty="0"/>
            <a:t>garantire che le imprese di un paese non godano di indebiti vantaggi concorrenziali rispetto ai concorrenti di altri paesi,</a:t>
          </a:r>
          <a:endParaRPr lang="it-IT" sz="1700" b="1" kern="1200" dirty="0"/>
        </a:p>
        <a:p>
          <a:pPr marL="171450" lvl="1" indent="-171450" algn="l" defTabSz="755650">
            <a:lnSpc>
              <a:spcPct val="90000"/>
            </a:lnSpc>
            <a:spcBef>
              <a:spcPct val="0"/>
            </a:spcBef>
            <a:spcAft>
              <a:spcPct val="20000"/>
            </a:spcAft>
            <a:buChar char="••"/>
          </a:pPr>
          <a:r>
            <a:rPr lang="it-IT" sz="1700" b="1" i="0" u="none" kern="1200" dirty="0"/>
            <a:t> garantire che le imposte non discriminino i consumatori, i lavoratori o le imprese di altri paesi dell'UE.</a:t>
          </a:r>
          <a:endParaRPr lang="it-IT" sz="1700" b="1" kern="1200" dirty="0"/>
        </a:p>
      </dsp:txBody>
      <dsp:txXfrm>
        <a:off x="4580257" y="770760"/>
        <a:ext cx="6456302" cy="2158931"/>
      </dsp:txXfrm>
    </dsp:sp>
    <dsp:sp modelId="{1BD75109-0BBD-4B9E-A5A8-E9E646C9D091}">
      <dsp:nvSpPr>
        <dsp:cNvPr id="0" name=""/>
        <dsp:cNvSpPr/>
      </dsp:nvSpPr>
      <dsp:spPr>
        <a:xfrm>
          <a:off x="0" y="2908420"/>
          <a:ext cx="11164279" cy="720720"/>
        </a:xfrm>
        <a:prstGeom prst="roundRect">
          <a:avLst/>
        </a:prstGeom>
        <a:solidFill>
          <a:schemeClr val="lt1"/>
        </a:solidFill>
        <a:ln w="19050" cap="rnd" cmpd="sng" algn="ctr">
          <a:solidFill>
            <a:schemeClr val="accent2"/>
          </a:solidFill>
          <a:prstDash val="solid"/>
        </a:ln>
        <a:effectLst>
          <a:glow rad="63500">
            <a:schemeClr val="accent2">
              <a:satMod val="175000"/>
              <a:alpha val="40000"/>
            </a:schemeClr>
          </a:glow>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it-IT" sz="1800" b="0" kern="1200" dirty="0"/>
            <a:t>Le decisioni dell'UE in materia fiscale richiedono il consenso unanime di tutti i governi dei paesi membri</a:t>
          </a:r>
        </a:p>
      </dsp:txBody>
      <dsp:txXfrm>
        <a:off x="35183" y="2943603"/>
        <a:ext cx="11093913" cy="650354"/>
      </dsp:txXfrm>
    </dsp:sp>
    <dsp:sp modelId="{755FFF5C-2A3C-47D2-BCFC-A39F7715855E}">
      <dsp:nvSpPr>
        <dsp:cNvPr id="0" name=""/>
        <dsp:cNvSpPr/>
      </dsp:nvSpPr>
      <dsp:spPr>
        <a:xfrm>
          <a:off x="0" y="3690759"/>
          <a:ext cx="11164279" cy="720720"/>
        </a:xfrm>
        <a:prstGeom prst="roundRect">
          <a:avLst/>
        </a:prstGeom>
        <a:solidFill>
          <a:schemeClr val="lt1"/>
        </a:solidFill>
        <a:ln w="19050" cap="rnd" cmpd="sng" algn="ctr">
          <a:solidFill>
            <a:schemeClr val="accent4"/>
          </a:solidFill>
          <a:prstDash val="solid"/>
        </a:ln>
        <a:effectLst>
          <a:glow rad="101600">
            <a:schemeClr val="accent4">
              <a:satMod val="175000"/>
              <a:alpha val="40000"/>
            </a:schemeClr>
          </a:glow>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it-IT" sz="1800" b="0" kern="1200" dirty="0"/>
            <a:t>Gli </a:t>
          </a:r>
          <a:r>
            <a:rPr lang="it-IT" sz="1800" b="0" kern="1200" dirty="0" smtClean="0"/>
            <a:t>stati </a:t>
          </a:r>
          <a:r>
            <a:rPr lang="it-IT" sz="1800" b="0" kern="1200" dirty="0"/>
            <a:t>membri infatti hanno finora conservato le loro potestà tributarie e hanno conferito all’UE solo competenze limitate</a:t>
          </a:r>
        </a:p>
      </dsp:txBody>
      <dsp:txXfrm>
        <a:off x="35183" y="3725942"/>
        <a:ext cx="11093913" cy="65035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91BF67-2A3A-48E6-B59F-C256F0946E7F}" type="datetimeFigureOut">
              <a:rPr lang="it-IT" smtClean="0"/>
              <a:t>04/05/2017</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5CFAB7-18C0-4C3C-A2DE-492ED09331E2}" type="slidenum">
              <a:rPr lang="it-IT" smtClean="0"/>
              <a:t>‹N›</a:t>
            </a:fld>
            <a:endParaRPr lang="it-IT"/>
          </a:p>
        </p:txBody>
      </p:sp>
    </p:spTree>
    <p:extLst>
      <p:ext uri="{BB962C8B-B14F-4D97-AF65-F5344CB8AC3E}">
        <p14:creationId xmlns:p14="http://schemas.microsoft.com/office/powerpoint/2010/main" val="983148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5CFAB7-18C0-4C3C-A2DE-492ED09331E2}" type="slidenum">
              <a:rPr lang="it-IT" smtClean="0"/>
              <a:t>3</a:t>
            </a:fld>
            <a:endParaRPr lang="it-IT"/>
          </a:p>
        </p:txBody>
      </p:sp>
    </p:spTree>
    <p:extLst>
      <p:ext uri="{BB962C8B-B14F-4D97-AF65-F5344CB8AC3E}">
        <p14:creationId xmlns:p14="http://schemas.microsoft.com/office/powerpoint/2010/main" val="1943654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5CFAB7-18C0-4C3C-A2DE-492ED09331E2}" type="slidenum">
              <a:rPr lang="it-IT" smtClean="0"/>
              <a:t>5</a:t>
            </a:fld>
            <a:endParaRPr lang="it-IT"/>
          </a:p>
        </p:txBody>
      </p:sp>
    </p:spTree>
    <p:extLst>
      <p:ext uri="{BB962C8B-B14F-4D97-AF65-F5344CB8AC3E}">
        <p14:creationId xmlns:p14="http://schemas.microsoft.com/office/powerpoint/2010/main" val="3666535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Esaminare</a:t>
            </a:r>
            <a:r>
              <a:rPr lang="it-IT" baseline="0" dirty="0"/>
              <a:t> divergenze tra gli  Stati</a:t>
            </a:r>
            <a:endParaRPr lang="it-IT" dirty="0"/>
          </a:p>
        </p:txBody>
      </p:sp>
      <p:sp>
        <p:nvSpPr>
          <p:cNvPr id="4" name="Segnaposto numero diapositiva 3"/>
          <p:cNvSpPr>
            <a:spLocks noGrp="1"/>
          </p:cNvSpPr>
          <p:nvPr>
            <p:ph type="sldNum" sz="quarter" idx="10"/>
          </p:nvPr>
        </p:nvSpPr>
        <p:spPr/>
        <p:txBody>
          <a:bodyPr/>
          <a:lstStyle/>
          <a:p>
            <a:fld id="{2C5CFAB7-18C0-4C3C-A2DE-492ED09331E2}" type="slidenum">
              <a:rPr lang="it-IT" smtClean="0"/>
              <a:t>6</a:t>
            </a:fld>
            <a:endParaRPr lang="it-IT"/>
          </a:p>
        </p:txBody>
      </p:sp>
    </p:spTree>
    <p:extLst>
      <p:ext uri="{BB962C8B-B14F-4D97-AF65-F5344CB8AC3E}">
        <p14:creationId xmlns:p14="http://schemas.microsoft.com/office/powerpoint/2010/main" val="1898395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Spiegare cos’è la competizione fiscale</a:t>
            </a:r>
          </a:p>
        </p:txBody>
      </p:sp>
      <p:sp>
        <p:nvSpPr>
          <p:cNvPr id="4" name="Segnaposto numero diapositiva 3"/>
          <p:cNvSpPr>
            <a:spLocks noGrp="1"/>
          </p:cNvSpPr>
          <p:nvPr>
            <p:ph type="sldNum" sz="quarter" idx="10"/>
          </p:nvPr>
        </p:nvSpPr>
        <p:spPr/>
        <p:txBody>
          <a:bodyPr/>
          <a:lstStyle/>
          <a:p>
            <a:fld id="{2C5CFAB7-18C0-4C3C-A2DE-492ED09331E2}" type="slidenum">
              <a:rPr lang="it-IT" smtClean="0"/>
              <a:t>7</a:t>
            </a:fld>
            <a:endParaRPr lang="it-IT"/>
          </a:p>
        </p:txBody>
      </p:sp>
    </p:spTree>
    <p:extLst>
      <p:ext uri="{BB962C8B-B14F-4D97-AF65-F5344CB8AC3E}">
        <p14:creationId xmlns:p14="http://schemas.microsoft.com/office/powerpoint/2010/main" val="4084611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8580272-03BF-45C4-A2E2-6FCB5E6D2868}" type="datetimeFigureOut">
              <a:rPr lang="it-IT" smtClean="0"/>
              <a:t>04/05/2017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29ED9B1-D4C6-4174-829D-4206718BFD45}" type="slidenum">
              <a:rPr lang="it-IT" smtClean="0"/>
              <a:t>‹N›</a:t>
            </a:fld>
            <a:endParaRPr lang="it-IT"/>
          </a:p>
        </p:txBody>
      </p:sp>
    </p:spTree>
    <p:extLst>
      <p:ext uri="{BB962C8B-B14F-4D97-AF65-F5344CB8AC3E}">
        <p14:creationId xmlns:p14="http://schemas.microsoft.com/office/powerpoint/2010/main" val="2714462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18580272-03BF-45C4-A2E2-6FCB5E6D2868}" type="datetimeFigureOut">
              <a:rPr lang="it-IT" smtClean="0"/>
              <a:t>04/05/2017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29ED9B1-D4C6-4174-829D-4206718BFD45}" type="slidenum">
              <a:rPr lang="it-IT" smtClean="0"/>
              <a:t>‹N›</a:t>
            </a:fld>
            <a:endParaRPr lang="it-IT"/>
          </a:p>
        </p:txBody>
      </p:sp>
    </p:spTree>
    <p:extLst>
      <p:ext uri="{BB962C8B-B14F-4D97-AF65-F5344CB8AC3E}">
        <p14:creationId xmlns:p14="http://schemas.microsoft.com/office/powerpoint/2010/main" val="885008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18580272-03BF-45C4-A2E2-6FCB5E6D2868}" type="datetimeFigureOut">
              <a:rPr lang="it-IT" smtClean="0"/>
              <a:t>04/05/2017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29ED9B1-D4C6-4174-829D-4206718BFD45}"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7778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18580272-03BF-45C4-A2E2-6FCB5E6D2868}" type="datetimeFigureOut">
              <a:rPr lang="it-IT" smtClean="0"/>
              <a:t>04/05/2017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29ED9B1-D4C6-4174-829D-4206718BFD45}" type="slidenum">
              <a:rPr lang="it-IT" smtClean="0"/>
              <a:t>‹N›</a:t>
            </a:fld>
            <a:endParaRPr lang="it-IT"/>
          </a:p>
        </p:txBody>
      </p:sp>
    </p:spTree>
    <p:extLst>
      <p:ext uri="{BB962C8B-B14F-4D97-AF65-F5344CB8AC3E}">
        <p14:creationId xmlns:p14="http://schemas.microsoft.com/office/powerpoint/2010/main" val="374997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18580272-03BF-45C4-A2E2-6FCB5E6D2868}" type="datetimeFigureOut">
              <a:rPr lang="it-IT" smtClean="0"/>
              <a:t>04/05/2017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29ED9B1-D4C6-4174-829D-4206718BFD45}"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72111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18580272-03BF-45C4-A2E2-6FCB5E6D2868}" type="datetimeFigureOut">
              <a:rPr lang="it-IT" smtClean="0"/>
              <a:t>04/05/2017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29ED9B1-D4C6-4174-829D-4206718BFD45}" type="slidenum">
              <a:rPr lang="it-IT" smtClean="0"/>
              <a:t>‹N›</a:t>
            </a:fld>
            <a:endParaRPr lang="it-IT"/>
          </a:p>
        </p:txBody>
      </p:sp>
    </p:spTree>
    <p:extLst>
      <p:ext uri="{BB962C8B-B14F-4D97-AF65-F5344CB8AC3E}">
        <p14:creationId xmlns:p14="http://schemas.microsoft.com/office/powerpoint/2010/main" val="937017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8580272-03BF-45C4-A2E2-6FCB5E6D2868}" type="datetimeFigureOut">
              <a:rPr lang="it-IT" smtClean="0"/>
              <a:t>04/05/2017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29ED9B1-D4C6-4174-829D-4206718BFD45}" type="slidenum">
              <a:rPr lang="it-IT" smtClean="0"/>
              <a:t>‹N›</a:t>
            </a:fld>
            <a:endParaRPr lang="it-IT"/>
          </a:p>
        </p:txBody>
      </p:sp>
    </p:spTree>
    <p:extLst>
      <p:ext uri="{BB962C8B-B14F-4D97-AF65-F5344CB8AC3E}">
        <p14:creationId xmlns:p14="http://schemas.microsoft.com/office/powerpoint/2010/main" val="3502869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8580272-03BF-45C4-A2E2-6FCB5E6D2868}" type="datetimeFigureOut">
              <a:rPr lang="it-IT" smtClean="0"/>
              <a:t>04/05/2017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29ED9B1-D4C6-4174-829D-4206718BFD45}" type="slidenum">
              <a:rPr lang="it-IT" smtClean="0"/>
              <a:t>‹N›</a:t>
            </a:fld>
            <a:endParaRPr lang="it-IT"/>
          </a:p>
        </p:txBody>
      </p:sp>
    </p:spTree>
    <p:extLst>
      <p:ext uri="{BB962C8B-B14F-4D97-AF65-F5344CB8AC3E}">
        <p14:creationId xmlns:p14="http://schemas.microsoft.com/office/powerpoint/2010/main" val="466214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8580272-03BF-45C4-A2E2-6FCB5E6D2868}" type="datetimeFigureOut">
              <a:rPr lang="it-IT" smtClean="0"/>
              <a:t>04/05/2017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29ED9B1-D4C6-4174-829D-4206718BFD45}" type="slidenum">
              <a:rPr lang="it-IT" smtClean="0"/>
              <a:t>‹N›</a:t>
            </a:fld>
            <a:endParaRPr lang="it-IT"/>
          </a:p>
        </p:txBody>
      </p:sp>
    </p:spTree>
    <p:extLst>
      <p:ext uri="{BB962C8B-B14F-4D97-AF65-F5344CB8AC3E}">
        <p14:creationId xmlns:p14="http://schemas.microsoft.com/office/powerpoint/2010/main" val="612027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18580272-03BF-45C4-A2E2-6FCB5E6D2868}" type="datetimeFigureOut">
              <a:rPr lang="it-IT" smtClean="0"/>
              <a:t>04/05/2017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29ED9B1-D4C6-4174-829D-4206718BFD45}" type="slidenum">
              <a:rPr lang="it-IT" smtClean="0"/>
              <a:t>‹N›</a:t>
            </a:fld>
            <a:endParaRPr lang="it-IT"/>
          </a:p>
        </p:txBody>
      </p:sp>
    </p:spTree>
    <p:extLst>
      <p:ext uri="{BB962C8B-B14F-4D97-AF65-F5344CB8AC3E}">
        <p14:creationId xmlns:p14="http://schemas.microsoft.com/office/powerpoint/2010/main" val="3578352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8580272-03BF-45C4-A2E2-6FCB5E6D2868}" type="datetimeFigureOut">
              <a:rPr lang="it-IT" smtClean="0"/>
              <a:t>04/05/2017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29ED9B1-D4C6-4174-829D-4206718BFD45}" type="slidenum">
              <a:rPr lang="it-IT" smtClean="0"/>
              <a:t>‹N›</a:t>
            </a:fld>
            <a:endParaRPr lang="it-IT"/>
          </a:p>
        </p:txBody>
      </p:sp>
    </p:spTree>
    <p:extLst>
      <p:ext uri="{BB962C8B-B14F-4D97-AF65-F5344CB8AC3E}">
        <p14:creationId xmlns:p14="http://schemas.microsoft.com/office/powerpoint/2010/main" val="3613809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8580272-03BF-45C4-A2E2-6FCB5E6D2868}" type="datetimeFigureOut">
              <a:rPr lang="it-IT" smtClean="0"/>
              <a:t>04/05/2017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829ED9B1-D4C6-4174-829D-4206718BFD45}" type="slidenum">
              <a:rPr lang="it-IT" smtClean="0"/>
              <a:t>‹N›</a:t>
            </a:fld>
            <a:endParaRPr lang="it-IT"/>
          </a:p>
        </p:txBody>
      </p:sp>
    </p:spTree>
    <p:extLst>
      <p:ext uri="{BB962C8B-B14F-4D97-AF65-F5344CB8AC3E}">
        <p14:creationId xmlns:p14="http://schemas.microsoft.com/office/powerpoint/2010/main" val="1317460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18580272-03BF-45C4-A2E2-6FCB5E6D2868}" type="datetimeFigureOut">
              <a:rPr lang="it-IT" smtClean="0"/>
              <a:t>04/05/2017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829ED9B1-D4C6-4174-829D-4206718BFD45}" type="slidenum">
              <a:rPr lang="it-IT" smtClean="0"/>
              <a:t>‹N›</a:t>
            </a:fld>
            <a:endParaRPr lang="it-IT"/>
          </a:p>
        </p:txBody>
      </p:sp>
    </p:spTree>
    <p:extLst>
      <p:ext uri="{BB962C8B-B14F-4D97-AF65-F5344CB8AC3E}">
        <p14:creationId xmlns:p14="http://schemas.microsoft.com/office/powerpoint/2010/main" val="3868796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80272-03BF-45C4-A2E2-6FCB5E6D2868}" type="datetimeFigureOut">
              <a:rPr lang="it-IT" smtClean="0"/>
              <a:t>04/05/2017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829ED9B1-D4C6-4174-829D-4206718BFD45}" type="slidenum">
              <a:rPr lang="it-IT" smtClean="0"/>
              <a:t>‹N›</a:t>
            </a:fld>
            <a:endParaRPr lang="it-IT"/>
          </a:p>
        </p:txBody>
      </p:sp>
    </p:spTree>
    <p:extLst>
      <p:ext uri="{BB962C8B-B14F-4D97-AF65-F5344CB8AC3E}">
        <p14:creationId xmlns:p14="http://schemas.microsoft.com/office/powerpoint/2010/main" val="124960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18580272-03BF-45C4-A2E2-6FCB5E6D2868}" type="datetimeFigureOut">
              <a:rPr lang="it-IT" smtClean="0"/>
              <a:t>04/05/2017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29ED9B1-D4C6-4174-829D-4206718BFD45}" type="slidenum">
              <a:rPr lang="it-IT" smtClean="0"/>
              <a:t>‹N›</a:t>
            </a:fld>
            <a:endParaRPr lang="it-IT"/>
          </a:p>
        </p:txBody>
      </p:sp>
    </p:spTree>
    <p:extLst>
      <p:ext uri="{BB962C8B-B14F-4D97-AF65-F5344CB8AC3E}">
        <p14:creationId xmlns:p14="http://schemas.microsoft.com/office/powerpoint/2010/main" val="1877505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9ED9B1-D4C6-4174-829D-4206718BFD45}" type="slidenum">
              <a:rPr lang="it-IT" smtClean="0"/>
              <a:t>‹N›</a:t>
            </a:fld>
            <a:endParaRPr lang="it-IT"/>
          </a:p>
        </p:txBody>
      </p:sp>
      <p:sp>
        <p:nvSpPr>
          <p:cNvPr id="5" name="Date Placeholder 4"/>
          <p:cNvSpPr>
            <a:spLocks noGrp="1"/>
          </p:cNvSpPr>
          <p:nvPr>
            <p:ph type="dt" sz="half" idx="10"/>
          </p:nvPr>
        </p:nvSpPr>
        <p:spPr/>
        <p:txBody>
          <a:bodyPr/>
          <a:lstStyle/>
          <a:p>
            <a:fld id="{18580272-03BF-45C4-A2E2-6FCB5E6D2868}" type="datetimeFigureOut">
              <a:rPr lang="it-IT" smtClean="0"/>
              <a:t>04/05/2017</a:t>
            </a:fld>
            <a:endParaRPr lang="it-IT"/>
          </a:p>
        </p:txBody>
      </p:sp>
    </p:spTree>
    <p:extLst>
      <p:ext uri="{BB962C8B-B14F-4D97-AF65-F5344CB8AC3E}">
        <p14:creationId xmlns:p14="http://schemas.microsoft.com/office/powerpoint/2010/main" val="2297501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8580272-03BF-45C4-A2E2-6FCB5E6D2868}" type="datetimeFigureOut">
              <a:rPr lang="it-IT" smtClean="0"/>
              <a:t>04/05/2017</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29ED9B1-D4C6-4174-829D-4206718BFD45}" type="slidenum">
              <a:rPr lang="it-IT" smtClean="0"/>
              <a:t>‹N›</a:t>
            </a:fld>
            <a:endParaRPr lang="it-IT"/>
          </a:p>
        </p:txBody>
      </p:sp>
    </p:spTree>
    <p:extLst>
      <p:ext uri="{BB962C8B-B14F-4D97-AF65-F5344CB8AC3E}">
        <p14:creationId xmlns:p14="http://schemas.microsoft.com/office/powerpoint/2010/main" val="3634866444"/>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economonitor.com/blog/2012/06/what-fiscal-union-mea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05467" y="1620763"/>
            <a:ext cx="7766936" cy="1775580"/>
          </a:xfrm>
        </p:spPr>
        <p:txBody>
          <a:bodyPr/>
          <a:lstStyle/>
          <a:p>
            <a:pPr algn="ctr"/>
            <a:r>
              <a:rPr lang="it-IT" sz="6000" b="1" dirty="0"/>
              <a:t>UNIONE </a:t>
            </a:r>
            <a:r>
              <a:rPr lang="it-IT" sz="6000" b="1" dirty="0">
                <a:ln w="0"/>
                <a:effectLst>
                  <a:outerShdw blurRad="38100" dist="25400" dir="5400000" algn="ctr" rotWithShape="0">
                    <a:srgbClr val="6E747A">
                      <a:alpha val="43000"/>
                    </a:srgbClr>
                  </a:outerShdw>
                </a:effectLst>
              </a:rPr>
              <a:t>FISCALE</a:t>
            </a:r>
            <a:endParaRPr lang="it-IT" sz="6000" b="1" dirty="0"/>
          </a:p>
        </p:txBody>
      </p:sp>
      <p:sp>
        <p:nvSpPr>
          <p:cNvPr id="3" name="Sottotitolo 2"/>
          <p:cNvSpPr>
            <a:spLocks noGrp="1"/>
          </p:cNvSpPr>
          <p:nvPr>
            <p:ph type="subTitle" idx="1"/>
          </p:nvPr>
        </p:nvSpPr>
        <p:spPr>
          <a:xfrm>
            <a:off x="1405467" y="3804090"/>
            <a:ext cx="7766936" cy="1096899"/>
          </a:xfrm>
        </p:spPr>
        <p:txBody>
          <a:bodyPr>
            <a:normAutofit/>
          </a:bodyPr>
          <a:lstStyle/>
          <a:p>
            <a:pPr algn="ctr"/>
            <a:r>
              <a:rPr lang="it-IT" sz="2000" b="1" dirty="0"/>
              <a:t>Elena Sponga, Martina Rosa </a:t>
            </a:r>
            <a:r>
              <a:rPr lang="it-IT" sz="2000" b="1" dirty="0" err="1"/>
              <a:t>Rundo</a:t>
            </a:r>
            <a:endParaRPr lang="it-IT" sz="2000" b="1" dirty="0"/>
          </a:p>
        </p:txBody>
      </p:sp>
    </p:spTree>
    <p:extLst>
      <p:ext uri="{BB962C8B-B14F-4D97-AF65-F5344CB8AC3E}">
        <p14:creationId xmlns:p14="http://schemas.microsoft.com/office/powerpoint/2010/main" val="3060409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20504" y="493933"/>
            <a:ext cx="8596668" cy="1320800"/>
          </a:xfrm>
        </p:spPr>
        <p:txBody>
          <a:bodyPr/>
          <a:lstStyle/>
          <a:p>
            <a:r>
              <a:rPr lang="it-IT" b="1" dirty="0"/>
              <a:t>La teoria delle aree valutarie ottimali</a:t>
            </a:r>
          </a:p>
        </p:txBody>
      </p:sp>
      <p:sp>
        <p:nvSpPr>
          <p:cNvPr id="3" name="Segnaposto contenuto 2"/>
          <p:cNvSpPr>
            <a:spLocks noGrp="1"/>
          </p:cNvSpPr>
          <p:nvPr>
            <p:ph idx="1"/>
          </p:nvPr>
        </p:nvSpPr>
        <p:spPr>
          <a:xfrm>
            <a:off x="520504" y="1814733"/>
            <a:ext cx="9414679" cy="4572000"/>
          </a:xfrm>
        </p:spPr>
        <p:txBody>
          <a:bodyPr>
            <a:normAutofit fontScale="92500" lnSpcReduction="20000"/>
          </a:bodyPr>
          <a:lstStyle/>
          <a:p>
            <a:r>
              <a:rPr lang="it-IT" dirty="0" err="1"/>
              <a:t>Mundell</a:t>
            </a:r>
            <a:r>
              <a:rPr lang="it-IT" dirty="0"/>
              <a:t> (1961)</a:t>
            </a:r>
          </a:p>
          <a:p>
            <a:pPr marL="0" indent="0">
              <a:buNone/>
            </a:pPr>
            <a:r>
              <a:rPr lang="it-IT" dirty="0"/>
              <a:t>Una moneta unica è più praticabile se le ragioni che condividono questa moneta sono caratterizzate da una </a:t>
            </a:r>
            <a:r>
              <a:rPr lang="it-IT" b="1" dirty="0"/>
              <a:t>reciproca elevata mobilità del lavoro </a:t>
            </a:r>
            <a:r>
              <a:rPr lang="it-IT" dirty="0"/>
              <a:t>(dei capitali)</a:t>
            </a:r>
          </a:p>
          <a:p>
            <a:r>
              <a:rPr lang="it-IT" dirty="0" err="1"/>
              <a:t>Kenen</a:t>
            </a:r>
            <a:r>
              <a:rPr lang="it-IT" dirty="0"/>
              <a:t> (1969)</a:t>
            </a:r>
          </a:p>
          <a:p>
            <a:pPr marL="0" indent="0" algn="just">
              <a:buNone/>
            </a:pPr>
            <a:r>
              <a:rPr lang="it-IT" dirty="0"/>
              <a:t>Un’</a:t>
            </a:r>
            <a:r>
              <a:rPr lang="it-IT" b="1" dirty="0"/>
              <a:t>integrazione fiscale </a:t>
            </a:r>
            <a:r>
              <a:rPr lang="it-IT" dirty="0"/>
              <a:t>può aiutare molto a trattare gli shock asimmetrici.</a:t>
            </a:r>
          </a:p>
          <a:p>
            <a:pPr marL="0" indent="0" algn="just">
              <a:buNone/>
            </a:pPr>
            <a:r>
              <a:rPr lang="it-IT" dirty="0"/>
              <a:t>“…la </a:t>
            </a:r>
            <a:r>
              <a:rPr lang="it-IT" b="1" dirty="0"/>
              <a:t>politica monetaria e la politica fiscale devono procedere a braccetto </a:t>
            </a:r>
            <a:r>
              <a:rPr lang="it-IT" dirty="0"/>
              <a:t>e, per l’esistenza di una combinazione ottima delle due, </a:t>
            </a:r>
            <a:r>
              <a:rPr lang="it-IT" b="1" dirty="0"/>
              <a:t>è necessario che esse abbiano lo stesso dominio</a:t>
            </a:r>
            <a:r>
              <a:rPr lang="it-IT" dirty="0"/>
              <a:t>. Un unico Tesoro, in collaborazione o in concorrenza con la Banca Centrale, deve essere investito del potere assoluto riguardo le decisioni in termini di spesa e di tassazione. Il dominio dell’autorità fiscale, quindi, dovrebbe coincidere con quello dell’area valutaria o, per lo meno, non essere più esteso di quest’ultima” </a:t>
            </a:r>
            <a:r>
              <a:rPr lang="en-US" dirty="0" err="1"/>
              <a:t>Kenen</a:t>
            </a:r>
            <a:r>
              <a:rPr lang="en-US" dirty="0"/>
              <a:t>, P., (1969), “The theory of Optimum Currency Areas: an eclectic view”</a:t>
            </a:r>
            <a:endParaRPr lang="it-IT" dirty="0"/>
          </a:p>
          <a:p>
            <a:endParaRPr lang="it-IT" dirty="0"/>
          </a:p>
          <a:p>
            <a:pPr marL="0" indent="0" algn="ctr">
              <a:buNone/>
            </a:pPr>
            <a:endParaRPr lang="it-IT" dirty="0"/>
          </a:p>
          <a:p>
            <a:pPr marL="0" indent="0" algn="ctr">
              <a:buNone/>
            </a:pPr>
            <a:r>
              <a:rPr lang="it-IT" dirty="0"/>
              <a:t>Un’area valutaria è ottimale e può reagire meglio a shock asimmetrici con:</a:t>
            </a:r>
          </a:p>
          <a:p>
            <a:pPr marL="0" indent="0" algn="ctr">
              <a:buNone/>
            </a:pPr>
            <a:endParaRPr lang="it-IT" sz="1100" dirty="0"/>
          </a:p>
          <a:p>
            <a:pPr marL="0" indent="0" algn="ctr">
              <a:buNone/>
            </a:pPr>
            <a:r>
              <a:rPr lang="it-IT" b="1" dirty="0"/>
              <a:t>MOBILITÀ DEI CAPITALI + INTEGRAZIONE FISCALE</a:t>
            </a:r>
          </a:p>
        </p:txBody>
      </p:sp>
      <p:cxnSp>
        <p:nvCxnSpPr>
          <p:cNvPr id="5" name="Connettore 2 4"/>
          <p:cNvCxnSpPr/>
          <p:nvPr/>
        </p:nvCxnSpPr>
        <p:spPr>
          <a:xfrm>
            <a:off x="5608714" y="4811151"/>
            <a:ext cx="0" cy="5345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0473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61084" y="914384"/>
            <a:ext cx="10658901" cy="3013606"/>
          </a:xfrm>
        </p:spPr>
        <p:txBody>
          <a:bodyPr/>
          <a:lstStyle/>
          <a:p>
            <a:pPr algn="ctr"/>
            <a:r>
              <a:rPr lang="it-IT" b="1" dirty="0"/>
              <a:t>L’Unione Fiscale: </a:t>
            </a:r>
            <a:br>
              <a:rPr lang="it-IT" b="1" dirty="0"/>
            </a:br>
            <a:r>
              <a:rPr lang="it-IT" b="1" dirty="0"/>
              <a:t>Guido Montani</a:t>
            </a:r>
          </a:p>
        </p:txBody>
      </p:sp>
      <p:sp>
        <p:nvSpPr>
          <p:cNvPr id="3" name="Segnaposto contenuto 2"/>
          <p:cNvSpPr>
            <a:spLocks noGrp="1"/>
          </p:cNvSpPr>
          <p:nvPr>
            <p:ph type="subTitle" idx="1"/>
          </p:nvPr>
        </p:nvSpPr>
        <p:spPr/>
        <p:txBody>
          <a:bodyPr/>
          <a:lstStyle/>
          <a:p>
            <a:r>
              <a:rPr lang="it-IT" dirty="0"/>
              <a:t> </a:t>
            </a:r>
          </a:p>
        </p:txBody>
      </p:sp>
    </p:spTree>
    <p:extLst>
      <p:ext uri="{BB962C8B-B14F-4D97-AF65-F5344CB8AC3E}">
        <p14:creationId xmlns:p14="http://schemas.microsoft.com/office/powerpoint/2010/main" val="1539236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I problemi</a:t>
            </a:r>
          </a:p>
        </p:txBody>
      </p:sp>
      <p:sp>
        <p:nvSpPr>
          <p:cNvPr id="3" name="Segnaposto contenuto 2"/>
          <p:cNvSpPr>
            <a:spLocks noGrp="1"/>
          </p:cNvSpPr>
          <p:nvPr>
            <p:ph idx="1"/>
          </p:nvPr>
        </p:nvSpPr>
        <p:spPr>
          <a:xfrm>
            <a:off x="677333" y="1659988"/>
            <a:ext cx="9057509" cy="4754879"/>
          </a:xfrm>
        </p:spPr>
        <p:txBody>
          <a:bodyPr>
            <a:normAutofit lnSpcReduction="10000"/>
          </a:bodyPr>
          <a:lstStyle/>
          <a:p>
            <a:pPr fontAlgn="base"/>
            <a:r>
              <a:rPr lang="it-IT" dirty="0"/>
              <a:t>Dal punto di vista degli </a:t>
            </a:r>
            <a:r>
              <a:rPr lang="it-IT" b="1" dirty="0"/>
              <a:t>obbiettivi</a:t>
            </a:r>
            <a:r>
              <a:rPr lang="it-IT" dirty="0"/>
              <a:t>:</a:t>
            </a:r>
          </a:p>
          <a:p>
            <a:pPr indent="0" fontAlgn="base">
              <a:buNone/>
            </a:pPr>
            <a:r>
              <a:rPr lang="it-IT" dirty="0"/>
              <a:t>“alcuni obbiettivi o vengono perseguiti a livello europeo o restano </a:t>
            </a:r>
            <a:r>
              <a:rPr lang="it-IT" dirty="0" err="1"/>
              <a:t>whishful</a:t>
            </a:r>
            <a:r>
              <a:rPr lang="it-IT" dirty="0"/>
              <a:t> </a:t>
            </a:r>
            <a:r>
              <a:rPr lang="it-IT" dirty="0" err="1"/>
              <a:t>thinking</a:t>
            </a:r>
            <a:r>
              <a:rPr lang="it-IT" dirty="0"/>
              <a:t>”</a:t>
            </a:r>
          </a:p>
          <a:p>
            <a:pPr indent="14288" fontAlgn="base">
              <a:buFont typeface="Wingdings" panose="05000000000000000000" pitchFamily="2" charset="2"/>
              <a:buChar char="v"/>
            </a:pPr>
            <a:r>
              <a:rPr lang="it-IT" dirty="0"/>
              <a:t>Divario tra Europa e altri stati (USA in primis)</a:t>
            </a:r>
          </a:p>
          <a:p>
            <a:pPr indent="14288" fontAlgn="base">
              <a:buFont typeface="Wingdings" panose="05000000000000000000" pitchFamily="2" charset="2"/>
              <a:buChar char="v"/>
            </a:pPr>
            <a:r>
              <a:rPr lang="it-IT" dirty="0"/>
              <a:t>Mancata coordinazione→ la Commissione Europea è un organo che dà consigli</a:t>
            </a:r>
          </a:p>
          <a:p>
            <a:pPr indent="14288" fontAlgn="base">
              <a:buFont typeface="Wingdings" panose="05000000000000000000" pitchFamily="2" charset="2"/>
              <a:buChar char="v"/>
            </a:pPr>
            <a:r>
              <a:rPr lang="it-IT" dirty="0"/>
              <a:t>Mancanza di competitività</a:t>
            </a:r>
          </a:p>
          <a:p>
            <a:pPr fontAlgn="base"/>
            <a:r>
              <a:rPr lang="it-IT" b="1" dirty="0"/>
              <a:t>Redistribuzione</a:t>
            </a:r>
            <a:r>
              <a:rPr lang="it-IT" dirty="0"/>
              <a:t> delle risorse non direttamente tra i cittadini europei, ma tra governi nazionali e locali</a:t>
            </a:r>
          </a:p>
          <a:p>
            <a:pPr fontAlgn="base"/>
            <a:r>
              <a:rPr lang="it-IT" dirty="0"/>
              <a:t>Il </a:t>
            </a:r>
            <a:r>
              <a:rPr lang="it-IT" b="1" dirty="0"/>
              <a:t>bilancio europeo</a:t>
            </a:r>
            <a:r>
              <a:rPr lang="it-IT" dirty="0"/>
              <a:t> non svolge nessuna delle funzioni definite da </a:t>
            </a:r>
            <a:r>
              <a:rPr lang="it-IT" dirty="0" err="1"/>
              <a:t>Musgrave</a:t>
            </a:r>
            <a:r>
              <a:rPr lang="it-IT" dirty="0"/>
              <a:t> (allocativa, distributiva, di stabilizzazione)</a:t>
            </a:r>
          </a:p>
          <a:p>
            <a:pPr fontAlgn="base"/>
            <a:r>
              <a:rPr lang="it-IT" dirty="0"/>
              <a:t>L’ UE non ha </a:t>
            </a:r>
            <a:r>
              <a:rPr lang="it-IT" b="1" dirty="0"/>
              <a:t>risorse proprie</a:t>
            </a:r>
            <a:endParaRPr lang="it-IT" dirty="0"/>
          </a:p>
          <a:p>
            <a:pPr fontAlgn="base"/>
            <a:r>
              <a:rPr lang="it-IT" b="1" dirty="0"/>
              <a:t>Occupazione</a:t>
            </a:r>
            <a:endParaRPr lang="it-IT" dirty="0"/>
          </a:p>
          <a:p>
            <a:pPr indent="14288">
              <a:buFont typeface="Wingdings" panose="05000000000000000000" pitchFamily="2" charset="2"/>
              <a:buChar char="v"/>
            </a:pPr>
            <a:r>
              <a:rPr lang="it-IT" dirty="0"/>
              <a:t>Il mercato del lavoro continua a essere strutturato a livello nazionale</a:t>
            </a:r>
          </a:p>
          <a:p>
            <a:pPr indent="14288">
              <a:buFont typeface="Wingdings" panose="05000000000000000000" pitchFamily="2" charset="2"/>
              <a:buChar char="v"/>
            </a:pPr>
            <a:r>
              <a:rPr lang="it-IT" dirty="0"/>
              <a:t>Organizzazione dell’economia europea a differenti livelli di </a:t>
            </a:r>
            <a:r>
              <a:rPr lang="it-IT" dirty="0" smtClean="0"/>
              <a:t>governo</a:t>
            </a:r>
            <a:endParaRPr lang="it-IT" dirty="0"/>
          </a:p>
        </p:txBody>
      </p:sp>
    </p:spTree>
    <p:extLst>
      <p:ext uri="{BB962C8B-B14F-4D97-AF65-F5344CB8AC3E}">
        <p14:creationId xmlns:p14="http://schemas.microsoft.com/office/powerpoint/2010/main" val="843277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Soluzioni</a:t>
            </a:r>
          </a:p>
        </p:txBody>
      </p:sp>
      <p:sp>
        <p:nvSpPr>
          <p:cNvPr id="3" name="Segnaposto contenuto 2"/>
          <p:cNvSpPr>
            <a:spLocks noGrp="1"/>
          </p:cNvSpPr>
          <p:nvPr>
            <p:ph idx="1"/>
          </p:nvPr>
        </p:nvSpPr>
        <p:spPr>
          <a:xfrm>
            <a:off x="677334" y="1575582"/>
            <a:ext cx="8987171" cy="5106571"/>
          </a:xfrm>
        </p:spPr>
        <p:txBody>
          <a:bodyPr>
            <a:normAutofit fontScale="85000" lnSpcReduction="20000"/>
          </a:bodyPr>
          <a:lstStyle/>
          <a:p>
            <a:pPr algn="just" fontAlgn="base">
              <a:spcBef>
                <a:spcPts val="0"/>
              </a:spcBef>
              <a:buFont typeface="Wingdings" panose="05000000000000000000" pitchFamily="2" charset="2"/>
              <a:buChar char="Ø"/>
            </a:pPr>
            <a:r>
              <a:rPr lang="it-IT" b="1" dirty="0">
                <a:solidFill>
                  <a:srgbClr val="000000"/>
                </a:solidFill>
              </a:rPr>
              <a:t>Obbiettivi</a:t>
            </a:r>
            <a:r>
              <a:rPr lang="it-IT" dirty="0">
                <a:solidFill>
                  <a:srgbClr val="000000"/>
                </a:solidFill>
              </a:rPr>
              <a:t>:</a:t>
            </a:r>
          </a:p>
          <a:p>
            <a:pPr algn="just" fontAlgn="base">
              <a:spcBef>
                <a:spcPts val="0"/>
              </a:spcBef>
              <a:buFont typeface="Wingdings" panose="05000000000000000000" pitchFamily="2" charset="2"/>
              <a:buChar char="§"/>
            </a:pPr>
            <a:r>
              <a:rPr lang="it-IT" dirty="0">
                <a:solidFill>
                  <a:srgbClr val="000000"/>
                </a:solidFill>
              </a:rPr>
              <a:t>Creazione di un’</a:t>
            </a:r>
            <a:r>
              <a:rPr lang="it-IT" b="1" dirty="0">
                <a:solidFill>
                  <a:srgbClr val="000000"/>
                </a:solidFill>
              </a:rPr>
              <a:t>Autorità europea di bilancio </a:t>
            </a:r>
            <a:r>
              <a:rPr lang="it-IT" dirty="0">
                <a:solidFill>
                  <a:srgbClr val="000000"/>
                </a:solidFill>
              </a:rPr>
              <a:t>che prende le sue decisioni sulla base di un processo democratico di </a:t>
            </a:r>
            <a:r>
              <a:rPr lang="it-IT" dirty="0" err="1">
                <a:solidFill>
                  <a:srgbClr val="000000"/>
                </a:solidFill>
              </a:rPr>
              <a:t>codecisione</a:t>
            </a:r>
            <a:r>
              <a:rPr lang="it-IT" dirty="0">
                <a:solidFill>
                  <a:srgbClr val="000000"/>
                </a:solidFill>
              </a:rPr>
              <a:t> tra Parlamento europeo e Consiglio.</a:t>
            </a:r>
          </a:p>
          <a:p>
            <a:pPr algn="just" fontAlgn="base">
              <a:spcBef>
                <a:spcPts val="0"/>
              </a:spcBef>
              <a:buFont typeface="Wingdings" panose="05000000000000000000" pitchFamily="2" charset="2"/>
              <a:buChar char="§"/>
            </a:pPr>
            <a:endParaRPr lang="it-IT" dirty="0">
              <a:solidFill>
                <a:srgbClr val="000000"/>
              </a:solidFill>
            </a:endParaRPr>
          </a:p>
          <a:p>
            <a:pPr algn="just" fontAlgn="base">
              <a:spcBef>
                <a:spcPts val="0"/>
              </a:spcBef>
              <a:buFont typeface="Wingdings" panose="05000000000000000000" pitchFamily="2" charset="2"/>
              <a:buChar char="§"/>
            </a:pPr>
            <a:r>
              <a:rPr lang="it-IT" dirty="0">
                <a:solidFill>
                  <a:srgbClr val="000000"/>
                </a:solidFill>
              </a:rPr>
              <a:t>Creazione del bene pubblico </a:t>
            </a:r>
            <a:r>
              <a:rPr lang="it-IT" b="1" dirty="0">
                <a:solidFill>
                  <a:srgbClr val="000000"/>
                </a:solidFill>
              </a:rPr>
              <a:t>Piano europeo per la crescita e l’occupazione</a:t>
            </a:r>
            <a:endParaRPr lang="it-IT" dirty="0">
              <a:solidFill>
                <a:srgbClr val="000000"/>
              </a:solidFill>
            </a:endParaRPr>
          </a:p>
          <a:p>
            <a:pPr marL="0" indent="0" algn="just" fontAlgn="base">
              <a:spcBef>
                <a:spcPts val="0"/>
              </a:spcBef>
              <a:buNone/>
            </a:pPr>
            <a:r>
              <a:rPr lang="it-IT" dirty="0">
                <a:solidFill>
                  <a:srgbClr val="000000"/>
                </a:solidFill>
              </a:rPr>
              <a:t>	Bene sovranazionale, non rivale, non escludibile.</a:t>
            </a:r>
          </a:p>
          <a:p>
            <a:pPr marL="0" indent="0" algn="just" fontAlgn="base">
              <a:spcBef>
                <a:spcPts val="0"/>
              </a:spcBef>
              <a:buNone/>
            </a:pPr>
            <a:r>
              <a:rPr lang="it-IT" dirty="0">
                <a:solidFill>
                  <a:srgbClr val="000000"/>
                </a:solidFill>
              </a:rPr>
              <a:t>	Sarebbe un bene offerto da un governo europeo (se fosse offerto dai singoli governi sarebbe 	inefficiente)</a:t>
            </a:r>
          </a:p>
          <a:p>
            <a:pPr marL="0" indent="0" algn="just" fontAlgn="base">
              <a:spcBef>
                <a:spcPts val="0"/>
              </a:spcBef>
              <a:buNone/>
            </a:pPr>
            <a:r>
              <a:rPr lang="it-IT" dirty="0">
                <a:solidFill>
                  <a:srgbClr val="000000"/>
                </a:solidFill>
              </a:rPr>
              <a:t>	Vantaggi: valore del </a:t>
            </a:r>
            <a:r>
              <a:rPr lang="it-IT" b="1" dirty="0">
                <a:solidFill>
                  <a:srgbClr val="000000"/>
                </a:solidFill>
              </a:rPr>
              <a:t>moltiplicatore europeo della spesa pubblica</a:t>
            </a:r>
            <a:r>
              <a:rPr lang="it-IT" dirty="0">
                <a:solidFill>
                  <a:srgbClr val="000000"/>
                </a:solidFill>
              </a:rPr>
              <a:t> + vantaggi dalle </a:t>
            </a:r>
            <a:r>
              <a:rPr lang="it-IT" b="1" dirty="0">
                <a:solidFill>
                  <a:srgbClr val="000000"/>
                </a:solidFill>
              </a:rPr>
              <a:t>economie di scala </a:t>
            </a:r>
            <a:r>
              <a:rPr lang="it-IT" dirty="0">
                <a:solidFill>
                  <a:srgbClr val="000000"/>
                </a:solidFill>
              </a:rPr>
              <a:t>generate dalla contemporanea realizzazione di piani di investimento tra settori complementari</a:t>
            </a:r>
          </a:p>
          <a:p>
            <a:pPr marL="0" indent="0" algn="just" fontAlgn="base">
              <a:spcBef>
                <a:spcPts val="0"/>
              </a:spcBef>
              <a:buNone/>
            </a:pPr>
            <a:r>
              <a:rPr lang="it-IT" dirty="0">
                <a:solidFill>
                  <a:srgbClr val="000000"/>
                </a:solidFill>
              </a:rPr>
              <a:t>	Inoltre, un Piano Europeo permetterebbe la creazione di una </a:t>
            </a:r>
            <a:r>
              <a:rPr lang="it-IT" b="1" dirty="0">
                <a:solidFill>
                  <a:srgbClr val="000000"/>
                </a:solidFill>
              </a:rPr>
              <a:t>politica industriale europea</a:t>
            </a:r>
          </a:p>
          <a:p>
            <a:pPr marL="0" indent="0" algn="just" fontAlgn="base">
              <a:spcBef>
                <a:spcPts val="0"/>
              </a:spcBef>
              <a:buNone/>
            </a:pPr>
            <a:endParaRPr lang="it-IT" dirty="0">
              <a:solidFill>
                <a:srgbClr val="000000"/>
              </a:solidFill>
            </a:endParaRPr>
          </a:p>
          <a:p>
            <a:pPr algn="just" fontAlgn="base">
              <a:spcBef>
                <a:spcPts val="0"/>
              </a:spcBef>
              <a:buFont typeface="Wingdings" panose="05000000000000000000" pitchFamily="2" charset="2"/>
              <a:buChar char="§"/>
            </a:pPr>
            <a:r>
              <a:rPr lang="it-IT" dirty="0">
                <a:solidFill>
                  <a:srgbClr val="000000"/>
                </a:solidFill>
              </a:rPr>
              <a:t>Creazione di </a:t>
            </a:r>
            <a:r>
              <a:rPr lang="it-IT" b="1" dirty="0">
                <a:solidFill>
                  <a:srgbClr val="000000"/>
                </a:solidFill>
              </a:rPr>
              <a:t>risorse proprie </a:t>
            </a:r>
            <a:r>
              <a:rPr lang="it-IT" dirty="0">
                <a:solidFill>
                  <a:srgbClr val="000000"/>
                </a:solidFill>
              </a:rPr>
              <a:t>attraverso:</a:t>
            </a:r>
          </a:p>
          <a:p>
            <a:pPr marL="685800" indent="-228600" algn="just">
              <a:spcBef>
                <a:spcPts val="0"/>
              </a:spcBef>
            </a:pPr>
            <a:r>
              <a:rPr lang="it-IT" dirty="0">
                <a:solidFill>
                  <a:srgbClr val="000000"/>
                </a:solidFill>
              </a:rPr>
              <a:t>Creazione del bene pubblico </a:t>
            </a:r>
            <a:r>
              <a:rPr lang="it-IT" b="1" dirty="0">
                <a:solidFill>
                  <a:srgbClr val="000000"/>
                </a:solidFill>
              </a:rPr>
              <a:t>Difesa</a:t>
            </a:r>
            <a:endParaRPr lang="it-IT" dirty="0">
              <a:solidFill>
                <a:srgbClr val="000000"/>
              </a:solidFill>
            </a:endParaRPr>
          </a:p>
          <a:p>
            <a:pPr marL="457200" indent="0" algn="just">
              <a:spcBef>
                <a:spcPts val="0"/>
              </a:spcBef>
              <a:buNone/>
            </a:pPr>
            <a:r>
              <a:rPr lang="it-IT" dirty="0">
                <a:solidFill>
                  <a:srgbClr val="000000"/>
                </a:solidFill>
              </a:rPr>
              <a:t>     </a:t>
            </a:r>
            <a:r>
              <a:rPr lang="it-IT" dirty="0">
                <a:solidFill>
                  <a:schemeClr val="tx1"/>
                </a:solidFill>
              </a:rPr>
              <a:t>La difesa è un bene non rivale, non escludibile, sovranazionale.</a:t>
            </a:r>
          </a:p>
          <a:p>
            <a:pPr marL="457200" indent="0" algn="just">
              <a:spcBef>
                <a:spcPts val="0"/>
              </a:spcBef>
              <a:buNone/>
            </a:pPr>
            <a:r>
              <a:rPr lang="it-IT" dirty="0">
                <a:solidFill>
                  <a:schemeClr val="tx1"/>
                </a:solidFill>
              </a:rPr>
              <a:t>      Vantaggi economici: economie di scala ottenibili grazie ad una efficiente divisione del lavoro tra le industrie impegnate in questo settore.</a:t>
            </a:r>
          </a:p>
          <a:p>
            <a:pPr marL="457200" indent="0" algn="just">
              <a:spcBef>
                <a:spcPts val="0"/>
              </a:spcBef>
              <a:buNone/>
            </a:pPr>
            <a:endParaRPr lang="it-IT" dirty="0">
              <a:solidFill>
                <a:schemeClr val="tx1"/>
              </a:solidFill>
            </a:endParaRPr>
          </a:p>
          <a:p>
            <a:pPr marL="685800" indent="-228600" algn="just">
              <a:spcBef>
                <a:spcPts val="0"/>
              </a:spcBef>
            </a:pPr>
            <a:r>
              <a:rPr lang="it-IT" dirty="0">
                <a:solidFill>
                  <a:srgbClr val="000000"/>
                </a:solidFill>
              </a:rPr>
              <a:t>Tassa sull’energia</a:t>
            </a:r>
          </a:p>
          <a:p>
            <a:pPr marL="685800" indent="-228600" algn="just">
              <a:spcBef>
                <a:spcPts val="0"/>
              </a:spcBef>
            </a:pPr>
            <a:endParaRPr lang="it-IT" dirty="0"/>
          </a:p>
          <a:p>
            <a:pPr marL="685800" indent="-228600" algn="just">
              <a:spcBef>
                <a:spcPts val="0"/>
              </a:spcBef>
            </a:pPr>
            <a:r>
              <a:rPr lang="it-IT" dirty="0">
                <a:solidFill>
                  <a:srgbClr val="000000"/>
                </a:solidFill>
              </a:rPr>
              <a:t>Percentuale sull’IVA, non tradotta in un aggravio rispetto alle aliquote esistenti, ma in un maggiore trasferimento al livello europeo (1% dell’IVA dell’UE sarebbe sufficiente secondo la commissione, per coprire almeno la metà dei fabbisogni attuali di bilancio) </a:t>
            </a:r>
          </a:p>
          <a:p>
            <a:pPr marL="685800" indent="-228600" algn="just">
              <a:spcBef>
                <a:spcPts val="0"/>
              </a:spcBef>
            </a:pPr>
            <a:endParaRPr lang="it-IT" dirty="0"/>
          </a:p>
          <a:p>
            <a:pPr marL="685800" indent="-228600" algn="just">
              <a:spcBef>
                <a:spcPts val="0"/>
              </a:spcBef>
            </a:pPr>
            <a:r>
              <a:rPr lang="it-IT" dirty="0">
                <a:solidFill>
                  <a:srgbClr val="000000"/>
                </a:solidFill>
              </a:rPr>
              <a:t>Tassa sulla società (company </a:t>
            </a:r>
            <a:r>
              <a:rPr lang="it-IT" dirty="0" err="1">
                <a:solidFill>
                  <a:srgbClr val="000000"/>
                </a:solidFill>
              </a:rPr>
              <a:t>taxation</a:t>
            </a:r>
            <a:r>
              <a:rPr lang="it-IT" dirty="0">
                <a:solidFill>
                  <a:srgbClr val="000000"/>
                </a:solidFill>
              </a:rPr>
              <a:t>) </a:t>
            </a:r>
          </a:p>
          <a:p>
            <a:pPr marL="685800" indent="-228600" algn="just">
              <a:spcBef>
                <a:spcPts val="0"/>
              </a:spcBef>
            </a:pPr>
            <a:r>
              <a:rPr lang="it-IT" dirty="0">
                <a:solidFill>
                  <a:srgbClr val="000000"/>
                </a:solidFill>
              </a:rPr>
              <a:t>Imposta sui redditi personali</a:t>
            </a:r>
            <a:endParaRPr lang="it-IT" dirty="0"/>
          </a:p>
          <a:p>
            <a:pPr marL="0" indent="0">
              <a:buNone/>
            </a:pPr>
            <a:endParaRPr lang="it-IT" dirty="0"/>
          </a:p>
        </p:txBody>
      </p:sp>
      <p:sp>
        <p:nvSpPr>
          <p:cNvPr id="4" name="Parentesi graffa chiusa 3"/>
          <p:cNvSpPr/>
          <p:nvPr/>
        </p:nvSpPr>
        <p:spPr>
          <a:xfrm>
            <a:off x="4443348" y="5764287"/>
            <a:ext cx="246491" cy="53579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6" name="CasellaDiTesto 5"/>
          <p:cNvSpPr txBox="1"/>
          <p:nvPr/>
        </p:nvSpPr>
        <p:spPr>
          <a:xfrm>
            <a:off x="4785908" y="5832011"/>
            <a:ext cx="2300692" cy="369332"/>
          </a:xfrm>
          <a:prstGeom prst="rect">
            <a:avLst/>
          </a:prstGeom>
          <a:noFill/>
        </p:spPr>
        <p:txBody>
          <a:bodyPr wrap="square" rtlCol="0">
            <a:spAutoFit/>
          </a:bodyPr>
          <a:lstStyle/>
          <a:p>
            <a:r>
              <a:rPr lang="it-IT" dirty="0"/>
              <a:t>Di difficile attuazione</a:t>
            </a:r>
          </a:p>
        </p:txBody>
      </p:sp>
    </p:spTree>
    <p:extLst>
      <p:ext uri="{BB962C8B-B14F-4D97-AF65-F5344CB8AC3E}">
        <p14:creationId xmlns:p14="http://schemas.microsoft.com/office/powerpoint/2010/main" val="2101306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Soluzioni</a:t>
            </a:r>
          </a:p>
        </p:txBody>
      </p:sp>
      <p:sp>
        <p:nvSpPr>
          <p:cNvPr id="3" name="Segnaposto contenuto 2"/>
          <p:cNvSpPr>
            <a:spLocks noGrp="1"/>
          </p:cNvSpPr>
          <p:nvPr>
            <p:ph idx="1"/>
          </p:nvPr>
        </p:nvSpPr>
        <p:spPr>
          <a:xfrm>
            <a:off x="677333" y="1708484"/>
            <a:ext cx="8959961" cy="4800599"/>
          </a:xfrm>
        </p:spPr>
        <p:txBody>
          <a:bodyPr>
            <a:normAutofit/>
          </a:bodyPr>
          <a:lstStyle/>
          <a:p>
            <a:pPr algn="just" fontAlgn="base">
              <a:spcBef>
                <a:spcPts val="0"/>
              </a:spcBef>
              <a:buFont typeface="Wingdings" panose="05000000000000000000" pitchFamily="2" charset="2"/>
              <a:buChar char="Ø"/>
            </a:pPr>
            <a:r>
              <a:rPr lang="it-IT" b="1" dirty="0">
                <a:solidFill>
                  <a:srgbClr val="000000"/>
                </a:solidFill>
              </a:rPr>
              <a:t>Bilancio europeo</a:t>
            </a:r>
            <a:r>
              <a:rPr lang="it-IT" dirty="0">
                <a:solidFill>
                  <a:srgbClr val="000000"/>
                </a:solidFill>
              </a:rPr>
              <a:t>:</a:t>
            </a:r>
          </a:p>
          <a:p>
            <a:pPr marL="685800" indent="-228600" algn="just">
              <a:spcBef>
                <a:spcPts val="0"/>
              </a:spcBef>
            </a:pPr>
            <a:r>
              <a:rPr lang="it-IT" dirty="0">
                <a:solidFill>
                  <a:srgbClr val="000000"/>
                </a:solidFill>
              </a:rPr>
              <a:t>Utilizzare il bilancio dell’Unione in </a:t>
            </a:r>
            <a:r>
              <a:rPr lang="it-IT" b="1" dirty="0">
                <a:solidFill>
                  <a:srgbClr val="000000"/>
                </a:solidFill>
              </a:rPr>
              <a:t>funzione </a:t>
            </a:r>
            <a:r>
              <a:rPr lang="it-IT" b="1" dirty="0" smtClean="0">
                <a:solidFill>
                  <a:srgbClr val="000000"/>
                </a:solidFill>
              </a:rPr>
              <a:t>anticiclica</a:t>
            </a:r>
            <a:r>
              <a:rPr lang="it-IT" b="1" dirty="0">
                <a:solidFill>
                  <a:srgbClr val="000000"/>
                </a:solidFill>
              </a:rPr>
              <a:t> </a:t>
            </a:r>
            <a:r>
              <a:rPr lang="it-IT" dirty="0"/>
              <a:t>→ </a:t>
            </a:r>
            <a:r>
              <a:rPr lang="it-IT" dirty="0" smtClean="0">
                <a:solidFill>
                  <a:srgbClr val="000000"/>
                </a:solidFill>
              </a:rPr>
              <a:t>finanziare </a:t>
            </a:r>
            <a:r>
              <a:rPr lang="it-IT" dirty="0">
                <a:solidFill>
                  <a:srgbClr val="000000"/>
                </a:solidFill>
              </a:rPr>
              <a:t>il Piano europeo (per esempio) con l’1% dall’Unione e l’1% dai governi nazionali. Questi ultimi potrebbero attingere per metà al loro bilancio e per metà al prestito pubblico</a:t>
            </a:r>
          </a:p>
          <a:p>
            <a:pPr marL="457200" indent="0" algn="just">
              <a:spcBef>
                <a:spcPts val="0"/>
              </a:spcBef>
              <a:buNone/>
            </a:pPr>
            <a:r>
              <a:rPr lang="it-IT" dirty="0">
                <a:solidFill>
                  <a:srgbClr val="000000"/>
                </a:solidFill>
              </a:rPr>
              <a:t>	</a:t>
            </a:r>
          </a:p>
          <a:p>
            <a:pPr marL="457200" indent="0" algn="ctr">
              <a:spcBef>
                <a:spcPts val="0"/>
              </a:spcBef>
              <a:buNone/>
            </a:pPr>
            <a:r>
              <a:rPr lang="it-IT" b="1" dirty="0">
                <a:solidFill>
                  <a:srgbClr val="000000"/>
                </a:solidFill>
              </a:rPr>
              <a:t>Abolire il bilancio in pareggio</a:t>
            </a:r>
          </a:p>
          <a:p>
            <a:pPr marL="457200" indent="0" algn="ctr">
              <a:spcBef>
                <a:spcPts val="0"/>
              </a:spcBef>
              <a:buNone/>
            </a:pPr>
            <a:endParaRPr lang="it-IT" b="1" dirty="0"/>
          </a:p>
          <a:p>
            <a:pPr marL="685800" indent="-228600" algn="just">
              <a:spcBef>
                <a:spcPts val="0"/>
              </a:spcBef>
            </a:pPr>
            <a:r>
              <a:rPr lang="it-IT" dirty="0">
                <a:solidFill>
                  <a:srgbClr val="000000"/>
                </a:solidFill>
              </a:rPr>
              <a:t>Inserire il bilancio nel Patto di stabilità: in questo modo si </a:t>
            </a:r>
            <a:r>
              <a:rPr lang="it-IT" dirty="0" smtClean="0">
                <a:solidFill>
                  <a:srgbClr val="000000"/>
                </a:solidFill>
              </a:rPr>
              <a:t>riuscirebbero </a:t>
            </a:r>
            <a:r>
              <a:rPr lang="it-IT" dirty="0">
                <a:solidFill>
                  <a:srgbClr val="000000"/>
                </a:solidFill>
              </a:rPr>
              <a:t>a delineare in un quadro unitario coerente i problemi fiscali dell’Unione</a:t>
            </a:r>
            <a:endParaRPr lang="it-IT" dirty="0"/>
          </a:p>
          <a:p>
            <a:pPr marL="685800" indent="-228600" algn="just">
              <a:spcBef>
                <a:spcPts val="0"/>
              </a:spcBef>
            </a:pPr>
            <a:r>
              <a:rPr lang="it-IT" dirty="0">
                <a:solidFill>
                  <a:srgbClr val="000000"/>
                </a:solidFill>
              </a:rPr>
              <a:t>Creare un’autorità europea di bilancio</a:t>
            </a:r>
          </a:p>
          <a:p>
            <a:pPr marL="685800" indent="-228600" algn="just">
              <a:spcBef>
                <a:spcPts val="0"/>
              </a:spcBef>
            </a:pPr>
            <a:endParaRPr lang="it-IT" dirty="0"/>
          </a:p>
          <a:p>
            <a:pPr algn="just" fontAlgn="base">
              <a:spcBef>
                <a:spcPts val="0"/>
              </a:spcBef>
              <a:buFont typeface="Wingdings" panose="05000000000000000000" pitchFamily="2" charset="2"/>
              <a:buChar char="Ø"/>
            </a:pPr>
            <a:r>
              <a:rPr lang="it-IT" b="1" dirty="0">
                <a:solidFill>
                  <a:srgbClr val="000000"/>
                </a:solidFill>
              </a:rPr>
              <a:t>Occupazione</a:t>
            </a:r>
          </a:p>
          <a:p>
            <a:pPr marL="685800" indent="-228600" algn="just">
              <a:spcBef>
                <a:spcPts val="0"/>
              </a:spcBef>
            </a:pPr>
            <a:r>
              <a:rPr lang="it-IT" dirty="0">
                <a:solidFill>
                  <a:srgbClr val="000000"/>
                </a:solidFill>
              </a:rPr>
              <a:t>Oltre al Piano europeo per la crescita e l’occupazione anche un </a:t>
            </a:r>
            <a:r>
              <a:rPr lang="it-IT" b="1" dirty="0">
                <a:solidFill>
                  <a:srgbClr val="000000"/>
                </a:solidFill>
              </a:rPr>
              <a:t>f</a:t>
            </a:r>
            <a:r>
              <a:rPr lang="it-IT" b="1" dirty="0" smtClean="0">
                <a:solidFill>
                  <a:srgbClr val="000000"/>
                </a:solidFill>
              </a:rPr>
              <a:t>ondo </a:t>
            </a:r>
            <a:r>
              <a:rPr lang="it-IT" b="1" dirty="0">
                <a:solidFill>
                  <a:srgbClr val="000000"/>
                </a:solidFill>
              </a:rPr>
              <a:t>ad hoc </a:t>
            </a:r>
            <a:r>
              <a:rPr lang="it-IT" dirty="0">
                <a:solidFill>
                  <a:srgbClr val="000000"/>
                </a:solidFill>
              </a:rPr>
              <a:t>(pari al 0,2 % del PIL comunitario) per assistere i lavoratori che hanno perso il posto di lavoro con un </a:t>
            </a:r>
            <a:r>
              <a:rPr lang="it-IT" dirty="0" smtClean="0">
                <a:solidFill>
                  <a:srgbClr val="000000"/>
                </a:solidFill>
              </a:rPr>
              <a:t>sussidio</a:t>
            </a:r>
            <a:endParaRPr lang="it-IT" dirty="0">
              <a:solidFill>
                <a:srgbClr val="000000"/>
              </a:solidFill>
            </a:endParaRPr>
          </a:p>
        </p:txBody>
      </p:sp>
      <p:cxnSp>
        <p:nvCxnSpPr>
          <p:cNvPr id="5" name="Connettore 2 4"/>
          <p:cNvCxnSpPr>
            <a:cxnSpLocks/>
          </p:cNvCxnSpPr>
          <p:nvPr/>
        </p:nvCxnSpPr>
        <p:spPr>
          <a:xfrm>
            <a:off x="5209674" y="2863516"/>
            <a:ext cx="0" cy="2526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1338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323557"/>
            <a:ext cx="8596668" cy="1320800"/>
          </a:xfrm>
        </p:spPr>
        <p:txBody>
          <a:bodyPr/>
          <a:lstStyle/>
          <a:p>
            <a:r>
              <a:rPr lang="it-IT" b="1" dirty="0"/>
              <a:t>Che cos’è l’unione fiscale?</a:t>
            </a:r>
          </a:p>
        </p:txBody>
      </p:sp>
      <p:sp>
        <p:nvSpPr>
          <p:cNvPr id="3" name="Segnaposto contenuto 2"/>
          <p:cNvSpPr>
            <a:spLocks noGrp="1"/>
          </p:cNvSpPr>
          <p:nvPr>
            <p:ph idx="1"/>
          </p:nvPr>
        </p:nvSpPr>
        <p:spPr>
          <a:xfrm>
            <a:off x="677335" y="1320801"/>
            <a:ext cx="8944968" cy="5670842"/>
          </a:xfrm>
        </p:spPr>
        <p:txBody>
          <a:bodyPr>
            <a:normAutofit fontScale="92500" lnSpcReduction="20000"/>
          </a:bodyPr>
          <a:lstStyle/>
          <a:p>
            <a:pPr marL="0" indent="0">
              <a:buNone/>
            </a:pPr>
            <a:r>
              <a:rPr lang="it-IT" sz="1900" b="1" dirty="0"/>
              <a:t>Unione fiscale</a:t>
            </a:r>
            <a:r>
              <a:rPr lang="it-IT" sz="1900" dirty="0"/>
              <a:t>: è l’integrazione delle politiche fiscali di nazioni e stati. Sotto un’unione fiscale le decisioni riguardo alla riscossione e spesa delle tasse sono prese da istituzioni comuni, condivise dai governi partecipanti. (Wikipedia)</a:t>
            </a:r>
          </a:p>
          <a:p>
            <a:pPr marL="0" indent="0">
              <a:buNone/>
            </a:pPr>
            <a:r>
              <a:rPr lang="it-IT" sz="1900" dirty="0"/>
              <a:t>Esempi: USA, Brasile, Australia</a:t>
            </a:r>
          </a:p>
          <a:p>
            <a:pPr marL="0" indent="0">
              <a:buNone/>
            </a:pPr>
            <a:endParaRPr lang="it-IT" sz="1900" dirty="0"/>
          </a:p>
          <a:p>
            <a:pPr marL="0" indent="0">
              <a:buNone/>
            </a:pPr>
            <a:r>
              <a:rPr lang="it-IT" sz="1900" dirty="0"/>
              <a:t>Nel caso dell’Unione Europea, la definizione viene più spesso associata ad un’altra idea:</a:t>
            </a:r>
          </a:p>
          <a:p>
            <a:pPr marL="0" indent="0">
              <a:buNone/>
            </a:pPr>
            <a:r>
              <a:rPr lang="it-IT" sz="1900" dirty="0"/>
              <a:t>«</a:t>
            </a:r>
            <a:r>
              <a:rPr lang="en-US" sz="1900" dirty="0"/>
              <a:t>fiscal union in the Eurozone (seems) largely a commitment to strict fiscal </a:t>
            </a:r>
            <a:r>
              <a:rPr lang="it-IT" sz="1900" dirty="0"/>
              <a:t>targets.» -Tim </a:t>
            </a:r>
            <a:r>
              <a:rPr lang="it-IT" sz="1900" dirty="0" err="1"/>
              <a:t>Dury</a:t>
            </a:r>
            <a:endParaRPr lang="it-IT" sz="1900" dirty="0"/>
          </a:p>
          <a:p>
            <a:pPr marL="0" indent="0">
              <a:buNone/>
            </a:pPr>
            <a:r>
              <a:rPr lang="it-IT" sz="1900" dirty="0"/>
              <a:t>«l’unione fiscale nell’eurozona (sembra essere) principalmente un impegno a seguire severi obbiettivi fiscali»</a:t>
            </a:r>
            <a:br>
              <a:rPr lang="it-IT" sz="1900" dirty="0"/>
            </a:br>
            <a:endParaRPr lang="it-IT" sz="1900" dirty="0"/>
          </a:p>
          <a:p>
            <a:pPr marL="0" indent="0">
              <a:buNone/>
            </a:pPr>
            <a:r>
              <a:rPr lang="it-IT" sz="1900" dirty="0"/>
              <a:t>Mentre dovrebbe essere:</a:t>
            </a:r>
          </a:p>
          <a:p>
            <a:pPr marL="0" indent="0">
              <a:buNone/>
            </a:pPr>
            <a:r>
              <a:rPr lang="it-IT" sz="1900" dirty="0"/>
              <a:t>“</a:t>
            </a:r>
            <a:r>
              <a:rPr lang="it-IT" sz="1900" u="sng" dirty="0">
                <a:hlinkClick r:id="rId2"/>
              </a:rPr>
              <a:t>a </a:t>
            </a:r>
            <a:r>
              <a:rPr lang="it-IT" sz="1900" u="sng" dirty="0" err="1">
                <a:hlinkClick r:id="rId2"/>
              </a:rPr>
              <a:t>centralized</a:t>
            </a:r>
            <a:r>
              <a:rPr lang="it-IT" sz="1900" u="sng" dirty="0">
                <a:hlinkClick r:id="rId2"/>
              </a:rPr>
              <a:t> budget authority </a:t>
            </a:r>
            <a:r>
              <a:rPr lang="it-IT" sz="1900" u="sng" dirty="0" err="1">
                <a:hlinkClick r:id="rId2"/>
              </a:rPr>
              <a:t>capable</a:t>
            </a:r>
            <a:r>
              <a:rPr lang="it-IT" sz="1900" u="sng" dirty="0">
                <a:hlinkClick r:id="rId2"/>
              </a:rPr>
              <a:t> of </a:t>
            </a:r>
            <a:r>
              <a:rPr lang="it-IT" sz="1900" u="sng" dirty="0" err="1">
                <a:hlinkClick r:id="rId2"/>
              </a:rPr>
              <a:t>making</a:t>
            </a:r>
            <a:r>
              <a:rPr lang="it-IT" sz="1900" u="sng" dirty="0">
                <a:hlinkClick r:id="rId2"/>
              </a:rPr>
              <a:t> </a:t>
            </a:r>
            <a:r>
              <a:rPr lang="it-IT" sz="1900" u="sng" dirty="0" err="1">
                <a:hlinkClick r:id="rId2"/>
              </a:rPr>
              <a:t>automatic</a:t>
            </a:r>
            <a:r>
              <a:rPr lang="it-IT" sz="1900" u="sng" dirty="0">
                <a:hlinkClick r:id="rId2"/>
              </a:rPr>
              <a:t> </a:t>
            </a:r>
            <a:r>
              <a:rPr lang="it-IT" sz="1900" u="sng" dirty="0" err="1">
                <a:hlinkClick r:id="rId2"/>
              </a:rPr>
              <a:t>internal</a:t>
            </a:r>
            <a:r>
              <a:rPr lang="it-IT" sz="1900" u="sng" dirty="0">
                <a:hlinkClick r:id="rId2"/>
              </a:rPr>
              <a:t> </a:t>
            </a:r>
            <a:r>
              <a:rPr lang="it-IT" sz="1900" u="sng" dirty="0" err="1">
                <a:hlinkClick r:id="rId2"/>
              </a:rPr>
              <a:t>transfers</a:t>
            </a:r>
            <a:r>
              <a:rPr lang="it-IT" sz="1900" u="sng" dirty="0">
                <a:hlinkClick r:id="rId2"/>
              </a:rPr>
              <a:t>.</a:t>
            </a:r>
            <a:r>
              <a:rPr lang="it-IT" sz="1900" dirty="0"/>
              <a:t>” -Tim </a:t>
            </a:r>
            <a:r>
              <a:rPr lang="it-IT" sz="1900" dirty="0" err="1"/>
              <a:t>Dury</a:t>
            </a:r>
            <a:r>
              <a:rPr lang="it-IT" sz="1900" dirty="0"/>
              <a:t> (Professor of </a:t>
            </a:r>
            <a:r>
              <a:rPr lang="it-IT" sz="1900" dirty="0" err="1"/>
              <a:t>Economics</a:t>
            </a:r>
            <a:r>
              <a:rPr lang="it-IT" sz="1900" dirty="0"/>
              <a:t> </a:t>
            </a:r>
            <a:r>
              <a:rPr lang="it-IT" sz="1900" dirty="0" err="1"/>
              <a:t>at</a:t>
            </a:r>
            <a:r>
              <a:rPr lang="it-IT" sz="1900" dirty="0"/>
              <a:t> </a:t>
            </a:r>
            <a:r>
              <a:rPr lang="it-IT" sz="1900" dirty="0" err="1"/>
              <a:t>University</a:t>
            </a:r>
            <a:r>
              <a:rPr lang="it-IT" sz="1900" dirty="0"/>
              <a:t> of Oregon)</a:t>
            </a:r>
          </a:p>
          <a:p>
            <a:pPr marL="0" indent="0">
              <a:buNone/>
            </a:pPr>
            <a:r>
              <a:rPr lang="it-IT" sz="1900" dirty="0"/>
              <a:t>Cioè:</a:t>
            </a:r>
            <a:br>
              <a:rPr lang="it-IT" sz="1900" dirty="0"/>
            </a:br>
            <a:r>
              <a:rPr lang="it-IT" sz="1900" dirty="0"/>
              <a:t>“</a:t>
            </a:r>
            <a:r>
              <a:rPr lang="it-IT" sz="1900" b="1" dirty="0"/>
              <a:t>Un'autorità di bilancio centralizzato in grado di effettuare trasferimenti interni automatici</a:t>
            </a:r>
            <a:r>
              <a:rPr lang="it-IT" sz="1900" dirty="0"/>
              <a:t>.”</a:t>
            </a:r>
          </a:p>
          <a:p>
            <a:pPr marL="0" indent="0">
              <a:buNone/>
            </a:pPr>
            <a:r>
              <a:rPr lang="it-IT" sz="1900" dirty="0"/>
              <a:t>Un’autorità, quindi, che riesca a controllare e coordinare i trasferimenti interni all’Unione, senza che debbano intervenire i singoli governi statali.</a:t>
            </a:r>
          </a:p>
          <a:p>
            <a:pPr marL="0" indent="0">
              <a:buNone/>
            </a:pPr>
            <a:r>
              <a:rPr lang="it-IT" dirty="0"/>
              <a:t/>
            </a:r>
            <a:br>
              <a:rPr lang="it-IT" dirty="0"/>
            </a:br>
            <a:endParaRPr lang="it-IT" dirty="0"/>
          </a:p>
        </p:txBody>
      </p:sp>
    </p:spTree>
    <p:extLst>
      <p:ext uri="{BB962C8B-B14F-4D97-AF65-F5344CB8AC3E}">
        <p14:creationId xmlns:p14="http://schemas.microsoft.com/office/powerpoint/2010/main" val="182505983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Il sistema fiscale europeo oggi</a:t>
            </a:r>
          </a:p>
        </p:txBody>
      </p:sp>
      <p:graphicFrame>
        <p:nvGraphicFramePr>
          <p:cNvPr id="10" name="Diagramma 9"/>
          <p:cNvGraphicFramePr/>
          <p:nvPr>
            <p:extLst>
              <p:ext uri="{D42A27DB-BD31-4B8C-83A1-F6EECF244321}">
                <p14:modId xmlns:p14="http://schemas.microsoft.com/office/powerpoint/2010/main" val="2929614544"/>
              </p:ext>
            </p:extLst>
          </p:nvPr>
        </p:nvGraphicFramePr>
        <p:xfrm>
          <a:off x="395374" y="1650697"/>
          <a:ext cx="11164279" cy="44385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0862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300111"/>
            <a:ext cx="8596668" cy="1320800"/>
          </a:xfrm>
        </p:spPr>
        <p:txBody>
          <a:bodyPr/>
          <a:lstStyle/>
          <a:p>
            <a:r>
              <a:rPr lang="it-IT" b="1" dirty="0" smtClean="0"/>
              <a:t>Argomentazioni a favore dell’unione fiscale europea</a:t>
            </a:r>
            <a:endParaRPr lang="it-IT" dirty="0"/>
          </a:p>
        </p:txBody>
      </p:sp>
      <p:sp>
        <p:nvSpPr>
          <p:cNvPr id="3" name="Segnaposto contenuto 2"/>
          <p:cNvSpPr>
            <a:spLocks noGrp="1"/>
          </p:cNvSpPr>
          <p:nvPr>
            <p:ph idx="1"/>
          </p:nvPr>
        </p:nvSpPr>
        <p:spPr>
          <a:xfrm>
            <a:off x="677333" y="1780761"/>
            <a:ext cx="10237409" cy="4697411"/>
          </a:xfrm>
        </p:spPr>
        <p:txBody>
          <a:bodyPr>
            <a:normAutofit/>
          </a:bodyPr>
          <a:lstStyle/>
          <a:p>
            <a:pPr fontAlgn="base"/>
            <a:r>
              <a:rPr lang="it-IT" dirty="0"/>
              <a:t>Miglior reazione a squilibri Macroeconomici e shock asimmetrici (crisi 2008)</a:t>
            </a:r>
          </a:p>
          <a:p>
            <a:pPr marL="0" indent="0" fontAlgn="base">
              <a:buNone/>
            </a:pPr>
            <a:r>
              <a:rPr lang="it-IT" dirty="0"/>
              <a:t>La cooperazione tra governo e banca centrale è stato determinante nella risposta degli USA alla crisi.</a:t>
            </a:r>
          </a:p>
          <a:p>
            <a:pPr marL="0" indent="0" fontAlgn="base">
              <a:buNone/>
            </a:pPr>
            <a:r>
              <a:rPr lang="it-IT" dirty="0"/>
              <a:t>In Europa la mancanza di cooperazione ha portato, invece, ad un intervento tardivo e poco coordinato.</a:t>
            </a:r>
          </a:p>
          <a:p>
            <a:pPr marL="0" indent="0" fontAlgn="base">
              <a:buNone/>
            </a:pPr>
            <a:endParaRPr lang="it-IT" dirty="0"/>
          </a:p>
          <a:p>
            <a:pPr marL="0" indent="0" fontAlgn="base">
              <a:buNone/>
            </a:pPr>
            <a:r>
              <a:rPr lang="it-IT" dirty="0"/>
              <a:t>La presenza di due istituzioni che cooperano tra loro darebbe:</a:t>
            </a:r>
          </a:p>
          <a:p>
            <a:pPr fontAlgn="base"/>
            <a:r>
              <a:rPr lang="it-IT" dirty="0"/>
              <a:t>Maggiore credibilità al mercato europeo</a:t>
            </a:r>
          </a:p>
          <a:p>
            <a:pPr fontAlgn="base"/>
            <a:r>
              <a:rPr lang="it-IT" dirty="0"/>
              <a:t>Maggiore fiducia e sicurezza sul mercato</a:t>
            </a:r>
          </a:p>
          <a:p>
            <a:pPr marL="0" indent="0" fontAlgn="base">
              <a:buNone/>
            </a:pPr>
            <a:r>
              <a:rPr lang="it-IT" dirty="0"/>
              <a:t>↓</a:t>
            </a:r>
          </a:p>
          <a:p>
            <a:pPr fontAlgn="base"/>
            <a:r>
              <a:rPr lang="it-IT" dirty="0"/>
              <a:t>Aumento degli investimenti e stimolo della crescita</a:t>
            </a:r>
          </a:p>
          <a:p>
            <a:pPr marL="0" indent="0" fontAlgn="base">
              <a:buNone/>
            </a:pPr>
            <a:endParaRPr lang="it-IT" dirty="0"/>
          </a:p>
          <a:p>
            <a:pPr marL="0" indent="0" fontAlgn="base">
              <a:buNone/>
            </a:pPr>
            <a:r>
              <a:rPr lang="it-IT" dirty="0"/>
              <a:t>Inoltre, l’Unione fiscale permetterebbe una miglior gestione dell’economia europea nel suo complesso, con controlli su determinati stati per evitare bolle o crisi di bilancio (Grecia)</a:t>
            </a:r>
          </a:p>
          <a:p>
            <a:pPr marL="0" indent="0" fontAlgn="base">
              <a:buNone/>
            </a:pPr>
            <a:endParaRPr lang="it-IT" dirty="0"/>
          </a:p>
          <a:p>
            <a:pPr fontAlgn="base"/>
            <a:endParaRPr lang="it-IT" dirty="0"/>
          </a:p>
          <a:p>
            <a:pPr marL="0" indent="0">
              <a:buNone/>
            </a:pPr>
            <a:endParaRPr lang="it-IT" dirty="0"/>
          </a:p>
        </p:txBody>
      </p:sp>
    </p:spTree>
    <p:extLst>
      <p:ext uri="{BB962C8B-B14F-4D97-AF65-F5344CB8AC3E}">
        <p14:creationId xmlns:p14="http://schemas.microsoft.com/office/powerpoint/2010/main" val="2170055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96972" y="294059"/>
            <a:ext cx="8596668" cy="1320800"/>
          </a:xfrm>
        </p:spPr>
        <p:txBody>
          <a:bodyPr>
            <a:normAutofit fontScale="90000"/>
          </a:bodyPr>
          <a:lstStyle/>
          <a:p>
            <a:r>
              <a:rPr lang="it-IT" sz="4000" b="1" dirty="0" smtClean="0"/>
              <a:t>Argomentazioni</a:t>
            </a:r>
            <a:r>
              <a:rPr lang="it-IT" b="1" dirty="0" smtClean="0"/>
              <a:t> </a:t>
            </a:r>
            <a:r>
              <a:rPr lang="it-IT" sz="4000" b="1" dirty="0" smtClean="0"/>
              <a:t>contrarie</a:t>
            </a:r>
            <a:r>
              <a:rPr lang="it-IT" b="1" dirty="0" smtClean="0"/>
              <a:t> </a:t>
            </a:r>
            <a:r>
              <a:rPr lang="it-IT" sz="4000" b="1" dirty="0" smtClean="0"/>
              <a:t>all’unione fiscale europea</a:t>
            </a:r>
            <a:r>
              <a:rPr lang="it-IT" dirty="0"/>
              <a:t/>
            </a:r>
            <a:br>
              <a:rPr lang="it-IT" dirty="0"/>
            </a:br>
            <a:endParaRPr lang="it-IT" dirty="0"/>
          </a:p>
        </p:txBody>
      </p:sp>
      <p:sp>
        <p:nvSpPr>
          <p:cNvPr id="3" name="Segnaposto contenuto 2"/>
          <p:cNvSpPr>
            <a:spLocks noGrp="1"/>
          </p:cNvSpPr>
          <p:nvPr>
            <p:ph sz="half" idx="2"/>
          </p:nvPr>
        </p:nvSpPr>
        <p:spPr>
          <a:xfrm>
            <a:off x="596972" y="1674733"/>
            <a:ext cx="10883909" cy="1498775"/>
          </a:xfrm>
        </p:spPr>
        <p:txBody>
          <a:bodyPr>
            <a:normAutofit/>
          </a:bodyPr>
          <a:lstStyle/>
          <a:p>
            <a:r>
              <a:rPr lang="it-IT" dirty="0">
                <a:solidFill>
                  <a:schemeClr val="tx1"/>
                </a:solidFill>
              </a:rPr>
              <a:t>Poiché l’UE si </a:t>
            </a:r>
            <a:r>
              <a:rPr lang="it-IT" dirty="0"/>
              <a:t>compone di nazioni indipendenti, ognuna col proprio governo, i problemi sono eterogenei e hanno bisogno di soluzioni locali.</a:t>
            </a:r>
          </a:p>
          <a:p>
            <a:r>
              <a:rPr lang="it-IT" dirty="0"/>
              <a:t>I governi hanno bisogno di flessibilità per affrontare i propri problemi.</a:t>
            </a:r>
          </a:p>
          <a:p>
            <a:r>
              <a:rPr lang="it-IT" dirty="0"/>
              <a:t>L’unione fiscale è vista come una minaccia all’indipendenza degli Stati. </a:t>
            </a:r>
          </a:p>
          <a:p>
            <a:endParaRPr lang="it-IT" dirty="0"/>
          </a:p>
          <a:p>
            <a:endParaRPr lang="it-IT" dirty="0"/>
          </a:p>
        </p:txBody>
      </p:sp>
      <p:sp>
        <p:nvSpPr>
          <p:cNvPr id="5" name="Segnaposto testo 4"/>
          <p:cNvSpPr>
            <a:spLocks noGrp="1"/>
          </p:cNvSpPr>
          <p:nvPr>
            <p:ph type="body" sz="quarter" idx="3"/>
          </p:nvPr>
        </p:nvSpPr>
        <p:spPr>
          <a:xfrm>
            <a:off x="394136" y="3105177"/>
            <a:ext cx="10412005" cy="584532"/>
          </a:xfrm>
        </p:spPr>
        <p:txBody>
          <a:bodyPr/>
          <a:lstStyle/>
          <a:p>
            <a:r>
              <a:rPr lang="it-IT" b="1" dirty="0"/>
              <a:t>Secondo numerosi economisti una buona unione fiscale dovrebbe presentare:</a:t>
            </a:r>
          </a:p>
        </p:txBody>
      </p:sp>
      <p:sp>
        <p:nvSpPr>
          <p:cNvPr id="6" name="Segnaposto contenuto 5"/>
          <p:cNvSpPr>
            <a:spLocks noGrp="1"/>
          </p:cNvSpPr>
          <p:nvPr>
            <p:ph sz="quarter" idx="4"/>
          </p:nvPr>
        </p:nvSpPr>
        <p:spPr>
          <a:xfrm>
            <a:off x="596972" y="3715299"/>
            <a:ext cx="10761079" cy="1777305"/>
          </a:xfrm>
        </p:spPr>
        <p:txBody>
          <a:bodyPr>
            <a:normAutofit/>
          </a:bodyPr>
          <a:lstStyle/>
          <a:p>
            <a:pPr lvl="0">
              <a:buFont typeface="Courier New" panose="02070309020205020404" pitchFamily="49" charset="0"/>
              <a:buChar char="o"/>
            </a:pPr>
            <a:r>
              <a:rPr lang="it-IT" dirty="0"/>
              <a:t>trasferimenti fiscali dai paesi più ricchi verso quelli più poveri, </a:t>
            </a:r>
          </a:p>
          <a:p>
            <a:pPr lvl="0">
              <a:buFont typeface="Courier New" panose="02070309020205020404" pitchFamily="49" charset="0"/>
              <a:buChar char="o"/>
            </a:pPr>
            <a:r>
              <a:rPr lang="it-IT" dirty="0">
                <a:solidFill>
                  <a:schemeClr val="tx1"/>
                </a:solidFill>
              </a:rPr>
              <a:t>un’autorità federale capace di effettuare spesa in deficit con il sostegno attivo della BCE; </a:t>
            </a:r>
          </a:p>
          <a:p>
            <a:pPr lvl="0">
              <a:buFont typeface="Courier New" panose="02070309020205020404" pitchFamily="49" charset="0"/>
              <a:buChar char="o"/>
            </a:pPr>
            <a:r>
              <a:rPr lang="it-IT" dirty="0"/>
              <a:t>un effettivo trasferimento di rappresentatività dal livello nazionale a quello sovrannazionale (</a:t>
            </a:r>
            <a:r>
              <a:rPr lang="it-IT" i="1" dirty="0"/>
              <a:t>no </a:t>
            </a:r>
            <a:r>
              <a:rPr lang="it-IT" i="1" dirty="0" err="1"/>
              <a:t>taxation</a:t>
            </a:r>
            <a:r>
              <a:rPr lang="it-IT" i="1" dirty="0"/>
              <a:t> </a:t>
            </a:r>
            <a:r>
              <a:rPr lang="it-IT" i="1" dirty="0" err="1"/>
              <a:t>without</a:t>
            </a:r>
            <a:r>
              <a:rPr lang="it-IT" i="1" dirty="0"/>
              <a:t> </a:t>
            </a:r>
            <a:r>
              <a:rPr lang="it-IT" i="1" dirty="0" err="1"/>
              <a:t>representation</a:t>
            </a:r>
            <a:r>
              <a:rPr lang="it-IT" dirty="0"/>
              <a:t>). </a:t>
            </a:r>
          </a:p>
          <a:p>
            <a:endParaRPr lang="it-IT" dirty="0"/>
          </a:p>
        </p:txBody>
      </p:sp>
      <p:sp>
        <p:nvSpPr>
          <p:cNvPr id="7" name="Per 6"/>
          <p:cNvSpPr/>
          <p:nvPr/>
        </p:nvSpPr>
        <p:spPr>
          <a:xfrm>
            <a:off x="-1581903" y="3309334"/>
            <a:ext cx="11603741" cy="2647665"/>
          </a:xfrm>
          <a:prstGeom prst="mathMultiply">
            <a:avLst>
              <a:gd name="adj1" fmla="val 0"/>
            </a:avLst>
          </a:prstGeom>
          <a:noFill/>
          <a:effectLst>
            <a:glow rad="139700">
              <a:schemeClr val="accent6">
                <a:satMod val="175000"/>
                <a:alpha val="40000"/>
              </a:schemeClr>
            </a:glow>
            <a:outerShdw blurRad="38100" dist="254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it-IT"/>
          </a:p>
        </p:txBody>
      </p:sp>
      <p:sp>
        <p:nvSpPr>
          <p:cNvPr id="9" name="Segnaposto contenuto 2"/>
          <p:cNvSpPr txBox="1">
            <a:spLocks/>
          </p:cNvSpPr>
          <p:nvPr/>
        </p:nvSpPr>
        <p:spPr>
          <a:xfrm>
            <a:off x="474142" y="5446013"/>
            <a:ext cx="10883909" cy="149877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it-IT" dirty="0" smtClean="0"/>
              <a:t>Ma il </a:t>
            </a:r>
            <a:r>
              <a:rPr lang="it-IT" dirty="0"/>
              <a:t>tipo di unione fiscale a cui si sta lavorando è ben diverso e si avvicina alle idee fiscali tedesche.</a:t>
            </a:r>
          </a:p>
          <a:p>
            <a:pPr marL="0" indent="0">
              <a:buNone/>
            </a:pPr>
            <a:r>
              <a:rPr lang="it-IT" dirty="0"/>
              <a:t>L’armonizzazione fiscale avverrebbe adeguandosi agli Stati che hanno una tassazione più alta</a:t>
            </a:r>
          </a:p>
        </p:txBody>
      </p:sp>
    </p:spTree>
    <p:extLst>
      <p:ext uri="{BB962C8B-B14F-4D97-AF65-F5344CB8AC3E}">
        <p14:creationId xmlns:p14="http://schemas.microsoft.com/office/powerpoint/2010/main" val="3884266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p:cNvSpPr>
            <a:spLocks noGrp="1"/>
          </p:cNvSpPr>
          <p:nvPr>
            <p:ph type="title"/>
          </p:nvPr>
        </p:nvSpPr>
        <p:spPr>
          <a:xfrm>
            <a:off x="677334" y="609600"/>
            <a:ext cx="9395580" cy="1320800"/>
          </a:xfrm>
        </p:spPr>
        <p:txBody>
          <a:bodyPr/>
          <a:lstStyle/>
          <a:p>
            <a:r>
              <a:rPr lang="it-IT" b="1" dirty="0"/>
              <a:t>Problemi dei meccanismi di sussidiarietà</a:t>
            </a:r>
          </a:p>
        </p:txBody>
      </p:sp>
      <p:sp>
        <p:nvSpPr>
          <p:cNvPr id="10" name="Segnaposto contenuto 9"/>
          <p:cNvSpPr>
            <a:spLocks noGrp="1"/>
          </p:cNvSpPr>
          <p:nvPr>
            <p:ph idx="1"/>
          </p:nvPr>
        </p:nvSpPr>
        <p:spPr>
          <a:xfrm>
            <a:off x="677334" y="1538514"/>
            <a:ext cx="9860037" cy="4604448"/>
          </a:xfrm>
        </p:spPr>
        <p:txBody>
          <a:bodyPr>
            <a:normAutofit/>
          </a:bodyPr>
          <a:lstStyle/>
          <a:p>
            <a:pPr marL="0" indent="0">
              <a:buNone/>
            </a:pPr>
            <a:r>
              <a:rPr lang="it-IT" dirty="0"/>
              <a:t>Se per ipotesi venisse istituita un’unione fiscale che applica meccanismi di sussidiarietà, che trasferiscano risorse dai paesi membri più ricchi a quelli più poveri, avremmo comunque una situazione problematica, perché si creerebbero delle dipendenze dei paesi più poveri dai più ricchi.</a:t>
            </a:r>
          </a:p>
          <a:p>
            <a:pPr marL="0" indent="0">
              <a:buNone/>
            </a:pPr>
            <a:r>
              <a:rPr lang="it-IT" dirty="0"/>
              <a:t>Ciò diminuirebbe i tassi di crescita ed anche i tassi di spesa pubblica. </a:t>
            </a:r>
          </a:p>
          <a:p>
            <a:pPr marL="0" indent="0">
              <a:buNone/>
            </a:pPr>
            <a:r>
              <a:rPr lang="it-IT" dirty="0"/>
              <a:t>Possiamo paragonare questa situazione con la situazione che attualmente è presente in Italia, e quindi alla situazione di disparità fra le regioni del Nord e del Sud.</a:t>
            </a:r>
          </a:p>
          <a:p>
            <a:pPr marL="0" indent="0">
              <a:buNone/>
            </a:pPr>
            <a:r>
              <a:rPr lang="it-IT" dirty="0"/>
              <a:t>Queste, non essendo responsabili davanti agli elettori, mantengono tassi di crescita e di spesa pubblica divergenti.</a:t>
            </a:r>
          </a:p>
          <a:p>
            <a:pPr marL="0" indent="0">
              <a:buNone/>
            </a:pPr>
            <a:r>
              <a:rPr lang="it-IT" dirty="0"/>
              <a:t>Perciò trasferendo le decisioni di finanza pubblica al centro dell'unione, si riduce la responsabilità rispetto agli elettori dei centri di spesa locale, rendendoli più inefficienti.</a:t>
            </a:r>
          </a:p>
          <a:p>
            <a:pPr marL="0" indent="0">
              <a:buNone/>
            </a:pPr>
            <a:r>
              <a:rPr lang="it-IT" dirty="0"/>
              <a:t>I trasferimenti fiscali, inoltre, aiuterebbero ad attraversare le difficoltà nel breve termine, ma, allo stesso tempo metterebbero in secondo piano la necessità di effettuare dei cambiamenti necessari per migliorare la competitività di certi paesi</a:t>
            </a:r>
          </a:p>
          <a:p>
            <a:pPr marL="0" indent="0">
              <a:buNone/>
            </a:pPr>
            <a:endParaRPr lang="it-IT" dirty="0"/>
          </a:p>
        </p:txBody>
      </p:sp>
    </p:spTree>
    <p:extLst>
      <p:ext uri="{BB962C8B-B14F-4D97-AF65-F5344CB8AC3E}">
        <p14:creationId xmlns:p14="http://schemas.microsoft.com/office/powerpoint/2010/main" val="111590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La competizione fiscale</a:t>
            </a:r>
          </a:p>
        </p:txBody>
      </p:sp>
      <p:sp>
        <p:nvSpPr>
          <p:cNvPr id="3" name="Segnaposto contenuto 2"/>
          <p:cNvSpPr>
            <a:spLocks noGrp="1"/>
          </p:cNvSpPr>
          <p:nvPr>
            <p:ph idx="1"/>
          </p:nvPr>
        </p:nvSpPr>
        <p:spPr>
          <a:xfrm>
            <a:off x="613026" y="1520509"/>
            <a:ext cx="10679088" cy="5086031"/>
          </a:xfrm>
        </p:spPr>
        <p:txBody>
          <a:bodyPr>
            <a:normAutofit/>
          </a:bodyPr>
          <a:lstStyle/>
          <a:p>
            <a:pPr marL="0" indent="0">
              <a:buNone/>
            </a:pPr>
            <a:r>
              <a:rPr lang="it-IT" b="1" u="sng" dirty="0"/>
              <a:t>Cos’è la concorrenza fiscale?</a:t>
            </a:r>
          </a:p>
          <a:p>
            <a:pPr marL="0" indent="0">
              <a:buNone/>
            </a:pPr>
            <a:r>
              <a:rPr lang="it-IT" dirty="0"/>
              <a:t>Quando parliamo di concorrenza fiscale intendiamo una situazione di integrazione economica tra Stati con giurisdizioni fiscali differenti , che si realizza grazie alla circolazione di fattori produttivi e di flussi reddituali soggetti a tassazioni. </a:t>
            </a:r>
          </a:p>
          <a:p>
            <a:pPr marL="0" indent="0">
              <a:buNone/>
            </a:pPr>
            <a:r>
              <a:rPr lang="it-IT" dirty="0"/>
              <a:t>Se sussistono tali presupposti, questi Paesi possono entrare in competizione tra loro, al fine di accrescere il proprio livello di benessere.   </a:t>
            </a:r>
          </a:p>
          <a:p>
            <a:pPr marL="0" indent="0">
              <a:buNone/>
            </a:pPr>
            <a:r>
              <a:rPr lang="it-IT" dirty="0"/>
              <a:t>Applicando un modello di u</a:t>
            </a:r>
            <a:r>
              <a:rPr lang="it-IT" dirty="0" smtClean="0"/>
              <a:t>nione </a:t>
            </a:r>
            <a:r>
              <a:rPr lang="it-IT" dirty="0"/>
              <a:t>fiscale questo meccanismo di competizione fiscale verrebbe meno.</a:t>
            </a:r>
          </a:p>
          <a:p>
            <a:pPr marL="0" indent="0">
              <a:buNone/>
            </a:pPr>
            <a:r>
              <a:rPr lang="it-IT" b="1" u="sng" dirty="0"/>
              <a:t>Benefici della concorrenza fiscale:</a:t>
            </a:r>
          </a:p>
          <a:p>
            <a:pPr marL="0" indent="0">
              <a:buNone/>
            </a:pPr>
            <a:r>
              <a:rPr lang="it-IT" dirty="0"/>
              <a:t>Gli Stati con un basso livello di imposizione fiscale sui fattori </a:t>
            </a:r>
            <a:r>
              <a:rPr lang="it-IT" dirty="0" smtClean="0"/>
              <a:t>produttivi </a:t>
            </a:r>
            <a:r>
              <a:rPr lang="it-IT" dirty="0"/>
              <a:t>favoriscono l’accrescere del livello di investimento interno alla propria economia, a svantaggio dei Paesi che operano una maggiore pressione fiscale. Questi ultimi per reagire al deflusso dei fattori di produzione, saranno spinti a ridurre il proprio livello di imposizione. Così facendo nel lungo periodo si raggiungerebbe un equilibrio vantaggioso, poiché gli Stati sarebbero indotti a mantenere basse le aliquote fiscali e a razionalizzare la spesa pubblica.</a:t>
            </a:r>
          </a:p>
        </p:txBody>
      </p:sp>
    </p:spTree>
    <p:extLst>
      <p:ext uri="{BB962C8B-B14F-4D97-AF65-F5344CB8AC3E}">
        <p14:creationId xmlns:p14="http://schemas.microsoft.com/office/powerpoint/2010/main" val="2711294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48788"/>
            <a:ext cx="8596668" cy="1320800"/>
          </a:xfrm>
        </p:spPr>
        <p:txBody>
          <a:bodyPr/>
          <a:lstStyle/>
          <a:p>
            <a:r>
              <a:rPr lang="it-IT" b="1" dirty="0"/>
              <a:t>Percezione dell’unione </a:t>
            </a:r>
            <a:r>
              <a:rPr lang="it-IT" b="1" dirty="0" smtClean="0"/>
              <a:t>europea </a:t>
            </a:r>
            <a:r>
              <a:rPr lang="it-IT" b="1" dirty="0"/>
              <a:t>da parte dei cittadini</a:t>
            </a:r>
          </a:p>
        </p:txBody>
      </p:sp>
      <p:sp>
        <p:nvSpPr>
          <p:cNvPr id="3" name="Segnaposto contenuto 2"/>
          <p:cNvSpPr>
            <a:spLocks noGrp="1"/>
          </p:cNvSpPr>
          <p:nvPr>
            <p:ph idx="1"/>
          </p:nvPr>
        </p:nvSpPr>
        <p:spPr>
          <a:xfrm>
            <a:off x="677334" y="1815738"/>
            <a:ext cx="10399969" cy="4473819"/>
          </a:xfrm>
        </p:spPr>
        <p:txBody>
          <a:bodyPr>
            <a:normAutofit/>
          </a:bodyPr>
          <a:lstStyle/>
          <a:p>
            <a:pPr marL="0" indent="0">
              <a:buNone/>
            </a:pPr>
            <a:r>
              <a:rPr lang="it-IT" dirty="0" smtClean="0">
                <a:solidFill>
                  <a:schemeClr val="tx1"/>
                </a:solidFill>
              </a:rPr>
              <a:t>Un altro problema riguarda la fiducia nell’Europa da parte dei cittadini europei.</a:t>
            </a:r>
          </a:p>
          <a:p>
            <a:pPr marL="0" indent="0">
              <a:buNone/>
            </a:pPr>
            <a:r>
              <a:rPr lang="it-IT" dirty="0" smtClean="0">
                <a:solidFill>
                  <a:schemeClr val="tx1"/>
                </a:solidFill>
              </a:rPr>
              <a:t>Infatti prima di istituire un’unione fiscale è necessario convincere i cittadini che le istituzioni europee siano in grado di operare meglio dei governi dei singoli paesi per il perseguimento del bene comune </a:t>
            </a:r>
          </a:p>
          <a:p>
            <a:pPr marL="0" indent="0">
              <a:buNone/>
            </a:pPr>
            <a:r>
              <a:rPr lang="it-IT" dirty="0" smtClean="0">
                <a:solidFill>
                  <a:schemeClr val="tx1"/>
                </a:solidFill>
              </a:rPr>
              <a:t>L’Europa deve riacquistare credibilità, su questo incidono due fenomeni:</a:t>
            </a:r>
          </a:p>
          <a:p>
            <a:pPr>
              <a:buFont typeface="Courier New" panose="02070309020205020404" pitchFamily="49" charset="0"/>
              <a:buChar char="o"/>
            </a:pPr>
            <a:r>
              <a:rPr lang="it-IT" dirty="0" smtClean="0">
                <a:solidFill>
                  <a:schemeClr val="tx1"/>
                </a:solidFill>
              </a:rPr>
              <a:t>uno </a:t>
            </a:r>
            <a:r>
              <a:rPr lang="it-IT" dirty="0" err="1" smtClean="0">
                <a:solidFill>
                  <a:schemeClr val="tx1"/>
                </a:solidFill>
              </a:rPr>
              <a:t>psico</a:t>
            </a:r>
            <a:r>
              <a:rPr lang="it-IT" dirty="0" smtClean="0">
                <a:solidFill>
                  <a:schemeClr val="tx1"/>
                </a:solidFill>
              </a:rPr>
              <a:t>-sociale </a:t>
            </a:r>
            <a:r>
              <a:rPr lang="it-IT" dirty="0"/>
              <a:t>→</a:t>
            </a:r>
            <a:r>
              <a:rPr lang="it-IT" dirty="0" smtClean="0">
                <a:solidFill>
                  <a:schemeClr val="tx1"/>
                </a:solidFill>
              </a:rPr>
              <a:t> legato alla fiducia</a:t>
            </a:r>
            <a:r>
              <a:rPr lang="it-IT" dirty="0"/>
              <a:t> </a:t>
            </a:r>
            <a:endParaRPr lang="it-IT" dirty="0" smtClean="0">
              <a:solidFill>
                <a:schemeClr val="tx1"/>
              </a:solidFill>
            </a:endParaRPr>
          </a:p>
          <a:p>
            <a:pPr>
              <a:buFont typeface="Courier New" panose="02070309020205020404" pitchFamily="49" charset="0"/>
              <a:buChar char="o"/>
            </a:pPr>
            <a:r>
              <a:rPr lang="it-IT" dirty="0" smtClean="0">
                <a:solidFill>
                  <a:schemeClr val="tx1"/>
                </a:solidFill>
              </a:rPr>
              <a:t>uno oggettivo </a:t>
            </a:r>
            <a:r>
              <a:rPr lang="it-IT" dirty="0" smtClean="0"/>
              <a:t>→ legato alla conoscenza dei problemi dei singoli stati</a:t>
            </a:r>
            <a:endParaRPr lang="it-IT" dirty="0" smtClean="0">
              <a:solidFill>
                <a:schemeClr val="tx1"/>
              </a:solidFill>
            </a:endParaRPr>
          </a:p>
          <a:p>
            <a:pPr marL="0" indent="0">
              <a:buNone/>
            </a:pPr>
            <a:r>
              <a:rPr lang="it-IT" dirty="0" smtClean="0">
                <a:solidFill>
                  <a:schemeClr val="tx1"/>
                </a:solidFill>
              </a:rPr>
              <a:t>È necessario </a:t>
            </a:r>
            <a:r>
              <a:rPr lang="it-IT" dirty="0">
                <a:solidFill>
                  <a:schemeClr val="tx1"/>
                </a:solidFill>
              </a:rPr>
              <a:t>che gli organi preposti alle politiche dimostrino conoscenze approfondite </a:t>
            </a:r>
            <a:r>
              <a:rPr lang="it-IT" dirty="0" smtClean="0">
                <a:solidFill>
                  <a:schemeClr val="tx1"/>
                </a:solidFill>
              </a:rPr>
              <a:t>sugli stati</a:t>
            </a:r>
            <a:r>
              <a:rPr lang="it-IT" dirty="0" smtClean="0">
                <a:solidFill>
                  <a:schemeClr val="tx1"/>
                </a:solidFill>
              </a:rPr>
              <a:t> (caratteristiche </a:t>
            </a:r>
            <a:r>
              <a:rPr lang="it-IT" dirty="0">
                <a:solidFill>
                  <a:schemeClr val="tx1"/>
                </a:solidFill>
              </a:rPr>
              <a:t>storiche, strutturali, sociali ed </a:t>
            </a:r>
            <a:r>
              <a:rPr lang="it-IT" dirty="0" smtClean="0">
                <a:solidFill>
                  <a:schemeClr val="tx1"/>
                </a:solidFill>
              </a:rPr>
              <a:t>economiche) </a:t>
            </a:r>
            <a:r>
              <a:rPr lang="it-IT" dirty="0" smtClean="0">
                <a:solidFill>
                  <a:schemeClr val="tx1"/>
                </a:solidFill>
              </a:rPr>
              <a:t>per riuscire a </a:t>
            </a:r>
            <a:r>
              <a:rPr lang="it-IT" dirty="0" smtClean="0">
                <a:solidFill>
                  <a:schemeClr val="tx1"/>
                </a:solidFill>
              </a:rPr>
              <a:t>predisporre </a:t>
            </a:r>
            <a:r>
              <a:rPr lang="it-IT" dirty="0">
                <a:solidFill>
                  <a:schemeClr val="tx1"/>
                </a:solidFill>
              </a:rPr>
              <a:t>politiche </a:t>
            </a:r>
            <a:r>
              <a:rPr lang="it-IT" dirty="0" smtClean="0">
                <a:solidFill>
                  <a:schemeClr val="tx1"/>
                </a:solidFill>
              </a:rPr>
              <a:t>adeguate.</a:t>
            </a:r>
            <a:endParaRPr lang="it-IT" dirty="0">
              <a:solidFill>
                <a:schemeClr val="tx1"/>
              </a:solidFill>
            </a:endParaRPr>
          </a:p>
          <a:p>
            <a:pPr marL="0" indent="0">
              <a:buNone/>
            </a:pPr>
            <a:r>
              <a:rPr lang="it-IT" dirty="0" smtClean="0">
                <a:solidFill>
                  <a:schemeClr val="tx1"/>
                </a:solidFill>
              </a:rPr>
              <a:t>l’imposizione </a:t>
            </a:r>
            <a:r>
              <a:rPr lang="it-IT" dirty="0">
                <a:solidFill>
                  <a:schemeClr val="tx1"/>
                </a:solidFill>
              </a:rPr>
              <a:t>di scelte non condivise non farebbe altro che </a:t>
            </a:r>
            <a:r>
              <a:rPr lang="it-IT" dirty="0" smtClean="0">
                <a:solidFill>
                  <a:schemeClr val="tx1"/>
                </a:solidFill>
              </a:rPr>
              <a:t>peggiorare l’opinione dei cittadini sull</a:t>
            </a:r>
            <a:r>
              <a:rPr lang="it-IT" dirty="0" smtClean="0">
                <a:solidFill>
                  <a:schemeClr val="tx1"/>
                </a:solidFill>
              </a:rPr>
              <a:t>’ </a:t>
            </a:r>
            <a:r>
              <a:rPr lang="it-IT" dirty="0" smtClean="0">
                <a:solidFill>
                  <a:schemeClr val="tx1"/>
                </a:solidFill>
              </a:rPr>
              <a:t>Unione </a:t>
            </a:r>
            <a:r>
              <a:rPr lang="it-IT" dirty="0" smtClean="0">
                <a:solidFill>
                  <a:schemeClr val="tx1"/>
                </a:solidFill>
              </a:rPr>
              <a:t>Europa.</a:t>
            </a:r>
            <a:endParaRPr lang="it-IT" dirty="0">
              <a:solidFill>
                <a:schemeClr val="tx1"/>
              </a:solidFill>
            </a:endParaRPr>
          </a:p>
          <a:p>
            <a:endParaRPr lang="it-IT" dirty="0"/>
          </a:p>
        </p:txBody>
      </p:sp>
    </p:spTree>
    <p:extLst>
      <p:ext uri="{BB962C8B-B14F-4D97-AF65-F5344CB8AC3E}">
        <p14:creationId xmlns:p14="http://schemas.microsoft.com/office/powerpoint/2010/main" val="1121651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Teoria delle aree valutarie ottimali</a:t>
            </a:r>
          </a:p>
        </p:txBody>
      </p:sp>
      <p:sp>
        <p:nvSpPr>
          <p:cNvPr id="3" name="Segnaposto contenuto 2"/>
          <p:cNvSpPr>
            <a:spLocks noGrp="1"/>
          </p:cNvSpPr>
          <p:nvPr>
            <p:ph idx="1"/>
          </p:nvPr>
        </p:nvSpPr>
        <p:spPr/>
        <p:txBody>
          <a:bodyPr/>
          <a:lstStyle/>
          <a:p>
            <a:pPr marL="0" indent="0">
              <a:buNone/>
            </a:pPr>
            <a:r>
              <a:rPr lang="it-IT" dirty="0"/>
              <a:t>La teoria delle aree valutarie ottimali (AVO) si occupa di descrivere le principali caratteristiche che permettono ad un’area geografica di poter creare un’unione monetaria efficiente.</a:t>
            </a:r>
          </a:p>
          <a:p>
            <a:endParaRPr lang="it-IT" dirty="0"/>
          </a:p>
          <a:p>
            <a:pPr marL="0" indent="0">
              <a:buNone/>
            </a:pPr>
            <a:r>
              <a:rPr lang="it-IT" dirty="0"/>
              <a:t>I principali studiosi in questo ambito sono:</a:t>
            </a:r>
          </a:p>
          <a:p>
            <a:r>
              <a:rPr lang="it-IT" dirty="0" err="1"/>
              <a:t>Mundell</a:t>
            </a:r>
            <a:endParaRPr lang="it-IT" dirty="0"/>
          </a:p>
          <a:p>
            <a:r>
              <a:rPr lang="it-IT" dirty="0" err="1"/>
              <a:t>McKinnon</a:t>
            </a:r>
            <a:endParaRPr lang="it-IT" dirty="0"/>
          </a:p>
          <a:p>
            <a:r>
              <a:rPr lang="it-IT" dirty="0" err="1"/>
              <a:t>Kenen</a:t>
            </a:r>
            <a:endParaRPr lang="it-IT" dirty="0"/>
          </a:p>
        </p:txBody>
      </p:sp>
    </p:spTree>
    <p:extLst>
      <p:ext uri="{BB962C8B-B14F-4D97-AF65-F5344CB8AC3E}">
        <p14:creationId xmlns:p14="http://schemas.microsoft.com/office/powerpoint/2010/main" val="1471022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Sfaccettatura">
  <a:themeElements>
    <a:clrScheme name="Rosso arancion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2504</TotalTime>
  <Words>1322</Words>
  <Application>Microsoft Office PowerPoint</Application>
  <PresentationFormat>Widescreen</PresentationFormat>
  <Paragraphs>138</Paragraphs>
  <Slides>14</Slides>
  <Notes>4</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14</vt:i4>
      </vt:variant>
    </vt:vector>
  </HeadingPairs>
  <TitlesOfParts>
    <vt:vector size="21" baseType="lpstr">
      <vt:lpstr>Arial</vt:lpstr>
      <vt:lpstr>Calibri</vt:lpstr>
      <vt:lpstr>Cambria</vt:lpstr>
      <vt:lpstr>Courier New</vt:lpstr>
      <vt:lpstr>Wingdings</vt:lpstr>
      <vt:lpstr>Wingdings 3</vt:lpstr>
      <vt:lpstr>Sfaccettatura</vt:lpstr>
      <vt:lpstr>UNIONE FISCALE</vt:lpstr>
      <vt:lpstr>Che cos’è l’unione fiscale?</vt:lpstr>
      <vt:lpstr>Il sistema fiscale europeo oggi</vt:lpstr>
      <vt:lpstr>Argomentazioni a favore dell’unione fiscale europea</vt:lpstr>
      <vt:lpstr>Argomentazioni contrarie all’unione fiscale europea </vt:lpstr>
      <vt:lpstr>Problemi dei meccanismi di sussidiarietà</vt:lpstr>
      <vt:lpstr>La competizione fiscale</vt:lpstr>
      <vt:lpstr>Percezione dell’unione europea da parte dei cittadini</vt:lpstr>
      <vt:lpstr>Teoria delle aree valutarie ottimali</vt:lpstr>
      <vt:lpstr>La teoria delle aree valutarie ottimali</vt:lpstr>
      <vt:lpstr>L’Unione Fiscale:  Guido Montani</vt:lpstr>
      <vt:lpstr>I problemi</vt:lpstr>
      <vt:lpstr>Soluzioni</vt:lpstr>
      <vt:lpstr>Soluzioni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UNIONE FISCALE</dc:title>
  <dc:creator>Martina</dc:creator>
  <cp:lastModifiedBy>Martina</cp:lastModifiedBy>
  <cp:revision>83</cp:revision>
  <dcterms:created xsi:type="dcterms:W3CDTF">2017-04-11T13:54:49Z</dcterms:created>
  <dcterms:modified xsi:type="dcterms:W3CDTF">2017-05-04T16:37:01Z</dcterms:modified>
</cp:coreProperties>
</file>