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66" r:id="rId4"/>
    <p:sldId id="259" r:id="rId5"/>
    <p:sldId id="267" r:id="rId6"/>
    <p:sldId id="257" r:id="rId7"/>
    <p:sldId id="263" r:id="rId8"/>
    <p:sldId id="258" r:id="rId9"/>
    <p:sldId id="271" r:id="rId10"/>
    <p:sldId id="272" r:id="rId11"/>
    <p:sldId id="273" r:id="rId12"/>
    <p:sldId id="274" r:id="rId13"/>
    <p:sldId id="275" r:id="rId14"/>
    <p:sldId id="260" r:id="rId15"/>
    <p:sldId id="261" r:id="rId16"/>
    <p:sldId id="262" r:id="rId17"/>
    <p:sldId id="276" r:id="rId18"/>
    <p:sldId id="277" r:id="rId19"/>
    <p:sldId id="278" r:id="rId20"/>
    <p:sldId id="279" r:id="rId21"/>
    <p:sldId id="270" r:id="rId22"/>
    <p:sldId id="283" r:id="rId23"/>
    <p:sldId id="280" r:id="rId24"/>
    <p:sldId id="281" r:id="rId25"/>
    <p:sldId id="282"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intestazione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3" name="Segnaposto data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C969FA87-FBD7-4F50-8B98-A1D693553C16}" type="datetime1">
              <a:rPr lang="it-IT"/>
              <a:pPr lvl="0"/>
              <a:t>09/05/2017</a:t>
            </a:fld>
            <a:endParaRPr lang="it-IT"/>
          </a:p>
        </p:txBody>
      </p:sp>
      <p:sp>
        <p:nvSpPr>
          <p:cNvPr id="4" name="Segnaposto immagine diapositiva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Segnaposto note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endParaRPr lang="it-IT"/>
          </a:p>
        </p:txBody>
      </p:sp>
      <p:sp>
        <p:nvSpPr>
          <p:cNvPr id="7" name="Segnaposto numero diapositiva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stStyle>
          <a:p>
            <a:pPr lvl="0"/>
            <a:fld id="{F68DC56F-188D-4A57-B2F1-2EA78BAE8EED}" type="slidenum">
              <a:t>‹N›</a:t>
            </a:fld>
            <a:endParaRPr lang="it-IT"/>
          </a:p>
        </p:txBody>
      </p:sp>
    </p:spTree>
    <p:extLst>
      <p:ext uri="{BB962C8B-B14F-4D97-AF65-F5344CB8AC3E}">
        <p14:creationId xmlns:p14="http://schemas.microsoft.com/office/powerpoint/2010/main" val="201357625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it-IT"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txBox="1">
            <a:spLocks noGrp="1"/>
          </p:cNvSpPr>
          <p:nvPr>
            <p:ph type="body" sz="quarter" idx="1"/>
          </p:nvPr>
        </p:nvSpPr>
        <p:spPr/>
        <p:txBody>
          <a:bodyPr/>
          <a:lstStyle/>
          <a:p>
            <a:endParaRPr lang="it-IT"/>
          </a:p>
        </p:txBody>
      </p:sp>
      <p:sp>
        <p:nvSpPr>
          <p:cNvPr id="4" name="Segnaposto numero diapositiva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50ED1F-8605-445F-8D76-B9010448F532}" type="slidenum">
              <a:t>16</a:t>
            </a:fld>
            <a:endParaRPr lang="it-I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1194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txBox="1">
            <a:spLocks noGrp="1"/>
          </p:cNvSpPr>
          <p:nvPr>
            <p:ph type="body" sz="quarter" idx="1"/>
          </p:nvPr>
        </p:nvSpPr>
        <p:spPr/>
        <p:txBody>
          <a:bodyPr/>
          <a:lstStyle/>
          <a:p>
            <a:endParaRPr lang="it-IT"/>
          </a:p>
        </p:txBody>
      </p:sp>
      <p:sp>
        <p:nvSpPr>
          <p:cNvPr id="4" name="Segnaposto numero diapositiva 3"/>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D1B84E-2EE9-400E-B33A-88DC9E6CD266}" type="slidenum">
              <a:t>17</a:t>
            </a:fld>
            <a:endParaRPr lang="it-IT"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21887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txBox="1">
            <a:spLocks noGrp="1"/>
          </p:cNvSpPr>
          <p:nvPr>
            <p:ph type="ctrTitle"/>
          </p:nvPr>
        </p:nvSpPr>
        <p:spPr>
          <a:xfrm>
            <a:off x="2589215" y="2514600"/>
            <a:ext cx="8915400" cy="2262783"/>
          </a:xfrm>
        </p:spPr>
        <p:txBody>
          <a:bodyPr anchor="b"/>
          <a:lstStyle>
            <a:lvl1pPr>
              <a:defRPr sz="5400"/>
            </a:lvl1pPr>
          </a:lstStyle>
          <a:p>
            <a:pPr lvl="0"/>
            <a:r>
              <a:rPr lang="it-IT"/>
              <a:t>Fare clic per modificare lo stile del titolo</a:t>
            </a:r>
            <a:endParaRPr lang="en-US"/>
          </a:p>
        </p:txBody>
      </p:sp>
      <p:sp>
        <p:nvSpPr>
          <p:cNvPr id="3" name="Subtitle 2"/>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it-IT"/>
              <a:t>Fare clic per modificare lo stile del sottotitolo dello schema</a:t>
            </a:r>
            <a:endParaRPr lang="en-US"/>
          </a:p>
        </p:txBody>
      </p:sp>
      <p:sp>
        <p:nvSpPr>
          <p:cNvPr id="4" name="Date Placeholder 3"/>
          <p:cNvSpPr txBox="1">
            <a:spLocks noGrp="1"/>
          </p:cNvSpPr>
          <p:nvPr>
            <p:ph type="dt" sz="half" idx="7"/>
          </p:nvPr>
        </p:nvSpPr>
        <p:spPr/>
        <p:txBody>
          <a:bodyPr/>
          <a:lstStyle>
            <a:lvl1pPr>
              <a:defRPr/>
            </a:lvl1pPr>
          </a:lstStyle>
          <a:p>
            <a:pPr lvl="0"/>
            <a:fld id="{7300715C-F1BC-4BEB-B020-B9C5FFBFD2E3}" type="datetime1">
              <a:rPr lang="en-US"/>
              <a:pPr lvl="0"/>
              <a:t>5/9/2017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Freeform 6"/>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 f4 0 f2"/>
              <a:gd name="f24" fmla="+- f3 0 f2"/>
              <a:gd name="f25" fmla="*/ f24 1 372"/>
              <a:gd name="f26" fmla="*/ f23 1 166"/>
              <a:gd name="f27" fmla="*/ 0 1 f25"/>
              <a:gd name="f28" fmla="*/ f3 1 f25"/>
              <a:gd name="f29" fmla="*/ 0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Slide Number Placeholder 5"/>
          <p:cNvSpPr txBox="1">
            <a:spLocks noGrp="1"/>
          </p:cNvSpPr>
          <p:nvPr>
            <p:ph type="sldNum" sz="quarter" idx="8"/>
          </p:nvPr>
        </p:nvSpPr>
        <p:spPr>
          <a:xfrm>
            <a:off x="531815" y="4529544"/>
            <a:ext cx="779763" cy="365129"/>
          </a:xfrm>
        </p:spPr>
        <p:txBody>
          <a:bodyPr/>
          <a:lstStyle>
            <a:lvl1pPr>
              <a:defRPr/>
            </a:lvl1pPr>
          </a:lstStyle>
          <a:p>
            <a:pPr lvl="0"/>
            <a:fld id="{51CE67AE-12E8-4EC3-8CB3-32851E5A573E}" type="slidenum">
              <a:t>‹N›</a:t>
            </a:fld>
            <a:endParaRPr lang="en-US"/>
          </a:p>
        </p:txBody>
      </p:sp>
    </p:spTree>
    <p:extLst>
      <p:ext uri="{BB962C8B-B14F-4D97-AF65-F5344CB8AC3E}">
        <p14:creationId xmlns:p14="http://schemas.microsoft.com/office/powerpoint/2010/main" val="8556985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609603"/>
            <a:ext cx="8915400" cy="3117043"/>
          </a:xfrm>
        </p:spPr>
        <p:txBody>
          <a:bodyPr anchor="ctr"/>
          <a:lstStyle>
            <a:lvl1pPr>
              <a:defRPr sz="4800"/>
            </a:lvl1pPr>
          </a:lstStyle>
          <a:p>
            <a:pPr lvl="0"/>
            <a:r>
              <a:rPr lang="it-IT"/>
              <a:t>Fare clic per modificare lo stile del titolo</a:t>
            </a:r>
            <a:endParaRPr lang="en-US"/>
          </a:p>
        </p:txBody>
      </p:sp>
      <p:sp>
        <p:nvSpPr>
          <p:cNvPr id="3" name="Text Placeholder 2"/>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it-IT"/>
              <a:t>Fare clic per modificare stili del testo dello schema</a:t>
            </a:r>
          </a:p>
        </p:txBody>
      </p:sp>
      <p:sp>
        <p:nvSpPr>
          <p:cNvPr id="4" name="Date Placeholder 3"/>
          <p:cNvSpPr txBox="1">
            <a:spLocks noGrp="1"/>
          </p:cNvSpPr>
          <p:nvPr>
            <p:ph type="dt" sz="half" idx="7"/>
          </p:nvPr>
        </p:nvSpPr>
        <p:spPr/>
        <p:txBody>
          <a:bodyPr/>
          <a:lstStyle>
            <a:lvl1pPr>
              <a:defRPr/>
            </a:lvl1pPr>
          </a:lstStyle>
          <a:p>
            <a:pPr lvl="0"/>
            <a:fld id="{88A07BD2-547B-4EB4-A256-FC96916F71BA}" type="datetime1">
              <a:rPr lang="en-US"/>
              <a:pPr lvl="0"/>
              <a:t>5/9/2017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Freeform 11"/>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Slide Number Placeholder 5"/>
          <p:cNvSpPr txBox="1">
            <a:spLocks noGrp="1"/>
          </p:cNvSpPr>
          <p:nvPr>
            <p:ph type="sldNum" sz="quarter" idx="8"/>
          </p:nvPr>
        </p:nvSpPr>
        <p:spPr>
          <a:xfrm>
            <a:off x="531815" y="3244135"/>
            <a:ext cx="779763" cy="365129"/>
          </a:xfrm>
        </p:spPr>
        <p:txBody>
          <a:bodyPr/>
          <a:lstStyle>
            <a:lvl1pPr>
              <a:defRPr/>
            </a:lvl1pPr>
          </a:lstStyle>
          <a:p>
            <a:pPr lvl="0"/>
            <a:fld id="{6A40DCAE-6068-400B-AB24-112CDABDC564}" type="slidenum">
              <a:t>‹N›</a:t>
            </a:fld>
            <a:endParaRPr lang="en-US"/>
          </a:p>
        </p:txBody>
      </p:sp>
    </p:spTree>
    <p:extLst>
      <p:ext uri="{BB962C8B-B14F-4D97-AF65-F5344CB8AC3E}">
        <p14:creationId xmlns:p14="http://schemas.microsoft.com/office/powerpoint/2010/main" val="30089216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2849947" y="609603"/>
            <a:ext cx="8393926" cy="2895603"/>
          </a:xfrm>
        </p:spPr>
        <p:txBody>
          <a:bodyPr anchor="ctr"/>
          <a:lstStyle>
            <a:lvl1pPr>
              <a:defRPr sz="48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it-IT"/>
              <a:t>Fare clic per modificare stili del testo dello schema</a:t>
            </a:r>
          </a:p>
        </p:txBody>
      </p:sp>
      <p:sp>
        <p:nvSpPr>
          <p:cNvPr id="4" name="Text Placeholder 2"/>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it-IT"/>
              <a:t>Fare clic per modificare stili del testo dello schema</a:t>
            </a:r>
          </a:p>
        </p:txBody>
      </p:sp>
      <p:sp>
        <p:nvSpPr>
          <p:cNvPr id="5" name="Date Placeholder 3"/>
          <p:cNvSpPr txBox="1">
            <a:spLocks noGrp="1"/>
          </p:cNvSpPr>
          <p:nvPr>
            <p:ph type="dt" sz="half" idx="7"/>
          </p:nvPr>
        </p:nvSpPr>
        <p:spPr/>
        <p:txBody>
          <a:bodyPr/>
          <a:lstStyle>
            <a:lvl1pPr>
              <a:defRPr/>
            </a:lvl1pPr>
          </a:lstStyle>
          <a:p>
            <a:pPr lvl="0"/>
            <a:fld id="{1318B053-77C2-4231-89DB-468B0CB9D0B2}" type="datetime1">
              <a:rPr lang="en-US"/>
              <a:pPr lvl="0"/>
              <a:t>5/9/2017</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Freeform 11"/>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Slide Number Placeholder 5"/>
          <p:cNvSpPr txBox="1">
            <a:spLocks noGrp="1"/>
          </p:cNvSpPr>
          <p:nvPr>
            <p:ph type="sldNum" sz="quarter" idx="8"/>
          </p:nvPr>
        </p:nvSpPr>
        <p:spPr>
          <a:xfrm>
            <a:off x="531815" y="3244135"/>
            <a:ext cx="779763" cy="365129"/>
          </a:xfrm>
        </p:spPr>
        <p:txBody>
          <a:bodyPr/>
          <a:lstStyle>
            <a:lvl1pPr>
              <a:defRPr/>
            </a:lvl1pPr>
          </a:lstStyle>
          <a:p>
            <a:pPr lvl="0"/>
            <a:fld id="{F3F300D3-101E-445E-9328-01D15FED9A50}" type="slidenum">
              <a:t>‹N›</a:t>
            </a:fld>
            <a:endParaRPr lang="en-US"/>
          </a:p>
        </p:txBody>
      </p:sp>
      <p:sp>
        <p:nvSpPr>
          <p:cNvPr id="9" name="TextBox 13"/>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334912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2438403"/>
            <a:ext cx="8915400" cy="2724847"/>
          </a:xfrm>
        </p:spPr>
        <p:txBody>
          <a:bodyPr anchor="b"/>
          <a:lstStyle>
            <a:lvl1pPr>
              <a:defRPr sz="4800"/>
            </a:lvl1pPr>
          </a:lstStyle>
          <a:p>
            <a:pPr lvl="0"/>
            <a:r>
              <a:rPr lang="it-IT"/>
              <a:t>Fare clic per modificare lo stile del titolo</a:t>
            </a:r>
            <a:endParaRPr lang="en-US"/>
          </a:p>
        </p:txBody>
      </p:sp>
      <p:sp>
        <p:nvSpPr>
          <p:cNvPr id="3" name="Text Placeholder 3"/>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it-IT"/>
              <a:t>Fare clic per modificare stili del testo dello schema</a:t>
            </a:r>
          </a:p>
        </p:txBody>
      </p:sp>
      <p:sp>
        <p:nvSpPr>
          <p:cNvPr id="4" name="Date Placeholder 4"/>
          <p:cNvSpPr txBox="1">
            <a:spLocks noGrp="1"/>
          </p:cNvSpPr>
          <p:nvPr>
            <p:ph type="dt" sz="half" idx="7"/>
          </p:nvPr>
        </p:nvSpPr>
        <p:spPr/>
        <p:txBody>
          <a:bodyPr/>
          <a:lstStyle>
            <a:lvl1pPr>
              <a:defRPr/>
            </a:lvl1pPr>
          </a:lstStyle>
          <a:p>
            <a:pPr lvl="0"/>
            <a:fld id="{2A455C25-0C29-49A5-8FD7-1484442E720A}" type="datetime1">
              <a:rPr lang="en-US"/>
              <a:pPr lvl="0"/>
              <a:t>5/9/2017</a:t>
            </a:fld>
            <a:endParaRPr lang="en-US"/>
          </a:p>
        </p:txBody>
      </p:sp>
      <p:sp>
        <p:nvSpPr>
          <p:cNvPr id="5" name="Footer Placeholder 5"/>
          <p:cNvSpPr txBox="1">
            <a:spLocks noGrp="1"/>
          </p:cNvSpPr>
          <p:nvPr>
            <p:ph type="ftr" sz="quarter" idx="9"/>
          </p:nvPr>
        </p:nvSpPr>
        <p:spPr/>
        <p:txBody>
          <a:bodyPr/>
          <a:lstStyle>
            <a:lvl1pPr>
              <a:defRPr/>
            </a:lvl1pPr>
          </a:lstStyle>
          <a:p>
            <a:pPr lvl="0"/>
            <a:endParaRPr lang="en-US"/>
          </a:p>
        </p:txBody>
      </p:sp>
      <p:sp>
        <p:nvSpPr>
          <p:cNvPr id="6" name="Freeform 11"/>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Slide Number Placeholder 6"/>
          <p:cNvSpPr txBox="1">
            <a:spLocks noGrp="1"/>
          </p:cNvSpPr>
          <p:nvPr>
            <p:ph type="sldNum" sz="quarter" idx="8"/>
          </p:nvPr>
        </p:nvSpPr>
        <p:spPr>
          <a:xfrm>
            <a:off x="531815" y="4983086"/>
            <a:ext cx="779763" cy="365129"/>
          </a:xfrm>
        </p:spPr>
        <p:txBody>
          <a:bodyPr/>
          <a:lstStyle>
            <a:lvl1pPr>
              <a:defRPr/>
            </a:lvl1pPr>
          </a:lstStyle>
          <a:p>
            <a:pPr lvl="0"/>
            <a:fld id="{BF5A6F27-5E52-4ED1-B86D-87513DE5E546}" type="slidenum">
              <a:t>‹N›</a:t>
            </a:fld>
            <a:endParaRPr lang="en-US"/>
          </a:p>
        </p:txBody>
      </p:sp>
    </p:spTree>
    <p:extLst>
      <p:ext uri="{BB962C8B-B14F-4D97-AF65-F5344CB8AC3E}">
        <p14:creationId xmlns:p14="http://schemas.microsoft.com/office/powerpoint/2010/main" val="30333317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2849947" y="609603"/>
            <a:ext cx="8393926" cy="2895603"/>
          </a:xfrm>
        </p:spPr>
        <p:txBody>
          <a:bodyPr anchor="ctr"/>
          <a:lstStyle>
            <a:lvl1pPr>
              <a:defRPr sz="48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it-IT"/>
              <a:t>Fare clic per modificare stili del testo dello schema</a:t>
            </a:r>
          </a:p>
        </p:txBody>
      </p:sp>
      <p:sp>
        <p:nvSpPr>
          <p:cNvPr id="4" name="Text Placeholder 3"/>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lvl1pPr>
          </a:lstStyle>
          <a:p>
            <a:pPr lvl="0"/>
            <a:fld id="{9F083599-DA35-424B-B687-13FDDEBDA2F0}" type="datetime1">
              <a:rPr lang="en-US"/>
              <a:pPr lvl="0"/>
              <a:t>5/9/2017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Freeform 11"/>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Slide Number Placeholder 6"/>
          <p:cNvSpPr txBox="1">
            <a:spLocks noGrp="1"/>
          </p:cNvSpPr>
          <p:nvPr>
            <p:ph type="sldNum" sz="quarter" idx="8"/>
          </p:nvPr>
        </p:nvSpPr>
        <p:spPr>
          <a:xfrm>
            <a:off x="531815" y="4983086"/>
            <a:ext cx="779763" cy="365129"/>
          </a:xfrm>
        </p:spPr>
        <p:txBody>
          <a:bodyPr/>
          <a:lstStyle>
            <a:lvl1pPr>
              <a:defRPr/>
            </a:lvl1pPr>
          </a:lstStyle>
          <a:p>
            <a:pPr lvl="0"/>
            <a:fld id="{1714A18D-1594-47F5-8048-AAED28A62593}" type="slidenum">
              <a:t>‹N›</a:t>
            </a:fld>
            <a:endParaRPr lang="en-US"/>
          </a:p>
        </p:txBody>
      </p:sp>
      <p:sp>
        <p:nvSpPr>
          <p:cNvPr id="9" name="TextBox 16"/>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651781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627406"/>
            <a:ext cx="8915400" cy="2880021"/>
          </a:xfrm>
        </p:spPr>
        <p:txBody>
          <a:bodyPr anchor="ctr"/>
          <a:lstStyle>
            <a:lvl1pPr>
              <a:defRPr sz="4800"/>
            </a:lvl1pPr>
          </a:lstStyle>
          <a:p>
            <a:pPr lvl="0"/>
            <a:r>
              <a:rPr lang="it-IT"/>
              <a:t>Fare clic per modificare lo stile del titolo</a:t>
            </a:r>
            <a:endParaRPr lang="en-US"/>
          </a:p>
        </p:txBody>
      </p:sp>
      <p:sp>
        <p:nvSpPr>
          <p:cNvPr id="3" name="Text Placeholder 9"/>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it-IT"/>
              <a:t>Fare clic per modificare stili del testo dello schema</a:t>
            </a:r>
          </a:p>
        </p:txBody>
      </p:sp>
      <p:sp>
        <p:nvSpPr>
          <p:cNvPr id="4" name="Text Placeholder 3"/>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lvl1pPr>
          </a:lstStyle>
          <a:p>
            <a:pPr lvl="0"/>
            <a:fld id="{D29EE153-6696-4BF4-9240-A34F16F60B87}" type="datetime1">
              <a:rPr lang="en-US"/>
              <a:pPr lvl="0"/>
              <a:t>5/9/2017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Freeform 11"/>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Slide Number Placeholder 6"/>
          <p:cNvSpPr txBox="1">
            <a:spLocks noGrp="1"/>
          </p:cNvSpPr>
          <p:nvPr>
            <p:ph type="sldNum" sz="quarter" idx="8"/>
          </p:nvPr>
        </p:nvSpPr>
        <p:spPr>
          <a:xfrm>
            <a:off x="531815" y="4983086"/>
            <a:ext cx="779763" cy="365129"/>
          </a:xfrm>
        </p:spPr>
        <p:txBody>
          <a:bodyPr/>
          <a:lstStyle>
            <a:lvl1pPr>
              <a:defRPr/>
            </a:lvl1pPr>
          </a:lstStyle>
          <a:p>
            <a:pPr lvl="0"/>
            <a:fld id="{56E1F98D-8770-4C34-A37B-D80082AD2842}" type="slidenum">
              <a:t>‹N›</a:t>
            </a:fld>
            <a:endParaRPr lang="en-US"/>
          </a:p>
        </p:txBody>
      </p:sp>
    </p:spTree>
    <p:extLst>
      <p:ext uri="{BB962C8B-B14F-4D97-AF65-F5344CB8AC3E}">
        <p14:creationId xmlns:p14="http://schemas.microsoft.com/office/powerpoint/2010/main" val="395244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4E9FCB92-A33F-492D-9F48-DAEADAE9F07F}" type="datetime1">
              <a:rPr lang="en-US"/>
              <a:pPr lvl="0"/>
              <a:t>5/9/2017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Slide Number Placeholder 5"/>
          <p:cNvSpPr txBox="1">
            <a:spLocks noGrp="1"/>
          </p:cNvSpPr>
          <p:nvPr>
            <p:ph type="sldNum" sz="quarter" idx="8"/>
          </p:nvPr>
        </p:nvSpPr>
        <p:spPr/>
        <p:txBody>
          <a:bodyPr/>
          <a:lstStyle>
            <a:lvl1pPr>
              <a:defRPr/>
            </a:lvl1pPr>
          </a:lstStyle>
          <a:p>
            <a:pPr lvl="0"/>
            <a:fld id="{9C9C1245-0541-4B83-BE68-4BDEC090193E}" type="slidenum">
              <a:t>‹N›</a:t>
            </a:fld>
            <a:endParaRPr lang="en-US"/>
          </a:p>
        </p:txBody>
      </p:sp>
    </p:spTree>
    <p:extLst>
      <p:ext uri="{BB962C8B-B14F-4D97-AF65-F5344CB8AC3E}">
        <p14:creationId xmlns:p14="http://schemas.microsoft.com/office/powerpoint/2010/main" val="1315138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9294811" y="627406"/>
            <a:ext cx="2207599" cy="5283814"/>
          </a:xfrm>
        </p:spPr>
        <p:txBody>
          <a:bodyPr vert="eaVert" anchor="ctr"/>
          <a:lstStyle>
            <a:lvl1pPr>
              <a:defRPr/>
            </a:lvl1pPr>
          </a:lstStyle>
          <a:p>
            <a:pPr lvl="0"/>
            <a:r>
              <a:rPr lang="it-IT"/>
              <a:t>Fare clic per modificare lo stile del titolo</a:t>
            </a:r>
            <a:endParaRPr lang="en-US"/>
          </a:p>
        </p:txBody>
      </p:sp>
      <p:sp>
        <p:nvSpPr>
          <p:cNvPr id="3" name="Vertical Text Placeholder 2"/>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39972D0E-E2C8-4151-9B46-81FEFD1D474F}" type="datetime1">
              <a:rPr lang="en-US"/>
              <a:pPr lvl="0"/>
              <a:t>5/9/2017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Slide Number Placeholder 5"/>
          <p:cNvSpPr txBox="1">
            <a:spLocks noGrp="1"/>
          </p:cNvSpPr>
          <p:nvPr>
            <p:ph type="sldNum" sz="quarter" idx="8"/>
          </p:nvPr>
        </p:nvSpPr>
        <p:spPr/>
        <p:txBody>
          <a:bodyPr/>
          <a:lstStyle>
            <a:lvl1pPr>
              <a:defRPr/>
            </a:lvl1pPr>
          </a:lstStyle>
          <a:p>
            <a:pPr lvl="0"/>
            <a:fld id="{E3C438D9-2641-4E27-8A8A-A4DE8ED9F060}" type="slidenum">
              <a:t>‹N›</a:t>
            </a:fld>
            <a:endParaRPr lang="en-US"/>
          </a:p>
        </p:txBody>
      </p:sp>
    </p:spTree>
    <p:extLst>
      <p:ext uri="{BB962C8B-B14F-4D97-AF65-F5344CB8AC3E}">
        <p14:creationId xmlns:p14="http://schemas.microsoft.com/office/powerpoint/2010/main" val="477984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txBox="1">
            <a:spLocks noGrp="1"/>
          </p:cNvSpPr>
          <p:nvPr>
            <p:ph type="dt" sz="half" idx="7"/>
          </p:nvPr>
        </p:nvSpPr>
        <p:spPr/>
        <p:txBody>
          <a:bodyPr/>
          <a:lstStyle>
            <a:lvl1pPr>
              <a:defRPr/>
            </a:lvl1pPr>
          </a:lstStyle>
          <a:p>
            <a:pPr lvl="0"/>
            <a:fld id="{4C8344A3-B53E-4230-A315-B31414F729D6}" type="datetime1">
              <a:rPr lang="en-US"/>
              <a:pPr lvl="0"/>
              <a:t>5/9/2017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Slide Number Placeholder 5"/>
          <p:cNvSpPr txBox="1">
            <a:spLocks noGrp="1"/>
          </p:cNvSpPr>
          <p:nvPr>
            <p:ph type="sldNum" sz="quarter" idx="8"/>
          </p:nvPr>
        </p:nvSpPr>
        <p:spPr/>
        <p:txBody>
          <a:bodyPr/>
          <a:lstStyle>
            <a:lvl1pPr>
              <a:defRPr/>
            </a:lvl1pPr>
          </a:lstStyle>
          <a:p>
            <a:pPr lvl="0"/>
            <a:fld id="{B3116541-333D-4D13-AD9E-3AF7E145DB99}" type="slidenum">
              <a:t>‹N›</a:t>
            </a:fld>
            <a:endParaRPr lang="en-US"/>
          </a:p>
        </p:txBody>
      </p:sp>
    </p:spTree>
    <p:extLst>
      <p:ext uri="{BB962C8B-B14F-4D97-AF65-F5344CB8AC3E}">
        <p14:creationId xmlns:p14="http://schemas.microsoft.com/office/powerpoint/2010/main" val="2692448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2058753"/>
            <a:ext cx="8915400" cy="1468800"/>
          </a:xfrm>
        </p:spPr>
        <p:txBody>
          <a:bodyPr anchor="b"/>
          <a:lstStyle>
            <a:lvl1pPr>
              <a:defRPr sz="4000"/>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it-IT"/>
              <a:t>Fare clic per modificare stili del testo dello schema</a:t>
            </a:r>
          </a:p>
        </p:txBody>
      </p:sp>
      <p:sp>
        <p:nvSpPr>
          <p:cNvPr id="4" name="Date Placeholder 3"/>
          <p:cNvSpPr txBox="1">
            <a:spLocks noGrp="1"/>
          </p:cNvSpPr>
          <p:nvPr>
            <p:ph type="dt" sz="half" idx="7"/>
          </p:nvPr>
        </p:nvSpPr>
        <p:spPr/>
        <p:txBody>
          <a:bodyPr/>
          <a:lstStyle>
            <a:lvl1pPr>
              <a:defRPr/>
            </a:lvl1pPr>
          </a:lstStyle>
          <a:p>
            <a:pPr lvl="0"/>
            <a:fld id="{6E15F149-3589-4161-AD11-1720036D4B8A}" type="datetime1">
              <a:rPr lang="en-US"/>
              <a:pPr lvl="0"/>
              <a:t>5/9/2017</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Freeform 11"/>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Slide Number Placeholder 5"/>
          <p:cNvSpPr txBox="1">
            <a:spLocks noGrp="1"/>
          </p:cNvSpPr>
          <p:nvPr>
            <p:ph type="sldNum" sz="quarter" idx="8"/>
          </p:nvPr>
        </p:nvSpPr>
        <p:spPr>
          <a:xfrm>
            <a:off x="531815" y="3244135"/>
            <a:ext cx="779763" cy="365129"/>
          </a:xfrm>
        </p:spPr>
        <p:txBody>
          <a:bodyPr/>
          <a:lstStyle>
            <a:lvl1pPr>
              <a:defRPr/>
            </a:lvl1pPr>
          </a:lstStyle>
          <a:p>
            <a:pPr lvl="0"/>
            <a:fld id="{E3EA6EA0-43CD-44C4-BDE9-026BA52CE503}" type="slidenum">
              <a:t>‹N›</a:t>
            </a:fld>
            <a:endParaRPr lang="en-US"/>
          </a:p>
        </p:txBody>
      </p:sp>
    </p:spTree>
    <p:extLst>
      <p:ext uri="{BB962C8B-B14F-4D97-AF65-F5344CB8AC3E}">
        <p14:creationId xmlns:p14="http://schemas.microsoft.com/office/powerpoint/2010/main" val="2782935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7"/>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Content Placeholder 2"/>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txBox="1">
            <a:spLocks noGrp="1"/>
          </p:cNvSpPr>
          <p:nvPr>
            <p:ph type="dt" sz="half" idx="7"/>
          </p:nvPr>
        </p:nvSpPr>
        <p:spPr/>
        <p:txBody>
          <a:bodyPr/>
          <a:lstStyle>
            <a:lvl1pPr>
              <a:defRPr/>
            </a:lvl1pPr>
          </a:lstStyle>
          <a:p>
            <a:pPr lvl="0"/>
            <a:fld id="{F0399D4F-6F67-4D3C-BB9E-63CC7B8E3B56}" type="datetime1">
              <a:rPr lang="en-US"/>
              <a:pPr lvl="0"/>
              <a:t>5/9/2017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Slide Number Placeholder 5"/>
          <p:cNvSpPr txBox="1">
            <a:spLocks noGrp="1"/>
          </p:cNvSpPr>
          <p:nvPr>
            <p:ph type="sldNum" sz="quarter" idx="8"/>
          </p:nvPr>
        </p:nvSpPr>
        <p:spPr/>
        <p:txBody>
          <a:bodyPr/>
          <a:lstStyle>
            <a:lvl1pPr>
              <a:defRPr/>
            </a:lvl1pPr>
          </a:lstStyle>
          <a:p>
            <a:pPr lvl="0"/>
            <a:fld id="{F39CDD8D-AC37-4960-9B27-CDFE7233D2C0}" type="slidenum">
              <a:t>‹N›</a:t>
            </a:fld>
            <a:endParaRPr lang="en-US"/>
          </a:p>
        </p:txBody>
      </p:sp>
    </p:spTree>
    <p:extLst>
      <p:ext uri="{BB962C8B-B14F-4D97-AF65-F5344CB8AC3E}">
        <p14:creationId xmlns:p14="http://schemas.microsoft.com/office/powerpoint/2010/main" val="21362126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9"/>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Text Placeholder 2"/>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it-IT"/>
              <a:t>Fare clic per modificare stili del testo dello schema</a:t>
            </a:r>
          </a:p>
        </p:txBody>
      </p:sp>
      <p:sp>
        <p:nvSpPr>
          <p:cNvPr id="4" name="Content Placeholder 3"/>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it-IT"/>
              <a:t>Fare clic per modificare stili del testo dello schema</a:t>
            </a:r>
          </a:p>
        </p:txBody>
      </p:sp>
      <p:sp>
        <p:nvSpPr>
          <p:cNvPr id="6" name="Content Placeholder 5"/>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txBox="1">
            <a:spLocks noGrp="1"/>
          </p:cNvSpPr>
          <p:nvPr>
            <p:ph type="dt" sz="half" idx="7"/>
          </p:nvPr>
        </p:nvSpPr>
        <p:spPr/>
        <p:txBody>
          <a:bodyPr/>
          <a:lstStyle>
            <a:lvl1pPr>
              <a:defRPr/>
            </a:lvl1pPr>
          </a:lstStyle>
          <a:p>
            <a:pPr lvl="0"/>
            <a:fld id="{A8EAC05D-08F1-47AE-88EA-1AD78A4F077A}" type="datetime1">
              <a:rPr lang="en-US"/>
              <a:pPr lvl="0"/>
              <a:t>5/9/2017</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0" name="Slide Number Placeholder 5"/>
          <p:cNvSpPr txBox="1">
            <a:spLocks noGrp="1"/>
          </p:cNvSpPr>
          <p:nvPr>
            <p:ph type="sldNum" sz="quarter" idx="8"/>
          </p:nvPr>
        </p:nvSpPr>
        <p:spPr/>
        <p:txBody>
          <a:bodyPr/>
          <a:lstStyle>
            <a:lvl1pPr>
              <a:defRPr/>
            </a:lvl1pPr>
          </a:lstStyle>
          <a:p>
            <a:pPr lvl="0"/>
            <a:fld id="{CC7F1423-5AC9-44AB-87EA-B5DC9C4D8D14}" type="slidenum">
              <a:t>‹N›</a:t>
            </a:fld>
            <a:endParaRPr lang="en-US"/>
          </a:p>
        </p:txBody>
      </p:sp>
    </p:spTree>
    <p:extLst>
      <p:ext uri="{BB962C8B-B14F-4D97-AF65-F5344CB8AC3E}">
        <p14:creationId xmlns:p14="http://schemas.microsoft.com/office/powerpoint/2010/main" val="2660004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it-IT"/>
              <a:t>Fare clic per modificare lo stile del titolo</a:t>
            </a:r>
            <a:endParaRPr lang="en-US"/>
          </a:p>
        </p:txBody>
      </p:sp>
      <p:sp>
        <p:nvSpPr>
          <p:cNvPr id="3" name="Date Placeholder 2"/>
          <p:cNvSpPr txBox="1">
            <a:spLocks noGrp="1"/>
          </p:cNvSpPr>
          <p:nvPr>
            <p:ph type="dt" sz="half" idx="7"/>
          </p:nvPr>
        </p:nvSpPr>
        <p:spPr/>
        <p:txBody>
          <a:bodyPr/>
          <a:lstStyle>
            <a:lvl1pPr>
              <a:defRPr/>
            </a:lvl1pPr>
          </a:lstStyle>
          <a:p>
            <a:pPr lvl="0"/>
            <a:fld id="{E89CD1B5-2EDF-458D-84D0-698A01B86408}" type="datetime1">
              <a:rPr lang="en-US"/>
              <a:pPr lvl="0"/>
              <a:t>5/9/2017</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6" name="Slide Number Placeholder 4"/>
          <p:cNvSpPr txBox="1">
            <a:spLocks noGrp="1"/>
          </p:cNvSpPr>
          <p:nvPr>
            <p:ph type="sldNum" sz="quarter" idx="8"/>
          </p:nvPr>
        </p:nvSpPr>
        <p:spPr/>
        <p:txBody>
          <a:bodyPr/>
          <a:lstStyle>
            <a:lvl1pPr>
              <a:defRPr/>
            </a:lvl1pPr>
          </a:lstStyle>
          <a:p>
            <a:pPr lvl="0"/>
            <a:fld id="{A158C721-4BBA-4A5D-A5DB-255F3D63C0DE}" type="slidenum">
              <a:t>‹N›</a:t>
            </a:fld>
            <a:endParaRPr lang="en-US"/>
          </a:p>
        </p:txBody>
      </p:sp>
    </p:spTree>
    <p:extLst>
      <p:ext uri="{BB962C8B-B14F-4D97-AF65-F5344CB8AC3E}">
        <p14:creationId xmlns:p14="http://schemas.microsoft.com/office/powerpoint/2010/main" val="2869536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E11FAC81-3F80-4E55-8FD5-EE6B5AFE564D}" type="datetime1">
              <a:rPr lang="en-US"/>
              <a:pPr lvl="0"/>
              <a:t>5/9/2017</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5" name="Slide Number Placeholder 3"/>
          <p:cNvSpPr txBox="1">
            <a:spLocks noGrp="1"/>
          </p:cNvSpPr>
          <p:nvPr>
            <p:ph type="sldNum" sz="quarter" idx="8"/>
          </p:nvPr>
        </p:nvSpPr>
        <p:spPr/>
        <p:txBody>
          <a:bodyPr/>
          <a:lstStyle>
            <a:lvl1pPr>
              <a:defRPr/>
            </a:lvl1pPr>
          </a:lstStyle>
          <a:p>
            <a:pPr lvl="0"/>
            <a:fld id="{6F8AB99B-4D2C-4FBB-8649-80DE24E1700F}" type="slidenum">
              <a:t>‹N›</a:t>
            </a:fld>
            <a:endParaRPr lang="en-US"/>
          </a:p>
        </p:txBody>
      </p:sp>
    </p:spTree>
    <p:extLst>
      <p:ext uri="{BB962C8B-B14F-4D97-AF65-F5344CB8AC3E}">
        <p14:creationId xmlns:p14="http://schemas.microsoft.com/office/powerpoint/2010/main" val="2114738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446090"/>
            <a:ext cx="3505196" cy="976314"/>
          </a:xfrm>
        </p:spPr>
        <p:txBody>
          <a:bodyPr anchor="b"/>
          <a:lstStyle>
            <a:lvl1pPr>
              <a:defRPr sz="2000"/>
            </a:lvl1pPr>
          </a:lstStyle>
          <a:p>
            <a:pPr lvl="0"/>
            <a:r>
              <a:rPr lang="it-IT"/>
              <a:t>Fare clic per modificare lo stile del titolo</a:t>
            </a:r>
            <a:endParaRPr lang="en-US"/>
          </a:p>
        </p:txBody>
      </p:sp>
      <p:sp>
        <p:nvSpPr>
          <p:cNvPr id="3" name="Content Placeholder 2"/>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txBox="1">
            <a:spLocks noGrp="1"/>
          </p:cNvSpPr>
          <p:nvPr>
            <p:ph type="body" idx="2"/>
          </p:nvPr>
        </p:nvSpPr>
        <p:spPr>
          <a:xfrm>
            <a:off x="2589215" y="1598608"/>
            <a:ext cx="3505196" cy="4262439"/>
          </a:xfrm>
        </p:spPr>
        <p:txBody>
          <a:bodyPr/>
          <a:lstStyle>
            <a:lvl1pPr marL="0" indent="0">
              <a:buNone/>
              <a:defRPr sz="1400"/>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lvl1pPr>
          </a:lstStyle>
          <a:p>
            <a:pPr lvl="0"/>
            <a:fld id="{9CD65CFC-006D-4E5C-8D5E-92416F73C791}" type="datetime1">
              <a:rPr lang="en-US"/>
              <a:pPr lvl="0"/>
              <a:t>5/9/2017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Freeform 11"/>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Slide Number Placeholder 6"/>
          <p:cNvSpPr txBox="1">
            <a:spLocks noGrp="1"/>
          </p:cNvSpPr>
          <p:nvPr>
            <p:ph type="sldNum" sz="quarter" idx="8"/>
          </p:nvPr>
        </p:nvSpPr>
        <p:spPr/>
        <p:txBody>
          <a:bodyPr/>
          <a:lstStyle>
            <a:lvl1pPr>
              <a:defRPr/>
            </a:lvl1pPr>
          </a:lstStyle>
          <a:p>
            <a:pPr lvl="0"/>
            <a:fld id="{4DDEFBEC-1914-4933-A806-7DE8FF3EE43F}" type="slidenum">
              <a:t>‹N›</a:t>
            </a:fld>
            <a:endParaRPr lang="en-US"/>
          </a:p>
        </p:txBody>
      </p:sp>
    </p:spTree>
    <p:extLst>
      <p:ext uri="{BB962C8B-B14F-4D97-AF65-F5344CB8AC3E}">
        <p14:creationId xmlns:p14="http://schemas.microsoft.com/office/powerpoint/2010/main" val="1254121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txBox="1">
            <a:spLocks noGrp="1"/>
          </p:cNvSpPr>
          <p:nvPr>
            <p:ph type="title"/>
          </p:nvPr>
        </p:nvSpPr>
        <p:spPr>
          <a:xfrm>
            <a:off x="2589215" y="4800600"/>
            <a:ext cx="8915400" cy="566735"/>
          </a:xfrm>
        </p:spPr>
        <p:txBody>
          <a:bodyPr anchor="b"/>
          <a:lstStyle>
            <a:lvl1pPr>
              <a:defRPr sz="2400"/>
            </a:lvl1pPr>
          </a:lstStyle>
          <a:p>
            <a:pPr lvl="0"/>
            <a:r>
              <a:rPr lang="it-IT"/>
              <a:t>Fare clic per modificare lo stile del titolo</a:t>
            </a:r>
            <a:endParaRPr lang="en-US"/>
          </a:p>
        </p:txBody>
      </p:sp>
      <p:sp>
        <p:nvSpPr>
          <p:cNvPr id="3" name="Picture Placeholder 2"/>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it-IT"/>
              <a:t>Fare clic sull'icona per inserire un'immagine</a:t>
            </a:r>
            <a:endParaRPr lang="en-US"/>
          </a:p>
        </p:txBody>
      </p:sp>
      <p:sp>
        <p:nvSpPr>
          <p:cNvPr id="4" name="Text Placeholder 3"/>
          <p:cNvSpPr txBox="1">
            <a:spLocks noGrp="1"/>
          </p:cNvSpPr>
          <p:nvPr>
            <p:ph type="body" idx="2"/>
          </p:nvPr>
        </p:nvSpPr>
        <p:spPr>
          <a:xfrm>
            <a:off x="2589215" y="5367335"/>
            <a:ext cx="8915400" cy="493711"/>
          </a:xfrm>
        </p:spPr>
        <p:txBody>
          <a:bodyPr/>
          <a:lstStyle>
            <a:lvl1pPr marL="0" indent="0">
              <a:buNone/>
              <a:defRPr sz="1200"/>
            </a:lvl1pPr>
          </a:lstStyle>
          <a:p>
            <a:pPr lvl="0"/>
            <a:r>
              <a:rPr lang="it-IT"/>
              <a:t>Fare clic per modificare stili del testo dello schema</a:t>
            </a:r>
          </a:p>
        </p:txBody>
      </p:sp>
      <p:sp>
        <p:nvSpPr>
          <p:cNvPr id="5" name="Date Placeholder 4"/>
          <p:cNvSpPr txBox="1">
            <a:spLocks noGrp="1"/>
          </p:cNvSpPr>
          <p:nvPr>
            <p:ph type="dt" sz="half" idx="7"/>
          </p:nvPr>
        </p:nvSpPr>
        <p:spPr/>
        <p:txBody>
          <a:bodyPr/>
          <a:lstStyle>
            <a:lvl1pPr>
              <a:defRPr/>
            </a:lvl1pPr>
          </a:lstStyle>
          <a:p>
            <a:pPr lvl="0"/>
            <a:fld id="{6214FC64-B9FD-4F63-8EC0-3EE85A71C036}" type="datetime1">
              <a:rPr lang="en-US"/>
              <a:pPr lvl="0"/>
              <a:t>5/9/2017</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Freeform 11"/>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Slide Number Placeholder 6"/>
          <p:cNvSpPr txBox="1">
            <a:spLocks noGrp="1"/>
          </p:cNvSpPr>
          <p:nvPr>
            <p:ph type="sldNum" sz="quarter" idx="8"/>
          </p:nvPr>
        </p:nvSpPr>
        <p:spPr>
          <a:xfrm>
            <a:off x="531815" y="4983086"/>
            <a:ext cx="779763" cy="365129"/>
          </a:xfrm>
        </p:spPr>
        <p:txBody>
          <a:bodyPr/>
          <a:lstStyle>
            <a:lvl1pPr>
              <a:defRPr/>
            </a:lvl1pPr>
          </a:lstStyle>
          <a:p>
            <a:pPr lvl="0"/>
            <a:fld id="{992D1D16-871B-4A32-97CE-BD8862C62CEB}" type="slidenum">
              <a:t>‹N›</a:t>
            </a:fld>
            <a:endParaRPr lang="en-US"/>
          </a:p>
        </p:txBody>
      </p:sp>
    </p:spTree>
    <p:extLst>
      <p:ext uri="{BB962C8B-B14F-4D97-AF65-F5344CB8AC3E}">
        <p14:creationId xmlns:p14="http://schemas.microsoft.com/office/powerpoint/2010/main" val="751621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p:cNvGrpSpPr/>
          <p:nvPr/>
        </p:nvGrpSpPr>
        <p:grpSpPr>
          <a:xfrm>
            <a:off x="0" y="228600"/>
            <a:ext cx="2851510" cy="6638634"/>
            <a:chOff x="0" y="228600"/>
            <a:chExt cx="2851510" cy="6638634"/>
          </a:xfrm>
        </p:grpSpPr>
        <p:sp>
          <p:nvSpPr>
            <p:cNvPr id="3" name="Freeform 11"/>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 f4 0 f2"/>
                <a:gd name="f26" fmla="+- f3 0 f2"/>
                <a:gd name="f27" fmla="*/ f26 1 22"/>
                <a:gd name="f28" fmla="*/ f25 1 136"/>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Freeform 12"/>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 f4 0 f2"/>
                <a:gd name="f38" fmla="+- f3 0 f2"/>
                <a:gd name="f39" fmla="*/ f38 1 140"/>
                <a:gd name="f40" fmla="*/ f37 1 504"/>
                <a:gd name="f41" fmla="*/ 0 1 f39"/>
                <a:gd name="f42" fmla="*/ f3 1 f39"/>
                <a:gd name="f43" fmla="*/ 0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5" name="Freeform 13"/>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 f4 0 f2"/>
                <a:gd name="f35" fmla="+- f3 0 f2"/>
                <a:gd name="f36" fmla="*/ f35 1 132"/>
                <a:gd name="f37" fmla="*/ f34 1 308"/>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6" name="Freeform 14"/>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 f4 0 f2"/>
                <a:gd name="f15" fmla="+- f3 0 f2"/>
                <a:gd name="f16" fmla="*/ f15 1 37"/>
                <a:gd name="f17" fmla="*/ f14 1 7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7" name="Freeform 15"/>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 f4 0 f2"/>
                <a:gd name="f60" fmla="+- f3 0 f2"/>
                <a:gd name="f61" fmla="*/ f60 1 178"/>
                <a:gd name="f62" fmla="*/ f59 1 722"/>
                <a:gd name="f63" fmla="*/ 0 1 f61"/>
                <a:gd name="f64" fmla="*/ f3 1 f61"/>
                <a:gd name="f65" fmla="*/ 0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8" name="Freeform 16"/>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 f4 0 f2"/>
                <a:gd name="f39" fmla="+- f3 0 f2"/>
                <a:gd name="f40" fmla="*/ f39 1 23"/>
                <a:gd name="f41" fmla="*/ f38 1 635"/>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9" name="Freeform 17"/>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0" name="Freeform 18"/>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 f4 0 f2"/>
                <a:gd name="f48" fmla="+- f3 0 f2"/>
                <a:gd name="f49" fmla="*/ f48 1 41"/>
                <a:gd name="f50" fmla="*/ f47 1 222"/>
                <a:gd name="f51" fmla="*/ 0 1 f49"/>
                <a:gd name="f52" fmla="*/ f3 1 f49"/>
                <a:gd name="f53" fmla="*/ 0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1" name="Freeform 19"/>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 f4 0 f2"/>
                <a:gd name="f87" fmla="+- f3 0 f2"/>
                <a:gd name="f88" fmla="*/ f87 1 450"/>
                <a:gd name="f89" fmla="*/ f86 1 878"/>
                <a:gd name="f90" fmla="*/ 0 1 f88"/>
                <a:gd name="f91" fmla="*/ f3 1 f88"/>
                <a:gd name="f92" fmla="*/ 0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2" name="Freeform 20"/>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 f4 0 f2"/>
                <a:gd name="f15" fmla="+- f3 0 f2"/>
                <a:gd name="f16" fmla="*/ f15 1 35"/>
                <a:gd name="f17" fmla="*/ f14 1 7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3" name="Freeform 21"/>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 f4 0 f2"/>
                <a:gd name="f25" fmla="+- f3 0 f2"/>
                <a:gd name="f26" fmla="*/ f25 1 8"/>
                <a:gd name="f27" fmla="*/ f24 1 48"/>
                <a:gd name="f28" fmla="*/ 0 1 f26"/>
                <a:gd name="f29" fmla="*/ f3 1 f26"/>
                <a:gd name="f30" fmla="*/ 0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4" name="Freeform 22"/>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 f4 0 f2"/>
                <a:gd name="f35" fmla="+- f3 0 f2"/>
                <a:gd name="f36" fmla="*/ f35 1 52"/>
                <a:gd name="f37" fmla="*/ f34 1 135"/>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grpSp>
      <p:grpSp>
        <p:nvGrpSpPr>
          <p:cNvPr id="15" name="Group 9"/>
          <p:cNvGrpSpPr/>
          <p:nvPr/>
        </p:nvGrpSpPr>
        <p:grpSpPr>
          <a:xfrm>
            <a:off x="27221" y="-786"/>
            <a:ext cx="2356674" cy="6854040"/>
            <a:chOff x="27221" y="-786"/>
            <a:chExt cx="2356674" cy="6854040"/>
          </a:xfrm>
        </p:grpSpPr>
        <p:sp>
          <p:nvSpPr>
            <p:cNvPr id="16" name="Freeform 27"/>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 f4 0 f2"/>
                <a:gd name="f65" fmla="+- f3 0 f2"/>
                <a:gd name="f66" fmla="*/ f65 1 103"/>
                <a:gd name="f67" fmla="*/ f64 1 920"/>
                <a:gd name="f68" fmla="*/ 0 1 f66"/>
                <a:gd name="f69" fmla="*/ f3 1 f66"/>
                <a:gd name="f70" fmla="*/ 0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7" name="Freeform 28"/>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 f4 0 f2"/>
                <a:gd name="f39" fmla="+- f3 0 f2"/>
                <a:gd name="f40" fmla="*/ f39 1 88"/>
                <a:gd name="f41" fmla="*/ f38 1 330"/>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8" name="Freeform 29"/>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 f5 0 f3"/>
                <a:gd name="f39" fmla="+- f4 0 f3"/>
                <a:gd name="f40" fmla="*/ f39 1 90"/>
                <a:gd name="f41" fmla="*/ f38 1 207"/>
                <a:gd name="f42" fmla="*/ 0 1 f40"/>
                <a:gd name="f43" fmla="*/ f4 1 f40"/>
                <a:gd name="f44" fmla="*/ 0 1 f41"/>
                <a:gd name="f45" fmla="*/ f5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19" name="Freeform 30"/>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 f4 0 f2"/>
                <a:gd name="f63" fmla="+- f3 0 f2"/>
                <a:gd name="f64" fmla="*/ f63 1 115"/>
                <a:gd name="f65" fmla="*/ f62 1 467"/>
                <a:gd name="f66" fmla="*/ 0 1 f64"/>
                <a:gd name="f67" fmla="*/ f3 1 f64"/>
                <a:gd name="f68" fmla="*/ 0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0" name="Freeform 31"/>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 f4 0 f2"/>
                <a:gd name="f49" fmla="+- f3 0 f2"/>
                <a:gd name="f50" fmla="*/ f49 1 36"/>
                <a:gd name="f51" fmla="*/ f48 1 633"/>
                <a:gd name="f52" fmla="*/ 0 1 f50"/>
                <a:gd name="f53" fmla="*/ f3 1 f50"/>
                <a:gd name="f54" fmla="*/ 0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1" name="Freeform 32"/>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 f4 0 f2"/>
                <a:gd name="f15" fmla="+- f3 0 f2"/>
                <a:gd name="f16" fmla="*/ f15 1 28"/>
                <a:gd name="f17" fmla="*/ f14 1 5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2" name="Freeform 33"/>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3" name="Freeform 34"/>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 f4 0 f2"/>
                <a:gd name="f82" fmla="+- f3 0 f2"/>
                <a:gd name="f83" fmla="*/ f82 1 294"/>
                <a:gd name="f84" fmla="*/ f81 1 568"/>
                <a:gd name="f85" fmla="*/ 0 1 f83"/>
                <a:gd name="f86" fmla="*/ f3 1 f83"/>
                <a:gd name="f87" fmla="*/ 0 1 f84"/>
                <a:gd name="f88" fmla="*/ f4 1 f84"/>
                <a:gd name="f89" fmla="*/ f85 f79 1"/>
                <a:gd name="f90" fmla="*/ f86 f79 1"/>
                <a:gd name="f91" fmla="*/ f88 f80 1"/>
                <a:gd name="f92" fmla="*/ f87 f80 1"/>
              </a:gdLst>
              <a:ahLst/>
              <a:cxnLst>
                <a:cxn ang="3cd4">
                  <a:pos x="hc" y="t"/>
                </a:cxn>
                <a:cxn ang="0">
                  <a:pos x="r" y="vc"/>
                </a:cxn>
                <a:cxn ang="cd4">
                  <a:pos x="hc" y="b"/>
                </a:cxn>
                <a:cxn ang="cd2">
                  <a:pos x="l" y="vc"/>
                </a:cxn>
              </a:cxnLst>
              <a:rect l="f89" t="f92" r="f90" b="f91"/>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4" name="Freeform 35"/>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 f4 0 f2"/>
                <a:gd name="f15" fmla="+- f3 0 f2"/>
                <a:gd name="f16" fmla="*/ f15 1 25"/>
                <a:gd name="f17" fmla="*/ f14 1 5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5" name="Freeform 36"/>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 f4 0 f2"/>
                <a:gd name="f36" fmla="+- f3 0 f2"/>
                <a:gd name="f37" fmla="*/ f36 1 29"/>
                <a:gd name="f38" fmla="*/ f35 1 141"/>
                <a:gd name="f39" fmla="*/ 0 1 f37"/>
                <a:gd name="f40" fmla="*/ f3 1 f37"/>
                <a:gd name="f41" fmla="*/ 0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6" name="Freeform 37"/>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 f4 0 f2"/>
                <a:gd name="f26" fmla="+- f3 0 f2"/>
                <a:gd name="f27" fmla="*/ f26 1 8"/>
                <a:gd name="f28" fmla="*/ f25 1 48"/>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7" name="Freeform 38"/>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 f4 0 f2"/>
                <a:gd name="f35" fmla="+- f3 0 f2"/>
                <a:gd name="f36" fmla="*/ f35 1 44"/>
                <a:gd name="f37" fmla="*/ f34 1 111"/>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grpSp>
      <p:sp>
        <p:nvSpPr>
          <p:cNvPr id="28" name="Rectangle 6"/>
          <p:cNvSpPr/>
          <p:nvPr/>
        </p:nvSpPr>
        <p:spPr>
          <a:xfrm>
            <a:off x="0" y="0"/>
            <a:ext cx="182880" cy="6858000"/>
          </a:xfrm>
          <a:prstGeom prst="rect">
            <a:avLst/>
          </a:pr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29" name="Title Placeholder 1"/>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it-IT"/>
              <a:t>Fare clic per modificare lo stile del titolo</a:t>
            </a:r>
            <a:endParaRPr lang="en-US"/>
          </a:p>
        </p:txBody>
      </p:sp>
      <p:sp>
        <p:nvSpPr>
          <p:cNvPr id="30" name="Text Placeholder 2"/>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1" name="Date Placeholder 3"/>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fld id="{BC44AABF-E6E0-4D04-AA16-5557E2AE5613}" type="datetime1">
              <a:rPr lang="en-US"/>
              <a:pPr lvl="0"/>
              <a:t>5/9/2017</a:t>
            </a:fld>
            <a:endParaRPr lang="en-US"/>
          </a:p>
        </p:txBody>
      </p:sp>
      <p:sp>
        <p:nvSpPr>
          <p:cNvPr id="32" name="Footer Placeholder 4"/>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endParaRPr lang="en-US"/>
          </a:p>
        </p:txBody>
      </p:sp>
      <p:sp>
        <p:nvSpPr>
          <p:cNvPr id="33" name="Slide Number Placeholder 5"/>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2000" b="0" i="0" u="none" strike="noStrike" kern="1200" cap="none" spc="0" baseline="0">
                <a:solidFill>
                  <a:srgbClr val="FEFFFF"/>
                </a:solidFill>
                <a:uFillTx/>
                <a:latin typeface="Century Gothic"/>
              </a:defRPr>
            </a:lvl1pPr>
          </a:lstStyle>
          <a:p>
            <a:pPr lvl="0"/>
            <a:fld id="{95B9865D-9188-43AC-8AFC-71E39BE750DF}" type="slidenum">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l" defTabSz="457200" rtl="0" fontAlgn="auto" hangingPunct="1">
        <a:lnSpc>
          <a:spcPct val="100000"/>
        </a:lnSpc>
        <a:spcBef>
          <a:spcPts val="0"/>
        </a:spcBef>
        <a:spcAft>
          <a:spcPts val="0"/>
        </a:spcAft>
        <a:buNone/>
        <a:tabLst/>
        <a:defRPr lang="it-IT"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it-IT"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it-IT"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it-IT"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it-IT"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it-IT"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olo 1"/>
          <p:cNvSpPr txBox="1">
            <a:spLocks noGrp="1"/>
          </p:cNvSpPr>
          <p:nvPr>
            <p:ph type="ctrTitle"/>
          </p:nvPr>
        </p:nvSpPr>
        <p:spPr/>
        <p:txBody>
          <a:bodyPr/>
          <a:lstStyle/>
          <a:p>
            <a:pPr lvl="0"/>
            <a:r>
              <a:rPr lang="it-IT" sz="4400"/>
              <a:t>Sussidi alle imprese : soldi regalati o incentivi sbagliati ? </a:t>
            </a:r>
          </a:p>
        </p:txBody>
      </p:sp>
      <p:sp>
        <p:nvSpPr>
          <p:cNvPr id="3" name="Sottotitolo 2"/>
          <p:cNvSpPr txBox="1">
            <a:spLocks noGrp="1"/>
          </p:cNvSpPr>
          <p:nvPr>
            <p:ph type="subTitle" idx="1"/>
          </p:nvPr>
        </p:nvSpPr>
        <p:spPr/>
        <p:txBody>
          <a:bodyPr/>
          <a:lstStyle/>
          <a:p>
            <a:pPr lvl="0"/>
            <a:r>
              <a:rPr lang="it-IT"/>
              <a:t>Riccardo Diego Caulo EC5100122</a:t>
            </a:r>
          </a:p>
          <a:p>
            <a:pPr lvl="0"/>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olo 1"/>
          <p:cNvSpPr txBox="1">
            <a:spLocks noGrp="1"/>
          </p:cNvSpPr>
          <p:nvPr>
            <p:ph type="title"/>
          </p:nvPr>
        </p:nvSpPr>
        <p:spPr>
          <a:xfrm>
            <a:off x="2053833" y="146432"/>
            <a:ext cx="8911687" cy="1280891"/>
          </a:xfrm>
        </p:spPr>
        <p:txBody>
          <a:bodyPr/>
          <a:lstStyle/>
          <a:p>
            <a:pPr lvl="0"/>
            <a:r>
              <a:rPr lang="it-IT"/>
              <a:t>L’evidenza empirica</a:t>
            </a:r>
          </a:p>
        </p:txBody>
      </p:sp>
      <p:sp>
        <p:nvSpPr>
          <p:cNvPr id="3" name="CasellaDiTesto 2"/>
          <p:cNvSpPr txBox="1"/>
          <p:nvPr/>
        </p:nvSpPr>
        <p:spPr>
          <a:xfrm>
            <a:off x="2053833" y="1132767"/>
            <a:ext cx="9798792" cy="535531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0" cap="none" spc="0" baseline="0">
                <a:solidFill>
                  <a:srgbClr val="000000"/>
                </a:solidFill>
                <a:uFillTx/>
                <a:latin typeface="Century Gothic" pitchFamily="34"/>
              </a:rPr>
              <a:t>Credito incrementale</a:t>
            </a:r>
            <a:r>
              <a:rPr lang="it-IT" sz="1800" b="0" i="0" u="none" strike="noStrike" kern="0" cap="none" spc="0" baseline="0">
                <a:solidFill>
                  <a:srgbClr val="000000"/>
                </a:solidFill>
                <a:uFillTx/>
                <a:latin typeface="Century Gothic" pitchFamily="34"/>
              </a:rPr>
              <a:t>: l’erogazione di un credito d’imposta sulla spesa incrementale produce un aumento di spesa superiore al credito erogato , mentre un credito sul totale della spesa genera una variazione di attività inferiore.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1200" cap="none" spc="0" baseline="0">
                <a:solidFill>
                  <a:srgbClr val="000000"/>
                </a:solidFill>
                <a:uFillTx/>
                <a:latin typeface="Century Gothic" pitchFamily="34"/>
              </a:rPr>
              <a:t>Contributi a fondo perduto</a:t>
            </a:r>
            <a:r>
              <a:rPr lang="it-IT" sz="1800" b="0" i="0" u="none" strike="noStrike" kern="1200" cap="none" spc="0" baseline="0">
                <a:solidFill>
                  <a:srgbClr val="000000"/>
                </a:solidFill>
                <a:uFillTx/>
                <a:latin typeface="Century Gothic" pitchFamily="34"/>
              </a:rPr>
              <a:t> : su circa la metà degli studi fatti sui contributi a fondo perduto si evince </a:t>
            </a:r>
            <a:r>
              <a:rPr lang="it-IT" sz="1800" b="0" i="0" u="none" strike="noStrike" kern="0" cap="none" spc="0" baseline="0">
                <a:solidFill>
                  <a:srgbClr val="000000"/>
                </a:solidFill>
                <a:uFillTx/>
                <a:latin typeface="Century Gothic" pitchFamily="34"/>
              </a:rPr>
              <a:t>uno spiazzamento dell’investimento privato , </a:t>
            </a:r>
            <a:r>
              <a:rPr lang="it-IT" sz="1800" b="0" i="0" u="none" strike="noStrike" kern="1200" cap="none" spc="0" baseline="0">
                <a:solidFill>
                  <a:srgbClr val="000000"/>
                </a:solidFill>
                <a:uFillTx/>
                <a:latin typeface="Century Gothic" pitchFamily="34"/>
              </a:rPr>
              <a:t>senza effetti addizionali nelle attività di ricerca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Inoltre</a:t>
            </a:r>
            <a:r>
              <a:rPr lang="it-IT" sz="1800" b="0" i="0" u="none" strike="noStrike" kern="0" cap="none" spc="0" baseline="0">
                <a:solidFill>
                  <a:srgbClr val="000000"/>
                </a:solidFill>
                <a:uFillTx/>
                <a:latin typeface="Century Gothic" pitchFamily="34"/>
              </a:rPr>
              <a:t>, l</a:t>
            </a:r>
            <a:r>
              <a:rPr lang="it-IT" sz="1800" b="0" i="0" u="none" strike="noStrike" kern="1200" cap="none" spc="0" baseline="0">
                <a:solidFill>
                  <a:srgbClr val="000000"/>
                </a:solidFill>
                <a:uFillTx/>
                <a:latin typeface="Century Gothic" pitchFamily="34"/>
              </a:rPr>
              <a:t>’evidenza disponibile sugli incentivi alle imprese in </a:t>
            </a:r>
            <a:r>
              <a:rPr lang="it-IT" sz="1800" b="0" i="0" u="none" strike="noStrike" kern="0" cap="none" spc="0" baseline="0">
                <a:solidFill>
                  <a:srgbClr val="000000"/>
                </a:solidFill>
                <a:uFillTx/>
                <a:latin typeface="Century Gothic" pitchFamily="34"/>
              </a:rPr>
              <a:t>I</a:t>
            </a:r>
            <a:r>
              <a:rPr lang="it-IT" sz="1800" b="0" i="0" u="none" strike="noStrike" kern="1200" cap="none" spc="0" baseline="0">
                <a:solidFill>
                  <a:srgbClr val="000000"/>
                </a:solidFill>
                <a:uFillTx/>
                <a:latin typeface="Century Gothic" pitchFamily="34"/>
              </a:rPr>
              <a:t>talia, porta alle seguenti conclusioni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L’efficacia dell’intervento è inversamente proporzionale alla dimensione aziendale;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Incentivi sul livello d’attività nel settore della ricerca, fanno crescere l’attività per una quantità inferiore all’agevolazione, diversamente dai contributi incrementali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Ad eccezione di pochi casi, le politiche regionali non sono efficaci.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Picture 111"/>
          <p:cNvPicPr>
            <a:picLocks noChangeAspect="1"/>
          </p:cNvPicPr>
          <p:nvPr/>
        </p:nvPicPr>
        <p:blipFill>
          <a:blip r:embed="rId2"/>
          <a:stretch>
            <a:fillRect/>
          </a:stretch>
        </p:blipFill>
        <p:spPr>
          <a:xfrm>
            <a:off x="768827" y="-412083"/>
            <a:ext cx="11832610" cy="887369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Picture 114"/>
          <p:cNvPicPr>
            <a:picLocks noChangeAspect="1"/>
          </p:cNvPicPr>
          <p:nvPr/>
        </p:nvPicPr>
        <p:blipFill>
          <a:blip r:embed="rId2"/>
          <a:stretch>
            <a:fillRect/>
          </a:stretch>
        </p:blipFill>
        <p:spPr>
          <a:xfrm>
            <a:off x="928042" y="-1111526"/>
            <a:ext cx="10203387" cy="938207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pic>
        <p:nvPicPr>
          <p:cNvPr id="2" name="Picture 126"/>
          <p:cNvPicPr>
            <a:picLocks noChangeAspect="1"/>
          </p:cNvPicPr>
          <p:nvPr/>
        </p:nvPicPr>
        <p:blipFill>
          <a:blip r:embed="rId2"/>
          <a:stretch>
            <a:fillRect/>
          </a:stretch>
        </p:blipFill>
        <p:spPr>
          <a:xfrm>
            <a:off x="1160062" y="-1050874"/>
            <a:ext cx="9894630" cy="951172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olo 1"/>
          <p:cNvSpPr txBox="1">
            <a:spLocks noGrp="1"/>
          </p:cNvSpPr>
          <p:nvPr>
            <p:ph type="title"/>
          </p:nvPr>
        </p:nvSpPr>
        <p:spPr>
          <a:xfrm>
            <a:off x="1664875" y="514926"/>
            <a:ext cx="8911687" cy="1280891"/>
          </a:xfrm>
        </p:spPr>
        <p:txBody>
          <a:bodyPr/>
          <a:lstStyle/>
          <a:p>
            <a:pPr lvl="0"/>
            <a:r>
              <a:rPr lang="it-IT"/>
              <a:t>Austerità = Crescita  </a:t>
            </a:r>
          </a:p>
        </p:txBody>
      </p:sp>
      <p:sp>
        <p:nvSpPr>
          <p:cNvPr id="3" name="Segnaposto contenuto 2"/>
          <p:cNvSpPr txBox="1">
            <a:spLocks noGrp="1"/>
          </p:cNvSpPr>
          <p:nvPr>
            <p:ph idx="1"/>
          </p:nvPr>
        </p:nvSpPr>
        <p:spPr>
          <a:xfrm>
            <a:off x="1378421" y="1492154"/>
            <a:ext cx="10126193" cy="4813118"/>
          </a:xfrm>
        </p:spPr>
        <p:txBody>
          <a:bodyPr/>
          <a:lstStyle/>
          <a:p>
            <a:pPr lvl="0"/>
            <a:endParaRPr lang="it-IT"/>
          </a:p>
          <a:p>
            <a:pPr lvl="0"/>
            <a:r>
              <a:rPr lang="it-IT"/>
              <a:t>Ogni proposta di </a:t>
            </a:r>
            <a:r>
              <a:rPr lang="it-IT" sz="2000"/>
              <a:t>eliminazione</a:t>
            </a:r>
            <a:r>
              <a:rPr lang="it-IT"/>
              <a:t> di spesa pubblica viene spesso osteggiata da molti perché, quella particolare attività è ritenuta essenziale per il buon funzionamento del paese.</a:t>
            </a:r>
          </a:p>
          <a:p>
            <a:pPr lvl="0"/>
            <a:r>
              <a:rPr lang="it-IT"/>
              <a:t>Benché la diminuzione di spesa pubblica porti sempre ad una diminuzione del PIL nel breve periodo, tuttavia, secondo lo studio giavazzi, l’evidenza empirica non fornisce sempre una prova favorevole all’indispensabilità della spesa.</a:t>
            </a:r>
          </a:p>
          <a:p>
            <a:pPr lvl="0"/>
            <a:r>
              <a:rPr lang="it-IT"/>
              <a:t>Perciò la cancellazione di alcuni contributi, consentirebbe di risparmiare denaro pubblico senza produrre effetti esageratamente negativi sull’economia.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Segnaposto contenuto 3"/>
          <p:cNvPicPr>
            <a:picLocks noGrp="1" noChangeAspect="1"/>
          </p:cNvPicPr>
          <p:nvPr>
            <p:ph idx="1"/>
          </p:nvPr>
        </p:nvPicPr>
        <p:blipFill>
          <a:blip r:embed="rId2"/>
          <a:stretch>
            <a:fillRect/>
          </a:stretch>
        </p:blipFill>
        <p:spPr>
          <a:xfrm>
            <a:off x="1864745" y="271009"/>
            <a:ext cx="8744754" cy="6060515"/>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olo 1"/>
          <p:cNvSpPr txBox="1">
            <a:spLocks noGrp="1"/>
          </p:cNvSpPr>
          <p:nvPr>
            <p:ph type="title"/>
          </p:nvPr>
        </p:nvSpPr>
        <p:spPr>
          <a:xfrm>
            <a:off x="1871520" y="351147"/>
            <a:ext cx="8911687" cy="1280891"/>
          </a:xfrm>
        </p:spPr>
        <p:txBody>
          <a:bodyPr/>
          <a:lstStyle/>
          <a:p>
            <a:pPr lvl="0"/>
            <a:r>
              <a:rPr lang="it-IT"/>
              <a:t>Austerità = Crescita</a:t>
            </a:r>
          </a:p>
        </p:txBody>
      </p:sp>
      <p:sp>
        <p:nvSpPr>
          <p:cNvPr id="3" name="Segnaposto contenuto 2"/>
          <p:cNvSpPr txBox="1">
            <a:spLocks noGrp="1"/>
          </p:cNvSpPr>
          <p:nvPr>
            <p:ph idx="1"/>
          </p:nvPr>
        </p:nvSpPr>
        <p:spPr>
          <a:xfrm>
            <a:off x="1514904" y="1877702"/>
            <a:ext cx="9624928" cy="3376687"/>
          </a:xfrm>
        </p:spPr>
        <p:txBody>
          <a:bodyPr/>
          <a:lstStyle/>
          <a:p>
            <a:pPr marL="0" lvl="0" indent="0">
              <a:buNone/>
            </a:pPr>
            <a:r>
              <a:rPr lang="it-IT" sz="2000"/>
              <a:t>La figura precedente mostra come il PIL si espanda entro due anni  diminuendo la spesa pubblica poiché, seppure  nel primo periodo diminuisce il reddito di alcuni settori della società, successivamente la fiducia degli imprenditori aumenta, trascinando con se la domanda di investimenti privati.</a:t>
            </a:r>
          </a:p>
          <a:p>
            <a:pPr marL="0" lvl="0" indent="0">
              <a:buNone/>
            </a:pPr>
            <a:r>
              <a:rPr lang="it-IT" sz="2000"/>
              <a:t>Inoltre va osservato che, la diminuzione di domanda interna iniziale può essere diminuita applicando delle politiche fiscali espansive, attraverso i risparmi ottenuti dal taglio di spesa pubblica.</a:t>
            </a:r>
          </a:p>
          <a:p>
            <a:pPr marL="0" lvl="0" indent="0">
              <a:buNone/>
            </a:pPr>
            <a:endParaRPr lang="it-IT" sz="2000"/>
          </a:p>
          <a:p>
            <a:pPr marL="0" lvl="0" indent="0">
              <a:buNone/>
            </a:pPr>
            <a:endParaRPr lang="it-IT" sz="2000"/>
          </a:p>
          <a:p>
            <a:pPr marL="0" lvl="0" indent="0">
              <a:buNone/>
            </a:pPr>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olo 1"/>
          <p:cNvSpPr txBox="1">
            <a:spLocks noGrp="1"/>
          </p:cNvSpPr>
          <p:nvPr>
            <p:ph type="title"/>
          </p:nvPr>
        </p:nvSpPr>
        <p:spPr>
          <a:xfrm>
            <a:off x="2360916" y="71807"/>
            <a:ext cx="8911687" cy="1280891"/>
          </a:xfrm>
        </p:spPr>
        <p:txBody>
          <a:bodyPr/>
          <a:lstStyle/>
          <a:p>
            <a:pPr lvl="0"/>
            <a:r>
              <a:rPr lang="it-IT"/>
              <a:t>Come sono classificati i contributi nella Contabilità nazionale ? </a:t>
            </a:r>
          </a:p>
        </p:txBody>
      </p:sp>
      <p:sp>
        <p:nvSpPr>
          <p:cNvPr id="3" name="Segnaposto contenuto 2"/>
          <p:cNvSpPr txBox="1">
            <a:spLocks noGrp="1"/>
          </p:cNvSpPr>
          <p:nvPr>
            <p:ph idx="1"/>
          </p:nvPr>
        </p:nvSpPr>
        <p:spPr>
          <a:xfrm>
            <a:off x="2360916" y="4682313"/>
            <a:ext cx="8680124" cy="790434"/>
          </a:xfrm>
        </p:spPr>
        <p:txBody>
          <a:bodyPr/>
          <a:lstStyle/>
          <a:p>
            <a:pPr marL="0" lvl="0" indent="0">
              <a:lnSpc>
                <a:spcPct val="90000"/>
              </a:lnSpc>
              <a:buNone/>
            </a:pPr>
            <a:endParaRPr lang="it-IT"/>
          </a:p>
          <a:p>
            <a:pPr marL="0" lvl="0" indent="0">
              <a:lnSpc>
                <a:spcPct val="90000"/>
              </a:lnSpc>
              <a:buNone/>
            </a:pPr>
            <a:endParaRPr lang="it-IT"/>
          </a:p>
          <a:p>
            <a:pPr marL="0" lvl="0" indent="0">
              <a:lnSpc>
                <a:spcPct val="90000"/>
              </a:lnSpc>
              <a:buNone/>
            </a:pPr>
            <a:endParaRPr lang="it-IT"/>
          </a:p>
          <a:p>
            <a:pPr lvl="0">
              <a:lnSpc>
                <a:spcPct val="90000"/>
              </a:lnSpc>
            </a:pPr>
            <a:endParaRPr lang="it-IT"/>
          </a:p>
        </p:txBody>
      </p:sp>
      <p:sp>
        <p:nvSpPr>
          <p:cNvPr id="4" name="CasellaDiTesto 3"/>
          <p:cNvSpPr txBox="1"/>
          <p:nvPr/>
        </p:nvSpPr>
        <p:spPr>
          <a:xfrm>
            <a:off x="2360916" y="1460305"/>
            <a:ext cx="8680124"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000000"/>
                </a:solidFill>
                <a:uFillTx/>
                <a:latin typeface="Century Gothic" pitchFamily="34"/>
              </a:rPr>
              <a:t>Contributi alla produzioni</a:t>
            </a:r>
            <a:r>
              <a:rPr lang="it-IT" sz="2000" b="0" i="0" u="none" strike="noStrike" kern="1200" cap="none" spc="0" baseline="0">
                <a:solidFill>
                  <a:srgbClr val="000000"/>
                </a:solidFill>
                <a:uFillTx/>
                <a:latin typeface="Century Gothic" pitchFamily="34"/>
              </a:rPr>
              <a:t> : Sono trasferimenti correnti unilaterali operati dalle amministrazione pubbliche o dalle istituzioni comunitarie ai produttori residenti con l’obiettivo di influenzare il livello di produzione o i prezzi oppure , di influenzare la remunerazione dei fattori di produzione.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a:solidFill>
                  <a:srgbClr val="000000"/>
                </a:solidFill>
                <a:uFillTx/>
                <a:latin typeface="Century Gothic" pitchFamily="34"/>
              </a:rPr>
              <a:t>Sono suddivisi in contributi ai prodotti e contributi alla quantità prodotta e altri contributi ( contributi in conto interessi ).</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a:solidFill>
                  <a:srgbClr val="000000"/>
                </a:solidFill>
                <a:uFillTx/>
                <a:latin typeface="Century Gothic" pitchFamily="34"/>
              </a:rPr>
              <a:t>Cifra stimata nel 2011 16,673 miliardi di euro.</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a:solidFill>
                <a:srgbClr val="000000"/>
              </a:solidFill>
              <a:uFillTx/>
              <a:latin typeface="Century Gothic" pitchFamily="34"/>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000000"/>
                </a:solidFill>
                <a:uFillTx/>
                <a:latin typeface="Century Gothic" pitchFamily="34"/>
              </a:rPr>
              <a:t>Contributi agli investimenti</a:t>
            </a:r>
            <a:r>
              <a:rPr lang="it-IT" sz="2000" b="0" i="0" u="none" strike="noStrike" kern="1200" cap="none" spc="0" baseline="0">
                <a:solidFill>
                  <a:srgbClr val="000000"/>
                </a:solidFill>
                <a:uFillTx/>
                <a:latin typeface="Century Gothic" pitchFamily="34"/>
              </a:rPr>
              <a:t> : Sono contributi erogati per finanziari in tutto o in parte i costi di acquisizione di capitale.</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it-IT" sz="2000" b="0" i="0" u="none" strike="noStrike" kern="1200" cap="none" spc="0" baseline="0">
                <a:solidFill>
                  <a:srgbClr val="000000"/>
                </a:solidFill>
                <a:uFillTx/>
                <a:latin typeface="Century Gothic" pitchFamily="34"/>
              </a:rPr>
              <a:t>Cifra stimata nel 2011 14,696 miliardi di euro.</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a:solidFill>
                <a:srgbClr val="000000"/>
              </a:solidFill>
              <a:uFillTx/>
              <a:latin typeface="Century Gothic" pitchFamily="34"/>
            </a:endParaRP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it-IT" sz="2000" b="1" i="0" u="none" strike="noStrike" kern="1200" cap="none" spc="0" baseline="0">
                <a:solidFill>
                  <a:srgbClr val="000000"/>
                </a:solidFill>
                <a:uFillTx/>
                <a:latin typeface="Century Gothic" pitchFamily="34"/>
              </a:rPr>
              <a:t>Trasferimenti correnti e di varia natura alle imprese:  </a:t>
            </a:r>
            <a:r>
              <a:rPr lang="it-IT" sz="2000" b="0" i="0" u="none" strike="noStrike" kern="1200" cap="none" spc="0" baseline="0">
                <a:solidFill>
                  <a:srgbClr val="000000"/>
                </a:solidFill>
                <a:uFillTx/>
                <a:latin typeface="Century Gothic" pitchFamily="34"/>
              </a:rPr>
              <a:t>stimati in 2,731 miliardi di euro</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it-IT" sz="2000" b="0" i="0" u="none" strike="noStrike" kern="1200" cap="none" spc="0" baseline="0">
              <a:solidFill>
                <a:srgbClr val="000000"/>
              </a:solidFill>
              <a:uFillTx/>
              <a:latin typeface="Century Gothic"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olo 1"/>
          <p:cNvSpPr txBox="1">
            <a:spLocks noGrp="1"/>
          </p:cNvSpPr>
          <p:nvPr>
            <p:ph type="title"/>
          </p:nvPr>
        </p:nvSpPr>
        <p:spPr>
          <a:xfrm>
            <a:off x="2401863" y="610453"/>
            <a:ext cx="8911687" cy="1280891"/>
          </a:xfrm>
        </p:spPr>
        <p:txBody>
          <a:bodyPr/>
          <a:lstStyle/>
          <a:p>
            <a:pPr lvl="0"/>
            <a:r>
              <a:rPr lang="it-IT"/>
              <a:t>Come sono classificati i contributi nella Contabilità pubblica ? </a:t>
            </a:r>
          </a:p>
        </p:txBody>
      </p:sp>
      <p:sp>
        <p:nvSpPr>
          <p:cNvPr id="3" name="Segnaposto contenuto 2"/>
          <p:cNvSpPr txBox="1">
            <a:spLocks noGrp="1"/>
          </p:cNvSpPr>
          <p:nvPr>
            <p:ph idx="1"/>
          </p:nvPr>
        </p:nvSpPr>
        <p:spPr>
          <a:xfrm>
            <a:off x="2398142" y="2092650"/>
            <a:ext cx="8561005" cy="3489277"/>
          </a:xfrm>
        </p:spPr>
        <p:txBody>
          <a:bodyPr>
            <a:noAutofit/>
          </a:bodyPr>
          <a:lstStyle/>
          <a:p>
            <a:pPr marL="0" lvl="0" indent="0">
              <a:lnSpc>
                <a:spcPct val="90000"/>
              </a:lnSpc>
              <a:buNone/>
            </a:pPr>
            <a:r>
              <a:rPr lang="it-IT"/>
              <a:t>Classificazione secondo il conto di cassa dei conti pubblici :</a:t>
            </a:r>
          </a:p>
          <a:p>
            <a:pPr lvl="0">
              <a:lnSpc>
                <a:spcPct val="90000"/>
              </a:lnSpc>
            </a:pPr>
            <a:r>
              <a:rPr lang="it-IT" b="1"/>
              <a:t>Pagamenti correnti</a:t>
            </a:r>
            <a:r>
              <a:rPr lang="it-IT"/>
              <a:t> : pari a 21,827 miliardi nel 2011</a:t>
            </a:r>
          </a:p>
          <a:p>
            <a:pPr lvl="0">
              <a:lnSpc>
                <a:spcPct val="90000"/>
              </a:lnSpc>
            </a:pPr>
            <a:r>
              <a:rPr lang="it-IT" b="1"/>
              <a:t>Pagamenti in conto </a:t>
            </a:r>
            <a:r>
              <a:rPr lang="it-IT"/>
              <a:t>capitale : pari a 14,495  nel 2011</a:t>
            </a:r>
          </a:p>
          <a:p>
            <a:pPr marL="0" lvl="0" indent="0">
              <a:lnSpc>
                <a:spcPct val="90000"/>
              </a:lnSpc>
              <a:buNone/>
            </a:pPr>
            <a:r>
              <a:rPr lang="it-IT"/>
              <a:t>La differenza con la Contabilità nazionale è di circa 5.000 milioni di euro , dovuta al fatto che l’ISTAT ha incluso anche i trasferimenti correnti diversi alle imprese  ed esclude i trasferimenti riconducibili a fondi comunitari.</a:t>
            </a:r>
          </a:p>
          <a:p>
            <a:pPr lvl="0">
              <a:lnSpc>
                <a:spcPct val="90000"/>
              </a:lnSpc>
            </a:pPr>
            <a:r>
              <a:rPr lang="it-IT" b="1"/>
              <a:t>Aiuti di stato </a:t>
            </a:r>
            <a:r>
              <a:rPr lang="it-IT"/>
              <a:t>: Contributo statale offerto ad alcune imprese che altera la dinamica concorrenziale ( escluse le imprese di servizio pubblico ) 6 miliardi di euro .</a:t>
            </a:r>
            <a:endParaRPr lang="it-IT" b="1"/>
          </a:p>
          <a:p>
            <a:pPr lvl="0"/>
            <a:r>
              <a:rPr lang="it-IT" b="1"/>
              <a:t>Incentivi alle rinnovabili </a:t>
            </a:r>
            <a:r>
              <a:rPr lang="it-IT"/>
              <a:t>: Gli aggregati precedenti non comprendono gli incentivi alle rinnovabili , poiché sono finanziati tramite la bolletta elettrica pagata dai consumatori e non da fondi pubblici:ad oggi ammontano a 9 miliardi all’anno.</a:t>
            </a:r>
          </a:p>
          <a:p>
            <a:pPr lvl="0"/>
            <a:endParaRPr lang="it-IT"/>
          </a:p>
          <a:p>
            <a:pPr lvl="0"/>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 name="Segnaposto contenuto 3"/>
          <p:cNvPicPr>
            <a:picLocks noGrp="1" noChangeAspect="1"/>
          </p:cNvPicPr>
          <p:nvPr>
            <p:ph idx="1"/>
          </p:nvPr>
        </p:nvPicPr>
        <p:blipFill>
          <a:blip r:embed="rId2"/>
          <a:stretch>
            <a:fillRect/>
          </a:stretch>
        </p:blipFill>
        <p:spPr>
          <a:xfrm>
            <a:off x="2388440" y="1017891"/>
            <a:ext cx="8590861" cy="5144066"/>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L’evoluzione delle politiche industriali in Italia</a:t>
            </a:r>
          </a:p>
        </p:txBody>
      </p:sp>
      <p:sp>
        <p:nvSpPr>
          <p:cNvPr id="3" name="Segnaposto contenuto 2"/>
          <p:cNvSpPr txBox="1">
            <a:spLocks noGrp="1"/>
          </p:cNvSpPr>
          <p:nvPr>
            <p:ph idx="1"/>
          </p:nvPr>
        </p:nvSpPr>
        <p:spPr>
          <a:xfrm>
            <a:off x="2411794" y="2106302"/>
            <a:ext cx="8915400" cy="3777624"/>
          </a:xfrm>
        </p:spPr>
        <p:txBody>
          <a:bodyPr/>
          <a:lstStyle/>
          <a:p>
            <a:pPr lvl="0"/>
            <a:r>
              <a:rPr lang="it-IT"/>
              <a:t>Durante la crescita del secondo dopoguerra  c’è stato un ampia politica industriale ,in favore delle principali produzioni </a:t>
            </a:r>
            <a:r>
              <a:rPr lang="it-IT" b="1"/>
              <a:t>fordiste </a:t>
            </a:r>
            <a:r>
              <a:rPr lang="it-IT"/>
              <a:t>: acciaio, chimica e auto.</a:t>
            </a:r>
          </a:p>
          <a:p>
            <a:pPr lvl="0"/>
            <a:r>
              <a:rPr lang="it-IT"/>
              <a:t>Nel corso degli anni 80 con l’avvento del computer , maggiori scambi internazionali e mobilità dei processi produttivi  è emersa la scarsa competitività di molte imprese ,pubbliche e private, poichè assenti di qualsiasi tipo di indipendenza tecnologica , finanziaria e gestionale.</a:t>
            </a:r>
          </a:p>
          <a:p>
            <a:pPr lvl="0"/>
            <a:r>
              <a:rPr lang="it-IT"/>
              <a:t>La svalutazione del cambio del 1992, ridusse la spinta all’innovazione di prodotto e al cambiamento organizzativo , incentivando la specializzazione in settori tradizionali: contesi e tecnologicamente arretrati.</a:t>
            </a:r>
          </a:p>
          <a:p>
            <a:pPr lvl="0"/>
            <a:endParaRPr lang="it-IT"/>
          </a:p>
          <a:p>
            <a:pPr lvl="0"/>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pic>
        <p:nvPicPr>
          <p:cNvPr id="2" name="Segnaposto contenuto 3"/>
          <p:cNvPicPr>
            <a:picLocks noGrp="1" noChangeAspect="1"/>
          </p:cNvPicPr>
          <p:nvPr>
            <p:ph idx="1"/>
          </p:nvPr>
        </p:nvPicPr>
        <p:blipFill>
          <a:blip r:embed="rId2"/>
          <a:stretch>
            <a:fillRect/>
          </a:stretch>
        </p:blipFill>
        <p:spPr>
          <a:xfrm>
            <a:off x="1978779" y="1207867"/>
            <a:ext cx="9727752" cy="4565132"/>
          </a:xfr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ttangolo 2"/>
          <p:cNvSpPr/>
          <p:nvPr/>
        </p:nvSpPr>
        <p:spPr>
          <a:xfrm>
            <a:off x="2250539" y="1807275"/>
            <a:ext cx="8312819" cy="2585319"/>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400" b="1" i="0" u="none" strike="noStrike" kern="0" cap="none" spc="0" baseline="0">
                <a:solidFill>
                  <a:srgbClr val="000000"/>
                </a:solidFill>
                <a:effectLst>
                  <a:outerShdw dist="38096" dir="2700000">
                    <a:srgbClr val="7F7F7F"/>
                  </a:outerShdw>
                </a:effectLst>
                <a:uFillTx/>
                <a:latin typeface="Calibri"/>
              </a:rPr>
              <a:t>Una nuova direzione alla politica industriale: la tesi di Lucchese, Nascia, Pianta</a:t>
            </a:r>
            <a:endParaRPr lang="it-IT" sz="5400" b="1" i="0" u="none" strike="noStrike" kern="1200" cap="none" spc="0" baseline="0">
              <a:solidFill>
                <a:srgbClr val="000000"/>
              </a:solidFill>
              <a:effectLst>
                <a:outerShdw dist="38096" dir="2700000">
                  <a:srgbClr val="7F7F7F"/>
                </a:outerShdw>
              </a:effectLst>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Contesto Macroeconomico attuale </a:t>
            </a:r>
          </a:p>
        </p:txBody>
      </p:sp>
      <p:sp>
        <p:nvSpPr>
          <p:cNvPr id="3" name="Segnaposto contenuto 2"/>
          <p:cNvSpPr txBox="1">
            <a:spLocks noGrp="1"/>
          </p:cNvSpPr>
          <p:nvPr>
            <p:ph idx="1"/>
          </p:nvPr>
        </p:nvSpPr>
        <p:spPr>
          <a:xfrm>
            <a:off x="2316257" y="1546744"/>
            <a:ext cx="8915400" cy="3777624"/>
          </a:xfrm>
        </p:spPr>
        <p:txBody>
          <a:bodyPr/>
          <a:lstStyle/>
          <a:p>
            <a:pPr lvl="0"/>
            <a:r>
              <a:rPr lang="it-IT"/>
              <a:t>La recente crisi del 2008 ha colpito fortemente l’industria manifatturiera italiana.</a:t>
            </a:r>
          </a:p>
          <a:p>
            <a:pPr lvl="0"/>
            <a:r>
              <a:rPr lang="it-IT"/>
              <a:t>Dal 2011 al 2015, l’indice della produzione manifatturiere è diminuito di 22 punti; tenendo costante il trend degli ultimi 20 anni , il gap fra il livello potenziale e quello odierno di prodotto ammonta a 27 punti percentuali.</a:t>
            </a:r>
          </a:p>
          <a:p>
            <a:pPr lvl="0"/>
            <a:r>
              <a:rPr lang="it-IT"/>
              <a:t>Il calo della produzione industriale  italiana è andato di pari passo con una caduta degli investimenti industriali ( più consistente rispetto agli altri membri dell’Unione Europea.)</a:t>
            </a:r>
          </a:p>
          <a:p>
            <a:pPr lvl="0"/>
            <a:r>
              <a:rPr lang="it-IT"/>
              <a:t>Nel 2014 il totale degli investimenti a prezzi costanti nel settore è stato del 21% in meno del livello pre-crisi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Strumenti attualmente in vigore</a:t>
            </a:r>
          </a:p>
        </p:txBody>
      </p:sp>
      <p:sp>
        <p:nvSpPr>
          <p:cNvPr id="3" name="Segnaposto contenuto 2"/>
          <p:cNvSpPr txBox="1">
            <a:spLocks noGrp="1"/>
          </p:cNvSpPr>
          <p:nvPr>
            <p:ph idx="1"/>
          </p:nvPr>
        </p:nvSpPr>
        <p:spPr>
          <a:xfrm>
            <a:off x="2592927" y="1778754"/>
            <a:ext cx="8915400" cy="3777624"/>
          </a:xfrm>
        </p:spPr>
        <p:txBody>
          <a:bodyPr/>
          <a:lstStyle/>
          <a:p>
            <a:pPr lvl="0"/>
            <a:r>
              <a:rPr lang="it-IT"/>
              <a:t>Garanzie sui prestiti delle PMI </a:t>
            </a:r>
          </a:p>
          <a:p>
            <a:pPr lvl="0"/>
            <a:r>
              <a:rPr lang="it-IT"/>
              <a:t>Incentivi per gli investimenti in macchinari per le PMI (prestiti agevolati e ammortamento accellerato)</a:t>
            </a:r>
          </a:p>
          <a:p>
            <a:pPr lvl="0"/>
            <a:r>
              <a:rPr lang="it-IT"/>
              <a:t>Riduzioni fiscali </a:t>
            </a:r>
          </a:p>
          <a:p>
            <a:pPr lvl="0"/>
            <a:r>
              <a:rPr lang="it-IT"/>
              <a:t>Attrazione di investimenti diretti esteri</a:t>
            </a:r>
          </a:p>
          <a:p>
            <a:pPr lvl="0"/>
            <a:endParaRPr lang="it-IT"/>
          </a:p>
          <a:p>
            <a:pPr lvl="0"/>
            <a:r>
              <a:rPr lang="it-IT"/>
              <a:t>Misure a stostegno di start-up innovative: accesso facilitato a fondi di garanzia, supporto negli sforzi di internazionalizzazione, accesso al crow-funding.</a:t>
            </a:r>
          </a:p>
          <a:p>
            <a:pPr lvl="0"/>
            <a:r>
              <a:rPr lang="it-IT"/>
              <a:t>Patent Box: beneficio fiscale per i guadagni ottenuti dai brevetti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Una nuova direzione per la politica industriale </a:t>
            </a:r>
          </a:p>
        </p:txBody>
      </p:sp>
      <p:sp>
        <p:nvSpPr>
          <p:cNvPr id="3" name="Segnaposto contenuto 2"/>
          <p:cNvSpPr txBox="1">
            <a:spLocks noGrp="1"/>
          </p:cNvSpPr>
          <p:nvPr>
            <p:ph idx="1"/>
          </p:nvPr>
        </p:nvSpPr>
        <p:spPr/>
        <p:txBody>
          <a:bodyPr/>
          <a:lstStyle/>
          <a:p>
            <a:pPr marL="0" lvl="0" indent="0">
              <a:buNone/>
            </a:pPr>
            <a:r>
              <a:rPr lang="it-IT"/>
              <a:t>Per garantire all’Italia uno sviluppo produttivo, basato su produzioni ad alta tecnologia è necessario un cambiamento delle politiche industriale attuate fino ad oggi.</a:t>
            </a:r>
          </a:p>
          <a:p>
            <a:pPr marL="0" lvl="0" indent="0">
              <a:buNone/>
            </a:pPr>
            <a:r>
              <a:rPr lang="it-IT"/>
              <a:t>L’assenza di una strategia, la persistenza di misure non selettive e i troppi vincoli dell’UE hanno ostacolato l’azione dei governi nazionali.</a:t>
            </a:r>
          </a:p>
          <a:p>
            <a:pPr marL="0" lvl="0" indent="0">
              <a:buNone/>
            </a:pPr>
            <a:r>
              <a:rPr lang="it-IT"/>
              <a:t>Per questo è necessario un nuovo modello di politica industriale in grado di superare i limiti delle esperienze passate come : pratiche collusive fra politica ed economia, troppa burocrazia , mancanza di responsabilità decisionali.</a:t>
            </a:r>
          </a:p>
          <a:p>
            <a:pPr marL="0" lvl="0" indent="0">
              <a:buNone/>
            </a:pPr>
            <a:r>
              <a:rPr lang="it-IT"/>
              <a:t>In primo luogo le politiche dovrebbero sostenere attività produttive come produzioni verdi, imprese  tecnologicamente innovative, legate al welfare ed alla salute.</a:t>
            </a:r>
          </a:p>
          <a:p>
            <a:pPr marL="0" lvl="0" indent="0">
              <a:buNone/>
            </a:pPr>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Altre proposte per una nuova politica industriale </a:t>
            </a:r>
          </a:p>
        </p:txBody>
      </p:sp>
      <p:sp>
        <p:nvSpPr>
          <p:cNvPr id="3" name="Segnaposto contenuto 2"/>
          <p:cNvSpPr txBox="1">
            <a:spLocks noGrp="1"/>
          </p:cNvSpPr>
          <p:nvPr>
            <p:ph idx="1"/>
          </p:nvPr>
        </p:nvSpPr>
        <p:spPr>
          <a:xfrm>
            <a:off x="2320043" y="1372733"/>
            <a:ext cx="9457447" cy="5266907"/>
          </a:xfrm>
        </p:spPr>
        <p:txBody>
          <a:bodyPr/>
          <a:lstStyle/>
          <a:p>
            <a:pPr marL="0" lvl="0" indent="0">
              <a:lnSpc>
                <a:spcPct val="90000"/>
              </a:lnSpc>
              <a:buNone/>
            </a:pPr>
            <a:endParaRPr lang="it-IT"/>
          </a:p>
          <a:p>
            <a:pPr lvl="0">
              <a:lnSpc>
                <a:spcPct val="90000"/>
              </a:lnSpc>
            </a:pPr>
            <a:endParaRPr lang="it-IT"/>
          </a:p>
          <a:p>
            <a:pPr lvl="0">
              <a:lnSpc>
                <a:spcPct val="90000"/>
              </a:lnSpc>
            </a:pPr>
            <a:r>
              <a:rPr lang="it-IT"/>
              <a:t>Fornire incentivi fiscali volti  a favorire la crescita , il consolidamento e la riorganizzazione delle imprese locali.</a:t>
            </a:r>
          </a:p>
          <a:p>
            <a:pPr lvl="0">
              <a:lnSpc>
                <a:spcPct val="90000"/>
              </a:lnSpc>
            </a:pPr>
            <a:r>
              <a:rPr lang="it-IT"/>
              <a:t>Un rafforzamento del Fondo Italiano d’investimento della CDP (pari a 1,1 miliardi di euro) verso realtà industriali più rischiose innovative.</a:t>
            </a:r>
          </a:p>
          <a:p>
            <a:pPr lvl="0">
              <a:lnSpc>
                <a:spcPct val="90000"/>
              </a:lnSpc>
            </a:pPr>
            <a:r>
              <a:rPr lang="it-IT"/>
              <a:t>Creare un programma di finanziamento industriale pari al 2% del PIL comunitario durante 10 anni( pari a 260 miliardi di euro ) coperto da: risorse proprie dell’unione, emissioni di eurobond, prestiti della BCE, una tassa sul patrimonio o sulle transazioni finaziarie, gestito dalla Banca europea degli investimenti. Il 75% dei fondi dell’invervento andrebbe destinato all’Est e Sud Europa, di cui il 50%  nelle regioni più povere del paese.  </a:t>
            </a:r>
          </a:p>
          <a:p>
            <a:pPr lvl="0">
              <a:lnSpc>
                <a:spcPct val="90000"/>
              </a:lnSpc>
            </a:pPr>
            <a:r>
              <a:rPr lang="it-IT"/>
              <a:t>Assumere quote di nuovi progetti start-up particolarmente innovativi e rischiosi, se si rilevassero di successo le azioni potrebbero esser vendute a investitori privati.</a:t>
            </a:r>
          </a:p>
          <a:p>
            <a:pPr lvl="0">
              <a:lnSpc>
                <a:spcPct val="90000"/>
              </a:lnSpc>
            </a:pPr>
            <a:r>
              <a:rPr lang="it-IT"/>
              <a:t>Organizzare reti di innovatori-produttori delle realtà tecnologicamente più avanzate.</a:t>
            </a:r>
          </a:p>
          <a:p>
            <a:pPr lvl="0">
              <a:lnSpc>
                <a:spcPct val="90000"/>
              </a:lnSpc>
            </a:pPr>
            <a:endParaRPr lang="it-IT"/>
          </a:p>
          <a:p>
            <a:pPr lvl="0">
              <a:lnSpc>
                <a:spcPct val="90000"/>
              </a:lnSpc>
            </a:pPr>
            <a:endParaRPr lang="it-IT"/>
          </a:p>
          <a:p>
            <a:pPr lvl="0">
              <a:lnSpc>
                <a:spcPct val="90000"/>
              </a:lnSpc>
            </a:pPr>
            <a:endParaRPr lang="it-IT"/>
          </a:p>
          <a:p>
            <a:pPr lvl="0">
              <a:lnSpc>
                <a:spcPct val="90000"/>
              </a:lnSpc>
            </a:pPr>
            <a:endParaRPr lang="it-IT"/>
          </a:p>
          <a:p>
            <a:pPr lvl="0">
              <a:lnSpc>
                <a:spcPct val="90000"/>
              </a:lnSpc>
            </a:pPr>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p>
            <a:pPr lvl="0"/>
            <a:r>
              <a:rPr lang="it-IT"/>
              <a:t>L’evoluzione delle politiche industriali in Italia</a:t>
            </a:r>
          </a:p>
        </p:txBody>
      </p:sp>
      <p:sp>
        <p:nvSpPr>
          <p:cNvPr id="3" name="Segnaposto contenuto 2"/>
          <p:cNvSpPr txBox="1">
            <a:spLocks noGrp="1"/>
          </p:cNvSpPr>
          <p:nvPr>
            <p:ph idx="1"/>
          </p:nvPr>
        </p:nvSpPr>
        <p:spPr/>
        <p:txBody>
          <a:bodyPr/>
          <a:lstStyle/>
          <a:p>
            <a:pPr lvl="0"/>
            <a:r>
              <a:rPr lang="it-IT"/>
              <a:t>Durante la fine del 1990, sorge la retorica neoliberista del « meno stato più mercato».</a:t>
            </a:r>
          </a:p>
          <a:p>
            <a:pPr lvl="0"/>
            <a:r>
              <a:rPr lang="it-IT"/>
              <a:t>L’azione pubblica industriale diminuisce , attraverso una progressiva riduzione degli interventi verticali poiché considerati inefficaci e distorsivi  per il corretto funzionamento dell’economia.</a:t>
            </a:r>
          </a:p>
          <a:p>
            <a:pPr lvl="0"/>
            <a:r>
              <a:rPr lang="it-IT"/>
              <a:t>Dal 1992 al 2013 gli aiuti di stato dei 28 paesi comunitari, sono passati dal 1,2% allo 0,3% del prodotto interno lordo.</a:t>
            </a:r>
          </a:p>
          <a:p>
            <a:pPr lvl="0"/>
            <a:r>
              <a:rPr lang="it-IT"/>
              <a:t>Con il nuovo millennio, è cambiato l’approccio alle politiche industriali della Commissione , raccomandando il finanziamento diretto di alcune tecnologie ritenute importanti per l’intero sistema economico, fino alla creazione del piano Juncker ai nostri giorni</a:t>
            </a:r>
          </a:p>
          <a:p>
            <a:pPr marL="0" lvl="0" indent="0">
              <a:buNone/>
            </a:pPr>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olo 1"/>
          <p:cNvSpPr txBox="1">
            <a:spLocks noGrp="1"/>
          </p:cNvSpPr>
          <p:nvPr>
            <p:ph type="title"/>
          </p:nvPr>
        </p:nvSpPr>
        <p:spPr>
          <a:xfrm>
            <a:off x="1948979" y="572707"/>
            <a:ext cx="8911687" cy="1280891"/>
          </a:xfrm>
        </p:spPr>
        <p:txBody>
          <a:bodyPr/>
          <a:lstStyle/>
          <a:p>
            <a:pPr lvl="0"/>
            <a:r>
              <a:rPr lang="it-IT"/>
              <a:t>Contesto macroeconomico attuale</a:t>
            </a:r>
          </a:p>
        </p:txBody>
      </p:sp>
      <p:sp>
        <p:nvSpPr>
          <p:cNvPr id="3" name="Segnaposto contenuto 2"/>
          <p:cNvSpPr txBox="1">
            <a:spLocks noGrp="1"/>
          </p:cNvSpPr>
          <p:nvPr>
            <p:ph idx="1"/>
          </p:nvPr>
        </p:nvSpPr>
        <p:spPr>
          <a:xfrm>
            <a:off x="1945267" y="1772994"/>
            <a:ext cx="8915400" cy="3777624"/>
          </a:xfrm>
        </p:spPr>
        <p:txBody>
          <a:bodyPr/>
          <a:lstStyle/>
          <a:p>
            <a:pPr lvl="0"/>
            <a:r>
              <a:rPr lang="it-IT"/>
              <a:t>Con il sorgere della crisi del debito nel 2011, lo stato sta attuando misure di riduzione del deficit. Per motivi di urgenza in questi anni il governo ha agito prevalentemente, con aumenti di entrate, tuttavia oggi nel dibattito pubblico sembra condivisa la convinzione di intervenire con tagli di spesa pubblica.</a:t>
            </a:r>
          </a:p>
        </p:txBody>
      </p:sp>
      <p:pic>
        <p:nvPicPr>
          <p:cNvPr id="4" name="Immagine 4"/>
          <p:cNvPicPr>
            <a:picLocks noChangeAspect="1"/>
          </p:cNvPicPr>
          <p:nvPr/>
        </p:nvPicPr>
        <p:blipFill>
          <a:blip r:embed="rId2"/>
          <a:stretch>
            <a:fillRect/>
          </a:stretch>
        </p:blipFill>
        <p:spPr>
          <a:xfrm>
            <a:off x="2382990" y="3215094"/>
            <a:ext cx="7165137" cy="364290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Rettangolo 3"/>
          <p:cNvSpPr/>
          <p:nvPr/>
        </p:nvSpPr>
        <p:spPr>
          <a:xfrm>
            <a:off x="1856094" y="1610441"/>
            <a:ext cx="9307769" cy="2585319"/>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400" b="1" i="0" u="none" strike="noStrike" kern="1200" cap="none" spc="0" baseline="0">
                <a:solidFill>
                  <a:srgbClr val="000000"/>
                </a:solidFill>
                <a:effectLst>
                  <a:outerShdw dist="38096" dir="2700000">
                    <a:srgbClr val="7F7F7F"/>
                  </a:outerShdw>
                </a:effectLst>
                <a:uFillTx/>
                <a:latin typeface="Calibri"/>
              </a:rPr>
              <a:t>Analisi teorica ed evidenza empirica: estratto</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5400" b="1" i="0" u="none" strike="noStrike" kern="1200" cap="none" spc="0" baseline="0">
                <a:solidFill>
                  <a:srgbClr val="000000"/>
                </a:solidFill>
                <a:effectLst>
                  <a:outerShdw dist="38096" dir="2700000">
                    <a:srgbClr val="7F7F7F"/>
                  </a:outerShdw>
                </a:effectLst>
                <a:uFillTx/>
                <a:latin typeface="Calibri"/>
              </a:rPr>
              <a:t> del «rapporto Giavazzi»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olo 1"/>
          <p:cNvSpPr txBox="1">
            <a:spLocks noGrp="1"/>
          </p:cNvSpPr>
          <p:nvPr>
            <p:ph type="title"/>
          </p:nvPr>
        </p:nvSpPr>
        <p:spPr>
          <a:xfrm>
            <a:off x="2125568" y="296210"/>
            <a:ext cx="9276569" cy="1621660"/>
          </a:xfrm>
        </p:spPr>
        <p:txBody>
          <a:bodyPr/>
          <a:lstStyle/>
          <a:p>
            <a:pPr lvl="0"/>
            <a:r>
              <a:rPr lang="it-IT"/>
              <a:t>Quando c’è spazio per un azione di politica economica ? </a:t>
            </a:r>
          </a:p>
        </p:txBody>
      </p:sp>
      <p:sp>
        <p:nvSpPr>
          <p:cNvPr id="3" name="CasellaDiTesto 3"/>
          <p:cNvSpPr txBox="1"/>
          <p:nvPr/>
        </p:nvSpPr>
        <p:spPr>
          <a:xfrm>
            <a:off x="2116470" y="1592372"/>
            <a:ext cx="9285667" cy="535531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Il primo teorema fondamentale dell’economia del benessere stabilisce che se ogni allocazione del mercato è pareto-efficiente , se vengono rispettate le seguenti condizioni :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Gli individui sono price-taker</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Assenza di esternalità ( l’utilità di un individuo non dipende da quella di un altro ) </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Diritto di proprietà ben definito</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Esistenza di un mercato per ogni tipologia di beni.</a:t>
            </a:r>
          </a:p>
          <a:p>
            <a:pPr marL="342900" marR="0" lvl="0" indent="-342900" algn="l" defTabSz="457200" rtl="0" fontAlgn="auto" hangingPunct="1">
              <a:lnSpc>
                <a:spcPct val="100000"/>
              </a:lnSpc>
              <a:spcBef>
                <a:spcPts val="0"/>
              </a:spcBef>
              <a:spcAft>
                <a:spcPts val="0"/>
              </a:spcAft>
              <a:buSzPct val="100000"/>
              <a:buFont typeface="Century Gothic"/>
              <a:buAutoNum type="arabicPeriod"/>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Informazione completa e uniformemente distribuita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Se il mercato non presenta tutte queste proprietà,  è possibile un intervento di politica economica poiché, la quantità prodotta è socialmente sub-ottimale </a:t>
            </a:r>
            <a:r>
              <a:rPr lang="it-IT" sz="1800" b="0" i="0" u="none" strike="noStrike" kern="0" cap="none" spc="0" baseline="0">
                <a:solidFill>
                  <a:srgbClr val="000000"/>
                </a:solidFill>
                <a:uFillTx/>
                <a:latin typeface="Century Gothic" pitchFamily="34"/>
              </a:rPr>
              <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CasellaDiTesto 4"/>
          <p:cNvSpPr txBox="1"/>
          <p:nvPr/>
        </p:nvSpPr>
        <p:spPr>
          <a:xfrm>
            <a:off x="2101757" y="1990548"/>
            <a:ext cx="8598084"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3" name="CasellaDiTesto 5"/>
          <p:cNvSpPr txBox="1"/>
          <p:nvPr/>
        </p:nvSpPr>
        <p:spPr>
          <a:xfrm>
            <a:off x="2592927" y="1912952"/>
            <a:ext cx="9143478" cy="369331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I possibili effetti negativi sul sistema economico dei contributi pubblici possono consistere in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Spreco di denaro pubblico poiché non sono in grado di incrementare il livello di attività iniziale.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Distorsione di incentivi degli imprenditori inducendoli a partecipare al mercato politico, invece di dedicarsi all’attività imprenditoriale.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Contributi pubblici incerti per continui cambi di legislazione;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Costi indiretti troppo elevati per </a:t>
            </a:r>
            <a:r>
              <a:rPr lang="it-IT" sz="1800" b="0" i="0" u="none" strike="noStrike" kern="0" cap="none" spc="0" baseline="0">
                <a:solidFill>
                  <a:srgbClr val="000000"/>
                </a:solidFill>
                <a:uFillTx/>
                <a:latin typeface="Century Gothic" pitchFamily="34"/>
              </a:rPr>
              <a:t> l’erogazione </a:t>
            </a:r>
            <a:r>
              <a:rPr lang="it-IT" sz="1800" b="0" i="0" u="none" strike="noStrike" kern="1200" cap="none" spc="0" baseline="0">
                <a:solidFill>
                  <a:srgbClr val="000000"/>
                </a:solidFill>
                <a:uFillTx/>
                <a:latin typeface="Century Gothic" pitchFamily="34"/>
              </a:rPr>
              <a:t>.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alibri"/>
            </a:endParaRPr>
          </a:p>
        </p:txBody>
      </p:sp>
      <p:sp>
        <p:nvSpPr>
          <p:cNvPr id="4" name="Titolo 6"/>
          <p:cNvSpPr txBox="1">
            <a:spLocks noGrp="1"/>
          </p:cNvSpPr>
          <p:nvPr>
            <p:ph type="title"/>
          </p:nvPr>
        </p:nvSpPr>
        <p:spPr>
          <a:xfrm>
            <a:off x="2592927" y="337505"/>
            <a:ext cx="8911687" cy="1280891"/>
          </a:xfrm>
        </p:spPr>
        <p:txBody>
          <a:bodyPr/>
          <a:lstStyle/>
          <a:p>
            <a:pPr lvl="0"/>
            <a:r>
              <a:rPr lang="it-IT" sz="3200"/>
              <a:t>Argomenti teorici pro e contro di  Giavazzi sui contributi pubblici delle imprese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olo 4"/>
          <p:cNvSpPr txBox="1">
            <a:spLocks noGrp="1"/>
          </p:cNvSpPr>
          <p:nvPr>
            <p:ph type="title"/>
          </p:nvPr>
        </p:nvSpPr>
        <p:spPr>
          <a:xfrm>
            <a:off x="1934870" y="310347"/>
            <a:ext cx="8911687" cy="1280891"/>
          </a:xfrm>
        </p:spPr>
        <p:txBody>
          <a:bodyPr/>
          <a:lstStyle/>
          <a:p>
            <a:pPr lvl="0"/>
            <a:r>
              <a:rPr lang="it-IT" sz="3200"/>
              <a:t>Pro e contro teorici sui contributi pubblici delle imprese </a:t>
            </a:r>
          </a:p>
        </p:txBody>
      </p:sp>
      <p:sp>
        <p:nvSpPr>
          <p:cNvPr id="3" name="Segnaposto contenuto 2"/>
          <p:cNvSpPr txBox="1">
            <a:spLocks noGrp="1"/>
          </p:cNvSpPr>
          <p:nvPr>
            <p:ph type="body" idx="4294967295"/>
          </p:nvPr>
        </p:nvSpPr>
        <p:spPr>
          <a:xfrm>
            <a:off x="1608365" y="1400175"/>
            <a:ext cx="10056031" cy="4944691"/>
          </a:xfrm>
        </p:spPr>
        <p:txBody>
          <a:bodyPr/>
          <a:lstStyle/>
          <a:p>
            <a:pPr marL="0" lvl="0" indent="0">
              <a:buNone/>
            </a:pPr>
            <a:endParaRPr lang="it-IT"/>
          </a:p>
          <a:p>
            <a:pPr lvl="0"/>
            <a:r>
              <a:rPr lang="it-IT" b="1">
                <a:solidFill>
                  <a:srgbClr val="000000"/>
                </a:solidFill>
              </a:rPr>
              <a:t>Le esternalità di R&amp;S</a:t>
            </a:r>
            <a:r>
              <a:rPr lang="it-IT"/>
              <a:t>: </a:t>
            </a:r>
            <a:r>
              <a:rPr lang="it-IT">
                <a:latin typeface="Century Gothic" pitchFamily="34"/>
              </a:rPr>
              <a:t>L’attività di ricerca può apportare benefici largamente superiori all’investimento iniziale, per la società; un innovazione , sviluppata da una singola impresa  si rivela utile anche per le sue concorrenti, che ne beneficiano senza aver investito nulla. Se però il sussidio agevola la creazione di un brevetto , l’attività di ricerca non genera solo più innovazione ma anche la formazione di rendite.</a:t>
            </a:r>
          </a:p>
          <a:p>
            <a:pPr lvl="0"/>
            <a:r>
              <a:rPr lang="it-IT" b="1">
                <a:solidFill>
                  <a:srgbClr val="000000"/>
                </a:solidFill>
                <a:latin typeface="Century Gothic" pitchFamily="34"/>
              </a:rPr>
              <a:t>Asimmetrie informative</a:t>
            </a:r>
            <a:r>
              <a:rPr lang="it-IT">
                <a:latin typeface="Century Gothic" pitchFamily="34"/>
              </a:rPr>
              <a:t> : In molti casi l’investitore ha meno informazioni sulle proprietà dell’investimento rispetto all’imprenditore, per cui progetti potenzialmente redditizi non vengono finanziati poiché tale asimmetria informativa rende il finanziatore incapace di distinguere queste occasioni, da quelle di scarso valore economico. </a:t>
            </a:r>
          </a:p>
          <a:p>
            <a:pPr lvl="0"/>
            <a:r>
              <a:rPr lang="it-IT" b="1">
                <a:solidFill>
                  <a:srgbClr val="000000"/>
                </a:solidFill>
                <a:latin typeface="Century Gothic" pitchFamily="34"/>
              </a:rPr>
              <a:t>Azzardi morali </a:t>
            </a:r>
            <a:r>
              <a:rPr lang="it-IT">
                <a:solidFill>
                  <a:srgbClr val="000000"/>
                </a:solidFill>
                <a:latin typeface="Century Gothic" pitchFamily="34"/>
              </a:rPr>
              <a:t>:L’assenza di una reputazione per start-up o neofiti imprenditori , frena l’interesse di possibili </a:t>
            </a:r>
            <a:r>
              <a:rPr lang="it-IT">
                <a:latin typeface="Century Gothic" pitchFamily="34"/>
              </a:rPr>
              <a:t>investitori perché l’imprenditore potrebbe essere scorretto o scappare con la cassa.</a:t>
            </a:r>
          </a:p>
          <a:p>
            <a:pPr lvl="0"/>
            <a:r>
              <a:rPr lang="it-IT" b="1">
                <a:solidFill>
                  <a:srgbClr val="000000"/>
                </a:solidFill>
                <a:latin typeface="Century Gothic" pitchFamily="34"/>
              </a:rPr>
              <a:t>Imprese localizzate in aree in ritardo di sviluppo</a:t>
            </a:r>
            <a:r>
              <a:rPr lang="it-IT">
                <a:latin typeface="Century Gothic" pitchFamily="34"/>
              </a:rPr>
              <a:t> : Il sostegno di attività economiche in aree sottosviluppate per ridurre le disuguaglianze fra le aree del paese .</a:t>
            </a:r>
          </a:p>
          <a:p>
            <a:pPr lvl="0"/>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olo 1"/>
          <p:cNvSpPr txBox="1">
            <a:spLocks noGrp="1"/>
          </p:cNvSpPr>
          <p:nvPr>
            <p:ph type="title"/>
          </p:nvPr>
        </p:nvSpPr>
        <p:spPr>
          <a:xfrm>
            <a:off x="2033671" y="173726"/>
            <a:ext cx="8911687" cy="1280891"/>
          </a:xfrm>
        </p:spPr>
        <p:txBody>
          <a:bodyPr/>
          <a:lstStyle/>
          <a:p>
            <a:pPr lvl="0"/>
            <a:r>
              <a:rPr lang="it-IT"/>
              <a:t>L’evidenza empirica</a:t>
            </a:r>
          </a:p>
        </p:txBody>
      </p:sp>
      <p:sp>
        <p:nvSpPr>
          <p:cNvPr id="3" name="CasellaDiTesto 3"/>
          <p:cNvSpPr txBox="1"/>
          <p:nvPr/>
        </p:nvSpPr>
        <p:spPr>
          <a:xfrm>
            <a:off x="2033515" y="814172"/>
            <a:ext cx="8911842" cy="563231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Poiché molti sussidi hanno una natura specifica , è un po’ difficile sintetizzare una visione generale del fenomeno, ad eccezione dei contributi per la R&amp;S.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 Le categorie di incentivi più note sono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Automatici</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A bando con graduatoria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Credito d’imposta</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0" cap="none" spc="0" baseline="0">
                <a:solidFill>
                  <a:srgbClr val="000000"/>
                </a:solidFill>
                <a:uFillTx/>
                <a:latin typeface="Century Gothic" pitchFamily="34"/>
              </a:rPr>
              <a:t>Credito incrementale</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it-IT" sz="1800" b="0" i="0" u="none" strike="noStrike" kern="1200" cap="none" spc="0" baseline="0">
                <a:solidFill>
                  <a:srgbClr val="000000"/>
                </a:solidFill>
                <a:uFillTx/>
                <a:latin typeface="Century Gothic" pitchFamily="34"/>
              </a:rPr>
              <a:t>Contributi a fondo perduto</a:t>
            </a:r>
            <a:endParaRPr lang="it-IT" sz="1800" b="0" i="0" u="none" strike="noStrike" kern="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0" cap="none" spc="0" baseline="0">
                <a:solidFill>
                  <a:srgbClr val="000000"/>
                </a:solidFill>
                <a:uFillTx/>
                <a:latin typeface="Century Gothic" pitchFamily="34"/>
              </a:rPr>
              <a:t>Incentivi automatici vs A bando </a:t>
            </a:r>
            <a:r>
              <a:rPr lang="it-IT" sz="1800" b="0" i="0" u="none" strike="noStrike" kern="0" cap="none" spc="0" baseline="0">
                <a:solidFill>
                  <a:srgbClr val="000000"/>
                </a:solidFill>
                <a:uFillTx/>
                <a:latin typeface="Century Gothic" pitchFamily="34"/>
              </a:rPr>
              <a:t>:In alcuni studi c’è qualche evidenza in favore dei provvedimenti automatici , meno di quelli a bando;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it-IT" sz="1800" b="1" i="0" u="none" strike="noStrike" kern="0" cap="none" spc="0" baseline="0">
                <a:solidFill>
                  <a:srgbClr val="000000"/>
                </a:solidFill>
                <a:uFillTx/>
                <a:latin typeface="Century Gothic" pitchFamily="34"/>
              </a:rPr>
              <a:t>Credito d’imposta</a:t>
            </a:r>
            <a:r>
              <a:rPr lang="it-IT" sz="1800" b="0" i="0" u="none" strike="noStrike" kern="0" cap="none" spc="0" baseline="0">
                <a:solidFill>
                  <a:srgbClr val="000000"/>
                </a:solidFill>
                <a:uFillTx/>
                <a:latin typeface="Century Gothic" pitchFamily="34"/>
              </a:rPr>
              <a:t>: produce </a:t>
            </a:r>
            <a:r>
              <a:rPr lang="it-IT" sz="1800" b="0" i="0" u="none" strike="noStrike" kern="1200" cap="none" spc="0" baseline="0">
                <a:solidFill>
                  <a:srgbClr val="000000"/>
                </a:solidFill>
                <a:uFillTx/>
                <a:latin typeface="Century Gothic" pitchFamily="34"/>
              </a:rPr>
              <a:t>nel medio-lungo periodo, un incremento d’attività  almeno pari alla misura di sussidio erogata grazie al credito d’importa , mentre nel breve periodo l’effetto risulta più contenuto perché le imprese devono modificare i loro piano di investimento.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it-IT" sz="1800" b="0" i="0" u="none" strike="noStrike" kern="1200" cap="none" spc="0" baseline="0">
              <a:solidFill>
                <a:srgbClr val="000000"/>
              </a:solidFill>
              <a:uFillTx/>
              <a:latin typeface="Century Gothic"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Fil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1526</TotalTime>
  <Words>1798</Words>
  <Application>Microsoft Office PowerPoint</Application>
  <PresentationFormat>Widescreen</PresentationFormat>
  <Paragraphs>132</Paragraphs>
  <Slides>25</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Calibri</vt:lpstr>
      <vt:lpstr>Century Gothic</vt:lpstr>
      <vt:lpstr>Wingdings 3</vt:lpstr>
      <vt:lpstr>Filo</vt:lpstr>
      <vt:lpstr>Sussidi alle imprese : soldi regalati o incentivi sbagliati ? </vt:lpstr>
      <vt:lpstr>L’evoluzione delle politiche industriali in Italia</vt:lpstr>
      <vt:lpstr>L’evoluzione delle politiche industriali in Italia</vt:lpstr>
      <vt:lpstr>Contesto macroeconomico attuale</vt:lpstr>
      <vt:lpstr>Presentazione standard di PowerPoint</vt:lpstr>
      <vt:lpstr>Quando c’è spazio per un azione di politica economica ? </vt:lpstr>
      <vt:lpstr>Argomenti teorici pro e contro di  Giavazzi sui contributi pubblici delle imprese </vt:lpstr>
      <vt:lpstr>Pro e contro teorici sui contributi pubblici delle imprese </vt:lpstr>
      <vt:lpstr>L’evidenza empirica</vt:lpstr>
      <vt:lpstr>L’evidenza empirica</vt:lpstr>
      <vt:lpstr>Presentazione standard di PowerPoint</vt:lpstr>
      <vt:lpstr>Presentazione standard di PowerPoint</vt:lpstr>
      <vt:lpstr>Presentazione standard di PowerPoint</vt:lpstr>
      <vt:lpstr>Austerità = Crescita  </vt:lpstr>
      <vt:lpstr>Presentazione standard di PowerPoint</vt:lpstr>
      <vt:lpstr>Austerità = Crescita</vt:lpstr>
      <vt:lpstr>Come sono classificati i contributi nella Contabilità nazionale ? </vt:lpstr>
      <vt:lpstr>Come sono classificati i contributi nella Contabilità pubblica ? </vt:lpstr>
      <vt:lpstr>Presentazione standard di PowerPoint</vt:lpstr>
      <vt:lpstr>Presentazione standard di PowerPoint</vt:lpstr>
      <vt:lpstr>Presentazione standard di PowerPoint</vt:lpstr>
      <vt:lpstr>Contesto Macroeconomico attuale </vt:lpstr>
      <vt:lpstr>Strumenti attualmente in vigore</vt:lpstr>
      <vt:lpstr>Una nuova direzione per la politica industriale </vt:lpstr>
      <vt:lpstr>Altre proposte per una nuova politica industriale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Sussidi alle imprese : soldi regalati o incentivi sbagliati ?</dc:title>
  <dc:creator>Riccardo Diego Caulo</dc:creator>
  <cp:lastModifiedBy>Riccardo Diego Caulo</cp:lastModifiedBy>
  <cp:revision>43</cp:revision>
  <dcterms:created xsi:type="dcterms:W3CDTF">2017-05-07T10:05:52Z</dcterms:created>
  <dcterms:modified xsi:type="dcterms:W3CDTF">2017-05-09T12:15:16Z</dcterms:modified>
</cp:coreProperties>
</file>