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2" r:id="rId2"/>
    <p:sldId id="257" r:id="rId3"/>
    <p:sldId id="258" r:id="rId4"/>
    <p:sldId id="259" r:id="rId5"/>
    <p:sldId id="274" r:id="rId6"/>
    <p:sldId id="260" r:id="rId7"/>
    <p:sldId id="273" r:id="rId8"/>
    <p:sldId id="261" r:id="rId9"/>
    <p:sldId id="263" r:id="rId10"/>
    <p:sldId id="264" r:id="rId11"/>
    <p:sldId id="265" r:id="rId12"/>
    <p:sldId id="266" r:id="rId13"/>
    <p:sldId id="267" r:id="rId14"/>
    <p:sldId id="269" r:id="rId15"/>
    <p:sldId id="268"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97E9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5/7/2017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42A54C80-263E-416B-A8E0-580EDEADCBDC}" type="datetimeFigureOut">
              <a:rPr lang="en-US" dirty="0"/>
              <a:t>5/7/2017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dirty="0"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5/7/2017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5/7/2017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6.png"/><Relationship Id="rId1" Type="http://schemas.openxmlformats.org/officeDocument/2006/relationships/slideLayout" Target="../slideLayouts/slideLayout2.xml"/><Relationship Id="rId5" Type="http://schemas.microsoft.com/office/2007/relationships/hdphoto" Target="../media/hdphoto2.wdp"/><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79975" y="762430"/>
            <a:ext cx="10051626" cy="3657600"/>
          </a:xfrm>
        </p:spPr>
        <p:txBody>
          <a:bodyPr>
            <a:normAutofit fontScale="90000"/>
          </a:bodyPr>
          <a:lstStyle/>
          <a:p>
            <a:pPr algn="ctr">
              <a:lnSpc>
                <a:spcPct val="150000"/>
              </a:lnSpc>
            </a:pPr>
            <a:r>
              <a:rPr lang="it-IT" sz="5400" b="1" dirty="0" smtClean="0">
                <a:solidFill>
                  <a:schemeClr val="accent1">
                    <a:lumMod val="50000"/>
                  </a:schemeClr>
                </a:solidFill>
              </a:rPr>
              <a:t/>
            </a:r>
            <a:br>
              <a:rPr lang="it-IT" sz="5400" b="1" dirty="0" smtClean="0">
                <a:solidFill>
                  <a:schemeClr val="accent1">
                    <a:lumMod val="50000"/>
                  </a:schemeClr>
                </a:solidFill>
              </a:rPr>
            </a:br>
            <a:r>
              <a:rPr lang="it-IT" sz="5400" b="1" dirty="0" smtClean="0">
                <a:solidFill>
                  <a:schemeClr val="accent1">
                    <a:lumMod val="50000"/>
                  </a:schemeClr>
                </a:solidFill>
              </a:rPr>
              <a:t>PIANO NAZIONALE  </a:t>
            </a:r>
            <a:br>
              <a:rPr lang="it-IT" sz="5400" b="1" dirty="0" smtClean="0">
                <a:solidFill>
                  <a:schemeClr val="accent1">
                    <a:lumMod val="50000"/>
                  </a:schemeClr>
                </a:solidFill>
              </a:rPr>
            </a:br>
            <a:r>
              <a:rPr lang="it-IT" sz="5400" b="1" dirty="0" smtClean="0">
                <a:solidFill>
                  <a:schemeClr val="accent1">
                    <a:lumMod val="50000"/>
                  </a:schemeClr>
                </a:solidFill>
              </a:rPr>
              <a:t>IN 4 ASSI</a:t>
            </a:r>
            <a:endParaRPr lang="it-IT" sz="5400" b="1" dirty="0">
              <a:solidFill>
                <a:schemeClr val="accent1">
                  <a:lumMod val="50000"/>
                </a:schemeClr>
              </a:solidFill>
            </a:endParaRPr>
          </a:p>
        </p:txBody>
      </p:sp>
      <p:sp>
        <p:nvSpPr>
          <p:cNvPr id="3" name="Segnaposto contenuto 2"/>
          <p:cNvSpPr>
            <a:spLocks noGrp="1"/>
          </p:cNvSpPr>
          <p:nvPr>
            <p:ph idx="1"/>
          </p:nvPr>
        </p:nvSpPr>
        <p:spPr>
          <a:xfrm>
            <a:off x="128694" y="6217921"/>
            <a:ext cx="4991946" cy="640079"/>
          </a:xfrm>
        </p:spPr>
        <p:txBody>
          <a:bodyPr>
            <a:noAutofit/>
          </a:bodyPr>
          <a:lstStyle/>
          <a:p>
            <a:pPr marL="0" indent="0">
              <a:buNone/>
            </a:pPr>
            <a:r>
              <a:rPr lang="it-IT" sz="2000" b="1" dirty="0" smtClean="0"/>
              <a:t>Abrami Roberta, Garzarella Francesca</a:t>
            </a:r>
            <a:endParaRPr lang="it-IT" sz="2000" b="1" dirty="0"/>
          </a:p>
        </p:txBody>
      </p:sp>
    </p:spTree>
    <p:extLst>
      <p:ext uri="{BB962C8B-B14F-4D97-AF65-F5344CB8AC3E}">
        <p14:creationId xmlns:p14="http://schemas.microsoft.com/office/powerpoint/2010/main" val="36693579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olo 1"/>
          <p:cNvSpPr>
            <a:spLocks noGrp="1"/>
          </p:cNvSpPr>
          <p:nvPr>
            <p:ph idx="1"/>
          </p:nvPr>
        </p:nvSpPr>
        <p:spPr>
          <a:xfrm>
            <a:off x="263842" y="305118"/>
            <a:ext cx="10810558" cy="3616642"/>
          </a:xfrm>
        </p:spPr>
        <p:txBody>
          <a:bodyPr/>
          <a:lstStyle/>
          <a:p>
            <a:r>
              <a:rPr lang="it-IT" sz="2000" dirty="0"/>
              <a:t>i problemi che il Governo si è trovato a dover fronteggiare nell’ottica delle riforme del mercato del lavoro sono</a:t>
            </a:r>
          </a:p>
          <a:p>
            <a:pPr>
              <a:lnSpc>
                <a:spcPct val="150000"/>
              </a:lnSpc>
              <a:buFont typeface="Wingdings" panose="05000000000000000000" pitchFamily="2" charset="2"/>
              <a:buChar char="v"/>
            </a:pPr>
            <a:r>
              <a:rPr lang="it-IT" sz="2000" dirty="0" smtClean="0"/>
              <a:t>alta </a:t>
            </a:r>
            <a:r>
              <a:rPr lang="it-IT" sz="2000" dirty="0"/>
              <a:t>disoccupazione, soprattutto giovanile</a:t>
            </a:r>
          </a:p>
          <a:p>
            <a:pPr>
              <a:lnSpc>
                <a:spcPct val="150000"/>
              </a:lnSpc>
              <a:buFont typeface="Wingdings" panose="05000000000000000000" pitchFamily="2" charset="2"/>
              <a:buChar char="v"/>
            </a:pPr>
            <a:r>
              <a:rPr lang="it-IT" sz="2000" dirty="0" smtClean="0"/>
              <a:t>lunghi </a:t>
            </a:r>
            <a:r>
              <a:rPr lang="it-IT" sz="2000" dirty="0"/>
              <a:t>periodi di disoccupazione</a:t>
            </a:r>
          </a:p>
          <a:p>
            <a:pPr>
              <a:lnSpc>
                <a:spcPct val="150000"/>
              </a:lnSpc>
              <a:buFont typeface="Wingdings" panose="05000000000000000000" pitchFamily="2" charset="2"/>
              <a:buChar char="v"/>
            </a:pPr>
            <a:r>
              <a:rPr lang="it-IT" sz="2000" dirty="0" smtClean="0"/>
              <a:t>bassa </a:t>
            </a:r>
            <a:r>
              <a:rPr lang="it-IT" sz="2000" dirty="0"/>
              <a:t>partecipazione al mercato </a:t>
            </a:r>
            <a:r>
              <a:rPr lang="it-IT" sz="2000" dirty="0" smtClean="0"/>
              <a:t>del lavoro, </a:t>
            </a:r>
            <a:r>
              <a:rPr lang="it-IT" sz="2000" dirty="0"/>
              <a:t>soprattutto tra le donne</a:t>
            </a:r>
          </a:p>
          <a:p>
            <a:pPr>
              <a:lnSpc>
                <a:spcPct val="150000"/>
              </a:lnSpc>
              <a:buFont typeface="Wingdings" panose="05000000000000000000" pitchFamily="2" charset="2"/>
              <a:buChar char="v"/>
            </a:pPr>
            <a:endParaRPr lang="it-IT" dirty="0"/>
          </a:p>
        </p:txBody>
      </p:sp>
      <p:pic>
        <p:nvPicPr>
          <p:cNvPr id="5" name="Immagine1"/>
          <p:cNvPicPr/>
          <p:nvPr/>
        </p:nvPicPr>
        <p:blipFill>
          <a:blip r:embed="rId2">
            <a:alphaModFix/>
          </a:blip>
          <a:srcRect/>
          <a:stretch>
            <a:fillRect/>
          </a:stretch>
        </p:blipFill>
        <p:spPr>
          <a:xfrm>
            <a:off x="529084" y="2763982"/>
            <a:ext cx="10280073" cy="4094018"/>
          </a:xfrm>
          <a:prstGeom prst="rect">
            <a:avLst/>
          </a:prstGeom>
        </p:spPr>
      </p:pic>
    </p:spTree>
    <p:extLst>
      <p:ext uri="{BB962C8B-B14F-4D97-AF65-F5344CB8AC3E}">
        <p14:creationId xmlns:p14="http://schemas.microsoft.com/office/powerpoint/2010/main" val="300805285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Immagine2"/>
          <p:cNvPicPr/>
          <p:nvPr/>
        </p:nvPicPr>
        <p:blipFill>
          <a:blip r:embed="rId2">
            <a:alphaModFix/>
            <a:grayscl/>
          </a:blip>
          <a:srcRect/>
          <a:stretch>
            <a:fillRect/>
          </a:stretch>
        </p:blipFill>
        <p:spPr>
          <a:xfrm>
            <a:off x="249382" y="498764"/>
            <a:ext cx="11305308" cy="5465618"/>
          </a:xfrm>
          <a:prstGeom prst="rect">
            <a:avLst/>
          </a:prstGeom>
        </p:spPr>
      </p:pic>
    </p:spTree>
    <p:extLst>
      <p:ext uri="{BB962C8B-B14F-4D97-AF65-F5344CB8AC3E}">
        <p14:creationId xmlns:p14="http://schemas.microsoft.com/office/powerpoint/2010/main" val="11283204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28600" y="436418"/>
            <a:ext cx="11284527" cy="6005946"/>
          </a:xfrm>
        </p:spPr>
        <p:txBody>
          <a:bodyPr>
            <a:normAutofit/>
          </a:bodyPr>
          <a:lstStyle/>
          <a:p>
            <a:pPr>
              <a:lnSpc>
                <a:spcPct val="150000"/>
              </a:lnSpc>
            </a:pPr>
            <a:r>
              <a:rPr lang="it-IT" sz="1900" dirty="0"/>
              <a:t>per fronteggiare questi problemi i governi hanno attuato riforme molto discusse: durante gli anni ‘90 cercano di aumentare la flessibilità nel mercato del lavoro, facilitando l’uso di contratti temporanei, e introducendo nuove forme contrattuali atipiche</a:t>
            </a:r>
          </a:p>
          <a:p>
            <a:pPr>
              <a:lnSpc>
                <a:spcPct val="150000"/>
              </a:lnSpc>
            </a:pPr>
            <a:r>
              <a:rPr lang="it-IT" sz="1900" dirty="0"/>
              <a:t>riforme di questo tipo sono </a:t>
            </a:r>
            <a:r>
              <a:rPr lang="it-IT" sz="1900" b="1" dirty="0"/>
              <a:t>riforme al margine</a:t>
            </a:r>
            <a:r>
              <a:rPr lang="it-IT" sz="1900" dirty="0"/>
              <a:t>.</a:t>
            </a:r>
          </a:p>
          <a:p>
            <a:pPr>
              <a:lnSpc>
                <a:spcPct val="150000"/>
              </a:lnSpc>
            </a:pPr>
            <a:r>
              <a:rPr lang="it-IT" sz="1900" dirty="0"/>
              <a:t>l’effetto che </a:t>
            </a:r>
            <a:r>
              <a:rPr lang="it-IT" sz="1900" dirty="0" smtClean="0"/>
              <a:t>soprattutto </a:t>
            </a:r>
            <a:r>
              <a:rPr lang="it-IT" sz="1900" dirty="0"/>
              <a:t>ci si aspettava l’aumento dell’occupazione, che c’è stato: la disoccupazione è scesa dall’11% (metà anni ‘90) al 6% (2007) nello stesso periodo la disoccupazione giovanile è scesa dal 30% al 20% ; la percentuale dei disoccupati di lungo periodo è rapidamente scesa dal 58% (2003) al 47% (2007) [dati </a:t>
            </a:r>
            <a:r>
              <a:rPr lang="it-IT" sz="1900" dirty="0" smtClean="0"/>
              <a:t>OCSE]; </a:t>
            </a:r>
            <a:r>
              <a:rPr lang="it-IT" sz="1900" dirty="0"/>
              <a:t>l’occupazione femminile è aumentata dal 39% (1996) al 46,6% (2007) [dati </a:t>
            </a:r>
            <a:r>
              <a:rPr lang="it-IT" sz="1900" dirty="0" smtClean="0"/>
              <a:t>ISTAT]</a:t>
            </a:r>
          </a:p>
          <a:p>
            <a:r>
              <a:rPr lang="it-IT" sz="2000" dirty="0"/>
              <a:t>ma di che genere di occupazione si tratta?</a:t>
            </a:r>
          </a:p>
          <a:p>
            <a:pPr>
              <a:buFont typeface="Arial" panose="020B0604020202020204" pitchFamily="34" charset="0"/>
              <a:buChar char="•"/>
            </a:pPr>
            <a:r>
              <a:rPr lang="it-IT" sz="2000" dirty="0"/>
              <a:t>Sempre più persone </a:t>
            </a:r>
            <a:r>
              <a:rPr lang="it-IT" sz="2000" dirty="0" smtClean="0"/>
              <a:t>(soprattutto </a:t>
            </a:r>
            <a:r>
              <a:rPr lang="it-IT" sz="2000" dirty="0"/>
              <a:t>giovani) vengono impiegati con contratti temporanei o atipici, invece che a tempo indeterminato: un contratto temporaneo significa poca formazione. Questo riduce la crescita della produttività del lavoro.</a:t>
            </a:r>
          </a:p>
          <a:p>
            <a:pPr>
              <a:lnSpc>
                <a:spcPct val="150000"/>
              </a:lnSpc>
            </a:pPr>
            <a:endParaRPr lang="it-IT" sz="1900" dirty="0"/>
          </a:p>
          <a:p>
            <a:endParaRPr lang="it-IT" dirty="0"/>
          </a:p>
        </p:txBody>
      </p:sp>
    </p:spTree>
    <p:extLst>
      <p:ext uri="{BB962C8B-B14F-4D97-AF65-F5344CB8AC3E}">
        <p14:creationId xmlns:p14="http://schemas.microsoft.com/office/powerpoint/2010/main" val="55003369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4"/>
          <p:cNvPicPr/>
          <p:nvPr/>
        </p:nvPicPr>
        <p:blipFill>
          <a:blip r:embed="rId2">
            <a:alphaModFix/>
          </a:blip>
          <a:srcRect/>
          <a:stretch>
            <a:fillRect/>
          </a:stretch>
        </p:blipFill>
        <p:spPr>
          <a:xfrm>
            <a:off x="1326524" y="1236373"/>
            <a:ext cx="8049296" cy="4134118"/>
          </a:xfrm>
          <a:prstGeom prst="rect">
            <a:avLst/>
          </a:prstGeom>
        </p:spPr>
      </p:pic>
    </p:spTree>
    <p:extLst>
      <p:ext uri="{BB962C8B-B14F-4D97-AF65-F5344CB8AC3E}">
        <p14:creationId xmlns:p14="http://schemas.microsoft.com/office/powerpoint/2010/main" val="34529086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5"/>
          <p:cNvPicPr/>
          <p:nvPr/>
        </p:nvPicPr>
        <p:blipFill>
          <a:blip r:embed="rId2">
            <a:alphaModFix/>
            <a:extLst>
              <a:ext uri="{BEBA8EAE-BF5A-486C-A8C5-ECC9F3942E4B}">
                <a14:imgProps xmlns:a14="http://schemas.microsoft.com/office/drawing/2010/main">
                  <a14:imgLayer r:embed="rId3">
                    <a14:imgEffect>
                      <a14:colorTemperature colorTemp="5300"/>
                    </a14:imgEffect>
                  </a14:imgLayer>
                </a14:imgProps>
              </a:ext>
            </a:extLst>
          </a:blip>
          <a:srcRect/>
          <a:stretch>
            <a:fillRect/>
          </a:stretch>
        </p:blipFill>
        <p:spPr>
          <a:xfrm>
            <a:off x="0" y="0"/>
            <a:ext cx="6603669" cy="6858000"/>
          </a:xfrm>
          <a:prstGeom prst="rect">
            <a:avLst/>
          </a:prstGeom>
        </p:spPr>
      </p:pic>
      <p:pic>
        <p:nvPicPr>
          <p:cNvPr id="6" name="Immagine6"/>
          <p:cNvPicPr/>
          <p:nvPr/>
        </p:nvPicPr>
        <p:blipFill>
          <a:blip r:embed="rId4">
            <a:alphaModFix/>
            <a:extLst>
              <a:ext uri="{BEBA8EAE-BF5A-486C-A8C5-ECC9F3942E4B}">
                <a14:imgProps xmlns:a14="http://schemas.microsoft.com/office/drawing/2010/main">
                  <a14:imgLayer r:embed="rId5">
                    <a14:imgEffect>
                      <a14:brightnessContrast bright="20000"/>
                    </a14:imgEffect>
                  </a14:imgLayer>
                </a14:imgProps>
              </a:ext>
            </a:extLst>
          </a:blip>
          <a:srcRect/>
          <a:stretch>
            <a:fillRect/>
          </a:stretch>
        </p:blipFill>
        <p:spPr>
          <a:xfrm>
            <a:off x="6756069" y="0"/>
            <a:ext cx="6263244" cy="6858000"/>
          </a:xfrm>
          <a:prstGeom prst="rect">
            <a:avLst/>
          </a:prstGeom>
        </p:spPr>
      </p:pic>
    </p:spTree>
    <p:extLst>
      <p:ext uri="{BB962C8B-B14F-4D97-AF65-F5344CB8AC3E}">
        <p14:creationId xmlns:p14="http://schemas.microsoft.com/office/powerpoint/2010/main" val="36808326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290945" y="561109"/>
            <a:ext cx="8983057" cy="5480253"/>
          </a:xfrm>
        </p:spPr>
        <p:txBody>
          <a:bodyPr>
            <a:normAutofit/>
          </a:bodyPr>
          <a:lstStyle/>
          <a:p>
            <a:r>
              <a:rPr lang="it-IT" sz="2800" dirty="0"/>
              <a:t>Quindi le riforme al margine hanno creato un sistema di flessibilità incompleto e svantaggioso:</a:t>
            </a:r>
          </a:p>
          <a:p>
            <a:pPr>
              <a:buFont typeface="Wingdings" panose="05000000000000000000" pitchFamily="2" charset="2"/>
              <a:buChar char="v"/>
            </a:pPr>
            <a:r>
              <a:rPr lang="it-IT" sz="2400" dirty="0" smtClean="0"/>
              <a:t>hanno </a:t>
            </a:r>
            <a:r>
              <a:rPr lang="it-IT" sz="2400" dirty="0"/>
              <a:t>creato il problema di equità tra lavoratori protetti e non</a:t>
            </a:r>
          </a:p>
          <a:p>
            <a:pPr>
              <a:buFont typeface="Wingdings" panose="05000000000000000000" pitchFamily="2" charset="2"/>
              <a:buChar char="v"/>
            </a:pPr>
            <a:r>
              <a:rPr lang="it-IT" sz="2400" dirty="0" smtClean="0"/>
              <a:t>l’eccessiva </a:t>
            </a:r>
            <a:r>
              <a:rPr lang="it-IT" sz="2400" dirty="0"/>
              <a:t>flessibilità delle nuove forme contrattuali riduce gli incentivi per la formazione diminuendo la competitività delle aziende e le potenzialità per la crescita</a:t>
            </a:r>
            <a:r>
              <a:rPr lang="it-IT" sz="2800" dirty="0"/>
              <a:t>.</a:t>
            </a:r>
          </a:p>
          <a:p>
            <a:r>
              <a:rPr lang="it-IT" sz="2800" dirty="0"/>
              <a:t>Serve un sistema che da una parte garantisca la giusta flessibilità per le imprese, dall’altra garantisca la protezione dei lavoratori e la crescita del sistema economico.</a:t>
            </a:r>
          </a:p>
          <a:p>
            <a:endParaRPr lang="it-IT" dirty="0"/>
          </a:p>
        </p:txBody>
      </p:sp>
    </p:spTree>
    <p:extLst>
      <p:ext uri="{BB962C8B-B14F-4D97-AF65-F5344CB8AC3E}">
        <p14:creationId xmlns:p14="http://schemas.microsoft.com/office/powerpoint/2010/main" val="159479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43571" y="401781"/>
            <a:ext cx="9464193" cy="1198418"/>
          </a:xfrm>
        </p:spPr>
        <p:txBody>
          <a:bodyPr>
            <a:noAutofit/>
          </a:bodyPr>
          <a:lstStyle/>
          <a:p>
            <a:r>
              <a:rPr lang="it-IT" sz="4000" b="1" dirty="0" smtClean="0">
                <a:solidFill>
                  <a:schemeClr val="accent1">
                    <a:lumMod val="50000"/>
                  </a:schemeClr>
                </a:solidFill>
              </a:rPr>
              <a:t>NOTA CONTRARIA ALLA SPINTA DEL PIL</a:t>
            </a:r>
            <a:endParaRPr lang="it-IT" sz="4000" b="1" dirty="0">
              <a:solidFill>
                <a:schemeClr val="accent1">
                  <a:lumMod val="50000"/>
                </a:schemeClr>
              </a:solidFill>
            </a:endParaRPr>
          </a:p>
        </p:txBody>
      </p:sp>
      <p:sp>
        <p:nvSpPr>
          <p:cNvPr id="3" name="Segnaposto contenuto 2"/>
          <p:cNvSpPr>
            <a:spLocks noGrp="1"/>
          </p:cNvSpPr>
          <p:nvPr>
            <p:ph idx="1"/>
          </p:nvPr>
        </p:nvSpPr>
        <p:spPr>
          <a:xfrm>
            <a:off x="490298" y="1600199"/>
            <a:ext cx="10066866" cy="4759037"/>
          </a:xfrm>
        </p:spPr>
        <p:txBody>
          <a:bodyPr>
            <a:normAutofit/>
          </a:bodyPr>
          <a:lstStyle/>
          <a:p>
            <a:r>
              <a:rPr lang="it-IT" sz="2000" dirty="0" smtClean="0"/>
              <a:t>La </a:t>
            </a:r>
            <a:r>
              <a:rPr lang="it-IT" sz="2000" dirty="0"/>
              <a:t>crisi e prima ancora la globalizzazione hanno reso evidenti i limiti di politiche economiche volte esclusivamente alla crescita del PIL. L’aumento delle diseguaglianze negli ultimi decenni in Italia e in gran parte dei Paesi avanzati, la perdurante insufficiente attenzione alla sostenibilità ambientale richiedono un arricchimento del dibattito pubblico e delle strategie di politica </a:t>
            </a:r>
            <a:r>
              <a:rPr lang="it-IT" sz="2000" dirty="0" smtClean="0"/>
              <a:t>economica</a:t>
            </a:r>
          </a:p>
          <a:p>
            <a:pPr marL="0" indent="0">
              <a:buNone/>
            </a:pPr>
            <a:endParaRPr lang="it-IT" sz="2000" dirty="0"/>
          </a:p>
          <a:p>
            <a:r>
              <a:rPr lang="it-IT" sz="2000" dirty="0"/>
              <a:t>In questa prospettiva, nell’agosto del 2016 il Parlamento con voto a larga maggioranza ha inserito nella riforma della legge di contabilità e finanza pubblica il benessere equo e sostenibile tra gli obiettivi della politica economica del Governo. Il DEF dovrà riportare l’evoluzione delle principali dimensioni del benessere nel triennio passato e, per le stesse variabili, dovrà prevedere l’andamento futuro nonché l’impatto delle politiche. L’Italia è il primo Paese avanzato a darsi un compito del </a:t>
            </a:r>
            <a:r>
              <a:rPr lang="it-IT" sz="2000" dirty="0" smtClean="0"/>
              <a:t>genere</a:t>
            </a:r>
            <a:endParaRPr lang="it-IT" sz="2000" dirty="0"/>
          </a:p>
          <a:p>
            <a:endParaRPr lang="it-IT" dirty="0"/>
          </a:p>
        </p:txBody>
      </p:sp>
    </p:spTree>
    <p:extLst>
      <p:ext uri="{BB962C8B-B14F-4D97-AF65-F5344CB8AC3E}">
        <p14:creationId xmlns:p14="http://schemas.microsoft.com/office/powerpoint/2010/main" val="7698191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03260" y="277091"/>
            <a:ext cx="9796703" cy="1406236"/>
          </a:xfrm>
        </p:spPr>
        <p:txBody>
          <a:bodyPr>
            <a:normAutofit fontScale="90000"/>
          </a:bodyPr>
          <a:lstStyle/>
          <a:p>
            <a:r>
              <a:rPr lang="it-IT" sz="4900" b="1" dirty="0" smtClean="0">
                <a:solidFill>
                  <a:schemeClr val="accent1">
                    <a:lumMod val="50000"/>
                  </a:schemeClr>
                </a:solidFill>
              </a:rPr>
              <a:t>OBIETTIVO FINALE: RIDUZIONE DEL PESO DEL DEBITO PUBBLICO</a:t>
            </a:r>
            <a:r>
              <a:rPr lang="it-IT" dirty="0"/>
              <a:t/>
            </a:r>
            <a:br>
              <a:rPr lang="it-IT" dirty="0"/>
            </a:br>
            <a:endParaRPr lang="it-IT" dirty="0"/>
          </a:p>
        </p:txBody>
      </p:sp>
      <p:pic>
        <p:nvPicPr>
          <p:cNvPr id="5" name="Immagine7"/>
          <p:cNvPicPr/>
          <p:nvPr/>
        </p:nvPicPr>
        <p:blipFill>
          <a:blip r:embed="rId2">
            <a:alphaModFix/>
            <a:extLst>
              <a:ext uri="{BEBA8EAE-BF5A-486C-A8C5-ECC9F3942E4B}">
                <a14:imgProps xmlns:a14="http://schemas.microsoft.com/office/drawing/2010/main">
                  <a14:imgLayer r:embed="rId3">
                    <a14:imgEffect>
                      <a14:brightnessContrast contrast="40000"/>
                    </a14:imgEffect>
                  </a14:imgLayer>
                </a14:imgProps>
              </a:ext>
            </a:extLst>
          </a:blip>
          <a:srcRect/>
          <a:stretch>
            <a:fillRect/>
          </a:stretch>
        </p:blipFill>
        <p:spPr>
          <a:xfrm>
            <a:off x="0" y="1620982"/>
            <a:ext cx="12192000" cy="5237018"/>
          </a:xfrm>
          <a:prstGeom prst="rect">
            <a:avLst/>
          </a:prstGeom>
        </p:spPr>
      </p:pic>
    </p:spTree>
    <p:extLst>
      <p:ext uri="{BB962C8B-B14F-4D97-AF65-F5344CB8AC3E}">
        <p14:creationId xmlns:p14="http://schemas.microsoft.com/office/powerpoint/2010/main" val="7588635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82479" y="339436"/>
            <a:ext cx="8596668" cy="1320800"/>
          </a:xfrm>
        </p:spPr>
        <p:txBody>
          <a:bodyPr>
            <a:normAutofit/>
          </a:bodyPr>
          <a:lstStyle/>
          <a:p>
            <a:r>
              <a:rPr lang="it-IT" sz="4400" b="1" dirty="0" smtClean="0">
                <a:solidFill>
                  <a:schemeClr val="accent1">
                    <a:lumMod val="50000"/>
                  </a:schemeClr>
                </a:solidFill>
              </a:rPr>
              <a:t>CONCLUSIONE</a:t>
            </a:r>
            <a:endParaRPr lang="it-IT" sz="4400" b="1" dirty="0">
              <a:solidFill>
                <a:schemeClr val="accent1">
                  <a:lumMod val="50000"/>
                </a:schemeClr>
              </a:solidFill>
            </a:endParaRPr>
          </a:p>
        </p:txBody>
      </p:sp>
      <p:sp>
        <p:nvSpPr>
          <p:cNvPr id="3" name="Segnaposto contenuto 2"/>
          <p:cNvSpPr>
            <a:spLocks noGrp="1"/>
          </p:cNvSpPr>
          <p:nvPr>
            <p:ph idx="1"/>
          </p:nvPr>
        </p:nvSpPr>
        <p:spPr>
          <a:xfrm>
            <a:off x="0" y="1163782"/>
            <a:ext cx="11500812" cy="5320145"/>
          </a:xfrm>
        </p:spPr>
        <p:txBody>
          <a:bodyPr>
            <a:normAutofit fontScale="92500"/>
          </a:bodyPr>
          <a:lstStyle/>
          <a:p>
            <a:pPr>
              <a:lnSpc>
                <a:spcPct val="150000"/>
              </a:lnSpc>
            </a:pPr>
            <a:r>
              <a:rPr lang="it-IT" dirty="0"/>
              <a:t>“</a:t>
            </a:r>
            <a:r>
              <a:rPr lang="it-IT" sz="2000" dirty="0"/>
              <a:t>Alla luce delle esigenze di consolidamento dettate dall'elevato debito pubblico accumulato negli anni, i limitati spazi di bilancio sono stati utilizzati a sostegno della crescita e della competitività. Grazie a una nuova attenzione alla composizione del budget, tagliando spese improduttive per finanziare la diminuzione del carico fiscale e gli investimenti, il Paese ha intrapreso un sentiero virtuoso stretto tra due esigenze contrapposte, ridurre il deficit e sostenere la crescita. L’intensità  del consolidamento di bilancio, ma anche le diverse opzioni di politica economica, saranno dunque valutate non solo in base agli obiettivi di breve termine, ma soprattutto per le implicazioni di medio e lungo termine, anche considerando che la marcia verso una finanza pubblica solida è un</a:t>
            </a:r>
            <a:r>
              <a:rPr lang="it-IT" sz="2000" i="1" dirty="0"/>
              <a:t> impegno doveroso nei confronti delle nuove generazioni</a:t>
            </a:r>
            <a:r>
              <a:rPr lang="it-IT" sz="2000" dirty="0"/>
              <a:t>.  Una finanza pubblica sana produce effetti concreti sul bilancio, poiché contribuisce a contenere la spesa per interessi che assorbe risorse altrimenti destinabili agli obiettivi di politica economica, quali la riduzione del carico fiscale, gli investimenti, l'inclusione sociale.” </a:t>
            </a:r>
            <a:r>
              <a:rPr lang="it-IT" i="1" dirty="0"/>
              <a:t>DEF </a:t>
            </a:r>
            <a:r>
              <a:rPr lang="it-IT" i="1" dirty="0" err="1"/>
              <a:t>pag</a:t>
            </a:r>
            <a:r>
              <a:rPr lang="it-IT" i="1" dirty="0"/>
              <a:t> IIX</a:t>
            </a:r>
          </a:p>
          <a:p>
            <a:endParaRPr lang="it-IT" dirty="0"/>
          </a:p>
          <a:p>
            <a:endParaRPr lang="it-IT" dirty="0"/>
          </a:p>
        </p:txBody>
      </p:sp>
    </p:spTree>
    <p:extLst>
      <p:ext uri="{BB962C8B-B14F-4D97-AF65-F5344CB8AC3E}">
        <p14:creationId xmlns:p14="http://schemas.microsoft.com/office/powerpoint/2010/main" val="2677490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4800" dirty="0" smtClean="0">
                <a:latin typeface="Arial Black" panose="020B0A04020102020204" pitchFamily="34" charset="0"/>
              </a:rPr>
              <a:t>STRUMENTI</a:t>
            </a:r>
            <a:endParaRPr lang="it-IT" sz="4800" dirty="0">
              <a:latin typeface="Arial Black" panose="020B0A04020102020204" pitchFamily="34" charset="0"/>
            </a:endParaRPr>
          </a:p>
        </p:txBody>
      </p:sp>
      <p:sp>
        <p:nvSpPr>
          <p:cNvPr id="3" name="Segnaposto contenuto 2"/>
          <p:cNvSpPr>
            <a:spLocks noGrp="1"/>
          </p:cNvSpPr>
          <p:nvPr>
            <p:ph idx="1"/>
          </p:nvPr>
        </p:nvSpPr>
        <p:spPr>
          <a:xfrm>
            <a:off x="508000" y="1727201"/>
            <a:ext cx="9753600" cy="4165599"/>
          </a:xfrm>
        </p:spPr>
        <p:txBody>
          <a:bodyPr>
            <a:normAutofit/>
          </a:bodyPr>
          <a:lstStyle/>
          <a:p>
            <a:r>
              <a:rPr lang="it-IT" sz="2400" dirty="0" smtClean="0"/>
              <a:t>Utilizzo </a:t>
            </a:r>
            <a:r>
              <a:rPr lang="it-IT" sz="2400" dirty="0"/>
              <a:t>di </a:t>
            </a:r>
            <a:r>
              <a:rPr lang="it-IT" sz="2400" b="1" dirty="0"/>
              <a:t>4 </a:t>
            </a:r>
            <a:r>
              <a:rPr lang="it-IT" sz="2400" b="1" dirty="0" smtClean="0"/>
              <a:t>strumenti</a:t>
            </a:r>
          </a:p>
          <a:p>
            <a:pPr>
              <a:lnSpc>
                <a:spcPct val="200000"/>
              </a:lnSpc>
              <a:buFont typeface="Wingdings" panose="05000000000000000000" pitchFamily="2" charset="2"/>
              <a:buChar char="q"/>
            </a:pPr>
            <a:r>
              <a:rPr lang="it-IT" sz="2400" b="1" dirty="0" smtClean="0"/>
              <a:t>PRIVATIZZAZIONI</a:t>
            </a:r>
          </a:p>
          <a:p>
            <a:pPr>
              <a:lnSpc>
                <a:spcPct val="200000"/>
              </a:lnSpc>
              <a:buFont typeface="Wingdings" panose="05000000000000000000" pitchFamily="2" charset="2"/>
              <a:buChar char="q"/>
            </a:pPr>
            <a:r>
              <a:rPr lang="it-IT" sz="2400" b="1" dirty="0" smtClean="0"/>
              <a:t>CONCORRENZA</a:t>
            </a:r>
          </a:p>
          <a:p>
            <a:pPr>
              <a:lnSpc>
                <a:spcPct val="200000"/>
              </a:lnSpc>
              <a:buFont typeface="Wingdings" panose="05000000000000000000" pitchFamily="2" charset="2"/>
              <a:buChar char="q"/>
            </a:pPr>
            <a:r>
              <a:rPr lang="it-IT" sz="2400" b="1" dirty="0"/>
              <a:t>EFFICIENZA DELLA PUBBLICA AMMINISTRAZIONE</a:t>
            </a:r>
          </a:p>
          <a:p>
            <a:pPr>
              <a:lnSpc>
                <a:spcPct val="200000"/>
              </a:lnSpc>
              <a:buFont typeface="Wingdings" panose="05000000000000000000" pitchFamily="2" charset="2"/>
              <a:buChar char="q"/>
            </a:pPr>
            <a:r>
              <a:rPr lang="it-IT" sz="2400" b="1" dirty="0" smtClean="0"/>
              <a:t>MISURE FISCALI PER IL RILANCIO DELLA PRODUTTIVITA’</a:t>
            </a:r>
            <a:endParaRPr lang="it-IT" sz="2400" b="1" dirty="0"/>
          </a:p>
          <a:p>
            <a:pPr>
              <a:lnSpc>
                <a:spcPct val="200000"/>
              </a:lnSpc>
              <a:buFont typeface="Wingdings" panose="05000000000000000000" pitchFamily="2" charset="2"/>
              <a:buChar char="q"/>
            </a:pPr>
            <a:endParaRPr lang="it-IT" dirty="0" smtClean="0"/>
          </a:p>
          <a:p>
            <a:endParaRPr lang="it-IT" dirty="0"/>
          </a:p>
        </p:txBody>
      </p:sp>
    </p:spTree>
    <p:extLst>
      <p:ext uri="{BB962C8B-B14F-4D97-AF65-F5344CB8AC3E}">
        <p14:creationId xmlns:p14="http://schemas.microsoft.com/office/powerpoint/2010/main" val="2578166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5052906" cy="995680"/>
          </a:xfrm>
        </p:spPr>
        <p:txBody>
          <a:bodyPr>
            <a:normAutofit/>
          </a:bodyPr>
          <a:lstStyle/>
          <a:p>
            <a:r>
              <a:rPr lang="it-IT" sz="4800" b="1" dirty="0" smtClean="0">
                <a:solidFill>
                  <a:srgbClr val="197E9D"/>
                </a:solidFill>
              </a:rPr>
              <a:t>PRIVATIZZAZIONI</a:t>
            </a:r>
            <a:endParaRPr lang="it-IT" sz="4800" b="1" dirty="0">
              <a:solidFill>
                <a:srgbClr val="197E9D"/>
              </a:solidFill>
            </a:endParaRPr>
          </a:p>
        </p:txBody>
      </p:sp>
      <p:sp>
        <p:nvSpPr>
          <p:cNvPr id="3" name="Segnaposto contenuto 2"/>
          <p:cNvSpPr>
            <a:spLocks noGrp="1"/>
          </p:cNvSpPr>
          <p:nvPr>
            <p:ph idx="1"/>
          </p:nvPr>
        </p:nvSpPr>
        <p:spPr>
          <a:xfrm>
            <a:off x="677334" y="2160589"/>
            <a:ext cx="9588884" cy="4143229"/>
          </a:xfrm>
        </p:spPr>
        <p:txBody>
          <a:bodyPr>
            <a:normAutofit/>
          </a:bodyPr>
          <a:lstStyle/>
          <a:p>
            <a:pPr>
              <a:lnSpc>
                <a:spcPct val="150000"/>
              </a:lnSpc>
            </a:pPr>
            <a:r>
              <a:rPr lang="it-IT" dirty="0" smtClean="0">
                <a:solidFill>
                  <a:schemeClr val="tx1"/>
                </a:solidFill>
              </a:rPr>
              <a:t>La </a:t>
            </a:r>
            <a:r>
              <a:rPr lang="it-IT" b="1" dirty="0" smtClean="0">
                <a:solidFill>
                  <a:schemeClr val="accent1">
                    <a:lumMod val="50000"/>
                  </a:schemeClr>
                </a:solidFill>
              </a:rPr>
              <a:t>seconda tranche di Poste e le Ferrovie </a:t>
            </a:r>
            <a:r>
              <a:rPr lang="it-IT" dirty="0" smtClean="0">
                <a:solidFill>
                  <a:schemeClr val="tx1"/>
                </a:solidFill>
              </a:rPr>
              <a:t>hanno come obiettivo portare già quest’anno fino a 8 miliardi di euro nelle casse statali</a:t>
            </a:r>
            <a:endParaRPr lang="it-IT" b="1" dirty="0" smtClean="0">
              <a:solidFill>
                <a:schemeClr val="accent1">
                  <a:lumMod val="50000"/>
                </a:schemeClr>
              </a:solidFill>
            </a:endParaRPr>
          </a:p>
          <a:p>
            <a:pPr>
              <a:lnSpc>
                <a:spcPct val="150000"/>
              </a:lnSpc>
            </a:pPr>
            <a:r>
              <a:rPr lang="it-IT" dirty="0" smtClean="0"/>
              <a:t>Si vuole aumentare </a:t>
            </a:r>
            <a:r>
              <a:rPr lang="it-IT" b="1" dirty="0" smtClean="0">
                <a:solidFill>
                  <a:srgbClr val="197E9D"/>
                </a:solidFill>
              </a:rPr>
              <a:t>l’efficienza manageriale </a:t>
            </a:r>
            <a:r>
              <a:rPr lang="it-IT" dirty="0" smtClean="0"/>
              <a:t>delle </a:t>
            </a:r>
            <a:r>
              <a:rPr lang="it-IT" dirty="0"/>
              <a:t>aziende, senza rinunciare al controllo statale sul </a:t>
            </a:r>
            <a:r>
              <a:rPr lang="it-IT" dirty="0" smtClean="0"/>
              <a:t>timone;</a:t>
            </a:r>
          </a:p>
          <a:p>
            <a:pPr>
              <a:lnSpc>
                <a:spcPct val="150000"/>
              </a:lnSpc>
            </a:pPr>
            <a:r>
              <a:rPr lang="it-IT" dirty="0" smtClean="0">
                <a:solidFill>
                  <a:schemeClr val="tx1"/>
                </a:solidFill>
              </a:rPr>
              <a:t>Un’ altra questione riguarda le </a:t>
            </a:r>
            <a:r>
              <a:rPr lang="it-IT" b="1" dirty="0" smtClean="0">
                <a:solidFill>
                  <a:srgbClr val="197E9D"/>
                </a:solidFill>
              </a:rPr>
              <a:t>dismissioni immobiliari</a:t>
            </a:r>
            <a:r>
              <a:rPr lang="it-IT" b="1" dirty="0" smtClean="0">
                <a:solidFill>
                  <a:schemeClr val="tx1"/>
                </a:solidFill>
              </a:rPr>
              <a:t>.</a:t>
            </a:r>
            <a:r>
              <a:rPr lang="it-IT" dirty="0" smtClean="0"/>
              <a:t> Non </a:t>
            </a:r>
            <a:r>
              <a:rPr lang="it-IT" dirty="0"/>
              <a:t>è possibile inondare il mercato con i </a:t>
            </a:r>
            <a:r>
              <a:rPr lang="it-IT" dirty="0" smtClean="0"/>
              <a:t>16 mila </a:t>
            </a:r>
            <a:r>
              <a:rPr lang="it-IT" dirty="0"/>
              <a:t>immobili pubblici potenzialmente </a:t>
            </a:r>
            <a:r>
              <a:rPr lang="it-IT" dirty="0" smtClean="0"/>
              <a:t>vendibili. Le vendite, infatti, vanno </a:t>
            </a:r>
            <a:r>
              <a:rPr lang="it-IT" dirty="0"/>
              <a:t>precedute </a:t>
            </a:r>
            <a:r>
              <a:rPr lang="it-IT" dirty="0" smtClean="0"/>
              <a:t>ed </a:t>
            </a:r>
            <a:r>
              <a:rPr lang="it-IT" dirty="0"/>
              <a:t>accompagnate da investimenti per mettere sul mercato pezzi pregiati e non </a:t>
            </a:r>
            <a:r>
              <a:rPr lang="it-IT" dirty="0" smtClean="0"/>
              <a:t>scarti</a:t>
            </a:r>
          </a:p>
        </p:txBody>
      </p:sp>
    </p:spTree>
    <p:extLst>
      <p:ext uri="{BB962C8B-B14F-4D97-AF65-F5344CB8AC3E}">
        <p14:creationId xmlns:p14="http://schemas.microsoft.com/office/powerpoint/2010/main" val="33684366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4800" b="1" dirty="0" smtClean="0">
                <a:solidFill>
                  <a:schemeClr val="accent2">
                    <a:lumMod val="75000"/>
                  </a:schemeClr>
                </a:solidFill>
              </a:rPr>
              <a:t>CONCORRENZA</a:t>
            </a:r>
            <a:endParaRPr lang="it-IT" sz="4800" b="1" dirty="0">
              <a:solidFill>
                <a:schemeClr val="accent2">
                  <a:lumMod val="75000"/>
                </a:schemeClr>
              </a:solidFill>
            </a:endParaRPr>
          </a:p>
        </p:txBody>
      </p:sp>
      <p:sp>
        <p:nvSpPr>
          <p:cNvPr id="3" name="Segnaposto contenuto 2"/>
          <p:cNvSpPr>
            <a:spLocks noGrp="1"/>
          </p:cNvSpPr>
          <p:nvPr>
            <p:ph idx="1"/>
          </p:nvPr>
        </p:nvSpPr>
        <p:spPr>
          <a:xfrm>
            <a:off x="346364" y="1930401"/>
            <a:ext cx="8927638" cy="4110962"/>
          </a:xfrm>
        </p:spPr>
        <p:txBody>
          <a:bodyPr>
            <a:normAutofit fontScale="77500" lnSpcReduction="20000"/>
          </a:bodyPr>
          <a:lstStyle/>
          <a:p>
            <a:r>
              <a:rPr lang="it-IT" sz="2600" dirty="0" smtClean="0"/>
              <a:t>L’economia </a:t>
            </a:r>
            <a:r>
              <a:rPr lang="it-IT" sz="2600" dirty="0"/>
              <a:t>italiana è stata a lungo fiaccata dal </a:t>
            </a:r>
            <a:r>
              <a:rPr lang="it-IT" sz="2600" b="1" dirty="0" smtClean="0">
                <a:solidFill>
                  <a:srgbClr val="197E9D"/>
                </a:solidFill>
              </a:rPr>
              <a:t>ristagno della produttività </a:t>
            </a:r>
            <a:r>
              <a:rPr lang="it-IT" sz="2600" dirty="0" smtClean="0"/>
              <a:t>che </a:t>
            </a:r>
            <a:r>
              <a:rPr lang="it-IT" sz="2600" dirty="0"/>
              <a:t>aveva preceduto il decennio precedente alla </a:t>
            </a:r>
            <a:r>
              <a:rPr lang="it-IT" sz="2600" dirty="0" smtClean="0"/>
              <a:t>crisi</a:t>
            </a:r>
          </a:p>
          <a:p>
            <a:r>
              <a:rPr lang="it-IT" sz="2600" dirty="0" smtClean="0"/>
              <a:t>Dal 2014 in poi l’economia italiana continua a percorrere il sentiero di ripresa, </a:t>
            </a:r>
            <a:r>
              <a:rPr lang="it-IT" sz="2600" b="1" dirty="0" smtClean="0">
                <a:solidFill>
                  <a:srgbClr val="197E9D"/>
                </a:solidFill>
              </a:rPr>
              <a:t>recuperando</a:t>
            </a:r>
            <a:r>
              <a:rPr lang="it-IT" sz="2600" dirty="0"/>
              <a:t> </a:t>
            </a:r>
            <a:r>
              <a:rPr lang="it-IT" sz="2600" dirty="0" smtClean="0"/>
              <a:t>così la </a:t>
            </a:r>
            <a:r>
              <a:rPr lang="it-IT" sz="2600" b="1" dirty="0" smtClean="0">
                <a:solidFill>
                  <a:srgbClr val="197E9D"/>
                </a:solidFill>
              </a:rPr>
              <a:t>capacità competitiva</a:t>
            </a:r>
            <a:r>
              <a:rPr lang="it-IT" sz="2600" dirty="0" smtClean="0"/>
              <a:t>; l’avanzo commerciale ha raggiunto </a:t>
            </a:r>
            <a:r>
              <a:rPr lang="it-IT" sz="2600" b="1" dirty="0" smtClean="0">
                <a:solidFill>
                  <a:srgbClr val="197E9D"/>
                </a:solidFill>
              </a:rPr>
              <a:t>livelli elevati </a:t>
            </a:r>
            <a:r>
              <a:rPr lang="it-IT" sz="2600" dirty="0" smtClean="0"/>
              <a:t>nel confronto storico ed è </a:t>
            </a:r>
            <a:r>
              <a:rPr lang="it-IT" sz="2600" b="1" dirty="0" smtClean="0">
                <a:solidFill>
                  <a:srgbClr val="197E9D"/>
                </a:solidFill>
              </a:rPr>
              <a:t>tra i più significativi </a:t>
            </a:r>
            <a:r>
              <a:rPr lang="it-IT" sz="2600" dirty="0" smtClean="0"/>
              <a:t>dell’Unione Europea</a:t>
            </a:r>
          </a:p>
          <a:p>
            <a:r>
              <a:rPr lang="it-IT" sz="2600" dirty="0" smtClean="0"/>
              <a:t>La crescita ha portato ad un </a:t>
            </a:r>
            <a:r>
              <a:rPr lang="it-IT" sz="2600" b="1" dirty="0" smtClean="0">
                <a:solidFill>
                  <a:srgbClr val="197E9D"/>
                </a:solidFill>
              </a:rPr>
              <a:t>rapido aumento della produzione industriale </a:t>
            </a:r>
            <a:r>
              <a:rPr lang="it-IT" sz="2600" dirty="0" smtClean="0"/>
              <a:t>e, dal lato della domanda, di i</a:t>
            </a:r>
            <a:r>
              <a:rPr lang="it-IT" sz="2600" b="1" dirty="0" smtClean="0">
                <a:solidFill>
                  <a:srgbClr val="197E9D"/>
                </a:solidFill>
              </a:rPr>
              <a:t>nvestimenti</a:t>
            </a:r>
            <a:r>
              <a:rPr lang="it-IT" sz="2600" dirty="0" smtClean="0"/>
              <a:t> ed </a:t>
            </a:r>
            <a:r>
              <a:rPr lang="it-IT" sz="2600" b="1" dirty="0" smtClean="0">
                <a:solidFill>
                  <a:srgbClr val="197E9D"/>
                </a:solidFill>
              </a:rPr>
              <a:t>esportazioni</a:t>
            </a:r>
            <a:endParaRPr lang="it-IT" sz="2600" dirty="0" smtClean="0"/>
          </a:p>
          <a:p>
            <a:r>
              <a:rPr lang="it-IT" sz="2600" dirty="0" smtClean="0"/>
              <a:t>La crescita del PIL reale tendenziale per l’anno in corso è prevista all’1,1% </a:t>
            </a:r>
            <a:endParaRPr lang="it-IT" dirty="0" smtClean="0"/>
          </a:p>
          <a:p>
            <a:r>
              <a:rPr lang="it-IT" sz="2300" dirty="0"/>
              <a:t>I</a:t>
            </a:r>
            <a:r>
              <a:rPr lang="it-IT" sz="2300" dirty="0" smtClean="0"/>
              <a:t>l governo continua ad </a:t>
            </a:r>
            <a:r>
              <a:rPr lang="it-IT" sz="2300" b="1" dirty="0" smtClean="0">
                <a:solidFill>
                  <a:srgbClr val="197E9D"/>
                </a:solidFill>
              </a:rPr>
              <a:t>stimolare la </a:t>
            </a:r>
            <a:r>
              <a:rPr lang="it-IT" sz="2300" b="1" dirty="0">
                <a:solidFill>
                  <a:srgbClr val="197E9D"/>
                </a:solidFill>
              </a:rPr>
              <a:t>capacità competitiva delle imprese italiane</a:t>
            </a:r>
            <a:r>
              <a:rPr lang="it-IT" sz="2300" dirty="0"/>
              <a:t>: le misure intraprese per sostenere i fattori produttivi hanno </a:t>
            </a:r>
            <a:r>
              <a:rPr lang="it-IT" sz="2300" dirty="0" smtClean="0"/>
              <a:t>canalizzato le </a:t>
            </a:r>
            <a:r>
              <a:rPr lang="it-IT" sz="2300" dirty="0"/>
              <a:t>energie delle imprese verso la crescita dimensionale e l’internazionalizzazione, </a:t>
            </a:r>
            <a:r>
              <a:rPr lang="it-IT" sz="2300" dirty="0" smtClean="0"/>
              <a:t>aprendo il </a:t>
            </a:r>
            <a:r>
              <a:rPr lang="it-IT" sz="2300" dirty="0"/>
              <a:t>sistema </a:t>
            </a:r>
            <a:r>
              <a:rPr lang="it-IT" sz="2300" dirty="0" smtClean="0"/>
              <a:t>italiano </a:t>
            </a:r>
            <a:r>
              <a:rPr lang="it-IT" sz="2300" dirty="0"/>
              <a:t>per attrarre capitali, persone e idee </a:t>
            </a:r>
            <a:r>
              <a:rPr lang="it-IT" sz="2300" dirty="0" smtClean="0"/>
              <a:t>dall’estero</a:t>
            </a:r>
          </a:p>
          <a:p>
            <a:endParaRPr lang="it-IT" dirty="0" smtClean="0"/>
          </a:p>
          <a:p>
            <a:endParaRPr lang="it-IT" dirty="0" smtClean="0"/>
          </a:p>
          <a:p>
            <a:endParaRPr lang="it-IT" dirty="0"/>
          </a:p>
        </p:txBody>
      </p:sp>
    </p:spTree>
    <p:extLst>
      <p:ext uri="{BB962C8B-B14F-4D97-AF65-F5344CB8AC3E}">
        <p14:creationId xmlns:p14="http://schemas.microsoft.com/office/powerpoint/2010/main" val="3486116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idx="1"/>
          </p:nvPr>
        </p:nvSpPr>
        <p:spPr>
          <a:xfrm>
            <a:off x="509588" y="485774"/>
            <a:ext cx="11183648" cy="6372225"/>
          </a:xfrm>
        </p:spPr>
        <p:txBody>
          <a:bodyPr>
            <a:normAutofit/>
          </a:bodyPr>
          <a:lstStyle/>
          <a:p>
            <a:r>
              <a:rPr lang="it-IT" sz="1600" dirty="0"/>
              <a:t>Le misure “Finanza per la crescita” stanno aiutando le imprese a migliorare la </a:t>
            </a:r>
            <a:r>
              <a:rPr lang="it-IT" sz="1600" dirty="0" err="1" smtClean="0"/>
              <a:t>governance</a:t>
            </a:r>
            <a:r>
              <a:rPr lang="it-IT" sz="1600" dirty="0" smtClean="0"/>
              <a:t> </a:t>
            </a:r>
            <a:r>
              <a:rPr lang="it-IT" sz="1600" dirty="0"/>
              <a:t>e ad accedere al mercato dei </a:t>
            </a:r>
            <a:r>
              <a:rPr lang="it-IT" sz="1600" dirty="0" smtClean="0"/>
              <a:t>capitali</a:t>
            </a:r>
          </a:p>
          <a:p>
            <a:r>
              <a:rPr lang="it-IT" sz="1600" dirty="0" smtClean="0"/>
              <a:t>Le misure </a:t>
            </a:r>
            <a:r>
              <a:rPr lang="it-IT" sz="1600" dirty="0"/>
              <a:t>di </a:t>
            </a:r>
            <a:r>
              <a:rPr lang="it-IT" sz="1600" b="1" dirty="0">
                <a:solidFill>
                  <a:srgbClr val="197E9D"/>
                </a:solidFill>
              </a:rPr>
              <a:t>agevolazione degli ammortamenti </a:t>
            </a:r>
            <a:r>
              <a:rPr lang="it-IT" sz="1600" dirty="0"/>
              <a:t>stanno sostenendo la ripresa degli investimenti </a:t>
            </a:r>
            <a:endParaRPr lang="it-IT" sz="1600" dirty="0" smtClean="0"/>
          </a:p>
          <a:p>
            <a:r>
              <a:rPr lang="it-IT" sz="1600" dirty="0" smtClean="0"/>
              <a:t>Il </a:t>
            </a:r>
            <a:r>
              <a:rPr lang="it-IT" sz="1600" b="1" dirty="0">
                <a:solidFill>
                  <a:srgbClr val="197E9D"/>
                </a:solidFill>
              </a:rPr>
              <a:t>taglio delle imposte </a:t>
            </a:r>
            <a:r>
              <a:rPr lang="it-IT" sz="1600" dirty="0"/>
              <a:t>ha consentito alle imprese italiane di migliorare la propria posizione competitiva </a:t>
            </a:r>
          </a:p>
          <a:p>
            <a:r>
              <a:rPr lang="it-IT" sz="1600" dirty="0" smtClean="0"/>
              <a:t> </a:t>
            </a:r>
            <a:r>
              <a:rPr lang="it-IT" sz="1600" dirty="0"/>
              <a:t>G</a:t>
            </a:r>
            <a:r>
              <a:rPr lang="it-IT" sz="1600" dirty="0" smtClean="0"/>
              <a:t>li </a:t>
            </a:r>
            <a:r>
              <a:rPr lang="it-IT" sz="1600" dirty="0"/>
              <a:t>interventi sulla fiscalità d’impresa hanno favorito la patrimonializzazione rendendo la tassazione neutrale alla forma giuridica </a:t>
            </a:r>
            <a:r>
              <a:rPr lang="it-IT" sz="1600" dirty="0" smtClean="0"/>
              <a:t>prescelta</a:t>
            </a:r>
          </a:p>
          <a:p>
            <a:r>
              <a:rPr lang="it-IT" sz="1600" dirty="0"/>
              <a:t>I</a:t>
            </a:r>
            <a:r>
              <a:rPr lang="it-IT" sz="1600" dirty="0" smtClean="0"/>
              <a:t>l </a:t>
            </a:r>
            <a:r>
              <a:rPr lang="it-IT" sz="1600" b="1" dirty="0">
                <a:solidFill>
                  <a:srgbClr val="197E9D"/>
                </a:solidFill>
              </a:rPr>
              <a:t>Piano Industria 4.0 </a:t>
            </a:r>
            <a:r>
              <a:rPr lang="it-IT" sz="1600" dirty="0"/>
              <a:t>(basato su interventi a sostegno della produttività, della flessibilità e della competitività) intende favorire un </a:t>
            </a:r>
            <a:r>
              <a:rPr lang="it-IT" sz="1600" b="1" dirty="0">
                <a:solidFill>
                  <a:srgbClr val="197E9D"/>
                </a:solidFill>
              </a:rPr>
              <a:t>cambiamento produttivo e tecnologico volto alla crescita della competitività</a:t>
            </a:r>
            <a:r>
              <a:rPr lang="it-IT" sz="1600" dirty="0"/>
              <a:t>. A tal fine sono stati conseguiti numerosi progressi in materia di giustizia civile e una sostanziale riduzione dell’arretrato del processo amministrativo, sono state portate avanti semplificazioni e piani per infrastrutture e logistiche, rilancio delle periferie degradate delle città in modo da eliminare anche possibili frizioni istituzionali e </a:t>
            </a:r>
            <a:r>
              <a:rPr lang="it-IT" sz="1600" dirty="0" smtClean="0"/>
              <a:t>burocratiche</a:t>
            </a:r>
          </a:p>
          <a:p>
            <a:r>
              <a:rPr lang="it-IT" sz="1600" dirty="0"/>
              <a:t>S</a:t>
            </a:r>
            <a:r>
              <a:rPr lang="it-IT" sz="1600" dirty="0" smtClean="0"/>
              <a:t>ono </a:t>
            </a:r>
            <a:r>
              <a:rPr lang="it-IT" sz="1600" dirty="0"/>
              <a:t>state potenziate le </a:t>
            </a:r>
            <a:r>
              <a:rPr lang="it-IT" sz="1600" b="1" dirty="0">
                <a:solidFill>
                  <a:srgbClr val="197E9D"/>
                </a:solidFill>
              </a:rPr>
              <a:t>misure per il rientro dei cervelli</a:t>
            </a:r>
            <a:r>
              <a:rPr lang="it-IT" sz="1600" dirty="0"/>
              <a:t> e l’</a:t>
            </a:r>
            <a:r>
              <a:rPr lang="it-IT" sz="1600" b="1" dirty="0">
                <a:solidFill>
                  <a:srgbClr val="197E9D"/>
                </a:solidFill>
              </a:rPr>
              <a:t>attrazione del capitale umano</a:t>
            </a:r>
          </a:p>
          <a:p>
            <a:r>
              <a:rPr lang="it-IT" sz="1600" dirty="0" smtClean="0"/>
              <a:t> Si vuole aprire </a:t>
            </a:r>
            <a:r>
              <a:rPr lang="it-IT" sz="1600" dirty="0"/>
              <a:t>il mercato a diversi settori con maggiore offerta, investimenti, produttività e </a:t>
            </a:r>
            <a:r>
              <a:rPr lang="it-IT" sz="1600" dirty="0" smtClean="0"/>
              <a:t>crescita</a:t>
            </a:r>
          </a:p>
          <a:p>
            <a:r>
              <a:rPr lang="it-IT" sz="1600" dirty="0"/>
              <a:t>Per questo considera necessaria l’approvazione in tempi rapidi della </a:t>
            </a:r>
            <a:r>
              <a:rPr lang="it-IT" sz="1600" b="1" dirty="0">
                <a:solidFill>
                  <a:srgbClr val="197E9D"/>
                </a:solidFill>
              </a:rPr>
              <a:t>Legge annuale per la concorrenza</a:t>
            </a:r>
            <a:r>
              <a:rPr lang="it-IT" sz="1600" i="1" dirty="0"/>
              <a:t>,</a:t>
            </a:r>
            <a:r>
              <a:rPr lang="it-IT" sz="1600" dirty="0"/>
              <a:t> e la definizione di un appropriato strumento legislativo a cui affidare i prossimi passi in materia di liberalizzazioni</a:t>
            </a:r>
          </a:p>
          <a:p>
            <a:endParaRPr lang="it-IT" sz="1600" dirty="0" smtClean="0"/>
          </a:p>
          <a:p>
            <a:endParaRPr lang="it-IT" dirty="0"/>
          </a:p>
          <a:p>
            <a:endParaRPr lang="it-IT" dirty="0"/>
          </a:p>
        </p:txBody>
      </p:sp>
    </p:spTree>
    <p:extLst>
      <p:ext uri="{BB962C8B-B14F-4D97-AF65-F5344CB8AC3E}">
        <p14:creationId xmlns:p14="http://schemas.microsoft.com/office/powerpoint/2010/main" val="32039119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609600"/>
            <a:ext cx="9970346" cy="1361440"/>
          </a:xfrm>
        </p:spPr>
        <p:txBody>
          <a:bodyPr>
            <a:normAutofit fontScale="90000"/>
          </a:bodyPr>
          <a:lstStyle/>
          <a:p>
            <a:r>
              <a:rPr lang="it-IT" sz="4800" b="1" dirty="0" smtClean="0">
                <a:solidFill>
                  <a:schemeClr val="accent2">
                    <a:lumMod val="75000"/>
                  </a:schemeClr>
                </a:solidFill>
              </a:rPr>
              <a:t>EFFICIENZA DELLA PUBBLICA AMMINISTRAZIONE</a:t>
            </a:r>
            <a:endParaRPr lang="it-IT" sz="4800" b="1" dirty="0">
              <a:solidFill>
                <a:schemeClr val="accent2">
                  <a:lumMod val="75000"/>
                </a:schemeClr>
              </a:solidFill>
            </a:endParaRPr>
          </a:p>
        </p:txBody>
      </p:sp>
      <p:sp>
        <p:nvSpPr>
          <p:cNvPr id="3" name="Segnaposto contenuto 2"/>
          <p:cNvSpPr>
            <a:spLocks noGrp="1"/>
          </p:cNvSpPr>
          <p:nvPr>
            <p:ph idx="1"/>
          </p:nvPr>
        </p:nvSpPr>
        <p:spPr/>
        <p:txBody>
          <a:bodyPr/>
          <a:lstStyle/>
          <a:p>
            <a:endParaRPr lang="it-IT" dirty="0" smtClean="0"/>
          </a:p>
          <a:p>
            <a:r>
              <a:rPr lang="it-IT" dirty="0" smtClean="0"/>
              <a:t>Tra </a:t>
            </a:r>
            <a:r>
              <a:rPr lang="it-IT" dirty="0"/>
              <a:t>i principali interventi adottati negli ultimi dodici mesi, si sono poste le basi per una </a:t>
            </a:r>
            <a:r>
              <a:rPr lang="it-IT" b="1" dirty="0">
                <a:solidFill>
                  <a:srgbClr val="197E9D"/>
                </a:solidFill>
              </a:rPr>
              <a:t>Pubblica Amministrazione </a:t>
            </a:r>
            <a:r>
              <a:rPr lang="it-IT" dirty="0"/>
              <a:t>più </a:t>
            </a:r>
            <a:r>
              <a:rPr lang="it-IT" b="1" dirty="0">
                <a:solidFill>
                  <a:srgbClr val="197E9D"/>
                </a:solidFill>
              </a:rPr>
              <a:t>efficiente, semplice e digitale, parsimoniosa e trasparente</a:t>
            </a:r>
            <a:r>
              <a:rPr lang="it-IT" b="1" dirty="0" smtClean="0">
                <a:solidFill>
                  <a:srgbClr val="197E9D"/>
                </a:solidFill>
              </a:rPr>
              <a:t>;</a:t>
            </a:r>
            <a:endParaRPr lang="it-IT" b="1" dirty="0">
              <a:solidFill>
                <a:srgbClr val="197E9D"/>
              </a:solidFill>
            </a:endParaRPr>
          </a:p>
          <a:p>
            <a:r>
              <a:rPr lang="it-IT" dirty="0" smtClean="0"/>
              <a:t>Per sostenere i redditi </a:t>
            </a:r>
            <a:r>
              <a:rPr lang="it-IT" dirty="0"/>
              <a:t>e </a:t>
            </a:r>
            <a:r>
              <a:rPr lang="it-IT" dirty="0" smtClean="0"/>
              <a:t>continuare con il processo di modernizzazione, </a:t>
            </a:r>
            <a:r>
              <a:rPr lang="it-IT" dirty="0"/>
              <a:t>continuerà ad essere affiancata</a:t>
            </a:r>
            <a:r>
              <a:rPr lang="it-IT" b="1" dirty="0"/>
              <a:t> </a:t>
            </a:r>
            <a:r>
              <a:rPr lang="it-IT" b="1" dirty="0">
                <a:solidFill>
                  <a:srgbClr val="197E9D"/>
                </a:solidFill>
              </a:rPr>
              <a:t>una strategia di revisione della spesa pubblica</a:t>
            </a:r>
            <a:r>
              <a:rPr lang="it-IT" dirty="0"/>
              <a:t>: l’opera di risanamento dei conti pubblici poggerà su una nuova fase di </a:t>
            </a:r>
            <a:r>
              <a:rPr lang="it-IT" dirty="0" err="1"/>
              <a:t>spending</a:t>
            </a:r>
            <a:r>
              <a:rPr lang="it-IT" dirty="0"/>
              <a:t> </a:t>
            </a:r>
            <a:r>
              <a:rPr lang="it-IT" dirty="0" err="1" smtClean="0"/>
              <a:t>review</a:t>
            </a:r>
            <a:r>
              <a:rPr lang="it-IT" dirty="0" smtClean="0"/>
              <a:t> </a:t>
            </a:r>
            <a:r>
              <a:rPr lang="it-IT" dirty="0"/>
              <a:t>più selettiva e coerente con i principi stabiliti dalla riforma di bilancio.</a:t>
            </a:r>
          </a:p>
        </p:txBody>
      </p:sp>
    </p:spTree>
    <p:extLst>
      <p:ext uri="{BB962C8B-B14F-4D97-AF65-F5344CB8AC3E}">
        <p14:creationId xmlns:p14="http://schemas.microsoft.com/office/powerpoint/2010/main" val="41607885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8"/>
          <p:cNvPicPr/>
          <p:nvPr/>
        </p:nvPicPr>
        <p:blipFill>
          <a:blip r:embed="rId2">
            <a:alphaModFix/>
            <a:grayscl/>
          </a:blip>
          <a:srcRect/>
          <a:stretch>
            <a:fillRect/>
          </a:stretch>
        </p:blipFill>
        <p:spPr>
          <a:xfrm>
            <a:off x="0" y="940158"/>
            <a:ext cx="6072886" cy="3902297"/>
          </a:xfrm>
          <a:prstGeom prst="rect">
            <a:avLst/>
          </a:prstGeom>
        </p:spPr>
      </p:pic>
      <p:pic>
        <p:nvPicPr>
          <p:cNvPr id="5" name="Immagine9"/>
          <p:cNvPicPr/>
          <p:nvPr/>
        </p:nvPicPr>
        <p:blipFill>
          <a:blip r:embed="rId3">
            <a:alphaModFix/>
            <a:grayscl/>
          </a:blip>
          <a:srcRect/>
          <a:stretch>
            <a:fillRect/>
          </a:stretch>
        </p:blipFill>
        <p:spPr>
          <a:xfrm>
            <a:off x="6204139" y="850004"/>
            <a:ext cx="6078013" cy="4082603"/>
          </a:xfrm>
          <a:prstGeom prst="rect">
            <a:avLst/>
          </a:prstGeom>
        </p:spPr>
      </p:pic>
    </p:spTree>
    <p:extLst>
      <p:ext uri="{BB962C8B-B14F-4D97-AF65-F5344CB8AC3E}">
        <p14:creationId xmlns:p14="http://schemas.microsoft.com/office/powerpoint/2010/main" val="1511416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chemeClr val="accent2">
                    <a:lumMod val="75000"/>
                  </a:schemeClr>
                </a:solidFill>
              </a:rPr>
              <a:t>MISURE </a:t>
            </a:r>
            <a:r>
              <a:rPr lang="it-IT" b="1" dirty="0" smtClean="0">
                <a:solidFill>
                  <a:schemeClr val="accent2">
                    <a:lumMod val="75000"/>
                  </a:schemeClr>
                </a:solidFill>
              </a:rPr>
              <a:t>FISCALI DEL </a:t>
            </a:r>
            <a:r>
              <a:rPr lang="it-IT" b="1" dirty="0">
                <a:solidFill>
                  <a:schemeClr val="accent2">
                    <a:lumMod val="75000"/>
                  </a:schemeClr>
                </a:solidFill>
              </a:rPr>
              <a:t>RILANCIO DELLA </a:t>
            </a:r>
            <a:r>
              <a:rPr lang="it-IT" b="1" dirty="0" smtClean="0">
                <a:solidFill>
                  <a:schemeClr val="accent2">
                    <a:lumMod val="75000"/>
                  </a:schemeClr>
                </a:solidFill>
              </a:rPr>
              <a:t>PRODUTTIVITA’</a:t>
            </a:r>
            <a:endParaRPr lang="it-IT" dirty="0">
              <a:solidFill>
                <a:schemeClr val="accent2">
                  <a:lumMod val="75000"/>
                </a:schemeClr>
              </a:solidFill>
            </a:endParaRPr>
          </a:p>
        </p:txBody>
      </p:sp>
      <p:sp>
        <p:nvSpPr>
          <p:cNvPr id="3" name="Segnaposto contenuto 2"/>
          <p:cNvSpPr>
            <a:spLocks noGrp="1"/>
          </p:cNvSpPr>
          <p:nvPr>
            <p:ph idx="1"/>
          </p:nvPr>
        </p:nvSpPr>
        <p:spPr/>
        <p:txBody>
          <a:bodyPr>
            <a:normAutofit lnSpcReduction="10000"/>
          </a:bodyPr>
          <a:lstStyle/>
          <a:p>
            <a:r>
              <a:rPr lang="it-IT" dirty="0" smtClean="0"/>
              <a:t>Il piano nazionale delle riforme vuole proseguire con gli </a:t>
            </a:r>
            <a:r>
              <a:rPr lang="it-IT" b="1" dirty="0" smtClean="0">
                <a:solidFill>
                  <a:srgbClr val="197E9D"/>
                </a:solidFill>
              </a:rPr>
              <a:t>incentivi fiscali </a:t>
            </a:r>
            <a:r>
              <a:rPr lang="it-IT" dirty="0" smtClean="0"/>
              <a:t>agli investimenti per aiutare la produttività delle imprese</a:t>
            </a:r>
          </a:p>
          <a:p>
            <a:r>
              <a:rPr lang="it-IT" dirty="0" smtClean="0"/>
              <a:t>Il</a:t>
            </a:r>
            <a:r>
              <a:rPr lang="it-IT" b="1" dirty="0" smtClean="0"/>
              <a:t> </a:t>
            </a:r>
            <a:r>
              <a:rPr lang="it-IT" b="1" dirty="0" smtClean="0">
                <a:solidFill>
                  <a:srgbClr val="197E9D"/>
                </a:solidFill>
              </a:rPr>
              <a:t>taglio </a:t>
            </a:r>
            <a:r>
              <a:rPr lang="it-IT" b="1" dirty="0">
                <a:solidFill>
                  <a:srgbClr val="197E9D"/>
                </a:solidFill>
              </a:rPr>
              <a:t>al cuneo </a:t>
            </a:r>
            <a:r>
              <a:rPr lang="it-IT" b="1" dirty="0" smtClean="0">
                <a:solidFill>
                  <a:srgbClr val="197E9D"/>
                </a:solidFill>
              </a:rPr>
              <a:t>fiscale </a:t>
            </a:r>
            <a:r>
              <a:rPr lang="it-IT" dirty="0" smtClean="0"/>
              <a:t>rappresenta </a:t>
            </a:r>
            <a:r>
              <a:rPr lang="it-IT" dirty="0"/>
              <a:t>uno dei freni maggiori alla competitività delle imprese italiane</a:t>
            </a:r>
          </a:p>
          <a:p>
            <a:r>
              <a:rPr lang="it-IT" dirty="0" smtClean="0"/>
              <a:t>la </a:t>
            </a:r>
            <a:r>
              <a:rPr lang="it-IT" dirty="0"/>
              <a:t>politica di bilancio ha dato priorità agli </a:t>
            </a:r>
            <a:r>
              <a:rPr lang="it-IT" b="1" dirty="0">
                <a:solidFill>
                  <a:srgbClr val="197E9D"/>
                </a:solidFill>
              </a:rPr>
              <a:t>interventi</a:t>
            </a:r>
            <a:r>
              <a:rPr lang="it-IT" dirty="0"/>
              <a:t> che </a:t>
            </a:r>
            <a:r>
              <a:rPr lang="it-IT" b="1" dirty="0">
                <a:solidFill>
                  <a:srgbClr val="197E9D"/>
                </a:solidFill>
              </a:rPr>
              <a:t>favoriscono investimenti, produttività e coesione </a:t>
            </a:r>
            <a:r>
              <a:rPr lang="it-IT" b="1" dirty="0" smtClean="0">
                <a:solidFill>
                  <a:srgbClr val="197E9D"/>
                </a:solidFill>
              </a:rPr>
              <a:t>sociale</a:t>
            </a:r>
          </a:p>
          <a:p>
            <a:r>
              <a:rPr lang="it-IT" dirty="0"/>
              <a:t>La scelta di impiegare l'incremento di gettito prodotto dal contrasto all'evasione fiscale per la riduzione di imposte ha consentito, insieme al rafforzamento della crescita, di ridurre significativamente la pressione </a:t>
            </a:r>
            <a:r>
              <a:rPr lang="it-IT" dirty="0" smtClean="0"/>
              <a:t>fiscale</a:t>
            </a:r>
          </a:p>
          <a:p>
            <a:r>
              <a:rPr lang="it-IT" dirty="0"/>
              <a:t>La </a:t>
            </a:r>
            <a:r>
              <a:rPr lang="it-IT" b="1" dirty="0">
                <a:solidFill>
                  <a:srgbClr val="197E9D"/>
                </a:solidFill>
              </a:rPr>
              <a:t>riforma dell'amministrazione fiscale </a:t>
            </a:r>
            <a:r>
              <a:rPr lang="it-IT" dirty="0" smtClean="0"/>
              <a:t>produce effetti </a:t>
            </a:r>
            <a:r>
              <a:rPr lang="it-IT" dirty="0"/>
              <a:t>sostanziali: sono stati introdotti comportamenti e attitudini che stanno migliorando il rapporto con il contribuente, aumentando il tasso di adempimento </a:t>
            </a:r>
            <a:r>
              <a:rPr lang="it-IT" dirty="0" smtClean="0"/>
              <a:t>spontaneo</a:t>
            </a:r>
          </a:p>
        </p:txBody>
      </p:sp>
    </p:spTree>
    <p:extLst>
      <p:ext uri="{BB962C8B-B14F-4D97-AF65-F5344CB8AC3E}">
        <p14:creationId xmlns:p14="http://schemas.microsoft.com/office/powerpoint/2010/main" val="33611411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4" y="0"/>
            <a:ext cx="8596668" cy="1320800"/>
          </a:xfrm>
        </p:spPr>
        <p:txBody>
          <a:bodyPr>
            <a:noAutofit/>
          </a:bodyPr>
          <a:lstStyle/>
          <a:p>
            <a:r>
              <a:rPr lang="it-IT" sz="5400" b="1" dirty="0">
                <a:solidFill>
                  <a:schemeClr val="accent1">
                    <a:lumMod val="50000"/>
                  </a:schemeClr>
                </a:solidFill>
              </a:rPr>
              <a:t>OBIETTIVI INTERMEDI</a:t>
            </a:r>
            <a:r>
              <a:rPr lang="it-IT" sz="5400" dirty="0">
                <a:solidFill>
                  <a:schemeClr val="accent1">
                    <a:lumMod val="50000"/>
                  </a:schemeClr>
                </a:solidFill>
              </a:rPr>
              <a:t/>
            </a:r>
            <a:br>
              <a:rPr lang="it-IT" sz="5400" dirty="0">
                <a:solidFill>
                  <a:schemeClr val="accent1">
                    <a:lumMod val="50000"/>
                  </a:schemeClr>
                </a:solidFill>
              </a:rPr>
            </a:br>
            <a:endParaRPr lang="it-IT" sz="5400" dirty="0">
              <a:solidFill>
                <a:schemeClr val="accent1">
                  <a:lumMod val="50000"/>
                </a:schemeClr>
              </a:solidFill>
            </a:endParaRPr>
          </a:p>
        </p:txBody>
      </p:sp>
      <p:sp>
        <p:nvSpPr>
          <p:cNvPr id="3" name="Segnaposto contenuto 2"/>
          <p:cNvSpPr>
            <a:spLocks noGrp="1"/>
          </p:cNvSpPr>
          <p:nvPr>
            <p:ph idx="1"/>
          </p:nvPr>
        </p:nvSpPr>
        <p:spPr>
          <a:xfrm>
            <a:off x="67734" y="975360"/>
            <a:ext cx="10708640" cy="5882640"/>
          </a:xfrm>
        </p:spPr>
        <p:txBody>
          <a:bodyPr>
            <a:normAutofit fontScale="47500" lnSpcReduction="20000"/>
          </a:bodyPr>
          <a:lstStyle/>
          <a:p>
            <a:pPr>
              <a:buFont typeface="Wingdings" panose="05000000000000000000" pitchFamily="2" charset="2"/>
              <a:buChar char="q"/>
            </a:pPr>
            <a:r>
              <a:rPr lang="it-IT" sz="5900" b="1" dirty="0">
                <a:latin typeface="Times New Roman" panose="02020603050405020304" pitchFamily="18" charset="0"/>
                <a:cs typeface="Times New Roman" panose="02020603050405020304" pitchFamily="18" charset="0"/>
              </a:rPr>
              <a:t>R</a:t>
            </a:r>
            <a:r>
              <a:rPr lang="it-IT" sz="5900" b="1" dirty="0" smtClean="0">
                <a:latin typeface="Times New Roman" panose="02020603050405020304" pitchFamily="18" charset="0"/>
                <a:cs typeface="Times New Roman" panose="02020603050405020304" pitchFamily="18" charset="0"/>
              </a:rPr>
              <a:t>iduzione</a:t>
            </a:r>
            <a:r>
              <a:rPr lang="it-IT" sz="5900" dirty="0" smtClean="0">
                <a:latin typeface="Times New Roman" panose="02020603050405020304" pitchFamily="18" charset="0"/>
                <a:cs typeface="Times New Roman" panose="02020603050405020304" pitchFamily="18" charset="0"/>
              </a:rPr>
              <a:t> </a:t>
            </a:r>
            <a:r>
              <a:rPr lang="it-IT" sz="5900" b="1" dirty="0">
                <a:latin typeface="Times New Roman" panose="02020603050405020304" pitchFamily="18" charset="0"/>
                <a:cs typeface="Times New Roman" panose="02020603050405020304" pitchFamily="18" charset="0"/>
              </a:rPr>
              <a:t>mole del passivo</a:t>
            </a:r>
            <a:endParaRPr lang="it-IT" sz="5900" dirty="0">
              <a:latin typeface="Times New Roman" panose="02020603050405020304" pitchFamily="18" charset="0"/>
              <a:cs typeface="Times New Roman" panose="02020603050405020304" pitchFamily="18" charset="0"/>
            </a:endParaRPr>
          </a:p>
          <a:p>
            <a:r>
              <a:rPr lang="it-IT" sz="4000" dirty="0" smtClean="0">
                <a:latin typeface="Times New Roman" panose="02020603050405020304" pitchFamily="18" charset="0"/>
                <a:cs typeface="Times New Roman" panose="02020603050405020304" pitchFamily="18" charset="0"/>
              </a:rPr>
              <a:t>L’evoluzione </a:t>
            </a:r>
            <a:r>
              <a:rPr lang="it-IT" sz="4000" dirty="0">
                <a:latin typeface="Times New Roman" panose="02020603050405020304" pitchFamily="18" charset="0"/>
                <a:cs typeface="Times New Roman" panose="02020603050405020304" pitchFamily="18" charset="0"/>
              </a:rPr>
              <a:t>del rapporto debito/PIL riflette una strategia orientata al sostegno della crescita e alla sostenibilità delle finanze </a:t>
            </a:r>
            <a:r>
              <a:rPr lang="it-IT" sz="4000" dirty="0" smtClean="0">
                <a:latin typeface="Times New Roman" panose="02020603050405020304" pitchFamily="18" charset="0"/>
                <a:cs typeface="Times New Roman" panose="02020603050405020304" pitchFamily="18" charset="0"/>
              </a:rPr>
              <a:t>pubbliche</a:t>
            </a:r>
            <a:r>
              <a:rPr lang="it-IT" sz="4000" dirty="0">
                <a:latin typeface="Times New Roman" panose="02020603050405020304" pitchFamily="18" charset="0"/>
                <a:cs typeface="Times New Roman" panose="02020603050405020304" pitchFamily="18" charset="0"/>
              </a:rPr>
              <a:t> </a:t>
            </a:r>
          </a:p>
          <a:p>
            <a:pPr>
              <a:buFont typeface="Wingdings" panose="05000000000000000000" pitchFamily="2" charset="2"/>
              <a:buChar char="q"/>
            </a:pPr>
            <a:r>
              <a:rPr lang="it-IT" sz="5900" b="1" dirty="0">
                <a:latin typeface="Times New Roman" panose="02020603050405020304" pitchFamily="18" charset="0"/>
                <a:cs typeface="Times New Roman" panose="02020603050405020304" pitchFamily="18" charset="0"/>
              </a:rPr>
              <a:t>S</a:t>
            </a:r>
            <a:r>
              <a:rPr lang="it-IT" sz="5900" b="1" dirty="0" smtClean="0">
                <a:latin typeface="Times New Roman" panose="02020603050405020304" pitchFamily="18" charset="0"/>
                <a:cs typeface="Times New Roman" panose="02020603050405020304" pitchFamily="18" charset="0"/>
              </a:rPr>
              <a:t>pinta </a:t>
            </a:r>
            <a:r>
              <a:rPr lang="it-IT" sz="5900" b="1" dirty="0">
                <a:latin typeface="Times New Roman" panose="02020603050405020304" pitchFamily="18" charset="0"/>
                <a:cs typeface="Times New Roman" panose="02020603050405020304" pitchFamily="18" charset="0"/>
              </a:rPr>
              <a:t>al </a:t>
            </a:r>
            <a:r>
              <a:rPr lang="it-IT" sz="5900" b="1" dirty="0" smtClean="0">
                <a:latin typeface="Times New Roman" panose="02020603050405020304" pitchFamily="18" charset="0"/>
                <a:cs typeface="Times New Roman" panose="02020603050405020304" pitchFamily="18" charset="0"/>
              </a:rPr>
              <a:t>PIL</a:t>
            </a:r>
            <a:endParaRPr lang="it-IT" sz="59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pPr>
            <a:r>
              <a:rPr lang="it-IT" sz="4000" dirty="0">
                <a:latin typeface="Times New Roman" panose="02020603050405020304" pitchFamily="18" charset="0"/>
                <a:cs typeface="Times New Roman" panose="02020603050405020304" pitchFamily="18" charset="0"/>
              </a:rPr>
              <a:t>D</a:t>
            </a:r>
            <a:r>
              <a:rPr lang="it-IT" sz="4000" dirty="0" smtClean="0">
                <a:latin typeface="Times New Roman" panose="02020603050405020304" pitchFamily="18" charset="0"/>
                <a:cs typeface="Times New Roman" panose="02020603050405020304" pitchFamily="18" charset="0"/>
              </a:rPr>
              <a:t>opo </a:t>
            </a:r>
            <a:r>
              <a:rPr lang="it-IT" sz="4000" dirty="0">
                <a:latin typeface="Times New Roman" panose="02020603050405020304" pitchFamily="18" charset="0"/>
                <a:cs typeface="Times New Roman" panose="02020603050405020304" pitchFamily="18" charset="0"/>
              </a:rPr>
              <a:t>una crisi lunga e profonda, nel 2014 l’economia italiana si è avviata su un sentiero di graduale ripresa andata via via rafforzandosi nel biennio successivo.</a:t>
            </a:r>
          </a:p>
          <a:p>
            <a:r>
              <a:rPr lang="it-IT" sz="4000" dirty="0" smtClean="0">
                <a:latin typeface="Times New Roman" panose="02020603050405020304" pitchFamily="18" charset="0"/>
                <a:cs typeface="Times New Roman" panose="02020603050405020304" pitchFamily="18" charset="0"/>
              </a:rPr>
              <a:t>Si </a:t>
            </a:r>
            <a:r>
              <a:rPr lang="it-IT" sz="4000" dirty="0">
                <a:latin typeface="Times New Roman" panose="02020603050405020304" pitchFamily="18" charset="0"/>
                <a:cs typeface="Times New Roman" panose="02020603050405020304" pitchFamily="18" charset="0"/>
              </a:rPr>
              <a:t>tratta di una ripresa più graduale rispetto ai precedenti cicli economici, successivi a crisi meno profonde e prolungate, ma estremamente significativa in considerazione innanzitutto dell’elevato contenuto occupazionale: il miglioramento delle condizioni del mercato del lavoro si è riflesso in una contrazione del numero degli inattivi, del tasso di disoccupazione; ne hanno beneficiato i consumi delle famiglie.</a:t>
            </a:r>
          </a:p>
          <a:p>
            <a:r>
              <a:rPr lang="it-IT" sz="4000" dirty="0" smtClean="0">
                <a:latin typeface="Times New Roman" panose="02020603050405020304" pitchFamily="18" charset="0"/>
                <a:cs typeface="Times New Roman" panose="02020603050405020304" pitchFamily="18" charset="0"/>
              </a:rPr>
              <a:t>L’irrobustimento </a:t>
            </a:r>
            <a:r>
              <a:rPr lang="it-IT" sz="4000" dirty="0">
                <a:latin typeface="Times New Roman" panose="02020603050405020304" pitchFamily="18" charset="0"/>
                <a:cs typeface="Times New Roman" panose="02020603050405020304" pitchFamily="18" charset="0"/>
              </a:rPr>
              <a:t>della crescita e della competitività ha beneficiato degli interventi di carattere espansivo adottati.</a:t>
            </a:r>
          </a:p>
          <a:p>
            <a:r>
              <a:rPr lang="it-IT" sz="4000" dirty="0" smtClean="0">
                <a:latin typeface="Times New Roman" panose="02020603050405020304" pitchFamily="18" charset="0"/>
                <a:cs typeface="Times New Roman" panose="02020603050405020304" pitchFamily="18" charset="0"/>
              </a:rPr>
              <a:t>L’obiettivo </a:t>
            </a:r>
            <a:r>
              <a:rPr lang="it-IT" sz="4000" dirty="0">
                <a:latin typeface="Times New Roman" panose="02020603050405020304" pitchFamily="18" charset="0"/>
                <a:cs typeface="Times New Roman" panose="02020603050405020304" pitchFamily="18" charset="0"/>
              </a:rPr>
              <a:t>prioritario resta quello di innalzare stabilmente la crescita e l’occupazione, nel rispetto della sostenibilità delle finanze pubbliche. Nella seconda metà del 2016 la crescita ha ripreso slancio, beneficiando del rapido aumento della produzione industriale e, dal lato della domanda, di investimenti ed esportazioni, la fiducia delle imprese italiane sta aumentando.</a:t>
            </a:r>
          </a:p>
          <a:p>
            <a:r>
              <a:rPr lang="it-IT" sz="4000" dirty="0" smtClean="0">
                <a:latin typeface="Times New Roman" panose="02020603050405020304" pitchFamily="18" charset="0"/>
                <a:cs typeface="Times New Roman" panose="02020603050405020304" pitchFamily="18" charset="0"/>
              </a:rPr>
              <a:t>Il </a:t>
            </a:r>
            <a:r>
              <a:rPr lang="it-IT" sz="4000" dirty="0">
                <a:latin typeface="Times New Roman" panose="02020603050405020304" pitchFamily="18" charset="0"/>
                <a:cs typeface="Times New Roman" panose="02020603050405020304" pitchFamily="18" charset="0"/>
              </a:rPr>
              <a:t>Governo ritiene prioritario proseguire nell’azione di rilancio degli investimenti pubblici; pesano in tal senso significativamente le manovre di finanza pubblica adottate tra il 2008 e il 2013, che  stanno frenando la crescita della spesa per gli investimenti negli anni successivi.</a:t>
            </a:r>
          </a:p>
          <a:p>
            <a:endParaRPr lang="it-IT" dirty="0"/>
          </a:p>
        </p:txBody>
      </p:sp>
    </p:spTree>
    <p:extLst>
      <p:ext uri="{BB962C8B-B14F-4D97-AF65-F5344CB8AC3E}">
        <p14:creationId xmlns:p14="http://schemas.microsoft.com/office/powerpoint/2010/main" val="2088565991"/>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1473</TotalTime>
  <Words>1326</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18</vt:i4>
      </vt:variant>
    </vt:vector>
  </HeadingPairs>
  <TitlesOfParts>
    <vt:vector size="25" baseType="lpstr">
      <vt:lpstr>Arial</vt:lpstr>
      <vt:lpstr>Arial Black</vt:lpstr>
      <vt:lpstr>Times New Roman</vt:lpstr>
      <vt:lpstr>Trebuchet MS</vt:lpstr>
      <vt:lpstr>Wingdings</vt:lpstr>
      <vt:lpstr>Wingdings 3</vt:lpstr>
      <vt:lpstr>Sfaccettatura</vt:lpstr>
      <vt:lpstr> PIANO NAZIONALE   IN 4 ASSI</vt:lpstr>
      <vt:lpstr>STRUMENTI</vt:lpstr>
      <vt:lpstr>PRIVATIZZAZIONI</vt:lpstr>
      <vt:lpstr>CONCORRENZA</vt:lpstr>
      <vt:lpstr>Presentazione standard di PowerPoint</vt:lpstr>
      <vt:lpstr>EFFICIENZA DELLA PUBBLICA AMMINISTRAZIONE</vt:lpstr>
      <vt:lpstr>Presentazione standard di PowerPoint</vt:lpstr>
      <vt:lpstr>MISURE FISCALI DEL RILANCIO DELLA PRODUTTIVITA’</vt:lpstr>
      <vt:lpstr>OBIETTIVI INTERMEDI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NOTA CONTRARIA ALLA SPINTA DEL PIL</vt:lpstr>
      <vt:lpstr>OBIETTIVO FINALE: RIDUZIONE DEL PESO DEL DEBITO PUBBLICO </vt:lpstr>
      <vt:lpstr>CONCLUSIONE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PIANO NAZIONALE IN 4 ASSI</dc:title>
  <dc:creator>Roberta</dc:creator>
  <cp:lastModifiedBy>Roberta</cp:lastModifiedBy>
  <cp:revision>87</cp:revision>
  <dcterms:created xsi:type="dcterms:W3CDTF">2017-05-05T09:19:00Z</dcterms:created>
  <dcterms:modified xsi:type="dcterms:W3CDTF">2017-05-07T18:03:07Z</dcterms:modified>
</cp:coreProperties>
</file>