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6" r:id="rId4"/>
    <p:sldId id="258" r:id="rId5"/>
    <p:sldId id="297" r:id="rId6"/>
    <p:sldId id="298" r:id="rId7"/>
    <p:sldId id="299" r:id="rId8"/>
    <p:sldId id="301" r:id="rId9"/>
    <p:sldId id="300" r:id="rId10"/>
    <p:sldId id="302" r:id="rId11"/>
    <p:sldId id="306" r:id="rId12"/>
    <p:sldId id="307" r:id="rId13"/>
    <p:sldId id="308" r:id="rId14"/>
    <p:sldId id="313" r:id="rId15"/>
    <p:sldId id="309" r:id="rId16"/>
    <p:sldId id="310" r:id="rId17"/>
    <p:sldId id="317" r:id="rId18"/>
    <p:sldId id="320" r:id="rId19"/>
    <p:sldId id="318" r:id="rId20"/>
    <p:sldId id="321" r:id="rId21"/>
    <p:sldId id="319" r:id="rId22"/>
    <p:sldId id="322" r:id="rId23"/>
    <p:sldId id="323" r:id="rId24"/>
    <p:sldId id="324" r:id="rId25"/>
    <p:sldId id="325" r:id="rId26"/>
    <p:sldId id="326" r:id="rId27"/>
    <p:sldId id="363" r:id="rId28"/>
    <p:sldId id="329" r:id="rId29"/>
    <p:sldId id="327" r:id="rId30"/>
    <p:sldId id="328" r:id="rId31"/>
    <p:sldId id="343" r:id="rId32"/>
    <p:sldId id="364" r:id="rId33"/>
    <p:sldId id="330" r:id="rId34"/>
    <p:sldId id="365" r:id="rId35"/>
    <p:sldId id="344" r:id="rId36"/>
    <p:sldId id="331" r:id="rId37"/>
    <p:sldId id="333" r:id="rId38"/>
    <p:sldId id="334" r:id="rId39"/>
    <p:sldId id="366" r:id="rId40"/>
    <p:sldId id="336" r:id="rId41"/>
    <p:sldId id="337" r:id="rId42"/>
    <p:sldId id="345" r:id="rId43"/>
    <p:sldId id="338" r:id="rId44"/>
    <p:sldId id="355" r:id="rId45"/>
    <p:sldId id="339" r:id="rId46"/>
    <p:sldId id="340" r:id="rId47"/>
    <p:sldId id="356" r:id="rId48"/>
    <p:sldId id="341" r:id="rId49"/>
    <p:sldId id="346" r:id="rId50"/>
    <p:sldId id="347" r:id="rId51"/>
    <p:sldId id="348" r:id="rId52"/>
    <p:sldId id="349" r:id="rId53"/>
    <p:sldId id="351" r:id="rId54"/>
    <p:sldId id="360" r:id="rId55"/>
    <p:sldId id="353" r:id="rId56"/>
    <p:sldId id="367" r:id="rId57"/>
    <p:sldId id="354" r:id="rId58"/>
    <p:sldId id="352" r:id="rId59"/>
    <p:sldId id="350" r:id="rId60"/>
    <p:sldId id="342" r:id="rId61"/>
    <p:sldId id="357" r:id="rId62"/>
    <p:sldId id="358" r:id="rId63"/>
    <p:sldId id="359" r:id="rId64"/>
    <p:sldId id="259" r:id="rId65"/>
    <p:sldId id="303" r:id="rId66"/>
    <p:sldId id="262" r:id="rId67"/>
    <p:sldId id="361" r:id="rId68"/>
    <p:sldId id="263" r:id="rId69"/>
    <p:sldId id="362" r:id="rId70"/>
    <p:sldId id="265" r:id="rId71"/>
    <p:sldId id="294" r:id="rId72"/>
    <p:sldId id="295" r:id="rId73"/>
  </p:sldIdLst>
  <p:sldSz cx="12192000" cy="6858000"/>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0" autoAdjust="0"/>
    <p:restoredTop sz="94660"/>
  </p:normalViewPr>
  <p:slideViewPr>
    <p:cSldViewPr snapToGrid="0">
      <p:cViewPr varScale="1">
        <p:scale>
          <a:sx n="72" d="100"/>
          <a:sy n="72" d="100"/>
        </p:scale>
        <p:origin x="453"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11/27/2016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B80C674-7DFC-42FE-B9CD-82963CDB1557}" type="datetimeFigureOut">
              <a:rPr lang="en-US" dirty="0"/>
              <a:t>11/27/2016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2076456F-F47D-4F25-8053-2A695DA0CA7D}" type="datetimeFigureOut">
              <a:rPr lang="en-US" dirty="0"/>
              <a:t>11/27/2016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D6C7379-69CC-4837-9905-BEBA22830C8A}" type="datetimeFigureOut">
              <a:rPr lang="en-US" dirty="0"/>
              <a:t>11/27/2016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9EB8B7E-8AEE-4F10-BFEE-C999AD004D36}" type="datetimeFigureOut">
              <a:rPr lang="en-US" dirty="0"/>
              <a:t>11/27/2016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8668F3F9-58BC-440B-B37B-805B9055EF92}" type="datetimeFigureOut">
              <a:rPr lang="en-US" dirty="0"/>
              <a:t>11/27/2016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0D5A53AF-48EA-489D-8260-9DCAB666386A}" type="datetimeFigureOut">
              <a:rPr lang="en-US" dirty="0"/>
              <a:t>11/27/2016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11/27/2016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11/27/2016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11/27/2016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lo stile del titolo</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11/27/2016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11/27/2016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20000" y="2505075"/>
            <a:ext cx="5025216"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6" name="Content Placeholder 5"/>
          <p:cNvSpPr>
            <a:spLocks noGrp="1"/>
          </p:cNvSpPr>
          <p:nvPr>
            <p:ph sz="quarter" idx="4"/>
          </p:nvPr>
        </p:nvSpPr>
        <p:spPr>
          <a:xfrm>
            <a:off x="6319840" y="2505075"/>
            <a:ext cx="503554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11/27/2016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11/27/2016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11/27/2016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7D1BD23-6E54-4D9D-AD88-A2813C73CC25}" type="datetimeFigureOut">
              <a:rPr lang="en-US" dirty="0"/>
              <a:t>11/27/2016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471A834-4F3C-4AF9-9C74-05EC35A0F292}" type="datetimeFigureOut">
              <a:rPr lang="en-US" dirty="0"/>
              <a:t>11/27/2016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11/27/2016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oe.in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echr.coe.i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hudoc.echr.coe.int/eng#{&quot;appno&quot;:[&quot;38030/12&quot;]}"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CEDU</a:t>
            </a:r>
            <a:endParaRPr lang="it-IT" dirty="0"/>
          </a:p>
        </p:txBody>
      </p:sp>
      <p:sp>
        <p:nvSpPr>
          <p:cNvPr id="3" name="Sottotitolo 2"/>
          <p:cNvSpPr>
            <a:spLocks noGrp="1"/>
          </p:cNvSpPr>
          <p:nvPr>
            <p:ph type="subTitle" idx="1"/>
          </p:nvPr>
        </p:nvSpPr>
        <p:spPr/>
        <p:txBody>
          <a:bodyPr>
            <a:normAutofit fontScale="47500" lnSpcReduction="20000"/>
          </a:bodyPr>
          <a:lstStyle/>
          <a:p>
            <a:r>
              <a:rPr lang="it-IT" dirty="0" smtClean="0"/>
              <a:t>Genesi scopi e struttura della CEDU. Evoluzioni e struttura «istituzionale» del sistema di controllo. Il diritto di ricorso individuale (e quello statale). Il meccanismo di garanzia: profili procedurali ed esiti del ricorso. Tecniche interpretative dei diritti protetti. Esame di alcuni diritti convenzionali  </a:t>
            </a:r>
            <a:endParaRPr lang="it-IT" dirty="0"/>
          </a:p>
        </p:txBody>
      </p:sp>
    </p:spTree>
    <p:extLst>
      <p:ext uri="{BB962C8B-B14F-4D97-AF65-F5344CB8AC3E}">
        <p14:creationId xmlns:p14="http://schemas.microsoft.com/office/powerpoint/2010/main" val="4071362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Protocolli XV e XVI</a:t>
            </a:r>
            <a:endParaRPr lang="it-IT" dirty="0"/>
          </a:p>
        </p:txBody>
      </p:sp>
      <p:sp>
        <p:nvSpPr>
          <p:cNvPr id="3" name="Segnaposto contenuto 2"/>
          <p:cNvSpPr>
            <a:spLocks noGrp="1"/>
          </p:cNvSpPr>
          <p:nvPr>
            <p:ph idx="1"/>
          </p:nvPr>
        </p:nvSpPr>
        <p:spPr/>
        <p:txBody>
          <a:bodyPr>
            <a:normAutofit fontScale="62500" lnSpcReduction="20000"/>
          </a:bodyPr>
          <a:lstStyle/>
          <a:p>
            <a:r>
              <a:rPr lang="it-IT" dirty="0"/>
              <a:t>Il </a:t>
            </a:r>
            <a:r>
              <a:rPr lang="it-IT" b="1" dirty="0"/>
              <a:t>protocollo n. XV</a:t>
            </a:r>
            <a:r>
              <a:rPr lang="it-IT" dirty="0"/>
              <a:t> include (la teoria de) il margine di apprezzamento nel preambolo; abbassa a 65 anni l’età delle persone proposte per la nomina alla Corte; esclude l’opposizione di una parte alla rimessione alla grande camera da parte di una sezione (art. 30 CEDU); riduce il termine di 6 mesi a soli 4 mesi (dalla decisione interna definitiva); alleggerisce il motivo di irricevibilità fondato sull’assenza del pregiudizio sufficiente.</a:t>
            </a:r>
          </a:p>
          <a:p>
            <a:r>
              <a:rPr lang="it-IT" dirty="0"/>
              <a:t> </a:t>
            </a:r>
            <a:r>
              <a:rPr lang="it-IT" dirty="0" smtClean="0"/>
              <a:t>Il </a:t>
            </a:r>
            <a:r>
              <a:rPr lang="it-IT" b="1" dirty="0"/>
              <a:t>protocollo n. XVI</a:t>
            </a:r>
            <a:r>
              <a:rPr lang="it-IT" dirty="0"/>
              <a:t> introdurrà una importante innovazione: la possibilità che </a:t>
            </a:r>
            <a:r>
              <a:rPr lang="it-IT" dirty="0">
                <a:solidFill>
                  <a:srgbClr val="FF0000"/>
                </a:solidFill>
              </a:rPr>
              <a:t>le corti </a:t>
            </a:r>
            <a:r>
              <a:rPr lang="it-IT" dirty="0" smtClean="0">
                <a:solidFill>
                  <a:srgbClr val="FF0000"/>
                </a:solidFill>
              </a:rPr>
              <a:t>supreme delle Parti contraenti </a:t>
            </a:r>
            <a:r>
              <a:rPr lang="it-IT" dirty="0"/>
              <a:t>(</a:t>
            </a:r>
            <a:r>
              <a:rPr lang="it-IT" i="1" dirty="0" err="1"/>
              <a:t>highest</a:t>
            </a:r>
            <a:r>
              <a:rPr lang="it-IT" i="1" dirty="0"/>
              <a:t> </a:t>
            </a:r>
            <a:r>
              <a:rPr lang="it-IT" i="1" dirty="0" err="1"/>
              <a:t>courts</a:t>
            </a:r>
            <a:r>
              <a:rPr lang="it-IT" i="1" dirty="0"/>
              <a:t> and </a:t>
            </a:r>
            <a:r>
              <a:rPr lang="it-IT" i="1" dirty="0" err="1" smtClean="0"/>
              <a:t>tribunals</a:t>
            </a:r>
            <a:r>
              <a:rPr lang="it-IT" dirty="0" smtClean="0"/>
              <a:t>), specificate </a:t>
            </a:r>
            <a:r>
              <a:rPr lang="it-IT" dirty="0"/>
              <a:t>da queste </a:t>
            </a:r>
            <a:r>
              <a:rPr lang="it-IT" dirty="0" smtClean="0"/>
              <a:t>ultime, </a:t>
            </a:r>
            <a:r>
              <a:rPr lang="it-IT" dirty="0"/>
              <a:t>chiedano alla Corte </a:t>
            </a:r>
            <a:r>
              <a:rPr lang="it-IT" dirty="0">
                <a:solidFill>
                  <a:srgbClr val="FF0000"/>
                </a:solidFill>
              </a:rPr>
              <a:t>un parere consultivo </a:t>
            </a:r>
            <a:r>
              <a:rPr lang="it-IT" dirty="0"/>
              <a:t>(</a:t>
            </a:r>
            <a:r>
              <a:rPr lang="it-IT" i="1" dirty="0" err="1"/>
              <a:t>advisory</a:t>
            </a:r>
            <a:r>
              <a:rPr lang="it-IT" i="1" dirty="0"/>
              <a:t> opinion</a:t>
            </a:r>
            <a:r>
              <a:rPr lang="it-IT" dirty="0"/>
              <a:t>) su </a:t>
            </a:r>
            <a:r>
              <a:rPr lang="it-IT" i="1" dirty="0">
                <a:solidFill>
                  <a:srgbClr val="FF0000"/>
                </a:solidFill>
              </a:rPr>
              <a:t>questioni di principio</a:t>
            </a:r>
            <a:r>
              <a:rPr lang="it-IT" dirty="0"/>
              <a:t> relative all’interpretazione o all’applicazione dei diritti convenzionali in relazione </a:t>
            </a:r>
            <a:r>
              <a:rPr lang="it-IT" dirty="0">
                <a:solidFill>
                  <a:srgbClr val="FF0000"/>
                </a:solidFill>
              </a:rPr>
              <a:t>a un caso </a:t>
            </a:r>
            <a:r>
              <a:rPr lang="it-IT" i="1" dirty="0">
                <a:solidFill>
                  <a:srgbClr val="FF0000"/>
                </a:solidFill>
              </a:rPr>
              <a:t>pendente dinanzi a essi</a:t>
            </a:r>
            <a:r>
              <a:rPr lang="it-IT" dirty="0"/>
              <a:t> (art. 1). </a:t>
            </a:r>
          </a:p>
          <a:p>
            <a:r>
              <a:rPr lang="it-IT" dirty="0"/>
              <a:t>La richiesta è esaminata da un panel di 5 giudici della Corte (Grande Camera) quanto alla ricevibilità, ed eventualmente esaminata dalla Corte</a:t>
            </a:r>
            <a:r>
              <a:rPr lang="it-IT" dirty="0" smtClean="0"/>
              <a:t>. Il </a:t>
            </a:r>
            <a:r>
              <a:rPr lang="it-IT" dirty="0"/>
              <a:t>parere consultivo, motivato (art. 4) </a:t>
            </a:r>
            <a:r>
              <a:rPr lang="it-IT" i="1" dirty="0"/>
              <a:t>non è vincolante</a:t>
            </a:r>
            <a:r>
              <a:rPr lang="it-IT" dirty="0"/>
              <a:t> per il giudice richiedente (art. 5</a:t>
            </a:r>
            <a:r>
              <a:rPr lang="it-IT" dirty="0" smtClean="0"/>
              <a:t>). Detta procedura richiama </a:t>
            </a:r>
            <a:r>
              <a:rPr lang="it-IT" dirty="0"/>
              <a:t>(differenziandosene) la procedura di rinvio pregiudiziale ex art. 267 TFUE (e precedentemente la procedura di parere prevista dalla Convenzione di Bruxelles del 1968 sulla giurisdizione e il riconoscimento in materia civile e commerciale).</a:t>
            </a:r>
          </a:p>
          <a:p>
            <a:r>
              <a:rPr lang="it-IT" dirty="0"/>
              <a:t>Al 23.9.2015 22 ratifiche e 19 firme in attesa di ratifica.</a:t>
            </a:r>
          </a:p>
          <a:p>
            <a:r>
              <a:rPr lang="it-IT" dirty="0"/>
              <a:t>Alla stessa data 5 ratifiche e 11 firme in attesa di </a:t>
            </a:r>
            <a:r>
              <a:rPr lang="it-IT" dirty="0" smtClean="0"/>
              <a:t>ratifica</a:t>
            </a:r>
            <a:endParaRPr lang="it-IT" dirty="0"/>
          </a:p>
        </p:txBody>
      </p:sp>
    </p:spTree>
    <p:extLst>
      <p:ext uri="{BB962C8B-B14F-4D97-AF65-F5344CB8AC3E}">
        <p14:creationId xmlns:p14="http://schemas.microsoft.com/office/powerpoint/2010/main" val="2330433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struttura «istituzionale» del sistema di controllo</a:t>
            </a:r>
            <a:endParaRPr lang="it-IT" dirty="0"/>
          </a:p>
        </p:txBody>
      </p:sp>
      <p:sp>
        <p:nvSpPr>
          <p:cNvPr id="3" name="Segnaposto contenuto 2"/>
          <p:cNvSpPr>
            <a:spLocks noGrp="1"/>
          </p:cNvSpPr>
          <p:nvPr>
            <p:ph idx="1"/>
          </p:nvPr>
        </p:nvSpPr>
        <p:spPr/>
        <p:txBody>
          <a:bodyPr>
            <a:normAutofit fontScale="55000" lnSpcReduction="20000"/>
          </a:bodyPr>
          <a:lstStyle/>
          <a:p>
            <a:r>
              <a:rPr lang="it-IT" dirty="0"/>
              <a:t>La Corte e il suo funzionamento interno sono disciplinati dagli art. 19-32 della CEDU.</a:t>
            </a:r>
          </a:p>
          <a:p>
            <a:r>
              <a:rPr lang="it-IT" dirty="0"/>
              <a:t>Il sistema di controllo del rispetto dei diritti umani da parte degli Stati membri è integralmente </a:t>
            </a:r>
            <a:r>
              <a:rPr lang="it-IT" dirty="0" smtClean="0"/>
              <a:t>«giurisdizionale». La Corte può conoscere e decidere definitivamente dei ricorsi </a:t>
            </a:r>
            <a:r>
              <a:rPr lang="it-IT" dirty="0" smtClean="0">
                <a:solidFill>
                  <a:srgbClr val="FF0000"/>
                </a:solidFill>
              </a:rPr>
              <a:t>proposti dagli Stati membri</a:t>
            </a:r>
            <a:r>
              <a:rPr lang="it-IT" dirty="0" smtClean="0"/>
              <a:t> (ricorsi interstatali: art. 33) ovvero da individui (ricorsi individuali: art. 34).</a:t>
            </a:r>
          </a:p>
          <a:p>
            <a:r>
              <a:rPr lang="it-IT" dirty="0" smtClean="0"/>
              <a:t>La Corte ha una </a:t>
            </a:r>
            <a:r>
              <a:rPr lang="it-IT" dirty="0">
                <a:solidFill>
                  <a:srgbClr val="FF0000"/>
                </a:solidFill>
              </a:rPr>
              <a:t>competenza generale</a:t>
            </a:r>
            <a:r>
              <a:rPr lang="it-IT" dirty="0"/>
              <a:t> sull’applicazione della </a:t>
            </a:r>
            <a:r>
              <a:rPr lang="it-IT" dirty="0" smtClean="0"/>
              <a:t>CEDU: </a:t>
            </a:r>
            <a:r>
              <a:rPr lang="en-US" dirty="0" smtClean="0"/>
              <a:t>«Jurisdiction </a:t>
            </a:r>
            <a:r>
              <a:rPr lang="en-US" dirty="0"/>
              <a:t>of the Court - The jurisdiction of the Court </a:t>
            </a:r>
            <a:r>
              <a:rPr lang="en-US" i="1" dirty="0">
                <a:solidFill>
                  <a:srgbClr val="FF0000"/>
                </a:solidFill>
              </a:rPr>
              <a:t>shall extend to all matters concerning the interpretation and application of the Convention and the protocols thereto</a:t>
            </a:r>
            <a:r>
              <a:rPr lang="en-US" dirty="0"/>
              <a:t> which are referred to it as provided in Articles 33, 34 and </a:t>
            </a:r>
            <a:r>
              <a:rPr lang="en-US" dirty="0" smtClean="0"/>
              <a:t>47» (art. 32, par. 1). </a:t>
            </a:r>
          </a:p>
          <a:p>
            <a:r>
              <a:rPr lang="en-US" dirty="0" smtClean="0"/>
              <a:t>Ha </a:t>
            </a:r>
            <a:r>
              <a:rPr lang="en-US" dirty="0" err="1" smtClean="0"/>
              <a:t>competenza</a:t>
            </a:r>
            <a:r>
              <a:rPr lang="en-US" dirty="0" smtClean="0"/>
              <a:t> a </a:t>
            </a:r>
            <a:r>
              <a:rPr lang="en-US" dirty="0" err="1" smtClean="0"/>
              <a:t>decidera</a:t>
            </a:r>
            <a:r>
              <a:rPr lang="en-US" dirty="0" smtClean="0"/>
              <a:t> </a:t>
            </a:r>
            <a:r>
              <a:rPr lang="en-US" dirty="0" err="1" smtClean="0"/>
              <a:t>sulla</a:t>
            </a:r>
            <a:r>
              <a:rPr lang="en-US" dirty="0" smtClean="0"/>
              <a:t> </a:t>
            </a:r>
            <a:r>
              <a:rPr lang="en-US" dirty="0" err="1" smtClean="0"/>
              <a:t>sua</a:t>
            </a:r>
            <a:r>
              <a:rPr lang="en-US" dirty="0" smtClean="0"/>
              <a:t> </a:t>
            </a:r>
            <a:r>
              <a:rPr lang="en-US" dirty="0" err="1" smtClean="0"/>
              <a:t>stessa</a:t>
            </a:r>
            <a:r>
              <a:rPr lang="en-US" dirty="0" smtClean="0"/>
              <a:t> </a:t>
            </a:r>
            <a:r>
              <a:rPr lang="en-US" dirty="0" err="1" smtClean="0"/>
              <a:t>competenza</a:t>
            </a:r>
            <a:r>
              <a:rPr lang="en-US" dirty="0" smtClean="0"/>
              <a:t> (</a:t>
            </a:r>
            <a:r>
              <a:rPr lang="en-US" dirty="0" err="1" smtClean="0"/>
              <a:t>che</a:t>
            </a:r>
            <a:r>
              <a:rPr lang="en-US" dirty="0" smtClean="0"/>
              <a:t> </a:t>
            </a:r>
            <a:r>
              <a:rPr lang="en-US" dirty="0" err="1" smtClean="0"/>
              <a:t>deriva</a:t>
            </a:r>
            <a:r>
              <a:rPr lang="en-US" dirty="0" smtClean="0"/>
              <a:t>, </a:t>
            </a:r>
            <a:r>
              <a:rPr lang="en-US" dirty="0" err="1" smtClean="0"/>
              <a:t>sul</a:t>
            </a:r>
            <a:r>
              <a:rPr lang="en-US" dirty="0" smtClean="0"/>
              <a:t> piano </a:t>
            </a:r>
            <a:r>
              <a:rPr lang="en-US" dirty="0" err="1" smtClean="0"/>
              <a:t>processuale</a:t>
            </a:r>
            <a:r>
              <a:rPr lang="en-US" dirty="0" smtClean="0"/>
              <a:t>, </a:t>
            </a:r>
            <a:r>
              <a:rPr lang="en-US" dirty="0" err="1" smtClean="0"/>
              <a:t>dall’applicabilità</a:t>
            </a:r>
            <a:r>
              <a:rPr lang="en-US" dirty="0" smtClean="0"/>
              <a:t> </a:t>
            </a:r>
            <a:r>
              <a:rPr lang="en-US" dirty="0" err="1" smtClean="0"/>
              <a:t>della</a:t>
            </a:r>
            <a:r>
              <a:rPr lang="en-US" dirty="0" smtClean="0"/>
              <a:t> CEDU a </a:t>
            </a:r>
            <a:r>
              <a:rPr lang="en-US" dirty="0" err="1" smtClean="0"/>
              <a:t>una</a:t>
            </a:r>
            <a:r>
              <a:rPr lang="en-US" dirty="0" smtClean="0"/>
              <a:t> determinate  </a:t>
            </a:r>
            <a:r>
              <a:rPr lang="en-US" dirty="0" err="1" smtClean="0"/>
              <a:t>fattispecie</a:t>
            </a:r>
            <a:r>
              <a:rPr lang="en-US" dirty="0" smtClean="0"/>
              <a:t>): «In </a:t>
            </a:r>
            <a:r>
              <a:rPr lang="en-US" dirty="0"/>
              <a:t>the event of </a:t>
            </a:r>
            <a:r>
              <a:rPr lang="en-US" i="1" dirty="0">
                <a:solidFill>
                  <a:srgbClr val="FF0000"/>
                </a:solidFill>
              </a:rPr>
              <a:t>dispute as to whether the Court has jurisdiction</a:t>
            </a:r>
            <a:r>
              <a:rPr lang="en-US" i="1" dirty="0"/>
              <a:t>, the Court shall decide</a:t>
            </a:r>
            <a:r>
              <a:rPr lang="en-US" dirty="0" smtClean="0"/>
              <a:t>» (art. 32, par. 2)</a:t>
            </a:r>
            <a:endParaRPr lang="it-IT" dirty="0"/>
          </a:p>
          <a:p>
            <a:r>
              <a:rPr lang="it-IT" dirty="0"/>
              <a:t>La giurisdizione della Corte EDU  </a:t>
            </a:r>
            <a:r>
              <a:rPr lang="it-IT" b="1" dirty="0">
                <a:solidFill>
                  <a:srgbClr val="FF0000"/>
                </a:solidFill>
              </a:rPr>
              <a:t>è esclusiva</a:t>
            </a:r>
            <a:r>
              <a:rPr lang="it-IT" dirty="0"/>
              <a:t>, gli Stati membri essendosi impegnati a non utilizzare altri mezzi di soluzione delle controversie in relazione a «</a:t>
            </a:r>
            <a:r>
              <a:rPr lang="en-US" dirty="0"/>
              <a:t>a dispute arising out </a:t>
            </a:r>
            <a:r>
              <a:rPr lang="en-US" i="1" dirty="0">
                <a:solidFill>
                  <a:srgbClr val="FF0000"/>
                </a:solidFill>
              </a:rPr>
              <a:t>of the interpretation or application of this Convention </a:t>
            </a:r>
            <a:r>
              <a:rPr lang="en-US" dirty="0"/>
              <a:t>to a means of settlement other than those provided for in this Convention</a:t>
            </a:r>
            <a:r>
              <a:rPr lang="it-IT" dirty="0"/>
              <a:t>» (art. 55 CEDU).</a:t>
            </a:r>
          </a:p>
          <a:p>
            <a:r>
              <a:rPr lang="it-IT" dirty="0" smtClean="0"/>
              <a:t>La </a:t>
            </a:r>
            <a:r>
              <a:rPr lang="it-IT" dirty="0">
                <a:solidFill>
                  <a:srgbClr val="FF0000"/>
                </a:solidFill>
              </a:rPr>
              <a:t>Corte </a:t>
            </a:r>
            <a:r>
              <a:rPr lang="it-IT" dirty="0" smtClean="0">
                <a:solidFill>
                  <a:srgbClr val="FF0000"/>
                </a:solidFill>
              </a:rPr>
              <a:t>EDU</a:t>
            </a:r>
            <a:r>
              <a:rPr lang="it-IT" dirty="0"/>
              <a:t> </a:t>
            </a:r>
            <a:r>
              <a:rPr lang="it-IT" dirty="0" smtClean="0"/>
              <a:t>è formata </a:t>
            </a:r>
            <a:r>
              <a:rPr lang="it-IT" dirty="0"/>
              <a:t>da 47 giudici (uno per Stato membro</a:t>
            </a:r>
            <a:r>
              <a:rPr lang="it-IT" dirty="0" smtClean="0"/>
              <a:t>). Il mandato è di </a:t>
            </a:r>
            <a:r>
              <a:rPr lang="it-IT" dirty="0"/>
              <a:t>9 </a:t>
            </a:r>
            <a:r>
              <a:rPr lang="it-IT" dirty="0" smtClean="0"/>
              <a:t>anni, </a:t>
            </a:r>
            <a:r>
              <a:rPr lang="it-IT" dirty="0"/>
              <a:t>non rinnovabile (art. 23</a:t>
            </a:r>
            <a:r>
              <a:rPr lang="it-IT" dirty="0" smtClean="0"/>
              <a:t>). I giudici sono «eletti» </a:t>
            </a:r>
            <a:r>
              <a:rPr lang="it-IT" dirty="0"/>
              <a:t>(a partire dalla prima elezione nel 1959, con rinnovo parziale ogni tre anni) </a:t>
            </a:r>
            <a:r>
              <a:rPr lang="it-IT" dirty="0">
                <a:solidFill>
                  <a:srgbClr val="FF0000"/>
                </a:solidFill>
              </a:rPr>
              <a:t>dall’Assemblea parlamentare del Consiglio d’Europa </a:t>
            </a:r>
            <a:r>
              <a:rPr lang="it-IT" dirty="0"/>
              <a:t>(art. 19-23). </a:t>
            </a:r>
          </a:p>
          <a:p>
            <a:r>
              <a:rPr lang="it-IT" dirty="0" smtClean="0"/>
              <a:t>I </a:t>
            </a:r>
            <a:r>
              <a:rPr lang="it-IT" dirty="0"/>
              <a:t>giudici </a:t>
            </a:r>
            <a:r>
              <a:rPr lang="it-IT" dirty="0" smtClean="0"/>
              <a:t>godono di </a:t>
            </a:r>
            <a:r>
              <a:rPr lang="it-IT" dirty="0" smtClean="0">
                <a:solidFill>
                  <a:srgbClr val="FF0000"/>
                </a:solidFill>
              </a:rPr>
              <a:t>ampia «indipendenza»</a:t>
            </a:r>
            <a:r>
              <a:rPr lang="it-IT" dirty="0" smtClean="0"/>
              <a:t> rispetto </a:t>
            </a:r>
            <a:r>
              <a:rPr lang="it-IT" dirty="0"/>
              <a:t>allo Stato membro di cittadinanza (che indica 3 nominativi). </a:t>
            </a:r>
            <a:r>
              <a:rPr lang="en-US" dirty="0" smtClean="0"/>
              <a:t>I </a:t>
            </a:r>
            <a:r>
              <a:rPr lang="en-US" dirty="0" err="1"/>
              <a:t>giudici</a:t>
            </a:r>
            <a:r>
              <a:rPr lang="en-US" dirty="0"/>
              <a:t> </a:t>
            </a:r>
            <a:r>
              <a:rPr lang="en-US" dirty="0" err="1" smtClean="0"/>
              <a:t>infatti</a:t>
            </a:r>
            <a:r>
              <a:rPr lang="en-US" dirty="0" smtClean="0"/>
              <a:t> «</a:t>
            </a:r>
            <a:r>
              <a:rPr lang="en-US" i="1" dirty="0"/>
              <a:t>Shall sit on the Court in their individual capacity. # During their term of office the judges shall not engage in any activity which is incompatible with their independence, impartiality or with the demands of a full-time office; all questions arising from the application of this paragraph shall be decided by the Court</a:t>
            </a:r>
            <a:r>
              <a:rPr lang="en-US" dirty="0"/>
              <a:t>» (art. 21).</a:t>
            </a:r>
            <a:endParaRPr lang="it-IT" dirty="0"/>
          </a:p>
          <a:p>
            <a:endParaRPr lang="it-IT" dirty="0"/>
          </a:p>
        </p:txBody>
      </p:sp>
    </p:spTree>
    <p:extLst>
      <p:ext uri="{BB962C8B-B14F-4D97-AF65-F5344CB8AC3E}">
        <p14:creationId xmlns:p14="http://schemas.microsoft.com/office/powerpoint/2010/main" val="2845708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formazioni di giudizio interne alla Corte EDU: giudice unico e comitati</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La Corte (dall’entrata in vigore del Protocollo n. XIV, 1.6.2010) è </a:t>
            </a:r>
            <a:r>
              <a:rPr lang="it-IT" dirty="0">
                <a:solidFill>
                  <a:srgbClr val="FF0000"/>
                </a:solidFill>
              </a:rPr>
              <a:t>articolata funzionalmente al suo </a:t>
            </a:r>
            <a:r>
              <a:rPr lang="it-IT" dirty="0" smtClean="0">
                <a:solidFill>
                  <a:srgbClr val="FF0000"/>
                </a:solidFill>
              </a:rPr>
              <a:t>interno </a:t>
            </a:r>
            <a:r>
              <a:rPr lang="it-IT" dirty="0" smtClean="0"/>
              <a:t>in </a:t>
            </a:r>
            <a:r>
              <a:rPr lang="it-IT" b="1" dirty="0" smtClean="0">
                <a:solidFill>
                  <a:srgbClr val="FF0000"/>
                </a:solidFill>
              </a:rPr>
              <a:t>5 distinte formazioni</a:t>
            </a:r>
            <a:r>
              <a:rPr lang="it-IT" dirty="0" smtClean="0"/>
              <a:t>: </a:t>
            </a:r>
            <a:r>
              <a:rPr lang="it-IT" b="1" dirty="0" smtClean="0"/>
              <a:t>Giudice </a:t>
            </a:r>
            <a:r>
              <a:rPr lang="it-IT" b="1" dirty="0"/>
              <a:t>unico; Comitati; Camere e Grande </a:t>
            </a:r>
            <a:r>
              <a:rPr lang="it-IT" b="1" dirty="0" smtClean="0"/>
              <a:t>camera; Plenaria</a:t>
            </a:r>
            <a:r>
              <a:rPr lang="it-IT" dirty="0"/>
              <a:t> </a:t>
            </a:r>
            <a:r>
              <a:rPr lang="it-IT" dirty="0" smtClean="0"/>
              <a:t>(art. 26). La Plenaria ha solo funzioni organizzative interne (non giurisdizionali: art. 25 CEDU)</a:t>
            </a:r>
          </a:p>
          <a:p>
            <a:r>
              <a:rPr lang="it-IT" dirty="0" smtClean="0"/>
              <a:t>Il </a:t>
            </a:r>
            <a:r>
              <a:rPr lang="it-IT" dirty="0" smtClean="0">
                <a:solidFill>
                  <a:srgbClr val="FF0000"/>
                </a:solidFill>
              </a:rPr>
              <a:t>giudice unico</a:t>
            </a:r>
            <a:r>
              <a:rPr lang="it-IT" dirty="0" smtClean="0"/>
              <a:t> ha la funzione di dichiarare (in </a:t>
            </a:r>
            <a:r>
              <a:rPr lang="it-IT" dirty="0" smtClean="0">
                <a:solidFill>
                  <a:srgbClr val="FF0000"/>
                </a:solidFill>
              </a:rPr>
              <a:t>via definitiva</a:t>
            </a:r>
            <a:r>
              <a:rPr lang="it-IT" dirty="0" smtClean="0"/>
              <a:t>) </a:t>
            </a:r>
            <a:r>
              <a:rPr lang="it-IT" dirty="0" smtClean="0">
                <a:solidFill>
                  <a:srgbClr val="FF0000"/>
                </a:solidFill>
              </a:rPr>
              <a:t>irricevibile o di decidere l’archiviazione</a:t>
            </a:r>
            <a:r>
              <a:rPr lang="it-IT" dirty="0" smtClean="0"/>
              <a:t> di un ricorso individuale (art. 34) quando «</a:t>
            </a:r>
            <a:r>
              <a:rPr lang="en-US" dirty="0"/>
              <a:t>such a decision can be taken without further examination</a:t>
            </a:r>
            <a:r>
              <a:rPr lang="it-IT" dirty="0" smtClean="0"/>
              <a:t>» (art. 27, par. 1). In caso contrario, esso trasmette il ricorso a un comitato o a una camera per ulteriore esame. </a:t>
            </a:r>
          </a:p>
          <a:p>
            <a:r>
              <a:rPr lang="it-IT" dirty="0" smtClean="0"/>
              <a:t>Al fine di evitare situazioni di conflitti di interesse, il giudice unico deve astenersi dal trattare un caso «</a:t>
            </a:r>
            <a:r>
              <a:rPr lang="en-US" dirty="0"/>
              <a:t>against the High Contracting Party in respect </a:t>
            </a:r>
            <a:r>
              <a:rPr lang="en-US" dirty="0" smtClean="0"/>
              <a:t>of which </a:t>
            </a:r>
            <a:r>
              <a:rPr lang="en-US" dirty="0"/>
              <a:t>that judge has been elected</a:t>
            </a:r>
            <a:r>
              <a:rPr lang="it-IT" dirty="0" smtClean="0"/>
              <a:t>» (art. 26, par. 3)</a:t>
            </a:r>
          </a:p>
          <a:p>
            <a:r>
              <a:rPr lang="it-IT" dirty="0" smtClean="0"/>
              <a:t>Il </a:t>
            </a:r>
            <a:r>
              <a:rPr lang="it-IT" dirty="0" smtClean="0">
                <a:solidFill>
                  <a:srgbClr val="FF0000"/>
                </a:solidFill>
              </a:rPr>
              <a:t>comitato</a:t>
            </a:r>
            <a:r>
              <a:rPr lang="it-IT" dirty="0" smtClean="0"/>
              <a:t> (di 3 giudici) ha le medesime competenze sulla ricevibilità (art. 28, par. 1, </a:t>
            </a:r>
            <a:r>
              <a:rPr lang="it-IT" dirty="0" err="1" smtClean="0"/>
              <a:t>lett</a:t>
            </a:r>
            <a:r>
              <a:rPr lang="it-IT" dirty="0" smtClean="0"/>
              <a:t>. a); a differenza del giudice unico, tuttavia, il comitato, se dichiara il ricorso ricevibile, </a:t>
            </a:r>
            <a:r>
              <a:rPr lang="it-IT" dirty="0" smtClean="0">
                <a:solidFill>
                  <a:srgbClr val="FF0000"/>
                </a:solidFill>
              </a:rPr>
              <a:t>può decidere nel merito </a:t>
            </a:r>
            <a:r>
              <a:rPr lang="it-IT" dirty="0" smtClean="0"/>
              <a:t>«</a:t>
            </a:r>
            <a:r>
              <a:rPr lang="en-US" dirty="0" smtClean="0"/>
              <a:t>if </a:t>
            </a:r>
            <a:r>
              <a:rPr lang="en-US" dirty="0"/>
              <a:t>the underlying question in </a:t>
            </a:r>
            <a:r>
              <a:rPr lang="en-US" dirty="0" smtClean="0"/>
              <a:t>the case</a:t>
            </a:r>
            <a:r>
              <a:rPr lang="en-US" dirty="0"/>
              <a:t>, concerning the interpretation or the application </a:t>
            </a:r>
            <a:r>
              <a:rPr lang="en-US" dirty="0" smtClean="0"/>
              <a:t>of the </a:t>
            </a:r>
            <a:r>
              <a:rPr lang="en-US" dirty="0"/>
              <a:t>Convention or the Protocols thereto, </a:t>
            </a:r>
            <a:r>
              <a:rPr lang="en-US" dirty="0">
                <a:solidFill>
                  <a:srgbClr val="FF0000"/>
                </a:solidFill>
              </a:rPr>
              <a:t>is already </a:t>
            </a:r>
            <a:r>
              <a:rPr lang="en-US" dirty="0" smtClean="0">
                <a:solidFill>
                  <a:srgbClr val="FF0000"/>
                </a:solidFill>
              </a:rPr>
              <a:t>the subject </a:t>
            </a:r>
            <a:r>
              <a:rPr lang="en-US" dirty="0">
                <a:solidFill>
                  <a:srgbClr val="FF0000"/>
                </a:solidFill>
              </a:rPr>
              <a:t>of </a:t>
            </a:r>
            <a:r>
              <a:rPr lang="en-US" dirty="0" smtClean="0">
                <a:solidFill>
                  <a:srgbClr val="FF0000"/>
                </a:solidFill>
              </a:rPr>
              <a:t>well-established case law </a:t>
            </a:r>
            <a:r>
              <a:rPr lang="en-US" dirty="0">
                <a:solidFill>
                  <a:srgbClr val="FF0000"/>
                </a:solidFill>
              </a:rPr>
              <a:t>of the Court</a:t>
            </a:r>
            <a:r>
              <a:rPr lang="it-IT" dirty="0" smtClean="0"/>
              <a:t>» (art. 28, par. 1, </a:t>
            </a:r>
            <a:r>
              <a:rPr lang="it-IT" dirty="0" err="1" smtClean="0"/>
              <a:t>lett</a:t>
            </a:r>
            <a:r>
              <a:rPr lang="it-IT" dirty="0" smtClean="0"/>
              <a:t>. b). La decisione </a:t>
            </a:r>
            <a:r>
              <a:rPr lang="it-IT" dirty="0" smtClean="0">
                <a:solidFill>
                  <a:srgbClr val="FF0000"/>
                </a:solidFill>
              </a:rPr>
              <a:t>è definitiva </a:t>
            </a:r>
            <a:r>
              <a:rPr lang="it-IT" dirty="0" smtClean="0"/>
              <a:t>(art. 28, par. 2). Non vi sono garanzie a favore degli individui avverso una decisione erronea, bensì a favore dello Stato parte (art. 28, par. 3: il comitato può invitare «</a:t>
            </a:r>
            <a:r>
              <a:rPr lang="en-US" dirty="0"/>
              <a:t>the judge elected in respect of the High Contracting </a:t>
            </a:r>
            <a:r>
              <a:rPr lang="en-US" dirty="0" smtClean="0"/>
              <a:t>Party concerned</a:t>
            </a:r>
            <a:r>
              <a:rPr lang="it-IT" dirty="0" smtClean="0"/>
              <a:t>» a prendere parte ai lavori del comitato, se detto giudice non è incluso nel collegio, tenuto conto di tutti i fattori rilevanti e, in particolare, in caso di contestazione della «</a:t>
            </a:r>
            <a:r>
              <a:rPr lang="it-IT" dirty="0" smtClean="0">
                <a:solidFill>
                  <a:srgbClr val="FF0000"/>
                </a:solidFill>
              </a:rPr>
              <a:t>procedura semplificata</a:t>
            </a:r>
            <a:r>
              <a:rPr lang="it-IT" dirty="0" smtClean="0"/>
              <a:t>» in oggetto)</a:t>
            </a:r>
          </a:p>
          <a:p>
            <a:r>
              <a:rPr lang="it-IT" dirty="0" smtClean="0"/>
              <a:t>Giudice unico e comitati hanno dunque </a:t>
            </a:r>
            <a:r>
              <a:rPr lang="it-IT" dirty="0" smtClean="0">
                <a:solidFill>
                  <a:srgbClr val="FF0000"/>
                </a:solidFill>
              </a:rPr>
              <a:t>funzioni di filtro </a:t>
            </a:r>
            <a:r>
              <a:rPr lang="it-IT" dirty="0" smtClean="0"/>
              <a:t>(un tempo svolte dalla Commissione) dei ricorsi manifestamente irricevibili, infondati o pretestuosi (vedi i criteri di ammissibilità: art. 35). Il comitato ha anche </a:t>
            </a:r>
            <a:r>
              <a:rPr lang="it-IT" dirty="0" smtClean="0">
                <a:solidFill>
                  <a:srgbClr val="FF0000"/>
                </a:solidFill>
              </a:rPr>
              <a:t>una limitata competenza di merito</a:t>
            </a:r>
            <a:r>
              <a:rPr lang="it-IT" dirty="0" smtClean="0"/>
              <a:t> (limitata alla «qualificazione dei fatti» rispetto ai precedenti «ben stabiliti» della Corte)</a:t>
            </a:r>
            <a:endParaRPr lang="it-IT" dirty="0"/>
          </a:p>
          <a:p>
            <a:endParaRPr lang="it-IT" dirty="0"/>
          </a:p>
        </p:txBody>
      </p:sp>
    </p:spTree>
    <p:extLst>
      <p:ext uri="{BB962C8B-B14F-4D97-AF65-F5344CB8AC3E}">
        <p14:creationId xmlns:p14="http://schemas.microsoft.com/office/powerpoint/2010/main" val="2534654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Camere (e le Sezioni)</a:t>
            </a:r>
            <a:endParaRPr lang="it-IT" dirty="0"/>
          </a:p>
        </p:txBody>
      </p:sp>
      <p:sp>
        <p:nvSpPr>
          <p:cNvPr id="3" name="Segnaposto contenuto 2"/>
          <p:cNvSpPr>
            <a:spLocks noGrp="1"/>
          </p:cNvSpPr>
          <p:nvPr>
            <p:ph idx="1"/>
          </p:nvPr>
        </p:nvSpPr>
        <p:spPr/>
        <p:txBody>
          <a:bodyPr>
            <a:normAutofit fontScale="70000" lnSpcReduction="20000"/>
          </a:bodyPr>
          <a:lstStyle/>
          <a:p>
            <a:r>
              <a:rPr lang="it-IT" dirty="0"/>
              <a:t>Le Camere (di 7 </a:t>
            </a:r>
            <a:r>
              <a:rPr lang="it-IT" dirty="0" smtClean="0"/>
              <a:t>o, eccezionalmente, di </a:t>
            </a:r>
            <a:r>
              <a:rPr lang="it-IT" dirty="0"/>
              <a:t>5 giudici: art. 26, par. 1 e 2) sono le formazioni giurisdizionali </a:t>
            </a:r>
            <a:r>
              <a:rPr lang="it-IT" dirty="0" smtClean="0">
                <a:solidFill>
                  <a:srgbClr val="FF0000"/>
                </a:solidFill>
              </a:rPr>
              <a:t>ordinarie</a:t>
            </a:r>
            <a:r>
              <a:rPr lang="it-IT" dirty="0" smtClean="0"/>
              <a:t> (</a:t>
            </a:r>
            <a:r>
              <a:rPr lang="it-IT" dirty="0"/>
              <a:t>l</a:t>
            </a:r>
            <a:r>
              <a:rPr lang="it-IT" dirty="0" smtClean="0"/>
              <a:t>e </a:t>
            </a:r>
            <a:r>
              <a:rPr lang="it-IT" dirty="0">
                <a:solidFill>
                  <a:srgbClr val="FF0000"/>
                </a:solidFill>
              </a:rPr>
              <a:t>Sezioni</a:t>
            </a:r>
            <a:r>
              <a:rPr lang="it-IT" dirty="0"/>
              <a:t> sono </a:t>
            </a:r>
            <a:r>
              <a:rPr lang="it-IT" dirty="0" smtClean="0"/>
              <a:t>invece una </a:t>
            </a:r>
            <a:r>
              <a:rPr lang="it-IT" dirty="0"/>
              <a:t>ripartizione </a:t>
            </a:r>
            <a:r>
              <a:rPr lang="it-IT" dirty="0" smtClean="0"/>
              <a:t>amministrativa interna </a:t>
            </a:r>
            <a:r>
              <a:rPr lang="it-IT" dirty="0"/>
              <a:t>alla </a:t>
            </a:r>
            <a:r>
              <a:rPr lang="it-IT" dirty="0" smtClean="0"/>
              <a:t>Corte: ognuna </a:t>
            </a:r>
            <a:r>
              <a:rPr lang="it-IT" dirty="0"/>
              <a:t>delle </a:t>
            </a:r>
            <a:r>
              <a:rPr lang="it-IT" dirty="0">
                <a:solidFill>
                  <a:srgbClr val="FF0000"/>
                </a:solidFill>
              </a:rPr>
              <a:t>5 Sezioni</a:t>
            </a:r>
            <a:r>
              <a:rPr lang="it-IT" dirty="0"/>
              <a:t> della Corte è ulteriormente organizzata in Camere)</a:t>
            </a:r>
          </a:p>
          <a:p>
            <a:r>
              <a:rPr lang="it-IT" dirty="0" smtClean="0"/>
              <a:t>Le Camere sono provviste </a:t>
            </a:r>
            <a:r>
              <a:rPr lang="it-IT" dirty="0"/>
              <a:t>di </a:t>
            </a:r>
            <a:r>
              <a:rPr lang="it-IT" dirty="0">
                <a:solidFill>
                  <a:srgbClr val="FF0000"/>
                </a:solidFill>
              </a:rPr>
              <a:t>piena </a:t>
            </a:r>
            <a:r>
              <a:rPr lang="it-IT" dirty="0" smtClean="0">
                <a:solidFill>
                  <a:srgbClr val="FF0000"/>
                </a:solidFill>
              </a:rPr>
              <a:t>competenza</a:t>
            </a:r>
            <a:r>
              <a:rPr lang="it-IT" dirty="0" smtClean="0"/>
              <a:t> (art. 29) in relazione alla </a:t>
            </a:r>
            <a:r>
              <a:rPr lang="it-IT" dirty="0" smtClean="0">
                <a:solidFill>
                  <a:srgbClr val="FF0000"/>
                </a:solidFill>
              </a:rPr>
              <a:t>ricevibilità</a:t>
            </a:r>
            <a:r>
              <a:rPr lang="it-IT" dirty="0" smtClean="0"/>
              <a:t> (che può essere decisa separatamente: art. 29, par. 1, e par. 2 per i ricorsi interstatali) e in relazione al </a:t>
            </a:r>
            <a:r>
              <a:rPr lang="it-IT" dirty="0" smtClean="0">
                <a:solidFill>
                  <a:srgbClr val="FF0000"/>
                </a:solidFill>
              </a:rPr>
              <a:t>merito</a:t>
            </a:r>
            <a:r>
              <a:rPr lang="it-IT" dirty="0"/>
              <a:t> </a:t>
            </a:r>
            <a:endParaRPr lang="it-IT" dirty="0" smtClean="0"/>
          </a:p>
          <a:p>
            <a:r>
              <a:rPr lang="it-IT" dirty="0" smtClean="0"/>
              <a:t>In determinati «casi problematici» (art. 30) la Camera può rinunciare a esercitare la sua competenza: per rimettere (</a:t>
            </a:r>
            <a:r>
              <a:rPr lang="it-IT" dirty="0" smtClean="0">
                <a:solidFill>
                  <a:srgbClr val="FF0000"/>
                </a:solidFill>
              </a:rPr>
              <a:t>deferire</a:t>
            </a:r>
            <a:r>
              <a:rPr lang="it-IT" dirty="0" smtClean="0"/>
              <a:t>) la decisione alla Grande Camera («</a:t>
            </a:r>
            <a:r>
              <a:rPr lang="it-IT" dirty="0" err="1" smtClean="0"/>
              <a:t>referral</a:t>
            </a:r>
            <a:r>
              <a:rPr lang="it-IT" dirty="0" smtClean="0"/>
              <a:t>»); </a:t>
            </a:r>
          </a:p>
          <a:p>
            <a:r>
              <a:rPr lang="it-IT" dirty="0" smtClean="0"/>
              <a:t>Il Protocollo n. XI ha posto inoltre in essere un sistema </a:t>
            </a:r>
            <a:r>
              <a:rPr lang="it-IT" dirty="0"/>
              <a:t>interno di </a:t>
            </a:r>
            <a:r>
              <a:rPr lang="it-IT" dirty="0">
                <a:solidFill>
                  <a:srgbClr val="FF0000"/>
                </a:solidFill>
              </a:rPr>
              <a:t>revisione delle sentenze</a:t>
            </a:r>
            <a:r>
              <a:rPr lang="it-IT" dirty="0"/>
              <a:t> </a:t>
            </a:r>
            <a:r>
              <a:rPr lang="it-IT" dirty="0" smtClean="0"/>
              <a:t>camerali, che può essere attivato dalle parti (Stato membro o individuo): è il «</a:t>
            </a:r>
            <a:r>
              <a:rPr lang="it-IT" dirty="0" smtClean="0">
                <a:solidFill>
                  <a:srgbClr val="FF0000"/>
                </a:solidFill>
              </a:rPr>
              <a:t>rinvio</a:t>
            </a:r>
            <a:r>
              <a:rPr lang="it-IT" dirty="0" smtClean="0"/>
              <a:t>» alla </a:t>
            </a:r>
            <a:r>
              <a:rPr lang="it-IT" dirty="0" smtClean="0">
                <a:solidFill>
                  <a:srgbClr val="FF0000"/>
                </a:solidFill>
              </a:rPr>
              <a:t>Grande Camera</a:t>
            </a:r>
            <a:r>
              <a:rPr lang="it-IT" dirty="0" smtClean="0"/>
              <a:t> (art. 31, </a:t>
            </a:r>
            <a:r>
              <a:rPr lang="it-IT" dirty="0" err="1" smtClean="0"/>
              <a:t>lett</a:t>
            </a:r>
            <a:r>
              <a:rPr lang="it-IT" dirty="0" smtClean="0"/>
              <a:t>. a, e 43 CEDU)</a:t>
            </a:r>
            <a:endParaRPr lang="it-IT" dirty="0"/>
          </a:p>
          <a:p>
            <a:r>
              <a:rPr lang="it-IT" dirty="0" smtClean="0"/>
              <a:t>Carattere definitivo delle sentenze camerali (art. 44): in assenza di richiesta di rinvio (allo scadere del termine di 3 mesi dalla sentenza camerale o, precedentemente, in caso di rinuncia) la </a:t>
            </a:r>
            <a:r>
              <a:rPr lang="it-IT" dirty="0"/>
              <a:t>sentenze </a:t>
            </a:r>
            <a:r>
              <a:rPr lang="it-IT" dirty="0" smtClean="0"/>
              <a:t>della Camera </a:t>
            </a:r>
            <a:r>
              <a:rPr lang="it-IT" dirty="0" smtClean="0">
                <a:solidFill>
                  <a:srgbClr val="FF0000"/>
                </a:solidFill>
              </a:rPr>
              <a:t>è definitiva</a:t>
            </a:r>
            <a:r>
              <a:rPr lang="it-IT" dirty="0" smtClean="0"/>
              <a:t>. È </a:t>
            </a:r>
            <a:r>
              <a:rPr lang="it-IT" dirty="0" smtClean="0">
                <a:solidFill>
                  <a:srgbClr val="FF0000"/>
                </a:solidFill>
              </a:rPr>
              <a:t>definitiva altresì</a:t>
            </a:r>
            <a:r>
              <a:rPr lang="it-IT" dirty="0" smtClean="0"/>
              <a:t> quando </a:t>
            </a:r>
            <a:r>
              <a:rPr lang="it-IT" dirty="0"/>
              <a:t>il panel/comitato della Grande camera </a:t>
            </a:r>
            <a:r>
              <a:rPr lang="it-IT" dirty="0">
                <a:solidFill>
                  <a:srgbClr val="FF0000"/>
                </a:solidFill>
              </a:rPr>
              <a:t>dichiara irricevibile</a:t>
            </a:r>
            <a:r>
              <a:rPr lang="it-IT" dirty="0"/>
              <a:t> la richiesta di </a:t>
            </a:r>
            <a:r>
              <a:rPr lang="it-IT" dirty="0" smtClean="0"/>
              <a:t>rinvio («non accetta» la richiesta di rinvio: art. 43, par. 2, CEDU).</a:t>
            </a:r>
            <a:endParaRPr lang="it-IT" dirty="0"/>
          </a:p>
          <a:p>
            <a:endParaRPr lang="it-IT" dirty="0"/>
          </a:p>
        </p:txBody>
      </p:sp>
    </p:spTree>
    <p:extLst>
      <p:ext uri="{BB962C8B-B14F-4D97-AF65-F5344CB8AC3E}">
        <p14:creationId xmlns:p14="http://schemas.microsoft.com/office/powerpoint/2010/main" val="2700156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Grande Camera: la rimessione camerale (art. 30)</a:t>
            </a:r>
            <a:endParaRPr lang="it-IT" dirty="0"/>
          </a:p>
        </p:txBody>
      </p:sp>
      <p:sp>
        <p:nvSpPr>
          <p:cNvPr id="3" name="Segnaposto contenuto 2"/>
          <p:cNvSpPr>
            <a:spLocks noGrp="1"/>
          </p:cNvSpPr>
          <p:nvPr>
            <p:ph idx="1"/>
          </p:nvPr>
        </p:nvSpPr>
        <p:spPr/>
        <p:txBody>
          <a:bodyPr>
            <a:normAutofit fontScale="47500" lnSpcReduction="20000"/>
          </a:bodyPr>
          <a:lstStyle/>
          <a:p>
            <a:r>
              <a:rPr lang="it-IT" sz="2900" dirty="0"/>
              <a:t>La formazione della </a:t>
            </a:r>
            <a:r>
              <a:rPr lang="it-IT" sz="2900" dirty="0" smtClean="0"/>
              <a:t>«</a:t>
            </a:r>
            <a:r>
              <a:rPr lang="it-IT" sz="2900" b="1" dirty="0" smtClean="0"/>
              <a:t>Grande camera»</a:t>
            </a:r>
            <a:r>
              <a:rPr lang="it-IT" sz="2900" dirty="0" smtClean="0"/>
              <a:t> </a:t>
            </a:r>
            <a:r>
              <a:rPr lang="it-IT" sz="2900" dirty="0"/>
              <a:t>(17 giudici) è </a:t>
            </a:r>
            <a:r>
              <a:rPr lang="it-IT" sz="2900" dirty="0" smtClean="0"/>
              <a:t>speciale (art. 26, par. 5). </a:t>
            </a:r>
          </a:p>
          <a:p>
            <a:r>
              <a:rPr lang="it-IT" sz="2900" dirty="0" smtClean="0"/>
              <a:t>La Grande Camera è formata come segue: ne sono membri «ex officio» </a:t>
            </a:r>
          </a:p>
          <a:p>
            <a:r>
              <a:rPr lang="it-IT" sz="2900" dirty="0"/>
              <a:t>-</a:t>
            </a:r>
            <a:r>
              <a:rPr lang="it-IT" sz="2900" dirty="0" smtClean="0"/>
              <a:t>il «giudice nazionale» dello Stato membro convenuto (o un </a:t>
            </a:r>
            <a:r>
              <a:rPr lang="it-IT" sz="2900" dirty="0"/>
              <a:t>giudice ad hoc designato a tal </a:t>
            </a:r>
            <a:r>
              <a:rPr lang="it-IT" sz="2900" dirty="0" smtClean="0"/>
              <a:t>fine), </a:t>
            </a:r>
          </a:p>
          <a:p>
            <a:r>
              <a:rPr lang="it-IT" sz="2900" dirty="0"/>
              <a:t>-</a:t>
            </a:r>
            <a:r>
              <a:rPr lang="it-IT" sz="2900" dirty="0" smtClean="0"/>
              <a:t>il </a:t>
            </a:r>
            <a:r>
              <a:rPr lang="it-IT" sz="2900" dirty="0"/>
              <a:t>Presidente della Corte, </a:t>
            </a:r>
            <a:r>
              <a:rPr lang="it-IT" sz="2900" dirty="0" smtClean="0"/>
              <a:t>i </a:t>
            </a:r>
            <a:r>
              <a:rPr lang="it-IT" sz="2900" dirty="0"/>
              <a:t>vice-presidenti e </a:t>
            </a:r>
            <a:r>
              <a:rPr lang="it-IT" sz="2900" dirty="0" smtClean="0"/>
              <a:t>i </a:t>
            </a:r>
            <a:r>
              <a:rPr lang="it-IT" sz="2900" dirty="0"/>
              <a:t>presidenti delle </a:t>
            </a:r>
            <a:r>
              <a:rPr lang="it-IT" sz="2900" dirty="0" smtClean="0"/>
              <a:t>camere;</a:t>
            </a:r>
          </a:p>
          <a:p>
            <a:r>
              <a:rPr lang="it-IT" sz="2900" dirty="0"/>
              <a:t>-</a:t>
            </a:r>
            <a:r>
              <a:rPr lang="it-IT" sz="2900" dirty="0" smtClean="0"/>
              <a:t> Ne sono membri infine altri </a:t>
            </a:r>
            <a:r>
              <a:rPr lang="it-IT" sz="2900" dirty="0"/>
              <a:t>giudici (secondo regolamento di procedura</a:t>
            </a:r>
            <a:r>
              <a:rPr lang="it-IT" sz="2900" dirty="0" smtClean="0"/>
              <a:t>), a completamento del collegio di 17;</a:t>
            </a:r>
            <a:endParaRPr lang="it-IT" sz="2900" dirty="0"/>
          </a:p>
          <a:p>
            <a:r>
              <a:rPr lang="it-IT" sz="2900" dirty="0" smtClean="0"/>
              <a:t>La </a:t>
            </a:r>
            <a:r>
              <a:rPr lang="it-IT" sz="2900" dirty="0"/>
              <a:t>formazione è utilizzata per </a:t>
            </a:r>
            <a:r>
              <a:rPr lang="it-IT" sz="2900" i="1" dirty="0"/>
              <a:t>la trattazione di problemi interpretativi nuovi o di particolare importanza o per la modifica </a:t>
            </a:r>
            <a:r>
              <a:rPr lang="it-IT" sz="2900" dirty="0">
                <a:solidFill>
                  <a:srgbClr val="FF0000"/>
                </a:solidFill>
              </a:rPr>
              <a:t>(</a:t>
            </a:r>
            <a:r>
              <a:rPr lang="it-IT" sz="2900" dirty="0" err="1">
                <a:solidFill>
                  <a:srgbClr val="FF0000"/>
                </a:solidFill>
              </a:rPr>
              <a:t>overruling</a:t>
            </a:r>
            <a:r>
              <a:rPr lang="it-IT" sz="2900" dirty="0">
                <a:solidFill>
                  <a:srgbClr val="FF0000"/>
                </a:solidFill>
              </a:rPr>
              <a:t>)</a:t>
            </a:r>
            <a:r>
              <a:rPr lang="it-IT" sz="2900" i="1" dirty="0"/>
              <a:t> di precedenti </a:t>
            </a:r>
            <a:r>
              <a:rPr lang="it-IT" sz="2900" i="1" dirty="0" smtClean="0"/>
              <a:t>decisioni</a:t>
            </a:r>
            <a:r>
              <a:rPr lang="it-IT" sz="2900" dirty="0"/>
              <a:t> </a:t>
            </a:r>
            <a:r>
              <a:rPr lang="it-IT" sz="2900" dirty="0" smtClean="0"/>
              <a:t>(art. 30 e 43 CEDU). # È </a:t>
            </a:r>
            <a:r>
              <a:rPr lang="it-IT" sz="2900" dirty="0"/>
              <a:t>anche la formazione riservata per l’esercizio della </a:t>
            </a:r>
            <a:r>
              <a:rPr lang="it-IT" sz="2900" i="1" dirty="0">
                <a:solidFill>
                  <a:srgbClr val="FF0000"/>
                </a:solidFill>
              </a:rPr>
              <a:t>funzione consultiva</a:t>
            </a:r>
            <a:r>
              <a:rPr lang="it-IT" sz="2900" dirty="0"/>
              <a:t> della Corte (art. </a:t>
            </a:r>
            <a:r>
              <a:rPr lang="it-IT" sz="2900" dirty="0" smtClean="0"/>
              <a:t>31, </a:t>
            </a:r>
            <a:r>
              <a:rPr lang="it-IT" sz="2900" dirty="0" err="1" smtClean="0"/>
              <a:t>lett</a:t>
            </a:r>
            <a:r>
              <a:rPr lang="it-IT" sz="2900" dirty="0" smtClean="0"/>
              <a:t>. c) </a:t>
            </a:r>
            <a:r>
              <a:rPr lang="it-IT" sz="2900" dirty="0"/>
              <a:t>(e per quella futura, attivabile dalle </a:t>
            </a:r>
            <a:r>
              <a:rPr lang="it-IT" sz="2900" i="1" dirty="0">
                <a:solidFill>
                  <a:srgbClr val="FF0000"/>
                </a:solidFill>
              </a:rPr>
              <a:t>corti supreme designate dagli Stati membri</a:t>
            </a:r>
            <a:r>
              <a:rPr lang="it-IT" sz="2900" dirty="0"/>
              <a:t>, ex Protocollo n. XVI</a:t>
            </a:r>
            <a:r>
              <a:rPr lang="it-IT" sz="2900" dirty="0" smtClean="0"/>
              <a:t>). # La Grande Camera è infine esclusivamente competente ad accertare il «</a:t>
            </a:r>
            <a:r>
              <a:rPr lang="it-IT" sz="2900" dirty="0" smtClean="0">
                <a:solidFill>
                  <a:srgbClr val="FF0000"/>
                </a:solidFill>
              </a:rPr>
              <a:t>mancato adempimento</a:t>
            </a:r>
            <a:r>
              <a:rPr lang="it-IT" sz="2900" dirty="0" smtClean="0"/>
              <a:t>» dell’obbligo di esecuzione della sentenza definitiva (art. 46, par. 1) (art. 31, </a:t>
            </a:r>
            <a:r>
              <a:rPr lang="it-IT" sz="2900" dirty="0" err="1" smtClean="0"/>
              <a:t>lett</a:t>
            </a:r>
            <a:r>
              <a:rPr lang="it-IT" sz="2900" dirty="0" smtClean="0"/>
              <a:t>. b)</a:t>
            </a:r>
          </a:p>
          <a:p>
            <a:r>
              <a:rPr lang="it-IT" sz="2900" dirty="0" smtClean="0"/>
              <a:t>La </a:t>
            </a:r>
            <a:r>
              <a:rPr lang="it-IT" sz="2900" dirty="0"/>
              <a:t>Grande Camera </a:t>
            </a:r>
            <a:r>
              <a:rPr lang="it-IT" sz="2900" dirty="0">
                <a:solidFill>
                  <a:srgbClr val="FF0000"/>
                </a:solidFill>
              </a:rPr>
              <a:t>è </a:t>
            </a:r>
            <a:r>
              <a:rPr lang="it-IT" sz="2900" dirty="0" smtClean="0">
                <a:solidFill>
                  <a:srgbClr val="FF0000"/>
                </a:solidFill>
              </a:rPr>
              <a:t>adita (attivata) </a:t>
            </a:r>
            <a:r>
              <a:rPr lang="it-IT" sz="2900" dirty="0"/>
              <a:t>tramite:</a:t>
            </a:r>
          </a:p>
          <a:p>
            <a:r>
              <a:rPr lang="it-IT" sz="2900" dirty="0"/>
              <a:t> </a:t>
            </a:r>
            <a:r>
              <a:rPr lang="it-IT" sz="2900" dirty="0" smtClean="0"/>
              <a:t>a</a:t>
            </a:r>
            <a:r>
              <a:rPr lang="it-IT" sz="2900" dirty="0"/>
              <a:t>) un </a:t>
            </a:r>
            <a:r>
              <a:rPr lang="it-IT" sz="2900" dirty="0">
                <a:solidFill>
                  <a:srgbClr val="FF0000"/>
                </a:solidFill>
              </a:rPr>
              <a:t>procedimento di rimessione (</a:t>
            </a:r>
            <a:r>
              <a:rPr lang="it-IT" sz="2900" i="1" dirty="0" err="1">
                <a:solidFill>
                  <a:srgbClr val="FF0000"/>
                </a:solidFill>
              </a:rPr>
              <a:t>relinquishment</a:t>
            </a:r>
            <a:r>
              <a:rPr lang="it-IT" sz="2900" dirty="0">
                <a:solidFill>
                  <a:srgbClr val="FF0000"/>
                </a:solidFill>
              </a:rPr>
              <a:t>, </a:t>
            </a:r>
            <a:r>
              <a:rPr lang="it-IT" sz="2900" i="1" dirty="0" err="1">
                <a:solidFill>
                  <a:srgbClr val="FF0000"/>
                </a:solidFill>
              </a:rPr>
              <a:t>desassiment</a:t>
            </a:r>
            <a:r>
              <a:rPr lang="it-IT" sz="2900" dirty="0">
                <a:solidFill>
                  <a:srgbClr val="FF0000"/>
                </a:solidFill>
              </a:rPr>
              <a:t>) </a:t>
            </a:r>
            <a:r>
              <a:rPr lang="it-IT" sz="2900" dirty="0" smtClean="0">
                <a:solidFill>
                  <a:srgbClr val="FF0000"/>
                </a:solidFill>
              </a:rPr>
              <a:t> </a:t>
            </a:r>
            <a:r>
              <a:rPr lang="it-IT" sz="2900" dirty="0" smtClean="0"/>
              <a:t>da </a:t>
            </a:r>
            <a:r>
              <a:rPr lang="it-IT" sz="2900" dirty="0"/>
              <a:t>parte della Camera investita di un </a:t>
            </a:r>
            <a:r>
              <a:rPr lang="it-IT" sz="2900" dirty="0" smtClean="0"/>
              <a:t>caso (art. 30 CEDU). </a:t>
            </a:r>
          </a:p>
          <a:p>
            <a:r>
              <a:rPr lang="it-IT" sz="2900" dirty="0" smtClean="0"/>
              <a:t>È tuttavia facoltà delle parti (di ciascuna parte) opporsi alla rimessione (ché la rimessione priva le parti della possibilità di chiedere il «rinvio»: infra).</a:t>
            </a:r>
          </a:p>
          <a:p>
            <a:r>
              <a:rPr lang="it-IT" sz="2900" dirty="0" smtClean="0"/>
              <a:t> La rimessione è subordinata a un problema di sostanza: </a:t>
            </a:r>
            <a:r>
              <a:rPr lang="en-US" sz="2900" dirty="0" smtClean="0"/>
              <a:t>«</a:t>
            </a:r>
            <a:r>
              <a:rPr lang="en-US" sz="2900" dirty="0"/>
              <a:t>Where a case pending before a Chamber </a:t>
            </a:r>
            <a:r>
              <a:rPr lang="en-US" sz="2900" i="1" dirty="0">
                <a:solidFill>
                  <a:srgbClr val="FF0000"/>
                </a:solidFill>
              </a:rPr>
              <a:t>raises a serious question affecting the interpretation of the Convention or the protocols thereto</a:t>
            </a:r>
            <a:r>
              <a:rPr lang="en-US" sz="2900" dirty="0"/>
              <a:t>, or </a:t>
            </a:r>
            <a:r>
              <a:rPr lang="en-US" sz="2900" i="1" dirty="0">
                <a:solidFill>
                  <a:srgbClr val="FF0000"/>
                </a:solidFill>
              </a:rPr>
              <a:t>where the resolution of a question before the Chamber might have a result inconsistent with a judgment previously delivered by the </a:t>
            </a:r>
            <a:r>
              <a:rPr lang="en-US" sz="2900" i="1" dirty="0" smtClean="0">
                <a:solidFill>
                  <a:srgbClr val="FF0000"/>
                </a:solidFill>
              </a:rPr>
              <a:t>Court</a:t>
            </a:r>
            <a:r>
              <a:rPr lang="en-US" sz="2900" dirty="0" smtClean="0"/>
              <a:t>»). </a:t>
            </a:r>
            <a:r>
              <a:rPr lang="it-IT" sz="2900" dirty="0" smtClean="0"/>
              <a:t>La </a:t>
            </a:r>
            <a:r>
              <a:rPr lang="it-IT" sz="2900" dirty="0"/>
              <a:t>previsione nel testo della Convenzione riprende una prassi interna alla Corte (prevista dal suo regolamento di procedura: v. </a:t>
            </a:r>
            <a:r>
              <a:rPr lang="it-IT" sz="2900" dirty="0" smtClean="0"/>
              <a:t>esempio Corte </a:t>
            </a:r>
            <a:r>
              <a:rPr lang="it-IT" sz="2900" dirty="0"/>
              <a:t>EDU, plenaria, 9.2.1967, ric. n. 1474/62; 1677/62; 1691/62; 1769/63; 1994/63; 2126/64, </a:t>
            </a:r>
            <a:r>
              <a:rPr lang="it-IT" sz="2900" i="1" u="heavy" dirty="0">
                <a:solidFill>
                  <a:srgbClr val="FF0000"/>
                </a:solidFill>
              </a:rPr>
              <a:t>Caso “relativo a certi aspetti del regime linguistico dell’insegnamento in Belgio” c. Belgio (eccezioni preliminari)</a:t>
            </a:r>
            <a:r>
              <a:rPr lang="it-IT" sz="2900" dirty="0"/>
              <a:t>, punto </a:t>
            </a:r>
            <a:r>
              <a:rPr lang="it-IT" sz="2900" dirty="0" smtClean="0"/>
              <a:t>8). </a:t>
            </a:r>
            <a:r>
              <a:rPr lang="en-US" sz="2900" dirty="0"/>
              <a:t> </a:t>
            </a:r>
            <a:endParaRPr lang="it-IT" sz="2900" dirty="0"/>
          </a:p>
          <a:p>
            <a:endParaRPr lang="it-IT" dirty="0"/>
          </a:p>
          <a:p>
            <a:endParaRPr lang="it-IT" dirty="0"/>
          </a:p>
        </p:txBody>
      </p:sp>
    </p:spTree>
    <p:extLst>
      <p:ext uri="{BB962C8B-B14F-4D97-AF65-F5344CB8AC3E}">
        <p14:creationId xmlns:p14="http://schemas.microsoft.com/office/powerpoint/2010/main" val="1939262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Grande Camera: il rinvio richiesto dalle parti (art. 43)</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b) un </a:t>
            </a:r>
            <a:r>
              <a:rPr lang="it-IT" dirty="0" smtClean="0">
                <a:solidFill>
                  <a:srgbClr val="FF0000"/>
                </a:solidFill>
              </a:rPr>
              <a:t>procedimento di revisione interna della sentenza camerale</a:t>
            </a:r>
            <a:r>
              <a:rPr lang="it-IT" dirty="0" smtClean="0"/>
              <a:t>. </a:t>
            </a:r>
          </a:p>
          <a:p>
            <a:r>
              <a:rPr lang="it-IT" dirty="0" smtClean="0"/>
              <a:t>È avviato dalla richiesta di «rinvio» sollevata da una delle parti (senza l’accordo dell’altra).</a:t>
            </a:r>
          </a:p>
          <a:p>
            <a:r>
              <a:rPr lang="it-IT" dirty="0" smtClean="0"/>
              <a:t>Non è un «diritto di appello» della sentenza camerale: la richiesta deve essere fondata su </a:t>
            </a:r>
            <a:r>
              <a:rPr lang="it-IT" dirty="0" smtClean="0">
                <a:solidFill>
                  <a:srgbClr val="FF0000"/>
                </a:solidFill>
              </a:rPr>
              <a:t>elementi oggettivi</a:t>
            </a:r>
            <a:r>
              <a:rPr lang="it-IT" dirty="0" smtClean="0"/>
              <a:t> (coerenza della giurisprudenza interpretativa, questione originale e di rilevanza generale);</a:t>
            </a:r>
          </a:p>
          <a:p>
            <a:r>
              <a:rPr lang="it-IT" dirty="0" smtClean="0"/>
              <a:t>deve avere carattere «eccezionale»; </a:t>
            </a:r>
          </a:p>
          <a:p>
            <a:r>
              <a:rPr lang="it-IT" dirty="0" smtClean="0"/>
              <a:t>il termine per far richiesta di rinvio è di 3 mesi dal deposito della sentenza camerale.</a:t>
            </a:r>
          </a:p>
          <a:p>
            <a:r>
              <a:rPr lang="it-IT" dirty="0" smtClean="0"/>
              <a:t>Art. 43: </a:t>
            </a:r>
            <a:r>
              <a:rPr lang="en-US" dirty="0" smtClean="0"/>
              <a:t>«1. Within </a:t>
            </a:r>
            <a:r>
              <a:rPr lang="en-US" dirty="0"/>
              <a:t>a period of three months from the date of the </a:t>
            </a:r>
            <a:r>
              <a:rPr lang="en-US" dirty="0" smtClean="0"/>
              <a:t>judgment of </a:t>
            </a:r>
            <a:r>
              <a:rPr lang="en-US" dirty="0"/>
              <a:t>the Chamber, any party to the case may, in exceptional cases</a:t>
            </a:r>
            <a:r>
              <a:rPr lang="en-US" dirty="0" smtClean="0"/>
              <a:t>, request </a:t>
            </a:r>
            <a:r>
              <a:rPr lang="en-US" dirty="0"/>
              <a:t>that the case be referred to the Grand Chamber</a:t>
            </a:r>
            <a:r>
              <a:rPr lang="en-US" dirty="0" smtClean="0"/>
              <a:t>. 2</a:t>
            </a:r>
            <a:r>
              <a:rPr lang="en-US" dirty="0"/>
              <a:t>. A panel of five judges of the Grand Chamber shall </a:t>
            </a:r>
            <a:r>
              <a:rPr lang="en-US" dirty="0" smtClean="0"/>
              <a:t>accept the </a:t>
            </a:r>
            <a:r>
              <a:rPr lang="en-US" dirty="0"/>
              <a:t>request if the case raises a serious question affecting </a:t>
            </a:r>
            <a:r>
              <a:rPr lang="en-US" dirty="0" smtClean="0"/>
              <a:t>the interpretation </a:t>
            </a:r>
            <a:r>
              <a:rPr lang="en-US" dirty="0"/>
              <a:t>or application of the Convention or the </a:t>
            </a:r>
            <a:r>
              <a:rPr lang="en-US" dirty="0" smtClean="0"/>
              <a:t>Protocols thereto</a:t>
            </a:r>
            <a:r>
              <a:rPr lang="en-US" dirty="0"/>
              <a:t>, or a serious issue of general importance</a:t>
            </a:r>
            <a:r>
              <a:rPr lang="en-US" dirty="0" smtClean="0"/>
              <a:t>. 3</a:t>
            </a:r>
            <a:r>
              <a:rPr lang="en-US" dirty="0"/>
              <a:t>. If the panel accepts the request, the Grand Chamber </a:t>
            </a:r>
            <a:r>
              <a:rPr lang="en-US" dirty="0" smtClean="0"/>
              <a:t>shall decide </a:t>
            </a:r>
            <a:r>
              <a:rPr lang="en-US" dirty="0"/>
              <a:t>the case by means of a </a:t>
            </a:r>
            <a:r>
              <a:rPr lang="en-US" dirty="0" smtClean="0"/>
              <a:t>judgment»</a:t>
            </a:r>
          </a:p>
          <a:p>
            <a:r>
              <a:rPr lang="en-US" dirty="0" smtClean="0"/>
              <a:t>Nelle </a:t>
            </a:r>
            <a:r>
              <a:rPr lang="en-US" dirty="0" err="1" smtClean="0">
                <a:solidFill>
                  <a:srgbClr val="FF0000"/>
                </a:solidFill>
              </a:rPr>
              <a:t>altre</a:t>
            </a:r>
            <a:r>
              <a:rPr lang="en-US" dirty="0" smtClean="0">
                <a:solidFill>
                  <a:srgbClr val="FF0000"/>
                </a:solidFill>
              </a:rPr>
              <a:t> </a:t>
            </a:r>
            <a:r>
              <a:rPr lang="en-US" dirty="0" err="1" smtClean="0">
                <a:solidFill>
                  <a:srgbClr val="FF0000"/>
                </a:solidFill>
              </a:rPr>
              <a:t>funzioni</a:t>
            </a:r>
            <a:r>
              <a:rPr lang="en-US" dirty="0" smtClean="0"/>
              <a:t> (</a:t>
            </a:r>
            <a:r>
              <a:rPr lang="en-US" dirty="0" err="1" smtClean="0">
                <a:solidFill>
                  <a:srgbClr val="FF0000"/>
                </a:solidFill>
              </a:rPr>
              <a:t>consultiva</a:t>
            </a:r>
            <a:r>
              <a:rPr lang="en-US" dirty="0" smtClean="0"/>
              <a:t>, art. 47 CEDU, </a:t>
            </a:r>
            <a:r>
              <a:rPr lang="en-US" dirty="0" err="1" smtClean="0"/>
              <a:t>su</a:t>
            </a:r>
            <a:r>
              <a:rPr lang="en-US" dirty="0"/>
              <a:t> </a:t>
            </a:r>
            <a:r>
              <a:rPr lang="en-US" dirty="0" smtClean="0"/>
              <a:t>«</a:t>
            </a:r>
            <a:r>
              <a:rPr lang="en-US" i="1" dirty="0" smtClean="0"/>
              <a:t>legal </a:t>
            </a:r>
            <a:r>
              <a:rPr lang="en-US" i="1" dirty="0"/>
              <a:t>questions concerning </a:t>
            </a:r>
            <a:r>
              <a:rPr lang="en-US" i="1" dirty="0" smtClean="0"/>
              <a:t>the interpretation </a:t>
            </a:r>
            <a:r>
              <a:rPr lang="en-US" i="1" dirty="0"/>
              <a:t>of the Convention and the Protocols </a:t>
            </a:r>
            <a:r>
              <a:rPr lang="en-US" i="1" dirty="0" smtClean="0"/>
              <a:t>thereto</a:t>
            </a:r>
            <a:r>
              <a:rPr lang="en-US" dirty="0" smtClean="0"/>
              <a:t>», </a:t>
            </a:r>
            <a:r>
              <a:rPr lang="en-US" dirty="0" err="1" smtClean="0"/>
              <a:t>competenza</a:t>
            </a:r>
            <a:r>
              <a:rPr lang="en-US" dirty="0" smtClean="0"/>
              <a:t> di </a:t>
            </a:r>
            <a:r>
              <a:rPr lang="en-US" dirty="0" err="1" smtClean="0"/>
              <a:t>carattere</a:t>
            </a:r>
            <a:r>
              <a:rPr lang="en-US" dirty="0" smtClean="0"/>
              <a:t> residual </a:t>
            </a:r>
            <a:r>
              <a:rPr lang="en-US" dirty="0" err="1" smtClean="0"/>
              <a:t>rispetto</a:t>
            </a:r>
            <a:r>
              <a:rPr lang="en-US" dirty="0" smtClean="0"/>
              <a:t> a </a:t>
            </a:r>
            <a:r>
              <a:rPr lang="en-US" dirty="0" err="1" smtClean="0"/>
              <a:t>quella</a:t>
            </a:r>
            <a:r>
              <a:rPr lang="en-US" dirty="0" smtClean="0"/>
              <a:t> </a:t>
            </a:r>
            <a:r>
              <a:rPr lang="en-US" dirty="0" err="1" smtClean="0"/>
              <a:t>contenziosa</a:t>
            </a:r>
            <a:r>
              <a:rPr lang="en-US" dirty="0" smtClean="0"/>
              <a:t>; </a:t>
            </a:r>
            <a:r>
              <a:rPr lang="en-US" dirty="0" err="1" smtClean="0"/>
              <a:t>accertamento</a:t>
            </a:r>
            <a:r>
              <a:rPr lang="en-US" dirty="0" smtClean="0"/>
              <a:t> </a:t>
            </a:r>
            <a:r>
              <a:rPr lang="en-US" dirty="0" err="1" smtClean="0"/>
              <a:t>dell’</a:t>
            </a:r>
            <a:r>
              <a:rPr lang="en-US" i="1" dirty="0" err="1" smtClean="0"/>
              <a:t>inadempimento</a:t>
            </a:r>
            <a:r>
              <a:rPr lang="en-US" i="1" dirty="0" smtClean="0"/>
              <a:t> </a:t>
            </a:r>
            <a:r>
              <a:rPr lang="en-US" i="1" dirty="0" err="1" smtClean="0"/>
              <a:t>dell’obbligo</a:t>
            </a:r>
            <a:r>
              <a:rPr lang="en-US" i="1" dirty="0" smtClean="0"/>
              <a:t> </a:t>
            </a:r>
            <a:r>
              <a:rPr lang="en-US" i="1" dirty="0" err="1" smtClean="0"/>
              <a:t>d’esecuzione</a:t>
            </a:r>
            <a:r>
              <a:rPr lang="en-US" i="1" dirty="0" smtClean="0"/>
              <a:t> </a:t>
            </a:r>
            <a:r>
              <a:rPr lang="en-US" i="1" dirty="0" err="1" smtClean="0"/>
              <a:t>delle</a:t>
            </a:r>
            <a:r>
              <a:rPr lang="en-US" i="1" dirty="0" smtClean="0"/>
              <a:t> </a:t>
            </a:r>
            <a:r>
              <a:rPr lang="en-US" i="1" dirty="0" err="1" smtClean="0"/>
              <a:t>sentenze</a:t>
            </a:r>
            <a:r>
              <a:rPr lang="en-US" dirty="0" smtClean="0"/>
              <a:t> definitive: art. 46, par. 4-5) la Grande Camera è </a:t>
            </a:r>
            <a:r>
              <a:rPr lang="en-US" dirty="0" err="1" smtClean="0"/>
              <a:t>attivata</a:t>
            </a:r>
            <a:r>
              <a:rPr lang="en-US" dirty="0" smtClean="0"/>
              <a:t> dal </a:t>
            </a:r>
            <a:r>
              <a:rPr lang="en-US" dirty="0" err="1" smtClean="0">
                <a:solidFill>
                  <a:srgbClr val="FF0000"/>
                </a:solidFill>
              </a:rPr>
              <a:t>Comitato</a:t>
            </a:r>
            <a:r>
              <a:rPr lang="en-US" dirty="0" smtClean="0">
                <a:solidFill>
                  <a:srgbClr val="FF0000"/>
                </a:solidFill>
              </a:rPr>
              <a:t> </a:t>
            </a:r>
            <a:r>
              <a:rPr lang="en-US" dirty="0" err="1" smtClean="0">
                <a:solidFill>
                  <a:srgbClr val="FF0000"/>
                </a:solidFill>
              </a:rPr>
              <a:t>dei</a:t>
            </a:r>
            <a:r>
              <a:rPr lang="en-US" dirty="0" smtClean="0">
                <a:solidFill>
                  <a:srgbClr val="FF0000"/>
                </a:solidFill>
              </a:rPr>
              <a:t> </a:t>
            </a:r>
            <a:r>
              <a:rPr lang="en-US" dirty="0" err="1" smtClean="0">
                <a:solidFill>
                  <a:srgbClr val="FF0000"/>
                </a:solidFill>
              </a:rPr>
              <a:t>ministri</a:t>
            </a:r>
            <a:r>
              <a:rPr lang="en-US" dirty="0" smtClean="0"/>
              <a:t> (</a:t>
            </a:r>
            <a:r>
              <a:rPr lang="en-US" dirty="0" err="1" smtClean="0"/>
              <a:t>decisione</a:t>
            </a:r>
            <a:r>
              <a:rPr lang="en-US" dirty="0" smtClean="0"/>
              <a:t> </a:t>
            </a:r>
            <a:r>
              <a:rPr lang="en-US" dirty="0" err="1" smtClean="0"/>
              <a:t>discrezionale</a:t>
            </a:r>
            <a:r>
              <a:rPr lang="en-US" dirty="0" smtClean="0"/>
              <a:t>)</a:t>
            </a:r>
            <a:endParaRPr lang="it-IT" dirty="0"/>
          </a:p>
        </p:txBody>
      </p:sp>
    </p:spTree>
    <p:extLst>
      <p:ext uri="{BB962C8B-B14F-4D97-AF65-F5344CB8AC3E}">
        <p14:creationId xmlns:p14="http://schemas.microsoft.com/office/powerpoint/2010/main" val="822089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Comitato dei ministri</a:t>
            </a:r>
            <a:endParaRPr lang="it-IT" dirty="0"/>
          </a:p>
        </p:txBody>
      </p:sp>
      <p:sp>
        <p:nvSpPr>
          <p:cNvPr id="3" name="Segnaposto contenuto 2"/>
          <p:cNvSpPr>
            <a:spLocks noGrp="1"/>
          </p:cNvSpPr>
          <p:nvPr>
            <p:ph idx="1"/>
          </p:nvPr>
        </p:nvSpPr>
        <p:spPr/>
        <p:txBody>
          <a:bodyPr>
            <a:normAutofit fontScale="70000" lnSpcReduction="20000"/>
          </a:bodyPr>
          <a:lstStyle/>
          <a:p>
            <a:r>
              <a:rPr lang="it-IT" b="1" dirty="0"/>
              <a:t>Il Comitato dei ministri</a:t>
            </a:r>
            <a:endParaRPr lang="it-IT" dirty="0"/>
          </a:p>
          <a:p>
            <a:r>
              <a:rPr lang="it-IT" dirty="0" smtClean="0"/>
              <a:t>Il </a:t>
            </a:r>
            <a:r>
              <a:rPr lang="it-IT" dirty="0"/>
              <a:t>Comitato dei ministri </a:t>
            </a:r>
            <a:r>
              <a:rPr lang="it-IT" dirty="0" smtClean="0"/>
              <a:t>del Consiglio d’Europa (organo formato da ministri nazionali o loro rappresentanti) ha </a:t>
            </a:r>
            <a:r>
              <a:rPr lang="it-IT" dirty="0"/>
              <a:t>la funzione di monitorare l’esecuzione della sentenza </a:t>
            </a:r>
            <a:r>
              <a:rPr lang="it-IT" dirty="0" smtClean="0"/>
              <a:t>definitiva della Corte («</a:t>
            </a:r>
            <a:r>
              <a:rPr lang="it-IT" dirty="0" err="1">
                <a:solidFill>
                  <a:srgbClr val="FF0000"/>
                </a:solidFill>
              </a:rPr>
              <a:t>supervise</a:t>
            </a:r>
            <a:r>
              <a:rPr lang="it-IT" dirty="0">
                <a:solidFill>
                  <a:srgbClr val="FF0000"/>
                </a:solidFill>
              </a:rPr>
              <a:t> </a:t>
            </a:r>
            <a:r>
              <a:rPr lang="it-IT" dirty="0" err="1">
                <a:solidFill>
                  <a:srgbClr val="FF0000"/>
                </a:solidFill>
              </a:rPr>
              <a:t>its</a:t>
            </a:r>
            <a:r>
              <a:rPr lang="it-IT" dirty="0">
                <a:solidFill>
                  <a:srgbClr val="FF0000"/>
                </a:solidFill>
              </a:rPr>
              <a:t> </a:t>
            </a:r>
            <a:r>
              <a:rPr lang="it-IT" dirty="0" err="1">
                <a:solidFill>
                  <a:srgbClr val="FF0000"/>
                </a:solidFill>
              </a:rPr>
              <a:t>execution</a:t>
            </a:r>
            <a:r>
              <a:rPr lang="it-IT" dirty="0" smtClean="0"/>
              <a:t>»). La sentenza, infatti, è vincolante per lo Stato riguardato (art. 46, par. 1). </a:t>
            </a:r>
            <a:r>
              <a:rPr lang="it-IT" dirty="0"/>
              <a:t>Nella prassi adotta a tal fine </a:t>
            </a:r>
            <a:r>
              <a:rPr lang="it-IT" dirty="0" smtClean="0"/>
              <a:t>comunicazioni e rapporti (per «orientare» lo Stato). </a:t>
            </a:r>
            <a:endParaRPr lang="it-IT" dirty="0"/>
          </a:p>
          <a:p>
            <a:r>
              <a:rPr lang="it-IT" dirty="0" smtClean="0"/>
              <a:t>Il </a:t>
            </a:r>
            <a:r>
              <a:rPr lang="it-IT" dirty="0"/>
              <a:t>Comitato </a:t>
            </a:r>
            <a:r>
              <a:rPr lang="it-IT" dirty="0" smtClean="0"/>
              <a:t>può </a:t>
            </a:r>
            <a:r>
              <a:rPr lang="it-IT" dirty="0">
                <a:solidFill>
                  <a:srgbClr val="FF0000"/>
                </a:solidFill>
              </a:rPr>
              <a:t>sottoporre una questione alla Corte</a:t>
            </a:r>
            <a:r>
              <a:rPr lang="it-IT" dirty="0"/>
              <a:t> ove constati che la sorveglianza dell’esecuzione della sentenza è ostacolata da un </a:t>
            </a:r>
            <a:r>
              <a:rPr lang="it-IT" dirty="0">
                <a:solidFill>
                  <a:srgbClr val="FF0000"/>
                </a:solidFill>
              </a:rPr>
              <a:t>problema d’interpretazione</a:t>
            </a:r>
            <a:r>
              <a:rPr lang="it-IT" dirty="0"/>
              <a:t> della </a:t>
            </a:r>
            <a:r>
              <a:rPr lang="it-IT" dirty="0" smtClean="0"/>
              <a:t>sentenza; in tal caso la Corte adotta «</a:t>
            </a:r>
            <a:r>
              <a:rPr lang="en-US" dirty="0" smtClean="0"/>
              <a:t>a </a:t>
            </a:r>
            <a:r>
              <a:rPr lang="en-US" dirty="0"/>
              <a:t>ruling on the question of interpretation</a:t>
            </a:r>
            <a:r>
              <a:rPr lang="it-IT" dirty="0" smtClean="0"/>
              <a:t>» </a:t>
            </a:r>
            <a:r>
              <a:rPr lang="it-IT" dirty="0"/>
              <a:t>(art. 46.3). </a:t>
            </a:r>
          </a:p>
          <a:p>
            <a:r>
              <a:rPr lang="it-IT" dirty="0" smtClean="0"/>
              <a:t>Può inoltre, come visto, </a:t>
            </a:r>
            <a:r>
              <a:rPr lang="it-IT" dirty="0">
                <a:solidFill>
                  <a:srgbClr val="FF0000"/>
                </a:solidFill>
              </a:rPr>
              <a:t>deferire alla Corte un caso di mancata ottemperanza</a:t>
            </a:r>
            <a:r>
              <a:rPr lang="it-IT" dirty="0"/>
              <a:t> alla sentenza della Corte. Questa ha solo il compito di accertare la violazione dell’art. 46.1 (art. 46.4-5). </a:t>
            </a:r>
          </a:p>
          <a:p>
            <a:r>
              <a:rPr lang="it-IT" dirty="0" smtClean="0"/>
              <a:t>Le due decisioni su indicate richiedono </a:t>
            </a:r>
            <a:r>
              <a:rPr lang="it-IT" dirty="0"/>
              <a:t>una maggioranza in Comitato di 2/3 dei rappresentanti statali. </a:t>
            </a:r>
            <a:endParaRPr lang="it-IT" dirty="0" smtClean="0"/>
          </a:p>
          <a:p>
            <a:r>
              <a:rPr lang="it-IT" dirty="0" smtClean="0"/>
              <a:t>Si </a:t>
            </a:r>
            <a:r>
              <a:rPr lang="it-IT" dirty="0"/>
              <a:t>tratta di istituti introdotti dal Protocollo n. XIV (in parte mutuati dal diritto dell’Unione).</a:t>
            </a:r>
          </a:p>
          <a:p>
            <a:endParaRPr lang="it-IT" dirty="0"/>
          </a:p>
        </p:txBody>
      </p:sp>
    </p:spTree>
    <p:extLst>
      <p:ext uri="{BB962C8B-B14F-4D97-AF65-F5344CB8AC3E}">
        <p14:creationId xmlns:p14="http://schemas.microsoft.com/office/powerpoint/2010/main" val="3227427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diritto di ricorso individuale</a:t>
            </a:r>
            <a:endParaRPr lang="it-IT" dirty="0"/>
          </a:p>
        </p:txBody>
      </p:sp>
      <p:sp>
        <p:nvSpPr>
          <p:cNvPr id="3" name="Segnaposto contenuto 2"/>
          <p:cNvSpPr>
            <a:spLocks noGrp="1"/>
          </p:cNvSpPr>
          <p:nvPr>
            <p:ph idx="1"/>
          </p:nvPr>
        </p:nvSpPr>
        <p:spPr/>
        <p:txBody>
          <a:bodyPr>
            <a:normAutofit fontScale="92500" lnSpcReduction="20000"/>
          </a:bodyPr>
          <a:lstStyle/>
          <a:p>
            <a:r>
              <a:rPr lang="it-IT" b="1" dirty="0"/>
              <a:t>I presupposti del ricorso </a:t>
            </a:r>
            <a:r>
              <a:rPr lang="it-IT" b="1" dirty="0" smtClean="0"/>
              <a:t>individuale (art. 34 e 35 CEDU)</a:t>
            </a:r>
            <a:endParaRPr lang="it-IT" dirty="0"/>
          </a:p>
          <a:p>
            <a:r>
              <a:rPr lang="it-IT" dirty="0"/>
              <a:t>Varie condizioni devono essere soddisfatte affinché il ricorso sia ammissibile. Fra queste: </a:t>
            </a:r>
          </a:p>
          <a:p>
            <a:r>
              <a:rPr lang="it-IT" dirty="0"/>
              <a:t>a) la qualità di </a:t>
            </a:r>
            <a:r>
              <a:rPr lang="it-IT" dirty="0">
                <a:solidFill>
                  <a:srgbClr val="FF0000"/>
                </a:solidFill>
              </a:rPr>
              <a:t>vittima</a:t>
            </a:r>
            <a:r>
              <a:rPr lang="it-IT" dirty="0"/>
              <a:t>; </a:t>
            </a:r>
          </a:p>
          <a:p>
            <a:r>
              <a:rPr lang="it-IT" dirty="0"/>
              <a:t>b) l’accertato </a:t>
            </a:r>
            <a:r>
              <a:rPr lang="it-IT" dirty="0">
                <a:solidFill>
                  <a:srgbClr val="FF0000"/>
                </a:solidFill>
              </a:rPr>
              <a:t>esaurimento dei ricorsi interni</a:t>
            </a:r>
            <a:r>
              <a:rPr lang="it-IT" dirty="0"/>
              <a:t>; </a:t>
            </a:r>
          </a:p>
          <a:p>
            <a:r>
              <a:rPr lang="it-IT" dirty="0"/>
              <a:t>c) </a:t>
            </a:r>
            <a:r>
              <a:rPr lang="it-IT" dirty="0" smtClean="0"/>
              <a:t>il rispetto del </a:t>
            </a:r>
            <a:r>
              <a:rPr lang="it-IT" u="heavy" dirty="0">
                <a:solidFill>
                  <a:srgbClr val="FF0000"/>
                </a:solidFill>
              </a:rPr>
              <a:t>termine di 6 mesi</a:t>
            </a:r>
            <a:r>
              <a:rPr lang="it-IT" dirty="0"/>
              <a:t> dalla decisione interna (pregiudizievole) </a:t>
            </a:r>
            <a:r>
              <a:rPr lang="it-IT" u="heavy" dirty="0"/>
              <a:t>definitiva</a:t>
            </a:r>
            <a:r>
              <a:rPr lang="it-IT" dirty="0"/>
              <a:t>; </a:t>
            </a:r>
            <a:r>
              <a:rPr lang="it-IT" dirty="0" smtClean="0"/>
              <a:t> </a:t>
            </a:r>
            <a:endParaRPr lang="it-IT" dirty="0"/>
          </a:p>
          <a:p>
            <a:r>
              <a:rPr lang="it-IT" dirty="0"/>
              <a:t>d) </a:t>
            </a:r>
            <a:r>
              <a:rPr lang="it-IT" dirty="0" smtClean="0"/>
              <a:t>la </a:t>
            </a:r>
            <a:r>
              <a:rPr lang="it-IT" dirty="0"/>
              <a:t>presenza di un </a:t>
            </a:r>
            <a:r>
              <a:rPr lang="it-IT" dirty="0" smtClean="0"/>
              <a:t>«</a:t>
            </a:r>
            <a:r>
              <a:rPr lang="it-IT" dirty="0" smtClean="0">
                <a:solidFill>
                  <a:srgbClr val="FF0000"/>
                </a:solidFill>
              </a:rPr>
              <a:t>pregiudizio importante</a:t>
            </a:r>
            <a:r>
              <a:rPr lang="it-IT" dirty="0" smtClean="0"/>
              <a:t>» </a:t>
            </a:r>
            <a:r>
              <a:rPr lang="it-IT" dirty="0"/>
              <a:t>(soggettivo e oggettivo</a:t>
            </a:r>
            <a:r>
              <a:rPr lang="it-IT" dirty="0" smtClean="0"/>
              <a:t>);</a:t>
            </a:r>
            <a:endParaRPr lang="it-IT" dirty="0"/>
          </a:p>
          <a:p>
            <a:r>
              <a:rPr lang="it-IT" dirty="0"/>
              <a:t>e) il </a:t>
            </a:r>
            <a:r>
              <a:rPr lang="it-IT" i="1" dirty="0" err="1">
                <a:solidFill>
                  <a:srgbClr val="FF0000"/>
                </a:solidFill>
              </a:rPr>
              <a:t>fumus</a:t>
            </a:r>
            <a:r>
              <a:rPr lang="it-IT" i="1" dirty="0">
                <a:solidFill>
                  <a:srgbClr val="FF0000"/>
                </a:solidFill>
              </a:rPr>
              <a:t> boni </a:t>
            </a:r>
            <a:r>
              <a:rPr lang="it-IT" i="1" dirty="0" err="1">
                <a:solidFill>
                  <a:srgbClr val="FF0000"/>
                </a:solidFill>
              </a:rPr>
              <a:t>iuris</a:t>
            </a:r>
            <a:r>
              <a:rPr lang="it-IT" i="1" dirty="0">
                <a:solidFill>
                  <a:srgbClr val="FF0000"/>
                </a:solidFill>
              </a:rPr>
              <a:t> </a:t>
            </a:r>
            <a:r>
              <a:rPr lang="it-IT" dirty="0" smtClean="0">
                <a:solidFill>
                  <a:srgbClr val="FF0000"/>
                </a:solidFill>
              </a:rPr>
              <a:t>dell’ammissibilità</a:t>
            </a:r>
            <a:r>
              <a:rPr lang="it-IT" i="1" dirty="0" smtClean="0"/>
              <a:t> </a:t>
            </a:r>
            <a:r>
              <a:rPr lang="it-IT" dirty="0" smtClean="0"/>
              <a:t>del </a:t>
            </a:r>
            <a:r>
              <a:rPr lang="it-IT" dirty="0"/>
              <a:t>ricorso </a:t>
            </a:r>
            <a:r>
              <a:rPr lang="it-IT" dirty="0" smtClean="0"/>
              <a:t>(esclusione dei </a:t>
            </a:r>
            <a:r>
              <a:rPr lang="it-IT" dirty="0"/>
              <a:t>ricorsi manifestamente </a:t>
            </a:r>
            <a:r>
              <a:rPr lang="it-IT" dirty="0" smtClean="0"/>
              <a:t>inammissibili) </a:t>
            </a:r>
            <a:r>
              <a:rPr lang="it-IT" dirty="0"/>
              <a:t>valutato con riguardo alla </a:t>
            </a:r>
            <a:r>
              <a:rPr lang="it-IT" dirty="0" smtClean="0"/>
              <a:t>«compatibilità» </a:t>
            </a:r>
            <a:r>
              <a:rPr lang="it-IT" dirty="0"/>
              <a:t>del </a:t>
            </a:r>
            <a:r>
              <a:rPr lang="it-IT" dirty="0" smtClean="0"/>
              <a:t>ricorso </a:t>
            </a:r>
            <a:r>
              <a:rPr lang="it-IT" dirty="0"/>
              <a:t>con i diritti </a:t>
            </a:r>
            <a:r>
              <a:rPr lang="it-IT" dirty="0" smtClean="0"/>
              <a:t>convenzionali: compatibilità </a:t>
            </a:r>
            <a:r>
              <a:rPr lang="it-IT" i="1" dirty="0" err="1">
                <a:solidFill>
                  <a:srgbClr val="FF0000"/>
                </a:solidFill>
              </a:rPr>
              <a:t>ratione</a:t>
            </a:r>
            <a:r>
              <a:rPr lang="it-IT" i="1" dirty="0">
                <a:solidFill>
                  <a:srgbClr val="FF0000"/>
                </a:solidFill>
              </a:rPr>
              <a:t> </a:t>
            </a:r>
            <a:r>
              <a:rPr lang="it-IT" i="1" dirty="0" err="1">
                <a:solidFill>
                  <a:srgbClr val="FF0000"/>
                </a:solidFill>
              </a:rPr>
              <a:t>personae</a:t>
            </a:r>
            <a:r>
              <a:rPr lang="it-IT" i="1" dirty="0">
                <a:solidFill>
                  <a:srgbClr val="FF0000"/>
                </a:solidFill>
              </a:rPr>
              <a:t>, loci, </a:t>
            </a:r>
            <a:r>
              <a:rPr lang="it-IT" i="1" dirty="0" err="1">
                <a:solidFill>
                  <a:srgbClr val="FF0000"/>
                </a:solidFill>
              </a:rPr>
              <a:t>temporis</a:t>
            </a:r>
            <a:r>
              <a:rPr lang="it-IT" i="1" dirty="0">
                <a:solidFill>
                  <a:srgbClr val="FF0000"/>
                </a:solidFill>
              </a:rPr>
              <a:t> e </a:t>
            </a:r>
            <a:r>
              <a:rPr lang="it-IT" i="1" dirty="0" err="1" smtClean="0">
                <a:solidFill>
                  <a:srgbClr val="FF0000"/>
                </a:solidFill>
              </a:rPr>
              <a:t>materiae</a:t>
            </a:r>
            <a:r>
              <a:rPr lang="it-IT" dirty="0" smtClean="0"/>
              <a:t>.</a:t>
            </a:r>
            <a:endParaRPr lang="it-IT" dirty="0"/>
          </a:p>
        </p:txBody>
      </p:sp>
    </p:spTree>
    <p:extLst>
      <p:ext uri="{BB962C8B-B14F-4D97-AF65-F5344CB8AC3E}">
        <p14:creationId xmlns:p14="http://schemas.microsoft.com/office/powerpoint/2010/main" val="2204596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qualità di «vittima»</a:t>
            </a:r>
            <a:endParaRPr lang="it-IT" dirty="0"/>
          </a:p>
        </p:txBody>
      </p:sp>
      <p:sp>
        <p:nvSpPr>
          <p:cNvPr id="3" name="Segnaposto contenuto 2"/>
          <p:cNvSpPr>
            <a:spLocks noGrp="1"/>
          </p:cNvSpPr>
          <p:nvPr>
            <p:ph idx="1"/>
          </p:nvPr>
        </p:nvSpPr>
        <p:spPr/>
        <p:txBody>
          <a:bodyPr>
            <a:normAutofit fontScale="55000" lnSpcReduction="20000"/>
          </a:bodyPr>
          <a:lstStyle/>
          <a:p>
            <a:r>
              <a:rPr lang="it-IT" sz="3100" dirty="0"/>
              <a:t>La proposizione del ricorso è riservata ai soggetti (inclusi nelle categorie di cui all’art. 34 CEDU) che possono «pretendersi vittime» </a:t>
            </a:r>
            <a:r>
              <a:rPr lang="it-IT" sz="3100" dirty="0"/>
              <a:t>di violazioni dei diritti </a:t>
            </a:r>
            <a:r>
              <a:rPr lang="it-IT" sz="3100" dirty="0" smtClean="0"/>
              <a:t>convenzionali («</a:t>
            </a:r>
            <a:r>
              <a:rPr lang="it-IT" sz="3100" i="1" dirty="0" err="1">
                <a:solidFill>
                  <a:srgbClr val="FF0000"/>
                </a:solidFill>
              </a:rPr>
              <a:t>claiming</a:t>
            </a:r>
            <a:r>
              <a:rPr lang="it-IT" sz="3100" i="1" dirty="0">
                <a:solidFill>
                  <a:srgbClr val="FF0000"/>
                </a:solidFill>
              </a:rPr>
              <a:t> to be the </a:t>
            </a:r>
            <a:r>
              <a:rPr lang="it-IT" sz="3100" i="1" dirty="0" err="1">
                <a:solidFill>
                  <a:srgbClr val="FF0000"/>
                </a:solidFill>
              </a:rPr>
              <a:t>victim</a:t>
            </a:r>
            <a:r>
              <a:rPr lang="it-IT" sz="3100" i="1" dirty="0">
                <a:solidFill>
                  <a:srgbClr val="FF0000"/>
                </a:solidFill>
              </a:rPr>
              <a:t> of a </a:t>
            </a:r>
            <a:r>
              <a:rPr lang="it-IT" sz="3100" i="1" dirty="0" err="1">
                <a:solidFill>
                  <a:srgbClr val="FF0000"/>
                </a:solidFill>
              </a:rPr>
              <a:t>violation</a:t>
            </a:r>
            <a:r>
              <a:rPr lang="it-IT" sz="3100" dirty="0"/>
              <a:t>», art. 34</a:t>
            </a:r>
            <a:r>
              <a:rPr lang="it-IT" sz="3100" dirty="0" smtClean="0"/>
              <a:t>). </a:t>
            </a:r>
          </a:p>
          <a:p>
            <a:r>
              <a:rPr lang="it-IT" sz="3100" dirty="0" smtClean="0"/>
              <a:t>Le 3 categorie di cui all’art. 34 individuano i soggetti legittimati ad attivare la Corte («</a:t>
            </a:r>
            <a:r>
              <a:rPr lang="it-IT" sz="3100" u="sng" dirty="0" smtClean="0">
                <a:solidFill>
                  <a:srgbClr val="FF0000"/>
                </a:solidFill>
              </a:rPr>
              <a:t>legittimati </a:t>
            </a:r>
            <a:r>
              <a:rPr lang="it-IT" sz="3100" u="sng" dirty="0">
                <a:solidFill>
                  <a:srgbClr val="FF0000"/>
                </a:solidFill>
              </a:rPr>
              <a:t>ad agire</a:t>
            </a:r>
            <a:r>
              <a:rPr lang="it-IT" sz="3100" dirty="0" smtClean="0"/>
              <a:t>»).</a:t>
            </a:r>
          </a:p>
          <a:p>
            <a:r>
              <a:rPr lang="it-IT" sz="3100" dirty="0" smtClean="0"/>
              <a:t>Si tratta di: </a:t>
            </a:r>
            <a:r>
              <a:rPr lang="it-IT" sz="3100" i="1" dirty="0" smtClean="0">
                <a:solidFill>
                  <a:srgbClr val="FF0000"/>
                </a:solidFill>
              </a:rPr>
              <a:t>persone </a:t>
            </a:r>
            <a:r>
              <a:rPr lang="it-IT" sz="3100" i="1" dirty="0">
                <a:solidFill>
                  <a:srgbClr val="FF0000"/>
                </a:solidFill>
              </a:rPr>
              <a:t>fisiche, persone giuridiche, associazioni </a:t>
            </a:r>
            <a:r>
              <a:rPr lang="it-IT" sz="3100" i="1" dirty="0" smtClean="0">
                <a:solidFill>
                  <a:srgbClr val="FF0000"/>
                </a:solidFill>
              </a:rPr>
              <a:t>private prive </a:t>
            </a:r>
            <a:r>
              <a:rPr lang="it-IT" sz="3100" i="1" dirty="0">
                <a:solidFill>
                  <a:srgbClr val="FF0000"/>
                </a:solidFill>
              </a:rPr>
              <a:t>di personalità giuridica</a:t>
            </a:r>
            <a:r>
              <a:rPr lang="it-IT" sz="3100" dirty="0"/>
              <a:t>; esclusione di enti pubblici statali. </a:t>
            </a:r>
            <a:r>
              <a:rPr lang="it-IT" sz="3100" dirty="0" smtClean="0"/>
              <a:t>Irrilevanza </a:t>
            </a:r>
            <a:r>
              <a:rPr lang="it-IT" sz="3100" dirty="0"/>
              <a:t>della nazionalità del ricorrente. </a:t>
            </a:r>
            <a:r>
              <a:rPr lang="it-IT" sz="3100" dirty="0" smtClean="0"/>
              <a:t>Le </a:t>
            </a:r>
            <a:r>
              <a:rPr lang="it-IT" sz="3100" dirty="0"/>
              <a:t>persone giuridiche, per avere accesso alla Corte, debbono arguire l’esistenza di una violazione dei diritti di cui </a:t>
            </a:r>
            <a:r>
              <a:rPr lang="it-IT" sz="3100" dirty="0" smtClean="0"/>
              <a:t>«sono beneficiarie»</a:t>
            </a:r>
          </a:p>
          <a:p>
            <a:r>
              <a:rPr lang="it-IT" sz="3100" dirty="0" smtClean="0"/>
              <a:t>La </a:t>
            </a:r>
            <a:r>
              <a:rPr lang="it-IT" sz="3100" dirty="0" smtClean="0">
                <a:solidFill>
                  <a:srgbClr val="FF0000"/>
                </a:solidFill>
              </a:rPr>
              <a:t>qualità di vittima</a:t>
            </a:r>
            <a:r>
              <a:rPr lang="it-IT" sz="3100" dirty="0" smtClean="0"/>
              <a:t> esprime invece «</a:t>
            </a:r>
            <a:r>
              <a:rPr lang="it-IT" sz="3100" u="sng" dirty="0" smtClean="0">
                <a:solidFill>
                  <a:srgbClr val="FF0000"/>
                </a:solidFill>
              </a:rPr>
              <a:t>l’interesse ad agire</a:t>
            </a:r>
            <a:r>
              <a:rPr lang="it-IT" sz="3100" dirty="0" smtClean="0"/>
              <a:t>» del ricorrente: solo gli individui che sostengono un pregiudizio, attuale, indiretto o potenziale, per effetto del comportamento statale, possono accedere alla Corte. </a:t>
            </a:r>
          </a:p>
          <a:p>
            <a:r>
              <a:rPr lang="it-IT" sz="3100" dirty="0"/>
              <a:t>La condizione di vittima è </a:t>
            </a:r>
            <a:r>
              <a:rPr lang="it-IT" sz="3100" u="sng" dirty="0" smtClean="0">
                <a:solidFill>
                  <a:srgbClr val="FF0000"/>
                </a:solidFill>
              </a:rPr>
              <a:t>valutata </a:t>
            </a:r>
            <a:r>
              <a:rPr lang="it-IT" sz="3100" u="sng" dirty="0">
                <a:solidFill>
                  <a:srgbClr val="FF0000"/>
                </a:solidFill>
              </a:rPr>
              <a:t>in modo ampio, aderente alle esigenze di protezione effettiva degli individui</a:t>
            </a:r>
            <a:r>
              <a:rPr lang="it-IT" sz="3100" dirty="0"/>
              <a:t>, sebbene la CEDU </a:t>
            </a:r>
            <a:r>
              <a:rPr lang="it-IT" sz="3100" u="sng" dirty="0">
                <a:solidFill>
                  <a:srgbClr val="FF0000"/>
                </a:solidFill>
              </a:rPr>
              <a:t>non ammetta una </a:t>
            </a:r>
            <a:r>
              <a:rPr lang="it-IT" sz="3100" u="sng" dirty="0" err="1">
                <a:solidFill>
                  <a:srgbClr val="FF0000"/>
                </a:solidFill>
              </a:rPr>
              <a:t>actio</a:t>
            </a:r>
            <a:r>
              <a:rPr lang="it-IT" sz="3100" u="sng" dirty="0">
                <a:solidFill>
                  <a:srgbClr val="FF0000"/>
                </a:solidFill>
              </a:rPr>
              <a:t> </a:t>
            </a:r>
            <a:r>
              <a:rPr lang="it-IT" sz="3100" u="sng" dirty="0" err="1">
                <a:solidFill>
                  <a:srgbClr val="FF0000"/>
                </a:solidFill>
              </a:rPr>
              <a:t>popularis</a:t>
            </a:r>
            <a:r>
              <a:rPr lang="it-IT" sz="3100" dirty="0">
                <a:solidFill>
                  <a:srgbClr val="FF0000"/>
                </a:solidFill>
              </a:rPr>
              <a:t> </a:t>
            </a:r>
            <a:r>
              <a:rPr lang="it-IT" sz="3100" dirty="0"/>
              <a:t>(= non </a:t>
            </a:r>
            <a:r>
              <a:rPr lang="it-IT" sz="3100" dirty="0" smtClean="0"/>
              <a:t>riconosca a chiunque </a:t>
            </a:r>
            <a:r>
              <a:rPr lang="it-IT" sz="3100" dirty="0"/>
              <a:t>un generale e indifferenziato diritto di </a:t>
            </a:r>
            <a:r>
              <a:rPr lang="it-IT" sz="3100" dirty="0" smtClean="0"/>
              <a:t>azione). La </a:t>
            </a:r>
            <a:r>
              <a:rPr lang="it-IT" sz="3100" dirty="0"/>
              <a:t>nozione di vittima dev'essere mantenuta durante tutto il procedimento</a:t>
            </a:r>
            <a:endParaRPr lang="it-IT" sz="3100" dirty="0" smtClean="0"/>
          </a:p>
          <a:p>
            <a:r>
              <a:rPr lang="it-IT" sz="3100" dirty="0"/>
              <a:t>La questione </a:t>
            </a:r>
            <a:r>
              <a:rPr lang="it-IT" sz="3100" dirty="0">
                <a:solidFill>
                  <a:srgbClr val="FF0000"/>
                </a:solidFill>
              </a:rPr>
              <a:t>dell’</a:t>
            </a:r>
            <a:r>
              <a:rPr lang="it-IT" sz="3100" b="1" dirty="0">
                <a:solidFill>
                  <a:srgbClr val="FF0000"/>
                </a:solidFill>
              </a:rPr>
              <a:t>interesse ad agire</a:t>
            </a:r>
            <a:r>
              <a:rPr lang="it-IT" sz="3100" dirty="0"/>
              <a:t> è stata oggetto di ampia giurisprudenza: sono ammissibili al ricorso le </a:t>
            </a:r>
            <a:r>
              <a:rPr lang="it-IT" sz="3100" i="1" dirty="0"/>
              <a:t>vittime dirette o indirette, talora (in circostanze eccezionali) le vittime potenziali (purché il rischio sia reale e irreparabile)</a:t>
            </a:r>
            <a:r>
              <a:rPr lang="it-IT" sz="3100" dirty="0"/>
              <a:t> (v. </a:t>
            </a:r>
            <a:r>
              <a:rPr lang="it-IT" sz="3100" dirty="0" err="1">
                <a:solidFill>
                  <a:srgbClr val="FF0000"/>
                </a:solidFill>
              </a:rPr>
              <a:t>Pratical</a:t>
            </a:r>
            <a:r>
              <a:rPr lang="it-IT" sz="3100" dirty="0">
                <a:solidFill>
                  <a:srgbClr val="FF0000"/>
                </a:solidFill>
              </a:rPr>
              <a:t> Guide 2014 e modulo di ricorso/</a:t>
            </a:r>
            <a:r>
              <a:rPr lang="it-IT" sz="3100" dirty="0" err="1">
                <a:solidFill>
                  <a:srgbClr val="FF0000"/>
                </a:solidFill>
              </a:rPr>
              <a:t>application</a:t>
            </a:r>
            <a:r>
              <a:rPr lang="it-IT" sz="3100" dirty="0">
                <a:solidFill>
                  <a:srgbClr val="FF0000"/>
                </a:solidFill>
              </a:rPr>
              <a:t> </a:t>
            </a:r>
            <a:r>
              <a:rPr lang="it-IT" sz="3100" dirty="0" err="1">
                <a:solidFill>
                  <a:srgbClr val="FF0000"/>
                </a:solidFill>
              </a:rPr>
              <a:t>form</a:t>
            </a:r>
            <a:r>
              <a:rPr lang="it-IT" sz="3100" dirty="0" smtClean="0"/>
              <a:t>)</a:t>
            </a:r>
            <a:endParaRPr lang="it-IT" dirty="0"/>
          </a:p>
          <a:p>
            <a:endParaRPr lang="it-IT" dirty="0"/>
          </a:p>
        </p:txBody>
      </p:sp>
    </p:spTree>
    <p:extLst>
      <p:ext uri="{BB962C8B-B14F-4D97-AF65-F5344CB8AC3E}">
        <p14:creationId xmlns:p14="http://schemas.microsoft.com/office/powerpoint/2010/main" val="1887086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nozione di «vittima diretta» e il caso delle «misure normative»</a:t>
            </a:r>
            <a:endParaRPr lang="it-IT" dirty="0"/>
          </a:p>
        </p:txBody>
      </p:sp>
      <p:sp>
        <p:nvSpPr>
          <p:cNvPr id="3" name="Segnaposto contenuto 2"/>
          <p:cNvSpPr>
            <a:spLocks noGrp="1"/>
          </p:cNvSpPr>
          <p:nvPr>
            <p:ph idx="1"/>
          </p:nvPr>
        </p:nvSpPr>
        <p:spPr/>
        <p:txBody>
          <a:bodyPr>
            <a:normAutofit fontScale="55000" lnSpcReduction="20000"/>
          </a:bodyPr>
          <a:lstStyle/>
          <a:p>
            <a:pPr lvl="0"/>
            <a:r>
              <a:rPr lang="it-IT" sz="2900" dirty="0" smtClean="0"/>
              <a:t>La qualità di vittima non equivale ad aver subito un pregiudizio (giuridico o economico). È soddisfatta invece quanto </a:t>
            </a:r>
            <a:r>
              <a:rPr lang="it-IT" sz="2900" dirty="0" smtClean="0">
                <a:solidFill>
                  <a:srgbClr val="FF0000"/>
                </a:solidFill>
              </a:rPr>
              <a:t>il </a:t>
            </a:r>
            <a:r>
              <a:rPr lang="it-IT" sz="2900" dirty="0">
                <a:solidFill>
                  <a:srgbClr val="FF0000"/>
                </a:solidFill>
              </a:rPr>
              <a:t>comportamento</a:t>
            </a:r>
            <a:r>
              <a:rPr lang="it-IT" sz="2900" dirty="0"/>
              <a:t> o </a:t>
            </a:r>
            <a:r>
              <a:rPr lang="it-IT" sz="2900" dirty="0">
                <a:solidFill>
                  <a:srgbClr val="FF0000"/>
                </a:solidFill>
              </a:rPr>
              <a:t>l'omissione</a:t>
            </a:r>
            <a:r>
              <a:rPr lang="it-IT" sz="2900" dirty="0"/>
              <a:t> </a:t>
            </a:r>
            <a:r>
              <a:rPr lang="it-IT" sz="2900" dirty="0" smtClean="0"/>
              <a:t>addebitabile allo Stato </a:t>
            </a:r>
            <a:r>
              <a:rPr lang="it-IT" sz="2900" dirty="0"/>
              <a:t>ha «</a:t>
            </a:r>
            <a:r>
              <a:rPr lang="it-IT" sz="2900" dirty="0">
                <a:solidFill>
                  <a:srgbClr val="FF0000"/>
                </a:solidFill>
              </a:rPr>
              <a:t>colpito direttamente</a:t>
            </a:r>
            <a:r>
              <a:rPr lang="it-IT" sz="2900" dirty="0"/>
              <a:t>» </a:t>
            </a:r>
            <a:r>
              <a:rPr lang="it-IT" sz="2900" dirty="0" smtClean="0"/>
              <a:t>(sebbene non esclusivamente) o </a:t>
            </a:r>
            <a:r>
              <a:rPr lang="it-IT" sz="2900" dirty="0"/>
              <a:t>«</a:t>
            </a:r>
            <a:r>
              <a:rPr lang="it-IT" sz="2900" dirty="0">
                <a:solidFill>
                  <a:srgbClr val="FF0000"/>
                </a:solidFill>
              </a:rPr>
              <a:t>in proprio</a:t>
            </a:r>
            <a:r>
              <a:rPr lang="it-IT" sz="2900" dirty="0"/>
              <a:t>» </a:t>
            </a:r>
            <a:r>
              <a:rPr lang="it-IT" sz="2900" dirty="0" smtClean="0"/>
              <a:t>il ricorrente (ha «inciso» sulla sua situazione giuridica, tutelata dalla CEDU). </a:t>
            </a:r>
            <a:endParaRPr lang="it-IT" sz="2900" dirty="0"/>
          </a:p>
          <a:p>
            <a:r>
              <a:rPr lang="it-IT" sz="2900" dirty="0" smtClean="0"/>
              <a:t>Per integrare la qualità di «</a:t>
            </a:r>
            <a:r>
              <a:rPr lang="it-IT" sz="2900" b="1" dirty="0" smtClean="0">
                <a:solidFill>
                  <a:srgbClr val="FF0000"/>
                </a:solidFill>
              </a:rPr>
              <a:t>vittima diretta</a:t>
            </a:r>
            <a:r>
              <a:rPr lang="it-IT" sz="2900" dirty="0" smtClean="0"/>
              <a:t>» in </a:t>
            </a:r>
            <a:r>
              <a:rPr lang="it-IT" sz="2900" dirty="0"/>
              <a:t>genere è necessario un </a:t>
            </a:r>
            <a:r>
              <a:rPr lang="it-IT" sz="2900" u="heavy" dirty="0">
                <a:solidFill>
                  <a:srgbClr val="FF0000"/>
                </a:solidFill>
              </a:rPr>
              <a:t>atto concreto</a:t>
            </a:r>
            <a:r>
              <a:rPr lang="it-IT" sz="2900" dirty="0"/>
              <a:t> (misura amministrativa, sentenza giudiziaria) che </a:t>
            </a:r>
            <a:r>
              <a:rPr lang="it-IT" sz="2900" dirty="0" smtClean="0"/>
              <a:t>procuri tale incidenza o interferenza diretta. </a:t>
            </a:r>
            <a:r>
              <a:rPr lang="it-IT" sz="2900" dirty="0"/>
              <a:t>Misure astratte (</a:t>
            </a:r>
            <a:r>
              <a:rPr lang="it-IT" sz="2900" dirty="0">
                <a:solidFill>
                  <a:srgbClr val="FF0000"/>
                </a:solidFill>
              </a:rPr>
              <a:t>legislative, con effetti erga </a:t>
            </a:r>
            <a:r>
              <a:rPr lang="it-IT" sz="2900" dirty="0" err="1">
                <a:solidFill>
                  <a:srgbClr val="FF0000"/>
                </a:solidFill>
              </a:rPr>
              <a:t>omnes</a:t>
            </a:r>
            <a:r>
              <a:rPr lang="it-IT" sz="2900" dirty="0"/>
              <a:t>) non sono di norma sufficienti </a:t>
            </a:r>
            <a:r>
              <a:rPr lang="it-IT" sz="2900" dirty="0" smtClean="0"/>
              <a:t>a produrre </a:t>
            </a:r>
            <a:r>
              <a:rPr lang="it-IT" sz="2900" dirty="0"/>
              <a:t>detta incidenza diretta.</a:t>
            </a:r>
            <a:endParaRPr lang="it-IT" sz="2900" dirty="0" smtClean="0"/>
          </a:p>
          <a:p>
            <a:r>
              <a:rPr lang="it-IT" sz="2900" dirty="0" smtClean="0"/>
              <a:t>Tuttavia </a:t>
            </a:r>
            <a:r>
              <a:rPr lang="it-IT" sz="2900" dirty="0"/>
              <a:t>a) le valutazioni debbono essere svolte tenuto conto della </a:t>
            </a:r>
            <a:r>
              <a:rPr lang="it-IT" sz="2900" dirty="0">
                <a:solidFill>
                  <a:srgbClr val="FF0000"/>
                </a:solidFill>
              </a:rPr>
              <a:t>finalità protettiva</a:t>
            </a:r>
            <a:r>
              <a:rPr lang="it-IT" sz="2900" dirty="0"/>
              <a:t> dell’individuo di cui alla CEDU; b) in considerazione dello </a:t>
            </a:r>
            <a:r>
              <a:rPr lang="it-IT" sz="2900" dirty="0" smtClean="0">
                <a:solidFill>
                  <a:srgbClr val="FF0000"/>
                </a:solidFill>
              </a:rPr>
              <a:t>scopo e della necessaria effettività (</a:t>
            </a:r>
            <a:r>
              <a:rPr lang="it-IT" sz="2900" u="sng" dirty="0" smtClean="0">
                <a:solidFill>
                  <a:srgbClr val="FF0000"/>
                </a:solidFill>
              </a:rPr>
              <a:t>effetto utile</a:t>
            </a:r>
            <a:r>
              <a:rPr lang="it-IT" sz="2900" dirty="0" smtClean="0">
                <a:solidFill>
                  <a:srgbClr val="FF0000"/>
                </a:solidFill>
              </a:rPr>
              <a:t>) della </a:t>
            </a:r>
            <a:r>
              <a:rPr lang="it-IT" sz="2900" dirty="0">
                <a:solidFill>
                  <a:srgbClr val="FF0000"/>
                </a:solidFill>
              </a:rPr>
              <a:t>norma CEDU</a:t>
            </a:r>
            <a:r>
              <a:rPr lang="it-IT" sz="2900" dirty="0"/>
              <a:t> invocata e delle </a:t>
            </a:r>
            <a:r>
              <a:rPr lang="it-IT" sz="2900" dirty="0">
                <a:solidFill>
                  <a:srgbClr val="FF0000"/>
                </a:solidFill>
              </a:rPr>
              <a:t>circostanze personali </a:t>
            </a:r>
            <a:r>
              <a:rPr lang="it-IT" sz="2900" dirty="0"/>
              <a:t>del ricorrente. </a:t>
            </a:r>
          </a:p>
          <a:p>
            <a:r>
              <a:rPr lang="it-IT" sz="2900" dirty="0"/>
              <a:t>Non conta il carattere volontario dell’esposizione a una misura lesiva dei diritti convenzionali (</a:t>
            </a:r>
            <a:r>
              <a:rPr lang="it-IT" sz="2900" i="1" u="heavy" dirty="0"/>
              <a:t>De Wilde, </a:t>
            </a:r>
            <a:r>
              <a:rPr lang="it-IT" sz="2900" i="1" u="heavy" dirty="0" err="1"/>
              <a:t>Ooms</a:t>
            </a:r>
            <a:r>
              <a:rPr lang="it-IT" sz="2900" i="1" u="heavy" dirty="0"/>
              <a:t> e </a:t>
            </a:r>
            <a:r>
              <a:rPr lang="it-IT" sz="2900" i="1" u="heavy" dirty="0" err="1"/>
              <a:t>Versyp</a:t>
            </a:r>
            <a:r>
              <a:rPr lang="it-IT" sz="2900" i="1" u="heavy" dirty="0"/>
              <a:t> (“</a:t>
            </a:r>
            <a:r>
              <a:rPr lang="it-IT" sz="2900" i="1" u="heavy" dirty="0" err="1"/>
              <a:t>vagrancy</a:t>
            </a:r>
            <a:r>
              <a:rPr lang="it-IT" sz="2900" i="1" u="heavy" dirty="0"/>
              <a:t>”) c. Belgio</a:t>
            </a:r>
            <a:r>
              <a:rPr lang="it-IT" sz="2900" dirty="0"/>
              <a:t>, 18.6.1971, ric. n. 2832/66 e altri); </a:t>
            </a:r>
            <a:endParaRPr lang="it-IT" sz="2900" dirty="0" smtClean="0"/>
          </a:p>
          <a:p>
            <a:r>
              <a:rPr lang="it-IT" sz="2900" dirty="0" smtClean="0"/>
              <a:t>anche </a:t>
            </a:r>
            <a:r>
              <a:rPr lang="it-IT" sz="2900" dirty="0"/>
              <a:t>una misura astratta, legislativa, può incidere sui diritti protetti del ricorrente quando egli, per la stessa esistenza della normativa, non è in grado di venire a conoscenza dell’infrazione (</a:t>
            </a:r>
            <a:r>
              <a:rPr lang="it-IT" sz="2900" i="1" u="heavy" dirty="0" err="1"/>
              <a:t>Klass</a:t>
            </a:r>
            <a:r>
              <a:rPr lang="it-IT" sz="2900" i="1" u="heavy" dirty="0"/>
              <a:t> c. Germania (Plenaria)</a:t>
            </a:r>
            <a:r>
              <a:rPr lang="it-IT" sz="2900" dirty="0"/>
              <a:t>, 6.9.1978, ric. n. 5029/71), </a:t>
            </a:r>
            <a:endParaRPr lang="it-IT" sz="2900" dirty="0" smtClean="0"/>
          </a:p>
          <a:p>
            <a:r>
              <a:rPr lang="it-IT" sz="2900" dirty="0" smtClean="0"/>
              <a:t>ovvero </a:t>
            </a:r>
            <a:r>
              <a:rPr lang="it-IT" sz="2900" dirty="0"/>
              <a:t>quando la misura normativa colpisce i ricorrenti </a:t>
            </a:r>
            <a:r>
              <a:rPr lang="it-IT" sz="2900" i="1" dirty="0"/>
              <a:t>automaticamente</a:t>
            </a:r>
            <a:r>
              <a:rPr lang="it-IT" sz="2900" dirty="0"/>
              <a:t> in ragione della loro situazione personale (Corte EDU (plenaria), </a:t>
            </a:r>
            <a:r>
              <a:rPr lang="it-IT" sz="2900" i="1" u="heavy" dirty="0" err="1"/>
              <a:t>Marckx</a:t>
            </a:r>
            <a:r>
              <a:rPr lang="it-IT" sz="2900" i="1" u="heavy" dirty="0"/>
              <a:t> c. Belgio</a:t>
            </a:r>
            <a:r>
              <a:rPr lang="it-IT" sz="2900" dirty="0"/>
              <a:t>, 13.6.1979, ric. n. 6833/74; </a:t>
            </a:r>
            <a:r>
              <a:rPr lang="it-IT" sz="2900" i="1" u="heavy" dirty="0" err="1"/>
              <a:t>Dudgeon</a:t>
            </a:r>
            <a:r>
              <a:rPr lang="it-IT" sz="2900" i="1" u="heavy" dirty="0"/>
              <a:t> c. Regno Unito (Plenaria)</a:t>
            </a:r>
            <a:r>
              <a:rPr lang="it-IT" sz="2900" dirty="0"/>
              <a:t>, 22.10.1981, ric. n. 7525/76), </a:t>
            </a:r>
            <a:endParaRPr lang="it-IT" sz="2900" dirty="0" smtClean="0"/>
          </a:p>
          <a:p>
            <a:r>
              <a:rPr lang="it-IT" sz="2900" dirty="0"/>
              <a:t>o</a:t>
            </a:r>
            <a:r>
              <a:rPr lang="it-IT" sz="2900" dirty="0" smtClean="0"/>
              <a:t> per effetto </a:t>
            </a:r>
            <a:r>
              <a:rPr lang="it-IT" sz="2900" i="1" dirty="0"/>
              <a:t>dell’appartenenza alla categoria di persone</a:t>
            </a:r>
            <a:r>
              <a:rPr lang="it-IT" sz="2900" dirty="0"/>
              <a:t> pregiudicate nei loro diritti convenzionali dalla misura (</a:t>
            </a:r>
            <a:r>
              <a:rPr lang="it-IT" sz="2900" i="1" u="heavy" dirty="0"/>
              <a:t>Open Door and </a:t>
            </a:r>
            <a:r>
              <a:rPr lang="it-IT" sz="2900" i="1" u="heavy" dirty="0" err="1"/>
              <a:t>Dublin</a:t>
            </a:r>
            <a:r>
              <a:rPr lang="it-IT" sz="2900" i="1" u="heavy" dirty="0"/>
              <a:t> </a:t>
            </a:r>
            <a:r>
              <a:rPr lang="it-IT" sz="2900" i="1" u="heavy" dirty="0" err="1"/>
              <a:t>WellWoman</a:t>
            </a:r>
            <a:r>
              <a:rPr lang="it-IT" sz="2900" i="1" u="heavy" dirty="0"/>
              <a:t> c. Irlanda (</a:t>
            </a:r>
            <a:r>
              <a:rPr lang="it-IT" sz="2900" i="1" u="heavy" dirty="0" err="1"/>
              <a:t>Plenary</a:t>
            </a:r>
            <a:r>
              <a:rPr lang="it-IT" sz="2900" i="1" u="heavy" dirty="0"/>
              <a:t>)</a:t>
            </a:r>
            <a:r>
              <a:rPr lang="it-IT" sz="2900" dirty="0"/>
              <a:t>, 29.10.1992, ric. n. 14234/88; 14235/88; </a:t>
            </a:r>
            <a:r>
              <a:rPr lang="it-IT" sz="2900" i="1" u="heavy" dirty="0"/>
              <a:t>S.A.S. c. Francia (GC)</a:t>
            </a:r>
            <a:r>
              <a:rPr lang="it-IT" sz="2900" dirty="0"/>
              <a:t>, 1.7.2014, ric. n. </a:t>
            </a:r>
            <a:r>
              <a:rPr lang="it-IT" sz="2900" dirty="0" smtClean="0"/>
              <a:t>43835/11; </a:t>
            </a:r>
            <a:r>
              <a:rPr lang="it-IT" sz="2900" i="1" u="dbl" dirty="0"/>
              <a:t>Oliari e altri c. Italia</a:t>
            </a:r>
            <a:r>
              <a:rPr lang="it-IT" sz="2900" dirty="0"/>
              <a:t>, 21.7.2015, ric. </a:t>
            </a:r>
            <a:r>
              <a:rPr lang="it-IT" sz="2900" dirty="0" err="1"/>
              <a:t>nn</a:t>
            </a:r>
            <a:r>
              <a:rPr lang="it-IT" sz="2900" dirty="0"/>
              <a:t>. 18766/11 e 36030/11 </a:t>
            </a:r>
            <a:r>
              <a:rPr lang="it-IT" sz="2900" dirty="0" smtClean="0"/>
              <a:t>)</a:t>
            </a:r>
            <a:endParaRPr lang="it-IT" sz="2900" dirty="0"/>
          </a:p>
          <a:p>
            <a:endParaRPr lang="it-IT" dirty="0"/>
          </a:p>
        </p:txBody>
      </p:sp>
    </p:spTree>
    <p:extLst>
      <p:ext uri="{BB962C8B-B14F-4D97-AF65-F5344CB8AC3E}">
        <p14:creationId xmlns:p14="http://schemas.microsoft.com/office/powerpoint/2010/main" val="418948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genesi della CEDU</a:t>
            </a:r>
            <a:endParaRPr lang="it-IT" dirty="0"/>
          </a:p>
        </p:txBody>
      </p:sp>
      <p:sp>
        <p:nvSpPr>
          <p:cNvPr id="3" name="Segnaposto contenuto 2"/>
          <p:cNvSpPr>
            <a:spLocks noGrp="1"/>
          </p:cNvSpPr>
          <p:nvPr>
            <p:ph idx="1"/>
          </p:nvPr>
        </p:nvSpPr>
        <p:spPr/>
        <p:txBody>
          <a:bodyPr>
            <a:normAutofit fontScale="47500" lnSpcReduction="20000"/>
          </a:bodyPr>
          <a:lstStyle/>
          <a:p>
            <a:r>
              <a:rPr lang="it-IT" dirty="0"/>
              <a:t>All’indomani della seconda guerra mondiale gli Stati membri del </a:t>
            </a:r>
            <a:r>
              <a:rPr lang="it-IT" dirty="0">
                <a:solidFill>
                  <a:srgbClr val="FF0000"/>
                </a:solidFill>
              </a:rPr>
              <a:t>Consiglio d’Europa</a:t>
            </a:r>
            <a:r>
              <a:rPr lang="it-IT" dirty="0"/>
              <a:t> firmano la Convenzione europea per la salvaguardia dei diritti dell’uomo e delle libertà fondamentali (Roma, 4.XI.1950) (</a:t>
            </a:r>
            <a:r>
              <a:rPr lang="it-IT" u="sng" dirty="0">
                <a:hlinkClick r:id="rId2"/>
              </a:rPr>
              <a:t>www.coe.int</a:t>
            </a:r>
            <a:r>
              <a:rPr lang="it-IT" dirty="0"/>
              <a:t>), che entra in vigore il 3.9.1953. </a:t>
            </a:r>
            <a:endParaRPr lang="it-IT" dirty="0" smtClean="0"/>
          </a:p>
          <a:p>
            <a:r>
              <a:rPr lang="it-IT" dirty="0" smtClean="0"/>
              <a:t>Gli </a:t>
            </a:r>
            <a:r>
              <a:rPr lang="it-IT" b="1" dirty="0" smtClean="0">
                <a:solidFill>
                  <a:srgbClr val="FF0000"/>
                </a:solidFill>
              </a:rPr>
              <a:t>scopi della CEDU</a:t>
            </a:r>
            <a:r>
              <a:rPr lang="it-IT" dirty="0" smtClean="0"/>
              <a:t>:</a:t>
            </a:r>
          </a:p>
          <a:p>
            <a:r>
              <a:rPr lang="it-IT" dirty="0" smtClean="0"/>
              <a:t>a) dare forma giuridica ai postulati del liberalismo politico (garanzia dell’individuo contro l’arbitrio dei poteri pubblici).</a:t>
            </a:r>
          </a:p>
          <a:p>
            <a:r>
              <a:rPr lang="it-IT" dirty="0" smtClean="0"/>
              <a:t>La </a:t>
            </a:r>
            <a:r>
              <a:rPr lang="it-IT" dirty="0"/>
              <a:t>Convenzione </a:t>
            </a:r>
            <a:r>
              <a:rPr lang="it-IT" dirty="0" smtClean="0"/>
              <a:t>è </a:t>
            </a:r>
            <a:r>
              <a:rPr lang="it-IT" dirty="0">
                <a:solidFill>
                  <a:srgbClr val="FF0000"/>
                </a:solidFill>
              </a:rPr>
              <a:t>manifesto del liberalismo </a:t>
            </a:r>
            <a:r>
              <a:rPr lang="it-IT" dirty="0" smtClean="0">
                <a:solidFill>
                  <a:srgbClr val="FF0000"/>
                </a:solidFill>
              </a:rPr>
              <a:t>politico, in opposizione  ogni forma di totalitarismo o dittatura, qualunque forma essa assuma (in contrapposizione ai paesi del «blocco sovietico»)</a:t>
            </a:r>
            <a:r>
              <a:rPr lang="it-IT" dirty="0" smtClean="0"/>
              <a:t>. Essa costituisce attuazione della Dichiarazione </a:t>
            </a:r>
            <a:r>
              <a:rPr lang="it-IT" dirty="0"/>
              <a:t>universale del </a:t>
            </a:r>
            <a:r>
              <a:rPr lang="it-IT" dirty="0" smtClean="0"/>
              <a:t>1948, ma nella limitata dimensione dei diritti e libertà «da» (specificità europea: limiti all’intervento dello Stato nella società).</a:t>
            </a:r>
          </a:p>
          <a:p>
            <a:r>
              <a:rPr lang="it-IT" dirty="0" smtClean="0"/>
              <a:t>Pone dunque </a:t>
            </a:r>
            <a:r>
              <a:rPr lang="it-IT" dirty="0" smtClean="0">
                <a:solidFill>
                  <a:srgbClr val="FF0000"/>
                </a:solidFill>
              </a:rPr>
              <a:t>una «garanzia» o un argine di origine internazionale all’arbitrio dei pubblici poteri</a:t>
            </a:r>
            <a:r>
              <a:rPr lang="it-IT" dirty="0" smtClean="0"/>
              <a:t>. Consta </a:t>
            </a:r>
            <a:r>
              <a:rPr lang="it-IT" dirty="0"/>
              <a:t>di un elenco di diritti fondamentali (civili e politici) che gli Stati europei </a:t>
            </a:r>
            <a:r>
              <a:rPr lang="it-IT" dirty="0">
                <a:solidFill>
                  <a:srgbClr val="FF0000"/>
                </a:solidFill>
              </a:rPr>
              <a:t>riconoscono e si impegnano a rispettare</a:t>
            </a:r>
            <a:r>
              <a:rPr lang="it-IT" dirty="0"/>
              <a:t> nei confronti degli individui loro soggetti («a ogni persona sottoposta alla loro giurisdizione»: art. 1). </a:t>
            </a:r>
            <a:r>
              <a:rPr lang="it-IT" dirty="0" smtClean="0"/>
              <a:t>Mira a fornire uno «standard minimo comune» fra i vari paesi membri nella difesa di diritti individuali «basici» e irrinunciabili (vedi, per analogia, prima parte della Costituzione repubblicana): diritti e libertà che presiedono a ogni civile convivenza.</a:t>
            </a:r>
          </a:p>
          <a:p>
            <a:r>
              <a:rPr lang="it-IT" dirty="0" smtClean="0"/>
              <a:t>b) Elemento caratterizzante la CEDU è la </a:t>
            </a:r>
            <a:r>
              <a:rPr lang="it-IT" u="sng" dirty="0" smtClean="0">
                <a:solidFill>
                  <a:srgbClr val="FF0000"/>
                </a:solidFill>
              </a:rPr>
              <a:t>«garanzia collettiva»</a:t>
            </a:r>
            <a:r>
              <a:rPr lang="it-IT" dirty="0" smtClean="0"/>
              <a:t> che i diritti ricevono (Preambolo). All’elemento sostanziale (garantire </a:t>
            </a:r>
            <a:r>
              <a:rPr lang="it-IT" dirty="0"/>
              <a:t>il riconoscimento e l’applicazione   universali   </a:t>
            </a:r>
            <a:r>
              <a:rPr lang="it-IT" dirty="0" smtClean="0"/>
              <a:t>dei </a:t>
            </a:r>
            <a:r>
              <a:rPr lang="it-IT" dirty="0"/>
              <a:t>diritti ivi </a:t>
            </a:r>
            <a:r>
              <a:rPr lang="it-IT" dirty="0" smtClean="0"/>
              <a:t>enunciati: fondati </a:t>
            </a:r>
            <a:r>
              <a:rPr lang="it-IT" dirty="0"/>
              <a:t>su una </a:t>
            </a:r>
            <a:r>
              <a:rPr lang="it-IT" u="heavy" dirty="0"/>
              <a:t>concezione comune</a:t>
            </a:r>
            <a:r>
              <a:rPr lang="it-IT" dirty="0"/>
              <a:t> </a:t>
            </a:r>
            <a:r>
              <a:rPr lang="it-IT" dirty="0" smtClean="0"/>
              <a:t>europea, fra </a:t>
            </a:r>
            <a:r>
              <a:rPr lang="it-IT" dirty="0"/>
              <a:t>«</a:t>
            </a:r>
            <a:r>
              <a:rPr lang="it-IT" i="1" dirty="0"/>
              <a:t>Stati europei animati da uno stesso spirito e forti di un patrimonio comune di tradizioni e di ideali politici, di rispetto della libertà e di preminenza del diritto</a:t>
            </a:r>
            <a:r>
              <a:rPr lang="it-IT" dirty="0"/>
              <a:t>» </a:t>
            </a:r>
            <a:r>
              <a:rPr lang="it-IT" dirty="0" smtClean="0"/>
              <a:t>(Preambolo CEDU), s’aggiunge uno strumento cardinale per il conseguimento della «effettività» dei diritti. </a:t>
            </a:r>
          </a:p>
          <a:p>
            <a:r>
              <a:rPr lang="it-IT" dirty="0" smtClean="0"/>
              <a:t>La CEDU istituisce, nella città simbolo delle divisioni belliche (Strasburgo) , una Corte (e, a guisa di filtro, a una Commissione dei diritti dell’uomo, oggi eliminata) accessibile ai singoli (i «soggetti» della CEDU) le cui decisioni sono vincolanti per gli Stati membri (in origine, competenza opzionale).</a:t>
            </a:r>
            <a:endParaRPr lang="it-IT" dirty="0"/>
          </a:p>
          <a:p>
            <a:r>
              <a:rPr lang="it-IT" dirty="0" smtClean="0"/>
              <a:t>c) La CEDU mira, infine, a «riabilitare» l’Europa agli occhi del mondo e, in tal guisa, a </a:t>
            </a:r>
            <a:r>
              <a:rPr lang="it-IT" i="1" dirty="0" smtClean="0"/>
              <a:t>rafforzare </a:t>
            </a:r>
            <a:r>
              <a:rPr lang="it-IT" i="1" dirty="0"/>
              <a:t>il legame fra Stati </a:t>
            </a:r>
            <a:r>
              <a:rPr lang="it-IT" i="1" dirty="0" smtClean="0"/>
              <a:t>europei</a:t>
            </a:r>
            <a:r>
              <a:rPr lang="it-IT" dirty="0" smtClean="0"/>
              <a:t> </a:t>
            </a:r>
            <a:r>
              <a:rPr lang="it-IT" dirty="0"/>
              <a:t>(gli Stati membri ribadiscono dunque «il loro profondo attaccamento a tali libertà fondamentali che costituiscono le basi stesse della giustizia e della pace nel mondo e il cui mantenimento si fonda essenzialmente, da una parte, su </a:t>
            </a:r>
            <a:r>
              <a:rPr lang="it-IT" i="1" dirty="0"/>
              <a:t>un regime politico effettivamente democratico e dall’altra, su una concezione comune e un comune rispetto</a:t>
            </a:r>
            <a:r>
              <a:rPr lang="it-IT" dirty="0"/>
              <a:t> dei diritti dell’uomo di cui essi si valgono», </a:t>
            </a:r>
            <a:r>
              <a:rPr lang="it-IT" dirty="0" smtClean="0"/>
              <a:t>Preambolo</a:t>
            </a:r>
            <a:r>
              <a:rPr lang="it-IT" dirty="0"/>
              <a:t>, penultimo comma)</a:t>
            </a:r>
            <a:endParaRPr lang="it-IT" dirty="0"/>
          </a:p>
        </p:txBody>
      </p:sp>
    </p:spTree>
    <p:extLst>
      <p:ext uri="{BB962C8B-B14F-4D97-AF65-F5344CB8AC3E}">
        <p14:creationId xmlns:p14="http://schemas.microsoft.com/office/powerpoint/2010/main" val="3353869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nozione di vittima «indiretta»</a:t>
            </a:r>
            <a:endParaRPr lang="it-IT" dirty="0"/>
          </a:p>
        </p:txBody>
      </p:sp>
      <p:sp>
        <p:nvSpPr>
          <p:cNvPr id="3" name="Segnaposto contenuto 2"/>
          <p:cNvSpPr>
            <a:spLocks noGrp="1"/>
          </p:cNvSpPr>
          <p:nvPr>
            <p:ph idx="1"/>
          </p:nvPr>
        </p:nvSpPr>
        <p:spPr/>
        <p:txBody>
          <a:bodyPr>
            <a:normAutofit fontScale="55000" lnSpcReduction="20000"/>
          </a:bodyPr>
          <a:lstStyle/>
          <a:p>
            <a:pPr lvl="0"/>
            <a:r>
              <a:rPr lang="it-IT" sz="2600" b="1" dirty="0"/>
              <a:t>Vittima </a:t>
            </a:r>
            <a:r>
              <a:rPr lang="it-IT" sz="2600" b="1" dirty="0" smtClean="0"/>
              <a:t>indiretta (o collaterale)</a:t>
            </a:r>
            <a:r>
              <a:rPr lang="it-IT" sz="2600" dirty="0" smtClean="0"/>
              <a:t>: </a:t>
            </a:r>
            <a:r>
              <a:rPr lang="it-IT" sz="2600" dirty="0"/>
              <a:t>ricorre quando ad agire non è l’individuo leso, bensì un altro soggetto che ha un </a:t>
            </a:r>
            <a:r>
              <a:rPr lang="it-IT" sz="2600" dirty="0" smtClean="0"/>
              <a:t>«</a:t>
            </a:r>
            <a:r>
              <a:rPr lang="it-IT" sz="2600" i="1" dirty="0" smtClean="0">
                <a:solidFill>
                  <a:srgbClr val="FF0000"/>
                </a:solidFill>
              </a:rPr>
              <a:t>legame </a:t>
            </a:r>
            <a:r>
              <a:rPr lang="it-IT" sz="2600" i="1" dirty="0">
                <a:solidFill>
                  <a:srgbClr val="FF0000"/>
                </a:solidFill>
              </a:rPr>
              <a:t>specifico e </a:t>
            </a:r>
            <a:r>
              <a:rPr lang="it-IT" sz="2600" i="1" dirty="0" smtClean="0">
                <a:solidFill>
                  <a:srgbClr val="FF0000"/>
                </a:solidFill>
              </a:rPr>
              <a:t>personale</a:t>
            </a:r>
            <a:r>
              <a:rPr lang="it-IT" sz="2600" dirty="0" smtClean="0"/>
              <a:t>» </a:t>
            </a:r>
            <a:r>
              <a:rPr lang="it-IT" sz="2600" dirty="0"/>
              <a:t>con la vittima diretta (per esempio </a:t>
            </a:r>
            <a:r>
              <a:rPr lang="it-IT" sz="2600" dirty="0" smtClean="0"/>
              <a:t>la </a:t>
            </a:r>
            <a:r>
              <a:rPr lang="it-IT" sz="2600" dirty="0"/>
              <a:t>moglie della vittima, </a:t>
            </a:r>
            <a:r>
              <a:rPr lang="it-IT" sz="2600" dirty="0"/>
              <a:t>i</a:t>
            </a:r>
            <a:r>
              <a:rPr lang="it-IT" sz="2600" dirty="0" smtClean="0"/>
              <a:t>l </a:t>
            </a:r>
            <a:r>
              <a:rPr lang="it-IT" sz="2600" dirty="0"/>
              <a:t>nipote della vittima deceduta (art. 2); il marito di una donna detenuta obbligatoriamente in un ospedale psichiatrico (art. 5); il vedovo che difende la reputazione della sposa deceduta (art. 8</a:t>
            </a:r>
            <a:r>
              <a:rPr lang="it-IT" sz="2600" dirty="0" smtClean="0"/>
              <a:t>)</a:t>
            </a:r>
            <a:endParaRPr lang="it-IT" sz="2600" dirty="0"/>
          </a:p>
          <a:p>
            <a:r>
              <a:rPr lang="it-IT" sz="2600" dirty="0"/>
              <a:t>I parenti possono </a:t>
            </a:r>
            <a:r>
              <a:rPr lang="it-IT" sz="2600" dirty="0" smtClean="0"/>
              <a:t>coltivare </a:t>
            </a:r>
            <a:r>
              <a:rPr lang="it-IT" sz="2600" dirty="0"/>
              <a:t>il ricorso introdotto dalla vittima prima del suo decesso, anche </a:t>
            </a:r>
            <a:r>
              <a:rPr lang="it-IT" sz="2600" dirty="0">
                <a:solidFill>
                  <a:srgbClr val="FF0000"/>
                </a:solidFill>
              </a:rPr>
              <a:t>iure proprio</a:t>
            </a:r>
            <a:r>
              <a:rPr lang="it-IT" sz="2600" dirty="0"/>
              <a:t> (per esempio gli eredi del defunto, per quanto riguarda le rivendicazioni patrimoniali protette dall’art. 1 </a:t>
            </a:r>
            <a:r>
              <a:rPr lang="it-IT" sz="2600" dirty="0" err="1"/>
              <a:t>Prot</a:t>
            </a:r>
            <a:r>
              <a:rPr lang="it-IT" sz="2600" dirty="0"/>
              <a:t>. 1</a:t>
            </a:r>
            <a:r>
              <a:rPr lang="it-IT" sz="2600" dirty="0" smtClean="0"/>
              <a:t>)</a:t>
            </a:r>
          </a:p>
          <a:p>
            <a:r>
              <a:rPr lang="it-IT" sz="2600" kern="50" dirty="0">
                <a:ea typeface="Lucida Sans Unicode" panose="020B0602030504020204" pitchFamily="34" charset="0"/>
              </a:rPr>
              <a:t>Corte EDU, </a:t>
            </a:r>
            <a:r>
              <a:rPr lang="it-IT" sz="2600" i="1" u="sng" kern="50" dirty="0" err="1" smtClean="0">
                <a:solidFill>
                  <a:srgbClr val="FF0000"/>
                </a:solidFill>
                <a:ea typeface="Lucida Sans Unicode" panose="020B0602030504020204" pitchFamily="34" charset="0"/>
              </a:rPr>
              <a:t>Cengiz</a:t>
            </a:r>
            <a:r>
              <a:rPr lang="it-IT" sz="2600" i="1" u="sng" kern="50" dirty="0" smtClean="0">
                <a:solidFill>
                  <a:srgbClr val="FF0000"/>
                </a:solidFill>
                <a:ea typeface="Lucida Sans Unicode" panose="020B0602030504020204" pitchFamily="34" charset="0"/>
              </a:rPr>
              <a:t> e altri c. Turchia,</a:t>
            </a:r>
            <a:r>
              <a:rPr lang="it-IT" sz="2600" kern="50" dirty="0" smtClean="0">
                <a:ea typeface="Lucida Sans Unicode" panose="020B0602030504020204" pitchFamily="34" charset="0"/>
              </a:rPr>
              <a:t> 1.12.2015</a:t>
            </a:r>
            <a:r>
              <a:rPr lang="it-IT" sz="2600" kern="50" dirty="0">
                <a:ea typeface="Lucida Sans Unicode" panose="020B0602030504020204" pitchFamily="34" charset="0"/>
              </a:rPr>
              <a:t>, ric. n. 48226/10 14027/11. La Corte ha recentemente ammesso la capacità di agire di </a:t>
            </a:r>
            <a:r>
              <a:rPr lang="it-IT" sz="2600" kern="50" dirty="0">
                <a:solidFill>
                  <a:srgbClr val="FF0000"/>
                </a:solidFill>
                <a:ea typeface="Lucida Sans Unicode" panose="020B0602030504020204" pitchFamily="34" charset="0"/>
              </a:rPr>
              <a:t>taluni soggetti, utenti di </a:t>
            </a:r>
            <a:r>
              <a:rPr lang="it-IT" sz="2600" kern="50" dirty="0" err="1">
                <a:solidFill>
                  <a:srgbClr val="FF0000"/>
                </a:solidFill>
                <a:ea typeface="Lucida Sans Unicode" panose="020B0602030504020204" pitchFamily="34" charset="0"/>
              </a:rPr>
              <a:t>youtube</a:t>
            </a:r>
            <a:r>
              <a:rPr lang="it-IT" sz="2600" kern="50" dirty="0">
                <a:solidFill>
                  <a:srgbClr val="FF0000"/>
                </a:solidFill>
                <a:ea typeface="Lucida Sans Unicode" panose="020B0602030504020204" pitchFamily="34" charset="0"/>
              </a:rPr>
              <a:t> su internet per motivi professionali</a:t>
            </a:r>
            <a:r>
              <a:rPr lang="it-IT" sz="2600" kern="50" dirty="0">
                <a:ea typeface="Lucida Sans Unicode" panose="020B0602030504020204" pitchFamily="34" charset="0"/>
              </a:rPr>
              <a:t> (accademici attivi: ricezione e diffusione di informazioni), che si ritenevano lesi nella loro libertà di ricevere e di diffondere informazioni (art. 10 CEDU) </a:t>
            </a:r>
            <a:r>
              <a:rPr lang="it-IT" sz="2600" u="sng" kern="50" dirty="0">
                <a:solidFill>
                  <a:srgbClr val="FF0000"/>
                </a:solidFill>
                <a:ea typeface="Lucida Sans Unicode" panose="020B0602030504020204" pitchFamily="34" charset="0"/>
              </a:rPr>
              <a:t>dalla decisione dei giudici nazionali (</a:t>
            </a:r>
            <a:r>
              <a:rPr lang="it-IT" sz="2600" u="heavy" kern="50" dirty="0">
                <a:solidFill>
                  <a:srgbClr val="FF0000"/>
                </a:solidFill>
                <a:ea typeface="Lucida Sans Unicode" panose="020B0602030504020204" pitchFamily="34" charset="0"/>
              </a:rPr>
              <a:t>rivolta a terzi</a:t>
            </a:r>
            <a:r>
              <a:rPr lang="it-IT" sz="2600" u="sng" kern="50" dirty="0">
                <a:solidFill>
                  <a:srgbClr val="FF0000"/>
                </a:solidFill>
                <a:ea typeface="Lucida Sans Unicode" panose="020B0602030504020204" pitchFamily="34" charset="0"/>
              </a:rPr>
              <a:t>)</a:t>
            </a:r>
            <a:r>
              <a:rPr lang="it-IT" sz="2600" i="1" u="sng" kern="50" dirty="0">
                <a:solidFill>
                  <a:srgbClr val="FF0000"/>
                </a:solidFill>
                <a:ea typeface="Lucida Sans Unicode" panose="020B0602030504020204" pitchFamily="34" charset="0"/>
              </a:rPr>
              <a:t> </a:t>
            </a:r>
            <a:r>
              <a:rPr lang="it-IT" sz="2600" kern="50" dirty="0">
                <a:solidFill>
                  <a:schemeClr val="tx1"/>
                </a:solidFill>
                <a:ea typeface="Lucida Sans Unicode" panose="020B0602030504020204" pitchFamily="34" charset="0"/>
              </a:rPr>
              <a:t>di oscurare l’accesso a </a:t>
            </a:r>
            <a:r>
              <a:rPr lang="it-IT" sz="2600" kern="50" dirty="0" err="1">
                <a:solidFill>
                  <a:schemeClr val="tx1"/>
                </a:solidFill>
                <a:ea typeface="Lucida Sans Unicode" panose="020B0602030504020204" pitchFamily="34" charset="0"/>
              </a:rPr>
              <a:t>youtube</a:t>
            </a:r>
            <a:r>
              <a:rPr lang="it-IT" sz="2600" kern="50" dirty="0">
                <a:solidFill>
                  <a:schemeClr val="tx1"/>
                </a:solidFill>
                <a:ea typeface="Lucida Sans Unicode" panose="020B0602030504020204" pitchFamily="34" charset="0"/>
              </a:rPr>
              <a:t> giacché la piattaforma ospita filmati offensivi della memoria di </a:t>
            </a:r>
            <a:r>
              <a:rPr lang="it-IT" sz="2600" kern="50" dirty="0" err="1">
                <a:solidFill>
                  <a:schemeClr val="tx1"/>
                </a:solidFill>
                <a:ea typeface="Lucida Sans Unicode" panose="020B0602030504020204" pitchFamily="34" charset="0"/>
              </a:rPr>
              <a:t>Ataturk</a:t>
            </a:r>
            <a:r>
              <a:rPr lang="it-IT" sz="2600" kern="50" dirty="0">
                <a:ea typeface="Lucida Sans Unicode" panose="020B0602030504020204" pitchFamily="34" charset="0"/>
              </a:rPr>
              <a:t>. </a:t>
            </a:r>
            <a:endParaRPr lang="it-IT" sz="2600" kern="50" dirty="0" smtClean="0">
              <a:ea typeface="Lucida Sans Unicode" panose="020B0602030504020204" pitchFamily="34" charset="0"/>
            </a:endParaRPr>
          </a:p>
          <a:p>
            <a:r>
              <a:rPr lang="it-IT" sz="2600" kern="50" dirty="0" smtClean="0">
                <a:ea typeface="Lucida Sans Unicode" panose="020B0602030504020204" pitchFamily="34" charset="0"/>
              </a:rPr>
              <a:t>Secondo la Corte «</a:t>
            </a:r>
            <a:r>
              <a:rPr lang="fr-FR" sz="2600" kern="50" dirty="0">
                <a:ea typeface="Lucida Sans Unicode" panose="020B0602030504020204" pitchFamily="34" charset="0"/>
              </a:rPr>
              <a:t>la réponse à la question de savoir si un requérant peut se prétendre victime d’une mesure de blocage d’accès à un site internet dépend </a:t>
            </a:r>
            <a:r>
              <a:rPr lang="fr-FR" sz="2600" kern="50" dirty="0" smtClean="0">
                <a:ea typeface="Lucida Sans Unicode" panose="020B0602030504020204" pitchFamily="34" charset="0"/>
              </a:rPr>
              <a:t>[…] </a:t>
            </a:r>
            <a:r>
              <a:rPr lang="fr-FR" sz="2600" kern="50" dirty="0">
                <a:ea typeface="Lucida Sans Unicode" panose="020B0602030504020204" pitchFamily="34" charset="0"/>
              </a:rPr>
              <a:t>d’une appréciation </a:t>
            </a:r>
            <a:r>
              <a:rPr lang="fr-FR" sz="2600" i="1" kern="50" dirty="0">
                <a:solidFill>
                  <a:srgbClr val="FF0000"/>
                </a:solidFill>
                <a:ea typeface="Lucida Sans Unicode" panose="020B0602030504020204" pitchFamily="34" charset="0"/>
              </a:rPr>
              <a:t>des circonstances de chaque affaire, en particulier de la manière dont celui-ci utilise le site internet et de l’ampleur des conséquences de pareille mesure qui peuvent se produire pour lui</a:t>
            </a:r>
            <a:r>
              <a:rPr lang="fr-FR" sz="2600" kern="50" dirty="0">
                <a:ea typeface="Lucida Sans Unicode" panose="020B0602030504020204" pitchFamily="34" charset="0"/>
              </a:rPr>
              <a:t>. Entre également en ligne de compte le fait que </a:t>
            </a:r>
            <a:r>
              <a:rPr lang="fr-FR" sz="2600" i="1" kern="50" dirty="0">
                <a:solidFill>
                  <a:srgbClr val="FF0000"/>
                </a:solidFill>
                <a:ea typeface="Lucida Sans Unicode" panose="020B0602030504020204" pitchFamily="34" charset="0"/>
              </a:rPr>
              <a:t>l’Internet est aujourd’hui devenu l’un des principaux moyens d’exercice par les individus de leur droit à la liberté de recevoir ou de communiquer des informations ou des idées</a:t>
            </a:r>
            <a:r>
              <a:rPr lang="it-IT" sz="2600" kern="50" dirty="0" smtClean="0">
                <a:ea typeface="Lucida Sans Unicode" panose="020B0602030504020204" pitchFamily="34" charset="0"/>
              </a:rPr>
              <a:t>»</a:t>
            </a:r>
          </a:p>
          <a:p>
            <a:r>
              <a:rPr lang="it-IT" sz="2600" kern="50" dirty="0" smtClean="0">
                <a:ea typeface="Lucida Sans Unicode" panose="020B0602030504020204" pitchFamily="34" charset="0"/>
              </a:rPr>
              <a:t>La Corte, </a:t>
            </a:r>
            <a:r>
              <a:rPr lang="it-IT" sz="2600" kern="50" dirty="0">
                <a:ea typeface="Lucida Sans Unicode" panose="020B0602030504020204" pitchFamily="34" charset="0"/>
              </a:rPr>
              <a:t>pur </a:t>
            </a:r>
            <a:r>
              <a:rPr lang="it-IT" sz="2600" kern="50" dirty="0" smtClean="0">
                <a:ea typeface="Lucida Sans Unicode" panose="020B0602030504020204" pitchFamily="34" charset="0"/>
              </a:rPr>
              <a:t>ribadendo </a:t>
            </a:r>
            <a:r>
              <a:rPr lang="it-IT" sz="2600" kern="50" dirty="0">
                <a:ea typeface="Lucida Sans Unicode" panose="020B0602030504020204" pitchFamily="34" charset="0"/>
              </a:rPr>
              <a:t>che la CEDU non ammette </a:t>
            </a:r>
            <a:r>
              <a:rPr lang="it-IT" sz="2600" u="sng" kern="50" dirty="0">
                <a:solidFill>
                  <a:srgbClr val="FF0000"/>
                </a:solidFill>
                <a:ea typeface="Lucida Sans Unicode" panose="020B0602030504020204" pitchFamily="34" charset="0"/>
              </a:rPr>
              <a:t>l’</a:t>
            </a:r>
            <a:r>
              <a:rPr lang="it-IT" sz="2600" u="sng" kern="50" dirty="0" err="1">
                <a:solidFill>
                  <a:srgbClr val="FF0000"/>
                </a:solidFill>
                <a:ea typeface="Lucida Sans Unicode" panose="020B0602030504020204" pitchFamily="34" charset="0"/>
              </a:rPr>
              <a:t>actio</a:t>
            </a:r>
            <a:r>
              <a:rPr lang="it-IT" sz="2600" u="sng" kern="50" dirty="0">
                <a:solidFill>
                  <a:srgbClr val="FF0000"/>
                </a:solidFill>
                <a:ea typeface="Lucida Sans Unicode" panose="020B0602030504020204" pitchFamily="34" charset="0"/>
              </a:rPr>
              <a:t> </a:t>
            </a:r>
            <a:r>
              <a:rPr lang="it-IT" sz="2600" u="sng" kern="50" dirty="0" err="1">
                <a:solidFill>
                  <a:srgbClr val="FF0000"/>
                </a:solidFill>
                <a:ea typeface="Lucida Sans Unicode" panose="020B0602030504020204" pitchFamily="34" charset="0"/>
              </a:rPr>
              <a:t>popularis</a:t>
            </a:r>
            <a:r>
              <a:rPr lang="it-IT" sz="2600" kern="50" dirty="0">
                <a:ea typeface="Lucida Sans Unicode" panose="020B0602030504020204" pitchFamily="34" charset="0"/>
              </a:rPr>
              <a:t>, ha considerato con flessibilità la nozione di vittima ai sensi dell’art. 34, focalizzando la sua attenzione </a:t>
            </a:r>
            <a:endParaRPr lang="it-IT" sz="2600" kern="50" dirty="0" smtClean="0">
              <a:ea typeface="Lucida Sans Unicode" panose="020B0602030504020204" pitchFamily="34" charset="0"/>
            </a:endParaRPr>
          </a:p>
          <a:p>
            <a:r>
              <a:rPr lang="it-IT" sz="2600" kern="50" dirty="0" smtClean="0">
                <a:ea typeface="Lucida Sans Unicode" panose="020B0602030504020204" pitchFamily="34" charset="0"/>
              </a:rPr>
              <a:t>a</a:t>
            </a:r>
            <a:r>
              <a:rPr lang="it-IT" sz="2600" kern="50" dirty="0">
                <a:ea typeface="Lucida Sans Unicode" panose="020B0602030504020204" pitchFamily="34" charset="0"/>
              </a:rPr>
              <a:t>) sull’intensità dell’uso fatto da </a:t>
            </a:r>
            <a:r>
              <a:rPr lang="it-IT" sz="2600" kern="50" dirty="0" err="1">
                <a:ea typeface="Lucida Sans Unicode" panose="020B0602030504020204" pitchFamily="34" charset="0"/>
              </a:rPr>
              <a:t>youtube</a:t>
            </a:r>
            <a:r>
              <a:rPr lang="it-IT" sz="2600" kern="50" dirty="0">
                <a:ea typeface="Lucida Sans Unicode" panose="020B0602030504020204" pitchFamily="34" charset="0"/>
              </a:rPr>
              <a:t> dei ricorrenti, che avevano un conto aperto su </a:t>
            </a:r>
            <a:r>
              <a:rPr lang="it-IT" sz="2600" kern="50" dirty="0" err="1">
                <a:ea typeface="Lucida Sans Unicode" panose="020B0602030504020204" pitchFamily="34" charset="0"/>
              </a:rPr>
              <a:t>youtube</a:t>
            </a:r>
            <a:r>
              <a:rPr lang="it-IT" sz="2600" kern="50" dirty="0">
                <a:ea typeface="Lucida Sans Unicode" panose="020B0602030504020204" pitchFamily="34" charset="0"/>
              </a:rPr>
              <a:t>, </a:t>
            </a:r>
            <a:endParaRPr lang="it-IT" sz="2600" kern="50" dirty="0" smtClean="0">
              <a:ea typeface="Lucida Sans Unicode" panose="020B0602030504020204" pitchFamily="34" charset="0"/>
            </a:endParaRPr>
          </a:p>
          <a:p>
            <a:r>
              <a:rPr lang="it-IT" sz="2600" kern="50" dirty="0" smtClean="0">
                <a:ea typeface="Lucida Sans Unicode" panose="020B0602030504020204" pitchFamily="34" charset="0"/>
              </a:rPr>
              <a:t>b</a:t>
            </a:r>
            <a:r>
              <a:rPr lang="it-IT" sz="2600" kern="50" dirty="0">
                <a:ea typeface="Lucida Sans Unicode" panose="020B0602030504020204" pitchFamily="34" charset="0"/>
              </a:rPr>
              <a:t>) sull’impossibilità, per loro, di accedere agevolmente alle informazioni di </a:t>
            </a:r>
            <a:r>
              <a:rPr lang="it-IT" sz="2600" kern="50" dirty="0" err="1">
                <a:ea typeface="Lucida Sans Unicode" panose="020B0602030504020204" pitchFamily="34" charset="0"/>
              </a:rPr>
              <a:t>youtube</a:t>
            </a:r>
            <a:r>
              <a:rPr lang="it-IT" sz="2600" kern="50" dirty="0">
                <a:ea typeface="Lucida Sans Unicode" panose="020B0602030504020204" pitchFamily="34" charset="0"/>
              </a:rPr>
              <a:t> con altri mezzi, </a:t>
            </a:r>
            <a:endParaRPr lang="it-IT" sz="2600" kern="50" dirty="0" smtClean="0">
              <a:ea typeface="Lucida Sans Unicode" panose="020B0602030504020204" pitchFamily="34" charset="0"/>
            </a:endParaRPr>
          </a:p>
          <a:p>
            <a:r>
              <a:rPr lang="it-IT" sz="2600" kern="50" dirty="0" smtClean="0">
                <a:ea typeface="Lucida Sans Unicode" panose="020B0602030504020204" pitchFamily="34" charset="0"/>
              </a:rPr>
              <a:t>c</a:t>
            </a:r>
            <a:r>
              <a:rPr lang="it-IT" sz="2600" kern="50" dirty="0">
                <a:ea typeface="Lucida Sans Unicode" panose="020B0602030504020204" pitchFamily="34" charset="0"/>
              </a:rPr>
              <a:t>) sulle caratteristiche specifiche del media internet in questione e </a:t>
            </a:r>
            <a:endParaRPr lang="it-IT" sz="2600" kern="50" dirty="0" smtClean="0">
              <a:ea typeface="Lucida Sans Unicode" panose="020B0602030504020204" pitchFamily="34" charset="0"/>
            </a:endParaRPr>
          </a:p>
          <a:p>
            <a:r>
              <a:rPr lang="it-IT" sz="2600" kern="50" dirty="0" smtClean="0">
                <a:ea typeface="Lucida Sans Unicode" panose="020B0602030504020204" pitchFamily="34" charset="0"/>
              </a:rPr>
              <a:t>d</a:t>
            </a:r>
            <a:r>
              <a:rPr lang="it-IT" sz="2600" kern="50" dirty="0">
                <a:ea typeface="Lucida Sans Unicode" panose="020B0602030504020204" pitchFamily="34" charset="0"/>
              </a:rPr>
              <a:t>) sulla pronuncia della Corte costituzionale nazionale che aveva accertato positivamente la loro qualità di vittime.</a:t>
            </a:r>
          </a:p>
          <a:p>
            <a:endParaRPr lang="it-IT" dirty="0" smtClean="0"/>
          </a:p>
          <a:p>
            <a:endParaRPr lang="it-IT" dirty="0"/>
          </a:p>
          <a:p>
            <a:endParaRPr lang="it-IT" dirty="0"/>
          </a:p>
        </p:txBody>
      </p:sp>
    </p:spTree>
    <p:extLst>
      <p:ext uri="{BB962C8B-B14F-4D97-AF65-F5344CB8AC3E}">
        <p14:creationId xmlns:p14="http://schemas.microsoft.com/office/powerpoint/2010/main" val="3538539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 di vittima «potenziale»</a:t>
            </a:r>
          </a:p>
        </p:txBody>
      </p:sp>
      <p:sp>
        <p:nvSpPr>
          <p:cNvPr id="3" name="Segnaposto contenuto 2"/>
          <p:cNvSpPr>
            <a:spLocks noGrp="1"/>
          </p:cNvSpPr>
          <p:nvPr>
            <p:ph idx="1"/>
          </p:nvPr>
        </p:nvSpPr>
        <p:spPr/>
        <p:txBody>
          <a:bodyPr>
            <a:normAutofit fontScale="47500" lnSpcReduction="20000"/>
          </a:bodyPr>
          <a:lstStyle/>
          <a:p>
            <a:r>
              <a:rPr lang="it-IT" sz="3600" dirty="0"/>
              <a:t>In casi eccezionali, </a:t>
            </a:r>
            <a:r>
              <a:rPr lang="it-IT" sz="3600" dirty="0" smtClean="0"/>
              <a:t>la Corte ha ammesso (restrittivamente) la qualità di «</a:t>
            </a:r>
            <a:r>
              <a:rPr lang="it-IT" sz="3600" b="1" dirty="0" smtClean="0">
                <a:solidFill>
                  <a:srgbClr val="FF0000"/>
                </a:solidFill>
              </a:rPr>
              <a:t>vittima potenziale</a:t>
            </a:r>
            <a:r>
              <a:rPr lang="it-IT" sz="3600" dirty="0" smtClean="0"/>
              <a:t>» </a:t>
            </a:r>
            <a:r>
              <a:rPr lang="it-IT" sz="3600" dirty="0"/>
              <a:t>(</a:t>
            </a:r>
            <a:r>
              <a:rPr lang="it-IT" sz="3600" b="1" dirty="0">
                <a:solidFill>
                  <a:srgbClr val="FF0000"/>
                </a:solidFill>
              </a:rPr>
              <a:t>non ancora vittima</a:t>
            </a:r>
            <a:r>
              <a:rPr lang="it-IT" sz="3600" dirty="0"/>
              <a:t>: non si è ancora </a:t>
            </a:r>
            <a:r>
              <a:rPr lang="it-IT" sz="3600" dirty="0" smtClean="0"/>
              <a:t>manifestata </a:t>
            </a:r>
            <a:r>
              <a:rPr lang="it-IT" sz="3600" dirty="0"/>
              <a:t>un’incidenza diretta sul ricorrente, ma questa </a:t>
            </a:r>
            <a:r>
              <a:rPr lang="it-IT" sz="3600" i="1" dirty="0"/>
              <a:t>è nella logica delle cose</a:t>
            </a:r>
            <a:r>
              <a:rPr lang="it-IT" sz="3600" dirty="0" smtClean="0"/>
              <a:t>)</a:t>
            </a:r>
          </a:p>
          <a:p>
            <a:r>
              <a:rPr lang="it-IT" sz="3600" dirty="0"/>
              <a:t>T</a:t>
            </a:r>
            <a:r>
              <a:rPr lang="it-IT" sz="3600" dirty="0" smtClean="0"/>
              <a:t>utto </a:t>
            </a:r>
            <a:r>
              <a:rPr lang="it-IT" sz="3600" dirty="0"/>
              <a:t>il contenzioso degli stranieri (ai sensi degli art. 3 e 8 CEDU) che s’oppongono a un’espulsione, a un’estradizione o a un respingimento </a:t>
            </a:r>
            <a:r>
              <a:rPr lang="it-IT" sz="3600" i="1" dirty="0"/>
              <a:t>è fondato sulla nozione di vittima potenziale</a:t>
            </a:r>
            <a:r>
              <a:rPr lang="it-IT" sz="3600" dirty="0"/>
              <a:t>, a partire </a:t>
            </a:r>
            <a:r>
              <a:rPr lang="it-IT" sz="3600" dirty="0" smtClean="0"/>
              <a:t>dal </a:t>
            </a:r>
            <a:r>
              <a:rPr lang="it-IT" sz="3600" dirty="0"/>
              <a:t>caso </a:t>
            </a:r>
            <a:r>
              <a:rPr lang="it-IT" sz="3600" i="1" u="sng" dirty="0" err="1">
                <a:solidFill>
                  <a:srgbClr val="FF0000"/>
                </a:solidFill>
              </a:rPr>
              <a:t>Soering</a:t>
            </a:r>
            <a:r>
              <a:rPr lang="it-IT" sz="3600" i="1" u="sng" dirty="0">
                <a:solidFill>
                  <a:srgbClr val="FF0000"/>
                </a:solidFill>
              </a:rPr>
              <a:t> c. Regno </a:t>
            </a:r>
            <a:r>
              <a:rPr lang="it-IT" sz="3600" i="1" u="sng" dirty="0" smtClean="0">
                <a:solidFill>
                  <a:srgbClr val="FF0000"/>
                </a:solidFill>
              </a:rPr>
              <a:t>Unito</a:t>
            </a:r>
            <a:r>
              <a:rPr lang="it-IT" sz="3600" dirty="0" smtClean="0"/>
              <a:t>. Il  </a:t>
            </a:r>
            <a:r>
              <a:rPr lang="it-IT" sz="3600" u="heavy" dirty="0"/>
              <a:t>rischio</a:t>
            </a:r>
            <a:r>
              <a:rPr lang="it-IT" sz="3600" dirty="0"/>
              <a:t> di subire una violazione di diritti fondamentali (art. 3 CEDU) per effetto </a:t>
            </a:r>
            <a:r>
              <a:rPr lang="it-IT" sz="3600" dirty="0" smtClean="0"/>
              <a:t>della consegna dell’individuo a uno Stato terzo assume rilevanza se il rischio di violazione (irreparabile) è </a:t>
            </a:r>
            <a:r>
              <a:rPr lang="it-IT" sz="3600" u="heavy" dirty="0" smtClean="0"/>
              <a:t>reale</a:t>
            </a:r>
            <a:r>
              <a:rPr lang="it-IT" sz="3600" dirty="0" smtClean="0"/>
              <a:t> </a:t>
            </a:r>
            <a:r>
              <a:rPr lang="it-IT" sz="3600" dirty="0"/>
              <a:t>(esclusi meri sospetti o congetture) e </a:t>
            </a:r>
            <a:r>
              <a:rPr lang="it-IT" sz="3600" u="heavy" dirty="0"/>
              <a:t>consequenziale all’agire o all’omissione </a:t>
            </a:r>
            <a:r>
              <a:rPr lang="it-IT" sz="3600" u="heavy" dirty="0" smtClean="0"/>
              <a:t>dello Stato membro</a:t>
            </a:r>
            <a:r>
              <a:rPr lang="it-IT" sz="3600" dirty="0" smtClean="0"/>
              <a:t> </a:t>
            </a:r>
            <a:r>
              <a:rPr lang="it-IT" sz="3600" dirty="0"/>
              <a:t>(nesso di causalità</a:t>
            </a:r>
            <a:r>
              <a:rPr lang="it-IT" sz="3600" dirty="0" smtClean="0"/>
              <a:t>). </a:t>
            </a:r>
          </a:p>
          <a:p>
            <a:r>
              <a:rPr lang="it-IT" sz="3600" i="1" u="sng" dirty="0" err="1" smtClean="0">
                <a:solidFill>
                  <a:srgbClr val="FF0000"/>
                </a:solidFill>
              </a:rPr>
              <a:t>Soering</a:t>
            </a:r>
            <a:r>
              <a:rPr lang="it-IT" sz="3600" i="1" u="sng" dirty="0" smtClean="0">
                <a:solidFill>
                  <a:srgbClr val="FF0000"/>
                </a:solidFill>
              </a:rPr>
              <a:t> </a:t>
            </a:r>
            <a:r>
              <a:rPr lang="it-IT" sz="3600" i="1" u="sng" dirty="0">
                <a:solidFill>
                  <a:srgbClr val="FF0000"/>
                </a:solidFill>
              </a:rPr>
              <a:t>c. Regno Unito </a:t>
            </a:r>
            <a:r>
              <a:rPr lang="it-IT" sz="3600" i="1" u="sng" dirty="0" smtClean="0">
                <a:solidFill>
                  <a:srgbClr val="FF0000"/>
                </a:solidFill>
              </a:rPr>
              <a:t>(Corte plenaria)</a:t>
            </a:r>
            <a:r>
              <a:rPr lang="it-IT" sz="3600" dirty="0" smtClean="0"/>
              <a:t>, </a:t>
            </a:r>
            <a:r>
              <a:rPr lang="it-IT" sz="3600" dirty="0"/>
              <a:t>7.7.1989, ric. n. 14038/88 (rapporto della Commissione favorevole): </a:t>
            </a:r>
            <a:r>
              <a:rPr lang="it-IT" sz="3600" i="1" dirty="0"/>
              <a:t>cittadino tedesco (studente universitario), residente (rifugiatosi) nel Regno Unito e su cui pende una richiesta di estradizione delle autorità US</a:t>
            </a:r>
            <a:r>
              <a:rPr lang="it-IT" sz="3600" dirty="0"/>
              <a:t>. </a:t>
            </a:r>
            <a:r>
              <a:rPr lang="it-IT" sz="3600" dirty="0" smtClean="0"/>
              <a:t>L'imputazione </a:t>
            </a:r>
            <a:r>
              <a:rPr lang="it-IT" sz="3600" dirty="0"/>
              <a:t>è di </a:t>
            </a:r>
            <a:r>
              <a:rPr lang="it-IT" sz="3600" dirty="0">
                <a:solidFill>
                  <a:srgbClr val="FF0000"/>
                </a:solidFill>
              </a:rPr>
              <a:t>omicidio di primo grado</a:t>
            </a:r>
            <a:r>
              <a:rPr lang="it-IT" sz="3600" dirty="0"/>
              <a:t> (con la sua fidanzata canadese avrebbe progettato e compiuto l'omicidio dei genitori di quest'ultima, che s'erano opposti alla loro relazione, omicidio odioso ed efferato). Per l’omicidio di primo grado gli Stati Uniti </a:t>
            </a:r>
            <a:r>
              <a:rPr lang="it-IT" sz="3600" dirty="0">
                <a:solidFill>
                  <a:srgbClr val="FF0000"/>
                </a:solidFill>
              </a:rPr>
              <a:t>prevedono la pena di morte, e la detenzione, in attesa della sua esecuzione, nel “braccio della morte”</a:t>
            </a:r>
            <a:r>
              <a:rPr lang="it-IT" sz="3600" dirty="0"/>
              <a:t>. </a:t>
            </a:r>
            <a:r>
              <a:rPr lang="it-IT" sz="3600" dirty="0" smtClean="0"/>
              <a:t>Il </a:t>
            </a:r>
            <a:r>
              <a:rPr lang="it-IT" sz="3600" dirty="0"/>
              <a:t>Regno Unito, chiede assicurazioni agli Stati Uniti che la pena di morte, se comminata, non sarà eseguita (in conformità al suo proprio ordinamento, che ha abolito tale pena). </a:t>
            </a:r>
            <a:endParaRPr lang="it-IT" sz="3600" dirty="0" smtClean="0"/>
          </a:p>
          <a:p>
            <a:r>
              <a:rPr lang="it-IT" sz="3600" dirty="0" smtClean="0"/>
              <a:t>L’avvocato </a:t>
            </a:r>
            <a:r>
              <a:rPr lang="it-IT" sz="3600" dirty="0"/>
              <a:t>di </a:t>
            </a:r>
            <a:r>
              <a:rPr lang="it-IT" sz="3600" dirty="0" err="1"/>
              <a:t>Soering</a:t>
            </a:r>
            <a:r>
              <a:rPr lang="it-IT" sz="3600" dirty="0"/>
              <a:t> </a:t>
            </a:r>
            <a:r>
              <a:rPr lang="it-IT" sz="3600" dirty="0" smtClean="0"/>
              <a:t>sostiene la responsabilità convenzionale del Regno Unito, ai sensi dell’art. 3 CEDU, nell’eventualità dell’estradizione di </a:t>
            </a:r>
            <a:r>
              <a:rPr lang="it-IT" sz="3600" dirty="0" err="1" smtClean="0"/>
              <a:t>Soering</a:t>
            </a:r>
            <a:r>
              <a:rPr lang="it-IT" sz="3600" dirty="0" smtClean="0"/>
              <a:t> agli </a:t>
            </a:r>
            <a:r>
              <a:rPr lang="it-IT" sz="3600" dirty="0"/>
              <a:t>Stati </a:t>
            </a:r>
            <a:r>
              <a:rPr lang="it-IT" sz="3600" dirty="0" smtClean="0"/>
              <a:t>Uniti. Questi infatti, in caso di condanna negli Stati Uniti, </a:t>
            </a:r>
            <a:r>
              <a:rPr lang="it-IT" sz="3600" dirty="0"/>
              <a:t>dovrà fronteggiare la detenzione nel braccio della morte («The </a:t>
            </a:r>
            <a:r>
              <a:rPr lang="it-IT" sz="3600" dirty="0" err="1"/>
              <a:t>alleged</a:t>
            </a:r>
            <a:r>
              <a:rPr lang="it-IT" sz="3600" dirty="0"/>
              <a:t> </a:t>
            </a:r>
            <a:r>
              <a:rPr lang="it-IT" sz="3600" dirty="0" err="1"/>
              <a:t>breach</a:t>
            </a:r>
            <a:r>
              <a:rPr lang="it-IT" sz="3600" dirty="0"/>
              <a:t> </a:t>
            </a:r>
            <a:r>
              <a:rPr lang="it-IT" sz="3600" dirty="0" err="1"/>
              <a:t>derives</a:t>
            </a:r>
            <a:r>
              <a:rPr lang="it-IT" sz="3600" dirty="0"/>
              <a:t> from the </a:t>
            </a:r>
            <a:r>
              <a:rPr lang="it-IT" sz="3600" dirty="0" err="1"/>
              <a:t>applicant’s</a:t>
            </a:r>
            <a:r>
              <a:rPr lang="it-IT" sz="3600" dirty="0"/>
              <a:t> </a:t>
            </a:r>
            <a:r>
              <a:rPr lang="it-IT" sz="3600" dirty="0" err="1"/>
              <a:t>exposure</a:t>
            </a:r>
            <a:r>
              <a:rPr lang="it-IT" sz="3600" dirty="0"/>
              <a:t> to the so-</a:t>
            </a:r>
            <a:r>
              <a:rPr lang="it-IT" sz="3600" dirty="0" err="1"/>
              <a:t>called</a:t>
            </a:r>
            <a:r>
              <a:rPr lang="it-IT" sz="3600" dirty="0"/>
              <a:t> "</a:t>
            </a:r>
            <a:r>
              <a:rPr lang="it-IT" sz="3600" dirty="0" err="1"/>
              <a:t>death</a:t>
            </a:r>
            <a:r>
              <a:rPr lang="it-IT" sz="3600" dirty="0"/>
              <a:t> </a:t>
            </a:r>
            <a:r>
              <a:rPr lang="it-IT" sz="3600" dirty="0" err="1"/>
              <a:t>row</a:t>
            </a:r>
            <a:r>
              <a:rPr lang="it-IT" sz="3600" dirty="0"/>
              <a:t> </a:t>
            </a:r>
            <a:r>
              <a:rPr lang="it-IT" sz="3600" dirty="0" err="1"/>
              <a:t>phenomenon</a:t>
            </a:r>
            <a:r>
              <a:rPr lang="it-IT" sz="3600" dirty="0"/>
              <a:t>"») ossia un </a:t>
            </a:r>
            <a:r>
              <a:rPr lang="it-IT" sz="3600" dirty="0">
                <a:solidFill>
                  <a:srgbClr val="FF0000"/>
                </a:solidFill>
              </a:rPr>
              <a:t>trattamento inumano o </a:t>
            </a:r>
            <a:r>
              <a:rPr lang="it-IT" sz="3600" dirty="0" smtClean="0">
                <a:solidFill>
                  <a:srgbClr val="FF0000"/>
                </a:solidFill>
              </a:rPr>
              <a:t>degradante</a:t>
            </a:r>
            <a:endParaRPr lang="it-IT" sz="3600" dirty="0"/>
          </a:p>
          <a:p>
            <a:endParaRPr lang="it-IT" dirty="0"/>
          </a:p>
          <a:p>
            <a:endParaRPr lang="it-IT" dirty="0"/>
          </a:p>
        </p:txBody>
      </p:sp>
    </p:spTree>
    <p:extLst>
      <p:ext uri="{BB962C8B-B14F-4D97-AF65-F5344CB8AC3E}">
        <p14:creationId xmlns:p14="http://schemas.microsoft.com/office/powerpoint/2010/main" val="158720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caso </a:t>
            </a:r>
            <a:r>
              <a:rPr lang="it-IT" i="1" dirty="0" err="1" smtClean="0">
                <a:solidFill>
                  <a:srgbClr val="FF0000"/>
                </a:solidFill>
              </a:rPr>
              <a:t>Soering</a:t>
            </a:r>
            <a:r>
              <a:rPr lang="it-IT" i="1" dirty="0" smtClean="0">
                <a:solidFill>
                  <a:srgbClr val="FF0000"/>
                </a:solidFill>
              </a:rPr>
              <a:t> c. Regno Unito</a:t>
            </a:r>
            <a:endParaRPr lang="it-IT" i="1" dirty="0">
              <a:solidFill>
                <a:srgbClr val="FF0000"/>
              </a:solidFill>
            </a:endParaRPr>
          </a:p>
        </p:txBody>
      </p:sp>
      <p:sp>
        <p:nvSpPr>
          <p:cNvPr id="3" name="Segnaposto contenuto 2"/>
          <p:cNvSpPr>
            <a:spLocks noGrp="1"/>
          </p:cNvSpPr>
          <p:nvPr>
            <p:ph idx="1"/>
          </p:nvPr>
        </p:nvSpPr>
        <p:spPr/>
        <p:txBody>
          <a:bodyPr>
            <a:noAutofit/>
          </a:bodyPr>
          <a:lstStyle/>
          <a:p>
            <a:r>
              <a:rPr lang="it-IT" sz="1500" dirty="0"/>
              <a:t>Si pone alla Corte il problema del se una violazione a) </a:t>
            </a:r>
            <a:r>
              <a:rPr lang="it-IT" sz="1500" dirty="0">
                <a:solidFill>
                  <a:srgbClr val="FF0000"/>
                </a:solidFill>
              </a:rPr>
              <a:t>indiretta</a:t>
            </a:r>
            <a:r>
              <a:rPr lang="it-IT" sz="1500" dirty="0"/>
              <a:t> (tramite estradizione) o «riflessa» e b) «potenziale» o eventuale (</a:t>
            </a:r>
            <a:r>
              <a:rPr lang="it-IT" sz="1500" dirty="0">
                <a:solidFill>
                  <a:srgbClr val="FF0000"/>
                </a:solidFill>
              </a:rPr>
              <a:t>il processo negli US non si è ancora svolto</a:t>
            </a:r>
            <a:r>
              <a:rPr lang="it-IT" sz="1500" dirty="0"/>
              <a:t>) possa dar luogo a una violazione dell'art. 3 CEDU (divieto di tortura e trattamenti inumani e degradanti). Secondo la Corte così è, in ragione dell'eccezionalità delle circostanze (para 90 e 91). La Corte ha affermato quanto segue:</a:t>
            </a:r>
          </a:p>
          <a:p>
            <a:r>
              <a:rPr lang="en-US" sz="1500" dirty="0"/>
              <a:t>«It is not normally for the Convention institutions to pronounce on the existence or otherwise of </a:t>
            </a:r>
            <a:r>
              <a:rPr lang="en-US" sz="1500" i="1" dirty="0">
                <a:solidFill>
                  <a:srgbClr val="FF0000"/>
                </a:solidFill>
              </a:rPr>
              <a:t>potential violations of the Convention</a:t>
            </a:r>
            <a:r>
              <a:rPr lang="en-US" sz="1500" dirty="0"/>
              <a:t>. However, where an applicant claims that a decision to extradite him would, if implemented, be contrary to Article 3 by reason </a:t>
            </a:r>
            <a:r>
              <a:rPr lang="en-US" sz="1500" dirty="0">
                <a:solidFill>
                  <a:srgbClr val="FF0000"/>
                </a:solidFill>
              </a:rPr>
              <a:t>of its foreseeable consequences in the requesting country</a:t>
            </a:r>
            <a:r>
              <a:rPr lang="en-US" sz="1500" dirty="0"/>
              <a:t>, </a:t>
            </a:r>
            <a:r>
              <a:rPr lang="en-US" sz="1500" i="1" dirty="0">
                <a:solidFill>
                  <a:srgbClr val="FF0000"/>
                </a:solidFill>
              </a:rPr>
              <a:t>a departure from this principle is necessary</a:t>
            </a:r>
            <a:r>
              <a:rPr lang="en-US" sz="1500" dirty="0">
                <a:solidFill>
                  <a:srgbClr val="FF0000"/>
                </a:solidFill>
              </a:rPr>
              <a:t>, in view of the </a:t>
            </a:r>
            <a:r>
              <a:rPr lang="en-US" sz="1500" i="1" dirty="0">
                <a:solidFill>
                  <a:srgbClr val="FF0000"/>
                </a:solidFill>
              </a:rPr>
              <a:t>serious and irreparable nature of the alleged suffering risked</a:t>
            </a:r>
            <a:r>
              <a:rPr lang="en-US" sz="1500" dirty="0"/>
              <a:t>, </a:t>
            </a:r>
            <a:r>
              <a:rPr lang="en-US" sz="1500" dirty="0">
                <a:solidFill>
                  <a:schemeClr val="tx1"/>
                </a:solidFill>
              </a:rPr>
              <a:t>in order to ensure the effectiveness of the safeguard provided by that Article</a:t>
            </a:r>
            <a:r>
              <a:rPr lang="en-US" sz="1500" dirty="0"/>
              <a:t> (art. 3). In sum, the decision by a Contracting State to extradite a fugitive may give rise to an issue under Article 3, and hence engage the responsibility of that State under the Convention, </a:t>
            </a:r>
            <a:r>
              <a:rPr lang="en-US" sz="1500" i="1" dirty="0">
                <a:solidFill>
                  <a:srgbClr val="FF0000"/>
                </a:solidFill>
              </a:rPr>
              <a:t>where substantial grounds have been shown for believing that the person concerned, if extradited, faces a real risk of being subjected to torture or to inhuman or degrading treatment or punishment in the requesting country</a:t>
            </a:r>
            <a:r>
              <a:rPr lang="en-US" sz="1500" dirty="0"/>
              <a:t>. </a:t>
            </a:r>
          </a:p>
          <a:p>
            <a:r>
              <a:rPr lang="en-US" sz="1500" dirty="0"/>
              <a:t>The establishment of such responsibility inevitably involves </a:t>
            </a:r>
            <a:r>
              <a:rPr lang="en-US" sz="1500" i="1" dirty="0">
                <a:solidFill>
                  <a:srgbClr val="FF0000"/>
                </a:solidFill>
              </a:rPr>
              <a:t>an assessment of conditions in the requesting country against the standards of Article 3 (art. 3) of the Convention</a:t>
            </a:r>
            <a:r>
              <a:rPr lang="en-US" sz="1500" dirty="0"/>
              <a:t>. Nonetheless, there is no question of adjudicating on or establishing the responsibility of the receiving country, whether under general international law, under the Convention or otherwise. In so far as any liability under the Convention is or may be incurred, </a:t>
            </a:r>
            <a:r>
              <a:rPr lang="en-US" sz="1500" i="1" dirty="0">
                <a:solidFill>
                  <a:srgbClr val="FF0000"/>
                </a:solidFill>
              </a:rPr>
              <a:t>it is liability incurred by the extraditing Contracting State by reason of its having taken action which has as a direct consequence the exposure of an individual to proscribed ill-treatment</a:t>
            </a:r>
            <a:r>
              <a:rPr lang="en-US" sz="1500" dirty="0"/>
              <a:t>». </a:t>
            </a:r>
            <a:endParaRPr lang="it-IT" sz="1500" dirty="0"/>
          </a:p>
          <a:p>
            <a:r>
              <a:rPr lang="it-IT" sz="1500" dirty="0"/>
              <a:t>La Corte riterrà che il prolungato soggiorno nel braccio della </a:t>
            </a:r>
            <a:r>
              <a:rPr lang="it-IT" sz="1500" dirty="0" smtClean="0"/>
              <a:t>morte</a:t>
            </a:r>
            <a:r>
              <a:rPr lang="it-IT" sz="1500" dirty="0"/>
              <a:t>, in attesa di esecuzione della sentenza, comporti violazione potenziale dell'art. 3 in caso di </a:t>
            </a:r>
            <a:r>
              <a:rPr lang="it-IT" sz="1500" dirty="0" smtClean="0"/>
              <a:t>estradizione</a:t>
            </a:r>
            <a:endParaRPr lang="it-IT" sz="1500" dirty="0"/>
          </a:p>
        </p:txBody>
      </p:sp>
    </p:spTree>
    <p:extLst>
      <p:ext uri="{BB962C8B-B14F-4D97-AF65-F5344CB8AC3E}">
        <p14:creationId xmlns:p14="http://schemas.microsoft.com/office/powerpoint/2010/main" val="762751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Vittima potenziale: insufficienza di «meri sospetti o congetture»</a:t>
            </a:r>
            <a:endParaRPr lang="it-IT" dirty="0"/>
          </a:p>
        </p:txBody>
      </p:sp>
      <p:sp>
        <p:nvSpPr>
          <p:cNvPr id="3" name="Segnaposto contenuto 2"/>
          <p:cNvSpPr>
            <a:spLocks noGrp="1"/>
          </p:cNvSpPr>
          <p:nvPr>
            <p:ph idx="1"/>
          </p:nvPr>
        </p:nvSpPr>
        <p:spPr/>
        <p:txBody>
          <a:bodyPr>
            <a:normAutofit fontScale="70000" lnSpcReduction="20000"/>
          </a:bodyPr>
          <a:lstStyle/>
          <a:p>
            <a:r>
              <a:rPr lang="it-IT" sz="2600" dirty="0" smtClean="0"/>
              <a:t>Come indicato, </a:t>
            </a:r>
            <a:r>
              <a:rPr lang="it-IT" sz="2600" b="1" i="1" dirty="0" smtClean="0"/>
              <a:t>meri sospetti </a:t>
            </a:r>
            <a:r>
              <a:rPr lang="it-IT" sz="2600" b="1" i="1" dirty="0"/>
              <a:t>o congetture non sono idonei a stabilire la qualità di vittima</a:t>
            </a:r>
            <a:r>
              <a:rPr lang="it-IT" sz="2600" dirty="0"/>
              <a:t> </a:t>
            </a:r>
            <a:endParaRPr lang="it-IT" sz="2600" dirty="0" smtClean="0"/>
          </a:p>
          <a:p>
            <a:r>
              <a:rPr lang="it-IT" sz="2600" dirty="0" smtClean="0"/>
              <a:t>Esempio: </a:t>
            </a:r>
            <a:r>
              <a:rPr lang="it-IT" sz="2600" i="1" u="sng" dirty="0" smtClean="0">
                <a:solidFill>
                  <a:srgbClr val="FF0000"/>
                </a:solidFill>
              </a:rPr>
              <a:t>Ada </a:t>
            </a:r>
            <a:r>
              <a:rPr lang="it-IT" sz="2600" i="1" u="sng" dirty="0">
                <a:solidFill>
                  <a:srgbClr val="FF0000"/>
                </a:solidFill>
              </a:rPr>
              <a:t>Rossi e altri c. Italia</a:t>
            </a:r>
            <a:r>
              <a:rPr lang="it-IT" sz="2600" dirty="0"/>
              <a:t>, </a:t>
            </a:r>
            <a:r>
              <a:rPr lang="it-IT" sz="2600" dirty="0" smtClean="0"/>
              <a:t>16.12.2008, </a:t>
            </a:r>
            <a:r>
              <a:rPr lang="it-IT" sz="2600" dirty="0"/>
              <a:t>ric. n. 55185/08 </a:t>
            </a:r>
            <a:r>
              <a:rPr lang="it-IT" sz="2600" dirty="0" smtClean="0"/>
              <a:t>: </a:t>
            </a:r>
            <a:r>
              <a:rPr lang="it-IT" sz="2600" i="1" dirty="0" smtClean="0"/>
              <a:t>Le </a:t>
            </a:r>
            <a:r>
              <a:rPr lang="it-IT" sz="2600" i="1" dirty="0"/>
              <a:t>putative o ipotetiche conseguenze individuali</a:t>
            </a:r>
            <a:r>
              <a:rPr lang="it-IT" sz="2600" dirty="0"/>
              <a:t> di una </a:t>
            </a:r>
            <a:r>
              <a:rPr lang="it-IT" sz="2600" dirty="0" smtClean="0"/>
              <a:t>sentenza di giudici supremi che concerne la situazione di un soggetto </a:t>
            </a:r>
            <a:r>
              <a:rPr lang="it-IT" sz="2600" dirty="0"/>
              <a:t>(</a:t>
            </a:r>
            <a:r>
              <a:rPr lang="it-IT" sz="2600" dirty="0" err="1">
                <a:solidFill>
                  <a:srgbClr val="FF0000"/>
                </a:solidFill>
              </a:rPr>
              <a:t>Eluana</a:t>
            </a:r>
            <a:r>
              <a:rPr lang="it-IT" sz="2600" dirty="0">
                <a:solidFill>
                  <a:srgbClr val="FF0000"/>
                </a:solidFill>
              </a:rPr>
              <a:t> </a:t>
            </a:r>
            <a:r>
              <a:rPr lang="it-IT" sz="2600" dirty="0" err="1">
                <a:solidFill>
                  <a:srgbClr val="FF0000"/>
                </a:solidFill>
              </a:rPr>
              <a:t>Englaro</a:t>
            </a:r>
            <a:r>
              <a:rPr lang="it-IT" sz="2600" dirty="0" smtClean="0"/>
              <a:t>), in assenza di un quadro normativo interno definito, non sono sufficienti a soddisfare l’art</a:t>
            </a:r>
            <a:r>
              <a:rPr lang="it-IT" sz="2600" dirty="0"/>
              <a:t>. 34 CEDU. </a:t>
            </a:r>
            <a:endParaRPr lang="it-IT" sz="2600" dirty="0" smtClean="0"/>
          </a:p>
          <a:p>
            <a:r>
              <a:rPr lang="it-IT" sz="2600" dirty="0" smtClean="0"/>
              <a:t>La </a:t>
            </a:r>
            <a:r>
              <a:rPr lang="it-IT" sz="2600" dirty="0"/>
              <a:t>Convenzione non ha per scopo o per oggetto di </a:t>
            </a:r>
            <a:r>
              <a:rPr lang="it-IT" sz="2600" dirty="0" smtClean="0"/>
              <a:t>«</a:t>
            </a:r>
            <a:r>
              <a:rPr lang="it-IT" sz="2600" i="1" dirty="0" smtClean="0"/>
              <a:t>prevenire</a:t>
            </a:r>
            <a:r>
              <a:rPr lang="it-IT" sz="2600" dirty="0" smtClean="0"/>
              <a:t> </a:t>
            </a:r>
            <a:r>
              <a:rPr lang="it-IT" sz="2600" dirty="0"/>
              <a:t>una violazione della </a:t>
            </a:r>
            <a:r>
              <a:rPr lang="it-IT" sz="2600" dirty="0" smtClean="0"/>
              <a:t>Convenzione», </a:t>
            </a:r>
            <a:r>
              <a:rPr lang="it-IT" sz="2600" dirty="0"/>
              <a:t>gli organi della CEDU hanno competenze esercitabili solo </a:t>
            </a:r>
            <a:r>
              <a:rPr lang="it-IT" sz="2600" dirty="0" smtClean="0"/>
              <a:t>«a posteriori» (a </a:t>
            </a:r>
            <a:r>
              <a:rPr lang="it-IT" sz="2600" dirty="0"/>
              <a:t>violazione </a:t>
            </a:r>
            <a:r>
              <a:rPr lang="it-IT" sz="2600" dirty="0" smtClean="0"/>
              <a:t>avvenuta). </a:t>
            </a:r>
          </a:p>
          <a:p>
            <a:r>
              <a:rPr lang="it-IT" sz="2600" dirty="0" smtClean="0"/>
              <a:t>In caso contrario, la regola del «previo esaurimento» sarebbe compromessa. </a:t>
            </a:r>
          </a:p>
          <a:p>
            <a:r>
              <a:rPr lang="en-US" sz="2600" u="sng" dirty="0" smtClean="0">
                <a:solidFill>
                  <a:srgbClr val="FF0000"/>
                </a:solidFill>
              </a:rPr>
              <a:t>I </a:t>
            </a:r>
            <a:r>
              <a:rPr lang="en-US" sz="2600" u="sng" dirty="0" err="1" smtClean="0">
                <a:solidFill>
                  <a:srgbClr val="FF0000"/>
                </a:solidFill>
              </a:rPr>
              <a:t>fatti</a:t>
            </a:r>
            <a:r>
              <a:rPr lang="en-US" sz="2600" dirty="0" smtClean="0"/>
              <a:t>. The </a:t>
            </a:r>
            <a:r>
              <a:rPr lang="en-US" sz="2600" dirty="0"/>
              <a:t>father and guardian of a young woman who had been in a vegetative state for a number of years as a result of a road-traffic accident began court proceedings seeking </a:t>
            </a:r>
            <a:r>
              <a:rPr lang="en-US" sz="2600" dirty="0" err="1"/>
              <a:t>authorisation</a:t>
            </a:r>
            <a:r>
              <a:rPr lang="en-US" sz="2600" dirty="0"/>
              <a:t> to discontinue his daughter’s artificial nutrition and hydration, basing his arguments on his daughter’s personality and the ideas concerning life and dignity which she had allegedly expressed. In an order of 16 October 2007 remitting the case, the Court of Cassation stated that </a:t>
            </a:r>
            <a:r>
              <a:rPr lang="en-US" sz="2600" i="1" dirty="0"/>
              <a:t>the judicial authority could </a:t>
            </a:r>
            <a:r>
              <a:rPr lang="en-US" sz="2600" i="1" dirty="0" err="1"/>
              <a:t>authorise</a:t>
            </a:r>
            <a:r>
              <a:rPr lang="en-US" sz="2600" i="1" dirty="0"/>
              <a:t> the discontinuation of nutrition if the person concerned was in a persistent vegetative state and if there was evidence that, had he been in possession of all his faculties, he would have opposed medical treatment</a:t>
            </a:r>
            <a:r>
              <a:rPr lang="en-US" sz="2600" dirty="0"/>
              <a:t>. The Court of Appeal granted the requested </a:t>
            </a:r>
            <a:r>
              <a:rPr lang="en-US" sz="2600" dirty="0" err="1"/>
              <a:t>authorisation</a:t>
            </a:r>
            <a:r>
              <a:rPr lang="en-US" sz="2600" dirty="0"/>
              <a:t> on the basis of those two criteria</a:t>
            </a:r>
            <a:r>
              <a:rPr lang="en-US" sz="2600" dirty="0" smtClean="0"/>
              <a:t>.</a:t>
            </a:r>
            <a:endParaRPr lang="it-IT" sz="2600" dirty="0"/>
          </a:p>
          <a:p>
            <a:endParaRPr lang="it-IT" dirty="0"/>
          </a:p>
          <a:p>
            <a:endParaRPr lang="it-IT" dirty="0"/>
          </a:p>
        </p:txBody>
      </p:sp>
    </p:spTree>
    <p:extLst>
      <p:ext uri="{BB962C8B-B14F-4D97-AF65-F5344CB8AC3E}">
        <p14:creationId xmlns:p14="http://schemas.microsoft.com/office/powerpoint/2010/main" val="1761825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caso Ada Rossi e altri c. Italia</a:t>
            </a:r>
            <a:endParaRPr lang="it-IT" dirty="0"/>
          </a:p>
        </p:txBody>
      </p:sp>
      <p:sp>
        <p:nvSpPr>
          <p:cNvPr id="3" name="Segnaposto contenuto 2"/>
          <p:cNvSpPr>
            <a:spLocks noGrp="1"/>
          </p:cNvSpPr>
          <p:nvPr>
            <p:ph idx="1"/>
          </p:nvPr>
        </p:nvSpPr>
        <p:spPr/>
        <p:txBody>
          <a:bodyPr>
            <a:normAutofit fontScale="55000" lnSpcReduction="20000"/>
          </a:bodyPr>
          <a:lstStyle/>
          <a:p>
            <a:r>
              <a:rPr lang="en-US" u="sng" dirty="0" smtClean="0">
                <a:solidFill>
                  <a:srgbClr val="FF0000"/>
                </a:solidFill>
              </a:rPr>
              <a:t>Il </a:t>
            </a:r>
            <a:r>
              <a:rPr lang="en-US" u="sng" dirty="0" err="1" smtClean="0">
                <a:solidFill>
                  <a:srgbClr val="FF0000"/>
                </a:solidFill>
              </a:rPr>
              <a:t>ricorso</a:t>
            </a:r>
            <a:r>
              <a:rPr lang="en-US" dirty="0" smtClean="0"/>
              <a:t>. Before </a:t>
            </a:r>
            <a:r>
              <a:rPr lang="en-US" dirty="0"/>
              <a:t>the European Court, relying on Articles 2 and 3 of the Convention, the applicants (people with severe disabilities and associations defending the interests of such people) complained of the </a:t>
            </a:r>
            <a:r>
              <a:rPr lang="en-US" dirty="0">
                <a:solidFill>
                  <a:srgbClr val="FF0000"/>
                </a:solidFill>
              </a:rPr>
              <a:t>adverse effects </a:t>
            </a:r>
            <a:r>
              <a:rPr lang="en-US" dirty="0"/>
              <a:t>that </a:t>
            </a:r>
            <a:r>
              <a:rPr lang="en-US" dirty="0">
                <a:solidFill>
                  <a:srgbClr val="FF0000"/>
                </a:solidFill>
              </a:rPr>
              <a:t>execution of the Court of Appeal’s decision</a:t>
            </a:r>
            <a:r>
              <a:rPr lang="en-US" dirty="0"/>
              <a:t> was liable to have on them.</a:t>
            </a:r>
            <a:endParaRPr lang="it-IT" dirty="0"/>
          </a:p>
          <a:p>
            <a:r>
              <a:rPr lang="en-US" dirty="0" smtClean="0">
                <a:solidFill>
                  <a:srgbClr val="FF0000"/>
                </a:solidFill>
              </a:rPr>
              <a:t>La </a:t>
            </a:r>
            <a:r>
              <a:rPr lang="en-US" dirty="0" err="1" smtClean="0">
                <a:solidFill>
                  <a:srgbClr val="FF0000"/>
                </a:solidFill>
              </a:rPr>
              <a:t>decisione</a:t>
            </a:r>
            <a:r>
              <a:rPr lang="en-US" dirty="0" smtClean="0">
                <a:solidFill>
                  <a:srgbClr val="FF0000"/>
                </a:solidFill>
              </a:rPr>
              <a:t> </a:t>
            </a:r>
            <a:r>
              <a:rPr lang="en-US" dirty="0" err="1" smtClean="0">
                <a:solidFill>
                  <a:srgbClr val="FF0000"/>
                </a:solidFill>
              </a:rPr>
              <a:t>della</a:t>
            </a:r>
            <a:r>
              <a:rPr lang="en-US" dirty="0" smtClean="0">
                <a:solidFill>
                  <a:srgbClr val="FF0000"/>
                </a:solidFill>
              </a:rPr>
              <a:t> Corte</a:t>
            </a:r>
            <a:r>
              <a:rPr lang="en-US" dirty="0" smtClean="0"/>
              <a:t>. La </a:t>
            </a:r>
            <a:r>
              <a:rPr lang="en-US" dirty="0" err="1" smtClean="0"/>
              <a:t>richiesta</a:t>
            </a:r>
            <a:r>
              <a:rPr lang="en-US" dirty="0" smtClean="0"/>
              <a:t> è </a:t>
            </a:r>
            <a:r>
              <a:rPr lang="en-US" dirty="0" err="1" smtClean="0"/>
              <a:t>inammissibile</a:t>
            </a:r>
            <a:r>
              <a:rPr lang="en-US" dirty="0" smtClean="0"/>
              <a:t>. «In </a:t>
            </a:r>
            <a:r>
              <a:rPr lang="en-US" dirty="0"/>
              <a:t>principle, it did not suffice for an applicant to claim that the mere existence of a law violated his rights under the Convention; it was necessary that the law should have been applied to his detriment. Furthermore, the exercise of the right of individual petition </a:t>
            </a:r>
            <a:r>
              <a:rPr lang="en-US" i="1" dirty="0"/>
              <a:t>could not be used to prevent a potential violation of the Convention: only in highly exceptional circumstances could an applicant nevertheless claim to be a victim of a violation of the Convention owing to the risk of a future violation</a:t>
            </a:r>
            <a:r>
              <a:rPr lang="en-US" dirty="0"/>
              <a:t>. </a:t>
            </a:r>
            <a:r>
              <a:rPr lang="en-US" i="1" dirty="0" smtClean="0">
                <a:solidFill>
                  <a:srgbClr val="FF0000"/>
                </a:solidFill>
              </a:rPr>
              <a:t>The </a:t>
            </a:r>
            <a:r>
              <a:rPr lang="en-US" i="1" dirty="0">
                <a:solidFill>
                  <a:srgbClr val="FF0000"/>
                </a:solidFill>
              </a:rPr>
              <a:t>applicants had no direct family ties with the young woman</a:t>
            </a:r>
            <a:r>
              <a:rPr lang="en-US" dirty="0"/>
              <a:t>. </a:t>
            </a:r>
            <a:endParaRPr lang="en-US" dirty="0" smtClean="0"/>
          </a:p>
          <a:p>
            <a:r>
              <a:rPr lang="en-US" dirty="0" smtClean="0"/>
              <a:t>Furthermore</a:t>
            </a:r>
            <a:r>
              <a:rPr lang="en-US" dirty="0"/>
              <a:t>, the domestic proceedings of which they </a:t>
            </a:r>
            <a:r>
              <a:rPr lang="en-US" dirty="0" err="1"/>
              <a:t>criticised</a:t>
            </a:r>
            <a:r>
              <a:rPr lang="en-US" dirty="0"/>
              <a:t> the outcome and feared the consequences </a:t>
            </a:r>
            <a:r>
              <a:rPr lang="en-US" i="1" dirty="0">
                <a:solidFill>
                  <a:srgbClr val="FF0000"/>
                </a:solidFill>
              </a:rPr>
              <a:t>had not affected them directly, as a decision of the Court of Appeal, by its very nature, concerned only the parties to the proceedings and the facts of the particular case</a:t>
            </a:r>
            <a:r>
              <a:rPr lang="en-US" dirty="0"/>
              <a:t>. The applicants could therefore </a:t>
            </a:r>
            <a:r>
              <a:rPr lang="en-US" i="1" dirty="0"/>
              <a:t>not be considered direct victims of the alleged violations</a:t>
            </a:r>
            <a:r>
              <a:rPr lang="en-US" dirty="0"/>
              <a:t>. </a:t>
            </a:r>
            <a:endParaRPr lang="en-US" dirty="0" smtClean="0"/>
          </a:p>
          <a:p>
            <a:r>
              <a:rPr lang="en-US" dirty="0" smtClean="0"/>
              <a:t>The </a:t>
            </a:r>
            <a:r>
              <a:rPr lang="en-US" dirty="0"/>
              <a:t>question remained whether they could justifiably claim </a:t>
            </a:r>
            <a:r>
              <a:rPr lang="en-US" i="1" dirty="0" smtClean="0">
                <a:solidFill>
                  <a:srgbClr val="FF0000"/>
                </a:solidFill>
              </a:rPr>
              <a:t>“</a:t>
            </a:r>
            <a:r>
              <a:rPr lang="en-US" i="1" dirty="0">
                <a:solidFill>
                  <a:srgbClr val="FF0000"/>
                </a:solidFill>
              </a:rPr>
              <a:t>potential victim” status</a:t>
            </a:r>
            <a:r>
              <a:rPr lang="en-US" dirty="0"/>
              <a:t>. In this case the individual applicants had not met the requirement </a:t>
            </a:r>
            <a:r>
              <a:rPr lang="en-US" i="1" dirty="0">
                <a:solidFill>
                  <a:srgbClr val="FF0000"/>
                </a:solidFill>
              </a:rPr>
              <a:t>to produce reasonable and convincing evidence of the likelihood that a violation affecting them personally would occur</a:t>
            </a:r>
            <a:r>
              <a:rPr lang="en-US" dirty="0"/>
              <a:t>, as the judicial decisions whose effects they feared had been adopted </a:t>
            </a:r>
            <a:r>
              <a:rPr lang="en-US" i="1" dirty="0">
                <a:solidFill>
                  <a:srgbClr val="FF0000"/>
                </a:solidFill>
              </a:rPr>
              <a:t>in relation to a specific set of circumstances concerning a third party</a:t>
            </a:r>
            <a:r>
              <a:rPr lang="en-US" dirty="0"/>
              <a:t>. </a:t>
            </a:r>
            <a:r>
              <a:rPr lang="en-US" dirty="0" smtClean="0"/>
              <a:t>If </a:t>
            </a:r>
            <a:r>
              <a:rPr lang="en-US" dirty="0"/>
              <a:t>the competent national judicial authorities were called upon to rule on the question of whether the applicants’ medical treatment should be continued, </a:t>
            </a:r>
            <a:r>
              <a:rPr lang="en-US" i="1" dirty="0">
                <a:solidFill>
                  <a:srgbClr val="FF0000"/>
                </a:solidFill>
              </a:rPr>
              <a:t>they could not disregard either the wishes of the persons concerned as expressed by their guardians – who had adopted a clear position in </a:t>
            </a:r>
            <a:r>
              <a:rPr lang="en-US" i="1" dirty="0" err="1">
                <a:solidFill>
                  <a:srgbClr val="FF0000"/>
                </a:solidFill>
              </a:rPr>
              <a:t>defence</a:t>
            </a:r>
            <a:r>
              <a:rPr lang="en-US" i="1" dirty="0">
                <a:solidFill>
                  <a:srgbClr val="FF0000"/>
                </a:solidFill>
              </a:rPr>
              <a:t> of their relatives’ right to life – or the opinions of the medical specialists</a:t>
            </a:r>
            <a:r>
              <a:rPr lang="en-US" dirty="0"/>
              <a:t>. </a:t>
            </a:r>
            <a:r>
              <a:rPr lang="en-US" dirty="0" smtClean="0"/>
              <a:t>Just </a:t>
            </a:r>
            <a:r>
              <a:rPr lang="en-US" dirty="0"/>
              <a:t>like the Court of Appeal in this case, the judicial authorities would be bound in their assessment of the facts by the criteria laid down by the Court of Cassation in its judgment of 16 October 2007. Accordingly, the individual applicants could not claim to be victims of a failure by the Italian State to protect their rights under Articles 2 and 3</a:t>
            </a:r>
            <a:r>
              <a:rPr lang="en-US" dirty="0">
                <a:solidFill>
                  <a:srgbClr val="FF0000"/>
                </a:solidFill>
              </a:rPr>
              <a:t>. </a:t>
            </a:r>
            <a:r>
              <a:rPr lang="en-US" i="1" dirty="0">
                <a:solidFill>
                  <a:srgbClr val="FF0000"/>
                </a:solidFill>
              </a:rPr>
              <a:t>As to the applicant legal entities, they were not directly affected by the Court of Appeal’s decision, which was not actually capable of having any impact on their activities and did not prevent them from pursuing their aims: incompatibility </a:t>
            </a:r>
            <a:r>
              <a:rPr lang="en-US" i="1" dirty="0" err="1">
                <a:solidFill>
                  <a:srgbClr val="FF0000"/>
                </a:solidFill>
              </a:rPr>
              <a:t>ratione</a:t>
            </a:r>
            <a:r>
              <a:rPr lang="en-US" i="1" dirty="0">
                <a:solidFill>
                  <a:srgbClr val="FF0000"/>
                </a:solidFill>
              </a:rPr>
              <a:t> </a:t>
            </a:r>
            <a:r>
              <a:rPr lang="en-US" i="1" dirty="0" smtClean="0">
                <a:solidFill>
                  <a:srgbClr val="FF0000"/>
                </a:solidFill>
              </a:rPr>
              <a:t>personae</a:t>
            </a:r>
            <a:r>
              <a:rPr lang="en-US" dirty="0"/>
              <a:t>»</a:t>
            </a:r>
            <a:endParaRPr lang="it-IT" dirty="0"/>
          </a:p>
          <a:p>
            <a:endParaRPr lang="it-IT" dirty="0"/>
          </a:p>
        </p:txBody>
      </p:sp>
    </p:spTree>
    <p:extLst>
      <p:ext uri="{BB962C8B-B14F-4D97-AF65-F5344CB8AC3E}">
        <p14:creationId xmlns:p14="http://schemas.microsoft.com/office/powerpoint/2010/main" val="463361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a:t>
            </a:r>
            <a:r>
              <a:rPr lang="it-IT" dirty="0"/>
              <a:t>p</a:t>
            </a:r>
            <a:r>
              <a:rPr lang="it-IT" dirty="0" smtClean="0"/>
              <a:t>revio esaurimento dei rimedi interni</a:t>
            </a:r>
            <a:endParaRPr lang="it-IT" dirty="0"/>
          </a:p>
        </p:txBody>
      </p:sp>
      <p:sp>
        <p:nvSpPr>
          <p:cNvPr id="3" name="Segnaposto contenuto 2"/>
          <p:cNvSpPr>
            <a:spLocks noGrp="1"/>
          </p:cNvSpPr>
          <p:nvPr>
            <p:ph idx="1"/>
          </p:nvPr>
        </p:nvSpPr>
        <p:spPr/>
        <p:txBody>
          <a:bodyPr>
            <a:normAutofit fontScale="70000" lnSpcReduction="20000"/>
          </a:bodyPr>
          <a:lstStyle/>
          <a:p>
            <a:r>
              <a:rPr lang="it-IT" dirty="0"/>
              <a:t>La regola del «previo esaurimento dei ricorsi interni</a:t>
            </a:r>
            <a:r>
              <a:rPr lang="it-IT" dirty="0" smtClean="0"/>
              <a:t>». La </a:t>
            </a:r>
            <a:r>
              <a:rPr lang="it-IT" dirty="0"/>
              <a:t>Corte non può essere adita «</a:t>
            </a:r>
            <a:r>
              <a:rPr lang="it-IT" i="1" dirty="0">
                <a:solidFill>
                  <a:srgbClr val="FF0000"/>
                </a:solidFill>
              </a:rPr>
              <a:t>se non dopo l’esaurimento delle vie di ricorso interne, come inteso secondo i principi di diritto internazionale </a:t>
            </a:r>
            <a:r>
              <a:rPr lang="it-IT" i="1" dirty="0" smtClean="0">
                <a:solidFill>
                  <a:srgbClr val="FF0000"/>
                </a:solidFill>
              </a:rPr>
              <a:t>generalmente riconosciuti</a:t>
            </a:r>
            <a:r>
              <a:rPr lang="it-IT" dirty="0"/>
              <a:t>» (art. 35, par 1</a:t>
            </a:r>
            <a:r>
              <a:rPr lang="it-IT" dirty="0" smtClean="0"/>
              <a:t>)</a:t>
            </a:r>
          </a:p>
          <a:p>
            <a:r>
              <a:rPr lang="it-IT" dirty="0"/>
              <a:t>Nei </a:t>
            </a:r>
            <a:r>
              <a:rPr lang="it-IT" i="1" dirty="0"/>
              <a:t>lavori preparatori</a:t>
            </a:r>
            <a:r>
              <a:rPr lang="it-IT" dirty="0"/>
              <a:t>, l’inclusione di detta regola mirava </a:t>
            </a:r>
            <a:r>
              <a:rPr lang="it-IT" dirty="0" smtClean="0"/>
              <a:t>a </a:t>
            </a:r>
            <a:r>
              <a:rPr lang="it-IT" dirty="0"/>
              <a:t>evitare che l’istituzione di una Corte dei diritti dell’uomo, «esterna ai sistemi giuridici nazionali», </a:t>
            </a:r>
            <a:r>
              <a:rPr lang="it-IT" i="1" dirty="0"/>
              <a:t>compromettesse o interferisse con il funzionamento dei rimedi (giurisdizionali) interni</a:t>
            </a:r>
            <a:r>
              <a:rPr lang="it-IT" dirty="0"/>
              <a:t>; l’esaurimento impedisce, infatti, che la Corte EDU possa intervenire mentre le competenze giudiziarie interne sono ancora “inattivate” ovvero “durante” la loro </a:t>
            </a:r>
            <a:r>
              <a:rPr lang="it-IT" dirty="0" smtClean="0"/>
              <a:t>attivazione</a:t>
            </a:r>
          </a:p>
          <a:p>
            <a:r>
              <a:rPr lang="it-IT" dirty="0"/>
              <a:t>In base a detta regola, </a:t>
            </a:r>
            <a:r>
              <a:rPr lang="it-IT" dirty="0">
                <a:solidFill>
                  <a:srgbClr val="FF0000"/>
                </a:solidFill>
              </a:rPr>
              <a:t>tutti i rimedi previsti dal diritto nazionale (Stato convenuto) debbono </a:t>
            </a:r>
            <a:r>
              <a:rPr lang="it-IT" dirty="0" smtClean="0">
                <a:solidFill>
                  <a:srgbClr val="FF0000"/>
                </a:solidFill>
              </a:rPr>
              <a:t>«essere stati attivati» (onere di diligenza)</a:t>
            </a:r>
            <a:r>
              <a:rPr lang="it-IT" dirty="0" smtClean="0"/>
              <a:t> dall’individuo leso per rimuovere la </a:t>
            </a:r>
            <a:r>
              <a:rPr lang="it-IT" dirty="0"/>
              <a:t>violazione (o per evitare che la violazione si cristallizzi</a:t>
            </a:r>
            <a:r>
              <a:rPr lang="it-IT" dirty="0" smtClean="0"/>
              <a:t>)</a:t>
            </a:r>
          </a:p>
          <a:p>
            <a:r>
              <a:rPr lang="it-IT" dirty="0" smtClean="0"/>
              <a:t>La regola esprime considerazioni di </a:t>
            </a:r>
            <a:r>
              <a:rPr lang="it-IT" dirty="0" smtClean="0">
                <a:solidFill>
                  <a:srgbClr val="FF0000"/>
                </a:solidFill>
              </a:rPr>
              <a:t>economia processuale</a:t>
            </a:r>
            <a:r>
              <a:rPr lang="it-IT" dirty="0" smtClean="0"/>
              <a:t> e di </a:t>
            </a:r>
            <a:r>
              <a:rPr lang="it-IT" dirty="0" smtClean="0">
                <a:solidFill>
                  <a:srgbClr val="FF0000"/>
                </a:solidFill>
              </a:rPr>
              <a:t>sussidiarietà</a:t>
            </a:r>
            <a:r>
              <a:rPr lang="it-IT" dirty="0" smtClean="0"/>
              <a:t> del meccanismo di controllo internazionale. Se </a:t>
            </a:r>
            <a:r>
              <a:rPr lang="it-IT" dirty="0"/>
              <a:t>il ricorrente otterrà soddisfazione (</a:t>
            </a:r>
            <a:r>
              <a:rPr lang="it-IT" dirty="0">
                <a:solidFill>
                  <a:srgbClr val="FF0000"/>
                </a:solidFill>
              </a:rPr>
              <a:t>finalità </a:t>
            </a:r>
            <a:r>
              <a:rPr lang="it-IT" dirty="0" smtClean="0">
                <a:solidFill>
                  <a:srgbClr val="FF0000"/>
                </a:solidFill>
              </a:rPr>
              <a:t>sostanziale dell’esaurimento</a:t>
            </a:r>
            <a:r>
              <a:rPr lang="it-IT" dirty="0" smtClean="0"/>
              <a:t>) </a:t>
            </a:r>
            <a:r>
              <a:rPr lang="it-IT" dirty="0"/>
              <a:t>attraverso la via giudiziaria interna (oneri interpretativi </a:t>
            </a:r>
            <a:r>
              <a:rPr lang="it-IT" dirty="0" smtClean="0"/>
              <a:t>«convenzionalmente orientati» </a:t>
            </a:r>
            <a:r>
              <a:rPr lang="it-IT" dirty="0"/>
              <a:t>dei giudici interni) </a:t>
            </a:r>
            <a:r>
              <a:rPr lang="it-IT" dirty="0">
                <a:solidFill>
                  <a:srgbClr val="FF0000"/>
                </a:solidFill>
              </a:rPr>
              <a:t>viene meno la necessità di attivazione</a:t>
            </a:r>
            <a:r>
              <a:rPr lang="it-IT" dirty="0"/>
              <a:t> della Corte </a:t>
            </a:r>
            <a:r>
              <a:rPr lang="it-IT" dirty="0" smtClean="0"/>
              <a:t>EDU. </a:t>
            </a:r>
          </a:p>
          <a:p>
            <a:r>
              <a:rPr lang="it-IT" dirty="0" smtClean="0"/>
              <a:t>Solo quanto i mezzi interni si sono rivelati inefficaci, si giustifica l’attivazione del controllo internazionale (a guisa di «estremo rimedio»)</a:t>
            </a:r>
            <a:endParaRPr lang="it-IT" dirty="0"/>
          </a:p>
        </p:txBody>
      </p:sp>
    </p:spTree>
    <p:extLst>
      <p:ext uri="{BB962C8B-B14F-4D97-AF65-F5344CB8AC3E}">
        <p14:creationId xmlns:p14="http://schemas.microsoft.com/office/powerpoint/2010/main" val="898810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Segue: condizioni d’applicabilità della regola</a:t>
            </a:r>
            <a:endParaRPr lang="it-IT" dirty="0"/>
          </a:p>
        </p:txBody>
      </p:sp>
      <p:sp>
        <p:nvSpPr>
          <p:cNvPr id="3" name="Segnaposto contenuto 2"/>
          <p:cNvSpPr>
            <a:spLocks noGrp="1"/>
          </p:cNvSpPr>
          <p:nvPr>
            <p:ph idx="1"/>
          </p:nvPr>
        </p:nvSpPr>
        <p:spPr/>
        <p:txBody>
          <a:bodyPr>
            <a:normAutofit fontScale="70000" lnSpcReduction="20000"/>
          </a:bodyPr>
          <a:lstStyle/>
          <a:p>
            <a:r>
              <a:rPr lang="it-IT" dirty="0"/>
              <a:t>Devono essere esperiti tutti i ricorsi che permettono al ricorrente di </a:t>
            </a:r>
            <a:r>
              <a:rPr lang="it-IT" dirty="0">
                <a:solidFill>
                  <a:srgbClr val="FF0000"/>
                </a:solidFill>
              </a:rPr>
              <a:t>ottenere soddisfazione</a:t>
            </a:r>
            <a:r>
              <a:rPr lang="it-IT" dirty="0"/>
              <a:t> (visione sostanzialistica</a:t>
            </a:r>
            <a:r>
              <a:rPr lang="it-IT" dirty="0">
                <a:solidFill>
                  <a:schemeClr val="tx1"/>
                </a:solidFill>
              </a:rPr>
              <a:t>)</a:t>
            </a:r>
            <a:r>
              <a:rPr lang="it-IT" dirty="0">
                <a:solidFill>
                  <a:srgbClr val="FF0000"/>
                </a:solidFill>
              </a:rPr>
              <a:t> in tempi ragionevoli e con ragionevoli chances di effettività</a:t>
            </a:r>
            <a:r>
              <a:rPr lang="it-IT" dirty="0"/>
              <a:t>. </a:t>
            </a:r>
          </a:p>
          <a:p>
            <a:r>
              <a:rPr lang="it-IT" dirty="0" smtClean="0"/>
              <a:t>I rimedi interni (onere di esperimento) devono essere dunque: </a:t>
            </a:r>
            <a:endParaRPr lang="it-IT" dirty="0"/>
          </a:p>
          <a:p>
            <a:r>
              <a:rPr lang="it-IT" dirty="0" smtClean="0"/>
              <a:t>-</a:t>
            </a:r>
            <a:r>
              <a:rPr lang="it-IT" i="1" dirty="0" smtClean="0">
                <a:solidFill>
                  <a:srgbClr val="FF0000"/>
                </a:solidFill>
              </a:rPr>
              <a:t>direttamente </a:t>
            </a:r>
            <a:r>
              <a:rPr lang="it-IT" i="1" dirty="0">
                <a:solidFill>
                  <a:srgbClr val="FF0000"/>
                </a:solidFill>
              </a:rPr>
              <a:t>accessibili al ricorrente</a:t>
            </a:r>
            <a:r>
              <a:rPr lang="it-IT" dirty="0"/>
              <a:t> (no ricorso / incidente di costituzionalità in Italia) (</a:t>
            </a:r>
            <a:r>
              <a:rPr lang="it-IT" i="1" u="sng" dirty="0" err="1"/>
              <a:t>Brozicek</a:t>
            </a:r>
            <a:r>
              <a:rPr lang="it-IT" i="1" u="sng" dirty="0"/>
              <a:t> c. Italia</a:t>
            </a:r>
            <a:r>
              <a:rPr lang="it-IT" dirty="0"/>
              <a:t>, 19.12.1989, </a:t>
            </a:r>
            <a:r>
              <a:rPr lang="it-IT" dirty="0" err="1"/>
              <a:t>req</a:t>
            </a:r>
            <a:r>
              <a:rPr lang="it-IT" dirty="0"/>
              <a:t> n. 10964/84: il governo eccepisce la mancata contestazione dell’incostituzionalità di norme del – vecchio – codice di procedura penale con l’art. 24 Costituzione italiana; la Corte rigetta); </a:t>
            </a:r>
            <a:endParaRPr lang="it-IT" dirty="0" smtClean="0"/>
          </a:p>
          <a:p>
            <a:r>
              <a:rPr lang="it-IT" dirty="0" smtClean="0"/>
              <a:t>-</a:t>
            </a:r>
            <a:r>
              <a:rPr lang="it-IT" i="1" dirty="0" smtClean="0">
                <a:solidFill>
                  <a:srgbClr val="FF0000"/>
                </a:solidFill>
              </a:rPr>
              <a:t>provvisti </a:t>
            </a:r>
            <a:r>
              <a:rPr lang="it-IT" i="1" dirty="0">
                <a:solidFill>
                  <a:srgbClr val="FF0000"/>
                </a:solidFill>
              </a:rPr>
              <a:t>di sufficiente effettività</a:t>
            </a:r>
            <a:r>
              <a:rPr lang="it-IT" dirty="0"/>
              <a:t>: no ricorsi </a:t>
            </a:r>
            <a:r>
              <a:rPr lang="it-IT" dirty="0" err="1"/>
              <a:t>ineffettivi</a:t>
            </a:r>
            <a:r>
              <a:rPr lang="it-IT" dirty="0"/>
              <a:t> o con meri effetti </a:t>
            </a:r>
            <a:r>
              <a:rPr lang="it-IT" dirty="0" smtClean="0"/>
              <a:t>dilatori (art</a:t>
            </a:r>
            <a:r>
              <a:rPr lang="it-IT" dirty="0"/>
              <a:t>. 35+13 </a:t>
            </a:r>
            <a:r>
              <a:rPr lang="it-IT" dirty="0" smtClean="0"/>
              <a:t>CEDU): può </a:t>
            </a:r>
            <a:r>
              <a:rPr lang="it-IT" dirty="0"/>
              <a:t>essere omesso il ricorso a un giudice che notoriamente adotta soluzioni non convenzionalmente orientate; nel caso Abu Omar la Corte ha ritenuto </a:t>
            </a:r>
            <a:r>
              <a:rPr lang="it-IT" dirty="0" err="1"/>
              <a:t>ineffettive</a:t>
            </a:r>
            <a:r>
              <a:rPr lang="it-IT" dirty="0"/>
              <a:t> le vie di ricorso la cui effettività è neutralizzabile per effetto dell’invocazione, discrezionale, da parte del Governo, del «segreto di Stato»); </a:t>
            </a:r>
            <a:endParaRPr lang="it-IT" dirty="0" smtClean="0"/>
          </a:p>
          <a:p>
            <a:r>
              <a:rPr lang="it-IT" dirty="0" smtClean="0"/>
              <a:t>-purché in pratica </a:t>
            </a:r>
            <a:r>
              <a:rPr lang="it-IT" i="1" dirty="0">
                <a:solidFill>
                  <a:srgbClr val="FF0000"/>
                </a:solidFill>
              </a:rPr>
              <a:t>l</a:t>
            </a:r>
            <a:r>
              <a:rPr lang="it-IT" i="1" dirty="0" smtClean="0">
                <a:solidFill>
                  <a:srgbClr val="FF0000"/>
                </a:solidFill>
              </a:rPr>
              <a:t>e </a:t>
            </a:r>
            <a:r>
              <a:rPr lang="it-IT" i="1" dirty="0">
                <a:solidFill>
                  <a:srgbClr val="FF0000"/>
                </a:solidFill>
              </a:rPr>
              <a:t>autorità nazionali “rispondano” al ricorso</a:t>
            </a:r>
            <a:r>
              <a:rPr lang="it-IT" dirty="0"/>
              <a:t> </a:t>
            </a:r>
            <a:r>
              <a:rPr lang="it-IT" dirty="0" smtClean="0"/>
              <a:t>(viene meno l’obbligo </a:t>
            </a:r>
            <a:r>
              <a:rPr lang="it-IT" dirty="0"/>
              <a:t>di agire quando le autorità nazionali mostrino </a:t>
            </a:r>
            <a:r>
              <a:rPr lang="it-IT" i="1" dirty="0">
                <a:solidFill>
                  <a:srgbClr val="FF0000"/>
                </a:solidFill>
              </a:rPr>
              <a:t>comprovata «passività» in caso di soccombenza</a:t>
            </a:r>
            <a:r>
              <a:rPr lang="it-IT" dirty="0"/>
              <a:t>, oppure sia </a:t>
            </a:r>
            <a:r>
              <a:rPr lang="it-IT" dirty="0" smtClean="0"/>
              <a:t>dimostrata la «</a:t>
            </a:r>
            <a:r>
              <a:rPr lang="it-IT" i="1" dirty="0" smtClean="0"/>
              <a:t>tolleranza»</a:t>
            </a:r>
            <a:r>
              <a:rPr lang="it-IT" dirty="0" smtClean="0"/>
              <a:t> </a:t>
            </a:r>
            <a:r>
              <a:rPr lang="it-IT" dirty="0"/>
              <a:t>delle autorità nazionali); </a:t>
            </a:r>
            <a:endParaRPr lang="it-IT" dirty="0" smtClean="0"/>
          </a:p>
          <a:p>
            <a:r>
              <a:rPr lang="it-IT" dirty="0" smtClean="0"/>
              <a:t>-capaci di condurre a </a:t>
            </a:r>
            <a:r>
              <a:rPr lang="it-IT" dirty="0" smtClean="0">
                <a:solidFill>
                  <a:srgbClr val="FF0000"/>
                </a:solidFill>
              </a:rPr>
              <a:t>una </a:t>
            </a:r>
            <a:r>
              <a:rPr lang="it-IT" dirty="0">
                <a:solidFill>
                  <a:srgbClr val="FF0000"/>
                </a:solidFill>
              </a:rPr>
              <a:t>soluzione </a:t>
            </a:r>
            <a:r>
              <a:rPr lang="it-IT" dirty="0" smtClean="0">
                <a:solidFill>
                  <a:srgbClr val="FF0000"/>
                </a:solidFill>
              </a:rPr>
              <a:t>«in </a:t>
            </a:r>
            <a:r>
              <a:rPr lang="it-IT" dirty="0">
                <a:solidFill>
                  <a:srgbClr val="FF0000"/>
                </a:solidFill>
              </a:rPr>
              <a:t>tempi </a:t>
            </a:r>
            <a:r>
              <a:rPr lang="it-IT" dirty="0" smtClean="0">
                <a:solidFill>
                  <a:srgbClr val="FF0000"/>
                </a:solidFill>
              </a:rPr>
              <a:t>ragionevoli»</a:t>
            </a:r>
            <a:r>
              <a:rPr lang="it-IT" dirty="0" smtClean="0"/>
              <a:t> </a:t>
            </a:r>
            <a:r>
              <a:rPr lang="it-IT" dirty="0"/>
              <a:t>(art. 35 + </a:t>
            </a:r>
            <a:r>
              <a:rPr lang="it-IT" dirty="0" smtClean="0"/>
              <a:t>13 CEDU) </a:t>
            </a:r>
            <a:endParaRPr lang="it-IT" dirty="0"/>
          </a:p>
          <a:p>
            <a:endParaRPr lang="it-IT" dirty="0"/>
          </a:p>
        </p:txBody>
      </p:sp>
    </p:spTree>
    <p:extLst>
      <p:ext uri="{BB962C8B-B14F-4D97-AF65-F5344CB8AC3E}">
        <p14:creationId xmlns:p14="http://schemas.microsoft.com/office/powerpoint/2010/main" val="3863106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Oneri del ricorrente</a:t>
            </a:r>
            <a:endParaRPr lang="it-IT" dirty="0"/>
          </a:p>
        </p:txBody>
      </p:sp>
      <p:sp>
        <p:nvSpPr>
          <p:cNvPr id="3" name="Segnaposto contenuto 2"/>
          <p:cNvSpPr>
            <a:spLocks noGrp="1"/>
          </p:cNvSpPr>
          <p:nvPr>
            <p:ph idx="1"/>
          </p:nvPr>
        </p:nvSpPr>
        <p:spPr/>
        <p:txBody>
          <a:bodyPr>
            <a:normAutofit fontScale="85000" lnSpcReduction="20000"/>
          </a:bodyPr>
          <a:lstStyle/>
          <a:p>
            <a:r>
              <a:rPr lang="it-IT" dirty="0"/>
              <a:t>Il ricorrente </a:t>
            </a:r>
            <a:r>
              <a:rPr lang="it-IT" u="sng" dirty="0">
                <a:solidFill>
                  <a:srgbClr val="FF0000"/>
                </a:solidFill>
              </a:rPr>
              <a:t>deve aver dato prova di adeguata diligenza</a:t>
            </a:r>
            <a:r>
              <a:rPr lang="it-IT" dirty="0"/>
              <a:t>:</a:t>
            </a:r>
          </a:p>
          <a:p>
            <a:r>
              <a:rPr lang="it-IT" dirty="0" smtClean="0"/>
              <a:t>Nell’esperire </a:t>
            </a:r>
            <a:r>
              <a:rPr lang="it-IT" dirty="0"/>
              <a:t>i rimedi interni </a:t>
            </a:r>
            <a:r>
              <a:rPr lang="it-IT" i="1" dirty="0" smtClean="0"/>
              <a:t>il </a:t>
            </a:r>
            <a:r>
              <a:rPr lang="it-IT" i="1" dirty="0"/>
              <a:t>ricorrente </a:t>
            </a:r>
            <a:r>
              <a:rPr lang="it-IT" b="1" i="1" dirty="0"/>
              <a:t>deve rispettare le condizioni di procedura e di forma</a:t>
            </a:r>
            <a:r>
              <a:rPr lang="it-IT" dirty="0"/>
              <a:t> (per esempio, qualità per agire, forme dell’azione, termini) previsti dal diritto interno</a:t>
            </a:r>
          </a:p>
          <a:p>
            <a:r>
              <a:rPr lang="it-IT" dirty="0" smtClean="0"/>
              <a:t>Deve </a:t>
            </a:r>
            <a:r>
              <a:rPr lang="it-IT" dirty="0"/>
              <a:t>aver invocato i diritti </a:t>
            </a:r>
            <a:r>
              <a:rPr lang="it-IT" dirty="0" smtClean="0"/>
              <a:t>convenzionali che </a:t>
            </a:r>
            <a:r>
              <a:rPr lang="it-IT" dirty="0"/>
              <a:t>si pretendono violati </a:t>
            </a:r>
            <a:r>
              <a:rPr lang="it-IT" dirty="0" smtClean="0"/>
              <a:t>in quanto tali, se detti </a:t>
            </a:r>
            <a:r>
              <a:rPr lang="it-IT" dirty="0"/>
              <a:t>diritti </a:t>
            </a:r>
            <a:r>
              <a:rPr lang="it-IT" dirty="0" smtClean="0"/>
              <a:t>hanno adeguata efficacia e primato nell’ordinamento nazionale, ovvero deve averli invocati quanto </a:t>
            </a:r>
            <a:r>
              <a:rPr lang="it-IT" dirty="0"/>
              <a:t>meno </a:t>
            </a:r>
            <a:r>
              <a:rPr lang="it-IT" dirty="0">
                <a:solidFill>
                  <a:srgbClr val="FF0000"/>
                </a:solidFill>
              </a:rPr>
              <a:t>«nella sostanza</a:t>
            </a:r>
            <a:r>
              <a:rPr lang="it-IT" dirty="0" smtClean="0">
                <a:solidFill>
                  <a:srgbClr val="FF0000"/>
                </a:solidFill>
              </a:rPr>
              <a:t>». Esaurimento </a:t>
            </a:r>
            <a:r>
              <a:rPr lang="it-IT" dirty="0">
                <a:solidFill>
                  <a:srgbClr val="FF0000"/>
                </a:solidFill>
              </a:rPr>
              <a:t>in sostanza</a:t>
            </a:r>
            <a:r>
              <a:rPr lang="it-IT" dirty="0"/>
              <a:t>: è </a:t>
            </a:r>
            <a:r>
              <a:rPr lang="it-IT" dirty="0" smtClean="0"/>
              <a:t>necessario (e sufficiente) </a:t>
            </a:r>
            <a:r>
              <a:rPr lang="it-IT" dirty="0"/>
              <a:t>che il ricorrente invochi dinanzi alle autorità e ai giudici interni </a:t>
            </a:r>
            <a:r>
              <a:rPr lang="it-IT" dirty="0" smtClean="0"/>
              <a:t>norme </a:t>
            </a:r>
            <a:r>
              <a:rPr lang="it-IT" dirty="0"/>
              <a:t>interne </a:t>
            </a:r>
            <a:r>
              <a:rPr lang="it-IT" dirty="0" smtClean="0"/>
              <a:t>(o orientamenti </a:t>
            </a:r>
            <a:r>
              <a:rPr lang="it-IT" dirty="0"/>
              <a:t>giurisprudenziali</a:t>
            </a:r>
            <a:r>
              <a:rPr lang="it-IT" dirty="0" smtClean="0"/>
              <a:t>) per esempio costituzionali che hanno pari o analogo contenuto rispetto ai diritti convenzionali</a:t>
            </a:r>
            <a:endParaRPr lang="it-IT" dirty="0"/>
          </a:p>
          <a:p>
            <a:r>
              <a:rPr lang="it-IT" dirty="0"/>
              <a:t>Il ricorrente deve attendere la conclusione del rimedio (eccezione statale di </a:t>
            </a:r>
            <a:r>
              <a:rPr lang="it-IT" u="sng" dirty="0">
                <a:solidFill>
                  <a:srgbClr val="FF0000"/>
                </a:solidFill>
              </a:rPr>
              <a:t>ricorso prematuro</a:t>
            </a:r>
            <a:r>
              <a:rPr lang="it-IT" dirty="0"/>
              <a:t> alla Corte EDU). Tuttavia talora la Corte ha ammesso che l’irragionevole durata del rimedio giustifica (se il reclamo è serio) un accesso tempestivo a </a:t>
            </a:r>
            <a:r>
              <a:rPr lang="it-IT" dirty="0" smtClean="0"/>
              <a:t>Strasburgo</a:t>
            </a:r>
            <a:endParaRPr lang="it-IT" dirty="0"/>
          </a:p>
        </p:txBody>
      </p:sp>
    </p:spTree>
    <p:extLst>
      <p:ext uri="{BB962C8B-B14F-4D97-AF65-F5344CB8AC3E}">
        <p14:creationId xmlns:p14="http://schemas.microsoft.com/office/powerpoint/2010/main" val="2235759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Distribuzione dell’onere della prova dell’esaurimento</a:t>
            </a:r>
            <a:endParaRPr lang="it-IT" dirty="0"/>
          </a:p>
        </p:txBody>
      </p:sp>
      <p:sp>
        <p:nvSpPr>
          <p:cNvPr id="3" name="Segnaposto contenuto 2"/>
          <p:cNvSpPr>
            <a:spLocks noGrp="1"/>
          </p:cNvSpPr>
          <p:nvPr>
            <p:ph idx="1"/>
          </p:nvPr>
        </p:nvSpPr>
        <p:spPr/>
        <p:txBody>
          <a:bodyPr>
            <a:normAutofit fontScale="62500" lnSpcReduction="20000"/>
          </a:bodyPr>
          <a:lstStyle/>
          <a:p>
            <a:r>
              <a:rPr lang="it-IT" dirty="0">
                <a:solidFill>
                  <a:srgbClr val="FF0000"/>
                </a:solidFill>
              </a:rPr>
              <a:t>A chi </a:t>
            </a:r>
            <a:r>
              <a:rPr lang="it-IT" dirty="0" smtClean="0">
                <a:solidFill>
                  <a:srgbClr val="FF0000"/>
                </a:solidFill>
              </a:rPr>
              <a:t>(ricorrente, Stato convenuto) incombe </a:t>
            </a:r>
            <a:r>
              <a:rPr lang="it-IT" dirty="0">
                <a:solidFill>
                  <a:srgbClr val="FF0000"/>
                </a:solidFill>
              </a:rPr>
              <a:t>dimostrare l’adempimento della regola dell’esaurimento</a:t>
            </a:r>
            <a:r>
              <a:rPr lang="it-IT" dirty="0"/>
              <a:t>? </a:t>
            </a:r>
            <a:endParaRPr lang="it-IT" dirty="0" smtClean="0"/>
          </a:p>
          <a:p>
            <a:r>
              <a:rPr lang="it-IT" u="sng" dirty="0" smtClean="0"/>
              <a:t>Questione </a:t>
            </a:r>
            <a:r>
              <a:rPr lang="it-IT" u="sng" dirty="0"/>
              <a:t>problematica</a:t>
            </a:r>
            <a:r>
              <a:rPr lang="it-IT" dirty="0"/>
              <a:t>. </a:t>
            </a:r>
            <a:r>
              <a:rPr lang="it-IT" dirty="0" smtClean="0"/>
              <a:t>Il </a:t>
            </a:r>
            <a:r>
              <a:rPr lang="it-IT" dirty="0"/>
              <a:t>formulario di ricorso impone l’indicazione delle vie di ricorso attivate (</a:t>
            </a:r>
            <a:r>
              <a:rPr lang="it-IT" dirty="0">
                <a:solidFill>
                  <a:srgbClr val="FF0000"/>
                </a:solidFill>
              </a:rPr>
              <a:t>onere dell’individuo</a:t>
            </a:r>
            <a:r>
              <a:rPr lang="it-IT" dirty="0"/>
              <a:t>). </a:t>
            </a:r>
          </a:p>
          <a:p>
            <a:r>
              <a:rPr lang="it-IT" dirty="0"/>
              <a:t>È </a:t>
            </a:r>
            <a:r>
              <a:rPr lang="it-IT" i="1" dirty="0">
                <a:solidFill>
                  <a:srgbClr val="FF0000"/>
                </a:solidFill>
              </a:rPr>
              <a:t>però lo Stato che deve individuare, nelle sue difese, le vie non attivate utilmente</a:t>
            </a:r>
            <a:r>
              <a:rPr lang="it-IT" dirty="0"/>
              <a:t> (</a:t>
            </a:r>
            <a:r>
              <a:rPr lang="it-IT" dirty="0">
                <a:solidFill>
                  <a:srgbClr val="FF0000"/>
                </a:solidFill>
              </a:rPr>
              <a:t>onere in senso processuale</a:t>
            </a:r>
            <a:r>
              <a:rPr lang="it-IT" dirty="0"/>
              <a:t>). </a:t>
            </a:r>
          </a:p>
          <a:p>
            <a:r>
              <a:rPr lang="it-IT" dirty="0"/>
              <a:t>L’eccezione di mancato esaurimento deve essere </a:t>
            </a:r>
            <a:r>
              <a:rPr lang="it-IT" i="1" dirty="0"/>
              <a:t>motivata dallo Stato interessato</a:t>
            </a:r>
            <a:r>
              <a:rPr lang="it-IT" dirty="0"/>
              <a:t> (non è rilevata d’ufficio dalla Corte, tranne se lo Stato stesso non è comparso nel procedimento</a:t>
            </a:r>
            <a:r>
              <a:rPr lang="it-IT" dirty="0" smtClean="0"/>
              <a:t>). Se </a:t>
            </a:r>
            <a:r>
              <a:rPr lang="it-IT" dirty="0"/>
              <a:t>lo Stato richiama un rimedio omesso, è all’individuo che </a:t>
            </a:r>
            <a:r>
              <a:rPr lang="it-IT" i="1" dirty="0">
                <a:solidFill>
                  <a:srgbClr val="FF0000"/>
                </a:solidFill>
              </a:rPr>
              <a:t>tocca dimostrare che </a:t>
            </a:r>
            <a:r>
              <a:rPr lang="it-IT" i="1" dirty="0" smtClean="0">
                <a:solidFill>
                  <a:srgbClr val="FF0000"/>
                </a:solidFill>
              </a:rPr>
              <a:t>il rimedio non era effettivo o non gli era fruibile</a:t>
            </a:r>
            <a:r>
              <a:rPr lang="it-IT" dirty="0" smtClean="0"/>
              <a:t>. </a:t>
            </a:r>
          </a:p>
          <a:p>
            <a:r>
              <a:rPr lang="it-IT" dirty="0" smtClean="0"/>
              <a:t>La </a:t>
            </a:r>
            <a:r>
              <a:rPr lang="it-IT" dirty="0"/>
              <a:t>Corte ha affermato: </a:t>
            </a:r>
            <a:r>
              <a:rPr lang="it-IT" dirty="0" smtClean="0"/>
              <a:t>«</a:t>
            </a:r>
            <a:r>
              <a:rPr lang="it-IT" dirty="0" err="1"/>
              <a:t>Cependant</a:t>
            </a:r>
            <a:r>
              <a:rPr lang="it-IT" dirty="0"/>
              <a:t>, une fois cela </a:t>
            </a:r>
            <a:r>
              <a:rPr lang="it-IT" dirty="0" err="1"/>
              <a:t>démontré</a:t>
            </a:r>
            <a:r>
              <a:rPr lang="it-IT" dirty="0"/>
              <a:t>, c’est </a:t>
            </a:r>
            <a:r>
              <a:rPr lang="it-IT" dirty="0" err="1"/>
              <a:t>au</a:t>
            </a:r>
            <a:r>
              <a:rPr lang="it-IT" dirty="0"/>
              <a:t> </a:t>
            </a:r>
            <a:r>
              <a:rPr lang="it-IT" dirty="0" err="1"/>
              <a:t>requérant</a:t>
            </a:r>
            <a:r>
              <a:rPr lang="it-IT" dirty="0"/>
              <a:t> </a:t>
            </a:r>
            <a:r>
              <a:rPr lang="it-IT" dirty="0" err="1"/>
              <a:t>qu’il</a:t>
            </a:r>
            <a:r>
              <a:rPr lang="it-IT" dirty="0"/>
              <a:t> </a:t>
            </a:r>
            <a:r>
              <a:rPr lang="it-IT" dirty="0" err="1"/>
              <a:t>revient</a:t>
            </a:r>
            <a:r>
              <a:rPr lang="it-IT" dirty="0"/>
              <a:t> d’</a:t>
            </a:r>
            <a:r>
              <a:rPr lang="it-IT" dirty="0" err="1"/>
              <a:t>établir</a:t>
            </a:r>
            <a:r>
              <a:rPr lang="it-IT" dirty="0"/>
              <a:t> </a:t>
            </a:r>
            <a:r>
              <a:rPr lang="it-IT" dirty="0" err="1"/>
              <a:t>que</a:t>
            </a:r>
            <a:r>
              <a:rPr lang="it-IT" dirty="0"/>
              <a:t> le </a:t>
            </a:r>
            <a:r>
              <a:rPr lang="it-IT" dirty="0" err="1"/>
              <a:t>recours</a:t>
            </a:r>
            <a:r>
              <a:rPr lang="it-IT" dirty="0"/>
              <a:t> </a:t>
            </a:r>
            <a:r>
              <a:rPr lang="it-IT" dirty="0" err="1"/>
              <a:t>évoqué</a:t>
            </a:r>
            <a:r>
              <a:rPr lang="it-IT" dirty="0"/>
              <a:t> par le </a:t>
            </a:r>
            <a:r>
              <a:rPr lang="it-IT" dirty="0" err="1"/>
              <a:t>Gouvernement</a:t>
            </a:r>
            <a:r>
              <a:rPr lang="it-IT" dirty="0"/>
              <a:t> a en </a:t>
            </a:r>
            <a:r>
              <a:rPr lang="it-IT" dirty="0" err="1"/>
              <a:t>fait</a:t>
            </a:r>
            <a:r>
              <a:rPr lang="it-IT" dirty="0"/>
              <a:t> </a:t>
            </a:r>
            <a:r>
              <a:rPr lang="it-IT" dirty="0" err="1"/>
              <a:t>été</a:t>
            </a:r>
            <a:r>
              <a:rPr lang="it-IT" dirty="0"/>
              <a:t> </a:t>
            </a:r>
            <a:r>
              <a:rPr lang="it-IT" dirty="0" err="1"/>
              <a:t>employé</a:t>
            </a:r>
            <a:r>
              <a:rPr lang="it-IT" dirty="0"/>
              <a:t> </a:t>
            </a:r>
            <a:r>
              <a:rPr lang="it-IT" dirty="0" err="1"/>
              <a:t>ou</a:t>
            </a:r>
            <a:r>
              <a:rPr lang="it-IT" dirty="0"/>
              <a:t> </a:t>
            </a:r>
            <a:r>
              <a:rPr lang="it-IT" dirty="0" err="1"/>
              <a:t>bien</a:t>
            </a:r>
            <a:r>
              <a:rPr lang="it-IT" dirty="0"/>
              <a:t>, pour une </a:t>
            </a:r>
            <a:r>
              <a:rPr lang="it-IT" dirty="0" err="1"/>
              <a:t>raison</a:t>
            </a:r>
            <a:r>
              <a:rPr lang="it-IT" dirty="0"/>
              <a:t> </a:t>
            </a:r>
            <a:r>
              <a:rPr lang="it-IT" dirty="0" err="1"/>
              <a:t>quelconque</a:t>
            </a:r>
            <a:r>
              <a:rPr lang="it-IT" dirty="0"/>
              <a:t>, </a:t>
            </a:r>
            <a:r>
              <a:rPr lang="it-IT" i="1" dirty="0">
                <a:solidFill>
                  <a:srgbClr val="FF0000"/>
                </a:solidFill>
              </a:rPr>
              <a:t>n’</a:t>
            </a:r>
            <a:r>
              <a:rPr lang="it-IT" i="1" dirty="0" err="1">
                <a:solidFill>
                  <a:srgbClr val="FF0000"/>
                </a:solidFill>
              </a:rPr>
              <a:t>était</a:t>
            </a:r>
            <a:r>
              <a:rPr lang="it-IT" i="1" dirty="0">
                <a:solidFill>
                  <a:srgbClr val="FF0000"/>
                </a:solidFill>
              </a:rPr>
              <a:t> ni </a:t>
            </a:r>
            <a:r>
              <a:rPr lang="it-IT" i="1" dirty="0" err="1">
                <a:solidFill>
                  <a:srgbClr val="FF0000"/>
                </a:solidFill>
              </a:rPr>
              <a:t>adéquat</a:t>
            </a:r>
            <a:r>
              <a:rPr lang="it-IT" i="1" dirty="0">
                <a:solidFill>
                  <a:srgbClr val="FF0000"/>
                </a:solidFill>
              </a:rPr>
              <a:t> ni </a:t>
            </a:r>
            <a:r>
              <a:rPr lang="it-IT" i="1" dirty="0" err="1">
                <a:solidFill>
                  <a:srgbClr val="FF0000"/>
                </a:solidFill>
              </a:rPr>
              <a:t>effectif</a:t>
            </a:r>
            <a:r>
              <a:rPr lang="it-IT" i="1" dirty="0">
                <a:solidFill>
                  <a:srgbClr val="FF0000"/>
                </a:solidFill>
              </a:rPr>
              <a:t> </a:t>
            </a:r>
            <a:r>
              <a:rPr lang="it-IT" i="1" dirty="0" err="1">
                <a:solidFill>
                  <a:srgbClr val="FF0000"/>
                </a:solidFill>
              </a:rPr>
              <a:t>compte</a:t>
            </a:r>
            <a:r>
              <a:rPr lang="it-IT" i="1" dirty="0">
                <a:solidFill>
                  <a:srgbClr val="FF0000"/>
                </a:solidFill>
              </a:rPr>
              <a:t> </a:t>
            </a:r>
            <a:r>
              <a:rPr lang="it-IT" i="1" dirty="0" err="1">
                <a:solidFill>
                  <a:srgbClr val="FF0000"/>
                </a:solidFill>
              </a:rPr>
              <a:t>tenu</a:t>
            </a:r>
            <a:r>
              <a:rPr lang="it-IT" i="1" dirty="0">
                <a:solidFill>
                  <a:srgbClr val="FF0000"/>
                </a:solidFill>
              </a:rPr>
              <a:t> </a:t>
            </a:r>
            <a:r>
              <a:rPr lang="it-IT" i="1" dirty="0" err="1">
                <a:solidFill>
                  <a:srgbClr val="FF0000"/>
                </a:solidFill>
              </a:rPr>
              <a:t>des</a:t>
            </a:r>
            <a:r>
              <a:rPr lang="it-IT" i="1" dirty="0">
                <a:solidFill>
                  <a:srgbClr val="FF0000"/>
                </a:solidFill>
              </a:rPr>
              <a:t> </a:t>
            </a:r>
            <a:r>
              <a:rPr lang="it-IT" i="1" dirty="0" err="1">
                <a:solidFill>
                  <a:srgbClr val="FF0000"/>
                </a:solidFill>
              </a:rPr>
              <a:t>faits</a:t>
            </a:r>
            <a:r>
              <a:rPr lang="it-IT" i="1" dirty="0">
                <a:solidFill>
                  <a:srgbClr val="FF0000"/>
                </a:solidFill>
              </a:rPr>
              <a:t> de la cause </a:t>
            </a:r>
            <a:r>
              <a:rPr lang="it-IT" i="1" dirty="0" err="1">
                <a:solidFill>
                  <a:srgbClr val="FF0000"/>
                </a:solidFill>
              </a:rPr>
              <a:t>ou</a:t>
            </a:r>
            <a:r>
              <a:rPr lang="it-IT" i="1" dirty="0">
                <a:solidFill>
                  <a:srgbClr val="FF0000"/>
                </a:solidFill>
              </a:rPr>
              <a:t> </a:t>
            </a:r>
            <a:r>
              <a:rPr lang="it-IT" i="1" dirty="0" err="1">
                <a:solidFill>
                  <a:srgbClr val="FF0000"/>
                </a:solidFill>
              </a:rPr>
              <a:t>encore</a:t>
            </a:r>
            <a:r>
              <a:rPr lang="it-IT" i="1" dirty="0">
                <a:solidFill>
                  <a:srgbClr val="FF0000"/>
                </a:solidFill>
              </a:rPr>
              <a:t> </a:t>
            </a:r>
            <a:r>
              <a:rPr lang="it-IT" i="1" dirty="0" err="1">
                <a:solidFill>
                  <a:srgbClr val="FF0000"/>
                </a:solidFill>
              </a:rPr>
              <a:t>que</a:t>
            </a:r>
            <a:r>
              <a:rPr lang="it-IT" i="1" dirty="0">
                <a:solidFill>
                  <a:srgbClr val="FF0000"/>
                </a:solidFill>
              </a:rPr>
              <a:t> </a:t>
            </a:r>
            <a:r>
              <a:rPr lang="it-IT" i="1" dirty="0" err="1">
                <a:solidFill>
                  <a:srgbClr val="FF0000"/>
                </a:solidFill>
              </a:rPr>
              <a:t>certaines</a:t>
            </a:r>
            <a:r>
              <a:rPr lang="it-IT" i="1" dirty="0">
                <a:solidFill>
                  <a:srgbClr val="FF0000"/>
                </a:solidFill>
              </a:rPr>
              <a:t> </a:t>
            </a:r>
            <a:r>
              <a:rPr lang="it-IT" i="1" dirty="0" err="1">
                <a:solidFill>
                  <a:srgbClr val="FF0000"/>
                </a:solidFill>
              </a:rPr>
              <a:t>circonstances</a:t>
            </a:r>
            <a:r>
              <a:rPr lang="it-IT" i="1" dirty="0">
                <a:solidFill>
                  <a:srgbClr val="FF0000"/>
                </a:solidFill>
              </a:rPr>
              <a:t> </a:t>
            </a:r>
            <a:r>
              <a:rPr lang="it-IT" i="1" dirty="0" err="1">
                <a:solidFill>
                  <a:srgbClr val="FF0000"/>
                </a:solidFill>
              </a:rPr>
              <a:t>particulières</a:t>
            </a:r>
            <a:r>
              <a:rPr lang="it-IT" i="1" dirty="0">
                <a:solidFill>
                  <a:srgbClr val="FF0000"/>
                </a:solidFill>
              </a:rPr>
              <a:t> le </a:t>
            </a:r>
            <a:r>
              <a:rPr lang="it-IT" i="1" dirty="0" err="1">
                <a:solidFill>
                  <a:srgbClr val="FF0000"/>
                </a:solidFill>
              </a:rPr>
              <a:t>dispensaient</a:t>
            </a:r>
            <a:r>
              <a:rPr lang="it-IT" i="1" dirty="0">
                <a:solidFill>
                  <a:srgbClr val="FF0000"/>
                </a:solidFill>
              </a:rPr>
              <a:t> de </a:t>
            </a:r>
            <a:r>
              <a:rPr lang="it-IT" i="1" dirty="0" err="1">
                <a:solidFill>
                  <a:srgbClr val="FF0000"/>
                </a:solidFill>
              </a:rPr>
              <a:t>cette</a:t>
            </a:r>
            <a:r>
              <a:rPr lang="it-IT" i="1" dirty="0">
                <a:solidFill>
                  <a:srgbClr val="FF0000"/>
                </a:solidFill>
              </a:rPr>
              <a:t> </a:t>
            </a:r>
            <a:r>
              <a:rPr lang="it-IT" i="1" dirty="0" err="1">
                <a:solidFill>
                  <a:srgbClr val="FF0000"/>
                </a:solidFill>
              </a:rPr>
              <a:t>obligation</a:t>
            </a:r>
            <a:r>
              <a:rPr lang="it-IT" dirty="0"/>
              <a:t>. </a:t>
            </a:r>
            <a:r>
              <a:rPr lang="it-IT" dirty="0" smtClean="0"/>
              <a:t> # </a:t>
            </a:r>
            <a:r>
              <a:rPr lang="it-IT" i="1" dirty="0" smtClean="0"/>
              <a:t>L’un </a:t>
            </a:r>
            <a:r>
              <a:rPr lang="it-IT" i="1" dirty="0"/>
              <a:t>de </a:t>
            </a:r>
            <a:r>
              <a:rPr lang="it-IT" i="1" dirty="0" err="1"/>
              <a:t>ces</a:t>
            </a:r>
            <a:r>
              <a:rPr lang="it-IT" i="1" dirty="0"/>
              <a:t> </a:t>
            </a:r>
            <a:r>
              <a:rPr lang="it-IT" i="1" dirty="0" err="1"/>
              <a:t>éléments</a:t>
            </a:r>
            <a:r>
              <a:rPr lang="it-IT" i="1" dirty="0"/>
              <a:t> </a:t>
            </a:r>
            <a:r>
              <a:rPr lang="it-IT" i="1" dirty="0" err="1"/>
              <a:t>peut</a:t>
            </a:r>
            <a:r>
              <a:rPr lang="it-IT" i="1" dirty="0"/>
              <a:t> </a:t>
            </a:r>
            <a:r>
              <a:rPr lang="it-IT" i="1" dirty="0" err="1"/>
              <a:t>être</a:t>
            </a:r>
            <a:r>
              <a:rPr lang="it-IT" i="1" dirty="0"/>
              <a:t> la </a:t>
            </a:r>
            <a:r>
              <a:rPr lang="it-IT" i="1" dirty="0" err="1"/>
              <a:t>passivité</a:t>
            </a:r>
            <a:r>
              <a:rPr lang="it-IT" i="1" dirty="0"/>
              <a:t> totale </a:t>
            </a:r>
            <a:r>
              <a:rPr lang="it-IT" i="1" dirty="0" err="1"/>
              <a:t>des</a:t>
            </a:r>
            <a:r>
              <a:rPr lang="it-IT" i="1" dirty="0"/>
              <a:t> </a:t>
            </a:r>
            <a:r>
              <a:rPr lang="it-IT" i="1" dirty="0" err="1"/>
              <a:t>autorités</a:t>
            </a:r>
            <a:r>
              <a:rPr lang="it-IT" i="1" dirty="0"/>
              <a:t> </a:t>
            </a:r>
            <a:r>
              <a:rPr lang="it-IT" i="1" dirty="0" err="1"/>
              <a:t>nationales</a:t>
            </a:r>
            <a:r>
              <a:rPr lang="it-IT" i="1" dirty="0"/>
              <a:t> face à </a:t>
            </a:r>
            <a:r>
              <a:rPr lang="it-IT" i="1" dirty="0" err="1"/>
              <a:t>des</a:t>
            </a:r>
            <a:r>
              <a:rPr lang="it-IT" i="1" dirty="0"/>
              <a:t> </a:t>
            </a:r>
            <a:r>
              <a:rPr lang="it-IT" i="1" dirty="0" err="1"/>
              <a:t>allégations</a:t>
            </a:r>
            <a:r>
              <a:rPr lang="it-IT" i="1" dirty="0"/>
              <a:t> </a:t>
            </a:r>
            <a:r>
              <a:rPr lang="it-IT" i="1" dirty="0" err="1"/>
              <a:t>sérieuses</a:t>
            </a:r>
            <a:r>
              <a:rPr lang="it-IT" i="1" dirty="0"/>
              <a:t> </a:t>
            </a:r>
            <a:r>
              <a:rPr lang="it-IT" i="1" dirty="0" err="1"/>
              <a:t>selon</a:t>
            </a:r>
            <a:r>
              <a:rPr lang="it-IT" i="1" dirty="0"/>
              <a:t> </a:t>
            </a:r>
            <a:r>
              <a:rPr lang="it-IT" i="1" dirty="0" err="1"/>
              <a:t>lesquelles</a:t>
            </a:r>
            <a:r>
              <a:rPr lang="it-IT" i="1" dirty="0"/>
              <a:t> </a:t>
            </a:r>
            <a:r>
              <a:rPr lang="it-IT" i="1" dirty="0" err="1"/>
              <a:t>des</a:t>
            </a:r>
            <a:r>
              <a:rPr lang="it-IT" i="1" dirty="0"/>
              <a:t> agents de l’</a:t>
            </a:r>
            <a:r>
              <a:rPr lang="it-IT" i="1" dirty="0" err="1"/>
              <a:t>Etat</a:t>
            </a:r>
            <a:r>
              <a:rPr lang="it-IT" i="1" dirty="0"/>
              <a:t> </a:t>
            </a:r>
            <a:r>
              <a:rPr lang="it-IT" i="1" dirty="0" err="1"/>
              <a:t>ont</a:t>
            </a:r>
            <a:r>
              <a:rPr lang="it-IT" i="1" dirty="0"/>
              <a:t> </a:t>
            </a:r>
            <a:r>
              <a:rPr lang="it-IT" i="1" dirty="0" err="1"/>
              <a:t>commis</a:t>
            </a:r>
            <a:r>
              <a:rPr lang="it-IT" i="1" dirty="0"/>
              <a:t> </a:t>
            </a:r>
            <a:r>
              <a:rPr lang="it-IT" i="1" dirty="0" err="1"/>
              <a:t>des</a:t>
            </a:r>
            <a:r>
              <a:rPr lang="it-IT" i="1" dirty="0"/>
              <a:t> </a:t>
            </a:r>
            <a:r>
              <a:rPr lang="it-IT" i="1" dirty="0" err="1"/>
              <a:t>fautes</a:t>
            </a:r>
            <a:r>
              <a:rPr lang="it-IT" i="1" dirty="0"/>
              <a:t> </a:t>
            </a:r>
            <a:r>
              <a:rPr lang="it-IT" i="1" dirty="0" err="1"/>
              <a:t>ou</a:t>
            </a:r>
            <a:r>
              <a:rPr lang="it-IT" i="1" dirty="0"/>
              <a:t> </a:t>
            </a:r>
            <a:r>
              <a:rPr lang="it-IT" i="1" dirty="0" err="1"/>
              <a:t>causé</a:t>
            </a:r>
            <a:r>
              <a:rPr lang="it-IT" i="1" dirty="0"/>
              <a:t> un </a:t>
            </a:r>
            <a:r>
              <a:rPr lang="it-IT" i="1" dirty="0" err="1"/>
              <a:t>préjudice</a:t>
            </a:r>
            <a:r>
              <a:rPr lang="it-IT" i="1" dirty="0"/>
              <a:t>, par </a:t>
            </a:r>
            <a:r>
              <a:rPr lang="it-IT" i="1" dirty="0" err="1"/>
              <a:t>exemple</a:t>
            </a:r>
            <a:r>
              <a:rPr lang="it-IT" i="1" dirty="0"/>
              <a:t> </a:t>
            </a:r>
            <a:r>
              <a:rPr lang="it-IT" i="1" dirty="0" err="1"/>
              <a:t>lorsqu’elles</a:t>
            </a:r>
            <a:r>
              <a:rPr lang="it-IT" i="1" dirty="0"/>
              <a:t> n’</a:t>
            </a:r>
            <a:r>
              <a:rPr lang="it-IT" i="1" dirty="0" err="1"/>
              <a:t>ouvrent</a:t>
            </a:r>
            <a:r>
              <a:rPr lang="it-IT" i="1" dirty="0"/>
              <a:t> </a:t>
            </a:r>
            <a:r>
              <a:rPr lang="it-IT" i="1" dirty="0" err="1"/>
              <a:t>aucune</a:t>
            </a:r>
            <a:r>
              <a:rPr lang="it-IT" i="1" dirty="0"/>
              <a:t> </a:t>
            </a:r>
            <a:r>
              <a:rPr lang="it-IT" i="1" dirty="0" err="1"/>
              <a:t>enquête</a:t>
            </a:r>
            <a:r>
              <a:rPr lang="it-IT" i="1" dirty="0"/>
              <a:t> </a:t>
            </a:r>
            <a:r>
              <a:rPr lang="it-IT" i="1" dirty="0" err="1"/>
              <a:t>ou</a:t>
            </a:r>
            <a:r>
              <a:rPr lang="it-IT" i="1" dirty="0"/>
              <a:t> ne </a:t>
            </a:r>
            <a:r>
              <a:rPr lang="it-IT" i="1" dirty="0" err="1"/>
              <a:t>proposent</a:t>
            </a:r>
            <a:r>
              <a:rPr lang="it-IT" i="1" dirty="0"/>
              <a:t> </a:t>
            </a:r>
            <a:r>
              <a:rPr lang="it-IT" i="1" dirty="0" err="1"/>
              <a:t>aucune</a:t>
            </a:r>
            <a:r>
              <a:rPr lang="it-IT" i="1" dirty="0"/>
              <a:t> </a:t>
            </a:r>
            <a:r>
              <a:rPr lang="it-IT" i="1" dirty="0" err="1"/>
              <a:t>aide</a:t>
            </a:r>
            <a:r>
              <a:rPr lang="it-IT" i="1" dirty="0"/>
              <a:t>. </a:t>
            </a:r>
            <a:r>
              <a:rPr lang="it-IT" i="1" dirty="0" err="1">
                <a:solidFill>
                  <a:srgbClr val="FF0000"/>
                </a:solidFill>
              </a:rPr>
              <a:t>Dans</a:t>
            </a:r>
            <a:r>
              <a:rPr lang="it-IT" i="1" dirty="0">
                <a:solidFill>
                  <a:srgbClr val="FF0000"/>
                </a:solidFill>
              </a:rPr>
              <a:t> </a:t>
            </a:r>
            <a:r>
              <a:rPr lang="it-IT" i="1" dirty="0" err="1">
                <a:solidFill>
                  <a:srgbClr val="FF0000"/>
                </a:solidFill>
              </a:rPr>
              <a:t>ces</a:t>
            </a:r>
            <a:r>
              <a:rPr lang="it-IT" i="1" dirty="0">
                <a:solidFill>
                  <a:srgbClr val="FF0000"/>
                </a:solidFill>
              </a:rPr>
              <a:t> </a:t>
            </a:r>
            <a:r>
              <a:rPr lang="it-IT" i="1" dirty="0" err="1">
                <a:solidFill>
                  <a:srgbClr val="FF0000"/>
                </a:solidFill>
              </a:rPr>
              <a:t>conditions</a:t>
            </a:r>
            <a:r>
              <a:rPr lang="it-IT" i="1" dirty="0">
                <a:solidFill>
                  <a:srgbClr val="FF0000"/>
                </a:solidFill>
              </a:rPr>
              <a:t>, l’on </a:t>
            </a:r>
            <a:r>
              <a:rPr lang="it-IT" i="1" dirty="0" err="1">
                <a:solidFill>
                  <a:srgbClr val="FF0000"/>
                </a:solidFill>
              </a:rPr>
              <a:t>peut</a:t>
            </a:r>
            <a:r>
              <a:rPr lang="it-IT" i="1" dirty="0">
                <a:solidFill>
                  <a:srgbClr val="FF0000"/>
                </a:solidFill>
              </a:rPr>
              <a:t> dire </a:t>
            </a:r>
            <a:r>
              <a:rPr lang="it-IT" i="1" dirty="0" err="1">
                <a:solidFill>
                  <a:srgbClr val="FF0000"/>
                </a:solidFill>
              </a:rPr>
              <a:t>que</a:t>
            </a:r>
            <a:r>
              <a:rPr lang="it-IT" i="1" dirty="0">
                <a:solidFill>
                  <a:srgbClr val="FF0000"/>
                </a:solidFill>
              </a:rPr>
              <a:t> la </a:t>
            </a:r>
            <a:r>
              <a:rPr lang="it-IT" i="1" dirty="0" err="1">
                <a:solidFill>
                  <a:srgbClr val="FF0000"/>
                </a:solidFill>
              </a:rPr>
              <a:t>charge</a:t>
            </a:r>
            <a:r>
              <a:rPr lang="it-IT" i="1" dirty="0">
                <a:solidFill>
                  <a:srgbClr val="FF0000"/>
                </a:solidFill>
              </a:rPr>
              <a:t> de la </a:t>
            </a:r>
            <a:r>
              <a:rPr lang="it-IT" i="1" dirty="0" err="1">
                <a:solidFill>
                  <a:srgbClr val="FF0000"/>
                </a:solidFill>
              </a:rPr>
              <a:t>preuve</a:t>
            </a:r>
            <a:r>
              <a:rPr lang="it-IT" i="1" dirty="0">
                <a:solidFill>
                  <a:srgbClr val="FF0000"/>
                </a:solidFill>
              </a:rPr>
              <a:t> se </a:t>
            </a:r>
            <a:r>
              <a:rPr lang="it-IT" i="1" dirty="0" err="1">
                <a:solidFill>
                  <a:srgbClr val="FF0000"/>
                </a:solidFill>
              </a:rPr>
              <a:t>déplace</a:t>
            </a:r>
            <a:r>
              <a:rPr lang="it-IT" i="1" dirty="0">
                <a:solidFill>
                  <a:srgbClr val="FF0000"/>
                </a:solidFill>
              </a:rPr>
              <a:t> à </a:t>
            </a:r>
            <a:r>
              <a:rPr lang="it-IT" i="1" dirty="0" err="1">
                <a:solidFill>
                  <a:srgbClr val="FF0000"/>
                </a:solidFill>
              </a:rPr>
              <a:t>nouveau</a:t>
            </a:r>
            <a:r>
              <a:rPr lang="it-IT" i="1" dirty="0">
                <a:solidFill>
                  <a:srgbClr val="FF0000"/>
                </a:solidFill>
              </a:rPr>
              <a:t>, et </a:t>
            </a:r>
            <a:r>
              <a:rPr lang="it-IT" i="1" dirty="0" err="1">
                <a:solidFill>
                  <a:srgbClr val="FF0000"/>
                </a:solidFill>
              </a:rPr>
              <a:t>qu’il</a:t>
            </a:r>
            <a:r>
              <a:rPr lang="it-IT" i="1" dirty="0">
                <a:solidFill>
                  <a:srgbClr val="FF0000"/>
                </a:solidFill>
              </a:rPr>
              <a:t> incombe à l’</a:t>
            </a:r>
            <a:r>
              <a:rPr lang="it-IT" i="1" dirty="0" err="1">
                <a:solidFill>
                  <a:srgbClr val="FF0000"/>
                </a:solidFill>
              </a:rPr>
              <a:t>Etat</a:t>
            </a:r>
            <a:r>
              <a:rPr lang="it-IT" i="1" dirty="0">
                <a:solidFill>
                  <a:srgbClr val="FF0000"/>
                </a:solidFill>
              </a:rPr>
              <a:t> </a:t>
            </a:r>
            <a:r>
              <a:rPr lang="it-IT" i="1" dirty="0" err="1">
                <a:solidFill>
                  <a:srgbClr val="FF0000"/>
                </a:solidFill>
              </a:rPr>
              <a:t>défendeur</a:t>
            </a:r>
            <a:r>
              <a:rPr lang="it-IT" i="1" dirty="0">
                <a:solidFill>
                  <a:srgbClr val="FF0000"/>
                </a:solidFill>
              </a:rPr>
              <a:t> de </a:t>
            </a:r>
            <a:r>
              <a:rPr lang="it-IT" i="1" dirty="0" err="1">
                <a:solidFill>
                  <a:srgbClr val="FF0000"/>
                </a:solidFill>
              </a:rPr>
              <a:t>montrer</a:t>
            </a:r>
            <a:r>
              <a:rPr lang="it-IT" i="1" dirty="0">
                <a:solidFill>
                  <a:srgbClr val="FF0000"/>
                </a:solidFill>
              </a:rPr>
              <a:t> </a:t>
            </a:r>
            <a:r>
              <a:rPr lang="it-IT" i="1" dirty="0" err="1">
                <a:solidFill>
                  <a:srgbClr val="FF0000"/>
                </a:solidFill>
              </a:rPr>
              <a:t>quelles</a:t>
            </a:r>
            <a:r>
              <a:rPr lang="it-IT" i="1" dirty="0">
                <a:solidFill>
                  <a:srgbClr val="FF0000"/>
                </a:solidFill>
              </a:rPr>
              <a:t> </a:t>
            </a:r>
            <a:r>
              <a:rPr lang="it-IT" i="1" dirty="0" err="1">
                <a:solidFill>
                  <a:srgbClr val="FF0000"/>
                </a:solidFill>
              </a:rPr>
              <a:t>mesures</a:t>
            </a:r>
            <a:r>
              <a:rPr lang="it-IT" i="1" dirty="0">
                <a:solidFill>
                  <a:srgbClr val="FF0000"/>
                </a:solidFill>
              </a:rPr>
              <a:t> il a </a:t>
            </a:r>
            <a:r>
              <a:rPr lang="it-IT" i="1" dirty="0" err="1">
                <a:solidFill>
                  <a:srgbClr val="FF0000"/>
                </a:solidFill>
              </a:rPr>
              <a:t>prises</a:t>
            </a:r>
            <a:r>
              <a:rPr lang="it-IT" dirty="0">
                <a:solidFill>
                  <a:srgbClr val="FF0000"/>
                </a:solidFill>
              </a:rPr>
              <a:t> </a:t>
            </a:r>
            <a:r>
              <a:rPr lang="it-IT" dirty="0" err="1">
                <a:solidFill>
                  <a:srgbClr val="FF0000"/>
                </a:solidFill>
              </a:rPr>
              <a:t>eu</a:t>
            </a:r>
            <a:r>
              <a:rPr lang="it-IT" dirty="0">
                <a:solidFill>
                  <a:srgbClr val="FF0000"/>
                </a:solidFill>
              </a:rPr>
              <a:t> </a:t>
            </a:r>
            <a:r>
              <a:rPr lang="it-IT" dirty="0" err="1">
                <a:solidFill>
                  <a:srgbClr val="FF0000"/>
                </a:solidFill>
              </a:rPr>
              <a:t>égard</a:t>
            </a:r>
            <a:r>
              <a:rPr lang="it-IT" dirty="0">
                <a:solidFill>
                  <a:srgbClr val="FF0000"/>
                </a:solidFill>
              </a:rPr>
              <a:t> à l’</a:t>
            </a:r>
            <a:r>
              <a:rPr lang="it-IT" dirty="0" err="1">
                <a:solidFill>
                  <a:srgbClr val="FF0000"/>
                </a:solidFill>
              </a:rPr>
              <a:t>ampleur</a:t>
            </a:r>
            <a:r>
              <a:rPr lang="it-IT" dirty="0">
                <a:solidFill>
                  <a:srgbClr val="FF0000"/>
                </a:solidFill>
              </a:rPr>
              <a:t> et à la </a:t>
            </a:r>
            <a:r>
              <a:rPr lang="it-IT" dirty="0" err="1">
                <a:solidFill>
                  <a:srgbClr val="FF0000"/>
                </a:solidFill>
              </a:rPr>
              <a:t>gravité</a:t>
            </a:r>
            <a:r>
              <a:rPr lang="it-IT" dirty="0">
                <a:solidFill>
                  <a:srgbClr val="FF0000"/>
                </a:solidFill>
              </a:rPr>
              <a:t> </a:t>
            </a:r>
            <a:r>
              <a:rPr lang="it-IT" dirty="0" err="1">
                <a:solidFill>
                  <a:srgbClr val="FF0000"/>
                </a:solidFill>
              </a:rPr>
              <a:t>des</a:t>
            </a:r>
            <a:r>
              <a:rPr lang="it-IT" dirty="0">
                <a:solidFill>
                  <a:srgbClr val="FF0000"/>
                </a:solidFill>
              </a:rPr>
              <a:t> </a:t>
            </a:r>
            <a:r>
              <a:rPr lang="it-IT" dirty="0" err="1">
                <a:solidFill>
                  <a:srgbClr val="FF0000"/>
                </a:solidFill>
              </a:rPr>
              <a:t>faits</a:t>
            </a:r>
            <a:r>
              <a:rPr lang="it-IT" dirty="0">
                <a:solidFill>
                  <a:srgbClr val="FF0000"/>
                </a:solidFill>
              </a:rPr>
              <a:t> </a:t>
            </a:r>
            <a:r>
              <a:rPr lang="it-IT" dirty="0" err="1" smtClean="0">
                <a:solidFill>
                  <a:srgbClr val="FF0000"/>
                </a:solidFill>
              </a:rPr>
              <a:t>dénoncés</a:t>
            </a:r>
            <a:r>
              <a:rPr lang="it-IT" dirty="0" smtClean="0"/>
              <a:t>» </a:t>
            </a:r>
            <a:r>
              <a:rPr lang="it-IT" dirty="0"/>
              <a:t>(</a:t>
            </a:r>
            <a:r>
              <a:rPr lang="it-IT" i="1" u="sng" dirty="0" err="1">
                <a:solidFill>
                  <a:srgbClr val="FF0000"/>
                </a:solidFill>
              </a:rPr>
              <a:t>Selmouni</a:t>
            </a:r>
            <a:r>
              <a:rPr lang="it-IT" i="1" u="sng" dirty="0">
                <a:solidFill>
                  <a:srgbClr val="FF0000"/>
                </a:solidFill>
              </a:rPr>
              <a:t> c. France (GC)</a:t>
            </a:r>
            <a:r>
              <a:rPr lang="it-IT" dirty="0"/>
              <a:t>, 28.7.1999, ric. n. 25803/94).</a:t>
            </a:r>
          </a:p>
          <a:p>
            <a:r>
              <a:rPr lang="it-IT" dirty="0"/>
              <a:t> </a:t>
            </a:r>
            <a:r>
              <a:rPr lang="it-IT" dirty="0" smtClean="0"/>
              <a:t>Dunque</a:t>
            </a:r>
            <a:r>
              <a:rPr lang="it-IT" dirty="0"/>
              <a:t>, onere sostanziale dell’individuo, processuale dello Stato.</a:t>
            </a:r>
          </a:p>
          <a:p>
            <a:endParaRPr lang="it-IT" dirty="0"/>
          </a:p>
        </p:txBody>
      </p:sp>
    </p:spTree>
    <p:extLst>
      <p:ext uri="{BB962C8B-B14F-4D97-AF65-F5344CB8AC3E}">
        <p14:creationId xmlns:p14="http://schemas.microsoft.com/office/powerpoint/2010/main" val="1647232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«termine dei 6 mesi»</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sz="2700" dirty="0"/>
              <a:t>Termine dei 6 mesi a partire dalla data della decisione interna definitiva (ridotti </a:t>
            </a:r>
            <a:r>
              <a:rPr lang="it-IT" sz="2700" dirty="0" smtClean="0"/>
              <a:t>in prospettiva a </a:t>
            </a:r>
            <a:r>
              <a:rPr lang="it-IT" sz="2700" dirty="0"/>
              <a:t>4 </a:t>
            </a:r>
            <a:r>
              <a:rPr lang="it-IT" sz="2700" dirty="0" smtClean="0"/>
              <a:t>mesi dal </a:t>
            </a:r>
            <a:r>
              <a:rPr lang="it-IT" sz="2700" dirty="0"/>
              <a:t>Protocollo n. XV). </a:t>
            </a:r>
            <a:endParaRPr lang="it-IT" sz="2700" dirty="0" smtClean="0"/>
          </a:p>
          <a:p>
            <a:pPr lvl="0"/>
            <a:r>
              <a:rPr lang="it-IT" sz="2700" dirty="0" smtClean="0"/>
              <a:t>Nozione </a:t>
            </a:r>
            <a:r>
              <a:rPr lang="it-IT" sz="2700" dirty="0"/>
              <a:t>di decisione interna </a:t>
            </a:r>
            <a:r>
              <a:rPr lang="it-IT" sz="2700" dirty="0" smtClean="0"/>
              <a:t>definitiva: è la decisione che concretizza definitivamente la «violazione» statale (omissiva o commissiva) ed esaurisce le facoltà offerte al singolo dal sistema nazionale</a:t>
            </a:r>
          </a:p>
          <a:p>
            <a:pPr lvl="0"/>
            <a:r>
              <a:rPr lang="it-IT" sz="2700" dirty="0" smtClean="0"/>
              <a:t>Si tratta di una vera «decadenza processuale» (il mancato ricorso entro il termine esaurisce il diritto di ricorso ex art. 34-35 CEDU). Il termine di sei mesi decorre («</a:t>
            </a:r>
            <a:r>
              <a:rPr lang="it-IT" sz="2700" dirty="0" err="1" smtClean="0">
                <a:solidFill>
                  <a:srgbClr val="FF0000"/>
                </a:solidFill>
              </a:rPr>
              <a:t>dies</a:t>
            </a:r>
            <a:r>
              <a:rPr lang="it-IT" sz="2700" dirty="0" smtClean="0">
                <a:solidFill>
                  <a:srgbClr val="FF0000"/>
                </a:solidFill>
              </a:rPr>
              <a:t> </a:t>
            </a:r>
            <a:r>
              <a:rPr lang="it-IT" sz="2700" dirty="0">
                <a:solidFill>
                  <a:srgbClr val="FF0000"/>
                </a:solidFill>
              </a:rPr>
              <a:t>a </a:t>
            </a:r>
            <a:r>
              <a:rPr lang="it-IT" sz="2700" dirty="0" smtClean="0">
                <a:solidFill>
                  <a:srgbClr val="FF0000"/>
                </a:solidFill>
              </a:rPr>
              <a:t>quo</a:t>
            </a:r>
            <a:r>
              <a:rPr lang="it-IT" sz="2700" dirty="0" smtClean="0">
                <a:solidFill>
                  <a:schemeClr val="tx1"/>
                </a:solidFill>
              </a:rPr>
              <a:t>»</a:t>
            </a:r>
            <a:r>
              <a:rPr lang="it-IT" sz="2700" dirty="0">
                <a:sym typeface="Wingdings" panose="05000000000000000000" pitchFamily="2" charset="2"/>
              </a:rPr>
              <a:t>)</a:t>
            </a:r>
            <a:r>
              <a:rPr lang="it-IT" sz="2700" dirty="0" smtClean="0"/>
              <a:t> </a:t>
            </a:r>
            <a:r>
              <a:rPr lang="it-IT" sz="2700" dirty="0"/>
              <a:t>dal </a:t>
            </a:r>
            <a:r>
              <a:rPr lang="it-IT" sz="2700" dirty="0" smtClean="0"/>
              <a:t>deposito, dalla notifica o dal momento della conoscenza  </a:t>
            </a:r>
            <a:r>
              <a:rPr lang="it-IT" sz="2700" dirty="0"/>
              <a:t>della decisione interna definitiva</a:t>
            </a:r>
            <a:r>
              <a:rPr lang="it-IT" sz="2700" dirty="0" smtClean="0"/>
              <a:t>; il termine s’arresta («</a:t>
            </a:r>
            <a:r>
              <a:rPr lang="it-IT" sz="2700" dirty="0" err="1" smtClean="0">
                <a:solidFill>
                  <a:srgbClr val="FF0000"/>
                </a:solidFill>
              </a:rPr>
              <a:t>dies</a:t>
            </a:r>
            <a:r>
              <a:rPr lang="it-IT" sz="2700" dirty="0" smtClean="0">
                <a:solidFill>
                  <a:srgbClr val="FF0000"/>
                </a:solidFill>
              </a:rPr>
              <a:t> </a:t>
            </a:r>
            <a:r>
              <a:rPr lang="it-IT" sz="2700" dirty="0">
                <a:solidFill>
                  <a:srgbClr val="FF0000"/>
                </a:solidFill>
              </a:rPr>
              <a:t>ad </a:t>
            </a:r>
            <a:r>
              <a:rPr lang="it-IT" sz="2700" dirty="0" err="1" smtClean="0">
                <a:solidFill>
                  <a:srgbClr val="FF0000"/>
                </a:solidFill>
              </a:rPr>
              <a:t>quem</a:t>
            </a:r>
            <a:r>
              <a:rPr lang="it-IT" sz="2700" dirty="0" smtClean="0">
                <a:solidFill>
                  <a:schemeClr val="tx1"/>
                </a:solidFill>
              </a:rPr>
              <a:t>»</a:t>
            </a:r>
            <a:r>
              <a:rPr lang="it-IT" sz="2700" dirty="0" smtClean="0"/>
              <a:t>) </a:t>
            </a:r>
            <a:r>
              <a:rPr lang="it-IT" sz="2700" dirty="0"/>
              <a:t>dal momento dell'invio della </a:t>
            </a:r>
            <a:r>
              <a:rPr lang="it-IT" sz="2700" dirty="0" smtClean="0"/>
              <a:t>«lettera </a:t>
            </a:r>
            <a:r>
              <a:rPr lang="it-IT" sz="2700" dirty="0"/>
              <a:t>di </a:t>
            </a:r>
            <a:r>
              <a:rPr lang="it-IT" sz="2700" dirty="0" smtClean="0"/>
              <a:t>ricorso» </a:t>
            </a:r>
            <a:r>
              <a:rPr lang="it-IT" sz="2700" dirty="0"/>
              <a:t>alla </a:t>
            </a:r>
            <a:r>
              <a:rPr lang="it-IT" sz="2700" dirty="0" smtClean="0"/>
              <a:t>Corte, a titolo cautelativo: il ricorso potrà successivamente essere perfezionato attraverso </a:t>
            </a:r>
            <a:r>
              <a:rPr lang="it-IT" sz="2700" dirty="0"/>
              <a:t>il formulario di </a:t>
            </a:r>
            <a:r>
              <a:rPr lang="it-IT" sz="2700" dirty="0" smtClean="0"/>
              <a:t>ricorso (</a:t>
            </a:r>
            <a:r>
              <a:rPr lang="it-IT" sz="2700" dirty="0" err="1" smtClean="0"/>
              <a:t>application</a:t>
            </a:r>
            <a:r>
              <a:rPr lang="it-IT" sz="2700" dirty="0" smtClean="0"/>
              <a:t> </a:t>
            </a:r>
            <a:r>
              <a:rPr lang="it-IT" sz="2700" dirty="0" err="1"/>
              <a:t>form</a:t>
            </a:r>
            <a:r>
              <a:rPr lang="it-IT" sz="2700" dirty="0"/>
              <a:t>, sito della Corte </a:t>
            </a:r>
            <a:r>
              <a:rPr lang="it-IT" sz="2700" u="sng" dirty="0">
                <a:hlinkClick r:id="rId2"/>
              </a:rPr>
              <a:t>www.echr.coe.int/</a:t>
            </a:r>
            <a:r>
              <a:rPr lang="it-IT" sz="2700" dirty="0"/>
              <a:t>).</a:t>
            </a:r>
          </a:p>
          <a:p>
            <a:r>
              <a:rPr lang="en-US" sz="2700" dirty="0" err="1">
                <a:solidFill>
                  <a:srgbClr val="FF0000"/>
                </a:solidFill>
              </a:rPr>
              <a:t>Finalità</a:t>
            </a:r>
            <a:r>
              <a:rPr lang="en-US" sz="2700" dirty="0">
                <a:solidFill>
                  <a:srgbClr val="FF0000"/>
                </a:solidFill>
              </a:rPr>
              <a:t> </a:t>
            </a:r>
            <a:r>
              <a:rPr lang="en-US" sz="2700" dirty="0" err="1">
                <a:solidFill>
                  <a:srgbClr val="FF0000"/>
                </a:solidFill>
              </a:rPr>
              <a:t>della</a:t>
            </a:r>
            <a:r>
              <a:rPr lang="en-US" sz="2700" dirty="0">
                <a:solidFill>
                  <a:srgbClr val="FF0000"/>
                </a:solidFill>
              </a:rPr>
              <a:t> </a:t>
            </a:r>
            <a:r>
              <a:rPr lang="en-US" sz="2700" dirty="0" err="1" smtClean="0">
                <a:solidFill>
                  <a:srgbClr val="FF0000"/>
                </a:solidFill>
              </a:rPr>
              <a:t>regola</a:t>
            </a:r>
            <a:r>
              <a:rPr lang="en-US" sz="2700" dirty="0" smtClean="0">
                <a:solidFill>
                  <a:schemeClr val="tx1"/>
                </a:solidFill>
              </a:rPr>
              <a:t>: </a:t>
            </a:r>
            <a:r>
              <a:rPr lang="en-US" sz="2700" dirty="0" err="1" smtClean="0">
                <a:solidFill>
                  <a:schemeClr val="tx1"/>
                </a:solidFill>
              </a:rPr>
              <a:t>garantire</a:t>
            </a:r>
            <a:r>
              <a:rPr lang="en-US" sz="2700" dirty="0" smtClean="0">
                <a:solidFill>
                  <a:srgbClr val="FF0000"/>
                </a:solidFill>
              </a:rPr>
              <a:t> la </a:t>
            </a:r>
            <a:r>
              <a:rPr lang="en-US" sz="2700" dirty="0" err="1" smtClean="0">
                <a:solidFill>
                  <a:srgbClr val="FF0000"/>
                </a:solidFill>
              </a:rPr>
              <a:t>certezza</a:t>
            </a:r>
            <a:r>
              <a:rPr lang="en-US" sz="2700" dirty="0" smtClean="0">
                <a:solidFill>
                  <a:srgbClr val="FF0000"/>
                </a:solidFill>
              </a:rPr>
              <a:t> del </a:t>
            </a:r>
            <a:r>
              <a:rPr lang="en-US" sz="2700" dirty="0" err="1" smtClean="0">
                <a:solidFill>
                  <a:srgbClr val="FF0000"/>
                </a:solidFill>
              </a:rPr>
              <a:t>diritto</a:t>
            </a:r>
            <a:r>
              <a:rPr lang="en-US" sz="2700" dirty="0" smtClean="0">
                <a:solidFill>
                  <a:srgbClr val="FF0000"/>
                </a:solidFill>
              </a:rPr>
              <a:t> (</a:t>
            </a:r>
            <a:r>
              <a:rPr lang="en-US" sz="2700" dirty="0" err="1" smtClean="0">
                <a:solidFill>
                  <a:srgbClr val="FF0000"/>
                </a:solidFill>
              </a:rPr>
              <a:t>impedire</a:t>
            </a:r>
            <a:r>
              <a:rPr lang="en-US" sz="2700" dirty="0" smtClean="0">
                <a:solidFill>
                  <a:srgbClr val="FF0000"/>
                </a:solidFill>
              </a:rPr>
              <a:t> la </a:t>
            </a:r>
            <a:r>
              <a:rPr lang="en-US" sz="2700" dirty="0" err="1" smtClean="0">
                <a:solidFill>
                  <a:srgbClr val="FF0000"/>
                </a:solidFill>
              </a:rPr>
              <a:t>perdurante</a:t>
            </a:r>
            <a:r>
              <a:rPr lang="en-US" sz="2700" dirty="0" smtClean="0">
                <a:solidFill>
                  <a:srgbClr val="FF0000"/>
                </a:solidFill>
              </a:rPr>
              <a:t> </a:t>
            </a:r>
            <a:r>
              <a:rPr lang="en-US" sz="2700" dirty="0" err="1" smtClean="0">
                <a:solidFill>
                  <a:srgbClr val="FF0000"/>
                </a:solidFill>
              </a:rPr>
              <a:t>sindacabilità</a:t>
            </a:r>
            <a:r>
              <a:rPr lang="en-US" sz="2700" dirty="0" smtClean="0">
                <a:solidFill>
                  <a:srgbClr val="FF0000"/>
                </a:solidFill>
              </a:rPr>
              <a:t> di </a:t>
            </a:r>
            <a:r>
              <a:rPr lang="en-US" sz="2700" dirty="0" err="1" smtClean="0">
                <a:solidFill>
                  <a:srgbClr val="FF0000"/>
                </a:solidFill>
              </a:rPr>
              <a:t>atti</a:t>
            </a:r>
            <a:r>
              <a:rPr lang="en-US" sz="2700" dirty="0" smtClean="0">
                <a:solidFill>
                  <a:srgbClr val="FF0000"/>
                </a:solidFill>
              </a:rPr>
              <a:t> o </a:t>
            </a:r>
            <a:r>
              <a:rPr lang="en-US" sz="2700" dirty="0" err="1" smtClean="0">
                <a:solidFill>
                  <a:srgbClr val="FF0000"/>
                </a:solidFill>
              </a:rPr>
              <a:t>decisioni</a:t>
            </a:r>
            <a:r>
              <a:rPr lang="en-US" sz="2700" dirty="0" smtClean="0">
                <a:solidFill>
                  <a:srgbClr val="FF0000"/>
                </a:solidFill>
              </a:rPr>
              <a:t> interne </a:t>
            </a:r>
            <a:r>
              <a:rPr lang="en-US" sz="2700" dirty="0" err="1" smtClean="0">
                <a:solidFill>
                  <a:srgbClr val="FF0000"/>
                </a:solidFill>
              </a:rPr>
              <a:t>sul</a:t>
            </a:r>
            <a:r>
              <a:rPr lang="en-US" sz="2700" dirty="0" smtClean="0">
                <a:solidFill>
                  <a:srgbClr val="FF0000"/>
                </a:solidFill>
              </a:rPr>
              <a:t> piano </a:t>
            </a:r>
            <a:r>
              <a:rPr lang="en-US" sz="2700" dirty="0" err="1" smtClean="0">
                <a:solidFill>
                  <a:srgbClr val="FF0000"/>
                </a:solidFill>
              </a:rPr>
              <a:t>internazionale</a:t>
            </a:r>
            <a:r>
              <a:rPr lang="en-US" sz="2700" dirty="0" smtClean="0">
                <a:solidFill>
                  <a:srgbClr val="FF0000"/>
                </a:solidFill>
              </a:rPr>
              <a:t>)</a:t>
            </a:r>
            <a:r>
              <a:rPr lang="en-US" sz="2700" dirty="0" smtClean="0"/>
              <a:t>: </a:t>
            </a:r>
            <a:r>
              <a:rPr lang="en-US" sz="2700" dirty="0" err="1" smtClean="0"/>
              <a:t>scopo</a:t>
            </a:r>
            <a:r>
              <a:rPr lang="en-US" sz="2700" dirty="0" smtClean="0"/>
              <a:t> </a:t>
            </a:r>
            <a:r>
              <a:rPr lang="en-US" sz="2700" dirty="0" err="1" smtClean="0"/>
              <a:t>della</a:t>
            </a:r>
            <a:r>
              <a:rPr lang="en-US" sz="2700" dirty="0" smtClean="0"/>
              <a:t> </a:t>
            </a:r>
            <a:r>
              <a:rPr lang="en-US" sz="2700" dirty="0" err="1" smtClean="0"/>
              <a:t>regola</a:t>
            </a:r>
            <a:r>
              <a:rPr lang="en-US" sz="2700" dirty="0" smtClean="0"/>
              <a:t> «</a:t>
            </a:r>
            <a:r>
              <a:rPr lang="en-US" sz="2700" i="1" dirty="0" smtClean="0"/>
              <a:t>is </a:t>
            </a:r>
            <a:r>
              <a:rPr lang="en-US" sz="2700" i="1" dirty="0"/>
              <a:t>to promote legal certainty, by ensuring that cases raising issues under the Convention are dealt with in a reasonable time and that past decisions are not continually open to challenge</a:t>
            </a:r>
            <a:r>
              <a:rPr lang="en-US" sz="2700" dirty="0"/>
              <a:t>. It marks out the temporal limits of supervision carried out by the organs of the Convention and signals to both individuals and State authorities </a:t>
            </a:r>
            <a:r>
              <a:rPr lang="en-US" sz="2700" i="1" dirty="0"/>
              <a:t>the period beyond which such supervision is no longer possible</a:t>
            </a:r>
            <a:r>
              <a:rPr lang="en-US" sz="2700" dirty="0" smtClean="0"/>
              <a:t>»</a:t>
            </a:r>
          </a:p>
          <a:p>
            <a:r>
              <a:rPr lang="en-US" sz="2700" dirty="0" err="1" smtClean="0">
                <a:solidFill>
                  <a:srgbClr val="FF0000"/>
                </a:solidFill>
              </a:rPr>
              <a:t>Flessibilità</a:t>
            </a:r>
            <a:r>
              <a:rPr lang="en-US" sz="2700" dirty="0" smtClean="0">
                <a:solidFill>
                  <a:srgbClr val="FF0000"/>
                </a:solidFill>
              </a:rPr>
              <a:t> </a:t>
            </a:r>
            <a:r>
              <a:rPr lang="en-US" sz="2700" dirty="0" err="1" smtClean="0">
                <a:solidFill>
                  <a:srgbClr val="FF0000"/>
                </a:solidFill>
              </a:rPr>
              <a:t>della</a:t>
            </a:r>
            <a:r>
              <a:rPr lang="en-US" sz="2700" dirty="0" smtClean="0">
                <a:solidFill>
                  <a:srgbClr val="FF0000"/>
                </a:solidFill>
              </a:rPr>
              <a:t> </a:t>
            </a:r>
            <a:r>
              <a:rPr lang="en-US" sz="2700" dirty="0" err="1" smtClean="0">
                <a:solidFill>
                  <a:srgbClr val="FF0000"/>
                </a:solidFill>
              </a:rPr>
              <a:t>regola</a:t>
            </a:r>
            <a:r>
              <a:rPr lang="en-US" sz="2700" dirty="0"/>
              <a:t>: «As a rule, the six-month period runs from the date of the final decision in the process of exhaustion of domestic remedies. Where it is clear from the outset, however, that no effective remedy is available to the applicant, the period runs from the date of the acts or measures complained of, or from the date of knowledge of such acts or their effect on or prejudice to the </a:t>
            </a:r>
            <a:r>
              <a:rPr lang="en-US" sz="2700" dirty="0" smtClean="0"/>
              <a:t>applicant»: </a:t>
            </a:r>
            <a:r>
              <a:rPr lang="en-US" sz="2700" i="1" u="sng" dirty="0" smtClean="0">
                <a:solidFill>
                  <a:srgbClr val="FF0000"/>
                </a:solidFill>
              </a:rPr>
              <a:t>El </a:t>
            </a:r>
            <a:r>
              <a:rPr lang="en-US" sz="2700" i="1" u="sng" dirty="0" err="1">
                <a:solidFill>
                  <a:srgbClr val="FF0000"/>
                </a:solidFill>
              </a:rPr>
              <a:t>Masri</a:t>
            </a:r>
            <a:r>
              <a:rPr lang="en-US" sz="2700" i="1" u="sng" dirty="0">
                <a:solidFill>
                  <a:srgbClr val="FF0000"/>
                </a:solidFill>
              </a:rPr>
              <a:t> c. Macedonia (</a:t>
            </a:r>
            <a:r>
              <a:rPr lang="en-US" sz="2700" i="1" u="sng" dirty="0" err="1">
                <a:solidFill>
                  <a:srgbClr val="FF0000"/>
                </a:solidFill>
              </a:rPr>
              <a:t>Fyrom</a:t>
            </a:r>
            <a:r>
              <a:rPr lang="en-US" sz="2700" i="1" u="sng" dirty="0">
                <a:solidFill>
                  <a:srgbClr val="FF0000"/>
                </a:solidFill>
              </a:rPr>
              <a:t>) (GC)</a:t>
            </a:r>
            <a:r>
              <a:rPr lang="en-US" sz="2700" dirty="0"/>
              <a:t>, 13.12.2012, </a:t>
            </a:r>
            <a:r>
              <a:rPr lang="en-US" sz="2700" dirty="0" err="1"/>
              <a:t>ric</a:t>
            </a:r>
            <a:r>
              <a:rPr lang="en-US" sz="2700" dirty="0"/>
              <a:t>. n. 39630/09</a:t>
            </a:r>
            <a:endParaRPr lang="it-IT" sz="2700" dirty="0"/>
          </a:p>
          <a:p>
            <a:endParaRPr lang="it-IT" dirty="0"/>
          </a:p>
        </p:txBody>
      </p:sp>
    </p:spTree>
    <p:extLst>
      <p:ext uri="{BB962C8B-B14F-4D97-AF65-F5344CB8AC3E}">
        <p14:creationId xmlns:p14="http://schemas.microsoft.com/office/powerpoint/2010/main" val="2740384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Consiglio d’Europa e la CEDU</a:t>
            </a:r>
            <a:endParaRPr lang="it-IT" dirty="0"/>
          </a:p>
        </p:txBody>
      </p:sp>
      <p:sp>
        <p:nvSpPr>
          <p:cNvPr id="3" name="Segnaposto contenuto 2"/>
          <p:cNvSpPr>
            <a:spLocks noGrp="1"/>
          </p:cNvSpPr>
          <p:nvPr>
            <p:ph idx="1"/>
          </p:nvPr>
        </p:nvSpPr>
        <p:spPr/>
        <p:txBody>
          <a:bodyPr>
            <a:noAutofit/>
          </a:bodyPr>
          <a:lstStyle/>
          <a:p>
            <a:r>
              <a:rPr lang="it-IT" sz="1500" dirty="0" smtClean="0"/>
              <a:t>Decisivo è stato il </a:t>
            </a:r>
            <a:r>
              <a:rPr lang="it-IT" sz="1500" i="1" dirty="0"/>
              <a:t>ruolo </a:t>
            </a:r>
            <a:r>
              <a:rPr lang="it-IT" sz="1500" i="1" u="sng" dirty="0"/>
              <a:t>iniziale</a:t>
            </a:r>
            <a:r>
              <a:rPr lang="it-IT" sz="1500" i="1" dirty="0"/>
              <a:t> e propulsore del Consiglio d'Europa</a:t>
            </a:r>
            <a:r>
              <a:rPr lang="it-IT" sz="1500" dirty="0"/>
              <a:t> (Statuto di Londra, 5.5.1949).</a:t>
            </a:r>
          </a:p>
          <a:p>
            <a:r>
              <a:rPr lang="it-IT" sz="1500" i="1" dirty="0"/>
              <a:t>Discorso di W. Churchill 12.8.1949, Assemblea parlamentare del Consiglio d'Europa, Strasburgo</a:t>
            </a:r>
            <a:r>
              <a:rPr lang="it-IT" sz="1500" dirty="0"/>
              <a:t>: </a:t>
            </a:r>
            <a:endParaRPr lang="it-IT" sz="1500" dirty="0" smtClean="0"/>
          </a:p>
          <a:p>
            <a:r>
              <a:rPr lang="it-IT" sz="1500" dirty="0" smtClean="0"/>
              <a:t>a</a:t>
            </a:r>
            <a:r>
              <a:rPr lang="it-IT" sz="1500" dirty="0"/>
              <a:t>) </a:t>
            </a:r>
            <a:r>
              <a:rPr lang="it-IT" sz="1500" u="heavy" dirty="0"/>
              <a:t>unità europea</a:t>
            </a:r>
            <a:r>
              <a:rPr lang="it-IT" sz="1500" dirty="0"/>
              <a:t>, via per la prosperità futura e per la lotta alla tirannide che ha determinato le distruzioni belliche, ma anche </a:t>
            </a:r>
            <a:r>
              <a:rPr lang="it-IT" sz="1500" u="heavy" dirty="0"/>
              <a:t>“manifesto” per riconquistare la fiducia</a:t>
            </a:r>
            <a:r>
              <a:rPr lang="it-IT" sz="1500" dirty="0"/>
              <a:t> delle altre nazioni del mondo (“</a:t>
            </a:r>
            <a:r>
              <a:rPr lang="it-IT" sz="1500" dirty="0" err="1"/>
              <a:t>what</a:t>
            </a:r>
            <a:r>
              <a:rPr lang="it-IT" sz="1500" dirty="0"/>
              <a:t> </a:t>
            </a:r>
            <a:r>
              <a:rPr lang="it-IT" sz="1500" dirty="0" err="1"/>
              <a:t>strength</a:t>
            </a:r>
            <a:r>
              <a:rPr lang="it-IT" sz="1500" dirty="0"/>
              <a:t> </a:t>
            </a:r>
            <a:r>
              <a:rPr lang="it-IT" sz="1500" dirty="0" err="1"/>
              <a:t>lies</a:t>
            </a:r>
            <a:r>
              <a:rPr lang="it-IT" sz="1500" dirty="0"/>
              <a:t> in the idea of a </a:t>
            </a:r>
            <a:r>
              <a:rPr lang="it-IT" sz="1500" dirty="0" err="1"/>
              <a:t>united</a:t>
            </a:r>
            <a:r>
              <a:rPr lang="it-IT" sz="1500" dirty="0"/>
              <a:t> Europe, </a:t>
            </a:r>
            <a:r>
              <a:rPr lang="it-IT" sz="1500" dirty="0" err="1"/>
              <a:t>what</a:t>
            </a:r>
            <a:r>
              <a:rPr lang="it-IT" sz="1500" dirty="0"/>
              <a:t> force </a:t>
            </a:r>
            <a:r>
              <a:rPr lang="it-IT" sz="1500" dirty="0" err="1"/>
              <a:t>it</a:t>
            </a:r>
            <a:r>
              <a:rPr lang="it-IT" sz="1500" dirty="0"/>
              <a:t> </a:t>
            </a:r>
            <a:r>
              <a:rPr lang="it-IT" sz="1500" dirty="0" err="1"/>
              <a:t>has</a:t>
            </a:r>
            <a:r>
              <a:rPr lang="it-IT" sz="1500" dirty="0"/>
              <a:t>, </a:t>
            </a:r>
            <a:r>
              <a:rPr lang="it-IT" sz="1500" dirty="0" err="1"/>
              <a:t>not</a:t>
            </a:r>
            <a:r>
              <a:rPr lang="it-IT" sz="1500" dirty="0"/>
              <a:t> </a:t>
            </a:r>
            <a:r>
              <a:rPr lang="it-IT" sz="1500" dirty="0" err="1"/>
              <a:t>only</a:t>
            </a:r>
            <a:r>
              <a:rPr lang="it-IT" sz="1500" dirty="0"/>
              <a:t> in the </a:t>
            </a:r>
            <a:r>
              <a:rPr lang="it-IT" sz="1500" dirty="0" err="1"/>
              <a:t>minds</a:t>
            </a:r>
            <a:r>
              <a:rPr lang="it-IT" sz="1500" dirty="0"/>
              <a:t> of </a:t>
            </a:r>
            <a:r>
              <a:rPr lang="it-IT" sz="1500" dirty="0" err="1"/>
              <a:t>political</a:t>
            </a:r>
            <a:r>
              <a:rPr lang="it-IT" sz="1500" dirty="0"/>
              <a:t> </a:t>
            </a:r>
            <a:r>
              <a:rPr lang="it-IT" sz="1500" dirty="0" err="1"/>
              <a:t>thinkers</a:t>
            </a:r>
            <a:r>
              <a:rPr lang="it-IT" sz="1500" dirty="0"/>
              <a:t> </a:t>
            </a:r>
            <a:r>
              <a:rPr lang="it-IT" sz="1500" dirty="0" err="1"/>
              <a:t>but</a:t>
            </a:r>
            <a:r>
              <a:rPr lang="it-IT" sz="1500" dirty="0"/>
              <a:t> </a:t>
            </a:r>
            <a:r>
              <a:rPr lang="it-IT" sz="1500" dirty="0" err="1"/>
              <a:t>also</a:t>
            </a:r>
            <a:r>
              <a:rPr lang="it-IT" sz="1500" dirty="0"/>
              <a:t> in the </a:t>
            </a:r>
            <a:r>
              <a:rPr lang="it-IT" sz="1500" dirty="0" err="1"/>
              <a:t>hearts</a:t>
            </a:r>
            <a:r>
              <a:rPr lang="it-IT" sz="1500" dirty="0"/>
              <a:t> of the </a:t>
            </a:r>
            <a:r>
              <a:rPr lang="it-IT" sz="1500" dirty="0" err="1"/>
              <a:t>great</a:t>
            </a:r>
            <a:r>
              <a:rPr lang="it-IT" sz="1500" dirty="0"/>
              <a:t> mass of </a:t>
            </a:r>
            <a:r>
              <a:rPr lang="it-IT" sz="1500" dirty="0" err="1"/>
              <a:t>people</a:t>
            </a:r>
            <a:r>
              <a:rPr lang="it-IT" sz="1500" dirty="0"/>
              <a:t> in </a:t>
            </a:r>
            <a:r>
              <a:rPr lang="it-IT" sz="1500" dirty="0" err="1"/>
              <a:t>all</a:t>
            </a:r>
            <a:r>
              <a:rPr lang="it-IT" sz="1500" dirty="0"/>
              <a:t> the </a:t>
            </a:r>
            <a:r>
              <a:rPr lang="it-IT" sz="1500" dirty="0" err="1"/>
              <a:t>countries</a:t>
            </a:r>
            <a:r>
              <a:rPr lang="it-IT" sz="1500" dirty="0"/>
              <a:t> of Europe </a:t>
            </a:r>
            <a:r>
              <a:rPr lang="it-IT" sz="1500" dirty="0" err="1"/>
              <a:t>where</a:t>
            </a:r>
            <a:r>
              <a:rPr lang="it-IT" sz="1500" dirty="0"/>
              <a:t> the </a:t>
            </a:r>
            <a:r>
              <a:rPr lang="it-IT" sz="1500" dirty="0" err="1"/>
              <a:t>peoples</a:t>
            </a:r>
            <a:r>
              <a:rPr lang="it-IT" sz="1500" dirty="0"/>
              <a:t> are free to express </a:t>
            </a:r>
            <a:r>
              <a:rPr lang="it-IT" sz="1500" dirty="0" err="1"/>
              <a:t>their</a:t>
            </a:r>
            <a:r>
              <a:rPr lang="it-IT" sz="1500" dirty="0"/>
              <a:t> opinion”); </a:t>
            </a:r>
            <a:endParaRPr lang="it-IT" sz="1500" dirty="0" smtClean="0"/>
          </a:p>
          <a:p>
            <a:r>
              <a:rPr lang="it-IT" sz="1500" dirty="0" smtClean="0"/>
              <a:t>b</a:t>
            </a:r>
            <a:r>
              <a:rPr lang="it-IT" sz="1500" dirty="0"/>
              <a:t>) per raggiungere detta unità, cambiamento del modo di pensare (“</a:t>
            </a:r>
            <a:r>
              <a:rPr lang="it-IT" sz="1500" dirty="0" err="1"/>
              <a:t>As</a:t>
            </a:r>
            <a:r>
              <a:rPr lang="it-IT" sz="1500" dirty="0"/>
              <a:t> far </a:t>
            </a:r>
            <a:r>
              <a:rPr lang="it-IT" sz="1500" dirty="0" err="1"/>
              <a:t>as</a:t>
            </a:r>
            <a:r>
              <a:rPr lang="it-IT" sz="1500" dirty="0"/>
              <a:t> I </a:t>
            </a:r>
            <a:r>
              <a:rPr lang="it-IT" sz="1500" dirty="0" err="1"/>
              <a:t>am</a:t>
            </a:r>
            <a:r>
              <a:rPr lang="it-IT" sz="1500" dirty="0"/>
              <a:t> </a:t>
            </a:r>
            <a:r>
              <a:rPr lang="it-IT" sz="1500" dirty="0" err="1"/>
              <a:t>concerned</a:t>
            </a:r>
            <a:r>
              <a:rPr lang="it-IT" sz="1500" dirty="0"/>
              <a:t> I </a:t>
            </a:r>
            <a:r>
              <a:rPr lang="it-IT" sz="1500" dirty="0" err="1"/>
              <a:t>am</a:t>
            </a:r>
            <a:r>
              <a:rPr lang="it-IT" sz="1500" dirty="0"/>
              <a:t> the </a:t>
            </a:r>
            <a:r>
              <a:rPr lang="it-IT" sz="1500" dirty="0" err="1"/>
              <a:t>enemy</a:t>
            </a:r>
            <a:r>
              <a:rPr lang="it-IT" sz="1500" dirty="0"/>
              <a:t> of no race and no </a:t>
            </a:r>
            <a:r>
              <a:rPr lang="it-IT" sz="1500" dirty="0" err="1"/>
              <a:t>nation</a:t>
            </a:r>
            <a:r>
              <a:rPr lang="it-IT" sz="1500" dirty="0"/>
              <a:t> in the world. </a:t>
            </a:r>
            <a:r>
              <a:rPr lang="en-US" sz="1500" dirty="0"/>
              <a:t>It is not against a race, it is not against any nation that we are meeting. It is against tyranny in all forms. </a:t>
            </a:r>
            <a:r>
              <a:rPr lang="en-US" sz="1500" i="1" dirty="0"/>
              <a:t>Tyranny is always the same regardless of its false promises, regardless of the name it adopts, regardless of the disguises in which it dresses its henchmen</a:t>
            </a:r>
            <a:r>
              <a:rPr lang="en-US" sz="1500" dirty="0"/>
              <a:t>. But if we wish to conquer our supreme reward, we must thrust away every hindrance and become our own masters. </a:t>
            </a:r>
            <a:r>
              <a:rPr lang="en-US" sz="1500" i="1" dirty="0"/>
              <a:t>We must rise above those passions which have ravaged Europe and turned it into ruins. We must put an end to our old quarrels; we must renounce territorial ambitions; national rivalries must become a creative emulation</a:t>
            </a:r>
            <a:r>
              <a:rPr lang="en-US" sz="1500" dirty="0"/>
              <a:t> in every area where we can render the most genuine services to our common cause”); </a:t>
            </a:r>
            <a:endParaRPr lang="en-US" sz="1500" dirty="0" smtClean="0"/>
          </a:p>
          <a:p>
            <a:r>
              <a:rPr lang="en-US" sz="1500" dirty="0" smtClean="0"/>
              <a:t>c</a:t>
            </a:r>
            <a:r>
              <a:rPr lang="en-US" sz="1500" dirty="0"/>
              <a:t>) </a:t>
            </a:r>
            <a:r>
              <a:rPr lang="en-US" sz="1500" dirty="0" err="1"/>
              <a:t>strumenti</a:t>
            </a:r>
            <a:r>
              <a:rPr lang="en-US" sz="1500" dirty="0"/>
              <a:t> </a:t>
            </a:r>
            <a:r>
              <a:rPr lang="en-US" sz="1500" dirty="0" err="1"/>
              <a:t>giuridici</a:t>
            </a:r>
            <a:r>
              <a:rPr lang="en-US" sz="1500" dirty="0"/>
              <a:t>: </a:t>
            </a:r>
            <a:r>
              <a:rPr lang="en-US" sz="1500" dirty="0" err="1"/>
              <a:t>garanzia</a:t>
            </a:r>
            <a:r>
              <a:rPr lang="en-US" sz="1500" dirty="0"/>
              <a:t> </a:t>
            </a:r>
            <a:r>
              <a:rPr lang="en-US" sz="1500" dirty="0" err="1"/>
              <a:t>dei</a:t>
            </a:r>
            <a:r>
              <a:rPr lang="en-US" sz="1500" dirty="0"/>
              <a:t> </a:t>
            </a:r>
            <a:r>
              <a:rPr lang="en-US" sz="1500" dirty="0" err="1"/>
              <a:t>diritti</a:t>
            </a:r>
            <a:r>
              <a:rPr lang="en-US" sz="1500" dirty="0"/>
              <a:t> </a:t>
            </a:r>
            <a:r>
              <a:rPr lang="en-US" sz="1500" dirty="0" err="1"/>
              <a:t>individuali</a:t>
            </a:r>
            <a:r>
              <a:rPr lang="en-US" sz="1500" dirty="0"/>
              <a:t> (e pre-</a:t>
            </a:r>
            <a:r>
              <a:rPr lang="en-US" sz="1500" dirty="0" err="1"/>
              <a:t>giuridici</a:t>
            </a:r>
            <a:r>
              <a:rPr lang="en-US" sz="1500" dirty="0"/>
              <a:t>, </a:t>
            </a:r>
            <a:r>
              <a:rPr lang="en-US" sz="1500" dirty="0" err="1"/>
              <a:t>inerenti</a:t>
            </a:r>
            <a:r>
              <a:rPr lang="en-US" sz="1500" dirty="0"/>
              <a:t> </a:t>
            </a:r>
            <a:r>
              <a:rPr lang="en-US" sz="1500" dirty="0" err="1"/>
              <a:t>alla</a:t>
            </a:r>
            <a:r>
              <a:rPr lang="en-US" sz="1500" dirty="0"/>
              <a:t> persona): “Will he [la persona in Europa] ever be </a:t>
            </a:r>
            <a:r>
              <a:rPr lang="en-US" sz="1500" i="1" dirty="0"/>
              <a:t>free from fear, the fear of foreign invasion, the fear of the explosion of bombs and shells, the fear of the loud marching of enemy patrols and above all - and this is the worst of all - the fear of a knock at the door by the political police, coming to take away a father or brother from the normal protection of law and justice</a:t>
            </a:r>
            <a:r>
              <a:rPr lang="en-US" sz="1500" dirty="0"/>
              <a:t> - whereas every day through a single spontaneous effort of his will that man, that European, could awake from that nightmare and stand up free and virile in the light of day?”</a:t>
            </a:r>
            <a:endParaRPr lang="it-IT" sz="1500" dirty="0"/>
          </a:p>
        </p:txBody>
      </p:sp>
    </p:spTree>
    <p:extLst>
      <p:ext uri="{BB962C8B-B14F-4D97-AF65-F5344CB8AC3E}">
        <p14:creationId xmlns:p14="http://schemas.microsoft.com/office/powerpoint/2010/main" val="2360303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questione del «pregiudizio </a:t>
            </a:r>
            <a:r>
              <a:rPr lang="it-IT" dirty="0"/>
              <a:t>importante» (art. 35.3 </a:t>
            </a:r>
            <a:r>
              <a:rPr lang="it-IT" dirty="0" err="1"/>
              <a:t>lett</a:t>
            </a:r>
            <a:r>
              <a:rPr lang="it-IT" dirty="0"/>
              <a:t> </a:t>
            </a:r>
            <a:r>
              <a:rPr lang="it-IT" dirty="0" smtClean="0"/>
              <a:t>b, CEDU)</a:t>
            </a:r>
            <a:endParaRPr lang="it-IT" dirty="0"/>
          </a:p>
        </p:txBody>
      </p:sp>
      <p:sp>
        <p:nvSpPr>
          <p:cNvPr id="3" name="Segnaposto contenuto 2"/>
          <p:cNvSpPr>
            <a:spLocks noGrp="1"/>
          </p:cNvSpPr>
          <p:nvPr>
            <p:ph idx="1"/>
          </p:nvPr>
        </p:nvSpPr>
        <p:spPr/>
        <p:txBody>
          <a:bodyPr>
            <a:normAutofit fontScale="70000" lnSpcReduction="20000"/>
          </a:bodyPr>
          <a:lstStyle/>
          <a:p>
            <a:r>
              <a:rPr lang="it-IT" sz="2900" dirty="0"/>
              <a:t>A partire dall'entrata in vigore del Protocollo n. XIV (1.6.2010), pur con un doppio limite, è introdotto un criterio di ricevibilità fondato sull’importanza del pregiudizio </a:t>
            </a:r>
            <a:r>
              <a:rPr lang="it-IT" sz="2900" dirty="0" smtClean="0"/>
              <a:t>subito dal ricorrente. Il criterio mira a permettere alla Corte di espungere dal ruolo i ricorsi oggettivamente marginali, o ripetitivi, che possono essere adeguatamente trattati da un tribunale interno; e di concentrarsi in conseguenza sui ricorsi che mettono in gioco violazioni «serie» dei diritti fondamentali;</a:t>
            </a:r>
          </a:p>
          <a:p>
            <a:r>
              <a:rPr lang="it-IT" sz="2900" dirty="0" smtClean="0"/>
              <a:t>Si tratta di una causa di irricevibilità articolata (e delicata), che la Corte può maneggiare discrezionalmente.</a:t>
            </a:r>
            <a:endParaRPr lang="it-IT" sz="2900" dirty="0"/>
          </a:p>
          <a:p>
            <a:pPr lvl="0"/>
            <a:r>
              <a:rPr lang="it-IT" sz="2900" dirty="0" smtClean="0">
                <a:solidFill>
                  <a:srgbClr val="FF0000"/>
                </a:solidFill>
              </a:rPr>
              <a:t>Presupposti d’attivazione</a:t>
            </a:r>
            <a:r>
              <a:rPr lang="it-IT" sz="2900" dirty="0" smtClean="0"/>
              <a:t>. È </a:t>
            </a:r>
            <a:r>
              <a:rPr lang="it-IT" sz="2900" dirty="0"/>
              <a:t>dichiarato inammissibile il ricorso su una </a:t>
            </a:r>
            <a:r>
              <a:rPr lang="it-IT" sz="2900" dirty="0" smtClean="0"/>
              <a:t>(pretesa) violazione </a:t>
            </a:r>
            <a:r>
              <a:rPr lang="it-IT" sz="2900" dirty="0"/>
              <a:t>che non </a:t>
            </a:r>
            <a:r>
              <a:rPr lang="it-IT" sz="2900" dirty="0" smtClean="0"/>
              <a:t>ha prodotto, in capo </a:t>
            </a:r>
            <a:r>
              <a:rPr lang="it-IT" sz="2900" dirty="0"/>
              <a:t>al </a:t>
            </a:r>
            <a:r>
              <a:rPr lang="it-IT" sz="2900" dirty="0" smtClean="0"/>
              <a:t>ricorrente, </a:t>
            </a:r>
            <a:r>
              <a:rPr lang="it-IT" sz="2900" dirty="0"/>
              <a:t>un pregiudizio importante («</a:t>
            </a:r>
            <a:r>
              <a:rPr lang="it-IT" sz="2900" i="1" dirty="0">
                <a:solidFill>
                  <a:srgbClr val="FF0000"/>
                </a:solidFill>
              </a:rPr>
              <a:t>a </a:t>
            </a:r>
            <a:r>
              <a:rPr lang="it-IT" sz="2900" i="1" dirty="0" err="1">
                <a:solidFill>
                  <a:srgbClr val="FF0000"/>
                </a:solidFill>
              </a:rPr>
              <a:t>significant</a:t>
            </a:r>
            <a:r>
              <a:rPr lang="it-IT" sz="2900" i="1" dirty="0">
                <a:solidFill>
                  <a:srgbClr val="FF0000"/>
                </a:solidFill>
              </a:rPr>
              <a:t> </a:t>
            </a:r>
            <a:r>
              <a:rPr lang="it-IT" sz="2900" i="1" dirty="0" err="1">
                <a:solidFill>
                  <a:srgbClr val="FF0000"/>
                </a:solidFill>
              </a:rPr>
              <a:t>disadvantage</a:t>
            </a:r>
            <a:r>
              <a:rPr lang="it-IT" sz="2900" dirty="0" smtClean="0"/>
              <a:t>», purché </a:t>
            </a:r>
            <a:r>
              <a:rPr lang="it-IT" sz="2900" dirty="0"/>
              <a:t> </a:t>
            </a:r>
            <a:r>
              <a:rPr lang="it-IT" sz="2900" dirty="0" smtClean="0"/>
              <a:t>a) </a:t>
            </a:r>
            <a:r>
              <a:rPr lang="it-IT" sz="2900" i="1" dirty="0"/>
              <a:t>il rispetto dei diritti fondamentali come voluto dalla CEDU non richieda un esame del </a:t>
            </a:r>
            <a:r>
              <a:rPr lang="it-IT" sz="2900" i="1" dirty="0" smtClean="0"/>
              <a:t>merito</a:t>
            </a:r>
            <a:r>
              <a:rPr lang="it-IT" sz="2900" dirty="0" smtClean="0"/>
              <a:t>; e b) </a:t>
            </a:r>
            <a:r>
              <a:rPr lang="it-IT" sz="2900" dirty="0"/>
              <a:t>purché </a:t>
            </a:r>
            <a:r>
              <a:rPr lang="it-IT" sz="2900" i="1" dirty="0"/>
              <a:t>un tribunale interno abbia adeguatamente considerato il gravame</a:t>
            </a:r>
            <a:r>
              <a:rPr lang="it-IT" sz="2900" dirty="0"/>
              <a:t> (limite rimosso, in prospettiva, dal Protocollo n. XV). </a:t>
            </a:r>
            <a:endParaRPr lang="it-IT" sz="2900" dirty="0" smtClean="0"/>
          </a:p>
          <a:p>
            <a:pPr lvl="0"/>
            <a:r>
              <a:rPr lang="it-IT" sz="2900" dirty="0" smtClean="0"/>
              <a:t>Cruciale l’identificazione (giurisprudenziale) della natura del pregiudizio (che può sbarrare il ricorso</a:t>
            </a:r>
            <a:r>
              <a:rPr lang="it-IT" sz="2900" dirty="0"/>
              <a:t>): </a:t>
            </a:r>
            <a:r>
              <a:rPr lang="it-IT" sz="2900" dirty="0" smtClean="0"/>
              <a:t>pregiudizio economico o giuridico. La «violazione» deve raggiungere una «</a:t>
            </a:r>
            <a:r>
              <a:rPr lang="it-IT" sz="2900" dirty="0" smtClean="0">
                <a:solidFill>
                  <a:srgbClr val="FF0000"/>
                </a:solidFill>
              </a:rPr>
              <a:t>soglia di gravità minima</a:t>
            </a:r>
            <a:r>
              <a:rPr lang="it-IT" sz="2900" dirty="0" smtClean="0"/>
              <a:t>», tenuto conto delle circostanze del caso, della posta in gioco oggettiva, della percezione soggettiva della lesione da parte del ricorrente</a:t>
            </a:r>
          </a:p>
        </p:txBody>
      </p:sp>
    </p:spTree>
    <p:extLst>
      <p:ext uri="{BB962C8B-B14F-4D97-AF65-F5344CB8AC3E}">
        <p14:creationId xmlns:p14="http://schemas.microsoft.com/office/powerpoint/2010/main" val="6956723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L’interpretazione del «pregiudizio importante»</a:t>
            </a:r>
            <a:endParaRPr lang="it-IT" dirty="0"/>
          </a:p>
        </p:txBody>
      </p:sp>
      <p:sp>
        <p:nvSpPr>
          <p:cNvPr id="3" name="Segnaposto contenuto 2"/>
          <p:cNvSpPr>
            <a:spLocks noGrp="1"/>
          </p:cNvSpPr>
          <p:nvPr>
            <p:ph idx="1"/>
          </p:nvPr>
        </p:nvSpPr>
        <p:spPr/>
        <p:txBody>
          <a:bodyPr>
            <a:noAutofit/>
          </a:bodyPr>
          <a:lstStyle/>
          <a:p>
            <a:r>
              <a:rPr lang="it-IT" sz="1600" dirty="0"/>
              <a:t>Nella sentenza </a:t>
            </a:r>
            <a:r>
              <a:rPr lang="it-IT" sz="1600" i="1" u="sng" dirty="0" err="1">
                <a:solidFill>
                  <a:srgbClr val="FF0000"/>
                </a:solidFill>
              </a:rPr>
              <a:t>Ieso</a:t>
            </a:r>
            <a:r>
              <a:rPr lang="it-IT" sz="1600" i="1" u="sng" dirty="0">
                <a:solidFill>
                  <a:srgbClr val="FF0000"/>
                </a:solidFill>
              </a:rPr>
              <a:t> c. Italia</a:t>
            </a:r>
            <a:r>
              <a:rPr lang="it-IT" sz="1600" dirty="0"/>
              <a:t>, 24.4.2012, ric. n. 34383/02, relativa a un ricorso per violazione della ragionevole durata del processo ai sensi dell’art. 6 CEDU e del carattere satisfattorio della «compensazione» pecuniaria prevista dalla legge Pinto, la Corte ha affermato: «</a:t>
            </a:r>
            <a:r>
              <a:rPr lang="it-IT" sz="1600" i="1" u="heavy" dirty="0"/>
              <a:t>l</a:t>
            </a:r>
            <a:r>
              <a:rPr lang="it-IT" sz="1600" i="1" dirty="0">
                <a:solidFill>
                  <a:srgbClr val="FF0000"/>
                </a:solidFill>
              </a:rPr>
              <a:t>’</a:t>
            </a:r>
            <a:r>
              <a:rPr lang="it-IT" sz="1600" i="1" dirty="0" err="1">
                <a:solidFill>
                  <a:srgbClr val="FF0000"/>
                </a:solidFill>
              </a:rPr>
              <a:t>évaluation</a:t>
            </a:r>
            <a:r>
              <a:rPr lang="it-IT" sz="1600" i="1" dirty="0">
                <a:solidFill>
                  <a:srgbClr val="FF0000"/>
                </a:solidFill>
              </a:rPr>
              <a:t> </a:t>
            </a:r>
            <a:r>
              <a:rPr lang="it-IT" sz="1600" i="1" dirty="0" err="1">
                <a:solidFill>
                  <a:srgbClr val="FF0000"/>
                </a:solidFill>
              </a:rPr>
              <a:t>au</a:t>
            </a:r>
            <a:r>
              <a:rPr lang="it-IT" sz="1600" i="1" dirty="0">
                <a:solidFill>
                  <a:srgbClr val="FF0000"/>
                </a:solidFill>
              </a:rPr>
              <a:t> </a:t>
            </a:r>
            <a:r>
              <a:rPr lang="it-IT" sz="1600" i="1" dirty="0" err="1">
                <a:solidFill>
                  <a:srgbClr val="FF0000"/>
                </a:solidFill>
              </a:rPr>
              <a:t>sujet</a:t>
            </a:r>
            <a:r>
              <a:rPr lang="it-IT" sz="1600" i="1" dirty="0">
                <a:solidFill>
                  <a:srgbClr val="FF0000"/>
                </a:solidFill>
              </a:rPr>
              <a:t> de l’</a:t>
            </a:r>
            <a:r>
              <a:rPr lang="it-IT" sz="1600" i="1" dirty="0" err="1">
                <a:solidFill>
                  <a:srgbClr val="FF0000"/>
                </a:solidFill>
              </a:rPr>
              <a:t>absence</a:t>
            </a:r>
            <a:r>
              <a:rPr lang="it-IT" sz="1600" i="1" dirty="0">
                <a:solidFill>
                  <a:srgbClr val="FF0000"/>
                </a:solidFill>
              </a:rPr>
              <a:t> d’un </a:t>
            </a:r>
            <a:r>
              <a:rPr lang="it-IT" sz="1600" i="1" dirty="0" err="1">
                <a:solidFill>
                  <a:srgbClr val="FF0000"/>
                </a:solidFill>
              </a:rPr>
              <a:t>tel</a:t>
            </a:r>
            <a:r>
              <a:rPr lang="it-IT" sz="1600" i="1" dirty="0">
                <a:solidFill>
                  <a:srgbClr val="FF0000"/>
                </a:solidFill>
              </a:rPr>
              <a:t> «</a:t>
            </a:r>
            <a:r>
              <a:rPr lang="it-IT" sz="1600" i="1" dirty="0" err="1">
                <a:solidFill>
                  <a:srgbClr val="FF0000"/>
                </a:solidFill>
              </a:rPr>
              <a:t>préjudice</a:t>
            </a:r>
            <a:r>
              <a:rPr lang="it-IT" sz="1600" i="1" dirty="0">
                <a:solidFill>
                  <a:srgbClr val="FF0000"/>
                </a:solidFill>
              </a:rPr>
              <a:t>» ne se </a:t>
            </a:r>
            <a:r>
              <a:rPr lang="it-IT" sz="1600" i="1" dirty="0" err="1">
                <a:solidFill>
                  <a:srgbClr val="FF0000"/>
                </a:solidFill>
              </a:rPr>
              <a:t>réduit</a:t>
            </a:r>
            <a:r>
              <a:rPr lang="it-IT" sz="1600" i="1" dirty="0">
                <a:solidFill>
                  <a:srgbClr val="FF0000"/>
                </a:solidFill>
              </a:rPr>
              <a:t> </a:t>
            </a:r>
            <a:r>
              <a:rPr lang="it-IT" sz="1600" i="1" dirty="0" err="1">
                <a:solidFill>
                  <a:srgbClr val="FF0000"/>
                </a:solidFill>
              </a:rPr>
              <a:t>pas</a:t>
            </a:r>
            <a:r>
              <a:rPr lang="it-IT" sz="1600" i="1" dirty="0">
                <a:solidFill>
                  <a:srgbClr val="FF0000"/>
                </a:solidFill>
              </a:rPr>
              <a:t> à une </a:t>
            </a:r>
            <a:r>
              <a:rPr lang="it-IT" sz="1600" i="1" dirty="0" err="1">
                <a:solidFill>
                  <a:srgbClr val="FF0000"/>
                </a:solidFill>
              </a:rPr>
              <a:t>estimation</a:t>
            </a:r>
            <a:r>
              <a:rPr lang="it-IT" sz="1600" i="1" dirty="0">
                <a:solidFill>
                  <a:srgbClr val="FF0000"/>
                </a:solidFill>
              </a:rPr>
              <a:t> </a:t>
            </a:r>
            <a:r>
              <a:rPr lang="it-IT" sz="1600" i="1" dirty="0" err="1">
                <a:solidFill>
                  <a:srgbClr val="FF0000"/>
                </a:solidFill>
              </a:rPr>
              <a:t>purement</a:t>
            </a:r>
            <a:r>
              <a:rPr lang="it-IT" sz="1600" i="1" dirty="0">
                <a:solidFill>
                  <a:srgbClr val="FF0000"/>
                </a:solidFill>
              </a:rPr>
              <a:t> </a:t>
            </a:r>
            <a:r>
              <a:rPr lang="it-IT" sz="1600" i="1" dirty="0" err="1">
                <a:solidFill>
                  <a:srgbClr val="FF0000"/>
                </a:solidFill>
              </a:rPr>
              <a:t>économique</a:t>
            </a:r>
            <a:r>
              <a:rPr lang="it-IT" sz="1600" dirty="0"/>
              <a:t>. # 35. La </a:t>
            </a:r>
            <a:r>
              <a:rPr lang="it-IT" sz="1600" dirty="0" err="1"/>
              <a:t>Cour</a:t>
            </a:r>
            <a:r>
              <a:rPr lang="it-IT" sz="1600" dirty="0"/>
              <a:t> </a:t>
            </a:r>
            <a:r>
              <a:rPr lang="it-IT" sz="1600" dirty="0" err="1"/>
              <a:t>rappelle</a:t>
            </a:r>
            <a:r>
              <a:rPr lang="it-IT" sz="1600" dirty="0"/>
              <a:t> </a:t>
            </a:r>
            <a:r>
              <a:rPr lang="it-IT" sz="1600" dirty="0" err="1"/>
              <a:t>qu’afin</a:t>
            </a:r>
            <a:r>
              <a:rPr lang="it-IT" sz="1600" dirty="0"/>
              <a:t> de </a:t>
            </a:r>
            <a:r>
              <a:rPr lang="it-IT" sz="1600" i="1" dirty="0" err="1">
                <a:solidFill>
                  <a:srgbClr val="FF0000"/>
                </a:solidFill>
              </a:rPr>
              <a:t>vérifier</a:t>
            </a:r>
            <a:r>
              <a:rPr lang="it-IT" sz="1600" i="1" dirty="0">
                <a:solidFill>
                  <a:srgbClr val="FF0000"/>
                </a:solidFill>
              </a:rPr>
              <a:t> si la </a:t>
            </a:r>
            <a:r>
              <a:rPr lang="it-IT" sz="1600" i="1" dirty="0" err="1">
                <a:solidFill>
                  <a:srgbClr val="FF0000"/>
                </a:solidFill>
              </a:rPr>
              <a:t>violation</a:t>
            </a:r>
            <a:r>
              <a:rPr lang="it-IT" sz="1600" i="1" dirty="0">
                <a:solidFill>
                  <a:srgbClr val="FF0000"/>
                </a:solidFill>
              </a:rPr>
              <a:t> d’un </a:t>
            </a:r>
            <a:r>
              <a:rPr lang="it-IT" sz="1600" i="1" dirty="0" err="1">
                <a:solidFill>
                  <a:srgbClr val="FF0000"/>
                </a:solidFill>
              </a:rPr>
              <a:t>droit</a:t>
            </a:r>
            <a:r>
              <a:rPr lang="it-IT" sz="1600" i="1" dirty="0">
                <a:solidFill>
                  <a:srgbClr val="FF0000"/>
                </a:solidFill>
              </a:rPr>
              <a:t> </a:t>
            </a:r>
            <a:r>
              <a:rPr lang="it-IT" sz="1600" i="1" dirty="0" err="1">
                <a:solidFill>
                  <a:srgbClr val="FF0000"/>
                </a:solidFill>
              </a:rPr>
              <a:t>atteint</a:t>
            </a:r>
            <a:r>
              <a:rPr lang="it-IT" sz="1600" i="1" dirty="0">
                <a:solidFill>
                  <a:srgbClr val="FF0000"/>
                </a:solidFill>
              </a:rPr>
              <a:t> le </a:t>
            </a:r>
            <a:r>
              <a:rPr lang="it-IT" sz="1600" i="1" dirty="0" err="1">
                <a:solidFill>
                  <a:srgbClr val="FF0000"/>
                </a:solidFill>
              </a:rPr>
              <a:t>seuil</a:t>
            </a:r>
            <a:r>
              <a:rPr lang="it-IT" sz="1600" i="1" dirty="0">
                <a:solidFill>
                  <a:srgbClr val="FF0000"/>
                </a:solidFill>
              </a:rPr>
              <a:t> minimum de </a:t>
            </a:r>
            <a:r>
              <a:rPr lang="it-IT" sz="1600" i="1" dirty="0" err="1">
                <a:solidFill>
                  <a:srgbClr val="FF0000"/>
                </a:solidFill>
              </a:rPr>
              <a:t>gravité</a:t>
            </a:r>
            <a:r>
              <a:rPr lang="it-IT" sz="1600" dirty="0"/>
              <a:t>, il y a </a:t>
            </a:r>
            <a:r>
              <a:rPr lang="it-IT" sz="1600" dirty="0" err="1"/>
              <a:t>lieu</a:t>
            </a:r>
            <a:r>
              <a:rPr lang="it-IT" sz="1600" dirty="0"/>
              <a:t> de </a:t>
            </a:r>
            <a:r>
              <a:rPr lang="it-IT" sz="1600" dirty="0" err="1"/>
              <a:t>prendre</a:t>
            </a:r>
            <a:r>
              <a:rPr lang="it-IT" sz="1600" dirty="0"/>
              <a:t> en </a:t>
            </a:r>
            <a:r>
              <a:rPr lang="it-IT" sz="1600" dirty="0" err="1"/>
              <a:t>compte</a:t>
            </a:r>
            <a:r>
              <a:rPr lang="it-IT" sz="1600" dirty="0"/>
              <a:t> </a:t>
            </a:r>
            <a:r>
              <a:rPr lang="it-IT" sz="1600" dirty="0" err="1"/>
              <a:t>notamment</a:t>
            </a:r>
            <a:r>
              <a:rPr lang="it-IT" sz="1600" dirty="0"/>
              <a:t> </a:t>
            </a:r>
            <a:r>
              <a:rPr lang="it-IT" sz="1600" dirty="0" err="1"/>
              <a:t>les</a:t>
            </a:r>
            <a:r>
              <a:rPr lang="it-IT" sz="1600" dirty="0"/>
              <a:t> </a:t>
            </a:r>
            <a:r>
              <a:rPr lang="it-IT" sz="1600" dirty="0" err="1"/>
              <a:t>éléments</a:t>
            </a:r>
            <a:r>
              <a:rPr lang="it-IT" sz="1600" dirty="0"/>
              <a:t> </a:t>
            </a:r>
            <a:r>
              <a:rPr lang="it-IT" sz="1600" dirty="0" err="1"/>
              <a:t>suivants</a:t>
            </a:r>
            <a:r>
              <a:rPr lang="it-IT" sz="1600" dirty="0"/>
              <a:t>: </a:t>
            </a:r>
            <a:r>
              <a:rPr lang="it-IT" sz="1600" i="1" dirty="0">
                <a:solidFill>
                  <a:srgbClr val="FF0000"/>
                </a:solidFill>
              </a:rPr>
              <a:t>la nature </a:t>
            </a:r>
            <a:r>
              <a:rPr lang="it-IT" sz="1600" i="1" dirty="0" err="1">
                <a:solidFill>
                  <a:srgbClr val="FF0000"/>
                </a:solidFill>
              </a:rPr>
              <a:t>du</a:t>
            </a:r>
            <a:r>
              <a:rPr lang="it-IT" sz="1600" i="1" dirty="0">
                <a:solidFill>
                  <a:srgbClr val="FF0000"/>
                </a:solidFill>
              </a:rPr>
              <a:t> </a:t>
            </a:r>
            <a:r>
              <a:rPr lang="it-IT" sz="1600" i="1" dirty="0" err="1">
                <a:solidFill>
                  <a:srgbClr val="FF0000"/>
                </a:solidFill>
              </a:rPr>
              <a:t>droit</a:t>
            </a:r>
            <a:r>
              <a:rPr lang="it-IT" sz="1600" i="1" dirty="0">
                <a:solidFill>
                  <a:srgbClr val="FF0000"/>
                </a:solidFill>
              </a:rPr>
              <a:t> </a:t>
            </a:r>
            <a:r>
              <a:rPr lang="it-IT" sz="1600" i="1" dirty="0" err="1">
                <a:solidFill>
                  <a:srgbClr val="FF0000"/>
                </a:solidFill>
              </a:rPr>
              <a:t>prétendument</a:t>
            </a:r>
            <a:r>
              <a:rPr lang="it-IT" sz="1600" i="1" dirty="0">
                <a:solidFill>
                  <a:srgbClr val="FF0000"/>
                </a:solidFill>
              </a:rPr>
              <a:t> </a:t>
            </a:r>
            <a:r>
              <a:rPr lang="it-IT" sz="1600" i="1" dirty="0" err="1">
                <a:solidFill>
                  <a:srgbClr val="FF0000"/>
                </a:solidFill>
              </a:rPr>
              <a:t>violé</a:t>
            </a:r>
            <a:r>
              <a:rPr lang="it-IT" sz="1600" i="1" dirty="0">
                <a:solidFill>
                  <a:srgbClr val="FF0000"/>
                </a:solidFill>
              </a:rPr>
              <a:t>, la </a:t>
            </a:r>
            <a:r>
              <a:rPr lang="it-IT" sz="1600" i="1" dirty="0" err="1">
                <a:solidFill>
                  <a:srgbClr val="FF0000"/>
                </a:solidFill>
              </a:rPr>
              <a:t>gravité</a:t>
            </a:r>
            <a:r>
              <a:rPr lang="it-IT" sz="1600" i="1" dirty="0">
                <a:solidFill>
                  <a:srgbClr val="FF0000"/>
                </a:solidFill>
              </a:rPr>
              <a:t> de l’</a:t>
            </a:r>
            <a:r>
              <a:rPr lang="it-IT" sz="1600" i="1" dirty="0" err="1">
                <a:solidFill>
                  <a:srgbClr val="FF0000"/>
                </a:solidFill>
              </a:rPr>
              <a:t>incidence</a:t>
            </a:r>
            <a:r>
              <a:rPr lang="it-IT" sz="1600" i="1" dirty="0">
                <a:solidFill>
                  <a:srgbClr val="FF0000"/>
                </a:solidFill>
              </a:rPr>
              <a:t> de la </a:t>
            </a:r>
            <a:r>
              <a:rPr lang="it-IT" sz="1600" i="1" dirty="0" err="1">
                <a:solidFill>
                  <a:srgbClr val="FF0000"/>
                </a:solidFill>
              </a:rPr>
              <a:t>violation</a:t>
            </a:r>
            <a:r>
              <a:rPr lang="it-IT" sz="1600" i="1" dirty="0">
                <a:solidFill>
                  <a:srgbClr val="FF0000"/>
                </a:solidFill>
              </a:rPr>
              <a:t> </a:t>
            </a:r>
            <a:r>
              <a:rPr lang="it-IT" sz="1600" i="1" dirty="0" err="1">
                <a:solidFill>
                  <a:srgbClr val="FF0000"/>
                </a:solidFill>
              </a:rPr>
              <a:t>alléguée</a:t>
            </a:r>
            <a:r>
              <a:rPr lang="it-IT" sz="1600" i="1" dirty="0">
                <a:solidFill>
                  <a:srgbClr val="FF0000"/>
                </a:solidFill>
              </a:rPr>
              <a:t> </a:t>
            </a:r>
            <a:r>
              <a:rPr lang="it-IT" sz="1600" i="1" dirty="0" err="1">
                <a:solidFill>
                  <a:srgbClr val="FF0000"/>
                </a:solidFill>
              </a:rPr>
              <a:t>dans</a:t>
            </a:r>
            <a:r>
              <a:rPr lang="it-IT" sz="1600" i="1" dirty="0">
                <a:solidFill>
                  <a:srgbClr val="FF0000"/>
                </a:solidFill>
              </a:rPr>
              <a:t> l’</a:t>
            </a:r>
            <a:r>
              <a:rPr lang="it-IT" sz="1600" i="1" dirty="0" err="1">
                <a:solidFill>
                  <a:srgbClr val="FF0000"/>
                </a:solidFill>
              </a:rPr>
              <a:t>exercice</a:t>
            </a:r>
            <a:r>
              <a:rPr lang="it-IT" sz="1600" i="1" dirty="0">
                <a:solidFill>
                  <a:srgbClr val="FF0000"/>
                </a:solidFill>
              </a:rPr>
              <a:t> d’un </a:t>
            </a:r>
            <a:r>
              <a:rPr lang="it-IT" sz="1600" i="1" dirty="0" err="1">
                <a:solidFill>
                  <a:srgbClr val="FF0000"/>
                </a:solidFill>
              </a:rPr>
              <a:t>droit</a:t>
            </a:r>
            <a:r>
              <a:rPr lang="it-IT" sz="1600" i="1" dirty="0">
                <a:solidFill>
                  <a:srgbClr val="FF0000"/>
                </a:solidFill>
              </a:rPr>
              <a:t> </a:t>
            </a:r>
            <a:r>
              <a:rPr lang="it-IT" sz="1600" i="1" dirty="0" err="1">
                <a:solidFill>
                  <a:srgbClr val="FF0000"/>
                </a:solidFill>
              </a:rPr>
              <a:t>ou</a:t>
            </a:r>
            <a:r>
              <a:rPr lang="it-IT" sz="1600" i="1" dirty="0">
                <a:solidFill>
                  <a:srgbClr val="FF0000"/>
                </a:solidFill>
              </a:rPr>
              <a:t> </a:t>
            </a:r>
            <a:r>
              <a:rPr lang="it-IT" sz="1600" i="1" dirty="0" err="1">
                <a:solidFill>
                  <a:srgbClr val="FF0000"/>
                </a:solidFill>
              </a:rPr>
              <a:t>les</a:t>
            </a:r>
            <a:r>
              <a:rPr lang="it-IT" sz="1600" i="1" dirty="0">
                <a:solidFill>
                  <a:srgbClr val="FF0000"/>
                </a:solidFill>
              </a:rPr>
              <a:t> </a:t>
            </a:r>
            <a:r>
              <a:rPr lang="it-IT" sz="1600" i="1" dirty="0" err="1">
                <a:solidFill>
                  <a:srgbClr val="FF0000"/>
                </a:solidFill>
              </a:rPr>
              <a:t>conséquences</a:t>
            </a:r>
            <a:r>
              <a:rPr lang="it-IT" sz="1600" i="1" dirty="0">
                <a:solidFill>
                  <a:srgbClr val="FF0000"/>
                </a:solidFill>
              </a:rPr>
              <a:t> </a:t>
            </a:r>
            <a:r>
              <a:rPr lang="it-IT" sz="1600" i="1" dirty="0" err="1">
                <a:solidFill>
                  <a:srgbClr val="FF0000"/>
                </a:solidFill>
              </a:rPr>
              <a:t>éventuelles</a:t>
            </a:r>
            <a:r>
              <a:rPr lang="it-IT" sz="1600" i="1" dirty="0">
                <a:solidFill>
                  <a:srgbClr val="FF0000"/>
                </a:solidFill>
              </a:rPr>
              <a:t> de la </a:t>
            </a:r>
            <a:r>
              <a:rPr lang="it-IT" sz="1600" i="1" dirty="0" err="1">
                <a:solidFill>
                  <a:srgbClr val="FF0000"/>
                </a:solidFill>
              </a:rPr>
              <a:t>violation</a:t>
            </a:r>
            <a:r>
              <a:rPr lang="it-IT" sz="1600" i="1" dirty="0">
                <a:solidFill>
                  <a:srgbClr val="FF0000"/>
                </a:solidFill>
              </a:rPr>
              <a:t> </a:t>
            </a:r>
            <a:r>
              <a:rPr lang="it-IT" sz="1600" i="1" dirty="0" err="1">
                <a:solidFill>
                  <a:srgbClr val="FF0000"/>
                </a:solidFill>
              </a:rPr>
              <a:t>sur</a:t>
            </a:r>
            <a:r>
              <a:rPr lang="it-IT" sz="1600" i="1" dirty="0">
                <a:solidFill>
                  <a:srgbClr val="FF0000"/>
                </a:solidFill>
              </a:rPr>
              <a:t> la situation </a:t>
            </a:r>
            <a:r>
              <a:rPr lang="it-IT" sz="1600" i="1" dirty="0" err="1">
                <a:solidFill>
                  <a:srgbClr val="FF0000"/>
                </a:solidFill>
              </a:rPr>
              <a:t>personnelle</a:t>
            </a:r>
            <a:r>
              <a:rPr lang="it-IT" sz="1600" i="1" dirty="0">
                <a:solidFill>
                  <a:srgbClr val="FF0000"/>
                </a:solidFill>
              </a:rPr>
              <a:t> </a:t>
            </a:r>
            <a:r>
              <a:rPr lang="it-IT" sz="1600" i="1" dirty="0" err="1">
                <a:solidFill>
                  <a:srgbClr val="FF0000"/>
                </a:solidFill>
              </a:rPr>
              <a:t>du</a:t>
            </a:r>
            <a:r>
              <a:rPr lang="it-IT" sz="1600" i="1" dirty="0">
                <a:solidFill>
                  <a:srgbClr val="FF0000"/>
                </a:solidFill>
              </a:rPr>
              <a:t> </a:t>
            </a:r>
            <a:r>
              <a:rPr lang="it-IT" sz="1600" i="1" dirty="0" err="1">
                <a:solidFill>
                  <a:srgbClr val="FF0000"/>
                </a:solidFill>
              </a:rPr>
              <a:t>requérant</a:t>
            </a:r>
            <a:r>
              <a:rPr lang="it-IT" sz="1600" dirty="0"/>
              <a:t>». In conclusione, per la Corte «</a:t>
            </a:r>
            <a:r>
              <a:rPr lang="fr-FR" sz="1600" dirty="0"/>
              <a:t>en l’espèce, le requérant se plaignait de la durée d’une procédure civile, portant sur la reconnaissance de son droit au versement d’allocations d’invalidité […], s’étant étalée sur dix ans et trois mois environ pour deux degrés de juridiction. </a:t>
            </a:r>
            <a:r>
              <a:rPr lang="fr-FR" sz="1600" dirty="0">
                <a:solidFill>
                  <a:srgbClr val="FF0000"/>
                </a:solidFill>
              </a:rPr>
              <a:t>A l’évidence, une telle durée ne saurait être compatible avec le principe du délai raisonnable</a:t>
            </a:r>
            <a:r>
              <a:rPr lang="fr-FR" sz="1600" dirty="0"/>
              <a:t> prévu par l’article 6 § 1 de la Convention. Selon la Cour, afin d’évaluer la gravité des conséquences de ce type d’allégation, </a:t>
            </a:r>
            <a:r>
              <a:rPr lang="fr-FR" sz="1600" i="1" dirty="0">
                <a:solidFill>
                  <a:srgbClr val="FF0000"/>
                </a:solidFill>
              </a:rPr>
              <a:t>l’enjeu de l’affaire devant les juges nationaux ne saurait être déterminant que dans l’hypothèse où la valeur serait faible ou dérisoire</a:t>
            </a:r>
            <a:r>
              <a:rPr lang="fr-FR" sz="1600" dirty="0"/>
              <a:t>. Cela n’est pas le cas en l’occurrence compte tenu de la nature des allocations en question, s’agissant d’une prestation viagère</a:t>
            </a:r>
            <a:r>
              <a:rPr lang="it-IT" sz="1600" dirty="0"/>
              <a:t>» (punto 36</a:t>
            </a:r>
            <a:r>
              <a:rPr lang="it-IT" sz="1600" dirty="0" smtClean="0"/>
              <a:t>)</a:t>
            </a:r>
            <a:endParaRPr lang="it-IT" sz="1600" dirty="0"/>
          </a:p>
        </p:txBody>
      </p:sp>
    </p:spTree>
    <p:extLst>
      <p:ext uri="{BB962C8B-B14F-4D97-AF65-F5344CB8AC3E}">
        <p14:creationId xmlns:p14="http://schemas.microsoft.com/office/powerpoint/2010/main" val="1729571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contenuto 2"/>
          <p:cNvSpPr>
            <a:spLocks noGrp="1"/>
          </p:cNvSpPr>
          <p:nvPr>
            <p:ph idx="1"/>
          </p:nvPr>
        </p:nvSpPr>
        <p:spPr/>
        <p:txBody>
          <a:bodyPr>
            <a:normAutofit fontScale="62500" lnSpcReduction="20000"/>
          </a:bodyPr>
          <a:lstStyle/>
          <a:p>
            <a:r>
              <a:rPr lang="it-IT" dirty="0"/>
              <a:t>Nella sentenza </a:t>
            </a:r>
            <a:r>
              <a:rPr lang="it-IT" i="1" u="sng" dirty="0" err="1">
                <a:solidFill>
                  <a:srgbClr val="FF0000"/>
                </a:solidFill>
              </a:rPr>
              <a:t>Eon</a:t>
            </a:r>
            <a:r>
              <a:rPr lang="it-IT" i="1" u="sng" dirty="0">
                <a:solidFill>
                  <a:srgbClr val="FF0000"/>
                </a:solidFill>
              </a:rPr>
              <a:t> c. Francia</a:t>
            </a:r>
            <a:r>
              <a:rPr lang="it-IT" dirty="0"/>
              <a:t>, 14.3.2013, </a:t>
            </a:r>
            <a:r>
              <a:rPr lang="it-IT" dirty="0" err="1"/>
              <a:t>ric</a:t>
            </a:r>
            <a:r>
              <a:rPr lang="it-IT" dirty="0"/>
              <a:t> n 26118/10, relativa alla condanna penale di un militante politico per offese al presidente della Repubblica francese e l’accertamento dell’eventuale violazione dell’art. 10 CEDU (libertà d’espressione) la Corte ha respinto l’eccezione d’assenza di pregiudizio importante (e accertato, infine, il carattere sproporzionato della sanzione penale). Sebbene la posta in gioco (sanzione pecuniaria di 30 euro) fosse debole, essa ha affermato: «</a:t>
            </a:r>
            <a:r>
              <a:rPr lang="fr-FR" dirty="0"/>
              <a:t>L’appréciation de la gravité d’une violation doit être faite </a:t>
            </a:r>
            <a:r>
              <a:rPr lang="fr-FR" i="1" dirty="0">
                <a:solidFill>
                  <a:srgbClr val="FF0000"/>
                </a:solidFill>
              </a:rPr>
              <a:t>compte tenu à la fois de la perception subjective du requérant et de l’enjeu objectif d’une affaire donnée</a:t>
            </a:r>
            <a:r>
              <a:rPr lang="fr-FR" dirty="0"/>
              <a:t>. Or </a:t>
            </a:r>
            <a:r>
              <a:rPr lang="fr-FR" dirty="0">
                <a:solidFill>
                  <a:srgbClr val="FF0000"/>
                </a:solidFill>
              </a:rPr>
              <a:t>l’importance subjective de la question</a:t>
            </a:r>
            <a:r>
              <a:rPr lang="fr-FR" dirty="0"/>
              <a:t> paraît évidente pour le requérant, qui a poursuivi la procédure jusqu’au bout, y compris après le refus d’aide juridictionnelle qui lui a été opposé pour absence de moyens sérieux. </a:t>
            </a:r>
            <a:r>
              <a:rPr lang="fr-FR" i="1" dirty="0">
                <a:solidFill>
                  <a:srgbClr val="FF0000"/>
                </a:solidFill>
              </a:rPr>
              <a:t>Quant à l’enjeu objectif de l’affaire, celle-ci est largement médiatisée et porte sur la question du maintien du délit d’offense au chef de l’Etat, question régulièrement évoquée au sein du Parlement</a:t>
            </a:r>
            <a:r>
              <a:rPr lang="fr-FR" dirty="0"/>
              <a:t>. Quant au point de savoir si le respect des droits de l’homme garantis par la Convention et ses Protocoles exige d’examiner la requête au fond, </a:t>
            </a:r>
            <a:r>
              <a:rPr lang="fr-FR" i="1" dirty="0">
                <a:solidFill>
                  <a:srgbClr val="FF0000"/>
                </a:solidFill>
              </a:rPr>
              <a:t>la Cour réitère que celle-ci porte sur une question qui n’est pas mineure, tant au plan national qu’au plan conventionnel</a:t>
            </a:r>
            <a:r>
              <a:rPr lang="it-IT" dirty="0"/>
              <a:t>» (punti 33-36)</a:t>
            </a:r>
          </a:p>
          <a:p>
            <a:r>
              <a:rPr lang="it-IT" dirty="0"/>
              <a:t>Nel complesso </a:t>
            </a:r>
            <a:r>
              <a:rPr lang="it-IT" dirty="0">
                <a:solidFill>
                  <a:srgbClr val="FF0000"/>
                </a:solidFill>
              </a:rPr>
              <a:t>interpretazione restrittiva</a:t>
            </a:r>
            <a:r>
              <a:rPr lang="it-IT" dirty="0"/>
              <a:t> della causa di irricevibilità in </a:t>
            </a:r>
            <a:r>
              <a:rPr lang="it-IT" dirty="0" smtClean="0"/>
              <a:t>esame.</a:t>
            </a:r>
          </a:p>
          <a:p>
            <a:r>
              <a:rPr lang="it-IT" dirty="0" smtClean="0"/>
              <a:t>Sono considerati, ad esempio, irricevibili i </a:t>
            </a:r>
            <a:r>
              <a:rPr lang="it-IT" dirty="0"/>
              <a:t>ricorsi «ripetitivi» su cui le autorità giudiziarie interne si sono debitamente pronunciate (</a:t>
            </a:r>
            <a:r>
              <a:rPr lang="it-IT" i="1" u="sng" dirty="0">
                <a:solidFill>
                  <a:srgbClr val="FF0000"/>
                </a:solidFill>
              </a:rPr>
              <a:t>Gagliano Giorgi v. </a:t>
            </a:r>
            <a:r>
              <a:rPr lang="it-IT" i="1" u="sng" dirty="0" err="1">
                <a:solidFill>
                  <a:srgbClr val="FF0000"/>
                </a:solidFill>
              </a:rPr>
              <a:t>Italy</a:t>
            </a:r>
            <a:r>
              <a:rPr lang="it-IT" dirty="0"/>
              <a:t>, 6.3.2012, ric. n 23563/07: «</a:t>
            </a:r>
            <a:r>
              <a:rPr lang="en-US" dirty="0"/>
              <a:t>the case had been duly considered by a domestic tribunal and no important questions affecting the application or interpretation of the Convention or concerning national law had been left unanswered</a:t>
            </a:r>
            <a:r>
              <a:rPr lang="it-IT" dirty="0" smtClean="0"/>
              <a:t>»)</a:t>
            </a:r>
            <a:endParaRPr lang="it-IT" dirty="0"/>
          </a:p>
        </p:txBody>
      </p:sp>
    </p:spTree>
    <p:extLst>
      <p:ext uri="{BB962C8B-B14F-4D97-AF65-F5344CB8AC3E}">
        <p14:creationId xmlns:p14="http://schemas.microsoft.com/office/powerpoint/2010/main" val="2497298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Presupposti di sostanza del </a:t>
            </a:r>
            <a:r>
              <a:rPr lang="it-IT" dirty="0" smtClean="0"/>
              <a:t>ricorso: l’incompatibilità «</a:t>
            </a:r>
            <a:r>
              <a:rPr lang="it-IT" i="1" dirty="0" err="1" smtClean="0"/>
              <a:t>ratione</a:t>
            </a:r>
            <a:r>
              <a:rPr lang="it-IT" i="1" dirty="0" smtClean="0"/>
              <a:t> </a:t>
            </a:r>
            <a:r>
              <a:rPr lang="it-IT" i="1" dirty="0" err="1" smtClean="0"/>
              <a:t>personae</a:t>
            </a:r>
            <a:r>
              <a:rPr lang="it-IT" dirty="0" smtClean="0"/>
              <a:t>»</a:t>
            </a:r>
            <a:endParaRPr lang="it-IT" dirty="0"/>
          </a:p>
        </p:txBody>
      </p:sp>
      <p:sp>
        <p:nvSpPr>
          <p:cNvPr id="3" name="Segnaposto contenuto 2"/>
          <p:cNvSpPr>
            <a:spLocks noGrp="1"/>
          </p:cNvSpPr>
          <p:nvPr>
            <p:ph idx="1"/>
          </p:nvPr>
        </p:nvSpPr>
        <p:spPr/>
        <p:txBody>
          <a:bodyPr>
            <a:noAutofit/>
          </a:bodyPr>
          <a:lstStyle/>
          <a:p>
            <a:r>
              <a:rPr lang="it-IT" sz="1500" dirty="0"/>
              <a:t>Si tratta dei requisiti impliciti nell’art. 34 e 1 CEDU (imputabilità della violazione a «</a:t>
            </a:r>
            <a:r>
              <a:rPr lang="it-IT" sz="1500" i="1" dirty="0"/>
              <a:t>una delle Alte Parti contraenti</a:t>
            </a:r>
            <a:r>
              <a:rPr lang="it-IT" sz="1500" dirty="0" smtClean="0"/>
              <a:t>»: legittimazione «passiva») </a:t>
            </a:r>
            <a:r>
              <a:rPr lang="it-IT" sz="1500" dirty="0"/>
              <a:t>e nell’art. 35.3, </a:t>
            </a:r>
            <a:r>
              <a:rPr lang="it-IT" sz="1500" dirty="0" err="1"/>
              <a:t>lett</a:t>
            </a:r>
            <a:r>
              <a:rPr lang="it-IT" sz="1500" dirty="0"/>
              <a:t> a, prima frase, CEDU: «La Corte </a:t>
            </a:r>
            <a:r>
              <a:rPr lang="it-IT" sz="1500" dirty="0">
                <a:solidFill>
                  <a:srgbClr val="FF0000"/>
                </a:solidFill>
              </a:rPr>
              <a:t>dichiara irricevibile</a:t>
            </a:r>
            <a:r>
              <a:rPr lang="it-IT" sz="1500" dirty="0"/>
              <a:t> ogni ricorso individuale presentato ai sensi dell’art. 34 se ritiene che: a) Il ricorso </a:t>
            </a:r>
            <a:r>
              <a:rPr lang="it-IT" sz="1500" dirty="0">
                <a:solidFill>
                  <a:srgbClr val="FF0000"/>
                </a:solidFill>
              </a:rPr>
              <a:t>è </a:t>
            </a:r>
            <a:r>
              <a:rPr lang="it-IT" sz="1500" i="1" dirty="0">
                <a:solidFill>
                  <a:srgbClr val="FF0000"/>
                </a:solidFill>
              </a:rPr>
              <a:t>incompatibile con le disposizioni della Convenzione</a:t>
            </a:r>
            <a:r>
              <a:rPr lang="it-IT" sz="1500" dirty="0" smtClean="0"/>
              <a:t>»</a:t>
            </a:r>
          </a:p>
          <a:p>
            <a:r>
              <a:rPr lang="it-IT" sz="1500" dirty="0" smtClean="0"/>
              <a:t>Si tratta di incompatibilità </a:t>
            </a:r>
            <a:r>
              <a:rPr lang="it-IT" sz="1500" dirty="0" err="1">
                <a:solidFill>
                  <a:srgbClr val="FF0000"/>
                </a:solidFill>
              </a:rPr>
              <a:t>ratione</a:t>
            </a:r>
            <a:r>
              <a:rPr lang="it-IT" sz="1500" dirty="0">
                <a:solidFill>
                  <a:srgbClr val="FF0000"/>
                </a:solidFill>
              </a:rPr>
              <a:t> </a:t>
            </a:r>
            <a:r>
              <a:rPr lang="it-IT" sz="1500" dirty="0" err="1">
                <a:solidFill>
                  <a:srgbClr val="FF0000"/>
                </a:solidFill>
              </a:rPr>
              <a:t>personae</a:t>
            </a:r>
            <a:r>
              <a:rPr lang="it-IT" sz="1500" dirty="0">
                <a:solidFill>
                  <a:srgbClr val="FF0000"/>
                </a:solidFill>
              </a:rPr>
              <a:t> e </a:t>
            </a:r>
            <a:r>
              <a:rPr lang="it-IT" sz="1500" dirty="0" err="1">
                <a:solidFill>
                  <a:srgbClr val="FF0000"/>
                </a:solidFill>
              </a:rPr>
              <a:t>ratione</a:t>
            </a:r>
            <a:r>
              <a:rPr lang="it-IT" sz="1500" dirty="0">
                <a:solidFill>
                  <a:srgbClr val="FF0000"/>
                </a:solidFill>
              </a:rPr>
              <a:t> loci</a:t>
            </a:r>
            <a:r>
              <a:rPr lang="it-IT" sz="1500" dirty="0"/>
              <a:t>, </a:t>
            </a:r>
            <a:r>
              <a:rPr lang="it-IT" sz="1500" dirty="0" err="1">
                <a:solidFill>
                  <a:srgbClr val="FF0000"/>
                </a:solidFill>
              </a:rPr>
              <a:t>ratione</a:t>
            </a:r>
            <a:r>
              <a:rPr lang="it-IT" sz="1500" dirty="0">
                <a:solidFill>
                  <a:srgbClr val="FF0000"/>
                </a:solidFill>
              </a:rPr>
              <a:t> </a:t>
            </a:r>
            <a:r>
              <a:rPr lang="it-IT" sz="1500" dirty="0" err="1">
                <a:solidFill>
                  <a:srgbClr val="FF0000"/>
                </a:solidFill>
              </a:rPr>
              <a:t>temporis</a:t>
            </a:r>
            <a:r>
              <a:rPr lang="it-IT" sz="1500" dirty="0"/>
              <a:t> e </a:t>
            </a:r>
            <a:r>
              <a:rPr lang="it-IT" sz="1500" dirty="0" err="1" smtClean="0">
                <a:solidFill>
                  <a:srgbClr val="FF0000"/>
                </a:solidFill>
              </a:rPr>
              <a:t>ratione</a:t>
            </a:r>
            <a:r>
              <a:rPr lang="it-IT" sz="1500" dirty="0" smtClean="0">
                <a:solidFill>
                  <a:srgbClr val="FF0000"/>
                </a:solidFill>
              </a:rPr>
              <a:t> </a:t>
            </a:r>
            <a:r>
              <a:rPr lang="it-IT" sz="1500" dirty="0" err="1" smtClean="0">
                <a:solidFill>
                  <a:srgbClr val="FF0000"/>
                </a:solidFill>
              </a:rPr>
              <a:t>materiae</a:t>
            </a:r>
            <a:endParaRPr lang="it-IT" sz="1500" dirty="0">
              <a:solidFill>
                <a:srgbClr val="FF0000"/>
              </a:solidFill>
            </a:endParaRPr>
          </a:p>
          <a:p>
            <a:r>
              <a:rPr lang="it-IT" sz="1500" dirty="0" smtClean="0"/>
              <a:t>a) </a:t>
            </a:r>
            <a:r>
              <a:rPr lang="it-IT" sz="1500" dirty="0" smtClean="0">
                <a:solidFill>
                  <a:srgbClr val="FF0000"/>
                </a:solidFill>
              </a:rPr>
              <a:t>Compatibilità </a:t>
            </a:r>
            <a:r>
              <a:rPr lang="it-IT" sz="1500" dirty="0" err="1" smtClean="0">
                <a:solidFill>
                  <a:srgbClr val="FF0000"/>
                </a:solidFill>
              </a:rPr>
              <a:t>ratione</a:t>
            </a:r>
            <a:r>
              <a:rPr lang="it-IT" sz="1500" dirty="0" smtClean="0">
                <a:solidFill>
                  <a:srgbClr val="FF0000"/>
                </a:solidFill>
              </a:rPr>
              <a:t> </a:t>
            </a:r>
            <a:r>
              <a:rPr lang="it-IT" sz="1500" dirty="0" err="1" smtClean="0">
                <a:solidFill>
                  <a:srgbClr val="FF0000"/>
                </a:solidFill>
              </a:rPr>
              <a:t>personae</a:t>
            </a:r>
            <a:r>
              <a:rPr lang="it-IT" sz="1500" dirty="0" smtClean="0"/>
              <a:t> (versante passivo): è il problema </a:t>
            </a:r>
            <a:r>
              <a:rPr lang="it-IT" sz="1500" dirty="0">
                <a:solidFill>
                  <a:srgbClr val="FF0000"/>
                </a:solidFill>
              </a:rPr>
              <a:t>dell’imputabilità a uno Stato </a:t>
            </a:r>
            <a:r>
              <a:rPr lang="it-IT" sz="1500" dirty="0" smtClean="0">
                <a:solidFill>
                  <a:srgbClr val="FF0000"/>
                </a:solidFill>
              </a:rPr>
              <a:t>membro</a:t>
            </a:r>
            <a:r>
              <a:rPr lang="it-IT" sz="1500" dirty="0" smtClean="0"/>
              <a:t> del comportamento lesivo dei diritti fondamentali. Rileva la </a:t>
            </a:r>
            <a:r>
              <a:rPr lang="it-IT" sz="1500" dirty="0" smtClean="0">
                <a:solidFill>
                  <a:srgbClr val="FF0000"/>
                </a:solidFill>
              </a:rPr>
              <a:t>nozione </a:t>
            </a:r>
            <a:r>
              <a:rPr lang="it-IT" sz="1500" dirty="0">
                <a:solidFill>
                  <a:srgbClr val="FF0000"/>
                </a:solidFill>
              </a:rPr>
              <a:t>di Stato </a:t>
            </a:r>
            <a:r>
              <a:rPr lang="it-IT" sz="1500" dirty="0" smtClean="0">
                <a:solidFill>
                  <a:srgbClr val="FF0000"/>
                </a:solidFill>
              </a:rPr>
              <a:t>ai </a:t>
            </a:r>
            <a:r>
              <a:rPr lang="it-IT" sz="1500" dirty="0">
                <a:solidFill>
                  <a:srgbClr val="FF0000"/>
                </a:solidFill>
              </a:rPr>
              <a:t>sensi del diritto internazionale</a:t>
            </a:r>
            <a:r>
              <a:rPr lang="it-IT" sz="1500" dirty="0"/>
              <a:t>: tutti gli organi che esercitano poteri coercitivi (pubblicistici) </a:t>
            </a:r>
            <a:r>
              <a:rPr lang="it-IT" sz="1500" dirty="0" smtClean="0"/>
              <a:t>alla luce dei </a:t>
            </a:r>
            <a:r>
              <a:rPr lang="it-IT" sz="1500" dirty="0"/>
              <a:t>diritti che s’assumono violati. Sono riconducibili a </a:t>
            </a:r>
            <a:r>
              <a:rPr lang="it-IT" sz="1500" dirty="0" smtClean="0"/>
              <a:t>uno Stato (membro) </a:t>
            </a:r>
            <a:r>
              <a:rPr lang="it-IT" sz="1500" dirty="0"/>
              <a:t>le azioni o le omissioni riferibili </a:t>
            </a:r>
            <a:r>
              <a:rPr lang="it-IT" sz="1500" i="1" dirty="0"/>
              <a:t>a organi dello Stato ai sensi del diritto internazionale</a:t>
            </a:r>
            <a:r>
              <a:rPr lang="it-IT" sz="1500" dirty="0"/>
              <a:t> </a:t>
            </a:r>
            <a:r>
              <a:rPr lang="it-IT" sz="1500" dirty="0" smtClean="0"/>
              <a:t>(amministrativi o giudiziari; eccezionalmente legislativi; centrali </a:t>
            </a:r>
            <a:r>
              <a:rPr lang="it-IT" sz="1500" dirty="0"/>
              <a:t>o decentrati, pubblici ovvero privati, purché sotto il </a:t>
            </a:r>
            <a:r>
              <a:rPr lang="it-IT" sz="1500" dirty="0" smtClean="0"/>
              <a:t>«controllo» o la «determinazione», o la «influenza», dei poteri pubblici)</a:t>
            </a:r>
          </a:p>
          <a:p>
            <a:r>
              <a:rPr lang="it-IT" sz="1500" dirty="0" smtClean="0"/>
              <a:t>Ampia rilevanza, in anni recenti (2000-) ha avuto il problema (la qualificazione) dell’incidenza, sulla responsabilità convenzionale degli Stati membri, dei vincoli internazionali determinati dall’appartenenza a organizzazioni internazionali (ONU, UE): dunque sulla materiale imputabilità allo Stato di atti o omissioni svolti «sotto l’egida» di vincoli internazionali imposti da decisioni di organizzazioni internazionali («fonti derivate da accordi) terze rispetto alla CEDU, che perseguono «fini» fondamentali per la Comunità internazionale</a:t>
            </a:r>
          </a:p>
        </p:txBody>
      </p:sp>
    </p:spTree>
    <p:extLst>
      <p:ext uri="{BB962C8B-B14F-4D97-AF65-F5344CB8AC3E}">
        <p14:creationId xmlns:p14="http://schemas.microsoft.com/office/powerpoint/2010/main" val="4880534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problema dell’imputabilità allo Stato dell’attuazione di atti imposti dall’ONU</a:t>
            </a:r>
            <a:endParaRPr lang="it-IT" dirty="0"/>
          </a:p>
        </p:txBody>
      </p:sp>
      <p:sp>
        <p:nvSpPr>
          <p:cNvPr id="3" name="Segnaposto contenuto 2"/>
          <p:cNvSpPr>
            <a:spLocks noGrp="1"/>
          </p:cNvSpPr>
          <p:nvPr>
            <p:ph idx="1"/>
          </p:nvPr>
        </p:nvSpPr>
        <p:spPr/>
        <p:txBody>
          <a:bodyPr>
            <a:normAutofit fontScale="62500" lnSpcReduction="20000"/>
          </a:bodyPr>
          <a:lstStyle/>
          <a:p>
            <a:r>
              <a:rPr lang="it-IT" sz="2700" dirty="0">
                <a:solidFill>
                  <a:srgbClr val="FF0000"/>
                </a:solidFill>
              </a:rPr>
              <a:t>Il principio. </a:t>
            </a:r>
            <a:r>
              <a:rPr lang="it-IT" sz="2700" i="1" dirty="0"/>
              <a:t>La partecipazione a organizzazioni internazionali non esime gli Stati membri</a:t>
            </a:r>
            <a:r>
              <a:rPr lang="it-IT" sz="2700" dirty="0"/>
              <a:t> dal rispetto dei diritti fondamentali e dalla soggezione al sistema di controllo </a:t>
            </a:r>
            <a:r>
              <a:rPr lang="it-IT" sz="2700" dirty="0" smtClean="0"/>
              <a:t>CEDU</a:t>
            </a:r>
            <a:r>
              <a:rPr lang="it-IT" sz="2700" dirty="0"/>
              <a:t> </a:t>
            </a:r>
            <a:r>
              <a:rPr lang="it-IT" sz="2700" dirty="0" smtClean="0"/>
              <a:t>(v. art. 30 e art. 34 CVDT 1969)</a:t>
            </a:r>
          </a:p>
          <a:p>
            <a:r>
              <a:rPr lang="it-IT" sz="2700" dirty="0" smtClean="0">
                <a:solidFill>
                  <a:srgbClr val="FF0000"/>
                </a:solidFill>
              </a:rPr>
              <a:t>L’eccezione</a:t>
            </a:r>
            <a:r>
              <a:rPr lang="it-IT" sz="2700" dirty="0"/>
              <a:t>. Tuttavia </a:t>
            </a:r>
            <a:r>
              <a:rPr lang="it-IT" sz="2700" i="1" dirty="0"/>
              <a:t>va tenuto conto dell’esigenza di non ostacolare il funzionamento dell’organizzazione internazionale</a:t>
            </a:r>
            <a:r>
              <a:rPr lang="it-IT" sz="2700" dirty="0"/>
              <a:t> (importanza delle funzioni svolte, esigenze di cooperazione internazionale e di non ostacolare le funzioni organizzative cui partecipano anche Stati terzi). Ne consegue che gli Stati membri non sono imputabili di violazioni (=irricevibilità del ricorso) «determinate» da decisioni di organi internazionali (ONU). Possono invece esser loro imputabili atti o omissioni commessi «entro il quadro giuridico» predisposto da organi internazionali, ma non specificamente imposte da detti organi </a:t>
            </a:r>
            <a:r>
              <a:rPr lang="it-IT" sz="2700" dirty="0" smtClean="0"/>
              <a:t>internazionali. </a:t>
            </a:r>
            <a:r>
              <a:rPr lang="it-IT" sz="2700" dirty="0" smtClean="0">
                <a:solidFill>
                  <a:srgbClr val="FF0000"/>
                </a:solidFill>
              </a:rPr>
              <a:t>Non </a:t>
            </a:r>
            <a:r>
              <a:rPr lang="it-IT" sz="2700" dirty="0">
                <a:solidFill>
                  <a:srgbClr val="FF0000"/>
                </a:solidFill>
              </a:rPr>
              <a:t>risultano dunque imputabili agli Stati membri</a:t>
            </a:r>
            <a:r>
              <a:rPr lang="it-IT" sz="2700" dirty="0"/>
              <a:t> atti – contrari ai diritti garantiti – posti in essere materialmente da organi statali, ma nell'ambito di interventi deliberati da organi convenzionali cui gli Stati hanno conferito la gestione di operazioni belliche (concezione “giuridica” più che legata all’effettività).  </a:t>
            </a:r>
            <a:endParaRPr lang="it-IT" sz="2700" dirty="0" smtClean="0"/>
          </a:p>
          <a:p>
            <a:r>
              <a:rPr lang="it-IT" sz="2700" dirty="0" smtClean="0"/>
              <a:t>Caso </a:t>
            </a:r>
            <a:r>
              <a:rPr lang="it-IT" sz="2700" dirty="0">
                <a:solidFill>
                  <a:srgbClr val="FF0000"/>
                </a:solidFill>
              </a:rPr>
              <a:t>delle «azioni» ONU deliberate ai sensi degli art. 41 e 42 della Carta</a:t>
            </a:r>
            <a:r>
              <a:rPr lang="it-IT" sz="2700" dirty="0"/>
              <a:t>: la Corte esclude l’imputabilità allo Stato di eventuali illeciti compiuti sotto l’egida dell’ONU (illecito «internazionalmente imposto», la Corte EDU evita di interferire con le azioni di mantenimento della pace e della sicurezza internazionale). Tuttavia la responsabilità statale è esclusa solo se dette violazioni dei diritti CEDU sono internazionalmente imposte: a contrario, i comportamenti che ricadono nel margine di discrezionalità degli Stati membri sono conoscibili dalla Corte (e censurabili</a:t>
            </a:r>
            <a:r>
              <a:rPr lang="it-IT" sz="2700" dirty="0" smtClean="0"/>
              <a:t>).</a:t>
            </a:r>
          </a:p>
          <a:p>
            <a:r>
              <a:rPr lang="it-IT" sz="2700" dirty="0" smtClean="0">
                <a:solidFill>
                  <a:srgbClr val="FF0000"/>
                </a:solidFill>
              </a:rPr>
              <a:t>La contro-eccezione</a:t>
            </a:r>
            <a:r>
              <a:rPr lang="it-IT" sz="2700" dirty="0" smtClean="0"/>
              <a:t>. </a:t>
            </a:r>
            <a:r>
              <a:rPr lang="it-IT" sz="2700" dirty="0"/>
              <a:t>La «</a:t>
            </a:r>
            <a:r>
              <a:rPr lang="it-IT" sz="2700" u="sng" dirty="0">
                <a:solidFill>
                  <a:srgbClr val="FF0000"/>
                </a:solidFill>
              </a:rPr>
              <a:t>legittimazione passiva statale</a:t>
            </a:r>
            <a:r>
              <a:rPr lang="it-IT" sz="2700" dirty="0"/>
              <a:t>» («</a:t>
            </a:r>
            <a:r>
              <a:rPr lang="it-IT" sz="2700" dirty="0" err="1"/>
              <a:t>jurisdictional</a:t>
            </a:r>
            <a:r>
              <a:rPr lang="it-IT" sz="2700" dirty="0"/>
              <a:t> link») </a:t>
            </a:r>
            <a:r>
              <a:rPr lang="it-IT" sz="2700" u="heavy" dirty="0">
                <a:solidFill>
                  <a:srgbClr val="FF0000"/>
                </a:solidFill>
              </a:rPr>
              <a:t>risorge</a:t>
            </a:r>
            <a:r>
              <a:rPr lang="it-IT" sz="2700" dirty="0"/>
              <a:t> quando l’atto (che si pretende lesivo dei diritti CEDU) è posto in essere da un organo di Stato membro </a:t>
            </a:r>
            <a:r>
              <a:rPr lang="it-IT" sz="2700" dirty="0">
                <a:solidFill>
                  <a:srgbClr val="FF0000"/>
                </a:solidFill>
              </a:rPr>
              <a:t>nella sua autonomia decisionale</a:t>
            </a:r>
            <a:r>
              <a:rPr lang="it-IT" sz="2700" dirty="0"/>
              <a:t>, pur entro il quadro normativo dell’azione autorizzata dall’ONU. </a:t>
            </a:r>
            <a:r>
              <a:rPr lang="it-IT" sz="2700" dirty="0" smtClean="0"/>
              <a:t>Apprezzamento </a:t>
            </a:r>
            <a:r>
              <a:rPr lang="it-IT" sz="2700" dirty="0"/>
              <a:t>«pragmatico», tenuto conto di tutte le circostanze del caso</a:t>
            </a:r>
          </a:p>
          <a:p>
            <a:endParaRPr lang="it-IT" dirty="0"/>
          </a:p>
          <a:p>
            <a:endParaRPr lang="it-IT" dirty="0"/>
          </a:p>
          <a:p>
            <a:endParaRPr lang="it-IT" dirty="0"/>
          </a:p>
        </p:txBody>
      </p:sp>
    </p:spTree>
    <p:extLst>
      <p:ext uri="{BB962C8B-B14F-4D97-AF65-F5344CB8AC3E}">
        <p14:creationId xmlns:p14="http://schemas.microsoft.com/office/powerpoint/2010/main" val="29912587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Non imputabilità agli Stati membri di interventi lesivi «determinati» dall’ONU</a:t>
            </a:r>
            <a:endParaRPr lang="it-IT" dirty="0"/>
          </a:p>
        </p:txBody>
      </p:sp>
      <p:sp>
        <p:nvSpPr>
          <p:cNvPr id="3" name="Segnaposto contenuto 2"/>
          <p:cNvSpPr>
            <a:spLocks noGrp="1"/>
          </p:cNvSpPr>
          <p:nvPr>
            <p:ph idx="1"/>
          </p:nvPr>
        </p:nvSpPr>
        <p:spPr/>
        <p:txBody>
          <a:bodyPr>
            <a:normAutofit fontScale="92500" lnSpcReduction="20000"/>
          </a:bodyPr>
          <a:lstStyle/>
          <a:p>
            <a:r>
              <a:rPr lang="it-IT" i="1" u="sng" dirty="0" err="1" smtClean="0">
                <a:solidFill>
                  <a:srgbClr val="FF0000"/>
                </a:solidFill>
              </a:rPr>
              <a:t>Behrami</a:t>
            </a:r>
            <a:r>
              <a:rPr lang="it-IT" i="1" u="sng" dirty="0" smtClean="0">
                <a:solidFill>
                  <a:srgbClr val="FF0000"/>
                </a:solidFill>
              </a:rPr>
              <a:t> </a:t>
            </a:r>
            <a:r>
              <a:rPr lang="it-IT" i="1" u="sng" dirty="0">
                <a:solidFill>
                  <a:srgbClr val="FF0000"/>
                </a:solidFill>
              </a:rPr>
              <a:t>e </a:t>
            </a:r>
            <a:r>
              <a:rPr lang="it-IT" i="1" u="sng" dirty="0" err="1">
                <a:solidFill>
                  <a:srgbClr val="FF0000"/>
                </a:solidFill>
              </a:rPr>
              <a:t>Behrami</a:t>
            </a:r>
            <a:r>
              <a:rPr lang="it-IT" i="1" u="sng" dirty="0">
                <a:solidFill>
                  <a:srgbClr val="FF0000"/>
                </a:solidFill>
              </a:rPr>
              <a:t> c. Francia, e </a:t>
            </a:r>
            <a:r>
              <a:rPr lang="it-IT" i="1" u="sng" dirty="0" err="1">
                <a:solidFill>
                  <a:srgbClr val="FF0000"/>
                </a:solidFill>
              </a:rPr>
              <a:t>Saramati</a:t>
            </a:r>
            <a:r>
              <a:rPr lang="it-IT" i="1" u="sng" dirty="0">
                <a:solidFill>
                  <a:srgbClr val="FF0000"/>
                </a:solidFill>
              </a:rPr>
              <a:t> c. Francia, Germania, Norvegia (</a:t>
            </a:r>
            <a:r>
              <a:rPr lang="it-IT" i="1" u="sng" dirty="0" err="1">
                <a:solidFill>
                  <a:srgbClr val="FF0000"/>
                </a:solidFill>
              </a:rPr>
              <a:t>dec</a:t>
            </a:r>
            <a:r>
              <a:rPr lang="it-IT" i="1" u="sng" dirty="0">
                <a:solidFill>
                  <a:srgbClr val="FF0000"/>
                </a:solidFill>
              </a:rPr>
              <a:t>.) </a:t>
            </a:r>
            <a:r>
              <a:rPr lang="en-US" i="1" u="sng" dirty="0">
                <a:solidFill>
                  <a:srgbClr val="FF0000"/>
                </a:solidFill>
              </a:rPr>
              <a:t>(GC)</a:t>
            </a:r>
            <a:r>
              <a:rPr lang="en-US" dirty="0"/>
              <a:t>, 2.5.2007, </a:t>
            </a:r>
            <a:r>
              <a:rPr lang="en-US" dirty="0" err="1"/>
              <a:t>ric</a:t>
            </a:r>
            <a:r>
              <a:rPr lang="en-US" dirty="0"/>
              <a:t> n 71412/01: </a:t>
            </a:r>
            <a:r>
              <a:rPr lang="en-US" dirty="0" err="1"/>
              <a:t>pretesa</a:t>
            </a:r>
            <a:r>
              <a:rPr lang="en-US" dirty="0"/>
              <a:t> </a:t>
            </a:r>
            <a:r>
              <a:rPr lang="en-US" dirty="0" err="1"/>
              <a:t>violazione</a:t>
            </a:r>
            <a:r>
              <a:rPr lang="en-US" dirty="0"/>
              <a:t> </a:t>
            </a:r>
            <a:r>
              <a:rPr lang="en-US" dirty="0" err="1"/>
              <a:t>statale</a:t>
            </a:r>
            <a:r>
              <a:rPr lang="en-US" dirty="0"/>
              <a:t> </a:t>
            </a:r>
            <a:r>
              <a:rPr lang="en-US" dirty="0" err="1"/>
              <a:t>dell’art</a:t>
            </a:r>
            <a:r>
              <a:rPr lang="en-US" dirty="0"/>
              <a:t>. 2 CEDU per </a:t>
            </a:r>
            <a:r>
              <a:rPr lang="en-US" dirty="0" err="1"/>
              <a:t>omissioni</a:t>
            </a:r>
            <a:r>
              <a:rPr lang="en-US" dirty="0"/>
              <a:t> </a:t>
            </a:r>
            <a:r>
              <a:rPr lang="en-US" dirty="0" err="1"/>
              <a:t>verificatisi</a:t>
            </a:r>
            <a:r>
              <a:rPr lang="en-US" dirty="0"/>
              <a:t> in Kosovo, dove opera la NATO </a:t>
            </a:r>
            <a:r>
              <a:rPr lang="en-US" dirty="0" err="1"/>
              <a:t>su</a:t>
            </a:r>
            <a:r>
              <a:rPr lang="en-US" dirty="0"/>
              <a:t> </a:t>
            </a:r>
            <a:r>
              <a:rPr lang="en-US" dirty="0" err="1"/>
              <a:t>mandato</a:t>
            </a:r>
            <a:r>
              <a:rPr lang="en-US" dirty="0"/>
              <a:t> ONU. </a:t>
            </a:r>
            <a:r>
              <a:rPr lang="en-US" dirty="0" err="1" smtClean="0"/>
              <a:t>Ricorso</a:t>
            </a:r>
            <a:r>
              <a:rPr lang="en-US" dirty="0" smtClean="0"/>
              <a:t> </a:t>
            </a:r>
            <a:r>
              <a:rPr lang="en-US" dirty="0" err="1" smtClean="0"/>
              <a:t>irricevibile</a:t>
            </a:r>
            <a:r>
              <a:rPr lang="en-US" dirty="0" smtClean="0"/>
              <a:t> </a:t>
            </a:r>
            <a:r>
              <a:rPr lang="en-US" dirty="0" err="1"/>
              <a:t>ai</a:t>
            </a:r>
            <a:r>
              <a:rPr lang="en-US" dirty="0"/>
              <a:t> </a:t>
            </a:r>
            <a:r>
              <a:rPr lang="en-US" dirty="0" err="1"/>
              <a:t>sensi</a:t>
            </a:r>
            <a:r>
              <a:rPr lang="en-US" dirty="0"/>
              <a:t> </a:t>
            </a:r>
            <a:r>
              <a:rPr lang="en-US" dirty="0" err="1"/>
              <a:t>degli</a:t>
            </a:r>
            <a:r>
              <a:rPr lang="en-US" dirty="0"/>
              <a:t> art. 1 e 35 (3) </a:t>
            </a:r>
            <a:r>
              <a:rPr lang="en-US" dirty="0" smtClean="0"/>
              <a:t>CEDU.</a:t>
            </a:r>
          </a:p>
          <a:p>
            <a:r>
              <a:rPr lang="en-US" dirty="0" err="1" smtClean="0"/>
              <a:t>Infatti</a:t>
            </a:r>
            <a:r>
              <a:rPr lang="en-US" dirty="0" smtClean="0"/>
              <a:t> </a:t>
            </a:r>
            <a:r>
              <a:rPr lang="en-US" dirty="0" err="1" smtClean="0"/>
              <a:t>su</a:t>
            </a:r>
            <a:r>
              <a:rPr lang="en-US" dirty="0" smtClean="0"/>
              <a:t> </a:t>
            </a:r>
            <a:r>
              <a:rPr lang="en-US" dirty="0" err="1" smtClean="0"/>
              <a:t>dette</a:t>
            </a:r>
            <a:r>
              <a:rPr lang="en-US" dirty="0" smtClean="0"/>
              <a:t> </a:t>
            </a:r>
            <a:r>
              <a:rPr lang="en-US" dirty="0" err="1" smtClean="0"/>
              <a:t>azioni</a:t>
            </a:r>
            <a:r>
              <a:rPr lang="en-US" dirty="0" smtClean="0"/>
              <a:t> (</a:t>
            </a:r>
            <a:r>
              <a:rPr lang="en-US" dirty="0" err="1" smtClean="0"/>
              <a:t>bombardamenti</a:t>
            </a:r>
            <a:r>
              <a:rPr lang="en-US" dirty="0" smtClean="0"/>
              <a:t> di </a:t>
            </a:r>
            <a:r>
              <a:rPr lang="en-US" dirty="0" err="1" smtClean="0"/>
              <a:t>obiettivi</a:t>
            </a:r>
            <a:r>
              <a:rPr lang="en-US" dirty="0" smtClean="0"/>
              <a:t> “</a:t>
            </a:r>
            <a:r>
              <a:rPr lang="en-US" dirty="0" err="1" smtClean="0"/>
              <a:t>civili</a:t>
            </a:r>
            <a:r>
              <a:rPr lang="en-US" dirty="0" smtClean="0"/>
              <a:t>”) </a:t>
            </a:r>
            <a:r>
              <a:rPr lang="en-US" dirty="0" err="1" smtClean="0"/>
              <a:t>il</a:t>
            </a:r>
            <a:r>
              <a:rPr lang="en-US" dirty="0" smtClean="0"/>
              <a:t> </a:t>
            </a:r>
            <a:r>
              <a:rPr lang="en-US" dirty="0" err="1" smtClean="0"/>
              <a:t>Consiglio</a:t>
            </a:r>
            <a:r>
              <a:rPr lang="en-US" dirty="0" smtClean="0"/>
              <a:t> di </a:t>
            </a:r>
            <a:r>
              <a:rPr lang="en-US" dirty="0" err="1" smtClean="0"/>
              <a:t>Sicurezza</a:t>
            </a:r>
            <a:r>
              <a:rPr lang="en-US" dirty="0" smtClean="0"/>
              <a:t> </a:t>
            </a:r>
            <a:r>
              <a:rPr lang="it-IT" dirty="0" smtClean="0"/>
              <a:t>«</a:t>
            </a:r>
            <a:r>
              <a:rPr lang="en-US" i="1" dirty="0" smtClean="0">
                <a:solidFill>
                  <a:srgbClr val="FF0000"/>
                </a:solidFill>
              </a:rPr>
              <a:t>had </a:t>
            </a:r>
            <a:r>
              <a:rPr lang="en-US" i="1" dirty="0">
                <a:solidFill>
                  <a:srgbClr val="FF0000"/>
                </a:solidFill>
              </a:rPr>
              <a:t>retained ultimate authority and control</a:t>
            </a:r>
            <a:r>
              <a:rPr lang="en-US" dirty="0"/>
              <a:t>. Effective command of operational matters lay with NATO. Given that KFOR was exercising </a:t>
            </a:r>
            <a:r>
              <a:rPr lang="en-US" i="1" dirty="0">
                <a:solidFill>
                  <a:srgbClr val="FF0000"/>
                </a:solidFill>
              </a:rPr>
              <a:t>powers duly delegated to it by the UN Security Council</a:t>
            </a:r>
            <a:r>
              <a:rPr lang="en-US" dirty="0"/>
              <a:t>, in application of Chapter VII, and that UNMIK, which had been set up by virtue of that same Chapter VII, was a subsidiary body of the UN, answerable for its actions to the Security Council, </a:t>
            </a:r>
            <a:r>
              <a:rPr lang="en-US" i="1" dirty="0">
                <a:solidFill>
                  <a:srgbClr val="FF0000"/>
                </a:solidFill>
              </a:rPr>
              <a:t>the impugned action and inaction were, in principle, attributable to the UN</a:t>
            </a:r>
            <a:r>
              <a:rPr lang="en-US" dirty="0"/>
              <a:t>. That </a:t>
            </a:r>
            <a:r>
              <a:rPr lang="en-US" dirty="0" err="1"/>
              <a:t>Organisation</a:t>
            </a:r>
            <a:r>
              <a:rPr lang="en-US" dirty="0"/>
              <a:t> was a legal entity </a:t>
            </a:r>
            <a:r>
              <a:rPr lang="en-US" i="1" dirty="0">
                <a:solidFill>
                  <a:srgbClr val="FF0000"/>
                </a:solidFill>
              </a:rPr>
              <a:t>distinct from its member states and was not a contracting party</a:t>
            </a:r>
            <a:r>
              <a:rPr lang="en-US" dirty="0"/>
              <a:t> to the Convention</a:t>
            </a:r>
            <a:r>
              <a:rPr lang="it-IT" dirty="0" smtClean="0"/>
              <a:t>».</a:t>
            </a:r>
            <a:endParaRPr lang="it-IT" dirty="0"/>
          </a:p>
        </p:txBody>
      </p:sp>
    </p:spTree>
    <p:extLst>
      <p:ext uri="{BB962C8B-B14F-4D97-AF65-F5344CB8AC3E}">
        <p14:creationId xmlns:p14="http://schemas.microsoft.com/office/powerpoint/2010/main" val="25523422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Imputabilità di atti o omissioni ricadenti nella «discrezionalità statale»</a:t>
            </a:r>
            <a:endParaRPr lang="it-IT" dirty="0"/>
          </a:p>
        </p:txBody>
      </p:sp>
      <p:sp>
        <p:nvSpPr>
          <p:cNvPr id="3" name="Segnaposto contenuto 2"/>
          <p:cNvSpPr>
            <a:spLocks noGrp="1"/>
          </p:cNvSpPr>
          <p:nvPr>
            <p:ph idx="1"/>
          </p:nvPr>
        </p:nvSpPr>
        <p:spPr/>
        <p:txBody>
          <a:bodyPr>
            <a:normAutofit fontScale="47500" lnSpcReduction="20000"/>
          </a:bodyPr>
          <a:lstStyle/>
          <a:p>
            <a:r>
              <a:rPr lang="en-US" sz="3800" i="1" u="sng" dirty="0" smtClean="0">
                <a:solidFill>
                  <a:srgbClr val="FF0000"/>
                </a:solidFill>
              </a:rPr>
              <a:t>Al </a:t>
            </a:r>
            <a:r>
              <a:rPr lang="en-US" sz="3800" i="1" u="sng" dirty="0" err="1">
                <a:solidFill>
                  <a:srgbClr val="FF0000"/>
                </a:solidFill>
              </a:rPr>
              <a:t>Jedda</a:t>
            </a:r>
            <a:r>
              <a:rPr lang="en-US" sz="3800" i="1" u="sng" dirty="0">
                <a:solidFill>
                  <a:srgbClr val="FF0000"/>
                </a:solidFill>
              </a:rPr>
              <a:t> v. United Kingdom (GC)</a:t>
            </a:r>
            <a:r>
              <a:rPr lang="en-US" sz="3800" dirty="0"/>
              <a:t>, 7.7.2011, </a:t>
            </a:r>
            <a:r>
              <a:rPr lang="en-US" sz="3800" dirty="0" err="1"/>
              <a:t>ric</a:t>
            </a:r>
            <a:r>
              <a:rPr lang="en-US" sz="3800" dirty="0"/>
              <a:t>. n. 27021/08: </a:t>
            </a:r>
            <a:r>
              <a:rPr lang="en-US" sz="3800" dirty="0" err="1"/>
              <a:t>il</a:t>
            </a:r>
            <a:r>
              <a:rPr lang="en-US" sz="3800" dirty="0"/>
              <a:t> </a:t>
            </a:r>
            <a:r>
              <a:rPr lang="en-US" sz="3800" dirty="0" err="1"/>
              <a:t>comportamento</a:t>
            </a:r>
            <a:r>
              <a:rPr lang="en-US" sz="3800" dirty="0"/>
              <a:t> del </a:t>
            </a:r>
            <a:r>
              <a:rPr lang="en-US" sz="3800" dirty="0" err="1"/>
              <a:t>Regno</a:t>
            </a:r>
            <a:r>
              <a:rPr lang="en-US" sz="3800" dirty="0"/>
              <a:t> </a:t>
            </a:r>
            <a:r>
              <a:rPr lang="en-US" sz="3800" dirty="0" err="1"/>
              <a:t>Unito</a:t>
            </a:r>
            <a:r>
              <a:rPr lang="en-US" sz="3800" dirty="0"/>
              <a:t> in Iraq, </a:t>
            </a:r>
            <a:r>
              <a:rPr lang="en-US" sz="3800" dirty="0" err="1"/>
              <a:t>consistente</a:t>
            </a:r>
            <a:r>
              <a:rPr lang="en-US" sz="3800" dirty="0"/>
              <a:t> </a:t>
            </a:r>
            <a:r>
              <a:rPr lang="en-US" sz="3800" dirty="0" err="1"/>
              <a:t>nell’arbitraria</a:t>
            </a:r>
            <a:r>
              <a:rPr lang="en-US" sz="3800" dirty="0"/>
              <a:t> </a:t>
            </a:r>
            <a:r>
              <a:rPr lang="en-US" sz="3800" dirty="0" err="1"/>
              <a:t>detenzione</a:t>
            </a:r>
            <a:r>
              <a:rPr lang="en-US" sz="3800" dirty="0"/>
              <a:t> di un </a:t>
            </a:r>
            <a:r>
              <a:rPr lang="en-US" sz="3800" dirty="0" err="1"/>
              <a:t>cittadino</a:t>
            </a:r>
            <a:r>
              <a:rPr lang="en-US" sz="3800" dirty="0"/>
              <a:t> </a:t>
            </a:r>
            <a:r>
              <a:rPr lang="en-US" sz="3800" dirty="0" err="1"/>
              <a:t>iracheno</a:t>
            </a:r>
            <a:r>
              <a:rPr lang="en-US" sz="3800" dirty="0"/>
              <a:t> e </a:t>
            </a:r>
            <a:r>
              <a:rPr lang="en-US" sz="3800" dirty="0" err="1" smtClean="0"/>
              <a:t>britannico</a:t>
            </a:r>
            <a:r>
              <a:rPr lang="en-US" sz="3800" dirty="0" smtClean="0"/>
              <a:t> (art. 5 CEDU), </a:t>
            </a:r>
            <a:r>
              <a:rPr lang="en-US" sz="3800" dirty="0"/>
              <a:t>è </a:t>
            </a:r>
            <a:r>
              <a:rPr lang="en-US" sz="3800" dirty="0" err="1"/>
              <a:t>censurabile</a:t>
            </a:r>
            <a:r>
              <a:rPr lang="en-US" sz="3800" dirty="0"/>
              <a:t> </a:t>
            </a:r>
            <a:r>
              <a:rPr lang="en-US" sz="3800" dirty="0" err="1"/>
              <a:t>poiché</a:t>
            </a:r>
            <a:r>
              <a:rPr lang="en-US" sz="3800" dirty="0"/>
              <a:t> «the Security Council had neither effective control nor ultimate authority and control over the acts and omissions of troops within the Multi-National Force. The applicant’s detention was therefore not attributable to the United Nations. The internment had taken place within a detention facility controlled exclusively by British forces, and the applicant had thus been within the authority and control of the United Kingdom throughout . The decision to hold him in internment had been taken by the British officer in command of the detention facility. The fact that his detention was subject to reviews by committees including Iraqi officials and non-United Kingdom representatives from the Multi-National Force did not prevent it from being attributable to the United Kingdom. The applicant thus fell within the jurisdiction of the United Kingdom for the purposes of Article 1 of the Convention». </a:t>
            </a:r>
            <a:endParaRPr lang="it-IT" sz="3800" dirty="0"/>
          </a:p>
          <a:p>
            <a:r>
              <a:rPr lang="it-IT" sz="3800" dirty="0"/>
              <a:t>V. anche </a:t>
            </a:r>
            <a:r>
              <a:rPr lang="en-US" sz="3800" i="1" u="sng" dirty="0">
                <a:solidFill>
                  <a:srgbClr val="FF0000"/>
                </a:solidFill>
              </a:rPr>
              <a:t>Nada v. Switzerland [GC]</a:t>
            </a:r>
            <a:r>
              <a:rPr lang="en-US" sz="3800" dirty="0"/>
              <a:t>, 12.9.2012, application n 10593/08: </a:t>
            </a:r>
            <a:r>
              <a:rPr lang="en-US" sz="3800" dirty="0" err="1"/>
              <a:t>responsabilità</a:t>
            </a:r>
            <a:r>
              <a:rPr lang="en-US" sz="3800" dirty="0"/>
              <a:t> </a:t>
            </a:r>
            <a:r>
              <a:rPr lang="en-US" sz="3800" dirty="0" err="1"/>
              <a:t>della</a:t>
            </a:r>
            <a:r>
              <a:rPr lang="en-US" sz="3800" dirty="0"/>
              <a:t> </a:t>
            </a:r>
            <a:r>
              <a:rPr lang="en-US" sz="3800" dirty="0" err="1"/>
              <a:t>Svizzera</a:t>
            </a:r>
            <a:r>
              <a:rPr lang="en-US" sz="3800" dirty="0"/>
              <a:t> per </a:t>
            </a:r>
            <a:r>
              <a:rPr lang="en-US" sz="3800" dirty="0" err="1"/>
              <a:t>violazione</a:t>
            </a:r>
            <a:r>
              <a:rPr lang="en-US" sz="3800" dirty="0"/>
              <a:t> </a:t>
            </a:r>
            <a:r>
              <a:rPr lang="en-US" sz="3800" dirty="0" err="1"/>
              <a:t>dell’art</a:t>
            </a:r>
            <a:r>
              <a:rPr lang="en-US" sz="3800" dirty="0"/>
              <a:t>. 8 CEDU a </a:t>
            </a:r>
            <a:r>
              <a:rPr lang="en-US" sz="3800" dirty="0" err="1"/>
              <a:t>carico</a:t>
            </a:r>
            <a:r>
              <a:rPr lang="en-US" sz="3800" dirty="0"/>
              <a:t> di un </a:t>
            </a:r>
            <a:r>
              <a:rPr lang="en-US" sz="3800" dirty="0" err="1"/>
              <a:t>cittadino</a:t>
            </a:r>
            <a:r>
              <a:rPr lang="en-US" sz="3800" dirty="0"/>
              <a:t> </a:t>
            </a:r>
            <a:r>
              <a:rPr lang="en-US" sz="3800" dirty="0" err="1"/>
              <a:t>egiziano</a:t>
            </a:r>
            <a:r>
              <a:rPr lang="en-US" sz="3800" dirty="0"/>
              <a:t> cui è </a:t>
            </a:r>
            <a:r>
              <a:rPr lang="en-US" sz="3800" dirty="0" err="1"/>
              <a:t>stato</a:t>
            </a:r>
            <a:r>
              <a:rPr lang="en-US" sz="3800" dirty="0"/>
              <a:t> </a:t>
            </a:r>
            <a:r>
              <a:rPr lang="en-US" sz="3800" dirty="0" err="1"/>
              <a:t>proibita</a:t>
            </a:r>
            <a:r>
              <a:rPr lang="en-US" sz="3800" dirty="0"/>
              <a:t> la </a:t>
            </a:r>
            <a:r>
              <a:rPr lang="en-US" sz="3800" dirty="0" err="1"/>
              <a:t>circolazione</a:t>
            </a:r>
            <a:r>
              <a:rPr lang="en-US" sz="3800" dirty="0"/>
              <a:t> da </a:t>
            </a:r>
            <a:r>
              <a:rPr lang="en-US" sz="3800" dirty="0" err="1"/>
              <a:t>Campione</a:t>
            </a:r>
            <a:r>
              <a:rPr lang="en-US" sz="3800" dirty="0"/>
              <a:t> </a:t>
            </a:r>
            <a:r>
              <a:rPr lang="en-US" sz="3800" dirty="0" err="1"/>
              <a:t>d’Italia</a:t>
            </a:r>
            <a:r>
              <a:rPr lang="en-US" sz="3800" dirty="0"/>
              <a:t> verso (da e per) </a:t>
            </a:r>
            <a:r>
              <a:rPr lang="en-US" sz="3800" dirty="0" err="1"/>
              <a:t>il</a:t>
            </a:r>
            <a:r>
              <a:rPr lang="en-US" sz="3800" dirty="0"/>
              <a:t> </a:t>
            </a:r>
            <a:r>
              <a:rPr lang="en-US" sz="3800" dirty="0" err="1"/>
              <a:t>territorio</a:t>
            </a:r>
            <a:r>
              <a:rPr lang="en-US" sz="3800" dirty="0"/>
              <a:t> </a:t>
            </a:r>
            <a:r>
              <a:rPr lang="en-US" sz="3800" dirty="0" err="1"/>
              <a:t>svizzero</a:t>
            </a:r>
            <a:r>
              <a:rPr lang="en-US" sz="3800" dirty="0"/>
              <a:t>, dove </a:t>
            </a:r>
            <a:r>
              <a:rPr lang="en-US" sz="3800" dirty="0" err="1"/>
              <a:t>si</a:t>
            </a:r>
            <a:r>
              <a:rPr lang="en-US" sz="3800" dirty="0"/>
              <a:t> </a:t>
            </a:r>
            <a:r>
              <a:rPr lang="en-US" sz="3800" dirty="0" err="1"/>
              <a:t>recava</a:t>
            </a:r>
            <a:r>
              <a:rPr lang="en-US" sz="3800" dirty="0"/>
              <a:t> per </a:t>
            </a:r>
            <a:r>
              <a:rPr lang="en-US" sz="3800" dirty="0" err="1"/>
              <a:t>motivi</a:t>
            </a:r>
            <a:r>
              <a:rPr lang="en-US" sz="3800" dirty="0"/>
              <a:t> di salute e per </a:t>
            </a:r>
            <a:r>
              <a:rPr lang="en-US" sz="3800" dirty="0" err="1"/>
              <a:t>frequentare</a:t>
            </a:r>
            <a:r>
              <a:rPr lang="en-US" sz="3800" dirty="0"/>
              <a:t> </a:t>
            </a:r>
            <a:r>
              <a:rPr lang="en-US" sz="3800" dirty="0" err="1"/>
              <a:t>parenti</a:t>
            </a:r>
            <a:r>
              <a:rPr lang="en-US" sz="3800" dirty="0"/>
              <a:t> e amici: «the relevant resolutions in the instant case required States to act in their own names and to implement them at national level. The measures imposed by the Security Council resolutions had been implemented at national level by an Ordinance of the Federal Council and the applicant’s requests for exemption from the ban on entry into Swiss territory were rejected by the Swiss authorities. The acts and omissions in question were thus attributable to Switzerland and capable of engaging its responsibility</a:t>
            </a:r>
            <a:r>
              <a:rPr lang="en-US" sz="3800" dirty="0" smtClean="0"/>
              <a:t>»</a:t>
            </a:r>
            <a:endParaRPr lang="it-IT" sz="3800" dirty="0"/>
          </a:p>
        </p:txBody>
      </p:sp>
    </p:spTree>
    <p:extLst>
      <p:ext uri="{BB962C8B-B14F-4D97-AF65-F5344CB8AC3E}">
        <p14:creationId xmlns:p14="http://schemas.microsoft.com/office/powerpoint/2010/main" val="2244045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L’incompatibilità «</a:t>
            </a:r>
            <a:r>
              <a:rPr lang="it-IT" dirty="0" err="1" smtClean="0"/>
              <a:t>ratione</a:t>
            </a:r>
            <a:r>
              <a:rPr lang="it-IT" dirty="0" smtClean="0"/>
              <a:t> loci»</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Problema </a:t>
            </a:r>
            <a:r>
              <a:rPr lang="it-IT" dirty="0"/>
              <a:t>del «dove» il comportamento </a:t>
            </a:r>
            <a:r>
              <a:rPr lang="it-IT" dirty="0" smtClean="0"/>
              <a:t>statale è </a:t>
            </a:r>
            <a:r>
              <a:rPr lang="it-IT" dirty="0"/>
              <a:t>stato posto in </a:t>
            </a:r>
            <a:r>
              <a:rPr lang="it-IT" dirty="0" smtClean="0"/>
              <a:t>essere. L’accertamento dell’imputabilità dello Stato membro ha anche una </a:t>
            </a:r>
            <a:r>
              <a:rPr lang="it-IT" dirty="0" smtClean="0">
                <a:solidFill>
                  <a:srgbClr val="FF0000"/>
                </a:solidFill>
              </a:rPr>
              <a:t>dimensione spaziale</a:t>
            </a:r>
            <a:r>
              <a:rPr lang="it-IT" dirty="0" smtClean="0"/>
              <a:t>. Il comportamento illecito dev’essere posto in essere «nel territorio dello Stato» </a:t>
            </a:r>
            <a:r>
              <a:rPr lang="it-IT" dirty="0"/>
              <a:t>(</a:t>
            </a:r>
            <a:r>
              <a:rPr lang="it-IT" dirty="0">
                <a:solidFill>
                  <a:srgbClr val="FF0000"/>
                </a:solidFill>
              </a:rPr>
              <a:t>giurisdizione </a:t>
            </a:r>
            <a:r>
              <a:rPr lang="it-IT" dirty="0" smtClean="0">
                <a:solidFill>
                  <a:srgbClr val="FF0000"/>
                </a:solidFill>
              </a:rPr>
              <a:t>territoriale</a:t>
            </a:r>
            <a:r>
              <a:rPr lang="it-IT" dirty="0" smtClean="0"/>
              <a:t>) o, se avvenuto all’esterno del territorio (</a:t>
            </a:r>
            <a:r>
              <a:rPr lang="it-IT" dirty="0" smtClean="0">
                <a:solidFill>
                  <a:srgbClr val="FF0000"/>
                </a:solidFill>
              </a:rPr>
              <a:t>extraterritorialità dell’illecito</a:t>
            </a:r>
            <a:r>
              <a:rPr lang="it-IT" dirty="0" smtClean="0"/>
              <a:t>), sotto il </a:t>
            </a:r>
            <a:r>
              <a:rPr lang="it-IT" u="sng" dirty="0" smtClean="0">
                <a:solidFill>
                  <a:srgbClr val="FF0000"/>
                </a:solidFill>
              </a:rPr>
              <a:t>controllo effettivo, stabile e continuativo</a:t>
            </a:r>
            <a:r>
              <a:rPr lang="it-IT" dirty="0" smtClean="0"/>
              <a:t>, degli organi dello Stato convenuto.</a:t>
            </a:r>
          </a:p>
          <a:p>
            <a:r>
              <a:rPr lang="it-IT" i="1" u="sng" dirty="0" err="1">
                <a:solidFill>
                  <a:srgbClr val="FF0000"/>
                </a:solidFill>
              </a:rPr>
              <a:t>Loizidou</a:t>
            </a:r>
            <a:r>
              <a:rPr lang="it-IT" i="1" u="sng" dirty="0">
                <a:solidFill>
                  <a:srgbClr val="FF0000"/>
                </a:solidFill>
              </a:rPr>
              <a:t> c. Turchia (GC)</a:t>
            </a:r>
            <a:r>
              <a:rPr lang="it-IT" dirty="0"/>
              <a:t>, 18.12.1996 (merito), </a:t>
            </a:r>
            <a:r>
              <a:rPr lang="it-IT" dirty="0" err="1"/>
              <a:t>ric</a:t>
            </a:r>
            <a:r>
              <a:rPr lang="it-IT" dirty="0"/>
              <a:t> n 15318/89: violazione del godimento del diritto di proprietà (art. 1 Protocollo 1) da parte di una </a:t>
            </a:r>
            <a:r>
              <a:rPr lang="it-IT" i="1" dirty="0"/>
              <a:t>cittadina cipriota, che possiede a Cipro nord appezzamenti di terreno e che si vede privata del pacifico esercizio del suo diritto di proprietà per effetto dell’occupazione di Cipro Nord da parte dell’esercito turco</a:t>
            </a:r>
            <a:r>
              <a:rPr lang="it-IT" dirty="0"/>
              <a:t>. Cipro Nord è amministrata dalla Repubblica turco cipriota del Nord. </a:t>
            </a:r>
            <a:r>
              <a:rPr lang="it-IT" dirty="0" smtClean="0"/>
              <a:t>In ragione della continua presenza della milizia turca nel territorio della RTCN, la Corte ritiene la violazione «imputabile» alla Turchia (la RTCN è Stato fantoccio, controllato in fatto dalla Turchia). Infatti «</a:t>
            </a:r>
            <a:r>
              <a:rPr lang="en-US" i="1" dirty="0">
                <a:solidFill>
                  <a:srgbClr val="FF0000"/>
                </a:solidFill>
              </a:rPr>
              <a:t>The obligation to secure, in such an area, the rights and freedoms set out in the Convention, derives from the fact of such control whether it be exercised directly, through its armed forces, or through a subordinate local </a:t>
            </a:r>
            <a:r>
              <a:rPr lang="en-US" i="1" dirty="0" smtClean="0">
                <a:solidFill>
                  <a:srgbClr val="FF0000"/>
                </a:solidFill>
              </a:rPr>
              <a:t>administration</a:t>
            </a:r>
            <a:r>
              <a:rPr lang="en-US" dirty="0" smtClean="0"/>
              <a:t>. </a:t>
            </a:r>
            <a:r>
              <a:rPr lang="en-US" dirty="0"/>
              <a:t>It is not necessary to determine whether, as the applicant and the Government of Cyprus have suggested, Turkey </a:t>
            </a:r>
            <a:r>
              <a:rPr lang="en-US" dirty="0">
                <a:solidFill>
                  <a:srgbClr val="FF0000"/>
                </a:solidFill>
              </a:rPr>
              <a:t>actually exercises detailed control</a:t>
            </a:r>
            <a:r>
              <a:rPr lang="en-US" dirty="0"/>
              <a:t> over the policies and actions of the authorities of the "TRNC". It is obvious from the large number of troops engaged in active duties in northern Cyprus that </a:t>
            </a:r>
            <a:r>
              <a:rPr lang="en-US" i="1" dirty="0">
                <a:solidFill>
                  <a:srgbClr val="FF0000"/>
                </a:solidFill>
              </a:rPr>
              <a:t>her army exercises effective overall control over that part of the island</a:t>
            </a:r>
            <a:r>
              <a:rPr lang="it-IT" dirty="0" smtClean="0"/>
              <a:t>» (punto 52 ss.).</a:t>
            </a:r>
          </a:p>
          <a:p>
            <a:endParaRPr lang="it-IT" dirty="0"/>
          </a:p>
          <a:p>
            <a:endParaRPr lang="it-IT" dirty="0"/>
          </a:p>
        </p:txBody>
      </p:sp>
    </p:spTree>
    <p:extLst>
      <p:ext uri="{BB962C8B-B14F-4D97-AF65-F5344CB8AC3E}">
        <p14:creationId xmlns:p14="http://schemas.microsoft.com/office/powerpoint/2010/main" val="4718216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«spazio giuridico convenzionale»</a:t>
            </a:r>
            <a:endParaRPr lang="it-IT" dirty="0"/>
          </a:p>
        </p:txBody>
      </p:sp>
      <p:sp>
        <p:nvSpPr>
          <p:cNvPr id="3" name="Segnaposto contenuto 2"/>
          <p:cNvSpPr>
            <a:spLocks noGrp="1"/>
          </p:cNvSpPr>
          <p:nvPr>
            <p:ph idx="1"/>
          </p:nvPr>
        </p:nvSpPr>
        <p:spPr/>
        <p:txBody>
          <a:bodyPr>
            <a:normAutofit fontScale="47500" lnSpcReduction="20000"/>
          </a:bodyPr>
          <a:lstStyle/>
          <a:p>
            <a:r>
              <a:rPr lang="it-IT" sz="4000" dirty="0" smtClean="0"/>
              <a:t>La Corte ha ammesso l’esistenza della sua giurisdizione per illeciti posti in essere dall’Italia in alto mare, ma sotto il controllo delle sue forze armate (respingimento di migranti in cerca di rifugio, provenienti dalle coste libiche): </a:t>
            </a:r>
          </a:p>
          <a:p>
            <a:r>
              <a:rPr lang="it-IT" sz="4000" i="1" u="sng" dirty="0" err="1">
                <a:solidFill>
                  <a:srgbClr val="FF0000"/>
                </a:solidFill>
              </a:rPr>
              <a:t>Hirsi</a:t>
            </a:r>
            <a:r>
              <a:rPr lang="it-IT" sz="4000" i="1" u="sng" dirty="0">
                <a:solidFill>
                  <a:srgbClr val="FF0000"/>
                </a:solidFill>
              </a:rPr>
              <a:t> </a:t>
            </a:r>
            <a:r>
              <a:rPr lang="it-IT" sz="4000" i="1" u="sng" dirty="0" err="1">
                <a:solidFill>
                  <a:srgbClr val="FF0000"/>
                </a:solidFill>
              </a:rPr>
              <a:t>Jamaa</a:t>
            </a:r>
            <a:r>
              <a:rPr lang="it-IT" sz="4000" i="1" u="sng" dirty="0">
                <a:solidFill>
                  <a:srgbClr val="FF0000"/>
                </a:solidFill>
              </a:rPr>
              <a:t> and Others v. </a:t>
            </a:r>
            <a:r>
              <a:rPr lang="it-IT" sz="4000" i="1" u="sng" dirty="0" err="1">
                <a:solidFill>
                  <a:srgbClr val="FF0000"/>
                </a:solidFill>
              </a:rPr>
              <a:t>Italy</a:t>
            </a:r>
            <a:r>
              <a:rPr lang="it-IT" sz="4000" i="1" u="sng" dirty="0">
                <a:solidFill>
                  <a:srgbClr val="FF0000"/>
                </a:solidFill>
              </a:rPr>
              <a:t> (GC)</a:t>
            </a:r>
            <a:r>
              <a:rPr lang="it-IT" sz="4000" dirty="0"/>
              <a:t>, 23.2.2012, ric. n 27765/09: intercettazione in alto mare e </a:t>
            </a:r>
            <a:r>
              <a:rPr lang="it-IT" sz="4000" dirty="0" err="1"/>
              <a:t>reimpatrio</a:t>
            </a:r>
            <a:r>
              <a:rPr lang="it-IT" sz="4000" dirty="0"/>
              <a:t> nello Stato di origine di un gruppo di sfollati di nazionalità somala e eritrea (art. 3, 13, 4 Protocollo 4</a:t>
            </a:r>
            <a:r>
              <a:rPr lang="it-IT" sz="4000" dirty="0" smtClean="0"/>
              <a:t>). «</a:t>
            </a:r>
            <a:r>
              <a:rPr lang="en-US" sz="4000" dirty="0"/>
              <a:t>Italy acknowledged that the ships onto which the applicants had been embarked </a:t>
            </a:r>
            <a:r>
              <a:rPr lang="en-US" sz="4000" i="1" dirty="0">
                <a:solidFill>
                  <a:srgbClr val="FF0000"/>
                </a:solidFill>
              </a:rPr>
              <a:t>were fully within Italian jurisdiction</a:t>
            </a:r>
            <a:r>
              <a:rPr lang="en-US" sz="4000" dirty="0"/>
              <a:t>. The Court pointed out the principle of international law </a:t>
            </a:r>
            <a:r>
              <a:rPr lang="en-US" sz="4000" i="1" dirty="0">
                <a:solidFill>
                  <a:srgbClr val="FF0000"/>
                </a:solidFill>
              </a:rPr>
              <a:t>enshrined in the Italian Navigation Code, according to which a vessel sailing on the high seas was subject to the exclusive jurisdiction of the State of the flag it was flying</a:t>
            </a:r>
            <a:r>
              <a:rPr lang="en-US" sz="4000" dirty="0"/>
              <a:t>. The Court did not accept the Government’s description of the events </a:t>
            </a:r>
            <a:r>
              <a:rPr lang="en-US" sz="4000" dirty="0">
                <a:solidFill>
                  <a:srgbClr val="FF0000"/>
                </a:solidFill>
              </a:rPr>
              <a:t>as “rescue operations on the high seas”, or the allegedly minimal level of control exercised over the applicants</a:t>
            </a:r>
            <a:r>
              <a:rPr lang="en-US" sz="4000" dirty="0"/>
              <a:t>. The events had taken place entirely on board ships of the Italian armed forces, the crews of which were composed exclusively of Italian military personnel. In the period between boarding those ships and being handed over to the Libyan authorities, </a:t>
            </a:r>
            <a:r>
              <a:rPr lang="en-US" sz="4000" i="1" dirty="0">
                <a:solidFill>
                  <a:srgbClr val="FF0000"/>
                </a:solidFill>
              </a:rPr>
              <a:t>the applicants had been under the continuous and exclusive de jure and de facto control of the Italian authorities</a:t>
            </a:r>
            <a:r>
              <a:rPr lang="en-US" sz="4000" dirty="0"/>
              <a:t>. Accordingly, the events giving rise to the alleged violations fell within Italy’s jurisdiction within the meaning of Article 1 of the </a:t>
            </a:r>
            <a:r>
              <a:rPr lang="en-US" sz="4000" dirty="0" smtClean="0"/>
              <a:t>Convention</a:t>
            </a:r>
            <a:r>
              <a:rPr lang="it-IT" sz="4000" dirty="0" smtClean="0"/>
              <a:t>».</a:t>
            </a:r>
          </a:p>
          <a:p>
            <a:r>
              <a:rPr lang="it-IT" sz="4000" dirty="0" smtClean="0"/>
              <a:t>Vedi anche </a:t>
            </a:r>
            <a:r>
              <a:rPr lang="it-IT" sz="4000" i="1" u="sng" dirty="0" err="1">
                <a:solidFill>
                  <a:srgbClr val="FF0000"/>
                </a:solidFill>
              </a:rPr>
              <a:t>Medvedyev</a:t>
            </a:r>
            <a:r>
              <a:rPr lang="it-IT" sz="4000" i="1" u="sng" dirty="0">
                <a:solidFill>
                  <a:srgbClr val="FF0000"/>
                </a:solidFill>
              </a:rPr>
              <a:t> and </a:t>
            </a:r>
            <a:r>
              <a:rPr lang="it-IT" sz="4000" i="1" u="sng" dirty="0" err="1">
                <a:solidFill>
                  <a:srgbClr val="FF0000"/>
                </a:solidFill>
              </a:rPr>
              <a:t>others</a:t>
            </a:r>
            <a:r>
              <a:rPr lang="it-IT" sz="4000" i="1" u="sng" dirty="0">
                <a:solidFill>
                  <a:srgbClr val="FF0000"/>
                </a:solidFill>
              </a:rPr>
              <a:t> v. France</a:t>
            </a:r>
            <a:r>
              <a:rPr lang="it-IT" sz="4000" dirty="0"/>
              <a:t>, 29.3.2010, ric. n 3394/03, pretesa violazione dell'art. 5 CEDU prodotta dalla Francia in conseguenza dell’abbordaggio e del sequestro di un vascello cambogiano sospettato di trasportare droga in alto </a:t>
            </a:r>
            <a:r>
              <a:rPr lang="it-IT" sz="4000" dirty="0" smtClean="0"/>
              <a:t>mare</a:t>
            </a:r>
            <a:endParaRPr lang="it-IT" dirty="0" smtClean="0"/>
          </a:p>
          <a:p>
            <a:pPr marL="0" indent="0">
              <a:buNone/>
            </a:pPr>
            <a:endParaRPr lang="it-IT" dirty="0"/>
          </a:p>
          <a:p>
            <a:endParaRPr lang="it-IT" dirty="0"/>
          </a:p>
        </p:txBody>
      </p:sp>
    </p:spTree>
    <p:extLst>
      <p:ext uri="{BB962C8B-B14F-4D97-AF65-F5344CB8AC3E}">
        <p14:creationId xmlns:p14="http://schemas.microsoft.com/office/powerpoint/2010/main" val="13001426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La Corte ha </a:t>
            </a:r>
            <a:r>
              <a:rPr lang="it-IT" dirty="0"/>
              <a:t>invece escluso la sua giurisdizione </a:t>
            </a:r>
            <a:r>
              <a:rPr lang="it-IT" dirty="0" smtClean="0"/>
              <a:t>nel caso dei </a:t>
            </a:r>
            <a:r>
              <a:rPr lang="it-IT" dirty="0"/>
              <a:t>bombardamenti aerei </a:t>
            </a:r>
            <a:r>
              <a:rPr lang="it-IT" dirty="0" smtClean="0"/>
              <a:t>di Belgrado posti </a:t>
            </a:r>
            <a:r>
              <a:rPr lang="it-IT" dirty="0"/>
              <a:t>in essere </a:t>
            </a:r>
            <a:r>
              <a:rPr lang="it-IT" dirty="0" smtClean="0"/>
              <a:t>dagli Stati membri, operanti nel contesto della NATO</a:t>
            </a:r>
            <a:endParaRPr lang="it-IT" dirty="0"/>
          </a:p>
          <a:p>
            <a:r>
              <a:rPr lang="it-IT" i="1" u="heavy" dirty="0" err="1">
                <a:solidFill>
                  <a:srgbClr val="FF0000"/>
                </a:solidFill>
              </a:rPr>
              <a:t>Banković</a:t>
            </a:r>
            <a:r>
              <a:rPr lang="it-IT" i="1" u="heavy" dirty="0">
                <a:solidFill>
                  <a:srgbClr val="FF0000"/>
                </a:solidFill>
              </a:rPr>
              <a:t> and Others v. </a:t>
            </a:r>
            <a:r>
              <a:rPr lang="it-IT" i="1" u="heavy" dirty="0" err="1">
                <a:solidFill>
                  <a:srgbClr val="FF0000"/>
                </a:solidFill>
              </a:rPr>
              <a:t>Belgium</a:t>
            </a:r>
            <a:r>
              <a:rPr lang="it-IT" i="1" u="heavy" dirty="0">
                <a:solidFill>
                  <a:srgbClr val="FF0000"/>
                </a:solidFill>
              </a:rPr>
              <a:t> and 16 </a:t>
            </a:r>
            <a:r>
              <a:rPr lang="it-IT" i="1" u="heavy" dirty="0" err="1">
                <a:solidFill>
                  <a:srgbClr val="FF0000"/>
                </a:solidFill>
              </a:rPr>
              <a:t>Other</a:t>
            </a:r>
            <a:r>
              <a:rPr lang="it-IT" i="1" u="heavy" dirty="0">
                <a:solidFill>
                  <a:srgbClr val="FF0000"/>
                </a:solidFill>
              </a:rPr>
              <a:t> </a:t>
            </a:r>
            <a:r>
              <a:rPr lang="it-IT" i="1" u="heavy" dirty="0" err="1">
                <a:solidFill>
                  <a:srgbClr val="FF0000"/>
                </a:solidFill>
              </a:rPr>
              <a:t>Contracting</a:t>
            </a:r>
            <a:r>
              <a:rPr lang="it-IT" i="1" u="heavy" dirty="0">
                <a:solidFill>
                  <a:srgbClr val="FF0000"/>
                </a:solidFill>
              </a:rPr>
              <a:t> </a:t>
            </a:r>
            <a:r>
              <a:rPr lang="it-IT" i="1" u="heavy" dirty="0" err="1">
                <a:solidFill>
                  <a:srgbClr val="FF0000"/>
                </a:solidFill>
              </a:rPr>
              <a:t>States</a:t>
            </a:r>
            <a:r>
              <a:rPr lang="it-IT" i="1" u="sng" dirty="0">
                <a:solidFill>
                  <a:srgbClr val="FF0000"/>
                </a:solidFill>
              </a:rPr>
              <a:t> (Danimarca, Grecia, Islanda, Italia, Lussemburgo, Norvegia, Paesi Bassi, Polonia, Portogallo, Regno Unito, Repubblica ceca, Spagna, Turchia, Ungheria (ammissibilità)) (GS)</a:t>
            </a:r>
            <a:r>
              <a:rPr lang="it-IT" dirty="0"/>
              <a:t>, 12.12.2001, </a:t>
            </a:r>
            <a:r>
              <a:rPr lang="it-IT" dirty="0" err="1"/>
              <a:t>ric</a:t>
            </a:r>
            <a:r>
              <a:rPr lang="it-IT" dirty="0"/>
              <a:t> n. 52207/99: pretesa violazione degli art. 2, 10 e 13 CEDU; inammissibilità. </a:t>
            </a:r>
          </a:p>
          <a:p>
            <a:r>
              <a:rPr lang="it-IT" dirty="0"/>
              <a:t>Motivazione. «</a:t>
            </a:r>
            <a:r>
              <a:rPr lang="en-US" dirty="0"/>
              <a:t>The Convention was a multi-lateral treaty operating, subject to Article 56 (territorial application) of the Convention, </a:t>
            </a:r>
            <a:r>
              <a:rPr lang="en-US" i="1" dirty="0">
                <a:solidFill>
                  <a:srgbClr val="FF0000"/>
                </a:solidFill>
              </a:rPr>
              <a:t>in an essentially regional context and notably in the legal space of the Contracting States</a:t>
            </a:r>
            <a:r>
              <a:rPr lang="en-US" dirty="0">
                <a:solidFill>
                  <a:srgbClr val="FF0000"/>
                </a:solidFill>
              </a:rPr>
              <a:t>. </a:t>
            </a:r>
            <a:r>
              <a:rPr lang="en-US" i="1" dirty="0">
                <a:solidFill>
                  <a:srgbClr val="FF0000"/>
                </a:solidFill>
              </a:rPr>
              <a:t>The FRY clearly did not fall within this legal space</a:t>
            </a:r>
            <a:r>
              <a:rPr lang="en-US" i="1" dirty="0"/>
              <a:t>. The Convention was not designed to be applied throughout the world, even in respect of the conduct of Contracting States</a:t>
            </a:r>
            <a:r>
              <a:rPr lang="en-US" dirty="0"/>
              <a:t> (</a:t>
            </a:r>
            <a:r>
              <a:rPr lang="en-US" dirty="0" err="1"/>
              <a:t>punto</a:t>
            </a:r>
            <a:r>
              <a:rPr lang="en-US" dirty="0"/>
              <a:t> 80)». The Court was not therefore persuaded that there was any jurisdictional link between the persons who were victims of the act complained of and the respondent States. Accordingly, it was not satisfied that the applicants and their deceased relatives were capable of coming within the jurisdiction of the respondent States on account of the extra-territorial act in question. Accordingly, the Court </a:t>
            </a:r>
            <a:r>
              <a:rPr lang="en-US" dirty="0">
                <a:solidFill>
                  <a:srgbClr val="FF0000"/>
                </a:solidFill>
              </a:rPr>
              <a:t>concluded that the impugned action of the respondent States did not engage their Convention responsibility</a:t>
            </a:r>
            <a:r>
              <a:rPr lang="it-IT" dirty="0" smtClean="0"/>
              <a:t>»</a:t>
            </a:r>
            <a:endParaRPr lang="it-IT" dirty="0"/>
          </a:p>
        </p:txBody>
      </p:sp>
    </p:spTree>
    <p:extLst>
      <p:ext uri="{BB962C8B-B14F-4D97-AF65-F5344CB8AC3E}">
        <p14:creationId xmlns:p14="http://schemas.microsoft.com/office/powerpoint/2010/main" val="722433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struttura della Convenzione</a:t>
            </a:r>
            <a:endParaRPr lang="it-IT" dirty="0"/>
          </a:p>
        </p:txBody>
      </p:sp>
      <p:sp>
        <p:nvSpPr>
          <p:cNvPr id="3" name="Segnaposto contenuto 2"/>
          <p:cNvSpPr>
            <a:spLocks noGrp="1"/>
          </p:cNvSpPr>
          <p:nvPr>
            <p:ph idx="1"/>
          </p:nvPr>
        </p:nvSpPr>
        <p:spPr/>
        <p:txBody>
          <a:bodyPr>
            <a:normAutofit fontScale="77500" lnSpcReduction="20000"/>
          </a:bodyPr>
          <a:lstStyle/>
          <a:p>
            <a:r>
              <a:rPr lang="it-IT" sz="3000" b="1" u="heavy" dirty="0"/>
              <a:t>La struttura </a:t>
            </a:r>
            <a:r>
              <a:rPr lang="it-IT" sz="3000" b="1" u="heavy" dirty="0" smtClean="0"/>
              <a:t>e il carattere evolutivo della </a:t>
            </a:r>
            <a:r>
              <a:rPr lang="it-IT" sz="3000" b="1" u="heavy" dirty="0"/>
              <a:t>Convenzione</a:t>
            </a:r>
            <a:endParaRPr lang="it-IT" sz="3000" dirty="0"/>
          </a:p>
          <a:p>
            <a:r>
              <a:rPr lang="it-IT" sz="3000" dirty="0"/>
              <a:t>Diritti protetti (I), Sistema internazionale di controllo (II), Disposizioni finali (III), + Protocolli sostanziali. </a:t>
            </a:r>
          </a:p>
          <a:p>
            <a:r>
              <a:rPr lang="it-IT" sz="3000" b="1" dirty="0"/>
              <a:t>I - </a:t>
            </a:r>
            <a:r>
              <a:rPr lang="it-IT" sz="3000" b="1" dirty="0">
                <a:solidFill>
                  <a:srgbClr val="FF0000"/>
                </a:solidFill>
              </a:rPr>
              <a:t>Il catalogo dei diritti protetti</a:t>
            </a:r>
            <a:r>
              <a:rPr lang="it-IT" sz="3000" dirty="0"/>
              <a:t> è contenuto negli articoli da </a:t>
            </a:r>
            <a:r>
              <a:rPr lang="it-IT" sz="3000" b="1" dirty="0"/>
              <a:t>2 a 14 CEDU, che sanciscono diritti sostanziali (art. 2-5 e 7-12) o processuali (art. 6)</a:t>
            </a:r>
            <a:r>
              <a:rPr lang="it-IT" sz="3000" dirty="0"/>
              <a:t> (nota la peculiarità o strumentalità dei diritti affermati negli articoli 13 e 14). </a:t>
            </a:r>
            <a:r>
              <a:rPr lang="it-IT" sz="3000" dirty="0" smtClean="0"/>
              <a:t> </a:t>
            </a:r>
          </a:p>
          <a:p>
            <a:r>
              <a:rPr lang="it-IT" sz="3000" dirty="0" smtClean="0"/>
              <a:t>Gli </a:t>
            </a:r>
            <a:r>
              <a:rPr lang="it-IT" sz="3000" dirty="0"/>
              <a:t>articoli da </a:t>
            </a:r>
            <a:r>
              <a:rPr lang="it-IT" sz="3000" b="1" dirty="0"/>
              <a:t>15-18</a:t>
            </a:r>
            <a:r>
              <a:rPr lang="it-IT" sz="3000" dirty="0"/>
              <a:t> contengono </a:t>
            </a:r>
            <a:r>
              <a:rPr lang="it-IT" sz="3000" b="1" dirty="0"/>
              <a:t>“qualificazioni”</a:t>
            </a:r>
            <a:r>
              <a:rPr lang="it-IT" sz="3000" dirty="0"/>
              <a:t> dei diritti protetti (deroga in stato di urgenza, art. 15; restrizioni all'attività politica degli stranieri, 16; divieto dell'abuso di diritto, art. 17→no uso dei diritti convenzionali per scopi contrari alla finalità di tutela; limite all'applicazione delle restrizioni ai diritti, art. 18 → le deroghe, specifiche per articolo, o generali, possono essere applicate solo entro l'ambito e per le finalità loro proprie). </a:t>
            </a:r>
            <a:endParaRPr lang="it-IT" sz="3000" dirty="0" smtClean="0"/>
          </a:p>
          <a:p>
            <a:r>
              <a:rPr lang="it-IT" sz="3000" b="1" u="sng" dirty="0" smtClean="0"/>
              <a:t>È </a:t>
            </a:r>
            <a:r>
              <a:rPr lang="it-IT" sz="3000" b="1" u="sng" dirty="0"/>
              <a:t>sulla base dell’art. 15 che gli Stati membri hanno potuto, talora, applicare deroghe “restrittive” dei diritti di libertà di sospettati di attività terroristiche (interne o internazionali) (v. infra</a:t>
            </a:r>
            <a:r>
              <a:rPr lang="it-IT" sz="3000" b="1" u="sng" dirty="0" smtClean="0"/>
              <a:t>)</a:t>
            </a:r>
            <a:endParaRPr lang="it-IT" sz="3000" dirty="0"/>
          </a:p>
        </p:txBody>
      </p:sp>
    </p:spTree>
    <p:extLst>
      <p:ext uri="{BB962C8B-B14F-4D97-AF65-F5344CB8AC3E}">
        <p14:creationId xmlns:p14="http://schemas.microsoft.com/office/powerpoint/2010/main" val="31427859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Incompatibilità «</a:t>
            </a:r>
            <a:r>
              <a:rPr lang="it-IT" dirty="0" err="1" smtClean="0"/>
              <a:t>ratione</a:t>
            </a:r>
            <a:r>
              <a:rPr lang="it-IT" dirty="0" smtClean="0"/>
              <a:t> </a:t>
            </a:r>
            <a:r>
              <a:rPr lang="it-IT" dirty="0" err="1" smtClean="0"/>
              <a:t>temporis</a:t>
            </a:r>
            <a:r>
              <a:rPr lang="it-IT" dirty="0" smtClean="0"/>
              <a:t>»</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Sono </a:t>
            </a:r>
            <a:r>
              <a:rPr lang="it-IT" dirty="0"/>
              <a:t>contestabili dinanzi alla Corte EDU solo violazioni </a:t>
            </a:r>
            <a:r>
              <a:rPr lang="it-IT" dirty="0">
                <a:solidFill>
                  <a:srgbClr val="FF0000"/>
                </a:solidFill>
              </a:rPr>
              <a:t>verificatesi dopo l'entrata in vigore della Convenzione per lo Stato interessato</a:t>
            </a:r>
            <a:r>
              <a:rPr lang="it-IT" dirty="0"/>
              <a:t>. </a:t>
            </a:r>
            <a:r>
              <a:rPr lang="it-IT" dirty="0" smtClean="0"/>
              <a:t>La regola esprime il principio di «irretroattività» dei trattati (v. CVDT 1969).</a:t>
            </a:r>
          </a:p>
          <a:p>
            <a:r>
              <a:rPr lang="it-IT" dirty="0" smtClean="0"/>
              <a:t>Eccezione. Sono fatte </a:t>
            </a:r>
            <a:r>
              <a:rPr lang="it-IT" dirty="0"/>
              <a:t>salve le situazioni di carattere </a:t>
            </a:r>
            <a:r>
              <a:rPr lang="it-IT" dirty="0" smtClean="0"/>
              <a:t>continuo: ossia i pretesi illeciti </a:t>
            </a:r>
            <a:r>
              <a:rPr lang="it-IT" dirty="0"/>
              <a:t>che hanno preso avvio prima dell’entrata in vigore della CEDU per lo Stato, che proseguono </a:t>
            </a:r>
            <a:r>
              <a:rPr lang="it-IT" i="1" dirty="0">
                <a:solidFill>
                  <a:srgbClr val="FF0000"/>
                </a:solidFill>
              </a:rPr>
              <a:t>ininterrotte</a:t>
            </a:r>
            <a:r>
              <a:rPr lang="it-IT" dirty="0"/>
              <a:t> dopo la sua entrata in vigore per quello </a:t>
            </a:r>
            <a:r>
              <a:rPr lang="it-IT" dirty="0" smtClean="0"/>
              <a:t>Stato. </a:t>
            </a:r>
            <a:endParaRPr lang="it-IT" dirty="0"/>
          </a:p>
          <a:p>
            <a:r>
              <a:rPr lang="it-IT" dirty="0"/>
              <a:t>Ma anche in quest’ultimo caso, quali sono i confini temporali </a:t>
            </a:r>
            <a:r>
              <a:rPr lang="it-IT" dirty="0" smtClean="0"/>
              <a:t>«nel passato» della </a:t>
            </a:r>
            <a:r>
              <a:rPr lang="it-IT" dirty="0"/>
              <a:t>protezione offerta dalla CEDU? </a:t>
            </a:r>
            <a:r>
              <a:rPr lang="it-IT" dirty="0" smtClean="0"/>
              <a:t>La </a:t>
            </a:r>
            <a:r>
              <a:rPr lang="it-IT" dirty="0"/>
              <a:t>Corte esige che </a:t>
            </a:r>
            <a:r>
              <a:rPr lang="it-IT" i="1" dirty="0">
                <a:solidFill>
                  <a:srgbClr val="FF0000"/>
                </a:solidFill>
              </a:rPr>
              <a:t>la situazione </a:t>
            </a:r>
            <a:r>
              <a:rPr lang="it-IT" i="1" dirty="0" smtClean="0">
                <a:solidFill>
                  <a:srgbClr val="FF0000"/>
                </a:solidFill>
              </a:rPr>
              <a:t>«prevenuta» in contestazione mostri </a:t>
            </a:r>
            <a:r>
              <a:rPr lang="it-IT" i="1" dirty="0">
                <a:solidFill>
                  <a:srgbClr val="FF0000"/>
                </a:solidFill>
              </a:rPr>
              <a:t>un nesso effettivo con l’attualità (vigente la CEDU)</a:t>
            </a:r>
            <a:r>
              <a:rPr lang="it-IT" dirty="0"/>
              <a:t>, salvo situazioni di particolare gravità, che negano i fondamenti stessi della </a:t>
            </a:r>
            <a:r>
              <a:rPr lang="it-IT" dirty="0" smtClean="0"/>
              <a:t>Convenzione. Anche in tale ultimo caso l’imputabilità «temporale» </a:t>
            </a:r>
            <a:r>
              <a:rPr lang="it-IT" i="1" dirty="0" smtClean="0">
                <a:solidFill>
                  <a:srgbClr val="FF0000"/>
                </a:solidFill>
              </a:rPr>
              <a:t>non </a:t>
            </a:r>
            <a:r>
              <a:rPr lang="it-IT" i="1" dirty="0">
                <a:solidFill>
                  <a:srgbClr val="FF0000"/>
                </a:solidFill>
              </a:rPr>
              <a:t>può retroagire oltre il limite temporale </a:t>
            </a:r>
            <a:r>
              <a:rPr lang="it-IT" i="1" dirty="0" smtClean="0">
                <a:solidFill>
                  <a:srgbClr val="FF0000"/>
                </a:solidFill>
              </a:rPr>
              <a:t>dell’entrata in vigore </a:t>
            </a:r>
            <a:r>
              <a:rPr lang="it-IT" i="1" dirty="0">
                <a:solidFill>
                  <a:srgbClr val="FF0000"/>
                </a:solidFill>
              </a:rPr>
              <a:t>della Convenzione, il </a:t>
            </a:r>
            <a:r>
              <a:rPr lang="it-IT" i="1" dirty="0" smtClean="0">
                <a:solidFill>
                  <a:srgbClr val="FF0000"/>
                </a:solidFill>
              </a:rPr>
              <a:t>4.11.1950</a:t>
            </a:r>
            <a:r>
              <a:rPr lang="it-IT" dirty="0" smtClean="0"/>
              <a:t>. Limite temporale obiettivo.</a:t>
            </a:r>
          </a:p>
          <a:p>
            <a:r>
              <a:rPr lang="it-IT" dirty="0" smtClean="0"/>
              <a:t>Vedi: </a:t>
            </a:r>
            <a:r>
              <a:rPr lang="en-US" i="1" u="sng" dirty="0" err="1">
                <a:solidFill>
                  <a:srgbClr val="FF0000"/>
                </a:solidFill>
              </a:rPr>
              <a:t>Janowiec</a:t>
            </a:r>
            <a:r>
              <a:rPr lang="en-US" i="1" u="sng" dirty="0">
                <a:solidFill>
                  <a:srgbClr val="FF0000"/>
                </a:solidFill>
              </a:rPr>
              <a:t> et </a:t>
            </a:r>
            <a:r>
              <a:rPr lang="en-US" i="1" u="sng" dirty="0" err="1">
                <a:solidFill>
                  <a:srgbClr val="FF0000"/>
                </a:solidFill>
              </a:rPr>
              <a:t>autres</a:t>
            </a:r>
            <a:r>
              <a:rPr lang="en-US" i="1" u="sng" dirty="0">
                <a:solidFill>
                  <a:srgbClr val="FF0000"/>
                </a:solidFill>
              </a:rPr>
              <a:t> c. </a:t>
            </a:r>
            <a:r>
              <a:rPr lang="en-US" i="1" u="sng" dirty="0" err="1">
                <a:solidFill>
                  <a:srgbClr val="FF0000"/>
                </a:solidFill>
              </a:rPr>
              <a:t>Russie</a:t>
            </a:r>
            <a:r>
              <a:rPr lang="en-US" i="1" u="sng" dirty="0">
                <a:solidFill>
                  <a:srgbClr val="FF0000"/>
                </a:solidFill>
              </a:rPr>
              <a:t> (GC)</a:t>
            </a:r>
            <a:r>
              <a:rPr lang="en-US" dirty="0"/>
              <a:t>, 21.10.2013, 55508/07 et </a:t>
            </a:r>
            <a:r>
              <a:rPr lang="en-US" dirty="0" smtClean="0"/>
              <a:t>29520/09 (</a:t>
            </a:r>
            <a:r>
              <a:rPr lang="en-US" dirty="0" err="1" smtClean="0"/>
              <a:t>gravi</a:t>
            </a:r>
            <a:r>
              <a:rPr lang="en-US" dirty="0" smtClean="0"/>
              <a:t> </a:t>
            </a:r>
            <a:r>
              <a:rPr lang="en-US" dirty="0" err="1" smtClean="0"/>
              <a:t>stragi</a:t>
            </a:r>
            <a:r>
              <a:rPr lang="en-US" dirty="0" smtClean="0"/>
              <a:t> </a:t>
            </a:r>
            <a:r>
              <a:rPr lang="en-US" dirty="0" err="1" smtClean="0"/>
              <a:t>russe</a:t>
            </a:r>
            <a:r>
              <a:rPr lang="en-US" dirty="0" smtClean="0"/>
              <a:t> e art. 3 CEDU) e </a:t>
            </a:r>
            <a:r>
              <a:rPr lang="it-IT" i="1" u="sng" dirty="0" err="1">
                <a:solidFill>
                  <a:srgbClr val="FF0000"/>
                </a:solidFill>
              </a:rPr>
              <a:t>Šilih</a:t>
            </a:r>
            <a:r>
              <a:rPr lang="it-IT" i="1" u="sng" dirty="0">
                <a:solidFill>
                  <a:srgbClr val="FF0000"/>
                </a:solidFill>
              </a:rPr>
              <a:t> c. </a:t>
            </a:r>
            <a:r>
              <a:rPr lang="it-IT" i="1" u="sng" dirty="0" err="1">
                <a:solidFill>
                  <a:srgbClr val="FF0000"/>
                </a:solidFill>
              </a:rPr>
              <a:t>Slovénie</a:t>
            </a:r>
            <a:r>
              <a:rPr lang="it-IT" i="1" u="sng" dirty="0">
                <a:solidFill>
                  <a:srgbClr val="FF0000"/>
                </a:solidFill>
              </a:rPr>
              <a:t> (GC)</a:t>
            </a:r>
            <a:r>
              <a:rPr lang="it-IT" dirty="0"/>
              <a:t>, 9.4.2009, ric. n. </a:t>
            </a:r>
            <a:r>
              <a:rPr lang="it-IT" dirty="0" smtClean="0"/>
              <a:t>71463/01 (art. 2).</a:t>
            </a:r>
            <a:endParaRPr lang="it-IT" dirty="0"/>
          </a:p>
          <a:p>
            <a:endParaRPr lang="it-IT" dirty="0"/>
          </a:p>
        </p:txBody>
      </p:sp>
    </p:spTree>
    <p:extLst>
      <p:ext uri="{BB962C8B-B14F-4D97-AF65-F5344CB8AC3E}">
        <p14:creationId xmlns:p14="http://schemas.microsoft.com/office/powerpoint/2010/main" val="8569603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Incompatibilità «</a:t>
            </a:r>
            <a:r>
              <a:rPr lang="it-IT" dirty="0" err="1" smtClean="0"/>
              <a:t>ratione</a:t>
            </a:r>
            <a:r>
              <a:rPr lang="it-IT" dirty="0" smtClean="0"/>
              <a:t> </a:t>
            </a:r>
            <a:r>
              <a:rPr lang="it-IT" dirty="0" err="1" smtClean="0"/>
              <a:t>materiae</a:t>
            </a:r>
            <a:r>
              <a:rPr lang="it-IT" dirty="0" smtClean="0"/>
              <a:t>»</a:t>
            </a:r>
            <a:endParaRPr lang="it-IT" dirty="0"/>
          </a:p>
        </p:txBody>
      </p:sp>
      <p:sp>
        <p:nvSpPr>
          <p:cNvPr id="3" name="Segnaposto contenuto 2"/>
          <p:cNvSpPr>
            <a:spLocks noGrp="1"/>
          </p:cNvSpPr>
          <p:nvPr>
            <p:ph idx="1"/>
          </p:nvPr>
        </p:nvSpPr>
        <p:spPr/>
        <p:txBody>
          <a:bodyPr>
            <a:noAutofit/>
          </a:bodyPr>
          <a:lstStyle/>
          <a:p>
            <a:r>
              <a:rPr lang="it-IT" sz="1700" dirty="0"/>
              <a:t>La pretesa deve essere riconducibile a uno dei diritti protetti dalla </a:t>
            </a:r>
            <a:r>
              <a:rPr lang="it-IT" sz="1700" dirty="0" smtClean="0"/>
              <a:t>CEDU, testualmente o «per implicazione» </a:t>
            </a:r>
            <a:r>
              <a:rPr lang="it-IT" sz="1700" dirty="0"/>
              <a:t>(giurisprudenza </a:t>
            </a:r>
            <a:r>
              <a:rPr lang="it-IT" sz="1700" dirty="0">
                <a:solidFill>
                  <a:srgbClr val="FF0000"/>
                </a:solidFill>
              </a:rPr>
              <a:t>interpretativa</a:t>
            </a:r>
            <a:r>
              <a:rPr lang="it-IT" sz="1700" dirty="0"/>
              <a:t> della Corte</a:t>
            </a:r>
            <a:r>
              <a:rPr lang="it-IT" sz="1700" dirty="0" smtClean="0"/>
              <a:t>). Pretese </a:t>
            </a:r>
            <a:r>
              <a:rPr lang="it-IT" sz="1700" dirty="0"/>
              <a:t>giuridiche non </a:t>
            </a:r>
            <a:r>
              <a:rPr lang="it-IT" sz="1700" dirty="0" smtClean="0"/>
              <a:t>«protette» dai </a:t>
            </a:r>
            <a:r>
              <a:rPr lang="it-IT" sz="1700" dirty="0"/>
              <a:t>diritti convenzionali </a:t>
            </a:r>
            <a:r>
              <a:rPr lang="it-IT" sz="1700" dirty="0" smtClean="0"/>
              <a:t>non sono ricevibili; se velleitarie, determinano l’irricevibilità del </a:t>
            </a:r>
            <a:r>
              <a:rPr lang="it-IT" sz="1700" dirty="0"/>
              <a:t>ricorso. </a:t>
            </a:r>
          </a:p>
          <a:p>
            <a:r>
              <a:rPr lang="it-IT" sz="1700" dirty="0"/>
              <a:t>Tuttavia occorre prudenza, e talora è opportuno tentare il ricorso, forzando la situazione giuridica con argomenti </a:t>
            </a:r>
            <a:r>
              <a:rPr lang="it-IT" sz="1700" dirty="0" smtClean="0"/>
              <a:t>appropriati. La Corte è competente a verificare la sua competenza, ossia la «portata» dei diritti convenzionali; è talora disponibile </a:t>
            </a:r>
            <a:r>
              <a:rPr lang="it-IT" sz="1700" dirty="0"/>
              <a:t>a modificare in senso ampliativo la propria giurisprudenza ove ne ricorra </a:t>
            </a:r>
            <a:r>
              <a:rPr lang="it-IT" sz="1700" dirty="0" smtClean="0"/>
              <a:t>necessità (</a:t>
            </a:r>
            <a:r>
              <a:rPr lang="it-IT" sz="1700" i="1" dirty="0" err="1" smtClean="0">
                <a:solidFill>
                  <a:srgbClr val="FF0000"/>
                </a:solidFill>
              </a:rPr>
              <a:t>overruling</a:t>
            </a:r>
            <a:r>
              <a:rPr lang="it-IT" sz="1700" dirty="0" smtClean="0"/>
              <a:t>: infra, tecniche interpretative). In tale prospettiva, la questione della ricevibilità è spesso esaminata </a:t>
            </a:r>
            <a:r>
              <a:rPr lang="it-IT" sz="1700" dirty="0" smtClean="0">
                <a:solidFill>
                  <a:srgbClr val="FF0000"/>
                </a:solidFill>
              </a:rPr>
              <a:t>congiuntamente al merito</a:t>
            </a:r>
            <a:r>
              <a:rPr lang="it-IT" sz="1700" dirty="0" smtClean="0"/>
              <a:t>.</a:t>
            </a:r>
          </a:p>
          <a:p>
            <a:r>
              <a:rPr lang="it-IT" sz="1700" dirty="0" smtClean="0"/>
              <a:t>Esempi</a:t>
            </a:r>
            <a:r>
              <a:rPr lang="it-IT" sz="1700" dirty="0"/>
              <a:t>: </a:t>
            </a:r>
            <a:r>
              <a:rPr lang="it-IT" sz="1700" i="1" u="sng" dirty="0">
                <a:solidFill>
                  <a:srgbClr val="FF0000"/>
                </a:solidFill>
              </a:rPr>
              <a:t>Christine Goodwin c. Regno </a:t>
            </a:r>
            <a:r>
              <a:rPr lang="it-IT" sz="1700" i="1" u="sng" dirty="0" smtClean="0">
                <a:solidFill>
                  <a:srgbClr val="FF0000"/>
                </a:solidFill>
              </a:rPr>
              <a:t>Unito (GC)</a:t>
            </a:r>
            <a:r>
              <a:rPr lang="it-IT" sz="1700" dirty="0" smtClean="0"/>
              <a:t>, </a:t>
            </a:r>
            <a:r>
              <a:rPr lang="it-IT" sz="1700" dirty="0"/>
              <a:t>11.7.2002, ric. n. </a:t>
            </a:r>
            <a:r>
              <a:rPr lang="it-IT" sz="1700" dirty="0" smtClean="0"/>
              <a:t>28957/95, in cui è questione del se l’art. 8 CEDU (e 12) includa il diritto di un soggetto transessuale di vedersi riconosciuta, nei documenti pubblici, la «nuova» identità acquisita a seguito di intervento chirurgico; </a:t>
            </a:r>
            <a:r>
              <a:rPr lang="it-IT" sz="1700" i="1" u="sng" dirty="0" err="1">
                <a:solidFill>
                  <a:srgbClr val="FF0000"/>
                </a:solidFill>
              </a:rPr>
              <a:t>Micallef</a:t>
            </a:r>
            <a:r>
              <a:rPr lang="it-IT" sz="1700" i="1" u="sng" dirty="0">
                <a:solidFill>
                  <a:srgbClr val="FF0000"/>
                </a:solidFill>
              </a:rPr>
              <a:t> c. Malta (GC)</a:t>
            </a:r>
            <a:r>
              <a:rPr lang="it-IT" sz="1700" dirty="0"/>
              <a:t>, 15.10.2009, ric. n. </a:t>
            </a:r>
            <a:r>
              <a:rPr lang="it-IT" sz="1700" dirty="0" smtClean="0"/>
              <a:t>17056/06: in cui è questione del se l’art. 6 CEDU, equo processo civile e penale, concerna (e tuteli) l’imparzialità del giudice anche nei procedimenti civili di natura cautelare(ingiunzione); </a:t>
            </a:r>
            <a:r>
              <a:rPr lang="it-IT" sz="1700" i="1" u="sng" dirty="0" err="1">
                <a:solidFill>
                  <a:srgbClr val="FF0000"/>
                </a:solidFill>
              </a:rPr>
              <a:t>Magyar</a:t>
            </a:r>
            <a:r>
              <a:rPr lang="it-IT" sz="1700" i="1" u="sng" dirty="0">
                <a:solidFill>
                  <a:srgbClr val="FF0000"/>
                </a:solidFill>
              </a:rPr>
              <a:t> Helsinki </a:t>
            </a:r>
            <a:r>
              <a:rPr lang="it-IT" sz="1700" i="1" u="sng" dirty="0" err="1">
                <a:solidFill>
                  <a:srgbClr val="FF0000"/>
                </a:solidFill>
              </a:rPr>
              <a:t>Bizottság</a:t>
            </a:r>
            <a:r>
              <a:rPr lang="it-IT" sz="1700" i="1" u="sng" dirty="0">
                <a:solidFill>
                  <a:srgbClr val="FF0000"/>
                </a:solidFill>
              </a:rPr>
              <a:t> v. </a:t>
            </a:r>
            <a:r>
              <a:rPr lang="it-IT" sz="1700" i="1" u="sng" dirty="0" err="1">
                <a:solidFill>
                  <a:srgbClr val="FF0000"/>
                </a:solidFill>
              </a:rPr>
              <a:t>Hungary</a:t>
            </a:r>
            <a:r>
              <a:rPr lang="it-IT" sz="1700" i="1" u="sng" dirty="0">
                <a:solidFill>
                  <a:srgbClr val="FF0000"/>
                </a:solidFill>
              </a:rPr>
              <a:t> [GC]</a:t>
            </a:r>
            <a:r>
              <a:rPr lang="it-IT" sz="1700" dirty="0"/>
              <a:t>, 8.11.2016, ric. n. </a:t>
            </a:r>
            <a:r>
              <a:rPr lang="it-IT" sz="1700" dirty="0" smtClean="0"/>
              <a:t>18030/11, in cui è in esame il problema del se l’art. 10 CEDU (libertà di espressione: ossia di manifestare, di ricevere e di diffondere informazioni, presupponga anche l’obbligo dello Stato di «rilasciare» informazioni di cui è in possesso, strumentali alla libertà in oggetto.</a:t>
            </a:r>
            <a:endParaRPr lang="it-IT" sz="1700" dirty="0"/>
          </a:p>
        </p:txBody>
      </p:sp>
    </p:spTree>
    <p:extLst>
      <p:ext uri="{BB962C8B-B14F-4D97-AF65-F5344CB8AC3E}">
        <p14:creationId xmlns:p14="http://schemas.microsoft.com/office/powerpoint/2010/main" val="30014380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Sinossi delle condizioni di ricevibilità del ricorso individuale (art. 34 e 35)</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Nozione di </a:t>
            </a:r>
            <a:r>
              <a:rPr lang="it-IT" dirty="0" smtClean="0">
                <a:solidFill>
                  <a:srgbClr val="FF0000"/>
                </a:solidFill>
              </a:rPr>
              <a:t>vittima</a:t>
            </a:r>
            <a:r>
              <a:rPr lang="it-IT" dirty="0" smtClean="0"/>
              <a:t> (art. 34: legittimazione formale, e interesse ad agire; vittima diretta, indiretta, potenziale);</a:t>
            </a:r>
          </a:p>
          <a:p>
            <a:r>
              <a:rPr lang="it-IT" dirty="0" smtClean="0">
                <a:solidFill>
                  <a:srgbClr val="FF0000"/>
                </a:solidFill>
              </a:rPr>
              <a:t>Esaurimento dei ricorsi interni</a:t>
            </a:r>
            <a:r>
              <a:rPr lang="it-IT" dirty="0" smtClean="0"/>
              <a:t>: esperimento dei rimedi interni predisposti per rimediare (conclusivamente) alla pretesa violazione, purché «effettivi» (art. 13 CEDU), dunque accessibili all’individuo, esperibili in tempi certi e ragionevoli, ed efficaci (idonei a rimediare alla lesione);</a:t>
            </a:r>
          </a:p>
          <a:p>
            <a:r>
              <a:rPr lang="it-IT" dirty="0" smtClean="0">
                <a:solidFill>
                  <a:srgbClr val="FF0000"/>
                </a:solidFill>
              </a:rPr>
              <a:t>Termine dei 6 mesi</a:t>
            </a:r>
            <a:r>
              <a:rPr lang="it-IT" dirty="0" smtClean="0"/>
              <a:t> a partire dalla decisione interna definitiva («pregiudizievole»)</a:t>
            </a:r>
          </a:p>
          <a:p>
            <a:r>
              <a:rPr lang="it-IT" dirty="0" smtClean="0"/>
              <a:t>Presenza di un pregiudizio (individuale, oggettivo) «</a:t>
            </a:r>
            <a:r>
              <a:rPr lang="it-IT" dirty="0" smtClean="0">
                <a:solidFill>
                  <a:srgbClr val="FF0000"/>
                </a:solidFill>
              </a:rPr>
              <a:t>importante</a:t>
            </a:r>
            <a:r>
              <a:rPr lang="it-IT" dirty="0" smtClean="0"/>
              <a:t>»: qualificazione e limiti «di ordine pubblico»;</a:t>
            </a:r>
          </a:p>
          <a:p>
            <a:r>
              <a:rPr lang="it-IT" dirty="0" smtClean="0"/>
              <a:t>Profili di sostanza: in positivo, </a:t>
            </a:r>
            <a:r>
              <a:rPr lang="it-IT" dirty="0" smtClean="0">
                <a:solidFill>
                  <a:srgbClr val="FF0000"/>
                </a:solidFill>
              </a:rPr>
              <a:t>compatibilità</a:t>
            </a:r>
            <a:r>
              <a:rPr lang="it-IT" dirty="0" smtClean="0"/>
              <a:t> (prima valutazione) </a:t>
            </a:r>
            <a:r>
              <a:rPr lang="it-IT" dirty="0" err="1" smtClean="0">
                <a:solidFill>
                  <a:srgbClr val="FF0000"/>
                </a:solidFill>
              </a:rPr>
              <a:t>ratione</a:t>
            </a:r>
            <a:r>
              <a:rPr lang="it-IT" dirty="0" smtClean="0">
                <a:solidFill>
                  <a:srgbClr val="FF0000"/>
                </a:solidFill>
              </a:rPr>
              <a:t> </a:t>
            </a:r>
            <a:r>
              <a:rPr lang="it-IT" dirty="0" err="1" smtClean="0">
                <a:solidFill>
                  <a:srgbClr val="FF0000"/>
                </a:solidFill>
              </a:rPr>
              <a:t>personae</a:t>
            </a:r>
            <a:r>
              <a:rPr lang="it-IT" dirty="0" smtClean="0"/>
              <a:t> (legittimazione passiva statale), </a:t>
            </a:r>
            <a:r>
              <a:rPr lang="it-IT" dirty="0" err="1" smtClean="0">
                <a:solidFill>
                  <a:srgbClr val="FF0000"/>
                </a:solidFill>
              </a:rPr>
              <a:t>ratione</a:t>
            </a:r>
            <a:r>
              <a:rPr lang="it-IT" dirty="0" smtClean="0">
                <a:solidFill>
                  <a:srgbClr val="FF0000"/>
                </a:solidFill>
              </a:rPr>
              <a:t> loci</a:t>
            </a:r>
            <a:r>
              <a:rPr lang="it-IT" dirty="0" smtClean="0"/>
              <a:t> (territorialità della giurisdizione statale, eventuali modulazioni), </a:t>
            </a:r>
            <a:r>
              <a:rPr lang="it-IT" dirty="0" err="1" smtClean="0">
                <a:solidFill>
                  <a:srgbClr val="FF0000"/>
                </a:solidFill>
              </a:rPr>
              <a:t>ratione</a:t>
            </a:r>
            <a:r>
              <a:rPr lang="it-IT" dirty="0" smtClean="0">
                <a:solidFill>
                  <a:srgbClr val="FF0000"/>
                </a:solidFill>
              </a:rPr>
              <a:t> </a:t>
            </a:r>
            <a:r>
              <a:rPr lang="it-IT" dirty="0" err="1" smtClean="0">
                <a:solidFill>
                  <a:srgbClr val="FF0000"/>
                </a:solidFill>
              </a:rPr>
              <a:t>temporis</a:t>
            </a:r>
            <a:r>
              <a:rPr lang="it-IT" dirty="0" smtClean="0"/>
              <a:t> (applicabilità temporale delle garanzie convenzionali), </a:t>
            </a:r>
            <a:r>
              <a:rPr lang="it-IT" dirty="0" err="1" smtClean="0">
                <a:solidFill>
                  <a:srgbClr val="FF0000"/>
                </a:solidFill>
              </a:rPr>
              <a:t>ratione</a:t>
            </a:r>
            <a:r>
              <a:rPr lang="it-IT" dirty="0" smtClean="0">
                <a:solidFill>
                  <a:srgbClr val="FF0000"/>
                </a:solidFill>
              </a:rPr>
              <a:t> </a:t>
            </a:r>
            <a:r>
              <a:rPr lang="it-IT" dirty="0" err="1" smtClean="0">
                <a:solidFill>
                  <a:srgbClr val="FF0000"/>
                </a:solidFill>
              </a:rPr>
              <a:t>materiae</a:t>
            </a:r>
            <a:r>
              <a:rPr lang="it-IT" dirty="0" smtClean="0"/>
              <a:t> (pretesa inclusa nella «portata» dei diritti convenzionali).</a:t>
            </a:r>
          </a:p>
          <a:p>
            <a:endParaRPr lang="it-IT" dirty="0"/>
          </a:p>
        </p:txBody>
      </p:sp>
    </p:spTree>
    <p:extLst>
      <p:ext uri="{BB962C8B-B14F-4D97-AF65-F5344CB8AC3E}">
        <p14:creationId xmlns:p14="http://schemas.microsoft.com/office/powerpoint/2010/main" val="1962094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Profili </a:t>
            </a:r>
            <a:r>
              <a:rPr lang="it-IT" b="1" dirty="0"/>
              <a:t>procedurali ed esiti del ricorso</a:t>
            </a:r>
            <a:endParaRPr lang="it-IT" dirty="0"/>
          </a:p>
        </p:txBody>
      </p:sp>
      <p:sp>
        <p:nvSpPr>
          <p:cNvPr id="3" name="Segnaposto contenuto 2"/>
          <p:cNvSpPr>
            <a:spLocks noGrp="1"/>
          </p:cNvSpPr>
          <p:nvPr>
            <p:ph idx="1"/>
          </p:nvPr>
        </p:nvSpPr>
        <p:spPr/>
        <p:txBody>
          <a:bodyPr>
            <a:normAutofit fontScale="62500" lnSpcReduction="20000"/>
          </a:bodyPr>
          <a:lstStyle/>
          <a:p>
            <a:r>
              <a:rPr lang="it-IT" dirty="0"/>
              <a:t>Cfr. art. 36-41 e </a:t>
            </a:r>
            <a:r>
              <a:rPr lang="it-IT" dirty="0" smtClean="0"/>
              <a:t>44-46 CEDU; </a:t>
            </a:r>
            <a:r>
              <a:rPr lang="it-IT" dirty="0" err="1">
                <a:solidFill>
                  <a:srgbClr val="FF0000"/>
                </a:solidFill>
              </a:rPr>
              <a:t>Rules</a:t>
            </a:r>
            <a:r>
              <a:rPr lang="it-IT" dirty="0">
                <a:solidFill>
                  <a:srgbClr val="FF0000"/>
                </a:solidFill>
              </a:rPr>
              <a:t> of Court</a:t>
            </a:r>
            <a:r>
              <a:rPr lang="it-IT" dirty="0"/>
              <a:t> (14.11.2016, </a:t>
            </a:r>
            <a:r>
              <a:rPr lang="it-IT" dirty="0" err="1"/>
              <a:t>Plenary</a:t>
            </a:r>
            <a:r>
              <a:rPr lang="it-IT" dirty="0"/>
              <a:t> Court</a:t>
            </a:r>
            <a:r>
              <a:rPr lang="it-IT" dirty="0" smtClean="0"/>
              <a:t>). Disponibili sul sito della Corte anche Schede con «i</a:t>
            </a:r>
            <a:r>
              <a:rPr lang="it-IT" dirty="0" smtClean="0">
                <a:solidFill>
                  <a:srgbClr val="FF0000"/>
                </a:solidFill>
              </a:rPr>
              <a:t>nformazioni pratiche</a:t>
            </a:r>
            <a:r>
              <a:rPr lang="it-IT" dirty="0" smtClean="0"/>
              <a:t>»</a:t>
            </a:r>
            <a:endParaRPr lang="it-IT" dirty="0"/>
          </a:p>
          <a:p>
            <a:r>
              <a:rPr lang="it-IT" dirty="0" smtClean="0"/>
              <a:t>La </a:t>
            </a:r>
            <a:r>
              <a:rPr lang="it-IT" dirty="0"/>
              <a:t>procedura davanti alla Corte (Camere e Grande Camera)  rispetta il </a:t>
            </a:r>
            <a:r>
              <a:rPr lang="it-IT" dirty="0">
                <a:solidFill>
                  <a:srgbClr val="FF0000"/>
                </a:solidFill>
              </a:rPr>
              <a:t>principio del contraddittorio</a:t>
            </a:r>
            <a:r>
              <a:rPr lang="it-IT" dirty="0"/>
              <a:t> e si compone di </a:t>
            </a:r>
            <a:r>
              <a:rPr lang="it-IT" dirty="0">
                <a:solidFill>
                  <a:srgbClr val="FF0000"/>
                </a:solidFill>
              </a:rPr>
              <a:t>una fase scritta e di una fase orale</a:t>
            </a:r>
            <a:r>
              <a:rPr lang="it-IT" dirty="0"/>
              <a:t> (quest’ultima eventuale</a:t>
            </a:r>
            <a:r>
              <a:rPr lang="it-IT" dirty="0" smtClean="0"/>
              <a:t>). Non </a:t>
            </a:r>
            <a:r>
              <a:rPr lang="it-IT" dirty="0"/>
              <a:t>esige la presenza di patrocinatori per i privati (gli Stati sono rappresentati da “agenti</a:t>
            </a:r>
            <a:r>
              <a:rPr lang="it-IT" dirty="0" smtClean="0"/>
              <a:t>”). La Corte può concedere misure di assistenza giudiziaria (gratuito patrocinio)</a:t>
            </a:r>
          </a:p>
          <a:p>
            <a:r>
              <a:rPr lang="it-IT" dirty="0" smtClean="0"/>
              <a:t>Le fasi</a:t>
            </a:r>
            <a:r>
              <a:rPr lang="it-IT" b="1" dirty="0" smtClean="0">
                <a:solidFill>
                  <a:srgbClr val="FF0000"/>
                </a:solidFill>
              </a:rPr>
              <a:t> </a:t>
            </a:r>
            <a:r>
              <a:rPr lang="it-IT" b="1" dirty="0">
                <a:solidFill>
                  <a:srgbClr val="FF0000"/>
                </a:solidFill>
              </a:rPr>
              <a:t>procedurali essenziali</a:t>
            </a:r>
            <a:r>
              <a:rPr lang="it-IT" dirty="0"/>
              <a:t>: </a:t>
            </a:r>
          </a:p>
          <a:p>
            <a:r>
              <a:rPr lang="it-IT" dirty="0"/>
              <a:t>a) fase introduttiva (esame preliminare della ricevibilità, designazione del giudice relatore e assegnazione a una camera, priorità nella trattazione, comunicazione del ricorso allo Stato convenuto); </a:t>
            </a:r>
          </a:p>
          <a:p>
            <a:r>
              <a:rPr lang="it-IT" dirty="0"/>
              <a:t>b) </a:t>
            </a:r>
            <a:r>
              <a:rPr lang="it-IT" dirty="0" smtClean="0"/>
              <a:t>adozione </a:t>
            </a:r>
            <a:r>
              <a:rPr lang="it-IT" dirty="0"/>
              <a:t>di misure cautelari, intervento di terzi, misure di inchiesta; </a:t>
            </a:r>
            <a:r>
              <a:rPr lang="it-IT" dirty="0" smtClean="0"/>
              <a:t>eventuale udienza (esposizione / approfondimento orale degli argomenti delle parti)</a:t>
            </a:r>
            <a:endParaRPr lang="it-IT" dirty="0"/>
          </a:p>
          <a:p>
            <a:r>
              <a:rPr lang="it-IT" dirty="0"/>
              <a:t>c) eventuale composizione “alternativa” </a:t>
            </a:r>
            <a:r>
              <a:rPr lang="it-IT" dirty="0" smtClean="0"/>
              <a:t>o desistenza dalla </a:t>
            </a:r>
            <a:r>
              <a:rPr lang="it-IT" dirty="0"/>
              <a:t>controversia (composizione </a:t>
            </a:r>
            <a:r>
              <a:rPr lang="it-IT" dirty="0" smtClean="0"/>
              <a:t>amichevole: art. 39; </a:t>
            </a:r>
            <a:r>
              <a:rPr lang="it-IT" dirty="0"/>
              <a:t>desistenza; archiviazione o radiazione dal ruolo per altri </a:t>
            </a:r>
            <a:r>
              <a:rPr lang="it-IT" dirty="0" smtClean="0"/>
              <a:t>motivi: art. 37 CEDU); </a:t>
            </a:r>
            <a:endParaRPr lang="it-IT" dirty="0"/>
          </a:p>
          <a:p>
            <a:r>
              <a:rPr lang="it-IT" dirty="0"/>
              <a:t>d) decisione sul merito </a:t>
            </a:r>
            <a:r>
              <a:rPr lang="it-IT" dirty="0" smtClean="0"/>
              <a:t>(fondatezza o infondatezza del ricorso; competenza e carattere definitivo) (art.  42, 44); </a:t>
            </a:r>
            <a:endParaRPr lang="it-IT" dirty="0"/>
          </a:p>
          <a:p>
            <a:r>
              <a:rPr lang="it-IT" dirty="0"/>
              <a:t>e) </a:t>
            </a:r>
            <a:r>
              <a:rPr lang="it-IT" dirty="0" smtClean="0"/>
              <a:t>contenuto ed effetti </a:t>
            </a:r>
            <a:r>
              <a:rPr lang="it-IT" dirty="0"/>
              <a:t>della sentenza definitiva; obblighi degli Stati membri; monitoraggio del Comitato dei </a:t>
            </a:r>
            <a:r>
              <a:rPr lang="it-IT" dirty="0" smtClean="0"/>
              <a:t>ministri; le «sentenze pilota» (contenuto, ratio, effetti)</a:t>
            </a:r>
            <a:endParaRPr lang="it-IT" dirty="0"/>
          </a:p>
          <a:p>
            <a:endParaRPr lang="it-IT" dirty="0"/>
          </a:p>
        </p:txBody>
      </p:sp>
    </p:spTree>
    <p:extLst>
      <p:ext uri="{BB962C8B-B14F-4D97-AF65-F5344CB8AC3E}">
        <p14:creationId xmlns:p14="http://schemas.microsoft.com/office/powerpoint/2010/main" val="12509053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 Fase introduttiva del </a:t>
            </a:r>
            <a:r>
              <a:rPr lang="it-IT" dirty="0" smtClean="0"/>
              <a:t>procedimento</a:t>
            </a:r>
            <a:endParaRPr lang="it-IT" dirty="0"/>
          </a:p>
        </p:txBody>
      </p:sp>
      <p:sp>
        <p:nvSpPr>
          <p:cNvPr id="3" name="Segnaposto contenuto 2"/>
          <p:cNvSpPr>
            <a:spLocks noGrp="1"/>
          </p:cNvSpPr>
          <p:nvPr>
            <p:ph idx="1"/>
          </p:nvPr>
        </p:nvSpPr>
        <p:spPr/>
        <p:txBody>
          <a:bodyPr>
            <a:normAutofit fontScale="62500" lnSpcReduction="20000"/>
          </a:bodyPr>
          <a:lstStyle/>
          <a:p>
            <a:r>
              <a:rPr lang="en-US" dirty="0"/>
              <a:t>I </a:t>
            </a:r>
            <a:r>
              <a:rPr lang="en-US" b="1" dirty="0" err="1">
                <a:solidFill>
                  <a:srgbClr val="FF0000"/>
                </a:solidFill>
              </a:rPr>
              <a:t>principi</a:t>
            </a:r>
            <a:r>
              <a:rPr lang="en-US" b="1" dirty="0">
                <a:solidFill>
                  <a:srgbClr val="FF0000"/>
                </a:solidFill>
              </a:rPr>
              <a:t> </a:t>
            </a:r>
            <a:r>
              <a:rPr lang="en-US" b="1" dirty="0" err="1">
                <a:solidFill>
                  <a:srgbClr val="FF0000"/>
                </a:solidFill>
              </a:rPr>
              <a:t>regolatori</a:t>
            </a:r>
            <a:r>
              <a:rPr lang="en-US" dirty="0"/>
              <a:t>: </a:t>
            </a:r>
            <a:r>
              <a:rPr lang="en-US" dirty="0" err="1"/>
              <a:t>contraddittorio</a:t>
            </a:r>
            <a:r>
              <a:rPr lang="en-US" dirty="0"/>
              <a:t>; </a:t>
            </a:r>
            <a:r>
              <a:rPr lang="en-US" dirty="0" err="1"/>
              <a:t>obbligo</a:t>
            </a:r>
            <a:r>
              <a:rPr lang="en-US" dirty="0"/>
              <a:t> di “</a:t>
            </a:r>
            <a:r>
              <a:rPr lang="en-US" b="1" dirty="0" err="1"/>
              <a:t>piena</a:t>
            </a:r>
            <a:r>
              <a:rPr lang="en-US" b="1" dirty="0"/>
              <a:t> </a:t>
            </a:r>
            <a:r>
              <a:rPr lang="en-US" b="1" dirty="0" err="1"/>
              <a:t>cooperazione</a:t>
            </a:r>
            <a:r>
              <a:rPr lang="en-US" dirty="0"/>
              <a:t>” </a:t>
            </a:r>
            <a:r>
              <a:rPr lang="en-US" dirty="0" err="1"/>
              <a:t>delle</a:t>
            </a:r>
            <a:r>
              <a:rPr lang="en-US" dirty="0"/>
              <a:t> </a:t>
            </a:r>
            <a:r>
              <a:rPr lang="en-US" dirty="0" err="1"/>
              <a:t>Parti</a:t>
            </a:r>
            <a:r>
              <a:rPr lang="en-US" dirty="0"/>
              <a:t> e </a:t>
            </a:r>
            <a:r>
              <a:rPr lang="en-US" dirty="0" err="1"/>
              <a:t>dei</a:t>
            </a:r>
            <a:r>
              <a:rPr lang="en-US" dirty="0"/>
              <a:t> </a:t>
            </a:r>
            <a:r>
              <a:rPr lang="en-US" dirty="0" err="1"/>
              <a:t>terzi</a:t>
            </a:r>
            <a:r>
              <a:rPr lang="en-US" dirty="0"/>
              <a:t> (art. 44A </a:t>
            </a:r>
            <a:r>
              <a:rPr lang="en-US" dirty="0" err="1"/>
              <a:t>reg</a:t>
            </a:r>
            <a:r>
              <a:rPr lang="en-US" dirty="0"/>
              <a:t> proc: «The parties have a duty to cooperate fully in the conduct of the proceedings and, in particular, to take such action within their power as the Court considers necessary for the proper administration of justice. This duty shall also apply to a Contracting Party not party to the proceedings where such cooperation is necessary»; v. </a:t>
            </a:r>
            <a:r>
              <a:rPr lang="en-US" dirty="0" err="1"/>
              <a:t>anche</a:t>
            </a:r>
            <a:r>
              <a:rPr lang="en-US" dirty="0"/>
              <a:t>, </a:t>
            </a:r>
            <a:r>
              <a:rPr lang="en-US" dirty="0" err="1"/>
              <a:t>sulle</a:t>
            </a:r>
            <a:r>
              <a:rPr lang="en-US" dirty="0"/>
              <a:t> </a:t>
            </a:r>
            <a:r>
              <a:rPr lang="en-US" dirty="0" err="1"/>
              <a:t>conseguenze</a:t>
            </a:r>
            <a:r>
              <a:rPr lang="en-US" dirty="0"/>
              <a:t> </a:t>
            </a:r>
            <a:r>
              <a:rPr lang="en-US" dirty="0" err="1"/>
              <a:t>della</a:t>
            </a:r>
            <a:r>
              <a:rPr lang="en-US" dirty="0"/>
              <a:t> </a:t>
            </a:r>
            <a:r>
              <a:rPr lang="en-US" dirty="0" err="1"/>
              <a:t>mancata</a:t>
            </a:r>
            <a:r>
              <a:rPr lang="en-US" dirty="0"/>
              <a:t> </a:t>
            </a:r>
            <a:r>
              <a:rPr lang="en-US" dirty="0" err="1"/>
              <a:t>cooperazione</a:t>
            </a:r>
            <a:r>
              <a:rPr lang="en-US" dirty="0"/>
              <a:t>, 44B-44D reg. proc.)</a:t>
            </a:r>
            <a:endParaRPr lang="it-IT" dirty="0"/>
          </a:p>
          <a:p>
            <a:r>
              <a:rPr lang="it-IT" b="1" dirty="0" smtClean="0">
                <a:solidFill>
                  <a:srgbClr val="FF0000"/>
                </a:solidFill>
              </a:rPr>
              <a:t>La fase introduttiva del procedimento </a:t>
            </a:r>
            <a:r>
              <a:rPr lang="it-IT" dirty="0" smtClean="0"/>
              <a:t>(non contraddittoria)</a:t>
            </a:r>
          </a:p>
          <a:p>
            <a:r>
              <a:rPr lang="it-IT" dirty="0"/>
              <a:t>Instaurazione del ricorso (lettera informale; confermata celermente con </a:t>
            </a:r>
            <a:r>
              <a:rPr lang="it-IT" dirty="0" err="1"/>
              <a:t>l’application</a:t>
            </a:r>
            <a:r>
              <a:rPr lang="it-IT" dirty="0"/>
              <a:t> </a:t>
            </a:r>
            <a:r>
              <a:rPr lang="it-IT" dirty="0" err="1"/>
              <a:t>form</a:t>
            </a:r>
            <a:r>
              <a:rPr lang="it-IT" dirty="0"/>
              <a:t>). </a:t>
            </a:r>
            <a:r>
              <a:rPr lang="it-IT" dirty="0" err="1"/>
              <a:t>L’application</a:t>
            </a:r>
            <a:r>
              <a:rPr lang="it-IT" dirty="0"/>
              <a:t> </a:t>
            </a:r>
            <a:r>
              <a:rPr lang="it-IT" dirty="0" err="1"/>
              <a:t>form</a:t>
            </a:r>
            <a:r>
              <a:rPr lang="it-IT" dirty="0"/>
              <a:t> (</a:t>
            </a:r>
            <a:r>
              <a:rPr lang="it-IT" b="1" u="sng" dirty="0"/>
              <a:t>Formulario di ricorso: ITA – 2014/1</a:t>
            </a:r>
            <a:r>
              <a:rPr lang="it-IT" dirty="0"/>
              <a:t>) ha contenuti predeterminati (v. anche art. 47 reg. </a:t>
            </a:r>
            <a:r>
              <a:rPr lang="it-IT" dirty="0" err="1"/>
              <a:t>proc</a:t>
            </a:r>
            <a:r>
              <a:rPr lang="it-IT" dirty="0"/>
              <a:t>.):</a:t>
            </a:r>
          </a:p>
          <a:p>
            <a:r>
              <a:rPr lang="it-IT" dirty="0"/>
              <a:t> a) dati identificativi del o dei ricorrenti (ricorsi di gruppo), del rappresentante o difensore, del o degli Stati membri chiamati in causa; </a:t>
            </a:r>
            <a:endParaRPr lang="it-IT" dirty="0" smtClean="0"/>
          </a:p>
          <a:p>
            <a:r>
              <a:rPr lang="it-IT" dirty="0" smtClean="0"/>
              <a:t>b</a:t>
            </a:r>
            <a:r>
              <a:rPr lang="it-IT" dirty="0"/>
              <a:t>) Oggetto del ricorso (</a:t>
            </a:r>
            <a:r>
              <a:rPr lang="it-IT" dirty="0" err="1"/>
              <a:t>petitum</a:t>
            </a:r>
            <a:r>
              <a:rPr lang="it-IT" dirty="0" smtClean="0"/>
              <a:t>): i</a:t>
            </a:r>
            <a:r>
              <a:rPr lang="it-IT" dirty="0"/>
              <a:t>) Esposizione dei fatti (tutte le circostanze di fatto e di diritto interne rilevanti; possibili allegato illustrativo, </a:t>
            </a:r>
            <a:r>
              <a:rPr lang="it-IT" dirty="0" err="1"/>
              <a:t>max</a:t>
            </a:r>
            <a:r>
              <a:rPr lang="it-IT" dirty="0"/>
              <a:t> 20 </a:t>
            </a:r>
            <a:r>
              <a:rPr lang="it-IT" dirty="0" err="1"/>
              <a:t>pp</a:t>
            </a:r>
            <a:r>
              <a:rPr lang="it-IT" dirty="0"/>
              <a:t>, esclusi i documenti d’appoggio); </a:t>
            </a:r>
            <a:r>
              <a:rPr lang="it-IT" dirty="0" smtClean="0"/>
              <a:t>ii</a:t>
            </a:r>
            <a:r>
              <a:rPr lang="it-IT" dirty="0"/>
              <a:t>) esposizione delle </a:t>
            </a:r>
            <a:r>
              <a:rPr lang="it-IT" dirty="0">
                <a:solidFill>
                  <a:srgbClr val="FF0000"/>
                </a:solidFill>
              </a:rPr>
              <a:t>doglianze</a:t>
            </a:r>
            <a:r>
              <a:rPr lang="it-IT" dirty="0"/>
              <a:t> (asserite violazioni), con indicazione della norma CEDU violata e le argomentazioni a supporto; </a:t>
            </a:r>
            <a:r>
              <a:rPr lang="it-IT" dirty="0" smtClean="0"/>
              <a:t>iii</a:t>
            </a:r>
            <a:r>
              <a:rPr lang="it-IT" dirty="0"/>
              <a:t>) indicazione dei </a:t>
            </a:r>
            <a:r>
              <a:rPr lang="it-IT" dirty="0">
                <a:solidFill>
                  <a:srgbClr val="FF0000"/>
                </a:solidFill>
              </a:rPr>
              <a:t>modi di esaurimento dei ricorsi interni</a:t>
            </a:r>
            <a:r>
              <a:rPr lang="it-IT" dirty="0"/>
              <a:t> effettivi e disponibili, e del </a:t>
            </a:r>
            <a:r>
              <a:rPr lang="it-IT" dirty="0">
                <a:solidFill>
                  <a:srgbClr val="FF0000"/>
                </a:solidFill>
              </a:rPr>
              <a:t>rispetto del termine di 6 mesi per ogni doglianza</a:t>
            </a:r>
            <a:r>
              <a:rPr lang="it-IT" dirty="0"/>
              <a:t> (“sezione G”), con indicazione sommaria </a:t>
            </a:r>
            <a:r>
              <a:rPr lang="it-IT" dirty="0">
                <a:solidFill>
                  <a:srgbClr val="FF0000"/>
                </a:solidFill>
              </a:rPr>
              <a:t>dei ricorsi disponibili non esperiti</a:t>
            </a:r>
            <a:r>
              <a:rPr lang="it-IT" dirty="0"/>
              <a:t>; </a:t>
            </a:r>
            <a:r>
              <a:rPr lang="it-IT" dirty="0" smtClean="0"/>
              <a:t>iv)indicazione </a:t>
            </a:r>
            <a:r>
              <a:rPr lang="it-IT" dirty="0"/>
              <a:t>delle </a:t>
            </a:r>
            <a:r>
              <a:rPr lang="it-IT" dirty="0">
                <a:solidFill>
                  <a:srgbClr val="FF0000"/>
                </a:solidFill>
              </a:rPr>
              <a:t>altre istanze internazionali investite della </a:t>
            </a:r>
            <a:r>
              <a:rPr lang="it-IT" dirty="0" smtClean="0">
                <a:solidFill>
                  <a:srgbClr val="FF0000"/>
                </a:solidFill>
              </a:rPr>
              <a:t>causa</a:t>
            </a:r>
            <a:r>
              <a:rPr lang="it-IT" dirty="0" smtClean="0"/>
              <a:t>; v) richiesta </a:t>
            </a:r>
            <a:r>
              <a:rPr lang="it-IT" dirty="0"/>
              <a:t>e argomenti a supporto della «equa soddisfazione» (entro il termine disposto dalla Corte: art. 41 CEDU; art. 60 reg. </a:t>
            </a:r>
            <a:r>
              <a:rPr lang="it-IT" dirty="0" err="1"/>
              <a:t>proc</a:t>
            </a:r>
            <a:r>
              <a:rPr lang="it-IT" dirty="0"/>
              <a:t>).</a:t>
            </a:r>
            <a:endParaRPr lang="it-IT" dirty="0" smtClean="0"/>
          </a:p>
        </p:txBody>
      </p:sp>
    </p:spTree>
    <p:extLst>
      <p:ext uri="{BB962C8B-B14F-4D97-AF65-F5344CB8AC3E}">
        <p14:creationId xmlns:p14="http://schemas.microsoft.com/office/powerpoint/2010/main" val="6730056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Fase introduttiva (segue)</a:t>
            </a:r>
            <a:endParaRPr lang="it-IT" dirty="0"/>
          </a:p>
        </p:txBody>
      </p:sp>
      <p:sp>
        <p:nvSpPr>
          <p:cNvPr id="3" name="Segnaposto contenuto 2"/>
          <p:cNvSpPr>
            <a:spLocks noGrp="1"/>
          </p:cNvSpPr>
          <p:nvPr>
            <p:ph idx="1"/>
          </p:nvPr>
        </p:nvSpPr>
        <p:spPr/>
        <p:txBody>
          <a:bodyPr>
            <a:noAutofit/>
          </a:bodyPr>
          <a:lstStyle/>
          <a:p>
            <a:endParaRPr lang="it-IT" sz="1300" dirty="0" smtClean="0"/>
          </a:p>
          <a:p>
            <a:r>
              <a:rPr lang="it-IT" sz="1700" dirty="0"/>
              <a:t>Definizione del </a:t>
            </a:r>
            <a:r>
              <a:rPr lang="it-IT" sz="1700" dirty="0">
                <a:solidFill>
                  <a:srgbClr val="FF0000"/>
                </a:solidFill>
              </a:rPr>
              <a:t>regime </a:t>
            </a:r>
            <a:r>
              <a:rPr lang="it-IT" sz="1700" dirty="0" smtClean="0">
                <a:solidFill>
                  <a:srgbClr val="FF0000"/>
                </a:solidFill>
              </a:rPr>
              <a:t>linguistico: </a:t>
            </a:r>
            <a:r>
              <a:rPr lang="it-IT" sz="1700" dirty="0" smtClean="0">
                <a:solidFill>
                  <a:schemeClr val="tx1"/>
                </a:solidFill>
              </a:rPr>
              <a:t>uso </a:t>
            </a:r>
            <a:r>
              <a:rPr lang="it-IT" sz="1700" dirty="0">
                <a:solidFill>
                  <a:schemeClr val="tx1"/>
                </a:solidFill>
              </a:rPr>
              <a:t>della lingua nazionale del ricorrente, inizialmente e fino alla comunicazione del ricorso allo Stato convenuto; da tale momento il procedimento si radica nelle lingue ufficiali, inglese o francese</a:t>
            </a:r>
            <a:endParaRPr lang="it-IT" sz="1700" dirty="0" smtClean="0">
              <a:solidFill>
                <a:schemeClr val="tx1"/>
              </a:solidFill>
            </a:endParaRPr>
          </a:p>
          <a:p>
            <a:r>
              <a:rPr lang="it-IT" sz="1700" b="1" dirty="0">
                <a:solidFill>
                  <a:srgbClr val="FF0000"/>
                </a:solidFill>
              </a:rPr>
              <a:t>Esame della ricevibilità</a:t>
            </a:r>
            <a:r>
              <a:rPr lang="it-IT" sz="1700" dirty="0">
                <a:solidFill>
                  <a:srgbClr val="FF0000"/>
                </a:solidFill>
              </a:rPr>
              <a:t> </a:t>
            </a:r>
            <a:r>
              <a:rPr lang="it-IT" sz="1700" dirty="0"/>
              <a:t>(ossia della </a:t>
            </a:r>
            <a:r>
              <a:rPr lang="it-IT" sz="1700" dirty="0" smtClean="0"/>
              <a:t>sussistenza, </a:t>
            </a:r>
            <a:r>
              <a:rPr lang="it-IT" sz="1700" dirty="0"/>
              <a:t>prima </a:t>
            </a:r>
            <a:r>
              <a:rPr lang="it-IT" sz="1700" dirty="0" err="1"/>
              <a:t>facie</a:t>
            </a:r>
            <a:r>
              <a:rPr lang="it-IT" sz="1700" dirty="0"/>
              <a:t>, dei criteri </a:t>
            </a:r>
            <a:r>
              <a:rPr lang="it-IT" sz="1700" dirty="0" smtClean="0"/>
              <a:t>di ricevibilità degli </a:t>
            </a:r>
            <a:r>
              <a:rPr lang="it-IT" sz="1700" dirty="0"/>
              <a:t>art. 1, 34 e 35 CEDU). </a:t>
            </a:r>
            <a:r>
              <a:rPr lang="it-IT" sz="1700" dirty="0" smtClean="0"/>
              <a:t> Vi </a:t>
            </a:r>
            <a:r>
              <a:rPr lang="it-IT" sz="1700" dirty="0"/>
              <a:t>presiede il giudice unico almeno nei casi semplici, negativi ossia di </a:t>
            </a:r>
            <a:r>
              <a:rPr lang="it-IT" sz="1700" u="sng" dirty="0"/>
              <a:t>manifesta irricevibilità (art. 52 reg. </a:t>
            </a:r>
            <a:r>
              <a:rPr lang="it-IT" sz="1700" u="sng" dirty="0" err="1"/>
              <a:t>proc</a:t>
            </a:r>
            <a:r>
              <a:rPr lang="it-IT" sz="1700" u="sng" dirty="0"/>
              <a:t>.)</a:t>
            </a:r>
            <a:r>
              <a:rPr lang="it-IT" sz="1700" dirty="0"/>
              <a:t>. </a:t>
            </a:r>
            <a:endParaRPr lang="it-IT" sz="1700" dirty="0" smtClean="0"/>
          </a:p>
          <a:p>
            <a:r>
              <a:rPr lang="it-IT" sz="1700" dirty="0" smtClean="0"/>
              <a:t>Altrimenti</a:t>
            </a:r>
            <a:r>
              <a:rPr lang="it-IT" sz="1700" dirty="0"/>
              <a:t>, per questioni più complesse, </a:t>
            </a:r>
            <a:r>
              <a:rPr lang="it-IT" sz="1700" b="1" dirty="0"/>
              <a:t>riunione </a:t>
            </a:r>
            <a:r>
              <a:rPr lang="it-IT" sz="1700" b="1" dirty="0" smtClean="0"/>
              <a:t>del problema della ricevibilità al </a:t>
            </a:r>
            <a:r>
              <a:rPr lang="it-IT" sz="1700" b="1" dirty="0"/>
              <a:t>merito</a:t>
            </a:r>
            <a:r>
              <a:rPr lang="it-IT" sz="1700" dirty="0"/>
              <a:t> (art. 27 comma 2, CEDU; art. 53 reg. </a:t>
            </a:r>
            <a:r>
              <a:rPr lang="it-IT" sz="1700" dirty="0" err="1"/>
              <a:t>proc</a:t>
            </a:r>
            <a:r>
              <a:rPr lang="it-IT" sz="1700" dirty="0"/>
              <a:t>.): se il giudice unico non dichiara il ricorso inammissibile o non lo radia dal ruolo, lo invia a un comitato o a una camera per esame </a:t>
            </a:r>
            <a:r>
              <a:rPr lang="it-IT" sz="1700" dirty="0" smtClean="0"/>
              <a:t>ulteriore.  </a:t>
            </a:r>
          </a:p>
          <a:p>
            <a:r>
              <a:rPr lang="it-IT" sz="1700" dirty="0" smtClean="0"/>
              <a:t>La </a:t>
            </a:r>
            <a:r>
              <a:rPr lang="it-IT" sz="1700" dirty="0"/>
              <a:t>decisione sulla irricevibilità è </a:t>
            </a:r>
            <a:r>
              <a:rPr lang="it-IT" sz="1700" dirty="0" smtClean="0"/>
              <a:t>definitiva</a:t>
            </a:r>
            <a:endParaRPr lang="it-IT" sz="1700" dirty="0"/>
          </a:p>
        </p:txBody>
      </p:sp>
    </p:spTree>
    <p:extLst>
      <p:ext uri="{BB962C8B-B14F-4D97-AF65-F5344CB8AC3E}">
        <p14:creationId xmlns:p14="http://schemas.microsoft.com/office/powerpoint/2010/main" val="41737197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b) Instaurazione del procedimento</a:t>
            </a:r>
            <a:endParaRPr lang="it-IT" dirty="0"/>
          </a:p>
        </p:txBody>
      </p:sp>
      <p:sp>
        <p:nvSpPr>
          <p:cNvPr id="3" name="Segnaposto contenuto 2"/>
          <p:cNvSpPr>
            <a:spLocks noGrp="1"/>
          </p:cNvSpPr>
          <p:nvPr>
            <p:ph idx="1"/>
          </p:nvPr>
        </p:nvSpPr>
        <p:spPr/>
        <p:txBody>
          <a:bodyPr>
            <a:normAutofit fontScale="70000" lnSpcReduction="20000"/>
          </a:bodyPr>
          <a:lstStyle/>
          <a:p>
            <a:r>
              <a:rPr lang="it-IT" sz="2900" dirty="0"/>
              <a:t>Affidamento del ricorso, da parte della Sezione </a:t>
            </a:r>
            <a:r>
              <a:rPr lang="it-IT" sz="2900" dirty="0" smtClean="0"/>
              <a:t>competente (</a:t>
            </a:r>
            <a:r>
              <a:rPr lang="it-IT" sz="2900" dirty="0" err="1" smtClean="0"/>
              <a:t>supra</a:t>
            </a:r>
            <a:r>
              <a:rPr lang="it-IT" sz="2900" dirty="0"/>
              <a:t>) a un </a:t>
            </a:r>
            <a:r>
              <a:rPr lang="it-IT" sz="2900" b="1" u="sng" dirty="0">
                <a:solidFill>
                  <a:srgbClr val="FF0000"/>
                </a:solidFill>
              </a:rPr>
              <a:t>giudice relatore</a:t>
            </a:r>
            <a:r>
              <a:rPr lang="it-IT" sz="2900" b="1" dirty="0"/>
              <a:t> (art. 49 reg. </a:t>
            </a:r>
            <a:r>
              <a:rPr lang="it-IT" sz="2900" b="1" dirty="0" err="1"/>
              <a:t>proc</a:t>
            </a:r>
            <a:r>
              <a:rPr lang="it-IT" sz="2900" b="1" dirty="0"/>
              <a:t>.)</a:t>
            </a:r>
            <a:r>
              <a:rPr lang="it-IT" sz="2900" dirty="0"/>
              <a:t>, coadiuvato da un </a:t>
            </a:r>
            <a:r>
              <a:rPr lang="it-IT" dirty="0">
                <a:solidFill>
                  <a:srgbClr val="FF0000"/>
                </a:solidFill>
              </a:rPr>
              <a:t>referendario </a:t>
            </a:r>
            <a:r>
              <a:rPr lang="it-IT" sz="2900" dirty="0" smtClean="0"/>
              <a:t>(assistente esperto). </a:t>
            </a:r>
            <a:r>
              <a:rPr lang="it-IT" sz="2900" dirty="0"/>
              <a:t>Il giudice relatore </a:t>
            </a:r>
            <a:r>
              <a:rPr lang="it-IT" sz="2900" dirty="0" smtClean="0"/>
              <a:t>propone la </a:t>
            </a:r>
            <a:r>
              <a:rPr lang="it-IT" sz="2900" dirty="0"/>
              <a:t>formazione di </a:t>
            </a:r>
            <a:r>
              <a:rPr lang="it-IT" sz="2900" dirty="0" smtClean="0"/>
              <a:t>giudizio </a:t>
            </a:r>
            <a:r>
              <a:rPr lang="it-IT" sz="2900" dirty="0"/>
              <a:t>(comitato di tre giudici ove si tratti di un caso ripetitivo; o Camera</a:t>
            </a:r>
            <a:r>
              <a:rPr lang="it-IT" sz="2900" dirty="0" smtClean="0"/>
              <a:t>) e richiede </a:t>
            </a:r>
            <a:r>
              <a:rPr lang="it-IT" sz="2900" dirty="0"/>
              <a:t>eventuali integrazioni del </a:t>
            </a:r>
            <a:r>
              <a:rPr lang="it-IT" sz="2900" dirty="0" smtClean="0"/>
              <a:t>ricorso</a:t>
            </a:r>
          </a:p>
          <a:p>
            <a:r>
              <a:rPr lang="it-IT" sz="2900" dirty="0"/>
              <a:t>Il caso è trattato secondo </a:t>
            </a:r>
            <a:r>
              <a:rPr lang="it-IT" sz="2900" b="1" u="sng" dirty="0">
                <a:solidFill>
                  <a:srgbClr val="FF0000"/>
                </a:solidFill>
              </a:rPr>
              <a:t>l’ordine di priorità</a:t>
            </a:r>
            <a:r>
              <a:rPr lang="it-IT" sz="2900" dirty="0">
                <a:solidFill>
                  <a:srgbClr val="FF0000"/>
                </a:solidFill>
              </a:rPr>
              <a:t> stabilito dalla Corte</a:t>
            </a:r>
            <a:r>
              <a:rPr lang="it-IT" sz="2900" dirty="0"/>
              <a:t>. </a:t>
            </a:r>
            <a:r>
              <a:rPr lang="it-IT" sz="2900" dirty="0" smtClean="0"/>
              <a:t> </a:t>
            </a:r>
          </a:p>
          <a:p>
            <a:r>
              <a:rPr lang="en-US" sz="2900" dirty="0" smtClean="0"/>
              <a:t>Art</a:t>
            </a:r>
            <a:r>
              <a:rPr lang="en-US" sz="2900" dirty="0"/>
              <a:t>. 41 reg. </a:t>
            </a:r>
            <a:r>
              <a:rPr lang="en-US" sz="2900" dirty="0" smtClean="0"/>
              <a:t>proc.: </a:t>
            </a:r>
            <a:r>
              <a:rPr lang="en-US" sz="2900" dirty="0"/>
              <a:t>«In determining the order in which cases are to be dealt with, </a:t>
            </a:r>
            <a:r>
              <a:rPr lang="en-US" sz="2900" i="1" dirty="0">
                <a:solidFill>
                  <a:srgbClr val="FF0000"/>
                </a:solidFill>
              </a:rPr>
              <a:t>the Court shall have regard to the importance and urgency of the issues raised on the basis of criteria fixed by it</a:t>
            </a:r>
            <a:r>
              <a:rPr lang="en-US" sz="2900" dirty="0"/>
              <a:t>. </a:t>
            </a:r>
            <a:r>
              <a:rPr lang="it-IT" sz="2900" dirty="0"/>
              <a:t>The </a:t>
            </a:r>
            <a:r>
              <a:rPr lang="it-IT" sz="2900" dirty="0" err="1"/>
              <a:t>Chamber</a:t>
            </a:r>
            <a:r>
              <a:rPr lang="it-IT" sz="2900" dirty="0"/>
              <a:t>, or </a:t>
            </a:r>
            <a:r>
              <a:rPr lang="it-IT" sz="2900" dirty="0" err="1"/>
              <a:t>its</a:t>
            </a:r>
            <a:r>
              <a:rPr lang="it-IT" sz="2900" dirty="0"/>
              <a:t> </a:t>
            </a:r>
            <a:r>
              <a:rPr lang="it-IT" sz="2900" dirty="0" err="1"/>
              <a:t>President</a:t>
            </a:r>
            <a:r>
              <a:rPr lang="it-IT" sz="2900" dirty="0"/>
              <a:t>, </a:t>
            </a:r>
            <a:r>
              <a:rPr lang="it-IT" sz="2900" dirty="0" err="1"/>
              <a:t>may</a:t>
            </a:r>
            <a:r>
              <a:rPr lang="it-IT" sz="2900" dirty="0"/>
              <a:t>, </a:t>
            </a:r>
            <a:r>
              <a:rPr lang="it-IT" sz="2900" dirty="0" err="1"/>
              <a:t>however</a:t>
            </a:r>
            <a:r>
              <a:rPr lang="it-IT" sz="2900" dirty="0"/>
              <a:t>, </a:t>
            </a:r>
            <a:r>
              <a:rPr lang="it-IT" sz="2900" i="1" dirty="0">
                <a:solidFill>
                  <a:srgbClr val="FF0000"/>
                </a:solidFill>
              </a:rPr>
              <a:t>derogate from </a:t>
            </a:r>
            <a:r>
              <a:rPr lang="it-IT" sz="2900" i="1" dirty="0" err="1">
                <a:solidFill>
                  <a:srgbClr val="FF0000"/>
                </a:solidFill>
              </a:rPr>
              <a:t>these</a:t>
            </a:r>
            <a:r>
              <a:rPr lang="it-IT" sz="2900" i="1" dirty="0">
                <a:solidFill>
                  <a:srgbClr val="FF0000"/>
                </a:solidFill>
              </a:rPr>
              <a:t> </a:t>
            </a:r>
            <a:r>
              <a:rPr lang="it-IT" sz="2900" i="1" dirty="0" err="1">
                <a:solidFill>
                  <a:srgbClr val="FF0000"/>
                </a:solidFill>
              </a:rPr>
              <a:t>criteria</a:t>
            </a:r>
            <a:r>
              <a:rPr lang="it-IT" sz="2900" i="1" dirty="0">
                <a:solidFill>
                  <a:srgbClr val="FF0000"/>
                </a:solidFill>
              </a:rPr>
              <a:t> so </a:t>
            </a:r>
            <a:r>
              <a:rPr lang="it-IT" sz="2900" i="1" dirty="0" err="1">
                <a:solidFill>
                  <a:srgbClr val="FF0000"/>
                </a:solidFill>
              </a:rPr>
              <a:t>as</a:t>
            </a:r>
            <a:r>
              <a:rPr lang="it-IT" sz="2900" i="1" dirty="0">
                <a:solidFill>
                  <a:srgbClr val="FF0000"/>
                </a:solidFill>
              </a:rPr>
              <a:t> to </a:t>
            </a:r>
            <a:r>
              <a:rPr lang="it-IT" sz="2900" i="1" dirty="0" err="1">
                <a:solidFill>
                  <a:srgbClr val="FF0000"/>
                </a:solidFill>
              </a:rPr>
              <a:t>give</a:t>
            </a:r>
            <a:r>
              <a:rPr lang="it-IT" sz="2900" i="1" dirty="0">
                <a:solidFill>
                  <a:srgbClr val="FF0000"/>
                </a:solidFill>
              </a:rPr>
              <a:t> </a:t>
            </a:r>
            <a:r>
              <a:rPr lang="it-IT" sz="2900" i="1" dirty="0" err="1">
                <a:solidFill>
                  <a:srgbClr val="FF0000"/>
                </a:solidFill>
              </a:rPr>
              <a:t>priority</a:t>
            </a:r>
            <a:r>
              <a:rPr lang="it-IT" sz="2900" i="1" dirty="0">
                <a:solidFill>
                  <a:srgbClr val="FF0000"/>
                </a:solidFill>
              </a:rPr>
              <a:t> to a </a:t>
            </a:r>
            <a:r>
              <a:rPr lang="it-IT" sz="2900" i="1" dirty="0" err="1">
                <a:solidFill>
                  <a:srgbClr val="FF0000"/>
                </a:solidFill>
              </a:rPr>
              <a:t>particular</a:t>
            </a:r>
            <a:r>
              <a:rPr lang="it-IT" sz="2900" i="1" dirty="0">
                <a:solidFill>
                  <a:srgbClr val="FF0000"/>
                </a:solidFill>
              </a:rPr>
              <a:t> </a:t>
            </a:r>
            <a:r>
              <a:rPr lang="it-IT" sz="2900" i="1" dirty="0" err="1">
                <a:solidFill>
                  <a:srgbClr val="FF0000"/>
                </a:solidFill>
              </a:rPr>
              <a:t>application</a:t>
            </a:r>
            <a:r>
              <a:rPr lang="it-IT" sz="2900" dirty="0" smtClean="0"/>
              <a:t>». </a:t>
            </a:r>
          </a:p>
          <a:p>
            <a:r>
              <a:rPr lang="it-IT" sz="2900" dirty="0" smtClean="0"/>
              <a:t>Nella </a:t>
            </a:r>
            <a:r>
              <a:rPr lang="it-IT" sz="2900" dirty="0">
                <a:solidFill>
                  <a:srgbClr val="FF0000"/>
                </a:solidFill>
              </a:rPr>
              <a:t>prassi</a:t>
            </a:r>
            <a:r>
              <a:rPr lang="it-IT" sz="2900" dirty="0"/>
              <a:t> sono privilegiati i casi urgenti implicanti misure provvisorie; i casi importanti implicanti problemi nuovi </a:t>
            </a:r>
            <a:r>
              <a:rPr lang="it-IT" sz="2900" dirty="0" smtClean="0"/>
              <a:t>strutturali e/o prescelti per </a:t>
            </a:r>
            <a:r>
              <a:rPr lang="it-IT" sz="2900" dirty="0" smtClean="0">
                <a:solidFill>
                  <a:srgbClr val="FF0000"/>
                </a:solidFill>
              </a:rPr>
              <a:t>sentenze pilota</a:t>
            </a:r>
            <a:r>
              <a:rPr lang="it-IT" sz="2900" dirty="0" smtClean="0"/>
              <a:t> (infra); </a:t>
            </a:r>
            <a:r>
              <a:rPr lang="it-IT" sz="2900" dirty="0"/>
              <a:t>i casi gravi in ragione del pregiudizio irreparabile ai diritti fondamentali </a:t>
            </a:r>
            <a:r>
              <a:rPr lang="it-IT" sz="2900" dirty="0" smtClean="0"/>
              <a:t>coinvolti (art</a:t>
            </a:r>
            <a:r>
              <a:rPr lang="it-IT" sz="2900" dirty="0"/>
              <a:t>. 2-5 </a:t>
            </a:r>
            <a:r>
              <a:rPr lang="it-IT" sz="2900" dirty="0" smtClean="0"/>
              <a:t>CEDU)</a:t>
            </a:r>
          </a:p>
          <a:p>
            <a:r>
              <a:rPr lang="it-IT" sz="2900" b="1" dirty="0">
                <a:solidFill>
                  <a:srgbClr val="FF0000"/>
                </a:solidFill>
              </a:rPr>
              <a:t>Comunicazione del ricorso allo Stato interessato</a:t>
            </a:r>
            <a:r>
              <a:rPr lang="it-IT" sz="2900" dirty="0"/>
              <a:t>, </a:t>
            </a:r>
            <a:r>
              <a:rPr lang="it-IT" sz="2900" dirty="0" smtClean="0"/>
              <a:t>instaurazione del </a:t>
            </a:r>
            <a:r>
              <a:rPr lang="it-IT" sz="2900" b="1" dirty="0" smtClean="0">
                <a:solidFill>
                  <a:srgbClr val="FF0000"/>
                </a:solidFill>
              </a:rPr>
              <a:t>contraddittorio</a:t>
            </a:r>
            <a:r>
              <a:rPr lang="it-IT" sz="2900" dirty="0" smtClean="0"/>
              <a:t> </a:t>
            </a:r>
            <a:r>
              <a:rPr lang="it-IT" sz="2900" dirty="0"/>
              <a:t>(art. 38): obbligo di cooperazione (lo Stato è tenuto a comunicare tutti i fatti e gli atti rilevanti in uno spirito di cooperazione; v. anche art. </a:t>
            </a:r>
            <a:r>
              <a:rPr lang="it-IT" sz="2900" dirty="0" smtClean="0"/>
              <a:t>34.1 ultima frase, CEDU, </a:t>
            </a:r>
            <a:r>
              <a:rPr lang="it-IT" sz="2900" dirty="0"/>
              <a:t>per il divieto allo Stato di ostacolare l’esercizio effettivo del diritto di ricorso</a:t>
            </a:r>
            <a:r>
              <a:rPr lang="it-IT" sz="2900" dirty="0" smtClean="0"/>
              <a:t>)</a:t>
            </a:r>
          </a:p>
        </p:txBody>
      </p:sp>
    </p:spTree>
    <p:extLst>
      <p:ext uri="{BB962C8B-B14F-4D97-AF65-F5344CB8AC3E}">
        <p14:creationId xmlns:p14="http://schemas.microsoft.com/office/powerpoint/2010/main" val="15585852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Instaurazione del procedimento (segue): le misure cautelari </a:t>
            </a:r>
            <a:endParaRPr lang="it-IT" dirty="0"/>
          </a:p>
        </p:txBody>
      </p:sp>
      <p:sp>
        <p:nvSpPr>
          <p:cNvPr id="3" name="Segnaposto contenuto 2"/>
          <p:cNvSpPr>
            <a:spLocks noGrp="1"/>
          </p:cNvSpPr>
          <p:nvPr>
            <p:ph idx="1"/>
          </p:nvPr>
        </p:nvSpPr>
        <p:spPr/>
        <p:txBody>
          <a:bodyPr>
            <a:normAutofit fontScale="55000" lnSpcReduction="20000"/>
          </a:bodyPr>
          <a:lstStyle/>
          <a:p>
            <a:r>
              <a:rPr lang="en-US" sz="2900" b="1" dirty="0" err="1">
                <a:solidFill>
                  <a:srgbClr val="FF0000"/>
                </a:solidFill>
              </a:rPr>
              <a:t>Adozione</a:t>
            </a:r>
            <a:r>
              <a:rPr lang="en-US" sz="2900" b="1" dirty="0">
                <a:solidFill>
                  <a:srgbClr val="FF0000"/>
                </a:solidFill>
              </a:rPr>
              <a:t> (in </a:t>
            </a:r>
            <a:r>
              <a:rPr lang="en-US" sz="2900" b="1" dirty="0" err="1">
                <a:solidFill>
                  <a:srgbClr val="FF0000"/>
                </a:solidFill>
              </a:rPr>
              <a:t>casi</a:t>
            </a:r>
            <a:r>
              <a:rPr lang="en-US" sz="2900" b="1" dirty="0">
                <a:solidFill>
                  <a:srgbClr val="FF0000"/>
                </a:solidFill>
              </a:rPr>
              <a:t> </a:t>
            </a:r>
            <a:r>
              <a:rPr lang="en-US" sz="2900" b="1" dirty="0" err="1">
                <a:solidFill>
                  <a:srgbClr val="FF0000"/>
                </a:solidFill>
              </a:rPr>
              <a:t>eccezionali</a:t>
            </a:r>
            <a:r>
              <a:rPr lang="en-US" sz="2900" b="1" dirty="0">
                <a:solidFill>
                  <a:srgbClr val="FF0000"/>
                </a:solidFill>
              </a:rPr>
              <a:t>) di </a:t>
            </a:r>
            <a:r>
              <a:rPr lang="en-US" sz="2900" b="1" dirty="0" err="1">
                <a:solidFill>
                  <a:srgbClr val="FF0000"/>
                </a:solidFill>
              </a:rPr>
              <a:t>misure</a:t>
            </a:r>
            <a:r>
              <a:rPr lang="en-US" sz="2900" b="1" dirty="0">
                <a:solidFill>
                  <a:srgbClr val="FF0000"/>
                </a:solidFill>
              </a:rPr>
              <a:t> </a:t>
            </a:r>
            <a:r>
              <a:rPr lang="en-US" sz="2900" b="1" dirty="0" err="1">
                <a:solidFill>
                  <a:srgbClr val="FF0000"/>
                </a:solidFill>
              </a:rPr>
              <a:t>provvisorie</a:t>
            </a:r>
            <a:r>
              <a:rPr lang="en-US" sz="2900" b="1" dirty="0">
                <a:solidFill>
                  <a:srgbClr val="FF0000"/>
                </a:solidFill>
              </a:rPr>
              <a:t> (</a:t>
            </a:r>
            <a:r>
              <a:rPr lang="en-US" sz="2900" b="1" u="sng" dirty="0" err="1" smtClean="0">
                <a:solidFill>
                  <a:srgbClr val="FF0000"/>
                </a:solidFill>
              </a:rPr>
              <a:t>cautelari</a:t>
            </a:r>
            <a:r>
              <a:rPr lang="en-US" sz="2900" b="1" u="sng" dirty="0" smtClean="0">
                <a:solidFill>
                  <a:srgbClr val="FF0000"/>
                </a:solidFill>
              </a:rPr>
              <a:t> o conservative</a:t>
            </a:r>
            <a:r>
              <a:rPr lang="en-US" sz="2900" b="1" dirty="0" smtClean="0">
                <a:solidFill>
                  <a:srgbClr val="FF0000"/>
                </a:solidFill>
              </a:rPr>
              <a:t>)</a:t>
            </a:r>
            <a:r>
              <a:rPr lang="en-US" sz="2900" dirty="0" smtClean="0"/>
              <a:t> </a:t>
            </a:r>
            <a:r>
              <a:rPr lang="en-US" sz="2900" dirty="0"/>
              <a:t>(art. 39 reg. proc.: «interim measures», </a:t>
            </a:r>
            <a:r>
              <a:rPr lang="en-US" sz="2900" dirty="0" err="1"/>
              <a:t>il</a:t>
            </a:r>
            <a:r>
              <a:rPr lang="en-US" sz="2900" dirty="0"/>
              <a:t> cui par. 1 dispone: «The Chamber or, where appropriate, the President of the Section or a duty judge appointed pursuant to paragraph 4 of this Rule may, at the request of a party or of any other person concerned, or of their own motion, indicate to the parties any interim measure </a:t>
            </a:r>
            <a:r>
              <a:rPr lang="en-US" sz="2900" dirty="0">
                <a:solidFill>
                  <a:srgbClr val="FF0000"/>
                </a:solidFill>
              </a:rPr>
              <a:t>which they consider should be adopted in the interests of the parties or of the proper conduct of the proceedings</a:t>
            </a:r>
            <a:r>
              <a:rPr lang="en-US" sz="2900" dirty="0"/>
              <a:t>». </a:t>
            </a:r>
            <a:endParaRPr lang="en-US" sz="2900" dirty="0" smtClean="0"/>
          </a:p>
          <a:p>
            <a:r>
              <a:rPr lang="en-US" sz="2900" u="sng" dirty="0" err="1" smtClean="0">
                <a:solidFill>
                  <a:srgbClr val="FF0000"/>
                </a:solidFill>
              </a:rPr>
              <a:t>Presupposti</a:t>
            </a:r>
            <a:r>
              <a:rPr lang="en-US" sz="2900" u="sng" dirty="0" smtClean="0">
                <a:solidFill>
                  <a:srgbClr val="FF0000"/>
                </a:solidFill>
              </a:rPr>
              <a:t> </a:t>
            </a:r>
            <a:r>
              <a:rPr lang="en-US" sz="2900" u="sng" dirty="0" err="1">
                <a:solidFill>
                  <a:srgbClr val="FF0000"/>
                </a:solidFill>
              </a:rPr>
              <a:t>sostanziali</a:t>
            </a:r>
            <a:r>
              <a:rPr lang="en-US" sz="2900" dirty="0"/>
              <a:t>: </a:t>
            </a:r>
            <a:r>
              <a:rPr lang="it-IT" sz="2900" b="1" i="1" dirty="0"/>
              <a:t>l’esistenza di un rischio reale di serio e irreparabile pregiudizio in capo al ricorrente</a:t>
            </a:r>
            <a:r>
              <a:rPr lang="it-IT" sz="2900" dirty="0"/>
              <a:t> («</a:t>
            </a:r>
            <a:r>
              <a:rPr lang="it-IT" sz="2900" i="1" dirty="0" err="1">
                <a:solidFill>
                  <a:srgbClr val="FF0000"/>
                </a:solidFill>
              </a:rPr>
              <a:t>when</a:t>
            </a:r>
            <a:r>
              <a:rPr lang="it-IT" sz="2900" i="1" dirty="0">
                <a:solidFill>
                  <a:srgbClr val="FF0000"/>
                </a:solidFill>
              </a:rPr>
              <a:t> the </a:t>
            </a:r>
            <a:r>
              <a:rPr lang="it-IT" sz="2900" i="1" dirty="0" err="1">
                <a:solidFill>
                  <a:srgbClr val="FF0000"/>
                </a:solidFill>
              </a:rPr>
              <a:t>applicant</a:t>
            </a:r>
            <a:r>
              <a:rPr lang="it-IT" sz="2900" i="1" dirty="0">
                <a:solidFill>
                  <a:srgbClr val="FF0000"/>
                </a:solidFill>
              </a:rPr>
              <a:t> </a:t>
            </a:r>
            <a:r>
              <a:rPr lang="it-IT" sz="2900" i="1" dirty="0" err="1">
                <a:solidFill>
                  <a:srgbClr val="FF0000"/>
                </a:solidFill>
              </a:rPr>
              <a:t>would</a:t>
            </a:r>
            <a:r>
              <a:rPr lang="it-IT" sz="2900" i="1" dirty="0">
                <a:solidFill>
                  <a:srgbClr val="FF0000"/>
                </a:solidFill>
              </a:rPr>
              <a:t> </a:t>
            </a:r>
            <a:r>
              <a:rPr lang="it-IT" sz="2900" i="1" dirty="0" err="1">
                <a:solidFill>
                  <a:srgbClr val="FF0000"/>
                </a:solidFill>
              </a:rPr>
              <a:t>otherwise</a:t>
            </a:r>
            <a:r>
              <a:rPr lang="it-IT" sz="2900" i="1" dirty="0">
                <a:solidFill>
                  <a:srgbClr val="FF0000"/>
                </a:solidFill>
              </a:rPr>
              <a:t> face a </a:t>
            </a:r>
            <a:r>
              <a:rPr lang="it-IT" sz="2900" i="1" dirty="0" err="1">
                <a:solidFill>
                  <a:srgbClr val="FF0000"/>
                </a:solidFill>
              </a:rPr>
              <a:t>real</a:t>
            </a:r>
            <a:r>
              <a:rPr lang="it-IT" sz="2900" i="1" dirty="0">
                <a:solidFill>
                  <a:srgbClr val="FF0000"/>
                </a:solidFill>
              </a:rPr>
              <a:t> </a:t>
            </a:r>
            <a:r>
              <a:rPr lang="it-IT" sz="2900" i="1" dirty="0" err="1">
                <a:solidFill>
                  <a:srgbClr val="FF0000"/>
                </a:solidFill>
              </a:rPr>
              <a:t>risk</a:t>
            </a:r>
            <a:r>
              <a:rPr lang="it-IT" sz="2900" i="1" dirty="0">
                <a:solidFill>
                  <a:srgbClr val="FF0000"/>
                </a:solidFill>
              </a:rPr>
              <a:t> of </a:t>
            </a:r>
            <a:r>
              <a:rPr lang="it-IT" sz="2900" i="1" dirty="0" err="1">
                <a:solidFill>
                  <a:srgbClr val="FF0000"/>
                </a:solidFill>
              </a:rPr>
              <a:t>serious</a:t>
            </a:r>
            <a:r>
              <a:rPr lang="it-IT" sz="2900" i="1" dirty="0">
                <a:solidFill>
                  <a:srgbClr val="FF0000"/>
                </a:solidFill>
              </a:rPr>
              <a:t> and </a:t>
            </a:r>
            <a:r>
              <a:rPr lang="it-IT" sz="2900" i="1" dirty="0" err="1">
                <a:solidFill>
                  <a:srgbClr val="FF0000"/>
                </a:solidFill>
              </a:rPr>
              <a:t>irreversible</a:t>
            </a:r>
            <a:r>
              <a:rPr lang="it-IT" sz="2900" i="1" dirty="0">
                <a:solidFill>
                  <a:srgbClr val="FF0000"/>
                </a:solidFill>
              </a:rPr>
              <a:t> </a:t>
            </a:r>
            <a:r>
              <a:rPr lang="it-IT" sz="2900" i="1" dirty="0" err="1">
                <a:solidFill>
                  <a:srgbClr val="FF0000"/>
                </a:solidFill>
              </a:rPr>
              <a:t>harm</a:t>
            </a:r>
            <a:r>
              <a:rPr lang="it-IT" sz="2900" dirty="0"/>
              <a:t>»). Eccezionalmente possono essere indicate anche a carico del ricorrente. </a:t>
            </a:r>
            <a:endParaRPr lang="it-IT" sz="2900" dirty="0" smtClean="0"/>
          </a:p>
          <a:p>
            <a:r>
              <a:rPr lang="it-IT" sz="2900" dirty="0" smtClean="0"/>
              <a:t>Nella </a:t>
            </a:r>
            <a:r>
              <a:rPr lang="it-IT" sz="2900" u="sng" dirty="0">
                <a:solidFill>
                  <a:srgbClr val="FF0000"/>
                </a:solidFill>
              </a:rPr>
              <a:t>prassi</a:t>
            </a:r>
            <a:r>
              <a:rPr lang="it-IT" sz="2900" dirty="0"/>
              <a:t>, </a:t>
            </a:r>
            <a:r>
              <a:rPr lang="it-IT" sz="2900" dirty="0" smtClean="0"/>
              <a:t>misure conservative sono indicate in </a:t>
            </a:r>
            <a:r>
              <a:rPr lang="it-IT" sz="2900" dirty="0"/>
              <a:t>casi di espulsione o allontanamento verso uno Stato terzo ex art. 3 CEDU, o in casi </a:t>
            </a:r>
            <a:r>
              <a:rPr lang="it-IT" sz="2900" dirty="0" smtClean="0"/>
              <a:t>di grave pregiudizio dei beni giuridici protetti dagli </a:t>
            </a:r>
            <a:r>
              <a:rPr lang="it-IT" sz="2900" dirty="0"/>
              <a:t>art. 2 o 3 </a:t>
            </a:r>
            <a:r>
              <a:rPr lang="it-IT" sz="2900" dirty="0" smtClean="0"/>
              <a:t>CEDU (gravi </a:t>
            </a:r>
            <a:r>
              <a:rPr lang="it-IT" sz="2900" dirty="0"/>
              <a:t>malattie e condizioni detentive: per esempio </a:t>
            </a:r>
            <a:r>
              <a:rPr lang="it-IT" sz="2900" i="1" u="sng" dirty="0" err="1"/>
              <a:t>Paladi</a:t>
            </a:r>
            <a:r>
              <a:rPr lang="it-IT" sz="2900" i="1" u="sng" dirty="0"/>
              <a:t> v Moldova</a:t>
            </a:r>
            <a:r>
              <a:rPr lang="it-IT" sz="2900" dirty="0"/>
              <a:t>, 13.3.2009 (GC), </a:t>
            </a:r>
            <a:r>
              <a:rPr lang="it-IT" sz="2900" dirty="0" err="1"/>
              <a:t>app</a:t>
            </a:r>
            <a:r>
              <a:rPr lang="it-IT" sz="2900" dirty="0"/>
              <a:t> n 39806/05, divieto di trasferire il ricorrente, affetto da malattia neurologica, dal centro di cura specialistico all’ospedale del penitenziario), o </a:t>
            </a:r>
            <a:r>
              <a:rPr lang="it-IT" sz="2900" dirty="0" smtClean="0"/>
              <a:t>dall’art</a:t>
            </a:r>
            <a:r>
              <a:rPr lang="it-IT" sz="2900" dirty="0"/>
              <a:t>. </a:t>
            </a:r>
            <a:r>
              <a:rPr lang="it-IT" sz="2900" dirty="0" smtClean="0"/>
              <a:t>6 CEDU </a:t>
            </a:r>
            <a:r>
              <a:rPr lang="it-IT" sz="2900" dirty="0"/>
              <a:t>(obbligo dello Stato di provvedere alla nomina di un rappresentante legale a beneficio di ricorrenti impossibilitati a farlo autonomamente, accesso alla rappresentanza legale), o </a:t>
            </a:r>
            <a:r>
              <a:rPr lang="it-IT" sz="2900" dirty="0" smtClean="0"/>
              <a:t>dall’art</a:t>
            </a:r>
            <a:r>
              <a:rPr lang="it-IT" sz="2900" dirty="0"/>
              <a:t>. 34 CEDU (regola procedurale: </a:t>
            </a:r>
            <a:r>
              <a:rPr lang="it-IT" sz="2900" dirty="0" smtClean="0"/>
              <a:t>rischio </a:t>
            </a:r>
            <a:r>
              <a:rPr lang="it-IT" sz="2900" dirty="0"/>
              <a:t>di distruzione di prove cruciali per l’esame del ricorso). </a:t>
            </a:r>
            <a:endParaRPr lang="it-IT" sz="2900" dirty="0" smtClean="0"/>
          </a:p>
          <a:p>
            <a:r>
              <a:rPr lang="it-IT" sz="2900" dirty="0" smtClean="0">
                <a:solidFill>
                  <a:srgbClr val="FF0000"/>
                </a:solidFill>
              </a:rPr>
              <a:t>Effetti</a:t>
            </a:r>
            <a:r>
              <a:rPr lang="it-IT" sz="2900" dirty="0" smtClean="0"/>
              <a:t> </a:t>
            </a:r>
            <a:r>
              <a:rPr lang="it-IT" sz="2900" dirty="0"/>
              <a:t>della decisione sulle misure cautelari: dopo il 2005, la Corte considera l’adempimento delle misure proposte come «vincolante»: tale carattere discende dalla </a:t>
            </a:r>
            <a:r>
              <a:rPr lang="it-IT" sz="2900" b="1" dirty="0">
                <a:solidFill>
                  <a:srgbClr val="FF0000"/>
                </a:solidFill>
              </a:rPr>
              <a:t>lettura teleologica degli art. 33 e 34 CEDU</a:t>
            </a:r>
            <a:r>
              <a:rPr lang="it-IT" sz="2900" b="1" dirty="0"/>
              <a:t>.</a:t>
            </a:r>
            <a:r>
              <a:rPr lang="it-IT" sz="2900" dirty="0"/>
              <a:t> Le misure conservative o cautelari presidiano </a:t>
            </a:r>
            <a:r>
              <a:rPr lang="it-IT" sz="2900" b="1" dirty="0"/>
              <a:t>l’efficacia del ricorso (individuale o interstatale)</a:t>
            </a:r>
            <a:r>
              <a:rPr lang="it-IT" sz="2900" dirty="0"/>
              <a:t> e rientrano </a:t>
            </a:r>
            <a:r>
              <a:rPr lang="it-IT" sz="2900" b="1" dirty="0">
                <a:solidFill>
                  <a:srgbClr val="FF0000"/>
                </a:solidFill>
              </a:rPr>
              <a:t>nell’obbligo positivo degli Stati membri di non ostacolare l’effettivo esercizio del diritto di ricorso</a:t>
            </a:r>
            <a:r>
              <a:rPr lang="it-IT" sz="2900" b="1" i="1" dirty="0"/>
              <a:t> </a:t>
            </a:r>
            <a:r>
              <a:rPr lang="it-IT" sz="2900" b="1" dirty="0"/>
              <a:t>(art. 34 ultima frase)</a:t>
            </a:r>
            <a:r>
              <a:rPr lang="it-IT" sz="2900" dirty="0"/>
              <a:t>.</a:t>
            </a:r>
            <a:r>
              <a:rPr lang="it-IT" dirty="0"/>
              <a:t> </a:t>
            </a:r>
          </a:p>
          <a:p>
            <a:endParaRPr lang="it-IT" dirty="0"/>
          </a:p>
        </p:txBody>
      </p:sp>
    </p:spTree>
    <p:extLst>
      <p:ext uri="{BB962C8B-B14F-4D97-AF65-F5344CB8AC3E}">
        <p14:creationId xmlns:p14="http://schemas.microsoft.com/office/powerpoint/2010/main" val="26178674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Instaurazione del procedimento: segue</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Possibile </a:t>
            </a:r>
            <a:r>
              <a:rPr lang="it-IT" b="1" dirty="0">
                <a:solidFill>
                  <a:srgbClr val="FF0000"/>
                </a:solidFill>
              </a:rPr>
              <a:t>intervento di terzi</a:t>
            </a:r>
            <a:r>
              <a:rPr lang="it-IT" dirty="0">
                <a:solidFill>
                  <a:srgbClr val="FF0000"/>
                </a:solidFill>
              </a:rPr>
              <a:t> </a:t>
            </a:r>
            <a:r>
              <a:rPr lang="it-IT" dirty="0"/>
              <a:t>(su invito del Presidente della Corte per gli Stati contraenti non coinvolti, diritto del Commissario per i diritti dell’uomo del Consiglio d’Europa: art. 36 CEDU).</a:t>
            </a:r>
          </a:p>
          <a:p>
            <a:r>
              <a:rPr lang="it-IT" dirty="0" smtClean="0"/>
              <a:t>Possibili </a:t>
            </a:r>
            <a:r>
              <a:rPr lang="it-IT" b="1" dirty="0"/>
              <a:t>misure </a:t>
            </a:r>
            <a:r>
              <a:rPr lang="it-IT" b="1" dirty="0" smtClean="0"/>
              <a:t>incidentali e complementari (accertamento dei fatti)</a:t>
            </a:r>
            <a:r>
              <a:rPr lang="it-IT" dirty="0" smtClean="0"/>
              <a:t>: </a:t>
            </a:r>
            <a:r>
              <a:rPr lang="it-IT" b="1" dirty="0">
                <a:solidFill>
                  <a:srgbClr val="FF0000"/>
                </a:solidFill>
              </a:rPr>
              <a:t>inchiesta</a:t>
            </a:r>
            <a:r>
              <a:rPr lang="it-IT" dirty="0"/>
              <a:t> (art. 38 CEDU: la Corte può disporre un’inchiesta, per </a:t>
            </a:r>
            <a:r>
              <a:rPr lang="it-IT" i="1" dirty="0"/>
              <a:t>il cui effettivo svolgimento le alte parti contraenti coinvolte devono fornire ogni agevolazione necessaria</a:t>
            </a:r>
            <a:r>
              <a:rPr lang="it-IT" dirty="0" smtClean="0"/>
              <a:t>). Strumento </a:t>
            </a:r>
            <a:r>
              <a:rPr lang="it-IT" dirty="0"/>
              <a:t>poco </a:t>
            </a:r>
            <a:r>
              <a:rPr lang="it-IT" dirty="0" smtClean="0"/>
              <a:t>utilizzato. </a:t>
            </a:r>
            <a:r>
              <a:rPr lang="it-IT" dirty="0"/>
              <a:t>Nelle liti individuo-Stato la Corte </a:t>
            </a:r>
            <a:r>
              <a:rPr lang="it-IT" dirty="0" smtClean="0"/>
              <a:t>procede, invece, </a:t>
            </a:r>
            <a:r>
              <a:rPr lang="it-IT" dirty="0"/>
              <a:t>a un esame stretto (</a:t>
            </a:r>
            <a:r>
              <a:rPr lang="it-IT" dirty="0" err="1"/>
              <a:t>strict</a:t>
            </a:r>
            <a:r>
              <a:rPr lang="it-IT" dirty="0"/>
              <a:t> </a:t>
            </a:r>
            <a:r>
              <a:rPr lang="it-IT" dirty="0" err="1"/>
              <a:t>scrutiny</a:t>
            </a:r>
            <a:r>
              <a:rPr lang="it-IT" dirty="0"/>
              <a:t>) delle allegazioni del </a:t>
            </a:r>
            <a:r>
              <a:rPr lang="it-IT" dirty="0" smtClean="0"/>
              <a:t>ricorrente (</a:t>
            </a:r>
            <a:r>
              <a:rPr lang="it-IT" i="1" u="sng" dirty="0" err="1"/>
              <a:t>Asllani</a:t>
            </a:r>
            <a:r>
              <a:rPr lang="it-IT" i="1" u="sng" dirty="0"/>
              <a:t> v. l’Ex Repubblica iugoslava di Macedonia (</a:t>
            </a:r>
            <a:r>
              <a:rPr lang="it-IT" i="1" u="sng" dirty="0" err="1"/>
              <a:t>Fyrom</a:t>
            </a:r>
            <a:r>
              <a:rPr lang="it-IT" i="1" u="sng" dirty="0"/>
              <a:t>)</a:t>
            </a:r>
            <a:r>
              <a:rPr lang="it-IT" dirty="0"/>
              <a:t>, 10.12.2015, ric. n. 24058/13</a:t>
            </a:r>
            <a:r>
              <a:rPr lang="it-IT" dirty="0" smtClean="0"/>
              <a:t>)</a:t>
            </a:r>
          </a:p>
          <a:p>
            <a:r>
              <a:rPr lang="it-IT" b="1" dirty="0" smtClean="0">
                <a:solidFill>
                  <a:srgbClr val="FF0000"/>
                </a:solidFill>
              </a:rPr>
              <a:t>Udienza</a:t>
            </a:r>
            <a:r>
              <a:rPr lang="it-IT" dirty="0" smtClean="0"/>
              <a:t>: eventuale trattazione orale degli argomenti delineati nella fase scritta</a:t>
            </a:r>
          </a:p>
          <a:p>
            <a:endParaRPr lang="it-IT" dirty="0"/>
          </a:p>
          <a:p>
            <a:endParaRPr lang="it-IT" dirty="0"/>
          </a:p>
        </p:txBody>
      </p:sp>
    </p:spTree>
    <p:extLst>
      <p:ext uri="{BB962C8B-B14F-4D97-AF65-F5344CB8AC3E}">
        <p14:creationId xmlns:p14="http://schemas.microsoft.com/office/powerpoint/2010/main" val="35429966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 Procedimenti alternativi e radiazione del ruolo</a:t>
            </a:r>
            <a:endParaRPr lang="it-IT" dirty="0"/>
          </a:p>
        </p:txBody>
      </p:sp>
      <p:sp>
        <p:nvSpPr>
          <p:cNvPr id="3" name="Segnaposto contenuto 2"/>
          <p:cNvSpPr>
            <a:spLocks noGrp="1"/>
          </p:cNvSpPr>
          <p:nvPr>
            <p:ph idx="1"/>
          </p:nvPr>
        </p:nvSpPr>
        <p:spPr/>
        <p:txBody>
          <a:bodyPr>
            <a:normAutofit fontScale="55000" lnSpcReduction="20000"/>
          </a:bodyPr>
          <a:lstStyle/>
          <a:p>
            <a:r>
              <a:rPr lang="it-IT" b="1" dirty="0">
                <a:solidFill>
                  <a:srgbClr val="FF0000"/>
                </a:solidFill>
              </a:rPr>
              <a:t>Tentativo di composizione amichevole</a:t>
            </a:r>
            <a:r>
              <a:rPr lang="it-IT" dirty="0"/>
              <a:t> (</a:t>
            </a:r>
            <a:r>
              <a:rPr lang="it-IT" i="1" dirty="0" err="1"/>
              <a:t>friendly</a:t>
            </a:r>
            <a:r>
              <a:rPr lang="it-IT" i="1" dirty="0"/>
              <a:t> </a:t>
            </a:r>
            <a:r>
              <a:rPr lang="it-IT" i="1" dirty="0" err="1"/>
              <a:t>settlement</a:t>
            </a:r>
            <a:r>
              <a:rPr lang="it-IT" i="1" dirty="0"/>
              <a:t>, </a:t>
            </a:r>
            <a:r>
              <a:rPr lang="it-IT" i="1" dirty="0" err="1"/>
              <a:t>reglement</a:t>
            </a:r>
            <a:r>
              <a:rPr lang="it-IT" i="1" dirty="0"/>
              <a:t> </a:t>
            </a:r>
            <a:r>
              <a:rPr lang="it-IT" i="1" dirty="0" err="1"/>
              <a:t>amiable</a:t>
            </a:r>
            <a:r>
              <a:rPr lang="it-IT" dirty="0"/>
              <a:t>: art. 39). </a:t>
            </a:r>
          </a:p>
          <a:p>
            <a:r>
              <a:rPr lang="it-IT" dirty="0"/>
              <a:t> </a:t>
            </a:r>
            <a:r>
              <a:rPr lang="it-IT" dirty="0" smtClean="0"/>
              <a:t>Ai </a:t>
            </a:r>
            <a:r>
              <a:rPr lang="it-IT" dirty="0"/>
              <a:t>sensi dell’art. </a:t>
            </a:r>
            <a:r>
              <a:rPr lang="it-IT" dirty="0" smtClean="0"/>
              <a:t>39 CEDU, </a:t>
            </a:r>
            <a:r>
              <a:rPr lang="it-IT" dirty="0"/>
              <a:t>se la Corte </a:t>
            </a:r>
            <a:r>
              <a:rPr lang="it-IT" i="1" dirty="0"/>
              <a:t>dichiara il ricorso ricevibile</a:t>
            </a:r>
            <a:r>
              <a:rPr lang="it-IT" dirty="0"/>
              <a:t>, procede, su richiesta delle parti, ad una procedura (non pubblica) di composizione amichevole preventiva, che </a:t>
            </a:r>
            <a:r>
              <a:rPr lang="it-IT" i="1" dirty="0"/>
              <a:t>si fondi sul rispetto dei diritti dell'uomo</a:t>
            </a:r>
            <a:r>
              <a:rPr lang="it-IT" dirty="0" smtClean="0"/>
              <a:t>. «</a:t>
            </a:r>
            <a:r>
              <a:rPr lang="en-US" dirty="0" smtClean="0"/>
              <a:t>Rule 62 </a:t>
            </a:r>
            <a:r>
              <a:rPr lang="en-US" dirty="0"/>
              <a:t>– Friendly settlement 1. Once an application has been declared admissible, the </a:t>
            </a:r>
            <a:r>
              <a:rPr lang="en-US" dirty="0">
                <a:solidFill>
                  <a:srgbClr val="FF0000"/>
                </a:solidFill>
              </a:rPr>
              <a:t>Registrar, acting on the instructions of the Chamber or its President</a:t>
            </a:r>
            <a:r>
              <a:rPr lang="en-US" dirty="0"/>
              <a:t>, shall </a:t>
            </a:r>
            <a:r>
              <a:rPr lang="en-US" dirty="0">
                <a:solidFill>
                  <a:srgbClr val="FF0000"/>
                </a:solidFill>
              </a:rPr>
              <a:t>enter into contact with the parties</a:t>
            </a:r>
            <a:r>
              <a:rPr lang="en-US" dirty="0"/>
              <a:t> with a view to securing a friendly settlement of the matter in accordance with Article 39 § 1 of the Convention. The Chamber shall take any steps that appear appropriate to facilitate such a settlement. 2. In accordance with Article 39 § 2 of the Convention</a:t>
            </a:r>
            <a:r>
              <a:rPr lang="en-US" dirty="0">
                <a:solidFill>
                  <a:srgbClr val="FF0000"/>
                </a:solidFill>
              </a:rPr>
              <a:t>, the friendly-settlement negotiations shall be confidential and without prejudice to the parties’ arguments in the contentious proceedings</a:t>
            </a:r>
            <a:r>
              <a:rPr lang="en-US" dirty="0"/>
              <a:t>. No written or oral communication and no offer or concession made in the framework of the attempt to secure a friendly settlement may be referred to or relied on in the contentious </a:t>
            </a:r>
            <a:r>
              <a:rPr lang="en-US" dirty="0" smtClean="0"/>
              <a:t>proceedings».</a:t>
            </a:r>
            <a:r>
              <a:rPr lang="it-IT" dirty="0"/>
              <a:t> </a:t>
            </a:r>
          </a:p>
          <a:p>
            <a:r>
              <a:rPr lang="it-IT" dirty="0"/>
              <a:t>Si tratta di </a:t>
            </a:r>
            <a:r>
              <a:rPr lang="it-IT" b="1" dirty="0" smtClean="0">
                <a:solidFill>
                  <a:srgbClr val="FF0000"/>
                </a:solidFill>
              </a:rPr>
              <a:t>soluzione </a:t>
            </a:r>
            <a:r>
              <a:rPr lang="it-IT" b="1" dirty="0">
                <a:solidFill>
                  <a:srgbClr val="FF0000"/>
                </a:solidFill>
              </a:rPr>
              <a:t>transattiva della lite</a:t>
            </a:r>
            <a:r>
              <a:rPr lang="it-IT" dirty="0"/>
              <a:t>, di carattere </a:t>
            </a:r>
            <a:r>
              <a:rPr lang="it-IT" dirty="0" smtClean="0"/>
              <a:t>extra-giurisdizionale e informale, che non pregiudica il componimento giudiziale della controversia. La composizione amichevole è dettata da motivi di opportunità. Talora </a:t>
            </a:r>
            <a:r>
              <a:rPr lang="it-IT" dirty="0"/>
              <a:t>lo Stato membro preferisce evitare </a:t>
            </a:r>
            <a:r>
              <a:rPr lang="it-IT" dirty="0" smtClean="0"/>
              <a:t>di pervenire a sentenza (pubblicità, casi a esito scontato) </a:t>
            </a:r>
            <a:r>
              <a:rPr lang="it-IT" dirty="0"/>
              <a:t>e offrire </a:t>
            </a:r>
            <a:r>
              <a:rPr lang="it-IT" dirty="0" smtClean="0"/>
              <a:t>al ricorrente una </a:t>
            </a:r>
            <a:r>
              <a:rPr lang="it-IT" dirty="0"/>
              <a:t>compensazione </a:t>
            </a:r>
            <a:r>
              <a:rPr lang="it-IT" dirty="0" smtClean="0"/>
              <a:t>che </a:t>
            </a:r>
            <a:r>
              <a:rPr lang="it-IT" dirty="0"/>
              <a:t>ne soddisfi le pretese </a:t>
            </a:r>
            <a:r>
              <a:rPr lang="it-IT" dirty="0" smtClean="0"/>
              <a:t>(in natura o per </a:t>
            </a:r>
            <a:r>
              <a:rPr lang="it-IT" dirty="0"/>
              <a:t>equivalente). </a:t>
            </a:r>
            <a:endParaRPr lang="it-IT" dirty="0" smtClean="0"/>
          </a:p>
          <a:p>
            <a:r>
              <a:rPr lang="it-IT" dirty="0" smtClean="0"/>
              <a:t>La </a:t>
            </a:r>
            <a:r>
              <a:rPr lang="it-IT" dirty="0"/>
              <a:t>Corte, che sovrintende a tale soluzione, s’accerta che la transazione </a:t>
            </a:r>
            <a:r>
              <a:rPr lang="it-IT" dirty="0" smtClean="0"/>
              <a:t>(l’accordo) sia </a:t>
            </a:r>
            <a:r>
              <a:rPr lang="it-IT" dirty="0">
                <a:solidFill>
                  <a:srgbClr val="FF0000"/>
                </a:solidFill>
              </a:rPr>
              <a:t>rispettosa della CEDU</a:t>
            </a:r>
            <a:r>
              <a:rPr lang="it-IT" dirty="0"/>
              <a:t>. </a:t>
            </a:r>
            <a:endParaRPr lang="it-IT" dirty="0" smtClean="0"/>
          </a:p>
          <a:p>
            <a:r>
              <a:rPr lang="it-IT" dirty="0"/>
              <a:t>Talora la composizione amichevole consiste in un vero e proprio accordo strutturato in impegni, che fa diritto fra le parti: </a:t>
            </a:r>
            <a:r>
              <a:rPr lang="it-IT" i="1" u="sng" dirty="0" err="1">
                <a:solidFill>
                  <a:srgbClr val="FF0000"/>
                </a:solidFill>
              </a:rPr>
              <a:t>Broniowski</a:t>
            </a:r>
            <a:r>
              <a:rPr lang="it-IT" i="1" u="sng" dirty="0">
                <a:solidFill>
                  <a:srgbClr val="FF0000"/>
                </a:solidFill>
              </a:rPr>
              <a:t> v. Poland</a:t>
            </a:r>
            <a:r>
              <a:rPr lang="it-IT" u="sng" dirty="0">
                <a:solidFill>
                  <a:srgbClr val="FF0000"/>
                </a:solidFill>
              </a:rPr>
              <a:t> (GC)</a:t>
            </a:r>
            <a:r>
              <a:rPr lang="it-IT" dirty="0"/>
              <a:t>, 28.9.2005, ric. n. 31443/96, punti 37 ss. </a:t>
            </a:r>
            <a:endParaRPr lang="it-IT" dirty="0" smtClean="0"/>
          </a:p>
          <a:p>
            <a:r>
              <a:rPr lang="it-IT" dirty="0"/>
              <a:t>Se lo scopo </a:t>
            </a:r>
            <a:r>
              <a:rPr lang="it-IT" dirty="0" smtClean="0"/>
              <a:t>di composizione della lite è </a:t>
            </a:r>
            <a:r>
              <a:rPr lang="it-IT" dirty="0"/>
              <a:t>raggiunto, il procedimento viene </a:t>
            </a:r>
            <a:r>
              <a:rPr lang="it-IT" b="1" dirty="0">
                <a:solidFill>
                  <a:srgbClr val="FF0000"/>
                </a:solidFill>
              </a:rPr>
              <a:t>archiviato</a:t>
            </a:r>
            <a:r>
              <a:rPr lang="it-IT" dirty="0"/>
              <a:t> (con una decisione resa sommariamente pubblica). </a:t>
            </a:r>
            <a:endParaRPr lang="it-IT" dirty="0" smtClean="0"/>
          </a:p>
          <a:p>
            <a:r>
              <a:rPr lang="it-IT" dirty="0" smtClean="0"/>
              <a:t>Il </a:t>
            </a:r>
            <a:r>
              <a:rPr lang="it-IT" dirty="0"/>
              <a:t>Comitato dei Ministri </a:t>
            </a:r>
            <a:r>
              <a:rPr lang="it-IT" i="1" dirty="0"/>
              <a:t>sorveglia l’esecuzione della decisione</a:t>
            </a:r>
            <a:r>
              <a:rPr lang="it-IT" dirty="0"/>
              <a:t> (dei termini del </a:t>
            </a:r>
            <a:r>
              <a:rPr lang="it-IT" dirty="0" smtClean="0"/>
              <a:t>compromesso: art. 46 CEDU).</a:t>
            </a:r>
            <a:endParaRPr lang="it-IT" dirty="0"/>
          </a:p>
        </p:txBody>
      </p:sp>
    </p:spTree>
    <p:extLst>
      <p:ext uri="{BB962C8B-B14F-4D97-AF65-F5344CB8AC3E}">
        <p14:creationId xmlns:p14="http://schemas.microsoft.com/office/powerpoint/2010/main" val="1082954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Protocolli addizionali (opzionali)</a:t>
            </a:r>
            <a:endParaRPr lang="it-IT" dirty="0"/>
          </a:p>
        </p:txBody>
      </p:sp>
      <p:sp>
        <p:nvSpPr>
          <p:cNvPr id="3" name="Segnaposto contenuto 2"/>
          <p:cNvSpPr>
            <a:spLocks noGrp="1"/>
          </p:cNvSpPr>
          <p:nvPr>
            <p:ph idx="1"/>
          </p:nvPr>
        </p:nvSpPr>
        <p:spPr/>
        <p:txBody>
          <a:bodyPr>
            <a:normAutofit fontScale="55000" lnSpcReduction="20000"/>
          </a:bodyPr>
          <a:lstStyle/>
          <a:p>
            <a:r>
              <a:rPr lang="it-IT" dirty="0"/>
              <a:t> </a:t>
            </a:r>
            <a:r>
              <a:rPr lang="it-IT" b="1" dirty="0">
                <a:solidFill>
                  <a:srgbClr val="FF0000"/>
                </a:solidFill>
              </a:rPr>
              <a:t>Il catalogo generale</a:t>
            </a:r>
            <a:r>
              <a:rPr lang="it-IT" dirty="0"/>
              <a:t> della Convenzione va integrato con i </a:t>
            </a:r>
            <a:r>
              <a:rPr lang="it-IT" b="1" dirty="0"/>
              <a:t>Protocolli addizionali n. 1, 4, 6, 7, 12 e 13</a:t>
            </a:r>
            <a:r>
              <a:rPr lang="it-IT" dirty="0"/>
              <a:t> che tutelano </a:t>
            </a:r>
            <a:r>
              <a:rPr lang="it-IT" dirty="0">
                <a:solidFill>
                  <a:srgbClr val="FF0000"/>
                </a:solidFill>
              </a:rPr>
              <a:t>diritti aggiuntivi o che forniscono più ampia protezione dei diritti</a:t>
            </a:r>
            <a:r>
              <a:rPr lang="it-IT" dirty="0"/>
              <a:t> di cui al titolo I della Convenzione.</a:t>
            </a:r>
          </a:p>
          <a:p>
            <a:r>
              <a:rPr lang="it-IT" dirty="0"/>
              <a:t>Tuttavia i </a:t>
            </a:r>
            <a:r>
              <a:rPr lang="it-IT" b="1" dirty="0"/>
              <a:t>Protocolli sostanziali</a:t>
            </a:r>
            <a:r>
              <a:rPr lang="it-IT" dirty="0"/>
              <a:t> sono applicabili </a:t>
            </a:r>
            <a:r>
              <a:rPr lang="it-IT" b="1" dirty="0"/>
              <a:t>solo agli Stati parte che li hanno ratificati</a:t>
            </a:r>
            <a:r>
              <a:rPr lang="it-IT" dirty="0"/>
              <a:t>; nessuno di essi vincola la totalità degli Stati parte alla Convenzione (essi entrano in vigore, a differenza dei Protocolli procedurali, con un numero limitato di </a:t>
            </a:r>
            <a:r>
              <a:rPr lang="it-IT" dirty="0" smtClean="0"/>
              <a:t>ratifiche).</a:t>
            </a:r>
          </a:p>
          <a:p>
            <a:r>
              <a:rPr lang="it-IT" dirty="0" smtClean="0"/>
              <a:t>Ad </a:t>
            </a:r>
            <a:r>
              <a:rPr lang="it-IT" dirty="0"/>
              <a:t>esempio il P. 13 (proibizione della pena di morte in ogni circostanza) non vincola, fra gli altri, la Polonia, la Spagna, la Russia e diversi paesi dell'area asiatica, quali l'Armenia e l'Azerbaijan) (</a:t>
            </a:r>
            <a:r>
              <a:rPr lang="it-IT" u="sng" dirty="0"/>
              <a:t>efficacia asimmetrica</a:t>
            </a:r>
            <a:r>
              <a:rPr lang="it-IT" dirty="0"/>
              <a:t>). </a:t>
            </a:r>
            <a:endParaRPr lang="it-IT" dirty="0" smtClean="0"/>
          </a:p>
          <a:p>
            <a:r>
              <a:rPr lang="it-IT" dirty="0" smtClean="0"/>
              <a:t>Ne </a:t>
            </a:r>
            <a:r>
              <a:rPr lang="it-IT" dirty="0"/>
              <a:t>consegue che gli unici diritti certamente tutelati </a:t>
            </a:r>
            <a:r>
              <a:rPr lang="it-IT" i="1" dirty="0"/>
              <a:t>erga </a:t>
            </a:r>
            <a:r>
              <a:rPr lang="it-IT" i="1" dirty="0" err="1"/>
              <a:t>omnes</a:t>
            </a:r>
            <a:r>
              <a:rPr lang="it-IT" i="1" dirty="0"/>
              <a:t> (= da tutti gli Stati membri)</a:t>
            </a:r>
            <a:r>
              <a:rPr lang="it-IT" dirty="0"/>
              <a:t>, nell'ambito della Convenzione, sono quelli di cui agli articoli da 2 a 14. </a:t>
            </a:r>
            <a:endParaRPr lang="it-IT" dirty="0" smtClean="0"/>
          </a:p>
          <a:p>
            <a:r>
              <a:rPr lang="it-IT" dirty="0" smtClean="0"/>
              <a:t>I Protocolli opzionali hanno tuttavia effetti (erga </a:t>
            </a:r>
            <a:r>
              <a:rPr lang="it-IT" dirty="0" err="1" smtClean="0"/>
              <a:t>omnes</a:t>
            </a:r>
            <a:r>
              <a:rPr lang="it-IT" dirty="0" smtClean="0"/>
              <a:t>) per quanto riguarda l’interpretazione dei diritti convenzionali. Così ad esempio: l'art</a:t>
            </a:r>
            <a:r>
              <a:rPr lang="it-IT" dirty="0"/>
              <a:t>. </a:t>
            </a:r>
            <a:r>
              <a:rPr lang="it-IT" b="1" dirty="0"/>
              <a:t>2, diritto alla vita</a:t>
            </a:r>
            <a:r>
              <a:rPr lang="it-IT" dirty="0"/>
              <a:t>, ammette la sottrazione della vita in esecuzione di una sentenza capitale pronunciata da un tribunale, nel caso in cui il reato sia punito dalla legge con tale pena</a:t>
            </a:r>
            <a:r>
              <a:rPr lang="it-IT" dirty="0" smtClean="0"/>
              <a:t>.</a:t>
            </a:r>
          </a:p>
          <a:p>
            <a:r>
              <a:rPr lang="it-IT" dirty="0" smtClean="0"/>
              <a:t> </a:t>
            </a:r>
            <a:r>
              <a:rPr lang="it-IT" dirty="0"/>
              <a:t>Il P. 6 ha successivamente limitato tale “eccezione” alla pena di morte comminata in tempo di guerra, art. 2; il P. 13 ha poi abrogato ogni </a:t>
            </a:r>
            <a:r>
              <a:rPr lang="it-IT" dirty="0" smtClean="0"/>
              <a:t>eccezione (Vilnius, 3.5.2002). </a:t>
            </a:r>
            <a:r>
              <a:rPr lang="it-IT" dirty="0"/>
              <a:t>La Corte </a:t>
            </a:r>
            <a:r>
              <a:rPr lang="it-IT" dirty="0" smtClean="0"/>
              <a:t>EDU ha talora evocato la regola del P. 13 come indicativa di un’evoluzione generalizzata del diritto tra i paesi membri della CEDU. </a:t>
            </a:r>
          </a:p>
          <a:p>
            <a:r>
              <a:rPr lang="it-IT" dirty="0" smtClean="0"/>
              <a:t>Non è escluso che analogo orientamento possa caratterizzare la CEDU per effetto del </a:t>
            </a:r>
            <a:r>
              <a:rPr lang="it-IT" dirty="0" smtClean="0">
                <a:solidFill>
                  <a:srgbClr val="FF0000"/>
                </a:solidFill>
              </a:rPr>
              <a:t>Protocollo n. 12</a:t>
            </a:r>
            <a:r>
              <a:rPr lang="it-IT" dirty="0" smtClean="0"/>
              <a:t> («</a:t>
            </a:r>
            <a:r>
              <a:rPr lang="fr-FR" dirty="0"/>
              <a:t>La jouissance de tout droit prévu par la loi doit être assurée</a:t>
            </a:r>
            <a:r>
              <a:rPr lang="fr-FR" dirty="0" smtClean="0"/>
              <a:t>, sans </a:t>
            </a:r>
            <a:r>
              <a:rPr lang="fr-FR" dirty="0"/>
              <a:t>discrimination aucune, fondée notamment sur le sexe, la race</a:t>
            </a:r>
            <a:r>
              <a:rPr lang="fr-FR" dirty="0" smtClean="0"/>
              <a:t>, la </a:t>
            </a:r>
            <a:r>
              <a:rPr lang="fr-FR" dirty="0"/>
              <a:t>couleur, la langue, la religion, les opinions politiques ou toutes </a:t>
            </a:r>
            <a:r>
              <a:rPr lang="fr-FR" dirty="0" smtClean="0"/>
              <a:t>autres </a:t>
            </a:r>
            <a:r>
              <a:rPr lang="fr-FR" dirty="0"/>
              <a:t>opinions, l’origine nationale ou sociale, l’appartenance </a:t>
            </a:r>
            <a:r>
              <a:rPr lang="fr-FR" dirty="0" smtClean="0"/>
              <a:t>à une </a:t>
            </a:r>
            <a:r>
              <a:rPr lang="fr-FR" dirty="0"/>
              <a:t>minorité  nationale, la fortune, la naissance ou toute </a:t>
            </a:r>
            <a:r>
              <a:rPr lang="fr-FR" dirty="0" smtClean="0"/>
              <a:t>autre situation»), </a:t>
            </a:r>
            <a:r>
              <a:rPr lang="fr-FR" dirty="0" err="1" smtClean="0"/>
              <a:t>che</a:t>
            </a:r>
            <a:r>
              <a:rPr lang="fr-FR" dirty="0" smtClean="0"/>
              <a:t> </a:t>
            </a:r>
            <a:r>
              <a:rPr lang="fr-FR" dirty="0" err="1" smtClean="0"/>
              <a:t>detta</a:t>
            </a:r>
            <a:r>
              <a:rPr lang="fr-FR" dirty="0" smtClean="0"/>
              <a:t> </a:t>
            </a:r>
            <a:r>
              <a:rPr lang="fr-FR" dirty="0" err="1" smtClean="0"/>
              <a:t>una</a:t>
            </a:r>
            <a:r>
              <a:rPr lang="fr-FR" dirty="0" smtClean="0"/>
              <a:t> </a:t>
            </a:r>
            <a:r>
              <a:rPr lang="fr-FR" dirty="0" err="1" smtClean="0"/>
              <a:t>regola</a:t>
            </a:r>
            <a:r>
              <a:rPr lang="fr-FR" dirty="0" smtClean="0"/>
              <a:t> di «</a:t>
            </a:r>
            <a:r>
              <a:rPr lang="it-IT" dirty="0" smtClean="0"/>
              <a:t>uguaglianza </a:t>
            </a:r>
            <a:r>
              <a:rPr lang="it-IT" dirty="0"/>
              <a:t>dinanzi alla legge e uguale protezione da parte della </a:t>
            </a:r>
            <a:r>
              <a:rPr lang="it-IT" dirty="0" smtClean="0"/>
              <a:t>legge» ispiratrice di un’innovazione erga </a:t>
            </a:r>
            <a:r>
              <a:rPr lang="it-IT" dirty="0" err="1"/>
              <a:t>omnes</a:t>
            </a:r>
            <a:r>
              <a:rPr lang="it-IT" dirty="0"/>
              <a:t> del diritto di eguaglianza e non discriminazione </a:t>
            </a:r>
            <a:r>
              <a:rPr lang="it-IT" dirty="0" smtClean="0"/>
              <a:t>rispetto alla più modesta portata dell'art</a:t>
            </a:r>
            <a:r>
              <a:rPr lang="it-IT" dirty="0"/>
              <a:t>. 14 CEDU </a:t>
            </a:r>
            <a:r>
              <a:rPr lang="it-IT" dirty="0" smtClean="0"/>
              <a:t>(</a:t>
            </a:r>
            <a:r>
              <a:rPr lang="it-IT" dirty="0" smtClean="0">
                <a:solidFill>
                  <a:srgbClr val="FF0000"/>
                </a:solidFill>
              </a:rPr>
              <a:t>uguaglianza nel </a:t>
            </a:r>
            <a:r>
              <a:rPr lang="it-IT" dirty="0">
                <a:solidFill>
                  <a:srgbClr val="FF0000"/>
                </a:solidFill>
              </a:rPr>
              <a:t>godimento dei diritti protetti</a:t>
            </a:r>
            <a:r>
              <a:rPr lang="it-IT" dirty="0"/>
              <a:t>). </a:t>
            </a:r>
          </a:p>
          <a:p>
            <a:endParaRPr lang="it-IT" dirty="0"/>
          </a:p>
        </p:txBody>
      </p:sp>
    </p:spTree>
    <p:extLst>
      <p:ext uri="{BB962C8B-B14F-4D97-AF65-F5344CB8AC3E}">
        <p14:creationId xmlns:p14="http://schemas.microsoft.com/office/powerpoint/2010/main" val="19760945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radiazione dal ruolo</a:t>
            </a:r>
            <a:endParaRPr lang="it-IT" dirty="0"/>
          </a:p>
        </p:txBody>
      </p:sp>
      <p:sp>
        <p:nvSpPr>
          <p:cNvPr id="3" name="Segnaposto contenuto 2"/>
          <p:cNvSpPr>
            <a:spLocks noGrp="1"/>
          </p:cNvSpPr>
          <p:nvPr>
            <p:ph idx="1"/>
          </p:nvPr>
        </p:nvSpPr>
        <p:spPr/>
        <p:txBody>
          <a:bodyPr>
            <a:normAutofit fontScale="55000" lnSpcReduction="20000"/>
          </a:bodyPr>
          <a:lstStyle/>
          <a:p>
            <a:r>
              <a:rPr lang="it-IT" b="1" dirty="0">
                <a:solidFill>
                  <a:srgbClr val="FF0000"/>
                </a:solidFill>
              </a:rPr>
              <a:t>Radiazione dal ruolo</a:t>
            </a:r>
            <a:r>
              <a:rPr lang="it-IT" dirty="0"/>
              <a:t> (art. 37 CEDU</a:t>
            </a:r>
            <a:r>
              <a:rPr lang="it-IT" dirty="0" smtClean="0"/>
              <a:t>)</a:t>
            </a:r>
            <a:r>
              <a:rPr lang="it-IT" dirty="0"/>
              <a:t> </a:t>
            </a:r>
          </a:p>
          <a:p>
            <a:r>
              <a:rPr lang="it-IT" dirty="0"/>
              <a:t>La radiazione dal ruolo può intervenire in qualsiasi momento per “</a:t>
            </a:r>
            <a:r>
              <a:rPr lang="it-IT" dirty="0">
                <a:solidFill>
                  <a:srgbClr val="FF0000"/>
                </a:solidFill>
              </a:rPr>
              <a:t>desistenza</a:t>
            </a:r>
            <a:r>
              <a:rPr lang="it-IT" dirty="0"/>
              <a:t>” del ricorrente (individuale o statale: art. 44E reg </a:t>
            </a:r>
            <a:r>
              <a:rPr lang="it-IT" dirty="0" err="1" smtClean="0"/>
              <a:t>proc</a:t>
            </a:r>
            <a:r>
              <a:rPr lang="it-IT" dirty="0" smtClean="0"/>
              <a:t>.), perché </a:t>
            </a:r>
            <a:r>
              <a:rPr lang="it-IT" dirty="0">
                <a:solidFill>
                  <a:srgbClr val="FF0000"/>
                </a:solidFill>
              </a:rPr>
              <a:t>la controversia è stata risolta</a:t>
            </a:r>
            <a:r>
              <a:rPr lang="it-IT" dirty="0"/>
              <a:t> (art. 37.1, </a:t>
            </a:r>
            <a:r>
              <a:rPr lang="it-IT" dirty="0" err="1"/>
              <a:t>lett</a:t>
            </a:r>
            <a:r>
              <a:rPr lang="it-IT" dirty="0"/>
              <a:t>. a, b) o </a:t>
            </a:r>
            <a:r>
              <a:rPr lang="it-IT" dirty="0">
                <a:solidFill>
                  <a:srgbClr val="FF0000"/>
                </a:solidFill>
              </a:rPr>
              <a:t>per altri motivi individuati dalla Corte su base discrezionale</a:t>
            </a:r>
            <a:r>
              <a:rPr lang="it-IT" dirty="0"/>
              <a:t>, salvo l’obbligo di proseguire l’esame del ricorso quando il rispetto dei diritti dell’uomo lo impone (art. 37.1 ultima frase).</a:t>
            </a:r>
          </a:p>
          <a:p>
            <a:r>
              <a:rPr lang="it-IT" dirty="0"/>
              <a:t>L’art. 43 reg. </a:t>
            </a:r>
            <a:r>
              <a:rPr lang="it-IT" dirty="0" err="1"/>
              <a:t>proc</a:t>
            </a:r>
            <a:r>
              <a:rPr lang="it-IT" dirty="0"/>
              <a:t> richiama </a:t>
            </a:r>
            <a:r>
              <a:rPr lang="it-IT" dirty="0" smtClean="0"/>
              <a:t>l’ipotesi </a:t>
            </a:r>
            <a:r>
              <a:rPr lang="it-IT" dirty="0"/>
              <a:t>della radiazione per raggiunta “composizione amichevole”, e prevede lo strumento (decisione o sentenza) che dispone l’archiviazione.</a:t>
            </a:r>
          </a:p>
          <a:p>
            <a:r>
              <a:rPr lang="it-IT" dirty="0"/>
              <a:t> </a:t>
            </a:r>
            <a:r>
              <a:rPr lang="it-IT" dirty="0" smtClean="0"/>
              <a:t>Nella </a:t>
            </a:r>
            <a:r>
              <a:rPr lang="it-IT" dirty="0"/>
              <a:t>prassi la </a:t>
            </a:r>
            <a:r>
              <a:rPr lang="it-IT" dirty="0" smtClean="0"/>
              <a:t>radiazione </a:t>
            </a:r>
            <a:r>
              <a:rPr lang="it-IT" dirty="0"/>
              <a:t>può intervenire anche a </a:t>
            </a:r>
            <a:r>
              <a:rPr lang="it-IT" dirty="0">
                <a:solidFill>
                  <a:srgbClr val="FF0000"/>
                </a:solidFill>
              </a:rPr>
              <a:t>seguito d’ammissione unilaterale, da parte del Governo convenuto, della violazione</a:t>
            </a:r>
            <a:r>
              <a:rPr lang="it-IT" dirty="0"/>
              <a:t> del diritto contestato. </a:t>
            </a:r>
            <a:endParaRPr lang="it-IT" dirty="0" smtClean="0"/>
          </a:p>
          <a:p>
            <a:r>
              <a:rPr lang="it-IT" dirty="0" smtClean="0"/>
              <a:t>In </a:t>
            </a:r>
            <a:r>
              <a:rPr lang="it-IT" dirty="0"/>
              <a:t>tal caso, tuttavia, permane </a:t>
            </a:r>
            <a:r>
              <a:rPr lang="it-IT" dirty="0">
                <a:solidFill>
                  <a:srgbClr val="FF0000"/>
                </a:solidFill>
              </a:rPr>
              <a:t>l’obbligo dello Stato d’assumere le misure (repressive e positive) imposte dalla norma CEDU</a:t>
            </a:r>
            <a:r>
              <a:rPr lang="it-IT" dirty="0"/>
              <a:t> (obbligo che può essere contestato in un successivo ricorso CEDU). L’art. 43 prevede che se la radiazione dal ruolo è avvenuta con sentenza a certe condizioni, il Comitato dei ministri ne curi l’esecuzione (art. 46.2 CEDU</a:t>
            </a:r>
            <a:r>
              <a:rPr lang="it-IT" dirty="0" smtClean="0"/>
              <a:t>).</a:t>
            </a:r>
          </a:p>
          <a:p>
            <a:r>
              <a:rPr lang="it-IT" dirty="0"/>
              <a:t>La radiazione dal ruolo lascia aperta la facoltà individuale d’introdurre un nuovo ricorso (avente il medesimo oggetto</a:t>
            </a:r>
            <a:r>
              <a:rPr lang="it-IT" dirty="0" smtClean="0"/>
              <a:t>). </a:t>
            </a:r>
          </a:p>
          <a:p>
            <a:r>
              <a:rPr lang="it-IT" dirty="0" smtClean="0"/>
              <a:t>Esempio: </a:t>
            </a:r>
            <a:r>
              <a:rPr lang="en-US" i="1" u="heavy" dirty="0" smtClean="0">
                <a:solidFill>
                  <a:srgbClr val="FF0000"/>
                </a:solidFill>
              </a:rPr>
              <a:t>Khan </a:t>
            </a:r>
            <a:r>
              <a:rPr lang="en-US" i="1" u="heavy" dirty="0">
                <a:solidFill>
                  <a:srgbClr val="FF0000"/>
                </a:solidFill>
              </a:rPr>
              <a:t>v. Germany </a:t>
            </a:r>
            <a:r>
              <a:rPr lang="it-IT" i="1" u="heavy" dirty="0">
                <a:solidFill>
                  <a:srgbClr val="FF0000"/>
                </a:solidFill>
              </a:rPr>
              <a:t>(</a:t>
            </a:r>
            <a:r>
              <a:rPr lang="en-US" i="1" u="heavy" dirty="0">
                <a:solidFill>
                  <a:srgbClr val="FF0000"/>
                </a:solidFill>
              </a:rPr>
              <a:t>GC</a:t>
            </a:r>
            <a:r>
              <a:rPr lang="it-IT" i="1" u="heavy" dirty="0">
                <a:solidFill>
                  <a:srgbClr val="FF0000"/>
                </a:solidFill>
              </a:rPr>
              <a:t>)</a:t>
            </a:r>
            <a:r>
              <a:rPr lang="it-IT" dirty="0"/>
              <a:t>, 21.9.2016, ric. n. </a:t>
            </a:r>
            <a:r>
              <a:rPr lang="it-IT" u="sng" dirty="0">
                <a:hlinkClick r:id="rId2"/>
              </a:rPr>
              <a:t>38030/12</a:t>
            </a:r>
            <a:r>
              <a:rPr lang="it-IT" dirty="0"/>
              <a:t>: in cui la Grande Camera della Corte radia dal ruolo un rinvio sollecitato dalla ricorrente dopo aver constatato che l’interessata, cittadina pakistana (che lamentava, nel ricorso originario, il rischio di violazione dell’art. 8 CEDU dovuto alla sua espulsione </a:t>
            </a:r>
            <a:r>
              <a:rPr lang="it-IT" dirty="0" smtClean="0"/>
              <a:t>dalla Germania per </a:t>
            </a:r>
            <a:r>
              <a:rPr lang="it-IT" dirty="0"/>
              <a:t>pericolosità sociale e mancata integrazione </a:t>
            </a:r>
            <a:r>
              <a:rPr lang="it-IT" dirty="0" smtClean="0"/>
              <a:t>in detta società, </a:t>
            </a:r>
            <a:r>
              <a:rPr lang="it-IT" dirty="0"/>
              <a:t>a seguito di omicidio compiuto in stato di psicosi acuta) a) non avrebbe corso il rischio di espulsione, date </a:t>
            </a:r>
            <a:r>
              <a:rPr lang="it-IT" dirty="0">
                <a:solidFill>
                  <a:srgbClr val="FF0000"/>
                </a:solidFill>
              </a:rPr>
              <a:t>le assicurazioni del governo tedesco e dello status di tolleranza </a:t>
            </a:r>
            <a:r>
              <a:rPr lang="it-IT" dirty="0"/>
              <a:t>che le era stato concesso, </a:t>
            </a:r>
            <a:r>
              <a:rPr lang="it-IT" dirty="0" smtClean="0"/>
              <a:t>e l’interessata b</a:t>
            </a:r>
            <a:r>
              <a:rPr lang="it-IT" dirty="0"/>
              <a:t>) avrebbe potuto, in caso contrario, attivare rimedi nazionali e presentare un nuovo ricorso alla Corte. NB: la Camera aveva deciso nel 2015 per l’insussistenza della violazione dell’art. 8 CEDU</a:t>
            </a:r>
            <a:r>
              <a:rPr lang="it-IT" dirty="0" smtClean="0"/>
              <a:t>.</a:t>
            </a:r>
            <a:endParaRPr lang="it-IT" dirty="0"/>
          </a:p>
        </p:txBody>
      </p:sp>
    </p:spTree>
    <p:extLst>
      <p:ext uri="{BB962C8B-B14F-4D97-AF65-F5344CB8AC3E}">
        <p14:creationId xmlns:p14="http://schemas.microsoft.com/office/powerpoint/2010/main" val="9110177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 La sentenza sul merito: competenza e carattere definitivo</a:t>
            </a:r>
            <a:endParaRPr lang="it-IT" dirty="0"/>
          </a:p>
        </p:txBody>
      </p:sp>
      <p:sp>
        <p:nvSpPr>
          <p:cNvPr id="3" name="Segnaposto contenuto 2"/>
          <p:cNvSpPr>
            <a:spLocks noGrp="1"/>
          </p:cNvSpPr>
          <p:nvPr>
            <p:ph idx="1"/>
          </p:nvPr>
        </p:nvSpPr>
        <p:spPr/>
        <p:txBody>
          <a:bodyPr>
            <a:normAutofit fontScale="62500" lnSpcReduction="20000"/>
          </a:bodyPr>
          <a:lstStyle/>
          <a:p>
            <a:r>
              <a:rPr lang="it-IT" dirty="0"/>
              <a:t>Competenza: </a:t>
            </a:r>
            <a:r>
              <a:rPr lang="it-IT" dirty="0" smtClean="0"/>
              <a:t>Camera </a:t>
            </a:r>
            <a:r>
              <a:rPr lang="it-IT" dirty="0"/>
              <a:t>o </a:t>
            </a:r>
            <a:r>
              <a:rPr lang="it-IT" dirty="0" smtClean="0"/>
              <a:t>Grande </a:t>
            </a:r>
            <a:r>
              <a:rPr lang="it-IT" dirty="0"/>
              <a:t>camera</a:t>
            </a:r>
          </a:p>
          <a:p>
            <a:r>
              <a:rPr lang="it-IT" dirty="0" smtClean="0"/>
              <a:t>La competenza della Grande Camera è attivata (sopra) per </a:t>
            </a:r>
          </a:p>
          <a:p>
            <a:r>
              <a:rPr lang="it-IT" dirty="0" smtClean="0"/>
              <a:t>a) </a:t>
            </a:r>
            <a:r>
              <a:rPr lang="it-IT" b="1" dirty="0" smtClean="0">
                <a:solidFill>
                  <a:srgbClr val="FF0000"/>
                </a:solidFill>
              </a:rPr>
              <a:t>rimessione </a:t>
            </a:r>
            <a:r>
              <a:rPr lang="it-IT" b="1" dirty="0" smtClean="0">
                <a:solidFill>
                  <a:schemeClr val="tx1"/>
                </a:solidFill>
              </a:rPr>
              <a:t>(</a:t>
            </a:r>
            <a:r>
              <a:rPr lang="it-IT" dirty="0">
                <a:solidFill>
                  <a:schemeClr val="tx1"/>
                </a:solidFill>
              </a:rPr>
              <a:t>«</a:t>
            </a:r>
            <a:r>
              <a:rPr lang="it-IT" dirty="0" err="1">
                <a:solidFill>
                  <a:schemeClr val="tx1"/>
                </a:solidFill>
              </a:rPr>
              <a:t>relinquishment</a:t>
            </a:r>
            <a:r>
              <a:rPr lang="it-IT" dirty="0" smtClean="0">
                <a:solidFill>
                  <a:schemeClr val="tx1"/>
                </a:solidFill>
              </a:rPr>
              <a:t>»)</a:t>
            </a:r>
            <a:r>
              <a:rPr lang="it-IT" dirty="0" smtClean="0"/>
              <a:t> d’ufficio e in qualsiasi momento dell’iter decisionale della Camera, in base a valutazioni di merito relative agli esiti del caso, che </a:t>
            </a:r>
            <a:r>
              <a:rPr lang="it-IT" dirty="0" err="1" smtClean="0"/>
              <a:t>convolge</a:t>
            </a:r>
            <a:r>
              <a:rPr lang="it-IT" dirty="0" smtClean="0"/>
              <a:t> i) </a:t>
            </a:r>
            <a:r>
              <a:rPr lang="it-IT" dirty="0"/>
              <a:t>una </a:t>
            </a:r>
            <a:r>
              <a:rPr lang="it-IT" dirty="0">
                <a:solidFill>
                  <a:srgbClr val="FF0000"/>
                </a:solidFill>
              </a:rPr>
              <a:t>seria questione</a:t>
            </a:r>
            <a:r>
              <a:rPr lang="it-IT" dirty="0"/>
              <a:t> relativa all’interpretazione della CEDU o qualora </a:t>
            </a:r>
            <a:r>
              <a:rPr lang="it-IT" dirty="0" smtClean="0"/>
              <a:t>la </a:t>
            </a:r>
            <a:r>
              <a:rPr lang="it-IT" dirty="0"/>
              <a:t>decisione che si prospetta </a:t>
            </a:r>
            <a:r>
              <a:rPr lang="it-IT" dirty="0">
                <a:solidFill>
                  <a:srgbClr val="FF0000"/>
                </a:solidFill>
              </a:rPr>
              <a:t>può determinare un </a:t>
            </a:r>
            <a:r>
              <a:rPr lang="it-IT" dirty="0" err="1">
                <a:solidFill>
                  <a:srgbClr val="FF0000"/>
                </a:solidFill>
              </a:rPr>
              <a:t>overruling</a:t>
            </a:r>
            <a:r>
              <a:rPr lang="it-IT" dirty="0">
                <a:solidFill>
                  <a:srgbClr val="FF0000"/>
                </a:solidFill>
              </a:rPr>
              <a:t> </a:t>
            </a:r>
            <a:r>
              <a:rPr lang="it-IT" dirty="0"/>
              <a:t>di precedenti sentenze, </a:t>
            </a:r>
            <a:r>
              <a:rPr lang="it-IT" u="heavy" dirty="0"/>
              <a:t>salvo che</a:t>
            </a:r>
            <a:r>
              <a:rPr lang="it-IT" dirty="0"/>
              <a:t> </a:t>
            </a:r>
            <a:r>
              <a:rPr lang="it-IT" dirty="0" smtClean="0"/>
              <a:t>ii) </a:t>
            </a:r>
            <a:r>
              <a:rPr lang="it-IT" dirty="0" smtClean="0">
                <a:solidFill>
                  <a:srgbClr val="FF0000"/>
                </a:solidFill>
              </a:rPr>
              <a:t>una delle parti </a:t>
            </a:r>
            <a:r>
              <a:rPr lang="it-IT" dirty="0">
                <a:solidFill>
                  <a:srgbClr val="FF0000"/>
                </a:solidFill>
              </a:rPr>
              <a:t>vi si opponga</a:t>
            </a:r>
            <a:r>
              <a:rPr lang="it-IT" dirty="0"/>
              <a:t> </a:t>
            </a:r>
            <a:r>
              <a:rPr lang="it-IT" dirty="0"/>
              <a:t>(art. 30 CEDU</a:t>
            </a:r>
            <a:r>
              <a:rPr lang="it-IT" dirty="0" smtClean="0"/>
              <a:t>), o </a:t>
            </a:r>
          </a:p>
          <a:p>
            <a:r>
              <a:rPr lang="it-IT" dirty="0" smtClean="0"/>
              <a:t>b) per rinvio </a:t>
            </a:r>
            <a:r>
              <a:rPr lang="it-IT" b="1" dirty="0" smtClean="0">
                <a:solidFill>
                  <a:srgbClr val="FF0000"/>
                </a:solidFill>
              </a:rPr>
              <a:t>(deferimento, «</a:t>
            </a:r>
            <a:r>
              <a:rPr lang="it-IT" b="1" dirty="0" err="1" smtClean="0">
                <a:solidFill>
                  <a:srgbClr val="FF0000"/>
                </a:solidFill>
              </a:rPr>
              <a:t>referral</a:t>
            </a:r>
            <a:r>
              <a:rPr lang="it-IT" b="1" dirty="0" smtClean="0">
                <a:solidFill>
                  <a:srgbClr val="FF0000"/>
                </a:solidFill>
              </a:rPr>
              <a:t>»)</a:t>
            </a:r>
            <a:r>
              <a:rPr lang="it-IT" dirty="0" smtClean="0"/>
              <a:t> </a:t>
            </a:r>
            <a:r>
              <a:rPr lang="it-IT" dirty="0"/>
              <a:t>della sentenza della </a:t>
            </a:r>
            <a:r>
              <a:rPr lang="it-IT" dirty="0" smtClean="0"/>
              <a:t>Camera (</a:t>
            </a:r>
            <a:r>
              <a:rPr lang="it-IT" dirty="0"/>
              <a:t>art. 43 CEDU</a:t>
            </a:r>
            <a:r>
              <a:rPr lang="it-IT" dirty="0" smtClean="0"/>
              <a:t>). Anche in tal caso non vi è automatismo, ma previa </a:t>
            </a:r>
            <a:r>
              <a:rPr lang="it-IT" dirty="0"/>
              <a:t>valutazione </a:t>
            </a:r>
            <a:r>
              <a:rPr lang="it-IT" dirty="0">
                <a:solidFill>
                  <a:srgbClr val="FF0000"/>
                </a:solidFill>
              </a:rPr>
              <a:t>dei presupposti</a:t>
            </a:r>
            <a:r>
              <a:rPr lang="it-IT" dirty="0"/>
              <a:t> </a:t>
            </a:r>
            <a:r>
              <a:rPr lang="it-IT" dirty="0" smtClean="0"/>
              <a:t>del rinvio stabiliti </a:t>
            </a:r>
            <a:r>
              <a:rPr lang="it-IT" dirty="0"/>
              <a:t>dall’art. 43 CEDU (una grave questione interpretativa della CEDU o un serio profilo di carattere generale) da parte di un </a:t>
            </a:r>
            <a:r>
              <a:rPr lang="it-IT" b="1" dirty="0">
                <a:solidFill>
                  <a:srgbClr val="FF0000"/>
                </a:solidFill>
              </a:rPr>
              <a:t>panel o comitato di 5 </a:t>
            </a:r>
            <a:r>
              <a:rPr lang="it-IT" b="1" dirty="0" smtClean="0">
                <a:solidFill>
                  <a:srgbClr val="FF0000"/>
                </a:solidFill>
              </a:rPr>
              <a:t>giudici</a:t>
            </a:r>
            <a:r>
              <a:rPr lang="it-IT" dirty="0"/>
              <a:t> </a:t>
            </a:r>
            <a:r>
              <a:rPr lang="it-IT" dirty="0" smtClean="0"/>
              <a:t>della Grande Camera.</a:t>
            </a:r>
          </a:p>
          <a:p>
            <a:r>
              <a:rPr lang="it-IT" dirty="0" smtClean="0"/>
              <a:t>Se accoglie la rimessione o il rinvio la </a:t>
            </a:r>
            <a:r>
              <a:rPr lang="it-IT" dirty="0"/>
              <a:t>Grande Camera affida </a:t>
            </a:r>
            <a:r>
              <a:rPr lang="it-IT" dirty="0" smtClean="0"/>
              <a:t>la trattazione del caso e la proposta di sentenza </a:t>
            </a:r>
            <a:r>
              <a:rPr lang="it-IT" dirty="0"/>
              <a:t>a un </a:t>
            </a:r>
            <a:r>
              <a:rPr lang="it-IT" dirty="0" smtClean="0"/>
              <a:t>«giudice relatore» </a:t>
            </a:r>
            <a:r>
              <a:rPr lang="it-IT" dirty="0"/>
              <a:t>(o, nel caso di ricorsi interstatali, a più giudici relatori: art. 50 reg. </a:t>
            </a:r>
            <a:r>
              <a:rPr lang="it-IT" dirty="0" err="1"/>
              <a:t>proc</a:t>
            </a:r>
            <a:r>
              <a:rPr lang="it-IT" dirty="0" smtClean="0"/>
              <a:t>.).</a:t>
            </a:r>
          </a:p>
          <a:p>
            <a:r>
              <a:rPr lang="it-IT" dirty="0" smtClean="0"/>
              <a:t>La sentenza sul merito può essere di fondatezza o di infondatezza del ricorso. </a:t>
            </a:r>
          </a:p>
          <a:p>
            <a:r>
              <a:rPr lang="it-IT" dirty="0" smtClean="0"/>
              <a:t>Essa è pubblicata. </a:t>
            </a:r>
          </a:p>
          <a:p>
            <a:r>
              <a:rPr lang="it-IT" dirty="0" smtClean="0"/>
              <a:t>Le sentenze della Grande Camera sono definitive. Le sentenze delle Camere divengono «definitive» alle condizioni stabilite dall’art. 44, par. 2, CEDU. </a:t>
            </a:r>
            <a:endParaRPr lang="it-IT" dirty="0"/>
          </a:p>
          <a:p>
            <a:endParaRPr lang="it-IT" dirty="0"/>
          </a:p>
        </p:txBody>
      </p:sp>
    </p:spTree>
    <p:extLst>
      <p:ext uri="{BB962C8B-B14F-4D97-AF65-F5344CB8AC3E}">
        <p14:creationId xmlns:p14="http://schemas.microsoft.com/office/powerpoint/2010/main" val="292557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 La sentenza: contenuti e motivazione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La sentenza è di </a:t>
            </a:r>
            <a:r>
              <a:rPr lang="it-IT" dirty="0">
                <a:solidFill>
                  <a:srgbClr val="FF0000"/>
                </a:solidFill>
              </a:rPr>
              <a:t>mero accertamento </a:t>
            </a:r>
            <a:r>
              <a:rPr lang="it-IT" dirty="0" smtClean="0"/>
              <a:t>(ha natura </a:t>
            </a:r>
            <a:r>
              <a:rPr lang="it-IT" dirty="0"/>
              <a:t>dichiarativa</a:t>
            </a:r>
            <a:r>
              <a:rPr lang="it-IT" dirty="0" smtClean="0"/>
              <a:t>). </a:t>
            </a:r>
          </a:p>
          <a:p>
            <a:r>
              <a:rPr lang="it-IT" dirty="0" smtClean="0"/>
              <a:t>È </a:t>
            </a:r>
            <a:r>
              <a:rPr lang="it-IT" dirty="0" smtClean="0">
                <a:solidFill>
                  <a:srgbClr val="FF0000"/>
                </a:solidFill>
              </a:rPr>
              <a:t>motivata</a:t>
            </a:r>
            <a:r>
              <a:rPr lang="it-IT" dirty="0" smtClean="0"/>
              <a:t> (art. 45). Le motivazioni ricostruiscono la procedura e l’iter logico che ha condotto il giudice alla decisione. </a:t>
            </a:r>
          </a:p>
          <a:p>
            <a:r>
              <a:rPr lang="it-IT" dirty="0" smtClean="0"/>
              <a:t>La decisione è contenuta nella «</a:t>
            </a:r>
            <a:r>
              <a:rPr lang="it-IT" dirty="0" smtClean="0">
                <a:solidFill>
                  <a:srgbClr val="FF0000"/>
                </a:solidFill>
              </a:rPr>
              <a:t>parte dispositiva</a:t>
            </a:r>
            <a:r>
              <a:rPr lang="it-IT" dirty="0" smtClean="0"/>
              <a:t>» (conclusiva della sentenza e vincolante per lo Stato interessato).</a:t>
            </a:r>
            <a:endParaRPr lang="it-IT" dirty="0"/>
          </a:p>
          <a:p>
            <a:r>
              <a:rPr lang="it-IT" dirty="0" smtClean="0"/>
              <a:t>La sentenza, sottoscritta dal collegio giudicante, esprime la decisione dell’intero collegio. </a:t>
            </a:r>
          </a:p>
          <a:p>
            <a:r>
              <a:rPr lang="it-IT" dirty="0" smtClean="0"/>
              <a:t>Tuttavia, secondo l’art. 45 CEDU, se la sentenza non rispecchia, in tutto o in parte, il «parere unanime» dei giudici, ogni giudice è abilitato ad apporre, a margine della sentenza, la sua propria ricostruzione giuridica.</a:t>
            </a:r>
          </a:p>
          <a:p>
            <a:r>
              <a:rPr lang="it-IT" dirty="0" smtClean="0"/>
              <a:t>Nella prassi: a) i </a:t>
            </a:r>
            <a:r>
              <a:rPr lang="it-IT" dirty="0"/>
              <a:t>giudici </a:t>
            </a:r>
            <a:r>
              <a:rPr lang="it-IT" dirty="0" smtClean="0"/>
              <a:t>che approvano il </a:t>
            </a:r>
            <a:r>
              <a:rPr lang="it-IT" dirty="0"/>
              <a:t>dispositivo ma non </a:t>
            </a:r>
            <a:r>
              <a:rPr lang="it-IT" dirty="0" smtClean="0"/>
              <a:t>la motivazione </a:t>
            </a:r>
            <a:r>
              <a:rPr lang="it-IT" dirty="0"/>
              <a:t>possono aggiungere alla sentenza </a:t>
            </a:r>
            <a:r>
              <a:rPr lang="it-IT" dirty="0" smtClean="0"/>
              <a:t>«</a:t>
            </a:r>
            <a:r>
              <a:rPr lang="it-IT" dirty="0" smtClean="0">
                <a:solidFill>
                  <a:srgbClr val="FF0000"/>
                </a:solidFill>
              </a:rPr>
              <a:t>opinioni concorrenti</a:t>
            </a:r>
            <a:r>
              <a:rPr lang="it-IT" dirty="0" smtClean="0"/>
              <a:t>» </a:t>
            </a:r>
            <a:r>
              <a:rPr lang="it-IT" dirty="0"/>
              <a:t>(</a:t>
            </a:r>
            <a:r>
              <a:rPr lang="it-IT" i="1" dirty="0" err="1">
                <a:solidFill>
                  <a:srgbClr val="FF0000"/>
                </a:solidFill>
              </a:rPr>
              <a:t>concurring</a:t>
            </a:r>
            <a:r>
              <a:rPr lang="it-IT" i="1" dirty="0">
                <a:solidFill>
                  <a:srgbClr val="FF0000"/>
                </a:solidFill>
              </a:rPr>
              <a:t> </a:t>
            </a:r>
            <a:r>
              <a:rPr lang="it-IT" i="1" dirty="0" err="1">
                <a:solidFill>
                  <a:srgbClr val="FF0000"/>
                </a:solidFill>
              </a:rPr>
              <a:t>opinions</a:t>
            </a:r>
            <a:r>
              <a:rPr lang="it-IT" dirty="0" smtClean="0"/>
              <a:t>); b) i </a:t>
            </a:r>
            <a:r>
              <a:rPr lang="it-IT" dirty="0"/>
              <a:t>giudici che </a:t>
            </a:r>
            <a:r>
              <a:rPr lang="it-IT" dirty="0" smtClean="0"/>
              <a:t>non concordano col dispositivo </a:t>
            </a:r>
            <a:r>
              <a:rPr lang="it-IT" dirty="0"/>
              <a:t>e </a:t>
            </a:r>
            <a:r>
              <a:rPr lang="it-IT" dirty="0" smtClean="0"/>
              <a:t>con la motivazione (e che, quindi, hanno votato negativamente), possono </a:t>
            </a:r>
            <a:r>
              <a:rPr lang="it-IT" dirty="0"/>
              <a:t>aggiungere </a:t>
            </a:r>
            <a:r>
              <a:rPr lang="it-IT" dirty="0" smtClean="0"/>
              <a:t>«</a:t>
            </a:r>
            <a:r>
              <a:rPr lang="it-IT" dirty="0" smtClean="0">
                <a:solidFill>
                  <a:srgbClr val="FF0000"/>
                </a:solidFill>
              </a:rPr>
              <a:t>opinioni </a:t>
            </a:r>
            <a:r>
              <a:rPr lang="it-IT" dirty="0">
                <a:solidFill>
                  <a:srgbClr val="FF0000"/>
                </a:solidFill>
              </a:rPr>
              <a:t>dissenzienti </a:t>
            </a:r>
            <a:r>
              <a:rPr lang="it-IT" dirty="0" smtClean="0">
                <a:solidFill>
                  <a:srgbClr val="FF0000"/>
                </a:solidFill>
              </a:rPr>
              <a:t>o dissidenti</a:t>
            </a:r>
            <a:r>
              <a:rPr lang="it-IT" dirty="0" smtClean="0">
                <a:solidFill>
                  <a:schemeClr val="tx1"/>
                </a:solidFill>
              </a:rPr>
              <a:t>»</a:t>
            </a:r>
            <a:r>
              <a:rPr lang="it-IT" dirty="0" smtClean="0"/>
              <a:t> (</a:t>
            </a:r>
            <a:r>
              <a:rPr lang="it-IT" i="1" dirty="0" err="1" smtClean="0">
                <a:solidFill>
                  <a:srgbClr val="FF0000"/>
                </a:solidFill>
              </a:rPr>
              <a:t>dissenting</a:t>
            </a:r>
            <a:r>
              <a:rPr lang="it-IT" i="1" dirty="0" smtClean="0">
                <a:solidFill>
                  <a:srgbClr val="FF0000"/>
                </a:solidFill>
              </a:rPr>
              <a:t> </a:t>
            </a:r>
            <a:r>
              <a:rPr lang="it-IT" i="1" dirty="0" err="1">
                <a:solidFill>
                  <a:srgbClr val="FF0000"/>
                </a:solidFill>
              </a:rPr>
              <a:t>opinions</a:t>
            </a:r>
            <a:r>
              <a:rPr lang="it-IT" dirty="0"/>
              <a:t>).</a:t>
            </a:r>
          </a:p>
          <a:p>
            <a:endParaRPr lang="it-IT" dirty="0"/>
          </a:p>
        </p:txBody>
      </p:sp>
    </p:spTree>
    <p:extLst>
      <p:ext uri="{BB962C8B-B14F-4D97-AF65-F5344CB8AC3E}">
        <p14:creationId xmlns:p14="http://schemas.microsoft.com/office/powerpoint/2010/main" val="14245455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sentenza: effetti soggettivi, obbligo di esecuzione e monitoraggio</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La sentenza è vincolante </a:t>
            </a:r>
            <a:r>
              <a:rPr lang="it-IT" dirty="0" smtClean="0">
                <a:solidFill>
                  <a:srgbClr val="FF0000"/>
                </a:solidFill>
              </a:rPr>
              <a:t>per lo Stato coinvolto </a:t>
            </a:r>
            <a:r>
              <a:rPr lang="it-IT" dirty="0" smtClean="0"/>
              <a:t>(art. 46.1 CEDU). </a:t>
            </a:r>
          </a:p>
          <a:p>
            <a:r>
              <a:rPr lang="it-IT" dirty="0"/>
              <a:t>Benché le sentenze della Corte hanno </a:t>
            </a:r>
            <a:r>
              <a:rPr lang="it-IT" dirty="0">
                <a:solidFill>
                  <a:srgbClr val="FF0000"/>
                </a:solidFill>
              </a:rPr>
              <a:t>effetto «tra le parti»</a:t>
            </a:r>
            <a:r>
              <a:rPr lang="it-IT" dirty="0"/>
              <a:t> (inter </a:t>
            </a:r>
            <a:r>
              <a:rPr lang="it-IT" dirty="0" err="1"/>
              <a:t>partes</a:t>
            </a:r>
            <a:r>
              <a:rPr lang="it-IT" dirty="0"/>
              <a:t>) e </a:t>
            </a:r>
            <a:r>
              <a:rPr lang="it-IT" b="1" dirty="0">
                <a:solidFill>
                  <a:srgbClr val="FF0000"/>
                </a:solidFill>
              </a:rPr>
              <a:t>non invece erga </a:t>
            </a:r>
            <a:r>
              <a:rPr lang="it-IT" b="1" dirty="0" err="1" smtClean="0">
                <a:solidFill>
                  <a:srgbClr val="FF0000"/>
                </a:solidFill>
              </a:rPr>
              <a:t>omnes</a:t>
            </a:r>
            <a:r>
              <a:rPr lang="it-IT" dirty="0" smtClean="0"/>
              <a:t> (nei confronti di tutti gli Stati membri), va ricordato che l’orientamento espresso nella sentenza </a:t>
            </a:r>
            <a:r>
              <a:rPr lang="it-IT" dirty="0"/>
              <a:t>(l’iter logico seguito dalla Corte: interpretazione della norma e qualificazione dei fatti) è suscettibile d’essere </a:t>
            </a:r>
            <a:r>
              <a:rPr lang="it-IT" dirty="0" smtClean="0"/>
              <a:t>applicato </a:t>
            </a:r>
            <a:r>
              <a:rPr lang="it-IT" dirty="0"/>
              <a:t>ad altri casi </a:t>
            </a:r>
            <a:r>
              <a:rPr lang="it-IT" dirty="0">
                <a:solidFill>
                  <a:srgbClr val="FF0000"/>
                </a:solidFill>
              </a:rPr>
              <a:t>per analogia</a:t>
            </a:r>
            <a:r>
              <a:rPr lang="it-IT" dirty="0"/>
              <a:t>. </a:t>
            </a:r>
            <a:endParaRPr lang="it-IT" dirty="0" smtClean="0"/>
          </a:p>
          <a:p>
            <a:r>
              <a:rPr lang="it-IT" dirty="0" smtClean="0"/>
              <a:t>La </a:t>
            </a:r>
            <a:r>
              <a:rPr lang="it-IT" dirty="0"/>
              <a:t>sentenza ha dunque effetto «interpretativo» generale (il deciso integra in via interpretativa la Convenzione), sebbene non sia formalizzato l’effetto di «precedente» della </a:t>
            </a:r>
            <a:r>
              <a:rPr lang="it-IT" dirty="0" smtClean="0"/>
              <a:t>giurisprudenza.</a:t>
            </a:r>
          </a:p>
          <a:p>
            <a:r>
              <a:rPr lang="it-IT" dirty="0" smtClean="0"/>
              <a:t>Nella prassi la Corte si richiama alle sentenze pregresse, e motiva (metodo della «distinzione») l’allontanamento da precedenti sentenze (vedi interpretazione evolutiva).</a:t>
            </a:r>
            <a:endParaRPr lang="it-IT" dirty="0"/>
          </a:p>
          <a:p>
            <a:r>
              <a:rPr lang="it-IT" dirty="0" smtClean="0"/>
              <a:t>Spetta allo </a:t>
            </a:r>
            <a:r>
              <a:rPr lang="it-IT" dirty="0"/>
              <a:t>Stato </a:t>
            </a:r>
            <a:r>
              <a:rPr lang="it-IT" dirty="0" smtClean="0"/>
              <a:t>c.d. soccombente </a:t>
            </a:r>
            <a:r>
              <a:rPr lang="it-IT" dirty="0" smtClean="0">
                <a:solidFill>
                  <a:srgbClr val="FF0000"/>
                </a:solidFill>
              </a:rPr>
              <a:t>individuare </a:t>
            </a:r>
            <a:r>
              <a:rPr lang="it-IT" dirty="0">
                <a:solidFill>
                  <a:srgbClr val="FF0000"/>
                </a:solidFill>
              </a:rPr>
              <a:t>e assumere, in un tempo ragionevole, le misure che la sentenza </a:t>
            </a:r>
            <a:r>
              <a:rPr lang="it-IT" dirty="0" smtClean="0">
                <a:solidFill>
                  <a:srgbClr val="FF0000"/>
                </a:solidFill>
              </a:rPr>
              <a:t>comporta</a:t>
            </a:r>
            <a:r>
              <a:rPr lang="it-IT" dirty="0" smtClean="0"/>
              <a:t>. Dunque le sentenze della Corte non sono «sentenze </a:t>
            </a:r>
            <a:r>
              <a:rPr lang="it-IT" dirty="0"/>
              <a:t>di </a:t>
            </a:r>
            <a:r>
              <a:rPr lang="it-IT" dirty="0" smtClean="0"/>
              <a:t>condanna» che impongono </a:t>
            </a:r>
            <a:r>
              <a:rPr lang="it-IT" dirty="0"/>
              <a:t>un </a:t>
            </a:r>
            <a:r>
              <a:rPr lang="it-IT" dirty="0" smtClean="0"/>
              <a:t>«</a:t>
            </a:r>
            <a:r>
              <a:rPr lang="it-IT" i="1" dirty="0" err="1" smtClean="0"/>
              <a:t>facere</a:t>
            </a:r>
            <a:r>
              <a:rPr lang="it-IT" dirty="0" smtClean="0"/>
              <a:t>» determinato (e innovativo). Lo Stato membro gode, in principio, di </a:t>
            </a:r>
            <a:r>
              <a:rPr lang="it-IT" dirty="0" smtClean="0">
                <a:solidFill>
                  <a:srgbClr val="FF0000"/>
                </a:solidFill>
              </a:rPr>
              <a:t>discrezionalità quanto ai mezzi per realizzare il risultato</a:t>
            </a:r>
            <a:r>
              <a:rPr lang="it-IT" dirty="0" smtClean="0"/>
              <a:t> imposto dalla sentenza. </a:t>
            </a:r>
          </a:p>
          <a:p>
            <a:r>
              <a:rPr lang="it-IT" dirty="0" smtClean="0"/>
              <a:t>Nella ricostruzione del risultato voluto dalla sentenza lo Stato può contare </a:t>
            </a:r>
            <a:r>
              <a:rPr lang="it-IT" dirty="0" smtClean="0">
                <a:solidFill>
                  <a:srgbClr val="FF0000"/>
                </a:solidFill>
              </a:rPr>
              <a:t>sull’assistenza </a:t>
            </a:r>
            <a:r>
              <a:rPr lang="it-IT" dirty="0">
                <a:solidFill>
                  <a:srgbClr val="FF0000"/>
                </a:solidFill>
              </a:rPr>
              <a:t>del Comitato dei ministri</a:t>
            </a:r>
            <a:r>
              <a:rPr lang="it-IT" dirty="0"/>
              <a:t> che monitora l’applicazione (esecuzione) della sentenza </a:t>
            </a:r>
            <a:r>
              <a:rPr lang="it-IT" dirty="0" smtClean="0"/>
              <a:t>CEDU (art. 46, par. 2, CEDU) e che può investire la Corte di una domanda di </a:t>
            </a:r>
            <a:r>
              <a:rPr lang="it-IT" dirty="0" smtClean="0">
                <a:solidFill>
                  <a:srgbClr val="FF0000"/>
                </a:solidFill>
              </a:rPr>
              <a:t>interpretazione</a:t>
            </a:r>
            <a:r>
              <a:rPr lang="it-IT" dirty="0" smtClean="0"/>
              <a:t> della sentenza (art. 46, par. 3: quando l’esecuzione della sentenza è ostacolata da un problema interpretativo; la richiesta richiede i 2/3 del membri del Comitato)</a:t>
            </a:r>
          </a:p>
        </p:txBody>
      </p:sp>
    </p:spTree>
    <p:extLst>
      <p:ext uri="{BB962C8B-B14F-4D97-AF65-F5344CB8AC3E}">
        <p14:creationId xmlns:p14="http://schemas.microsoft.com/office/powerpoint/2010/main" val="9954430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L’esecuzione (segue)</a:t>
            </a:r>
            <a:endParaRPr lang="it-IT" dirty="0"/>
          </a:p>
        </p:txBody>
      </p:sp>
      <p:sp>
        <p:nvSpPr>
          <p:cNvPr id="3" name="Segnaposto contenuto 2"/>
          <p:cNvSpPr>
            <a:spLocks noGrp="1"/>
          </p:cNvSpPr>
          <p:nvPr>
            <p:ph idx="1"/>
          </p:nvPr>
        </p:nvSpPr>
        <p:spPr/>
        <p:txBody>
          <a:bodyPr>
            <a:normAutofit fontScale="70000" lnSpcReduction="20000"/>
          </a:bodyPr>
          <a:lstStyle/>
          <a:p>
            <a:r>
              <a:rPr lang="it-IT" dirty="0"/>
              <a:t>Lo Stato è in genere tenuto ad </a:t>
            </a:r>
            <a:r>
              <a:rPr lang="it-IT" dirty="0">
                <a:solidFill>
                  <a:srgbClr val="FF0000"/>
                </a:solidFill>
              </a:rPr>
              <a:t>assumere misure «individuali»</a:t>
            </a:r>
            <a:r>
              <a:rPr lang="it-IT" dirty="0"/>
              <a:t> per riparare alla violazione (che ha leso l’individuo ricorrente). </a:t>
            </a:r>
          </a:p>
          <a:p>
            <a:r>
              <a:rPr lang="it-IT" dirty="0" smtClean="0"/>
              <a:t>Il Comitato dei ministri può indicare dei </a:t>
            </a:r>
            <a:r>
              <a:rPr lang="it-IT" b="1" dirty="0">
                <a:solidFill>
                  <a:srgbClr val="FF0000"/>
                </a:solidFill>
              </a:rPr>
              <a:t>termini di esecuzione </a:t>
            </a:r>
            <a:r>
              <a:rPr lang="it-IT" b="1" i="1" dirty="0">
                <a:solidFill>
                  <a:srgbClr val="FF0000"/>
                </a:solidFill>
              </a:rPr>
              <a:t>in casi particolari</a:t>
            </a:r>
            <a:r>
              <a:rPr lang="it-IT" i="1" dirty="0"/>
              <a:t> </a:t>
            </a:r>
            <a:r>
              <a:rPr lang="it-IT" dirty="0"/>
              <a:t>ed anche </a:t>
            </a:r>
            <a:r>
              <a:rPr lang="it-IT" b="1" dirty="0">
                <a:solidFill>
                  <a:srgbClr val="FF0000"/>
                </a:solidFill>
              </a:rPr>
              <a:t>obblighi di riparazione in forma specifica</a:t>
            </a:r>
            <a:r>
              <a:rPr lang="it-IT" dirty="0"/>
              <a:t>: per esempio, </a:t>
            </a:r>
            <a:r>
              <a:rPr lang="it-IT" b="1" dirty="0"/>
              <a:t>l'obbligo di revisione di sentenze definitive</a:t>
            </a:r>
            <a:r>
              <a:rPr lang="it-IT" dirty="0"/>
              <a:t> in caso di processo nazionale iniquo (art. 6 CEDU) che abbia accertato la colpevolezza dell'individuo. Sul rimedio straordinario della revisione del processo penale iniquo v. l’art. 630 c.p.p., come novellato dalla pronuncia additiva Corte </a:t>
            </a:r>
            <a:r>
              <a:rPr lang="it-IT" dirty="0" err="1"/>
              <a:t>cost</a:t>
            </a:r>
            <a:r>
              <a:rPr lang="it-IT" dirty="0"/>
              <a:t>. n. 113 del 2011.</a:t>
            </a:r>
          </a:p>
          <a:p>
            <a:r>
              <a:rPr lang="it-IT" dirty="0"/>
              <a:t>In casi eccezionali (infra, formalizzazione </a:t>
            </a:r>
            <a:r>
              <a:rPr lang="it-IT" dirty="0" smtClean="0"/>
              <a:t>dell’obbligo in sentenze </a:t>
            </a:r>
            <a:r>
              <a:rPr lang="it-IT" dirty="0"/>
              <a:t>«pilota») può essere tenuto ad assumere anche </a:t>
            </a:r>
            <a:r>
              <a:rPr lang="it-IT" dirty="0">
                <a:solidFill>
                  <a:srgbClr val="FF0000"/>
                </a:solidFill>
              </a:rPr>
              <a:t>misure generali </a:t>
            </a:r>
            <a:r>
              <a:rPr lang="it-IT" dirty="0"/>
              <a:t>(o strutturali</a:t>
            </a:r>
            <a:r>
              <a:rPr lang="it-IT" dirty="0" smtClean="0"/>
              <a:t>).</a:t>
            </a:r>
          </a:p>
          <a:p>
            <a:r>
              <a:rPr lang="it-IT" dirty="0" smtClean="0"/>
              <a:t>La </a:t>
            </a:r>
            <a:r>
              <a:rPr lang="it-IT" dirty="0" smtClean="0">
                <a:solidFill>
                  <a:srgbClr val="FF0000"/>
                </a:solidFill>
              </a:rPr>
              <a:t>mancata o insufficiente esecuzione</a:t>
            </a:r>
            <a:r>
              <a:rPr lang="it-IT" dirty="0" smtClean="0"/>
              <a:t> della sentenza implica </a:t>
            </a:r>
            <a:r>
              <a:rPr lang="it-IT" dirty="0" smtClean="0">
                <a:solidFill>
                  <a:srgbClr val="FF0000"/>
                </a:solidFill>
              </a:rPr>
              <a:t>conseguenze giuridiche</a:t>
            </a:r>
            <a:r>
              <a:rPr lang="it-IT" dirty="0" smtClean="0"/>
              <a:t>: il </a:t>
            </a:r>
            <a:r>
              <a:rPr lang="it-IT" dirty="0" smtClean="0">
                <a:solidFill>
                  <a:srgbClr val="FF0000"/>
                </a:solidFill>
              </a:rPr>
              <a:t>Comitato dei ministri può </a:t>
            </a:r>
            <a:r>
              <a:rPr lang="it-IT" dirty="0" smtClean="0"/>
              <a:t>(discrezionalmente, a maggioranza di 2/3 dei membri) investire la Corte della questione, dopo averne dato </a:t>
            </a:r>
            <a:r>
              <a:rPr lang="it-IT" dirty="0" smtClean="0">
                <a:solidFill>
                  <a:srgbClr val="FF0000"/>
                </a:solidFill>
              </a:rPr>
              <a:t>comunicazione formale</a:t>
            </a:r>
            <a:r>
              <a:rPr lang="it-IT" dirty="0" smtClean="0"/>
              <a:t> allo Stato interessato (art. 46, par. 4: nel rispetto del principio del contraddittorio). </a:t>
            </a:r>
          </a:p>
          <a:p>
            <a:r>
              <a:rPr lang="it-IT" dirty="0" smtClean="0"/>
              <a:t>La sentenza della Corte </a:t>
            </a:r>
            <a:r>
              <a:rPr lang="it-IT" dirty="0" smtClean="0">
                <a:solidFill>
                  <a:srgbClr val="FF0000"/>
                </a:solidFill>
              </a:rPr>
              <a:t>può accertare l’omissione</a:t>
            </a:r>
            <a:r>
              <a:rPr lang="it-IT" dirty="0" smtClean="0"/>
              <a:t>. In tal caso il Comitato dei ministri è chiamato a </a:t>
            </a:r>
            <a:r>
              <a:rPr lang="it-IT" dirty="0" smtClean="0">
                <a:solidFill>
                  <a:srgbClr val="FF0000"/>
                </a:solidFill>
              </a:rPr>
              <a:t>stabilire le misure che lo Stato deve assumere</a:t>
            </a:r>
            <a:r>
              <a:rPr lang="it-IT" dirty="0" smtClean="0"/>
              <a:t> (art. 46, par. 5). In conseguenza lo Stato membro perde la discrezionalità di cui godeva in base all’art. 46, par. 1 e ai principi.</a:t>
            </a:r>
            <a:endParaRPr lang="it-IT" dirty="0"/>
          </a:p>
          <a:p>
            <a:endParaRPr lang="it-IT" dirty="0"/>
          </a:p>
        </p:txBody>
      </p:sp>
    </p:spTree>
    <p:extLst>
      <p:ext uri="{BB962C8B-B14F-4D97-AF65-F5344CB8AC3E}">
        <p14:creationId xmlns:p14="http://schemas.microsoft.com/office/powerpoint/2010/main" val="33451879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«sentenze pilota»</a:t>
            </a:r>
            <a:endParaRPr lang="it-IT" dirty="0"/>
          </a:p>
        </p:txBody>
      </p:sp>
      <p:sp>
        <p:nvSpPr>
          <p:cNvPr id="3" name="Segnaposto contenuto 2"/>
          <p:cNvSpPr>
            <a:spLocks noGrp="1"/>
          </p:cNvSpPr>
          <p:nvPr>
            <p:ph idx="1"/>
          </p:nvPr>
        </p:nvSpPr>
        <p:spPr/>
        <p:txBody>
          <a:bodyPr>
            <a:normAutofit fontScale="85000" lnSpcReduction="20000"/>
          </a:bodyPr>
          <a:lstStyle/>
          <a:p>
            <a:r>
              <a:rPr lang="it-IT" sz="2500" dirty="0"/>
              <a:t>In </a:t>
            </a:r>
            <a:r>
              <a:rPr lang="it-IT" sz="2500" dirty="0" smtClean="0">
                <a:solidFill>
                  <a:srgbClr val="FF0000"/>
                </a:solidFill>
              </a:rPr>
              <a:t>casi eccezionali </a:t>
            </a:r>
            <a:r>
              <a:rPr lang="it-IT" sz="2500" dirty="0"/>
              <a:t>la sentenza può imporre </a:t>
            </a:r>
            <a:r>
              <a:rPr lang="it-IT" sz="2500" b="1" dirty="0"/>
              <a:t>l’obbligo d’assumere misure di carattere generale</a:t>
            </a:r>
            <a:r>
              <a:rPr lang="it-IT" sz="2500" dirty="0"/>
              <a:t> (normativo, infrastrutturale, organizzativo). </a:t>
            </a:r>
            <a:r>
              <a:rPr lang="it-IT" sz="2500" dirty="0" smtClean="0"/>
              <a:t>La </a:t>
            </a:r>
            <a:r>
              <a:rPr lang="it-IT" sz="2500" dirty="0"/>
              <a:t>sentenza dispone allora </a:t>
            </a:r>
            <a:r>
              <a:rPr lang="it-IT" sz="2500" i="1" dirty="0" smtClean="0">
                <a:solidFill>
                  <a:srgbClr val="FF0000"/>
                </a:solidFill>
              </a:rPr>
              <a:t>l'obbligo </a:t>
            </a:r>
            <a:r>
              <a:rPr lang="it-IT" sz="2500" i="1" dirty="0">
                <a:solidFill>
                  <a:srgbClr val="FF0000"/>
                </a:solidFill>
              </a:rPr>
              <a:t>di </a:t>
            </a:r>
            <a:r>
              <a:rPr lang="it-IT" sz="2500" b="1" i="1" dirty="0">
                <a:solidFill>
                  <a:srgbClr val="FF0000"/>
                </a:solidFill>
              </a:rPr>
              <a:t>rimuovere o rivedere normative interne</a:t>
            </a:r>
            <a:r>
              <a:rPr lang="it-IT" sz="2500" i="1" dirty="0">
                <a:solidFill>
                  <a:srgbClr val="FF0000"/>
                </a:solidFill>
              </a:rPr>
              <a:t> che risultino “strutturalmente in conflitto” con la Convenzione</a:t>
            </a:r>
            <a:r>
              <a:rPr lang="it-IT" sz="2500" dirty="0"/>
              <a:t>: si tratta di norme ovvero lacune giuridiche o situazioni fattuali che occasionano violazioni a catena o le occasioneranno in futuro (la violazione non dipende da un comportamento lesivo isolato) (prassi </a:t>
            </a:r>
            <a:r>
              <a:rPr lang="it-IT" sz="2500" dirty="0" smtClean="0"/>
              <a:t>antica ma implicita: </a:t>
            </a:r>
            <a:r>
              <a:rPr lang="it-IT" sz="2500" i="1" u="sng" dirty="0" err="1" smtClean="0"/>
              <a:t>Marckx</a:t>
            </a:r>
            <a:r>
              <a:rPr lang="it-IT" sz="2500" i="1" u="sng" dirty="0" smtClean="0"/>
              <a:t> </a:t>
            </a:r>
            <a:r>
              <a:rPr lang="it-IT" sz="2500" i="1" u="sng" dirty="0"/>
              <a:t>c. Belgio</a:t>
            </a:r>
            <a:r>
              <a:rPr lang="it-IT" sz="2500" dirty="0"/>
              <a:t> (GC), 13.6.1979, ric. n. 6833/74, ex art. 8 CEDU</a:t>
            </a:r>
            <a:r>
              <a:rPr lang="it-IT" sz="2500" dirty="0" smtClean="0"/>
              <a:t>)</a:t>
            </a:r>
          </a:p>
          <a:p>
            <a:r>
              <a:rPr lang="it-IT" sz="2500" dirty="0" smtClean="0"/>
              <a:t>Il </a:t>
            </a:r>
            <a:r>
              <a:rPr lang="it-IT" sz="2500" dirty="0" smtClean="0">
                <a:solidFill>
                  <a:srgbClr val="FF0000"/>
                </a:solidFill>
              </a:rPr>
              <a:t>procedimento delle «sentenze pilota»</a:t>
            </a:r>
            <a:r>
              <a:rPr lang="it-IT" sz="2500" dirty="0" smtClean="0"/>
              <a:t>. </a:t>
            </a:r>
            <a:r>
              <a:rPr lang="it-IT" sz="2500" dirty="0"/>
              <a:t>La Corte accerta, tramite una </a:t>
            </a:r>
            <a:r>
              <a:rPr lang="it-IT" sz="2500" dirty="0" smtClean="0"/>
              <a:t>«sentenza pilota», </a:t>
            </a:r>
            <a:r>
              <a:rPr lang="it-IT" sz="2500" dirty="0"/>
              <a:t>la sussistenza </a:t>
            </a:r>
            <a:r>
              <a:rPr lang="it-IT" sz="2500" dirty="0" smtClean="0"/>
              <a:t>in uno Stato membro di </a:t>
            </a:r>
            <a:r>
              <a:rPr lang="it-IT" sz="2500" dirty="0"/>
              <a:t>una situazione di fatto o di diritto </a:t>
            </a:r>
            <a:r>
              <a:rPr lang="it-IT" sz="2500" dirty="0" smtClean="0"/>
              <a:t>che </a:t>
            </a:r>
            <a:r>
              <a:rPr lang="it-IT" sz="2500" dirty="0"/>
              <a:t>determina </a:t>
            </a:r>
            <a:r>
              <a:rPr lang="it-IT" sz="2500" dirty="0" smtClean="0"/>
              <a:t>«</a:t>
            </a:r>
            <a:r>
              <a:rPr lang="it-IT" sz="2500" dirty="0" smtClean="0">
                <a:solidFill>
                  <a:srgbClr val="FF0000"/>
                </a:solidFill>
              </a:rPr>
              <a:t>violazione strutturale</a:t>
            </a:r>
            <a:r>
              <a:rPr lang="it-IT" sz="2500" dirty="0" smtClean="0"/>
              <a:t>» </a:t>
            </a:r>
            <a:r>
              <a:rPr lang="it-IT" sz="2500" dirty="0"/>
              <a:t>dei diritti di cui alla </a:t>
            </a:r>
            <a:r>
              <a:rPr lang="it-IT" sz="2500" dirty="0" smtClean="0"/>
              <a:t>CEDU. Si tratta di</a:t>
            </a:r>
            <a:r>
              <a:rPr lang="it-IT" sz="2500" dirty="0" smtClean="0">
                <a:solidFill>
                  <a:srgbClr val="FF0000"/>
                </a:solidFill>
              </a:rPr>
              <a:t> </a:t>
            </a:r>
            <a:r>
              <a:rPr lang="it-IT" sz="2500" dirty="0">
                <a:solidFill>
                  <a:srgbClr val="FF0000"/>
                </a:solidFill>
              </a:rPr>
              <a:t>violazione </a:t>
            </a:r>
            <a:r>
              <a:rPr lang="it-IT" sz="2500" dirty="0" smtClean="0">
                <a:solidFill>
                  <a:srgbClr val="FF0000"/>
                </a:solidFill>
              </a:rPr>
              <a:t>resa </a:t>
            </a:r>
            <a:r>
              <a:rPr lang="it-IT" sz="2500" dirty="0">
                <a:solidFill>
                  <a:srgbClr val="FF0000"/>
                </a:solidFill>
              </a:rPr>
              <a:t>inevitabile dal modo di essere </a:t>
            </a:r>
            <a:r>
              <a:rPr lang="it-IT" sz="2500" dirty="0" smtClean="0">
                <a:solidFill>
                  <a:srgbClr val="FF0000"/>
                </a:solidFill>
              </a:rPr>
              <a:t>dell'ordinamento </a:t>
            </a:r>
            <a:r>
              <a:rPr lang="it-IT" sz="2500" dirty="0">
                <a:solidFill>
                  <a:srgbClr val="FF0000"/>
                </a:solidFill>
              </a:rPr>
              <a:t>interno</a:t>
            </a:r>
            <a:r>
              <a:rPr lang="it-IT" sz="2500" dirty="0"/>
              <a:t>. </a:t>
            </a:r>
            <a:r>
              <a:rPr lang="it-IT" sz="2500" dirty="0" smtClean="0"/>
              <a:t>La sentenza identifica </a:t>
            </a:r>
            <a:r>
              <a:rPr lang="it-IT" sz="2500" dirty="0"/>
              <a:t>le disposizioni che lo Stato </a:t>
            </a:r>
            <a:r>
              <a:rPr lang="it-IT" sz="2500" dirty="0">
                <a:solidFill>
                  <a:srgbClr val="FF0000"/>
                </a:solidFill>
              </a:rPr>
              <a:t>ha l'obbligo di rimuovere</a:t>
            </a:r>
            <a:r>
              <a:rPr lang="it-IT" sz="2500" dirty="0"/>
              <a:t> </a:t>
            </a:r>
            <a:r>
              <a:rPr lang="it-IT" sz="2500" dirty="0" smtClean="0"/>
              <a:t>ovvero le modifiche normative o organizzative </a:t>
            </a:r>
            <a:r>
              <a:rPr lang="it-IT" sz="2500" dirty="0" smtClean="0">
                <a:solidFill>
                  <a:srgbClr val="FF0000"/>
                </a:solidFill>
              </a:rPr>
              <a:t>che lo Stato ha l’obbligo di introdurre</a:t>
            </a:r>
            <a:r>
              <a:rPr lang="it-IT" sz="2500" dirty="0" smtClean="0"/>
              <a:t> (</a:t>
            </a:r>
            <a:r>
              <a:rPr lang="it-IT" sz="2500" i="1" u="sng" dirty="0" err="1" smtClean="0">
                <a:solidFill>
                  <a:srgbClr val="FF0000"/>
                </a:solidFill>
              </a:rPr>
              <a:t>Sejdovic</a:t>
            </a:r>
            <a:r>
              <a:rPr lang="it-IT" sz="2500" i="1" u="sng" dirty="0" smtClean="0">
                <a:solidFill>
                  <a:srgbClr val="FF0000"/>
                </a:solidFill>
              </a:rPr>
              <a:t> v. </a:t>
            </a:r>
            <a:r>
              <a:rPr lang="it-IT" sz="2500" i="1" u="sng" dirty="0" err="1" smtClean="0">
                <a:solidFill>
                  <a:srgbClr val="FF0000"/>
                </a:solidFill>
              </a:rPr>
              <a:t>Italy</a:t>
            </a:r>
            <a:r>
              <a:rPr lang="it-IT" sz="2500" i="1" u="sng" dirty="0" smtClean="0">
                <a:solidFill>
                  <a:srgbClr val="FF0000"/>
                </a:solidFill>
              </a:rPr>
              <a:t> (GC)</a:t>
            </a:r>
            <a:r>
              <a:rPr lang="it-IT" sz="2500" dirty="0" smtClean="0"/>
              <a:t>, 1.3.2006, ric. </a:t>
            </a:r>
            <a:r>
              <a:rPr lang="it-IT" sz="2500" dirty="0"/>
              <a:t>n. </a:t>
            </a:r>
            <a:r>
              <a:rPr lang="it-IT" sz="2500" dirty="0" smtClean="0"/>
              <a:t>56581/00</a:t>
            </a:r>
            <a:r>
              <a:rPr lang="it-IT" sz="2500" dirty="0"/>
              <a:t>, </a:t>
            </a:r>
            <a:r>
              <a:rPr lang="it-IT" sz="2500" dirty="0" smtClean="0"/>
              <a:t>rimozione delle norme del codice di procedura penale che impediscono, </a:t>
            </a:r>
            <a:r>
              <a:rPr lang="it-IT" sz="2500" dirty="0"/>
              <a:t>in violazione dell’art. 6 </a:t>
            </a:r>
            <a:r>
              <a:rPr lang="it-IT" sz="2500" dirty="0" smtClean="0"/>
              <a:t>CEDU, la revisione della sentenza definitiva adottata a conclusione del processo svoltosi in assenza dell’imputato; l’interessato non era a conoscenza del procedimento a suo carico [processo «</a:t>
            </a:r>
            <a:r>
              <a:rPr lang="it-IT" sz="2500" i="1" dirty="0" smtClean="0"/>
              <a:t>in </a:t>
            </a:r>
            <a:r>
              <a:rPr lang="it-IT" sz="2500" i="1" dirty="0" err="1" smtClean="0"/>
              <a:t>absentia</a:t>
            </a:r>
            <a:r>
              <a:rPr lang="it-IT" sz="2500" dirty="0" smtClean="0"/>
              <a:t>»] e il suo difensore, nominato d’ufficio, s’era astenuto dal contestare tempestivamente la sentenza di colpevolezza)</a:t>
            </a:r>
          </a:p>
        </p:txBody>
      </p:sp>
    </p:spTree>
    <p:extLst>
      <p:ext uri="{BB962C8B-B14F-4D97-AF65-F5344CB8AC3E}">
        <p14:creationId xmlns:p14="http://schemas.microsoft.com/office/powerpoint/2010/main" val="5737345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contenuto 2"/>
          <p:cNvSpPr>
            <a:spLocks noGrp="1"/>
          </p:cNvSpPr>
          <p:nvPr>
            <p:ph idx="1"/>
          </p:nvPr>
        </p:nvSpPr>
        <p:spPr/>
        <p:txBody>
          <a:bodyPr>
            <a:normAutofit fontScale="77500" lnSpcReduction="20000"/>
          </a:bodyPr>
          <a:lstStyle/>
          <a:p>
            <a:r>
              <a:rPr lang="it-IT" dirty="0"/>
              <a:t>La sentenza pilota accerta la violazione e stabilisce le misure ripristinatorie a carico dello Stato, che questi </a:t>
            </a:r>
            <a:r>
              <a:rPr lang="it-IT" dirty="0">
                <a:solidFill>
                  <a:srgbClr val="FF0000"/>
                </a:solidFill>
              </a:rPr>
              <a:t>deve adottare entro un termine prefissato dalla Corte</a:t>
            </a:r>
            <a:r>
              <a:rPr lang="it-IT" dirty="0"/>
              <a:t> (</a:t>
            </a:r>
            <a:r>
              <a:rPr lang="it-IT" i="1" u="sng" dirty="0" err="1">
                <a:solidFill>
                  <a:srgbClr val="FF0000"/>
                </a:solidFill>
              </a:rPr>
              <a:t>Torreggiani</a:t>
            </a:r>
            <a:r>
              <a:rPr lang="it-IT" i="1" u="sng" dirty="0">
                <a:solidFill>
                  <a:srgbClr val="FF0000"/>
                </a:solidFill>
              </a:rPr>
              <a:t> and </a:t>
            </a:r>
            <a:r>
              <a:rPr lang="it-IT" i="1" u="sng" dirty="0" err="1">
                <a:solidFill>
                  <a:srgbClr val="FF0000"/>
                </a:solidFill>
              </a:rPr>
              <a:t>others</a:t>
            </a:r>
            <a:r>
              <a:rPr lang="it-IT" i="1" u="sng" dirty="0">
                <a:solidFill>
                  <a:srgbClr val="FF0000"/>
                </a:solidFill>
              </a:rPr>
              <a:t> v. </a:t>
            </a:r>
            <a:r>
              <a:rPr lang="it-IT" i="1" u="sng" dirty="0" err="1">
                <a:solidFill>
                  <a:srgbClr val="FF0000"/>
                </a:solidFill>
              </a:rPr>
              <a:t>Italy</a:t>
            </a:r>
            <a:r>
              <a:rPr lang="it-IT" dirty="0"/>
              <a:t>, 8.1.2013, ric. n. 43517/09, 46882/09, 55400/09, in cui la Corte accerta la violazione dell’art. 3 a causa del limitato spazio disponibile ai singoli nei penitenziari italiani a causa del sovraffollamento carcerario e sancisce che «</a:t>
            </a:r>
            <a:r>
              <a:rPr lang="en-US" dirty="0"/>
              <a:t>the national authorities had to put in place, </a:t>
            </a:r>
            <a:r>
              <a:rPr lang="en-US" dirty="0">
                <a:solidFill>
                  <a:srgbClr val="FF0000"/>
                </a:solidFill>
              </a:rPr>
              <a:t>within one year</a:t>
            </a:r>
            <a:r>
              <a:rPr lang="en-US" dirty="0"/>
              <a:t>, a remedy or combination of remedies with preventive and compensatory effect affording real and effective redress in respect of Convention violations stemming from overcrowding in Italian prisons</a:t>
            </a:r>
            <a:r>
              <a:rPr lang="it-IT" dirty="0"/>
              <a:t>»). </a:t>
            </a:r>
          </a:p>
          <a:p>
            <a:r>
              <a:rPr lang="it-IT" dirty="0">
                <a:solidFill>
                  <a:srgbClr val="FF0000"/>
                </a:solidFill>
              </a:rPr>
              <a:t>Contemporaneamente essa cristallizza (sospende) gli altri casi ripetitivi pendenti, fino alla scadenza del </a:t>
            </a:r>
            <a:r>
              <a:rPr lang="it-IT" dirty="0" smtClean="0">
                <a:solidFill>
                  <a:srgbClr val="FF0000"/>
                </a:solidFill>
              </a:rPr>
              <a:t>termine</a:t>
            </a:r>
            <a:r>
              <a:rPr lang="it-IT" dirty="0" smtClean="0"/>
              <a:t>. </a:t>
            </a:r>
          </a:p>
          <a:p>
            <a:r>
              <a:rPr lang="it-IT" dirty="0" smtClean="0"/>
              <a:t>L’idea </a:t>
            </a:r>
            <a:r>
              <a:rPr lang="it-IT" dirty="0"/>
              <a:t>centrale di tale procedura è quella secondo cui </a:t>
            </a:r>
            <a:r>
              <a:rPr lang="it-IT" dirty="0">
                <a:solidFill>
                  <a:srgbClr val="FF0000"/>
                </a:solidFill>
              </a:rPr>
              <a:t>in presenza di un ampio numero di ricorsi analoghi come oggetto, i diritti dei ricorrenti sono meglio salvaguardati dall’istituzione di un rimedio effettivo a livello nazionale</a:t>
            </a:r>
            <a:r>
              <a:rPr lang="it-IT" dirty="0"/>
              <a:t>, che dalla trattazione di tali ricorsi su base individuale a Strasburgo (punti 5-7 della nota informativa pubblicata dalla Corte nel 2009).  In caso di inadempimento della </a:t>
            </a:r>
            <a:r>
              <a:rPr lang="it-IT" dirty="0" smtClean="0"/>
              <a:t>sentenza pilota, </a:t>
            </a:r>
            <a:r>
              <a:rPr lang="it-IT" dirty="0"/>
              <a:t>la Corte </a:t>
            </a:r>
            <a:r>
              <a:rPr lang="it-IT" dirty="0">
                <a:solidFill>
                  <a:srgbClr val="FF0000"/>
                </a:solidFill>
              </a:rPr>
              <a:t>riattiva i procedimenti </a:t>
            </a:r>
            <a:r>
              <a:rPr lang="it-IT" dirty="0" smtClean="0">
                <a:solidFill>
                  <a:srgbClr val="FF0000"/>
                </a:solidFill>
              </a:rPr>
              <a:t>sospesi</a:t>
            </a:r>
            <a:endParaRPr lang="it-IT" dirty="0">
              <a:solidFill>
                <a:srgbClr val="FF0000"/>
              </a:solidFill>
            </a:endParaRPr>
          </a:p>
        </p:txBody>
      </p:sp>
    </p:spTree>
    <p:extLst>
      <p:ext uri="{BB962C8B-B14F-4D97-AF65-F5344CB8AC3E}">
        <p14:creationId xmlns:p14="http://schemas.microsoft.com/office/powerpoint/2010/main" val="13754847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«codificazione» dell’art. 61 reg. </a:t>
            </a:r>
            <a:r>
              <a:rPr lang="it-IT" dirty="0" err="1" smtClean="0"/>
              <a:t>proc</a:t>
            </a:r>
            <a:r>
              <a:rPr lang="it-IT" dirty="0" smtClean="0"/>
              <a:t>.</a:t>
            </a:r>
            <a:endParaRPr lang="it-IT" dirty="0"/>
          </a:p>
        </p:txBody>
      </p:sp>
      <p:sp>
        <p:nvSpPr>
          <p:cNvPr id="3" name="Segnaposto contenuto 2"/>
          <p:cNvSpPr>
            <a:spLocks noGrp="1"/>
          </p:cNvSpPr>
          <p:nvPr>
            <p:ph idx="1"/>
          </p:nvPr>
        </p:nvSpPr>
        <p:spPr/>
        <p:txBody>
          <a:bodyPr>
            <a:normAutofit fontScale="32500" lnSpcReduction="20000"/>
          </a:bodyPr>
          <a:lstStyle/>
          <a:p>
            <a:r>
              <a:rPr lang="en-US" sz="4300" b="1" dirty="0" smtClean="0"/>
              <a:t>Rule 61 – Pilot-judgment procedure</a:t>
            </a:r>
            <a:endParaRPr lang="it-IT" sz="4300" dirty="0" smtClean="0"/>
          </a:p>
          <a:p>
            <a:r>
              <a:rPr lang="en-US" sz="4300" dirty="0" smtClean="0"/>
              <a:t>«1. The Court may initiate a pilot-judgment procedure and adopt a pilot judgment where the facts of an application reveal in the Contracting Party concerned the existence of a </a:t>
            </a:r>
            <a:r>
              <a:rPr lang="en-US" sz="4300" dirty="0" smtClean="0">
                <a:solidFill>
                  <a:srgbClr val="FF0000"/>
                </a:solidFill>
              </a:rPr>
              <a:t>structural or systemic problem or other similar dysfunction which has given rise or may give rise to similar applications</a:t>
            </a:r>
            <a:r>
              <a:rPr lang="en-US" sz="4300" dirty="0" smtClean="0"/>
              <a:t>.  […] # (c) Any application selected for pilot-judgment treatment </a:t>
            </a:r>
            <a:r>
              <a:rPr lang="en-US" sz="4300" b="1" dirty="0" smtClean="0"/>
              <a:t>shall be processed as a matter of priority</a:t>
            </a:r>
            <a:r>
              <a:rPr lang="en-US" sz="4300" dirty="0" smtClean="0"/>
              <a:t> in accordance with Rule 41 of the Rules of Court. # 3. The Court shall in its pilot judgment </a:t>
            </a:r>
            <a:r>
              <a:rPr lang="en-US" sz="4300" b="1" dirty="0" smtClean="0"/>
              <a:t>identify both the nature of the structural or systemic problem or other dysfunction as established as well as the type of remedial measures</a:t>
            </a:r>
            <a:r>
              <a:rPr lang="en-US" sz="4300" dirty="0" smtClean="0"/>
              <a:t> which the Contracting Party concerned is required to take at the domestic level by virtue of the operative provisions of the judgment. […]</a:t>
            </a:r>
          </a:p>
          <a:p>
            <a:r>
              <a:rPr lang="en-US" sz="4300" dirty="0" smtClean="0"/>
              <a:t># 4. The Court may direct in the operative provisions of the pilot judgment that the remedial measures referred to in paragraph 3 above be adopted within a specified time, bearing in mind the nature of the measures required and the speed with which the problem which it has identified can be remedied at the domestic level. </a:t>
            </a:r>
          </a:p>
          <a:p>
            <a:r>
              <a:rPr lang="en-US" sz="4300" dirty="0" smtClean="0"/>
              <a:t>[ ….] # 6. (a) As appropriate, the Court </a:t>
            </a:r>
            <a:r>
              <a:rPr lang="en-US" sz="4300" dirty="0" smtClean="0">
                <a:solidFill>
                  <a:srgbClr val="FF0000"/>
                </a:solidFill>
              </a:rPr>
              <a:t>may adjourn the examination of all similar applications pending the adoption of the remedial measures</a:t>
            </a:r>
            <a:r>
              <a:rPr lang="en-US" sz="4300" dirty="0" smtClean="0"/>
              <a:t> required by virtue of the operative provisions of the pilot judgment.  </a:t>
            </a:r>
          </a:p>
          <a:p>
            <a:r>
              <a:rPr lang="en-US" sz="4300" dirty="0" smtClean="0"/>
              <a:t>[…] # 8. Subject to any decision to the contrary, </a:t>
            </a:r>
            <a:r>
              <a:rPr lang="en-US" sz="4300" dirty="0" smtClean="0">
                <a:solidFill>
                  <a:srgbClr val="FF0000"/>
                </a:solidFill>
              </a:rPr>
              <a:t>in the event of the failure of the Contracting Party concerned to comply with the operative provisions of a pilot judgment, the Court shall resume its examination </a:t>
            </a:r>
            <a:r>
              <a:rPr lang="en-US" sz="4300" dirty="0" smtClean="0"/>
              <a:t>of the applications which have been adjourned in accordance with paragraph 6 above. </a:t>
            </a:r>
          </a:p>
          <a:p>
            <a:r>
              <a:rPr lang="en-US" sz="4300" dirty="0" smtClean="0"/>
              <a:t># 9. The Committee of Ministers, the Parliamentary Assembly of the Council of Europe, the Secretary General of the Council of Europe, and the Council of Europe Commissioner for Human Rights </a:t>
            </a:r>
            <a:r>
              <a:rPr lang="en-US" sz="4300" b="1" dirty="0" smtClean="0"/>
              <a:t>shall be informed of the adoption of a pilot judgment</a:t>
            </a:r>
            <a:r>
              <a:rPr lang="en-US" sz="4300" dirty="0" smtClean="0"/>
              <a:t> as well as of any other judgment in which the Court draws attention to the existence of a structural or systemic problem in a Contracting Party. </a:t>
            </a:r>
          </a:p>
          <a:p>
            <a:r>
              <a:rPr lang="en-US" sz="4300" dirty="0" smtClean="0"/>
              <a:t># 10. Information about the initiation of pilot-judgment procedures, the adoption of pilot judgments and their execution as well as the closure of such procedures shall be published on the Court’s website».</a:t>
            </a:r>
            <a:endParaRPr lang="it-IT" sz="4300" dirty="0" smtClean="0"/>
          </a:p>
          <a:p>
            <a:endParaRPr lang="it-IT" dirty="0"/>
          </a:p>
        </p:txBody>
      </p:sp>
    </p:spTree>
    <p:extLst>
      <p:ext uri="{BB962C8B-B14F-4D97-AF65-F5344CB8AC3E}">
        <p14:creationId xmlns:p14="http://schemas.microsoft.com/office/powerpoint/2010/main" val="41748553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sentenza: «l’equa soddisfazione» (art. 41 CEDU)</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L’equa </a:t>
            </a:r>
            <a:r>
              <a:rPr lang="it-IT" dirty="0"/>
              <a:t>soddisfazione: natura </a:t>
            </a:r>
            <a:r>
              <a:rPr lang="it-IT" dirty="0" smtClean="0"/>
              <a:t>e modalità di concessione</a:t>
            </a:r>
            <a:endParaRPr lang="it-IT" dirty="0"/>
          </a:p>
          <a:p>
            <a:r>
              <a:rPr lang="it-IT" dirty="0"/>
              <a:t>La </a:t>
            </a:r>
            <a:r>
              <a:rPr lang="it-IT" dirty="0" smtClean="0"/>
              <a:t>Corte, nella sentenza che accerta la violazione (o </a:t>
            </a:r>
            <a:r>
              <a:rPr lang="it-IT" dirty="0"/>
              <a:t>in una successiva decisione) può </a:t>
            </a:r>
            <a:r>
              <a:rPr lang="it-IT" dirty="0">
                <a:solidFill>
                  <a:srgbClr val="FF0000"/>
                </a:solidFill>
              </a:rPr>
              <a:t>comminare allo Stato soccombente il pagamento di una somma a titolo di equa soddisfazione</a:t>
            </a:r>
            <a:r>
              <a:rPr lang="it-IT" dirty="0"/>
              <a:t> (</a:t>
            </a:r>
            <a:r>
              <a:rPr lang="it-IT" i="1" dirty="0" err="1"/>
              <a:t>satisfaction</a:t>
            </a:r>
            <a:r>
              <a:rPr lang="it-IT" i="1" dirty="0"/>
              <a:t> </a:t>
            </a:r>
            <a:r>
              <a:rPr lang="it-IT" i="1" dirty="0" err="1"/>
              <a:t>équitable</a:t>
            </a:r>
            <a:r>
              <a:rPr lang="it-IT" i="1" dirty="0"/>
              <a:t>, just </a:t>
            </a:r>
            <a:r>
              <a:rPr lang="it-IT" i="1" dirty="0" err="1"/>
              <a:t>satisfaction</a:t>
            </a:r>
            <a:r>
              <a:rPr lang="it-IT" dirty="0"/>
              <a:t>), qualora il diritto interno dello Stato membro «</a:t>
            </a:r>
            <a:r>
              <a:rPr lang="it-IT" u="heavy" dirty="0">
                <a:solidFill>
                  <a:srgbClr val="FF0000"/>
                </a:solidFill>
              </a:rPr>
              <a:t>non permette se non in modo imperfetto</a:t>
            </a:r>
            <a:r>
              <a:rPr lang="it-IT" dirty="0"/>
              <a:t>» di rimuovere (</a:t>
            </a:r>
            <a:r>
              <a:rPr lang="it-IT" dirty="0" smtClean="0"/>
              <a:t>retroattivamente) </a:t>
            </a:r>
            <a:r>
              <a:rPr lang="it-IT" dirty="0"/>
              <a:t>la violazione di cui il singolo ha sofferto (art. 41 CEDU). </a:t>
            </a:r>
            <a:endParaRPr lang="it-IT" dirty="0" smtClean="0"/>
          </a:p>
          <a:p>
            <a:r>
              <a:rPr lang="it-IT" dirty="0" smtClean="0"/>
              <a:t>L’equa </a:t>
            </a:r>
            <a:r>
              <a:rPr lang="it-IT" dirty="0"/>
              <a:t>soddisfazione deve essere richiesta e motivata dal ricorrente: nelle istruzioni pratiche fornite dalla Corte (19.9.2016) è precisato che </a:t>
            </a:r>
            <a:r>
              <a:rPr lang="it-IT" dirty="0" smtClean="0"/>
              <a:t>«</a:t>
            </a:r>
            <a:r>
              <a:rPr lang="it-IT" dirty="0" smtClean="0">
                <a:solidFill>
                  <a:srgbClr val="FF0000"/>
                </a:solidFill>
              </a:rPr>
              <a:t>the </a:t>
            </a:r>
            <a:r>
              <a:rPr lang="it-IT" dirty="0">
                <a:solidFill>
                  <a:srgbClr val="FF0000"/>
                </a:solidFill>
              </a:rPr>
              <a:t>Court </a:t>
            </a:r>
            <a:r>
              <a:rPr lang="it-IT" dirty="0" err="1">
                <a:solidFill>
                  <a:srgbClr val="FF0000"/>
                </a:solidFill>
              </a:rPr>
              <a:t>requires</a:t>
            </a:r>
            <a:r>
              <a:rPr lang="it-IT" dirty="0">
                <a:solidFill>
                  <a:srgbClr val="FF0000"/>
                </a:solidFill>
              </a:rPr>
              <a:t> </a:t>
            </a:r>
            <a:r>
              <a:rPr lang="it-IT" dirty="0" err="1">
                <a:solidFill>
                  <a:srgbClr val="FF0000"/>
                </a:solidFill>
              </a:rPr>
              <a:t>specific</a:t>
            </a:r>
            <a:r>
              <a:rPr lang="it-IT" dirty="0">
                <a:solidFill>
                  <a:srgbClr val="FF0000"/>
                </a:solidFill>
              </a:rPr>
              <a:t> </a:t>
            </a:r>
            <a:r>
              <a:rPr lang="it-IT" dirty="0" err="1">
                <a:solidFill>
                  <a:srgbClr val="FF0000"/>
                </a:solidFill>
              </a:rPr>
              <a:t>claims</a:t>
            </a:r>
            <a:r>
              <a:rPr lang="it-IT" dirty="0">
                <a:solidFill>
                  <a:srgbClr val="FF0000"/>
                </a:solidFill>
              </a:rPr>
              <a:t> </a:t>
            </a:r>
            <a:r>
              <a:rPr lang="it-IT" dirty="0" err="1">
                <a:solidFill>
                  <a:srgbClr val="FF0000"/>
                </a:solidFill>
              </a:rPr>
              <a:t>supported</a:t>
            </a:r>
            <a:r>
              <a:rPr lang="it-IT" dirty="0">
                <a:solidFill>
                  <a:srgbClr val="FF0000"/>
                </a:solidFill>
              </a:rPr>
              <a:t> by appropriate </a:t>
            </a:r>
            <a:r>
              <a:rPr lang="it-IT" dirty="0" err="1">
                <a:solidFill>
                  <a:srgbClr val="FF0000"/>
                </a:solidFill>
              </a:rPr>
              <a:t>documentary</a:t>
            </a:r>
            <a:r>
              <a:rPr lang="it-IT" dirty="0">
                <a:solidFill>
                  <a:srgbClr val="FF0000"/>
                </a:solidFill>
              </a:rPr>
              <a:t> </a:t>
            </a:r>
            <a:r>
              <a:rPr lang="it-IT" dirty="0" err="1">
                <a:solidFill>
                  <a:srgbClr val="FF0000"/>
                </a:solidFill>
              </a:rPr>
              <a:t>evidence</a:t>
            </a:r>
            <a:r>
              <a:rPr lang="it-IT" dirty="0">
                <a:solidFill>
                  <a:srgbClr val="FF0000"/>
                </a:solidFill>
              </a:rPr>
              <a:t>, </a:t>
            </a:r>
            <a:r>
              <a:rPr lang="it-IT" dirty="0" err="1">
                <a:solidFill>
                  <a:srgbClr val="FF0000"/>
                </a:solidFill>
              </a:rPr>
              <a:t>failing</a:t>
            </a:r>
            <a:r>
              <a:rPr lang="it-IT" dirty="0">
                <a:solidFill>
                  <a:srgbClr val="FF0000"/>
                </a:solidFill>
              </a:rPr>
              <a:t> </a:t>
            </a:r>
            <a:r>
              <a:rPr lang="it-IT" dirty="0" err="1">
                <a:solidFill>
                  <a:srgbClr val="FF0000"/>
                </a:solidFill>
              </a:rPr>
              <a:t>which</a:t>
            </a:r>
            <a:r>
              <a:rPr lang="it-IT" dirty="0">
                <a:solidFill>
                  <a:srgbClr val="FF0000"/>
                </a:solidFill>
              </a:rPr>
              <a:t> </a:t>
            </a:r>
            <a:r>
              <a:rPr lang="it-IT" dirty="0" err="1">
                <a:solidFill>
                  <a:srgbClr val="FF0000"/>
                </a:solidFill>
              </a:rPr>
              <a:t>it</a:t>
            </a:r>
            <a:r>
              <a:rPr lang="it-IT" dirty="0">
                <a:solidFill>
                  <a:srgbClr val="FF0000"/>
                </a:solidFill>
              </a:rPr>
              <a:t> </a:t>
            </a:r>
            <a:r>
              <a:rPr lang="it-IT" dirty="0" err="1">
                <a:solidFill>
                  <a:srgbClr val="FF0000"/>
                </a:solidFill>
              </a:rPr>
              <a:t>may</a:t>
            </a:r>
            <a:r>
              <a:rPr lang="it-IT" dirty="0">
                <a:solidFill>
                  <a:srgbClr val="FF0000"/>
                </a:solidFill>
              </a:rPr>
              <a:t> </a:t>
            </a:r>
            <a:r>
              <a:rPr lang="it-IT" dirty="0" err="1">
                <a:solidFill>
                  <a:srgbClr val="FF0000"/>
                </a:solidFill>
              </a:rPr>
              <a:t>make</a:t>
            </a:r>
            <a:r>
              <a:rPr lang="it-IT" dirty="0">
                <a:solidFill>
                  <a:srgbClr val="FF0000"/>
                </a:solidFill>
              </a:rPr>
              <a:t> no award</a:t>
            </a:r>
            <a:r>
              <a:rPr lang="it-IT" dirty="0"/>
              <a:t>. </a:t>
            </a:r>
            <a:r>
              <a:rPr lang="en-US" dirty="0"/>
              <a:t>The Court will also reject claims set out on the application form but not resubmitted at the appropriate stage of the proceedings and claims lodged out of time”. </a:t>
            </a:r>
            <a:r>
              <a:rPr lang="en-US" dirty="0" err="1"/>
              <a:t>Inoltre</a:t>
            </a:r>
            <a:r>
              <a:rPr lang="en-US" dirty="0"/>
              <a:t> </a:t>
            </a:r>
            <a:r>
              <a:rPr lang="en-US" dirty="0"/>
              <a:t>«</a:t>
            </a:r>
            <a:r>
              <a:rPr lang="en-US" dirty="0" smtClean="0"/>
              <a:t>Just </a:t>
            </a:r>
            <a:r>
              <a:rPr lang="en-US" dirty="0"/>
              <a:t>satisfaction may be afforded under Article 41 of the Convention in respect of: (a) pecuniary damage; (b) non-pecuniary damage; and (c) costs and </a:t>
            </a:r>
            <a:r>
              <a:rPr lang="en-US" dirty="0" smtClean="0"/>
              <a:t>expenses».</a:t>
            </a:r>
            <a:endParaRPr lang="it-IT" dirty="0"/>
          </a:p>
          <a:p>
            <a:r>
              <a:rPr lang="en-US" dirty="0"/>
              <a:t>«</a:t>
            </a:r>
            <a:r>
              <a:rPr lang="en-US" dirty="0" smtClean="0"/>
              <a:t>Rule </a:t>
            </a:r>
            <a:r>
              <a:rPr lang="en-US" dirty="0"/>
              <a:t>60 – </a:t>
            </a:r>
            <a:r>
              <a:rPr lang="en-US" b="1" u="heavy" dirty="0"/>
              <a:t>Claims</a:t>
            </a:r>
            <a:r>
              <a:rPr lang="en-US" dirty="0"/>
              <a:t> for </a:t>
            </a:r>
            <a:r>
              <a:rPr lang="en-US" b="1" u="heavy" dirty="0"/>
              <a:t>just </a:t>
            </a:r>
            <a:r>
              <a:rPr lang="en-US" b="1" u="heavy" dirty="0" smtClean="0"/>
              <a:t>satisfaction </a:t>
            </a:r>
            <a:r>
              <a:rPr lang="en-US" b="1" dirty="0" smtClean="0"/>
              <a:t>- </a:t>
            </a:r>
            <a:r>
              <a:rPr lang="en-US" dirty="0" smtClean="0"/>
              <a:t>1</a:t>
            </a:r>
            <a:r>
              <a:rPr lang="en-US" dirty="0"/>
              <a:t>. An applicant who wishes to obtain an award of just satisfaction under Article 41 of the Convention in the event of the Court finding a violation of his or her Convention rights </a:t>
            </a:r>
            <a:r>
              <a:rPr lang="en-US" i="1" dirty="0">
                <a:solidFill>
                  <a:srgbClr val="FF0000"/>
                </a:solidFill>
              </a:rPr>
              <a:t>must make a specific claim to that effect</a:t>
            </a:r>
            <a:r>
              <a:rPr lang="en-US" dirty="0" smtClean="0"/>
              <a:t>. # 2</a:t>
            </a:r>
            <a:r>
              <a:rPr lang="en-US" dirty="0"/>
              <a:t>. The applicant must submit </a:t>
            </a:r>
            <a:r>
              <a:rPr lang="en-US" dirty="0" err="1"/>
              <a:t>itemised</a:t>
            </a:r>
            <a:r>
              <a:rPr lang="en-US" dirty="0"/>
              <a:t> particulars of all claims, together with any relevant supporting documents, within the time-limit fixed for the submission of the applicant’s observations on the merits unless the President of the Chamber directs otherwise</a:t>
            </a:r>
            <a:r>
              <a:rPr lang="en-US" dirty="0" smtClean="0"/>
              <a:t>. # 3</a:t>
            </a:r>
            <a:r>
              <a:rPr lang="en-US" dirty="0"/>
              <a:t>. If the applicant fails to comply with the requirements set out in the preceding paragraphs the Chamber may reject the claims in whole or in part</a:t>
            </a:r>
            <a:r>
              <a:rPr lang="en-US" dirty="0" smtClean="0"/>
              <a:t>. # 4</a:t>
            </a:r>
            <a:r>
              <a:rPr lang="en-US" dirty="0"/>
              <a:t>. The applicant’s claims shall be transmitted to the respondent Contracting Party for </a:t>
            </a:r>
            <a:r>
              <a:rPr lang="en-US" dirty="0" smtClean="0"/>
              <a:t>comment»</a:t>
            </a:r>
            <a:endParaRPr lang="it-IT" dirty="0"/>
          </a:p>
        </p:txBody>
      </p:sp>
    </p:spTree>
    <p:extLst>
      <p:ext uri="{BB962C8B-B14F-4D97-AF65-F5344CB8AC3E}">
        <p14:creationId xmlns:p14="http://schemas.microsoft.com/office/powerpoint/2010/main" val="8574312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L’equa soddisfazione: la prassi</a:t>
            </a:r>
            <a:endParaRPr lang="it-IT" dirty="0"/>
          </a:p>
        </p:txBody>
      </p:sp>
      <p:sp>
        <p:nvSpPr>
          <p:cNvPr id="3" name="Segnaposto contenuto 2"/>
          <p:cNvSpPr>
            <a:spLocks noGrp="1"/>
          </p:cNvSpPr>
          <p:nvPr>
            <p:ph idx="1"/>
          </p:nvPr>
        </p:nvSpPr>
        <p:spPr/>
        <p:txBody>
          <a:bodyPr>
            <a:normAutofit/>
          </a:bodyPr>
          <a:lstStyle/>
          <a:p>
            <a:r>
              <a:rPr lang="it-IT" sz="1500" dirty="0">
                <a:solidFill>
                  <a:srgbClr val="FF0000"/>
                </a:solidFill>
              </a:rPr>
              <a:t>La finalità </a:t>
            </a:r>
            <a:r>
              <a:rPr lang="it-IT" sz="1500" dirty="0"/>
              <a:t>di tale norma in origine era </a:t>
            </a:r>
            <a:r>
              <a:rPr lang="it-IT" sz="1500" dirty="0" smtClean="0"/>
              <a:t>consentire allo Stato membro (in deroga all’art. 27 CVDT 1969) di «preservare</a:t>
            </a:r>
            <a:r>
              <a:rPr lang="it-IT" sz="1500" dirty="0"/>
              <a:t>» istituti interni </a:t>
            </a:r>
            <a:r>
              <a:rPr lang="it-IT" sz="1500" dirty="0" smtClean="0"/>
              <a:t>(esempio il principio del giudicato) che potevano ostacolare la rimozione della violazione contestata, </a:t>
            </a:r>
            <a:r>
              <a:rPr lang="it-IT" sz="1500" dirty="0"/>
              <a:t>monetizzando, nei confronti del privato leso, l’illecito.  Ora la finalità è </a:t>
            </a:r>
            <a:r>
              <a:rPr lang="it-IT" sz="1500" b="1" dirty="0">
                <a:solidFill>
                  <a:srgbClr val="FF0000"/>
                </a:solidFill>
              </a:rPr>
              <a:t>interamente compensativa</a:t>
            </a:r>
            <a:r>
              <a:rPr lang="it-IT" sz="1500" dirty="0"/>
              <a:t> </a:t>
            </a:r>
            <a:r>
              <a:rPr lang="it-IT" sz="1500" dirty="0" smtClean="0"/>
              <a:t>e l’equa soddisfazione </a:t>
            </a:r>
            <a:r>
              <a:rPr lang="it-IT" sz="1500" dirty="0" smtClean="0">
                <a:solidFill>
                  <a:srgbClr val="FF0000"/>
                </a:solidFill>
              </a:rPr>
              <a:t>si </a:t>
            </a:r>
            <a:r>
              <a:rPr lang="it-IT" sz="1500" dirty="0">
                <a:solidFill>
                  <a:srgbClr val="FF0000"/>
                </a:solidFill>
              </a:rPr>
              <a:t>aggiunge </a:t>
            </a:r>
            <a:r>
              <a:rPr lang="it-IT" sz="1500" dirty="0" smtClean="0">
                <a:solidFill>
                  <a:srgbClr val="FF0000"/>
                </a:solidFill>
              </a:rPr>
              <a:t>all’obbligo statale di rimuovere le misure pregiudizievoli</a:t>
            </a:r>
            <a:r>
              <a:rPr lang="it-IT" sz="1500" i="1" dirty="0" smtClean="0"/>
              <a:t> (</a:t>
            </a:r>
            <a:r>
              <a:rPr lang="it-IT" sz="1500" i="1" dirty="0" smtClean="0">
                <a:solidFill>
                  <a:srgbClr val="FF0000"/>
                </a:solidFill>
              </a:rPr>
              <a:t>riparazione in forma specifica</a:t>
            </a:r>
            <a:r>
              <a:rPr lang="it-IT" sz="1500" dirty="0" smtClean="0"/>
              <a:t>).</a:t>
            </a:r>
          </a:p>
          <a:p>
            <a:r>
              <a:rPr lang="it-IT" sz="1500" dirty="0" smtClean="0"/>
              <a:t>L’equa soddisfazione mira a «coprire» il pregiudizio materiale e morale sofferto dall’individuo. La Corte gode di ampia discrezionalità nel definire l’entità della somma che lo Stato deve versare. «</a:t>
            </a:r>
            <a:r>
              <a:rPr lang="en-US" sz="1500" dirty="0" smtClean="0"/>
              <a:t>the </a:t>
            </a:r>
            <a:r>
              <a:rPr lang="en-US" sz="1500" dirty="0"/>
              <a:t>Court will only award such satisfaction as is considered to be “just” (</a:t>
            </a:r>
            <a:r>
              <a:rPr lang="en-US" sz="1500" dirty="0" err="1"/>
              <a:t>équitable</a:t>
            </a:r>
            <a:r>
              <a:rPr lang="en-US" sz="1500" dirty="0"/>
              <a:t> in the French text) in the circumstances. Consequently, regard will be had to the particular features of each case. The Court may decide that for some heads of alleged prejudice the finding of violation constitutes in itself sufficient just satisfaction, without there being any call to afford financial compensation. It may also find reasons of equity to award less than the value of the actual damage sustained or the costs and expenses actually incurred, or even not to make any award at all. This may be the case, for example, if the situation complained of, the amount of damage or the level of the costs is due to the applicant’s own </a:t>
            </a:r>
            <a:r>
              <a:rPr lang="en-US" sz="1500" dirty="0" smtClean="0"/>
              <a:t>fault» (</a:t>
            </a:r>
            <a:r>
              <a:rPr lang="en-US" sz="1500" dirty="0" err="1" smtClean="0"/>
              <a:t>Scheda</a:t>
            </a:r>
            <a:r>
              <a:rPr lang="en-US" sz="1500" dirty="0" smtClean="0"/>
              <a:t> di </a:t>
            </a:r>
            <a:r>
              <a:rPr lang="en-US" sz="1500" dirty="0" err="1" smtClean="0"/>
              <a:t>informazione</a:t>
            </a:r>
            <a:r>
              <a:rPr lang="en-US" sz="1500" dirty="0" smtClean="0"/>
              <a:t> </a:t>
            </a:r>
            <a:r>
              <a:rPr lang="en-US" sz="1500" dirty="0" err="1" smtClean="0"/>
              <a:t>pratica</a:t>
            </a:r>
            <a:r>
              <a:rPr lang="en-US" sz="1500" dirty="0" smtClean="0"/>
              <a:t>, </a:t>
            </a:r>
            <a:r>
              <a:rPr lang="en-US" sz="1500" dirty="0" err="1" smtClean="0"/>
              <a:t>sito</a:t>
            </a:r>
            <a:r>
              <a:rPr lang="en-US" sz="1500" dirty="0" smtClean="0"/>
              <a:t> </a:t>
            </a:r>
            <a:r>
              <a:rPr lang="en-US" sz="1500" dirty="0" err="1" smtClean="0"/>
              <a:t>della</a:t>
            </a:r>
            <a:r>
              <a:rPr lang="en-US" sz="1500" dirty="0" smtClean="0"/>
              <a:t> Corte EDU).</a:t>
            </a:r>
            <a:endParaRPr lang="it-IT" sz="1500" dirty="0"/>
          </a:p>
          <a:p>
            <a:r>
              <a:rPr lang="it-IT" sz="1500" dirty="0"/>
              <a:t>La Corte ha recentemente ritenuto che il rimedio dell’art. 41 Convenzione è </a:t>
            </a:r>
            <a:r>
              <a:rPr lang="it-IT" sz="1500" b="1" dirty="0">
                <a:solidFill>
                  <a:srgbClr val="FF0000"/>
                </a:solidFill>
              </a:rPr>
              <a:t>azionabile anche nei ricorsi interstatali</a:t>
            </a:r>
            <a:r>
              <a:rPr lang="it-IT" sz="1500" dirty="0"/>
              <a:t> </a:t>
            </a:r>
            <a:r>
              <a:rPr lang="it-IT" sz="1500" dirty="0" smtClean="0"/>
              <a:t>(art. 33 CEDU: </a:t>
            </a:r>
            <a:r>
              <a:rPr lang="it-IT" sz="1500" i="1" u="sng" dirty="0" smtClean="0">
                <a:solidFill>
                  <a:srgbClr val="FF0000"/>
                </a:solidFill>
              </a:rPr>
              <a:t>Cyprus </a:t>
            </a:r>
            <a:r>
              <a:rPr lang="it-IT" sz="1500" i="1" u="sng" dirty="0">
                <a:solidFill>
                  <a:srgbClr val="FF0000"/>
                </a:solidFill>
              </a:rPr>
              <a:t>v. </a:t>
            </a:r>
            <a:r>
              <a:rPr lang="it-IT" sz="1500" i="1" u="sng" dirty="0" err="1">
                <a:solidFill>
                  <a:srgbClr val="FF0000"/>
                </a:solidFill>
              </a:rPr>
              <a:t>Turkey</a:t>
            </a:r>
            <a:r>
              <a:rPr lang="it-IT" sz="1500" i="1" u="sng" dirty="0">
                <a:solidFill>
                  <a:srgbClr val="FF0000"/>
                </a:solidFill>
              </a:rPr>
              <a:t>, Just </a:t>
            </a:r>
            <a:r>
              <a:rPr lang="it-IT" sz="1500" i="1" u="sng" dirty="0" err="1">
                <a:solidFill>
                  <a:srgbClr val="FF0000"/>
                </a:solidFill>
              </a:rPr>
              <a:t>Satisfaction</a:t>
            </a:r>
            <a:r>
              <a:rPr lang="it-IT" sz="1500" dirty="0"/>
              <a:t>, 14.5.2014, ric. n. 25781/94) (punti 39-47), e che l’equa soddisfazione imposta alla Turchia a beneficio di Cipro dovrà essere </a:t>
            </a:r>
            <a:r>
              <a:rPr lang="it-IT" sz="1500" dirty="0">
                <a:solidFill>
                  <a:srgbClr val="FF0000"/>
                </a:solidFill>
              </a:rPr>
              <a:t>tempestivamente erogata</a:t>
            </a:r>
            <a:r>
              <a:rPr lang="it-IT" sz="1500" dirty="0"/>
              <a:t> alle vittime che hanno subito in proprio violazioni degli art. 3 (e altri) della </a:t>
            </a:r>
            <a:r>
              <a:rPr lang="it-IT" sz="1500" dirty="0" smtClean="0"/>
              <a:t>Convenzione.</a:t>
            </a:r>
            <a:endParaRPr lang="it-IT" sz="1500" dirty="0"/>
          </a:p>
        </p:txBody>
      </p:sp>
    </p:spTree>
    <p:extLst>
      <p:ext uri="{BB962C8B-B14F-4D97-AF65-F5344CB8AC3E}">
        <p14:creationId xmlns:p14="http://schemas.microsoft.com/office/powerpoint/2010/main" val="1519100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Corte, architrave del sistema di garanzia internazionale</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Sin dagli esordi la Corte EDU (istituita nel 1959) ha svolto una </a:t>
            </a:r>
            <a:r>
              <a:rPr lang="it-IT" dirty="0" smtClean="0">
                <a:solidFill>
                  <a:srgbClr val="FF0000"/>
                </a:solidFill>
              </a:rPr>
              <a:t>funzione essenziale nella protezione dei diritti individuali</a:t>
            </a:r>
            <a:r>
              <a:rPr lang="it-IT" dirty="0" smtClean="0"/>
              <a:t>. Essa ha sviluppato linee interpretative peculiari (infra) che valorizzano la portata dei diritti protetti (interpretazione evolutiva) e l’effettività della garanzia amministrata su base casistica (la CEDU strumento di «diritto vivente»). Le sentenze della Corte sin dall’origine hanno valore vincolante per gli Stati interessati (e valore «interpretativo» per tutti gli Stati membri).</a:t>
            </a:r>
          </a:p>
          <a:p>
            <a:r>
              <a:rPr lang="it-IT" dirty="0" smtClean="0"/>
              <a:t>Il sistema di garanzia (la «</a:t>
            </a:r>
            <a:r>
              <a:rPr lang="it-IT" dirty="0" err="1" smtClean="0"/>
              <a:t>machinery</a:t>
            </a:r>
            <a:r>
              <a:rPr lang="it-IT" dirty="0" smtClean="0"/>
              <a:t>») ha tuttavia conosciuto una significativa evoluzione.</a:t>
            </a:r>
            <a:endParaRPr lang="it-IT" dirty="0"/>
          </a:p>
          <a:p>
            <a:r>
              <a:rPr lang="it-IT" dirty="0" smtClean="0"/>
              <a:t>a) </a:t>
            </a:r>
            <a:r>
              <a:rPr lang="it-IT" dirty="0" smtClean="0">
                <a:solidFill>
                  <a:srgbClr val="FF0000"/>
                </a:solidFill>
              </a:rPr>
              <a:t>Nella </a:t>
            </a:r>
            <a:r>
              <a:rPr lang="it-IT" dirty="0">
                <a:solidFill>
                  <a:srgbClr val="FF0000"/>
                </a:solidFill>
              </a:rPr>
              <a:t>sua versione originale</a:t>
            </a:r>
            <a:r>
              <a:rPr lang="it-IT" dirty="0"/>
              <a:t> i diritti </a:t>
            </a:r>
            <a:r>
              <a:rPr lang="it-IT" dirty="0" smtClean="0"/>
              <a:t>e le libertà CEDU erano internazionalmente protetti tramite un </a:t>
            </a:r>
            <a:r>
              <a:rPr lang="it-IT" dirty="0"/>
              <a:t>sistema di controllo giurisdizionale (la </a:t>
            </a:r>
            <a:r>
              <a:rPr lang="it-IT" dirty="0" smtClean="0">
                <a:solidFill>
                  <a:srgbClr val="FF0000"/>
                </a:solidFill>
              </a:rPr>
              <a:t>Corte EDU, istituita nel 1959</a:t>
            </a:r>
            <a:r>
              <a:rPr lang="it-IT" dirty="0" smtClean="0"/>
              <a:t>) </a:t>
            </a:r>
            <a:r>
              <a:rPr lang="it-IT" dirty="0"/>
              <a:t>la cui </a:t>
            </a:r>
            <a:r>
              <a:rPr lang="it-IT" i="1" dirty="0"/>
              <a:t>accettazione era discrezionale</a:t>
            </a:r>
            <a:r>
              <a:rPr lang="it-IT" dirty="0"/>
              <a:t> per gli Stati </a:t>
            </a:r>
            <a:r>
              <a:rPr lang="it-IT" dirty="0" smtClean="0"/>
              <a:t>parte (</a:t>
            </a:r>
            <a:r>
              <a:rPr lang="it-IT" dirty="0" smtClean="0">
                <a:solidFill>
                  <a:srgbClr val="FF0000"/>
                </a:solidFill>
              </a:rPr>
              <a:t>competenza opzionale</a:t>
            </a:r>
            <a:r>
              <a:rPr lang="it-IT" dirty="0" smtClean="0"/>
              <a:t>, espressa al momento della ratifica o in qualsiasi momento successivo). </a:t>
            </a:r>
          </a:p>
          <a:p>
            <a:r>
              <a:rPr lang="it-IT" dirty="0" smtClean="0"/>
              <a:t>L’accesso alla Corte era </a:t>
            </a:r>
            <a:r>
              <a:rPr lang="it-IT" dirty="0" smtClean="0">
                <a:solidFill>
                  <a:srgbClr val="FF0000"/>
                </a:solidFill>
              </a:rPr>
              <a:t>riservato agli Stati membri</a:t>
            </a:r>
            <a:r>
              <a:rPr lang="it-IT" dirty="0" smtClean="0"/>
              <a:t> (</a:t>
            </a:r>
            <a:r>
              <a:rPr lang="it-IT" dirty="0" smtClean="0">
                <a:solidFill>
                  <a:srgbClr val="FF0000"/>
                </a:solidFill>
              </a:rPr>
              <a:t>ricorsi interstatali</a:t>
            </a:r>
            <a:r>
              <a:rPr lang="it-IT" dirty="0" smtClean="0"/>
              <a:t>, poco efficaci) e alla </a:t>
            </a:r>
            <a:r>
              <a:rPr lang="it-IT" dirty="0" smtClean="0">
                <a:solidFill>
                  <a:srgbClr val="FF0000"/>
                </a:solidFill>
              </a:rPr>
              <a:t>Commissione dei diritti dell’uomo</a:t>
            </a:r>
            <a:r>
              <a:rPr lang="it-IT" dirty="0" smtClean="0"/>
              <a:t>, cui gli individui potevano rivolgersi. La competenza della Commissione era anch’essa opzionale. </a:t>
            </a:r>
            <a:endParaRPr lang="it-IT" dirty="0"/>
          </a:p>
          <a:p>
            <a:r>
              <a:rPr lang="it-IT" dirty="0" smtClean="0"/>
              <a:t>Essa costituiva un </a:t>
            </a:r>
            <a:r>
              <a:rPr lang="it-IT" dirty="0"/>
              <a:t>organo indipendente </a:t>
            </a:r>
            <a:r>
              <a:rPr lang="it-IT" dirty="0" smtClean="0"/>
              <a:t>con funzione di «filtro» dei ricorsi. Ove </a:t>
            </a:r>
            <a:r>
              <a:rPr lang="it-IT" dirty="0"/>
              <a:t>ritenesse la domanda ricevibile poteva, come qualsiasi altro Stato della CEDU, farsi carico della doglianza individuale e promuoverla dinanzi alla Corte. </a:t>
            </a:r>
            <a:r>
              <a:rPr lang="it-IT" dirty="0" smtClean="0"/>
              <a:t>In sostanza l’accesso alla Corte dei singoli era «mediato» in ogni caso: o dallo Stato membro di cittadinanza o residenza abituale, o da altro Stato membro «volonteroso», o dalla Commissione.</a:t>
            </a:r>
            <a:endParaRPr lang="it-IT" dirty="0"/>
          </a:p>
          <a:p>
            <a:r>
              <a:rPr lang="it-IT" dirty="0"/>
              <a:t>In caso di mancato ricorso l’organo politico (</a:t>
            </a:r>
            <a:r>
              <a:rPr lang="it-IT" dirty="0" smtClean="0"/>
              <a:t>esecutivo: il Comitato dei ministri) </a:t>
            </a:r>
            <a:r>
              <a:rPr lang="it-IT" dirty="0"/>
              <a:t>del Consiglio d’Europa poteva “accertare” la violazione.</a:t>
            </a:r>
          </a:p>
          <a:p>
            <a:r>
              <a:rPr lang="it-IT" dirty="0"/>
              <a:t>Ove la Corte, adita, avesse accertato la violazione statale, il controllo dell’esecuzione della sentenza era affidato a detto organo </a:t>
            </a:r>
            <a:r>
              <a:rPr lang="it-IT" dirty="0" smtClean="0"/>
              <a:t>politico.</a:t>
            </a:r>
            <a:endParaRPr lang="it-IT" dirty="0"/>
          </a:p>
        </p:txBody>
      </p:sp>
    </p:spTree>
    <p:extLst>
      <p:ext uri="{BB962C8B-B14F-4D97-AF65-F5344CB8AC3E}">
        <p14:creationId xmlns:p14="http://schemas.microsoft.com/office/powerpoint/2010/main" val="2350230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Caratteri dei diritti e delle libertà CEDU</a:t>
            </a:r>
            <a:endParaRPr lang="it-IT" dirty="0"/>
          </a:p>
        </p:txBody>
      </p:sp>
      <p:sp>
        <p:nvSpPr>
          <p:cNvPr id="3" name="Segnaposto contenuto 2"/>
          <p:cNvSpPr>
            <a:spLocks noGrp="1"/>
          </p:cNvSpPr>
          <p:nvPr>
            <p:ph idx="1"/>
          </p:nvPr>
        </p:nvSpPr>
        <p:spPr/>
        <p:txBody>
          <a:bodyPr>
            <a:normAutofit fontScale="25000" lnSpcReduction="20000"/>
          </a:bodyPr>
          <a:lstStyle/>
          <a:p>
            <a:r>
              <a:rPr lang="it-IT" sz="6000" dirty="0" smtClean="0"/>
              <a:t>Profili ricostruttivi della «natura giuridica» della CEDU</a:t>
            </a:r>
          </a:p>
          <a:p>
            <a:r>
              <a:rPr lang="it-IT" sz="6000" dirty="0">
                <a:solidFill>
                  <a:srgbClr val="FF0000"/>
                </a:solidFill>
              </a:rPr>
              <a:t>La CEDU è posta al servizio dell’individuo, che è al cuore del sistema </a:t>
            </a:r>
            <a:r>
              <a:rPr lang="it-IT" sz="6000" dirty="0" smtClean="0"/>
              <a:t>– La CEDU </a:t>
            </a:r>
            <a:r>
              <a:rPr lang="it-IT" sz="6000" dirty="0"/>
              <a:t>mira a garantire un gruppo di diritti e libertà, primordiali e (taluni) assoluti, da interferenze (</a:t>
            </a:r>
            <a:r>
              <a:rPr lang="it-IT" sz="6000" i="1" dirty="0"/>
              <a:t>ingerenze</a:t>
            </a:r>
            <a:r>
              <a:rPr lang="it-IT" sz="6000" dirty="0"/>
              <a:t> ingiustificate) </a:t>
            </a:r>
            <a:r>
              <a:rPr lang="it-IT" sz="6000" dirty="0">
                <a:solidFill>
                  <a:srgbClr val="FF0000"/>
                </a:solidFill>
              </a:rPr>
              <a:t>degli Stati </a:t>
            </a:r>
            <a:r>
              <a:rPr lang="it-IT" sz="6000" dirty="0" smtClean="0">
                <a:solidFill>
                  <a:srgbClr val="FF0000"/>
                </a:solidFill>
              </a:rPr>
              <a:t>membri (art. 1)</a:t>
            </a:r>
            <a:r>
              <a:rPr lang="it-IT" sz="6000" dirty="0" smtClean="0"/>
              <a:t>. </a:t>
            </a:r>
          </a:p>
          <a:p>
            <a:r>
              <a:rPr lang="it-IT" sz="6000" dirty="0" smtClean="0"/>
              <a:t>Da </a:t>
            </a:r>
            <a:r>
              <a:rPr lang="it-IT" sz="6000" dirty="0"/>
              <a:t>ciò risulta che la CEDU </a:t>
            </a:r>
            <a:r>
              <a:rPr lang="it-IT" sz="6000" dirty="0">
                <a:solidFill>
                  <a:srgbClr val="FF0000"/>
                </a:solidFill>
              </a:rPr>
              <a:t>non regola «direttamente», per forza propria, le relazioni civili negli Stati membri</a:t>
            </a:r>
            <a:r>
              <a:rPr lang="it-IT" sz="6000" dirty="0"/>
              <a:t>: regola bensì </a:t>
            </a:r>
            <a:r>
              <a:rPr lang="it-IT" sz="6000" i="1" dirty="0"/>
              <a:t>tutti i rapporti in cui vi è il «medio»</a:t>
            </a:r>
            <a:r>
              <a:rPr lang="it-IT" sz="6000" dirty="0"/>
              <a:t> dell’agire statale. </a:t>
            </a:r>
            <a:r>
              <a:rPr lang="it-IT" sz="6000" dirty="0" smtClean="0"/>
              <a:t>Tuttavia talune norme della CEDU impongono agli Stati membri (a titolo di obblighi positivi) di predisporre misure adeguate a prevenire violazioni dei diritti protetti (art. 2 ad  esempio) poste in opera da altri individui (è il cosiddetto «</a:t>
            </a:r>
            <a:r>
              <a:rPr lang="it-IT" sz="6000" dirty="0" smtClean="0">
                <a:solidFill>
                  <a:srgbClr val="FF0000"/>
                </a:solidFill>
              </a:rPr>
              <a:t>effetto orizzontale riflesso</a:t>
            </a:r>
            <a:r>
              <a:rPr lang="it-IT" sz="6000" dirty="0" smtClean="0"/>
              <a:t>» della CEDU: esempio Oliari e altri c. Italia, 21.7.2015, ric. </a:t>
            </a:r>
            <a:r>
              <a:rPr lang="it-IT" sz="6000" dirty="0"/>
              <a:t>n. 18766/11 </a:t>
            </a:r>
            <a:r>
              <a:rPr lang="it-IT" sz="6000" dirty="0" smtClean="0"/>
              <a:t>e 36030/11, punto 159: gli obblighi derivanti dall’art. 8 CEDU «</a:t>
            </a:r>
            <a:r>
              <a:rPr lang="en-US" sz="6000" dirty="0"/>
              <a:t>These obligations may involve the adoption of measures designed to secure respect for private or family life even in the sphere of the relations of individuals between themselves</a:t>
            </a:r>
            <a:r>
              <a:rPr lang="it-IT" sz="6000" dirty="0" smtClean="0"/>
              <a:t>»)</a:t>
            </a:r>
          </a:p>
          <a:p>
            <a:r>
              <a:rPr lang="it-IT" sz="6000" dirty="0">
                <a:solidFill>
                  <a:srgbClr val="FF0000"/>
                </a:solidFill>
              </a:rPr>
              <a:t>Le garanzie CEDU sono «</a:t>
            </a:r>
            <a:r>
              <a:rPr lang="it-IT" sz="6000" b="1" i="1" dirty="0">
                <a:solidFill>
                  <a:srgbClr val="FF0000"/>
                </a:solidFill>
              </a:rPr>
              <a:t>autonome</a:t>
            </a:r>
            <a:r>
              <a:rPr lang="it-IT" sz="6000" dirty="0">
                <a:solidFill>
                  <a:srgbClr val="FF0000"/>
                </a:solidFill>
              </a:rPr>
              <a:t>» rispetto al diritto nazionale</a:t>
            </a:r>
            <a:r>
              <a:rPr lang="it-IT" sz="6000" dirty="0"/>
              <a:t>. </a:t>
            </a:r>
          </a:p>
          <a:p>
            <a:r>
              <a:rPr lang="it-IT" sz="6000" dirty="0" smtClean="0">
                <a:solidFill>
                  <a:srgbClr val="FF0000"/>
                </a:solidFill>
              </a:rPr>
              <a:t>Autonomia di qualificazione</a:t>
            </a:r>
            <a:r>
              <a:rPr lang="it-IT" sz="6000" dirty="0" smtClean="0"/>
              <a:t>. La CEDU </a:t>
            </a:r>
            <a:r>
              <a:rPr lang="it-IT" sz="6000" dirty="0"/>
              <a:t>incide in </a:t>
            </a:r>
            <a:r>
              <a:rPr lang="it-IT" sz="6000" i="1" dirty="0"/>
              <a:t>tutti gli ambiti giuridici interni</a:t>
            </a:r>
            <a:r>
              <a:rPr lang="it-IT" sz="6000" dirty="0"/>
              <a:t> (diritto civile, penale, amministrativo; sostanziale e processuale): le ripartizioni delle materie giuridiche a livello nazionale </a:t>
            </a:r>
            <a:r>
              <a:rPr lang="it-IT" sz="6000" i="1" dirty="0"/>
              <a:t>non valgono a delimitare</a:t>
            </a:r>
            <a:r>
              <a:rPr lang="it-IT" sz="6000" dirty="0"/>
              <a:t> l’applicabilità delle garanzie CEDU (</a:t>
            </a:r>
            <a:r>
              <a:rPr lang="it-IT" sz="6000" i="1" dirty="0"/>
              <a:t>dimensione sostanzialistica </a:t>
            </a:r>
            <a:r>
              <a:rPr lang="it-IT" sz="6000" i="1" dirty="0" smtClean="0"/>
              <a:t>dei </a:t>
            </a:r>
            <a:r>
              <a:rPr lang="it-IT" sz="6000" i="1" dirty="0"/>
              <a:t>diritti CEDU</a:t>
            </a:r>
            <a:r>
              <a:rPr lang="it-IT" sz="6000" dirty="0" smtClean="0"/>
              <a:t>). È </a:t>
            </a:r>
            <a:r>
              <a:rPr lang="it-IT" sz="6000" dirty="0"/>
              <a:t>però vero che taluni diritti CEDU riguardano o coinvolgono misure pubbliche ricadenti nella sfera del diritto penale: art. 3-5 e 7 CEDU, divieto di tortura, divieto di schiavitù e lavoro forzato; diritto alla libertà e alla sicurezza; principio di legalità in materia penale; e seppure è vero che le garanzie di equo processo, ex art. 6, fanno testualmente riferimento alla </a:t>
            </a:r>
            <a:r>
              <a:rPr lang="it-IT" sz="6000" i="1" dirty="0"/>
              <a:t>determinazione dei diritti e obblighi civili</a:t>
            </a:r>
            <a:r>
              <a:rPr lang="it-IT" sz="6000" dirty="0"/>
              <a:t> o delle imputazioni penali, con implicita esclusione della “dimensione amministrativa”.</a:t>
            </a:r>
          </a:p>
          <a:p>
            <a:r>
              <a:rPr lang="it-IT" sz="6000" dirty="0" smtClean="0">
                <a:solidFill>
                  <a:srgbClr val="FF0000"/>
                </a:solidFill>
              </a:rPr>
              <a:t>Autonomia dei criteri interpretativi</a:t>
            </a:r>
            <a:r>
              <a:rPr lang="it-IT" sz="6000" dirty="0" smtClean="0"/>
              <a:t>. La Corte ha sviluppato propri orientamenti interpretativi (interpretazione evolutiva, principio di effettività o dell’effetto utile, limiti al margine di apprezzamento: vedi </a:t>
            </a:r>
            <a:r>
              <a:rPr lang="it-IT" sz="6000" i="1" dirty="0">
                <a:solidFill>
                  <a:srgbClr val="FF0000"/>
                </a:solidFill>
              </a:rPr>
              <a:t>metodi interpretativi</a:t>
            </a:r>
            <a:r>
              <a:rPr lang="it-IT" sz="6000" dirty="0" smtClean="0"/>
              <a:t>) che hanno consentito (1960-2010) una cospicua espansione della portata dei diritti convenzionali. </a:t>
            </a:r>
            <a:endParaRPr lang="it-IT" dirty="0"/>
          </a:p>
          <a:p>
            <a:endParaRPr lang="it-IT" dirty="0"/>
          </a:p>
        </p:txBody>
      </p:sp>
    </p:spTree>
    <p:extLst>
      <p:ext uri="{BB962C8B-B14F-4D97-AF65-F5344CB8AC3E}">
        <p14:creationId xmlns:p14="http://schemas.microsoft.com/office/powerpoint/2010/main" val="8018198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diritti convenzionali «impliciti»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solidFill>
                  <a:srgbClr val="FF0000"/>
                </a:solidFill>
              </a:rPr>
              <a:t>Diritti e libertà «impliciti» nei diritti protetti</a:t>
            </a:r>
            <a:r>
              <a:rPr lang="it-IT" dirty="0" smtClean="0"/>
              <a:t>.</a:t>
            </a:r>
          </a:p>
          <a:p>
            <a:r>
              <a:rPr lang="it-IT" dirty="0" smtClean="0"/>
              <a:t>La </a:t>
            </a:r>
            <a:r>
              <a:rPr lang="it-IT" dirty="0"/>
              <a:t>Convenzione tutela </a:t>
            </a:r>
            <a:r>
              <a:rPr lang="it-IT" dirty="0" smtClean="0">
                <a:solidFill>
                  <a:srgbClr val="FF0000"/>
                </a:solidFill>
              </a:rPr>
              <a:t>diritti </a:t>
            </a:r>
            <a:r>
              <a:rPr lang="it-IT" dirty="0">
                <a:solidFill>
                  <a:srgbClr val="FF0000"/>
                </a:solidFill>
              </a:rPr>
              <a:t>civili e politici</a:t>
            </a:r>
            <a:r>
              <a:rPr lang="it-IT" dirty="0"/>
              <a:t>, ma anche, </a:t>
            </a:r>
            <a:r>
              <a:rPr lang="it-IT" i="1" dirty="0">
                <a:solidFill>
                  <a:srgbClr val="FF0000"/>
                </a:solidFill>
              </a:rPr>
              <a:t>per implicazione</a:t>
            </a:r>
            <a:r>
              <a:rPr lang="it-IT" dirty="0">
                <a:solidFill>
                  <a:srgbClr val="FF0000"/>
                </a:solidFill>
              </a:rPr>
              <a:t> </a:t>
            </a:r>
            <a:r>
              <a:rPr lang="it-IT" dirty="0"/>
              <a:t>o in base ai protocolli opzionali → </a:t>
            </a:r>
            <a:r>
              <a:rPr lang="it-IT" dirty="0">
                <a:solidFill>
                  <a:srgbClr val="FF0000"/>
                </a:solidFill>
              </a:rPr>
              <a:t>taluni diritti collettivi o di solidarietà</a:t>
            </a:r>
            <a:r>
              <a:rPr lang="it-IT" dirty="0"/>
              <a:t>: a) per esempio, come espressione del diritto al rispetto della vita privata e familiare ex art. 8 CEDU, la libertà da emissione nocive (o il diritto </a:t>
            </a:r>
            <a:r>
              <a:rPr lang="it-IT" i="1" dirty="0">
                <a:solidFill>
                  <a:srgbClr val="FF0000"/>
                </a:solidFill>
              </a:rPr>
              <a:t>a un ambiente sano</a:t>
            </a:r>
            <a:r>
              <a:rPr lang="it-IT" dirty="0"/>
              <a:t>); b) per esempio: il diritto a un </a:t>
            </a:r>
            <a:r>
              <a:rPr lang="it-IT" i="1" dirty="0">
                <a:solidFill>
                  <a:srgbClr val="FF0000"/>
                </a:solidFill>
              </a:rPr>
              <a:t>sistema d'istruzione imparziale</a:t>
            </a:r>
            <a:r>
              <a:rPr lang="it-IT" dirty="0">
                <a:solidFill>
                  <a:srgbClr val="FF0000"/>
                </a:solidFill>
              </a:rPr>
              <a:t> </a:t>
            </a:r>
            <a:r>
              <a:rPr lang="it-IT" dirty="0"/>
              <a:t>e privo di orientamenti al proselitismo (art. 2 del Protocollo 1). </a:t>
            </a:r>
          </a:p>
          <a:p>
            <a:r>
              <a:rPr lang="it-IT" dirty="0"/>
              <a:t>Alquanto esigui i </a:t>
            </a:r>
            <a:r>
              <a:rPr lang="it-IT" dirty="0">
                <a:solidFill>
                  <a:srgbClr val="FF0000"/>
                </a:solidFill>
              </a:rPr>
              <a:t>diritti sociali ed economici, </a:t>
            </a:r>
            <a:r>
              <a:rPr lang="it-IT" dirty="0"/>
              <a:t>coerentemente con l’approccio </a:t>
            </a:r>
            <a:r>
              <a:rPr lang="it-IT" dirty="0">
                <a:solidFill>
                  <a:srgbClr val="FF0000"/>
                </a:solidFill>
              </a:rPr>
              <a:t>liberale</a:t>
            </a:r>
            <a:r>
              <a:rPr lang="it-IT" dirty="0"/>
              <a:t> della Convenzione : </a:t>
            </a:r>
            <a:r>
              <a:rPr lang="it-IT" dirty="0">
                <a:solidFill>
                  <a:srgbClr val="FF0000"/>
                </a:solidFill>
              </a:rPr>
              <a:t>diritto alla riparazione pecuniaria degli errori giudiziari</a:t>
            </a:r>
            <a:r>
              <a:rPr lang="it-IT" dirty="0"/>
              <a:t>, art. 3 Protocollo n. 7; </a:t>
            </a:r>
            <a:r>
              <a:rPr lang="it-IT" dirty="0">
                <a:solidFill>
                  <a:srgbClr val="FF0000"/>
                </a:solidFill>
              </a:rPr>
              <a:t>diritto a non essere discriminato in materia di provvidenze sociali</a:t>
            </a:r>
            <a:r>
              <a:rPr lang="it-IT" dirty="0"/>
              <a:t> autonomamente previste dagli Stati </a:t>
            </a:r>
            <a:r>
              <a:rPr lang="it-IT" dirty="0" smtClean="0"/>
              <a:t>membri nell’ambito del proprio sistema di «welfare State»: </a:t>
            </a:r>
            <a:r>
              <a:rPr lang="it-IT" dirty="0"/>
              <a:t>art. 1 Protocollo n. 1 e 14 CEDU</a:t>
            </a:r>
          </a:p>
          <a:p>
            <a:endParaRPr lang="it-IT" dirty="0"/>
          </a:p>
        </p:txBody>
      </p:sp>
    </p:spTree>
    <p:extLst>
      <p:ext uri="{BB962C8B-B14F-4D97-AF65-F5344CB8AC3E}">
        <p14:creationId xmlns:p14="http://schemas.microsoft.com/office/powerpoint/2010/main" val="8369257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Diritti convenzionali «assoluti» o «derogabili»  </a:t>
            </a:r>
            <a:endParaRPr lang="it-IT" dirty="0"/>
          </a:p>
        </p:txBody>
      </p:sp>
      <p:sp>
        <p:nvSpPr>
          <p:cNvPr id="3" name="Segnaposto contenuto 2"/>
          <p:cNvSpPr>
            <a:spLocks noGrp="1"/>
          </p:cNvSpPr>
          <p:nvPr>
            <p:ph idx="1"/>
          </p:nvPr>
        </p:nvSpPr>
        <p:spPr/>
        <p:txBody>
          <a:bodyPr>
            <a:normAutofit fontScale="62500" lnSpcReduction="20000"/>
          </a:bodyPr>
          <a:lstStyle/>
          <a:p>
            <a:r>
              <a:rPr lang="it-IT" dirty="0"/>
              <a:t>I diritti della Convenzione si distinguono tra </a:t>
            </a:r>
            <a:r>
              <a:rPr lang="it-IT" b="1" i="1" dirty="0">
                <a:solidFill>
                  <a:srgbClr val="FF0000"/>
                </a:solidFill>
              </a:rPr>
              <a:t>inderogabili o assoluti</a:t>
            </a:r>
            <a:r>
              <a:rPr lang="it-IT" dirty="0">
                <a:solidFill>
                  <a:srgbClr val="FF0000"/>
                </a:solidFill>
              </a:rPr>
              <a:t> </a:t>
            </a:r>
            <a:r>
              <a:rPr lang="it-IT" dirty="0"/>
              <a:t>(art. 2, 3, 4.1 e 7, nonché 4 P. 7), e </a:t>
            </a:r>
            <a:r>
              <a:rPr lang="it-IT" b="1" i="1" dirty="0">
                <a:solidFill>
                  <a:srgbClr val="FF0000"/>
                </a:solidFill>
              </a:rPr>
              <a:t>derogabili</a:t>
            </a:r>
            <a:r>
              <a:rPr lang="it-IT" b="1" i="1" dirty="0"/>
              <a:t> (</a:t>
            </a:r>
            <a:r>
              <a:rPr lang="it-IT" i="1" dirty="0"/>
              <a:t>sebbene a condizioni tassative e restrittive</a:t>
            </a:r>
            <a:r>
              <a:rPr lang="it-IT" b="1" i="1" dirty="0"/>
              <a:t>)</a:t>
            </a:r>
            <a:r>
              <a:rPr lang="it-IT" dirty="0"/>
              <a:t> per la protezione di </a:t>
            </a:r>
            <a:r>
              <a:rPr lang="it-IT" dirty="0">
                <a:solidFill>
                  <a:srgbClr val="FF0000"/>
                </a:solidFill>
              </a:rPr>
              <a:t>interessi pubblici preminenti o imperativi</a:t>
            </a:r>
            <a:r>
              <a:rPr lang="it-IT" dirty="0"/>
              <a:t> (o di altri diritti soggettivi in conflitto: </a:t>
            </a:r>
            <a:r>
              <a:rPr lang="it-IT" dirty="0">
                <a:solidFill>
                  <a:srgbClr val="FF0000"/>
                </a:solidFill>
              </a:rPr>
              <a:t>la giustificazione delle «ingerenze»</a:t>
            </a:r>
            <a:r>
              <a:rPr lang="it-IT" dirty="0"/>
              <a:t>).</a:t>
            </a:r>
          </a:p>
          <a:p>
            <a:r>
              <a:rPr lang="it-IT" dirty="0"/>
              <a:t>Nel  caso dei diritti «</a:t>
            </a:r>
            <a:r>
              <a:rPr lang="it-IT" dirty="0">
                <a:solidFill>
                  <a:srgbClr val="FF0000"/>
                </a:solidFill>
              </a:rPr>
              <a:t>derogabili</a:t>
            </a:r>
            <a:r>
              <a:rPr lang="it-IT" dirty="0"/>
              <a:t>» la Corte EDU è chiamata a svolgere un delicato </a:t>
            </a:r>
            <a:r>
              <a:rPr lang="it-IT" b="1" dirty="0">
                <a:solidFill>
                  <a:srgbClr val="FF0000"/>
                </a:solidFill>
              </a:rPr>
              <a:t>processo di bilanciamento </a:t>
            </a:r>
            <a:r>
              <a:rPr lang="it-IT" b="1" dirty="0"/>
              <a:t>tra a) </a:t>
            </a:r>
            <a:r>
              <a:rPr lang="it-IT" dirty="0"/>
              <a:t>diritto fondamentale e b) specificità normative nazionali (gli interessi pubblici essenziali) assunte a giustificazione dell’ingerenza</a:t>
            </a:r>
          </a:p>
          <a:p>
            <a:r>
              <a:rPr lang="it-IT" dirty="0"/>
              <a:t>In tale operazione un ruolo essenziale gioca il «</a:t>
            </a:r>
            <a:r>
              <a:rPr lang="it-IT" i="1" dirty="0">
                <a:solidFill>
                  <a:srgbClr val="FF0000"/>
                </a:solidFill>
              </a:rPr>
              <a:t>self-</a:t>
            </a:r>
            <a:r>
              <a:rPr lang="it-IT" i="1" dirty="0" err="1">
                <a:solidFill>
                  <a:srgbClr val="FF0000"/>
                </a:solidFill>
              </a:rPr>
              <a:t>restraint</a:t>
            </a:r>
            <a:r>
              <a:rPr lang="it-IT" dirty="0"/>
              <a:t>» della Corte dal formulare in via pretoria le implicazioni del diritto, rispetto a limitazioni specifiche. </a:t>
            </a:r>
            <a:endParaRPr lang="it-IT" dirty="0" smtClean="0"/>
          </a:p>
          <a:p>
            <a:r>
              <a:rPr lang="it-IT" dirty="0" smtClean="0"/>
              <a:t>Tra </a:t>
            </a:r>
            <a:r>
              <a:rPr lang="it-IT" dirty="0"/>
              <a:t>i diritti derogabili s’annoverano: il diritto alla libertà e alla sicurezza (art. 5); il diritto al rispetto della vita privata e familiare, del domicilio e della corrispondenza (art. 8); la libertà di manifestazione della propria religione o del proprio credo (art. 9), la libertà di espressione (art. 10), la libertà di riunione o di associazione (art. 11); e, nei </a:t>
            </a:r>
            <a:r>
              <a:rPr lang="it-IT" u="sng" dirty="0"/>
              <a:t>Protocolli </a:t>
            </a:r>
            <a:r>
              <a:rPr lang="it-IT" u="sng" dirty="0" err="1"/>
              <a:t>addizionali</a:t>
            </a:r>
            <a:r>
              <a:rPr lang="it-IT" dirty="0" err="1"/>
              <a:t>,il</a:t>
            </a:r>
            <a:r>
              <a:rPr lang="it-IT" dirty="0"/>
              <a:t> diritto di proprietà (art. 1 P. 1), la libertà di circolazione all'interno dello Stato e il diritto di lasciarlo (art. 2 P. 4), le garanzie esplicite in caso di espulsione di stranieri (art. 1 P. 7) ovvero implicite (art. 3) e il diritto al doppio grado di giudizio in materia penale (art. 2 P. 7</a:t>
            </a:r>
            <a:r>
              <a:rPr lang="it-IT" dirty="0" smtClean="0"/>
              <a:t>)</a:t>
            </a:r>
          </a:p>
          <a:p>
            <a:r>
              <a:rPr lang="it-IT" dirty="0"/>
              <a:t>Nell’ambito della verifica del rispetto delle </a:t>
            </a:r>
            <a:r>
              <a:rPr lang="it-IT" i="1" dirty="0">
                <a:solidFill>
                  <a:srgbClr val="FF0000"/>
                </a:solidFill>
              </a:rPr>
              <a:t>condizioni-parametro</a:t>
            </a:r>
            <a:r>
              <a:rPr lang="it-IT" dirty="0"/>
              <a:t> stabilite dalle norme di protezione, ammette un certo  margine di scelta degli Stati membri, variabile in funzione del «consenso europeo» esistente in un certo momento storico (è il c.d. </a:t>
            </a:r>
            <a:r>
              <a:rPr lang="it-IT" dirty="0">
                <a:solidFill>
                  <a:srgbClr val="FF0000"/>
                </a:solidFill>
              </a:rPr>
              <a:t>margine di apprezzamento statale</a:t>
            </a:r>
            <a:r>
              <a:rPr lang="it-IT" dirty="0" smtClean="0"/>
              <a:t>)</a:t>
            </a:r>
            <a:endParaRPr lang="it-IT" dirty="0"/>
          </a:p>
        </p:txBody>
      </p:sp>
    </p:spTree>
    <p:extLst>
      <p:ext uri="{BB962C8B-B14F-4D97-AF65-F5344CB8AC3E}">
        <p14:creationId xmlns:p14="http://schemas.microsoft.com/office/powerpoint/2010/main" val="35153685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Condizioni di liceità delle «ingerenze» pubbliche nei diritti protetti</a:t>
            </a:r>
          </a:p>
        </p:txBody>
      </p:sp>
      <p:sp>
        <p:nvSpPr>
          <p:cNvPr id="3" name="Segnaposto contenuto 2"/>
          <p:cNvSpPr>
            <a:spLocks noGrp="1"/>
          </p:cNvSpPr>
          <p:nvPr>
            <p:ph idx="1"/>
          </p:nvPr>
        </p:nvSpPr>
        <p:spPr/>
        <p:txBody>
          <a:bodyPr>
            <a:normAutofit fontScale="70000" lnSpcReduction="20000"/>
          </a:bodyPr>
          <a:lstStyle/>
          <a:p>
            <a:r>
              <a:rPr lang="it-IT" dirty="0"/>
              <a:t>Le </a:t>
            </a:r>
            <a:r>
              <a:rPr lang="it-IT" b="1" dirty="0">
                <a:solidFill>
                  <a:srgbClr val="FF0000"/>
                </a:solidFill>
              </a:rPr>
              <a:t>condizioni formali e sostanziali</a:t>
            </a:r>
            <a:r>
              <a:rPr lang="it-IT" b="1" dirty="0"/>
              <a:t> </a:t>
            </a:r>
            <a:r>
              <a:rPr lang="it-IT" dirty="0"/>
              <a:t>che devono essere soddisfatte affinché le deroghe ai diritti protetti siano «lecite» sono: </a:t>
            </a:r>
          </a:p>
          <a:p>
            <a:r>
              <a:rPr lang="it-IT" dirty="0"/>
              <a:t> a) la «limitazione del diritto» </a:t>
            </a:r>
            <a:r>
              <a:rPr lang="it-IT" dirty="0">
                <a:solidFill>
                  <a:srgbClr val="FF0000"/>
                </a:solidFill>
              </a:rPr>
              <a:t>deve essere prevista dalla legge</a:t>
            </a:r>
            <a:r>
              <a:rPr lang="it-IT" dirty="0"/>
              <a:t> (pubblicità – trasparenza, identificabilità o prevedibilità, stabilità); </a:t>
            </a:r>
          </a:p>
          <a:p>
            <a:r>
              <a:rPr lang="it-IT" dirty="0"/>
              <a:t>b) deve perseguire uno degli </a:t>
            </a:r>
            <a:r>
              <a:rPr lang="it-IT" dirty="0">
                <a:solidFill>
                  <a:srgbClr val="FF0000"/>
                </a:solidFill>
              </a:rPr>
              <a:t>interessi pubblici preminenti</a:t>
            </a:r>
            <a:r>
              <a:rPr lang="it-IT" dirty="0"/>
              <a:t> sanciti «tassativamente» dalla norma CEDU (esempio art. 8, par. 2: «</a:t>
            </a:r>
            <a:r>
              <a:rPr lang="en-US" dirty="0"/>
              <a:t>the interests of national security, public safety or the economic well-being of the country, for the prevention of disorder or crime, for the protection of health or morals, or for the protection of the rights and freedoms of others</a:t>
            </a:r>
            <a:r>
              <a:rPr lang="it-IT" dirty="0"/>
              <a:t>»)</a:t>
            </a:r>
          </a:p>
          <a:p>
            <a:r>
              <a:rPr lang="it-IT" dirty="0"/>
              <a:t>c) deve essere “</a:t>
            </a:r>
            <a:r>
              <a:rPr lang="it-IT" dirty="0">
                <a:solidFill>
                  <a:srgbClr val="FF0000"/>
                </a:solidFill>
              </a:rPr>
              <a:t>necessaria in una società democratica</a:t>
            </a:r>
            <a:r>
              <a:rPr lang="it-IT" dirty="0"/>
              <a:t>”, ossia deve essere mezzo di garanzia dell'ordine democratico o altri diritti e libertà, e non perseguire «</a:t>
            </a:r>
            <a:r>
              <a:rPr lang="it-IT" dirty="0">
                <a:solidFill>
                  <a:srgbClr val="FF0000"/>
                </a:solidFill>
              </a:rPr>
              <a:t>finalità repressive</a:t>
            </a:r>
            <a:r>
              <a:rPr lang="it-IT" dirty="0"/>
              <a:t>»; deve rispondere a una pressante necessità sociale («</a:t>
            </a:r>
            <a:r>
              <a:rPr lang="it-IT" i="1" dirty="0">
                <a:solidFill>
                  <a:srgbClr val="FF0000"/>
                </a:solidFill>
              </a:rPr>
              <a:t>a pressing social </a:t>
            </a:r>
            <a:r>
              <a:rPr lang="it-IT" i="1" dirty="0" err="1">
                <a:solidFill>
                  <a:srgbClr val="FF0000"/>
                </a:solidFill>
              </a:rPr>
              <a:t>need</a:t>
            </a:r>
            <a:r>
              <a:rPr lang="it-IT" dirty="0"/>
              <a:t>»); </a:t>
            </a:r>
          </a:p>
          <a:p>
            <a:r>
              <a:rPr lang="it-IT" dirty="0"/>
              <a:t>d) (condizione implicita): lo strumento (normativo o amministrativo) scelto per la realizzazione dell’interesse pubblico dev’essere «</a:t>
            </a:r>
            <a:r>
              <a:rPr lang="it-IT" b="1" dirty="0"/>
              <a:t>proporzionato</a:t>
            </a:r>
            <a:r>
              <a:rPr lang="it-IT" dirty="0"/>
              <a:t>», ossia non deve sacrificare in modo eccessivo i diritti individuali protetti (test di proporzionalità variabile: criterio di generica</a:t>
            </a:r>
            <a:r>
              <a:rPr lang="it-IT" i="1" dirty="0"/>
              <a:t> «ragionevolezza» o criterio del «minor sacrificio</a:t>
            </a:r>
            <a:r>
              <a:rPr lang="it-IT" i="1" dirty="0" smtClean="0"/>
              <a:t>»</a:t>
            </a:r>
            <a:r>
              <a:rPr lang="it-IT" dirty="0" smtClean="0"/>
              <a:t>)</a:t>
            </a:r>
            <a:endParaRPr lang="it-IT" dirty="0"/>
          </a:p>
        </p:txBody>
      </p:sp>
    </p:spTree>
    <p:extLst>
      <p:ext uri="{BB962C8B-B14F-4D97-AF65-F5344CB8AC3E}">
        <p14:creationId xmlns:p14="http://schemas.microsoft.com/office/powerpoint/2010/main" val="32861054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diritti convenzionali implicano obblighi «negativi» e obblighi «positivi»</a:t>
            </a:r>
            <a:endParaRPr lang="it-IT" dirty="0"/>
          </a:p>
        </p:txBody>
      </p:sp>
      <p:sp>
        <p:nvSpPr>
          <p:cNvPr id="3" name="Segnaposto contenuto 2"/>
          <p:cNvSpPr>
            <a:spLocks noGrp="1"/>
          </p:cNvSpPr>
          <p:nvPr>
            <p:ph idx="1"/>
          </p:nvPr>
        </p:nvSpPr>
        <p:spPr/>
        <p:txBody>
          <a:bodyPr>
            <a:normAutofit fontScale="47500" lnSpcReduction="20000"/>
          </a:bodyPr>
          <a:lstStyle/>
          <a:p>
            <a:r>
              <a:rPr lang="it-IT" sz="2900" dirty="0" smtClean="0"/>
              <a:t>I diritti e libertà CEDU </a:t>
            </a:r>
            <a:r>
              <a:rPr lang="it-IT" sz="2900" dirty="0"/>
              <a:t>implicano non solo obblighi statali negativi </a:t>
            </a:r>
            <a:r>
              <a:rPr lang="it-IT" sz="2900" dirty="0" smtClean="0"/>
              <a:t>o di astensione (matrice neo-liberale) </a:t>
            </a:r>
            <a:r>
              <a:rPr lang="it-IT" sz="2900" b="1" dirty="0" smtClean="0">
                <a:solidFill>
                  <a:srgbClr val="FF0000"/>
                </a:solidFill>
              </a:rPr>
              <a:t>ma anche «obblighi </a:t>
            </a:r>
            <a:r>
              <a:rPr lang="it-IT" sz="2900" b="1" dirty="0">
                <a:solidFill>
                  <a:srgbClr val="FF0000"/>
                </a:solidFill>
              </a:rPr>
              <a:t>statali </a:t>
            </a:r>
            <a:r>
              <a:rPr lang="it-IT" sz="2900" b="1" dirty="0" smtClean="0">
                <a:solidFill>
                  <a:srgbClr val="FF0000"/>
                </a:solidFill>
              </a:rPr>
              <a:t>positivi». </a:t>
            </a:r>
            <a:r>
              <a:rPr lang="it-IT" sz="2900" dirty="0" smtClean="0"/>
              <a:t>I </a:t>
            </a:r>
            <a:r>
              <a:rPr lang="it-IT" sz="2900" dirty="0"/>
              <a:t>diritti </a:t>
            </a:r>
            <a:r>
              <a:rPr lang="it-IT" sz="2900" dirty="0" smtClean="0"/>
              <a:t>CEDU implicano innanzitutto «</a:t>
            </a:r>
            <a:r>
              <a:rPr lang="it-IT" sz="2900" i="1" dirty="0" smtClean="0">
                <a:solidFill>
                  <a:srgbClr val="FF0000"/>
                </a:solidFill>
              </a:rPr>
              <a:t>obblighi </a:t>
            </a:r>
            <a:r>
              <a:rPr lang="it-IT" sz="2900" i="1" dirty="0">
                <a:solidFill>
                  <a:srgbClr val="FF0000"/>
                </a:solidFill>
              </a:rPr>
              <a:t>statali di </a:t>
            </a:r>
            <a:r>
              <a:rPr lang="it-IT" sz="2900" i="1" dirty="0" smtClean="0">
                <a:solidFill>
                  <a:srgbClr val="FF0000"/>
                </a:solidFill>
              </a:rPr>
              <a:t>astensione</a:t>
            </a:r>
            <a:r>
              <a:rPr lang="it-IT" sz="2900" dirty="0" smtClean="0"/>
              <a:t>»(</a:t>
            </a:r>
            <a:r>
              <a:rPr lang="it-IT" sz="2900" u="sng" dirty="0" smtClean="0">
                <a:solidFill>
                  <a:srgbClr val="FF0000"/>
                </a:solidFill>
              </a:rPr>
              <a:t>obblighi negativi</a:t>
            </a:r>
            <a:r>
              <a:rPr lang="it-IT" sz="2900" dirty="0" smtClean="0"/>
              <a:t>: esempio art. 8, par. 2: «</a:t>
            </a:r>
            <a:r>
              <a:rPr lang="en-US" sz="2900" dirty="0"/>
              <a:t>“1. Everyone has the right to respect for his private and family life, his home and his correspondence</a:t>
            </a:r>
            <a:r>
              <a:rPr lang="en-US" sz="2900" dirty="0" smtClean="0"/>
              <a:t>. 2</a:t>
            </a:r>
            <a:r>
              <a:rPr lang="en-US" sz="2900" dirty="0"/>
              <a:t>. There shall be no interference by a public authority with the exercise of this right </a:t>
            </a:r>
            <a:r>
              <a:rPr lang="en-US" sz="2900" dirty="0" smtClean="0"/>
              <a:t>except….</a:t>
            </a:r>
            <a:r>
              <a:rPr lang="it-IT" sz="2900" dirty="0" smtClean="0"/>
              <a:t>». </a:t>
            </a:r>
            <a:endParaRPr lang="it-IT" sz="2900" dirty="0"/>
          </a:p>
          <a:p>
            <a:r>
              <a:rPr lang="it-IT" sz="2900" dirty="0" smtClean="0"/>
              <a:t>Purtuttavia </a:t>
            </a:r>
            <a:r>
              <a:rPr lang="it-IT" sz="2900" dirty="0"/>
              <a:t>in molti casi o declinazioni implicano </a:t>
            </a:r>
            <a:r>
              <a:rPr lang="it-IT" sz="2900" u="sng" dirty="0">
                <a:solidFill>
                  <a:srgbClr val="FF0000"/>
                </a:solidFill>
              </a:rPr>
              <a:t>anche </a:t>
            </a:r>
            <a:r>
              <a:rPr lang="it-IT" sz="2900" i="1" u="sng" dirty="0">
                <a:solidFill>
                  <a:srgbClr val="FF0000"/>
                </a:solidFill>
              </a:rPr>
              <a:t>obblighi positivi o di agire</a:t>
            </a:r>
            <a:r>
              <a:rPr lang="it-IT" sz="2900" dirty="0"/>
              <a:t>: predisporre le necessarie </a:t>
            </a:r>
            <a:r>
              <a:rPr lang="it-IT" sz="2900" dirty="0" smtClean="0"/>
              <a:t>misure, organizzative (normative), per assicurare il godimento e l’«</a:t>
            </a:r>
            <a:r>
              <a:rPr lang="it-IT" sz="2900" dirty="0"/>
              <a:t>effetto utile» dei diritti </a:t>
            </a:r>
            <a:r>
              <a:rPr lang="it-IT" sz="2900" dirty="0" smtClean="0"/>
              <a:t>convenzionali.</a:t>
            </a:r>
          </a:p>
          <a:p>
            <a:r>
              <a:rPr lang="it-IT" sz="2900" dirty="0" smtClean="0"/>
              <a:t>Tra gli </a:t>
            </a:r>
            <a:r>
              <a:rPr lang="it-IT" sz="2900" dirty="0" smtClean="0">
                <a:solidFill>
                  <a:srgbClr val="FF0000"/>
                </a:solidFill>
              </a:rPr>
              <a:t>obblighi positivi implicati dagli art. 2 e 3 CEDU</a:t>
            </a:r>
            <a:r>
              <a:rPr lang="it-IT" sz="2900" dirty="0" smtClean="0"/>
              <a:t> (in particolare), l’onere di predisporre a) misure «preventive» (norme dirette a prevenire, mediante apparato sanzionatorio, la violazione – da parte di privati come di autorità pubbliche – violazioni del diritto alla vita o del divieto di tortura; nonché l’onere di organizzare inchieste adeguate per individuare i responsabili della violazione (dimensione</a:t>
            </a:r>
            <a:r>
              <a:rPr lang="it-IT" sz="2900" i="1" dirty="0" smtClean="0"/>
              <a:t> </a:t>
            </a:r>
            <a:r>
              <a:rPr lang="it-IT" sz="2900" i="1" dirty="0"/>
              <a:t>procedurale</a:t>
            </a:r>
            <a:r>
              <a:rPr lang="it-IT" sz="2900" dirty="0"/>
              <a:t> degli art. 2 e </a:t>
            </a:r>
            <a:r>
              <a:rPr lang="it-IT" sz="2900" dirty="0" smtClean="0"/>
              <a:t>3 CEDU). Si tratta di obblighi statali «impliciti» identificati in via interpretativa.</a:t>
            </a:r>
          </a:p>
          <a:p>
            <a:r>
              <a:rPr lang="it-IT" sz="2900" dirty="0" smtClean="0"/>
              <a:t>In </a:t>
            </a:r>
            <a:r>
              <a:rPr lang="it-IT" sz="2900" u="sng" dirty="0" smtClean="0">
                <a:solidFill>
                  <a:srgbClr val="FF0000"/>
                </a:solidFill>
              </a:rPr>
              <a:t>materia familiare</a:t>
            </a:r>
            <a:r>
              <a:rPr lang="it-IT" sz="2900" dirty="0" smtClean="0"/>
              <a:t>: </a:t>
            </a:r>
            <a:r>
              <a:rPr lang="it-IT" sz="2900" dirty="0"/>
              <a:t>Corte EDU (plenaria), </a:t>
            </a:r>
            <a:r>
              <a:rPr lang="it-IT" sz="2900" i="1" u="heavy" dirty="0" err="1">
                <a:solidFill>
                  <a:srgbClr val="FF0000"/>
                </a:solidFill>
              </a:rPr>
              <a:t>Marckx</a:t>
            </a:r>
            <a:r>
              <a:rPr lang="it-IT" sz="2900" i="1" u="heavy" dirty="0">
                <a:solidFill>
                  <a:srgbClr val="FF0000"/>
                </a:solidFill>
              </a:rPr>
              <a:t> c. Belgio</a:t>
            </a:r>
            <a:r>
              <a:rPr lang="it-IT" sz="2900" dirty="0"/>
              <a:t>, 13.6.1979, ric. n. 6833/74. </a:t>
            </a:r>
            <a:r>
              <a:rPr lang="it-IT" sz="2900" dirty="0" smtClean="0"/>
              <a:t>La Corte esige che il Belgio, per rispettare l’art. 8 CEDU, disciplini il proprio diritto di famiglia (norme del codice civile) in modo da non «escludere» dalla protezione della famiglia i figli nati fuori dal matrimonio, e da consentire la piena integrazione di detti figli entro la famiglia: «</a:t>
            </a:r>
            <a:r>
              <a:rPr lang="en-US" sz="2900" dirty="0"/>
              <a:t>By proclaiming in paragraph 1 the right to respect for family life, Article 8 (art. 8-1) signifies firstly </a:t>
            </a:r>
            <a:r>
              <a:rPr lang="en-US" sz="2900" i="1" dirty="0">
                <a:solidFill>
                  <a:srgbClr val="FF0000"/>
                </a:solidFill>
              </a:rPr>
              <a:t>that the State cannot interfere with the exercise of that right otherwise than</a:t>
            </a:r>
            <a:r>
              <a:rPr lang="en-US" sz="2900" dirty="0"/>
              <a:t> in accordance with the strict conditions set out in paragraph 2 (art. 8-2). As the Court stated […], the object of the Article </a:t>
            </a:r>
            <a:r>
              <a:rPr lang="en-US" sz="2900" i="1" dirty="0">
                <a:solidFill>
                  <a:srgbClr val="FF0000"/>
                </a:solidFill>
              </a:rPr>
              <a:t>is "essentially" that of protecting the individual against arbitrary interference by the public authorities</a:t>
            </a:r>
            <a:r>
              <a:rPr lang="en-US" sz="2900" dirty="0"/>
              <a:t> (judgment of 23 July 1968, Series A no. 6, p. 33, para. 7). Nevertheless it does not merely compel the State to abstain from such interference: </a:t>
            </a:r>
            <a:r>
              <a:rPr lang="en-US" sz="2900" i="1" dirty="0">
                <a:solidFill>
                  <a:srgbClr val="FF0000"/>
                </a:solidFill>
              </a:rPr>
              <a:t>in addition to this primarily negative undertaking, there may be positive obligations inherent in an effective "respect" for family life</a:t>
            </a:r>
            <a:r>
              <a:rPr lang="en-US" sz="2900" dirty="0"/>
              <a:t>. # This means, amongst other things, that when the State determines in its domestic legal system the regime applicable to certain family ties such as those between an unmarried mother and her child, it must act in a manner calculated to allow those concerned </a:t>
            </a:r>
            <a:r>
              <a:rPr lang="en-US" sz="2900" i="1" dirty="0">
                <a:solidFill>
                  <a:srgbClr val="FF0000"/>
                </a:solidFill>
              </a:rPr>
              <a:t>to lead a normal family life. As envisaged by Article 8 (art. 8), respect for family life implies in particular, in the Court’s view, the existence in domestic law of legal safeguards that render possible as from the moment of birth the child’s integration in his family</a:t>
            </a:r>
            <a:r>
              <a:rPr lang="en-US" sz="2900" dirty="0"/>
              <a:t>. In this connection, the State </a:t>
            </a:r>
            <a:r>
              <a:rPr lang="en-US" sz="2900" i="1" dirty="0">
                <a:solidFill>
                  <a:srgbClr val="FF0000"/>
                </a:solidFill>
              </a:rPr>
              <a:t>has a choice of various means</a:t>
            </a:r>
            <a:r>
              <a:rPr lang="en-US" sz="2900" dirty="0"/>
              <a:t>, but a law that fails to satisfy this requirement violates paragraph 1 of Article 8 (art. 8-1) without there being any call to examine it under paragraph 2 (art. 8-2</a:t>
            </a:r>
            <a:r>
              <a:rPr lang="en-US" sz="2900" dirty="0" smtClean="0"/>
              <a:t>)</a:t>
            </a:r>
            <a:r>
              <a:rPr lang="it-IT" sz="2900" dirty="0" smtClean="0"/>
              <a:t>» (v. punti 38-43) </a:t>
            </a:r>
            <a:endParaRPr lang="it-IT" sz="2900" dirty="0"/>
          </a:p>
          <a:p>
            <a:endParaRPr lang="it-IT" dirty="0"/>
          </a:p>
          <a:p>
            <a:endParaRPr lang="it-IT" dirty="0"/>
          </a:p>
        </p:txBody>
      </p:sp>
    </p:spTree>
    <p:extLst>
      <p:ext uri="{BB962C8B-B14F-4D97-AF65-F5344CB8AC3E}">
        <p14:creationId xmlns:p14="http://schemas.microsoft.com/office/powerpoint/2010/main" val="21848695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Obblighi positivi in materia di diritto di famiglia e di libertà d’espressione</a:t>
            </a:r>
            <a:endParaRPr lang="it-IT" dirty="0"/>
          </a:p>
        </p:txBody>
      </p:sp>
      <p:sp>
        <p:nvSpPr>
          <p:cNvPr id="3" name="Segnaposto contenuto 2"/>
          <p:cNvSpPr>
            <a:spLocks noGrp="1"/>
          </p:cNvSpPr>
          <p:nvPr>
            <p:ph idx="1"/>
          </p:nvPr>
        </p:nvSpPr>
        <p:spPr/>
        <p:txBody>
          <a:bodyPr>
            <a:noAutofit/>
          </a:bodyPr>
          <a:lstStyle/>
          <a:p>
            <a:r>
              <a:rPr lang="it-IT" sz="1400" dirty="0" smtClean="0"/>
              <a:t>Detto orientamento è foriero di notevoli sviluppi.</a:t>
            </a:r>
          </a:p>
          <a:p>
            <a:r>
              <a:rPr lang="it-IT" sz="1400" dirty="0" smtClean="0"/>
              <a:t>Ancora in materia familiare, la Corte ha ammesso nella sentenza </a:t>
            </a:r>
            <a:r>
              <a:rPr lang="it-IT" sz="1400" i="1" u="sng" dirty="0" smtClean="0">
                <a:solidFill>
                  <a:srgbClr val="FF0000"/>
                </a:solidFill>
              </a:rPr>
              <a:t>Oliari e altri c. Italia</a:t>
            </a:r>
            <a:r>
              <a:rPr lang="it-IT" sz="1400" dirty="0" smtClean="0"/>
              <a:t>, 21.7.2015, ric. </a:t>
            </a:r>
            <a:r>
              <a:rPr lang="it-IT" sz="1400" dirty="0"/>
              <a:t>n. 18766/11 </a:t>
            </a:r>
            <a:r>
              <a:rPr lang="it-IT" sz="1400" dirty="0" smtClean="0"/>
              <a:t>e 36030/11) che «</a:t>
            </a:r>
            <a:r>
              <a:rPr lang="en-US" sz="1400" dirty="0"/>
              <a:t>the applicants still today have no opportunity to enter into a civil union or registered partnership (in the absence of marriage) in Italy. It is thus for the Court to determine whether Italy, at the date of the analysis of the Court, namely in 2015, </a:t>
            </a:r>
            <a:r>
              <a:rPr lang="en-US" sz="1400" i="1" u="sng" dirty="0">
                <a:solidFill>
                  <a:srgbClr val="FF0000"/>
                </a:solidFill>
              </a:rPr>
              <a:t>failed to comply</a:t>
            </a:r>
            <a:r>
              <a:rPr lang="en-US" sz="1400" i="1" dirty="0">
                <a:solidFill>
                  <a:srgbClr val="FF0000"/>
                </a:solidFill>
              </a:rPr>
              <a:t> with a positive obligation to ensure respect for the applicants’ private and family life, in particular through the provision of a legal framework allowing them to have their relationship </a:t>
            </a:r>
            <a:r>
              <a:rPr lang="en-US" sz="1400" i="1" dirty="0" err="1">
                <a:solidFill>
                  <a:srgbClr val="FF0000"/>
                </a:solidFill>
              </a:rPr>
              <a:t>recognised</a:t>
            </a:r>
            <a:r>
              <a:rPr lang="en-US" sz="1400" i="1" dirty="0">
                <a:solidFill>
                  <a:srgbClr val="FF0000"/>
                </a:solidFill>
              </a:rPr>
              <a:t> and protected under domestic </a:t>
            </a:r>
            <a:r>
              <a:rPr lang="en-US" sz="1400" i="1" dirty="0" smtClean="0">
                <a:solidFill>
                  <a:srgbClr val="FF0000"/>
                </a:solidFill>
              </a:rPr>
              <a:t>law</a:t>
            </a:r>
            <a:r>
              <a:rPr lang="it-IT" sz="1400" dirty="0" smtClean="0"/>
              <a:t>», concludendo che in Italia «</a:t>
            </a:r>
            <a:r>
              <a:rPr lang="en-US" sz="1400" dirty="0"/>
              <a:t>the current available protection </a:t>
            </a:r>
            <a:r>
              <a:rPr lang="en-US" sz="1400" i="1" dirty="0">
                <a:solidFill>
                  <a:srgbClr val="FF0000"/>
                </a:solidFill>
              </a:rPr>
              <a:t>is not only lacking in content, in so far as it fails to provide for the core needs relevant to a couple in a stable committed relationship, but is also not sufficiently stable</a:t>
            </a:r>
            <a:r>
              <a:rPr lang="en-US" sz="1400" dirty="0"/>
              <a:t> – it is dependent on cohabitation, as well as the judicial (or sometimes administrative) attitude in the context of a country that is not bound by a system of judicial </a:t>
            </a:r>
            <a:r>
              <a:rPr lang="en-US" sz="1400" dirty="0" smtClean="0"/>
              <a:t>precedent</a:t>
            </a:r>
            <a:r>
              <a:rPr lang="it-IT" sz="1400" dirty="0" smtClean="0"/>
              <a:t>» (punti 164 e 172)</a:t>
            </a:r>
          </a:p>
          <a:p>
            <a:r>
              <a:rPr lang="it-IT" sz="1400" dirty="0" smtClean="0"/>
              <a:t>In materia di libertà d’espressione, la Corte, sul presupposto per cui compete allo Stato l’istituzione di un sistema pluralista di informazione, </a:t>
            </a:r>
            <a:r>
              <a:rPr lang="it-IT" sz="1400" dirty="0"/>
              <a:t>ha censurato </a:t>
            </a:r>
            <a:r>
              <a:rPr lang="it-IT" sz="1400" dirty="0" smtClean="0"/>
              <a:t>la mancata </a:t>
            </a:r>
            <a:r>
              <a:rPr lang="it-IT" sz="1400" dirty="0"/>
              <a:t>attribuzione delle frequenze di trasmissione </a:t>
            </a:r>
            <a:r>
              <a:rPr lang="it-IT" sz="1400" dirty="0" smtClean="0"/>
              <a:t>a un </a:t>
            </a:r>
            <a:r>
              <a:rPr lang="it-IT" sz="1400" dirty="0"/>
              <a:t>concessionario di trasmissioni radiotelevisive (</a:t>
            </a:r>
            <a:r>
              <a:rPr lang="it-IT" sz="1400" i="1" u="sng" dirty="0">
                <a:solidFill>
                  <a:srgbClr val="FF0000"/>
                </a:solidFill>
              </a:rPr>
              <a:t>Centro Europa 7 S.r.l. e Di Stefano </a:t>
            </a:r>
            <a:r>
              <a:rPr lang="it-IT" sz="1400" i="1" u="sng" dirty="0" smtClean="0">
                <a:solidFill>
                  <a:srgbClr val="FF0000"/>
                </a:solidFill>
              </a:rPr>
              <a:t>c. Italia </a:t>
            </a:r>
            <a:r>
              <a:rPr lang="it-IT" sz="1400" i="1" u="sng" dirty="0">
                <a:solidFill>
                  <a:srgbClr val="FF0000"/>
                </a:solidFill>
              </a:rPr>
              <a:t>(GC)</a:t>
            </a:r>
            <a:r>
              <a:rPr lang="it-IT" sz="1400" dirty="0"/>
              <a:t>, 7.6.2012, </a:t>
            </a:r>
            <a:r>
              <a:rPr lang="it-IT" sz="1400" dirty="0" smtClean="0"/>
              <a:t>ric. n.  38433/09); ha affermato che «</a:t>
            </a:r>
            <a:r>
              <a:rPr lang="en-US" sz="1400" dirty="0" smtClean="0"/>
              <a:t>to </a:t>
            </a:r>
            <a:r>
              <a:rPr lang="en-US" sz="1400" dirty="0"/>
              <a:t>ensure true pluralism in the audio-visual sector in a democratic society, it is not sufficient to provide for the existence of several channels or the theoretical possibility for potential operators to access the audio-visual market. It is necessary in addition to allow effective access to the market so as to guarantee diversity of overall </a:t>
            </a:r>
            <a:r>
              <a:rPr lang="en-US" sz="1400" dirty="0" err="1"/>
              <a:t>programme</a:t>
            </a:r>
            <a:r>
              <a:rPr lang="en-US" sz="1400" dirty="0"/>
              <a:t> content, reflecting as far as possible the variety of opinions encountered in the society at which the </a:t>
            </a:r>
            <a:r>
              <a:rPr lang="en-US" sz="1400" dirty="0" err="1"/>
              <a:t>programmes</a:t>
            </a:r>
            <a:r>
              <a:rPr lang="en-US" sz="1400" dirty="0"/>
              <a:t> are </a:t>
            </a:r>
            <a:r>
              <a:rPr lang="en-US" sz="1400" dirty="0" smtClean="0"/>
              <a:t>aimed</a:t>
            </a:r>
            <a:r>
              <a:rPr lang="it-IT" sz="1400" dirty="0" smtClean="0"/>
              <a:t>» e che «</a:t>
            </a:r>
            <a:r>
              <a:rPr lang="en-US" sz="1400" dirty="0"/>
              <a:t>in such a sensitive sector as the audio-visual media, in addition to its negative duty of non-interference the State has a positive obligation to put in place an appropriate legislative and administrative framework to guarantee effective pluralism (see paragraph 130 above). This is especially desirable when, as in the present case, the national audio-visual system is </a:t>
            </a:r>
            <a:r>
              <a:rPr lang="en-US" sz="1400" dirty="0" err="1"/>
              <a:t>characterised</a:t>
            </a:r>
            <a:r>
              <a:rPr lang="en-US" sz="1400" dirty="0"/>
              <a:t> by a </a:t>
            </a:r>
            <a:r>
              <a:rPr lang="en-US" sz="1400" dirty="0" smtClean="0"/>
              <a:t>duopoly</a:t>
            </a:r>
            <a:r>
              <a:rPr lang="it-IT" sz="1400" dirty="0" smtClean="0"/>
              <a:t>» (punti 130 e 134)</a:t>
            </a:r>
            <a:endParaRPr lang="it-IT" sz="1400" dirty="0"/>
          </a:p>
        </p:txBody>
      </p:sp>
    </p:spTree>
    <p:extLst>
      <p:ext uri="{BB962C8B-B14F-4D97-AF65-F5344CB8AC3E}">
        <p14:creationId xmlns:p14="http://schemas.microsoft.com/office/powerpoint/2010/main" val="21619628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questione del «margine di apprezzamento» statale</a:t>
            </a:r>
            <a:endParaRPr lang="it-IT" dirty="0"/>
          </a:p>
        </p:txBody>
      </p:sp>
      <p:sp>
        <p:nvSpPr>
          <p:cNvPr id="3" name="Segnaposto contenuto 2"/>
          <p:cNvSpPr>
            <a:spLocks noGrp="1"/>
          </p:cNvSpPr>
          <p:nvPr>
            <p:ph idx="1"/>
          </p:nvPr>
        </p:nvSpPr>
        <p:spPr/>
        <p:txBody>
          <a:bodyPr>
            <a:normAutofit fontScale="70000" lnSpcReduction="20000"/>
          </a:bodyPr>
          <a:lstStyle/>
          <a:p>
            <a:r>
              <a:rPr lang="it-IT" sz="2900" dirty="0" smtClean="0"/>
              <a:t>Secondo </a:t>
            </a:r>
            <a:r>
              <a:rPr lang="it-IT" sz="2900" dirty="0"/>
              <a:t>la dottrina </a:t>
            </a:r>
            <a:r>
              <a:rPr lang="it-IT" sz="2900" dirty="0" smtClean="0"/>
              <a:t>detta del «</a:t>
            </a:r>
            <a:r>
              <a:rPr lang="it-IT" sz="2900" b="1" i="1" dirty="0" smtClean="0"/>
              <a:t>margine </a:t>
            </a:r>
            <a:r>
              <a:rPr lang="it-IT" sz="2900" b="1" i="1" dirty="0"/>
              <a:t>di </a:t>
            </a:r>
            <a:r>
              <a:rPr lang="it-IT" sz="2900" b="1" i="1" dirty="0" smtClean="0"/>
              <a:t>apprezzamento</a:t>
            </a:r>
            <a:r>
              <a:rPr lang="it-IT" sz="2900" i="1" dirty="0" smtClean="0"/>
              <a:t>»</a:t>
            </a:r>
            <a:r>
              <a:rPr lang="it-IT" sz="2900" dirty="0" smtClean="0"/>
              <a:t>, </a:t>
            </a:r>
            <a:r>
              <a:rPr lang="it-IT" sz="2900" dirty="0"/>
              <a:t>spetta alle autorità statali valutare </a:t>
            </a:r>
            <a:endParaRPr lang="it-IT" sz="2900" dirty="0" smtClean="0"/>
          </a:p>
          <a:p>
            <a:r>
              <a:rPr lang="it-IT" sz="2900" dirty="0" smtClean="0"/>
              <a:t>a</a:t>
            </a:r>
            <a:r>
              <a:rPr lang="it-IT" sz="2900" dirty="0"/>
              <a:t>) la modulazione concreta del diritto fondamentale in funzione di scelte di bilanciamento con altri valori o </a:t>
            </a:r>
            <a:r>
              <a:rPr lang="it-IT" sz="2900" dirty="0" smtClean="0"/>
              <a:t>interessi, </a:t>
            </a:r>
            <a:r>
              <a:rPr lang="it-IT" sz="2900" dirty="0"/>
              <a:t>ovvero </a:t>
            </a:r>
            <a:endParaRPr lang="it-IT" sz="2900" dirty="0" smtClean="0"/>
          </a:p>
          <a:p>
            <a:r>
              <a:rPr lang="it-IT" sz="2900" dirty="0" smtClean="0"/>
              <a:t>b) la </a:t>
            </a:r>
            <a:r>
              <a:rPr lang="it-IT" sz="2900" dirty="0"/>
              <a:t>necessità di </a:t>
            </a:r>
            <a:r>
              <a:rPr lang="it-IT" sz="2900" i="1" dirty="0"/>
              <a:t>misure restrittive del diritto</a:t>
            </a:r>
            <a:r>
              <a:rPr lang="it-IT" sz="2900" dirty="0"/>
              <a:t> e la scelta di queste ultime, allo scopo di </a:t>
            </a:r>
            <a:r>
              <a:rPr lang="it-IT" sz="2900" i="1" dirty="0"/>
              <a:t>tutelare un interesse pubblico preminente e contemperarlo con i diritti individuali, salvo il controllo esterno della Corte (circa l'eventualità di un superamento del margine di discrezionalità)</a:t>
            </a:r>
            <a:r>
              <a:rPr lang="it-IT" sz="2900" dirty="0"/>
              <a:t>. </a:t>
            </a:r>
            <a:endParaRPr lang="it-IT" sz="2900" dirty="0" smtClean="0"/>
          </a:p>
          <a:p>
            <a:r>
              <a:rPr lang="it-IT" sz="2900" dirty="0"/>
              <a:t>Detta «discrezionalità statale» è riconosciuta in settori implicanti scelte statali «sensibili» sotto il profilo etico e sociale («specificità nazionale). È solo richiesto allo Stato di individuare un </a:t>
            </a:r>
            <a:r>
              <a:rPr lang="it-IT" sz="2900" i="1" dirty="0">
                <a:solidFill>
                  <a:srgbClr val="FF0000"/>
                </a:solidFill>
              </a:rPr>
              <a:t>giusto equilibrio o un giusto bilanciamento</a:t>
            </a:r>
            <a:r>
              <a:rPr lang="it-IT" sz="2900" dirty="0"/>
              <a:t> fra scopi, valori o interessi  in presenza («</a:t>
            </a:r>
            <a:r>
              <a:rPr lang="it-IT" sz="2900" i="1" dirty="0">
                <a:solidFill>
                  <a:srgbClr val="FF0000"/>
                </a:solidFill>
              </a:rPr>
              <a:t>a fair balance … </a:t>
            </a:r>
            <a:r>
              <a:rPr lang="it-IT" sz="2900" i="1" dirty="0" err="1">
                <a:solidFill>
                  <a:srgbClr val="FF0000"/>
                </a:solidFill>
              </a:rPr>
              <a:t>between</a:t>
            </a:r>
            <a:r>
              <a:rPr lang="it-IT" sz="2900" i="1" dirty="0">
                <a:solidFill>
                  <a:srgbClr val="FF0000"/>
                </a:solidFill>
              </a:rPr>
              <a:t> …</a:t>
            </a:r>
            <a:r>
              <a:rPr lang="it-IT" sz="2900" i="1" dirty="0" err="1">
                <a:solidFill>
                  <a:srgbClr val="FF0000"/>
                </a:solidFill>
              </a:rPr>
              <a:t>competing</a:t>
            </a:r>
            <a:r>
              <a:rPr lang="it-IT" sz="2900" i="1" dirty="0">
                <a:solidFill>
                  <a:srgbClr val="FF0000"/>
                </a:solidFill>
              </a:rPr>
              <a:t> </a:t>
            </a:r>
            <a:r>
              <a:rPr lang="it-IT" sz="2900" i="1" dirty="0" err="1">
                <a:solidFill>
                  <a:srgbClr val="FF0000"/>
                </a:solidFill>
              </a:rPr>
              <a:t>interests</a:t>
            </a:r>
            <a:r>
              <a:rPr lang="it-IT" sz="2900" i="1" dirty="0">
                <a:solidFill>
                  <a:srgbClr val="FF0000"/>
                </a:solidFill>
              </a:rPr>
              <a:t>  </a:t>
            </a:r>
            <a:r>
              <a:rPr lang="it-IT" sz="2900" i="1" dirty="0" err="1">
                <a:solidFill>
                  <a:srgbClr val="FF0000"/>
                </a:solidFill>
              </a:rPr>
              <a:t>at</a:t>
            </a:r>
            <a:r>
              <a:rPr lang="it-IT" sz="2900" i="1" dirty="0">
                <a:solidFill>
                  <a:srgbClr val="FF0000"/>
                </a:solidFill>
              </a:rPr>
              <a:t> </a:t>
            </a:r>
            <a:r>
              <a:rPr lang="it-IT" sz="2900" i="1" dirty="0" err="1">
                <a:solidFill>
                  <a:srgbClr val="FF0000"/>
                </a:solidFill>
              </a:rPr>
              <a:t>stake</a:t>
            </a:r>
            <a:r>
              <a:rPr lang="it-IT" sz="2900" dirty="0" smtClean="0"/>
              <a:t>»): per esempio fra la garanzia del </a:t>
            </a:r>
            <a:r>
              <a:rPr lang="it-IT" sz="2900" dirty="0"/>
              <a:t>«diritto alla vita» del </a:t>
            </a:r>
            <a:r>
              <a:rPr lang="it-IT" sz="2900" dirty="0" smtClean="0"/>
              <a:t>paziente terminale, dipendente dalle cure mediche, e il riconoscimento del «diritto </a:t>
            </a:r>
            <a:r>
              <a:rPr lang="it-IT" sz="2900" dirty="0"/>
              <a:t>all’autodeterminazione</a:t>
            </a:r>
            <a:r>
              <a:rPr lang="it-IT" sz="2900" dirty="0" smtClean="0"/>
              <a:t>» del medesimo paziente, che esige l’interruzione del trattamento sanitario (</a:t>
            </a:r>
            <a:r>
              <a:rPr lang="it-IT" sz="2900" i="1" u="sng" dirty="0" err="1">
                <a:solidFill>
                  <a:srgbClr val="FF0000"/>
                </a:solidFill>
              </a:rPr>
              <a:t>Pretty</a:t>
            </a:r>
            <a:r>
              <a:rPr lang="it-IT" sz="2900" i="1" u="sng" dirty="0">
                <a:solidFill>
                  <a:srgbClr val="FF0000"/>
                </a:solidFill>
              </a:rPr>
              <a:t> </a:t>
            </a:r>
            <a:r>
              <a:rPr lang="it-IT" sz="2900" i="1" u="sng" dirty="0" smtClean="0">
                <a:solidFill>
                  <a:srgbClr val="FF0000"/>
                </a:solidFill>
              </a:rPr>
              <a:t>v. </a:t>
            </a:r>
            <a:r>
              <a:rPr lang="it-IT" sz="2900" i="1" u="sng" dirty="0" err="1" smtClean="0">
                <a:solidFill>
                  <a:srgbClr val="FF0000"/>
                </a:solidFill>
              </a:rPr>
              <a:t>United</a:t>
            </a:r>
            <a:r>
              <a:rPr lang="it-IT" sz="2900" i="1" u="sng" dirty="0" smtClean="0">
                <a:solidFill>
                  <a:srgbClr val="FF0000"/>
                </a:solidFill>
              </a:rPr>
              <a:t> Kingdom</a:t>
            </a:r>
            <a:r>
              <a:rPr lang="it-IT" sz="2900" dirty="0" smtClean="0"/>
              <a:t>, 29.7.2002</a:t>
            </a:r>
            <a:r>
              <a:rPr lang="it-IT" sz="2900" dirty="0"/>
              <a:t>, </a:t>
            </a:r>
            <a:r>
              <a:rPr lang="it-IT" sz="2900" dirty="0" err="1" smtClean="0"/>
              <a:t>appl</a:t>
            </a:r>
            <a:r>
              <a:rPr lang="it-IT" sz="2900" dirty="0" smtClean="0"/>
              <a:t>. </a:t>
            </a:r>
            <a:r>
              <a:rPr lang="it-IT" sz="2900" dirty="0"/>
              <a:t>n. 2346/02; </a:t>
            </a:r>
            <a:r>
              <a:rPr lang="it-IT" sz="2900" i="1" u="sng" dirty="0">
                <a:solidFill>
                  <a:srgbClr val="FF0000"/>
                </a:solidFill>
              </a:rPr>
              <a:t>Lambert </a:t>
            </a:r>
            <a:r>
              <a:rPr lang="it-IT" sz="2900" i="1" u="sng" dirty="0" smtClean="0">
                <a:solidFill>
                  <a:srgbClr val="FF0000"/>
                </a:solidFill>
              </a:rPr>
              <a:t>and </a:t>
            </a:r>
            <a:r>
              <a:rPr lang="it-IT" sz="2900" i="1" u="sng" dirty="0" err="1" smtClean="0">
                <a:solidFill>
                  <a:srgbClr val="FF0000"/>
                </a:solidFill>
              </a:rPr>
              <a:t>others</a:t>
            </a:r>
            <a:r>
              <a:rPr lang="it-IT" sz="2900" i="1" u="sng" dirty="0" smtClean="0">
                <a:solidFill>
                  <a:srgbClr val="FF0000"/>
                </a:solidFill>
              </a:rPr>
              <a:t> v. France </a:t>
            </a:r>
            <a:r>
              <a:rPr lang="it-IT" sz="2900" i="1" u="sng" dirty="0">
                <a:solidFill>
                  <a:srgbClr val="FF0000"/>
                </a:solidFill>
              </a:rPr>
              <a:t>(GC)</a:t>
            </a:r>
            <a:r>
              <a:rPr lang="it-IT" sz="2900" dirty="0"/>
              <a:t>, 5.6.2015, </a:t>
            </a:r>
            <a:r>
              <a:rPr lang="it-IT" sz="2900" dirty="0" err="1" smtClean="0"/>
              <a:t>appl</a:t>
            </a:r>
            <a:r>
              <a:rPr lang="it-IT" sz="2900" dirty="0" smtClean="0"/>
              <a:t>. </a:t>
            </a:r>
            <a:r>
              <a:rPr lang="it-IT" sz="2900" dirty="0"/>
              <a:t>n 46043/14) </a:t>
            </a:r>
          </a:p>
        </p:txBody>
      </p:sp>
    </p:spTree>
    <p:extLst>
      <p:ext uri="{BB962C8B-B14F-4D97-AF65-F5344CB8AC3E}">
        <p14:creationId xmlns:p14="http://schemas.microsoft.com/office/powerpoint/2010/main" val="42352754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portata del margine di apprezzamento</a:t>
            </a:r>
            <a:endParaRPr lang="it-IT" dirty="0"/>
          </a:p>
        </p:txBody>
      </p:sp>
      <p:sp>
        <p:nvSpPr>
          <p:cNvPr id="3" name="Segnaposto contenuto 2"/>
          <p:cNvSpPr>
            <a:spLocks noGrp="1"/>
          </p:cNvSpPr>
          <p:nvPr>
            <p:ph idx="1"/>
          </p:nvPr>
        </p:nvSpPr>
        <p:spPr/>
        <p:txBody>
          <a:bodyPr>
            <a:normAutofit fontScale="77500" lnSpcReduction="20000"/>
          </a:bodyPr>
          <a:lstStyle/>
          <a:p>
            <a:r>
              <a:rPr lang="it-IT" dirty="0"/>
              <a:t> Il controllo di proporzionalità è tenue ove sussiste un «ampio margine di apprezzamento». </a:t>
            </a:r>
          </a:p>
          <a:p>
            <a:r>
              <a:rPr lang="it-IT" dirty="0"/>
              <a:t>Il margine di apprezzamento </a:t>
            </a:r>
            <a:r>
              <a:rPr lang="it-IT" i="1" dirty="0">
                <a:solidFill>
                  <a:srgbClr val="FF0000"/>
                </a:solidFill>
              </a:rPr>
              <a:t>è, tuttavia, progressivamente ridotto in ragione del sorgere di un «orientamento prevalente» (un «common </a:t>
            </a:r>
            <a:r>
              <a:rPr lang="it-IT" i="1" dirty="0" err="1">
                <a:solidFill>
                  <a:srgbClr val="FF0000"/>
                </a:solidFill>
              </a:rPr>
              <a:t>ground</a:t>
            </a:r>
            <a:r>
              <a:rPr lang="it-IT" i="1" dirty="0">
                <a:solidFill>
                  <a:srgbClr val="FF0000"/>
                </a:solidFill>
              </a:rPr>
              <a:t>» fra i paesi dell’area europea o un «</a:t>
            </a:r>
            <a:r>
              <a:rPr lang="it-IT" i="1" dirty="0" err="1">
                <a:solidFill>
                  <a:srgbClr val="FF0000"/>
                </a:solidFill>
              </a:rPr>
              <a:t>European</a:t>
            </a:r>
            <a:r>
              <a:rPr lang="it-IT" i="1" dirty="0">
                <a:solidFill>
                  <a:srgbClr val="FF0000"/>
                </a:solidFill>
              </a:rPr>
              <a:t> </a:t>
            </a:r>
            <a:r>
              <a:rPr lang="it-IT" i="1" dirty="0" err="1">
                <a:solidFill>
                  <a:srgbClr val="FF0000"/>
                </a:solidFill>
              </a:rPr>
              <a:t>consensus</a:t>
            </a:r>
            <a:r>
              <a:rPr lang="it-IT" i="1" dirty="0">
                <a:solidFill>
                  <a:srgbClr val="FF0000"/>
                </a:solidFill>
              </a:rPr>
              <a:t>»)</a:t>
            </a:r>
            <a:r>
              <a:rPr lang="it-IT" dirty="0"/>
              <a:t> in merito all’attuazione pratica di un certo diritto (per esempio in materia familiare, ex art. 8 CEDU, il riconoscimento normativo della nuova identità sessuale acquisita, o del rapporto di coppia fra persone dello stesso sesso). Dunque il margine di apprezzamento statale varia a seconda dei diritti convenzionali coinvolti, e nel tempo (in corrispondenza dell’evoluzione dei costumi). L’uniformità delle concezioni nazionali può determinarne una restrizione progressiva.  Nella </a:t>
            </a:r>
            <a:r>
              <a:rPr lang="it-IT" dirty="0">
                <a:solidFill>
                  <a:srgbClr val="FF0000"/>
                </a:solidFill>
              </a:rPr>
              <a:t>ricostruzione del margine di apprezzamento statale («portata»), vari elementi concorrono</a:t>
            </a:r>
            <a:r>
              <a:rPr lang="it-IT" dirty="0"/>
              <a:t>: lo stato del diritto internazionale, lo stato del diritto degli altri Stati, le misure assunte dallo Stato interessato, </a:t>
            </a:r>
            <a:r>
              <a:rPr lang="it-IT" i="1" u="sng" dirty="0"/>
              <a:t>la loro coerenza ed effettività</a:t>
            </a:r>
            <a:r>
              <a:rPr lang="it-IT" dirty="0"/>
              <a:t>.</a:t>
            </a:r>
          </a:p>
          <a:p>
            <a:r>
              <a:rPr lang="it-IT" dirty="0"/>
              <a:t>Il criterio del margine di apprezzamento (che il Protocollo n. XV incorporerà nel preambolo della Convenzione) è ritenuto operare come </a:t>
            </a:r>
            <a:r>
              <a:rPr lang="it-IT" dirty="0">
                <a:solidFill>
                  <a:srgbClr val="FF0000"/>
                </a:solidFill>
              </a:rPr>
              <a:t>criterio di distribuzione della competenza nazionale e </a:t>
            </a:r>
            <a:r>
              <a:rPr lang="it-IT" dirty="0" smtClean="0">
                <a:solidFill>
                  <a:srgbClr val="FF0000"/>
                </a:solidFill>
              </a:rPr>
              <a:t>convenzionale</a:t>
            </a:r>
            <a:endParaRPr lang="it-IT" dirty="0"/>
          </a:p>
        </p:txBody>
      </p:sp>
    </p:spTree>
    <p:extLst>
      <p:ext uri="{BB962C8B-B14F-4D97-AF65-F5344CB8AC3E}">
        <p14:creationId xmlns:p14="http://schemas.microsoft.com/office/powerpoint/2010/main" val="64469166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Principi interpretativi convenzionali</a:t>
            </a:r>
            <a:endParaRPr lang="it-IT" dirty="0"/>
          </a:p>
        </p:txBody>
      </p:sp>
      <p:sp>
        <p:nvSpPr>
          <p:cNvPr id="3" name="Segnaposto contenuto 2"/>
          <p:cNvSpPr>
            <a:spLocks noGrp="1"/>
          </p:cNvSpPr>
          <p:nvPr>
            <p:ph idx="1"/>
          </p:nvPr>
        </p:nvSpPr>
        <p:spPr/>
        <p:txBody>
          <a:bodyPr>
            <a:normAutofit/>
          </a:bodyPr>
          <a:lstStyle/>
          <a:p>
            <a:r>
              <a:rPr lang="it-IT" sz="1400" dirty="0"/>
              <a:t>I - </a:t>
            </a:r>
            <a:r>
              <a:rPr lang="it-IT" sz="1400" dirty="0">
                <a:solidFill>
                  <a:srgbClr val="FF0000"/>
                </a:solidFill>
              </a:rPr>
              <a:t>La Convenzione è garanzia collettiva dell'ordine pubblico europeo</a:t>
            </a:r>
            <a:r>
              <a:rPr lang="it-IT" sz="1400" dirty="0"/>
              <a:t>.</a:t>
            </a:r>
          </a:p>
          <a:p>
            <a:r>
              <a:rPr lang="it-IT" sz="1400" dirty="0"/>
              <a:t> </a:t>
            </a:r>
            <a:r>
              <a:rPr lang="it-IT" sz="1400" dirty="0" smtClean="0"/>
              <a:t>Le </a:t>
            </a:r>
            <a:r>
              <a:rPr lang="it-IT" sz="1400" dirty="0"/>
              <a:t>consuete logiche bilaterali nell'interpretazione dei trattati non soccorrono (no principio di reciprocità, le norme della CEDU non debbono necessariamente essere intese alla luce del criterio della</a:t>
            </a:r>
            <a:r>
              <a:rPr lang="it-IT" sz="1400" i="1" dirty="0"/>
              <a:t> simmetria e reciprocità nei diritti e negli obblighi</a:t>
            </a:r>
            <a:r>
              <a:rPr lang="it-IT" sz="1400" dirty="0"/>
              <a:t> gravanti sugli Stati parte per effetto del trattato</a:t>
            </a:r>
            <a:r>
              <a:rPr lang="it-IT" sz="1400" dirty="0" smtClean="0"/>
              <a:t>):</a:t>
            </a:r>
            <a:endParaRPr lang="it-IT" sz="1400" dirty="0"/>
          </a:p>
          <a:p>
            <a:r>
              <a:rPr lang="it-IT" sz="1400" i="1" u="sng" dirty="0">
                <a:solidFill>
                  <a:srgbClr val="FF0000"/>
                </a:solidFill>
              </a:rPr>
              <a:t>Austria </a:t>
            </a:r>
            <a:r>
              <a:rPr lang="it-IT" sz="1400" i="1" u="sng" dirty="0" smtClean="0">
                <a:solidFill>
                  <a:srgbClr val="FF0000"/>
                </a:solidFill>
              </a:rPr>
              <a:t>v. </a:t>
            </a:r>
            <a:r>
              <a:rPr lang="it-IT" sz="1400" i="1" u="sng" dirty="0" err="1" smtClean="0">
                <a:solidFill>
                  <a:srgbClr val="FF0000"/>
                </a:solidFill>
              </a:rPr>
              <a:t>Italy</a:t>
            </a:r>
            <a:r>
              <a:rPr lang="it-IT" sz="1400" dirty="0" smtClean="0"/>
              <a:t>, decisione </a:t>
            </a:r>
            <a:r>
              <a:rPr lang="it-IT" sz="1400" dirty="0"/>
              <a:t>della Commissione europea dei diritti dell'uomo, </a:t>
            </a:r>
            <a:r>
              <a:rPr lang="it-IT" sz="1400" dirty="0"/>
              <a:t>11.1.1961. </a:t>
            </a:r>
            <a:endParaRPr lang="it-IT" sz="1400" dirty="0" smtClean="0"/>
          </a:p>
          <a:p>
            <a:r>
              <a:rPr lang="it-IT" sz="1400" dirty="0" smtClean="0"/>
              <a:t>L'Austria </a:t>
            </a:r>
            <a:r>
              <a:rPr lang="it-IT" sz="1400" dirty="0"/>
              <a:t>rimprovera all'Italia la violazione degli articoli 6 e </a:t>
            </a:r>
            <a:r>
              <a:rPr lang="it-IT" sz="1400" dirty="0" smtClean="0"/>
              <a:t>14 CEDU </a:t>
            </a:r>
            <a:r>
              <a:rPr lang="it-IT" sz="1400" dirty="0"/>
              <a:t>nel contesto di un procedimento penale che coinvolge alcuni membri della minoranza di lingua tedesca in Alto Adige (non imparzialità del tribunale, limiti all'audizione di testimoni, discriminazione nei diritti protetti). </a:t>
            </a:r>
          </a:p>
          <a:p>
            <a:r>
              <a:rPr lang="it-IT" sz="1400" dirty="0"/>
              <a:t>L'Italia eccepisce, in base a una logica di bilateralismo e reciprocità, il difetto di legittimazione attiva dell'Austria, </a:t>
            </a:r>
            <a:r>
              <a:rPr lang="it-IT" sz="1400" dirty="0">
                <a:solidFill>
                  <a:srgbClr val="FF0000"/>
                </a:solidFill>
              </a:rPr>
              <a:t>giacché i fatti all'origine della pretesa violazione si collocano prima dell'adesione austriaca alla CEDU</a:t>
            </a:r>
            <a:r>
              <a:rPr lang="it-IT" sz="1400" dirty="0"/>
              <a:t> (3.9.1958 per l'Austria; 26.10.1955 per l'Italia</a:t>
            </a:r>
            <a:r>
              <a:rPr lang="it-IT" sz="1400" dirty="0" smtClean="0"/>
              <a:t>). Infatti, </a:t>
            </a:r>
            <a:r>
              <a:rPr lang="it-IT" sz="1400" dirty="0"/>
              <a:t>a parti rovesciate, l'Italia non potrebbe far valere in giudizio la violazione, da parte dell'Austria, dei diritti protetti per periodi precedenti all'adesione di quest'ultima (asimmetria, mancanza di reciprocità). </a:t>
            </a:r>
          </a:p>
          <a:p>
            <a:r>
              <a:rPr lang="it-IT" sz="1400" dirty="0"/>
              <a:t>Secondo la Commissione, i diritti garantiti dalla CEDU </a:t>
            </a:r>
            <a:r>
              <a:rPr lang="it-IT" sz="1400" i="1" dirty="0">
                <a:solidFill>
                  <a:srgbClr val="FF0000"/>
                </a:solidFill>
              </a:rPr>
              <a:t>non hanno carattere reciproco, costituendo invece elementi de l'ordine pubblico comune delle libere democrazie europee</a:t>
            </a:r>
            <a:r>
              <a:rPr lang="it-IT" sz="1400" dirty="0"/>
              <a:t>. Ciò è confermato dall'universalità della tutela dei diritti garantiti (senza legami di cittadinanza), dal carattere obiettivo delle obbligazioni sottoscritte, e dal sistema di ricorso della Commissione CEDU alla Corte (nel sistema originario: ricorso “nell'interesse della legge”). </a:t>
            </a:r>
            <a:endParaRPr lang="it-IT" sz="1400" dirty="0" smtClean="0"/>
          </a:p>
          <a:p>
            <a:r>
              <a:rPr lang="it-IT" sz="1400" dirty="0" smtClean="0"/>
              <a:t>Secondo </a:t>
            </a:r>
            <a:r>
              <a:rPr lang="it-IT" sz="1400" dirty="0"/>
              <a:t>la Commissione la mancanza di reciprocità nella possibilità di contestare infrazioni alla CEDU (a sfavore dell'Italia) non implica una </a:t>
            </a:r>
            <a:r>
              <a:rPr lang="it-IT" sz="1400" dirty="0" smtClean="0"/>
              <a:t>«differenza </a:t>
            </a:r>
            <a:r>
              <a:rPr lang="it-IT" sz="1400" dirty="0"/>
              <a:t>di </a:t>
            </a:r>
            <a:r>
              <a:rPr lang="it-IT" sz="1400" dirty="0" smtClean="0"/>
              <a:t>trattamento» </a:t>
            </a:r>
            <a:r>
              <a:rPr lang="it-IT" sz="1400" dirty="0"/>
              <a:t>fra Stati contraria al diritto </a:t>
            </a:r>
            <a:r>
              <a:rPr lang="it-IT" sz="1400" dirty="0" smtClean="0"/>
              <a:t>internazionale e all’art. 14 CEDU. </a:t>
            </a:r>
            <a:endParaRPr lang="it-IT" sz="1400" dirty="0"/>
          </a:p>
        </p:txBody>
      </p:sp>
    </p:spTree>
    <p:extLst>
      <p:ext uri="{BB962C8B-B14F-4D97-AF65-F5344CB8AC3E}">
        <p14:creationId xmlns:p14="http://schemas.microsoft.com/office/powerpoint/2010/main" val="29936539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Principio di effettività</a:t>
            </a:r>
            <a:endParaRPr lang="it-IT" dirty="0"/>
          </a:p>
        </p:txBody>
      </p:sp>
      <p:sp>
        <p:nvSpPr>
          <p:cNvPr id="3" name="Segnaposto contenuto 2"/>
          <p:cNvSpPr>
            <a:spLocks noGrp="1"/>
          </p:cNvSpPr>
          <p:nvPr>
            <p:ph idx="1"/>
          </p:nvPr>
        </p:nvSpPr>
        <p:spPr/>
        <p:txBody>
          <a:bodyPr>
            <a:normAutofit/>
          </a:bodyPr>
          <a:lstStyle/>
          <a:p>
            <a:r>
              <a:rPr lang="it-IT" sz="1600" dirty="0"/>
              <a:t>II - </a:t>
            </a:r>
            <a:r>
              <a:rPr lang="it-IT" sz="1600" dirty="0">
                <a:solidFill>
                  <a:srgbClr val="FF0000"/>
                </a:solidFill>
              </a:rPr>
              <a:t>I diritti convenzionali vanno interpretati alla luce del </a:t>
            </a:r>
            <a:r>
              <a:rPr lang="it-IT" sz="1600" b="1" dirty="0">
                <a:solidFill>
                  <a:srgbClr val="FF0000"/>
                </a:solidFill>
              </a:rPr>
              <a:t>principio teleologico e del criterio di effettività</a:t>
            </a:r>
            <a:r>
              <a:rPr lang="it-IT" sz="1600" dirty="0"/>
              <a:t>. </a:t>
            </a:r>
          </a:p>
          <a:p>
            <a:r>
              <a:rPr lang="it-IT" sz="1600" dirty="0"/>
              <a:t> La Convenzione tutela diritti concreti, non formali o astratti.</a:t>
            </a:r>
          </a:p>
          <a:p>
            <a:r>
              <a:rPr lang="it-IT" sz="1600" i="1" u="sng" dirty="0">
                <a:solidFill>
                  <a:srgbClr val="FF0000"/>
                </a:solidFill>
              </a:rPr>
              <a:t>Artico </a:t>
            </a:r>
            <a:r>
              <a:rPr lang="it-IT" sz="1600" i="1" u="sng" dirty="0" smtClean="0">
                <a:solidFill>
                  <a:srgbClr val="FF0000"/>
                </a:solidFill>
              </a:rPr>
              <a:t>v. </a:t>
            </a:r>
            <a:r>
              <a:rPr lang="it-IT" sz="1600" i="1" u="sng" dirty="0" err="1" smtClean="0">
                <a:solidFill>
                  <a:srgbClr val="FF0000"/>
                </a:solidFill>
              </a:rPr>
              <a:t>Italy</a:t>
            </a:r>
            <a:r>
              <a:rPr lang="it-IT" sz="1600" dirty="0" smtClean="0"/>
              <a:t>, </a:t>
            </a:r>
            <a:r>
              <a:rPr lang="it-IT" sz="1600" dirty="0"/>
              <a:t>13.5.1980, ric. n. </a:t>
            </a:r>
            <a:r>
              <a:rPr lang="it-IT" sz="1600" dirty="0" smtClean="0"/>
              <a:t>6694/74. Il sig. Artico contesta davanti alla Corte il «patrocinio infedele» (l’assenza di patrocinio efficace)  imputabile al difensore d’ufficio (avvocato Della Rocca) nominato dal tribunale italiano (art. 6, par. 3, </a:t>
            </a:r>
            <a:r>
              <a:rPr lang="it-IT" sz="1600" dirty="0" err="1" smtClean="0"/>
              <a:t>lett</a:t>
            </a:r>
            <a:r>
              <a:rPr lang="it-IT" sz="1600" dirty="0" smtClean="0"/>
              <a:t>. c). Il governo contesta la sua responsabilità: l’obbligo di cui alla norma convenzionale sarebbe assolto con la «nomina formale» del difensore d’ufficio. </a:t>
            </a:r>
          </a:p>
          <a:p>
            <a:r>
              <a:rPr lang="it-IT" sz="1600" dirty="0" smtClean="0"/>
              <a:t>La Corte respinge la difesa: «</a:t>
            </a:r>
            <a:r>
              <a:rPr lang="en-US" sz="1600" dirty="0"/>
              <a:t>The Court recalls that the Convention is intended to guarantee not rights that are theoretical or illusory but rights that are practical and effective; this is particularly so of the rights of the </a:t>
            </a:r>
            <a:r>
              <a:rPr lang="en-US" sz="1600" dirty="0" err="1"/>
              <a:t>defence</a:t>
            </a:r>
            <a:r>
              <a:rPr lang="en-US" sz="1600" dirty="0"/>
              <a:t> in view of the prominent place held in a democratic society by the right to a fair trial, from which they derive. As the Commission’s Delegates correctly </a:t>
            </a:r>
            <a:r>
              <a:rPr lang="en-US" sz="1600" dirty="0" err="1"/>
              <a:t>emphasised</a:t>
            </a:r>
            <a:r>
              <a:rPr lang="en-US" sz="1600" dirty="0"/>
              <a:t>, Article 6 par. 3 (c) (art. 6-3-c) speaks of "assistance" and not of "nomination". Again, </a:t>
            </a:r>
            <a:r>
              <a:rPr lang="en-US" sz="1600" i="1" dirty="0">
                <a:solidFill>
                  <a:srgbClr val="FF0000"/>
                </a:solidFill>
              </a:rPr>
              <a:t>mere nomination does not ensure effective assistance since the lawyer appointed for legal aid purposes may die, fall seriously ill, be prevented for a protracted period from acting or shirk his duties</a:t>
            </a:r>
            <a:r>
              <a:rPr lang="en-US" sz="1600" dirty="0"/>
              <a:t>. If they are notified of the situation, the authorities must either replace him or cause him to fulfil his obligations. Adoption of the Government’s restrictive interpretation would lead to results that are unreasonable and incompatible with both the wording of sub-paragraph (c) (art. 6-3-c) and the structure of Article 6 (art. 6) taken as a whole; in many instances free legal assistance might prove to be worthless</a:t>
            </a:r>
            <a:r>
              <a:rPr lang="en-US" sz="1600" dirty="0" smtClean="0"/>
              <a:t>».</a:t>
            </a:r>
            <a:endParaRPr lang="it-IT" sz="1600" dirty="0"/>
          </a:p>
        </p:txBody>
      </p:sp>
    </p:spTree>
    <p:extLst>
      <p:ext uri="{BB962C8B-B14F-4D97-AF65-F5344CB8AC3E}">
        <p14:creationId xmlns:p14="http://schemas.microsoft.com/office/powerpoint/2010/main" val="1171781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L’accesso individuale alla Corte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b) </a:t>
            </a:r>
            <a:r>
              <a:rPr lang="it-IT" dirty="0" smtClean="0">
                <a:solidFill>
                  <a:srgbClr val="FF0000"/>
                </a:solidFill>
              </a:rPr>
              <a:t>Il sistema di controllo attuale</a:t>
            </a:r>
          </a:p>
          <a:p>
            <a:r>
              <a:rPr lang="it-IT" dirty="0"/>
              <a:t>Il sistema di controllo è evoluto, dalle origini, attraverso </a:t>
            </a:r>
            <a:r>
              <a:rPr lang="it-IT" dirty="0" smtClean="0"/>
              <a:t>tre </a:t>
            </a:r>
            <a:r>
              <a:rPr lang="it-IT" dirty="0" smtClean="0">
                <a:solidFill>
                  <a:srgbClr val="FF0000"/>
                </a:solidFill>
              </a:rPr>
              <a:t>Protocolli </a:t>
            </a:r>
            <a:r>
              <a:rPr lang="it-IT" dirty="0">
                <a:solidFill>
                  <a:srgbClr val="FF0000"/>
                </a:solidFill>
              </a:rPr>
              <a:t>procedurali</a:t>
            </a:r>
            <a:r>
              <a:rPr lang="it-IT" dirty="0"/>
              <a:t> di modifica (il IX, l’XI, il XIV</a:t>
            </a:r>
            <a:r>
              <a:rPr lang="it-IT" dirty="0" smtClean="0"/>
              <a:t>). </a:t>
            </a:r>
            <a:r>
              <a:rPr lang="it-IT" dirty="0"/>
              <a:t> </a:t>
            </a:r>
          </a:p>
          <a:p>
            <a:r>
              <a:rPr lang="it-IT" dirty="0" smtClean="0"/>
              <a:t>I </a:t>
            </a:r>
            <a:r>
              <a:rPr lang="it-IT" dirty="0"/>
              <a:t>singoli si sono visti riconoscere il diritto di adire la Corte solo con il Protocollo n. IX (6.11.1990, entrato in vigore il 1.10.1994), previa adizione della Commissione: «</a:t>
            </a:r>
            <a:r>
              <a:rPr lang="it-IT" dirty="0" err="1">
                <a:solidFill>
                  <a:srgbClr val="FF0000"/>
                </a:solidFill>
              </a:rPr>
              <a:t>Only</a:t>
            </a:r>
            <a:r>
              <a:rPr lang="it-IT" dirty="0">
                <a:solidFill>
                  <a:srgbClr val="FF0000"/>
                </a:solidFill>
              </a:rPr>
              <a:t> the High </a:t>
            </a:r>
            <a:r>
              <a:rPr lang="it-IT" dirty="0" err="1">
                <a:solidFill>
                  <a:srgbClr val="FF0000"/>
                </a:solidFill>
              </a:rPr>
              <a:t>Contracting</a:t>
            </a:r>
            <a:r>
              <a:rPr lang="it-IT" dirty="0">
                <a:solidFill>
                  <a:srgbClr val="FF0000"/>
                </a:solidFill>
              </a:rPr>
              <a:t> Parties, the </a:t>
            </a:r>
            <a:r>
              <a:rPr lang="it-IT" dirty="0" err="1">
                <a:solidFill>
                  <a:srgbClr val="FF0000"/>
                </a:solidFill>
              </a:rPr>
              <a:t>Commission</a:t>
            </a:r>
            <a:r>
              <a:rPr lang="it-IT" dirty="0">
                <a:solidFill>
                  <a:srgbClr val="FF0000"/>
                </a:solidFill>
              </a:rPr>
              <a:t>, and </a:t>
            </a:r>
            <a:r>
              <a:rPr lang="it-IT" i="1" dirty="0" err="1">
                <a:solidFill>
                  <a:srgbClr val="FF0000"/>
                </a:solidFill>
              </a:rPr>
              <a:t>persons</a:t>
            </a:r>
            <a:r>
              <a:rPr lang="it-IT" i="1" dirty="0">
                <a:solidFill>
                  <a:srgbClr val="FF0000"/>
                </a:solidFill>
              </a:rPr>
              <a:t>, non-</a:t>
            </a:r>
            <a:r>
              <a:rPr lang="it-IT" i="1" dirty="0" err="1">
                <a:solidFill>
                  <a:srgbClr val="FF0000"/>
                </a:solidFill>
              </a:rPr>
              <a:t>governmental</a:t>
            </a:r>
            <a:r>
              <a:rPr lang="it-IT" i="1" dirty="0">
                <a:solidFill>
                  <a:srgbClr val="FF0000"/>
                </a:solidFill>
              </a:rPr>
              <a:t> </a:t>
            </a:r>
            <a:r>
              <a:rPr lang="it-IT" i="1" dirty="0" err="1">
                <a:solidFill>
                  <a:srgbClr val="FF0000"/>
                </a:solidFill>
              </a:rPr>
              <a:t>organisations</a:t>
            </a:r>
            <a:r>
              <a:rPr lang="it-IT" i="1" dirty="0">
                <a:solidFill>
                  <a:srgbClr val="FF0000"/>
                </a:solidFill>
              </a:rPr>
              <a:t> or </a:t>
            </a:r>
            <a:r>
              <a:rPr lang="it-IT" i="1" dirty="0" err="1">
                <a:solidFill>
                  <a:srgbClr val="FF0000"/>
                </a:solidFill>
              </a:rPr>
              <a:t>groups</a:t>
            </a:r>
            <a:r>
              <a:rPr lang="it-IT" i="1" dirty="0">
                <a:solidFill>
                  <a:srgbClr val="FF0000"/>
                </a:solidFill>
              </a:rPr>
              <a:t> of </a:t>
            </a:r>
            <a:r>
              <a:rPr lang="it-IT" i="1" dirty="0" err="1">
                <a:solidFill>
                  <a:srgbClr val="FF0000"/>
                </a:solidFill>
              </a:rPr>
              <a:t>individuals</a:t>
            </a:r>
            <a:r>
              <a:rPr lang="it-IT" i="1" dirty="0">
                <a:solidFill>
                  <a:srgbClr val="FF0000"/>
                </a:solidFill>
              </a:rPr>
              <a:t> </a:t>
            </a:r>
            <a:r>
              <a:rPr lang="it-IT" i="1" dirty="0" err="1">
                <a:solidFill>
                  <a:srgbClr val="FF0000"/>
                </a:solidFill>
              </a:rPr>
              <a:t>having</a:t>
            </a:r>
            <a:r>
              <a:rPr lang="it-IT" i="1" dirty="0">
                <a:solidFill>
                  <a:srgbClr val="FF0000"/>
                </a:solidFill>
              </a:rPr>
              <a:t> </a:t>
            </a:r>
            <a:r>
              <a:rPr lang="it-IT" i="1" dirty="0" err="1">
                <a:solidFill>
                  <a:srgbClr val="FF0000"/>
                </a:solidFill>
              </a:rPr>
              <a:t>submitted</a:t>
            </a:r>
            <a:r>
              <a:rPr lang="it-IT" i="1" dirty="0">
                <a:solidFill>
                  <a:srgbClr val="FF0000"/>
                </a:solidFill>
              </a:rPr>
              <a:t> a </a:t>
            </a:r>
            <a:r>
              <a:rPr lang="it-IT" i="1" dirty="0" err="1">
                <a:solidFill>
                  <a:srgbClr val="FF0000"/>
                </a:solidFill>
              </a:rPr>
              <a:t>petition</a:t>
            </a:r>
            <a:r>
              <a:rPr lang="it-IT" dirty="0">
                <a:solidFill>
                  <a:srgbClr val="FF0000"/>
                </a:solidFill>
              </a:rPr>
              <a:t> under </a:t>
            </a:r>
            <a:r>
              <a:rPr lang="it-IT" dirty="0" err="1">
                <a:solidFill>
                  <a:srgbClr val="FF0000"/>
                </a:solidFill>
              </a:rPr>
              <a:t>Article</a:t>
            </a:r>
            <a:r>
              <a:rPr lang="it-IT" dirty="0">
                <a:solidFill>
                  <a:srgbClr val="FF0000"/>
                </a:solidFill>
              </a:rPr>
              <a:t> 25 </a:t>
            </a:r>
            <a:r>
              <a:rPr lang="it-IT" i="1" dirty="0" err="1">
                <a:solidFill>
                  <a:srgbClr val="FF0000"/>
                </a:solidFill>
              </a:rPr>
              <a:t>shall</a:t>
            </a:r>
            <a:r>
              <a:rPr lang="it-IT" i="1" dirty="0">
                <a:solidFill>
                  <a:srgbClr val="FF0000"/>
                </a:solidFill>
              </a:rPr>
              <a:t> </a:t>
            </a:r>
            <a:r>
              <a:rPr lang="it-IT" i="1" dirty="0" err="1">
                <a:solidFill>
                  <a:srgbClr val="FF0000"/>
                </a:solidFill>
              </a:rPr>
              <a:t>have</a:t>
            </a:r>
            <a:r>
              <a:rPr lang="it-IT" i="1" dirty="0">
                <a:solidFill>
                  <a:srgbClr val="FF0000"/>
                </a:solidFill>
              </a:rPr>
              <a:t> the right to </a:t>
            </a:r>
            <a:r>
              <a:rPr lang="it-IT" i="1" dirty="0" err="1">
                <a:solidFill>
                  <a:srgbClr val="FF0000"/>
                </a:solidFill>
              </a:rPr>
              <a:t>bring</a:t>
            </a:r>
            <a:r>
              <a:rPr lang="it-IT" i="1" dirty="0">
                <a:solidFill>
                  <a:srgbClr val="FF0000"/>
                </a:solidFill>
              </a:rPr>
              <a:t> a case </a:t>
            </a:r>
            <a:r>
              <a:rPr lang="it-IT" i="1" dirty="0" err="1">
                <a:solidFill>
                  <a:srgbClr val="FF0000"/>
                </a:solidFill>
              </a:rPr>
              <a:t>before</a:t>
            </a:r>
            <a:r>
              <a:rPr lang="it-IT" i="1" dirty="0">
                <a:solidFill>
                  <a:srgbClr val="FF0000"/>
                </a:solidFill>
              </a:rPr>
              <a:t> the Court</a:t>
            </a:r>
            <a:r>
              <a:rPr lang="it-IT" dirty="0" smtClean="0"/>
              <a:t>».</a:t>
            </a:r>
            <a:r>
              <a:rPr lang="it-IT" dirty="0"/>
              <a:t> </a:t>
            </a:r>
          </a:p>
          <a:p>
            <a:r>
              <a:rPr lang="it-IT" dirty="0"/>
              <a:t>Il sistema è stato poi </a:t>
            </a:r>
            <a:r>
              <a:rPr lang="it-IT" dirty="0" smtClean="0"/>
              <a:t>«rivoluzionato» </a:t>
            </a:r>
            <a:r>
              <a:rPr lang="it-IT" dirty="0"/>
              <a:t>dal </a:t>
            </a:r>
            <a:r>
              <a:rPr lang="it-IT" dirty="0" smtClean="0">
                <a:solidFill>
                  <a:srgbClr val="FF0000"/>
                </a:solidFill>
              </a:rPr>
              <a:t>Protocollo </a:t>
            </a:r>
            <a:r>
              <a:rPr lang="it-IT" dirty="0">
                <a:solidFill>
                  <a:srgbClr val="FF0000"/>
                </a:solidFill>
              </a:rPr>
              <a:t>n. XI</a:t>
            </a:r>
            <a:r>
              <a:rPr lang="it-IT" u="sng" dirty="0"/>
              <a:t> </a:t>
            </a:r>
            <a:r>
              <a:rPr lang="it-IT" dirty="0"/>
              <a:t>dell’11.5.1994, entrato in vigore l’1.11.1998, destinato a «</a:t>
            </a:r>
            <a:r>
              <a:rPr lang="it-IT" i="1" dirty="0" err="1">
                <a:solidFill>
                  <a:srgbClr val="FF0000"/>
                </a:solidFill>
              </a:rPr>
              <a:t>restructuring</a:t>
            </a:r>
            <a:r>
              <a:rPr lang="it-IT" dirty="0">
                <a:solidFill>
                  <a:srgbClr val="FF0000"/>
                </a:solidFill>
              </a:rPr>
              <a:t> the control </a:t>
            </a:r>
            <a:r>
              <a:rPr lang="it-IT" dirty="0" err="1">
                <a:solidFill>
                  <a:srgbClr val="FF0000"/>
                </a:solidFill>
              </a:rPr>
              <a:t>machinery</a:t>
            </a:r>
            <a:r>
              <a:rPr lang="it-IT" dirty="0">
                <a:solidFill>
                  <a:srgbClr val="FF0000"/>
                </a:solidFill>
              </a:rPr>
              <a:t> </a:t>
            </a:r>
            <a:r>
              <a:rPr lang="it-IT" dirty="0" err="1">
                <a:solidFill>
                  <a:srgbClr val="FF0000"/>
                </a:solidFill>
              </a:rPr>
              <a:t>established</a:t>
            </a:r>
            <a:r>
              <a:rPr lang="it-IT" dirty="0">
                <a:solidFill>
                  <a:srgbClr val="FF0000"/>
                </a:solidFill>
              </a:rPr>
              <a:t> </a:t>
            </a:r>
            <a:r>
              <a:rPr lang="it-IT" dirty="0" err="1">
                <a:solidFill>
                  <a:srgbClr val="FF0000"/>
                </a:solidFill>
              </a:rPr>
              <a:t>thereby</a:t>
            </a:r>
            <a:r>
              <a:rPr lang="it-IT" dirty="0"/>
              <a:t>». </a:t>
            </a:r>
            <a:r>
              <a:rPr lang="it-IT" dirty="0" smtClean="0"/>
              <a:t>Per </a:t>
            </a:r>
            <a:r>
              <a:rPr lang="it-IT" dirty="0"/>
              <a:t>suo effetto, la Commissione è stata soppressa. </a:t>
            </a:r>
            <a:endParaRPr lang="it-IT" dirty="0" smtClean="0"/>
          </a:p>
          <a:p>
            <a:r>
              <a:rPr lang="it-IT" dirty="0"/>
              <a:t>Dopo il 1.11.1998, l’intero contenzioso è divenuto di competenza della </a:t>
            </a:r>
            <a:r>
              <a:rPr lang="it-IT" dirty="0" smtClean="0"/>
              <a:t>Corte. Il </a:t>
            </a:r>
            <a:r>
              <a:rPr lang="it-IT" dirty="0"/>
              <a:t>ruolo decisore del Comitato è stato soppresso (preservandone il ruolo di controllo esecuzione). </a:t>
            </a:r>
          </a:p>
          <a:p>
            <a:r>
              <a:rPr lang="it-IT" dirty="0"/>
              <a:t>La Corte è stata </a:t>
            </a:r>
            <a:r>
              <a:rPr lang="it-IT" dirty="0" smtClean="0"/>
              <a:t>articolata, però, in </a:t>
            </a:r>
            <a:r>
              <a:rPr lang="it-IT" dirty="0"/>
              <a:t>un </a:t>
            </a:r>
            <a:r>
              <a:rPr lang="it-IT" b="1" dirty="0">
                <a:solidFill>
                  <a:srgbClr val="FF0000"/>
                </a:solidFill>
              </a:rPr>
              <a:t>sistema di formazioni giurisdizionali</a:t>
            </a:r>
            <a:r>
              <a:rPr lang="it-IT" u="sng" dirty="0"/>
              <a:t> </a:t>
            </a:r>
            <a:r>
              <a:rPr lang="it-IT" dirty="0"/>
              <a:t>(giudice unico, camere e grande camera) </a:t>
            </a:r>
            <a:r>
              <a:rPr lang="it-IT" dirty="0" smtClean="0"/>
              <a:t>che riproduce, in un contesto giurisdizionale, la funzione di «filtro» della Commissione; e con un sistema (innovativo) di </a:t>
            </a:r>
            <a:r>
              <a:rPr lang="it-IT" dirty="0" smtClean="0">
                <a:solidFill>
                  <a:srgbClr val="FF0000"/>
                </a:solidFill>
              </a:rPr>
              <a:t>revisione </a:t>
            </a:r>
            <a:r>
              <a:rPr lang="it-IT" dirty="0">
                <a:solidFill>
                  <a:srgbClr val="FF0000"/>
                </a:solidFill>
              </a:rPr>
              <a:t>delle sentenze camerali</a:t>
            </a:r>
            <a:r>
              <a:rPr lang="it-IT" dirty="0"/>
              <a:t> (che s’ispira alla logica di </a:t>
            </a:r>
            <a:r>
              <a:rPr lang="it-IT" dirty="0" smtClean="0"/>
              <a:t>«fusione» </a:t>
            </a:r>
            <a:r>
              <a:rPr lang="it-IT" dirty="0"/>
              <a:t>della Commissione nella Corte</a:t>
            </a:r>
            <a:r>
              <a:rPr lang="it-IT" dirty="0" smtClean="0"/>
              <a:t>).</a:t>
            </a:r>
          </a:p>
          <a:p>
            <a:r>
              <a:rPr lang="it-IT" dirty="0"/>
              <a:t>Il </a:t>
            </a:r>
            <a:r>
              <a:rPr lang="it-IT" i="1" dirty="0"/>
              <a:t>sistema di garanzia è dunque interamente giurisdizionale</a:t>
            </a:r>
            <a:r>
              <a:rPr lang="it-IT" dirty="0"/>
              <a:t> (effettività e imparzialità della protezione), un </a:t>
            </a:r>
            <a:r>
              <a:rPr lang="it-IT" dirty="0">
                <a:solidFill>
                  <a:srgbClr val="FF0000"/>
                </a:solidFill>
              </a:rPr>
              <a:t>unicum internazionale </a:t>
            </a:r>
            <a:r>
              <a:rPr lang="it-IT" dirty="0"/>
              <a:t>nel suo genere. </a:t>
            </a:r>
          </a:p>
          <a:p>
            <a:endParaRPr lang="it-IT" dirty="0"/>
          </a:p>
        </p:txBody>
      </p:sp>
    </p:spTree>
    <p:extLst>
      <p:ext uri="{BB962C8B-B14F-4D97-AF65-F5344CB8AC3E}">
        <p14:creationId xmlns:p14="http://schemas.microsoft.com/office/powerpoint/2010/main" val="29999134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Carattere evolutivo dei diritti convenzionali</a:t>
            </a:r>
            <a:endParaRPr lang="it-IT" dirty="0"/>
          </a:p>
        </p:txBody>
      </p:sp>
      <p:sp>
        <p:nvSpPr>
          <p:cNvPr id="3" name="Segnaposto contenuto 2"/>
          <p:cNvSpPr>
            <a:spLocks noGrp="1"/>
          </p:cNvSpPr>
          <p:nvPr>
            <p:ph idx="1"/>
          </p:nvPr>
        </p:nvSpPr>
        <p:spPr/>
        <p:txBody>
          <a:bodyPr>
            <a:normAutofit fontScale="55000" lnSpcReduction="20000"/>
          </a:bodyPr>
          <a:lstStyle/>
          <a:p>
            <a:r>
              <a:rPr lang="it-IT" dirty="0"/>
              <a:t>III - </a:t>
            </a:r>
            <a:r>
              <a:rPr lang="it-IT" b="1" dirty="0">
                <a:solidFill>
                  <a:srgbClr val="FF0000"/>
                </a:solidFill>
              </a:rPr>
              <a:t>La Convenzione è un sistema di </a:t>
            </a:r>
            <a:r>
              <a:rPr lang="it-IT" b="1" dirty="0" smtClean="0">
                <a:solidFill>
                  <a:srgbClr val="FF0000"/>
                </a:solidFill>
              </a:rPr>
              <a:t>«diritto vivente»</a:t>
            </a:r>
            <a:endParaRPr lang="it-IT" dirty="0">
              <a:solidFill>
                <a:srgbClr val="FF0000"/>
              </a:solidFill>
            </a:endParaRPr>
          </a:p>
          <a:p>
            <a:r>
              <a:rPr lang="it-IT" dirty="0"/>
              <a:t>Va dunque intesa in base a un principio </a:t>
            </a:r>
            <a:r>
              <a:rPr lang="it-IT" dirty="0" smtClean="0"/>
              <a:t>di interpretazione evolutiva (i diritti, per essere «effettivi» vanno adattati </a:t>
            </a:r>
            <a:r>
              <a:rPr lang="it-IT" dirty="0"/>
              <a:t>o aggiornati alle condizioni </a:t>
            </a:r>
            <a:r>
              <a:rPr lang="it-IT" dirty="0" smtClean="0"/>
              <a:t>attuali, reali, prevalenti tra gli Stati in particolare europei). # Le </a:t>
            </a:r>
            <a:r>
              <a:rPr lang="it-IT" dirty="0"/>
              <a:t>particolari manifestazioni dei diritti protetti vanno ricostruite alla luce</a:t>
            </a:r>
            <a:r>
              <a:rPr lang="it-IT" i="1" dirty="0"/>
              <a:t> delle condizioni prevalenti nei vari Stati membri, allo sviluppo del diritto internazionale o di sistemi regionali specifici, fra i quali anche il diritto dell'Unione europea</a:t>
            </a:r>
            <a:r>
              <a:rPr lang="it-IT" dirty="0"/>
              <a:t>. </a:t>
            </a:r>
          </a:p>
          <a:p>
            <a:r>
              <a:rPr lang="it-IT" dirty="0"/>
              <a:t>Un esempio di tale evoluzione s’è riscontrata in materia di identità personale sessuale, di diritto di famiglia e di responsabilità genitoriali (v. in particolare </a:t>
            </a:r>
            <a:r>
              <a:rPr lang="it-IT" i="1" dirty="0" err="1"/>
              <a:t>Marckx</a:t>
            </a:r>
            <a:r>
              <a:rPr lang="it-IT" dirty="0"/>
              <a:t>, </a:t>
            </a:r>
            <a:r>
              <a:rPr lang="it-IT" i="1" dirty="0"/>
              <a:t>Goodwin</a:t>
            </a:r>
            <a:r>
              <a:rPr lang="it-IT" dirty="0"/>
              <a:t> e </a:t>
            </a:r>
            <a:r>
              <a:rPr lang="it-IT" i="1" dirty="0" err="1"/>
              <a:t>Markin</a:t>
            </a:r>
            <a:r>
              <a:rPr lang="it-IT" dirty="0" smtClean="0"/>
              <a:t>)</a:t>
            </a:r>
          </a:p>
          <a:p>
            <a:r>
              <a:rPr lang="it-IT" i="1" u="sng" dirty="0">
                <a:solidFill>
                  <a:srgbClr val="FF0000"/>
                </a:solidFill>
              </a:rPr>
              <a:t>Christine Goodwin c. Regno Unito</a:t>
            </a:r>
            <a:r>
              <a:rPr lang="it-IT" dirty="0"/>
              <a:t>, 11.7.2002, ric. n. </a:t>
            </a:r>
            <a:r>
              <a:rPr lang="it-IT" dirty="0" smtClean="0"/>
              <a:t>28957/95: il Regno Unito ha violato l’art. 8 CEDU astenendosi dal riconoscere sul piano amministrativo la nuova identità </a:t>
            </a:r>
            <a:r>
              <a:rPr lang="it-IT" dirty="0"/>
              <a:t>sessuale dell’interessata. La Corte si interroga sul se gli “obblighi positivi” che gravano sul legislatore nazionale ai sensi dell'art. 8 siano stati disattesi; se, dunque, il </a:t>
            </a:r>
            <a:r>
              <a:rPr lang="it-IT" dirty="0" smtClean="0"/>
              <a:t>«margine </a:t>
            </a:r>
            <a:r>
              <a:rPr lang="it-IT" dirty="0"/>
              <a:t>di </a:t>
            </a:r>
            <a:r>
              <a:rPr lang="it-IT" dirty="0" smtClean="0"/>
              <a:t>discrezionalità» </a:t>
            </a:r>
            <a:r>
              <a:rPr lang="it-IT" dirty="0"/>
              <a:t>di cui gode il legislatore britannico nell'amministrare </a:t>
            </a:r>
            <a:r>
              <a:rPr lang="it-IT" dirty="0" smtClean="0"/>
              <a:t>il «giusto equilibrio» </a:t>
            </a:r>
            <a:r>
              <a:rPr lang="it-IT" dirty="0"/>
              <a:t>tra i diritti dei singoli (transessuali) e l'interesse della collettività sia stato indebitamente superato. </a:t>
            </a:r>
            <a:r>
              <a:rPr lang="it-IT" dirty="0" smtClean="0"/>
              <a:t>L'analisi </a:t>
            </a:r>
            <a:r>
              <a:rPr lang="it-IT" dirty="0"/>
              <a:t>della Corte muove dai suoi precedenti in materia (par. 73</a:t>
            </a:r>
            <a:r>
              <a:rPr lang="it-IT" dirty="0" smtClean="0"/>
              <a:t>).</a:t>
            </a:r>
          </a:p>
          <a:p>
            <a:r>
              <a:rPr lang="it-IT" dirty="0" smtClean="0"/>
              <a:t>Indebolendone </a:t>
            </a:r>
            <a:r>
              <a:rPr lang="it-IT" dirty="0"/>
              <a:t>la rilevanza, la Corte precisa che la Convenzione va interpretata in maniera evolutiva e coerente con lo sviluppo della </a:t>
            </a:r>
            <a:r>
              <a:rPr lang="it-IT" dirty="0" smtClean="0"/>
              <a:t>società. </a:t>
            </a:r>
            <a:r>
              <a:rPr lang="it-IT" dirty="0"/>
              <a:t>La Corte si riferisce sia ai profili medici sia ai profili sociali della questione, analizzati in un contesto europeo (par. 81 ss.). Conclude che, sebbene non vi sia ancora un consenso generalizzato tra gli oltre 40 Stati membri della CEDU sul problema del transessualismo e sulle conseguenze giuridiche da riconoscere all'identità sessuale acquisita (par. 85 ss.), vi è ormai “prova chiara e non contestata di un crescente orientamento internazionale di favore” nei confronti della posizione dei transessuali (par. </a:t>
            </a:r>
            <a:r>
              <a:rPr lang="it-IT" dirty="0" smtClean="0"/>
              <a:t>85) (</a:t>
            </a:r>
            <a:r>
              <a:rPr lang="it-IT" dirty="0" err="1" smtClean="0"/>
              <a:t>overruling</a:t>
            </a:r>
            <a:r>
              <a:rPr lang="it-IT" dirty="0" smtClean="0"/>
              <a:t> o ribaltamento del precedente degli anni 80).</a:t>
            </a:r>
          </a:p>
          <a:p>
            <a:endParaRPr lang="it-IT" dirty="0"/>
          </a:p>
          <a:p>
            <a:endParaRPr lang="it-IT" dirty="0"/>
          </a:p>
        </p:txBody>
      </p:sp>
    </p:spTree>
    <p:extLst>
      <p:ext uri="{BB962C8B-B14F-4D97-AF65-F5344CB8AC3E}">
        <p14:creationId xmlns:p14="http://schemas.microsoft.com/office/powerpoint/2010/main" val="28622455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La </a:t>
            </a:r>
            <a:r>
              <a:rPr lang="it-IT" dirty="0" err="1" smtClean="0"/>
              <a:t>Cedu</a:t>
            </a:r>
            <a:r>
              <a:rPr lang="it-IT" dirty="0" smtClean="0"/>
              <a:t> e il Consiglio d’Europa</a:t>
            </a:r>
          </a:p>
          <a:p>
            <a:r>
              <a:rPr lang="it-IT" dirty="0" smtClean="0"/>
              <a:t>L’accesso individuale alla Corte europea: l’evoluzione</a:t>
            </a:r>
          </a:p>
          <a:p>
            <a:r>
              <a:rPr lang="it-IT" dirty="0" smtClean="0"/>
              <a:t>Le formazioni di giudizio della Corte</a:t>
            </a:r>
          </a:p>
          <a:p>
            <a:r>
              <a:rPr lang="it-IT" dirty="0" smtClean="0"/>
              <a:t>Il ruolo della «Grande Camera»</a:t>
            </a:r>
          </a:p>
          <a:p>
            <a:r>
              <a:rPr lang="it-IT" dirty="0" smtClean="0"/>
              <a:t>Il ruolo del Comitato dei ministri del Consiglio d’Europa</a:t>
            </a:r>
          </a:p>
          <a:p>
            <a:r>
              <a:rPr lang="it-IT" dirty="0" smtClean="0"/>
              <a:t>Il ricorso individuale: la qualità di vittima</a:t>
            </a:r>
          </a:p>
          <a:p>
            <a:r>
              <a:rPr lang="it-IT" dirty="0" smtClean="0"/>
              <a:t>Il ricorso individuale: il previo esaurimento</a:t>
            </a:r>
          </a:p>
          <a:p>
            <a:r>
              <a:rPr lang="it-IT" dirty="0" smtClean="0"/>
              <a:t>Il ricorso individuale: il pregiudizio importante. La casistica</a:t>
            </a:r>
          </a:p>
          <a:p>
            <a:r>
              <a:rPr lang="it-IT" dirty="0" smtClean="0"/>
              <a:t>Il ricorso individuale: la questione dell’imputabilità statale</a:t>
            </a:r>
          </a:p>
          <a:p>
            <a:r>
              <a:rPr lang="it-IT" dirty="0" smtClean="0"/>
              <a:t>Il ricorso individuale: la questione delle violazioni statali «extraterritoriali»</a:t>
            </a:r>
          </a:p>
          <a:p>
            <a:r>
              <a:rPr lang="it-IT" dirty="0" smtClean="0"/>
              <a:t>I profili procedurali: la competenza ad accertare l’irricevibilità del ricorso</a:t>
            </a:r>
          </a:p>
          <a:p>
            <a:r>
              <a:rPr lang="it-IT" dirty="0" smtClean="0"/>
              <a:t>(segue) Presupposti ed efficacia delle misure «cautelari» o «conservative»</a:t>
            </a:r>
          </a:p>
        </p:txBody>
      </p:sp>
    </p:spTree>
    <p:extLst>
      <p:ext uri="{BB962C8B-B14F-4D97-AF65-F5344CB8AC3E}">
        <p14:creationId xmlns:p14="http://schemas.microsoft.com/office/powerpoint/2010/main" val="32102067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a:t>
            </a:r>
            <a:endParaRPr lang="it-IT" dirty="0"/>
          </a:p>
        </p:txBody>
      </p:sp>
      <p:sp>
        <p:nvSpPr>
          <p:cNvPr id="3" name="Segnaposto contenuto 2"/>
          <p:cNvSpPr>
            <a:spLocks noGrp="1"/>
          </p:cNvSpPr>
          <p:nvPr>
            <p:ph idx="1"/>
          </p:nvPr>
        </p:nvSpPr>
        <p:spPr/>
        <p:txBody>
          <a:bodyPr>
            <a:normAutofit fontScale="92500"/>
          </a:bodyPr>
          <a:lstStyle/>
          <a:p>
            <a:r>
              <a:rPr lang="it-IT" dirty="0"/>
              <a:t>La composizione amichevole</a:t>
            </a:r>
          </a:p>
          <a:p>
            <a:r>
              <a:rPr lang="it-IT" dirty="0"/>
              <a:t>Il carattere definitivo delle sentenze della Corte</a:t>
            </a:r>
          </a:p>
          <a:p>
            <a:r>
              <a:rPr lang="it-IT" dirty="0"/>
              <a:t>Gli effetti della sentenza della Corte</a:t>
            </a:r>
          </a:p>
          <a:p>
            <a:r>
              <a:rPr lang="it-IT" dirty="0"/>
              <a:t>Le sentenze pilota: natura e procedimento</a:t>
            </a:r>
          </a:p>
          <a:p>
            <a:r>
              <a:rPr lang="it-IT" dirty="0"/>
              <a:t>L’equa soddisfazione</a:t>
            </a:r>
          </a:p>
          <a:p>
            <a:r>
              <a:rPr lang="it-IT" dirty="0"/>
              <a:t>Il principio di autonomia nell’interpretazione dei diritti convenzionali</a:t>
            </a:r>
          </a:p>
          <a:p>
            <a:r>
              <a:rPr lang="it-IT" dirty="0" smtClean="0"/>
              <a:t>Le deroghe ai diritti convenzionali: presupposti di liceità</a:t>
            </a:r>
          </a:p>
          <a:p>
            <a:r>
              <a:rPr lang="it-IT" dirty="0" smtClean="0"/>
              <a:t>La questione del «margine di apprezzamento»</a:t>
            </a:r>
          </a:p>
          <a:p>
            <a:r>
              <a:rPr lang="it-IT" dirty="0" smtClean="0"/>
              <a:t>Obblighi statali «positivi» derivanti dai diritti convenzionali</a:t>
            </a:r>
            <a:endParaRPr lang="it-IT" dirty="0"/>
          </a:p>
        </p:txBody>
      </p:sp>
    </p:spTree>
    <p:extLst>
      <p:ext uri="{BB962C8B-B14F-4D97-AF65-F5344CB8AC3E}">
        <p14:creationId xmlns:p14="http://schemas.microsoft.com/office/powerpoint/2010/main" val="1476121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L’effettività della funzione giurisdizionale europea</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La CEDU prevede </a:t>
            </a:r>
            <a:r>
              <a:rPr lang="it-IT" dirty="0"/>
              <a:t>la possibilità che </a:t>
            </a:r>
            <a:r>
              <a:rPr lang="it-IT" i="1" dirty="0"/>
              <a:t>l’individuo leso da una violazione dei diritti convenzionali imputabile a uno Stato membro</a:t>
            </a:r>
            <a:r>
              <a:rPr lang="it-IT" dirty="0"/>
              <a:t> possa attivare – a determinate condizioni di ricevibilità e </a:t>
            </a:r>
            <a:r>
              <a:rPr lang="it-IT" dirty="0" err="1"/>
              <a:t>competenziali</a:t>
            </a:r>
            <a:r>
              <a:rPr lang="it-IT" dirty="0"/>
              <a:t>, alquanto complesse (vedi gli </a:t>
            </a:r>
            <a:r>
              <a:rPr lang="it-IT" dirty="0">
                <a:solidFill>
                  <a:srgbClr val="FF0000"/>
                </a:solidFill>
              </a:rPr>
              <a:t>art. 34, </a:t>
            </a:r>
            <a:r>
              <a:rPr lang="it-IT" dirty="0" err="1">
                <a:solidFill>
                  <a:srgbClr val="FF0000"/>
                </a:solidFill>
              </a:rPr>
              <a:t>Individual</a:t>
            </a:r>
            <a:r>
              <a:rPr lang="it-IT" dirty="0">
                <a:solidFill>
                  <a:srgbClr val="FF0000"/>
                </a:solidFill>
              </a:rPr>
              <a:t> </a:t>
            </a:r>
            <a:r>
              <a:rPr lang="it-IT" dirty="0" err="1">
                <a:solidFill>
                  <a:srgbClr val="FF0000"/>
                </a:solidFill>
              </a:rPr>
              <a:t>applications</a:t>
            </a:r>
            <a:r>
              <a:rPr lang="it-IT" dirty="0">
                <a:solidFill>
                  <a:srgbClr val="FF0000"/>
                </a:solidFill>
              </a:rPr>
              <a:t>; 35, </a:t>
            </a:r>
            <a:r>
              <a:rPr lang="it-IT" dirty="0" err="1">
                <a:solidFill>
                  <a:srgbClr val="FF0000"/>
                </a:solidFill>
              </a:rPr>
              <a:t>Admissibility</a:t>
            </a:r>
            <a:r>
              <a:rPr lang="it-IT" dirty="0">
                <a:solidFill>
                  <a:srgbClr val="FF0000"/>
                </a:solidFill>
              </a:rPr>
              <a:t> </a:t>
            </a:r>
            <a:r>
              <a:rPr lang="it-IT" dirty="0" err="1">
                <a:solidFill>
                  <a:srgbClr val="FF0000"/>
                </a:solidFill>
              </a:rPr>
              <a:t>criteria</a:t>
            </a:r>
            <a:r>
              <a:rPr lang="it-IT" dirty="0"/>
              <a:t> della CEDU) – la Corte (giurisdizione internazionale); </a:t>
            </a:r>
          </a:p>
          <a:p>
            <a:r>
              <a:rPr lang="it-IT" dirty="0"/>
              <a:t>Se il ricorso è </a:t>
            </a:r>
            <a:r>
              <a:rPr lang="it-IT" dirty="0">
                <a:solidFill>
                  <a:srgbClr val="FF0000"/>
                </a:solidFill>
              </a:rPr>
              <a:t>reputato ricevibile</a:t>
            </a:r>
            <a:r>
              <a:rPr lang="it-IT" dirty="0"/>
              <a:t> (art. 35, par. 4: scoglio!) e </a:t>
            </a:r>
            <a:r>
              <a:rPr lang="it-IT" dirty="0">
                <a:solidFill>
                  <a:srgbClr val="FF0000"/>
                </a:solidFill>
              </a:rPr>
              <a:t>non è archiviato d’ufficio</a:t>
            </a:r>
            <a:r>
              <a:rPr lang="it-IT" dirty="0"/>
              <a:t> (art. 37, </a:t>
            </a:r>
            <a:r>
              <a:rPr lang="it-IT" u="sng" dirty="0" err="1"/>
              <a:t>Striking</a:t>
            </a:r>
            <a:r>
              <a:rPr lang="it-IT" u="sng" dirty="0"/>
              <a:t> out </a:t>
            </a:r>
            <a:r>
              <a:rPr lang="it-IT" u="sng" dirty="0" err="1"/>
              <a:t>applications</a:t>
            </a:r>
            <a:r>
              <a:rPr lang="it-IT" dirty="0"/>
              <a:t>) o non interviene una composizione amichevole con il patrocinio e sotto la supervisione della Corte (art. 39, </a:t>
            </a:r>
            <a:r>
              <a:rPr lang="it-IT" dirty="0" err="1">
                <a:solidFill>
                  <a:srgbClr val="FF0000"/>
                </a:solidFill>
              </a:rPr>
              <a:t>Friendly</a:t>
            </a:r>
            <a:r>
              <a:rPr lang="it-IT" dirty="0">
                <a:solidFill>
                  <a:srgbClr val="FF0000"/>
                </a:solidFill>
              </a:rPr>
              <a:t> </a:t>
            </a:r>
            <a:r>
              <a:rPr lang="it-IT" dirty="0" err="1">
                <a:solidFill>
                  <a:srgbClr val="FF0000"/>
                </a:solidFill>
              </a:rPr>
              <a:t>settlement</a:t>
            </a:r>
            <a:r>
              <a:rPr lang="it-IT" dirty="0"/>
              <a:t>), esso può ottenere (art. 42, </a:t>
            </a:r>
            <a:r>
              <a:rPr lang="it-IT" dirty="0" err="1">
                <a:solidFill>
                  <a:srgbClr val="FF0000"/>
                </a:solidFill>
              </a:rPr>
              <a:t>Judgements</a:t>
            </a:r>
            <a:r>
              <a:rPr lang="it-IT" dirty="0">
                <a:solidFill>
                  <a:srgbClr val="FF0000"/>
                </a:solidFill>
              </a:rPr>
              <a:t> of </a:t>
            </a:r>
            <a:r>
              <a:rPr lang="it-IT" dirty="0" err="1">
                <a:solidFill>
                  <a:srgbClr val="FF0000"/>
                </a:solidFill>
              </a:rPr>
              <a:t>Chambers</a:t>
            </a:r>
            <a:r>
              <a:rPr lang="it-IT" dirty="0"/>
              <a:t>; art. 44, </a:t>
            </a:r>
            <a:r>
              <a:rPr lang="it-IT" dirty="0" err="1">
                <a:solidFill>
                  <a:srgbClr val="FF0000"/>
                </a:solidFill>
              </a:rPr>
              <a:t>Final</a:t>
            </a:r>
            <a:r>
              <a:rPr lang="it-IT" dirty="0">
                <a:solidFill>
                  <a:srgbClr val="FF0000"/>
                </a:solidFill>
              </a:rPr>
              <a:t> </a:t>
            </a:r>
            <a:r>
              <a:rPr lang="it-IT" dirty="0" err="1">
                <a:solidFill>
                  <a:srgbClr val="FF0000"/>
                </a:solidFill>
              </a:rPr>
              <a:t>judgements</a:t>
            </a:r>
            <a:r>
              <a:rPr lang="it-IT" dirty="0"/>
              <a:t>)</a:t>
            </a:r>
          </a:p>
          <a:p>
            <a:r>
              <a:rPr lang="it-IT" dirty="0"/>
              <a:t>a) una </a:t>
            </a:r>
            <a:r>
              <a:rPr lang="it-IT" dirty="0">
                <a:solidFill>
                  <a:srgbClr val="FF0000"/>
                </a:solidFill>
              </a:rPr>
              <a:t>sentenza di accertamento</a:t>
            </a:r>
            <a:r>
              <a:rPr lang="it-IT" dirty="0"/>
              <a:t> della violazione (pubblicata) che obbliga lo Stato membro </a:t>
            </a:r>
            <a:r>
              <a:rPr lang="it-IT" dirty="0">
                <a:solidFill>
                  <a:srgbClr val="FF0000"/>
                </a:solidFill>
              </a:rPr>
              <a:t>soccombente</a:t>
            </a:r>
            <a:r>
              <a:rPr lang="it-IT" dirty="0"/>
              <a:t> (ma che ha </a:t>
            </a:r>
            <a:r>
              <a:rPr lang="it-IT" dirty="0">
                <a:solidFill>
                  <a:srgbClr val="FF0000"/>
                </a:solidFill>
              </a:rPr>
              <a:t>valore di </a:t>
            </a:r>
            <a:r>
              <a:rPr lang="it-IT" dirty="0" smtClean="0">
                <a:solidFill>
                  <a:srgbClr val="FF0000"/>
                </a:solidFill>
              </a:rPr>
              <a:t>«cosa interpretata» </a:t>
            </a:r>
            <a:r>
              <a:rPr lang="it-IT" dirty="0">
                <a:solidFill>
                  <a:srgbClr val="FF0000"/>
                </a:solidFill>
              </a:rPr>
              <a:t>anche per gli altri </a:t>
            </a:r>
            <a:r>
              <a:rPr lang="it-IT" dirty="0" smtClean="0">
                <a:solidFill>
                  <a:srgbClr val="FF0000"/>
                </a:solidFill>
              </a:rPr>
              <a:t>Stati membri</a:t>
            </a:r>
            <a:r>
              <a:rPr lang="it-IT" dirty="0" smtClean="0"/>
              <a:t>) </a:t>
            </a:r>
            <a:r>
              <a:rPr lang="it-IT" dirty="0"/>
              <a:t>ad assumere </a:t>
            </a:r>
            <a:r>
              <a:rPr lang="it-IT" dirty="0">
                <a:solidFill>
                  <a:srgbClr val="FF0000"/>
                </a:solidFill>
              </a:rPr>
              <a:t>misure ripristinatorie</a:t>
            </a:r>
            <a:r>
              <a:rPr lang="it-IT" dirty="0"/>
              <a:t> (individuali; eccezionalmente generali: art. 46, par. 1, </a:t>
            </a:r>
            <a:r>
              <a:rPr lang="it-IT" dirty="0" err="1">
                <a:solidFill>
                  <a:srgbClr val="FF0000"/>
                </a:solidFill>
              </a:rPr>
              <a:t>Binding</a:t>
            </a:r>
            <a:r>
              <a:rPr lang="it-IT" dirty="0">
                <a:solidFill>
                  <a:srgbClr val="FF0000"/>
                </a:solidFill>
              </a:rPr>
              <a:t> force of </a:t>
            </a:r>
            <a:r>
              <a:rPr lang="it-IT" dirty="0" err="1">
                <a:solidFill>
                  <a:srgbClr val="FF0000"/>
                </a:solidFill>
              </a:rPr>
              <a:t>judgements</a:t>
            </a:r>
            <a:r>
              <a:rPr lang="it-IT" dirty="0"/>
              <a:t>): e </a:t>
            </a:r>
          </a:p>
          <a:p>
            <a:r>
              <a:rPr lang="it-IT" dirty="0"/>
              <a:t>b) eventualmente </a:t>
            </a:r>
            <a:r>
              <a:rPr lang="it-IT" dirty="0">
                <a:solidFill>
                  <a:srgbClr val="FF0000"/>
                </a:solidFill>
              </a:rPr>
              <a:t>un indennizzo</a:t>
            </a:r>
            <a:r>
              <a:rPr lang="it-IT" dirty="0"/>
              <a:t> per il danno </a:t>
            </a:r>
            <a:r>
              <a:rPr lang="it-IT" dirty="0">
                <a:solidFill>
                  <a:srgbClr val="FF0000"/>
                </a:solidFill>
              </a:rPr>
              <a:t>economico e morale</a:t>
            </a:r>
            <a:r>
              <a:rPr lang="it-IT" dirty="0"/>
              <a:t> sofferto (</a:t>
            </a:r>
            <a:r>
              <a:rPr lang="it-IT" dirty="0">
                <a:solidFill>
                  <a:srgbClr val="FF0000"/>
                </a:solidFill>
              </a:rPr>
              <a:t>art. 41 </a:t>
            </a:r>
            <a:r>
              <a:rPr lang="it-IT" dirty="0" smtClean="0"/>
              <a:t>CEDU: </a:t>
            </a:r>
            <a:r>
              <a:rPr lang="it-IT" dirty="0"/>
              <a:t>talora l’indennizzo equitativo è escluso, qualora la sentenza già costituisca soddisfazione sufficiente);</a:t>
            </a:r>
          </a:p>
          <a:p>
            <a:r>
              <a:rPr lang="it-IT" dirty="0"/>
              <a:t>c) </a:t>
            </a:r>
            <a:r>
              <a:rPr lang="it-IT" dirty="0">
                <a:solidFill>
                  <a:srgbClr val="FF0000"/>
                </a:solidFill>
              </a:rPr>
              <a:t>l’esecuzione concreta </a:t>
            </a:r>
            <a:r>
              <a:rPr lang="it-IT" dirty="0"/>
              <a:t>da parte dello Stato (e il monitoraggio di </a:t>
            </a:r>
            <a:r>
              <a:rPr lang="it-IT" dirty="0">
                <a:solidFill>
                  <a:srgbClr val="FF0000"/>
                </a:solidFill>
              </a:rPr>
              <a:t>situazioni patologiche</a:t>
            </a:r>
            <a:r>
              <a:rPr lang="it-IT" dirty="0"/>
              <a:t>: inottemperanza/inerzia, difformità delle misure adottate) è affidato al </a:t>
            </a:r>
            <a:r>
              <a:rPr lang="it-IT" dirty="0">
                <a:solidFill>
                  <a:srgbClr val="FF0000"/>
                </a:solidFill>
              </a:rPr>
              <a:t>Comitato dei ministri </a:t>
            </a:r>
            <a:r>
              <a:rPr lang="it-IT" dirty="0"/>
              <a:t>(art. 46</a:t>
            </a:r>
            <a:r>
              <a:rPr lang="it-IT" dirty="0" smtClean="0"/>
              <a:t>)</a:t>
            </a:r>
            <a:endParaRPr lang="it-IT" dirty="0"/>
          </a:p>
        </p:txBody>
      </p:sp>
    </p:spTree>
    <p:extLst>
      <p:ext uri="{BB962C8B-B14F-4D97-AF65-F5344CB8AC3E}">
        <p14:creationId xmlns:p14="http://schemas.microsoft.com/office/powerpoint/2010/main" val="2987636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Corte dopo il Protocollo XIV</a:t>
            </a:r>
            <a:endParaRPr lang="it-IT" dirty="0"/>
          </a:p>
        </p:txBody>
      </p:sp>
      <p:sp>
        <p:nvSpPr>
          <p:cNvPr id="3" name="Segnaposto contenuto 2"/>
          <p:cNvSpPr>
            <a:spLocks noGrp="1"/>
          </p:cNvSpPr>
          <p:nvPr>
            <p:ph idx="1"/>
          </p:nvPr>
        </p:nvSpPr>
        <p:spPr/>
        <p:txBody>
          <a:bodyPr>
            <a:normAutofit fontScale="77500" lnSpcReduction="20000"/>
          </a:bodyPr>
          <a:lstStyle/>
          <a:p>
            <a:r>
              <a:rPr lang="it-IT" dirty="0"/>
              <a:t>Il Protocollo n. XIV, firmato il 13.5.2004 ed entrato in vigore il 1.6.2010, ha ulteriormente modificato il sistema della </a:t>
            </a:r>
            <a:r>
              <a:rPr lang="it-IT" dirty="0" smtClean="0"/>
              <a:t>Corte, ampliando </a:t>
            </a:r>
            <a:r>
              <a:rPr lang="it-IT" dirty="0"/>
              <a:t>le formazioni di giudizio interne della </a:t>
            </a:r>
            <a:r>
              <a:rPr lang="it-IT" dirty="0" smtClean="0"/>
              <a:t>stessa nonché </a:t>
            </a:r>
            <a:r>
              <a:rPr lang="it-IT" dirty="0">
                <a:solidFill>
                  <a:srgbClr val="FF0000"/>
                </a:solidFill>
              </a:rPr>
              <a:t>le funzioni del Comitato</a:t>
            </a:r>
            <a:r>
              <a:rPr lang="it-IT" dirty="0"/>
              <a:t> (articolate in funzioni di controllo e funzioni di attivazione della Corte ad esso </a:t>
            </a:r>
            <a:r>
              <a:rPr lang="it-IT" dirty="0" smtClean="0"/>
              <a:t>strumentali: per esempio per l’interpretazione della sentenza o per l’accertamento della mancata esecuzione della sentenza d’accertamento). </a:t>
            </a:r>
            <a:endParaRPr lang="it-IT" dirty="0"/>
          </a:p>
          <a:p>
            <a:r>
              <a:rPr lang="it-IT" dirty="0"/>
              <a:t> </a:t>
            </a:r>
            <a:r>
              <a:rPr lang="it-IT" dirty="0" smtClean="0"/>
              <a:t>Esso </a:t>
            </a:r>
            <a:r>
              <a:rPr lang="it-IT" dirty="0"/>
              <a:t>risponde </a:t>
            </a:r>
            <a:r>
              <a:rPr lang="it-IT" dirty="0">
                <a:solidFill>
                  <a:srgbClr val="FF0000"/>
                </a:solidFill>
              </a:rPr>
              <a:t>all'</a:t>
            </a:r>
            <a:r>
              <a:rPr lang="it-IT" i="1" dirty="0">
                <a:solidFill>
                  <a:srgbClr val="FF0000"/>
                </a:solidFill>
              </a:rPr>
              <a:t>abnorme aumento</a:t>
            </a:r>
            <a:r>
              <a:rPr lang="it-IT" dirty="0">
                <a:solidFill>
                  <a:srgbClr val="FF0000"/>
                </a:solidFill>
              </a:rPr>
              <a:t> </a:t>
            </a:r>
            <a:r>
              <a:rPr lang="it-IT" dirty="0"/>
              <a:t>del carico di lavoro della Corte, che da un lato è stato determinato dall'allargamento degli Stati membri della CEDU (e del Consiglio d'Europa: 47), con un “pubblico” </a:t>
            </a:r>
            <a:r>
              <a:rPr lang="it-IT" dirty="0" smtClean="0"/>
              <a:t>di </a:t>
            </a:r>
            <a:r>
              <a:rPr lang="it-IT" b="1" dirty="0" smtClean="0"/>
              <a:t>820 </a:t>
            </a:r>
            <a:r>
              <a:rPr lang="it-IT" b="1" dirty="0"/>
              <a:t>milioni di individui</a:t>
            </a:r>
            <a:r>
              <a:rPr lang="it-IT" dirty="0"/>
              <a:t>, dall'altro, dal </a:t>
            </a:r>
            <a:r>
              <a:rPr lang="it-IT" dirty="0">
                <a:solidFill>
                  <a:srgbClr val="FF0000"/>
                </a:solidFill>
              </a:rPr>
              <a:t>crescente interesse</a:t>
            </a:r>
            <a:r>
              <a:rPr lang="it-IT" dirty="0"/>
              <a:t> per la CEDU (la Corte è considerata, per le caratteristiche del sistema, una sorta di </a:t>
            </a:r>
            <a:r>
              <a:rPr lang="it-IT" dirty="0">
                <a:solidFill>
                  <a:srgbClr val="FF0000"/>
                </a:solidFill>
              </a:rPr>
              <a:t>corte “aggiuntiva” di ultima istanza “nazionale”</a:t>
            </a:r>
            <a:r>
              <a:rPr lang="it-IT" dirty="0"/>
              <a:t>), che determina peraltro una grande quantità di </a:t>
            </a:r>
            <a:r>
              <a:rPr lang="it-IT" i="1" dirty="0">
                <a:solidFill>
                  <a:srgbClr val="FF0000"/>
                </a:solidFill>
              </a:rPr>
              <a:t>ricorsi irricevibili</a:t>
            </a:r>
            <a:r>
              <a:rPr lang="it-IT" dirty="0">
                <a:solidFill>
                  <a:srgbClr val="FF0000"/>
                </a:solidFill>
              </a:rPr>
              <a:t> </a:t>
            </a:r>
            <a:r>
              <a:rPr lang="it-IT" dirty="0"/>
              <a:t>(circa il 90% dei medesimi</a:t>
            </a:r>
            <a:r>
              <a:rPr lang="it-IT" dirty="0" smtClean="0"/>
              <a:t>).</a:t>
            </a:r>
          </a:p>
          <a:p>
            <a:r>
              <a:rPr lang="it-IT" dirty="0">
                <a:solidFill>
                  <a:srgbClr val="FF0000"/>
                </a:solidFill>
              </a:rPr>
              <a:t>Due ulteriori Protocolli </a:t>
            </a:r>
            <a:r>
              <a:rPr lang="it-IT" dirty="0"/>
              <a:t>(il XV e il XVI), firmati il 24.6.2013 e il 2.10.2013, non ancora entrati in vigore ma in corso di ratifica (i protocolli procedurali devono essere ratificati da tutti gli Stati parte), prevedono ulteriori modifiche di dettaglio, inclusi criteri «restrittivi» di accesso alla giurisdizione della Corte (affaticata da sovraccarico di lavoro) e una importante innovazione procedurale</a:t>
            </a:r>
            <a:r>
              <a:rPr lang="it-IT" dirty="0" smtClean="0"/>
              <a:t>.</a:t>
            </a:r>
            <a:endParaRPr lang="it-IT" dirty="0"/>
          </a:p>
        </p:txBody>
      </p:sp>
    </p:spTree>
    <p:extLst>
      <p:ext uri="{BB962C8B-B14F-4D97-AF65-F5344CB8AC3E}">
        <p14:creationId xmlns:p14="http://schemas.microsoft.com/office/powerpoint/2010/main" val="2273004039"/>
      </p:ext>
    </p:extLst>
  </p:cSld>
  <p:clrMapOvr>
    <a:masterClrMapping/>
  </p:clrMapOvr>
</p:sld>
</file>

<file path=ppt/theme/theme1.xml><?xml version="1.0" encoding="utf-8"?>
<a:theme xmlns:a="http://schemas.openxmlformats.org/drawingml/2006/main" name="Profondità">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TM04033923[[fn=Profondità]]</Template>
  <TotalTime>15853</TotalTime>
  <Words>17803</Words>
  <Application>Microsoft Office PowerPoint</Application>
  <PresentationFormat>Widescreen</PresentationFormat>
  <Paragraphs>437</Paragraphs>
  <Slides>72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72</vt:i4>
      </vt:variant>
    </vt:vector>
  </HeadingPairs>
  <TitlesOfParts>
    <vt:vector size="77" baseType="lpstr">
      <vt:lpstr>Arial</vt:lpstr>
      <vt:lpstr>Corbel</vt:lpstr>
      <vt:lpstr>Lucida Sans Unicode</vt:lpstr>
      <vt:lpstr>Wingdings</vt:lpstr>
      <vt:lpstr>Profondità</vt:lpstr>
      <vt:lpstr>La CEDU</vt:lpstr>
      <vt:lpstr>La genesi della CEDU</vt:lpstr>
      <vt:lpstr>Il Consiglio d’Europa e la CEDU</vt:lpstr>
      <vt:lpstr>La struttura della Convenzione</vt:lpstr>
      <vt:lpstr>I Protocolli addizionali (opzionali)</vt:lpstr>
      <vt:lpstr>La Corte, architrave del sistema di garanzia internazionale</vt:lpstr>
      <vt:lpstr>L’accesso individuale alla Corte</vt:lpstr>
      <vt:lpstr>L’effettività della funzione giurisdizionale europea</vt:lpstr>
      <vt:lpstr>La Corte dopo il Protocollo XIV</vt:lpstr>
      <vt:lpstr>I Protocolli XV e XVI</vt:lpstr>
      <vt:lpstr>La struttura «istituzionale» del sistema di controllo</vt:lpstr>
      <vt:lpstr>Le formazioni di giudizio interne alla Corte EDU: giudice unico e comitati</vt:lpstr>
      <vt:lpstr>Le Camere (e le Sezioni)</vt:lpstr>
      <vt:lpstr>La Grande Camera: la rimessione camerale (art. 30)</vt:lpstr>
      <vt:lpstr>La Grande Camera: il rinvio richiesto dalle parti (art. 43)</vt:lpstr>
      <vt:lpstr>Il Comitato dei ministri</vt:lpstr>
      <vt:lpstr>Il diritto di ricorso individuale</vt:lpstr>
      <vt:lpstr>La qualità di «vittima»</vt:lpstr>
      <vt:lpstr>La nozione di «vittima diretta» e il caso delle «misure normative»</vt:lpstr>
      <vt:lpstr>La nozione di vittima «indiretta»</vt:lpstr>
      <vt:lpstr>e di vittima «potenziale»</vt:lpstr>
      <vt:lpstr>Il caso Soering c. Regno Unito</vt:lpstr>
      <vt:lpstr>Vittima potenziale: insufficienza di «meri sospetti o congetture»</vt:lpstr>
      <vt:lpstr>Il caso Ada Rossi e altri c. Italia</vt:lpstr>
      <vt:lpstr>Il previo esaurimento dei rimedi interni</vt:lpstr>
      <vt:lpstr>Segue: condizioni d’applicabilità della regola</vt:lpstr>
      <vt:lpstr>Oneri del ricorrente</vt:lpstr>
      <vt:lpstr>Distribuzione dell’onere della prova dell’esaurimento</vt:lpstr>
      <vt:lpstr>Il «termine dei 6 mesi»</vt:lpstr>
      <vt:lpstr>La questione del «pregiudizio importante» (art. 35.3 lett b, CEDU)</vt:lpstr>
      <vt:lpstr>L’interpretazione del «pregiudizio importante»</vt:lpstr>
      <vt:lpstr>Segue</vt:lpstr>
      <vt:lpstr>Presupposti di sostanza del ricorso: l’incompatibilità «ratione personae»</vt:lpstr>
      <vt:lpstr>Il problema dell’imputabilità allo Stato dell’attuazione di atti imposti dall’ONU</vt:lpstr>
      <vt:lpstr>Non imputabilità agli Stati membri di interventi lesivi «determinati» dall’ONU</vt:lpstr>
      <vt:lpstr>Imputabilità di atti o omissioni ricadenti nella «discrezionalità statale»</vt:lpstr>
      <vt:lpstr>L’incompatibilità «ratione loci»</vt:lpstr>
      <vt:lpstr>Lo «spazio giuridico convenzionale»</vt:lpstr>
      <vt:lpstr>Segue</vt:lpstr>
      <vt:lpstr>Incompatibilità «ratione temporis»</vt:lpstr>
      <vt:lpstr>Incompatibilità «ratione materiae»</vt:lpstr>
      <vt:lpstr>Sinossi delle condizioni di ricevibilità del ricorso individuale (art. 34 e 35)</vt:lpstr>
      <vt:lpstr>Profili procedurali ed esiti del ricorso</vt:lpstr>
      <vt:lpstr>a) Fase introduttiva del procedimento</vt:lpstr>
      <vt:lpstr>Fase introduttiva (segue)</vt:lpstr>
      <vt:lpstr>b) Instaurazione del procedimento</vt:lpstr>
      <vt:lpstr>Instaurazione del procedimento (segue): le misure cautelari </vt:lpstr>
      <vt:lpstr>Instaurazione del procedimento: segue</vt:lpstr>
      <vt:lpstr>c) Procedimenti alternativi e radiazione del ruolo</vt:lpstr>
      <vt:lpstr>La radiazione dal ruolo</vt:lpstr>
      <vt:lpstr>d) La sentenza sul merito: competenza e carattere definitivo</vt:lpstr>
      <vt:lpstr>e) La sentenza: contenuti e motivazione</vt:lpstr>
      <vt:lpstr>La sentenza: effetti soggettivi, obbligo di esecuzione e monitoraggio</vt:lpstr>
      <vt:lpstr>L’esecuzione (segue)</vt:lpstr>
      <vt:lpstr>Le «sentenze pilota»</vt:lpstr>
      <vt:lpstr>Segue</vt:lpstr>
      <vt:lpstr>La «codificazione» dell’art. 61 reg. proc.</vt:lpstr>
      <vt:lpstr>La sentenza: «l’equa soddisfazione» (art. 41 CEDU)</vt:lpstr>
      <vt:lpstr>L’equa soddisfazione: la prassi</vt:lpstr>
      <vt:lpstr>Caratteri dei diritti e delle libertà CEDU</vt:lpstr>
      <vt:lpstr>I diritti convenzionali «impliciti»</vt:lpstr>
      <vt:lpstr>Diritti convenzionali «assoluti» o «derogabili»  </vt:lpstr>
      <vt:lpstr>Condizioni di liceità delle «ingerenze» pubbliche nei diritti protetti</vt:lpstr>
      <vt:lpstr>I diritti convenzionali implicano obblighi «negativi» e obblighi «positivi»</vt:lpstr>
      <vt:lpstr>Obblighi positivi in materia di diritto di famiglia e di libertà d’espressione</vt:lpstr>
      <vt:lpstr>La questione del «margine di apprezzamento» statale</vt:lpstr>
      <vt:lpstr>La portata del margine di apprezzamento</vt:lpstr>
      <vt:lpstr>Principi interpretativi convenzionali</vt:lpstr>
      <vt:lpstr>Principio di effettività</vt:lpstr>
      <vt:lpstr>Carattere evolutivo dei diritti convenzionali</vt:lpstr>
      <vt:lpstr>Questioni</vt:lpstr>
      <vt:lpstr>Questioni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CEDU</dc:title>
  <dc:creator>Amadeo</dc:creator>
  <cp:lastModifiedBy>Amadeo</cp:lastModifiedBy>
  <cp:revision>273</cp:revision>
  <cp:lastPrinted>2016-12-07T12:18:46Z</cp:lastPrinted>
  <dcterms:created xsi:type="dcterms:W3CDTF">2016-11-27T09:12:36Z</dcterms:created>
  <dcterms:modified xsi:type="dcterms:W3CDTF">2016-12-08T09:26:00Z</dcterms:modified>
</cp:coreProperties>
</file>