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113"/>
  </p:notesMasterIdLst>
  <p:sldIdLst>
    <p:sldId id="325" r:id="rId2"/>
    <p:sldId id="465" r:id="rId3"/>
    <p:sldId id="466" r:id="rId4"/>
    <p:sldId id="467" r:id="rId5"/>
    <p:sldId id="464" r:id="rId6"/>
    <p:sldId id="462" r:id="rId7"/>
    <p:sldId id="463" r:id="rId8"/>
    <p:sldId id="469" r:id="rId9"/>
    <p:sldId id="471" r:id="rId10"/>
    <p:sldId id="472" r:id="rId11"/>
    <p:sldId id="473" r:id="rId12"/>
    <p:sldId id="474" r:id="rId13"/>
    <p:sldId id="475" r:id="rId14"/>
    <p:sldId id="476" r:id="rId15"/>
    <p:sldId id="477" r:id="rId16"/>
    <p:sldId id="438" r:id="rId17"/>
    <p:sldId id="481" r:id="rId18"/>
    <p:sldId id="478" r:id="rId19"/>
    <p:sldId id="480" r:id="rId20"/>
    <p:sldId id="459" r:id="rId21"/>
    <p:sldId id="460" r:id="rId22"/>
    <p:sldId id="479" r:id="rId23"/>
    <p:sldId id="485" r:id="rId24"/>
    <p:sldId id="482" r:id="rId25"/>
    <p:sldId id="483" r:id="rId26"/>
    <p:sldId id="486" r:id="rId27"/>
    <p:sldId id="489" r:id="rId28"/>
    <p:sldId id="488" r:id="rId29"/>
    <p:sldId id="487" r:id="rId30"/>
    <p:sldId id="502" r:id="rId31"/>
    <p:sldId id="490" r:id="rId32"/>
    <p:sldId id="491" r:id="rId33"/>
    <p:sldId id="484" r:id="rId34"/>
    <p:sldId id="520" r:id="rId35"/>
    <p:sldId id="492" r:id="rId36"/>
    <p:sldId id="493" r:id="rId37"/>
    <p:sldId id="494" r:id="rId38"/>
    <p:sldId id="495" r:id="rId39"/>
    <p:sldId id="496" r:id="rId40"/>
    <p:sldId id="498" r:id="rId41"/>
    <p:sldId id="497" r:id="rId42"/>
    <p:sldId id="499" r:id="rId43"/>
    <p:sldId id="503" r:id="rId44"/>
    <p:sldId id="500" r:id="rId45"/>
    <p:sldId id="501" r:id="rId46"/>
    <p:sldId id="505" r:id="rId47"/>
    <p:sldId id="504" r:id="rId48"/>
    <p:sldId id="511" r:id="rId49"/>
    <p:sldId id="507" r:id="rId50"/>
    <p:sldId id="508" r:id="rId51"/>
    <p:sldId id="510" r:id="rId52"/>
    <p:sldId id="512" r:id="rId53"/>
    <p:sldId id="513" r:id="rId54"/>
    <p:sldId id="524" r:id="rId55"/>
    <p:sldId id="514" r:id="rId56"/>
    <p:sldId id="509" r:id="rId57"/>
    <p:sldId id="515" r:id="rId58"/>
    <p:sldId id="516" r:id="rId59"/>
    <p:sldId id="517" r:id="rId60"/>
    <p:sldId id="527" r:id="rId61"/>
    <p:sldId id="528" r:id="rId62"/>
    <p:sldId id="529" r:id="rId63"/>
    <p:sldId id="530" r:id="rId64"/>
    <p:sldId id="538" r:id="rId65"/>
    <p:sldId id="536" r:id="rId66"/>
    <p:sldId id="519" r:id="rId67"/>
    <p:sldId id="531" r:id="rId68"/>
    <p:sldId id="532" r:id="rId69"/>
    <p:sldId id="533" r:id="rId70"/>
    <p:sldId id="534" r:id="rId71"/>
    <p:sldId id="535" r:id="rId72"/>
    <p:sldId id="539" r:id="rId73"/>
    <p:sldId id="537" r:id="rId74"/>
    <p:sldId id="518" r:id="rId75"/>
    <p:sldId id="540" r:id="rId76"/>
    <p:sldId id="541" r:id="rId77"/>
    <p:sldId id="542" r:id="rId78"/>
    <p:sldId id="546" r:id="rId79"/>
    <p:sldId id="547" r:id="rId80"/>
    <p:sldId id="543" r:id="rId81"/>
    <p:sldId id="544" r:id="rId82"/>
    <p:sldId id="545" r:id="rId83"/>
    <p:sldId id="548" r:id="rId84"/>
    <p:sldId id="549" r:id="rId85"/>
    <p:sldId id="552" r:id="rId86"/>
    <p:sldId id="553" r:id="rId87"/>
    <p:sldId id="550" r:id="rId88"/>
    <p:sldId id="551" r:id="rId89"/>
    <p:sldId id="554" r:id="rId90"/>
    <p:sldId id="555" r:id="rId91"/>
    <p:sldId id="556" r:id="rId92"/>
    <p:sldId id="557" r:id="rId93"/>
    <p:sldId id="521" r:id="rId94"/>
    <p:sldId id="560" r:id="rId95"/>
    <p:sldId id="525" r:id="rId96"/>
    <p:sldId id="523" r:id="rId97"/>
    <p:sldId id="526" r:id="rId98"/>
    <p:sldId id="558" r:id="rId99"/>
    <p:sldId id="559" r:id="rId100"/>
    <p:sldId id="458" r:id="rId101"/>
    <p:sldId id="562" r:id="rId102"/>
    <p:sldId id="427" r:id="rId103"/>
    <p:sldId id="428" r:id="rId104"/>
    <p:sldId id="429" r:id="rId105"/>
    <p:sldId id="410" r:id="rId106"/>
    <p:sldId id="468" r:id="rId107"/>
    <p:sldId id="451" r:id="rId108"/>
    <p:sldId id="454" r:id="rId109"/>
    <p:sldId id="452" r:id="rId110"/>
    <p:sldId id="455" r:id="rId111"/>
    <p:sldId id="385" r:id="rId11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lo Zanin" initials="CZ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83" autoAdjust="0"/>
    <p:restoredTop sz="94660"/>
  </p:normalViewPr>
  <p:slideViewPr>
    <p:cSldViewPr>
      <p:cViewPr>
        <p:scale>
          <a:sx n="100" d="100"/>
          <a:sy n="100" d="100"/>
        </p:scale>
        <p:origin x="-960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2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2137042166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3FB77DD8-9C13-4691-BB19-DFA5DDA6DF87}" type="slidenum">
              <a:rPr lang="it-IT" sz="1200" smtClean="0"/>
              <a:pPr/>
              <a:t>10</a:t>
            </a:fld>
            <a:endParaRPr lang="it-IT" sz="120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smtClean="0">
                <a:ea typeface="ＭＳ Ｐゴシック" pitchFamily="84" charset="-128"/>
              </a:rPr>
              <a:t>I risultati delle utopie razionaliste. Va detto che solo dalla rivoluzione industriale i quartieri e le case erano diverse in base alla classe sociale, prima NO. (Storicamente, nello stesso palazzo vivevano ceti molto diversi, ad es. i nobili (al piano detto apposta “nobile”) con la servitù al mezzanino e parti del palazzo spesso affittate ad artigiani e commercianti.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353913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353913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dirty="0" smtClean="0">
                <a:ea typeface="ＭＳ Ｐゴシック" pitchFamily="84" charset="-128"/>
              </a:rPr>
              <a:t>Un disegno degli anni 20 di scuola </a:t>
            </a:r>
            <a:r>
              <a:rPr lang="it-IT" dirty="0" err="1" smtClean="0">
                <a:ea typeface="ＭＳ Ｐゴシック" pitchFamily="84" charset="-128"/>
              </a:rPr>
              <a:t>lecorbuseriana</a:t>
            </a:r>
            <a:r>
              <a:rPr lang="it-IT" dirty="0" smtClean="0">
                <a:ea typeface="ＭＳ Ｐゴシック" pitchFamily="84" charset="-128"/>
              </a:rPr>
              <a:t> che mostra quella che doveva essere la città moderna “a misura d’uomo” (citazione testuale da “</a:t>
            </a:r>
            <a:r>
              <a:rPr lang="it-IT" dirty="0" err="1" smtClean="0">
                <a:ea typeface="ＭＳ Ｐゴシック" pitchFamily="84" charset="-128"/>
              </a:rPr>
              <a:t>Vers</a:t>
            </a:r>
            <a:r>
              <a:rPr lang="it-IT" dirty="0" smtClean="0">
                <a:ea typeface="ＭＳ Ｐゴシック" pitchFamily="84" charset="-128"/>
              </a:rPr>
              <a:t> une </a:t>
            </a:r>
            <a:r>
              <a:rPr lang="it-IT" dirty="0" err="1" smtClean="0">
                <a:ea typeface="ＭＳ Ｐゴシック" pitchFamily="84" charset="-128"/>
              </a:rPr>
              <a:t>architecture</a:t>
            </a:r>
            <a:r>
              <a:rPr lang="it-IT" dirty="0" smtClean="0">
                <a:ea typeface="ＭＳ Ｐゴシック" pitchFamily="84" charset="-128"/>
              </a:rPr>
              <a:t>” di Le </a:t>
            </a:r>
            <a:r>
              <a:rPr lang="it-IT" dirty="0" err="1" smtClean="0">
                <a:ea typeface="ＭＳ Ｐゴシック" pitchFamily="84" charset="-128"/>
              </a:rPr>
              <a:t>Corbusier</a:t>
            </a:r>
            <a:r>
              <a:rPr lang="it-IT" dirty="0" smtClean="0">
                <a:ea typeface="ＭＳ Ｐゴシック" pitchFamily="84" charset="-128"/>
              </a:rPr>
              <a:t>): strade differenziate per il traffico ad alto scorrimento, veicolare, ciclabile e pedonale; grandi edifici soleggiati (altra utopia presente dai tempi della città giardino, fine 800, inizio 900)</a:t>
            </a:r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44EE980D-9CF1-470E-A8AA-F074955E1AA2}" type="slidenum">
              <a:rPr lang="it-IT" sz="1200" smtClean="0"/>
              <a:pPr/>
              <a:t>23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353913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7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>
                <a:ea typeface="ＭＳ Ｐゴシック" pitchFamily="84" charset="-128"/>
              </a:rPr>
              <a:t>Il Plan Voisin di Le Corbusier per Parigi: la cultura del modernismo aveva portato alla proposta di radere al suolo Parigi, esclusi i monumenti più importanti e l’Ile de la cité, per dar luogo a una griglia razionale (!) cartesiana con alti grattacieli e viabilità differenziata (vedi dia successiva).</a:t>
            </a:r>
          </a:p>
        </p:txBody>
      </p:sp>
      <p:sp>
        <p:nvSpPr>
          <p:cNvPr id="31748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760ECFEA-E87D-4AB7-B264-195138974A21}" type="slidenum">
              <a:rPr lang="it-IT" sz="1200" smtClean="0"/>
              <a:pPr/>
              <a:t>8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3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smtClean="0">
                <a:ea typeface="ＭＳ Ｐゴシック" pitchFamily="84" charset="-128"/>
              </a:rPr>
              <a:t>I risultati dell’utopia della città-giardino. Il cosiddetto “sprawl urbano” o città diffusa è il modello maggiormente diffuso anche nel nostro triveneto che provoca i problemi sociali ed ambientali cui si cerca rimedio.</a:t>
            </a:r>
          </a:p>
        </p:txBody>
      </p:sp>
      <p:sp>
        <p:nvSpPr>
          <p:cNvPr id="3584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84" charset="-128"/>
              </a:defRPr>
            </a:lvl9pPr>
          </a:lstStyle>
          <a:p>
            <a:fld id="{0C8038E7-A1B6-48DA-9C90-87D761329F8A}" type="slidenum">
              <a:rPr lang="it-IT" sz="1200" smtClean="0"/>
              <a:pPr/>
              <a:t>9</a:t>
            </a:fld>
            <a:endParaRPr lang="it-IT" sz="1200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304800" algn="ctr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3786737"/>
            <a:ext cx="7772400" cy="104631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190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628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marL="742950" indent="-285750" rtl="0">
              <a:defRPr/>
            </a:lvl2pPr>
            <a:lvl3pPr marL="1143000" indent="-228600" rtl="0">
              <a:defRPr/>
            </a:lvl3pPr>
            <a:lvl4pPr marL="1600200" indent="-228600"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531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600200"/>
            <a:ext cx="3994525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824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Only" type="titleOnly">
  <p:cSld name="title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3937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69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1pPr>
            <a:lvl2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2pPr>
            <a:lvl3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3pPr>
            <a:lvl4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4pPr>
            <a:lvl5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5pPr>
            <a:lvl6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6pPr>
            <a:lvl7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66666"/>
              <a:buFont typeface="Arial"/>
              <a:buChar char="•"/>
              <a:defRPr sz="1800">
                <a:solidFill>
                  <a:schemeClr val="dk1"/>
                </a:solidFill>
              </a:defRPr>
            </a:lvl7pPr>
            <a:lvl8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  <a:defRPr sz="1800">
                <a:solidFill>
                  <a:schemeClr val="dk1"/>
                </a:solidFill>
              </a:defRPr>
            </a:lvl8pPr>
            <a:lvl9pPr marL="285750" indent="-28575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843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46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971550" y="6597651"/>
            <a:ext cx="1079500" cy="19261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B028D-D98D-4B20-A7A4-3A11D22D13D5}" type="datetime4">
              <a:rPr lang="it-IT"/>
              <a:pPr>
                <a:defRPr/>
              </a:pPr>
              <a:t>11 dicembre 2016</a:t>
            </a:fld>
            <a:endParaRPr lang="it-IT" dirty="0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1"/>
          </p:nvPr>
        </p:nvSpPr>
        <p:spPr>
          <a:xfrm>
            <a:off x="4211638" y="6597651"/>
            <a:ext cx="647700" cy="19261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BD602-818D-48BD-8590-1075062F315E}" type="slidenum">
              <a:rPr lang="it-IT"/>
              <a:pPr>
                <a:defRPr/>
              </a:pPr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indent="2286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342900" algn="l" rtl="0">
              <a:spcBef>
                <a:spcPts val="600"/>
              </a:spcBef>
              <a:buClr>
                <a:schemeClr val="dk1"/>
              </a:buClr>
              <a:buSzPct val="166666"/>
              <a:buFont typeface="Arial"/>
              <a:buChar char="•"/>
              <a:defRPr sz="3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285750" algn="l" rtl="0">
              <a:spcBef>
                <a:spcPts val="480"/>
              </a:spcBef>
              <a:buClr>
                <a:schemeClr val="dk1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228600" algn="l" rtl="0">
              <a:spcBef>
                <a:spcPts val="480"/>
              </a:spcBef>
              <a:buClr>
                <a:schemeClr val="dk1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indent="-228600" algn="l" rtl="0">
              <a:spcBef>
                <a:spcPts val="360"/>
              </a:spcBef>
              <a:buClr>
                <a:schemeClr val="dk1"/>
              </a:buClr>
              <a:buSzPct val="166666"/>
              <a:buFont typeface="Arial"/>
              <a:buChar char="•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indent="-228600" algn="l" rtl="0">
              <a:spcBef>
                <a:spcPts val="360"/>
              </a:spcBef>
              <a:buClr>
                <a:schemeClr val="dk1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44539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chemeClr val="bg1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../media/media1.wmv"/><Relationship Id="rId7" Type="http://schemas.openxmlformats.org/officeDocument/2006/relationships/image" Target="../media/image26.wmf"/><Relationship Id="rId2" Type="http://schemas.microsoft.com/office/2007/relationships/media" Target="../media/media1.wmv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395536" y="476672"/>
            <a:ext cx="8331403" cy="5847724"/>
          </a:xfrm>
          <a:prstGeom prst="rect">
            <a:avLst/>
          </a:prstGeom>
        </p:spPr>
        <p:txBody>
          <a:bodyPr wrap="square"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Accessibilità </a:t>
            </a:r>
            <a:r>
              <a:rPr lang="it-IT" sz="3200" dirty="0">
                <a:solidFill>
                  <a:schemeClr val="bg1"/>
                </a:solidFill>
              </a:rPr>
              <a:t>in ambiente urbano</a:t>
            </a:r>
            <a:r>
              <a:rPr lang="it-IT" sz="3200" dirty="0" smtClean="0">
                <a:solidFill>
                  <a:schemeClr val="bg1"/>
                </a:solidFill>
              </a:rPr>
              <a:t>. </a:t>
            </a:r>
            <a:r>
              <a:rPr lang="it-IT" sz="2800" dirty="0" smtClean="0">
                <a:solidFill>
                  <a:schemeClr val="bg1"/>
                </a:solidFill>
              </a:rPr>
              <a:t>Valutazioni di convenienza economica</a:t>
            </a:r>
            <a:br>
              <a:rPr lang="it-IT" sz="2800" dirty="0" smtClean="0">
                <a:solidFill>
                  <a:schemeClr val="bg1"/>
                </a:solidFill>
              </a:rPr>
            </a:br>
            <a:r>
              <a:rPr lang="it-IT" sz="2800" dirty="0" smtClean="0">
                <a:solidFill>
                  <a:schemeClr val="bg1"/>
                </a:solidFill>
              </a:rPr>
              <a:t/>
            </a:r>
            <a:br>
              <a:rPr lang="it-IT" sz="2800" dirty="0" smtClean="0">
                <a:solidFill>
                  <a:schemeClr val="bg1"/>
                </a:solidFill>
              </a:rPr>
            </a:br>
            <a:r>
              <a:rPr lang="it-IT" sz="2800" dirty="0" smtClean="0">
                <a:solidFill>
                  <a:schemeClr val="bg1"/>
                </a:solidFill>
              </a:rPr>
              <a:t>Arch. </a:t>
            </a:r>
            <a:r>
              <a:rPr lang="it-IT" sz="2400" i="1" dirty="0" smtClean="0">
                <a:solidFill>
                  <a:schemeClr val="bg1"/>
                </a:solidFill>
              </a:rPr>
              <a:t>Carlo </a:t>
            </a:r>
            <a:r>
              <a:rPr lang="it-IT" sz="2400" i="1" dirty="0" smtClean="0">
                <a:solidFill>
                  <a:schemeClr val="bg1"/>
                </a:solidFill>
              </a:rPr>
              <a:t>Zanin</a:t>
            </a:r>
            <a:r>
              <a:rPr lang="it-IT" sz="2400" i="1" dirty="0">
                <a:solidFill>
                  <a:schemeClr val="bg1"/>
                </a:solidFill>
              </a:rPr>
              <a:t/>
            </a:r>
            <a:br>
              <a:rPr lang="it-IT" sz="2400" i="1" dirty="0">
                <a:solidFill>
                  <a:schemeClr val="bg1"/>
                </a:solidFill>
              </a:rPr>
            </a:br>
            <a:r>
              <a:rPr lang="it-IT" sz="2400" i="1" dirty="0" smtClean="0">
                <a:solidFill>
                  <a:schemeClr val="bg1"/>
                </a:solidFill>
              </a:rPr>
              <a:t/>
            </a:r>
            <a:br>
              <a:rPr lang="it-IT" sz="2400" i="1" dirty="0" smtClean="0">
                <a:solidFill>
                  <a:schemeClr val="bg1"/>
                </a:solidFill>
              </a:rPr>
            </a:br>
            <a:r>
              <a:rPr lang="it-IT" sz="2400" i="1" dirty="0">
                <a:solidFill>
                  <a:schemeClr val="bg1"/>
                </a:solidFill>
              </a:rPr>
              <a:t/>
            </a:r>
            <a:br>
              <a:rPr lang="it-IT" sz="2400" i="1" dirty="0">
                <a:solidFill>
                  <a:schemeClr val="bg1"/>
                </a:solidFill>
              </a:rPr>
            </a:br>
            <a:r>
              <a:rPr lang="it-IT" sz="2400" i="1" dirty="0" smtClean="0">
                <a:solidFill>
                  <a:schemeClr val="bg1"/>
                </a:solidFill>
              </a:rPr>
              <a:t/>
            </a:r>
            <a:br>
              <a:rPr lang="it-IT" sz="2400" i="1" dirty="0" smtClean="0">
                <a:solidFill>
                  <a:schemeClr val="bg1"/>
                </a:solidFill>
              </a:rPr>
            </a:br>
            <a:r>
              <a:rPr lang="it-IT" sz="2400" i="1" dirty="0">
                <a:solidFill>
                  <a:schemeClr val="bg1"/>
                </a:solidFill>
              </a:rPr>
              <a:t/>
            </a:r>
            <a:br>
              <a:rPr lang="it-IT" sz="2400" i="1" dirty="0">
                <a:solidFill>
                  <a:schemeClr val="bg1"/>
                </a:solidFill>
              </a:rPr>
            </a:br>
            <a:r>
              <a:rPr lang="it-IT" sz="2400" i="1" dirty="0" smtClean="0">
                <a:solidFill>
                  <a:schemeClr val="bg1"/>
                </a:solidFill>
              </a:rPr>
              <a:t/>
            </a:r>
            <a:br>
              <a:rPr lang="it-IT" sz="2400" i="1" dirty="0" smtClean="0">
                <a:solidFill>
                  <a:schemeClr val="bg1"/>
                </a:solidFill>
              </a:rPr>
            </a:br>
            <a:r>
              <a:rPr lang="it-IT" sz="3600" dirty="0" smtClean="0">
                <a:solidFill>
                  <a:schemeClr val="bg1"/>
                </a:solidFill>
              </a:rPr>
              <a:t/>
            </a:r>
            <a:br>
              <a:rPr lang="it-IT" sz="3600" dirty="0" smtClean="0">
                <a:solidFill>
                  <a:schemeClr val="bg1"/>
                </a:solidFill>
              </a:rPr>
            </a:br>
            <a:r>
              <a:rPr lang="it-IT" sz="2400" b="0" dirty="0" smtClean="0">
                <a:solidFill>
                  <a:schemeClr val="bg1"/>
                </a:solidFill>
              </a:rPr>
              <a:t>Corso </a:t>
            </a:r>
            <a:r>
              <a:rPr lang="it-IT" sz="2400" b="0" dirty="0">
                <a:solidFill>
                  <a:schemeClr val="bg1"/>
                </a:solidFill>
              </a:rPr>
              <a:t>di Laurea </a:t>
            </a:r>
            <a:r>
              <a:rPr lang="it-IT" sz="2400" b="0" dirty="0" smtClean="0">
                <a:solidFill>
                  <a:schemeClr val="bg1"/>
                </a:solidFill>
              </a:rPr>
              <a:t>a </a:t>
            </a:r>
            <a:r>
              <a:rPr lang="it-IT" sz="2400" b="0" dirty="0" smtClean="0">
                <a:solidFill>
                  <a:schemeClr val="bg1"/>
                </a:solidFill>
              </a:rPr>
              <a:t>Ciclo </a:t>
            </a:r>
            <a:r>
              <a:rPr lang="it-IT" sz="2400" b="0" dirty="0">
                <a:solidFill>
                  <a:schemeClr val="bg1"/>
                </a:solidFill>
              </a:rPr>
              <a:t>Unico in Architettura</a:t>
            </a:r>
            <a:br>
              <a:rPr lang="it-IT" sz="2400" b="0" dirty="0">
                <a:solidFill>
                  <a:schemeClr val="bg1"/>
                </a:solidFill>
              </a:rPr>
            </a:br>
            <a:r>
              <a:rPr lang="it-IT" sz="2400" b="0" dirty="0">
                <a:solidFill>
                  <a:schemeClr val="bg1"/>
                </a:solidFill>
              </a:rPr>
              <a:t>Corso di "Elementi di economia ed </a:t>
            </a:r>
            <a:r>
              <a:rPr lang="it-IT" sz="2400" b="0" dirty="0" smtClean="0">
                <a:solidFill>
                  <a:schemeClr val="bg1"/>
                </a:solidFill>
              </a:rPr>
              <a:t>estimo"</a:t>
            </a:r>
            <a:br>
              <a:rPr lang="it-IT" sz="2400" b="0" dirty="0" smtClean="0">
                <a:solidFill>
                  <a:schemeClr val="bg1"/>
                </a:solidFill>
              </a:rPr>
            </a:br>
            <a:r>
              <a:rPr lang="it-IT" sz="2400" b="0" dirty="0" smtClean="0">
                <a:solidFill>
                  <a:schemeClr val="bg1"/>
                </a:solidFill>
              </a:rPr>
              <a:t>Prof. Sonia </a:t>
            </a:r>
            <a:r>
              <a:rPr lang="it-IT" sz="2400" b="0" smtClean="0">
                <a:solidFill>
                  <a:schemeClr val="bg1"/>
                </a:solidFill>
              </a:rPr>
              <a:t>Prestamburgo</a:t>
            </a:r>
            <a:r>
              <a:rPr lang="it-IT" sz="2400" b="0" dirty="0" smtClean="0">
                <a:solidFill>
                  <a:schemeClr val="bg1"/>
                </a:solidFill>
              </a:rPr>
              <a:t/>
            </a:r>
            <a:br>
              <a:rPr lang="it-IT" sz="2400" b="0" dirty="0" smtClean="0">
                <a:solidFill>
                  <a:schemeClr val="bg1"/>
                </a:solidFill>
              </a:rPr>
            </a:br>
            <a:r>
              <a:rPr lang="it-IT" sz="2400" b="0" dirty="0" smtClean="0">
                <a:solidFill>
                  <a:schemeClr val="bg1"/>
                </a:solidFill>
              </a:rPr>
              <a:t>PUG, 1 </a:t>
            </a:r>
            <a:r>
              <a:rPr lang="it-IT" sz="2400" b="0" dirty="0" smtClean="0">
                <a:solidFill>
                  <a:schemeClr val="bg1"/>
                </a:solidFill>
              </a:rPr>
              <a:t>dicembre 2016</a:t>
            </a:r>
            <a:endParaRPr sz="24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9021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imagesCA03081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865896"/>
            <a:ext cx="414337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corvi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3848433"/>
            <a:ext cx="35702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5"/>
          <p:cNvSpPr txBox="1">
            <a:spLocks/>
          </p:cNvSpPr>
          <p:nvPr/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fontAlgn="auto"/>
            <a:endParaRPr lang="it-IT" sz="3200" kern="0" dirty="0" smtClean="0"/>
          </a:p>
          <a:p>
            <a:pPr fontAlgn="auto"/>
            <a:r>
              <a:rPr lang="it-IT" sz="3200" b="1" kern="0" dirty="0" smtClean="0">
                <a:solidFill>
                  <a:schemeClr val="bg1"/>
                </a:solidFill>
              </a:rPr>
              <a:t>Conseguenze: periferie senza identità</a:t>
            </a:r>
            <a:endParaRPr lang="it-IT" sz="32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0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395536" y="-1058718"/>
            <a:ext cx="8352928" cy="5724614"/>
          </a:xfrm>
          <a:prstGeom prst="rect">
            <a:avLst/>
          </a:prstGeom>
        </p:spPr>
        <p:txBody>
          <a:bodyPr wrap="square" lIns="91425" tIns="91425" rIns="91425" bIns="91425" anchor="b" anchorCtr="0">
            <a:spAutoFit/>
          </a:bodyPr>
          <a:lstStyle/>
          <a:p>
            <a:r>
              <a:rPr lang="it-IT" b="0" dirty="0"/>
              <a:t/>
            </a:r>
            <a:br>
              <a:rPr lang="it-IT" b="0" dirty="0"/>
            </a:br>
            <a:r>
              <a:rPr lang="it-IT" b="0" dirty="0" smtClean="0"/>
              <a:t/>
            </a:r>
            <a:br>
              <a:rPr lang="it-IT" b="0" dirty="0" smtClean="0"/>
            </a:br>
            <a:r>
              <a:rPr lang="it-IT" b="0" dirty="0"/>
              <a:t/>
            </a:r>
            <a:br>
              <a:rPr lang="it-IT" b="0" dirty="0"/>
            </a:br>
            <a:r>
              <a:rPr lang="it-IT" b="0" dirty="0" smtClean="0"/>
              <a:t/>
            </a:r>
            <a:br>
              <a:rPr lang="it-IT" b="0" dirty="0" smtClean="0"/>
            </a:br>
            <a:r>
              <a:rPr lang="it-IT" b="0" dirty="0"/>
              <a:t/>
            </a:r>
            <a:br>
              <a:rPr lang="it-IT" b="0" dirty="0"/>
            </a:br>
            <a:r>
              <a:rPr lang="it-IT" b="0" dirty="0" smtClean="0">
                <a:solidFill>
                  <a:schemeClr val="bg1"/>
                </a:solidFill>
              </a:rPr>
              <a:t>V</a:t>
            </a:r>
            <a:r>
              <a:rPr lang="it-IT" sz="3600" dirty="0" smtClean="0">
                <a:solidFill>
                  <a:schemeClr val="bg1"/>
                </a:solidFill>
              </a:rPr>
              <a:t>alutazione dell’accessibilità</a:t>
            </a:r>
            <a:br>
              <a:rPr lang="it-IT" sz="3600" dirty="0" smtClean="0">
                <a:solidFill>
                  <a:schemeClr val="bg1"/>
                </a:solidFill>
              </a:rPr>
            </a:br>
            <a:r>
              <a:rPr lang="it-IT" sz="3600" dirty="0" smtClean="0">
                <a:solidFill>
                  <a:schemeClr val="bg1"/>
                </a:solidFill>
              </a:rPr>
              <a:t/>
            </a:r>
            <a:br>
              <a:rPr lang="it-IT" sz="3600" dirty="0" smtClean="0">
                <a:solidFill>
                  <a:schemeClr val="bg1"/>
                </a:solidFill>
              </a:rPr>
            </a:br>
            <a:endParaRPr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5140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548679"/>
            <a:ext cx="9144000" cy="648073"/>
          </a:xfrm>
        </p:spPr>
        <p:txBody>
          <a:bodyPr/>
          <a:lstStyle/>
          <a:p>
            <a:pPr algn="ctr"/>
            <a:r>
              <a:rPr lang="it-IT" sz="3200" dirty="0" smtClean="0">
                <a:solidFill>
                  <a:schemeClr val="bg1"/>
                </a:solidFill>
                <a:latin typeface="+mn-lt"/>
              </a:rPr>
              <a:t>Sistema integrato Teseo e Arianna</a:t>
            </a:r>
            <a:endParaRPr lang="it-IT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203848" y="2708920"/>
            <a:ext cx="381642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979712" y="2276872"/>
            <a:ext cx="18473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1026" name="Picture 2" descr="pasted-imag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273" y="1319780"/>
            <a:ext cx="5195455" cy="519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351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schemeClr val="bg1"/>
                </a:solidFill>
              </a:rPr>
              <a:t>Accessibilità di norma e reale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1026" name="Picture 2" descr="Z:\LADI\03.WP 3 ACCESSIB\WP 3.2 Classificaz\sperimentazione territoriale\Slataper_TS\Foto_Orig\IMG_522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60474" y="1600200"/>
            <a:ext cx="6623051" cy="4967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 smtClean="0">
                <a:solidFill>
                  <a:schemeClr val="bg1"/>
                </a:solidFill>
              </a:rPr>
              <a:t>Accessibilità di norma e reale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Z:\LADI\03.WP 3 ACCESSIB\WP 3.2 Classificaz\sperimentazione territoriale\Slataper_TS\Foto_Orig\IMG_5239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152648" y="4337224"/>
            <a:ext cx="2510400" cy="1846080"/>
          </a:xfrm>
          <a:prstGeom prst="rect">
            <a:avLst/>
          </a:prstGeom>
          <a:noFill/>
        </p:spPr>
      </p:pic>
      <p:pic>
        <p:nvPicPr>
          <p:cNvPr id="2051" name="Picture 3" descr="Z:\LADI\03.WP 3 ACCESSIB\WP 3.2 Classificaz\sperimentazione territoriale\Slataper_TS\Foto_Orig\IMG_52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1795924" y="4247212"/>
            <a:ext cx="2520280" cy="2016224"/>
          </a:xfrm>
          <a:prstGeom prst="rect">
            <a:avLst/>
          </a:prstGeom>
          <a:noFill/>
        </p:spPr>
      </p:pic>
      <p:pic>
        <p:nvPicPr>
          <p:cNvPr id="2052" name="Picture 4" descr="Z:\LADI\03.WP 3 ACCESSIB\WP 3.2 Classificaz\sperimentazione territoriale\Slataper_TS\Foto_Orig\IMG_5242.JPG"/>
          <p:cNvPicPr>
            <a:picLocks noChangeAspect="1" noChangeArrowheads="1"/>
          </p:cNvPicPr>
          <p:nvPr/>
        </p:nvPicPr>
        <p:blipFill>
          <a:blip r:embed="rId5"/>
          <a:srcRect l="19288" r="9990"/>
          <a:stretch>
            <a:fillRect/>
          </a:stretch>
        </p:blipFill>
        <p:spPr bwMode="auto">
          <a:xfrm>
            <a:off x="4081592" y="3995184"/>
            <a:ext cx="2516512" cy="2520000"/>
          </a:xfrm>
          <a:prstGeom prst="rect">
            <a:avLst/>
          </a:prstGeom>
          <a:noFill/>
        </p:spPr>
      </p:pic>
      <p:pic>
        <p:nvPicPr>
          <p:cNvPr id="2053" name="Picture 5" descr="Z:\LADI\03.WP 3 ACCESSIB\WP 3.2 Classificaz\sperimentazione territoriale\Slataper_TS\Foto_Orig\IMG_5243.JPG"/>
          <p:cNvPicPr>
            <a:picLocks noChangeAspect="1" noChangeArrowheads="1"/>
          </p:cNvPicPr>
          <p:nvPr/>
        </p:nvPicPr>
        <p:blipFill>
          <a:blip r:embed="rId6"/>
          <a:srcRect l="26078" r="9629"/>
          <a:stretch>
            <a:fillRect/>
          </a:stretch>
        </p:blipFill>
        <p:spPr bwMode="auto">
          <a:xfrm>
            <a:off x="6588224" y="3995184"/>
            <a:ext cx="2304256" cy="2520000"/>
          </a:xfrm>
          <a:prstGeom prst="rect">
            <a:avLst/>
          </a:prstGeom>
          <a:noFill/>
        </p:spPr>
      </p:pic>
      <p:pic>
        <p:nvPicPr>
          <p:cNvPr id="2054" name="Picture 6" descr="Z:\LADI\03.WP 3 ACCESSIB\WP 3.2 Classificaz\sperimentazione territoriale\Slataper_TS\Foto_Orig\IMG_523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6200000">
            <a:off x="-82784" y="1776158"/>
            <a:ext cx="2400000" cy="1800000"/>
          </a:xfrm>
          <a:prstGeom prst="rect">
            <a:avLst/>
          </a:prstGeom>
          <a:noFill/>
        </p:spPr>
      </p:pic>
      <p:pic>
        <p:nvPicPr>
          <p:cNvPr id="2055" name="Picture 7" descr="Z:\LADI\03.WP 3 ACCESSIB\WP 3.2 Classificaz\sperimentazione territoriale\Slataper_TS\Foto_Orig\IMG_523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20408" y="1471136"/>
            <a:ext cx="3168352" cy="2376264"/>
          </a:xfrm>
          <a:prstGeom prst="rect">
            <a:avLst/>
          </a:prstGeom>
          <a:noFill/>
        </p:spPr>
      </p:pic>
      <p:pic>
        <p:nvPicPr>
          <p:cNvPr id="2056" name="Picture 8" descr="Z:\LADI\03.WP 3 ACCESSIB\WP 3.2 Classificaz\sperimentazione territoriale\Slataper_TS\Foto_Orig\IMG_523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20360" y="1484784"/>
            <a:ext cx="3168000" cy="23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576064"/>
          </a:xfrm>
        </p:spPr>
        <p:txBody>
          <a:bodyPr/>
          <a:lstStyle/>
          <a:p>
            <a:r>
              <a:rPr lang="it-IT" sz="3200" dirty="0" smtClean="0">
                <a:solidFill>
                  <a:schemeClr val="bg1"/>
                </a:solidFill>
              </a:rPr>
              <a:t>Gradi di accessibilità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302208" y="1155919"/>
            <a:ext cx="4125776" cy="541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 descr="ponte della Pagli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473" y="1196752"/>
            <a:ext cx="4000991" cy="532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F3871F-7B29-451C-870F-001C75F4AB70}" type="slidenum">
              <a:rPr lang="it-IT" smtClean="0"/>
              <a:pPr>
                <a:defRPr/>
              </a:pPr>
              <a:t>105</a:t>
            </a:fld>
            <a:endParaRPr lang="it-IT" dirty="0"/>
          </a:p>
        </p:txBody>
      </p:sp>
      <p:pic>
        <p:nvPicPr>
          <p:cNvPr id="9" name="Segnaposto contenuto 8" descr="cartello wc.jpg"/>
          <p:cNvPicPr>
            <a:picLocks noGrp="1" noChangeAspect="1"/>
          </p:cNvPicPr>
          <p:nvPr>
            <p:ph idx="1"/>
          </p:nvPr>
        </p:nvPicPr>
        <p:blipFill>
          <a:blip r:embed="rId3"/>
          <a:srcRect b="8635"/>
          <a:stretch>
            <a:fillRect/>
          </a:stretch>
        </p:blipFill>
        <p:spPr>
          <a:xfrm>
            <a:off x="1744651" y="2348880"/>
            <a:ext cx="5779677" cy="3240360"/>
          </a:xfrm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52933"/>
          </a:xfrm>
        </p:spPr>
        <p:txBody>
          <a:bodyPr/>
          <a:lstStyle/>
          <a:p>
            <a:r>
              <a:rPr lang="it-IT" sz="3200" dirty="0" smtClean="0">
                <a:solidFill>
                  <a:schemeClr val="bg1"/>
                </a:solidFill>
              </a:rPr>
              <a:t>L’importanza delle informazioni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F3871F-7B29-451C-870F-001C75F4AB70}" type="slidenum">
              <a:rPr lang="it-IT" smtClean="0"/>
              <a:pPr>
                <a:defRPr/>
              </a:pPr>
              <a:t>106</a:t>
            </a:fld>
            <a:endParaRPr lang="it-IT" dirty="0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52933"/>
          </a:xfrm>
        </p:spPr>
        <p:txBody>
          <a:bodyPr/>
          <a:lstStyle/>
          <a:p>
            <a:r>
              <a:rPr lang="it-IT" sz="3200" dirty="0" smtClean="0">
                <a:solidFill>
                  <a:schemeClr val="bg1"/>
                </a:solidFill>
              </a:rPr>
              <a:t>L’importanza delle informazioni</a:t>
            </a:r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124744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2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4248150" y="6597651"/>
            <a:ext cx="647700" cy="192616"/>
          </a:xfrm>
        </p:spPr>
        <p:txBody>
          <a:bodyPr/>
          <a:lstStyle/>
          <a:p>
            <a:pPr algn="ctr">
              <a:defRPr/>
            </a:pPr>
            <a:fld id="{7CF3871F-7B29-451C-870F-001C75F4AB70}" type="slidenum">
              <a:rPr lang="it-IT" smtClean="0">
                <a:solidFill>
                  <a:schemeClr val="bg2"/>
                </a:solidFill>
                <a:latin typeface="Calibri" pitchFamily="34" charset="0"/>
              </a:rPr>
              <a:pPr algn="ctr">
                <a:defRPr/>
              </a:pPr>
              <a:t>107</a:t>
            </a:fld>
            <a:endParaRPr lang="it-IT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721643"/>
            <a:ext cx="8229600" cy="2218259"/>
          </a:xfrm>
        </p:spPr>
        <p:txBody>
          <a:bodyPr/>
          <a:lstStyle/>
          <a:p>
            <a:pPr indent="0"/>
            <a:r>
              <a:rPr lang="it-IT" sz="3200" dirty="0" smtClean="0">
                <a:solidFill>
                  <a:schemeClr val="bg1"/>
                </a:solidFill>
              </a:rPr>
              <a:t>L’esperienza di Pordenone di valutazione dell’accessibilità urbana in funzione del nuovo PRG e del regolamento edilizio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30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42" y="0"/>
            <a:ext cx="3580234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27326" r="6777" b="13161"/>
          <a:stretch/>
        </p:blipFill>
        <p:spPr bwMode="auto">
          <a:xfrm>
            <a:off x="179512" y="4509120"/>
            <a:ext cx="4285097" cy="18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7504" y="686594"/>
            <a:ext cx="43571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Percorsi scelti dall’Amministrazione comunale e dalle Associazioni del territorio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93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olo 1"/>
          <p:cNvSpPr>
            <a:spLocks noGrp="1"/>
          </p:cNvSpPr>
          <p:nvPr>
            <p:ph type="title"/>
          </p:nvPr>
        </p:nvSpPr>
        <p:spPr>
          <a:xfrm>
            <a:off x="467544" y="696888"/>
            <a:ext cx="8229600" cy="2012032"/>
          </a:xfrm>
        </p:spPr>
        <p:txBody>
          <a:bodyPr/>
          <a:lstStyle/>
          <a:p>
            <a:pPr indent="0" eaLnBrk="1" hangingPunct="1"/>
            <a:r>
              <a:rPr lang="it-IT" sz="3200" dirty="0" smtClean="0">
                <a:solidFill>
                  <a:schemeClr val="bg1"/>
                </a:solidFill>
              </a:rPr>
              <a:t>Valutazione dell’accessibilità in ambiente urbano sintetizzata in forma di matrice SWOT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CF3871F-7B29-451C-870F-001C75F4AB70}" type="slidenum">
              <a:rPr lang="it-IT" smtClean="0"/>
              <a:pPr>
                <a:defRPr/>
              </a:pPr>
              <a:t>109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6224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15117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1560" y="2132856"/>
            <a:ext cx="7920880" cy="553968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0" indent="0" algn="just">
              <a:buNone/>
            </a:pPr>
            <a:endParaRPr sz="2400" dirty="0"/>
          </a:p>
        </p:txBody>
      </p:sp>
      <p:pic>
        <p:nvPicPr>
          <p:cNvPr id="6" name="Picture 2" descr="391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3728" y="533400"/>
            <a:ext cx="49022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65824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4" t="13367" r="16158" b="22650"/>
          <a:stretch/>
        </p:blipFill>
        <p:spPr bwMode="auto">
          <a:xfrm>
            <a:off x="752475" y="0"/>
            <a:ext cx="7343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8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C90C55F-C9B4-4DF2-9823-66BC5705DEF5}" type="slidenum">
              <a:rPr lang="it-IT" smtClean="0"/>
              <a:pPr>
                <a:defRPr/>
              </a:pPr>
              <a:t>111</a:t>
            </a:fld>
            <a:endParaRPr lang="it-IT" dirty="0"/>
          </a:p>
        </p:txBody>
      </p:sp>
      <p:sp>
        <p:nvSpPr>
          <p:cNvPr id="12" name="Shape 67"/>
          <p:cNvSpPr txBox="1">
            <a:spLocks noChangeArrowheads="1"/>
          </p:cNvSpPr>
          <p:nvPr/>
        </p:nvSpPr>
        <p:spPr bwMode="auto">
          <a:xfrm>
            <a:off x="720724" y="3429000"/>
            <a:ext cx="5363443" cy="190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r>
              <a:rPr lang="it-IT" sz="1600" b="1" i="1" dirty="0">
                <a:solidFill>
                  <a:schemeClr val="bg1"/>
                </a:solidFill>
              </a:rPr>
              <a:t>AREA WELFARE DI </a:t>
            </a:r>
            <a:r>
              <a:rPr lang="it-IT" sz="1600" b="1" i="1" dirty="0" smtClean="0">
                <a:solidFill>
                  <a:schemeClr val="bg1"/>
                </a:solidFill>
              </a:rPr>
              <a:t>COMUNITÀ</a:t>
            </a:r>
          </a:p>
          <a:p>
            <a:pPr eaLnBrk="1" hangingPunct="1"/>
            <a:endParaRPr lang="it-IT" sz="1600" b="1" i="1" dirty="0">
              <a:solidFill>
                <a:schemeClr val="bg1"/>
              </a:solidFill>
            </a:endParaRPr>
          </a:p>
          <a:p>
            <a:pPr eaLnBrk="1" hangingPunct="1"/>
            <a:r>
              <a:rPr lang="it-IT" sz="1600" dirty="0">
                <a:solidFill>
                  <a:schemeClr val="bg1"/>
                </a:solidFill>
              </a:rPr>
              <a:t>TEL. +39 </a:t>
            </a:r>
            <a:r>
              <a:rPr lang="it-IT" sz="1600" dirty="0" smtClean="0">
                <a:solidFill>
                  <a:schemeClr val="bg1"/>
                </a:solidFill>
              </a:rPr>
              <a:t>0432.933148</a:t>
            </a:r>
            <a:endParaRPr lang="it-IT" sz="1600" dirty="0">
              <a:solidFill>
                <a:schemeClr val="bg1"/>
              </a:solidFill>
            </a:endParaRPr>
          </a:p>
          <a:p>
            <a:pPr eaLnBrk="1" hangingPunct="1"/>
            <a:r>
              <a:rPr lang="it-IT" sz="1600" dirty="0">
                <a:solidFill>
                  <a:schemeClr val="bg1"/>
                </a:solidFill>
              </a:rPr>
              <a:t>http://</a:t>
            </a:r>
            <a:r>
              <a:rPr lang="it-IT" sz="1600" dirty="0" smtClean="0">
                <a:solidFill>
                  <a:schemeClr val="bg1"/>
                </a:solidFill>
              </a:rPr>
              <a:t>www.welfare.fvg.it</a:t>
            </a:r>
          </a:p>
          <a:p>
            <a:pPr eaLnBrk="1" hangingPunct="1"/>
            <a:endParaRPr lang="it-IT" sz="1600" dirty="0">
              <a:solidFill>
                <a:schemeClr val="bg1"/>
              </a:solidFill>
            </a:endParaRPr>
          </a:p>
          <a:p>
            <a:pPr eaLnBrk="1" hangingPunct="1"/>
            <a:r>
              <a:rPr lang="it-IT" sz="1600" dirty="0">
                <a:solidFill>
                  <a:schemeClr val="bg1"/>
                </a:solidFill>
              </a:rPr>
              <a:t>Borgo Aquileia 2, 33057 Palmanova  (Ud) - </a:t>
            </a:r>
            <a:r>
              <a:rPr lang="it-IT" sz="1600" dirty="0" err="1">
                <a:solidFill>
                  <a:schemeClr val="bg1"/>
                </a:solidFill>
              </a:rPr>
              <a:t>Italy</a:t>
            </a:r>
            <a:endParaRPr lang="it-IT" sz="1600" dirty="0">
              <a:solidFill>
                <a:schemeClr val="bg1"/>
              </a:solidFill>
            </a:endParaRPr>
          </a:p>
          <a:p>
            <a:pPr eaLnBrk="1" hangingPunct="1"/>
            <a:endParaRPr lang="it-IT" sz="1600" dirty="0" smtClean="0">
              <a:solidFill>
                <a:schemeClr val="bg1"/>
              </a:solidFill>
            </a:endParaRPr>
          </a:p>
        </p:txBody>
      </p:sp>
      <p:sp>
        <p:nvSpPr>
          <p:cNvPr id="20" name="Shape 75"/>
          <p:cNvSpPr>
            <a:spLocks noChangeArrowheads="1"/>
          </p:cNvSpPr>
          <p:nvPr/>
        </p:nvSpPr>
        <p:spPr bwMode="auto">
          <a:xfrm>
            <a:off x="815974" y="1700808"/>
            <a:ext cx="4260081" cy="1152128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15117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1560" y="2132856"/>
            <a:ext cx="7920880" cy="553968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0" indent="0" algn="just">
              <a:buNone/>
            </a:pPr>
            <a:endParaRPr sz="2400" dirty="0"/>
          </a:p>
        </p:txBody>
      </p:sp>
      <p:pic>
        <p:nvPicPr>
          <p:cNvPr id="5" name="Picture 2" descr="586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560" y="538162"/>
            <a:ext cx="8001000" cy="631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448180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15117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1560" y="2132856"/>
            <a:ext cx="7920880" cy="553968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0" indent="0" algn="just">
              <a:buNone/>
            </a:pPr>
            <a:endParaRPr sz="2400" dirty="0"/>
          </a:p>
        </p:txBody>
      </p:sp>
      <p:pic>
        <p:nvPicPr>
          <p:cNvPr id="5" name="Picture 2" descr="corbusier app sup unité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4744"/>
            <a:ext cx="9144000" cy="452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1669913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15117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1560" y="2132856"/>
            <a:ext cx="7920880" cy="553968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0" indent="0" algn="just">
              <a:buNone/>
            </a:pPr>
            <a:endParaRPr sz="2400" dirty="0"/>
          </a:p>
        </p:txBody>
      </p:sp>
      <p:pic>
        <p:nvPicPr>
          <p:cNvPr id="6" name="Picture 2" descr="391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0225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395536" y="476672"/>
            <a:ext cx="8301608" cy="677078"/>
          </a:xfrm>
          <a:prstGeom prst="rect">
            <a:avLst/>
          </a:prstGeom>
        </p:spPr>
        <p:txBody>
          <a:bodyPr wrap="square"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Approcci progettuali: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1560" y="1196752"/>
            <a:ext cx="7920880" cy="1886640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>
              <a:spcBef>
                <a:spcPct val="20000"/>
              </a:spcBef>
              <a:buNone/>
              <a:defRPr/>
            </a:pPr>
            <a:r>
              <a:rPr lang="it-IT" sz="2400" b="1" dirty="0" smtClean="0">
                <a:solidFill>
                  <a:srgbClr val="FF0000"/>
                </a:solidFill>
              </a:rPr>
              <a:t>Progettazione per la disabilità</a:t>
            </a:r>
          </a:p>
          <a:p>
            <a:pPr>
              <a:spcBef>
                <a:spcPct val="20000"/>
              </a:spcBef>
              <a:buNone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	specialistica</a:t>
            </a:r>
          </a:p>
          <a:p>
            <a:pPr>
              <a:spcBef>
                <a:spcPct val="20000"/>
              </a:spcBef>
              <a:buNone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	categorizza gli utenti finali</a:t>
            </a:r>
          </a:p>
          <a:p>
            <a:pPr marL="0" indent="0" algn="just"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5832739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4248150" y="6597651"/>
            <a:ext cx="647700" cy="192616"/>
          </a:xfrm>
        </p:spPr>
        <p:txBody>
          <a:bodyPr/>
          <a:lstStyle/>
          <a:p>
            <a:pPr algn="ctr">
              <a:defRPr/>
            </a:pPr>
            <a:fld id="{7CF3871F-7B29-451C-870F-001C75F4AB70}" type="slidenum">
              <a:rPr lang="it-IT" smtClean="0">
                <a:solidFill>
                  <a:schemeClr val="bg2"/>
                </a:solidFill>
                <a:latin typeface="Calibri" pitchFamily="34" charset="0"/>
              </a:rPr>
              <a:pPr algn="ctr">
                <a:defRPr/>
              </a:pPr>
              <a:t>16</a:t>
            </a:fld>
            <a:endParaRPr lang="it-IT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539552" y="487338"/>
            <a:ext cx="8604448" cy="663598"/>
          </a:xfrm>
        </p:spPr>
        <p:txBody>
          <a:bodyPr/>
          <a:lstStyle/>
          <a:p>
            <a:pPr indent="0"/>
            <a:r>
              <a:rPr lang="it-IT" sz="3200" dirty="0" smtClean="0">
                <a:solidFill>
                  <a:schemeClr val="bg1"/>
                </a:solidFill>
                <a:latin typeface="+mn-lt"/>
              </a:rPr>
              <a:t>Specializzazione</a:t>
            </a:r>
            <a:endParaRPr lang="it-IT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AutoShape 2" descr="http://www.santulivieri.it/Foto/Dintorni/Luoghi-Culturali/Monteriggioni/monteriggioni-cinta-murar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2" descr="http://www.ciakmagazine.it/resizer/670/-1/true/wp-content/uploads/2014/12/charlie.chaplin.modern.times_..jpg--tempi_modern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2439888"/>
            <a:ext cx="63817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011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4248150" y="6597651"/>
            <a:ext cx="647700" cy="192616"/>
          </a:xfrm>
        </p:spPr>
        <p:txBody>
          <a:bodyPr/>
          <a:lstStyle/>
          <a:p>
            <a:pPr algn="ctr">
              <a:defRPr/>
            </a:pPr>
            <a:fld id="{7CF3871F-7B29-451C-870F-001C75F4AB70}" type="slidenum">
              <a:rPr lang="it-IT" smtClean="0">
                <a:solidFill>
                  <a:schemeClr val="bg2"/>
                </a:solidFill>
                <a:latin typeface="Calibri" pitchFamily="34" charset="0"/>
              </a:rPr>
              <a:pPr algn="ctr">
                <a:defRPr/>
              </a:pPr>
              <a:t>17</a:t>
            </a:fld>
            <a:endParaRPr lang="it-IT" dirty="0">
              <a:solidFill>
                <a:schemeClr val="bg2"/>
              </a:solidFill>
              <a:latin typeface="Calibri" pitchFamily="34" charset="0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539552" y="487338"/>
            <a:ext cx="8604448" cy="663598"/>
          </a:xfrm>
        </p:spPr>
        <p:txBody>
          <a:bodyPr/>
          <a:lstStyle/>
          <a:p>
            <a:pPr indent="0"/>
            <a:r>
              <a:rPr lang="it-IT" sz="3200" dirty="0" smtClean="0">
                <a:solidFill>
                  <a:schemeClr val="bg1"/>
                </a:solidFill>
                <a:latin typeface="+mn-lt"/>
              </a:rPr>
              <a:t>Barriere: moderne o della modernità</a:t>
            </a:r>
            <a:endParaRPr lang="it-IT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AutoShape 2" descr="http://www.santulivieri.it/Foto/Dintorni/Luoghi-Culturali/Monteriggioni/monteriggioni-cinta-murar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06" y="1412776"/>
            <a:ext cx="7824389" cy="50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71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395536" y="476672"/>
            <a:ext cx="8301608" cy="677078"/>
          </a:xfrm>
          <a:prstGeom prst="rect">
            <a:avLst/>
          </a:prstGeom>
        </p:spPr>
        <p:txBody>
          <a:bodyPr wrap="square"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Approcci progettuali: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1560" y="1196752"/>
            <a:ext cx="7920880" cy="2329838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>
              <a:spcBef>
                <a:spcPct val="20000"/>
              </a:spcBef>
              <a:buNone/>
              <a:defRPr/>
            </a:pPr>
            <a:r>
              <a:rPr lang="it-IT" sz="2400" b="1" dirty="0" smtClean="0">
                <a:solidFill>
                  <a:srgbClr val="FF0000"/>
                </a:solidFill>
              </a:rPr>
              <a:t>Progettazione  inclusiva </a:t>
            </a:r>
            <a:endParaRPr lang="it-IT" sz="2400" dirty="0" smtClean="0">
              <a:solidFill>
                <a:srgbClr val="FF0000"/>
              </a:solidFill>
            </a:endParaRPr>
          </a:p>
          <a:p>
            <a:pPr>
              <a:spcBef>
                <a:spcPct val="20000"/>
              </a:spcBef>
              <a:buNone/>
              <a:defRPr/>
            </a:pPr>
            <a:r>
              <a:rPr lang="it-IT" sz="2400" b="1" dirty="0" smtClean="0">
                <a:solidFill>
                  <a:schemeClr val="bg1"/>
                </a:solidFill>
              </a:rPr>
              <a:t>	</a:t>
            </a:r>
            <a:r>
              <a:rPr lang="it-IT" sz="2400" dirty="0" smtClean="0">
                <a:solidFill>
                  <a:schemeClr val="bg1"/>
                </a:solidFill>
              </a:rPr>
              <a:t>valorizza le differenze</a:t>
            </a:r>
          </a:p>
          <a:p>
            <a:pPr>
              <a:spcBef>
                <a:spcPct val="20000"/>
              </a:spcBef>
              <a:buNone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	affronta la complessità</a:t>
            </a:r>
          </a:p>
          <a:p>
            <a:pPr>
              <a:spcBef>
                <a:spcPct val="20000"/>
              </a:spcBef>
              <a:buNone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	parte dal contesto di riferimento</a:t>
            </a:r>
          </a:p>
          <a:p>
            <a:pPr marL="0" indent="0" algn="just"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7703199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1560" y="2327419"/>
            <a:ext cx="7920880" cy="553968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0" indent="0" algn="just">
              <a:buNone/>
            </a:pPr>
            <a:endParaRPr lang="it-IT" sz="2400" dirty="0"/>
          </a:p>
        </p:txBody>
      </p:sp>
      <p:pic>
        <p:nvPicPr>
          <p:cNvPr id="4" name="Picture 2" descr="uomo-Ildegar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9436" y="1019236"/>
            <a:ext cx="4045129" cy="5785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5"/>
          <p:cNvSpPr txBox="1">
            <a:spLocks noGrp="1"/>
          </p:cNvSpPr>
          <p:nvPr>
            <p:ph type="title"/>
          </p:nvPr>
        </p:nvSpPr>
        <p:spPr>
          <a:xfrm>
            <a:off x="468313" y="399038"/>
            <a:ext cx="8229600" cy="677441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fontAlgn="auto"/>
            <a:endParaRPr lang="it-IT" sz="3200" kern="0" dirty="0" smtClean="0"/>
          </a:p>
          <a:p>
            <a:pPr fontAlgn="auto"/>
            <a:r>
              <a:rPr lang="it-IT" sz="3200" b="1" i="1" kern="0" dirty="0" smtClean="0">
                <a:solidFill>
                  <a:schemeClr val="bg1"/>
                </a:solidFill>
              </a:rPr>
              <a:t>Comprendere</a:t>
            </a:r>
            <a:r>
              <a:rPr lang="it-IT" sz="3200" b="1" kern="0" dirty="0" smtClean="0">
                <a:solidFill>
                  <a:schemeClr val="bg1"/>
                </a:solidFill>
              </a:rPr>
              <a:t> terra e cielo</a:t>
            </a:r>
            <a:endParaRPr lang="it-IT" sz="32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749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/>
          <p:cNvSpPr txBox="1">
            <a:spLocks/>
          </p:cNvSpPr>
          <p:nvPr/>
        </p:nvSpPr>
        <p:spPr>
          <a:xfrm>
            <a:off x="611560" y="539714"/>
            <a:ext cx="8208912" cy="61201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Fondamento e Principi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5" name="Segnaposto data 3"/>
          <p:cNvSpPr txBox="1">
            <a:spLocks/>
          </p:cNvSpPr>
          <p:nvPr/>
        </p:nvSpPr>
        <p:spPr>
          <a:xfrm>
            <a:off x="971600" y="7002018"/>
            <a:ext cx="1080120" cy="19202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1E78C-50FD-424F-ADEA-13964E4F5CCD}" type="datetime4"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dicembre 2016</a:t>
            </a:fld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16" name="Segnaposto numero diapositiva 4"/>
          <p:cNvSpPr txBox="1">
            <a:spLocks/>
          </p:cNvSpPr>
          <p:nvPr/>
        </p:nvSpPr>
        <p:spPr>
          <a:xfrm>
            <a:off x="4211960" y="7002017"/>
            <a:ext cx="648072" cy="19202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923DB-FE3F-411B-AAEC-B61AFAB568E4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401737" y="2060849"/>
            <a:ext cx="266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A70000"/>
                </a:solidFill>
                <a:effectLst/>
                <a:uLnTx/>
                <a:uFillTx/>
              </a:rPr>
              <a:t>ACCESSIBILIT</a:t>
            </a:r>
            <a:r>
              <a:rPr lang="it-IT" sz="2400" b="1" kern="0" dirty="0" smtClean="0">
                <a:solidFill>
                  <a:srgbClr val="A70000"/>
                </a:solidFill>
              </a:rPr>
              <a:t>À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A70000"/>
              </a:solidFill>
              <a:effectLst/>
              <a:uLnTx/>
              <a:uFillTx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127411" y="3717032"/>
            <a:ext cx="3216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A70000"/>
                </a:solidFill>
                <a:effectLst/>
                <a:uLnTx/>
                <a:uFillTx/>
              </a:rPr>
              <a:t>NON DISCRIMINAZIONE</a:t>
            </a: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A70000"/>
              </a:solidFill>
              <a:effectLst/>
              <a:uLnTx/>
              <a:uFillTx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51520" y="1401263"/>
            <a:ext cx="8640960" cy="4308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Convenzione delle Nazioni Unite sui Diritti delle persone con </a:t>
            </a:r>
            <a:r>
              <a:rPr kumimoji="0" lang="it-IT" sz="2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 pitchFamily="34" charset="0"/>
              </a:rPr>
              <a:t>disabilità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 Narrow" pitchFamily="34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580112" y="2132856"/>
            <a:ext cx="33123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Art. 9 - Accessibilità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«</a:t>
            </a:r>
            <a:r>
              <a: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1. Al fine di</a:t>
            </a:r>
            <a:r>
              <a: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/>
                <a:cs typeface="Times New Roman"/>
              </a:rPr>
              <a:t> </a:t>
            </a:r>
            <a:r>
              <a: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consentire alle persone con disabilità di </a:t>
            </a: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vivere in maniera indipendente e di partecipare pienamente a tutti gli aspetti della vita</a:t>
            </a:r>
            <a:r>
              <a: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gli Stati adottano misure adeguate a garantire (…) </a:t>
            </a: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l’accesso</a:t>
            </a:r>
            <a:r>
              <a: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all’ambiente fisico, ai trasporti, all’informazione e alla comunicazione, (…) e ai servizi aperti o forniti al pubblico, (…).</a:t>
            </a: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r>
              <a: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Queste misure includono </a:t>
            </a:r>
            <a:r>
              <a: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l’identificazione</a:t>
            </a:r>
            <a:r>
              <a: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e l’eliminazione di ostacoli e barriere all’accessibilità (…).»</a:t>
            </a:r>
            <a:endParaRPr kumimoji="0" lang="it-IT" sz="1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3" name="Triangolo isoscele 22"/>
          <p:cNvSpPr/>
          <p:nvPr/>
        </p:nvSpPr>
        <p:spPr>
          <a:xfrm rot="10800000">
            <a:off x="2257575" y="2823868"/>
            <a:ext cx="956443" cy="591808"/>
          </a:xfrm>
          <a:prstGeom prst="triangle">
            <a:avLst/>
          </a:prstGeom>
          <a:solidFill>
            <a:srgbClr val="C000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1800" kern="0" dirty="0">
              <a:solidFill>
                <a:schemeClr val="accent6">
                  <a:lumMod val="60000"/>
                  <a:lumOff val="40000"/>
                </a:schemeClr>
              </a:solidFill>
              <a:latin typeface="Calibri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395536" y="5085184"/>
            <a:ext cx="4680520" cy="1275257"/>
            <a:chOff x="396661" y="5166018"/>
            <a:chExt cx="4607387" cy="1275257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396661" y="5572815"/>
              <a:ext cx="1799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70000"/>
                  </a:solidFill>
                  <a:effectLst/>
                  <a:uLnTx/>
                  <a:uFillTx/>
                </a:rPr>
                <a:t>PERSONA</a:t>
              </a:r>
              <a:endPara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A7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3203848" y="5572815"/>
              <a:ext cx="1800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70000"/>
                  </a:solidFill>
                  <a:effectLst/>
                  <a:uLnTx/>
                  <a:uFillTx/>
                </a:rPr>
                <a:t>AMBIENTE</a:t>
              </a:r>
              <a:endPara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A7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Triangolo isoscele 23"/>
            <p:cNvSpPr/>
            <p:nvPr/>
          </p:nvSpPr>
          <p:spPr>
            <a:xfrm rot="16200000">
              <a:off x="1784602" y="5581719"/>
              <a:ext cx="1275257" cy="443856"/>
            </a:xfrm>
            <a:prstGeom prst="triangl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it-IT" sz="1800" ker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endParaRPr>
            </a:p>
          </p:txBody>
        </p:sp>
        <p:sp>
          <p:nvSpPr>
            <p:cNvPr id="25" name="Triangolo isoscele 24"/>
            <p:cNvSpPr/>
            <p:nvPr/>
          </p:nvSpPr>
          <p:spPr>
            <a:xfrm rot="5400000">
              <a:off x="2322935" y="5581719"/>
              <a:ext cx="1275257" cy="443856"/>
            </a:xfrm>
            <a:prstGeom prst="triangl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it-IT" sz="1800" ker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26843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Universal Design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1560" y="2132856"/>
            <a:ext cx="7920880" cy="1812774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>
              <a:spcBef>
                <a:spcPct val="20000"/>
              </a:spcBef>
              <a:buNone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significa progettare prodotti, ambienti e servizi utilizzabili</a:t>
            </a:r>
          </a:p>
          <a:p>
            <a:pPr marL="0" indent="0">
              <a:spcBef>
                <a:spcPct val="20000"/>
              </a:spcBef>
              <a:buNone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da tutti, nel modo più esteso possibile, senza dover ricorrere ad  adeguamenti o soluzioni speciali</a:t>
            </a:r>
          </a:p>
          <a:p>
            <a:pPr marL="0" indent="0" algn="just">
              <a:buNone/>
            </a:pPr>
            <a:endParaRPr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0734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Principi dell’Universal Design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1560" y="2132856"/>
            <a:ext cx="7920880" cy="3659433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457200" indent="-4572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Uso equo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Uso flessibile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Uso semplice e intuitivo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Percettibilità delle informazioni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Tolleranza all’errore umano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Contenimento dello sforzo fisico</a:t>
            </a:r>
          </a:p>
          <a:p>
            <a:pPr marL="457200" indent="-457200" eaLnBrk="1" hangingPunct="1">
              <a:spcBef>
                <a:spcPct val="20000"/>
              </a:spcBef>
              <a:buClr>
                <a:schemeClr val="bg1"/>
              </a:buClr>
              <a:buSzPct val="100000"/>
              <a:buFont typeface="+mj-lt"/>
              <a:buAutoNum type="arabicPeriod"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Adeguatezza degli spazi per l’accostamento e l’uso</a:t>
            </a:r>
          </a:p>
          <a:p>
            <a:pPr marL="0" indent="0" algn="just">
              <a:buNone/>
            </a:pPr>
            <a:endParaRPr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209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Rappresentazione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Lo sguardo progettuale</a:t>
            </a:r>
          </a:p>
          <a:p>
            <a:pPr marL="0" indent="0">
              <a:buNone/>
            </a:pPr>
            <a:r>
              <a:rPr lang="it-IT" dirty="0" smtClean="0">
                <a:solidFill>
                  <a:schemeClr val="bg1"/>
                </a:solidFill>
              </a:rPr>
              <a:t>e lo sguardo del fruitore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211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magine 1" descr="02nadeoorgroo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919340"/>
            <a:ext cx="6191250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5"/>
          <p:cNvSpPr txBox="1">
            <a:spLocks/>
          </p:cNvSpPr>
          <p:nvPr/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fontAlgn="auto"/>
            <a:endParaRPr lang="it-IT" sz="3200" kern="0" dirty="0" smtClean="0"/>
          </a:p>
          <a:p>
            <a:pPr fontAlgn="auto"/>
            <a:r>
              <a:rPr lang="it-IT" sz="3200" b="1" kern="0" dirty="0" smtClean="0">
                <a:solidFill>
                  <a:schemeClr val="bg1"/>
                </a:solidFill>
              </a:rPr>
              <a:t>Movimento moderno</a:t>
            </a:r>
            <a:endParaRPr lang="it-IT" sz="32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Rappresentazione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50" name="Picture 2" descr="\\dc03welfare\AW\Disabilità\99.Accessibilità\immagini ppt\18_Corbu_VoisinPla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" b="12395"/>
          <a:stretch/>
        </p:blipFill>
        <p:spPr bwMode="auto">
          <a:xfrm>
            <a:off x="636432" y="1628800"/>
            <a:ext cx="782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3451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Rappresentazione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4" name="Picture 2" descr="\\dc03welfare\AW\Disabilità\99.Accessibilità\immagini ppt\34512b657201d7b8d81577dcedc809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96"/>
          <a:stretch/>
        </p:blipFill>
        <p:spPr bwMode="auto">
          <a:xfrm>
            <a:off x="989909" y="1628800"/>
            <a:ext cx="7164183" cy="491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2925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Rappresentazione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098" name="Picture 2" descr="\\dc03welfare\AW\Disabilità\99.Accessibilità\immagini ppt\8595321368_cd91701f67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"/>
          <a:stretch/>
        </p:blipFill>
        <p:spPr bwMode="auto">
          <a:xfrm>
            <a:off x="337863" y="1211188"/>
            <a:ext cx="8468274" cy="538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52489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Rappresentazione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0" name="Picture 2" descr="\\dc03welfare\AW\Disabilità\99.Accessibilità\immagini ppt\f778ae44c6bc60702d9445f428c9e9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4" y="3148777"/>
            <a:ext cx="8679733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8337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Rappresentazione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 descr="\\dc03welfare\AW\Disabilità\99.Accessibilità\immagini ppt\a881_arq102-03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00" y="3139252"/>
            <a:ext cx="752400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8761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Rappresentazione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122" name="Picture 2" descr="\\dc03welfare\AW\Disabilità\99.Accessibilità\immagini ppt\4184665411_e63244d37d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9"/>
          <a:stretch/>
        </p:blipFill>
        <p:spPr bwMode="auto">
          <a:xfrm>
            <a:off x="147638" y="4437112"/>
            <a:ext cx="8848725" cy="2136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0677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/>
          <p:cNvSpPr txBox="1">
            <a:spLocks/>
          </p:cNvSpPr>
          <p:nvPr/>
        </p:nvSpPr>
        <p:spPr>
          <a:xfrm>
            <a:off x="611560" y="404664"/>
            <a:ext cx="8208912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Definizione sistemica di accessibilità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5" name="Segnaposto data 3"/>
          <p:cNvSpPr txBox="1">
            <a:spLocks/>
          </p:cNvSpPr>
          <p:nvPr/>
        </p:nvSpPr>
        <p:spPr>
          <a:xfrm>
            <a:off x="971600" y="7002018"/>
            <a:ext cx="1080120" cy="19202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11E78C-50FD-424F-ADEA-13964E4F5CCD}" type="datetime4">
              <a:rPr kumimoji="0" lang="it-IT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 dicembre 2016</a:t>
            </a:fld>
            <a:endParaRPr kumimoji="0" lang="it-IT" sz="9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16" name="Segnaposto numero diapositiva 4"/>
          <p:cNvSpPr txBox="1">
            <a:spLocks/>
          </p:cNvSpPr>
          <p:nvPr/>
        </p:nvSpPr>
        <p:spPr>
          <a:xfrm>
            <a:off x="4211960" y="7002017"/>
            <a:ext cx="648072" cy="19202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A923DB-FE3F-411B-AAEC-B61AFAB568E4}" type="slidenum">
              <a:rPr kumimoji="0" lang="it-IT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Constantia" pitchFamily="18" charset="0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85000"/>
                </a:srgbClr>
              </a:solidFill>
              <a:effectLst/>
              <a:uLnTx/>
              <a:uFillTx/>
              <a:latin typeface="Constantia" pitchFamily="18" charset="0"/>
              <a:ea typeface="+mn-ea"/>
              <a:cs typeface="+mn-cs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51520" y="1401263"/>
            <a:ext cx="8640960" cy="46166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smtClean="0">
                <a:latin typeface="Arial Narrow" pitchFamily="34" charset="0"/>
                <a:ea typeface="Calibri"/>
                <a:cs typeface="Times New Roman"/>
              </a:rPr>
              <a:t>rapporto tra persona e ambiente costruito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arrow" pitchFamily="34" charset="0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251521" y="2556226"/>
            <a:ext cx="8640959" cy="1275258"/>
            <a:chOff x="251521" y="2556226"/>
            <a:chExt cx="8640959" cy="1275258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251521" y="2966765"/>
              <a:ext cx="3600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70000"/>
                  </a:solidFill>
                  <a:effectLst/>
                  <a:uLnTx/>
                  <a:uFillTx/>
                </a:rPr>
                <a:t>PERSONA</a:t>
              </a:r>
              <a:endPara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A7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5292080" y="2966765"/>
              <a:ext cx="36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A70000"/>
                  </a:solidFill>
                  <a:effectLst/>
                  <a:uLnTx/>
                  <a:uFillTx/>
                </a:rPr>
                <a:t>AMBIENTE</a:t>
              </a:r>
              <a:endPara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A7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Triangolo isoscele 23"/>
            <p:cNvSpPr/>
            <p:nvPr/>
          </p:nvSpPr>
          <p:spPr>
            <a:xfrm rot="16200000">
              <a:off x="3656810" y="2971927"/>
              <a:ext cx="1275257" cy="443856"/>
            </a:xfrm>
            <a:prstGeom prst="triangl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it-IT" sz="1800" ker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endParaRPr>
            </a:p>
          </p:txBody>
        </p:sp>
        <p:sp>
          <p:nvSpPr>
            <p:cNvPr id="25" name="Triangolo isoscele 24"/>
            <p:cNvSpPr/>
            <p:nvPr/>
          </p:nvSpPr>
          <p:spPr>
            <a:xfrm rot="5400000">
              <a:off x="4195143" y="2971928"/>
              <a:ext cx="1275257" cy="443856"/>
            </a:xfrm>
            <a:prstGeom prst="triangle">
              <a:avLst/>
            </a:prstGeom>
            <a:solidFill>
              <a:srgbClr val="C000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it-IT" sz="1800" ker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</a:endParaRPr>
            </a:p>
          </p:txBody>
        </p:sp>
      </p:grpSp>
      <p:sp>
        <p:nvSpPr>
          <p:cNvPr id="27" name="CasellaDiTesto 26"/>
          <p:cNvSpPr txBox="1"/>
          <p:nvPr/>
        </p:nvSpPr>
        <p:spPr>
          <a:xfrm>
            <a:off x="323528" y="4149080"/>
            <a:ext cx="3600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ICF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kern="0" dirty="0" smtClean="0">
                <a:solidFill>
                  <a:schemeClr val="bg1"/>
                </a:solidFill>
              </a:rPr>
              <a:t>Linguaggio/terminologia sul funzionamento del corpo umano</a:t>
            </a:r>
            <a:endParaRPr kumimoji="0" lang="it-IT" sz="2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5148064" y="4149080"/>
            <a:ext cx="36004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kern="0" dirty="0" smtClean="0">
                <a:solidFill>
                  <a:schemeClr val="bg1"/>
                </a:solidFill>
              </a:rPr>
              <a:t>IFC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kern="0" dirty="0" smtClean="0">
                <a:solidFill>
                  <a:schemeClr val="bg1"/>
                </a:solidFill>
              </a:rPr>
              <a:t>Implementazione della</a:t>
            </a:r>
            <a:endParaRPr kumimoji="0" lang="it-IT" sz="240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kern="0" dirty="0" smtClean="0">
                <a:solidFill>
                  <a:schemeClr val="bg1"/>
                </a:solidFill>
              </a:rPr>
              <a:t>terminologia e ontologia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kern="0" dirty="0" smtClean="0">
                <a:solidFill>
                  <a:schemeClr val="bg1"/>
                </a:solidFill>
              </a:rPr>
              <a:t>Linguaggio condiviso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i="0" u="none" strike="noStrike" kern="0" cap="none" spc="0" normalizeH="0" baseline="0" noProof="0" dirty="0">
              <a:ln>
                <a:noFill/>
              </a:ln>
              <a:solidFill>
                <a:srgbClr val="A7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413654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Sguardo ad altezza dell’occhio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9458" name="Picture 2" descr="\\dc03welfare\AW\Disabilità\99.Accessibilità\immagini ppt\c.scarp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77" y="1091476"/>
            <a:ext cx="8671647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014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Rappresentazione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194" name="Picture 2" descr="\\dc03welfare\AW\Disabilità\99.Accessibilità\immagini ppt\4e4f47081064d7880c4458bb7e2c1a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51767"/>
            <a:ext cx="9144000" cy="263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807262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Rappresentazione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 descr="\\dc03welfare\AW\Disabilità\99.Accessibilità\immagini ppt\gehl-projects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9117"/>
            <a:ext cx="9144000" cy="4899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3415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43" name="Picture 3" descr="\\dc03welfare\AW\Disabilità\99.Accessibilità\immagini ppt\Platt-Philharmonic-Takes-Manhattan-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9" y="1072426"/>
            <a:ext cx="803720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9742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graphicFrame>
        <p:nvGraphicFramePr>
          <p:cNvPr id="3" name="Ogget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3000681"/>
              </p:ext>
            </p:extLst>
          </p:nvPr>
        </p:nvGraphicFramePr>
        <p:xfrm>
          <a:off x="4054475" y="3186113"/>
          <a:ext cx="10350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Oggetto shell Packager" showAsIcon="1" r:id="rId6" imgW="1035000" imgH="486000" progId="Package">
                  <p:embed/>
                </p:oleObj>
              </mc:Choice>
              <mc:Fallback>
                <p:oleObj name="Oggetto shell Packager" showAsIcon="1" r:id="rId6" imgW="1035000" imgH="486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54475" y="3186113"/>
                        <a:ext cx="1035050" cy="48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LaDolceVita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6961" y="1509092"/>
            <a:ext cx="8405724" cy="472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463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1266" name="Picture 2" descr="\\dc03welfare\AW\Disabilità\99.Accessibilità\immagini ppt\times_squa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44" y="1249710"/>
            <a:ext cx="8372313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5321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42" name="Picture 2" descr="\\dc03welfare\AW\Disabilità\99.Accessibilità\immagini ppt\Herald_Square_After-jan-gehl-smart-magazine-1024x6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1" y="1136969"/>
            <a:ext cx="9065903" cy="54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87098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126951"/>
            <a:ext cx="8953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1789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4" b="3872"/>
          <a:stretch/>
        </p:blipFill>
        <p:spPr bwMode="auto">
          <a:xfrm>
            <a:off x="204224" y="1307926"/>
            <a:ext cx="8735552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84250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4" b="2068"/>
          <a:stretch/>
        </p:blipFill>
        <p:spPr bwMode="auto">
          <a:xfrm>
            <a:off x="1767054" y="1247775"/>
            <a:ext cx="5609892" cy="559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3313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1560" y="2060848"/>
            <a:ext cx="79208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it-IT" sz="2400" kern="0" dirty="0" smtClean="0">
                <a:solidFill>
                  <a:schemeClr val="bg1"/>
                </a:solidFill>
                <a:latin typeface="Arial"/>
                <a:cs typeface="Arial"/>
                <a:sym typeface="Arial"/>
              </a:rPr>
              <a:t>nelle </a:t>
            </a:r>
            <a:r>
              <a:rPr lang="it-IT" sz="2400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esperienze applicative troppo spesso la definizione di accessibilità è data per scontata oppure il rimando esplicito è alle norme e alle conseguenti indicazioni pratiche contenute nelle leggi. In realtà </a:t>
            </a:r>
            <a:r>
              <a:rPr lang="it-IT" sz="2400" b="1" kern="0" dirty="0">
                <a:solidFill>
                  <a:schemeClr val="bg1"/>
                </a:solidFill>
                <a:latin typeface="Arial"/>
                <a:cs typeface="Arial"/>
                <a:sym typeface="Arial"/>
              </a:rPr>
              <a:t>l’accessibilità si connota come un attributo della relazione tra le diverse componenti dello spazio costruito e le caratteristiche della persona.</a:t>
            </a:r>
          </a:p>
        </p:txBody>
      </p:sp>
      <p:sp>
        <p:nvSpPr>
          <p:cNvPr id="3" name="Shape 56"/>
          <p:cNvSpPr txBox="1">
            <a:spLocks/>
          </p:cNvSpPr>
          <p:nvPr/>
        </p:nvSpPr>
        <p:spPr>
          <a:xfrm>
            <a:off x="457200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fontAlgn="auto"/>
            <a:r>
              <a:rPr lang="it-IT" sz="3200" b="1" kern="0" dirty="0" smtClean="0">
                <a:solidFill>
                  <a:schemeClr val="bg1"/>
                </a:solidFill>
              </a:rPr>
              <a:t>Concetto </a:t>
            </a:r>
            <a:r>
              <a:rPr lang="it-IT" sz="3200" b="1" kern="0" dirty="0">
                <a:solidFill>
                  <a:schemeClr val="bg1"/>
                </a:solidFill>
              </a:rPr>
              <a:t>di accessibilità in sintesi:</a:t>
            </a:r>
          </a:p>
        </p:txBody>
      </p:sp>
    </p:spTree>
    <p:extLst>
      <p:ext uri="{BB962C8B-B14F-4D97-AF65-F5344CB8AC3E}">
        <p14:creationId xmlns:p14="http://schemas.microsoft.com/office/powerpoint/2010/main" val="30485990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6" r="1943"/>
          <a:stretch/>
        </p:blipFill>
        <p:spPr bwMode="auto">
          <a:xfrm>
            <a:off x="1409010" y="1209674"/>
            <a:ext cx="6325981" cy="567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2284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00" y="1105193"/>
            <a:ext cx="5760000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88474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" b="2118"/>
          <a:stretch/>
        </p:blipFill>
        <p:spPr bwMode="auto">
          <a:xfrm>
            <a:off x="1986570" y="1115859"/>
            <a:ext cx="5170860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0530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0" y="1096169"/>
            <a:ext cx="7680000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7259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" b="2236"/>
          <a:stretch/>
        </p:blipFill>
        <p:spPr bwMode="auto">
          <a:xfrm>
            <a:off x="2178034" y="1165050"/>
            <a:ext cx="4787932" cy="5676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2445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Vita della città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27" y="1096169"/>
            <a:ext cx="8691546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390380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Progetti esemplari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3435903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Rafael </a:t>
            </a:r>
            <a:r>
              <a:rPr lang="it-IT" sz="3200" dirty="0" err="1" smtClean="0">
                <a:solidFill>
                  <a:schemeClr val="bg1"/>
                </a:solidFill>
              </a:rPr>
              <a:t>Moneo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Merida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2530" name="Picture 2" descr="\\dc03welfare\AW\Disabilità\99.Accessibilità\immagini ppt\iat_roman_art_intersection_col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203" y="1076618"/>
            <a:ext cx="636759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2532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Rafael </a:t>
            </a:r>
            <a:r>
              <a:rPr lang="it-IT" sz="3200" dirty="0" err="1" smtClean="0">
                <a:solidFill>
                  <a:schemeClr val="bg1"/>
                </a:solidFill>
              </a:rPr>
              <a:t>Moneo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Merida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7650" name="Picture 2" descr="\\dc03welfare\AW\Disabilità\99.Accessibilità\immagini ppt\17165_2_0_0_760_w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11" y="1091476"/>
            <a:ext cx="3783578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116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Rafael </a:t>
            </a:r>
            <a:r>
              <a:rPr lang="it-IT" sz="3200" dirty="0" err="1" smtClean="0">
                <a:solidFill>
                  <a:schemeClr val="bg1"/>
                </a:solidFill>
              </a:rPr>
              <a:t>Moneo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Merida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3554" name="Picture 2" descr="\\dc03welfare\AW\Disabilità\99.Accessibilità\immagini ppt\Moneo.MuseoArteRomano.Planos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6092"/>
            <a:ext cx="9144000" cy="52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6033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395536" y="476672"/>
            <a:ext cx="8301608" cy="677078"/>
          </a:xfrm>
          <a:prstGeom prst="rect">
            <a:avLst/>
          </a:prstGeom>
        </p:spPr>
        <p:txBody>
          <a:bodyPr wrap="square"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Approcci progettuali:</a:t>
            </a:r>
            <a:endParaRPr lang="it-IT" sz="3200" dirty="0">
              <a:solidFill>
                <a:schemeClr val="bg1"/>
              </a:solidFill>
            </a:endParaRPr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1560" y="1196752"/>
            <a:ext cx="7920880" cy="2699170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>
              <a:spcBef>
                <a:spcPct val="20000"/>
              </a:spcBef>
              <a:buNone/>
              <a:defRPr/>
            </a:pPr>
            <a:r>
              <a:rPr lang="it-IT" sz="2400" b="1" dirty="0" smtClean="0">
                <a:solidFill>
                  <a:srgbClr val="FF0000"/>
                </a:solidFill>
              </a:rPr>
              <a:t>Progettazione  semplificata (sullo standard)</a:t>
            </a:r>
          </a:p>
          <a:p>
            <a:pPr>
              <a:spcBef>
                <a:spcPct val="20000"/>
              </a:spcBef>
              <a:buNone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     idealizza, semplifica</a:t>
            </a:r>
          </a:p>
          <a:p>
            <a:pPr>
              <a:spcBef>
                <a:spcPct val="20000"/>
              </a:spcBef>
              <a:buNone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     annulla le differenze</a:t>
            </a:r>
          </a:p>
          <a:p>
            <a:pPr>
              <a:spcBef>
                <a:spcPct val="20000"/>
              </a:spcBef>
              <a:buNone/>
              <a:defRPr/>
            </a:pPr>
            <a:r>
              <a:rPr lang="it-IT" sz="2400" dirty="0" smtClean="0">
                <a:solidFill>
                  <a:schemeClr val="bg1"/>
                </a:solidFill>
              </a:rPr>
              <a:t>     non affronta la complessità del reale e ignora           spesso il contesto</a:t>
            </a:r>
          </a:p>
          <a:p>
            <a:pPr marL="0" indent="0" algn="just">
              <a:buNone/>
            </a:pP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30116699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Rafael </a:t>
            </a:r>
            <a:r>
              <a:rPr lang="it-IT" sz="3200" dirty="0" err="1" smtClean="0">
                <a:solidFill>
                  <a:schemeClr val="bg1"/>
                </a:solidFill>
              </a:rPr>
              <a:t>Moneo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Merida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4578" name="Picture 2" descr="\\dc03welfare\AW\Disabilità\99.Accessibilità\immagini ppt\Merida_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6" y="1091977"/>
            <a:ext cx="8648648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37579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Rafael </a:t>
            </a:r>
            <a:r>
              <a:rPr lang="it-IT" sz="3200" dirty="0" err="1" smtClean="0">
                <a:solidFill>
                  <a:schemeClr val="bg1"/>
                </a:solidFill>
              </a:rPr>
              <a:t>Moneo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Merida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6626" name="Picture 2" descr="\\dc03welfare\AW\Disabilità\99.Accessibilità\immagini ppt\424ce1f58739b334925466de51e225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429" y="1091476"/>
            <a:ext cx="385714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7042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Rafael </a:t>
            </a:r>
            <a:r>
              <a:rPr lang="it-IT" sz="3200" dirty="0" err="1" smtClean="0">
                <a:solidFill>
                  <a:schemeClr val="bg1"/>
                </a:solidFill>
              </a:rPr>
              <a:t>Moneo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Merida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8674" name="Picture 2" descr="\\dc03welfare\AW\Disabilità\99.Accessibilità\immagini ppt\1380113888977_merida_0758c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720" y="1087284"/>
            <a:ext cx="435456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734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Rafael </a:t>
            </a:r>
            <a:r>
              <a:rPr lang="it-IT" sz="3200" dirty="0" err="1" smtClean="0">
                <a:solidFill>
                  <a:schemeClr val="bg1"/>
                </a:solidFill>
              </a:rPr>
              <a:t>Moneo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Merida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9698" name="Picture 2" descr="\\dc03welfare\AW\Disabilità\99.Accessibilità\immagini ppt\efd4ec8c5f4e01d88fe44b5d3344c4a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203" y="1081951"/>
            <a:ext cx="382959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4500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57200" y="40466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Rafael </a:t>
            </a:r>
            <a:r>
              <a:rPr lang="it-IT" sz="3200" dirty="0" err="1" smtClean="0">
                <a:solidFill>
                  <a:schemeClr val="bg1"/>
                </a:solidFill>
              </a:rPr>
              <a:t>Moneo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Merida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098" name="Picture 2" descr="\\dc03welfare\AW\Disabilità\99.Accessibilità\immagini ppt\18-Drawings-for-Roman-Musuem-by-Rafael-Mone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045" y="2098948"/>
            <a:ext cx="7217910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6047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Rafael </a:t>
            </a:r>
            <a:r>
              <a:rPr lang="it-IT" sz="3200" dirty="0" err="1" smtClean="0">
                <a:solidFill>
                  <a:schemeClr val="bg1"/>
                </a:solidFill>
              </a:rPr>
              <a:t>Moneo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Merida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22" name="Picture 2" descr="\\dc03welfare\AW\Disabilità\99.Accessibilità\immagini ppt\Guzman_Loz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750" y="1096169"/>
            <a:ext cx="3604501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70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Rafael </a:t>
            </a:r>
            <a:r>
              <a:rPr lang="it-IT" sz="3200" dirty="0" err="1" smtClean="0">
                <a:solidFill>
                  <a:schemeClr val="bg1"/>
                </a:solidFill>
              </a:rPr>
              <a:t>Moneo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Merida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5602" name="Picture 2" descr="\\dc03welfare\AW\Disabilità\99.Accessibilità\immagini ppt\Museo_Romano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41" y="1096169"/>
            <a:ext cx="8662918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298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Rafael </a:t>
            </a:r>
            <a:r>
              <a:rPr lang="it-IT" sz="3200" dirty="0" err="1" smtClean="0">
                <a:solidFill>
                  <a:schemeClr val="bg1"/>
                </a:solidFill>
              </a:rPr>
              <a:t>Moneo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Merida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0" y="1085850"/>
            <a:ext cx="7680000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8260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Rafael </a:t>
            </a:r>
            <a:r>
              <a:rPr lang="it-IT" sz="3200" dirty="0" err="1" smtClean="0">
                <a:solidFill>
                  <a:schemeClr val="bg1"/>
                </a:solidFill>
              </a:rPr>
              <a:t>Moneo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Merida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93" y="1086644"/>
            <a:ext cx="7707814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98682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Coira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8194" name="Picture 2" descr="\\dc03welfare\AW\Disabilità\99.Accessibilità\immagini ppt\image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9273"/>
            <a:ext cx="9144000" cy="366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6543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1560" y="2132856"/>
            <a:ext cx="7920880" cy="553968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0" indent="0" algn="just">
              <a:buNone/>
            </a:pPr>
            <a:endParaRPr sz="2400" dirty="0"/>
          </a:p>
        </p:txBody>
      </p:sp>
      <p:pic>
        <p:nvPicPr>
          <p:cNvPr id="4" name="Picture 2" descr="modulor"/>
          <p:cNvPicPr>
            <a:picLocks noChangeAspect="1" noChangeArrowheads="1"/>
          </p:cNvPicPr>
          <p:nvPr/>
        </p:nvPicPr>
        <p:blipFill rotWithShape="1">
          <a:blip r:embed="rId3"/>
          <a:srcRect l="-89" r="89" b="6005"/>
          <a:stretch/>
        </p:blipFill>
        <p:spPr bwMode="auto">
          <a:xfrm>
            <a:off x="1755861" y="1362651"/>
            <a:ext cx="5604112" cy="545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5"/>
          <p:cNvSpPr txBox="1">
            <a:spLocks noGrp="1"/>
          </p:cNvSpPr>
          <p:nvPr>
            <p:ph type="title"/>
          </p:nvPr>
        </p:nvSpPr>
        <p:spPr>
          <a:xfrm>
            <a:off x="0" y="476672"/>
            <a:ext cx="9144000" cy="739775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fontAlgn="auto"/>
            <a:r>
              <a:rPr lang="it-IT" sz="3200" b="1" kern="0" dirty="0" smtClean="0">
                <a:solidFill>
                  <a:schemeClr val="bg1"/>
                </a:solidFill>
              </a:rPr>
              <a:t>Architettura come spazio logico matematico</a:t>
            </a:r>
            <a:endParaRPr lang="it-IT" sz="32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077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Coira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9218" name="Picture 2" descr="\\dc03welfare\AW\Disabilità\99.Accessibilità\immagini ppt\Untitled_6883741660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84" y="2070373"/>
            <a:ext cx="6761833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977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Coira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42" name="Picture 2" descr="\\dc03welfare\AW\Disabilità\99.Accessibilità\immagini ppt\zumthor_home_for_senior_citizens_chur_suisse 9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604" y="1091476"/>
            <a:ext cx="646279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5483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Coira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1266" name="Picture 2" descr="\\dc03welfare\AW\Disabilità\99.Accessibilità\immagini ppt\zumthor_home_for_senior_citizens_chur_suisse 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76" y="1091476"/>
            <a:ext cx="6209248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3480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</a:t>
            </a:r>
            <a:r>
              <a:rPr lang="it-IT" sz="3200" dirty="0" err="1" smtClean="0">
                <a:solidFill>
                  <a:schemeClr val="bg1"/>
                </a:solidFill>
              </a:rPr>
              <a:t>Coira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2290" name="Picture 2" descr="\\dc03welfare\AW\Disabilità\99.Accessibilità\immagini ppt\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56" y="1090836"/>
            <a:ext cx="5857489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32521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Vals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1506" name="Picture 2" descr="\\dc03welfare\AW\Disabilità\99.Accessibilità\immagini ppt\IMG_64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00" y="2252969"/>
            <a:ext cx="76788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3044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Vals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9458" name="Picture 2" descr="\\dc03welfare\AW\Disabilità\99.Accessibilità\immagini ppt\72930630-b34d-4a0d-b78c-a1c2d4fc11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00" y="1081311"/>
            <a:ext cx="8645401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51895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Vals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3314" name="Picture 2" descr="\\dc03welfare\AW\Disabilità\99.Accessibilità\immagini ppt\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1024"/>
            <a:ext cx="9144000" cy="489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2994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Vals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4338" name="Picture 2" descr="\\dc03welfare\AW\Disabilità\99.Accessibilità\immagini ppt\5215449ce8e44e4ee3000089_a-photographer-s-journey-through-zumthor-valley_untitled_6892624822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28" y="1090836"/>
            <a:ext cx="865514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23305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Vals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5362" name="Picture 2" descr="\\dc03welfare\AW\Disabilità\99.Accessibilità\immagini ppt\30c5673e6653eec1d2d8299ac8fad8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0" y="1091476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44898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Vals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6386" name="Picture 2" descr="\\dc03welfare\AW\Disabilità\99.Accessibilità\immagini ppt\3P5F4679-Therme-Innenbad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6" y="1091476"/>
            <a:ext cx="8648649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9058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15117"/>
            <a:ext cx="8229600" cy="738633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endParaRPr dirty="0"/>
          </a:p>
        </p:txBody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11560" y="2492896"/>
            <a:ext cx="7920880" cy="553968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0" indent="0" algn="just">
              <a:buNone/>
            </a:pPr>
            <a:endParaRPr sz="2400" dirty="0"/>
          </a:p>
        </p:txBody>
      </p:sp>
      <p:pic>
        <p:nvPicPr>
          <p:cNvPr id="4" name="Picture 2" descr="E15 Modul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568" y="665312"/>
            <a:ext cx="7723675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11578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Vals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7410" name="Picture 2" descr="\\dc03welfare\AW\Disabilità\99.Accessibilità\immagini ppt\3P5F4702-Aussenbad-Therme-bei-Nach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18" y="1091476"/>
            <a:ext cx="864256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002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Vals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8434" name="Picture 2" descr="\\dc03welfare\AW\Disabilità\99.Accessibilità\immagini ppt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67" y="1081951"/>
            <a:ext cx="5706667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21421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Vals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2530" name="Picture 2" descr="\\dc03welfare\AW\Disabilità\99.Accessibilità\immagini ppt\cad9d8692774625b6d9b561a95da0c9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29" y="1081951"/>
            <a:ext cx="731054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96064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Vals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0482" name="Picture 2" descr="\\dc03welfare\AW\Disabilità\99.Accessibilità\immagini ppt\Terme-Vals-Svizzera-Peter-Zumtho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091476"/>
            <a:ext cx="864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26381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3554" name="Picture 2" descr="\\dc03welfare\AW\Disabilità\99.Accessibilità\immagini ppt\698620389_kolumba-museum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079" y="1091476"/>
            <a:ext cx="593384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6942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4578" name="Picture 2" descr="\\dc03welfare\AW\Disabilità\99.Accessibilità\immagini ppt\e77acb2629195e577d60cf6bbf1b270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122" y="1081951"/>
            <a:ext cx="3885756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9610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5602" name="Picture 2" descr="\\dc03welfare\AW\Disabilità\99.Accessibilità\immagini ppt\440ec67cd5c491011511799b4c1e697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081951"/>
            <a:ext cx="864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6186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6626" name="Picture 2" descr="\\dc03welfare\AW\Disabilità\99.Accessibilità\immagini ppt\b_730_5A7C3A6E-ABCA-4A1C-BEDE-05F0ECB725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798" y="1091476"/>
            <a:ext cx="442640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2716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22" name="Picture 2" descr="\\dc03welfare\AW\Disabilità\99.Accessibilità\immagini ppt\Kolumba-Museum-un-ponte-tra-passato-e-presente-firmato-Peter-Zumthor_adspazio.it_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81" y="1100361"/>
            <a:ext cx="8642438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2810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1746" name="Picture 2" descr="\\dc03welfare\AW\Disabilità\99.Accessibilità\immagini ppt\jaime silv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00" y="1081951"/>
            <a:ext cx="432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2641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magine 1" descr="Le_Corbusier plan vois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945218"/>
            <a:ext cx="6143625" cy="457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5"/>
          <p:cNvSpPr txBox="1">
            <a:spLocks/>
          </p:cNvSpPr>
          <p:nvPr/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fontAlgn="auto"/>
            <a:endParaRPr lang="it-IT" sz="3200" kern="0" dirty="0" smtClean="0"/>
          </a:p>
          <a:p>
            <a:pPr fontAlgn="auto"/>
            <a:r>
              <a:rPr lang="it-IT" sz="3200" b="1" kern="0" dirty="0" smtClean="0">
                <a:solidFill>
                  <a:schemeClr val="bg1"/>
                </a:solidFill>
              </a:rPr>
              <a:t>Movimento moderno</a:t>
            </a:r>
            <a:endParaRPr lang="it-IT" sz="32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7650" name="Picture 2" descr="\\dc03welfare\AW\Disabilità\99.Accessibilità\immagini ppt\0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794" y="1100361"/>
            <a:ext cx="453841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5728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8674" name="Picture 2" descr="\\dc03welfare\AW\Disabilità\99.Accessibilità\immagini ppt\5a3ee9b19b75024abe0ad783f2835cb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2" y="1101001"/>
            <a:ext cx="8661657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19302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9698" name="Picture 2" descr="\\dc03welfare\AW\Disabilità\99.Accessibilità\immagini ppt\aa7712a41bdb64636e641eed638f18c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55" y="1101001"/>
            <a:ext cx="8663691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71829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2770" name="Picture 2" descr="\\dc03welfare\AW\Disabilità\99.Accessibilità\immagini ppt\v298811_958_992_121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384" y="1096169"/>
            <a:ext cx="469123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8410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3794" name="Picture 2" descr="\\dc03welfare\AW\Disabilità\99.Accessibilità\immagini ppt\Kolumba-Museum-9-Zumthor-Marina-López-Sal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00" y="1091476"/>
            <a:ext cx="384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0627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6866" name="Picture 2" descr="\\dc03welfare\AW\Disabilità\99.Accessibilità\immagini ppt\IMG_1514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61" y="1091476"/>
            <a:ext cx="4321078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27943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7890" name="Picture 2" descr="\\dc03welfare\AW\Disabilità\99.Accessibilità\immagini ppt\Bach_55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1091476"/>
            <a:ext cx="864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98868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4818" name="Picture 2" descr="\\dc03welfare\AW\Disabilità\99.Accessibilità\immagini ppt\Kolumba_Köln_-_Innenho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" y="1291667"/>
            <a:ext cx="9104211" cy="55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682735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5842" name="Picture 2" descr="\\dc03welfare\AW\Disabilità\99.Accessibilità\immagini ppt\IMGP00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7" y="1101001"/>
            <a:ext cx="8654786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1504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8914" name="Picture 2" descr="\\dc03welfare\AW\Disabilità\99.Accessibilità\immagini ppt\2371082020_592e9e46f8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0" y="1096169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3840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ittà diffu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796888"/>
            <a:ext cx="41148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spraw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796888"/>
            <a:ext cx="4114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5"/>
          <p:cNvSpPr txBox="1">
            <a:spLocks/>
          </p:cNvSpPr>
          <p:nvPr/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 fontAlgn="auto"/>
            <a:endParaRPr lang="it-IT" sz="3200" kern="0" dirty="0" smtClean="0"/>
          </a:p>
          <a:p>
            <a:pPr fontAlgn="auto"/>
            <a:r>
              <a:rPr lang="it-IT" sz="3200" b="1" kern="0" dirty="0" smtClean="0">
                <a:solidFill>
                  <a:schemeClr val="bg1"/>
                </a:solidFill>
              </a:rPr>
              <a:t>utopia della città giardino - </a:t>
            </a:r>
            <a:r>
              <a:rPr lang="it-IT" sz="3200" b="1" kern="0" dirty="0" err="1" smtClean="0">
                <a:solidFill>
                  <a:schemeClr val="bg1"/>
                </a:solidFill>
              </a:rPr>
              <a:t>sprawl</a:t>
            </a:r>
            <a:r>
              <a:rPr lang="it-IT" sz="3200" b="1" kern="0" dirty="0">
                <a:solidFill>
                  <a:schemeClr val="bg1"/>
                </a:solidFill>
              </a:rPr>
              <a:t> </a:t>
            </a:r>
            <a:r>
              <a:rPr lang="it-IT" sz="3200" b="1" kern="0" dirty="0" smtClean="0">
                <a:solidFill>
                  <a:schemeClr val="bg1"/>
                </a:solidFill>
              </a:rPr>
              <a:t>urbano</a:t>
            </a:r>
            <a:endParaRPr lang="it-IT" sz="32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92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9938" name="Picture 2" descr="\\dc03welfare\AW\Disabilità\99.Accessibilità\immagini ppt\2bb3052709c487eff51b1e3dfdc2148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45" y="1091476"/>
            <a:ext cx="8636111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20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0962" name="Picture 2" descr="\\dc03welfare\AW\Disabilità\99.Accessibilità\immagini ppt\Kolumba.original.22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33" y="1087284"/>
            <a:ext cx="865273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59272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Peter </a:t>
            </a:r>
            <a:r>
              <a:rPr lang="it-IT" sz="3200" dirty="0" err="1" smtClean="0">
                <a:solidFill>
                  <a:schemeClr val="bg1"/>
                </a:solidFill>
              </a:rPr>
              <a:t>Zumthor</a:t>
            </a:r>
            <a:r>
              <a:rPr lang="it-IT" sz="3200" dirty="0" smtClean="0">
                <a:solidFill>
                  <a:schemeClr val="bg1"/>
                </a:solidFill>
              </a:rPr>
              <a:t>, Colonia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1986" name="Picture 2" descr="\\dc03welfare\AW\Disabilità\99.Accessibilità\immagini ppt\ob_d995cf_peter-zumthor-kolumba-museum-colog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93" y="1091476"/>
            <a:ext cx="8248215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971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Luigi </a:t>
            </a:r>
            <a:r>
              <a:rPr lang="it-IT" sz="3200" dirty="0" err="1" smtClean="0">
                <a:solidFill>
                  <a:schemeClr val="bg1"/>
                </a:solidFill>
              </a:rPr>
              <a:t>Franciosini</a:t>
            </a:r>
            <a:r>
              <a:rPr lang="it-IT" sz="3200" dirty="0" smtClean="0">
                <a:solidFill>
                  <a:schemeClr val="bg1"/>
                </a:solidFill>
              </a:rPr>
              <a:t>, Roma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6" name="Picture 2" descr="\\dc03welfare\AW\Disabilità\99.Accessibilità\immagini ppt\luigi-franciosini-mercati-di-trai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214" y="1087284"/>
            <a:ext cx="292757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08094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Luigi </a:t>
            </a:r>
            <a:r>
              <a:rPr lang="it-IT" sz="3200" dirty="0" err="1" smtClean="0">
                <a:solidFill>
                  <a:schemeClr val="bg1"/>
                </a:solidFill>
              </a:rPr>
              <a:t>Franciosini</a:t>
            </a:r>
            <a:r>
              <a:rPr lang="it-IT" sz="3200" dirty="0" smtClean="0">
                <a:solidFill>
                  <a:schemeClr val="bg1"/>
                </a:solidFill>
              </a:rPr>
              <a:t>, Roma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5" y="1091476"/>
            <a:ext cx="9017611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08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Luigi </a:t>
            </a:r>
            <a:r>
              <a:rPr lang="it-IT" sz="3200" dirty="0" err="1" smtClean="0">
                <a:solidFill>
                  <a:schemeClr val="bg1"/>
                </a:solidFill>
              </a:rPr>
              <a:t>Franciosini</a:t>
            </a:r>
            <a:r>
              <a:rPr lang="it-IT" sz="3200" dirty="0" smtClean="0">
                <a:solidFill>
                  <a:schemeClr val="bg1"/>
                </a:solidFill>
              </a:rPr>
              <a:t>, Roma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6146" name="Picture 2" descr="\\dc03welfare\AW\Disabilità\99.Accessibilità\immagini ppt\31-1024x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00" y="1076618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6829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Luigi </a:t>
            </a:r>
            <a:r>
              <a:rPr lang="it-IT" sz="3200" dirty="0" err="1" smtClean="0">
                <a:solidFill>
                  <a:schemeClr val="bg1"/>
                </a:solidFill>
              </a:rPr>
              <a:t>Franciosini</a:t>
            </a:r>
            <a:r>
              <a:rPr lang="it-IT" sz="3200" dirty="0" smtClean="0">
                <a:solidFill>
                  <a:schemeClr val="bg1"/>
                </a:solidFill>
              </a:rPr>
              <a:t>, Roma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5122" name="Picture 2" descr="\\dc03welfare\AW\Disabilità\99.Accessibilità\immagini ppt\Imperial-Fora-Museum-Rome-Museo-Fori-Imperiali-Inexhibit-2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00" y="2242964"/>
            <a:ext cx="6480000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8605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Luigi </a:t>
            </a:r>
            <a:r>
              <a:rPr lang="it-IT" sz="3200" dirty="0" err="1" smtClean="0">
                <a:solidFill>
                  <a:schemeClr val="bg1"/>
                </a:solidFill>
              </a:rPr>
              <a:t>Franciosini</a:t>
            </a:r>
            <a:r>
              <a:rPr lang="it-IT" sz="3200" dirty="0" smtClean="0">
                <a:solidFill>
                  <a:schemeClr val="bg1"/>
                </a:solidFill>
              </a:rPr>
              <a:t>, Roma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7170" name="Picture 2" descr="\\dc03welfare\AW\Disabilità\99.Accessibilità\immagini ppt\Imperial-Fora-Museum-Rome-Museo-Fori-Imperiali-Inexhibit-0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13" y="2070373"/>
            <a:ext cx="6613174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17441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Antoni </a:t>
            </a:r>
            <a:r>
              <a:rPr lang="it-IT" sz="3200" dirty="0" err="1" smtClean="0">
                <a:solidFill>
                  <a:schemeClr val="bg1"/>
                </a:solidFill>
              </a:rPr>
              <a:t>Gaudì</a:t>
            </a:r>
            <a:r>
              <a:rPr lang="it-IT" sz="3200" dirty="0" smtClean="0">
                <a:solidFill>
                  <a:schemeClr val="bg1"/>
                </a:solidFill>
              </a:rPr>
              <a:t>, Barcellona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3010" name="Picture 2" descr="\\dc03welfare\AW\Disabilità\99.Accessibilità\immagini ppt\img_9_1436088495_f6d17f797d15c995671d45c6f27f369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000" y="1081951"/>
            <a:ext cx="384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5358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>
            <a:spLocks noGrp="1"/>
          </p:cNvSpPr>
          <p:nvPr>
            <p:ph type="title"/>
          </p:nvPr>
        </p:nvSpPr>
        <p:spPr>
          <a:xfrm>
            <a:off x="467544" y="476672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Antoni </a:t>
            </a:r>
            <a:r>
              <a:rPr lang="it-IT" sz="3200" dirty="0" err="1" smtClean="0">
                <a:solidFill>
                  <a:schemeClr val="bg1"/>
                </a:solidFill>
              </a:rPr>
              <a:t>Gaudì</a:t>
            </a:r>
            <a:r>
              <a:rPr lang="it-IT" sz="3200" dirty="0" smtClean="0">
                <a:solidFill>
                  <a:schemeClr val="bg1"/>
                </a:solidFill>
              </a:rPr>
              <a:t>, Barcellona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4034" name="Picture 2" descr="\\dc03welfare\AW\Disabilità\99.Accessibilità\immagini ppt\Interno-cabina-Gaud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48" y="1090836"/>
            <a:ext cx="870090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88741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 presentazione LADI 25.Giugno</Template>
  <TotalTime>6350</TotalTime>
  <Words>915</Words>
  <Application>Microsoft Office PowerPoint</Application>
  <PresentationFormat>Presentazione su schermo (4:3)</PresentationFormat>
  <Paragraphs>174</Paragraphs>
  <Slides>111</Slides>
  <Notes>109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111</vt:i4>
      </vt:variant>
    </vt:vector>
  </HeadingPairs>
  <TitlesOfParts>
    <vt:vector size="113" baseType="lpstr">
      <vt:lpstr>Tema di Office</vt:lpstr>
      <vt:lpstr>Oggetto shell Packager</vt:lpstr>
      <vt:lpstr>Accessibilità in ambiente urbano. Valutazioni di convenienza economica  Arch. Carlo Zanin       Corso di Laurea a Ciclo Unico in Architettura Corso di "Elementi di economia ed estimo" Prof. Sonia Prestamburgo PUG, 1 dicembre 2016</vt:lpstr>
      <vt:lpstr>Presentazione standard di PowerPoint</vt:lpstr>
      <vt:lpstr>Presentazione standard di PowerPoint</vt:lpstr>
      <vt:lpstr>Presentazione standard di PowerPoint</vt:lpstr>
      <vt:lpstr>Approcci progettuali:</vt:lpstr>
      <vt:lpstr>Architettura come spazio logico matematico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Approcci progettuali:</vt:lpstr>
      <vt:lpstr>Specializzazione</vt:lpstr>
      <vt:lpstr>Barriere: moderne o della modernità</vt:lpstr>
      <vt:lpstr>Approcci progettuali:</vt:lpstr>
      <vt:lpstr> Comprendere terra e cielo</vt:lpstr>
      <vt:lpstr>Universal Design</vt:lpstr>
      <vt:lpstr>Principi dell’Universal Design</vt:lpstr>
      <vt:lpstr>Rappresentazione</vt:lpstr>
      <vt:lpstr>Presentazione standard di PowerPoint</vt:lpstr>
      <vt:lpstr>Rappresentazione</vt:lpstr>
      <vt:lpstr>Rappresentazione</vt:lpstr>
      <vt:lpstr>Rappresentazione</vt:lpstr>
      <vt:lpstr>Rappresentazione</vt:lpstr>
      <vt:lpstr>Rappresentazione</vt:lpstr>
      <vt:lpstr>Rappresentazione</vt:lpstr>
      <vt:lpstr>Sguardo ad altezza dell’occhio</vt:lpstr>
      <vt:lpstr>Rappresentazione</vt:lpstr>
      <vt:lpstr>Rappresentazione</vt:lpstr>
      <vt:lpstr>Vita della città</vt:lpstr>
      <vt:lpstr>Vita della città</vt:lpstr>
      <vt:lpstr>Vita della città</vt:lpstr>
      <vt:lpstr>Vita della città</vt:lpstr>
      <vt:lpstr>Vita della città</vt:lpstr>
      <vt:lpstr>Vita della città</vt:lpstr>
      <vt:lpstr>Vita della città</vt:lpstr>
      <vt:lpstr>Vita della città</vt:lpstr>
      <vt:lpstr>Vita della città</vt:lpstr>
      <vt:lpstr>Vita della città</vt:lpstr>
      <vt:lpstr>Vita della città</vt:lpstr>
      <vt:lpstr>Vita della città</vt:lpstr>
      <vt:lpstr>Vita della città</vt:lpstr>
      <vt:lpstr>Progetti esemplari</vt:lpstr>
      <vt:lpstr>Rafael Moneo, Merida</vt:lpstr>
      <vt:lpstr>Rafael Moneo, Merida</vt:lpstr>
      <vt:lpstr>Rafael Moneo, Merida</vt:lpstr>
      <vt:lpstr>Rafael Moneo, Merida</vt:lpstr>
      <vt:lpstr>Rafael Moneo, Merida</vt:lpstr>
      <vt:lpstr>Rafael Moneo, Merida</vt:lpstr>
      <vt:lpstr>Rafael Moneo, Merida</vt:lpstr>
      <vt:lpstr>Rafael Moneo, Merida</vt:lpstr>
      <vt:lpstr>Rafael Moneo, Merida</vt:lpstr>
      <vt:lpstr>Rafael Moneo, Merida</vt:lpstr>
      <vt:lpstr>Rafael Moneo, Merida</vt:lpstr>
      <vt:lpstr>Rafael Moneo, Merida</vt:lpstr>
      <vt:lpstr>Peter Zumthor, Coira</vt:lpstr>
      <vt:lpstr>Peter Zumthor, Coira</vt:lpstr>
      <vt:lpstr>Peter Zumthor, Coira</vt:lpstr>
      <vt:lpstr>Peter Zumthor, Coira</vt:lpstr>
      <vt:lpstr>Peter Zumthor, Coira</vt:lpstr>
      <vt:lpstr>Peter Zumthor, Vals</vt:lpstr>
      <vt:lpstr>Peter Zumthor, Vals</vt:lpstr>
      <vt:lpstr>Peter Zumthor, Vals</vt:lpstr>
      <vt:lpstr>Peter Zumthor, Vals</vt:lpstr>
      <vt:lpstr>Peter Zumthor, Vals</vt:lpstr>
      <vt:lpstr>Peter Zumthor, Vals</vt:lpstr>
      <vt:lpstr>Peter Zumthor, Vals</vt:lpstr>
      <vt:lpstr>Peter Zumthor, Vals</vt:lpstr>
      <vt:lpstr>Peter Zumthor, Vals</vt:lpstr>
      <vt:lpstr>Peter Zumthor, Vals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Peter Zumthor, Colonia</vt:lpstr>
      <vt:lpstr>Luigi Franciosini, Roma</vt:lpstr>
      <vt:lpstr>Luigi Franciosini, Roma</vt:lpstr>
      <vt:lpstr>Luigi Franciosini, Roma</vt:lpstr>
      <vt:lpstr>Luigi Franciosini, Roma</vt:lpstr>
      <vt:lpstr>Luigi Franciosini, Roma</vt:lpstr>
      <vt:lpstr>Antoni Gaudì, Barcellona</vt:lpstr>
      <vt:lpstr>Antoni Gaudì, Barcellona</vt:lpstr>
      <vt:lpstr>     Valutazione dell’accessibilità  </vt:lpstr>
      <vt:lpstr>Sistema integrato Teseo e Arianna</vt:lpstr>
      <vt:lpstr>Accessibilità di norma e reale</vt:lpstr>
      <vt:lpstr>Accessibilità di norma e reale</vt:lpstr>
      <vt:lpstr>Gradi di accessibilità</vt:lpstr>
      <vt:lpstr>L’importanza delle informazioni</vt:lpstr>
      <vt:lpstr>L’importanza delle informazioni</vt:lpstr>
      <vt:lpstr>L’esperienza di Pordenone di valutazione dell’accessibilità urbana in funzione del nuovo PRG e del regolamento edilizio</vt:lpstr>
      <vt:lpstr>Presentazione standard di PowerPoint</vt:lpstr>
      <vt:lpstr>Valutazione dell’accessibilità in ambiente urbano sintetizzata in forma di matrice SWOT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Carlo Zanin</dc:creator>
  <cp:lastModifiedBy>PRESTAMBURGO SONIA</cp:lastModifiedBy>
  <cp:revision>258</cp:revision>
  <dcterms:created xsi:type="dcterms:W3CDTF">2012-06-16T09:53:49Z</dcterms:created>
  <dcterms:modified xsi:type="dcterms:W3CDTF">2016-12-11T13:33:11Z</dcterms:modified>
</cp:coreProperties>
</file>