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8" r:id="rId2"/>
    <p:sldId id="259" r:id="rId3"/>
    <p:sldId id="260" r:id="rId4"/>
    <p:sldId id="261" r:id="rId5"/>
    <p:sldId id="262" r:id="rId6"/>
    <p:sldId id="265" r:id="rId7"/>
    <p:sldId id="266" r:id="rId8"/>
    <p:sldId id="300" r:id="rId9"/>
    <p:sldId id="267" r:id="rId10"/>
    <p:sldId id="268" r:id="rId11"/>
    <p:sldId id="269" r:id="rId12"/>
    <p:sldId id="301" r:id="rId13"/>
    <p:sldId id="270" r:id="rId14"/>
    <p:sldId id="302" r:id="rId15"/>
    <p:sldId id="303" r:id="rId16"/>
    <p:sldId id="298" r:id="rId17"/>
    <p:sldId id="273" r:id="rId18"/>
    <p:sldId id="275" r:id="rId19"/>
    <p:sldId id="276" r:id="rId20"/>
    <p:sldId id="277" r:id="rId21"/>
    <p:sldId id="278" r:id="rId22"/>
    <p:sldId id="304" r:id="rId23"/>
    <p:sldId id="305" r:id="rId24"/>
    <p:sldId id="279" r:id="rId25"/>
    <p:sldId id="307" r:id="rId26"/>
    <p:sldId id="280" r:id="rId27"/>
    <p:sldId id="283" r:id="rId28"/>
    <p:sldId id="308" r:id="rId29"/>
    <p:sldId id="282" r:id="rId30"/>
    <p:sldId id="281" r:id="rId31"/>
    <p:sldId id="285" r:id="rId32"/>
    <p:sldId id="287" r:id="rId33"/>
    <p:sldId id="288" r:id="rId34"/>
    <p:sldId id="289" r:id="rId35"/>
    <p:sldId id="310" r:id="rId36"/>
    <p:sldId id="292" r:id="rId37"/>
    <p:sldId id="293" r:id="rId38"/>
    <p:sldId id="290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r>
              <a:rPr lang="it-IT" sz="1200">
                <a:latin typeface="Arial"/>
              </a:rPr>
              <a:t>&lt;date/time&gt;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US" sz="1200">
                <a:latin typeface="Calibri"/>
              </a:rPr>
              <a:t>Click to edit the notes format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fld id="{A3874B40-70FE-4AE4-9C00-AD6B6FA32148}" type="slidenum">
              <a:rPr lang="it-IT" sz="1200">
                <a:latin typeface="Arial"/>
              </a:rPr>
              <a:pPr algn="r"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67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E4C255F7-40B0-4411-B2F7-ABDBB0F0BD66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773E566C-1685-4DB1-8716-106580F3A7DC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33</a:t>
            </a:fld>
            <a:endParaRPr/>
          </a:p>
        </p:txBody>
      </p:sp>
      <p:sp>
        <p:nvSpPr>
          <p:cNvPr id="889" name="TextShape 2"/>
          <p:cNvSpPr txBox="1"/>
          <p:nvPr/>
        </p:nvSpPr>
        <p:spPr>
          <a:xfrm>
            <a:off x="905040" y="4349520"/>
            <a:ext cx="5047920" cy="40957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A60F6EEB-E93F-46B6-B6BD-B0F4EE1EEB47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34</a:t>
            </a:fld>
            <a:endParaRPr/>
          </a:p>
        </p:txBody>
      </p:sp>
      <p:sp>
        <p:nvSpPr>
          <p:cNvPr id="891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8EC95D3D-ACDB-4C40-AFFC-61F411820023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40</a:t>
            </a:fld>
            <a:endParaRPr/>
          </a:p>
        </p:txBody>
      </p:sp>
      <p:sp>
        <p:nvSpPr>
          <p:cNvPr id="895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it-IT" sz="1200">
                <a:latin typeface="Calibri"/>
              </a:rPr>
              <a:t>Le Linee guida dell LIMPE redatte nel 2002 elencano l’importanza dei disturbi non motori nella malattia di Parkinson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44388AA1-3AD4-4AFD-8A23-B29674C9DD6C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13</a:t>
            </a:fld>
            <a:endParaRPr/>
          </a:p>
        </p:txBody>
      </p:sp>
      <p:sp>
        <p:nvSpPr>
          <p:cNvPr id="869" name="TextShape 2"/>
          <p:cNvSpPr txBox="1"/>
          <p:nvPr/>
        </p:nvSpPr>
        <p:spPr>
          <a:xfrm>
            <a:off x="914400" y="4344480"/>
            <a:ext cx="5029200" cy="38545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0E1A5648-642B-4B37-8C57-056E712A1091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17</a:t>
            </a:fld>
            <a:endParaRPr/>
          </a:p>
        </p:txBody>
      </p:sp>
      <p:sp>
        <p:nvSpPr>
          <p:cNvPr id="873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it-IT" sz="1200">
                <a:latin typeface="Calibri"/>
              </a:rPr>
              <a:t>Questi due tipi di risposta terapeutica coesistono sebbene nelle fasi iniziali e di stabile beneficio motorio prevale la risposta di lunga durata, mentre nelle fasi avanzate, quando compaiono le fluttuazioni motorie e le discinesie, è dominante la risposta di breve durata.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2E781C6B-B01F-444A-8090-76F054BD2AA9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18</a:t>
            </a:fld>
            <a:endParaRPr/>
          </a:p>
        </p:txBody>
      </p:sp>
      <p:sp>
        <p:nvSpPr>
          <p:cNvPr id="875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it-IT" sz="1200">
                <a:latin typeface="Calibri"/>
              </a:rPr>
              <a:t>La risposta farmacologica alla levodopa si accorcia progressivamente nei pazienti parkinsoniani con conseguente comparsa di discinesie associate. Nei pazienti avanzati la “finestra terapeutica” e’ molto ristretta e si alternano costantemente blocchi motori con periodi di discinesia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E2F7A561-11A3-4A78-BD7F-1B9D1E8DA112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19</a:t>
            </a:fld>
            <a:endParaRPr/>
          </a:p>
        </p:txBody>
      </p:sp>
      <p:sp>
        <p:nvSpPr>
          <p:cNvPr id="877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it-IT" sz="1200">
                <a:latin typeface="Calibri"/>
              </a:rPr>
              <a:t>L’utilizzo della levodopa presenta potenziali svantaggi che ne limitano il beneficio nei pazienti con Parkinson avanzato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F931EF00-1B53-4D29-AE5A-169D1888FB60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20</a:t>
            </a:fld>
            <a:endParaRPr/>
          </a:p>
        </p:txBody>
      </p:sp>
      <p:sp>
        <p:nvSpPr>
          <p:cNvPr id="879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21557DCF-8C5C-4311-BE23-0CDCE4B046F1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29</a:t>
            </a:fld>
            <a:endParaRPr/>
          </a:p>
        </p:txBody>
      </p:sp>
      <p:sp>
        <p:nvSpPr>
          <p:cNvPr id="881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5E47BF98-1E31-4160-87A5-CE43ADE1C02F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31</a:t>
            </a:fld>
            <a:endParaRPr/>
          </a:p>
        </p:txBody>
      </p:sp>
      <p:sp>
        <p:nvSpPr>
          <p:cNvPr id="883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CBDB4D14-CCA8-483B-B1CB-2040365321E3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32</a:t>
            </a:fld>
            <a:endParaRPr/>
          </a:p>
        </p:txBody>
      </p:sp>
      <p:sp>
        <p:nvSpPr>
          <p:cNvPr id="887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37" name="Immagine 36"/>
          <p:cNvPicPr/>
          <p:nvPr/>
        </p:nvPicPr>
        <p:blipFill>
          <a:blip r:embed="rId2" cstate="print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3" cstate="print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0F735E6B-4E20-45DA-9281-196F4685A309}" type="slidenum">
              <a:rPr lang="it-IT">
                <a:latin typeface="Arial"/>
              </a:rPr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5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8" descr="http://www.pharmacology2000.com/Autonomics/Adrenergics1/parkinson%20gait1u.JPG"/>
          <p:cNvPicPr/>
          <p:nvPr/>
        </p:nvPicPr>
        <p:blipFill>
          <a:blip r:embed="rId2" cstate="print"/>
          <a:stretch/>
        </p:blipFill>
        <p:spPr>
          <a:xfrm>
            <a:off x="5652120" y="2132856"/>
            <a:ext cx="3305160" cy="428004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457200" y="115920"/>
            <a:ext cx="8229600" cy="5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993366"/>
                </a:solidFill>
                <a:latin typeface="Calibri"/>
                <a:ea typeface="Calibri"/>
              </a:rPr>
              <a:t>Malattia di Parkinson - Sintomi all’esordio %</a:t>
            </a:r>
            <a:endParaRPr/>
          </a:p>
        </p:txBody>
      </p:sp>
      <p:sp>
        <p:nvSpPr>
          <p:cNvPr id="53" name="CustomShape 2"/>
          <p:cNvSpPr/>
          <p:nvPr/>
        </p:nvSpPr>
        <p:spPr>
          <a:xfrm>
            <a:off x="755576" y="1340768"/>
            <a:ext cx="6553080" cy="432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400" b="1" dirty="0">
                <a:solidFill>
                  <a:srgbClr val="161645"/>
                </a:solidFill>
                <a:latin typeface="Calibri"/>
                <a:ea typeface="Calibri"/>
              </a:rPr>
              <a:t>Tremore				</a:t>
            </a:r>
            <a:r>
              <a:rPr lang="it-IT" sz="2400" b="1" dirty="0" smtClean="0">
                <a:solidFill>
                  <a:srgbClr val="993366"/>
                </a:solidFill>
                <a:latin typeface="Calibri"/>
                <a:ea typeface="Calibri"/>
              </a:rPr>
              <a:t>50.6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400" b="1" dirty="0" err="1">
                <a:solidFill>
                  <a:srgbClr val="161645"/>
                </a:solidFill>
                <a:latin typeface="Calibri"/>
                <a:ea typeface="Calibri"/>
              </a:rPr>
              <a:t>Bradicinesia</a:t>
            </a:r>
            <a:r>
              <a:rPr lang="it-IT" sz="2400" b="1" dirty="0">
                <a:solidFill>
                  <a:srgbClr val="161645"/>
                </a:solidFill>
                <a:latin typeface="Calibri"/>
                <a:ea typeface="Calibri"/>
              </a:rPr>
              <a:t>, rigidità, micrografia	</a:t>
            </a:r>
            <a:r>
              <a:rPr lang="it-IT" sz="2400" b="1" dirty="0" smtClean="0">
                <a:solidFill>
                  <a:srgbClr val="993366"/>
                </a:solidFill>
                <a:latin typeface="Calibri"/>
                <a:ea typeface="Calibri"/>
              </a:rPr>
              <a:t>36.6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400" b="1" dirty="0">
                <a:solidFill>
                  <a:srgbClr val="161645"/>
                </a:solidFill>
                <a:latin typeface="Calibri"/>
                <a:ea typeface="Calibri"/>
              </a:rPr>
              <a:t>Dolore articolare			</a:t>
            </a:r>
            <a:r>
              <a:rPr lang="it-IT" sz="2400" b="1" dirty="0" smtClean="0">
                <a:solidFill>
                  <a:srgbClr val="993366"/>
                </a:solidFill>
                <a:latin typeface="Calibri"/>
                <a:ea typeface="Calibri"/>
              </a:rPr>
              <a:t>20.3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400" b="1" dirty="0">
                <a:solidFill>
                  <a:srgbClr val="161645"/>
                </a:solidFill>
                <a:latin typeface="Calibri"/>
                <a:ea typeface="Calibri"/>
              </a:rPr>
              <a:t>Depressione				</a:t>
            </a:r>
            <a:r>
              <a:rPr lang="it-IT" sz="2400" b="1" dirty="0">
                <a:solidFill>
                  <a:srgbClr val="993366"/>
                </a:solidFill>
                <a:latin typeface="Calibri"/>
                <a:ea typeface="Calibri"/>
              </a:rPr>
              <a:t>10.9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400" b="1" dirty="0">
                <a:solidFill>
                  <a:srgbClr val="161645"/>
                </a:solidFill>
                <a:latin typeface="Calibri"/>
                <a:ea typeface="Calibri"/>
              </a:rPr>
              <a:t>Equilibrio ridotto			  </a:t>
            </a:r>
            <a:r>
              <a:rPr lang="it-IT" sz="2400" b="1" dirty="0" smtClean="0">
                <a:solidFill>
                  <a:srgbClr val="993366"/>
                </a:solidFill>
                <a:latin typeface="Calibri"/>
                <a:ea typeface="Calibri"/>
              </a:rPr>
              <a:t>1.6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400" b="1" dirty="0">
                <a:solidFill>
                  <a:srgbClr val="161645"/>
                </a:solidFill>
                <a:latin typeface="Calibri"/>
                <a:ea typeface="Calibri"/>
              </a:rPr>
              <a:t>Distonie				</a:t>
            </a:r>
            <a:r>
              <a:rPr lang="it-IT" sz="2400" b="1" dirty="0" smtClean="0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r>
              <a:rPr lang="it-IT" sz="2400" b="1" dirty="0" smtClean="0">
                <a:solidFill>
                  <a:srgbClr val="993366"/>
                </a:solidFill>
                <a:latin typeface="Calibri"/>
                <a:ea typeface="Calibri"/>
              </a:rPr>
              <a:t>0.7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400" b="1" dirty="0">
                <a:solidFill>
                  <a:srgbClr val="161645"/>
                </a:solidFill>
                <a:latin typeface="Calibri"/>
                <a:ea typeface="Calibri"/>
              </a:rPr>
              <a:t>Marcia a piccoli passi		</a:t>
            </a:r>
            <a:r>
              <a:rPr lang="it-IT" sz="2400" b="1" dirty="0" smtClean="0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r>
              <a:rPr lang="it-IT" sz="2400" b="1" dirty="0" smtClean="0">
                <a:solidFill>
                  <a:srgbClr val="993366"/>
                </a:solidFill>
                <a:latin typeface="Calibri"/>
                <a:ea typeface="Calibri"/>
              </a:rPr>
              <a:t>0.6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400" b="1" dirty="0">
                <a:solidFill>
                  <a:srgbClr val="161645"/>
                </a:solidFill>
                <a:latin typeface="Calibri"/>
                <a:ea typeface="Calibri"/>
              </a:rPr>
              <a:t>Postura in flessione			</a:t>
            </a:r>
            <a:r>
              <a:rPr lang="it-IT" sz="2400" b="1" dirty="0" smtClean="0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r>
              <a:rPr lang="it-IT" sz="2400" b="1" dirty="0" smtClean="0">
                <a:solidFill>
                  <a:srgbClr val="993366"/>
                </a:solidFill>
                <a:latin typeface="Calibri"/>
                <a:ea typeface="Calibri"/>
              </a:rPr>
              <a:t>0.2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400" b="1" dirty="0">
                <a:solidFill>
                  <a:srgbClr val="161645"/>
                </a:solidFill>
                <a:latin typeface="Calibri"/>
                <a:ea typeface="Calibri"/>
              </a:rPr>
              <a:t>Altro					</a:t>
            </a:r>
            <a:r>
              <a:rPr lang="it-IT" sz="2400" b="1" dirty="0" smtClean="0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r>
              <a:rPr lang="it-IT" sz="2400" b="1" dirty="0" smtClean="0">
                <a:solidFill>
                  <a:srgbClr val="993366"/>
                </a:solidFill>
                <a:latin typeface="Calibri"/>
                <a:ea typeface="Calibri"/>
              </a:rPr>
              <a:t>3.5</a:t>
            </a:r>
            <a:endParaRPr dirty="0"/>
          </a:p>
        </p:txBody>
      </p:sp>
      <p:sp>
        <p:nvSpPr>
          <p:cNvPr id="54" name="Line 3"/>
          <p:cNvSpPr/>
          <p:nvPr/>
        </p:nvSpPr>
        <p:spPr>
          <a:xfrm>
            <a:off x="971640" y="787320"/>
            <a:ext cx="7129440" cy="0"/>
          </a:xfrm>
          <a:prstGeom prst="line">
            <a:avLst/>
          </a:prstGeom>
          <a:ln w="19080">
            <a:solidFill>
              <a:srgbClr val="993366"/>
            </a:solidFill>
            <a:miter/>
          </a:ln>
        </p:spPr>
      </p:sp>
      <p:sp>
        <p:nvSpPr>
          <p:cNvPr id="55" name="CustomShape 4"/>
          <p:cNvSpPr/>
          <p:nvPr/>
        </p:nvSpPr>
        <p:spPr>
          <a:xfrm>
            <a:off x="3347864" y="5949280"/>
            <a:ext cx="20980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400" dirty="0">
                <a:latin typeface="Calibri"/>
              </a:rPr>
              <a:t>Parkinson's </a:t>
            </a:r>
            <a:r>
              <a:rPr lang="it-IT" sz="1400" dirty="0" err="1">
                <a:latin typeface="Calibri"/>
              </a:rPr>
              <a:t>Disease</a:t>
            </a:r>
            <a:r>
              <a:rPr lang="it-IT" sz="1400" dirty="0">
                <a:latin typeface="Calibri"/>
              </a:rPr>
              <a:t> Sketch</a:t>
            </a:r>
            <a:endParaRPr dirty="0"/>
          </a:p>
        </p:txBody>
      </p:sp>
      <p:sp>
        <p:nvSpPr>
          <p:cNvPr id="56" name="CustomShape 5"/>
          <p:cNvSpPr/>
          <p:nvPr/>
        </p:nvSpPr>
        <p:spPr>
          <a:xfrm>
            <a:off x="1692360" y="787320"/>
            <a:ext cx="61563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993366"/>
                </a:solidFill>
                <a:latin typeface="Calibri"/>
                <a:ea typeface="Calibri"/>
              </a:rPr>
              <a:t>T</a:t>
            </a: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r>
              <a:rPr lang="it-IT" b="1">
                <a:solidFill>
                  <a:srgbClr val="161645"/>
                </a:solidFill>
                <a:latin typeface="Calibri"/>
                <a:ea typeface="Calibri"/>
              </a:rPr>
              <a:t>= tremor  </a:t>
            </a:r>
            <a:r>
              <a:rPr lang="it-IT" sz="2400" b="1">
                <a:solidFill>
                  <a:srgbClr val="993366"/>
                </a:solidFill>
                <a:latin typeface="Calibri"/>
                <a:ea typeface="Calibri"/>
              </a:rPr>
              <a:t>R</a:t>
            </a:r>
            <a:r>
              <a:rPr lang="it-IT" b="1">
                <a:solidFill>
                  <a:srgbClr val="993366"/>
                </a:solidFill>
                <a:latin typeface="Calibri"/>
                <a:ea typeface="Calibri"/>
              </a:rPr>
              <a:t> </a:t>
            </a:r>
            <a:r>
              <a:rPr lang="it-IT" b="1">
                <a:solidFill>
                  <a:srgbClr val="161645"/>
                </a:solidFill>
                <a:latin typeface="Calibri"/>
                <a:ea typeface="Calibri"/>
              </a:rPr>
              <a:t>= rigidity  </a:t>
            </a:r>
            <a:r>
              <a:rPr lang="it-IT" sz="2400" b="1">
                <a:solidFill>
                  <a:srgbClr val="993366"/>
                </a:solidFill>
                <a:latin typeface="Calibri"/>
                <a:ea typeface="Calibri"/>
              </a:rPr>
              <a:t>A</a:t>
            </a:r>
            <a:r>
              <a:rPr lang="it-IT" b="1">
                <a:solidFill>
                  <a:srgbClr val="993366"/>
                </a:solidFill>
                <a:latin typeface="Calibri"/>
                <a:ea typeface="Calibri"/>
              </a:rPr>
              <a:t> </a:t>
            </a:r>
            <a:r>
              <a:rPr lang="it-IT" b="1">
                <a:solidFill>
                  <a:srgbClr val="161645"/>
                </a:solidFill>
                <a:latin typeface="Calibri"/>
                <a:ea typeface="Calibri"/>
              </a:rPr>
              <a:t>= akinesia </a:t>
            </a:r>
            <a:r>
              <a:rPr lang="it-IT" sz="2400" b="1">
                <a:solidFill>
                  <a:srgbClr val="993366"/>
                </a:solidFill>
                <a:latin typeface="Calibri"/>
                <a:ea typeface="Calibri"/>
              </a:rPr>
              <a:t>P</a:t>
            </a:r>
            <a:r>
              <a:rPr lang="it-IT" b="1">
                <a:solidFill>
                  <a:srgbClr val="993366"/>
                </a:solidFill>
                <a:latin typeface="Calibri"/>
                <a:ea typeface="Calibri"/>
              </a:rPr>
              <a:t> </a:t>
            </a:r>
            <a:r>
              <a:rPr lang="it-IT" b="1">
                <a:solidFill>
                  <a:srgbClr val="161645"/>
                </a:solidFill>
                <a:latin typeface="Calibri"/>
                <a:ea typeface="Calibri"/>
              </a:rPr>
              <a:t>= postural instability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403200" y="2232360"/>
            <a:ext cx="8486640" cy="3780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just">
              <a:lnSpc>
                <a:spcPct val="100000"/>
              </a:lnSpc>
            </a:pPr>
            <a:r>
              <a:rPr lang="it-IT" sz="2200" i="1">
                <a:solidFill>
                  <a:srgbClr val="161645"/>
                </a:solidFill>
                <a:latin typeface="Calibri"/>
              </a:rPr>
              <a:t>Nel 1969, un dottore scopre che la somministrazione di L-DOPA “risveglia” Leonard, un paziente affetto da catatonia dopo l‘epidemia di encefalite letargica del 1917-1928. Ma, col passare del tempo, le dosi inizialmente somministrate perdono di efficacia e devono essere aumentate progressivamente.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200" i="1">
                <a:solidFill>
                  <a:srgbClr val="161645"/>
                </a:solidFill>
                <a:latin typeface="Calibri"/>
              </a:rPr>
              <a:t>Man mano che le dosi aumentano, Leonard ha spasmi per tutto il corpo, fatica a muoversi ed a parlare a causa dei frequenti tic.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200" i="1">
                <a:solidFill>
                  <a:srgbClr val="161645"/>
                </a:solidFill>
                <a:latin typeface="Calibri"/>
              </a:rPr>
              <a:t>Leonard, comunque, chiede al medico di continuare le somministrazioni, di controllarlo e di filmarlo poiché vorrebbe un giorno contribuire alla scoperta di un medicinale che potrebbe salvare la vita ad altri. Presto però Leonard torna al suo stato catatonico. </a:t>
            </a:r>
            <a:endParaRPr/>
          </a:p>
        </p:txBody>
      </p:sp>
      <p:pic>
        <p:nvPicPr>
          <p:cNvPr id="442" name="Picture 4"/>
          <p:cNvPicPr/>
          <p:nvPr/>
        </p:nvPicPr>
        <p:blipFill>
          <a:blip r:embed="rId2" cstate="print">
            <a:lum bright="-20000"/>
          </a:blip>
          <a:stretch/>
        </p:blipFill>
        <p:spPr>
          <a:xfrm>
            <a:off x="4575240" y="44280"/>
            <a:ext cx="4533840" cy="6742440"/>
          </a:xfrm>
          <a:prstGeom prst="rect">
            <a:avLst/>
          </a:prstGeom>
          <a:ln>
            <a:noFill/>
          </a:ln>
        </p:spPr>
      </p:pic>
      <p:sp>
        <p:nvSpPr>
          <p:cNvPr id="443" name="CustomShape 2"/>
          <p:cNvSpPr/>
          <p:nvPr/>
        </p:nvSpPr>
        <p:spPr>
          <a:xfrm>
            <a:off x="324000" y="196560"/>
            <a:ext cx="4093920" cy="183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it-IT" sz="2400" b="1" i="1">
                <a:solidFill>
                  <a:srgbClr val="161645"/>
                </a:solidFill>
                <a:latin typeface="Calibri"/>
              </a:rPr>
              <a:t>AWAKENINGS  (Risvegli)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2200">
                <a:solidFill>
                  <a:srgbClr val="161645"/>
                </a:solidFill>
                <a:latin typeface="Calibri"/>
              </a:rPr>
              <a:t>Film del 1990 basato sui ricordi e l'esperienza del medico neurologo Oliver Sacks</a:t>
            </a:r>
            <a:endParaRPr/>
          </a:p>
        </p:txBody>
      </p:sp>
      <p:sp>
        <p:nvSpPr>
          <p:cNvPr id="444" name="CustomShape 3"/>
          <p:cNvSpPr/>
          <p:nvPr/>
        </p:nvSpPr>
        <p:spPr>
          <a:xfrm>
            <a:off x="380880" y="2222640"/>
            <a:ext cx="8487000" cy="3780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just">
              <a:lnSpc>
                <a:spcPct val="100000"/>
              </a:lnSpc>
            </a:pPr>
            <a:r>
              <a:rPr lang="it-IT" sz="2200" i="1" dirty="0">
                <a:solidFill>
                  <a:srgbClr val="FFFFFF"/>
                </a:solidFill>
                <a:latin typeface="Calibri"/>
              </a:rPr>
              <a:t>Nel 1969, un dottore scopre che la somministrazione di L-DOPA “risveglia” Leonard, un paziente affetto da catatonia dopo l‘epidemia di encefalite letargica del 1917-1928. Ma, col passare del tempo, le dosi inizialmente somministrate perdono di efficacia e devono essere aumentate progressivamente.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sz="2200" i="1" dirty="0">
                <a:solidFill>
                  <a:srgbClr val="FFFFFF"/>
                </a:solidFill>
                <a:latin typeface="Calibri"/>
              </a:rPr>
              <a:t>Man mano che le dosi aumentano, Leonard ha spasmi per tutto il corpo, fatica a muoversi ed a parlare a causa dei frequenti tic.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sz="2200" i="1" dirty="0">
                <a:solidFill>
                  <a:srgbClr val="FFFFFF"/>
                </a:solidFill>
                <a:latin typeface="Calibri"/>
              </a:rPr>
              <a:t>Leonard, comunque, chiede al medico di continuare le somministrazioni, di controllarlo e di filmarlo poiché vorrebbe un giorno contribuire alla scoperta di un medicinale che potrebbe salvare la vita ad altri. Presto però Leonard torna al suo stato catatonico.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457200" y="44280"/>
            <a:ext cx="8229600" cy="56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993366"/>
                </a:solidFill>
                <a:latin typeface="Calibri"/>
                <a:ea typeface="Calibri"/>
              </a:rPr>
              <a:t>L-DOPA</a:t>
            </a:r>
            <a:endParaRPr/>
          </a:p>
        </p:txBody>
      </p:sp>
      <p:sp>
        <p:nvSpPr>
          <p:cNvPr id="447" name="CustomShape 2"/>
          <p:cNvSpPr/>
          <p:nvPr/>
        </p:nvSpPr>
        <p:spPr>
          <a:xfrm>
            <a:off x="4211640" y="1700280"/>
            <a:ext cx="4176720" cy="122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La </a:t>
            </a:r>
            <a:r>
              <a:rPr lang="it-IT" b="1">
                <a:solidFill>
                  <a:srgbClr val="993366"/>
                </a:solidFill>
                <a:latin typeface="Calibri"/>
                <a:ea typeface="Calibri"/>
              </a:rPr>
              <a:t>L-DOPA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è</a:t>
            </a:r>
            <a:r>
              <a:rPr lang="en-US">
                <a:solidFill>
                  <a:srgbClr val="161645"/>
                </a:solidFill>
                <a:latin typeface="Calibri"/>
                <a:ea typeface="Calibri"/>
              </a:rPr>
              <a:t> un aminoacido neutro; richiede trasporto attivo attraverso l’intestino e per superare la barriera emato-encefalica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161645"/>
                </a:solidFill>
                <a:latin typeface="Calibri"/>
                <a:ea typeface="Calibri"/>
              </a:rPr>
              <a:t>La </a:t>
            </a:r>
            <a:r>
              <a:rPr lang="it-IT" b="1">
                <a:solidFill>
                  <a:srgbClr val="993366"/>
                </a:solidFill>
                <a:latin typeface="Calibri"/>
                <a:ea typeface="Calibri"/>
              </a:rPr>
              <a:t>L-DOPA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 va incontro a r</a:t>
            </a:r>
            <a:r>
              <a:rPr lang="en-US">
                <a:solidFill>
                  <a:srgbClr val="161645"/>
                </a:solidFill>
                <a:latin typeface="Calibri"/>
                <a:ea typeface="Calibri"/>
              </a:rPr>
              <a:t>apida decarbossilazione ad opera di enzimi, le DOPA-decarbossilasi,  presenti ubiquitariamente. </a:t>
            </a:r>
            <a:endParaRPr/>
          </a:p>
        </p:txBody>
      </p:sp>
      <p:sp>
        <p:nvSpPr>
          <p:cNvPr id="448" name="Line 3"/>
          <p:cNvSpPr/>
          <p:nvPr/>
        </p:nvSpPr>
        <p:spPr>
          <a:xfrm>
            <a:off x="1116000" y="620640"/>
            <a:ext cx="7128000" cy="0"/>
          </a:xfrm>
          <a:prstGeom prst="line">
            <a:avLst/>
          </a:prstGeom>
          <a:ln w="19080">
            <a:solidFill>
              <a:srgbClr val="993366"/>
            </a:solidFill>
            <a:miter/>
          </a:ln>
        </p:spPr>
      </p:sp>
      <p:sp>
        <p:nvSpPr>
          <p:cNvPr id="449" name="CustomShape 4"/>
          <p:cNvSpPr/>
          <p:nvPr/>
        </p:nvSpPr>
        <p:spPr>
          <a:xfrm>
            <a:off x="684360" y="692280"/>
            <a:ext cx="7775280" cy="64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La dopamina non attraversa la BEE quando somministrata sistemicamente. Il trattamento sostitutivo con </a:t>
            </a:r>
            <a:r>
              <a:rPr lang="it-IT" b="1">
                <a:solidFill>
                  <a:srgbClr val="993366"/>
                </a:solidFill>
                <a:latin typeface="Calibri"/>
                <a:ea typeface="Calibri"/>
              </a:rPr>
              <a:t>L-DOPA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è il gold-standard per il trattamento dei pazienti con Morbo di Parkinson</a:t>
            </a:r>
            <a:endParaRPr/>
          </a:p>
        </p:txBody>
      </p:sp>
      <p:pic>
        <p:nvPicPr>
          <p:cNvPr id="450" name="Picture 14" descr="Procedures for L-Dopa Therapy"/>
          <p:cNvPicPr/>
          <p:nvPr/>
        </p:nvPicPr>
        <p:blipFill>
          <a:blip r:embed="rId2" cstate="print"/>
          <a:srcRect l="5797" t="23183" r="5343" b="21763"/>
          <a:stretch/>
        </p:blipFill>
        <p:spPr>
          <a:xfrm>
            <a:off x="900000" y="1844640"/>
            <a:ext cx="3311640" cy="2736720"/>
          </a:xfrm>
          <a:prstGeom prst="rect">
            <a:avLst/>
          </a:prstGeom>
          <a:ln>
            <a:noFill/>
          </a:ln>
        </p:spPr>
      </p:pic>
      <p:pic>
        <p:nvPicPr>
          <p:cNvPr id="451" name="Picture 16" descr="http://www.nature.com/nature/journal/v466/n7310_supp/images/466S6a-f1.2.jpg"/>
          <p:cNvPicPr/>
          <p:nvPr/>
        </p:nvPicPr>
        <p:blipFill>
          <a:blip r:embed="rId3" cstate="print"/>
          <a:stretch/>
        </p:blipFill>
        <p:spPr>
          <a:xfrm>
            <a:off x="2195640" y="4437000"/>
            <a:ext cx="5699160" cy="2232000"/>
          </a:xfrm>
          <a:prstGeom prst="rect">
            <a:avLst/>
          </a:prstGeom>
          <a:ln>
            <a:noFill/>
          </a:ln>
        </p:spPr>
      </p:pic>
      <p:sp>
        <p:nvSpPr>
          <p:cNvPr id="452" name="CustomShape 5"/>
          <p:cNvSpPr/>
          <p:nvPr/>
        </p:nvSpPr>
        <p:spPr>
          <a:xfrm>
            <a:off x="2987640" y="4508280"/>
            <a:ext cx="936360" cy="86508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Shape 1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460" name="CustomShape 7"/>
          <p:cNvSpPr/>
          <p:nvPr/>
        </p:nvSpPr>
        <p:spPr>
          <a:xfrm>
            <a:off x="210960" y="203040"/>
            <a:ext cx="892044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986" name="Picture 2" descr="Risultati immagini per ANALISI RETROSPETTIVA SULL’INCIDENZA DI DISABILITÀ MOTORIA IN EPOCA PRE- E POST- L-DOPA"/>
          <p:cNvPicPr>
            <a:picLocks noChangeAspect="1" noChangeArrowheads="1"/>
          </p:cNvPicPr>
          <p:nvPr/>
        </p:nvPicPr>
        <p:blipFill>
          <a:blip r:embed="rId3" cstate="print"/>
          <a:srcRect b="4625"/>
          <a:stretch>
            <a:fillRect/>
          </a:stretch>
        </p:blipFill>
        <p:spPr bwMode="auto">
          <a:xfrm>
            <a:off x="251520" y="188639"/>
            <a:ext cx="8801426" cy="6295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b="5774"/>
          <a:stretch>
            <a:fillRect/>
          </a:stretch>
        </p:blipFill>
        <p:spPr bwMode="auto">
          <a:xfrm>
            <a:off x="0" y="116632"/>
            <a:ext cx="9144000" cy="646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TextShape 2"/>
          <p:cNvSpPr txBox="1"/>
          <p:nvPr/>
        </p:nvSpPr>
        <p:spPr>
          <a:xfrm>
            <a:off x="755280" y="115560"/>
            <a:ext cx="8001000" cy="561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2800" b="1">
                <a:solidFill>
                  <a:srgbClr val="993366"/>
                </a:solidFill>
                <a:latin typeface="Calibri"/>
              </a:rPr>
              <a:t>L-DOPA: </a:t>
            </a:r>
            <a:r>
              <a:rPr lang="en-GB" sz="2400" b="1">
                <a:solidFill>
                  <a:srgbClr val="993366"/>
                </a:solidFill>
                <a:latin typeface="Calibri"/>
              </a:rPr>
              <a:t>modulazione della risposta farmacodinamica nella progressione della malattia</a:t>
            </a:r>
            <a:endParaRPr/>
          </a:p>
        </p:txBody>
      </p:sp>
      <p:pic>
        <p:nvPicPr>
          <p:cNvPr id="482" name="Picture 2" descr="slide"/>
          <p:cNvPicPr/>
          <p:nvPr/>
        </p:nvPicPr>
        <p:blipFill>
          <a:blip r:embed="rId3" cstate="print"/>
          <a:srcRect l="8140" t="26395" r="9280" b="13069"/>
          <a:stretch/>
        </p:blipFill>
        <p:spPr>
          <a:xfrm>
            <a:off x="1619672" y="764704"/>
            <a:ext cx="5981899" cy="3283200"/>
          </a:xfrm>
          <a:prstGeom prst="rect">
            <a:avLst/>
          </a:prstGeom>
          <a:ln>
            <a:noFill/>
          </a:ln>
        </p:spPr>
      </p:pic>
      <p:sp>
        <p:nvSpPr>
          <p:cNvPr id="483" name="Line 4"/>
          <p:cNvSpPr/>
          <p:nvPr/>
        </p:nvSpPr>
        <p:spPr>
          <a:xfrm>
            <a:off x="1042920" y="836640"/>
            <a:ext cx="7128000" cy="0"/>
          </a:xfrm>
          <a:prstGeom prst="line">
            <a:avLst/>
          </a:prstGeom>
          <a:ln w="19080">
            <a:solidFill>
              <a:srgbClr val="993366"/>
            </a:solidFill>
            <a:miter/>
          </a:ln>
        </p:spPr>
      </p:sp>
      <p:pic>
        <p:nvPicPr>
          <p:cNvPr id="8" name="Picture 2" descr="Risultati immagini per IMPORTANZA DELLA SINGOLA DOSE DI  L-DOPA PER LA LONG DURATION RESPONSE IN EPOCA PRE- E POST- L-DOPA"/>
          <p:cNvPicPr>
            <a:picLocks noChangeAspect="1" noChangeArrowheads="1"/>
          </p:cNvPicPr>
          <p:nvPr/>
        </p:nvPicPr>
        <p:blipFill>
          <a:blip r:embed="rId4" cstate="print"/>
          <a:srcRect l="2698" t="22611" r="2313" b="8222"/>
          <a:stretch>
            <a:fillRect/>
          </a:stretch>
        </p:blipFill>
        <p:spPr bwMode="auto">
          <a:xfrm>
            <a:off x="1835696" y="3514654"/>
            <a:ext cx="6122015" cy="3343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4054320" y="3102120"/>
            <a:ext cx="1752840" cy="1295280"/>
          </a:xfrm>
          <a:prstGeom prst="rect">
            <a:avLst/>
          </a:prstGeom>
          <a:solidFill>
            <a:srgbClr val="993366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0" name="CustomShape 2"/>
          <p:cNvSpPr/>
          <p:nvPr/>
        </p:nvSpPr>
        <p:spPr>
          <a:xfrm>
            <a:off x="6492960" y="2873520"/>
            <a:ext cx="1752480" cy="1523880"/>
          </a:xfrm>
          <a:prstGeom prst="rect">
            <a:avLst/>
          </a:prstGeom>
          <a:solidFill>
            <a:srgbClr val="993366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3"/>
          <p:cNvSpPr/>
          <p:nvPr/>
        </p:nvSpPr>
        <p:spPr>
          <a:xfrm>
            <a:off x="1616040" y="3330720"/>
            <a:ext cx="1752480" cy="1066680"/>
          </a:xfrm>
          <a:prstGeom prst="rect">
            <a:avLst/>
          </a:prstGeom>
          <a:solidFill>
            <a:srgbClr val="993366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2" name="CustomShape 4"/>
          <p:cNvSpPr/>
          <p:nvPr/>
        </p:nvSpPr>
        <p:spPr>
          <a:xfrm>
            <a:off x="6492960" y="1197000"/>
            <a:ext cx="1752480" cy="1371600"/>
          </a:xfrm>
          <a:prstGeom prst="rect">
            <a:avLst/>
          </a:prstGeom>
          <a:solidFill>
            <a:srgbClr val="DAA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3" name="CustomShape 5"/>
          <p:cNvSpPr/>
          <p:nvPr/>
        </p:nvSpPr>
        <p:spPr>
          <a:xfrm>
            <a:off x="4054320" y="1197000"/>
            <a:ext cx="1752840" cy="990720"/>
          </a:xfrm>
          <a:prstGeom prst="rect">
            <a:avLst/>
          </a:prstGeom>
          <a:solidFill>
            <a:srgbClr val="DAA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CustomShape 6"/>
          <p:cNvSpPr/>
          <p:nvPr/>
        </p:nvSpPr>
        <p:spPr>
          <a:xfrm>
            <a:off x="1616040" y="1197000"/>
            <a:ext cx="1752480" cy="685800"/>
          </a:xfrm>
          <a:prstGeom prst="rect">
            <a:avLst/>
          </a:prstGeom>
          <a:solidFill>
            <a:srgbClr val="DAA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7"/>
          <p:cNvSpPr/>
          <p:nvPr/>
        </p:nvSpPr>
        <p:spPr>
          <a:xfrm>
            <a:off x="6492960" y="2568600"/>
            <a:ext cx="1752480" cy="304920"/>
          </a:xfrm>
          <a:prstGeom prst="rect">
            <a:avLst/>
          </a:prstGeom>
          <a:solidFill>
            <a:srgbClr val="8AC6CD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6" name="CustomShape 8"/>
          <p:cNvSpPr/>
          <p:nvPr/>
        </p:nvSpPr>
        <p:spPr>
          <a:xfrm>
            <a:off x="4054320" y="2187720"/>
            <a:ext cx="1752840" cy="914400"/>
          </a:xfrm>
          <a:prstGeom prst="rect">
            <a:avLst/>
          </a:prstGeom>
          <a:solidFill>
            <a:srgbClr val="8AC6CD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9"/>
          <p:cNvSpPr/>
          <p:nvPr/>
        </p:nvSpPr>
        <p:spPr>
          <a:xfrm>
            <a:off x="1616040" y="1882800"/>
            <a:ext cx="1752480" cy="1447920"/>
          </a:xfrm>
          <a:prstGeom prst="rect">
            <a:avLst/>
          </a:prstGeom>
          <a:solidFill>
            <a:srgbClr val="8AC6CD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Line 10"/>
          <p:cNvSpPr/>
          <p:nvPr/>
        </p:nvSpPr>
        <p:spPr>
          <a:xfrm>
            <a:off x="1616040" y="1197000"/>
            <a:ext cx="0" cy="30481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499" name="Line 11"/>
          <p:cNvSpPr/>
          <p:nvPr/>
        </p:nvSpPr>
        <p:spPr>
          <a:xfrm>
            <a:off x="1616040" y="1882800"/>
            <a:ext cx="17524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00" name="Line 12"/>
          <p:cNvSpPr/>
          <p:nvPr/>
        </p:nvSpPr>
        <p:spPr>
          <a:xfrm>
            <a:off x="1616040" y="3330720"/>
            <a:ext cx="17524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01" name="Line 13"/>
          <p:cNvSpPr/>
          <p:nvPr/>
        </p:nvSpPr>
        <p:spPr>
          <a:xfrm>
            <a:off x="4054320" y="2187720"/>
            <a:ext cx="17528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02" name="Line 14"/>
          <p:cNvSpPr/>
          <p:nvPr/>
        </p:nvSpPr>
        <p:spPr>
          <a:xfrm>
            <a:off x="4054320" y="3102120"/>
            <a:ext cx="17528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03" name="Line 15"/>
          <p:cNvSpPr/>
          <p:nvPr/>
        </p:nvSpPr>
        <p:spPr>
          <a:xfrm>
            <a:off x="6492960" y="2568600"/>
            <a:ext cx="17524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04" name="Line 16"/>
          <p:cNvSpPr/>
          <p:nvPr/>
        </p:nvSpPr>
        <p:spPr>
          <a:xfrm>
            <a:off x="6492960" y="2873520"/>
            <a:ext cx="17524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05" name="Line 17"/>
          <p:cNvSpPr/>
          <p:nvPr/>
        </p:nvSpPr>
        <p:spPr>
          <a:xfrm>
            <a:off x="1616040" y="4245120"/>
            <a:ext cx="0" cy="1522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06" name="Line 18"/>
          <p:cNvSpPr/>
          <p:nvPr/>
        </p:nvSpPr>
        <p:spPr>
          <a:xfrm>
            <a:off x="2225520" y="4245120"/>
            <a:ext cx="0" cy="1522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07" name="Line 19"/>
          <p:cNvSpPr/>
          <p:nvPr/>
        </p:nvSpPr>
        <p:spPr>
          <a:xfrm>
            <a:off x="4664160" y="4245120"/>
            <a:ext cx="0" cy="1522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08" name="Line 20"/>
          <p:cNvSpPr/>
          <p:nvPr/>
        </p:nvSpPr>
        <p:spPr>
          <a:xfrm>
            <a:off x="5197320" y="4245120"/>
            <a:ext cx="0" cy="1522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09" name="Line 21"/>
          <p:cNvSpPr/>
          <p:nvPr/>
        </p:nvSpPr>
        <p:spPr>
          <a:xfrm>
            <a:off x="5807160" y="4245120"/>
            <a:ext cx="0" cy="1522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10" name="Line 22"/>
          <p:cNvSpPr/>
          <p:nvPr/>
        </p:nvSpPr>
        <p:spPr>
          <a:xfrm>
            <a:off x="6492960" y="4245120"/>
            <a:ext cx="0" cy="1522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11" name="Line 23"/>
          <p:cNvSpPr/>
          <p:nvPr/>
        </p:nvSpPr>
        <p:spPr>
          <a:xfrm>
            <a:off x="7178760" y="4245120"/>
            <a:ext cx="0" cy="1522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12" name="Line 24"/>
          <p:cNvSpPr/>
          <p:nvPr/>
        </p:nvSpPr>
        <p:spPr>
          <a:xfrm>
            <a:off x="7711920" y="4245120"/>
            <a:ext cx="0" cy="1522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13" name="Line 25"/>
          <p:cNvSpPr/>
          <p:nvPr/>
        </p:nvSpPr>
        <p:spPr>
          <a:xfrm>
            <a:off x="8245440" y="4245120"/>
            <a:ext cx="0" cy="1522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14" name="Line 26"/>
          <p:cNvSpPr/>
          <p:nvPr/>
        </p:nvSpPr>
        <p:spPr>
          <a:xfrm>
            <a:off x="4054320" y="4245120"/>
            <a:ext cx="0" cy="1522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15" name="Line 27"/>
          <p:cNvSpPr/>
          <p:nvPr/>
        </p:nvSpPr>
        <p:spPr>
          <a:xfrm>
            <a:off x="2759040" y="4245120"/>
            <a:ext cx="0" cy="1522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16" name="Line 28"/>
          <p:cNvSpPr/>
          <p:nvPr/>
        </p:nvSpPr>
        <p:spPr>
          <a:xfrm>
            <a:off x="3368520" y="4245120"/>
            <a:ext cx="0" cy="1522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17" name="CustomShape 29"/>
          <p:cNvSpPr/>
          <p:nvPr/>
        </p:nvSpPr>
        <p:spPr>
          <a:xfrm>
            <a:off x="1523880" y="4481640"/>
            <a:ext cx="707832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</a:rPr>
              <a:t>0     100  200    300          0     100   200   300         0     100   200   300</a:t>
            </a:r>
            <a:endParaRPr/>
          </a:p>
        </p:txBody>
      </p:sp>
      <p:sp>
        <p:nvSpPr>
          <p:cNvPr id="518" name="CustomShape 30"/>
          <p:cNvSpPr/>
          <p:nvPr/>
        </p:nvSpPr>
        <p:spPr>
          <a:xfrm>
            <a:off x="1943280" y="4861080"/>
            <a:ext cx="120348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002060"/>
                </a:solidFill>
                <a:latin typeface="Calibri"/>
              </a:rPr>
              <a:t>Tempo (m)</a:t>
            </a:r>
            <a:endParaRPr/>
          </a:p>
        </p:txBody>
      </p:sp>
      <p:sp>
        <p:nvSpPr>
          <p:cNvPr id="519" name="CustomShape 31"/>
          <p:cNvSpPr/>
          <p:nvPr/>
        </p:nvSpPr>
        <p:spPr>
          <a:xfrm>
            <a:off x="4457880" y="4861080"/>
            <a:ext cx="120348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002060"/>
                </a:solidFill>
                <a:latin typeface="Calibri"/>
              </a:rPr>
              <a:t>Tempo (m)</a:t>
            </a:r>
            <a:endParaRPr/>
          </a:p>
        </p:txBody>
      </p:sp>
      <p:sp>
        <p:nvSpPr>
          <p:cNvPr id="520" name="CustomShape 32"/>
          <p:cNvSpPr/>
          <p:nvPr/>
        </p:nvSpPr>
        <p:spPr>
          <a:xfrm>
            <a:off x="6896160" y="4861080"/>
            <a:ext cx="120348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002060"/>
                </a:solidFill>
                <a:latin typeface="Calibri"/>
              </a:rPr>
              <a:t>Tempo (m)</a:t>
            </a:r>
            <a:endParaRPr/>
          </a:p>
        </p:txBody>
      </p:sp>
      <p:sp>
        <p:nvSpPr>
          <p:cNvPr id="521" name="Line 33"/>
          <p:cNvSpPr/>
          <p:nvPr/>
        </p:nvSpPr>
        <p:spPr>
          <a:xfrm flipH="1">
            <a:off x="1463400" y="3330720"/>
            <a:ext cx="1522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522" name="Line 34"/>
          <p:cNvSpPr/>
          <p:nvPr/>
        </p:nvSpPr>
        <p:spPr>
          <a:xfrm flipH="1">
            <a:off x="1463400" y="2568600"/>
            <a:ext cx="1522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523" name="Line 35"/>
          <p:cNvSpPr/>
          <p:nvPr/>
        </p:nvSpPr>
        <p:spPr>
          <a:xfrm flipH="1">
            <a:off x="1463400" y="1882800"/>
            <a:ext cx="1522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524" name="CustomShape 36"/>
          <p:cNvSpPr/>
          <p:nvPr/>
        </p:nvSpPr>
        <p:spPr>
          <a:xfrm>
            <a:off x="1208160" y="1413000"/>
            <a:ext cx="339480" cy="375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002060"/>
                </a:solidFill>
                <a:latin typeface="Calibri"/>
              </a:rPr>
              <a:t>3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002060"/>
                </a:solidFill>
                <a:latin typeface="Calibri"/>
              </a:rPr>
              <a:t>2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002060"/>
                </a:solidFill>
                <a:latin typeface="Calibri"/>
              </a:rPr>
              <a:t>1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25" name="CustomShape 37"/>
          <p:cNvSpPr/>
          <p:nvPr/>
        </p:nvSpPr>
        <p:spPr>
          <a:xfrm>
            <a:off x="179280" y="4508640"/>
            <a:ext cx="1079640" cy="64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002060"/>
                </a:solidFill>
                <a:latin typeface="Calibri"/>
              </a:rPr>
              <a:t>L-DOPA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</a:rPr>
              <a:t> (</a:t>
            </a:r>
            <a:r>
              <a:rPr lang="it-IT" sz="1600" b="1">
                <a:solidFill>
                  <a:srgbClr val="002060"/>
                </a:solidFill>
                <a:latin typeface="Symbol"/>
                <a:ea typeface="Symbol"/>
              </a:rPr>
              <a:t></a:t>
            </a:r>
            <a:r>
              <a:rPr lang="it-IT" sz="1600" b="1">
                <a:solidFill>
                  <a:srgbClr val="002060"/>
                </a:solidFill>
                <a:latin typeface="Calibri"/>
              </a:rPr>
              <a:t>g ml)</a:t>
            </a:r>
            <a:endParaRPr/>
          </a:p>
        </p:txBody>
      </p:sp>
      <p:sp>
        <p:nvSpPr>
          <p:cNvPr id="526" name="CustomShape 38"/>
          <p:cNvSpPr/>
          <p:nvPr/>
        </p:nvSpPr>
        <p:spPr>
          <a:xfrm>
            <a:off x="1920960" y="1327320"/>
            <a:ext cx="123228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FFFFFF"/>
                </a:solidFill>
                <a:latin typeface="Calibri"/>
              </a:rPr>
              <a:t>Discinesie</a:t>
            </a:r>
            <a:endParaRPr/>
          </a:p>
        </p:txBody>
      </p:sp>
      <p:sp>
        <p:nvSpPr>
          <p:cNvPr id="527" name="CustomShape 39"/>
          <p:cNvSpPr/>
          <p:nvPr/>
        </p:nvSpPr>
        <p:spPr>
          <a:xfrm>
            <a:off x="2225520" y="3467160"/>
            <a:ext cx="5846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800" b="1">
                <a:solidFill>
                  <a:srgbClr val="FFFFFF"/>
                </a:solidFill>
                <a:latin typeface="Calibri"/>
              </a:rPr>
              <a:t>off</a:t>
            </a:r>
            <a:endParaRPr/>
          </a:p>
        </p:txBody>
      </p:sp>
      <p:sp>
        <p:nvSpPr>
          <p:cNvPr id="528" name="CustomShape 40"/>
          <p:cNvSpPr/>
          <p:nvPr/>
        </p:nvSpPr>
        <p:spPr>
          <a:xfrm>
            <a:off x="4587840" y="3314880"/>
            <a:ext cx="5846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800" b="1">
                <a:solidFill>
                  <a:srgbClr val="FFFFFF"/>
                </a:solidFill>
                <a:latin typeface="Calibri"/>
              </a:rPr>
              <a:t>off</a:t>
            </a:r>
            <a:endParaRPr/>
          </a:p>
        </p:txBody>
      </p:sp>
      <p:sp>
        <p:nvSpPr>
          <p:cNvPr id="529" name="CustomShape 41"/>
          <p:cNvSpPr/>
          <p:nvPr/>
        </p:nvSpPr>
        <p:spPr>
          <a:xfrm>
            <a:off x="6873840" y="3238560"/>
            <a:ext cx="5846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800" b="1">
                <a:solidFill>
                  <a:srgbClr val="FFFFFF"/>
                </a:solidFill>
                <a:latin typeface="Calibri"/>
              </a:rPr>
              <a:t>off</a:t>
            </a:r>
            <a:endParaRPr/>
          </a:p>
        </p:txBody>
      </p:sp>
      <p:sp>
        <p:nvSpPr>
          <p:cNvPr id="530" name="Line 42"/>
          <p:cNvSpPr/>
          <p:nvPr/>
        </p:nvSpPr>
        <p:spPr>
          <a:xfrm>
            <a:off x="3368520" y="1197000"/>
            <a:ext cx="0" cy="30481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31" name="Line 43"/>
          <p:cNvSpPr/>
          <p:nvPr/>
        </p:nvSpPr>
        <p:spPr>
          <a:xfrm>
            <a:off x="4054320" y="1197000"/>
            <a:ext cx="0" cy="30481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32" name="Line 44"/>
          <p:cNvSpPr/>
          <p:nvPr/>
        </p:nvSpPr>
        <p:spPr>
          <a:xfrm>
            <a:off x="5807160" y="1197000"/>
            <a:ext cx="0" cy="30481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33" name="Line 45"/>
          <p:cNvSpPr/>
          <p:nvPr/>
        </p:nvSpPr>
        <p:spPr>
          <a:xfrm>
            <a:off x="6492960" y="1197000"/>
            <a:ext cx="0" cy="30481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34" name="Line 46"/>
          <p:cNvSpPr/>
          <p:nvPr/>
        </p:nvSpPr>
        <p:spPr>
          <a:xfrm>
            <a:off x="8245440" y="1197000"/>
            <a:ext cx="0" cy="30481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35" name="Line 47"/>
          <p:cNvSpPr/>
          <p:nvPr/>
        </p:nvSpPr>
        <p:spPr>
          <a:xfrm>
            <a:off x="1616040" y="4397400"/>
            <a:ext cx="66294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36" name="Line 48"/>
          <p:cNvSpPr/>
          <p:nvPr/>
        </p:nvSpPr>
        <p:spPr>
          <a:xfrm>
            <a:off x="1616040" y="1197000"/>
            <a:ext cx="66294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537" name="Line 49"/>
          <p:cNvSpPr/>
          <p:nvPr/>
        </p:nvSpPr>
        <p:spPr>
          <a:xfrm flipV="1">
            <a:off x="3368520" y="3101760"/>
            <a:ext cx="685800" cy="228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538" name="Line 50"/>
          <p:cNvSpPr/>
          <p:nvPr/>
        </p:nvSpPr>
        <p:spPr>
          <a:xfrm flipV="1">
            <a:off x="5807160" y="2873160"/>
            <a:ext cx="685800" cy="228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539" name="Line 51"/>
          <p:cNvSpPr/>
          <p:nvPr/>
        </p:nvSpPr>
        <p:spPr>
          <a:xfrm>
            <a:off x="3368520" y="1882800"/>
            <a:ext cx="685800" cy="304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540" name="Line 52"/>
          <p:cNvSpPr/>
          <p:nvPr/>
        </p:nvSpPr>
        <p:spPr>
          <a:xfrm>
            <a:off x="5807160" y="2187720"/>
            <a:ext cx="685800" cy="380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541" name="CustomShape 53"/>
          <p:cNvSpPr/>
          <p:nvPr/>
        </p:nvSpPr>
        <p:spPr>
          <a:xfrm rot="20726400">
            <a:off x="1387440" y="2111040"/>
            <a:ext cx="1790640" cy="228600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CustomShape 54"/>
          <p:cNvSpPr/>
          <p:nvPr/>
        </p:nvSpPr>
        <p:spPr>
          <a:xfrm rot="20979600">
            <a:off x="3902040" y="1882440"/>
            <a:ext cx="1790640" cy="251460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3" name="CustomShape 55"/>
          <p:cNvSpPr/>
          <p:nvPr/>
        </p:nvSpPr>
        <p:spPr>
          <a:xfrm rot="20928600">
            <a:off x="6340320" y="1882440"/>
            <a:ext cx="1791000" cy="251460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4" name="CustomShape 56"/>
          <p:cNvSpPr/>
          <p:nvPr/>
        </p:nvSpPr>
        <p:spPr>
          <a:xfrm>
            <a:off x="4359240" y="1403280"/>
            <a:ext cx="123228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FFFFFF"/>
                </a:solidFill>
                <a:latin typeface="Calibri"/>
              </a:rPr>
              <a:t>Discinesie</a:t>
            </a:r>
            <a:endParaRPr/>
          </a:p>
        </p:txBody>
      </p:sp>
      <p:sp>
        <p:nvSpPr>
          <p:cNvPr id="545" name="CustomShape 57"/>
          <p:cNvSpPr/>
          <p:nvPr/>
        </p:nvSpPr>
        <p:spPr>
          <a:xfrm>
            <a:off x="6721560" y="1403280"/>
            <a:ext cx="123228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FFFFFF"/>
                </a:solidFill>
                <a:latin typeface="Calibri"/>
              </a:rPr>
              <a:t>Discinesie</a:t>
            </a:r>
            <a:endParaRPr/>
          </a:p>
        </p:txBody>
      </p:sp>
      <p:sp>
        <p:nvSpPr>
          <p:cNvPr id="546" name="CustomShape 58"/>
          <p:cNvSpPr/>
          <p:nvPr/>
        </p:nvSpPr>
        <p:spPr>
          <a:xfrm>
            <a:off x="2759040" y="2347920"/>
            <a:ext cx="5616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800" b="1">
                <a:solidFill>
                  <a:srgbClr val="FFFFFF"/>
                </a:solidFill>
                <a:latin typeface="Calibri"/>
              </a:rPr>
              <a:t>on</a:t>
            </a:r>
            <a:endParaRPr/>
          </a:p>
        </p:txBody>
      </p:sp>
      <p:sp>
        <p:nvSpPr>
          <p:cNvPr id="547" name="CustomShape 59"/>
          <p:cNvSpPr/>
          <p:nvPr/>
        </p:nvSpPr>
        <p:spPr>
          <a:xfrm>
            <a:off x="5197320" y="2340000"/>
            <a:ext cx="5616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800" b="1">
                <a:solidFill>
                  <a:srgbClr val="FFFFFF"/>
                </a:solidFill>
                <a:latin typeface="Calibri"/>
              </a:rPr>
              <a:t>on</a:t>
            </a:r>
            <a:endParaRPr/>
          </a:p>
        </p:txBody>
      </p:sp>
      <p:sp>
        <p:nvSpPr>
          <p:cNvPr id="548" name="CustomShape 60"/>
          <p:cNvSpPr/>
          <p:nvPr/>
        </p:nvSpPr>
        <p:spPr>
          <a:xfrm>
            <a:off x="7711920" y="2443320"/>
            <a:ext cx="5616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800" b="1">
                <a:solidFill>
                  <a:srgbClr val="FFFFFF"/>
                </a:solidFill>
                <a:latin typeface="Calibri"/>
              </a:rPr>
              <a:t>on</a:t>
            </a:r>
            <a:endParaRPr/>
          </a:p>
        </p:txBody>
      </p:sp>
      <p:sp>
        <p:nvSpPr>
          <p:cNvPr id="549" name="CustomShape 61"/>
          <p:cNvSpPr/>
          <p:nvPr/>
        </p:nvSpPr>
        <p:spPr>
          <a:xfrm>
            <a:off x="468360" y="5300640"/>
            <a:ext cx="813600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</a:rPr>
              <a:t>La risposta farmacologica alla LEVODOPA si accorcia progressivamente e contemporaneamente aumenta la comparsa di discinesie associate.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</a:rPr>
              <a:t>In fase avanzata di malattia la “finestra terapeutica” è molto ristretta e si alternano costantemente blocchi motori con periodi di discinesia</a:t>
            </a:r>
            <a:endParaRPr/>
          </a:p>
        </p:txBody>
      </p:sp>
      <p:sp>
        <p:nvSpPr>
          <p:cNvPr id="550" name="CustomShape 62"/>
          <p:cNvSpPr/>
          <p:nvPr/>
        </p:nvSpPr>
        <p:spPr>
          <a:xfrm>
            <a:off x="468360" y="44280"/>
            <a:ext cx="8294760" cy="10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993366"/>
                </a:solidFill>
                <a:latin typeface="Calibri"/>
              </a:rPr>
              <a:t>Effetto della progressione della malattia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993366"/>
                </a:solidFill>
                <a:latin typeface="Calibri"/>
              </a:rPr>
              <a:t>sulla finestra terapeutica di </a:t>
            </a:r>
            <a:r>
              <a:rPr lang="it-IT" sz="2800" b="1">
                <a:solidFill>
                  <a:srgbClr val="993366"/>
                </a:solidFill>
                <a:latin typeface="Calibri"/>
              </a:rPr>
              <a:t>L-DOPA</a:t>
            </a:r>
            <a:endParaRPr/>
          </a:p>
        </p:txBody>
      </p:sp>
      <p:sp>
        <p:nvSpPr>
          <p:cNvPr id="551" name="Line 63"/>
          <p:cNvSpPr/>
          <p:nvPr/>
        </p:nvSpPr>
        <p:spPr>
          <a:xfrm>
            <a:off x="1042920" y="981000"/>
            <a:ext cx="7128000" cy="0"/>
          </a:xfrm>
          <a:prstGeom prst="line">
            <a:avLst/>
          </a:prstGeom>
          <a:ln w="19080">
            <a:solidFill>
              <a:srgbClr val="993366"/>
            </a:solidFill>
            <a:miter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468360" y="-27000"/>
            <a:ext cx="844380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993366"/>
                </a:solidFill>
                <a:latin typeface="Calibri"/>
              </a:rPr>
              <a:t>LIMITI DELLA L-DOPA NELLA MALATTIA DI PARKINSON</a:t>
            </a:r>
            <a:endParaRPr/>
          </a:p>
        </p:txBody>
      </p:sp>
      <p:sp>
        <p:nvSpPr>
          <p:cNvPr id="554" name="Line 2"/>
          <p:cNvSpPr/>
          <p:nvPr/>
        </p:nvSpPr>
        <p:spPr>
          <a:xfrm>
            <a:off x="1042920" y="549360"/>
            <a:ext cx="7128000" cy="0"/>
          </a:xfrm>
          <a:prstGeom prst="line">
            <a:avLst/>
          </a:prstGeom>
          <a:ln w="19080">
            <a:solidFill>
              <a:srgbClr val="993366"/>
            </a:solidFill>
            <a:miter/>
          </a:ln>
        </p:spPr>
      </p:sp>
      <p:pic>
        <p:nvPicPr>
          <p:cNvPr id="555" name="Picture 2" descr="http://www.cnsspectrums.com/userdocs/articleimages/109/Volkmann_BigSlide_1.jpg"/>
          <p:cNvPicPr/>
          <p:nvPr/>
        </p:nvPicPr>
        <p:blipFill>
          <a:blip r:embed="rId3" cstate="print"/>
          <a:srcRect l="3681" t="18935" r="6189" b="12094"/>
          <a:stretch/>
        </p:blipFill>
        <p:spPr>
          <a:xfrm>
            <a:off x="1835280" y="620640"/>
            <a:ext cx="5545080" cy="2886120"/>
          </a:xfrm>
          <a:prstGeom prst="rect">
            <a:avLst/>
          </a:prstGeom>
          <a:ln>
            <a:noFill/>
          </a:ln>
        </p:spPr>
      </p:pic>
      <p:sp>
        <p:nvSpPr>
          <p:cNvPr id="556" name="CustomShape 3"/>
          <p:cNvSpPr/>
          <p:nvPr/>
        </p:nvSpPr>
        <p:spPr>
          <a:xfrm>
            <a:off x="468360" y="3573360"/>
            <a:ext cx="8331120" cy="172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002060"/>
                </a:solidFill>
                <a:latin typeface="Calibri"/>
              </a:rPr>
              <a:t>     Non efficace per “freezing”, instabilità posturale, disautonomia e demenza.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002060"/>
                </a:solidFill>
                <a:latin typeface="Calibri"/>
              </a:rPr>
              <a:t>     Non arresta la progressione della malattia.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2060"/>
                </a:solidFill>
                <a:latin typeface="Calibri"/>
              </a:rPr>
              <a:t>Fluttuazioni motorie (wearing-off*, on-off**) e discinesie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b="1">
                <a:solidFill>
                  <a:srgbClr val="002060"/>
                </a:solidFill>
                <a:latin typeface="Calibri"/>
              </a:rPr>
              <a:t>Complicanze motorie, </a:t>
            </a:r>
            <a:r>
              <a:rPr lang="en-US">
                <a:solidFill>
                  <a:srgbClr val="002060"/>
                </a:solidFill>
                <a:latin typeface="Calibri"/>
              </a:rPr>
              <a:t>con incidenza di circa il 10% per anno nel trattamento a lungo termine con L-DOPA. Dopo 5 anni di terapia con L-DOPA circa il 50% dei pazienti presenta wearing-off</a:t>
            </a:r>
            <a:endParaRPr/>
          </a:p>
        </p:txBody>
      </p:sp>
      <p:sp>
        <p:nvSpPr>
          <p:cNvPr id="557" name="CustomShape 4"/>
          <p:cNvSpPr/>
          <p:nvPr/>
        </p:nvSpPr>
        <p:spPr>
          <a:xfrm>
            <a:off x="324000" y="6021360"/>
            <a:ext cx="8569080" cy="520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400" b="1" i="1">
                <a:solidFill>
                  <a:srgbClr val="FFFF00"/>
                </a:solidFill>
                <a:latin typeface="Calibri"/>
              </a:rPr>
              <a:t>** effetto on-off: </a:t>
            </a:r>
            <a:r>
              <a:rPr lang="it-IT" sz="1400">
                <a:solidFill>
                  <a:srgbClr val="FFFF00"/>
                </a:solidFill>
                <a:latin typeface="Calibri"/>
              </a:rPr>
              <a:t>è caratterizzato da fluttuazione nelle prestazioni, normali durante il periodo </a:t>
            </a:r>
            <a:r>
              <a:rPr lang="it-IT" sz="1400" i="1">
                <a:solidFill>
                  <a:srgbClr val="FFFF00"/>
                </a:solidFill>
                <a:latin typeface="Calibri"/>
              </a:rPr>
              <a:t>on</a:t>
            </a:r>
            <a:r>
              <a:rPr lang="it-IT" sz="1400">
                <a:solidFill>
                  <a:srgbClr val="FFFF00"/>
                </a:solidFill>
                <a:latin typeface="Calibri"/>
              </a:rPr>
              <a:t> e con debolezza e acinesia per 2-4 ore durante il periodo </a:t>
            </a:r>
            <a:r>
              <a:rPr lang="it-IT" sz="1400" i="1">
                <a:solidFill>
                  <a:srgbClr val="FFFF00"/>
                </a:solidFill>
                <a:latin typeface="Calibri"/>
              </a:rPr>
              <a:t>off</a:t>
            </a:r>
            <a:r>
              <a:rPr lang="it-IT" sz="1400">
                <a:solidFill>
                  <a:srgbClr val="FFFF00"/>
                </a:solidFill>
                <a:latin typeface="Calibri"/>
              </a:rPr>
              <a:t>.</a:t>
            </a:r>
            <a:endParaRPr/>
          </a:p>
        </p:txBody>
      </p:sp>
      <p:sp>
        <p:nvSpPr>
          <p:cNvPr id="558" name="CustomShape 5"/>
          <p:cNvSpPr/>
          <p:nvPr/>
        </p:nvSpPr>
        <p:spPr>
          <a:xfrm>
            <a:off x="324000" y="5516640"/>
            <a:ext cx="8569080" cy="52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400" b="1" i="1">
                <a:solidFill>
                  <a:srgbClr val="002060"/>
                </a:solidFill>
                <a:latin typeface="Calibri"/>
              </a:rPr>
              <a:t>* peggioramento di fine-dose</a:t>
            </a:r>
            <a:r>
              <a:rPr lang="it-IT" sz="1400">
                <a:solidFill>
                  <a:srgbClr val="002060"/>
                </a:solidFill>
                <a:latin typeface="Calibri"/>
              </a:rPr>
              <a:t> </a:t>
            </a:r>
            <a:r>
              <a:rPr lang="it-IT" sz="1400" b="1" i="1">
                <a:solidFill>
                  <a:srgbClr val="002060"/>
                </a:solidFill>
                <a:latin typeface="Calibri"/>
              </a:rPr>
              <a:t>(wearing off):</a:t>
            </a:r>
            <a:r>
              <a:rPr lang="it-IT" sz="1400">
                <a:solidFill>
                  <a:srgbClr val="002060"/>
                </a:solidFill>
                <a:latin typeface="Calibri"/>
              </a:rPr>
              <a:t> la durata del beneficio che segue a ogni dose diventa progressivamente più breve.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7"/>
          <p:cNvPicPr/>
          <p:nvPr/>
        </p:nvPicPr>
        <p:blipFill>
          <a:blip r:embed="rId3" cstate="print"/>
          <a:stretch/>
        </p:blipFill>
        <p:spPr>
          <a:xfrm>
            <a:off x="6372360" y="765000"/>
            <a:ext cx="2087280" cy="230364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395280" y="115920"/>
            <a:ext cx="8305920" cy="64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993366"/>
                </a:solidFill>
                <a:latin typeface="Calibri"/>
                <a:ea typeface="Calibri"/>
              </a:rPr>
              <a:t>Malattia di Parkinson</a:t>
            </a:r>
            <a:endParaRPr/>
          </a:p>
        </p:txBody>
      </p:sp>
      <p:sp>
        <p:nvSpPr>
          <p:cNvPr id="60" name="CustomShape 2"/>
          <p:cNvSpPr/>
          <p:nvPr/>
        </p:nvSpPr>
        <p:spPr>
          <a:xfrm>
            <a:off x="826920" y="981000"/>
            <a:ext cx="5545440" cy="187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1" algn="just">
              <a:lnSpc>
                <a:spcPct val="100000"/>
              </a:lnSpc>
            </a:pPr>
            <a:r>
              <a:rPr lang="en-US" sz="2000" strike="noStrike">
                <a:solidFill>
                  <a:srgbClr val="161645"/>
                </a:solidFill>
                <a:latin typeface="Calibri"/>
                <a:ea typeface="Calibri"/>
              </a:rPr>
              <a:t>Malattia neurologica degenerativa a </a:t>
            </a:r>
            <a:r>
              <a:rPr lang="en-US" sz="2000" b="1" strike="noStrike">
                <a:solidFill>
                  <a:srgbClr val="161645"/>
                </a:solidFill>
                <a:latin typeface="Calibri"/>
                <a:ea typeface="Calibri"/>
              </a:rPr>
              <a:t>causa ignota, insorgenza insidiosa e decorso progressivo</a:t>
            </a:r>
            <a:r>
              <a:rPr lang="en-US" sz="2000" strike="noStrike">
                <a:solidFill>
                  <a:srgbClr val="161645"/>
                </a:solidFill>
                <a:latin typeface="Calibri"/>
                <a:ea typeface="Calibri"/>
              </a:rPr>
              <a:t>, caratterizzata da una </a:t>
            </a:r>
            <a:r>
              <a:rPr lang="it-IT" sz="2000" strike="noStrike">
                <a:solidFill>
                  <a:srgbClr val="161645"/>
                </a:solidFill>
                <a:latin typeface="Calibri"/>
                <a:ea typeface="Calibri"/>
              </a:rPr>
              <a:t>drastica </a:t>
            </a:r>
            <a:r>
              <a:rPr lang="it-IT" sz="2000" b="1" i="1" strike="noStrike">
                <a:solidFill>
                  <a:srgbClr val="993366"/>
                </a:solidFill>
                <a:latin typeface="Calibri"/>
                <a:ea typeface="Calibri"/>
              </a:rPr>
              <a:t>diminuzione della dopamina</a:t>
            </a:r>
            <a:r>
              <a:rPr lang="it-IT" sz="2000" strike="noStrike">
                <a:solidFill>
                  <a:srgbClr val="161645"/>
                </a:solidFill>
                <a:latin typeface="Calibri"/>
                <a:ea typeface="Calibri"/>
              </a:rPr>
              <a:t> a livello di alcune strutture del sistema extrapiramidale (</a:t>
            </a:r>
            <a:r>
              <a:rPr lang="it-IT" sz="2000" b="1" i="1" strike="noStrike">
                <a:solidFill>
                  <a:srgbClr val="993366"/>
                </a:solidFill>
                <a:latin typeface="Calibri"/>
                <a:ea typeface="Calibri"/>
              </a:rPr>
              <a:t>sostanza nera, striato</a:t>
            </a:r>
            <a:r>
              <a:rPr lang="it-IT" sz="2000" strike="noStrike">
                <a:solidFill>
                  <a:srgbClr val="161645"/>
                </a:solidFill>
                <a:latin typeface="Calibri"/>
                <a:ea typeface="Calibri"/>
              </a:rPr>
              <a:t>).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endParaRPr/>
          </a:p>
        </p:txBody>
      </p:sp>
      <p:sp>
        <p:nvSpPr>
          <p:cNvPr id="61" name="CustomShape 3"/>
          <p:cNvSpPr/>
          <p:nvPr/>
        </p:nvSpPr>
        <p:spPr>
          <a:xfrm>
            <a:off x="611280" y="3141720"/>
            <a:ext cx="799308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ts val="846"/>
              </a:lnSpc>
            </a:pPr>
            <a:r>
              <a:rPr lang="en-US" sz="1600">
                <a:solidFill>
                  <a:srgbClr val="161645"/>
                </a:solidFill>
                <a:latin typeface="Calibri"/>
                <a:ea typeface="Calibri"/>
              </a:rPr>
              <a:t>Sir James Parkinson nel 1817 descrisse la malattia nel libro “An Essay on the Shaking Palsy”:</a:t>
            </a:r>
            <a:r>
              <a:rPr lang="en-US" sz="1600" i="1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endParaRPr/>
          </a:p>
          <a:p>
            <a:pPr algn="just">
              <a:lnSpc>
                <a:spcPts val="705"/>
              </a:lnSpc>
            </a:pPr>
            <a:endParaRPr/>
          </a:p>
        </p:txBody>
      </p:sp>
      <p:sp>
        <p:nvSpPr>
          <p:cNvPr id="62" name="Line 4"/>
          <p:cNvSpPr/>
          <p:nvPr/>
        </p:nvSpPr>
        <p:spPr>
          <a:xfrm>
            <a:off x="971640" y="692280"/>
            <a:ext cx="7129440" cy="0"/>
          </a:xfrm>
          <a:prstGeom prst="line">
            <a:avLst/>
          </a:prstGeom>
          <a:ln w="19080">
            <a:solidFill>
              <a:srgbClr val="993366"/>
            </a:solidFill>
            <a:miter/>
          </a:ln>
        </p:spPr>
      </p:sp>
      <p:pic>
        <p:nvPicPr>
          <p:cNvPr id="63" name="Picture 8" descr="http://www.biography.com/imported/images/Biography/Images/Profiles/P/James-Parkinson-21226395-1-402.jpg"/>
          <p:cNvPicPr/>
          <p:nvPr/>
        </p:nvPicPr>
        <p:blipFill>
          <a:blip r:embed="rId4" cstate="print"/>
          <a:stretch/>
        </p:blipFill>
        <p:spPr>
          <a:xfrm>
            <a:off x="611280" y="3902040"/>
            <a:ext cx="1885680" cy="1886040"/>
          </a:xfrm>
          <a:prstGeom prst="rect">
            <a:avLst/>
          </a:prstGeom>
          <a:ln>
            <a:noFill/>
          </a:ln>
        </p:spPr>
      </p:pic>
      <p:sp>
        <p:nvSpPr>
          <p:cNvPr id="64" name="CustomShape 5"/>
          <p:cNvSpPr/>
          <p:nvPr/>
        </p:nvSpPr>
        <p:spPr>
          <a:xfrm>
            <a:off x="539640" y="5846760"/>
            <a:ext cx="1957680" cy="24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da-DK" sz="1000">
                <a:latin typeface="Calibri"/>
              </a:rPr>
              <a:t>11 April 1755 – 21 December 1824</a:t>
            </a:r>
            <a:endParaRPr/>
          </a:p>
        </p:txBody>
      </p:sp>
      <p:pic>
        <p:nvPicPr>
          <p:cNvPr id="65" name="Picture 10" descr="http://www.pharmacology2000.com/Autonomics/Adrenergics1/Shaking-palsy-essay.gif"/>
          <p:cNvPicPr/>
          <p:nvPr/>
        </p:nvPicPr>
        <p:blipFill>
          <a:blip r:embed="rId5" cstate="print"/>
          <a:stretch/>
        </p:blipFill>
        <p:spPr>
          <a:xfrm>
            <a:off x="6151680" y="3573360"/>
            <a:ext cx="2381040" cy="2581200"/>
          </a:xfrm>
          <a:prstGeom prst="rect">
            <a:avLst/>
          </a:prstGeom>
          <a:ln>
            <a:noFill/>
          </a:ln>
        </p:spPr>
      </p:pic>
      <p:sp>
        <p:nvSpPr>
          <p:cNvPr id="66" name="CustomShape 6"/>
          <p:cNvSpPr/>
          <p:nvPr/>
        </p:nvSpPr>
        <p:spPr>
          <a:xfrm>
            <a:off x="2771640" y="3789360"/>
            <a:ext cx="316872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en-US" sz="1600" i="1">
                <a:solidFill>
                  <a:srgbClr val="993366"/>
                </a:solidFill>
                <a:latin typeface="Calibri"/>
                <a:ea typeface="Calibri"/>
              </a:rPr>
              <a:t>“Tremori involontari, accompagnati da diminuzione della forza muscolare, in parti del corpo non impegnate nel movimento anche se sorrette; tendenza ad inclinare il tronco in avanti ed a passare dal cammino alla corsa, mentre la sensibilità e le funzioni intellettive restano inalterate”.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250920" y="1341360"/>
            <a:ext cx="8642160" cy="5040360"/>
          </a:xfrm>
          <a:prstGeom prst="rect">
            <a:avLst/>
          </a:prstGeom>
          <a:solidFill>
            <a:srgbClr val="993366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1" name="TextShape 2"/>
          <p:cNvSpPr txBox="1"/>
          <p:nvPr/>
        </p:nvSpPr>
        <p:spPr>
          <a:xfrm>
            <a:off x="457200" y="115560"/>
            <a:ext cx="8229600" cy="865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993366"/>
                </a:solidFill>
                <a:latin typeface="Calibri"/>
              </a:rPr>
              <a:t>RAZIONALE PER STIMOLAZIONE 
DOPAMINERGICA CONTINUA</a:t>
            </a:r>
            <a:endParaRPr/>
          </a:p>
        </p:txBody>
      </p:sp>
      <p:sp>
        <p:nvSpPr>
          <p:cNvPr id="562" name="TextShape 3"/>
          <p:cNvSpPr txBox="1"/>
          <p:nvPr/>
        </p:nvSpPr>
        <p:spPr>
          <a:xfrm>
            <a:off x="304920" y="1523520"/>
            <a:ext cx="8370720" cy="4713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 sz="2000" dirty="0">
                <a:solidFill>
                  <a:srgbClr val="FFFFFF"/>
                </a:solidFill>
                <a:latin typeface="Calibri"/>
              </a:rPr>
              <a:t>L’infusione continua di </a:t>
            </a:r>
            <a:r>
              <a:rPr lang="it-IT" sz="2000" dirty="0" err="1">
                <a:solidFill>
                  <a:srgbClr val="FFFFFF"/>
                </a:solidFill>
                <a:latin typeface="Calibri"/>
              </a:rPr>
              <a:t>levodopa</a:t>
            </a:r>
            <a:r>
              <a:rPr lang="it-IT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FFFFFF"/>
                </a:solidFill>
                <a:latin typeface="Calibri"/>
              </a:rPr>
              <a:t>puo’</a:t>
            </a:r>
            <a:r>
              <a:rPr lang="it-IT" sz="2000" dirty="0">
                <a:solidFill>
                  <a:srgbClr val="FFFFFF"/>
                </a:solidFill>
                <a:latin typeface="Calibri"/>
              </a:rPr>
              <a:t> ridurre marcatamente le fluttuazioni motorie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 sz="2400" dirty="0">
                <a:solidFill>
                  <a:srgbClr val="FFFFFF"/>
                </a:solidFill>
                <a:latin typeface="Calibri"/>
              </a:rPr>
              <a:t>Strategie per ottenere stimolazione dopaminergica continua possono ridurre le fluttuazioni motorie esistenti (ad esempio </a:t>
            </a:r>
            <a:r>
              <a:rPr lang="it-IT" sz="2400" dirty="0" err="1">
                <a:solidFill>
                  <a:srgbClr val="FFFFFF"/>
                </a:solidFill>
                <a:latin typeface="Calibri"/>
              </a:rPr>
              <a:t>dopamino</a:t>
            </a:r>
            <a:r>
              <a:rPr lang="it-IT" sz="2400" dirty="0">
                <a:solidFill>
                  <a:srgbClr val="FFFFFF"/>
                </a:solidFill>
                <a:latin typeface="Calibri"/>
              </a:rPr>
              <a:t> agonisti a lunga emivita come </a:t>
            </a:r>
            <a:r>
              <a:rPr lang="it-IT" sz="2400" dirty="0" err="1">
                <a:solidFill>
                  <a:srgbClr val="FFFFFF"/>
                </a:solidFill>
                <a:latin typeface="Calibri"/>
              </a:rPr>
              <a:t>cabergolina</a:t>
            </a:r>
            <a:r>
              <a:rPr lang="it-IT" sz="2400" dirty="0">
                <a:solidFill>
                  <a:srgbClr val="FFFFFF"/>
                </a:solidFill>
                <a:latin typeface="Calibri"/>
              </a:rPr>
              <a:t>)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 sz="2800" dirty="0">
                <a:solidFill>
                  <a:srgbClr val="FFFFFF"/>
                </a:solidFill>
                <a:latin typeface="Calibri"/>
              </a:rPr>
              <a:t>Stimolazione continua dopaminergica, se iniziata precocemente, </a:t>
            </a:r>
            <a:r>
              <a:rPr lang="it-IT" sz="2800" dirty="0" err="1">
                <a:solidFill>
                  <a:srgbClr val="FFFFFF"/>
                </a:solidFill>
                <a:latin typeface="Calibri"/>
              </a:rPr>
              <a:t>puo’</a:t>
            </a:r>
            <a:r>
              <a:rPr lang="it-IT" sz="2800" dirty="0">
                <a:solidFill>
                  <a:srgbClr val="FFFFFF"/>
                </a:solidFill>
                <a:latin typeface="Calibri"/>
              </a:rPr>
              <a:t> ridurre l’incidenza di complicanze motorie</a:t>
            </a:r>
            <a:endParaRPr dirty="0"/>
          </a:p>
        </p:txBody>
      </p:sp>
      <p:sp>
        <p:nvSpPr>
          <p:cNvPr id="563" name="CustomShape 4"/>
          <p:cNvSpPr/>
          <p:nvPr/>
        </p:nvSpPr>
        <p:spPr>
          <a:xfrm>
            <a:off x="4197842" y="3550320"/>
            <a:ext cx="841320" cy="622440"/>
          </a:xfrm>
          <a:prstGeom prst="downArrow">
            <a:avLst>
              <a:gd name="adj1" fmla="val 16200"/>
              <a:gd name="adj2" fmla="val 5400"/>
            </a:avLst>
          </a:prstGeom>
          <a:solidFill>
            <a:srgbClr val="DAA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4" name="CustomShape 5"/>
          <p:cNvSpPr/>
          <p:nvPr/>
        </p:nvSpPr>
        <p:spPr>
          <a:xfrm>
            <a:off x="4229821" y="1844824"/>
            <a:ext cx="841320" cy="622440"/>
          </a:xfrm>
          <a:prstGeom prst="downArrow">
            <a:avLst>
              <a:gd name="adj1" fmla="val 16200"/>
              <a:gd name="adj2" fmla="val 5400"/>
            </a:avLst>
          </a:prstGeom>
          <a:solidFill>
            <a:srgbClr val="DAA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5" name="Line 6"/>
          <p:cNvSpPr/>
          <p:nvPr/>
        </p:nvSpPr>
        <p:spPr>
          <a:xfrm>
            <a:off x="971640" y="1052640"/>
            <a:ext cx="7127640" cy="0"/>
          </a:xfrm>
          <a:prstGeom prst="line">
            <a:avLst/>
          </a:prstGeom>
          <a:ln w="19080">
            <a:solidFill>
              <a:srgbClr val="993366"/>
            </a:solidFill>
            <a:miter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250920" y="1628640"/>
            <a:ext cx="8785080" cy="4753080"/>
          </a:xfrm>
          <a:prstGeom prst="rect">
            <a:avLst/>
          </a:prstGeom>
          <a:solidFill>
            <a:srgbClr val="993366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8" name="CustomShape 2"/>
          <p:cNvSpPr/>
          <p:nvPr/>
        </p:nvSpPr>
        <p:spPr>
          <a:xfrm>
            <a:off x="1676520" y="1484280"/>
            <a:ext cx="6151320" cy="64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9" name="Object 3"/>
          <p:cNvPicPr/>
          <p:nvPr/>
        </p:nvPicPr>
        <p:blipFill>
          <a:blip r:embed="rId2" cstate="print"/>
          <a:stretch/>
        </p:blipFill>
        <p:spPr>
          <a:xfrm>
            <a:off x="1523880" y="2444760"/>
            <a:ext cx="6096240" cy="157320"/>
          </a:xfrm>
          <a:prstGeom prst="rect">
            <a:avLst/>
          </a:prstGeom>
          <a:ln>
            <a:noFill/>
          </a:ln>
        </p:spPr>
      </p:pic>
      <p:sp>
        <p:nvSpPr>
          <p:cNvPr id="571" name="CustomShape 4"/>
          <p:cNvSpPr/>
          <p:nvPr/>
        </p:nvSpPr>
        <p:spPr>
          <a:xfrm>
            <a:off x="611280" y="115920"/>
            <a:ext cx="8229600" cy="10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993366"/>
                </a:solidFill>
                <a:latin typeface="Calibri"/>
                <a:ea typeface="Calibri"/>
              </a:rPr>
              <a:t>CARATTERISTICHE FARMACOCINETICHE
DELLE DIVERSE FORMULAZIONI DI L-DOPA</a:t>
            </a:r>
            <a:endParaRPr/>
          </a:p>
        </p:txBody>
      </p:sp>
      <p:sp>
        <p:nvSpPr>
          <p:cNvPr id="572" name="CustomShape 5"/>
          <p:cNvSpPr/>
          <p:nvPr/>
        </p:nvSpPr>
        <p:spPr>
          <a:xfrm>
            <a:off x="228600" y="2448000"/>
            <a:ext cx="8610480" cy="297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FFFFFF"/>
                </a:solidFill>
                <a:latin typeface="Calibri"/>
                <a:ea typeface="Calibri"/>
              </a:rPr>
              <a:t>L-dopa   	    	      n.d.	           0,6-0,9	        n.d.	      99</a:t>
            </a:r>
            <a:endParaRPr/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FFFFFF"/>
                </a:solidFill>
                <a:latin typeface="Calibri"/>
                <a:ea typeface="Calibri"/>
              </a:rPr>
              <a:t>L-dopa+</a:t>
            </a:r>
            <a:r>
              <a:rPr lang="it-IT" sz="2400" b="1">
                <a:solidFill>
                  <a:srgbClr val="FFC000"/>
                </a:solidFill>
                <a:latin typeface="Calibri"/>
                <a:ea typeface="Calibri"/>
              </a:rPr>
              <a:t>IDD</a:t>
            </a:r>
            <a:r>
              <a:rPr lang="it-IT" sz="2400">
                <a:solidFill>
                  <a:srgbClr val="FFFFFF"/>
                </a:solidFill>
                <a:latin typeface="Calibri"/>
                <a:ea typeface="Calibri"/>
              </a:rPr>
              <a:t>	               30-120	  1-3	        n.d.	      99</a:t>
            </a:r>
            <a:endParaRPr/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FFFFFF"/>
                </a:solidFill>
                <a:latin typeface="Calibri"/>
                <a:ea typeface="Calibri"/>
              </a:rPr>
              <a:t>L-dopa+carbidopa       120-180              4-5	        n.d.	      70</a:t>
            </a:r>
            <a:endParaRPr/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FFFFFF"/>
                </a:solidFill>
                <a:latin typeface="Calibri"/>
                <a:ea typeface="Calibri"/>
              </a:rPr>
              <a:t>L-dopa+benserazide   120-240	  6-8	        n.d.	      60</a:t>
            </a:r>
            <a:endParaRPr/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FFFFFF"/>
                </a:solidFill>
                <a:latin typeface="Calibri"/>
                <a:ea typeface="Calibri"/>
              </a:rPr>
              <a:t>L-dopa metilestere            24-60	0,2-0,6	        n.d.	      99</a:t>
            </a:r>
            <a:endParaRPr/>
          </a:p>
          <a:p>
            <a:pPr>
              <a:lnSpc>
                <a:spcPct val="140000"/>
              </a:lnSpc>
            </a:pPr>
            <a:r>
              <a:rPr lang="it-IT" sz="2400" b="1">
                <a:solidFill>
                  <a:srgbClr val="FFC000"/>
                </a:solidFill>
                <a:latin typeface="Calibri"/>
                <a:ea typeface="Calibri"/>
              </a:rPr>
              <a:t>Inibitori della dopa-decarbossilasi</a:t>
            </a:r>
            <a:r>
              <a:rPr lang="it-IT" sz="2400">
                <a:solidFill>
                  <a:srgbClr val="FFFFFF"/>
                </a:solidFill>
                <a:latin typeface="Calibri"/>
                <a:ea typeface="Calibri"/>
              </a:rPr>
              <a:t>				</a:t>
            </a:r>
            <a:endParaRPr/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FFC000"/>
                </a:solidFill>
                <a:latin typeface="Calibri"/>
                <a:ea typeface="Calibri"/>
              </a:rPr>
              <a:t>Benserazide</a:t>
            </a:r>
            <a:r>
              <a:rPr lang="it-IT" sz="2400">
                <a:solidFill>
                  <a:srgbClr val="FFFFFF"/>
                </a:solidFill>
                <a:latin typeface="Calibri"/>
                <a:ea typeface="Calibri"/>
              </a:rPr>
              <a:t>                 	    60		&lt;2	        n.d.	      n.d.</a:t>
            </a:r>
            <a:endParaRPr/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FFC000"/>
                </a:solidFill>
                <a:latin typeface="Calibri"/>
                <a:ea typeface="Calibri"/>
              </a:rPr>
              <a:t>Carbidopa</a:t>
            </a:r>
            <a:r>
              <a:rPr lang="it-IT" sz="2400">
                <a:solidFill>
                  <a:srgbClr val="FFFFFF"/>
                </a:solidFill>
                <a:latin typeface="Calibri"/>
                <a:ea typeface="Calibri"/>
              </a:rPr>
              <a:t>                      30-300                2	        n.d.	      n.d.</a:t>
            </a:r>
            <a:endParaRPr/>
          </a:p>
        </p:txBody>
      </p:sp>
      <p:sp>
        <p:nvSpPr>
          <p:cNvPr id="573" name="CustomShape 6"/>
          <p:cNvSpPr/>
          <p:nvPr/>
        </p:nvSpPr>
        <p:spPr>
          <a:xfrm>
            <a:off x="304920" y="1990800"/>
            <a:ext cx="9885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FFFFFF"/>
                </a:solidFill>
                <a:latin typeface="Calibri"/>
              </a:rPr>
              <a:t>Farmaco</a:t>
            </a:r>
            <a:endParaRPr/>
          </a:p>
        </p:txBody>
      </p:sp>
      <p:sp>
        <p:nvSpPr>
          <p:cNvPr id="574" name="CustomShape 7"/>
          <p:cNvSpPr/>
          <p:nvPr/>
        </p:nvSpPr>
        <p:spPr>
          <a:xfrm>
            <a:off x="3124080" y="1685880"/>
            <a:ext cx="990720" cy="61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b="1">
                <a:solidFill>
                  <a:srgbClr val="FFFFFF"/>
                </a:solidFill>
                <a:latin typeface="Calibri"/>
              </a:rPr>
              <a:t>Tmax </a:t>
            </a:r>
            <a:r>
              <a:rPr lang="fr-FR" sz="1600" b="1">
                <a:solidFill>
                  <a:srgbClr val="FFFFFF"/>
                </a:solidFill>
                <a:latin typeface="Calibri"/>
              </a:rPr>
              <a:t>(min)</a:t>
            </a:r>
            <a:endParaRPr/>
          </a:p>
        </p:txBody>
      </p:sp>
      <p:sp>
        <p:nvSpPr>
          <p:cNvPr id="575" name="CustomShape 8"/>
          <p:cNvSpPr/>
          <p:nvPr/>
        </p:nvSpPr>
        <p:spPr>
          <a:xfrm>
            <a:off x="4724280" y="1685880"/>
            <a:ext cx="990720" cy="61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b="1">
                <a:solidFill>
                  <a:srgbClr val="FFFFFF"/>
                </a:solidFill>
                <a:latin typeface="Calibri"/>
              </a:rPr>
              <a:t>T1/2 </a:t>
            </a:r>
            <a:r>
              <a:rPr lang="fr-FR" sz="1600" b="1">
                <a:solidFill>
                  <a:srgbClr val="FFFFFF"/>
                </a:solidFill>
                <a:latin typeface="Calibri"/>
              </a:rPr>
              <a:t>(ore)</a:t>
            </a:r>
            <a:endParaRPr/>
          </a:p>
        </p:txBody>
      </p:sp>
      <p:sp>
        <p:nvSpPr>
          <p:cNvPr id="576" name="CustomShape 9"/>
          <p:cNvSpPr/>
          <p:nvPr/>
        </p:nvSpPr>
        <p:spPr>
          <a:xfrm>
            <a:off x="5943600" y="1685880"/>
            <a:ext cx="1523880" cy="61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b="1">
                <a:solidFill>
                  <a:srgbClr val="FFFFFF"/>
                </a:solidFill>
                <a:latin typeface="Calibri"/>
              </a:rPr>
              <a:t>Leg. proteine </a:t>
            </a:r>
            <a:r>
              <a:rPr lang="it-IT" sz="1600" b="1">
                <a:solidFill>
                  <a:srgbClr val="FFFFFF"/>
                </a:solidFill>
                <a:latin typeface="Calibri"/>
              </a:rPr>
              <a:t>(%)</a:t>
            </a:r>
            <a:endParaRPr/>
          </a:p>
        </p:txBody>
      </p:sp>
      <p:sp>
        <p:nvSpPr>
          <p:cNvPr id="577" name="CustomShape 10"/>
          <p:cNvSpPr/>
          <p:nvPr/>
        </p:nvSpPr>
        <p:spPr>
          <a:xfrm>
            <a:off x="7315200" y="1685880"/>
            <a:ext cx="1828800" cy="61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b="1">
                <a:solidFill>
                  <a:srgbClr val="FFFFFF"/>
                </a:solidFill>
                <a:latin typeface="Calibri"/>
              </a:rPr>
              <a:t>Biodisponibilità </a:t>
            </a:r>
            <a:r>
              <a:rPr lang="it-IT" sz="1600" b="1">
                <a:solidFill>
                  <a:srgbClr val="FFFFFF"/>
                </a:solidFill>
                <a:latin typeface="Calibri"/>
              </a:rPr>
              <a:t>(%)</a:t>
            </a:r>
            <a:endParaRPr/>
          </a:p>
        </p:txBody>
      </p:sp>
      <p:sp>
        <p:nvSpPr>
          <p:cNvPr id="578" name="Line 11"/>
          <p:cNvSpPr/>
          <p:nvPr/>
        </p:nvSpPr>
        <p:spPr>
          <a:xfrm>
            <a:off x="324000" y="2333520"/>
            <a:ext cx="8496000" cy="0"/>
          </a:xfrm>
          <a:prstGeom prst="line">
            <a:avLst/>
          </a:prstGeom>
          <a:ln w="9360">
            <a:solidFill>
              <a:srgbClr val="FFC000"/>
            </a:solidFill>
            <a:miter/>
          </a:ln>
        </p:spPr>
      </p:sp>
      <p:sp>
        <p:nvSpPr>
          <p:cNvPr id="579" name="Line 12"/>
          <p:cNvSpPr/>
          <p:nvPr/>
        </p:nvSpPr>
        <p:spPr>
          <a:xfrm>
            <a:off x="324000" y="4710240"/>
            <a:ext cx="8496000" cy="0"/>
          </a:xfrm>
          <a:prstGeom prst="line">
            <a:avLst/>
          </a:prstGeom>
          <a:ln w="9360">
            <a:solidFill>
              <a:srgbClr val="FFC000"/>
            </a:solidFill>
            <a:miter/>
          </a:ln>
        </p:spPr>
      </p:sp>
      <p:sp>
        <p:nvSpPr>
          <p:cNvPr id="580" name="Line 13"/>
          <p:cNvSpPr/>
          <p:nvPr/>
        </p:nvSpPr>
        <p:spPr>
          <a:xfrm>
            <a:off x="971640" y="1052640"/>
            <a:ext cx="7127640" cy="0"/>
          </a:xfrm>
          <a:prstGeom prst="line">
            <a:avLst/>
          </a:prstGeom>
          <a:ln w="19080">
            <a:solidFill>
              <a:srgbClr val="993366"/>
            </a:solidFill>
            <a:miter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539640" y="907920"/>
            <a:ext cx="806472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</a:rPr>
              <a:t> Circa il 95% della L-DOPA somministrata per via orale viene decarbossilata a dopamina nei tessuti periferici. </a:t>
            </a:r>
            <a:endParaRPr/>
          </a:p>
        </p:txBody>
      </p:sp>
      <p:sp>
        <p:nvSpPr>
          <p:cNvPr id="583" name="CustomShape 2"/>
          <p:cNvSpPr/>
          <p:nvPr/>
        </p:nvSpPr>
        <p:spPr>
          <a:xfrm>
            <a:off x="684360" y="189000"/>
            <a:ext cx="73436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009900"/>
                </a:solidFill>
                <a:latin typeface="Calibri"/>
              </a:rPr>
              <a:t>INIBITORI DELLA DOPA-DECARBOSSILASI</a:t>
            </a:r>
            <a:endParaRPr/>
          </a:p>
        </p:txBody>
      </p:sp>
      <p:sp>
        <p:nvSpPr>
          <p:cNvPr id="584" name="Line 3"/>
          <p:cNvSpPr/>
          <p:nvPr/>
        </p:nvSpPr>
        <p:spPr>
          <a:xfrm>
            <a:off x="971640" y="765000"/>
            <a:ext cx="7127640" cy="0"/>
          </a:xfrm>
          <a:prstGeom prst="line">
            <a:avLst/>
          </a:prstGeom>
          <a:ln w="19080">
            <a:solidFill>
              <a:srgbClr val="009900"/>
            </a:solidFill>
            <a:miter/>
          </a:ln>
        </p:spPr>
      </p:sp>
      <p:pic>
        <p:nvPicPr>
          <p:cNvPr id="585" name="Picture 16" descr="http://www.nature.com/nature/journal/v466/n7310_supp/images/466S6a-f1.2.jpg"/>
          <p:cNvPicPr/>
          <p:nvPr/>
        </p:nvPicPr>
        <p:blipFill>
          <a:blip r:embed="rId2" cstate="print"/>
          <a:stretch/>
        </p:blipFill>
        <p:spPr>
          <a:xfrm>
            <a:off x="2555868" y="1533705"/>
            <a:ext cx="3600624" cy="2232000"/>
          </a:xfrm>
          <a:prstGeom prst="rect">
            <a:avLst/>
          </a:prstGeom>
          <a:ln>
            <a:noFill/>
          </a:ln>
        </p:spPr>
      </p:pic>
      <p:sp>
        <p:nvSpPr>
          <p:cNvPr id="586" name="CustomShape 4"/>
          <p:cNvSpPr/>
          <p:nvPr/>
        </p:nvSpPr>
        <p:spPr>
          <a:xfrm>
            <a:off x="684360" y="3789040"/>
            <a:ext cx="8064360" cy="29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</a:rPr>
              <a:t>La L-DOPA viene quindi somministrata in combinazione con un </a:t>
            </a:r>
            <a:r>
              <a:rPr lang="it-IT">
                <a:solidFill>
                  <a:srgbClr val="009900"/>
                </a:solidFill>
                <a:latin typeface="Calibri"/>
              </a:rPr>
              <a:t>inibitore della DOPA-decarbossilasi</a:t>
            </a:r>
            <a:r>
              <a:rPr lang="it-IT">
                <a:solidFill>
                  <a:srgbClr val="161645"/>
                </a:solidFill>
                <a:latin typeface="Calibri"/>
              </a:rPr>
              <a:t> che, diversamente dalla L-DOPA, non attraversa la barriera ematoencefalica. Ciò consente: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</a:rPr>
              <a:t> di raggiungere </a:t>
            </a:r>
            <a:r>
              <a:rPr lang="it-IT" b="1" i="1" u="sng">
                <a:solidFill>
                  <a:srgbClr val="009900"/>
                </a:solidFill>
                <a:latin typeface="Calibri"/>
              </a:rPr>
              <a:t>maggiori concentrazioni di dopamina a livello cerebrale</a:t>
            </a:r>
            <a:r>
              <a:rPr lang="it-IT" b="1" i="1">
                <a:solidFill>
                  <a:srgbClr val="009900"/>
                </a:solidFill>
                <a:latin typeface="Calibri"/>
              </a:rPr>
              <a:t> </a:t>
            </a:r>
            <a:r>
              <a:rPr lang="it-IT">
                <a:solidFill>
                  <a:srgbClr val="161645"/>
                </a:solidFill>
                <a:latin typeface="Calibri"/>
              </a:rPr>
              <a:t>con dosi  inferiori di L-DOPA.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</a:rPr>
              <a:t> di </a:t>
            </a:r>
            <a:r>
              <a:rPr lang="it-IT" b="1" i="1" u="sng">
                <a:solidFill>
                  <a:srgbClr val="009900"/>
                </a:solidFill>
                <a:latin typeface="Calibri"/>
              </a:rPr>
              <a:t>ridurre la formazione di dopamina a livello periferico</a:t>
            </a:r>
            <a:r>
              <a:rPr lang="it-IT" b="1" i="1">
                <a:solidFill>
                  <a:srgbClr val="009900"/>
                </a:solidFill>
                <a:latin typeface="Calibri"/>
              </a:rPr>
              <a:t> </a:t>
            </a:r>
            <a:r>
              <a:rPr lang="it-IT">
                <a:solidFill>
                  <a:srgbClr val="161645"/>
                </a:solidFill>
                <a:latin typeface="Calibri"/>
              </a:rPr>
              <a:t>e conseguenti effetti indesiderati periferici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</a:rPr>
              <a:t> di </a:t>
            </a:r>
            <a:r>
              <a:rPr lang="it-IT" b="1" i="1" u="sng">
                <a:solidFill>
                  <a:srgbClr val="009900"/>
                </a:solidFill>
                <a:latin typeface="Calibri"/>
              </a:rPr>
              <a:t>ottenere una risposta clinica più regolare </a:t>
            </a:r>
            <a:r>
              <a:rPr lang="it-IT">
                <a:solidFill>
                  <a:srgbClr val="161645"/>
                </a:solidFill>
                <a:latin typeface="Calibri"/>
              </a:rPr>
              <a:t>ed un minor ritardo nell’inizio dell’effetto terapeutico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ustomShape 1"/>
          <p:cNvSpPr/>
          <p:nvPr/>
        </p:nvSpPr>
        <p:spPr>
          <a:xfrm>
            <a:off x="250920" y="925560"/>
            <a:ext cx="8713800" cy="241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</a:rPr>
              <a:t>Gli inibitori della DOPA-decarbossilasi extracerebrale utilizzati con la L-DOPA sono la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</a:rPr>
              <a:t> </a:t>
            </a:r>
            <a:r>
              <a:rPr lang="it-IT" sz="2800" b="1">
                <a:solidFill>
                  <a:srgbClr val="009900"/>
                </a:solidFill>
                <a:latin typeface="Calibri"/>
              </a:rPr>
              <a:t>BENSERAZIDE</a:t>
            </a:r>
            <a:r>
              <a:rPr lang="it-IT" sz="2800">
                <a:solidFill>
                  <a:srgbClr val="161645"/>
                </a:solidFill>
                <a:latin typeface="Calibri"/>
              </a:rPr>
              <a:t> </a:t>
            </a:r>
            <a:r>
              <a:rPr lang="it-IT">
                <a:solidFill>
                  <a:srgbClr val="161645"/>
                </a:solidFill>
                <a:latin typeface="Calibri"/>
              </a:rPr>
              <a:t>e la </a:t>
            </a:r>
            <a:r>
              <a:rPr lang="it-IT" sz="2800" b="1">
                <a:solidFill>
                  <a:srgbClr val="009900"/>
                </a:solidFill>
                <a:latin typeface="Calibri"/>
              </a:rPr>
              <a:t>CARBIDOPA</a:t>
            </a:r>
            <a:r>
              <a:rPr lang="it-IT" sz="2800">
                <a:solidFill>
                  <a:srgbClr val="161645"/>
                </a:solidFill>
                <a:latin typeface="Calibri"/>
              </a:rPr>
              <a:t>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</a:rPr>
              <a:t>Quando si usa l’associazione carbidopa/levodopa 10/100 (10 mg di carbidopa ogni 100 mg di levodopa), la dose di carbidopa può non essere sufficiente a inibire totalmente la DOPA decarbossilasi extracerebrale; si deve allora usare la carbidopa 25/100 (25 mg di carbidopa per ogni 100 mg di levodopa), in modo che la posologia giornaliera di carbidopa sia almeno di 75 mg.</a:t>
            </a:r>
            <a:endParaRPr/>
          </a:p>
        </p:txBody>
      </p:sp>
      <p:sp>
        <p:nvSpPr>
          <p:cNvPr id="589" name="CustomShape 2"/>
          <p:cNvSpPr/>
          <p:nvPr/>
        </p:nvSpPr>
        <p:spPr>
          <a:xfrm>
            <a:off x="971640" y="96840"/>
            <a:ext cx="705636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009900"/>
                </a:solidFill>
                <a:latin typeface="Calibri"/>
              </a:rPr>
              <a:t>INIBITORI DELLA DOPA-DECARBOSSILASI</a:t>
            </a:r>
            <a:endParaRPr/>
          </a:p>
        </p:txBody>
      </p:sp>
      <p:sp>
        <p:nvSpPr>
          <p:cNvPr id="590" name="CustomShape 3"/>
          <p:cNvSpPr/>
          <p:nvPr/>
        </p:nvSpPr>
        <p:spPr>
          <a:xfrm>
            <a:off x="395280" y="4005360"/>
            <a:ext cx="7993080" cy="176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200" b="1">
                <a:solidFill>
                  <a:srgbClr val="009900"/>
                </a:solidFill>
                <a:latin typeface="Calibri"/>
              </a:rPr>
              <a:t>SINEMET</a:t>
            </a:r>
            <a:r>
              <a:rPr lang="it-IT" sz="2200">
                <a:solidFill>
                  <a:srgbClr val="161645"/>
                </a:solidFill>
                <a:latin typeface="Calibri"/>
              </a:rPr>
              <a:t>,     25 mg Carbidopa + 100 mg Levodopa</a:t>
            </a:r>
            <a:endParaRPr/>
          </a:p>
          <a:p>
            <a:pPr>
              <a:lnSpc>
                <a:spcPct val="100000"/>
              </a:lnSpc>
            </a:pPr>
            <a:r>
              <a:rPr lang="it-IT" sz="2200">
                <a:solidFill>
                  <a:srgbClr val="161645"/>
                </a:solidFill>
                <a:latin typeface="Calibri"/>
              </a:rPr>
              <a:t>	        10 mg Carbidopa + 100 mg Levodopa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2200" b="1">
                <a:solidFill>
                  <a:srgbClr val="009900"/>
                </a:solidFill>
                <a:latin typeface="Calibri"/>
              </a:rPr>
              <a:t>MADOPAR</a:t>
            </a:r>
            <a:r>
              <a:rPr lang="it-IT" sz="2200">
                <a:solidFill>
                  <a:srgbClr val="161645"/>
                </a:solidFill>
                <a:latin typeface="Calibri"/>
              </a:rPr>
              <a:t>,     25 mg Benserazide + 100 mg Levodopa</a:t>
            </a:r>
            <a:endParaRPr/>
          </a:p>
          <a:p>
            <a:pPr>
              <a:lnSpc>
                <a:spcPct val="100000"/>
              </a:lnSpc>
            </a:pPr>
            <a:r>
              <a:rPr lang="it-IT" sz="2200">
                <a:solidFill>
                  <a:srgbClr val="161645"/>
                </a:solidFill>
                <a:latin typeface="Calibri"/>
              </a:rPr>
              <a:t>	           50 mg Benserazide + 200 mg Levodopa</a:t>
            </a:r>
            <a:endParaRPr/>
          </a:p>
        </p:txBody>
      </p:sp>
      <p:sp>
        <p:nvSpPr>
          <p:cNvPr id="591" name="Line 4"/>
          <p:cNvSpPr/>
          <p:nvPr/>
        </p:nvSpPr>
        <p:spPr>
          <a:xfrm>
            <a:off x="971640" y="765000"/>
            <a:ext cx="7127640" cy="0"/>
          </a:xfrm>
          <a:prstGeom prst="line">
            <a:avLst/>
          </a:prstGeom>
          <a:ln w="19080">
            <a:solidFill>
              <a:srgbClr val="009900"/>
            </a:solidFill>
            <a:miter/>
          </a:ln>
        </p:spPr>
      </p:sp>
      <p:pic>
        <p:nvPicPr>
          <p:cNvPr id="592" name="Picture 6" descr="http://www.buy-pharma.com/img/uploads/13923-madopar-geneiric-prolopa-levodopa-and-benserazide-hydrochloride-200-mg-and-50-mg-box.jpg"/>
          <p:cNvPicPr/>
          <p:nvPr/>
        </p:nvPicPr>
        <p:blipFill>
          <a:blip r:embed="rId2" cstate="print"/>
          <a:stretch/>
        </p:blipFill>
        <p:spPr>
          <a:xfrm>
            <a:off x="6568920" y="5013360"/>
            <a:ext cx="1936800" cy="853920"/>
          </a:xfrm>
          <a:prstGeom prst="rect">
            <a:avLst/>
          </a:prstGeom>
          <a:ln>
            <a:noFill/>
          </a:ln>
        </p:spPr>
      </p:pic>
      <p:pic>
        <p:nvPicPr>
          <p:cNvPr id="593" name="Picture 8" descr="https://encrypted-tbn3.gstatic.com/images?q=tbn:ANd9GcSJ5GtqWFyXQ3kpC9Zh_u4_NzhNcmccp9lvIfRdehIOfNg8uipHfORHiTPP"/>
          <p:cNvPicPr/>
          <p:nvPr/>
        </p:nvPicPr>
        <p:blipFill>
          <a:blip r:embed="rId3" cstate="print"/>
          <a:stretch/>
        </p:blipFill>
        <p:spPr>
          <a:xfrm>
            <a:off x="6659640" y="4005360"/>
            <a:ext cx="1800000" cy="82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CustomShape 1"/>
          <p:cNvSpPr/>
          <p:nvPr/>
        </p:nvSpPr>
        <p:spPr>
          <a:xfrm>
            <a:off x="1676520" y="2266920"/>
            <a:ext cx="6151320" cy="64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1" name="Object 2"/>
          <p:cNvPicPr/>
          <p:nvPr/>
        </p:nvPicPr>
        <p:blipFill>
          <a:blip r:embed="rId2" cstate="print"/>
          <a:stretch/>
        </p:blipFill>
        <p:spPr>
          <a:xfrm>
            <a:off x="1523880" y="3349800"/>
            <a:ext cx="6096240" cy="156960"/>
          </a:xfrm>
          <a:prstGeom prst="rect">
            <a:avLst/>
          </a:prstGeom>
          <a:ln>
            <a:noFill/>
          </a:ln>
        </p:spPr>
      </p:pic>
      <p:sp>
        <p:nvSpPr>
          <p:cNvPr id="633" name="CustomShape 3"/>
          <p:cNvSpPr/>
          <p:nvPr/>
        </p:nvSpPr>
        <p:spPr>
          <a:xfrm>
            <a:off x="468360" y="189000"/>
            <a:ext cx="8229600" cy="5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2800" b="1">
                <a:solidFill>
                  <a:srgbClr val="161645"/>
                </a:solidFill>
                <a:latin typeface="Calibri"/>
                <a:ea typeface="Calibri"/>
              </a:rPr>
              <a:t>INIBITORI COMT - </a:t>
            </a:r>
            <a:r>
              <a:rPr lang="en-GB" sz="2800" b="1">
                <a:solidFill>
                  <a:srgbClr val="FF6600"/>
                </a:solidFill>
                <a:latin typeface="Calibri"/>
                <a:ea typeface="Calibri"/>
              </a:rPr>
              <a:t>ENTACAPONE</a:t>
            </a:r>
            <a:endParaRPr/>
          </a:p>
        </p:txBody>
      </p:sp>
      <p:sp>
        <p:nvSpPr>
          <p:cNvPr id="634" name="CustomShape 4"/>
          <p:cNvSpPr/>
          <p:nvPr/>
        </p:nvSpPr>
        <p:spPr>
          <a:xfrm>
            <a:off x="468360" y="1268280"/>
            <a:ext cx="8064360" cy="367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buFont typeface="Calibri"/>
              <a:buChar char="•"/>
            </a:pPr>
            <a:r>
              <a:rPr lang="en-GB" sz="2000">
                <a:solidFill>
                  <a:srgbClr val="161645"/>
                </a:solidFill>
                <a:latin typeface="Calibri"/>
                <a:ea typeface="Calibri"/>
              </a:rPr>
              <a:t>Inibitore periferico reversibile, con un’emivita plasmatica di 1,5 ore.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en-GB" sz="2000">
                <a:solidFill>
                  <a:srgbClr val="161645"/>
                </a:solidFill>
                <a:latin typeface="Calibri"/>
                <a:ea typeface="Calibri"/>
              </a:rPr>
              <a:t>Entacapone aumenta l’emivita di eliminazione della L-DOPA senza aumentare la Cmax, e riduce i livelli plasmatici di </a:t>
            </a:r>
            <a:r>
              <a:rPr lang="en-GB" sz="2000" i="1">
                <a:solidFill>
                  <a:srgbClr val="161645"/>
                </a:solidFill>
                <a:latin typeface="Calibri"/>
                <a:ea typeface="Calibri"/>
              </a:rPr>
              <a:t>3-O-metildopa</a:t>
            </a:r>
            <a:r>
              <a:rPr lang="en-GB" sz="2000">
                <a:solidFill>
                  <a:srgbClr val="161645"/>
                </a:solidFill>
                <a:latin typeface="Calibri"/>
                <a:ea typeface="Calibri"/>
              </a:rPr>
              <a:t>, metabolita potenziale competitore della L-DOPA per il carrier a livello della barriera emato-encefalica.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en-GB" sz="2000">
                <a:solidFill>
                  <a:srgbClr val="161645"/>
                </a:solidFill>
                <a:latin typeface="Calibri"/>
                <a:ea typeface="Calibri"/>
              </a:rPr>
              <a:t>Alcuni studi hanno evidenziato che l’aumento dell’emivita plasmatica della L-DOPA si associa ad una diminuzione del </a:t>
            </a:r>
            <a:r>
              <a:rPr lang="en-GB" sz="2000" i="1">
                <a:solidFill>
                  <a:srgbClr val="161645"/>
                </a:solidFill>
                <a:latin typeface="Calibri"/>
                <a:ea typeface="Calibri"/>
              </a:rPr>
              <a:t>wearing-off</a:t>
            </a:r>
            <a:r>
              <a:rPr lang="en-GB" sz="2000">
                <a:solidFill>
                  <a:srgbClr val="161645"/>
                </a:solidFill>
                <a:latin typeface="Calibri"/>
                <a:ea typeface="Calibri"/>
              </a:rPr>
              <a:t> con incremento “on” di circa 1 ora/giorno.</a:t>
            </a:r>
            <a:endParaRPr/>
          </a:p>
        </p:txBody>
      </p:sp>
      <p:sp>
        <p:nvSpPr>
          <p:cNvPr id="635" name="CustomShape 5"/>
          <p:cNvSpPr/>
          <p:nvPr/>
        </p:nvSpPr>
        <p:spPr>
          <a:xfrm>
            <a:off x="704880" y="5713560"/>
            <a:ext cx="183960" cy="39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6"/>
          <p:cNvSpPr/>
          <p:nvPr/>
        </p:nvSpPr>
        <p:spPr>
          <a:xfrm>
            <a:off x="755640" y="4221000"/>
            <a:ext cx="410652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200" b="1">
                <a:solidFill>
                  <a:srgbClr val="161645"/>
                </a:solidFill>
                <a:latin typeface="Calibri"/>
              </a:rPr>
              <a:t>ENTACAPONE</a:t>
            </a:r>
            <a:r>
              <a:rPr lang="it-IT" sz="2200">
                <a:solidFill>
                  <a:srgbClr val="00FF00"/>
                </a:solidFill>
                <a:latin typeface="Calibri"/>
              </a:rPr>
              <a:t>   </a:t>
            </a:r>
            <a:r>
              <a:rPr lang="it-IT" sz="2200">
                <a:solidFill>
                  <a:srgbClr val="FF6600"/>
                </a:solidFill>
                <a:latin typeface="Calibri"/>
              </a:rPr>
              <a:t>(COMTAN, 200 mg)</a:t>
            </a:r>
            <a:endParaRPr/>
          </a:p>
        </p:txBody>
      </p:sp>
      <p:sp>
        <p:nvSpPr>
          <p:cNvPr id="637" name="CustomShape 7"/>
          <p:cNvSpPr/>
          <p:nvPr/>
        </p:nvSpPr>
        <p:spPr>
          <a:xfrm>
            <a:off x="755640" y="4653000"/>
            <a:ext cx="456696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200" b="1">
                <a:solidFill>
                  <a:srgbClr val="161645"/>
                </a:solidFill>
                <a:latin typeface="Calibri"/>
              </a:rPr>
              <a:t>TOLCAPONE  </a:t>
            </a:r>
            <a:r>
              <a:rPr lang="it-IT" sz="2200">
                <a:solidFill>
                  <a:srgbClr val="00FF00"/>
                </a:solidFill>
                <a:latin typeface="Calibri"/>
              </a:rPr>
              <a:t> </a:t>
            </a:r>
            <a:r>
              <a:rPr lang="it-IT" sz="2200">
                <a:solidFill>
                  <a:srgbClr val="FF6600"/>
                </a:solidFill>
                <a:latin typeface="Calibri"/>
              </a:rPr>
              <a:t>(TASMAR,  100 - 200 mg)</a:t>
            </a:r>
            <a:endParaRPr/>
          </a:p>
        </p:txBody>
      </p:sp>
      <p:sp>
        <p:nvSpPr>
          <p:cNvPr id="638" name="Line 8"/>
          <p:cNvSpPr/>
          <p:nvPr/>
        </p:nvSpPr>
        <p:spPr>
          <a:xfrm>
            <a:off x="971640" y="765000"/>
            <a:ext cx="7127640" cy="0"/>
          </a:xfrm>
          <a:prstGeom prst="line">
            <a:avLst/>
          </a:prstGeom>
          <a:ln w="19080">
            <a:solidFill>
              <a:srgbClr val="FF6600"/>
            </a:solidFill>
            <a:miter/>
          </a:ln>
        </p:spPr>
      </p:sp>
      <p:sp>
        <p:nvSpPr>
          <p:cNvPr id="639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06" name="AutoShape 2" descr="Risultati immagini per comtan dru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8" name="AutoShape 4" descr="Risultati immagini per comtan dru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2081689" cy="190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AutoShape 7" descr="Risultati immagini per tasmar dru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941168"/>
            <a:ext cx="1217676" cy="173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304920" y="152280"/>
            <a:ext cx="853416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002060"/>
                </a:solidFill>
                <a:latin typeface="Calibri"/>
                <a:ea typeface="Calibri"/>
              </a:rPr>
              <a:t>INIBITORI delle MONOAMINO OSSIDASI (I-MAO)</a:t>
            </a:r>
            <a:endParaRPr/>
          </a:p>
        </p:txBody>
      </p:sp>
      <p:sp>
        <p:nvSpPr>
          <p:cNvPr id="605" name="CustomShape 2"/>
          <p:cNvSpPr/>
          <p:nvPr/>
        </p:nvSpPr>
        <p:spPr>
          <a:xfrm>
            <a:off x="324000" y="5445000"/>
            <a:ext cx="864072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20000"/>
              </a:lnSpc>
            </a:pPr>
            <a:r>
              <a:rPr lang="it-IT">
                <a:solidFill>
                  <a:srgbClr val="7030A0"/>
                </a:solidFill>
                <a:latin typeface="Calibri"/>
                <a:ea typeface="Calibri"/>
              </a:rPr>
              <a:t>Pargilina  Tranilcipromina Iproniazide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Inibiscono la DEGRADAZIONE DI NA, 5-HT  e (in parte) DA e ne aumentano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la disponibilità INTRACELLULARE </a:t>
            </a:r>
            <a:endParaRPr/>
          </a:p>
        </p:txBody>
      </p:sp>
      <p:sp>
        <p:nvSpPr>
          <p:cNvPr id="606" name="CustomShape 3"/>
          <p:cNvSpPr/>
          <p:nvPr/>
        </p:nvSpPr>
        <p:spPr>
          <a:xfrm>
            <a:off x="2627280" y="2279520"/>
            <a:ext cx="2448000" cy="230508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4"/>
          <p:cNvSpPr/>
          <p:nvPr/>
        </p:nvSpPr>
        <p:spPr>
          <a:xfrm>
            <a:off x="3706920" y="2279520"/>
            <a:ext cx="2449440" cy="2305080"/>
          </a:xfrm>
          <a:prstGeom prst="ellipse">
            <a:avLst/>
          </a:prstGeom>
          <a:noFill/>
          <a:ln w="255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5"/>
          <p:cNvSpPr/>
          <p:nvPr/>
        </p:nvSpPr>
        <p:spPr>
          <a:xfrm>
            <a:off x="2914560" y="2774880"/>
            <a:ext cx="9363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3C8C93"/>
                </a:solidFill>
                <a:latin typeface="Calibri"/>
                <a:ea typeface="Calibri"/>
              </a:rPr>
              <a:t>MAO-A</a:t>
            </a:r>
            <a:endParaRPr/>
          </a:p>
        </p:txBody>
      </p:sp>
      <p:sp>
        <p:nvSpPr>
          <p:cNvPr id="609" name="CustomShape 6"/>
          <p:cNvSpPr/>
          <p:nvPr/>
        </p:nvSpPr>
        <p:spPr>
          <a:xfrm>
            <a:off x="3851640" y="2775240"/>
            <a:ext cx="11523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7030A0"/>
                </a:solidFill>
                <a:latin typeface="Calibri"/>
                <a:ea typeface="Calibri"/>
              </a:rPr>
              <a:t>MAO-A/B</a:t>
            </a:r>
            <a:endParaRPr/>
          </a:p>
        </p:txBody>
      </p:sp>
      <p:sp>
        <p:nvSpPr>
          <p:cNvPr id="610" name="CustomShape 7"/>
          <p:cNvSpPr/>
          <p:nvPr/>
        </p:nvSpPr>
        <p:spPr>
          <a:xfrm>
            <a:off x="5004000" y="2775240"/>
            <a:ext cx="93600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C00000"/>
                </a:solidFill>
                <a:latin typeface="Calibri"/>
                <a:ea typeface="Calibri"/>
              </a:rPr>
              <a:t>MAO-B</a:t>
            </a:r>
            <a:endParaRPr/>
          </a:p>
        </p:txBody>
      </p:sp>
      <p:sp>
        <p:nvSpPr>
          <p:cNvPr id="611" name="CustomShape 8"/>
          <p:cNvSpPr/>
          <p:nvPr/>
        </p:nvSpPr>
        <p:spPr>
          <a:xfrm>
            <a:off x="2987640" y="3144600"/>
            <a:ext cx="93636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3C8C93"/>
                </a:solidFill>
                <a:latin typeface="Calibri"/>
                <a:ea typeface="Calibri"/>
              </a:rPr>
              <a:t>NA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3C8C93"/>
                </a:solidFill>
                <a:latin typeface="Calibri"/>
              </a:rPr>
              <a:t>5-HT</a:t>
            </a:r>
            <a:endParaRPr/>
          </a:p>
        </p:txBody>
      </p:sp>
      <p:sp>
        <p:nvSpPr>
          <p:cNvPr id="612" name="CustomShape 9"/>
          <p:cNvSpPr/>
          <p:nvPr/>
        </p:nvSpPr>
        <p:spPr>
          <a:xfrm>
            <a:off x="4067640" y="3144600"/>
            <a:ext cx="93600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7030A0"/>
                </a:solidFill>
                <a:latin typeface="Calibri"/>
                <a:ea typeface="Calibri"/>
              </a:rPr>
              <a:t>TYA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7030A0"/>
                </a:solidFill>
                <a:latin typeface="Calibri"/>
              </a:rPr>
              <a:t> DA</a:t>
            </a:r>
            <a:endParaRPr/>
          </a:p>
        </p:txBody>
      </p:sp>
      <p:sp>
        <p:nvSpPr>
          <p:cNvPr id="613" name="CustomShape 10"/>
          <p:cNvSpPr/>
          <p:nvPr/>
        </p:nvSpPr>
        <p:spPr>
          <a:xfrm>
            <a:off x="5148000" y="3144600"/>
            <a:ext cx="93600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C00000"/>
                </a:solidFill>
                <a:latin typeface="Calibri"/>
                <a:ea typeface="Calibri"/>
              </a:rPr>
              <a:t>PEA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C00000"/>
                </a:solidFill>
                <a:latin typeface="Calibri"/>
              </a:rPr>
              <a:t>BZA</a:t>
            </a:r>
            <a:endParaRPr/>
          </a:p>
        </p:txBody>
      </p:sp>
      <p:sp>
        <p:nvSpPr>
          <p:cNvPr id="614" name="CustomShape 11"/>
          <p:cNvSpPr/>
          <p:nvPr/>
        </p:nvSpPr>
        <p:spPr>
          <a:xfrm>
            <a:off x="1042920" y="2279520"/>
            <a:ext cx="168264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3C8C93"/>
                </a:solidFill>
                <a:latin typeface="Calibri"/>
                <a:ea typeface="Calibri"/>
              </a:rPr>
              <a:t>Substrati specifici</a:t>
            </a:r>
            <a:endParaRPr/>
          </a:p>
        </p:txBody>
      </p:sp>
      <p:sp>
        <p:nvSpPr>
          <p:cNvPr id="615" name="CustomShape 12"/>
          <p:cNvSpPr/>
          <p:nvPr/>
        </p:nvSpPr>
        <p:spPr>
          <a:xfrm>
            <a:off x="2937240" y="1628640"/>
            <a:ext cx="291672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7030A0"/>
                </a:solidFill>
                <a:latin typeface="Calibri"/>
                <a:ea typeface="Calibri"/>
              </a:rPr>
              <a:t>Substrati NON specifici</a:t>
            </a:r>
            <a:endParaRPr/>
          </a:p>
        </p:txBody>
      </p:sp>
      <p:sp>
        <p:nvSpPr>
          <p:cNvPr id="616" name="CustomShape 13"/>
          <p:cNvSpPr/>
          <p:nvPr/>
        </p:nvSpPr>
        <p:spPr>
          <a:xfrm>
            <a:off x="6273360" y="2280240"/>
            <a:ext cx="168336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it-IT" sz="1600" b="1">
                <a:solidFill>
                  <a:srgbClr val="C00000"/>
                </a:solidFill>
                <a:latin typeface="Calibri"/>
                <a:ea typeface="Calibri"/>
              </a:rPr>
              <a:t>Substrati specifici</a:t>
            </a:r>
            <a:endParaRPr/>
          </a:p>
        </p:txBody>
      </p:sp>
      <p:sp>
        <p:nvSpPr>
          <p:cNvPr id="617" name="CustomShape 14"/>
          <p:cNvSpPr/>
          <p:nvPr/>
        </p:nvSpPr>
        <p:spPr>
          <a:xfrm>
            <a:off x="1042920" y="3289320"/>
            <a:ext cx="168264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3C8C93"/>
                </a:solidFill>
                <a:latin typeface="Calibri"/>
                <a:ea typeface="Calibri"/>
              </a:rPr>
              <a:t>Inibitori specifici</a:t>
            </a:r>
            <a:endParaRPr/>
          </a:p>
        </p:txBody>
      </p:sp>
      <p:sp>
        <p:nvSpPr>
          <p:cNvPr id="618" name="CustomShape 15"/>
          <p:cNvSpPr/>
          <p:nvPr/>
        </p:nvSpPr>
        <p:spPr>
          <a:xfrm>
            <a:off x="1042920" y="3576600"/>
            <a:ext cx="151272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400">
                <a:solidFill>
                  <a:srgbClr val="3C8C93"/>
                </a:solidFill>
                <a:latin typeface="Calibri"/>
                <a:ea typeface="Calibri"/>
              </a:rPr>
              <a:t> Clorgilina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3C8C93"/>
                </a:solidFill>
                <a:latin typeface="Calibri"/>
                <a:ea typeface="Calibri"/>
              </a:rPr>
              <a:t>Moclobemide</a:t>
            </a:r>
            <a:endParaRPr/>
          </a:p>
        </p:txBody>
      </p:sp>
      <p:sp>
        <p:nvSpPr>
          <p:cNvPr id="619" name="CustomShape 16"/>
          <p:cNvSpPr/>
          <p:nvPr/>
        </p:nvSpPr>
        <p:spPr>
          <a:xfrm>
            <a:off x="6444000" y="3505320"/>
            <a:ext cx="15127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it-IT" b="1">
                <a:solidFill>
                  <a:srgbClr val="C00000"/>
                </a:solidFill>
                <a:latin typeface="Calibri"/>
                <a:ea typeface="Calibri"/>
              </a:rPr>
              <a:t>SELEGININA</a:t>
            </a:r>
            <a:endParaRPr/>
          </a:p>
        </p:txBody>
      </p:sp>
      <p:sp>
        <p:nvSpPr>
          <p:cNvPr id="620" name="CustomShape 17"/>
          <p:cNvSpPr/>
          <p:nvPr/>
        </p:nvSpPr>
        <p:spPr>
          <a:xfrm>
            <a:off x="3059280" y="4945320"/>
            <a:ext cx="302472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400">
                <a:solidFill>
                  <a:srgbClr val="7030A0"/>
                </a:solidFill>
                <a:latin typeface="Calibri"/>
                <a:ea typeface="Calibri"/>
              </a:rPr>
              <a:t>Pargilina  Tranilcipromina Iproniazide</a:t>
            </a:r>
            <a:endParaRPr/>
          </a:p>
        </p:txBody>
      </p:sp>
      <p:sp>
        <p:nvSpPr>
          <p:cNvPr id="621" name="CustomShape 18"/>
          <p:cNvSpPr/>
          <p:nvPr/>
        </p:nvSpPr>
        <p:spPr>
          <a:xfrm>
            <a:off x="6273360" y="3216600"/>
            <a:ext cx="168336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it-IT" sz="1600" b="1">
                <a:solidFill>
                  <a:srgbClr val="C00000"/>
                </a:solidFill>
                <a:latin typeface="Calibri"/>
                <a:ea typeface="Calibri"/>
              </a:rPr>
              <a:t>Inibitori specifici</a:t>
            </a:r>
            <a:endParaRPr/>
          </a:p>
        </p:txBody>
      </p:sp>
      <p:sp>
        <p:nvSpPr>
          <p:cNvPr id="622" name="CustomShape 19"/>
          <p:cNvSpPr/>
          <p:nvPr/>
        </p:nvSpPr>
        <p:spPr>
          <a:xfrm>
            <a:off x="3131280" y="4657320"/>
            <a:ext cx="253404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7030A0"/>
                </a:solidFill>
                <a:latin typeface="Calibri"/>
                <a:ea typeface="Calibri"/>
              </a:rPr>
              <a:t>Inibitori  NON specifici</a:t>
            </a:r>
            <a:endParaRPr/>
          </a:p>
        </p:txBody>
      </p:sp>
      <p:sp>
        <p:nvSpPr>
          <p:cNvPr id="623" name="CustomShape 20"/>
          <p:cNvSpPr/>
          <p:nvPr/>
        </p:nvSpPr>
        <p:spPr>
          <a:xfrm>
            <a:off x="6084360" y="2568240"/>
            <a:ext cx="187236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en-US" sz="1400">
                <a:solidFill>
                  <a:srgbClr val="C00000"/>
                </a:solidFill>
                <a:latin typeface="Calibri"/>
                <a:ea typeface="Calibri"/>
              </a:rPr>
              <a:t>Feniletanolamina (PEA)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400">
                <a:solidFill>
                  <a:srgbClr val="C00000"/>
                </a:solidFill>
                <a:latin typeface="Calibri"/>
                <a:ea typeface="Calibri"/>
              </a:rPr>
              <a:t>Benzilamina (BZA)</a:t>
            </a:r>
            <a:endParaRPr/>
          </a:p>
        </p:txBody>
      </p:sp>
      <p:sp>
        <p:nvSpPr>
          <p:cNvPr id="624" name="CustomShape 21"/>
          <p:cNvSpPr/>
          <p:nvPr/>
        </p:nvSpPr>
        <p:spPr>
          <a:xfrm>
            <a:off x="3203280" y="1919880"/>
            <a:ext cx="237672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</a:rPr>
              <a:t>Tiramina (TYA) Dopamina (DA)</a:t>
            </a:r>
            <a:endParaRPr/>
          </a:p>
        </p:txBody>
      </p:sp>
      <p:sp>
        <p:nvSpPr>
          <p:cNvPr id="625" name="CustomShape 22"/>
          <p:cNvSpPr/>
          <p:nvPr/>
        </p:nvSpPr>
        <p:spPr>
          <a:xfrm>
            <a:off x="1042920" y="2639880"/>
            <a:ext cx="172872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3C8C93"/>
                </a:solidFill>
                <a:latin typeface="Calibri"/>
                <a:ea typeface="Calibri"/>
              </a:rPr>
              <a:t>Noradrenalina (NA)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3C8C93"/>
                </a:solidFill>
                <a:latin typeface="Calibri"/>
                <a:ea typeface="Calibri"/>
              </a:rPr>
              <a:t>Serotonina (5-HT)</a:t>
            </a:r>
            <a:endParaRPr/>
          </a:p>
        </p:txBody>
      </p:sp>
      <p:sp>
        <p:nvSpPr>
          <p:cNvPr id="626" name="CustomShape 23"/>
          <p:cNvSpPr/>
          <p:nvPr/>
        </p:nvSpPr>
        <p:spPr>
          <a:xfrm>
            <a:off x="324000" y="755640"/>
            <a:ext cx="856908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002060"/>
                </a:solidFill>
                <a:latin typeface="Calibri"/>
                <a:ea typeface="Calibri"/>
              </a:rPr>
              <a:t>Le MAO, flavoproteine a cofattore flavina-adenina-dinuclotide (FAD), sono fissate alla membrana esterna dei mitocondri e INATTIVANO le AMINE  ENDOGENE  ED  ESOGENE. </a:t>
            </a:r>
            <a:endParaRPr/>
          </a:p>
        </p:txBody>
      </p:sp>
      <p:sp>
        <p:nvSpPr>
          <p:cNvPr id="627" name="Line 24"/>
          <p:cNvSpPr/>
          <p:nvPr/>
        </p:nvSpPr>
        <p:spPr>
          <a:xfrm>
            <a:off x="971640" y="692280"/>
            <a:ext cx="7127640" cy="0"/>
          </a:xfrm>
          <a:prstGeom prst="line">
            <a:avLst/>
          </a:prstGeom>
          <a:ln w="19080">
            <a:solidFill>
              <a:srgbClr val="002060"/>
            </a:solidFill>
            <a:miter/>
          </a:ln>
        </p:spPr>
      </p:sp>
      <p:sp>
        <p:nvSpPr>
          <p:cNvPr id="628" name="CustomShape 25"/>
          <p:cNvSpPr/>
          <p:nvPr/>
        </p:nvSpPr>
        <p:spPr>
          <a:xfrm flipH="1">
            <a:off x="8027280" y="3456000"/>
            <a:ext cx="979560" cy="485640"/>
          </a:xfrm>
          <a:prstGeom prst="rightArrow">
            <a:avLst>
              <a:gd name="adj1" fmla="val 16244"/>
              <a:gd name="adj2" fmla="val 5400"/>
            </a:avLst>
          </a:prstGeom>
          <a:solidFill>
            <a:srgbClr val="C00000"/>
          </a:solidFill>
          <a:ln w="2556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79280" y="101520"/>
            <a:ext cx="87138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993366"/>
                </a:solidFill>
                <a:latin typeface="Calibri"/>
              </a:rPr>
              <a:t>Il SISTEMA DOPAMINERGICO</a:t>
            </a:r>
            <a:endParaRPr/>
          </a:p>
        </p:txBody>
      </p:sp>
      <p:sp>
        <p:nvSpPr>
          <p:cNvPr id="69" name="CustomShape 2"/>
          <p:cNvSpPr/>
          <p:nvPr/>
        </p:nvSpPr>
        <p:spPr>
          <a:xfrm>
            <a:off x="900000" y="4776840"/>
            <a:ext cx="320040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002060"/>
                </a:solidFill>
                <a:latin typeface="Calibri"/>
              </a:rPr>
              <a:t>Via nigro-striatale</a:t>
            </a:r>
            <a:endParaRPr/>
          </a:p>
        </p:txBody>
      </p:sp>
      <p:sp>
        <p:nvSpPr>
          <p:cNvPr id="70" name="CustomShape 3"/>
          <p:cNvSpPr/>
          <p:nvPr/>
        </p:nvSpPr>
        <p:spPr>
          <a:xfrm>
            <a:off x="900000" y="5148360"/>
            <a:ext cx="3095640" cy="73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FF6600"/>
                </a:solidFill>
                <a:latin typeface="Calibri"/>
              </a:rPr>
              <a:t>Via mesolimbica/</a:t>
            </a:r>
            <a:endParaRPr/>
          </a:p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FF6600"/>
                </a:solidFill>
                <a:latin typeface="Calibri"/>
              </a:rPr>
              <a:t>mesocorticale</a:t>
            </a:r>
            <a:endParaRPr/>
          </a:p>
        </p:txBody>
      </p:sp>
      <p:sp>
        <p:nvSpPr>
          <p:cNvPr id="71" name="CustomShape 4"/>
          <p:cNvSpPr/>
          <p:nvPr/>
        </p:nvSpPr>
        <p:spPr>
          <a:xfrm>
            <a:off x="900000" y="5837400"/>
            <a:ext cx="338472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009900"/>
                </a:solidFill>
                <a:latin typeface="Calibri"/>
              </a:rPr>
              <a:t>Via tubero-infundibulare</a:t>
            </a:r>
            <a:endParaRPr/>
          </a:p>
        </p:txBody>
      </p:sp>
      <p:sp>
        <p:nvSpPr>
          <p:cNvPr id="72" name="CustomShape 5"/>
          <p:cNvSpPr/>
          <p:nvPr/>
        </p:nvSpPr>
        <p:spPr>
          <a:xfrm>
            <a:off x="4932360" y="4776840"/>
            <a:ext cx="355788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002060"/>
                </a:solidFill>
                <a:latin typeface="Calibri"/>
              </a:rPr>
              <a:t>controllo sulla funzione motoria</a:t>
            </a:r>
            <a:endParaRPr/>
          </a:p>
        </p:txBody>
      </p:sp>
      <p:sp>
        <p:nvSpPr>
          <p:cNvPr id="73" name="CustomShape 6"/>
          <p:cNvSpPr/>
          <p:nvPr/>
        </p:nvSpPr>
        <p:spPr>
          <a:xfrm>
            <a:off x="4932360" y="5162400"/>
            <a:ext cx="265572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FF6600"/>
                </a:solidFill>
                <a:latin typeface="Calibri"/>
              </a:rPr>
              <a:t>controllo sulla funzione</a:t>
            </a:r>
            <a:endParaRPr/>
          </a:p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FF6600"/>
                </a:solidFill>
                <a:latin typeface="Calibri"/>
              </a:rPr>
              <a:t>comportamentale</a:t>
            </a:r>
            <a:endParaRPr/>
          </a:p>
        </p:txBody>
      </p:sp>
      <p:sp>
        <p:nvSpPr>
          <p:cNvPr id="74" name="CustomShape 7"/>
          <p:cNvSpPr/>
          <p:nvPr/>
        </p:nvSpPr>
        <p:spPr>
          <a:xfrm>
            <a:off x="5003640" y="5837400"/>
            <a:ext cx="377424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009900"/>
                </a:solidFill>
                <a:latin typeface="Calibri"/>
              </a:rPr>
              <a:t>controllo sulla funzione endocrina</a:t>
            </a:r>
            <a:endParaRPr/>
          </a:p>
        </p:txBody>
      </p:sp>
      <p:sp>
        <p:nvSpPr>
          <p:cNvPr id="75" name="Line 8"/>
          <p:cNvSpPr/>
          <p:nvPr/>
        </p:nvSpPr>
        <p:spPr>
          <a:xfrm>
            <a:off x="971640" y="692280"/>
            <a:ext cx="7129440" cy="0"/>
          </a:xfrm>
          <a:prstGeom prst="line">
            <a:avLst/>
          </a:prstGeom>
          <a:ln w="19080">
            <a:solidFill>
              <a:srgbClr val="993366"/>
            </a:solidFill>
            <a:miter/>
          </a:ln>
        </p:spPr>
      </p:sp>
      <p:sp>
        <p:nvSpPr>
          <p:cNvPr id="76" name="CustomShape 9"/>
          <p:cNvSpPr/>
          <p:nvPr/>
        </p:nvSpPr>
        <p:spPr>
          <a:xfrm>
            <a:off x="4067280" y="4902120"/>
            <a:ext cx="865080" cy="216000"/>
          </a:xfrm>
          <a:prstGeom prst="rightArrow">
            <a:avLst>
              <a:gd name="adj1" fmla="val 18905"/>
              <a:gd name="adj2" fmla="val 5400"/>
            </a:avLst>
          </a:prstGeom>
          <a:solidFill>
            <a:srgbClr val="00206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10"/>
          <p:cNvSpPr/>
          <p:nvPr/>
        </p:nvSpPr>
        <p:spPr>
          <a:xfrm>
            <a:off x="4067280" y="5384880"/>
            <a:ext cx="865080" cy="216000"/>
          </a:xfrm>
          <a:prstGeom prst="rightArrow">
            <a:avLst>
              <a:gd name="adj1" fmla="val 18905"/>
              <a:gd name="adj2" fmla="val 5400"/>
            </a:avLst>
          </a:prstGeom>
          <a:solidFill>
            <a:srgbClr val="FF660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11"/>
          <p:cNvSpPr/>
          <p:nvPr/>
        </p:nvSpPr>
        <p:spPr>
          <a:xfrm>
            <a:off x="4067280" y="5946840"/>
            <a:ext cx="865080" cy="216000"/>
          </a:xfrm>
          <a:prstGeom prst="rightArrow">
            <a:avLst>
              <a:gd name="adj1" fmla="val 18905"/>
              <a:gd name="adj2" fmla="val 5400"/>
            </a:avLst>
          </a:prstGeom>
          <a:solidFill>
            <a:srgbClr val="00990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Picture 29" descr="http://www.parkinsoninfo.my/wp-content/uploads/2012/10/living_causation_1.jpg"/>
          <p:cNvPicPr/>
          <p:nvPr/>
        </p:nvPicPr>
        <p:blipFill>
          <a:blip r:embed="rId2" cstate="print"/>
          <a:stretch/>
        </p:blipFill>
        <p:spPr>
          <a:xfrm>
            <a:off x="5219640" y="765000"/>
            <a:ext cx="2741760" cy="3070440"/>
          </a:xfrm>
          <a:prstGeom prst="rect">
            <a:avLst/>
          </a:prstGeom>
          <a:ln>
            <a:noFill/>
          </a:ln>
        </p:spPr>
      </p:pic>
      <p:sp>
        <p:nvSpPr>
          <p:cNvPr id="80" name="CustomShape 12"/>
          <p:cNvSpPr/>
          <p:nvPr/>
        </p:nvSpPr>
        <p:spPr>
          <a:xfrm>
            <a:off x="4932360" y="3860640"/>
            <a:ext cx="3311640" cy="64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200" b="1">
                <a:solidFill>
                  <a:srgbClr val="C00000"/>
                </a:solidFill>
                <a:latin typeface="Calibri"/>
              </a:rPr>
              <a:t>Principali componenti dei Gangli della Base: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200" b="1">
                <a:solidFill>
                  <a:srgbClr val="C00000"/>
                </a:solidFill>
                <a:latin typeface="Calibri"/>
              </a:rPr>
              <a:t>substantia nigra (SN), subtalamic nucleus (STN) e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200" b="1">
                <a:solidFill>
                  <a:srgbClr val="C00000"/>
                </a:solidFill>
                <a:latin typeface="Calibri"/>
              </a:rPr>
              <a:t>globus pallidus internum (GPi).</a:t>
            </a:r>
            <a:endParaRPr/>
          </a:p>
        </p:txBody>
      </p:sp>
      <p:pic>
        <p:nvPicPr>
          <p:cNvPr id="81" name="Picture 30"/>
          <p:cNvPicPr/>
          <p:nvPr/>
        </p:nvPicPr>
        <p:blipFill>
          <a:blip r:embed="rId3" cstate="print"/>
          <a:stretch/>
        </p:blipFill>
        <p:spPr>
          <a:xfrm>
            <a:off x="374760" y="1413000"/>
            <a:ext cx="4125960" cy="273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1676520" y="2266920"/>
            <a:ext cx="6151320" cy="64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96" name="Object 2"/>
          <p:cNvPicPr/>
          <p:nvPr/>
        </p:nvPicPr>
        <p:blipFill>
          <a:blip r:embed="rId2" cstate="print"/>
          <a:stretch/>
        </p:blipFill>
        <p:spPr>
          <a:xfrm>
            <a:off x="1523880" y="3349800"/>
            <a:ext cx="6096240" cy="156960"/>
          </a:xfrm>
          <a:prstGeom prst="rect">
            <a:avLst/>
          </a:prstGeom>
          <a:ln>
            <a:noFill/>
          </a:ln>
        </p:spPr>
      </p:pic>
      <p:sp>
        <p:nvSpPr>
          <p:cNvPr id="598" name="CustomShape 3"/>
          <p:cNvSpPr/>
          <p:nvPr/>
        </p:nvSpPr>
        <p:spPr>
          <a:xfrm>
            <a:off x="468360" y="189000"/>
            <a:ext cx="8229600" cy="5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2800" b="1">
                <a:solidFill>
                  <a:srgbClr val="161645"/>
                </a:solidFill>
                <a:latin typeface="Calibri"/>
                <a:ea typeface="Calibri"/>
              </a:rPr>
              <a:t>INIBITORI MAO B - </a:t>
            </a:r>
            <a:r>
              <a:rPr lang="en-GB" sz="2800" b="1">
                <a:solidFill>
                  <a:srgbClr val="993366"/>
                </a:solidFill>
                <a:latin typeface="Calibri"/>
                <a:ea typeface="Calibri"/>
              </a:rPr>
              <a:t>SELEGILINA</a:t>
            </a:r>
            <a:endParaRPr/>
          </a:p>
        </p:txBody>
      </p:sp>
      <p:sp>
        <p:nvSpPr>
          <p:cNvPr id="599" name="CustomShape 4"/>
          <p:cNvSpPr/>
          <p:nvPr/>
        </p:nvSpPr>
        <p:spPr>
          <a:xfrm>
            <a:off x="468360" y="1052640"/>
            <a:ext cx="8458200" cy="172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en-GB">
                <a:solidFill>
                  <a:srgbClr val="161645"/>
                </a:solidFill>
                <a:latin typeface="Calibri"/>
                <a:ea typeface="Calibri"/>
              </a:rPr>
              <a:t>La </a:t>
            </a:r>
            <a:r>
              <a:rPr lang="it-IT" b="1">
                <a:solidFill>
                  <a:srgbClr val="993366"/>
                </a:solidFill>
                <a:latin typeface="Calibri"/>
                <a:ea typeface="Calibri"/>
              </a:rPr>
              <a:t>SELEGILINA</a:t>
            </a:r>
            <a:r>
              <a:rPr lang="en-GB">
                <a:solidFill>
                  <a:srgbClr val="161645"/>
                </a:solidFill>
                <a:latin typeface="Calibri"/>
                <a:ea typeface="Calibri"/>
              </a:rPr>
              <a:t> è un IMAO-B irreversibile con un moderato effetto sintomatico.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La </a:t>
            </a:r>
            <a:r>
              <a:rPr lang="it-IT" b="1">
                <a:solidFill>
                  <a:srgbClr val="993366"/>
                </a:solidFill>
                <a:latin typeface="Calibri"/>
                <a:ea typeface="Calibri"/>
              </a:rPr>
              <a:t>SELEGILINA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è usata nel parkinsonismo grave in associazione alla L-DOPA per ridurre l’effetto di fine-dose.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La </a:t>
            </a:r>
            <a:r>
              <a:rPr lang="it-IT" b="1">
                <a:solidFill>
                  <a:srgbClr val="993366"/>
                </a:solidFill>
                <a:latin typeface="Calibri"/>
                <a:ea typeface="Calibri"/>
              </a:rPr>
              <a:t>SELEGILINA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non deve essere interrotta nei pazienti in trattamento stabilizzato; la sospensione improvvisa può esacerbare i sintomi.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endParaRPr/>
          </a:p>
        </p:txBody>
      </p:sp>
      <p:sp>
        <p:nvSpPr>
          <p:cNvPr id="600" name="Line 5"/>
          <p:cNvSpPr/>
          <p:nvPr/>
        </p:nvSpPr>
        <p:spPr>
          <a:xfrm>
            <a:off x="971640" y="907920"/>
            <a:ext cx="7127640" cy="0"/>
          </a:xfrm>
          <a:prstGeom prst="line">
            <a:avLst/>
          </a:prstGeom>
          <a:ln w="19080">
            <a:solidFill>
              <a:srgbClr val="002060"/>
            </a:solidFill>
            <a:miter/>
          </a:ln>
        </p:spPr>
      </p:sp>
      <p:pic>
        <p:nvPicPr>
          <p:cNvPr id="601" name="Picture 9" descr="http://www.cnsforum.com/content/pictures/imagebank/hirespng/MAOB_inhib.png"/>
          <p:cNvPicPr/>
          <p:nvPr/>
        </p:nvPicPr>
        <p:blipFill>
          <a:blip r:embed="rId3" cstate="print"/>
          <a:stretch/>
        </p:blipFill>
        <p:spPr>
          <a:xfrm>
            <a:off x="826920" y="2852640"/>
            <a:ext cx="2881440" cy="3265560"/>
          </a:xfrm>
          <a:prstGeom prst="rect">
            <a:avLst/>
          </a:prstGeom>
          <a:ln>
            <a:noFill/>
          </a:ln>
        </p:spPr>
      </p:pic>
      <p:pic>
        <p:nvPicPr>
          <p:cNvPr id="602" name="Picture 11" descr="http://www.optimalhealth-products.com/pics/Product_Images/Picture_Big144.jpg"/>
          <p:cNvPicPr/>
          <p:nvPr/>
        </p:nvPicPr>
        <p:blipFill>
          <a:blip r:embed="rId4" cstate="print"/>
          <a:stretch/>
        </p:blipFill>
        <p:spPr>
          <a:xfrm>
            <a:off x="5219640" y="3068640"/>
            <a:ext cx="2781360" cy="2781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>
            <a:off x="1676520" y="2266920"/>
            <a:ext cx="6151320" cy="64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0" name="Object 2"/>
          <p:cNvPicPr/>
          <p:nvPr/>
        </p:nvPicPr>
        <p:blipFill>
          <a:blip r:embed="rId3" cstate="print"/>
          <a:stretch/>
        </p:blipFill>
        <p:spPr>
          <a:xfrm>
            <a:off x="1523880" y="3349800"/>
            <a:ext cx="6096240" cy="156960"/>
          </a:xfrm>
          <a:prstGeom prst="rect">
            <a:avLst/>
          </a:prstGeom>
          <a:ln>
            <a:noFill/>
          </a:ln>
        </p:spPr>
      </p:pic>
      <p:sp>
        <p:nvSpPr>
          <p:cNvPr id="652" name="TextShape 3"/>
          <p:cNvSpPr txBox="1"/>
          <p:nvPr/>
        </p:nvSpPr>
        <p:spPr>
          <a:xfrm>
            <a:off x="457200" y="44280"/>
            <a:ext cx="8229600" cy="851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2800" b="1">
                <a:solidFill>
                  <a:srgbClr val="6B6BCF"/>
                </a:solidFill>
                <a:latin typeface="Calibri"/>
              </a:rPr>
              <a:t>DOPAMINO AGONISTI</a:t>
            </a:r>
            <a:endParaRPr/>
          </a:p>
        </p:txBody>
      </p:sp>
      <p:sp>
        <p:nvSpPr>
          <p:cNvPr id="653" name="TextShape 4"/>
          <p:cNvSpPr txBox="1"/>
          <p:nvPr/>
        </p:nvSpPr>
        <p:spPr>
          <a:xfrm>
            <a:off x="611560" y="764704"/>
            <a:ext cx="8150040" cy="4800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75000"/>
              </a:lnSpc>
              <a:buFont typeface="Calibri"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/>
              </a:rPr>
              <a:t>Stimolano direttamente i recettori </a:t>
            </a:r>
            <a:r>
              <a:rPr lang="it-IT" sz="2000" dirty="0" err="1">
                <a:solidFill>
                  <a:srgbClr val="002060"/>
                </a:solidFill>
                <a:latin typeface="Calibri"/>
              </a:rPr>
              <a:t>dopaminergici</a:t>
            </a:r>
            <a:r>
              <a:rPr lang="it-IT" sz="20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Calibri"/>
              </a:rPr>
              <a:t>post-sinaptici</a:t>
            </a:r>
            <a:r>
              <a:rPr lang="it-IT" sz="2000" dirty="0">
                <a:solidFill>
                  <a:srgbClr val="002060"/>
                </a:solidFill>
                <a:latin typeface="Calibri"/>
              </a:rPr>
              <a:t>, mimando l’azione della dopamina</a:t>
            </a:r>
            <a:endParaRPr dirty="0"/>
          </a:p>
          <a:p>
            <a:pPr algn="just">
              <a:lnSpc>
                <a:spcPct val="75000"/>
              </a:lnSpc>
            </a:pPr>
            <a:endParaRPr dirty="0"/>
          </a:p>
          <a:p>
            <a:pPr algn="just">
              <a:lnSpc>
                <a:spcPct val="75000"/>
              </a:lnSpc>
              <a:buFont typeface="Calibri"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/>
              </a:rPr>
              <a:t>Procurano un beneficio sintomatico sia in aggiunta alla L-DOPA, che nelle fasi iniziali in </a:t>
            </a:r>
            <a:r>
              <a:rPr lang="it-IT" sz="2000" dirty="0" err="1">
                <a:solidFill>
                  <a:srgbClr val="002060"/>
                </a:solidFill>
                <a:latin typeface="Calibri"/>
              </a:rPr>
              <a:t>monoterapia</a:t>
            </a:r>
            <a:r>
              <a:rPr lang="it-IT" sz="2000" dirty="0">
                <a:solidFill>
                  <a:srgbClr val="002060"/>
                </a:solidFill>
                <a:latin typeface="Calibri"/>
              </a:rPr>
              <a:t>.</a:t>
            </a:r>
            <a:endParaRPr dirty="0"/>
          </a:p>
          <a:p>
            <a:pPr algn="just">
              <a:lnSpc>
                <a:spcPct val="75000"/>
              </a:lnSpc>
            </a:pPr>
            <a:endParaRPr dirty="0"/>
          </a:p>
          <a:p>
            <a:pPr algn="just">
              <a:lnSpc>
                <a:spcPct val="75000"/>
              </a:lnSpc>
              <a:buFont typeface="Calibri"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/>
              </a:rPr>
              <a:t>Dopo 1-3 anni di </a:t>
            </a:r>
            <a:r>
              <a:rPr lang="it-IT" sz="2000" dirty="0" err="1">
                <a:solidFill>
                  <a:srgbClr val="002060"/>
                </a:solidFill>
                <a:latin typeface="Calibri"/>
              </a:rPr>
              <a:t>monoterapia</a:t>
            </a:r>
            <a:r>
              <a:rPr lang="it-IT" sz="2000" dirty="0">
                <a:solidFill>
                  <a:srgbClr val="002060"/>
                </a:solidFill>
                <a:latin typeface="Calibri"/>
              </a:rPr>
              <a:t> con </a:t>
            </a:r>
            <a:r>
              <a:rPr lang="it-IT" sz="2000" dirty="0" err="1">
                <a:solidFill>
                  <a:srgbClr val="002060"/>
                </a:solidFill>
                <a:latin typeface="Calibri"/>
              </a:rPr>
              <a:t>dopamino-agonisti</a:t>
            </a:r>
            <a:r>
              <a:rPr lang="it-IT" sz="2000" dirty="0">
                <a:solidFill>
                  <a:srgbClr val="002060"/>
                </a:solidFill>
                <a:latin typeface="Calibri"/>
              </a:rPr>
              <a:t> e con il progredire della malattia, il controllo della sintomatologia richiede l’aggiunta della L-DOPA</a:t>
            </a:r>
            <a:endParaRPr dirty="0"/>
          </a:p>
          <a:p>
            <a:pPr algn="just">
              <a:lnSpc>
                <a:spcPct val="75000"/>
              </a:lnSpc>
            </a:pPr>
            <a:endParaRPr dirty="0"/>
          </a:p>
          <a:p>
            <a:pPr algn="just">
              <a:lnSpc>
                <a:spcPct val="75000"/>
              </a:lnSpc>
              <a:buFont typeface="Calibri"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/>
              </a:rPr>
              <a:t>Possono provocare nausea, vomito, ipotensione ortostatica, mentre a livello centrale possono causare incubi, allucinazioni, o sonnolenza</a:t>
            </a:r>
            <a:endParaRPr dirty="0"/>
          </a:p>
        </p:txBody>
      </p:sp>
      <p:sp>
        <p:nvSpPr>
          <p:cNvPr id="654" name="Line 5"/>
          <p:cNvSpPr/>
          <p:nvPr/>
        </p:nvSpPr>
        <p:spPr>
          <a:xfrm>
            <a:off x="1115616" y="692696"/>
            <a:ext cx="7128000" cy="0"/>
          </a:xfrm>
          <a:prstGeom prst="line">
            <a:avLst/>
          </a:prstGeom>
          <a:ln w="19080">
            <a:solidFill>
              <a:srgbClr val="6B6BCF"/>
            </a:solidFill>
            <a:miter/>
          </a:ln>
        </p:spPr>
      </p:sp>
      <p:sp>
        <p:nvSpPr>
          <p:cNvPr id="7" name="TextShape 1"/>
          <p:cNvSpPr txBox="1"/>
          <p:nvPr/>
        </p:nvSpPr>
        <p:spPr>
          <a:xfrm>
            <a:off x="323528" y="3473624"/>
            <a:ext cx="7931160" cy="338437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b="1" dirty="0">
                <a:solidFill>
                  <a:srgbClr val="CECEEF"/>
                </a:solidFill>
                <a:latin typeface="Calibri"/>
                <a:ea typeface="Calibri"/>
              </a:rPr>
              <a:t>	</a:t>
            </a:r>
            <a:r>
              <a:rPr lang="it-IT" sz="2800" b="1" dirty="0" err="1">
                <a:solidFill>
                  <a:srgbClr val="6B6BCF"/>
                </a:solidFill>
                <a:latin typeface="Calibri"/>
                <a:ea typeface="Calibri"/>
              </a:rPr>
              <a:t>Ergolinici</a:t>
            </a:r>
            <a:r>
              <a:rPr lang="it-IT" sz="2800" b="1" dirty="0">
                <a:solidFill>
                  <a:srgbClr val="6B6BCF"/>
                </a:solidFill>
                <a:latin typeface="Calibri"/>
                <a:ea typeface="Calibri"/>
              </a:rPr>
              <a:t>: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800" dirty="0">
                <a:solidFill>
                  <a:srgbClr val="FFFFFF"/>
                </a:solidFill>
                <a:latin typeface="Calibri"/>
                <a:ea typeface="Calibri"/>
              </a:rPr>
              <a:t>	</a:t>
            </a:r>
            <a:r>
              <a:rPr lang="it-IT" sz="2400" dirty="0">
                <a:solidFill>
                  <a:srgbClr val="FFFFFF"/>
                </a:solidFill>
                <a:latin typeface="Calibri"/>
                <a:ea typeface="Calibri"/>
              </a:rPr>
              <a:t>	</a:t>
            </a:r>
            <a:r>
              <a:rPr lang="it-IT" sz="2400" dirty="0">
                <a:solidFill>
                  <a:srgbClr val="161645"/>
                </a:solidFill>
                <a:latin typeface="Calibri"/>
                <a:ea typeface="Calibri"/>
              </a:rPr>
              <a:t>- </a:t>
            </a:r>
            <a:r>
              <a:rPr lang="it-IT" sz="2400" dirty="0" err="1">
                <a:solidFill>
                  <a:srgbClr val="161645"/>
                </a:solidFill>
                <a:latin typeface="Calibri"/>
                <a:ea typeface="Calibri"/>
              </a:rPr>
              <a:t>Bromocriptina</a:t>
            </a:r>
            <a:r>
              <a:rPr lang="it-IT" sz="2400" dirty="0">
                <a:solidFill>
                  <a:srgbClr val="161645"/>
                </a:solidFill>
                <a:latin typeface="Calibri"/>
                <a:ea typeface="Calibri"/>
              </a:rPr>
              <a:t> 7,5-15 mg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400" dirty="0">
                <a:solidFill>
                  <a:srgbClr val="161645"/>
                </a:solidFill>
                <a:latin typeface="Calibri"/>
                <a:ea typeface="Calibri"/>
              </a:rPr>
              <a:t>		- </a:t>
            </a:r>
            <a:r>
              <a:rPr lang="it-IT" sz="2400" dirty="0" err="1">
                <a:solidFill>
                  <a:srgbClr val="161645"/>
                </a:solidFill>
                <a:latin typeface="Calibri"/>
                <a:ea typeface="Calibri"/>
              </a:rPr>
              <a:t>Pergolide</a:t>
            </a:r>
            <a:r>
              <a:rPr lang="it-IT" sz="2400" dirty="0">
                <a:solidFill>
                  <a:srgbClr val="161645"/>
                </a:solidFill>
                <a:latin typeface="Calibri"/>
                <a:ea typeface="Calibri"/>
              </a:rPr>
              <a:t> 2-3 mg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400" dirty="0">
                <a:solidFill>
                  <a:srgbClr val="161645"/>
                </a:solidFill>
                <a:latin typeface="Calibri"/>
                <a:ea typeface="Calibri"/>
              </a:rPr>
              <a:t>		- </a:t>
            </a:r>
            <a:r>
              <a:rPr lang="it-IT" sz="2400" dirty="0" err="1">
                <a:solidFill>
                  <a:srgbClr val="161645"/>
                </a:solidFill>
                <a:latin typeface="Calibri"/>
                <a:ea typeface="Calibri"/>
              </a:rPr>
              <a:t>Cabergolina</a:t>
            </a:r>
            <a:r>
              <a:rPr lang="it-IT" sz="2400" dirty="0">
                <a:solidFill>
                  <a:srgbClr val="161645"/>
                </a:solidFill>
                <a:latin typeface="Calibri"/>
                <a:ea typeface="Calibri"/>
              </a:rPr>
              <a:t> 3-4 mg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endParaRPr dirty="0"/>
          </a:p>
          <a:p>
            <a:pPr>
              <a:lnSpc>
                <a:spcPct val="100000"/>
              </a:lnSpc>
            </a:pPr>
            <a:r>
              <a:rPr lang="it-IT" sz="2800" b="1" dirty="0">
                <a:solidFill>
                  <a:srgbClr val="FFFFFF"/>
                </a:solidFill>
                <a:latin typeface="Calibri"/>
                <a:ea typeface="Calibri"/>
              </a:rPr>
              <a:t>	</a:t>
            </a:r>
            <a:r>
              <a:rPr lang="it-IT" sz="2800" b="1" dirty="0">
                <a:solidFill>
                  <a:srgbClr val="9900CC"/>
                </a:solidFill>
                <a:latin typeface="Calibri"/>
                <a:ea typeface="Calibri"/>
              </a:rPr>
              <a:t>Non </a:t>
            </a:r>
            <a:r>
              <a:rPr lang="it-IT" sz="2800" b="1" dirty="0" err="1">
                <a:solidFill>
                  <a:srgbClr val="9900CC"/>
                </a:solidFill>
                <a:latin typeface="Calibri"/>
                <a:ea typeface="Calibri"/>
              </a:rPr>
              <a:t>Ergolinici</a:t>
            </a:r>
            <a:r>
              <a:rPr lang="it-IT" sz="2800" b="1" dirty="0">
                <a:solidFill>
                  <a:srgbClr val="9900CC"/>
                </a:solidFill>
                <a:latin typeface="Calibri"/>
                <a:ea typeface="Calibri"/>
              </a:rPr>
              <a:t>: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800" dirty="0">
                <a:solidFill>
                  <a:srgbClr val="FFFFFF"/>
                </a:solidFill>
                <a:latin typeface="Calibri"/>
                <a:ea typeface="Calibri"/>
              </a:rPr>
              <a:t>	</a:t>
            </a:r>
            <a:r>
              <a:rPr lang="it-IT" sz="2400" b="1" dirty="0">
                <a:solidFill>
                  <a:srgbClr val="FFFFFF"/>
                </a:solidFill>
                <a:latin typeface="Calibri"/>
                <a:ea typeface="Calibri"/>
              </a:rPr>
              <a:t>	</a:t>
            </a:r>
            <a:r>
              <a:rPr lang="it-IT" sz="2400" dirty="0">
                <a:solidFill>
                  <a:srgbClr val="161645"/>
                </a:solidFill>
                <a:latin typeface="Calibri"/>
                <a:ea typeface="Calibri"/>
              </a:rPr>
              <a:t>- </a:t>
            </a:r>
            <a:r>
              <a:rPr lang="it-IT" sz="2400" dirty="0" err="1">
                <a:solidFill>
                  <a:srgbClr val="161645"/>
                </a:solidFill>
                <a:latin typeface="Calibri"/>
                <a:ea typeface="Calibri"/>
              </a:rPr>
              <a:t>Pramipexolo</a:t>
            </a:r>
            <a:r>
              <a:rPr lang="it-IT" sz="2400" dirty="0">
                <a:solidFill>
                  <a:srgbClr val="161645"/>
                </a:solidFill>
                <a:latin typeface="Calibri"/>
                <a:ea typeface="Calibri"/>
              </a:rPr>
              <a:t> 1,5-3 mg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400" dirty="0">
                <a:solidFill>
                  <a:srgbClr val="161645"/>
                </a:solidFill>
                <a:latin typeface="Calibri"/>
                <a:ea typeface="Calibri"/>
              </a:rPr>
              <a:t>		- </a:t>
            </a:r>
            <a:r>
              <a:rPr lang="it-IT" sz="2400" dirty="0" err="1">
                <a:solidFill>
                  <a:srgbClr val="161645"/>
                </a:solidFill>
                <a:latin typeface="Calibri"/>
                <a:ea typeface="Calibri"/>
              </a:rPr>
              <a:t>Ropinirolo</a:t>
            </a:r>
            <a:r>
              <a:rPr lang="it-IT" sz="2400" dirty="0">
                <a:solidFill>
                  <a:srgbClr val="161645"/>
                </a:solidFill>
                <a:latin typeface="Calibri"/>
                <a:ea typeface="Calibri"/>
              </a:rPr>
              <a:t> 6-12 mg</a:t>
            </a:r>
            <a:endParaRPr dirty="0"/>
          </a:p>
        </p:txBody>
      </p:sp>
      <p:pic>
        <p:nvPicPr>
          <p:cNvPr id="8" name="Picture 13" descr="http://www.buy-pharma.com/img/uploads/2742-proctinal-bromocriptine-mesylate-2-5-mg-tablet-and-box-gsk.jpg"/>
          <p:cNvPicPr/>
          <p:nvPr/>
        </p:nvPicPr>
        <p:blipFill>
          <a:blip r:embed="rId4" cstate="print"/>
          <a:stretch/>
        </p:blipFill>
        <p:spPr>
          <a:xfrm>
            <a:off x="5652120" y="3573016"/>
            <a:ext cx="2232360" cy="1051200"/>
          </a:xfrm>
          <a:prstGeom prst="rect">
            <a:avLst/>
          </a:prstGeom>
          <a:ln>
            <a:noFill/>
          </a:ln>
        </p:spPr>
      </p:pic>
      <p:pic>
        <p:nvPicPr>
          <p:cNvPr id="9" name="Picture 21" descr="http://t1.gstatic.com/images?q=tbn:ANd9GcQM1SZR-2e8y737cHIm0_5jDMCkNmsKKG9R0hmBE0xXVT_4L9nz"/>
          <p:cNvPicPr/>
          <p:nvPr/>
        </p:nvPicPr>
        <p:blipFill>
          <a:blip r:embed="rId5" cstate="print"/>
          <a:stretch/>
        </p:blipFill>
        <p:spPr>
          <a:xfrm>
            <a:off x="7581960" y="4077072"/>
            <a:ext cx="1562040" cy="1233360"/>
          </a:xfrm>
          <a:prstGeom prst="rect">
            <a:avLst/>
          </a:prstGeom>
          <a:ln>
            <a:noFill/>
          </a:ln>
        </p:spPr>
      </p:pic>
      <p:pic>
        <p:nvPicPr>
          <p:cNvPr id="10" name="Picture 23" descr="https://encrypted-tbn3.gstatic.com/images?q=tbn:ANd9GcSXQI11xBalIv_5vg-S2wK-8vqfumDptk9w6XzzrZQUMsHsSo1T"/>
          <p:cNvPicPr/>
          <p:nvPr/>
        </p:nvPicPr>
        <p:blipFill>
          <a:blip r:embed="rId6" cstate="print"/>
          <a:stretch/>
        </p:blipFill>
        <p:spPr>
          <a:xfrm>
            <a:off x="4932040" y="5157192"/>
            <a:ext cx="2592360" cy="900000"/>
          </a:xfrm>
          <a:prstGeom prst="rect">
            <a:avLst/>
          </a:prstGeom>
          <a:ln>
            <a:noFill/>
          </a:ln>
        </p:spPr>
      </p:pic>
      <p:pic>
        <p:nvPicPr>
          <p:cNvPr id="11" name="Picture 25" descr="http://www.manxhealthcare.com/images/products/prescription/Ropinirole.jpg"/>
          <p:cNvPicPr/>
          <p:nvPr/>
        </p:nvPicPr>
        <p:blipFill>
          <a:blip r:embed="rId7" cstate="print"/>
          <a:stretch/>
        </p:blipFill>
        <p:spPr>
          <a:xfrm>
            <a:off x="7092280" y="5570640"/>
            <a:ext cx="1698480" cy="12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ustomShape 1"/>
          <p:cNvSpPr/>
          <p:nvPr/>
        </p:nvSpPr>
        <p:spPr>
          <a:xfrm>
            <a:off x="179280" y="1628640"/>
            <a:ext cx="8856720" cy="3384720"/>
          </a:xfrm>
          <a:prstGeom prst="rect">
            <a:avLst/>
          </a:prstGeom>
          <a:solidFill>
            <a:srgbClr val="6B6BCF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2"/>
          <p:cNvSpPr/>
          <p:nvPr/>
        </p:nvSpPr>
        <p:spPr>
          <a:xfrm>
            <a:off x="539640" y="2060640"/>
            <a:ext cx="93672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b="1" i="1">
                <a:solidFill>
                  <a:srgbClr val="FFFFFF"/>
                </a:solidFill>
                <a:latin typeface="Calibri"/>
              </a:rPr>
              <a:t>Study</a:t>
            </a:r>
            <a:endParaRPr/>
          </a:p>
        </p:txBody>
      </p:sp>
      <p:sp>
        <p:nvSpPr>
          <p:cNvPr id="670" name="CustomShape 3"/>
          <p:cNvSpPr/>
          <p:nvPr/>
        </p:nvSpPr>
        <p:spPr>
          <a:xfrm>
            <a:off x="2084400" y="2057400"/>
            <a:ext cx="126828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Calibri"/>
              </a:rPr>
              <a:t>Duration</a:t>
            </a:r>
            <a:endParaRPr/>
          </a:p>
        </p:txBody>
      </p:sp>
      <p:sp>
        <p:nvSpPr>
          <p:cNvPr id="671" name="CustomShape 4"/>
          <p:cNvSpPr/>
          <p:nvPr/>
        </p:nvSpPr>
        <p:spPr>
          <a:xfrm>
            <a:off x="3540240" y="1812960"/>
            <a:ext cx="139680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b="1" i="1">
                <a:solidFill>
                  <a:srgbClr val="FFFFFF"/>
                </a:solidFill>
                <a:latin typeface="Calibri"/>
              </a:rPr>
              <a:t>Mean Dose
Levodopa</a:t>
            </a:r>
            <a:endParaRPr/>
          </a:p>
        </p:txBody>
      </p:sp>
      <p:sp>
        <p:nvSpPr>
          <p:cNvPr id="672" name="CustomShape 5"/>
          <p:cNvSpPr/>
          <p:nvPr/>
        </p:nvSpPr>
        <p:spPr>
          <a:xfrm>
            <a:off x="5334120" y="1812960"/>
            <a:ext cx="170172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b="1" i="1">
                <a:solidFill>
                  <a:srgbClr val="FFFFFF"/>
                </a:solidFill>
                <a:latin typeface="Calibri"/>
              </a:rPr>
              <a:t>Motor 
Complication</a:t>
            </a:r>
            <a:endParaRPr/>
          </a:p>
        </p:txBody>
      </p:sp>
      <p:sp>
        <p:nvSpPr>
          <p:cNvPr id="673" name="CustomShape 6"/>
          <p:cNvSpPr/>
          <p:nvPr/>
        </p:nvSpPr>
        <p:spPr>
          <a:xfrm>
            <a:off x="7359480" y="1568520"/>
            <a:ext cx="1584360" cy="82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b="1" i="1">
                <a:solidFill>
                  <a:srgbClr val="FFFFFF"/>
                </a:solidFill>
                <a:latin typeface="Calibri"/>
              </a:rPr>
              <a:t>Motor
Complication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b="1" i="1">
                <a:solidFill>
                  <a:srgbClr val="FFFFFF"/>
                </a:solidFill>
                <a:latin typeface="Calibri"/>
              </a:rPr>
              <a:t>Frequency</a:t>
            </a:r>
            <a:endParaRPr/>
          </a:p>
        </p:txBody>
      </p:sp>
      <p:sp>
        <p:nvSpPr>
          <p:cNvPr id="674" name="CustomShape 7"/>
          <p:cNvSpPr/>
          <p:nvPr/>
        </p:nvSpPr>
        <p:spPr>
          <a:xfrm>
            <a:off x="141120" y="2454120"/>
            <a:ext cx="201780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L-DOPA vs ropinirolo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Rascol, 2000</a:t>
            </a:r>
            <a:endParaRPr/>
          </a:p>
        </p:txBody>
      </p:sp>
      <p:sp>
        <p:nvSpPr>
          <p:cNvPr id="675" name="CustomShape 8"/>
          <p:cNvSpPr/>
          <p:nvPr/>
        </p:nvSpPr>
        <p:spPr>
          <a:xfrm>
            <a:off x="141120" y="3232080"/>
            <a:ext cx="215928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L-DOPA vs cabergolina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Rinne, 1998</a:t>
            </a:r>
            <a:endParaRPr/>
          </a:p>
        </p:txBody>
      </p:sp>
      <p:sp>
        <p:nvSpPr>
          <p:cNvPr id="676" name="CustomShape 9"/>
          <p:cNvSpPr/>
          <p:nvPr/>
        </p:nvSpPr>
        <p:spPr>
          <a:xfrm>
            <a:off x="141120" y="4011480"/>
            <a:ext cx="219420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L-DOPA vs pramipexolo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PSG, 2000</a:t>
            </a:r>
            <a:endParaRPr/>
          </a:p>
        </p:txBody>
      </p:sp>
      <p:sp>
        <p:nvSpPr>
          <p:cNvPr id="677" name="CustomShape 10"/>
          <p:cNvSpPr/>
          <p:nvPr/>
        </p:nvSpPr>
        <p:spPr>
          <a:xfrm>
            <a:off x="2057400" y="2438280"/>
            <a:ext cx="103824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5 years</a:t>
            </a:r>
            <a:endParaRPr/>
          </a:p>
        </p:txBody>
      </p:sp>
      <p:sp>
        <p:nvSpPr>
          <p:cNvPr id="678" name="CustomShape 11"/>
          <p:cNvSpPr/>
          <p:nvPr/>
        </p:nvSpPr>
        <p:spPr>
          <a:xfrm>
            <a:off x="2057400" y="3232080"/>
            <a:ext cx="100008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5 years</a:t>
            </a:r>
            <a:endParaRPr/>
          </a:p>
        </p:txBody>
      </p:sp>
      <p:sp>
        <p:nvSpPr>
          <p:cNvPr id="679" name="CustomShape 12"/>
          <p:cNvSpPr/>
          <p:nvPr/>
        </p:nvSpPr>
        <p:spPr>
          <a:xfrm>
            <a:off x="2057400" y="4011480"/>
            <a:ext cx="11430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2 years</a:t>
            </a:r>
            <a:endParaRPr/>
          </a:p>
        </p:txBody>
      </p:sp>
      <p:sp>
        <p:nvSpPr>
          <p:cNvPr id="680" name="CustomShape 13"/>
          <p:cNvSpPr/>
          <p:nvPr/>
        </p:nvSpPr>
        <p:spPr>
          <a:xfrm>
            <a:off x="3276720" y="3232080"/>
            <a:ext cx="197784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CAB: 432 mg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L-DOPA: 784 mg</a:t>
            </a:r>
            <a:endParaRPr/>
          </a:p>
        </p:txBody>
      </p:sp>
      <p:sp>
        <p:nvSpPr>
          <p:cNvPr id="681" name="CustomShape 14"/>
          <p:cNvSpPr/>
          <p:nvPr/>
        </p:nvSpPr>
        <p:spPr>
          <a:xfrm>
            <a:off x="5410080" y="2438280"/>
            <a:ext cx="131292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Dyskinesia</a:t>
            </a:r>
            <a:endParaRPr/>
          </a:p>
        </p:txBody>
      </p:sp>
      <p:sp>
        <p:nvSpPr>
          <p:cNvPr id="682" name="CustomShape 15"/>
          <p:cNvSpPr/>
          <p:nvPr/>
        </p:nvSpPr>
        <p:spPr>
          <a:xfrm>
            <a:off x="5410080" y="3305160"/>
            <a:ext cx="205740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Dyskinesia or
Motor Fluctuation</a:t>
            </a:r>
            <a:endParaRPr/>
          </a:p>
        </p:txBody>
      </p:sp>
      <p:sp>
        <p:nvSpPr>
          <p:cNvPr id="683" name="CustomShape 16"/>
          <p:cNvSpPr/>
          <p:nvPr/>
        </p:nvSpPr>
        <p:spPr>
          <a:xfrm>
            <a:off x="5410080" y="4011480"/>
            <a:ext cx="198144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Dyskinesia or
Motor fluctuation</a:t>
            </a:r>
            <a:endParaRPr/>
          </a:p>
        </p:txBody>
      </p:sp>
      <p:sp>
        <p:nvSpPr>
          <p:cNvPr id="684" name="CustomShape 17"/>
          <p:cNvSpPr/>
          <p:nvPr/>
        </p:nvSpPr>
        <p:spPr>
          <a:xfrm>
            <a:off x="7391520" y="2543040"/>
            <a:ext cx="160020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L-DOPA: 45%
ROP: 20%</a:t>
            </a:r>
            <a:endParaRPr/>
          </a:p>
        </p:txBody>
      </p:sp>
      <p:sp>
        <p:nvSpPr>
          <p:cNvPr id="685" name="CustomShape 18"/>
          <p:cNvSpPr/>
          <p:nvPr/>
        </p:nvSpPr>
        <p:spPr>
          <a:xfrm>
            <a:off x="7391520" y="3276720"/>
            <a:ext cx="167616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L-DOPA: 34%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CAB: 22%</a:t>
            </a:r>
            <a:endParaRPr/>
          </a:p>
        </p:txBody>
      </p:sp>
      <p:sp>
        <p:nvSpPr>
          <p:cNvPr id="686" name="CustomShape 19"/>
          <p:cNvSpPr/>
          <p:nvPr/>
        </p:nvSpPr>
        <p:spPr>
          <a:xfrm>
            <a:off x="7467480" y="4143240"/>
            <a:ext cx="167652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L-DOPA: 51%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PPX: 28%</a:t>
            </a:r>
            <a:endParaRPr/>
          </a:p>
        </p:txBody>
      </p:sp>
      <p:sp>
        <p:nvSpPr>
          <p:cNvPr id="687" name="CustomShape 20"/>
          <p:cNvSpPr/>
          <p:nvPr/>
        </p:nvSpPr>
        <p:spPr>
          <a:xfrm>
            <a:off x="3276720" y="2454120"/>
            <a:ext cx="196524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ROP: 427 mg
L-DOPA: 753 mg</a:t>
            </a:r>
            <a:endParaRPr/>
          </a:p>
        </p:txBody>
      </p:sp>
      <p:sp>
        <p:nvSpPr>
          <p:cNvPr id="688" name="CustomShape 21"/>
          <p:cNvSpPr/>
          <p:nvPr/>
        </p:nvSpPr>
        <p:spPr>
          <a:xfrm>
            <a:off x="3276720" y="4011480"/>
            <a:ext cx="190188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PPX: 264 mg
L-DOPA: 509 mg</a:t>
            </a:r>
            <a:endParaRPr/>
          </a:p>
        </p:txBody>
      </p:sp>
      <p:sp>
        <p:nvSpPr>
          <p:cNvPr id="689" name="TextShape 22"/>
          <p:cNvSpPr txBox="1"/>
          <p:nvPr/>
        </p:nvSpPr>
        <p:spPr>
          <a:xfrm>
            <a:off x="250920" y="88920"/>
            <a:ext cx="8664480" cy="1179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6B6BCF"/>
                </a:solidFill>
                <a:latin typeface="Calibri"/>
              </a:rPr>
              <a:t>IL TRATTAMENTO PRECOCE CON DOPAMINO-AGONISTI RIDUCE IL RISCHIO DI COMPLICANZE MOTORIE</a:t>
            </a:r>
            <a:endParaRPr/>
          </a:p>
        </p:txBody>
      </p:sp>
      <p:sp>
        <p:nvSpPr>
          <p:cNvPr id="690" name="TextShape 23"/>
          <p:cNvSpPr txBox="1"/>
          <p:nvPr/>
        </p:nvSpPr>
        <p:spPr>
          <a:xfrm>
            <a:off x="324000" y="5445000"/>
            <a:ext cx="8572320" cy="106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en-US" sz="1600">
                <a:solidFill>
                  <a:srgbClr val="161645"/>
                </a:solidFill>
                <a:latin typeface="Calibri"/>
              </a:rPr>
              <a:t>Early treatment with dopamine agonists has been shown to result in lower frequency of motor complications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en-US" sz="1600">
                <a:solidFill>
                  <a:srgbClr val="161645"/>
                </a:solidFill>
                <a:latin typeface="Calibri"/>
              </a:rPr>
              <a:t>Increasing doses of L-DOPA over extended periods results in higher frequency of motor complications</a:t>
            </a:r>
            <a:endParaRPr/>
          </a:p>
        </p:txBody>
      </p:sp>
      <p:sp>
        <p:nvSpPr>
          <p:cNvPr id="691" name="Line 24"/>
          <p:cNvSpPr/>
          <p:nvPr/>
        </p:nvSpPr>
        <p:spPr>
          <a:xfrm>
            <a:off x="162000" y="2438280"/>
            <a:ext cx="8820000" cy="0"/>
          </a:xfrm>
          <a:prstGeom prst="line">
            <a:avLst/>
          </a:prstGeom>
          <a:ln w="19080">
            <a:solidFill>
              <a:srgbClr val="FF9933"/>
            </a:solidFill>
            <a:miter/>
          </a:ln>
        </p:spPr>
      </p:sp>
      <p:sp>
        <p:nvSpPr>
          <p:cNvPr id="692" name="Line 25"/>
          <p:cNvSpPr/>
          <p:nvPr/>
        </p:nvSpPr>
        <p:spPr>
          <a:xfrm>
            <a:off x="149400" y="3225960"/>
            <a:ext cx="8820000" cy="0"/>
          </a:xfrm>
          <a:prstGeom prst="line">
            <a:avLst/>
          </a:prstGeom>
          <a:ln w="12600">
            <a:solidFill>
              <a:srgbClr val="FF9933"/>
            </a:solidFill>
            <a:custDash>
              <a:ds d="100000" sp="100000"/>
            </a:custDash>
            <a:miter/>
          </a:ln>
        </p:spPr>
      </p:sp>
      <p:sp>
        <p:nvSpPr>
          <p:cNvPr id="693" name="Line 26"/>
          <p:cNvSpPr/>
          <p:nvPr/>
        </p:nvSpPr>
        <p:spPr>
          <a:xfrm>
            <a:off x="149400" y="3994200"/>
            <a:ext cx="8820000" cy="0"/>
          </a:xfrm>
          <a:prstGeom prst="line">
            <a:avLst/>
          </a:prstGeom>
          <a:ln w="12600">
            <a:solidFill>
              <a:srgbClr val="FF9933"/>
            </a:solidFill>
            <a:custDash>
              <a:ds d="100000" sp="100000"/>
            </a:custDash>
            <a:miter/>
          </a:ln>
        </p:spPr>
      </p:sp>
      <p:sp>
        <p:nvSpPr>
          <p:cNvPr id="694" name="Line 27"/>
          <p:cNvSpPr/>
          <p:nvPr/>
        </p:nvSpPr>
        <p:spPr>
          <a:xfrm>
            <a:off x="162000" y="4876920"/>
            <a:ext cx="8820000" cy="0"/>
          </a:xfrm>
          <a:prstGeom prst="line">
            <a:avLst/>
          </a:prstGeom>
          <a:ln w="19080">
            <a:solidFill>
              <a:srgbClr val="FF9933"/>
            </a:solidFill>
            <a:miter/>
          </a:ln>
        </p:spPr>
      </p:sp>
      <p:sp>
        <p:nvSpPr>
          <p:cNvPr id="695" name="Line 28"/>
          <p:cNvSpPr/>
          <p:nvPr/>
        </p:nvSpPr>
        <p:spPr>
          <a:xfrm>
            <a:off x="1116000" y="1052640"/>
            <a:ext cx="7128000" cy="0"/>
          </a:xfrm>
          <a:prstGeom prst="line">
            <a:avLst/>
          </a:prstGeom>
          <a:ln w="19080">
            <a:solidFill>
              <a:srgbClr val="6B6BCF"/>
            </a:solidFill>
            <a:miter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CustomShape 1"/>
          <p:cNvSpPr/>
          <p:nvPr/>
        </p:nvSpPr>
        <p:spPr>
          <a:xfrm>
            <a:off x="1081080" y="1773360"/>
            <a:ext cx="7201080" cy="4608360"/>
          </a:xfrm>
          <a:prstGeom prst="rect">
            <a:avLst/>
          </a:prstGeom>
          <a:solidFill>
            <a:srgbClr val="6B6BC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8" name="Object 2"/>
          <p:cNvPicPr/>
          <p:nvPr/>
        </p:nvPicPr>
        <p:blipFill>
          <a:blip r:embed="rId3" cstate="print"/>
          <a:stretch/>
        </p:blipFill>
        <p:spPr>
          <a:xfrm>
            <a:off x="1558800" y="981000"/>
            <a:ext cx="7261200" cy="5184720"/>
          </a:xfrm>
          <a:prstGeom prst="rect">
            <a:avLst/>
          </a:prstGeom>
          <a:ln>
            <a:noFill/>
          </a:ln>
        </p:spPr>
      </p:pic>
      <p:sp>
        <p:nvSpPr>
          <p:cNvPr id="700" name="CustomShape 3"/>
          <p:cNvSpPr/>
          <p:nvPr/>
        </p:nvSpPr>
        <p:spPr>
          <a:xfrm>
            <a:off x="5473800" y="3500280"/>
            <a:ext cx="184608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i="1">
                <a:solidFill>
                  <a:srgbClr val="FFFFFF"/>
                </a:solidFill>
                <a:latin typeface="Calibri"/>
              </a:rPr>
              <a:t>P</a:t>
            </a:r>
            <a:r>
              <a:rPr lang="en-US" sz="2000">
                <a:solidFill>
                  <a:srgbClr val="FFFFFF"/>
                </a:solidFill>
                <a:latin typeface="Calibri"/>
              </a:rPr>
              <a:t> &lt; .0001</a:t>
            </a:r>
            <a:endParaRPr/>
          </a:p>
        </p:txBody>
      </p:sp>
      <p:sp>
        <p:nvSpPr>
          <p:cNvPr id="701" name="CustomShape 4"/>
          <p:cNvSpPr/>
          <p:nvPr/>
        </p:nvSpPr>
        <p:spPr>
          <a:xfrm>
            <a:off x="6194520" y="2060640"/>
            <a:ext cx="118188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  <a:latin typeface="Calibri"/>
              </a:rPr>
              <a:t>Levodopa</a:t>
            </a:r>
            <a:endParaRPr/>
          </a:p>
        </p:txBody>
      </p:sp>
      <p:sp>
        <p:nvSpPr>
          <p:cNvPr id="702" name="CustomShape 5"/>
          <p:cNvSpPr/>
          <p:nvPr/>
        </p:nvSpPr>
        <p:spPr>
          <a:xfrm>
            <a:off x="6626160" y="4581360"/>
            <a:ext cx="145332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FFFF66"/>
                </a:solidFill>
                <a:latin typeface="Calibri"/>
              </a:rPr>
              <a:t>Pramipexole</a:t>
            </a:r>
            <a:endParaRPr/>
          </a:p>
        </p:txBody>
      </p:sp>
      <p:sp>
        <p:nvSpPr>
          <p:cNvPr id="703" name="CustomShape 6"/>
          <p:cNvSpPr/>
          <p:nvPr/>
        </p:nvSpPr>
        <p:spPr>
          <a:xfrm>
            <a:off x="3962520" y="5877000"/>
            <a:ext cx="293292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FFFFFF"/>
                </a:solidFill>
                <a:latin typeface="Calibri"/>
              </a:rPr>
              <a:t>Days From Randomization</a:t>
            </a:r>
            <a:endParaRPr/>
          </a:p>
        </p:txBody>
      </p:sp>
      <p:sp>
        <p:nvSpPr>
          <p:cNvPr id="704" name="TextShape 7"/>
          <p:cNvSpPr txBox="1"/>
          <p:nvPr/>
        </p:nvSpPr>
        <p:spPr>
          <a:xfrm>
            <a:off x="539640" y="115560"/>
            <a:ext cx="8305920" cy="679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6B6BCF"/>
                </a:solidFill>
                <a:latin typeface="Calibri"/>
                <a:ea typeface="Calibri"/>
              </a:rPr>
              <a:t>PRAMIPEXOLO</a:t>
            </a: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800" b="1">
                <a:solidFill>
                  <a:srgbClr val="7030A0"/>
                </a:solidFill>
                <a:latin typeface="Calibri"/>
                <a:ea typeface="Calibri"/>
              </a:rPr>
              <a:t>VS LEVODOPA</a:t>
            </a:r>
            <a:endParaRPr/>
          </a:p>
        </p:txBody>
      </p:sp>
      <p:sp>
        <p:nvSpPr>
          <p:cNvPr id="705" name="CustomShape 8"/>
          <p:cNvSpPr/>
          <p:nvPr/>
        </p:nvSpPr>
        <p:spPr>
          <a:xfrm rot="16200000">
            <a:off x="549720" y="3517560"/>
            <a:ext cx="155376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FFFFFF"/>
                </a:solidFill>
                <a:latin typeface="Calibri"/>
              </a:rPr>
              <a:t>% of Patients</a:t>
            </a:r>
            <a:endParaRPr/>
          </a:p>
        </p:txBody>
      </p:sp>
      <p:sp>
        <p:nvSpPr>
          <p:cNvPr id="706" name="Line 9"/>
          <p:cNvSpPr/>
          <p:nvPr/>
        </p:nvSpPr>
        <p:spPr>
          <a:xfrm>
            <a:off x="1116000" y="836640"/>
            <a:ext cx="7128000" cy="0"/>
          </a:xfrm>
          <a:prstGeom prst="line">
            <a:avLst/>
          </a:prstGeom>
          <a:ln w="19080">
            <a:solidFill>
              <a:srgbClr val="6B6BCF"/>
            </a:solidFill>
            <a:miter/>
          </a:ln>
        </p:spPr>
      </p:sp>
      <p:sp>
        <p:nvSpPr>
          <p:cNvPr id="707" name="CustomShape 10"/>
          <p:cNvSpPr/>
          <p:nvPr/>
        </p:nvSpPr>
        <p:spPr>
          <a:xfrm>
            <a:off x="1116000" y="907920"/>
            <a:ext cx="712800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  <a:latin typeface="Calibri"/>
              </a:rPr>
              <a:t>L’incidenza di complicanze motorie e’ maggiore per L-DOPA rispetto al pramipexolo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TextShape 1"/>
          <p:cNvSpPr txBox="1"/>
          <p:nvPr/>
        </p:nvSpPr>
        <p:spPr>
          <a:xfrm>
            <a:off x="684360" y="115560"/>
            <a:ext cx="77040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7030A0"/>
                </a:solidFill>
                <a:latin typeface="Calibri"/>
                <a:ea typeface="Calibri"/>
              </a:rPr>
              <a:t>EFFETTO DELL’AGGIUNTA DI PRAMIPEXOLO SULLE FLUTTUAZIONI MOTORIE </a:t>
            </a:r>
            <a:endParaRPr/>
          </a:p>
        </p:txBody>
      </p:sp>
      <p:pic>
        <p:nvPicPr>
          <p:cNvPr id="710" name="Picture 22"/>
          <p:cNvPicPr/>
          <p:nvPr/>
        </p:nvPicPr>
        <p:blipFill>
          <a:blip r:embed="rId3" cstate="print"/>
          <a:stretch/>
        </p:blipFill>
        <p:spPr>
          <a:xfrm>
            <a:off x="900000" y="2133720"/>
            <a:ext cx="7485120" cy="4135320"/>
          </a:xfrm>
          <a:prstGeom prst="rect">
            <a:avLst/>
          </a:prstGeom>
          <a:ln>
            <a:noFill/>
          </a:ln>
        </p:spPr>
      </p:pic>
      <p:sp>
        <p:nvSpPr>
          <p:cNvPr id="711" name="Line 2"/>
          <p:cNvSpPr/>
          <p:nvPr/>
        </p:nvSpPr>
        <p:spPr>
          <a:xfrm>
            <a:off x="1116000" y="1197000"/>
            <a:ext cx="7128000" cy="0"/>
          </a:xfrm>
          <a:prstGeom prst="line">
            <a:avLst/>
          </a:prstGeom>
          <a:ln w="19080">
            <a:solidFill>
              <a:srgbClr val="6B6BCF"/>
            </a:solidFill>
            <a:miter/>
          </a:ln>
        </p:spPr>
      </p:sp>
      <p:sp>
        <p:nvSpPr>
          <p:cNvPr id="712" name="CustomShape 3"/>
          <p:cNvSpPr/>
          <p:nvPr/>
        </p:nvSpPr>
        <p:spPr>
          <a:xfrm>
            <a:off x="1042920" y="1268280"/>
            <a:ext cx="727416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  <a:latin typeface="Calibri"/>
              </a:rPr>
              <a:t>Il passaggio a pramipexolo consente di ridurre il numero di somministrazioni e le fluttuazioni motorie in pazienti con Parkinson complicato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CustomShape 1"/>
          <p:cNvSpPr/>
          <p:nvPr/>
        </p:nvSpPr>
        <p:spPr>
          <a:xfrm>
            <a:off x="1676520" y="2266920"/>
            <a:ext cx="6151320" cy="64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2"/>
          <p:cNvSpPr/>
          <p:nvPr/>
        </p:nvSpPr>
        <p:spPr>
          <a:xfrm>
            <a:off x="457200" y="380880"/>
            <a:ext cx="8229600" cy="5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</a:rPr>
              <a:t>ANTICOLINERGICI</a:t>
            </a:r>
            <a:endParaRPr/>
          </a:p>
        </p:txBody>
      </p:sp>
      <p:sp>
        <p:nvSpPr>
          <p:cNvPr id="789" name="CustomShape 3"/>
          <p:cNvSpPr/>
          <p:nvPr/>
        </p:nvSpPr>
        <p:spPr>
          <a:xfrm>
            <a:off x="900000" y="1268280"/>
            <a:ext cx="7561440" cy="46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en-GB" sz="2000">
                <a:solidFill>
                  <a:srgbClr val="161645"/>
                </a:solidFill>
                <a:latin typeface="Calibri"/>
                <a:ea typeface="Calibri"/>
              </a:rPr>
              <a:t>Sono stati i primi farmaci  ad essere stati impiegati nel trattamento di questa patologia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en-GB" sz="2000">
                <a:solidFill>
                  <a:srgbClr val="161645"/>
                </a:solidFill>
                <a:latin typeface="Calibri"/>
                <a:ea typeface="Calibri"/>
              </a:rPr>
              <a:t>Il meccanismo d’azione è quello di antagonismo muscarinico a livello degli interneuroni nigrostriatali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en-GB" sz="2000">
                <a:solidFill>
                  <a:srgbClr val="161645"/>
                </a:solidFill>
                <a:latin typeface="Calibri"/>
                <a:ea typeface="Calibri"/>
              </a:rPr>
              <a:t>Il blocco muscarinico si esercita anche in altre aree del SNC e sul sistema nervoso autonomo, con conseguente effetti collaterali centrali e periferici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en-GB" sz="2000">
                <a:solidFill>
                  <a:srgbClr val="161645"/>
                </a:solidFill>
                <a:latin typeface="Calibri"/>
                <a:ea typeface="Calibri"/>
              </a:rPr>
              <a:t>L’efficacia degli anticolinergici è modesta  e prevale sul tremore e rigidità. </a:t>
            </a:r>
            <a:endParaRPr/>
          </a:p>
        </p:txBody>
      </p:sp>
      <p:sp>
        <p:nvSpPr>
          <p:cNvPr id="790" name="Line 4"/>
          <p:cNvSpPr/>
          <p:nvPr/>
        </p:nvSpPr>
        <p:spPr>
          <a:xfrm>
            <a:off x="1044720" y="981000"/>
            <a:ext cx="7127640" cy="0"/>
          </a:xfrm>
          <a:prstGeom prst="line">
            <a:avLst/>
          </a:prstGeom>
          <a:ln w="19080">
            <a:solidFill>
              <a:srgbClr val="0070C0"/>
            </a:solidFill>
            <a:miter/>
          </a:ln>
        </p:spPr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CustomShape 1"/>
          <p:cNvSpPr/>
          <p:nvPr/>
        </p:nvSpPr>
        <p:spPr>
          <a:xfrm>
            <a:off x="299880" y="333360"/>
            <a:ext cx="8664840" cy="29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</a:rPr>
              <a:t>Non vi sono differenze rilevanti tra i molti farmaci antimuscarinici sintetici disponibili, ma alcuni pazienti sembrano tollerarne meglio uno rispetto a un altro.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</a:rPr>
              <a:t>Possono essere assunti prima dei pasti per ridurre la secchezza delle fauci, oppure dopo il pasto se predominano sintomi gastrointestinali. I più usati sono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b="1">
                <a:solidFill>
                  <a:srgbClr val="0070C0"/>
                </a:solidFill>
                <a:latin typeface="Calibri"/>
              </a:rPr>
              <a:t>ORFENADRINA, TRIESIFENIDILE, BENZATROPINA, PROCICLIDINA, BIPERIDENE</a:t>
            </a:r>
            <a:r>
              <a:rPr lang="it-IT">
                <a:solidFill>
                  <a:srgbClr val="0070C0"/>
                </a:solidFill>
                <a:latin typeface="Calibri"/>
              </a:rPr>
              <a:t>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</a:rPr>
              <a:t>La benzatropina è simile al triesifenidile, ma viene escreta più lentamente; pertanto è richiesta una variazione di dose molto graduale. La benzatropina può essere somministrata </a:t>
            </a:r>
            <a:r>
              <a:rPr lang="it-IT" b="1" i="1">
                <a:solidFill>
                  <a:srgbClr val="161645"/>
                </a:solidFill>
                <a:latin typeface="Calibri"/>
              </a:rPr>
              <a:t>per via parenterale </a:t>
            </a:r>
            <a:r>
              <a:rPr lang="it-IT">
                <a:solidFill>
                  <a:srgbClr val="161645"/>
                </a:solidFill>
                <a:latin typeface="Calibri"/>
              </a:rPr>
              <a:t>ed è un trattamento d’urgenza efficace nelle reazioni distoniche acute gravi indotte da farmaci.</a:t>
            </a:r>
            <a:endParaRPr/>
          </a:p>
        </p:txBody>
      </p:sp>
      <p:sp>
        <p:nvSpPr>
          <p:cNvPr id="793" name="CustomShape 2"/>
          <p:cNvSpPr/>
          <p:nvPr/>
        </p:nvSpPr>
        <p:spPr>
          <a:xfrm>
            <a:off x="539640" y="3500280"/>
            <a:ext cx="521604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200">
                <a:solidFill>
                  <a:srgbClr val="0070C0"/>
                </a:solidFill>
                <a:latin typeface="Calibri"/>
              </a:rPr>
              <a:t>BENZATROPINA   (COGENTIN, 0.5 – 1 – 2 mg)</a:t>
            </a:r>
            <a:endParaRPr/>
          </a:p>
        </p:txBody>
      </p:sp>
      <p:sp>
        <p:nvSpPr>
          <p:cNvPr id="794" name="CustomShape 3"/>
          <p:cNvSpPr/>
          <p:nvPr/>
        </p:nvSpPr>
        <p:spPr>
          <a:xfrm>
            <a:off x="539640" y="3819600"/>
            <a:ext cx="423612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200">
                <a:solidFill>
                  <a:srgbClr val="0070C0"/>
                </a:solidFill>
                <a:latin typeface="Calibri"/>
              </a:rPr>
              <a:t>TRIESIFENIDILE   (ARTANE,  2 - 5 mg)</a:t>
            </a:r>
            <a:endParaRPr/>
          </a:p>
        </p:txBody>
      </p:sp>
      <p:sp>
        <p:nvSpPr>
          <p:cNvPr id="795" name="CustomShape 4"/>
          <p:cNvSpPr/>
          <p:nvPr/>
        </p:nvSpPr>
        <p:spPr>
          <a:xfrm>
            <a:off x="539640" y="4124160"/>
            <a:ext cx="388116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200">
                <a:solidFill>
                  <a:srgbClr val="0070C0"/>
                </a:solidFill>
                <a:latin typeface="Calibri"/>
              </a:rPr>
              <a:t>BIPERIDENE    (AKINETON,  2 mg)</a:t>
            </a:r>
            <a:endParaRPr/>
          </a:p>
        </p:txBody>
      </p:sp>
      <p:pic>
        <p:nvPicPr>
          <p:cNvPr id="796" name="Picture 7" descr="https://encrypted-tbn0.gstatic.com/images?q=tbn:ANd9GcTNaaxNsWxyLNdPZwwSw6nvzWQZ45ee_sL_srGOGq623gU9cJRmbUysoQWo"/>
          <p:cNvPicPr/>
          <p:nvPr/>
        </p:nvPicPr>
        <p:blipFill>
          <a:blip r:embed="rId2" cstate="print"/>
          <a:stretch/>
        </p:blipFill>
        <p:spPr>
          <a:xfrm>
            <a:off x="6012000" y="3645000"/>
            <a:ext cx="2663640" cy="1033200"/>
          </a:xfrm>
          <a:prstGeom prst="rect">
            <a:avLst/>
          </a:prstGeom>
          <a:ln>
            <a:noFill/>
          </a:ln>
        </p:spPr>
      </p:pic>
      <p:pic>
        <p:nvPicPr>
          <p:cNvPr id="797" name="Picture 9" descr="https://encrypted-tbn0.gstatic.com/images?q=tbn:ANd9GcQ0QcX0IQSNBlb8DzOhPcdjaUoEGa8s1ieLIBQtGxUuhASWOQQJXUqIWTjn"/>
          <p:cNvPicPr/>
          <p:nvPr/>
        </p:nvPicPr>
        <p:blipFill>
          <a:blip r:embed="rId3" cstate="print"/>
          <a:stretch/>
        </p:blipFill>
        <p:spPr>
          <a:xfrm>
            <a:off x="6443640" y="4797360"/>
            <a:ext cx="2190600" cy="1638360"/>
          </a:xfrm>
          <a:prstGeom prst="rect">
            <a:avLst/>
          </a:prstGeom>
          <a:ln>
            <a:noFill/>
          </a:ln>
        </p:spPr>
      </p:pic>
      <p:pic>
        <p:nvPicPr>
          <p:cNvPr id="798" name="Picture 11" descr="http://image.ec21.com/image/wyeth/oimg_CA00192124/Artane.jpg"/>
          <p:cNvPicPr/>
          <p:nvPr/>
        </p:nvPicPr>
        <p:blipFill>
          <a:blip r:embed="rId4" cstate="print"/>
          <a:srcRect l="23528" t="11759" r="17674" b="17674"/>
          <a:stretch/>
        </p:blipFill>
        <p:spPr>
          <a:xfrm>
            <a:off x="4788000" y="4724280"/>
            <a:ext cx="1079280" cy="1297080"/>
          </a:xfrm>
          <a:prstGeom prst="rect">
            <a:avLst/>
          </a:prstGeom>
          <a:ln>
            <a:noFill/>
          </a:ln>
        </p:spPr>
      </p:pic>
      <p:pic>
        <p:nvPicPr>
          <p:cNvPr id="799" name="Picture 13" descr="https://encrypted-tbn3.gstatic.com/images?q=tbn:ANd9GcRxNxAB1LOVdbuTmQrL9dzvGhWFjfAU6uma00ScrFgbXUOi5Mfp3g"/>
          <p:cNvPicPr/>
          <p:nvPr/>
        </p:nvPicPr>
        <p:blipFill>
          <a:blip r:embed="rId5" cstate="print"/>
          <a:stretch/>
        </p:blipFill>
        <p:spPr>
          <a:xfrm>
            <a:off x="1547640" y="4941720"/>
            <a:ext cx="2592720" cy="130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CustomShape 1"/>
          <p:cNvSpPr/>
          <p:nvPr/>
        </p:nvSpPr>
        <p:spPr>
          <a:xfrm>
            <a:off x="664200" y="189000"/>
            <a:ext cx="7828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FF0000"/>
                </a:solidFill>
                <a:latin typeface="Calibri"/>
              </a:rPr>
              <a:t>STIMOLATORI DEL RILASCIO DI DOPAMINA/O DEI RECETTORI</a:t>
            </a:r>
            <a:endParaRPr/>
          </a:p>
        </p:txBody>
      </p:sp>
      <p:sp>
        <p:nvSpPr>
          <p:cNvPr id="715" name="Line 2"/>
          <p:cNvSpPr/>
          <p:nvPr/>
        </p:nvSpPr>
        <p:spPr>
          <a:xfrm>
            <a:off x="1116000" y="765000"/>
            <a:ext cx="7128000" cy="0"/>
          </a:xfrm>
          <a:prstGeom prst="line">
            <a:avLst/>
          </a:prstGeom>
          <a:ln w="19080">
            <a:solidFill>
              <a:srgbClr val="FF0000"/>
            </a:solidFill>
            <a:miter/>
          </a:ln>
        </p:spPr>
      </p:sp>
      <p:pic>
        <p:nvPicPr>
          <p:cNvPr id="716" name="Picture 11" descr="https://alivioexpress.com/images/large/7015000_G.gif"/>
          <p:cNvPicPr/>
          <p:nvPr/>
        </p:nvPicPr>
        <p:blipFill>
          <a:blip r:embed="rId2" cstate="print"/>
          <a:srcRect t="24298" b="13606"/>
          <a:stretch/>
        </p:blipFill>
        <p:spPr>
          <a:xfrm>
            <a:off x="6443640" y="2852640"/>
            <a:ext cx="2376360" cy="1476360"/>
          </a:xfrm>
          <a:prstGeom prst="rect">
            <a:avLst/>
          </a:prstGeom>
          <a:ln>
            <a:noFill/>
          </a:ln>
        </p:spPr>
      </p:pic>
      <p:sp>
        <p:nvSpPr>
          <p:cNvPr id="717" name="CustomShape 3"/>
          <p:cNvSpPr/>
          <p:nvPr/>
        </p:nvSpPr>
        <p:spPr>
          <a:xfrm>
            <a:off x="539640" y="3068640"/>
            <a:ext cx="5904000" cy="157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10000"/>
              </a:lnSpc>
            </a:pPr>
            <a:r>
              <a:rPr lang="it-IT">
                <a:solidFill>
                  <a:srgbClr val="161645"/>
                </a:solidFill>
                <a:latin typeface="Calibri"/>
              </a:rPr>
              <a:t>Migliora le disabilità lievi dovute a bradicinesia così come tremore e rigidità. Solo una piccola percentuale di pazienti trae beneficio da questo farmaco e compare tolleranza ai suoi effetti. Tuttavia, ha il vantaggio di avere pochi effetti indesiderati.</a:t>
            </a:r>
            <a:endParaRPr/>
          </a:p>
        </p:txBody>
      </p:sp>
      <p:sp>
        <p:nvSpPr>
          <p:cNvPr id="718" name="CustomShape 4"/>
          <p:cNvSpPr/>
          <p:nvPr/>
        </p:nvSpPr>
        <p:spPr>
          <a:xfrm>
            <a:off x="468360" y="907920"/>
            <a:ext cx="8351640" cy="21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10000"/>
              </a:lnSpc>
            </a:pPr>
            <a:r>
              <a:rPr lang="it-IT">
                <a:solidFill>
                  <a:srgbClr val="161645"/>
                </a:solidFill>
                <a:latin typeface="Calibri"/>
              </a:rPr>
              <a:t>L’</a:t>
            </a:r>
            <a:r>
              <a:rPr lang="it-IT" b="1">
                <a:solidFill>
                  <a:srgbClr val="FF0000"/>
                </a:solidFill>
                <a:latin typeface="Calibri"/>
              </a:rPr>
              <a:t>AMANTADINA</a:t>
            </a:r>
            <a:r>
              <a:rPr lang="it-IT">
                <a:solidFill>
                  <a:srgbClr val="002060"/>
                </a:solidFill>
                <a:latin typeface="Calibri"/>
              </a:rPr>
              <a:t>, c</a:t>
            </a:r>
            <a:r>
              <a:rPr lang="en-GB">
                <a:solidFill>
                  <a:srgbClr val="002060"/>
                </a:solidFill>
                <a:latin typeface="Calibri"/>
                <a:ea typeface="Calibri"/>
              </a:rPr>
              <a:t>onosciuta </a:t>
            </a:r>
            <a:r>
              <a:rPr lang="en-GB">
                <a:solidFill>
                  <a:srgbClr val="161645"/>
                </a:solidFill>
                <a:latin typeface="Calibri"/>
                <a:ea typeface="Calibri"/>
              </a:rPr>
              <a:t>come agente antivirale, ha modesti effetti antiparkinsoniani. Inibisce la ricaptazione della dopamina, stimola i recettori dopaminergici favorendo il rilascio di dopamina, e probabilmente esplica un’azione anticolinergica periferica. Recentemente è stato riconosciuto all’amantadina un’azione antagonista a livello del recettore N-metil-D-aspartato ed efficacia nel controllo delle discinesie, azione che probabilmente si esplica  per il blocco della trasmissione glutamatergica (dosaggio da 100 a 300 mg).</a:t>
            </a:r>
            <a:endParaRPr/>
          </a:p>
        </p:txBody>
      </p:sp>
      <p:sp>
        <p:nvSpPr>
          <p:cNvPr id="719" name="CustomShape 5"/>
          <p:cNvSpPr/>
          <p:nvPr/>
        </p:nvSpPr>
        <p:spPr>
          <a:xfrm>
            <a:off x="468360" y="4653000"/>
            <a:ext cx="8351640" cy="178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</a:rPr>
              <a:t>L’</a:t>
            </a:r>
            <a:r>
              <a:rPr lang="it-IT" b="1">
                <a:solidFill>
                  <a:srgbClr val="993366"/>
                </a:solidFill>
                <a:latin typeface="Calibri"/>
              </a:rPr>
              <a:t>APOMORFINA</a:t>
            </a:r>
            <a:r>
              <a:rPr lang="it-IT">
                <a:solidFill>
                  <a:srgbClr val="FFFFFF"/>
                </a:solidFill>
                <a:latin typeface="Calibri"/>
              </a:rPr>
              <a:t> </a:t>
            </a:r>
            <a:r>
              <a:rPr lang="it-IT">
                <a:solidFill>
                  <a:srgbClr val="161645"/>
                </a:solidFill>
                <a:latin typeface="Calibri"/>
              </a:rPr>
              <a:t>è uno stimolatore potente dei recettori D</a:t>
            </a:r>
            <a:r>
              <a:rPr lang="it-IT" b="1" baseline="-30000">
                <a:solidFill>
                  <a:srgbClr val="161645"/>
                </a:solidFill>
                <a:latin typeface="Calibri"/>
              </a:rPr>
              <a:t>1</a:t>
            </a:r>
            <a:r>
              <a:rPr lang="it-IT">
                <a:solidFill>
                  <a:srgbClr val="161645"/>
                </a:solidFill>
                <a:latin typeface="Calibri"/>
              </a:rPr>
              <a:t> e D</a:t>
            </a:r>
            <a:r>
              <a:rPr lang="it-IT" b="1" baseline="-30000">
                <a:solidFill>
                  <a:srgbClr val="161645"/>
                </a:solidFill>
                <a:latin typeface="Calibri"/>
              </a:rPr>
              <a:t>2</a:t>
            </a:r>
            <a:r>
              <a:rPr lang="it-IT">
                <a:solidFill>
                  <a:srgbClr val="161645"/>
                </a:solidFill>
                <a:latin typeface="Calibri"/>
              </a:rPr>
              <a:t>, talora utile nella stabilizzazione dei pazienti che presentano periodi </a:t>
            </a:r>
            <a:r>
              <a:rPr lang="it-IT" i="1">
                <a:solidFill>
                  <a:srgbClr val="161645"/>
                </a:solidFill>
                <a:latin typeface="Calibri"/>
              </a:rPr>
              <a:t>off</a:t>
            </a:r>
            <a:r>
              <a:rPr lang="it-IT">
                <a:solidFill>
                  <a:srgbClr val="161645"/>
                </a:solidFill>
                <a:latin typeface="Calibri"/>
              </a:rPr>
              <a:t> imprevedibili con la levodopa. È necessario stabilizzare i pazienti con domperidone per almeno 2 giorni, prima di iniziare l’apomorfina, in relazione al suo potente effetto emetico. Durante il trattamento con apomorfina, è consigliabile una supervisione specialistica a lungo termine.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CustomShape 1"/>
          <p:cNvSpPr/>
          <p:nvPr/>
        </p:nvSpPr>
        <p:spPr>
          <a:xfrm>
            <a:off x="0" y="152280"/>
            <a:ext cx="914400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</a:rPr>
              <a:t>ALGORITMO PER IL TRATTAMENTO INIZIALE DEL PAZIENTE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</a:rPr>
              <a:t>CON MORBO DI PARKINSON</a:t>
            </a:r>
            <a:endParaRPr/>
          </a:p>
        </p:txBody>
      </p:sp>
      <p:pic>
        <p:nvPicPr>
          <p:cNvPr id="802" name="Picture 23" descr="http://tmedweb.tulane.edu/pharmwiki/lib/exe/fetch.php/pd_rxalgorithm.png?w=700&amp;h=500"/>
          <p:cNvPicPr/>
          <p:nvPr/>
        </p:nvPicPr>
        <p:blipFill>
          <a:blip r:embed="rId2" cstate="print"/>
          <a:srcRect t="7521"/>
          <a:stretch/>
        </p:blipFill>
        <p:spPr>
          <a:xfrm>
            <a:off x="900000" y="1341360"/>
            <a:ext cx="7407360" cy="4896000"/>
          </a:xfrm>
          <a:prstGeom prst="rect">
            <a:avLst/>
          </a:prstGeom>
          <a:ln>
            <a:noFill/>
          </a:ln>
        </p:spPr>
      </p:pic>
      <p:sp>
        <p:nvSpPr>
          <p:cNvPr id="803" name="Line 2"/>
          <p:cNvSpPr/>
          <p:nvPr/>
        </p:nvSpPr>
        <p:spPr>
          <a:xfrm>
            <a:off x="1044720" y="1052640"/>
            <a:ext cx="7127640" cy="0"/>
          </a:xfrm>
          <a:prstGeom prst="line">
            <a:avLst/>
          </a:prstGeom>
          <a:ln w="19080">
            <a:solidFill>
              <a:srgbClr val="C00000"/>
            </a:solidFill>
            <a:miter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39640" y="260280"/>
            <a:ext cx="2903760" cy="13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161645"/>
                </a:solidFill>
                <a:latin typeface="Calibri"/>
              </a:rPr>
              <a:t>IL SISTEMA MESOSTRIATALE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161645"/>
                </a:solidFill>
                <a:latin typeface="Calibri"/>
              </a:rPr>
              <a:t>O NIGROSTRIATALE PARTE  DALLA SUBSTANTIA NIGRA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161645"/>
                </a:solidFill>
                <a:latin typeface="Calibri"/>
              </a:rPr>
              <a:t>(AREA A9) E RAGGIUNGE LO STRATO DORSALE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3780000" y="260280"/>
            <a:ext cx="4824360" cy="13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161645"/>
                </a:solidFill>
                <a:latin typeface="Calibri"/>
              </a:rPr>
              <a:t>IL SISTEMA MESOLIMBICO ASCENDENTE PARTE DALL’AREA A10 E PROIETTA ALLO STRIATO VENTRALE (NUCLEUS ACCUMBENS) ALL’ AMIGDALA E IPPOCAMPO. IL SISTEMA MESOCORTICALE CONNETTE L’AREA A10 CON LA CORTECCIA PREFRONTALE</a:t>
            </a:r>
            <a:endParaRPr/>
          </a:p>
        </p:txBody>
      </p:sp>
      <p:sp>
        <p:nvSpPr>
          <p:cNvPr id="85" name="CustomShape 3"/>
          <p:cNvSpPr/>
          <p:nvPr/>
        </p:nvSpPr>
        <p:spPr>
          <a:xfrm>
            <a:off x="1325520" y="1700280"/>
            <a:ext cx="1486080" cy="1117440"/>
          </a:xfrm>
          <a:prstGeom prst="rect">
            <a:avLst/>
          </a:prstGeom>
          <a:solidFill>
            <a:srgbClr val="FFCC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4"/>
          <p:cNvSpPr/>
          <p:nvPr/>
        </p:nvSpPr>
        <p:spPr>
          <a:xfrm>
            <a:off x="1812960" y="1940040"/>
            <a:ext cx="51912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</a:rPr>
              <a:t>A9</a:t>
            </a:r>
            <a:endParaRPr/>
          </a:p>
        </p:txBody>
      </p:sp>
      <p:sp>
        <p:nvSpPr>
          <p:cNvPr id="87" name="CustomShape 5"/>
          <p:cNvSpPr/>
          <p:nvPr/>
        </p:nvSpPr>
        <p:spPr>
          <a:xfrm>
            <a:off x="1192320" y="3529080"/>
            <a:ext cx="1828800" cy="507960"/>
          </a:xfrm>
          <a:prstGeom prst="rect">
            <a:avLst/>
          </a:prstGeom>
          <a:solidFill>
            <a:srgbClr val="FFCC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C00000"/>
                </a:solidFill>
                <a:latin typeface="Calibri"/>
              </a:rPr>
              <a:t>AREE STRIATALI</a:t>
            </a:r>
            <a:endParaRPr/>
          </a:p>
        </p:txBody>
      </p:sp>
      <p:sp>
        <p:nvSpPr>
          <p:cNvPr id="88" name="Line 6"/>
          <p:cNvSpPr/>
          <p:nvPr/>
        </p:nvSpPr>
        <p:spPr>
          <a:xfrm>
            <a:off x="646200" y="4148280"/>
            <a:ext cx="7845480" cy="1440"/>
          </a:xfrm>
          <a:prstGeom prst="line">
            <a:avLst/>
          </a:prstGeom>
          <a:ln w="19080">
            <a:solidFill>
              <a:srgbClr val="002060"/>
            </a:solidFill>
            <a:miter/>
          </a:ln>
        </p:spPr>
      </p:sp>
      <p:sp>
        <p:nvSpPr>
          <p:cNvPr id="89" name="Line 7"/>
          <p:cNvSpPr/>
          <p:nvPr/>
        </p:nvSpPr>
        <p:spPr>
          <a:xfrm>
            <a:off x="646200" y="4656240"/>
            <a:ext cx="7845480" cy="1440"/>
          </a:xfrm>
          <a:prstGeom prst="line">
            <a:avLst/>
          </a:prstGeom>
          <a:ln w="19080">
            <a:solidFill>
              <a:srgbClr val="002060"/>
            </a:solidFill>
            <a:miter/>
          </a:ln>
        </p:spPr>
      </p:sp>
      <p:sp>
        <p:nvSpPr>
          <p:cNvPr id="90" name="CustomShape 8"/>
          <p:cNvSpPr/>
          <p:nvPr/>
        </p:nvSpPr>
        <p:spPr>
          <a:xfrm>
            <a:off x="1725480" y="4221000"/>
            <a:ext cx="608652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161645"/>
                </a:solidFill>
                <a:latin typeface="Calibri"/>
              </a:rPr>
              <a:t>RECETTORI      DOPAMINERGICI    D-1   E   D-2</a:t>
            </a:r>
            <a:endParaRPr/>
          </a:p>
        </p:txBody>
      </p:sp>
      <p:sp>
        <p:nvSpPr>
          <p:cNvPr id="91" name="CustomShape 9"/>
          <p:cNvSpPr/>
          <p:nvPr/>
        </p:nvSpPr>
        <p:spPr>
          <a:xfrm>
            <a:off x="1324080" y="4797360"/>
            <a:ext cx="1542960" cy="1919520"/>
          </a:xfrm>
          <a:prstGeom prst="rect">
            <a:avLst/>
          </a:prstGeom>
          <a:solidFill>
            <a:srgbClr val="FFCC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10"/>
          <p:cNvSpPr/>
          <p:nvPr/>
        </p:nvSpPr>
        <p:spPr>
          <a:xfrm>
            <a:off x="1519920" y="4894200"/>
            <a:ext cx="106164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C00000"/>
                </a:solidFill>
                <a:latin typeface="Calibri"/>
              </a:rPr>
              <a:t>FUNZIONI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C00000"/>
                </a:solidFill>
                <a:latin typeface="Calibri"/>
              </a:rPr>
              <a:t>MOTORIE</a:t>
            </a:r>
            <a:endParaRPr/>
          </a:p>
        </p:txBody>
      </p:sp>
      <p:sp>
        <p:nvSpPr>
          <p:cNvPr id="93" name="CustomShape 11"/>
          <p:cNvSpPr/>
          <p:nvPr/>
        </p:nvSpPr>
        <p:spPr>
          <a:xfrm>
            <a:off x="1451880" y="5554800"/>
            <a:ext cx="125064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C00000"/>
                </a:solidFill>
                <a:latin typeface="Calibri"/>
              </a:rPr>
              <a:t>TONO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C00000"/>
                </a:solidFill>
                <a:latin typeface="Calibri"/>
              </a:rPr>
              <a:t>MUSCOLARE</a:t>
            </a:r>
            <a:endParaRPr/>
          </a:p>
        </p:txBody>
      </p:sp>
      <p:sp>
        <p:nvSpPr>
          <p:cNvPr id="94" name="CustomShape 12"/>
          <p:cNvSpPr/>
          <p:nvPr/>
        </p:nvSpPr>
        <p:spPr>
          <a:xfrm>
            <a:off x="1555920" y="6215040"/>
            <a:ext cx="9900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C00000"/>
                </a:solidFill>
                <a:latin typeface="Calibri"/>
              </a:rPr>
              <a:t>POSTURA</a:t>
            </a:r>
            <a:endParaRPr/>
          </a:p>
        </p:txBody>
      </p:sp>
      <p:sp>
        <p:nvSpPr>
          <p:cNvPr id="95" name="CustomShape 13"/>
          <p:cNvSpPr/>
          <p:nvPr/>
        </p:nvSpPr>
        <p:spPr>
          <a:xfrm>
            <a:off x="4983120" y="1700280"/>
            <a:ext cx="1486080" cy="111744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14"/>
          <p:cNvSpPr/>
          <p:nvPr/>
        </p:nvSpPr>
        <p:spPr>
          <a:xfrm>
            <a:off x="5383080" y="2004840"/>
            <a:ext cx="67284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latin typeface="Calibri"/>
              </a:rPr>
              <a:t>A10</a:t>
            </a:r>
            <a:endParaRPr/>
          </a:p>
        </p:txBody>
      </p:sp>
      <p:sp>
        <p:nvSpPr>
          <p:cNvPr id="97" name="CustomShape 15"/>
          <p:cNvSpPr/>
          <p:nvPr/>
        </p:nvSpPr>
        <p:spPr>
          <a:xfrm>
            <a:off x="3859200" y="3529080"/>
            <a:ext cx="1695600" cy="50796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600" b="1">
                <a:latin typeface="Calibri"/>
              </a:rPr>
              <a:t>AREE LIMBICHE</a:t>
            </a:r>
            <a:endParaRPr/>
          </a:p>
        </p:txBody>
      </p:sp>
      <p:sp>
        <p:nvSpPr>
          <p:cNvPr id="98" name="CustomShape 16"/>
          <p:cNvSpPr/>
          <p:nvPr/>
        </p:nvSpPr>
        <p:spPr>
          <a:xfrm>
            <a:off x="5783400" y="3529080"/>
            <a:ext cx="1885680" cy="50796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600" b="1">
                <a:latin typeface="Calibri"/>
              </a:rPr>
              <a:t>AREE CORTICALI</a:t>
            </a:r>
            <a:endParaRPr/>
          </a:p>
        </p:txBody>
      </p:sp>
      <p:sp>
        <p:nvSpPr>
          <p:cNvPr id="99" name="CustomShape 17"/>
          <p:cNvSpPr/>
          <p:nvPr/>
        </p:nvSpPr>
        <p:spPr>
          <a:xfrm>
            <a:off x="3618000" y="4797360"/>
            <a:ext cx="1371600" cy="191628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18"/>
          <p:cNvSpPr/>
          <p:nvPr/>
        </p:nvSpPr>
        <p:spPr>
          <a:xfrm>
            <a:off x="3779280" y="5025960"/>
            <a:ext cx="1107360" cy="82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1">
                <a:latin typeface="Calibri"/>
              </a:rPr>
              <a:t>FUNZIONE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latin typeface="Calibri"/>
              </a:rPr>
              <a:t>PSICO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latin typeface="Calibri"/>
              </a:rPr>
              <a:t>MOTORIA</a:t>
            </a:r>
            <a:endParaRPr/>
          </a:p>
        </p:txBody>
      </p:sp>
      <p:sp>
        <p:nvSpPr>
          <p:cNvPr id="101" name="CustomShape 19"/>
          <p:cNvSpPr/>
          <p:nvPr/>
        </p:nvSpPr>
        <p:spPr>
          <a:xfrm>
            <a:off x="3805200" y="6093000"/>
            <a:ext cx="105696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1">
                <a:latin typeface="Calibri"/>
              </a:rPr>
              <a:t>COMPORT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latin typeface="Calibri"/>
              </a:rPr>
              <a:t>EMOTIVO</a:t>
            </a:r>
            <a:endParaRPr/>
          </a:p>
        </p:txBody>
      </p:sp>
      <p:sp>
        <p:nvSpPr>
          <p:cNvPr id="102" name="CustomShape 20"/>
          <p:cNvSpPr/>
          <p:nvPr/>
        </p:nvSpPr>
        <p:spPr>
          <a:xfrm>
            <a:off x="5133960" y="4797360"/>
            <a:ext cx="1600200" cy="191628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21"/>
          <p:cNvSpPr/>
          <p:nvPr/>
        </p:nvSpPr>
        <p:spPr>
          <a:xfrm>
            <a:off x="5457960" y="5025960"/>
            <a:ext cx="77652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600" b="1">
                <a:latin typeface="Calibri"/>
              </a:rPr>
              <a:t>STRESS</a:t>
            </a:r>
            <a:endParaRPr/>
          </a:p>
        </p:txBody>
      </p:sp>
      <p:sp>
        <p:nvSpPr>
          <p:cNvPr id="104" name="CustomShape 22"/>
          <p:cNvSpPr/>
          <p:nvPr/>
        </p:nvSpPr>
        <p:spPr>
          <a:xfrm>
            <a:off x="5243400" y="5514840"/>
            <a:ext cx="132516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600" b="1">
                <a:latin typeface="Calibri"/>
              </a:rPr>
              <a:t>RICOMPENSA</a:t>
            </a:r>
            <a:endParaRPr/>
          </a:p>
        </p:txBody>
      </p:sp>
      <p:sp>
        <p:nvSpPr>
          <p:cNvPr id="105" name="CustomShape 23"/>
          <p:cNvSpPr/>
          <p:nvPr/>
        </p:nvSpPr>
        <p:spPr>
          <a:xfrm>
            <a:off x="5504040" y="6093000"/>
            <a:ext cx="92304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600" b="1">
                <a:latin typeface="Calibri"/>
              </a:rPr>
              <a:t>STATO DI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b="1">
                <a:latin typeface="Calibri"/>
              </a:rPr>
              <a:t> VEGLIA</a:t>
            </a:r>
            <a:endParaRPr/>
          </a:p>
        </p:txBody>
      </p:sp>
      <p:sp>
        <p:nvSpPr>
          <p:cNvPr id="106" name="CustomShape 24"/>
          <p:cNvSpPr/>
          <p:nvPr/>
        </p:nvSpPr>
        <p:spPr>
          <a:xfrm>
            <a:off x="6861240" y="4797360"/>
            <a:ext cx="1600200" cy="191628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25"/>
          <p:cNvSpPr/>
          <p:nvPr/>
        </p:nvSpPr>
        <p:spPr>
          <a:xfrm>
            <a:off x="6990480" y="5025960"/>
            <a:ext cx="1288800" cy="13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1">
                <a:latin typeface="Calibri"/>
              </a:rPr>
              <a:t>FUNZIONI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latin typeface="Calibri"/>
              </a:rPr>
              <a:t>INTEGRATIVE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latin typeface="Calibri"/>
              </a:rPr>
              <a:t>DEI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latin typeface="Calibri"/>
              </a:rPr>
              <a:t>PROCESSI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latin typeface="Calibri"/>
              </a:rPr>
              <a:t>COGNITIVI</a:t>
            </a:r>
            <a:endParaRPr/>
          </a:p>
        </p:txBody>
      </p:sp>
      <p:sp>
        <p:nvSpPr>
          <p:cNvPr id="108" name="Line 26"/>
          <p:cNvSpPr/>
          <p:nvPr/>
        </p:nvSpPr>
        <p:spPr>
          <a:xfrm>
            <a:off x="2011320" y="2817720"/>
            <a:ext cx="1800" cy="711360"/>
          </a:xfrm>
          <a:prstGeom prst="line">
            <a:avLst/>
          </a:prstGeom>
          <a:ln w="9360">
            <a:solidFill>
              <a:srgbClr val="FFCC00"/>
            </a:solidFill>
            <a:miter/>
          </a:ln>
        </p:spPr>
      </p:sp>
      <p:sp>
        <p:nvSpPr>
          <p:cNvPr id="109" name="Line 27"/>
          <p:cNvSpPr/>
          <p:nvPr/>
        </p:nvSpPr>
        <p:spPr>
          <a:xfrm>
            <a:off x="5668920" y="2817720"/>
            <a:ext cx="1800" cy="304920"/>
          </a:xfrm>
          <a:prstGeom prst="line">
            <a:avLst/>
          </a:prstGeom>
          <a:ln w="19080">
            <a:solidFill>
              <a:srgbClr val="BBE0E3"/>
            </a:solidFill>
            <a:miter/>
          </a:ln>
        </p:spPr>
      </p:sp>
      <p:sp>
        <p:nvSpPr>
          <p:cNvPr id="110" name="Line 28"/>
          <p:cNvSpPr/>
          <p:nvPr/>
        </p:nvSpPr>
        <p:spPr>
          <a:xfrm>
            <a:off x="4754520" y="3122640"/>
            <a:ext cx="2000160" cy="1440"/>
          </a:xfrm>
          <a:prstGeom prst="line">
            <a:avLst/>
          </a:prstGeom>
          <a:ln w="19080">
            <a:solidFill>
              <a:srgbClr val="BBE0E3"/>
            </a:solidFill>
            <a:miter/>
          </a:ln>
        </p:spPr>
      </p:sp>
      <p:sp>
        <p:nvSpPr>
          <p:cNvPr id="111" name="Line 29"/>
          <p:cNvSpPr/>
          <p:nvPr/>
        </p:nvSpPr>
        <p:spPr>
          <a:xfrm flipV="1">
            <a:off x="4754520" y="3122280"/>
            <a:ext cx="1800" cy="406440"/>
          </a:xfrm>
          <a:prstGeom prst="line">
            <a:avLst/>
          </a:prstGeom>
          <a:ln w="19080">
            <a:solidFill>
              <a:srgbClr val="BBE0E3"/>
            </a:solidFill>
            <a:miter/>
          </a:ln>
        </p:spPr>
      </p:sp>
      <p:sp>
        <p:nvSpPr>
          <p:cNvPr id="112" name="Line 30"/>
          <p:cNvSpPr/>
          <p:nvPr/>
        </p:nvSpPr>
        <p:spPr>
          <a:xfrm>
            <a:off x="6754680" y="3122640"/>
            <a:ext cx="1800" cy="406440"/>
          </a:xfrm>
          <a:prstGeom prst="line">
            <a:avLst/>
          </a:prstGeom>
          <a:ln w="19080">
            <a:solidFill>
              <a:srgbClr val="BBE0E3"/>
            </a:solidFill>
            <a:miter/>
          </a:ln>
        </p:spPr>
      </p:sp>
      <p:sp>
        <p:nvSpPr>
          <p:cNvPr id="113" name="CustomShape 31"/>
          <p:cNvSpPr/>
          <p:nvPr/>
        </p:nvSpPr>
        <p:spPr>
          <a:xfrm>
            <a:off x="395280" y="189000"/>
            <a:ext cx="3168720" cy="1439640"/>
          </a:xfrm>
          <a:prstGeom prst="rect">
            <a:avLst/>
          </a:prstGeom>
          <a:noFill/>
          <a:ln w="2556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32"/>
          <p:cNvSpPr/>
          <p:nvPr/>
        </p:nvSpPr>
        <p:spPr>
          <a:xfrm>
            <a:off x="3851280" y="189000"/>
            <a:ext cx="4681440" cy="1439640"/>
          </a:xfrm>
          <a:prstGeom prst="rect">
            <a:avLst/>
          </a:prstGeom>
          <a:noFill/>
          <a:ln w="25560">
            <a:solidFill>
              <a:srgbClr val="BBE0E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CustomShape 1"/>
          <p:cNvSpPr/>
          <p:nvPr/>
        </p:nvSpPr>
        <p:spPr>
          <a:xfrm>
            <a:off x="179280" y="981000"/>
            <a:ext cx="8856720" cy="547236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Line 2"/>
          <p:cNvSpPr/>
          <p:nvPr/>
        </p:nvSpPr>
        <p:spPr>
          <a:xfrm>
            <a:off x="4494240" y="1789200"/>
            <a:ext cx="0" cy="30456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</p:sp>
      <p:sp>
        <p:nvSpPr>
          <p:cNvPr id="807" name="CustomShape 3"/>
          <p:cNvSpPr/>
          <p:nvPr/>
        </p:nvSpPr>
        <p:spPr>
          <a:xfrm>
            <a:off x="608040" y="2855880"/>
            <a:ext cx="1727280" cy="30528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2000" b="1" u="sng">
                <a:solidFill>
                  <a:srgbClr val="66FF33"/>
                </a:solidFill>
                <a:latin typeface="Calibri"/>
              </a:rPr>
              <a:t>Depressione</a:t>
            </a:r>
            <a:endParaRPr/>
          </a:p>
        </p:txBody>
      </p:sp>
      <p:sp>
        <p:nvSpPr>
          <p:cNvPr id="808" name="CustomShape 4"/>
          <p:cNvSpPr/>
          <p:nvPr/>
        </p:nvSpPr>
        <p:spPr>
          <a:xfrm>
            <a:off x="582480" y="3348000"/>
            <a:ext cx="1981440" cy="48708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66FF33"/>
                </a:solidFill>
                <a:latin typeface="Calibri"/>
              </a:rPr>
              <a:t>Ansia / agitazione /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66FF33"/>
                </a:solidFill>
                <a:latin typeface="Calibri"/>
              </a:rPr>
              <a:t>attacchi di panico</a:t>
            </a:r>
            <a:endParaRPr/>
          </a:p>
        </p:txBody>
      </p:sp>
      <p:sp>
        <p:nvSpPr>
          <p:cNvPr id="809" name="CustomShape 5"/>
          <p:cNvSpPr/>
          <p:nvPr/>
        </p:nvSpPr>
        <p:spPr>
          <a:xfrm>
            <a:off x="631800" y="4125960"/>
            <a:ext cx="2084400" cy="27468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b="1" u="sng">
                <a:solidFill>
                  <a:srgbClr val="66FF33"/>
                </a:solidFill>
                <a:latin typeface="Calibri"/>
              </a:rPr>
              <a:t>Disturbi psicotici</a:t>
            </a:r>
            <a:endParaRPr/>
          </a:p>
        </p:txBody>
      </p:sp>
      <p:sp>
        <p:nvSpPr>
          <p:cNvPr id="810" name="CustomShape 6"/>
          <p:cNvSpPr/>
          <p:nvPr/>
        </p:nvSpPr>
        <p:spPr>
          <a:xfrm>
            <a:off x="620640" y="4719600"/>
            <a:ext cx="2095560" cy="5490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b="1" u="sng">
                <a:solidFill>
                  <a:srgbClr val="66FF33"/>
                </a:solidFill>
                <a:latin typeface="Calibri"/>
              </a:rPr>
              <a:t>Disturbi cognitivo</a:t>
            </a:r>
            <a:endParaRPr/>
          </a:p>
          <a:p>
            <a:pPr>
              <a:lnSpc>
                <a:spcPct val="100000"/>
              </a:lnSpc>
            </a:pPr>
            <a:r>
              <a:rPr lang="it-IT" b="1" u="sng">
                <a:solidFill>
                  <a:srgbClr val="66FF33"/>
                </a:solidFill>
                <a:latin typeface="Calibri"/>
              </a:rPr>
              <a:t>comportamentali</a:t>
            </a:r>
            <a:endParaRPr/>
          </a:p>
        </p:txBody>
      </p:sp>
      <p:sp>
        <p:nvSpPr>
          <p:cNvPr id="811" name="CustomShape 7"/>
          <p:cNvSpPr/>
          <p:nvPr/>
        </p:nvSpPr>
        <p:spPr>
          <a:xfrm>
            <a:off x="3579840" y="2855880"/>
            <a:ext cx="990720" cy="2437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00FFFF"/>
                </a:solidFill>
                <a:latin typeface="Calibri"/>
              </a:rPr>
              <a:t>Insonnia</a:t>
            </a:r>
            <a:endParaRPr/>
          </a:p>
        </p:txBody>
      </p:sp>
      <p:sp>
        <p:nvSpPr>
          <p:cNvPr id="812" name="CustomShape 8"/>
          <p:cNvSpPr/>
          <p:nvPr/>
        </p:nvSpPr>
        <p:spPr>
          <a:xfrm>
            <a:off x="3597120" y="3313080"/>
            <a:ext cx="1017360" cy="48708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00FFFF"/>
                </a:solidFill>
                <a:latin typeface="Calibri"/>
              </a:rPr>
              <a:t>Sonnolenza 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00FFFF"/>
                </a:solidFill>
                <a:latin typeface="Calibri"/>
              </a:rPr>
              <a:t>diurna</a:t>
            </a:r>
            <a:endParaRPr/>
          </a:p>
        </p:txBody>
      </p:sp>
      <p:sp>
        <p:nvSpPr>
          <p:cNvPr id="813" name="CustomShape 9"/>
          <p:cNvSpPr/>
          <p:nvPr/>
        </p:nvSpPr>
        <p:spPr>
          <a:xfrm>
            <a:off x="3579840" y="4075200"/>
            <a:ext cx="1346040" cy="2437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00FFFF"/>
                </a:solidFill>
                <a:latin typeface="Calibri"/>
              </a:rPr>
              <a:t>RLLS/PMLs</a:t>
            </a:r>
            <a:endParaRPr/>
          </a:p>
        </p:txBody>
      </p:sp>
      <p:sp>
        <p:nvSpPr>
          <p:cNvPr id="814" name="CustomShape 10"/>
          <p:cNvSpPr/>
          <p:nvPr/>
        </p:nvSpPr>
        <p:spPr>
          <a:xfrm>
            <a:off x="3554280" y="5675400"/>
            <a:ext cx="2667240" cy="48708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00FFFF"/>
                </a:solidFill>
                <a:latin typeface="Calibri"/>
              </a:rPr>
              <a:t>Disturbi comportamentali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00FFFF"/>
                </a:solidFill>
                <a:latin typeface="Calibri"/>
              </a:rPr>
              <a:t>della fase REM / incubi</a:t>
            </a:r>
            <a:endParaRPr/>
          </a:p>
        </p:txBody>
      </p:sp>
      <p:sp>
        <p:nvSpPr>
          <p:cNvPr id="815" name="CustomShape 11"/>
          <p:cNvSpPr/>
          <p:nvPr/>
        </p:nvSpPr>
        <p:spPr>
          <a:xfrm>
            <a:off x="3554280" y="4583160"/>
            <a:ext cx="990720" cy="2437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00FFFF"/>
                </a:solidFill>
                <a:latin typeface="Calibri"/>
              </a:rPr>
              <a:t>Nicturia</a:t>
            </a:r>
            <a:endParaRPr/>
          </a:p>
        </p:txBody>
      </p:sp>
      <p:sp>
        <p:nvSpPr>
          <p:cNvPr id="816" name="CustomShape 12"/>
          <p:cNvSpPr/>
          <p:nvPr/>
        </p:nvSpPr>
        <p:spPr>
          <a:xfrm>
            <a:off x="3554280" y="5116680"/>
            <a:ext cx="1905120" cy="2437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00FFFF"/>
                </a:solidFill>
                <a:latin typeface="Calibri"/>
              </a:rPr>
              <a:t>Acinesia notturna</a:t>
            </a:r>
            <a:endParaRPr/>
          </a:p>
        </p:txBody>
      </p:sp>
      <p:sp>
        <p:nvSpPr>
          <p:cNvPr id="817" name="CustomShape 13"/>
          <p:cNvSpPr/>
          <p:nvPr/>
        </p:nvSpPr>
        <p:spPr>
          <a:xfrm>
            <a:off x="3097080" y="2322360"/>
            <a:ext cx="1981440" cy="2437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00FFFF"/>
                </a:solidFill>
                <a:latin typeface="Calibri"/>
              </a:rPr>
              <a:t>Disturbi del sonno</a:t>
            </a:r>
            <a:endParaRPr/>
          </a:p>
        </p:txBody>
      </p:sp>
      <p:sp>
        <p:nvSpPr>
          <p:cNvPr id="818" name="CustomShape 14"/>
          <p:cNvSpPr/>
          <p:nvPr/>
        </p:nvSpPr>
        <p:spPr>
          <a:xfrm>
            <a:off x="5688000" y="2855880"/>
            <a:ext cx="1295280" cy="48708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FF33CC"/>
                </a:solidFill>
                <a:latin typeface="Calibri"/>
              </a:rPr>
              <a:t>Ipotensione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FF33CC"/>
                </a:solidFill>
                <a:latin typeface="Calibri"/>
              </a:rPr>
              <a:t>ortostatica</a:t>
            </a:r>
            <a:endParaRPr/>
          </a:p>
        </p:txBody>
      </p:sp>
      <p:sp>
        <p:nvSpPr>
          <p:cNvPr id="819" name="CustomShape 15"/>
          <p:cNvSpPr/>
          <p:nvPr/>
        </p:nvSpPr>
        <p:spPr>
          <a:xfrm>
            <a:off x="5688000" y="4338720"/>
            <a:ext cx="1752480" cy="48708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FF33CC"/>
                </a:solidFill>
                <a:latin typeface="Calibri"/>
              </a:rPr>
              <a:t>Disturbi 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FF33CC"/>
                </a:solidFill>
                <a:latin typeface="Calibri"/>
              </a:rPr>
              <a:t>gastrointestinali</a:t>
            </a:r>
            <a:endParaRPr/>
          </a:p>
        </p:txBody>
      </p:sp>
      <p:sp>
        <p:nvSpPr>
          <p:cNvPr id="820" name="CustomShape 16"/>
          <p:cNvSpPr/>
          <p:nvPr/>
        </p:nvSpPr>
        <p:spPr>
          <a:xfrm>
            <a:off x="5678640" y="3576600"/>
            <a:ext cx="1000080" cy="48708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FF33CC"/>
                </a:solidFill>
                <a:latin typeface="Calibri"/>
              </a:rPr>
              <a:t>Disturbi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FF33CC"/>
                </a:solidFill>
                <a:latin typeface="Calibri"/>
              </a:rPr>
              <a:t> urologici</a:t>
            </a:r>
            <a:endParaRPr/>
          </a:p>
        </p:txBody>
      </p:sp>
      <p:sp>
        <p:nvSpPr>
          <p:cNvPr id="821" name="CustomShape 17"/>
          <p:cNvSpPr/>
          <p:nvPr/>
        </p:nvSpPr>
        <p:spPr>
          <a:xfrm>
            <a:off x="7743960" y="2890800"/>
            <a:ext cx="1144440" cy="48708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9191DB"/>
                </a:solidFill>
                <a:latin typeface="Calibri"/>
              </a:rPr>
              <a:t>Disturbi 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9191DB"/>
                </a:solidFill>
                <a:latin typeface="Calibri"/>
              </a:rPr>
              <a:t>respiratori</a:t>
            </a:r>
            <a:endParaRPr/>
          </a:p>
        </p:txBody>
      </p:sp>
      <p:sp>
        <p:nvSpPr>
          <p:cNvPr id="822" name="CustomShape 18"/>
          <p:cNvSpPr/>
          <p:nvPr/>
        </p:nvSpPr>
        <p:spPr>
          <a:xfrm>
            <a:off x="7821720" y="3770280"/>
            <a:ext cx="838080" cy="2437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9191DB"/>
                </a:solidFill>
                <a:latin typeface="Calibri"/>
              </a:rPr>
              <a:t>Cadute</a:t>
            </a:r>
            <a:endParaRPr/>
          </a:p>
        </p:txBody>
      </p:sp>
      <p:sp>
        <p:nvSpPr>
          <p:cNvPr id="823" name="CustomShape 19"/>
          <p:cNvSpPr/>
          <p:nvPr/>
        </p:nvSpPr>
        <p:spPr>
          <a:xfrm>
            <a:off x="7813800" y="4262400"/>
            <a:ext cx="1150920" cy="48708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9191DB"/>
                </a:solidFill>
                <a:latin typeface="Calibri"/>
              </a:rPr>
              <a:t>Dolori e 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9191DB"/>
                </a:solidFill>
                <a:latin typeface="Calibri"/>
              </a:rPr>
              <a:t>disestesie</a:t>
            </a:r>
            <a:endParaRPr/>
          </a:p>
        </p:txBody>
      </p:sp>
      <p:sp>
        <p:nvSpPr>
          <p:cNvPr id="824" name="CustomShape 20"/>
          <p:cNvSpPr/>
          <p:nvPr/>
        </p:nvSpPr>
        <p:spPr>
          <a:xfrm>
            <a:off x="7880400" y="5141880"/>
            <a:ext cx="1084320" cy="48708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9191DB"/>
                </a:solidFill>
                <a:latin typeface="Calibri"/>
              </a:rPr>
              <a:t>Interventi 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9191DB"/>
                </a:solidFill>
                <a:latin typeface="Calibri"/>
              </a:rPr>
              <a:t>chirurgici</a:t>
            </a:r>
            <a:endParaRPr/>
          </a:p>
        </p:txBody>
      </p:sp>
      <p:sp>
        <p:nvSpPr>
          <p:cNvPr id="825" name="CustomShape 21"/>
          <p:cNvSpPr/>
          <p:nvPr/>
        </p:nvSpPr>
        <p:spPr>
          <a:xfrm>
            <a:off x="2259000" y="1484280"/>
            <a:ext cx="5077080" cy="3661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FFFFFF"/>
                </a:solidFill>
                <a:latin typeface="Calibri"/>
              </a:rPr>
              <a:t>Complicanze non motorie e co-morbilità</a:t>
            </a:r>
            <a:endParaRPr/>
          </a:p>
        </p:txBody>
      </p:sp>
      <p:sp>
        <p:nvSpPr>
          <p:cNvPr id="826" name="CustomShape 22"/>
          <p:cNvSpPr/>
          <p:nvPr/>
        </p:nvSpPr>
        <p:spPr>
          <a:xfrm>
            <a:off x="277920" y="2322360"/>
            <a:ext cx="1884240" cy="2437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66FF33"/>
                </a:solidFill>
                <a:latin typeface="Calibri"/>
              </a:rPr>
              <a:t>Complicanze psichiche</a:t>
            </a:r>
            <a:endParaRPr/>
          </a:p>
        </p:txBody>
      </p:sp>
      <p:sp>
        <p:nvSpPr>
          <p:cNvPr id="827" name="CustomShape 23"/>
          <p:cNvSpPr/>
          <p:nvPr/>
        </p:nvSpPr>
        <p:spPr>
          <a:xfrm>
            <a:off x="5459400" y="2322360"/>
            <a:ext cx="1447920" cy="2437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FF33CC"/>
                </a:solidFill>
                <a:latin typeface="Calibri"/>
              </a:rPr>
              <a:t>Disautonomie</a:t>
            </a:r>
            <a:endParaRPr/>
          </a:p>
        </p:txBody>
      </p:sp>
      <p:sp>
        <p:nvSpPr>
          <p:cNvPr id="828" name="CustomShape 24"/>
          <p:cNvSpPr/>
          <p:nvPr/>
        </p:nvSpPr>
        <p:spPr>
          <a:xfrm>
            <a:off x="7516800" y="2322360"/>
            <a:ext cx="1009440" cy="2437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9191DB"/>
                </a:solidFill>
                <a:latin typeface="Calibri"/>
              </a:rPr>
              <a:t>        Altre     </a:t>
            </a:r>
            <a:endParaRPr/>
          </a:p>
        </p:txBody>
      </p:sp>
      <p:sp>
        <p:nvSpPr>
          <p:cNvPr id="829" name="Line 25"/>
          <p:cNvSpPr/>
          <p:nvPr/>
        </p:nvSpPr>
        <p:spPr>
          <a:xfrm>
            <a:off x="1344600" y="2093760"/>
            <a:ext cx="67816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830" name="Line 26"/>
          <p:cNvSpPr/>
          <p:nvPr/>
        </p:nvSpPr>
        <p:spPr>
          <a:xfrm>
            <a:off x="1344600" y="2093760"/>
            <a:ext cx="0" cy="22860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31" name="Line 27"/>
          <p:cNvSpPr/>
          <p:nvPr/>
        </p:nvSpPr>
        <p:spPr>
          <a:xfrm>
            <a:off x="4011480" y="2093760"/>
            <a:ext cx="0" cy="22860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32" name="Line 28"/>
          <p:cNvSpPr/>
          <p:nvPr/>
        </p:nvSpPr>
        <p:spPr>
          <a:xfrm>
            <a:off x="6221520" y="2093760"/>
            <a:ext cx="0" cy="22860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33" name="Line 29"/>
          <p:cNvSpPr/>
          <p:nvPr/>
        </p:nvSpPr>
        <p:spPr>
          <a:xfrm>
            <a:off x="8126280" y="2093760"/>
            <a:ext cx="0" cy="22860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34" name="Line 30"/>
          <p:cNvSpPr/>
          <p:nvPr/>
        </p:nvSpPr>
        <p:spPr>
          <a:xfrm>
            <a:off x="277920" y="2576520"/>
            <a:ext cx="0" cy="22604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835" name="Line 31"/>
          <p:cNvSpPr/>
          <p:nvPr/>
        </p:nvSpPr>
        <p:spPr>
          <a:xfrm>
            <a:off x="5459400" y="2550960"/>
            <a:ext cx="0" cy="20322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836" name="Line 32"/>
          <p:cNvSpPr/>
          <p:nvPr/>
        </p:nvSpPr>
        <p:spPr>
          <a:xfrm>
            <a:off x="3097080" y="2576520"/>
            <a:ext cx="0" cy="332748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837" name="Line 33"/>
          <p:cNvSpPr/>
          <p:nvPr/>
        </p:nvSpPr>
        <p:spPr>
          <a:xfrm>
            <a:off x="277920" y="2890800"/>
            <a:ext cx="30456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38" name="Line 34"/>
          <p:cNvSpPr/>
          <p:nvPr/>
        </p:nvSpPr>
        <p:spPr>
          <a:xfrm>
            <a:off x="277920" y="3618000"/>
            <a:ext cx="30456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39" name="Line 35"/>
          <p:cNvSpPr/>
          <p:nvPr/>
        </p:nvSpPr>
        <p:spPr>
          <a:xfrm>
            <a:off x="277920" y="4227480"/>
            <a:ext cx="30456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40" name="Line 36"/>
          <p:cNvSpPr/>
          <p:nvPr/>
        </p:nvSpPr>
        <p:spPr>
          <a:xfrm>
            <a:off x="277920" y="4836960"/>
            <a:ext cx="30456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41" name="Line 37"/>
          <p:cNvSpPr/>
          <p:nvPr/>
        </p:nvSpPr>
        <p:spPr>
          <a:xfrm>
            <a:off x="3097080" y="2890800"/>
            <a:ext cx="45720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42" name="Line 38"/>
          <p:cNvSpPr/>
          <p:nvPr/>
        </p:nvSpPr>
        <p:spPr>
          <a:xfrm>
            <a:off x="3097080" y="4227480"/>
            <a:ext cx="45720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43" name="Line 39"/>
          <p:cNvSpPr/>
          <p:nvPr/>
        </p:nvSpPr>
        <p:spPr>
          <a:xfrm>
            <a:off x="3097080" y="4761000"/>
            <a:ext cx="45720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44" name="Line 40"/>
          <p:cNvSpPr/>
          <p:nvPr/>
        </p:nvSpPr>
        <p:spPr>
          <a:xfrm>
            <a:off x="3097080" y="5294160"/>
            <a:ext cx="45720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45" name="Line 41"/>
          <p:cNvSpPr/>
          <p:nvPr/>
        </p:nvSpPr>
        <p:spPr>
          <a:xfrm>
            <a:off x="3097080" y="5904000"/>
            <a:ext cx="45720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46" name="Line 42"/>
          <p:cNvSpPr/>
          <p:nvPr/>
        </p:nvSpPr>
        <p:spPr>
          <a:xfrm>
            <a:off x="3097080" y="3541680"/>
            <a:ext cx="45720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47" name="Line 43"/>
          <p:cNvSpPr/>
          <p:nvPr/>
        </p:nvSpPr>
        <p:spPr>
          <a:xfrm>
            <a:off x="5459400" y="3110040"/>
            <a:ext cx="22860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48" name="Line 44"/>
          <p:cNvSpPr/>
          <p:nvPr/>
        </p:nvSpPr>
        <p:spPr>
          <a:xfrm>
            <a:off x="5459400" y="3846600"/>
            <a:ext cx="22860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49" name="Line 45"/>
          <p:cNvSpPr/>
          <p:nvPr/>
        </p:nvSpPr>
        <p:spPr>
          <a:xfrm>
            <a:off x="5459400" y="4608360"/>
            <a:ext cx="22860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50" name="TextShape 46"/>
          <p:cNvSpPr txBox="1"/>
          <p:nvPr/>
        </p:nvSpPr>
        <p:spPr>
          <a:xfrm>
            <a:off x="456840" y="15192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</a:rPr>
              <a:t>MALATTIA DI PARKINSON IN FASE AVANZATA   
</a:t>
            </a:r>
            <a:endParaRPr/>
          </a:p>
        </p:txBody>
      </p:sp>
      <p:sp>
        <p:nvSpPr>
          <p:cNvPr id="851" name="Line 47"/>
          <p:cNvSpPr/>
          <p:nvPr/>
        </p:nvSpPr>
        <p:spPr>
          <a:xfrm>
            <a:off x="7516800" y="2550960"/>
            <a:ext cx="0" cy="29718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852" name="Line 48"/>
          <p:cNvSpPr/>
          <p:nvPr/>
        </p:nvSpPr>
        <p:spPr>
          <a:xfrm>
            <a:off x="7516800" y="5522760"/>
            <a:ext cx="30492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53" name="Line 49"/>
          <p:cNvSpPr/>
          <p:nvPr/>
        </p:nvSpPr>
        <p:spPr>
          <a:xfrm>
            <a:off x="7516800" y="4532400"/>
            <a:ext cx="30492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54" name="Line 50"/>
          <p:cNvSpPr/>
          <p:nvPr/>
        </p:nvSpPr>
        <p:spPr>
          <a:xfrm>
            <a:off x="7516800" y="3922560"/>
            <a:ext cx="22860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55" name="Line 51"/>
          <p:cNvSpPr/>
          <p:nvPr/>
        </p:nvSpPr>
        <p:spPr>
          <a:xfrm>
            <a:off x="7516800" y="3160800"/>
            <a:ext cx="228600" cy="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</p:sp>
      <p:sp>
        <p:nvSpPr>
          <p:cNvPr id="856" name="Line 52"/>
          <p:cNvSpPr/>
          <p:nvPr/>
        </p:nvSpPr>
        <p:spPr>
          <a:xfrm>
            <a:off x="1042920" y="836640"/>
            <a:ext cx="7128000" cy="0"/>
          </a:xfrm>
          <a:prstGeom prst="line">
            <a:avLst/>
          </a:prstGeom>
          <a:ln w="19080">
            <a:solidFill>
              <a:srgbClr val="C00000"/>
            </a:solidFill>
            <a:miter/>
          </a:ln>
        </p:spPr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CustomShape 1"/>
          <p:cNvSpPr/>
          <p:nvPr/>
        </p:nvSpPr>
        <p:spPr>
          <a:xfrm>
            <a:off x="684360" y="981000"/>
            <a:ext cx="7848360" cy="109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C00000"/>
                </a:solidFill>
                <a:latin typeface="Calibri"/>
              </a:rPr>
              <a:t>TETRABENAZINA</a:t>
            </a:r>
            <a:r>
              <a:rPr lang="it-IT">
                <a:solidFill>
                  <a:srgbClr val="C00000"/>
                </a:solidFill>
                <a:latin typeface="Calibri"/>
              </a:rPr>
              <a:t> (inibitore di VMAT2 - </a:t>
            </a:r>
            <a:r>
              <a:rPr lang="it-IT" i="1">
                <a:solidFill>
                  <a:srgbClr val="C00000"/>
                </a:solidFill>
                <a:latin typeface="Calibri"/>
              </a:rPr>
              <a:t>vescicular monoamine transporter 2</a:t>
            </a:r>
            <a:r>
              <a:rPr lang="it-IT" b="1" i="1">
                <a:solidFill>
                  <a:srgbClr val="C00000"/>
                </a:solidFill>
                <a:latin typeface="Calibri"/>
              </a:rPr>
              <a:t>)</a:t>
            </a:r>
            <a:r>
              <a:rPr lang="it-IT" i="1">
                <a:solidFill>
                  <a:srgbClr val="C00000"/>
                </a:solidFill>
                <a:latin typeface="Calibri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</a:rPr>
              <a:t>utilizzata principalmente per controllare i disturbi del movimento nella corea di Huntington e nei disturbi correlati. Ha un’azione utile solo in una parte di pazienti e il suo uso può essere limitato dallo sviluppo di depressione.</a:t>
            </a:r>
            <a:endParaRPr/>
          </a:p>
        </p:txBody>
      </p:sp>
      <p:sp>
        <p:nvSpPr>
          <p:cNvPr id="859" name="CustomShape 2"/>
          <p:cNvSpPr/>
          <p:nvPr/>
        </p:nvSpPr>
        <p:spPr>
          <a:xfrm>
            <a:off x="228600" y="49320"/>
            <a:ext cx="895968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</a:rPr>
              <a:t>FARMACI PER TREMORE ESSENZIALE,  COREA, 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</a:rPr>
              <a:t>TIC e  DISTURBI CORRELATI</a:t>
            </a:r>
            <a:endParaRPr/>
          </a:p>
        </p:txBody>
      </p:sp>
      <p:pic>
        <p:nvPicPr>
          <p:cNvPr id="860" name="Picture 10" descr="http://4.bp.blogspot.com/-YqiJttwumf0/UaTlsvu5IAI/AAAAAAAAEtU/W82T2Q2WLGg/s640/tmped7b5_thumb2.png"/>
          <p:cNvPicPr/>
          <p:nvPr/>
        </p:nvPicPr>
        <p:blipFill>
          <a:blip r:embed="rId2" cstate="print"/>
          <a:srcRect l="28234" t="5262" r="36685"/>
          <a:stretch/>
        </p:blipFill>
        <p:spPr>
          <a:xfrm>
            <a:off x="3564000" y="1989000"/>
            <a:ext cx="1944720" cy="3888000"/>
          </a:xfrm>
          <a:prstGeom prst="rect">
            <a:avLst/>
          </a:prstGeom>
          <a:ln>
            <a:noFill/>
          </a:ln>
        </p:spPr>
      </p:pic>
      <p:sp>
        <p:nvSpPr>
          <p:cNvPr id="861" name="Line 3"/>
          <p:cNvSpPr/>
          <p:nvPr/>
        </p:nvSpPr>
        <p:spPr>
          <a:xfrm>
            <a:off x="1042920" y="907920"/>
            <a:ext cx="7128000" cy="0"/>
          </a:xfrm>
          <a:prstGeom prst="line">
            <a:avLst/>
          </a:prstGeom>
          <a:ln w="19080">
            <a:solidFill>
              <a:srgbClr val="C00000"/>
            </a:solidFill>
            <a:miter/>
          </a:ln>
        </p:spPr>
      </p:sp>
      <p:sp>
        <p:nvSpPr>
          <p:cNvPr id="862" name="CustomShape 4"/>
          <p:cNvSpPr/>
          <p:nvPr/>
        </p:nvSpPr>
        <p:spPr>
          <a:xfrm>
            <a:off x="6084720" y="2060640"/>
            <a:ext cx="2286000" cy="341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0070C0"/>
                </a:solidFill>
                <a:latin typeface="Calibri"/>
              </a:rPr>
              <a:t>PIMOZIDE, SULPIRIDE, ALOPERIDOLO e CLORPROMAZINA </a:t>
            </a:r>
            <a:r>
              <a:rPr lang="it-IT">
                <a:solidFill>
                  <a:srgbClr val="0070C0"/>
                </a:solidFill>
                <a:latin typeface="Calibri"/>
              </a:rPr>
              <a:t>(neurolettici)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</a:rPr>
              <a:t>vengono utilizzati per alleviare il singhiozzo intrattabile e nel miglioramento dei tic e sintomi motori della sindrome di Gilles de la Tourette e coree correlate. </a:t>
            </a:r>
            <a:endParaRPr/>
          </a:p>
        </p:txBody>
      </p:sp>
      <p:sp>
        <p:nvSpPr>
          <p:cNvPr id="863" name="CustomShape 5"/>
          <p:cNvSpPr/>
          <p:nvPr/>
        </p:nvSpPr>
        <p:spPr>
          <a:xfrm>
            <a:off x="755640" y="5950080"/>
            <a:ext cx="7488360" cy="61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FF66FF"/>
                </a:solidFill>
                <a:latin typeface="Calibri"/>
              </a:rPr>
              <a:t>PROPRANOLOLO </a:t>
            </a:r>
            <a:r>
              <a:rPr lang="it-IT">
                <a:solidFill>
                  <a:srgbClr val="FF66FF"/>
                </a:solidFill>
                <a:latin typeface="Calibri"/>
              </a:rPr>
              <a:t>(beta-bloccante) </a:t>
            </a:r>
            <a:r>
              <a:rPr lang="it-IT" b="1">
                <a:solidFill>
                  <a:srgbClr val="FFFFFF"/>
                </a:solidFill>
                <a:latin typeface="Calibri"/>
              </a:rPr>
              <a:t>e/o</a:t>
            </a:r>
            <a:r>
              <a:rPr lang="it-IT" b="1">
                <a:solidFill>
                  <a:srgbClr val="FF66FF"/>
                </a:solidFill>
                <a:latin typeface="Calibri"/>
              </a:rPr>
              <a:t> </a:t>
            </a:r>
            <a:r>
              <a:rPr lang="it-IT" b="1">
                <a:solidFill>
                  <a:srgbClr val="7030A0"/>
                </a:solidFill>
                <a:latin typeface="Calibri"/>
              </a:rPr>
              <a:t>PRIMIDONE </a:t>
            </a:r>
            <a:r>
              <a:rPr lang="it-IT">
                <a:solidFill>
                  <a:srgbClr val="7030A0"/>
                </a:solidFill>
                <a:latin typeface="Calibri"/>
              </a:rPr>
              <a:t>(barbiturico)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</a:rPr>
              <a:t>nel trattamento del tremore essenziale o nei tremori associati ad ansia o tireotossicosi. </a:t>
            </a:r>
            <a:endParaRPr/>
          </a:p>
        </p:txBody>
      </p:sp>
      <p:sp>
        <p:nvSpPr>
          <p:cNvPr id="864" name="CustomShape 6"/>
          <p:cNvSpPr/>
          <p:nvPr/>
        </p:nvSpPr>
        <p:spPr>
          <a:xfrm>
            <a:off x="539640" y="2421000"/>
            <a:ext cx="2286000" cy="24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00B050"/>
                </a:solidFill>
                <a:latin typeface="Calibri"/>
              </a:rPr>
              <a:t>PIRACETAM</a:t>
            </a:r>
            <a:r>
              <a:rPr lang="it-IT">
                <a:solidFill>
                  <a:srgbClr val="00B050"/>
                </a:solidFill>
                <a:latin typeface="Calibri"/>
              </a:rPr>
              <a:t> (derivato ciclico del GABA; modulatore allosterico positivo dei recettori AMPA)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</a:rPr>
              <a:t>trattamento in associazione nel mioclono di origine corticale.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1"/>
          <p:cNvSpPr/>
          <p:nvPr/>
        </p:nvSpPr>
        <p:spPr>
          <a:xfrm>
            <a:off x="4846680" y="826920"/>
            <a:ext cx="0" cy="5911920"/>
          </a:xfrm>
          <a:prstGeom prst="line">
            <a:avLst/>
          </a:prstGeom>
          <a:ln w="38160">
            <a:solidFill>
              <a:srgbClr val="002060"/>
            </a:solidFill>
            <a:miter/>
          </a:ln>
        </p:spPr>
      </p:sp>
      <p:sp>
        <p:nvSpPr>
          <p:cNvPr id="117" name="CustomShape 2"/>
          <p:cNvSpPr/>
          <p:nvPr/>
        </p:nvSpPr>
        <p:spPr>
          <a:xfrm>
            <a:off x="7969320" y="1530360"/>
            <a:ext cx="199080" cy="11772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Line 3"/>
          <p:cNvSpPr/>
          <p:nvPr/>
        </p:nvSpPr>
        <p:spPr>
          <a:xfrm flipH="1">
            <a:off x="7981560" y="1626120"/>
            <a:ext cx="74880" cy="20592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19" name="Line 4"/>
          <p:cNvSpPr/>
          <p:nvPr/>
        </p:nvSpPr>
        <p:spPr>
          <a:xfrm>
            <a:off x="8081280" y="1626120"/>
            <a:ext cx="74880" cy="20592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20" name="CustomShape 5"/>
          <p:cNvSpPr/>
          <p:nvPr/>
        </p:nvSpPr>
        <p:spPr>
          <a:xfrm>
            <a:off x="8181360" y="1530360"/>
            <a:ext cx="199080" cy="11772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Line 6"/>
          <p:cNvSpPr/>
          <p:nvPr/>
        </p:nvSpPr>
        <p:spPr>
          <a:xfrm flipH="1">
            <a:off x="8193600" y="1626120"/>
            <a:ext cx="74880" cy="20592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22" name="Line 7"/>
          <p:cNvSpPr/>
          <p:nvPr/>
        </p:nvSpPr>
        <p:spPr>
          <a:xfrm>
            <a:off x="8293320" y="1626120"/>
            <a:ext cx="74880" cy="20592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23" name="CustomShape 8"/>
          <p:cNvSpPr/>
          <p:nvPr/>
        </p:nvSpPr>
        <p:spPr>
          <a:xfrm>
            <a:off x="8393400" y="1530360"/>
            <a:ext cx="199080" cy="11772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Line 9"/>
          <p:cNvSpPr/>
          <p:nvPr/>
        </p:nvSpPr>
        <p:spPr>
          <a:xfrm flipH="1">
            <a:off x="8405640" y="1626120"/>
            <a:ext cx="74880" cy="20592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25" name="Line 10"/>
          <p:cNvSpPr/>
          <p:nvPr/>
        </p:nvSpPr>
        <p:spPr>
          <a:xfrm>
            <a:off x="8505360" y="1626120"/>
            <a:ext cx="74880" cy="20592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26" name="CustomShape 11"/>
          <p:cNvSpPr/>
          <p:nvPr/>
        </p:nvSpPr>
        <p:spPr>
          <a:xfrm>
            <a:off x="8605800" y="1530360"/>
            <a:ext cx="199080" cy="11772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Line 12"/>
          <p:cNvSpPr/>
          <p:nvPr/>
        </p:nvSpPr>
        <p:spPr>
          <a:xfrm flipH="1">
            <a:off x="8618040" y="1626120"/>
            <a:ext cx="74880" cy="20592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28" name="Line 13"/>
          <p:cNvSpPr/>
          <p:nvPr/>
        </p:nvSpPr>
        <p:spPr>
          <a:xfrm>
            <a:off x="8717760" y="1626120"/>
            <a:ext cx="74880" cy="20592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29" name="CustomShape 14"/>
          <p:cNvSpPr/>
          <p:nvPr/>
        </p:nvSpPr>
        <p:spPr>
          <a:xfrm flipV="1">
            <a:off x="7981560" y="2016720"/>
            <a:ext cx="199080" cy="11772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Line 15"/>
          <p:cNvSpPr/>
          <p:nvPr/>
        </p:nvSpPr>
        <p:spPr>
          <a:xfrm flipH="1" flipV="1">
            <a:off x="7993800" y="1832760"/>
            <a:ext cx="74880" cy="20628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31" name="Line 16"/>
          <p:cNvSpPr/>
          <p:nvPr/>
        </p:nvSpPr>
        <p:spPr>
          <a:xfrm flipV="1">
            <a:off x="8093520" y="1832760"/>
            <a:ext cx="74880" cy="20628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32" name="CustomShape 17"/>
          <p:cNvSpPr/>
          <p:nvPr/>
        </p:nvSpPr>
        <p:spPr>
          <a:xfrm flipV="1">
            <a:off x="8193600" y="2016720"/>
            <a:ext cx="199080" cy="11772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Line 18"/>
          <p:cNvSpPr/>
          <p:nvPr/>
        </p:nvSpPr>
        <p:spPr>
          <a:xfrm flipH="1" flipV="1">
            <a:off x="8205840" y="1832760"/>
            <a:ext cx="74880" cy="20628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34" name="Line 19"/>
          <p:cNvSpPr/>
          <p:nvPr/>
        </p:nvSpPr>
        <p:spPr>
          <a:xfrm flipV="1">
            <a:off x="8305560" y="1832760"/>
            <a:ext cx="74880" cy="20628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35" name="CustomShape 20"/>
          <p:cNvSpPr/>
          <p:nvPr/>
        </p:nvSpPr>
        <p:spPr>
          <a:xfrm flipV="1">
            <a:off x="8405640" y="2016720"/>
            <a:ext cx="199080" cy="11772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Line 21"/>
          <p:cNvSpPr/>
          <p:nvPr/>
        </p:nvSpPr>
        <p:spPr>
          <a:xfrm flipH="1" flipV="1">
            <a:off x="8417880" y="1832760"/>
            <a:ext cx="74880" cy="20628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37" name="Line 22"/>
          <p:cNvSpPr/>
          <p:nvPr/>
        </p:nvSpPr>
        <p:spPr>
          <a:xfrm flipV="1">
            <a:off x="8517600" y="1832760"/>
            <a:ext cx="74880" cy="20628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38" name="CustomShape 23"/>
          <p:cNvSpPr/>
          <p:nvPr/>
        </p:nvSpPr>
        <p:spPr>
          <a:xfrm flipV="1">
            <a:off x="8618040" y="2016720"/>
            <a:ext cx="199080" cy="11772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Line 24"/>
          <p:cNvSpPr/>
          <p:nvPr/>
        </p:nvSpPr>
        <p:spPr>
          <a:xfrm flipH="1" flipV="1">
            <a:off x="8630280" y="1832760"/>
            <a:ext cx="74880" cy="20628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40" name="Line 25"/>
          <p:cNvSpPr/>
          <p:nvPr/>
        </p:nvSpPr>
        <p:spPr>
          <a:xfrm flipV="1">
            <a:off x="8730000" y="1832760"/>
            <a:ext cx="74880" cy="20628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41" name="CustomShape 26"/>
          <p:cNvSpPr/>
          <p:nvPr/>
        </p:nvSpPr>
        <p:spPr>
          <a:xfrm>
            <a:off x="3948120" y="1536840"/>
            <a:ext cx="16380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Line 27"/>
          <p:cNvSpPr/>
          <p:nvPr/>
        </p:nvSpPr>
        <p:spPr>
          <a:xfrm flipH="1">
            <a:off x="3957840" y="1632600"/>
            <a:ext cx="6156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43" name="Line 28"/>
          <p:cNvSpPr/>
          <p:nvPr/>
        </p:nvSpPr>
        <p:spPr>
          <a:xfrm>
            <a:off x="4040280" y="1632600"/>
            <a:ext cx="6156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44" name="CustomShape 29"/>
          <p:cNvSpPr/>
          <p:nvPr/>
        </p:nvSpPr>
        <p:spPr>
          <a:xfrm>
            <a:off x="4123080" y="1536840"/>
            <a:ext cx="16380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Line 30"/>
          <p:cNvSpPr/>
          <p:nvPr/>
        </p:nvSpPr>
        <p:spPr>
          <a:xfrm flipH="1">
            <a:off x="4132800" y="1632600"/>
            <a:ext cx="6156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46" name="Line 31"/>
          <p:cNvSpPr/>
          <p:nvPr/>
        </p:nvSpPr>
        <p:spPr>
          <a:xfrm>
            <a:off x="4215240" y="1632600"/>
            <a:ext cx="6156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47" name="CustomShape 32"/>
          <p:cNvSpPr/>
          <p:nvPr/>
        </p:nvSpPr>
        <p:spPr>
          <a:xfrm>
            <a:off x="4297680" y="1536840"/>
            <a:ext cx="16416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Line 33"/>
          <p:cNvSpPr/>
          <p:nvPr/>
        </p:nvSpPr>
        <p:spPr>
          <a:xfrm flipH="1">
            <a:off x="4307400" y="1632600"/>
            <a:ext cx="6156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49" name="Line 34"/>
          <p:cNvSpPr/>
          <p:nvPr/>
        </p:nvSpPr>
        <p:spPr>
          <a:xfrm>
            <a:off x="4390200" y="1632600"/>
            <a:ext cx="6156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50" name="CustomShape 35"/>
          <p:cNvSpPr/>
          <p:nvPr/>
        </p:nvSpPr>
        <p:spPr>
          <a:xfrm>
            <a:off x="4472640" y="1536840"/>
            <a:ext cx="16416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Line 36"/>
          <p:cNvSpPr/>
          <p:nvPr/>
        </p:nvSpPr>
        <p:spPr>
          <a:xfrm flipH="1">
            <a:off x="4482360" y="1632600"/>
            <a:ext cx="6156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52" name="Line 37"/>
          <p:cNvSpPr/>
          <p:nvPr/>
        </p:nvSpPr>
        <p:spPr>
          <a:xfrm>
            <a:off x="4565160" y="1632600"/>
            <a:ext cx="6156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53" name="CustomShape 38"/>
          <p:cNvSpPr/>
          <p:nvPr/>
        </p:nvSpPr>
        <p:spPr>
          <a:xfrm flipV="1">
            <a:off x="3958200" y="2024640"/>
            <a:ext cx="16380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Line 39"/>
          <p:cNvSpPr/>
          <p:nvPr/>
        </p:nvSpPr>
        <p:spPr>
          <a:xfrm flipH="1" flipV="1">
            <a:off x="3967920" y="1839960"/>
            <a:ext cx="6156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55" name="Line 40"/>
          <p:cNvSpPr/>
          <p:nvPr/>
        </p:nvSpPr>
        <p:spPr>
          <a:xfrm flipV="1">
            <a:off x="4050360" y="1839960"/>
            <a:ext cx="6156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56" name="CustomShape 41"/>
          <p:cNvSpPr/>
          <p:nvPr/>
        </p:nvSpPr>
        <p:spPr>
          <a:xfrm flipV="1">
            <a:off x="4133160" y="2024640"/>
            <a:ext cx="16380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Line 42"/>
          <p:cNvSpPr/>
          <p:nvPr/>
        </p:nvSpPr>
        <p:spPr>
          <a:xfrm flipH="1" flipV="1">
            <a:off x="4142880" y="1839960"/>
            <a:ext cx="6156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58" name="Line 43"/>
          <p:cNvSpPr/>
          <p:nvPr/>
        </p:nvSpPr>
        <p:spPr>
          <a:xfrm flipV="1">
            <a:off x="4225320" y="1839960"/>
            <a:ext cx="6156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59" name="CustomShape 44"/>
          <p:cNvSpPr/>
          <p:nvPr/>
        </p:nvSpPr>
        <p:spPr>
          <a:xfrm flipV="1">
            <a:off x="4307760" y="2024640"/>
            <a:ext cx="16416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Line 45"/>
          <p:cNvSpPr/>
          <p:nvPr/>
        </p:nvSpPr>
        <p:spPr>
          <a:xfrm flipH="1" flipV="1">
            <a:off x="4317480" y="1839960"/>
            <a:ext cx="6156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61" name="Line 46"/>
          <p:cNvSpPr/>
          <p:nvPr/>
        </p:nvSpPr>
        <p:spPr>
          <a:xfrm flipV="1">
            <a:off x="4400280" y="1839960"/>
            <a:ext cx="6156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62" name="CustomShape 47"/>
          <p:cNvSpPr/>
          <p:nvPr/>
        </p:nvSpPr>
        <p:spPr>
          <a:xfrm flipV="1">
            <a:off x="4482720" y="2024640"/>
            <a:ext cx="16416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Line 48"/>
          <p:cNvSpPr/>
          <p:nvPr/>
        </p:nvSpPr>
        <p:spPr>
          <a:xfrm flipH="1" flipV="1">
            <a:off x="4492440" y="1839960"/>
            <a:ext cx="6156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64" name="Line 49"/>
          <p:cNvSpPr/>
          <p:nvPr/>
        </p:nvSpPr>
        <p:spPr>
          <a:xfrm flipV="1">
            <a:off x="4575240" y="1839960"/>
            <a:ext cx="6156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65" name="CustomShape 50"/>
          <p:cNvSpPr/>
          <p:nvPr/>
        </p:nvSpPr>
        <p:spPr>
          <a:xfrm>
            <a:off x="542124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Line 51"/>
          <p:cNvSpPr/>
          <p:nvPr/>
        </p:nvSpPr>
        <p:spPr>
          <a:xfrm flipH="1">
            <a:off x="543348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67" name="Line 52"/>
          <p:cNvSpPr/>
          <p:nvPr/>
        </p:nvSpPr>
        <p:spPr>
          <a:xfrm>
            <a:off x="553320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68" name="CustomShape 53"/>
          <p:cNvSpPr/>
          <p:nvPr/>
        </p:nvSpPr>
        <p:spPr>
          <a:xfrm>
            <a:off x="563328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Line 54"/>
          <p:cNvSpPr/>
          <p:nvPr/>
        </p:nvSpPr>
        <p:spPr>
          <a:xfrm flipH="1">
            <a:off x="564552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70" name="Line 55"/>
          <p:cNvSpPr/>
          <p:nvPr/>
        </p:nvSpPr>
        <p:spPr>
          <a:xfrm>
            <a:off x="574524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71" name="CustomShape 56"/>
          <p:cNvSpPr/>
          <p:nvPr/>
        </p:nvSpPr>
        <p:spPr>
          <a:xfrm>
            <a:off x="584532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Line 57"/>
          <p:cNvSpPr/>
          <p:nvPr/>
        </p:nvSpPr>
        <p:spPr>
          <a:xfrm flipH="1">
            <a:off x="585756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73" name="Line 58"/>
          <p:cNvSpPr/>
          <p:nvPr/>
        </p:nvSpPr>
        <p:spPr>
          <a:xfrm>
            <a:off x="595728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74" name="CustomShape 59"/>
          <p:cNvSpPr/>
          <p:nvPr/>
        </p:nvSpPr>
        <p:spPr>
          <a:xfrm>
            <a:off x="605772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Line 60"/>
          <p:cNvSpPr/>
          <p:nvPr/>
        </p:nvSpPr>
        <p:spPr>
          <a:xfrm flipH="1">
            <a:off x="606996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76" name="Line 61"/>
          <p:cNvSpPr/>
          <p:nvPr/>
        </p:nvSpPr>
        <p:spPr>
          <a:xfrm>
            <a:off x="616968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77" name="CustomShape 62"/>
          <p:cNvSpPr/>
          <p:nvPr/>
        </p:nvSpPr>
        <p:spPr>
          <a:xfrm flipV="1">
            <a:off x="543348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Line 63"/>
          <p:cNvSpPr/>
          <p:nvPr/>
        </p:nvSpPr>
        <p:spPr>
          <a:xfrm flipH="1" flipV="1">
            <a:off x="544572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79" name="Line 64"/>
          <p:cNvSpPr/>
          <p:nvPr/>
        </p:nvSpPr>
        <p:spPr>
          <a:xfrm flipV="1">
            <a:off x="554544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80" name="CustomShape 65"/>
          <p:cNvSpPr/>
          <p:nvPr/>
        </p:nvSpPr>
        <p:spPr>
          <a:xfrm flipV="1">
            <a:off x="564552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Line 66"/>
          <p:cNvSpPr/>
          <p:nvPr/>
        </p:nvSpPr>
        <p:spPr>
          <a:xfrm flipH="1" flipV="1">
            <a:off x="565776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82" name="Line 67"/>
          <p:cNvSpPr/>
          <p:nvPr/>
        </p:nvSpPr>
        <p:spPr>
          <a:xfrm flipV="1">
            <a:off x="575748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83" name="CustomShape 68"/>
          <p:cNvSpPr/>
          <p:nvPr/>
        </p:nvSpPr>
        <p:spPr>
          <a:xfrm flipV="1">
            <a:off x="585756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Line 69"/>
          <p:cNvSpPr/>
          <p:nvPr/>
        </p:nvSpPr>
        <p:spPr>
          <a:xfrm flipH="1" flipV="1">
            <a:off x="586980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85" name="Line 70"/>
          <p:cNvSpPr/>
          <p:nvPr/>
        </p:nvSpPr>
        <p:spPr>
          <a:xfrm flipV="1">
            <a:off x="596952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86" name="CustomShape 71"/>
          <p:cNvSpPr/>
          <p:nvPr/>
        </p:nvSpPr>
        <p:spPr>
          <a:xfrm flipV="1">
            <a:off x="606996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Line 72"/>
          <p:cNvSpPr/>
          <p:nvPr/>
        </p:nvSpPr>
        <p:spPr>
          <a:xfrm flipH="1" flipV="1">
            <a:off x="608220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88" name="Line 73"/>
          <p:cNvSpPr/>
          <p:nvPr/>
        </p:nvSpPr>
        <p:spPr>
          <a:xfrm flipV="1">
            <a:off x="618192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89" name="CustomShape 74"/>
          <p:cNvSpPr/>
          <p:nvPr/>
        </p:nvSpPr>
        <p:spPr>
          <a:xfrm>
            <a:off x="1425240" y="1536840"/>
            <a:ext cx="19872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Line 75"/>
          <p:cNvSpPr/>
          <p:nvPr/>
        </p:nvSpPr>
        <p:spPr>
          <a:xfrm flipH="1">
            <a:off x="1436760" y="163260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91" name="Line 76"/>
          <p:cNvSpPr/>
          <p:nvPr/>
        </p:nvSpPr>
        <p:spPr>
          <a:xfrm>
            <a:off x="1536840" y="163260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92" name="CustomShape 77"/>
          <p:cNvSpPr/>
          <p:nvPr/>
        </p:nvSpPr>
        <p:spPr>
          <a:xfrm>
            <a:off x="1637280" y="1536840"/>
            <a:ext cx="19872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Line 78"/>
          <p:cNvSpPr/>
          <p:nvPr/>
        </p:nvSpPr>
        <p:spPr>
          <a:xfrm flipH="1">
            <a:off x="1648800" y="163260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94" name="Line 79"/>
          <p:cNvSpPr/>
          <p:nvPr/>
        </p:nvSpPr>
        <p:spPr>
          <a:xfrm>
            <a:off x="1748880" y="163260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95" name="CustomShape 80"/>
          <p:cNvSpPr/>
          <p:nvPr/>
        </p:nvSpPr>
        <p:spPr>
          <a:xfrm>
            <a:off x="184896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Line 81"/>
          <p:cNvSpPr/>
          <p:nvPr/>
        </p:nvSpPr>
        <p:spPr>
          <a:xfrm flipH="1">
            <a:off x="186120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97" name="Line 82"/>
          <p:cNvSpPr/>
          <p:nvPr/>
        </p:nvSpPr>
        <p:spPr>
          <a:xfrm>
            <a:off x="196092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198" name="CustomShape 83"/>
          <p:cNvSpPr/>
          <p:nvPr/>
        </p:nvSpPr>
        <p:spPr>
          <a:xfrm>
            <a:off x="206100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Line 84"/>
          <p:cNvSpPr/>
          <p:nvPr/>
        </p:nvSpPr>
        <p:spPr>
          <a:xfrm flipH="1">
            <a:off x="207324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00" name="Line 85"/>
          <p:cNvSpPr/>
          <p:nvPr/>
        </p:nvSpPr>
        <p:spPr>
          <a:xfrm>
            <a:off x="217296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01" name="CustomShape 86"/>
          <p:cNvSpPr/>
          <p:nvPr/>
        </p:nvSpPr>
        <p:spPr>
          <a:xfrm flipV="1">
            <a:off x="1437480" y="2024640"/>
            <a:ext cx="19872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Line 87"/>
          <p:cNvSpPr/>
          <p:nvPr/>
        </p:nvSpPr>
        <p:spPr>
          <a:xfrm flipH="1" flipV="1">
            <a:off x="1449000" y="183996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03" name="Line 88"/>
          <p:cNvSpPr/>
          <p:nvPr/>
        </p:nvSpPr>
        <p:spPr>
          <a:xfrm flipV="1">
            <a:off x="1549080" y="183996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04" name="CustomShape 89"/>
          <p:cNvSpPr/>
          <p:nvPr/>
        </p:nvSpPr>
        <p:spPr>
          <a:xfrm flipV="1">
            <a:off x="1649520" y="2024640"/>
            <a:ext cx="19872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Line 90"/>
          <p:cNvSpPr/>
          <p:nvPr/>
        </p:nvSpPr>
        <p:spPr>
          <a:xfrm flipH="1" flipV="1">
            <a:off x="1661040" y="183996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06" name="Line 91"/>
          <p:cNvSpPr/>
          <p:nvPr/>
        </p:nvSpPr>
        <p:spPr>
          <a:xfrm flipV="1">
            <a:off x="1761120" y="183996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07" name="CustomShape 92"/>
          <p:cNvSpPr/>
          <p:nvPr/>
        </p:nvSpPr>
        <p:spPr>
          <a:xfrm flipV="1">
            <a:off x="186120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Line 93"/>
          <p:cNvSpPr/>
          <p:nvPr/>
        </p:nvSpPr>
        <p:spPr>
          <a:xfrm flipH="1" flipV="1">
            <a:off x="187344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09" name="Line 94"/>
          <p:cNvSpPr/>
          <p:nvPr/>
        </p:nvSpPr>
        <p:spPr>
          <a:xfrm flipV="1">
            <a:off x="197316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10" name="CustomShape 95"/>
          <p:cNvSpPr/>
          <p:nvPr/>
        </p:nvSpPr>
        <p:spPr>
          <a:xfrm flipV="1">
            <a:off x="207324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Line 96"/>
          <p:cNvSpPr/>
          <p:nvPr/>
        </p:nvSpPr>
        <p:spPr>
          <a:xfrm flipH="1" flipV="1">
            <a:off x="208548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12" name="Line 97"/>
          <p:cNvSpPr/>
          <p:nvPr/>
        </p:nvSpPr>
        <p:spPr>
          <a:xfrm flipV="1">
            <a:off x="218520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13" name="CustomShape 98"/>
          <p:cNvSpPr/>
          <p:nvPr/>
        </p:nvSpPr>
        <p:spPr>
          <a:xfrm>
            <a:off x="576360" y="1536840"/>
            <a:ext cx="19872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Line 99"/>
          <p:cNvSpPr/>
          <p:nvPr/>
        </p:nvSpPr>
        <p:spPr>
          <a:xfrm flipH="1">
            <a:off x="587880" y="163260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15" name="Line 100"/>
          <p:cNvSpPr/>
          <p:nvPr/>
        </p:nvSpPr>
        <p:spPr>
          <a:xfrm>
            <a:off x="687960" y="163260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16" name="CustomShape 101"/>
          <p:cNvSpPr/>
          <p:nvPr/>
        </p:nvSpPr>
        <p:spPr>
          <a:xfrm>
            <a:off x="788400" y="1536840"/>
            <a:ext cx="19872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Line 102"/>
          <p:cNvSpPr/>
          <p:nvPr/>
        </p:nvSpPr>
        <p:spPr>
          <a:xfrm flipH="1">
            <a:off x="799920" y="163260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18" name="Line 103"/>
          <p:cNvSpPr/>
          <p:nvPr/>
        </p:nvSpPr>
        <p:spPr>
          <a:xfrm>
            <a:off x="900000" y="163260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19" name="CustomShape 104"/>
          <p:cNvSpPr/>
          <p:nvPr/>
        </p:nvSpPr>
        <p:spPr>
          <a:xfrm>
            <a:off x="100008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Line 105"/>
          <p:cNvSpPr/>
          <p:nvPr/>
        </p:nvSpPr>
        <p:spPr>
          <a:xfrm flipH="1">
            <a:off x="101232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21" name="Line 106"/>
          <p:cNvSpPr/>
          <p:nvPr/>
        </p:nvSpPr>
        <p:spPr>
          <a:xfrm>
            <a:off x="111204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22" name="CustomShape 107"/>
          <p:cNvSpPr/>
          <p:nvPr/>
        </p:nvSpPr>
        <p:spPr>
          <a:xfrm>
            <a:off x="121212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Line 108"/>
          <p:cNvSpPr/>
          <p:nvPr/>
        </p:nvSpPr>
        <p:spPr>
          <a:xfrm flipH="1">
            <a:off x="122436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24" name="Line 109"/>
          <p:cNvSpPr/>
          <p:nvPr/>
        </p:nvSpPr>
        <p:spPr>
          <a:xfrm>
            <a:off x="132408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25" name="CustomShape 110"/>
          <p:cNvSpPr/>
          <p:nvPr/>
        </p:nvSpPr>
        <p:spPr>
          <a:xfrm flipV="1">
            <a:off x="588600" y="2024640"/>
            <a:ext cx="19872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Line 111"/>
          <p:cNvSpPr/>
          <p:nvPr/>
        </p:nvSpPr>
        <p:spPr>
          <a:xfrm flipH="1" flipV="1">
            <a:off x="600120" y="183996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27" name="Line 112"/>
          <p:cNvSpPr/>
          <p:nvPr/>
        </p:nvSpPr>
        <p:spPr>
          <a:xfrm flipV="1">
            <a:off x="700200" y="183996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28" name="CustomShape 113"/>
          <p:cNvSpPr/>
          <p:nvPr/>
        </p:nvSpPr>
        <p:spPr>
          <a:xfrm flipV="1">
            <a:off x="800640" y="2024640"/>
            <a:ext cx="19872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114"/>
          <p:cNvSpPr/>
          <p:nvPr/>
        </p:nvSpPr>
        <p:spPr>
          <a:xfrm flipH="1" flipV="1">
            <a:off x="812160" y="183996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30" name="Line 115"/>
          <p:cNvSpPr/>
          <p:nvPr/>
        </p:nvSpPr>
        <p:spPr>
          <a:xfrm flipV="1">
            <a:off x="912240" y="183996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31" name="CustomShape 116"/>
          <p:cNvSpPr/>
          <p:nvPr/>
        </p:nvSpPr>
        <p:spPr>
          <a:xfrm flipV="1">
            <a:off x="101232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Line 117"/>
          <p:cNvSpPr/>
          <p:nvPr/>
        </p:nvSpPr>
        <p:spPr>
          <a:xfrm flipH="1" flipV="1">
            <a:off x="102456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33" name="Line 118"/>
          <p:cNvSpPr/>
          <p:nvPr/>
        </p:nvSpPr>
        <p:spPr>
          <a:xfrm flipV="1">
            <a:off x="112428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34" name="CustomShape 119"/>
          <p:cNvSpPr/>
          <p:nvPr/>
        </p:nvSpPr>
        <p:spPr>
          <a:xfrm flipV="1">
            <a:off x="122436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Line 120"/>
          <p:cNvSpPr/>
          <p:nvPr/>
        </p:nvSpPr>
        <p:spPr>
          <a:xfrm flipH="1" flipV="1">
            <a:off x="123660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36" name="Line 121"/>
          <p:cNvSpPr/>
          <p:nvPr/>
        </p:nvSpPr>
        <p:spPr>
          <a:xfrm flipV="1">
            <a:off x="133632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37" name="CustomShape 122"/>
          <p:cNvSpPr/>
          <p:nvPr/>
        </p:nvSpPr>
        <p:spPr>
          <a:xfrm>
            <a:off x="3098520" y="1536840"/>
            <a:ext cx="19872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Line 123"/>
          <p:cNvSpPr/>
          <p:nvPr/>
        </p:nvSpPr>
        <p:spPr>
          <a:xfrm flipH="1">
            <a:off x="3110040" y="163260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39" name="Line 124"/>
          <p:cNvSpPr/>
          <p:nvPr/>
        </p:nvSpPr>
        <p:spPr>
          <a:xfrm>
            <a:off x="3210120" y="163260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40" name="CustomShape 125"/>
          <p:cNvSpPr/>
          <p:nvPr/>
        </p:nvSpPr>
        <p:spPr>
          <a:xfrm>
            <a:off x="3310560" y="1536840"/>
            <a:ext cx="19872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Line 126"/>
          <p:cNvSpPr/>
          <p:nvPr/>
        </p:nvSpPr>
        <p:spPr>
          <a:xfrm flipH="1">
            <a:off x="3322080" y="163260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42" name="Line 127"/>
          <p:cNvSpPr/>
          <p:nvPr/>
        </p:nvSpPr>
        <p:spPr>
          <a:xfrm>
            <a:off x="3422160" y="163260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43" name="CustomShape 128"/>
          <p:cNvSpPr/>
          <p:nvPr/>
        </p:nvSpPr>
        <p:spPr>
          <a:xfrm>
            <a:off x="352224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Line 129"/>
          <p:cNvSpPr/>
          <p:nvPr/>
        </p:nvSpPr>
        <p:spPr>
          <a:xfrm flipH="1">
            <a:off x="353448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45" name="Line 130"/>
          <p:cNvSpPr/>
          <p:nvPr/>
        </p:nvSpPr>
        <p:spPr>
          <a:xfrm>
            <a:off x="363420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46" name="CustomShape 131"/>
          <p:cNvSpPr/>
          <p:nvPr/>
        </p:nvSpPr>
        <p:spPr>
          <a:xfrm>
            <a:off x="373428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Line 132"/>
          <p:cNvSpPr/>
          <p:nvPr/>
        </p:nvSpPr>
        <p:spPr>
          <a:xfrm flipH="1">
            <a:off x="374652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48" name="Line 133"/>
          <p:cNvSpPr/>
          <p:nvPr/>
        </p:nvSpPr>
        <p:spPr>
          <a:xfrm>
            <a:off x="384624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49" name="CustomShape 134"/>
          <p:cNvSpPr/>
          <p:nvPr/>
        </p:nvSpPr>
        <p:spPr>
          <a:xfrm flipV="1">
            <a:off x="3110760" y="2024640"/>
            <a:ext cx="19872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Line 135"/>
          <p:cNvSpPr/>
          <p:nvPr/>
        </p:nvSpPr>
        <p:spPr>
          <a:xfrm flipH="1" flipV="1">
            <a:off x="3122280" y="183996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51" name="Line 136"/>
          <p:cNvSpPr/>
          <p:nvPr/>
        </p:nvSpPr>
        <p:spPr>
          <a:xfrm flipV="1">
            <a:off x="3222360" y="183996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52" name="CustomShape 137"/>
          <p:cNvSpPr/>
          <p:nvPr/>
        </p:nvSpPr>
        <p:spPr>
          <a:xfrm flipV="1">
            <a:off x="3322800" y="2024640"/>
            <a:ext cx="19872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Line 138"/>
          <p:cNvSpPr/>
          <p:nvPr/>
        </p:nvSpPr>
        <p:spPr>
          <a:xfrm flipH="1" flipV="1">
            <a:off x="3334320" y="183996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54" name="Line 139"/>
          <p:cNvSpPr/>
          <p:nvPr/>
        </p:nvSpPr>
        <p:spPr>
          <a:xfrm flipV="1">
            <a:off x="3434400" y="183996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55" name="CustomShape 140"/>
          <p:cNvSpPr/>
          <p:nvPr/>
        </p:nvSpPr>
        <p:spPr>
          <a:xfrm flipV="1">
            <a:off x="353448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Line 141"/>
          <p:cNvSpPr/>
          <p:nvPr/>
        </p:nvSpPr>
        <p:spPr>
          <a:xfrm flipH="1" flipV="1">
            <a:off x="354672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57" name="Line 142"/>
          <p:cNvSpPr/>
          <p:nvPr/>
        </p:nvSpPr>
        <p:spPr>
          <a:xfrm flipV="1">
            <a:off x="364644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58" name="CustomShape 143"/>
          <p:cNvSpPr/>
          <p:nvPr/>
        </p:nvSpPr>
        <p:spPr>
          <a:xfrm flipV="1">
            <a:off x="374652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Line 144"/>
          <p:cNvSpPr/>
          <p:nvPr/>
        </p:nvSpPr>
        <p:spPr>
          <a:xfrm flipH="1" flipV="1">
            <a:off x="375876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60" name="Line 145"/>
          <p:cNvSpPr/>
          <p:nvPr/>
        </p:nvSpPr>
        <p:spPr>
          <a:xfrm flipV="1">
            <a:off x="385848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61" name="CustomShape 146"/>
          <p:cNvSpPr/>
          <p:nvPr/>
        </p:nvSpPr>
        <p:spPr>
          <a:xfrm>
            <a:off x="2249640" y="1536840"/>
            <a:ext cx="19872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Line 147"/>
          <p:cNvSpPr/>
          <p:nvPr/>
        </p:nvSpPr>
        <p:spPr>
          <a:xfrm flipH="1">
            <a:off x="2261160" y="163260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63" name="Line 148"/>
          <p:cNvSpPr/>
          <p:nvPr/>
        </p:nvSpPr>
        <p:spPr>
          <a:xfrm>
            <a:off x="2361240" y="163260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64" name="CustomShape 149"/>
          <p:cNvSpPr/>
          <p:nvPr/>
        </p:nvSpPr>
        <p:spPr>
          <a:xfrm>
            <a:off x="2461680" y="1536840"/>
            <a:ext cx="19872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Line 150"/>
          <p:cNvSpPr/>
          <p:nvPr/>
        </p:nvSpPr>
        <p:spPr>
          <a:xfrm flipH="1">
            <a:off x="2473200" y="163260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66" name="Line 151"/>
          <p:cNvSpPr/>
          <p:nvPr/>
        </p:nvSpPr>
        <p:spPr>
          <a:xfrm>
            <a:off x="2573280" y="163260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67" name="CustomShape 152"/>
          <p:cNvSpPr/>
          <p:nvPr/>
        </p:nvSpPr>
        <p:spPr>
          <a:xfrm>
            <a:off x="267336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Line 153"/>
          <p:cNvSpPr/>
          <p:nvPr/>
        </p:nvSpPr>
        <p:spPr>
          <a:xfrm flipH="1">
            <a:off x="268560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69" name="Line 154"/>
          <p:cNvSpPr/>
          <p:nvPr/>
        </p:nvSpPr>
        <p:spPr>
          <a:xfrm>
            <a:off x="278532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70" name="CustomShape 155"/>
          <p:cNvSpPr/>
          <p:nvPr/>
        </p:nvSpPr>
        <p:spPr>
          <a:xfrm>
            <a:off x="288540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Line 156"/>
          <p:cNvSpPr/>
          <p:nvPr/>
        </p:nvSpPr>
        <p:spPr>
          <a:xfrm flipH="1">
            <a:off x="289764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72" name="Line 157"/>
          <p:cNvSpPr/>
          <p:nvPr/>
        </p:nvSpPr>
        <p:spPr>
          <a:xfrm>
            <a:off x="299736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73" name="CustomShape 158"/>
          <p:cNvSpPr/>
          <p:nvPr/>
        </p:nvSpPr>
        <p:spPr>
          <a:xfrm flipV="1">
            <a:off x="2261880" y="2024640"/>
            <a:ext cx="19872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Line 159"/>
          <p:cNvSpPr/>
          <p:nvPr/>
        </p:nvSpPr>
        <p:spPr>
          <a:xfrm flipH="1" flipV="1">
            <a:off x="2273400" y="183996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75" name="Line 160"/>
          <p:cNvSpPr/>
          <p:nvPr/>
        </p:nvSpPr>
        <p:spPr>
          <a:xfrm flipV="1">
            <a:off x="2373480" y="183996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76" name="CustomShape 161"/>
          <p:cNvSpPr/>
          <p:nvPr/>
        </p:nvSpPr>
        <p:spPr>
          <a:xfrm flipV="1">
            <a:off x="2473920" y="2024640"/>
            <a:ext cx="19872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Line 162"/>
          <p:cNvSpPr/>
          <p:nvPr/>
        </p:nvSpPr>
        <p:spPr>
          <a:xfrm flipH="1" flipV="1">
            <a:off x="2485440" y="183996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78" name="Line 163"/>
          <p:cNvSpPr/>
          <p:nvPr/>
        </p:nvSpPr>
        <p:spPr>
          <a:xfrm flipV="1">
            <a:off x="2585520" y="1839960"/>
            <a:ext cx="7452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79" name="CustomShape 164"/>
          <p:cNvSpPr/>
          <p:nvPr/>
        </p:nvSpPr>
        <p:spPr>
          <a:xfrm flipV="1">
            <a:off x="268560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Line 165"/>
          <p:cNvSpPr/>
          <p:nvPr/>
        </p:nvSpPr>
        <p:spPr>
          <a:xfrm flipH="1" flipV="1">
            <a:off x="269784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81" name="Line 166"/>
          <p:cNvSpPr/>
          <p:nvPr/>
        </p:nvSpPr>
        <p:spPr>
          <a:xfrm flipV="1">
            <a:off x="279756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82" name="CustomShape 167"/>
          <p:cNvSpPr/>
          <p:nvPr/>
        </p:nvSpPr>
        <p:spPr>
          <a:xfrm flipV="1">
            <a:off x="289764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Line 168"/>
          <p:cNvSpPr/>
          <p:nvPr/>
        </p:nvSpPr>
        <p:spPr>
          <a:xfrm flipH="1" flipV="1">
            <a:off x="290988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84" name="Line 169"/>
          <p:cNvSpPr/>
          <p:nvPr/>
        </p:nvSpPr>
        <p:spPr>
          <a:xfrm flipV="1">
            <a:off x="300960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85" name="CustomShape 170"/>
          <p:cNvSpPr/>
          <p:nvPr/>
        </p:nvSpPr>
        <p:spPr>
          <a:xfrm>
            <a:off x="711972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Line 171"/>
          <p:cNvSpPr/>
          <p:nvPr/>
        </p:nvSpPr>
        <p:spPr>
          <a:xfrm flipH="1">
            <a:off x="713196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87" name="Line 172"/>
          <p:cNvSpPr/>
          <p:nvPr/>
        </p:nvSpPr>
        <p:spPr>
          <a:xfrm>
            <a:off x="723168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88" name="CustomShape 173"/>
          <p:cNvSpPr/>
          <p:nvPr/>
        </p:nvSpPr>
        <p:spPr>
          <a:xfrm>
            <a:off x="733176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Line 174"/>
          <p:cNvSpPr/>
          <p:nvPr/>
        </p:nvSpPr>
        <p:spPr>
          <a:xfrm flipH="1">
            <a:off x="734400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90" name="Line 175"/>
          <p:cNvSpPr/>
          <p:nvPr/>
        </p:nvSpPr>
        <p:spPr>
          <a:xfrm>
            <a:off x="744372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91" name="CustomShape 176"/>
          <p:cNvSpPr/>
          <p:nvPr/>
        </p:nvSpPr>
        <p:spPr>
          <a:xfrm>
            <a:off x="754380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Line 177"/>
          <p:cNvSpPr/>
          <p:nvPr/>
        </p:nvSpPr>
        <p:spPr>
          <a:xfrm flipH="1">
            <a:off x="755604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93" name="Line 178"/>
          <p:cNvSpPr/>
          <p:nvPr/>
        </p:nvSpPr>
        <p:spPr>
          <a:xfrm>
            <a:off x="765576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94" name="CustomShape 179"/>
          <p:cNvSpPr/>
          <p:nvPr/>
        </p:nvSpPr>
        <p:spPr>
          <a:xfrm>
            <a:off x="775620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Line 180"/>
          <p:cNvSpPr/>
          <p:nvPr/>
        </p:nvSpPr>
        <p:spPr>
          <a:xfrm flipH="1">
            <a:off x="776844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96" name="Line 181"/>
          <p:cNvSpPr/>
          <p:nvPr/>
        </p:nvSpPr>
        <p:spPr>
          <a:xfrm>
            <a:off x="786816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97" name="CustomShape 182"/>
          <p:cNvSpPr/>
          <p:nvPr/>
        </p:nvSpPr>
        <p:spPr>
          <a:xfrm flipV="1">
            <a:off x="713196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Line 183"/>
          <p:cNvSpPr/>
          <p:nvPr/>
        </p:nvSpPr>
        <p:spPr>
          <a:xfrm flipH="1" flipV="1">
            <a:off x="714420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299" name="Line 184"/>
          <p:cNvSpPr/>
          <p:nvPr/>
        </p:nvSpPr>
        <p:spPr>
          <a:xfrm flipV="1">
            <a:off x="724392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00" name="CustomShape 185"/>
          <p:cNvSpPr/>
          <p:nvPr/>
        </p:nvSpPr>
        <p:spPr>
          <a:xfrm flipV="1">
            <a:off x="734400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Line 186"/>
          <p:cNvSpPr/>
          <p:nvPr/>
        </p:nvSpPr>
        <p:spPr>
          <a:xfrm flipH="1" flipV="1">
            <a:off x="735624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02" name="Line 187"/>
          <p:cNvSpPr/>
          <p:nvPr/>
        </p:nvSpPr>
        <p:spPr>
          <a:xfrm flipV="1">
            <a:off x="745596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03" name="CustomShape 188"/>
          <p:cNvSpPr/>
          <p:nvPr/>
        </p:nvSpPr>
        <p:spPr>
          <a:xfrm flipV="1">
            <a:off x="755604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Line 189"/>
          <p:cNvSpPr/>
          <p:nvPr/>
        </p:nvSpPr>
        <p:spPr>
          <a:xfrm flipH="1" flipV="1">
            <a:off x="756828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05" name="Line 190"/>
          <p:cNvSpPr/>
          <p:nvPr/>
        </p:nvSpPr>
        <p:spPr>
          <a:xfrm flipV="1">
            <a:off x="766800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06" name="CustomShape 191"/>
          <p:cNvSpPr/>
          <p:nvPr/>
        </p:nvSpPr>
        <p:spPr>
          <a:xfrm flipV="1">
            <a:off x="776844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192"/>
          <p:cNvSpPr/>
          <p:nvPr/>
        </p:nvSpPr>
        <p:spPr>
          <a:xfrm flipH="1" flipV="1">
            <a:off x="778068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08" name="Line 193"/>
          <p:cNvSpPr/>
          <p:nvPr/>
        </p:nvSpPr>
        <p:spPr>
          <a:xfrm flipV="1">
            <a:off x="788040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09" name="CustomShape 194"/>
          <p:cNvSpPr/>
          <p:nvPr/>
        </p:nvSpPr>
        <p:spPr>
          <a:xfrm>
            <a:off x="627048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Line 195"/>
          <p:cNvSpPr/>
          <p:nvPr/>
        </p:nvSpPr>
        <p:spPr>
          <a:xfrm flipH="1">
            <a:off x="628272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11" name="Line 196"/>
          <p:cNvSpPr/>
          <p:nvPr/>
        </p:nvSpPr>
        <p:spPr>
          <a:xfrm>
            <a:off x="638244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12" name="CustomShape 197"/>
          <p:cNvSpPr/>
          <p:nvPr/>
        </p:nvSpPr>
        <p:spPr>
          <a:xfrm>
            <a:off x="648252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Line 198"/>
          <p:cNvSpPr/>
          <p:nvPr/>
        </p:nvSpPr>
        <p:spPr>
          <a:xfrm flipH="1">
            <a:off x="649476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14" name="Line 199"/>
          <p:cNvSpPr/>
          <p:nvPr/>
        </p:nvSpPr>
        <p:spPr>
          <a:xfrm>
            <a:off x="659448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15" name="CustomShape 200"/>
          <p:cNvSpPr/>
          <p:nvPr/>
        </p:nvSpPr>
        <p:spPr>
          <a:xfrm>
            <a:off x="669456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Line 201"/>
          <p:cNvSpPr/>
          <p:nvPr/>
        </p:nvSpPr>
        <p:spPr>
          <a:xfrm flipH="1">
            <a:off x="670680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17" name="Line 202"/>
          <p:cNvSpPr/>
          <p:nvPr/>
        </p:nvSpPr>
        <p:spPr>
          <a:xfrm>
            <a:off x="680652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18" name="CustomShape 203"/>
          <p:cNvSpPr/>
          <p:nvPr/>
        </p:nvSpPr>
        <p:spPr>
          <a:xfrm>
            <a:off x="690696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Line 204"/>
          <p:cNvSpPr/>
          <p:nvPr/>
        </p:nvSpPr>
        <p:spPr>
          <a:xfrm flipH="1">
            <a:off x="691920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20" name="Line 205"/>
          <p:cNvSpPr/>
          <p:nvPr/>
        </p:nvSpPr>
        <p:spPr>
          <a:xfrm>
            <a:off x="701892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21" name="CustomShape 206"/>
          <p:cNvSpPr/>
          <p:nvPr/>
        </p:nvSpPr>
        <p:spPr>
          <a:xfrm flipV="1">
            <a:off x="628272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Line 207"/>
          <p:cNvSpPr/>
          <p:nvPr/>
        </p:nvSpPr>
        <p:spPr>
          <a:xfrm flipH="1" flipV="1">
            <a:off x="629496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23" name="Line 208"/>
          <p:cNvSpPr/>
          <p:nvPr/>
        </p:nvSpPr>
        <p:spPr>
          <a:xfrm flipV="1">
            <a:off x="639468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24" name="CustomShape 209"/>
          <p:cNvSpPr/>
          <p:nvPr/>
        </p:nvSpPr>
        <p:spPr>
          <a:xfrm flipV="1">
            <a:off x="649476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Line 210"/>
          <p:cNvSpPr/>
          <p:nvPr/>
        </p:nvSpPr>
        <p:spPr>
          <a:xfrm flipH="1" flipV="1">
            <a:off x="650700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26" name="Line 211"/>
          <p:cNvSpPr/>
          <p:nvPr/>
        </p:nvSpPr>
        <p:spPr>
          <a:xfrm flipV="1">
            <a:off x="660672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27" name="CustomShape 212"/>
          <p:cNvSpPr/>
          <p:nvPr/>
        </p:nvSpPr>
        <p:spPr>
          <a:xfrm flipV="1">
            <a:off x="670680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Line 213"/>
          <p:cNvSpPr/>
          <p:nvPr/>
        </p:nvSpPr>
        <p:spPr>
          <a:xfrm flipH="1" flipV="1">
            <a:off x="671904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29" name="Line 214"/>
          <p:cNvSpPr/>
          <p:nvPr/>
        </p:nvSpPr>
        <p:spPr>
          <a:xfrm flipV="1">
            <a:off x="681876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30" name="CustomShape 215"/>
          <p:cNvSpPr/>
          <p:nvPr/>
        </p:nvSpPr>
        <p:spPr>
          <a:xfrm flipV="1">
            <a:off x="691920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Line 216"/>
          <p:cNvSpPr/>
          <p:nvPr/>
        </p:nvSpPr>
        <p:spPr>
          <a:xfrm flipH="1" flipV="1">
            <a:off x="693144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32" name="Line 217"/>
          <p:cNvSpPr/>
          <p:nvPr/>
        </p:nvSpPr>
        <p:spPr>
          <a:xfrm flipV="1">
            <a:off x="703116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33" name="CustomShape 218"/>
          <p:cNvSpPr/>
          <p:nvPr/>
        </p:nvSpPr>
        <p:spPr>
          <a:xfrm>
            <a:off x="851040" y="1063800"/>
            <a:ext cx="3379680" cy="1498320"/>
          </a:xfrm>
          <a:prstGeom prst="rect">
            <a:avLst/>
          </a:prstGeom>
          <a:noFill/>
          <a:ln w="5724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19"/>
          <p:cNvSpPr/>
          <p:nvPr/>
        </p:nvSpPr>
        <p:spPr>
          <a:xfrm>
            <a:off x="5746680" y="1063800"/>
            <a:ext cx="2797200" cy="1562040"/>
          </a:xfrm>
          <a:prstGeom prst="rect">
            <a:avLst/>
          </a:prstGeom>
          <a:noFill/>
          <a:ln w="5724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220"/>
          <p:cNvSpPr/>
          <p:nvPr/>
        </p:nvSpPr>
        <p:spPr>
          <a:xfrm>
            <a:off x="3227400" y="674640"/>
            <a:ext cx="3772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0066CC"/>
                </a:solidFill>
                <a:latin typeface="Calibri"/>
              </a:rPr>
              <a:t>N</a:t>
            </a:r>
            <a:endParaRPr/>
          </a:p>
        </p:txBody>
      </p:sp>
      <p:sp>
        <p:nvSpPr>
          <p:cNvPr id="336" name="CustomShape 221"/>
          <p:cNvSpPr/>
          <p:nvPr/>
        </p:nvSpPr>
        <p:spPr>
          <a:xfrm>
            <a:off x="7545240" y="709560"/>
            <a:ext cx="3772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FF6600"/>
                </a:solidFill>
                <a:latin typeface="Calibri"/>
              </a:rPr>
              <a:t>N</a:t>
            </a:r>
            <a:endParaRPr/>
          </a:p>
        </p:txBody>
      </p:sp>
      <p:sp>
        <p:nvSpPr>
          <p:cNvPr id="337" name="CustomShape 222"/>
          <p:cNvSpPr/>
          <p:nvPr/>
        </p:nvSpPr>
        <p:spPr>
          <a:xfrm>
            <a:off x="8523360" y="2246400"/>
            <a:ext cx="3438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FF6600"/>
                </a:solidFill>
                <a:latin typeface="Calibri"/>
              </a:rPr>
              <a:t>C</a:t>
            </a:r>
            <a:endParaRPr/>
          </a:p>
        </p:txBody>
      </p:sp>
      <p:sp>
        <p:nvSpPr>
          <p:cNvPr id="338" name="CustomShape 223"/>
          <p:cNvSpPr/>
          <p:nvPr/>
        </p:nvSpPr>
        <p:spPr>
          <a:xfrm>
            <a:off x="479520" y="2187720"/>
            <a:ext cx="3438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0066CC"/>
                </a:solidFill>
                <a:latin typeface="Calibri"/>
              </a:rPr>
              <a:t>C</a:t>
            </a:r>
            <a:endParaRPr/>
          </a:p>
        </p:txBody>
      </p:sp>
      <p:sp>
        <p:nvSpPr>
          <p:cNvPr id="339" name="CustomShape 224"/>
          <p:cNvSpPr/>
          <p:nvPr/>
        </p:nvSpPr>
        <p:spPr>
          <a:xfrm>
            <a:off x="539640" y="2781360"/>
            <a:ext cx="4281480" cy="131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66CC"/>
                </a:solidFill>
                <a:latin typeface="Wingdings"/>
                <a:ea typeface="Wingdings"/>
              </a:rPr>
              <a:t></a:t>
            </a:r>
            <a:r>
              <a:rPr lang="it-IT" sz="2000">
                <a:solidFill>
                  <a:srgbClr val="0066CC"/>
                </a:solidFill>
                <a:latin typeface="Calibri"/>
              </a:rPr>
              <a:t> cAMP (mediante Gs)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66CC"/>
                </a:solidFill>
                <a:latin typeface="Wingdings"/>
                <a:ea typeface="Wingdings"/>
              </a:rPr>
              <a:t></a:t>
            </a:r>
            <a:r>
              <a:rPr lang="it-IT" sz="2000">
                <a:solidFill>
                  <a:srgbClr val="0066CC"/>
                </a:solidFill>
                <a:latin typeface="Calibri"/>
              </a:rPr>
              <a:t> Idrolisi PIP2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66CC"/>
                </a:solidFill>
                <a:latin typeface="Wingdings"/>
                <a:ea typeface="Wingdings"/>
              </a:rPr>
              <a:t></a:t>
            </a:r>
            <a:r>
              <a:rPr lang="it-IT" sz="2000">
                <a:solidFill>
                  <a:srgbClr val="0066CC"/>
                </a:solidFill>
                <a:latin typeface="Calibri"/>
              </a:rPr>
              <a:t> Mobilizzazione del Ca (mediante IP3)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66CC"/>
                </a:solidFill>
                <a:latin typeface="Wingdings"/>
                <a:ea typeface="Wingdings"/>
              </a:rPr>
              <a:t></a:t>
            </a:r>
            <a:r>
              <a:rPr lang="it-IT" sz="2000">
                <a:solidFill>
                  <a:srgbClr val="0066CC"/>
                </a:solidFill>
                <a:latin typeface="Calibri"/>
              </a:rPr>
              <a:t> Attivazione PKC</a:t>
            </a:r>
            <a:endParaRPr/>
          </a:p>
        </p:txBody>
      </p:sp>
      <p:sp>
        <p:nvSpPr>
          <p:cNvPr id="340" name="CustomShape 225"/>
          <p:cNvSpPr/>
          <p:nvPr/>
        </p:nvSpPr>
        <p:spPr>
          <a:xfrm>
            <a:off x="499752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Line 226"/>
          <p:cNvSpPr/>
          <p:nvPr/>
        </p:nvSpPr>
        <p:spPr>
          <a:xfrm flipH="1">
            <a:off x="500976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42" name="Line 227"/>
          <p:cNvSpPr/>
          <p:nvPr/>
        </p:nvSpPr>
        <p:spPr>
          <a:xfrm>
            <a:off x="510948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43" name="CustomShape 228"/>
          <p:cNvSpPr/>
          <p:nvPr/>
        </p:nvSpPr>
        <p:spPr>
          <a:xfrm>
            <a:off x="520956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Line 229"/>
          <p:cNvSpPr/>
          <p:nvPr/>
        </p:nvSpPr>
        <p:spPr>
          <a:xfrm flipH="1">
            <a:off x="522180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45" name="Line 230"/>
          <p:cNvSpPr/>
          <p:nvPr/>
        </p:nvSpPr>
        <p:spPr>
          <a:xfrm>
            <a:off x="532152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46" name="CustomShape 231"/>
          <p:cNvSpPr/>
          <p:nvPr/>
        </p:nvSpPr>
        <p:spPr>
          <a:xfrm>
            <a:off x="542160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Line 232"/>
          <p:cNvSpPr/>
          <p:nvPr/>
        </p:nvSpPr>
        <p:spPr>
          <a:xfrm flipH="1">
            <a:off x="543384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48" name="Line 233"/>
          <p:cNvSpPr/>
          <p:nvPr/>
        </p:nvSpPr>
        <p:spPr>
          <a:xfrm>
            <a:off x="553356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49" name="CustomShape 234"/>
          <p:cNvSpPr/>
          <p:nvPr/>
        </p:nvSpPr>
        <p:spPr>
          <a:xfrm>
            <a:off x="5634000" y="15368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235"/>
          <p:cNvSpPr/>
          <p:nvPr/>
        </p:nvSpPr>
        <p:spPr>
          <a:xfrm flipH="1">
            <a:off x="564624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51" name="Line 236"/>
          <p:cNvSpPr/>
          <p:nvPr/>
        </p:nvSpPr>
        <p:spPr>
          <a:xfrm>
            <a:off x="5745960" y="163260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52" name="CustomShape 237"/>
          <p:cNvSpPr/>
          <p:nvPr/>
        </p:nvSpPr>
        <p:spPr>
          <a:xfrm flipV="1">
            <a:off x="500976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Line 238"/>
          <p:cNvSpPr/>
          <p:nvPr/>
        </p:nvSpPr>
        <p:spPr>
          <a:xfrm flipH="1" flipV="1">
            <a:off x="502200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54" name="Line 239"/>
          <p:cNvSpPr/>
          <p:nvPr/>
        </p:nvSpPr>
        <p:spPr>
          <a:xfrm flipV="1">
            <a:off x="512172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55" name="CustomShape 240"/>
          <p:cNvSpPr/>
          <p:nvPr/>
        </p:nvSpPr>
        <p:spPr>
          <a:xfrm flipV="1">
            <a:off x="522180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Line 241"/>
          <p:cNvSpPr/>
          <p:nvPr/>
        </p:nvSpPr>
        <p:spPr>
          <a:xfrm flipH="1" flipV="1">
            <a:off x="523404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57" name="Line 242"/>
          <p:cNvSpPr/>
          <p:nvPr/>
        </p:nvSpPr>
        <p:spPr>
          <a:xfrm flipV="1">
            <a:off x="533376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58" name="CustomShape 243"/>
          <p:cNvSpPr/>
          <p:nvPr/>
        </p:nvSpPr>
        <p:spPr>
          <a:xfrm flipV="1">
            <a:off x="543384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Line 244"/>
          <p:cNvSpPr/>
          <p:nvPr/>
        </p:nvSpPr>
        <p:spPr>
          <a:xfrm flipH="1" flipV="1">
            <a:off x="544608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60" name="Line 245"/>
          <p:cNvSpPr/>
          <p:nvPr/>
        </p:nvSpPr>
        <p:spPr>
          <a:xfrm flipV="1">
            <a:off x="554580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61" name="CustomShape 246"/>
          <p:cNvSpPr/>
          <p:nvPr/>
        </p:nvSpPr>
        <p:spPr>
          <a:xfrm flipV="1">
            <a:off x="5646240" y="2024640"/>
            <a:ext cx="199080" cy="118080"/>
          </a:xfrm>
          <a:prstGeom prst="ellipse">
            <a:avLst/>
          </a:prstGeom>
          <a:solidFill>
            <a:srgbClr val="CCFF33"/>
          </a:solidFill>
          <a:ln w="9360">
            <a:solidFill>
              <a:srgbClr val="CC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Line 247"/>
          <p:cNvSpPr/>
          <p:nvPr/>
        </p:nvSpPr>
        <p:spPr>
          <a:xfrm flipH="1" flipV="1">
            <a:off x="565848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63" name="Line 248"/>
          <p:cNvSpPr/>
          <p:nvPr/>
        </p:nvSpPr>
        <p:spPr>
          <a:xfrm flipV="1">
            <a:off x="5758200" y="1839960"/>
            <a:ext cx="74880" cy="20664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</p:sp>
      <p:sp>
        <p:nvSpPr>
          <p:cNvPr id="364" name="CustomShape 249"/>
          <p:cNvSpPr/>
          <p:nvPr/>
        </p:nvSpPr>
        <p:spPr>
          <a:xfrm>
            <a:off x="5775120" y="77760"/>
            <a:ext cx="237996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FF6600"/>
                </a:solidFill>
                <a:latin typeface="Calibri"/>
              </a:rPr>
              <a:t>Famiglia recettori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FF6600"/>
                </a:solidFill>
                <a:latin typeface="Calibri"/>
              </a:rPr>
              <a:t> D2</a:t>
            </a:r>
            <a:endParaRPr/>
          </a:p>
        </p:txBody>
      </p:sp>
      <p:sp>
        <p:nvSpPr>
          <p:cNvPr id="365" name="Line 250"/>
          <p:cNvSpPr/>
          <p:nvPr/>
        </p:nvSpPr>
        <p:spPr>
          <a:xfrm>
            <a:off x="650880" y="2744640"/>
            <a:ext cx="8093160" cy="0"/>
          </a:xfrm>
          <a:prstGeom prst="line">
            <a:avLst/>
          </a:prstGeom>
          <a:ln w="9360">
            <a:solidFill>
              <a:srgbClr val="002060"/>
            </a:solidFill>
            <a:miter/>
          </a:ln>
        </p:spPr>
      </p:sp>
      <p:sp>
        <p:nvSpPr>
          <p:cNvPr id="366" name="Line 251"/>
          <p:cNvSpPr/>
          <p:nvPr/>
        </p:nvSpPr>
        <p:spPr>
          <a:xfrm>
            <a:off x="650880" y="4221000"/>
            <a:ext cx="8093160" cy="0"/>
          </a:xfrm>
          <a:prstGeom prst="line">
            <a:avLst/>
          </a:prstGeom>
          <a:ln w="9360">
            <a:solidFill>
              <a:srgbClr val="002060"/>
            </a:solidFill>
            <a:miter/>
          </a:ln>
        </p:spPr>
      </p:sp>
      <p:sp>
        <p:nvSpPr>
          <p:cNvPr id="367" name="CustomShape 252"/>
          <p:cNvSpPr/>
          <p:nvPr/>
        </p:nvSpPr>
        <p:spPr>
          <a:xfrm>
            <a:off x="1180800" y="77760"/>
            <a:ext cx="237996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0066CC"/>
                </a:solidFill>
                <a:latin typeface="Calibri"/>
              </a:rPr>
              <a:t>Famiglia recettori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0066CC"/>
                </a:solidFill>
                <a:latin typeface="Calibri"/>
              </a:rPr>
              <a:t> D1</a:t>
            </a:r>
            <a:endParaRPr/>
          </a:p>
        </p:txBody>
      </p:sp>
      <p:sp>
        <p:nvSpPr>
          <p:cNvPr id="368" name="CustomShape 253"/>
          <p:cNvSpPr/>
          <p:nvPr/>
        </p:nvSpPr>
        <p:spPr>
          <a:xfrm>
            <a:off x="5046840" y="2917800"/>
            <a:ext cx="4097160" cy="131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FF6600"/>
                </a:solidFill>
                <a:latin typeface="Wingdings"/>
                <a:ea typeface="Wingdings"/>
              </a:rPr>
              <a:t></a:t>
            </a:r>
            <a:r>
              <a:rPr lang="it-IT" sz="2000">
                <a:solidFill>
                  <a:srgbClr val="FF6600"/>
                </a:solidFill>
                <a:latin typeface="Calibri"/>
              </a:rPr>
              <a:t> cAMP (mediante Gi)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FF6600"/>
                </a:solidFill>
                <a:latin typeface="Wingdings"/>
                <a:ea typeface="Wingdings"/>
              </a:rPr>
              <a:t></a:t>
            </a:r>
            <a:r>
              <a:rPr lang="it-IT">
                <a:solidFill>
                  <a:srgbClr val="FF6600"/>
                </a:solidFill>
                <a:latin typeface="Calibri"/>
              </a:rPr>
              <a:t> </a:t>
            </a:r>
            <a:r>
              <a:rPr lang="it-IT" sz="2000">
                <a:solidFill>
                  <a:srgbClr val="FF6600"/>
                </a:solidFill>
                <a:latin typeface="Calibri"/>
              </a:rPr>
              <a:t>Correnti al K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FF6600"/>
                </a:solidFill>
                <a:latin typeface="Wingdings"/>
                <a:ea typeface="Wingdings"/>
              </a:rPr>
              <a:t></a:t>
            </a:r>
            <a:r>
              <a:rPr lang="it-IT" sz="2000">
                <a:solidFill>
                  <a:srgbClr val="FF6600"/>
                </a:solidFill>
                <a:latin typeface="Calibri"/>
              </a:rPr>
              <a:t> Correnti Voltaggio-dipendenti al Ca        </a:t>
            </a:r>
            <a:endParaRPr/>
          </a:p>
        </p:txBody>
      </p:sp>
      <p:sp>
        <p:nvSpPr>
          <p:cNvPr id="369" name="CustomShape 254"/>
          <p:cNvSpPr/>
          <p:nvPr/>
        </p:nvSpPr>
        <p:spPr>
          <a:xfrm>
            <a:off x="1193760" y="4295880"/>
            <a:ext cx="23508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00B0F0"/>
                </a:solidFill>
                <a:latin typeface="Calibri"/>
              </a:rPr>
              <a:t>D1</a:t>
            </a:r>
            <a:r>
              <a:rPr lang="it-IT" sz="2400">
                <a:solidFill>
                  <a:srgbClr val="FFFFFF"/>
                </a:solidFill>
                <a:latin typeface="Calibri"/>
              </a:rPr>
              <a:t>		</a:t>
            </a:r>
            <a:r>
              <a:rPr lang="it-IT" sz="2400">
                <a:solidFill>
                  <a:srgbClr val="0070C0"/>
                </a:solidFill>
                <a:latin typeface="Calibri"/>
              </a:rPr>
              <a:t>D5</a:t>
            </a:r>
            <a:endParaRPr/>
          </a:p>
        </p:txBody>
      </p:sp>
      <p:sp>
        <p:nvSpPr>
          <p:cNvPr id="370" name="CustomShape 255"/>
          <p:cNvSpPr/>
          <p:nvPr/>
        </p:nvSpPr>
        <p:spPr>
          <a:xfrm>
            <a:off x="5291280" y="4307040"/>
            <a:ext cx="38890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DAA600"/>
                </a:solidFill>
                <a:latin typeface="Calibri"/>
              </a:rPr>
              <a:t>D2</a:t>
            </a:r>
            <a:r>
              <a:rPr lang="it-IT" sz="2400">
                <a:solidFill>
                  <a:srgbClr val="FFFFFF"/>
                </a:solidFill>
                <a:latin typeface="Calibri"/>
              </a:rPr>
              <a:t>	     </a:t>
            </a:r>
            <a:r>
              <a:rPr lang="it-IT" sz="2400">
                <a:solidFill>
                  <a:srgbClr val="EE8E00"/>
                </a:solidFill>
                <a:latin typeface="Calibri"/>
              </a:rPr>
              <a:t>D3</a:t>
            </a:r>
            <a:r>
              <a:rPr lang="it-IT" sz="2400">
                <a:solidFill>
                  <a:srgbClr val="FFFFFF"/>
                </a:solidFill>
                <a:latin typeface="Calibri"/>
              </a:rPr>
              <a:t>	            </a:t>
            </a:r>
            <a:r>
              <a:rPr lang="it-IT" sz="2400">
                <a:solidFill>
                  <a:srgbClr val="FF6600"/>
                </a:solidFill>
                <a:latin typeface="Calibri"/>
              </a:rPr>
              <a:t>D4</a:t>
            </a:r>
            <a:endParaRPr/>
          </a:p>
        </p:txBody>
      </p:sp>
      <p:sp>
        <p:nvSpPr>
          <p:cNvPr id="371" name="CustomShape 256"/>
          <p:cNvSpPr/>
          <p:nvPr/>
        </p:nvSpPr>
        <p:spPr>
          <a:xfrm>
            <a:off x="825480" y="5124600"/>
            <a:ext cx="113796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B0F0"/>
                </a:solidFill>
                <a:latin typeface="Calibri"/>
              </a:rPr>
              <a:t>Striato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B0F0"/>
                </a:solidFill>
                <a:latin typeface="Calibri"/>
              </a:rPr>
              <a:t>Neocortex</a:t>
            </a:r>
            <a:endParaRPr/>
          </a:p>
        </p:txBody>
      </p:sp>
      <p:sp>
        <p:nvSpPr>
          <p:cNvPr id="372" name="CustomShape 257"/>
          <p:cNvSpPr/>
          <p:nvPr/>
        </p:nvSpPr>
        <p:spPr>
          <a:xfrm>
            <a:off x="2749680" y="5145120"/>
            <a:ext cx="122616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70C0"/>
                </a:solidFill>
                <a:latin typeface="Calibri"/>
              </a:rPr>
              <a:t>Ippocampo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70C0"/>
                </a:solidFill>
                <a:latin typeface="Calibri"/>
              </a:rPr>
              <a:t>Ipotalamo</a:t>
            </a:r>
            <a:endParaRPr/>
          </a:p>
        </p:txBody>
      </p:sp>
      <p:sp>
        <p:nvSpPr>
          <p:cNvPr id="373" name="CustomShape 258"/>
          <p:cNvSpPr/>
          <p:nvPr/>
        </p:nvSpPr>
        <p:spPr>
          <a:xfrm rot="16200000">
            <a:off x="4695480" y="5154840"/>
            <a:ext cx="169236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DAA600"/>
                </a:solidFill>
                <a:latin typeface="Calibri"/>
              </a:rPr>
              <a:t>Striato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DAA600"/>
                </a:solidFill>
                <a:latin typeface="Calibri"/>
              </a:rPr>
              <a:t>Substantia Nigra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DAA600"/>
                </a:solidFill>
                <a:latin typeface="Calibri"/>
              </a:rPr>
              <a:t>Ipofisi</a:t>
            </a:r>
            <a:endParaRPr/>
          </a:p>
        </p:txBody>
      </p:sp>
      <p:sp>
        <p:nvSpPr>
          <p:cNvPr id="374" name="CustomShape 259"/>
          <p:cNvSpPr/>
          <p:nvPr/>
        </p:nvSpPr>
        <p:spPr>
          <a:xfrm rot="16200000">
            <a:off x="6077160" y="5311080"/>
            <a:ext cx="145332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EE8E00"/>
                </a:solidFill>
                <a:latin typeface="Calibri"/>
              </a:rPr>
              <a:t>Tub olfattorio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EE8E00"/>
                </a:solidFill>
                <a:latin typeface="Calibri"/>
              </a:rPr>
              <a:t>N Accumbens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EE8E00"/>
                </a:solidFill>
                <a:latin typeface="Calibri"/>
              </a:rPr>
              <a:t>Ipotalamo</a:t>
            </a:r>
            <a:endParaRPr/>
          </a:p>
        </p:txBody>
      </p:sp>
      <p:sp>
        <p:nvSpPr>
          <p:cNvPr id="375" name="CustomShape 260"/>
          <p:cNvSpPr/>
          <p:nvPr/>
        </p:nvSpPr>
        <p:spPr>
          <a:xfrm rot="16200000">
            <a:off x="7500240" y="5278320"/>
            <a:ext cx="145800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FF6600"/>
                </a:solidFill>
                <a:latin typeface="Calibri"/>
              </a:rPr>
              <a:t>Cort Frontale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FF6600"/>
                </a:solidFill>
                <a:latin typeface="Calibri"/>
              </a:rPr>
              <a:t>Mid allungato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FF6600"/>
                </a:solidFill>
                <a:latin typeface="Calibri"/>
              </a:rPr>
              <a:t>Mesencefalo</a:t>
            </a:r>
            <a:endParaRPr/>
          </a:p>
        </p:txBody>
      </p:sp>
      <p:sp>
        <p:nvSpPr>
          <p:cNvPr id="376" name="Line 261"/>
          <p:cNvSpPr/>
          <p:nvPr/>
        </p:nvSpPr>
        <p:spPr>
          <a:xfrm>
            <a:off x="2549520" y="4349880"/>
            <a:ext cx="0" cy="2070000"/>
          </a:xfrm>
          <a:prstGeom prst="line">
            <a:avLst/>
          </a:prstGeom>
          <a:ln w="9360">
            <a:solidFill>
              <a:srgbClr val="002060"/>
            </a:solidFill>
            <a:miter/>
          </a:ln>
        </p:spPr>
      </p:sp>
      <p:sp>
        <p:nvSpPr>
          <p:cNvPr id="377" name="Line 262"/>
          <p:cNvSpPr/>
          <p:nvPr/>
        </p:nvSpPr>
        <p:spPr>
          <a:xfrm>
            <a:off x="6246720" y="4349880"/>
            <a:ext cx="0" cy="2247840"/>
          </a:xfrm>
          <a:prstGeom prst="line">
            <a:avLst/>
          </a:prstGeom>
          <a:ln w="9360">
            <a:solidFill>
              <a:srgbClr val="002060"/>
            </a:solidFill>
            <a:miter/>
          </a:ln>
        </p:spPr>
      </p:sp>
      <p:sp>
        <p:nvSpPr>
          <p:cNvPr id="378" name="Line 263"/>
          <p:cNvSpPr/>
          <p:nvPr/>
        </p:nvSpPr>
        <p:spPr>
          <a:xfrm>
            <a:off x="7645320" y="4349880"/>
            <a:ext cx="0" cy="2247840"/>
          </a:xfrm>
          <a:prstGeom prst="line">
            <a:avLst/>
          </a:prstGeom>
          <a:ln w="9360">
            <a:solidFill>
              <a:srgbClr val="002060"/>
            </a:solidFill>
            <a:miter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2340000" y="4224240"/>
            <a:ext cx="4114800" cy="685800"/>
          </a:xfrm>
          <a:prstGeom prst="roundRect">
            <a:avLst>
              <a:gd name="adj" fmla="val 3600"/>
            </a:avLst>
          </a:prstGeom>
          <a:blipFill>
            <a:blip r:embed="rId2" cstate="print"/>
            <a:tile/>
          </a:blip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2"/>
          <p:cNvSpPr/>
          <p:nvPr/>
        </p:nvSpPr>
        <p:spPr>
          <a:xfrm>
            <a:off x="3325680" y="4363920"/>
            <a:ext cx="210996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b="1" i="1">
                <a:latin typeface="Calibri"/>
              </a:rPr>
              <a:t>SOSTANZA NERA</a:t>
            </a:r>
            <a:endParaRPr/>
          </a:p>
        </p:txBody>
      </p:sp>
      <p:sp>
        <p:nvSpPr>
          <p:cNvPr id="391" name="CustomShape 3"/>
          <p:cNvSpPr/>
          <p:nvPr/>
        </p:nvSpPr>
        <p:spPr>
          <a:xfrm>
            <a:off x="2340000" y="1544760"/>
            <a:ext cx="4114800" cy="1371600"/>
          </a:xfrm>
          <a:prstGeom prst="roundRect">
            <a:avLst>
              <a:gd name="adj" fmla="val 3600"/>
            </a:avLst>
          </a:prstGeom>
          <a:blipFill>
            <a:blip r:embed="rId3" cstate="print"/>
            <a:tile/>
          </a:blip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4"/>
          <p:cNvSpPr/>
          <p:nvPr/>
        </p:nvSpPr>
        <p:spPr>
          <a:xfrm>
            <a:off x="228600" y="152280"/>
            <a:ext cx="8664480" cy="94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993366"/>
                </a:solidFill>
                <a:latin typeface="Calibri"/>
              </a:rPr>
              <a:t>INIBIZIONE ed ECCITAZIONE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993366"/>
                </a:solidFill>
                <a:latin typeface="Calibri"/>
              </a:rPr>
              <a:t>nello striato e nella sostanza nera</a:t>
            </a:r>
            <a:endParaRPr/>
          </a:p>
        </p:txBody>
      </p:sp>
      <p:sp>
        <p:nvSpPr>
          <p:cNvPr id="393" name="Line 5"/>
          <p:cNvSpPr/>
          <p:nvPr/>
        </p:nvSpPr>
        <p:spPr>
          <a:xfrm>
            <a:off x="2949480" y="2001960"/>
            <a:ext cx="2286000" cy="0"/>
          </a:xfrm>
          <a:prstGeom prst="line">
            <a:avLst/>
          </a:prstGeom>
          <a:ln w="57240">
            <a:solidFill>
              <a:srgbClr val="FFFF66"/>
            </a:solidFill>
            <a:miter/>
          </a:ln>
        </p:spPr>
      </p:sp>
      <p:sp>
        <p:nvSpPr>
          <p:cNvPr id="394" name="Line 6"/>
          <p:cNvSpPr/>
          <p:nvPr/>
        </p:nvSpPr>
        <p:spPr>
          <a:xfrm flipV="1">
            <a:off x="5235480" y="1849320"/>
            <a:ext cx="152280" cy="152640"/>
          </a:xfrm>
          <a:prstGeom prst="line">
            <a:avLst/>
          </a:prstGeom>
          <a:ln w="57240">
            <a:solidFill>
              <a:srgbClr val="FFFF66"/>
            </a:solidFill>
            <a:miter/>
          </a:ln>
        </p:spPr>
      </p:sp>
      <p:sp>
        <p:nvSpPr>
          <p:cNvPr id="395" name="Line 7"/>
          <p:cNvSpPr/>
          <p:nvPr/>
        </p:nvSpPr>
        <p:spPr>
          <a:xfrm>
            <a:off x="5235480" y="2001960"/>
            <a:ext cx="152280" cy="152280"/>
          </a:xfrm>
          <a:prstGeom prst="line">
            <a:avLst/>
          </a:prstGeom>
          <a:ln w="57240">
            <a:solidFill>
              <a:srgbClr val="FFFF66"/>
            </a:solidFill>
            <a:miter/>
          </a:ln>
        </p:spPr>
      </p:sp>
      <p:sp>
        <p:nvSpPr>
          <p:cNvPr id="396" name="CustomShape 8"/>
          <p:cNvSpPr/>
          <p:nvPr/>
        </p:nvSpPr>
        <p:spPr>
          <a:xfrm>
            <a:off x="3780000" y="1714680"/>
            <a:ext cx="1079280" cy="581400"/>
          </a:xfrm>
          <a:prstGeom prst="rect">
            <a:avLst/>
          </a:prstGeom>
          <a:blipFill>
            <a:blip r:embed="rId3" cstate="print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3200" b="1">
                <a:solidFill>
                  <a:srgbClr val="FFFF66"/>
                </a:solidFill>
                <a:latin typeface="Calibri"/>
              </a:rPr>
              <a:t> ACh</a:t>
            </a:r>
            <a:endParaRPr/>
          </a:p>
        </p:txBody>
      </p:sp>
      <p:sp>
        <p:nvSpPr>
          <p:cNvPr id="397" name="CustomShape 9"/>
          <p:cNvSpPr/>
          <p:nvPr/>
        </p:nvSpPr>
        <p:spPr>
          <a:xfrm>
            <a:off x="5388120" y="1697040"/>
            <a:ext cx="380880" cy="58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3200" b="1">
                <a:solidFill>
                  <a:srgbClr val="FFFF66"/>
                </a:solidFill>
                <a:latin typeface="Calibri"/>
              </a:rPr>
              <a:t>+</a:t>
            </a:r>
            <a:endParaRPr/>
          </a:p>
        </p:txBody>
      </p:sp>
      <p:sp>
        <p:nvSpPr>
          <p:cNvPr id="398" name="CustomShape 10"/>
          <p:cNvSpPr/>
          <p:nvPr/>
        </p:nvSpPr>
        <p:spPr>
          <a:xfrm>
            <a:off x="2720880" y="1849320"/>
            <a:ext cx="304920" cy="304920"/>
          </a:xfrm>
          <a:prstGeom prst="ellipse">
            <a:avLst/>
          </a:prstGeom>
          <a:solidFill>
            <a:srgbClr val="FFFF66"/>
          </a:solidFill>
          <a:ln w="9360">
            <a:solidFill>
              <a:srgbClr val="FFFF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Line 11"/>
          <p:cNvSpPr/>
          <p:nvPr/>
        </p:nvSpPr>
        <p:spPr>
          <a:xfrm flipV="1">
            <a:off x="2873520" y="2582640"/>
            <a:ext cx="0" cy="1857240"/>
          </a:xfrm>
          <a:prstGeom prst="line">
            <a:avLst/>
          </a:prstGeom>
          <a:ln w="57240">
            <a:solidFill>
              <a:srgbClr val="00B0F0"/>
            </a:solidFill>
            <a:miter/>
          </a:ln>
        </p:spPr>
      </p:sp>
      <p:sp>
        <p:nvSpPr>
          <p:cNvPr id="400" name="Line 12"/>
          <p:cNvSpPr/>
          <p:nvPr/>
        </p:nvSpPr>
        <p:spPr>
          <a:xfrm flipH="1" flipV="1">
            <a:off x="2720880" y="2459160"/>
            <a:ext cx="152640" cy="123480"/>
          </a:xfrm>
          <a:prstGeom prst="line">
            <a:avLst/>
          </a:prstGeom>
          <a:ln w="57240">
            <a:solidFill>
              <a:srgbClr val="00B0F0"/>
            </a:solidFill>
            <a:miter/>
          </a:ln>
        </p:spPr>
      </p:sp>
      <p:sp>
        <p:nvSpPr>
          <p:cNvPr id="401" name="Line 13"/>
          <p:cNvSpPr/>
          <p:nvPr/>
        </p:nvSpPr>
        <p:spPr>
          <a:xfrm flipV="1">
            <a:off x="2873520" y="2459160"/>
            <a:ext cx="152280" cy="123480"/>
          </a:xfrm>
          <a:prstGeom prst="line">
            <a:avLst/>
          </a:prstGeom>
          <a:ln w="57240">
            <a:solidFill>
              <a:srgbClr val="00B0F0"/>
            </a:solidFill>
            <a:miter/>
          </a:ln>
        </p:spPr>
      </p:sp>
      <p:sp>
        <p:nvSpPr>
          <p:cNvPr id="402" name="CustomShape 14"/>
          <p:cNvSpPr/>
          <p:nvPr/>
        </p:nvSpPr>
        <p:spPr>
          <a:xfrm rot="16200000">
            <a:off x="2720880" y="4382640"/>
            <a:ext cx="304920" cy="304920"/>
          </a:xfrm>
          <a:prstGeom prst="ellipse">
            <a:avLst/>
          </a:prstGeom>
          <a:solidFill>
            <a:srgbClr val="00B0F0"/>
          </a:solidFill>
          <a:ln w="9360">
            <a:solidFill>
              <a:srgbClr val="00B0F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15"/>
          <p:cNvSpPr/>
          <p:nvPr/>
        </p:nvSpPr>
        <p:spPr>
          <a:xfrm>
            <a:off x="2449440" y="3157560"/>
            <a:ext cx="990720" cy="58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3200" b="1">
                <a:solidFill>
                  <a:srgbClr val="00B0F0"/>
                </a:solidFill>
                <a:latin typeface="Calibri"/>
              </a:rPr>
              <a:t> DA</a:t>
            </a:r>
            <a:endParaRPr/>
          </a:p>
        </p:txBody>
      </p:sp>
      <p:sp>
        <p:nvSpPr>
          <p:cNvPr id="404" name="Line 16"/>
          <p:cNvSpPr/>
          <p:nvPr/>
        </p:nvSpPr>
        <p:spPr>
          <a:xfrm>
            <a:off x="5921640" y="2154240"/>
            <a:ext cx="0" cy="2286000"/>
          </a:xfrm>
          <a:prstGeom prst="line">
            <a:avLst/>
          </a:prstGeom>
          <a:ln w="57240">
            <a:solidFill>
              <a:srgbClr val="C00000"/>
            </a:solidFill>
            <a:miter/>
          </a:ln>
        </p:spPr>
      </p:sp>
      <p:sp>
        <p:nvSpPr>
          <p:cNvPr id="405" name="Line 17"/>
          <p:cNvSpPr/>
          <p:nvPr/>
        </p:nvSpPr>
        <p:spPr>
          <a:xfrm flipH="1">
            <a:off x="5769000" y="4440240"/>
            <a:ext cx="152640" cy="152280"/>
          </a:xfrm>
          <a:prstGeom prst="line">
            <a:avLst/>
          </a:prstGeom>
          <a:ln w="57240">
            <a:solidFill>
              <a:srgbClr val="C00000"/>
            </a:solidFill>
            <a:miter/>
          </a:ln>
        </p:spPr>
      </p:sp>
      <p:sp>
        <p:nvSpPr>
          <p:cNvPr id="406" name="Line 18"/>
          <p:cNvSpPr/>
          <p:nvPr/>
        </p:nvSpPr>
        <p:spPr>
          <a:xfrm>
            <a:off x="5921640" y="4440240"/>
            <a:ext cx="152280" cy="152280"/>
          </a:xfrm>
          <a:prstGeom prst="line">
            <a:avLst/>
          </a:prstGeom>
          <a:ln w="57240">
            <a:solidFill>
              <a:srgbClr val="C00000"/>
            </a:solidFill>
            <a:miter/>
          </a:ln>
        </p:spPr>
      </p:sp>
      <p:sp>
        <p:nvSpPr>
          <p:cNvPr id="407" name="CustomShape 19"/>
          <p:cNvSpPr/>
          <p:nvPr/>
        </p:nvSpPr>
        <p:spPr>
          <a:xfrm rot="16200000" flipV="1">
            <a:off x="5769000" y="1848240"/>
            <a:ext cx="304920" cy="304920"/>
          </a:xfrm>
          <a:prstGeom prst="ellipse">
            <a:avLst/>
          </a:prstGeom>
          <a:solidFill>
            <a:srgbClr val="C00000"/>
          </a:solidFill>
          <a:ln w="93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20"/>
          <p:cNvSpPr/>
          <p:nvPr/>
        </p:nvSpPr>
        <p:spPr>
          <a:xfrm>
            <a:off x="5388120" y="3157560"/>
            <a:ext cx="1218960" cy="58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3200" b="1">
                <a:solidFill>
                  <a:srgbClr val="C00000"/>
                </a:solidFill>
                <a:latin typeface="Calibri"/>
              </a:rPr>
              <a:t>GABA</a:t>
            </a:r>
            <a:endParaRPr/>
          </a:p>
        </p:txBody>
      </p:sp>
      <p:sp>
        <p:nvSpPr>
          <p:cNvPr id="409" name="CustomShape 21"/>
          <p:cNvSpPr/>
          <p:nvPr/>
        </p:nvSpPr>
        <p:spPr>
          <a:xfrm>
            <a:off x="2701800" y="1944720"/>
            <a:ext cx="381240" cy="70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4000" b="1">
                <a:solidFill>
                  <a:srgbClr val="00B0F0"/>
                </a:solidFill>
                <a:latin typeface="Calibri"/>
              </a:rPr>
              <a:t>-</a:t>
            </a:r>
            <a:endParaRPr/>
          </a:p>
        </p:txBody>
      </p:sp>
      <p:sp>
        <p:nvSpPr>
          <p:cNvPr id="410" name="CustomShape 22"/>
          <p:cNvSpPr/>
          <p:nvPr/>
        </p:nvSpPr>
        <p:spPr>
          <a:xfrm>
            <a:off x="5762520" y="4325760"/>
            <a:ext cx="381240" cy="70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4000" b="1">
                <a:solidFill>
                  <a:srgbClr val="C00000"/>
                </a:solidFill>
                <a:latin typeface="Calibri"/>
              </a:rPr>
              <a:t>-</a:t>
            </a:r>
            <a:endParaRPr/>
          </a:p>
        </p:txBody>
      </p:sp>
      <p:sp>
        <p:nvSpPr>
          <p:cNvPr id="411" name="CustomShape 23"/>
          <p:cNvSpPr/>
          <p:nvPr/>
        </p:nvSpPr>
        <p:spPr>
          <a:xfrm>
            <a:off x="3490920" y="2289240"/>
            <a:ext cx="228600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FFFFFF"/>
                </a:solidFill>
                <a:latin typeface="Calibri"/>
              </a:rPr>
              <a:t>NEOSTRIATO</a:t>
            </a:r>
            <a:endParaRPr/>
          </a:p>
        </p:txBody>
      </p:sp>
      <p:sp>
        <p:nvSpPr>
          <p:cNvPr id="412" name="CustomShape 24"/>
          <p:cNvSpPr/>
          <p:nvPr/>
        </p:nvSpPr>
        <p:spPr>
          <a:xfrm>
            <a:off x="1979640" y="5145120"/>
            <a:ext cx="554364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1" algn="just">
              <a:lnSpc>
                <a:spcPct val="100000"/>
              </a:lnSpc>
            </a:pPr>
            <a:r>
              <a:rPr lang="it-IT" sz="2400" b="1">
                <a:solidFill>
                  <a:srgbClr val="00B0F0"/>
                </a:solidFill>
                <a:latin typeface="Calibri"/>
              </a:rPr>
              <a:t>Fibre dopaminergiche inibitorie</a:t>
            </a:r>
            <a:endParaRPr/>
          </a:p>
        </p:txBody>
      </p:sp>
      <p:sp>
        <p:nvSpPr>
          <p:cNvPr id="413" name="CustomShape 25"/>
          <p:cNvSpPr/>
          <p:nvPr/>
        </p:nvSpPr>
        <p:spPr>
          <a:xfrm rot="16200000">
            <a:off x="1655640" y="5182920"/>
            <a:ext cx="304560" cy="304920"/>
          </a:xfrm>
          <a:prstGeom prst="ellipse">
            <a:avLst/>
          </a:prstGeom>
          <a:solidFill>
            <a:srgbClr val="00B0F0"/>
          </a:solidFill>
          <a:ln w="9360">
            <a:solidFill>
              <a:srgbClr val="00B0F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Line 26"/>
          <p:cNvSpPr/>
          <p:nvPr/>
        </p:nvSpPr>
        <p:spPr>
          <a:xfrm>
            <a:off x="1389240" y="5335560"/>
            <a:ext cx="838080" cy="0"/>
          </a:xfrm>
          <a:prstGeom prst="line">
            <a:avLst/>
          </a:prstGeom>
          <a:ln w="57240">
            <a:solidFill>
              <a:srgbClr val="00B0F0"/>
            </a:solidFill>
            <a:miter/>
          </a:ln>
        </p:spPr>
      </p:sp>
      <p:sp>
        <p:nvSpPr>
          <p:cNvPr id="415" name="CustomShape 27"/>
          <p:cNvSpPr/>
          <p:nvPr/>
        </p:nvSpPr>
        <p:spPr>
          <a:xfrm rot="16200000">
            <a:off x="1674720" y="5644800"/>
            <a:ext cx="304920" cy="3049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Line 28"/>
          <p:cNvSpPr/>
          <p:nvPr/>
        </p:nvSpPr>
        <p:spPr>
          <a:xfrm>
            <a:off x="1407960" y="5797440"/>
            <a:ext cx="838440" cy="0"/>
          </a:xfrm>
          <a:prstGeom prst="line">
            <a:avLst/>
          </a:prstGeom>
          <a:ln w="57240">
            <a:solidFill>
              <a:srgbClr val="FF9900"/>
            </a:solidFill>
            <a:miter/>
          </a:ln>
        </p:spPr>
      </p:sp>
      <p:sp>
        <p:nvSpPr>
          <p:cNvPr id="417" name="CustomShape 29"/>
          <p:cNvSpPr/>
          <p:nvPr/>
        </p:nvSpPr>
        <p:spPr>
          <a:xfrm>
            <a:off x="1960560" y="5564160"/>
            <a:ext cx="54100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1" algn="just">
              <a:lnSpc>
                <a:spcPct val="100000"/>
              </a:lnSpc>
            </a:pPr>
            <a:r>
              <a:rPr lang="it-IT" sz="2400" b="1">
                <a:solidFill>
                  <a:srgbClr val="FF9900"/>
                </a:solidFill>
                <a:latin typeface="Calibri"/>
              </a:rPr>
              <a:t>Fibre colinergiche eccitatorie</a:t>
            </a:r>
            <a:endParaRPr/>
          </a:p>
        </p:txBody>
      </p:sp>
      <p:sp>
        <p:nvSpPr>
          <p:cNvPr id="418" name="Line 30"/>
          <p:cNvSpPr/>
          <p:nvPr/>
        </p:nvSpPr>
        <p:spPr>
          <a:xfrm>
            <a:off x="971640" y="1197000"/>
            <a:ext cx="7129440" cy="0"/>
          </a:xfrm>
          <a:prstGeom prst="line">
            <a:avLst/>
          </a:prstGeom>
          <a:ln w="19080">
            <a:solidFill>
              <a:srgbClr val="993366"/>
            </a:solidFill>
            <a:miter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" name="Table 1"/>
          <p:cNvGraphicFramePr/>
          <p:nvPr/>
        </p:nvGraphicFramePr>
        <p:xfrm>
          <a:off x="539640" y="1484280"/>
          <a:ext cx="8363160" cy="1341000"/>
        </p:xfrm>
        <a:graphic>
          <a:graphicData uri="http://schemas.openxmlformats.org/drawingml/2006/table">
            <a:tbl>
              <a:tblPr/>
              <a:tblGrid>
                <a:gridCol w="8363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4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Calibri"/>
                        <a:buChar char="•"/>
                      </a:pPr>
                      <a:r>
                        <a:rPr lang="it-IT" sz="2400">
                          <a:solidFill>
                            <a:srgbClr val="161645"/>
                          </a:solidFill>
                          <a:latin typeface="Calibri"/>
                        </a:rPr>
                        <a:t> ripristino di adeguate concentrazioni di dopamina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  <a:buFont typeface="Calibri"/>
                        <a:buChar char="•"/>
                      </a:pPr>
                      <a:r>
                        <a:rPr lang="it-IT" sz="2400">
                          <a:solidFill>
                            <a:srgbClr val="161645"/>
                          </a:solidFill>
                          <a:latin typeface="Calibri"/>
                        </a:rPr>
                        <a:t> riduzione della eccessiva attività colinergica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  <a:buFont typeface="Calibri"/>
                        <a:buChar char="•"/>
                      </a:pPr>
                      <a:r>
                        <a:rPr lang="it-IT" sz="2400">
                          <a:solidFill>
                            <a:srgbClr val="161645"/>
                          </a:solidFill>
                          <a:latin typeface="Calibri"/>
                        </a:rPr>
                        <a:t> controllo dei tic e disturbi correlati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21" name="Picture 11" descr="ParkinsonsFigure7"/>
          <p:cNvPicPr/>
          <p:nvPr/>
        </p:nvPicPr>
        <p:blipFill>
          <a:blip r:embed="rId2" cstate="print"/>
          <a:stretch/>
        </p:blipFill>
        <p:spPr>
          <a:xfrm>
            <a:off x="1619280" y="3357720"/>
            <a:ext cx="5867280" cy="3151080"/>
          </a:xfrm>
          <a:prstGeom prst="rect">
            <a:avLst/>
          </a:prstGeom>
          <a:ln>
            <a:noFill/>
          </a:ln>
        </p:spPr>
      </p:pic>
      <p:sp>
        <p:nvSpPr>
          <p:cNvPr id="422" name="CustomShape 2"/>
          <p:cNvSpPr/>
          <p:nvPr/>
        </p:nvSpPr>
        <p:spPr>
          <a:xfrm>
            <a:off x="442800" y="44280"/>
            <a:ext cx="8305920" cy="83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993366"/>
                </a:solidFill>
                <a:latin typeface="Calibri"/>
                <a:ea typeface="Calibri"/>
              </a:rPr>
              <a:t>TRATTAMENTO DELLA MALATTIA DI PARKINSON
</a:t>
            </a:r>
            <a:endParaRPr/>
          </a:p>
        </p:txBody>
      </p:sp>
      <p:sp>
        <p:nvSpPr>
          <p:cNvPr id="423" name="CustomShape 3"/>
          <p:cNvSpPr/>
          <p:nvPr/>
        </p:nvSpPr>
        <p:spPr>
          <a:xfrm>
            <a:off x="826920" y="836640"/>
            <a:ext cx="784872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400" b="1">
                <a:solidFill>
                  <a:srgbClr val="993366"/>
                </a:solidFill>
                <a:latin typeface="Calibri"/>
                <a:ea typeface="Calibri"/>
              </a:rPr>
              <a:t>E’ un trattamento farmacologico sintomatico finalizzato al:</a:t>
            </a:r>
            <a:endParaRPr/>
          </a:p>
        </p:txBody>
      </p:sp>
      <p:sp>
        <p:nvSpPr>
          <p:cNvPr id="424" name="Line 4"/>
          <p:cNvSpPr/>
          <p:nvPr/>
        </p:nvSpPr>
        <p:spPr>
          <a:xfrm>
            <a:off x="971640" y="765000"/>
            <a:ext cx="7129440" cy="0"/>
          </a:xfrm>
          <a:prstGeom prst="line">
            <a:avLst/>
          </a:prstGeom>
          <a:ln w="19080">
            <a:solidFill>
              <a:srgbClr val="993366"/>
            </a:solidFill>
            <a:miter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Picture 4" descr="ParkinsonsFigure8"/>
          <p:cNvPicPr/>
          <p:nvPr/>
        </p:nvPicPr>
        <p:blipFill>
          <a:blip r:embed="rId2" cstate="print"/>
          <a:stretch/>
        </p:blipFill>
        <p:spPr>
          <a:xfrm>
            <a:off x="216000" y="2238480"/>
            <a:ext cx="2232000" cy="1798560"/>
          </a:xfrm>
          <a:prstGeom prst="rect">
            <a:avLst/>
          </a:prstGeom>
          <a:ln>
            <a:noFill/>
          </a:ln>
        </p:spPr>
      </p:pic>
      <p:sp>
        <p:nvSpPr>
          <p:cNvPr id="427" name="CustomShape 1"/>
          <p:cNvSpPr/>
          <p:nvPr/>
        </p:nvSpPr>
        <p:spPr>
          <a:xfrm rot="18900000">
            <a:off x="1308240" y="3903840"/>
            <a:ext cx="485280" cy="236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"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161645"/>
                </a:solidFill>
                <a:latin typeface="Calibri"/>
              </a:rPr>
              <a:t>1. Precursori della DA</a:t>
            </a:r>
            <a:endParaRPr/>
          </a:p>
        </p:txBody>
      </p:sp>
      <p:sp>
        <p:nvSpPr>
          <p:cNvPr id="428" name="CustomShape 2"/>
          <p:cNvSpPr/>
          <p:nvPr/>
        </p:nvSpPr>
        <p:spPr>
          <a:xfrm>
            <a:off x="331560" y="1773360"/>
            <a:ext cx="199584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161645"/>
                </a:solidFill>
                <a:latin typeface="Calibri"/>
              </a:rPr>
              <a:t>1. REPLACEMENT</a:t>
            </a:r>
            <a:endParaRPr/>
          </a:p>
        </p:txBody>
      </p:sp>
      <p:pic>
        <p:nvPicPr>
          <p:cNvPr id="429" name="Picture 7" descr="ParkinsonsFigure11"/>
          <p:cNvPicPr/>
          <p:nvPr/>
        </p:nvPicPr>
        <p:blipFill>
          <a:blip r:embed="rId3" cstate="print"/>
          <a:stretch/>
        </p:blipFill>
        <p:spPr>
          <a:xfrm>
            <a:off x="2521080" y="2238480"/>
            <a:ext cx="2158920" cy="1798560"/>
          </a:xfrm>
          <a:prstGeom prst="rect">
            <a:avLst/>
          </a:prstGeom>
          <a:ln>
            <a:noFill/>
          </a:ln>
        </p:spPr>
      </p:pic>
      <p:sp>
        <p:nvSpPr>
          <p:cNvPr id="430" name="CustomShape 3"/>
          <p:cNvSpPr/>
          <p:nvPr/>
        </p:nvSpPr>
        <p:spPr>
          <a:xfrm>
            <a:off x="2484360" y="1773360"/>
            <a:ext cx="215892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161645"/>
                </a:solidFill>
                <a:latin typeface="Calibri"/>
              </a:rPr>
              <a:t>2. CONSERVATION</a:t>
            </a:r>
            <a:endParaRPr/>
          </a:p>
        </p:txBody>
      </p:sp>
      <p:sp>
        <p:nvSpPr>
          <p:cNvPr id="431" name="CustomShape 4"/>
          <p:cNvSpPr/>
          <p:nvPr/>
        </p:nvSpPr>
        <p:spPr>
          <a:xfrm rot="2700000">
            <a:off x="2547000" y="5001840"/>
            <a:ext cx="300816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161645"/>
                </a:solidFill>
                <a:latin typeface="Calibri"/>
              </a:rPr>
              <a:t>2. Inibitori del </a:t>
            </a:r>
            <a:endParaRPr/>
          </a:p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161645"/>
                </a:solidFill>
                <a:latin typeface="Calibri"/>
              </a:rPr>
              <a:t>metabolismo della DA</a:t>
            </a:r>
            <a:endParaRPr/>
          </a:p>
        </p:txBody>
      </p:sp>
      <p:pic>
        <p:nvPicPr>
          <p:cNvPr id="432" name="Picture 10" descr="ParkinsonsFigure9"/>
          <p:cNvPicPr/>
          <p:nvPr/>
        </p:nvPicPr>
        <p:blipFill>
          <a:blip r:embed="rId4" cstate="print"/>
          <a:stretch/>
        </p:blipFill>
        <p:spPr>
          <a:xfrm>
            <a:off x="4753080" y="2238480"/>
            <a:ext cx="2158920" cy="1798560"/>
          </a:xfrm>
          <a:prstGeom prst="rect">
            <a:avLst/>
          </a:prstGeom>
          <a:ln>
            <a:noFill/>
          </a:ln>
        </p:spPr>
      </p:pic>
      <p:sp>
        <p:nvSpPr>
          <p:cNvPr id="433" name="CustomShape 5"/>
          <p:cNvSpPr/>
          <p:nvPr/>
        </p:nvSpPr>
        <p:spPr>
          <a:xfrm>
            <a:off x="4788000" y="1773360"/>
            <a:ext cx="200664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161645"/>
                </a:solidFill>
                <a:latin typeface="Calibri"/>
              </a:rPr>
              <a:t>3. SUBSTITUTION</a:t>
            </a:r>
            <a:endParaRPr/>
          </a:p>
        </p:txBody>
      </p:sp>
      <p:sp>
        <p:nvSpPr>
          <p:cNvPr id="434" name="CustomShape 6"/>
          <p:cNvSpPr/>
          <p:nvPr/>
        </p:nvSpPr>
        <p:spPr>
          <a:xfrm rot="2700000">
            <a:off x="5009760" y="4567680"/>
            <a:ext cx="167868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161645"/>
                </a:solidFill>
                <a:latin typeface="Calibri"/>
              </a:rPr>
              <a:t>3. Agonisti dei</a:t>
            </a:r>
            <a:endParaRPr/>
          </a:p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161645"/>
                </a:solidFill>
                <a:latin typeface="Calibri"/>
              </a:rPr>
              <a:t> recettori DA</a:t>
            </a:r>
            <a:endParaRPr/>
          </a:p>
        </p:txBody>
      </p:sp>
      <p:pic>
        <p:nvPicPr>
          <p:cNvPr id="435" name="Picture 13" descr="ParkinsonsFigure10"/>
          <p:cNvPicPr/>
          <p:nvPr/>
        </p:nvPicPr>
        <p:blipFill>
          <a:blip r:embed="rId5" cstate="print"/>
          <a:stretch/>
        </p:blipFill>
        <p:spPr>
          <a:xfrm>
            <a:off x="6985080" y="2238480"/>
            <a:ext cx="1979640" cy="1798560"/>
          </a:xfrm>
          <a:prstGeom prst="rect">
            <a:avLst/>
          </a:prstGeom>
          <a:ln>
            <a:noFill/>
          </a:ln>
        </p:spPr>
      </p:pic>
      <p:sp>
        <p:nvSpPr>
          <p:cNvPr id="436" name="CustomShape 7"/>
          <p:cNvSpPr/>
          <p:nvPr/>
        </p:nvSpPr>
        <p:spPr>
          <a:xfrm>
            <a:off x="7093080" y="1773360"/>
            <a:ext cx="160272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161645"/>
                </a:solidFill>
                <a:latin typeface="Calibri"/>
              </a:rPr>
              <a:t>4. RELEASING</a:t>
            </a:r>
            <a:endParaRPr/>
          </a:p>
        </p:txBody>
      </p:sp>
      <p:sp>
        <p:nvSpPr>
          <p:cNvPr id="437" name="CustomShape 8"/>
          <p:cNvSpPr/>
          <p:nvPr/>
        </p:nvSpPr>
        <p:spPr>
          <a:xfrm rot="2700000">
            <a:off x="6971040" y="4700160"/>
            <a:ext cx="205380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161645"/>
                </a:solidFill>
                <a:latin typeface="Calibri"/>
              </a:rPr>
              <a:t>4. Stimolatori del </a:t>
            </a:r>
            <a:endParaRPr/>
          </a:p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161645"/>
                </a:solidFill>
                <a:latin typeface="Calibri"/>
              </a:rPr>
              <a:t>rilascio di DA</a:t>
            </a:r>
            <a:endParaRPr/>
          </a:p>
        </p:txBody>
      </p:sp>
      <p:sp>
        <p:nvSpPr>
          <p:cNvPr id="438" name="CustomShape 9"/>
          <p:cNvSpPr/>
          <p:nvPr/>
        </p:nvSpPr>
        <p:spPr>
          <a:xfrm>
            <a:off x="395280" y="115920"/>
            <a:ext cx="8305920" cy="83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993366"/>
                </a:solidFill>
                <a:latin typeface="Calibri"/>
                <a:ea typeface="Calibri"/>
              </a:rPr>
              <a:t>MODALITÀ FARMACOLOGICHE PER IL RIPRISTINO DELLE CONCENTRAZIONI  DI DOPAMINA</a:t>
            </a:r>
            <a:endParaRPr/>
          </a:p>
        </p:txBody>
      </p:sp>
      <p:sp>
        <p:nvSpPr>
          <p:cNvPr id="439" name="Line 10"/>
          <p:cNvSpPr/>
          <p:nvPr/>
        </p:nvSpPr>
        <p:spPr>
          <a:xfrm>
            <a:off x="971640" y="1268280"/>
            <a:ext cx="7129440" cy="0"/>
          </a:xfrm>
          <a:prstGeom prst="line">
            <a:avLst/>
          </a:prstGeom>
          <a:ln w="19080">
            <a:solidFill>
              <a:srgbClr val="993366"/>
            </a:solidFill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2476</Words>
  <Application>Microsoft Office PowerPoint</Application>
  <PresentationFormat>Presentazione su schermo (4:3)</PresentationFormat>
  <Paragraphs>377</Paragraphs>
  <Slides>41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Proprietario</cp:lastModifiedBy>
  <cp:revision>197</cp:revision>
  <dcterms:created xsi:type="dcterms:W3CDTF">2007-10-08T16:01:00Z</dcterms:created>
  <dcterms:modified xsi:type="dcterms:W3CDTF">2016-12-10T12:08:56Z</dcterms:modified>
  <dc:language>en-US</dc:language>
</cp:coreProperties>
</file>