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91" r:id="rId8"/>
    <p:sldId id="264" r:id="rId9"/>
    <p:sldId id="292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 cstate="print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 cstate="print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3EEF4-DCBD-46B4-AE47-488107D652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4ADDB385-B258-41C2-BA15-F0CC00F1B026}" type="slidenum">
              <a:rPr lang="it-IT">
                <a:latin typeface="Arial"/>
              </a:rPr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9" descr="http://www.liquidarea.com/wp-content/uploads/2010/10/Brain_waver.jpg"/>
          <p:cNvPicPr/>
          <p:nvPr/>
        </p:nvPicPr>
        <p:blipFill>
          <a:blip r:embed="rId2" cstate="print"/>
          <a:stretch/>
        </p:blipFill>
        <p:spPr>
          <a:xfrm>
            <a:off x="4016520" y="0"/>
            <a:ext cx="5127480" cy="683712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550080" y="115920"/>
            <a:ext cx="16027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FFFFFF"/>
                </a:solidFill>
                <a:latin typeface="Calibri"/>
                <a:ea typeface="Calibri"/>
              </a:rPr>
              <a:t>EPILESSIA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0" y="116632"/>
            <a:ext cx="3780000" cy="100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Prevalenza 0,5 - 2 % abitanti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Incidenza 20-70 casi/100.000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50 milioni di pazienti nel mondo</a:t>
            </a:r>
            <a:endParaRPr dirty="0"/>
          </a:p>
        </p:txBody>
      </p:sp>
      <p:sp>
        <p:nvSpPr>
          <p:cNvPr id="48" name="CustomShape 3"/>
          <p:cNvSpPr/>
          <p:nvPr/>
        </p:nvSpPr>
        <p:spPr>
          <a:xfrm>
            <a:off x="2843640" y="3089520"/>
            <a:ext cx="215640" cy="1224000"/>
          </a:xfrm>
          <a:prstGeom prst="leftBrace">
            <a:avLst>
              <a:gd name="adj1" fmla="val 1800"/>
              <a:gd name="adj2" fmla="val 10800"/>
            </a:avLst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2861280" y="5042520"/>
            <a:ext cx="215640" cy="1079280"/>
          </a:xfrm>
          <a:prstGeom prst="leftBrace">
            <a:avLst>
              <a:gd name="adj1" fmla="val 1800"/>
              <a:gd name="adj2" fmla="val 13151"/>
            </a:avLst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0" y="1340768"/>
            <a:ext cx="4355976" cy="4392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		      </a:t>
            </a:r>
            <a:r>
              <a:rPr lang="it-IT" sz="2000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it-IT" sz="2000" b="1" dirty="0" smtClean="0">
                <a:solidFill>
                  <a:srgbClr val="FFFFFF"/>
                </a:solidFill>
                <a:latin typeface="Calibri"/>
                <a:ea typeface="Calibri"/>
              </a:rPr>
              <a:t>Assenza</a:t>
            </a:r>
            <a:r>
              <a:rPr lang="it-IT" sz="2000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it-IT" sz="2000" dirty="0" smtClean="0">
                <a:solidFill>
                  <a:srgbClr val="FFFFFF"/>
                </a:solidFill>
                <a:latin typeface="Calibri"/>
                <a:ea typeface="Calibri"/>
              </a:rPr>
              <a:t>		</a:t>
            </a:r>
            <a:r>
              <a:rPr lang="it-IT" dirty="0" smtClean="0">
                <a:solidFill>
                  <a:srgbClr val="FFFFFF"/>
                </a:solidFill>
                <a:latin typeface="Calibri"/>
                <a:ea typeface="Calibri"/>
              </a:rPr>
              <a:t>      (</a:t>
            </a:r>
            <a:r>
              <a:rPr lang="it-IT" dirty="0">
                <a:solidFill>
                  <a:srgbClr val="FFFFFF"/>
                </a:solidFill>
                <a:latin typeface="Calibri"/>
                <a:ea typeface="Calibri"/>
              </a:rPr>
              <a:t>piccolo </a:t>
            </a:r>
            <a:r>
              <a:rPr lang="it-IT" dirty="0" smtClean="0">
                <a:solidFill>
                  <a:srgbClr val="FFFFFF"/>
                </a:solidFill>
                <a:latin typeface="Calibri"/>
                <a:ea typeface="Calibri"/>
              </a:rPr>
              <a:t>male)</a:t>
            </a:r>
            <a:endParaRPr dirty="0" smtClean="0"/>
          </a:p>
          <a:p>
            <a:pPr algn="just">
              <a:lnSpc>
                <a:spcPct val="100000"/>
              </a:lnSpc>
            </a:pPr>
            <a:r>
              <a:rPr lang="it-IT" sz="2000" b="1" dirty="0" smtClean="0">
                <a:solidFill>
                  <a:srgbClr val="FFFFFF"/>
                </a:solidFill>
                <a:latin typeface="Calibri"/>
                <a:ea typeface="Calibri"/>
              </a:rPr>
              <a:t>GENERALIZZATA</a:t>
            </a:r>
            <a:endParaRPr sz="2000" dirty="0" smtClean="0"/>
          </a:p>
          <a:p>
            <a:pPr algn="just">
              <a:lnSpc>
                <a:spcPct val="100000"/>
              </a:lnSpc>
            </a:pPr>
            <a:r>
              <a:rPr lang="it-IT" sz="2400" dirty="0">
                <a:solidFill>
                  <a:srgbClr val="FFFFFF"/>
                </a:solidFill>
                <a:latin typeface="Calibri"/>
                <a:ea typeface="Calibri"/>
              </a:rPr>
              <a:t>		     </a:t>
            </a:r>
            <a:r>
              <a:rPr lang="it-IT" sz="2000" b="1" dirty="0" err="1" smtClean="0">
                <a:solidFill>
                  <a:srgbClr val="FFFFFF"/>
                </a:solidFill>
                <a:latin typeface="Calibri"/>
                <a:ea typeface="Calibri"/>
              </a:rPr>
              <a:t>Tonico-clonica</a:t>
            </a:r>
            <a:r>
              <a:rPr lang="it-IT" sz="2000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it-IT" sz="2000" dirty="0" smtClean="0">
                <a:solidFill>
                  <a:srgbClr val="FFFFFF"/>
                </a:solidFill>
                <a:latin typeface="Calibri"/>
                <a:ea typeface="Calibri"/>
              </a:rPr>
              <a:t>		</a:t>
            </a:r>
            <a:r>
              <a:rPr lang="it-IT" dirty="0" smtClean="0">
                <a:solidFill>
                  <a:srgbClr val="FFFFFF"/>
                </a:solidFill>
                <a:latin typeface="Calibri"/>
                <a:ea typeface="Calibri"/>
              </a:rPr>
              <a:t>      (</a:t>
            </a:r>
            <a:r>
              <a:rPr lang="it-IT" dirty="0">
                <a:solidFill>
                  <a:srgbClr val="FFFFFF"/>
                </a:solidFill>
                <a:latin typeface="Calibri"/>
                <a:ea typeface="Calibri"/>
              </a:rPr>
              <a:t>grande male)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	       	   </a:t>
            </a:r>
            <a:r>
              <a:rPr lang="it-IT" sz="2000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it-IT" sz="2000" b="1" dirty="0" smtClean="0">
                <a:solidFill>
                  <a:srgbClr val="FFFFFF"/>
                </a:solidFill>
                <a:latin typeface="Calibri"/>
                <a:ea typeface="Calibri"/>
              </a:rPr>
              <a:t>Semplice</a:t>
            </a:r>
          </a:p>
          <a:p>
            <a:pPr algn="just">
              <a:lnSpc>
                <a:spcPct val="100000"/>
              </a:lnSpc>
            </a:pPr>
            <a:r>
              <a:rPr lang="it-IT" sz="2000" b="1" dirty="0" smtClean="0">
                <a:solidFill>
                  <a:srgbClr val="FFFFFF"/>
                </a:solidFill>
                <a:latin typeface="Calibri"/>
                <a:ea typeface="Calibri"/>
              </a:rPr>
              <a:t>		</a:t>
            </a:r>
            <a:r>
              <a:rPr lang="it-IT" b="1" dirty="0" smtClean="0">
                <a:solidFill>
                  <a:srgbClr val="FFFFFF"/>
                </a:solidFill>
                <a:latin typeface="Calibri"/>
                <a:ea typeface="Calibri"/>
              </a:rPr>
              <a:t>   </a:t>
            </a:r>
            <a:r>
              <a:rPr lang="it-IT" dirty="0" smtClean="0">
                <a:solidFill>
                  <a:srgbClr val="FFFFFF"/>
                </a:solidFill>
                <a:latin typeface="Calibri"/>
                <a:ea typeface="Calibri"/>
              </a:rPr>
              <a:t>(</a:t>
            </a:r>
            <a:r>
              <a:rPr lang="it-IT" dirty="0">
                <a:solidFill>
                  <a:srgbClr val="FFFFFF"/>
                </a:solidFill>
                <a:latin typeface="Calibri"/>
                <a:ea typeface="Calibri"/>
              </a:rPr>
              <a:t>crisi </a:t>
            </a:r>
            <a:r>
              <a:rPr lang="it-IT" dirty="0" smtClean="0">
                <a:solidFill>
                  <a:srgbClr val="FFFFFF"/>
                </a:solidFill>
                <a:latin typeface="Calibri"/>
                <a:ea typeface="Calibri"/>
              </a:rPr>
              <a:t>corticale)</a:t>
            </a:r>
          </a:p>
          <a:p>
            <a:pPr algn="just">
              <a:lnSpc>
                <a:spcPct val="100000"/>
              </a:lnSpc>
            </a:pPr>
            <a:r>
              <a:rPr lang="it-IT" sz="2000" b="1" dirty="0" smtClean="0">
                <a:solidFill>
                  <a:srgbClr val="FFFFFF"/>
                </a:solidFill>
                <a:latin typeface="Calibri"/>
                <a:ea typeface="Calibri"/>
              </a:rPr>
              <a:t>PARZIALE</a:t>
            </a:r>
            <a:r>
              <a:rPr lang="it-IT" sz="2000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sz="2000" dirty="0"/>
          </a:p>
          <a:p>
            <a:pPr algn="just">
              <a:lnSpc>
                <a:spcPct val="100000"/>
              </a:lnSpc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		</a:t>
            </a:r>
            <a:r>
              <a:rPr lang="it-IT" sz="2400" b="1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it-IT" sz="2400" b="1" dirty="0" smtClean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it-IT" sz="2000" b="1" dirty="0">
                <a:solidFill>
                  <a:srgbClr val="FFFFFF"/>
                </a:solidFill>
                <a:latin typeface="Calibri"/>
                <a:ea typeface="Calibri"/>
              </a:rPr>
              <a:t>Complessa </a:t>
            </a:r>
            <a:endParaRPr lang="it-IT" sz="2000" b="1" dirty="0" smtClean="0">
              <a:solidFill>
                <a:srgbClr val="FFFFFF"/>
              </a:solidFill>
              <a:latin typeface="Calibri"/>
              <a:ea typeface="Calibri"/>
            </a:endParaRPr>
          </a:p>
          <a:p>
            <a:pPr algn="just">
              <a:lnSpc>
                <a:spcPct val="100000"/>
              </a:lnSpc>
            </a:pPr>
            <a:r>
              <a:rPr lang="it-IT" sz="2000" dirty="0" smtClean="0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lang="it-IT" dirty="0" smtClean="0">
                <a:solidFill>
                  <a:srgbClr val="FFFFFF"/>
                </a:solidFill>
                <a:latin typeface="Calibri"/>
                <a:ea typeface="Calibri"/>
              </a:rPr>
              <a:t>             (</a:t>
            </a:r>
            <a:r>
              <a:rPr lang="it-IT" dirty="0">
                <a:solidFill>
                  <a:srgbClr val="FFFFFF"/>
                </a:solidFill>
                <a:latin typeface="Calibri"/>
                <a:ea typeface="Calibri"/>
              </a:rPr>
              <a:t>agitazione psicomotoria</a:t>
            </a:r>
            <a:r>
              <a:rPr lang="it-IT" dirty="0" smtClean="0">
                <a:solidFill>
                  <a:srgbClr val="FFFFFF"/>
                </a:solidFill>
                <a:latin typeface="Calibri"/>
                <a:ea typeface="Calibri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it-IT" dirty="0" smtClean="0">
                <a:solidFill>
                  <a:srgbClr val="FFFFFF"/>
                </a:solidFill>
                <a:latin typeface="Calibri"/>
                <a:ea typeface="Calibri"/>
              </a:rPr>
              <a:t>	         epilessia </a:t>
            </a:r>
            <a:r>
              <a:rPr lang="it-IT" dirty="0">
                <a:solidFill>
                  <a:srgbClr val="FFFFFF"/>
                </a:solidFill>
                <a:latin typeface="Calibri"/>
                <a:ea typeface="Calibri"/>
              </a:rPr>
              <a:t>del lobo temporale)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http://www.ventonuovo.eu/images/stories/15.jpg"/>
          <p:cNvPicPr/>
          <p:nvPr/>
        </p:nvPicPr>
        <p:blipFill>
          <a:blip r:embed="rId2" cstate="print"/>
          <a:srcRect l="1070" t="16348" r="1221" b="1868"/>
          <a:stretch/>
        </p:blipFill>
        <p:spPr>
          <a:xfrm>
            <a:off x="851040" y="907920"/>
            <a:ext cx="7824600" cy="48974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1378440" y="44280"/>
            <a:ext cx="6415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FARMACI  ANTIEPILETTICI – </a:t>
            </a:r>
            <a:r>
              <a:rPr lang="it-IT" sz="2400" b="1" i="1">
                <a:solidFill>
                  <a:srgbClr val="C00000"/>
                </a:solidFill>
                <a:latin typeface="Calibri"/>
                <a:ea typeface="Calibri"/>
              </a:rPr>
              <a:t>LE NUOVE MOLECOLE</a:t>
            </a:r>
            <a:endParaRPr/>
          </a:p>
        </p:txBody>
      </p:sp>
      <p:sp>
        <p:nvSpPr>
          <p:cNvPr id="100" name="Line 2"/>
          <p:cNvSpPr/>
          <p:nvPr/>
        </p:nvSpPr>
        <p:spPr>
          <a:xfrm>
            <a:off x="466560" y="620640"/>
            <a:ext cx="8353440" cy="0"/>
          </a:xfrm>
          <a:prstGeom prst="line">
            <a:avLst/>
          </a:prstGeom>
          <a:ln w="31680">
            <a:solidFill>
              <a:srgbClr val="161645"/>
            </a:solidFill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11280" y="692280"/>
            <a:ext cx="8137440" cy="936360"/>
          </a:xfrm>
          <a:prstGeom prst="roundRect">
            <a:avLst>
              <a:gd name="adj" fmla="val 3600"/>
            </a:avLst>
          </a:prstGeom>
          <a:solidFill>
            <a:srgbClr val="00D661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371520" y="4428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B050"/>
                </a:solidFill>
                <a:latin typeface="Calibri"/>
                <a:ea typeface="Calibri"/>
              </a:rPr>
              <a:t>FENITOINA</a:t>
            </a:r>
            <a:endParaRPr/>
          </a:p>
        </p:txBody>
      </p:sp>
      <p:sp>
        <p:nvSpPr>
          <p:cNvPr id="111" name="CustomShape 3"/>
          <p:cNvSpPr/>
          <p:nvPr/>
        </p:nvSpPr>
        <p:spPr>
          <a:xfrm>
            <a:off x="3324240" y="109440"/>
            <a:ext cx="1585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(Dilantin ®)</a:t>
            </a:r>
            <a:endParaRPr/>
          </a:p>
        </p:txBody>
      </p:sp>
      <p:pic>
        <p:nvPicPr>
          <p:cNvPr id="112" name="Picture 8" descr="http://upload.wikimedia.org/wikipedia/commons/1/15/Phenytoin_sodium_mechanism_of_action.png"/>
          <p:cNvPicPr/>
          <p:nvPr/>
        </p:nvPicPr>
        <p:blipFill>
          <a:blip r:embed="rId2" cstate="print"/>
          <a:stretch/>
        </p:blipFill>
        <p:spPr>
          <a:xfrm>
            <a:off x="2556000" y="1755720"/>
            <a:ext cx="4248000" cy="3330720"/>
          </a:xfrm>
          <a:prstGeom prst="rect">
            <a:avLst/>
          </a:prstGeom>
          <a:ln>
            <a:noFill/>
          </a:ln>
        </p:spPr>
      </p:pic>
      <p:sp>
        <p:nvSpPr>
          <p:cNvPr id="113" name="CustomShape 4"/>
          <p:cNvSpPr/>
          <p:nvPr/>
        </p:nvSpPr>
        <p:spPr>
          <a:xfrm>
            <a:off x="611280" y="1052640"/>
            <a:ext cx="806436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</a:rPr>
              <a:t> La </a:t>
            </a:r>
            <a:r>
              <a:rPr lang="it-IT" sz="1600" b="1">
                <a:solidFill>
                  <a:srgbClr val="161645"/>
                </a:solidFill>
                <a:latin typeface="Calibri"/>
              </a:rPr>
              <a:t>fenitoina</a:t>
            </a:r>
            <a:r>
              <a:rPr lang="it-IT" sz="1600">
                <a:solidFill>
                  <a:srgbClr val="161645"/>
                </a:solidFill>
                <a:latin typeface="Calibri"/>
              </a:rPr>
              <a:t> (anche </a:t>
            </a:r>
            <a:r>
              <a:rPr lang="it-IT" sz="1600" b="1">
                <a:solidFill>
                  <a:srgbClr val="161645"/>
                </a:solidFill>
                <a:latin typeface="Calibri"/>
              </a:rPr>
              <a:t>difenilidantoina</a:t>
            </a:r>
            <a:r>
              <a:rPr lang="it-IT" sz="1600">
                <a:solidFill>
                  <a:srgbClr val="161645"/>
                </a:solidFill>
                <a:latin typeface="Calibri"/>
              </a:rPr>
              <a:t> e </a:t>
            </a:r>
            <a:r>
              <a:rPr lang="it-IT" sz="1600" b="1">
                <a:solidFill>
                  <a:srgbClr val="161645"/>
                </a:solidFill>
                <a:latin typeface="Calibri"/>
              </a:rPr>
              <a:t>dintoina</a:t>
            </a:r>
            <a:r>
              <a:rPr lang="it-IT" sz="1600">
                <a:solidFill>
                  <a:srgbClr val="161645"/>
                </a:solidFill>
                <a:latin typeface="Calibri"/>
              </a:rPr>
              <a:t>) agisce attraverso la riduzione delle correnti di ingresso del Na.</a:t>
            </a:r>
            <a:endParaRPr/>
          </a:p>
        </p:txBody>
      </p:sp>
      <p:sp>
        <p:nvSpPr>
          <p:cNvPr id="114" name="CustomShape 5"/>
          <p:cNvSpPr/>
          <p:nvPr/>
        </p:nvSpPr>
        <p:spPr>
          <a:xfrm>
            <a:off x="708120" y="692280"/>
            <a:ext cx="24940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 u="sng">
                <a:solidFill>
                  <a:srgbClr val="161645"/>
                </a:solidFill>
                <a:latin typeface="Calibri"/>
                <a:ea typeface="Calibri"/>
              </a:rPr>
              <a:t>MECCANISMO D’AZIONE</a:t>
            </a:r>
            <a:endParaRPr/>
          </a:p>
        </p:txBody>
      </p:sp>
      <p:sp>
        <p:nvSpPr>
          <p:cNvPr id="115" name="CustomShape 6"/>
          <p:cNvSpPr/>
          <p:nvPr/>
        </p:nvSpPr>
        <p:spPr>
          <a:xfrm>
            <a:off x="684360" y="5229360"/>
            <a:ext cx="7848360" cy="126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</a:rPr>
              <a:t> </a:t>
            </a:r>
            <a:r>
              <a:rPr lang="it-IT" b="1" i="1">
                <a:solidFill>
                  <a:srgbClr val="161645"/>
                </a:solidFill>
                <a:latin typeface="Calibri"/>
              </a:rPr>
              <a:t>L’affinità è maggiore </a:t>
            </a:r>
            <a:r>
              <a:rPr lang="it-IT">
                <a:solidFill>
                  <a:srgbClr val="161645"/>
                </a:solidFill>
                <a:latin typeface="Calibri"/>
              </a:rPr>
              <a:t>sui canali del Na </a:t>
            </a:r>
            <a:r>
              <a:rPr lang="it-IT" b="1" i="1">
                <a:solidFill>
                  <a:srgbClr val="161645"/>
                </a:solidFill>
                <a:latin typeface="Calibri"/>
              </a:rPr>
              <a:t>nello stato inattivato</a:t>
            </a:r>
            <a:r>
              <a:rPr lang="it-IT">
                <a:solidFill>
                  <a:srgbClr val="161645"/>
                </a:solidFill>
                <a:latin typeface="Calibri"/>
              </a:rPr>
              <a:t>. Produce un blocco con caratteristiche analoghe alla uso-dipendenza e voltaggio-dipendenza.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</a:rPr>
              <a:t> Durante la depolarizzazione, riduce anche l'ingresso di ioni Ca sopprimendo così la scarica ripetitiva causa degli attacchi.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79280" y="18900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B050"/>
                </a:solidFill>
                <a:latin typeface="Calibri"/>
                <a:ea typeface="Calibri"/>
              </a:rPr>
              <a:t>FENITOINA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3132000" y="254160"/>
            <a:ext cx="1585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(Dilantin ®)</a:t>
            </a:r>
            <a:endParaRPr/>
          </a:p>
        </p:txBody>
      </p:sp>
      <p:sp>
        <p:nvSpPr>
          <p:cNvPr id="119" name="CustomShape 3"/>
          <p:cNvSpPr/>
          <p:nvPr/>
        </p:nvSpPr>
        <p:spPr>
          <a:xfrm>
            <a:off x="539640" y="907920"/>
            <a:ext cx="7345440" cy="244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Somministrazione: 	Orale: 3-5 mg/kg/die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Nello stato epilettico viene somministrata per via endovenosa 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		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Assorbimento:       	Variabile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Distribuzione:        	Legame prot 90% Emivita plasm 7-42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Metabolismo:	Epatico ampio - </a:t>
            </a: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Induzione di enzimi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	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Eliminazione:        	Renale</a:t>
            </a:r>
            <a:endParaRPr/>
          </a:p>
        </p:txBody>
      </p:sp>
      <p:pic>
        <p:nvPicPr>
          <p:cNvPr id="120" name="Picture 10" descr="https://healthy.kaiserpermanente.org/static/drugency/images/WWW98810.JPG"/>
          <p:cNvPicPr/>
          <p:nvPr/>
        </p:nvPicPr>
        <p:blipFill>
          <a:blip r:embed="rId2" cstate="print"/>
          <a:srcRect l="31505" r="29124"/>
          <a:stretch/>
        </p:blipFill>
        <p:spPr>
          <a:xfrm>
            <a:off x="7451640" y="192240"/>
            <a:ext cx="792360" cy="1504800"/>
          </a:xfrm>
          <a:prstGeom prst="rect">
            <a:avLst/>
          </a:prstGeom>
          <a:ln>
            <a:noFill/>
          </a:ln>
        </p:spPr>
      </p:pic>
      <p:pic>
        <p:nvPicPr>
          <p:cNvPr id="121" name="Picture 14" descr="http://www.pharmacywebstore.com/images/T/wds_dilantin100mg200cap.jpg..jpg"/>
          <p:cNvPicPr/>
          <p:nvPr/>
        </p:nvPicPr>
        <p:blipFill>
          <a:blip r:embed="rId3" cstate="print"/>
          <a:srcRect l="32873" t="7555" r="29734" b="4738"/>
          <a:stretch/>
        </p:blipFill>
        <p:spPr>
          <a:xfrm>
            <a:off x="6516720" y="189000"/>
            <a:ext cx="858960" cy="1511280"/>
          </a:xfrm>
          <a:prstGeom prst="rect">
            <a:avLst/>
          </a:prstGeom>
          <a:ln>
            <a:noFill/>
          </a:ln>
        </p:spPr>
      </p:pic>
      <p:pic>
        <p:nvPicPr>
          <p:cNvPr id="122" name="Picture 16" descr="http://www.pierluigimasini.it/med/wp-content/uploads/2013/01/monitor-conc-plasmatica-fenitoina--1024x614.jpg"/>
          <p:cNvPicPr/>
          <p:nvPr/>
        </p:nvPicPr>
        <p:blipFill>
          <a:blip r:embed="rId4" cstate="print"/>
          <a:srcRect b="6038"/>
          <a:stretch/>
        </p:blipFill>
        <p:spPr>
          <a:xfrm>
            <a:off x="4427640" y="3778200"/>
            <a:ext cx="4321080" cy="2675160"/>
          </a:xfrm>
          <a:prstGeom prst="rect">
            <a:avLst/>
          </a:prstGeom>
          <a:ln>
            <a:noFill/>
          </a:ln>
        </p:spPr>
      </p:pic>
      <p:sp>
        <p:nvSpPr>
          <p:cNvPr id="123" name="CustomShape 4"/>
          <p:cNvSpPr/>
          <p:nvPr/>
        </p:nvSpPr>
        <p:spPr>
          <a:xfrm>
            <a:off x="539640" y="3573360"/>
            <a:ext cx="3816360" cy="30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dirty="0">
                <a:latin typeface="Calibri"/>
              </a:rPr>
              <a:t>La biodisponibilità orale è elevata ma è molto lenta, tuttavia la distribuzione è ampia e anche a livello cerebrale.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1600" dirty="0">
                <a:latin typeface="Calibri"/>
              </a:rPr>
              <a:t>Viene metabolizzata dal CYP2C9 epatico. È un </a:t>
            </a:r>
            <a:r>
              <a:rPr lang="it-IT" sz="1600" b="1" dirty="0">
                <a:latin typeface="Calibri"/>
              </a:rPr>
              <a:t>INDUTTORE ENZIMATICO </a:t>
            </a:r>
            <a:r>
              <a:rPr lang="it-IT" sz="1600" dirty="0">
                <a:latin typeface="Calibri"/>
              </a:rPr>
              <a:t>del CYP3A4/5.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1600" dirty="0">
                <a:latin typeface="Calibri"/>
              </a:rPr>
              <a:t>A basse dosi il t1/2 è di 24 ore ma se si incrementa la dose il sistema di </a:t>
            </a:r>
            <a:r>
              <a:rPr lang="it-IT" sz="1600" dirty="0" err="1">
                <a:latin typeface="Calibri"/>
              </a:rPr>
              <a:t>idrossilazione</a:t>
            </a:r>
            <a:r>
              <a:rPr lang="it-IT" sz="1600" dirty="0">
                <a:latin typeface="Calibri"/>
              </a:rPr>
              <a:t> si satura e la concentrazione plasmatica cresce rapidamente potendo dare effetti tossici (cinetica di ordine zero).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24000" y="836640"/>
            <a:ext cx="8569080" cy="460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b="1" u="sng">
                <a:solidFill>
                  <a:srgbClr val="002060"/>
                </a:solidFill>
                <a:latin typeface="Calibri"/>
                <a:ea typeface="Calibri"/>
              </a:rPr>
              <a:t>EFFETTI INDESIDERATI  E TOSSICITA’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u="sng">
                <a:solidFill>
                  <a:srgbClr val="00B050"/>
                </a:solidFill>
                <a:latin typeface="Calibri"/>
                <a:ea typeface="Calibri"/>
              </a:rPr>
              <a:t>TOSSICITA’ NEUROLOGICA 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(DOSE-CORRELATA)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nausea, vomito, vertigini, cefalea, tremore, nervosismo, insonnia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discinesie e neuropatia periferica; atassia, parola indistinta nistagmo e offuscamento visivo sono segni di sovradosaggio; 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u="sng">
                <a:solidFill>
                  <a:srgbClr val="00B050"/>
                </a:solidFill>
                <a:latin typeface="Calibri"/>
                <a:ea typeface="Calibri"/>
              </a:rPr>
              <a:t>TOSSICITA’ EMATOLOGICA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anemia megaloblastica, anemia aplastica, leucopenia, trombocitopenia, agranulocitosi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u="sng">
                <a:solidFill>
                  <a:srgbClr val="00B050"/>
                </a:solidFill>
                <a:latin typeface="Calibri"/>
                <a:ea typeface="Calibri"/>
              </a:rPr>
              <a:t>TOSSICITA’ CARDIOVASCOLARE e IMMUNOLOGICA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disturbi della conduzione cardiaca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panarterite nodosa; linfoadenopatia; febbre ed epatite;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lupus eritematoso, sindrome di Stevens-Johnson, epidermolisi tossica;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u="sng">
                <a:solidFill>
                  <a:srgbClr val="00B050"/>
                </a:solidFill>
                <a:latin typeface="Calibri"/>
                <a:ea typeface="Calibri"/>
              </a:rPr>
              <a:t>ALTRO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ipertrofia gengivale, acne e irsutismo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rachitismo e osteomalacia.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179280" y="18900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B050"/>
                </a:solidFill>
                <a:latin typeface="Calibri"/>
                <a:ea typeface="Calibri"/>
              </a:rPr>
              <a:t>FENITOINA</a:t>
            </a:r>
            <a:endParaRPr/>
          </a:p>
        </p:txBody>
      </p:sp>
      <p:sp>
        <p:nvSpPr>
          <p:cNvPr id="127" name="CustomShape 3"/>
          <p:cNvSpPr/>
          <p:nvPr/>
        </p:nvSpPr>
        <p:spPr>
          <a:xfrm>
            <a:off x="3132000" y="254160"/>
            <a:ext cx="1585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(Dilantin ®)</a:t>
            </a:r>
            <a:endParaRPr/>
          </a:p>
        </p:txBody>
      </p:sp>
      <p:pic>
        <p:nvPicPr>
          <p:cNvPr id="128" name="Picture 7" descr="http://images.medicinenet.com/images/image_collection/skin/gingival-hyperplasia-from-phenytoin.jpg"/>
          <p:cNvPicPr/>
          <p:nvPr/>
        </p:nvPicPr>
        <p:blipFill>
          <a:blip r:embed="rId2" cstate="print"/>
          <a:srcRect l="10556" r="15551" b="6814"/>
          <a:stretch/>
        </p:blipFill>
        <p:spPr>
          <a:xfrm>
            <a:off x="4500720" y="4941720"/>
            <a:ext cx="1079280" cy="925560"/>
          </a:xfrm>
          <a:prstGeom prst="rect">
            <a:avLst/>
          </a:prstGeom>
          <a:ln>
            <a:noFill/>
          </a:ln>
        </p:spPr>
      </p:pic>
      <p:pic>
        <p:nvPicPr>
          <p:cNvPr id="129" name="Picture 9" descr="http://www.healthxchange.com.sg/healthyliving/SkinBeauty/PublishingImages/Stevens-Johnson-Syndrome.jpg"/>
          <p:cNvPicPr/>
          <p:nvPr/>
        </p:nvPicPr>
        <p:blipFill>
          <a:blip r:embed="rId3" cstate="print"/>
          <a:srcRect b="31972"/>
          <a:stretch/>
        </p:blipFill>
        <p:spPr>
          <a:xfrm>
            <a:off x="5796000" y="4941720"/>
            <a:ext cx="2065320" cy="93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50920" y="115920"/>
            <a:ext cx="38894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CARBAMAZEPINA</a:t>
            </a:r>
            <a:r>
              <a:rPr lang="it-IT" sz="2800" b="1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4140360" y="182520"/>
            <a:ext cx="1585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(Tegretol ®)</a:t>
            </a:r>
            <a:endParaRPr/>
          </a:p>
        </p:txBody>
      </p:sp>
      <p:sp>
        <p:nvSpPr>
          <p:cNvPr id="133" name="CustomShape 3"/>
          <p:cNvSpPr/>
          <p:nvPr/>
        </p:nvSpPr>
        <p:spPr>
          <a:xfrm>
            <a:off x="468360" y="1628640"/>
            <a:ext cx="6912000" cy="164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Assorbimento:	Variabile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Distribuzione: 	Legame prot 70-80%  Emivita plasm: 8-26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Metabolismo:	Epatico: ampio </a:t>
            </a: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Induzione di enzimi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	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Eliminazione: 	Renale, biliare</a:t>
            </a:r>
            <a:endParaRPr/>
          </a:p>
        </p:txBody>
      </p:sp>
      <p:sp>
        <p:nvSpPr>
          <p:cNvPr id="134" name="CustomShape 4"/>
          <p:cNvSpPr/>
          <p:nvPr/>
        </p:nvSpPr>
        <p:spPr>
          <a:xfrm>
            <a:off x="468360" y="907920"/>
            <a:ext cx="6480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Somministrazione: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Orale: 200 mgx2/die fino a 600-1200 mg/die</a:t>
            </a:r>
            <a:endParaRPr/>
          </a:p>
        </p:txBody>
      </p:sp>
      <p:pic>
        <p:nvPicPr>
          <p:cNvPr id="135" name="Picture 10" descr="http://www.tufarmacialatina.com/v/vspfiles/photos/546593-2T.jpg"/>
          <p:cNvPicPr/>
          <p:nvPr/>
        </p:nvPicPr>
        <p:blipFill>
          <a:blip r:embed="rId2" cstate="print"/>
          <a:stretch/>
        </p:blipFill>
        <p:spPr>
          <a:xfrm>
            <a:off x="5651640" y="260280"/>
            <a:ext cx="3097080" cy="1827360"/>
          </a:xfrm>
          <a:prstGeom prst="rect">
            <a:avLst/>
          </a:prstGeom>
          <a:ln>
            <a:noFill/>
          </a:ln>
        </p:spPr>
      </p:pic>
      <p:pic>
        <p:nvPicPr>
          <p:cNvPr id="136" name="Picture 2" descr="https://www.pharmgkb.org/views/pathway/PA165817070-100px.png"/>
          <p:cNvPicPr/>
          <p:nvPr/>
        </p:nvPicPr>
        <p:blipFill>
          <a:blip r:embed="rId3" cstate="print"/>
          <a:stretch/>
        </p:blipFill>
        <p:spPr>
          <a:xfrm>
            <a:off x="755640" y="3817800"/>
            <a:ext cx="2630520" cy="2779920"/>
          </a:xfrm>
          <a:prstGeom prst="rect">
            <a:avLst/>
          </a:prstGeom>
          <a:ln>
            <a:noFill/>
          </a:ln>
        </p:spPr>
      </p:pic>
      <p:sp>
        <p:nvSpPr>
          <p:cNvPr id="137" name="CustomShape 5"/>
          <p:cNvSpPr/>
          <p:nvPr/>
        </p:nvSpPr>
        <p:spPr>
          <a:xfrm>
            <a:off x="3960720" y="3846600"/>
            <a:ext cx="4571720" cy="2288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FFFFFF"/>
                </a:solidFill>
                <a:latin typeface="Calibri"/>
              </a:rPr>
              <a:t>Farmacocinetica</a:t>
            </a:r>
            <a:r>
              <a:rPr lang="it-IT" dirty="0">
                <a:solidFill>
                  <a:srgbClr val="FFFFFF"/>
                </a:solidFill>
                <a:latin typeface="Calibri"/>
              </a:rPr>
              <a:t>: biodisponibilità orale massima, ma in tempi lunghi. </a:t>
            </a:r>
            <a:r>
              <a:rPr lang="it-IT" dirty="0" err="1">
                <a:solidFill>
                  <a:srgbClr val="FFFFFF"/>
                </a:solidFill>
                <a:latin typeface="Calibri"/>
              </a:rPr>
              <a:t>Liposolubilità</a:t>
            </a:r>
            <a:r>
              <a:rPr lang="it-IT" dirty="0">
                <a:solidFill>
                  <a:srgbClr val="FFFFFF"/>
                </a:solidFill>
                <a:latin typeface="Calibri"/>
              </a:rPr>
              <a:t> che consente un raggiungimento efficace dell’encefalo.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FFFFFF"/>
                </a:solidFill>
                <a:latin typeface="Calibri"/>
              </a:rPr>
              <a:t>INDUTTORE ENZIMATICO </a:t>
            </a:r>
            <a:r>
              <a:rPr lang="it-IT" dirty="0">
                <a:solidFill>
                  <a:srgbClr val="FFFFFF"/>
                </a:solidFill>
                <a:latin typeface="Calibri"/>
              </a:rPr>
              <a:t>del sistema che lo metabolizza (CYP3A4/5); necessita cronicamente di un aggiustamento delle dosi vista la riduzione dell’emivita.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84360" y="836640"/>
            <a:ext cx="4895640" cy="180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 u="sng">
                <a:solidFill>
                  <a:srgbClr val="161645"/>
                </a:solidFill>
                <a:latin typeface="Calibri"/>
                <a:ea typeface="Calibri"/>
              </a:rPr>
              <a:t>USI TERAPEUTICI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Nevralgia del trigemino;  dolore dell’arto fantasma; dolore nella sclerosi multipla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Crisi parziali, tonico-cloniche generalizzate; 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Profilassi del disturbo bipolare 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NON INDICATA NELLE ASSENZE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611280" y="3068640"/>
            <a:ext cx="7632720" cy="310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b="1" u="sng">
                <a:solidFill>
                  <a:srgbClr val="161645"/>
                </a:solidFill>
                <a:latin typeface="Calibri"/>
                <a:ea typeface="Calibri"/>
              </a:rPr>
              <a:t>EFFETTI INDESIDERATI  E TOSSICITA’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sedazione, confusione,  vertigine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nausea, vomito, diarrea -  visione offuscata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rash cutanei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SIADH, iponatremia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ridotta attività anticoncezionale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discrasie ematiche - leucopenia benigna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rara anemia anaplastica, agranulocitosi;  rara sindrome di Stevens-Johnson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rari problemi cardiaci;  rare psicosi   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41" name="CustomShape 3"/>
          <p:cNvSpPr/>
          <p:nvPr/>
        </p:nvSpPr>
        <p:spPr>
          <a:xfrm>
            <a:off x="250920" y="115920"/>
            <a:ext cx="38894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CARBAMAZEPINA</a:t>
            </a:r>
            <a:r>
              <a:rPr lang="it-IT" sz="2800" b="1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142" name="CustomShape 4"/>
          <p:cNvSpPr/>
          <p:nvPr/>
        </p:nvSpPr>
        <p:spPr>
          <a:xfrm>
            <a:off x="3851280" y="138240"/>
            <a:ext cx="1585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(Tegretol ®)</a:t>
            </a:r>
            <a:endParaRPr/>
          </a:p>
        </p:txBody>
      </p:sp>
      <p:pic>
        <p:nvPicPr>
          <p:cNvPr id="143" name="Picture 7" descr="http://www.my-personaltrainer.it/salute-benessere/img/trigemino.gif"/>
          <p:cNvPicPr/>
          <p:nvPr/>
        </p:nvPicPr>
        <p:blipFill>
          <a:blip r:embed="rId2" cstate="print"/>
          <a:stretch/>
        </p:blipFill>
        <p:spPr>
          <a:xfrm>
            <a:off x="5940360" y="620640"/>
            <a:ext cx="2519280" cy="342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95280" y="169920"/>
            <a:ext cx="82803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CARBAMAZEPINA – </a:t>
            </a:r>
            <a:r>
              <a:rPr lang="it-IT" sz="2400" i="1">
                <a:solidFill>
                  <a:srgbClr val="C00000"/>
                </a:solidFill>
                <a:latin typeface="Calibri"/>
                <a:ea typeface="Calibri"/>
              </a:rPr>
              <a:t>Precauzioni e controindicazioni</a:t>
            </a:r>
            <a:r>
              <a:rPr lang="it-IT" sz="2400" i="1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539640" y="4076640"/>
            <a:ext cx="5184720" cy="198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CONTROINDICAZIONI: 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anomalie della conduzione atrio-ventricolare;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anamnesi di mielodepressione, porfiria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danno epatico o renale;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cardiopatia,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glaucoma;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gravidanza (difetti del tubo neurale), allattamento.</a:t>
            </a:r>
            <a:endParaRPr/>
          </a:p>
        </p:txBody>
      </p:sp>
      <p:pic>
        <p:nvPicPr>
          <p:cNvPr id="147" name="Picture 2" descr="http://www.educatehealth.ca/media/309053/11-ms-treatment-meds-carbamazepine%20overview.png"/>
          <p:cNvPicPr/>
          <p:nvPr/>
        </p:nvPicPr>
        <p:blipFill>
          <a:blip r:embed="rId2" cstate="print"/>
          <a:srcRect t="6435" b="24438"/>
          <a:stretch/>
        </p:blipFill>
        <p:spPr>
          <a:xfrm>
            <a:off x="468360" y="836640"/>
            <a:ext cx="8163000" cy="309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24000" y="765000"/>
            <a:ext cx="8351640" cy="1368720"/>
          </a:xfrm>
          <a:prstGeom prst="roundRect">
            <a:avLst>
              <a:gd name="adj" fmla="val 3600"/>
            </a:avLst>
          </a:prstGeom>
          <a:solidFill>
            <a:srgbClr val="CECEEF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"/>
          <p:cNvSpPr/>
          <p:nvPr/>
        </p:nvSpPr>
        <p:spPr>
          <a:xfrm>
            <a:off x="179280" y="18900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7030A0"/>
                </a:solidFill>
                <a:latin typeface="Calibri"/>
                <a:ea typeface="Calibri"/>
              </a:rPr>
              <a:t>PRIMIDONE</a:t>
            </a:r>
            <a:endParaRPr/>
          </a:p>
        </p:txBody>
      </p:sp>
      <p:sp>
        <p:nvSpPr>
          <p:cNvPr id="151" name="CustomShape 3"/>
          <p:cNvSpPr/>
          <p:nvPr/>
        </p:nvSpPr>
        <p:spPr>
          <a:xfrm>
            <a:off x="3276720" y="260280"/>
            <a:ext cx="1684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(Mysoline®)</a:t>
            </a:r>
            <a:endParaRPr/>
          </a:p>
        </p:txBody>
      </p:sp>
      <p:sp>
        <p:nvSpPr>
          <p:cNvPr id="152" name="CustomShape 4"/>
          <p:cNvSpPr/>
          <p:nvPr/>
        </p:nvSpPr>
        <p:spPr>
          <a:xfrm>
            <a:off x="324000" y="2276640"/>
            <a:ext cx="8281800" cy="164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sz="2000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Somministrazione: Orale: 10-20 mg/kg/die 	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Assorbimento:  	Completo e rapido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Distribuzione:   	Legame prot 40-60% Emivita plasm 4-12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Metabolismo:    	Epatico: ampio </a:t>
            </a:r>
            <a:r>
              <a:rPr lang="it-IT" sz="1600" u="sng">
                <a:solidFill>
                  <a:srgbClr val="161645"/>
                </a:solidFill>
                <a:latin typeface="Calibri"/>
                <a:ea typeface="Calibri"/>
              </a:rPr>
              <a:t>Induzione di enzimi</a:t>
            </a: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Eliminazione:    	Renale	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	</a:t>
            </a:r>
            <a:endParaRPr/>
          </a:p>
        </p:txBody>
      </p:sp>
      <p:sp>
        <p:nvSpPr>
          <p:cNvPr id="153" name="CustomShape 5"/>
          <p:cNvSpPr/>
          <p:nvPr/>
        </p:nvSpPr>
        <p:spPr>
          <a:xfrm>
            <a:off x="324000" y="4149720"/>
            <a:ext cx="8351640" cy="101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45"/>
                </a:solidFill>
                <a:latin typeface="Calibri"/>
                <a:ea typeface="Calibri"/>
              </a:rPr>
              <a:t>USI TERAPEUTICI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Stato di male epilettico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Crisi parziali. Crisi tonico-cloniche generalizzate</a:t>
            </a:r>
            <a:endParaRPr/>
          </a:p>
        </p:txBody>
      </p:sp>
      <p:sp>
        <p:nvSpPr>
          <p:cNvPr id="154" name="CustomShape 6"/>
          <p:cNvSpPr/>
          <p:nvPr/>
        </p:nvSpPr>
        <p:spPr>
          <a:xfrm>
            <a:off x="324000" y="5229360"/>
            <a:ext cx="8424720" cy="125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45"/>
                </a:solidFill>
                <a:latin typeface="Calibri"/>
                <a:ea typeface="Calibri"/>
              </a:rPr>
              <a:t>EFFETTI COLLATERALI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Sonnolenza.  Iperattività (bambini). 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DEPRESSIONE RESPIRATORIA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Dermatite esfoliativa. Disordini ematologici.</a:t>
            </a:r>
            <a:endParaRPr/>
          </a:p>
        </p:txBody>
      </p:sp>
      <p:pic>
        <p:nvPicPr>
          <p:cNvPr id="155" name="Picture 9" descr="https://encrypted-tbn3.gstatic.com/images?q=tbn:ANd9GcRFdTEzI1h-ZDXf0CnYAOKoddF4i-n4lqjtyjFgNDF9BWZfylOHqibvBvJL"/>
          <p:cNvPicPr/>
          <p:nvPr/>
        </p:nvPicPr>
        <p:blipFill>
          <a:blip r:embed="rId2" cstate="print"/>
          <a:stretch/>
        </p:blipFill>
        <p:spPr>
          <a:xfrm>
            <a:off x="6516720" y="2349360"/>
            <a:ext cx="2271600" cy="1614600"/>
          </a:xfrm>
          <a:prstGeom prst="rect">
            <a:avLst/>
          </a:prstGeom>
          <a:ln>
            <a:noFill/>
          </a:ln>
        </p:spPr>
      </p:pic>
      <p:sp>
        <p:nvSpPr>
          <p:cNvPr id="156" name="CustomShape 7"/>
          <p:cNvSpPr/>
          <p:nvPr/>
        </p:nvSpPr>
        <p:spPr>
          <a:xfrm>
            <a:off x="324000" y="765000"/>
            <a:ext cx="8351640" cy="137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161645"/>
                </a:solidFill>
                <a:latin typeface="Calibri"/>
                <a:ea typeface="Calibri"/>
              </a:rPr>
              <a:t>MECCANISMO D’AZIONE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viene ampiamente trasformato in fenilmetilmalonamide (PEMA) e a fenobarbitale, entrambi metaboliti attivi responsabili della sua azione antiepilettica.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È essenziale iniziare il primidone con una dose bassa (125 mg) e aumentarla nell’arco di parecchie settimane.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-108000" y="115920"/>
            <a:ext cx="37911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7030A0"/>
                </a:solidFill>
                <a:latin typeface="Calibri"/>
                <a:ea typeface="Calibri"/>
              </a:rPr>
              <a:t>FENOBARBITALE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3276720" y="115920"/>
            <a:ext cx="3078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(Gardenale, Luminale®)</a:t>
            </a:r>
            <a:endParaRPr/>
          </a:p>
        </p:txBody>
      </p:sp>
      <p:sp>
        <p:nvSpPr>
          <p:cNvPr id="160" name="CustomShape 3"/>
          <p:cNvSpPr/>
          <p:nvPr/>
        </p:nvSpPr>
        <p:spPr>
          <a:xfrm>
            <a:off x="360360" y="692280"/>
            <a:ext cx="8459640" cy="16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Somministrazione:	Orale: 1.3-3.5 mg/kg/die          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Assorbimento:	Completo ma lento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Distribuzione:	Legame prot 40-60% Emivita plasm 24-140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Metabolismo:	Epatico: ampio </a:t>
            </a:r>
            <a:r>
              <a:rPr lang="it-IT" sz="1600" u="sng">
                <a:solidFill>
                  <a:srgbClr val="161645"/>
                </a:solidFill>
                <a:latin typeface="Calibri"/>
                <a:ea typeface="Calibri"/>
              </a:rPr>
              <a:t>Induzione di enzimi</a:t>
            </a: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Eliminazione:	Renale pH-dipendente (aumento a pH alcalino)	</a:t>
            </a:r>
            <a:endParaRPr/>
          </a:p>
        </p:txBody>
      </p:sp>
      <p:sp>
        <p:nvSpPr>
          <p:cNvPr id="161" name="CustomShape 4"/>
          <p:cNvSpPr/>
          <p:nvPr/>
        </p:nvSpPr>
        <p:spPr>
          <a:xfrm>
            <a:off x="324000" y="2637000"/>
            <a:ext cx="6480000" cy="11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161645"/>
                </a:solidFill>
                <a:latin typeface="Calibri"/>
                <a:ea typeface="Calibri"/>
              </a:rPr>
              <a:t>USI TERAPEUTICI COME ANTIEPILETTICO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 Crisi parziali. Crisi tonico-cloniche generalizzate. Può essere efficace nelle crisi di assenza atipica, atoniche e toniche.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Stato di male epilettico</a:t>
            </a:r>
            <a:endParaRPr/>
          </a:p>
        </p:txBody>
      </p:sp>
      <p:sp>
        <p:nvSpPr>
          <p:cNvPr id="162" name="CustomShape 5"/>
          <p:cNvSpPr/>
          <p:nvPr/>
        </p:nvSpPr>
        <p:spPr>
          <a:xfrm>
            <a:off x="324000" y="3981600"/>
            <a:ext cx="8424720" cy="21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45"/>
                </a:solidFill>
                <a:latin typeface="Calibri"/>
                <a:ea typeface="Calibri"/>
              </a:rPr>
              <a:t>EFFETTI COLLATERALI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- Può essere sedativo negli adulti e provocare disturbi del comportamento e ipercinesia nei bambini. Alla sospensione, possono verificarsi crisi di rimbalzo.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- Il controllo delle concentrazioni plasmatiche è meno utile rispetto ad altri farmaci poiché si verifica tolleranza.  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 Dermatite esfoliativa. Disordini ematologici.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>
                <a:solidFill>
                  <a:srgbClr val="7030A0"/>
                </a:solidFill>
                <a:latin typeface="Calibri"/>
                <a:ea typeface="Calibri"/>
              </a:rPr>
              <a:t>  </a:t>
            </a:r>
            <a:r>
              <a:rPr lang="it-IT" sz="1600" b="1" i="1">
                <a:solidFill>
                  <a:srgbClr val="7030A0"/>
                </a:solidFill>
                <a:latin typeface="Calibri"/>
                <a:ea typeface="Calibri"/>
              </a:rPr>
              <a:t>DEPRESSIONE RESPIRATORIA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 sz="1600" b="1" i="1">
                <a:solidFill>
                  <a:srgbClr val="7030A0"/>
                </a:solidFill>
                <a:latin typeface="Calibri"/>
                <a:ea typeface="Calibri"/>
              </a:rPr>
              <a:t> INIBISCE IL RIFLESSO DEL SUCCHIAMENTO NEL LATTANTE</a:t>
            </a:r>
            <a:endParaRPr/>
          </a:p>
        </p:txBody>
      </p:sp>
      <p:pic>
        <p:nvPicPr>
          <p:cNvPr id="163" name="Picture 9" descr="https://encrypted-tbn2.gstatic.com/images?q=tbn:ANd9GcS3tOtx4ox6M_9GXHU7kk-FedKWYbDKoAYmfDnUUgFM-XmrEqOR"/>
          <p:cNvPicPr/>
          <p:nvPr/>
        </p:nvPicPr>
        <p:blipFill>
          <a:blip r:embed="rId2" cstate="print"/>
          <a:stretch/>
        </p:blipFill>
        <p:spPr>
          <a:xfrm>
            <a:off x="7308720" y="1844640"/>
            <a:ext cx="1444680" cy="1444680"/>
          </a:xfrm>
          <a:prstGeom prst="rect">
            <a:avLst/>
          </a:prstGeom>
          <a:ln>
            <a:noFill/>
          </a:ln>
        </p:spPr>
      </p:pic>
      <p:pic>
        <p:nvPicPr>
          <p:cNvPr id="164" name="Picture 11" descr="Luminal"/>
          <p:cNvPicPr/>
          <p:nvPr/>
        </p:nvPicPr>
        <p:blipFill>
          <a:blip r:embed="rId3" cstate="print"/>
          <a:stretch/>
        </p:blipFill>
        <p:spPr>
          <a:xfrm>
            <a:off x="6227640" y="260280"/>
            <a:ext cx="2521080" cy="130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24000" y="620640"/>
            <a:ext cx="8496000" cy="1368360"/>
          </a:xfrm>
          <a:prstGeom prst="roundRect">
            <a:avLst>
              <a:gd name="adj" fmla="val 3600"/>
            </a:avLst>
          </a:prstGeom>
          <a:solidFill>
            <a:srgbClr val="FFC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2"/>
          <p:cNvSpPr/>
          <p:nvPr/>
        </p:nvSpPr>
        <p:spPr>
          <a:xfrm>
            <a:off x="395280" y="4149720"/>
            <a:ext cx="4033800" cy="22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latin typeface="Calibri"/>
              </a:rPr>
              <a:t> Ha un </a:t>
            </a:r>
            <a:r>
              <a:rPr lang="it-IT" sz="1600" b="1">
                <a:latin typeface="Calibri"/>
              </a:rPr>
              <a:t>EFFETTO INIBITORIO </a:t>
            </a:r>
            <a:r>
              <a:rPr lang="it-IT" sz="1600">
                <a:latin typeface="Calibri"/>
              </a:rPr>
              <a:t>sul citocromo P 450 e su UDP-glucuronosyltransferase (UGT).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latin typeface="Calibri"/>
              </a:rPr>
              <a:t> Possono </a:t>
            </a:r>
            <a:r>
              <a:rPr lang="it-IT" sz="1600" b="1" i="1">
                <a:latin typeface="Calibri"/>
              </a:rPr>
              <a:t>ridurre i livelli plasmatici di AV </a:t>
            </a:r>
            <a:r>
              <a:rPr lang="it-IT" sz="1600">
                <a:latin typeface="Calibri"/>
              </a:rPr>
              <a:t>gli induttori enzimatici (fenitoina, fenobarbital e carbamazepina; carbapenemi, rifampicina, meflochina)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latin typeface="Calibri"/>
              </a:rPr>
              <a:t> Possono </a:t>
            </a:r>
            <a:r>
              <a:rPr lang="it-IT" sz="1600" b="1" i="1">
                <a:latin typeface="Calibri"/>
              </a:rPr>
              <a:t>aumentare i livelli plasmatici di AV </a:t>
            </a:r>
            <a:r>
              <a:rPr lang="it-IT" sz="1600">
                <a:latin typeface="Calibri"/>
              </a:rPr>
              <a:t>felbamato, cimetidina, eritromicina</a:t>
            </a:r>
            <a:r>
              <a:rPr lang="it-IT" sz="1600" b="1" i="1">
                <a:latin typeface="Calibri"/>
              </a:rPr>
              <a:t>, </a:t>
            </a:r>
            <a:r>
              <a:rPr lang="it-IT" sz="1600">
                <a:latin typeface="Calibri"/>
              </a:rPr>
              <a:t>e farmaci ad elevato legame proteico come ad es. ASA. </a:t>
            </a:r>
            <a:endParaRPr/>
          </a:p>
        </p:txBody>
      </p:sp>
      <p:sp>
        <p:nvSpPr>
          <p:cNvPr id="168" name="CustomShape 3"/>
          <p:cNvSpPr/>
          <p:nvPr/>
        </p:nvSpPr>
        <p:spPr>
          <a:xfrm>
            <a:off x="468360" y="101520"/>
            <a:ext cx="31669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DE8400"/>
                </a:solidFill>
                <a:latin typeface="Calibri"/>
                <a:ea typeface="Calibri"/>
              </a:rPr>
              <a:t>Acido VALPROICO</a:t>
            </a:r>
            <a:endParaRPr/>
          </a:p>
        </p:txBody>
      </p:sp>
      <p:sp>
        <p:nvSpPr>
          <p:cNvPr id="169" name="CustomShape 4"/>
          <p:cNvSpPr/>
          <p:nvPr/>
        </p:nvSpPr>
        <p:spPr>
          <a:xfrm>
            <a:off x="3635280" y="115920"/>
            <a:ext cx="15354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(Depakin®)</a:t>
            </a:r>
            <a:endParaRPr/>
          </a:p>
        </p:txBody>
      </p:sp>
      <p:sp>
        <p:nvSpPr>
          <p:cNvPr id="170" name="CustomShape 5"/>
          <p:cNvSpPr/>
          <p:nvPr/>
        </p:nvSpPr>
        <p:spPr>
          <a:xfrm>
            <a:off x="324000" y="2209680"/>
            <a:ext cx="8569080" cy="170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Somministrazione:	Orale: 20-40 mg/kg/die 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Assorbimento: 	Completo e rapido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Distribuzione: 	Legame prot 94%  -  Emivita plasm 8-15 ore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Metabolismo:	Epatico ampio - </a:t>
            </a:r>
            <a:r>
              <a:rPr lang="it-IT" sz="1600" b="1">
                <a:solidFill>
                  <a:srgbClr val="161645"/>
                </a:solidFill>
                <a:latin typeface="Calibri"/>
                <a:ea typeface="Calibri"/>
              </a:rPr>
              <a:t>INIBITORE</a:t>
            </a:r>
            <a:endParaRPr/>
          </a:p>
          <a:p>
            <a:pPr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Eliminazione:	Renale – Latte materno (1-10%)</a:t>
            </a:r>
            <a:endParaRPr/>
          </a:p>
        </p:txBody>
      </p:sp>
      <p:pic>
        <p:nvPicPr>
          <p:cNvPr id="171" name="Picture 8" descr="http://nextsound.co/wp-content/uploads/2014/01/Valproate-Autism-Lawsuit.jpg"/>
          <p:cNvPicPr/>
          <p:nvPr/>
        </p:nvPicPr>
        <p:blipFill>
          <a:blip r:embed="rId2" cstate="print"/>
          <a:stretch/>
        </p:blipFill>
        <p:spPr>
          <a:xfrm>
            <a:off x="7020000" y="2637000"/>
            <a:ext cx="792000" cy="1112760"/>
          </a:xfrm>
          <a:prstGeom prst="rect">
            <a:avLst/>
          </a:prstGeom>
          <a:ln>
            <a:noFill/>
          </a:ln>
        </p:spPr>
      </p:pic>
      <p:pic>
        <p:nvPicPr>
          <p:cNvPr id="172" name="Picture 14" descr="https://www.ubuy.com.kw/images/productImages/3871/3871-442012101134.jpg"/>
          <p:cNvPicPr/>
          <p:nvPr/>
        </p:nvPicPr>
        <p:blipFill>
          <a:blip r:embed="rId3" cstate="print"/>
          <a:srcRect l="30238" t="12095" r="27427" b="18355"/>
          <a:stretch/>
        </p:blipFill>
        <p:spPr>
          <a:xfrm>
            <a:off x="7812000" y="2205000"/>
            <a:ext cx="936720" cy="1540080"/>
          </a:xfrm>
          <a:prstGeom prst="rect">
            <a:avLst/>
          </a:prstGeom>
          <a:ln>
            <a:noFill/>
          </a:ln>
        </p:spPr>
      </p:pic>
      <p:pic>
        <p:nvPicPr>
          <p:cNvPr id="173" name="Picture 18" descr="http://ccforum.com/content/figures/cc3742-2-l.jpg"/>
          <p:cNvPicPr/>
          <p:nvPr/>
        </p:nvPicPr>
        <p:blipFill>
          <a:blip r:embed="rId4" cstate="print"/>
          <a:stretch/>
        </p:blipFill>
        <p:spPr>
          <a:xfrm>
            <a:off x="4788000" y="4076640"/>
            <a:ext cx="3744720" cy="2562120"/>
          </a:xfrm>
          <a:prstGeom prst="rect">
            <a:avLst/>
          </a:prstGeom>
          <a:ln>
            <a:noFill/>
          </a:ln>
        </p:spPr>
      </p:pic>
      <p:sp>
        <p:nvSpPr>
          <p:cNvPr id="174" name="CustomShape 6"/>
          <p:cNvSpPr/>
          <p:nvPr/>
        </p:nvSpPr>
        <p:spPr>
          <a:xfrm>
            <a:off x="395280" y="620640"/>
            <a:ext cx="8353440" cy="134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MECCANISMO D’AZIONE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</a:rPr>
              <a:t>E’ in grado di interagire con le correnti Na</a:t>
            </a:r>
            <a:r>
              <a:rPr lang="it-IT" sz="1600" baseline="30000">
                <a:solidFill>
                  <a:srgbClr val="161645"/>
                </a:solidFill>
                <a:latin typeface="Calibri"/>
              </a:rPr>
              <a:t>+</a:t>
            </a:r>
            <a:r>
              <a:rPr lang="it-IT" sz="1600">
                <a:solidFill>
                  <a:srgbClr val="161645"/>
                </a:solidFill>
                <a:latin typeface="Calibri"/>
              </a:rPr>
              <a:t> È stato descritto un effetto del farmaco nel facilitare la </a:t>
            </a:r>
            <a:r>
              <a:rPr lang="it-IT" sz="1600" i="1">
                <a:solidFill>
                  <a:srgbClr val="161645"/>
                </a:solidFill>
                <a:latin typeface="Calibri"/>
              </a:rPr>
              <a:t>decarbossilasi dell‘acido glutammico</a:t>
            </a:r>
            <a:r>
              <a:rPr lang="it-IT" sz="1600">
                <a:solidFill>
                  <a:srgbClr val="161645"/>
                </a:solidFill>
                <a:latin typeface="Calibri"/>
              </a:rPr>
              <a:t> (GAD) e aumentare la sintesi del GABA. Più recentemente si è osservato un effetto inibitorio del valproato su un trasportatore del GABA, il GAT-1. A concentrazioni molto alte aumenta la conduttanza di membrana al potassio.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3186000" y="4437000"/>
            <a:ext cx="5545080" cy="1486080"/>
          </a:xfrm>
          <a:prstGeom prst="roundRect">
            <a:avLst>
              <a:gd name="adj" fmla="val 3600"/>
            </a:avLst>
          </a:prstGeom>
          <a:solidFill>
            <a:srgbClr val="C00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2771640" y="4005360"/>
            <a:ext cx="5904000" cy="189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CRISI CONVULSIVA</a:t>
            </a:r>
            <a:endParaRPr/>
          </a:p>
          <a:p>
            <a:pPr lvl="1" algn="just">
              <a:lnSpc>
                <a:spcPct val="100000"/>
              </a:lnSpc>
            </a:pPr>
            <a:r>
              <a:rPr lang="it-IT" sz="2000" b="1">
                <a:solidFill>
                  <a:srgbClr val="FFFFFF"/>
                </a:solidFill>
                <a:latin typeface="Calibri"/>
                <a:ea typeface="Calibri"/>
              </a:rPr>
              <a:t>insorgenza improvvisa e transitoria di anormali fenomeni motori, sensitivi, psichici, autonomici accompagnati da alterazioni registrabili all’EEG di superficie. </a:t>
            </a:r>
            <a:endParaRPr/>
          </a:p>
        </p:txBody>
      </p:sp>
      <p:sp>
        <p:nvSpPr>
          <p:cNvPr id="54" name="CustomShape 3"/>
          <p:cNvSpPr/>
          <p:nvPr/>
        </p:nvSpPr>
        <p:spPr>
          <a:xfrm>
            <a:off x="611280" y="836640"/>
            <a:ext cx="8064360" cy="31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dirty="0">
                <a:solidFill>
                  <a:srgbClr val="161645"/>
                </a:solidFill>
                <a:latin typeface="Calibri"/>
                <a:ea typeface="Calibri"/>
              </a:rPr>
              <a:t>E’ un disordine cronico del SNC caratterizzato dalla ricorrenza di crisi causate da </a:t>
            </a:r>
            <a:r>
              <a:rPr lang="it-IT" sz="2000" b="1" i="1" dirty="0">
                <a:solidFill>
                  <a:srgbClr val="161645"/>
                </a:solidFill>
                <a:latin typeface="Calibri"/>
                <a:ea typeface="Calibri"/>
              </a:rPr>
              <a:t>improvvisa, eccessiva e disordinata scarica</a:t>
            </a:r>
            <a:r>
              <a:rPr lang="it-IT" sz="2000" dirty="0">
                <a:solidFill>
                  <a:srgbClr val="161645"/>
                </a:solidFill>
                <a:latin typeface="Calibri"/>
                <a:ea typeface="Calibri"/>
              </a:rPr>
              <a:t> a partenza da neuroni cerebrali di un’area specifica </a:t>
            </a:r>
            <a:r>
              <a:rPr lang="it-IT" sz="2000" b="1" dirty="0">
                <a:solidFill>
                  <a:srgbClr val="161645"/>
                </a:solidFill>
                <a:latin typeface="Calibri"/>
                <a:ea typeface="Calibri"/>
              </a:rPr>
              <a:t>(FOCUS PRIMARIO EPILETTOGENO).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2000" dirty="0">
                <a:solidFill>
                  <a:srgbClr val="161645"/>
                </a:solidFill>
                <a:latin typeface="Calibri"/>
                <a:ea typeface="Calibri"/>
              </a:rPr>
              <a:t>Nei</a:t>
            </a:r>
            <a:r>
              <a:rPr lang="it-IT" sz="2000" i="1" dirty="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sz="2000" b="1" i="1" dirty="0">
                <a:solidFill>
                  <a:srgbClr val="161645"/>
                </a:solidFill>
                <a:latin typeface="Calibri"/>
                <a:ea typeface="Calibri"/>
              </a:rPr>
              <a:t>periodi </a:t>
            </a:r>
            <a:r>
              <a:rPr lang="it-IT" sz="2000" b="1" i="1" dirty="0" err="1">
                <a:solidFill>
                  <a:srgbClr val="161645"/>
                </a:solidFill>
                <a:latin typeface="Calibri"/>
                <a:ea typeface="Calibri"/>
              </a:rPr>
              <a:t>interictali</a:t>
            </a:r>
            <a:r>
              <a:rPr lang="it-IT" sz="2000" i="1" dirty="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sz="2000" dirty="0">
                <a:solidFill>
                  <a:srgbClr val="161645"/>
                </a:solidFill>
                <a:latin typeface="Calibri"/>
                <a:ea typeface="Calibri"/>
              </a:rPr>
              <a:t>la diffusione dell’attività elettrica anomala è impedita da meccanismi inibitori: i neuroni circostanti sono </a:t>
            </a:r>
            <a:r>
              <a:rPr lang="it-IT" sz="2000" dirty="0" err="1">
                <a:solidFill>
                  <a:srgbClr val="161645"/>
                </a:solidFill>
                <a:latin typeface="Calibri"/>
                <a:ea typeface="Calibri"/>
              </a:rPr>
              <a:t>iperpolarizzati</a:t>
            </a:r>
            <a:r>
              <a:rPr lang="it-IT" sz="2000" dirty="0">
                <a:solidFill>
                  <a:srgbClr val="161645"/>
                </a:solidFill>
                <a:latin typeface="Calibri"/>
                <a:ea typeface="Calibri"/>
              </a:rPr>
              <a:t>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2000" dirty="0" smtClean="0">
                <a:solidFill>
                  <a:srgbClr val="161645"/>
                </a:solidFill>
                <a:latin typeface="Calibri"/>
                <a:ea typeface="Calibri"/>
              </a:rPr>
              <a:t>La </a:t>
            </a:r>
            <a:r>
              <a:rPr lang="it-IT" sz="2000" dirty="0">
                <a:solidFill>
                  <a:srgbClr val="161645"/>
                </a:solidFill>
                <a:latin typeface="Calibri"/>
                <a:ea typeface="Calibri"/>
              </a:rPr>
              <a:t>diffusione (</a:t>
            </a:r>
            <a:r>
              <a:rPr lang="it-IT" sz="2000" b="1" i="1" dirty="0" err="1">
                <a:solidFill>
                  <a:srgbClr val="161645"/>
                </a:solidFill>
                <a:latin typeface="Calibri"/>
                <a:ea typeface="Calibri"/>
              </a:rPr>
              <a:t>spreading</a:t>
            </a:r>
            <a:r>
              <a:rPr lang="it-IT" sz="2000" dirty="0">
                <a:solidFill>
                  <a:srgbClr val="161645"/>
                </a:solidFill>
                <a:latin typeface="Calibri"/>
                <a:ea typeface="Calibri"/>
              </a:rPr>
              <a:t>) avviene quando la scarica elettrica del focus oltrepassa la soglia per cui i neuroni circostanti vengono a loro volta attivati (</a:t>
            </a:r>
            <a:r>
              <a:rPr lang="it-IT" sz="2000" b="1" i="1" dirty="0" err="1">
                <a:solidFill>
                  <a:srgbClr val="161645"/>
                </a:solidFill>
                <a:latin typeface="Calibri"/>
                <a:ea typeface="Calibri"/>
              </a:rPr>
              <a:t>recruitment</a:t>
            </a:r>
            <a:r>
              <a:rPr lang="it-IT" sz="2000" dirty="0">
                <a:solidFill>
                  <a:srgbClr val="161645"/>
                </a:solidFill>
                <a:latin typeface="Calibri"/>
                <a:ea typeface="Calibri"/>
              </a:rPr>
              <a:t>)</a:t>
            </a:r>
            <a:endParaRPr dirty="0"/>
          </a:p>
        </p:txBody>
      </p:sp>
      <p:sp>
        <p:nvSpPr>
          <p:cNvPr id="55" name="CustomShape 4"/>
          <p:cNvSpPr/>
          <p:nvPr/>
        </p:nvSpPr>
        <p:spPr>
          <a:xfrm>
            <a:off x="914400" y="152280"/>
            <a:ext cx="73836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EPILESSIA</a:t>
            </a:r>
            <a:endParaRPr/>
          </a:p>
        </p:txBody>
      </p:sp>
      <p:sp>
        <p:nvSpPr>
          <p:cNvPr id="56" name="Line 5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161645"/>
            </a:solidFill>
            <a:miter/>
          </a:ln>
        </p:spPr>
      </p:sp>
      <p:pic>
        <p:nvPicPr>
          <p:cNvPr id="57" name="Picture 2"/>
          <p:cNvPicPr/>
          <p:nvPr/>
        </p:nvPicPr>
        <p:blipFill>
          <a:blip r:embed="rId2" cstate="print"/>
          <a:stretch/>
        </p:blipFill>
        <p:spPr>
          <a:xfrm>
            <a:off x="293760" y="4149720"/>
            <a:ext cx="2838240" cy="239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79280" y="4005360"/>
            <a:ext cx="8785440" cy="2663640"/>
          </a:xfrm>
          <a:prstGeom prst="roundRect">
            <a:avLst>
              <a:gd name="adj" fmla="val 3600"/>
            </a:avLst>
          </a:prstGeom>
          <a:solidFill>
            <a:srgbClr val="FFC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108000" y="101520"/>
            <a:ext cx="41781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DE8400"/>
                </a:solidFill>
                <a:latin typeface="Calibri"/>
                <a:ea typeface="Calibri"/>
              </a:rPr>
              <a:t>Acido VALPROICO</a:t>
            </a:r>
            <a:endParaRPr/>
          </a:p>
        </p:txBody>
      </p:sp>
      <p:sp>
        <p:nvSpPr>
          <p:cNvPr id="178" name="CustomShape 3"/>
          <p:cNvSpPr/>
          <p:nvPr/>
        </p:nvSpPr>
        <p:spPr>
          <a:xfrm>
            <a:off x="4211640" y="138240"/>
            <a:ext cx="15354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(Depakin®)</a:t>
            </a:r>
            <a:endParaRPr/>
          </a:p>
        </p:txBody>
      </p:sp>
      <p:sp>
        <p:nvSpPr>
          <p:cNvPr id="179" name="CustomShape 4"/>
          <p:cNvSpPr/>
          <p:nvPr/>
        </p:nvSpPr>
        <p:spPr>
          <a:xfrm>
            <a:off x="324000" y="2349360"/>
            <a:ext cx="8496000" cy="158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EFFETTI INDESIDERATI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Irritazione gastrica, nausea, atassia e tremore; aumento dell’appetito e aumento di peso; perdita transitoria dei capelli (possono ricrescere ricci), edemi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Sedazione (raramente letargia e confusione, associate a dosi iniziali troppo alte) aggressività, iperattività e disturbi del comportamento sintomi extrapiramidali, demenza, </a:t>
            </a:r>
            <a:endParaRPr/>
          </a:p>
        </p:txBody>
      </p:sp>
      <p:sp>
        <p:nvSpPr>
          <p:cNvPr id="180" name="CustomShape 5"/>
          <p:cNvSpPr/>
          <p:nvPr/>
        </p:nvSpPr>
        <p:spPr>
          <a:xfrm>
            <a:off x="324000" y="692280"/>
            <a:ext cx="8424720" cy="158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USI TERAPEUTICI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Farmaco di scelta nell’epilessia generalizzata primaria, nelle </a:t>
            </a: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assenze generalizzate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e nelle crisi miocloniche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Controllo delle crisi tonico-cloniche, in particolare nell’epilessia generalizzata primaria.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Crisi di assenza atipica, atoniche e toniche. </a:t>
            </a:r>
            <a:endParaRPr/>
          </a:p>
        </p:txBody>
      </p:sp>
      <p:sp>
        <p:nvSpPr>
          <p:cNvPr id="181" name="CustomShape 6"/>
          <p:cNvSpPr/>
          <p:nvPr/>
        </p:nvSpPr>
        <p:spPr>
          <a:xfrm>
            <a:off x="324000" y="4127400"/>
            <a:ext cx="8640720" cy="23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TOSSICITÀ EPATICA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 b="1">
                <a:solidFill>
                  <a:srgbClr val="161645"/>
                </a:solidFill>
                <a:latin typeface="Calibri"/>
                <a:ea typeface="Calibri"/>
              </a:rPr>
              <a:t>iperammoniemia,</a:t>
            </a: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insufficienza epatica, soprattutto in bambini di età inferiore ai 3 anni e in quelli con disturbi metabolici o degenerativi, Cerebropatia organica o gravi crisi associate a ritardo mentale, di solito nei primi 6 mesi di terapia e in politerapia.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ALTERAZIONI EMATICHE O EPATICHE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Leucopenia, pancitopenia, ipoplasia dei globuli rossi, riduzione del fibrinogeno trombocitopenia e inibizione dell’aggregazione piastrinica. L’utilizzo contemporaneo di salicilati deve essere interrotto.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PANCREATITE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95280" y="692280"/>
            <a:ext cx="8280360" cy="1081080"/>
          </a:xfrm>
          <a:prstGeom prst="roundRect">
            <a:avLst>
              <a:gd name="adj" fmla="val 3600"/>
            </a:avLst>
          </a:prstGeom>
          <a:solidFill>
            <a:srgbClr val="8AC6CD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179280" y="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4597A0"/>
                </a:solidFill>
                <a:latin typeface="Calibri"/>
                <a:ea typeface="Calibri"/>
              </a:rPr>
              <a:t>ETOSUCCIMIDE</a:t>
            </a:r>
            <a:endParaRPr/>
          </a:p>
        </p:txBody>
      </p:sp>
      <p:sp>
        <p:nvSpPr>
          <p:cNvPr id="185" name="CustomShape 3"/>
          <p:cNvSpPr/>
          <p:nvPr/>
        </p:nvSpPr>
        <p:spPr>
          <a:xfrm>
            <a:off x="3492360" y="19080"/>
            <a:ext cx="1555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(Zarontin®)</a:t>
            </a:r>
            <a:endParaRPr/>
          </a:p>
        </p:txBody>
      </p:sp>
      <p:sp>
        <p:nvSpPr>
          <p:cNvPr id="186" name="CustomShape 4"/>
          <p:cNvSpPr/>
          <p:nvPr/>
        </p:nvSpPr>
        <p:spPr>
          <a:xfrm>
            <a:off x="395280" y="4292640"/>
            <a:ext cx="7272360" cy="21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Somministrazione:  Orale: 15-25 mg/kg/die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Assorbimento:	Completo e rapido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Distribuzione:	NON si LEGA ALLE PROTEINE PLASMATICHE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		Emivita plasm 30-60 ore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Metabolismo:	Epatico ampio (75%)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Eliminazione: 	Renale (25% escreto immodificato)</a:t>
            </a:r>
            <a:endParaRPr/>
          </a:p>
        </p:txBody>
      </p:sp>
      <p:pic>
        <p:nvPicPr>
          <p:cNvPr id="187" name="Picture 9" descr="http://www.expressbuypharma.com/img/uploads/11951-zarontin.jpg"/>
          <p:cNvPicPr/>
          <p:nvPr/>
        </p:nvPicPr>
        <p:blipFill>
          <a:blip r:embed="rId2" cstate="print"/>
          <a:stretch/>
        </p:blipFill>
        <p:spPr>
          <a:xfrm>
            <a:off x="7093080" y="4508640"/>
            <a:ext cx="1108080" cy="2022480"/>
          </a:xfrm>
          <a:prstGeom prst="rect">
            <a:avLst/>
          </a:prstGeom>
          <a:ln>
            <a:noFill/>
          </a:ln>
        </p:spPr>
      </p:pic>
      <p:sp>
        <p:nvSpPr>
          <p:cNvPr id="188" name="CustomShape 5"/>
          <p:cNvSpPr/>
          <p:nvPr/>
        </p:nvSpPr>
        <p:spPr>
          <a:xfrm>
            <a:off x="395280" y="765000"/>
            <a:ext cx="820908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MECCANISMO D’AZIONE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</a:rPr>
              <a:t>Il suo meccanismo d’azione è legato alla </a:t>
            </a:r>
            <a:r>
              <a:rPr lang="it-IT" i="1">
                <a:solidFill>
                  <a:srgbClr val="161645"/>
                </a:solidFill>
                <a:latin typeface="Calibri"/>
              </a:rPr>
              <a:t>riduzione delle correnti del calcio a bassa soglia nei neuroni talamici</a:t>
            </a:r>
            <a:r>
              <a:rPr lang="it-IT">
                <a:solidFill>
                  <a:srgbClr val="161645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id="189" name="Picture 16"/>
          <p:cNvPicPr/>
          <p:nvPr/>
        </p:nvPicPr>
        <p:blipFill>
          <a:blip r:embed="rId3" cstate="print"/>
          <a:stretch/>
        </p:blipFill>
        <p:spPr>
          <a:xfrm>
            <a:off x="4643280" y="1816200"/>
            <a:ext cx="3457800" cy="2333520"/>
          </a:xfrm>
          <a:prstGeom prst="rect">
            <a:avLst/>
          </a:prstGeom>
          <a:ln>
            <a:noFill/>
          </a:ln>
        </p:spPr>
      </p:pic>
      <p:pic>
        <p:nvPicPr>
          <p:cNvPr id="190" name="Picture 4" descr="Fig"/>
          <p:cNvPicPr/>
          <p:nvPr/>
        </p:nvPicPr>
        <p:blipFill>
          <a:blip r:embed="rId4" cstate="print"/>
          <a:srcRect r="33625"/>
          <a:stretch/>
        </p:blipFill>
        <p:spPr>
          <a:xfrm>
            <a:off x="684360" y="1859040"/>
            <a:ext cx="3816000" cy="2361960"/>
          </a:xfrm>
          <a:prstGeom prst="rect">
            <a:avLst/>
          </a:prstGeom>
          <a:ln>
            <a:noFill/>
          </a:ln>
        </p:spPr>
      </p:pic>
      <p:sp>
        <p:nvSpPr>
          <p:cNvPr id="191" name="CustomShape 6"/>
          <p:cNvSpPr/>
          <p:nvPr/>
        </p:nvSpPr>
        <p:spPr>
          <a:xfrm>
            <a:off x="4211640" y="2651040"/>
            <a:ext cx="360360" cy="502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79280" y="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3C8C93"/>
                </a:solidFill>
                <a:latin typeface="Calibri"/>
                <a:ea typeface="Calibri"/>
              </a:rPr>
              <a:t>ETOSUCCIMIDE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3492360" y="19080"/>
            <a:ext cx="1555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(Zarontin®)</a:t>
            </a:r>
            <a:endParaRPr/>
          </a:p>
        </p:txBody>
      </p:sp>
      <p:sp>
        <p:nvSpPr>
          <p:cNvPr id="195" name="CustomShape 3"/>
          <p:cNvSpPr/>
          <p:nvPr/>
        </p:nvSpPr>
        <p:spPr>
          <a:xfrm>
            <a:off x="611280" y="4149720"/>
            <a:ext cx="7993080" cy="21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EFFETTI INDESIDERATI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Disturbi gastrointestinali, calo di peso, sonnolenza, vertigini, atassia, discinesie, singhiozzo, fotofobia, cefalea, depressione e euforia lieve.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irritabilità, iperattività, disturbi del sonno, terrore notturno, incapacità di concentrazione, aggressività, stati psicotici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rash, insufficienza epatica e renale, disturbi ematologici (agranulocitosi e anemia aplastica) lupus eritematoso sistemico ; sindrome di Stevens-Johnson; </a:t>
            </a:r>
            <a:endParaRPr/>
          </a:p>
        </p:txBody>
      </p:sp>
      <p:sp>
        <p:nvSpPr>
          <p:cNvPr id="196" name="CustomShape 4"/>
          <p:cNvSpPr/>
          <p:nvPr/>
        </p:nvSpPr>
        <p:spPr>
          <a:xfrm>
            <a:off x="684360" y="2852640"/>
            <a:ext cx="489564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USI TERAPEUTICI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crisi di assenza semplice;  crisi miocloniche 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crisi di assenza atipica, atoniche e toniche.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trattamento del piccolo male</a:t>
            </a:r>
            <a:endParaRPr/>
          </a:p>
        </p:txBody>
      </p:sp>
      <p:pic>
        <p:nvPicPr>
          <p:cNvPr id="197" name="Picture 13" descr="background image"/>
          <p:cNvPicPr/>
          <p:nvPr/>
        </p:nvPicPr>
        <p:blipFill>
          <a:blip r:embed="rId2" cstate="print"/>
          <a:srcRect l="18842" t="15548" r="18354" b="46698"/>
          <a:stretch/>
        </p:blipFill>
        <p:spPr>
          <a:xfrm>
            <a:off x="826920" y="765000"/>
            <a:ext cx="4753080" cy="2019600"/>
          </a:xfrm>
          <a:prstGeom prst="rect">
            <a:avLst/>
          </a:prstGeom>
          <a:ln>
            <a:noFill/>
          </a:ln>
        </p:spPr>
      </p:pic>
      <p:pic>
        <p:nvPicPr>
          <p:cNvPr id="198" name="Picture 13" descr="background image"/>
          <p:cNvPicPr/>
          <p:nvPr/>
        </p:nvPicPr>
        <p:blipFill>
          <a:blip r:embed="rId2" cstate="print"/>
          <a:srcRect l="18842" t="53304" r="49759" b="10050"/>
          <a:stretch/>
        </p:blipFill>
        <p:spPr>
          <a:xfrm>
            <a:off x="5651640" y="765000"/>
            <a:ext cx="2376360" cy="1960560"/>
          </a:xfrm>
          <a:prstGeom prst="rect">
            <a:avLst/>
          </a:prstGeom>
          <a:ln w="38160">
            <a:solidFill>
              <a:srgbClr val="3C8C93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3"/>
          <p:cNvPicPr/>
          <p:nvPr/>
        </p:nvPicPr>
        <p:blipFill>
          <a:blip r:embed="rId2" cstate="print"/>
          <a:stretch/>
        </p:blipFill>
        <p:spPr>
          <a:xfrm>
            <a:off x="2700360" y="1844640"/>
            <a:ext cx="4175280" cy="293364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324000" y="620640"/>
            <a:ext cx="8424720" cy="1224000"/>
          </a:xfrm>
          <a:prstGeom prst="roundRect">
            <a:avLst>
              <a:gd name="adj" fmla="val 3600"/>
            </a:avLst>
          </a:prstGeom>
          <a:solidFill>
            <a:srgbClr val="80008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0" y="0"/>
            <a:ext cx="350532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3200" b="1">
                <a:solidFill>
                  <a:srgbClr val="CC0099"/>
                </a:solidFill>
                <a:latin typeface="Calibri"/>
                <a:ea typeface="Calibri"/>
              </a:rPr>
              <a:t>VIGABATRIN</a:t>
            </a:r>
            <a:endParaRPr/>
          </a:p>
        </p:txBody>
      </p:sp>
      <p:sp>
        <p:nvSpPr>
          <p:cNvPr id="203" name="CustomShape 3"/>
          <p:cNvSpPr/>
          <p:nvPr/>
        </p:nvSpPr>
        <p:spPr>
          <a:xfrm>
            <a:off x="3276720" y="0"/>
            <a:ext cx="1282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(Sabril ®)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468360" y="4626000"/>
            <a:ext cx="7951680" cy="173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Somministrazione:	Orale: 1200 mg/die 	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Assorbimento: 	Completo e rapido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Distribuzione: 	Legame prot NO Emivita plasm 6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Metabolismo:	Scarso		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Eliminazione:	Renale 		</a:t>
            </a:r>
            <a:endParaRPr/>
          </a:p>
        </p:txBody>
      </p:sp>
      <p:pic>
        <p:nvPicPr>
          <p:cNvPr id="205" name="Picture 7" descr="https://encrypted-tbn2.gstatic.com/images?q=tbn:ANd9GcQ1rj-Kc9pTG6vK11Am0oLBVvtiknNJ0WHTsdhI9npV3IZi6ZgoyQ"/>
          <p:cNvPicPr/>
          <p:nvPr/>
        </p:nvPicPr>
        <p:blipFill>
          <a:blip r:embed="rId3" cstate="print"/>
          <a:stretch/>
        </p:blipFill>
        <p:spPr>
          <a:xfrm>
            <a:off x="6659640" y="4653000"/>
            <a:ext cx="1676160" cy="1708200"/>
          </a:xfrm>
          <a:prstGeom prst="rect">
            <a:avLst/>
          </a:prstGeom>
          <a:ln>
            <a:noFill/>
          </a:ln>
        </p:spPr>
      </p:pic>
      <p:sp>
        <p:nvSpPr>
          <p:cNvPr id="206" name="CustomShape 5"/>
          <p:cNvSpPr/>
          <p:nvPr/>
        </p:nvSpPr>
        <p:spPr>
          <a:xfrm>
            <a:off x="3419640" y="1882800"/>
            <a:ext cx="1152360" cy="307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1">
                <a:solidFill>
                  <a:srgbClr val="CC0099"/>
                </a:solidFill>
                <a:latin typeface="Calibri"/>
                <a:ea typeface="Calibri"/>
              </a:rPr>
              <a:t>VIGABATRIN</a:t>
            </a:r>
            <a:endParaRPr/>
          </a:p>
        </p:txBody>
      </p:sp>
      <p:sp>
        <p:nvSpPr>
          <p:cNvPr id="207" name="CustomShape 6"/>
          <p:cNvSpPr/>
          <p:nvPr/>
        </p:nvSpPr>
        <p:spPr>
          <a:xfrm>
            <a:off x="395280" y="592200"/>
            <a:ext cx="8209080" cy="131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u="sng" dirty="0" smtClean="0">
                <a:solidFill>
                  <a:srgbClr val="FFFFFF"/>
                </a:solidFill>
                <a:latin typeface="Calibri"/>
                <a:ea typeface="Calibri"/>
              </a:rPr>
              <a:t>MECCANISMO </a:t>
            </a:r>
            <a:r>
              <a:rPr lang="it-IT" u="sng" dirty="0" err="1">
                <a:solidFill>
                  <a:srgbClr val="FFFFFF"/>
                </a:solidFill>
                <a:latin typeface="Calibri"/>
                <a:ea typeface="Calibri"/>
              </a:rPr>
              <a:t>D’AZIONE</a:t>
            </a:r>
            <a:endParaRPr dirty="0"/>
          </a:p>
          <a:p>
            <a:pPr algn="just">
              <a:lnSpc>
                <a:spcPct val="100000"/>
              </a:lnSpc>
            </a:pPr>
            <a:endParaRPr sz="1200" dirty="0"/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FFFFFF"/>
                </a:solidFill>
                <a:latin typeface="Calibri"/>
              </a:rPr>
              <a:t>Potenza il sistema inibitorio agendo come inibitore irreversibile della GABA- T e riducendo la degradazione GABA. Occorrono circa tre giorni per la rigenerazione della GABA-T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16812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C0099"/>
                </a:solidFill>
                <a:latin typeface="Calibri"/>
                <a:ea typeface="Calibri"/>
              </a:rPr>
              <a:t>VIGABATRIN</a:t>
            </a:r>
            <a:endParaRPr/>
          </a:p>
        </p:txBody>
      </p:sp>
      <p:sp>
        <p:nvSpPr>
          <p:cNvPr id="210" name="CustomShape 2"/>
          <p:cNvSpPr/>
          <p:nvPr/>
        </p:nvSpPr>
        <p:spPr>
          <a:xfrm>
            <a:off x="3132000" y="168120"/>
            <a:ext cx="1282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(Sabril ®)</a:t>
            </a:r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395280" y="981000"/>
            <a:ext cx="8424720" cy="18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USI TERAPEUTICI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epilessia parziale con o senza generalizzazione secondaria, in associazione con altri trattamenti antiepilettici;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limitato ai pazienti nei quali tutte le altre opzioni siano inadeguate o non tollerate.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in monoterapia nel controllo degli spasmi infantili della sindrome di West.</a:t>
            </a:r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324000" y="3138480"/>
            <a:ext cx="8496000" cy="292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EFFETTI INDESIDERATI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Sonnolenza (raramente sedazione marcata, </a:t>
            </a:r>
            <a:r>
              <a:rPr lang="it-IT" i="1">
                <a:solidFill>
                  <a:srgbClr val="161645"/>
                </a:solidFill>
                <a:latin typeface="Calibri"/>
                <a:ea typeface="Calibri"/>
              </a:rPr>
              <a:t>stupor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e confusione con onde lente non specifiche all’EEG), </a:t>
            </a: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difetti del campo visivo (diplopia) fotofobia e disturbi della retina (atrofia retinica periferica)  neurite ottica e atrofia ottica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vertigini, nervosismo, irritabilità, eccitazione, agitazione (soprattutto nei bambini) depressione, disturbi del pensiero, cefalea, nistagmo, atassia, tremore, parestesie, concentrazione alterata;  disturbi della memoria,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aumento di peso, edemi, disturbi gastrointestinali, alopecia, rash lieve diminuzione dell’emoglobina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24000" y="620640"/>
            <a:ext cx="5616360" cy="1368360"/>
          </a:xfrm>
          <a:prstGeom prst="roundRect">
            <a:avLst>
              <a:gd name="adj" fmla="val 3600"/>
            </a:avLst>
          </a:prstGeom>
          <a:solidFill>
            <a:srgbClr val="0070C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324000" y="620640"/>
            <a:ext cx="5545080" cy="471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u="sng">
                <a:solidFill>
                  <a:srgbClr val="FFFFFF"/>
                </a:solidFill>
                <a:latin typeface="Calibri"/>
              </a:rPr>
              <a:t>MECCANISMO d’AZIONE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Tra i meccanismi descritti: blocco di canali al Na</a:t>
            </a:r>
            <a:r>
              <a:rPr lang="it-IT" sz="1600" baseline="30000">
                <a:solidFill>
                  <a:srgbClr val="FFFFFF"/>
                </a:solidFill>
                <a:latin typeface="Calibri"/>
                <a:ea typeface="Calibri"/>
              </a:rPr>
              <a:t>+</a:t>
            </a: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 e al Ca</a:t>
            </a:r>
            <a:r>
              <a:rPr lang="it-IT" sz="1600" baseline="30000">
                <a:solidFill>
                  <a:srgbClr val="FFFFFF"/>
                </a:solidFill>
                <a:latin typeface="Calibri"/>
                <a:ea typeface="Calibri"/>
              </a:rPr>
              <a:t>2+</a:t>
            </a: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,</a:t>
            </a:r>
            <a:r>
              <a:rPr lang="it-IT" sz="1600" baseline="3000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 blocco dei recettori AMPA/kainato, facilitazione GABAergica c</a:t>
            </a:r>
            <a:r>
              <a:rPr lang="it-IT" sz="1600">
                <a:solidFill>
                  <a:srgbClr val="FFFFFF"/>
                </a:solidFill>
                <a:latin typeface="Calibri"/>
              </a:rPr>
              <a:t>on</a:t>
            </a:r>
            <a:r>
              <a:rPr lang="it-IT" sz="1600" b="1">
                <a:solidFill>
                  <a:srgbClr val="FFFFFF"/>
                </a:solidFill>
                <a:latin typeface="Calibri"/>
              </a:rPr>
              <a:t> </a:t>
            </a:r>
            <a:r>
              <a:rPr lang="it-IT" sz="1600">
                <a:solidFill>
                  <a:srgbClr val="FFFFFF"/>
                </a:solidFill>
                <a:latin typeface="Calibri"/>
              </a:rPr>
              <a:t>un’azione stimolante l’</a:t>
            </a:r>
            <a:r>
              <a:rPr lang="it-IT" sz="1600" b="1">
                <a:solidFill>
                  <a:srgbClr val="FFFFFF"/>
                </a:solidFill>
                <a:latin typeface="Calibri"/>
              </a:rPr>
              <a:t>ingresso di ioni cloro nel canale del GABA</a:t>
            </a:r>
            <a:r>
              <a:rPr lang="it-IT" sz="1600">
                <a:solidFill>
                  <a:srgbClr val="FFFFFF"/>
                </a:solidFill>
                <a:latin typeface="Calibri"/>
              </a:rPr>
              <a:t> su un sito di legame diverso da quello delle benzodiazepine.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600" u="sng">
                <a:solidFill>
                  <a:srgbClr val="161645"/>
                </a:solidFill>
                <a:latin typeface="Calibri"/>
              </a:rPr>
              <a:t>USI TERAPEUTICI: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</a:rPr>
              <a:t>efficace negli attacchi parziali refrattari, sia negli attacchi generalizzati secondari. Utilizzato anche nella profilassi dell’</a:t>
            </a:r>
            <a:r>
              <a:rPr lang="it-IT" sz="1600" b="1">
                <a:solidFill>
                  <a:srgbClr val="161645"/>
                </a:solidFill>
                <a:latin typeface="Calibri"/>
              </a:rPr>
              <a:t>emicrania</a:t>
            </a:r>
            <a:r>
              <a:rPr lang="it-IT" sz="1600">
                <a:solidFill>
                  <a:srgbClr val="161645"/>
                </a:solidFill>
                <a:latin typeface="Calibri"/>
              </a:rPr>
              <a:t> in soggetti adulti che non abbiano risposto o siano intolleranti alle terapie standard.</a:t>
            </a: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Crisi associate alla sindrome di Lennox-Gastaut</a:t>
            </a:r>
            <a:endParaRPr/>
          </a:p>
        </p:txBody>
      </p:sp>
      <p:pic>
        <p:nvPicPr>
          <p:cNvPr id="216" name="Picture 4" descr="http://cyberwebs-wd.co.uk/clients/donated/ewl/images3/wwb_img5.jpg"/>
          <p:cNvPicPr/>
          <p:nvPr/>
        </p:nvPicPr>
        <p:blipFill>
          <a:blip r:embed="rId2" cstate="print"/>
          <a:srcRect b="7547"/>
          <a:stretch/>
        </p:blipFill>
        <p:spPr>
          <a:xfrm>
            <a:off x="5421240" y="476280"/>
            <a:ext cx="3483000" cy="424800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468360" y="115920"/>
            <a:ext cx="39956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800" b="1">
                <a:solidFill>
                  <a:srgbClr val="00B0F0"/>
                </a:solidFill>
                <a:latin typeface="Calibri"/>
                <a:ea typeface="Calibri"/>
              </a:rPr>
              <a:t>TOPIRAMATO</a:t>
            </a:r>
            <a:endParaRPr/>
          </a:p>
        </p:txBody>
      </p:sp>
      <p:sp>
        <p:nvSpPr>
          <p:cNvPr id="218" name="CustomShape 4"/>
          <p:cNvSpPr/>
          <p:nvPr/>
        </p:nvSpPr>
        <p:spPr>
          <a:xfrm>
            <a:off x="324000" y="5448240"/>
            <a:ext cx="8424720" cy="10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u="sng">
                <a:solidFill>
                  <a:srgbClr val="161645"/>
                </a:solidFill>
                <a:latin typeface="Calibri"/>
              </a:rPr>
              <a:t>EFFETTI AVVERSI: </a:t>
            </a:r>
            <a:r>
              <a:rPr lang="it-IT" sz="1600">
                <a:solidFill>
                  <a:srgbClr val="161645"/>
                </a:solidFill>
                <a:latin typeface="Calibri"/>
              </a:rPr>
              <a:t>sedazione, capogiri, sonnolenza, nervosismo, confusione, nausea, perdita di peso e effetti teratogeni sul feto.</a:t>
            </a: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Il topiramato è stato associato a </a:t>
            </a:r>
            <a:r>
              <a:rPr lang="it-IT" sz="1600" b="1">
                <a:solidFill>
                  <a:srgbClr val="0070C0"/>
                </a:solidFill>
                <a:latin typeface="Calibri"/>
                <a:ea typeface="Calibri"/>
              </a:rPr>
              <a:t>miopia acuta e glaucoma ad angolo chiuso, in genere entro un mese dall’inizio del trattamento</a:t>
            </a: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. Sono stati riportati anche versamenti coroideali che provocano uno spostamento in avanti del cristallino e dell’iride. </a:t>
            </a:r>
            <a:endParaRPr/>
          </a:p>
        </p:txBody>
      </p:sp>
      <p:pic>
        <p:nvPicPr>
          <p:cNvPr id="219" name="Picture 6" descr="http://www.mexrx.net/images/TOPIRAMATO%2025MG%20C20%20TABS.JPG"/>
          <p:cNvPicPr/>
          <p:nvPr/>
        </p:nvPicPr>
        <p:blipFill>
          <a:blip r:embed="rId3" cstate="print"/>
          <a:stretch/>
        </p:blipFill>
        <p:spPr>
          <a:xfrm>
            <a:off x="3132000" y="2133720"/>
            <a:ext cx="1284480" cy="1635120"/>
          </a:xfrm>
          <a:prstGeom prst="rect">
            <a:avLst/>
          </a:prstGeom>
          <a:ln>
            <a:noFill/>
          </a:ln>
        </p:spPr>
      </p:pic>
      <p:sp>
        <p:nvSpPr>
          <p:cNvPr id="220" name="CustomShape 5"/>
          <p:cNvSpPr/>
          <p:nvPr/>
        </p:nvSpPr>
        <p:spPr>
          <a:xfrm>
            <a:off x="324000" y="2133720"/>
            <a:ext cx="2735280" cy="15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u="sng">
                <a:solidFill>
                  <a:srgbClr val="161645"/>
                </a:solidFill>
                <a:latin typeface="Calibri"/>
              </a:rPr>
              <a:t>FARMACOCINETICA: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</a:rPr>
              <a:t>è assorbito bene dall’intestino, il 30% è metabolizzato dal fegato e il restante è eliminato immodificato dal rene.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</a:rPr>
              <a:t>T1/2 di circa 20-25 ore.</a:t>
            </a:r>
            <a:endParaRPr/>
          </a:p>
        </p:txBody>
      </p:sp>
      <p:sp>
        <p:nvSpPr>
          <p:cNvPr id="221" name="CustomShape 6"/>
          <p:cNvSpPr/>
          <p:nvPr/>
        </p:nvSpPr>
        <p:spPr>
          <a:xfrm>
            <a:off x="5292720" y="2349360"/>
            <a:ext cx="1224000" cy="307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1">
                <a:solidFill>
                  <a:srgbClr val="0070C0"/>
                </a:solidFill>
                <a:latin typeface="Calibri"/>
                <a:ea typeface="Calibri"/>
              </a:rPr>
              <a:t>TOPIRAMATO</a:t>
            </a:r>
            <a:endParaRPr/>
          </a:p>
        </p:txBody>
      </p:sp>
      <p:sp>
        <p:nvSpPr>
          <p:cNvPr id="222" name="CustomShape 7"/>
          <p:cNvSpPr/>
          <p:nvPr/>
        </p:nvSpPr>
        <p:spPr>
          <a:xfrm>
            <a:off x="7920000" y="2349360"/>
            <a:ext cx="1224000" cy="307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1">
                <a:solidFill>
                  <a:srgbClr val="0070C0"/>
                </a:solidFill>
                <a:latin typeface="Calibri"/>
                <a:ea typeface="Calibri"/>
              </a:rPr>
              <a:t>TOPIRAMATO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68360" y="692280"/>
            <a:ext cx="8280360" cy="865080"/>
          </a:xfrm>
          <a:prstGeom prst="roundRect">
            <a:avLst>
              <a:gd name="adj" fmla="val 3600"/>
            </a:avLst>
          </a:prstGeom>
          <a:solidFill>
            <a:srgbClr val="00B05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468360" y="189000"/>
            <a:ext cx="18435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00B050"/>
                </a:solidFill>
                <a:latin typeface="Calibri"/>
                <a:ea typeface="Calibri"/>
              </a:rPr>
              <a:t>TIAGABINA</a:t>
            </a:r>
            <a:endParaRPr/>
          </a:p>
        </p:txBody>
      </p:sp>
      <p:pic>
        <p:nvPicPr>
          <p:cNvPr id="226" name="Picture 6" descr="http://psicofarmacos.info/images/farmacos4/tiagabina.jpg"/>
          <p:cNvPicPr/>
          <p:nvPr/>
        </p:nvPicPr>
        <p:blipFill>
          <a:blip r:embed="rId2" cstate="print"/>
          <a:stretch/>
        </p:blipFill>
        <p:spPr>
          <a:xfrm>
            <a:off x="2627280" y="2060640"/>
            <a:ext cx="2097000" cy="1584360"/>
          </a:xfrm>
          <a:prstGeom prst="rect">
            <a:avLst/>
          </a:prstGeom>
          <a:ln>
            <a:noFill/>
          </a:ln>
        </p:spPr>
      </p:pic>
      <p:pic>
        <p:nvPicPr>
          <p:cNvPr id="227" name="Picture 3"/>
          <p:cNvPicPr/>
          <p:nvPr/>
        </p:nvPicPr>
        <p:blipFill>
          <a:blip r:embed="rId3" cstate="print"/>
          <a:stretch/>
        </p:blipFill>
        <p:spPr>
          <a:xfrm>
            <a:off x="4788000" y="1576440"/>
            <a:ext cx="4176720" cy="293220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7596360" y="2257560"/>
            <a:ext cx="1152360" cy="307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1">
                <a:solidFill>
                  <a:srgbClr val="00B050"/>
                </a:solidFill>
                <a:latin typeface="Calibri"/>
                <a:ea typeface="Calibri"/>
              </a:rPr>
              <a:t>TIAGABINA</a:t>
            </a:r>
            <a:endParaRPr/>
          </a:p>
        </p:txBody>
      </p:sp>
      <p:sp>
        <p:nvSpPr>
          <p:cNvPr id="229" name="CustomShape 4"/>
          <p:cNvSpPr/>
          <p:nvPr/>
        </p:nvSpPr>
        <p:spPr>
          <a:xfrm>
            <a:off x="468360" y="717480"/>
            <a:ext cx="820728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u="sng">
                <a:solidFill>
                  <a:srgbClr val="FFFFFF"/>
                </a:solidFill>
                <a:latin typeface="Calibri"/>
              </a:rPr>
              <a:t>MECCANISMO d’AZIONE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Inibitore irreversibile del GABA-t, blocca il reuptake del GABA a livello neuronale e gliale e ne aumenta la disponibilità sinaptica</a:t>
            </a:r>
            <a:endParaRPr/>
          </a:p>
        </p:txBody>
      </p:sp>
      <p:sp>
        <p:nvSpPr>
          <p:cNvPr id="230" name="CustomShape 5"/>
          <p:cNvSpPr/>
          <p:nvPr/>
        </p:nvSpPr>
        <p:spPr>
          <a:xfrm>
            <a:off x="468360" y="2075040"/>
            <a:ext cx="2068560" cy="15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u="sng">
                <a:solidFill>
                  <a:srgbClr val="161645"/>
                </a:solidFill>
                <a:latin typeface="Calibri"/>
              </a:rPr>
              <a:t>FARMACOCINETICA: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</a:rPr>
              <a:t>Ben assorbito per via orale, il legame alle proteine plasmatiche è del 95%. L’escrezione principalmente biliare</a:t>
            </a:r>
            <a:endParaRPr/>
          </a:p>
        </p:txBody>
      </p:sp>
      <p:sp>
        <p:nvSpPr>
          <p:cNvPr id="232" name="CustomShape 7"/>
          <p:cNvSpPr/>
          <p:nvPr/>
        </p:nvSpPr>
        <p:spPr>
          <a:xfrm>
            <a:off x="395280" y="4076640"/>
            <a:ext cx="8496360" cy="24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u="sng">
                <a:solidFill>
                  <a:srgbClr val="161645"/>
                </a:solidFill>
                <a:latin typeface="Calibri"/>
              </a:rPr>
              <a:t>USI TERAPEUTICI: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Trattamento in associazione nelle crisi parziali con o senza generalizzazione secondaria non sufficientemente controllate con altri antiepilettici.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600" u="sng">
                <a:solidFill>
                  <a:srgbClr val="161645"/>
                </a:solidFill>
                <a:latin typeface="Calibri"/>
              </a:rPr>
              <a:t>EFFETTI AVVERSI: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La sonnolenza può interferire con lo svolgimento di attività complesse (per esempio la guida).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Diarrea, vertigini, stanchezza, nervosismo, tremore, difficoltà di concentrazione, labilità emotiva, compromissione dell’eloquio.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Raramente confusione, depressione, sonnolenza, psicosi; leucopenia.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95280" y="1052640"/>
            <a:ext cx="5184720" cy="1081080"/>
          </a:xfrm>
          <a:prstGeom prst="roundRect">
            <a:avLst>
              <a:gd name="adj" fmla="val 3600"/>
            </a:avLst>
          </a:prstGeom>
          <a:solidFill>
            <a:srgbClr val="FF99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468360" y="836640"/>
            <a:ext cx="8207280" cy="547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MECCANISMO d’AZIONE: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Blocca i canali al Na</a:t>
            </a:r>
            <a:r>
              <a:rPr lang="it-IT" baseline="30000">
                <a:solidFill>
                  <a:srgbClr val="161645"/>
                </a:solidFill>
                <a:latin typeface="Calibri"/>
                <a:ea typeface="Calibri"/>
              </a:rPr>
              <a:t>+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e inibisce il rilascio di glutamato,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anche tramite l’inibizione di canali al Ca</a:t>
            </a:r>
            <a:r>
              <a:rPr lang="it-IT" baseline="30000">
                <a:solidFill>
                  <a:srgbClr val="161645"/>
                </a:solidFill>
                <a:latin typeface="Calibri"/>
                <a:ea typeface="Calibri"/>
              </a:rPr>
              <a:t>2+ 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tipo N e P.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
</a:t>
            </a: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INDICAZIONI: 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Monoterapia e trattamento aggiuntivo nelle crisi parziali e tonico-cloniche primariamente o secondariamente generalizzate; crisi associate alla sindrome di Lennox-Gastaut.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
</a:t>
            </a:r>
            <a:r>
              <a:rPr lang="it-IT" u="sng">
                <a:solidFill>
                  <a:srgbClr val="161645"/>
                </a:solidFill>
                <a:latin typeface="Calibri"/>
                <a:ea typeface="Calibri"/>
              </a:rPr>
              <a:t>EFFETTI INDESIDERATI: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 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rash febbre, malessere, sintomi simil influenzali, sonnolenza  Diplopia, visione offuscata, congiuntivite, vertigini, sonnolenza, insonnia, cefalea, atassia, stanchezza, disturbi gastrointestinali (compreso il vomito), irritabilità, aggressività, tremore, agitazione, confusione.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Gravi REAZIONI CUTANEE comprese la sindrome di Stevens-Johnson e l’epidermolisi tossica</a:t>
            </a:r>
            <a:endParaRPr/>
          </a:p>
        </p:txBody>
      </p:sp>
      <p:sp>
        <p:nvSpPr>
          <p:cNvPr id="235" name="CustomShape 3"/>
          <p:cNvSpPr/>
          <p:nvPr/>
        </p:nvSpPr>
        <p:spPr>
          <a:xfrm>
            <a:off x="531720" y="260280"/>
            <a:ext cx="32482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800" b="1">
                <a:solidFill>
                  <a:srgbClr val="FF9900"/>
                </a:solidFill>
                <a:latin typeface="Calibri"/>
                <a:ea typeface="Calibri"/>
              </a:rPr>
              <a:t>LAMOTRIGINA</a:t>
            </a:r>
            <a:endParaRPr/>
          </a:p>
        </p:txBody>
      </p:sp>
      <p:pic>
        <p:nvPicPr>
          <p:cNvPr id="236" name="Picture 4" descr="https://encrypted-tbn2.gstatic.com/images?q=tbn:ANd9GcQLUdAa2b7IhGLqF7Jts1GeRP9R01uFFulCuiRIb20Q_kg-iJc4pA"/>
          <p:cNvPicPr/>
          <p:nvPr/>
        </p:nvPicPr>
        <p:blipFill>
          <a:blip r:embed="rId2" cstate="print"/>
          <a:stretch/>
        </p:blipFill>
        <p:spPr>
          <a:xfrm>
            <a:off x="5580000" y="476280"/>
            <a:ext cx="1492200" cy="1125360"/>
          </a:xfrm>
          <a:prstGeom prst="rect">
            <a:avLst/>
          </a:prstGeom>
          <a:ln>
            <a:noFill/>
          </a:ln>
        </p:spPr>
      </p:pic>
      <p:pic>
        <p:nvPicPr>
          <p:cNvPr id="237" name="Picture 6" descr="http://www.bristol-labs.co.uk/lib/pictures/products/Lamotrigine.jpg"/>
          <p:cNvPicPr/>
          <p:nvPr/>
        </p:nvPicPr>
        <p:blipFill>
          <a:blip r:embed="rId3" cstate="print"/>
          <a:srcRect l="16100" r="17378" b="7197"/>
          <a:stretch/>
        </p:blipFill>
        <p:spPr>
          <a:xfrm>
            <a:off x="6516720" y="476280"/>
            <a:ext cx="2317680" cy="21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68360" y="852480"/>
            <a:ext cx="8496360" cy="575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Azione</a:t>
            </a:r>
            <a:r>
              <a:rPr lang="it-IT" sz="1600" dirty="0">
                <a:latin typeface="Calibri"/>
              </a:rPr>
              <a:t>: </a:t>
            </a:r>
            <a:r>
              <a:rPr lang="it-IT" sz="1600" b="1" dirty="0">
                <a:solidFill>
                  <a:srgbClr val="C00000"/>
                </a:solidFill>
                <a:latin typeface="Calibri"/>
              </a:rPr>
              <a:t>blocco dei canali del sodio e delle correnti del calcio</a:t>
            </a:r>
            <a:r>
              <a:rPr lang="it-IT" sz="1600" dirty="0">
                <a:solidFill>
                  <a:srgbClr val="C00000"/>
                </a:solidFill>
                <a:latin typeface="Calibri"/>
              </a:rPr>
              <a:t>, oltre a </a:t>
            </a:r>
            <a:r>
              <a:rPr lang="it-IT" sz="1600" b="1" dirty="0">
                <a:solidFill>
                  <a:srgbClr val="C00000"/>
                </a:solidFill>
                <a:latin typeface="Calibri"/>
              </a:rPr>
              <a:t>potenziamento della funzione dei recettori del GABA</a:t>
            </a:r>
            <a:r>
              <a:rPr lang="it-IT" sz="1600" dirty="0">
                <a:solidFill>
                  <a:srgbClr val="C00000"/>
                </a:solidFill>
                <a:latin typeface="Calibri"/>
              </a:rPr>
              <a:t>.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Usi terapeutici</a:t>
            </a:r>
            <a:r>
              <a:rPr lang="it-IT" sz="1600" dirty="0">
                <a:latin typeface="Calibri"/>
              </a:rPr>
              <a:t>: epilessie parziali, ma anche generalizzate.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Farmacocinetica</a:t>
            </a:r>
            <a:r>
              <a:rPr lang="it-IT" sz="1600" dirty="0">
                <a:latin typeface="Calibri"/>
              </a:rPr>
              <a:t>: buona disponibilità orale, tempo di dimezzamento lungo.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Effetti avversi</a:t>
            </a:r>
            <a:r>
              <a:rPr lang="it-IT" sz="1600" dirty="0">
                <a:latin typeface="Calibri"/>
              </a:rPr>
              <a:t>: </a:t>
            </a:r>
            <a:r>
              <a:rPr lang="it-IT" sz="1600" dirty="0" err="1">
                <a:latin typeface="Calibri"/>
              </a:rPr>
              <a:t>sedazione</a:t>
            </a:r>
            <a:r>
              <a:rPr lang="it-IT" sz="1600" dirty="0">
                <a:latin typeface="Calibri"/>
              </a:rPr>
              <a:t>, riduzione dell’appetito, perdita di peso, calcoli renali.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1600" dirty="0">
                <a:latin typeface="Calibri"/>
              </a:rPr>
              <a:t>Farmaco </a:t>
            </a:r>
            <a:r>
              <a:rPr lang="it-IT" sz="1600" b="1" dirty="0">
                <a:latin typeface="Calibri"/>
              </a:rPr>
              <a:t>analogo del GABA</a:t>
            </a:r>
            <a:r>
              <a:rPr lang="it-IT" sz="1600" dirty="0"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Azione</a:t>
            </a:r>
            <a:r>
              <a:rPr lang="it-IT" sz="1600" dirty="0">
                <a:latin typeface="Calibri"/>
              </a:rPr>
              <a:t>: sembra avere </a:t>
            </a:r>
            <a:r>
              <a:rPr lang="it-IT" sz="1600" dirty="0">
                <a:solidFill>
                  <a:srgbClr val="6B6BCF"/>
                </a:solidFill>
                <a:latin typeface="Calibri"/>
              </a:rPr>
              <a:t>un’</a:t>
            </a:r>
            <a:r>
              <a:rPr lang="it-IT" sz="1600" b="1" dirty="0">
                <a:solidFill>
                  <a:srgbClr val="6B6BCF"/>
                </a:solidFill>
                <a:latin typeface="Calibri"/>
              </a:rPr>
              <a:t>azione bloccante sui canali del calcio</a:t>
            </a:r>
            <a:r>
              <a:rPr lang="it-IT" sz="1600" dirty="0">
                <a:solidFill>
                  <a:srgbClr val="6B6BCF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Usi terapeutici</a:t>
            </a:r>
            <a:r>
              <a:rPr lang="it-IT" sz="1600" dirty="0">
                <a:latin typeface="Calibri"/>
              </a:rPr>
              <a:t>: è utilizzato per gli attacchi parziali e anche per gli attacchi tonico-clonici secondari.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Farmacocinetica</a:t>
            </a:r>
            <a:r>
              <a:rPr lang="it-IT" sz="1600" dirty="0">
                <a:latin typeface="Calibri"/>
              </a:rPr>
              <a:t>: buona disponibilità orale e viene totalmente escreto </a:t>
            </a:r>
            <a:r>
              <a:rPr lang="it-IT" sz="1600" dirty="0" err="1">
                <a:latin typeface="Calibri"/>
              </a:rPr>
              <a:t>immodificato</a:t>
            </a:r>
            <a:r>
              <a:rPr lang="it-IT" sz="1600" dirty="0">
                <a:latin typeface="Calibri"/>
              </a:rPr>
              <a:t> dai reni, questo permette al farmaco di avere scarse interazioni farmacologiche.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Effetti avversi</a:t>
            </a:r>
            <a:r>
              <a:rPr lang="it-IT" sz="1600" dirty="0">
                <a:latin typeface="Calibri"/>
              </a:rPr>
              <a:t>: sono quelli tipici degli altri antiepilettici come sonnolenza, capogiri, nistagmo, atassia, ma l’incidenza di reazioni tossiche gravi è molto bassa.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Azioni</a:t>
            </a:r>
            <a:r>
              <a:rPr lang="it-IT" sz="1600" dirty="0">
                <a:latin typeface="Calibri"/>
              </a:rPr>
              <a:t>: </a:t>
            </a:r>
            <a:r>
              <a:rPr lang="it-IT" sz="1600" b="1" dirty="0">
                <a:solidFill>
                  <a:srgbClr val="DE8400"/>
                </a:solidFill>
                <a:latin typeface="Calibri"/>
              </a:rPr>
              <a:t>inibizione della liberazione di </a:t>
            </a:r>
            <a:r>
              <a:rPr lang="it-IT" sz="1600" b="1" dirty="0" err="1">
                <a:solidFill>
                  <a:srgbClr val="DE8400"/>
                </a:solidFill>
                <a:latin typeface="Calibri"/>
              </a:rPr>
              <a:t>neurotrasmetittori</a:t>
            </a:r>
            <a:r>
              <a:rPr lang="it-IT" sz="1600" b="1" dirty="0">
                <a:latin typeface="Calibri"/>
              </a:rPr>
              <a:t>.
Usi terapeutici</a:t>
            </a:r>
            <a:r>
              <a:rPr lang="it-IT" sz="1600" dirty="0">
                <a:latin typeface="Calibri"/>
              </a:rPr>
              <a:t>: viene impiegato nel controllo delle epilessie parziali refrattarie.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Farmacocinetica</a:t>
            </a:r>
            <a:r>
              <a:rPr lang="it-IT" sz="1600" dirty="0">
                <a:latin typeface="Calibri"/>
              </a:rPr>
              <a:t>: escrezione urinaria </a:t>
            </a:r>
            <a:r>
              <a:rPr lang="it-IT" sz="1600" dirty="0" err="1">
                <a:latin typeface="Calibri"/>
              </a:rPr>
              <a:t>immodificato</a:t>
            </a:r>
            <a:r>
              <a:rPr lang="it-IT" sz="1600" dirty="0">
                <a:latin typeface="Calibri"/>
              </a:rPr>
              <a:t>. Privo di interazioni farmaceutiche e quindi un buon farmaco aggiuntivo.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latin typeface="Calibri"/>
              </a:rPr>
              <a:t>Effetti avversi</a:t>
            </a:r>
            <a:r>
              <a:rPr lang="it-IT" sz="1600" dirty="0">
                <a:latin typeface="Calibri"/>
              </a:rPr>
              <a:t>: capogiri, disturbi del sonno, cefalea, astenia, </a:t>
            </a:r>
            <a:r>
              <a:rPr lang="it-IT" sz="1600" dirty="0" err="1">
                <a:latin typeface="Calibri"/>
              </a:rPr>
              <a:t>sedazione</a:t>
            </a:r>
            <a:r>
              <a:rPr lang="it-IT" sz="1600" dirty="0">
                <a:latin typeface="Calibri"/>
              </a:rPr>
              <a:t>.</a:t>
            </a:r>
            <a:endParaRPr dirty="0"/>
          </a:p>
        </p:txBody>
      </p:sp>
      <p:sp>
        <p:nvSpPr>
          <p:cNvPr id="240" name="CustomShape 2"/>
          <p:cNvSpPr/>
          <p:nvPr/>
        </p:nvSpPr>
        <p:spPr>
          <a:xfrm>
            <a:off x="2193480" y="115920"/>
            <a:ext cx="45698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Altri FARMACI ANTIEPILETTICI</a:t>
            </a:r>
            <a:endParaRPr/>
          </a:p>
        </p:txBody>
      </p:sp>
      <p:sp>
        <p:nvSpPr>
          <p:cNvPr id="241" name="Line 3"/>
          <p:cNvSpPr/>
          <p:nvPr/>
        </p:nvSpPr>
        <p:spPr>
          <a:xfrm>
            <a:off x="395280" y="62064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sp>
        <p:nvSpPr>
          <p:cNvPr id="242" name="CustomShape 4"/>
          <p:cNvSpPr/>
          <p:nvPr/>
        </p:nvSpPr>
        <p:spPr>
          <a:xfrm>
            <a:off x="611280" y="781200"/>
            <a:ext cx="1550880" cy="3988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FFFF"/>
                </a:solidFill>
                <a:latin typeface="Calibri"/>
              </a:rPr>
              <a:t>ZONISAMIDE</a:t>
            </a:r>
            <a:endParaRPr/>
          </a:p>
        </p:txBody>
      </p:sp>
      <p:sp>
        <p:nvSpPr>
          <p:cNvPr id="243" name="CustomShape 5"/>
          <p:cNvSpPr/>
          <p:nvPr/>
        </p:nvSpPr>
        <p:spPr>
          <a:xfrm>
            <a:off x="539552" y="2492896"/>
            <a:ext cx="1579680" cy="398880"/>
          </a:xfrm>
          <a:prstGeom prst="rect">
            <a:avLst/>
          </a:prstGeom>
          <a:solidFill>
            <a:srgbClr val="6B6BC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FFFF"/>
                </a:solidFill>
                <a:latin typeface="Calibri"/>
              </a:rPr>
              <a:t>GABAPENTIN</a:t>
            </a:r>
            <a:endParaRPr/>
          </a:p>
        </p:txBody>
      </p:sp>
      <p:sp>
        <p:nvSpPr>
          <p:cNvPr id="244" name="CustomShape 6"/>
          <p:cNvSpPr/>
          <p:nvPr/>
        </p:nvSpPr>
        <p:spPr>
          <a:xfrm>
            <a:off x="539552" y="4797152"/>
            <a:ext cx="1915200" cy="3988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FFFF"/>
                </a:solidFill>
                <a:latin typeface="Calibri"/>
              </a:rPr>
              <a:t>LEVETIRACETAM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4" descr="http://link.springer.com/static-content/images/198/chp%253A10.1007%252F978-1-84882-128-6_288/MediaObjects/978-1-84882-128-6_288_Fig1_HTML.jpg"/>
          <p:cNvPicPr/>
          <p:nvPr/>
        </p:nvPicPr>
        <p:blipFill>
          <a:blip r:embed="rId2" cstate="print"/>
          <a:srcRect l="2408" t="1505" r="2354" b="2117"/>
          <a:stretch/>
        </p:blipFill>
        <p:spPr>
          <a:xfrm>
            <a:off x="1547640" y="1052640"/>
            <a:ext cx="5688360" cy="460836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2194200" y="187200"/>
            <a:ext cx="45698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Altri FARMACI ANTIEPILETTICI</a:t>
            </a:r>
            <a:endParaRPr/>
          </a:p>
        </p:txBody>
      </p:sp>
      <p:sp>
        <p:nvSpPr>
          <p:cNvPr id="248" name="Line 2"/>
          <p:cNvSpPr/>
          <p:nvPr/>
        </p:nvSpPr>
        <p:spPr>
          <a:xfrm>
            <a:off x="395280" y="620640"/>
            <a:ext cx="8353440" cy="0"/>
          </a:xfrm>
          <a:prstGeom prst="line">
            <a:avLst/>
          </a:prstGeom>
          <a:ln w="31680">
            <a:solidFill>
              <a:srgbClr val="161645"/>
            </a:solidFill>
            <a:miter/>
          </a:ln>
        </p:spPr>
      </p:sp>
      <p:sp>
        <p:nvSpPr>
          <p:cNvPr id="249" name="CustomShape 3"/>
          <p:cNvSpPr/>
          <p:nvPr/>
        </p:nvSpPr>
        <p:spPr>
          <a:xfrm>
            <a:off x="3416400" y="1652760"/>
            <a:ext cx="1439640" cy="307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1" dirty="0">
                <a:solidFill>
                  <a:srgbClr val="FFFFFF"/>
                </a:solidFill>
                <a:latin typeface="Calibri"/>
                <a:ea typeface="Calibri"/>
              </a:rPr>
              <a:t>BRIVARACETAM</a:t>
            </a:r>
            <a:endParaRPr dirty="0"/>
          </a:p>
        </p:txBody>
      </p:sp>
      <p:sp>
        <p:nvSpPr>
          <p:cNvPr id="250" name="CustomShape 4"/>
          <p:cNvSpPr/>
          <p:nvPr/>
        </p:nvSpPr>
        <p:spPr>
          <a:xfrm>
            <a:off x="6227640" y="4221000"/>
            <a:ext cx="1440000" cy="307080"/>
          </a:xfrm>
          <a:prstGeom prst="rect">
            <a:avLst/>
          </a:prstGeom>
          <a:solidFill>
            <a:srgbClr val="3939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1">
                <a:solidFill>
                  <a:srgbClr val="FFFFFF"/>
                </a:solidFill>
                <a:latin typeface="Calibri"/>
                <a:ea typeface="Calibri"/>
              </a:rPr>
              <a:t>CARISBAMATO</a:t>
            </a:r>
            <a:endParaRPr/>
          </a:p>
        </p:txBody>
      </p:sp>
      <p:sp>
        <p:nvSpPr>
          <p:cNvPr id="251" name="CustomShape 5"/>
          <p:cNvSpPr/>
          <p:nvPr/>
        </p:nvSpPr>
        <p:spPr>
          <a:xfrm>
            <a:off x="1116000" y="3860640"/>
            <a:ext cx="1440000" cy="307080"/>
          </a:xfrm>
          <a:prstGeom prst="rect">
            <a:avLst/>
          </a:prstGeom>
          <a:solidFill>
            <a:srgbClr val="00B45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1">
                <a:solidFill>
                  <a:srgbClr val="FFFFFF"/>
                </a:solidFill>
                <a:latin typeface="Calibri"/>
                <a:ea typeface="Calibri"/>
              </a:rPr>
              <a:t>RETIGABINA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Fig 6"/>
          <p:cNvPicPr/>
          <p:nvPr/>
        </p:nvPicPr>
        <p:blipFill>
          <a:blip r:embed="rId2" cstate="print"/>
          <a:srcRect l="2911" t="9128" r="5426" b="8760"/>
          <a:stretch/>
        </p:blipFill>
        <p:spPr>
          <a:xfrm>
            <a:off x="3780000" y="2852640"/>
            <a:ext cx="5040000" cy="360072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324000" y="727920"/>
            <a:ext cx="8569080" cy="195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C00000"/>
                </a:solidFill>
                <a:latin typeface="Calibri"/>
              </a:rPr>
              <a:t>RITMI RAPIDI</a:t>
            </a:r>
            <a:endParaRPr/>
          </a:p>
          <a:p>
            <a:pPr>
              <a:lnSpc>
                <a:spcPct val="100000"/>
              </a:lnSpc>
            </a:pPr>
            <a:r>
              <a:rPr lang="it-IT" sz="800"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1600" b="1">
                <a:solidFill>
                  <a:srgbClr val="C00000"/>
                </a:solidFill>
                <a:latin typeface="Calibri"/>
              </a:rPr>
              <a:t>Ritmo alfa</a:t>
            </a:r>
            <a:r>
              <a:rPr lang="it-IT" sz="1600">
                <a:solidFill>
                  <a:srgbClr val="C00000"/>
                </a:solidFill>
                <a:latin typeface="Calibri"/>
              </a:rPr>
              <a:t>: </a:t>
            </a:r>
            <a:r>
              <a:rPr lang="it-IT" sz="1400">
                <a:latin typeface="Calibri"/>
              </a:rPr>
              <a:t>principale componente del tracciato del soggetto normale adulto in riposo sensoriale (prima dei 12 anni non appare bene costituito). Frequenze tra 8 e 12 cicli/s, voltaggio di circa 50 microvolts e di aspetto sinusoidale, per lo più radunati in fusi. 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1600" b="1">
                <a:solidFill>
                  <a:srgbClr val="C00000"/>
                </a:solidFill>
                <a:latin typeface="Calibri"/>
              </a:rPr>
              <a:t>Ritmo beta</a:t>
            </a:r>
            <a:r>
              <a:rPr lang="it-IT" sz="1600">
                <a:solidFill>
                  <a:srgbClr val="C00000"/>
                </a:solidFill>
                <a:latin typeface="Calibri"/>
              </a:rPr>
              <a:t>: </a:t>
            </a:r>
            <a:r>
              <a:rPr lang="it-IT" sz="1400">
                <a:latin typeface="Calibri"/>
              </a:rPr>
              <a:t>è distinto in beta lento (13.5-18 c/s) e beta rapido (18.5-30 c/s), voltaggio medio di 19 microVolt (8-30 microVolt). Dominanti in un soggetto ad occhi aperti, e in stati di allerta.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1" name="CustomShape 2"/>
          <p:cNvSpPr/>
          <p:nvPr/>
        </p:nvSpPr>
        <p:spPr>
          <a:xfrm>
            <a:off x="971640" y="115920"/>
            <a:ext cx="7488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</a:rPr>
              <a:t>TRACCIATO EEG DEI DIVERSI TIPI DI ONDE CEREBRALI. </a:t>
            </a:r>
            <a:endParaRPr/>
          </a:p>
        </p:txBody>
      </p:sp>
      <p:sp>
        <p:nvSpPr>
          <p:cNvPr id="62" name="CustomShape 3"/>
          <p:cNvSpPr/>
          <p:nvPr/>
        </p:nvSpPr>
        <p:spPr>
          <a:xfrm>
            <a:off x="324000" y="2492280"/>
            <a:ext cx="3456000" cy="365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</a:rPr>
              <a:t>RITMI LENTI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 b="1">
                <a:solidFill>
                  <a:srgbClr val="002060"/>
                </a:solidFill>
                <a:latin typeface="Calibri"/>
              </a:rPr>
              <a:t>Onde theta</a:t>
            </a:r>
            <a:r>
              <a:rPr lang="it-IT" sz="1400">
                <a:solidFill>
                  <a:srgbClr val="002060"/>
                </a:solidFill>
                <a:latin typeface="Calibri"/>
              </a:rPr>
              <a:t>: </a:t>
            </a:r>
            <a:r>
              <a:rPr lang="it-IT" sz="1400">
                <a:solidFill>
                  <a:srgbClr val="000000"/>
                </a:solidFill>
                <a:latin typeface="Calibri"/>
              </a:rPr>
              <a:t>frequenza tra 4 e 7 c/s e voltaggio vario, in genere inferiore all'alfa. La localizzazione preferenziale è temporo-parietale. Nell'adulto hanno quasi sempre carattere patologico.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 b="1">
                <a:solidFill>
                  <a:srgbClr val="002060"/>
                </a:solidFill>
                <a:latin typeface="Calibri"/>
              </a:rPr>
              <a:t>Onde delta</a:t>
            </a:r>
            <a:r>
              <a:rPr lang="it-IT" sz="1400">
                <a:solidFill>
                  <a:srgbClr val="002060"/>
                </a:solidFill>
                <a:latin typeface="Calibri"/>
              </a:rPr>
              <a:t>: </a:t>
            </a:r>
            <a:r>
              <a:rPr lang="it-IT" sz="1400">
                <a:solidFill>
                  <a:srgbClr val="000000"/>
                </a:solidFill>
                <a:latin typeface="Calibri"/>
              </a:rPr>
              <a:t>frequenza tra 0 e 3 c/s; il voltaggio è variabile e può raggiungere e superare i 200 microvolts. Le onde delta sono caratteristiche del sonno non R.E.M. (sonno ad onde lente). Nei diversi stadi di sonno sono presenti principalmente onde theta e onde delta (caratteristiche del sonno ad onde lente), a cui si aggiungono squarci di attività alfa e, raramente, di attività beta.</a:t>
            </a:r>
            <a:endParaRPr/>
          </a:p>
        </p:txBody>
      </p:sp>
      <p:sp>
        <p:nvSpPr>
          <p:cNvPr id="63" name="Line 4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161645"/>
            </a:solidFill>
            <a:miter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84360" y="228600"/>
            <a:ext cx="7704000" cy="533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NOTE GENERALI DI TERAPIA ANTIEPILETTICA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- accurata valutazione clinica ed EEGrafica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- rimozione di fattori causali e precipitanti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- protocolli terapeutici individuali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000" i="1">
                <a:solidFill>
                  <a:srgbClr val="3939B1"/>
                </a:solidFill>
                <a:latin typeface="Calibri"/>
                <a:ea typeface="Calibri"/>
              </a:rPr>
              <a:t>   iniziare con il farmaco di prima scelta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000" i="1">
                <a:solidFill>
                  <a:srgbClr val="3939B1"/>
                </a:solidFill>
                <a:latin typeface="Calibri"/>
                <a:ea typeface="Calibri"/>
              </a:rPr>
              <a:t>   aumentare gradualmente le dosi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000" i="1">
                <a:solidFill>
                  <a:srgbClr val="3939B1"/>
                </a:solidFill>
                <a:latin typeface="Calibri"/>
                <a:ea typeface="Calibri"/>
              </a:rPr>
              <a:t>   in caso di inefficacia, sostituire gradualmente il farmaco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000" i="1">
                <a:solidFill>
                  <a:srgbClr val="3939B1"/>
                </a:solidFill>
                <a:latin typeface="Calibri"/>
                <a:ea typeface="Calibri"/>
              </a:rPr>
              <a:t>   aggiungere eventualmente un secondo farmaco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000" i="1">
                <a:solidFill>
                  <a:srgbClr val="3939B1"/>
                </a:solidFill>
                <a:latin typeface="Calibri"/>
                <a:ea typeface="Calibri"/>
              </a:rPr>
              <a:t>   monitorare i livelli plasmatici dei farmaci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000" i="1">
                <a:solidFill>
                  <a:srgbClr val="3939B1"/>
                </a:solidFill>
                <a:latin typeface="Calibri"/>
                <a:ea typeface="Calibri"/>
              </a:rPr>
              <a:t>   non modificare bruscamente la terapia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000" i="1">
                <a:solidFill>
                  <a:srgbClr val="3939B1"/>
                </a:solidFill>
                <a:latin typeface="Calibri"/>
                <a:ea typeface="Calibri"/>
              </a:rPr>
              <a:t>   aggiungere psicoterapia di supporto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I nuovi farmaci antiepilettici sono, per ora, più costosi e meno studiati di quelli tradizionali: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  riservarli alle forme resistenti ad altre terapie</a:t>
            </a:r>
            <a:endParaRPr/>
          </a:p>
        </p:txBody>
      </p:sp>
      <p:sp>
        <p:nvSpPr>
          <p:cNvPr id="254" name="Line 2"/>
          <p:cNvSpPr/>
          <p:nvPr/>
        </p:nvSpPr>
        <p:spPr>
          <a:xfrm>
            <a:off x="395280" y="765000"/>
            <a:ext cx="8353440" cy="0"/>
          </a:xfrm>
          <a:prstGeom prst="line">
            <a:avLst/>
          </a:prstGeom>
          <a:ln w="31680">
            <a:solidFill>
              <a:srgbClr val="161645"/>
            </a:solidFill>
            <a:miter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3939840" y="404640"/>
            <a:ext cx="3016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b="1">
                <a:solidFill>
                  <a:srgbClr val="7030A0"/>
                </a:solidFill>
                <a:latin typeface="Calibri"/>
                <a:ea typeface="Calibri"/>
              </a:rPr>
              <a:t>RISCHIO TERATOGENO</a:t>
            </a:r>
            <a:endParaRPr/>
          </a:p>
        </p:txBody>
      </p:sp>
      <p:graphicFrame>
        <p:nvGraphicFramePr>
          <p:cNvPr id="266" name="Table 2"/>
          <p:cNvGraphicFramePr/>
          <p:nvPr/>
        </p:nvGraphicFramePr>
        <p:xfrm>
          <a:off x="971640" y="3429000"/>
          <a:ext cx="7272360" cy="2849880"/>
        </p:xfrm>
        <a:graphic>
          <a:graphicData uri="http://schemas.openxmlformats.org/drawingml/2006/table">
            <a:tbl>
              <a:tblPr/>
              <a:tblGrid>
                <a:gridCol w="1888920"/>
                <a:gridCol w="3780000"/>
                <a:gridCol w="1603440"/>
              </a:tblGrid>
              <a:tr h="43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161645"/>
                          </a:solidFill>
                          <a:latin typeface="Calibri"/>
                        </a:rPr>
                        <a:t>FARMACO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161645"/>
                          </a:solidFill>
                          <a:latin typeface="Calibri"/>
                        </a:rPr>
                        <a:t>EFFETTI AVVERSI FETALI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161645"/>
                          </a:solidFill>
                          <a:latin typeface="Calibri"/>
                        </a:rPr>
                        <a:t>% RISCHIO</a:t>
                      </a:r>
                      <a:endParaRPr/>
                    </a:p>
                  </a:txBody>
                  <a:tcPr/>
                </a:tc>
              </a:tr>
              <a:tr h="51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161645"/>
                          </a:solidFill>
                          <a:latin typeface="Calibri"/>
                        </a:rPr>
                        <a:t>ACIDO VALPROICO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Spina bifida, difetti SNC, microcefalia, difetti cardiaci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1-2% spina bifida</a:t>
                      </a:r>
                      <a:endParaRPr/>
                    </a:p>
                  </a:txBody>
                  <a:tcPr/>
                </a:tc>
              </a:tr>
              <a:tr h="1158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161645"/>
                          </a:solidFill>
                          <a:latin typeface="Calibri"/>
                        </a:rPr>
                        <a:t>FENITOINA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1" i="1">
                          <a:solidFill>
                            <a:srgbClr val="000000"/>
                          </a:solidFill>
                          <a:latin typeface="Calibri"/>
                        </a:rPr>
                        <a:t>Sindrome fetale da idantoine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: arco nasale basso, strabismo, orecchie basse, bocca larga, fontanelle grandi, anormalità scheletriche, microcefalia e ritardo mentale, neuroblastoma, difetti cardiaci, palatoschisi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5-10%</a:t>
                      </a:r>
                      <a:endParaRPr/>
                    </a:p>
                  </a:txBody>
                  <a:tcPr/>
                </a:tc>
              </a:tr>
              <a:tr h="37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161645"/>
                          </a:solidFill>
                          <a:latin typeface="Calibri"/>
                        </a:rPr>
                        <a:t>CARBAMAZEPINA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Anomalie a carico del tubo neurale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  <a:endParaRPr/>
                    </a:p>
                  </a:txBody>
                  <a:tcPr/>
                </a:tc>
              </a:tr>
              <a:tr h="36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161645"/>
                          </a:solidFill>
                          <a:latin typeface="Calibri"/>
                        </a:rPr>
                        <a:t>BENZODIAZEPINE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Calibri"/>
                        </a:rPr>
                        <a:t>Labiopalatoschisi. Apnea, ipotonia, ipotermia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7" name="Picture 4" descr="http://www.fotosearch.it/bigcomps/ART/ART323/CGO016.jpg"/>
          <p:cNvPicPr/>
          <p:nvPr/>
        </p:nvPicPr>
        <p:blipFill>
          <a:blip r:embed="rId2" cstate="print"/>
          <a:stretch/>
        </p:blipFill>
        <p:spPr>
          <a:xfrm>
            <a:off x="395280" y="750960"/>
            <a:ext cx="2521080" cy="2462040"/>
          </a:xfrm>
          <a:prstGeom prst="rect">
            <a:avLst/>
          </a:prstGeom>
          <a:ln>
            <a:noFill/>
          </a:ln>
        </p:spPr>
      </p:pic>
      <p:sp>
        <p:nvSpPr>
          <p:cNvPr id="268" name="CustomShape 3"/>
          <p:cNvSpPr/>
          <p:nvPr/>
        </p:nvSpPr>
        <p:spPr>
          <a:xfrm>
            <a:off x="3059280" y="1052640"/>
            <a:ext cx="5329080" cy="21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L’uso di farmaci antiepilettici </a:t>
            </a:r>
            <a:r>
              <a:rPr lang="it-IT" sz="1600" u="sng">
                <a:solidFill>
                  <a:srgbClr val="161645"/>
                </a:solidFill>
                <a:latin typeface="Calibri"/>
                <a:ea typeface="Calibri"/>
              </a:rPr>
              <a:t>aumenta il rischio di teratogenicità e di difetti del tubo neurale</a:t>
            </a: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. Per ridurre il rischio si prescrivono supplementi di folato prima e durante la gravidanza (5 mg al giorno di acido folico).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A causa del </a:t>
            </a:r>
            <a:r>
              <a:rPr lang="it-IT" sz="1600" u="sng">
                <a:solidFill>
                  <a:srgbClr val="161645"/>
                </a:solidFill>
                <a:latin typeface="Calibri"/>
                <a:ea typeface="Calibri"/>
              </a:rPr>
              <a:t>rischio di sanguinamento neonatale associato a carbamazepina, fenobarbital e fenitoina</a:t>
            </a: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, si raccomanda la profilassi con vitamina K1 pre-parto alla madre e poi al neonato.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5" descr="6EEC in crisi epilettica indotta"/>
          <p:cNvPicPr/>
          <p:nvPr/>
        </p:nvPicPr>
        <p:blipFill>
          <a:blip r:embed="rId2" cstate="print"/>
          <a:srcRect t="8208" r="5826" b="15105"/>
          <a:stretch/>
        </p:blipFill>
        <p:spPr>
          <a:xfrm>
            <a:off x="324000" y="1031760"/>
            <a:ext cx="4968720" cy="3621240"/>
          </a:xfrm>
          <a:prstGeom prst="rect">
            <a:avLst/>
          </a:prstGeom>
          <a:ln>
            <a:noFill/>
          </a:ln>
        </p:spPr>
      </p:pic>
      <p:sp>
        <p:nvSpPr>
          <p:cNvPr id="66" name="CustomShape 1"/>
          <p:cNvSpPr/>
          <p:nvPr/>
        </p:nvSpPr>
        <p:spPr>
          <a:xfrm>
            <a:off x="2846520" y="907920"/>
            <a:ext cx="1628640" cy="368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artefatto   </a:t>
            </a:r>
            <a:endParaRPr/>
          </a:p>
        </p:txBody>
      </p:sp>
      <p:sp>
        <p:nvSpPr>
          <p:cNvPr id="67" name="CustomShape 2"/>
          <p:cNvSpPr/>
          <p:nvPr/>
        </p:nvSpPr>
        <p:spPr>
          <a:xfrm>
            <a:off x="1336680" y="2184480"/>
            <a:ext cx="3475080" cy="398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occhi chiusi             occhi aperti</a:t>
            </a:r>
            <a:endParaRPr/>
          </a:p>
        </p:txBody>
      </p:sp>
      <p:sp>
        <p:nvSpPr>
          <p:cNvPr id="68" name="CustomShape 3"/>
          <p:cNvSpPr/>
          <p:nvPr/>
        </p:nvSpPr>
        <p:spPr>
          <a:xfrm>
            <a:off x="3652920" y="4365720"/>
            <a:ext cx="100080" cy="207720"/>
          </a:xfrm>
          <a:prstGeom prst="upArrow">
            <a:avLst>
              <a:gd name="adj1" fmla="val 5194"/>
              <a:gd name="adj2" fmla="val 5400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4"/>
          <p:cNvSpPr/>
          <p:nvPr/>
        </p:nvSpPr>
        <p:spPr>
          <a:xfrm>
            <a:off x="755640" y="4724280"/>
            <a:ext cx="39607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Tracciato EEG che rileva </a:t>
            </a:r>
            <a:endParaRPr/>
          </a:p>
          <a:p>
            <a:pPr algn="r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una crisi tonico-clonica generalizzata indotta da stimolazione stroboscopica</a:t>
            </a:r>
            <a:endParaRPr/>
          </a:p>
        </p:txBody>
      </p:sp>
      <p:sp>
        <p:nvSpPr>
          <p:cNvPr id="70" name="CustomShape 5"/>
          <p:cNvSpPr/>
          <p:nvPr/>
        </p:nvSpPr>
        <p:spPr>
          <a:xfrm>
            <a:off x="539640" y="152280"/>
            <a:ext cx="84250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TRACCIATO EEG  </a:t>
            </a: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- </a:t>
            </a: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in soggetto normale ed in corso di crisi epilettica</a:t>
            </a:r>
            <a:endParaRPr/>
          </a:p>
        </p:txBody>
      </p:sp>
      <p:sp>
        <p:nvSpPr>
          <p:cNvPr id="71" name="Line 6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161645"/>
            </a:solidFill>
            <a:miter/>
          </a:ln>
        </p:spPr>
      </p:sp>
      <p:pic>
        <p:nvPicPr>
          <p:cNvPr id="72" name="Picture 5" descr="http://2.bp.blogspot.com/-QtOBgcnJDYM/UUde1UJcApI/AAAAAAAAAOE/3oW7e4r2ZhY/s1600/EEG+Crisi+di+Assenza.jpg"/>
          <p:cNvPicPr/>
          <p:nvPr/>
        </p:nvPicPr>
        <p:blipFill>
          <a:blip r:embed="rId3" cstate="print"/>
          <a:srcRect l="51846" b="-2893"/>
          <a:stretch/>
        </p:blipFill>
        <p:spPr>
          <a:xfrm>
            <a:off x="5321880" y="907920"/>
            <a:ext cx="3677760" cy="3745080"/>
          </a:xfrm>
          <a:prstGeom prst="rect">
            <a:avLst/>
          </a:prstGeom>
          <a:ln>
            <a:noFill/>
          </a:ln>
        </p:spPr>
      </p:pic>
      <p:sp>
        <p:nvSpPr>
          <p:cNvPr id="73" name="CustomShape 7"/>
          <p:cNvSpPr/>
          <p:nvPr/>
        </p:nvSpPr>
        <p:spPr>
          <a:xfrm>
            <a:off x="5292720" y="4346640"/>
            <a:ext cx="360360" cy="30636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8"/>
          <p:cNvSpPr/>
          <p:nvPr/>
        </p:nvSpPr>
        <p:spPr>
          <a:xfrm>
            <a:off x="5364000" y="4724280"/>
            <a:ext cx="363708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Tracciato EEG </a:t>
            </a:r>
            <a:r>
              <a:rPr lang="it-IT">
                <a:solidFill>
                  <a:srgbClr val="002060"/>
                </a:solidFill>
                <a:latin typeface="Calibri"/>
              </a:rPr>
              <a:t>registrato durante una crisi d‘assenza</a:t>
            </a:r>
            <a:endParaRPr/>
          </a:p>
        </p:txBody>
      </p:sp>
      <p:sp>
        <p:nvSpPr>
          <p:cNvPr id="75" name="CustomShape 9"/>
          <p:cNvSpPr/>
          <p:nvPr/>
        </p:nvSpPr>
        <p:spPr>
          <a:xfrm>
            <a:off x="5940360" y="4365720"/>
            <a:ext cx="100080" cy="207720"/>
          </a:xfrm>
          <a:prstGeom prst="upArrow">
            <a:avLst>
              <a:gd name="adj1" fmla="val 5194"/>
              <a:gd name="adj2" fmla="val 5400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/>
          <p:cNvPicPr/>
          <p:nvPr/>
        </p:nvPicPr>
        <p:blipFill>
          <a:blip r:embed="rId2" cstate="print"/>
          <a:stretch/>
        </p:blipFill>
        <p:spPr>
          <a:xfrm>
            <a:off x="5867280" y="2205000"/>
            <a:ext cx="2795760" cy="2087640"/>
          </a:xfrm>
          <a:prstGeom prst="rect">
            <a:avLst/>
          </a:prstGeom>
          <a:ln>
            <a:noFill/>
          </a:ln>
        </p:spPr>
      </p:pic>
      <p:pic>
        <p:nvPicPr>
          <p:cNvPr id="78" name="Picture 6"/>
          <p:cNvPicPr/>
          <p:nvPr/>
        </p:nvPicPr>
        <p:blipFill>
          <a:blip r:embed="rId3" cstate="print"/>
          <a:srcRect l="7983"/>
          <a:stretch/>
        </p:blipFill>
        <p:spPr>
          <a:xfrm>
            <a:off x="5218200" y="4468680"/>
            <a:ext cx="3601800" cy="220032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419040" y="152280"/>
            <a:ext cx="8207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MECCANISMI DI EPILETTOGENESI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468360" y="765000"/>
            <a:ext cx="8640720" cy="15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  <a:ea typeface="Calibri"/>
              </a:rPr>
              <a:t>- Modificazione dell’attività di canali ionici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    	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.   Elettroshock sperimentale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  	.   Modificazioni dell’equilibrio elettrolitico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  	.   Canalopatie (alterazioni genetiche di canali del Na</a:t>
            </a:r>
            <a:r>
              <a:rPr lang="it-IT" baseline="30000">
                <a:solidFill>
                  <a:srgbClr val="161645"/>
                </a:solidFill>
                <a:latin typeface="Calibri"/>
                <a:ea typeface="Calibri"/>
              </a:rPr>
              <a:t>+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, Ca</a:t>
            </a:r>
            <a:r>
              <a:rPr lang="it-IT" baseline="30000">
                <a:solidFill>
                  <a:srgbClr val="161645"/>
                </a:solidFill>
                <a:latin typeface="Calibri"/>
                <a:ea typeface="Calibri"/>
              </a:rPr>
              <a:t>++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, K</a:t>
            </a:r>
            <a:r>
              <a:rPr lang="it-IT" baseline="30000">
                <a:solidFill>
                  <a:srgbClr val="161645"/>
                </a:solidFill>
                <a:latin typeface="Calibri"/>
                <a:ea typeface="Calibri"/>
              </a:rPr>
              <a:t>+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81" name="CustomShape 3"/>
          <p:cNvSpPr/>
          <p:nvPr/>
        </p:nvSpPr>
        <p:spPr>
          <a:xfrm>
            <a:off x="468360" y="2562120"/>
            <a:ext cx="860256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 sz="2000" b="1" i="1">
                <a:solidFill>
                  <a:srgbClr val="C00000"/>
                </a:solidFill>
                <a:latin typeface="Calibri"/>
                <a:ea typeface="Calibri"/>
              </a:rPr>
              <a:t> Diminuzione dei meccanismi di inibizione  sinaptica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    	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.   Picrotossina,  bicucullina, b-carboline, stricnina.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	.   Alterazioni genetiche di subunità dei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	    recettori GABA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    </a:t>
            </a:r>
            <a:endParaRPr/>
          </a:p>
        </p:txBody>
      </p:sp>
      <p:sp>
        <p:nvSpPr>
          <p:cNvPr id="82" name="CustomShape 4"/>
          <p:cNvSpPr/>
          <p:nvPr/>
        </p:nvSpPr>
        <p:spPr>
          <a:xfrm>
            <a:off x="433440" y="4365720"/>
            <a:ext cx="550692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 sz="2000" b="1" i="1">
                <a:solidFill>
                  <a:srgbClr val="C00000"/>
                </a:solidFill>
                <a:latin typeface="Calibri"/>
                <a:ea typeface="Calibri"/>
              </a:rPr>
              <a:t> Aumento dei meccanismi di eccitazione  sinaptica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    	</a:t>
            </a:r>
            <a:endParaRPr/>
          </a:p>
        </p:txBody>
      </p:sp>
      <p:sp>
        <p:nvSpPr>
          <p:cNvPr id="83" name="Line 5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161645"/>
            </a:solidFill>
            <a:miter/>
          </a:ln>
        </p:spPr>
      </p:sp>
      <p:sp>
        <p:nvSpPr>
          <p:cNvPr id="84" name="CustomShape 6"/>
          <p:cNvSpPr/>
          <p:nvPr/>
        </p:nvSpPr>
        <p:spPr>
          <a:xfrm>
            <a:off x="1368360" y="4797360"/>
            <a:ext cx="370836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SzPct val="50000"/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 Kainato, NMDA, quisqualato</a:t>
            </a:r>
            <a:endParaRPr/>
          </a:p>
          <a:p>
            <a:pPr algn="just">
              <a:lnSpc>
                <a:spcPct val="100000"/>
              </a:lnSpc>
              <a:buSzPct val="50000"/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 Alterazioni genetiche dei recettori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  e/o trasportatori del glutammato</a:t>
            </a:r>
            <a:endParaRPr/>
          </a:p>
          <a:p>
            <a:pPr algn="just">
              <a:lnSpc>
                <a:spcPct val="100000"/>
              </a:lnSpc>
              <a:buSzPct val="50000"/>
              <a:buFont typeface="Arial"/>
              <a:buChar char="•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 Autoanticorpi anti GluR3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magine 1"/>
          <p:cNvPicPr/>
          <p:nvPr/>
        </p:nvPicPr>
        <p:blipFill>
          <a:blip r:embed="rId2" cstate="print"/>
          <a:stretch/>
        </p:blipFill>
        <p:spPr>
          <a:xfrm>
            <a:off x="950760" y="1584360"/>
            <a:ext cx="7150320" cy="421812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391400" y="44280"/>
            <a:ext cx="6389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FARMACI  ANTIEPILETTICI – </a:t>
            </a:r>
            <a:r>
              <a:rPr lang="it-IT" sz="2400" b="1" i="1">
                <a:solidFill>
                  <a:srgbClr val="161645"/>
                </a:solidFill>
                <a:latin typeface="Calibri"/>
                <a:ea typeface="Calibri"/>
              </a:rPr>
              <a:t>Meccanismo d’azione</a:t>
            </a:r>
            <a:endParaRPr/>
          </a:p>
        </p:txBody>
      </p:sp>
      <p:sp>
        <p:nvSpPr>
          <p:cNvPr id="88" name="Line 2"/>
          <p:cNvSpPr/>
          <p:nvPr/>
        </p:nvSpPr>
        <p:spPr>
          <a:xfrm>
            <a:off x="466560" y="620640"/>
            <a:ext cx="8353440" cy="0"/>
          </a:xfrm>
          <a:prstGeom prst="line">
            <a:avLst/>
          </a:prstGeom>
          <a:ln w="31680">
            <a:solidFill>
              <a:srgbClr val="161645"/>
            </a:solidFill>
            <a:miter/>
          </a:ln>
        </p:spPr>
      </p:sp>
      <p:sp>
        <p:nvSpPr>
          <p:cNvPr id="89" name="CustomShape 3"/>
          <p:cNvSpPr/>
          <p:nvPr/>
        </p:nvSpPr>
        <p:spPr>
          <a:xfrm>
            <a:off x="1547640" y="836640"/>
            <a:ext cx="59770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002060"/>
                </a:solidFill>
                <a:latin typeface="Calibri"/>
                <a:ea typeface="Calibri"/>
              </a:rPr>
              <a:t>Inibizione del sistema eccitatorio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25" y="0"/>
            <a:ext cx="5783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magine 3"/>
          <p:cNvPicPr/>
          <p:nvPr/>
        </p:nvPicPr>
        <p:blipFill>
          <a:blip r:embed="rId2" cstate="print"/>
          <a:stretch/>
        </p:blipFill>
        <p:spPr>
          <a:xfrm>
            <a:off x="1116000" y="1700280"/>
            <a:ext cx="7272360" cy="396072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0" y="182520"/>
            <a:ext cx="169920" cy="3538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1187280" y="836640"/>
            <a:ext cx="64090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Potenziamento del sistema inibitorio</a:t>
            </a: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1391400" y="44280"/>
            <a:ext cx="6389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FARMACI  ANTIEPILETTICI – </a:t>
            </a:r>
            <a:r>
              <a:rPr lang="it-IT" sz="2400" b="1" i="1">
                <a:solidFill>
                  <a:srgbClr val="161645"/>
                </a:solidFill>
                <a:latin typeface="Calibri"/>
                <a:ea typeface="Calibri"/>
              </a:rPr>
              <a:t>Meccanismo d’azione</a:t>
            </a:r>
            <a:endParaRPr/>
          </a:p>
        </p:txBody>
      </p:sp>
      <p:sp>
        <p:nvSpPr>
          <p:cNvPr id="95" name="Line 4"/>
          <p:cNvSpPr/>
          <p:nvPr/>
        </p:nvSpPr>
        <p:spPr>
          <a:xfrm>
            <a:off x="466560" y="620640"/>
            <a:ext cx="8353440" cy="0"/>
          </a:xfrm>
          <a:prstGeom prst="line">
            <a:avLst/>
          </a:prstGeom>
          <a:ln w="31680">
            <a:solidFill>
              <a:srgbClr val="161645"/>
            </a:solidFill>
            <a:miter/>
          </a:ln>
        </p:spPr>
      </p:sp>
      <p:sp>
        <p:nvSpPr>
          <p:cNvPr id="96" name="CustomShape 5"/>
          <p:cNvSpPr/>
          <p:nvPr/>
        </p:nvSpPr>
        <p:spPr>
          <a:xfrm>
            <a:off x="684360" y="1484280"/>
            <a:ext cx="287280" cy="36036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61071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2215</Words>
  <Application>Microsoft Office PowerPoint</Application>
  <PresentationFormat>Presentazione su schermo (4:3)</PresentationFormat>
  <Paragraphs>361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Proprietario</cp:lastModifiedBy>
  <cp:revision>154</cp:revision>
  <dcterms:created xsi:type="dcterms:W3CDTF">2007-10-09T15:21:59Z</dcterms:created>
  <dcterms:modified xsi:type="dcterms:W3CDTF">2016-12-10T12:23:30Z</dcterms:modified>
  <dc:language>en-US</dc:language>
</cp:coreProperties>
</file>