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7"/>
  </p:notesMasterIdLst>
  <p:sldIdLst>
    <p:sldId id="258" r:id="rId2"/>
    <p:sldId id="259" r:id="rId3"/>
    <p:sldId id="310" r:id="rId4"/>
    <p:sldId id="31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20" r:id="rId15"/>
    <p:sldId id="269" r:id="rId16"/>
    <p:sldId id="270" r:id="rId17"/>
    <p:sldId id="271" r:id="rId18"/>
    <p:sldId id="321" r:id="rId19"/>
    <p:sldId id="319" r:id="rId20"/>
    <p:sldId id="272" r:id="rId21"/>
    <p:sldId id="273" r:id="rId22"/>
    <p:sldId id="274" r:id="rId23"/>
    <p:sldId id="275" r:id="rId24"/>
    <p:sldId id="313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6" autoAdjust="0"/>
    <p:restoredTop sz="86395" autoAdjust="0"/>
  </p:normalViewPr>
  <p:slideViewPr>
    <p:cSldViewPr>
      <p:cViewPr varScale="1">
        <p:scale>
          <a:sx n="113" d="100"/>
          <a:sy n="113" d="100"/>
        </p:scale>
        <p:origin x="-20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3885840" y="0"/>
            <a:ext cx="297180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r>
              <a:rPr lang="en-US" sz="1200">
                <a:latin typeface="Times New Roman"/>
              </a:rPr>
              <a:t>Click to edit the notes format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-360" y="868680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3885840" y="8686800"/>
            <a:ext cx="2971800" cy="457200"/>
          </a:xfrm>
          <a:prstGeom prst="rect">
            <a:avLst/>
          </a:prstGeom>
        </p:spPr>
        <p:txBody>
          <a:bodyPr lIns="90000" tIns="46800" rIns="90000" bIns="46800" anchor="b"/>
          <a:lstStyle/>
          <a:p>
            <a:pPr algn="r"/>
            <a:fld id="{A56EA1B2-2BFF-4AE4-A12F-F889E80C6781}" type="slidenum">
              <a:rPr lang="it-IT" sz="1200">
                <a:latin typeface="Times New Roman"/>
              </a:rPr>
              <a:pPr algn="r"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BFFB3AD-186E-4780-8D82-F414950C0806}" type="slidenum">
              <a:rPr lang="it-IT" sz="1200">
                <a:latin typeface="Times New Roman"/>
              </a:rPr>
              <a:pPr algn="r"/>
              <a:t>2</a:t>
            </a:fld>
            <a:endParaRPr/>
          </a:p>
        </p:txBody>
      </p:sp>
      <p:sp>
        <p:nvSpPr>
          <p:cNvPr id="1091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it-IT" sz="1200">
                <a:latin typeface="Times New Roman"/>
              </a:rPr>
              <a:t>Valutazione di altre possibili Condizioni responsabili della Sindrome Depressiva:</a:t>
            </a:r>
            <a:endParaRPr/>
          </a:p>
          <a:p>
            <a:pPr>
              <a:buFont typeface="Times New Roman"/>
              <a:buChar char="•"/>
            </a:pPr>
            <a:r>
              <a:rPr lang="it-IT" sz="1200">
                <a:latin typeface="Times New Roman"/>
              </a:rPr>
              <a:t>Sindrome Depressiva meglio attribuibile ad altro Disturbo Psichico (o sempre appartenente alla sfera dei disturbi dell’umore o ad altro ambito)</a:t>
            </a:r>
            <a:endParaRPr/>
          </a:p>
          <a:p>
            <a:pPr>
              <a:buFont typeface="Times New Roman"/>
              <a:buChar char="•"/>
            </a:pPr>
            <a:r>
              <a:rPr lang="it-IT" sz="1200">
                <a:latin typeface="Times New Roman"/>
              </a:rPr>
              <a:t>Sindrome Depressiva come manifestazione diretta di una Condizione Medica Generale</a:t>
            </a:r>
            <a:endParaRPr/>
          </a:p>
          <a:p>
            <a:pPr>
              <a:buFont typeface="Times New Roman"/>
              <a:buChar char="•"/>
            </a:pPr>
            <a:r>
              <a:rPr lang="it-IT" sz="1200">
                <a:latin typeface="Times New Roman"/>
              </a:rPr>
              <a:t>Sindrome Depressiva come manifestazione diretta dell’uso/abuso di una sostanza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3A820DE-43DD-40F5-8135-675DD452160F}" type="slidenum">
              <a:rPr lang="it-IT" sz="1200">
                <a:latin typeface="Times New Roman"/>
              </a:rPr>
              <a:pPr algn="r"/>
              <a:t>23</a:t>
            </a:fld>
            <a:endParaRPr/>
          </a:p>
        </p:txBody>
      </p:sp>
      <p:sp>
        <p:nvSpPr>
          <p:cNvPr id="1109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0DEE5D08-7CBD-455E-9238-54A5503B69E4}" type="slidenum">
              <a:rPr lang="it-IT" sz="1200">
                <a:latin typeface="Times New Roman"/>
              </a:rPr>
              <a:pPr algn="r"/>
              <a:t>25</a:t>
            </a:fld>
            <a:endParaRPr/>
          </a:p>
        </p:txBody>
      </p:sp>
      <p:sp>
        <p:nvSpPr>
          <p:cNvPr id="1111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0A6A8FD3-7B48-4F5B-ACE5-5B292D1E6A12}" type="slidenum">
              <a:rPr lang="it-IT" sz="1200">
                <a:latin typeface="Times New Roman"/>
              </a:rPr>
              <a:pPr algn="r"/>
              <a:t>26</a:t>
            </a:fld>
            <a:endParaRPr/>
          </a:p>
        </p:txBody>
      </p:sp>
      <p:sp>
        <p:nvSpPr>
          <p:cNvPr id="1113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C8DA7648-A60A-4FD8-AE64-F35FDD344722}" type="slidenum">
              <a:rPr lang="it-IT" sz="1200">
                <a:latin typeface="Times New Roman"/>
              </a:rPr>
              <a:pPr algn="r"/>
              <a:t>27</a:t>
            </a:fld>
            <a:endParaRPr/>
          </a:p>
        </p:txBody>
      </p:sp>
      <p:sp>
        <p:nvSpPr>
          <p:cNvPr id="1115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CFC4A1E5-7856-45FA-A23F-1B819B7B3357}" type="slidenum">
              <a:rPr lang="it-IT" sz="1200">
                <a:latin typeface="Times New Roman"/>
              </a:rPr>
              <a:pPr algn="r"/>
              <a:t>28</a:t>
            </a:fld>
            <a:endParaRPr/>
          </a:p>
        </p:txBody>
      </p:sp>
      <p:sp>
        <p:nvSpPr>
          <p:cNvPr id="1117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DD603E82-3FAB-4322-876E-C0CE4361F738}" type="slidenum">
              <a:rPr lang="it-IT" sz="1200">
                <a:latin typeface="Times New Roman"/>
              </a:rPr>
              <a:pPr algn="r"/>
              <a:t>29</a:t>
            </a:fld>
            <a:endParaRPr/>
          </a:p>
        </p:txBody>
      </p:sp>
      <p:sp>
        <p:nvSpPr>
          <p:cNvPr id="1119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1D5EC3EB-8D4B-4D82-926F-A88F1010A790}" type="slidenum">
              <a:rPr lang="it-IT" sz="1200">
                <a:latin typeface="Times New Roman"/>
              </a:rPr>
              <a:pPr algn="r"/>
              <a:t>31</a:t>
            </a:fld>
            <a:endParaRPr/>
          </a:p>
        </p:txBody>
      </p:sp>
      <p:sp>
        <p:nvSpPr>
          <p:cNvPr id="1121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F847F2AD-4178-4A95-AAFD-124AFBCF0D34}" type="slidenum">
              <a:rPr lang="it-IT" sz="1200">
                <a:latin typeface="Times New Roman"/>
              </a:rPr>
              <a:pPr algn="r"/>
              <a:t>33</a:t>
            </a:fld>
            <a:endParaRPr/>
          </a:p>
        </p:txBody>
      </p:sp>
      <p:sp>
        <p:nvSpPr>
          <p:cNvPr id="1123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709BA540-E9E3-4846-84F4-082C29A15F93}" type="slidenum">
              <a:rPr lang="it-IT" sz="1200">
                <a:latin typeface="Times New Roman"/>
              </a:rPr>
              <a:pPr algn="r"/>
              <a:t>34</a:t>
            </a:fld>
            <a:endParaRPr/>
          </a:p>
        </p:txBody>
      </p:sp>
      <p:sp>
        <p:nvSpPr>
          <p:cNvPr id="1125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0AA2F01E-5E18-4B84-8272-BF1C9BC0711B}" type="slidenum">
              <a:rPr lang="it-IT" sz="1200">
                <a:latin typeface="Times New Roman"/>
              </a:rPr>
              <a:pPr algn="r"/>
              <a:t>35</a:t>
            </a:fld>
            <a:endParaRPr/>
          </a:p>
        </p:txBody>
      </p:sp>
      <p:sp>
        <p:nvSpPr>
          <p:cNvPr id="1127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7219A1B4-C835-4040-8624-BE42EB02F095}" type="slidenum">
              <a:rPr lang="it-IT" sz="1200">
                <a:latin typeface="Times New Roman"/>
              </a:rPr>
              <a:pPr algn="r"/>
              <a:t>9</a:t>
            </a:fld>
            <a:endParaRPr/>
          </a:p>
        </p:txBody>
      </p:sp>
      <p:sp>
        <p:nvSpPr>
          <p:cNvPr id="1093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5D8C86E-296F-4D2C-A3B8-7EEF81BA4532}" type="slidenum">
              <a:rPr lang="it-IT" sz="1200">
                <a:latin typeface="Times New Roman"/>
              </a:rPr>
              <a:pPr algn="r"/>
              <a:t>43</a:t>
            </a:fld>
            <a:endParaRPr/>
          </a:p>
        </p:txBody>
      </p:sp>
      <p:sp>
        <p:nvSpPr>
          <p:cNvPr id="1129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7F26DFA6-14D7-4E87-B0AE-A2653698E4F4}" type="slidenum">
              <a:rPr lang="it-IT" sz="1200">
                <a:latin typeface="Times New Roman"/>
              </a:rPr>
              <a:pPr algn="r"/>
              <a:t>44</a:t>
            </a:fld>
            <a:endParaRPr/>
          </a:p>
        </p:txBody>
      </p:sp>
      <p:sp>
        <p:nvSpPr>
          <p:cNvPr id="1133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544F0238-53A0-47F5-A33C-7F990181D3B9}" type="slidenum">
              <a:rPr lang="it-IT" sz="1200">
                <a:latin typeface="Times New Roman"/>
              </a:rPr>
              <a:pPr algn="r"/>
              <a:t>47</a:t>
            </a:fld>
            <a:endParaRPr/>
          </a:p>
        </p:txBody>
      </p:sp>
      <p:sp>
        <p:nvSpPr>
          <p:cNvPr id="1135" name="TextShape 2"/>
          <p:cNvSpPr txBox="1"/>
          <p:nvPr/>
        </p:nvSpPr>
        <p:spPr>
          <a:xfrm>
            <a:off x="912600" y="4322880"/>
            <a:ext cx="5027400" cy="4091040"/>
          </a:xfrm>
          <a:prstGeom prst="rect">
            <a:avLst/>
          </a:prstGeom>
          <a:noFill/>
          <a:ln>
            <a:noFill/>
          </a:ln>
        </p:spPr>
      </p:sp>
      <p:sp>
        <p:nvSpPr>
          <p:cNvPr id="1136" name="CustomShape 3"/>
          <p:cNvSpPr/>
          <p:nvPr/>
        </p:nvSpPr>
        <p:spPr>
          <a:xfrm>
            <a:off x="762120" y="453960"/>
            <a:ext cx="699480" cy="275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2520" tIns="46440" rIns="92520" bIns="46440"/>
          <a:lstStyle/>
          <a:p>
            <a:r>
              <a:rPr lang="en-US" sz="1200" b="1">
                <a:latin typeface="Times New Roman"/>
              </a:rPr>
              <a:t>Slide 16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BC21A794-3B91-4FB9-8E53-FE48515DD520}" type="slidenum">
              <a:rPr lang="it-IT" sz="1200">
                <a:latin typeface="Times New Roman"/>
              </a:rPr>
              <a:pPr algn="r"/>
              <a:t>50</a:t>
            </a:fld>
            <a:endParaRPr/>
          </a:p>
        </p:txBody>
      </p:sp>
      <p:sp>
        <p:nvSpPr>
          <p:cNvPr id="1138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FAF0434C-E888-4ADB-B4D3-B85D52EE4BB9}" type="slidenum">
              <a:rPr lang="it-IT" sz="1200">
                <a:latin typeface="Times New Roman"/>
              </a:rPr>
              <a:pPr algn="r"/>
              <a:t>51</a:t>
            </a:fld>
            <a:endParaRPr/>
          </a:p>
        </p:txBody>
      </p:sp>
      <p:sp>
        <p:nvSpPr>
          <p:cNvPr id="1140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6E10759D-3D62-4B34-BAFD-0D80194B339E}" type="slidenum">
              <a:rPr lang="it-IT" sz="1200">
                <a:latin typeface="Times New Roman"/>
              </a:rPr>
              <a:pPr algn="r"/>
              <a:t>54</a:t>
            </a:fld>
            <a:endParaRPr/>
          </a:p>
        </p:txBody>
      </p:sp>
      <p:sp>
        <p:nvSpPr>
          <p:cNvPr id="1142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F9A9BAE1-2FF6-43DE-92FB-BA5E273B71A8}" type="slidenum">
              <a:rPr lang="it-IT" sz="1200">
                <a:latin typeface="Times New Roman"/>
              </a:rPr>
              <a:pPr algn="r"/>
              <a:t>55</a:t>
            </a:fld>
            <a:endParaRPr/>
          </a:p>
        </p:txBody>
      </p:sp>
      <p:sp>
        <p:nvSpPr>
          <p:cNvPr id="1144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8724A5B8-9985-4401-9483-7E800DEEC77A}" type="slidenum">
              <a:rPr lang="it-IT" sz="1200">
                <a:latin typeface="Times New Roman"/>
              </a:rPr>
              <a:pPr algn="r"/>
              <a:t>10</a:t>
            </a:fld>
            <a:endParaRPr/>
          </a:p>
        </p:txBody>
      </p:sp>
      <p:sp>
        <p:nvSpPr>
          <p:cNvPr id="1095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7CA5BA14-A305-4E6C-B96C-AD4BBC66BCB5}" type="slidenum">
              <a:rPr lang="it-IT" sz="1200">
                <a:latin typeface="Times New Roman"/>
              </a:rPr>
              <a:pPr algn="r"/>
              <a:t>11</a:t>
            </a:fld>
            <a:endParaRPr/>
          </a:p>
        </p:txBody>
      </p:sp>
      <p:sp>
        <p:nvSpPr>
          <p:cNvPr id="1097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3C17944E-89EB-427E-AFDC-4B68AC9BB4D1}" type="slidenum">
              <a:rPr lang="it-IT" sz="1200">
                <a:latin typeface="Times New Roman"/>
              </a:rPr>
              <a:pPr algn="r"/>
              <a:t>12</a:t>
            </a:fld>
            <a:endParaRPr/>
          </a:p>
        </p:txBody>
      </p:sp>
      <p:sp>
        <p:nvSpPr>
          <p:cNvPr id="1099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023A47BA-99D2-4B69-9949-6DB3C0C0DE17}" type="slidenum">
              <a:rPr lang="it-IT" sz="1200">
                <a:latin typeface="Times New Roman"/>
              </a:rPr>
              <a:pPr algn="r"/>
              <a:t>13</a:t>
            </a:fld>
            <a:endParaRPr/>
          </a:p>
        </p:txBody>
      </p:sp>
      <p:sp>
        <p:nvSpPr>
          <p:cNvPr id="1101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3D9F3CA4-51F6-4C7B-8B7E-9136B5FDDFD3}" type="slidenum">
              <a:rPr lang="it-IT" sz="1200">
                <a:latin typeface="Times New Roman"/>
              </a:rPr>
              <a:pPr algn="r"/>
              <a:t>20</a:t>
            </a:fld>
            <a:endParaRPr/>
          </a:p>
        </p:txBody>
      </p:sp>
      <p:sp>
        <p:nvSpPr>
          <p:cNvPr id="1103" name="TextShape 2"/>
          <p:cNvSpPr txBox="1"/>
          <p:nvPr/>
        </p:nvSpPr>
        <p:spPr>
          <a:xfrm>
            <a:off x="920880" y="4359240"/>
            <a:ext cx="5014800" cy="4114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D0949D01-B71F-4207-AB5E-74F0DC6A4846}" type="slidenum">
              <a:rPr lang="it-IT" sz="1200">
                <a:latin typeface="Times New Roman"/>
              </a:rPr>
              <a:pPr algn="r"/>
              <a:t>21</a:t>
            </a:fld>
            <a:endParaRPr/>
          </a:p>
        </p:txBody>
      </p:sp>
      <p:sp>
        <p:nvSpPr>
          <p:cNvPr id="1105" name="TextShape 2"/>
          <p:cNvSpPr txBox="1"/>
          <p:nvPr/>
        </p:nvSpPr>
        <p:spPr>
          <a:xfrm>
            <a:off x="914400" y="4343400"/>
            <a:ext cx="5029200" cy="45561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CustomShape 1"/>
          <p:cNvSpPr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/>
            <a:fld id="{9003C2D6-0261-4FE2-8DF7-4D799881AEC9}" type="slidenum">
              <a:rPr lang="it-IT" sz="1200">
                <a:latin typeface="Times New Roman"/>
              </a:rPr>
              <a:pPr algn="r"/>
              <a:t>22</a:t>
            </a:fld>
            <a:endParaRPr/>
          </a:p>
        </p:txBody>
      </p:sp>
      <p:sp>
        <p:nvSpPr>
          <p:cNvPr id="1107" name="TextShape 2"/>
          <p:cNvSpPr txBox="1"/>
          <p:nvPr/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pic>
        <p:nvPicPr>
          <p:cNvPr id="37" name="Immagine 36"/>
          <p:cNvPicPr/>
          <p:nvPr/>
        </p:nvPicPr>
        <p:blipFill>
          <a:blip r:embed="rId2" cstate="print"/>
          <a:stretch/>
        </p:blipFill>
        <p:spPr>
          <a:xfrm>
            <a:off x="1993320" y="1981080"/>
            <a:ext cx="5157000" cy="4114800"/>
          </a:xfrm>
          <a:prstGeom prst="rect">
            <a:avLst/>
          </a:prstGeom>
          <a:ln>
            <a:noFill/>
          </a:ln>
        </p:spPr>
      </p:pic>
      <p:pic>
        <p:nvPicPr>
          <p:cNvPr id="38" name="Immagine 37"/>
          <p:cNvPicPr/>
          <p:nvPr/>
        </p:nvPicPr>
        <p:blipFill>
          <a:blip r:embed="rId2" cstate="print"/>
          <a:stretch/>
        </p:blipFill>
        <p:spPr>
          <a:xfrm>
            <a:off x="1993320" y="1981080"/>
            <a:ext cx="5157000" cy="411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120"/>
            <a:ext cx="7772400" cy="5299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85800" y="4130640"/>
            <a:ext cx="37926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68480" y="4130640"/>
            <a:ext cx="37926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37926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8480" y="1981080"/>
            <a:ext cx="37926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85800" y="4130640"/>
            <a:ext cx="7772400" cy="196272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</p:spPr>
        <p:txBody>
          <a:bodyPr lIns="90000" tIns="46800" rIns="90000" bIns="46800" anchor="ctr"/>
          <a:lstStyle/>
          <a:p>
            <a:pPr algn="ctr"/>
            <a:r>
              <a:rPr lang="en-US" sz="4400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</p:spPr>
        <p:txBody>
          <a:bodyPr lIns="90000" tIns="46800" rIns="90000" bIns="46800"/>
          <a:lstStyle/>
          <a:p>
            <a:pPr>
              <a:buFont typeface="Times New Roman"/>
              <a:buChar char="•"/>
            </a:pPr>
            <a:r>
              <a:rPr lang="en-US" sz="3200">
                <a:latin typeface="Times New Roman"/>
              </a:rPr>
              <a:t>Click to edit the outline text format</a:t>
            </a:r>
            <a:endParaRPr/>
          </a:p>
          <a:p>
            <a:pPr lvl="1">
              <a:buFont typeface="Times New Roman"/>
              <a:buChar char="–"/>
            </a:pPr>
            <a:r>
              <a:rPr lang="en-US" sz="2800">
                <a:latin typeface="Times New Roman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US" sz="2400">
                <a:latin typeface="Times New Roman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US" sz="2000">
                <a:latin typeface="Times New Roman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US" sz="2000">
                <a:latin typeface="Times New Roman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US" sz="2000">
                <a:latin typeface="Times New Roman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US" sz="2000">
                <a:latin typeface="Times New Roman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</p:spPr>
        <p:txBody>
          <a:bodyPr lIns="90000" tIns="46800" rIns="90000" bIns="46800"/>
          <a:lstStyle/>
          <a:p>
            <a:fld id="{0F4D5444-04CD-4789-B517-4F53F30D83A4}" type="slidenum">
              <a:rPr lang="it-IT" sz="2400">
                <a:latin typeface="Times New Roman"/>
              </a:rPr>
              <a:pPr/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2523600" y="0"/>
            <a:ext cx="34344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002060"/>
                </a:solidFill>
                <a:latin typeface="Calibri"/>
                <a:ea typeface="Calibri"/>
              </a:rPr>
              <a:t>DEPRESSIONE/MANIA</a:t>
            </a:r>
            <a:endParaRPr/>
          </a:p>
        </p:txBody>
      </p:sp>
      <p:sp>
        <p:nvSpPr>
          <p:cNvPr id="52" name="CustomShape 2"/>
          <p:cNvSpPr/>
          <p:nvPr/>
        </p:nvSpPr>
        <p:spPr>
          <a:xfrm>
            <a:off x="304920" y="533520"/>
            <a:ext cx="8762760" cy="764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200">
                <a:solidFill>
                  <a:srgbClr val="002060"/>
                </a:solidFill>
                <a:latin typeface="Calibri"/>
                <a:ea typeface="Calibri"/>
              </a:rPr>
              <a:t>E’ un disordine comune, severo, cronico e spesso in grado di mettere in pericolo la vita dei pz.  Caratterizzato da variazione del tono dell’umore</a:t>
            </a:r>
            <a:endParaRPr/>
          </a:p>
        </p:txBody>
      </p:sp>
      <p:sp>
        <p:nvSpPr>
          <p:cNvPr id="53" name="Line 3"/>
          <p:cNvSpPr/>
          <p:nvPr/>
        </p:nvSpPr>
        <p:spPr>
          <a:xfrm>
            <a:off x="395280" y="549360"/>
            <a:ext cx="8280360" cy="0"/>
          </a:xfrm>
          <a:prstGeom prst="line">
            <a:avLst/>
          </a:prstGeom>
          <a:ln w="9360">
            <a:solidFill>
              <a:srgbClr val="002060"/>
            </a:solidFill>
            <a:miter/>
          </a:ln>
        </p:spPr>
      </p:sp>
      <p:sp>
        <p:nvSpPr>
          <p:cNvPr id="54" name="CustomShape 4"/>
          <p:cNvSpPr/>
          <p:nvPr/>
        </p:nvSpPr>
        <p:spPr>
          <a:xfrm>
            <a:off x="2627280" y="1773360"/>
            <a:ext cx="4248360" cy="106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u="sng">
                <a:solidFill>
                  <a:srgbClr val="C00000"/>
                </a:solidFill>
                <a:latin typeface="Calibri"/>
                <a:ea typeface="Calibri"/>
              </a:rPr>
              <a:t>Disturbi Bipolari</a:t>
            </a:r>
            <a:r>
              <a:rPr lang="it-IT" sz="2400">
                <a:solidFill>
                  <a:srgbClr val="C00000"/>
                </a:solidFill>
                <a:latin typeface="Calibri"/>
                <a:ea typeface="Calibri"/>
              </a:rPr>
              <a:t>: 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. Disturbo Bipolare I e II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. Disturbo Ciclotimico</a:t>
            </a:r>
            <a:endParaRPr/>
          </a:p>
        </p:txBody>
      </p:sp>
      <p:sp>
        <p:nvSpPr>
          <p:cNvPr id="55" name="CustomShape 5"/>
          <p:cNvSpPr/>
          <p:nvPr/>
        </p:nvSpPr>
        <p:spPr>
          <a:xfrm>
            <a:off x="2627280" y="5157720"/>
            <a:ext cx="4681440" cy="137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u="sng">
                <a:solidFill>
                  <a:srgbClr val="C00000"/>
                </a:solidFill>
                <a:latin typeface="Calibri"/>
                <a:ea typeface="Calibri"/>
              </a:rPr>
              <a:t>Disturbi Depressivi</a:t>
            </a:r>
            <a:r>
              <a:rPr lang="it-IT" sz="2400">
                <a:solidFill>
                  <a:srgbClr val="C00000"/>
                </a:solidFill>
                <a:latin typeface="Calibri"/>
                <a:ea typeface="Calibri"/>
              </a:rPr>
              <a:t>: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. Disturbo Depressivo Maggiore 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(episodio singolo o ricorrente)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. Disturbo Distimico</a:t>
            </a:r>
            <a:endParaRPr/>
          </a:p>
        </p:txBody>
      </p:sp>
      <p:pic>
        <p:nvPicPr>
          <p:cNvPr id="56" name="Picture 12" descr="http://www.cliffordtaylormd.com/images/scale.gif"/>
          <p:cNvPicPr/>
          <p:nvPr/>
        </p:nvPicPr>
        <p:blipFill>
          <a:blip r:embed="rId2" cstate="print"/>
          <a:stretch/>
        </p:blipFill>
        <p:spPr>
          <a:xfrm>
            <a:off x="2803680" y="2708280"/>
            <a:ext cx="4000320" cy="2400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24000" y="1052640"/>
            <a:ext cx="8496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Se la depressione dipende da una ridotta produzione/attività di monoamine, l’aumentata disponibilità del neurotrasmettitore dovrebbe normalizzare la condizione depressiva</a:t>
            </a:r>
            <a:endParaRPr/>
          </a:p>
        </p:txBody>
      </p:sp>
      <p:sp>
        <p:nvSpPr>
          <p:cNvPr id="124" name="CustomShape 2"/>
          <p:cNvSpPr/>
          <p:nvPr/>
        </p:nvSpPr>
        <p:spPr>
          <a:xfrm>
            <a:off x="690480" y="3033720"/>
            <a:ext cx="3810240" cy="2714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3"/>
          <p:cNvSpPr/>
          <p:nvPr/>
        </p:nvSpPr>
        <p:spPr>
          <a:xfrm>
            <a:off x="539640" y="2060640"/>
            <a:ext cx="676908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404040"/>
                </a:solidFill>
                <a:latin typeface="Calibri"/>
                <a:ea typeface="Calibri"/>
              </a:rPr>
              <a:t>Alcuni farmaci come i </a:t>
            </a:r>
            <a:r>
              <a:rPr lang="en-US" b="1" i="1">
                <a:solidFill>
                  <a:srgbClr val="C00000"/>
                </a:solidFill>
                <a:latin typeface="Calibri"/>
                <a:ea typeface="Calibri"/>
              </a:rPr>
              <a:t>MAO-inibitori</a:t>
            </a:r>
            <a:r>
              <a:rPr lang="en-US" i="1">
                <a:solidFill>
                  <a:srgbClr val="404040"/>
                </a:solidFill>
                <a:latin typeface="Calibri"/>
                <a:ea typeface="Calibri"/>
              </a:rPr>
              <a:t> impediscono la degradazione della monoamina</a:t>
            </a:r>
            <a:endParaRPr/>
          </a:p>
        </p:txBody>
      </p:sp>
      <p:pic>
        <p:nvPicPr>
          <p:cNvPr id="126" name="Picture 6"/>
          <p:cNvPicPr/>
          <p:nvPr/>
        </p:nvPicPr>
        <p:blipFill>
          <a:blip r:embed="rId3" cstate="print"/>
          <a:stretch/>
        </p:blipFill>
        <p:spPr>
          <a:xfrm>
            <a:off x="690480" y="3100320"/>
            <a:ext cx="3810240" cy="2552760"/>
          </a:xfrm>
          <a:prstGeom prst="rect">
            <a:avLst/>
          </a:prstGeom>
          <a:ln>
            <a:noFill/>
          </a:ln>
        </p:spPr>
      </p:pic>
      <p:sp>
        <p:nvSpPr>
          <p:cNvPr id="127" name="CustomShape 4"/>
          <p:cNvSpPr/>
          <p:nvPr/>
        </p:nvSpPr>
        <p:spPr>
          <a:xfrm rot="2945400">
            <a:off x="1439280" y="2984400"/>
            <a:ext cx="990720" cy="152280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5"/>
          <p:cNvSpPr/>
          <p:nvPr/>
        </p:nvSpPr>
        <p:spPr>
          <a:xfrm>
            <a:off x="4641840" y="3033720"/>
            <a:ext cx="3809880" cy="271476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6"/>
          <p:cNvSpPr/>
          <p:nvPr/>
        </p:nvSpPr>
        <p:spPr>
          <a:xfrm>
            <a:off x="4572000" y="5884920"/>
            <a:ext cx="45007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404040"/>
                </a:solidFill>
                <a:latin typeface="Calibri"/>
                <a:ea typeface="Calibri"/>
              </a:rPr>
              <a:t>Altre molecole come gli </a:t>
            </a:r>
            <a:r>
              <a:rPr lang="en-US" b="1" i="1">
                <a:solidFill>
                  <a:srgbClr val="C00000"/>
                </a:solidFill>
                <a:latin typeface="Calibri"/>
                <a:ea typeface="Calibri"/>
              </a:rPr>
              <a:t>ADT</a:t>
            </a:r>
            <a:r>
              <a:rPr lang="en-US" i="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i="1">
                <a:solidFill>
                  <a:srgbClr val="404040"/>
                </a:solidFill>
                <a:latin typeface="Calibri"/>
                <a:ea typeface="Calibri"/>
              </a:rPr>
              <a:t>impediscono la ricaptazione della monoamina</a:t>
            </a:r>
            <a:endParaRPr/>
          </a:p>
        </p:txBody>
      </p:sp>
      <p:pic>
        <p:nvPicPr>
          <p:cNvPr id="130" name="Picture 11"/>
          <p:cNvPicPr/>
          <p:nvPr/>
        </p:nvPicPr>
        <p:blipFill>
          <a:blip r:embed="rId4" cstate="print"/>
          <a:stretch/>
        </p:blipFill>
        <p:spPr>
          <a:xfrm>
            <a:off x="4653000" y="3100320"/>
            <a:ext cx="3809880" cy="2552760"/>
          </a:xfrm>
          <a:prstGeom prst="rect">
            <a:avLst/>
          </a:prstGeom>
          <a:ln>
            <a:noFill/>
          </a:ln>
        </p:spPr>
      </p:pic>
      <p:sp>
        <p:nvSpPr>
          <p:cNvPr id="131" name="CustomShape 7"/>
          <p:cNvSpPr/>
          <p:nvPr/>
        </p:nvSpPr>
        <p:spPr>
          <a:xfrm rot="2580000">
            <a:off x="6862320" y="5671800"/>
            <a:ext cx="609840" cy="152280"/>
          </a:xfrm>
          <a:prstGeom prst="leftArrow">
            <a:avLst>
              <a:gd name="adj1" fmla="val 5400"/>
              <a:gd name="adj2" fmla="val 5400"/>
            </a:avLst>
          </a:prstGeom>
          <a:solidFill>
            <a:srgbClr val="000000"/>
          </a:solidFill>
          <a:ln w="9360">
            <a:solidFill>
              <a:srgbClr val="80808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8"/>
          <p:cNvSpPr/>
          <p:nvPr/>
        </p:nvSpPr>
        <p:spPr>
          <a:xfrm>
            <a:off x="108000" y="115920"/>
            <a:ext cx="90360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PRESUPPOSTI RAZIONALI PER LA TERAPIA DELLA DEPRESSIONE</a:t>
            </a:r>
            <a:endParaRPr/>
          </a:p>
        </p:txBody>
      </p:sp>
      <p:sp>
        <p:nvSpPr>
          <p:cNvPr id="133" name="Line 9"/>
          <p:cNvSpPr/>
          <p:nvPr/>
        </p:nvSpPr>
        <p:spPr>
          <a:xfrm>
            <a:off x="324000" y="69228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</p:spTree>
  </p:cSld>
  <p:clrMapOvr>
    <a:masterClrMapping/>
  </p:clrMapOvr>
  <p:transition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332000" y="1052640"/>
            <a:ext cx="2819160" cy="60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404040"/>
                </a:solidFill>
                <a:latin typeface="Calibri"/>
                <a:ea typeface="Calibri"/>
              </a:rPr>
              <a:t>Noradrenalina </a:t>
            </a:r>
            <a:endParaRPr/>
          </a:p>
        </p:txBody>
      </p:sp>
      <p:sp>
        <p:nvSpPr>
          <p:cNvPr id="136" name="CustomShape 2"/>
          <p:cNvSpPr/>
          <p:nvPr/>
        </p:nvSpPr>
        <p:spPr>
          <a:xfrm>
            <a:off x="4572000" y="1052640"/>
            <a:ext cx="2895480" cy="60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404040"/>
                </a:solidFill>
                <a:latin typeface="Calibri"/>
                <a:ea typeface="Calibri"/>
              </a:rPr>
              <a:t>Serotonina</a:t>
            </a:r>
            <a:r>
              <a:rPr lang="it-IT" sz="2400">
                <a:solidFill>
                  <a:srgbClr val="404040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sp>
        <p:nvSpPr>
          <p:cNvPr id="137" name="CustomShape 3"/>
          <p:cNvSpPr/>
          <p:nvPr/>
        </p:nvSpPr>
        <p:spPr>
          <a:xfrm>
            <a:off x="1295280" y="1676520"/>
            <a:ext cx="2819520" cy="609480"/>
          </a:xfrm>
          <a:prstGeom prst="rect">
            <a:avLst/>
          </a:prstGeom>
          <a:solidFill>
            <a:srgbClr val="FF99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000" b="1">
                <a:latin typeface="Calibri"/>
                <a:ea typeface="Calibri"/>
              </a:rPr>
              <a:t>NARI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 b="1">
                <a:latin typeface="Calibri"/>
                <a:ea typeface="Calibri"/>
              </a:rPr>
              <a:t>Reboxetina</a:t>
            </a:r>
            <a:endParaRPr/>
          </a:p>
        </p:txBody>
      </p:sp>
      <p:sp>
        <p:nvSpPr>
          <p:cNvPr id="138" name="CustomShape 4"/>
          <p:cNvSpPr/>
          <p:nvPr/>
        </p:nvSpPr>
        <p:spPr>
          <a:xfrm>
            <a:off x="4572000" y="1676520"/>
            <a:ext cx="2895480" cy="609480"/>
          </a:xfrm>
          <a:prstGeom prst="rect">
            <a:avLst/>
          </a:prstGeom>
          <a:solidFill>
            <a:srgbClr val="82ABFE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000" b="1">
                <a:latin typeface="Calibri"/>
                <a:ea typeface="Calibri"/>
              </a:rPr>
              <a:t>SSRI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 b="1">
                <a:latin typeface="Calibri"/>
                <a:ea typeface="Calibri"/>
              </a:rPr>
              <a:t>numerosi</a:t>
            </a:r>
            <a:endParaRPr/>
          </a:p>
        </p:txBody>
      </p:sp>
      <p:sp>
        <p:nvSpPr>
          <p:cNvPr id="139" name="CustomShape 5"/>
          <p:cNvSpPr/>
          <p:nvPr/>
        </p:nvSpPr>
        <p:spPr>
          <a:xfrm>
            <a:off x="1295280" y="2840040"/>
            <a:ext cx="6172200" cy="665280"/>
          </a:xfrm>
          <a:prstGeom prst="rect">
            <a:avLst/>
          </a:prstGeom>
          <a:gradFill>
            <a:gsLst>
              <a:gs pos="0">
                <a:srgbClr val="FF99CC"/>
              </a:gs>
              <a:gs pos="100000">
                <a:srgbClr val="6699FF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000" b="1">
                <a:latin typeface="Calibri"/>
                <a:ea typeface="Calibri"/>
              </a:rPr>
              <a:t>Antidepressivi Triciclici</a:t>
            </a:r>
            <a:endParaRPr/>
          </a:p>
        </p:txBody>
      </p:sp>
      <p:sp>
        <p:nvSpPr>
          <p:cNvPr id="140" name="CustomShape 6"/>
          <p:cNvSpPr/>
          <p:nvPr/>
        </p:nvSpPr>
        <p:spPr>
          <a:xfrm>
            <a:off x="1295280" y="3983040"/>
            <a:ext cx="6172200" cy="665280"/>
          </a:xfrm>
          <a:prstGeom prst="rect">
            <a:avLst/>
          </a:prstGeom>
          <a:gradFill>
            <a:gsLst>
              <a:gs pos="0">
                <a:srgbClr val="FF99CC"/>
              </a:gs>
              <a:gs pos="100000">
                <a:srgbClr val="6699FF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000" b="1">
                <a:latin typeface="Calibri"/>
                <a:ea typeface="Calibri"/>
              </a:rPr>
              <a:t>NSRI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 b="1">
                <a:latin typeface="Calibri"/>
                <a:ea typeface="Calibri"/>
              </a:rPr>
              <a:t>Venlafaxina</a:t>
            </a:r>
            <a:endParaRPr/>
          </a:p>
        </p:txBody>
      </p:sp>
      <p:sp>
        <p:nvSpPr>
          <p:cNvPr id="141" name="CustomShape 7"/>
          <p:cNvSpPr/>
          <p:nvPr/>
        </p:nvSpPr>
        <p:spPr>
          <a:xfrm>
            <a:off x="1295280" y="5202360"/>
            <a:ext cx="6172200" cy="664920"/>
          </a:xfrm>
          <a:prstGeom prst="rect">
            <a:avLst/>
          </a:prstGeom>
          <a:gradFill>
            <a:gsLst>
              <a:gs pos="0">
                <a:srgbClr val="FF99CC"/>
              </a:gs>
              <a:gs pos="100000">
                <a:srgbClr val="6699FF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000" b="1">
                <a:latin typeface="Calibri"/>
                <a:ea typeface="Calibri"/>
              </a:rPr>
              <a:t>Alfa 2 antagonisti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 b="1">
                <a:latin typeface="Calibri"/>
                <a:ea typeface="Calibri"/>
              </a:rPr>
              <a:t>Mirtazapina</a:t>
            </a:r>
            <a:endParaRPr/>
          </a:p>
        </p:txBody>
      </p:sp>
      <p:sp>
        <p:nvSpPr>
          <p:cNvPr id="142" name="CustomShape 8"/>
          <p:cNvSpPr/>
          <p:nvPr/>
        </p:nvSpPr>
        <p:spPr>
          <a:xfrm>
            <a:off x="539640" y="115920"/>
            <a:ext cx="792504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FARMACI ANTIDEPRESSIVI</a:t>
            </a:r>
            <a:endParaRPr/>
          </a:p>
        </p:txBody>
      </p:sp>
      <p:sp>
        <p:nvSpPr>
          <p:cNvPr id="143" name="Line 9"/>
          <p:cNvSpPr/>
          <p:nvPr/>
        </p:nvSpPr>
        <p:spPr>
          <a:xfrm>
            <a:off x="324000" y="69228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971640" y="6062760"/>
            <a:ext cx="71625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INIBITORI </a:t>
            </a: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</a:rPr>
              <a:t>	Fenelzina	Nardil	15-90</a:t>
            </a:r>
            <a:endParaRPr/>
          </a:p>
          <a:p>
            <a:pPr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MONOAMINOSSIDASI</a:t>
            </a: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</a:rPr>
              <a:t>	Tranilcipromina	Parnate	30-60</a:t>
            </a:r>
            <a:endParaRPr/>
          </a:p>
        </p:txBody>
      </p:sp>
      <p:sp>
        <p:nvSpPr>
          <p:cNvPr id="146" name="CustomShape 2"/>
          <p:cNvSpPr/>
          <p:nvPr/>
        </p:nvSpPr>
        <p:spPr>
          <a:xfrm>
            <a:off x="971640" y="4683240"/>
            <a:ext cx="716256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404040"/>
                </a:solidFill>
                <a:latin typeface="Calibri"/>
                <a:ea typeface="Calibri"/>
              </a:rPr>
              <a:t>TRIAZOLOPIRIDINE</a:t>
            </a: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Trazodone	Trittico	150-600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Nefazodone	Reseril	100-600</a:t>
            </a:r>
            <a:endParaRPr/>
          </a:p>
        </p:txBody>
      </p:sp>
      <p:sp>
        <p:nvSpPr>
          <p:cNvPr id="147" name="CustomShape 3"/>
          <p:cNvSpPr/>
          <p:nvPr/>
        </p:nvSpPr>
        <p:spPr>
          <a:xfrm>
            <a:off x="971640" y="5259240"/>
            <a:ext cx="71625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AMINOCHETONI</a:t>
            </a: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</a:rPr>
              <a:t>	Bupropione	Zyban	300-450</a:t>
            </a:r>
            <a:endParaRPr/>
          </a:p>
        </p:txBody>
      </p:sp>
      <p:sp>
        <p:nvSpPr>
          <p:cNvPr id="148" name="CustomShape 4"/>
          <p:cNvSpPr/>
          <p:nvPr/>
        </p:nvSpPr>
        <p:spPr>
          <a:xfrm>
            <a:off x="971640" y="4116240"/>
            <a:ext cx="716256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INIBITORI REUPTAKE </a:t>
            </a: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</a:rPr>
              <a:t>	Reboxetina	Edronax	2-8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49" name="CustomShape 5"/>
          <p:cNvSpPr/>
          <p:nvPr/>
        </p:nvSpPr>
        <p:spPr>
          <a:xfrm>
            <a:off x="971640" y="2171880"/>
            <a:ext cx="7162560" cy="58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TETRACICLICI</a:t>
            </a: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</a:rPr>
              <a:t>	Maprotilina	Ludiomil	75-225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C00000"/>
                </a:solidFill>
                <a:latin typeface="Calibri"/>
                <a:ea typeface="Calibri"/>
              </a:rPr>
              <a:t>	Mirtazapina	Remeron	15-45</a:t>
            </a:r>
            <a:endParaRPr/>
          </a:p>
        </p:txBody>
      </p:sp>
      <p:sp>
        <p:nvSpPr>
          <p:cNvPr id="150" name="CustomShape 6"/>
          <p:cNvSpPr/>
          <p:nvPr/>
        </p:nvSpPr>
        <p:spPr>
          <a:xfrm>
            <a:off x="971640" y="2730600"/>
            <a:ext cx="7162560" cy="149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404040"/>
                </a:solidFill>
                <a:latin typeface="Calibri"/>
                <a:ea typeface="Calibri"/>
              </a:rPr>
              <a:t>INIBITORI REUPTAKE</a:t>
            </a: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Fluoxetina	Prozac	5-60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 </a:t>
            </a:r>
            <a:r>
              <a:rPr lang="en-US" b="1">
                <a:solidFill>
                  <a:srgbClr val="404040"/>
                </a:solidFill>
                <a:latin typeface="Calibri"/>
                <a:ea typeface="Calibri"/>
              </a:rPr>
              <a:t>SEROTONINA</a:t>
            </a: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Sertralina	Zoloft	25-200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Paroxetina	Seroxat	10-50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Fluvoxamina	Maveral	100-300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Citalopram	Elopram	20-40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Escitalopram	Entact	10-20</a:t>
            </a:r>
            <a:endParaRPr/>
          </a:p>
        </p:txBody>
      </p:sp>
      <p:sp>
        <p:nvSpPr>
          <p:cNvPr id="151" name="CustomShape 7"/>
          <p:cNvSpPr/>
          <p:nvPr/>
        </p:nvSpPr>
        <p:spPr>
          <a:xfrm>
            <a:off x="971640" y="793800"/>
            <a:ext cx="7162560" cy="144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404040"/>
                </a:solidFill>
                <a:latin typeface="Calibri"/>
                <a:ea typeface="Calibri"/>
              </a:rPr>
              <a:t>TRICICLICI</a:t>
            </a: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Amitriptilina	Laroxyl	75-300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Imipramina	Tofranil	75-300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Desipramina	Nortimil	75-300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Nortriptilina	Noritren	75-300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Trimipramina	Surmontil	75-200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Clomipramina	Anafranil	100-250</a:t>
            </a:r>
            <a:endParaRPr/>
          </a:p>
        </p:txBody>
      </p:sp>
      <p:sp>
        <p:nvSpPr>
          <p:cNvPr id="152" name="CustomShape 8"/>
          <p:cNvSpPr/>
          <p:nvPr/>
        </p:nvSpPr>
        <p:spPr>
          <a:xfrm>
            <a:off x="6659640" y="515880"/>
            <a:ext cx="219240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Dosaggio Orale (mg/die)</a:t>
            </a:r>
            <a:endParaRPr/>
          </a:p>
        </p:txBody>
      </p:sp>
      <p:sp>
        <p:nvSpPr>
          <p:cNvPr id="153" name="CustomShape 9"/>
          <p:cNvSpPr/>
          <p:nvPr/>
        </p:nvSpPr>
        <p:spPr>
          <a:xfrm>
            <a:off x="3492360" y="476280"/>
            <a:ext cx="167652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0"/>
          <a:lstStyle/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Nome Generico</a:t>
            </a:r>
            <a:endParaRPr/>
          </a:p>
        </p:txBody>
      </p:sp>
      <p:sp>
        <p:nvSpPr>
          <p:cNvPr id="154" name="Line 10"/>
          <p:cNvSpPr/>
          <p:nvPr/>
        </p:nvSpPr>
        <p:spPr>
          <a:xfrm>
            <a:off x="971640" y="2244600"/>
            <a:ext cx="7010280" cy="0"/>
          </a:xfrm>
          <a:prstGeom prst="line">
            <a:avLst/>
          </a:prstGeom>
          <a:ln w="15840">
            <a:solidFill>
              <a:srgbClr val="C00000"/>
            </a:solidFill>
            <a:miter/>
          </a:ln>
        </p:spPr>
      </p:sp>
      <p:sp>
        <p:nvSpPr>
          <p:cNvPr id="155" name="Line 11"/>
          <p:cNvSpPr/>
          <p:nvPr/>
        </p:nvSpPr>
        <p:spPr>
          <a:xfrm>
            <a:off x="971640" y="4187880"/>
            <a:ext cx="7010280" cy="0"/>
          </a:xfrm>
          <a:prstGeom prst="line">
            <a:avLst/>
          </a:prstGeom>
          <a:ln w="15840">
            <a:solidFill>
              <a:srgbClr val="C00000"/>
            </a:solidFill>
            <a:miter/>
          </a:ln>
        </p:spPr>
      </p:sp>
      <p:sp>
        <p:nvSpPr>
          <p:cNvPr id="156" name="Line 12"/>
          <p:cNvSpPr/>
          <p:nvPr/>
        </p:nvSpPr>
        <p:spPr>
          <a:xfrm>
            <a:off x="971640" y="4692600"/>
            <a:ext cx="7010280" cy="0"/>
          </a:xfrm>
          <a:prstGeom prst="line">
            <a:avLst/>
          </a:prstGeom>
          <a:ln w="15840">
            <a:solidFill>
              <a:srgbClr val="C00000"/>
            </a:solidFill>
            <a:miter/>
          </a:ln>
        </p:spPr>
      </p:sp>
      <p:sp>
        <p:nvSpPr>
          <p:cNvPr id="157" name="Line 13"/>
          <p:cNvSpPr/>
          <p:nvPr/>
        </p:nvSpPr>
        <p:spPr>
          <a:xfrm>
            <a:off x="971640" y="5268960"/>
            <a:ext cx="7010280" cy="0"/>
          </a:xfrm>
          <a:prstGeom prst="line">
            <a:avLst/>
          </a:prstGeom>
          <a:ln w="15840">
            <a:solidFill>
              <a:srgbClr val="C00000"/>
            </a:solidFill>
            <a:miter/>
          </a:ln>
        </p:spPr>
      </p:sp>
      <p:sp>
        <p:nvSpPr>
          <p:cNvPr id="158" name="Line 14"/>
          <p:cNvSpPr/>
          <p:nvPr/>
        </p:nvSpPr>
        <p:spPr>
          <a:xfrm>
            <a:off x="971640" y="6637320"/>
            <a:ext cx="7010280" cy="0"/>
          </a:xfrm>
          <a:prstGeom prst="line">
            <a:avLst/>
          </a:prstGeom>
          <a:ln w="15840">
            <a:solidFill>
              <a:srgbClr val="C00000"/>
            </a:solidFill>
            <a:miter/>
          </a:ln>
        </p:spPr>
      </p:sp>
      <p:sp>
        <p:nvSpPr>
          <p:cNvPr id="159" name="Line 15"/>
          <p:cNvSpPr/>
          <p:nvPr/>
        </p:nvSpPr>
        <p:spPr>
          <a:xfrm>
            <a:off x="971640" y="5627520"/>
            <a:ext cx="7010280" cy="0"/>
          </a:xfrm>
          <a:prstGeom prst="line">
            <a:avLst/>
          </a:prstGeom>
          <a:ln w="15840">
            <a:solidFill>
              <a:srgbClr val="C00000"/>
            </a:solidFill>
            <a:miter/>
          </a:ln>
        </p:spPr>
      </p:sp>
      <p:sp>
        <p:nvSpPr>
          <p:cNvPr id="160" name="Line 16"/>
          <p:cNvSpPr/>
          <p:nvPr/>
        </p:nvSpPr>
        <p:spPr>
          <a:xfrm>
            <a:off x="971640" y="6060960"/>
            <a:ext cx="7010280" cy="0"/>
          </a:xfrm>
          <a:prstGeom prst="line">
            <a:avLst/>
          </a:prstGeom>
          <a:ln w="15840">
            <a:solidFill>
              <a:srgbClr val="C00000"/>
            </a:solidFill>
            <a:miter/>
          </a:ln>
        </p:spPr>
      </p:sp>
      <p:sp>
        <p:nvSpPr>
          <p:cNvPr id="161" name="Line 17"/>
          <p:cNvSpPr/>
          <p:nvPr/>
        </p:nvSpPr>
        <p:spPr>
          <a:xfrm>
            <a:off x="971640" y="803160"/>
            <a:ext cx="7010280" cy="0"/>
          </a:xfrm>
          <a:prstGeom prst="line">
            <a:avLst/>
          </a:prstGeom>
          <a:ln w="28440">
            <a:solidFill>
              <a:srgbClr val="C00000"/>
            </a:solidFill>
            <a:miter/>
          </a:ln>
        </p:spPr>
      </p:sp>
      <p:sp>
        <p:nvSpPr>
          <p:cNvPr id="162" name="CustomShape 18"/>
          <p:cNvSpPr/>
          <p:nvPr/>
        </p:nvSpPr>
        <p:spPr>
          <a:xfrm>
            <a:off x="5181480" y="515880"/>
            <a:ext cx="1600200" cy="21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ctr">
              <a:lnSpc>
                <a:spcPct val="100000"/>
              </a:lnSpc>
            </a:pP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Nome Commerciale</a:t>
            </a:r>
            <a:endParaRPr/>
          </a:p>
        </p:txBody>
      </p:sp>
      <p:sp>
        <p:nvSpPr>
          <p:cNvPr id="163" name="Line 19"/>
          <p:cNvSpPr/>
          <p:nvPr/>
        </p:nvSpPr>
        <p:spPr>
          <a:xfrm>
            <a:off x="971640" y="2774880"/>
            <a:ext cx="7010280" cy="0"/>
          </a:xfrm>
          <a:prstGeom prst="line">
            <a:avLst/>
          </a:prstGeom>
          <a:ln w="15840">
            <a:solidFill>
              <a:srgbClr val="C00000"/>
            </a:solidFill>
            <a:miter/>
          </a:ln>
        </p:spPr>
      </p:sp>
      <p:sp>
        <p:nvSpPr>
          <p:cNvPr id="164" name="CustomShape 20"/>
          <p:cNvSpPr/>
          <p:nvPr/>
        </p:nvSpPr>
        <p:spPr>
          <a:xfrm>
            <a:off x="971640" y="5661000"/>
            <a:ext cx="71625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404040"/>
                </a:solidFill>
                <a:latin typeface="Calibri"/>
                <a:ea typeface="Calibri"/>
              </a:rPr>
              <a:t>FENILETILAMINE</a:t>
            </a:r>
            <a:r>
              <a:rPr lang="en-US" sz="1400" b="1">
                <a:solidFill>
                  <a:srgbClr val="404040"/>
                </a:solidFill>
                <a:latin typeface="Calibri"/>
                <a:ea typeface="Calibri"/>
              </a:rPr>
              <a:t>	Venlafaxina	Efexor	75-375</a:t>
            </a:r>
            <a:endParaRPr/>
          </a:p>
        </p:txBody>
      </p:sp>
      <p:sp>
        <p:nvSpPr>
          <p:cNvPr id="165" name="CustomShape 21"/>
          <p:cNvSpPr/>
          <p:nvPr/>
        </p:nvSpPr>
        <p:spPr>
          <a:xfrm>
            <a:off x="971640" y="4332240"/>
            <a:ext cx="18723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NORADRENALINA</a:t>
            </a:r>
            <a:endParaRPr/>
          </a:p>
        </p:txBody>
      </p:sp>
      <p:sp>
        <p:nvSpPr>
          <p:cNvPr id="166" name="CustomShape 22"/>
          <p:cNvSpPr/>
          <p:nvPr/>
        </p:nvSpPr>
        <p:spPr>
          <a:xfrm>
            <a:off x="539640" y="115920"/>
            <a:ext cx="7925040" cy="114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FARMACI ANTIDEPRESSIVI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258920" y="189000"/>
            <a:ext cx="671832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Discrepanza  temporale  tra  effetti  </a:t>
            </a:r>
            <a:r>
              <a:rPr lang="it-IT" sz="2400" b="1" u="sng">
                <a:solidFill>
                  <a:srgbClr val="C00000"/>
                </a:solidFill>
                <a:latin typeface="Calibri"/>
                <a:ea typeface="Calibri"/>
              </a:rPr>
              <a:t> FARMACODINAMICI</a:t>
            </a: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   e   </a:t>
            </a:r>
            <a:r>
              <a:rPr lang="it-IT" sz="2400" b="1" u="sng">
                <a:solidFill>
                  <a:srgbClr val="C00000"/>
                </a:solidFill>
                <a:latin typeface="Calibri"/>
                <a:ea typeface="Calibri"/>
              </a:rPr>
              <a:t>TERAPEUTICI</a:t>
            </a:r>
            <a:endParaRPr/>
          </a:p>
        </p:txBody>
      </p:sp>
      <p:sp>
        <p:nvSpPr>
          <p:cNvPr id="169" name="CustomShape 2"/>
          <p:cNvSpPr/>
          <p:nvPr/>
        </p:nvSpPr>
        <p:spPr>
          <a:xfrm>
            <a:off x="900000" y="4653000"/>
            <a:ext cx="7559640" cy="197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en-US" sz="1600" b="1">
                <a:solidFill>
                  <a:srgbClr val="404040"/>
                </a:solidFill>
                <a:latin typeface="Calibri"/>
                <a:ea typeface="Calibri"/>
              </a:rPr>
              <a:t>Il farmaco raggiunge molto velocemente i siti di azione a livello del SNC (gli effetti indesiderati compaiono subito)</a:t>
            </a:r>
            <a:r>
              <a:rPr lang="en-US" sz="1600" b="1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rgbClr val="C00000"/>
                </a:solidFill>
                <a:latin typeface="Calibri"/>
                <a:ea typeface="Calibri"/>
              </a:rPr>
              <a:t>TUTTAVIA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1600" b="1">
                <a:solidFill>
                  <a:srgbClr val="404040"/>
                </a:solidFill>
                <a:latin typeface="Calibri"/>
                <a:ea typeface="Calibri"/>
              </a:rPr>
              <a:t>il miglioramento della condizione depressiva si realizza in circa 6-8 settimane.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PERCHE’?</a:t>
            </a:r>
            <a:endParaRPr/>
          </a:p>
        </p:txBody>
      </p:sp>
      <p:sp>
        <p:nvSpPr>
          <p:cNvPr id="170" name="CustomShape 3"/>
          <p:cNvSpPr/>
          <p:nvPr/>
        </p:nvSpPr>
        <p:spPr>
          <a:xfrm>
            <a:off x="250920" y="4797360"/>
            <a:ext cx="541080" cy="257400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C00000"/>
          </a:solidFill>
          <a:ln w="93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Line 4"/>
          <p:cNvSpPr/>
          <p:nvPr/>
        </p:nvSpPr>
        <p:spPr>
          <a:xfrm>
            <a:off x="324000" y="105264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pic>
        <p:nvPicPr>
          <p:cNvPr id="172" name="Picture 20"/>
          <p:cNvPicPr/>
          <p:nvPr/>
        </p:nvPicPr>
        <p:blipFill>
          <a:blip r:embed="rId3" cstate="print"/>
          <a:stretch/>
        </p:blipFill>
        <p:spPr>
          <a:xfrm>
            <a:off x="1476360" y="1125360"/>
            <a:ext cx="6124680" cy="353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624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539640" y="115920"/>
            <a:ext cx="785016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RIVISITAZIONE IPOTESI MONOAMINERGICA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DELLA DEPRESSIONE</a:t>
            </a:r>
            <a:endParaRPr/>
          </a:p>
        </p:txBody>
      </p:sp>
      <p:pic>
        <p:nvPicPr>
          <p:cNvPr id="175" name="Picture 8" descr="http://magazine.linxedizioni.it/files/2012/04/sinapsi.jpg"/>
          <p:cNvPicPr/>
          <p:nvPr/>
        </p:nvPicPr>
        <p:blipFill>
          <a:blip r:embed="rId2" cstate="print"/>
          <a:stretch/>
        </p:blipFill>
        <p:spPr>
          <a:xfrm>
            <a:off x="395280" y="1052640"/>
            <a:ext cx="2160720" cy="3106440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3348000" y="1773360"/>
            <a:ext cx="4753080" cy="1618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en-US" sz="2000" i="1">
                <a:solidFill>
                  <a:srgbClr val="BC0024"/>
                </a:solidFill>
                <a:latin typeface="Calibri"/>
                <a:ea typeface="Calibri"/>
              </a:rPr>
              <a:t>“Se la depressione dipende da una ridotta produzione/attività di monoamine, l’aumentata disponibilità del neurotrasmettitore dovrebbe normalizzare la condizione depressiva”</a:t>
            </a:r>
            <a:endParaRPr/>
          </a:p>
        </p:txBody>
      </p:sp>
      <p:sp>
        <p:nvSpPr>
          <p:cNvPr id="177" name="CustomShape 3"/>
          <p:cNvSpPr/>
          <p:nvPr/>
        </p:nvSpPr>
        <p:spPr>
          <a:xfrm>
            <a:off x="395280" y="4221000"/>
            <a:ext cx="8424720" cy="20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en-US" sz="1600" u="sng">
                <a:solidFill>
                  <a:srgbClr val="BC0024"/>
                </a:solidFill>
                <a:latin typeface="Calibri"/>
                <a:ea typeface="Calibri"/>
              </a:rPr>
              <a:t>OSSERVAZIONE: </a:t>
            </a:r>
            <a:r>
              <a:rPr lang="en-US" sz="1600">
                <a:solidFill>
                  <a:srgbClr val="404040"/>
                </a:solidFill>
                <a:latin typeface="Calibri"/>
                <a:ea typeface="Calibri"/>
              </a:rPr>
              <a:t>I farmaci antidepressivi aumentano la permanenza delle monoamine nel vallo sinaptico. Inizialmente questo comporta una maggiore disponibilità delle molecole al legame con i recettori post-sinaptici.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en-US" sz="1600" b="1" u="sng">
                <a:solidFill>
                  <a:srgbClr val="BC0024"/>
                </a:solidFill>
                <a:latin typeface="Calibri"/>
                <a:ea typeface="Calibri"/>
              </a:rPr>
              <a:t>CONSEGUENZE FARMACOLOGICHE: </a:t>
            </a:r>
            <a:r>
              <a:rPr lang="en-US" sz="1600" b="1">
                <a:solidFill>
                  <a:srgbClr val="404040"/>
                </a:solidFill>
                <a:latin typeface="Calibri"/>
                <a:ea typeface="Calibri"/>
              </a:rPr>
              <a:t>Tuttavia la maggiore disponibilità del ligando comporta fenomeni di riarrangiamento ligando/recettore: nel tempo un numero sempre maggiore di recettori legati verranno internalizzati, e diminuirà quindi il numero complessivo dei recettori presenti sulla superficie post-sinaptica.</a:t>
            </a:r>
            <a:endParaRPr/>
          </a:p>
        </p:txBody>
      </p:sp>
      <p:sp>
        <p:nvSpPr>
          <p:cNvPr id="178" name="Line 4"/>
          <p:cNvSpPr/>
          <p:nvPr/>
        </p:nvSpPr>
        <p:spPr>
          <a:xfrm>
            <a:off x="539640" y="1052640"/>
            <a:ext cx="835200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2843280" y="2565360"/>
            <a:ext cx="5761080" cy="2232000"/>
          </a:xfrm>
          <a:prstGeom prst="rect">
            <a:avLst/>
          </a:prstGeom>
          <a:solidFill>
            <a:srgbClr val="C00000"/>
          </a:solidFill>
          <a:ln w="25560">
            <a:solidFill>
              <a:srgbClr val="7BC1D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</a:rPr>
              <a:t>Ma se l’adattamento comporta una riduzione dei recettori post-sinaptici, a cui consegue il miglioramento clinico, si può pensare che la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FFFFFF"/>
                </a:solidFill>
                <a:latin typeface="Calibri"/>
                <a:ea typeface="Calibri"/>
              </a:rPr>
              <a:t> CAUSA DELLA DEPRESSIONE NON SIA UNA RIDUZIONE DELLE MONOAMINE, MA PIUTTOSTO UNA ECCESSIVA SENSIBILITÀ ALLE MONOAMINE DEL SISTEMA POST-SINAPTICO.</a:t>
            </a:r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539640" y="115920"/>
            <a:ext cx="785016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RIVISITAZIONE IPOTESI MONOAMINERGICA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DELLA DEPRESSIONE</a:t>
            </a:r>
            <a:endParaRPr/>
          </a:p>
        </p:txBody>
      </p:sp>
      <p:pic>
        <p:nvPicPr>
          <p:cNvPr id="182" name="Picture 8" descr="http://magazine.linxedizioni.it/files/2012/04/sinapsi.jpg"/>
          <p:cNvPicPr/>
          <p:nvPr/>
        </p:nvPicPr>
        <p:blipFill>
          <a:blip r:embed="rId2" cstate="print"/>
          <a:stretch/>
        </p:blipFill>
        <p:spPr>
          <a:xfrm>
            <a:off x="395280" y="1700280"/>
            <a:ext cx="2160720" cy="3106800"/>
          </a:xfrm>
          <a:prstGeom prst="rect">
            <a:avLst/>
          </a:prstGeom>
          <a:ln>
            <a:noFill/>
          </a:ln>
        </p:spPr>
      </p:pic>
      <p:sp>
        <p:nvSpPr>
          <p:cNvPr id="183" name="CustomShape 3"/>
          <p:cNvSpPr/>
          <p:nvPr/>
        </p:nvSpPr>
        <p:spPr>
          <a:xfrm>
            <a:off x="395280" y="5300640"/>
            <a:ext cx="82803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I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farmaci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agirebbero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quindi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con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una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modalità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indiretta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sfruttando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le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dinamiche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del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riequilibrio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tra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disponibilità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del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ligando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e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numerosità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</a:rPr>
              <a:t> del </a:t>
            </a:r>
            <a:r>
              <a:rPr lang="en-US" sz="2400" b="1" dirty="0" err="1">
                <a:solidFill>
                  <a:srgbClr val="C00000"/>
                </a:solidFill>
                <a:latin typeface="Calibri"/>
                <a:ea typeface="Calibri"/>
              </a:rPr>
              <a:t>recettore</a:t>
            </a:r>
            <a:endParaRPr sz="2400" dirty="0"/>
          </a:p>
        </p:txBody>
      </p:sp>
      <p:sp>
        <p:nvSpPr>
          <p:cNvPr id="184" name="Line 4"/>
          <p:cNvSpPr/>
          <p:nvPr/>
        </p:nvSpPr>
        <p:spPr>
          <a:xfrm>
            <a:off x="539640" y="1052640"/>
            <a:ext cx="835200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sp>
        <p:nvSpPr>
          <p:cNvPr id="185" name="CustomShape 5"/>
          <p:cNvSpPr/>
          <p:nvPr/>
        </p:nvSpPr>
        <p:spPr>
          <a:xfrm>
            <a:off x="2916360" y="1413000"/>
            <a:ext cx="561636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en-US" i="1">
                <a:solidFill>
                  <a:srgbClr val="404040"/>
                </a:solidFill>
                <a:latin typeface="Calibri"/>
                <a:ea typeface="Calibri"/>
              </a:rPr>
              <a:t>Se l’effetto terapeutico si realizza a distanza di tempo dall’iniziale somministrazione del farmaco, è probabile che intervengano dei fenomeni di adattamento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0" y="152280"/>
            <a:ext cx="914400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IPOTESI DELL’ESISTENZA DI FENOMENI DI ADATTAMENTO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DEI RECETTORI POST-SINAPTICI</a:t>
            </a:r>
            <a:endParaRPr/>
          </a:p>
        </p:txBody>
      </p:sp>
      <p:sp>
        <p:nvSpPr>
          <p:cNvPr id="188" name="CustomShape 2"/>
          <p:cNvSpPr/>
          <p:nvPr/>
        </p:nvSpPr>
        <p:spPr>
          <a:xfrm>
            <a:off x="250920" y="1125360"/>
            <a:ext cx="8534160" cy="10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404040"/>
                </a:solidFill>
                <a:latin typeface="Calibri"/>
                <a:ea typeface="Calibri"/>
              </a:rPr>
              <a:t>La depressione patologica sembra legata a variazioni indotte sui recettori post-sinaptici accoppiati ai sistemi Adenilciclasi/AMPc. L’utilizzo dei farmaci comporta un riarrangiamento nell’equilibrio ligando-recettore</a:t>
            </a:r>
            <a:endParaRPr/>
          </a:p>
        </p:txBody>
      </p:sp>
      <p:sp>
        <p:nvSpPr>
          <p:cNvPr id="189" name="CustomShape 3"/>
          <p:cNvSpPr/>
          <p:nvPr/>
        </p:nvSpPr>
        <p:spPr>
          <a:xfrm>
            <a:off x="4114800" y="2637000"/>
            <a:ext cx="236232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i="1">
                <a:solidFill>
                  <a:srgbClr val="C00000"/>
                </a:solidFill>
                <a:latin typeface="Calibri"/>
                <a:ea typeface="Calibri"/>
              </a:rPr>
              <a:t>Aumento dei livelli di AMPc per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i="1">
                <a:solidFill>
                  <a:srgbClr val="C00000"/>
                </a:solidFill>
                <a:latin typeface="Calibri"/>
                <a:ea typeface="Calibri"/>
              </a:rPr>
              <a:t>stimolazione dei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i="1">
                <a:solidFill>
                  <a:srgbClr val="C00000"/>
                </a:solidFill>
                <a:latin typeface="Calibri"/>
                <a:ea typeface="Calibri"/>
              </a:rPr>
              <a:t>recettori</a:t>
            </a:r>
            <a:endParaRPr/>
          </a:p>
        </p:txBody>
      </p:sp>
      <p:sp>
        <p:nvSpPr>
          <p:cNvPr id="190" name="CustomShape 4"/>
          <p:cNvSpPr/>
          <p:nvPr/>
        </p:nvSpPr>
        <p:spPr>
          <a:xfrm>
            <a:off x="7238880" y="4541760"/>
            <a:ext cx="13716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7030A0"/>
                </a:solidFill>
                <a:latin typeface="Calibri"/>
                <a:ea typeface="Calibri"/>
              </a:rPr>
              <a:t>FASE 2</a:t>
            </a:r>
            <a:endParaRPr/>
          </a:p>
        </p:txBody>
      </p:sp>
      <p:sp>
        <p:nvSpPr>
          <p:cNvPr id="191" name="CustomShape 5"/>
          <p:cNvSpPr/>
          <p:nvPr/>
        </p:nvSpPr>
        <p:spPr>
          <a:xfrm>
            <a:off x="7238880" y="2789280"/>
            <a:ext cx="10036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FASE 1</a:t>
            </a:r>
            <a:endParaRPr/>
          </a:p>
        </p:txBody>
      </p:sp>
      <p:sp>
        <p:nvSpPr>
          <p:cNvPr id="192" name="CustomShape 6"/>
          <p:cNvSpPr/>
          <p:nvPr/>
        </p:nvSpPr>
        <p:spPr>
          <a:xfrm>
            <a:off x="228600" y="2712960"/>
            <a:ext cx="312408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Somministrazione acuta</a:t>
            </a:r>
            <a:endParaRPr/>
          </a:p>
        </p:txBody>
      </p:sp>
      <p:sp>
        <p:nvSpPr>
          <p:cNvPr id="193" name="CustomShape 7"/>
          <p:cNvSpPr/>
          <p:nvPr/>
        </p:nvSpPr>
        <p:spPr>
          <a:xfrm>
            <a:off x="228600" y="4557600"/>
            <a:ext cx="312408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7030A0"/>
                </a:solidFill>
                <a:latin typeface="Calibri"/>
                <a:ea typeface="Calibri"/>
              </a:rPr>
              <a:t>Somministrazioni ripetute</a:t>
            </a:r>
            <a:endParaRPr/>
          </a:p>
        </p:txBody>
      </p:sp>
      <p:sp>
        <p:nvSpPr>
          <p:cNvPr id="194" name="CustomShape 8"/>
          <p:cNvSpPr/>
          <p:nvPr/>
        </p:nvSpPr>
        <p:spPr>
          <a:xfrm>
            <a:off x="3581280" y="2637000"/>
            <a:ext cx="533520" cy="838080"/>
          </a:xfrm>
          <a:prstGeom prst="upArrow">
            <a:avLst>
              <a:gd name="adj1" fmla="val 5400"/>
              <a:gd name="adj2" fmla="val 5400"/>
            </a:avLst>
          </a:prstGeom>
          <a:solidFill>
            <a:srgbClr val="C00000"/>
          </a:solidFill>
          <a:ln w="936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CustomShape 9"/>
          <p:cNvSpPr/>
          <p:nvPr/>
        </p:nvSpPr>
        <p:spPr>
          <a:xfrm>
            <a:off x="4191120" y="3932280"/>
            <a:ext cx="236196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i="1">
                <a:solidFill>
                  <a:srgbClr val="7030A0"/>
                </a:solidFill>
                <a:latin typeface="Calibri"/>
                <a:ea typeface="Calibri"/>
              </a:rPr>
              <a:t>Riduzione dei livelli di AMPc per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i="1">
                <a:solidFill>
                  <a:srgbClr val="7030A0"/>
                </a:solidFill>
                <a:latin typeface="Calibri"/>
                <a:ea typeface="Calibri"/>
              </a:rPr>
              <a:t>iperstimolazione</a:t>
            </a:r>
            <a:endParaRPr/>
          </a:p>
        </p:txBody>
      </p:sp>
      <p:sp>
        <p:nvSpPr>
          <p:cNvPr id="196" name="CustomShape 10"/>
          <p:cNvSpPr/>
          <p:nvPr/>
        </p:nvSpPr>
        <p:spPr>
          <a:xfrm>
            <a:off x="4191120" y="4844880"/>
            <a:ext cx="236196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i="1">
                <a:solidFill>
                  <a:srgbClr val="7030A0"/>
                </a:solidFill>
                <a:latin typeface="Calibri"/>
                <a:ea typeface="Calibri"/>
              </a:rPr>
              <a:t>Riduzione del numero di siti di legame disponibili</a:t>
            </a:r>
            <a:endParaRPr/>
          </a:p>
        </p:txBody>
      </p:sp>
      <p:sp>
        <p:nvSpPr>
          <p:cNvPr id="197" name="CustomShape 11"/>
          <p:cNvSpPr/>
          <p:nvPr/>
        </p:nvSpPr>
        <p:spPr>
          <a:xfrm flipV="1">
            <a:off x="3581280" y="4083840"/>
            <a:ext cx="533520" cy="1676520"/>
          </a:xfrm>
          <a:prstGeom prst="upArrow">
            <a:avLst>
              <a:gd name="adj1" fmla="val 5400"/>
              <a:gd name="adj2" fmla="val 5400"/>
            </a:avLst>
          </a:prstGeom>
          <a:solidFill>
            <a:srgbClr val="7030A0"/>
          </a:solidFill>
          <a:ln w="9360">
            <a:solidFill>
              <a:srgbClr val="33CC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Line 12"/>
          <p:cNvSpPr/>
          <p:nvPr/>
        </p:nvSpPr>
        <p:spPr>
          <a:xfrm>
            <a:off x="324000" y="105264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634" y="188640"/>
            <a:ext cx="8376830" cy="62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6948264" y="4221088"/>
            <a:ext cx="158417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NEUROGENESI</a:t>
            </a:r>
            <a:endParaRPr lang="it-IT" sz="1400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7740352" y="3861048"/>
            <a:ext cx="216024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ottotitolo 3"/>
          <p:cNvSpPr txBox="1">
            <a:spLocks noGrp="1"/>
          </p:cNvSpPr>
          <p:nvPr>
            <p:ph type="subTitle"/>
          </p:nvPr>
        </p:nvSpPr>
        <p:spPr>
          <a:xfrm>
            <a:off x="685800" y="3899980"/>
            <a:ext cx="777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352680" y="2057400"/>
            <a:ext cx="2743200" cy="2590920"/>
          </a:xfrm>
          <a:prstGeom prst="ellipse">
            <a:avLst/>
          </a:prstGeom>
          <a:solidFill>
            <a:srgbClr val="FFCC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CustomShape 2"/>
          <p:cNvSpPr/>
          <p:nvPr/>
        </p:nvSpPr>
        <p:spPr>
          <a:xfrm>
            <a:off x="1838520" y="1143000"/>
            <a:ext cx="8953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Tristezza</a:t>
            </a:r>
            <a:endParaRPr/>
          </a:p>
        </p:txBody>
      </p:sp>
      <p:sp>
        <p:nvSpPr>
          <p:cNvPr id="60" name="CustomShape 3"/>
          <p:cNvSpPr/>
          <p:nvPr/>
        </p:nvSpPr>
        <p:spPr>
          <a:xfrm>
            <a:off x="1227240" y="1765440"/>
            <a:ext cx="150660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Problemi di vita</a:t>
            </a:r>
            <a:endParaRPr/>
          </a:p>
        </p:txBody>
      </p:sp>
      <p:sp>
        <p:nvSpPr>
          <p:cNvPr id="61" name="CustomShape 4"/>
          <p:cNvSpPr/>
          <p:nvPr/>
        </p:nvSpPr>
        <p:spPr>
          <a:xfrm>
            <a:off x="1275840" y="2895480"/>
            <a:ext cx="145800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Disturbi</a:t>
            </a:r>
            <a:endParaRPr/>
          </a:p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 d’adattamento</a:t>
            </a:r>
            <a:endParaRPr/>
          </a:p>
        </p:txBody>
      </p:sp>
      <p:sp>
        <p:nvSpPr>
          <p:cNvPr id="62" name="CustomShape 5"/>
          <p:cNvSpPr/>
          <p:nvPr/>
        </p:nvSpPr>
        <p:spPr>
          <a:xfrm>
            <a:off x="2028960" y="2438280"/>
            <a:ext cx="7048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  Lutto</a:t>
            </a:r>
            <a:endParaRPr/>
          </a:p>
        </p:txBody>
      </p:sp>
      <p:sp>
        <p:nvSpPr>
          <p:cNvPr id="63" name="CustomShape 6"/>
          <p:cNvSpPr/>
          <p:nvPr/>
        </p:nvSpPr>
        <p:spPr>
          <a:xfrm>
            <a:off x="1244160" y="3733920"/>
            <a:ext cx="14896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Disturbi d’Ansia</a:t>
            </a:r>
            <a:endParaRPr/>
          </a:p>
        </p:txBody>
      </p:sp>
      <p:sp>
        <p:nvSpPr>
          <p:cNvPr id="64" name="CustomShape 7"/>
          <p:cNvSpPr/>
          <p:nvPr/>
        </p:nvSpPr>
        <p:spPr>
          <a:xfrm>
            <a:off x="1024560" y="4343400"/>
            <a:ext cx="17092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Dist. Somatoformi</a:t>
            </a:r>
            <a:endParaRPr/>
          </a:p>
        </p:txBody>
      </p:sp>
      <p:sp>
        <p:nvSpPr>
          <p:cNvPr id="65" name="CustomShape 8"/>
          <p:cNvSpPr/>
          <p:nvPr/>
        </p:nvSpPr>
        <p:spPr>
          <a:xfrm>
            <a:off x="6105600" y="1143000"/>
            <a:ext cx="159048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Disturbi dell’Umore</a:t>
            </a:r>
            <a:endParaRPr/>
          </a:p>
        </p:txBody>
      </p:sp>
      <p:sp>
        <p:nvSpPr>
          <p:cNvPr id="66" name="CustomShape 9"/>
          <p:cNvSpPr/>
          <p:nvPr/>
        </p:nvSpPr>
        <p:spPr>
          <a:xfrm>
            <a:off x="6172200" y="1905120"/>
            <a:ext cx="2438280" cy="10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 i="1">
                <a:solidFill>
                  <a:srgbClr val="002060"/>
                </a:solidFill>
                <a:latin typeface="Calibri"/>
                <a:ea typeface="Calibri"/>
              </a:rPr>
              <a:t>Depressione Maggiore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 i="1">
                <a:solidFill>
                  <a:srgbClr val="002060"/>
                </a:solidFill>
                <a:latin typeface="Calibri"/>
                <a:ea typeface="Calibri"/>
              </a:rPr>
              <a:t>Distimia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 i="1">
                <a:solidFill>
                  <a:srgbClr val="002060"/>
                </a:solidFill>
                <a:latin typeface="Calibri"/>
                <a:ea typeface="Calibri"/>
              </a:rPr>
              <a:t>Depressione NAS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 i="1">
                <a:solidFill>
                  <a:srgbClr val="002060"/>
                </a:solidFill>
                <a:latin typeface="Calibri"/>
                <a:ea typeface="Calibri"/>
              </a:rPr>
              <a:t>Disturbo Bipolare</a:t>
            </a:r>
            <a:endParaRPr/>
          </a:p>
        </p:txBody>
      </p:sp>
      <p:sp>
        <p:nvSpPr>
          <p:cNvPr id="67" name="CustomShape 10"/>
          <p:cNvSpPr/>
          <p:nvPr/>
        </p:nvSpPr>
        <p:spPr>
          <a:xfrm>
            <a:off x="1184400" y="5029200"/>
            <a:ext cx="15494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Dist. Personalità</a:t>
            </a:r>
            <a:endParaRPr/>
          </a:p>
        </p:txBody>
      </p:sp>
      <p:sp>
        <p:nvSpPr>
          <p:cNvPr id="68" name="CustomShape 11"/>
          <p:cNvSpPr/>
          <p:nvPr/>
        </p:nvSpPr>
        <p:spPr>
          <a:xfrm>
            <a:off x="1442160" y="5524560"/>
            <a:ext cx="129168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Dist. Psicotici</a:t>
            </a:r>
            <a:endParaRPr/>
          </a:p>
        </p:txBody>
      </p:sp>
      <p:sp>
        <p:nvSpPr>
          <p:cNvPr id="69" name="CustomShape 12"/>
          <p:cNvSpPr/>
          <p:nvPr/>
        </p:nvSpPr>
        <p:spPr>
          <a:xfrm>
            <a:off x="6388560" y="4419720"/>
            <a:ext cx="203688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Disturbo dell’Umore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da Condizione Medica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Generale</a:t>
            </a:r>
            <a:endParaRPr/>
          </a:p>
        </p:txBody>
      </p:sp>
      <p:sp>
        <p:nvSpPr>
          <p:cNvPr id="70" name="CustomShape 13"/>
          <p:cNvSpPr/>
          <p:nvPr/>
        </p:nvSpPr>
        <p:spPr>
          <a:xfrm>
            <a:off x="3618720" y="5334120"/>
            <a:ext cx="235404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Disturbo dell’Umore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da Uso/Abuso di Sostanze</a:t>
            </a:r>
            <a:endParaRPr/>
          </a:p>
        </p:txBody>
      </p:sp>
      <p:sp>
        <p:nvSpPr>
          <p:cNvPr id="71" name="Line 14"/>
          <p:cNvSpPr/>
          <p:nvPr/>
        </p:nvSpPr>
        <p:spPr>
          <a:xfrm>
            <a:off x="2819520" y="1219320"/>
            <a:ext cx="0" cy="4647960"/>
          </a:xfrm>
          <a:prstGeom prst="line">
            <a:avLst/>
          </a:prstGeom>
          <a:ln w="31680">
            <a:solidFill>
              <a:srgbClr val="FFCC66"/>
            </a:solidFill>
            <a:miter/>
          </a:ln>
        </p:spPr>
      </p:sp>
      <p:sp>
        <p:nvSpPr>
          <p:cNvPr id="72" name="CustomShape 15"/>
          <p:cNvSpPr/>
          <p:nvPr/>
        </p:nvSpPr>
        <p:spPr>
          <a:xfrm>
            <a:off x="2895480" y="2971800"/>
            <a:ext cx="457200" cy="838080"/>
          </a:xfrm>
          <a:prstGeom prst="leftArrow">
            <a:avLst>
              <a:gd name="adj1" fmla="val 11070"/>
              <a:gd name="adj2" fmla="val 5809"/>
            </a:avLst>
          </a:prstGeom>
          <a:solidFill>
            <a:srgbClr val="FFCC66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CustomShape 16"/>
          <p:cNvSpPr/>
          <p:nvPr/>
        </p:nvSpPr>
        <p:spPr>
          <a:xfrm rot="12159000">
            <a:off x="6095520" y="3657240"/>
            <a:ext cx="609840" cy="838080"/>
          </a:xfrm>
          <a:prstGeom prst="leftArrow">
            <a:avLst>
              <a:gd name="adj1" fmla="val 11646"/>
              <a:gd name="adj2" fmla="val 5965"/>
            </a:avLst>
          </a:prstGeom>
          <a:solidFill>
            <a:srgbClr val="000066"/>
          </a:solidFill>
          <a:ln w="9360">
            <a:solidFill>
              <a:srgbClr val="FFCC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CustomShape 17"/>
          <p:cNvSpPr/>
          <p:nvPr/>
        </p:nvSpPr>
        <p:spPr>
          <a:xfrm>
            <a:off x="4267080" y="4876920"/>
            <a:ext cx="914400" cy="380880"/>
          </a:xfrm>
          <a:prstGeom prst="downArrow">
            <a:avLst>
              <a:gd name="adj1" fmla="val 16200"/>
              <a:gd name="adj2" fmla="val 5400"/>
            </a:avLst>
          </a:prstGeom>
          <a:solidFill>
            <a:srgbClr val="000066"/>
          </a:solidFill>
          <a:ln w="9360">
            <a:solidFill>
              <a:srgbClr val="FFCC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CustomShape 18"/>
          <p:cNvSpPr/>
          <p:nvPr/>
        </p:nvSpPr>
        <p:spPr>
          <a:xfrm>
            <a:off x="4343400" y="1143000"/>
            <a:ext cx="1371600" cy="762120"/>
          </a:xfrm>
          <a:prstGeom prst="rect">
            <a:avLst/>
          </a:prstGeom>
          <a:solidFill>
            <a:srgbClr val="000066"/>
          </a:solidFill>
          <a:ln w="9360">
            <a:solidFill>
              <a:srgbClr val="FFCC66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6" name="Text Box 20"/>
          <p:cNvPicPr/>
          <p:nvPr/>
        </p:nvPicPr>
        <p:blipFill>
          <a:blip r:embed="rId3" cstate="print"/>
          <a:stretch/>
        </p:blipFill>
        <p:spPr>
          <a:xfrm>
            <a:off x="1401840" y="133200"/>
            <a:ext cx="6340320" cy="750960"/>
          </a:xfrm>
          <a:prstGeom prst="rect">
            <a:avLst/>
          </a:prstGeom>
          <a:ln>
            <a:noFill/>
          </a:ln>
        </p:spPr>
      </p:pic>
      <p:sp>
        <p:nvSpPr>
          <p:cNvPr id="77" name="CustomShape 19"/>
          <p:cNvSpPr/>
          <p:nvPr/>
        </p:nvSpPr>
        <p:spPr>
          <a:xfrm>
            <a:off x="3070080" y="2717640"/>
            <a:ext cx="3311640" cy="109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200" b="1">
                <a:solidFill>
                  <a:srgbClr val="002060"/>
                </a:solidFill>
                <a:latin typeface="Calibri"/>
                <a:ea typeface="Calibri"/>
              </a:rPr>
              <a:t>Soggetto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200" b="1">
                <a:solidFill>
                  <a:srgbClr val="002060"/>
                </a:solidFill>
                <a:latin typeface="Calibri"/>
                <a:ea typeface="Calibri"/>
              </a:rPr>
              <a:t>con sintomi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200" b="1">
                <a:solidFill>
                  <a:srgbClr val="002060"/>
                </a:solidFill>
                <a:latin typeface="Calibri"/>
                <a:ea typeface="Calibri"/>
              </a:rPr>
              <a:t>di depressione</a:t>
            </a:r>
            <a:endParaRPr/>
          </a:p>
        </p:txBody>
      </p:sp>
      <p:sp>
        <p:nvSpPr>
          <p:cNvPr id="78" name="Line 20"/>
          <p:cNvSpPr/>
          <p:nvPr/>
        </p:nvSpPr>
        <p:spPr>
          <a:xfrm>
            <a:off x="324000" y="69228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pic>
        <p:nvPicPr>
          <p:cNvPr id="79" name="Picture 4" descr="DSMIV"/>
          <p:cNvPicPr/>
          <p:nvPr/>
        </p:nvPicPr>
        <p:blipFill>
          <a:blip r:embed="rId4" cstate="print"/>
          <a:stretch/>
        </p:blipFill>
        <p:spPr>
          <a:xfrm>
            <a:off x="108000" y="836640"/>
            <a:ext cx="1079280" cy="1495440"/>
          </a:xfrm>
          <a:prstGeom prst="rect">
            <a:avLst/>
          </a:prstGeom>
          <a:ln>
            <a:noFill/>
          </a:ln>
        </p:spPr>
      </p:pic>
      <p:sp>
        <p:nvSpPr>
          <p:cNvPr id="80" name="CustomShape 21"/>
          <p:cNvSpPr/>
          <p:nvPr/>
        </p:nvSpPr>
        <p:spPr>
          <a:xfrm>
            <a:off x="108000" y="2492280"/>
            <a:ext cx="1079280" cy="1441440"/>
          </a:xfrm>
          <a:prstGeom prst="rect">
            <a:avLst/>
          </a:prstGeom>
          <a:solidFill>
            <a:srgbClr val="A5A5E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" name="Picture 5" descr="http://upload.wikimedia.org/wikipedia/en/9/96/DSM-5_Cover.png"/>
          <p:cNvPicPr/>
          <p:nvPr/>
        </p:nvPicPr>
        <p:blipFill>
          <a:blip r:embed="rId5" cstate="print"/>
          <a:stretch/>
        </p:blipFill>
        <p:spPr>
          <a:xfrm>
            <a:off x="174600" y="2524320"/>
            <a:ext cx="992160" cy="132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755640" y="25992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404040"/>
                </a:solidFill>
                <a:latin typeface="Calibri"/>
                <a:ea typeface="Calibri"/>
              </a:rPr>
              <a:t>FASI DEL TRATTAMENTO</a:t>
            </a:r>
            <a:endParaRPr/>
          </a:p>
        </p:txBody>
      </p:sp>
      <p:sp>
        <p:nvSpPr>
          <p:cNvPr id="201" name="CustomShape 2"/>
          <p:cNvSpPr/>
          <p:nvPr/>
        </p:nvSpPr>
        <p:spPr>
          <a:xfrm>
            <a:off x="250920" y="1905120"/>
            <a:ext cx="1001520" cy="236196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3200" b="1">
                <a:solidFill>
                  <a:srgbClr val="000066"/>
                </a:solidFill>
                <a:latin typeface="Calibri"/>
                <a:ea typeface="Calibri"/>
              </a:rPr>
              <a:t> Inizio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202" name="CustomShape 3"/>
          <p:cNvSpPr/>
          <p:nvPr/>
        </p:nvSpPr>
        <p:spPr>
          <a:xfrm>
            <a:off x="1308240" y="1905120"/>
            <a:ext cx="2016000" cy="236196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200" b="1">
                <a:solidFill>
                  <a:srgbClr val="FFFFFF"/>
                </a:solidFill>
                <a:latin typeface="Calibri"/>
                <a:ea typeface="Calibri"/>
              </a:rPr>
              <a:t>Remissione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200" b="1">
                <a:solidFill>
                  <a:srgbClr val="FFFFFF"/>
                </a:solidFill>
                <a:latin typeface="Calibri"/>
                <a:ea typeface="Calibri"/>
              </a:rPr>
              <a:t>sintomatologica</a:t>
            </a:r>
            <a:endParaRPr/>
          </a:p>
        </p:txBody>
      </p:sp>
      <p:sp>
        <p:nvSpPr>
          <p:cNvPr id="203" name="CustomShape 4"/>
          <p:cNvSpPr/>
          <p:nvPr/>
        </p:nvSpPr>
        <p:spPr>
          <a:xfrm>
            <a:off x="3386160" y="1905120"/>
            <a:ext cx="3778200" cy="2361960"/>
          </a:xfrm>
          <a:prstGeom prst="rect">
            <a:avLst/>
          </a:prstGeom>
          <a:solidFill>
            <a:srgbClr val="CC99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000066"/>
                </a:solidFill>
                <a:latin typeface="Calibri"/>
                <a:ea typeface="Calibri"/>
              </a:rPr>
              <a:t>Trattamento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000066"/>
                </a:solidFill>
                <a:latin typeface="Calibri"/>
                <a:ea typeface="Calibri"/>
              </a:rPr>
              <a:t>di stabilizzazione</a:t>
            </a:r>
            <a:endParaRPr/>
          </a:p>
        </p:txBody>
      </p:sp>
      <p:sp>
        <p:nvSpPr>
          <p:cNvPr id="204" name="CustomShape 5"/>
          <p:cNvSpPr/>
          <p:nvPr/>
        </p:nvSpPr>
        <p:spPr>
          <a:xfrm>
            <a:off x="250920" y="4292640"/>
            <a:ext cx="108108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404040"/>
                </a:solidFill>
                <a:latin typeface="Calibri"/>
                <a:ea typeface="Calibri"/>
              </a:rPr>
              <a:t>2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404040"/>
                </a:solidFill>
                <a:latin typeface="Calibri"/>
                <a:ea typeface="Calibri"/>
              </a:rPr>
              <a:t>sett</a:t>
            </a:r>
            <a:endParaRPr/>
          </a:p>
        </p:txBody>
      </p:sp>
      <p:sp>
        <p:nvSpPr>
          <p:cNvPr id="205" name="CustomShape 6"/>
          <p:cNvSpPr/>
          <p:nvPr/>
        </p:nvSpPr>
        <p:spPr>
          <a:xfrm>
            <a:off x="1763640" y="4292640"/>
            <a:ext cx="11476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404040"/>
                </a:solidFill>
                <a:latin typeface="Calibri"/>
                <a:ea typeface="Calibri"/>
              </a:rPr>
              <a:t>2 mesi</a:t>
            </a:r>
            <a:endParaRPr/>
          </a:p>
        </p:txBody>
      </p:sp>
      <p:sp>
        <p:nvSpPr>
          <p:cNvPr id="206" name="CustomShape 7"/>
          <p:cNvSpPr/>
          <p:nvPr/>
        </p:nvSpPr>
        <p:spPr>
          <a:xfrm>
            <a:off x="4788000" y="4292640"/>
            <a:ext cx="13366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404040"/>
                </a:solidFill>
                <a:latin typeface="Calibri"/>
                <a:ea typeface="Calibri"/>
              </a:rPr>
              <a:t>4 mesi</a:t>
            </a:r>
            <a:endParaRPr/>
          </a:p>
        </p:txBody>
      </p:sp>
      <p:sp>
        <p:nvSpPr>
          <p:cNvPr id="207" name="CustomShape 8"/>
          <p:cNvSpPr/>
          <p:nvPr/>
        </p:nvSpPr>
        <p:spPr>
          <a:xfrm>
            <a:off x="7236000" y="1905120"/>
            <a:ext cx="1728720" cy="2361960"/>
          </a:xfrm>
          <a:prstGeom prst="rect">
            <a:avLst/>
          </a:prstGeom>
          <a:solidFill>
            <a:srgbClr val="7030A0"/>
          </a:solidFill>
          <a:ln w="1260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FFFFFF"/>
                </a:solidFill>
                <a:latin typeface="Calibri"/>
                <a:ea typeface="Calibri"/>
              </a:rPr>
              <a:t>Sospensione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FFFFFF"/>
                </a:solidFill>
                <a:latin typeface="Calibri"/>
                <a:ea typeface="Calibri"/>
              </a:rPr>
              <a:t>graduale</a:t>
            </a:r>
            <a:endParaRPr/>
          </a:p>
        </p:txBody>
      </p:sp>
      <p:sp>
        <p:nvSpPr>
          <p:cNvPr id="208" name="CustomShape 9"/>
          <p:cNvSpPr/>
          <p:nvPr/>
        </p:nvSpPr>
        <p:spPr>
          <a:xfrm>
            <a:off x="7596360" y="4292640"/>
            <a:ext cx="11984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404040"/>
                </a:solidFill>
                <a:latin typeface="Calibri"/>
                <a:ea typeface="Calibri"/>
              </a:rPr>
              <a:t>1 mese</a:t>
            </a:r>
            <a:endParaRPr/>
          </a:p>
        </p:txBody>
      </p:sp>
      <p:sp>
        <p:nvSpPr>
          <p:cNvPr id="209" name="Line 10"/>
          <p:cNvSpPr/>
          <p:nvPr/>
        </p:nvSpPr>
        <p:spPr>
          <a:xfrm>
            <a:off x="468360" y="112536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</p:spTree>
  </p:cSld>
  <p:clrMapOvr>
    <a:masterClrMapping/>
  </p:clrMapOvr>
  <p:transition>
    <p:pull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74560" y="2200320"/>
            <a:ext cx="8085240" cy="628560"/>
          </a:xfrm>
          <a:prstGeom prst="rect">
            <a:avLst/>
          </a:prstGeom>
          <a:gradFill>
            <a:gsLst>
              <a:gs pos="0">
                <a:srgbClr val="A603AB"/>
              </a:gs>
              <a:gs pos="100000">
                <a:srgbClr val="A603AB"/>
              </a:gs>
            </a:gsLst>
            <a:lin ang="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CustomShape 2"/>
          <p:cNvSpPr/>
          <p:nvPr/>
        </p:nvSpPr>
        <p:spPr>
          <a:xfrm>
            <a:off x="574560" y="2212920"/>
            <a:ext cx="810108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FFFFFF"/>
                </a:solidFill>
                <a:latin typeface="Arial"/>
              </a:rPr>
              <a:t>’30s       ’40s       ’50s        ’60s	 ’70s        ’80s       ’90s	’00	‘05</a:t>
            </a:r>
            <a:r>
              <a:rPr lang="en-US" sz="2000">
                <a:solidFill>
                  <a:srgbClr val="404040"/>
                </a:solidFill>
                <a:latin typeface="Arial"/>
              </a:rPr>
              <a:t>							</a:t>
            </a:r>
            <a:endParaRPr/>
          </a:p>
        </p:txBody>
      </p:sp>
      <p:sp>
        <p:nvSpPr>
          <p:cNvPr id="213" name="Line 3"/>
          <p:cNvSpPr/>
          <p:nvPr/>
        </p:nvSpPr>
        <p:spPr>
          <a:xfrm flipV="1">
            <a:off x="879480" y="2666880"/>
            <a:ext cx="0" cy="781200"/>
          </a:xfrm>
          <a:prstGeom prst="line">
            <a:avLst/>
          </a:prstGeom>
          <a:ln w="38160">
            <a:solidFill>
              <a:srgbClr val="404040"/>
            </a:solidFill>
            <a:miter/>
            <a:tailEnd type="triangle" w="med" len="med"/>
          </a:ln>
        </p:spPr>
      </p:sp>
      <p:sp>
        <p:nvSpPr>
          <p:cNvPr id="214" name="CustomShape 4"/>
          <p:cNvSpPr/>
          <p:nvPr/>
        </p:nvSpPr>
        <p:spPr>
          <a:xfrm>
            <a:off x="168840" y="3513240"/>
            <a:ext cx="1410480" cy="82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404040"/>
                </a:solidFill>
                <a:latin typeface="Calibri"/>
                <a:ea typeface="Calibri"/>
              </a:rPr>
              <a:t>ECT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</a:rPr>
              <a:t>Terapia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400">
                <a:solidFill>
                  <a:srgbClr val="404040"/>
                </a:solidFill>
                <a:latin typeface="Calibri"/>
                <a:ea typeface="Calibri"/>
              </a:rPr>
              <a:t>elettroconvulsiva</a:t>
            </a:r>
            <a:endParaRPr/>
          </a:p>
        </p:txBody>
      </p:sp>
      <p:sp>
        <p:nvSpPr>
          <p:cNvPr id="215" name="Line 5"/>
          <p:cNvSpPr/>
          <p:nvPr/>
        </p:nvSpPr>
        <p:spPr>
          <a:xfrm flipV="1">
            <a:off x="2889360" y="2666520"/>
            <a:ext cx="0" cy="2313000"/>
          </a:xfrm>
          <a:prstGeom prst="line">
            <a:avLst/>
          </a:prstGeom>
          <a:ln w="38160">
            <a:solidFill>
              <a:srgbClr val="404040"/>
            </a:solidFill>
            <a:miter/>
            <a:tailEnd type="triangle" w="med" len="med"/>
          </a:ln>
        </p:spPr>
      </p:sp>
      <p:sp>
        <p:nvSpPr>
          <p:cNvPr id="216" name="CustomShape 6"/>
          <p:cNvSpPr/>
          <p:nvPr/>
        </p:nvSpPr>
        <p:spPr>
          <a:xfrm>
            <a:off x="2042640" y="5000760"/>
            <a:ext cx="1688040" cy="70380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404040"/>
                </a:solidFill>
                <a:latin typeface="Calibri"/>
                <a:ea typeface="Calibri"/>
              </a:rPr>
              <a:t>Clorpromazina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</a:rPr>
              <a:t>Imipramina</a:t>
            </a:r>
            <a:endParaRPr/>
          </a:p>
        </p:txBody>
      </p:sp>
      <p:sp>
        <p:nvSpPr>
          <p:cNvPr id="217" name="Line 7"/>
          <p:cNvSpPr/>
          <p:nvPr/>
        </p:nvSpPr>
        <p:spPr>
          <a:xfrm flipV="1">
            <a:off x="4417920" y="2676600"/>
            <a:ext cx="0" cy="420480"/>
          </a:xfrm>
          <a:prstGeom prst="line">
            <a:avLst/>
          </a:prstGeom>
          <a:ln w="38160">
            <a:solidFill>
              <a:srgbClr val="404040"/>
            </a:solidFill>
            <a:miter/>
            <a:tailEnd type="triangle" w="med" len="med"/>
          </a:ln>
        </p:spPr>
      </p:sp>
      <p:sp>
        <p:nvSpPr>
          <p:cNvPr id="218" name="CustomShape 8"/>
          <p:cNvSpPr/>
          <p:nvPr/>
        </p:nvSpPr>
        <p:spPr>
          <a:xfrm>
            <a:off x="3214800" y="3156120"/>
            <a:ext cx="2346120" cy="131364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404040"/>
                </a:solidFill>
                <a:latin typeface="Calibri"/>
                <a:ea typeface="Calibri"/>
              </a:rPr>
              <a:t>Tioridazina Aloperidolo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404040"/>
                </a:solidFill>
                <a:latin typeface="Calibri"/>
                <a:ea typeface="Calibri"/>
              </a:rPr>
              <a:t>Clomipramina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</a:rPr>
              <a:t>Amitriptilina</a:t>
            </a:r>
            <a:endParaRPr/>
          </a:p>
        </p:txBody>
      </p:sp>
      <p:sp>
        <p:nvSpPr>
          <p:cNvPr id="219" name="CustomShape 9"/>
          <p:cNvSpPr/>
          <p:nvPr/>
        </p:nvSpPr>
        <p:spPr>
          <a:xfrm>
            <a:off x="2271600" y="1731960"/>
            <a:ext cx="217656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rgbClr val="404040"/>
                </a:solidFill>
                <a:latin typeface="Calibri"/>
                <a:ea typeface="Calibri"/>
              </a:rPr>
              <a:t>Prima generazione</a:t>
            </a:r>
            <a:endParaRPr/>
          </a:p>
        </p:txBody>
      </p:sp>
      <p:sp>
        <p:nvSpPr>
          <p:cNvPr id="220" name="CustomShape 10"/>
          <p:cNvSpPr/>
          <p:nvPr/>
        </p:nvSpPr>
        <p:spPr>
          <a:xfrm>
            <a:off x="5511960" y="1731960"/>
            <a:ext cx="28224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000" b="1">
                <a:solidFill>
                  <a:srgbClr val="404040"/>
                </a:solidFill>
                <a:latin typeface="Calibri"/>
                <a:ea typeface="Calibri"/>
              </a:rPr>
              <a:t>Seconda generazione</a:t>
            </a:r>
            <a:endParaRPr/>
          </a:p>
        </p:txBody>
      </p:sp>
      <p:sp>
        <p:nvSpPr>
          <p:cNvPr id="221" name="CustomShape 11"/>
          <p:cNvSpPr/>
          <p:nvPr/>
        </p:nvSpPr>
        <p:spPr>
          <a:xfrm>
            <a:off x="6462720" y="3159000"/>
            <a:ext cx="1781280" cy="3143160"/>
          </a:xfrm>
          <a:prstGeom prst="rect">
            <a:avLst/>
          </a:prstGeom>
          <a:noFill/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404040"/>
                </a:solidFill>
                <a:latin typeface="Calibri"/>
                <a:ea typeface="Calibri"/>
              </a:rPr>
              <a:t>Clozapina
Risperidone   Olanzapina
Quetiapina
Ziprasidone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</a:rPr>
              <a:t>Fluoxetina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</a:rPr>
              <a:t>Sertralina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</a:rPr>
              <a:t>Paroxetina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</a:rPr>
              <a:t>Fluvoxamina</a:t>
            </a:r>
            <a:endParaRPr/>
          </a:p>
          <a:p>
            <a:pPr>
              <a:lnSpc>
                <a:spcPct val="100000"/>
              </a:lnSpc>
            </a:pPr>
            <a:r>
              <a:rPr lang="en-US" sz="2000">
                <a:solidFill>
                  <a:srgbClr val="C00000"/>
                </a:solidFill>
                <a:latin typeface="Calibri"/>
                <a:ea typeface="Calibri"/>
              </a:rPr>
              <a:t>Citalopram</a:t>
            </a:r>
            <a:endParaRPr/>
          </a:p>
        </p:txBody>
      </p:sp>
      <p:sp>
        <p:nvSpPr>
          <p:cNvPr id="222" name="Line 12"/>
          <p:cNvSpPr/>
          <p:nvPr/>
        </p:nvSpPr>
        <p:spPr>
          <a:xfrm flipV="1">
            <a:off x="7418520" y="2676240"/>
            <a:ext cx="33120" cy="453960"/>
          </a:xfrm>
          <a:prstGeom prst="line">
            <a:avLst/>
          </a:prstGeom>
          <a:ln w="38160">
            <a:solidFill>
              <a:srgbClr val="404040"/>
            </a:solidFill>
            <a:miter/>
            <a:tailEnd type="triangle" w="med" len="med"/>
          </a:ln>
        </p:spPr>
      </p:sp>
      <p:sp>
        <p:nvSpPr>
          <p:cNvPr id="223" name="TextShape 13"/>
          <p:cNvSpPr txBox="1"/>
          <p:nvPr/>
        </p:nvSpPr>
        <p:spPr>
          <a:xfrm>
            <a:off x="685800" y="75960"/>
            <a:ext cx="770256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404040"/>
                </a:solidFill>
                <a:latin typeface="Calibri"/>
                <a:ea typeface="Calibri"/>
              </a:rPr>
              <a:t>STORIA DEGLI PSICOFARMACI</a:t>
            </a: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
</a:t>
            </a:r>
            <a:r>
              <a:rPr lang="en-US" sz="1600" b="1">
                <a:solidFill>
                  <a:srgbClr val="C00000"/>
                </a:solidFill>
                <a:latin typeface="Calibri"/>
                <a:ea typeface="Calibri"/>
              </a:rPr>
              <a:t>(antidepressivi in rosso; </a:t>
            </a:r>
            <a:r>
              <a:rPr lang="en-US" sz="1600" b="1">
                <a:solidFill>
                  <a:srgbClr val="404040"/>
                </a:solidFill>
                <a:latin typeface="Calibri"/>
                <a:ea typeface="Calibri"/>
              </a:rPr>
              <a:t>neurolettici in grigio)</a:t>
            </a:r>
            <a:endParaRPr/>
          </a:p>
        </p:txBody>
      </p:sp>
      <p:sp>
        <p:nvSpPr>
          <p:cNvPr id="224" name="Line 14"/>
          <p:cNvSpPr/>
          <p:nvPr/>
        </p:nvSpPr>
        <p:spPr>
          <a:xfrm flipH="1" flipV="1">
            <a:off x="6803640" y="2676240"/>
            <a:ext cx="42840" cy="453960"/>
          </a:xfrm>
          <a:prstGeom prst="line">
            <a:avLst/>
          </a:prstGeom>
          <a:ln w="38160">
            <a:solidFill>
              <a:srgbClr val="404040"/>
            </a:solidFill>
            <a:miter/>
            <a:tailEnd type="triangle" w="med" len="med"/>
          </a:ln>
        </p:spPr>
      </p:sp>
      <p:sp>
        <p:nvSpPr>
          <p:cNvPr id="225" name="Line 15"/>
          <p:cNvSpPr/>
          <p:nvPr/>
        </p:nvSpPr>
        <p:spPr>
          <a:xfrm>
            <a:off x="324000" y="126828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304920" y="152280"/>
            <a:ext cx="85341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ANTIDEPRESSIVI  TRICICLICI  (TCA)</a:t>
            </a:r>
            <a:endParaRPr/>
          </a:p>
        </p:txBody>
      </p:sp>
      <p:sp>
        <p:nvSpPr>
          <p:cNvPr id="228" name="CustomShape 2"/>
          <p:cNvSpPr/>
          <p:nvPr/>
        </p:nvSpPr>
        <p:spPr>
          <a:xfrm>
            <a:off x="324000" y="5516640"/>
            <a:ext cx="8640720" cy="62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20000"/>
              </a:lnSpc>
              <a:buFont typeface="Symbol" charset="2"/>
              <a:buChar char=""/>
            </a:pP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 Rappresentano  gli antidepressivi  più </a:t>
            </a:r>
            <a:r>
              <a:rPr lang="it-IT" sz="1600" dirty="0" smtClean="0">
                <a:solidFill>
                  <a:srgbClr val="16165D"/>
                </a:solidFill>
                <a:latin typeface="Calibri"/>
                <a:ea typeface="Calibri"/>
              </a:rPr>
              <a:t>utilizzati fino agli anni 90.</a:t>
            </a:r>
            <a:endParaRPr dirty="0"/>
          </a:p>
          <a:p>
            <a:pPr algn="ctr">
              <a:lnSpc>
                <a:spcPct val="120000"/>
              </a:lnSpc>
              <a:buFont typeface="Symbol" charset="2"/>
              <a:buChar char=""/>
            </a:pP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 La maggior parte ha una lunga durata d’azione e spesso sono trasformati in metaboliti attivi</a:t>
            </a:r>
            <a:endParaRPr dirty="0"/>
          </a:p>
        </p:txBody>
      </p:sp>
      <p:pic>
        <p:nvPicPr>
          <p:cNvPr id="229" name="Picture 1040"/>
          <p:cNvPicPr/>
          <p:nvPr/>
        </p:nvPicPr>
        <p:blipFill>
          <a:blip r:embed="rId3" cstate="print"/>
          <a:srcRect l="50725"/>
          <a:stretch/>
        </p:blipFill>
        <p:spPr>
          <a:xfrm>
            <a:off x="977760" y="1569960"/>
            <a:ext cx="1400400" cy="1604880"/>
          </a:xfrm>
          <a:prstGeom prst="rect">
            <a:avLst/>
          </a:prstGeom>
          <a:ln>
            <a:noFill/>
          </a:ln>
        </p:spPr>
      </p:pic>
      <p:pic>
        <p:nvPicPr>
          <p:cNvPr id="230" name="Picture 1041"/>
          <p:cNvPicPr/>
          <p:nvPr/>
        </p:nvPicPr>
        <p:blipFill>
          <a:blip r:embed="rId4" cstate="print"/>
          <a:srcRect l="52712"/>
          <a:stretch/>
        </p:blipFill>
        <p:spPr>
          <a:xfrm>
            <a:off x="1003320" y="3801960"/>
            <a:ext cx="1357200" cy="1584360"/>
          </a:xfrm>
          <a:prstGeom prst="rect">
            <a:avLst/>
          </a:prstGeom>
          <a:ln>
            <a:noFill/>
          </a:ln>
        </p:spPr>
      </p:pic>
      <p:sp>
        <p:nvSpPr>
          <p:cNvPr id="231" name="CustomShape 3"/>
          <p:cNvSpPr/>
          <p:nvPr/>
        </p:nvSpPr>
        <p:spPr>
          <a:xfrm>
            <a:off x="971640" y="1125360"/>
            <a:ext cx="13892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5D"/>
                </a:solidFill>
                <a:latin typeface="Calibri"/>
                <a:ea typeface="Calibri"/>
              </a:rPr>
              <a:t>neurolettici</a:t>
            </a:r>
            <a:endParaRPr/>
          </a:p>
        </p:txBody>
      </p:sp>
      <p:sp>
        <p:nvSpPr>
          <p:cNvPr id="232" name="CustomShape 4"/>
          <p:cNvSpPr/>
          <p:nvPr/>
        </p:nvSpPr>
        <p:spPr>
          <a:xfrm>
            <a:off x="1042920" y="3357720"/>
            <a:ext cx="12582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16165D"/>
                </a:solidFill>
                <a:latin typeface="Calibri"/>
                <a:ea typeface="Calibri"/>
              </a:rPr>
              <a:t>timolettici</a:t>
            </a:r>
            <a:endParaRPr/>
          </a:p>
        </p:txBody>
      </p:sp>
      <p:sp>
        <p:nvSpPr>
          <p:cNvPr id="233" name="Line 5"/>
          <p:cNvSpPr/>
          <p:nvPr/>
        </p:nvSpPr>
        <p:spPr>
          <a:xfrm>
            <a:off x="395280" y="836640"/>
            <a:ext cx="835200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pic>
        <p:nvPicPr>
          <p:cNvPr id="234" name="Picture 10" descr="http://4.bp.blogspot.com/-ZD0uCfxunSc/T_rV5ni1DnI/AAAAAAAAA54/emdcyvly2r8/s640/Tricyclic+Antidepressants.jpg"/>
          <p:cNvPicPr/>
          <p:nvPr/>
        </p:nvPicPr>
        <p:blipFill>
          <a:blip r:embed="rId5" cstate="print"/>
          <a:srcRect l="8019" r="3738"/>
          <a:stretch/>
        </p:blipFill>
        <p:spPr>
          <a:xfrm>
            <a:off x="4932360" y="1341360"/>
            <a:ext cx="3600360" cy="3665520"/>
          </a:xfrm>
          <a:prstGeom prst="rect">
            <a:avLst/>
          </a:prstGeom>
          <a:ln>
            <a:noFill/>
          </a:ln>
        </p:spPr>
      </p:pic>
      <p:sp>
        <p:nvSpPr>
          <p:cNvPr id="235" name="CustomShape 6"/>
          <p:cNvSpPr/>
          <p:nvPr/>
        </p:nvSpPr>
        <p:spPr>
          <a:xfrm>
            <a:off x="2556000" y="1484280"/>
            <a:ext cx="2286000" cy="325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it-IT" sz="1600">
                <a:solidFill>
                  <a:srgbClr val="16165D"/>
                </a:solidFill>
                <a:latin typeface="Calibri"/>
                <a:ea typeface="Calibri"/>
              </a:rPr>
              <a:t>Sono  chimicamente  correlati  alle  fenotiazine (studiati inizialmente come potenziali neurolettici). </a:t>
            </a: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endParaRPr/>
          </a:p>
          <a:p>
            <a:pPr>
              <a:lnSpc>
                <a:spcPct val="120000"/>
              </a:lnSpc>
            </a:pPr>
            <a:r>
              <a:rPr lang="it-IT" sz="1600">
                <a:solidFill>
                  <a:srgbClr val="16165D"/>
                </a:solidFill>
                <a:latin typeface="Calibri"/>
                <a:ea typeface="Calibri"/>
              </a:rPr>
              <a:t>Nei timolettici i due anelli aromatici non sono coplanari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304920" y="152280"/>
            <a:ext cx="85341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ANTIDEPRESSIVI  TRICICLICI  (TCA)</a:t>
            </a:r>
            <a:endParaRPr/>
          </a:p>
        </p:txBody>
      </p:sp>
      <p:sp>
        <p:nvSpPr>
          <p:cNvPr id="238" name="CustomShape 2"/>
          <p:cNvSpPr/>
          <p:nvPr/>
        </p:nvSpPr>
        <p:spPr>
          <a:xfrm>
            <a:off x="539640" y="4221000"/>
            <a:ext cx="8280360" cy="189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  <a:ea typeface="Calibri"/>
              </a:rPr>
              <a:t>Inibiscono la ricaptazione di NA e (in parte) </a:t>
            </a:r>
            <a:r>
              <a:rPr lang="it-IT" b="1">
                <a:solidFill>
                  <a:srgbClr val="002060"/>
                </a:solidFill>
                <a:latin typeface="Calibri"/>
              </a:rPr>
              <a:t>della 5-HT, mentre possiedono solo una debole attività nei confronti della DA.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</a:rPr>
              <a:t>Dopo somministrazione prolungata inducono down-regulation dei recettori </a:t>
            </a:r>
            <a:r>
              <a:rPr lang="it-IT" b="1">
                <a:solidFill>
                  <a:srgbClr val="002060"/>
                </a:solidFill>
                <a:latin typeface="Symbol"/>
                <a:ea typeface="Symbol"/>
              </a:rPr>
              <a:t></a:t>
            </a:r>
            <a:r>
              <a:rPr lang="it-IT" b="1">
                <a:solidFill>
                  <a:srgbClr val="002060"/>
                </a:solidFill>
                <a:latin typeface="Calibri"/>
              </a:rPr>
              <a:t>2- adrenergici e 5-HT2 serotoninergici.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002060"/>
                </a:solidFill>
                <a:latin typeface="Calibri"/>
              </a:rPr>
              <a:t>Possiedono un certo grado di affinità per i recettori colinergici, adrenergici e istaminici.</a:t>
            </a:r>
            <a:r>
              <a:rPr lang="it-IT" b="1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endParaRPr/>
          </a:p>
        </p:txBody>
      </p:sp>
      <p:sp>
        <p:nvSpPr>
          <p:cNvPr id="239" name="CustomShape 3"/>
          <p:cNvSpPr/>
          <p:nvPr/>
        </p:nvSpPr>
        <p:spPr>
          <a:xfrm>
            <a:off x="1042920" y="1413000"/>
            <a:ext cx="2376720" cy="3448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b="1">
                <a:solidFill>
                  <a:srgbClr val="C00000"/>
                </a:solidFill>
                <a:latin typeface="Calibri"/>
                <a:ea typeface="Calibri"/>
              </a:rPr>
              <a:t>  Clomipramina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b="1">
                <a:solidFill>
                  <a:srgbClr val="C00000"/>
                </a:solidFill>
                <a:latin typeface="Calibri"/>
                <a:ea typeface="Calibri"/>
              </a:rPr>
              <a:t>  Amitriptilina	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b="1">
                <a:solidFill>
                  <a:srgbClr val="C00000"/>
                </a:solidFill>
                <a:latin typeface="Calibri"/>
                <a:ea typeface="Calibri"/>
              </a:rPr>
              <a:t>  Imipramina	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b="1">
                <a:solidFill>
                  <a:srgbClr val="C00000"/>
                </a:solidFill>
                <a:latin typeface="Calibri"/>
                <a:ea typeface="Calibri"/>
              </a:rPr>
              <a:t>  Desipramina	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b="1">
                <a:solidFill>
                  <a:srgbClr val="C00000"/>
                </a:solidFill>
                <a:latin typeface="Calibri"/>
                <a:ea typeface="Calibri"/>
              </a:rPr>
              <a:t>  Nortriptilina	</a:t>
            </a:r>
            <a:endParaRPr/>
          </a:p>
          <a:p>
            <a:pPr>
              <a:lnSpc>
                <a:spcPct val="100000"/>
              </a:lnSpc>
              <a:buFont typeface="Courier New"/>
              <a:buChar char="o"/>
            </a:pPr>
            <a:r>
              <a:rPr lang="en-US" sz="2000" b="1">
                <a:solidFill>
                  <a:srgbClr val="C00000"/>
                </a:solidFill>
                <a:latin typeface="Calibri"/>
                <a:ea typeface="Calibri"/>
              </a:rPr>
              <a:t>  Trimipramina	</a:t>
            </a:r>
            <a:endParaRPr/>
          </a:p>
        </p:txBody>
      </p:sp>
      <p:sp>
        <p:nvSpPr>
          <p:cNvPr id="240" name="Line 4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pic>
        <p:nvPicPr>
          <p:cNvPr id="241" name="Picture 7"/>
          <p:cNvPicPr/>
          <p:nvPr/>
        </p:nvPicPr>
        <p:blipFill>
          <a:blip r:embed="rId3" cstate="print"/>
          <a:stretch/>
        </p:blipFill>
        <p:spPr>
          <a:xfrm>
            <a:off x="3203640" y="907920"/>
            <a:ext cx="5529240" cy="307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0" y="189000"/>
            <a:ext cx="42084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CLOMIPRAMINA</a:t>
            </a:r>
            <a:endParaRPr/>
          </a:p>
        </p:txBody>
      </p:sp>
      <p:pic>
        <p:nvPicPr>
          <p:cNvPr id="244" name="Picture 17" descr="http://www.edrugs.eu/wp-content/uploads/Clomipramina-Anafranil.jpg"/>
          <p:cNvPicPr/>
          <p:nvPr/>
        </p:nvPicPr>
        <p:blipFill>
          <a:blip r:embed="rId3" cstate="print"/>
          <a:stretch/>
        </p:blipFill>
        <p:spPr>
          <a:xfrm>
            <a:off x="5867280" y="260280"/>
            <a:ext cx="2676600" cy="1900440"/>
          </a:xfrm>
          <a:prstGeom prst="rect">
            <a:avLst/>
          </a:prstGeom>
          <a:ln>
            <a:noFill/>
          </a:ln>
        </p:spPr>
      </p:pic>
      <p:sp>
        <p:nvSpPr>
          <p:cNvPr id="245" name="CustomShape 2"/>
          <p:cNvSpPr/>
          <p:nvPr/>
        </p:nvSpPr>
        <p:spPr>
          <a:xfrm>
            <a:off x="3621600" y="231840"/>
            <a:ext cx="16786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(Anafranil®)</a:t>
            </a:r>
            <a:endParaRPr/>
          </a:p>
        </p:txBody>
      </p:sp>
      <p:sp>
        <p:nvSpPr>
          <p:cNvPr id="246" name="CustomShape 3"/>
          <p:cNvSpPr/>
          <p:nvPr/>
        </p:nvSpPr>
        <p:spPr>
          <a:xfrm>
            <a:off x="395280" y="1700280"/>
            <a:ext cx="8424720" cy="189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   </a:t>
            </a:r>
            <a:r>
              <a:rPr lang="it-IT" sz="2000" u="sng">
                <a:solidFill>
                  <a:srgbClr val="16165D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16165D"/>
                </a:solidFill>
                <a:latin typeface="Calibri"/>
                <a:ea typeface="Calibri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   Assorbimento: 	Rapido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   Distribuzione: 	Volume distribuzione elevato                  		</a:t>
            </a:r>
            <a:endParaRPr/>
          </a:p>
          <a:p>
            <a:pPr lvl="4" algn="just">
              <a:lnSpc>
                <a:spcPct val="100000"/>
              </a:lnSpc>
            </a:pPr>
            <a:r>
              <a:rPr lang="it-IT" strike="noStrike">
                <a:solidFill>
                  <a:srgbClr val="16165D"/>
                </a:solidFill>
                <a:latin typeface="Calibri"/>
                <a:ea typeface="Calibri"/>
              </a:rPr>
              <a:t>   Metabolismo: 	Epatico: metabolita attivo </a:t>
            </a:r>
            <a:r>
              <a:rPr lang="it-IT" b="1" strike="noStrike">
                <a:solidFill>
                  <a:srgbClr val="16165D"/>
                </a:solidFill>
                <a:latin typeface="Calibri"/>
                <a:ea typeface="Calibri"/>
              </a:rPr>
              <a:t>demetilclomipramina (</a:t>
            </a:r>
            <a:r>
              <a:rPr lang="it-IT" b="1" strike="noStrike">
                <a:solidFill>
                  <a:srgbClr val="16165D"/>
                </a:solidFill>
                <a:latin typeface="Symbol"/>
                <a:ea typeface="Symbol"/>
              </a:rPr>
              <a:t></a:t>
            </a:r>
            <a:r>
              <a:rPr lang="it-IT" b="1" strike="noStrike">
                <a:solidFill>
                  <a:srgbClr val="16165D"/>
                </a:solidFill>
                <a:latin typeface="Calibri"/>
                <a:ea typeface="Calibri"/>
              </a:rPr>
              <a:t> NA)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   Eliminazione: 	preminentemente </a:t>
            </a:r>
            <a:r>
              <a:rPr lang="it-IT" b="1">
                <a:solidFill>
                  <a:srgbClr val="16165D"/>
                </a:solidFill>
                <a:latin typeface="Calibri"/>
                <a:ea typeface="Calibri"/>
              </a:rPr>
              <a:t>biliare</a:t>
            </a: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: </a:t>
            </a:r>
            <a:r>
              <a:rPr lang="it-IT" b="1">
                <a:solidFill>
                  <a:srgbClr val="16165D"/>
                </a:solidFill>
                <a:latin typeface="Calibri"/>
                <a:ea typeface="Calibri"/>
              </a:rPr>
              <a:t>~ 80%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		NOTEVOLI DIFFERENZE INTERINDIVIDUALI</a:t>
            </a:r>
            <a:endParaRPr/>
          </a:p>
        </p:txBody>
      </p:sp>
      <p:sp>
        <p:nvSpPr>
          <p:cNvPr id="247" name="CustomShape 4"/>
          <p:cNvSpPr/>
          <p:nvPr/>
        </p:nvSpPr>
        <p:spPr>
          <a:xfrm>
            <a:off x="539640" y="765000"/>
            <a:ext cx="457200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Per OS: 25-250 mg/die</a:t>
            </a:r>
            <a:endParaRPr/>
          </a:p>
        </p:txBody>
      </p:sp>
      <p:sp>
        <p:nvSpPr>
          <p:cNvPr id="248" name="CustomShape 5"/>
          <p:cNvSpPr/>
          <p:nvPr/>
        </p:nvSpPr>
        <p:spPr>
          <a:xfrm>
            <a:off x="467544" y="3501008"/>
            <a:ext cx="8209080" cy="313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dirty="0">
                <a:solidFill>
                  <a:srgbClr val="002060"/>
                </a:solidFill>
                <a:latin typeface="Calibri"/>
              </a:rPr>
              <a:t>  </a:t>
            </a:r>
            <a:r>
              <a:rPr lang="it-IT" sz="2000" u="sng" dirty="0">
                <a:solidFill>
                  <a:srgbClr val="002060"/>
                </a:solidFill>
                <a:latin typeface="Calibri"/>
              </a:rPr>
              <a:t>INDICAZIONI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b="1" i="1" dirty="0">
                <a:solidFill>
                  <a:srgbClr val="C00000"/>
                </a:solidFill>
                <a:latin typeface="Calibri"/>
              </a:rPr>
              <a:t>Trattamento della depressione</a:t>
            </a:r>
            <a:r>
              <a:rPr lang="it-IT" b="1" dirty="0">
                <a:solidFill>
                  <a:srgbClr val="C00000"/>
                </a:solidFill>
                <a:latin typeface="Calibri"/>
              </a:rPr>
              <a:t>: 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la </a:t>
            </a:r>
            <a:r>
              <a:rPr lang="it-IT" sz="1600" b="1" dirty="0">
                <a:solidFill>
                  <a:srgbClr val="002060"/>
                </a:solidFill>
                <a:latin typeface="Calibri"/>
              </a:rPr>
              <a:t>dose di attacco 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è estremamente variabile (10-75 mg/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die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). Il dosaggio può essere gradualmente aumentato già dopo 2-3 giorni fino alla dose massima di 150 mg al giorno. In ambiente ospedaliero è possibile iniziare da dosaggi maggiori (100 mg/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die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) e aumentare il dosaggio fino a 300 mg/</a:t>
            </a:r>
            <a:r>
              <a:rPr lang="it-IT" sz="1600" dirty="0" err="1">
                <a:solidFill>
                  <a:srgbClr val="002060"/>
                </a:solidFill>
                <a:latin typeface="Calibri"/>
              </a:rPr>
              <a:t>die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1600" dirty="0">
                <a:solidFill>
                  <a:srgbClr val="002060"/>
                </a:solidFill>
                <a:latin typeface="Calibri"/>
              </a:rPr>
              <a:t>Nella </a:t>
            </a:r>
            <a:r>
              <a:rPr lang="it-IT" sz="1600" b="1" dirty="0">
                <a:solidFill>
                  <a:srgbClr val="002060"/>
                </a:solidFill>
                <a:latin typeface="Calibri"/>
              </a:rPr>
              <a:t>terapia di mantenimento 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si tende a mantenere il dosaggio pieno iniziale, con durata variabile, monitorando le condizioni cliniche del paziente. Nel caso di un unico episodio depressivo e di rapida risposta alla terapia, dopo un trattamento di 6-9 mesi è consigliabile ridurre gradualmente il dosaggio</a:t>
            </a:r>
            <a:r>
              <a:rPr lang="it-IT" sz="1600" dirty="0" smtClean="0">
                <a:solidFill>
                  <a:srgbClr val="002060"/>
                </a:solidFill>
                <a:latin typeface="Calibri"/>
              </a:rPr>
              <a:t>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i="1" dirty="0">
                <a:solidFill>
                  <a:srgbClr val="C00000"/>
                </a:solidFill>
                <a:latin typeface="Calibri"/>
              </a:rPr>
              <a:t>Attacchi di panico: 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la </a:t>
            </a:r>
            <a:r>
              <a:rPr lang="it-IT" sz="1600" b="1" dirty="0">
                <a:solidFill>
                  <a:srgbClr val="002060"/>
                </a:solidFill>
                <a:latin typeface="Calibri"/>
              </a:rPr>
              <a:t>dose iniziale </a:t>
            </a:r>
            <a:r>
              <a:rPr lang="it-IT" sz="1600" dirty="0">
                <a:solidFill>
                  <a:srgbClr val="002060"/>
                </a:solidFill>
                <a:latin typeface="Calibri"/>
              </a:rPr>
              <a:t>è di 10 mg giornalieri. In base alla risposta clinica la dose potrà essere aumentata a giudizio del medico fino ad un massimo di 150 mg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0" y="189000"/>
            <a:ext cx="42084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CLOMIPRAMINA</a:t>
            </a:r>
            <a:endParaRPr/>
          </a:p>
        </p:txBody>
      </p:sp>
      <p:pic>
        <p:nvPicPr>
          <p:cNvPr id="251" name="Picture 17" descr="http://www.edrugs.eu/wp-content/uploads/Clomipramina-Anafranil.jpg"/>
          <p:cNvPicPr/>
          <p:nvPr/>
        </p:nvPicPr>
        <p:blipFill>
          <a:blip r:embed="rId3" cstate="print"/>
          <a:stretch/>
        </p:blipFill>
        <p:spPr>
          <a:xfrm>
            <a:off x="5867280" y="260280"/>
            <a:ext cx="2676600" cy="1900440"/>
          </a:xfrm>
          <a:prstGeom prst="rect">
            <a:avLst/>
          </a:prstGeom>
          <a:ln>
            <a:noFill/>
          </a:ln>
        </p:spPr>
      </p:pic>
      <p:sp>
        <p:nvSpPr>
          <p:cNvPr id="252" name="CustomShape 2"/>
          <p:cNvSpPr/>
          <p:nvPr/>
        </p:nvSpPr>
        <p:spPr>
          <a:xfrm>
            <a:off x="3621600" y="231840"/>
            <a:ext cx="16786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(Anafranil®)</a:t>
            </a:r>
            <a:endParaRPr/>
          </a:p>
        </p:txBody>
      </p:sp>
      <p:sp>
        <p:nvSpPr>
          <p:cNvPr id="253" name="CustomShape 3"/>
          <p:cNvSpPr/>
          <p:nvPr/>
        </p:nvSpPr>
        <p:spPr>
          <a:xfrm>
            <a:off x="539640" y="1093680"/>
            <a:ext cx="8209080" cy="359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C00000"/>
                </a:solidFill>
                <a:latin typeface="Calibri"/>
              </a:rPr>
              <a:t>EFFETTI INDESIDERATI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</a:rPr>
              <a:t>- anticolinergici </a:t>
            </a:r>
            <a:r>
              <a:rPr lang="it-IT" sz="1600" i="1">
                <a:solidFill>
                  <a:srgbClr val="002060"/>
                </a:solidFill>
                <a:latin typeface="Calibri"/>
              </a:rPr>
              <a:t>(secchezza delle fauci, sudorazione, stipsi, visione offuscata)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</a:rPr>
              <a:t>- gastrointestinali</a:t>
            </a:r>
            <a:r>
              <a:rPr lang="it-IT" sz="1600" i="1">
                <a:solidFill>
                  <a:srgbClr val="002060"/>
                </a:solidFill>
                <a:latin typeface="Calibri"/>
              </a:rPr>
              <a:t> (nausea, vomito, diarrea)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</a:rPr>
              <a:t>- dermatologici </a:t>
            </a:r>
            <a:r>
              <a:rPr lang="it-IT" sz="1600" i="1">
                <a:solidFill>
                  <a:srgbClr val="002060"/>
                </a:solidFill>
                <a:latin typeface="Calibri"/>
              </a:rPr>
              <a:t>(rash cutanei e orticaria, fotosensibilità, prurito)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</a:rPr>
              <a:t>- cardiovascolari </a:t>
            </a:r>
            <a:r>
              <a:rPr lang="it-IT" sz="1600" i="1">
                <a:solidFill>
                  <a:srgbClr val="002060"/>
                </a:solidFill>
                <a:latin typeface="Calibri"/>
              </a:rPr>
              <a:t>(ipotensione posturale, tachicardia, aritmie, aumento della pressione)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</a:rPr>
              <a:t>- endocrini </a:t>
            </a:r>
            <a:r>
              <a:rPr lang="it-IT" sz="1600" i="1">
                <a:solidFill>
                  <a:srgbClr val="002060"/>
                </a:solidFill>
                <a:latin typeface="Calibri"/>
              </a:rPr>
              <a:t>(aumento del peso corporeo, disturbi della libido)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002060"/>
                </a:solidFill>
                <a:latin typeface="Calibri"/>
              </a:rPr>
              <a:t> ematologici </a:t>
            </a:r>
            <a:r>
              <a:rPr lang="it-IT" sz="1600" i="1">
                <a:solidFill>
                  <a:srgbClr val="002060"/>
                </a:solidFill>
                <a:latin typeface="Calibri"/>
              </a:rPr>
              <a:t>(casi isolati di leucopenia, agranulocitosi, trombocitopenia, eosinofilia e porpora)</a:t>
            </a: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endParaRPr/>
          </a:p>
          <a:p>
            <a:pPr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002060"/>
                </a:solidFill>
                <a:latin typeface="Calibri"/>
              </a:rPr>
              <a:t> </a:t>
            </a:r>
            <a:r>
              <a:rPr lang="it-IT" b="1">
                <a:solidFill>
                  <a:srgbClr val="002060"/>
                </a:solidFill>
                <a:latin typeface="Calibri"/>
              </a:rPr>
              <a:t>psichiatrici</a:t>
            </a:r>
            <a:r>
              <a:rPr lang="it-IT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i="1">
                <a:solidFill>
                  <a:srgbClr val="002060"/>
                </a:solidFill>
                <a:latin typeface="Calibri"/>
              </a:rPr>
              <a:t>(sonnolenza o insonnia, aumento dell'appetito, confusione mentale, soprattutto nei pazienti anziani o con morbo di Parkinson, stati ansiosi, mania, aggressività, vuoti di memoria)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</a:rPr>
              <a:t>- </a:t>
            </a:r>
            <a:r>
              <a:rPr lang="it-IT" b="1">
                <a:solidFill>
                  <a:srgbClr val="002060"/>
                </a:solidFill>
                <a:latin typeface="Calibri"/>
              </a:rPr>
              <a:t>neurologici</a:t>
            </a:r>
            <a:r>
              <a:rPr lang="it-IT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 i="1">
                <a:solidFill>
                  <a:srgbClr val="002060"/>
                </a:solidFill>
                <a:latin typeface="Calibri"/>
              </a:rPr>
              <a:t>(vertigini, tremori, cefalee, mioclono, delirio, disturbi della parola, parestesie, debolezza muscolare, ipertonia muscolare)</a:t>
            </a:r>
            <a:endParaRPr/>
          </a:p>
        </p:txBody>
      </p:sp>
      <p:sp>
        <p:nvSpPr>
          <p:cNvPr id="254" name="CustomShape 4"/>
          <p:cNvSpPr/>
          <p:nvPr/>
        </p:nvSpPr>
        <p:spPr>
          <a:xfrm>
            <a:off x="611560" y="4941168"/>
            <a:ext cx="24480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u="sng" dirty="0">
                <a:solidFill>
                  <a:srgbClr val="C00000"/>
                </a:solidFill>
                <a:latin typeface="Calibri"/>
                <a:ea typeface="Calibri"/>
              </a:rPr>
              <a:t>CONTROINDICAZIONI</a:t>
            </a:r>
            <a:endParaRPr dirty="0"/>
          </a:p>
        </p:txBody>
      </p:sp>
      <p:sp>
        <p:nvSpPr>
          <p:cNvPr id="255" name="CustomShape 5"/>
          <p:cNvSpPr/>
          <p:nvPr/>
        </p:nvSpPr>
        <p:spPr>
          <a:xfrm>
            <a:off x="179512" y="5373216"/>
            <a:ext cx="360036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>
              <a:lnSpc>
                <a:spcPct val="100000"/>
              </a:lnSpc>
            </a:pPr>
            <a:r>
              <a:rPr lang="it-IT" b="1" strike="noStrike" dirty="0">
                <a:solidFill>
                  <a:srgbClr val="16165D"/>
                </a:solidFill>
                <a:latin typeface="Calibri"/>
                <a:ea typeface="Calibri"/>
              </a:rPr>
              <a:t>Cardiopatie</a:t>
            </a:r>
            <a:endParaRPr dirty="0"/>
          </a:p>
          <a:p>
            <a:pPr lvl="1">
              <a:lnSpc>
                <a:spcPct val="100000"/>
              </a:lnSpc>
            </a:pPr>
            <a:r>
              <a:rPr lang="it-IT" b="1" strike="noStrike" dirty="0">
                <a:solidFill>
                  <a:srgbClr val="16165D"/>
                </a:solidFill>
                <a:latin typeface="Calibri"/>
                <a:ea typeface="Calibri"/>
              </a:rPr>
              <a:t>Atrofia testicolare</a:t>
            </a:r>
            <a:endParaRPr dirty="0"/>
          </a:p>
          <a:p>
            <a:pPr lvl="1">
              <a:lnSpc>
                <a:spcPct val="100000"/>
              </a:lnSpc>
            </a:pPr>
            <a:r>
              <a:rPr lang="it-IT" b="1" strike="noStrike" dirty="0">
                <a:solidFill>
                  <a:srgbClr val="16165D"/>
                </a:solidFill>
                <a:latin typeface="Calibri"/>
                <a:ea typeface="Calibri"/>
              </a:rPr>
              <a:t>Glaucoma</a:t>
            </a:r>
            <a:endParaRPr dirty="0"/>
          </a:p>
          <a:p>
            <a:pPr lvl="1">
              <a:lnSpc>
                <a:spcPct val="100000"/>
              </a:lnSpc>
            </a:pPr>
            <a:r>
              <a:rPr lang="it-IT" b="1" strike="noStrike" dirty="0">
                <a:solidFill>
                  <a:srgbClr val="16165D"/>
                </a:solidFill>
                <a:latin typeface="Calibri"/>
                <a:ea typeface="Calibri"/>
              </a:rPr>
              <a:t>Associazione con I-MAO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324000" y="260280"/>
            <a:ext cx="27352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AMITRIPTILINA</a:t>
            </a:r>
            <a:endParaRPr/>
          </a:p>
        </p:txBody>
      </p:sp>
      <p:sp>
        <p:nvSpPr>
          <p:cNvPr id="258" name="CustomShape 2"/>
          <p:cNvSpPr/>
          <p:nvPr/>
        </p:nvSpPr>
        <p:spPr>
          <a:xfrm>
            <a:off x="2995200" y="231840"/>
            <a:ext cx="14259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(Laroxyl®)</a:t>
            </a:r>
            <a:endParaRPr/>
          </a:p>
        </p:txBody>
      </p:sp>
      <p:pic>
        <p:nvPicPr>
          <p:cNvPr id="259" name="Picture 2" descr="http://sscacc.altervista.org/wp-content/uploads/2013/05/laroxyl.jpg"/>
          <p:cNvPicPr/>
          <p:nvPr/>
        </p:nvPicPr>
        <p:blipFill>
          <a:blip r:embed="rId3" cstate="print"/>
          <a:stretch/>
        </p:blipFill>
        <p:spPr>
          <a:xfrm>
            <a:off x="6948360" y="260280"/>
            <a:ext cx="1436760" cy="1522440"/>
          </a:xfrm>
          <a:prstGeom prst="rect">
            <a:avLst/>
          </a:prstGeom>
          <a:ln>
            <a:noFill/>
          </a:ln>
        </p:spPr>
      </p:pic>
      <p:pic>
        <p:nvPicPr>
          <p:cNvPr id="260" name="Picture 6" descr="http://www.psicofarmacos.info/images/farmacos2/merck-amitriptilina.gif"/>
          <p:cNvPicPr/>
          <p:nvPr/>
        </p:nvPicPr>
        <p:blipFill>
          <a:blip r:embed="rId4" cstate="print"/>
          <a:stretch/>
        </p:blipFill>
        <p:spPr>
          <a:xfrm>
            <a:off x="4932360" y="476280"/>
            <a:ext cx="2087640" cy="1185840"/>
          </a:xfrm>
          <a:prstGeom prst="rect">
            <a:avLst/>
          </a:prstGeom>
          <a:ln>
            <a:noFill/>
          </a:ln>
        </p:spPr>
      </p:pic>
      <p:sp>
        <p:nvSpPr>
          <p:cNvPr id="261" name="CustomShape 3"/>
          <p:cNvSpPr/>
          <p:nvPr/>
        </p:nvSpPr>
        <p:spPr>
          <a:xfrm>
            <a:off x="324000" y="3860640"/>
            <a:ext cx="24476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IMIPRAMINA</a:t>
            </a:r>
            <a:endParaRPr/>
          </a:p>
        </p:txBody>
      </p:sp>
      <p:pic>
        <p:nvPicPr>
          <p:cNvPr id="262" name="Picture 8" descr="http://newpharmacyonline.com/1087/294-1087.jpg"/>
          <p:cNvPicPr/>
          <p:nvPr/>
        </p:nvPicPr>
        <p:blipFill>
          <a:blip r:embed="rId5" cstate="print"/>
          <a:stretch/>
        </p:blipFill>
        <p:spPr>
          <a:xfrm>
            <a:off x="4859280" y="4076640"/>
            <a:ext cx="1428840" cy="1428840"/>
          </a:xfrm>
          <a:prstGeom prst="rect">
            <a:avLst/>
          </a:prstGeom>
          <a:ln>
            <a:noFill/>
          </a:ln>
        </p:spPr>
      </p:pic>
      <p:sp>
        <p:nvSpPr>
          <p:cNvPr id="263" name="CustomShape 4"/>
          <p:cNvSpPr/>
          <p:nvPr/>
        </p:nvSpPr>
        <p:spPr>
          <a:xfrm>
            <a:off x="2643480" y="3855960"/>
            <a:ext cx="25855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(Tofranil®, Ritalin®)</a:t>
            </a:r>
            <a:endParaRPr/>
          </a:p>
        </p:txBody>
      </p:sp>
      <p:pic>
        <p:nvPicPr>
          <p:cNvPr id="264" name="Picture 10" descr="http://www.fotosimagenes.org/imagenes/imipramina-2.jpg"/>
          <p:cNvPicPr/>
          <p:nvPr/>
        </p:nvPicPr>
        <p:blipFill>
          <a:blip r:embed="rId6" cstate="print"/>
          <a:stretch/>
        </p:blipFill>
        <p:spPr>
          <a:xfrm>
            <a:off x="6300720" y="4221000"/>
            <a:ext cx="1727280" cy="1298880"/>
          </a:xfrm>
          <a:prstGeom prst="rect">
            <a:avLst/>
          </a:prstGeom>
          <a:ln>
            <a:noFill/>
          </a:ln>
        </p:spPr>
      </p:pic>
      <p:sp>
        <p:nvSpPr>
          <p:cNvPr id="265" name="CustomShape 5"/>
          <p:cNvSpPr/>
          <p:nvPr/>
        </p:nvSpPr>
        <p:spPr>
          <a:xfrm>
            <a:off x="468360" y="711360"/>
            <a:ext cx="295128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Per OS: 25-250 mg/die</a:t>
            </a:r>
            <a:endParaRPr/>
          </a:p>
        </p:txBody>
      </p:sp>
      <p:sp>
        <p:nvSpPr>
          <p:cNvPr id="266" name="CustomShape 6"/>
          <p:cNvSpPr/>
          <p:nvPr/>
        </p:nvSpPr>
        <p:spPr>
          <a:xfrm>
            <a:off x="468360" y="4437000"/>
            <a:ext cx="4608360" cy="94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Per OS: 25-300 mg/die</a:t>
            </a:r>
            <a:endParaRPr/>
          </a:p>
          <a:p>
            <a:pPr>
              <a:lnSpc>
                <a:spcPct val="100000"/>
              </a:lnSpc>
            </a:pPr>
            <a:r>
              <a:rPr lang="it-IT" sz="1600" b="1" i="1">
                <a:solidFill>
                  <a:srgbClr val="C00000"/>
                </a:solidFill>
                <a:latin typeface="Calibri"/>
                <a:ea typeface="Calibri"/>
              </a:rPr>
              <a:t>metabolita attivo desipramina</a:t>
            </a:r>
            <a:endParaRPr/>
          </a:p>
        </p:txBody>
      </p:sp>
      <p:sp>
        <p:nvSpPr>
          <p:cNvPr id="267" name="CustomShape 7"/>
          <p:cNvSpPr/>
          <p:nvPr/>
        </p:nvSpPr>
        <p:spPr>
          <a:xfrm>
            <a:off x="468360" y="5084640"/>
            <a:ext cx="8209080" cy="137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</a:rPr>
              <a:t>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Depressione</a:t>
            </a:r>
            <a:r>
              <a:rPr lang="it-IT" b="1">
                <a:solidFill>
                  <a:srgbClr val="C00000"/>
                </a:solidFill>
                <a:latin typeface="Calibri"/>
              </a:rPr>
              <a:t>: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Adulti, 75 mg/die (max 300 mg) - Anziani, 10 mg (max 50 mg)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Enuresi notturna: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25-75 mg (dipende dall'età).</a:t>
            </a:r>
            <a:endParaRPr/>
          </a:p>
        </p:txBody>
      </p:sp>
      <p:sp>
        <p:nvSpPr>
          <p:cNvPr id="268" name="CustomShape 8"/>
          <p:cNvSpPr/>
          <p:nvPr/>
        </p:nvSpPr>
        <p:spPr>
          <a:xfrm>
            <a:off x="468360" y="1557360"/>
            <a:ext cx="8351640" cy="198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Depressione: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20-30 mg/die sino a 200-250 mg/die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Profilassi emicrania: 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30-50 mg/die. Bambini (età &gt; 12 anni): 0,25-1 mg/kg/die.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Dolore neuropatico</a:t>
            </a:r>
            <a:r>
              <a:rPr lang="it-IT" b="1">
                <a:solidFill>
                  <a:srgbClr val="C00000"/>
                </a:solidFill>
                <a:latin typeface="Calibri"/>
              </a:rPr>
              <a:t>:</a:t>
            </a:r>
            <a:r>
              <a:rPr lang="it-IT" b="1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25-150 mg/die. Iniziare con 25 mg/die alla sera, da incrementare con cadenza settimanale per almeno 6-8 settimane.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Insonnia: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10-50 mg/die prima di coricarsi.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Fibromialgia: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dosi comprese tra 10-50 mg/die refratte secondo prescrizione medica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Singhiozzo</a:t>
            </a:r>
            <a:r>
              <a:rPr lang="it-IT" b="1">
                <a:solidFill>
                  <a:srgbClr val="C00000"/>
                </a:solidFill>
                <a:latin typeface="Calibri"/>
              </a:rPr>
              <a:t>:</a:t>
            </a:r>
            <a:r>
              <a:rPr lang="it-IT" b="1">
                <a:solidFill>
                  <a:srgbClr val="002060"/>
                </a:solidFill>
                <a:latin typeface="Calibri"/>
              </a:rPr>
              <a:t>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nei trial clinici sono state utilizzate dosi di 20 mg/die refratte in 2 somministrazioni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835280" y="981000"/>
            <a:ext cx="5400720" cy="1584360"/>
          </a:xfrm>
          <a:prstGeom prst="rect">
            <a:avLst/>
          </a:prstGeom>
          <a:solidFill>
            <a:srgbClr val="D2D2F4"/>
          </a:solidFill>
          <a:ln w="255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1" name="CustomShape 2"/>
          <p:cNvSpPr/>
          <p:nvPr/>
        </p:nvSpPr>
        <p:spPr>
          <a:xfrm>
            <a:off x="304920" y="87480"/>
            <a:ext cx="8534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EFFETTI INDESIDERATI  DEI TCA</a:t>
            </a:r>
            <a:endParaRPr/>
          </a:p>
        </p:txBody>
      </p:sp>
      <p:sp>
        <p:nvSpPr>
          <p:cNvPr id="272" name="Line 3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sp>
        <p:nvSpPr>
          <p:cNvPr id="273" name="CustomShape 4"/>
          <p:cNvSpPr/>
          <p:nvPr/>
        </p:nvSpPr>
        <p:spPr>
          <a:xfrm>
            <a:off x="971600" y="2564904"/>
            <a:ext cx="7559640" cy="374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/>
                <a:ea typeface="Calibri"/>
              </a:rPr>
              <a:t>NEUROPSICHICI: </a:t>
            </a:r>
            <a:endParaRPr dirty="0"/>
          </a:p>
          <a:p>
            <a:pPr>
              <a:lnSpc>
                <a:spcPct val="90000"/>
              </a:lnSpc>
            </a:pPr>
            <a:r>
              <a:rPr lang="it-IT" sz="2000" b="1" dirty="0">
                <a:solidFill>
                  <a:srgbClr val="002060"/>
                </a:solidFill>
                <a:latin typeface="Calibri"/>
                <a:ea typeface="Calibri"/>
              </a:rPr>
              <a:t>     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disinibizione, aumento aggressività nei primi giorni, agitazione, ansia, confusione mentale, abbassamento della soglia </a:t>
            </a:r>
            <a:r>
              <a:rPr lang="it-IT" sz="2000" dirty="0" err="1">
                <a:solidFill>
                  <a:srgbClr val="002060"/>
                </a:solidFill>
                <a:latin typeface="Calibri"/>
                <a:ea typeface="Calibri"/>
              </a:rPr>
              <a:t>epilettogena</a:t>
            </a:r>
            <a:endParaRPr dirty="0"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/>
                <a:ea typeface="Calibri"/>
              </a:rPr>
              <a:t>CARDIOVASCOLARI: </a:t>
            </a:r>
            <a:endParaRPr dirty="0"/>
          </a:p>
          <a:p>
            <a:pPr>
              <a:lnSpc>
                <a:spcPct val="90000"/>
              </a:lnSpc>
            </a:pPr>
            <a:r>
              <a:rPr lang="it-IT" sz="2000" b="1" dirty="0">
                <a:solidFill>
                  <a:srgbClr val="002060"/>
                </a:solidFill>
                <a:latin typeface="Calibri"/>
                <a:ea typeface="Calibri"/>
              </a:rPr>
              <a:t>     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disturbi di conduzione atrio-ventricolare </a:t>
            </a:r>
            <a:endParaRPr dirty="0"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/>
                <a:ea typeface="Calibri"/>
              </a:rPr>
              <a:t>OCULARI: </a:t>
            </a:r>
            <a:endParaRPr dirty="0"/>
          </a:p>
          <a:p>
            <a:pPr>
              <a:lnSpc>
                <a:spcPct val="90000"/>
              </a:lnSpc>
            </a:pPr>
            <a:r>
              <a:rPr lang="it-IT" sz="2000" b="1" dirty="0">
                <a:solidFill>
                  <a:srgbClr val="002060"/>
                </a:solidFill>
                <a:latin typeface="Calibri"/>
                <a:ea typeface="Calibri"/>
              </a:rPr>
              <a:t>     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attacco di glaucoma</a:t>
            </a:r>
            <a:endParaRPr dirty="0"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/>
                <a:ea typeface="Calibri"/>
              </a:rPr>
              <a:t>DIGESTIVI: </a:t>
            </a:r>
            <a:endParaRPr dirty="0"/>
          </a:p>
          <a:p>
            <a:pPr>
              <a:lnSpc>
                <a:spcPct val="90000"/>
              </a:lnSpc>
            </a:pPr>
            <a:r>
              <a:rPr lang="it-IT" sz="2000" b="1" dirty="0">
                <a:solidFill>
                  <a:srgbClr val="002060"/>
                </a:solidFill>
                <a:latin typeface="Calibri"/>
                <a:ea typeface="Calibri"/>
              </a:rPr>
              <a:t>     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secchezza delle fauci</a:t>
            </a:r>
            <a:endParaRPr dirty="0"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 dirty="0">
                <a:solidFill>
                  <a:srgbClr val="002060"/>
                </a:solidFill>
                <a:latin typeface="Calibri"/>
                <a:ea typeface="Calibri"/>
              </a:rPr>
              <a:t>GENITO-URINARI:</a:t>
            </a:r>
            <a:endParaRPr dirty="0"/>
          </a:p>
          <a:p>
            <a:pPr>
              <a:lnSpc>
                <a:spcPct val="90000"/>
              </a:lnSpc>
            </a:pPr>
            <a:r>
              <a:rPr lang="it-IT" sz="2000" b="1" dirty="0">
                <a:solidFill>
                  <a:srgbClr val="002060"/>
                </a:solidFill>
                <a:latin typeface="Calibri"/>
                <a:ea typeface="Calibri"/>
              </a:rPr>
              <a:t>     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ritenzione urinaria, </a:t>
            </a:r>
            <a:r>
              <a:rPr lang="it-IT" sz="2000" dirty="0" smtClean="0">
                <a:solidFill>
                  <a:srgbClr val="002060"/>
                </a:solidFill>
                <a:latin typeface="Calibri"/>
                <a:ea typeface="Calibri"/>
              </a:rPr>
              <a:t>difficoltà 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all’erezione, </a:t>
            </a:r>
            <a:r>
              <a:rPr lang="it-IT" sz="2000" dirty="0" smtClean="0">
                <a:solidFill>
                  <a:srgbClr val="002060"/>
                </a:solidFill>
                <a:latin typeface="Calibri"/>
                <a:ea typeface="Calibri"/>
              </a:rPr>
              <a:t>ritardo 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all’eiaculazione</a:t>
            </a:r>
            <a:endParaRPr dirty="0"/>
          </a:p>
        </p:txBody>
      </p:sp>
      <p:sp>
        <p:nvSpPr>
          <p:cNvPr id="274" name="CustomShape 5"/>
          <p:cNvSpPr/>
          <p:nvPr/>
        </p:nvSpPr>
        <p:spPr>
          <a:xfrm>
            <a:off x="1908000" y="981000"/>
            <a:ext cx="5256360" cy="14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Symbol" charset="2"/>
              <a:buChar char=""/>
            </a:pP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 secchezza delle fauci, offuscamento della vista,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    costipazione </a:t>
            </a:r>
            <a:r>
              <a:rPr lang="it-IT" sz="2000" i="1" dirty="0">
                <a:solidFill>
                  <a:srgbClr val="002060"/>
                </a:solidFill>
                <a:latin typeface="Calibri"/>
                <a:ea typeface="Calibri"/>
              </a:rPr>
              <a:t>(blocco muscarinico)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it-IT" sz="2000" b="1" dirty="0">
                <a:solidFill>
                  <a:srgbClr val="16165D"/>
                </a:solidFill>
                <a:latin typeface="Calibri"/>
                <a:ea typeface="Calibri"/>
              </a:rPr>
              <a:t> </a:t>
            </a:r>
            <a:endParaRPr dirty="0"/>
          </a:p>
          <a:p>
            <a:pPr algn="just">
              <a:lnSpc>
                <a:spcPct val="100000"/>
              </a:lnSpc>
              <a:buFont typeface="Symbol" charset="2"/>
              <a:buChar char=""/>
            </a:pPr>
            <a:r>
              <a:rPr lang="it-IT" sz="2000" b="1" dirty="0">
                <a:solidFill>
                  <a:srgbClr val="16165D"/>
                </a:solidFill>
                <a:latin typeface="Calibri"/>
                <a:ea typeface="Calibri"/>
              </a:rPr>
              <a:t> </a:t>
            </a:r>
            <a:r>
              <a:rPr lang="it-IT" sz="2000" dirty="0" err="1">
                <a:solidFill>
                  <a:srgbClr val="002060"/>
                </a:solidFill>
                <a:latin typeface="Calibri"/>
                <a:ea typeface="Calibri"/>
              </a:rPr>
              <a:t>sedazione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it-IT" sz="2000" i="1" dirty="0">
                <a:solidFill>
                  <a:srgbClr val="002060"/>
                </a:solidFill>
                <a:latin typeface="Calibri"/>
                <a:ea typeface="Calibri"/>
              </a:rPr>
              <a:t>(blocco H1); </a:t>
            </a:r>
            <a:endParaRPr dirty="0"/>
          </a:p>
          <a:p>
            <a:pPr algn="just">
              <a:lnSpc>
                <a:spcPct val="100000"/>
              </a:lnSpc>
              <a:buFont typeface="Symbol" charset="2"/>
              <a:buChar char=""/>
            </a:pPr>
            <a:r>
              <a:rPr lang="it-IT" sz="2000" i="1" dirty="0">
                <a:solidFill>
                  <a:srgbClr val="002060"/>
                </a:solidFill>
                <a:latin typeface="Calibri"/>
                <a:ea typeface="Calibri"/>
              </a:rPr>
              <a:t>  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ipotensione posturale </a:t>
            </a:r>
            <a:r>
              <a:rPr lang="it-IT" sz="2000" i="1" dirty="0">
                <a:solidFill>
                  <a:srgbClr val="002060"/>
                </a:solidFill>
                <a:latin typeface="Calibri"/>
                <a:ea typeface="Calibri"/>
              </a:rPr>
              <a:t>(blocco a-adrenergico);</a:t>
            </a:r>
            <a:r>
              <a:rPr lang="it-IT" sz="2000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304920" y="152280"/>
            <a:ext cx="8534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32946A"/>
                </a:solidFill>
                <a:latin typeface="Calibri"/>
                <a:ea typeface="Calibri"/>
              </a:rPr>
              <a:t>INIBITORI delle MONOAMINO OSSIDASI (I-MAO)</a:t>
            </a:r>
            <a:endParaRPr/>
          </a:p>
        </p:txBody>
      </p:sp>
      <p:sp>
        <p:nvSpPr>
          <p:cNvPr id="277" name="CustomShape 2"/>
          <p:cNvSpPr/>
          <p:nvPr/>
        </p:nvSpPr>
        <p:spPr>
          <a:xfrm>
            <a:off x="324000" y="5445000"/>
            <a:ext cx="864072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20000"/>
              </a:lnSpc>
            </a:pPr>
            <a:r>
              <a:rPr lang="it-IT">
                <a:solidFill>
                  <a:srgbClr val="7030A0"/>
                </a:solidFill>
                <a:latin typeface="Calibri"/>
                <a:ea typeface="Calibri"/>
              </a:rPr>
              <a:t>Pargilina  Tranilcipromina Iproniazide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Inibiscono la DEGRADAZIONE DI NA, 5-HT  e (in parte) DA e ne aumentano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la disponibilità INTRACELLULARE </a:t>
            </a:r>
            <a:endParaRPr/>
          </a:p>
        </p:txBody>
      </p:sp>
      <p:sp>
        <p:nvSpPr>
          <p:cNvPr id="278" name="Line 3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009973"/>
            </a:solidFill>
            <a:miter/>
          </a:ln>
        </p:spPr>
      </p:sp>
      <p:sp>
        <p:nvSpPr>
          <p:cNvPr id="279" name="CustomShape 4"/>
          <p:cNvSpPr/>
          <p:nvPr/>
        </p:nvSpPr>
        <p:spPr>
          <a:xfrm>
            <a:off x="2627280" y="2279520"/>
            <a:ext cx="2448000" cy="2305080"/>
          </a:xfrm>
          <a:prstGeom prst="ellipse">
            <a:avLst/>
          </a:prstGeom>
          <a:solidFill>
            <a:srgbClr val="FFFFFF"/>
          </a:solidFill>
          <a:ln w="25560">
            <a:solidFill>
              <a:srgbClr val="0095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5"/>
          <p:cNvSpPr/>
          <p:nvPr/>
        </p:nvSpPr>
        <p:spPr>
          <a:xfrm>
            <a:off x="3706920" y="2279520"/>
            <a:ext cx="2449440" cy="2305080"/>
          </a:xfrm>
          <a:prstGeom prst="ellipse">
            <a:avLst/>
          </a:prstGeom>
          <a:noFill/>
          <a:ln w="255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6"/>
          <p:cNvSpPr/>
          <p:nvPr/>
        </p:nvSpPr>
        <p:spPr>
          <a:xfrm>
            <a:off x="2914560" y="2774880"/>
            <a:ext cx="9363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00664D"/>
                </a:solidFill>
                <a:latin typeface="Calibri"/>
                <a:ea typeface="Calibri"/>
              </a:rPr>
              <a:t>MAO-A</a:t>
            </a:r>
            <a:endParaRPr/>
          </a:p>
        </p:txBody>
      </p:sp>
      <p:sp>
        <p:nvSpPr>
          <p:cNvPr id="282" name="CustomShape 7"/>
          <p:cNvSpPr/>
          <p:nvPr/>
        </p:nvSpPr>
        <p:spPr>
          <a:xfrm>
            <a:off x="3851640" y="2775240"/>
            <a:ext cx="115236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7030A0"/>
                </a:solidFill>
                <a:latin typeface="Calibri"/>
                <a:ea typeface="Calibri"/>
              </a:rPr>
              <a:t>MAO-A/B</a:t>
            </a:r>
            <a:endParaRPr/>
          </a:p>
        </p:txBody>
      </p:sp>
      <p:sp>
        <p:nvSpPr>
          <p:cNvPr id="283" name="CustomShape 8"/>
          <p:cNvSpPr/>
          <p:nvPr/>
        </p:nvSpPr>
        <p:spPr>
          <a:xfrm>
            <a:off x="5004000" y="2775240"/>
            <a:ext cx="93600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MAO-B</a:t>
            </a:r>
            <a:endParaRPr/>
          </a:p>
        </p:txBody>
      </p:sp>
      <p:sp>
        <p:nvSpPr>
          <p:cNvPr id="284" name="CustomShape 9"/>
          <p:cNvSpPr/>
          <p:nvPr/>
        </p:nvSpPr>
        <p:spPr>
          <a:xfrm>
            <a:off x="2987640" y="3144600"/>
            <a:ext cx="9363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00664D"/>
                </a:solidFill>
                <a:latin typeface="Calibri"/>
                <a:ea typeface="Calibri"/>
              </a:rPr>
              <a:t>NA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00664D"/>
                </a:solidFill>
                <a:latin typeface="Calibri"/>
              </a:rPr>
              <a:t>5-HT</a:t>
            </a:r>
            <a:endParaRPr/>
          </a:p>
        </p:txBody>
      </p:sp>
      <p:sp>
        <p:nvSpPr>
          <p:cNvPr id="285" name="CustomShape 10"/>
          <p:cNvSpPr/>
          <p:nvPr/>
        </p:nvSpPr>
        <p:spPr>
          <a:xfrm>
            <a:off x="4067640" y="3144600"/>
            <a:ext cx="936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Calibri"/>
                <a:ea typeface="Calibri"/>
              </a:rPr>
              <a:t>TYA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Calibri"/>
              </a:rPr>
              <a:t>DA</a:t>
            </a:r>
            <a:endParaRPr/>
          </a:p>
        </p:txBody>
      </p:sp>
      <p:sp>
        <p:nvSpPr>
          <p:cNvPr id="286" name="CustomShape 11"/>
          <p:cNvSpPr/>
          <p:nvPr/>
        </p:nvSpPr>
        <p:spPr>
          <a:xfrm>
            <a:off x="5148000" y="3144600"/>
            <a:ext cx="9360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C00000"/>
                </a:solidFill>
                <a:latin typeface="Calibri"/>
                <a:ea typeface="Calibri"/>
              </a:rPr>
              <a:t>PEA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C00000"/>
                </a:solidFill>
                <a:latin typeface="Calibri"/>
              </a:rPr>
              <a:t>BZA</a:t>
            </a:r>
            <a:endParaRPr/>
          </a:p>
        </p:txBody>
      </p:sp>
      <p:sp>
        <p:nvSpPr>
          <p:cNvPr id="287" name="CustomShape 12"/>
          <p:cNvSpPr/>
          <p:nvPr/>
        </p:nvSpPr>
        <p:spPr>
          <a:xfrm>
            <a:off x="1042920" y="2279520"/>
            <a:ext cx="16826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664D"/>
                </a:solidFill>
                <a:latin typeface="Calibri"/>
                <a:ea typeface="Calibri"/>
              </a:rPr>
              <a:t>Substrati specifici</a:t>
            </a:r>
            <a:endParaRPr/>
          </a:p>
        </p:txBody>
      </p:sp>
      <p:sp>
        <p:nvSpPr>
          <p:cNvPr id="288" name="CustomShape 13"/>
          <p:cNvSpPr/>
          <p:nvPr/>
        </p:nvSpPr>
        <p:spPr>
          <a:xfrm>
            <a:off x="2937240" y="1628640"/>
            <a:ext cx="29167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7030A0"/>
                </a:solidFill>
                <a:latin typeface="Calibri"/>
                <a:ea typeface="Calibri"/>
              </a:rPr>
              <a:t>Substrati NON specifici</a:t>
            </a:r>
            <a:endParaRPr/>
          </a:p>
        </p:txBody>
      </p:sp>
      <p:sp>
        <p:nvSpPr>
          <p:cNvPr id="289" name="CustomShape 14"/>
          <p:cNvSpPr/>
          <p:nvPr/>
        </p:nvSpPr>
        <p:spPr>
          <a:xfrm>
            <a:off x="6273360" y="2280240"/>
            <a:ext cx="168336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C00000"/>
                </a:solidFill>
                <a:latin typeface="Calibri"/>
                <a:ea typeface="Calibri"/>
              </a:rPr>
              <a:t>Substrati specifici</a:t>
            </a:r>
            <a:endParaRPr/>
          </a:p>
        </p:txBody>
      </p:sp>
      <p:sp>
        <p:nvSpPr>
          <p:cNvPr id="290" name="CustomShape 15"/>
          <p:cNvSpPr/>
          <p:nvPr/>
        </p:nvSpPr>
        <p:spPr>
          <a:xfrm>
            <a:off x="1042920" y="3289320"/>
            <a:ext cx="16826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>
                <a:solidFill>
                  <a:srgbClr val="00664D"/>
                </a:solidFill>
                <a:latin typeface="Calibri"/>
                <a:ea typeface="Calibri"/>
              </a:rPr>
              <a:t>Inibitori specifici</a:t>
            </a:r>
            <a:endParaRPr/>
          </a:p>
        </p:txBody>
      </p:sp>
      <p:sp>
        <p:nvSpPr>
          <p:cNvPr id="291" name="CustomShape 16"/>
          <p:cNvSpPr/>
          <p:nvPr/>
        </p:nvSpPr>
        <p:spPr>
          <a:xfrm>
            <a:off x="1042920" y="3576600"/>
            <a:ext cx="151272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>
                <a:solidFill>
                  <a:srgbClr val="00664D"/>
                </a:solidFill>
                <a:latin typeface="Calibri"/>
                <a:ea typeface="Calibri"/>
              </a:rPr>
              <a:t> Clorgilina</a:t>
            </a:r>
            <a:endParaRPr/>
          </a:p>
          <a:p>
            <a:pPr>
              <a:lnSpc>
                <a:spcPct val="100000"/>
              </a:lnSpc>
            </a:pPr>
            <a:r>
              <a:rPr lang="it-IT" sz="1400">
                <a:solidFill>
                  <a:srgbClr val="00664D"/>
                </a:solidFill>
                <a:latin typeface="Calibri"/>
                <a:ea typeface="Calibri"/>
              </a:rPr>
              <a:t>Moclobemide</a:t>
            </a:r>
            <a:endParaRPr/>
          </a:p>
        </p:txBody>
      </p:sp>
      <p:sp>
        <p:nvSpPr>
          <p:cNvPr id="292" name="CustomShape 17"/>
          <p:cNvSpPr/>
          <p:nvPr/>
        </p:nvSpPr>
        <p:spPr>
          <a:xfrm>
            <a:off x="6845760" y="3504600"/>
            <a:ext cx="111096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400">
                <a:solidFill>
                  <a:srgbClr val="C00000"/>
                </a:solidFill>
                <a:latin typeface="Calibri"/>
                <a:ea typeface="Calibri"/>
              </a:rPr>
              <a:t>Seleginina</a:t>
            </a:r>
            <a:endParaRPr/>
          </a:p>
        </p:txBody>
      </p:sp>
      <p:sp>
        <p:nvSpPr>
          <p:cNvPr id="293" name="CustomShape 18"/>
          <p:cNvSpPr/>
          <p:nvPr/>
        </p:nvSpPr>
        <p:spPr>
          <a:xfrm>
            <a:off x="3059280" y="4945320"/>
            <a:ext cx="302472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400">
                <a:solidFill>
                  <a:srgbClr val="7030A0"/>
                </a:solidFill>
                <a:latin typeface="Calibri"/>
                <a:ea typeface="Calibri"/>
              </a:rPr>
              <a:t>Pargilina  Tranilcipromina Iproniazide</a:t>
            </a:r>
            <a:endParaRPr/>
          </a:p>
        </p:txBody>
      </p:sp>
      <p:sp>
        <p:nvSpPr>
          <p:cNvPr id="294" name="CustomShape 19"/>
          <p:cNvSpPr/>
          <p:nvPr/>
        </p:nvSpPr>
        <p:spPr>
          <a:xfrm>
            <a:off x="6273360" y="3216600"/>
            <a:ext cx="168336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it-IT" sz="1600" b="1">
                <a:solidFill>
                  <a:srgbClr val="C00000"/>
                </a:solidFill>
                <a:latin typeface="Calibri"/>
                <a:ea typeface="Calibri"/>
              </a:rPr>
              <a:t>Inibitori specifici</a:t>
            </a:r>
            <a:endParaRPr/>
          </a:p>
        </p:txBody>
      </p:sp>
      <p:sp>
        <p:nvSpPr>
          <p:cNvPr id="295" name="CustomShape 20"/>
          <p:cNvSpPr/>
          <p:nvPr/>
        </p:nvSpPr>
        <p:spPr>
          <a:xfrm>
            <a:off x="3131280" y="4657320"/>
            <a:ext cx="253404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7030A0"/>
                </a:solidFill>
                <a:latin typeface="Calibri"/>
                <a:ea typeface="Calibri"/>
              </a:rPr>
              <a:t>Inibitori  NON specifici</a:t>
            </a:r>
            <a:endParaRPr/>
          </a:p>
        </p:txBody>
      </p:sp>
      <p:sp>
        <p:nvSpPr>
          <p:cNvPr id="296" name="CustomShape 21"/>
          <p:cNvSpPr/>
          <p:nvPr/>
        </p:nvSpPr>
        <p:spPr>
          <a:xfrm>
            <a:off x="6084360" y="2568240"/>
            <a:ext cx="187236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</a:rPr>
              <a:t>Feniletanolamina (PEA)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400">
                <a:solidFill>
                  <a:srgbClr val="C00000"/>
                </a:solidFill>
                <a:latin typeface="Calibri"/>
                <a:ea typeface="Calibri"/>
              </a:rPr>
              <a:t>Benzilamina (BZA)</a:t>
            </a:r>
            <a:endParaRPr/>
          </a:p>
        </p:txBody>
      </p:sp>
      <p:sp>
        <p:nvSpPr>
          <p:cNvPr id="297" name="CustomShape 22"/>
          <p:cNvSpPr/>
          <p:nvPr/>
        </p:nvSpPr>
        <p:spPr>
          <a:xfrm>
            <a:off x="3203280" y="1919880"/>
            <a:ext cx="2376720" cy="30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7030A0"/>
                </a:solidFill>
                <a:latin typeface="Calibri"/>
                <a:ea typeface="Calibri"/>
              </a:rPr>
              <a:t>Tiramina (TYA) Dopamina (DA)</a:t>
            </a:r>
            <a:endParaRPr/>
          </a:p>
        </p:txBody>
      </p:sp>
      <p:sp>
        <p:nvSpPr>
          <p:cNvPr id="298" name="CustomShape 23"/>
          <p:cNvSpPr/>
          <p:nvPr/>
        </p:nvSpPr>
        <p:spPr>
          <a:xfrm>
            <a:off x="1042920" y="2639880"/>
            <a:ext cx="1728720" cy="52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1400">
                <a:solidFill>
                  <a:srgbClr val="00664D"/>
                </a:solidFill>
                <a:latin typeface="Calibri"/>
                <a:ea typeface="Calibri"/>
              </a:rPr>
              <a:t>Noradrenalina (NA)</a:t>
            </a: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00664D"/>
                </a:solidFill>
                <a:latin typeface="Calibri"/>
                <a:ea typeface="Calibri"/>
              </a:rPr>
              <a:t>Serotonina (5-HT)</a:t>
            </a:r>
            <a:endParaRPr/>
          </a:p>
        </p:txBody>
      </p:sp>
      <p:sp>
        <p:nvSpPr>
          <p:cNvPr id="299" name="CustomShape 24"/>
          <p:cNvSpPr/>
          <p:nvPr/>
        </p:nvSpPr>
        <p:spPr>
          <a:xfrm>
            <a:off x="324000" y="755640"/>
            <a:ext cx="856908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Le MAO, flavoproteine a cofattore flavina-adenina-dinuclotide (FAD), sono fissate alla membrana esterna dei mitocondri e INATTIVANO le AMINE  ENDOGENE  ED  ESOGENE.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0" y="76320"/>
            <a:ext cx="876312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32946A"/>
                </a:solidFill>
                <a:latin typeface="Calibri"/>
                <a:ea typeface="Calibri"/>
              </a:rPr>
              <a:t>MECCANISMO D’AZIONE DEGLI I-MAO</a:t>
            </a:r>
            <a:endParaRPr/>
          </a:p>
        </p:txBody>
      </p:sp>
      <p:sp>
        <p:nvSpPr>
          <p:cNvPr id="302" name="CustomShape 2"/>
          <p:cNvSpPr/>
          <p:nvPr/>
        </p:nvSpPr>
        <p:spPr>
          <a:xfrm>
            <a:off x="533520" y="76320"/>
            <a:ext cx="6095880" cy="36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3"/>
          <p:cNvSpPr/>
          <p:nvPr/>
        </p:nvSpPr>
        <p:spPr>
          <a:xfrm>
            <a:off x="4932360" y="1557360"/>
            <a:ext cx="3168720" cy="100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Le MAO inattivano le monoamine che fuoriescono dalla vescicola sinaptica</a:t>
            </a:r>
            <a:endParaRPr/>
          </a:p>
        </p:txBody>
      </p:sp>
      <p:sp>
        <p:nvSpPr>
          <p:cNvPr id="304" name="Line 4"/>
          <p:cNvSpPr/>
          <p:nvPr/>
        </p:nvSpPr>
        <p:spPr>
          <a:xfrm>
            <a:off x="395280" y="620640"/>
            <a:ext cx="8353440" cy="0"/>
          </a:xfrm>
          <a:prstGeom prst="line">
            <a:avLst/>
          </a:prstGeom>
          <a:ln w="31680">
            <a:solidFill>
              <a:srgbClr val="009973"/>
            </a:solidFill>
            <a:miter/>
          </a:ln>
        </p:spPr>
      </p:sp>
      <p:sp>
        <p:nvSpPr>
          <p:cNvPr id="305" name="CustomShape 5"/>
          <p:cNvSpPr/>
          <p:nvPr/>
        </p:nvSpPr>
        <p:spPr>
          <a:xfrm>
            <a:off x="4643280" y="3645000"/>
            <a:ext cx="3961080" cy="192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lvl="1" algn="just">
              <a:lnSpc>
                <a:spcPct val="100000"/>
              </a:lnSpc>
            </a:pPr>
            <a:r>
              <a:rPr lang="it-IT" sz="2000" strike="noStrike">
                <a:solidFill>
                  <a:srgbClr val="16165D"/>
                </a:solidFill>
                <a:latin typeface="Symbol"/>
                <a:ea typeface="Symbol"/>
              </a:rPr>
              <a:t></a:t>
            </a:r>
            <a:r>
              <a:rPr lang="it-IT" sz="2000" strike="noStrike">
                <a:solidFill>
                  <a:srgbClr val="16165D"/>
                </a:solidFill>
                <a:latin typeface="Calibri"/>
                <a:ea typeface="Calibri"/>
              </a:rPr>
              <a:t> della concentrazione citoplasmatica delle monoamine potenzia la </a:t>
            </a:r>
            <a:r>
              <a:rPr lang="it-IT" sz="2000" b="1" strike="noStrike">
                <a:solidFill>
                  <a:srgbClr val="C00000"/>
                </a:solidFill>
                <a:latin typeface="Calibri"/>
                <a:ea typeface="Calibri"/>
              </a:rPr>
              <a:t>liberazione spontanea </a:t>
            </a:r>
            <a:r>
              <a:rPr lang="it-IT" sz="2000" strike="noStrike">
                <a:solidFill>
                  <a:srgbClr val="16165D"/>
                </a:solidFill>
                <a:latin typeface="Calibri"/>
                <a:ea typeface="Calibri"/>
              </a:rPr>
              <a:t>delle amine  e anche quella delle amine simpaticomimetiche indirette  (amfetamina e tiramina)</a:t>
            </a:r>
            <a:endParaRPr/>
          </a:p>
        </p:txBody>
      </p:sp>
      <p:pic>
        <p:nvPicPr>
          <p:cNvPr id="306" name="Picture 346"/>
          <p:cNvPicPr/>
          <p:nvPr/>
        </p:nvPicPr>
        <p:blipFill>
          <a:blip r:embed="rId2" cstate="print"/>
          <a:stretch/>
        </p:blipFill>
        <p:spPr>
          <a:xfrm>
            <a:off x="590400" y="830160"/>
            <a:ext cx="3846600" cy="2527560"/>
          </a:xfrm>
          <a:prstGeom prst="rect">
            <a:avLst/>
          </a:prstGeom>
          <a:ln>
            <a:noFill/>
          </a:ln>
        </p:spPr>
      </p:pic>
      <p:pic>
        <p:nvPicPr>
          <p:cNvPr id="307" name="Picture 347"/>
          <p:cNvPicPr/>
          <p:nvPr/>
        </p:nvPicPr>
        <p:blipFill>
          <a:blip r:embed="rId3" cstate="print"/>
          <a:stretch/>
        </p:blipFill>
        <p:spPr>
          <a:xfrm>
            <a:off x="539640" y="3645000"/>
            <a:ext cx="4552920" cy="2539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600120" y="385920"/>
            <a:ext cx="18716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32946A"/>
                </a:solidFill>
                <a:latin typeface="Calibri"/>
                <a:ea typeface="Calibri"/>
              </a:rPr>
              <a:t>FENELZINA</a:t>
            </a:r>
            <a:endParaRPr/>
          </a:p>
        </p:txBody>
      </p:sp>
      <p:sp>
        <p:nvSpPr>
          <p:cNvPr id="310" name="CustomShape 2"/>
          <p:cNvSpPr/>
          <p:nvPr/>
        </p:nvSpPr>
        <p:spPr>
          <a:xfrm>
            <a:off x="2695680" y="428760"/>
            <a:ext cx="12916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(Nardil®)</a:t>
            </a:r>
            <a:endParaRPr/>
          </a:p>
        </p:txBody>
      </p:sp>
      <p:sp>
        <p:nvSpPr>
          <p:cNvPr id="311" name="CustomShape 3"/>
          <p:cNvSpPr/>
          <p:nvPr/>
        </p:nvSpPr>
        <p:spPr>
          <a:xfrm>
            <a:off x="600120" y="3246480"/>
            <a:ext cx="309564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32946A"/>
                </a:solidFill>
                <a:latin typeface="Calibri"/>
                <a:ea typeface="Calibri"/>
              </a:rPr>
              <a:t>TRANILCIPROMINA</a:t>
            </a:r>
            <a:endParaRPr/>
          </a:p>
        </p:txBody>
      </p:sp>
      <p:sp>
        <p:nvSpPr>
          <p:cNvPr id="312" name="CustomShape 4"/>
          <p:cNvSpPr/>
          <p:nvPr/>
        </p:nvSpPr>
        <p:spPr>
          <a:xfrm>
            <a:off x="3718800" y="3246480"/>
            <a:ext cx="19774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(Parmodanil®)</a:t>
            </a:r>
            <a:endParaRPr/>
          </a:p>
        </p:txBody>
      </p:sp>
      <p:sp>
        <p:nvSpPr>
          <p:cNvPr id="313" name="CustomShape 5"/>
          <p:cNvSpPr/>
          <p:nvPr/>
        </p:nvSpPr>
        <p:spPr>
          <a:xfrm>
            <a:off x="611280" y="920880"/>
            <a:ext cx="583236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Per OS:</a:t>
            </a:r>
            <a:r>
              <a:rPr lang="it-IT" sz="2000">
                <a:solidFill>
                  <a:srgbClr val="002060"/>
                </a:solidFill>
                <a:latin typeface="Calibri"/>
              </a:rPr>
              <a:t> 15-60 mg/die</a:t>
            </a:r>
            <a:endParaRPr/>
          </a:p>
        </p:txBody>
      </p:sp>
      <p:sp>
        <p:nvSpPr>
          <p:cNvPr id="314" name="CustomShape 6"/>
          <p:cNvSpPr/>
          <p:nvPr/>
        </p:nvSpPr>
        <p:spPr>
          <a:xfrm>
            <a:off x="611280" y="3978360"/>
            <a:ext cx="302400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Per OS: </a:t>
            </a:r>
            <a:r>
              <a:rPr lang="it-IT" sz="2000">
                <a:solidFill>
                  <a:srgbClr val="002060"/>
                </a:solidFill>
                <a:latin typeface="Calibri"/>
              </a:rPr>
              <a:t>10 – 40  mg/die</a:t>
            </a:r>
            <a:endParaRPr/>
          </a:p>
        </p:txBody>
      </p:sp>
      <p:sp>
        <p:nvSpPr>
          <p:cNvPr id="315" name="CustomShape 7"/>
          <p:cNvSpPr/>
          <p:nvPr/>
        </p:nvSpPr>
        <p:spPr>
          <a:xfrm>
            <a:off x="611280" y="1700280"/>
            <a:ext cx="7632720" cy="10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</a:rPr>
              <a:t>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32946A"/>
                </a:solidFill>
                <a:latin typeface="Calibri"/>
              </a:rPr>
              <a:t>Depressione: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15 mg x 4/die nel trattamento della depressione maggiore in pazienti che non hanno risposto alle altre terapie disponibili. </a:t>
            </a:r>
            <a:endParaRPr/>
          </a:p>
        </p:txBody>
      </p:sp>
      <p:pic>
        <p:nvPicPr>
          <p:cNvPr id="316" name="Picture 2" descr="http://www.bad-drug.net/wp-content/uploads/2012/11/xnardil.jpg.pagespeed.ic.uKRael4CNG.jpg"/>
          <p:cNvPicPr/>
          <p:nvPr/>
        </p:nvPicPr>
        <p:blipFill>
          <a:blip r:embed="rId3" cstate="print"/>
          <a:stretch/>
        </p:blipFill>
        <p:spPr>
          <a:xfrm>
            <a:off x="6588000" y="333360"/>
            <a:ext cx="1401840" cy="1440000"/>
          </a:xfrm>
          <a:prstGeom prst="rect">
            <a:avLst/>
          </a:prstGeom>
          <a:ln>
            <a:noFill/>
          </a:ln>
        </p:spPr>
      </p:pic>
      <p:pic>
        <p:nvPicPr>
          <p:cNvPr id="317" name="Picture 4" descr="TRANILCIPROMINA SULFATO"/>
          <p:cNvPicPr/>
          <p:nvPr/>
        </p:nvPicPr>
        <p:blipFill>
          <a:blip r:embed="rId4" cstate="print"/>
          <a:stretch/>
        </p:blipFill>
        <p:spPr>
          <a:xfrm>
            <a:off x="5940360" y="3174840"/>
            <a:ext cx="1698840" cy="1276560"/>
          </a:xfrm>
          <a:prstGeom prst="rect">
            <a:avLst/>
          </a:prstGeom>
          <a:ln>
            <a:noFill/>
          </a:ln>
        </p:spPr>
      </p:pic>
      <p:sp>
        <p:nvSpPr>
          <p:cNvPr id="318" name="CustomShape 8"/>
          <p:cNvSpPr/>
          <p:nvPr/>
        </p:nvSpPr>
        <p:spPr>
          <a:xfrm>
            <a:off x="600120" y="3606840"/>
            <a:ext cx="3168720" cy="33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 b="1" i="1">
                <a:solidFill>
                  <a:srgbClr val="32946A"/>
                </a:solidFill>
                <a:latin typeface="Calibri"/>
                <a:ea typeface="Calibri"/>
              </a:rPr>
              <a:t>   in associazione a trifluoperazina </a:t>
            </a:r>
            <a:endParaRPr/>
          </a:p>
        </p:txBody>
      </p:sp>
      <p:sp>
        <p:nvSpPr>
          <p:cNvPr id="319" name="CustomShape 9"/>
          <p:cNvSpPr/>
          <p:nvPr/>
        </p:nvSpPr>
        <p:spPr>
          <a:xfrm>
            <a:off x="611280" y="4759200"/>
            <a:ext cx="7632720" cy="103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</a:rPr>
              <a:t>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32946A"/>
                </a:solidFill>
                <a:latin typeface="Calibri"/>
              </a:rPr>
              <a:t>Depressione: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trattamento della depressione maggiore in pazienti che non hanno risposto alle altre terapie disponibili. 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755640" y="4437000"/>
            <a:ext cx="7561440" cy="2016360"/>
          </a:xfrm>
          <a:prstGeom prst="rect">
            <a:avLst/>
          </a:prstGeom>
          <a:solidFill>
            <a:srgbClr val="009973"/>
          </a:solidFill>
          <a:ln w="25560">
            <a:solidFill>
              <a:srgbClr val="0095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CustomShape 2"/>
          <p:cNvSpPr/>
          <p:nvPr/>
        </p:nvSpPr>
        <p:spPr>
          <a:xfrm>
            <a:off x="2050920" y="189000"/>
            <a:ext cx="4681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32946A"/>
                </a:solidFill>
                <a:latin typeface="Calibri"/>
                <a:ea typeface="Calibri"/>
              </a:rPr>
              <a:t>EFFETTI INDESIDERATI degli I-MAO</a:t>
            </a:r>
            <a:endParaRPr/>
          </a:p>
        </p:txBody>
      </p:sp>
      <p:sp>
        <p:nvSpPr>
          <p:cNvPr id="323" name="Line 3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009973"/>
            </a:solidFill>
            <a:miter/>
          </a:ln>
        </p:spPr>
      </p:sp>
      <p:sp>
        <p:nvSpPr>
          <p:cNvPr id="324" name="CustomShape 4"/>
          <p:cNvSpPr/>
          <p:nvPr/>
        </p:nvSpPr>
        <p:spPr>
          <a:xfrm>
            <a:off x="611280" y="836640"/>
            <a:ext cx="5616360" cy="360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>
                <a:solidFill>
                  <a:srgbClr val="404040"/>
                </a:solidFill>
                <a:latin typeface="Calibri"/>
                <a:ea typeface="Calibri"/>
              </a:rPr>
              <a:t>NEUROPSICHICI: </a:t>
            </a:r>
            <a:endParaRPr/>
          </a:p>
          <a:p>
            <a:pPr>
              <a:lnSpc>
                <a:spcPct val="90000"/>
              </a:lnSpc>
            </a:pPr>
            <a:r>
              <a:rPr lang="it-IT" sz="1600" b="1">
                <a:solidFill>
                  <a:srgbClr val="404040"/>
                </a:solidFill>
                <a:latin typeface="Calibri"/>
                <a:ea typeface="Calibri"/>
              </a:rPr>
              <a:t>     </a:t>
            </a:r>
            <a:r>
              <a:rPr lang="it-IT" sz="1600">
                <a:solidFill>
                  <a:srgbClr val="404040"/>
                </a:solidFill>
                <a:latin typeface="Calibri"/>
                <a:ea typeface="Calibri"/>
              </a:rPr>
              <a:t>disinibizione, aumento aggressività nei primi giorni, tremori, eccitazione, insonnia. Convulsioni in caso di sovradosaggio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>
                <a:solidFill>
                  <a:srgbClr val="404040"/>
                </a:solidFill>
                <a:latin typeface="Calibri"/>
                <a:ea typeface="Calibri"/>
              </a:rPr>
              <a:t>CARDIOVASCOLARI: </a:t>
            </a:r>
            <a:endParaRPr/>
          </a:p>
          <a:p>
            <a:pPr>
              <a:lnSpc>
                <a:spcPct val="90000"/>
              </a:lnSpc>
            </a:pPr>
            <a:r>
              <a:rPr lang="it-IT" b="1">
                <a:solidFill>
                  <a:srgbClr val="404040"/>
                </a:solidFill>
                <a:latin typeface="Calibri"/>
                <a:ea typeface="Calibri"/>
              </a:rPr>
              <a:t>     </a:t>
            </a:r>
            <a:r>
              <a:rPr lang="it-IT" sz="1600">
                <a:solidFill>
                  <a:srgbClr val="404040"/>
                </a:solidFill>
                <a:latin typeface="Calibri"/>
                <a:ea typeface="Calibri"/>
              </a:rPr>
              <a:t>disturbi di conduzione atrio-ventricolare, crisi ipertensive </a:t>
            </a:r>
            <a:endParaRPr/>
          </a:p>
          <a:p>
            <a:pPr>
              <a:lnSpc>
                <a:spcPct val="90000"/>
              </a:lnSpc>
            </a:pPr>
            <a:r>
              <a:rPr lang="it-IT" sz="800">
                <a:solidFill>
                  <a:srgbClr val="40404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>
                <a:solidFill>
                  <a:srgbClr val="404040"/>
                </a:solidFill>
                <a:latin typeface="Calibri"/>
                <a:ea typeface="Calibri"/>
              </a:rPr>
              <a:t>EFFETTI ATROPINO-SIMILI: </a:t>
            </a:r>
            <a:endParaRPr/>
          </a:p>
          <a:p>
            <a:pPr>
              <a:lnSpc>
                <a:spcPct val="90000"/>
              </a:lnSpc>
            </a:pPr>
            <a:r>
              <a:rPr lang="it-IT" b="1">
                <a:solidFill>
                  <a:srgbClr val="404040"/>
                </a:solidFill>
                <a:latin typeface="Calibri"/>
                <a:ea typeface="Calibri"/>
              </a:rPr>
              <a:t>	</a:t>
            </a:r>
            <a:r>
              <a:rPr lang="it-IT" sz="1600">
                <a:solidFill>
                  <a:srgbClr val="404040"/>
                </a:solidFill>
                <a:latin typeface="Calibri"/>
                <a:ea typeface="Calibri"/>
              </a:rPr>
              <a:t>secchezza delle fauci, offuscamento della vista, ritenzione urinaria, irrequietezza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 i="1">
                <a:solidFill>
                  <a:srgbClr val="404040"/>
                </a:solidFill>
                <a:latin typeface="Calibri"/>
                <a:ea typeface="Calibri"/>
              </a:rPr>
              <a:t>Epatotossicità </a:t>
            </a:r>
            <a:endParaRPr/>
          </a:p>
          <a:p>
            <a:pPr>
              <a:lnSpc>
                <a:spcPct val="90000"/>
              </a:lnSpc>
            </a:pPr>
            <a:r>
              <a:rPr lang="it-IT" b="1">
                <a:solidFill>
                  <a:srgbClr val="404040"/>
                </a:solidFill>
                <a:latin typeface="Calibri"/>
                <a:ea typeface="Calibri"/>
              </a:rPr>
              <a:t>     </a:t>
            </a:r>
            <a:r>
              <a:rPr lang="it-IT" sz="1600">
                <a:solidFill>
                  <a:srgbClr val="404040"/>
                </a:solidFill>
                <a:latin typeface="Calibri"/>
                <a:ea typeface="Calibri"/>
              </a:rPr>
              <a:t>Fenelzina e iproniazide (derivati idrazinici)</a:t>
            </a:r>
            <a:endParaRPr/>
          </a:p>
        </p:txBody>
      </p:sp>
      <p:sp>
        <p:nvSpPr>
          <p:cNvPr id="325" name="CustomShape 5"/>
          <p:cNvSpPr/>
          <p:nvPr/>
        </p:nvSpPr>
        <p:spPr>
          <a:xfrm>
            <a:off x="900000" y="4508640"/>
            <a:ext cx="7344000" cy="183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FFFFFF"/>
                </a:solidFill>
                <a:latin typeface="Calibri"/>
                <a:ea typeface="Calibri"/>
              </a:rPr>
              <a:t>“CHEESE REACTION”</a:t>
            </a:r>
            <a:r>
              <a:rPr lang="it-IT" sz="2400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Calibri"/>
                <a:ea typeface="Calibri"/>
              </a:rPr>
              <a:t>grave crisi ipertensiva con cefalea pulsante e occasionalmente emorragia intracranica dovuta all’ingestione contemporanea di amine (TIRAMINA) contenute in cibi quali formaggi stagionati, aringhe, frutta secca, vino rosso</a:t>
            </a:r>
            <a:endParaRPr/>
          </a:p>
        </p:txBody>
      </p:sp>
      <p:pic>
        <p:nvPicPr>
          <p:cNvPr id="326" name="Picture 7" descr="http://3.bp.blogspot.com/-GB6OKejcEs4/T_rUAnBi07I/AAAAAAAAA5g/dIWX3xS8x-0/s640/MAO+Inhibitors.jpg"/>
          <p:cNvPicPr/>
          <p:nvPr/>
        </p:nvPicPr>
        <p:blipFill>
          <a:blip r:embed="rId2" cstate="print"/>
          <a:srcRect l="48432" t="17322" r="7866"/>
          <a:stretch/>
        </p:blipFill>
        <p:spPr>
          <a:xfrm>
            <a:off x="6069240" y="1094760"/>
            <a:ext cx="2390400" cy="3270960"/>
          </a:xfrm>
          <a:prstGeom prst="rect">
            <a:avLst/>
          </a:prstGeom>
          <a:ln>
            <a:noFill/>
          </a:ln>
        </p:spPr>
      </p:pic>
      <p:sp>
        <p:nvSpPr>
          <p:cNvPr id="327" name="CustomShape 6"/>
          <p:cNvSpPr/>
          <p:nvPr/>
        </p:nvSpPr>
        <p:spPr>
          <a:xfrm>
            <a:off x="5940360" y="907920"/>
            <a:ext cx="645840" cy="43632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755640" y="4941720"/>
            <a:ext cx="7704000" cy="1511640"/>
          </a:xfrm>
          <a:prstGeom prst="rect">
            <a:avLst/>
          </a:prstGeom>
          <a:solidFill>
            <a:srgbClr val="7030A0"/>
          </a:solidFill>
          <a:ln w="25560">
            <a:solidFill>
              <a:srgbClr val="0095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TextShape 2"/>
          <p:cNvSpPr txBox="1"/>
          <p:nvPr/>
        </p:nvSpPr>
        <p:spPr>
          <a:xfrm>
            <a:off x="611280" y="907560"/>
            <a:ext cx="8153280" cy="4033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>
                <a:solidFill>
                  <a:srgbClr val="7030A0"/>
                </a:solidFill>
                <a:latin typeface="Calibri"/>
                <a:ea typeface="Calibri"/>
              </a:rPr>
              <a:t>NEUROPSICHICI: </a:t>
            </a:r>
            <a:endParaRPr/>
          </a:p>
          <a:p>
            <a:pPr>
              <a:lnSpc>
                <a:spcPct val="90000"/>
              </a:lnSpc>
            </a:pPr>
            <a:r>
              <a:rPr lang="it-IT" b="1">
                <a:solidFill>
                  <a:srgbClr val="16165D"/>
                </a:solidFill>
                <a:latin typeface="Calibri"/>
                <a:ea typeface="Calibri"/>
              </a:rPr>
              <a:t>     </a:t>
            </a: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disinibizione, aumento aggressività nei primi giorni, fasi di agitazione, ansia, confusione mentale (effetto anticolinergico), abbassamento della soglia epilettogena</a:t>
            </a:r>
            <a:endParaRPr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>
                <a:solidFill>
                  <a:srgbClr val="7030A0"/>
                </a:solidFill>
                <a:latin typeface="Calibri"/>
                <a:ea typeface="Calibri"/>
              </a:rPr>
              <a:t>CARDIOVASCOLARI: </a:t>
            </a:r>
            <a:endParaRPr/>
          </a:p>
          <a:p>
            <a:pPr>
              <a:lnSpc>
                <a:spcPct val="90000"/>
              </a:lnSpc>
            </a:pPr>
            <a:r>
              <a:rPr lang="it-IT" b="1">
                <a:solidFill>
                  <a:srgbClr val="16165D"/>
                </a:solidFill>
                <a:latin typeface="Calibri"/>
                <a:ea typeface="Calibri"/>
              </a:rPr>
              <a:t>     </a:t>
            </a: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disturbi di conduzione atrio-ventricolare ; ipertensione acuta (IMAO + tiramina), </a:t>
            </a:r>
            <a:endParaRPr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>
                <a:solidFill>
                  <a:srgbClr val="7030A0"/>
                </a:solidFill>
                <a:latin typeface="Calibri"/>
                <a:ea typeface="Calibri"/>
              </a:rPr>
              <a:t>OCULARI: </a:t>
            </a:r>
            <a:endParaRPr/>
          </a:p>
          <a:p>
            <a:pPr>
              <a:lnSpc>
                <a:spcPct val="90000"/>
              </a:lnSpc>
            </a:pPr>
            <a:r>
              <a:rPr lang="it-IT" b="1">
                <a:solidFill>
                  <a:srgbClr val="16165D"/>
                </a:solidFill>
                <a:latin typeface="Calibri"/>
                <a:ea typeface="Calibri"/>
              </a:rPr>
              <a:t>     </a:t>
            </a: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attacco di glaucoma</a:t>
            </a:r>
            <a:endParaRPr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>
                <a:solidFill>
                  <a:srgbClr val="7030A0"/>
                </a:solidFill>
                <a:latin typeface="Calibri"/>
                <a:ea typeface="Calibri"/>
              </a:rPr>
              <a:t>DIGESTIVI: </a:t>
            </a:r>
            <a:endParaRPr/>
          </a:p>
          <a:p>
            <a:pPr>
              <a:lnSpc>
                <a:spcPct val="90000"/>
              </a:lnSpc>
            </a:pPr>
            <a:r>
              <a:rPr lang="it-IT" b="1">
                <a:solidFill>
                  <a:srgbClr val="16165D"/>
                </a:solidFill>
                <a:latin typeface="Calibri"/>
                <a:ea typeface="Calibri"/>
              </a:rPr>
              <a:t>     </a:t>
            </a: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secchezza delle fauci</a:t>
            </a:r>
            <a:endParaRPr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it-IT" sz="2000" b="1">
                <a:solidFill>
                  <a:srgbClr val="7030A0"/>
                </a:solidFill>
                <a:latin typeface="Calibri"/>
                <a:ea typeface="Calibri"/>
              </a:rPr>
              <a:t>GENITO-URINARI:</a:t>
            </a:r>
            <a:endParaRPr/>
          </a:p>
          <a:p>
            <a:pPr>
              <a:lnSpc>
                <a:spcPct val="90000"/>
              </a:lnSpc>
            </a:pPr>
            <a:r>
              <a:rPr lang="it-IT" sz="2000" b="1">
                <a:solidFill>
                  <a:srgbClr val="16165D"/>
                </a:solidFill>
                <a:latin typeface="Calibri"/>
                <a:ea typeface="Calibri"/>
              </a:rPr>
              <a:t>     </a:t>
            </a: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ritenzione urinaria, difficoltà all’erezione, ritardo all’eiaculazione (con IMAO al contrario si può talvolta osservare una forte reattività sessuale)</a:t>
            </a:r>
            <a:endParaRPr/>
          </a:p>
        </p:txBody>
      </p:sp>
      <p:sp>
        <p:nvSpPr>
          <p:cNvPr id="331" name="TextShape 3"/>
          <p:cNvSpPr txBox="1"/>
          <p:nvPr/>
        </p:nvSpPr>
        <p:spPr>
          <a:xfrm>
            <a:off x="394920" y="259920"/>
            <a:ext cx="8458200" cy="381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BC0024"/>
                </a:solidFill>
                <a:latin typeface="Calibri"/>
                <a:ea typeface="Calibri"/>
              </a:rPr>
              <a:t>EFFETTI COLLATERALI COMUNI A I-MAO e TCA</a:t>
            </a:r>
            <a:endParaRPr/>
          </a:p>
        </p:txBody>
      </p:sp>
      <p:sp>
        <p:nvSpPr>
          <p:cNvPr id="332" name="Line 4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BC0024"/>
            </a:solidFill>
            <a:miter/>
          </a:ln>
        </p:spPr>
      </p:sp>
      <p:sp>
        <p:nvSpPr>
          <p:cNvPr id="333" name="CustomShape 5"/>
          <p:cNvSpPr/>
          <p:nvPr/>
        </p:nvSpPr>
        <p:spPr>
          <a:xfrm>
            <a:off x="-541440" y="5657760"/>
            <a:ext cx="45720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it-IT" sz="2400">
                <a:latin typeface="Times New Roman"/>
              </a:rPr>
              <a:t>.</a:t>
            </a:r>
            <a:endParaRPr/>
          </a:p>
        </p:txBody>
      </p:sp>
      <p:sp>
        <p:nvSpPr>
          <p:cNvPr id="334" name="CustomShape 6"/>
          <p:cNvSpPr/>
          <p:nvPr/>
        </p:nvSpPr>
        <p:spPr>
          <a:xfrm>
            <a:off x="684360" y="5013360"/>
            <a:ext cx="7775280" cy="131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 u="sng">
                <a:solidFill>
                  <a:srgbClr val="FFFFFF"/>
                </a:solidFill>
                <a:latin typeface="Calibri"/>
                <a:ea typeface="Calibri"/>
              </a:rPr>
              <a:t>INTERAZIONE I-MAO E TCA: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FFFFFF"/>
                </a:solidFill>
                <a:latin typeface="Calibri"/>
                <a:ea typeface="Calibri"/>
              </a:rPr>
              <a:t>L’associazione tra I-MAO e TCA può comportare una grave sindrome caratterizzata da </a:t>
            </a:r>
            <a:r>
              <a:rPr lang="it-IT" sz="2000" u="sng">
                <a:solidFill>
                  <a:srgbClr val="FFFFFF"/>
                </a:solidFill>
                <a:latin typeface="Calibri"/>
              </a:rPr>
              <a:t>convulsioni, ipertensione, collassi cardiocircolatori,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 u="sng">
                <a:solidFill>
                  <a:srgbClr val="FFFFFF"/>
                </a:solidFill>
                <a:latin typeface="Calibri"/>
              </a:rPr>
              <a:t> con casi di morte improvvisa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358920" y="189000"/>
            <a:ext cx="8534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INIBITORI SELETTIVI DEL RE-UPTAKE DELLA SEROTONINA (SSRI)</a:t>
            </a:r>
            <a:endParaRPr/>
          </a:p>
        </p:txBody>
      </p:sp>
      <p:sp>
        <p:nvSpPr>
          <p:cNvPr id="337" name="Line 2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pic>
        <p:nvPicPr>
          <p:cNvPr id="338" name="Picture 2" descr="foto"/>
          <p:cNvPicPr/>
          <p:nvPr/>
        </p:nvPicPr>
        <p:blipFill>
          <a:blip r:embed="rId3" cstate="print"/>
          <a:srcRect l="3503" t="4442" r="1979" b="6831"/>
          <a:stretch/>
        </p:blipFill>
        <p:spPr>
          <a:xfrm>
            <a:off x="1332000" y="836640"/>
            <a:ext cx="6553080" cy="3639960"/>
          </a:xfrm>
          <a:prstGeom prst="rect">
            <a:avLst/>
          </a:prstGeom>
          <a:ln>
            <a:noFill/>
          </a:ln>
        </p:spPr>
      </p:pic>
      <p:sp>
        <p:nvSpPr>
          <p:cNvPr id="339" name="CustomShape 3"/>
          <p:cNvSpPr/>
          <p:nvPr/>
        </p:nvSpPr>
        <p:spPr>
          <a:xfrm>
            <a:off x="468360" y="5157720"/>
            <a:ext cx="820728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 Si caratterizzano per l’assenza di effetti significativi sulla ricaptazione di NA e per l’assenza di significative interazioni con i recettori  </a:t>
            </a:r>
            <a:r>
              <a:rPr lang="it-IT" i="1">
                <a:solidFill>
                  <a:srgbClr val="404040"/>
                </a:solidFill>
                <a:latin typeface="Calibri"/>
                <a:ea typeface="Calibri"/>
              </a:rPr>
              <a:t>adrenergici, istaminici,  muscarinici 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icture 2" descr="~AUT0081"/>
          <p:cNvPicPr/>
          <p:nvPr/>
        </p:nvPicPr>
        <p:blipFill>
          <a:blip r:embed="rId3" cstate="print"/>
          <a:stretch/>
        </p:blipFill>
        <p:spPr>
          <a:xfrm>
            <a:off x="2124000" y="922320"/>
            <a:ext cx="4608720" cy="2506680"/>
          </a:xfrm>
          <a:prstGeom prst="rect">
            <a:avLst/>
          </a:prstGeom>
          <a:ln>
            <a:noFill/>
          </a:ln>
        </p:spPr>
      </p:pic>
      <p:sp>
        <p:nvSpPr>
          <p:cNvPr id="342" name="CustomShape 1"/>
          <p:cNvSpPr/>
          <p:nvPr/>
        </p:nvSpPr>
        <p:spPr>
          <a:xfrm>
            <a:off x="358920" y="189000"/>
            <a:ext cx="8534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MECCANISMO D’AZIONE SSRI</a:t>
            </a:r>
            <a:endParaRPr/>
          </a:p>
        </p:txBody>
      </p:sp>
      <p:sp>
        <p:nvSpPr>
          <p:cNvPr id="343" name="Line 2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sp>
        <p:nvSpPr>
          <p:cNvPr id="344" name="CustomShape 3"/>
          <p:cNvSpPr/>
          <p:nvPr/>
        </p:nvSpPr>
        <p:spPr>
          <a:xfrm>
            <a:off x="2411280" y="4724280"/>
            <a:ext cx="36734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0070C0"/>
                </a:solidFill>
                <a:latin typeface="Calibri"/>
                <a:ea typeface="Calibri"/>
              </a:rPr>
              <a:t>SSRI:  VANTAGGI</a:t>
            </a:r>
            <a:endParaRPr/>
          </a:p>
        </p:txBody>
      </p:sp>
      <p:sp>
        <p:nvSpPr>
          <p:cNvPr id="345" name="CustomShape 4"/>
          <p:cNvSpPr/>
          <p:nvPr/>
        </p:nvSpPr>
        <p:spPr>
          <a:xfrm>
            <a:off x="1476360" y="5157720"/>
            <a:ext cx="6335640" cy="130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0070C0"/>
                </a:solidFill>
                <a:latin typeface="Calibri"/>
                <a:ea typeface="Calibri"/>
              </a:rPr>
              <a:t> bassa tossicità acuta (basso rischio di intossicazione)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0070C0"/>
                </a:solidFill>
                <a:latin typeface="Calibri"/>
                <a:ea typeface="Calibri"/>
              </a:rPr>
              <a:t> nessuna reazione con i componenti della dieta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0070C0"/>
                </a:solidFill>
                <a:latin typeface="Calibri"/>
                <a:ea typeface="Calibri"/>
              </a:rPr>
              <a:t> mancanza di effetti collaterali anticolinergici e cardiovascolari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it-IT">
                <a:solidFill>
                  <a:srgbClr val="0070C0"/>
                </a:solidFill>
                <a:latin typeface="Calibri"/>
                <a:ea typeface="Calibri"/>
              </a:rPr>
              <a:t> non causano aumento del peso  corporeo</a:t>
            </a:r>
            <a:endParaRPr/>
          </a:p>
        </p:txBody>
      </p:sp>
      <p:sp>
        <p:nvSpPr>
          <p:cNvPr id="346" name="CustomShape 5"/>
          <p:cNvSpPr/>
          <p:nvPr/>
        </p:nvSpPr>
        <p:spPr>
          <a:xfrm>
            <a:off x="0" y="3500280"/>
            <a:ext cx="88390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	</a:t>
            </a:r>
            <a:endParaRPr/>
          </a:p>
        </p:txBody>
      </p:sp>
      <p:pic>
        <p:nvPicPr>
          <p:cNvPr id="347" name="Picture 6" descr="The Discovery of Fluoxetine Hydrochloride (Prozac)"/>
          <p:cNvPicPr/>
          <p:nvPr/>
        </p:nvPicPr>
        <p:blipFill>
          <a:blip r:embed="rId4" cstate="print"/>
          <a:stretch/>
        </p:blipFill>
        <p:spPr>
          <a:xfrm>
            <a:off x="1619280" y="907920"/>
            <a:ext cx="5715000" cy="3581640"/>
          </a:xfrm>
          <a:prstGeom prst="rect">
            <a:avLst/>
          </a:prstGeom>
          <a:ln>
            <a:noFill/>
          </a:ln>
        </p:spPr>
      </p:pic>
      <p:sp>
        <p:nvSpPr>
          <p:cNvPr id="9" name="Freccia in su 8"/>
          <p:cNvSpPr/>
          <p:nvPr/>
        </p:nvSpPr>
        <p:spPr>
          <a:xfrm rot="18973721">
            <a:off x="5285572" y="3238095"/>
            <a:ext cx="376742" cy="7570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Picture 2" descr="http://indiasalessupport.com/media/catalog/product/cache/12/image/9df78eab33525d08d6e5fb8d27136e95/p/r/prozac20mgpack_1.jpg"/>
          <p:cNvPicPr/>
          <p:nvPr/>
        </p:nvPicPr>
        <p:blipFill>
          <a:blip r:embed="rId2" cstate="print"/>
          <a:stretch/>
        </p:blipFill>
        <p:spPr>
          <a:xfrm>
            <a:off x="6683400" y="39600"/>
            <a:ext cx="2381400" cy="2143080"/>
          </a:xfrm>
          <a:prstGeom prst="rect">
            <a:avLst/>
          </a:prstGeom>
          <a:ln>
            <a:noFill/>
          </a:ln>
        </p:spPr>
      </p:pic>
      <p:sp>
        <p:nvSpPr>
          <p:cNvPr id="354" name="CustomShape 1"/>
          <p:cNvSpPr/>
          <p:nvPr/>
        </p:nvSpPr>
        <p:spPr>
          <a:xfrm>
            <a:off x="609480" y="152280"/>
            <a:ext cx="41148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FLUOXETINA</a:t>
            </a:r>
            <a:endParaRPr/>
          </a:p>
        </p:txBody>
      </p:sp>
      <p:sp>
        <p:nvSpPr>
          <p:cNvPr id="355" name="CustomShape 2"/>
          <p:cNvSpPr/>
          <p:nvPr/>
        </p:nvSpPr>
        <p:spPr>
          <a:xfrm>
            <a:off x="3717000" y="189000"/>
            <a:ext cx="15159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16165D"/>
                </a:solidFill>
                <a:latin typeface="Calibri"/>
                <a:ea typeface="Calibri"/>
              </a:rPr>
              <a:t>(Prozac</a:t>
            </a: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®</a:t>
            </a:r>
            <a:r>
              <a:rPr lang="it-IT" sz="2800" b="1">
                <a:solidFill>
                  <a:srgbClr val="16165D"/>
                </a:solidFill>
                <a:latin typeface="Calibri"/>
                <a:ea typeface="Calibri"/>
              </a:rPr>
              <a:t>)</a:t>
            </a:r>
            <a:endParaRPr/>
          </a:p>
        </p:txBody>
      </p:sp>
      <p:sp>
        <p:nvSpPr>
          <p:cNvPr id="356" name="CustomShape 3"/>
          <p:cNvSpPr/>
          <p:nvPr/>
        </p:nvSpPr>
        <p:spPr>
          <a:xfrm>
            <a:off x="395280" y="1766880"/>
            <a:ext cx="8424720" cy="20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16165D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16165D"/>
                </a:solidFill>
                <a:latin typeface="Calibri"/>
                <a:ea typeface="Calibri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Assorbimento: 		Rapido – Biodisponibilità 72%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Distribuzione: 		Legame proteico: alto 94-97%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                              		Emivita: 1-3 giorni in acuto/4-6 giorni in cronico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Metabolismo: 		Epatico: mediato da CYP2D6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Eliminazione: 		Renale: 80% Fecale: 15%</a:t>
            </a:r>
            <a:endParaRPr/>
          </a:p>
        </p:txBody>
      </p:sp>
      <p:sp>
        <p:nvSpPr>
          <p:cNvPr id="357" name="CustomShape 4"/>
          <p:cNvSpPr/>
          <p:nvPr/>
        </p:nvSpPr>
        <p:spPr>
          <a:xfrm>
            <a:off x="468360" y="907920"/>
            <a:ext cx="381636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Per OS:</a:t>
            </a:r>
            <a:r>
              <a:rPr lang="it-IT" sz="2000">
                <a:solidFill>
                  <a:srgbClr val="002060"/>
                </a:solidFill>
                <a:latin typeface="Calibri"/>
              </a:rPr>
              <a:t> 20-80 mg/die</a:t>
            </a:r>
            <a:endParaRPr/>
          </a:p>
        </p:txBody>
      </p:sp>
      <p:sp>
        <p:nvSpPr>
          <p:cNvPr id="358" name="CustomShape 5"/>
          <p:cNvSpPr/>
          <p:nvPr/>
        </p:nvSpPr>
        <p:spPr>
          <a:xfrm>
            <a:off x="468360" y="4076640"/>
            <a:ext cx="7632720" cy="222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</a:rPr>
              <a:t>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disforico premestruale: </a:t>
            </a:r>
            <a:r>
              <a:rPr lang="it-IT">
                <a:solidFill>
                  <a:srgbClr val="002060"/>
                </a:solidFill>
                <a:latin typeface="Calibri"/>
              </a:rPr>
              <a:t>20 mg/die durante la fase lutea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Depressione:</a:t>
            </a:r>
            <a:r>
              <a:rPr lang="it-IT" sz="2000" b="1" i="1">
                <a:solidFill>
                  <a:srgbClr val="32946A"/>
                </a:solidFill>
                <a:latin typeface="Calibri"/>
              </a:rPr>
              <a:t> </a:t>
            </a:r>
            <a:r>
              <a:rPr lang="it-IT">
                <a:solidFill>
                  <a:srgbClr val="002060"/>
                </a:solidFill>
                <a:latin typeface="Calibri"/>
              </a:rPr>
              <a:t>20-80 mg/die nel trattamento della depressione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ossessivo-compulsivo</a:t>
            </a: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: </a:t>
            </a:r>
            <a:r>
              <a:rPr lang="it-IT">
                <a:solidFill>
                  <a:srgbClr val="002060"/>
                </a:solidFill>
                <a:latin typeface="Calibri"/>
              </a:rPr>
              <a:t>20 mg/die – mantenimento 20-60 mg/die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di panico: </a:t>
            </a:r>
            <a:r>
              <a:rPr lang="it-IT">
                <a:solidFill>
                  <a:srgbClr val="002060"/>
                </a:solidFill>
                <a:latin typeface="Calibri"/>
              </a:rPr>
              <a:t>20 fino ad un massimo di 80 mg/die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Bulimia:</a:t>
            </a:r>
            <a:r>
              <a:rPr lang="it-IT" sz="2000">
                <a:solidFill>
                  <a:srgbClr val="C00000"/>
                </a:solidFill>
                <a:latin typeface="Calibri"/>
              </a:rPr>
              <a:t> </a:t>
            </a:r>
            <a:r>
              <a:rPr lang="it-IT">
                <a:solidFill>
                  <a:srgbClr val="002060"/>
                </a:solidFill>
                <a:latin typeface="Calibri"/>
              </a:rPr>
              <a:t>60 mg/die nel trattamento della depressione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Picture 4" descr="http://www.onlinepharmacy-noprescription.com/i/products/celexa.jpg"/>
          <p:cNvPicPr/>
          <p:nvPr/>
        </p:nvPicPr>
        <p:blipFill>
          <a:blip r:embed="rId2" cstate="print"/>
          <a:stretch/>
        </p:blipFill>
        <p:spPr>
          <a:xfrm>
            <a:off x="5364000" y="260280"/>
            <a:ext cx="1428840" cy="1428840"/>
          </a:xfrm>
          <a:prstGeom prst="rect">
            <a:avLst/>
          </a:prstGeom>
          <a:ln>
            <a:noFill/>
          </a:ln>
        </p:spPr>
      </p:pic>
      <p:sp>
        <p:nvSpPr>
          <p:cNvPr id="361" name="CustomShape 1"/>
          <p:cNvSpPr/>
          <p:nvPr/>
        </p:nvSpPr>
        <p:spPr>
          <a:xfrm>
            <a:off x="609480" y="152280"/>
            <a:ext cx="41148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CITALOPRAM</a:t>
            </a:r>
            <a:endParaRPr/>
          </a:p>
        </p:txBody>
      </p:sp>
      <p:sp>
        <p:nvSpPr>
          <p:cNvPr id="362" name="CustomShape 2"/>
          <p:cNvSpPr/>
          <p:nvPr/>
        </p:nvSpPr>
        <p:spPr>
          <a:xfrm>
            <a:off x="3717720" y="150840"/>
            <a:ext cx="15145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16165D"/>
                </a:solidFill>
                <a:latin typeface="Calibri"/>
                <a:ea typeface="Calibri"/>
              </a:rPr>
              <a:t>(Celexa</a:t>
            </a: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®</a:t>
            </a:r>
            <a:r>
              <a:rPr lang="it-IT" sz="2800" b="1">
                <a:solidFill>
                  <a:srgbClr val="16165D"/>
                </a:solidFill>
                <a:latin typeface="Calibri"/>
                <a:ea typeface="Calibri"/>
              </a:rPr>
              <a:t>)</a:t>
            </a:r>
            <a:endParaRPr/>
          </a:p>
        </p:txBody>
      </p:sp>
      <p:sp>
        <p:nvSpPr>
          <p:cNvPr id="363" name="CustomShape 3"/>
          <p:cNvSpPr/>
          <p:nvPr/>
        </p:nvSpPr>
        <p:spPr>
          <a:xfrm>
            <a:off x="395280" y="1766880"/>
            <a:ext cx="8424720" cy="20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16165D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16165D"/>
                </a:solidFill>
                <a:latin typeface="Calibri"/>
                <a:ea typeface="Calibri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Assorbimento: 		Rapido – Biodisponibilità 80%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Distribuzione: 		Legame proteico: alto 94-97%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                              		Emivita: 30-35 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Metabolismo: 		Epatico: mediato da CYP3A4 e CYP2C19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Eliminazione: 		Biliare: 85% Renale: 15%</a:t>
            </a:r>
            <a:endParaRPr/>
          </a:p>
        </p:txBody>
      </p:sp>
      <p:sp>
        <p:nvSpPr>
          <p:cNvPr id="364" name="CustomShape 4"/>
          <p:cNvSpPr/>
          <p:nvPr/>
        </p:nvSpPr>
        <p:spPr>
          <a:xfrm>
            <a:off x="395280" y="907920"/>
            <a:ext cx="590544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Per OS:</a:t>
            </a:r>
            <a:r>
              <a:rPr lang="it-IT" sz="200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000">
                <a:solidFill>
                  <a:srgbClr val="002060"/>
                </a:solidFill>
                <a:latin typeface="Calibri"/>
              </a:rPr>
              <a:t>10, 20, and 40 mg. Soluzione: 10 mg/5 ml </a:t>
            </a:r>
            <a:endParaRPr/>
          </a:p>
        </p:txBody>
      </p:sp>
      <p:sp>
        <p:nvSpPr>
          <p:cNvPr id="365" name="CustomShape 5"/>
          <p:cNvSpPr/>
          <p:nvPr/>
        </p:nvSpPr>
        <p:spPr>
          <a:xfrm>
            <a:off x="468360" y="4076640"/>
            <a:ext cx="7632720" cy="277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</a:rPr>
              <a:t>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disforico premestruale: </a:t>
            </a:r>
            <a:r>
              <a:rPr lang="it-IT">
                <a:solidFill>
                  <a:srgbClr val="002060"/>
                </a:solidFill>
                <a:latin typeface="Calibri"/>
              </a:rPr>
              <a:t>20 mg/die durante la fase lutea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Depressione:</a:t>
            </a:r>
            <a:r>
              <a:rPr lang="it-IT" sz="2000" b="1" i="1">
                <a:solidFill>
                  <a:srgbClr val="32946A"/>
                </a:solidFill>
                <a:latin typeface="Calibri"/>
              </a:rPr>
              <a:t> </a:t>
            </a:r>
            <a:r>
              <a:rPr lang="it-IT">
                <a:solidFill>
                  <a:srgbClr val="002060"/>
                </a:solidFill>
                <a:latin typeface="Calibri"/>
              </a:rPr>
              <a:t>20-40 mg/die nel trattamento della depressione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ossessivo-compulsivo</a:t>
            </a: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: </a:t>
            </a:r>
            <a:r>
              <a:rPr lang="it-IT">
                <a:solidFill>
                  <a:srgbClr val="002060"/>
                </a:solidFill>
                <a:latin typeface="Calibri"/>
              </a:rPr>
              <a:t>20 mg/die – mantenimento 20-40 mg/die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di ansia: </a:t>
            </a:r>
            <a:r>
              <a:rPr lang="it-IT">
                <a:solidFill>
                  <a:srgbClr val="002060"/>
                </a:solidFill>
                <a:latin typeface="Calibri"/>
              </a:rPr>
              <a:t>20 fino ad un massimo di 40 mg/die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Stress post-traumatico:</a:t>
            </a:r>
            <a:r>
              <a:rPr lang="it-IT" sz="2000">
                <a:solidFill>
                  <a:srgbClr val="C00000"/>
                </a:solidFill>
                <a:latin typeface="Calibri"/>
              </a:rPr>
              <a:t> </a:t>
            </a:r>
            <a:r>
              <a:rPr lang="it-IT">
                <a:solidFill>
                  <a:srgbClr val="002060"/>
                </a:solidFill>
                <a:latin typeface="Calibri"/>
              </a:rPr>
              <a:t>40 mg/die nel trattamento della depressione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366" name="Picture 2" descr="http://www.tevaitalia.it/it/image/as-citalopram-ratiopharm-40-mg-14-cpr-3d-sx.w-320_h-320.png"/>
          <p:cNvPicPr/>
          <p:nvPr/>
        </p:nvPicPr>
        <p:blipFill>
          <a:blip r:embed="rId3" cstate="print"/>
          <a:stretch/>
        </p:blipFill>
        <p:spPr>
          <a:xfrm>
            <a:off x="6372360" y="765000"/>
            <a:ext cx="2303280" cy="1554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ustomShape 1"/>
          <p:cNvSpPr/>
          <p:nvPr/>
        </p:nvSpPr>
        <p:spPr>
          <a:xfrm>
            <a:off x="609480" y="152280"/>
            <a:ext cx="41148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PAROXETINA</a:t>
            </a:r>
            <a:endParaRPr/>
          </a:p>
        </p:txBody>
      </p:sp>
      <p:sp>
        <p:nvSpPr>
          <p:cNvPr id="369" name="CustomShape 2"/>
          <p:cNvSpPr/>
          <p:nvPr/>
        </p:nvSpPr>
        <p:spPr>
          <a:xfrm>
            <a:off x="3852000" y="150840"/>
            <a:ext cx="124632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16165D"/>
                </a:solidFill>
                <a:latin typeface="Calibri"/>
                <a:ea typeface="Calibri"/>
              </a:rPr>
              <a:t>(Paxil</a:t>
            </a: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®</a:t>
            </a:r>
            <a:r>
              <a:rPr lang="it-IT" sz="2800" b="1">
                <a:solidFill>
                  <a:srgbClr val="16165D"/>
                </a:solidFill>
                <a:latin typeface="Calibri"/>
                <a:ea typeface="Calibri"/>
              </a:rPr>
              <a:t>)</a:t>
            </a:r>
            <a:endParaRPr/>
          </a:p>
        </p:txBody>
      </p:sp>
      <p:sp>
        <p:nvSpPr>
          <p:cNvPr id="370" name="CustomShape 3"/>
          <p:cNvSpPr/>
          <p:nvPr/>
        </p:nvSpPr>
        <p:spPr>
          <a:xfrm>
            <a:off x="395280" y="1766880"/>
            <a:ext cx="8424720" cy="20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16165D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16165D"/>
                </a:solidFill>
                <a:latin typeface="Calibri"/>
                <a:ea typeface="Calibri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Assorbimento: 		ampio metabolismo di primo passaggio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Distribuzione: 		Legame proteico: 93-95%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                              		Emivita: 21 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Metabolismo: 		Epatico: mediato da CYP2D6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Eliminazione: 		Renale: 65% Fecale: 35% </a:t>
            </a:r>
            <a:endParaRPr/>
          </a:p>
        </p:txBody>
      </p:sp>
      <p:sp>
        <p:nvSpPr>
          <p:cNvPr id="371" name="CustomShape 4"/>
          <p:cNvSpPr/>
          <p:nvPr/>
        </p:nvSpPr>
        <p:spPr>
          <a:xfrm>
            <a:off x="395280" y="907920"/>
            <a:ext cx="590544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Per OS:</a:t>
            </a:r>
            <a:r>
              <a:rPr lang="en-US" sz="2000">
                <a:solidFill>
                  <a:srgbClr val="002060"/>
                </a:solidFill>
                <a:latin typeface="Calibri"/>
              </a:rPr>
              <a:t> 20, 25 mg. </a:t>
            </a:r>
            <a:endParaRPr/>
          </a:p>
        </p:txBody>
      </p:sp>
      <p:sp>
        <p:nvSpPr>
          <p:cNvPr id="372" name="CustomShape 5"/>
          <p:cNvSpPr/>
          <p:nvPr/>
        </p:nvSpPr>
        <p:spPr>
          <a:xfrm>
            <a:off x="468360" y="4076640"/>
            <a:ext cx="7632720" cy="20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</a:rPr>
              <a:t>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di panico - Disturbo di ansia generalizzata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Stress post-traumatico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Depressione - Disturbo ossessivo-compulsivo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disforico premestruale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Vampate menopausali</a:t>
            </a:r>
            <a:endParaRPr/>
          </a:p>
        </p:txBody>
      </p:sp>
      <p:pic>
        <p:nvPicPr>
          <p:cNvPr id="373" name="Picture 2" descr="http://www.medicinesmexico.com/images/237_paxil_25mg_10tabs.jpg"/>
          <p:cNvPicPr/>
          <p:nvPr/>
        </p:nvPicPr>
        <p:blipFill>
          <a:blip r:embed="rId2" cstate="print"/>
          <a:srcRect l="12600" t="10012" r="14387" b="14993"/>
          <a:stretch/>
        </p:blipFill>
        <p:spPr>
          <a:xfrm>
            <a:off x="5724360" y="260280"/>
            <a:ext cx="1440000" cy="1081080"/>
          </a:xfrm>
          <a:prstGeom prst="rect">
            <a:avLst/>
          </a:prstGeom>
          <a:ln>
            <a:noFill/>
          </a:ln>
        </p:spPr>
      </p:pic>
      <p:pic>
        <p:nvPicPr>
          <p:cNvPr id="374" name="Picture 4" descr="http://www.hexal-elements.de/sandoz_be/_images/packshots/gross/Paroxetine-100-20mg.jpg"/>
          <p:cNvPicPr/>
          <p:nvPr/>
        </p:nvPicPr>
        <p:blipFill>
          <a:blip r:embed="rId3" cstate="print"/>
          <a:srcRect l="8001"/>
          <a:stretch/>
        </p:blipFill>
        <p:spPr>
          <a:xfrm>
            <a:off x="6732720" y="836640"/>
            <a:ext cx="1655640" cy="1192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609480" y="152280"/>
            <a:ext cx="41148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SERTRALINA</a:t>
            </a:r>
            <a:endParaRPr/>
          </a:p>
        </p:txBody>
      </p:sp>
      <p:sp>
        <p:nvSpPr>
          <p:cNvPr id="377" name="CustomShape 2"/>
          <p:cNvSpPr/>
          <p:nvPr/>
        </p:nvSpPr>
        <p:spPr>
          <a:xfrm>
            <a:off x="3767400" y="150840"/>
            <a:ext cx="141516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16165D"/>
                </a:solidFill>
                <a:latin typeface="Calibri"/>
                <a:ea typeface="Calibri"/>
              </a:rPr>
              <a:t>(Zoloft</a:t>
            </a: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®</a:t>
            </a:r>
            <a:r>
              <a:rPr lang="it-IT" sz="2800" b="1">
                <a:solidFill>
                  <a:srgbClr val="16165D"/>
                </a:solidFill>
                <a:latin typeface="Calibri"/>
                <a:ea typeface="Calibri"/>
              </a:rPr>
              <a:t>)</a:t>
            </a:r>
            <a:endParaRPr/>
          </a:p>
        </p:txBody>
      </p:sp>
      <p:sp>
        <p:nvSpPr>
          <p:cNvPr id="378" name="CustomShape 3"/>
          <p:cNvSpPr/>
          <p:nvPr/>
        </p:nvSpPr>
        <p:spPr>
          <a:xfrm>
            <a:off x="395280" y="1766880"/>
            <a:ext cx="8424720" cy="20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16165D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16165D"/>
                </a:solidFill>
                <a:latin typeface="Calibri"/>
                <a:ea typeface="Calibri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Assorbimento: 		Biodisponibilità 40%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Distribuzione: 		Legame proteico: alto 98-99%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                              		Emivita: 23-26 ore (66 metaboliti meno attivi)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Metabolismo: 		Epatico: mediato da CYP2B6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Eliminazione: 		Renale</a:t>
            </a:r>
            <a:endParaRPr/>
          </a:p>
        </p:txBody>
      </p:sp>
      <p:sp>
        <p:nvSpPr>
          <p:cNvPr id="379" name="CustomShape 4"/>
          <p:cNvSpPr/>
          <p:nvPr/>
        </p:nvSpPr>
        <p:spPr>
          <a:xfrm>
            <a:off x="395280" y="907920"/>
            <a:ext cx="295272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Per OS:</a:t>
            </a:r>
            <a:r>
              <a:rPr lang="it-IT" sz="200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000">
                <a:solidFill>
                  <a:srgbClr val="002060"/>
                </a:solidFill>
                <a:latin typeface="Calibri"/>
              </a:rPr>
              <a:t>25-200 mg/die</a:t>
            </a:r>
            <a:endParaRPr/>
          </a:p>
        </p:txBody>
      </p:sp>
      <p:sp>
        <p:nvSpPr>
          <p:cNvPr id="380" name="CustomShape 5"/>
          <p:cNvSpPr/>
          <p:nvPr/>
        </p:nvSpPr>
        <p:spPr>
          <a:xfrm>
            <a:off x="395280" y="4076640"/>
            <a:ext cx="7993080" cy="259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</a:rPr>
              <a:t>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Depressione maggiore:</a:t>
            </a:r>
            <a:r>
              <a:rPr lang="it-IT" sz="2000" b="1" i="1">
                <a:solidFill>
                  <a:srgbClr val="32946A"/>
                </a:solidFill>
                <a:latin typeface="Calibri"/>
              </a:rPr>
              <a:t> </a:t>
            </a:r>
            <a:r>
              <a:rPr lang="it-IT">
                <a:solidFill>
                  <a:srgbClr val="002060"/>
                </a:solidFill>
                <a:latin typeface="Calibri"/>
              </a:rPr>
              <a:t>50 mg/die fino a 200 mg/die, con incrementi settimanali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ossessivo-compulsivo</a:t>
            </a: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: </a:t>
            </a:r>
            <a:r>
              <a:rPr lang="it-IT">
                <a:solidFill>
                  <a:srgbClr val="002060"/>
                </a:solidFill>
                <a:latin typeface="Calibri"/>
              </a:rPr>
              <a:t>50 mg/die – mantenimento 200 mg/die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disforico premestruale: </a:t>
            </a:r>
            <a:r>
              <a:rPr lang="it-IT">
                <a:solidFill>
                  <a:srgbClr val="002060"/>
                </a:solidFill>
                <a:latin typeface="Calibri"/>
              </a:rPr>
              <a:t>50 mg/die durante la fase lutea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di ansia: </a:t>
            </a:r>
            <a:r>
              <a:rPr lang="it-IT">
                <a:solidFill>
                  <a:srgbClr val="002060"/>
                </a:solidFill>
                <a:latin typeface="Calibri"/>
              </a:rPr>
              <a:t>50 fino ad un massimo di 150 mg/die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Stress post-traumatico:</a:t>
            </a:r>
            <a:r>
              <a:rPr lang="it-IT" sz="2000">
                <a:solidFill>
                  <a:srgbClr val="C00000"/>
                </a:solidFill>
                <a:latin typeface="Calibri"/>
              </a:rPr>
              <a:t> </a:t>
            </a:r>
            <a:r>
              <a:rPr lang="it-IT">
                <a:solidFill>
                  <a:srgbClr val="002060"/>
                </a:solidFill>
                <a:latin typeface="Calibri"/>
              </a:rPr>
              <a:t>50 mg/die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381" name="Picture 2" descr="http://www.ploufflaw.com/images/photos/zoloft-lawsuits-Chicago.jpg"/>
          <p:cNvPicPr/>
          <p:nvPr/>
        </p:nvPicPr>
        <p:blipFill>
          <a:blip r:embed="rId2" cstate="print"/>
          <a:stretch/>
        </p:blipFill>
        <p:spPr>
          <a:xfrm>
            <a:off x="6084720" y="333360"/>
            <a:ext cx="2403720" cy="204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468360" y="4581360"/>
            <a:ext cx="8351640" cy="1727280"/>
          </a:xfrm>
          <a:prstGeom prst="rect">
            <a:avLst/>
          </a:prstGeom>
          <a:solidFill>
            <a:srgbClr val="660033"/>
          </a:solidFill>
          <a:ln w="25560">
            <a:solidFill>
              <a:srgbClr val="0095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4" name="CustomShape 2"/>
          <p:cNvSpPr/>
          <p:nvPr/>
        </p:nvSpPr>
        <p:spPr>
          <a:xfrm>
            <a:off x="2050920" y="260280"/>
            <a:ext cx="4681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EFFETTI INDESIDERATI degli SSRI</a:t>
            </a:r>
            <a:endParaRPr/>
          </a:p>
        </p:txBody>
      </p:sp>
      <p:sp>
        <p:nvSpPr>
          <p:cNvPr id="385" name="Line 3"/>
          <p:cNvSpPr/>
          <p:nvPr/>
        </p:nvSpPr>
        <p:spPr>
          <a:xfrm>
            <a:off x="395280" y="765000"/>
            <a:ext cx="83534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sp>
        <p:nvSpPr>
          <p:cNvPr id="386" name="CustomShape 4"/>
          <p:cNvSpPr/>
          <p:nvPr/>
        </p:nvSpPr>
        <p:spPr>
          <a:xfrm>
            <a:off x="539640" y="5084640"/>
            <a:ext cx="8209080" cy="10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La associazione con farmaci ad attività serotoninergica, ad esempio gli </a:t>
            </a:r>
            <a:r>
              <a:rPr lang="it-IT" sz="1600" b="1">
                <a:solidFill>
                  <a:srgbClr val="FFFFFF"/>
                </a:solidFill>
                <a:latin typeface="Calibri"/>
                <a:ea typeface="Calibri"/>
              </a:rPr>
              <a:t>I-MAO</a:t>
            </a: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, può causare una grave sindrome caratterizzata da </a:t>
            </a:r>
            <a:r>
              <a:rPr lang="it-IT" sz="1600" u="sng">
                <a:solidFill>
                  <a:srgbClr val="FFFFFF"/>
                </a:solidFill>
                <a:latin typeface="Calibri"/>
              </a:rPr>
              <a:t>febbre, agitazione, tremori, mioclono, iperreflessia, atassia, incoordinazione, diaforesi, brividi e sintomi gastrointestinali, </a:t>
            </a:r>
            <a:r>
              <a:rPr lang="it-IT" sz="1600">
                <a:solidFill>
                  <a:srgbClr val="FFFFFF"/>
                </a:solidFill>
                <a:latin typeface="Calibri"/>
              </a:rPr>
              <a:t>fino al </a:t>
            </a:r>
            <a:r>
              <a:rPr lang="it-IT" sz="1600">
                <a:solidFill>
                  <a:srgbClr val="FFFFFF"/>
                </a:solidFill>
                <a:latin typeface="Calibri"/>
                <a:ea typeface="Calibri"/>
              </a:rPr>
              <a:t>possibile collasso circolatorio dovuto a eccessiva attività di serotonina </a:t>
            </a:r>
            <a:endParaRPr/>
          </a:p>
        </p:txBody>
      </p:sp>
      <p:sp>
        <p:nvSpPr>
          <p:cNvPr id="387" name="CustomShape 5"/>
          <p:cNvSpPr/>
          <p:nvPr/>
        </p:nvSpPr>
        <p:spPr>
          <a:xfrm>
            <a:off x="539640" y="1557360"/>
            <a:ext cx="511200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404040"/>
                </a:solidFill>
                <a:latin typeface="Calibri"/>
              </a:rPr>
              <a:t>La sospensione del trattamento con SSRI deve essere </a:t>
            </a:r>
            <a:r>
              <a:rPr lang="it-IT" sz="1600" b="1" i="1">
                <a:solidFill>
                  <a:srgbClr val="404040"/>
                </a:solidFill>
                <a:latin typeface="Calibri"/>
              </a:rPr>
              <a:t>graduale</a:t>
            </a:r>
            <a:r>
              <a:rPr lang="it-IT" sz="1600">
                <a:solidFill>
                  <a:srgbClr val="404040"/>
                </a:solidFill>
                <a:latin typeface="Calibri"/>
              </a:rPr>
              <a:t> per ridurre il rischio di sintomi da astinenza (soprattutto gastrointestinali, neurologici e psichiatrici). In genere i sintomi di astinenza si risolvono in 2 settimane, ma possono protrarsi per 2-3 mesi.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404040"/>
                </a:solidFill>
                <a:latin typeface="Calibri"/>
              </a:rPr>
              <a:t>La breve emivita sembra essere un fattore predisponente; infatti la paroxetina sembra indurre sintomi più frequenti e più gravi rispetto alle altre molecole della stessa classe. </a:t>
            </a:r>
            <a:endParaRPr/>
          </a:p>
        </p:txBody>
      </p:sp>
      <p:pic>
        <p:nvPicPr>
          <p:cNvPr id="388" name="Picture 8" descr="http://4.bp.blogspot.com/-13Rdza1pRhw/T_rUaJzL4SI/AAAAAAAAA5o/05Vz3Yi7sZo/s640/SSRIs.jpg"/>
          <p:cNvPicPr/>
          <p:nvPr/>
        </p:nvPicPr>
        <p:blipFill>
          <a:blip r:embed="rId2" cstate="print"/>
          <a:srcRect l="14173" t="1574" r="14953" b="3929"/>
          <a:stretch/>
        </p:blipFill>
        <p:spPr>
          <a:xfrm>
            <a:off x="5651640" y="1052640"/>
            <a:ext cx="3241440" cy="3240000"/>
          </a:xfrm>
          <a:prstGeom prst="rect">
            <a:avLst/>
          </a:prstGeom>
          <a:ln>
            <a:noFill/>
          </a:ln>
        </p:spPr>
      </p:pic>
      <p:sp>
        <p:nvSpPr>
          <p:cNvPr id="389" name="CustomShape 6"/>
          <p:cNvSpPr/>
          <p:nvPr/>
        </p:nvSpPr>
        <p:spPr>
          <a:xfrm>
            <a:off x="539640" y="836640"/>
            <a:ext cx="70200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SINDROME D'ASTINENZA</a:t>
            </a:r>
            <a:r>
              <a:rPr lang="it-IT" sz="2000" b="1" i="1">
                <a:latin typeface="Calibri"/>
              </a:rPr>
              <a:t>  </a:t>
            </a:r>
            <a:r>
              <a:rPr lang="it-IT" sz="1600" b="1" i="1">
                <a:latin typeface="Calibri"/>
              </a:rPr>
              <a:t>(</a:t>
            </a:r>
            <a:r>
              <a:rPr lang="it-IT" sz="1600" b="1" i="1">
                <a:solidFill>
                  <a:srgbClr val="404040"/>
                </a:solidFill>
                <a:latin typeface="Calibri"/>
              </a:rPr>
              <a:t>per interruzione del trattamento)</a:t>
            </a:r>
            <a:endParaRPr/>
          </a:p>
        </p:txBody>
      </p:sp>
      <p:sp>
        <p:nvSpPr>
          <p:cNvPr id="390" name="CustomShape 7"/>
          <p:cNvSpPr/>
          <p:nvPr/>
        </p:nvSpPr>
        <p:spPr>
          <a:xfrm>
            <a:off x="611280" y="4581360"/>
            <a:ext cx="691488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 i="1">
                <a:solidFill>
                  <a:srgbClr val="FFFFFF"/>
                </a:solidFill>
                <a:latin typeface="Calibri"/>
                <a:ea typeface="Calibri"/>
              </a:rPr>
              <a:t>SINDROME SEROTONINERGICA </a:t>
            </a:r>
            <a:r>
              <a:rPr lang="it-IT" sz="1600" b="1" i="1">
                <a:solidFill>
                  <a:srgbClr val="FFFFFF"/>
                </a:solidFill>
                <a:latin typeface="Calibri"/>
                <a:ea typeface="Calibri"/>
              </a:rPr>
              <a:t>(per interazione con altri farmaci)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Picture 2" descr="http://brainyinfo.com/home/wp-content/uploads/2011/07/SNRI-Action1.jpg"/>
          <p:cNvPicPr/>
          <p:nvPr/>
        </p:nvPicPr>
        <p:blipFill>
          <a:blip r:embed="rId2" cstate="print"/>
          <a:stretch/>
        </p:blipFill>
        <p:spPr>
          <a:xfrm>
            <a:off x="1835280" y="1197000"/>
            <a:ext cx="5400720" cy="2676600"/>
          </a:xfrm>
          <a:prstGeom prst="rect">
            <a:avLst/>
          </a:prstGeom>
          <a:ln>
            <a:noFill/>
          </a:ln>
        </p:spPr>
      </p:pic>
      <p:sp>
        <p:nvSpPr>
          <p:cNvPr id="393" name="CustomShape 1"/>
          <p:cNvSpPr/>
          <p:nvPr/>
        </p:nvSpPr>
        <p:spPr>
          <a:xfrm>
            <a:off x="358920" y="115920"/>
            <a:ext cx="853416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INIBITORI DEL RE-UPTAKE DELLA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NORADRENALINA e SEROTONINA (SNRI)</a:t>
            </a:r>
            <a:endParaRPr/>
          </a:p>
        </p:txBody>
      </p:sp>
      <p:sp>
        <p:nvSpPr>
          <p:cNvPr id="394" name="Line 2"/>
          <p:cNvSpPr/>
          <p:nvPr/>
        </p:nvSpPr>
        <p:spPr>
          <a:xfrm>
            <a:off x="395280" y="981000"/>
            <a:ext cx="83534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sp>
        <p:nvSpPr>
          <p:cNvPr id="395" name="CustomShape 3"/>
          <p:cNvSpPr/>
          <p:nvPr/>
        </p:nvSpPr>
        <p:spPr>
          <a:xfrm>
            <a:off x="611280" y="5373720"/>
            <a:ext cx="813744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262626"/>
                </a:solidFill>
                <a:latin typeface="Calibri"/>
              </a:rPr>
              <a:t>Gli </a:t>
            </a:r>
            <a:r>
              <a:rPr lang="it-IT" b="1">
                <a:solidFill>
                  <a:srgbClr val="C00000"/>
                </a:solidFill>
                <a:latin typeface="Calibri"/>
              </a:rPr>
              <a:t>EFFETTI INDESIDERATI </a:t>
            </a:r>
            <a:r>
              <a:rPr lang="it-IT">
                <a:solidFill>
                  <a:srgbClr val="404040"/>
                </a:solidFill>
                <a:latin typeface="Calibri"/>
              </a:rPr>
              <a:t>de</a:t>
            </a:r>
            <a:r>
              <a:rPr lang="it-IT">
                <a:solidFill>
                  <a:srgbClr val="262626"/>
                </a:solidFill>
                <a:latin typeface="Calibri"/>
              </a:rPr>
              <a:t>gli SNRI sono in parte simili agli SSRI (nausea, secchezza delle fauci, costipazione, ritenzione urinaria), in parte tipicamente "noradrenergici” (tachicardia, variazioni della pressione arteriosa, aumento di peso e dell’appetito)</a:t>
            </a:r>
            <a:endParaRPr/>
          </a:p>
        </p:txBody>
      </p:sp>
      <p:sp>
        <p:nvSpPr>
          <p:cNvPr id="396" name="CustomShape 4"/>
          <p:cNvSpPr/>
          <p:nvPr/>
        </p:nvSpPr>
        <p:spPr>
          <a:xfrm>
            <a:off x="708120" y="3933720"/>
            <a:ext cx="352908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BC0024"/>
                </a:solidFill>
                <a:latin typeface="Calibri"/>
              </a:rPr>
              <a:t>Desvenlafaxina</a:t>
            </a:r>
            <a:r>
              <a:rPr lang="it-IT">
                <a:solidFill>
                  <a:srgbClr val="606060"/>
                </a:solidFill>
                <a:latin typeface="Calibri"/>
              </a:rPr>
              <a:t> (Pristiq)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BC0024"/>
                </a:solidFill>
                <a:latin typeface="Calibri"/>
              </a:rPr>
              <a:t>Duloxetina         </a:t>
            </a:r>
            <a:r>
              <a:rPr lang="it-IT">
                <a:solidFill>
                  <a:srgbClr val="606060"/>
                </a:solidFill>
                <a:latin typeface="Calibri"/>
              </a:rPr>
              <a:t>(Cymbalta, Xeristar)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BC0024"/>
                </a:solidFill>
                <a:latin typeface="Calibri"/>
              </a:rPr>
              <a:t>Milnacipram      </a:t>
            </a:r>
            <a:r>
              <a:rPr lang="it-IT">
                <a:solidFill>
                  <a:srgbClr val="606060"/>
                </a:solidFill>
                <a:latin typeface="Calibri"/>
              </a:rPr>
              <a:t>(Ixel)</a:t>
            </a:r>
            <a:endParaRPr/>
          </a:p>
          <a:p>
            <a:pPr>
              <a:lnSpc>
                <a:spcPct val="100000"/>
              </a:lnSpc>
            </a:pPr>
            <a:r>
              <a:rPr lang="it-IT" b="1" u="sng">
                <a:solidFill>
                  <a:srgbClr val="BC0024"/>
                </a:solidFill>
                <a:latin typeface="Calibri"/>
              </a:rPr>
              <a:t>Venlafaxina </a:t>
            </a:r>
            <a:r>
              <a:rPr lang="it-IT" b="1">
                <a:solidFill>
                  <a:srgbClr val="BC0024"/>
                </a:solidFill>
                <a:latin typeface="Calibri"/>
              </a:rPr>
              <a:t>     </a:t>
            </a:r>
            <a:r>
              <a:rPr lang="it-IT">
                <a:solidFill>
                  <a:srgbClr val="BC0024"/>
                </a:solidFill>
                <a:latin typeface="Calibri"/>
              </a:rPr>
              <a:t> </a:t>
            </a:r>
            <a:r>
              <a:rPr lang="it-IT">
                <a:solidFill>
                  <a:srgbClr val="606060"/>
                </a:solidFill>
                <a:latin typeface="Calibri"/>
              </a:rPr>
              <a:t>(Efexor, Zarelis)</a:t>
            </a:r>
            <a:endParaRPr/>
          </a:p>
        </p:txBody>
      </p:sp>
      <p:sp>
        <p:nvSpPr>
          <p:cNvPr id="397" name="CustomShape 5"/>
          <p:cNvSpPr/>
          <p:nvPr/>
        </p:nvSpPr>
        <p:spPr>
          <a:xfrm>
            <a:off x="4211640" y="3954600"/>
            <a:ext cx="4753080" cy="1067400"/>
          </a:xfrm>
          <a:prstGeom prst="rect">
            <a:avLst/>
          </a:prstGeom>
          <a:solidFill>
            <a:srgbClr val="BC0024"/>
          </a:solidFill>
          <a:ln w="9360">
            <a:solidFill>
              <a:srgbClr val="BC002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b="1">
                <a:solidFill>
                  <a:srgbClr val="FFFFFF"/>
                </a:solidFill>
                <a:latin typeface="Calibri"/>
              </a:rPr>
              <a:t>SELETTIVITA’ - </a:t>
            </a:r>
            <a:r>
              <a:rPr lang="en-US" sz="1600">
                <a:solidFill>
                  <a:srgbClr val="FFFFFF"/>
                </a:solidFill>
                <a:latin typeface="Calibri"/>
              </a:rPr>
              <a:t>In genere l’effetto è prevalente: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en-US" sz="1600">
                <a:solidFill>
                  <a:srgbClr val="FFFFFF"/>
                </a:solidFill>
                <a:latin typeface="Calibri"/>
              </a:rPr>
              <a:t> a  dosi basse sulla trasmissione serotoninergica, 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en-US" sz="1600">
                <a:solidFill>
                  <a:srgbClr val="FFFFFF"/>
                </a:solidFill>
                <a:latin typeface="Calibri"/>
              </a:rPr>
              <a:t> a  dosi moderate su entrambi i sistemi</a:t>
            </a:r>
            <a:endParaRPr/>
          </a:p>
          <a:p>
            <a:pPr algn="just">
              <a:lnSpc>
                <a:spcPct val="100000"/>
              </a:lnSpc>
              <a:buFont typeface="Calibri"/>
              <a:buChar char="-"/>
            </a:pPr>
            <a:r>
              <a:rPr lang="en-US" sz="1600">
                <a:solidFill>
                  <a:srgbClr val="FFFFFF"/>
                </a:solidFill>
                <a:latin typeface="Calibri"/>
              </a:rPr>
              <a:t> a dosi elevate anche sulla trasmissione dopaminergica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CustomShape 1"/>
          <p:cNvSpPr/>
          <p:nvPr/>
        </p:nvSpPr>
        <p:spPr>
          <a:xfrm>
            <a:off x="609480" y="152280"/>
            <a:ext cx="41148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C00000"/>
                </a:solidFill>
                <a:latin typeface="Calibri"/>
                <a:ea typeface="Calibri"/>
              </a:rPr>
              <a:t>VENLAFAXINA</a:t>
            </a:r>
            <a:endParaRPr/>
          </a:p>
        </p:txBody>
      </p:sp>
      <p:sp>
        <p:nvSpPr>
          <p:cNvPr id="400" name="CustomShape 2"/>
          <p:cNvSpPr/>
          <p:nvPr/>
        </p:nvSpPr>
        <p:spPr>
          <a:xfrm>
            <a:off x="3740760" y="150840"/>
            <a:ext cx="1468800" cy="52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800" b="1">
                <a:solidFill>
                  <a:srgbClr val="16165D"/>
                </a:solidFill>
                <a:latin typeface="Calibri"/>
                <a:ea typeface="Calibri"/>
              </a:rPr>
              <a:t>(Efexor</a:t>
            </a: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®</a:t>
            </a:r>
            <a:r>
              <a:rPr lang="it-IT" sz="2800" b="1">
                <a:solidFill>
                  <a:srgbClr val="16165D"/>
                </a:solidFill>
                <a:latin typeface="Calibri"/>
                <a:ea typeface="Calibri"/>
              </a:rPr>
              <a:t>)</a:t>
            </a:r>
            <a:endParaRPr/>
          </a:p>
        </p:txBody>
      </p:sp>
      <p:sp>
        <p:nvSpPr>
          <p:cNvPr id="401" name="CustomShape 3"/>
          <p:cNvSpPr/>
          <p:nvPr/>
        </p:nvSpPr>
        <p:spPr>
          <a:xfrm>
            <a:off x="395280" y="1766880"/>
            <a:ext cx="8424720" cy="20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16165D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16165D"/>
                </a:solidFill>
                <a:latin typeface="Calibri"/>
                <a:ea typeface="Calibri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Assorbimento: 		Biodisponibilità 42-70% (precursore e metaboliti)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Distribuzione: 		Legame proteico: 27% (precursore) 30% (metaboliti)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                              		Emivita: 5 ore (precursore) 13 ore (metaboliti)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Metabolismo: 		Epatico: 50% metabolizzato al primo passaggio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>
                <a:solidFill>
                  <a:srgbClr val="16165D"/>
                </a:solidFill>
                <a:latin typeface="Calibri"/>
                <a:ea typeface="Calibri"/>
              </a:rPr>
              <a:t>Eliminazione: 		Renale 85% (5% immodificato)</a:t>
            </a:r>
            <a:endParaRPr/>
          </a:p>
        </p:txBody>
      </p:sp>
      <p:sp>
        <p:nvSpPr>
          <p:cNvPr id="402" name="CustomShape 4"/>
          <p:cNvSpPr/>
          <p:nvPr/>
        </p:nvSpPr>
        <p:spPr>
          <a:xfrm>
            <a:off x="395280" y="907920"/>
            <a:ext cx="2952720" cy="70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 sz="2000">
                <a:solidFill>
                  <a:srgbClr val="002060"/>
                </a:solidFill>
                <a:latin typeface="Calibri"/>
                <a:ea typeface="Calibri"/>
              </a:rPr>
              <a:t>Per OS:</a:t>
            </a:r>
            <a:r>
              <a:rPr lang="it-IT" sz="200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2000">
                <a:solidFill>
                  <a:srgbClr val="002060"/>
                </a:solidFill>
                <a:latin typeface="Calibri"/>
              </a:rPr>
              <a:t>75-300 mg/die</a:t>
            </a:r>
            <a:endParaRPr/>
          </a:p>
        </p:txBody>
      </p:sp>
      <p:sp>
        <p:nvSpPr>
          <p:cNvPr id="403" name="CustomShape 5"/>
          <p:cNvSpPr/>
          <p:nvPr/>
        </p:nvSpPr>
        <p:spPr>
          <a:xfrm>
            <a:off x="395280" y="4076640"/>
            <a:ext cx="7993080" cy="174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</a:rPr>
              <a:t>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Depressione maggiore:</a:t>
            </a:r>
            <a:r>
              <a:rPr lang="it-IT" sz="2000" b="1" i="1">
                <a:solidFill>
                  <a:srgbClr val="32946A"/>
                </a:solidFill>
                <a:latin typeface="Calibri"/>
              </a:rPr>
              <a:t> </a:t>
            </a:r>
            <a:r>
              <a:rPr lang="it-IT">
                <a:solidFill>
                  <a:srgbClr val="002060"/>
                </a:solidFill>
                <a:latin typeface="Calibri"/>
              </a:rPr>
              <a:t>150 mg/die - mg/die, con incrementi settimanali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Disturbo di ansia generalizzato: </a:t>
            </a:r>
            <a:r>
              <a:rPr lang="it-IT">
                <a:solidFill>
                  <a:srgbClr val="002060"/>
                </a:solidFill>
                <a:latin typeface="Calibri"/>
              </a:rPr>
              <a:t>75 -150 – 300 mg/die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Fobia sociale, disturbi di panico:</a:t>
            </a:r>
            <a:r>
              <a:rPr lang="it-IT" sz="2000">
                <a:solidFill>
                  <a:srgbClr val="002060"/>
                </a:solidFill>
                <a:latin typeface="Calibri"/>
              </a:rPr>
              <a:t> </a:t>
            </a:r>
            <a:r>
              <a:rPr lang="it-IT">
                <a:solidFill>
                  <a:srgbClr val="002060"/>
                </a:solidFill>
                <a:latin typeface="Calibri"/>
              </a:rPr>
              <a:t>75 -150 mg/die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C00000"/>
                </a:solidFill>
                <a:latin typeface="Calibri"/>
              </a:rPr>
              <a:t>Stress post-traumatico:</a:t>
            </a:r>
            <a:r>
              <a:rPr lang="it-IT">
                <a:solidFill>
                  <a:srgbClr val="002060"/>
                </a:solidFill>
                <a:latin typeface="Calibri"/>
              </a:rPr>
              <a:t>  75 -150 mg/die</a:t>
            </a:r>
            <a:endParaRPr/>
          </a:p>
        </p:txBody>
      </p:sp>
      <p:pic>
        <p:nvPicPr>
          <p:cNvPr id="404" name="Picture 2" descr="http://www.yasminpharmacy.com/product/efexor150.jpg"/>
          <p:cNvPicPr/>
          <p:nvPr/>
        </p:nvPicPr>
        <p:blipFill>
          <a:blip r:embed="rId2" cstate="print"/>
          <a:stretch/>
        </p:blipFill>
        <p:spPr>
          <a:xfrm>
            <a:off x="6875640" y="836640"/>
            <a:ext cx="1657080" cy="1054080"/>
          </a:xfrm>
          <a:prstGeom prst="rect">
            <a:avLst/>
          </a:prstGeom>
          <a:ln>
            <a:noFill/>
          </a:ln>
        </p:spPr>
      </p:pic>
      <p:pic>
        <p:nvPicPr>
          <p:cNvPr id="405" name="Picture 2" descr="http://www.expresscheapgeneric.com/img/uploads/174-venlor-generic-effexor-venlafaxine-xr-75-mg-capsule-protec.jpg"/>
          <p:cNvPicPr/>
          <p:nvPr/>
        </p:nvPicPr>
        <p:blipFill>
          <a:blip r:embed="rId3" cstate="print"/>
          <a:stretch/>
        </p:blipFill>
        <p:spPr>
          <a:xfrm>
            <a:off x="5292720" y="476280"/>
            <a:ext cx="1440000" cy="156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TextShape 1"/>
          <p:cNvSpPr txBox="1"/>
          <p:nvPr/>
        </p:nvSpPr>
        <p:spPr>
          <a:xfrm>
            <a:off x="250560" y="716040"/>
            <a:ext cx="4033800" cy="3808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b="1" i="1">
                <a:solidFill>
                  <a:srgbClr val="7030A0"/>
                </a:solidFill>
                <a:latin typeface="Calibri"/>
                <a:ea typeface="Calibri"/>
              </a:rPr>
              <a:t>MIRTAZAPINA</a:t>
            </a:r>
            <a:endParaRPr/>
          </a:p>
        </p:txBody>
      </p:sp>
      <p:sp>
        <p:nvSpPr>
          <p:cNvPr id="408" name="CustomShape 2"/>
          <p:cNvSpPr/>
          <p:nvPr/>
        </p:nvSpPr>
        <p:spPr>
          <a:xfrm>
            <a:off x="358920" y="115920"/>
            <a:ext cx="8534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7030A0"/>
                </a:solidFill>
                <a:latin typeface="Calibri"/>
                <a:ea typeface="Calibri"/>
              </a:rPr>
              <a:t>ANTAGONISTI RECETTORI ALFA2  (ANTIDEPRESSIVI TETRACICLICI)</a:t>
            </a:r>
            <a:endParaRPr/>
          </a:p>
        </p:txBody>
      </p:sp>
      <p:sp>
        <p:nvSpPr>
          <p:cNvPr id="409" name="Line 3"/>
          <p:cNvSpPr/>
          <p:nvPr/>
        </p:nvSpPr>
        <p:spPr>
          <a:xfrm>
            <a:off x="395280" y="549360"/>
            <a:ext cx="8353440" cy="0"/>
          </a:xfrm>
          <a:prstGeom prst="line">
            <a:avLst/>
          </a:prstGeom>
          <a:ln w="31680">
            <a:solidFill>
              <a:srgbClr val="7030A0"/>
            </a:solidFill>
            <a:miter/>
          </a:ln>
        </p:spPr>
      </p:sp>
      <p:sp>
        <p:nvSpPr>
          <p:cNvPr id="410" name="CustomShape 4"/>
          <p:cNvSpPr/>
          <p:nvPr/>
        </p:nvSpPr>
        <p:spPr>
          <a:xfrm>
            <a:off x="684360" y="2016000"/>
            <a:ext cx="6624360" cy="158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16165D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16165D"/>
                </a:solidFill>
                <a:latin typeface="Calibri"/>
                <a:ea typeface="Calibri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Biodisponibilità: 	50%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Emivita: 		20-40 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Metabolismo: 	Epatico CYP1A2, CYP2D6, CYP3A4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Eliminazione :	Renale 75%; Fecale  12%</a:t>
            </a:r>
            <a:endParaRPr/>
          </a:p>
        </p:txBody>
      </p:sp>
      <p:sp>
        <p:nvSpPr>
          <p:cNvPr id="411" name="CustomShape 5"/>
          <p:cNvSpPr/>
          <p:nvPr/>
        </p:nvSpPr>
        <p:spPr>
          <a:xfrm>
            <a:off x="682560" y="1198440"/>
            <a:ext cx="295272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Per OS: 15-45 mg/die</a:t>
            </a:r>
            <a:endParaRPr/>
          </a:p>
        </p:txBody>
      </p:sp>
      <p:sp>
        <p:nvSpPr>
          <p:cNvPr id="412" name="CustomShape 6"/>
          <p:cNvSpPr/>
          <p:nvPr/>
        </p:nvSpPr>
        <p:spPr>
          <a:xfrm>
            <a:off x="684360" y="3824280"/>
            <a:ext cx="24422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002060"/>
                </a:solidFill>
                <a:latin typeface="Calibri"/>
              </a:rPr>
              <a:t>MECCANISMO D’AZIONE</a:t>
            </a:r>
            <a:endParaRPr/>
          </a:p>
        </p:txBody>
      </p:sp>
      <p:sp>
        <p:nvSpPr>
          <p:cNvPr id="413" name="CustomShape 7"/>
          <p:cNvSpPr/>
          <p:nvPr/>
        </p:nvSpPr>
        <p:spPr>
          <a:xfrm>
            <a:off x="684360" y="5634000"/>
            <a:ext cx="7993080" cy="113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</a:rPr>
              <a:t>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7030A0"/>
                </a:solidFill>
                <a:latin typeface="Calibri"/>
              </a:rPr>
              <a:t>Depressione unipolare con o senza ansia, disturbi del sonno.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414" name="Picture 2" descr="http://psyberspace.com.au/depression/images/mirtazapine2.jpg"/>
          <p:cNvPicPr/>
          <p:nvPr/>
        </p:nvPicPr>
        <p:blipFill>
          <a:blip r:embed="rId3" cstate="print"/>
          <a:srcRect l="1588" t="1695" r="1588" b="1801"/>
          <a:stretch/>
        </p:blipFill>
        <p:spPr>
          <a:xfrm>
            <a:off x="5292720" y="3209760"/>
            <a:ext cx="2808360" cy="2624400"/>
          </a:xfrm>
          <a:prstGeom prst="rect">
            <a:avLst/>
          </a:prstGeom>
          <a:ln>
            <a:noFill/>
          </a:ln>
        </p:spPr>
      </p:pic>
      <p:sp>
        <p:nvSpPr>
          <p:cNvPr id="415" name="CustomShape 8"/>
          <p:cNvSpPr/>
          <p:nvPr/>
        </p:nvSpPr>
        <p:spPr>
          <a:xfrm>
            <a:off x="684360" y="4349880"/>
            <a:ext cx="431928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en-US">
                <a:solidFill>
                  <a:srgbClr val="7030A0"/>
                </a:solidFill>
                <a:latin typeface="Calibri"/>
              </a:rPr>
              <a:t>Agisce come </a:t>
            </a:r>
            <a:r>
              <a:rPr lang="en-US" b="1">
                <a:solidFill>
                  <a:srgbClr val="7030A0"/>
                </a:solidFill>
                <a:latin typeface="Calibri"/>
              </a:rPr>
              <a:t>antagonista presinaptico sui recettori </a:t>
            </a:r>
            <a:r>
              <a:rPr lang="en-US" b="1">
                <a:solidFill>
                  <a:srgbClr val="7030A0"/>
                </a:solidFill>
                <a:latin typeface="Symbol"/>
                <a:ea typeface="Symbol"/>
              </a:rPr>
              <a:t></a:t>
            </a:r>
            <a:r>
              <a:rPr lang="en-US" b="1">
                <a:solidFill>
                  <a:srgbClr val="7030A0"/>
                </a:solidFill>
                <a:latin typeface="Calibri"/>
              </a:rPr>
              <a:t>2</a:t>
            </a:r>
            <a:r>
              <a:rPr lang="en-US">
                <a:solidFill>
                  <a:srgbClr val="7030A0"/>
                </a:solidFill>
                <a:latin typeface="Calibri"/>
              </a:rPr>
              <a:t> e facilita quindi la neurotrasmissione sia di 5HT che di NA. </a:t>
            </a:r>
            <a:endParaRPr/>
          </a:p>
        </p:txBody>
      </p:sp>
      <p:sp>
        <p:nvSpPr>
          <p:cNvPr id="416" name="CustomShape 9"/>
          <p:cNvSpPr/>
          <p:nvPr/>
        </p:nvSpPr>
        <p:spPr>
          <a:xfrm>
            <a:off x="3255120" y="658800"/>
            <a:ext cx="15904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(Remerol®)</a:t>
            </a:r>
            <a:endParaRPr/>
          </a:p>
        </p:txBody>
      </p:sp>
      <p:pic>
        <p:nvPicPr>
          <p:cNvPr id="417" name="Picture 6" descr="http://www.aplusmedic.com/media/catalog/product/cache/1/image/500x/5e06319eda06f020e43594a9c230972d/r/e/remeron.jpg"/>
          <p:cNvPicPr/>
          <p:nvPr/>
        </p:nvPicPr>
        <p:blipFill>
          <a:blip r:embed="rId4" cstate="print"/>
          <a:stretch/>
        </p:blipFill>
        <p:spPr>
          <a:xfrm>
            <a:off x="6227640" y="476280"/>
            <a:ext cx="2230560" cy="223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TextShape 1"/>
          <p:cNvSpPr txBox="1"/>
          <p:nvPr/>
        </p:nvSpPr>
        <p:spPr>
          <a:xfrm>
            <a:off x="250560" y="620280"/>
            <a:ext cx="4033800" cy="3812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it-IT" sz="2400" b="1" i="1">
                <a:solidFill>
                  <a:srgbClr val="32946A"/>
                </a:solidFill>
                <a:latin typeface="Calibri"/>
                <a:ea typeface="Calibri"/>
              </a:rPr>
              <a:t>TRAZODONE</a:t>
            </a:r>
            <a:endParaRPr/>
          </a:p>
        </p:txBody>
      </p:sp>
      <p:sp>
        <p:nvSpPr>
          <p:cNvPr id="434" name="Line 2"/>
          <p:cNvSpPr/>
          <p:nvPr/>
        </p:nvSpPr>
        <p:spPr>
          <a:xfrm>
            <a:off x="395280" y="549360"/>
            <a:ext cx="8353440" cy="0"/>
          </a:xfrm>
          <a:prstGeom prst="line">
            <a:avLst/>
          </a:prstGeom>
          <a:ln w="31680">
            <a:solidFill>
              <a:srgbClr val="32946A"/>
            </a:solidFill>
            <a:miter/>
          </a:ln>
        </p:spPr>
      </p:sp>
      <p:sp>
        <p:nvSpPr>
          <p:cNvPr id="435" name="CustomShape 3"/>
          <p:cNvSpPr/>
          <p:nvPr/>
        </p:nvSpPr>
        <p:spPr>
          <a:xfrm>
            <a:off x="611280" y="1817640"/>
            <a:ext cx="6624720" cy="158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16165D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16165D"/>
                </a:solidFill>
                <a:latin typeface="Calibri"/>
                <a:ea typeface="Calibri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Biodisponibilità: 	65%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Emivita: 		7 ore (10 ore nelle preparazioni a lento rilascio)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Metabolismo: 	Epatico CYP3A4 →→ </a:t>
            </a:r>
            <a:r>
              <a:rPr lang="it-IT" i="1">
                <a:solidFill>
                  <a:srgbClr val="00664D"/>
                </a:solidFill>
                <a:latin typeface="Calibri"/>
                <a:ea typeface="Calibri"/>
              </a:rPr>
              <a:t>m-clorofenilpiperazina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Eliminazione :	Renale 70%; Fecale  20%</a:t>
            </a:r>
            <a:endParaRPr/>
          </a:p>
        </p:txBody>
      </p:sp>
      <p:sp>
        <p:nvSpPr>
          <p:cNvPr id="436" name="CustomShape 4"/>
          <p:cNvSpPr/>
          <p:nvPr/>
        </p:nvSpPr>
        <p:spPr>
          <a:xfrm>
            <a:off x="682560" y="1052640"/>
            <a:ext cx="60501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Per OS:</a:t>
            </a:r>
            <a:r>
              <a:rPr lang="it-IT">
                <a:solidFill>
                  <a:srgbClr val="002060"/>
                </a:solidFill>
                <a:latin typeface="Calibri"/>
              </a:rPr>
              <a:t> </a:t>
            </a:r>
            <a:r>
              <a:rPr lang="en-US">
                <a:solidFill>
                  <a:srgbClr val="002060"/>
                </a:solidFill>
                <a:latin typeface="Calibri"/>
              </a:rPr>
              <a:t>150-600 mg/die </a:t>
            </a:r>
            <a:r>
              <a:rPr lang="en-US" sz="1200" i="1">
                <a:solidFill>
                  <a:srgbClr val="002060"/>
                </a:solidFill>
                <a:latin typeface="Calibri"/>
              </a:rPr>
              <a:t>assumere a stomaco pieno</a:t>
            </a:r>
            <a:endParaRPr/>
          </a:p>
        </p:txBody>
      </p:sp>
      <p:sp>
        <p:nvSpPr>
          <p:cNvPr id="437" name="CustomShape 5"/>
          <p:cNvSpPr/>
          <p:nvPr/>
        </p:nvSpPr>
        <p:spPr>
          <a:xfrm>
            <a:off x="539640" y="3500280"/>
            <a:ext cx="24422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002060"/>
                </a:solidFill>
                <a:latin typeface="Calibri"/>
              </a:rPr>
              <a:t>MECCANISMO D’AZIONE</a:t>
            </a:r>
            <a:endParaRPr/>
          </a:p>
        </p:txBody>
      </p:sp>
      <p:sp>
        <p:nvSpPr>
          <p:cNvPr id="438" name="CustomShape 6"/>
          <p:cNvSpPr/>
          <p:nvPr/>
        </p:nvSpPr>
        <p:spPr>
          <a:xfrm>
            <a:off x="539640" y="3860640"/>
            <a:ext cx="8280360" cy="36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90000"/>
              </a:lnSpc>
            </a:pPr>
            <a:r>
              <a:rPr lang="it-IT" i="1">
                <a:solidFill>
                  <a:srgbClr val="00664D"/>
                </a:solidFill>
                <a:latin typeface="Calibri"/>
                <a:ea typeface="Calibri"/>
              </a:rPr>
              <a:t>m-clorofenilpiperazina</a:t>
            </a:r>
            <a:r>
              <a:rPr lang="it-IT" i="1">
                <a:solidFill>
                  <a:srgbClr val="16165D"/>
                </a:solidFill>
                <a:latin typeface="Calibri"/>
                <a:ea typeface="Calibri"/>
              </a:rPr>
              <a:t> </a:t>
            </a:r>
            <a:r>
              <a:rPr lang="it-IT" b="1" i="1" u="sng">
                <a:solidFill>
                  <a:srgbClr val="16165D"/>
                </a:solidFill>
                <a:latin typeface="Calibri"/>
                <a:ea typeface="Calibri"/>
              </a:rPr>
              <a:t>agonista dei recettori serotoninergici centrali e postsinaptici</a:t>
            </a:r>
            <a:endParaRPr/>
          </a:p>
          <a:p>
            <a:pPr algn="just">
              <a:lnSpc>
                <a:spcPct val="90000"/>
              </a:lnSpc>
              <a:buFont typeface="Calibri"/>
              <a:buChar char="•"/>
            </a:pPr>
            <a:endParaRPr/>
          </a:p>
        </p:txBody>
      </p:sp>
      <p:sp>
        <p:nvSpPr>
          <p:cNvPr id="439" name="CustomShape 7"/>
          <p:cNvSpPr/>
          <p:nvPr/>
        </p:nvSpPr>
        <p:spPr>
          <a:xfrm>
            <a:off x="539640" y="5516640"/>
            <a:ext cx="7993080" cy="1130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000" u="sng">
                <a:solidFill>
                  <a:srgbClr val="002060"/>
                </a:solidFill>
                <a:latin typeface="Calibri"/>
              </a:rPr>
              <a:t>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2000" b="1" i="1">
                <a:solidFill>
                  <a:srgbClr val="00664D"/>
                </a:solidFill>
                <a:latin typeface="Calibri"/>
              </a:rPr>
              <a:t>Depressione unipolare con o senza ansia, disturbi del sonno.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440" name="Picture 12" descr="http://portalepak.org/trazodone2-box.jpg"/>
          <p:cNvPicPr/>
          <p:nvPr/>
        </p:nvPicPr>
        <p:blipFill>
          <a:blip r:embed="rId3" cstate="print"/>
          <a:stretch/>
        </p:blipFill>
        <p:spPr>
          <a:xfrm>
            <a:off x="5867280" y="620640"/>
            <a:ext cx="2065320" cy="1703520"/>
          </a:xfrm>
          <a:prstGeom prst="rect">
            <a:avLst/>
          </a:prstGeom>
          <a:ln>
            <a:noFill/>
          </a:ln>
        </p:spPr>
      </p:pic>
      <p:pic>
        <p:nvPicPr>
          <p:cNvPr id="441" name="Picture 6" descr="http://www.cnsspectrums.com/userdocs/ArticleImages/Stahl_figure7a.jpg"/>
          <p:cNvPicPr/>
          <p:nvPr/>
        </p:nvPicPr>
        <p:blipFill>
          <a:blip r:embed="rId4" cstate="print"/>
          <a:srcRect l="9448" t="24038" r="9283" b="30081"/>
          <a:stretch/>
        </p:blipFill>
        <p:spPr>
          <a:xfrm>
            <a:off x="2843280" y="4221000"/>
            <a:ext cx="3097080" cy="1511640"/>
          </a:xfrm>
          <a:prstGeom prst="rect">
            <a:avLst/>
          </a:prstGeom>
          <a:ln>
            <a:noFill/>
          </a:ln>
        </p:spPr>
      </p:pic>
      <p:sp>
        <p:nvSpPr>
          <p:cNvPr id="442" name="CustomShape 8"/>
          <p:cNvSpPr/>
          <p:nvPr/>
        </p:nvSpPr>
        <p:spPr>
          <a:xfrm>
            <a:off x="1056240" y="4653000"/>
            <a:ext cx="1968480" cy="580680"/>
          </a:xfrm>
          <a:prstGeom prst="rect">
            <a:avLst/>
          </a:prstGeom>
          <a:solidFill>
            <a:srgbClr val="60C9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Dose antidepressiva: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150-600 mg</a:t>
            </a:r>
            <a:endParaRPr/>
          </a:p>
        </p:txBody>
      </p:sp>
      <p:sp>
        <p:nvSpPr>
          <p:cNvPr id="443" name="CustomShape 9"/>
          <p:cNvSpPr/>
          <p:nvPr/>
        </p:nvSpPr>
        <p:spPr>
          <a:xfrm>
            <a:off x="6020640" y="4724280"/>
            <a:ext cx="1428840" cy="580680"/>
          </a:xfrm>
          <a:prstGeom prst="rect">
            <a:avLst/>
          </a:prstGeom>
          <a:solidFill>
            <a:srgbClr val="60C99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Dose ipnotica: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002060"/>
                </a:solidFill>
                <a:latin typeface="Calibri"/>
                <a:ea typeface="Calibri"/>
              </a:rPr>
              <a:t>25-150 mg</a:t>
            </a:r>
            <a:endParaRPr/>
          </a:p>
        </p:txBody>
      </p:sp>
      <p:sp>
        <p:nvSpPr>
          <p:cNvPr id="444" name="CustomShape 10"/>
          <p:cNvSpPr/>
          <p:nvPr/>
        </p:nvSpPr>
        <p:spPr>
          <a:xfrm>
            <a:off x="3236400" y="582480"/>
            <a:ext cx="14043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16165D"/>
                </a:solidFill>
                <a:latin typeface="Calibri"/>
                <a:ea typeface="Calibri"/>
              </a:rPr>
              <a:t>(Trittico®)</a:t>
            </a:r>
            <a:endParaRPr/>
          </a:p>
        </p:txBody>
      </p:sp>
      <p:sp>
        <p:nvSpPr>
          <p:cNvPr id="445" name="CustomShape 11"/>
          <p:cNvSpPr/>
          <p:nvPr/>
        </p:nvSpPr>
        <p:spPr>
          <a:xfrm>
            <a:off x="358920" y="115920"/>
            <a:ext cx="8534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32946A"/>
                </a:solidFill>
                <a:latin typeface="Calibri"/>
                <a:ea typeface="Calibri"/>
              </a:rPr>
              <a:t>ALTRI FARMACI AD EFFETTO ANTIDEPRESSIVO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Line 1"/>
          <p:cNvSpPr/>
          <p:nvPr/>
        </p:nvSpPr>
        <p:spPr>
          <a:xfrm>
            <a:off x="395280" y="692280"/>
            <a:ext cx="83534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sp>
        <p:nvSpPr>
          <p:cNvPr id="448" name="CustomShape 2"/>
          <p:cNvSpPr/>
          <p:nvPr/>
        </p:nvSpPr>
        <p:spPr>
          <a:xfrm>
            <a:off x="358920" y="115920"/>
            <a:ext cx="853416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BC0024"/>
                </a:solidFill>
                <a:latin typeface="Calibri"/>
                <a:ea typeface="Calibri"/>
              </a:rPr>
              <a:t>ALTRI FARMACI AD EFFETTO ANTIDEPRESSIVO</a:t>
            </a:r>
            <a:endParaRPr/>
          </a:p>
        </p:txBody>
      </p:sp>
      <p:pic>
        <p:nvPicPr>
          <p:cNvPr id="449" name="Picture 2" descr="http://www.psicozoo.it/wp-content/uploads/2010/10/agomelatina.jpg"/>
          <p:cNvPicPr/>
          <p:nvPr/>
        </p:nvPicPr>
        <p:blipFill>
          <a:blip r:embed="rId2" cstate="print"/>
          <a:stretch/>
        </p:blipFill>
        <p:spPr>
          <a:xfrm>
            <a:off x="6084720" y="1052640"/>
            <a:ext cx="2362320" cy="1137960"/>
          </a:xfrm>
          <a:prstGeom prst="rect">
            <a:avLst/>
          </a:prstGeom>
          <a:ln>
            <a:noFill/>
          </a:ln>
        </p:spPr>
      </p:pic>
      <p:sp>
        <p:nvSpPr>
          <p:cNvPr id="450" name="CustomShape 3"/>
          <p:cNvSpPr/>
          <p:nvPr/>
        </p:nvSpPr>
        <p:spPr>
          <a:xfrm>
            <a:off x="900000" y="981000"/>
            <a:ext cx="21826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400" b="1" i="1">
                <a:solidFill>
                  <a:srgbClr val="BC0024"/>
                </a:solidFill>
                <a:latin typeface="Calibri"/>
              </a:rPr>
              <a:t>AGOMELATINA</a:t>
            </a:r>
            <a:endParaRPr/>
          </a:p>
        </p:txBody>
      </p:sp>
      <p:sp>
        <p:nvSpPr>
          <p:cNvPr id="451" name="CustomShape 4"/>
          <p:cNvSpPr/>
          <p:nvPr/>
        </p:nvSpPr>
        <p:spPr>
          <a:xfrm>
            <a:off x="3309480" y="981000"/>
            <a:ext cx="163764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16165D"/>
                </a:solidFill>
                <a:latin typeface="Calibri"/>
                <a:ea typeface="Calibri"/>
              </a:rPr>
              <a:t>(Valdoxan®)</a:t>
            </a:r>
            <a:endParaRPr/>
          </a:p>
        </p:txBody>
      </p:sp>
      <p:sp>
        <p:nvSpPr>
          <p:cNvPr id="452" name="CustomShape 5"/>
          <p:cNvSpPr/>
          <p:nvPr/>
        </p:nvSpPr>
        <p:spPr>
          <a:xfrm>
            <a:off x="755640" y="2454120"/>
            <a:ext cx="6624720" cy="10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002060"/>
                </a:solidFill>
                <a:latin typeface="Calibri"/>
                <a:ea typeface="Calibri"/>
              </a:rPr>
              <a:t>FARMACOCINETICA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sz="800">
                <a:solidFill>
                  <a:srgbClr val="002060"/>
                </a:solidFill>
                <a:latin typeface="Calibri"/>
                <a:ea typeface="Calibri"/>
              </a:rPr>
              <a:t> 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Emivita: 		1-2 ore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Metabolismo: 	Epatico </a:t>
            </a:r>
            <a:r>
              <a:rPr lang="en-US">
                <a:solidFill>
                  <a:srgbClr val="002060"/>
                </a:solidFill>
                <a:latin typeface="Calibri"/>
              </a:rPr>
              <a:t>CYP1A2 e CYP2C9</a:t>
            </a:r>
            <a:endParaRPr/>
          </a:p>
        </p:txBody>
      </p:sp>
      <p:sp>
        <p:nvSpPr>
          <p:cNvPr id="453" name="CustomShape 6"/>
          <p:cNvSpPr/>
          <p:nvPr/>
        </p:nvSpPr>
        <p:spPr>
          <a:xfrm>
            <a:off x="755640" y="3645000"/>
            <a:ext cx="2442240" cy="36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002060"/>
                </a:solidFill>
                <a:latin typeface="Calibri"/>
              </a:rPr>
              <a:t>MECCANISMO D’AZIONE</a:t>
            </a:r>
            <a:endParaRPr/>
          </a:p>
        </p:txBody>
      </p:sp>
      <p:sp>
        <p:nvSpPr>
          <p:cNvPr id="454" name="CustomShape 7"/>
          <p:cNvSpPr/>
          <p:nvPr/>
        </p:nvSpPr>
        <p:spPr>
          <a:xfrm>
            <a:off x="755640" y="4005360"/>
            <a:ext cx="7416720" cy="58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600">
                <a:solidFill>
                  <a:srgbClr val="002060"/>
                </a:solidFill>
                <a:latin typeface="Calibri"/>
              </a:rPr>
              <a:t>Analogo della </a:t>
            </a:r>
            <a:r>
              <a:rPr lang="it-IT" sz="1600" b="1">
                <a:solidFill>
                  <a:srgbClr val="C00000"/>
                </a:solidFill>
                <a:latin typeface="Calibri"/>
              </a:rPr>
              <a:t>melatonina</a:t>
            </a:r>
            <a:r>
              <a:rPr lang="it-IT" sz="1600" b="1">
                <a:solidFill>
                  <a:srgbClr val="002060"/>
                </a:solidFill>
                <a:latin typeface="Calibri"/>
              </a:rPr>
              <a:t>, </a:t>
            </a:r>
            <a:r>
              <a:rPr lang="it-IT" sz="1600">
                <a:solidFill>
                  <a:srgbClr val="002060"/>
                </a:solidFill>
                <a:latin typeface="Calibri"/>
              </a:rPr>
              <a:t>è un agonista dei recettori MT1 e MT2 e un antagonista del recettore 5-HT2C. Va assunta per almeno 6 mesi per mantenere gli effetti nel tempo.</a:t>
            </a:r>
            <a:endParaRPr/>
          </a:p>
        </p:txBody>
      </p:sp>
      <p:sp>
        <p:nvSpPr>
          <p:cNvPr id="455" name="CustomShape 8"/>
          <p:cNvSpPr/>
          <p:nvPr/>
        </p:nvSpPr>
        <p:spPr>
          <a:xfrm>
            <a:off x="755640" y="1700280"/>
            <a:ext cx="604980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u="sng">
                <a:solidFill>
                  <a:srgbClr val="002060"/>
                </a:solidFill>
                <a:latin typeface="Calibri"/>
                <a:ea typeface="Calibri"/>
              </a:rPr>
              <a:t>SOMMINISTRAZIONE:</a:t>
            </a: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Per OS:</a:t>
            </a:r>
            <a:r>
              <a:rPr lang="it-IT">
                <a:solidFill>
                  <a:srgbClr val="002060"/>
                </a:solidFill>
                <a:latin typeface="Calibri"/>
              </a:rPr>
              <a:t> </a:t>
            </a:r>
            <a:r>
              <a:rPr lang="en-US">
                <a:solidFill>
                  <a:srgbClr val="002060"/>
                </a:solidFill>
                <a:latin typeface="Calibri"/>
              </a:rPr>
              <a:t>25 mg/die </a:t>
            </a:r>
            <a:r>
              <a:rPr lang="en-US" sz="1200" i="1">
                <a:solidFill>
                  <a:srgbClr val="002060"/>
                </a:solidFill>
                <a:latin typeface="Calibri"/>
              </a:rPr>
              <a:t>assumere alla sera prima del riposo notturno</a:t>
            </a:r>
            <a:endParaRPr/>
          </a:p>
        </p:txBody>
      </p:sp>
      <p:sp>
        <p:nvSpPr>
          <p:cNvPr id="456" name="CustomShape 9"/>
          <p:cNvSpPr/>
          <p:nvPr/>
        </p:nvSpPr>
        <p:spPr>
          <a:xfrm>
            <a:off x="755640" y="4724280"/>
            <a:ext cx="7993080" cy="103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u="sng">
                <a:solidFill>
                  <a:srgbClr val="002060"/>
                </a:solidFill>
                <a:latin typeface="Calibri"/>
              </a:rPr>
              <a:t>INDICAZIONI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C00000"/>
                </a:solidFill>
                <a:latin typeface="Calibri"/>
              </a:rPr>
              <a:t>Episodi di depressione maggiore nell’adulto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Picture 5"/>
          <p:cNvPicPr/>
          <p:nvPr/>
        </p:nvPicPr>
        <p:blipFill>
          <a:blip r:embed="rId2" cstate="print"/>
          <a:srcRect b="34116"/>
          <a:stretch/>
        </p:blipFill>
        <p:spPr>
          <a:xfrm>
            <a:off x="1692360" y="920880"/>
            <a:ext cx="5183280" cy="636480"/>
          </a:xfrm>
          <a:prstGeom prst="rect">
            <a:avLst/>
          </a:prstGeom>
          <a:ln>
            <a:noFill/>
          </a:ln>
        </p:spPr>
      </p:pic>
      <p:sp>
        <p:nvSpPr>
          <p:cNvPr id="459" name="CustomShape 1"/>
          <p:cNvSpPr/>
          <p:nvPr/>
        </p:nvSpPr>
        <p:spPr>
          <a:xfrm rot="16200000" flipV="1">
            <a:off x="496800" y="3975120"/>
            <a:ext cx="486000" cy="977760"/>
          </a:xfrm>
          <a:prstGeom prst="downArrow">
            <a:avLst>
              <a:gd name="adj1" fmla="val 16235"/>
              <a:gd name="adj2" fmla="val 5400"/>
            </a:avLst>
          </a:prstGeom>
          <a:solidFill>
            <a:srgbClr val="C00000"/>
          </a:solidFill>
          <a:ln w="25560">
            <a:solidFill>
              <a:srgbClr val="0095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2"/>
          <p:cNvSpPr/>
          <p:nvPr/>
        </p:nvSpPr>
        <p:spPr>
          <a:xfrm rot="16200000" flipV="1">
            <a:off x="496800" y="2821320"/>
            <a:ext cx="485640" cy="977760"/>
          </a:xfrm>
          <a:prstGeom prst="downArrow">
            <a:avLst>
              <a:gd name="adj1" fmla="val 16235"/>
              <a:gd name="adj2" fmla="val 5400"/>
            </a:avLst>
          </a:prstGeom>
          <a:solidFill>
            <a:srgbClr val="C00000"/>
          </a:solidFill>
          <a:ln w="25560">
            <a:solidFill>
              <a:srgbClr val="0095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61" name="Picture 2"/>
          <p:cNvPicPr/>
          <p:nvPr/>
        </p:nvPicPr>
        <p:blipFill>
          <a:blip r:embed="rId3" cstate="print"/>
          <a:stretch/>
        </p:blipFill>
        <p:spPr>
          <a:xfrm>
            <a:off x="4500720" y="189000"/>
            <a:ext cx="1800000" cy="811080"/>
          </a:xfrm>
          <a:prstGeom prst="rect">
            <a:avLst/>
          </a:prstGeom>
          <a:ln>
            <a:noFill/>
          </a:ln>
        </p:spPr>
      </p:pic>
      <p:pic>
        <p:nvPicPr>
          <p:cNvPr id="462" name="Picture 4" descr="AIFA Agenzia Italiana del Farmaco logo"/>
          <p:cNvPicPr/>
          <p:nvPr/>
        </p:nvPicPr>
        <p:blipFill>
          <a:blip r:embed="rId4" cstate="print"/>
          <a:stretch/>
        </p:blipFill>
        <p:spPr>
          <a:xfrm>
            <a:off x="1763640" y="476280"/>
            <a:ext cx="2592360" cy="520560"/>
          </a:xfrm>
          <a:prstGeom prst="rect">
            <a:avLst/>
          </a:prstGeom>
          <a:ln>
            <a:noFill/>
          </a:ln>
        </p:spPr>
      </p:pic>
      <p:sp>
        <p:nvSpPr>
          <p:cNvPr id="463" name="CustomShape 3"/>
          <p:cNvSpPr/>
          <p:nvPr/>
        </p:nvSpPr>
        <p:spPr>
          <a:xfrm>
            <a:off x="3289320" y="1538280"/>
            <a:ext cx="176724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AGOMELATINA</a:t>
            </a:r>
            <a:endParaRPr/>
          </a:p>
        </p:txBody>
      </p:sp>
      <p:sp>
        <p:nvSpPr>
          <p:cNvPr id="464" name="CustomShape 4"/>
          <p:cNvSpPr/>
          <p:nvPr/>
        </p:nvSpPr>
        <p:spPr>
          <a:xfrm>
            <a:off x="1332000" y="2708280"/>
            <a:ext cx="7127640" cy="329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400">
                <a:latin typeface="Calibri"/>
              </a:rPr>
              <a:t>14/10/2013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1400">
                <a:latin typeface="Calibri"/>
              </a:rPr>
              <a:t>Agomelatina (Valdoxan/Thymanax) è un medicinale autorizzato per il trattamento degli episodi di depressione maggiore nei pazienti adulti. In pazienti trattati con agomelatina sono stati riportati casi di </a:t>
            </a:r>
            <a:r>
              <a:rPr lang="it-IT" sz="1400" b="1">
                <a:solidFill>
                  <a:srgbClr val="C00000"/>
                </a:solidFill>
                <a:latin typeface="Calibri"/>
              </a:rPr>
              <a:t>danno epatico, inclusa insufficienza  epatica con esito fatale </a:t>
            </a:r>
            <a:r>
              <a:rPr lang="it-IT" sz="1400">
                <a:latin typeface="Calibri"/>
              </a:rPr>
              <a:t>o trapianto di fegato in pazienti con fattori di rischio per danno epatico. 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1400">
                <a:latin typeface="Calibri"/>
              </a:rPr>
              <a:t>Agomelatina è </a:t>
            </a:r>
            <a:r>
              <a:rPr lang="it-IT" sz="1400" b="1" i="1" u="sng">
                <a:solidFill>
                  <a:srgbClr val="C00000"/>
                </a:solidFill>
                <a:latin typeface="Calibri"/>
              </a:rPr>
              <a:t>controindicata in pazienti con livelli di transaminasi sieriche che superano di 3 volte il limite superiore della norma</a:t>
            </a:r>
            <a:r>
              <a:rPr lang="it-IT" sz="1400">
                <a:latin typeface="Calibri"/>
              </a:rPr>
              <a:t>. Si ricorda ai medici prescrittori di far effettuare i test di funzionalità epatica a tutti i pazienti in trattamento con agomelatina e di interrompere il trattamento con agomelatina se un paziente presenta sintomi o segni di danno epatico.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1400">
                <a:latin typeface="Calibri"/>
              </a:rPr>
              <a:t>I pazienti devono essere informati dei sintomi di un potenziale danno epatico, e devono essere avvisati di sospendere immediatamente l’assunzione di agomelatina e di rivolgersi con urgenza a un medico, se compaiono tali  sintomi. </a:t>
            </a:r>
            <a:endParaRPr/>
          </a:p>
        </p:txBody>
      </p:sp>
      <p:pic>
        <p:nvPicPr>
          <p:cNvPr id="465" name="Picture 2"/>
          <p:cNvPicPr/>
          <p:nvPr/>
        </p:nvPicPr>
        <p:blipFill>
          <a:blip r:embed="rId5" cstate="print"/>
          <a:stretch/>
        </p:blipFill>
        <p:spPr>
          <a:xfrm>
            <a:off x="2050920" y="1844640"/>
            <a:ext cx="4537080" cy="93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987480" y="1792440"/>
            <a:ext cx="1679400" cy="183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Cardiaci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Ipotensione ortostatica,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Ipertensione,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Aritmie,
Tachicardia</a:t>
            </a:r>
            <a:endParaRPr/>
          </a:p>
        </p:txBody>
      </p:sp>
      <p:sp>
        <p:nvSpPr>
          <p:cNvPr id="468" name="CustomShape 2"/>
          <p:cNvSpPr/>
          <p:nvPr/>
        </p:nvSpPr>
        <p:spPr>
          <a:xfrm>
            <a:off x="601560" y="3976560"/>
            <a:ext cx="2522520" cy="12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Urogenitali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Disfunzione erettile,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Disturbi Eiaculazione,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Anorgasmia, Priapismo</a:t>
            </a:r>
            <a:endParaRPr/>
          </a:p>
        </p:txBody>
      </p:sp>
      <p:sp>
        <p:nvSpPr>
          <p:cNvPr id="469" name="CustomShape 3"/>
          <p:cNvSpPr/>
          <p:nvPr/>
        </p:nvSpPr>
        <p:spPr>
          <a:xfrm>
            <a:off x="4648320" y="1379520"/>
            <a:ext cx="4343400" cy="156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Sistema Nervoso Centrale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Sedazione, Compromissione cognitiva,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Sonnolenza, Nervosismo,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Insonnia, Cefalea, Tremore,
Aumento/Diminuzione appetito</a:t>
            </a:r>
            <a:endParaRPr/>
          </a:p>
        </p:txBody>
      </p:sp>
      <p:sp>
        <p:nvSpPr>
          <p:cNvPr id="470" name="CustomShape 4"/>
          <p:cNvSpPr/>
          <p:nvPr/>
        </p:nvSpPr>
        <p:spPr>
          <a:xfrm>
            <a:off x="5715000" y="3213000"/>
            <a:ext cx="2971800" cy="129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Gastrointestinali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Nausea, Stitichezza,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Vomito, Dispepsia,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Diarrea</a:t>
            </a:r>
            <a:endParaRPr/>
          </a:p>
        </p:txBody>
      </p:sp>
      <p:sp>
        <p:nvSpPr>
          <p:cNvPr id="471" name="CustomShape 5"/>
          <p:cNvSpPr/>
          <p:nvPr/>
        </p:nvSpPr>
        <p:spPr>
          <a:xfrm>
            <a:off x="4495680" y="4911840"/>
            <a:ext cx="4648320" cy="101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b="1">
                <a:solidFill>
                  <a:srgbClr val="C00000"/>
                </a:solidFill>
                <a:latin typeface="Calibri"/>
                <a:ea typeface="Calibri"/>
              </a:rPr>
              <a:t>Sistema Nervoso Autonomo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Secchezza fauci, Ritenzione urinaria,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Disturbi visione, Sudorazione</a:t>
            </a:r>
            <a:endParaRPr/>
          </a:p>
        </p:txBody>
      </p:sp>
      <p:sp>
        <p:nvSpPr>
          <p:cNvPr id="472" name="CustomShape 6"/>
          <p:cNvSpPr/>
          <p:nvPr/>
        </p:nvSpPr>
        <p:spPr>
          <a:xfrm>
            <a:off x="3267000" y="2057400"/>
            <a:ext cx="1639800" cy="4422600"/>
          </a:xfrm>
          <a:prstGeom prst="rect">
            <a:avLst/>
          </a:prstGeom>
          <a:solidFill>
            <a:srgbClr val="FFDFB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7"/>
          <p:cNvSpPr/>
          <p:nvPr/>
        </p:nvSpPr>
        <p:spPr>
          <a:xfrm>
            <a:off x="3267000" y="2057400"/>
            <a:ext cx="1639800" cy="4422600"/>
          </a:xfrm>
          <a:prstGeom prst="rect">
            <a:avLst/>
          </a:prstGeom>
          <a:noFill/>
          <a:ln w="111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4" name="CustomShape 8"/>
          <p:cNvSpPr/>
          <p:nvPr/>
        </p:nvSpPr>
        <p:spPr>
          <a:xfrm>
            <a:off x="4146480" y="3755880"/>
            <a:ext cx="273240" cy="4446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5" name="CustomShape 9"/>
          <p:cNvSpPr/>
          <p:nvPr/>
        </p:nvSpPr>
        <p:spPr>
          <a:xfrm>
            <a:off x="4192560" y="4005360"/>
            <a:ext cx="266760" cy="3222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6" name="CustomShape 10"/>
          <p:cNvSpPr/>
          <p:nvPr/>
        </p:nvSpPr>
        <p:spPr>
          <a:xfrm>
            <a:off x="3767040" y="3763800"/>
            <a:ext cx="274680" cy="4464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7" name="CustomShape 11"/>
          <p:cNvSpPr/>
          <p:nvPr/>
        </p:nvSpPr>
        <p:spPr>
          <a:xfrm>
            <a:off x="3727440" y="4013280"/>
            <a:ext cx="266760" cy="322200"/>
          </a:xfrm>
          <a:prstGeom prst="rect">
            <a:avLst/>
          </a:prstGeom>
          <a:solidFill>
            <a:srgbClr val="DFDF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8" name="CustomShape 12"/>
          <p:cNvSpPr/>
          <p:nvPr/>
        </p:nvSpPr>
        <p:spPr>
          <a:xfrm>
            <a:off x="3895560" y="3643200"/>
            <a:ext cx="401760" cy="416160"/>
          </a:xfrm>
          <a:prstGeom prst="rect">
            <a:avLst/>
          </a:prstGeom>
          <a:solidFill>
            <a:srgbClr val="DF9F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9" name="CustomShape 13"/>
          <p:cNvSpPr/>
          <p:nvPr/>
        </p:nvSpPr>
        <p:spPr>
          <a:xfrm>
            <a:off x="3895560" y="3643200"/>
            <a:ext cx="401760" cy="412920"/>
          </a:xfrm>
          <a:prstGeom prst="rect">
            <a:avLst/>
          </a:prstGeom>
          <a:noFill/>
          <a:ln w="14400">
            <a:solidFill>
              <a:srgbClr val="7F3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Line 14"/>
          <p:cNvSpPr/>
          <p:nvPr/>
        </p:nvSpPr>
        <p:spPr>
          <a:xfrm>
            <a:off x="3906720" y="3697200"/>
            <a:ext cx="1440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481" name="Line 15"/>
          <p:cNvSpPr/>
          <p:nvPr/>
        </p:nvSpPr>
        <p:spPr>
          <a:xfrm>
            <a:off x="3921120" y="3701880"/>
            <a:ext cx="20520" cy="18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482" name="Line 16"/>
          <p:cNvSpPr/>
          <p:nvPr/>
        </p:nvSpPr>
        <p:spPr>
          <a:xfrm>
            <a:off x="3941640" y="3701880"/>
            <a:ext cx="19080" cy="18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483" name="Line 17"/>
          <p:cNvSpPr/>
          <p:nvPr/>
        </p:nvSpPr>
        <p:spPr>
          <a:xfrm>
            <a:off x="3960720" y="3701880"/>
            <a:ext cx="9720" cy="18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484" name="Line 18"/>
          <p:cNvSpPr/>
          <p:nvPr/>
        </p:nvSpPr>
        <p:spPr>
          <a:xfrm flipV="1">
            <a:off x="3970440" y="3693960"/>
            <a:ext cx="936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485" name="Line 19"/>
          <p:cNvSpPr/>
          <p:nvPr/>
        </p:nvSpPr>
        <p:spPr>
          <a:xfrm flipV="1">
            <a:off x="3979800" y="3686040"/>
            <a:ext cx="468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486" name="Line 20"/>
          <p:cNvSpPr/>
          <p:nvPr/>
        </p:nvSpPr>
        <p:spPr>
          <a:xfrm flipH="1">
            <a:off x="3979440" y="3686040"/>
            <a:ext cx="468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487" name="Line 21"/>
          <p:cNvSpPr/>
          <p:nvPr/>
        </p:nvSpPr>
        <p:spPr>
          <a:xfrm flipH="1">
            <a:off x="3973320" y="3693960"/>
            <a:ext cx="6120" cy="1440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488" name="Line 22"/>
          <p:cNvSpPr/>
          <p:nvPr/>
        </p:nvSpPr>
        <p:spPr>
          <a:xfrm>
            <a:off x="3973680" y="3708360"/>
            <a:ext cx="2880" cy="126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489" name="Line 23"/>
          <p:cNvSpPr/>
          <p:nvPr/>
        </p:nvSpPr>
        <p:spPr>
          <a:xfrm>
            <a:off x="4014720" y="3679920"/>
            <a:ext cx="3240" cy="1728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490" name="Line 24"/>
          <p:cNvSpPr/>
          <p:nvPr/>
        </p:nvSpPr>
        <p:spPr>
          <a:xfrm flipH="1">
            <a:off x="4014360" y="3697200"/>
            <a:ext cx="3240" cy="158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491" name="Line 25"/>
          <p:cNvSpPr/>
          <p:nvPr/>
        </p:nvSpPr>
        <p:spPr>
          <a:xfrm flipH="1">
            <a:off x="4011120" y="3713040"/>
            <a:ext cx="3240" cy="111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492" name="Line 26"/>
          <p:cNvSpPr/>
          <p:nvPr/>
        </p:nvSpPr>
        <p:spPr>
          <a:xfrm flipH="1">
            <a:off x="4003560" y="3724200"/>
            <a:ext cx="7920" cy="97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493" name="Line 27"/>
          <p:cNvSpPr/>
          <p:nvPr/>
        </p:nvSpPr>
        <p:spPr>
          <a:xfrm flipH="1">
            <a:off x="3998520" y="3733920"/>
            <a:ext cx="4680" cy="14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494" name="Line 28"/>
          <p:cNvSpPr/>
          <p:nvPr/>
        </p:nvSpPr>
        <p:spPr>
          <a:xfrm flipH="1">
            <a:off x="3990960" y="3735360"/>
            <a:ext cx="7920" cy="64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495" name="Line 29"/>
          <p:cNvSpPr/>
          <p:nvPr/>
        </p:nvSpPr>
        <p:spPr>
          <a:xfrm flipH="1">
            <a:off x="3976560" y="3741840"/>
            <a:ext cx="1440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496" name="Line 30"/>
          <p:cNvSpPr/>
          <p:nvPr/>
        </p:nvSpPr>
        <p:spPr>
          <a:xfrm flipH="1">
            <a:off x="3960720" y="3746520"/>
            <a:ext cx="1584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497" name="Line 31"/>
          <p:cNvSpPr/>
          <p:nvPr/>
        </p:nvSpPr>
        <p:spPr>
          <a:xfrm flipH="1">
            <a:off x="3946320" y="3749760"/>
            <a:ext cx="1404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498" name="Line 32"/>
          <p:cNvSpPr/>
          <p:nvPr/>
        </p:nvSpPr>
        <p:spPr>
          <a:xfrm flipH="1" flipV="1">
            <a:off x="3935160" y="3749400"/>
            <a:ext cx="1116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499" name="Line 33"/>
          <p:cNvSpPr/>
          <p:nvPr/>
        </p:nvSpPr>
        <p:spPr>
          <a:xfrm flipH="1">
            <a:off x="3929040" y="3749760"/>
            <a:ext cx="648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00" name="Line 34"/>
          <p:cNvSpPr/>
          <p:nvPr/>
        </p:nvSpPr>
        <p:spPr>
          <a:xfrm flipH="1">
            <a:off x="3921120" y="3749760"/>
            <a:ext cx="792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01" name="Line 35"/>
          <p:cNvSpPr/>
          <p:nvPr/>
        </p:nvSpPr>
        <p:spPr>
          <a:xfrm flipV="1">
            <a:off x="3898800" y="3780000"/>
            <a:ext cx="7920" cy="93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02" name="Line 36"/>
          <p:cNvSpPr/>
          <p:nvPr/>
        </p:nvSpPr>
        <p:spPr>
          <a:xfrm flipV="1">
            <a:off x="3906720" y="3774960"/>
            <a:ext cx="7920" cy="50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03" name="Line 37"/>
          <p:cNvSpPr/>
          <p:nvPr/>
        </p:nvSpPr>
        <p:spPr>
          <a:xfrm flipV="1">
            <a:off x="3914640" y="3768480"/>
            <a:ext cx="7920" cy="61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04" name="Line 38"/>
          <p:cNvSpPr/>
          <p:nvPr/>
        </p:nvSpPr>
        <p:spPr>
          <a:xfrm flipV="1">
            <a:off x="3922560" y="3763800"/>
            <a:ext cx="7920" cy="50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05" name="Line 39"/>
          <p:cNvSpPr/>
          <p:nvPr/>
        </p:nvSpPr>
        <p:spPr>
          <a:xfrm flipV="1">
            <a:off x="3930480" y="3757320"/>
            <a:ext cx="11160" cy="61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06" name="Line 40"/>
          <p:cNvSpPr/>
          <p:nvPr/>
        </p:nvSpPr>
        <p:spPr>
          <a:xfrm flipV="1">
            <a:off x="3941640" y="3752640"/>
            <a:ext cx="1116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07" name="Line 41"/>
          <p:cNvSpPr/>
          <p:nvPr/>
        </p:nvSpPr>
        <p:spPr>
          <a:xfrm flipV="1">
            <a:off x="3952800" y="3749400"/>
            <a:ext cx="1260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08" name="Line 42"/>
          <p:cNvSpPr/>
          <p:nvPr/>
        </p:nvSpPr>
        <p:spPr>
          <a:xfrm flipV="1">
            <a:off x="3965400" y="3744720"/>
            <a:ext cx="1620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09" name="Line 43"/>
          <p:cNvSpPr/>
          <p:nvPr/>
        </p:nvSpPr>
        <p:spPr>
          <a:xfrm flipV="1">
            <a:off x="3981600" y="3741480"/>
            <a:ext cx="1260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10" name="Line 44"/>
          <p:cNvSpPr/>
          <p:nvPr/>
        </p:nvSpPr>
        <p:spPr>
          <a:xfrm flipV="1">
            <a:off x="3994200" y="3735360"/>
            <a:ext cx="14400" cy="64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11" name="Line 45"/>
          <p:cNvSpPr/>
          <p:nvPr/>
        </p:nvSpPr>
        <p:spPr>
          <a:xfrm>
            <a:off x="4008600" y="3735360"/>
            <a:ext cx="1080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12" name="Line 46"/>
          <p:cNvSpPr/>
          <p:nvPr/>
        </p:nvSpPr>
        <p:spPr>
          <a:xfrm flipV="1">
            <a:off x="4019400" y="3733920"/>
            <a:ext cx="1440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13" name="Line 47"/>
          <p:cNvSpPr/>
          <p:nvPr/>
        </p:nvSpPr>
        <p:spPr>
          <a:xfrm>
            <a:off x="4033800" y="3733920"/>
            <a:ext cx="1800" cy="144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14" name="Line 48"/>
          <p:cNvSpPr/>
          <p:nvPr/>
        </p:nvSpPr>
        <p:spPr>
          <a:xfrm>
            <a:off x="4035600" y="3735360"/>
            <a:ext cx="1440" cy="972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15" name="Line 49"/>
          <p:cNvSpPr/>
          <p:nvPr/>
        </p:nvSpPr>
        <p:spPr>
          <a:xfrm>
            <a:off x="4035600" y="3745080"/>
            <a:ext cx="1440" cy="468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16" name="Line 50"/>
          <p:cNvSpPr/>
          <p:nvPr/>
        </p:nvSpPr>
        <p:spPr>
          <a:xfrm flipH="1">
            <a:off x="4032000" y="3749760"/>
            <a:ext cx="3240" cy="32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17" name="Line 51"/>
          <p:cNvSpPr/>
          <p:nvPr/>
        </p:nvSpPr>
        <p:spPr>
          <a:xfrm flipH="1">
            <a:off x="4028760" y="3753000"/>
            <a:ext cx="324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18" name="Line 52"/>
          <p:cNvSpPr/>
          <p:nvPr/>
        </p:nvSpPr>
        <p:spPr>
          <a:xfrm flipH="1">
            <a:off x="4022640" y="3760920"/>
            <a:ext cx="6480" cy="61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19" name="Line 53"/>
          <p:cNvSpPr/>
          <p:nvPr/>
        </p:nvSpPr>
        <p:spPr>
          <a:xfrm flipH="1">
            <a:off x="4011120" y="3767040"/>
            <a:ext cx="1116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20" name="Line 54"/>
          <p:cNvSpPr/>
          <p:nvPr/>
        </p:nvSpPr>
        <p:spPr>
          <a:xfrm flipH="1">
            <a:off x="4002120" y="3774960"/>
            <a:ext cx="9360" cy="50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21" name="Line 55"/>
          <p:cNvSpPr/>
          <p:nvPr/>
        </p:nvSpPr>
        <p:spPr>
          <a:xfrm flipH="1">
            <a:off x="3990600" y="3780000"/>
            <a:ext cx="11160" cy="93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22" name="Line 56"/>
          <p:cNvSpPr/>
          <p:nvPr/>
        </p:nvSpPr>
        <p:spPr>
          <a:xfrm flipH="1">
            <a:off x="3979440" y="3789360"/>
            <a:ext cx="1116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23" name="Line 57"/>
          <p:cNvSpPr/>
          <p:nvPr/>
        </p:nvSpPr>
        <p:spPr>
          <a:xfrm flipH="1">
            <a:off x="3968280" y="3794040"/>
            <a:ext cx="11160" cy="32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24" name="Line 58"/>
          <p:cNvSpPr/>
          <p:nvPr/>
        </p:nvSpPr>
        <p:spPr>
          <a:xfrm flipH="1">
            <a:off x="3962160" y="3797280"/>
            <a:ext cx="612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25" name="Line 59"/>
          <p:cNvSpPr/>
          <p:nvPr/>
        </p:nvSpPr>
        <p:spPr>
          <a:xfrm flipH="1">
            <a:off x="3952440" y="3805200"/>
            <a:ext cx="9720" cy="64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26" name="Line 60"/>
          <p:cNvSpPr/>
          <p:nvPr/>
        </p:nvSpPr>
        <p:spPr>
          <a:xfrm flipH="1">
            <a:off x="3943440" y="3811680"/>
            <a:ext cx="936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27" name="Line 61"/>
          <p:cNvSpPr/>
          <p:nvPr/>
        </p:nvSpPr>
        <p:spPr>
          <a:xfrm flipH="1">
            <a:off x="3930480" y="3811680"/>
            <a:ext cx="1296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28" name="Line 62"/>
          <p:cNvSpPr/>
          <p:nvPr/>
        </p:nvSpPr>
        <p:spPr>
          <a:xfrm flipH="1">
            <a:off x="3914640" y="3811680"/>
            <a:ext cx="1584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29" name="Line 63"/>
          <p:cNvSpPr/>
          <p:nvPr/>
        </p:nvSpPr>
        <p:spPr>
          <a:xfrm>
            <a:off x="3914640" y="3811680"/>
            <a:ext cx="2088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30" name="Line 64"/>
          <p:cNvSpPr/>
          <p:nvPr/>
        </p:nvSpPr>
        <p:spPr>
          <a:xfrm flipH="1">
            <a:off x="3930480" y="3814920"/>
            <a:ext cx="5040" cy="468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31" name="Line 65"/>
          <p:cNvSpPr/>
          <p:nvPr/>
        </p:nvSpPr>
        <p:spPr>
          <a:xfrm flipH="1">
            <a:off x="3929040" y="3819600"/>
            <a:ext cx="1440" cy="324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32" name="Line 66"/>
          <p:cNvSpPr/>
          <p:nvPr/>
        </p:nvSpPr>
        <p:spPr>
          <a:xfrm flipH="1">
            <a:off x="3925440" y="3822840"/>
            <a:ext cx="324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33" name="Line 67"/>
          <p:cNvSpPr/>
          <p:nvPr/>
        </p:nvSpPr>
        <p:spPr>
          <a:xfrm flipV="1">
            <a:off x="3925800" y="3822840"/>
            <a:ext cx="324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34" name="Line 68"/>
          <p:cNvSpPr/>
          <p:nvPr/>
        </p:nvSpPr>
        <p:spPr>
          <a:xfrm flipV="1">
            <a:off x="3929040" y="3811320"/>
            <a:ext cx="7920" cy="111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35" name="Line 69"/>
          <p:cNvSpPr/>
          <p:nvPr/>
        </p:nvSpPr>
        <p:spPr>
          <a:xfrm>
            <a:off x="3936960" y="3811680"/>
            <a:ext cx="9720" cy="32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36" name="Line 70"/>
          <p:cNvSpPr/>
          <p:nvPr/>
        </p:nvSpPr>
        <p:spPr>
          <a:xfrm>
            <a:off x="3946680" y="3814920"/>
            <a:ext cx="4680" cy="14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37" name="Line 71"/>
          <p:cNvSpPr/>
          <p:nvPr/>
        </p:nvSpPr>
        <p:spPr>
          <a:xfrm>
            <a:off x="3951360" y="3816360"/>
            <a:ext cx="4680" cy="648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38" name="Line 72"/>
          <p:cNvSpPr/>
          <p:nvPr/>
        </p:nvSpPr>
        <p:spPr>
          <a:xfrm>
            <a:off x="3956040" y="3822840"/>
            <a:ext cx="144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39" name="Line 73"/>
          <p:cNvSpPr/>
          <p:nvPr/>
        </p:nvSpPr>
        <p:spPr>
          <a:xfrm>
            <a:off x="3957480" y="3827520"/>
            <a:ext cx="1800" cy="612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40" name="Line 74"/>
          <p:cNvSpPr/>
          <p:nvPr/>
        </p:nvSpPr>
        <p:spPr>
          <a:xfrm>
            <a:off x="3908520" y="3863880"/>
            <a:ext cx="9360" cy="1440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41" name="Line 75"/>
          <p:cNvSpPr/>
          <p:nvPr/>
        </p:nvSpPr>
        <p:spPr>
          <a:xfrm>
            <a:off x="3917880" y="3878280"/>
            <a:ext cx="14400" cy="64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42" name="Line 76"/>
          <p:cNvSpPr/>
          <p:nvPr/>
        </p:nvSpPr>
        <p:spPr>
          <a:xfrm flipV="1">
            <a:off x="3932280" y="3881160"/>
            <a:ext cx="1728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43" name="Line 77"/>
          <p:cNvSpPr/>
          <p:nvPr/>
        </p:nvSpPr>
        <p:spPr>
          <a:xfrm flipV="1">
            <a:off x="3949560" y="3867120"/>
            <a:ext cx="17640" cy="1440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44" name="Line 78"/>
          <p:cNvSpPr/>
          <p:nvPr/>
        </p:nvSpPr>
        <p:spPr>
          <a:xfrm flipV="1">
            <a:off x="3967200" y="3847680"/>
            <a:ext cx="23760" cy="190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45" name="Line 79"/>
          <p:cNvSpPr/>
          <p:nvPr/>
        </p:nvSpPr>
        <p:spPr>
          <a:xfrm flipV="1">
            <a:off x="3990960" y="3830760"/>
            <a:ext cx="17640" cy="1728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46" name="Line 80"/>
          <p:cNvSpPr/>
          <p:nvPr/>
        </p:nvSpPr>
        <p:spPr>
          <a:xfrm flipV="1">
            <a:off x="4008600" y="3819240"/>
            <a:ext cx="10800" cy="111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47" name="Line 81"/>
          <p:cNvSpPr/>
          <p:nvPr/>
        </p:nvSpPr>
        <p:spPr>
          <a:xfrm flipV="1">
            <a:off x="4019400" y="3800160"/>
            <a:ext cx="25560" cy="190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48" name="Line 82"/>
          <p:cNvSpPr/>
          <p:nvPr/>
        </p:nvSpPr>
        <p:spPr>
          <a:xfrm flipV="1">
            <a:off x="4044960" y="3786120"/>
            <a:ext cx="0" cy="144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49" name="Line 83"/>
          <p:cNvSpPr/>
          <p:nvPr/>
        </p:nvSpPr>
        <p:spPr>
          <a:xfrm flipV="1">
            <a:off x="4044960" y="3771720"/>
            <a:ext cx="7920" cy="140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50" name="Line 84"/>
          <p:cNvSpPr/>
          <p:nvPr/>
        </p:nvSpPr>
        <p:spPr>
          <a:xfrm flipV="1">
            <a:off x="4052880" y="3763440"/>
            <a:ext cx="7920" cy="828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51" name="Line 85"/>
          <p:cNvSpPr/>
          <p:nvPr/>
        </p:nvSpPr>
        <p:spPr>
          <a:xfrm flipH="1">
            <a:off x="4052880" y="3763800"/>
            <a:ext cx="7920" cy="1620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52" name="Line 86"/>
          <p:cNvSpPr/>
          <p:nvPr/>
        </p:nvSpPr>
        <p:spPr>
          <a:xfrm flipH="1">
            <a:off x="4049280" y="3780000"/>
            <a:ext cx="3240" cy="1728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53" name="Line 87"/>
          <p:cNvSpPr/>
          <p:nvPr/>
        </p:nvSpPr>
        <p:spPr>
          <a:xfrm>
            <a:off x="4049640" y="3797280"/>
            <a:ext cx="324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54" name="Line 88"/>
          <p:cNvSpPr/>
          <p:nvPr/>
        </p:nvSpPr>
        <p:spPr>
          <a:xfrm>
            <a:off x="4052880" y="3805200"/>
            <a:ext cx="4680" cy="64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55" name="Line 89"/>
          <p:cNvSpPr/>
          <p:nvPr/>
        </p:nvSpPr>
        <p:spPr>
          <a:xfrm>
            <a:off x="4057560" y="3811680"/>
            <a:ext cx="1908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56" name="Line 90"/>
          <p:cNvSpPr/>
          <p:nvPr/>
        </p:nvSpPr>
        <p:spPr>
          <a:xfrm>
            <a:off x="4076640" y="3816360"/>
            <a:ext cx="17640" cy="93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57" name="Line 91"/>
          <p:cNvSpPr/>
          <p:nvPr/>
        </p:nvSpPr>
        <p:spPr>
          <a:xfrm>
            <a:off x="4094280" y="3825720"/>
            <a:ext cx="14040" cy="50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58" name="Line 92"/>
          <p:cNvSpPr/>
          <p:nvPr/>
        </p:nvSpPr>
        <p:spPr>
          <a:xfrm>
            <a:off x="4108320" y="3830760"/>
            <a:ext cx="7920" cy="1404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59" name="Line 93"/>
          <p:cNvSpPr/>
          <p:nvPr/>
        </p:nvSpPr>
        <p:spPr>
          <a:xfrm>
            <a:off x="4116240" y="3844800"/>
            <a:ext cx="6480" cy="1440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60" name="Line 94"/>
          <p:cNvSpPr/>
          <p:nvPr/>
        </p:nvSpPr>
        <p:spPr>
          <a:xfrm>
            <a:off x="4122720" y="3859200"/>
            <a:ext cx="14400" cy="1584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61" name="Line 95"/>
          <p:cNvSpPr/>
          <p:nvPr/>
        </p:nvSpPr>
        <p:spPr>
          <a:xfrm>
            <a:off x="4137120" y="3875040"/>
            <a:ext cx="7920" cy="1440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62" name="Line 96"/>
          <p:cNvSpPr/>
          <p:nvPr/>
        </p:nvSpPr>
        <p:spPr>
          <a:xfrm>
            <a:off x="4145040" y="3889440"/>
            <a:ext cx="1404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63" name="Line 97"/>
          <p:cNvSpPr/>
          <p:nvPr/>
        </p:nvSpPr>
        <p:spPr>
          <a:xfrm flipV="1">
            <a:off x="4159080" y="3889080"/>
            <a:ext cx="1296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64" name="Line 98"/>
          <p:cNvSpPr/>
          <p:nvPr/>
        </p:nvSpPr>
        <p:spPr>
          <a:xfrm flipV="1">
            <a:off x="4172040" y="3877920"/>
            <a:ext cx="21960" cy="111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65" name="Line 99"/>
          <p:cNvSpPr/>
          <p:nvPr/>
        </p:nvSpPr>
        <p:spPr>
          <a:xfrm flipV="1">
            <a:off x="4194000" y="3870360"/>
            <a:ext cx="972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66" name="Line 100"/>
          <p:cNvSpPr/>
          <p:nvPr/>
        </p:nvSpPr>
        <p:spPr>
          <a:xfrm flipV="1">
            <a:off x="4203720" y="3860280"/>
            <a:ext cx="14400" cy="97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67" name="Line 101"/>
          <p:cNvSpPr/>
          <p:nvPr/>
        </p:nvSpPr>
        <p:spPr>
          <a:xfrm flipV="1">
            <a:off x="4218120" y="3852720"/>
            <a:ext cx="1728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68" name="Line 102"/>
          <p:cNvSpPr/>
          <p:nvPr/>
        </p:nvSpPr>
        <p:spPr>
          <a:xfrm flipV="1">
            <a:off x="4235400" y="3847680"/>
            <a:ext cx="1584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69" name="Line 103"/>
          <p:cNvSpPr/>
          <p:nvPr/>
        </p:nvSpPr>
        <p:spPr>
          <a:xfrm flipV="1">
            <a:off x="4251240" y="3844440"/>
            <a:ext cx="1296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70" name="Line 104"/>
          <p:cNvSpPr/>
          <p:nvPr/>
        </p:nvSpPr>
        <p:spPr>
          <a:xfrm flipV="1">
            <a:off x="4264200" y="3836880"/>
            <a:ext cx="288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71" name="Line 105"/>
          <p:cNvSpPr/>
          <p:nvPr/>
        </p:nvSpPr>
        <p:spPr>
          <a:xfrm flipV="1">
            <a:off x="4267080" y="3827520"/>
            <a:ext cx="6480" cy="93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72" name="Line 106"/>
          <p:cNvSpPr/>
          <p:nvPr/>
        </p:nvSpPr>
        <p:spPr>
          <a:xfrm flipV="1">
            <a:off x="4038480" y="3730680"/>
            <a:ext cx="1440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73" name="Line 107"/>
          <p:cNvSpPr/>
          <p:nvPr/>
        </p:nvSpPr>
        <p:spPr>
          <a:xfrm flipV="1">
            <a:off x="4052880" y="3727080"/>
            <a:ext cx="1764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74" name="Line 108"/>
          <p:cNvSpPr/>
          <p:nvPr/>
        </p:nvSpPr>
        <p:spPr>
          <a:xfrm>
            <a:off x="4070520" y="3727440"/>
            <a:ext cx="1584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75" name="Line 109"/>
          <p:cNvSpPr/>
          <p:nvPr/>
        </p:nvSpPr>
        <p:spPr>
          <a:xfrm>
            <a:off x="4086360" y="3735360"/>
            <a:ext cx="7920" cy="111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76" name="Line 110"/>
          <p:cNvSpPr/>
          <p:nvPr/>
        </p:nvSpPr>
        <p:spPr>
          <a:xfrm>
            <a:off x="4094280" y="3746520"/>
            <a:ext cx="6120" cy="172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77" name="Line 111"/>
          <p:cNvSpPr/>
          <p:nvPr/>
        </p:nvSpPr>
        <p:spPr>
          <a:xfrm>
            <a:off x="4100400" y="3763800"/>
            <a:ext cx="11160" cy="82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78" name="Line 112"/>
          <p:cNvSpPr/>
          <p:nvPr/>
        </p:nvSpPr>
        <p:spPr>
          <a:xfrm>
            <a:off x="4111560" y="3772080"/>
            <a:ext cx="972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79" name="Line 113"/>
          <p:cNvSpPr/>
          <p:nvPr/>
        </p:nvSpPr>
        <p:spPr>
          <a:xfrm>
            <a:off x="4121280" y="3780000"/>
            <a:ext cx="9360" cy="93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80" name="Line 114"/>
          <p:cNvSpPr/>
          <p:nvPr/>
        </p:nvSpPr>
        <p:spPr>
          <a:xfrm>
            <a:off x="4130640" y="3789360"/>
            <a:ext cx="1440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81" name="Line 115"/>
          <p:cNvSpPr/>
          <p:nvPr/>
        </p:nvSpPr>
        <p:spPr>
          <a:xfrm>
            <a:off x="4145040" y="3797280"/>
            <a:ext cx="11160" cy="1440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82" name="Line 116"/>
          <p:cNvSpPr/>
          <p:nvPr/>
        </p:nvSpPr>
        <p:spPr>
          <a:xfrm>
            <a:off x="4156200" y="3811680"/>
            <a:ext cx="4680" cy="111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83" name="Line 117"/>
          <p:cNvSpPr/>
          <p:nvPr/>
        </p:nvSpPr>
        <p:spPr>
          <a:xfrm>
            <a:off x="4160880" y="3822840"/>
            <a:ext cx="1116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84" name="Line 118"/>
          <p:cNvSpPr/>
          <p:nvPr/>
        </p:nvSpPr>
        <p:spPr>
          <a:xfrm>
            <a:off x="4172040" y="3827520"/>
            <a:ext cx="1116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85" name="Line 119"/>
          <p:cNvSpPr/>
          <p:nvPr/>
        </p:nvSpPr>
        <p:spPr>
          <a:xfrm flipV="1">
            <a:off x="4183200" y="3822480"/>
            <a:ext cx="1080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86" name="Line 120"/>
          <p:cNvSpPr/>
          <p:nvPr/>
        </p:nvSpPr>
        <p:spPr>
          <a:xfrm flipV="1">
            <a:off x="4194000" y="3814920"/>
            <a:ext cx="972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87" name="Line 121"/>
          <p:cNvSpPr/>
          <p:nvPr/>
        </p:nvSpPr>
        <p:spPr>
          <a:xfrm flipV="1">
            <a:off x="4203720" y="3796920"/>
            <a:ext cx="19080" cy="176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88" name="Line 122"/>
          <p:cNvSpPr/>
          <p:nvPr/>
        </p:nvSpPr>
        <p:spPr>
          <a:xfrm flipV="1">
            <a:off x="4222800" y="3789360"/>
            <a:ext cx="1440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89" name="Line 123"/>
          <p:cNvSpPr/>
          <p:nvPr/>
        </p:nvSpPr>
        <p:spPr>
          <a:xfrm flipH="1">
            <a:off x="4209840" y="3789360"/>
            <a:ext cx="2700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90" name="Line 124"/>
          <p:cNvSpPr/>
          <p:nvPr/>
        </p:nvSpPr>
        <p:spPr>
          <a:xfrm flipH="1">
            <a:off x="4208040" y="3797280"/>
            <a:ext cx="1800" cy="324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91" name="Line 125"/>
          <p:cNvSpPr/>
          <p:nvPr/>
        </p:nvSpPr>
        <p:spPr>
          <a:xfrm flipH="1">
            <a:off x="4194000" y="3800520"/>
            <a:ext cx="1440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592" name="Line 126"/>
          <p:cNvSpPr/>
          <p:nvPr/>
        </p:nvSpPr>
        <p:spPr>
          <a:xfrm flipH="1" flipV="1">
            <a:off x="4191120" y="3794040"/>
            <a:ext cx="2880" cy="648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93" name="Line 127"/>
          <p:cNvSpPr/>
          <p:nvPr/>
        </p:nvSpPr>
        <p:spPr>
          <a:xfrm flipH="1" flipV="1">
            <a:off x="4176720" y="3782520"/>
            <a:ext cx="14400" cy="111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94" name="Line 128"/>
          <p:cNvSpPr/>
          <p:nvPr/>
        </p:nvSpPr>
        <p:spPr>
          <a:xfrm flipH="1" flipV="1">
            <a:off x="4163760" y="3763440"/>
            <a:ext cx="12600" cy="190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95" name="Line 129"/>
          <p:cNvSpPr/>
          <p:nvPr/>
        </p:nvSpPr>
        <p:spPr>
          <a:xfrm flipH="1" flipV="1">
            <a:off x="4160520" y="3757320"/>
            <a:ext cx="3240" cy="61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596" name="Line 130"/>
          <p:cNvSpPr/>
          <p:nvPr/>
        </p:nvSpPr>
        <p:spPr>
          <a:xfrm flipV="1">
            <a:off x="4160880" y="3746160"/>
            <a:ext cx="0" cy="111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97" name="Line 131"/>
          <p:cNvSpPr/>
          <p:nvPr/>
        </p:nvSpPr>
        <p:spPr>
          <a:xfrm flipV="1">
            <a:off x="4160880" y="3738600"/>
            <a:ext cx="648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98" name="Line 132"/>
          <p:cNvSpPr/>
          <p:nvPr/>
        </p:nvSpPr>
        <p:spPr>
          <a:xfrm flipV="1">
            <a:off x="4167360" y="3733560"/>
            <a:ext cx="1080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599" name="Line 133"/>
          <p:cNvSpPr/>
          <p:nvPr/>
        </p:nvSpPr>
        <p:spPr>
          <a:xfrm flipV="1">
            <a:off x="4178160" y="3730320"/>
            <a:ext cx="1296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00" name="Line 134"/>
          <p:cNvSpPr/>
          <p:nvPr/>
        </p:nvSpPr>
        <p:spPr>
          <a:xfrm flipV="1">
            <a:off x="4191120" y="3727080"/>
            <a:ext cx="1260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01" name="Line 135"/>
          <p:cNvSpPr/>
          <p:nvPr/>
        </p:nvSpPr>
        <p:spPr>
          <a:xfrm>
            <a:off x="4203720" y="3727440"/>
            <a:ext cx="1116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02" name="Line 136"/>
          <p:cNvSpPr/>
          <p:nvPr/>
        </p:nvSpPr>
        <p:spPr>
          <a:xfrm>
            <a:off x="4214880" y="3727440"/>
            <a:ext cx="792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03" name="Line 137"/>
          <p:cNvSpPr/>
          <p:nvPr/>
        </p:nvSpPr>
        <p:spPr>
          <a:xfrm flipV="1">
            <a:off x="4222800" y="3720960"/>
            <a:ext cx="14400" cy="64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04" name="Line 138"/>
          <p:cNvSpPr/>
          <p:nvPr/>
        </p:nvSpPr>
        <p:spPr>
          <a:xfrm flipV="1">
            <a:off x="4237200" y="3698640"/>
            <a:ext cx="2880" cy="2196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05" name="Line 139"/>
          <p:cNvSpPr/>
          <p:nvPr/>
        </p:nvSpPr>
        <p:spPr>
          <a:xfrm flipV="1">
            <a:off x="4240080" y="3687480"/>
            <a:ext cx="7920" cy="111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06" name="Line 140"/>
          <p:cNvSpPr/>
          <p:nvPr/>
        </p:nvSpPr>
        <p:spPr>
          <a:xfrm flipH="1">
            <a:off x="4237200" y="3687840"/>
            <a:ext cx="10800" cy="205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07" name="Line 141"/>
          <p:cNvSpPr/>
          <p:nvPr/>
        </p:nvSpPr>
        <p:spPr>
          <a:xfrm>
            <a:off x="4237200" y="3708360"/>
            <a:ext cx="1440" cy="792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08" name="Line 142"/>
          <p:cNvSpPr/>
          <p:nvPr/>
        </p:nvSpPr>
        <p:spPr>
          <a:xfrm flipH="1" flipV="1">
            <a:off x="4225680" y="3709800"/>
            <a:ext cx="11160" cy="61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09" name="Line 143"/>
          <p:cNvSpPr/>
          <p:nvPr/>
        </p:nvSpPr>
        <p:spPr>
          <a:xfrm flipH="1" flipV="1">
            <a:off x="4221000" y="3701520"/>
            <a:ext cx="5040" cy="828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10" name="Line 144"/>
          <p:cNvSpPr/>
          <p:nvPr/>
        </p:nvSpPr>
        <p:spPr>
          <a:xfrm flipH="1" flipV="1">
            <a:off x="4218120" y="3693960"/>
            <a:ext cx="288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11" name="Line 145"/>
          <p:cNvSpPr/>
          <p:nvPr/>
        </p:nvSpPr>
        <p:spPr>
          <a:xfrm>
            <a:off x="4218120" y="3693960"/>
            <a:ext cx="14040" cy="223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12" name="Line 146"/>
          <p:cNvSpPr/>
          <p:nvPr/>
        </p:nvSpPr>
        <p:spPr>
          <a:xfrm flipH="1">
            <a:off x="4206960" y="3716280"/>
            <a:ext cx="2520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13" name="Line 147"/>
          <p:cNvSpPr/>
          <p:nvPr/>
        </p:nvSpPr>
        <p:spPr>
          <a:xfrm flipH="1">
            <a:off x="4196880" y="3719520"/>
            <a:ext cx="972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14" name="Line 148"/>
          <p:cNvSpPr/>
          <p:nvPr/>
        </p:nvSpPr>
        <p:spPr>
          <a:xfrm flipH="1">
            <a:off x="4184280" y="3724200"/>
            <a:ext cx="12600" cy="18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15" name="Line 149"/>
          <p:cNvSpPr/>
          <p:nvPr/>
        </p:nvSpPr>
        <p:spPr>
          <a:xfrm flipH="1">
            <a:off x="4173120" y="3724200"/>
            <a:ext cx="11160" cy="18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16" name="Line 150"/>
          <p:cNvSpPr/>
          <p:nvPr/>
        </p:nvSpPr>
        <p:spPr>
          <a:xfrm flipH="1" flipV="1">
            <a:off x="4159080" y="3720600"/>
            <a:ext cx="1440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17" name="Line 151"/>
          <p:cNvSpPr/>
          <p:nvPr/>
        </p:nvSpPr>
        <p:spPr>
          <a:xfrm flipH="1" flipV="1">
            <a:off x="4146120" y="3719520"/>
            <a:ext cx="1260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18" name="Line 152"/>
          <p:cNvSpPr/>
          <p:nvPr/>
        </p:nvSpPr>
        <p:spPr>
          <a:xfrm flipH="1" flipV="1">
            <a:off x="4133520" y="3715920"/>
            <a:ext cx="1260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19" name="Line 153"/>
          <p:cNvSpPr/>
          <p:nvPr/>
        </p:nvSpPr>
        <p:spPr>
          <a:xfrm flipH="1">
            <a:off x="4122360" y="3716280"/>
            <a:ext cx="11160" cy="18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20" name="Line 154"/>
          <p:cNvSpPr/>
          <p:nvPr/>
        </p:nvSpPr>
        <p:spPr>
          <a:xfrm flipH="1">
            <a:off x="4116240" y="3716280"/>
            <a:ext cx="6480" cy="18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21" name="Line 155"/>
          <p:cNvSpPr/>
          <p:nvPr/>
        </p:nvSpPr>
        <p:spPr>
          <a:xfrm flipH="1">
            <a:off x="4108320" y="3716280"/>
            <a:ext cx="7920" cy="32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22" name="Line 156"/>
          <p:cNvSpPr/>
          <p:nvPr/>
        </p:nvSpPr>
        <p:spPr>
          <a:xfrm flipH="1">
            <a:off x="4100400" y="3719520"/>
            <a:ext cx="792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23" name="Line 157"/>
          <p:cNvSpPr/>
          <p:nvPr/>
        </p:nvSpPr>
        <p:spPr>
          <a:xfrm flipH="1">
            <a:off x="4093920" y="3724200"/>
            <a:ext cx="6120" cy="32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24" name="Line 158"/>
          <p:cNvSpPr/>
          <p:nvPr/>
        </p:nvSpPr>
        <p:spPr>
          <a:xfrm flipH="1">
            <a:off x="4090680" y="3727440"/>
            <a:ext cx="3240" cy="324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25" name="Line 159"/>
          <p:cNvSpPr/>
          <p:nvPr/>
        </p:nvSpPr>
        <p:spPr>
          <a:xfrm flipH="1">
            <a:off x="4012920" y="3819600"/>
            <a:ext cx="6120" cy="172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26" name="Line 160"/>
          <p:cNvSpPr/>
          <p:nvPr/>
        </p:nvSpPr>
        <p:spPr>
          <a:xfrm flipH="1">
            <a:off x="4011120" y="3836880"/>
            <a:ext cx="1800" cy="2232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27" name="Line 161"/>
          <p:cNvSpPr/>
          <p:nvPr/>
        </p:nvSpPr>
        <p:spPr>
          <a:xfrm>
            <a:off x="4011480" y="3859200"/>
            <a:ext cx="0" cy="1116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28" name="Line 162"/>
          <p:cNvSpPr/>
          <p:nvPr/>
        </p:nvSpPr>
        <p:spPr>
          <a:xfrm>
            <a:off x="4011480" y="3870360"/>
            <a:ext cx="3240" cy="1440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29" name="Line 163"/>
          <p:cNvSpPr/>
          <p:nvPr/>
        </p:nvSpPr>
        <p:spPr>
          <a:xfrm>
            <a:off x="4014720" y="3884760"/>
            <a:ext cx="11160" cy="1080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30" name="Line 164"/>
          <p:cNvSpPr/>
          <p:nvPr/>
        </p:nvSpPr>
        <p:spPr>
          <a:xfrm>
            <a:off x="4025880" y="3895560"/>
            <a:ext cx="12600" cy="18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31" name="Line 165"/>
          <p:cNvSpPr/>
          <p:nvPr/>
        </p:nvSpPr>
        <p:spPr>
          <a:xfrm>
            <a:off x="4038480" y="3897360"/>
            <a:ext cx="1764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32" name="Line 166"/>
          <p:cNvSpPr/>
          <p:nvPr/>
        </p:nvSpPr>
        <p:spPr>
          <a:xfrm>
            <a:off x="4056120" y="3900600"/>
            <a:ext cx="1116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33" name="Line 167"/>
          <p:cNvSpPr/>
          <p:nvPr/>
        </p:nvSpPr>
        <p:spPr>
          <a:xfrm flipV="1">
            <a:off x="4067280" y="3900240"/>
            <a:ext cx="1584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34" name="Line 168"/>
          <p:cNvSpPr/>
          <p:nvPr/>
        </p:nvSpPr>
        <p:spPr>
          <a:xfrm flipV="1">
            <a:off x="4083120" y="3897000"/>
            <a:ext cx="1116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35" name="Line 169"/>
          <p:cNvSpPr/>
          <p:nvPr/>
        </p:nvSpPr>
        <p:spPr>
          <a:xfrm flipH="1">
            <a:off x="4087800" y="3897360"/>
            <a:ext cx="6480" cy="648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36" name="Line 170"/>
          <p:cNvSpPr/>
          <p:nvPr/>
        </p:nvSpPr>
        <p:spPr>
          <a:xfrm flipH="1">
            <a:off x="4084200" y="3903840"/>
            <a:ext cx="3240" cy="61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37" name="Line 171"/>
          <p:cNvSpPr/>
          <p:nvPr/>
        </p:nvSpPr>
        <p:spPr>
          <a:xfrm>
            <a:off x="4084560" y="3909960"/>
            <a:ext cx="1800" cy="144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38" name="Line 172"/>
          <p:cNvSpPr/>
          <p:nvPr/>
        </p:nvSpPr>
        <p:spPr>
          <a:xfrm>
            <a:off x="4086360" y="3924360"/>
            <a:ext cx="792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39" name="Line 173"/>
          <p:cNvSpPr/>
          <p:nvPr/>
        </p:nvSpPr>
        <p:spPr>
          <a:xfrm>
            <a:off x="4094280" y="3932280"/>
            <a:ext cx="1404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40" name="Line 174"/>
          <p:cNvSpPr/>
          <p:nvPr/>
        </p:nvSpPr>
        <p:spPr>
          <a:xfrm>
            <a:off x="4108320" y="3935520"/>
            <a:ext cx="28800" cy="612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41" name="Line 175"/>
          <p:cNvSpPr/>
          <p:nvPr/>
        </p:nvSpPr>
        <p:spPr>
          <a:xfrm>
            <a:off x="4137120" y="3941640"/>
            <a:ext cx="9360" cy="180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42" name="Line 176"/>
          <p:cNvSpPr/>
          <p:nvPr/>
        </p:nvSpPr>
        <p:spPr>
          <a:xfrm>
            <a:off x="4146480" y="3943440"/>
            <a:ext cx="12600" cy="111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43" name="Line 177"/>
          <p:cNvSpPr/>
          <p:nvPr/>
        </p:nvSpPr>
        <p:spPr>
          <a:xfrm>
            <a:off x="4159080" y="3954600"/>
            <a:ext cx="11160" cy="93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44" name="Line 178"/>
          <p:cNvSpPr/>
          <p:nvPr/>
        </p:nvSpPr>
        <p:spPr>
          <a:xfrm>
            <a:off x="4170240" y="3963960"/>
            <a:ext cx="6480" cy="158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45" name="Line 179"/>
          <p:cNvSpPr/>
          <p:nvPr/>
        </p:nvSpPr>
        <p:spPr>
          <a:xfrm>
            <a:off x="4176720" y="3979800"/>
            <a:ext cx="7920" cy="1440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46" name="Line 180"/>
          <p:cNvSpPr/>
          <p:nvPr/>
        </p:nvSpPr>
        <p:spPr>
          <a:xfrm>
            <a:off x="4184640" y="3994200"/>
            <a:ext cx="936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47" name="Line 181"/>
          <p:cNvSpPr/>
          <p:nvPr/>
        </p:nvSpPr>
        <p:spPr>
          <a:xfrm>
            <a:off x="4194000" y="4002120"/>
            <a:ext cx="5040" cy="648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48" name="Line 182"/>
          <p:cNvSpPr/>
          <p:nvPr/>
        </p:nvSpPr>
        <p:spPr>
          <a:xfrm>
            <a:off x="4199040" y="4008600"/>
            <a:ext cx="4680" cy="468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49" name="Line 183"/>
          <p:cNvSpPr/>
          <p:nvPr/>
        </p:nvSpPr>
        <p:spPr>
          <a:xfrm>
            <a:off x="4203720" y="4013280"/>
            <a:ext cx="6480" cy="61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50" name="Line 184"/>
          <p:cNvSpPr/>
          <p:nvPr/>
        </p:nvSpPr>
        <p:spPr>
          <a:xfrm>
            <a:off x="4173480" y="3892680"/>
            <a:ext cx="1764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51" name="Line 185"/>
          <p:cNvSpPr/>
          <p:nvPr/>
        </p:nvSpPr>
        <p:spPr>
          <a:xfrm>
            <a:off x="4191120" y="3900600"/>
            <a:ext cx="6120" cy="61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52" name="Line 186"/>
          <p:cNvSpPr/>
          <p:nvPr/>
        </p:nvSpPr>
        <p:spPr>
          <a:xfrm>
            <a:off x="4197240" y="3906720"/>
            <a:ext cx="9720" cy="1440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53" name="Line 187"/>
          <p:cNvSpPr/>
          <p:nvPr/>
        </p:nvSpPr>
        <p:spPr>
          <a:xfrm>
            <a:off x="4206960" y="3921120"/>
            <a:ext cx="7920" cy="93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54" name="Line 188"/>
          <p:cNvSpPr/>
          <p:nvPr/>
        </p:nvSpPr>
        <p:spPr>
          <a:xfrm>
            <a:off x="4214880" y="3930480"/>
            <a:ext cx="3240" cy="82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55" name="Line 189"/>
          <p:cNvSpPr/>
          <p:nvPr/>
        </p:nvSpPr>
        <p:spPr>
          <a:xfrm>
            <a:off x="4218120" y="3938760"/>
            <a:ext cx="11160" cy="1584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56" name="Line 190"/>
          <p:cNvSpPr/>
          <p:nvPr/>
        </p:nvSpPr>
        <p:spPr>
          <a:xfrm>
            <a:off x="4229280" y="3954600"/>
            <a:ext cx="6120" cy="1260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57" name="Line 191"/>
          <p:cNvSpPr/>
          <p:nvPr/>
        </p:nvSpPr>
        <p:spPr>
          <a:xfrm>
            <a:off x="4235400" y="3967200"/>
            <a:ext cx="792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58" name="Line 192"/>
          <p:cNvSpPr/>
          <p:nvPr/>
        </p:nvSpPr>
        <p:spPr>
          <a:xfrm>
            <a:off x="4243320" y="3975120"/>
            <a:ext cx="468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59" name="Line 193"/>
          <p:cNvSpPr/>
          <p:nvPr/>
        </p:nvSpPr>
        <p:spPr>
          <a:xfrm>
            <a:off x="4248000" y="3983040"/>
            <a:ext cx="324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60" name="Line 194"/>
          <p:cNvSpPr/>
          <p:nvPr/>
        </p:nvSpPr>
        <p:spPr>
          <a:xfrm>
            <a:off x="4251240" y="3990960"/>
            <a:ext cx="3240" cy="64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61" name="Line 195"/>
          <p:cNvSpPr/>
          <p:nvPr/>
        </p:nvSpPr>
        <p:spPr>
          <a:xfrm flipH="1" flipV="1">
            <a:off x="4082760" y="3822840"/>
            <a:ext cx="1908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62" name="Line 196"/>
          <p:cNvSpPr/>
          <p:nvPr/>
        </p:nvSpPr>
        <p:spPr>
          <a:xfrm flipH="1">
            <a:off x="4067280" y="3822840"/>
            <a:ext cx="1584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63" name="Line 197"/>
          <p:cNvSpPr/>
          <p:nvPr/>
        </p:nvSpPr>
        <p:spPr>
          <a:xfrm flipH="1">
            <a:off x="4057200" y="3822840"/>
            <a:ext cx="972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64" name="Line 198"/>
          <p:cNvSpPr/>
          <p:nvPr/>
        </p:nvSpPr>
        <p:spPr>
          <a:xfrm flipH="1">
            <a:off x="4044600" y="3822840"/>
            <a:ext cx="12600" cy="46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65" name="Line 199"/>
          <p:cNvSpPr/>
          <p:nvPr/>
        </p:nvSpPr>
        <p:spPr>
          <a:xfrm flipH="1">
            <a:off x="4043520" y="3827520"/>
            <a:ext cx="1440" cy="93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66" name="Line 200"/>
          <p:cNvSpPr/>
          <p:nvPr/>
        </p:nvSpPr>
        <p:spPr>
          <a:xfrm flipH="1">
            <a:off x="4038480" y="3836880"/>
            <a:ext cx="5040" cy="504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67" name="Line 201"/>
          <p:cNvSpPr/>
          <p:nvPr/>
        </p:nvSpPr>
        <p:spPr>
          <a:xfrm flipV="1">
            <a:off x="3936960" y="3881160"/>
            <a:ext cx="12600" cy="111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68" name="Line 202"/>
          <p:cNvSpPr/>
          <p:nvPr/>
        </p:nvSpPr>
        <p:spPr>
          <a:xfrm flipV="1">
            <a:off x="3949560" y="3875040"/>
            <a:ext cx="11160" cy="64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69" name="Line 203"/>
          <p:cNvSpPr/>
          <p:nvPr/>
        </p:nvSpPr>
        <p:spPr>
          <a:xfrm flipV="1">
            <a:off x="3960720" y="3873600"/>
            <a:ext cx="6480" cy="14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70" name="Line 204"/>
          <p:cNvSpPr/>
          <p:nvPr/>
        </p:nvSpPr>
        <p:spPr>
          <a:xfrm>
            <a:off x="3967200" y="3873600"/>
            <a:ext cx="14400" cy="14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71" name="Line 205"/>
          <p:cNvSpPr/>
          <p:nvPr/>
        </p:nvSpPr>
        <p:spPr>
          <a:xfrm>
            <a:off x="3981600" y="3875040"/>
            <a:ext cx="15840" cy="648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72" name="Line 206"/>
          <p:cNvSpPr/>
          <p:nvPr/>
        </p:nvSpPr>
        <p:spPr>
          <a:xfrm>
            <a:off x="3997440" y="3881520"/>
            <a:ext cx="1116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73" name="Line 207"/>
          <p:cNvSpPr/>
          <p:nvPr/>
        </p:nvSpPr>
        <p:spPr>
          <a:xfrm>
            <a:off x="4008600" y="3889440"/>
            <a:ext cx="6120" cy="111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74" name="Line 208"/>
          <p:cNvSpPr/>
          <p:nvPr/>
        </p:nvSpPr>
        <p:spPr>
          <a:xfrm>
            <a:off x="4014720" y="3900600"/>
            <a:ext cx="4680" cy="1260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75" name="Line 209"/>
          <p:cNvSpPr/>
          <p:nvPr/>
        </p:nvSpPr>
        <p:spPr>
          <a:xfrm>
            <a:off x="4019400" y="3913200"/>
            <a:ext cx="3240" cy="324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76" name="Line 210"/>
          <p:cNvSpPr/>
          <p:nvPr/>
        </p:nvSpPr>
        <p:spPr>
          <a:xfrm>
            <a:off x="4022640" y="3916440"/>
            <a:ext cx="1800" cy="111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77" name="Line 211"/>
          <p:cNvSpPr/>
          <p:nvPr/>
        </p:nvSpPr>
        <p:spPr>
          <a:xfrm>
            <a:off x="4024440" y="3927600"/>
            <a:ext cx="1440" cy="792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78" name="Line 212"/>
          <p:cNvSpPr/>
          <p:nvPr/>
        </p:nvSpPr>
        <p:spPr>
          <a:xfrm flipV="1">
            <a:off x="4022640" y="3938760"/>
            <a:ext cx="3240" cy="1080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79" name="Line 213"/>
          <p:cNvSpPr/>
          <p:nvPr/>
        </p:nvSpPr>
        <p:spPr>
          <a:xfrm flipV="1">
            <a:off x="4025880" y="3935160"/>
            <a:ext cx="9720" cy="324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80" name="Line 214"/>
          <p:cNvSpPr/>
          <p:nvPr/>
        </p:nvSpPr>
        <p:spPr>
          <a:xfrm flipV="1">
            <a:off x="4035600" y="3933360"/>
            <a:ext cx="9360" cy="180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81" name="Line 215"/>
          <p:cNvSpPr/>
          <p:nvPr/>
        </p:nvSpPr>
        <p:spPr>
          <a:xfrm>
            <a:off x="4044960" y="3933720"/>
            <a:ext cx="12600" cy="18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82" name="Line 216"/>
          <p:cNvSpPr/>
          <p:nvPr/>
        </p:nvSpPr>
        <p:spPr>
          <a:xfrm>
            <a:off x="4057560" y="3935520"/>
            <a:ext cx="9720" cy="936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83" name="Line 217"/>
          <p:cNvSpPr/>
          <p:nvPr/>
        </p:nvSpPr>
        <p:spPr>
          <a:xfrm flipH="1">
            <a:off x="4074840" y="3930480"/>
            <a:ext cx="12600" cy="324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84" name="Line 218"/>
          <p:cNvSpPr/>
          <p:nvPr/>
        </p:nvSpPr>
        <p:spPr>
          <a:xfrm flipH="1">
            <a:off x="4068720" y="3933720"/>
            <a:ext cx="648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85" name="Line 219"/>
          <p:cNvSpPr/>
          <p:nvPr/>
        </p:nvSpPr>
        <p:spPr>
          <a:xfrm flipH="1">
            <a:off x="4063680" y="3941640"/>
            <a:ext cx="468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86" name="Line 220"/>
          <p:cNvSpPr/>
          <p:nvPr/>
        </p:nvSpPr>
        <p:spPr>
          <a:xfrm flipH="1">
            <a:off x="4060440" y="3949560"/>
            <a:ext cx="3240" cy="144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87" name="Line 221"/>
          <p:cNvSpPr/>
          <p:nvPr/>
        </p:nvSpPr>
        <p:spPr>
          <a:xfrm>
            <a:off x="4060800" y="3963960"/>
            <a:ext cx="3240" cy="111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88" name="Line 222"/>
          <p:cNvSpPr/>
          <p:nvPr/>
        </p:nvSpPr>
        <p:spPr>
          <a:xfrm>
            <a:off x="4064040" y="3975120"/>
            <a:ext cx="4680" cy="111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89" name="Line 223"/>
          <p:cNvSpPr/>
          <p:nvPr/>
        </p:nvSpPr>
        <p:spPr>
          <a:xfrm>
            <a:off x="4068720" y="3986280"/>
            <a:ext cx="17640" cy="61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90" name="Line 224"/>
          <p:cNvSpPr/>
          <p:nvPr/>
        </p:nvSpPr>
        <p:spPr>
          <a:xfrm>
            <a:off x="4086360" y="3992400"/>
            <a:ext cx="14040" cy="1800"/>
          </a:xfrm>
          <a:prstGeom prst="line">
            <a:avLst/>
          </a:prstGeom>
          <a:ln w="14400">
            <a:solidFill>
              <a:srgbClr val="7F3F00"/>
            </a:solidFill>
            <a:miter/>
          </a:ln>
        </p:spPr>
      </p:sp>
      <p:sp>
        <p:nvSpPr>
          <p:cNvPr id="691" name="Line 225"/>
          <p:cNvSpPr/>
          <p:nvPr/>
        </p:nvSpPr>
        <p:spPr>
          <a:xfrm>
            <a:off x="4100400" y="3994200"/>
            <a:ext cx="14400" cy="93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92" name="Line 226"/>
          <p:cNvSpPr/>
          <p:nvPr/>
        </p:nvSpPr>
        <p:spPr>
          <a:xfrm>
            <a:off x="4114800" y="4003560"/>
            <a:ext cx="792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93" name="Line 227"/>
          <p:cNvSpPr/>
          <p:nvPr/>
        </p:nvSpPr>
        <p:spPr>
          <a:xfrm>
            <a:off x="4122720" y="4011480"/>
            <a:ext cx="11160" cy="792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94" name="Line 228"/>
          <p:cNvSpPr/>
          <p:nvPr/>
        </p:nvSpPr>
        <p:spPr>
          <a:xfrm>
            <a:off x="4133880" y="4019400"/>
            <a:ext cx="19080" cy="11160"/>
          </a:xfrm>
          <a:prstGeom prst="line">
            <a:avLst/>
          </a:prstGeom>
          <a:ln w="17640">
            <a:solidFill>
              <a:srgbClr val="7F3F00"/>
            </a:solidFill>
            <a:miter/>
          </a:ln>
        </p:spPr>
      </p:sp>
      <p:sp>
        <p:nvSpPr>
          <p:cNvPr id="695" name="Line 229"/>
          <p:cNvSpPr/>
          <p:nvPr/>
        </p:nvSpPr>
        <p:spPr>
          <a:xfrm>
            <a:off x="4152960" y="4030560"/>
            <a:ext cx="6120" cy="79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96" name="Line 230"/>
          <p:cNvSpPr/>
          <p:nvPr/>
        </p:nvSpPr>
        <p:spPr>
          <a:xfrm>
            <a:off x="4159080" y="4038480"/>
            <a:ext cx="8280" cy="9720"/>
          </a:xfrm>
          <a:prstGeom prst="line">
            <a:avLst/>
          </a:prstGeom>
          <a:ln w="19080">
            <a:solidFill>
              <a:srgbClr val="7F3F00"/>
            </a:solidFill>
            <a:miter/>
          </a:ln>
        </p:spPr>
      </p:sp>
      <p:sp>
        <p:nvSpPr>
          <p:cNvPr id="697" name="CustomShape 231"/>
          <p:cNvSpPr/>
          <p:nvPr/>
        </p:nvSpPr>
        <p:spPr>
          <a:xfrm>
            <a:off x="4019400" y="3949560"/>
            <a:ext cx="12960" cy="7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8" name="CustomShape 232"/>
          <p:cNvSpPr/>
          <p:nvPr/>
        </p:nvSpPr>
        <p:spPr>
          <a:xfrm>
            <a:off x="4017960" y="3946680"/>
            <a:ext cx="14400" cy="10800"/>
          </a:xfrm>
          <a:prstGeom prst="rect">
            <a:avLst/>
          </a:prstGeom>
          <a:noFill/>
          <a:ln w="19080">
            <a:solidFill>
              <a:srgbClr val="7F3F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9" name="CustomShape 233"/>
          <p:cNvSpPr/>
          <p:nvPr/>
        </p:nvSpPr>
        <p:spPr>
          <a:xfrm>
            <a:off x="3808440" y="3814920"/>
            <a:ext cx="297000" cy="260028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0" name="CustomShape 234"/>
          <p:cNvSpPr/>
          <p:nvPr/>
        </p:nvSpPr>
        <p:spPr>
          <a:xfrm>
            <a:off x="3753000" y="4305240"/>
            <a:ext cx="126720" cy="72864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1" name="CustomShape 235"/>
          <p:cNvSpPr/>
          <p:nvPr/>
        </p:nvSpPr>
        <p:spPr>
          <a:xfrm>
            <a:off x="4083120" y="3803760"/>
            <a:ext cx="295200" cy="26035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2" name="CustomShape 236"/>
          <p:cNvSpPr/>
          <p:nvPr/>
        </p:nvSpPr>
        <p:spPr>
          <a:xfrm>
            <a:off x="4307040" y="4295880"/>
            <a:ext cx="125280" cy="7268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3" name="CustomShape 237"/>
          <p:cNvSpPr/>
          <p:nvPr/>
        </p:nvSpPr>
        <p:spPr>
          <a:xfrm>
            <a:off x="3990960" y="2625840"/>
            <a:ext cx="176400" cy="1263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4" name="CustomShape 238"/>
          <p:cNvSpPr/>
          <p:nvPr/>
        </p:nvSpPr>
        <p:spPr>
          <a:xfrm>
            <a:off x="3817800" y="3481560"/>
            <a:ext cx="573120" cy="544320"/>
          </a:xfrm>
          <a:prstGeom prst="rect">
            <a:avLst/>
          </a:prstGeom>
          <a:solidFill>
            <a:srgbClr val="FF5FB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5" name="CustomShape 239"/>
          <p:cNvSpPr/>
          <p:nvPr/>
        </p:nvSpPr>
        <p:spPr>
          <a:xfrm>
            <a:off x="3817800" y="3481560"/>
            <a:ext cx="573120" cy="5410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6" name="Line 240"/>
          <p:cNvSpPr/>
          <p:nvPr/>
        </p:nvSpPr>
        <p:spPr>
          <a:xfrm>
            <a:off x="3859200" y="3502080"/>
            <a:ext cx="36360" cy="46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07" name="Line 241"/>
          <p:cNvSpPr/>
          <p:nvPr/>
        </p:nvSpPr>
        <p:spPr>
          <a:xfrm>
            <a:off x="3895560" y="3506760"/>
            <a:ext cx="25560" cy="32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08" name="Line 242"/>
          <p:cNvSpPr/>
          <p:nvPr/>
        </p:nvSpPr>
        <p:spPr>
          <a:xfrm>
            <a:off x="3921120" y="3510000"/>
            <a:ext cx="31680" cy="1440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09" name="Line 243"/>
          <p:cNvSpPr/>
          <p:nvPr/>
        </p:nvSpPr>
        <p:spPr>
          <a:xfrm>
            <a:off x="3952800" y="3524400"/>
            <a:ext cx="28800" cy="1080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10" name="Line 244"/>
          <p:cNvSpPr/>
          <p:nvPr/>
        </p:nvSpPr>
        <p:spPr>
          <a:xfrm>
            <a:off x="3981600" y="3535200"/>
            <a:ext cx="36360" cy="1116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11" name="Line 245"/>
          <p:cNvSpPr/>
          <p:nvPr/>
        </p:nvSpPr>
        <p:spPr>
          <a:xfrm>
            <a:off x="4017960" y="3546360"/>
            <a:ext cx="34920" cy="1440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12" name="Line 246"/>
          <p:cNvSpPr/>
          <p:nvPr/>
        </p:nvSpPr>
        <p:spPr>
          <a:xfrm>
            <a:off x="4052880" y="3560760"/>
            <a:ext cx="34920" cy="79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13" name="Line 247"/>
          <p:cNvSpPr/>
          <p:nvPr/>
        </p:nvSpPr>
        <p:spPr>
          <a:xfrm>
            <a:off x="4087800" y="3568680"/>
            <a:ext cx="33480" cy="32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14" name="Line 248"/>
          <p:cNvSpPr/>
          <p:nvPr/>
        </p:nvSpPr>
        <p:spPr>
          <a:xfrm>
            <a:off x="4121280" y="3571920"/>
            <a:ext cx="37800" cy="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15" name="Line 249"/>
          <p:cNvSpPr/>
          <p:nvPr/>
        </p:nvSpPr>
        <p:spPr>
          <a:xfrm flipV="1">
            <a:off x="4159080" y="3561840"/>
            <a:ext cx="28800" cy="97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16" name="Line 250"/>
          <p:cNvSpPr/>
          <p:nvPr/>
        </p:nvSpPr>
        <p:spPr>
          <a:xfrm flipV="1">
            <a:off x="4187880" y="3554280"/>
            <a:ext cx="27000" cy="792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17" name="Line 251"/>
          <p:cNvSpPr/>
          <p:nvPr/>
        </p:nvSpPr>
        <p:spPr>
          <a:xfrm flipV="1">
            <a:off x="4214880" y="3537000"/>
            <a:ext cx="30240" cy="1728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18" name="Line 252"/>
          <p:cNvSpPr/>
          <p:nvPr/>
        </p:nvSpPr>
        <p:spPr>
          <a:xfrm flipV="1">
            <a:off x="4245120" y="3529080"/>
            <a:ext cx="19080" cy="792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19" name="Line 253"/>
          <p:cNvSpPr/>
          <p:nvPr/>
        </p:nvSpPr>
        <p:spPr>
          <a:xfrm flipV="1">
            <a:off x="4264200" y="3517560"/>
            <a:ext cx="26640" cy="1116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20" name="Line 254"/>
          <p:cNvSpPr/>
          <p:nvPr/>
        </p:nvSpPr>
        <p:spPr>
          <a:xfrm flipV="1">
            <a:off x="4290840" y="3510000"/>
            <a:ext cx="20880" cy="792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21" name="Line 255"/>
          <p:cNvSpPr/>
          <p:nvPr/>
        </p:nvSpPr>
        <p:spPr>
          <a:xfrm>
            <a:off x="4311720" y="3510000"/>
            <a:ext cx="12600" cy="14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22" name="Line 256"/>
          <p:cNvSpPr/>
          <p:nvPr/>
        </p:nvSpPr>
        <p:spPr>
          <a:xfrm>
            <a:off x="4324320" y="3510000"/>
            <a:ext cx="19080" cy="32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23" name="Line 257"/>
          <p:cNvSpPr/>
          <p:nvPr/>
        </p:nvSpPr>
        <p:spPr>
          <a:xfrm flipH="1" flipV="1">
            <a:off x="3925800" y="3561840"/>
            <a:ext cx="23760" cy="972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24" name="Line 258"/>
          <p:cNvSpPr/>
          <p:nvPr/>
        </p:nvSpPr>
        <p:spPr>
          <a:xfrm flipH="1" flipV="1">
            <a:off x="3917880" y="3554280"/>
            <a:ext cx="7920" cy="7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25" name="Line 259"/>
          <p:cNvSpPr/>
          <p:nvPr/>
        </p:nvSpPr>
        <p:spPr>
          <a:xfrm>
            <a:off x="4292640" y="3595680"/>
            <a:ext cx="20520" cy="936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26" name="Line 260"/>
          <p:cNvSpPr/>
          <p:nvPr/>
        </p:nvSpPr>
        <p:spPr>
          <a:xfrm>
            <a:off x="4313160" y="3605040"/>
            <a:ext cx="1800" cy="190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27" name="Line 261"/>
          <p:cNvSpPr/>
          <p:nvPr/>
        </p:nvSpPr>
        <p:spPr>
          <a:xfrm flipH="1">
            <a:off x="4301640" y="3624120"/>
            <a:ext cx="11160" cy="111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28" name="Line 262"/>
          <p:cNvSpPr/>
          <p:nvPr/>
        </p:nvSpPr>
        <p:spPr>
          <a:xfrm flipH="1">
            <a:off x="4295520" y="3635280"/>
            <a:ext cx="6120" cy="111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29" name="Line 263"/>
          <p:cNvSpPr/>
          <p:nvPr/>
        </p:nvSpPr>
        <p:spPr>
          <a:xfrm flipH="1">
            <a:off x="4285800" y="3646440"/>
            <a:ext cx="9720" cy="111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30" name="Line 264"/>
          <p:cNvSpPr/>
          <p:nvPr/>
        </p:nvSpPr>
        <p:spPr>
          <a:xfrm flipH="1">
            <a:off x="4281120" y="3657600"/>
            <a:ext cx="4680" cy="1764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31" name="Line 265"/>
          <p:cNvSpPr/>
          <p:nvPr/>
        </p:nvSpPr>
        <p:spPr>
          <a:xfrm>
            <a:off x="4281480" y="3675240"/>
            <a:ext cx="1440" cy="140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32" name="Line 266"/>
          <p:cNvSpPr/>
          <p:nvPr/>
        </p:nvSpPr>
        <p:spPr>
          <a:xfrm>
            <a:off x="4281480" y="3689280"/>
            <a:ext cx="1440" cy="1116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33" name="Line 267"/>
          <p:cNvSpPr/>
          <p:nvPr/>
        </p:nvSpPr>
        <p:spPr>
          <a:xfrm>
            <a:off x="4281480" y="3700440"/>
            <a:ext cx="9360" cy="12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34" name="Line 268"/>
          <p:cNvSpPr/>
          <p:nvPr/>
        </p:nvSpPr>
        <p:spPr>
          <a:xfrm>
            <a:off x="4290840" y="3713040"/>
            <a:ext cx="6480" cy="111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35" name="Line 269"/>
          <p:cNvSpPr/>
          <p:nvPr/>
        </p:nvSpPr>
        <p:spPr>
          <a:xfrm>
            <a:off x="4297320" y="3724200"/>
            <a:ext cx="4680" cy="324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36" name="Line 270"/>
          <p:cNvSpPr/>
          <p:nvPr/>
        </p:nvSpPr>
        <p:spPr>
          <a:xfrm>
            <a:off x="4302000" y="3727440"/>
            <a:ext cx="6480" cy="1764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37" name="Line 271"/>
          <p:cNvSpPr/>
          <p:nvPr/>
        </p:nvSpPr>
        <p:spPr>
          <a:xfrm>
            <a:off x="4308480" y="3745080"/>
            <a:ext cx="1440" cy="158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38" name="Line 272"/>
          <p:cNvSpPr/>
          <p:nvPr/>
        </p:nvSpPr>
        <p:spPr>
          <a:xfrm flipH="1">
            <a:off x="4307040" y="3760920"/>
            <a:ext cx="1440" cy="936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39" name="Line 273"/>
          <p:cNvSpPr/>
          <p:nvPr/>
        </p:nvSpPr>
        <p:spPr>
          <a:xfrm>
            <a:off x="4307040" y="3770280"/>
            <a:ext cx="6120" cy="1260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40" name="Line 274"/>
          <p:cNvSpPr/>
          <p:nvPr/>
        </p:nvSpPr>
        <p:spPr>
          <a:xfrm>
            <a:off x="4313160" y="3782880"/>
            <a:ext cx="9720" cy="648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41" name="Line 275"/>
          <p:cNvSpPr/>
          <p:nvPr/>
        </p:nvSpPr>
        <p:spPr>
          <a:xfrm>
            <a:off x="4322880" y="3789360"/>
            <a:ext cx="6120" cy="7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42" name="Line 276"/>
          <p:cNvSpPr/>
          <p:nvPr/>
        </p:nvSpPr>
        <p:spPr>
          <a:xfrm>
            <a:off x="4329000" y="3797280"/>
            <a:ext cx="6480" cy="316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43" name="Line 277"/>
          <p:cNvSpPr/>
          <p:nvPr/>
        </p:nvSpPr>
        <p:spPr>
          <a:xfrm>
            <a:off x="4335480" y="3828960"/>
            <a:ext cx="1440" cy="1584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44" name="Line 278"/>
          <p:cNvSpPr/>
          <p:nvPr/>
        </p:nvSpPr>
        <p:spPr>
          <a:xfrm flipH="1">
            <a:off x="4335480" y="3844800"/>
            <a:ext cx="1440" cy="2880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45" name="Line 279"/>
          <p:cNvSpPr/>
          <p:nvPr/>
        </p:nvSpPr>
        <p:spPr>
          <a:xfrm flipH="1">
            <a:off x="4322520" y="3873600"/>
            <a:ext cx="12600" cy="3024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46" name="Line 280"/>
          <p:cNvSpPr/>
          <p:nvPr/>
        </p:nvSpPr>
        <p:spPr>
          <a:xfrm flipH="1">
            <a:off x="4311360" y="3903840"/>
            <a:ext cx="11160" cy="18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47" name="Line 281"/>
          <p:cNvSpPr/>
          <p:nvPr/>
        </p:nvSpPr>
        <p:spPr>
          <a:xfrm flipH="1">
            <a:off x="4295880" y="3922560"/>
            <a:ext cx="15840" cy="504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48" name="Line 282"/>
          <p:cNvSpPr/>
          <p:nvPr/>
        </p:nvSpPr>
        <p:spPr>
          <a:xfrm flipH="1">
            <a:off x="4275000" y="3927600"/>
            <a:ext cx="20880" cy="14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49" name="Line 283"/>
          <p:cNvSpPr/>
          <p:nvPr/>
        </p:nvSpPr>
        <p:spPr>
          <a:xfrm flipH="1">
            <a:off x="4239720" y="3927600"/>
            <a:ext cx="34920" cy="28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50" name="Line 284"/>
          <p:cNvSpPr/>
          <p:nvPr/>
        </p:nvSpPr>
        <p:spPr>
          <a:xfrm flipH="1">
            <a:off x="4222800" y="3930480"/>
            <a:ext cx="17280" cy="1440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51" name="Line 285"/>
          <p:cNvSpPr/>
          <p:nvPr/>
        </p:nvSpPr>
        <p:spPr>
          <a:xfrm flipH="1">
            <a:off x="4212720" y="3944880"/>
            <a:ext cx="9720" cy="111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52" name="Line 286"/>
          <p:cNvSpPr/>
          <p:nvPr/>
        </p:nvSpPr>
        <p:spPr>
          <a:xfrm flipH="1">
            <a:off x="4198680" y="3956040"/>
            <a:ext cx="14040" cy="1116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53" name="Line 287"/>
          <p:cNvSpPr/>
          <p:nvPr/>
        </p:nvSpPr>
        <p:spPr>
          <a:xfrm flipH="1">
            <a:off x="4175280" y="3967200"/>
            <a:ext cx="23760" cy="46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54" name="Line 288"/>
          <p:cNvSpPr/>
          <p:nvPr/>
        </p:nvSpPr>
        <p:spPr>
          <a:xfrm flipH="1">
            <a:off x="4167360" y="3971880"/>
            <a:ext cx="7920" cy="180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55" name="Line 289"/>
          <p:cNvSpPr/>
          <p:nvPr/>
        </p:nvSpPr>
        <p:spPr>
          <a:xfrm flipH="1" flipV="1">
            <a:off x="4158720" y="3968280"/>
            <a:ext cx="8280" cy="324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56" name="Line 290"/>
          <p:cNvSpPr/>
          <p:nvPr/>
        </p:nvSpPr>
        <p:spPr>
          <a:xfrm flipH="1" flipV="1">
            <a:off x="4146120" y="3960720"/>
            <a:ext cx="12600" cy="792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57" name="Line 291"/>
          <p:cNvSpPr/>
          <p:nvPr/>
        </p:nvSpPr>
        <p:spPr>
          <a:xfrm flipH="1" flipV="1">
            <a:off x="4132080" y="3944880"/>
            <a:ext cx="14040" cy="158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58" name="Line 292"/>
          <p:cNvSpPr/>
          <p:nvPr/>
        </p:nvSpPr>
        <p:spPr>
          <a:xfrm flipH="1" flipV="1">
            <a:off x="4130280" y="3924000"/>
            <a:ext cx="1800" cy="205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59" name="Line 293"/>
          <p:cNvSpPr/>
          <p:nvPr/>
        </p:nvSpPr>
        <p:spPr>
          <a:xfrm flipV="1">
            <a:off x="4130640" y="3903480"/>
            <a:ext cx="0" cy="205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60" name="Line 294"/>
          <p:cNvSpPr/>
          <p:nvPr/>
        </p:nvSpPr>
        <p:spPr>
          <a:xfrm flipH="1" flipV="1">
            <a:off x="4116240" y="3884400"/>
            <a:ext cx="14400" cy="19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61" name="Line 295"/>
          <p:cNvSpPr/>
          <p:nvPr/>
        </p:nvSpPr>
        <p:spPr>
          <a:xfrm flipH="1" flipV="1">
            <a:off x="4108320" y="3870360"/>
            <a:ext cx="7920" cy="144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62" name="Line 296"/>
          <p:cNvSpPr/>
          <p:nvPr/>
        </p:nvSpPr>
        <p:spPr>
          <a:xfrm>
            <a:off x="3922560" y="3568680"/>
            <a:ext cx="3240" cy="2556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63" name="Line 297"/>
          <p:cNvSpPr/>
          <p:nvPr/>
        </p:nvSpPr>
        <p:spPr>
          <a:xfrm flipH="1">
            <a:off x="3920760" y="3594240"/>
            <a:ext cx="4680" cy="1908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64" name="Line 298"/>
          <p:cNvSpPr/>
          <p:nvPr/>
        </p:nvSpPr>
        <p:spPr>
          <a:xfrm flipH="1">
            <a:off x="3911760" y="3613320"/>
            <a:ext cx="9360" cy="10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65" name="Line 299"/>
          <p:cNvSpPr/>
          <p:nvPr/>
        </p:nvSpPr>
        <p:spPr>
          <a:xfrm flipH="1">
            <a:off x="3908160" y="3624120"/>
            <a:ext cx="3240" cy="1440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66" name="Line 300"/>
          <p:cNvSpPr/>
          <p:nvPr/>
        </p:nvSpPr>
        <p:spPr>
          <a:xfrm flipH="1">
            <a:off x="3903480" y="3638520"/>
            <a:ext cx="4680" cy="1584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67" name="Line 301"/>
          <p:cNvSpPr/>
          <p:nvPr/>
        </p:nvSpPr>
        <p:spPr>
          <a:xfrm>
            <a:off x="3903840" y="3654360"/>
            <a:ext cx="1440" cy="208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68" name="Line 302"/>
          <p:cNvSpPr/>
          <p:nvPr/>
        </p:nvSpPr>
        <p:spPr>
          <a:xfrm>
            <a:off x="3903840" y="3675240"/>
            <a:ext cx="1440" cy="792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69" name="Line 303"/>
          <p:cNvSpPr/>
          <p:nvPr/>
        </p:nvSpPr>
        <p:spPr>
          <a:xfrm>
            <a:off x="3905280" y="3683160"/>
            <a:ext cx="1440" cy="187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70" name="Line 304"/>
          <p:cNvSpPr/>
          <p:nvPr/>
        </p:nvSpPr>
        <p:spPr>
          <a:xfrm flipH="1">
            <a:off x="3900240" y="3701880"/>
            <a:ext cx="4680" cy="2088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71" name="Line 305"/>
          <p:cNvSpPr/>
          <p:nvPr/>
        </p:nvSpPr>
        <p:spPr>
          <a:xfrm flipH="1">
            <a:off x="3892680" y="3722760"/>
            <a:ext cx="7920" cy="1260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72" name="Line 306"/>
          <p:cNvSpPr/>
          <p:nvPr/>
        </p:nvSpPr>
        <p:spPr>
          <a:xfrm flipH="1">
            <a:off x="3889080" y="3735360"/>
            <a:ext cx="3240" cy="2376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73" name="Line 307"/>
          <p:cNvSpPr/>
          <p:nvPr/>
        </p:nvSpPr>
        <p:spPr>
          <a:xfrm flipH="1">
            <a:off x="3887280" y="3759120"/>
            <a:ext cx="1800" cy="792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74" name="Line 308"/>
          <p:cNvSpPr/>
          <p:nvPr/>
        </p:nvSpPr>
        <p:spPr>
          <a:xfrm>
            <a:off x="3887640" y="3767040"/>
            <a:ext cx="5040" cy="1116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75" name="Line 309"/>
          <p:cNvSpPr/>
          <p:nvPr/>
        </p:nvSpPr>
        <p:spPr>
          <a:xfrm>
            <a:off x="3892680" y="3778200"/>
            <a:ext cx="2880" cy="792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76" name="Line 310"/>
          <p:cNvSpPr/>
          <p:nvPr/>
        </p:nvSpPr>
        <p:spPr>
          <a:xfrm flipH="1">
            <a:off x="3892680" y="3786120"/>
            <a:ext cx="2880" cy="648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77" name="Line 311"/>
          <p:cNvSpPr/>
          <p:nvPr/>
        </p:nvSpPr>
        <p:spPr>
          <a:xfrm flipH="1">
            <a:off x="3879720" y="3792600"/>
            <a:ext cx="12960" cy="14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78" name="Line 312"/>
          <p:cNvSpPr/>
          <p:nvPr/>
        </p:nvSpPr>
        <p:spPr>
          <a:xfrm flipH="1">
            <a:off x="3873240" y="3794040"/>
            <a:ext cx="6120" cy="9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</p:sp>
      <p:sp>
        <p:nvSpPr>
          <p:cNvPr id="779" name="Line 313"/>
          <p:cNvSpPr/>
          <p:nvPr/>
        </p:nvSpPr>
        <p:spPr>
          <a:xfrm flipH="1">
            <a:off x="3870000" y="3803760"/>
            <a:ext cx="3240" cy="1116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80" name="Line 314"/>
          <p:cNvSpPr/>
          <p:nvPr/>
        </p:nvSpPr>
        <p:spPr>
          <a:xfrm>
            <a:off x="3870360" y="3814920"/>
            <a:ext cx="7920" cy="1404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81" name="Line 315"/>
          <p:cNvSpPr/>
          <p:nvPr/>
        </p:nvSpPr>
        <p:spPr>
          <a:xfrm>
            <a:off x="3878280" y="3828960"/>
            <a:ext cx="1440" cy="190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82" name="Line 316"/>
          <p:cNvSpPr/>
          <p:nvPr/>
        </p:nvSpPr>
        <p:spPr>
          <a:xfrm>
            <a:off x="3879720" y="3848040"/>
            <a:ext cx="0" cy="190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83" name="Line 317"/>
          <p:cNvSpPr/>
          <p:nvPr/>
        </p:nvSpPr>
        <p:spPr>
          <a:xfrm>
            <a:off x="3879720" y="3867120"/>
            <a:ext cx="0" cy="1440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84" name="Line 318"/>
          <p:cNvSpPr/>
          <p:nvPr/>
        </p:nvSpPr>
        <p:spPr>
          <a:xfrm flipH="1">
            <a:off x="3873240" y="3881520"/>
            <a:ext cx="6120" cy="1908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85" name="Line 319"/>
          <p:cNvSpPr/>
          <p:nvPr/>
        </p:nvSpPr>
        <p:spPr>
          <a:xfrm flipH="1">
            <a:off x="3863520" y="3900600"/>
            <a:ext cx="9720" cy="19080"/>
          </a:xfrm>
          <a:prstGeom prst="line">
            <a:avLst/>
          </a:prstGeom>
          <a:ln w="17640">
            <a:solidFill>
              <a:srgbClr val="000000"/>
            </a:solidFill>
            <a:miter/>
          </a:ln>
        </p:spPr>
      </p:sp>
      <p:sp>
        <p:nvSpPr>
          <p:cNvPr id="786" name="CustomShape 320"/>
          <p:cNvSpPr/>
          <p:nvPr/>
        </p:nvSpPr>
        <p:spPr>
          <a:xfrm>
            <a:off x="3848040" y="1452600"/>
            <a:ext cx="469800" cy="777960"/>
          </a:xfrm>
          <a:prstGeom prst="rect">
            <a:avLst/>
          </a:prstGeom>
          <a:solidFill>
            <a:srgbClr val="FFDFB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7" name="CustomShape 321"/>
          <p:cNvSpPr/>
          <p:nvPr/>
        </p:nvSpPr>
        <p:spPr>
          <a:xfrm>
            <a:off x="4118040" y="1843200"/>
            <a:ext cx="100080" cy="73656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8" name="Line 322"/>
          <p:cNvSpPr/>
          <p:nvPr/>
        </p:nvSpPr>
        <p:spPr>
          <a:xfrm>
            <a:off x="4094280" y="1455840"/>
            <a:ext cx="36360" cy="32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789" name="Line 323"/>
          <p:cNvSpPr/>
          <p:nvPr/>
        </p:nvSpPr>
        <p:spPr>
          <a:xfrm>
            <a:off x="4130640" y="1459080"/>
            <a:ext cx="28440" cy="7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790" name="Line 324"/>
          <p:cNvSpPr/>
          <p:nvPr/>
        </p:nvSpPr>
        <p:spPr>
          <a:xfrm>
            <a:off x="4159080" y="1467000"/>
            <a:ext cx="25560" cy="1080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91" name="Line 325"/>
          <p:cNvSpPr/>
          <p:nvPr/>
        </p:nvSpPr>
        <p:spPr>
          <a:xfrm>
            <a:off x="4184640" y="1477800"/>
            <a:ext cx="23760" cy="1440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92" name="Line 326"/>
          <p:cNvSpPr/>
          <p:nvPr/>
        </p:nvSpPr>
        <p:spPr>
          <a:xfrm>
            <a:off x="4208400" y="1492200"/>
            <a:ext cx="25560" cy="223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93" name="Line 327"/>
          <p:cNvSpPr/>
          <p:nvPr/>
        </p:nvSpPr>
        <p:spPr>
          <a:xfrm>
            <a:off x="4233960" y="1514520"/>
            <a:ext cx="17280" cy="190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94" name="Line 328"/>
          <p:cNvSpPr/>
          <p:nvPr/>
        </p:nvSpPr>
        <p:spPr>
          <a:xfrm>
            <a:off x="4251240" y="1533600"/>
            <a:ext cx="12960" cy="2520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95" name="Line 329"/>
          <p:cNvSpPr/>
          <p:nvPr/>
        </p:nvSpPr>
        <p:spPr>
          <a:xfrm>
            <a:off x="4264200" y="1558800"/>
            <a:ext cx="12600" cy="223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96" name="Line 330"/>
          <p:cNvSpPr/>
          <p:nvPr/>
        </p:nvSpPr>
        <p:spPr>
          <a:xfrm>
            <a:off x="4276800" y="1581120"/>
            <a:ext cx="9360" cy="302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797" name="Line 331"/>
          <p:cNvSpPr/>
          <p:nvPr/>
        </p:nvSpPr>
        <p:spPr>
          <a:xfrm>
            <a:off x="4286160" y="1611360"/>
            <a:ext cx="468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798" name="Line 332"/>
          <p:cNvSpPr/>
          <p:nvPr/>
        </p:nvSpPr>
        <p:spPr>
          <a:xfrm>
            <a:off x="4290840" y="1633680"/>
            <a:ext cx="1800" cy="28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799" name="Line 333"/>
          <p:cNvSpPr/>
          <p:nvPr/>
        </p:nvSpPr>
        <p:spPr>
          <a:xfrm>
            <a:off x="4292640" y="1662120"/>
            <a:ext cx="1440" cy="28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00" name="Line 334"/>
          <p:cNvSpPr/>
          <p:nvPr/>
        </p:nvSpPr>
        <p:spPr>
          <a:xfrm>
            <a:off x="4292640" y="1690560"/>
            <a:ext cx="1440" cy="100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01" name="Line 335"/>
          <p:cNvSpPr/>
          <p:nvPr/>
        </p:nvSpPr>
        <p:spPr>
          <a:xfrm flipV="1">
            <a:off x="4292640" y="1779120"/>
            <a:ext cx="6480" cy="1116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02" name="Line 336"/>
          <p:cNvSpPr/>
          <p:nvPr/>
        </p:nvSpPr>
        <p:spPr>
          <a:xfrm>
            <a:off x="4299120" y="1779480"/>
            <a:ext cx="9360" cy="18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03" name="Line 337"/>
          <p:cNvSpPr/>
          <p:nvPr/>
        </p:nvSpPr>
        <p:spPr>
          <a:xfrm>
            <a:off x="4308480" y="1779480"/>
            <a:ext cx="4680" cy="64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04" name="Line 338"/>
          <p:cNvSpPr/>
          <p:nvPr/>
        </p:nvSpPr>
        <p:spPr>
          <a:xfrm>
            <a:off x="4313160" y="1785960"/>
            <a:ext cx="468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05" name="Line 339"/>
          <p:cNvSpPr/>
          <p:nvPr/>
        </p:nvSpPr>
        <p:spPr>
          <a:xfrm flipH="1">
            <a:off x="4316400" y="1805040"/>
            <a:ext cx="144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06" name="Line 340"/>
          <p:cNvSpPr/>
          <p:nvPr/>
        </p:nvSpPr>
        <p:spPr>
          <a:xfrm flipH="1">
            <a:off x="4308480" y="1827360"/>
            <a:ext cx="7920" cy="140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07" name="Line 341"/>
          <p:cNvSpPr/>
          <p:nvPr/>
        </p:nvSpPr>
        <p:spPr>
          <a:xfrm flipH="1">
            <a:off x="4295520" y="1841400"/>
            <a:ext cx="12600" cy="2556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08" name="Line 342"/>
          <p:cNvSpPr/>
          <p:nvPr/>
        </p:nvSpPr>
        <p:spPr>
          <a:xfrm flipH="1">
            <a:off x="4290840" y="1866960"/>
            <a:ext cx="5040" cy="1260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09" name="Line 343"/>
          <p:cNvSpPr/>
          <p:nvPr/>
        </p:nvSpPr>
        <p:spPr>
          <a:xfrm flipH="1">
            <a:off x="4287960" y="1879560"/>
            <a:ext cx="288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10" name="Line 344"/>
          <p:cNvSpPr/>
          <p:nvPr/>
        </p:nvSpPr>
        <p:spPr>
          <a:xfrm>
            <a:off x="4287960" y="1898640"/>
            <a:ext cx="1440" cy="446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11" name="Line 345"/>
          <p:cNvSpPr/>
          <p:nvPr/>
        </p:nvSpPr>
        <p:spPr>
          <a:xfrm flipH="1">
            <a:off x="4285800" y="1943280"/>
            <a:ext cx="1800" cy="17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12" name="Line 346"/>
          <p:cNvSpPr/>
          <p:nvPr/>
        </p:nvSpPr>
        <p:spPr>
          <a:xfrm flipH="1">
            <a:off x="4281120" y="1960560"/>
            <a:ext cx="4680" cy="79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13" name="Line 347"/>
          <p:cNvSpPr/>
          <p:nvPr/>
        </p:nvSpPr>
        <p:spPr>
          <a:xfrm flipH="1">
            <a:off x="4275000" y="1968480"/>
            <a:ext cx="6480" cy="79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14" name="Line 348"/>
          <p:cNvSpPr/>
          <p:nvPr/>
        </p:nvSpPr>
        <p:spPr>
          <a:xfrm flipH="1">
            <a:off x="4260600" y="1976400"/>
            <a:ext cx="14040" cy="79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15" name="Line 349"/>
          <p:cNvSpPr/>
          <p:nvPr/>
        </p:nvSpPr>
        <p:spPr>
          <a:xfrm>
            <a:off x="4260960" y="1984320"/>
            <a:ext cx="1440" cy="31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16" name="Line 350"/>
          <p:cNvSpPr/>
          <p:nvPr/>
        </p:nvSpPr>
        <p:spPr>
          <a:xfrm flipH="1">
            <a:off x="4254480" y="2016000"/>
            <a:ext cx="6480" cy="38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17" name="Line 351"/>
          <p:cNvSpPr/>
          <p:nvPr/>
        </p:nvSpPr>
        <p:spPr>
          <a:xfrm flipH="1">
            <a:off x="4248000" y="2054160"/>
            <a:ext cx="6480" cy="31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18" name="Line 352"/>
          <p:cNvSpPr/>
          <p:nvPr/>
        </p:nvSpPr>
        <p:spPr>
          <a:xfrm flipH="1">
            <a:off x="4237200" y="2085840"/>
            <a:ext cx="10800" cy="302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19" name="Line 353"/>
          <p:cNvSpPr/>
          <p:nvPr/>
        </p:nvSpPr>
        <p:spPr>
          <a:xfrm flipH="1">
            <a:off x="4222800" y="2116080"/>
            <a:ext cx="14400" cy="2556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20" name="Line 354"/>
          <p:cNvSpPr/>
          <p:nvPr/>
        </p:nvSpPr>
        <p:spPr>
          <a:xfrm flipH="1">
            <a:off x="4191120" y="2141640"/>
            <a:ext cx="31680" cy="284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21" name="Line 355"/>
          <p:cNvSpPr/>
          <p:nvPr/>
        </p:nvSpPr>
        <p:spPr>
          <a:xfrm flipH="1">
            <a:off x="4173120" y="2170080"/>
            <a:ext cx="17640" cy="158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22" name="Line 356"/>
          <p:cNvSpPr/>
          <p:nvPr/>
        </p:nvSpPr>
        <p:spPr>
          <a:xfrm flipH="1">
            <a:off x="4146120" y="2185920"/>
            <a:ext cx="27000" cy="223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23" name="Line 357"/>
          <p:cNvSpPr/>
          <p:nvPr/>
        </p:nvSpPr>
        <p:spPr>
          <a:xfrm flipH="1">
            <a:off x="4122720" y="2208240"/>
            <a:ext cx="23760" cy="172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24" name="Line 358"/>
          <p:cNvSpPr/>
          <p:nvPr/>
        </p:nvSpPr>
        <p:spPr>
          <a:xfrm flipH="1">
            <a:off x="4108320" y="2225520"/>
            <a:ext cx="14400" cy="50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25" name="Line 359"/>
          <p:cNvSpPr/>
          <p:nvPr/>
        </p:nvSpPr>
        <p:spPr>
          <a:xfrm flipH="1">
            <a:off x="4086000" y="2230560"/>
            <a:ext cx="21960" cy="2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26" name="Line 360"/>
          <p:cNvSpPr/>
          <p:nvPr/>
        </p:nvSpPr>
        <p:spPr>
          <a:xfrm flipH="1" flipV="1">
            <a:off x="4060440" y="2230560"/>
            <a:ext cx="25560" cy="2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27" name="Line 361"/>
          <p:cNvSpPr/>
          <p:nvPr/>
        </p:nvSpPr>
        <p:spPr>
          <a:xfrm flipH="1" flipV="1">
            <a:off x="4038480" y="2222640"/>
            <a:ext cx="22320" cy="7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28" name="Line 362"/>
          <p:cNvSpPr/>
          <p:nvPr/>
        </p:nvSpPr>
        <p:spPr>
          <a:xfrm flipH="1" flipV="1">
            <a:off x="4017600" y="2208240"/>
            <a:ext cx="20520" cy="1440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29" name="Line 363"/>
          <p:cNvSpPr/>
          <p:nvPr/>
        </p:nvSpPr>
        <p:spPr>
          <a:xfrm flipH="1" flipV="1">
            <a:off x="4008600" y="2196720"/>
            <a:ext cx="9360" cy="1116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30" name="Line 364"/>
          <p:cNvSpPr/>
          <p:nvPr/>
        </p:nvSpPr>
        <p:spPr>
          <a:xfrm flipH="1" flipV="1">
            <a:off x="4002120" y="2189160"/>
            <a:ext cx="6480" cy="79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31" name="Line 365"/>
          <p:cNvSpPr/>
          <p:nvPr/>
        </p:nvSpPr>
        <p:spPr>
          <a:xfrm flipH="1" flipV="1">
            <a:off x="3984120" y="2177640"/>
            <a:ext cx="17640" cy="1116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32" name="Line 366"/>
          <p:cNvSpPr/>
          <p:nvPr/>
        </p:nvSpPr>
        <p:spPr>
          <a:xfrm flipH="1" flipV="1">
            <a:off x="3970080" y="2163600"/>
            <a:ext cx="14040" cy="1440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33" name="Line 367"/>
          <p:cNvSpPr/>
          <p:nvPr/>
        </p:nvSpPr>
        <p:spPr>
          <a:xfrm flipH="1" flipV="1">
            <a:off x="3952440" y="2147760"/>
            <a:ext cx="17640" cy="158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34" name="Line 368"/>
          <p:cNvSpPr/>
          <p:nvPr/>
        </p:nvSpPr>
        <p:spPr>
          <a:xfrm flipH="1" flipV="1">
            <a:off x="3941280" y="2126880"/>
            <a:ext cx="11160" cy="205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35" name="Line 369"/>
          <p:cNvSpPr/>
          <p:nvPr/>
        </p:nvSpPr>
        <p:spPr>
          <a:xfrm flipH="1" flipV="1">
            <a:off x="3925800" y="2093400"/>
            <a:ext cx="15840" cy="334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36" name="Line 370"/>
          <p:cNvSpPr/>
          <p:nvPr/>
        </p:nvSpPr>
        <p:spPr>
          <a:xfrm flipH="1" flipV="1">
            <a:off x="3917880" y="2060640"/>
            <a:ext cx="7920" cy="331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37" name="Line 371"/>
          <p:cNvSpPr/>
          <p:nvPr/>
        </p:nvSpPr>
        <p:spPr>
          <a:xfrm flipH="1" flipV="1">
            <a:off x="3908520" y="2021040"/>
            <a:ext cx="9360" cy="396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38" name="Line 372"/>
          <p:cNvSpPr/>
          <p:nvPr/>
        </p:nvSpPr>
        <p:spPr>
          <a:xfrm flipV="1">
            <a:off x="3908520" y="1979280"/>
            <a:ext cx="0" cy="41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39" name="Line 373"/>
          <p:cNvSpPr/>
          <p:nvPr/>
        </p:nvSpPr>
        <p:spPr>
          <a:xfrm flipH="1">
            <a:off x="3895560" y="1979640"/>
            <a:ext cx="12960" cy="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40" name="Line 374"/>
          <p:cNvSpPr/>
          <p:nvPr/>
        </p:nvSpPr>
        <p:spPr>
          <a:xfrm flipH="1" flipV="1">
            <a:off x="3889080" y="1973160"/>
            <a:ext cx="6120" cy="64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41" name="Line 375"/>
          <p:cNvSpPr/>
          <p:nvPr/>
        </p:nvSpPr>
        <p:spPr>
          <a:xfrm flipH="1" flipV="1">
            <a:off x="3884400" y="1968120"/>
            <a:ext cx="4680" cy="46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42" name="Line 376"/>
          <p:cNvSpPr/>
          <p:nvPr/>
        </p:nvSpPr>
        <p:spPr>
          <a:xfrm flipH="1" flipV="1">
            <a:off x="3881160" y="1960560"/>
            <a:ext cx="3240" cy="79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43" name="Line 377"/>
          <p:cNvSpPr/>
          <p:nvPr/>
        </p:nvSpPr>
        <p:spPr>
          <a:xfrm flipH="1" flipV="1">
            <a:off x="3879360" y="1943280"/>
            <a:ext cx="1800" cy="17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44" name="Line 378"/>
          <p:cNvSpPr/>
          <p:nvPr/>
        </p:nvSpPr>
        <p:spPr>
          <a:xfrm flipH="1" flipV="1">
            <a:off x="3876840" y="1882800"/>
            <a:ext cx="2880" cy="604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45" name="Line 379"/>
          <p:cNvSpPr/>
          <p:nvPr/>
        </p:nvSpPr>
        <p:spPr>
          <a:xfrm flipH="1" flipV="1">
            <a:off x="3866760" y="1866960"/>
            <a:ext cx="9720" cy="158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46" name="Line 380"/>
          <p:cNvSpPr/>
          <p:nvPr/>
        </p:nvSpPr>
        <p:spPr>
          <a:xfrm flipH="1" flipV="1">
            <a:off x="3862080" y="1848960"/>
            <a:ext cx="4680" cy="176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47" name="Line 381"/>
          <p:cNvSpPr/>
          <p:nvPr/>
        </p:nvSpPr>
        <p:spPr>
          <a:xfrm flipH="1" flipV="1">
            <a:off x="3852360" y="1824120"/>
            <a:ext cx="9720" cy="2520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48" name="Line 382"/>
          <p:cNvSpPr/>
          <p:nvPr/>
        </p:nvSpPr>
        <p:spPr>
          <a:xfrm flipH="1" flipV="1">
            <a:off x="3849840" y="1809720"/>
            <a:ext cx="2880" cy="14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49" name="Line 383"/>
          <p:cNvSpPr/>
          <p:nvPr/>
        </p:nvSpPr>
        <p:spPr>
          <a:xfrm flipV="1">
            <a:off x="3849840" y="1796760"/>
            <a:ext cx="1440" cy="126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50" name="Line 384"/>
          <p:cNvSpPr/>
          <p:nvPr/>
        </p:nvSpPr>
        <p:spPr>
          <a:xfrm flipV="1">
            <a:off x="3849840" y="1785600"/>
            <a:ext cx="4680" cy="1116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51" name="Line 385"/>
          <p:cNvSpPr/>
          <p:nvPr/>
        </p:nvSpPr>
        <p:spPr>
          <a:xfrm>
            <a:off x="3854520" y="1785960"/>
            <a:ext cx="9360" cy="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52" name="Line 386"/>
          <p:cNvSpPr/>
          <p:nvPr/>
        </p:nvSpPr>
        <p:spPr>
          <a:xfrm>
            <a:off x="3863880" y="1785960"/>
            <a:ext cx="12960" cy="46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53" name="Line 387"/>
          <p:cNvSpPr/>
          <p:nvPr/>
        </p:nvSpPr>
        <p:spPr>
          <a:xfrm flipV="1">
            <a:off x="3876840" y="1695600"/>
            <a:ext cx="1440" cy="950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54" name="Line 388"/>
          <p:cNvSpPr/>
          <p:nvPr/>
        </p:nvSpPr>
        <p:spPr>
          <a:xfrm flipV="1">
            <a:off x="3876840" y="1661760"/>
            <a:ext cx="1440" cy="334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55" name="Line 389"/>
          <p:cNvSpPr/>
          <p:nvPr/>
        </p:nvSpPr>
        <p:spPr>
          <a:xfrm flipV="1">
            <a:off x="3878280" y="1633320"/>
            <a:ext cx="1440" cy="28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56" name="Line 390"/>
          <p:cNvSpPr/>
          <p:nvPr/>
        </p:nvSpPr>
        <p:spPr>
          <a:xfrm flipV="1">
            <a:off x="3879720" y="1611360"/>
            <a:ext cx="504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57" name="Line 391"/>
          <p:cNvSpPr/>
          <p:nvPr/>
        </p:nvSpPr>
        <p:spPr>
          <a:xfrm flipV="1">
            <a:off x="3884760" y="1581120"/>
            <a:ext cx="7920" cy="302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58" name="Line 392"/>
          <p:cNvSpPr/>
          <p:nvPr/>
        </p:nvSpPr>
        <p:spPr>
          <a:xfrm flipV="1">
            <a:off x="3892680" y="1550880"/>
            <a:ext cx="15840" cy="302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59" name="Line 393"/>
          <p:cNvSpPr/>
          <p:nvPr/>
        </p:nvSpPr>
        <p:spPr>
          <a:xfrm flipV="1">
            <a:off x="3908520" y="1530000"/>
            <a:ext cx="14040" cy="205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60" name="Line 394"/>
          <p:cNvSpPr/>
          <p:nvPr/>
        </p:nvSpPr>
        <p:spPr>
          <a:xfrm flipV="1">
            <a:off x="3922560" y="1508040"/>
            <a:ext cx="20880" cy="223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61" name="Line 395"/>
          <p:cNvSpPr/>
          <p:nvPr/>
        </p:nvSpPr>
        <p:spPr>
          <a:xfrm flipV="1">
            <a:off x="3943440" y="1482840"/>
            <a:ext cx="33120" cy="2520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62" name="Line 396"/>
          <p:cNvSpPr/>
          <p:nvPr/>
        </p:nvSpPr>
        <p:spPr>
          <a:xfrm flipV="1">
            <a:off x="3976560" y="1471320"/>
            <a:ext cx="30240" cy="11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63" name="Line 397"/>
          <p:cNvSpPr/>
          <p:nvPr/>
        </p:nvSpPr>
        <p:spPr>
          <a:xfrm flipV="1">
            <a:off x="4006800" y="1463760"/>
            <a:ext cx="31680" cy="79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64" name="Line 398"/>
          <p:cNvSpPr/>
          <p:nvPr/>
        </p:nvSpPr>
        <p:spPr>
          <a:xfrm flipV="1">
            <a:off x="4038480" y="1458720"/>
            <a:ext cx="2880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65" name="Line 399"/>
          <p:cNvSpPr/>
          <p:nvPr/>
        </p:nvSpPr>
        <p:spPr>
          <a:xfrm flipV="1">
            <a:off x="4067280" y="1455480"/>
            <a:ext cx="27000" cy="32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66" name="Line 400"/>
          <p:cNvSpPr/>
          <p:nvPr/>
        </p:nvSpPr>
        <p:spPr>
          <a:xfrm flipV="1">
            <a:off x="4111560" y="1812960"/>
            <a:ext cx="468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67" name="Line 401"/>
          <p:cNvSpPr/>
          <p:nvPr/>
        </p:nvSpPr>
        <p:spPr>
          <a:xfrm flipV="1">
            <a:off x="4116240" y="1797120"/>
            <a:ext cx="5040" cy="158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68" name="Line 402"/>
          <p:cNvSpPr/>
          <p:nvPr/>
        </p:nvSpPr>
        <p:spPr>
          <a:xfrm flipV="1">
            <a:off x="4121280" y="1779120"/>
            <a:ext cx="4680" cy="176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69" name="Line 403"/>
          <p:cNvSpPr/>
          <p:nvPr/>
        </p:nvSpPr>
        <p:spPr>
          <a:xfrm flipV="1">
            <a:off x="4125960" y="1771560"/>
            <a:ext cx="3240" cy="79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70" name="Line 404"/>
          <p:cNvSpPr/>
          <p:nvPr/>
        </p:nvSpPr>
        <p:spPr>
          <a:xfrm flipV="1">
            <a:off x="4129200" y="1762200"/>
            <a:ext cx="4680" cy="936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71" name="Line 405"/>
          <p:cNvSpPr/>
          <p:nvPr/>
        </p:nvSpPr>
        <p:spPr>
          <a:xfrm flipV="1">
            <a:off x="4133880" y="1757160"/>
            <a:ext cx="9360" cy="46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72" name="Line 406"/>
          <p:cNvSpPr/>
          <p:nvPr/>
        </p:nvSpPr>
        <p:spPr>
          <a:xfrm flipV="1">
            <a:off x="4143240" y="1753920"/>
            <a:ext cx="12960" cy="32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73" name="Line 407"/>
          <p:cNvSpPr/>
          <p:nvPr/>
        </p:nvSpPr>
        <p:spPr>
          <a:xfrm>
            <a:off x="4156200" y="1754280"/>
            <a:ext cx="14040" cy="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74" name="Line 408"/>
          <p:cNvSpPr/>
          <p:nvPr/>
        </p:nvSpPr>
        <p:spPr>
          <a:xfrm>
            <a:off x="4170240" y="1754280"/>
            <a:ext cx="15840" cy="32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75" name="Line 409"/>
          <p:cNvSpPr/>
          <p:nvPr/>
        </p:nvSpPr>
        <p:spPr>
          <a:xfrm>
            <a:off x="4186080" y="1757520"/>
            <a:ext cx="2232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76" name="Line 410"/>
          <p:cNvSpPr/>
          <p:nvPr/>
        </p:nvSpPr>
        <p:spPr>
          <a:xfrm>
            <a:off x="4208400" y="1762200"/>
            <a:ext cx="17640" cy="6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77" name="Line 411"/>
          <p:cNvSpPr/>
          <p:nvPr/>
        </p:nvSpPr>
        <p:spPr>
          <a:xfrm>
            <a:off x="4226040" y="1768320"/>
            <a:ext cx="14040" cy="1116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78" name="CustomShape 412"/>
          <p:cNvSpPr/>
          <p:nvPr/>
        </p:nvSpPr>
        <p:spPr>
          <a:xfrm>
            <a:off x="4133880" y="1785960"/>
            <a:ext cx="92160" cy="3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9" name="CustomShape 413"/>
          <p:cNvSpPr/>
          <p:nvPr/>
        </p:nvSpPr>
        <p:spPr>
          <a:xfrm>
            <a:off x="4137120" y="1785960"/>
            <a:ext cx="88920" cy="34920"/>
          </a:xfrm>
          <a:prstGeom prst="rect">
            <a:avLst/>
          </a:prstGeom>
          <a:noFill/>
          <a:ln w="14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0" name="Line 414"/>
          <p:cNvSpPr/>
          <p:nvPr/>
        </p:nvSpPr>
        <p:spPr>
          <a:xfrm flipH="1" flipV="1">
            <a:off x="4067280" y="1812600"/>
            <a:ext cx="144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81" name="Line 415"/>
          <p:cNvSpPr/>
          <p:nvPr/>
        </p:nvSpPr>
        <p:spPr>
          <a:xfrm flipH="1" flipV="1">
            <a:off x="4057200" y="1793520"/>
            <a:ext cx="9720" cy="190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82" name="Line 416"/>
          <p:cNvSpPr/>
          <p:nvPr/>
        </p:nvSpPr>
        <p:spPr>
          <a:xfrm flipH="1" flipV="1">
            <a:off x="4056120" y="1779480"/>
            <a:ext cx="1440" cy="14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83" name="Line 417"/>
          <p:cNvSpPr/>
          <p:nvPr/>
        </p:nvSpPr>
        <p:spPr>
          <a:xfrm flipH="1" flipV="1">
            <a:off x="4049640" y="1765080"/>
            <a:ext cx="6480" cy="140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84" name="Line 418"/>
          <p:cNvSpPr/>
          <p:nvPr/>
        </p:nvSpPr>
        <p:spPr>
          <a:xfrm flipH="1" flipV="1">
            <a:off x="4044600" y="1760400"/>
            <a:ext cx="4680" cy="50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85" name="Line 419"/>
          <p:cNvSpPr/>
          <p:nvPr/>
        </p:nvSpPr>
        <p:spPr>
          <a:xfrm flipH="1" flipV="1">
            <a:off x="4035600" y="1751040"/>
            <a:ext cx="9360" cy="936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86" name="Line 420"/>
          <p:cNvSpPr/>
          <p:nvPr/>
        </p:nvSpPr>
        <p:spPr>
          <a:xfrm flipH="1">
            <a:off x="4022640" y="1751040"/>
            <a:ext cx="12960" cy="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87" name="Line 421"/>
          <p:cNvSpPr/>
          <p:nvPr/>
        </p:nvSpPr>
        <p:spPr>
          <a:xfrm flipH="1">
            <a:off x="4009680" y="1751040"/>
            <a:ext cx="12600" cy="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88" name="Line 422"/>
          <p:cNvSpPr/>
          <p:nvPr/>
        </p:nvSpPr>
        <p:spPr>
          <a:xfrm flipH="1">
            <a:off x="3994200" y="1751040"/>
            <a:ext cx="15840" cy="32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89" name="Line 423"/>
          <p:cNvSpPr/>
          <p:nvPr/>
        </p:nvSpPr>
        <p:spPr>
          <a:xfrm flipH="1">
            <a:off x="3973320" y="1754280"/>
            <a:ext cx="20520" cy="6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90" name="Line 424"/>
          <p:cNvSpPr/>
          <p:nvPr/>
        </p:nvSpPr>
        <p:spPr>
          <a:xfrm flipH="1">
            <a:off x="3952800" y="1760400"/>
            <a:ext cx="20880" cy="79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91" name="Line 425"/>
          <p:cNvSpPr/>
          <p:nvPr/>
        </p:nvSpPr>
        <p:spPr>
          <a:xfrm flipH="1">
            <a:off x="3939840" y="1768320"/>
            <a:ext cx="12600" cy="79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92" name="CustomShape 426"/>
          <p:cNvSpPr/>
          <p:nvPr/>
        </p:nvSpPr>
        <p:spPr>
          <a:xfrm>
            <a:off x="3952800" y="1782720"/>
            <a:ext cx="92160" cy="36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3" name="CustomShape 427"/>
          <p:cNvSpPr/>
          <p:nvPr/>
        </p:nvSpPr>
        <p:spPr>
          <a:xfrm>
            <a:off x="3952800" y="1785960"/>
            <a:ext cx="92160" cy="33480"/>
          </a:xfrm>
          <a:prstGeom prst="rect">
            <a:avLst/>
          </a:prstGeom>
          <a:noFill/>
          <a:ln w="14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4" name="CustomShape 428"/>
          <p:cNvSpPr/>
          <p:nvPr/>
        </p:nvSpPr>
        <p:spPr>
          <a:xfrm>
            <a:off x="4019400" y="2077920"/>
            <a:ext cx="130320" cy="493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5" name="CustomShape 429"/>
          <p:cNvSpPr/>
          <p:nvPr/>
        </p:nvSpPr>
        <p:spPr>
          <a:xfrm>
            <a:off x="4019400" y="2079720"/>
            <a:ext cx="130320" cy="47520"/>
          </a:xfrm>
          <a:prstGeom prst="rect">
            <a:avLst/>
          </a:prstGeom>
          <a:noFill/>
          <a:ln w="1440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6" name="Line 430"/>
          <p:cNvSpPr/>
          <p:nvPr/>
        </p:nvSpPr>
        <p:spPr>
          <a:xfrm flipH="1">
            <a:off x="4046040" y="1965240"/>
            <a:ext cx="3240" cy="111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897" name="Line 431"/>
          <p:cNvSpPr/>
          <p:nvPr/>
        </p:nvSpPr>
        <p:spPr>
          <a:xfrm flipH="1">
            <a:off x="4044960" y="1976400"/>
            <a:ext cx="1440" cy="79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98" name="Line 432"/>
          <p:cNvSpPr/>
          <p:nvPr/>
        </p:nvSpPr>
        <p:spPr>
          <a:xfrm>
            <a:off x="4044960" y="1984320"/>
            <a:ext cx="4680" cy="64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899" name="Line 433"/>
          <p:cNvSpPr/>
          <p:nvPr/>
        </p:nvSpPr>
        <p:spPr>
          <a:xfrm>
            <a:off x="4049640" y="1990800"/>
            <a:ext cx="6480" cy="46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900" name="Line 434"/>
          <p:cNvSpPr/>
          <p:nvPr/>
        </p:nvSpPr>
        <p:spPr>
          <a:xfrm>
            <a:off x="4056120" y="1995480"/>
            <a:ext cx="7920" cy="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901" name="Line 435"/>
          <p:cNvSpPr/>
          <p:nvPr/>
        </p:nvSpPr>
        <p:spPr>
          <a:xfrm>
            <a:off x="4064040" y="1995480"/>
            <a:ext cx="11160" cy="32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902" name="Line 436"/>
          <p:cNvSpPr/>
          <p:nvPr/>
        </p:nvSpPr>
        <p:spPr>
          <a:xfrm>
            <a:off x="4075200" y="1998720"/>
            <a:ext cx="12600" cy="32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903" name="Line 437"/>
          <p:cNvSpPr/>
          <p:nvPr/>
        </p:nvSpPr>
        <p:spPr>
          <a:xfrm>
            <a:off x="4087800" y="2001960"/>
            <a:ext cx="11160" cy="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904" name="Line 438"/>
          <p:cNvSpPr/>
          <p:nvPr/>
        </p:nvSpPr>
        <p:spPr>
          <a:xfrm flipV="1">
            <a:off x="4098960" y="1998360"/>
            <a:ext cx="9360" cy="32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905" name="Line 439"/>
          <p:cNvSpPr/>
          <p:nvPr/>
        </p:nvSpPr>
        <p:spPr>
          <a:xfrm flipV="1">
            <a:off x="4108320" y="1995120"/>
            <a:ext cx="5040" cy="32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906" name="Line 440"/>
          <p:cNvSpPr/>
          <p:nvPr/>
        </p:nvSpPr>
        <p:spPr>
          <a:xfrm>
            <a:off x="4113360" y="1995480"/>
            <a:ext cx="7920" cy="1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907" name="Line 441"/>
          <p:cNvSpPr/>
          <p:nvPr/>
        </p:nvSpPr>
        <p:spPr>
          <a:xfrm flipV="1">
            <a:off x="4121280" y="1987560"/>
            <a:ext cx="6120" cy="792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908" name="Line 442"/>
          <p:cNvSpPr/>
          <p:nvPr/>
        </p:nvSpPr>
        <p:spPr>
          <a:xfrm flipV="1">
            <a:off x="4127400" y="1982520"/>
            <a:ext cx="1800" cy="468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909" name="Line 443"/>
          <p:cNvSpPr/>
          <p:nvPr/>
        </p:nvSpPr>
        <p:spPr>
          <a:xfrm flipH="1" flipV="1">
            <a:off x="4127040" y="1968480"/>
            <a:ext cx="1800" cy="14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</p:sp>
      <p:sp>
        <p:nvSpPr>
          <p:cNvPr id="910" name="Line 444"/>
          <p:cNvSpPr/>
          <p:nvPr/>
        </p:nvSpPr>
        <p:spPr>
          <a:xfrm flipH="1" flipV="1">
            <a:off x="4125960" y="1964880"/>
            <a:ext cx="1440" cy="3240"/>
          </a:xfrm>
          <a:prstGeom prst="line">
            <a:avLst/>
          </a:prstGeom>
          <a:ln w="14400">
            <a:solidFill>
              <a:srgbClr val="000000"/>
            </a:solidFill>
            <a:miter/>
          </a:ln>
        </p:spPr>
      </p:sp>
      <p:sp>
        <p:nvSpPr>
          <p:cNvPr id="911" name="Line 445"/>
          <p:cNvSpPr/>
          <p:nvPr/>
        </p:nvSpPr>
        <p:spPr>
          <a:xfrm>
            <a:off x="4202280" y="5110200"/>
            <a:ext cx="29880" cy="4428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12" name="Line 446"/>
          <p:cNvSpPr/>
          <p:nvPr/>
        </p:nvSpPr>
        <p:spPr>
          <a:xfrm>
            <a:off x="4232160" y="5154480"/>
            <a:ext cx="15840" cy="79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13" name="Line 447"/>
          <p:cNvSpPr/>
          <p:nvPr/>
        </p:nvSpPr>
        <p:spPr>
          <a:xfrm>
            <a:off x="4248000" y="5162400"/>
            <a:ext cx="16200" cy="3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14" name="Line 448"/>
          <p:cNvSpPr/>
          <p:nvPr/>
        </p:nvSpPr>
        <p:spPr>
          <a:xfrm flipV="1">
            <a:off x="4264200" y="5159160"/>
            <a:ext cx="17280" cy="61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15" name="Line 449"/>
          <p:cNvSpPr/>
          <p:nvPr/>
        </p:nvSpPr>
        <p:spPr>
          <a:xfrm flipV="1">
            <a:off x="4281480" y="5151600"/>
            <a:ext cx="14400" cy="79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16" name="Line 450"/>
          <p:cNvSpPr/>
          <p:nvPr/>
        </p:nvSpPr>
        <p:spPr>
          <a:xfrm flipV="1">
            <a:off x="4295880" y="5146560"/>
            <a:ext cx="20520" cy="50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17" name="Line 451"/>
          <p:cNvSpPr/>
          <p:nvPr/>
        </p:nvSpPr>
        <p:spPr>
          <a:xfrm>
            <a:off x="4316400" y="5146560"/>
            <a:ext cx="7920" cy="18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18" name="Line 452"/>
          <p:cNvSpPr/>
          <p:nvPr/>
        </p:nvSpPr>
        <p:spPr>
          <a:xfrm>
            <a:off x="4324320" y="5146560"/>
            <a:ext cx="12600" cy="79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19" name="Line 453"/>
          <p:cNvSpPr/>
          <p:nvPr/>
        </p:nvSpPr>
        <p:spPr>
          <a:xfrm>
            <a:off x="4336920" y="5154480"/>
            <a:ext cx="9720" cy="792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20" name="Line 454"/>
          <p:cNvSpPr/>
          <p:nvPr/>
        </p:nvSpPr>
        <p:spPr>
          <a:xfrm>
            <a:off x="4346640" y="5162400"/>
            <a:ext cx="4680" cy="1440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21" name="Line 455"/>
          <p:cNvSpPr/>
          <p:nvPr/>
        </p:nvSpPr>
        <p:spPr>
          <a:xfrm>
            <a:off x="4351320" y="5176800"/>
            <a:ext cx="1440" cy="144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22" name="Line 456"/>
          <p:cNvSpPr/>
          <p:nvPr/>
        </p:nvSpPr>
        <p:spPr>
          <a:xfrm>
            <a:off x="4351320" y="5191200"/>
            <a:ext cx="3240" cy="140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23" name="Line 457"/>
          <p:cNvSpPr/>
          <p:nvPr/>
        </p:nvSpPr>
        <p:spPr>
          <a:xfrm flipH="1">
            <a:off x="4350960" y="5205240"/>
            <a:ext cx="3240" cy="162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24" name="Line 458"/>
          <p:cNvSpPr/>
          <p:nvPr/>
        </p:nvSpPr>
        <p:spPr>
          <a:xfrm flipH="1">
            <a:off x="4346280" y="5221440"/>
            <a:ext cx="4680" cy="1404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25" name="Line 459"/>
          <p:cNvSpPr/>
          <p:nvPr/>
        </p:nvSpPr>
        <p:spPr>
          <a:xfrm flipH="1">
            <a:off x="4335120" y="5235480"/>
            <a:ext cx="11160" cy="1116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26" name="Line 460"/>
          <p:cNvSpPr/>
          <p:nvPr/>
        </p:nvSpPr>
        <p:spPr>
          <a:xfrm flipH="1">
            <a:off x="4317480" y="5246640"/>
            <a:ext cx="17640" cy="3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27" name="Line 461"/>
          <p:cNvSpPr/>
          <p:nvPr/>
        </p:nvSpPr>
        <p:spPr>
          <a:xfrm flipH="1">
            <a:off x="4302000" y="5249880"/>
            <a:ext cx="15840" cy="14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28" name="Line 462"/>
          <p:cNvSpPr/>
          <p:nvPr/>
        </p:nvSpPr>
        <p:spPr>
          <a:xfrm flipH="1" flipV="1">
            <a:off x="4287600" y="5241960"/>
            <a:ext cx="14040" cy="79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29" name="Line 463"/>
          <p:cNvSpPr/>
          <p:nvPr/>
        </p:nvSpPr>
        <p:spPr>
          <a:xfrm flipH="1" flipV="1">
            <a:off x="4285800" y="5229000"/>
            <a:ext cx="1800" cy="1260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30" name="Line 464"/>
          <p:cNvSpPr/>
          <p:nvPr/>
        </p:nvSpPr>
        <p:spPr>
          <a:xfrm flipH="1" flipV="1">
            <a:off x="4281120" y="5199120"/>
            <a:ext cx="4680" cy="30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31" name="Line 465"/>
          <p:cNvSpPr/>
          <p:nvPr/>
        </p:nvSpPr>
        <p:spPr>
          <a:xfrm>
            <a:off x="4281480" y="5199120"/>
            <a:ext cx="1440" cy="396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32" name="Line 466"/>
          <p:cNvSpPr/>
          <p:nvPr/>
        </p:nvSpPr>
        <p:spPr>
          <a:xfrm flipH="1">
            <a:off x="4277880" y="5238720"/>
            <a:ext cx="3240" cy="144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33" name="Line 467"/>
          <p:cNvSpPr/>
          <p:nvPr/>
        </p:nvSpPr>
        <p:spPr>
          <a:xfrm flipV="1">
            <a:off x="4278240" y="5249520"/>
            <a:ext cx="17640" cy="3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34" name="Line 468"/>
          <p:cNvSpPr/>
          <p:nvPr/>
        </p:nvSpPr>
        <p:spPr>
          <a:xfrm>
            <a:off x="4295880" y="5249880"/>
            <a:ext cx="17280" cy="79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35" name="Line 469"/>
          <p:cNvSpPr/>
          <p:nvPr/>
        </p:nvSpPr>
        <p:spPr>
          <a:xfrm>
            <a:off x="4313160" y="5257800"/>
            <a:ext cx="14400" cy="1764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36" name="Line 470"/>
          <p:cNvSpPr/>
          <p:nvPr/>
        </p:nvSpPr>
        <p:spPr>
          <a:xfrm>
            <a:off x="4327560" y="5275440"/>
            <a:ext cx="9360" cy="2196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37" name="Line 471"/>
          <p:cNvSpPr/>
          <p:nvPr/>
        </p:nvSpPr>
        <p:spPr>
          <a:xfrm flipH="1">
            <a:off x="4335480" y="5297400"/>
            <a:ext cx="1440" cy="144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38" name="Line 472"/>
          <p:cNvSpPr/>
          <p:nvPr/>
        </p:nvSpPr>
        <p:spPr>
          <a:xfrm flipH="1">
            <a:off x="4323960" y="5311800"/>
            <a:ext cx="11160" cy="1260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39" name="Line 473"/>
          <p:cNvSpPr/>
          <p:nvPr/>
        </p:nvSpPr>
        <p:spPr>
          <a:xfrm flipH="1">
            <a:off x="4311360" y="5324400"/>
            <a:ext cx="12600" cy="18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40" name="Line 474"/>
          <p:cNvSpPr/>
          <p:nvPr/>
        </p:nvSpPr>
        <p:spPr>
          <a:xfrm flipH="1" flipV="1">
            <a:off x="4292280" y="5316480"/>
            <a:ext cx="19080" cy="79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41" name="Line 475"/>
          <p:cNvSpPr/>
          <p:nvPr/>
        </p:nvSpPr>
        <p:spPr>
          <a:xfrm flipH="1" flipV="1">
            <a:off x="4273200" y="5308560"/>
            <a:ext cx="19080" cy="79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42" name="Line 476"/>
          <p:cNvSpPr/>
          <p:nvPr/>
        </p:nvSpPr>
        <p:spPr>
          <a:xfrm flipH="1" flipV="1">
            <a:off x="4254120" y="5302080"/>
            <a:ext cx="19080" cy="648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43" name="Line 477"/>
          <p:cNvSpPr/>
          <p:nvPr/>
        </p:nvSpPr>
        <p:spPr>
          <a:xfrm flipH="1">
            <a:off x="4233600" y="5302080"/>
            <a:ext cx="20520" cy="3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44" name="Line 478"/>
          <p:cNvSpPr/>
          <p:nvPr/>
        </p:nvSpPr>
        <p:spPr>
          <a:xfrm flipH="1" flipV="1">
            <a:off x="4214520" y="5301720"/>
            <a:ext cx="19080" cy="3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45" name="Line 479"/>
          <p:cNvSpPr/>
          <p:nvPr/>
        </p:nvSpPr>
        <p:spPr>
          <a:xfrm flipH="1" flipV="1">
            <a:off x="4201920" y="5297040"/>
            <a:ext cx="12600" cy="468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46" name="Line 480"/>
          <p:cNvSpPr/>
          <p:nvPr/>
        </p:nvSpPr>
        <p:spPr>
          <a:xfrm flipH="1" flipV="1">
            <a:off x="4189320" y="5285880"/>
            <a:ext cx="12960" cy="1116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47" name="Line 481"/>
          <p:cNvSpPr/>
          <p:nvPr/>
        </p:nvSpPr>
        <p:spPr>
          <a:xfrm flipH="1" flipV="1">
            <a:off x="4184280" y="5271840"/>
            <a:ext cx="4680" cy="1404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48" name="Line 482"/>
          <p:cNvSpPr/>
          <p:nvPr/>
        </p:nvSpPr>
        <p:spPr>
          <a:xfrm flipH="1" flipV="1">
            <a:off x="4183200" y="5249880"/>
            <a:ext cx="1440" cy="2232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49" name="Line 483"/>
          <p:cNvSpPr/>
          <p:nvPr/>
        </p:nvSpPr>
        <p:spPr>
          <a:xfrm flipV="1">
            <a:off x="4183200" y="5227560"/>
            <a:ext cx="2880" cy="223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50" name="Line 484"/>
          <p:cNvSpPr/>
          <p:nvPr/>
        </p:nvSpPr>
        <p:spPr>
          <a:xfrm flipV="1">
            <a:off x="4186080" y="5194440"/>
            <a:ext cx="1800" cy="3312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51" name="Line 485"/>
          <p:cNvSpPr/>
          <p:nvPr/>
        </p:nvSpPr>
        <p:spPr>
          <a:xfrm flipH="1" flipV="1">
            <a:off x="4183200" y="5165640"/>
            <a:ext cx="2880" cy="288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52" name="Line 486"/>
          <p:cNvSpPr/>
          <p:nvPr/>
        </p:nvSpPr>
        <p:spPr>
          <a:xfrm flipV="1">
            <a:off x="4183200" y="5132520"/>
            <a:ext cx="2880" cy="3312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53" name="Line 487"/>
          <p:cNvSpPr/>
          <p:nvPr/>
        </p:nvSpPr>
        <p:spPr>
          <a:xfrm flipH="1">
            <a:off x="4183200" y="5132520"/>
            <a:ext cx="2880" cy="3312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54" name="Line 488"/>
          <p:cNvSpPr/>
          <p:nvPr/>
        </p:nvSpPr>
        <p:spPr>
          <a:xfrm>
            <a:off x="4183200" y="5165640"/>
            <a:ext cx="6120" cy="2880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55" name="Line 489"/>
          <p:cNvSpPr/>
          <p:nvPr/>
        </p:nvSpPr>
        <p:spPr>
          <a:xfrm>
            <a:off x="4189320" y="5194440"/>
            <a:ext cx="1800" cy="158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56" name="Line 490"/>
          <p:cNvSpPr/>
          <p:nvPr/>
        </p:nvSpPr>
        <p:spPr>
          <a:xfrm>
            <a:off x="4189320" y="5210280"/>
            <a:ext cx="4680" cy="1116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57" name="Line 491"/>
          <p:cNvSpPr/>
          <p:nvPr/>
        </p:nvSpPr>
        <p:spPr>
          <a:xfrm>
            <a:off x="4194000" y="5221440"/>
            <a:ext cx="8280" cy="792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58" name="Line 492"/>
          <p:cNvSpPr/>
          <p:nvPr/>
        </p:nvSpPr>
        <p:spPr>
          <a:xfrm>
            <a:off x="4202280" y="5229360"/>
            <a:ext cx="12600" cy="288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59" name="Line 493"/>
          <p:cNvSpPr/>
          <p:nvPr/>
        </p:nvSpPr>
        <p:spPr>
          <a:xfrm flipV="1">
            <a:off x="4214880" y="5229360"/>
            <a:ext cx="17280" cy="288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60" name="Line 494"/>
          <p:cNvSpPr/>
          <p:nvPr/>
        </p:nvSpPr>
        <p:spPr>
          <a:xfrm flipV="1">
            <a:off x="4232160" y="5224320"/>
            <a:ext cx="15840" cy="504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61" name="Line 495"/>
          <p:cNvSpPr/>
          <p:nvPr/>
        </p:nvSpPr>
        <p:spPr>
          <a:xfrm flipH="1">
            <a:off x="3946320" y="5114880"/>
            <a:ext cx="27000" cy="4464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62" name="Line 496"/>
          <p:cNvSpPr/>
          <p:nvPr/>
        </p:nvSpPr>
        <p:spPr>
          <a:xfrm flipH="1">
            <a:off x="3928680" y="5159520"/>
            <a:ext cx="17640" cy="936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63" name="Line 497"/>
          <p:cNvSpPr/>
          <p:nvPr/>
        </p:nvSpPr>
        <p:spPr>
          <a:xfrm flipH="1">
            <a:off x="3914640" y="5168880"/>
            <a:ext cx="14400" cy="3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64" name="Line 498"/>
          <p:cNvSpPr/>
          <p:nvPr/>
        </p:nvSpPr>
        <p:spPr>
          <a:xfrm flipH="1" flipV="1">
            <a:off x="3895200" y="5165640"/>
            <a:ext cx="19080" cy="648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65" name="Line 499"/>
          <p:cNvSpPr/>
          <p:nvPr/>
        </p:nvSpPr>
        <p:spPr>
          <a:xfrm flipH="1" flipV="1">
            <a:off x="3884760" y="5157720"/>
            <a:ext cx="10800" cy="79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66" name="Line 500"/>
          <p:cNvSpPr/>
          <p:nvPr/>
        </p:nvSpPr>
        <p:spPr>
          <a:xfrm flipH="1" flipV="1">
            <a:off x="3863880" y="5151240"/>
            <a:ext cx="20880" cy="612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67" name="Line 501"/>
          <p:cNvSpPr/>
          <p:nvPr/>
        </p:nvSpPr>
        <p:spPr>
          <a:xfrm flipH="1">
            <a:off x="3852360" y="5151600"/>
            <a:ext cx="11160" cy="14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68" name="Line 502"/>
          <p:cNvSpPr/>
          <p:nvPr/>
        </p:nvSpPr>
        <p:spPr>
          <a:xfrm flipH="1">
            <a:off x="3841920" y="5151600"/>
            <a:ext cx="10800" cy="792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69" name="Line 503"/>
          <p:cNvSpPr/>
          <p:nvPr/>
        </p:nvSpPr>
        <p:spPr>
          <a:xfrm flipH="1">
            <a:off x="3830400" y="5159520"/>
            <a:ext cx="11160" cy="936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70" name="Line 504"/>
          <p:cNvSpPr/>
          <p:nvPr/>
        </p:nvSpPr>
        <p:spPr>
          <a:xfrm flipH="1">
            <a:off x="3825720" y="5168880"/>
            <a:ext cx="5040" cy="1116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71" name="Line 505"/>
          <p:cNvSpPr/>
          <p:nvPr/>
        </p:nvSpPr>
        <p:spPr>
          <a:xfrm>
            <a:off x="3825720" y="5180040"/>
            <a:ext cx="1800" cy="158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72" name="Line 506"/>
          <p:cNvSpPr/>
          <p:nvPr/>
        </p:nvSpPr>
        <p:spPr>
          <a:xfrm flipH="1">
            <a:off x="3822840" y="5195880"/>
            <a:ext cx="2880" cy="144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73" name="Line 507"/>
          <p:cNvSpPr/>
          <p:nvPr/>
        </p:nvSpPr>
        <p:spPr>
          <a:xfrm>
            <a:off x="3822840" y="5210280"/>
            <a:ext cx="2880" cy="1908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74" name="Line 508"/>
          <p:cNvSpPr/>
          <p:nvPr/>
        </p:nvSpPr>
        <p:spPr>
          <a:xfrm>
            <a:off x="3825720" y="5229360"/>
            <a:ext cx="5040" cy="1260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75" name="Line 509"/>
          <p:cNvSpPr/>
          <p:nvPr/>
        </p:nvSpPr>
        <p:spPr>
          <a:xfrm>
            <a:off x="3830760" y="5241960"/>
            <a:ext cx="11160" cy="79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76" name="Line 510"/>
          <p:cNvSpPr/>
          <p:nvPr/>
        </p:nvSpPr>
        <p:spPr>
          <a:xfrm>
            <a:off x="3841920" y="5249880"/>
            <a:ext cx="15840" cy="468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77" name="Line 511"/>
          <p:cNvSpPr/>
          <p:nvPr/>
        </p:nvSpPr>
        <p:spPr>
          <a:xfrm>
            <a:off x="3857760" y="5254560"/>
            <a:ext cx="17280" cy="18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78" name="Line 512"/>
          <p:cNvSpPr/>
          <p:nvPr/>
        </p:nvSpPr>
        <p:spPr>
          <a:xfrm flipV="1">
            <a:off x="3875040" y="5246640"/>
            <a:ext cx="12600" cy="79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79" name="Line 513"/>
          <p:cNvSpPr/>
          <p:nvPr/>
        </p:nvSpPr>
        <p:spPr>
          <a:xfrm flipV="1">
            <a:off x="3887640" y="5232240"/>
            <a:ext cx="5040" cy="1440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80" name="Line 514"/>
          <p:cNvSpPr/>
          <p:nvPr/>
        </p:nvSpPr>
        <p:spPr>
          <a:xfrm flipV="1">
            <a:off x="3892680" y="5204880"/>
            <a:ext cx="2880" cy="270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81" name="Line 515"/>
          <p:cNvSpPr/>
          <p:nvPr/>
        </p:nvSpPr>
        <p:spPr>
          <a:xfrm>
            <a:off x="3895560" y="5205240"/>
            <a:ext cx="1800" cy="3672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82" name="Line 516"/>
          <p:cNvSpPr/>
          <p:nvPr/>
        </p:nvSpPr>
        <p:spPr>
          <a:xfrm>
            <a:off x="3895560" y="5241960"/>
            <a:ext cx="5040" cy="1584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83" name="Line 517"/>
          <p:cNvSpPr/>
          <p:nvPr/>
        </p:nvSpPr>
        <p:spPr>
          <a:xfrm flipH="1" flipV="1">
            <a:off x="3884760" y="5254200"/>
            <a:ext cx="15840" cy="3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84" name="Line 518"/>
          <p:cNvSpPr/>
          <p:nvPr/>
        </p:nvSpPr>
        <p:spPr>
          <a:xfrm flipH="1">
            <a:off x="3863880" y="5254560"/>
            <a:ext cx="20880" cy="97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85" name="Line 519"/>
          <p:cNvSpPr/>
          <p:nvPr/>
        </p:nvSpPr>
        <p:spPr>
          <a:xfrm flipH="1">
            <a:off x="3849480" y="5264280"/>
            <a:ext cx="14040" cy="1260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86" name="Line 520"/>
          <p:cNvSpPr/>
          <p:nvPr/>
        </p:nvSpPr>
        <p:spPr>
          <a:xfrm flipH="1">
            <a:off x="3841920" y="5276880"/>
            <a:ext cx="7920" cy="2520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87" name="Line 521"/>
          <p:cNvSpPr/>
          <p:nvPr/>
        </p:nvSpPr>
        <p:spPr>
          <a:xfrm>
            <a:off x="3841920" y="5302080"/>
            <a:ext cx="1440" cy="144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88" name="Line 522"/>
          <p:cNvSpPr/>
          <p:nvPr/>
        </p:nvSpPr>
        <p:spPr>
          <a:xfrm>
            <a:off x="3841920" y="5316480"/>
            <a:ext cx="10800" cy="1440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89" name="Line 523"/>
          <p:cNvSpPr/>
          <p:nvPr/>
        </p:nvSpPr>
        <p:spPr>
          <a:xfrm>
            <a:off x="3852720" y="5330880"/>
            <a:ext cx="14400" cy="14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90" name="Line 524"/>
          <p:cNvSpPr/>
          <p:nvPr/>
        </p:nvSpPr>
        <p:spPr>
          <a:xfrm flipV="1">
            <a:off x="3867120" y="5322960"/>
            <a:ext cx="17640" cy="79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91" name="Line 525"/>
          <p:cNvSpPr/>
          <p:nvPr/>
        </p:nvSpPr>
        <p:spPr>
          <a:xfrm flipV="1">
            <a:off x="3884760" y="5312880"/>
            <a:ext cx="20520" cy="97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92" name="Line 526"/>
          <p:cNvSpPr/>
          <p:nvPr/>
        </p:nvSpPr>
        <p:spPr>
          <a:xfrm flipV="1">
            <a:off x="3905280" y="5308200"/>
            <a:ext cx="17280" cy="468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93" name="Line 527"/>
          <p:cNvSpPr/>
          <p:nvPr/>
        </p:nvSpPr>
        <p:spPr>
          <a:xfrm>
            <a:off x="3922560" y="5308560"/>
            <a:ext cx="20880" cy="3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94" name="Line 528"/>
          <p:cNvSpPr/>
          <p:nvPr/>
        </p:nvSpPr>
        <p:spPr>
          <a:xfrm flipV="1">
            <a:off x="3943440" y="5308200"/>
            <a:ext cx="20520" cy="3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95" name="Line 529"/>
          <p:cNvSpPr/>
          <p:nvPr/>
        </p:nvSpPr>
        <p:spPr>
          <a:xfrm flipV="1">
            <a:off x="3963960" y="5302080"/>
            <a:ext cx="12600" cy="648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96" name="Line 530"/>
          <p:cNvSpPr/>
          <p:nvPr/>
        </p:nvSpPr>
        <p:spPr>
          <a:xfrm flipV="1">
            <a:off x="3976560" y="5291280"/>
            <a:ext cx="11160" cy="1080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997" name="Line 531"/>
          <p:cNvSpPr/>
          <p:nvPr/>
        </p:nvSpPr>
        <p:spPr>
          <a:xfrm flipV="1">
            <a:off x="3987720" y="5275440"/>
            <a:ext cx="6480" cy="1584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998" name="Line 532"/>
          <p:cNvSpPr/>
          <p:nvPr/>
        </p:nvSpPr>
        <p:spPr>
          <a:xfrm flipV="1">
            <a:off x="3994200" y="5254560"/>
            <a:ext cx="0" cy="2088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999" name="Line 533"/>
          <p:cNvSpPr/>
          <p:nvPr/>
        </p:nvSpPr>
        <p:spPr>
          <a:xfrm flipH="1" flipV="1">
            <a:off x="3990600" y="5232240"/>
            <a:ext cx="3240" cy="223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1000" name="Line 534"/>
          <p:cNvSpPr/>
          <p:nvPr/>
        </p:nvSpPr>
        <p:spPr>
          <a:xfrm flipV="1">
            <a:off x="3990960" y="5199120"/>
            <a:ext cx="1440" cy="3312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1001" name="Line 535"/>
          <p:cNvSpPr/>
          <p:nvPr/>
        </p:nvSpPr>
        <p:spPr>
          <a:xfrm flipV="1">
            <a:off x="3990960" y="5171760"/>
            <a:ext cx="3240" cy="2700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1002" name="Line 536"/>
          <p:cNvSpPr/>
          <p:nvPr/>
        </p:nvSpPr>
        <p:spPr>
          <a:xfrm flipH="1" flipV="1">
            <a:off x="3990600" y="5136840"/>
            <a:ext cx="3240" cy="3492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1003" name="Line 537"/>
          <p:cNvSpPr/>
          <p:nvPr/>
        </p:nvSpPr>
        <p:spPr>
          <a:xfrm>
            <a:off x="3990960" y="5137200"/>
            <a:ext cx="3240" cy="3492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1004" name="Line 538"/>
          <p:cNvSpPr/>
          <p:nvPr/>
        </p:nvSpPr>
        <p:spPr>
          <a:xfrm flipH="1">
            <a:off x="3987720" y="5172120"/>
            <a:ext cx="6480" cy="2376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1005" name="Line 539"/>
          <p:cNvSpPr/>
          <p:nvPr/>
        </p:nvSpPr>
        <p:spPr>
          <a:xfrm>
            <a:off x="3987720" y="5195880"/>
            <a:ext cx="1800" cy="2052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1006" name="Line 540"/>
          <p:cNvSpPr/>
          <p:nvPr/>
        </p:nvSpPr>
        <p:spPr>
          <a:xfrm flipH="1">
            <a:off x="3984120" y="5216400"/>
            <a:ext cx="3240" cy="1116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1007" name="Line 541"/>
          <p:cNvSpPr/>
          <p:nvPr/>
        </p:nvSpPr>
        <p:spPr>
          <a:xfrm flipH="1">
            <a:off x="3976560" y="5227560"/>
            <a:ext cx="7920" cy="7920"/>
          </a:xfrm>
          <a:prstGeom prst="line">
            <a:avLst/>
          </a:prstGeom>
          <a:ln w="19080">
            <a:solidFill>
              <a:srgbClr val="C0C0C0"/>
            </a:solidFill>
            <a:miter/>
          </a:ln>
        </p:spPr>
      </p:sp>
      <p:sp>
        <p:nvSpPr>
          <p:cNvPr id="1008" name="Line 542"/>
          <p:cNvSpPr/>
          <p:nvPr/>
        </p:nvSpPr>
        <p:spPr>
          <a:xfrm flipH="1">
            <a:off x="3962160" y="5235480"/>
            <a:ext cx="14040" cy="3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1009" name="Line 543"/>
          <p:cNvSpPr/>
          <p:nvPr/>
        </p:nvSpPr>
        <p:spPr>
          <a:xfrm flipH="1" flipV="1">
            <a:off x="3946680" y="5235120"/>
            <a:ext cx="15840" cy="3240"/>
          </a:xfrm>
          <a:prstGeom prst="line">
            <a:avLst/>
          </a:prstGeom>
          <a:ln w="14400">
            <a:solidFill>
              <a:srgbClr val="C0C0C0"/>
            </a:solidFill>
            <a:miter/>
          </a:ln>
        </p:spPr>
      </p:sp>
      <p:sp>
        <p:nvSpPr>
          <p:cNvPr id="1010" name="Line 544"/>
          <p:cNvSpPr/>
          <p:nvPr/>
        </p:nvSpPr>
        <p:spPr>
          <a:xfrm flipH="1" flipV="1">
            <a:off x="3930120" y="5229000"/>
            <a:ext cx="16200" cy="6120"/>
          </a:xfrm>
          <a:prstGeom prst="line">
            <a:avLst/>
          </a:prstGeom>
          <a:ln w="17640">
            <a:solidFill>
              <a:srgbClr val="C0C0C0"/>
            </a:solidFill>
            <a:miter/>
          </a:ln>
        </p:spPr>
      </p:sp>
      <p:sp>
        <p:nvSpPr>
          <p:cNvPr id="1011" name="CustomShape 545"/>
          <p:cNvSpPr/>
          <p:nvPr/>
        </p:nvSpPr>
        <p:spPr>
          <a:xfrm>
            <a:off x="4137120" y="2309760"/>
            <a:ext cx="745920" cy="17827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2" name="CustomShape 546"/>
          <p:cNvSpPr/>
          <p:nvPr/>
        </p:nvSpPr>
        <p:spPr>
          <a:xfrm>
            <a:off x="3295800" y="2300400"/>
            <a:ext cx="825480" cy="178416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3" name="CustomShape 547"/>
          <p:cNvSpPr/>
          <p:nvPr/>
        </p:nvSpPr>
        <p:spPr>
          <a:xfrm>
            <a:off x="4197240" y="2376360"/>
            <a:ext cx="279360" cy="665280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4" name="CustomShape 548"/>
          <p:cNvSpPr/>
          <p:nvPr/>
        </p:nvSpPr>
        <p:spPr>
          <a:xfrm>
            <a:off x="3708360" y="2376360"/>
            <a:ext cx="279360" cy="665280"/>
          </a:xfrm>
          <a:prstGeom prst="rect">
            <a:avLst/>
          </a:prstGeom>
          <a:solidFill>
            <a:srgbClr val="FF9FB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5" name="CustomShape 549"/>
          <p:cNvSpPr/>
          <p:nvPr/>
        </p:nvSpPr>
        <p:spPr>
          <a:xfrm>
            <a:off x="4035600" y="2556000"/>
            <a:ext cx="150480" cy="190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6" name="CustomShape 550"/>
          <p:cNvSpPr/>
          <p:nvPr/>
        </p:nvSpPr>
        <p:spPr>
          <a:xfrm>
            <a:off x="4060800" y="2595600"/>
            <a:ext cx="106560" cy="135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7" name="CustomShape 551"/>
          <p:cNvSpPr/>
          <p:nvPr/>
        </p:nvSpPr>
        <p:spPr>
          <a:xfrm>
            <a:off x="3960720" y="2657520"/>
            <a:ext cx="271440" cy="322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8" name="CustomShape 552"/>
          <p:cNvSpPr/>
          <p:nvPr/>
        </p:nvSpPr>
        <p:spPr>
          <a:xfrm>
            <a:off x="4167360" y="2467080"/>
            <a:ext cx="252360" cy="260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9" name="CustomShape 553"/>
          <p:cNvSpPr/>
          <p:nvPr/>
        </p:nvSpPr>
        <p:spPr>
          <a:xfrm>
            <a:off x="3973680" y="2695680"/>
            <a:ext cx="176040" cy="24588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0" name="CustomShape 554"/>
          <p:cNvSpPr/>
          <p:nvPr/>
        </p:nvSpPr>
        <p:spPr>
          <a:xfrm>
            <a:off x="4098960" y="2679840"/>
            <a:ext cx="95040" cy="23328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1" name="CustomShape 555"/>
          <p:cNvSpPr/>
          <p:nvPr/>
        </p:nvSpPr>
        <p:spPr>
          <a:xfrm>
            <a:off x="3773520" y="2463840"/>
            <a:ext cx="293760" cy="260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2" name="CustomShape 556"/>
          <p:cNvSpPr/>
          <p:nvPr/>
        </p:nvSpPr>
        <p:spPr>
          <a:xfrm>
            <a:off x="3863880" y="3152880"/>
            <a:ext cx="142920" cy="301680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3" name="CustomShape 557"/>
          <p:cNvSpPr/>
          <p:nvPr/>
        </p:nvSpPr>
        <p:spPr>
          <a:xfrm>
            <a:off x="4218120" y="3152880"/>
            <a:ext cx="144360" cy="301680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4" name="CustomShape 558"/>
          <p:cNvSpPr/>
          <p:nvPr/>
        </p:nvSpPr>
        <p:spPr>
          <a:xfrm>
            <a:off x="3879720" y="3195720"/>
            <a:ext cx="203400" cy="154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5" name="CustomShape 559"/>
          <p:cNvSpPr/>
          <p:nvPr/>
        </p:nvSpPr>
        <p:spPr>
          <a:xfrm>
            <a:off x="4133880" y="3195720"/>
            <a:ext cx="203040" cy="154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6" name="CustomShape 560"/>
          <p:cNvSpPr/>
          <p:nvPr/>
        </p:nvSpPr>
        <p:spPr>
          <a:xfrm>
            <a:off x="3749760" y="3024360"/>
            <a:ext cx="509400" cy="419040"/>
          </a:xfrm>
          <a:prstGeom prst="rect">
            <a:avLst/>
          </a:prstGeom>
          <a:solidFill>
            <a:srgbClr val="3F5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7" name="TextShape 561"/>
          <p:cNvSpPr txBox="1"/>
          <p:nvPr/>
        </p:nvSpPr>
        <p:spPr>
          <a:xfrm>
            <a:off x="685800" y="76320"/>
            <a:ext cx="7772400" cy="760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POSSIBILI EFFETTI COLLATERALI DI TUTTI I 
FARMACI ANTIDEPRESSIVI</a:t>
            </a:r>
            <a:endParaRPr/>
          </a:p>
        </p:txBody>
      </p:sp>
      <p:sp>
        <p:nvSpPr>
          <p:cNvPr id="1028" name="Line 562"/>
          <p:cNvSpPr/>
          <p:nvPr/>
        </p:nvSpPr>
        <p:spPr>
          <a:xfrm>
            <a:off x="324000" y="90792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CustomShape 1"/>
          <p:cNvSpPr/>
          <p:nvPr/>
        </p:nvSpPr>
        <p:spPr>
          <a:xfrm>
            <a:off x="684360" y="1844640"/>
            <a:ext cx="7775280" cy="1008000"/>
          </a:xfrm>
          <a:prstGeom prst="rect">
            <a:avLst/>
          </a:prstGeom>
          <a:solidFill>
            <a:srgbClr val="7BC1D7"/>
          </a:solidFill>
          <a:ln w="25560">
            <a:solidFill>
              <a:srgbClr val="00956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1" name="TextShape 2"/>
          <p:cNvSpPr txBox="1"/>
          <p:nvPr/>
        </p:nvSpPr>
        <p:spPr>
          <a:xfrm>
            <a:off x="685800" y="43920"/>
            <a:ext cx="7772400" cy="6159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IDEAZIONE SUICIDARIA: POSSIBILE EFFETTO COLLATERALE?</a:t>
            </a:r>
            <a:endParaRPr/>
          </a:p>
        </p:txBody>
      </p:sp>
      <p:sp>
        <p:nvSpPr>
          <p:cNvPr id="1032" name="Line 3"/>
          <p:cNvSpPr/>
          <p:nvPr/>
        </p:nvSpPr>
        <p:spPr>
          <a:xfrm>
            <a:off x="324000" y="62064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pic>
        <p:nvPicPr>
          <p:cNvPr id="1033" name="Picture 2" descr="http://healthpopuli.com/wp-content/uploads/2012/06/Percentage-of-people-age-12-and-over-who-take-antidepressants-FIXED-6-26-12.jpg"/>
          <p:cNvPicPr/>
          <p:nvPr/>
        </p:nvPicPr>
        <p:blipFill>
          <a:blip r:embed="rId2" cstate="print"/>
          <a:srcRect l="4688" t="22918" r="6251" b="10419"/>
          <a:stretch/>
        </p:blipFill>
        <p:spPr>
          <a:xfrm>
            <a:off x="2836800" y="3357720"/>
            <a:ext cx="3463920" cy="1942920"/>
          </a:xfrm>
          <a:prstGeom prst="rect">
            <a:avLst/>
          </a:prstGeom>
          <a:ln>
            <a:noFill/>
          </a:ln>
        </p:spPr>
      </p:pic>
      <p:sp>
        <p:nvSpPr>
          <p:cNvPr id="1034" name="CustomShape 4"/>
          <p:cNvSpPr/>
          <p:nvPr/>
        </p:nvSpPr>
        <p:spPr>
          <a:xfrm>
            <a:off x="539640" y="2924280"/>
            <a:ext cx="8353440" cy="45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1200" b="1">
                <a:solidFill>
                  <a:srgbClr val="404040"/>
                </a:solidFill>
                <a:latin typeface="Calibri"/>
                <a:ea typeface="Calibri"/>
              </a:rPr>
              <a:t>Percentuale di soggetti (12 anni e oltre) in trattamento con antidepressivi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200" b="1">
                <a:solidFill>
                  <a:srgbClr val="404040"/>
                </a:solidFill>
                <a:latin typeface="Calibri"/>
                <a:ea typeface="Calibri"/>
              </a:rPr>
              <a:t>Stati Uniti, 2005-2008</a:t>
            </a:r>
            <a:endParaRPr/>
          </a:p>
        </p:txBody>
      </p:sp>
      <p:pic>
        <p:nvPicPr>
          <p:cNvPr id="1035" name="Picture 2"/>
          <p:cNvPicPr/>
          <p:nvPr/>
        </p:nvPicPr>
        <p:blipFill>
          <a:blip r:embed="rId3" cstate="print"/>
          <a:srcRect b="77993"/>
          <a:stretch/>
        </p:blipFill>
        <p:spPr>
          <a:xfrm>
            <a:off x="1547640" y="765000"/>
            <a:ext cx="6112440" cy="378000"/>
          </a:xfrm>
          <a:prstGeom prst="rect">
            <a:avLst/>
          </a:prstGeom>
          <a:ln>
            <a:noFill/>
          </a:ln>
        </p:spPr>
      </p:pic>
      <p:pic>
        <p:nvPicPr>
          <p:cNvPr id="1036" name="Picture 2"/>
          <p:cNvPicPr/>
          <p:nvPr/>
        </p:nvPicPr>
        <p:blipFill>
          <a:blip r:embed="rId3" cstate="print"/>
          <a:srcRect t="40512" b="27686"/>
          <a:stretch/>
        </p:blipFill>
        <p:spPr>
          <a:xfrm>
            <a:off x="1555200" y="1154160"/>
            <a:ext cx="6112440" cy="546120"/>
          </a:xfrm>
          <a:prstGeom prst="rect">
            <a:avLst/>
          </a:prstGeom>
          <a:ln>
            <a:noFill/>
          </a:ln>
        </p:spPr>
      </p:pic>
      <p:sp>
        <p:nvSpPr>
          <p:cNvPr id="1037" name="CustomShape 5"/>
          <p:cNvSpPr/>
          <p:nvPr/>
        </p:nvSpPr>
        <p:spPr>
          <a:xfrm>
            <a:off x="1403280" y="1916280"/>
            <a:ext cx="6337440" cy="8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en-US" sz="1600">
                <a:latin typeface="Calibri"/>
                <a:ea typeface="Calibri"/>
              </a:rPr>
              <a:t>Per affermare che un farmaco (più in generale una sostanza psicoattiva) produce un </a:t>
            </a:r>
            <a:r>
              <a:rPr lang="en-US" b="1" i="1">
                <a:latin typeface="Calibri"/>
                <a:ea typeface="Calibri"/>
              </a:rPr>
              <a:t>aumento dell’ideazione suicidaria </a:t>
            </a:r>
            <a:r>
              <a:rPr lang="en-US" sz="1600">
                <a:latin typeface="Calibri"/>
                <a:ea typeface="Calibri"/>
              </a:rPr>
              <a:t>occorre avere la disponibilità di misure di tale parametro prima e durante il trattamento</a:t>
            </a:r>
            <a:endParaRPr/>
          </a:p>
        </p:txBody>
      </p:sp>
      <p:sp>
        <p:nvSpPr>
          <p:cNvPr id="1038" name="CustomShape 6"/>
          <p:cNvSpPr/>
          <p:nvPr/>
        </p:nvSpPr>
        <p:spPr>
          <a:xfrm>
            <a:off x="1042920" y="5468760"/>
            <a:ext cx="7058160" cy="122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262626"/>
                </a:solidFill>
                <a:latin typeface="Calibri"/>
                <a:ea typeface="Calibri"/>
              </a:rPr>
              <a:t>L’induzione di suicidio in bambini e adolescenti dovrebbe essere considerato un </a:t>
            </a:r>
            <a:r>
              <a:rPr lang="en-US" b="1" i="1">
                <a:solidFill>
                  <a:srgbClr val="C00000"/>
                </a:solidFill>
                <a:latin typeface="Calibri"/>
                <a:ea typeface="Calibri"/>
              </a:rPr>
              <a:t>serio effetto collaterale degli SSRI e di alcuni altri antidepressivi</a:t>
            </a:r>
            <a:r>
              <a:rPr lang="en-US" sz="1600">
                <a:solidFill>
                  <a:srgbClr val="262626"/>
                </a:solidFill>
                <a:latin typeface="Calibri"/>
                <a:ea typeface="Calibri"/>
              </a:rPr>
              <a:t>, per cui l’utilizzo di questi farmaci in età evolutiva dovrebbe essere altamente ristretto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262626"/>
                </a:solidFill>
                <a:latin typeface="Calibri"/>
                <a:ea typeface="Calibri"/>
              </a:rPr>
              <a:t>MHRA (2003)  FDA (2004-2007) EMA (2005)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CustomShape 1"/>
          <p:cNvSpPr/>
          <p:nvPr/>
        </p:nvSpPr>
        <p:spPr>
          <a:xfrm>
            <a:off x="395280" y="1197000"/>
            <a:ext cx="5977080" cy="171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E’ un rimedio fitoterapico che si è diffuso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come trattamento della depressione lieve.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Tuttavia, le preparazioni di iperico possono </a:t>
            </a:r>
            <a:r>
              <a:rPr lang="it-IT" i="1">
                <a:solidFill>
                  <a:srgbClr val="16165D"/>
                </a:solidFill>
                <a:latin typeface="Calibri"/>
                <a:ea typeface="Calibri"/>
              </a:rPr>
              <a:t>indurre diversi enzimi metabolici</a:t>
            </a: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 e avere di conseguenza interazioni importanti. </a:t>
            </a:r>
            <a:endParaRPr/>
          </a:p>
        </p:txBody>
      </p:sp>
      <p:pic>
        <p:nvPicPr>
          <p:cNvPr id="1041" name="Picture 11" descr="pic1"/>
          <p:cNvPicPr/>
          <p:nvPr/>
        </p:nvPicPr>
        <p:blipFill>
          <a:blip r:embed="rId2" cstate="print"/>
          <a:stretch/>
        </p:blipFill>
        <p:spPr>
          <a:xfrm>
            <a:off x="6324480" y="171360"/>
            <a:ext cx="2286000" cy="2571840"/>
          </a:xfrm>
          <a:prstGeom prst="rect">
            <a:avLst/>
          </a:prstGeom>
          <a:ln>
            <a:noFill/>
          </a:ln>
        </p:spPr>
      </p:pic>
      <p:sp>
        <p:nvSpPr>
          <p:cNvPr id="1042" name="CustomShape 2"/>
          <p:cNvSpPr/>
          <p:nvPr/>
        </p:nvSpPr>
        <p:spPr>
          <a:xfrm>
            <a:off x="826920" y="189000"/>
            <a:ext cx="4824720" cy="82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60C99C"/>
                </a:solidFill>
                <a:latin typeface="Calibri"/>
                <a:ea typeface="Calibri"/>
              </a:rPr>
              <a:t>L’IPERICO O ERBA DI SAN GIOVANNI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1600" b="1">
                <a:solidFill>
                  <a:srgbClr val="16165D"/>
                </a:solidFill>
                <a:latin typeface="Calibri"/>
                <a:ea typeface="Calibri"/>
              </a:rPr>
              <a:t>(</a:t>
            </a:r>
            <a:r>
              <a:rPr lang="it-IT" sz="1600" b="1" i="1">
                <a:solidFill>
                  <a:srgbClr val="16165D"/>
                </a:solidFill>
                <a:latin typeface="Calibri"/>
                <a:ea typeface="Calibri"/>
              </a:rPr>
              <a:t>HYPERICUM PERFORATUM</a:t>
            </a:r>
            <a:r>
              <a:rPr lang="it-IT" sz="1600" b="1">
                <a:solidFill>
                  <a:srgbClr val="16165D"/>
                </a:solidFill>
                <a:latin typeface="Calibri"/>
                <a:ea typeface="Calibri"/>
              </a:rPr>
              <a:t> ) </a:t>
            </a:r>
            <a:endParaRPr/>
          </a:p>
        </p:txBody>
      </p:sp>
      <p:sp>
        <p:nvSpPr>
          <p:cNvPr id="1043" name="Line 3"/>
          <p:cNvSpPr/>
          <p:nvPr/>
        </p:nvSpPr>
        <p:spPr>
          <a:xfrm>
            <a:off x="324000" y="620640"/>
            <a:ext cx="5940360" cy="0"/>
          </a:xfrm>
          <a:prstGeom prst="line">
            <a:avLst/>
          </a:prstGeom>
          <a:ln w="31680">
            <a:solidFill>
              <a:srgbClr val="009973"/>
            </a:solidFill>
            <a:miter/>
          </a:ln>
        </p:spPr>
      </p:sp>
      <p:sp>
        <p:nvSpPr>
          <p:cNvPr id="1044" name="CustomShape 4"/>
          <p:cNvSpPr/>
          <p:nvPr/>
        </p:nvSpPr>
        <p:spPr>
          <a:xfrm>
            <a:off x="468360" y="3068640"/>
            <a:ext cx="8064360" cy="199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La quantità di principio attivo può variare molto tra le differenti preparazioni e il passaggio da una all’altra è in grado di alterare il grado di induzione enzimatica.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Inoltre, quando un paziente sospende l’assunzione dell’iperico, le concentrazioni di farmaci che interagiscono possono aumentare, rischiando l’intossicazione.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 i="1">
                <a:solidFill>
                  <a:srgbClr val="16165D"/>
                </a:solidFill>
                <a:latin typeface="Calibri"/>
                <a:ea typeface="Calibri"/>
              </a:rPr>
              <a:t>Non si devono somministrare antidepressivi insieme all’iperico per il rischio di interazioni</a:t>
            </a:r>
            <a:r>
              <a:rPr lang="it-IT">
                <a:solidFill>
                  <a:srgbClr val="16165D"/>
                </a:solidFill>
                <a:latin typeface="Calibri"/>
                <a:ea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457200" y="131760"/>
            <a:ext cx="8381880" cy="48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600" b="1">
                <a:solidFill>
                  <a:srgbClr val="16165D"/>
                </a:solidFill>
                <a:latin typeface="Calibri"/>
                <a:ea typeface="Calibri"/>
              </a:rPr>
              <a:t>Criteri DSM-IV per</a:t>
            </a:r>
            <a:r>
              <a:rPr lang="it-IT" sz="2600" b="1">
                <a:solidFill>
                  <a:srgbClr val="32946A"/>
                </a:solidFill>
                <a:latin typeface="Calibri"/>
                <a:ea typeface="Calibri"/>
              </a:rPr>
              <a:t> l’Episodio  Depressivo Maggiore</a:t>
            </a: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488402" y="908720"/>
            <a:ext cx="8351640" cy="53285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A. </a:t>
            </a:r>
            <a:r>
              <a:rPr lang="it-IT" sz="1600" b="1" dirty="0">
                <a:solidFill>
                  <a:srgbClr val="16165D"/>
                </a:solidFill>
                <a:latin typeface="Calibri"/>
                <a:ea typeface="Calibri"/>
              </a:rPr>
              <a:t>CINQUE</a:t>
            </a: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 o più dei seguenti sintomi sono stati contemporaneamente presenti durante un periodo di 2 settimane e rappresentano un cambiamento rispetto al precedente livello di funzionamento</a:t>
            </a:r>
            <a:r>
              <a:rPr lang="it-IT" sz="1600" b="1" i="1" dirty="0">
                <a:solidFill>
                  <a:srgbClr val="16165D"/>
                </a:solidFill>
                <a:latin typeface="Calibri"/>
                <a:ea typeface="Calibri"/>
              </a:rPr>
              <a:t>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it-IT" sz="1600" b="1" dirty="0">
                <a:solidFill>
                  <a:srgbClr val="16165D"/>
                </a:solidFill>
                <a:latin typeface="Calibri"/>
                <a:ea typeface="Calibri"/>
              </a:rPr>
              <a:t>	</a:t>
            </a:r>
            <a:r>
              <a:rPr lang="it-IT" b="1" dirty="0">
                <a:solidFill>
                  <a:srgbClr val="32946A"/>
                </a:solidFill>
                <a:latin typeface="Calibri"/>
                <a:ea typeface="Calibri"/>
              </a:rPr>
              <a:t>.   Umore depresso per la maggior parte del giorno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32946A"/>
                </a:solidFill>
                <a:latin typeface="Calibri"/>
                <a:ea typeface="Calibri"/>
              </a:rPr>
              <a:t>    	.   Marcata diminuzione di interesse o di piacere per tutte le attività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32946A"/>
                </a:solidFill>
                <a:latin typeface="Calibri"/>
                <a:ea typeface="Calibri"/>
              </a:rPr>
              <a:t>	.   Significativa perdita di peso o aumento di peso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32946A"/>
                </a:solidFill>
                <a:latin typeface="Calibri"/>
                <a:ea typeface="Calibri"/>
              </a:rPr>
              <a:t>	.   Insonnia o ipersonnia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32946A"/>
                </a:solidFill>
                <a:latin typeface="Calibri"/>
                <a:ea typeface="Calibri"/>
              </a:rPr>
              <a:t>    	.   Agitazione o rallentamento psicomotorio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32946A"/>
                </a:solidFill>
                <a:latin typeface="Calibri"/>
                <a:ea typeface="Calibri"/>
              </a:rPr>
              <a:t>    	.   </a:t>
            </a:r>
            <a:r>
              <a:rPr lang="it-IT" b="1" dirty="0" err="1">
                <a:solidFill>
                  <a:srgbClr val="32946A"/>
                </a:solidFill>
                <a:latin typeface="Calibri"/>
                <a:ea typeface="Calibri"/>
              </a:rPr>
              <a:t>Affaticabilità</a:t>
            </a:r>
            <a:r>
              <a:rPr lang="it-IT" b="1" dirty="0">
                <a:solidFill>
                  <a:srgbClr val="32946A"/>
                </a:solidFill>
                <a:latin typeface="Calibri"/>
                <a:ea typeface="Calibri"/>
              </a:rPr>
              <a:t> o mancanza di energia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32946A"/>
                </a:solidFill>
                <a:latin typeface="Calibri"/>
                <a:ea typeface="Calibri"/>
              </a:rPr>
              <a:t>	.   Sentimento di autosvalutazione o colpa eccessivi o inappropriati	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32946A"/>
                </a:solidFill>
                <a:latin typeface="Calibri"/>
                <a:ea typeface="Calibri"/>
              </a:rPr>
              <a:t>	.   </a:t>
            </a:r>
            <a:r>
              <a:rPr lang="it-IT" b="1" dirty="0" smtClean="0">
                <a:solidFill>
                  <a:srgbClr val="32946A"/>
                </a:solidFill>
                <a:latin typeface="Calibri"/>
                <a:ea typeface="Calibri"/>
              </a:rPr>
              <a:t>Ridotta </a:t>
            </a:r>
            <a:r>
              <a:rPr lang="it-IT" b="1" dirty="0">
                <a:solidFill>
                  <a:srgbClr val="32946A"/>
                </a:solidFill>
                <a:latin typeface="Calibri"/>
                <a:ea typeface="Calibri"/>
              </a:rPr>
              <a:t>capacità di pensare o concentrarsi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b="1" dirty="0">
                <a:solidFill>
                  <a:srgbClr val="32946A"/>
                </a:solidFill>
                <a:latin typeface="Calibri"/>
                <a:ea typeface="Calibri"/>
              </a:rPr>
              <a:t>	.   Pensieri ricorrenti di morte, ricorrente ideazione  suicida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  <a:buFont typeface="Calibri"/>
              <a:buAutoNum type="alphaUcPeriod"/>
            </a:pP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I sintomi non soddisfano i criteri per l’Episodio Misto</a:t>
            </a:r>
            <a:endParaRPr dirty="0"/>
          </a:p>
          <a:p>
            <a:pPr algn="just">
              <a:lnSpc>
                <a:spcPct val="100000"/>
              </a:lnSpc>
              <a:buFont typeface="Calibri"/>
              <a:buAutoNum type="alphaUcPeriod"/>
            </a:pP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I sintomi causano disagio clinicamente significativo o compromissione del funzionamento sociale, lavorativo, o di altre aree importanti</a:t>
            </a:r>
            <a:endParaRPr dirty="0"/>
          </a:p>
          <a:p>
            <a:pPr algn="just">
              <a:lnSpc>
                <a:spcPct val="100000"/>
              </a:lnSpc>
              <a:buFont typeface="Calibri"/>
              <a:buAutoNum type="alphaUcPeriod"/>
            </a:pP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I sintomi non sono dovuti agli effetti fisiologici diretti di una sostanza o di una condizione medica generale</a:t>
            </a:r>
            <a:endParaRPr dirty="0"/>
          </a:p>
          <a:p>
            <a:pPr algn="just">
              <a:lnSpc>
                <a:spcPct val="100000"/>
              </a:lnSpc>
              <a:buFont typeface="Calibri"/>
              <a:buAutoNum type="alphaUcPeriod"/>
            </a:pP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I sintomi non sono giustificati da lutto, persistono per più di due mesi, o sono caratterizzati da una compromissione funzionale marcata.</a:t>
            </a:r>
            <a:endParaRPr dirty="0"/>
          </a:p>
        </p:txBody>
      </p:sp>
      <p:sp>
        <p:nvSpPr>
          <p:cNvPr id="85" name="Line 3"/>
          <p:cNvSpPr/>
          <p:nvPr/>
        </p:nvSpPr>
        <p:spPr>
          <a:xfrm>
            <a:off x="395280" y="692280"/>
            <a:ext cx="8280360" cy="0"/>
          </a:xfrm>
          <a:prstGeom prst="line">
            <a:avLst/>
          </a:prstGeom>
          <a:ln w="9360">
            <a:solidFill>
              <a:srgbClr val="002060"/>
            </a:solidFill>
            <a:miter/>
          </a:ln>
        </p:spPr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CustomShape 1"/>
          <p:cNvSpPr/>
          <p:nvPr/>
        </p:nvSpPr>
        <p:spPr>
          <a:xfrm>
            <a:off x="3780000" y="1125360"/>
            <a:ext cx="4968720" cy="33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it-IT" sz="1600">
                <a:solidFill>
                  <a:srgbClr val="404040"/>
                </a:solidFill>
                <a:latin typeface="Calibri"/>
                <a:ea typeface="Calibri"/>
              </a:rPr>
              <a:t> L’alterazione dell’umore in senso euforico o maniacale può costituire un sintomo isolato nel contesto di diverse situazioni cliniche oppure rappresenta il parametro fondamentale della Sindrome Maniacale.</a:t>
            </a:r>
            <a:endParaRPr/>
          </a:p>
          <a:p>
            <a:pPr algn="just">
              <a:lnSpc>
                <a:spcPct val="130000"/>
              </a:lnSpc>
              <a:buFont typeface="Arial"/>
              <a:buChar char="•"/>
            </a:pPr>
            <a:endParaRPr/>
          </a:p>
          <a:p>
            <a:pPr algn="just">
              <a:lnSpc>
                <a:spcPct val="130000"/>
              </a:lnSpc>
              <a:buFont typeface="Arial"/>
              <a:buChar char="•"/>
            </a:pPr>
            <a:r>
              <a:rPr lang="it-IT" sz="1600">
                <a:solidFill>
                  <a:srgbClr val="404040"/>
                </a:solidFill>
                <a:latin typeface="Calibri"/>
                <a:ea typeface="Calibri"/>
              </a:rPr>
              <a:t> Il soggetto avverte e riferisce una condizione di completo benessere, assolutamente diversa da quella esperita normalmente. La visione di sé e del mondo è improntata a eccessivo ottimismo e superficialità nella valutazione dei rischi con una immotivata ed abnorme stima di se stessi e delle proprie capacità</a:t>
            </a:r>
            <a:endParaRPr/>
          </a:p>
        </p:txBody>
      </p:sp>
      <p:sp>
        <p:nvSpPr>
          <p:cNvPr id="1047" name="CustomShape 2"/>
          <p:cNvSpPr/>
          <p:nvPr/>
        </p:nvSpPr>
        <p:spPr>
          <a:xfrm>
            <a:off x="3575160" y="115920"/>
            <a:ext cx="14806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LA MANIA</a:t>
            </a:r>
            <a:endParaRPr/>
          </a:p>
        </p:txBody>
      </p:sp>
      <p:sp>
        <p:nvSpPr>
          <p:cNvPr id="1048" name="Line 3"/>
          <p:cNvSpPr/>
          <p:nvPr/>
        </p:nvSpPr>
        <p:spPr>
          <a:xfrm>
            <a:off x="468360" y="69228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pic>
        <p:nvPicPr>
          <p:cNvPr id="1049" name="Picture 6" descr="http://www.personal.psu.edu/afr3/blogs/SIOW/BPD.jpg"/>
          <p:cNvPicPr/>
          <p:nvPr/>
        </p:nvPicPr>
        <p:blipFill>
          <a:blip r:embed="rId3" cstate="print"/>
          <a:stretch/>
        </p:blipFill>
        <p:spPr>
          <a:xfrm>
            <a:off x="517680" y="1319040"/>
            <a:ext cx="3117600" cy="3117960"/>
          </a:xfrm>
          <a:prstGeom prst="rect">
            <a:avLst/>
          </a:prstGeom>
          <a:ln>
            <a:noFill/>
          </a:ln>
        </p:spPr>
      </p:pic>
      <p:sp>
        <p:nvSpPr>
          <p:cNvPr id="1050" name="CustomShape 4"/>
          <p:cNvSpPr/>
          <p:nvPr/>
        </p:nvSpPr>
        <p:spPr>
          <a:xfrm>
            <a:off x="539640" y="4365720"/>
            <a:ext cx="8136000" cy="160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30000"/>
              </a:lnSpc>
              <a:buFont typeface="Calibri"/>
              <a:buChar char="•"/>
            </a:pPr>
            <a:endParaRPr/>
          </a:p>
          <a:p>
            <a:pPr algn="just">
              <a:lnSpc>
                <a:spcPct val="130000"/>
              </a:lnSpc>
              <a:buFont typeface="Calibri"/>
              <a:buChar char="•"/>
            </a:pPr>
            <a:r>
              <a:rPr lang="it-IT" sz="1600">
                <a:solidFill>
                  <a:srgbClr val="404040"/>
                </a:solidFill>
                <a:latin typeface="Calibri"/>
                <a:ea typeface="Calibri"/>
              </a:rPr>
              <a:t> Anche la reattività dello stato d’animo all’ambiente è alterata e il paziente fatica a percepire il contesto in cui si muove, manca di empatia e tende a leggere le situazioni dal punto di vista ridicolo e clownesco. Se contraddetto o ripreso per il suo comportamento piuttosto che adeguarsi si arrabbia e tende a diventare irritabile e aggressivo.</a:t>
            </a:r>
            <a:endParaRPr/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CustomShape 1"/>
          <p:cNvSpPr/>
          <p:nvPr/>
        </p:nvSpPr>
        <p:spPr>
          <a:xfrm>
            <a:off x="4572000" y="1268280"/>
            <a:ext cx="4087800" cy="256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6666FF"/>
                </a:solidFill>
                <a:latin typeface="Calibri"/>
                <a:ea typeface="Calibri"/>
              </a:rPr>
              <a:t>MALATTIE NEUROLOGICHE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latin typeface="Calibri"/>
                <a:ea typeface="Calibri"/>
              </a:rPr>
              <a:t> </a:t>
            </a: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Sindrome Lobo Temporale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 Sclerosi Multipla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 Corea di Huntington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 Epilessia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 Vasculopatia cerebrale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 Lesioni traumatiche emisfero dx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 Neoplasie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53" name="CustomShape 2"/>
          <p:cNvSpPr/>
          <p:nvPr/>
        </p:nvSpPr>
        <p:spPr>
          <a:xfrm>
            <a:off x="684360" y="4233960"/>
            <a:ext cx="2638800" cy="201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FF6600"/>
                </a:solidFill>
                <a:latin typeface="Calibri"/>
                <a:ea typeface="Calibri"/>
              </a:rPr>
              <a:t>MALATTIE INFETTIVE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Influenza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Sifilide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Encefalite di St. Louis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Encefalite Herpetica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AIDS da HIV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54" name="CustomShape 3"/>
          <p:cNvSpPr/>
          <p:nvPr/>
        </p:nvSpPr>
        <p:spPr>
          <a:xfrm>
            <a:off x="538200" y="1268280"/>
            <a:ext cx="4249800" cy="228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FF33CC"/>
                </a:solidFill>
                <a:latin typeface="Calibri"/>
                <a:ea typeface="Calibri"/>
              </a:rPr>
              <a:t>ENDOCRINOPATIE E 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FF33CC"/>
                </a:solidFill>
                <a:latin typeface="Calibri"/>
                <a:ea typeface="Calibri"/>
              </a:rPr>
              <a:t>DISTURBI METABOLICI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Morbo di Addison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Morbo di Cushing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Ipertiroidismo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Stati carenziali (per es. B12)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Dialisi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Complicanze anestesia generale</a:t>
            </a:r>
            <a:endParaRPr/>
          </a:p>
        </p:txBody>
      </p:sp>
      <p:sp>
        <p:nvSpPr>
          <p:cNvPr id="1055" name="CustomShape 4"/>
          <p:cNvSpPr/>
          <p:nvPr/>
        </p:nvSpPr>
        <p:spPr>
          <a:xfrm>
            <a:off x="4572000" y="4210200"/>
            <a:ext cx="4392720" cy="14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00CC66"/>
                </a:solidFill>
                <a:latin typeface="Calibri"/>
                <a:ea typeface="Calibri"/>
              </a:rPr>
              <a:t>FARMACI O SOSTANZE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Corticosteroidi, ACTH, tiroxina, L-DOPA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I-MAO, anticolinergici</a:t>
            </a:r>
            <a:endParaRPr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it-IT">
                <a:solidFill>
                  <a:srgbClr val="404040"/>
                </a:solidFill>
                <a:latin typeface="Calibri"/>
                <a:ea typeface="Calibri"/>
              </a:rPr>
              <a:t>Alcool, allucinogeni, cocaina, amfetamina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56" name="CustomShape 5"/>
          <p:cNvSpPr/>
          <p:nvPr/>
        </p:nvSpPr>
        <p:spPr>
          <a:xfrm>
            <a:off x="0" y="0"/>
            <a:ext cx="9144000" cy="76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2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CONDIZIONI ORGANICHE CHE POSSONO DETERMINARE UNA </a:t>
            </a:r>
            <a:endParaRPr/>
          </a:p>
          <a:p>
            <a:pPr algn="ctr">
              <a:lnSpc>
                <a:spcPct val="12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SINDROME MANIACALE SECONDARIA</a:t>
            </a:r>
            <a:endParaRPr/>
          </a:p>
        </p:txBody>
      </p:sp>
      <p:sp>
        <p:nvSpPr>
          <p:cNvPr id="1057" name="Line 6"/>
          <p:cNvSpPr/>
          <p:nvPr/>
        </p:nvSpPr>
        <p:spPr>
          <a:xfrm>
            <a:off x="468360" y="83664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CustomShape 1"/>
          <p:cNvSpPr/>
          <p:nvPr/>
        </p:nvSpPr>
        <p:spPr>
          <a:xfrm>
            <a:off x="107504" y="2922480"/>
            <a:ext cx="8424720" cy="330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buFont typeface="Calibri"/>
              <a:buAutoNum type="arabicPeriod"/>
            </a:pPr>
            <a:r>
              <a:rPr lang="it-IT" sz="1600" b="1" dirty="0">
                <a:solidFill>
                  <a:srgbClr val="C00000"/>
                </a:solidFill>
                <a:latin typeface="Calibri"/>
                <a:ea typeface="Calibri"/>
              </a:rPr>
              <a:t>Effetto sugli elettroliti e sul trasporto ionico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solidFill>
                  <a:srgbClr val="C00000"/>
                </a:solidFill>
                <a:latin typeface="Calibri"/>
                <a:ea typeface="Calibri"/>
              </a:rPr>
              <a:t>	</a:t>
            </a: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per la somiglianza con il Na</a:t>
            </a:r>
            <a:r>
              <a:rPr lang="it-IT" sz="1600" baseline="30000" dirty="0">
                <a:solidFill>
                  <a:srgbClr val="404040"/>
                </a:solidFill>
                <a:latin typeface="Calibri"/>
                <a:ea typeface="Calibri"/>
              </a:rPr>
              <a:t>+</a:t>
            </a: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, potrebbe influire 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        sul trasporto ionico</a:t>
            </a:r>
            <a:endParaRPr dirty="0"/>
          </a:p>
          <a:p>
            <a:pPr>
              <a:lnSpc>
                <a:spcPct val="100000"/>
              </a:lnSpc>
              <a:buFont typeface="Calibri"/>
              <a:buAutoNum type="arabicPeriod"/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solidFill>
                  <a:srgbClr val="C00000"/>
                </a:solidFill>
                <a:latin typeface="Calibri"/>
                <a:ea typeface="Calibri"/>
              </a:rPr>
              <a:t>2.  Effetto sui neurotrasmettitori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solidFill>
                  <a:srgbClr val="C00000"/>
                </a:solidFill>
                <a:latin typeface="Calibri"/>
                <a:ea typeface="Calibri"/>
              </a:rPr>
              <a:t>      </a:t>
            </a: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aumenta l’attività della serotonina
      riduce il turnover della NA e DA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solidFill>
                  <a:srgbClr val="C00000"/>
                </a:solidFill>
                <a:latin typeface="Calibri"/>
                <a:ea typeface="Calibri"/>
              </a:rPr>
              <a:t>3. Effetti sui secondi messaggeri</a:t>
            </a: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      </a:t>
            </a:r>
            <a:r>
              <a:rPr lang="it-IT" sz="1600" b="1" dirty="0">
                <a:solidFill>
                  <a:srgbClr val="16165D"/>
                </a:solidFill>
                <a:latin typeface="Calibri"/>
                <a:ea typeface="Calibri"/>
              </a:rPr>
              <a:t> </a:t>
            </a: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inibisce enzimi coinvolti nel </a:t>
            </a:r>
            <a:r>
              <a:rPr lang="it-IT" sz="1600" dirty="0" err="1">
                <a:solidFill>
                  <a:srgbClr val="404040"/>
                </a:solidFill>
                <a:latin typeface="Calibri"/>
                <a:ea typeface="Calibri"/>
              </a:rPr>
              <a:t>recycling</a:t>
            </a: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 dei PI di membrana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b="1" dirty="0">
                <a:solidFill>
                  <a:srgbClr val="16165D"/>
                </a:solidFill>
                <a:latin typeface="Calibri"/>
                <a:ea typeface="Calibri"/>
              </a:rPr>
              <a:t>       </a:t>
            </a: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sembra ridurre i livelli di IP</a:t>
            </a:r>
            <a:r>
              <a:rPr lang="it-IT" sz="1600" baseline="-30000" dirty="0">
                <a:solidFill>
                  <a:srgbClr val="404040"/>
                </a:solidFill>
                <a:latin typeface="Calibri"/>
                <a:ea typeface="Calibri"/>
              </a:rPr>
              <a:t>3</a:t>
            </a: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 e DAG, secondi messaggeri coinvolti nella trasmissione muscarinica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      e adrenergica</a:t>
            </a:r>
            <a:endParaRPr dirty="0"/>
          </a:p>
          <a:p>
            <a:pPr>
              <a:lnSpc>
                <a:spcPct val="100000"/>
              </a:lnSpc>
            </a:pPr>
            <a:r>
              <a:rPr lang="it-IT" sz="1600" dirty="0">
                <a:solidFill>
                  <a:srgbClr val="404040"/>
                </a:solidFill>
                <a:latin typeface="Calibri"/>
                <a:ea typeface="Calibri"/>
              </a:rPr>
              <a:t> </a:t>
            </a:r>
            <a:endParaRPr dirty="0"/>
          </a:p>
        </p:txBody>
      </p:sp>
      <p:pic>
        <p:nvPicPr>
          <p:cNvPr id="1060" name="Picture 2" descr="image%20516"/>
          <p:cNvPicPr/>
          <p:nvPr/>
        </p:nvPicPr>
        <p:blipFill>
          <a:blip r:embed="rId2" cstate="print"/>
          <a:srcRect l="5598" t="4225" r="4787" b="15627"/>
          <a:stretch/>
        </p:blipFill>
        <p:spPr>
          <a:xfrm>
            <a:off x="4932040" y="2665460"/>
            <a:ext cx="4190760" cy="2487600"/>
          </a:xfrm>
          <a:prstGeom prst="rect">
            <a:avLst/>
          </a:prstGeom>
          <a:ln>
            <a:noFill/>
          </a:ln>
        </p:spPr>
      </p:pic>
      <p:sp>
        <p:nvSpPr>
          <p:cNvPr id="1061" name="CustomShape 2"/>
          <p:cNvSpPr/>
          <p:nvPr/>
        </p:nvSpPr>
        <p:spPr>
          <a:xfrm>
            <a:off x="2354400" y="260280"/>
            <a:ext cx="2500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LITIO CARBONATO</a:t>
            </a:r>
            <a:endParaRPr/>
          </a:p>
        </p:txBody>
      </p:sp>
      <p:sp>
        <p:nvSpPr>
          <p:cNvPr id="1062" name="CustomShape 3"/>
          <p:cNvSpPr/>
          <p:nvPr/>
        </p:nvSpPr>
        <p:spPr>
          <a:xfrm>
            <a:off x="539640" y="1268280"/>
            <a:ext cx="6551640" cy="82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404040"/>
                </a:solidFill>
                <a:latin typeface="Calibri"/>
                <a:ea typeface="Calibri"/>
              </a:rPr>
              <a:t>I sali di litio sono utilizzati nella profilassi e nel trattamento della mania, nella profilassi del disturbo bipolare (disturbo maniaco-depressivo) e in quella della depressione ricorrente (disturbo unipolare o depressione unipolare). </a:t>
            </a:r>
            <a:endParaRPr/>
          </a:p>
        </p:txBody>
      </p:sp>
      <p:sp>
        <p:nvSpPr>
          <p:cNvPr id="1063" name="Line 4"/>
          <p:cNvSpPr/>
          <p:nvPr/>
        </p:nvSpPr>
        <p:spPr>
          <a:xfrm>
            <a:off x="468360" y="907920"/>
            <a:ext cx="648000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sp>
        <p:nvSpPr>
          <p:cNvPr id="1064" name="CustomShape 5"/>
          <p:cNvSpPr/>
          <p:nvPr/>
        </p:nvSpPr>
        <p:spPr>
          <a:xfrm>
            <a:off x="403560" y="2421000"/>
            <a:ext cx="209340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COME FUNZIONA:</a:t>
            </a:r>
            <a:endParaRPr/>
          </a:p>
        </p:txBody>
      </p:sp>
      <p:pic>
        <p:nvPicPr>
          <p:cNvPr id="1065" name="Picture 12" descr="http://www.slate.com/content/dam/slate/archive/2010/07/1_123125_2257175_2259456_100702_bpt_lithium.jpg.CROP.original-original.jpg"/>
          <p:cNvPicPr/>
          <p:nvPr/>
        </p:nvPicPr>
        <p:blipFill>
          <a:blip r:embed="rId3" cstate="print"/>
          <a:stretch/>
        </p:blipFill>
        <p:spPr>
          <a:xfrm>
            <a:off x="7451640" y="115920"/>
            <a:ext cx="1465200" cy="146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2" descr="http://classconnection.s3.amazonaws.com/33/flashcards/602033/jpg/lithium_moa1336099486634.jpg"/>
          <p:cNvPicPr/>
          <p:nvPr/>
        </p:nvPicPr>
        <p:blipFill>
          <a:blip r:embed="rId2" cstate="print"/>
          <a:stretch/>
        </p:blipFill>
        <p:spPr>
          <a:xfrm>
            <a:off x="826920" y="981000"/>
            <a:ext cx="3375360" cy="1871640"/>
          </a:xfrm>
          <a:prstGeom prst="rect">
            <a:avLst/>
          </a:prstGeom>
          <a:ln>
            <a:noFill/>
          </a:ln>
        </p:spPr>
      </p:pic>
      <p:pic>
        <p:nvPicPr>
          <p:cNvPr id="1068" name="Picture 4" descr="http://www.nature.com/mp/journal/v8/n2/images/4001306f1.jpg"/>
          <p:cNvPicPr/>
          <p:nvPr/>
        </p:nvPicPr>
        <p:blipFill>
          <a:blip r:embed="rId3" cstate="print"/>
          <a:stretch/>
        </p:blipFill>
        <p:spPr>
          <a:xfrm>
            <a:off x="4284720" y="3068640"/>
            <a:ext cx="4140000" cy="3316320"/>
          </a:xfrm>
          <a:prstGeom prst="rect">
            <a:avLst/>
          </a:prstGeom>
          <a:ln>
            <a:noFill/>
          </a:ln>
        </p:spPr>
      </p:pic>
      <p:sp>
        <p:nvSpPr>
          <p:cNvPr id="1069" name="CustomShape 1"/>
          <p:cNvSpPr/>
          <p:nvPr/>
        </p:nvSpPr>
        <p:spPr>
          <a:xfrm>
            <a:off x="2786040" y="189000"/>
            <a:ext cx="25002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LITIO CARBONATO</a:t>
            </a:r>
            <a:endParaRPr/>
          </a:p>
        </p:txBody>
      </p:sp>
      <p:sp>
        <p:nvSpPr>
          <p:cNvPr id="1070" name="Line 2"/>
          <p:cNvSpPr/>
          <p:nvPr/>
        </p:nvSpPr>
        <p:spPr>
          <a:xfrm>
            <a:off x="900000" y="765000"/>
            <a:ext cx="648036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sp>
        <p:nvSpPr>
          <p:cNvPr id="1071" name="CustomShape 3"/>
          <p:cNvSpPr/>
          <p:nvPr/>
        </p:nvSpPr>
        <p:spPr>
          <a:xfrm>
            <a:off x="4643280" y="1200240"/>
            <a:ext cx="3384720" cy="1067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 b="1">
                <a:solidFill>
                  <a:srgbClr val="C00000"/>
                </a:solidFill>
                <a:latin typeface="Calibri"/>
                <a:ea typeface="Calibri"/>
              </a:rPr>
              <a:t>Effetti a breve termine </a:t>
            </a:r>
            <a:r>
              <a:rPr lang="it-IT" sz="1600">
                <a:solidFill>
                  <a:srgbClr val="404040"/>
                </a:solidFill>
                <a:latin typeface="Calibri"/>
                <a:ea typeface="Calibri"/>
              </a:rPr>
              <a:t>legati alla modulazione delle attività cellulari per interferenza con le vie di segnale attivate da recettori di membrana</a:t>
            </a:r>
            <a:endParaRPr/>
          </a:p>
        </p:txBody>
      </p:sp>
      <p:sp>
        <p:nvSpPr>
          <p:cNvPr id="1072" name="CustomShape 4"/>
          <p:cNvSpPr/>
          <p:nvPr/>
        </p:nvSpPr>
        <p:spPr>
          <a:xfrm>
            <a:off x="900000" y="3860640"/>
            <a:ext cx="2664000" cy="1554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404040"/>
                </a:solidFill>
                <a:latin typeface="Calibri"/>
                <a:ea typeface="Calibri"/>
              </a:rPr>
              <a:t>Possibili </a:t>
            </a:r>
            <a:r>
              <a:rPr lang="it-IT" sz="1600" b="1">
                <a:solidFill>
                  <a:srgbClr val="C00000"/>
                </a:solidFill>
                <a:latin typeface="Calibri"/>
                <a:ea typeface="Calibri"/>
              </a:rPr>
              <a:t>effetti a lungo termine</a:t>
            </a:r>
            <a:r>
              <a:rPr lang="it-IT" sz="1600">
                <a:solidFill>
                  <a:srgbClr val="404040"/>
                </a:solidFill>
                <a:latin typeface="Calibri"/>
                <a:ea typeface="Calibri"/>
              </a:rPr>
              <a:t> sulla plasticità cellulare conseguenti alla interazione con segnali cellulari destinati alla trascrizione genica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CustomShape 1"/>
          <p:cNvSpPr/>
          <p:nvPr/>
        </p:nvSpPr>
        <p:spPr>
          <a:xfrm>
            <a:off x="395280" y="687240"/>
            <a:ext cx="1873080" cy="560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9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Tiroide</a:t>
            </a: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	</a:t>
            </a:r>
            <a:r>
              <a:rPr lang="it-IT" sz="2000">
                <a:solidFill>
                  <a:srgbClr val="FF3300"/>
                </a:solidFill>
                <a:latin typeface="Calibri"/>
                <a:ea typeface="Calibri"/>
              </a:rPr>
              <a:t>	</a:t>
            </a:r>
            <a:endParaRPr/>
          </a:p>
          <a:p>
            <a:pPr algn="just">
              <a:lnSpc>
                <a:spcPct val="9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Rene</a:t>
            </a: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it-IT" sz="2000">
                <a:solidFill>
                  <a:srgbClr val="FF3300"/>
                </a:solidFill>
                <a:latin typeface="Calibri"/>
                <a:ea typeface="Calibri"/>
              </a:rPr>
              <a:t>	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it-IT" sz="1200">
                <a:solidFill>
                  <a:srgbClr val="FF330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9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Sistema</a:t>
            </a:r>
            <a:r>
              <a:rPr lang="it-IT" sz="200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endParaRPr/>
          </a:p>
          <a:p>
            <a:pPr>
              <a:lnSpc>
                <a:spcPct val="9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nervoso</a:t>
            </a:r>
            <a:r>
              <a:rPr lang="it-IT" sz="2000">
                <a:solidFill>
                  <a:srgbClr val="FF330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Metabolismo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>
                <a:solidFill>
                  <a:srgbClr val="FF330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9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Cute</a:t>
            </a:r>
            <a:r>
              <a:rPr lang="it-IT" sz="2000">
                <a:solidFill>
                  <a:srgbClr val="FF330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000">
                <a:solidFill>
                  <a:srgbClr val="FF330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9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Apparato </a:t>
            </a:r>
            <a:endParaRPr/>
          </a:p>
          <a:p>
            <a:pPr>
              <a:lnSpc>
                <a:spcPct val="9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Gastroenterico 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1600">
                <a:solidFill>
                  <a:srgbClr val="FF3300"/>
                </a:solidFill>
                <a:latin typeface="Calibri"/>
                <a:ea typeface="Calibri"/>
              </a:rPr>
              <a:t>	</a:t>
            </a:r>
            <a:endParaRPr/>
          </a:p>
          <a:p>
            <a:pPr>
              <a:lnSpc>
                <a:spcPct val="9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  <a:ea typeface="Calibri"/>
              </a:rPr>
              <a:t>Cuore e vasi</a:t>
            </a:r>
            <a:endParaRPr/>
          </a:p>
        </p:txBody>
      </p:sp>
      <p:sp>
        <p:nvSpPr>
          <p:cNvPr id="1075" name="CustomShape 2"/>
          <p:cNvSpPr/>
          <p:nvPr/>
        </p:nvSpPr>
        <p:spPr>
          <a:xfrm>
            <a:off x="2428920" y="-27000"/>
            <a:ext cx="37270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1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EFFETTI SISTEMICI DEL LITIO</a:t>
            </a:r>
            <a:endParaRPr/>
          </a:p>
        </p:txBody>
      </p:sp>
      <p:sp>
        <p:nvSpPr>
          <p:cNvPr id="1076" name="Line 3"/>
          <p:cNvSpPr/>
          <p:nvPr/>
        </p:nvSpPr>
        <p:spPr>
          <a:xfrm>
            <a:off x="2124000" y="692280"/>
            <a:ext cx="0" cy="5949720"/>
          </a:xfrm>
          <a:prstGeom prst="line">
            <a:avLst/>
          </a:prstGeom>
          <a:ln w="9360">
            <a:solidFill>
              <a:srgbClr val="BC0024"/>
            </a:solidFill>
            <a:miter/>
          </a:ln>
        </p:spPr>
      </p:sp>
      <p:sp>
        <p:nvSpPr>
          <p:cNvPr id="1077" name="Line 4"/>
          <p:cNvSpPr/>
          <p:nvPr/>
        </p:nvSpPr>
        <p:spPr>
          <a:xfrm>
            <a:off x="971640" y="549360"/>
            <a:ext cx="6913440" cy="0"/>
          </a:xfrm>
          <a:prstGeom prst="line">
            <a:avLst/>
          </a:prstGeom>
          <a:ln w="9360">
            <a:solidFill>
              <a:srgbClr val="BC0024"/>
            </a:solidFill>
            <a:miter/>
          </a:ln>
        </p:spPr>
      </p:sp>
      <p:sp>
        <p:nvSpPr>
          <p:cNvPr id="1078" name="CustomShape 5"/>
          <p:cNvSpPr/>
          <p:nvPr/>
        </p:nvSpPr>
        <p:spPr>
          <a:xfrm>
            <a:off x="2160720" y="692280"/>
            <a:ext cx="6732360" cy="57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Ipotiroidismo nel 3-5% dei pazienti 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Diminuzione della capacità di concentrazione renale. Poliuria. 	</a:t>
            </a:r>
            <a:endParaRPr/>
          </a:p>
          <a:p>
            <a:pPr algn="just">
              <a:lnSpc>
                <a:spcPct val="9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Funzione glomerulare preservata  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Fine tremore nel 33-65% dei pazienti: persiste nel 4-15% dei pazienti in terapia di mantenimento. Diminuzione della coordinazione motoria- una lieve atassia può indicare tossicità. Debolezza muscolare. Segni extrapiramidali. Disturbi mnesici</a:t>
            </a:r>
            <a:endParaRPr/>
          </a:p>
          <a:p>
            <a:pPr algn="just">
              <a:lnSpc>
                <a:spcPct val="90000"/>
              </a:lnSpc>
            </a:pPr>
            <a:r>
              <a:rPr lang="it-IT">
                <a:solidFill>
                  <a:srgbClr val="FF3300"/>
                </a:solidFill>
                <a:latin typeface="Calibri"/>
                <a:ea typeface="Calibri"/>
              </a:rPr>
              <a:t>	</a:t>
            </a:r>
            <a:endParaRPr/>
          </a:p>
          <a:p>
            <a:pPr algn="just">
              <a:lnSpc>
                <a:spcPct val="9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Lieve decalcificazione, ma senza osteoporosi clinica.  Aumento di peso. Alterazione del metabolismo glucidico. 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Lesioni maculo-papulari e acneiformi reversibili. Moderata perdita di capelli - quasi sempre femminile; rarissima l’alopecia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Pirosi gastrica, diarrea collegati all’ora della somministrazione</a:t>
            </a: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endParaRPr/>
          </a:p>
          <a:p>
            <a:pPr algn="just">
              <a:lnSpc>
                <a:spcPct val="90000"/>
              </a:lnSpc>
            </a:pPr>
            <a:r>
              <a:rPr lang="it-IT">
                <a:solidFill>
                  <a:srgbClr val="002060"/>
                </a:solidFill>
                <a:latin typeface="Calibri"/>
                <a:ea typeface="Calibri"/>
              </a:rPr>
              <a:t>ECG: appiattimento o inversione dell’onda T benigna, reversibile. Disfunzione del nodo del seno dose-dipendente	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CustomShape 2"/>
          <p:cNvSpPr/>
          <p:nvPr/>
        </p:nvSpPr>
        <p:spPr>
          <a:xfrm>
            <a:off x="1346040" y="693720"/>
            <a:ext cx="617868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400" b="1">
                <a:solidFill>
                  <a:srgbClr val="002060"/>
                </a:solidFill>
                <a:latin typeface="Calibri"/>
                <a:ea typeface="Calibri"/>
              </a:rPr>
              <a:t>VANTAGGI	         </a:t>
            </a: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SVANTAGGI</a:t>
            </a:r>
            <a:endParaRPr/>
          </a:p>
        </p:txBody>
      </p:sp>
      <p:sp>
        <p:nvSpPr>
          <p:cNvPr id="1082" name="TextShape 3"/>
          <p:cNvSpPr txBox="1"/>
          <p:nvPr/>
        </p:nvSpPr>
        <p:spPr>
          <a:xfrm>
            <a:off x="539640" y="-27360"/>
            <a:ext cx="7772400" cy="5763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800" b="1">
                <a:solidFill>
                  <a:srgbClr val="BC0024"/>
                </a:solidFill>
                <a:latin typeface="Calibri"/>
                <a:ea typeface="Calibri"/>
              </a:rPr>
              <a:t>LITIO</a:t>
            </a:r>
            <a:endParaRPr/>
          </a:p>
        </p:txBody>
      </p:sp>
      <p:sp>
        <p:nvSpPr>
          <p:cNvPr id="1083" name="TextShape 4"/>
          <p:cNvSpPr txBox="1"/>
          <p:nvPr/>
        </p:nvSpPr>
        <p:spPr>
          <a:xfrm>
            <a:off x="539280" y="1158840"/>
            <a:ext cx="4032360" cy="16940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Molto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efficace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 come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antimaniacale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   e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stabilizzante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Riduce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mortalità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 e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suicidio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50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anni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di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esperienza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clinica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Prescrivibile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secondo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linee</a:t>
            </a:r>
            <a:r>
              <a:rPr lang="en-US" dirty="0">
                <a:solidFill>
                  <a:srgbClr val="00206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guida</a:t>
            </a:r>
            <a:endParaRPr dirty="0"/>
          </a:p>
          <a:p>
            <a:pPr>
              <a:lnSpc>
                <a:spcPct val="100000"/>
              </a:lnSpc>
              <a:buFont typeface="Calibri"/>
              <a:buChar char="•"/>
            </a:pPr>
            <a:r>
              <a:rPr lang="en-US" dirty="0" err="1">
                <a:solidFill>
                  <a:srgbClr val="002060"/>
                </a:solidFill>
                <a:latin typeface="Calibri"/>
                <a:ea typeface="Calibri"/>
              </a:rPr>
              <a:t>Economico</a:t>
            </a:r>
            <a:endParaRPr dirty="0"/>
          </a:p>
        </p:txBody>
      </p:sp>
      <p:sp>
        <p:nvSpPr>
          <p:cNvPr id="1084" name="TextShape 5"/>
          <p:cNvSpPr txBox="1"/>
          <p:nvPr/>
        </p:nvSpPr>
        <p:spPr>
          <a:xfrm>
            <a:off x="4859280" y="1158480"/>
            <a:ext cx="4176720" cy="169445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90000"/>
              </a:lnSpc>
              <a:buFont typeface="Calibri"/>
              <a:buChar char="•"/>
            </a:pPr>
            <a:r>
              <a:rPr lang="en-US" dirty="0" err="1">
                <a:solidFill>
                  <a:srgbClr val="C00000"/>
                </a:solidFill>
                <a:latin typeface="Calibri"/>
                <a:ea typeface="Calibri"/>
              </a:rPr>
              <a:t>Inizio</a:t>
            </a:r>
            <a:r>
              <a:rPr lang="en-US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ea typeface="Calibri"/>
              </a:rPr>
              <a:t>efficacia</a:t>
            </a:r>
            <a:r>
              <a:rPr lang="en-US" dirty="0">
                <a:solidFill>
                  <a:srgbClr val="C00000"/>
                </a:solidFill>
                <a:latin typeface="Calibri"/>
                <a:ea typeface="Calibri"/>
              </a:rPr>
              <a:t> lento</a:t>
            </a:r>
            <a:endParaRPr dirty="0"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en-US" dirty="0" err="1">
                <a:solidFill>
                  <a:srgbClr val="C00000"/>
                </a:solidFill>
                <a:latin typeface="Calibri"/>
                <a:ea typeface="Calibri"/>
              </a:rPr>
              <a:t>Meno</a:t>
            </a:r>
            <a:r>
              <a:rPr lang="en-US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ea typeface="Calibri"/>
              </a:rPr>
              <a:t>efficace</a:t>
            </a:r>
            <a:r>
              <a:rPr lang="en-US" dirty="0">
                <a:solidFill>
                  <a:srgbClr val="C00000"/>
                </a:solidFill>
                <a:latin typeface="Calibri"/>
                <a:ea typeface="Calibri"/>
              </a:rPr>
              <a:t> in </a:t>
            </a:r>
            <a:r>
              <a:rPr lang="en-US" dirty="0" err="1">
                <a:solidFill>
                  <a:srgbClr val="C00000"/>
                </a:solidFill>
                <a:latin typeface="Calibri"/>
                <a:ea typeface="Calibri"/>
              </a:rPr>
              <a:t>certi</a:t>
            </a:r>
            <a:r>
              <a:rPr lang="en-US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ea typeface="Calibri"/>
              </a:rPr>
              <a:t>sottotipi</a:t>
            </a:r>
            <a:r>
              <a:rPr lang="en-US" dirty="0">
                <a:solidFill>
                  <a:srgbClr val="C00000"/>
                </a:solidFill>
                <a:latin typeface="Calibri"/>
                <a:ea typeface="Calibri"/>
              </a:rPr>
              <a:t> (</a:t>
            </a:r>
            <a:r>
              <a:rPr lang="en-US" dirty="0" err="1">
                <a:solidFill>
                  <a:srgbClr val="C00000"/>
                </a:solidFill>
                <a:latin typeface="Calibri"/>
                <a:ea typeface="Calibri"/>
              </a:rPr>
              <a:t>es</a:t>
            </a:r>
            <a:r>
              <a:rPr lang="en-US" dirty="0">
                <a:solidFill>
                  <a:srgbClr val="C00000"/>
                </a:solidFill>
                <a:latin typeface="Calibri"/>
                <a:ea typeface="Calibri"/>
              </a:rPr>
              <a:t>. Rapid Cyclers)</a:t>
            </a:r>
            <a:endParaRPr dirty="0"/>
          </a:p>
          <a:p>
            <a:pPr>
              <a:lnSpc>
                <a:spcPct val="90000"/>
              </a:lnSpc>
              <a:buFont typeface="Calibri"/>
              <a:buChar char="•"/>
            </a:pPr>
            <a:r>
              <a:rPr lang="en-US" dirty="0" err="1">
                <a:solidFill>
                  <a:srgbClr val="C00000"/>
                </a:solidFill>
                <a:latin typeface="Calibri"/>
                <a:ea typeface="Calibri"/>
              </a:rPr>
              <a:t>Ristretto</a:t>
            </a:r>
            <a:r>
              <a:rPr lang="en-US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ea typeface="Calibri"/>
              </a:rPr>
              <a:t>indice</a:t>
            </a:r>
            <a:r>
              <a:rPr lang="en-US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alibri"/>
                <a:ea typeface="Calibri"/>
              </a:rPr>
              <a:t>terapeutico</a:t>
            </a:r>
            <a:r>
              <a:rPr lang="en-US" dirty="0">
                <a:solidFill>
                  <a:srgbClr val="C00000"/>
                </a:solidFill>
                <a:latin typeface="Calibri"/>
                <a:ea typeface="Calibri"/>
              </a:rPr>
              <a:t> con </a:t>
            </a:r>
            <a:r>
              <a:rPr lang="en-US" dirty="0" err="1">
                <a:solidFill>
                  <a:srgbClr val="C00000"/>
                </a:solidFill>
                <a:latin typeface="Calibri"/>
                <a:ea typeface="Calibri"/>
              </a:rPr>
              <a:t>e</a:t>
            </a:r>
            <a:r>
              <a:rPr lang="en-US" b="1" dirty="0" err="1">
                <a:solidFill>
                  <a:srgbClr val="C00000"/>
                </a:solidFill>
                <a:latin typeface="Calibri"/>
                <a:ea typeface="Calibri"/>
              </a:rPr>
              <a:t>ffetti</a:t>
            </a:r>
            <a:r>
              <a:rPr lang="en-US" b="1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libri"/>
                <a:ea typeface="Calibri"/>
              </a:rPr>
              <a:t>collaterali</a:t>
            </a:r>
            <a:r>
              <a:rPr lang="en-US" b="1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libri"/>
                <a:ea typeface="Calibri"/>
              </a:rPr>
              <a:t>numerosi</a:t>
            </a:r>
            <a:r>
              <a:rPr lang="en-US" b="1" dirty="0">
                <a:solidFill>
                  <a:srgbClr val="C00000"/>
                </a:solidFill>
                <a:latin typeface="Calibri"/>
                <a:ea typeface="Calibri"/>
              </a:rPr>
              <a:t> e </a:t>
            </a:r>
            <a:r>
              <a:rPr lang="en-US" b="1" dirty="0" err="1">
                <a:solidFill>
                  <a:srgbClr val="C00000"/>
                </a:solidFill>
                <a:latin typeface="Calibri"/>
                <a:ea typeface="Calibri"/>
              </a:rPr>
              <a:t>potenzialmente</a:t>
            </a:r>
            <a:r>
              <a:rPr lang="en-US" b="1" dirty="0">
                <a:solidFill>
                  <a:srgbClr val="C00000"/>
                </a:solidFill>
                <a:latin typeface="Calibri"/>
                <a:ea typeface="Calibri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alibri"/>
                <a:ea typeface="Calibri"/>
              </a:rPr>
              <a:t>gravi</a:t>
            </a:r>
            <a:endParaRPr dirty="0"/>
          </a:p>
        </p:txBody>
      </p:sp>
      <p:sp>
        <p:nvSpPr>
          <p:cNvPr id="1085" name="Line 6"/>
          <p:cNvSpPr/>
          <p:nvPr/>
        </p:nvSpPr>
        <p:spPr>
          <a:xfrm>
            <a:off x="1332000" y="549360"/>
            <a:ext cx="6192720" cy="0"/>
          </a:xfrm>
          <a:prstGeom prst="line">
            <a:avLst/>
          </a:prstGeom>
          <a:ln w="9360">
            <a:solidFill>
              <a:srgbClr val="BC0024"/>
            </a:solidFill>
            <a:miter/>
          </a:ln>
        </p:spPr>
      </p:sp>
      <p:sp>
        <p:nvSpPr>
          <p:cNvPr id="1087" name="CustomShape 8"/>
          <p:cNvSpPr/>
          <p:nvPr/>
        </p:nvSpPr>
        <p:spPr>
          <a:xfrm>
            <a:off x="611560" y="2924944"/>
            <a:ext cx="8064360" cy="1800200"/>
          </a:xfrm>
          <a:prstGeom prst="rect">
            <a:avLst/>
          </a:prstGeom>
          <a:noFill/>
          <a:ln w="9360">
            <a:solidFill>
              <a:srgbClr val="BC0024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endParaRPr dirty="0"/>
          </a:p>
        </p:txBody>
      </p:sp>
      <p:sp>
        <p:nvSpPr>
          <p:cNvPr id="1088" name="CustomShape 9"/>
          <p:cNvSpPr/>
          <p:nvPr/>
        </p:nvSpPr>
        <p:spPr>
          <a:xfrm>
            <a:off x="611560" y="2996952"/>
            <a:ext cx="8064360" cy="167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i="1" u="sng" dirty="0">
                <a:solidFill>
                  <a:srgbClr val="C00000"/>
                </a:solidFill>
                <a:latin typeface="Calibri"/>
                <a:ea typeface="Calibri"/>
              </a:rPr>
              <a:t>Intossicazione acuta da litio</a:t>
            </a:r>
            <a:r>
              <a:rPr lang="it-IT" dirty="0">
                <a:solidFill>
                  <a:srgbClr val="16165D"/>
                </a:solidFill>
                <a:latin typeface="Calibri"/>
                <a:ea typeface="Calibri"/>
              </a:rPr>
              <a:t>: </a:t>
            </a: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nausea, vomito, diarrea, insufficienza renale, atassia, confusione mentale, delirio e convulsioni. Appiattimento o inversione delle onde T all’ECG con rischio di arresto cardiaco per minime variazioni dell’equilibrio del potassio.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Riduzione della capacità di concentrazione dell’urina, con rischio di insorgenza di</a:t>
            </a:r>
            <a:r>
              <a:rPr lang="it-IT" dirty="0">
                <a:solidFill>
                  <a:srgbClr val="16165D"/>
                </a:solidFill>
                <a:latin typeface="Calibri"/>
                <a:ea typeface="Calibri"/>
              </a:rPr>
              <a:t> </a:t>
            </a:r>
            <a:r>
              <a:rPr lang="it-IT" i="1" u="sng" dirty="0">
                <a:solidFill>
                  <a:srgbClr val="C00000"/>
                </a:solidFill>
                <a:latin typeface="Calibri"/>
                <a:ea typeface="Calibri"/>
              </a:rPr>
              <a:t>diabete insipido </a:t>
            </a:r>
            <a:r>
              <a:rPr lang="it-IT" i="1" u="sng" dirty="0" err="1">
                <a:solidFill>
                  <a:srgbClr val="C00000"/>
                </a:solidFill>
                <a:latin typeface="Calibri"/>
                <a:ea typeface="Calibri"/>
              </a:rPr>
              <a:t>nefrogenico</a:t>
            </a:r>
            <a:r>
              <a:rPr lang="it-IT" i="1" u="sng" dirty="0">
                <a:solidFill>
                  <a:srgbClr val="C00000"/>
                </a:solidFill>
                <a:latin typeface="Calibri"/>
                <a:ea typeface="Calibri"/>
              </a:rPr>
              <a:t>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it-IT" i="1" u="sng" dirty="0">
                <a:solidFill>
                  <a:srgbClr val="C00000"/>
                </a:solidFill>
                <a:latin typeface="Calibri"/>
                <a:ea typeface="Calibri"/>
              </a:rPr>
              <a:t>Ipotiroidismo e/o gozzo</a:t>
            </a:r>
            <a:r>
              <a:rPr lang="it-IT" dirty="0">
                <a:solidFill>
                  <a:srgbClr val="C00000"/>
                </a:solidFill>
                <a:latin typeface="Calibri"/>
                <a:ea typeface="Calibri"/>
              </a:rPr>
              <a:t>  </a:t>
            </a: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per inibizione dell’</a:t>
            </a:r>
            <a:r>
              <a:rPr lang="it-IT" sz="1600" dirty="0" err="1">
                <a:solidFill>
                  <a:srgbClr val="16165D"/>
                </a:solidFill>
                <a:latin typeface="Calibri"/>
                <a:ea typeface="Calibri"/>
              </a:rPr>
              <a:t>Adenilato</a:t>
            </a: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 </a:t>
            </a:r>
            <a:r>
              <a:rPr lang="it-IT" sz="1600" dirty="0" err="1">
                <a:solidFill>
                  <a:srgbClr val="16165D"/>
                </a:solidFill>
                <a:latin typeface="Calibri"/>
                <a:ea typeface="Calibri"/>
              </a:rPr>
              <a:t>Ciclasi</a:t>
            </a: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 attivata dall’ormone </a:t>
            </a:r>
            <a:r>
              <a:rPr lang="it-IT" sz="1600" dirty="0" err="1">
                <a:solidFill>
                  <a:srgbClr val="16165D"/>
                </a:solidFill>
                <a:latin typeface="Calibri"/>
                <a:ea typeface="Calibri"/>
              </a:rPr>
              <a:t>tireotropo</a:t>
            </a:r>
            <a:r>
              <a:rPr lang="it-IT" sz="1600" dirty="0">
                <a:solidFill>
                  <a:srgbClr val="16165D"/>
                </a:solidFill>
                <a:latin typeface="Calibri"/>
                <a:ea typeface="Calibri"/>
              </a:rPr>
              <a:t> </a:t>
            </a:r>
            <a:endParaRPr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83568" y="494116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611560" y="5157192"/>
            <a:ext cx="7416824" cy="9787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</a:pPr>
            <a:r>
              <a:rPr lang="it-IT" sz="1600" dirty="0" smtClean="0">
                <a:solidFill>
                  <a:srgbClr val="FF0000"/>
                </a:solidFill>
              </a:rPr>
              <a:t>Per questi motivi è stato sostituito da altri farmaci: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it-IT" sz="1600" dirty="0" smtClean="0">
                <a:solidFill>
                  <a:srgbClr val="FF0000"/>
                </a:solidFill>
              </a:rPr>
              <a:t>Antiepilettici (Acido </a:t>
            </a:r>
            <a:r>
              <a:rPr lang="it-IT" sz="1600" dirty="0" err="1" smtClean="0">
                <a:solidFill>
                  <a:srgbClr val="FF0000"/>
                </a:solidFill>
              </a:rPr>
              <a:t>valproico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Carbamazepina</a:t>
            </a:r>
            <a:r>
              <a:rPr lang="it-IT" sz="1600" dirty="0" smtClean="0">
                <a:solidFill>
                  <a:srgbClr val="FF0000"/>
                </a:solidFill>
              </a:rPr>
              <a:t>)</a:t>
            </a:r>
          </a:p>
          <a:p>
            <a:pPr marL="457200" indent="-457200">
              <a:lnSpc>
                <a:spcPct val="120000"/>
              </a:lnSpc>
              <a:buAutoNum type="arabicParenR"/>
            </a:pPr>
            <a:r>
              <a:rPr lang="it-IT" sz="1600" dirty="0" smtClean="0">
                <a:solidFill>
                  <a:srgbClr val="FF0000"/>
                </a:solidFill>
              </a:rPr>
              <a:t>Antipsicotici atipici (</a:t>
            </a:r>
            <a:r>
              <a:rPr lang="it-IT" sz="1600" dirty="0" err="1" smtClean="0">
                <a:solidFill>
                  <a:srgbClr val="FF0000"/>
                </a:solidFill>
              </a:rPr>
              <a:t>Olanzepina</a:t>
            </a:r>
            <a:r>
              <a:rPr lang="it-IT" sz="1600" dirty="0" smtClean="0">
                <a:solidFill>
                  <a:srgbClr val="FF0000"/>
                </a:solidFill>
              </a:rPr>
              <a:t>, </a:t>
            </a:r>
            <a:r>
              <a:rPr lang="it-IT" sz="1600" dirty="0" err="1" smtClean="0">
                <a:solidFill>
                  <a:srgbClr val="FF0000"/>
                </a:solidFill>
              </a:rPr>
              <a:t>Risperidone</a:t>
            </a:r>
            <a:r>
              <a:rPr lang="it-IT" sz="1600" dirty="0" smtClean="0">
                <a:solidFill>
                  <a:srgbClr val="FF0000"/>
                </a:solidFill>
              </a:rPr>
              <a:t>)</a:t>
            </a:r>
            <a:endParaRPr lang="it-IT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653120" y="128520"/>
            <a:ext cx="5577480" cy="48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600" b="1">
                <a:solidFill>
                  <a:srgbClr val="16165D"/>
                </a:solidFill>
                <a:latin typeface="Calibri"/>
                <a:ea typeface="Calibri"/>
              </a:rPr>
              <a:t>Criteri DSM-IV per </a:t>
            </a:r>
            <a:r>
              <a:rPr lang="it-IT" sz="2600" b="1">
                <a:solidFill>
                  <a:srgbClr val="FF3300"/>
                </a:solidFill>
                <a:latin typeface="Calibri"/>
                <a:ea typeface="Calibri"/>
              </a:rPr>
              <a:t>l’Episodio Maniacale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444600" y="860400"/>
            <a:ext cx="8375400" cy="517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buFont typeface="Calibri"/>
              <a:buAutoNum type="alphaUcPeriod"/>
            </a:pPr>
            <a:r>
              <a:rPr lang="it-IT" sz="1600">
                <a:solidFill>
                  <a:srgbClr val="16165D"/>
                </a:solidFill>
                <a:latin typeface="Calibri"/>
                <a:ea typeface="Calibri"/>
              </a:rPr>
              <a:t>Un periodo definito di umore anormalmente e persistentemente elevato, espansivo, irritabile, della durata di almeno una settimana.</a:t>
            </a:r>
            <a:endParaRPr/>
          </a:p>
          <a:p>
            <a:pPr algn="just">
              <a:lnSpc>
                <a:spcPct val="100000"/>
              </a:lnSpc>
              <a:buFont typeface="Calibri"/>
              <a:buAutoNum type="alphaUcPeriod"/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5D"/>
                </a:solidFill>
                <a:latin typeface="Calibri"/>
                <a:ea typeface="Calibri"/>
              </a:rPr>
              <a:t>B. Durante il periodo di alterazione dell’umore, </a:t>
            </a:r>
            <a:r>
              <a:rPr lang="it-IT" sz="1600" b="1">
                <a:solidFill>
                  <a:srgbClr val="16165D"/>
                </a:solidFill>
                <a:latin typeface="Calibri"/>
                <a:ea typeface="Calibri"/>
              </a:rPr>
              <a:t>TRE</a:t>
            </a:r>
            <a:r>
              <a:rPr lang="it-IT" sz="1600">
                <a:solidFill>
                  <a:srgbClr val="16165D"/>
                </a:solidFill>
                <a:latin typeface="Calibri"/>
                <a:ea typeface="Calibri"/>
              </a:rPr>
              <a:t> (o più) dei seguenti sintomi sono stati persistenti e presenti a livello significativo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1600" b="1">
                <a:solidFill>
                  <a:srgbClr val="16165D"/>
                </a:solidFill>
                <a:latin typeface="Calibri"/>
                <a:ea typeface="Calibri"/>
              </a:rPr>
              <a:t>    	</a:t>
            </a:r>
            <a:r>
              <a:rPr lang="it-IT" b="1">
                <a:solidFill>
                  <a:srgbClr val="FF3300"/>
                </a:solidFill>
                <a:latin typeface="Calibri"/>
                <a:ea typeface="Calibri"/>
              </a:rPr>
              <a:t>.   Autostima ipertrofica o grandiosità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FF3300"/>
                </a:solidFill>
                <a:latin typeface="Calibri"/>
                <a:ea typeface="Calibri"/>
              </a:rPr>
              <a:t>    	.   Diminuito bisogno di sonno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FF3300"/>
                </a:solidFill>
                <a:latin typeface="Calibri"/>
                <a:ea typeface="Calibri"/>
              </a:rPr>
              <a:t>    	.   Maggiore loquacità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FF3300"/>
                </a:solidFill>
                <a:latin typeface="Calibri"/>
                <a:ea typeface="Calibri"/>
              </a:rPr>
              <a:t>	.   Fuga delle idee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FF3300"/>
                </a:solidFill>
                <a:latin typeface="Calibri"/>
                <a:ea typeface="Calibri"/>
              </a:rPr>
              <a:t>    	.   Distraibilità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FF3300"/>
                </a:solidFill>
                <a:latin typeface="Calibri"/>
                <a:ea typeface="Calibri"/>
              </a:rPr>
              <a:t>    	.   Aumento dell’attività finalizzata o agitazione  psicomotoria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FF3300"/>
                </a:solidFill>
                <a:latin typeface="Calibri"/>
                <a:ea typeface="Calibri"/>
              </a:rPr>
              <a:t>	.   Eccessivo coinvolgimento in attività piacevoli con alto potenziale di </a:t>
            </a:r>
            <a:endParaRPr/>
          </a:p>
          <a:p>
            <a:pPr algn="just">
              <a:lnSpc>
                <a:spcPct val="100000"/>
              </a:lnSpc>
            </a:pPr>
            <a:r>
              <a:rPr lang="it-IT" b="1">
                <a:solidFill>
                  <a:srgbClr val="FF3300"/>
                </a:solidFill>
                <a:latin typeface="Calibri"/>
                <a:ea typeface="Calibri"/>
              </a:rPr>
              <a:t>                    conseguenze dannose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5D"/>
                </a:solidFill>
                <a:latin typeface="Calibri"/>
                <a:ea typeface="Calibri"/>
              </a:rPr>
              <a:t>C. I sintomi non soddisfano i criteri per l’Episodio Misto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5D"/>
                </a:solidFill>
                <a:latin typeface="Calibri"/>
                <a:ea typeface="Calibri"/>
              </a:rPr>
              <a:t>D. L’alterazione dell’umore è sufficientemente grave da causare una marcata compromissione del funzionamento lavorativo o delle attività sociali abituali o delle relazioni interpersonali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r>
              <a:rPr lang="it-IT" sz="1600">
                <a:solidFill>
                  <a:srgbClr val="16165D"/>
                </a:solidFill>
                <a:latin typeface="Calibri"/>
                <a:ea typeface="Calibri"/>
              </a:rPr>
              <a:t>E. I sintomi non sono dovuti agli effetti fisiologici diretti di una sostanza o di una condizione medica generale</a:t>
            </a:r>
            <a:endParaRPr/>
          </a:p>
        </p:txBody>
      </p:sp>
      <p:sp>
        <p:nvSpPr>
          <p:cNvPr id="89" name="Line 3"/>
          <p:cNvSpPr/>
          <p:nvPr/>
        </p:nvSpPr>
        <p:spPr>
          <a:xfrm>
            <a:off x="395280" y="692280"/>
            <a:ext cx="8280360" cy="0"/>
          </a:xfrm>
          <a:prstGeom prst="line">
            <a:avLst/>
          </a:prstGeom>
          <a:ln w="9360">
            <a:solidFill>
              <a:srgbClr val="002060"/>
            </a:solidFill>
            <a:miter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1122120" y="1517760"/>
            <a:ext cx="257652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16165D"/>
                </a:solidFill>
                <a:latin typeface="Calibri"/>
              </a:rPr>
              <a:t>IL SISTEMA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16165D"/>
                </a:solidFill>
                <a:latin typeface="Calibri"/>
              </a:rPr>
              <a:t>SEROTONINERGICO</a:t>
            </a: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4877280" y="1517760"/>
            <a:ext cx="256284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16165D"/>
                </a:solidFill>
                <a:latin typeface="Calibri"/>
              </a:rPr>
              <a:t>IL SISTEMA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>
                <a:solidFill>
                  <a:srgbClr val="16165D"/>
                </a:solidFill>
                <a:latin typeface="Calibri"/>
              </a:rPr>
              <a:t>NORADRENERGICO</a:t>
            </a:r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826920" y="115920"/>
            <a:ext cx="749016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PRINCIPALI SISTEMI COINVOLTI NELLA MODULAZIONE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  DEL TONO DELL’UMORE</a:t>
            </a:r>
            <a:endParaRPr/>
          </a:p>
        </p:txBody>
      </p:sp>
      <p:sp>
        <p:nvSpPr>
          <p:cNvPr id="94" name="Line 4"/>
          <p:cNvSpPr/>
          <p:nvPr/>
        </p:nvSpPr>
        <p:spPr>
          <a:xfrm>
            <a:off x="324000" y="1125360"/>
            <a:ext cx="83516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  <p:pic>
        <p:nvPicPr>
          <p:cNvPr id="95" name="Picture 14" descr="https://lh3.googleusercontent.com/-xZ7khImxcCs/TXIzOz71hAI/AAAAAAAAAE4/2SH-KCyJHuY/s1600/image.axd.jpg"/>
          <p:cNvPicPr/>
          <p:nvPr/>
        </p:nvPicPr>
        <p:blipFill>
          <a:blip r:embed="rId2" cstate="print"/>
          <a:stretch/>
        </p:blipFill>
        <p:spPr>
          <a:xfrm>
            <a:off x="1042920" y="2565360"/>
            <a:ext cx="3024360" cy="2448000"/>
          </a:xfrm>
          <a:prstGeom prst="rect">
            <a:avLst/>
          </a:prstGeom>
          <a:ln>
            <a:noFill/>
          </a:ln>
        </p:spPr>
      </p:pic>
      <p:pic>
        <p:nvPicPr>
          <p:cNvPr id="96" name="Picture 8" descr="http://neuropolitics.org/NAsystem.jpg"/>
          <p:cNvPicPr/>
          <p:nvPr/>
        </p:nvPicPr>
        <p:blipFill>
          <a:blip r:embed="rId3" cstate="print"/>
          <a:stretch/>
        </p:blipFill>
        <p:spPr>
          <a:xfrm>
            <a:off x="5003640" y="2565360"/>
            <a:ext cx="2449800" cy="244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1471680" y="115920"/>
            <a:ext cx="5930640" cy="82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IL SISTEMA MONOAMINERGICO: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400" b="1">
                <a:solidFill>
                  <a:srgbClr val="C00000"/>
                </a:solidFill>
                <a:latin typeface="Calibri"/>
                <a:ea typeface="Calibri"/>
              </a:rPr>
              <a:t>NORADRENALINA SEROTONINA e DOPAMINA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1557000" y="2259000"/>
            <a:ext cx="2064240" cy="94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C00000"/>
                </a:solidFill>
                <a:latin typeface="Calibri"/>
              </a:rPr>
              <a:t>NORADRENALINA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C00000"/>
                </a:solidFill>
                <a:latin typeface="Calibri"/>
              </a:rPr>
              <a:t>Concentrazione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C00000"/>
                </a:solidFill>
                <a:latin typeface="Calibri"/>
              </a:rPr>
              <a:t>Attenzione</a:t>
            </a:r>
            <a:endParaRPr/>
          </a:p>
        </p:txBody>
      </p:sp>
      <p:sp>
        <p:nvSpPr>
          <p:cNvPr id="100" name="CustomShape 3"/>
          <p:cNvSpPr/>
          <p:nvPr/>
        </p:nvSpPr>
        <p:spPr>
          <a:xfrm>
            <a:off x="1332000" y="1225440"/>
            <a:ext cx="3975120" cy="3714840"/>
          </a:xfrm>
          <a:prstGeom prst="ellipse">
            <a:avLst/>
          </a:prstGeom>
          <a:noFill/>
          <a:ln w="2556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CustomShape 4"/>
          <p:cNvSpPr/>
          <p:nvPr/>
        </p:nvSpPr>
        <p:spPr>
          <a:xfrm>
            <a:off x="2541600" y="2954160"/>
            <a:ext cx="3973680" cy="3714840"/>
          </a:xfrm>
          <a:prstGeom prst="ellipse">
            <a:avLst/>
          </a:prstGeom>
          <a:noFill/>
          <a:ln w="25560">
            <a:solidFill>
              <a:srgbClr val="00664D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5"/>
          <p:cNvSpPr/>
          <p:nvPr/>
        </p:nvSpPr>
        <p:spPr>
          <a:xfrm>
            <a:off x="3069000" y="5186160"/>
            <a:ext cx="2983320" cy="67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00664D"/>
                </a:solidFill>
                <a:latin typeface="Calibri"/>
              </a:rPr>
              <a:t>DOPAMINA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00664D"/>
                </a:solidFill>
                <a:latin typeface="Calibri"/>
              </a:rPr>
              <a:t>Euforia e Attività psicomotorie</a:t>
            </a:r>
            <a:endParaRPr/>
          </a:p>
        </p:txBody>
      </p:sp>
      <p:sp>
        <p:nvSpPr>
          <p:cNvPr id="103" name="CustomShape 6"/>
          <p:cNvSpPr/>
          <p:nvPr/>
        </p:nvSpPr>
        <p:spPr>
          <a:xfrm>
            <a:off x="3564000" y="2233440"/>
            <a:ext cx="18716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>
                <a:solidFill>
                  <a:srgbClr val="404040"/>
                </a:solidFill>
                <a:latin typeface="Calibri"/>
              </a:rPr>
              <a:t>Ansia e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404040"/>
                </a:solidFill>
                <a:latin typeface="Calibri"/>
              </a:rPr>
              <a:t>Irritabilità</a:t>
            </a:r>
            <a:endParaRPr/>
          </a:p>
        </p:txBody>
      </p:sp>
      <p:sp>
        <p:nvSpPr>
          <p:cNvPr id="104" name="CustomShape 7"/>
          <p:cNvSpPr/>
          <p:nvPr/>
        </p:nvSpPr>
        <p:spPr>
          <a:xfrm>
            <a:off x="3687840" y="2997360"/>
            <a:ext cx="1584360" cy="11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>
                <a:solidFill>
                  <a:srgbClr val="404040"/>
                </a:solidFill>
                <a:latin typeface="Calibri"/>
              </a:rPr>
              <a:t>Umore, Funzioni cognitive, Emotività</a:t>
            </a:r>
            <a:endParaRPr/>
          </a:p>
        </p:txBody>
      </p:sp>
      <p:sp>
        <p:nvSpPr>
          <p:cNvPr id="105" name="CustomShape 8"/>
          <p:cNvSpPr/>
          <p:nvPr/>
        </p:nvSpPr>
        <p:spPr>
          <a:xfrm>
            <a:off x="2556000" y="4105440"/>
            <a:ext cx="187164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>
                <a:solidFill>
                  <a:srgbClr val="404040"/>
                </a:solidFill>
                <a:latin typeface="Calibri"/>
              </a:rPr>
              <a:t>Energia e Motivazione</a:t>
            </a:r>
            <a:endParaRPr/>
          </a:p>
        </p:txBody>
      </p:sp>
      <p:sp>
        <p:nvSpPr>
          <p:cNvPr id="106" name="CustomShape 9"/>
          <p:cNvSpPr/>
          <p:nvPr/>
        </p:nvSpPr>
        <p:spPr>
          <a:xfrm>
            <a:off x="3664080" y="1225440"/>
            <a:ext cx="3975120" cy="3714840"/>
          </a:xfrm>
          <a:prstGeom prst="ellipse">
            <a:avLst/>
          </a:prstGeom>
          <a:noFill/>
          <a:ln w="25560">
            <a:solidFill>
              <a:srgbClr val="FF66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10"/>
          <p:cNvSpPr/>
          <p:nvPr/>
        </p:nvSpPr>
        <p:spPr>
          <a:xfrm>
            <a:off x="5447160" y="2259000"/>
            <a:ext cx="2064240" cy="947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000" b="1">
                <a:solidFill>
                  <a:srgbClr val="FF6600"/>
                </a:solidFill>
                <a:latin typeface="Calibri"/>
              </a:rPr>
              <a:t>SEROTONINA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FF6600"/>
                </a:solidFill>
                <a:latin typeface="Calibri"/>
              </a:rPr>
              <a:t>Ideazione suicidiaria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>
                <a:solidFill>
                  <a:srgbClr val="FF6600"/>
                </a:solidFill>
                <a:latin typeface="Calibri"/>
              </a:rPr>
              <a:t>Impulsività</a:t>
            </a:r>
            <a:endParaRPr/>
          </a:p>
        </p:txBody>
      </p:sp>
      <p:sp>
        <p:nvSpPr>
          <p:cNvPr id="108" name="CustomShape 11"/>
          <p:cNvSpPr/>
          <p:nvPr/>
        </p:nvSpPr>
        <p:spPr>
          <a:xfrm>
            <a:off x="4600440" y="4181400"/>
            <a:ext cx="199548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>
                <a:solidFill>
                  <a:srgbClr val="404040"/>
                </a:solidFill>
                <a:latin typeface="Calibri"/>
              </a:rPr>
              <a:t>Appetito, Sonno, Sesso, Aggressività</a:t>
            </a:r>
            <a:endParaRPr/>
          </a:p>
        </p:txBody>
      </p:sp>
      <p:sp>
        <p:nvSpPr>
          <p:cNvPr id="109" name="Line 12"/>
          <p:cNvSpPr/>
          <p:nvPr/>
        </p:nvSpPr>
        <p:spPr>
          <a:xfrm>
            <a:off x="250920" y="981000"/>
            <a:ext cx="83534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1042920" y="115920"/>
            <a:ext cx="7489800" cy="45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400" b="1">
                <a:solidFill>
                  <a:srgbClr val="C00000"/>
                </a:solidFill>
                <a:latin typeface="Calibri"/>
                <a:ea typeface="Calibri"/>
              </a:rPr>
              <a:t>IPOTESI MONOAMINERGICA DELLA DEPRESSIONE</a:t>
            </a:r>
            <a:endParaRPr/>
          </a:p>
        </p:txBody>
      </p:sp>
      <p:pic>
        <p:nvPicPr>
          <p:cNvPr id="112" name="Picture 4"/>
          <p:cNvPicPr/>
          <p:nvPr/>
        </p:nvPicPr>
        <p:blipFill>
          <a:blip r:embed="rId3" cstate="print"/>
          <a:stretch/>
        </p:blipFill>
        <p:spPr>
          <a:xfrm>
            <a:off x="719280" y="2830680"/>
            <a:ext cx="3697200" cy="2496960"/>
          </a:xfrm>
          <a:prstGeom prst="rect">
            <a:avLst/>
          </a:prstGeom>
          <a:ln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681120" y="1484280"/>
            <a:ext cx="2914560" cy="91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i="1">
                <a:solidFill>
                  <a:srgbClr val="404040"/>
                </a:solidFill>
                <a:latin typeface="Calibri"/>
                <a:ea typeface="Calibri"/>
              </a:rPr>
              <a:t>Enzimi MAO deputati alla degradazione della monoamina</a:t>
            </a:r>
            <a:endParaRPr/>
          </a:p>
        </p:txBody>
      </p:sp>
      <p:sp>
        <p:nvSpPr>
          <p:cNvPr id="114" name="CustomShape 3"/>
          <p:cNvSpPr/>
          <p:nvPr/>
        </p:nvSpPr>
        <p:spPr>
          <a:xfrm>
            <a:off x="3154320" y="2055960"/>
            <a:ext cx="1555920" cy="39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404040"/>
                </a:solidFill>
                <a:latin typeface="Calibri"/>
                <a:ea typeface="Calibri"/>
              </a:rPr>
              <a:t>monoamina</a:t>
            </a:r>
            <a:endParaRPr/>
          </a:p>
        </p:txBody>
      </p:sp>
      <p:sp>
        <p:nvSpPr>
          <p:cNvPr id="115" name="CustomShape 4"/>
          <p:cNvSpPr/>
          <p:nvPr/>
        </p:nvSpPr>
        <p:spPr>
          <a:xfrm rot="2945400">
            <a:off x="1564200" y="2810160"/>
            <a:ext cx="973080" cy="149400"/>
          </a:xfrm>
          <a:prstGeom prst="rightArrow">
            <a:avLst>
              <a:gd name="adj1" fmla="val 16218"/>
              <a:gd name="adj2" fmla="val 5400"/>
            </a:avLst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5"/>
          <p:cNvSpPr/>
          <p:nvPr/>
        </p:nvSpPr>
        <p:spPr>
          <a:xfrm rot="8292000">
            <a:off x="3071520" y="2680560"/>
            <a:ext cx="969840" cy="149400"/>
          </a:xfrm>
          <a:prstGeom prst="rightArrow">
            <a:avLst>
              <a:gd name="adj1" fmla="val 16200"/>
              <a:gd name="adj2" fmla="val 5400"/>
            </a:avLst>
          </a:prstGeom>
          <a:solidFill>
            <a:srgbClr val="000000"/>
          </a:solidFill>
          <a:ln w="9360">
            <a:solidFill>
              <a:srgbClr val="FFFF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CustomShape 6"/>
          <p:cNvSpPr/>
          <p:nvPr/>
        </p:nvSpPr>
        <p:spPr>
          <a:xfrm>
            <a:off x="611280" y="5378400"/>
            <a:ext cx="4033800" cy="42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404040"/>
                </a:solidFill>
                <a:latin typeface="Calibri"/>
                <a:ea typeface="Calibri"/>
              </a:rPr>
              <a:t>Condizioni normali</a:t>
            </a:r>
            <a:endParaRPr/>
          </a:p>
        </p:txBody>
      </p:sp>
      <p:sp>
        <p:nvSpPr>
          <p:cNvPr id="118" name="CustomShape 7"/>
          <p:cNvSpPr/>
          <p:nvPr/>
        </p:nvSpPr>
        <p:spPr>
          <a:xfrm>
            <a:off x="4643280" y="5378400"/>
            <a:ext cx="4114800" cy="84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en-US" sz="2200" b="1">
                <a:solidFill>
                  <a:srgbClr val="404040"/>
                </a:solidFill>
                <a:latin typeface="Calibri"/>
                <a:ea typeface="Calibri"/>
              </a:rPr>
              <a:t>DEPRESSIONE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404040"/>
                </a:solidFill>
                <a:latin typeface="Calibri"/>
                <a:ea typeface="Calibri"/>
              </a:rPr>
              <a:t>Deficit nella trasmissione monoaminergica</a:t>
            </a:r>
            <a:endParaRPr/>
          </a:p>
        </p:txBody>
      </p:sp>
      <p:pic>
        <p:nvPicPr>
          <p:cNvPr id="119" name="Picture 18"/>
          <p:cNvPicPr/>
          <p:nvPr/>
        </p:nvPicPr>
        <p:blipFill>
          <a:blip r:embed="rId4" cstate="print"/>
          <a:stretch/>
        </p:blipFill>
        <p:spPr>
          <a:xfrm>
            <a:off x="4795920" y="2855880"/>
            <a:ext cx="3809880" cy="2502000"/>
          </a:xfrm>
          <a:prstGeom prst="rect">
            <a:avLst/>
          </a:prstGeom>
          <a:ln>
            <a:noFill/>
          </a:ln>
        </p:spPr>
      </p:pic>
      <p:sp>
        <p:nvSpPr>
          <p:cNvPr id="120" name="CustomShape 8"/>
          <p:cNvSpPr/>
          <p:nvPr/>
        </p:nvSpPr>
        <p:spPr>
          <a:xfrm>
            <a:off x="468360" y="838080"/>
            <a:ext cx="8496360" cy="64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>
                <a:solidFill>
                  <a:srgbClr val="404040"/>
                </a:solidFill>
                <a:latin typeface="Calibri"/>
              </a:rPr>
              <a:t>Questa ipotesi, formulata nel 1965, suggerisce che la depressione possa essere correlata a un deficit funzionale di monoamine (in particolare noradrenalina e serotonina). </a:t>
            </a:r>
            <a:endParaRPr/>
          </a:p>
        </p:txBody>
      </p:sp>
      <p:sp>
        <p:nvSpPr>
          <p:cNvPr id="121" name="Line 9"/>
          <p:cNvSpPr/>
          <p:nvPr/>
        </p:nvSpPr>
        <p:spPr>
          <a:xfrm>
            <a:off x="395280" y="620640"/>
            <a:ext cx="8353440" cy="0"/>
          </a:xfrm>
          <a:prstGeom prst="line">
            <a:avLst/>
          </a:prstGeom>
          <a:ln w="31680">
            <a:solidFill>
              <a:srgbClr val="C00000"/>
            </a:solidFill>
            <a:miter/>
          </a:ln>
        </p:spPr>
      </p:sp>
    </p:spTree>
  </p:cSld>
  <p:clrMapOvr>
    <a:masterClrMapping/>
  </p:clrMapOvr>
  <p:transition>
    <p:strip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3642</TotalTime>
  <Words>3216</Words>
  <Application>Microsoft Office PowerPoint</Application>
  <PresentationFormat>Presentazione su schermo (4:3)</PresentationFormat>
  <Paragraphs>710</Paragraphs>
  <Slides>55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56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***</dc:creator>
  <cp:lastModifiedBy>Proprietario</cp:lastModifiedBy>
  <cp:revision>397</cp:revision>
  <cp:lastPrinted>2004-01-15T19:57:37Z</cp:lastPrinted>
  <dcterms:created xsi:type="dcterms:W3CDTF">2001-10-12T08:30:14Z</dcterms:created>
  <dcterms:modified xsi:type="dcterms:W3CDTF">2016-12-12T08:30:17Z</dcterms:modified>
  <dc:language>en-US</dc:language>
</cp:coreProperties>
</file>