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8" r:id="rId2"/>
    <p:sldId id="259" r:id="rId3"/>
    <p:sldId id="260" r:id="rId4"/>
    <p:sldId id="292" r:id="rId5"/>
    <p:sldId id="293" r:id="rId6"/>
    <p:sldId id="294" r:id="rId7"/>
    <p:sldId id="29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04" r:id="rId18"/>
    <p:sldId id="270" r:id="rId19"/>
    <p:sldId id="271" r:id="rId20"/>
    <p:sldId id="305" r:id="rId21"/>
    <p:sldId id="317" r:id="rId22"/>
    <p:sldId id="273" r:id="rId23"/>
    <p:sldId id="318" r:id="rId24"/>
    <p:sldId id="276" r:id="rId25"/>
    <p:sldId id="274" r:id="rId26"/>
    <p:sldId id="275" r:id="rId27"/>
    <p:sldId id="277" r:id="rId28"/>
    <p:sldId id="278" r:id="rId29"/>
    <p:sldId id="279" r:id="rId30"/>
    <p:sldId id="281" r:id="rId31"/>
    <p:sldId id="282" r:id="rId32"/>
    <p:sldId id="283" r:id="rId33"/>
    <p:sldId id="331" r:id="rId34"/>
    <p:sldId id="300" r:id="rId35"/>
    <p:sldId id="285" r:id="rId36"/>
    <p:sldId id="288" r:id="rId37"/>
    <p:sldId id="289" r:id="rId38"/>
    <p:sldId id="286" r:id="rId39"/>
    <p:sldId id="287" r:id="rId40"/>
    <p:sldId id="327" r:id="rId41"/>
    <p:sldId id="326" r:id="rId42"/>
    <p:sldId id="291" r:id="rId43"/>
    <p:sldId id="290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r>
              <a:rPr lang="it-IT" sz="1200">
                <a:latin typeface="Arial"/>
              </a:rPr>
              <a:t>&lt;date/time&gt;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US" sz="1200">
                <a:latin typeface="Calibri"/>
              </a:rPr>
              <a:t>Click to edit the notes format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fld id="{F36FB719-43E2-436B-BBFA-995A8B38EDC7}" type="slidenum">
              <a:rPr lang="it-IT" sz="1200">
                <a:latin typeface="Arial"/>
              </a:rPr>
              <a:pPr algn="r"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69203FC8-AB18-45D8-A3D8-FDEBCFAFFE29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10</a:t>
            </a:fld>
            <a:endParaRPr/>
          </a:p>
        </p:txBody>
      </p:sp>
      <p:sp>
        <p:nvSpPr>
          <p:cNvPr id="622" name="TextShape 2"/>
          <p:cNvSpPr txBox="1"/>
          <p:nvPr/>
        </p:nvSpPr>
        <p:spPr>
          <a:xfrm>
            <a:off x="914400" y="4343400"/>
            <a:ext cx="5029200" cy="4113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89640" tIns="45000" rIns="89640" bIns="45000"/>
          <a:lstStyle/>
          <a:p>
            <a:r>
              <a:rPr lang="en-US" sz="1200" b="1">
                <a:latin typeface="Calibri"/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F4A8395A-2F79-4AED-860E-B73931F012FB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12</a:t>
            </a:fld>
            <a:endParaRPr/>
          </a:p>
        </p:txBody>
      </p:sp>
      <p:sp>
        <p:nvSpPr>
          <p:cNvPr id="624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28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23108D1B-DDCC-49B8-83F1-B70D268909A7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24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26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7963CCDD-13B7-4052-BF4C-FD7E295FFD65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25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 algn="just"/>
            <a:r>
              <a:rPr lang="it-IT" sz="1000">
                <a:latin typeface="Calibri"/>
                <a:ea typeface="Times New Roman"/>
              </a:rPr>
              <a:t>Le differenze tra gli antipsicotici nella possibilità d’indurre sintomi extra-piramidali è legata soprattutto alla percentuale di occupazione dei recettori D2, così evidenziata:</a:t>
            </a:r>
            <a:endParaRPr/>
          </a:p>
          <a:p>
            <a:r>
              <a:rPr lang="it-IT" sz="1000">
                <a:latin typeface="Calibri"/>
                <a:ea typeface="Times New Roman"/>
              </a:rPr>
              <a:t>Aloperidolo 10 mg = 93%</a:t>
            </a:r>
            <a:endParaRPr/>
          </a:p>
          <a:p>
            <a:r>
              <a:rPr lang="it-IT" sz="1000">
                <a:latin typeface="Calibri"/>
                <a:ea typeface="Times New Roman"/>
              </a:rPr>
              <a:t>Risperidone 8 mg = 81%</a:t>
            </a:r>
            <a:endParaRPr/>
          </a:p>
          <a:p>
            <a:r>
              <a:rPr lang="it-IT" sz="1000">
                <a:latin typeface="Calibri"/>
                <a:ea typeface="Times New Roman"/>
              </a:rPr>
              <a:t>Olanzapina 10 mg = 73%</a:t>
            </a:r>
            <a:endParaRPr/>
          </a:p>
          <a:p>
            <a:r>
              <a:rPr lang="it-IT" sz="1000">
                <a:latin typeface="Calibri"/>
                <a:ea typeface="Times New Roman"/>
              </a:rPr>
              <a:t>Risperidone 3 mg = 53%</a:t>
            </a:r>
            <a:endParaRPr/>
          </a:p>
          <a:p>
            <a:r>
              <a:rPr lang="it-IT" sz="1000">
                <a:latin typeface="Calibri"/>
                <a:ea typeface="Times New Roman"/>
              </a:rPr>
              <a:t>Clozapina e quetiapina = 20%.</a:t>
            </a:r>
            <a:r>
              <a:rPr lang="it-IT" sz="1000">
                <a:latin typeface="Calibri"/>
              </a:rPr>
              <a:t> 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630" name="Line 2"/>
          <p:cNvSpPr/>
          <p:nvPr/>
        </p:nvSpPr>
        <p:spPr>
          <a:xfrm>
            <a:off x="903240" y="6102360"/>
            <a:ext cx="5060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631" name="Line 3"/>
          <p:cNvSpPr/>
          <p:nvPr/>
        </p:nvSpPr>
        <p:spPr>
          <a:xfrm>
            <a:off x="903240" y="6600960"/>
            <a:ext cx="5060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632" name="Line 4"/>
          <p:cNvSpPr/>
          <p:nvPr/>
        </p:nvSpPr>
        <p:spPr>
          <a:xfrm>
            <a:off x="903240" y="7095960"/>
            <a:ext cx="5060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633" name="Line 5"/>
          <p:cNvSpPr/>
          <p:nvPr/>
        </p:nvSpPr>
        <p:spPr>
          <a:xfrm>
            <a:off x="903240" y="7589880"/>
            <a:ext cx="5060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634" name="Line 6"/>
          <p:cNvSpPr/>
          <p:nvPr/>
        </p:nvSpPr>
        <p:spPr>
          <a:xfrm>
            <a:off x="903240" y="8088480"/>
            <a:ext cx="5060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635" name="Line 7"/>
          <p:cNvSpPr/>
          <p:nvPr/>
        </p:nvSpPr>
        <p:spPr>
          <a:xfrm>
            <a:off x="903240" y="8583480"/>
            <a:ext cx="5060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636" name="CustomShape 8"/>
          <p:cNvSpPr/>
          <p:nvPr/>
        </p:nvSpPr>
        <p:spPr>
          <a:xfrm>
            <a:off x="5464080" y="8677440"/>
            <a:ext cx="506520" cy="25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720E738C-1B1B-4001-84E5-D94DC4895CE2}" type="slidenum">
              <a:rPr lang="en-US" sz="700">
                <a:latin typeface="Arial"/>
              </a:rPr>
              <a:pPr algn="r">
                <a:lnSpc>
                  <a:spcPct val="100000"/>
                </a:lnSpc>
              </a:pPr>
              <a:t>32</a:t>
            </a:fld>
            <a:endParaRPr/>
          </a:p>
        </p:txBody>
      </p:sp>
      <p:sp>
        <p:nvSpPr>
          <p:cNvPr id="637" name="CustomShape 9"/>
          <p:cNvSpPr/>
          <p:nvPr/>
        </p:nvSpPr>
        <p:spPr>
          <a:xfrm>
            <a:off x="893880" y="8677440"/>
            <a:ext cx="4695840" cy="25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800">
                <a:solidFill>
                  <a:srgbClr val="1F497D"/>
                </a:solidFill>
                <a:latin typeface="Arial"/>
              </a:rPr>
              <a:t>I  DISTURBI  PSICOTICI E COMPORTAMENTALI NELLE DEMENZE: CLINICA E TERAPIA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Line 1"/>
          <p:cNvSpPr/>
          <p:nvPr/>
        </p:nvSpPr>
        <p:spPr>
          <a:xfrm>
            <a:off x="903240" y="4611600"/>
            <a:ext cx="5060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650" name="Line 2"/>
          <p:cNvSpPr/>
          <p:nvPr/>
        </p:nvSpPr>
        <p:spPr>
          <a:xfrm>
            <a:off x="903240" y="5105520"/>
            <a:ext cx="5060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651" name="Line 3"/>
          <p:cNvSpPr/>
          <p:nvPr/>
        </p:nvSpPr>
        <p:spPr>
          <a:xfrm>
            <a:off x="903240" y="5603760"/>
            <a:ext cx="5060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652" name="Line 4"/>
          <p:cNvSpPr/>
          <p:nvPr/>
        </p:nvSpPr>
        <p:spPr>
          <a:xfrm>
            <a:off x="903240" y="6102360"/>
            <a:ext cx="5060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653" name="Line 5"/>
          <p:cNvSpPr/>
          <p:nvPr/>
        </p:nvSpPr>
        <p:spPr>
          <a:xfrm>
            <a:off x="903240" y="6600960"/>
            <a:ext cx="5060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654" name="Line 6"/>
          <p:cNvSpPr/>
          <p:nvPr/>
        </p:nvSpPr>
        <p:spPr>
          <a:xfrm>
            <a:off x="903240" y="7095960"/>
            <a:ext cx="5060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655" name="Line 7"/>
          <p:cNvSpPr/>
          <p:nvPr/>
        </p:nvSpPr>
        <p:spPr>
          <a:xfrm>
            <a:off x="903240" y="7589880"/>
            <a:ext cx="5060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656" name="Line 8"/>
          <p:cNvSpPr/>
          <p:nvPr/>
        </p:nvSpPr>
        <p:spPr>
          <a:xfrm>
            <a:off x="903240" y="8088480"/>
            <a:ext cx="5060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657" name="Line 9"/>
          <p:cNvSpPr/>
          <p:nvPr/>
        </p:nvSpPr>
        <p:spPr>
          <a:xfrm>
            <a:off x="903240" y="8583480"/>
            <a:ext cx="5060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658" name="CustomShape 10"/>
          <p:cNvSpPr/>
          <p:nvPr/>
        </p:nvSpPr>
        <p:spPr>
          <a:xfrm>
            <a:off x="5464080" y="8677440"/>
            <a:ext cx="506520" cy="25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5A5E2E63-F459-402C-B5D5-F91AF21A643A}" type="slidenum">
              <a:rPr lang="en-US" sz="700">
                <a:latin typeface="Arial"/>
              </a:rPr>
              <a:pPr algn="r">
                <a:lnSpc>
                  <a:spcPct val="100000"/>
                </a:lnSpc>
              </a:pPr>
              <a:t>35</a:t>
            </a:fld>
            <a:endParaRPr/>
          </a:p>
        </p:txBody>
      </p:sp>
      <p:sp>
        <p:nvSpPr>
          <p:cNvPr id="659" name="CustomShape 11"/>
          <p:cNvSpPr/>
          <p:nvPr/>
        </p:nvSpPr>
        <p:spPr>
          <a:xfrm>
            <a:off x="893880" y="8677440"/>
            <a:ext cx="4695840" cy="25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800">
                <a:solidFill>
                  <a:srgbClr val="1F497D"/>
                </a:solidFill>
                <a:latin typeface="Arial"/>
              </a:rPr>
              <a:t>I  DISTURBI  PSICOTICI E COMPORTAMENTALI NELLE DEMENZE: CLINICA E TERAPIA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A28A11AE-CABD-4F4B-B38B-573F8EB40B4A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37</a:t>
            </a:fld>
            <a:endParaRPr/>
          </a:p>
        </p:txBody>
      </p:sp>
      <p:sp>
        <p:nvSpPr>
          <p:cNvPr id="661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984CDEA2-BA4D-44E2-B249-B23DEA0D87F0}" type="slidenum">
              <a:rPr lang="it-IT" sz="1200">
                <a:latin typeface="Arial"/>
              </a:rPr>
              <a:pPr algn="r">
                <a:lnSpc>
                  <a:spcPct val="100000"/>
                </a:lnSpc>
              </a:pPr>
              <a:t>43</a:t>
            </a:fld>
            <a:endParaRPr/>
          </a:p>
        </p:txBody>
      </p:sp>
      <p:sp>
        <p:nvSpPr>
          <p:cNvPr id="663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37" name="Immagine 36"/>
          <p:cNvPicPr/>
          <p:nvPr/>
        </p:nvPicPr>
        <p:blipFill>
          <a:blip r:embed="rId2" cstate="print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 cstate="print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CEE02FC6-BFEF-4E38-9504-663B7414E1B3}" type="slidenum">
              <a:rPr lang="it-IT">
                <a:latin typeface="Arial"/>
              </a:rPr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2124000" y="1773360"/>
            <a:ext cx="5040360" cy="3502080"/>
          </a:xfrm>
          <a:prstGeom prst="rect">
            <a:avLst/>
          </a:prstGeom>
          <a:solidFill>
            <a:srgbClr val="7604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2"/>
          <p:cNvSpPr/>
          <p:nvPr/>
        </p:nvSpPr>
        <p:spPr>
          <a:xfrm>
            <a:off x="3155760" y="103320"/>
            <a:ext cx="23371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161645"/>
                </a:solidFill>
                <a:latin typeface="Calibri"/>
                <a:ea typeface="Calibri"/>
              </a:rPr>
              <a:t>SCHIZOFRENIA</a:t>
            </a:r>
            <a:endParaRPr/>
          </a:p>
        </p:txBody>
      </p:sp>
      <p:pic>
        <p:nvPicPr>
          <p:cNvPr id="53" name="Picture 53"/>
          <p:cNvPicPr/>
          <p:nvPr/>
        </p:nvPicPr>
        <p:blipFill>
          <a:blip r:embed="rId2" cstate="print"/>
          <a:stretch/>
        </p:blipFill>
        <p:spPr>
          <a:xfrm>
            <a:off x="2306520" y="1917720"/>
            <a:ext cx="4786560" cy="3319560"/>
          </a:xfrm>
          <a:prstGeom prst="rect">
            <a:avLst/>
          </a:prstGeom>
          <a:ln>
            <a:noFill/>
          </a:ln>
        </p:spPr>
      </p:pic>
      <p:sp>
        <p:nvSpPr>
          <p:cNvPr id="54" name="CustomShape 3"/>
          <p:cNvSpPr/>
          <p:nvPr/>
        </p:nvSpPr>
        <p:spPr>
          <a:xfrm>
            <a:off x="2593800" y="5373720"/>
            <a:ext cx="394524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b="1">
                <a:solidFill>
                  <a:srgbClr val="76040F"/>
                </a:solidFill>
                <a:latin typeface="Calibri"/>
                <a:ea typeface="Calibri"/>
              </a:rPr>
              <a:t>Decorso naturale della schizofrenia</a:t>
            </a:r>
            <a:endParaRPr/>
          </a:p>
        </p:txBody>
      </p:sp>
      <p:sp>
        <p:nvSpPr>
          <p:cNvPr id="55" name="Line 4"/>
          <p:cNvSpPr/>
          <p:nvPr/>
        </p:nvSpPr>
        <p:spPr>
          <a:xfrm>
            <a:off x="1116000" y="620640"/>
            <a:ext cx="7129440" cy="0"/>
          </a:xfrm>
          <a:prstGeom prst="line">
            <a:avLst/>
          </a:prstGeom>
          <a:ln w="19080">
            <a:solidFill>
              <a:srgbClr val="002060"/>
            </a:solidFill>
            <a:miter/>
          </a:ln>
        </p:spPr>
      </p:sp>
      <p:sp>
        <p:nvSpPr>
          <p:cNvPr id="56" name="CustomShape 5"/>
          <p:cNvSpPr/>
          <p:nvPr/>
        </p:nvSpPr>
        <p:spPr>
          <a:xfrm>
            <a:off x="324000" y="692280"/>
            <a:ext cx="849600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</a:rPr>
              <a:t>Il termine, coniato dallo psichiatra svizzero Eugen Bleuler nel 1908, deriva dal greco σχίζω (diviso) e φρήν (mente).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lang="it-IT">
                <a:solidFill>
                  <a:srgbClr val="002060"/>
                </a:solidFill>
                <a:latin typeface="Calibri"/>
              </a:rPr>
              <a:t>E’ un disordine psichiatrico caratterizzato dalla persistenza di alterazioni del pensiero, del comportamento e dell'affettività.</a:t>
            </a:r>
            <a:endParaRPr/>
          </a:p>
        </p:txBody>
      </p:sp>
      <p:sp>
        <p:nvSpPr>
          <p:cNvPr id="57" name="CustomShape 6"/>
          <p:cNvSpPr/>
          <p:nvPr/>
        </p:nvSpPr>
        <p:spPr>
          <a:xfrm>
            <a:off x="826920" y="5732640"/>
            <a:ext cx="763272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La schizofrenia colpisce spesso soggetti in giovane età,  ha un andamento cronico ed è altamente disabilitante.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79280" y="1197000"/>
            <a:ext cx="8785440" cy="367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2"/>
          <p:cNvSpPr/>
          <p:nvPr/>
        </p:nvSpPr>
        <p:spPr>
          <a:xfrm rot="2043000">
            <a:off x="1263240" y="1592280"/>
            <a:ext cx="1298520" cy="145728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4" name="Group 4"/>
          <p:cNvPicPr/>
          <p:nvPr/>
        </p:nvPicPr>
        <p:blipFill>
          <a:blip r:embed="rId3" cstate="print"/>
          <a:stretch/>
        </p:blipFill>
        <p:spPr>
          <a:xfrm>
            <a:off x="1127160" y="2919240"/>
            <a:ext cx="1566720" cy="914400"/>
          </a:xfrm>
          <a:prstGeom prst="rect">
            <a:avLst/>
          </a:prstGeom>
          <a:ln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1619280" y="5445000"/>
            <a:ext cx="666720" cy="581040"/>
          </a:xfrm>
          <a:prstGeom prst="downArrow">
            <a:avLst>
              <a:gd name="adj1" fmla="val 12240"/>
              <a:gd name="adj2" fmla="val 5400"/>
            </a:avLst>
          </a:prstGeom>
          <a:solidFill>
            <a:srgbClr val="CC00CC"/>
          </a:solidFill>
          <a:ln w="9360">
            <a:solidFill>
              <a:srgbClr val="FF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4"/>
          <p:cNvSpPr/>
          <p:nvPr/>
        </p:nvSpPr>
        <p:spPr>
          <a:xfrm>
            <a:off x="660240" y="189000"/>
            <a:ext cx="8015400" cy="50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 anchorCtr="1"/>
          <a:lstStyle/>
          <a:p>
            <a:pPr algn="ctr">
              <a:lnSpc>
                <a:spcPts val="1411"/>
              </a:lnSpc>
            </a:pPr>
            <a:r>
              <a:rPr lang="en-US" sz="2400" b="1">
                <a:solidFill>
                  <a:srgbClr val="161645"/>
                </a:solidFill>
                <a:latin typeface="Calibri"/>
                <a:ea typeface="Calibri"/>
              </a:rPr>
              <a:t>IPOTESI </a:t>
            </a:r>
            <a:r>
              <a:rPr lang="en-US" sz="2400" b="1">
                <a:solidFill>
                  <a:srgbClr val="CC00CC"/>
                </a:solidFill>
                <a:latin typeface="Calibri"/>
                <a:ea typeface="Calibri"/>
              </a:rPr>
              <a:t>DOPAMINERGICA </a:t>
            </a:r>
            <a:r>
              <a:rPr lang="en-US" sz="2400" b="1">
                <a:solidFill>
                  <a:srgbClr val="161645"/>
                </a:solidFill>
                <a:latin typeface="Calibri"/>
                <a:ea typeface="Calibri"/>
              </a:rPr>
              <a:t>DELLA SCHIZOFRENIA</a:t>
            </a:r>
            <a:endParaRPr/>
          </a:p>
        </p:txBody>
      </p:sp>
      <p:sp>
        <p:nvSpPr>
          <p:cNvPr id="97" name="CustomShape 5"/>
          <p:cNvSpPr/>
          <p:nvPr/>
        </p:nvSpPr>
        <p:spPr>
          <a:xfrm rot="5400000">
            <a:off x="2059200" y="4305960"/>
            <a:ext cx="339480" cy="4870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6"/>
          <p:cNvSpPr/>
          <p:nvPr/>
        </p:nvSpPr>
        <p:spPr>
          <a:xfrm rot="5400000">
            <a:off x="1355400" y="4306680"/>
            <a:ext cx="339480" cy="485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7"/>
          <p:cNvSpPr/>
          <p:nvPr/>
        </p:nvSpPr>
        <p:spPr>
          <a:xfrm rot="5400000">
            <a:off x="631440" y="4308480"/>
            <a:ext cx="339840" cy="485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8"/>
          <p:cNvSpPr/>
          <p:nvPr/>
        </p:nvSpPr>
        <p:spPr>
          <a:xfrm rot="5400000">
            <a:off x="2765520" y="4305960"/>
            <a:ext cx="339480" cy="4870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Line 9"/>
          <p:cNvSpPr/>
          <p:nvPr/>
        </p:nvSpPr>
        <p:spPr>
          <a:xfrm flipH="1">
            <a:off x="358920" y="4721040"/>
            <a:ext cx="2923920" cy="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</p:sp>
      <p:sp>
        <p:nvSpPr>
          <p:cNvPr id="102" name="CustomShape 10"/>
          <p:cNvSpPr/>
          <p:nvPr/>
        </p:nvSpPr>
        <p:spPr>
          <a:xfrm>
            <a:off x="2860560" y="4305240"/>
            <a:ext cx="177480" cy="17748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11"/>
          <p:cNvSpPr/>
          <p:nvPr/>
        </p:nvSpPr>
        <p:spPr>
          <a:xfrm>
            <a:off x="2149200" y="4305240"/>
            <a:ext cx="177480" cy="17748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12"/>
          <p:cNvSpPr/>
          <p:nvPr/>
        </p:nvSpPr>
        <p:spPr>
          <a:xfrm>
            <a:off x="1463400" y="4305240"/>
            <a:ext cx="177480" cy="17748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13"/>
          <p:cNvSpPr/>
          <p:nvPr/>
        </p:nvSpPr>
        <p:spPr>
          <a:xfrm>
            <a:off x="726840" y="4305240"/>
            <a:ext cx="177480" cy="17748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6" name="Group 26"/>
          <p:cNvPicPr/>
          <p:nvPr/>
        </p:nvPicPr>
        <p:blipFill>
          <a:blip r:embed="rId4" cstate="print"/>
          <a:stretch/>
        </p:blipFill>
        <p:spPr>
          <a:xfrm>
            <a:off x="1249200" y="3638520"/>
            <a:ext cx="1779840" cy="811080"/>
          </a:xfrm>
          <a:prstGeom prst="rect">
            <a:avLst/>
          </a:prstGeom>
          <a:ln>
            <a:noFill/>
          </a:ln>
        </p:spPr>
      </p:pic>
      <p:pic>
        <p:nvPicPr>
          <p:cNvPr id="107" name="Group 35"/>
          <p:cNvPicPr/>
          <p:nvPr/>
        </p:nvPicPr>
        <p:blipFill>
          <a:blip r:embed="rId5" cstate="print"/>
          <a:stretch/>
        </p:blipFill>
        <p:spPr>
          <a:xfrm>
            <a:off x="841320" y="3139920"/>
            <a:ext cx="2067120" cy="1103400"/>
          </a:xfrm>
          <a:prstGeom prst="rect">
            <a:avLst/>
          </a:prstGeom>
          <a:ln>
            <a:noFill/>
          </a:ln>
        </p:spPr>
      </p:pic>
      <p:pic>
        <p:nvPicPr>
          <p:cNvPr id="108" name="Group 45"/>
          <p:cNvPicPr/>
          <p:nvPr/>
        </p:nvPicPr>
        <p:blipFill>
          <a:blip r:embed="rId6" cstate="print"/>
          <a:stretch/>
        </p:blipFill>
        <p:spPr>
          <a:xfrm>
            <a:off x="463680" y="2981160"/>
            <a:ext cx="2108160" cy="1170000"/>
          </a:xfrm>
          <a:prstGeom prst="rect">
            <a:avLst/>
          </a:prstGeom>
          <a:ln>
            <a:noFill/>
          </a:ln>
        </p:spPr>
      </p:pic>
      <p:pic>
        <p:nvPicPr>
          <p:cNvPr id="109" name="Group 55"/>
          <p:cNvPicPr/>
          <p:nvPr/>
        </p:nvPicPr>
        <p:blipFill>
          <a:blip r:embed="rId7" cstate="print"/>
          <a:stretch/>
        </p:blipFill>
        <p:spPr>
          <a:xfrm>
            <a:off x="6151680" y="3206880"/>
            <a:ext cx="468360" cy="469800"/>
          </a:xfrm>
          <a:prstGeom prst="rect">
            <a:avLst/>
          </a:prstGeom>
          <a:ln>
            <a:noFill/>
          </a:ln>
        </p:spPr>
      </p:pic>
      <p:sp>
        <p:nvSpPr>
          <p:cNvPr id="110" name="CustomShape 14"/>
          <p:cNvSpPr/>
          <p:nvPr/>
        </p:nvSpPr>
        <p:spPr>
          <a:xfrm>
            <a:off x="6588224" y="5733256"/>
            <a:ext cx="287280" cy="487440"/>
          </a:xfrm>
          <a:prstGeom prst="downArrow">
            <a:avLst>
              <a:gd name="adj1" fmla="val 14229"/>
              <a:gd name="adj2" fmla="val 5400"/>
            </a:avLst>
          </a:prstGeom>
          <a:solidFill>
            <a:srgbClr val="7030A0"/>
          </a:solidFill>
          <a:ln w="9360">
            <a:solidFill>
              <a:srgbClr val="9C9CD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15"/>
          <p:cNvSpPr/>
          <p:nvPr/>
        </p:nvSpPr>
        <p:spPr>
          <a:xfrm rot="2043000">
            <a:off x="6297120" y="1592280"/>
            <a:ext cx="1298520" cy="1457280"/>
          </a:xfrm>
          <a:prstGeom prst="rect">
            <a:avLst/>
          </a:prstGeom>
          <a:solidFill>
            <a:srgbClr val="8AA8D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16"/>
          <p:cNvSpPr/>
          <p:nvPr/>
        </p:nvSpPr>
        <p:spPr>
          <a:xfrm rot="5400000">
            <a:off x="7093080" y="4306320"/>
            <a:ext cx="339480" cy="4870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17"/>
          <p:cNvSpPr/>
          <p:nvPr/>
        </p:nvSpPr>
        <p:spPr>
          <a:xfrm rot="5400000">
            <a:off x="6389280" y="4307040"/>
            <a:ext cx="339480" cy="485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18"/>
          <p:cNvSpPr/>
          <p:nvPr/>
        </p:nvSpPr>
        <p:spPr>
          <a:xfrm rot="5400000">
            <a:off x="5665320" y="4308840"/>
            <a:ext cx="339840" cy="485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19"/>
          <p:cNvSpPr/>
          <p:nvPr/>
        </p:nvSpPr>
        <p:spPr>
          <a:xfrm rot="5400000">
            <a:off x="7799400" y="4306320"/>
            <a:ext cx="339480" cy="4870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Line 20"/>
          <p:cNvSpPr/>
          <p:nvPr/>
        </p:nvSpPr>
        <p:spPr>
          <a:xfrm flipH="1">
            <a:off x="5392800" y="4721400"/>
            <a:ext cx="2923920" cy="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</p:sp>
      <p:sp>
        <p:nvSpPr>
          <p:cNvPr id="117" name="CustomShape 21"/>
          <p:cNvSpPr/>
          <p:nvPr/>
        </p:nvSpPr>
        <p:spPr>
          <a:xfrm>
            <a:off x="7894440" y="4305600"/>
            <a:ext cx="177480" cy="17748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22"/>
          <p:cNvSpPr/>
          <p:nvPr/>
        </p:nvSpPr>
        <p:spPr>
          <a:xfrm>
            <a:off x="7183080" y="4305600"/>
            <a:ext cx="177480" cy="17748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23"/>
          <p:cNvSpPr/>
          <p:nvPr/>
        </p:nvSpPr>
        <p:spPr>
          <a:xfrm>
            <a:off x="6497280" y="4305600"/>
            <a:ext cx="177480" cy="17748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4"/>
          <p:cNvSpPr/>
          <p:nvPr/>
        </p:nvSpPr>
        <p:spPr>
          <a:xfrm>
            <a:off x="5760720" y="4305600"/>
            <a:ext cx="177480" cy="17748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1" name="Group 71"/>
          <p:cNvPicPr/>
          <p:nvPr/>
        </p:nvPicPr>
        <p:blipFill>
          <a:blip r:embed="rId8" cstate="print"/>
          <a:stretch/>
        </p:blipFill>
        <p:spPr>
          <a:xfrm>
            <a:off x="6583320" y="3133800"/>
            <a:ext cx="482760" cy="590400"/>
          </a:xfrm>
          <a:prstGeom prst="rect">
            <a:avLst/>
          </a:prstGeom>
          <a:ln>
            <a:noFill/>
          </a:ln>
        </p:spPr>
      </p:pic>
      <p:pic>
        <p:nvPicPr>
          <p:cNvPr id="122" name="Group 74"/>
          <p:cNvPicPr/>
          <p:nvPr/>
        </p:nvPicPr>
        <p:blipFill>
          <a:blip r:embed="rId9" cstate="print"/>
          <a:stretch/>
        </p:blipFill>
        <p:spPr>
          <a:xfrm>
            <a:off x="725400" y="3260880"/>
            <a:ext cx="1878120" cy="1238040"/>
          </a:xfrm>
          <a:prstGeom prst="rect">
            <a:avLst/>
          </a:prstGeom>
          <a:ln>
            <a:noFill/>
          </a:ln>
        </p:spPr>
      </p:pic>
      <p:pic>
        <p:nvPicPr>
          <p:cNvPr id="123" name="Group 87"/>
          <p:cNvPicPr/>
          <p:nvPr/>
        </p:nvPicPr>
        <p:blipFill>
          <a:blip r:embed="rId10" cstate="print"/>
          <a:stretch/>
        </p:blipFill>
        <p:spPr>
          <a:xfrm>
            <a:off x="6467400" y="3754440"/>
            <a:ext cx="420840" cy="604800"/>
          </a:xfrm>
          <a:prstGeom prst="rect">
            <a:avLst/>
          </a:prstGeom>
          <a:ln>
            <a:noFill/>
          </a:ln>
        </p:spPr>
      </p:pic>
      <p:sp>
        <p:nvSpPr>
          <p:cNvPr id="124" name="CustomShape 25"/>
          <p:cNvSpPr/>
          <p:nvPr/>
        </p:nvSpPr>
        <p:spPr>
          <a:xfrm>
            <a:off x="660240" y="6002280"/>
            <a:ext cx="24516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CC00CC"/>
                </a:solidFill>
                <a:latin typeface="Calibri"/>
                <a:ea typeface="Calibri"/>
              </a:rPr>
              <a:t>Sintomi Positivi</a:t>
            </a:r>
            <a:endParaRPr/>
          </a:p>
        </p:txBody>
      </p:sp>
      <p:sp>
        <p:nvSpPr>
          <p:cNvPr id="125" name="CustomShape 26"/>
          <p:cNvSpPr/>
          <p:nvPr/>
        </p:nvSpPr>
        <p:spPr>
          <a:xfrm>
            <a:off x="5508104" y="6093296"/>
            <a:ext cx="267408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Calibri"/>
                <a:ea typeface="Calibri"/>
              </a:rPr>
              <a:t>Sintomi</a:t>
            </a:r>
            <a:r>
              <a:rPr lang="en-US" sz="2800" b="1" dirty="0">
                <a:solidFill>
                  <a:srgbClr val="7030A0"/>
                </a:solidFill>
                <a:latin typeface="Calibri"/>
                <a:ea typeface="Calibri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alibri"/>
                <a:ea typeface="Calibri"/>
              </a:rPr>
              <a:t>Negativi</a:t>
            </a:r>
            <a:r>
              <a:rPr lang="en-US" sz="2800" b="1" dirty="0">
                <a:solidFill>
                  <a:srgbClr val="7030A0"/>
                </a:solidFill>
                <a:latin typeface="Calibri"/>
                <a:ea typeface="Calibri"/>
              </a:rPr>
              <a:t> </a:t>
            </a:r>
            <a:endParaRPr dirty="0"/>
          </a:p>
        </p:txBody>
      </p:sp>
      <p:sp>
        <p:nvSpPr>
          <p:cNvPr id="126" name="CustomShape 27"/>
          <p:cNvSpPr/>
          <p:nvPr/>
        </p:nvSpPr>
        <p:spPr>
          <a:xfrm>
            <a:off x="2916360" y="3068640"/>
            <a:ext cx="1944720" cy="110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</a:rPr>
              <a:t>Stimolo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</a:rPr>
              <a:t>Iperdopaminergico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</a:rPr>
              <a:t>Sottocorticale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</a:rPr>
              <a:t>(recettori D</a:t>
            </a:r>
            <a:r>
              <a:rPr lang="en-US" sz="1600" baseline="-25000">
                <a:solidFill>
                  <a:srgbClr val="FFFFFF"/>
                </a:solidFill>
                <a:latin typeface="Calibri"/>
                <a:ea typeface="Calibri"/>
              </a:rPr>
              <a:t>2</a:t>
            </a:r>
            <a:r>
              <a:rPr lang="en-US" sz="1600">
                <a:solidFill>
                  <a:srgbClr val="FFFFFF"/>
                </a:solidFill>
                <a:latin typeface="Calibri"/>
                <a:ea typeface="Calibri"/>
              </a:rPr>
              <a:t>)</a:t>
            </a:r>
            <a:endParaRPr/>
          </a:p>
        </p:txBody>
      </p:sp>
      <p:sp>
        <p:nvSpPr>
          <p:cNvPr id="127" name="CustomShape 28"/>
          <p:cNvSpPr/>
          <p:nvPr/>
        </p:nvSpPr>
        <p:spPr>
          <a:xfrm>
            <a:off x="7093080" y="3068640"/>
            <a:ext cx="1709280" cy="110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</a:rPr>
              <a:t>Stimolo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</a:rPr>
              <a:t>Ipodopaminergico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</a:rPr>
              <a:t>Prefrontale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</a:rPr>
              <a:t>(recettori D</a:t>
            </a:r>
            <a:r>
              <a:rPr lang="en-US" sz="1600" baseline="-25000">
                <a:solidFill>
                  <a:srgbClr val="FFFFFF"/>
                </a:solidFill>
                <a:latin typeface="Calibri"/>
                <a:ea typeface="Calibri"/>
              </a:rPr>
              <a:t>1</a:t>
            </a:r>
            <a:r>
              <a:rPr lang="en-US" sz="1600">
                <a:solidFill>
                  <a:srgbClr val="FFFFFF"/>
                </a:solidFill>
                <a:latin typeface="Calibri"/>
                <a:ea typeface="Calibri"/>
              </a:rPr>
              <a:t> &amp; D</a:t>
            </a:r>
            <a:r>
              <a:rPr lang="en-US" sz="1600" baseline="-25000">
                <a:solidFill>
                  <a:srgbClr val="FFFFFF"/>
                </a:solidFill>
                <a:latin typeface="Calibri"/>
                <a:ea typeface="Calibri"/>
              </a:rPr>
              <a:t>2</a:t>
            </a:r>
            <a:r>
              <a:rPr lang="en-US" sz="1600">
                <a:solidFill>
                  <a:srgbClr val="FFFFFF"/>
                </a:solidFill>
                <a:latin typeface="Calibri"/>
                <a:ea typeface="Calibri"/>
              </a:rPr>
              <a:t>)</a:t>
            </a:r>
            <a:endParaRPr/>
          </a:p>
        </p:txBody>
      </p:sp>
      <p:sp>
        <p:nvSpPr>
          <p:cNvPr id="128" name="Line 29"/>
          <p:cNvSpPr/>
          <p:nvPr/>
        </p:nvSpPr>
        <p:spPr>
          <a:xfrm>
            <a:off x="1116000" y="692280"/>
            <a:ext cx="7129440" cy="0"/>
          </a:xfrm>
          <a:prstGeom prst="line">
            <a:avLst/>
          </a:prstGeom>
          <a:ln w="19080">
            <a:solidFill>
              <a:srgbClr val="002060"/>
            </a:solidFill>
            <a:miter/>
          </a:ln>
        </p:spPr>
      </p:sp>
      <p:sp>
        <p:nvSpPr>
          <p:cNvPr id="129" name="CustomShape 30"/>
          <p:cNvSpPr/>
          <p:nvPr/>
        </p:nvSpPr>
        <p:spPr>
          <a:xfrm>
            <a:off x="4859280" y="692280"/>
            <a:ext cx="396072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6B6BCF"/>
                </a:solidFill>
                <a:latin typeface="Calibri"/>
                <a:ea typeface="Calibri"/>
              </a:rPr>
              <a:t>TRATTO MESOCORTICALE</a:t>
            </a:r>
            <a:endParaRPr/>
          </a:p>
        </p:txBody>
      </p:sp>
      <p:sp>
        <p:nvSpPr>
          <p:cNvPr id="130" name="CustomShape 31"/>
          <p:cNvSpPr/>
          <p:nvPr/>
        </p:nvSpPr>
        <p:spPr>
          <a:xfrm>
            <a:off x="413280" y="692280"/>
            <a:ext cx="30898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C00CC"/>
                </a:solidFill>
                <a:latin typeface="Calibri"/>
                <a:ea typeface="Calibri"/>
              </a:rPr>
              <a:t>TRATTO MESOLIMBICO</a:t>
            </a:r>
            <a:endParaRPr/>
          </a:p>
        </p:txBody>
      </p:sp>
      <p:sp>
        <p:nvSpPr>
          <p:cNvPr id="131" name="CustomShape 32"/>
          <p:cNvSpPr/>
          <p:nvPr/>
        </p:nvSpPr>
        <p:spPr>
          <a:xfrm>
            <a:off x="5219640" y="1197000"/>
            <a:ext cx="3654360" cy="82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>
                <a:solidFill>
                  <a:srgbClr val="FFFFFF"/>
                </a:solidFill>
                <a:latin typeface="Calibri"/>
                <a:ea typeface="Calibri"/>
              </a:rPr>
              <a:t>Ruolo nella cognizione,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>
                <a:solidFill>
                  <a:srgbClr val="FFFFFF"/>
                </a:solidFill>
                <a:latin typeface="Calibri"/>
                <a:ea typeface="Calibri"/>
              </a:rPr>
              <a:t>nella comunicazione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>
                <a:solidFill>
                  <a:srgbClr val="FFFFFF"/>
                </a:solidFill>
                <a:latin typeface="Calibri"/>
                <a:ea typeface="Calibri"/>
              </a:rPr>
              <a:t>e nell’attività sociale</a:t>
            </a:r>
            <a:endParaRPr/>
          </a:p>
        </p:txBody>
      </p:sp>
      <p:sp>
        <p:nvSpPr>
          <p:cNvPr id="132" name="CustomShape 33"/>
          <p:cNvSpPr/>
          <p:nvPr/>
        </p:nvSpPr>
        <p:spPr>
          <a:xfrm>
            <a:off x="4572000" y="4869160"/>
            <a:ext cx="435600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1" algn="ctr">
              <a:lnSpc>
                <a:spcPct val="100000"/>
              </a:lnSpc>
            </a:pPr>
            <a:r>
              <a:rPr lang="it-IT" b="1" strike="noStrike" dirty="0">
                <a:solidFill>
                  <a:srgbClr val="6B6BCF"/>
                </a:solidFill>
                <a:latin typeface="Calibri"/>
                <a:ea typeface="Calibri"/>
              </a:rPr>
              <a:t>La riduzione dell’attività </a:t>
            </a:r>
            <a:r>
              <a:rPr lang="it-IT" b="1" strike="noStrike" dirty="0" err="1">
                <a:solidFill>
                  <a:srgbClr val="6B6BCF"/>
                </a:solidFill>
                <a:latin typeface="Calibri"/>
                <a:ea typeface="Calibri"/>
              </a:rPr>
              <a:t>dopaminergica</a:t>
            </a:r>
            <a:r>
              <a:rPr lang="it-IT" b="1" strike="noStrike" dirty="0">
                <a:solidFill>
                  <a:srgbClr val="6B6BCF"/>
                </a:solidFill>
                <a:latin typeface="Calibri"/>
                <a:ea typeface="Calibri"/>
              </a:rPr>
              <a:t> nella corteccia prefrontale è associata ai</a:t>
            </a:r>
            <a:endParaRPr dirty="0"/>
          </a:p>
        </p:txBody>
      </p:sp>
      <p:sp>
        <p:nvSpPr>
          <p:cNvPr id="133" name="CustomShape 34"/>
          <p:cNvSpPr/>
          <p:nvPr/>
        </p:nvSpPr>
        <p:spPr>
          <a:xfrm>
            <a:off x="179280" y="1413000"/>
            <a:ext cx="4230720" cy="82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>
                <a:solidFill>
                  <a:srgbClr val="FFFFFF"/>
                </a:solidFill>
                <a:latin typeface="Calibri"/>
                <a:ea typeface="Calibri"/>
              </a:rPr>
              <a:t>Ruolo nei processi emotivi e mnesici, nel comportamento motivazionale, nel processamento degli stimoli e nell’</a:t>
            </a:r>
            <a:r>
              <a:rPr lang="it-IT" sz="1600" i="1">
                <a:solidFill>
                  <a:srgbClr val="FFFFFF"/>
                </a:solidFill>
                <a:latin typeface="Calibri"/>
                <a:ea typeface="Calibri"/>
              </a:rPr>
              <a:t>arousal</a:t>
            </a:r>
            <a:endParaRPr/>
          </a:p>
        </p:txBody>
      </p:sp>
      <p:sp>
        <p:nvSpPr>
          <p:cNvPr id="134" name="CustomShape 35"/>
          <p:cNvSpPr/>
          <p:nvPr/>
        </p:nvSpPr>
        <p:spPr>
          <a:xfrm>
            <a:off x="250920" y="4869000"/>
            <a:ext cx="38894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1" algn="ctr">
              <a:lnSpc>
                <a:spcPct val="100000"/>
              </a:lnSpc>
            </a:pPr>
            <a:r>
              <a:rPr lang="it-IT" b="1">
                <a:solidFill>
                  <a:srgbClr val="CC00CC"/>
                </a:solidFill>
                <a:latin typeface="Calibri"/>
                <a:ea typeface="Calibri"/>
              </a:rPr>
              <a:t>L’iperattività dopaminergica nel sistema limbico è associata con 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539640" y="692280"/>
            <a:ext cx="8064720" cy="61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002060"/>
                </a:solidFill>
                <a:latin typeface="Calibri"/>
                <a:ea typeface="Calibri"/>
              </a:rPr>
              <a:t>GENETICA 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– </a:t>
            </a:r>
            <a:r>
              <a:rPr lang="it-IT" sz="1600">
                <a:solidFill>
                  <a:srgbClr val="002060"/>
                </a:solidFill>
                <a:latin typeface="Calibri"/>
                <a:ea typeface="Calibri"/>
              </a:rPr>
              <a:t>prevalenza della incidenza in gemelli di pz schizofrenici; tasso di concordanza 2-6 volte superiore nei monozigotici rispetto ai fratelli</a:t>
            </a:r>
            <a:endParaRPr/>
          </a:p>
        </p:txBody>
      </p:sp>
      <p:sp>
        <p:nvSpPr>
          <p:cNvPr id="137" name="CustomShape 2"/>
          <p:cNvSpPr/>
          <p:nvPr/>
        </p:nvSpPr>
        <p:spPr>
          <a:xfrm>
            <a:off x="1885680" y="103320"/>
            <a:ext cx="48776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161645"/>
                </a:solidFill>
                <a:latin typeface="Calibri"/>
                <a:ea typeface="Calibri"/>
              </a:rPr>
              <a:t>SCHIZOFRENIA – Basi biologiche</a:t>
            </a:r>
            <a:endParaRPr/>
          </a:p>
        </p:txBody>
      </p:sp>
      <p:sp>
        <p:nvSpPr>
          <p:cNvPr id="138" name="Line 3"/>
          <p:cNvSpPr/>
          <p:nvPr/>
        </p:nvSpPr>
        <p:spPr>
          <a:xfrm>
            <a:off x="826920" y="620640"/>
            <a:ext cx="7129800" cy="0"/>
          </a:xfrm>
          <a:prstGeom prst="line">
            <a:avLst/>
          </a:prstGeom>
          <a:ln w="19080">
            <a:solidFill>
              <a:srgbClr val="002060"/>
            </a:solidFill>
            <a:miter/>
          </a:ln>
        </p:spPr>
      </p:sp>
      <p:sp>
        <p:nvSpPr>
          <p:cNvPr id="139" name="CustomShape 4"/>
          <p:cNvSpPr/>
          <p:nvPr/>
        </p:nvSpPr>
        <p:spPr>
          <a:xfrm>
            <a:off x="539640" y="1341360"/>
            <a:ext cx="806472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002060"/>
                </a:solidFill>
                <a:latin typeface="Calibri"/>
                <a:ea typeface="Calibri"/>
              </a:rPr>
              <a:t>NEUROIMAGING 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– </a:t>
            </a:r>
            <a:r>
              <a:rPr lang="it-IT" sz="1600">
                <a:solidFill>
                  <a:srgbClr val="002060"/>
                </a:solidFill>
                <a:latin typeface="Calibri"/>
                <a:ea typeface="Calibri"/>
              </a:rPr>
              <a:t>riduzione flusso ematico area prefrontale; </a:t>
            </a:r>
            <a:r>
              <a:rPr lang="it-IT" b="1" u="sng">
                <a:solidFill>
                  <a:srgbClr val="7030A0"/>
                </a:solidFill>
                <a:latin typeface="Calibri"/>
                <a:ea typeface="Calibri"/>
              </a:rPr>
              <a:t>aumento recettori D2</a:t>
            </a:r>
            <a:r>
              <a:rPr lang="it-IT" sz="1600" u="sng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lang="it-IT" sz="1600">
                <a:solidFill>
                  <a:srgbClr val="002060"/>
                </a:solidFill>
                <a:latin typeface="Calibri"/>
                <a:ea typeface="Calibri"/>
              </a:rPr>
              <a:t>nel caudato, putamen,  accumbens; </a:t>
            </a:r>
            <a:r>
              <a:rPr lang="it-IT" b="1" u="sng">
                <a:solidFill>
                  <a:srgbClr val="CC00CC"/>
                </a:solidFill>
                <a:latin typeface="Calibri"/>
                <a:ea typeface="Calibri"/>
              </a:rPr>
              <a:t>riduzione recettori</a:t>
            </a:r>
            <a:r>
              <a:rPr lang="it-IT" u="sng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lang="it-IT" b="1" u="sng">
                <a:solidFill>
                  <a:srgbClr val="CC00CC"/>
                </a:solidFill>
                <a:latin typeface="Calibri"/>
                <a:ea typeface="Calibri"/>
              </a:rPr>
              <a:t>5HT2</a:t>
            </a:r>
            <a:r>
              <a:rPr lang="it-IT" u="sng">
                <a:solidFill>
                  <a:srgbClr val="002060"/>
                </a:solidFill>
                <a:latin typeface="Calibri"/>
                <a:ea typeface="Calibri"/>
              </a:rPr>
              <a:t>  </a:t>
            </a:r>
            <a:r>
              <a:rPr lang="it-IT" sz="1600">
                <a:solidFill>
                  <a:srgbClr val="002060"/>
                </a:solidFill>
                <a:latin typeface="Calibri"/>
                <a:ea typeface="Calibri"/>
              </a:rPr>
              <a:t>nella corteccia prefrontale</a:t>
            </a:r>
            <a:endParaRPr/>
          </a:p>
        </p:txBody>
      </p:sp>
      <p:pic>
        <p:nvPicPr>
          <p:cNvPr id="140" name="Picture 9" descr="http://img.mit.edu/newsoffice/images/article_images/200908311113436135.jpg"/>
          <p:cNvPicPr/>
          <p:nvPr/>
        </p:nvPicPr>
        <p:blipFill>
          <a:blip r:embed="rId2" cstate="print"/>
          <a:stretch/>
        </p:blipFill>
        <p:spPr>
          <a:xfrm>
            <a:off x="1619280" y="1989000"/>
            <a:ext cx="5977080" cy="4104000"/>
          </a:xfrm>
          <a:prstGeom prst="rect">
            <a:avLst/>
          </a:prstGeom>
          <a:ln>
            <a:noFill/>
          </a:ln>
        </p:spPr>
      </p:pic>
      <p:pic>
        <p:nvPicPr>
          <p:cNvPr id="141" name="Picture 2"/>
          <p:cNvPicPr/>
          <p:nvPr/>
        </p:nvPicPr>
        <p:blipFill>
          <a:blip r:embed="rId3" cstate="print"/>
          <a:stretch/>
        </p:blipFill>
        <p:spPr>
          <a:xfrm>
            <a:off x="1533600" y="5013360"/>
            <a:ext cx="6207120" cy="1122480"/>
          </a:xfrm>
          <a:prstGeom prst="rect">
            <a:avLst/>
          </a:prstGeom>
          <a:ln>
            <a:noFill/>
          </a:ln>
        </p:spPr>
      </p:pic>
      <p:sp>
        <p:nvSpPr>
          <p:cNvPr id="142" name="CustomShape 5"/>
          <p:cNvSpPr/>
          <p:nvPr/>
        </p:nvSpPr>
        <p:spPr>
          <a:xfrm>
            <a:off x="1692360" y="6165720"/>
            <a:ext cx="2448000" cy="2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200" b="1">
                <a:latin typeface="Calibri"/>
              </a:rPr>
              <a:t>PNAS 2009 JAN 27;106(4):1279-84. </a:t>
            </a:r>
            <a:endParaRPr/>
          </a:p>
        </p:txBody>
      </p:sp>
      <p:sp>
        <p:nvSpPr>
          <p:cNvPr id="143" name="CustomShape 6"/>
          <p:cNvSpPr/>
          <p:nvPr/>
        </p:nvSpPr>
        <p:spPr>
          <a:xfrm>
            <a:off x="755640" y="5138640"/>
            <a:ext cx="647640" cy="505080"/>
          </a:xfrm>
          <a:prstGeom prst="rightArrow">
            <a:avLst>
              <a:gd name="adj1" fmla="val 13182"/>
              <a:gd name="adj2" fmla="val 5400"/>
            </a:avLst>
          </a:prstGeom>
          <a:solidFill>
            <a:srgbClr val="C0000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289520" y="260280"/>
            <a:ext cx="66362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002060"/>
                </a:solidFill>
                <a:latin typeface="Calibri"/>
                <a:ea typeface="Calibri"/>
              </a:rPr>
              <a:t>TRASMISSIONE </a:t>
            </a:r>
            <a:r>
              <a:rPr lang="it-IT" sz="2800" b="1">
                <a:solidFill>
                  <a:srgbClr val="FF6633"/>
                </a:solidFill>
                <a:latin typeface="Calibri"/>
                <a:ea typeface="Calibri"/>
              </a:rPr>
              <a:t>SEROTONINERGICA</a:t>
            </a:r>
            <a:r>
              <a:rPr lang="it-IT" sz="2800" b="1">
                <a:solidFill>
                  <a:srgbClr val="002060"/>
                </a:solidFill>
                <a:latin typeface="Calibri"/>
                <a:ea typeface="Calibri"/>
              </a:rPr>
              <a:t> NEL SNC</a:t>
            </a: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324000" y="5229360"/>
            <a:ext cx="864072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Il sistema serotoninergico è strettamente connesso, sia da un punto di vista anatomico che funzionale con altri sistemi neurotrasmettitoriali. La sua attività modula e può essere modulata dallo stato funzionale di tutti i sistemi con cui interagisce</a:t>
            </a:r>
            <a:endParaRPr/>
          </a:p>
        </p:txBody>
      </p:sp>
      <p:pic>
        <p:nvPicPr>
          <p:cNvPr id="147" name="Picture 5" descr="vie 5HT"/>
          <p:cNvPicPr/>
          <p:nvPr/>
        </p:nvPicPr>
        <p:blipFill>
          <a:blip r:embed="rId3" cstate="print"/>
          <a:srcRect l="2791" r="706"/>
          <a:stretch/>
        </p:blipFill>
        <p:spPr>
          <a:xfrm>
            <a:off x="3995640" y="1341360"/>
            <a:ext cx="4719600" cy="3454560"/>
          </a:xfrm>
          <a:prstGeom prst="rect">
            <a:avLst/>
          </a:prstGeom>
          <a:ln>
            <a:noFill/>
          </a:ln>
        </p:spPr>
      </p:pic>
      <p:pic>
        <p:nvPicPr>
          <p:cNvPr id="148" name="Picture 38"/>
          <p:cNvPicPr/>
          <p:nvPr/>
        </p:nvPicPr>
        <p:blipFill>
          <a:blip r:embed="rId4" cstate="print"/>
          <a:stretch/>
        </p:blipFill>
        <p:spPr>
          <a:xfrm>
            <a:off x="539640" y="1341360"/>
            <a:ext cx="3300480" cy="3540240"/>
          </a:xfrm>
          <a:prstGeom prst="rect">
            <a:avLst/>
          </a:prstGeom>
          <a:ln>
            <a:noFill/>
          </a:ln>
        </p:spPr>
      </p:pic>
      <p:sp>
        <p:nvSpPr>
          <p:cNvPr id="149" name="Line 3"/>
          <p:cNvSpPr/>
          <p:nvPr/>
        </p:nvSpPr>
        <p:spPr>
          <a:xfrm>
            <a:off x="1116000" y="907920"/>
            <a:ext cx="7129440" cy="0"/>
          </a:xfrm>
          <a:prstGeom prst="line">
            <a:avLst/>
          </a:prstGeom>
          <a:ln w="19080">
            <a:solidFill>
              <a:srgbClr val="002060"/>
            </a:solidFill>
            <a:miter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363200" y="1341360"/>
            <a:ext cx="610920" cy="958320"/>
          </a:xfrm>
          <a:prstGeom prst="ellipse">
            <a:avLst/>
          </a:prstGeom>
          <a:solidFill>
            <a:srgbClr val="00FF99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2"/>
          <p:cNvSpPr/>
          <p:nvPr/>
        </p:nvSpPr>
        <p:spPr>
          <a:xfrm>
            <a:off x="4471560" y="1608840"/>
            <a:ext cx="6415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C00000"/>
                </a:solidFill>
                <a:latin typeface="Calibri"/>
                <a:ea typeface="Calibri"/>
              </a:rPr>
              <a:t>M</a:t>
            </a:r>
            <a:r>
              <a:rPr lang="it-IT" sz="1400" b="1">
                <a:solidFill>
                  <a:srgbClr val="C00000"/>
                </a:solidFill>
                <a:latin typeface="Calibri"/>
                <a:ea typeface="Calibri"/>
              </a:rPr>
              <a:t>1</a:t>
            </a:r>
            <a:endParaRPr/>
          </a:p>
        </p:txBody>
      </p:sp>
      <p:sp>
        <p:nvSpPr>
          <p:cNvPr id="153" name="CustomShape 3"/>
          <p:cNvSpPr/>
          <p:nvPr/>
        </p:nvSpPr>
        <p:spPr>
          <a:xfrm rot="1650000">
            <a:off x="5061240" y="1731960"/>
            <a:ext cx="473400" cy="78336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4"/>
          <p:cNvSpPr/>
          <p:nvPr/>
        </p:nvSpPr>
        <p:spPr>
          <a:xfrm rot="1390800">
            <a:off x="5117760" y="1983240"/>
            <a:ext cx="41256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BADDE1"/>
                </a:solidFill>
                <a:latin typeface="Calibri"/>
                <a:ea typeface="Calibri"/>
              </a:rPr>
              <a:t>H</a:t>
            </a:r>
            <a:r>
              <a:rPr lang="it-IT" sz="1400">
                <a:solidFill>
                  <a:srgbClr val="BADDE1"/>
                </a:solidFill>
                <a:latin typeface="Calibri"/>
                <a:ea typeface="Calibri"/>
              </a:rPr>
              <a:t>1</a:t>
            </a:r>
            <a:endParaRPr/>
          </a:p>
        </p:txBody>
      </p:sp>
      <p:sp>
        <p:nvSpPr>
          <p:cNvPr id="155" name="CustomShape 5"/>
          <p:cNvSpPr/>
          <p:nvPr/>
        </p:nvSpPr>
        <p:spPr>
          <a:xfrm rot="1112400">
            <a:off x="5871960" y="2677680"/>
            <a:ext cx="834120" cy="816480"/>
          </a:xfrm>
          <a:prstGeom prst="rect">
            <a:avLst/>
          </a:prstGeom>
          <a:solidFill>
            <a:srgbClr val="000099"/>
          </a:solidFill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6"/>
          <p:cNvSpPr/>
          <p:nvPr/>
        </p:nvSpPr>
        <p:spPr>
          <a:xfrm rot="91800">
            <a:off x="5455440" y="2045880"/>
            <a:ext cx="876600" cy="894240"/>
          </a:xfrm>
          <a:prstGeom prst="rect">
            <a:avLst/>
          </a:prstGeom>
          <a:solidFill>
            <a:srgbClr val="000099"/>
          </a:solidFill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7"/>
          <p:cNvSpPr/>
          <p:nvPr/>
        </p:nvSpPr>
        <p:spPr>
          <a:xfrm rot="4225200">
            <a:off x="6074280" y="2909520"/>
            <a:ext cx="39276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FF3399"/>
                </a:solidFill>
                <a:latin typeface="Calibri"/>
                <a:ea typeface="Calibri"/>
              </a:rPr>
              <a:t>a</a:t>
            </a:r>
            <a:r>
              <a:rPr lang="it-IT" sz="1400">
                <a:solidFill>
                  <a:srgbClr val="FF3399"/>
                </a:solidFill>
                <a:latin typeface="Calibri"/>
                <a:ea typeface="Calibri"/>
              </a:rPr>
              <a:t>1</a:t>
            </a:r>
            <a:endParaRPr/>
          </a:p>
        </p:txBody>
      </p:sp>
      <p:sp>
        <p:nvSpPr>
          <p:cNvPr id="158" name="CustomShape 8"/>
          <p:cNvSpPr/>
          <p:nvPr/>
        </p:nvSpPr>
        <p:spPr>
          <a:xfrm rot="3060600">
            <a:off x="5659920" y="2309760"/>
            <a:ext cx="39276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FF3399"/>
                </a:solidFill>
                <a:latin typeface="Calibri"/>
                <a:ea typeface="Calibri"/>
              </a:rPr>
              <a:t>a</a:t>
            </a:r>
            <a:r>
              <a:rPr lang="it-IT" sz="1400">
                <a:solidFill>
                  <a:srgbClr val="FF3399"/>
                </a:solidFill>
                <a:latin typeface="Calibri"/>
                <a:ea typeface="Calibri"/>
              </a:rPr>
              <a:t>2</a:t>
            </a:r>
            <a:endParaRPr/>
          </a:p>
        </p:txBody>
      </p:sp>
      <p:sp>
        <p:nvSpPr>
          <p:cNvPr id="159" name="CustomShape 9"/>
          <p:cNvSpPr/>
          <p:nvPr/>
        </p:nvSpPr>
        <p:spPr>
          <a:xfrm rot="21521400" flipV="1">
            <a:off x="4349160" y="5100120"/>
            <a:ext cx="552960" cy="704160"/>
          </a:xfrm>
          <a:prstGeom prst="triangle">
            <a:avLst>
              <a:gd name="adj" fmla="val 10800"/>
            </a:avLst>
          </a:pr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10"/>
          <p:cNvSpPr/>
          <p:nvPr/>
        </p:nvSpPr>
        <p:spPr>
          <a:xfrm rot="2938800" flipV="1">
            <a:off x="5695560" y="4390560"/>
            <a:ext cx="548280" cy="712080"/>
          </a:xfrm>
          <a:prstGeom prst="triangle">
            <a:avLst>
              <a:gd name="adj" fmla="val 10800"/>
            </a:avLst>
          </a:pr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11"/>
          <p:cNvSpPr/>
          <p:nvPr/>
        </p:nvSpPr>
        <p:spPr>
          <a:xfrm rot="20215200" flipV="1">
            <a:off x="3637080" y="4943160"/>
            <a:ext cx="552960" cy="705960"/>
          </a:xfrm>
          <a:prstGeom prst="triangle">
            <a:avLst>
              <a:gd name="adj" fmla="val 10800"/>
            </a:avLst>
          </a:pr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2"/>
          <p:cNvSpPr/>
          <p:nvPr/>
        </p:nvSpPr>
        <p:spPr>
          <a:xfrm rot="1596000" flipV="1">
            <a:off x="5035320" y="4786920"/>
            <a:ext cx="778320" cy="920520"/>
          </a:xfrm>
          <a:prstGeom prst="triangle">
            <a:avLst>
              <a:gd name="adj" fmla="val 10800"/>
            </a:avLst>
          </a:prstGeom>
          <a:solidFill>
            <a:srgbClr val="FF3300"/>
          </a:solidFill>
          <a:ln w="5724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3"/>
          <p:cNvSpPr/>
          <p:nvPr/>
        </p:nvSpPr>
        <p:spPr>
          <a:xfrm>
            <a:off x="5141880" y="4865760"/>
            <a:ext cx="66816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C0C0C0"/>
                </a:solidFill>
                <a:latin typeface="Calibri"/>
                <a:ea typeface="Calibri"/>
              </a:rPr>
              <a:t>D</a:t>
            </a:r>
            <a:r>
              <a:rPr lang="it-IT" sz="1400" b="1">
                <a:solidFill>
                  <a:srgbClr val="C0C0C0"/>
                </a:solidFill>
                <a:latin typeface="Calibri"/>
                <a:ea typeface="Calibri"/>
              </a:rPr>
              <a:t>2</a:t>
            </a:r>
            <a:endParaRPr/>
          </a:p>
        </p:txBody>
      </p:sp>
      <p:sp>
        <p:nvSpPr>
          <p:cNvPr id="164" name="CustomShape 14"/>
          <p:cNvSpPr/>
          <p:nvPr/>
        </p:nvSpPr>
        <p:spPr>
          <a:xfrm>
            <a:off x="4430520" y="5068800"/>
            <a:ext cx="55080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C0C0C0"/>
                </a:solidFill>
                <a:latin typeface="Calibri"/>
                <a:ea typeface="Calibri"/>
              </a:rPr>
              <a:t>D</a:t>
            </a:r>
            <a:r>
              <a:rPr lang="it-IT" sz="1400" b="1">
                <a:solidFill>
                  <a:srgbClr val="C0C0C0"/>
                </a:solidFill>
                <a:latin typeface="Calibri"/>
                <a:ea typeface="Calibri"/>
              </a:rPr>
              <a:t>3</a:t>
            </a:r>
            <a:endParaRPr/>
          </a:p>
        </p:txBody>
      </p:sp>
      <p:sp>
        <p:nvSpPr>
          <p:cNvPr id="165" name="CustomShape 15"/>
          <p:cNvSpPr/>
          <p:nvPr/>
        </p:nvSpPr>
        <p:spPr>
          <a:xfrm>
            <a:off x="5656320" y="4476600"/>
            <a:ext cx="41544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C0C0C0"/>
                </a:solidFill>
                <a:latin typeface="Calibri"/>
                <a:ea typeface="Calibri"/>
              </a:rPr>
              <a:t>D</a:t>
            </a:r>
            <a:r>
              <a:rPr lang="it-IT" sz="1400" b="1">
                <a:solidFill>
                  <a:srgbClr val="C0C0C0"/>
                </a:solidFill>
                <a:latin typeface="Calibri"/>
                <a:ea typeface="Calibri"/>
              </a:rPr>
              <a:t>1</a:t>
            </a:r>
            <a:endParaRPr/>
          </a:p>
        </p:txBody>
      </p:sp>
      <p:sp>
        <p:nvSpPr>
          <p:cNvPr id="166" name="CustomShape 16"/>
          <p:cNvSpPr/>
          <p:nvPr/>
        </p:nvSpPr>
        <p:spPr>
          <a:xfrm>
            <a:off x="3792240" y="4946760"/>
            <a:ext cx="41544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C0C0C0"/>
                </a:solidFill>
                <a:latin typeface="Calibri"/>
                <a:ea typeface="Calibri"/>
              </a:rPr>
              <a:t>D</a:t>
            </a:r>
            <a:r>
              <a:rPr lang="it-IT" sz="1400" b="1">
                <a:solidFill>
                  <a:srgbClr val="C0C0C0"/>
                </a:solidFill>
                <a:latin typeface="Calibri"/>
                <a:ea typeface="Calibri"/>
              </a:rPr>
              <a:t>4</a:t>
            </a:r>
            <a:endParaRPr/>
          </a:p>
        </p:txBody>
      </p:sp>
      <p:sp>
        <p:nvSpPr>
          <p:cNvPr id="167" name="CustomShape 17"/>
          <p:cNvSpPr/>
          <p:nvPr/>
        </p:nvSpPr>
        <p:spPr>
          <a:xfrm rot="369000">
            <a:off x="5931360" y="3548160"/>
            <a:ext cx="943560" cy="356040"/>
          </a:xfrm>
          <a:prstGeom prst="roundRect">
            <a:avLst>
              <a:gd name="adj" fmla="val 3600"/>
            </a:avLst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8"/>
          <p:cNvSpPr/>
          <p:nvPr/>
        </p:nvSpPr>
        <p:spPr>
          <a:xfrm rot="1389000">
            <a:off x="5853240" y="4082400"/>
            <a:ext cx="943560" cy="356040"/>
          </a:xfrm>
          <a:prstGeom prst="roundRect">
            <a:avLst>
              <a:gd name="adj" fmla="val 3600"/>
            </a:avLst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9"/>
          <p:cNvSpPr/>
          <p:nvPr/>
        </p:nvSpPr>
        <p:spPr>
          <a:xfrm rot="1311600">
            <a:off x="6091560" y="4107600"/>
            <a:ext cx="46728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FFFF00"/>
                </a:solidFill>
                <a:latin typeface="Calibri"/>
                <a:ea typeface="Calibri"/>
              </a:rPr>
              <a:t>SRI</a:t>
            </a:r>
            <a:endParaRPr/>
          </a:p>
        </p:txBody>
      </p:sp>
      <p:sp>
        <p:nvSpPr>
          <p:cNvPr id="170" name="CustomShape 20"/>
          <p:cNvSpPr/>
          <p:nvPr/>
        </p:nvSpPr>
        <p:spPr>
          <a:xfrm rot="132600">
            <a:off x="6156360" y="3574080"/>
            <a:ext cx="50976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FFFF00"/>
                </a:solidFill>
                <a:latin typeface="Calibri"/>
                <a:ea typeface="Calibri"/>
              </a:rPr>
              <a:t>NRI</a:t>
            </a:r>
            <a:endParaRPr/>
          </a:p>
        </p:txBody>
      </p:sp>
      <p:sp>
        <p:nvSpPr>
          <p:cNvPr id="171" name="CustomShape 21"/>
          <p:cNvSpPr/>
          <p:nvPr/>
        </p:nvSpPr>
        <p:spPr>
          <a:xfrm>
            <a:off x="2268360" y="3338280"/>
            <a:ext cx="910800" cy="362160"/>
          </a:xfrm>
          <a:prstGeom prst="roundRect">
            <a:avLst>
              <a:gd name="adj" fmla="val 3600"/>
            </a:avLst>
          </a:prstGeom>
          <a:solidFill>
            <a:srgbClr val="0033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2"/>
          <p:cNvSpPr/>
          <p:nvPr/>
        </p:nvSpPr>
        <p:spPr>
          <a:xfrm rot="19435200">
            <a:off x="2846520" y="4802400"/>
            <a:ext cx="869760" cy="392400"/>
          </a:xfrm>
          <a:prstGeom prst="roundRect">
            <a:avLst>
              <a:gd name="adj" fmla="val 3600"/>
            </a:avLst>
          </a:prstGeom>
          <a:solidFill>
            <a:srgbClr val="0033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23"/>
          <p:cNvSpPr/>
          <p:nvPr/>
        </p:nvSpPr>
        <p:spPr>
          <a:xfrm rot="3277200">
            <a:off x="3318840" y="1801800"/>
            <a:ext cx="970920" cy="361440"/>
          </a:xfrm>
          <a:prstGeom prst="roundRect">
            <a:avLst>
              <a:gd name="adj" fmla="val 3600"/>
            </a:avLst>
          </a:prstGeom>
          <a:solidFill>
            <a:srgbClr val="0033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4"/>
          <p:cNvSpPr/>
          <p:nvPr/>
        </p:nvSpPr>
        <p:spPr>
          <a:xfrm rot="999600">
            <a:off x="2429280" y="2844720"/>
            <a:ext cx="945360" cy="355680"/>
          </a:xfrm>
          <a:prstGeom prst="roundRect">
            <a:avLst>
              <a:gd name="adj" fmla="val 3600"/>
            </a:avLst>
          </a:prstGeom>
          <a:solidFill>
            <a:srgbClr val="0033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25"/>
          <p:cNvSpPr/>
          <p:nvPr/>
        </p:nvSpPr>
        <p:spPr>
          <a:xfrm rot="2059200">
            <a:off x="2451960" y="2045520"/>
            <a:ext cx="1255320" cy="600480"/>
          </a:xfrm>
          <a:prstGeom prst="roundRect">
            <a:avLst>
              <a:gd name="adj" fmla="val 3600"/>
            </a:avLst>
          </a:prstGeom>
          <a:solidFill>
            <a:srgbClr val="0033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6"/>
          <p:cNvSpPr/>
          <p:nvPr/>
        </p:nvSpPr>
        <p:spPr>
          <a:xfrm rot="20856600">
            <a:off x="2292480" y="3812760"/>
            <a:ext cx="912240" cy="362160"/>
          </a:xfrm>
          <a:prstGeom prst="roundRect">
            <a:avLst>
              <a:gd name="adj" fmla="val 3600"/>
            </a:avLst>
          </a:prstGeom>
          <a:solidFill>
            <a:srgbClr val="0033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7"/>
          <p:cNvSpPr/>
          <p:nvPr/>
        </p:nvSpPr>
        <p:spPr>
          <a:xfrm rot="19677600">
            <a:off x="2521440" y="4384440"/>
            <a:ext cx="878760" cy="381240"/>
          </a:xfrm>
          <a:prstGeom prst="roundRect">
            <a:avLst>
              <a:gd name="adj" fmla="val 3600"/>
            </a:avLst>
          </a:prstGeom>
          <a:solidFill>
            <a:srgbClr val="0033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8"/>
          <p:cNvSpPr/>
          <p:nvPr/>
        </p:nvSpPr>
        <p:spPr>
          <a:xfrm rot="1795200">
            <a:off x="2679120" y="1996920"/>
            <a:ext cx="166680" cy="30852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9"/>
          <p:cNvSpPr/>
          <p:nvPr/>
        </p:nvSpPr>
        <p:spPr>
          <a:xfrm rot="3267000">
            <a:off x="3453480" y="1850040"/>
            <a:ext cx="75204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FFFF00"/>
                </a:solidFill>
                <a:latin typeface="Calibri"/>
                <a:ea typeface="Calibri"/>
              </a:rPr>
              <a:t>5HT</a:t>
            </a:r>
            <a:r>
              <a:rPr lang="it-IT" sz="1400" b="1">
                <a:solidFill>
                  <a:srgbClr val="FFFF00"/>
                </a:solidFill>
                <a:latin typeface="Calibri"/>
                <a:ea typeface="Calibri"/>
              </a:rPr>
              <a:t>1A</a:t>
            </a:r>
            <a:endParaRPr/>
          </a:p>
        </p:txBody>
      </p:sp>
      <p:sp>
        <p:nvSpPr>
          <p:cNvPr id="180" name="CustomShape 30"/>
          <p:cNvSpPr/>
          <p:nvPr/>
        </p:nvSpPr>
        <p:spPr>
          <a:xfrm rot="772200">
            <a:off x="2566440" y="2878920"/>
            <a:ext cx="7567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FFFF00"/>
                </a:solidFill>
                <a:latin typeface="Calibri"/>
                <a:ea typeface="Calibri"/>
              </a:rPr>
              <a:t>5HT</a:t>
            </a:r>
            <a:r>
              <a:rPr lang="it-IT" sz="1400" b="1">
                <a:solidFill>
                  <a:srgbClr val="FFFF00"/>
                </a:solidFill>
                <a:latin typeface="Calibri"/>
                <a:ea typeface="Calibri"/>
              </a:rPr>
              <a:t>1D</a:t>
            </a:r>
            <a:endParaRPr/>
          </a:p>
        </p:txBody>
      </p:sp>
      <p:sp>
        <p:nvSpPr>
          <p:cNvPr id="181" name="CustomShape 31"/>
          <p:cNvSpPr/>
          <p:nvPr/>
        </p:nvSpPr>
        <p:spPr>
          <a:xfrm>
            <a:off x="2273040" y="3339720"/>
            <a:ext cx="73836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FFFF00"/>
                </a:solidFill>
                <a:latin typeface="Calibri"/>
                <a:ea typeface="Calibri"/>
              </a:rPr>
              <a:t>5HT</a:t>
            </a:r>
            <a:r>
              <a:rPr lang="it-IT" sz="1400" b="1">
                <a:solidFill>
                  <a:srgbClr val="FFFF00"/>
                </a:solidFill>
                <a:latin typeface="Calibri"/>
                <a:ea typeface="Calibri"/>
              </a:rPr>
              <a:t>2C</a:t>
            </a:r>
            <a:endParaRPr/>
          </a:p>
        </p:txBody>
      </p:sp>
      <p:sp>
        <p:nvSpPr>
          <p:cNvPr id="182" name="CustomShape 32"/>
          <p:cNvSpPr/>
          <p:nvPr/>
        </p:nvSpPr>
        <p:spPr>
          <a:xfrm rot="20811000">
            <a:off x="2455920" y="3836520"/>
            <a:ext cx="644040" cy="36828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FFFF00"/>
                </a:solidFill>
                <a:latin typeface="Calibri"/>
                <a:ea typeface="Calibri"/>
              </a:rPr>
              <a:t>5HT</a:t>
            </a:r>
            <a:r>
              <a:rPr lang="it-IT" sz="1400" b="1">
                <a:solidFill>
                  <a:srgbClr val="FFFF00"/>
                </a:solidFill>
                <a:latin typeface="Calibri"/>
                <a:ea typeface="Calibri"/>
              </a:rPr>
              <a:t>3</a:t>
            </a:r>
            <a:endParaRPr/>
          </a:p>
        </p:txBody>
      </p:sp>
      <p:sp>
        <p:nvSpPr>
          <p:cNvPr id="183" name="CustomShape 33"/>
          <p:cNvSpPr/>
          <p:nvPr/>
        </p:nvSpPr>
        <p:spPr>
          <a:xfrm rot="19523400">
            <a:off x="2670120" y="4402800"/>
            <a:ext cx="644040" cy="36828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FFFF00"/>
                </a:solidFill>
                <a:latin typeface="Calibri"/>
                <a:ea typeface="Calibri"/>
              </a:rPr>
              <a:t>5HT</a:t>
            </a:r>
            <a:r>
              <a:rPr lang="it-IT" sz="1400" b="1">
                <a:solidFill>
                  <a:srgbClr val="FFFF00"/>
                </a:solidFill>
                <a:latin typeface="Calibri"/>
                <a:ea typeface="Calibri"/>
              </a:rPr>
              <a:t>6</a:t>
            </a:r>
            <a:endParaRPr/>
          </a:p>
        </p:txBody>
      </p:sp>
      <p:sp>
        <p:nvSpPr>
          <p:cNvPr id="184" name="CustomShape 34"/>
          <p:cNvSpPr/>
          <p:nvPr/>
        </p:nvSpPr>
        <p:spPr>
          <a:xfrm rot="18968400">
            <a:off x="2995200" y="4819320"/>
            <a:ext cx="644040" cy="36828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FFFF00"/>
                </a:solidFill>
                <a:latin typeface="Calibri"/>
                <a:ea typeface="Calibri"/>
              </a:rPr>
              <a:t>5HT</a:t>
            </a:r>
            <a:r>
              <a:rPr lang="it-IT" sz="1400" b="1">
                <a:solidFill>
                  <a:srgbClr val="FFFF00"/>
                </a:solidFill>
                <a:latin typeface="Calibri"/>
                <a:ea typeface="Calibri"/>
              </a:rPr>
              <a:t>7</a:t>
            </a:r>
            <a:endParaRPr/>
          </a:p>
        </p:txBody>
      </p:sp>
      <p:sp>
        <p:nvSpPr>
          <p:cNvPr id="185" name="CustomShape 35"/>
          <p:cNvSpPr/>
          <p:nvPr/>
        </p:nvSpPr>
        <p:spPr>
          <a:xfrm>
            <a:off x="2630880" y="2104200"/>
            <a:ext cx="75204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FFFF00"/>
                </a:solidFill>
                <a:latin typeface="Calibri"/>
                <a:ea typeface="Calibri"/>
              </a:rPr>
              <a:t>5HT</a:t>
            </a:r>
            <a:r>
              <a:rPr lang="it-IT" sz="1400" b="1">
                <a:solidFill>
                  <a:srgbClr val="FFFF00"/>
                </a:solidFill>
                <a:latin typeface="Calibri"/>
                <a:ea typeface="Calibri"/>
              </a:rPr>
              <a:t>2A</a:t>
            </a:r>
            <a:endParaRPr/>
          </a:p>
        </p:txBody>
      </p:sp>
      <p:sp>
        <p:nvSpPr>
          <p:cNvPr id="186" name="CustomShape 36"/>
          <p:cNvSpPr/>
          <p:nvPr/>
        </p:nvSpPr>
        <p:spPr>
          <a:xfrm>
            <a:off x="3164400" y="2280600"/>
            <a:ext cx="2845800" cy="2819880"/>
          </a:xfrm>
          <a:prstGeom prst="ellipse">
            <a:avLst/>
          </a:prstGeom>
          <a:gradFill>
            <a:gsLst>
              <a:gs pos="0">
                <a:srgbClr val="0000CC"/>
              </a:gs>
              <a:gs pos="100000">
                <a:srgbClr val="00005E"/>
              </a:gs>
            </a:gsLst>
            <a:path path="rect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37"/>
          <p:cNvSpPr/>
          <p:nvPr/>
        </p:nvSpPr>
        <p:spPr>
          <a:xfrm>
            <a:off x="3351960" y="3230280"/>
            <a:ext cx="2475000" cy="77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85000"/>
              </a:lnSpc>
            </a:pPr>
            <a:r>
              <a:rPr lang="it-IT" sz="2400">
                <a:solidFill>
                  <a:srgbClr val="FFFFFF"/>
                </a:solidFill>
                <a:latin typeface="Calibri"/>
                <a:ea typeface="Calibri"/>
              </a:rPr>
              <a:t>Antipsicotici classici e atipici</a:t>
            </a:r>
            <a:endParaRPr/>
          </a:p>
        </p:txBody>
      </p:sp>
      <p:sp>
        <p:nvSpPr>
          <p:cNvPr id="188" name="CustomShape 38"/>
          <p:cNvSpPr/>
          <p:nvPr/>
        </p:nvSpPr>
        <p:spPr>
          <a:xfrm>
            <a:off x="4859280" y="692280"/>
            <a:ext cx="396072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it-IT" b="1">
                <a:solidFill>
                  <a:srgbClr val="CC00CC"/>
                </a:solidFill>
                <a:latin typeface="Calibri"/>
                <a:ea typeface="Calibri"/>
              </a:rPr>
              <a:t>1.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 I </a:t>
            </a:r>
            <a:r>
              <a:rPr lang="it-IT" b="1">
                <a:solidFill>
                  <a:srgbClr val="CC00CC"/>
                </a:solidFill>
                <a:latin typeface="Calibri"/>
                <a:ea typeface="Calibri"/>
              </a:rPr>
              <a:t>neurolettici classici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, pur appartenendo a classi chimiche diverse, condividono molti effetti sia terapeutici che collaterali</a:t>
            </a:r>
            <a:endParaRPr/>
          </a:p>
        </p:txBody>
      </p:sp>
      <p:sp>
        <p:nvSpPr>
          <p:cNvPr id="189" name="CustomShape 39"/>
          <p:cNvSpPr/>
          <p:nvPr/>
        </p:nvSpPr>
        <p:spPr>
          <a:xfrm>
            <a:off x="2124000" y="87480"/>
            <a:ext cx="492948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NEUROLETTICI  O ANTIPSICOTICI</a:t>
            </a:r>
            <a:endParaRPr/>
          </a:p>
        </p:txBody>
      </p:sp>
      <p:sp>
        <p:nvSpPr>
          <p:cNvPr id="190" name="Line 40"/>
          <p:cNvSpPr/>
          <p:nvPr/>
        </p:nvSpPr>
        <p:spPr>
          <a:xfrm>
            <a:off x="1116000" y="620640"/>
            <a:ext cx="7129440" cy="0"/>
          </a:xfrm>
          <a:prstGeom prst="line">
            <a:avLst/>
          </a:prstGeom>
          <a:ln w="19080">
            <a:solidFill>
              <a:srgbClr val="002060"/>
            </a:solidFill>
            <a:miter/>
          </a:ln>
        </p:spPr>
      </p:sp>
      <p:sp>
        <p:nvSpPr>
          <p:cNvPr id="191" name="CustomShape 41"/>
          <p:cNvSpPr/>
          <p:nvPr/>
        </p:nvSpPr>
        <p:spPr>
          <a:xfrm>
            <a:off x="179280" y="5300640"/>
            <a:ext cx="432144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B050"/>
                </a:solidFill>
                <a:latin typeface="Calibri"/>
                <a:ea typeface="Calibri"/>
              </a:rPr>
              <a:t>2.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 I </a:t>
            </a:r>
            <a:r>
              <a:rPr lang="it-IT" b="1">
                <a:solidFill>
                  <a:srgbClr val="00B050"/>
                </a:solidFill>
                <a:latin typeface="Calibri"/>
                <a:ea typeface="Calibri"/>
              </a:rPr>
              <a:t>neurolettici “atipici” 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sono molecole pensate per superare i limiti della terapia tradizionale e presentano alcune peculiarità nel meccanismo d’azione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79200" y="119160"/>
            <a:ext cx="536436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FARMACI NEUROLETTICI CLASSICI</a:t>
            </a:r>
            <a:endParaRPr/>
          </a:p>
        </p:txBody>
      </p:sp>
      <p:graphicFrame>
        <p:nvGraphicFramePr>
          <p:cNvPr id="194" name="Table 2"/>
          <p:cNvGraphicFramePr/>
          <p:nvPr/>
        </p:nvGraphicFramePr>
        <p:xfrm>
          <a:off x="179512" y="1988840"/>
          <a:ext cx="8839080" cy="3835440"/>
        </p:xfrm>
        <a:graphic>
          <a:graphicData uri="http://schemas.openxmlformats.org/drawingml/2006/table">
            <a:tbl>
              <a:tblPr/>
              <a:tblGrid>
                <a:gridCol w="2985840"/>
                <a:gridCol w="1825920"/>
                <a:gridCol w="1135080"/>
                <a:gridCol w="974520"/>
                <a:gridCol w="976320"/>
                <a:gridCol w="941400"/>
              </a:tblGrid>
              <a:tr h="1217520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rgbClr val="C00000"/>
                          </a:solidFill>
                          <a:latin typeface="Arial"/>
                        </a:rPr>
                        <a:t>FENOTIAZINE</a:t>
                      </a:r>
                      <a:endParaRPr dirty="0"/>
                    </a:p>
                    <a:p>
                      <a:r>
                        <a:rPr lang="it-IT" sz="1600" b="1" dirty="0">
                          <a:solidFill>
                            <a:srgbClr val="1E4649"/>
                          </a:solidFill>
                          <a:latin typeface="Arial"/>
                        </a:rPr>
                        <a:t>Alifatiche</a:t>
                      </a:r>
                      <a:endParaRPr dirty="0"/>
                    </a:p>
                    <a:p>
                      <a:r>
                        <a:rPr lang="it-IT" sz="1600" b="1" dirty="0" err="1">
                          <a:solidFill>
                            <a:srgbClr val="1E4649"/>
                          </a:solidFill>
                          <a:latin typeface="Arial"/>
                        </a:rPr>
                        <a:t>Pipiridine</a:t>
                      </a:r>
                      <a:endParaRPr dirty="0"/>
                    </a:p>
                    <a:p>
                      <a:r>
                        <a:rPr lang="it-IT" sz="1600" b="1" dirty="0">
                          <a:solidFill>
                            <a:srgbClr val="1E4649"/>
                          </a:solidFill>
                          <a:latin typeface="Arial"/>
                        </a:rPr>
                        <a:t>Piperazine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  <a:p>
                      <a:r>
                        <a:rPr lang="it-IT" sz="1600" b="1">
                          <a:solidFill>
                            <a:srgbClr val="1E4649"/>
                          </a:solidFill>
                          <a:latin typeface="Arial"/>
                        </a:rPr>
                        <a:t>Clorpromazina</a:t>
                      </a:r>
                      <a:endParaRPr/>
                    </a:p>
                    <a:p>
                      <a:r>
                        <a:rPr lang="it-IT" sz="1600" b="1">
                          <a:solidFill>
                            <a:srgbClr val="1E4649"/>
                          </a:solidFill>
                          <a:latin typeface="Arial"/>
                        </a:rPr>
                        <a:t>Tioridazina</a:t>
                      </a:r>
                      <a:endParaRPr/>
                    </a:p>
                    <a:p>
                      <a:r>
                        <a:rPr lang="it-IT" sz="1600" b="1">
                          <a:solidFill>
                            <a:srgbClr val="1E4649"/>
                          </a:solidFill>
                          <a:latin typeface="Arial"/>
                        </a:rPr>
                        <a:t>Perfenazina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1E4649"/>
                          </a:solidFill>
                          <a:latin typeface="Arial"/>
                        </a:rPr>
                        <a:t>+++</a:t>
                      </a:r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1E4649"/>
                          </a:solidFill>
                          <a:latin typeface="Arial"/>
                        </a:rPr>
                        <a:t>+++</a:t>
                      </a:r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1E4649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1E4649"/>
                          </a:solidFill>
                          <a:latin typeface="Arial"/>
                        </a:rPr>
                        <a:t>+++</a:t>
                      </a:r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1E4649"/>
                          </a:solidFill>
                          <a:latin typeface="Arial"/>
                        </a:rPr>
                        <a:t>+++</a:t>
                      </a:r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1E4649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1E4649"/>
                          </a:solidFill>
                          <a:latin typeface="Arial"/>
                        </a:rPr>
                        <a:t>+++</a:t>
                      </a:r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1E4649"/>
                          </a:solidFill>
                          <a:latin typeface="Arial"/>
                        </a:rPr>
                        <a:t>+++</a:t>
                      </a:r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1E4649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1E4649"/>
                          </a:solidFill>
                          <a:latin typeface="Arial"/>
                        </a:rPr>
                        <a:t>++</a:t>
                      </a:r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1E4649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1E4649"/>
                          </a:solidFill>
                          <a:latin typeface="Arial"/>
                        </a:rPr>
                        <a:t>+++</a:t>
                      </a:r>
                      <a:endParaRPr/>
                    </a:p>
                  </a:txBody>
                  <a:tcPr/>
                </a:tc>
              </a:tr>
              <a:tr h="923400">
                <a:tc>
                  <a:txBody>
                    <a:bodyPr/>
                    <a:lstStyle/>
                    <a:p>
                      <a:r>
                        <a:rPr lang="it-IT" sz="1600" b="1">
                          <a:solidFill>
                            <a:srgbClr val="C00000"/>
                          </a:solidFill>
                          <a:latin typeface="Arial"/>
                        </a:rPr>
                        <a:t>TIOXANTENI</a:t>
                      </a:r>
                      <a:endParaRPr/>
                    </a:p>
                    <a:p>
                      <a:r>
                        <a:rPr lang="it-IT" sz="1600" b="1">
                          <a:solidFill>
                            <a:srgbClr val="224B50"/>
                          </a:solidFill>
                          <a:latin typeface="Arial"/>
                        </a:rPr>
                        <a:t>Alifatici</a:t>
                      </a:r>
                      <a:endParaRPr/>
                    </a:p>
                    <a:p>
                      <a:r>
                        <a:rPr lang="it-IT" sz="1600" b="1">
                          <a:solidFill>
                            <a:srgbClr val="224B50"/>
                          </a:solidFill>
                          <a:latin typeface="Arial"/>
                        </a:rPr>
                        <a:t>Piperazine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  <a:p>
                      <a:r>
                        <a:rPr lang="it-IT" sz="1600" b="1">
                          <a:solidFill>
                            <a:srgbClr val="224B50"/>
                          </a:solidFill>
                          <a:latin typeface="Arial"/>
                        </a:rPr>
                        <a:t>Clorprotixene</a:t>
                      </a:r>
                      <a:endParaRPr/>
                    </a:p>
                    <a:p>
                      <a:r>
                        <a:rPr lang="it-IT" sz="1600" b="1">
                          <a:solidFill>
                            <a:srgbClr val="224B50"/>
                          </a:solidFill>
                          <a:latin typeface="Arial"/>
                        </a:rPr>
                        <a:t>Flupentixolo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224B50"/>
                          </a:solidFill>
                          <a:latin typeface="Arial"/>
                        </a:rPr>
                        <a:t>+++</a:t>
                      </a:r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224B50"/>
                          </a:solidFill>
                          <a:latin typeface="Arial"/>
                        </a:rPr>
                        <a:t>+/++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224B50"/>
                          </a:solidFill>
                          <a:latin typeface="Arial"/>
                        </a:rPr>
                        <a:t>+++</a:t>
                      </a:r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224B50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224B50"/>
                          </a:solidFill>
                          <a:latin typeface="Arial"/>
                        </a:rPr>
                        <a:t>+++</a:t>
                      </a:r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224B50"/>
                          </a:solidFill>
                          <a:latin typeface="Arial"/>
                        </a:rPr>
                        <a:t>+/++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224B50"/>
                          </a:solidFill>
                          <a:latin typeface="Arial"/>
                        </a:rPr>
                        <a:t>++</a:t>
                      </a:r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224B50"/>
                          </a:solidFill>
                          <a:latin typeface="Arial"/>
                        </a:rPr>
                        <a:t>+++</a:t>
                      </a:r>
                      <a:endParaRPr/>
                    </a:p>
                  </a:txBody>
                  <a:tcPr/>
                </a:tc>
              </a:tr>
              <a:tr h="629280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</a:rPr>
                        <a:t>BUTIRROFENONI</a:t>
                      </a:r>
                      <a:endParaRPr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>
                          <a:solidFill>
                            <a:srgbClr val="FFFFFF"/>
                          </a:solidFill>
                          <a:latin typeface="Arial"/>
                        </a:rPr>
                        <a:t>Droperidolo</a:t>
                      </a:r>
                      <a:endParaRPr/>
                    </a:p>
                    <a:p>
                      <a:r>
                        <a:rPr lang="it-IT" sz="1600" b="1">
                          <a:solidFill>
                            <a:srgbClr val="FFFFFF"/>
                          </a:solidFill>
                          <a:latin typeface="Arial"/>
                        </a:rPr>
                        <a:t>Aloperidolo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rgbClr val="FFFFFF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FFFFFF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rgbClr val="FFFFFF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FFFFFF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rgbClr val="FFFFFF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FFFFFF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rgbClr val="FFFFFF"/>
                          </a:solidFill>
                          <a:latin typeface="Arial"/>
                        </a:rPr>
                        <a:t>+++</a:t>
                      </a:r>
                      <a:endParaRPr/>
                    </a:p>
                    <a:p>
                      <a:pPr algn="ctr"/>
                      <a:r>
                        <a:rPr lang="it-IT" sz="1600" b="1">
                          <a:solidFill>
                            <a:srgbClr val="FFFFFF"/>
                          </a:solidFill>
                          <a:latin typeface="Arial"/>
                        </a:rPr>
                        <a:t>+++</a:t>
                      </a:r>
                      <a:endParaRPr/>
                    </a:p>
                  </a:txBody>
                  <a:tcPr/>
                </a:tc>
              </a:tr>
              <a:tr h="345240">
                <a:tc>
                  <a:txBody>
                    <a:bodyPr/>
                    <a:lstStyle/>
                    <a:p>
                      <a:r>
                        <a:rPr lang="it-IT" sz="1600" b="1">
                          <a:solidFill>
                            <a:srgbClr val="002060"/>
                          </a:solidFill>
                          <a:latin typeface="Arial"/>
                        </a:rPr>
                        <a:t>DIFENILBUTILPIPERIDINE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>
                          <a:solidFill>
                            <a:srgbClr val="002060"/>
                          </a:solidFill>
                          <a:latin typeface="Arial"/>
                        </a:rPr>
                        <a:t>Pimozide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rgbClr val="002060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rgbClr val="002060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rgbClr val="002060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rgbClr val="002060"/>
                          </a:solidFill>
                          <a:latin typeface="Arial"/>
                        </a:rPr>
                        <a:t>+++</a:t>
                      </a:r>
                      <a:endParaRPr/>
                    </a:p>
                  </a:txBody>
                  <a:tcPr/>
                </a:tc>
              </a:tr>
              <a:tr h="359280">
                <a:tc>
                  <a:txBody>
                    <a:bodyPr/>
                    <a:lstStyle/>
                    <a:p>
                      <a:r>
                        <a:rPr lang="it-IT" sz="1600" b="1">
                          <a:solidFill>
                            <a:srgbClr val="002060"/>
                          </a:solidFill>
                          <a:latin typeface="Arial"/>
                        </a:rPr>
                        <a:t>BENZAMIDI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>
                          <a:solidFill>
                            <a:srgbClr val="002060"/>
                          </a:solidFill>
                          <a:latin typeface="Arial"/>
                        </a:rPr>
                        <a:t>Sulpiride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rgbClr val="002060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rgbClr val="002060"/>
                          </a:solidFill>
                          <a:latin typeface="Arial"/>
                        </a:rPr>
                        <a:t>0/+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rgbClr val="002060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rgbClr val="002060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</a:txBody>
                  <a:tcPr/>
                </a:tc>
              </a:tr>
              <a:tr h="360720">
                <a:tc>
                  <a:txBody>
                    <a:bodyPr/>
                    <a:lstStyle/>
                    <a:p>
                      <a:r>
                        <a:rPr lang="it-IT" sz="1600" b="1">
                          <a:solidFill>
                            <a:srgbClr val="002060"/>
                          </a:solidFill>
                          <a:latin typeface="Arial"/>
                        </a:rPr>
                        <a:t>INDOLO DERIVATI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>
                          <a:solidFill>
                            <a:srgbClr val="002060"/>
                          </a:solidFill>
                          <a:latin typeface="Arial"/>
                        </a:rPr>
                        <a:t>Molindone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rgbClr val="002060"/>
                          </a:solidFill>
                          <a:latin typeface="Arial"/>
                        </a:rPr>
                        <a:t>++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rgbClr val="002060"/>
                          </a:solidFill>
                          <a:latin typeface="Arial"/>
                        </a:rPr>
                        <a:t>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rgbClr val="002060"/>
                          </a:solidFill>
                          <a:latin typeface="Arial"/>
                        </a:rPr>
                        <a:t>0/+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  <a:latin typeface="Arial"/>
                        </a:rPr>
                        <a:t>+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5" name="CustomShape 3"/>
          <p:cNvSpPr/>
          <p:nvPr/>
        </p:nvSpPr>
        <p:spPr>
          <a:xfrm rot="3600">
            <a:off x="774720" y="1630440"/>
            <a:ext cx="166500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 i="1">
                <a:solidFill>
                  <a:srgbClr val="161645"/>
                </a:solidFill>
                <a:latin typeface="Calibri"/>
                <a:ea typeface="Calibri"/>
              </a:rPr>
              <a:t>Gruppo chimico</a:t>
            </a:r>
            <a:endParaRPr/>
          </a:p>
        </p:txBody>
      </p:sp>
      <p:sp>
        <p:nvSpPr>
          <p:cNvPr id="196" name="CustomShape 4"/>
          <p:cNvSpPr/>
          <p:nvPr/>
        </p:nvSpPr>
        <p:spPr>
          <a:xfrm rot="6600">
            <a:off x="3533760" y="1630080"/>
            <a:ext cx="10663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 i="1">
                <a:solidFill>
                  <a:srgbClr val="161645"/>
                </a:solidFill>
                <a:latin typeface="Calibri"/>
                <a:ea typeface="Calibri"/>
              </a:rPr>
              <a:t>Composti</a:t>
            </a:r>
            <a:endParaRPr/>
          </a:p>
        </p:txBody>
      </p:sp>
      <p:sp>
        <p:nvSpPr>
          <p:cNvPr id="197" name="CustomShape 5"/>
          <p:cNvSpPr/>
          <p:nvPr/>
        </p:nvSpPr>
        <p:spPr>
          <a:xfrm rot="16200000">
            <a:off x="4923628" y="1133156"/>
            <a:ext cx="124920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i="1" dirty="0" err="1">
                <a:solidFill>
                  <a:srgbClr val="161645"/>
                </a:solidFill>
                <a:latin typeface="Calibri"/>
                <a:ea typeface="Calibri"/>
              </a:rPr>
              <a:t>Eff</a:t>
            </a:r>
            <a:r>
              <a:rPr lang="it-IT" i="1" dirty="0">
                <a:solidFill>
                  <a:srgbClr val="161645"/>
                </a:solidFill>
                <a:latin typeface="Calibri"/>
                <a:ea typeface="Calibri"/>
              </a:rPr>
              <a:t> sedativo</a:t>
            </a:r>
            <a:endParaRPr dirty="0"/>
          </a:p>
        </p:txBody>
      </p:sp>
      <p:sp>
        <p:nvSpPr>
          <p:cNvPr id="198" name="CustomShape 6"/>
          <p:cNvSpPr/>
          <p:nvPr/>
        </p:nvSpPr>
        <p:spPr>
          <a:xfrm rot="16200000">
            <a:off x="5660848" y="783360"/>
            <a:ext cx="193500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i="1" dirty="0" err="1">
                <a:solidFill>
                  <a:srgbClr val="161645"/>
                </a:solidFill>
                <a:latin typeface="Calibri"/>
                <a:ea typeface="Calibri"/>
              </a:rPr>
              <a:t>Eff</a:t>
            </a:r>
            <a:r>
              <a:rPr lang="it-IT" i="1" dirty="0">
                <a:solidFill>
                  <a:srgbClr val="161645"/>
                </a:solidFill>
                <a:latin typeface="Calibri"/>
                <a:ea typeface="Calibri"/>
              </a:rPr>
              <a:t> antimuscarinico</a:t>
            </a:r>
            <a:endParaRPr dirty="0"/>
          </a:p>
        </p:txBody>
      </p:sp>
      <p:sp>
        <p:nvSpPr>
          <p:cNvPr id="199" name="CustomShape 7"/>
          <p:cNvSpPr/>
          <p:nvPr/>
        </p:nvSpPr>
        <p:spPr>
          <a:xfrm rot="16200000">
            <a:off x="6705680" y="746640"/>
            <a:ext cx="186156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i="1" dirty="0">
                <a:solidFill>
                  <a:srgbClr val="161645"/>
                </a:solidFill>
                <a:latin typeface="Calibri"/>
                <a:ea typeface="Calibri"/>
              </a:rPr>
              <a:t>Atti alfa-bloccante</a:t>
            </a:r>
            <a:endParaRPr dirty="0"/>
          </a:p>
        </p:txBody>
      </p:sp>
      <p:sp>
        <p:nvSpPr>
          <p:cNvPr id="200" name="CustomShape 8"/>
          <p:cNvSpPr/>
          <p:nvPr/>
        </p:nvSpPr>
        <p:spPr>
          <a:xfrm rot="16200000">
            <a:off x="7632604" y="872452"/>
            <a:ext cx="1879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i="1">
                <a:solidFill>
                  <a:srgbClr val="161645"/>
                </a:solidFill>
                <a:latin typeface="Calibri"/>
                <a:ea typeface="Calibri"/>
              </a:rPr>
              <a:t>Eff extrapiramidali</a:t>
            </a:r>
            <a:endParaRPr/>
          </a:p>
        </p:txBody>
      </p:sp>
      <p:sp>
        <p:nvSpPr>
          <p:cNvPr id="201" name="Line 9"/>
          <p:cNvSpPr/>
          <p:nvPr/>
        </p:nvSpPr>
        <p:spPr>
          <a:xfrm>
            <a:off x="395280" y="836640"/>
            <a:ext cx="4680000" cy="0"/>
          </a:xfrm>
          <a:prstGeom prst="line">
            <a:avLst/>
          </a:prstGeom>
          <a:ln w="19080">
            <a:solidFill>
              <a:srgbClr val="A50021"/>
            </a:solidFill>
            <a:miter/>
          </a:ln>
        </p:spPr>
      </p:sp>
      <p:sp>
        <p:nvSpPr>
          <p:cNvPr id="202" name="CustomShape 10"/>
          <p:cNvSpPr/>
          <p:nvPr/>
        </p:nvSpPr>
        <p:spPr>
          <a:xfrm>
            <a:off x="179512" y="6021288"/>
            <a:ext cx="885672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dirty="0" smtClean="0">
                <a:solidFill>
                  <a:srgbClr val="FF0000"/>
                </a:solidFill>
                <a:latin typeface="Calibri"/>
                <a:ea typeface="Calibri"/>
              </a:rPr>
              <a:t>I neurolettici convenzionali sono </a:t>
            </a:r>
            <a:r>
              <a:rPr lang="it-IT" sz="2400" b="1" i="1" dirty="0" smtClean="0">
                <a:solidFill>
                  <a:srgbClr val="FF0000"/>
                </a:solidFill>
                <a:latin typeface="Calibri"/>
                <a:ea typeface="Calibri"/>
              </a:rPr>
              <a:t>antagonisti dei recettori D2</a:t>
            </a:r>
            <a:r>
              <a:rPr lang="it-IT" sz="2400" dirty="0" smtClean="0">
                <a:solidFill>
                  <a:srgbClr val="FF0000"/>
                </a:solidFill>
                <a:latin typeface="Calibri"/>
                <a:ea typeface="Calibri"/>
              </a:rPr>
              <a:t>, </a:t>
            </a:r>
            <a:r>
              <a:rPr lang="it-IT" dirty="0" smtClean="0">
                <a:solidFill>
                  <a:srgbClr val="002060"/>
                </a:solidFill>
                <a:latin typeface="Calibri"/>
                <a:ea typeface="Calibri"/>
              </a:rPr>
              <a:t>ma 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la maggior parte </a:t>
            </a:r>
            <a:r>
              <a:rPr lang="it-IT" dirty="0" smtClean="0">
                <a:solidFill>
                  <a:srgbClr val="002060"/>
                </a:solidFill>
                <a:latin typeface="Calibri"/>
                <a:ea typeface="Calibri"/>
              </a:rPr>
              <a:t>ha 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effetti anche su recettori per </a:t>
            </a:r>
            <a:r>
              <a:rPr lang="it-IT" b="1" dirty="0" err="1">
                <a:solidFill>
                  <a:srgbClr val="002060"/>
                </a:solidFill>
                <a:latin typeface="Calibri"/>
                <a:ea typeface="Calibri"/>
              </a:rPr>
              <a:t>ACh</a:t>
            </a:r>
            <a:r>
              <a:rPr lang="it-IT" b="1" dirty="0">
                <a:solidFill>
                  <a:srgbClr val="002060"/>
                </a:solidFill>
                <a:latin typeface="Calibri"/>
                <a:ea typeface="Calibri"/>
              </a:rPr>
              <a:t>, NA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, </a:t>
            </a:r>
            <a:r>
              <a:rPr lang="it-IT" b="1" dirty="0">
                <a:solidFill>
                  <a:srgbClr val="002060"/>
                </a:solidFill>
                <a:latin typeface="Calibri"/>
                <a:ea typeface="Calibri"/>
              </a:rPr>
              <a:t>5-HT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, </a:t>
            </a:r>
            <a:r>
              <a:rPr lang="it-IT" b="1" dirty="0">
                <a:solidFill>
                  <a:srgbClr val="002060"/>
                </a:solidFill>
                <a:latin typeface="Calibri"/>
                <a:ea typeface="Calibri"/>
              </a:rPr>
              <a:t>GABA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 e </a:t>
            </a:r>
            <a:r>
              <a:rPr lang="it-IT" b="1" dirty="0">
                <a:solidFill>
                  <a:srgbClr val="002060"/>
                </a:solidFill>
                <a:latin typeface="Calibri"/>
                <a:ea typeface="Calibri"/>
              </a:rPr>
              <a:t>glutammato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503360" y="87480"/>
            <a:ext cx="63208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PROPRIETÀ COMUNI DEI NEUROLETTICI CLASSICI</a:t>
            </a:r>
            <a:endParaRPr/>
          </a:p>
        </p:txBody>
      </p:sp>
      <p:sp>
        <p:nvSpPr>
          <p:cNvPr id="205" name="Line 2"/>
          <p:cNvSpPr/>
          <p:nvPr/>
        </p:nvSpPr>
        <p:spPr>
          <a:xfrm>
            <a:off x="1116000" y="620640"/>
            <a:ext cx="7129440" cy="0"/>
          </a:xfrm>
          <a:prstGeom prst="line">
            <a:avLst/>
          </a:prstGeom>
          <a:ln w="19080">
            <a:solidFill>
              <a:srgbClr val="A50021"/>
            </a:solidFill>
            <a:miter/>
          </a:ln>
        </p:spPr>
      </p:sp>
      <p:sp>
        <p:nvSpPr>
          <p:cNvPr id="206" name="CustomShape 3"/>
          <p:cNvSpPr/>
          <p:nvPr/>
        </p:nvSpPr>
        <p:spPr>
          <a:xfrm>
            <a:off x="684360" y="836640"/>
            <a:ext cx="8064360" cy="22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 La potenza dei neurolettici cresce generalmente in parallelo con l’attività di blocco sui recettori D2.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 Il meccanismo d’azione (blocco dei recettori D2) è responsabile sia degli effetti terapeutici che di quelli collaterali.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 I neurolettici impiegano giorni o settimane per determinare il loro effetto, suggerendo che alcuni meccanismi secondari potrebbero essere necessari per esplicare l’azione terapeutica. </a:t>
            </a:r>
            <a:endParaRPr/>
          </a:p>
        </p:txBody>
      </p:sp>
      <p:sp>
        <p:nvSpPr>
          <p:cNvPr id="207" name="CustomShape 4"/>
          <p:cNvSpPr/>
          <p:nvPr/>
        </p:nvSpPr>
        <p:spPr>
          <a:xfrm>
            <a:off x="684360" y="3573360"/>
            <a:ext cx="7993080" cy="283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002060"/>
                </a:solidFill>
                <a:latin typeface="Calibri"/>
                <a:ea typeface="Calibri"/>
              </a:rPr>
              <a:t>- Qualità e quantità del sonno	  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tendenza a normalizzare il sonno alterato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002060"/>
                </a:solidFill>
                <a:latin typeface="Calibri"/>
                <a:ea typeface="Calibri"/>
              </a:rPr>
              <a:t>- Comportamento  complesso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	  effetti ansiolitici e/o sedazione alterazione 				  dello stato di allerta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002060"/>
                </a:solidFill>
                <a:latin typeface="Calibri"/>
                <a:ea typeface="Calibri"/>
              </a:rPr>
              <a:t> - Attività motoria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 			  compromissione per inibizione DA nella via 				  nigro-striatale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002060"/>
                </a:solidFill>
                <a:latin typeface="Calibri"/>
                <a:ea typeface="Calibri"/>
              </a:rPr>
              <a:t>- Zona chemiorecettrice bulbare	  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riduzione di nausea e vomito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08" name="CustomShape 5"/>
          <p:cNvSpPr/>
          <p:nvPr/>
        </p:nvSpPr>
        <p:spPr>
          <a:xfrm>
            <a:off x="3851280" y="3645000"/>
            <a:ext cx="576360" cy="269640"/>
          </a:xfrm>
          <a:prstGeom prst="rightArrow">
            <a:avLst>
              <a:gd name="adj1" fmla="val 16542"/>
              <a:gd name="adj2" fmla="val 5400"/>
            </a:avLst>
          </a:prstGeom>
          <a:solidFill>
            <a:srgbClr val="C0000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6"/>
          <p:cNvSpPr/>
          <p:nvPr/>
        </p:nvSpPr>
        <p:spPr>
          <a:xfrm>
            <a:off x="3851280" y="4221000"/>
            <a:ext cx="576360" cy="270000"/>
          </a:xfrm>
          <a:prstGeom prst="rightArrow">
            <a:avLst>
              <a:gd name="adj1" fmla="val 16542"/>
              <a:gd name="adj2" fmla="val 5400"/>
            </a:avLst>
          </a:prstGeom>
          <a:solidFill>
            <a:srgbClr val="C0000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7"/>
          <p:cNvSpPr/>
          <p:nvPr/>
        </p:nvSpPr>
        <p:spPr>
          <a:xfrm>
            <a:off x="3851280" y="5013360"/>
            <a:ext cx="576360" cy="270000"/>
          </a:xfrm>
          <a:prstGeom prst="rightArrow">
            <a:avLst>
              <a:gd name="adj1" fmla="val 16542"/>
              <a:gd name="adj2" fmla="val 5400"/>
            </a:avLst>
          </a:prstGeom>
          <a:solidFill>
            <a:srgbClr val="C0000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8"/>
          <p:cNvSpPr/>
          <p:nvPr/>
        </p:nvSpPr>
        <p:spPr>
          <a:xfrm>
            <a:off x="3851280" y="5854680"/>
            <a:ext cx="576360" cy="270000"/>
          </a:xfrm>
          <a:prstGeom prst="rightArrow">
            <a:avLst>
              <a:gd name="adj1" fmla="val 16542"/>
              <a:gd name="adj2" fmla="val 5400"/>
            </a:avLst>
          </a:prstGeom>
          <a:solidFill>
            <a:srgbClr val="C0000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9"/>
          <p:cNvSpPr/>
          <p:nvPr/>
        </p:nvSpPr>
        <p:spPr>
          <a:xfrm>
            <a:off x="3564000" y="3141720"/>
            <a:ext cx="114552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EFFETTI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457200" y="76320"/>
            <a:ext cx="836280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161645"/>
                </a:solidFill>
                <a:latin typeface="Calibri"/>
                <a:ea typeface="Calibri"/>
              </a:rPr>
              <a:t>INTERAZIONE DELLE </a:t>
            </a: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FENOTIAZINE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161645"/>
                </a:solidFill>
                <a:latin typeface="Calibri"/>
                <a:ea typeface="Calibri"/>
              </a:rPr>
              <a:t>CON I RECETTORI DOPAMINERGICI</a:t>
            </a:r>
            <a:endParaRPr/>
          </a:p>
        </p:txBody>
      </p:sp>
      <p:sp>
        <p:nvSpPr>
          <p:cNvPr id="215" name="CustomShape 2"/>
          <p:cNvSpPr/>
          <p:nvPr/>
        </p:nvSpPr>
        <p:spPr>
          <a:xfrm>
            <a:off x="152280" y="1449720"/>
            <a:ext cx="874080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Un esame cristallografico della clorpromazina e della dopamina ha dimostrato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che le due strutture possono parzialmente sovrapporsi</a:t>
            </a:r>
            <a:endParaRPr/>
          </a:p>
        </p:txBody>
      </p:sp>
      <p:pic>
        <p:nvPicPr>
          <p:cNvPr id="216" name="Picture 6"/>
          <p:cNvPicPr/>
          <p:nvPr/>
        </p:nvPicPr>
        <p:blipFill>
          <a:blip r:embed="rId2" cstate="print"/>
          <a:srcRect l="5837" r="2813" b="12323"/>
          <a:stretch/>
        </p:blipFill>
        <p:spPr>
          <a:xfrm>
            <a:off x="971640" y="2787480"/>
            <a:ext cx="2087640" cy="1936800"/>
          </a:xfrm>
          <a:prstGeom prst="rect">
            <a:avLst/>
          </a:prstGeom>
          <a:ln>
            <a:noFill/>
          </a:ln>
        </p:spPr>
      </p:pic>
      <p:pic>
        <p:nvPicPr>
          <p:cNvPr id="217" name="Picture 7"/>
          <p:cNvPicPr/>
          <p:nvPr/>
        </p:nvPicPr>
        <p:blipFill>
          <a:blip r:embed="rId3" cstate="print"/>
          <a:srcRect l="8313" r="12936" b="15836"/>
          <a:stretch/>
        </p:blipFill>
        <p:spPr>
          <a:xfrm>
            <a:off x="3924360" y="2859120"/>
            <a:ext cx="1800000" cy="1865160"/>
          </a:xfrm>
          <a:prstGeom prst="rect">
            <a:avLst/>
          </a:prstGeom>
          <a:ln>
            <a:noFill/>
          </a:ln>
        </p:spPr>
      </p:pic>
      <p:pic>
        <p:nvPicPr>
          <p:cNvPr id="218" name="Picture 8"/>
          <p:cNvPicPr/>
          <p:nvPr/>
        </p:nvPicPr>
        <p:blipFill>
          <a:blip r:embed="rId4" cstate="print"/>
          <a:srcRect l="5504" t="3293" r="6301" b="4610"/>
          <a:stretch/>
        </p:blipFill>
        <p:spPr>
          <a:xfrm>
            <a:off x="6443640" y="2708280"/>
            <a:ext cx="2016000" cy="2016000"/>
          </a:xfrm>
          <a:prstGeom prst="rect">
            <a:avLst/>
          </a:prstGeom>
          <a:ln>
            <a:noFill/>
          </a:ln>
        </p:spPr>
      </p:pic>
      <p:sp>
        <p:nvSpPr>
          <p:cNvPr id="219" name="CustomShape 3"/>
          <p:cNvSpPr/>
          <p:nvPr/>
        </p:nvSpPr>
        <p:spPr>
          <a:xfrm>
            <a:off x="250920" y="5445000"/>
            <a:ext cx="856908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Nella conformazione preferita la catena laterale della fenotiazina tende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ad orientarsi verso l’atomo di cloro presente sull’anello aromatico</a:t>
            </a:r>
            <a:endParaRPr/>
          </a:p>
        </p:txBody>
      </p:sp>
      <p:sp>
        <p:nvSpPr>
          <p:cNvPr id="220" name="Line 4"/>
          <p:cNvSpPr/>
          <p:nvPr/>
        </p:nvSpPr>
        <p:spPr>
          <a:xfrm>
            <a:off x="1116000" y="981000"/>
            <a:ext cx="7129440" cy="0"/>
          </a:xfrm>
          <a:prstGeom prst="line">
            <a:avLst/>
          </a:prstGeom>
          <a:ln w="19080">
            <a:solidFill>
              <a:srgbClr val="A50021"/>
            </a:solidFill>
            <a:miter/>
          </a:ln>
        </p:spPr>
      </p:sp>
      <p:sp>
        <p:nvSpPr>
          <p:cNvPr id="221" name="CustomShape 5"/>
          <p:cNvSpPr/>
          <p:nvPr/>
        </p:nvSpPr>
        <p:spPr>
          <a:xfrm>
            <a:off x="1258920" y="4724280"/>
            <a:ext cx="138924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161645"/>
                </a:solidFill>
                <a:latin typeface="Calibri"/>
                <a:ea typeface="Calibri"/>
              </a:rPr>
              <a:t>clorpromazina</a:t>
            </a:r>
            <a:endParaRPr/>
          </a:p>
        </p:txBody>
      </p:sp>
      <p:sp>
        <p:nvSpPr>
          <p:cNvPr id="222" name="CustomShape 6"/>
          <p:cNvSpPr/>
          <p:nvPr/>
        </p:nvSpPr>
        <p:spPr>
          <a:xfrm>
            <a:off x="4356000" y="4724280"/>
            <a:ext cx="103104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161645"/>
                </a:solidFill>
                <a:latin typeface="Calibri"/>
                <a:ea typeface="Calibri"/>
              </a:rPr>
              <a:t>dopamina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324000" y="5551560"/>
            <a:ext cx="8640720" cy="720720"/>
          </a:xfrm>
          <a:prstGeom prst="rect">
            <a:avLst/>
          </a:prstGeom>
          <a:solidFill>
            <a:srgbClr val="BBE0E3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"/>
          <p:cNvSpPr/>
          <p:nvPr/>
        </p:nvSpPr>
        <p:spPr>
          <a:xfrm>
            <a:off x="324000" y="4255920"/>
            <a:ext cx="8640720" cy="1224000"/>
          </a:xfrm>
          <a:prstGeom prst="rect">
            <a:avLst/>
          </a:prstGeom>
          <a:solidFill>
            <a:srgbClr val="CC99FF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3"/>
          <p:cNvSpPr/>
          <p:nvPr/>
        </p:nvSpPr>
        <p:spPr>
          <a:xfrm>
            <a:off x="324000" y="1125360"/>
            <a:ext cx="8208720" cy="222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161645"/>
                </a:solidFill>
                <a:latin typeface="Calibri"/>
                <a:ea typeface="Calibri"/>
              </a:rPr>
              <a:t> </a:t>
            </a:r>
            <a:r>
              <a:rPr lang="it-IT" sz="2400" u="sng">
                <a:solidFill>
                  <a:srgbClr val="161645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   Assorbimento:    	Biodisponibilità orale: 32%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   Distribuzione:    	Legame proteico: 90-99% -  Passa la BEE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	                 	Emivita plasmatica: 6 ore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   Metabolismo:     	Epatico: ampio	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   Eliminazione:      	Renale: 23% metaboliti &lt;1% immodificata</a:t>
            </a:r>
            <a:endParaRPr/>
          </a:p>
        </p:txBody>
      </p:sp>
      <p:sp>
        <p:nvSpPr>
          <p:cNvPr id="227" name="CustomShape 4"/>
          <p:cNvSpPr/>
          <p:nvPr/>
        </p:nvSpPr>
        <p:spPr>
          <a:xfrm>
            <a:off x="345960" y="260280"/>
            <a:ext cx="35053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CLORPROMAZINA </a:t>
            </a:r>
            <a:endParaRPr/>
          </a:p>
        </p:txBody>
      </p:sp>
      <p:sp>
        <p:nvSpPr>
          <p:cNvPr id="228" name="CustomShape 5"/>
          <p:cNvSpPr/>
          <p:nvPr/>
        </p:nvSpPr>
        <p:spPr>
          <a:xfrm>
            <a:off x="3708360" y="260280"/>
            <a:ext cx="164664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161645"/>
                </a:solidFill>
                <a:latin typeface="Calibri"/>
                <a:ea typeface="Calibri"/>
              </a:rPr>
              <a:t>(Largactil ®)</a:t>
            </a:r>
            <a:endParaRPr/>
          </a:p>
        </p:txBody>
      </p:sp>
      <p:sp>
        <p:nvSpPr>
          <p:cNvPr id="229" name="CustomShape 6"/>
          <p:cNvSpPr/>
          <p:nvPr/>
        </p:nvSpPr>
        <p:spPr>
          <a:xfrm>
            <a:off x="324000" y="3751200"/>
            <a:ext cx="8675640" cy="167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u="sng">
                <a:solidFill>
                  <a:srgbClr val="161645"/>
                </a:solidFill>
                <a:latin typeface="Calibri"/>
                <a:ea typeface="Calibri"/>
              </a:rPr>
              <a:t>EFFETTI COLLATERALI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- </a:t>
            </a:r>
            <a:r>
              <a:rPr lang="it-IT" b="1">
                <a:solidFill>
                  <a:srgbClr val="161645"/>
                </a:solidFill>
                <a:latin typeface="Calibri"/>
                <a:ea typeface="Calibri"/>
              </a:rPr>
              <a:t>SINDROME MALIGNA DA NEUROLETTICI (rigidità, mioglobinemia, ipertermia, stupore)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DISTURBI EXTRAPIRAMIDALI 	(Parkinsonismo iatrogeno - Sindrome discinetica 					            precoce -   Acatisia - Discinesia tardiva) 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ALTERAZIONI ENDOCRINE 		(innalzamento livelli di prolattina e MSH)</a:t>
            </a:r>
            <a:endParaRPr/>
          </a:p>
        </p:txBody>
      </p:sp>
      <p:sp>
        <p:nvSpPr>
          <p:cNvPr id="230" name="CustomShape 7"/>
          <p:cNvSpPr/>
          <p:nvPr/>
        </p:nvSpPr>
        <p:spPr>
          <a:xfrm>
            <a:off x="333360" y="5587920"/>
            <a:ext cx="860256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TACHICARDIA, IPOTENSIONE.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CONGESTIONE NASALE, XEROSTOMIA. EPATOPATIA. ALTERAZIONI EMATOPOIETICHE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611280" y="2205000"/>
            <a:ext cx="8064360" cy="432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600" b="1" dirty="0">
                <a:solidFill>
                  <a:srgbClr val="002060"/>
                </a:solidFill>
                <a:latin typeface="Calibri"/>
              </a:rPr>
              <a:t>Il dosaggio della </a:t>
            </a:r>
            <a:r>
              <a:rPr lang="it-IT" sz="1600" b="1" dirty="0" err="1">
                <a:solidFill>
                  <a:srgbClr val="002060"/>
                </a:solidFill>
                <a:latin typeface="Calibri"/>
              </a:rPr>
              <a:t>clorpromazina</a:t>
            </a:r>
            <a:r>
              <a:rPr lang="it-IT" sz="1600" b="1" dirty="0">
                <a:solidFill>
                  <a:srgbClr val="002060"/>
                </a:solidFill>
                <a:latin typeface="Calibri"/>
              </a:rPr>
              <a:t> deve essere personalizzato in rapporto
all'</a:t>
            </a:r>
            <a:r>
              <a:rPr lang="it-IT" sz="1600" b="1" dirty="0" err="1">
                <a:solidFill>
                  <a:srgbClr val="002060"/>
                </a:solidFill>
                <a:latin typeface="Calibri"/>
              </a:rPr>
              <a:t>eta</a:t>
            </a:r>
            <a:r>
              <a:rPr lang="it-IT" sz="1600" b="1" dirty="0">
                <a:solidFill>
                  <a:srgbClr val="002060"/>
                </a:solidFill>
                <a:latin typeface="Calibri"/>
              </a:rPr>
              <a:t>' del paziente, alla natura e alla </a:t>
            </a:r>
            <a:r>
              <a:rPr lang="it-IT" sz="1600" b="1" dirty="0" err="1">
                <a:solidFill>
                  <a:srgbClr val="002060"/>
                </a:solidFill>
                <a:latin typeface="Calibri"/>
              </a:rPr>
              <a:t>gravita'</a:t>
            </a:r>
            <a:r>
              <a:rPr lang="it-IT" sz="1600" b="1" dirty="0">
                <a:solidFill>
                  <a:srgbClr val="002060"/>
                </a:solidFill>
                <a:latin typeface="Calibri"/>
              </a:rPr>
              <a:t> dell'affezione, alla risposta terapeutica e alla </a:t>
            </a:r>
            <a:r>
              <a:rPr lang="it-IT" sz="1600" b="1" dirty="0" err="1">
                <a:solidFill>
                  <a:srgbClr val="002060"/>
                </a:solidFill>
                <a:latin typeface="Calibri"/>
              </a:rPr>
              <a:t>tollerabilita'</a:t>
            </a:r>
            <a:r>
              <a:rPr lang="it-IT" sz="1600" b="1" dirty="0">
                <a:solidFill>
                  <a:srgbClr val="002060"/>
                </a:solidFill>
                <a:latin typeface="Calibri"/>
              </a:rPr>
              <a:t> del farmaco. 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E' sempre consigliabile iniziare con dosaggi bassi, aumentando progressivamente le dosi. Usualmente l'intervallo terapeutico e' di 6-8 ore. Nell'impiego parenterale non superare i 25 mg nelle prime 24 ore salvo nei casi in cui non sia strettamente indispensabile a giudizio dello specialista.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it-IT" b="1" dirty="0">
                <a:solidFill>
                  <a:srgbClr val="002060"/>
                </a:solidFill>
                <a:latin typeface="Calibri"/>
              </a:rPr>
              <a:t>POSOLOGIA per INDICAZIONI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it-IT" b="1" i="1" dirty="0">
                <a:solidFill>
                  <a:srgbClr val="C00000"/>
                </a:solidFill>
                <a:latin typeface="Calibri"/>
              </a:rPr>
              <a:t>Trattamento dei disordini psichiatrici</a:t>
            </a:r>
            <a:r>
              <a:rPr lang="it-IT" b="1" dirty="0">
                <a:solidFill>
                  <a:srgbClr val="C00000"/>
                </a:solidFill>
                <a:latin typeface="Calibri"/>
              </a:rPr>
              <a:t>: 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30-75 mg </a:t>
            </a:r>
            <a:r>
              <a:rPr lang="it-IT" sz="1600" dirty="0" err="1">
                <a:solidFill>
                  <a:srgbClr val="002060"/>
                </a:solidFill>
                <a:latin typeface="Calibri"/>
              </a:rPr>
              <a:t>os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/</a:t>
            </a:r>
            <a:r>
              <a:rPr lang="it-IT" sz="1600" dirty="0" err="1">
                <a:solidFill>
                  <a:srgbClr val="002060"/>
                </a:solidFill>
                <a:latin typeface="Calibri"/>
              </a:rPr>
              <a:t>die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 in pazienti ambulatoriali con sintomi di lieve o media </a:t>
            </a:r>
            <a:r>
              <a:rPr lang="it-IT" sz="1600" dirty="0" err="1">
                <a:solidFill>
                  <a:srgbClr val="002060"/>
                </a:solidFill>
                <a:latin typeface="Calibri"/>
              </a:rPr>
              <a:t>gravita’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. Il trattamento </a:t>
            </a:r>
            <a:r>
              <a:rPr lang="it-IT" sz="1600" dirty="0" err="1">
                <a:solidFill>
                  <a:srgbClr val="002060"/>
                </a:solidFill>
                <a:latin typeface="Calibri"/>
              </a:rPr>
              <a:t>puo'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 essere iniziato per via </a:t>
            </a:r>
            <a:r>
              <a:rPr lang="it-IT" sz="1600" dirty="0" err="1">
                <a:solidFill>
                  <a:srgbClr val="002060"/>
                </a:solidFill>
                <a:latin typeface="Calibri"/>
              </a:rPr>
              <a:t>im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 con 25 mg in caso di necessità. Nei bambini il dosaggio consigliato e' di 1 mg/kg/</a:t>
            </a:r>
            <a:r>
              <a:rPr lang="it-IT" sz="1600" dirty="0" err="1">
                <a:solidFill>
                  <a:srgbClr val="002060"/>
                </a:solidFill>
                <a:latin typeface="Calibri"/>
              </a:rPr>
              <a:t>die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 ripetuto se necessario, 2-3 volte al giorno.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b="1" i="1" dirty="0">
                <a:solidFill>
                  <a:srgbClr val="C00000"/>
                </a:solidFill>
                <a:latin typeface="Calibri"/>
              </a:rPr>
              <a:t>Vomito:</a:t>
            </a:r>
            <a:r>
              <a:rPr lang="it-IT" dirty="0">
                <a:solidFill>
                  <a:srgbClr val="C00000"/>
                </a:solidFill>
                <a:latin typeface="Calibri"/>
              </a:rPr>
              <a:t> 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25-50 mg per via </a:t>
            </a:r>
            <a:r>
              <a:rPr lang="it-IT" sz="1600" dirty="0" err="1">
                <a:solidFill>
                  <a:srgbClr val="002060"/>
                </a:solidFill>
                <a:latin typeface="Calibri"/>
              </a:rPr>
              <a:t>im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/2-3 volte al giorno. Ottenuto l'effetto terapeutico, la terapia, se necessaria, deve essere continuata per via orale.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b="1" i="1" dirty="0">
                <a:solidFill>
                  <a:srgbClr val="C00000"/>
                </a:solidFill>
                <a:latin typeface="Calibri"/>
              </a:rPr>
              <a:t>Singhiozzo incoercibile: 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25-50 mg 2-3 volte al giorno</a:t>
            </a:r>
            <a:r>
              <a:rPr lang="it-IT" dirty="0">
                <a:solidFill>
                  <a:srgbClr val="002060"/>
                </a:solidFill>
                <a:latin typeface="Calibri"/>
              </a:rPr>
              <a:t>.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b="1" i="1" dirty="0">
                <a:solidFill>
                  <a:srgbClr val="C00000"/>
                </a:solidFill>
                <a:latin typeface="Calibri"/>
              </a:rPr>
              <a:t>Medicazione </a:t>
            </a:r>
            <a:r>
              <a:rPr lang="it-IT" b="1" i="1" dirty="0" err="1">
                <a:solidFill>
                  <a:srgbClr val="C00000"/>
                </a:solidFill>
                <a:latin typeface="Calibri"/>
              </a:rPr>
              <a:t>pre-anestetica</a:t>
            </a:r>
            <a:r>
              <a:rPr lang="it-IT" b="1" i="1" dirty="0">
                <a:solidFill>
                  <a:srgbClr val="C00000"/>
                </a:solidFill>
                <a:latin typeface="Calibri"/>
              </a:rPr>
              <a:t>: 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12,5-25 mg </a:t>
            </a:r>
            <a:r>
              <a:rPr lang="it-IT" sz="1600" dirty="0" err="1">
                <a:solidFill>
                  <a:srgbClr val="002060"/>
                </a:solidFill>
                <a:latin typeface="Calibri"/>
              </a:rPr>
              <a:t>im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 qualche ora prima dell'intervento. </a:t>
            </a:r>
            <a:endParaRPr dirty="0"/>
          </a:p>
        </p:txBody>
      </p:sp>
      <p:sp>
        <p:nvSpPr>
          <p:cNvPr id="233" name="CustomShape 2"/>
          <p:cNvSpPr/>
          <p:nvPr/>
        </p:nvSpPr>
        <p:spPr>
          <a:xfrm>
            <a:off x="250920" y="260280"/>
            <a:ext cx="350496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CLORPROMAZINA </a:t>
            </a:r>
            <a:endParaRPr/>
          </a:p>
        </p:txBody>
      </p:sp>
      <p:sp>
        <p:nvSpPr>
          <p:cNvPr id="234" name="CustomShape 3"/>
          <p:cNvSpPr/>
          <p:nvPr/>
        </p:nvSpPr>
        <p:spPr>
          <a:xfrm>
            <a:off x="611280" y="849240"/>
            <a:ext cx="8101080" cy="164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002060"/>
                </a:solidFill>
                <a:latin typeface="Calibri"/>
                <a:ea typeface="Calibri"/>
              </a:rPr>
              <a:t>SOMMINISTRAZIONE:</a:t>
            </a:r>
            <a:r>
              <a:rPr lang="it-IT" b="1">
                <a:solidFill>
                  <a:srgbClr val="CC00CC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 b="1">
                <a:solidFill>
                  <a:srgbClr val="161645"/>
                </a:solidFill>
                <a:latin typeface="Calibri"/>
                <a:ea typeface="Calibri"/>
              </a:rPr>
              <a:t>Orale: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50-100 mgx4/die </a:t>
            </a:r>
            <a:endParaRPr/>
          </a:p>
          <a:p>
            <a:pPr>
              <a:lnSpc>
                <a:spcPct val="100000"/>
              </a:lnSpc>
            </a:pPr>
            <a:r>
              <a:rPr lang="it-IT" b="1">
                <a:solidFill>
                  <a:srgbClr val="161645"/>
                </a:solidFill>
                <a:latin typeface="Calibri"/>
                <a:ea typeface="Calibri"/>
              </a:rPr>
              <a:t>IM: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25-400 mgx4/die</a:t>
            </a:r>
            <a:endParaRPr/>
          </a:p>
          <a:p>
            <a:pPr>
              <a:lnSpc>
                <a:spcPct val="100000"/>
              </a:lnSpc>
            </a:pPr>
            <a:r>
              <a:rPr lang="it-IT" sz="1600" i="1">
                <a:solidFill>
                  <a:srgbClr val="002060"/>
                </a:solidFill>
                <a:latin typeface="Calibri"/>
              </a:rPr>
              <a:t>Per la somministrazione intramuscolare diluire il contenuto di una fiala con soluzione fisiologica sterile fino a portare la soluzione a 5-6 ml.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35" name="Picture 12" descr="Largactil (Chlorpromazine Hydrochloride)"/>
          <p:cNvPicPr/>
          <p:nvPr/>
        </p:nvPicPr>
        <p:blipFill>
          <a:blip r:embed="rId2" cstate="print"/>
          <a:srcRect r="999" b="8393"/>
          <a:stretch/>
        </p:blipFill>
        <p:spPr>
          <a:xfrm>
            <a:off x="3851280" y="189000"/>
            <a:ext cx="2160720" cy="1368360"/>
          </a:xfrm>
          <a:prstGeom prst="rect">
            <a:avLst/>
          </a:prstGeom>
          <a:ln>
            <a:noFill/>
          </a:ln>
        </p:spPr>
      </p:pic>
      <p:pic>
        <p:nvPicPr>
          <p:cNvPr id="236" name="Picture 14" descr="http://img.webmd.com/drugs/tictac/assets/7/54/25457/v0_prodweb.jpg"/>
          <p:cNvPicPr/>
          <p:nvPr/>
        </p:nvPicPr>
        <p:blipFill>
          <a:blip r:embed="rId3" cstate="print"/>
          <a:srcRect t="22689" r="13066" b="16836"/>
          <a:stretch/>
        </p:blipFill>
        <p:spPr>
          <a:xfrm>
            <a:off x="6372360" y="189000"/>
            <a:ext cx="1965240" cy="136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6"/>
          <p:cNvPicPr/>
          <p:nvPr/>
        </p:nvPicPr>
        <p:blipFill>
          <a:blip r:embed="rId2" cstate="print">
            <a:lum bright="-30000"/>
          </a:blip>
          <a:stretch/>
        </p:blipFill>
        <p:spPr>
          <a:xfrm>
            <a:off x="4284720" y="836640"/>
            <a:ext cx="1868400" cy="2592360"/>
          </a:xfrm>
          <a:prstGeom prst="rect">
            <a:avLst/>
          </a:prstGeom>
          <a:ln>
            <a:noFill/>
          </a:ln>
        </p:spPr>
      </p:pic>
      <p:sp>
        <p:nvSpPr>
          <p:cNvPr id="60" name="CustomShape 1"/>
          <p:cNvSpPr/>
          <p:nvPr/>
        </p:nvSpPr>
        <p:spPr>
          <a:xfrm>
            <a:off x="1890000" y="169920"/>
            <a:ext cx="54324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161645"/>
                </a:solidFill>
                <a:latin typeface="Calibri"/>
                <a:ea typeface="Calibri"/>
              </a:rPr>
              <a:t>SCHIZOFRENIA – Personaggi famosi </a:t>
            </a:r>
            <a:endParaRPr/>
          </a:p>
        </p:txBody>
      </p:sp>
      <p:pic>
        <p:nvPicPr>
          <p:cNvPr id="61" name="Picture 7" descr="File:John Forbes Nash, Jr. by Peter Badge.jpg"/>
          <p:cNvPicPr/>
          <p:nvPr/>
        </p:nvPicPr>
        <p:blipFill>
          <a:blip r:embed="rId3" cstate="print"/>
          <a:srcRect l="18521" r="13580" b="36997"/>
          <a:stretch/>
        </p:blipFill>
        <p:spPr>
          <a:xfrm>
            <a:off x="6229440" y="836640"/>
            <a:ext cx="1850760" cy="2592360"/>
          </a:xfrm>
          <a:prstGeom prst="rect">
            <a:avLst/>
          </a:prstGeom>
          <a:ln>
            <a:noFill/>
          </a:ln>
        </p:spPr>
      </p:pic>
      <p:sp>
        <p:nvSpPr>
          <p:cNvPr id="62" name="Line 2"/>
          <p:cNvSpPr/>
          <p:nvPr/>
        </p:nvSpPr>
        <p:spPr>
          <a:xfrm>
            <a:off x="1116000" y="692280"/>
            <a:ext cx="7129440" cy="0"/>
          </a:xfrm>
          <a:prstGeom prst="line">
            <a:avLst/>
          </a:prstGeom>
          <a:ln w="19080">
            <a:solidFill>
              <a:srgbClr val="002060"/>
            </a:solidFill>
            <a:miter/>
          </a:ln>
        </p:spPr>
      </p:sp>
      <p:sp>
        <p:nvSpPr>
          <p:cNvPr id="63" name="CustomShape 3"/>
          <p:cNvSpPr/>
          <p:nvPr/>
        </p:nvSpPr>
        <p:spPr>
          <a:xfrm>
            <a:off x="4284720" y="3500280"/>
            <a:ext cx="3816360" cy="73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en-US" sz="1400" b="1">
                <a:latin typeface="Calibri"/>
              </a:rPr>
              <a:t>John Nash</a:t>
            </a:r>
            <a:r>
              <a:rPr lang="en-US" sz="1400">
                <a:latin typeface="Calibri"/>
              </a:rPr>
              <a:t>, matematico americano insignito nel 1994 del Nobel Prize for Economics, cui si ispira il film “A beautiful mind (2001)”</a:t>
            </a:r>
            <a:endParaRPr/>
          </a:p>
        </p:txBody>
      </p:sp>
      <p:pic>
        <p:nvPicPr>
          <p:cNvPr id="64" name="Picture 2" descr="http://www.poetry-chaikhana.com/H/HolderlinFri/images/HolderlinFri.jpg"/>
          <p:cNvPicPr/>
          <p:nvPr/>
        </p:nvPicPr>
        <p:blipFill>
          <a:blip r:embed="rId4" cstate="print"/>
          <a:stretch/>
        </p:blipFill>
        <p:spPr>
          <a:xfrm>
            <a:off x="1079640" y="4076640"/>
            <a:ext cx="1981080" cy="2390760"/>
          </a:xfrm>
          <a:prstGeom prst="rect">
            <a:avLst/>
          </a:prstGeom>
          <a:ln>
            <a:noFill/>
          </a:ln>
        </p:spPr>
      </p:pic>
      <p:sp>
        <p:nvSpPr>
          <p:cNvPr id="65" name="CustomShape 4"/>
          <p:cNvSpPr/>
          <p:nvPr/>
        </p:nvSpPr>
        <p:spPr>
          <a:xfrm>
            <a:off x="911160" y="3500280"/>
            <a:ext cx="235224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400" b="1">
                <a:latin typeface="Calibri"/>
              </a:rPr>
              <a:t>Vincent Van Gogh</a:t>
            </a:r>
            <a:r>
              <a:rPr lang="it-IT" sz="1400">
                <a:latin typeface="Calibri"/>
              </a:rPr>
              <a:t>, 1853-1890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>
                <a:latin typeface="Calibri"/>
              </a:rPr>
              <a:t>pittore post-impressionista</a:t>
            </a:r>
            <a:endParaRPr/>
          </a:p>
        </p:txBody>
      </p:sp>
      <p:pic>
        <p:nvPicPr>
          <p:cNvPr id="66" name="Picture 4" descr="http://t2.gstatic.com/images?q=tbn:ANd9GcRM7stjKscRPD8EqZAOqYW1Js3H27Rx46KxtydkwDOUogVROJmN"/>
          <p:cNvPicPr/>
          <p:nvPr/>
        </p:nvPicPr>
        <p:blipFill>
          <a:blip r:embed="rId5" cstate="print"/>
          <a:stretch/>
        </p:blipFill>
        <p:spPr>
          <a:xfrm>
            <a:off x="1189080" y="836640"/>
            <a:ext cx="1893960" cy="2592360"/>
          </a:xfrm>
          <a:prstGeom prst="rect">
            <a:avLst/>
          </a:prstGeom>
          <a:ln>
            <a:noFill/>
          </a:ln>
        </p:spPr>
      </p:pic>
      <p:pic>
        <p:nvPicPr>
          <p:cNvPr id="67" name="Picture 6" descr="http://www.schizophrenia.com/images/sydbarrett.jpg"/>
          <p:cNvPicPr/>
          <p:nvPr/>
        </p:nvPicPr>
        <p:blipFill>
          <a:blip r:embed="rId6" cstate="print"/>
          <a:stretch/>
        </p:blipFill>
        <p:spPr>
          <a:xfrm>
            <a:off x="4213080" y="4941720"/>
            <a:ext cx="4032360" cy="1619280"/>
          </a:xfrm>
          <a:prstGeom prst="rect">
            <a:avLst/>
          </a:prstGeom>
          <a:ln>
            <a:noFill/>
          </a:ln>
        </p:spPr>
      </p:pic>
      <p:sp>
        <p:nvSpPr>
          <p:cNvPr id="68" name="CustomShape 5"/>
          <p:cNvSpPr/>
          <p:nvPr/>
        </p:nvSpPr>
        <p:spPr>
          <a:xfrm>
            <a:off x="3631680" y="5013360"/>
            <a:ext cx="2681640" cy="1159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it-IT" sz="1400" b="1">
                <a:latin typeface="Calibri"/>
              </a:rPr>
              <a:t>Syd Barret, 1946-2006</a:t>
            </a:r>
            <a:endParaRPr/>
          </a:p>
          <a:p>
            <a:pPr algn="r">
              <a:lnSpc>
                <a:spcPct val="100000"/>
              </a:lnSpc>
            </a:pPr>
            <a:r>
              <a:rPr lang="it-IT" sz="1400">
                <a:latin typeface="Calibri"/>
              </a:rPr>
              <a:t>musicista, fondatore dei Pink Floyd</a:t>
            </a:r>
            <a:endParaRPr/>
          </a:p>
        </p:txBody>
      </p:sp>
      <p:sp>
        <p:nvSpPr>
          <p:cNvPr id="69" name="CustomShape 6"/>
          <p:cNvSpPr/>
          <p:nvPr/>
        </p:nvSpPr>
        <p:spPr>
          <a:xfrm>
            <a:off x="3133800" y="4562640"/>
            <a:ext cx="2510640" cy="52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400" b="1">
                <a:latin typeface="Calibri"/>
              </a:rPr>
              <a:t>Friedrich Hoelderlin</a:t>
            </a:r>
            <a:r>
              <a:rPr lang="it-IT" sz="1400">
                <a:latin typeface="Calibri"/>
              </a:rPr>
              <a:t>, 1770-1843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latin typeface="Calibri"/>
              </a:rPr>
              <a:t>poeta del romanticismo tedesco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rcRect t="61422"/>
          <a:stretch>
            <a:fillRect/>
          </a:stretch>
        </p:blipFill>
        <p:spPr>
          <a:xfrm>
            <a:off x="0" y="0"/>
            <a:ext cx="9144000" cy="2645721"/>
          </a:xfrm>
          <a:prstGeom prst="rect">
            <a:avLst/>
          </a:prstGeom>
        </p:spPr>
      </p:pic>
      <p:pic>
        <p:nvPicPr>
          <p:cNvPr id="3" name="Slid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239484"/>
            <a:ext cx="6158022" cy="46185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826920" y="189000"/>
            <a:ext cx="76327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BUTIRROFENONI </a:t>
            </a:r>
            <a:r>
              <a:rPr lang="it-IT" sz="2800" b="1">
                <a:solidFill>
                  <a:srgbClr val="161645"/>
                </a:solidFill>
                <a:latin typeface="Calibri"/>
                <a:ea typeface="Calibri"/>
              </a:rPr>
              <a:t>– </a:t>
            </a:r>
            <a:r>
              <a:rPr lang="it-IT" sz="2400" b="1">
                <a:solidFill>
                  <a:srgbClr val="161645"/>
                </a:solidFill>
                <a:latin typeface="Calibri"/>
                <a:ea typeface="Calibri"/>
              </a:rPr>
              <a:t>Relazione struttura attività (SAR)</a:t>
            </a:r>
            <a:endParaRPr/>
          </a:p>
        </p:txBody>
      </p:sp>
      <p:sp>
        <p:nvSpPr>
          <p:cNvPr id="251" name="CustomShape 2"/>
          <p:cNvSpPr/>
          <p:nvPr/>
        </p:nvSpPr>
        <p:spPr>
          <a:xfrm>
            <a:off x="755640" y="907920"/>
            <a:ext cx="7920000" cy="131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Questa classe di farmaci è stata scoperta nel corso di ricerche intese a potenziare l’attività analgesica della meperidina. La serie dei butirrofenoni è stata sviluppata riuscendo ad eliminare, con opportune modifiche strutturali la componente morfinica e a potenziare quella neurolettica.</a:t>
            </a:r>
            <a:endParaRPr/>
          </a:p>
        </p:txBody>
      </p:sp>
      <p:sp>
        <p:nvSpPr>
          <p:cNvPr id="252" name="Line 3"/>
          <p:cNvSpPr/>
          <p:nvPr/>
        </p:nvSpPr>
        <p:spPr>
          <a:xfrm>
            <a:off x="1042920" y="765000"/>
            <a:ext cx="7129440" cy="0"/>
          </a:xfrm>
          <a:prstGeom prst="line">
            <a:avLst/>
          </a:prstGeom>
          <a:ln w="19080">
            <a:solidFill>
              <a:srgbClr val="002060"/>
            </a:solidFill>
            <a:miter/>
          </a:ln>
        </p:spPr>
      </p:sp>
      <p:pic>
        <p:nvPicPr>
          <p:cNvPr id="253" name="Picture 4"/>
          <p:cNvPicPr/>
          <p:nvPr/>
        </p:nvPicPr>
        <p:blipFill>
          <a:blip r:embed="rId2" cstate="print"/>
          <a:srcRect t="24537"/>
          <a:stretch/>
        </p:blipFill>
        <p:spPr>
          <a:xfrm>
            <a:off x="826920" y="2852640"/>
            <a:ext cx="3587760" cy="1330560"/>
          </a:xfrm>
          <a:prstGeom prst="rect">
            <a:avLst/>
          </a:prstGeom>
          <a:ln>
            <a:noFill/>
          </a:ln>
        </p:spPr>
      </p:pic>
      <p:sp>
        <p:nvSpPr>
          <p:cNvPr id="254" name="CustomShape 4"/>
          <p:cNvSpPr/>
          <p:nvPr/>
        </p:nvSpPr>
        <p:spPr>
          <a:xfrm>
            <a:off x="324000" y="4724280"/>
            <a:ext cx="8424720" cy="178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La sostituzione di </a:t>
            </a:r>
            <a:r>
              <a:rPr lang="it-IT" sz="2000" b="1">
                <a:solidFill>
                  <a:srgbClr val="161645"/>
                </a:solidFill>
                <a:latin typeface="Calibri"/>
                <a:ea typeface="Calibri"/>
              </a:rPr>
              <a:t>C</a:t>
            </a: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=</a:t>
            </a:r>
            <a:r>
              <a:rPr lang="it-IT" sz="2000" b="1">
                <a:solidFill>
                  <a:srgbClr val="161645"/>
                </a:solidFill>
                <a:latin typeface="Calibri"/>
                <a:ea typeface="Calibri"/>
              </a:rPr>
              <a:t>O </a:t>
            </a: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con </a:t>
            </a:r>
            <a:r>
              <a:rPr lang="it-IT" sz="2000" b="1">
                <a:solidFill>
                  <a:srgbClr val="161645"/>
                </a:solidFill>
                <a:latin typeface="Calibri"/>
                <a:ea typeface="Calibri"/>
              </a:rPr>
              <a:t>S</a:t>
            </a: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=</a:t>
            </a:r>
            <a:r>
              <a:rPr lang="it-IT" sz="2000" b="1">
                <a:solidFill>
                  <a:srgbClr val="161645"/>
                </a:solidFill>
                <a:latin typeface="Calibri"/>
                <a:ea typeface="Calibri"/>
              </a:rPr>
              <a:t>O, C</a:t>
            </a: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=</a:t>
            </a:r>
            <a:r>
              <a:rPr lang="it-IT" sz="2000" b="1">
                <a:solidFill>
                  <a:srgbClr val="161645"/>
                </a:solidFill>
                <a:latin typeface="Calibri"/>
                <a:ea typeface="Calibri"/>
              </a:rPr>
              <a:t>C, </a:t>
            </a: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-</a:t>
            </a:r>
            <a:r>
              <a:rPr lang="it-IT" sz="2000" b="1">
                <a:solidFill>
                  <a:srgbClr val="161645"/>
                </a:solidFill>
                <a:latin typeface="Calibri"/>
                <a:ea typeface="Calibri"/>
              </a:rPr>
              <a:t>O</a:t>
            </a: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-</a:t>
            </a:r>
            <a:r>
              <a:rPr lang="it-IT" sz="2000" b="1">
                <a:solidFill>
                  <a:srgbClr val="161645"/>
                </a:solidFill>
                <a:latin typeface="Calibri"/>
                <a:ea typeface="Calibri"/>
              </a:rPr>
              <a:t>,</a:t>
            </a: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-</a:t>
            </a:r>
            <a:r>
              <a:rPr lang="it-IT" sz="2000" b="1">
                <a:solidFill>
                  <a:srgbClr val="161645"/>
                </a:solidFill>
                <a:latin typeface="Calibri"/>
                <a:ea typeface="Calibri"/>
              </a:rPr>
              <a:t>CH2</a:t>
            </a: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-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  <a:ea typeface="Calibri"/>
              </a:rPr>
              <a:t>RIDUCE L’ATTIVITA’ NEUROLETTICA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L’allungamento o accorciamento della catena trimetilenica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  <a:ea typeface="Calibri"/>
              </a:rPr>
              <a:t>RIDUCE L’ATTIVITA’ NEUROLETTICA</a:t>
            </a:r>
            <a:endParaRPr/>
          </a:p>
        </p:txBody>
      </p:sp>
      <p:sp>
        <p:nvSpPr>
          <p:cNvPr id="255" name="CustomShape 5"/>
          <p:cNvSpPr/>
          <p:nvPr/>
        </p:nvSpPr>
        <p:spPr>
          <a:xfrm>
            <a:off x="4427640" y="2708280"/>
            <a:ext cx="4194000" cy="147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Il gruppo amminico terziario distante 3 atomi di carbonio dal gruppo acilico è </a:t>
            </a:r>
            <a:r>
              <a:rPr lang="it-IT" sz="2000" b="1">
                <a:solidFill>
                  <a:srgbClr val="161645"/>
                </a:solidFill>
                <a:latin typeface="Calibri"/>
                <a:ea typeface="Calibri"/>
              </a:rPr>
              <a:t>responsabile</a:t>
            </a: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 della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161645"/>
                </a:solidFill>
                <a:latin typeface="Calibri"/>
                <a:ea typeface="Calibri"/>
              </a:rPr>
              <a:t>ATTIVITA’ NEUROLETTICA</a:t>
            </a:r>
            <a:endParaRPr/>
          </a:p>
        </p:txBody>
      </p:sp>
      <p:sp>
        <p:nvSpPr>
          <p:cNvPr id="256" name="CustomShape 6"/>
          <p:cNvSpPr/>
          <p:nvPr/>
        </p:nvSpPr>
        <p:spPr>
          <a:xfrm>
            <a:off x="1592280" y="2511360"/>
            <a:ext cx="235836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b="1">
                <a:solidFill>
                  <a:srgbClr val="161645"/>
                </a:solidFill>
                <a:latin typeface="Calibri"/>
                <a:ea typeface="Calibri"/>
              </a:rPr>
              <a:t>STRUTTURA GENERALE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68360" y="0"/>
            <a:ext cx="35053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ALOPERIDOLO </a:t>
            </a:r>
            <a:endParaRPr/>
          </a:p>
        </p:txBody>
      </p:sp>
      <p:sp>
        <p:nvSpPr>
          <p:cNvPr id="273" name="CustomShape 2"/>
          <p:cNvSpPr/>
          <p:nvPr/>
        </p:nvSpPr>
        <p:spPr>
          <a:xfrm>
            <a:off x="3276720" y="0"/>
            <a:ext cx="17380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161645"/>
                </a:solidFill>
                <a:latin typeface="Calibri"/>
                <a:ea typeface="Calibri"/>
              </a:rPr>
              <a:t>(Serenase ®)</a:t>
            </a:r>
            <a:endParaRPr/>
          </a:p>
        </p:txBody>
      </p:sp>
      <p:sp>
        <p:nvSpPr>
          <p:cNvPr id="274" name="CustomShape 3"/>
          <p:cNvSpPr/>
          <p:nvPr/>
        </p:nvSpPr>
        <p:spPr>
          <a:xfrm>
            <a:off x="684360" y="716040"/>
            <a:ext cx="457200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002060"/>
                </a:solidFill>
                <a:latin typeface="Calibri"/>
                <a:ea typeface="Calibri"/>
              </a:rPr>
              <a:t>SOMMINISTRAZIONE:	</a:t>
            </a:r>
            <a:endParaRPr/>
          </a:p>
          <a:p>
            <a:pPr>
              <a:lnSpc>
                <a:spcPct val="100000"/>
              </a:lnSpc>
            </a:pPr>
            <a:r>
              <a:rPr lang="it-IT" b="1">
                <a:solidFill>
                  <a:srgbClr val="002060"/>
                </a:solidFill>
                <a:latin typeface="Calibri"/>
                <a:ea typeface="Calibri"/>
              </a:rPr>
              <a:t>OS: 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1</a:t>
            </a:r>
            <a:r>
              <a:rPr lang="it-IT" b="1">
                <a:solidFill>
                  <a:srgbClr val="002060"/>
                </a:solidFill>
                <a:latin typeface="Calibri"/>
                <a:ea typeface="Calibri"/>
              </a:rPr>
              <a:t>-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5-10 mg cpr   </a:t>
            </a:r>
            <a:r>
              <a:rPr lang="it-IT" b="1">
                <a:solidFill>
                  <a:srgbClr val="002060"/>
                </a:solidFill>
                <a:latin typeface="Calibri"/>
                <a:ea typeface="Calibri"/>
              </a:rPr>
              <a:t>Gocce orali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: </a:t>
            </a:r>
            <a:r>
              <a:rPr lang="it-IT">
                <a:latin typeface="Calibri"/>
              </a:rPr>
              <a:t>2 mg/ml</a:t>
            </a:r>
            <a:endParaRPr/>
          </a:p>
          <a:p>
            <a:pPr>
              <a:lnSpc>
                <a:spcPct val="100000"/>
              </a:lnSpc>
            </a:pPr>
            <a:r>
              <a:rPr lang="it-IT" b="1">
                <a:solidFill>
                  <a:srgbClr val="161645"/>
                </a:solidFill>
                <a:latin typeface="Calibri"/>
                <a:ea typeface="Calibri"/>
              </a:rPr>
              <a:t>IM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: 2-5mg/ml </a:t>
            </a:r>
            <a:endParaRPr/>
          </a:p>
        </p:txBody>
      </p:sp>
      <p:sp>
        <p:nvSpPr>
          <p:cNvPr id="275" name="CustomShape 4"/>
          <p:cNvSpPr/>
          <p:nvPr/>
        </p:nvSpPr>
        <p:spPr>
          <a:xfrm>
            <a:off x="611280" y="2352600"/>
            <a:ext cx="8208720" cy="405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002060"/>
                </a:solidFill>
                <a:latin typeface="Calibri"/>
              </a:rPr>
              <a:t>POSOLOGIA per INDICAZIONI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Trattamento dei disordini psichiatrici</a:t>
            </a:r>
            <a:r>
              <a:rPr lang="it-IT" b="1">
                <a:solidFill>
                  <a:srgbClr val="C00000"/>
                </a:solidFill>
                <a:latin typeface="Calibri"/>
              </a:rPr>
              <a:t>:  </a:t>
            </a:r>
            <a:r>
              <a:rPr lang="it-IT" sz="1600" b="1">
                <a:solidFill>
                  <a:srgbClr val="002060"/>
                </a:solidFill>
                <a:latin typeface="Calibri"/>
              </a:rPr>
              <a:t>Fase acuta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: Episodi acuti di schizofrenia, delirium tremens, confusione acuta, sindrome di Korsakoff, paranoia acuta: per IM: 5-10 mg/ora fino al raggiungimento di un adeguato controllo dei sintomi e comunque fino ad un massimo di 60 mg/die.  </a:t>
            </a:r>
            <a:r>
              <a:rPr lang="it-IT" sz="1600" b="1">
                <a:solidFill>
                  <a:srgbClr val="002060"/>
                </a:solidFill>
                <a:latin typeface="Calibri"/>
              </a:rPr>
              <a:t>Fase cronica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: Schizofrenia cronica, alcoolismo cronico, disturbi cronici della personalità: per OS: da 1-3 mg/3 die, fino a 10-20 mg/3 die, in relazione alla risposta individuale.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Controllo dell’agitazione psico-motoria: </a:t>
            </a:r>
            <a:r>
              <a:rPr lang="it-IT" sz="1600" b="1">
                <a:solidFill>
                  <a:srgbClr val="002060"/>
                </a:solidFill>
                <a:latin typeface="Calibri"/>
              </a:rPr>
              <a:t>Fase acuta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: Mania, demenza, alcoolismo, disturbi della personalità e comportamentali, singhiozzo, movimenti coreiformi, tics, balbuzie: 5-10 mg IM</a:t>
            </a:r>
            <a:endParaRPr/>
          </a:p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</a:rPr>
              <a:t>Fase cronica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: Per OS: da 0,5-1 mg/3 die fino a 2-3 mg/3 die, in relazione alla risposta individuale.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Ipnosi:</a:t>
            </a:r>
            <a:r>
              <a:rPr lang="it-IT" sz="1600" b="1" i="1">
                <a:solidFill>
                  <a:srgbClr val="C00000"/>
                </a:solidFill>
                <a:latin typeface="Calibri"/>
              </a:rPr>
              <a:t>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Per OS 2-3 mg in dose unica, la sera prima di coricarsi.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Trattamento dell’emesi di origine centrale: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5 mg IM . Nella profilassi del vomito postoperatorio: 2,5-5 mg IM alla fine dell’intervento.</a:t>
            </a:r>
            <a:endParaRPr/>
          </a:p>
        </p:txBody>
      </p:sp>
      <p:pic>
        <p:nvPicPr>
          <p:cNvPr id="276" name="Picture 4" descr="http://www.hexal-elements.de/sandoz_ca/2/images/products/2900_a_haloperidol_5mg-240x240.png"/>
          <p:cNvPicPr/>
          <p:nvPr/>
        </p:nvPicPr>
        <p:blipFill>
          <a:blip r:embed="rId3" cstate="print"/>
          <a:stretch/>
        </p:blipFill>
        <p:spPr>
          <a:xfrm>
            <a:off x="7740720" y="333360"/>
            <a:ext cx="1584360" cy="1582920"/>
          </a:xfrm>
          <a:prstGeom prst="rect">
            <a:avLst/>
          </a:prstGeom>
          <a:ln>
            <a:noFill/>
          </a:ln>
        </p:spPr>
      </p:pic>
      <p:pic>
        <p:nvPicPr>
          <p:cNvPr id="277" name="Picture 6" descr="http://www.kernpharma.com/wp-content/uploads/2010/02/haloperidol-459x306.jpg"/>
          <p:cNvPicPr/>
          <p:nvPr/>
        </p:nvPicPr>
        <p:blipFill>
          <a:blip r:embed="rId4" cstate="print"/>
          <a:srcRect l="9379" t="4693" r="12500" b="10943"/>
          <a:stretch/>
        </p:blipFill>
        <p:spPr>
          <a:xfrm>
            <a:off x="4859280" y="692280"/>
            <a:ext cx="1800360" cy="1296720"/>
          </a:xfrm>
          <a:prstGeom prst="rect">
            <a:avLst/>
          </a:prstGeom>
          <a:ln>
            <a:noFill/>
          </a:ln>
        </p:spPr>
      </p:pic>
      <p:pic>
        <p:nvPicPr>
          <p:cNvPr id="278" name="Picture 8" descr="http://globalmedfarma.com/aplication/webroot/imgs/catalogo/1320214021HALOPERIDOL-2mg_.jpg"/>
          <p:cNvPicPr/>
          <p:nvPr/>
        </p:nvPicPr>
        <p:blipFill>
          <a:blip r:embed="rId5" cstate="print"/>
          <a:stretch/>
        </p:blipFill>
        <p:spPr>
          <a:xfrm>
            <a:off x="6372360" y="404640"/>
            <a:ext cx="1936440" cy="153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468360" y="5950080"/>
            <a:ext cx="8351640" cy="358560"/>
          </a:xfrm>
          <a:prstGeom prst="rect">
            <a:avLst/>
          </a:prstGeom>
          <a:solidFill>
            <a:srgbClr val="224B5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2"/>
          <p:cNvSpPr/>
          <p:nvPr/>
        </p:nvSpPr>
        <p:spPr>
          <a:xfrm>
            <a:off x="468360" y="4737240"/>
            <a:ext cx="8351640" cy="1077840"/>
          </a:xfrm>
          <a:prstGeom prst="rect">
            <a:avLst/>
          </a:prstGeom>
          <a:solidFill>
            <a:srgbClr val="DAEDEF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3"/>
          <p:cNvSpPr/>
          <p:nvPr/>
        </p:nvSpPr>
        <p:spPr>
          <a:xfrm>
            <a:off x="468360" y="4035600"/>
            <a:ext cx="8351640" cy="647640"/>
          </a:xfrm>
          <a:prstGeom prst="rect">
            <a:avLst/>
          </a:prstGeom>
          <a:solidFill>
            <a:srgbClr val="CC99FF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4"/>
          <p:cNvSpPr/>
          <p:nvPr/>
        </p:nvSpPr>
        <p:spPr>
          <a:xfrm>
            <a:off x="468360" y="101520"/>
            <a:ext cx="35053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DROPERIDOLO </a:t>
            </a:r>
            <a:endParaRPr/>
          </a:p>
        </p:txBody>
      </p:sp>
      <p:sp>
        <p:nvSpPr>
          <p:cNvPr id="262" name="CustomShape 5"/>
          <p:cNvSpPr/>
          <p:nvPr/>
        </p:nvSpPr>
        <p:spPr>
          <a:xfrm>
            <a:off x="3419640" y="115920"/>
            <a:ext cx="178992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161645"/>
                </a:solidFill>
                <a:latin typeface="Calibri"/>
                <a:ea typeface="Calibri"/>
              </a:rPr>
              <a:t>(Sintodian ®)</a:t>
            </a:r>
            <a:endParaRPr/>
          </a:p>
        </p:txBody>
      </p:sp>
      <p:sp>
        <p:nvSpPr>
          <p:cNvPr id="263" name="CustomShape 6"/>
          <p:cNvSpPr/>
          <p:nvPr/>
        </p:nvSpPr>
        <p:spPr>
          <a:xfrm>
            <a:off x="468360" y="925560"/>
            <a:ext cx="8424720" cy="241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161645"/>
                </a:solidFill>
                <a:latin typeface="Calibri"/>
                <a:ea typeface="Calibri"/>
              </a:rPr>
              <a:t>   </a:t>
            </a:r>
            <a:r>
              <a:rPr lang="it-IT" sz="2400" u="sng">
                <a:solidFill>
                  <a:srgbClr val="161645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800">
                <a:solidFill>
                  <a:srgbClr val="161645"/>
                </a:solidFill>
                <a:latin typeface="Calibri"/>
                <a:ea typeface="Calibri"/>
              </a:rPr>
              <a:t> 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Assorbimento: 		Rapido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 Distribuzione: 		Legame proteico: alto -  Passa la BEE e placentare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                              		Emivita plasmatica: 2ore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 Metabolismo: 		Epatico: ampio (flusso dipendente) 	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 Eliminazione: 		Renale: 75% metaboliti Biliare: 22%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				 &lt;1% immodificata</a:t>
            </a:r>
            <a:endParaRPr/>
          </a:p>
        </p:txBody>
      </p:sp>
      <p:sp>
        <p:nvSpPr>
          <p:cNvPr id="264" name="CustomShape 7"/>
          <p:cNvSpPr/>
          <p:nvPr/>
        </p:nvSpPr>
        <p:spPr>
          <a:xfrm>
            <a:off x="395536" y="3619440"/>
            <a:ext cx="8424464" cy="2977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lang="it-IT" sz="2400" u="sng" dirty="0">
                <a:solidFill>
                  <a:srgbClr val="002060"/>
                </a:solidFill>
                <a:latin typeface="Calibri"/>
                <a:ea typeface="Calibri"/>
              </a:rPr>
              <a:t>EFFETTI COLLATERALI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Sistema Nervoso Centrale Reazioni extrapiramidali (1%) - Reazioni disforiche Riduce il flusso ematico cerebrale. No amnesia</a:t>
            </a:r>
            <a:endParaRPr dirty="0"/>
          </a:p>
          <a:p>
            <a:pPr algn="just">
              <a:lnSpc>
                <a:spcPct val="100000"/>
              </a:lnSpc>
            </a:pPr>
            <a:endParaRPr lang="it-IT" dirty="0" smtClean="0"/>
          </a:p>
          <a:p>
            <a:pPr algn="just">
              <a:lnSpc>
                <a:spcPct val="100000"/>
              </a:lnSpc>
            </a:pPr>
            <a:r>
              <a:rPr lang="it-IT" dirty="0" smtClean="0">
                <a:solidFill>
                  <a:srgbClr val="002060"/>
                </a:solidFill>
                <a:latin typeface="Calibri"/>
                <a:ea typeface="Calibri"/>
              </a:rPr>
              <a:t>Sistema 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Cardiovascolare Ipotensione arteriosa (effetto alfa-bloccante centrale)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Ipertensione in </a:t>
            </a:r>
            <a:r>
              <a:rPr lang="it-IT" dirty="0" err="1">
                <a:solidFill>
                  <a:srgbClr val="002060"/>
                </a:solidFill>
                <a:latin typeface="Calibri"/>
                <a:ea typeface="Calibri"/>
              </a:rPr>
              <a:t>pz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 con </a:t>
            </a:r>
            <a:r>
              <a:rPr lang="it-IT" dirty="0" err="1">
                <a:solidFill>
                  <a:srgbClr val="002060"/>
                </a:solidFill>
                <a:latin typeface="Calibri"/>
                <a:ea typeface="Calibri"/>
              </a:rPr>
              <a:t>Feocromocitoma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 - Tachicardia – Effetto antiaritmico (alfa-blocco). Raramente: </a:t>
            </a:r>
            <a:r>
              <a:rPr lang="it-IT" dirty="0">
                <a:solidFill>
                  <a:srgbClr val="002060"/>
                </a:solidFill>
                <a:latin typeface="Calibri"/>
              </a:rPr>
              <a:t>prolungamento dell’intervallo QT e/o aritmie ventricolari, rari casi di morte improvvisa. </a:t>
            </a:r>
            <a:endParaRPr lang="it-IT" dirty="0" smtClean="0">
              <a:solidFill>
                <a:srgbClr val="00206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it-IT" dirty="0" smtClean="0">
                <a:solidFill>
                  <a:srgbClr val="FFFF00"/>
                </a:solidFill>
                <a:latin typeface="Calibri"/>
                <a:ea typeface="Calibri"/>
              </a:rPr>
              <a:t>Sistema </a:t>
            </a:r>
            <a:r>
              <a:rPr lang="it-IT" dirty="0" smtClean="0">
                <a:solidFill>
                  <a:srgbClr val="FFFF00"/>
                </a:solidFill>
                <a:latin typeface="Calibri"/>
                <a:ea typeface="Calibri"/>
              </a:rPr>
              <a:t>Respiratorio	Aumentata risposta </a:t>
            </a:r>
            <a:r>
              <a:rPr lang="it-IT" dirty="0" err="1" smtClean="0">
                <a:solidFill>
                  <a:srgbClr val="FFFF00"/>
                </a:solidFill>
                <a:latin typeface="Calibri"/>
                <a:ea typeface="Calibri"/>
              </a:rPr>
              <a:t>ventilatoria</a:t>
            </a:r>
            <a:endParaRPr lang="it-IT" dirty="0" smtClean="0">
              <a:solidFill>
                <a:srgbClr val="FFFF00"/>
              </a:solidFill>
            </a:endParaRPr>
          </a:p>
          <a:p>
            <a:pPr algn="just">
              <a:lnSpc>
                <a:spcPct val="100000"/>
              </a:lnSpc>
            </a:pP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</a:rPr>
              <a:t>	</a:t>
            </a:r>
            <a:r>
              <a:rPr lang="it-IT" dirty="0" smtClean="0">
                <a:solidFill>
                  <a:srgbClr val="FFFFFF"/>
                </a:solidFill>
                <a:latin typeface="Calibri"/>
                <a:ea typeface="Calibri"/>
              </a:rPr>
              <a:t>alla </a:t>
            </a:r>
            <a:r>
              <a:rPr lang="it-IT" dirty="0">
                <a:solidFill>
                  <a:srgbClr val="FFFFFF"/>
                </a:solidFill>
                <a:latin typeface="Calibri"/>
                <a:ea typeface="Calibri"/>
              </a:rPr>
              <a:t>ipossia.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468360" y="0"/>
            <a:ext cx="35053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DROPERIDOLO </a:t>
            </a:r>
            <a:endParaRPr/>
          </a:p>
        </p:txBody>
      </p:sp>
      <p:pic>
        <p:nvPicPr>
          <p:cNvPr id="267" name="Picture 13" descr="http://www.hexal-elements.de/sandoz_ca/2/images/products/2150_v_droperidol_2_5mg-240x240.png"/>
          <p:cNvPicPr/>
          <p:nvPr/>
        </p:nvPicPr>
        <p:blipFill>
          <a:blip r:embed="rId2" cstate="print"/>
          <a:srcRect l="22145" r="18946"/>
          <a:stretch/>
        </p:blipFill>
        <p:spPr>
          <a:xfrm>
            <a:off x="6516720" y="333360"/>
            <a:ext cx="795240" cy="1349280"/>
          </a:xfrm>
          <a:prstGeom prst="rect">
            <a:avLst/>
          </a:prstGeom>
          <a:ln>
            <a:noFill/>
          </a:ln>
        </p:spPr>
      </p:pic>
      <p:sp>
        <p:nvSpPr>
          <p:cNvPr id="268" name="CustomShape 2"/>
          <p:cNvSpPr/>
          <p:nvPr/>
        </p:nvSpPr>
        <p:spPr>
          <a:xfrm>
            <a:off x="684360" y="549360"/>
            <a:ext cx="457200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002060"/>
                </a:solidFill>
                <a:latin typeface="Calibri"/>
                <a:ea typeface="Calibri"/>
              </a:rPr>
              <a:t>SOMMINISTRAZIONE:	</a:t>
            </a:r>
            <a:endParaRPr/>
          </a:p>
          <a:p>
            <a:pPr>
              <a:lnSpc>
                <a:spcPct val="100000"/>
              </a:lnSpc>
            </a:pPr>
            <a:r>
              <a:rPr lang="it-IT" b="1">
                <a:solidFill>
                  <a:srgbClr val="002060"/>
                </a:solidFill>
                <a:latin typeface="Calibri"/>
                <a:ea typeface="Calibri"/>
              </a:rPr>
              <a:t>EV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: 2.5mg/10kg    </a:t>
            </a:r>
            <a:endParaRPr/>
          </a:p>
          <a:p>
            <a:pPr>
              <a:lnSpc>
                <a:spcPct val="100000"/>
              </a:lnSpc>
            </a:pPr>
            <a:r>
              <a:rPr lang="it-IT" b="1">
                <a:solidFill>
                  <a:srgbClr val="161645"/>
                </a:solidFill>
                <a:latin typeface="Calibri"/>
                <a:ea typeface="Calibri"/>
              </a:rPr>
              <a:t>IM</a:t>
            </a: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: 2.5mg/10kg</a:t>
            </a:r>
            <a:endParaRPr/>
          </a:p>
        </p:txBody>
      </p:sp>
      <p:sp>
        <p:nvSpPr>
          <p:cNvPr id="269" name="CustomShape 3"/>
          <p:cNvSpPr/>
          <p:nvPr/>
        </p:nvSpPr>
        <p:spPr>
          <a:xfrm>
            <a:off x="539640" y="1628640"/>
            <a:ext cx="8209080" cy="450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002060"/>
                </a:solidFill>
                <a:latin typeface="Calibri"/>
              </a:rPr>
              <a:t>POSOLOGIA per INDICAZIONI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Trattamento dei disordini psichiatrici</a:t>
            </a:r>
            <a:r>
              <a:rPr lang="it-IT" b="1">
                <a:solidFill>
                  <a:srgbClr val="C00000"/>
                </a:solidFill>
                <a:latin typeface="Calibri"/>
              </a:rPr>
              <a:t>: 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12,5-25 mg in 250-500 ml di soluzione fisiologica glucosata al 5%, 1-2/die; per EV alla dose di 2,5-7,5 mg/3 die;  per IM alla dose di 10-25 mg/die nelle fenomenologie morbose caratterizzate da grave agitazione psicomotoria, stati di eccitamento e pseudoconfusionali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Anestesiologia: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si preferisce la via IM (5-10 mg /2-4 ml) pro-dose nei periodi pre e post operatori; la via EV (diretta o per perfusione, 20-40 ml) durante l'intervento. Anche somministrato non diluito il preparato non è causa di manifestazioni irritative locali.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002060"/>
                </a:solidFill>
                <a:latin typeface="Calibri"/>
              </a:rPr>
              <a:t>Per il mantenimento di un'anestesia, il dosaggio va adeguato al grado di neurolepsi desiderato, alla durata dell'intervento, alla sensibilità del soggetto e alla quantità dei farmaci co-somministrati, tenendo presente che il droperidolo riduce la necessità di analgesici, barbiturici e  anestetici volatili.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Neuroleptoanalgesia</a:t>
            </a:r>
            <a:r>
              <a:rPr lang="it-IT" sz="1600" b="1" i="1">
                <a:solidFill>
                  <a:srgbClr val="C00000"/>
                </a:solidFill>
                <a:latin typeface="Calibri"/>
              </a:rPr>
              <a:t>:</a:t>
            </a:r>
            <a:r>
              <a:rPr lang="it-IT" sz="1600">
                <a:solidFill>
                  <a:srgbClr val="C00000"/>
                </a:solidFill>
                <a:latin typeface="Calibri"/>
              </a:rPr>
              <a:t>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l'associazione del droperidolo con il fentanil può essere realizzata impiegando il preparato già pronto per l'uso (Leptofen) in cui i due componenti sono presenti nella proporzione di 50:1 (1 ml di Leptofen contiene 2,5 mg di droperidolo e 0,05 mg di fentanil.</a:t>
            </a:r>
            <a:endParaRPr/>
          </a:p>
        </p:txBody>
      </p:sp>
      <p:pic>
        <p:nvPicPr>
          <p:cNvPr id="270" name="Picture 2" descr="http://www.saudedicas.com.br/wp-content/uploads/2010/02/oxacilina-injecao-1024x715.jpg"/>
          <p:cNvPicPr/>
          <p:nvPr/>
        </p:nvPicPr>
        <p:blipFill>
          <a:blip r:embed="rId3" cstate="print"/>
          <a:srcRect r="28126"/>
          <a:stretch/>
        </p:blipFill>
        <p:spPr>
          <a:xfrm>
            <a:off x="5003640" y="404640"/>
            <a:ext cx="1656000" cy="160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042920" y="2492280"/>
            <a:ext cx="352908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La sostituzione del gruppo carbonilico con un gruppo fluoro-fenilico porta ai derivati a più lunga durata d’azione </a:t>
            </a:r>
            <a:r>
              <a:rPr lang="it-IT">
                <a:solidFill>
                  <a:srgbClr val="C00000"/>
                </a:solidFill>
                <a:latin typeface="Calibri"/>
                <a:ea typeface="Calibri"/>
              </a:rPr>
              <a:t>(</a:t>
            </a:r>
            <a:r>
              <a:rPr lang="it-IT" b="1">
                <a:solidFill>
                  <a:srgbClr val="C00000"/>
                </a:solidFill>
                <a:latin typeface="Calibri"/>
                <a:ea typeface="Calibri"/>
              </a:rPr>
              <a:t>PIMOZIDE</a:t>
            </a:r>
            <a:r>
              <a:rPr lang="it-IT">
                <a:solidFill>
                  <a:srgbClr val="C00000"/>
                </a:solidFill>
                <a:latin typeface="Calibri"/>
                <a:ea typeface="Calibri"/>
              </a:rPr>
              <a:t>)</a:t>
            </a:r>
            <a:endParaRPr/>
          </a:p>
        </p:txBody>
      </p:sp>
      <p:pic>
        <p:nvPicPr>
          <p:cNvPr id="281" name="Picture 5"/>
          <p:cNvPicPr/>
          <p:nvPr/>
        </p:nvPicPr>
        <p:blipFill>
          <a:blip r:embed="rId2" cstate="print"/>
          <a:srcRect t="38142"/>
          <a:stretch/>
        </p:blipFill>
        <p:spPr>
          <a:xfrm>
            <a:off x="1258920" y="1341360"/>
            <a:ext cx="3240000" cy="1030320"/>
          </a:xfrm>
          <a:prstGeom prst="rect">
            <a:avLst/>
          </a:prstGeom>
          <a:ln>
            <a:noFill/>
          </a:ln>
        </p:spPr>
      </p:pic>
      <p:pic>
        <p:nvPicPr>
          <p:cNvPr id="282" name="Picture 6"/>
          <p:cNvPicPr/>
          <p:nvPr/>
        </p:nvPicPr>
        <p:blipFill>
          <a:blip r:embed="rId3" cstate="print"/>
          <a:srcRect t="13458"/>
          <a:stretch/>
        </p:blipFill>
        <p:spPr>
          <a:xfrm>
            <a:off x="4572000" y="1341360"/>
            <a:ext cx="3332160" cy="2232000"/>
          </a:xfrm>
          <a:prstGeom prst="rect">
            <a:avLst/>
          </a:prstGeom>
          <a:ln>
            <a:noFill/>
          </a:ln>
        </p:spPr>
      </p:pic>
      <p:sp>
        <p:nvSpPr>
          <p:cNvPr id="283" name="CustomShape 2"/>
          <p:cNvSpPr/>
          <p:nvPr/>
        </p:nvSpPr>
        <p:spPr>
          <a:xfrm>
            <a:off x="2565360" y="25560"/>
            <a:ext cx="38322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DIFENILBUTILPIPERIDINE</a:t>
            </a:r>
            <a:endParaRPr/>
          </a:p>
        </p:txBody>
      </p:sp>
      <p:sp>
        <p:nvSpPr>
          <p:cNvPr id="284" name="Line 3"/>
          <p:cNvSpPr/>
          <p:nvPr/>
        </p:nvSpPr>
        <p:spPr>
          <a:xfrm>
            <a:off x="1042920" y="692280"/>
            <a:ext cx="7129440" cy="0"/>
          </a:xfrm>
          <a:prstGeom prst="line">
            <a:avLst/>
          </a:prstGeom>
          <a:ln w="19080">
            <a:solidFill>
              <a:srgbClr val="002060"/>
            </a:solidFill>
            <a:miter/>
          </a:ln>
        </p:spPr>
      </p:sp>
      <p:pic>
        <p:nvPicPr>
          <p:cNvPr id="285" name="Picture 9" descr="https://rximagehosting.com/images/canadadrugs/full/282177/canadadrugs_pimozide_generic_equivalent_to_orap_4mg_8536.jpg"/>
          <p:cNvPicPr/>
          <p:nvPr/>
        </p:nvPicPr>
        <p:blipFill>
          <a:blip r:embed="rId4" cstate="print"/>
          <a:srcRect l="15806" t="30262" r="20969" b="13079"/>
          <a:stretch/>
        </p:blipFill>
        <p:spPr>
          <a:xfrm>
            <a:off x="900000" y="4508640"/>
            <a:ext cx="1300320" cy="1771560"/>
          </a:xfrm>
          <a:prstGeom prst="rect">
            <a:avLst/>
          </a:prstGeom>
          <a:ln>
            <a:noFill/>
          </a:ln>
        </p:spPr>
      </p:pic>
      <p:sp>
        <p:nvSpPr>
          <p:cNvPr id="286" name="CustomShape 4"/>
          <p:cNvSpPr/>
          <p:nvPr/>
        </p:nvSpPr>
        <p:spPr>
          <a:xfrm>
            <a:off x="1845360" y="981000"/>
            <a:ext cx="17719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b="1">
                <a:solidFill>
                  <a:srgbClr val="161645"/>
                </a:solidFill>
                <a:latin typeface="Calibri"/>
                <a:ea typeface="Calibri"/>
              </a:rPr>
              <a:t>BUTIRROFENONI</a:t>
            </a:r>
            <a:endParaRPr/>
          </a:p>
        </p:txBody>
      </p:sp>
      <p:sp>
        <p:nvSpPr>
          <p:cNvPr id="287" name="CustomShape 5"/>
          <p:cNvSpPr/>
          <p:nvPr/>
        </p:nvSpPr>
        <p:spPr>
          <a:xfrm>
            <a:off x="5067000" y="981000"/>
            <a:ext cx="253080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b="1">
                <a:solidFill>
                  <a:srgbClr val="161645"/>
                </a:solidFill>
                <a:latin typeface="Calibri"/>
                <a:ea typeface="Calibri"/>
              </a:rPr>
              <a:t>DIFENILBUTILPIPERIDINE</a:t>
            </a:r>
            <a:endParaRPr/>
          </a:p>
        </p:txBody>
      </p:sp>
      <p:sp>
        <p:nvSpPr>
          <p:cNvPr id="288" name="CustomShape 6"/>
          <p:cNvSpPr/>
          <p:nvPr/>
        </p:nvSpPr>
        <p:spPr>
          <a:xfrm>
            <a:off x="1006560" y="4221000"/>
            <a:ext cx="232056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C00000"/>
                </a:solidFill>
                <a:latin typeface="Calibri"/>
                <a:ea typeface="Calibri"/>
              </a:rPr>
              <a:t>PIMOZIDE (cpr per OS)</a:t>
            </a:r>
            <a:endParaRPr/>
          </a:p>
        </p:txBody>
      </p:sp>
      <p:sp>
        <p:nvSpPr>
          <p:cNvPr id="289" name="CustomShape 7"/>
          <p:cNvSpPr/>
          <p:nvPr/>
        </p:nvSpPr>
        <p:spPr>
          <a:xfrm>
            <a:off x="2411760" y="4581128"/>
            <a:ext cx="6481200" cy="16561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en-US" i="1" dirty="0" err="1">
                <a:latin typeface="Calibri"/>
              </a:rPr>
              <a:t>L’utilizzo</a:t>
            </a:r>
            <a:r>
              <a:rPr lang="en-US" i="1" dirty="0">
                <a:latin typeface="Calibri"/>
              </a:rPr>
              <a:t> del </a:t>
            </a:r>
            <a:r>
              <a:rPr lang="en-US" i="1" dirty="0" err="1">
                <a:latin typeface="Calibri"/>
              </a:rPr>
              <a:t>farmaco</a:t>
            </a:r>
            <a:r>
              <a:rPr lang="en-US" i="1" dirty="0">
                <a:latin typeface="Calibri"/>
              </a:rPr>
              <a:t> è </a:t>
            </a:r>
            <a:r>
              <a:rPr lang="en-US" i="1" dirty="0" err="1">
                <a:latin typeface="Calibri"/>
              </a:rPr>
              <a:t>indicato</a:t>
            </a:r>
            <a:r>
              <a:rPr lang="en-US" i="1" dirty="0">
                <a:latin typeface="Calibri"/>
              </a:rPr>
              <a:t> </a:t>
            </a:r>
            <a:r>
              <a:rPr lang="en-US" i="1" dirty="0" err="1">
                <a:latin typeface="Calibri"/>
              </a:rPr>
              <a:t>nei</a:t>
            </a:r>
            <a:r>
              <a:rPr lang="en-US" i="1" dirty="0">
                <a:latin typeface="Calibri"/>
              </a:rPr>
              <a:t> </a:t>
            </a:r>
            <a:r>
              <a:rPr lang="en-US" i="1" dirty="0" err="1">
                <a:latin typeface="Calibri"/>
              </a:rPr>
              <a:t>pazienti</a:t>
            </a:r>
            <a:r>
              <a:rPr lang="en-US" i="1" dirty="0">
                <a:latin typeface="Calibri"/>
              </a:rPr>
              <a:t> con </a:t>
            </a:r>
            <a:r>
              <a:rPr lang="en-US" i="1" dirty="0" err="1">
                <a:latin typeface="Calibri"/>
              </a:rPr>
              <a:t>Sindrome</a:t>
            </a:r>
            <a:r>
              <a:rPr lang="en-US" i="1" dirty="0">
                <a:latin typeface="Calibri"/>
              </a:rPr>
              <a:t> </a:t>
            </a:r>
            <a:r>
              <a:rPr lang="en-US" i="1" dirty="0" err="1">
                <a:latin typeface="Calibri"/>
              </a:rPr>
              <a:t>di</a:t>
            </a:r>
            <a:r>
              <a:rPr lang="en-US" i="1" dirty="0">
                <a:latin typeface="Calibri"/>
              </a:rPr>
              <a:t> </a:t>
            </a:r>
            <a:r>
              <a:rPr lang="en-US" i="1" dirty="0" err="1">
                <a:latin typeface="Calibri"/>
              </a:rPr>
              <a:t>Tourette</a:t>
            </a:r>
            <a:r>
              <a:rPr lang="en-US" i="1" dirty="0">
                <a:latin typeface="Calibri"/>
              </a:rPr>
              <a:t>, per </a:t>
            </a:r>
            <a:r>
              <a:rPr lang="en-US" i="1" dirty="0" err="1">
                <a:latin typeface="Calibri"/>
              </a:rPr>
              <a:t>il</a:t>
            </a:r>
            <a:r>
              <a:rPr lang="en-US" i="1" dirty="0">
                <a:latin typeface="Calibri"/>
              </a:rPr>
              <a:t> </a:t>
            </a:r>
            <a:r>
              <a:rPr lang="en-US" i="1" dirty="0" err="1">
                <a:latin typeface="Calibri"/>
              </a:rPr>
              <a:t>trattamento</a:t>
            </a:r>
            <a:r>
              <a:rPr lang="en-US" i="1" dirty="0">
                <a:latin typeface="Calibri"/>
              </a:rPr>
              <a:t> </a:t>
            </a:r>
            <a:r>
              <a:rPr lang="en-US" i="1" dirty="0" err="1">
                <a:latin typeface="Calibri"/>
              </a:rPr>
              <a:t>ed</a:t>
            </a:r>
            <a:r>
              <a:rPr lang="en-US" i="1" dirty="0">
                <a:latin typeface="Calibri"/>
              </a:rPr>
              <a:t> </a:t>
            </a:r>
            <a:r>
              <a:rPr lang="en-US" i="1" dirty="0" err="1">
                <a:latin typeface="Calibri"/>
              </a:rPr>
              <a:t>il</a:t>
            </a:r>
            <a:r>
              <a:rPr lang="en-US" i="1" dirty="0">
                <a:latin typeface="Calibri"/>
              </a:rPr>
              <a:t> </a:t>
            </a:r>
            <a:r>
              <a:rPr lang="en-US" i="1" dirty="0" err="1">
                <a:latin typeface="Calibri"/>
              </a:rPr>
              <a:t>controllo</a:t>
            </a:r>
            <a:r>
              <a:rPr lang="en-US" i="1" dirty="0">
                <a:latin typeface="Calibri"/>
              </a:rPr>
              <a:t> </a:t>
            </a:r>
            <a:r>
              <a:rPr lang="en-US" i="1" dirty="0" err="1">
                <a:latin typeface="Calibri"/>
              </a:rPr>
              <a:t>dei</a:t>
            </a:r>
            <a:r>
              <a:rPr lang="en-US" i="1" dirty="0">
                <a:latin typeface="Calibri"/>
              </a:rPr>
              <a:t> </a:t>
            </a:r>
            <a:r>
              <a:rPr lang="en-US" i="1" dirty="0" err="1">
                <a:latin typeface="Calibri"/>
              </a:rPr>
              <a:t>movimenti</a:t>
            </a:r>
            <a:r>
              <a:rPr lang="en-US" i="1" dirty="0">
                <a:latin typeface="Calibri"/>
              </a:rPr>
              <a:t> </a:t>
            </a:r>
            <a:r>
              <a:rPr lang="en-US" i="1" dirty="0" err="1">
                <a:latin typeface="Calibri"/>
              </a:rPr>
              <a:t>involontari</a:t>
            </a:r>
            <a:r>
              <a:rPr lang="en-US" i="1" dirty="0">
                <a:latin typeface="Calibri"/>
              </a:rPr>
              <a:t> (tic </a:t>
            </a:r>
            <a:r>
              <a:rPr lang="en-US" i="1" dirty="0" err="1">
                <a:latin typeface="Calibri"/>
              </a:rPr>
              <a:t>motori</a:t>
            </a:r>
            <a:r>
              <a:rPr lang="en-US" i="1" dirty="0">
                <a:latin typeface="Calibri"/>
              </a:rPr>
              <a:t>) e </a:t>
            </a:r>
            <a:r>
              <a:rPr lang="en-US" i="1" dirty="0" err="1">
                <a:latin typeface="Calibri"/>
              </a:rPr>
              <a:t>delle</a:t>
            </a:r>
            <a:r>
              <a:rPr lang="en-US" i="1" dirty="0">
                <a:latin typeface="Calibri"/>
              </a:rPr>
              <a:t> </a:t>
            </a:r>
            <a:r>
              <a:rPr lang="en-US" i="1" dirty="0" err="1">
                <a:latin typeface="Calibri"/>
              </a:rPr>
              <a:t>vocalizzazioni</a:t>
            </a:r>
            <a:r>
              <a:rPr lang="en-US" i="1" dirty="0">
                <a:latin typeface="Calibri"/>
              </a:rPr>
              <a:t> </a:t>
            </a:r>
            <a:r>
              <a:rPr lang="en-US" i="1" dirty="0" err="1">
                <a:latin typeface="Calibri"/>
              </a:rPr>
              <a:t>involontarie</a:t>
            </a:r>
            <a:r>
              <a:rPr lang="en-US" i="1" dirty="0">
                <a:latin typeface="Calibri"/>
              </a:rPr>
              <a:t> (tic </a:t>
            </a:r>
            <a:r>
              <a:rPr lang="en-US" i="1" dirty="0" err="1">
                <a:latin typeface="Calibri"/>
              </a:rPr>
              <a:t>vocali</a:t>
            </a:r>
            <a:r>
              <a:rPr lang="en-US" i="1" dirty="0" smtClean="0">
                <a:latin typeface="Calibri"/>
              </a:rPr>
              <a:t>). </a:t>
            </a:r>
          </a:p>
          <a:p>
            <a:pPr algn="just">
              <a:lnSpc>
                <a:spcPct val="100000"/>
              </a:lnSpc>
            </a:pPr>
            <a:r>
              <a:rPr lang="it-IT" sz="1400" dirty="0" smtClean="0">
                <a:latin typeface="Calibri" pitchFamily="34" charset="0"/>
                <a:cs typeface="Calibri" pitchFamily="34" charset="0"/>
              </a:rPr>
              <a:t>E’ </a:t>
            </a:r>
            <a:r>
              <a:rPr lang="it-IT" sz="1400" dirty="0" smtClean="0">
                <a:latin typeface="Calibri" pitchFamily="34" charset="0"/>
                <a:cs typeface="Calibri" pitchFamily="34" charset="0"/>
              </a:rPr>
              <a:t>un </a:t>
            </a:r>
            <a:r>
              <a:rPr lang="it-IT" sz="1400" dirty="0" smtClean="0">
                <a:latin typeface="Calibri" pitchFamily="34" charset="0"/>
                <a:cs typeface="Calibri" pitchFamily="34" charset="0"/>
              </a:rPr>
              <a:t>disordine neurologico che esordisce nell'infanzia scomparendo, spesso, durante l'adolescenza. È caratterizzato dalla presenza di tic motori e fonatori incostanti, talvolta fugaci, altre volte cronici, la cui gravità può variare da estremamente lievi a invalidanti</a:t>
            </a:r>
            <a:endParaRPr sz="14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755640" y="189000"/>
            <a:ext cx="264204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METOCLOPRAMIDE</a:t>
            </a:r>
            <a:endParaRPr/>
          </a:p>
        </p:txBody>
      </p:sp>
      <p:sp>
        <p:nvSpPr>
          <p:cNvPr id="292" name="CustomShape 2"/>
          <p:cNvSpPr/>
          <p:nvPr/>
        </p:nvSpPr>
        <p:spPr>
          <a:xfrm>
            <a:off x="755640" y="3500280"/>
            <a:ext cx="7777080" cy="298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Antiemetico</a:t>
            </a:r>
            <a:r>
              <a:rPr lang="it-IT" b="1" i="1">
                <a:solidFill>
                  <a:srgbClr val="CC00CC"/>
                </a:solidFill>
                <a:latin typeface="Calibri"/>
              </a:rPr>
              <a:t> </a:t>
            </a:r>
            <a:r>
              <a:rPr lang="it-IT" b="1">
                <a:solidFill>
                  <a:srgbClr val="002060"/>
                </a:solidFill>
                <a:latin typeface="Calibri"/>
              </a:rPr>
              <a:t>–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Utilizzata principalmente nel trattamento della nausea e del vomito associati a condizioni come l'uremia, la malattie da radiazioni, neoplasie, il parto, alcune infezioni, la cefalea e farmaci che causano nausea e vomito. In alcune condizioni dolorose, come ad esempio l'emicrania, può essere utilizzata in combinazione con il paracetamolo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Gastroprocinetico </a:t>
            </a:r>
            <a:r>
              <a:rPr lang="it-IT" sz="1600" b="1">
                <a:solidFill>
                  <a:srgbClr val="002060"/>
                </a:solidFill>
                <a:latin typeface="Calibri"/>
              </a:rPr>
              <a:t>- 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Aumenta la peristalsi del digiuno e del duodeno, aumenta il tono e l'ampiezza delle contrazioni gastriche, rilassa lo sfintere piloro e bulbo duodenale. Nel trattamento della stasi gastrica dopo la chirurgia addominale o nella gastroparesi diabetica.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002060"/>
                </a:solidFill>
                <a:latin typeface="Calibri"/>
              </a:rPr>
              <a:t>Negli studi RX gastrointestinali con bario per accelerare il transito gastrointestinale, nella malattia da reflusso gastroesofageo (GERD).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Altre indicazioni  </a:t>
            </a:r>
            <a:r>
              <a:rPr lang="it-IT" b="1" i="1">
                <a:solidFill>
                  <a:srgbClr val="002060"/>
                </a:solidFill>
                <a:latin typeface="Calibri"/>
              </a:rPr>
              <a:t>- </a:t>
            </a:r>
            <a:r>
              <a:rPr lang="it-IT">
                <a:solidFill>
                  <a:srgbClr val="002060"/>
                </a:solidFill>
                <a:latin typeface="Calibri"/>
              </a:rPr>
              <a:t>T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alvolta utilizzata per stimolare l'allattamento (iperprolattinemia)</a:t>
            </a:r>
            <a:endParaRPr/>
          </a:p>
        </p:txBody>
      </p:sp>
      <p:pic>
        <p:nvPicPr>
          <p:cNvPr id="293" name="Picture 18" descr="https://encrypted-tbn2.gstatic.com/images?q=tbn:ANd9GcTyUL3ZQcLHUL619PmPydWERgaE_6bUcVBK7fX-55GZ5Xn2cUmqcg"/>
          <p:cNvPicPr/>
          <p:nvPr/>
        </p:nvPicPr>
        <p:blipFill>
          <a:blip r:embed="rId2" cstate="print"/>
          <a:stretch/>
        </p:blipFill>
        <p:spPr>
          <a:xfrm>
            <a:off x="7236000" y="1125360"/>
            <a:ext cx="1223640" cy="1165320"/>
          </a:xfrm>
          <a:prstGeom prst="rect">
            <a:avLst/>
          </a:prstGeom>
          <a:ln>
            <a:noFill/>
          </a:ln>
        </p:spPr>
      </p:pic>
      <p:pic>
        <p:nvPicPr>
          <p:cNvPr id="294" name="Picture 22" descr="http://media.benessereblog.it/2/25c/plasil-in-gravidanza.jpg"/>
          <p:cNvPicPr/>
          <p:nvPr/>
        </p:nvPicPr>
        <p:blipFill>
          <a:blip r:embed="rId3" cstate="print"/>
          <a:srcRect l="15215" t="6703" r="22634" b="10537"/>
          <a:stretch/>
        </p:blipFill>
        <p:spPr>
          <a:xfrm>
            <a:off x="7093080" y="2349360"/>
            <a:ext cx="1430280" cy="1081080"/>
          </a:xfrm>
          <a:prstGeom prst="rect">
            <a:avLst/>
          </a:prstGeom>
          <a:ln>
            <a:noFill/>
          </a:ln>
        </p:spPr>
      </p:pic>
      <p:sp>
        <p:nvSpPr>
          <p:cNvPr id="295" name="CustomShape 3"/>
          <p:cNvSpPr/>
          <p:nvPr/>
        </p:nvSpPr>
        <p:spPr>
          <a:xfrm>
            <a:off x="755640" y="2492280"/>
            <a:ext cx="457200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u="sng">
                <a:solidFill>
                  <a:srgbClr val="002060"/>
                </a:solidFill>
                <a:latin typeface="Calibri"/>
                <a:ea typeface="Calibri"/>
              </a:rPr>
              <a:t>SOMMINISTRAZIONE: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OS: 1-5-10 mg cpr - Gocce orali: </a:t>
            </a:r>
            <a:r>
              <a:rPr lang="it-IT">
                <a:solidFill>
                  <a:srgbClr val="002060"/>
                </a:solidFill>
                <a:latin typeface="Calibri"/>
              </a:rPr>
              <a:t>2 mg/ml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IM: 2 -5mg/ml </a:t>
            </a:r>
            <a:endParaRPr/>
          </a:p>
        </p:txBody>
      </p:sp>
      <p:sp>
        <p:nvSpPr>
          <p:cNvPr id="296" name="CustomShape 4"/>
          <p:cNvSpPr/>
          <p:nvPr/>
        </p:nvSpPr>
        <p:spPr>
          <a:xfrm>
            <a:off x="3492360" y="189000"/>
            <a:ext cx="125064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161645"/>
                </a:solidFill>
                <a:latin typeface="Calibri"/>
                <a:ea typeface="Calibri"/>
              </a:rPr>
              <a:t>(Plasil ®)</a:t>
            </a:r>
            <a:endParaRPr/>
          </a:p>
        </p:txBody>
      </p:sp>
      <p:sp>
        <p:nvSpPr>
          <p:cNvPr id="297" name="CustomShape 5"/>
          <p:cNvSpPr/>
          <p:nvPr/>
        </p:nvSpPr>
        <p:spPr>
          <a:xfrm>
            <a:off x="755640" y="765000"/>
            <a:ext cx="6912000" cy="189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161645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800">
                <a:solidFill>
                  <a:srgbClr val="161645"/>
                </a:solidFill>
                <a:latin typeface="Calibri"/>
                <a:ea typeface="Calibri"/>
              </a:rPr>
              <a:t> 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Assorbimento: 	Rapido – Biodisponibilità </a:t>
            </a:r>
            <a:r>
              <a:rPr lang="it-IT">
                <a:latin typeface="Calibri"/>
              </a:rPr>
              <a:t>80±15% (orale)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                               	Emivita plasmatica: 5-6 ore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Metabolismo: 	Epatico: ampio 	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Eliminazione: 	Renale: 75% -85% renale Fecale: 2%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45"/>
                </a:solidFill>
                <a:latin typeface="Calibri"/>
                <a:ea typeface="Calibri"/>
              </a:rPr>
              <a:t>				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3"/>
          <p:cNvPicPr/>
          <p:nvPr/>
        </p:nvPicPr>
        <p:blipFill>
          <a:blip r:embed="rId2" cstate="print"/>
          <a:stretch/>
        </p:blipFill>
        <p:spPr>
          <a:xfrm>
            <a:off x="1114560" y="3044880"/>
            <a:ext cx="6408720" cy="2620800"/>
          </a:xfrm>
          <a:prstGeom prst="rect">
            <a:avLst/>
          </a:prstGeom>
          <a:ln>
            <a:noFill/>
          </a:ln>
        </p:spPr>
      </p:pic>
      <p:pic>
        <p:nvPicPr>
          <p:cNvPr id="300" name="Picture 12" descr="http://www.shopmedvet.com/images/large/RxMTCL-liq.jpg"/>
          <p:cNvPicPr/>
          <p:nvPr/>
        </p:nvPicPr>
        <p:blipFill>
          <a:blip r:embed="rId3" cstate="print"/>
          <a:srcRect l="27226" r="30461" b="9281"/>
          <a:stretch/>
        </p:blipFill>
        <p:spPr>
          <a:xfrm>
            <a:off x="7596360" y="4292640"/>
            <a:ext cx="839520" cy="1800360"/>
          </a:xfrm>
          <a:prstGeom prst="rect">
            <a:avLst/>
          </a:prstGeom>
          <a:ln>
            <a:noFill/>
          </a:ln>
        </p:spPr>
      </p:pic>
      <p:pic>
        <p:nvPicPr>
          <p:cNvPr id="301" name="Picture 14" descr="http://www.hospira.com/Images/METOCLOPRAMIDE_32-73073_1.jpg"/>
          <p:cNvPicPr/>
          <p:nvPr/>
        </p:nvPicPr>
        <p:blipFill>
          <a:blip r:embed="rId4" cstate="print"/>
          <a:srcRect l="29834" r="31319"/>
          <a:stretch/>
        </p:blipFill>
        <p:spPr>
          <a:xfrm>
            <a:off x="7667640" y="2781360"/>
            <a:ext cx="606240" cy="1560600"/>
          </a:xfrm>
          <a:prstGeom prst="rect">
            <a:avLst/>
          </a:prstGeom>
          <a:ln>
            <a:noFill/>
          </a:ln>
        </p:spPr>
      </p:pic>
      <p:pic>
        <p:nvPicPr>
          <p:cNvPr id="302" name="Picture 5"/>
          <p:cNvPicPr/>
          <p:nvPr/>
        </p:nvPicPr>
        <p:blipFill>
          <a:blip r:embed="rId5" cstate="print"/>
          <a:stretch/>
        </p:blipFill>
        <p:spPr>
          <a:xfrm>
            <a:off x="1692360" y="920880"/>
            <a:ext cx="5183280" cy="965160"/>
          </a:xfrm>
          <a:prstGeom prst="rect">
            <a:avLst/>
          </a:prstGeom>
          <a:ln>
            <a:noFill/>
          </a:ln>
        </p:spPr>
      </p:pic>
      <p:pic>
        <p:nvPicPr>
          <p:cNvPr id="303" name="Picture 4"/>
          <p:cNvPicPr/>
          <p:nvPr/>
        </p:nvPicPr>
        <p:blipFill>
          <a:blip r:embed="rId6" cstate="print"/>
          <a:stretch/>
        </p:blipFill>
        <p:spPr>
          <a:xfrm>
            <a:off x="1476360" y="2421000"/>
            <a:ext cx="5832360" cy="479520"/>
          </a:xfrm>
          <a:prstGeom prst="rect">
            <a:avLst/>
          </a:prstGeom>
          <a:ln>
            <a:noFill/>
          </a:ln>
        </p:spPr>
      </p:pic>
      <p:sp>
        <p:nvSpPr>
          <p:cNvPr id="304" name="CustomShape 1"/>
          <p:cNvSpPr/>
          <p:nvPr/>
        </p:nvSpPr>
        <p:spPr>
          <a:xfrm rot="16200000" flipV="1">
            <a:off x="480960" y="4389840"/>
            <a:ext cx="485640" cy="977760"/>
          </a:xfrm>
          <a:prstGeom prst="downArrow">
            <a:avLst>
              <a:gd name="adj1" fmla="val 16235"/>
              <a:gd name="adj2" fmla="val 5400"/>
            </a:avLst>
          </a:prstGeom>
          <a:solidFill>
            <a:srgbClr val="C0000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2"/>
          <p:cNvSpPr/>
          <p:nvPr/>
        </p:nvSpPr>
        <p:spPr>
          <a:xfrm>
            <a:off x="1403280" y="4757760"/>
            <a:ext cx="5832720" cy="0"/>
          </a:xfrm>
          <a:prstGeom prst="line">
            <a:avLst/>
          </a:prstGeom>
          <a:ln w="28440">
            <a:solidFill>
              <a:srgbClr val="C00000"/>
            </a:solidFill>
            <a:miter/>
          </a:ln>
        </p:spPr>
      </p:sp>
      <p:sp>
        <p:nvSpPr>
          <p:cNvPr id="306" name="Line 3"/>
          <p:cNvSpPr/>
          <p:nvPr/>
        </p:nvSpPr>
        <p:spPr>
          <a:xfrm>
            <a:off x="1403280" y="4973760"/>
            <a:ext cx="5832720" cy="0"/>
          </a:xfrm>
          <a:prstGeom prst="line">
            <a:avLst/>
          </a:prstGeom>
          <a:ln w="28440">
            <a:solidFill>
              <a:srgbClr val="C00000"/>
            </a:solidFill>
            <a:miter/>
          </a:ln>
        </p:spPr>
      </p:sp>
      <p:sp>
        <p:nvSpPr>
          <p:cNvPr id="307" name="CustomShape 4"/>
          <p:cNvSpPr/>
          <p:nvPr/>
        </p:nvSpPr>
        <p:spPr>
          <a:xfrm rot="16200000" flipV="1">
            <a:off x="496800" y="2750040"/>
            <a:ext cx="485640" cy="977760"/>
          </a:xfrm>
          <a:prstGeom prst="downArrow">
            <a:avLst>
              <a:gd name="adj1" fmla="val 16235"/>
              <a:gd name="adj2" fmla="val 5400"/>
            </a:avLst>
          </a:prstGeom>
          <a:solidFill>
            <a:srgbClr val="C0000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8" name="Picture 2"/>
          <p:cNvPicPr/>
          <p:nvPr/>
        </p:nvPicPr>
        <p:blipFill>
          <a:blip r:embed="rId7" cstate="print"/>
          <a:stretch/>
        </p:blipFill>
        <p:spPr>
          <a:xfrm>
            <a:off x="4500720" y="189000"/>
            <a:ext cx="1800000" cy="811080"/>
          </a:xfrm>
          <a:prstGeom prst="rect">
            <a:avLst/>
          </a:prstGeom>
          <a:ln>
            <a:noFill/>
          </a:ln>
        </p:spPr>
      </p:pic>
      <p:pic>
        <p:nvPicPr>
          <p:cNvPr id="309" name="Picture 4" descr="AIFA Agenzia Italiana del Farmaco logo"/>
          <p:cNvPicPr/>
          <p:nvPr/>
        </p:nvPicPr>
        <p:blipFill>
          <a:blip r:embed="rId8" cstate="print"/>
          <a:stretch/>
        </p:blipFill>
        <p:spPr>
          <a:xfrm>
            <a:off x="1763640" y="476280"/>
            <a:ext cx="2592360" cy="520560"/>
          </a:xfrm>
          <a:prstGeom prst="rect">
            <a:avLst/>
          </a:prstGeom>
          <a:ln>
            <a:noFill/>
          </a:ln>
        </p:spPr>
      </p:pic>
      <p:sp>
        <p:nvSpPr>
          <p:cNvPr id="310" name="CustomShape 5"/>
          <p:cNvSpPr/>
          <p:nvPr/>
        </p:nvSpPr>
        <p:spPr>
          <a:xfrm>
            <a:off x="2952720" y="1538280"/>
            <a:ext cx="223524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</a:rPr>
              <a:t>METOCLOPRAMIDE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5940360" y="2924280"/>
            <a:ext cx="2930760" cy="203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80000"/>
              </a:lnSpc>
            </a:pPr>
            <a:r>
              <a:rPr lang="it-IT" sz="2400" b="1" u="sng">
                <a:solidFill>
                  <a:srgbClr val="6B6BCF"/>
                </a:solidFill>
                <a:latin typeface="Calibri"/>
                <a:ea typeface="Calibri"/>
              </a:rPr>
              <a:t>SINTOMI  NEGATIVI</a:t>
            </a:r>
            <a:r>
              <a:rPr lang="it-IT" sz="2400" b="1">
                <a:solidFill>
                  <a:srgbClr val="6B6BCF"/>
                </a:solidFill>
                <a:latin typeface="Calibri"/>
                <a:ea typeface="Calibri"/>
              </a:rPr>
              <a:t>:</a:t>
            </a:r>
            <a:endParaRPr/>
          </a:p>
          <a:p>
            <a:pPr algn="r">
              <a:lnSpc>
                <a:spcPct val="80000"/>
              </a:lnSpc>
            </a:pPr>
            <a:endParaRPr/>
          </a:p>
          <a:p>
            <a:pPr algn="r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6B6BCF"/>
                </a:solidFill>
                <a:latin typeface="Calibri"/>
                <a:ea typeface="Calibri"/>
              </a:rPr>
              <a:t> apatia</a:t>
            </a:r>
            <a:endParaRPr/>
          </a:p>
          <a:p>
            <a:pPr algn="r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6B6BCF"/>
                </a:solidFill>
                <a:latin typeface="Calibri"/>
                <a:ea typeface="Calibri"/>
              </a:rPr>
              <a:t> abulia</a:t>
            </a:r>
            <a:endParaRPr/>
          </a:p>
          <a:p>
            <a:pPr algn="r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6B6BCF"/>
                </a:solidFill>
                <a:latin typeface="Calibri"/>
                <a:ea typeface="Calibri"/>
              </a:rPr>
              <a:t> anaffettività</a:t>
            </a:r>
            <a:endParaRPr/>
          </a:p>
        </p:txBody>
      </p:sp>
      <p:pic>
        <p:nvPicPr>
          <p:cNvPr id="72" name="Picture 5"/>
          <p:cNvPicPr/>
          <p:nvPr/>
        </p:nvPicPr>
        <p:blipFill>
          <a:blip r:embed="rId2" cstate="print"/>
          <a:stretch/>
        </p:blipFill>
        <p:spPr>
          <a:xfrm>
            <a:off x="2324160" y="3103560"/>
            <a:ext cx="4724280" cy="3421080"/>
          </a:xfrm>
          <a:prstGeom prst="rect">
            <a:avLst/>
          </a:prstGeom>
          <a:ln>
            <a:noFill/>
          </a:ln>
        </p:spPr>
      </p:pic>
      <p:sp>
        <p:nvSpPr>
          <p:cNvPr id="73" name="CustomShape 2"/>
          <p:cNvSpPr/>
          <p:nvPr/>
        </p:nvSpPr>
        <p:spPr>
          <a:xfrm>
            <a:off x="468360" y="2879640"/>
            <a:ext cx="2663640" cy="348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 u="sng">
                <a:solidFill>
                  <a:srgbClr val="CC00CC"/>
                </a:solidFill>
                <a:latin typeface="Calibri"/>
                <a:ea typeface="Calibri"/>
              </a:rPr>
              <a:t>SINTOMI  POSITIVI</a:t>
            </a:r>
            <a:r>
              <a:rPr lang="it-IT" sz="2400" b="1">
                <a:solidFill>
                  <a:srgbClr val="CC00CC"/>
                </a:solidFill>
                <a:latin typeface="Calibri"/>
                <a:ea typeface="Calibri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80000"/>
              </a:lnSpc>
              <a:buFont typeface="Calibri"/>
              <a:buChar char="•"/>
            </a:pPr>
            <a:r>
              <a:rPr lang="en-US" sz="2400">
                <a:solidFill>
                  <a:srgbClr val="CC00CC"/>
                </a:solidFill>
                <a:latin typeface="Calibri"/>
                <a:ea typeface="Calibri"/>
              </a:rPr>
              <a:t> tensione</a:t>
            </a:r>
            <a:endParaRPr/>
          </a:p>
          <a:p>
            <a:pPr>
              <a:lnSpc>
                <a:spcPct val="80000"/>
              </a:lnSpc>
              <a:buFont typeface="Calibri"/>
              <a:buChar char="•"/>
            </a:pPr>
            <a:r>
              <a:rPr lang="en-US" sz="2400">
                <a:solidFill>
                  <a:srgbClr val="CC00CC"/>
                </a:solidFill>
                <a:latin typeface="Calibri"/>
                <a:ea typeface="Calibri"/>
              </a:rPr>
              <a:t> ostilità</a:t>
            </a:r>
            <a:endParaRPr/>
          </a:p>
          <a:p>
            <a:pPr>
              <a:lnSpc>
                <a:spcPct val="80000"/>
              </a:lnSpc>
              <a:buFont typeface="Calibri"/>
              <a:buChar char="•"/>
            </a:pPr>
            <a:r>
              <a:rPr lang="en-US" sz="2400">
                <a:solidFill>
                  <a:srgbClr val="CC00CC"/>
                </a:solidFill>
                <a:latin typeface="Calibri"/>
                <a:ea typeface="Calibri"/>
              </a:rPr>
              <a:t> iperattività</a:t>
            </a:r>
            <a:endParaRPr/>
          </a:p>
          <a:p>
            <a:pPr>
              <a:lnSpc>
                <a:spcPct val="80000"/>
              </a:lnSpc>
              <a:buFont typeface="Calibri"/>
              <a:buChar char="•"/>
            </a:pPr>
            <a:r>
              <a:rPr lang="en-US" sz="2400">
                <a:solidFill>
                  <a:srgbClr val="CC00CC"/>
                </a:solidFill>
                <a:latin typeface="Calibri"/>
                <a:ea typeface="Calibri"/>
              </a:rPr>
              <a:t> allucinazioni</a:t>
            </a:r>
            <a:endParaRPr/>
          </a:p>
          <a:p>
            <a:pPr>
              <a:lnSpc>
                <a:spcPct val="80000"/>
              </a:lnSpc>
              <a:buFont typeface="Calibri"/>
              <a:buChar char="•"/>
            </a:pPr>
            <a:r>
              <a:rPr lang="en-US" sz="2400">
                <a:solidFill>
                  <a:srgbClr val="CC00CC"/>
                </a:solidFill>
                <a:latin typeface="Calibri"/>
                <a:ea typeface="Calibri"/>
              </a:rPr>
              <a:t> deliri </a:t>
            </a:r>
            <a:endParaRPr/>
          </a:p>
          <a:p>
            <a:pPr>
              <a:lnSpc>
                <a:spcPct val="80000"/>
              </a:lnSpc>
              <a:buFont typeface="Calibri"/>
              <a:buChar char="•"/>
            </a:pPr>
            <a:r>
              <a:rPr lang="en-US" sz="2400">
                <a:solidFill>
                  <a:srgbClr val="CC00CC"/>
                </a:solidFill>
                <a:latin typeface="Calibri"/>
                <a:ea typeface="Calibri"/>
              </a:rPr>
              <a:t> insonnia</a:t>
            </a:r>
            <a:endParaRPr/>
          </a:p>
          <a:p>
            <a:pPr>
              <a:lnSpc>
                <a:spcPct val="80000"/>
              </a:lnSpc>
              <a:buFont typeface="Calibri"/>
              <a:buChar char="•"/>
            </a:pPr>
            <a:r>
              <a:rPr lang="en-US" sz="2400">
                <a:solidFill>
                  <a:srgbClr val="CC00CC"/>
                </a:solidFill>
                <a:latin typeface="Calibri"/>
                <a:ea typeface="Calibri"/>
              </a:rPr>
              <a:t> anoressia</a:t>
            </a:r>
            <a:endParaRPr/>
          </a:p>
        </p:txBody>
      </p:sp>
      <p:sp>
        <p:nvSpPr>
          <p:cNvPr id="74" name="CustomShape 3"/>
          <p:cNvSpPr/>
          <p:nvPr/>
        </p:nvSpPr>
        <p:spPr>
          <a:xfrm>
            <a:off x="3155760" y="174600"/>
            <a:ext cx="23371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161645"/>
                </a:solidFill>
                <a:latin typeface="Calibri"/>
                <a:ea typeface="Calibri"/>
              </a:rPr>
              <a:t>SCHIZOFRENIA</a:t>
            </a:r>
            <a:endParaRPr/>
          </a:p>
        </p:txBody>
      </p:sp>
      <p:sp>
        <p:nvSpPr>
          <p:cNvPr id="75" name="Line 4"/>
          <p:cNvSpPr/>
          <p:nvPr/>
        </p:nvSpPr>
        <p:spPr>
          <a:xfrm>
            <a:off x="1116000" y="765000"/>
            <a:ext cx="7129440" cy="0"/>
          </a:xfrm>
          <a:prstGeom prst="line">
            <a:avLst/>
          </a:prstGeom>
          <a:ln w="19080">
            <a:solidFill>
              <a:srgbClr val="002060"/>
            </a:solidFill>
            <a:miter/>
          </a:ln>
        </p:spPr>
      </p:sp>
      <p:pic>
        <p:nvPicPr>
          <p:cNvPr id="76" name="Picture 4"/>
          <p:cNvPicPr/>
          <p:nvPr/>
        </p:nvPicPr>
        <p:blipFill>
          <a:blip r:embed="rId3" cstate="print"/>
          <a:stretch/>
        </p:blipFill>
        <p:spPr>
          <a:xfrm>
            <a:off x="2556000" y="1197000"/>
            <a:ext cx="1011240" cy="1440000"/>
          </a:xfrm>
          <a:prstGeom prst="rect">
            <a:avLst/>
          </a:prstGeom>
          <a:ln>
            <a:noFill/>
          </a:ln>
        </p:spPr>
      </p:pic>
      <p:sp>
        <p:nvSpPr>
          <p:cNvPr id="77" name="CustomShape 5"/>
          <p:cNvSpPr/>
          <p:nvPr/>
        </p:nvSpPr>
        <p:spPr>
          <a:xfrm>
            <a:off x="1330200" y="765000"/>
            <a:ext cx="677088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La diagnosi di </a:t>
            </a:r>
            <a:r>
              <a:rPr lang="it-IT" sz="2000" i="1">
                <a:solidFill>
                  <a:srgbClr val="161645"/>
                </a:solidFill>
                <a:latin typeface="Calibri"/>
                <a:ea typeface="Calibri"/>
              </a:rPr>
              <a:t>schizofrenia</a:t>
            </a:r>
            <a:r>
              <a:rPr lang="it-IT" sz="2000">
                <a:solidFill>
                  <a:srgbClr val="161645"/>
                </a:solidFill>
                <a:latin typeface="Calibri"/>
                <a:ea typeface="Calibri"/>
              </a:rPr>
              <a:t> si effettua secondo i criteri del DMS</a:t>
            </a:r>
            <a:endParaRPr/>
          </a:p>
        </p:txBody>
      </p:sp>
      <p:pic>
        <p:nvPicPr>
          <p:cNvPr id="78" name="Picture 4" descr="DSMIV"/>
          <p:cNvPicPr/>
          <p:nvPr/>
        </p:nvPicPr>
        <p:blipFill>
          <a:blip r:embed="rId4" cstate="print"/>
          <a:stretch/>
        </p:blipFill>
        <p:spPr>
          <a:xfrm>
            <a:off x="3851280" y="1197000"/>
            <a:ext cx="1079640" cy="1495440"/>
          </a:xfrm>
          <a:prstGeom prst="rect">
            <a:avLst/>
          </a:prstGeom>
          <a:ln>
            <a:noFill/>
          </a:ln>
        </p:spPr>
      </p:pic>
      <p:sp>
        <p:nvSpPr>
          <p:cNvPr id="79" name="CustomShape 6"/>
          <p:cNvSpPr/>
          <p:nvPr/>
        </p:nvSpPr>
        <p:spPr>
          <a:xfrm>
            <a:off x="5167440" y="1197000"/>
            <a:ext cx="1079280" cy="1441440"/>
          </a:xfrm>
          <a:prstGeom prst="rect">
            <a:avLst/>
          </a:prstGeom>
          <a:solidFill>
            <a:srgbClr val="9C9CD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0" name="Picture 5" descr="http://upload.wikimedia.org/wikipedia/en/9/96/DSM-5_Cover.png"/>
          <p:cNvPicPr/>
          <p:nvPr/>
        </p:nvPicPr>
        <p:blipFill>
          <a:blip r:embed="rId5" cstate="print"/>
          <a:stretch/>
        </p:blipFill>
        <p:spPr>
          <a:xfrm>
            <a:off x="5234040" y="1229040"/>
            <a:ext cx="992160" cy="132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2627280" y="1413000"/>
            <a:ext cx="37209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SINTOMI EXTRAPIRAMIDALI</a:t>
            </a:r>
            <a:endParaRPr/>
          </a:p>
        </p:txBody>
      </p:sp>
      <p:sp>
        <p:nvSpPr>
          <p:cNvPr id="322" name="CustomShape 2"/>
          <p:cNvSpPr/>
          <p:nvPr/>
        </p:nvSpPr>
        <p:spPr>
          <a:xfrm>
            <a:off x="1258920" y="115920"/>
            <a:ext cx="68162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LIMITI DEGLI ANTIPSICOTICI CONVENZIONALI</a:t>
            </a:r>
            <a:endParaRPr/>
          </a:p>
        </p:txBody>
      </p:sp>
      <p:sp>
        <p:nvSpPr>
          <p:cNvPr id="323" name="Line 3"/>
          <p:cNvSpPr/>
          <p:nvPr/>
        </p:nvSpPr>
        <p:spPr>
          <a:xfrm>
            <a:off x="1042920" y="692280"/>
            <a:ext cx="7129440" cy="0"/>
          </a:xfrm>
          <a:prstGeom prst="line">
            <a:avLst/>
          </a:prstGeom>
          <a:ln w="19080">
            <a:solidFill>
              <a:srgbClr val="A50021"/>
            </a:solidFill>
            <a:miter/>
          </a:ln>
        </p:spPr>
      </p:sp>
      <p:sp>
        <p:nvSpPr>
          <p:cNvPr id="324" name="CustomShape 4"/>
          <p:cNvSpPr/>
          <p:nvPr/>
        </p:nvSpPr>
        <p:spPr>
          <a:xfrm>
            <a:off x="179280" y="765000"/>
            <a:ext cx="896472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1600" b="1" i="1">
                <a:solidFill>
                  <a:srgbClr val="002060"/>
                </a:solidFill>
                <a:latin typeface="Calibri"/>
                <a:ea typeface="Calibri"/>
              </a:rPr>
              <a:t> Ulteriore riduzione della attività DA nelle vie mesocorticali </a:t>
            </a:r>
            <a:r>
              <a:rPr lang="it-IT" sz="1600">
                <a:solidFill>
                  <a:srgbClr val="C00000"/>
                </a:solidFill>
                <a:latin typeface="Calibri"/>
                <a:ea typeface="Calibri"/>
              </a:rPr>
              <a:t>= </a:t>
            </a:r>
            <a:r>
              <a:rPr lang="it-IT" b="1">
                <a:solidFill>
                  <a:srgbClr val="C00000"/>
                </a:solidFill>
                <a:latin typeface="Calibri"/>
                <a:ea typeface="Calibri"/>
              </a:rPr>
              <a:t>peggioramento SINTOMI NEGATIVI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 sz="1600" b="1" i="1">
                <a:solidFill>
                  <a:srgbClr val="002060"/>
                </a:solidFill>
                <a:latin typeface="Calibri"/>
                <a:ea typeface="Calibri"/>
              </a:rPr>
              <a:t>Azione di blocco sulla attività DA nelle vie nigro-striatali </a:t>
            </a:r>
            <a:r>
              <a:rPr lang="it-IT" sz="1600" b="1" i="1">
                <a:solidFill>
                  <a:srgbClr val="C00000"/>
                </a:solidFill>
                <a:latin typeface="Calibri"/>
                <a:ea typeface="Calibri"/>
              </a:rPr>
              <a:t>=  </a:t>
            </a:r>
            <a:r>
              <a:rPr lang="it-IT" b="1">
                <a:solidFill>
                  <a:srgbClr val="C00000"/>
                </a:solidFill>
                <a:latin typeface="Calibri"/>
                <a:ea typeface="Calibri"/>
              </a:rPr>
              <a:t>SINTOMI EXTRAPIRAMIDALI</a:t>
            </a:r>
            <a:endParaRPr/>
          </a:p>
        </p:txBody>
      </p:sp>
      <p:pic>
        <p:nvPicPr>
          <p:cNvPr id="325" name="Picture 5"/>
          <p:cNvPicPr/>
          <p:nvPr/>
        </p:nvPicPr>
        <p:blipFill>
          <a:blip r:embed="rId2" cstate="print"/>
          <a:stretch/>
        </p:blipFill>
        <p:spPr>
          <a:xfrm>
            <a:off x="422280" y="1844640"/>
            <a:ext cx="8413920" cy="457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826920" y="1252440"/>
            <a:ext cx="7490160" cy="2016360"/>
          </a:xfrm>
          <a:prstGeom prst="rect">
            <a:avLst/>
          </a:prstGeom>
          <a:solidFill>
            <a:srgbClr val="C0000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2"/>
          <p:cNvSpPr/>
          <p:nvPr/>
        </p:nvSpPr>
        <p:spPr>
          <a:xfrm>
            <a:off x="395280" y="115920"/>
            <a:ext cx="84247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SINDROME MALIGNA DA NEUROLETTICI</a:t>
            </a:r>
            <a:endParaRPr/>
          </a:p>
        </p:txBody>
      </p:sp>
      <p:sp>
        <p:nvSpPr>
          <p:cNvPr id="329" name="Line 3"/>
          <p:cNvSpPr/>
          <p:nvPr/>
        </p:nvSpPr>
        <p:spPr>
          <a:xfrm>
            <a:off x="900000" y="620640"/>
            <a:ext cx="7129440" cy="0"/>
          </a:xfrm>
          <a:prstGeom prst="line">
            <a:avLst/>
          </a:prstGeom>
          <a:ln w="19080">
            <a:solidFill>
              <a:srgbClr val="A50021"/>
            </a:solidFill>
            <a:miter/>
          </a:ln>
        </p:spPr>
      </p:sp>
      <p:sp>
        <p:nvSpPr>
          <p:cNvPr id="330" name="CustomShape 4"/>
          <p:cNvSpPr/>
          <p:nvPr/>
        </p:nvSpPr>
        <p:spPr>
          <a:xfrm>
            <a:off x="395280" y="703440"/>
            <a:ext cx="8375760" cy="526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dirty="0">
                <a:solidFill>
                  <a:srgbClr val="161645"/>
                </a:solidFill>
                <a:latin typeface="Calibri"/>
                <a:ea typeface="Calibri"/>
              </a:rPr>
              <a:t>E’ il più grave degli effetti indesiderati dei </a:t>
            </a:r>
            <a:r>
              <a:rPr lang="it-IT" dirty="0" smtClean="0">
                <a:solidFill>
                  <a:srgbClr val="161645"/>
                </a:solidFill>
                <a:latin typeface="Calibri"/>
                <a:ea typeface="Calibri"/>
              </a:rPr>
              <a:t>neurolettici;</a:t>
            </a:r>
            <a:r>
              <a:rPr lang="it-IT" b="1" dirty="0" smtClean="0">
                <a:solidFill>
                  <a:srgbClr val="FF6633"/>
                </a:solidFill>
                <a:latin typeface="Calibri"/>
                <a:ea typeface="Calibri"/>
              </a:rPr>
              <a:t>RARO</a:t>
            </a:r>
            <a:r>
              <a:rPr lang="it-IT" dirty="0" smtClean="0">
                <a:solidFill>
                  <a:srgbClr val="161645"/>
                </a:solidFill>
                <a:latin typeface="Calibri"/>
                <a:ea typeface="Calibri"/>
              </a:rPr>
              <a:t>, </a:t>
            </a:r>
            <a:r>
              <a:rPr lang="it-IT" dirty="0">
                <a:solidFill>
                  <a:srgbClr val="161645"/>
                </a:solidFill>
                <a:latin typeface="Calibri"/>
                <a:ea typeface="Calibri"/>
              </a:rPr>
              <a:t>ma potenzialmente fatale.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it-IT" sz="2000" dirty="0">
                <a:solidFill>
                  <a:srgbClr val="FFFFFF"/>
                </a:solidFill>
                <a:latin typeface="Calibri"/>
                <a:ea typeface="Calibri"/>
              </a:rPr>
              <a:t> ipertermia </a:t>
            </a:r>
            <a:r>
              <a:rPr lang="it-IT" sz="2000" dirty="0">
                <a:solidFill>
                  <a:srgbClr val="FFFFFF"/>
                </a:solidFill>
                <a:latin typeface="Calibri"/>
              </a:rPr>
              <a:t>(da 38° C fino a 42° C)</a:t>
            </a:r>
            <a:r>
              <a:rPr lang="it-IT" sz="2000" dirty="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dirty="0"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it-IT" sz="2000" dirty="0">
                <a:solidFill>
                  <a:srgbClr val="FFFFFF"/>
                </a:solidFill>
                <a:latin typeface="Calibri"/>
                <a:ea typeface="Calibri"/>
              </a:rPr>
              <a:t> fluttuazione del livello di coscienza </a:t>
            </a:r>
            <a:endParaRPr dirty="0"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it-IT" sz="2000" dirty="0">
                <a:solidFill>
                  <a:srgbClr val="FFFFFF"/>
                </a:solidFill>
                <a:latin typeface="Calibri"/>
                <a:ea typeface="Calibri"/>
              </a:rPr>
              <a:t> tremori e rigidità muscolare </a:t>
            </a:r>
            <a:endParaRPr dirty="0"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it-IT" sz="2000" dirty="0">
                <a:solidFill>
                  <a:srgbClr val="FFFFFF"/>
                </a:solidFill>
                <a:latin typeface="Calibri"/>
                <a:ea typeface="Calibri"/>
              </a:rPr>
              <a:t> tachicardia, instabilità della pressione arteriosa</a:t>
            </a:r>
            <a:endParaRPr dirty="0"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it-IT" sz="2000" dirty="0">
                <a:solidFill>
                  <a:srgbClr val="FFFFFF"/>
                </a:solidFill>
                <a:latin typeface="Calibri"/>
                <a:ea typeface="Calibri"/>
              </a:rPr>
              <a:t> disfunzioni del sistema nervoso autonomo con pallore, disfagia </a:t>
            </a:r>
            <a:endParaRPr dirty="0"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it-IT" sz="2000" dirty="0">
                <a:solidFill>
                  <a:srgbClr val="FFFFFF"/>
                </a:solidFill>
                <a:latin typeface="Calibri"/>
                <a:ea typeface="Calibri"/>
              </a:rPr>
              <a:t> sudorazione profusa e incontinenza urinaria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it-IT" dirty="0">
                <a:latin typeface="Calibri"/>
              </a:rPr>
              <a:t>Fattori di rischio sono: la presenza di malattie organiche concomitanti, l'uso di neurolettici </a:t>
            </a:r>
            <a:r>
              <a:rPr lang="it-IT" dirty="0" err="1">
                <a:latin typeface="Calibri"/>
              </a:rPr>
              <a:t>depot</a:t>
            </a:r>
            <a:r>
              <a:rPr lang="it-IT" dirty="0">
                <a:latin typeface="Calibri"/>
              </a:rPr>
              <a:t>, l'assunzione di dosi molto elevate di neurolettici in brevi periodi.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it-IT" dirty="0">
                <a:latin typeface="Calibri"/>
              </a:rPr>
              <a:t>Può complicarsi con insufficienza renale acuta, insufficienza polmonare con embolie, polmonite, infarto miocardico, sepsi e coma.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161645"/>
                </a:solidFill>
                <a:latin typeface="Calibri"/>
                <a:ea typeface="Calibri"/>
              </a:rPr>
              <a:t>È essenziale sospendere la terapia farmacologica in quanto non esiste un trattamento di efficacia provata, benché siano stati utilizzati la </a:t>
            </a:r>
            <a:r>
              <a:rPr lang="it-IT" dirty="0" err="1">
                <a:solidFill>
                  <a:srgbClr val="161645"/>
                </a:solidFill>
                <a:latin typeface="Calibri"/>
                <a:ea typeface="Calibri"/>
              </a:rPr>
              <a:t>bromocriptina</a:t>
            </a:r>
            <a:r>
              <a:rPr lang="it-IT" dirty="0">
                <a:solidFill>
                  <a:srgbClr val="161645"/>
                </a:solidFill>
                <a:latin typeface="Calibri"/>
                <a:ea typeface="Calibri"/>
              </a:rPr>
              <a:t> e il </a:t>
            </a:r>
            <a:r>
              <a:rPr lang="it-IT" dirty="0" err="1">
                <a:solidFill>
                  <a:srgbClr val="161645"/>
                </a:solidFill>
                <a:latin typeface="Calibri"/>
                <a:ea typeface="Calibri"/>
              </a:rPr>
              <a:t>dantrolene</a:t>
            </a:r>
            <a:r>
              <a:rPr lang="it-IT" dirty="0">
                <a:solidFill>
                  <a:srgbClr val="161645"/>
                </a:solidFill>
                <a:latin typeface="Calibri"/>
                <a:ea typeface="Calibri"/>
              </a:rPr>
              <a:t> o l’ipotermia indotta.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1908000" y="1628640"/>
            <a:ext cx="4032360" cy="381636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2"/>
          <p:cNvSpPr/>
          <p:nvPr/>
        </p:nvSpPr>
        <p:spPr>
          <a:xfrm>
            <a:off x="1901880" y="5345280"/>
            <a:ext cx="4049640" cy="12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3"/>
          <p:cNvSpPr/>
          <p:nvPr/>
        </p:nvSpPr>
        <p:spPr>
          <a:xfrm>
            <a:off x="2046240" y="1619280"/>
            <a:ext cx="3905280" cy="372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4"/>
          <p:cNvSpPr/>
          <p:nvPr/>
        </p:nvSpPr>
        <p:spPr>
          <a:xfrm>
            <a:off x="1901880" y="1619280"/>
            <a:ext cx="144360" cy="3849480"/>
          </a:xfrm>
          <a:prstGeom prst="rect">
            <a:avLst/>
          </a:prstGeom>
          <a:noFill/>
          <a:ln w="792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5"/>
          <p:cNvSpPr/>
          <p:nvPr/>
        </p:nvSpPr>
        <p:spPr>
          <a:xfrm>
            <a:off x="2681280" y="1619280"/>
            <a:ext cx="152280" cy="3849480"/>
          </a:xfrm>
          <a:prstGeom prst="rect">
            <a:avLst/>
          </a:prstGeom>
          <a:noFill/>
          <a:ln w="792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6"/>
          <p:cNvSpPr/>
          <p:nvPr/>
        </p:nvSpPr>
        <p:spPr>
          <a:xfrm>
            <a:off x="3460680" y="1619280"/>
            <a:ext cx="152640" cy="3849480"/>
          </a:xfrm>
          <a:prstGeom prst="rect">
            <a:avLst/>
          </a:prstGeom>
          <a:noFill/>
          <a:ln w="792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7"/>
          <p:cNvSpPr/>
          <p:nvPr/>
        </p:nvSpPr>
        <p:spPr>
          <a:xfrm>
            <a:off x="4240080" y="1619280"/>
            <a:ext cx="152640" cy="3849480"/>
          </a:xfrm>
          <a:prstGeom prst="rect">
            <a:avLst/>
          </a:prstGeom>
          <a:noFill/>
          <a:ln w="792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8"/>
          <p:cNvSpPr/>
          <p:nvPr/>
        </p:nvSpPr>
        <p:spPr>
          <a:xfrm>
            <a:off x="5019840" y="1619280"/>
            <a:ext cx="152280" cy="3849480"/>
          </a:xfrm>
          <a:prstGeom prst="rect">
            <a:avLst/>
          </a:prstGeom>
          <a:noFill/>
          <a:ln w="792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9"/>
          <p:cNvSpPr/>
          <p:nvPr/>
        </p:nvSpPr>
        <p:spPr>
          <a:xfrm>
            <a:off x="5807160" y="1619280"/>
            <a:ext cx="144360" cy="3849480"/>
          </a:xfrm>
          <a:prstGeom prst="rect">
            <a:avLst/>
          </a:prstGeom>
          <a:noFill/>
          <a:ln w="792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10"/>
          <p:cNvSpPr/>
          <p:nvPr/>
        </p:nvSpPr>
        <p:spPr>
          <a:xfrm>
            <a:off x="1901880" y="1619280"/>
            <a:ext cx="144360" cy="3849480"/>
          </a:xfrm>
          <a:prstGeom prst="rect">
            <a:avLst/>
          </a:prstGeom>
          <a:noFill/>
          <a:ln w="792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11"/>
          <p:cNvSpPr/>
          <p:nvPr/>
        </p:nvSpPr>
        <p:spPr>
          <a:xfrm>
            <a:off x="1901880" y="5345280"/>
            <a:ext cx="4049640" cy="123480"/>
          </a:xfrm>
          <a:prstGeom prst="rect">
            <a:avLst/>
          </a:prstGeom>
          <a:noFill/>
          <a:ln w="792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12"/>
          <p:cNvSpPr/>
          <p:nvPr/>
        </p:nvSpPr>
        <p:spPr>
          <a:xfrm>
            <a:off x="1969920" y="4525920"/>
            <a:ext cx="3651480" cy="9720"/>
          </a:xfrm>
          <a:prstGeom prst="rect">
            <a:avLst/>
          </a:prstGeom>
          <a:solidFill>
            <a:srgbClr val="7E7E7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13"/>
          <p:cNvSpPr/>
          <p:nvPr/>
        </p:nvSpPr>
        <p:spPr>
          <a:xfrm>
            <a:off x="1962000" y="4535640"/>
            <a:ext cx="3641760" cy="9360"/>
          </a:xfrm>
          <a:prstGeom prst="rect">
            <a:avLst/>
          </a:prstGeom>
          <a:solidFill>
            <a:srgbClr val="8282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4"/>
          <p:cNvSpPr/>
          <p:nvPr/>
        </p:nvSpPr>
        <p:spPr>
          <a:xfrm>
            <a:off x="1954080" y="4545000"/>
            <a:ext cx="3641760" cy="1908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5"/>
          <p:cNvSpPr/>
          <p:nvPr/>
        </p:nvSpPr>
        <p:spPr>
          <a:xfrm>
            <a:off x="1944720" y="4564080"/>
            <a:ext cx="3643200" cy="9360"/>
          </a:xfrm>
          <a:prstGeom prst="rect">
            <a:avLst/>
          </a:prstGeom>
          <a:solidFill>
            <a:srgbClr val="8A8A8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16"/>
          <p:cNvSpPr/>
          <p:nvPr/>
        </p:nvSpPr>
        <p:spPr>
          <a:xfrm>
            <a:off x="1936800" y="4573440"/>
            <a:ext cx="3641760" cy="28800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17"/>
          <p:cNvSpPr/>
          <p:nvPr/>
        </p:nvSpPr>
        <p:spPr>
          <a:xfrm>
            <a:off x="1928880" y="4602240"/>
            <a:ext cx="3641760" cy="19080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18"/>
          <p:cNvSpPr/>
          <p:nvPr/>
        </p:nvSpPr>
        <p:spPr>
          <a:xfrm>
            <a:off x="1928880" y="4621320"/>
            <a:ext cx="3633840" cy="2844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19"/>
          <p:cNvSpPr/>
          <p:nvPr/>
        </p:nvSpPr>
        <p:spPr>
          <a:xfrm>
            <a:off x="1919160" y="4649760"/>
            <a:ext cx="3633840" cy="2844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20"/>
          <p:cNvSpPr/>
          <p:nvPr/>
        </p:nvSpPr>
        <p:spPr>
          <a:xfrm>
            <a:off x="1911240" y="4678200"/>
            <a:ext cx="3633840" cy="28800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21"/>
          <p:cNvSpPr/>
          <p:nvPr/>
        </p:nvSpPr>
        <p:spPr>
          <a:xfrm>
            <a:off x="1911240" y="4707000"/>
            <a:ext cx="3625920" cy="28440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22"/>
          <p:cNvSpPr/>
          <p:nvPr/>
        </p:nvSpPr>
        <p:spPr>
          <a:xfrm>
            <a:off x="1901880" y="4735440"/>
            <a:ext cx="3635280" cy="28800"/>
          </a:xfrm>
          <a:prstGeom prst="rect">
            <a:avLst/>
          </a:prstGeom>
          <a:solidFill>
            <a:srgbClr val="8A8A8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23"/>
          <p:cNvSpPr/>
          <p:nvPr/>
        </p:nvSpPr>
        <p:spPr>
          <a:xfrm>
            <a:off x="1901880" y="4764240"/>
            <a:ext cx="3625920" cy="378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24"/>
          <p:cNvSpPr/>
          <p:nvPr/>
        </p:nvSpPr>
        <p:spPr>
          <a:xfrm>
            <a:off x="1901880" y="4802040"/>
            <a:ext cx="3625920" cy="47880"/>
          </a:xfrm>
          <a:prstGeom prst="rect">
            <a:avLst/>
          </a:prstGeom>
          <a:solidFill>
            <a:srgbClr val="8282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25"/>
          <p:cNvSpPr/>
          <p:nvPr/>
        </p:nvSpPr>
        <p:spPr>
          <a:xfrm>
            <a:off x="1901880" y="4849920"/>
            <a:ext cx="3625920" cy="28440"/>
          </a:xfrm>
          <a:prstGeom prst="rect">
            <a:avLst/>
          </a:prstGeom>
          <a:solidFill>
            <a:srgbClr val="7E7E7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26"/>
          <p:cNvSpPr/>
          <p:nvPr/>
        </p:nvSpPr>
        <p:spPr>
          <a:xfrm>
            <a:off x="1901880" y="4878360"/>
            <a:ext cx="3625920" cy="28440"/>
          </a:xfrm>
          <a:prstGeom prst="rect">
            <a:avLst/>
          </a:prstGeom>
          <a:solidFill>
            <a:srgbClr val="7A7A7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27"/>
          <p:cNvSpPr/>
          <p:nvPr/>
        </p:nvSpPr>
        <p:spPr>
          <a:xfrm>
            <a:off x="1901880" y="4906800"/>
            <a:ext cx="3635280" cy="288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28"/>
          <p:cNvSpPr/>
          <p:nvPr/>
        </p:nvSpPr>
        <p:spPr>
          <a:xfrm>
            <a:off x="1911240" y="4935600"/>
            <a:ext cx="3625920" cy="2844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29"/>
          <p:cNvSpPr/>
          <p:nvPr/>
        </p:nvSpPr>
        <p:spPr>
          <a:xfrm>
            <a:off x="1911240" y="4964040"/>
            <a:ext cx="3633840" cy="1908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30"/>
          <p:cNvSpPr/>
          <p:nvPr/>
        </p:nvSpPr>
        <p:spPr>
          <a:xfrm>
            <a:off x="1919160" y="4983120"/>
            <a:ext cx="3625920" cy="19080"/>
          </a:xfrm>
          <a:prstGeom prst="rect">
            <a:avLst/>
          </a:prstGeom>
          <a:solidFill>
            <a:srgbClr val="6B6B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31"/>
          <p:cNvSpPr/>
          <p:nvPr/>
        </p:nvSpPr>
        <p:spPr>
          <a:xfrm>
            <a:off x="1919160" y="5002200"/>
            <a:ext cx="3633840" cy="9360"/>
          </a:xfrm>
          <a:prstGeom prst="rect">
            <a:avLst/>
          </a:prstGeom>
          <a:solidFill>
            <a:srgbClr val="67676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32"/>
          <p:cNvSpPr/>
          <p:nvPr/>
        </p:nvSpPr>
        <p:spPr>
          <a:xfrm>
            <a:off x="1928880" y="5011560"/>
            <a:ext cx="3633840" cy="19080"/>
          </a:xfrm>
          <a:prstGeom prst="rect">
            <a:avLst/>
          </a:prstGeom>
          <a:solidFill>
            <a:srgbClr val="63636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33"/>
          <p:cNvSpPr/>
          <p:nvPr/>
        </p:nvSpPr>
        <p:spPr>
          <a:xfrm>
            <a:off x="1936800" y="5030640"/>
            <a:ext cx="3633840" cy="18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34"/>
          <p:cNvSpPr/>
          <p:nvPr/>
        </p:nvSpPr>
        <p:spPr>
          <a:xfrm>
            <a:off x="1944720" y="5030640"/>
            <a:ext cx="3633840" cy="9720"/>
          </a:xfrm>
          <a:prstGeom prst="rect">
            <a:avLst/>
          </a:prstGeom>
          <a:solidFill>
            <a:srgbClr val="5B5B5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35"/>
          <p:cNvSpPr/>
          <p:nvPr/>
        </p:nvSpPr>
        <p:spPr>
          <a:xfrm>
            <a:off x="5527800" y="4525920"/>
            <a:ext cx="152280" cy="51444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36"/>
          <p:cNvSpPr/>
          <p:nvPr/>
        </p:nvSpPr>
        <p:spPr>
          <a:xfrm>
            <a:off x="1901880" y="4525920"/>
            <a:ext cx="85680" cy="5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37"/>
          <p:cNvSpPr/>
          <p:nvPr/>
        </p:nvSpPr>
        <p:spPr>
          <a:xfrm>
            <a:off x="5527800" y="4525920"/>
            <a:ext cx="152280" cy="5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38"/>
          <p:cNvSpPr/>
          <p:nvPr/>
        </p:nvSpPr>
        <p:spPr>
          <a:xfrm>
            <a:off x="1987560" y="4030560"/>
            <a:ext cx="3176640" cy="1800"/>
          </a:xfrm>
          <a:prstGeom prst="rect">
            <a:avLst/>
          </a:prstGeom>
          <a:solidFill>
            <a:srgbClr val="0000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39"/>
          <p:cNvSpPr/>
          <p:nvPr/>
        </p:nvSpPr>
        <p:spPr>
          <a:xfrm>
            <a:off x="1969920" y="4030560"/>
            <a:ext cx="3186360" cy="9720"/>
          </a:xfrm>
          <a:prstGeom prst="rect">
            <a:avLst/>
          </a:prstGeom>
          <a:solidFill>
            <a:srgbClr val="0000D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40"/>
          <p:cNvSpPr/>
          <p:nvPr/>
        </p:nvSpPr>
        <p:spPr>
          <a:xfrm>
            <a:off x="1962000" y="4040280"/>
            <a:ext cx="3176640" cy="9360"/>
          </a:xfrm>
          <a:prstGeom prst="rect">
            <a:avLst/>
          </a:prstGeom>
          <a:solidFill>
            <a:srgbClr val="0000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41"/>
          <p:cNvSpPr/>
          <p:nvPr/>
        </p:nvSpPr>
        <p:spPr>
          <a:xfrm>
            <a:off x="1954080" y="4049640"/>
            <a:ext cx="3176640" cy="19080"/>
          </a:xfrm>
          <a:prstGeom prst="rect">
            <a:avLst/>
          </a:prstGeom>
          <a:solidFill>
            <a:srgbClr val="0000E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42"/>
          <p:cNvSpPr/>
          <p:nvPr/>
        </p:nvSpPr>
        <p:spPr>
          <a:xfrm>
            <a:off x="1944720" y="4068720"/>
            <a:ext cx="3176640" cy="9720"/>
          </a:xfrm>
          <a:prstGeom prst="rect">
            <a:avLst/>
          </a:prstGeom>
          <a:solidFill>
            <a:srgbClr val="0000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43"/>
          <p:cNvSpPr/>
          <p:nvPr/>
        </p:nvSpPr>
        <p:spPr>
          <a:xfrm>
            <a:off x="1936800" y="4078440"/>
            <a:ext cx="3176640" cy="28440"/>
          </a:xfrm>
          <a:prstGeom prst="rect">
            <a:avLst/>
          </a:prstGeom>
          <a:solidFill>
            <a:srgbClr val="0000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44"/>
          <p:cNvSpPr/>
          <p:nvPr/>
        </p:nvSpPr>
        <p:spPr>
          <a:xfrm>
            <a:off x="1928880" y="4106880"/>
            <a:ext cx="3176640" cy="19080"/>
          </a:xfrm>
          <a:prstGeom prst="rect">
            <a:avLst/>
          </a:prstGeom>
          <a:solidFill>
            <a:srgbClr val="0000F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45"/>
          <p:cNvSpPr/>
          <p:nvPr/>
        </p:nvSpPr>
        <p:spPr>
          <a:xfrm>
            <a:off x="1928880" y="4125960"/>
            <a:ext cx="3166920" cy="2844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46"/>
          <p:cNvSpPr/>
          <p:nvPr/>
        </p:nvSpPr>
        <p:spPr>
          <a:xfrm>
            <a:off x="1919160" y="4154400"/>
            <a:ext cx="3168720" cy="288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47"/>
          <p:cNvSpPr/>
          <p:nvPr/>
        </p:nvSpPr>
        <p:spPr>
          <a:xfrm>
            <a:off x="1911240" y="4183200"/>
            <a:ext cx="3168720" cy="28440"/>
          </a:xfrm>
          <a:prstGeom prst="rect">
            <a:avLst/>
          </a:prstGeom>
          <a:solidFill>
            <a:srgbClr val="0000F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48"/>
          <p:cNvSpPr/>
          <p:nvPr/>
        </p:nvSpPr>
        <p:spPr>
          <a:xfrm>
            <a:off x="1911240" y="4211640"/>
            <a:ext cx="3159360" cy="28440"/>
          </a:xfrm>
          <a:prstGeom prst="rect">
            <a:avLst/>
          </a:prstGeom>
          <a:solidFill>
            <a:srgbClr val="0000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49"/>
          <p:cNvSpPr/>
          <p:nvPr/>
        </p:nvSpPr>
        <p:spPr>
          <a:xfrm>
            <a:off x="1901880" y="4240080"/>
            <a:ext cx="3168720" cy="28800"/>
          </a:xfrm>
          <a:prstGeom prst="rect">
            <a:avLst/>
          </a:prstGeom>
          <a:solidFill>
            <a:srgbClr val="0000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50"/>
          <p:cNvSpPr/>
          <p:nvPr/>
        </p:nvSpPr>
        <p:spPr>
          <a:xfrm>
            <a:off x="1901880" y="4268880"/>
            <a:ext cx="3160800" cy="38160"/>
          </a:xfrm>
          <a:prstGeom prst="rect">
            <a:avLst/>
          </a:prstGeom>
          <a:solidFill>
            <a:srgbClr val="0000E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CustomShape 51"/>
          <p:cNvSpPr/>
          <p:nvPr/>
        </p:nvSpPr>
        <p:spPr>
          <a:xfrm>
            <a:off x="1901880" y="4307040"/>
            <a:ext cx="3160800" cy="47520"/>
          </a:xfrm>
          <a:prstGeom prst="rect">
            <a:avLst/>
          </a:prstGeom>
          <a:solidFill>
            <a:srgbClr val="0000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52"/>
          <p:cNvSpPr/>
          <p:nvPr/>
        </p:nvSpPr>
        <p:spPr>
          <a:xfrm>
            <a:off x="1901880" y="4354560"/>
            <a:ext cx="3160800" cy="28440"/>
          </a:xfrm>
          <a:prstGeom prst="rect">
            <a:avLst/>
          </a:prstGeom>
          <a:solidFill>
            <a:srgbClr val="0000D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53"/>
          <p:cNvSpPr/>
          <p:nvPr/>
        </p:nvSpPr>
        <p:spPr>
          <a:xfrm>
            <a:off x="1901880" y="4383000"/>
            <a:ext cx="3160800" cy="28800"/>
          </a:xfrm>
          <a:prstGeom prst="rect">
            <a:avLst/>
          </a:prstGeom>
          <a:solidFill>
            <a:srgbClr val="0000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54"/>
          <p:cNvSpPr/>
          <p:nvPr/>
        </p:nvSpPr>
        <p:spPr>
          <a:xfrm>
            <a:off x="1901880" y="4411800"/>
            <a:ext cx="3168720" cy="2844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55"/>
          <p:cNvSpPr/>
          <p:nvPr/>
        </p:nvSpPr>
        <p:spPr>
          <a:xfrm>
            <a:off x="1911240" y="4440240"/>
            <a:ext cx="3159360" cy="28440"/>
          </a:xfrm>
          <a:prstGeom prst="rect">
            <a:avLst/>
          </a:prstGeom>
          <a:solidFill>
            <a:srgbClr val="0000C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56"/>
          <p:cNvSpPr/>
          <p:nvPr/>
        </p:nvSpPr>
        <p:spPr>
          <a:xfrm>
            <a:off x="1911240" y="4468680"/>
            <a:ext cx="3168720" cy="19080"/>
          </a:xfrm>
          <a:prstGeom prst="rect">
            <a:avLst/>
          </a:prstGeom>
          <a:solidFill>
            <a:srgbClr val="0000B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57"/>
          <p:cNvSpPr/>
          <p:nvPr/>
        </p:nvSpPr>
        <p:spPr>
          <a:xfrm>
            <a:off x="1919160" y="4487760"/>
            <a:ext cx="3160800" cy="19080"/>
          </a:xfrm>
          <a:prstGeom prst="rect">
            <a:avLst/>
          </a:prstGeom>
          <a:solidFill>
            <a:srgbClr val="0000B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58"/>
          <p:cNvSpPr/>
          <p:nvPr/>
        </p:nvSpPr>
        <p:spPr>
          <a:xfrm>
            <a:off x="1919160" y="4506840"/>
            <a:ext cx="3168720" cy="9720"/>
          </a:xfrm>
          <a:prstGeom prst="rect">
            <a:avLst/>
          </a:prstGeom>
          <a:solidFill>
            <a:srgbClr val="0000A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59"/>
          <p:cNvSpPr/>
          <p:nvPr/>
        </p:nvSpPr>
        <p:spPr>
          <a:xfrm>
            <a:off x="1928880" y="4516560"/>
            <a:ext cx="3166920" cy="19080"/>
          </a:xfrm>
          <a:prstGeom prst="rect">
            <a:avLst/>
          </a:prstGeom>
          <a:solidFill>
            <a:srgbClr val="0000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60"/>
          <p:cNvSpPr/>
          <p:nvPr/>
        </p:nvSpPr>
        <p:spPr>
          <a:xfrm>
            <a:off x="1936800" y="4535640"/>
            <a:ext cx="3168720" cy="1440"/>
          </a:xfrm>
          <a:prstGeom prst="rect">
            <a:avLst/>
          </a:prstGeom>
          <a:solidFill>
            <a:srgbClr val="0000A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61"/>
          <p:cNvSpPr/>
          <p:nvPr/>
        </p:nvSpPr>
        <p:spPr>
          <a:xfrm>
            <a:off x="1944720" y="4535640"/>
            <a:ext cx="3168720" cy="9360"/>
          </a:xfrm>
          <a:prstGeom prst="rect">
            <a:avLst/>
          </a:prstGeom>
          <a:solidFill>
            <a:srgbClr val="00009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62"/>
          <p:cNvSpPr/>
          <p:nvPr/>
        </p:nvSpPr>
        <p:spPr>
          <a:xfrm>
            <a:off x="5062680" y="4030560"/>
            <a:ext cx="152280" cy="51444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63"/>
          <p:cNvSpPr/>
          <p:nvPr/>
        </p:nvSpPr>
        <p:spPr>
          <a:xfrm>
            <a:off x="1901880" y="4030560"/>
            <a:ext cx="93600" cy="5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64"/>
          <p:cNvSpPr/>
          <p:nvPr/>
        </p:nvSpPr>
        <p:spPr>
          <a:xfrm>
            <a:off x="5062680" y="4030560"/>
            <a:ext cx="152280" cy="5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65"/>
          <p:cNvSpPr/>
          <p:nvPr/>
        </p:nvSpPr>
        <p:spPr>
          <a:xfrm>
            <a:off x="1987560" y="3533760"/>
            <a:ext cx="2862360" cy="1440"/>
          </a:xfrm>
          <a:prstGeom prst="rect">
            <a:avLst/>
          </a:prstGeom>
          <a:solidFill>
            <a:srgbClr val="D0D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66"/>
          <p:cNvSpPr/>
          <p:nvPr/>
        </p:nvSpPr>
        <p:spPr>
          <a:xfrm>
            <a:off x="1969920" y="3533760"/>
            <a:ext cx="2872080" cy="9720"/>
          </a:xfrm>
          <a:prstGeom prst="rect">
            <a:avLst/>
          </a:prstGeom>
          <a:solidFill>
            <a:srgbClr val="D7D7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67"/>
          <p:cNvSpPr/>
          <p:nvPr/>
        </p:nvSpPr>
        <p:spPr>
          <a:xfrm>
            <a:off x="1962000" y="3543480"/>
            <a:ext cx="2862360" cy="9360"/>
          </a:xfrm>
          <a:prstGeom prst="rect">
            <a:avLst/>
          </a:prstGeom>
          <a:solidFill>
            <a:srgbClr val="DDDD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68"/>
          <p:cNvSpPr/>
          <p:nvPr/>
        </p:nvSpPr>
        <p:spPr>
          <a:xfrm>
            <a:off x="1954080" y="3552840"/>
            <a:ext cx="2862360" cy="19080"/>
          </a:xfrm>
          <a:prstGeom prst="rect">
            <a:avLst/>
          </a:prstGeom>
          <a:solidFill>
            <a:srgbClr val="E4E4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69"/>
          <p:cNvSpPr/>
          <p:nvPr/>
        </p:nvSpPr>
        <p:spPr>
          <a:xfrm>
            <a:off x="1944720" y="3571920"/>
            <a:ext cx="2863800" cy="9360"/>
          </a:xfrm>
          <a:prstGeom prst="rect">
            <a:avLst/>
          </a:prstGeom>
          <a:solidFill>
            <a:srgbClr val="EBEB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70"/>
          <p:cNvSpPr/>
          <p:nvPr/>
        </p:nvSpPr>
        <p:spPr>
          <a:xfrm>
            <a:off x="1936800" y="3581280"/>
            <a:ext cx="2862360" cy="28800"/>
          </a:xfrm>
          <a:prstGeom prst="rect">
            <a:avLst/>
          </a:prstGeom>
          <a:solidFill>
            <a:srgbClr val="F2F2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71"/>
          <p:cNvSpPr/>
          <p:nvPr/>
        </p:nvSpPr>
        <p:spPr>
          <a:xfrm>
            <a:off x="1928880" y="3610080"/>
            <a:ext cx="2862360" cy="19080"/>
          </a:xfrm>
          <a:prstGeom prst="rect">
            <a:avLst/>
          </a:prstGeom>
          <a:solidFill>
            <a:srgbClr val="F8F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72"/>
          <p:cNvSpPr/>
          <p:nvPr/>
        </p:nvSpPr>
        <p:spPr>
          <a:xfrm>
            <a:off x="1928880" y="3629160"/>
            <a:ext cx="2854080" cy="28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73"/>
          <p:cNvSpPr/>
          <p:nvPr/>
        </p:nvSpPr>
        <p:spPr>
          <a:xfrm>
            <a:off x="1919160" y="3657600"/>
            <a:ext cx="2854440" cy="28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74"/>
          <p:cNvSpPr/>
          <p:nvPr/>
        </p:nvSpPr>
        <p:spPr>
          <a:xfrm>
            <a:off x="1911240" y="3686040"/>
            <a:ext cx="2854440" cy="28800"/>
          </a:xfrm>
          <a:prstGeom prst="rect">
            <a:avLst/>
          </a:prstGeom>
          <a:solidFill>
            <a:srgbClr val="F8F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75"/>
          <p:cNvSpPr/>
          <p:nvPr/>
        </p:nvSpPr>
        <p:spPr>
          <a:xfrm>
            <a:off x="1911240" y="3714840"/>
            <a:ext cx="2846520" cy="30240"/>
          </a:xfrm>
          <a:prstGeom prst="rect">
            <a:avLst/>
          </a:prstGeom>
          <a:solidFill>
            <a:srgbClr val="F2F2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76"/>
          <p:cNvSpPr/>
          <p:nvPr/>
        </p:nvSpPr>
        <p:spPr>
          <a:xfrm>
            <a:off x="1901880" y="3745080"/>
            <a:ext cx="2855880" cy="28440"/>
          </a:xfrm>
          <a:prstGeom prst="rect">
            <a:avLst/>
          </a:prstGeom>
          <a:solidFill>
            <a:srgbClr val="EBEB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77"/>
          <p:cNvSpPr/>
          <p:nvPr/>
        </p:nvSpPr>
        <p:spPr>
          <a:xfrm>
            <a:off x="1901880" y="3773520"/>
            <a:ext cx="2846160" cy="38160"/>
          </a:xfrm>
          <a:prstGeom prst="rect">
            <a:avLst/>
          </a:prstGeom>
          <a:solidFill>
            <a:srgbClr val="E4E4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78"/>
          <p:cNvSpPr/>
          <p:nvPr/>
        </p:nvSpPr>
        <p:spPr>
          <a:xfrm>
            <a:off x="1901880" y="3811680"/>
            <a:ext cx="2846160" cy="47520"/>
          </a:xfrm>
          <a:prstGeom prst="rect">
            <a:avLst/>
          </a:prstGeom>
          <a:solidFill>
            <a:srgbClr val="DDDD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79"/>
          <p:cNvSpPr/>
          <p:nvPr/>
        </p:nvSpPr>
        <p:spPr>
          <a:xfrm>
            <a:off x="1901880" y="3859200"/>
            <a:ext cx="2846160" cy="28440"/>
          </a:xfrm>
          <a:prstGeom prst="rect">
            <a:avLst/>
          </a:prstGeom>
          <a:solidFill>
            <a:srgbClr val="D7D7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80"/>
          <p:cNvSpPr/>
          <p:nvPr/>
        </p:nvSpPr>
        <p:spPr>
          <a:xfrm>
            <a:off x="1901880" y="3887640"/>
            <a:ext cx="2846160" cy="28800"/>
          </a:xfrm>
          <a:prstGeom prst="rect">
            <a:avLst/>
          </a:prstGeom>
          <a:solidFill>
            <a:srgbClr val="D0D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81"/>
          <p:cNvSpPr/>
          <p:nvPr/>
        </p:nvSpPr>
        <p:spPr>
          <a:xfrm>
            <a:off x="1901880" y="3916440"/>
            <a:ext cx="2855880" cy="28440"/>
          </a:xfrm>
          <a:prstGeom prst="rect">
            <a:avLst/>
          </a:prstGeom>
          <a:solidFill>
            <a:srgbClr val="C9C9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82"/>
          <p:cNvSpPr/>
          <p:nvPr/>
        </p:nvSpPr>
        <p:spPr>
          <a:xfrm>
            <a:off x="1911240" y="3944880"/>
            <a:ext cx="2846520" cy="28800"/>
          </a:xfrm>
          <a:prstGeom prst="rect">
            <a:avLst/>
          </a:prstGeom>
          <a:solidFill>
            <a:srgbClr val="C3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83"/>
          <p:cNvSpPr/>
          <p:nvPr/>
        </p:nvSpPr>
        <p:spPr>
          <a:xfrm>
            <a:off x="1911240" y="3973680"/>
            <a:ext cx="2854440" cy="18720"/>
          </a:xfrm>
          <a:prstGeom prst="rect">
            <a:avLst/>
          </a:prstGeom>
          <a:solidFill>
            <a:srgbClr val="BCB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84"/>
          <p:cNvSpPr/>
          <p:nvPr/>
        </p:nvSpPr>
        <p:spPr>
          <a:xfrm>
            <a:off x="1919160" y="3992400"/>
            <a:ext cx="2846520" cy="19080"/>
          </a:xfrm>
          <a:prstGeom prst="rect">
            <a:avLst/>
          </a:prstGeom>
          <a:solidFill>
            <a:srgbClr val="B5B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85"/>
          <p:cNvSpPr/>
          <p:nvPr/>
        </p:nvSpPr>
        <p:spPr>
          <a:xfrm>
            <a:off x="1919160" y="4011480"/>
            <a:ext cx="2854440" cy="9720"/>
          </a:xfrm>
          <a:prstGeom prst="rect">
            <a:avLst/>
          </a:prstGeom>
          <a:solidFill>
            <a:srgbClr val="AEAE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86"/>
          <p:cNvSpPr/>
          <p:nvPr/>
        </p:nvSpPr>
        <p:spPr>
          <a:xfrm>
            <a:off x="1928880" y="4021200"/>
            <a:ext cx="2854080" cy="19080"/>
          </a:xfrm>
          <a:prstGeom prst="rect">
            <a:avLst/>
          </a:prstGeom>
          <a:solidFill>
            <a:srgbClr val="A8A8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87"/>
          <p:cNvSpPr/>
          <p:nvPr/>
        </p:nvSpPr>
        <p:spPr>
          <a:xfrm>
            <a:off x="1936800" y="4040280"/>
            <a:ext cx="2854440" cy="1440"/>
          </a:xfrm>
          <a:prstGeom prst="rect">
            <a:avLst/>
          </a:prstGeom>
          <a:solidFill>
            <a:srgbClr val="A1A1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88"/>
          <p:cNvSpPr/>
          <p:nvPr/>
        </p:nvSpPr>
        <p:spPr>
          <a:xfrm>
            <a:off x="1944720" y="4040280"/>
            <a:ext cx="2854440" cy="9360"/>
          </a:xfrm>
          <a:prstGeom prst="rect">
            <a:avLst/>
          </a:prstGeom>
          <a:solidFill>
            <a:srgbClr val="9A9A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89"/>
          <p:cNvSpPr/>
          <p:nvPr/>
        </p:nvSpPr>
        <p:spPr>
          <a:xfrm>
            <a:off x="4748040" y="3533760"/>
            <a:ext cx="152640" cy="515880"/>
          </a:xfrm>
          <a:prstGeom prst="rect">
            <a:avLst/>
          </a:prstGeom>
          <a:solidFill>
            <a:srgbClr val="808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90"/>
          <p:cNvSpPr/>
          <p:nvPr/>
        </p:nvSpPr>
        <p:spPr>
          <a:xfrm>
            <a:off x="1901880" y="3533760"/>
            <a:ext cx="936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91"/>
          <p:cNvSpPr/>
          <p:nvPr/>
        </p:nvSpPr>
        <p:spPr>
          <a:xfrm>
            <a:off x="4748040" y="3533760"/>
            <a:ext cx="1526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92"/>
          <p:cNvSpPr/>
          <p:nvPr/>
        </p:nvSpPr>
        <p:spPr>
          <a:xfrm>
            <a:off x="1987560" y="3038400"/>
            <a:ext cx="2084400" cy="1800"/>
          </a:xfrm>
          <a:prstGeom prst="rect">
            <a:avLst/>
          </a:prstGeom>
          <a:solidFill>
            <a:srgbClr val="0000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93"/>
          <p:cNvSpPr/>
          <p:nvPr/>
        </p:nvSpPr>
        <p:spPr>
          <a:xfrm>
            <a:off x="1969920" y="3038400"/>
            <a:ext cx="2092320" cy="9720"/>
          </a:xfrm>
          <a:prstGeom prst="rect">
            <a:avLst/>
          </a:prstGeom>
          <a:solidFill>
            <a:srgbClr val="0000D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94"/>
          <p:cNvSpPr/>
          <p:nvPr/>
        </p:nvSpPr>
        <p:spPr>
          <a:xfrm>
            <a:off x="1962000" y="3048120"/>
            <a:ext cx="2084400" cy="9360"/>
          </a:xfrm>
          <a:prstGeom prst="rect">
            <a:avLst/>
          </a:prstGeom>
          <a:solidFill>
            <a:srgbClr val="0000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95"/>
          <p:cNvSpPr/>
          <p:nvPr/>
        </p:nvSpPr>
        <p:spPr>
          <a:xfrm>
            <a:off x="1954080" y="3057480"/>
            <a:ext cx="2082960" cy="19080"/>
          </a:xfrm>
          <a:prstGeom prst="rect">
            <a:avLst/>
          </a:prstGeom>
          <a:solidFill>
            <a:srgbClr val="0000E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96"/>
          <p:cNvSpPr/>
          <p:nvPr/>
        </p:nvSpPr>
        <p:spPr>
          <a:xfrm>
            <a:off x="1944720" y="3076560"/>
            <a:ext cx="2084400" cy="9720"/>
          </a:xfrm>
          <a:prstGeom prst="rect">
            <a:avLst/>
          </a:prstGeom>
          <a:solidFill>
            <a:srgbClr val="0000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97"/>
          <p:cNvSpPr/>
          <p:nvPr/>
        </p:nvSpPr>
        <p:spPr>
          <a:xfrm>
            <a:off x="1936800" y="3086280"/>
            <a:ext cx="2084400" cy="28440"/>
          </a:xfrm>
          <a:prstGeom prst="rect">
            <a:avLst/>
          </a:prstGeom>
          <a:solidFill>
            <a:srgbClr val="0000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98"/>
          <p:cNvSpPr/>
          <p:nvPr/>
        </p:nvSpPr>
        <p:spPr>
          <a:xfrm>
            <a:off x="1928880" y="3114720"/>
            <a:ext cx="2082600" cy="19080"/>
          </a:xfrm>
          <a:prstGeom prst="rect">
            <a:avLst/>
          </a:prstGeom>
          <a:solidFill>
            <a:srgbClr val="0000F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CustomShape 99"/>
          <p:cNvSpPr/>
          <p:nvPr/>
        </p:nvSpPr>
        <p:spPr>
          <a:xfrm>
            <a:off x="1928880" y="3133800"/>
            <a:ext cx="2074680" cy="2844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CustomShape 100"/>
          <p:cNvSpPr/>
          <p:nvPr/>
        </p:nvSpPr>
        <p:spPr>
          <a:xfrm>
            <a:off x="1919160" y="3162240"/>
            <a:ext cx="2076480" cy="288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101"/>
          <p:cNvSpPr/>
          <p:nvPr/>
        </p:nvSpPr>
        <p:spPr>
          <a:xfrm>
            <a:off x="1911240" y="3191040"/>
            <a:ext cx="2075040" cy="28440"/>
          </a:xfrm>
          <a:prstGeom prst="rect">
            <a:avLst/>
          </a:prstGeom>
          <a:solidFill>
            <a:srgbClr val="0000F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102"/>
          <p:cNvSpPr/>
          <p:nvPr/>
        </p:nvSpPr>
        <p:spPr>
          <a:xfrm>
            <a:off x="1911240" y="3219480"/>
            <a:ext cx="2067120" cy="28440"/>
          </a:xfrm>
          <a:prstGeom prst="rect">
            <a:avLst/>
          </a:prstGeom>
          <a:solidFill>
            <a:srgbClr val="0000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103"/>
          <p:cNvSpPr/>
          <p:nvPr/>
        </p:nvSpPr>
        <p:spPr>
          <a:xfrm>
            <a:off x="1901880" y="3247920"/>
            <a:ext cx="2076480" cy="28800"/>
          </a:xfrm>
          <a:prstGeom prst="rect">
            <a:avLst/>
          </a:prstGeom>
          <a:solidFill>
            <a:srgbClr val="0000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104"/>
          <p:cNvSpPr/>
          <p:nvPr/>
        </p:nvSpPr>
        <p:spPr>
          <a:xfrm>
            <a:off x="1901880" y="3276720"/>
            <a:ext cx="2068560" cy="38160"/>
          </a:xfrm>
          <a:prstGeom prst="rect">
            <a:avLst/>
          </a:prstGeom>
          <a:solidFill>
            <a:srgbClr val="0000E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105"/>
          <p:cNvSpPr/>
          <p:nvPr/>
        </p:nvSpPr>
        <p:spPr>
          <a:xfrm>
            <a:off x="1901880" y="3314880"/>
            <a:ext cx="2068560" cy="47520"/>
          </a:xfrm>
          <a:prstGeom prst="rect">
            <a:avLst/>
          </a:prstGeom>
          <a:solidFill>
            <a:srgbClr val="0000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106"/>
          <p:cNvSpPr/>
          <p:nvPr/>
        </p:nvSpPr>
        <p:spPr>
          <a:xfrm>
            <a:off x="1901880" y="3362400"/>
            <a:ext cx="2068560" cy="28440"/>
          </a:xfrm>
          <a:prstGeom prst="rect">
            <a:avLst/>
          </a:prstGeom>
          <a:solidFill>
            <a:srgbClr val="0000D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107"/>
          <p:cNvSpPr/>
          <p:nvPr/>
        </p:nvSpPr>
        <p:spPr>
          <a:xfrm>
            <a:off x="1901880" y="3390840"/>
            <a:ext cx="2068560" cy="28800"/>
          </a:xfrm>
          <a:prstGeom prst="rect">
            <a:avLst/>
          </a:prstGeom>
          <a:solidFill>
            <a:srgbClr val="0000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108"/>
          <p:cNvSpPr/>
          <p:nvPr/>
        </p:nvSpPr>
        <p:spPr>
          <a:xfrm>
            <a:off x="1901880" y="3419640"/>
            <a:ext cx="2076480" cy="28440"/>
          </a:xfrm>
          <a:prstGeom prst="rect">
            <a:avLst/>
          </a:prstGeom>
          <a:solidFill>
            <a:srgbClr val="0000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109"/>
          <p:cNvSpPr/>
          <p:nvPr/>
        </p:nvSpPr>
        <p:spPr>
          <a:xfrm>
            <a:off x="1911240" y="3448080"/>
            <a:ext cx="2067120" cy="28440"/>
          </a:xfrm>
          <a:prstGeom prst="rect">
            <a:avLst/>
          </a:prstGeom>
          <a:solidFill>
            <a:srgbClr val="0000C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110"/>
          <p:cNvSpPr/>
          <p:nvPr/>
        </p:nvSpPr>
        <p:spPr>
          <a:xfrm>
            <a:off x="1911240" y="3476520"/>
            <a:ext cx="2075040" cy="19080"/>
          </a:xfrm>
          <a:prstGeom prst="rect">
            <a:avLst/>
          </a:prstGeom>
          <a:solidFill>
            <a:srgbClr val="0000B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111"/>
          <p:cNvSpPr/>
          <p:nvPr/>
        </p:nvSpPr>
        <p:spPr>
          <a:xfrm>
            <a:off x="1919160" y="3495600"/>
            <a:ext cx="2067120" cy="19080"/>
          </a:xfrm>
          <a:prstGeom prst="rect">
            <a:avLst/>
          </a:prstGeom>
          <a:solidFill>
            <a:srgbClr val="0000B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CustomShape 112"/>
          <p:cNvSpPr/>
          <p:nvPr/>
        </p:nvSpPr>
        <p:spPr>
          <a:xfrm>
            <a:off x="1919160" y="3514680"/>
            <a:ext cx="2076480" cy="9720"/>
          </a:xfrm>
          <a:prstGeom prst="rect">
            <a:avLst/>
          </a:prstGeom>
          <a:solidFill>
            <a:srgbClr val="0000A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113"/>
          <p:cNvSpPr/>
          <p:nvPr/>
        </p:nvSpPr>
        <p:spPr>
          <a:xfrm>
            <a:off x="1928880" y="3524400"/>
            <a:ext cx="2074680" cy="19080"/>
          </a:xfrm>
          <a:prstGeom prst="rect">
            <a:avLst/>
          </a:prstGeom>
          <a:solidFill>
            <a:srgbClr val="0000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114"/>
          <p:cNvSpPr/>
          <p:nvPr/>
        </p:nvSpPr>
        <p:spPr>
          <a:xfrm>
            <a:off x="1936800" y="3543480"/>
            <a:ext cx="2074680" cy="1440"/>
          </a:xfrm>
          <a:prstGeom prst="rect">
            <a:avLst/>
          </a:prstGeom>
          <a:solidFill>
            <a:srgbClr val="0000A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115"/>
          <p:cNvSpPr/>
          <p:nvPr/>
        </p:nvSpPr>
        <p:spPr>
          <a:xfrm>
            <a:off x="1944720" y="3543480"/>
            <a:ext cx="2076480" cy="9360"/>
          </a:xfrm>
          <a:prstGeom prst="rect">
            <a:avLst/>
          </a:prstGeom>
          <a:solidFill>
            <a:srgbClr val="00009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116"/>
          <p:cNvSpPr/>
          <p:nvPr/>
        </p:nvSpPr>
        <p:spPr>
          <a:xfrm>
            <a:off x="3970440" y="3038400"/>
            <a:ext cx="152280" cy="51444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117"/>
          <p:cNvSpPr/>
          <p:nvPr/>
        </p:nvSpPr>
        <p:spPr>
          <a:xfrm>
            <a:off x="1901880" y="3038400"/>
            <a:ext cx="93600" cy="5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118"/>
          <p:cNvSpPr/>
          <p:nvPr/>
        </p:nvSpPr>
        <p:spPr>
          <a:xfrm>
            <a:off x="3970440" y="3038400"/>
            <a:ext cx="152280" cy="5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CustomShape 119"/>
          <p:cNvSpPr/>
          <p:nvPr/>
        </p:nvSpPr>
        <p:spPr>
          <a:xfrm>
            <a:off x="1987560" y="2543040"/>
            <a:ext cx="795240" cy="18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120"/>
          <p:cNvSpPr/>
          <p:nvPr/>
        </p:nvSpPr>
        <p:spPr>
          <a:xfrm>
            <a:off x="1969920" y="2543040"/>
            <a:ext cx="804960" cy="9720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CustomShape 121"/>
          <p:cNvSpPr/>
          <p:nvPr/>
        </p:nvSpPr>
        <p:spPr>
          <a:xfrm>
            <a:off x="1962000" y="2552760"/>
            <a:ext cx="795600" cy="936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3" name="CustomShape 122"/>
          <p:cNvSpPr/>
          <p:nvPr/>
        </p:nvSpPr>
        <p:spPr>
          <a:xfrm>
            <a:off x="1954080" y="2562120"/>
            <a:ext cx="795600" cy="1908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CustomShape 123"/>
          <p:cNvSpPr/>
          <p:nvPr/>
        </p:nvSpPr>
        <p:spPr>
          <a:xfrm>
            <a:off x="1944720" y="2581200"/>
            <a:ext cx="797040" cy="97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CustomShape 124"/>
          <p:cNvSpPr/>
          <p:nvPr/>
        </p:nvSpPr>
        <p:spPr>
          <a:xfrm>
            <a:off x="1936800" y="2590920"/>
            <a:ext cx="795240" cy="28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CustomShape 125"/>
          <p:cNvSpPr/>
          <p:nvPr/>
        </p:nvSpPr>
        <p:spPr>
          <a:xfrm>
            <a:off x="1928880" y="2619360"/>
            <a:ext cx="795240" cy="1908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126"/>
          <p:cNvSpPr/>
          <p:nvPr/>
        </p:nvSpPr>
        <p:spPr>
          <a:xfrm>
            <a:off x="1928880" y="2638440"/>
            <a:ext cx="787320" cy="28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CustomShape 127"/>
          <p:cNvSpPr/>
          <p:nvPr/>
        </p:nvSpPr>
        <p:spPr>
          <a:xfrm>
            <a:off x="1919160" y="2666880"/>
            <a:ext cx="787680" cy="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CustomShape 128"/>
          <p:cNvSpPr/>
          <p:nvPr/>
        </p:nvSpPr>
        <p:spPr>
          <a:xfrm>
            <a:off x="1911240" y="2695680"/>
            <a:ext cx="787680" cy="2844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CustomShape 129"/>
          <p:cNvSpPr/>
          <p:nvPr/>
        </p:nvSpPr>
        <p:spPr>
          <a:xfrm>
            <a:off x="1911240" y="2724120"/>
            <a:ext cx="779400" cy="28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CustomShape 130"/>
          <p:cNvSpPr/>
          <p:nvPr/>
        </p:nvSpPr>
        <p:spPr>
          <a:xfrm>
            <a:off x="1901880" y="2752560"/>
            <a:ext cx="788760" cy="28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CustomShape 131"/>
          <p:cNvSpPr/>
          <p:nvPr/>
        </p:nvSpPr>
        <p:spPr>
          <a:xfrm>
            <a:off x="1901880" y="2781360"/>
            <a:ext cx="779400" cy="3816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CustomShape 132"/>
          <p:cNvSpPr/>
          <p:nvPr/>
        </p:nvSpPr>
        <p:spPr>
          <a:xfrm>
            <a:off x="1901880" y="2819520"/>
            <a:ext cx="779400" cy="4752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CustomShape 133"/>
          <p:cNvSpPr/>
          <p:nvPr/>
        </p:nvSpPr>
        <p:spPr>
          <a:xfrm>
            <a:off x="1901880" y="2867040"/>
            <a:ext cx="779400" cy="28440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134"/>
          <p:cNvSpPr/>
          <p:nvPr/>
        </p:nvSpPr>
        <p:spPr>
          <a:xfrm>
            <a:off x="1901880" y="2895480"/>
            <a:ext cx="779400" cy="288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6" name="CustomShape 135"/>
          <p:cNvSpPr/>
          <p:nvPr/>
        </p:nvSpPr>
        <p:spPr>
          <a:xfrm>
            <a:off x="1901880" y="2924280"/>
            <a:ext cx="788760" cy="28440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7" name="CustomShape 136"/>
          <p:cNvSpPr/>
          <p:nvPr/>
        </p:nvSpPr>
        <p:spPr>
          <a:xfrm>
            <a:off x="1911240" y="2952720"/>
            <a:ext cx="779400" cy="28440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8" name="CustomShape 137"/>
          <p:cNvSpPr/>
          <p:nvPr/>
        </p:nvSpPr>
        <p:spPr>
          <a:xfrm>
            <a:off x="1911240" y="2981160"/>
            <a:ext cx="787680" cy="1908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9" name="CustomShape 138"/>
          <p:cNvSpPr/>
          <p:nvPr/>
        </p:nvSpPr>
        <p:spPr>
          <a:xfrm>
            <a:off x="1919160" y="3000240"/>
            <a:ext cx="779760" cy="1908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CustomShape 139"/>
          <p:cNvSpPr/>
          <p:nvPr/>
        </p:nvSpPr>
        <p:spPr>
          <a:xfrm>
            <a:off x="1919160" y="3019320"/>
            <a:ext cx="787680" cy="972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140"/>
          <p:cNvSpPr/>
          <p:nvPr/>
        </p:nvSpPr>
        <p:spPr>
          <a:xfrm>
            <a:off x="1928880" y="3029040"/>
            <a:ext cx="787320" cy="19080"/>
          </a:xfrm>
          <a:prstGeom prst="rect">
            <a:avLst/>
          </a:prstGeom>
          <a:solidFill>
            <a:srgbClr val="A8A8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CustomShape 141"/>
          <p:cNvSpPr/>
          <p:nvPr/>
        </p:nvSpPr>
        <p:spPr>
          <a:xfrm>
            <a:off x="1936800" y="3048120"/>
            <a:ext cx="787320" cy="1440"/>
          </a:xfrm>
          <a:prstGeom prst="rect">
            <a:avLst/>
          </a:prstGeom>
          <a:solidFill>
            <a:srgbClr val="A1A1A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142"/>
          <p:cNvSpPr/>
          <p:nvPr/>
        </p:nvSpPr>
        <p:spPr>
          <a:xfrm>
            <a:off x="1944720" y="3048120"/>
            <a:ext cx="787320" cy="9360"/>
          </a:xfrm>
          <a:prstGeom prst="rect">
            <a:avLst/>
          </a:prstGeom>
          <a:solidFill>
            <a:srgbClr val="9A9A9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CustomShape 143"/>
          <p:cNvSpPr/>
          <p:nvPr/>
        </p:nvSpPr>
        <p:spPr>
          <a:xfrm>
            <a:off x="2681280" y="2543040"/>
            <a:ext cx="152280" cy="51444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5" name="CustomShape 144"/>
          <p:cNvSpPr/>
          <p:nvPr/>
        </p:nvSpPr>
        <p:spPr>
          <a:xfrm>
            <a:off x="1901880" y="2543040"/>
            <a:ext cx="93600" cy="5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6" name="CustomShape 145"/>
          <p:cNvSpPr/>
          <p:nvPr/>
        </p:nvSpPr>
        <p:spPr>
          <a:xfrm>
            <a:off x="2681280" y="2543040"/>
            <a:ext cx="152280" cy="5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7" name="CustomShape 146"/>
          <p:cNvSpPr/>
          <p:nvPr/>
        </p:nvSpPr>
        <p:spPr>
          <a:xfrm>
            <a:off x="1987560" y="2048040"/>
            <a:ext cx="795240" cy="144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CustomShape 147"/>
          <p:cNvSpPr/>
          <p:nvPr/>
        </p:nvSpPr>
        <p:spPr>
          <a:xfrm>
            <a:off x="1969920" y="2048040"/>
            <a:ext cx="804960" cy="9360"/>
          </a:xfrm>
          <a:prstGeom prst="rect">
            <a:avLst/>
          </a:prstGeom>
          <a:solidFill>
            <a:srgbClr val="D7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148"/>
          <p:cNvSpPr/>
          <p:nvPr/>
        </p:nvSpPr>
        <p:spPr>
          <a:xfrm>
            <a:off x="1962000" y="2057400"/>
            <a:ext cx="795600" cy="9360"/>
          </a:xfrm>
          <a:prstGeom prst="rect">
            <a:avLst/>
          </a:prstGeom>
          <a:solidFill>
            <a:srgbClr val="DD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CustomShape 149"/>
          <p:cNvSpPr/>
          <p:nvPr/>
        </p:nvSpPr>
        <p:spPr>
          <a:xfrm>
            <a:off x="1954080" y="2066760"/>
            <a:ext cx="795600" cy="9720"/>
          </a:xfrm>
          <a:prstGeom prst="rect">
            <a:avLst/>
          </a:prstGeom>
          <a:solidFill>
            <a:srgbClr val="E4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150"/>
          <p:cNvSpPr/>
          <p:nvPr/>
        </p:nvSpPr>
        <p:spPr>
          <a:xfrm>
            <a:off x="1944720" y="2076480"/>
            <a:ext cx="797040" cy="19080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2" name="CustomShape 151"/>
          <p:cNvSpPr/>
          <p:nvPr/>
        </p:nvSpPr>
        <p:spPr>
          <a:xfrm>
            <a:off x="1936800" y="2095560"/>
            <a:ext cx="795240" cy="19080"/>
          </a:xfrm>
          <a:prstGeom prst="rect">
            <a:avLst/>
          </a:prstGeom>
          <a:solidFill>
            <a:srgbClr val="F2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3" name="CustomShape 152"/>
          <p:cNvSpPr/>
          <p:nvPr/>
        </p:nvSpPr>
        <p:spPr>
          <a:xfrm>
            <a:off x="1928880" y="2114640"/>
            <a:ext cx="795240" cy="19080"/>
          </a:xfrm>
          <a:prstGeom prst="rect">
            <a:avLst/>
          </a:prstGeom>
          <a:solidFill>
            <a:srgbClr val="F8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CustomShape 153"/>
          <p:cNvSpPr/>
          <p:nvPr/>
        </p:nvSpPr>
        <p:spPr>
          <a:xfrm>
            <a:off x="1928880" y="2133720"/>
            <a:ext cx="787320" cy="28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5" name="CustomShape 154"/>
          <p:cNvSpPr/>
          <p:nvPr/>
        </p:nvSpPr>
        <p:spPr>
          <a:xfrm>
            <a:off x="1919160" y="2162160"/>
            <a:ext cx="787680" cy="28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CustomShape 155"/>
          <p:cNvSpPr/>
          <p:nvPr/>
        </p:nvSpPr>
        <p:spPr>
          <a:xfrm>
            <a:off x="1911240" y="2190600"/>
            <a:ext cx="787680" cy="28800"/>
          </a:xfrm>
          <a:prstGeom prst="rect">
            <a:avLst/>
          </a:prstGeom>
          <a:solidFill>
            <a:srgbClr val="F8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7" name="CustomShape 156"/>
          <p:cNvSpPr/>
          <p:nvPr/>
        </p:nvSpPr>
        <p:spPr>
          <a:xfrm>
            <a:off x="1911240" y="2219400"/>
            <a:ext cx="779400" cy="28440"/>
          </a:xfrm>
          <a:prstGeom prst="rect">
            <a:avLst/>
          </a:prstGeom>
          <a:solidFill>
            <a:srgbClr val="F2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8" name="CustomShape 157"/>
          <p:cNvSpPr/>
          <p:nvPr/>
        </p:nvSpPr>
        <p:spPr>
          <a:xfrm>
            <a:off x="1901880" y="2247840"/>
            <a:ext cx="788760" cy="38160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9" name="CustomShape 158"/>
          <p:cNvSpPr/>
          <p:nvPr/>
        </p:nvSpPr>
        <p:spPr>
          <a:xfrm>
            <a:off x="1901880" y="2286000"/>
            <a:ext cx="779400" cy="28440"/>
          </a:xfrm>
          <a:prstGeom prst="rect">
            <a:avLst/>
          </a:prstGeom>
          <a:solidFill>
            <a:srgbClr val="E4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0" name="CustomShape 159"/>
          <p:cNvSpPr/>
          <p:nvPr/>
        </p:nvSpPr>
        <p:spPr>
          <a:xfrm>
            <a:off x="1901880" y="2314440"/>
            <a:ext cx="779400" cy="47880"/>
          </a:xfrm>
          <a:prstGeom prst="rect">
            <a:avLst/>
          </a:prstGeom>
          <a:solidFill>
            <a:srgbClr val="DD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160"/>
          <p:cNvSpPr/>
          <p:nvPr/>
        </p:nvSpPr>
        <p:spPr>
          <a:xfrm>
            <a:off x="1901880" y="2362320"/>
            <a:ext cx="779400" cy="28440"/>
          </a:xfrm>
          <a:prstGeom prst="rect">
            <a:avLst/>
          </a:prstGeom>
          <a:solidFill>
            <a:srgbClr val="D7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2" name="CustomShape 161"/>
          <p:cNvSpPr/>
          <p:nvPr/>
        </p:nvSpPr>
        <p:spPr>
          <a:xfrm>
            <a:off x="1901880" y="2390760"/>
            <a:ext cx="779400" cy="2844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3" name="CustomShape 162"/>
          <p:cNvSpPr/>
          <p:nvPr/>
        </p:nvSpPr>
        <p:spPr>
          <a:xfrm>
            <a:off x="1901880" y="2419200"/>
            <a:ext cx="788760" cy="28800"/>
          </a:xfrm>
          <a:prstGeom prst="rect">
            <a:avLst/>
          </a:prstGeom>
          <a:solidFill>
            <a:srgbClr val="C9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CustomShape 163"/>
          <p:cNvSpPr/>
          <p:nvPr/>
        </p:nvSpPr>
        <p:spPr>
          <a:xfrm>
            <a:off x="1911240" y="2448000"/>
            <a:ext cx="779400" cy="28440"/>
          </a:xfrm>
          <a:prstGeom prst="rect">
            <a:avLst/>
          </a:prstGeom>
          <a:solidFill>
            <a:srgbClr val="C3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164"/>
          <p:cNvSpPr/>
          <p:nvPr/>
        </p:nvSpPr>
        <p:spPr>
          <a:xfrm>
            <a:off x="1911240" y="2476440"/>
            <a:ext cx="787680" cy="19080"/>
          </a:xfrm>
          <a:prstGeom prst="rect">
            <a:avLst/>
          </a:prstGeom>
          <a:solidFill>
            <a:srgbClr val="BC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6" name="CustomShape 165"/>
          <p:cNvSpPr/>
          <p:nvPr/>
        </p:nvSpPr>
        <p:spPr>
          <a:xfrm>
            <a:off x="1919160" y="2495520"/>
            <a:ext cx="779760" cy="28440"/>
          </a:xfrm>
          <a:prstGeom prst="rect">
            <a:avLst/>
          </a:prstGeom>
          <a:solidFill>
            <a:srgbClr val="B5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166"/>
          <p:cNvSpPr/>
          <p:nvPr/>
        </p:nvSpPr>
        <p:spPr>
          <a:xfrm>
            <a:off x="1919160" y="2523960"/>
            <a:ext cx="787680" cy="9720"/>
          </a:xfrm>
          <a:prstGeom prst="rect">
            <a:avLst/>
          </a:prstGeom>
          <a:solidFill>
            <a:srgbClr val="A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167"/>
          <p:cNvSpPr/>
          <p:nvPr/>
        </p:nvSpPr>
        <p:spPr>
          <a:xfrm>
            <a:off x="1928880" y="2533680"/>
            <a:ext cx="787320" cy="19080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CustomShape 168"/>
          <p:cNvSpPr/>
          <p:nvPr/>
        </p:nvSpPr>
        <p:spPr>
          <a:xfrm>
            <a:off x="1936800" y="2552760"/>
            <a:ext cx="787320" cy="1440"/>
          </a:xfrm>
          <a:prstGeom prst="rect">
            <a:avLst/>
          </a:prstGeom>
          <a:solidFill>
            <a:srgbClr val="A1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CustomShape 169"/>
          <p:cNvSpPr/>
          <p:nvPr/>
        </p:nvSpPr>
        <p:spPr>
          <a:xfrm>
            <a:off x="1944720" y="2552760"/>
            <a:ext cx="787320" cy="936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170"/>
          <p:cNvSpPr/>
          <p:nvPr/>
        </p:nvSpPr>
        <p:spPr>
          <a:xfrm>
            <a:off x="1944720" y="2562120"/>
            <a:ext cx="797040" cy="1800"/>
          </a:xfrm>
          <a:prstGeom prst="rect">
            <a:avLst/>
          </a:prstGeom>
          <a:solidFill>
            <a:srgbClr val="94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CustomShape 171"/>
          <p:cNvSpPr/>
          <p:nvPr/>
        </p:nvSpPr>
        <p:spPr>
          <a:xfrm>
            <a:off x="2681280" y="2048040"/>
            <a:ext cx="152280" cy="51408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CustomShape 172"/>
          <p:cNvSpPr/>
          <p:nvPr/>
        </p:nvSpPr>
        <p:spPr>
          <a:xfrm>
            <a:off x="1901880" y="2048040"/>
            <a:ext cx="93600" cy="51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173"/>
          <p:cNvSpPr/>
          <p:nvPr/>
        </p:nvSpPr>
        <p:spPr>
          <a:xfrm>
            <a:off x="2681280" y="2048040"/>
            <a:ext cx="152280" cy="51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174"/>
          <p:cNvSpPr/>
          <p:nvPr/>
        </p:nvSpPr>
        <p:spPr>
          <a:xfrm>
            <a:off x="5578560" y="4668840"/>
            <a:ext cx="23220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FFFFFF"/>
                </a:solidFill>
                <a:latin typeface="Calibri"/>
                <a:ea typeface="Calibri"/>
              </a:rPr>
              <a:t>93</a:t>
            </a:r>
            <a:endParaRPr/>
          </a:p>
        </p:txBody>
      </p:sp>
      <p:sp>
        <p:nvSpPr>
          <p:cNvPr id="506" name="CustomShape 175"/>
          <p:cNvSpPr/>
          <p:nvPr/>
        </p:nvSpPr>
        <p:spPr>
          <a:xfrm>
            <a:off x="5113440" y="4164120"/>
            <a:ext cx="23220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FFFFFF"/>
                </a:solidFill>
                <a:latin typeface="Calibri"/>
                <a:ea typeface="Calibri"/>
              </a:rPr>
              <a:t>81</a:t>
            </a:r>
            <a:endParaRPr/>
          </a:p>
        </p:txBody>
      </p:sp>
      <p:sp>
        <p:nvSpPr>
          <p:cNvPr id="507" name="CustomShape 176"/>
          <p:cNvSpPr/>
          <p:nvPr/>
        </p:nvSpPr>
        <p:spPr>
          <a:xfrm>
            <a:off x="4799160" y="3666960"/>
            <a:ext cx="23220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FFFFFF"/>
                </a:solidFill>
                <a:latin typeface="Calibri"/>
                <a:ea typeface="Calibri"/>
              </a:rPr>
              <a:t>73</a:t>
            </a:r>
            <a:endParaRPr/>
          </a:p>
        </p:txBody>
      </p:sp>
      <p:sp>
        <p:nvSpPr>
          <p:cNvPr id="508" name="CustomShape 177"/>
          <p:cNvSpPr/>
          <p:nvPr/>
        </p:nvSpPr>
        <p:spPr>
          <a:xfrm>
            <a:off x="4021200" y="3171960"/>
            <a:ext cx="23220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FFFFFF"/>
                </a:solidFill>
                <a:latin typeface="Calibri"/>
                <a:ea typeface="Calibri"/>
              </a:rPr>
              <a:t>53</a:t>
            </a:r>
            <a:endParaRPr/>
          </a:p>
        </p:txBody>
      </p:sp>
      <p:sp>
        <p:nvSpPr>
          <p:cNvPr id="509" name="CustomShape 178"/>
          <p:cNvSpPr/>
          <p:nvPr/>
        </p:nvSpPr>
        <p:spPr>
          <a:xfrm>
            <a:off x="2732040" y="2676600"/>
            <a:ext cx="23220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FFFFFF"/>
                </a:solidFill>
                <a:latin typeface="Calibri"/>
                <a:ea typeface="Calibri"/>
              </a:rPr>
              <a:t>20</a:t>
            </a:r>
            <a:endParaRPr/>
          </a:p>
        </p:txBody>
      </p:sp>
      <p:sp>
        <p:nvSpPr>
          <p:cNvPr id="510" name="CustomShape 179"/>
          <p:cNvSpPr/>
          <p:nvPr/>
        </p:nvSpPr>
        <p:spPr>
          <a:xfrm>
            <a:off x="2732040" y="2181240"/>
            <a:ext cx="23220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FFFFFF"/>
                </a:solidFill>
                <a:latin typeface="Calibri"/>
                <a:ea typeface="Calibri"/>
              </a:rPr>
              <a:t>20</a:t>
            </a:r>
            <a:endParaRPr/>
          </a:p>
        </p:txBody>
      </p:sp>
      <p:sp>
        <p:nvSpPr>
          <p:cNvPr id="511" name="Line 180"/>
          <p:cNvSpPr/>
          <p:nvPr/>
        </p:nvSpPr>
        <p:spPr>
          <a:xfrm>
            <a:off x="1901880" y="5468760"/>
            <a:ext cx="3905280" cy="180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</p:sp>
      <p:sp>
        <p:nvSpPr>
          <p:cNvPr id="512" name="Line 181"/>
          <p:cNvSpPr/>
          <p:nvPr/>
        </p:nvSpPr>
        <p:spPr>
          <a:xfrm>
            <a:off x="1901880" y="5468760"/>
            <a:ext cx="1440" cy="572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</p:sp>
      <p:sp>
        <p:nvSpPr>
          <p:cNvPr id="513" name="Line 182"/>
          <p:cNvSpPr/>
          <p:nvPr/>
        </p:nvSpPr>
        <p:spPr>
          <a:xfrm>
            <a:off x="2681280" y="5468760"/>
            <a:ext cx="1440" cy="572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</p:sp>
      <p:sp>
        <p:nvSpPr>
          <p:cNvPr id="514" name="Line 183"/>
          <p:cNvSpPr/>
          <p:nvPr/>
        </p:nvSpPr>
        <p:spPr>
          <a:xfrm>
            <a:off x="3460680" y="5468760"/>
            <a:ext cx="1800" cy="572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</p:sp>
      <p:sp>
        <p:nvSpPr>
          <p:cNvPr id="515" name="Line 184"/>
          <p:cNvSpPr/>
          <p:nvPr/>
        </p:nvSpPr>
        <p:spPr>
          <a:xfrm>
            <a:off x="4240080" y="5468760"/>
            <a:ext cx="1800" cy="572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</p:sp>
      <p:sp>
        <p:nvSpPr>
          <p:cNvPr id="516" name="Line 185"/>
          <p:cNvSpPr/>
          <p:nvPr/>
        </p:nvSpPr>
        <p:spPr>
          <a:xfrm>
            <a:off x="5019840" y="5468760"/>
            <a:ext cx="1440" cy="572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</p:sp>
      <p:sp>
        <p:nvSpPr>
          <p:cNvPr id="517" name="Line 186"/>
          <p:cNvSpPr/>
          <p:nvPr/>
        </p:nvSpPr>
        <p:spPr>
          <a:xfrm>
            <a:off x="5807160" y="5468760"/>
            <a:ext cx="1440" cy="572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</p:sp>
      <p:sp>
        <p:nvSpPr>
          <p:cNvPr id="518" name="CustomShape 187"/>
          <p:cNvSpPr/>
          <p:nvPr/>
        </p:nvSpPr>
        <p:spPr>
          <a:xfrm>
            <a:off x="1851120" y="5602320"/>
            <a:ext cx="11664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76040F"/>
                </a:solidFill>
                <a:latin typeface="Calibri"/>
                <a:ea typeface="Calibri"/>
              </a:rPr>
              <a:t>0</a:t>
            </a:r>
            <a:endParaRPr/>
          </a:p>
        </p:txBody>
      </p:sp>
      <p:sp>
        <p:nvSpPr>
          <p:cNvPr id="519" name="CustomShape 188"/>
          <p:cNvSpPr/>
          <p:nvPr/>
        </p:nvSpPr>
        <p:spPr>
          <a:xfrm>
            <a:off x="2579760" y="5602320"/>
            <a:ext cx="23220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76040F"/>
                </a:solidFill>
                <a:latin typeface="Calibri"/>
                <a:ea typeface="Calibri"/>
              </a:rPr>
              <a:t>20</a:t>
            </a:r>
            <a:endParaRPr/>
          </a:p>
        </p:txBody>
      </p:sp>
      <p:sp>
        <p:nvSpPr>
          <p:cNvPr id="520" name="CustomShape 189"/>
          <p:cNvSpPr/>
          <p:nvPr/>
        </p:nvSpPr>
        <p:spPr>
          <a:xfrm>
            <a:off x="3359160" y="5602320"/>
            <a:ext cx="23220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76040F"/>
                </a:solidFill>
                <a:latin typeface="Calibri"/>
                <a:ea typeface="Calibri"/>
              </a:rPr>
              <a:t>40</a:t>
            </a:r>
            <a:endParaRPr/>
          </a:p>
        </p:txBody>
      </p:sp>
      <p:sp>
        <p:nvSpPr>
          <p:cNvPr id="521" name="CustomShape 190"/>
          <p:cNvSpPr/>
          <p:nvPr/>
        </p:nvSpPr>
        <p:spPr>
          <a:xfrm>
            <a:off x="4138560" y="5602320"/>
            <a:ext cx="23220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76040F"/>
                </a:solidFill>
                <a:latin typeface="Calibri"/>
                <a:ea typeface="Calibri"/>
              </a:rPr>
              <a:t>60</a:t>
            </a:r>
            <a:endParaRPr/>
          </a:p>
        </p:txBody>
      </p:sp>
      <p:sp>
        <p:nvSpPr>
          <p:cNvPr id="522" name="CustomShape 191"/>
          <p:cNvSpPr/>
          <p:nvPr/>
        </p:nvSpPr>
        <p:spPr>
          <a:xfrm>
            <a:off x="4917960" y="5602320"/>
            <a:ext cx="23220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76040F"/>
                </a:solidFill>
                <a:latin typeface="Calibri"/>
                <a:ea typeface="Calibri"/>
              </a:rPr>
              <a:t>80</a:t>
            </a:r>
            <a:endParaRPr/>
          </a:p>
        </p:txBody>
      </p:sp>
      <p:sp>
        <p:nvSpPr>
          <p:cNvPr id="523" name="CustomShape 192"/>
          <p:cNvSpPr/>
          <p:nvPr/>
        </p:nvSpPr>
        <p:spPr>
          <a:xfrm>
            <a:off x="5654520" y="5602320"/>
            <a:ext cx="34812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76040F"/>
                </a:solidFill>
                <a:latin typeface="Calibri"/>
                <a:ea typeface="Calibri"/>
              </a:rPr>
              <a:t>100</a:t>
            </a:r>
            <a:endParaRPr/>
          </a:p>
        </p:txBody>
      </p:sp>
      <p:sp>
        <p:nvSpPr>
          <p:cNvPr id="524" name="Line 193"/>
          <p:cNvSpPr/>
          <p:nvPr/>
        </p:nvSpPr>
        <p:spPr>
          <a:xfrm flipV="1">
            <a:off x="1901880" y="1742760"/>
            <a:ext cx="1440" cy="37256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</p:sp>
      <p:sp>
        <p:nvSpPr>
          <p:cNvPr id="525" name="Line 194"/>
          <p:cNvSpPr/>
          <p:nvPr/>
        </p:nvSpPr>
        <p:spPr>
          <a:xfrm flipH="1">
            <a:off x="1850760" y="5468760"/>
            <a:ext cx="50760" cy="180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</p:sp>
      <p:sp>
        <p:nvSpPr>
          <p:cNvPr id="526" name="Line 195"/>
          <p:cNvSpPr/>
          <p:nvPr/>
        </p:nvSpPr>
        <p:spPr>
          <a:xfrm flipH="1">
            <a:off x="1850760" y="1743120"/>
            <a:ext cx="50760" cy="14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</p:sp>
      <p:sp>
        <p:nvSpPr>
          <p:cNvPr id="527" name="CustomShape 196"/>
          <p:cNvSpPr/>
          <p:nvPr/>
        </p:nvSpPr>
        <p:spPr>
          <a:xfrm>
            <a:off x="1042920" y="3284640"/>
            <a:ext cx="462600" cy="4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sz="3200" b="1">
                <a:solidFill>
                  <a:srgbClr val="76040F"/>
                </a:solidFill>
                <a:latin typeface="Calibri"/>
                <a:ea typeface="Calibri"/>
              </a:rPr>
              <a:t>D2</a:t>
            </a:r>
            <a:endParaRPr/>
          </a:p>
        </p:txBody>
      </p:sp>
      <p:sp>
        <p:nvSpPr>
          <p:cNvPr id="528" name="CustomShape 197"/>
          <p:cNvSpPr/>
          <p:nvPr/>
        </p:nvSpPr>
        <p:spPr>
          <a:xfrm>
            <a:off x="6332400" y="2895480"/>
            <a:ext cx="135000" cy="152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9" name="CustomShape 198"/>
          <p:cNvSpPr/>
          <p:nvPr/>
        </p:nvSpPr>
        <p:spPr>
          <a:xfrm>
            <a:off x="6518160" y="2838600"/>
            <a:ext cx="176868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76040F"/>
                </a:solidFill>
                <a:latin typeface="Calibri"/>
                <a:ea typeface="Calibri"/>
              </a:rPr>
              <a:t>quetiapina 400 mg</a:t>
            </a:r>
            <a:endParaRPr/>
          </a:p>
        </p:txBody>
      </p:sp>
      <p:sp>
        <p:nvSpPr>
          <p:cNvPr id="530" name="CustomShape 199"/>
          <p:cNvSpPr/>
          <p:nvPr/>
        </p:nvSpPr>
        <p:spPr>
          <a:xfrm>
            <a:off x="6332400" y="3209760"/>
            <a:ext cx="135000" cy="152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200"/>
          <p:cNvSpPr/>
          <p:nvPr/>
        </p:nvSpPr>
        <p:spPr>
          <a:xfrm>
            <a:off x="6518160" y="3152880"/>
            <a:ext cx="163584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76040F"/>
                </a:solidFill>
                <a:latin typeface="Calibri"/>
                <a:ea typeface="Calibri"/>
              </a:rPr>
              <a:t>clozapina 400 mg</a:t>
            </a:r>
            <a:endParaRPr/>
          </a:p>
        </p:txBody>
      </p:sp>
      <p:sp>
        <p:nvSpPr>
          <p:cNvPr id="532" name="CustomShape 201"/>
          <p:cNvSpPr/>
          <p:nvPr/>
        </p:nvSpPr>
        <p:spPr>
          <a:xfrm>
            <a:off x="6332400" y="3524400"/>
            <a:ext cx="135000" cy="15228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CustomShape 202"/>
          <p:cNvSpPr/>
          <p:nvPr/>
        </p:nvSpPr>
        <p:spPr>
          <a:xfrm>
            <a:off x="6518160" y="3467160"/>
            <a:ext cx="160560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76040F"/>
                </a:solidFill>
                <a:latin typeface="Calibri"/>
                <a:ea typeface="Calibri"/>
              </a:rPr>
              <a:t>risperidone 3 mg</a:t>
            </a:r>
            <a:endParaRPr/>
          </a:p>
        </p:txBody>
      </p:sp>
      <p:sp>
        <p:nvSpPr>
          <p:cNvPr id="534" name="CustomShape 203"/>
          <p:cNvSpPr/>
          <p:nvPr/>
        </p:nvSpPr>
        <p:spPr>
          <a:xfrm>
            <a:off x="6332400" y="3840120"/>
            <a:ext cx="135000" cy="1522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CustomShape 204"/>
          <p:cNvSpPr/>
          <p:nvPr/>
        </p:nvSpPr>
        <p:spPr>
          <a:xfrm>
            <a:off x="6518160" y="3782880"/>
            <a:ext cx="166356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76040F"/>
                </a:solidFill>
                <a:latin typeface="Calibri"/>
                <a:ea typeface="Calibri"/>
              </a:rPr>
              <a:t>olanzapina 10 mg</a:t>
            </a:r>
            <a:endParaRPr/>
          </a:p>
        </p:txBody>
      </p:sp>
      <p:sp>
        <p:nvSpPr>
          <p:cNvPr id="536" name="CustomShape 205"/>
          <p:cNvSpPr/>
          <p:nvPr/>
        </p:nvSpPr>
        <p:spPr>
          <a:xfrm>
            <a:off x="6332400" y="4154400"/>
            <a:ext cx="135000" cy="15264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7" name="CustomShape 206"/>
          <p:cNvSpPr/>
          <p:nvPr/>
        </p:nvSpPr>
        <p:spPr>
          <a:xfrm>
            <a:off x="6518160" y="4097160"/>
            <a:ext cx="160560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76040F"/>
                </a:solidFill>
                <a:latin typeface="Calibri"/>
                <a:ea typeface="Calibri"/>
              </a:rPr>
              <a:t>risperidone 8 mg</a:t>
            </a:r>
            <a:endParaRPr/>
          </a:p>
        </p:txBody>
      </p:sp>
      <p:sp>
        <p:nvSpPr>
          <p:cNvPr id="538" name="CustomShape 207"/>
          <p:cNvSpPr/>
          <p:nvPr/>
        </p:nvSpPr>
        <p:spPr>
          <a:xfrm>
            <a:off x="6332400" y="4468680"/>
            <a:ext cx="135000" cy="15264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9" name="CustomShape 208"/>
          <p:cNvSpPr/>
          <p:nvPr/>
        </p:nvSpPr>
        <p:spPr>
          <a:xfrm>
            <a:off x="6518160" y="4411800"/>
            <a:ext cx="1725840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it-IT" b="1">
                <a:solidFill>
                  <a:srgbClr val="76040F"/>
                </a:solidFill>
                <a:latin typeface="Calibri"/>
                <a:ea typeface="Calibri"/>
              </a:rPr>
              <a:t>aloperidolo 10 mg</a:t>
            </a:r>
            <a:endParaRPr/>
          </a:p>
        </p:txBody>
      </p:sp>
      <p:sp>
        <p:nvSpPr>
          <p:cNvPr id="540" name="CustomShape 209"/>
          <p:cNvSpPr/>
          <p:nvPr/>
        </p:nvSpPr>
        <p:spPr>
          <a:xfrm>
            <a:off x="324000" y="260280"/>
            <a:ext cx="856908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LA POSSIBILITÀ DI INDURRE SINTOMI EXTRAPIRAMIDALI È LEGATA ALLA PERCENTUALE DI OCCUPAZIONE DEI RECETTORI D2 </a:t>
            </a:r>
            <a:endParaRPr/>
          </a:p>
        </p:txBody>
      </p:sp>
      <p:sp>
        <p:nvSpPr>
          <p:cNvPr id="541" name="Line 210"/>
          <p:cNvSpPr/>
          <p:nvPr/>
        </p:nvSpPr>
        <p:spPr>
          <a:xfrm>
            <a:off x="1042920" y="1197000"/>
            <a:ext cx="7129440" cy="0"/>
          </a:xfrm>
          <a:prstGeom prst="line">
            <a:avLst/>
          </a:prstGeom>
          <a:ln w="19080">
            <a:solidFill>
              <a:srgbClr val="A50021"/>
            </a:solidFill>
            <a:miter/>
          </a:ln>
        </p:spPr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rcRect b="47773"/>
          <a:stretch>
            <a:fillRect/>
          </a:stretch>
        </p:blipFill>
        <p:spPr>
          <a:xfrm>
            <a:off x="0" y="9525"/>
            <a:ext cx="9144000" cy="3581579"/>
          </a:xfrm>
          <a:prstGeom prst="rect">
            <a:avLst/>
          </a:prstGeom>
        </p:spPr>
      </p:pic>
      <p:sp>
        <p:nvSpPr>
          <p:cNvPr id="3" name="CustomShape 4"/>
          <p:cNvSpPr/>
          <p:nvPr/>
        </p:nvSpPr>
        <p:spPr>
          <a:xfrm>
            <a:off x="0" y="5301208"/>
            <a:ext cx="4608360" cy="12961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 b="1" dirty="0">
                <a:solidFill>
                  <a:srgbClr val="A50021"/>
                </a:solidFill>
                <a:latin typeface="Calibri"/>
                <a:ea typeface="Calibri"/>
              </a:rPr>
              <a:t>BENZISISSAZOLICI: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it-IT" sz="2000" b="1" dirty="0">
                <a:solidFill>
                  <a:srgbClr val="FFFFFF"/>
                </a:solidFill>
                <a:latin typeface="Calibri"/>
                <a:ea typeface="Calibri"/>
              </a:rPr>
              <a:t>	</a:t>
            </a:r>
            <a:r>
              <a:rPr lang="it-IT" sz="2000" b="1" dirty="0" err="1">
                <a:solidFill>
                  <a:srgbClr val="224B50"/>
                </a:solidFill>
                <a:latin typeface="Calibri"/>
                <a:ea typeface="Calibri"/>
              </a:rPr>
              <a:t>Risperidone</a:t>
            </a:r>
            <a:r>
              <a:rPr lang="it-IT" sz="2000" b="1" dirty="0">
                <a:solidFill>
                  <a:srgbClr val="224B50"/>
                </a:solidFill>
                <a:latin typeface="Calibri"/>
                <a:ea typeface="Calibri"/>
              </a:rPr>
              <a:t>, </a:t>
            </a:r>
            <a:r>
              <a:rPr lang="it-IT" sz="2000" b="1" dirty="0" err="1">
                <a:solidFill>
                  <a:srgbClr val="224B50"/>
                </a:solidFill>
                <a:latin typeface="Calibri"/>
                <a:ea typeface="Calibri"/>
              </a:rPr>
              <a:t>Ocaperidone</a:t>
            </a:r>
            <a:r>
              <a:rPr lang="it-IT" sz="2000" b="1" dirty="0">
                <a:solidFill>
                  <a:srgbClr val="224B50"/>
                </a:solidFill>
                <a:latin typeface="Calibri"/>
                <a:ea typeface="Calibri"/>
              </a:rPr>
              <a:t>, </a:t>
            </a:r>
            <a:r>
              <a:rPr lang="it-IT" sz="2000" b="1" dirty="0" err="1">
                <a:solidFill>
                  <a:srgbClr val="224B50"/>
                </a:solidFill>
                <a:latin typeface="Calibri"/>
                <a:ea typeface="Calibri"/>
              </a:rPr>
              <a:t>Ziprasidone</a:t>
            </a:r>
            <a:endParaRPr dirty="0"/>
          </a:p>
        </p:txBody>
      </p:sp>
      <p:sp>
        <p:nvSpPr>
          <p:cNvPr id="4" name="CustomShape 5"/>
          <p:cNvSpPr/>
          <p:nvPr/>
        </p:nvSpPr>
        <p:spPr>
          <a:xfrm>
            <a:off x="4932040" y="5373216"/>
            <a:ext cx="4068720" cy="122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 b="1" dirty="0">
                <a:solidFill>
                  <a:srgbClr val="A50021"/>
                </a:solidFill>
                <a:latin typeface="Calibri"/>
                <a:ea typeface="Calibri"/>
              </a:rPr>
              <a:t>DIBENZAZEPINE: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it-IT" sz="2000" b="1" dirty="0">
                <a:solidFill>
                  <a:srgbClr val="00FFFF"/>
                </a:solidFill>
                <a:latin typeface="Calibri"/>
                <a:ea typeface="Calibri"/>
              </a:rPr>
              <a:t>	</a:t>
            </a:r>
            <a:r>
              <a:rPr lang="it-IT" sz="2000" b="1" dirty="0" err="1">
                <a:solidFill>
                  <a:srgbClr val="224B50"/>
                </a:solidFill>
                <a:latin typeface="Calibri"/>
                <a:ea typeface="Calibri"/>
              </a:rPr>
              <a:t>Clozapina</a:t>
            </a:r>
            <a:r>
              <a:rPr lang="it-IT" sz="2000" b="1" dirty="0">
                <a:solidFill>
                  <a:srgbClr val="224B50"/>
                </a:solidFill>
                <a:latin typeface="Calibri"/>
                <a:ea typeface="Calibri"/>
              </a:rPr>
              <a:t>, </a:t>
            </a:r>
            <a:r>
              <a:rPr lang="it-IT" sz="2000" b="1" dirty="0" err="1">
                <a:solidFill>
                  <a:srgbClr val="224B50"/>
                </a:solidFill>
                <a:latin typeface="Calibri"/>
                <a:ea typeface="Calibri"/>
              </a:rPr>
              <a:t>Olanzapina</a:t>
            </a:r>
            <a:r>
              <a:rPr lang="it-IT" sz="2000" b="1" dirty="0">
                <a:solidFill>
                  <a:srgbClr val="224B50"/>
                </a:solidFill>
                <a:latin typeface="Calibri"/>
                <a:ea typeface="Calibri"/>
              </a:rPr>
              <a:t>, </a:t>
            </a:r>
            <a:r>
              <a:rPr lang="it-IT" sz="2000" b="1" dirty="0" err="1">
                <a:solidFill>
                  <a:srgbClr val="224B50"/>
                </a:solidFill>
                <a:latin typeface="Calibri"/>
                <a:ea typeface="Calibri"/>
              </a:rPr>
              <a:t>Quetiapina</a:t>
            </a:r>
            <a:r>
              <a:rPr lang="it-IT" sz="2000" b="1" dirty="0">
                <a:solidFill>
                  <a:srgbClr val="7030A0"/>
                </a:solidFill>
                <a:latin typeface="Calibri"/>
                <a:ea typeface="Calibri"/>
              </a:rPr>
              <a:t>.</a:t>
            </a:r>
            <a:endParaRPr dirty="0"/>
          </a:p>
        </p:txBody>
      </p:sp>
      <p:sp>
        <p:nvSpPr>
          <p:cNvPr id="5" name="Freccia in giù 4"/>
          <p:cNvSpPr/>
          <p:nvPr/>
        </p:nvSpPr>
        <p:spPr>
          <a:xfrm>
            <a:off x="4499992" y="3645024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563888" y="4653136"/>
            <a:ext cx="23042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Neurolettici atipici </a:t>
            </a:r>
            <a:endParaRPr lang="it-IT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ustomShape 1"/>
          <p:cNvSpPr/>
          <p:nvPr/>
        </p:nvSpPr>
        <p:spPr>
          <a:xfrm>
            <a:off x="395280" y="115920"/>
            <a:ext cx="856944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224B50"/>
                </a:solidFill>
                <a:latin typeface="Calibri"/>
                <a:ea typeface="Calibri"/>
              </a:rPr>
              <a:t>CARATTERISTICHE DEI NEUROLETTICI ATIPICI RISPETTO AI CLASSICI</a:t>
            </a:r>
            <a:endParaRPr/>
          </a:p>
        </p:txBody>
      </p:sp>
      <p:sp>
        <p:nvSpPr>
          <p:cNvPr id="557" name="Line 2"/>
          <p:cNvSpPr/>
          <p:nvPr/>
        </p:nvSpPr>
        <p:spPr>
          <a:xfrm>
            <a:off x="971640" y="620640"/>
            <a:ext cx="7129440" cy="0"/>
          </a:xfrm>
          <a:prstGeom prst="line">
            <a:avLst/>
          </a:prstGeom>
          <a:ln w="19080">
            <a:solidFill>
              <a:srgbClr val="224B50"/>
            </a:solidFill>
            <a:miter/>
          </a:ln>
        </p:spPr>
      </p:sp>
      <p:pic>
        <p:nvPicPr>
          <p:cNvPr id="558" name="Picture 3"/>
          <p:cNvPicPr/>
          <p:nvPr/>
        </p:nvPicPr>
        <p:blipFill>
          <a:blip r:embed="rId3" cstate="print"/>
          <a:stretch/>
        </p:blipFill>
        <p:spPr>
          <a:xfrm>
            <a:off x="1979640" y="620640"/>
            <a:ext cx="4822920" cy="3960720"/>
          </a:xfrm>
          <a:prstGeom prst="rect">
            <a:avLst/>
          </a:prstGeom>
          <a:ln>
            <a:noFill/>
          </a:ln>
        </p:spPr>
      </p:pic>
      <p:sp>
        <p:nvSpPr>
          <p:cNvPr id="559" name="CustomShape 3"/>
          <p:cNvSpPr/>
          <p:nvPr/>
        </p:nvSpPr>
        <p:spPr>
          <a:xfrm>
            <a:off x="539552" y="5373216"/>
            <a:ext cx="8280360" cy="13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Maggiore affinità per i recettori 5HT</a:t>
            </a:r>
            <a:r>
              <a:rPr lang="it-IT" sz="2000" baseline="-25000" dirty="0">
                <a:solidFill>
                  <a:srgbClr val="002060"/>
                </a:solidFill>
                <a:latin typeface="Calibri"/>
                <a:ea typeface="Calibri"/>
              </a:rPr>
              <a:t>2A</a:t>
            </a: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 rispetto ai D</a:t>
            </a:r>
            <a:r>
              <a:rPr lang="it-IT" sz="2000" baseline="-25000" dirty="0">
                <a:solidFill>
                  <a:srgbClr val="002060"/>
                </a:solidFill>
                <a:latin typeface="Calibri"/>
                <a:ea typeface="Calibri"/>
              </a:rPr>
              <a:t>2</a:t>
            </a: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.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Scarsi o nulli effetti extrapiramidali.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Azione sui sintomi negativi della schizofrenia.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Efficacia nei pazienti schizofrenici refrattari alla terapia con antipsicotici tipici.</a:t>
            </a:r>
            <a:endParaRPr dirty="0"/>
          </a:p>
        </p:txBody>
      </p:sp>
      <p:sp>
        <p:nvSpPr>
          <p:cNvPr id="560" name="CustomShape 4"/>
          <p:cNvSpPr/>
          <p:nvPr/>
        </p:nvSpPr>
        <p:spPr>
          <a:xfrm>
            <a:off x="468360" y="4437112"/>
            <a:ext cx="460836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 b="1" dirty="0">
                <a:solidFill>
                  <a:srgbClr val="A50021"/>
                </a:solidFill>
                <a:latin typeface="Calibri"/>
                <a:ea typeface="Calibri"/>
              </a:rPr>
              <a:t>BENZISISSAZOLICI: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it-IT" sz="2000" b="1" dirty="0">
                <a:solidFill>
                  <a:srgbClr val="FFFFFF"/>
                </a:solidFill>
                <a:latin typeface="Calibri"/>
                <a:ea typeface="Calibri"/>
              </a:rPr>
              <a:t>	</a:t>
            </a:r>
            <a:r>
              <a:rPr lang="it-IT" sz="2000" b="1" dirty="0" err="1">
                <a:solidFill>
                  <a:srgbClr val="224B50"/>
                </a:solidFill>
                <a:latin typeface="Calibri"/>
                <a:ea typeface="Calibri"/>
              </a:rPr>
              <a:t>Risperidone</a:t>
            </a:r>
            <a:r>
              <a:rPr lang="it-IT" sz="2000" b="1" dirty="0">
                <a:solidFill>
                  <a:srgbClr val="224B50"/>
                </a:solidFill>
                <a:latin typeface="Calibri"/>
                <a:ea typeface="Calibri"/>
              </a:rPr>
              <a:t>, </a:t>
            </a:r>
            <a:r>
              <a:rPr lang="it-IT" sz="2000" b="1" dirty="0" err="1">
                <a:solidFill>
                  <a:srgbClr val="224B50"/>
                </a:solidFill>
                <a:latin typeface="Calibri"/>
                <a:ea typeface="Calibri"/>
              </a:rPr>
              <a:t>Ocaperidone</a:t>
            </a:r>
            <a:r>
              <a:rPr lang="it-IT" sz="2000" b="1" dirty="0">
                <a:solidFill>
                  <a:srgbClr val="224B50"/>
                </a:solidFill>
                <a:latin typeface="Calibri"/>
                <a:ea typeface="Calibri"/>
              </a:rPr>
              <a:t>, </a:t>
            </a:r>
            <a:r>
              <a:rPr lang="it-IT" sz="2000" b="1" dirty="0" err="1">
                <a:solidFill>
                  <a:srgbClr val="224B50"/>
                </a:solidFill>
                <a:latin typeface="Calibri"/>
                <a:ea typeface="Calibri"/>
              </a:rPr>
              <a:t>Ziprasidone</a:t>
            </a:r>
            <a:endParaRPr dirty="0"/>
          </a:p>
        </p:txBody>
      </p:sp>
      <p:sp>
        <p:nvSpPr>
          <p:cNvPr id="561" name="CustomShape 5"/>
          <p:cNvSpPr/>
          <p:nvPr/>
        </p:nvSpPr>
        <p:spPr>
          <a:xfrm>
            <a:off x="5075280" y="4437112"/>
            <a:ext cx="406872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 b="1" dirty="0">
                <a:solidFill>
                  <a:srgbClr val="A50021"/>
                </a:solidFill>
                <a:latin typeface="Calibri"/>
                <a:ea typeface="Calibri"/>
              </a:rPr>
              <a:t>DIBENZAZEPINE: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it-IT" sz="2000" b="1" dirty="0">
                <a:solidFill>
                  <a:srgbClr val="00FFFF"/>
                </a:solidFill>
                <a:latin typeface="Calibri"/>
                <a:ea typeface="Calibri"/>
              </a:rPr>
              <a:t>	</a:t>
            </a:r>
            <a:r>
              <a:rPr lang="it-IT" sz="2000" b="1" dirty="0" err="1">
                <a:solidFill>
                  <a:srgbClr val="224B50"/>
                </a:solidFill>
                <a:latin typeface="Calibri"/>
                <a:ea typeface="Calibri"/>
              </a:rPr>
              <a:t>Clozapina</a:t>
            </a:r>
            <a:r>
              <a:rPr lang="it-IT" sz="2000" b="1" dirty="0">
                <a:solidFill>
                  <a:srgbClr val="224B50"/>
                </a:solidFill>
                <a:latin typeface="Calibri"/>
                <a:ea typeface="Calibri"/>
              </a:rPr>
              <a:t>, </a:t>
            </a:r>
            <a:r>
              <a:rPr lang="it-IT" sz="2000" b="1" dirty="0" err="1">
                <a:solidFill>
                  <a:srgbClr val="224B50"/>
                </a:solidFill>
                <a:latin typeface="Calibri"/>
                <a:ea typeface="Calibri"/>
              </a:rPr>
              <a:t>Olanzapina</a:t>
            </a:r>
            <a:r>
              <a:rPr lang="it-IT" sz="2000" b="1" dirty="0">
                <a:solidFill>
                  <a:srgbClr val="224B50"/>
                </a:solidFill>
                <a:latin typeface="Calibri"/>
                <a:ea typeface="Calibri"/>
              </a:rPr>
              <a:t>, </a:t>
            </a:r>
            <a:r>
              <a:rPr lang="it-IT" sz="2000" b="1" dirty="0" err="1">
                <a:solidFill>
                  <a:srgbClr val="224B50"/>
                </a:solidFill>
                <a:latin typeface="Calibri"/>
                <a:ea typeface="Calibri"/>
              </a:rPr>
              <a:t>Quetiapina</a:t>
            </a:r>
            <a:r>
              <a:rPr lang="it-IT" sz="2000" b="1" dirty="0">
                <a:solidFill>
                  <a:srgbClr val="7030A0"/>
                </a:solidFill>
                <a:latin typeface="Calibri"/>
                <a:ea typeface="Calibri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179280" y="981000"/>
            <a:ext cx="8785440" cy="5400720"/>
          </a:xfrm>
          <a:prstGeom prst="rect">
            <a:avLst/>
          </a:prstGeom>
          <a:solidFill>
            <a:srgbClr val="3C8C93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2"/>
          <p:cNvSpPr/>
          <p:nvPr/>
        </p:nvSpPr>
        <p:spPr>
          <a:xfrm>
            <a:off x="287280" y="981000"/>
            <a:ext cx="8653680" cy="723960"/>
          </a:xfrm>
          <a:prstGeom prst="rect">
            <a:avLst/>
          </a:prstGeom>
          <a:solidFill>
            <a:srgbClr val="00317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3"/>
          <p:cNvSpPr/>
          <p:nvPr/>
        </p:nvSpPr>
        <p:spPr>
          <a:xfrm>
            <a:off x="390600" y="1695600"/>
            <a:ext cx="1157040" cy="519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it-IT">
                <a:solidFill>
                  <a:srgbClr val="FFFFFF"/>
                </a:solidFill>
                <a:latin typeface="Arial"/>
              </a:rPr>
              <a:t>D</a:t>
            </a:r>
            <a:r>
              <a:rPr lang="it-IT" baseline="-25000">
                <a:solidFill>
                  <a:srgbClr val="FFFFFF"/>
                </a:solidFill>
                <a:latin typeface="Arial"/>
              </a:rPr>
              <a:t>1</a:t>
            </a:r>
            <a:endParaRPr/>
          </a:p>
          <a:p>
            <a:r>
              <a:rPr lang="it-IT">
                <a:solidFill>
                  <a:srgbClr val="FFFFFF"/>
                </a:solidFill>
                <a:latin typeface="Arial"/>
              </a:rPr>
              <a:t>D</a:t>
            </a:r>
            <a:r>
              <a:rPr lang="it-IT" baseline="-25000">
                <a:solidFill>
                  <a:srgbClr val="FFFFFF"/>
                </a:solidFill>
                <a:latin typeface="Arial"/>
              </a:rPr>
              <a:t>2</a:t>
            </a:r>
            <a:endParaRPr/>
          </a:p>
          <a:p>
            <a:r>
              <a:rPr lang="it-IT">
                <a:solidFill>
                  <a:srgbClr val="FFFFFF"/>
                </a:solidFill>
                <a:latin typeface="Arial"/>
              </a:rPr>
              <a:t>D</a:t>
            </a:r>
            <a:r>
              <a:rPr lang="it-IT" baseline="-25000">
                <a:solidFill>
                  <a:srgbClr val="FFFFFF"/>
                </a:solidFill>
                <a:latin typeface="Arial"/>
              </a:rPr>
              <a:t>3</a:t>
            </a:r>
            <a:endParaRPr/>
          </a:p>
          <a:p>
            <a:r>
              <a:rPr lang="it-IT">
                <a:solidFill>
                  <a:srgbClr val="FFFFFF"/>
                </a:solidFill>
                <a:latin typeface="Arial"/>
              </a:rPr>
              <a:t>D</a:t>
            </a:r>
            <a:r>
              <a:rPr lang="it-IT" baseline="-25000">
                <a:solidFill>
                  <a:srgbClr val="FFFFFF"/>
                </a:solidFill>
                <a:latin typeface="Arial"/>
              </a:rPr>
              <a:t>4</a:t>
            </a:r>
            <a:endParaRPr/>
          </a:p>
          <a:p>
            <a:r>
              <a:rPr lang="it-IT">
                <a:solidFill>
                  <a:srgbClr val="FFFFFF"/>
                </a:solidFill>
                <a:latin typeface="Arial"/>
              </a:rPr>
              <a:t>5-HT</a:t>
            </a:r>
            <a:r>
              <a:rPr lang="it-IT" baseline="-25000">
                <a:solidFill>
                  <a:srgbClr val="FFFFFF"/>
                </a:solidFill>
                <a:latin typeface="Arial"/>
              </a:rPr>
              <a:t>1A</a:t>
            </a:r>
            <a:endParaRPr/>
          </a:p>
          <a:p>
            <a:r>
              <a:rPr lang="it-IT">
                <a:solidFill>
                  <a:srgbClr val="FFFFFF"/>
                </a:solidFill>
                <a:latin typeface="Arial"/>
              </a:rPr>
              <a:t>5-HT</a:t>
            </a:r>
            <a:r>
              <a:rPr lang="it-IT" baseline="-25000">
                <a:solidFill>
                  <a:srgbClr val="FFFFFF"/>
                </a:solidFill>
                <a:latin typeface="Arial"/>
              </a:rPr>
              <a:t>1D*</a:t>
            </a:r>
            <a:endParaRPr/>
          </a:p>
          <a:p>
            <a:r>
              <a:rPr lang="it-IT">
                <a:solidFill>
                  <a:srgbClr val="FFFFFF"/>
                </a:solidFill>
                <a:latin typeface="Arial"/>
              </a:rPr>
              <a:t>5-HT</a:t>
            </a:r>
            <a:r>
              <a:rPr lang="it-IT" baseline="-25000">
                <a:solidFill>
                  <a:srgbClr val="FFFFFF"/>
                </a:solidFill>
                <a:latin typeface="Arial"/>
              </a:rPr>
              <a:t>2A</a:t>
            </a:r>
            <a:endParaRPr/>
          </a:p>
          <a:p>
            <a:r>
              <a:rPr lang="it-IT">
                <a:solidFill>
                  <a:srgbClr val="FFFFFF"/>
                </a:solidFill>
                <a:latin typeface="Arial"/>
              </a:rPr>
              <a:t>5-HT</a:t>
            </a:r>
            <a:r>
              <a:rPr lang="it-IT" baseline="-25000">
                <a:solidFill>
                  <a:srgbClr val="FFFFFF"/>
                </a:solidFill>
                <a:latin typeface="Arial"/>
              </a:rPr>
              <a:t>2C</a:t>
            </a:r>
            <a:endParaRPr/>
          </a:p>
          <a:p>
            <a:r>
              <a:rPr lang="it-IT">
                <a:solidFill>
                  <a:srgbClr val="FFFFFF"/>
                </a:solidFill>
                <a:latin typeface="Arial"/>
              </a:rPr>
              <a:t>5-HT</a:t>
            </a:r>
            <a:r>
              <a:rPr lang="it-IT" baseline="-25000">
                <a:solidFill>
                  <a:srgbClr val="FFFFFF"/>
                </a:solidFill>
                <a:latin typeface="Arial"/>
              </a:rPr>
              <a:t>6</a:t>
            </a:r>
            <a:endParaRPr/>
          </a:p>
          <a:p>
            <a:r>
              <a:rPr lang="it-IT">
                <a:solidFill>
                  <a:srgbClr val="FFFFFF"/>
                </a:solidFill>
                <a:latin typeface="Arial"/>
              </a:rPr>
              <a:t>5-HT</a:t>
            </a:r>
            <a:r>
              <a:rPr lang="it-IT" baseline="-25000">
                <a:solidFill>
                  <a:srgbClr val="FFFFFF"/>
                </a:solidFill>
                <a:latin typeface="Arial"/>
              </a:rPr>
              <a:t>7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Symbol"/>
                <a:ea typeface="Symbol"/>
              </a:rPr>
              <a:t></a:t>
            </a:r>
            <a:r>
              <a:rPr lang="it-IT" baseline="-25000">
                <a:solidFill>
                  <a:srgbClr val="FFFFFF"/>
                </a:solidFill>
                <a:latin typeface="Arial"/>
              </a:rPr>
              <a:t>1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Symbol"/>
                <a:ea typeface="Symbol"/>
              </a:rPr>
              <a:t></a:t>
            </a:r>
            <a:r>
              <a:rPr lang="it-IT" baseline="-25000">
                <a:solidFill>
                  <a:srgbClr val="FFFFFF"/>
                </a:solidFill>
                <a:latin typeface="Arial"/>
              </a:rPr>
              <a:t>2</a:t>
            </a:r>
            <a:endParaRPr/>
          </a:p>
          <a:p>
            <a:r>
              <a:rPr lang="it-IT">
                <a:solidFill>
                  <a:srgbClr val="FFFFFF"/>
                </a:solidFill>
                <a:latin typeface="Arial"/>
              </a:rPr>
              <a:t>H</a:t>
            </a:r>
            <a:r>
              <a:rPr lang="it-IT" baseline="-25000">
                <a:solidFill>
                  <a:srgbClr val="FFFFFF"/>
                </a:solidFill>
                <a:latin typeface="Arial"/>
              </a:rPr>
              <a:t>1</a:t>
            </a:r>
            <a:endParaRPr/>
          </a:p>
          <a:p>
            <a:r>
              <a:rPr lang="it-IT">
                <a:solidFill>
                  <a:srgbClr val="FFFFFF"/>
                </a:solidFill>
                <a:latin typeface="Arial"/>
              </a:rPr>
              <a:t>M</a:t>
            </a:r>
            <a:r>
              <a:rPr lang="it-IT" baseline="-25000">
                <a:solidFill>
                  <a:srgbClr val="FFFFFF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586" name="CustomShape 4"/>
          <p:cNvSpPr/>
          <p:nvPr/>
        </p:nvSpPr>
        <p:spPr>
          <a:xfrm>
            <a:off x="225720" y="1031760"/>
            <a:ext cx="10602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/>
            <a:r>
              <a:rPr lang="it-IT" sz="1600">
                <a:solidFill>
                  <a:srgbClr val="FFFFFF"/>
                </a:solidFill>
                <a:latin typeface="Arial"/>
              </a:rPr>
              <a:t>Recettore</a:t>
            </a:r>
            <a:endParaRPr/>
          </a:p>
        </p:txBody>
      </p:sp>
      <p:sp>
        <p:nvSpPr>
          <p:cNvPr id="587" name="CustomShape 5"/>
          <p:cNvSpPr/>
          <p:nvPr/>
        </p:nvSpPr>
        <p:spPr>
          <a:xfrm>
            <a:off x="1751040" y="1031760"/>
            <a:ext cx="108432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/>
            <a:r>
              <a:rPr lang="it-IT" sz="1600">
                <a:solidFill>
                  <a:srgbClr val="FFFFFF"/>
                </a:solidFill>
                <a:latin typeface="Arial"/>
              </a:rPr>
              <a:t>Clozapina</a:t>
            </a:r>
            <a:endParaRPr/>
          </a:p>
        </p:txBody>
      </p:sp>
      <p:sp>
        <p:nvSpPr>
          <p:cNvPr id="588" name="CustomShape 6"/>
          <p:cNvSpPr/>
          <p:nvPr/>
        </p:nvSpPr>
        <p:spPr>
          <a:xfrm>
            <a:off x="2761920" y="1031760"/>
            <a:ext cx="126432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/>
            <a:r>
              <a:rPr lang="it-IT" sz="1600">
                <a:solidFill>
                  <a:srgbClr val="FFFFFF"/>
                </a:solidFill>
                <a:latin typeface="Arial"/>
              </a:rPr>
              <a:t>Risperidone</a:t>
            </a:r>
            <a:endParaRPr/>
          </a:p>
        </p:txBody>
      </p:sp>
      <p:sp>
        <p:nvSpPr>
          <p:cNvPr id="589" name="CustomShape 7"/>
          <p:cNvSpPr/>
          <p:nvPr/>
        </p:nvSpPr>
        <p:spPr>
          <a:xfrm>
            <a:off x="3945960" y="1031760"/>
            <a:ext cx="12078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/>
            <a:r>
              <a:rPr lang="it-IT" sz="1600">
                <a:solidFill>
                  <a:srgbClr val="FFFFFF"/>
                </a:solidFill>
                <a:latin typeface="Arial"/>
              </a:rPr>
              <a:t>Olanzapina</a:t>
            </a:r>
            <a:endParaRPr/>
          </a:p>
        </p:txBody>
      </p:sp>
      <p:sp>
        <p:nvSpPr>
          <p:cNvPr id="590" name="CustomShape 8"/>
          <p:cNvSpPr/>
          <p:nvPr/>
        </p:nvSpPr>
        <p:spPr>
          <a:xfrm>
            <a:off x="5075280" y="1031760"/>
            <a:ext cx="124128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/>
            <a:r>
              <a:rPr lang="it-IT" sz="1600">
                <a:solidFill>
                  <a:srgbClr val="FFFFFF"/>
                </a:solidFill>
                <a:latin typeface="Arial"/>
              </a:rPr>
              <a:t>Ziprasidone</a:t>
            </a:r>
            <a:endParaRPr/>
          </a:p>
        </p:txBody>
      </p:sp>
      <p:sp>
        <p:nvSpPr>
          <p:cNvPr id="591" name="CustomShape 9"/>
          <p:cNvSpPr/>
          <p:nvPr/>
        </p:nvSpPr>
        <p:spPr>
          <a:xfrm>
            <a:off x="6242040" y="1031760"/>
            <a:ext cx="116208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/>
            <a:r>
              <a:rPr lang="it-IT" sz="1600">
                <a:solidFill>
                  <a:srgbClr val="FFFFFF"/>
                </a:solidFill>
                <a:latin typeface="Arial"/>
              </a:rPr>
              <a:t>Quetiapina</a:t>
            </a:r>
            <a:endParaRPr/>
          </a:p>
        </p:txBody>
      </p:sp>
      <p:sp>
        <p:nvSpPr>
          <p:cNvPr id="592" name="CustomShape 10"/>
          <p:cNvSpPr/>
          <p:nvPr/>
        </p:nvSpPr>
        <p:spPr>
          <a:xfrm>
            <a:off x="7330680" y="1031760"/>
            <a:ext cx="119736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/>
            <a:r>
              <a:rPr lang="it-IT" sz="1600">
                <a:solidFill>
                  <a:srgbClr val="FFFFFF"/>
                </a:solidFill>
                <a:latin typeface="Arial"/>
              </a:rPr>
              <a:t>Aloperidolo</a:t>
            </a:r>
            <a:endParaRPr/>
          </a:p>
        </p:txBody>
      </p:sp>
      <p:sp>
        <p:nvSpPr>
          <p:cNvPr id="593" name="CustomShape 11"/>
          <p:cNvSpPr/>
          <p:nvPr/>
        </p:nvSpPr>
        <p:spPr>
          <a:xfrm>
            <a:off x="1928880" y="1695600"/>
            <a:ext cx="728640" cy="467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290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130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240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47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140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1700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8.9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17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11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66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4.0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33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1.8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1.8</a:t>
            </a:r>
            <a:endParaRPr/>
          </a:p>
        </p:txBody>
      </p:sp>
      <p:sp>
        <p:nvSpPr>
          <p:cNvPr id="594" name="CustomShape 12"/>
          <p:cNvSpPr/>
          <p:nvPr/>
        </p:nvSpPr>
        <p:spPr>
          <a:xfrm>
            <a:off x="3029040" y="1695600"/>
            <a:ext cx="728640" cy="467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580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2.2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9.6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8.5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210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170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0.29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2000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3.0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1.4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5.1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19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2800</a:t>
            </a:r>
            <a:endParaRPr/>
          </a:p>
        </p:txBody>
      </p:sp>
      <p:sp>
        <p:nvSpPr>
          <p:cNvPr id="595" name="CustomShape 13"/>
          <p:cNvSpPr/>
          <p:nvPr/>
        </p:nvSpPr>
        <p:spPr>
          <a:xfrm>
            <a:off x="4186080" y="1695600"/>
            <a:ext cx="727200" cy="467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52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20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50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50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2100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530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3.3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250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54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170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2.8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4.7</a:t>
            </a:r>
            <a:endParaRPr/>
          </a:p>
        </p:txBody>
      </p:sp>
      <p:sp>
        <p:nvSpPr>
          <p:cNvPr id="596" name="CustomShape 14"/>
          <p:cNvSpPr/>
          <p:nvPr/>
        </p:nvSpPr>
        <p:spPr>
          <a:xfrm>
            <a:off x="5332320" y="1695600"/>
            <a:ext cx="727200" cy="467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130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3.1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7.2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32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2.5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2.0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0.39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0.72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76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9.3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13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310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47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5100</a:t>
            </a:r>
            <a:endParaRPr/>
          </a:p>
        </p:txBody>
      </p:sp>
      <p:sp>
        <p:nvSpPr>
          <p:cNvPr id="597" name="CustomShape 15"/>
          <p:cNvSpPr/>
          <p:nvPr/>
        </p:nvSpPr>
        <p:spPr>
          <a:xfrm>
            <a:off x="6459480" y="1695600"/>
            <a:ext cx="941400" cy="467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1300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180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940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2200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230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&gt;5100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220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1400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4100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1800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15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1000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8.7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100</a:t>
            </a:r>
            <a:endParaRPr/>
          </a:p>
        </p:txBody>
      </p:sp>
      <p:sp>
        <p:nvSpPr>
          <p:cNvPr id="598" name="CustomShape 16"/>
          <p:cNvSpPr/>
          <p:nvPr/>
        </p:nvSpPr>
        <p:spPr>
          <a:xfrm>
            <a:off x="7537320" y="1695600"/>
            <a:ext cx="944640" cy="467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120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1.4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2.5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3.3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3600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&gt;5000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120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4700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6000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1100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4.7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1200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440</a:t>
            </a:r>
            <a:endParaRPr/>
          </a:p>
          <a:p>
            <a:pPr algn="ctr"/>
            <a:r>
              <a:rPr lang="it-IT">
                <a:solidFill>
                  <a:srgbClr val="FFFFFF"/>
                </a:solidFill>
                <a:latin typeface="Arial"/>
              </a:rPr>
              <a:t>1600</a:t>
            </a:r>
            <a:endParaRPr/>
          </a:p>
        </p:txBody>
      </p:sp>
      <p:sp>
        <p:nvSpPr>
          <p:cNvPr id="599" name="CustomShape 17"/>
          <p:cNvSpPr/>
          <p:nvPr/>
        </p:nvSpPr>
        <p:spPr>
          <a:xfrm>
            <a:off x="5254200" y="1393920"/>
            <a:ext cx="88956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/>
            <a:r>
              <a:rPr lang="it-IT" sz="1600" i="1">
                <a:solidFill>
                  <a:srgbClr val="FFFFFF"/>
                </a:solidFill>
                <a:latin typeface="Arial"/>
              </a:rPr>
              <a:t>(Ki, nM)</a:t>
            </a:r>
            <a:endParaRPr/>
          </a:p>
        </p:txBody>
      </p:sp>
      <p:sp>
        <p:nvSpPr>
          <p:cNvPr id="600" name="Line 18"/>
          <p:cNvSpPr/>
          <p:nvPr/>
        </p:nvSpPr>
        <p:spPr>
          <a:xfrm>
            <a:off x="1338120" y="1400040"/>
            <a:ext cx="7602840" cy="0"/>
          </a:xfrm>
          <a:prstGeom prst="line">
            <a:avLst/>
          </a:prstGeom>
          <a:ln w="19080">
            <a:solidFill>
              <a:srgbClr val="FFFFFF"/>
            </a:solidFill>
            <a:miter/>
          </a:ln>
        </p:spPr>
      </p:sp>
      <p:sp>
        <p:nvSpPr>
          <p:cNvPr id="601" name="Line 19"/>
          <p:cNvSpPr/>
          <p:nvPr/>
        </p:nvSpPr>
        <p:spPr>
          <a:xfrm>
            <a:off x="287280" y="1714680"/>
            <a:ext cx="8653680" cy="0"/>
          </a:xfrm>
          <a:prstGeom prst="line">
            <a:avLst/>
          </a:prstGeom>
          <a:ln w="19080">
            <a:solidFill>
              <a:srgbClr val="FFFFFF"/>
            </a:solidFill>
            <a:miter/>
          </a:ln>
        </p:spPr>
      </p:sp>
      <p:sp>
        <p:nvSpPr>
          <p:cNvPr id="602" name="Line 20"/>
          <p:cNvSpPr/>
          <p:nvPr/>
        </p:nvSpPr>
        <p:spPr>
          <a:xfrm>
            <a:off x="287280" y="981000"/>
            <a:ext cx="8653680" cy="0"/>
          </a:xfrm>
          <a:prstGeom prst="line">
            <a:avLst/>
          </a:prstGeom>
          <a:ln w="38160">
            <a:solidFill>
              <a:srgbClr val="FFFFFF"/>
            </a:solidFill>
            <a:miter/>
          </a:ln>
        </p:spPr>
      </p:sp>
      <p:sp>
        <p:nvSpPr>
          <p:cNvPr id="603" name="CustomShape 21"/>
          <p:cNvSpPr/>
          <p:nvPr/>
        </p:nvSpPr>
        <p:spPr>
          <a:xfrm>
            <a:off x="395280" y="115920"/>
            <a:ext cx="856944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224B50"/>
                </a:solidFill>
                <a:latin typeface="Calibri"/>
                <a:ea typeface="Calibri"/>
              </a:rPr>
              <a:t>AFFINITÀ DEGLI ANTIPSICOTICI PER I RECETTORI DEI NEUROTRASMETTITORI CEREBRALI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TextShape 1"/>
          <p:cNvSpPr txBox="1"/>
          <p:nvPr/>
        </p:nvSpPr>
        <p:spPr>
          <a:xfrm>
            <a:off x="539280" y="1341000"/>
            <a:ext cx="8070840" cy="172796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L’ azione sui </a:t>
            </a:r>
            <a:r>
              <a:rPr lang="it-IT" b="1" dirty="0">
                <a:solidFill>
                  <a:srgbClr val="0070C0"/>
                </a:solidFill>
                <a:latin typeface="Calibri"/>
                <a:ea typeface="Calibri"/>
              </a:rPr>
              <a:t>RECETTORI M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 può rappresentare un vantaggio terapeutico poiché fornisce una automatica protezione nei confronti degli effetti extrapiramidali conseguenti al blocco dei recettori </a:t>
            </a:r>
            <a:r>
              <a:rPr lang="it-IT" dirty="0" err="1">
                <a:solidFill>
                  <a:srgbClr val="002060"/>
                </a:solidFill>
                <a:latin typeface="Calibri"/>
                <a:ea typeface="Calibri"/>
              </a:rPr>
              <a:t>dopaminergici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. tuttavia l’azione antimuscarinica centrale può anche indurre confusione, compromissione della memoria e reazioni psicotiche. Pertanto la presenza di un farmaco anticolinergico potrebbe mascherare un sovradosaggio dell’antipsicotico.  </a:t>
            </a:r>
            <a:endParaRPr dirty="0"/>
          </a:p>
        </p:txBody>
      </p:sp>
      <p:sp>
        <p:nvSpPr>
          <p:cNvPr id="606" name="CustomShape 2"/>
          <p:cNvSpPr/>
          <p:nvPr/>
        </p:nvSpPr>
        <p:spPr>
          <a:xfrm>
            <a:off x="395280" y="115920"/>
            <a:ext cx="856944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224B50"/>
                </a:solidFill>
                <a:latin typeface="Calibri"/>
                <a:ea typeface="Calibri"/>
              </a:rPr>
              <a:t>RUOLO DELL’ ATTIVITA’ DI BLOCCO SU ALTRI RECETTORI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224B50"/>
                </a:solidFill>
                <a:latin typeface="Calibri"/>
                <a:ea typeface="Calibri"/>
              </a:rPr>
              <a:t>NELL’AZIONE DEGLI ANTIPSICOTICI</a:t>
            </a:r>
            <a:endParaRPr/>
          </a:p>
        </p:txBody>
      </p:sp>
      <p:sp>
        <p:nvSpPr>
          <p:cNvPr id="607" name="Line 3"/>
          <p:cNvSpPr/>
          <p:nvPr/>
        </p:nvSpPr>
        <p:spPr>
          <a:xfrm>
            <a:off x="1042920" y="907920"/>
            <a:ext cx="7129440" cy="0"/>
          </a:xfrm>
          <a:prstGeom prst="line">
            <a:avLst/>
          </a:prstGeom>
          <a:ln w="19080">
            <a:solidFill>
              <a:srgbClr val="224B50"/>
            </a:solidFill>
            <a:miter/>
          </a:ln>
        </p:spPr>
      </p:sp>
      <p:sp>
        <p:nvSpPr>
          <p:cNvPr id="608" name="CustomShape 4"/>
          <p:cNvSpPr/>
          <p:nvPr/>
        </p:nvSpPr>
        <p:spPr>
          <a:xfrm>
            <a:off x="468360" y="3716280"/>
            <a:ext cx="8221680" cy="16569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algn="just">
              <a:lnSpc>
                <a:spcPct val="100000"/>
              </a:lnSpc>
            </a:pP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I neurolettici dotati di alta affinità per i </a:t>
            </a:r>
            <a:r>
              <a:rPr lang="it-IT" b="1" dirty="0">
                <a:solidFill>
                  <a:srgbClr val="A50021"/>
                </a:solidFill>
                <a:latin typeface="Calibri"/>
                <a:ea typeface="Calibri"/>
              </a:rPr>
              <a:t>RECETTORI </a:t>
            </a:r>
            <a:r>
              <a:rPr lang="el-GR" b="1" dirty="0" smtClean="0">
                <a:solidFill>
                  <a:srgbClr val="A50021"/>
                </a:solidFill>
                <a:latin typeface="Calibri"/>
                <a:ea typeface="Calibri"/>
              </a:rPr>
              <a:t>α</a:t>
            </a:r>
            <a:r>
              <a:rPr lang="it-IT" b="1" baseline="-25000" dirty="0" smtClean="0">
                <a:solidFill>
                  <a:srgbClr val="A50021"/>
                </a:solidFill>
                <a:latin typeface="Calibri"/>
                <a:ea typeface="Calibri"/>
              </a:rPr>
              <a:t>1</a:t>
            </a:r>
            <a:r>
              <a:rPr lang="it-IT" dirty="0" smtClean="0">
                <a:solidFill>
                  <a:srgbClr val="A50021"/>
                </a:solidFill>
                <a:latin typeface="Calibri"/>
                <a:ea typeface="Calibri"/>
              </a:rPr>
              <a:t> 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possono indurre </a:t>
            </a:r>
            <a:r>
              <a:rPr lang="it-IT" dirty="0" err="1">
                <a:solidFill>
                  <a:srgbClr val="002060"/>
                </a:solidFill>
                <a:latin typeface="Calibri"/>
                <a:ea typeface="Calibri"/>
              </a:rPr>
              <a:t>sedazione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 ed ipotensione ortostatica. L’antagonismo dei </a:t>
            </a:r>
            <a:r>
              <a:rPr lang="it-IT" b="1" dirty="0">
                <a:solidFill>
                  <a:srgbClr val="7030A0"/>
                </a:solidFill>
                <a:latin typeface="Calibri"/>
                <a:ea typeface="Calibri"/>
              </a:rPr>
              <a:t>RECETTORI H</a:t>
            </a:r>
            <a:r>
              <a:rPr lang="it-IT" b="1" baseline="-25000" dirty="0">
                <a:solidFill>
                  <a:srgbClr val="7030A0"/>
                </a:solidFill>
                <a:latin typeface="Calibri"/>
                <a:ea typeface="Calibri"/>
              </a:rPr>
              <a:t>1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 da parte dei neurolettici causa la sonnolenza peculiare degli antistaminici.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dirty="0" smtClean="0">
                <a:solidFill>
                  <a:srgbClr val="002060"/>
                </a:solidFill>
                <a:latin typeface="Calibri"/>
                <a:ea typeface="Calibri"/>
              </a:rPr>
              <a:t>Gli 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effetti collaterali indesiderati dei neurolettici associati al blocco dei recettori a</a:t>
            </a:r>
            <a:r>
              <a:rPr lang="it-IT" baseline="-25000" dirty="0">
                <a:solidFill>
                  <a:srgbClr val="002060"/>
                </a:solidFill>
                <a:latin typeface="Calibri"/>
                <a:ea typeface="Calibri"/>
              </a:rPr>
              <a:t>1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 ed H</a:t>
            </a:r>
            <a:r>
              <a:rPr lang="it-IT" baseline="-25000" dirty="0">
                <a:solidFill>
                  <a:srgbClr val="002060"/>
                </a:solidFill>
                <a:latin typeface="Calibri"/>
                <a:ea typeface="Calibri"/>
              </a:rPr>
              <a:t>1 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</a:rPr>
              <a:t>tendono a scomparire con la somministrazione cronica.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324000" y="189000"/>
            <a:ext cx="350496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224B50"/>
                </a:solidFill>
                <a:latin typeface="Calibri"/>
                <a:ea typeface="Calibri"/>
              </a:rPr>
              <a:t>CLOZAPINA </a:t>
            </a:r>
            <a:endParaRPr/>
          </a:p>
        </p:txBody>
      </p:sp>
      <p:sp>
        <p:nvSpPr>
          <p:cNvPr id="564" name="CustomShape 2"/>
          <p:cNvSpPr/>
          <p:nvPr/>
        </p:nvSpPr>
        <p:spPr>
          <a:xfrm>
            <a:off x="3708360" y="189000"/>
            <a:ext cx="1514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002060"/>
                </a:solidFill>
                <a:latin typeface="Calibri"/>
                <a:ea typeface="Calibri"/>
              </a:rPr>
              <a:t>(Clozaril ®)</a:t>
            </a:r>
            <a:endParaRPr/>
          </a:p>
        </p:txBody>
      </p:sp>
      <p:sp>
        <p:nvSpPr>
          <p:cNvPr id="565" name="CustomShape 3"/>
          <p:cNvSpPr/>
          <p:nvPr/>
        </p:nvSpPr>
        <p:spPr>
          <a:xfrm>
            <a:off x="755640" y="2276640"/>
            <a:ext cx="7920000" cy="295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lang="it-IT" sz="2000" u="sng">
                <a:solidFill>
                  <a:srgbClr val="002060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Assorbimento:	Biodisponibilità: buona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Distribuzione:	Legame proteico: 97% Emivita plasmatica: 8-10 ore  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Metabolismo:	Epatico: ampio CitP450 CYP 1A2 CYP3A4</a:t>
            </a:r>
            <a:endParaRPr/>
          </a:p>
          <a:p>
            <a:pPr>
              <a:lnSpc>
                <a:spcPct val="100000"/>
              </a:lnSpc>
            </a:pPr>
            <a:r>
              <a:rPr lang="it-IT" sz="2000" i="1">
                <a:solidFill>
                  <a:srgbClr val="161645"/>
                </a:solidFill>
                <a:latin typeface="Calibri"/>
                <a:ea typeface="Calibri"/>
              </a:rPr>
              <a:t>		</a:t>
            </a:r>
            <a:r>
              <a:rPr lang="it-IT" sz="2000" i="1">
                <a:solidFill>
                  <a:srgbClr val="0070C0"/>
                </a:solidFill>
                <a:latin typeface="Calibri"/>
                <a:ea typeface="Calibri"/>
              </a:rPr>
              <a:t>metabolita N-desmetilclozapina: antagonista del 			5HT-1R con affinità per D2 e 5HT-2. </a:t>
            </a:r>
            <a:endParaRPr/>
          </a:p>
          <a:p>
            <a:pPr>
              <a:lnSpc>
                <a:spcPct val="100000"/>
              </a:lnSpc>
            </a:pPr>
            <a:r>
              <a:rPr lang="it-IT" sz="2000" i="1">
                <a:solidFill>
                  <a:srgbClr val="0070C0"/>
                </a:solidFill>
                <a:latin typeface="Calibri"/>
                <a:ea typeface="Calibri"/>
              </a:rPr>
              <a:t>		Può essere ulteriormente trasformato in un composto 		instabile </a:t>
            </a:r>
            <a:r>
              <a:rPr lang="it-IT" sz="2000" i="1" u="sng">
                <a:solidFill>
                  <a:srgbClr val="0070C0"/>
                </a:solidFill>
                <a:latin typeface="Calibri"/>
                <a:ea typeface="Calibri"/>
              </a:rPr>
              <a:t>tossico per i precursori ematopoietici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Eliminazione:	Renale: 50% metaboliti   Fecale: 30%  &lt;1% immodificata</a:t>
            </a:r>
            <a:endParaRPr/>
          </a:p>
        </p:txBody>
      </p:sp>
      <p:sp>
        <p:nvSpPr>
          <p:cNvPr id="566" name="CustomShape 4"/>
          <p:cNvSpPr/>
          <p:nvPr/>
        </p:nvSpPr>
        <p:spPr>
          <a:xfrm>
            <a:off x="755640" y="692280"/>
            <a:ext cx="475308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Antagonista 5HT-2R, 5HT-3R, alfa-1R, H1R, MR. 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Antagonista preferenziale dei recettori D1 vs D2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67" name="CustomShape 5"/>
          <p:cNvSpPr/>
          <p:nvPr/>
        </p:nvSpPr>
        <p:spPr>
          <a:xfrm>
            <a:off x="826920" y="1484280"/>
            <a:ext cx="453708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  <a:ea typeface="Calibri"/>
              </a:rPr>
              <a:t>SOMMINISTRAZIONE:</a:t>
            </a: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	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OS: 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12.5mgx 1-2/die fino a 100-150 mgx3/die</a:t>
            </a:r>
            <a:endParaRPr/>
          </a:p>
        </p:txBody>
      </p:sp>
      <p:sp>
        <p:nvSpPr>
          <p:cNvPr id="568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9" name="Picture 12" descr="http://www.genglob.com/image/cache/clozapine_clozaril-500x500.jpg"/>
          <p:cNvPicPr/>
          <p:nvPr/>
        </p:nvPicPr>
        <p:blipFill>
          <a:blip r:embed="rId2" cstate="print"/>
          <a:srcRect t="16438" r="11246" b="12903"/>
          <a:stretch/>
        </p:blipFill>
        <p:spPr>
          <a:xfrm>
            <a:off x="5580000" y="1268280"/>
            <a:ext cx="1808280" cy="1440000"/>
          </a:xfrm>
          <a:prstGeom prst="rect">
            <a:avLst/>
          </a:prstGeom>
          <a:ln>
            <a:noFill/>
          </a:ln>
        </p:spPr>
      </p:pic>
      <p:sp>
        <p:nvSpPr>
          <p:cNvPr id="570" name="CustomShape 7"/>
          <p:cNvSpPr/>
          <p:nvPr/>
        </p:nvSpPr>
        <p:spPr>
          <a:xfrm>
            <a:off x="684360" y="5958000"/>
            <a:ext cx="7991280" cy="304560"/>
          </a:xfrm>
          <a:prstGeom prst="rect">
            <a:avLst/>
          </a:prstGeom>
          <a:solidFill>
            <a:srgbClr val="4597A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CustomShape 8"/>
          <p:cNvSpPr/>
          <p:nvPr/>
        </p:nvSpPr>
        <p:spPr>
          <a:xfrm>
            <a:off x="684360" y="5589720"/>
            <a:ext cx="8208720" cy="67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lang="it-IT" sz="2000" u="sng">
                <a:solidFill>
                  <a:srgbClr val="002060"/>
                </a:solidFill>
                <a:latin typeface="Calibri"/>
                <a:ea typeface="Calibri"/>
              </a:rPr>
              <a:t>EFFETTI COLLATERALI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 Riduzione della soglia di accessi convulsivi – miocarditi - AGRANULOCITOSI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468360" y="4581360"/>
            <a:ext cx="7775640" cy="1511640"/>
          </a:xfrm>
          <a:prstGeom prst="rect">
            <a:avLst/>
          </a:prstGeom>
          <a:solidFill>
            <a:srgbClr val="4597A0"/>
          </a:solidFill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4" name="CustomShape 2"/>
          <p:cNvSpPr/>
          <p:nvPr/>
        </p:nvSpPr>
        <p:spPr>
          <a:xfrm>
            <a:off x="179280" y="189000"/>
            <a:ext cx="35053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224B50"/>
                </a:solidFill>
                <a:latin typeface="Calibri"/>
                <a:ea typeface="Calibri"/>
              </a:rPr>
              <a:t>OLANZAPINA </a:t>
            </a:r>
            <a:endParaRPr/>
          </a:p>
        </p:txBody>
      </p:sp>
      <p:sp>
        <p:nvSpPr>
          <p:cNvPr id="575" name="CustomShape 3"/>
          <p:cNvSpPr/>
          <p:nvPr/>
        </p:nvSpPr>
        <p:spPr>
          <a:xfrm>
            <a:off x="3492360" y="260280"/>
            <a:ext cx="15768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002060"/>
                </a:solidFill>
                <a:latin typeface="Calibri"/>
                <a:ea typeface="Calibri"/>
              </a:rPr>
              <a:t>(Zyprexa ®)</a:t>
            </a:r>
            <a:endParaRPr/>
          </a:p>
        </p:txBody>
      </p:sp>
      <p:sp>
        <p:nvSpPr>
          <p:cNvPr id="576" name="CustomShape 4"/>
          <p:cNvSpPr/>
          <p:nvPr/>
        </p:nvSpPr>
        <p:spPr>
          <a:xfrm>
            <a:off x="395280" y="2205000"/>
            <a:ext cx="7993080" cy="174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lang="it-IT" sz="2000" u="sng">
                <a:solidFill>
                  <a:srgbClr val="002060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800">
                <a:solidFill>
                  <a:srgbClr val="002060"/>
                </a:solidFill>
                <a:latin typeface="Calibri"/>
                <a:ea typeface="Calibri"/>
              </a:rPr>
              <a:t>	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Assorbimento:  	Biodisponibilità: buona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Distribuzione: 	Legame proteico: 93% Emivita plasmatica 30 ore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Metabolismo:	Epatico: ampio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Eliminazione:    	Renale: 57%  - Fecale: 30%</a:t>
            </a:r>
            <a:endParaRPr/>
          </a:p>
        </p:txBody>
      </p:sp>
      <p:sp>
        <p:nvSpPr>
          <p:cNvPr id="577" name="CustomShape 5"/>
          <p:cNvSpPr/>
          <p:nvPr/>
        </p:nvSpPr>
        <p:spPr>
          <a:xfrm>
            <a:off x="468360" y="981000"/>
            <a:ext cx="799308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Antagonista dei recettori 5HT-2 e dei recettori  D4  </a:t>
            </a:r>
            <a:endParaRPr/>
          </a:p>
        </p:txBody>
      </p:sp>
      <p:sp>
        <p:nvSpPr>
          <p:cNvPr id="578" name="CustomShape 6"/>
          <p:cNvSpPr/>
          <p:nvPr/>
        </p:nvSpPr>
        <p:spPr>
          <a:xfrm>
            <a:off x="466560" y="4076640"/>
            <a:ext cx="6409080" cy="195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  <a:ea typeface="Calibri"/>
              </a:rPr>
              <a:t>TOSSICITA’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- SONNOLENZA, VERTIGINI, ASTENIA.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 AUMENTO DI PESO 	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 XEROSTOMIA, COSTIPAZIONE, AUMENTO DELLE TRANSAMINASI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 DISTURBI EXTRAPIRAMIDALI (10%)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 IPERPROLATTINEMIA</a:t>
            </a:r>
            <a:endParaRPr/>
          </a:p>
        </p:txBody>
      </p:sp>
      <p:sp>
        <p:nvSpPr>
          <p:cNvPr id="579" name="CustomShape 7"/>
          <p:cNvSpPr/>
          <p:nvPr/>
        </p:nvSpPr>
        <p:spPr>
          <a:xfrm>
            <a:off x="395280" y="1413000"/>
            <a:ext cx="280836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u="sng">
                <a:solidFill>
                  <a:srgbClr val="002060"/>
                </a:solidFill>
                <a:latin typeface="Calibri"/>
                <a:ea typeface="Calibri"/>
              </a:rPr>
              <a:t>SOMMINISTRAZIONE: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OS: 5-10mg x 1/die </a:t>
            </a:r>
            <a:endParaRPr/>
          </a:p>
        </p:txBody>
      </p:sp>
      <p:pic>
        <p:nvPicPr>
          <p:cNvPr id="580" name="Picture 12" descr="http://www.naturallyhealthyheart.com/wp-content/uploads/2012/09/olanzapine-weight-gain-heart-disease.jpg"/>
          <p:cNvPicPr/>
          <p:nvPr/>
        </p:nvPicPr>
        <p:blipFill>
          <a:blip r:embed="rId2" cstate="print"/>
          <a:stretch/>
        </p:blipFill>
        <p:spPr>
          <a:xfrm>
            <a:off x="6372360" y="1557360"/>
            <a:ext cx="2381040" cy="1714320"/>
          </a:xfrm>
          <a:prstGeom prst="rect">
            <a:avLst/>
          </a:prstGeom>
          <a:ln>
            <a:noFill/>
          </a:ln>
        </p:spPr>
      </p:pic>
      <p:pic>
        <p:nvPicPr>
          <p:cNvPr id="581" name="Picture 14" descr="http://www.medhelp.org/drug_images/LLY75970.JPG"/>
          <p:cNvPicPr/>
          <p:nvPr/>
        </p:nvPicPr>
        <p:blipFill>
          <a:blip r:embed="rId3" cstate="print"/>
          <a:stretch/>
        </p:blipFill>
        <p:spPr>
          <a:xfrm>
            <a:off x="6804000" y="189000"/>
            <a:ext cx="1879560" cy="140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1043608" y="1268760"/>
            <a:ext cx="7416720" cy="270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Wingdings" charset="2"/>
              <a:buChar char=""/>
            </a:pP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 I neurolettici hanno minor capacità di causare effetti sedativi o ipnotici rispetto agli altri composti che deprimono le funzioni del SNC</a:t>
            </a:r>
            <a:endParaRPr dirty="0"/>
          </a:p>
          <a:p>
            <a:pPr algn="just">
              <a:lnSpc>
                <a:spcPct val="100000"/>
              </a:lnSpc>
              <a:buFont typeface="Wingdings" charset="2"/>
              <a:buChar char=""/>
            </a:pP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 Raramente causano coma o depressione respiratoria per sovradosaggio</a:t>
            </a:r>
            <a:endParaRPr dirty="0"/>
          </a:p>
          <a:p>
            <a:pPr algn="just">
              <a:lnSpc>
                <a:spcPct val="100000"/>
              </a:lnSpc>
              <a:buFont typeface="Wingdings" charset="2"/>
              <a:buChar char=""/>
            </a:pP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 Non causano euforia e raramente fenomeni di dipendenza a seguito di abuso</a:t>
            </a:r>
            <a:endParaRPr dirty="0"/>
          </a:p>
          <a:p>
            <a:pPr algn="just">
              <a:lnSpc>
                <a:spcPct val="100000"/>
              </a:lnSpc>
              <a:buFont typeface="Wingdings" charset="2"/>
              <a:buChar char=""/>
            </a:pP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 Non sono evidenti fenomeni di tolleranza</a:t>
            </a:r>
            <a:endParaRPr dirty="0"/>
          </a:p>
        </p:txBody>
      </p:sp>
      <p:sp>
        <p:nvSpPr>
          <p:cNvPr id="618" name="CustomShape 2"/>
          <p:cNvSpPr/>
          <p:nvPr/>
        </p:nvSpPr>
        <p:spPr>
          <a:xfrm>
            <a:off x="395280" y="260280"/>
            <a:ext cx="842472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A50021"/>
                </a:solidFill>
                <a:latin typeface="Calibri"/>
                <a:ea typeface="Calibri"/>
              </a:rPr>
              <a:t>DIFFERENZE DEGLI ANTIPSICOTICI RISPETTO AD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A50021"/>
                </a:solidFill>
                <a:latin typeface="Calibri"/>
                <a:ea typeface="Calibri"/>
              </a:rPr>
              <a:t>ALTRI FARMACI CHE AGISCONO NEL SNC</a:t>
            </a:r>
            <a:endParaRPr/>
          </a:p>
        </p:txBody>
      </p:sp>
      <p:sp>
        <p:nvSpPr>
          <p:cNvPr id="619" name="Line 3"/>
          <p:cNvSpPr/>
          <p:nvPr/>
        </p:nvSpPr>
        <p:spPr>
          <a:xfrm>
            <a:off x="971640" y="1268280"/>
            <a:ext cx="7129440" cy="0"/>
          </a:xfrm>
          <a:prstGeom prst="line">
            <a:avLst/>
          </a:prstGeom>
          <a:ln w="19080">
            <a:solidFill>
              <a:srgbClr val="A50021"/>
            </a:solidFill>
            <a:miter/>
          </a:ln>
        </p:spPr>
      </p:sp>
      <p:sp>
        <p:nvSpPr>
          <p:cNvPr id="5" name="CasellaDiTesto 4"/>
          <p:cNvSpPr txBox="1"/>
          <p:nvPr/>
        </p:nvSpPr>
        <p:spPr>
          <a:xfrm>
            <a:off x="899592" y="342900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 ruolo di rilievo è stato assunto dai neurolettici ad azione protratta (</a:t>
            </a:r>
            <a:r>
              <a:rPr lang="it-IT" dirty="0" err="1" smtClean="0"/>
              <a:t>longacting</a:t>
            </a:r>
            <a:r>
              <a:rPr lang="it-IT" dirty="0" smtClean="0"/>
              <a:t>) che, iniettati per via </a:t>
            </a:r>
            <a:r>
              <a:rPr lang="it-IT" dirty="0" err="1" smtClean="0"/>
              <a:t>i.m.</a:t>
            </a:r>
            <a:r>
              <a:rPr lang="it-IT" dirty="0" smtClean="0"/>
              <a:t>, vengono liberati lentamente con un effetto che si protrae per 3-4 settimane</a:t>
            </a:r>
            <a:r>
              <a:rPr lang="it-IT" dirty="0" smtClean="0"/>
              <a:t>.</a:t>
            </a:r>
          </a:p>
        </p:txBody>
      </p:sp>
      <p:pic>
        <p:nvPicPr>
          <p:cNvPr id="6" name="Slide"/>
          <p:cNvPicPr>
            <a:picLocks noChangeAspect="1"/>
          </p:cNvPicPr>
          <p:nvPr/>
        </p:nvPicPr>
        <p:blipFill>
          <a:blip r:embed="rId2" cstate="print"/>
          <a:srcRect l="8268" t="54598" r="34255" b="7875"/>
          <a:stretch>
            <a:fillRect/>
          </a:stretch>
        </p:blipFill>
        <p:spPr>
          <a:xfrm>
            <a:off x="3635896" y="4284135"/>
            <a:ext cx="5255164" cy="257386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179280" y="4365720"/>
            <a:ext cx="8713800" cy="2087640"/>
          </a:xfrm>
          <a:prstGeom prst="wedgeRectCallout">
            <a:avLst>
              <a:gd name="adj1" fmla="val 10255"/>
              <a:gd name="adj2" fmla="val -3526"/>
            </a:avLst>
          </a:prstGeom>
          <a:solidFill>
            <a:srgbClr val="CC99FF"/>
          </a:solidFill>
          <a:ln w="25560">
            <a:solidFill>
              <a:srgbClr val="CC99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TextShape 2"/>
          <p:cNvSpPr txBox="1"/>
          <p:nvPr/>
        </p:nvSpPr>
        <p:spPr>
          <a:xfrm>
            <a:off x="395280" y="691920"/>
            <a:ext cx="8453520" cy="259236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Sostanze psicotomimetiche quali fenciclidina e ketamina, antagonisti competitivi  dei recettori NMDA del glutammato inducono: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		- negli schizofrenici un peggioramento significativo dei sintomi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		- nei soggetti normali sintomi simili a quelli della schizofrenia.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Nei pazienti schizofrenici sono stati ritrovati bassi livelli plasmatici di glutammato liquorale. Studi di binding su cervelli post-mortem hanno mostrato un  aumento dei recettori NMDA, interpretato come successivo ad una ridotta liberazione di acido glutammico.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Molti antipsicotici, specie atipici, sono in grado di antagonizzare gli effetti della ketamina e di altri antagonisti NMDA.</a:t>
            </a:r>
            <a:endParaRPr/>
          </a:p>
        </p:txBody>
      </p:sp>
      <p:sp>
        <p:nvSpPr>
          <p:cNvPr id="612" name="CustomShape 3"/>
          <p:cNvSpPr/>
          <p:nvPr/>
        </p:nvSpPr>
        <p:spPr>
          <a:xfrm>
            <a:off x="324000" y="115920"/>
            <a:ext cx="85690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A50021"/>
                </a:solidFill>
                <a:latin typeface="Calibri"/>
                <a:ea typeface="Calibri"/>
              </a:rPr>
              <a:t>RUOLO DEL SISTEMA GLUTAMMATERGICO NELLA SCHIZOFRENIA</a:t>
            </a:r>
            <a:endParaRPr/>
          </a:p>
        </p:txBody>
      </p:sp>
      <p:sp>
        <p:nvSpPr>
          <p:cNvPr id="613" name="CustomShape 4"/>
          <p:cNvSpPr/>
          <p:nvPr/>
        </p:nvSpPr>
        <p:spPr>
          <a:xfrm>
            <a:off x="324000" y="4405320"/>
            <a:ext cx="8493120" cy="226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Il sito della glicina sul recettore NMDA è considerato un potenziale target di farmaci per aumentare la trasmissione NMDA-mediata.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D-Cicloserina, un agonista parziale sul sito della glicina, migliora i sintomi negativi in pazienti schizofrenici sia in monosomministrazione che in associazione ad altri antipsicotici.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161645"/>
                </a:solidFill>
                <a:latin typeface="Calibri"/>
                <a:ea typeface="Calibri"/>
              </a:rPr>
              <a:t> D-Serina, un agonista puro sul sito della glicina, è efficace nel controllo dei sintomi positivi e negativi in associazione con altri farmaci antipsicotici nel trattamento dei pazienti farmaco-resistenti.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614" name="CustomShape 5"/>
          <p:cNvSpPr/>
          <p:nvPr/>
        </p:nvSpPr>
        <p:spPr>
          <a:xfrm>
            <a:off x="611280" y="3573360"/>
            <a:ext cx="7993080" cy="3682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b="1">
                <a:solidFill>
                  <a:srgbClr val="FFFFFF"/>
                </a:solidFill>
                <a:latin typeface="Calibri"/>
                <a:ea typeface="Calibri"/>
              </a:rPr>
              <a:t>LA SCHIZOFRENIA SEMBRA COINVOLGERE UNA RIDOTTA FUNZIONE DEI R NMDA</a:t>
            </a:r>
            <a:endParaRPr/>
          </a:p>
        </p:txBody>
      </p:sp>
      <p:sp>
        <p:nvSpPr>
          <p:cNvPr id="615" name="CustomShape 6"/>
          <p:cNvSpPr/>
          <p:nvPr/>
        </p:nvSpPr>
        <p:spPr>
          <a:xfrm>
            <a:off x="250920" y="692280"/>
            <a:ext cx="8642160" cy="2520720"/>
          </a:xfrm>
          <a:prstGeom prst="wedgeRectCallout">
            <a:avLst>
              <a:gd name="adj1" fmla="val 10988"/>
              <a:gd name="adj2" fmla="val 24460"/>
            </a:avLst>
          </a:prstGeom>
          <a:noFill/>
          <a:ln w="25560">
            <a:solidFill>
              <a:srgbClr val="7030A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755640" y="765000"/>
            <a:ext cx="792000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Sebbene la causa all’origine della malattia sia tuttora sconosciuta esiste un generale consenso sul fatto che </a:t>
            </a:r>
            <a:r>
              <a:rPr lang="it-IT">
                <a:solidFill>
                  <a:srgbClr val="CC00CC"/>
                </a:solidFill>
                <a:latin typeface="Calibri"/>
                <a:ea typeface="Calibri"/>
              </a:rPr>
              <a:t>l</a:t>
            </a:r>
            <a:r>
              <a:rPr lang="it-IT" b="1" i="1">
                <a:solidFill>
                  <a:srgbClr val="CC00CC"/>
                </a:solidFill>
                <a:latin typeface="Calibri"/>
                <a:ea typeface="Calibri"/>
              </a:rPr>
              <a:t>’iperattività  DOPAMINERGICA</a:t>
            </a:r>
            <a:r>
              <a:rPr lang="it-IT">
                <a:solidFill>
                  <a:srgbClr val="CC00CC"/>
                </a:solidFill>
                <a:latin typeface="Calibri"/>
                <a:ea typeface="Calibri"/>
              </a:rPr>
              <a:t> 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sia alla base di alcuni dei più importanti sintomi della malattia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83" name="CustomShape 2"/>
          <p:cNvSpPr/>
          <p:nvPr/>
        </p:nvSpPr>
        <p:spPr>
          <a:xfrm>
            <a:off x="2220840" y="103320"/>
            <a:ext cx="420696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161645"/>
                </a:solidFill>
                <a:latin typeface="Calibri"/>
                <a:ea typeface="Calibri"/>
              </a:rPr>
              <a:t>SCHIZOFRENIA - Patogenesi</a:t>
            </a:r>
            <a:endParaRPr/>
          </a:p>
        </p:txBody>
      </p:sp>
      <p:sp>
        <p:nvSpPr>
          <p:cNvPr id="84" name="Line 3"/>
          <p:cNvSpPr/>
          <p:nvPr/>
        </p:nvSpPr>
        <p:spPr>
          <a:xfrm>
            <a:off x="1116000" y="692280"/>
            <a:ext cx="7129440" cy="0"/>
          </a:xfrm>
          <a:prstGeom prst="line">
            <a:avLst/>
          </a:prstGeom>
          <a:ln w="19080">
            <a:solidFill>
              <a:srgbClr val="002060"/>
            </a:solidFill>
            <a:miter/>
          </a:ln>
        </p:spPr>
      </p:sp>
      <p:pic>
        <p:nvPicPr>
          <p:cNvPr id="85" name="Picture 15" descr="http://www.recensito.net/media/sistemi%20dopaminergici.jpg"/>
          <p:cNvPicPr/>
          <p:nvPr/>
        </p:nvPicPr>
        <p:blipFill>
          <a:blip r:embed="rId2" cstate="print"/>
          <a:stretch/>
        </p:blipFill>
        <p:spPr>
          <a:xfrm>
            <a:off x="2843280" y="1844640"/>
            <a:ext cx="5761080" cy="4232160"/>
          </a:xfrm>
          <a:prstGeom prst="rect">
            <a:avLst/>
          </a:prstGeom>
          <a:ln>
            <a:noFill/>
          </a:ln>
        </p:spPr>
      </p:pic>
      <p:sp>
        <p:nvSpPr>
          <p:cNvPr id="86" name="CustomShape 4"/>
          <p:cNvSpPr/>
          <p:nvPr/>
        </p:nvSpPr>
        <p:spPr>
          <a:xfrm>
            <a:off x="611280" y="2276640"/>
            <a:ext cx="2089080" cy="338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Tuttavia, altri neurotrasmettitori, ed in particolare la </a:t>
            </a:r>
            <a:r>
              <a:rPr lang="it-IT" b="1" i="1">
                <a:solidFill>
                  <a:srgbClr val="FF6633"/>
                </a:solidFill>
                <a:latin typeface="Calibri"/>
                <a:ea typeface="Calibri"/>
              </a:rPr>
              <a:t>SEROTONINA e la NORADRENALINA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, presentano forti interazioni con le vie dopaminergiche e sono stati chiamati in causa nella definizione della malattia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http://www.angelfire.com/sc3/toxchick/images/D/dopaminemesolimbic.gif"/>
          <p:cNvPicPr/>
          <p:nvPr/>
        </p:nvPicPr>
        <p:blipFill>
          <a:blip r:embed="rId2" cstate="print"/>
          <a:stretch/>
        </p:blipFill>
        <p:spPr>
          <a:xfrm>
            <a:off x="1116000" y="1125360"/>
            <a:ext cx="6624720" cy="489132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228600" y="260280"/>
            <a:ext cx="8534520" cy="50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 anchorCtr="1"/>
          <a:lstStyle/>
          <a:p>
            <a:pPr algn="ctr">
              <a:lnSpc>
                <a:spcPts val="1411"/>
              </a:lnSpc>
            </a:pPr>
            <a:r>
              <a:rPr lang="en-US" sz="2800" b="1">
                <a:solidFill>
                  <a:srgbClr val="161645"/>
                </a:solidFill>
                <a:latin typeface="Calibri"/>
                <a:ea typeface="Calibri"/>
              </a:rPr>
              <a:t>TRASMISSIONE  </a:t>
            </a:r>
            <a:r>
              <a:rPr lang="en-US" sz="2800" b="1">
                <a:solidFill>
                  <a:srgbClr val="CC00CC"/>
                </a:solidFill>
                <a:latin typeface="Calibri"/>
                <a:ea typeface="Calibri"/>
              </a:rPr>
              <a:t>DOPAMINERGICA</a:t>
            </a:r>
            <a:r>
              <a:rPr lang="en-US" sz="2800" b="1">
                <a:solidFill>
                  <a:srgbClr val="161645"/>
                </a:solidFill>
                <a:latin typeface="Calibri"/>
                <a:ea typeface="Calibri"/>
              </a:rPr>
              <a:t> NEL SNC</a:t>
            </a:r>
            <a:endParaRPr/>
          </a:p>
        </p:txBody>
      </p:sp>
      <p:sp>
        <p:nvSpPr>
          <p:cNvPr id="90" name="Line 2"/>
          <p:cNvSpPr/>
          <p:nvPr/>
        </p:nvSpPr>
        <p:spPr>
          <a:xfrm>
            <a:off x="1042920" y="836640"/>
            <a:ext cx="7129440" cy="0"/>
          </a:xfrm>
          <a:prstGeom prst="line">
            <a:avLst/>
          </a:prstGeom>
          <a:ln w="19080">
            <a:solidFill>
              <a:srgbClr val="002060"/>
            </a:solidFill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2440</Words>
  <Application>Microsoft Office PowerPoint</Application>
  <PresentationFormat>Presentazione su schermo (4:3)</PresentationFormat>
  <Paragraphs>524</Paragraphs>
  <Slides>43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Proprietario</cp:lastModifiedBy>
  <cp:revision>229</cp:revision>
  <dcterms:created xsi:type="dcterms:W3CDTF">2007-10-08T12:46:37Z</dcterms:created>
  <dcterms:modified xsi:type="dcterms:W3CDTF">2016-12-10T11:32:43Z</dcterms:modified>
  <dc:language>en-US</dc:language>
</cp:coreProperties>
</file>