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59" r:id="rId5"/>
    <p:sldId id="262" r:id="rId6"/>
    <p:sldId id="384" r:id="rId7"/>
    <p:sldId id="385" r:id="rId8"/>
    <p:sldId id="386" r:id="rId9"/>
    <p:sldId id="387" r:id="rId10"/>
    <p:sldId id="388" r:id="rId11"/>
    <p:sldId id="389" r:id="rId12"/>
    <p:sldId id="311" r:id="rId13"/>
    <p:sldId id="263" r:id="rId14"/>
    <p:sldId id="390" r:id="rId1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B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 autoAdjust="0"/>
    <p:restoredTop sz="94660"/>
  </p:normalViewPr>
  <p:slideViewPr>
    <p:cSldViewPr>
      <p:cViewPr>
        <p:scale>
          <a:sx n="73" d="100"/>
          <a:sy n="73" d="100"/>
        </p:scale>
        <p:origin x="-15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7C14-604C-42FD-8C0C-E63C6335FF94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6280-FEE6-46D8-AFB3-D9C9E49390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6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45A1-5029-4367-8946-F78A99A54AF4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57AB-76B7-4136-A510-0BEC07F425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81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D643C-F855-4E39-9688-3DA8DB904123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it-IT" sz="1600" dirty="0" smtClean="0"/>
              <a:t>Il tessuto nervoso è parte integrante di un sistema organizzato, il </a:t>
            </a:r>
            <a:r>
              <a:rPr lang="it-IT" sz="1600" b="1" dirty="0" smtClean="0"/>
              <a:t>sistema nervoso</a:t>
            </a:r>
            <a:r>
              <a:rPr lang="it-IT" sz="1600" dirty="0" smtClean="0"/>
              <a:t>, che rappresenta uno dei sistemi integrativi del nostro organismo oltre che la sede di fenomeni psichici elevati.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bianc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092825"/>
            <a:ext cx="13668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DFCA-AA48-4211-A09F-C7376BBFA8AB}" type="datetimeFigureOut">
              <a:rPr lang="it-IT" smtClean="0"/>
              <a:pPr/>
              <a:t>16/10/2014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400" dirty="0" smtClean="0">
                <a:solidFill>
                  <a:srgbClr val="FF0000"/>
                </a:solidFill>
              </a:rPr>
              <a:t>INTRODUZIONE AL SISTEMA NERVOSO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13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1"/>
          <a:stretch>
            <a:fillRect/>
          </a:stretch>
        </p:blipFill>
        <p:spPr bwMode="auto">
          <a:xfrm>
            <a:off x="457200" y="1752600"/>
            <a:ext cx="82407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4"/>
          <p:cNvSpPr txBox="1">
            <a:spLocks noChangeArrowheads="1"/>
          </p:cNvSpPr>
          <p:nvPr/>
        </p:nvSpPr>
        <p:spPr bwMode="auto">
          <a:xfrm>
            <a:off x="2465388" y="314325"/>
            <a:ext cx="393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CIRCUITI NEURONALI</a:t>
            </a:r>
          </a:p>
        </p:txBody>
      </p:sp>
    </p:spTree>
    <p:extLst>
      <p:ext uri="{BB962C8B-B14F-4D97-AF65-F5344CB8AC3E}">
        <p14:creationId xmlns:p14="http://schemas.microsoft.com/office/powerpoint/2010/main" val="39991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223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Il </a:t>
            </a:r>
            <a:r>
              <a:rPr lang="en-US" sz="3200" dirty="0" err="1" smtClean="0"/>
              <a:t>tessuto</a:t>
            </a:r>
            <a:r>
              <a:rPr lang="en-US" sz="3200" dirty="0" smtClean="0"/>
              <a:t> </a:t>
            </a:r>
            <a:r>
              <a:rPr lang="en-US" sz="3200" dirty="0" err="1" smtClean="0"/>
              <a:t>nervoso</a:t>
            </a:r>
            <a:r>
              <a:rPr lang="en-US" sz="3200" dirty="0" smtClean="0"/>
              <a:t> è parte </a:t>
            </a:r>
            <a:r>
              <a:rPr lang="en-US" sz="3200" dirty="0" err="1" smtClean="0"/>
              <a:t>integrante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un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organizzato</a:t>
            </a:r>
            <a:r>
              <a:rPr lang="en-US" sz="3200" dirty="0" smtClean="0"/>
              <a:t> (SN)…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Fornisce</a:t>
            </a:r>
            <a:r>
              <a:rPr lang="en-US" sz="2800" dirty="0" smtClean="0"/>
              <a:t> </a:t>
            </a:r>
            <a:r>
              <a:rPr lang="en-US" sz="2800" dirty="0" err="1" smtClean="0"/>
              <a:t>sensazioni</a:t>
            </a:r>
            <a:r>
              <a:rPr lang="en-US" sz="2800" dirty="0" smtClean="0"/>
              <a:t> </a:t>
            </a:r>
            <a:r>
              <a:rPr lang="en-US" sz="2800" dirty="0" err="1" smtClean="0"/>
              <a:t>sull’ambiente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A12"/>
                </a:solidFill>
              </a:rPr>
              <a:t>interno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A12"/>
                </a:solidFill>
              </a:rPr>
              <a:t>esterno</a:t>
            </a:r>
            <a:endParaRPr lang="en-US" sz="2800" u="sng" dirty="0" smtClean="0">
              <a:solidFill>
                <a:srgbClr val="FF0A12"/>
              </a:solidFill>
            </a:endParaRPr>
          </a:p>
          <a:p>
            <a:pPr eaLnBrk="1" hangingPunct="1">
              <a:defRPr/>
            </a:pPr>
            <a:endParaRPr lang="en-US" sz="2800" u="sng" dirty="0" smtClean="0">
              <a:solidFill>
                <a:srgbClr val="FF0A12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Integra le </a:t>
            </a:r>
            <a:r>
              <a:rPr lang="en-US" sz="2800" dirty="0" err="1" smtClean="0"/>
              <a:t>informazioni</a:t>
            </a:r>
            <a:r>
              <a:rPr lang="en-US" sz="2800" dirty="0" smtClean="0"/>
              <a:t> </a:t>
            </a:r>
            <a:r>
              <a:rPr lang="en-US" sz="2800" dirty="0" err="1" smtClean="0"/>
              <a:t>sensoriali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Coordina</a:t>
            </a:r>
            <a:r>
              <a:rPr lang="en-US" sz="2800" dirty="0" smtClean="0"/>
              <a:t> le </a:t>
            </a:r>
            <a:r>
              <a:rPr lang="en-US" sz="2800" dirty="0" err="1" smtClean="0"/>
              <a:t>attivit</a:t>
            </a:r>
            <a:r>
              <a:rPr lang="it-IT" sz="2800" dirty="0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volontarie</a:t>
            </a:r>
            <a:r>
              <a:rPr lang="en-US" sz="2800" dirty="0" smtClean="0"/>
              <a:t> e </a:t>
            </a:r>
            <a:r>
              <a:rPr lang="en-US" sz="2800" dirty="0" err="1" smtClean="0"/>
              <a:t>involontarie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E’ </a:t>
            </a:r>
            <a:r>
              <a:rPr lang="en-US" sz="2800" dirty="0" err="1" smtClean="0"/>
              <a:t>sede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cognizione</a:t>
            </a:r>
            <a:r>
              <a:rPr lang="en-US" sz="2800" dirty="0" smtClean="0"/>
              <a:t>,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emozioni</a:t>
            </a:r>
            <a:r>
              <a:rPr lang="en-US" sz="2800" dirty="0" smtClean="0"/>
              <a:t>,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memoria</a:t>
            </a:r>
            <a:r>
              <a:rPr lang="en-US" sz="2800" dirty="0" smtClean="0"/>
              <a:t>, </a:t>
            </a:r>
            <a:r>
              <a:rPr lang="en-US" sz="2800" dirty="0" err="1" smtClean="0"/>
              <a:t>ecc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1302.gif"/>
          <p:cNvPicPr>
            <a:picLocks noGrp="1" noChangeAspect="1"/>
          </p:cNvPicPr>
          <p:nvPr>
            <p:ph/>
          </p:nvPr>
        </p:nvPicPr>
        <p:blipFill>
          <a:blip r:embed="rId2" cstate="print"/>
          <a:srcRect l="2669"/>
          <a:stretch>
            <a:fillRect/>
          </a:stretch>
        </p:blipFill>
        <p:spPr>
          <a:xfrm>
            <a:off x="0" y="620688"/>
            <a:ext cx="9209118" cy="6093297"/>
          </a:xfrm>
        </p:spPr>
      </p:pic>
      <p:sp>
        <p:nvSpPr>
          <p:cNvPr id="3" name="Rettangolo 2"/>
          <p:cNvSpPr/>
          <p:nvPr/>
        </p:nvSpPr>
        <p:spPr bwMode="auto">
          <a:xfrm>
            <a:off x="0" y="5373216"/>
            <a:ext cx="2736304" cy="9361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0" y="548680"/>
            <a:ext cx="2843808" cy="11967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250" y="5661248"/>
            <a:ext cx="165618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2B5481"/>
                </a:solidFill>
              </a:rPr>
              <a:t>STIMOLO</a:t>
            </a:r>
          </a:p>
        </p:txBody>
      </p:sp>
      <p:cxnSp>
        <p:nvCxnSpPr>
          <p:cNvPr id="8" name="Connettore 2 7"/>
          <p:cNvCxnSpPr/>
          <p:nvPr/>
        </p:nvCxnSpPr>
        <p:spPr bwMode="auto">
          <a:xfrm flipV="1">
            <a:off x="251520" y="5517232"/>
            <a:ext cx="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 flipH="1" flipV="1">
            <a:off x="827584" y="1052736"/>
            <a:ext cx="72008" cy="4536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>
            <a:off x="539552" y="692696"/>
            <a:ext cx="201622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2B5481"/>
                </a:solidFill>
              </a:rPr>
              <a:t>ELABORAZIONE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2123728" y="1052736"/>
            <a:ext cx="0" cy="3240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CasellaDiTesto 17"/>
          <p:cNvSpPr txBox="1"/>
          <p:nvPr/>
        </p:nvSpPr>
        <p:spPr>
          <a:xfrm>
            <a:off x="1115616" y="4365104"/>
            <a:ext cx="1728192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2B5481"/>
                </a:solidFill>
              </a:rPr>
              <a:t>RISPOSTA</a:t>
            </a:r>
            <a:endParaRPr lang="it-IT" sz="1200" b="1" dirty="0">
              <a:solidFill>
                <a:srgbClr val="2B5481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067944" y="2082620"/>
            <a:ext cx="720080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6372200" y="2089312"/>
            <a:ext cx="720080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3059832" y="1628800"/>
            <a:ext cx="0" cy="4392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ttore 2 18"/>
          <p:cNvCxnSpPr/>
          <p:nvPr/>
        </p:nvCxnSpPr>
        <p:spPr bwMode="auto">
          <a:xfrm flipV="1">
            <a:off x="3059832" y="1412776"/>
            <a:ext cx="0" cy="47525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2595126" y="6171996"/>
            <a:ext cx="100811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AFFERENTE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(sensitivo)</a:t>
            </a:r>
            <a:endParaRPr lang="it-IT" sz="1100" b="1" dirty="0">
              <a:solidFill>
                <a:srgbClr val="FF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>
            <a:off x="8892480" y="908720"/>
            <a:ext cx="8384" cy="51929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Rettangolo 24"/>
          <p:cNvSpPr/>
          <p:nvPr/>
        </p:nvSpPr>
        <p:spPr>
          <a:xfrm>
            <a:off x="8141803" y="620688"/>
            <a:ext cx="992579" cy="430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it-IT" sz="1100" b="1" dirty="0" smtClean="0">
                <a:solidFill>
                  <a:srgbClr val="FF0000"/>
                </a:solidFill>
              </a:rPr>
              <a:t>EFFERENTE</a:t>
            </a:r>
          </a:p>
          <a:p>
            <a:pPr lvl="0"/>
            <a:r>
              <a:rPr lang="it-IT" sz="1100" b="1" dirty="0" smtClean="0">
                <a:solidFill>
                  <a:srgbClr val="FF0000"/>
                </a:solidFill>
              </a:rPr>
              <a:t>(motorio)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5868144" y="2923678"/>
            <a:ext cx="1008112" cy="39731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7121467" y="2938693"/>
            <a:ext cx="1008112" cy="39731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13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2702" b="19014"/>
          <a:stretch>
            <a:fillRect/>
          </a:stretch>
        </p:blipFill>
        <p:spPr bwMode="auto">
          <a:xfrm>
            <a:off x="0" y="849313"/>
            <a:ext cx="914400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4"/>
          <p:cNvSpPr txBox="1">
            <a:spLocks noChangeArrowheads="1"/>
          </p:cNvSpPr>
          <p:nvPr/>
        </p:nvSpPr>
        <p:spPr bwMode="auto">
          <a:xfrm>
            <a:off x="1752600" y="228600"/>
            <a:ext cx="5097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TERMINOLOGIA ANATOMICA</a:t>
            </a:r>
          </a:p>
        </p:txBody>
      </p:sp>
    </p:spTree>
    <p:extLst>
      <p:ext uri="{BB962C8B-B14F-4D97-AF65-F5344CB8AC3E}">
        <p14:creationId xmlns:p14="http://schemas.microsoft.com/office/powerpoint/2010/main" val="414597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2400" cy="11430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CC3300"/>
                </a:solidFill>
              </a:rPr>
              <a:t>OMEOSTASI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63880" cy="46831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Questo termine esprime la capacità dell’organismo di mantenere in condizioni relativamente stabili, costanti il proprio interno, </a:t>
            </a:r>
            <a:r>
              <a:rPr lang="it-IT" sz="2000" dirty="0" err="1" smtClean="0">
                <a:solidFill>
                  <a:schemeClr val="tx1"/>
                </a:solidFill>
              </a:rPr>
              <a:t>affinchè</a:t>
            </a:r>
            <a:r>
              <a:rPr lang="it-IT" sz="2000" dirty="0" smtClean="0">
                <a:solidFill>
                  <a:schemeClr val="tx1"/>
                </a:solidFill>
              </a:rPr>
              <a:t> le cellule del nostro organismo lavorino in buone condizioni “di salute”</a:t>
            </a:r>
          </a:p>
          <a:p>
            <a:pPr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Per il mantenimento dell’omeostasi è perciò essenziale che tra le varie parti dell’organismo ci siano sistemi di “comunicazione”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260350"/>
            <a:ext cx="7772400" cy="1143000"/>
          </a:xfrm>
          <a:ln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CC3300"/>
                </a:solidFill>
              </a:rPr>
              <a:t>Sistemi Nervoso e Endocrino</a:t>
            </a:r>
            <a:r>
              <a:rPr lang="it-IT" sz="2800" dirty="0" smtClean="0">
                <a:solidFill>
                  <a:srgbClr val="CC3300"/>
                </a:solidFill>
              </a:rPr>
              <a:t/>
            </a:r>
            <a:br>
              <a:rPr lang="it-IT" sz="2800" dirty="0" smtClean="0">
                <a:solidFill>
                  <a:srgbClr val="CC3300"/>
                </a:solidFill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coordinano e integrano le funzioni di tutti i sistemi del corpo</a:t>
            </a:r>
            <a:b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mantengono l’omeostasi</a:t>
            </a: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6851" name="Picture 3" descr="Sistema nervos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8238" y="1633538"/>
            <a:ext cx="3217862" cy="5035550"/>
          </a:xfrm>
          <a:noFill/>
        </p:spPr>
      </p:pic>
      <p:pic>
        <p:nvPicPr>
          <p:cNvPr id="206852" name="Picture 4" descr="Sistema endoc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1633538"/>
            <a:ext cx="32750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70" y="1"/>
            <a:ext cx="7407006" cy="6911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67544" y="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</a:rPr>
              <a:t>2kg, 3% peso corporeo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27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 SN: massa di 2Kg, 3% del peso corporeo</a:t>
            </a:r>
            <a:endParaRPr lang="it-IT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egnaposto contenuto 3" descr="13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596" r="2490" b="36043"/>
          <a:stretch>
            <a:fillRect/>
          </a:stretch>
        </p:blipFill>
        <p:spPr bwMode="auto">
          <a:xfrm>
            <a:off x="0" y="1852613"/>
            <a:ext cx="9144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4"/>
          <p:cNvSpPr txBox="1">
            <a:spLocks noChangeArrowheads="1"/>
          </p:cNvSpPr>
          <p:nvPr/>
        </p:nvSpPr>
        <p:spPr bwMode="auto">
          <a:xfrm>
            <a:off x="2057400" y="304800"/>
            <a:ext cx="501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STRUTTURA DEL NEURONE</a:t>
            </a:r>
          </a:p>
        </p:txBody>
      </p:sp>
    </p:spTree>
    <p:extLst>
      <p:ext uri="{BB962C8B-B14F-4D97-AF65-F5344CB8AC3E}">
        <p14:creationId xmlns:p14="http://schemas.microsoft.com/office/powerpoint/2010/main" val="218543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13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t="42702" b="11250"/>
          <a:stretch>
            <a:fillRect/>
          </a:stretch>
        </p:blipFill>
        <p:spPr bwMode="auto">
          <a:xfrm>
            <a:off x="1819275" y="1163638"/>
            <a:ext cx="5419725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sellaDiTesto 4"/>
          <p:cNvSpPr txBox="1">
            <a:spLocks noChangeArrowheads="1"/>
          </p:cNvSpPr>
          <p:nvPr/>
        </p:nvSpPr>
        <p:spPr bwMode="auto">
          <a:xfrm>
            <a:off x="2266950" y="228600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TIPI DI INNERVAZIONE</a:t>
            </a:r>
          </a:p>
        </p:txBody>
      </p:sp>
    </p:spTree>
    <p:extLst>
      <p:ext uri="{BB962C8B-B14F-4D97-AF65-F5344CB8AC3E}">
        <p14:creationId xmlns:p14="http://schemas.microsoft.com/office/powerpoint/2010/main" val="105591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13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1665" b="31606"/>
          <a:stretch>
            <a:fillRect/>
          </a:stretch>
        </p:blipFill>
        <p:spPr bwMode="auto">
          <a:xfrm>
            <a:off x="152400" y="820738"/>
            <a:ext cx="88392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304800" y="228600"/>
            <a:ext cx="854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CLASSIFICAZIONE STRUTTURALE DEI NEURONI</a:t>
            </a:r>
          </a:p>
        </p:txBody>
      </p:sp>
    </p:spTree>
    <p:extLst>
      <p:ext uri="{BB962C8B-B14F-4D97-AF65-F5344CB8AC3E}">
        <p14:creationId xmlns:p14="http://schemas.microsoft.com/office/powerpoint/2010/main" val="171291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13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1" b="20511"/>
          <a:stretch>
            <a:fillRect/>
          </a:stretch>
        </p:blipFill>
        <p:spPr bwMode="auto">
          <a:xfrm>
            <a:off x="0" y="1343025"/>
            <a:ext cx="9151938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4"/>
          <p:cNvSpPr txBox="1">
            <a:spLocks noChangeArrowheads="1"/>
          </p:cNvSpPr>
          <p:nvPr/>
        </p:nvSpPr>
        <p:spPr bwMode="auto">
          <a:xfrm>
            <a:off x="533400" y="228600"/>
            <a:ext cx="820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CLASSIFICAZIONE FUNZIONALE DEI NEURONI</a:t>
            </a:r>
          </a:p>
        </p:txBody>
      </p:sp>
    </p:spTree>
    <p:extLst>
      <p:ext uri="{BB962C8B-B14F-4D97-AF65-F5344CB8AC3E}">
        <p14:creationId xmlns:p14="http://schemas.microsoft.com/office/powerpoint/2010/main" val="298628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13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820738"/>
            <a:ext cx="5672137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4"/>
          <p:cNvSpPr txBox="1">
            <a:spLocks noChangeArrowheads="1"/>
          </p:cNvSpPr>
          <p:nvPr/>
        </p:nvSpPr>
        <p:spPr bwMode="auto">
          <a:xfrm>
            <a:off x="3811588" y="228600"/>
            <a:ext cx="159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SINAPSI</a:t>
            </a:r>
          </a:p>
        </p:txBody>
      </p:sp>
    </p:spTree>
    <p:extLst>
      <p:ext uri="{BB962C8B-B14F-4D97-AF65-F5344CB8AC3E}">
        <p14:creationId xmlns:p14="http://schemas.microsoft.com/office/powerpoint/2010/main" val="945660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187</Words>
  <Application>Microsoft Office PowerPoint</Application>
  <PresentationFormat>Presentazione su schermo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Strutturato</vt:lpstr>
      <vt:lpstr>Presentazione standard di PowerPoint</vt:lpstr>
      <vt:lpstr>OMEOSTASI</vt:lpstr>
      <vt:lpstr>Sistemi Nervoso e Endocrino coordinano e integrano le funzioni di tutti i sistemi del corpo mantengono l’omeostasi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tessuto nervoso è parte integrante di un sistema organizzato (SN)…</vt:lpstr>
      <vt:lpstr>Presentazione standard di PowerPoint</vt:lpstr>
      <vt:lpstr>Presentazione standard di PowerPoint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Ary</dc:creator>
  <cp:lastModifiedBy>Erika</cp:lastModifiedBy>
  <cp:revision>227</cp:revision>
  <dcterms:created xsi:type="dcterms:W3CDTF">2013-09-24T12:19:32Z</dcterms:created>
  <dcterms:modified xsi:type="dcterms:W3CDTF">2014-10-16T08:58:32Z</dcterms:modified>
</cp:coreProperties>
</file>