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theme/theme5.xml" ContentType="application/vnd.openxmlformats-officedocument.theme+xml"/>
  <Override PartName="/ppt/slides/slide120.xml" ContentType="application/vnd.openxmlformats-officedocument.presentationml.slide+xml"/>
  <Override PartName="/ppt/slides/slide218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221.xml" ContentType="application/vnd.openxmlformats-officedocument.presentationml.slide+xml"/>
  <Override PartName="/ppt/notesSlides/notesSlide41.xml" ContentType="application/vnd.openxmlformats-officedocument.presentationml.notesSlide+xml"/>
  <Override PartName="/ppt/slides/slide158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slideLayouts/slideLayout43.xml" ContentType="application/vnd.openxmlformats-officedocument.presentationml.slideLayout+xml"/>
  <Default Extension="emf" ContentType="image/x-emf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29.xml" ContentType="application/vnd.openxmlformats-officedocument.presentationml.notesSlid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notesSlides/notesSlide118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Layouts/slideLayout48.xml" ContentType="application/vnd.openxmlformats-officedocument.presentationml.slideLayout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slides/slide223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Layouts/slideLayout40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126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Layouts/slideLayout45.xml" ContentType="application/vnd.openxmlformats-officedocument.presentationml.slideLayout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Layouts/slideLayout34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51.xml" ContentType="application/vnd.openxmlformats-officedocument.presentationml.notesSlide+xml"/>
  <Override PartName="/ppt/slides/slide157.xml" ContentType="application/vnd.openxmlformats-officedocument.presentationml.slide+xml"/>
  <Override PartName="/ppt/slides/slide220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slides/slide19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Default Extension="doc" ContentType="application/msword"/>
  <Override PartName="/ppt/notesSlides/notesSlide128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notesSlides/notesSlide125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theme/theme3.xml" ContentType="application/vnd.openxmlformats-officedocument.them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slideLayouts/slideLayout44.xml" ContentType="application/vnd.openxmlformats-officedocument.presentationml.slideLayout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67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slideLayouts/slideLayout38.xml" ContentType="application/vnd.openxmlformats-officedocument.presentationml.slideLayout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55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Layouts/slideLayout41.xml" ContentType="application/vnd.openxmlformats-officedocument.presentationml.slideLayout+xml"/>
  <Override PartName="/ppt/notesSlides/notesSlide44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notesSlides/notesSlide127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notesSlides/notesSlide116.xml" ContentType="application/vnd.openxmlformats-officedocument.presentationml.notesSlide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notesSlides/notesSlide49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07.xml" ContentType="application/vnd.openxmlformats-officedocument.presentationml.slide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62" r:id="rId3"/>
    <p:sldMasterId id="2147483675" r:id="rId4"/>
    <p:sldMasterId id="2147483688" r:id="rId5"/>
  </p:sldMasterIdLst>
  <p:notesMasterIdLst>
    <p:notesMasterId r:id="rId233"/>
  </p:notesMasterIdLst>
  <p:sldIdLst>
    <p:sldId id="346" r:id="rId6"/>
    <p:sldId id="257" r:id="rId7"/>
    <p:sldId id="262" r:id="rId8"/>
    <p:sldId id="258" r:id="rId9"/>
    <p:sldId id="260" r:id="rId10"/>
    <p:sldId id="263" r:id="rId11"/>
    <p:sldId id="265" r:id="rId12"/>
    <p:sldId id="256" r:id="rId13"/>
    <p:sldId id="259" r:id="rId14"/>
    <p:sldId id="269" r:id="rId15"/>
    <p:sldId id="270" r:id="rId16"/>
    <p:sldId id="274" r:id="rId17"/>
    <p:sldId id="275" r:id="rId18"/>
    <p:sldId id="276" r:id="rId19"/>
    <p:sldId id="261" r:id="rId20"/>
    <p:sldId id="271" r:id="rId21"/>
    <p:sldId id="280" r:id="rId22"/>
    <p:sldId id="348" r:id="rId23"/>
    <p:sldId id="284" r:id="rId24"/>
    <p:sldId id="286" r:id="rId25"/>
    <p:sldId id="287" r:id="rId26"/>
    <p:sldId id="428" r:id="rId27"/>
    <p:sldId id="429" r:id="rId28"/>
    <p:sldId id="288" r:id="rId29"/>
    <p:sldId id="347" r:id="rId30"/>
    <p:sldId id="349" r:id="rId31"/>
    <p:sldId id="350" r:id="rId32"/>
    <p:sldId id="351" r:id="rId33"/>
    <p:sldId id="352" r:id="rId34"/>
    <p:sldId id="353" r:id="rId35"/>
    <p:sldId id="354" r:id="rId36"/>
    <p:sldId id="355" r:id="rId37"/>
    <p:sldId id="356" r:id="rId38"/>
    <p:sldId id="430" r:id="rId39"/>
    <p:sldId id="362" r:id="rId40"/>
    <p:sldId id="363" r:id="rId41"/>
    <p:sldId id="431" r:id="rId42"/>
    <p:sldId id="290" r:id="rId43"/>
    <p:sldId id="365" r:id="rId44"/>
    <p:sldId id="292" r:id="rId45"/>
    <p:sldId id="433" r:id="rId46"/>
    <p:sldId id="293" r:id="rId47"/>
    <p:sldId id="357" r:id="rId48"/>
    <p:sldId id="453" r:id="rId49"/>
    <p:sldId id="294" r:id="rId50"/>
    <p:sldId id="295" r:id="rId51"/>
    <p:sldId id="296" r:id="rId52"/>
    <p:sldId id="297" r:id="rId53"/>
    <p:sldId id="298" r:id="rId54"/>
    <p:sldId id="452" r:id="rId55"/>
    <p:sldId id="451" r:id="rId56"/>
    <p:sldId id="382" r:id="rId57"/>
    <p:sldId id="383" r:id="rId58"/>
    <p:sldId id="299" r:id="rId59"/>
    <p:sldId id="425" r:id="rId60"/>
    <p:sldId id="434" r:id="rId61"/>
    <p:sldId id="449" r:id="rId62"/>
    <p:sldId id="374" r:id="rId63"/>
    <p:sldId id="454" r:id="rId64"/>
    <p:sldId id="375" r:id="rId65"/>
    <p:sldId id="372" r:id="rId66"/>
    <p:sldId id="440" r:id="rId67"/>
    <p:sldId id="439" r:id="rId68"/>
    <p:sldId id="384" r:id="rId69"/>
    <p:sldId id="377" r:id="rId70"/>
    <p:sldId id="308" r:id="rId71"/>
    <p:sldId id="441" r:id="rId72"/>
    <p:sldId id="373" r:id="rId73"/>
    <p:sldId id="381" r:id="rId74"/>
    <p:sldId id="376" r:id="rId75"/>
    <p:sldId id="378" r:id="rId76"/>
    <p:sldId id="385" r:id="rId77"/>
    <p:sldId id="386" r:id="rId78"/>
    <p:sldId id="387" r:id="rId79"/>
    <p:sldId id="388" r:id="rId80"/>
    <p:sldId id="455" r:id="rId81"/>
    <p:sldId id="389" r:id="rId82"/>
    <p:sldId id="390" r:id="rId83"/>
    <p:sldId id="391" r:id="rId84"/>
    <p:sldId id="392" r:id="rId85"/>
    <p:sldId id="393" r:id="rId86"/>
    <p:sldId id="394" r:id="rId87"/>
    <p:sldId id="395" r:id="rId88"/>
    <p:sldId id="396" r:id="rId89"/>
    <p:sldId id="456" r:id="rId90"/>
    <p:sldId id="379" r:id="rId91"/>
    <p:sldId id="398" r:id="rId92"/>
    <p:sldId id="399" r:id="rId93"/>
    <p:sldId id="400" r:id="rId94"/>
    <p:sldId id="401" r:id="rId95"/>
    <p:sldId id="402" r:id="rId96"/>
    <p:sldId id="380" r:id="rId97"/>
    <p:sldId id="457" r:id="rId98"/>
    <p:sldId id="311" r:id="rId99"/>
    <p:sldId id="460" r:id="rId100"/>
    <p:sldId id="583" r:id="rId101"/>
    <p:sldId id="461" r:id="rId102"/>
    <p:sldId id="481" r:id="rId103"/>
    <p:sldId id="462" r:id="rId104"/>
    <p:sldId id="463" r:id="rId105"/>
    <p:sldId id="466" r:id="rId106"/>
    <p:sldId id="467" r:id="rId107"/>
    <p:sldId id="458" r:id="rId108"/>
    <p:sldId id="468" r:id="rId109"/>
    <p:sldId id="469" r:id="rId110"/>
    <p:sldId id="470" r:id="rId111"/>
    <p:sldId id="471" r:id="rId112"/>
    <p:sldId id="472" r:id="rId113"/>
    <p:sldId id="473" r:id="rId114"/>
    <p:sldId id="314" r:id="rId115"/>
    <p:sldId id="315" r:id="rId116"/>
    <p:sldId id="479" r:id="rId117"/>
    <p:sldId id="584" r:id="rId118"/>
    <p:sldId id="480" r:id="rId119"/>
    <p:sldId id="474" r:id="rId120"/>
    <p:sldId id="475" r:id="rId121"/>
    <p:sldId id="476" r:id="rId122"/>
    <p:sldId id="477" r:id="rId123"/>
    <p:sldId id="478" r:id="rId124"/>
    <p:sldId id="482" r:id="rId125"/>
    <p:sldId id="509" r:id="rId126"/>
    <p:sldId id="485" r:id="rId127"/>
    <p:sldId id="578" r:id="rId128"/>
    <p:sldId id="579" r:id="rId129"/>
    <p:sldId id="487" r:id="rId130"/>
    <p:sldId id="483" r:id="rId131"/>
    <p:sldId id="484" r:id="rId132"/>
    <p:sldId id="319" r:id="rId133"/>
    <p:sldId id="320" r:id="rId134"/>
    <p:sldId id="493" r:id="rId135"/>
    <p:sldId id="488" r:id="rId136"/>
    <p:sldId id="489" r:id="rId137"/>
    <p:sldId id="490" r:id="rId138"/>
    <p:sldId id="491" r:id="rId139"/>
    <p:sldId id="492" r:id="rId140"/>
    <p:sldId id="495" r:id="rId141"/>
    <p:sldId id="500" r:id="rId142"/>
    <p:sldId id="505" r:id="rId143"/>
    <p:sldId id="506" r:id="rId144"/>
    <p:sldId id="496" r:id="rId145"/>
    <p:sldId id="497" r:id="rId146"/>
    <p:sldId id="498" r:id="rId147"/>
    <p:sldId id="499" r:id="rId148"/>
    <p:sldId id="317" r:id="rId149"/>
    <p:sldId id="512" r:id="rId150"/>
    <p:sldId id="513" r:id="rId151"/>
    <p:sldId id="511" r:id="rId152"/>
    <p:sldId id="514" r:id="rId153"/>
    <p:sldId id="515" r:id="rId154"/>
    <p:sldId id="516" r:id="rId155"/>
    <p:sldId id="517" r:id="rId156"/>
    <p:sldId id="519" r:id="rId157"/>
    <p:sldId id="580" r:id="rId158"/>
    <p:sldId id="326" r:id="rId159"/>
    <p:sldId id="327" r:id="rId160"/>
    <p:sldId id="525" r:id="rId161"/>
    <p:sldId id="526" r:id="rId162"/>
    <p:sldId id="528" r:id="rId163"/>
    <p:sldId id="529" r:id="rId164"/>
    <p:sldId id="530" r:id="rId165"/>
    <p:sldId id="533" r:id="rId166"/>
    <p:sldId id="545" r:id="rId167"/>
    <p:sldId id="321" r:id="rId168"/>
    <p:sldId id="322" r:id="rId169"/>
    <p:sldId id="581" r:id="rId170"/>
    <p:sldId id="582" r:id="rId171"/>
    <p:sldId id="323" r:id="rId172"/>
    <p:sldId id="324" r:id="rId173"/>
    <p:sldId id="534" r:id="rId174"/>
    <p:sldId id="325" r:id="rId175"/>
    <p:sldId id="536" r:id="rId176"/>
    <p:sldId id="537" r:id="rId177"/>
    <p:sldId id="538" r:id="rId178"/>
    <p:sldId id="539" r:id="rId179"/>
    <p:sldId id="540" r:id="rId180"/>
    <p:sldId id="541" r:id="rId181"/>
    <p:sldId id="543" r:id="rId182"/>
    <p:sldId id="544" r:id="rId183"/>
    <p:sldId id="546" r:id="rId184"/>
    <p:sldId id="547" r:id="rId185"/>
    <p:sldId id="548" r:id="rId186"/>
    <p:sldId id="549" r:id="rId187"/>
    <p:sldId id="552" r:id="rId188"/>
    <p:sldId id="330" r:id="rId189"/>
    <p:sldId id="331" r:id="rId190"/>
    <p:sldId id="332" r:id="rId191"/>
    <p:sldId id="553" r:id="rId192"/>
    <p:sldId id="554" r:id="rId193"/>
    <p:sldId id="555" r:id="rId194"/>
    <p:sldId id="557" r:id="rId195"/>
    <p:sldId id="558" r:id="rId196"/>
    <p:sldId id="559" r:id="rId197"/>
    <p:sldId id="560" r:id="rId198"/>
    <p:sldId id="561" r:id="rId199"/>
    <p:sldId id="562" r:id="rId200"/>
    <p:sldId id="563" r:id="rId201"/>
    <p:sldId id="564" r:id="rId202"/>
    <p:sldId id="565" r:id="rId203"/>
    <p:sldId id="566" r:id="rId204"/>
    <p:sldId id="567" r:id="rId205"/>
    <p:sldId id="568" r:id="rId206"/>
    <p:sldId id="570" r:id="rId207"/>
    <p:sldId id="573" r:id="rId208"/>
    <p:sldId id="574" r:id="rId209"/>
    <p:sldId id="575" r:id="rId210"/>
    <p:sldId id="576" r:id="rId211"/>
    <p:sldId id="577" r:id="rId212"/>
    <p:sldId id="572" r:id="rId213"/>
    <p:sldId id="334" r:id="rId214"/>
    <p:sldId id="335" r:id="rId215"/>
    <p:sldId id="336" r:id="rId216"/>
    <p:sldId id="585" r:id="rId217"/>
    <p:sldId id="586" r:id="rId218"/>
    <p:sldId id="337" r:id="rId219"/>
    <p:sldId id="338" r:id="rId220"/>
    <p:sldId id="339" r:id="rId221"/>
    <p:sldId id="340" r:id="rId222"/>
    <p:sldId id="341" r:id="rId223"/>
    <p:sldId id="342" r:id="rId224"/>
    <p:sldId id="343" r:id="rId225"/>
    <p:sldId id="344" r:id="rId226"/>
    <p:sldId id="345" r:id="rId227"/>
    <p:sldId id="587" r:id="rId228"/>
    <p:sldId id="588" r:id="rId229"/>
    <p:sldId id="591" r:id="rId230"/>
    <p:sldId id="589" r:id="rId231"/>
    <p:sldId id="590" r:id="rId23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31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91" Type="http://schemas.openxmlformats.org/officeDocument/2006/relationships/slide" Target="slides/slide186.xml"/><Relationship Id="rId205" Type="http://schemas.openxmlformats.org/officeDocument/2006/relationships/slide" Target="slides/slide200.xml"/><Relationship Id="rId226" Type="http://schemas.openxmlformats.org/officeDocument/2006/relationships/slide" Target="slides/slide22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81" Type="http://schemas.openxmlformats.org/officeDocument/2006/relationships/slide" Target="slides/slide176.xml"/><Relationship Id="rId216" Type="http://schemas.openxmlformats.org/officeDocument/2006/relationships/slide" Target="slides/slide211.xml"/><Relationship Id="rId237" Type="http://schemas.openxmlformats.org/officeDocument/2006/relationships/tableStyles" Target="tableStyles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55" Type="http://schemas.openxmlformats.org/officeDocument/2006/relationships/slide" Target="slides/slide150.xml"/><Relationship Id="rId171" Type="http://schemas.openxmlformats.org/officeDocument/2006/relationships/slide" Target="slides/slide166.xml"/><Relationship Id="rId176" Type="http://schemas.openxmlformats.org/officeDocument/2006/relationships/slide" Target="slides/slide171.xml"/><Relationship Id="rId192" Type="http://schemas.openxmlformats.org/officeDocument/2006/relationships/slide" Target="slides/slide187.xml"/><Relationship Id="rId197" Type="http://schemas.openxmlformats.org/officeDocument/2006/relationships/slide" Target="slides/slide192.xml"/><Relationship Id="rId206" Type="http://schemas.openxmlformats.org/officeDocument/2006/relationships/slide" Target="slides/slide201.xml"/><Relationship Id="rId227" Type="http://schemas.openxmlformats.org/officeDocument/2006/relationships/slide" Target="slides/slide222.xml"/><Relationship Id="rId201" Type="http://schemas.openxmlformats.org/officeDocument/2006/relationships/slide" Target="slides/slide196.xml"/><Relationship Id="rId222" Type="http://schemas.openxmlformats.org/officeDocument/2006/relationships/slide" Target="slides/slide217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61" Type="http://schemas.openxmlformats.org/officeDocument/2006/relationships/slide" Target="slides/slide156.xml"/><Relationship Id="rId166" Type="http://schemas.openxmlformats.org/officeDocument/2006/relationships/slide" Target="slides/slide161.xml"/><Relationship Id="rId182" Type="http://schemas.openxmlformats.org/officeDocument/2006/relationships/slide" Target="slides/slide177.xml"/><Relationship Id="rId187" Type="http://schemas.openxmlformats.org/officeDocument/2006/relationships/slide" Target="slides/slide182.xml"/><Relationship Id="rId217" Type="http://schemas.openxmlformats.org/officeDocument/2006/relationships/slide" Target="slides/slide21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12" Type="http://schemas.openxmlformats.org/officeDocument/2006/relationships/slide" Target="slides/slide207.xml"/><Relationship Id="rId233" Type="http://schemas.openxmlformats.org/officeDocument/2006/relationships/notesMaster" Target="notesMasters/notesMaster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51" Type="http://schemas.openxmlformats.org/officeDocument/2006/relationships/slide" Target="slides/slide146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198" Type="http://schemas.openxmlformats.org/officeDocument/2006/relationships/slide" Target="slides/slide193.xml"/><Relationship Id="rId172" Type="http://schemas.openxmlformats.org/officeDocument/2006/relationships/slide" Target="slides/slide167.xml"/><Relationship Id="rId193" Type="http://schemas.openxmlformats.org/officeDocument/2006/relationships/slide" Target="slides/slide188.xml"/><Relationship Id="rId202" Type="http://schemas.openxmlformats.org/officeDocument/2006/relationships/slide" Target="slides/slide197.xml"/><Relationship Id="rId207" Type="http://schemas.openxmlformats.org/officeDocument/2006/relationships/slide" Target="slides/slide202.xml"/><Relationship Id="rId223" Type="http://schemas.openxmlformats.org/officeDocument/2006/relationships/slide" Target="slides/slide218.xml"/><Relationship Id="rId228" Type="http://schemas.openxmlformats.org/officeDocument/2006/relationships/slide" Target="slides/slide22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slide" Target="slides/slide183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slide" Target="slides/slide157.xml"/><Relationship Id="rId183" Type="http://schemas.openxmlformats.org/officeDocument/2006/relationships/slide" Target="slides/slide178.xml"/><Relationship Id="rId213" Type="http://schemas.openxmlformats.org/officeDocument/2006/relationships/slide" Target="slides/slide208.xml"/><Relationship Id="rId218" Type="http://schemas.openxmlformats.org/officeDocument/2006/relationships/slide" Target="slides/slide213.xml"/><Relationship Id="rId234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4" Type="http://schemas.openxmlformats.org/officeDocument/2006/relationships/slide" Target="slides/slide189.xml"/><Relationship Id="rId199" Type="http://schemas.openxmlformats.org/officeDocument/2006/relationships/slide" Target="slides/slide194.xml"/><Relationship Id="rId203" Type="http://schemas.openxmlformats.org/officeDocument/2006/relationships/slide" Target="slides/slide198.xml"/><Relationship Id="rId208" Type="http://schemas.openxmlformats.org/officeDocument/2006/relationships/slide" Target="slides/slide203.xml"/><Relationship Id="rId229" Type="http://schemas.openxmlformats.org/officeDocument/2006/relationships/slide" Target="slides/slide224.xml"/><Relationship Id="rId19" Type="http://schemas.openxmlformats.org/officeDocument/2006/relationships/slide" Target="slides/slide14.xml"/><Relationship Id="rId224" Type="http://schemas.openxmlformats.org/officeDocument/2006/relationships/slide" Target="slides/slide219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slide" Target="slides/slide179.xml"/><Relationship Id="rId189" Type="http://schemas.openxmlformats.org/officeDocument/2006/relationships/slide" Target="slides/slide184.xml"/><Relationship Id="rId219" Type="http://schemas.openxmlformats.org/officeDocument/2006/relationships/slide" Target="slides/slide214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09.xml"/><Relationship Id="rId230" Type="http://schemas.openxmlformats.org/officeDocument/2006/relationships/slide" Target="slides/slide225.xml"/><Relationship Id="rId235" Type="http://schemas.openxmlformats.org/officeDocument/2006/relationships/viewProps" Target="viewProps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79" Type="http://schemas.openxmlformats.org/officeDocument/2006/relationships/slide" Target="slides/slide174.xml"/><Relationship Id="rId195" Type="http://schemas.openxmlformats.org/officeDocument/2006/relationships/slide" Target="slides/slide190.xml"/><Relationship Id="rId209" Type="http://schemas.openxmlformats.org/officeDocument/2006/relationships/slide" Target="slides/slide204.xml"/><Relationship Id="rId190" Type="http://schemas.openxmlformats.org/officeDocument/2006/relationships/slide" Target="slides/slide185.xml"/><Relationship Id="rId204" Type="http://schemas.openxmlformats.org/officeDocument/2006/relationships/slide" Target="slides/slide199.xml"/><Relationship Id="rId220" Type="http://schemas.openxmlformats.org/officeDocument/2006/relationships/slide" Target="slides/slide215.xml"/><Relationship Id="rId225" Type="http://schemas.openxmlformats.org/officeDocument/2006/relationships/slide" Target="slides/slide220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185" Type="http://schemas.openxmlformats.org/officeDocument/2006/relationships/slide" Target="slides/slide18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80" Type="http://schemas.openxmlformats.org/officeDocument/2006/relationships/slide" Target="slides/slide175.xml"/><Relationship Id="rId210" Type="http://schemas.openxmlformats.org/officeDocument/2006/relationships/slide" Target="slides/slide205.xml"/><Relationship Id="rId215" Type="http://schemas.openxmlformats.org/officeDocument/2006/relationships/slide" Target="slides/slide210.xml"/><Relationship Id="rId236" Type="http://schemas.openxmlformats.org/officeDocument/2006/relationships/theme" Target="theme/theme1.xml"/><Relationship Id="rId26" Type="http://schemas.openxmlformats.org/officeDocument/2006/relationships/slide" Target="slides/slide21.xml"/><Relationship Id="rId231" Type="http://schemas.openxmlformats.org/officeDocument/2006/relationships/slide" Target="slides/slide226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slide" Target="slides/slide170.xml"/><Relationship Id="rId196" Type="http://schemas.openxmlformats.org/officeDocument/2006/relationships/slide" Target="slides/slide191.xml"/><Relationship Id="rId200" Type="http://schemas.openxmlformats.org/officeDocument/2006/relationships/slide" Target="slides/slide195.xml"/><Relationship Id="rId16" Type="http://schemas.openxmlformats.org/officeDocument/2006/relationships/slide" Target="slides/slide11.xml"/><Relationship Id="rId221" Type="http://schemas.openxmlformats.org/officeDocument/2006/relationships/slide" Target="slides/slide216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186" Type="http://schemas.openxmlformats.org/officeDocument/2006/relationships/slide" Target="slides/slide181.xml"/><Relationship Id="rId211" Type="http://schemas.openxmlformats.org/officeDocument/2006/relationships/slide" Target="slides/slide206.xml"/><Relationship Id="rId232" Type="http://schemas.openxmlformats.org/officeDocument/2006/relationships/slide" Target="slides/slide227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0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png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6.w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8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png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3.w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7.w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8.w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9.wmf"/></Relationships>
</file>

<file path=ppt/drawings/_rels/vmlDrawing5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wmf"/><Relationship Id="rId1" Type="http://schemas.openxmlformats.org/officeDocument/2006/relationships/image" Target="../media/image192.w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5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7.png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8.w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9.w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0.w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DE859-EDE1-4E3C-9582-E11E4A7D7BA5}" type="datetimeFigureOut">
              <a:rPr lang="it-IT" smtClean="0"/>
              <a:pPr/>
              <a:t>17/12/2016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58D77-F860-46B2-AD3A-0F0C6D7BEB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05351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26386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0977566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877AB0B-B046-4648-97EA-F3E943E94C60}" type="slidenum">
              <a:rPr lang="it-IT"/>
              <a:pPr/>
              <a:t>183</a:t>
            </a:fld>
            <a:endParaRPr lang="it-IT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1EE8313-92AC-4400-A086-753180071A3C}" type="slidenum">
              <a:rPr lang="it-IT"/>
              <a:pPr/>
              <a:t>187</a:t>
            </a:fld>
            <a:endParaRPr 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2F8F35-80B0-4917-A45A-C520FADB8C76}" type="slidenum">
              <a:rPr lang="it-IT"/>
              <a:pPr/>
              <a:t>188</a:t>
            </a:fld>
            <a:endParaRPr lang="it-IT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7E543B2-EFD6-454C-83C8-54CD26B78D28}" type="slidenum">
              <a:rPr lang="it-IT"/>
              <a:pPr/>
              <a:t>189</a:t>
            </a:fld>
            <a:endParaRPr lang="it-IT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525256-B277-4961-B2DA-956868E589B9}" type="slidenum">
              <a:rPr lang="it-IT"/>
              <a:pPr/>
              <a:t>190</a:t>
            </a:fld>
            <a:endParaRPr lang="it-IT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67318E-3447-4135-B2E0-D4239A568B02}" type="slidenum">
              <a:rPr lang="it-IT"/>
              <a:pPr/>
              <a:t>191</a:t>
            </a:fld>
            <a:endParaRPr lang="it-IT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CBD6368-647C-45BE-86A9-F9854A23EEDF}" type="slidenum">
              <a:rPr lang="it-IT" sz="1200">
                <a:solidFill>
                  <a:srgbClr val="00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191</a:t>
            </a:fld>
            <a:endParaRPr lang="it-IT" sz="1200">
              <a:solidFill>
                <a:srgbClr val="000000"/>
              </a:solidFill>
              <a:latin typeface="Calibri" pitchFamily="32" charset="0"/>
              <a:ea typeface="MS PGothic" pitchFamily="32" charset="0"/>
              <a:cs typeface="MS PGothic" pitchFamily="32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431EB7-72DA-481D-9A48-7538C22A8202}" type="slidenum">
              <a:rPr lang="it-IT"/>
              <a:pPr/>
              <a:t>192</a:t>
            </a:fld>
            <a:endParaRPr lang="it-IT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6D06CF-7097-4B9A-B79E-6D7DCF4B1667}" type="slidenum">
              <a:rPr lang="it-IT"/>
              <a:pPr/>
              <a:t>193</a:t>
            </a:fld>
            <a:endParaRPr lang="it-IT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3ACCB0-6641-4740-82FB-8F1062642C59}" type="slidenum">
              <a:rPr lang="it-IT"/>
              <a:pPr/>
              <a:t>194</a:t>
            </a:fld>
            <a:endParaRPr lang="it-IT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707CC0-A871-48C4-8523-2B34825ACC54}" type="slidenum">
              <a:rPr lang="it-IT"/>
              <a:pPr/>
              <a:t>195</a:t>
            </a:fld>
            <a:endParaRPr lang="it-IT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0314961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E37C58-78A6-4AA6-90E5-D176B2FB7F56}" type="slidenum">
              <a:rPr lang="it-IT"/>
              <a:pPr/>
              <a:t>196</a:t>
            </a:fld>
            <a:endParaRPr lang="it-IT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A066321-7437-4D06-9366-1DF8B3D00395}" type="slidenum">
              <a:rPr lang="it-IT"/>
              <a:pPr/>
              <a:t>197</a:t>
            </a:fld>
            <a:endParaRPr lang="it-IT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22C2A51-236B-4D94-9315-169ECA05EE4F}" type="slidenum">
              <a:rPr lang="it-IT"/>
              <a:pPr/>
              <a:t>198</a:t>
            </a:fld>
            <a:endParaRPr lang="it-IT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5E48F67-1941-42A5-91D4-49FB7189B3DE}" type="slidenum">
              <a:rPr lang="it-IT"/>
              <a:pPr/>
              <a:t>199</a:t>
            </a:fld>
            <a:endParaRPr lang="it-IT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720F95-4CD9-47BB-8F04-9CFCF30EDE64}" type="slidenum">
              <a:rPr lang="it-IT"/>
              <a:pPr/>
              <a:t>200</a:t>
            </a:fld>
            <a:endParaRPr lang="it-IT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632184-A5BE-4D62-90F9-35600DE586C7}" type="slidenum">
              <a:rPr lang="it-IT"/>
              <a:pPr/>
              <a:t>201</a:t>
            </a:fld>
            <a:endParaRPr lang="it-IT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B76F0E-7C18-4B5C-9B7E-80C0D77C6847}" type="slidenum">
              <a:rPr lang="it-IT"/>
              <a:pPr/>
              <a:t>202</a:t>
            </a:fld>
            <a:endParaRPr lang="it-IT"/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B5C95A-B5A4-4ACF-BC64-FCC654708F6D}" type="slidenum">
              <a:rPr lang="it-IT"/>
              <a:pPr/>
              <a:t>203</a:t>
            </a:fld>
            <a:endParaRPr lang="it-IT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6ED57D0-F097-4FB9-9BC1-F7E9B1F3F039}" type="slidenum">
              <a:rPr lang="it-IT"/>
              <a:pPr/>
              <a:t>204</a:t>
            </a:fld>
            <a:endParaRPr lang="it-IT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DD5A77-8C75-4947-A89E-B92CDA3AF886}" type="slidenum">
              <a:rPr lang="it-IT"/>
              <a:pPr/>
              <a:t>205</a:t>
            </a:fld>
            <a:endParaRPr lang="it-IT"/>
          </a:p>
        </p:txBody>
      </p:sp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474201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B17FFC-6C3E-4824-BB41-9A55265A55C4}" type="slidenum">
              <a:rPr lang="it-IT"/>
              <a:pPr/>
              <a:t>206</a:t>
            </a:fld>
            <a:endParaRPr lang="it-IT"/>
          </a:p>
        </p:txBody>
      </p:sp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0344DE5-258F-4B02-9674-A5341CAC5F99}" type="slidenum">
              <a:rPr lang="it-IT"/>
              <a:pPr/>
              <a:t>207</a:t>
            </a:fld>
            <a:endParaRPr lang="it-IT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73DAE09-83E9-4380-85A0-674B428F0C49}" type="slidenum">
              <a:rPr lang="it-IT"/>
              <a:pPr/>
              <a:t>208</a:t>
            </a:fld>
            <a:endParaRPr lang="it-IT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5B473F2-3F16-42A0-ACA6-2B0F667C77E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756357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04E12878-B25A-4399-8739-626A539F0EAA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0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962724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80F4819C-8754-4DF9-9D77-C791A7832134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4144317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53" name="CustomShape 2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B0C78-984E-483C-9EED-43EBC244901B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3753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ustomShape 1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CFAC1-DAF8-4FCF-83F0-2FE2CDA69BC9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1" name="TextShape 2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xmlns="" val="2649528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669CDCC-5FFE-4CD0-B041-05AEF8816C28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3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045015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063622B7-3176-4EF2-8524-A2F2D241F757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3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4047865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133702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54E8907-CF30-4849-B05A-4118F1852725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8758637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14502367-D2CD-4873-9324-EBB0E2C2B454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4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5164180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49614F06-E272-44E1-817D-CDD0B36FA3A5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4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922098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1FFCE6E-A85E-4980-84F9-60192090389A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4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4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0723673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F087F18-8445-49D2-8575-C91DAEC1771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75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7655000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23B8D18-B9B7-4A1C-AFBE-D4DB1FBC6F44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5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3743082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544D1CB-74FE-4708-9631-A37DFB6F8661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5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0418289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409E3E06-7CF4-4EC8-9D5F-85901E165246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05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05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3384335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96928E-3BDE-4897-B20E-E9919E46C3C0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6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1992117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0AADF90B-1E13-4A6E-9086-A00687859617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46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46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576278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547747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05FC89A2-96AE-4462-A2BC-40E1B4A042FB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67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8860877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5A18743-60C9-44FF-B4AB-1568F5E67A67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77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3881964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9A250B0-2EFB-40DF-BBCD-8F713EC7AF95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7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0850671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6AAAAB59-B898-4BE8-8D98-BFF4B1B3CA55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90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98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98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40403544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71ECE5B5-45E1-479C-8C4C-1C281283016A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91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8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1903162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B60A796-0CCD-45B2-B409-22D6BC1EA672}" type="slidenum">
              <a:rPr lang="it-IT"/>
              <a:pPr/>
              <a:t>95</a:t>
            </a:fld>
            <a:endParaRPr lang="it-IT"/>
          </a:p>
        </p:txBody>
      </p:sp>
      <p:sp>
        <p:nvSpPr>
          <p:cNvPr id="778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029199-D701-4523-BDD0-1E5D6A1AF753}" type="slidenum">
              <a:rPr lang="it-IT"/>
              <a:pPr/>
              <a:t>97</a:t>
            </a:fld>
            <a:endParaRPr lang="it-IT"/>
          </a:p>
        </p:txBody>
      </p:sp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C121180-A8B7-4894-852C-0D1C391AC4B9}" type="slidenum">
              <a:rPr lang="it-IT"/>
              <a:pPr/>
              <a:t>99</a:t>
            </a:fld>
            <a:endParaRPr lang="it-IT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38667D6-397C-4445-AF81-9C8C2CFE4D40}" type="slidenum">
              <a:rPr lang="it-IT"/>
              <a:pPr/>
              <a:t>100</a:t>
            </a:fld>
            <a:endParaRPr lang="it-IT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C121180-A8B7-4894-852C-0D1C391AC4B9}" type="slidenum">
              <a:rPr lang="it-IT"/>
              <a:pPr/>
              <a:t>101</a:t>
            </a:fld>
            <a:endParaRPr lang="it-IT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218304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38667D6-397C-4445-AF81-9C8C2CFE4D40}" type="slidenum">
              <a:rPr lang="it-IT"/>
              <a:pPr/>
              <a:t>102</a:t>
            </a:fld>
            <a:endParaRPr lang="it-IT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A5F040-4BB3-452D-A6A4-94EF2C8DF0F3}" type="slidenum">
              <a:rPr lang="it-IT"/>
              <a:pPr/>
              <a:t>104</a:t>
            </a:fld>
            <a:endParaRPr lang="it-IT"/>
          </a:p>
        </p:txBody>
      </p:sp>
      <p:sp>
        <p:nvSpPr>
          <p:cNvPr id="1157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2D2D0EB-BB3F-4C78-B6E2-B2BFD444F422}" type="slidenum">
              <a:rPr lang="it-IT"/>
              <a:pPr/>
              <a:t>105</a:t>
            </a:fld>
            <a:endParaRPr lang="it-IT"/>
          </a:p>
        </p:txBody>
      </p:sp>
      <p:sp>
        <p:nvSpPr>
          <p:cNvPr id="1167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779176-AFD1-4BE2-BEE6-A02F2565C575}" type="slidenum">
              <a:rPr lang="it-IT"/>
              <a:pPr/>
              <a:t>106</a:t>
            </a:fld>
            <a:endParaRPr lang="it-IT"/>
          </a:p>
        </p:txBody>
      </p:sp>
      <p:sp>
        <p:nvSpPr>
          <p:cNvPr id="1177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3F81927-3454-4E49-A8AF-4CAFAC565848}" type="slidenum">
              <a:rPr lang="it-IT"/>
              <a:pPr/>
              <a:t>107</a:t>
            </a:fld>
            <a:endParaRPr lang="it-IT"/>
          </a:p>
        </p:txBody>
      </p:sp>
      <p:sp>
        <p:nvSpPr>
          <p:cNvPr id="1187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6F3CDE3-316B-47B2-ADA0-FC70CB3193D8}" type="slidenum">
              <a:rPr lang="it-IT"/>
              <a:pPr/>
              <a:t>108</a:t>
            </a:fld>
            <a:endParaRPr lang="it-IT"/>
          </a:p>
        </p:txBody>
      </p:sp>
      <p:sp>
        <p:nvSpPr>
          <p:cNvPr id="1198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12A34EE-9CB4-4322-93A6-DCB884C11204}" type="slidenum">
              <a:rPr lang="it-IT"/>
              <a:pPr/>
              <a:t>109</a:t>
            </a:fld>
            <a:endParaRPr lang="it-IT"/>
          </a:p>
        </p:txBody>
      </p:sp>
      <p:sp>
        <p:nvSpPr>
          <p:cNvPr id="1208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48FA9CC-5476-428B-A525-2FE0FAB6CB05}" type="slidenum">
              <a:rPr lang="it-IT"/>
              <a:pPr/>
              <a:t>112</a:t>
            </a:fld>
            <a:endParaRPr lang="it-IT"/>
          </a:p>
        </p:txBody>
      </p:sp>
      <p:sp>
        <p:nvSpPr>
          <p:cNvPr id="1269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5561E6-BEED-4F26-B4BD-76D4E564253D}" type="slidenum">
              <a:rPr lang="it-IT"/>
              <a:pPr/>
              <a:t>114</a:t>
            </a:fld>
            <a:endParaRPr lang="it-IT"/>
          </a:p>
        </p:txBody>
      </p:sp>
      <p:sp>
        <p:nvSpPr>
          <p:cNvPr id="1280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A3FD895-01B8-4770-8178-B2CBD617E8A3}" type="slidenum">
              <a:rPr lang="it-IT"/>
              <a:pPr/>
              <a:t>115</a:t>
            </a:fld>
            <a:endParaRPr lang="it-IT"/>
          </a:p>
        </p:txBody>
      </p:sp>
      <p:sp>
        <p:nvSpPr>
          <p:cNvPr id="1218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56921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1C6F88-00B5-4637-90BF-AC309EA30857}" type="slidenum">
              <a:rPr lang="it-IT"/>
              <a:pPr/>
              <a:t>116</a:t>
            </a:fld>
            <a:endParaRPr lang="it-IT"/>
          </a:p>
        </p:txBody>
      </p:sp>
      <p:sp>
        <p:nvSpPr>
          <p:cNvPr id="1228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D562F05-8CF1-46A2-9AE3-EA50FE6111B9}" type="slidenum">
              <a:rPr lang="it-IT"/>
              <a:pPr/>
              <a:t>117</a:t>
            </a:fld>
            <a:endParaRPr lang="it-IT"/>
          </a:p>
        </p:txBody>
      </p:sp>
      <p:sp>
        <p:nvSpPr>
          <p:cNvPr id="1239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56E01F9-CDCC-43E4-A612-1CDDFCF16CCB}" type="slidenum">
              <a:rPr lang="it-IT"/>
              <a:pPr/>
              <a:t>118</a:t>
            </a:fld>
            <a:endParaRPr lang="it-IT"/>
          </a:p>
        </p:txBody>
      </p:sp>
      <p:sp>
        <p:nvSpPr>
          <p:cNvPr id="1249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2F839A-6786-40B3-B877-01152E37D0D7}" type="slidenum">
              <a:rPr lang="it-IT"/>
              <a:pPr/>
              <a:t>119</a:t>
            </a:fld>
            <a:endParaRPr lang="it-IT"/>
          </a:p>
        </p:txBody>
      </p:sp>
      <p:sp>
        <p:nvSpPr>
          <p:cNvPr id="1259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3721C0-E450-4393-A9D7-4490E850EC28}" type="slidenum">
              <a:rPr lang="it-IT"/>
              <a:pPr/>
              <a:t>120</a:t>
            </a:fld>
            <a:endParaRPr lang="it-IT"/>
          </a:p>
        </p:txBody>
      </p:sp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A862E4-EB09-44A9-93C7-DBBAB40A9A06}" type="slidenum">
              <a:rPr lang="it-IT"/>
              <a:pPr/>
              <a:t>122</a:t>
            </a:fld>
            <a:endParaRPr lang="it-IT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3D8B938-1E45-490C-BEDA-BAD683439450}" type="slidenum">
              <a:rPr lang="it-IT"/>
              <a:pPr/>
              <a:t>125</a:t>
            </a:fld>
            <a:endParaRPr lang="it-IT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CBFFAC9-F8B9-40B5-AF38-5494CD9F1FC6}" type="slidenum">
              <a:rPr lang="it-IT"/>
              <a:pPr/>
              <a:t>126</a:t>
            </a:fld>
            <a:endParaRPr lang="it-IT"/>
          </a:p>
        </p:txBody>
      </p:sp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3F08CC0-BF9E-4669-898A-E0ED37EFAD8D}" type="slidenum">
              <a:rPr lang="it-IT"/>
              <a:pPr/>
              <a:t>127</a:t>
            </a:fld>
            <a:endParaRPr lang="it-IT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4AFD8C-22F7-4853-AEC8-9664C53171D9}" type="slidenum">
              <a:rPr lang="it-IT"/>
              <a:pPr/>
              <a:t>130</a:t>
            </a:fld>
            <a:endParaRPr lang="it-IT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749125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79BA2EB-AEF7-4CD3-BE92-987A4CDF5126}" type="slidenum">
              <a:rPr lang="it-IT"/>
              <a:pPr/>
              <a:t>131</a:t>
            </a:fld>
            <a:endParaRPr lang="it-IT"/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1DE630-6CF6-4483-B983-D8232BFD4706}" type="slidenum">
              <a:rPr lang="it-IT"/>
              <a:pPr/>
              <a:t>132</a:t>
            </a:fld>
            <a:endParaRPr lang="it-IT"/>
          </a:p>
        </p:txBody>
      </p:sp>
      <p:sp>
        <p:nvSpPr>
          <p:cNvPr id="890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3D803F-E00C-49FF-94CF-BCF090BA3969}" type="slidenum">
              <a:rPr lang="it-IT"/>
              <a:pPr/>
              <a:t>133</a:t>
            </a:fld>
            <a:endParaRPr lang="it-IT"/>
          </a:p>
        </p:txBody>
      </p:sp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A53140-A218-4E17-82A5-AF3D1CC9EFCF}" type="slidenum">
              <a:rPr lang="it-IT"/>
              <a:pPr/>
              <a:t>134</a:t>
            </a:fld>
            <a:endParaRPr lang="it-IT"/>
          </a:p>
        </p:txBody>
      </p:sp>
      <p:sp>
        <p:nvSpPr>
          <p:cNvPr id="911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59F417-D25E-4713-82E6-DFF25C7CE63B}" type="slidenum">
              <a:rPr lang="it-IT"/>
              <a:pPr/>
              <a:t>135</a:t>
            </a:fld>
            <a:endParaRPr lang="it-IT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BFF784-2AC6-4E38-A65D-CB96F2522985}" type="slidenum">
              <a:rPr lang="it-IT"/>
              <a:pPr/>
              <a:t>136</a:t>
            </a:fld>
            <a:endParaRPr lang="it-IT"/>
          </a:p>
        </p:txBody>
      </p:sp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E618DD-C7B8-45C8-B18D-5D67C7F7C573}" type="slidenum">
              <a:rPr lang="it-IT"/>
              <a:pPr/>
              <a:t>137</a:t>
            </a:fld>
            <a:endParaRPr lang="it-IT"/>
          </a:p>
        </p:txBody>
      </p:sp>
      <p:sp>
        <p:nvSpPr>
          <p:cNvPr id="1003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D707C5-9540-4DF9-BCE0-A1C84761CEB5}" type="slidenum">
              <a:rPr lang="it-IT"/>
              <a:pPr/>
              <a:t>138</a:t>
            </a:fld>
            <a:endParaRPr lang="it-IT"/>
          </a:p>
        </p:txBody>
      </p:sp>
      <p:sp>
        <p:nvSpPr>
          <p:cNvPr id="1054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84FA7C-DADC-407C-B4FE-EEF9EB1454AA}" type="slidenum">
              <a:rPr lang="it-IT"/>
              <a:pPr/>
              <a:t>139</a:t>
            </a:fld>
            <a:endParaRPr lang="it-IT"/>
          </a:p>
        </p:txBody>
      </p:sp>
      <p:sp>
        <p:nvSpPr>
          <p:cNvPr id="1064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055631-C74E-49AB-A5CA-8830A37EF272}" type="slidenum">
              <a:rPr lang="it-IT"/>
              <a:pPr/>
              <a:t>140</a:t>
            </a:fld>
            <a:endParaRPr lang="it-IT"/>
          </a:p>
        </p:txBody>
      </p:sp>
      <p:sp>
        <p:nvSpPr>
          <p:cNvPr id="962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3018250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52388E-A34D-40E3-AD29-49EA5BFD8B4E}" type="slidenum">
              <a:rPr lang="it-IT"/>
              <a:pPr/>
              <a:t>141</a:t>
            </a:fld>
            <a:endParaRPr lang="it-IT"/>
          </a:p>
        </p:txBody>
      </p:sp>
      <p:sp>
        <p:nvSpPr>
          <p:cNvPr id="972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C12C50-183D-44FC-ADD5-973A69FD2819}" type="slidenum">
              <a:rPr lang="it-IT"/>
              <a:pPr/>
              <a:t>142</a:t>
            </a:fld>
            <a:endParaRPr lang="it-IT"/>
          </a:p>
        </p:txBody>
      </p:sp>
      <p:sp>
        <p:nvSpPr>
          <p:cNvPr id="983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E828476-D5D3-4D71-B9FD-D75EF192AECE}" type="slidenum">
              <a:rPr lang="it-IT"/>
              <a:pPr/>
              <a:t>143</a:t>
            </a:fld>
            <a:endParaRPr lang="it-IT"/>
          </a:p>
        </p:txBody>
      </p:sp>
      <p:sp>
        <p:nvSpPr>
          <p:cNvPr id="993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EFECC7-86D4-48E1-A079-A5533B28EB69}" type="slidenum">
              <a:rPr lang="it-IT"/>
              <a:pPr/>
              <a:t>145</a:t>
            </a:fld>
            <a:endParaRPr lang="it-IT"/>
          </a:p>
        </p:txBody>
      </p:sp>
      <p:sp>
        <p:nvSpPr>
          <p:cNvPr id="1126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85FA34-DD99-4D1B-800A-9EFFE2E05355}" type="slidenum">
              <a:rPr lang="it-IT"/>
              <a:pPr/>
              <a:t>146</a:t>
            </a:fld>
            <a:endParaRPr lang="it-IT"/>
          </a:p>
        </p:txBody>
      </p:sp>
      <p:sp>
        <p:nvSpPr>
          <p:cNvPr id="1136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568BFD3-7F9D-4ABA-A36C-AA69878239FF}" type="slidenum">
              <a:rPr lang="it-IT"/>
              <a:pPr/>
              <a:t>148</a:t>
            </a:fld>
            <a:endParaRPr lang="it-IT"/>
          </a:p>
        </p:txBody>
      </p:sp>
      <p:sp>
        <p:nvSpPr>
          <p:cNvPr id="1290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64C76C-B606-47B3-9DC7-A3947E475D04}" type="slidenum">
              <a:rPr lang="it-IT"/>
              <a:pPr/>
              <a:t>149</a:t>
            </a:fld>
            <a:endParaRPr lang="it-IT"/>
          </a:p>
        </p:txBody>
      </p:sp>
      <p:sp>
        <p:nvSpPr>
          <p:cNvPr id="1300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195547-A908-48BD-9666-51D87CC5496B}" type="slidenum">
              <a:rPr lang="it-IT"/>
              <a:pPr/>
              <a:t>150</a:t>
            </a:fld>
            <a:endParaRPr lang="it-IT"/>
          </a:p>
        </p:txBody>
      </p:sp>
      <p:sp>
        <p:nvSpPr>
          <p:cNvPr id="1310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6B0E7CF-D013-4B44-9F4A-6DE1DF292DBC}" type="slidenum">
              <a:rPr lang="it-IT"/>
              <a:pPr/>
              <a:t>151</a:t>
            </a:fld>
            <a:endParaRPr lang="it-IT"/>
          </a:p>
        </p:txBody>
      </p:sp>
      <p:sp>
        <p:nvSpPr>
          <p:cNvPr id="132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FF4594-AEDF-4F6D-965E-7172C0195AB6}" type="slidenum">
              <a:rPr lang="it-IT"/>
              <a:pPr/>
              <a:t>152</a:t>
            </a:fld>
            <a:endParaRPr lang="it-IT"/>
          </a:p>
        </p:txBody>
      </p:sp>
      <p:sp>
        <p:nvSpPr>
          <p:cNvPr id="134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0367425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F3CCC5-CC28-4A71-8C84-71D37E6343F6}" type="slidenum">
              <a:rPr lang="it-IT"/>
              <a:pPr/>
              <a:t>156</a:t>
            </a:fld>
            <a:endParaRPr lang="it-IT"/>
          </a:p>
        </p:txBody>
      </p:sp>
      <p:sp>
        <p:nvSpPr>
          <p:cNvPr id="140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F8AB16B-A6F9-45EC-9A11-7ACF0774C378}" type="slidenum">
              <a:rPr lang="it-IT"/>
              <a:pPr/>
              <a:t>157</a:t>
            </a:fld>
            <a:endParaRPr lang="it-IT"/>
          </a:p>
        </p:txBody>
      </p:sp>
      <p:sp>
        <p:nvSpPr>
          <p:cNvPr id="1413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E058BA-C3EC-4306-AD08-48A16194ADFB}" type="slidenum">
              <a:rPr lang="it-IT"/>
              <a:pPr/>
              <a:t>158</a:t>
            </a:fld>
            <a:endParaRPr lang="it-IT"/>
          </a:p>
        </p:txBody>
      </p:sp>
      <p:sp>
        <p:nvSpPr>
          <p:cNvPr id="143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277BB6-6B29-4D48-9988-829E0A47F48F}" type="slidenum">
              <a:rPr lang="it-IT"/>
              <a:pPr/>
              <a:t>159</a:t>
            </a:fld>
            <a:endParaRPr lang="it-IT"/>
          </a:p>
        </p:txBody>
      </p:sp>
      <p:sp>
        <p:nvSpPr>
          <p:cNvPr id="144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ED54F3-5559-41C0-B6CF-6307EAE76200}" type="slidenum">
              <a:rPr lang="it-IT"/>
              <a:pPr/>
              <a:t>160</a:t>
            </a:fld>
            <a:endParaRPr lang="it-IT"/>
          </a:p>
        </p:txBody>
      </p:sp>
      <p:sp>
        <p:nvSpPr>
          <p:cNvPr id="145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E28494D-2BA1-4A6E-AFF3-F4E1AC9F138D}" type="slidenum">
              <a:rPr lang="it-IT"/>
              <a:pPr/>
              <a:t>161</a:t>
            </a:fld>
            <a:endParaRPr lang="it-IT"/>
          </a:p>
        </p:txBody>
      </p:sp>
      <p:sp>
        <p:nvSpPr>
          <p:cNvPr id="148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2DB07E-1B83-4E3B-98C9-639F012D80B9}" type="slidenum">
              <a:rPr lang="it-IT"/>
              <a:pPr/>
              <a:t>162</a:t>
            </a:fld>
            <a:endParaRPr lang="it-IT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16EEBDC-3A03-4D93-B748-7F23B44AE879}" type="slidenum">
              <a:rPr lang="it-IT"/>
              <a:pPr/>
              <a:t>169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44B844-3E8E-4FC3-8071-974955A3D924}" type="slidenum">
              <a:rPr lang="it-IT"/>
              <a:pPr/>
              <a:t>171</a:t>
            </a:fld>
            <a:endParaRPr lang="it-IT"/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D2879E9-C4D2-4202-9F77-7B6F4D149B48}" type="slidenum">
              <a:rPr lang="it-IT"/>
              <a:pPr/>
              <a:t>172</a:t>
            </a:fld>
            <a:endParaRPr lang="it-IT"/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3756299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5146BE7-FEA6-4CA3-8477-8EDF347BB59B}" type="slidenum">
              <a:rPr lang="it-IT"/>
              <a:pPr/>
              <a:t>173</a:t>
            </a:fld>
            <a:endParaRPr lang="it-IT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7A064E7-3938-4EDC-9F9C-2387E70476C3}" type="slidenum">
              <a:rPr lang="it-IT"/>
              <a:pPr/>
              <a:t>174</a:t>
            </a:fld>
            <a:endParaRPr lang="it-IT"/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2A2B23-4962-4C04-9A71-EC8F7FC2D377}" type="slidenum">
              <a:rPr lang="it-IT"/>
              <a:pPr/>
              <a:t>175</a:t>
            </a:fld>
            <a:endParaRPr lang="it-IT"/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319F76-8A96-4E8F-9E06-CDCD343B1916}" type="slidenum">
              <a:rPr lang="it-IT"/>
              <a:pPr/>
              <a:t>176</a:t>
            </a:fld>
            <a:endParaRPr lang="it-IT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9DA78A4-34C2-43D6-9EF7-1A79D6286EE4}" type="slidenum">
              <a:rPr lang="it-IT"/>
              <a:pPr/>
              <a:t>177</a:t>
            </a:fld>
            <a:endParaRPr lang="it-IT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308C62-014E-4FEA-B54B-DCDD4F209342}" type="slidenum">
              <a:rPr lang="it-IT"/>
              <a:pPr/>
              <a:t>178</a:t>
            </a:fld>
            <a:endParaRPr lang="it-IT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2D7024-AD75-41A7-976F-2FED7BC7DE65}" type="slidenum">
              <a:rPr lang="it-IT"/>
              <a:pPr/>
              <a:t>179</a:t>
            </a:fld>
            <a:endParaRPr lang="it-IT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D53358-9666-4C21-B0CF-577792BFD6A8}" type="slidenum">
              <a:rPr lang="it-IT"/>
              <a:pPr/>
              <a:t>180</a:t>
            </a:fld>
            <a:endParaRPr lang="it-IT"/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5BB91B1-AD4C-4111-842A-6F1DC9279080}" type="slidenum">
              <a:rPr lang="it-IT" sz="1200">
                <a:solidFill>
                  <a:srgbClr val="00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180</a:t>
            </a:fld>
            <a:endParaRPr lang="it-IT" sz="1200">
              <a:solidFill>
                <a:srgbClr val="000000"/>
              </a:solidFill>
              <a:latin typeface="Calibri" pitchFamily="32" charset="0"/>
              <a:ea typeface="MS PGothic" pitchFamily="32" charset="0"/>
              <a:cs typeface="MS PGothic" pitchFamily="32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6928CE-EF89-4411-B8DB-48627CD06309}" type="slidenum">
              <a:rPr lang="it-IT"/>
              <a:pPr/>
              <a:t>181</a:t>
            </a:fld>
            <a:endParaRPr lang="it-IT"/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021FAD-58DD-4AF7-8622-E5D71A37593A}" type="slidenum">
              <a:rPr lang="it-IT"/>
              <a:pPr/>
              <a:t>182</a:t>
            </a:fld>
            <a:endParaRPr lang="it-IT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pPr/>
              <a:t>17/12/2016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pPr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9993802-EEAC-47B0-A2C8-8748214FC91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19431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F8EEB41-A74C-40B4-84A5-D6D5F63E791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74805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1513" cy="548481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2C4CAD3-4D5A-4C44-984E-18B0945B420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75943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10755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85800" y="1981080"/>
            <a:ext cx="7772400" cy="411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xmlns="" val="44773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4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92325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912634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47343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609120"/>
            <a:ext cx="7772400" cy="5299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75720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85800" y="413064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8458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A950F27-AB84-4F0E-A9AA-6CA53489F05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18342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68480" y="413064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36663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85800" y="4130640"/>
            <a:ext cx="77724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8379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4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85800" y="4130640"/>
            <a:ext cx="77724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79949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68480" y="413064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85800" y="413064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656645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4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4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pic>
        <p:nvPicPr>
          <p:cNvPr id="37" name="Immagine 36"/>
          <p:cNvPicPr/>
          <p:nvPr/>
        </p:nvPicPr>
        <p:blipFill>
          <a:blip r:embed="rId2" cstate="print"/>
          <a:stretch/>
        </p:blipFill>
        <p:spPr>
          <a:xfrm>
            <a:off x="1993320" y="1981080"/>
            <a:ext cx="5157000" cy="4114800"/>
          </a:xfrm>
          <a:prstGeom prst="rect">
            <a:avLst/>
          </a:prstGeom>
          <a:ln>
            <a:noFill/>
          </a:ln>
        </p:spPr>
      </p:pic>
      <p:pic>
        <p:nvPicPr>
          <p:cNvPr id="38" name="Immagine 37"/>
          <p:cNvPicPr/>
          <p:nvPr/>
        </p:nvPicPr>
        <p:blipFill>
          <a:blip r:embed="rId3" cstate="print"/>
          <a:stretch/>
        </p:blipFill>
        <p:spPr>
          <a:xfrm>
            <a:off x="1993320" y="1981080"/>
            <a:ext cx="5157000" cy="4114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72142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43991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685800" y="1981080"/>
            <a:ext cx="7772400" cy="411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787243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4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7823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21449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8590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B6191ED-F931-4018-873E-69863F685FB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58843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685800" y="609120"/>
            <a:ext cx="7772400" cy="5299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421196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85800" y="413064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62836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668480" y="413064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731459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685800" y="4130640"/>
            <a:ext cx="77724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7403717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4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85800" y="4130640"/>
            <a:ext cx="77724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449380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668480" y="413064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685800" y="413064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122281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4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4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pic>
        <p:nvPicPr>
          <p:cNvPr id="75" name="Immagine 74"/>
          <p:cNvPicPr/>
          <p:nvPr/>
        </p:nvPicPr>
        <p:blipFill>
          <a:blip r:embed="rId2" cstate="print"/>
          <a:stretch/>
        </p:blipFill>
        <p:spPr>
          <a:xfrm>
            <a:off x="1993320" y="1981080"/>
            <a:ext cx="5157000" cy="4114800"/>
          </a:xfrm>
          <a:prstGeom prst="rect">
            <a:avLst/>
          </a:prstGeom>
          <a:ln>
            <a:noFill/>
          </a:ln>
        </p:spPr>
      </p:pic>
      <p:pic>
        <p:nvPicPr>
          <p:cNvPr id="76" name="Immagine 75"/>
          <p:cNvPicPr/>
          <p:nvPr/>
        </p:nvPicPr>
        <p:blipFill>
          <a:blip r:embed="rId3" cstate="print"/>
          <a:stretch/>
        </p:blipFill>
        <p:spPr>
          <a:xfrm>
            <a:off x="1993320" y="1981080"/>
            <a:ext cx="5157000" cy="4114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13819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AC9D5FD-3178-4F1F-9113-309353D0B35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244032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053C7E9-B7B5-4B82-8E0A-1EE67AD8EA9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423624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1F1C661-E4BA-4118-9148-4DCE7AF807B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4244299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1CB900B-71A1-43A6-8E9D-6815AE4E4BB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230560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BA3E7D6-321D-4220-AB32-FD400993CFF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42074756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1FA2CF6-0B08-4039-BD2C-18757AF96BF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40023342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99E67CC-183C-4CD2-8412-EA88E3B0606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9005667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0A9B37D-56A9-4EFE-BD9C-EC1CC3E5DC7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340281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CC7BA8D-DC55-4E9D-ABB6-467D49F3CCB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40357964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E10AB69-B74F-4F84-8A44-04C89594637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7833849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4F07267-C8A0-4568-A7B9-131E74DE0AA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9261793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1513" cy="548481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3511739-653A-4BCC-A3A6-15B2E45752C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0171623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85800" y="1981080"/>
            <a:ext cx="7772400" cy="411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xmlns="" val="44773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7B7FF7E-54AD-4F4D-9E30-EA4F253DAA6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47684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69F0480-F047-4FDF-9264-AE35DB4C6B7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23689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4EB855C-F247-431E-B3D9-5985DACAC49B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91600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1F3290C-4CDF-487C-BE59-34362C36316B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53320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B240FEF-C3B6-450B-8C49-00383D59C28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13927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BDA2B-1592-4CC4-BA91-EA30E2F9E5AF}" type="datetimeFigureOut">
              <a:rPr lang="it-IT" smtClean="0"/>
              <a:pPr/>
              <a:t>17/12/2016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7CA71-3302-4206-8BD5-9E28F0FCFE17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ea typeface="DejaVu Sans" charset="0"/>
                <a:cs typeface="DejaVu Sans" charset="0"/>
              </a:defRPr>
            </a:lvl1pPr>
          </a:lstStyle>
          <a:p>
            <a:fld id="{CD94D2EA-C9BD-4E0B-985E-26001D0C517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3708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AR PL SungtiL GB" charset="0"/>
          <a:cs typeface="AR PL SungtiL GB" charset="0"/>
        </a:defRPr>
      </a:lvl2pPr>
      <a:lvl3pPr marL="1143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AR PL SungtiL GB" charset="0"/>
          <a:cs typeface="AR PL SungtiL GB" charset="0"/>
        </a:defRPr>
      </a:lvl3pPr>
      <a:lvl4pPr marL="1600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AR PL SungtiL GB" charset="0"/>
          <a:cs typeface="AR PL SungtiL GB" charset="0"/>
        </a:defRPr>
      </a:lvl4pPr>
      <a:lvl5pPr marL="20574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AR PL SungtiL GB" charset="0"/>
          <a:cs typeface="AR PL SungtiL GB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AR PL SungtiL GB" charset="0"/>
          <a:cs typeface="AR PL SungtiL GB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AR PL SungtiL GB" charset="0"/>
          <a:cs typeface="AR PL SungtiL GB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AR PL SungtiL GB" charset="0"/>
          <a:cs typeface="AR PL SungtiL GB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AR PL SungtiL GB" charset="0"/>
          <a:cs typeface="AR PL SungtiL GB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9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r>
              <a:rPr lang="en-US" sz="4400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4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buFont typeface="Times New Roman"/>
              <a:buChar char="•"/>
            </a:pPr>
            <a:r>
              <a:rPr lang="en-US" sz="3200">
                <a:latin typeface="Times New Roman"/>
              </a:rPr>
              <a:t>Click to edit the outline text format</a:t>
            </a:r>
            <a:endParaRPr/>
          </a:p>
          <a:p>
            <a:pPr lvl="1">
              <a:buFont typeface="Times New Roman"/>
              <a:buChar char="–"/>
            </a:pPr>
            <a:r>
              <a:rPr lang="en-US" sz="2800">
                <a:latin typeface="Times New Roman"/>
              </a:rPr>
              <a:t>Second Outline Level</a:t>
            </a:r>
            <a:endParaRPr/>
          </a:p>
          <a:p>
            <a:pPr lvl="2">
              <a:buFont typeface="Times New Roman"/>
              <a:buChar char="•"/>
            </a:pPr>
            <a:r>
              <a:rPr lang="en-US" sz="2400">
                <a:latin typeface="Times New Roman"/>
              </a:rPr>
              <a:t>Third Outline Level</a:t>
            </a:r>
            <a:endParaRPr/>
          </a:p>
          <a:p>
            <a:pPr lvl="3">
              <a:buFont typeface="Times New Roman"/>
              <a:buChar char="–"/>
            </a:pPr>
            <a:r>
              <a:rPr lang="en-US" sz="2000">
                <a:latin typeface="Times New Roman"/>
              </a:rPr>
              <a:t>Fourth Outline Level</a:t>
            </a:r>
            <a:endParaRPr/>
          </a:p>
          <a:p>
            <a:pPr lvl="4">
              <a:buFont typeface="Times New Roman"/>
              <a:buChar char="»"/>
            </a:pPr>
            <a:r>
              <a:rPr lang="en-US" sz="2000">
                <a:latin typeface="Times New Roman"/>
              </a:rPr>
              <a:t>Fifth Outline Level</a:t>
            </a:r>
            <a:endParaRPr/>
          </a:p>
          <a:p>
            <a:pPr lvl="5">
              <a:buFont typeface="Times New Roman"/>
              <a:buChar char="»"/>
            </a:pPr>
            <a:r>
              <a:rPr lang="en-US" sz="2000">
                <a:latin typeface="Times New Roman"/>
              </a:rPr>
              <a:t>Sixth Outline Level</a:t>
            </a:r>
            <a:endParaRPr/>
          </a:p>
          <a:p>
            <a:pPr lvl="6">
              <a:buFont typeface="Times New Roman"/>
              <a:buChar char="»"/>
            </a:pPr>
            <a:r>
              <a:rPr lang="en-US" sz="2000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85800" y="6248520"/>
            <a:ext cx="1905120" cy="4572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840" cy="4572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5120" cy="457200"/>
          </a:xfrm>
          <a:prstGeom prst="rect">
            <a:avLst/>
          </a:prstGeom>
        </p:spPr>
        <p:txBody>
          <a:bodyPr lIns="90000" tIns="46800" rIns="90000" bIns="46800"/>
          <a:lstStyle/>
          <a:p>
            <a:fld id="{F9D7F2A0-AD17-4A97-9A97-CD16E079A651}" type="slidenum">
              <a:rPr lang="it-IT" sz="2400">
                <a:latin typeface="Times New Roman"/>
              </a:rPr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0258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9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r>
              <a:rPr lang="en-US" sz="4400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4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buFont typeface="Times New Roman"/>
              <a:buChar char="•"/>
            </a:pPr>
            <a:r>
              <a:rPr lang="en-US" sz="3200">
                <a:latin typeface="Times New Roman"/>
              </a:rPr>
              <a:t>Click to edit the outline text format</a:t>
            </a:r>
            <a:endParaRPr/>
          </a:p>
          <a:p>
            <a:pPr lvl="1">
              <a:buFont typeface="Times New Roman"/>
              <a:buChar char="–"/>
            </a:pPr>
            <a:r>
              <a:rPr lang="en-US" sz="2800">
                <a:latin typeface="Times New Roman"/>
              </a:rPr>
              <a:t>Second Outline Level</a:t>
            </a:r>
            <a:endParaRPr/>
          </a:p>
          <a:p>
            <a:pPr lvl="2">
              <a:buFont typeface="Times New Roman"/>
              <a:buChar char="•"/>
            </a:pPr>
            <a:r>
              <a:rPr lang="en-US" sz="2400">
                <a:latin typeface="Times New Roman"/>
              </a:rPr>
              <a:t>Third Outline Level</a:t>
            </a:r>
            <a:endParaRPr/>
          </a:p>
          <a:p>
            <a:pPr lvl="3">
              <a:buFont typeface="Times New Roman"/>
              <a:buChar char="–"/>
            </a:pPr>
            <a:r>
              <a:rPr lang="en-US" sz="2000">
                <a:latin typeface="Times New Roman"/>
              </a:rPr>
              <a:t>Fourth Outline Level</a:t>
            </a:r>
            <a:endParaRPr/>
          </a:p>
          <a:p>
            <a:pPr lvl="4">
              <a:buFont typeface="Times New Roman"/>
              <a:buChar char="»"/>
            </a:pPr>
            <a:r>
              <a:rPr lang="en-US" sz="2000">
                <a:latin typeface="Times New Roman"/>
              </a:rPr>
              <a:t>Fifth Outline Level</a:t>
            </a:r>
            <a:endParaRPr/>
          </a:p>
          <a:p>
            <a:pPr lvl="5">
              <a:buFont typeface="Times New Roman"/>
              <a:buChar char="»"/>
            </a:pPr>
            <a:r>
              <a:rPr lang="en-US" sz="2000">
                <a:latin typeface="Times New Roman"/>
              </a:rPr>
              <a:t>Sixth Outline Level</a:t>
            </a:r>
            <a:endParaRPr/>
          </a:p>
          <a:p>
            <a:pPr lvl="6">
              <a:buFont typeface="Times New Roman"/>
              <a:buChar char="»"/>
            </a:pPr>
            <a:r>
              <a:rPr lang="en-US" sz="2000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685800" y="6248520"/>
            <a:ext cx="1905120" cy="4572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840" cy="457200"/>
          </a:xfrm>
          <a:prstGeom prst="rect">
            <a:avLst/>
          </a:prstGeom>
        </p:spPr>
        <p:txBody>
          <a:bodyPr lIns="90000" tIns="46800" rIns="90000" bIns="46800"/>
          <a:lstStyle/>
          <a:p>
            <a:pPr algn="ctr">
              <a:buSzPct val="45000"/>
              <a:buFont typeface="Wingdings" charset="2"/>
              <a:buChar char="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10620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9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outline text format</a:t>
            </a:r>
          </a:p>
          <a:p>
            <a:pPr lvl="1"/>
            <a:r>
              <a:rPr lang="en-GB" altLang="it-IT"/>
              <a:t>Second Outline Level</a:t>
            </a:r>
          </a:p>
          <a:p>
            <a:pPr lvl="2"/>
            <a:r>
              <a:rPr lang="en-GB" altLang="it-IT"/>
              <a:t>Third Outline Level</a:t>
            </a:r>
          </a:p>
          <a:p>
            <a:pPr lvl="3"/>
            <a:r>
              <a:rPr lang="en-GB" altLang="it-IT"/>
              <a:t>Fourth Outline Level</a:t>
            </a:r>
          </a:p>
          <a:p>
            <a:pPr lvl="4"/>
            <a:r>
              <a:rPr lang="en-GB" altLang="it-IT"/>
              <a:t>Fifth Outline Level</a:t>
            </a:r>
          </a:p>
          <a:p>
            <a:pPr lvl="4"/>
            <a:r>
              <a:rPr lang="en-GB" altLang="it-IT"/>
              <a:t>Sixth Outline Level</a:t>
            </a:r>
          </a:p>
          <a:p>
            <a:pPr lvl="4"/>
            <a:r>
              <a:rPr lang="en-GB" altLang="it-IT"/>
              <a:t>Seventh Outline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28E89315-714D-4355-8704-CB9844341D9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9858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12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AR PL SungtiL GB" charset="0"/>
        </a:defRPr>
      </a:lvl2pPr>
      <a:lvl3pPr marL="1143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AR PL SungtiL GB" charset="0"/>
        </a:defRPr>
      </a:lvl3pPr>
      <a:lvl4pPr marL="1600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AR PL SungtiL GB" charset="0"/>
        </a:defRPr>
      </a:lvl4pPr>
      <a:lvl5pPr marL="20574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AR PL SungtiL GB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AR PL SungtiL GB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AR PL SungtiL GB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AR PL SungtiL GB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AR PL SungtiL GB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.vml"/><Relationship Id="rId4" Type="http://schemas.openxmlformats.org/officeDocument/2006/relationships/oleObject" Target="../embeddings/oleObject29.bin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.vml"/><Relationship Id="rId4" Type="http://schemas.openxmlformats.org/officeDocument/2006/relationships/oleObject" Target="../embeddings/oleObject30.bin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.vml"/><Relationship Id="rId4" Type="http://schemas.openxmlformats.org/officeDocument/2006/relationships/oleObject" Target="../embeddings/oleObject31.bin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.vml"/><Relationship Id="rId4" Type="http://schemas.openxmlformats.org/officeDocument/2006/relationships/oleObject" Target="../embeddings/oleObject32.bin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.vml"/><Relationship Id="rId4" Type="http://schemas.openxmlformats.org/officeDocument/2006/relationships/oleObject" Target="../embeddings/oleObject33.bin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.vml"/><Relationship Id="rId4" Type="http://schemas.openxmlformats.org/officeDocument/2006/relationships/oleObject" Target="../embeddings/oleObject34.bin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.vml"/><Relationship Id="rId4" Type="http://schemas.openxmlformats.org/officeDocument/2006/relationships/oleObject" Target="../embeddings/oleObject35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131.jpeg"/><Relationship Id="rId4" Type="http://schemas.openxmlformats.org/officeDocument/2006/relationships/oleObject" Target="../embeddings/oleObject36.bin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.vml"/><Relationship Id="rId4" Type="http://schemas.openxmlformats.org/officeDocument/2006/relationships/oleObject" Target="../embeddings/oleObject37.bin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.vml"/><Relationship Id="rId4" Type="http://schemas.openxmlformats.org/officeDocument/2006/relationships/oleObject" Target="../embeddings/oleObject38.bin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7.vml"/><Relationship Id="rId4" Type="http://schemas.openxmlformats.org/officeDocument/2006/relationships/oleObject" Target="../embeddings/oleObject39.bin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8.vml"/><Relationship Id="rId4" Type="http://schemas.openxmlformats.org/officeDocument/2006/relationships/oleObject" Target="../embeddings/oleObject40.bin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9.vml"/><Relationship Id="rId4" Type="http://schemas.openxmlformats.org/officeDocument/2006/relationships/oleObject" Target="../embeddings/oleObject41.bin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0.vml"/><Relationship Id="rId4" Type="http://schemas.openxmlformats.org/officeDocument/2006/relationships/oleObject" Target="../embeddings/oleObject42.bin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143.png"/><Relationship Id="rId4" Type="http://schemas.openxmlformats.org/officeDocument/2006/relationships/oleObject" Target="../embeddings/oleObject43.bin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2.vml"/><Relationship Id="rId4" Type="http://schemas.openxmlformats.org/officeDocument/2006/relationships/oleObject" Target="../embeddings/oleObject44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3.vml"/><Relationship Id="rId4" Type="http://schemas.openxmlformats.org/officeDocument/2006/relationships/oleObject" Target="../embeddings/oleObject45.bin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4.vml"/><Relationship Id="rId4" Type="http://schemas.openxmlformats.org/officeDocument/2006/relationships/oleObject" Target="../embeddings/oleObject46.bin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5.vml"/><Relationship Id="rId4" Type="http://schemas.openxmlformats.org/officeDocument/2006/relationships/oleObject" Target="../embeddings/oleObject47.bin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6.vml"/><Relationship Id="rId4" Type="http://schemas.openxmlformats.org/officeDocument/2006/relationships/oleObject" Target="../embeddings/oleObject48.bin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oleObject" Target="../embeddings/oleObject49.bin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8.vml"/><Relationship Id="rId4" Type="http://schemas.openxmlformats.org/officeDocument/2006/relationships/oleObject" Target="../embeddings/oleObject50.bin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9.vml"/><Relationship Id="rId4" Type="http://schemas.openxmlformats.org/officeDocument/2006/relationships/oleObject" Target="../embeddings/oleObject5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0.vml"/><Relationship Id="rId4" Type="http://schemas.openxmlformats.org/officeDocument/2006/relationships/oleObject" Target="../embeddings/oleObject52.bin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1.vml"/><Relationship Id="rId4" Type="http://schemas.openxmlformats.org/officeDocument/2006/relationships/oleObject" Target="../embeddings/oleObject53.bin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2.vml"/><Relationship Id="rId4" Type="http://schemas.openxmlformats.org/officeDocument/2006/relationships/oleObject" Target="../embeddings/Documento_di_Microsoft_Office_Word_97_-_20031.doc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0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182.png"/><Relationship Id="rId4" Type="http://schemas.openxmlformats.org/officeDocument/2006/relationships/oleObject" Target="../embeddings/oleObject54.bin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4.vml"/><Relationship Id="rId4" Type="http://schemas.openxmlformats.org/officeDocument/2006/relationships/oleObject" Target="../embeddings/Documento_di_Microsoft_Office_Word_97_-_20032.doc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5.vml"/><Relationship Id="rId4" Type="http://schemas.openxmlformats.org/officeDocument/2006/relationships/oleObject" Target="../embeddings/Documento_di_Microsoft_Office_Word_97_-_20033.doc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6.vml"/><Relationship Id="rId4" Type="http://schemas.openxmlformats.org/officeDocument/2006/relationships/oleObject" Target="../embeddings/Documento_di_Microsoft_Office_Word_97_-_20034.doc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7.vml"/><Relationship Id="rId4" Type="http://schemas.openxmlformats.org/officeDocument/2006/relationships/oleObject" Target="../embeddings/Documento_di_Microsoft_Office_Word_97_-_20035.doc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1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8.vml"/><Relationship Id="rId5" Type="http://schemas.openxmlformats.org/officeDocument/2006/relationships/oleObject" Target="../embeddings/Documento_di_Microsoft_Office_Word_97_-_20037.doc"/><Relationship Id="rId4" Type="http://schemas.openxmlformats.org/officeDocument/2006/relationships/oleObject" Target="../embeddings/Documento_di_Microsoft_Office_Word_97_-_20036.doc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9.vml"/><Relationship Id="rId4" Type="http://schemas.openxmlformats.org/officeDocument/2006/relationships/oleObject" Target="../embeddings/Documento_di_Microsoft_Office_Word_97_-_20038.doc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0.vml"/><Relationship Id="rId4" Type="http://schemas.openxmlformats.org/officeDocument/2006/relationships/oleObject" Target="../embeddings/Documento_di_Microsoft_Office_Word_97_-_20039.doc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1.vml"/><Relationship Id="rId4" Type="http://schemas.openxmlformats.org/officeDocument/2006/relationships/oleObject" Target="../embeddings/oleObject55.bin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2.vml"/><Relationship Id="rId4" Type="http://schemas.openxmlformats.org/officeDocument/2006/relationships/oleObject" Target="../embeddings/Documento_di_Microsoft_Office_Word_97_-_200310.doc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3.vml"/><Relationship Id="rId4" Type="http://schemas.openxmlformats.org/officeDocument/2006/relationships/oleObject" Target="../embeddings/Documento_di_Microsoft_Office_Word_97_-_200311.doc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4.vml"/><Relationship Id="rId4" Type="http://schemas.openxmlformats.org/officeDocument/2006/relationships/oleObject" Target="../embeddings/Documento_di_Microsoft_Office_Word_97_-_200312.doc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5.vml"/><Relationship Id="rId4" Type="http://schemas.openxmlformats.org/officeDocument/2006/relationships/oleObject" Target="../embeddings/oleObject56.bin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7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8.bin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9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0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1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12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5.bin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16.bin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17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18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oleObject19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8.vml"/><Relationship Id="rId4" Type="http://schemas.openxmlformats.org/officeDocument/2006/relationships/oleObject" Target="../embeddings/oleObject20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9.vml"/><Relationship Id="rId4" Type="http://schemas.openxmlformats.org/officeDocument/2006/relationships/oleObject" Target="../embeddings/oleObject21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20.vml"/><Relationship Id="rId4" Type="http://schemas.openxmlformats.org/officeDocument/2006/relationships/oleObject" Target="../embeddings/oleObject22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21.vml"/><Relationship Id="rId4" Type="http://schemas.openxmlformats.org/officeDocument/2006/relationships/oleObject" Target="../embeddings/oleObject23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22.vml"/><Relationship Id="rId4" Type="http://schemas.openxmlformats.org/officeDocument/2006/relationships/oleObject" Target="../embeddings/oleObject24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96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23.vml"/><Relationship Id="rId4" Type="http://schemas.openxmlformats.org/officeDocument/2006/relationships/oleObject" Target="../embeddings/oleObject25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24.vml"/><Relationship Id="rId4" Type="http://schemas.openxmlformats.org/officeDocument/2006/relationships/oleObject" Target="../embeddings/oleObject26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25.vml"/><Relationship Id="rId4" Type="http://schemas.openxmlformats.org/officeDocument/2006/relationships/oleObject" Target="../embeddings/oleObject27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26.vml"/><Relationship Id="rId4" Type="http://schemas.openxmlformats.org/officeDocument/2006/relationships/oleObject" Target="../embeddings/oleObject28.bin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406400" y="1219200"/>
            <a:ext cx="8128000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2" charset="0"/>
                <a:ea typeface="AR PL SungtiL GB" charset="0"/>
                <a:cs typeface="AR PL SungtiL GB" charset="0"/>
              </a:rPr>
              <a:t>1. Antiinfettiva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62000" y="1847850"/>
            <a:ext cx="4648200" cy="2227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Calibri" pitchFamily="32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1" i="1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 pitchFamily="32" charset="0"/>
                <a:ea typeface="AR PL SungtiL GB" charset="0"/>
                <a:cs typeface="AR PL SungtiL GB" charset="0"/>
              </a:rPr>
              <a:t> Antibatterica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Calibri" pitchFamily="32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1" i="1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 pitchFamily="32" charset="0"/>
                <a:ea typeface="AR PL SungtiL GB" charset="0"/>
                <a:cs typeface="AR PL SungtiL GB" charset="0"/>
              </a:rPr>
              <a:t> Antimicotica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Calibri" pitchFamily="32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 pitchFamily="32" charset="0"/>
                <a:ea typeface="AR PL SungtiL GB" charset="0"/>
                <a:cs typeface="AR PL SungtiL GB" charset="0"/>
              </a:rPr>
              <a:t> Antiprotozoaria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Calibri" pitchFamily="32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 pitchFamily="32" charset="0"/>
                <a:ea typeface="AR PL SungtiL GB" charset="0"/>
                <a:cs typeface="AR PL SungtiL GB" charset="0"/>
              </a:rPr>
              <a:t> Antielmintica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Calibri" pitchFamily="32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1" i="1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 pitchFamily="32" charset="0"/>
                <a:ea typeface="AR PL SungtiL GB" charset="0"/>
                <a:cs typeface="AR PL SungtiL GB" charset="0"/>
              </a:rPr>
              <a:t> Antivirale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06400" y="4224338"/>
            <a:ext cx="8128000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2" charset="0"/>
                <a:ea typeface="AR PL SungtiL GB" charset="0"/>
                <a:cs typeface="AR PL SungtiL GB" charset="0"/>
              </a:rPr>
              <a:t>2. Antineoplastica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06400" y="5500688"/>
            <a:ext cx="8128000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2" charset="0"/>
                <a:ea typeface="AR PL SungtiL GB" charset="0"/>
                <a:cs typeface="AR PL SungtiL GB" charset="0"/>
              </a:rPr>
              <a:t>3. Immunoterapia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343400" y="4891088"/>
            <a:ext cx="4419600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2" charset="0"/>
                <a:ea typeface="AR PL SungtiL GB" charset="0"/>
                <a:cs typeface="AR PL SungtiL GB" charset="0"/>
              </a:rPr>
              <a:t>Immunomodulazione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2" charset="0"/>
              <a:ea typeface="AR PL SungtiL GB" charset="0"/>
              <a:cs typeface="AR PL SungtiL GB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343400" y="5881688"/>
            <a:ext cx="4572000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2" charset="0"/>
                <a:ea typeface="AR PL SungtiL GB" charset="0"/>
                <a:cs typeface="AR PL SungtiL GB" charset="0"/>
              </a:rPr>
              <a:t>Immunosoppressione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 flipV="1">
            <a:off x="3962400" y="5408613"/>
            <a:ext cx="304800" cy="231775"/>
          </a:xfrm>
          <a:prstGeom prst="line">
            <a:avLst/>
          </a:prstGeom>
          <a:noFill/>
          <a:ln w="38160" cap="sq">
            <a:solidFill>
              <a:srgbClr val="FFFF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3962400" y="6019800"/>
            <a:ext cx="304800" cy="228600"/>
          </a:xfrm>
          <a:prstGeom prst="line">
            <a:avLst/>
          </a:prstGeom>
          <a:noFill/>
          <a:ln w="38160" cap="sq">
            <a:solidFill>
              <a:srgbClr val="FFFF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7475" y="103188"/>
            <a:ext cx="4005263" cy="9636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611188" y="836613"/>
            <a:ext cx="8064500" cy="1587"/>
          </a:xfrm>
          <a:prstGeom prst="line">
            <a:avLst/>
          </a:prstGeom>
          <a:noFill/>
          <a:ln w="19080" cap="sq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53237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063625" y="152400"/>
            <a:ext cx="6843713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INIBIZIONE DELLA SINTESI PROTEICA</a:t>
            </a:r>
            <a:r>
              <a:rPr lang="it-IT" sz="2800" b="1">
                <a:solidFill>
                  <a:srgbClr val="FF0000"/>
                </a:solidFill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762000" y="762000"/>
          <a:ext cx="7848600" cy="5486400"/>
        </p:xfrm>
        <a:graphic>
          <a:graphicData uri="http://schemas.openxmlformats.org/presentationml/2006/ole">
            <p:oleObj spid="_x0000_s300034" r:id="rId4" imgW="6111211" imgH="4284386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863725" y="195263"/>
            <a:ext cx="5316538" cy="9477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t>INIBITORI DELLA SINTESI PROTEICA</a:t>
            </a:r>
          </a:p>
          <a:p>
            <a:pPr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800" b="1">
              <a:solidFill>
                <a:srgbClr val="FF0000"/>
              </a:solidFill>
              <a:latin typeface="Calibri" pitchFamily="32" charset="0"/>
              <a:ea typeface="MS PGothic" pitchFamily="32" charset="0"/>
              <a:cs typeface="MS PGothic" pitchFamily="3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7825" y="1989138"/>
            <a:ext cx="3238500" cy="3038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268538" y="1773238"/>
            <a:ext cx="1919287" cy="457200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CCFF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dirty="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catena </a:t>
            </a:r>
            <a:r>
              <a:rPr lang="it-IT" sz="1200" dirty="0" err="1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polipeptidica</a:t>
            </a:r>
            <a:r>
              <a:rPr lang="it-IT" sz="1200" dirty="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 in accrescimento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500563" y="2278063"/>
            <a:ext cx="914400" cy="457200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Subunità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50S</a:t>
            </a: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4860925" y="2781300"/>
            <a:ext cx="182563" cy="1825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726113" y="1341438"/>
            <a:ext cx="1920875" cy="822325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Cloramfenicolo: </a:t>
            </a: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si lega alla subunità 50S e inibisce la formazione del legame peptidico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797550" y="2636838"/>
            <a:ext cx="2016125" cy="823912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Eritromicina:</a:t>
            </a: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 si lega alla subunità 50S e previene la traslocazione sul ribosoma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797550" y="4078288"/>
            <a:ext cx="1828800" cy="822325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Tetracicline: </a:t>
            </a: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interfe-riscono con l'attacco del tRNA al complesso: mRNA-ribosoma.</a:t>
            </a:r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4429125" y="4005263"/>
            <a:ext cx="274638" cy="27463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4068763" y="4294188"/>
            <a:ext cx="914400" cy="457200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Subunità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30S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3276600" y="3357563"/>
            <a:ext cx="639763" cy="274637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tRNA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2052638" y="3502025"/>
            <a:ext cx="731837" cy="365125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mRNA</a:t>
            </a:r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2773363" y="3789363"/>
            <a:ext cx="274637" cy="92075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900113" y="4365625"/>
            <a:ext cx="2560637" cy="1006475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Streptomicina: </a:t>
            </a: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modifica la struttura della subunità 30S e causa delle distorsioni nella catena del messaggero che non può essere letto correttamente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3852863" y="5013325"/>
            <a:ext cx="2378075" cy="457200"/>
          </a:xfrm>
          <a:prstGeom prst="rect">
            <a:avLst/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direzione dello scorrimento del mRNA sul ribosoma</a:t>
            </a: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4068763" y="2278063"/>
            <a:ext cx="182562" cy="182562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3997325" y="3573463"/>
            <a:ext cx="236538" cy="7143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063625" y="152400"/>
            <a:ext cx="6843713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INIBIZIONE DELLA SINTESI PROTEICA</a:t>
            </a:r>
            <a:r>
              <a:rPr lang="it-IT" sz="2800" b="1">
                <a:solidFill>
                  <a:srgbClr val="FF0000"/>
                </a:solidFill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762000" y="762000"/>
          <a:ext cx="7848600" cy="5486400"/>
        </p:xfrm>
        <a:graphic>
          <a:graphicData uri="http://schemas.openxmlformats.org/presentationml/2006/ole">
            <p:oleObj spid="_x0000_s301058" r:id="rId4" imgW="6111211" imgH="4284386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9601" t="13025" r="9921" b="66724"/>
          <a:stretch>
            <a:fillRect/>
          </a:stretch>
        </p:blipFill>
        <p:spPr bwMode="auto">
          <a:xfrm>
            <a:off x="0" y="3175090"/>
            <a:ext cx="9097896" cy="320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lide"/>
          <p:cNvPicPr>
            <a:picLocks noChangeAspect="1"/>
          </p:cNvPicPr>
          <p:nvPr/>
        </p:nvPicPr>
        <p:blipFill>
          <a:blip r:embed="rId3" cstate="print"/>
          <a:srcRect b="55648"/>
          <a:stretch>
            <a:fillRect/>
          </a:stretch>
        </p:blipFill>
        <p:spPr>
          <a:xfrm>
            <a:off x="0" y="0"/>
            <a:ext cx="9144000" cy="3041729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2771775" y="2997200"/>
            <a:ext cx="3414713" cy="3324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Clortetraciclina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Ossitetraciclina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Tetraciclina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800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Demeclociclina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Metaciclina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800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Doxiciclina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Minociclina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 l="11655" t="7083" r="8740" b="64575"/>
          <a:stretch>
            <a:fillRect/>
          </a:stretch>
        </p:blipFill>
        <p:spPr bwMode="auto">
          <a:xfrm>
            <a:off x="2987675" y="1125538"/>
            <a:ext cx="2952750" cy="172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835150" y="333375"/>
            <a:ext cx="5354638" cy="6429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TETRACICLINE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3" y="0"/>
            <a:ext cx="9186863" cy="6826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0"/>
            <a:ext cx="9124950" cy="68722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450" y="0"/>
            <a:ext cx="92329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6988"/>
            <a:ext cx="9209088" cy="68849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5088" y="0"/>
            <a:ext cx="9274176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t="50398"/>
          <a:stretch>
            <a:fillRect/>
          </a:stretch>
        </p:blipFill>
        <p:spPr>
          <a:xfrm>
            <a:off x="0" y="3429000"/>
            <a:ext cx="9144000" cy="3401651"/>
          </a:xfrm>
          <a:prstGeom prst="rect">
            <a:avLst/>
          </a:prstGeom>
        </p:spPr>
      </p:pic>
      <p:pic>
        <p:nvPicPr>
          <p:cNvPr id="3" name="Slide"/>
          <p:cNvPicPr>
            <a:picLocks noChangeAspect="1"/>
          </p:cNvPicPr>
          <p:nvPr/>
        </p:nvPicPr>
        <p:blipFill>
          <a:blip r:embed="rId3" cstate="print"/>
          <a:srcRect t="45148"/>
          <a:stretch>
            <a:fillRect/>
          </a:stretch>
        </p:blipFill>
        <p:spPr>
          <a:xfrm>
            <a:off x="395536" y="0"/>
            <a:ext cx="8316416" cy="3421195"/>
          </a:xfrm>
          <a:prstGeom prst="rect">
            <a:avLst/>
          </a:prstGeom>
        </p:spPr>
      </p:pic>
      <p:pic>
        <p:nvPicPr>
          <p:cNvPr id="4" name="Slide"/>
          <p:cNvPicPr>
            <a:picLocks noChangeAspect="1"/>
          </p:cNvPicPr>
          <p:nvPr/>
        </p:nvPicPr>
        <p:blipFill>
          <a:blip r:embed="rId2" cstate="print"/>
          <a:srcRect l="1181" t="3150" r="51185" b="48298"/>
          <a:stretch>
            <a:fillRect/>
          </a:stretch>
        </p:blipFill>
        <p:spPr>
          <a:xfrm>
            <a:off x="0" y="3429000"/>
            <a:ext cx="4354926" cy="3329618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8" y="0"/>
            <a:ext cx="9223376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29" name="Object 1"/>
          <p:cNvGraphicFramePr>
            <a:graphicFrameLocks noChangeAspect="1"/>
          </p:cNvGraphicFramePr>
          <p:nvPr/>
        </p:nvGraphicFramePr>
        <p:xfrm>
          <a:off x="1062038" y="833438"/>
          <a:ext cx="7086600" cy="4814887"/>
        </p:xfrm>
        <a:graphic>
          <a:graphicData uri="http://schemas.openxmlformats.org/presentationml/2006/ole">
            <p:oleObj spid="_x0000_s302082" r:id="rId4" imgW="6110134" imgH="4169214" progId="">
              <p:embed/>
            </p:oleObj>
          </a:graphicData>
        </a:graphic>
      </p:graphicFrame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81000" y="152400"/>
            <a:ext cx="2778125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TETRACICLINE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3" name="Object 1"/>
          <p:cNvGraphicFramePr>
            <a:graphicFrameLocks noChangeAspect="1"/>
          </p:cNvGraphicFramePr>
          <p:nvPr/>
        </p:nvGraphicFramePr>
        <p:xfrm>
          <a:off x="2128838" y="152400"/>
          <a:ext cx="5719762" cy="6553200"/>
        </p:xfrm>
        <a:graphic>
          <a:graphicData uri="http://schemas.openxmlformats.org/presentationml/2006/ole">
            <p:oleObj spid="_x0000_s303106" r:id="rId4" imgW="6120000" imgH="7010280" progId="">
              <p:embed/>
            </p:oleObj>
          </a:graphicData>
        </a:graphic>
      </p:graphicFrame>
      <p:sp>
        <p:nvSpPr>
          <p:cNvPr id="49154" name="Rectangle 2"/>
          <p:cNvSpPr>
            <a:spLocks noChangeArrowheads="1"/>
          </p:cNvSpPr>
          <p:nvPr/>
        </p:nvSpPr>
        <p:spPr bwMode="auto">
          <a:xfrm rot="16200000">
            <a:off x="-1888331" y="3291682"/>
            <a:ext cx="5849937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Arial" charset="0"/>
              </a:rPr>
              <a:t>DOXICICLINA – </a:t>
            </a:r>
            <a:r>
              <a:rPr lang="it-IT" b="1">
                <a:solidFill>
                  <a:srgbClr val="FFFFFF"/>
                </a:solidFill>
                <a:latin typeface="Arial" charset="0"/>
                <a:cs typeface="Arial" charset="0"/>
              </a:rPr>
              <a:t>Spettro antibatterico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7" name="Object 1"/>
          <p:cNvGraphicFramePr>
            <a:graphicFrameLocks noChangeAspect="1"/>
          </p:cNvGraphicFramePr>
          <p:nvPr/>
        </p:nvGraphicFramePr>
        <p:xfrm>
          <a:off x="1828800" y="381000"/>
          <a:ext cx="6300788" cy="6037263"/>
        </p:xfrm>
        <a:graphic>
          <a:graphicData uri="http://schemas.openxmlformats.org/presentationml/2006/ole">
            <p:oleObj spid="_x0000_s304130" r:id="rId4" imgW="6123240" imgH="5869800" progId="">
              <p:embed/>
            </p:oleObj>
          </a:graphicData>
        </a:graphic>
      </p:graphicFrame>
      <p:sp>
        <p:nvSpPr>
          <p:cNvPr id="50178" name="Rectangle 2"/>
          <p:cNvSpPr>
            <a:spLocks noChangeArrowheads="1"/>
          </p:cNvSpPr>
          <p:nvPr/>
        </p:nvSpPr>
        <p:spPr bwMode="auto">
          <a:xfrm rot="16200000">
            <a:off x="-1842294" y="3163094"/>
            <a:ext cx="5272088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Arial" charset="0"/>
              </a:rPr>
              <a:t>DOXICICLINA – </a:t>
            </a:r>
            <a:r>
              <a:rPr lang="it-IT" b="1">
                <a:solidFill>
                  <a:srgbClr val="FFFFFF"/>
                </a:solidFill>
                <a:latin typeface="Arial" charset="0"/>
                <a:cs typeface="Arial" charset="0"/>
              </a:rPr>
              <a:t>Farmacocinetica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1" name="Object 1"/>
          <p:cNvGraphicFramePr>
            <a:graphicFrameLocks noChangeAspect="1"/>
          </p:cNvGraphicFramePr>
          <p:nvPr/>
        </p:nvGraphicFramePr>
        <p:xfrm>
          <a:off x="381000" y="1201738"/>
          <a:ext cx="8305800" cy="5122862"/>
        </p:xfrm>
        <a:graphic>
          <a:graphicData uri="http://schemas.openxmlformats.org/presentationml/2006/ole">
            <p:oleObj spid="_x0000_s305154" r:id="rId4" imgW="6120000" imgH="3774600" progId="">
              <p:embed/>
            </p:oleObj>
          </a:graphicData>
        </a:graphic>
      </p:graphicFrame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2243138" y="228600"/>
            <a:ext cx="4443412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Arial" charset="0"/>
              </a:rPr>
              <a:t>DOXICICLINA – </a:t>
            </a:r>
            <a:r>
              <a:rPr lang="it-IT" b="1">
                <a:solidFill>
                  <a:srgbClr val="FFFFFF"/>
                </a:solidFill>
                <a:latin typeface="Arial" charset="0"/>
                <a:cs typeface="Arial" charset="0"/>
              </a:rPr>
              <a:t>Indicazioni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5" name="Object 1"/>
          <p:cNvGraphicFramePr>
            <a:graphicFrameLocks noChangeAspect="1"/>
          </p:cNvGraphicFramePr>
          <p:nvPr/>
        </p:nvGraphicFramePr>
        <p:xfrm>
          <a:off x="609600" y="1371600"/>
          <a:ext cx="8001000" cy="4659313"/>
        </p:xfrm>
        <a:graphic>
          <a:graphicData uri="http://schemas.openxmlformats.org/presentationml/2006/ole">
            <p:oleObj spid="_x0000_s306178" r:id="rId4" imgW="6120000" imgH="3562920" progId="">
              <p:embed/>
            </p:oleObj>
          </a:graphicData>
        </a:graphic>
      </p:graphicFrame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2243138" y="228600"/>
            <a:ext cx="4162425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Arial" charset="0"/>
              </a:rPr>
              <a:t>DOXICICLINA – </a:t>
            </a:r>
            <a:r>
              <a:rPr lang="it-IT" b="1">
                <a:solidFill>
                  <a:srgbClr val="FFFFFF"/>
                </a:solidFill>
                <a:latin typeface="Arial" charset="0"/>
                <a:cs typeface="Arial" charset="0"/>
              </a:rPr>
              <a:t>Tossicità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990600" y="76200"/>
            <a:ext cx="7391400" cy="6481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22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AMINOGLICOSIDI</a:t>
            </a:r>
          </a:p>
          <a:p>
            <a:pPr algn="ctr"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800" b="1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  <a:p>
            <a:pPr algn="ctr"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Streptomicina</a:t>
            </a:r>
          </a:p>
          <a:p>
            <a:pPr algn="ctr"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Kanamicina</a:t>
            </a:r>
          </a:p>
          <a:p>
            <a:pPr algn="ctr"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Amikacina</a:t>
            </a:r>
          </a:p>
          <a:p>
            <a:pPr algn="ctr"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Neomicina</a:t>
            </a:r>
          </a:p>
          <a:p>
            <a:pPr algn="ctr"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Gentamicina</a:t>
            </a:r>
          </a:p>
          <a:p>
            <a:pPr algn="ctr"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Tobramicina</a:t>
            </a:r>
          </a:p>
          <a:p>
            <a:pPr algn="ctr"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Netilmicina</a:t>
            </a:r>
          </a:p>
          <a:p>
            <a:pPr algn="ctr"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800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5436096" y="3717032"/>
            <a:ext cx="3528392" cy="286450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dirty="0">
                <a:solidFill>
                  <a:srgbClr val="000000"/>
                </a:solidFill>
                <a:latin typeface="Arial" charset="0"/>
                <a:cs typeface="Times New Roman" pitchFamily="16" charset="0"/>
              </a:rPr>
              <a:t>Gli </a:t>
            </a:r>
            <a:r>
              <a:rPr lang="it-IT" sz="1800" dirty="0" err="1">
                <a:solidFill>
                  <a:srgbClr val="000000"/>
                </a:solidFill>
                <a:latin typeface="Arial" charset="0"/>
                <a:cs typeface="Times New Roman" pitchFamily="16" charset="0"/>
              </a:rPr>
              <a:t>aminoglicosidi</a:t>
            </a:r>
            <a:r>
              <a:rPr lang="it-IT" sz="1800" dirty="0">
                <a:solidFill>
                  <a:srgbClr val="000000"/>
                </a:solidFill>
                <a:latin typeface="Arial" charset="0"/>
                <a:cs typeface="Times New Roman" pitchFamily="16" charset="0"/>
              </a:rPr>
              <a:t> inibiscono la sintesi proteica legandosi alla porzione 16S </a:t>
            </a:r>
            <a:r>
              <a:rPr lang="it-IT" sz="1800" dirty="0" err="1">
                <a:solidFill>
                  <a:srgbClr val="000000"/>
                </a:solidFill>
                <a:latin typeface="Arial" charset="0"/>
                <a:cs typeface="Times New Roman" pitchFamily="16" charset="0"/>
              </a:rPr>
              <a:t>rRNA</a:t>
            </a:r>
            <a:r>
              <a:rPr lang="it-IT" sz="1800" dirty="0">
                <a:solidFill>
                  <a:srgbClr val="000000"/>
                </a:solidFill>
                <a:latin typeface="Arial" charset="0"/>
                <a:cs typeface="Times New Roman" pitchFamily="16" charset="0"/>
              </a:rPr>
              <a:t>  del ribosoma batterico interferendo con il legame della </a:t>
            </a:r>
            <a:r>
              <a:rPr lang="it-IT" sz="1800" dirty="0" err="1">
                <a:solidFill>
                  <a:srgbClr val="000000"/>
                </a:solidFill>
                <a:latin typeface="Arial" charset="0"/>
                <a:cs typeface="Times New Roman" pitchFamily="16" charset="0"/>
              </a:rPr>
              <a:t>FORMIL-METHIONYL-tRNA</a:t>
            </a:r>
            <a:r>
              <a:rPr lang="it-IT" sz="1800" dirty="0">
                <a:solidFill>
                  <a:srgbClr val="000000"/>
                </a:solidFill>
                <a:latin typeface="Arial" charset="0"/>
                <a:cs typeface="Times New Roman" pitchFamily="16" charset="0"/>
              </a:rPr>
              <a:t> nelle </a:t>
            </a:r>
            <a:r>
              <a:rPr lang="it-IT" sz="1800" dirty="0" err="1">
                <a:solidFill>
                  <a:srgbClr val="000000"/>
                </a:solidFill>
                <a:latin typeface="Arial" charset="0"/>
                <a:cs typeface="Times New Roman" pitchFamily="16" charset="0"/>
              </a:rPr>
              <a:t>subunità</a:t>
            </a:r>
            <a:r>
              <a:rPr lang="it-IT" sz="1800" dirty="0">
                <a:solidFill>
                  <a:srgbClr val="000000"/>
                </a:solidFill>
                <a:latin typeface="Arial" charset="0"/>
                <a:cs typeface="Times New Roman" pitchFamily="16" charset="0"/>
              </a:rPr>
              <a:t> 30S. Questo impedisce l’inizio della sintesi proteica portando a morte le cellule batteriche. </a:t>
            </a:r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411760" y="0"/>
            <a:ext cx="3902075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 dirty="0">
                <a:solidFill>
                  <a:srgbClr val="FF0000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MECCANISMO </a:t>
            </a:r>
            <a:r>
              <a:rPr lang="it-IT" sz="2800" b="1" dirty="0" err="1">
                <a:solidFill>
                  <a:srgbClr val="FF0000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DI</a:t>
            </a:r>
            <a:r>
              <a:rPr lang="it-IT" sz="2800" b="1" dirty="0">
                <a:solidFill>
                  <a:srgbClr val="FF0000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 AZIONE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80928"/>
            <a:ext cx="5295900" cy="39147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9601" t="33134" r="9601" b="53699"/>
          <a:stretch>
            <a:fillRect/>
          </a:stretch>
        </p:blipFill>
        <p:spPr bwMode="auto">
          <a:xfrm>
            <a:off x="0" y="692696"/>
            <a:ext cx="883780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04664"/>
            <a:ext cx="749113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08-16.jpg                                                      0019117DMacintosh HD                   BDC30117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613" y="228600"/>
            <a:ext cx="7970837" cy="54752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39552" y="5791200"/>
            <a:ext cx="8064896" cy="533400"/>
          </a:xfrm>
          <a:prstGeom prst="rect">
            <a:avLst/>
          </a:prstGeom>
          <a:solidFill>
            <a:schemeClr val="bg1"/>
          </a:solidFill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Effetto degli </a:t>
            </a:r>
            <a:r>
              <a:rPr kumimoji="0" lang="it-IT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aminoglucosidi</a:t>
            </a: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sulla sintesi proteica.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3" name="Object 1"/>
          <p:cNvGraphicFramePr>
            <a:graphicFrameLocks noChangeAspect="1"/>
          </p:cNvGraphicFramePr>
          <p:nvPr/>
        </p:nvGraphicFramePr>
        <p:xfrm>
          <a:off x="1524000" y="762000"/>
          <a:ext cx="6261100" cy="6010275"/>
        </p:xfrm>
        <a:graphic>
          <a:graphicData uri="http://schemas.openxmlformats.org/presentationml/2006/ole">
            <p:oleObj spid="_x0000_s307202" r:id="rId4" imgW="6161400" imgH="6444720" progId="">
              <p:embed/>
            </p:oleObj>
          </a:graphicData>
        </a:graphic>
      </p:graphicFrame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990600" y="76200"/>
            <a:ext cx="7391400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AMINOGLICOSIDI – Meccanismo d’azione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 l="10443" t="39370" r="9399" b="47488"/>
          <a:stretch>
            <a:fillRect/>
          </a:stretch>
        </p:blipFill>
        <p:spPr bwMode="auto">
          <a:xfrm>
            <a:off x="0" y="656723"/>
            <a:ext cx="2763277" cy="116562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 l="11487" t="56417" r="9399" b="30441"/>
          <a:stretch>
            <a:fillRect/>
          </a:stretch>
        </p:blipFill>
        <p:spPr bwMode="auto">
          <a:xfrm>
            <a:off x="0" y="2276872"/>
            <a:ext cx="2727287" cy="116565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395288" y="5273675"/>
            <a:ext cx="8283575" cy="1619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t>Sono antibiotici ad </a:t>
            </a:r>
            <a:r>
              <a:rPr lang="it-IT" sz="2000" b="1">
                <a:solidFill>
                  <a:srgbClr val="00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t>ampio spettro </a:t>
            </a:r>
            <a:r>
              <a:rPr lang="it-IT" sz="2000">
                <a:solidFill>
                  <a:srgbClr val="00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t>attivi nei confronti di batteri sia Gram-positivi che Gram-negativi. </a:t>
            </a:r>
          </a:p>
          <a:p>
            <a:pPr algn="just"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t>Sono generalmente molto polari e non passano facilmente gli involucri esterni dei batteri. Però </a:t>
            </a:r>
            <a:r>
              <a:rPr lang="it-IT" sz="2000" b="1" u="sng">
                <a:solidFill>
                  <a:srgbClr val="00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t>sinergizzano</a:t>
            </a:r>
            <a:r>
              <a:rPr lang="it-IT" sz="2000">
                <a:solidFill>
                  <a:srgbClr val="00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t> con i </a:t>
            </a:r>
            <a:r>
              <a:rPr lang="it-IT" sz="2000">
                <a:solidFill>
                  <a:srgbClr val="000000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</a:t>
            </a:r>
            <a:r>
              <a:rPr lang="it-IT" sz="2000">
                <a:solidFill>
                  <a:srgbClr val="00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t>-lattamici e quando la parete è danneggiata viene facilitato l’assorbimento dell’aminoglicoside.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4663" t="3706" r="4010" b="28740"/>
          <a:stretch>
            <a:fillRect/>
          </a:stretch>
        </p:blipFill>
        <p:spPr bwMode="auto">
          <a:xfrm>
            <a:off x="1692275" y="1500188"/>
            <a:ext cx="5543550" cy="3663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33400" y="760413"/>
            <a:ext cx="7999413" cy="1008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t>Gli aminoglicosidi consistono di due o più aminozuccheri uniti da un legame glicosidico a un nucleo esoso che generalmente è in posizione centrale.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3078163" y="220663"/>
            <a:ext cx="2751137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0000"/>
                </a:solidFill>
                <a:latin typeface="Calibri" pitchFamily="32" charset="0"/>
                <a:cs typeface="Arial" charset="0"/>
              </a:rPr>
              <a:t>AMINOGLICOSIDI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619672" y="260648"/>
            <a:ext cx="6481762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STRUTTURA E CARATTERISTICHE CHIMICHE</a:t>
            </a: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683568" y="1268760"/>
            <a:ext cx="7715250" cy="3771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Sono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delle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basi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deboli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solubili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in 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acqua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.</a:t>
            </a:r>
          </a:p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000" dirty="0">
              <a:solidFill>
                <a:srgbClr val="000000"/>
              </a:solidFill>
              <a:latin typeface="Calibri" pitchFamily="32" charset="0"/>
              <a:ea typeface="新細明體" pitchFamily="16" charset="0"/>
              <a:cs typeface="新細明體" pitchFamily="16" charset="0"/>
            </a:endParaRPr>
          </a:p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Sono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policationi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a pH 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corporeo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e 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passano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in 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quantità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ridotte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la 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membrana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cellulare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.</a:t>
            </a:r>
          </a:p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000" dirty="0">
              <a:solidFill>
                <a:srgbClr val="000000"/>
              </a:solidFill>
              <a:latin typeface="Calibri" pitchFamily="32" charset="0"/>
              <a:ea typeface="新細明體" pitchFamily="16" charset="0"/>
              <a:cs typeface="新細明體" pitchFamily="16" charset="0"/>
            </a:endParaRPr>
          </a:p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Provengono</a:t>
            </a:r>
            <a:r>
              <a:rPr lang="en-US" sz="18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da</a:t>
            </a:r>
            <a:r>
              <a:rPr lang="en-US" sz="18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:</a:t>
            </a:r>
          </a:p>
          <a:p>
            <a:pPr marL="457200" lvl="1" indent="0">
              <a:lnSpc>
                <a:spcPct val="9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i="1" dirty="0" err="1">
                <a:solidFill>
                  <a:srgbClr val="FF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Micromonospora</a:t>
            </a:r>
            <a:r>
              <a:rPr lang="en-US" i="1" dirty="0">
                <a:solidFill>
                  <a:srgbClr val="FF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actinomyctes</a:t>
            </a:r>
            <a:endParaRPr lang="en-US" i="1" dirty="0">
              <a:solidFill>
                <a:srgbClr val="FF0000"/>
              </a:solidFill>
              <a:latin typeface="Calibri" pitchFamily="32" charset="0"/>
              <a:ea typeface="新細明體" pitchFamily="16" charset="0"/>
              <a:cs typeface="新細明體" pitchFamily="16" charset="0"/>
            </a:endParaRPr>
          </a:p>
          <a:p>
            <a:pPr marL="914400" lvl="2" indent="0">
              <a:lnSpc>
                <a:spcPct val="9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Gentamicina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(</a:t>
            </a:r>
            <a:r>
              <a:rPr lang="en-US" sz="2000" b="1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gentamicin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and </a:t>
            </a:r>
            <a:r>
              <a:rPr lang="en-US" sz="2000" b="1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netilmicin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)</a:t>
            </a:r>
          </a:p>
          <a:p>
            <a:pPr marL="457200" lvl="1" indent="0">
              <a:lnSpc>
                <a:spcPct val="9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i="1" dirty="0" err="1">
                <a:solidFill>
                  <a:srgbClr val="FF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Streptomyces</a:t>
            </a:r>
            <a:r>
              <a:rPr lang="en-US" i="1" dirty="0">
                <a:solidFill>
                  <a:srgbClr val="FF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griseus</a:t>
            </a:r>
            <a:endParaRPr lang="en-US" i="1" dirty="0">
              <a:solidFill>
                <a:srgbClr val="FF0000"/>
              </a:solidFill>
              <a:latin typeface="Calibri" pitchFamily="32" charset="0"/>
              <a:ea typeface="新細明體" pitchFamily="16" charset="0"/>
              <a:cs typeface="新細明體" pitchFamily="16" charset="0"/>
            </a:endParaRPr>
          </a:p>
          <a:p>
            <a:pPr marL="914400" lvl="2" indent="0">
              <a:lnSpc>
                <a:spcPct val="9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Streptomicina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(</a:t>
            </a:r>
            <a:r>
              <a:rPr lang="en-US" sz="2000" b="1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streptomicina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e </a:t>
            </a:r>
            <a:r>
              <a:rPr lang="en-US" sz="2000" b="1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diidrostreptomicina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)</a:t>
            </a:r>
          </a:p>
          <a:p>
            <a:pPr marL="914400" lvl="2" indent="0">
              <a:lnSpc>
                <a:spcPct val="9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Kanamicina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(</a:t>
            </a:r>
            <a:r>
              <a:rPr lang="en-US" sz="2000" b="1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kanamycina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amikacina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, e </a:t>
            </a:r>
            <a:r>
              <a:rPr lang="en-US" sz="2000" b="1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tobramicina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)</a:t>
            </a:r>
          </a:p>
          <a:p>
            <a:pPr marL="914400" lvl="2" indent="0">
              <a:lnSpc>
                <a:spcPct val="9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Neomicina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(</a:t>
            </a:r>
            <a:r>
              <a:rPr lang="en-US" sz="2000" b="1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neomicina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)</a:t>
            </a:r>
          </a:p>
          <a:p>
            <a:pPr marL="914400" lvl="2" indent="0">
              <a:lnSpc>
                <a:spcPct val="9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Apramicina</a:t>
            </a:r>
            <a:r>
              <a:rPr lang="en-US" sz="2000" b="1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farmaco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veterinario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873125"/>
            <a:ext cx="7632700" cy="5651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828800" y="185738"/>
            <a:ext cx="6096000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002060"/>
                </a:solidFill>
                <a:latin typeface="Arial" charset="0"/>
                <a:cs typeface="Times New Roman" pitchFamily="16" charset="0"/>
              </a:rPr>
              <a:t>AMINOGLICOSIDI </a:t>
            </a:r>
            <a:r>
              <a:rPr lang="it-IT" b="1">
                <a:solidFill>
                  <a:srgbClr val="002060"/>
                </a:solidFill>
                <a:latin typeface="Arial" charset="0"/>
                <a:cs typeface="Times New Roman" pitchFamily="16" charset="0"/>
              </a:rPr>
              <a:t>– </a:t>
            </a:r>
            <a:r>
              <a:rPr lang="it-IT" sz="2800" b="1">
                <a:solidFill>
                  <a:srgbClr val="002060"/>
                </a:solidFill>
                <a:latin typeface="Arial" charset="0"/>
                <a:cs typeface="Times New Roman" pitchFamily="16" charset="0"/>
              </a:rPr>
              <a:t>Tossicità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7" name="Object 1"/>
          <p:cNvGraphicFramePr>
            <a:graphicFrameLocks noChangeAspect="1"/>
          </p:cNvGraphicFramePr>
          <p:nvPr/>
        </p:nvGraphicFramePr>
        <p:xfrm>
          <a:off x="1531938" y="609600"/>
          <a:ext cx="6392862" cy="4721225"/>
        </p:xfrm>
        <a:graphic>
          <a:graphicData uri="http://schemas.openxmlformats.org/presentationml/2006/ole">
            <p:oleObj spid="_x0000_s308226" r:id="rId4" imgW="6122160" imgH="4521960" progId="">
              <p:embed/>
            </p:oleObj>
          </a:graphicData>
        </a:graphic>
      </p:graphicFrame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295400" y="76200"/>
            <a:ext cx="7391400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AMINOGLICOSIDI – Spettro antibatterico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04800" y="5441950"/>
            <a:ext cx="8610600" cy="9255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5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dirty="0">
                <a:solidFill>
                  <a:srgbClr val="7030A0"/>
                </a:solidFill>
                <a:latin typeface="Arial" charset="0"/>
                <a:cs typeface="Times New Roman" pitchFamily="16" charset="0"/>
              </a:rPr>
              <a:t>Poiché la loro penetrazione dipende da un trasporto attivo ossigeno-dipendente, gli </a:t>
            </a:r>
            <a:r>
              <a:rPr lang="it-IT" b="1" dirty="0" err="1">
                <a:solidFill>
                  <a:srgbClr val="7030A0"/>
                </a:solidFill>
                <a:latin typeface="Arial" charset="0"/>
                <a:cs typeface="Times New Roman" pitchFamily="16" charset="0"/>
              </a:rPr>
              <a:t>aminoglicosidi</a:t>
            </a:r>
            <a:r>
              <a:rPr lang="it-IT" b="1" dirty="0">
                <a:solidFill>
                  <a:srgbClr val="7030A0"/>
                </a:solidFill>
                <a:latin typeface="Arial" charset="0"/>
                <a:cs typeface="Times New Roman" pitchFamily="16" charset="0"/>
              </a:rPr>
              <a:t> hanno un’azione minima sui microrganismi anaerobi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295400" y="0"/>
            <a:ext cx="7391400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AMINOGLICOSIDI – Farmacocinetica</a:t>
            </a: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1371600" y="609600"/>
          <a:ext cx="6553200" cy="5626100"/>
        </p:xfrm>
        <a:graphic>
          <a:graphicData uri="http://schemas.openxmlformats.org/presentationml/2006/ole">
            <p:oleObj spid="_x0000_s309250" r:id="rId4" imgW="6161400" imgH="5251320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5" name="Object 1"/>
          <p:cNvGraphicFramePr>
            <a:graphicFrameLocks noChangeAspect="1"/>
          </p:cNvGraphicFramePr>
          <p:nvPr/>
        </p:nvGraphicFramePr>
        <p:xfrm>
          <a:off x="1143000" y="1219200"/>
          <a:ext cx="6770688" cy="5040313"/>
        </p:xfrm>
        <a:graphic>
          <a:graphicData uri="http://schemas.openxmlformats.org/presentationml/2006/ole">
            <p:oleObj spid="_x0000_s310274" r:id="rId4" imgW="6130800" imgH="4550400" progId="">
              <p:embed/>
            </p:oleObj>
          </a:graphicData>
        </a:graphic>
      </p:graphicFrame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5800" y="76200"/>
            <a:ext cx="8229600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AMINOGLICOSIDI </a:t>
            </a:r>
            <a:r>
              <a:rPr lang="it-IT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– </a:t>
            </a: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Indicazioni terapeutiche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685800" y="76200"/>
            <a:ext cx="8229600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AMINOGLICOSIDI </a:t>
            </a:r>
            <a:r>
              <a:rPr lang="it-IT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– </a:t>
            </a: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Indicazioni terapeutiche</a:t>
            </a: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1524000" y="1219200"/>
          <a:ext cx="6022975" cy="5157788"/>
        </p:xfrm>
        <a:graphic>
          <a:graphicData uri="http://schemas.openxmlformats.org/presentationml/2006/ole">
            <p:oleObj spid="_x0000_s311298" r:id="rId4" imgW="6168960" imgH="5312520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3" name="Object 1"/>
          <p:cNvGraphicFramePr>
            <a:graphicFrameLocks noChangeAspect="1"/>
          </p:cNvGraphicFramePr>
          <p:nvPr/>
        </p:nvGraphicFramePr>
        <p:xfrm>
          <a:off x="1374775" y="685800"/>
          <a:ext cx="6510338" cy="6119813"/>
        </p:xfrm>
        <a:graphic>
          <a:graphicData uri="http://schemas.openxmlformats.org/presentationml/2006/ole">
            <p:oleObj spid="_x0000_s312322" r:id="rId4" imgW="6123240" imgH="5753160" progId="">
              <p:embed/>
            </p:oleObj>
          </a:graphicData>
        </a:graphic>
      </p:graphicFrame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828800" y="0"/>
            <a:ext cx="6096000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AMINOGLICOSIDI </a:t>
            </a:r>
            <a:r>
              <a:rPr lang="it-IT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– </a:t>
            </a: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Tossicità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5" name="Object 1"/>
          <p:cNvGraphicFramePr>
            <a:graphicFrameLocks noChangeAspect="1"/>
          </p:cNvGraphicFramePr>
          <p:nvPr/>
        </p:nvGraphicFramePr>
        <p:xfrm>
          <a:off x="2919413" y="304800"/>
          <a:ext cx="5386387" cy="6324600"/>
        </p:xfrm>
        <a:graphic>
          <a:graphicData uri="http://schemas.openxmlformats.org/presentationml/2006/ole">
            <p:oleObj spid="_x0000_s313346" r:id="rId4" imgW="6123240" imgH="7220520" progId="">
              <p:embed/>
            </p:oleObj>
          </a:graphicData>
        </a:graphic>
      </p:graphicFrame>
      <p:sp>
        <p:nvSpPr>
          <p:cNvPr id="21506" name="Rectangle 2"/>
          <p:cNvSpPr>
            <a:spLocks noChangeArrowheads="1"/>
          </p:cNvSpPr>
          <p:nvPr/>
        </p:nvSpPr>
        <p:spPr bwMode="auto">
          <a:xfrm rot="16200000" flipH="1">
            <a:off x="-1442243" y="2810668"/>
            <a:ext cx="6096000" cy="12303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20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AMINOGLICOSIDI</a:t>
            </a:r>
          </a:p>
          <a:p>
            <a:pPr algn="ctr"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Fattori di rischio per la </a:t>
            </a: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Tossicità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5" name="Object 1"/>
          <p:cNvGraphicFramePr>
            <a:graphicFrameLocks noChangeAspect="1"/>
          </p:cNvGraphicFramePr>
          <p:nvPr/>
        </p:nvGraphicFramePr>
        <p:xfrm>
          <a:off x="1066800" y="207963"/>
          <a:ext cx="6934200" cy="6516687"/>
        </p:xfrm>
        <a:graphic>
          <a:graphicData uri="http://schemas.openxmlformats.org/presentationml/2006/ole">
            <p:oleObj spid="_x0000_s314370" r:id="rId4" imgW="6123240" imgH="5799960" progId="">
              <p:embed/>
            </p:oleObj>
          </a:graphicData>
        </a:graphic>
      </p:graphicFrame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295400" y="304800"/>
            <a:ext cx="6324600" cy="61245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Arial" charset="0"/>
              </a:rPr>
              <a:t>STREPTOMICINA    </a:t>
            </a:r>
            <a:r>
              <a:rPr lang="it-IT" sz="2800">
                <a:solidFill>
                  <a:srgbClr val="FFFFFF"/>
                </a:solidFill>
                <a:latin typeface="Arial" charset="0"/>
                <a:cs typeface="Arial" charset="0"/>
              </a:rPr>
              <a:t>TOSSICITA’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6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6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6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6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000000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FFFF00"/>
                </a:solidFill>
                <a:latin typeface="Arial" charset="0"/>
                <a:cs typeface="Arial" charset="0"/>
              </a:rPr>
              <a:t>Neurotossicità VIII n.c.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FFFF00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FFFF00"/>
                </a:solidFill>
                <a:latin typeface="Arial" charset="0"/>
                <a:cs typeface="Arial" charset="0"/>
              </a:rPr>
              <a:t>Reazioni allergiche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FFFF00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FFFF00"/>
                </a:solidFill>
                <a:latin typeface="Arial" charset="0"/>
                <a:cs typeface="Arial" charset="0"/>
              </a:rPr>
              <a:t>Blocco neuromuscolare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FFFF00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FFFF00"/>
                </a:solidFill>
                <a:latin typeface="Arial" charset="0"/>
                <a:cs typeface="Arial" charset="0"/>
              </a:rPr>
              <a:t>Intolleranza locale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FFFF00"/>
                </a:solidFill>
                <a:latin typeface="Arial" charset="0"/>
                <a:cs typeface="Arial" charset="0"/>
              </a:rPr>
              <a:t>(meningite chimica</a:t>
            </a:r>
            <a:r>
              <a:rPr lang="it-IT" sz="3200">
                <a:solidFill>
                  <a:srgbClr val="FFFF00"/>
                </a:solidFill>
                <a:cs typeface="Times New Roman" pitchFamily="16" charset="0"/>
              </a:rPr>
              <a:t>)</a:t>
            </a:r>
          </a:p>
          <a:p>
            <a:pPr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3200">
              <a:solidFill>
                <a:srgbClr val="FFFF00"/>
              </a:solidFill>
              <a:cs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69" name="Object 1"/>
          <p:cNvGraphicFramePr>
            <a:graphicFrameLocks noChangeAspect="1"/>
          </p:cNvGraphicFramePr>
          <p:nvPr/>
        </p:nvGraphicFramePr>
        <p:xfrm>
          <a:off x="1965325" y="0"/>
          <a:ext cx="5164138" cy="6786563"/>
        </p:xfrm>
        <a:graphic>
          <a:graphicData uri="http://schemas.openxmlformats.org/presentationml/2006/ole">
            <p:oleObj spid="_x0000_s315394" r:id="rId4" imgW="6123240" imgH="8051040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416050" y="642938"/>
            <a:ext cx="6469063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FF0000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MECCANISMI DI RESISTENZA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971550" y="2214563"/>
            <a:ext cx="6913563" cy="2530475"/>
          </a:xfrm>
          <a:prstGeom prst="rect">
            <a:avLst/>
          </a:prstGeom>
          <a:solidFill>
            <a:schemeClr val="bg1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341313" indent="-341313" algn="just">
              <a:spcBef>
                <a:spcPts val="600"/>
              </a:spcBef>
              <a:spcAft>
                <a:spcPts val="600"/>
              </a:spcAft>
              <a:buFont typeface="Times New Roman" pitchFamily="16" charset="0"/>
              <a:buAutoNum type="arabicParenR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Produzione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di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enzimi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che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inattivano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gli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aminoglicosidi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per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adenililazione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acetilazione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e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fosforilazione</a:t>
            </a:r>
            <a:endParaRPr lang="en-US" sz="2800" dirty="0">
              <a:solidFill>
                <a:srgbClr val="000000"/>
              </a:solidFill>
              <a:latin typeface="Calibri" pitchFamily="32" charset="0"/>
              <a:ea typeface="SimSun" charset="0"/>
              <a:cs typeface="SimSun" charset="0"/>
            </a:endParaRPr>
          </a:p>
          <a:p>
            <a:pPr marL="341313" indent="-341313" algn="just">
              <a:spcBef>
                <a:spcPts val="600"/>
              </a:spcBef>
              <a:spcAft>
                <a:spcPts val="600"/>
              </a:spcAft>
              <a:buFont typeface="Times New Roman" pitchFamily="16" charset="0"/>
              <a:buAutoNum type="arabicParenR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Incapacità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ad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entrare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nella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cellula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batterica</a:t>
            </a:r>
            <a:endParaRPr lang="en-US" sz="2800" dirty="0">
              <a:solidFill>
                <a:srgbClr val="000000"/>
              </a:solidFill>
              <a:latin typeface="Calibri" pitchFamily="32" charset="0"/>
              <a:ea typeface="SimSun" charset="0"/>
              <a:cs typeface="SimSun" charset="0"/>
            </a:endParaRPr>
          </a:p>
          <a:p>
            <a:pPr marL="341313" indent="-341313" algn="just">
              <a:spcBef>
                <a:spcPts val="600"/>
              </a:spcBef>
              <a:spcAft>
                <a:spcPts val="600"/>
              </a:spcAft>
              <a:buFont typeface="Times New Roman" pitchFamily="16" charset="0"/>
              <a:buAutoNum type="arabicParenR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Target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proteico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alterato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1335088"/>
            <a:ext cx="8891587" cy="45418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476375" y="476250"/>
            <a:ext cx="6070600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solidFill>
                  <a:srgbClr val="FF0000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RESISTENZA BATTERICA AGLI AMINOGLICOSIDI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476250"/>
            <a:ext cx="7872412" cy="5829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3" y="333375"/>
            <a:ext cx="8258175" cy="6191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b="64572"/>
          <a:stretch>
            <a:fillRect/>
          </a:stretch>
        </p:blipFill>
        <p:spPr>
          <a:xfrm>
            <a:off x="0" y="260648"/>
            <a:ext cx="9144000" cy="24293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9601" t="46387" r="9281" b="39989"/>
          <a:stretch>
            <a:fillRect/>
          </a:stretch>
        </p:blipFill>
        <p:spPr bwMode="auto">
          <a:xfrm>
            <a:off x="0" y="2996952"/>
            <a:ext cx="918810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3" name="Object 1"/>
          <p:cNvGraphicFramePr>
            <a:graphicFrameLocks noChangeAspect="1"/>
          </p:cNvGraphicFramePr>
          <p:nvPr/>
        </p:nvGraphicFramePr>
        <p:xfrm>
          <a:off x="609600" y="1220788"/>
          <a:ext cx="8023225" cy="5045075"/>
        </p:xfrm>
        <a:graphic>
          <a:graphicData uri="http://schemas.openxmlformats.org/presentationml/2006/ole">
            <p:oleObj spid="_x0000_s316418" r:id="rId4" imgW="6123240" imgH="3855600" progId="">
              <p:embed/>
            </p:oleObj>
          </a:graphicData>
        </a:graphic>
      </p:graphicFrame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2057400" y="304800"/>
            <a:ext cx="5105400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2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Cloramfenicolo  -  </a:t>
            </a:r>
            <a:r>
              <a:rPr lang="it-IT" sz="20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INDICAZIONI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7" name="Object 1"/>
          <p:cNvGraphicFramePr>
            <a:graphicFrameLocks noChangeAspect="1"/>
          </p:cNvGraphicFramePr>
          <p:nvPr/>
        </p:nvGraphicFramePr>
        <p:xfrm>
          <a:off x="1066800" y="838200"/>
          <a:ext cx="6565900" cy="5848350"/>
        </p:xfrm>
        <a:graphic>
          <a:graphicData uri="http://schemas.openxmlformats.org/presentationml/2006/ole">
            <p:oleObj spid="_x0000_s317442" r:id="rId4" imgW="6120000" imgH="5685840" progId="">
              <p:embed/>
            </p:oleObj>
          </a:graphicData>
        </a:graphic>
      </p:graphicFrame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2057400" y="76200"/>
            <a:ext cx="5105400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2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Cloramfenicolo  -  </a:t>
            </a:r>
            <a:r>
              <a:rPr lang="it-IT" sz="20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Tossicità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t="35698"/>
          <a:stretch>
            <a:fillRect/>
          </a:stretch>
        </p:blipFill>
        <p:spPr>
          <a:xfrm>
            <a:off x="0" y="0"/>
            <a:ext cx="9144000" cy="44101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9601" t="60098" r="9281" b="26964"/>
          <a:stretch>
            <a:fillRect/>
          </a:stretch>
        </p:blipFill>
        <p:spPr bwMode="auto">
          <a:xfrm>
            <a:off x="-1" y="4509120"/>
            <a:ext cx="9124984" cy="2038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 cstate="print"/>
          <a:srcRect l="4604" r="7571" b="35065"/>
          <a:stretch>
            <a:fillRect/>
          </a:stretch>
        </p:blipFill>
        <p:spPr bwMode="auto">
          <a:xfrm>
            <a:off x="2771775" y="2262188"/>
            <a:ext cx="3600450" cy="29670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812800" y="881063"/>
            <a:ext cx="7518400" cy="13128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Famiglia di antibiotici, estrattivi e semisintetici, caratterizzati da </a:t>
            </a:r>
          </a:p>
          <a:p>
            <a:pPr algn="ctr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u="sng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Anello lattone a 14 - 16 elementi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, </a:t>
            </a:r>
            <a:r>
              <a:rPr lang="it-IT" sz="2000" u="sng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 cui sono legati degli aminozuccheri e zuccheri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.</a:t>
            </a:r>
          </a:p>
          <a:p>
            <a:pPr algn="ctr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79388" y="5418138"/>
            <a:ext cx="8785225" cy="13128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MECCANISMO D’AZIONE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Esplicano la loro azione a pH alcalino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Inibizione della sintesi proteica per legame delle sostanze a livello ribosomiale 50S, ed inibizione della traslocazione e peptidiltranferasi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132138" y="188913"/>
            <a:ext cx="2768600" cy="6429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FFFFFF"/>
                </a:solidFill>
                <a:latin typeface="Arial" charset="0"/>
                <a:cs typeface="Arial" charset="0"/>
              </a:rPr>
              <a:t>MACROLIDI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863" y="333375"/>
            <a:ext cx="8550275" cy="6191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3132138" y="333375"/>
            <a:ext cx="2768600" cy="6429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FFFFFF"/>
                </a:solidFill>
                <a:latin typeface="Arial" charset="0"/>
                <a:cs typeface="Arial" charset="0"/>
              </a:rPr>
              <a:t>MACROLIDI</a:t>
            </a:r>
          </a:p>
        </p:txBody>
      </p:sp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890588" y="1773238"/>
            <a:ext cx="3440112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Arial" charset="0"/>
                <a:cs typeface="Arial" charset="0"/>
              </a:rPr>
              <a:t>A 14 atomi di carbonio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890588" y="3429000"/>
            <a:ext cx="3440112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00"/>
                </a:solidFill>
                <a:latin typeface="Arial" charset="0"/>
                <a:cs typeface="Arial" charset="0"/>
              </a:rPr>
              <a:t>A 15 atomi di carbonio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890588" y="5157788"/>
            <a:ext cx="3440112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C000"/>
                </a:solidFill>
                <a:latin typeface="Arial" charset="0"/>
                <a:cs typeface="Arial" charset="0"/>
              </a:rPr>
              <a:t>A 16 atomi di carbonio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5580063" y="1052513"/>
            <a:ext cx="2366962" cy="19224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Arial" charset="0"/>
                <a:cs typeface="Arial" charset="0"/>
              </a:rPr>
              <a:t>Eritromicina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Arial" charset="0"/>
                <a:cs typeface="Arial" charset="0"/>
              </a:rPr>
              <a:t>Oleandomicina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Arial" charset="0"/>
                <a:cs typeface="Arial" charset="0"/>
              </a:rPr>
              <a:t>Roxitromicina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Arial" charset="0"/>
                <a:cs typeface="Arial" charset="0"/>
              </a:rPr>
              <a:t>Claritromicina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Arial" charset="0"/>
                <a:cs typeface="Arial" charset="0"/>
              </a:rPr>
              <a:t>Fluritromicina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5580063" y="3429000"/>
            <a:ext cx="2012950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00"/>
                </a:solidFill>
                <a:latin typeface="Arial" charset="0"/>
                <a:cs typeface="Arial" charset="0"/>
              </a:rPr>
              <a:t>Azitromicina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5580063" y="4797425"/>
            <a:ext cx="2078037" cy="15573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C000"/>
                </a:solidFill>
                <a:latin typeface="Arial" charset="0"/>
                <a:cs typeface="Arial" charset="0"/>
              </a:rPr>
              <a:t>Spiramicina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C000"/>
                </a:solidFill>
                <a:latin typeface="Arial" charset="0"/>
                <a:cs typeface="Arial" charset="0"/>
              </a:rPr>
              <a:t>Iosamicina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C000"/>
                </a:solidFill>
                <a:latin typeface="Arial" charset="0"/>
                <a:cs typeface="Arial" charset="0"/>
              </a:rPr>
              <a:t>Miocamicina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C000"/>
                </a:solidFill>
                <a:latin typeface="Arial" charset="0"/>
                <a:cs typeface="Arial" charset="0"/>
              </a:rPr>
              <a:t>Rokitamicina</a:t>
            </a:r>
          </a:p>
        </p:txBody>
      </p:sp>
      <p:sp>
        <p:nvSpPr>
          <p:cNvPr id="57352" name="AutoShape 8"/>
          <p:cNvSpPr>
            <a:spLocks/>
          </p:cNvSpPr>
          <p:nvPr/>
        </p:nvSpPr>
        <p:spPr bwMode="auto">
          <a:xfrm>
            <a:off x="5003800" y="1196975"/>
            <a:ext cx="360363" cy="1655763"/>
          </a:xfrm>
          <a:prstGeom prst="leftBrace">
            <a:avLst>
              <a:gd name="adj1" fmla="val 8339"/>
              <a:gd name="adj2" fmla="val 50000"/>
            </a:avLst>
          </a:prstGeom>
          <a:noFill/>
          <a:ln w="2844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7353" name="AutoShape 9"/>
          <p:cNvSpPr>
            <a:spLocks/>
          </p:cNvSpPr>
          <p:nvPr/>
        </p:nvSpPr>
        <p:spPr bwMode="auto">
          <a:xfrm>
            <a:off x="5003800" y="4797425"/>
            <a:ext cx="360363" cy="1655763"/>
          </a:xfrm>
          <a:prstGeom prst="leftBrace">
            <a:avLst>
              <a:gd name="adj1" fmla="val 8339"/>
              <a:gd name="adj2" fmla="val 50000"/>
            </a:avLst>
          </a:prstGeom>
          <a:noFill/>
          <a:ln w="28440" cap="sq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7354" name="AutoShape 10"/>
          <p:cNvSpPr>
            <a:spLocks/>
          </p:cNvSpPr>
          <p:nvPr/>
        </p:nvSpPr>
        <p:spPr bwMode="auto">
          <a:xfrm>
            <a:off x="5003800" y="3443288"/>
            <a:ext cx="360363" cy="576262"/>
          </a:xfrm>
          <a:prstGeom prst="leftBrace">
            <a:avLst>
              <a:gd name="adj1" fmla="val 8336"/>
              <a:gd name="adj2" fmla="val 50000"/>
            </a:avLst>
          </a:prstGeom>
          <a:noFill/>
          <a:ln w="28440" cap="sq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69" name="Object 1"/>
          <p:cNvGraphicFramePr>
            <a:graphicFrameLocks noChangeAspect="1"/>
          </p:cNvGraphicFramePr>
          <p:nvPr/>
        </p:nvGraphicFramePr>
        <p:xfrm>
          <a:off x="971550" y="1271588"/>
          <a:ext cx="7529513" cy="4857750"/>
        </p:xfrm>
        <a:graphic>
          <a:graphicData uri="http://schemas.openxmlformats.org/presentationml/2006/ole">
            <p:oleObj spid="_x0000_s318466" r:id="rId4" imgW="6111211" imgH="3958306" progId="">
              <p:embed/>
            </p:oleObj>
          </a:graphicData>
        </a:graphic>
      </p:graphicFrame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3284538" y="333375"/>
            <a:ext cx="2768600" cy="6429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FFFFFF"/>
                </a:solidFill>
                <a:latin typeface="Arial" charset="0"/>
                <a:cs typeface="Arial" charset="0"/>
              </a:rPr>
              <a:t>MACROLIDI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7" name="Object 1"/>
          <p:cNvGraphicFramePr>
            <a:graphicFrameLocks noChangeAspect="1"/>
          </p:cNvGraphicFramePr>
          <p:nvPr/>
        </p:nvGraphicFramePr>
        <p:xfrm>
          <a:off x="2916238" y="836613"/>
          <a:ext cx="3352800" cy="2492375"/>
        </p:xfrm>
        <a:graphic>
          <a:graphicData uri="http://schemas.openxmlformats.org/presentationml/2006/ole">
            <p:oleObj spid="_x0000_s319490" r:id="rId4" imgW="2647619" imgH="2324424" progId="">
              <p:embed/>
            </p:oleObj>
          </a:graphicData>
        </a:graphic>
      </p:graphicFrame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684213" y="115888"/>
            <a:ext cx="7772400" cy="762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ea typeface="AR PL SungtiL GB" charset="0"/>
                <a:cs typeface="AR PL SungtiL GB" charset="0"/>
              </a:rPr>
              <a:t>ERITROMICINA</a:t>
            </a: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468313" y="3786188"/>
            <a:ext cx="8424862" cy="2927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u="sng">
                <a:solidFill>
                  <a:srgbClr val="FFFF00"/>
                </a:solidFill>
                <a:latin typeface="Arial" charset="0"/>
                <a:cs typeface="Arial" charset="0"/>
              </a:rPr>
              <a:t>INDICAZIONI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800">
                <a:solidFill>
                  <a:srgbClr val="FFFF00"/>
                </a:solidFill>
                <a:latin typeface="Arial" charset="0"/>
                <a:cs typeface="Arial" charset="0"/>
              </a:rPr>
              <a:t> 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>
                <a:solidFill>
                  <a:srgbClr val="FFFF00"/>
                </a:solidFill>
                <a:latin typeface="Arial" charset="0"/>
                <a:cs typeface="Arial" charset="0"/>
              </a:rPr>
              <a:t>Infezioni streptococciche - Infezioni stafilococciche - Profilassi malattia reumatica (II</a:t>
            </a:r>
            <a:r>
              <a:rPr lang="it-IT" sz="1800" baseline="30000">
                <a:solidFill>
                  <a:srgbClr val="FFFF00"/>
                </a:solidFill>
                <a:latin typeface="Arial" charset="0"/>
                <a:cs typeface="Arial" charset="0"/>
              </a:rPr>
              <a:t>a</a:t>
            </a:r>
            <a:r>
              <a:rPr lang="it-IT" sz="1800">
                <a:solidFill>
                  <a:srgbClr val="FFFF00"/>
                </a:solidFill>
                <a:latin typeface="Arial" charset="0"/>
                <a:cs typeface="Arial" charset="0"/>
              </a:rPr>
              <a:t> scelta) - Infezioni da Mycoplasma P. - Polmonite da Legionella P  - Difterite  -  Pertosse  -  Tetano  - Sifilide  -  Acne  -  Amebiasi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u="sng">
                <a:solidFill>
                  <a:srgbClr val="FF9933"/>
                </a:solidFill>
                <a:latin typeface="Arial" charset="0"/>
                <a:cs typeface="Arial" charset="0"/>
              </a:rPr>
              <a:t>TOSSICITA’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FF9933"/>
                </a:solidFill>
                <a:latin typeface="Arial" charset="0"/>
                <a:cs typeface="Arial" charset="0"/>
              </a:rPr>
              <a:t> 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9933"/>
                </a:solidFill>
                <a:latin typeface="Arial" charset="0"/>
                <a:cs typeface="Arial" charset="0"/>
              </a:rPr>
              <a:t>Disturbi gastrointestinali  </a:t>
            </a:r>
            <a:r>
              <a:rPr lang="it-IT" sz="1800">
                <a:solidFill>
                  <a:srgbClr val="FF9933"/>
                </a:solidFill>
                <a:latin typeface="Arial" charset="0"/>
                <a:cs typeface="Arial" charset="0"/>
              </a:rPr>
              <a:t>Epigastralgie, Nausea, Vomito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9933"/>
                </a:solidFill>
                <a:latin typeface="Arial" charset="0"/>
                <a:cs typeface="Arial" charset="0"/>
              </a:rPr>
              <a:t>Epatotossicità  </a:t>
            </a:r>
            <a:r>
              <a:rPr lang="it-IT" sz="1800">
                <a:solidFill>
                  <a:srgbClr val="FF9933"/>
                </a:solidFill>
                <a:latin typeface="Arial" charset="0"/>
                <a:cs typeface="Arial" charset="0"/>
              </a:rPr>
              <a:t>Aumento transaminasi, ittero, febbre, leucocitosi </a:t>
            </a:r>
            <a:r>
              <a:rPr lang="it-IT" sz="1600">
                <a:solidFill>
                  <a:srgbClr val="FF9933"/>
                </a:solidFill>
                <a:latin typeface="Arial" charset="0"/>
                <a:cs typeface="Arial" charset="0"/>
              </a:rPr>
              <a:t>(Estolato)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9933"/>
                </a:solidFill>
                <a:latin typeface="Arial" charset="0"/>
                <a:cs typeface="Arial" charset="0"/>
              </a:rPr>
              <a:t>Reazioni allergiche - Interferenze farmacologiche  </a:t>
            </a:r>
            <a:r>
              <a:rPr lang="it-IT" sz="1600">
                <a:solidFill>
                  <a:srgbClr val="FF9933"/>
                </a:solidFill>
                <a:latin typeface="Arial" charset="0"/>
                <a:cs typeface="Arial" charset="0"/>
              </a:rPr>
              <a:t>(Inibitore enzimatico)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468313" y="3357563"/>
            <a:ext cx="8351837" cy="336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FFFFFF"/>
                </a:solidFill>
                <a:latin typeface="Arial" charset="0"/>
                <a:cs typeface="Arial" charset="0"/>
              </a:rPr>
              <a:t>Instabile a pH gastrico. Formulata come estolato. Metabolizzata ed eliminata per via biliare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 08-11.jpg                                                      0011C2E8Macintosh HD DUP               BED5D6A2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16632"/>
            <a:ext cx="5076056" cy="37021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" name="Picture 3" descr=" 08-09.jpg                                                      0019117DMacintosh HD                   BDC30117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848"/>
            <a:ext cx="4084335" cy="466702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539552" y="476672"/>
            <a:ext cx="21602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MACROLIDI A 14</a:t>
            </a:r>
          </a:p>
          <a:p>
            <a:r>
              <a:rPr lang="it-IT" dirty="0" smtClean="0"/>
              <a:t> o 16 atomi di C </a:t>
            </a:r>
            <a:endParaRPr lang="it-IT" dirty="0"/>
          </a:p>
        </p:txBody>
      </p:sp>
      <p:sp>
        <p:nvSpPr>
          <p:cNvPr id="7" name="Freccia in giù 6"/>
          <p:cNvSpPr/>
          <p:nvPr/>
        </p:nvSpPr>
        <p:spPr bwMode="auto">
          <a:xfrm>
            <a:off x="2195736" y="836712"/>
            <a:ext cx="144016" cy="1008112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cxnSp>
        <p:nvCxnSpPr>
          <p:cNvPr id="9" name="Connettore 4 8"/>
          <p:cNvCxnSpPr/>
          <p:nvPr/>
        </p:nvCxnSpPr>
        <p:spPr bwMode="auto">
          <a:xfrm>
            <a:off x="971600" y="1052736"/>
            <a:ext cx="3024336" cy="432048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3132138" y="188913"/>
            <a:ext cx="2300287" cy="6429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FFFFFF"/>
                </a:solidFill>
                <a:latin typeface="Arial" charset="0"/>
                <a:cs typeface="Arial" charset="0"/>
              </a:rPr>
              <a:t>KETOLIDI</a:t>
            </a:r>
          </a:p>
        </p:txBody>
      </p:sp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468313" y="2349500"/>
            <a:ext cx="5759450" cy="18589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66FFFF"/>
                </a:solidFill>
                <a:latin typeface="Arial" charset="0"/>
                <a:cs typeface="Arial" charset="0"/>
              </a:rPr>
              <a:t>INDICAZIONI</a:t>
            </a:r>
            <a:r>
              <a:rPr lang="it-IT" sz="1800" b="1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FFFFFF"/>
                </a:solidFill>
                <a:latin typeface="Arial" charset="0"/>
                <a:cs typeface="Arial" charset="0"/>
              </a:rPr>
              <a:t>La telitromicina possiede una spiccata attività nei confronti dei patogeni respiratori, in particolare, lo </a:t>
            </a:r>
            <a:r>
              <a:rPr lang="it-IT" sz="1600" i="1">
                <a:solidFill>
                  <a:srgbClr val="FFFFFF"/>
                </a:solidFill>
                <a:latin typeface="Arial" charset="0"/>
                <a:cs typeface="Arial" charset="0"/>
              </a:rPr>
              <a:t>streptococco pneumoniae</a:t>
            </a:r>
            <a:r>
              <a:rPr lang="it-IT" sz="1600">
                <a:solidFill>
                  <a:srgbClr val="FFFFFF"/>
                </a:solidFill>
                <a:latin typeface="Arial" charset="0"/>
                <a:cs typeface="Arial" charset="0"/>
              </a:rPr>
              <a:t> e lo </a:t>
            </a:r>
            <a:r>
              <a:rPr lang="it-IT" sz="1600" i="1">
                <a:solidFill>
                  <a:srgbClr val="FFFFFF"/>
                </a:solidFill>
                <a:latin typeface="Arial" charset="0"/>
                <a:cs typeface="Arial" charset="0"/>
              </a:rPr>
              <a:t>streptococco pyogenes</a:t>
            </a:r>
            <a:r>
              <a:rPr lang="it-IT" sz="1600">
                <a:solidFill>
                  <a:srgbClr val="FFFFFF"/>
                </a:solidFill>
                <a:latin typeface="Arial" charset="0"/>
                <a:cs typeface="Arial" charset="0"/>
              </a:rPr>
              <a:t>.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FFFFFF"/>
                </a:solidFill>
                <a:latin typeface="Arial" charset="0"/>
                <a:cs typeface="Arial" charset="0"/>
              </a:rPr>
              <a:t>Usata nel trattamento di infezioni dell’apparato respiratorio quali polmoniti di comunità, esacerbazione delle bronchiti croniche, sinusiti acute, tonsilliti e faringiti. 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468313" y="4351338"/>
            <a:ext cx="8424862" cy="23463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66FFFF"/>
                </a:solidFill>
                <a:latin typeface="Arial" charset="0"/>
                <a:cs typeface="Arial" charset="0"/>
              </a:rPr>
              <a:t>EFFETTI INDESIDERATI  E CONTROINDICAZIONI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FFFFFF"/>
                </a:solidFill>
                <a:latin typeface="Arial" charset="0"/>
                <a:cs typeface="Arial" charset="0"/>
              </a:rPr>
              <a:t>Diarrea, nausea, vomito, flatulenza, dolore addominale, alterazioni del gusto, vertigini e cefalea, stomatite, vampate, palpitazioni, sonnolenza, insonnia, nervosismo, rash, orticaria, prurito, offuscamento della vista ed eosinofilia. </a:t>
            </a:r>
            <a:br>
              <a:rPr lang="it-IT" sz="160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it-IT" sz="1600">
                <a:solidFill>
                  <a:srgbClr val="FFFFFF"/>
                </a:solidFill>
                <a:latin typeface="Arial" charset="0"/>
                <a:cs typeface="Arial" charset="0"/>
              </a:rPr>
              <a:t>Raramente sono stati osservati ittero colestatico, parestesie, aritmie, ipotensione, colite da antibiotico.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60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FFFFFF"/>
                </a:solidFill>
                <a:latin typeface="Arial" charset="0"/>
                <a:cs typeface="Arial" charset="0"/>
              </a:rPr>
              <a:t>Controindicata durante l’allattamento, in soggetti con QT lungo e in concomitante terapia anti-aritmica. </a:t>
            </a: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1628775"/>
            <a:ext cx="1870075" cy="23717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468313" y="1700213"/>
            <a:ext cx="3079750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66FFFF"/>
                </a:solidFill>
                <a:latin typeface="Arial" charset="0"/>
                <a:cs typeface="Arial" charset="0"/>
              </a:rPr>
              <a:t>TELITROMICINA</a:t>
            </a: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250825" y="836613"/>
            <a:ext cx="8493125" cy="7032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Meccanismo correlato a quello dei macrolidi.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Legano anche i ribosomi mutati (cocchi resistenti)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4095750" y="2411413"/>
            <a:ext cx="3429000" cy="765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CCFFFF"/>
                </a:solidFill>
                <a:latin typeface="Arial" charset="0"/>
                <a:cs typeface="Arial" charset="0"/>
              </a:rPr>
              <a:t>LINCOMICINA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CCFFFF"/>
                </a:solidFill>
                <a:latin typeface="Arial" charset="0"/>
                <a:cs typeface="Arial" charset="0"/>
              </a:rPr>
              <a:t>(Lincocin</a:t>
            </a:r>
            <a:r>
              <a:rPr lang="it-IT" sz="2000" b="1" baseline="30000">
                <a:solidFill>
                  <a:srgbClr val="CC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CCFFFF"/>
                </a:solidFill>
                <a:latin typeface="Arial" charset="0"/>
                <a:cs typeface="Arial" charset="0"/>
              </a:rPr>
              <a:t>,</a:t>
            </a:r>
            <a:r>
              <a:rPr lang="it-IT" sz="2000" b="1" baseline="30000">
                <a:solidFill>
                  <a:srgbClr val="CCFFFF"/>
                </a:solidFill>
                <a:latin typeface="Arial" charset="0"/>
                <a:cs typeface="Arial" charset="0"/>
              </a:rPr>
              <a:t>   </a:t>
            </a:r>
            <a:r>
              <a:rPr lang="it-IT" sz="2000" b="1">
                <a:solidFill>
                  <a:srgbClr val="CCFFFF"/>
                </a:solidFill>
                <a:latin typeface="Arial" charset="0"/>
                <a:cs typeface="Arial" charset="0"/>
              </a:rPr>
              <a:t>Cillimicina</a:t>
            </a:r>
            <a:r>
              <a:rPr lang="it-IT" sz="2000" b="1" baseline="30000">
                <a:solidFill>
                  <a:srgbClr val="CC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CCFFFF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4383088" y="3348038"/>
            <a:ext cx="2765425" cy="368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i="1">
                <a:solidFill>
                  <a:srgbClr val="CCFFFF"/>
                </a:solidFill>
                <a:latin typeface="Arial" charset="0"/>
                <a:cs typeface="Arial" charset="0"/>
              </a:rPr>
              <a:t>Streptomyces linconensis</a:t>
            </a:r>
          </a:p>
        </p:txBody>
      </p:sp>
      <p:graphicFrame>
        <p:nvGraphicFramePr>
          <p:cNvPr id="67587" name="Object 3"/>
          <p:cNvGraphicFramePr>
            <a:graphicFrameLocks noChangeAspect="1"/>
          </p:cNvGraphicFramePr>
          <p:nvPr/>
        </p:nvGraphicFramePr>
        <p:xfrm>
          <a:off x="3071813" y="4730750"/>
          <a:ext cx="5700712" cy="1385888"/>
        </p:xfrm>
        <a:graphic>
          <a:graphicData uri="http://schemas.openxmlformats.org/presentationml/2006/ole">
            <p:oleObj spid="_x0000_s322562" r:id="rId4" imgW="5784100" imgH="1398976" progId="">
              <p:embed/>
            </p:oleObj>
          </a:graphicData>
        </a:graphic>
      </p:graphicFrame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2990850" y="188913"/>
            <a:ext cx="3200400" cy="6429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LINCOSAMIDI</a:t>
            </a:r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00" y="2147888"/>
            <a:ext cx="2386013" cy="1785937"/>
          </a:xfrm>
          <a:prstGeom prst="rect">
            <a:avLst/>
          </a:prstGeom>
          <a:solidFill>
            <a:srgbClr val="99CCFF"/>
          </a:solidFill>
          <a:ln w="9525" cap="flat">
            <a:noFill/>
            <a:round/>
            <a:headEnd/>
            <a:tailEnd/>
          </a:ln>
          <a:effectLst/>
        </p:spPr>
      </p:pic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163" y="4364038"/>
            <a:ext cx="2322512" cy="2159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250825" y="908050"/>
            <a:ext cx="8713788" cy="733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0" anchor="ctr">
            <a:spAutoFit/>
          </a:bodyPr>
          <a:lstStyle/>
          <a:p>
            <a:pPr algn="ctr" eaLnBrk="0" hangingPunct="0">
              <a:spcBef>
                <a:spcPts val="6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Inibizione della sintesi proteica per l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egame alla subunità 50S </a:t>
            </a:r>
          </a:p>
          <a:p>
            <a:pPr algn="ctr" eaLnBrk="0" hangingPunct="0">
              <a:spcBef>
                <a:spcPts val="6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del ribosoma batterico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3" name="Object 1"/>
          <p:cNvGraphicFramePr>
            <a:graphicFrameLocks noChangeAspect="1"/>
          </p:cNvGraphicFramePr>
          <p:nvPr/>
        </p:nvGraphicFramePr>
        <p:xfrm>
          <a:off x="1773238" y="76200"/>
          <a:ext cx="5472112" cy="6705600"/>
        </p:xfrm>
        <a:graphic>
          <a:graphicData uri="http://schemas.openxmlformats.org/presentationml/2006/ole">
            <p:oleObj spid="_x0000_s324610" r:id="rId4" imgW="6120000" imgH="7499520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7" name="Object 1"/>
          <p:cNvGraphicFramePr>
            <a:graphicFrameLocks noChangeAspect="1"/>
          </p:cNvGraphicFramePr>
          <p:nvPr/>
        </p:nvGraphicFramePr>
        <p:xfrm>
          <a:off x="1258888" y="2060575"/>
          <a:ext cx="6543675" cy="4029075"/>
        </p:xfrm>
        <a:graphic>
          <a:graphicData uri="http://schemas.openxmlformats.org/presentationml/2006/ole">
            <p:oleObj spid="_x0000_s325634" r:id="rId4" imgW="6157699" imgH="3781589" progId="">
              <p:embed/>
            </p:oleObj>
          </a:graphicData>
        </a:graphic>
      </p:graphicFrame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2484438" y="261938"/>
            <a:ext cx="4175125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STREPTOGRAMINE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t="14174"/>
          <a:stretch>
            <a:fillRect/>
          </a:stretch>
        </p:blipFill>
        <p:spPr>
          <a:xfrm>
            <a:off x="0" y="0"/>
            <a:ext cx="9144000" cy="5886111"/>
          </a:xfrm>
          <a:prstGeom prst="rect">
            <a:avLst/>
          </a:prstGeom>
        </p:spPr>
      </p:pic>
      <p:pic>
        <p:nvPicPr>
          <p:cNvPr id="3" name="Slide"/>
          <p:cNvPicPr>
            <a:picLocks noChangeAspect="1"/>
          </p:cNvPicPr>
          <p:nvPr/>
        </p:nvPicPr>
        <p:blipFill>
          <a:blip r:embed="rId3" cstate="print"/>
          <a:srcRect t="29399" b="34124"/>
          <a:stretch>
            <a:fillRect/>
          </a:stretch>
        </p:blipFill>
        <p:spPr>
          <a:xfrm>
            <a:off x="971600" y="4869160"/>
            <a:ext cx="6766001" cy="1851026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1" name="Object 1"/>
          <p:cNvGraphicFramePr>
            <a:graphicFrameLocks noChangeAspect="1"/>
          </p:cNvGraphicFramePr>
          <p:nvPr/>
        </p:nvGraphicFramePr>
        <p:xfrm>
          <a:off x="1228725" y="739775"/>
          <a:ext cx="6515100" cy="5929313"/>
        </p:xfrm>
        <a:graphic>
          <a:graphicData uri="http://schemas.openxmlformats.org/presentationml/2006/ole">
            <p:oleObj spid="_x0000_s326658" r:id="rId4" imgW="6111211" imgH="5565670" progId="">
              <p:embed/>
            </p:oleObj>
          </a:graphicData>
        </a:graphic>
      </p:graphicFrame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2484438" y="46038"/>
            <a:ext cx="4175125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STREPTOGRAMINE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3" name="Object 1"/>
          <p:cNvGraphicFramePr>
            <a:graphicFrameLocks noChangeAspect="1"/>
          </p:cNvGraphicFramePr>
          <p:nvPr/>
        </p:nvGraphicFramePr>
        <p:xfrm>
          <a:off x="990600" y="382588"/>
          <a:ext cx="7239000" cy="6032500"/>
        </p:xfrm>
        <a:graphic>
          <a:graphicData uri="http://schemas.openxmlformats.org/presentationml/2006/ole">
            <p:oleObj spid="_x0000_s329730" r:id="rId4" imgW="6123240" imgH="5158800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 l="15134" r="9819" b="16379"/>
          <a:stretch>
            <a:fillRect/>
          </a:stretch>
        </p:blipFill>
        <p:spPr bwMode="auto">
          <a:xfrm>
            <a:off x="4143375" y="3021013"/>
            <a:ext cx="4173538" cy="19764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5672138" y="1982788"/>
            <a:ext cx="3368675" cy="720725"/>
          </a:xfrm>
          <a:prstGeom prst="rect">
            <a:avLst/>
          </a:prstGeom>
          <a:solidFill>
            <a:srgbClr val="FFFFCC"/>
          </a:solidFill>
          <a:ln w="19080" cap="sq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000000"/>
                </a:solidFill>
                <a:latin typeface="Arial" charset="0"/>
              </a:rPr>
              <a:t>Rifampicina: </a:t>
            </a:r>
            <a:r>
              <a:rPr lang="it-IT" sz="1400">
                <a:solidFill>
                  <a:srgbClr val="000000"/>
                </a:solidFill>
                <a:latin typeface="Arial" charset="0"/>
              </a:rPr>
              <a:t>si lega alla RNA-polimerasi DNA dipendente ed inibisce la sintesi di RNA</a:t>
            </a:r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 flipH="1">
            <a:off x="6376988" y="2852738"/>
            <a:ext cx="369887" cy="274637"/>
          </a:xfrm>
          <a:prstGeom prst="line">
            <a:avLst/>
          </a:prstGeom>
          <a:noFill/>
          <a:ln w="28440" cap="sq">
            <a:solidFill>
              <a:srgbClr val="FFFF66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318500" y="3717925"/>
            <a:ext cx="639763" cy="274638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000000"/>
                </a:solidFill>
                <a:latin typeface="Arial" charset="0"/>
              </a:rPr>
              <a:t>DNA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8328025" y="4100513"/>
            <a:ext cx="639763" cy="274637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000000"/>
                </a:solidFill>
                <a:latin typeface="Arial" charset="0"/>
              </a:rPr>
              <a:t>RNA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7148513" y="4549775"/>
            <a:ext cx="1152525" cy="360363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000000"/>
                </a:solidFill>
                <a:latin typeface="Arial" charset="0"/>
              </a:rPr>
              <a:t>Polimerasi</a:t>
            </a:r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H="1" flipV="1">
            <a:off x="6805613" y="4359275"/>
            <a:ext cx="277812" cy="277813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5435600" y="5408613"/>
            <a:ext cx="2160588" cy="792162"/>
          </a:xfrm>
          <a:prstGeom prst="rect">
            <a:avLst/>
          </a:prstGeom>
          <a:solidFill>
            <a:srgbClr val="CCFFCC"/>
          </a:solidFill>
          <a:ln w="19080" cap="sq">
            <a:solidFill>
              <a:srgbClr val="99FF66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000000"/>
                </a:solidFill>
                <a:latin typeface="Arial" charset="0"/>
              </a:rPr>
              <a:t>Chinolone: </a:t>
            </a:r>
            <a:r>
              <a:rPr lang="it-IT" sz="1400">
                <a:solidFill>
                  <a:srgbClr val="000000"/>
                </a:solidFill>
                <a:latin typeface="Arial" charset="0"/>
              </a:rPr>
              <a:t>interagisce con la subunità A della girasi batterica</a:t>
            </a: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V="1">
            <a:off x="5756275" y="4830763"/>
            <a:ext cx="1588" cy="550862"/>
          </a:xfrm>
          <a:prstGeom prst="line">
            <a:avLst/>
          </a:prstGeom>
          <a:noFill/>
          <a:ln w="28440" cap="sq">
            <a:solidFill>
              <a:srgbClr val="99FF66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3592513" y="5345113"/>
            <a:ext cx="1658937" cy="936625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000000"/>
                </a:solidFill>
                <a:latin typeface="Arial" charset="0"/>
              </a:rPr>
              <a:t>Novobiocina: </a:t>
            </a:r>
            <a:r>
              <a:rPr lang="it-IT" sz="1400">
                <a:solidFill>
                  <a:srgbClr val="000000"/>
                </a:solidFill>
                <a:latin typeface="Arial" charset="0"/>
              </a:rPr>
              <a:t>si lega alla subunità B della girasi batterica</a:t>
            </a:r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V="1">
            <a:off x="4830763" y="4314825"/>
            <a:ext cx="639762" cy="64293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5002213" y="4530725"/>
            <a:ext cx="366712" cy="95250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5106988" y="4460875"/>
            <a:ext cx="182562" cy="273050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374" name="AutoShape 14"/>
          <p:cNvSpPr>
            <a:spLocks noChangeArrowheads="1"/>
          </p:cNvSpPr>
          <p:nvPr/>
        </p:nvSpPr>
        <p:spPr bwMode="auto">
          <a:xfrm>
            <a:off x="4494213" y="4821238"/>
            <a:ext cx="366712" cy="365125"/>
          </a:xfrm>
          <a:prstGeom prst="diamond">
            <a:avLst/>
          </a:prstGeom>
          <a:solidFill>
            <a:srgbClr val="FF00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 flipV="1">
            <a:off x="4976813" y="5184775"/>
            <a:ext cx="274637" cy="12223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4154488" y="3524250"/>
            <a:ext cx="641350" cy="274638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000000"/>
                </a:solidFill>
                <a:latin typeface="Arial" charset="0"/>
              </a:rPr>
              <a:t>DNA</a:t>
            </a:r>
          </a:p>
        </p:txBody>
      </p:sp>
      <p:sp>
        <p:nvSpPr>
          <p:cNvPr id="15377" name="Text Box 17"/>
          <p:cNvSpPr txBox="1">
            <a:spLocks noChangeArrowheads="1"/>
          </p:cNvSpPr>
          <p:nvPr/>
        </p:nvSpPr>
        <p:spPr bwMode="auto">
          <a:xfrm>
            <a:off x="5353050" y="3371850"/>
            <a:ext cx="731838" cy="274638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000000"/>
                </a:solidFill>
                <a:latin typeface="Arial" charset="0"/>
              </a:rPr>
              <a:t>girasi</a:t>
            </a:r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179388" y="1196975"/>
            <a:ext cx="3386137" cy="42354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99FF"/>
                </a:solidFill>
                <a:latin typeface="Arial" charset="0"/>
              </a:rPr>
              <a:t>Inibitori sintesi DNA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400">
              <a:solidFill>
                <a:srgbClr val="FF66FF"/>
              </a:solidFill>
              <a:latin typeface="Arial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FF99FF"/>
                </a:solidFill>
                <a:latin typeface="Arial" charset="0"/>
              </a:rPr>
              <a:t>NOVOBIOCINA</a:t>
            </a:r>
            <a:r>
              <a:rPr lang="it-IT" sz="1400">
                <a:solidFill>
                  <a:srgbClr val="FF66FF"/>
                </a:solidFill>
                <a:latin typeface="Arial" charset="0"/>
              </a:rPr>
              <a:t> </a:t>
            </a:r>
            <a:r>
              <a:rPr lang="it-IT" sz="1400">
                <a:solidFill>
                  <a:srgbClr val="FFFFFF"/>
                </a:solidFill>
                <a:latin typeface="Arial" charset="0"/>
              </a:rPr>
              <a:t>(prodotta da </a:t>
            </a:r>
            <a:r>
              <a:rPr lang="it-IT" sz="1400" i="1">
                <a:solidFill>
                  <a:srgbClr val="FFFFFF"/>
                </a:solidFill>
                <a:latin typeface="Arial" charset="0"/>
              </a:rPr>
              <a:t>Streptomyces niveus</a:t>
            </a:r>
            <a:r>
              <a:rPr lang="it-IT" sz="1400">
                <a:solidFill>
                  <a:srgbClr val="FFFFFF"/>
                </a:solidFill>
                <a:latin typeface="Arial" charset="0"/>
              </a:rPr>
              <a:t>) = si lega alla subunità B della girasi batterica inattivandola; azione sinergica a quella dei chinoloni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400">
              <a:solidFill>
                <a:srgbClr val="FFFF66"/>
              </a:solidFill>
              <a:latin typeface="Arial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66"/>
                </a:solidFill>
                <a:latin typeface="Arial" charset="0"/>
              </a:rPr>
              <a:t>Inibitori sintesi RNA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400">
              <a:solidFill>
                <a:srgbClr val="FFFF66"/>
              </a:solidFill>
              <a:latin typeface="Arial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FFFF66"/>
                </a:solidFill>
                <a:latin typeface="Arial" charset="0"/>
              </a:rPr>
              <a:t>RIFAMPICINA</a:t>
            </a:r>
            <a:r>
              <a:rPr lang="it-IT" sz="1400">
                <a:solidFill>
                  <a:srgbClr val="FFFF66"/>
                </a:solidFill>
                <a:latin typeface="Arial" charset="0"/>
              </a:rPr>
              <a:t> </a:t>
            </a:r>
            <a:r>
              <a:rPr lang="it-IT" sz="1400">
                <a:solidFill>
                  <a:srgbClr val="FFFFFF"/>
                </a:solidFill>
                <a:latin typeface="Arial" charset="0"/>
              </a:rPr>
              <a:t>= antibiotico naturale prodotto da </a:t>
            </a:r>
            <a:r>
              <a:rPr lang="it-IT" sz="1400" i="1">
                <a:solidFill>
                  <a:srgbClr val="FFFFFF"/>
                </a:solidFill>
                <a:latin typeface="Arial" charset="0"/>
              </a:rPr>
              <a:t>Nocardia mediterranea</a:t>
            </a:r>
            <a:r>
              <a:rPr lang="it-IT" sz="1400">
                <a:solidFill>
                  <a:srgbClr val="FFFFFF"/>
                </a:solidFill>
                <a:latin typeface="Arial" charset="0"/>
              </a:rPr>
              <a:t>; 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>
                <a:solidFill>
                  <a:srgbClr val="FFFFFF"/>
                </a:solidFill>
                <a:latin typeface="Arial" charset="0"/>
              </a:rPr>
              <a:t>Particolarmente usata nella terapia della tubercolosi. Interferisce con la fase di inizio della trascrizione, legandosi all’RNA polimerasi batterica (che è diversa dalle RNA polimerasi eucariotiche; </a:t>
            </a:r>
            <a:r>
              <a:rPr lang="it-IT" sz="1400" b="1">
                <a:solidFill>
                  <a:srgbClr val="FFFFFF"/>
                </a:solidFill>
                <a:latin typeface="Arial" charset="0"/>
              </a:rPr>
              <a:t>azione selettiva</a:t>
            </a:r>
            <a:r>
              <a:rPr lang="it-IT" sz="1400">
                <a:solidFill>
                  <a:srgbClr val="FFFFFF"/>
                </a:solidFill>
                <a:latin typeface="Arial" charset="0"/>
              </a:rPr>
              <a:t>). </a:t>
            </a:r>
          </a:p>
        </p:txBody>
      </p:sp>
      <p:sp>
        <p:nvSpPr>
          <p:cNvPr id="15379" name="Rectangle 19"/>
          <p:cNvSpPr>
            <a:spLocks noChangeArrowheads="1"/>
          </p:cNvSpPr>
          <p:nvPr/>
        </p:nvSpPr>
        <p:spPr bwMode="auto">
          <a:xfrm>
            <a:off x="1116013" y="115888"/>
            <a:ext cx="7169150" cy="9477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2F2F2"/>
                </a:solidFill>
                <a:latin typeface="Arial" charset="0"/>
              </a:rPr>
              <a:t>INIBITORI DELLA SINTESI DEGLI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2F2F2"/>
                </a:solidFill>
                <a:latin typeface="Arial" charset="0"/>
              </a:rPr>
              <a:t>ACIDI NUCLEICI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08-19.jpg                                                      0019117DMacintosh HD                   BDC30117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33500"/>
            <a:ext cx="8682038" cy="32750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28600" y="5791200"/>
            <a:ext cx="8686800" cy="533400"/>
          </a:xfrm>
          <a:prstGeom prst="rect">
            <a:avLst/>
          </a:prstGeom>
          <a:solidFill>
            <a:schemeClr val="bg1"/>
          </a:solidFill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Meccanismo di azione dei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fluorochinoloni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(rappresentazione schematica).</a:t>
            </a: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08-18.jpg                                                      0019117DMacintosh HD                   BDC30117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650" y="228600"/>
            <a:ext cx="7129463" cy="54848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71600" y="5791200"/>
            <a:ext cx="7200800" cy="533400"/>
          </a:xfrm>
          <a:prstGeom prst="rect">
            <a:avLst/>
          </a:prstGeom>
          <a:solidFill>
            <a:schemeClr val="bg1"/>
          </a:solidFill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Formule di struttura dei principali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chinoloni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/>
          <a:srcRect t="13426"/>
          <a:stretch>
            <a:fillRect/>
          </a:stretch>
        </p:blipFill>
        <p:spPr bwMode="auto">
          <a:xfrm>
            <a:off x="523195" y="981074"/>
            <a:ext cx="7937238" cy="496820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108075" y="115888"/>
            <a:ext cx="6727825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99FF66"/>
                </a:solidFill>
                <a:latin typeface="Arial" charset="0"/>
              </a:rPr>
              <a:t>FLUOROCHINOLONI DI RECENTE SVILUPPO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443288" y="119063"/>
            <a:ext cx="2228850" cy="885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</a:rPr>
              <a:t>RIFAMICINE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Arial" charset="0"/>
              </a:rPr>
              <a:t>(ansamicine)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l="3355" t="1567" r="11841" b="14128"/>
          <a:stretch>
            <a:fillRect/>
          </a:stretch>
        </p:blipFill>
        <p:spPr bwMode="auto">
          <a:xfrm>
            <a:off x="2268538" y="1385888"/>
            <a:ext cx="4495800" cy="5283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446588" y="3651250"/>
            <a:ext cx="1836737" cy="398463"/>
          </a:xfrm>
          <a:prstGeom prst="rect">
            <a:avLst/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C00000"/>
                </a:solidFill>
                <a:latin typeface="Arial" charset="0"/>
              </a:rPr>
              <a:t>RIFAMPICINA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446588" y="6242050"/>
            <a:ext cx="1720850" cy="398463"/>
          </a:xfrm>
          <a:prstGeom prst="rect">
            <a:avLst/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C00000"/>
                </a:solidFill>
                <a:latin typeface="Arial" charset="0"/>
              </a:rPr>
              <a:t>RIFABUTINA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313113" y="260350"/>
            <a:ext cx="2228850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</a:rPr>
              <a:t>RIFAMICINE</a:t>
            </a: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042988" y="981075"/>
            <a:ext cx="7350125" cy="10080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C00000"/>
                </a:solidFill>
                <a:latin typeface="Arial" charset="0"/>
              </a:rPr>
              <a:t>MECCANISMO D’AZIONE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</a:rPr>
              <a:t>Inibizione selettiva della RNA-polimerasi DNA dipendente batterica </a:t>
            </a:r>
            <a:r>
              <a:rPr lang="it-IT" sz="2000">
                <a:solidFill>
                  <a:srgbClr val="FFFFFF"/>
                </a:solidFill>
                <a:latin typeface="Wingdings" charset="2"/>
              </a:rPr>
              <a:t></a:t>
            </a:r>
            <a:r>
              <a:rPr lang="it-IT" sz="2000">
                <a:solidFill>
                  <a:srgbClr val="FFFFFF"/>
                </a:solidFill>
                <a:latin typeface="Arial" charset="0"/>
              </a:rPr>
              <a:t> blocco dell’inizio della sintesi proteica 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2060575"/>
            <a:ext cx="3600450" cy="26209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468313" y="4797425"/>
            <a:ext cx="8351837" cy="1495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00"/>
                </a:solidFill>
                <a:latin typeface="Arial" charset="0"/>
              </a:rPr>
              <a:t>SPETTRO D’AZIONE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>
                <a:solidFill>
                  <a:srgbClr val="FFFFFF"/>
                </a:solidFill>
                <a:latin typeface="Arial" charset="0"/>
              </a:rPr>
              <a:t>Hanno azione battericida nei confronti di numerosi batteri gram-positivi, di alcuni gram-negativi (</a:t>
            </a:r>
            <a:r>
              <a:rPr lang="it-IT" sz="1800" i="1">
                <a:solidFill>
                  <a:srgbClr val="FFFFFF"/>
                </a:solidFill>
                <a:latin typeface="Arial" charset="0"/>
              </a:rPr>
              <a:t>Neisseria meningitidis, Neisseria gonorrhoeae, Haemophylus influenzae, Legionella pneumophila, Brucella, Helicobacter pylori</a:t>
            </a:r>
            <a:r>
              <a:rPr lang="it-IT" sz="1800">
                <a:solidFill>
                  <a:srgbClr val="FFFFFF"/>
                </a:solidFill>
                <a:latin typeface="Arial" charset="0"/>
              </a:rPr>
              <a:t>), dei micobatteri (</a:t>
            </a:r>
            <a:r>
              <a:rPr lang="it-IT" sz="1800" i="1">
                <a:solidFill>
                  <a:srgbClr val="FFFFFF"/>
                </a:solidFill>
                <a:latin typeface="Arial" charset="0"/>
              </a:rPr>
              <a:t>M. tubercolosis, M. leprae, M. avium complex</a:t>
            </a:r>
            <a:r>
              <a:rPr lang="it-IT" sz="1800">
                <a:solidFill>
                  <a:srgbClr val="FFFFFF"/>
                </a:solidFill>
                <a:latin typeface="Arial" charset="0"/>
              </a:rPr>
              <a:t>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059113" y="333375"/>
            <a:ext cx="2484437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</a:rPr>
              <a:t>RIFAMPICINA</a:t>
            </a: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67544" y="2276872"/>
            <a:ext cx="8280400" cy="3965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0000"/>
                </a:solidFill>
                <a:latin typeface="Arial" charset="0"/>
              </a:rPr>
              <a:t>FARMACOCINETICA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1" dirty="0">
              <a:solidFill>
                <a:srgbClr val="66FFFF"/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SOMMINISTRAZIONE: Preminentemente somministrata per OS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Ha una biodisponibilità di circa il 70% (inclusi i metaboliti attivi come il 25-desacetil derivato), una buona distribuzione tissutale con </a:t>
            </a:r>
            <a:r>
              <a:rPr lang="it-IT" sz="1800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Vd</a:t>
            </a:r>
            <a:r>
              <a:rPr lang="it-IT" sz="18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di 1 L/Kg.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Viene eliminata per metabolizzazione (40%), escrezione renale (30%) ed escrezione biliare (30%).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La sua emivita plasmatica si aggira sulle 5 ore all’inizio della terapia e si assesta sulle 3 ore nei due settimane successive.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Questo fenomeno è dovuto all’effetto di </a:t>
            </a:r>
            <a:r>
              <a:rPr lang="it-IT" sz="1800" b="1" i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induzione enzimatica </a:t>
            </a:r>
            <a:r>
              <a:rPr lang="it-IT" sz="18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svolto dall’antibiotico; ciò rende necessario l’aggiustamento della posologia di farmaci </a:t>
            </a:r>
            <a:r>
              <a:rPr lang="it-IT" sz="1800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co-somministrati</a:t>
            </a:r>
            <a:r>
              <a:rPr lang="it-IT" sz="18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con la </a:t>
            </a:r>
            <a:r>
              <a:rPr lang="it-IT" sz="1800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rifampicina</a:t>
            </a:r>
            <a:r>
              <a:rPr lang="it-IT" sz="18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e il monitoraggio dei livelli plasmatici.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95288" y="1052513"/>
            <a:ext cx="8351837" cy="9477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7030A0"/>
                </a:solidFill>
                <a:latin typeface="Arial" charset="0"/>
              </a:rPr>
              <a:t>FARMACO </a:t>
            </a:r>
            <a:r>
              <a:rPr lang="it-IT" sz="2000" b="1" dirty="0" err="1">
                <a:solidFill>
                  <a:srgbClr val="7030A0"/>
                </a:solidFill>
                <a:latin typeface="Arial" charset="0"/>
              </a:rPr>
              <a:t>DI</a:t>
            </a:r>
            <a:r>
              <a:rPr lang="it-IT" sz="2000" b="1" dirty="0">
                <a:solidFill>
                  <a:srgbClr val="7030A0"/>
                </a:solidFill>
                <a:latin typeface="Arial" charset="0"/>
              </a:rPr>
              <a:t> PRIMA SCELTA PER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7030A0"/>
                </a:solidFill>
                <a:latin typeface="Arial" charset="0"/>
              </a:rPr>
              <a:t>TRATTAMENTO DELLA TUBERCOLOSI UMANA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 i="1" dirty="0">
                <a:solidFill>
                  <a:srgbClr val="FF0000"/>
                </a:solidFill>
                <a:latin typeface="Arial" charset="0"/>
              </a:rPr>
              <a:t>(IN ASSOCIAZIONE CON ISONIAZIDE, PIRAZINAMIDE, ETAMBUTOLO)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3276600" y="333375"/>
            <a:ext cx="2484438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</a:rPr>
              <a:t>RIFAMPICINA</a:t>
            </a: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84213" y="981075"/>
            <a:ext cx="7848600" cy="5641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C000"/>
                </a:solidFill>
                <a:latin typeface="Arial" charset="0"/>
              </a:rPr>
              <a:t>EFFETTI INDESIDERATI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dirty="0">
              <a:solidFill>
                <a:srgbClr val="FFFFFF"/>
              </a:solidFill>
              <a:latin typeface="Arial" charset="0"/>
            </a:endParaRPr>
          </a:p>
          <a:p>
            <a:pPr algn="ctr">
              <a:spcBef>
                <a:spcPts val="6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dirty="0">
                <a:solidFill>
                  <a:srgbClr val="7030A0"/>
                </a:solidFill>
                <a:latin typeface="Arial" charset="0"/>
              </a:rPr>
              <a:t>La </a:t>
            </a:r>
            <a:r>
              <a:rPr lang="it-IT" sz="1800" b="1" dirty="0" err="1">
                <a:solidFill>
                  <a:srgbClr val="7030A0"/>
                </a:solidFill>
                <a:latin typeface="Arial" charset="0"/>
              </a:rPr>
              <a:t>rifampicina</a:t>
            </a:r>
            <a:r>
              <a:rPr lang="it-IT" sz="1800" b="1" dirty="0">
                <a:solidFill>
                  <a:srgbClr val="7030A0"/>
                </a:solidFill>
                <a:latin typeface="Arial" charset="0"/>
              </a:rPr>
              <a:t> è un farmaco abbastanza maneggevole </a:t>
            </a:r>
            <a:r>
              <a:rPr lang="it-IT" sz="1800" dirty="0">
                <a:solidFill>
                  <a:srgbClr val="FFFFFF"/>
                </a:solidFill>
                <a:latin typeface="Arial" charset="0"/>
              </a:rPr>
              <a:t/>
            </a:r>
            <a:br>
              <a:rPr lang="it-IT" sz="1800" dirty="0">
                <a:solidFill>
                  <a:srgbClr val="FFFFFF"/>
                </a:solidFill>
                <a:latin typeface="Arial" charset="0"/>
              </a:rPr>
            </a:br>
            <a:r>
              <a:rPr lang="it-IT" sz="1800" b="1" i="1" u="sng" dirty="0">
                <a:latin typeface="Arial" charset="0"/>
              </a:rPr>
              <a:t>Nella somministrazione continua </a:t>
            </a:r>
            <a:r>
              <a:rPr lang="it-IT" sz="1800" dirty="0">
                <a:latin typeface="Arial" charset="0"/>
              </a:rPr>
              <a:t>i suoi possibili effetti indesiderati includono nausea, vomito e, più raramente, disturbi epatici e reazioni di ipersensibilità. Possibili prurito e rush cutanei.</a:t>
            </a:r>
          </a:p>
          <a:p>
            <a:pPr algn="ctr">
              <a:spcBef>
                <a:spcPts val="6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i="1" u="sng" dirty="0">
                <a:latin typeface="Arial" charset="0"/>
              </a:rPr>
              <a:t>La somministrazione intermittente</a:t>
            </a:r>
            <a:r>
              <a:rPr lang="it-IT" sz="1800" dirty="0">
                <a:latin typeface="Arial" charset="0"/>
              </a:rPr>
              <a:t>  può generare </a:t>
            </a:r>
            <a:r>
              <a:rPr lang="it-IT" sz="1800" dirty="0" err="1">
                <a:latin typeface="Arial" charset="0"/>
              </a:rPr>
              <a:t>Ab</a:t>
            </a:r>
            <a:r>
              <a:rPr lang="it-IT" sz="1800" dirty="0">
                <a:latin typeface="Arial" charset="0"/>
              </a:rPr>
              <a:t> anti-farmaco, responsabili di sintomi </a:t>
            </a:r>
            <a:r>
              <a:rPr lang="it-IT" sz="1800" dirty="0" err="1">
                <a:latin typeface="Arial" charset="0"/>
              </a:rPr>
              <a:t>simil-influenzali</a:t>
            </a:r>
            <a:r>
              <a:rPr lang="it-IT" sz="1800" dirty="0">
                <a:latin typeface="Arial" charset="0"/>
              </a:rPr>
              <a:t> e/o raramente di trombocitopenia, anemia emolitica, insufficienza renale acuta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dirty="0">
              <a:solidFill>
                <a:srgbClr val="FFFFFF"/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dirty="0">
              <a:solidFill>
                <a:srgbClr val="FFC000"/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0000"/>
                </a:solidFill>
                <a:latin typeface="Arial" charset="0"/>
              </a:rPr>
              <a:t>CONTROINDICAZIONI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dirty="0">
              <a:solidFill>
                <a:srgbClr val="FFFFFF"/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dirty="0">
                <a:solidFill>
                  <a:srgbClr val="FF0000"/>
                </a:solidFill>
                <a:latin typeface="Arial" charset="0"/>
              </a:rPr>
              <a:t>La </a:t>
            </a:r>
            <a:r>
              <a:rPr lang="it-IT" sz="1800" dirty="0" err="1">
                <a:solidFill>
                  <a:srgbClr val="FF0000"/>
                </a:solidFill>
                <a:latin typeface="Arial" charset="0"/>
              </a:rPr>
              <a:t>rifampicina</a:t>
            </a:r>
            <a:r>
              <a:rPr lang="it-IT" sz="1800" dirty="0">
                <a:solidFill>
                  <a:srgbClr val="FF0000"/>
                </a:solidFill>
                <a:latin typeface="Arial" charset="0"/>
              </a:rPr>
              <a:t> è controindicata: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dirty="0">
                <a:solidFill>
                  <a:srgbClr val="FF0000"/>
                </a:solidFill>
                <a:latin typeface="Arial" charset="0"/>
              </a:rPr>
              <a:t>- durante il primo trimestre di gravidanza (possibile effetto teratogeno osservato in studi sperimentali).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dirty="0">
              <a:solidFill>
                <a:srgbClr val="FF0000"/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dirty="0">
                <a:solidFill>
                  <a:srgbClr val="FF0000"/>
                </a:solidFill>
                <a:latin typeface="Arial" charset="0"/>
              </a:rPr>
              <a:t>- in caso di accertata ipersensibilità alla </a:t>
            </a:r>
            <a:r>
              <a:rPr lang="it-IT" sz="1800" dirty="0" err="1">
                <a:solidFill>
                  <a:srgbClr val="FF0000"/>
                </a:solidFill>
                <a:latin typeface="Arial" charset="0"/>
              </a:rPr>
              <a:t>rifampicina</a:t>
            </a:r>
            <a:r>
              <a:rPr lang="it-IT" sz="1800" dirty="0">
                <a:solidFill>
                  <a:srgbClr val="FF0000"/>
                </a:solidFill>
                <a:latin typeface="Arial" charset="0"/>
              </a:rPr>
              <a:t> o ad altri antibiotici strutturalmente correlati (es. </a:t>
            </a:r>
            <a:r>
              <a:rPr lang="it-IT" sz="1800" dirty="0" err="1">
                <a:solidFill>
                  <a:srgbClr val="FF0000"/>
                </a:solidFill>
                <a:latin typeface="Arial" charset="0"/>
              </a:rPr>
              <a:t>rifapentina</a:t>
            </a:r>
            <a:r>
              <a:rPr lang="it-IT" sz="1800" dirty="0">
                <a:solidFill>
                  <a:srgbClr val="FF0000"/>
                </a:solidFill>
                <a:latin typeface="Arial" charset="0"/>
              </a:rPr>
              <a:t>, </a:t>
            </a:r>
            <a:r>
              <a:rPr lang="it-IT" sz="1800" dirty="0" err="1">
                <a:solidFill>
                  <a:srgbClr val="FF0000"/>
                </a:solidFill>
                <a:latin typeface="Arial" charset="0"/>
              </a:rPr>
              <a:t>rifabutina</a:t>
            </a:r>
            <a:r>
              <a:rPr lang="it-IT" sz="1800" dirty="0">
                <a:solidFill>
                  <a:srgbClr val="FF0000"/>
                </a:solidFill>
                <a:latin typeface="Arial" charset="0"/>
              </a:rPr>
              <a:t>, </a:t>
            </a:r>
            <a:r>
              <a:rPr lang="it-IT" sz="1800" dirty="0" err="1">
                <a:solidFill>
                  <a:srgbClr val="FF0000"/>
                </a:solidFill>
                <a:latin typeface="Arial" charset="0"/>
              </a:rPr>
              <a:t>rifaximina</a:t>
            </a:r>
            <a:r>
              <a:rPr lang="it-IT" sz="1800" dirty="0">
                <a:solidFill>
                  <a:srgbClr val="FF0000"/>
                </a:solidFill>
                <a:latin typeface="Arial" charset="0"/>
              </a:rPr>
              <a:t>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85800" y="228600"/>
            <a:ext cx="7924800" cy="61610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METRONIDAZOLO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5-nitroimidazolo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.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000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9900"/>
                </a:solidFill>
                <a:latin typeface="Arial" charset="0"/>
                <a:cs typeface="Times New Roman" pitchFamily="16" charset="0"/>
              </a:rPr>
              <a:t>SPETTRO ANTIPROTOZOARIO E </a:t>
            </a:r>
            <a:r>
              <a:rPr lang="it-IT" sz="2000" b="1">
                <a:solidFill>
                  <a:srgbClr val="FFFF66"/>
                </a:solidFill>
                <a:latin typeface="Arial" charset="0"/>
                <a:cs typeface="Times New Roman" pitchFamily="16" charset="0"/>
              </a:rPr>
              <a:t>ANTIBATTERICO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E’ attivo su vari protozoi anaerobi e batteri anaerobi: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9900"/>
                </a:solidFill>
                <a:latin typeface="Arial" charset="0"/>
                <a:cs typeface="Times New Roman" pitchFamily="16" charset="0"/>
              </a:rPr>
              <a:t>Protozoi: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i="1">
                <a:solidFill>
                  <a:srgbClr val="FF9900"/>
                </a:solidFill>
                <a:latin typeface="Arial" charset="0"/>
                <a:cs typeface="Times New Roman" pitchFamily="16" charset="0"/>
              </a:rPr>
              <a:t>Tricomonas vaginalis</a:t>
            </a:r>
            <a:r>
              <a:rPr lang="it-IT" sz="2000">
                <a:solidFill>
                  <a:srgbClr val="FF9900"/>
                </a:solidFill>
                <a:latin typeface="Arial" charset="0"/>
                <a:cs typeface="Times New Roman" pitchFamily="16" charset="0"/>
              </a:rPr>
              <a:t>, </a:t>
            </a:r>
            <a:r>
              <a:rPr lang="it-IT" sz="2000" b="1" i="1">
                <a:solidFill>
                  <a:srgbClr val="FF9900"/>
                </a:solidFill>
                <a:latin typeface="Arial" charset="0"/>
                <a:cs typeface="Times New Roman" pitchFamily="16" charset="0"/>
              </a:rPr>
              <a:t>Entamoeba histolytica</a:t>
            </a:r>
            <a:r>
              <a:rPr lang="it-IT" sz="2000">
                <a:solidFill>
                  <a:srgbClr val="FF9900"/>
                </a:solidFill>
                <a:latin typeface="Arial" charset="0"/>
                <a:cs typeface="Times New Roman" pitchFamily="16" charset="0"/>
              </a:rPr>
              <a:t>, </a:t>
            </a:r>
            <a:r>
              <a:rPr lang="it-IT" sz="2000" b="1" i="1">
                <a:solidFill>
                  <a:srgbClr val="FF9900"/>
                </a:solidFill>
                <a:latin typeface="Arial" charset="0"/>
                <a:cs typeface="Times New Roman" pitchFamily="16" charset="0"/>
              </a:rPr>
              <a:t>Giardia lamblia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;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66"/>
                </a:solidFill>
                <a:latin typeface="Arial" charset="0"/>
                <a:cs typeface="Times New Roman" pitchFamily="16" charset="0"/>
              </a:rPr>
              <a:t>Cocchi anaerobi: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i="1">
                <a:solidFill>
                  <a:srgbClr val="FFFF66"/>
                </a:solidFill>
                <a:latin typeface="Arial" charset="0"/>
                <a:cs typeface="Times New Roman" pitchFamily="16" charset="0"/>
              </a:rPr>
              <a:t>Peptococcus</a:t>
            </a:r>
            <a:r>
              <a:rPr lang="it-IT" sz="2000">
                <a:solidFill>
                  <a:srgbClr val="FFFF66"/>
                </a:solidFill>
                <a:latin typeface="Arial" charset="0"/>
                <a:cs typeface="Times New Roman" pitchFamily="16" charset="0"/>
              </a:rPr>
              <a:t>, </a:t>
            </a:r>
            <a:r>
              <a:rPr lang="it-IT" sz="2000" b="1" i="1">
                <a:solidFill>
                  <a:srgbClr val="FFFF66"/>
                </a:solidFill>
                <a:latin typeface="Arial" charset="0"/>
                <a:cs typeface="Times New Roman" pitchFamily="16" charset="0"/>
              </a:rPr>
              <a:t>Streptopeptococcus, Eubacterium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66"/>
                </a:solidFill>
                <a:latin typeface="Arial" charset="0"/>
                <a:cs typeface="Times New Roman" pitchFamily="16" charset="0"/>
              </a:rPr>
              <a:t>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66"/>
                </a:solidFill>
                <a:latin typeface="Arial" charset="0"/>
                <a:cs typeface="Times New Roman" pitchFamily="16" charset="0"/>
              </a:rPr>
              <a:t>Bacilli gram-positivi anaerobi sporigeni: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i="1">
                <a:solidFill>
                  <a:srgbClr val="FFFF66"/>
                </a:solidFill>
                <a:latin typeface="Arial" charset="0"/>
                <a:cs typeface="Times New Roman" pitchFamily="16" charset="0"/>
              </a:rPr>
              <a:t>Clostridium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66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66"/>
                </a:solidFill>
                <a:latin typeface="Arial" charset="0"/>
                <a:cs typeface="Times New Roman" pitchFamily="16" charset="0"/>
              </a:rPr>
              <a:t>Bacilli gram-negativi anaerobi: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i="1">
                <a:solidFill>
                  <a:srgbClr val="FFFF66"/>
                </a:solidFill>
                <a:latin typeface="Arial" charset="0"/>
                <a:cs typeface="Times New Roman" pitchFamily="16" charset="0"/>
              </a:rPr>
              <a:t>Bacteroides, Fusobacterium, Helicobacter pylori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0" y="76200"/>
            <a:ext cx="9144000" cy="885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METRONIDAZOLO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MECCANISMO D’AZIONE</a:t>
            </a:r>
            <a:r>
              <a:rPr lang="it-IT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1162050"/>
            <a:ext cx="9144000" cy="5257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it-IT" b="1" u="sng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inibisce la sintesi del DNA</a:t>
            </a:r>
            <a:r>
              <a:rPr lang="it-IT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 e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it-IT" b="1" u="sng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causa degradazione del DNA  preesistente</a:t>
            </a:r>
            <a:r>
              <a:rPr lang="it-IT" sz="1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nei microorganismi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All’interno delle cellule il gruppo nitro accetta elettroni da proteine con sufficiente potenziale redox negativo (flavoproteine e </a:t>
            </a:r>
            <a:r>
              <a:rPr lang="it-IT" sz="1800" u="sng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ferrodoxine, </a:t>
            </a:r>
            <a:r>
              <a:rPr lang="it-IT" sz="1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es.: NADPH).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Si forma un  </a:t>
            </a:r>
            <a:r>
              <a:rPr lang="it-IT" sz="20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prodotto intermedio molto reattivo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(</a:t>
            </a:r>
            <a:r>
              <a:rPr lang="it-IT" sz="2000" u="sng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idrossilamina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).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600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u="sng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RESISTENZA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80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 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Può essere dovuta alla  </a:t>
            </a:r>
            <a:r>
              <a:rPr lang="it-IT" sz="2000" b="1" u="sng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diminuzione o assenza di attività di enzimi dell’idrogenosoma</a:t>
            </a:r>
            <a:r>
              <a:rPr lang="it-IT" sz="180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, organello sito della glicolisi in questi microrganismi.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 La resistenza può anche essere dovuta in alcuni ceppi  alla </a:t>
            </a:r>
            <a:r>
              <a:rPr lang="it-IT" sz="2000" b="1" u="sng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diminuzione di ferrodoxina</a:t>
            </a:r>
            <a:r>
              <a:rPr lang="it-IT" sz="1800" b="1" u="sng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it-IT" sz="180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la proteina che catalizza la riduzione del metronidazolo</a:t>
            </a:r>
            <a:r>
              <a:rPr lang="it-IT" sz="1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Nel mammifero</a:t>
            </a:r>
            <a:r>
              <a:rPr lang="it-IT" sz="1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causa  perdita della struttura ad elica del DNA, 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rotture dei filamenti, alterata funzione del DNA (</a:t>
            </a:r>
            <a:r>
              <a:rPr lang="it-IT" sz="1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effetto mutageno</a:t>
            </a:r>
            <a:r>
              <a:rPr lang="it-IT" sz="1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, potenziamento  dell’effetto delle radiazioni su cellule tumorali ipossiche).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0"/>
            <a:ext cx="9144000" cy="1069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METRONIDAZOLO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(Flagyl</a:t>
            </a:r>
            <a:r>
              <a:rPr lang="it-IT" sz="1800" b="1" baseline="30000">
                <a:solidFill>
                  <a:srgbClr val="FFFFFF"/>
                </a:solidFill>
                <a:latin typeface="Symbol" pitchFamily="16" charset="2"/>
              </a:rPr>
              <a:t></a:t>
            </a:r>
            <a:r>
              <a:rPr lang="it-IT" sz="1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,  Deflamon</a:t>
            </a:r>
            <a:r>
              <a:rPr lang="it-IT" sz="1800" b="1" baseline="30000">
                <a:solidFill>
                  <a:srgbClr val="FFFFFF"/>
                </a:solidFill>
                <a:latin typeface="Symbol" pitchFamily="16" charset="2"/>
              </a:rPr>
              <a:t></a:t>
            </a:r>
            <a:r>
              <a:rPr lang="it-IT" sz="1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,  Elyzol</a:t>
            </a:r>
            <a:r>
              <a:rPr lang="it-IT" sz="1800" b="1" baseline="30000">
                <a:solidFill>
                  <a:srgbClr val="FFFFFF"/>
                </a:solidFill>
                <a:latin typeface="Symbol" pitchFamily="16" charset="2"/>
              </a:rPr>
              <a:t></a:t>
            </a:r>
            <a:r>
              <a:rPr lang="it-IT" sz="1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)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1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04800" y="1104900"/>
            <a:ext cx="8610600" cy="55610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u="sng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INDICAZIONI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Tricomoniasi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2 g in singola dose orale oppure 250 mg tre volte aldì per os per 7 giorni.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Amebiasi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750 mg per tre volte al dì per os per 5 - 10 giorni.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Giardiasi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250 mg per tre volte al dì per os per 7 giorni.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Infezioni da batteri anaerobi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it-IT" sz="120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15,0 mg/kg iv (dose di carico),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7,5 mg/kg iv ogni 6 ore per 7 - 10 giorni. (successivamente)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Ulcera peptica con positività all’Helicobacter pylori.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(in associazione con altri farmaci)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Colite pseudomembranosa .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u="sng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Paradontite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(Elyzol</a:t>
            </a:r>
            <a:r>
              <a:rPr lang="it-IT" sz="1200" b="1" baseline="30000">
                <a:solidFill>
                  <a:srgbClr val="00FFFF"/>
                </a:solidFill>
                <a:latin typeface="Symbol" pitchFamily="16" charset="2"/>
              </a:rPr>
              <a:t></a:t>
            </a:r>
            <a:r>
              <a:rPr lang="it-IT" sz="1200" b="1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 gel 25%)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(Medicinale ad esclusivo uso del medico odontoiatra)</a:t>
            </a:r>
            <a:r>
              <a:rPr lang="it-IT" sz="200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0"/>
            <a:ext cx="9144000" cy="1069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METRONIDAZOLO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(Flagyl</a:t>
            </a:r>
            <a:r>
              <a:rPr lang="it-IT" sz="1800" b="1" baseline="30000">
                <a:solidFill>
                  <a:srgbClr val="FFFFFF"/>
                </a:solidFill>
                <a:latin typeface="Symbol" pitchFamily="16" charset="2"/>
              </a:rPr>
              <a:t></a:t>
            </a:r>
            <a:r>
              <a:rPr lang="it-IT" sz="1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,  Deflamon</a:t>
            </a:r>
            <a:r>
              <a:rPr lang="it-IT" sz="1800" b="1" baseline="30000">
                <a:solidFill>
                  <a:srgbClr val="FFFFFF"/>
                </a:solidFill>
                <a:latin typeface="Symbol" pitchFamily="16" charset="2"/>
              </a:rPr>
              <a:t></a:t>
            </a:r>
            <a:r>
              <a:rPr lang="it-IT" sz="1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,  Elyzol</a:t>
            </a:r>
            <a:r>
              <a:rPr lang="it-IT" sz="1800" b="1" baseline="30000">
                <a:solidFill>
                  <a:srgbClr val="FFFFFF"/>
                </a:solidFill>
                <a:latin typeface="Symbol" pitchFamily="16" charset="2"/>
              </a:rPr>
              <a:t></a:t>
            </a:r>
            <a:r>
              <a:rPr lang="it-IT" sz="1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)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1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52400" y="1214438"/>
            <a:ext cx="8839200" cy="4800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u="sng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TOSSICITA’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u="sng">
              <a:solidFill>
                <a:srgbClr val="FFFF00"/>
              </a:solidFill>
              <a:latin typeface="Arial" charset="0"/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80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Cefalea, Nausea, Bocca secca, Sapore metallico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Vomito, Diarrea, Dolori addominali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Effetti neurotossici Parestesie delle estremità, Vertigini, Incoordinazione, Atassia,  Encefalopatia, Convulsioni.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000">
              <a:solidFill>
                <a:srgbClr val="FFFF00"/>
              </a:solidFill>
              <a:latin typeface="Arial" charset="0"/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Effetto disulfiram simile (arrossamento, vomito, cefalea se si bevono alcolici)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Effetto mutageno  (nei batteri).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Effetto carcinogenetico (nei roditori).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562100" y="228600"/>
            <a:ext cx="5703888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0000"/>
                </a:solidFill>
                <a:latin typeface="Arial" charset="0"/>
                <a:cs typeface="Times New Roman" pitchFamily="16" charset="0"/>
              </a:rPr>
              <a:t>INIBIZIONE DEL METABOLISMO</a:t>
            </a:r>
            <a:r>
              <a:rPr lang="it-IT" sz="2800" b="1">
                <a:solidFill>
                  <a:srgbClr val="FF0000"/>
                </a:solidFill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838200" y="838200"/>
          <a:ext cx="7772400" cy="5526088"/>
        </p:xfrm>
        <a:graphic>
          <a:graphicData uri="http://schemas.openxmlformats.org/presentationml/2006/ole">
            <p:oleObj spid="_x0000_s331778" r:id="rId4" imgW="6120384" imgH="4352544" progId="Word.Document.8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3200400" y="685800"/>
            <a:ext cx="2133600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Evoluzione</a:t>
            </a: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838200" y="152400"/>
            <a:ext cx="7702550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CHEMIOANTIBIOTICOTERAPIA Antibatterica</a:t>
            </a:r>
          </a:p>
        </p:txBody>
      </p:sp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1508125" y="1631950"/>
          <a:ext cx="6111875" cy="4921250"/>
        </p:xfrm>
        <a:graphic>
          <a:graphicData uri="http://schemas.openxmlformats.org/presentationml/2006/ole">
            <p:oleObj spid="_x0000_s1027" r:id="rId4" imgW="6123432" imgH="4936236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7512737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 t="1788" b="18706"/>
          <a:stretch>
            <a:fillRect/>
          </a:stretch>
        </p:blipFill>
        <p:spPr bwMode="auto">
          <a:xfrm>
            <a:off x="5113338" y="87313"/>
            <a:ext cx="3957637" cy="66405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 b="14178"/>
          <a:stretch>
            <a:fillRect/>
          </a:stretch>
        </p:blipFill>
        <p:spPr bwMode="auto">
          <a:xfrm>
            <a:off x="576263" y="1223963"/>
            <a:ext cx="4181475" cy="28225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30175" y="206375"/>
            <a:ext cx="4845050" cy="9461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Arial" charset="0"/>
                <a:cs typeface="Arial" charset="0"/>
              </a:rPr>
              <a:t>SULFAMIDICI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FFFFFF"/>
                </a:solidFill>
                <a:latin typeface="Arial" charset="0"/>
                <a:cs typeface="Arial" charset="0"/>
              </a:rPr>
              <a:t>Agiscono come antimetaboliti competendo con il substrato  per l’enzima che catalizza la reazione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9388" y="4365625"/>
            <a:ext cx="4873625" cy="22844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FFFFFF"/>
                </a:solidFill>
                <a:latin typeface="Arial" charset="0"/>
                <a:cs typeface="Arial" charset="0"/>
              </a:rPr>
              <a:t>  La solfonillamide si sostituisce al PABA, precursore degli acidi folici, acidi indispensabili per la biosintesi di nucleotidi ed aminoacidi.</a:t>
            </a:r>
          </a:p>
          <a:p>
            <a:pPr algn="just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FFFFFF"/>
                </a:solidFill>
                <a:latin typeface="Arial" charset="0"/>
                <a:cs typeface="Arial" charset="0"/>
              </a:rPr>
              <a:t> Hanno azione batteriostatica con tossicità selettiva. L’organismo utilizza gli acidi folici presenti nella dieta, mentre i batteri li devono sintetizzare (ad eccezione degli enterococchi che sono insensibili ai sulfamidici).</a:t>
            </a:r>
          </a:p>
          <a:p>
            <a:pPr algn="just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FFFFFF"/>
                </a:solidFill>
                <a:latin typeface="Arial" charset="0"/>
                <a:cs typeface="Arial" charset="0"/>
              </a:rPr>
              <a:t> I sulfamidici sono scarsamente efficaci in infezioni con necrosi tissutale (ustioni, pus, etc) perché vengono liberate notevoli quantità di aminoacidi e basi azotate</a:t>
            </a:r>
          </a:p>
          <a:p>
            <a:pPr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FFFFFF"/>
                </a:solidFill>
                <a:latin typeface="Arial" charset="0"/>
                <a:cs typeface="Arial" charset="0"/>
              </a:rPr>
              <a:t> efficacia limitata per l’insorgenza di ceppi batterici resistenti</a:t>
            </a:r>
          </a:p>
          <a:p>
            <a:pPr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FFFFFF"/>
                </a:solidFill>
                <a:latin typeface="Arial" charset="0"/>
                <a:cs typeface="Arial" charset="0"/>
              </a:rPr>
              <a:t> 5% dei pazienti ha effetti collaterali (risposte allergiche)</a:t>
            </a:r>
          </a:p>
          <a:p>
            <a:pPr algn="just">
              <a:buClr>
                <a:srgbClr val="FFFFFF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3" name="Object 1"/>
          <p:cNvGraphicFramePr>
            <a:graphicFrameLocks noChangeAspect="1"/>
          </p:cNvGraphicFramePr>
          <p:nvPr/>
        </p:nvGraphicFramePr>
        <p:xfrm>
          <a:off x="0" y="0"/>
          <a:ext cx="5470818" cy="5085183"/>
        </p:xfrm>
        <a:graphic>
          <a:graphicData uri="http://schemas.openxmlformats.org/presentationml/2006/ole">
            <p:oleObj spid="_x0000_s332802" r:id="rId4" imgW="7003725" imgH="6509990" progId="">
              <p:embed/>
            </p:oleObj>
          </a:graphicData>
        </a:graphic>
      </p:graphicFrame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4676" y="2482228"/>
            <a:ext cx="3759324" cy="437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7" name="Object 1"/>
          <p:cNvGraphicFramePr>
            <a:graphicFrameLocks noChangeAspect="1"/>
          </p:cNvGraphicFramePr>
          <p:nvPr/>
        </p:nvGraphicFramePr>
        <p:xfrm>
          <a:off x="1524000" y="228600"/>
          <a:ext cx="6918325" cy="6496050"/>
        </p:xfrm>
        <a:graphic>
          <a:graphicData uri="http://schemas.openxmlformats.org/presentationml/2006/ole">
            <p:oleObj spid="_x0000_s333826" r:id="rId4" imgW="6120000" imgH="5753160" progId="Word.Document.8">
              <p:embed/>
            </p:oleObj>
          </a:graphicData>
        </a:graphic>
      </p:graphicFrame>
      <p:sp>
        <p:nvSpPr>
          <p:cNvPr id="9218" name="Rectangle 2"/>
          <p:cNvSpPr>
            <a:spLocks noChangeArrowheads="1"/>
          </p:cNvSpPr>
          <p:nvPr/>
        </p:nvSpPr>
        <p:spPr bwMode="auto">
          <a:xfrm rot="16200000">
            <a:off x="-2421731" y="3031331"/>
            <a:ext cx="6096000" cy="6429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FFFF00"/>
                </a:solidFill>
                <a:latin typeface="Arial" charset="0"/>
                <a:cs typeface="Arial" charset="0"/>
              </a:rPr>
              <a:t>SULFAMIDICI  </a:t>
            </a:r>
            <a:r>
              <a:rPr lang="it-IT" sz="2000" i="1">
                <a:solidFill>
                  <a:srgbClr val="FFFF00"/>
                </a:solidFill>
                <a:latin typeface="Arial" charset="0"/>
                <a:cs typeface="Arial" charset="0"/>
              </a:rPr>
              <a:t>CLASSIFICAZIONE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838200" y="1143000"/>
            <a:ext cx="7620000" cy="55213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u="sng">
                <a:solidFill>
                  <a:srgbClr val="FFFF00"/>
                </a:solidFill>
                <a:latin typeface="Arial" charset="0"/>
                <a:cs typeface="Arial" charset="0"/>
              </a:rPr>
              <a:t>INDICAZIONI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FFFF00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00"/>
                </a:solidFill>
                <a:latin typeface="Arial" charset="0"/>
                <a:cs typeface="Arial" charset="0"/>
              </a:rPr>
              <a:t>Terapia delle infezioni urinarie non complicate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00"/>
                </a:solidFill>
                <a:latin typeface="Arial" charset="0"/>
                <a:cs typeface="Arial" charset="0"/>
              </a:rPr>
              <a:t>(100 - 200 mg x 2/die per 10-14 giorni)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00"/>
                </a:solidFill>
                <a:latin typeface="Arial" charset="0"/>
                <a:cs typeface="Arial" charset="0"/>
              </a:rPr>
              <a:t> </a:t>
            </a:r>
            <a:r>
              <a:rPr lang="it-IT" sz="2000" b="1">
                <a:solidFill>
                  <a:srgbClr val="FFFF00"/>
                </a:solidFill>
                <a:latin typeface="Arial" charset="0"/>
                <a:cs typeface="Arial" charset="0"/>
              </a:rPr>
              <a:t>Profilassi per infezioni urinarie croniche o ricorrenti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00"/>
                </a:solidFill>
                <a:latin typeface="Arial" charset="0"/>
                <a:cs typeface="Arial" charset="0"/>
              </a:rPr>
              <a:t>(100 mg x 1/die la sera)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>
                <a:solidFill>
                  <a:srgbClr val="FF9900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u="sng">
                <a:solidFill>
                  <a:srgbClr val="FF9900"/>
                </a:solidFill>
                <a:latin typeface="Arial" charset="0"/>
                <a:cs typeface="Arial" charset="0"/>
              </a:rPr>
              <a:t>TOSSICITA’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9900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9900"/>
                </a:solidFill>
                <a:latin typeface="Arial" charset="0"/>
                <a:cs typeface="Arial" charset="0"/>
              </a:rPr>
              <a:t>Gastrointestinale  </a:t>
            </a:r>
            <a:r>
              <a:rPr lang="it-IT" sz="2000">
                <a:solidFill>
                  <a:srgbClr val="FF9900"/>
                </a:solidFill>
                <a:latin typeface="Arial" charset="0"/>
                <a:cs typeface="Arial" charset="0"/>
              </a:rPr>
              <a:t>(5,8%)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9900"/>
                </a:solidFill>
                <a:latin typeface="Arial" charset="0"/>
                <a:cs typeface="Arial" charset="0"/>
              </a:rPr>
              <a:t>Nausea, Vomito, Diarrea, Dolore addominale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9900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9900"/>
                </a:solidFill>
                <a:latin typeface="Arial" charset="0"/>
                <a:cs typeface="Arial" charset="0"/>
              </a:rPr>
              <a:t>Cutanea </a:t>
            </a:r>
            <a:r>
              <a:rPr lang="it-IT" sz="2000">
                <a:solidFill>
                  <a:srgbClr val="FF9900"/>
                </a:solidFill>
                <a:latin typeface="Arial" charset="0"/>
                <a:cs typeface="Arial" charset="0"/>
              </a:rPr>
              <a:t>(4%)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9900"/>
                </a:solidFill>
                <a:latin typeface="Arial" charset="0"/>
                <a:cs typeface="Arial" charset="0"/>
              </a:rPr>
              <a:t>Rash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9900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9900"/>
                </a:solidFill>
                <a:latin typeface="Arial" charset="0"/>
                <a:cs typeface="Arial" charset="0"/>
              </a:rPr>
              <a:t>Ematologia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9900"/>
                </a:solidFill>
                <a:latin typeface="Arial" charset="0"/>
                <a:cs typeface="Arial" charset="0"/>
              </a:rPr>
              <a:t>(rara)</a:t>
            </a: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76200"/>
            <a:ext cx="9144000" cy="6429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00CCFF"/>
                </a:solidFill>
                <a:latin typeface="Arial" charset="0"/>
                <a:cs typeface="Arial" charset="0"/>
              </a:rPr>
              <a:t>TRIMETHOPRIM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219200" y="533400"/>
            <a:ext cx="6553200" cy="4073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99FF33"/>
                </a:solidFill>
                <a:latin typeface="Arial" charset="0"/>
                <a:cs typeface="Times New Roman" pitchFamily="16" charset="0"/>
              </a:rPr>
              <a:t>COTRIMOSSAZOLO</a:t>
            </a:r>
          </a:p>
          <a:p>
            <a:pPr algn="ctr" eaLnBrk="0" hangingPunct="0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99FF33"/>
                </a:solidFill>
                <a:latin typeface="Arial" charset="0"/>
                <a:cs typeface="Times New Roman" pitchFamily="16" charset="0"/>
              </a:rPr>
              <a:t>(Bactrim</a:t>
            </a:r>
            <a:r>
              <a:rPr lang="it-IT" sz="3600" b="1">
                <a:solidFill>
                  <a:srgbClr val="99FF33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3600" b="1">
                <a:solidFill>
                  <a:srgbClr val="99FF33"/>
                </a:solidFill>
                <a:latin typeface="Arial" charset="0"/>
                <a:cs typeface="Times New Roman" pitchFamily="16" charset="0"/>
              </a:rPr>
              <a:t> Eusaprim </a:t>
            </a:r>
            <a:r>
              <a:rPr lang="it-IT" sz="3600" b="1">
                <a:solidFill>
                  <a:srgbClr val="99FF33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3600" b="1">
                <a:solidFill>
                  <a:srgbClr val="99FF33"/>
                </a:solidFill>
                <a:latin typeface="Arial" charset="0"/>
                <a:cs typeface="Times New Roman" pitchFamily="16" charset="0"/>
              </a:rPr>
              <a:t>)</a:t>
            </a:r>
          </a:p>
          <a:p>
            <a:pPr algn="ctr" eaLnBrk="0" hangingPunct="0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=</a:t>
            </a:r>
          </a:p>
          <a:p>
            <a:pPr algn="ctr" eaLnBrk="0" hangingPunct="0">
              <a:spcBef>
                <a:spcPts val="5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  <a:r>
              <a:rPr lang="it-IT" sz="4400" b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Sulfametossazolo</a:t>
            </a:r>
          </a:p>
          <a:p>
            <a:pPr algn="ctr" eaLnBrk="0" hangingPunct="0">
              <a:spcBef>
                <a:spcPts val="5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44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+</a:t>
            </a:r>
          </a:p>
          <a:p>
            <a:pPr algn="ctr" eaLnBrk="0" hangingPunct="0">
              <a:spcBef>
                <a:spcPts val="5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44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it-IT" sz="4400" b="1">
                <a:solidFill>
                  <a:srgbClr val="00CCFF"/>
                </a:solidFill>
                <a:latin typeface="Arial" charset="0"/>
                <a:cs typeface="Times New Roman" pitchFamily="16" charset="0"/>
              </a:rPr>
              <a:t>Trimethoprim</a:t>
            </a:r>
            <a:r>
              <a:rPr lang="it-IT" sz="4400" b="1">
                <a:solidFill>
                  <a:srgbClr val="FFFFFF"/>
                </a:solidFill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7" name="Object 1"/>
          <p:cNvGraphicFramePr>
            <a:graphicFrameLocks noChangeAspect="1"/>
          </p:cNvGraphicFramePr>
          <p:nvPr/>
        </p:nvGraphicFramePr>
        <p:xfrm>
          <a:off x="1452563" y="1295400"/>
          <a:ext cx="6119812" cy="5465763"/>
        </p:xfrm>
        <a:graphic>
          <a:graphicData uri="http://schemas.openxmlformats.org/presentationml/2006/ole">
            <p:oleObj spid="_x0000_s336898" r:id="rId4" imgW="6082200" imgH="5464800" progId="Word.Document.8">
              <p:embed/>
            </p:oleObj>
          </a:graphicData>
        </a:graphic>
      </p:graphicFrame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85800" y="76200"/>
            <a:ext cx="7315200" cy="1190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99FF33"/>
                </a:solidFill>
                <a:latin typeface="Arial" charset="0"/>
                <a:cs typeface="Times New Roman" pitchFamily="16" charset="0"/>
              </a:rPr>
              <a:t>COTRIMOSSAZOLO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99FF33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it-IT" sz="2000" b="1">
                <a:solidFill>
                  <a:srgbClr val="99FF33"/>
                </a:solidFill>
                <a:latin typeface="Arial" charset="0"/>
                <a:cs typeface="Times New Roman" pitchFamily="16" charset="0"/>
              </a:rPr>
              <a:t>(Bactrim</a:t>
            </a:r>
            <a:r>
              <a:rPr lang="it-IT" sz="2000" b="1">
                <a:solidFill>
                  <a:srgbClr val="99FF33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99FF33"/>
                </a:solidFill>
                <a:latin typeface="Arial" charset="0"/>
                <a:cs typeface="Times New Roman" pitchFamily="16" charset="0"/>
              </a:rPr>
              <a:t> Eusaprim</a:t>
            </a:r>
            <a:r>
              <a:rPr lang="it-IT" sz="2000" b="1">
                <a:solidFill>
                  <a:srgbClr val="99FF33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99FF33"/>
                </a:solidFill>
                <a:latin typeface="Arial" charset="0"/>
                <a:cs typeface="Times New Roman" pitchFamily="16" charset="0"/>
              </a:rPr>
              <a:t>)</a:t>
            </a:r>
          </a:p>
        </p:txBody>
      </p:sp>
      <p:sp>
        <p:nvSpPr>
          <p:cNvPr id="14339" name="AutoShape 3"/>
          <p:cNvSpPr>
            <a:spLocks/>
          </p:cNvSpPr>
          <p:nvPr/>
        </p:nvSpPr>
        <p:spPr bwMode="auto">
          <a:xfrm>
            <a:off x="914400" y="2057400"/>
            <a:ext cx="381000" cy="1066800"/>
          </a:xfrm>
          <a:prstGeom prst="leftBrace">
            <a:avLst>
              <a:gd name="adj1" fmla="val 23333"/>
              <a:gd name="adj2" fmla="val 50000"/>
            </a:avLst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4340" name="AutoShape 4"/>
          <p:cNvSpPr>
            <a:spLocks/>
          </p:cNvSpPr>
          <p:nvPr/>
        </p:nvSpPr>
        <p:spPr bwMode="auto">
          <a:xfrm>
            <a:off x="2057400" y="3352800"/>
            <a:ext cx="381000" cy="685800"/>
          </a:xfrm>
          <a:prstGeom prst="leftBrace">
            <a:avLst>
              <a:gd name="adj1" fmla="val 15000"/>
              <a:gd name="adj2" fmla="val 50000"/>
            </a:avLst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914400" y="76200"/>
            <a:ext cx="7620000" cy="6429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99FF33"/>
                </a:solidFill>
                <a:latin typeface="Arial" charset="0"/>
                <a:cs typeface="Times New Roman" pitchFamily="16" charset="0"/>
              </a:rPr>
              <a:t>COTRIMOSSAZOLO </a:t>
            </a:r>
            <a:r>
              <a:rPr lang="it-IT" sz="2000" b="1">
                <a:solidFill>
                  <a:srgbClr val="99FF33"/>
                </a:solidFill>
                <a:latin typeface="Arial" charset="0"/>
                <a:cs typeface="Times New Roman" pitchFamily="16" charset="0"/>
              </a:rPr>
              <a:t>(Bactrim</a:t>
            </a:r>
            <a:r>
              <a:rPr lang="it-IT" sz="2000" b="1">
                <a:solidFill>
                  <a:srgbClr val="99FF33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99FF33"/>
                </a:solidFill>
                <a:latin typeface="Arial" charset="0"/>
                <a:cs typeface="Times New Roman" pitchFamily="16" charset="0"/>
              </a:rPr>
              <a:t> Eusaprim</a:t>
            </a:r>
            <a:r>
              <a:rPr lang="it-IT" sz="2000" b="1">
                <a:solidFill>
                  <a:srgbClr val="99FF33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99FF33"/>
                </a:solidFill>
                <a:latin typeface="Arial" charset="0"/>
                <a:cs typeface="Times New Roman" pitchFamily="16" charset="0"/>
              </a:rPr>
              <a:t>)</a:t>
            </a: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1447800" y="762000"/>
          <a:ext cx="6119813" cy="5168900"/>
        </p:xfrm>
        <a:graphic>
          <a:graphicData uri="http://schemas.openxmlformats.org/presentationml/2006/ole">
            <p:oleObj spid="_x0000_s337922" r:id="rId4" imgW="6120000" imgH="5169600" progId="Word.Document.8">
              <p:embed/>
            </p:oleObj>
          </a:graphicData>
        </a:graphic>
      </p:graphicFrame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6156325"/>
            <a:ext cx="9144000" cy="703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i="1">
                <a:solidFill>
                  <a:srgbClr val="FFFF00"/>
                </a:solidFill>
                <a:latin typeface="Arial" charset="0"/>
                <a:cs typeface="Arial" charset="0"/>
              </a:rPr>
              <a:t>N.B.: </a:t>
            </a:r>
            <a:r>
              <a:rPr lang="it-IT" sz="2000" i="1" u="sng">
                <a:solidFill>
                  <a:srgbClr val="FFFF00"/>
                </a:solidFill>
                <a:latin typeface="Arial" charset="0"/>
                <a:cs typeface="Arial" charset="0"/>
              </a:rPr>
              <a:t>In pazienti con AIDS</a:t>
            </a:r>
            <a:r>
              <a:rPr lang="it-IT" sz="2000" i="1">
                <a:solidFill>
                  <a:srgbClr val="FFFF00"/>
                </a:solidFill>
                <a:latin typeface="Arial" charset="0"/>
                <a:cs typeface="Arial" charset="0"/>
              </a:rPr>
              <a:t>, il Cotrimossazolo presenta un’aumentata incidenza di tossicità (Febbre, Malessere, Nausea, Cefalea)</a:t>
            </a:r>
            <a:r>
              <a:rPr lang="it-IT" sz="2000" i="1">
                <a:solidFill>
                  <a:srgbClr val="000000"/>
                </a:solidFill>
                <a:ea typeface="AR PL SungtiL GB" charset="0"/>
                <a:cs typeface="AR PL SungtiL GB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52400" y="304800"/>
            <a:ext cx="8915400" cy="10683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FFFF99"/>
                </a:solidFill>
                <a:latin typeface="Arial" charset="0"/>
                <a:cs typeface="Times New Roman" pitchFamily="16" charset="0"/>
              </a:rPr>
              <a:t>INIBIZIONE DELLA FUNZIONE DELLA MEMBRANA CELLULARE</a:t>
            </a:r>
            <a:r>
              <a:rPr lang="it-IT" sz="3200" b="1">
                <a:solidFill>
                  <a:srgbClr val="FFFF99"/>
                </a:solidFill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533400" y="1646238"/>
          <a:ext cx="8153400" cy="3071812"/>
        </p:xfrm>
        <a:graphic>
          <a:graphicData uri="http://schemas.openxmlformats.org/presentationml/2006/ole">
            <p:oleObj spid="_x0000_s339970" r:id="rId4" imgW="6123432" imgH="2476500" progId="Word.Document.8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 r="35460"/>
          <a:stretch>
            <a:fillRect/>
          </a:stretch>
        </p:blipFill>
        <p:spPr bwMode="auto">
          <a:xfrm>
            <a:off x="4049713" y="855663"/>
            <a:ext cx="2079625" cy="3041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863975" y="4127500"/>
            <a:ext cx="4979988" cy="2651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FFFFFF"/>
                </a:solidFill>
                <a:latin typeface="Arial" charset="0"/>
                <a:cs typeface="Arial" charset="0"/>
              </a:rPr>
              <a:t>A)</a:t>
            </a:r>
            <a:r>
              <a:rPr lang="it-IT" sz="1400">
                <a:solidFill>
                  <a:srgbClr val="FFFFFF"/>
                </a:solidFill>
                <a:latin typeface="Arial" charset="0"/>
                <a:cs typeface="Arial" charset="0"/>
              </a:rPr>
              <a:t> struttura normale della parete dei Gram -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FFFFFF"/>
                </a:solidFill>
                <a:latin typeface="Arial" charset="0"/>
                <a:cs typeface="Arial" charset="0"/>
              </a:rPr>
              <a:t>B)</a:t>
            </a:r>
            <a:r>
              <a:rPr lang="it-IT" sz="1400">
                <a:solidFill>
                  <a:srgbClr val="FFFFFF"/>
                </a:solidFill>
                <a:latin typeface="Arial" charset="0"/>
                <a:cs typeface="Arial" charset="0"/>
              </a:rPr>
              <a:t> distruzione della membrana esterna ad opera delle polimixine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FFFFFF"/>
                </a:solidFill>
                <a:latin typeface="Arial" charset="0"/>
                <a:cs typeface="Arial" charset="0"/>
              </a:rPr>
              <a:t>C) </a:t>
            </a:r>
            <a:r>
              <a:rPr lang="it-IT" sz="1400">
                <a:solidFill>
                  <a:srgbClr val="FFFFFF"/>
                </a:solidFill>
                <a:latin typeface="Arial" charset="0"/>
                <a:cs typeface="Arial" charset="0"/>
              </a:rPr>
              <a:t>Struttura delle polimixine. 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40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>
                <a:solidFill>
                  <a:srgbClr val="FFFFFF"/>
                </a:solidFill>
                <a:latin typeface="Arial" charset="0"/>
                <a:cs typeface="Arial" charset="0"/>
              </a:rPr>
              <a:t>Le polimixine sono molecole costituite da un peptide ciclico, legato a un polipeptide lineare  che termina con una molecola di acido grasso. 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>
                <a:solidFill>
                  <a:srgbClr val="FFFFFF"/>
                </a:solidFill>
                <a:latin typeface="Arial" charset="0"/>
                <a:cs typeface="Arial" charset="0"/>
              </a:rPr>
              <a:t>La presenza nella molecola di una porzione idrofila e una idrofoba consente a questi antibiotici di inserirsi tra lo strato proteico e quello lipidico alterando la permeabilità della membrana. 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19063" y="908050"/>
            <a:ext cx="3516312" cy="59007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798513" lvl="1" indent="-341313" algn="just">
              <a:lnSpc>
                <a:spcPct val="125000"/>
              </a:lnSpc>
              <a:buClr>
                <a:srgbClr val="FFFFFF"/>
              </a:buClr>
              <a:buFont typeface="Times New Roman" pitchFamily="16" charset="0"/>
              <a:buAutoNum type="arabicPeriod"/>
              <a:tabLst>
                <a:tab pos="798513" algn="l"/>
                <a:tab pos="1712913" algn="l"/>
                <a:tab pos="2627313" algn="l"/>
                <a:tab pos="3541713" algn="l"/>
                <a:tab pos="4456113" algn="l"/>
                <a:tab pos="5370513" algn="l"/>
                <a:tab pos="6284913" algn="l"/>
                <a:tab pos="7199313" algn="l"/>
                <a:tab pos="8113713" algn="l"/>
                <a:tab pos="9028113" algn="l"/>
                <a:tab pos="9942513" algn="l"/>
                <a:tab pos="10856913" algn="l"/>
              </a:tabLst>
            </a:pPr>
            <a:r>
              <a:rPr lang="it-IT" sz="1400">
                <a:solidFill>
                  <a:srgbClr val="FFFFFF"/>
                </a:solidFill>
                <a:latin typeface="Arial" charset="0"/>
                <a:cs typeface="Arial" charset="0"/>
              </a:rPr>
              <a:t>Hanno un meccanismo d’azione analogo a quello dei disinfettanti. Attive verso i Gram-, si legano alla membrana esterna, alterandone le proprietà osmotiche con fuoriuscita di metaboliti. </a:t>
            </a:r>
          </a:p>
          <a:p>
            <a:pPr marL="798513" lvl="1" indent="-341313" algn="just">
              <a:lnSpc>
                <a:spcPct val="125000"/>
              </a:lnSpc>
              <a:buClr>
                <a:srgbClr val="FFFFFF"/>
              </a:buClr>
              <a:buFont typeface="Times New Roman" pitchFamily="16" charset="0"/>
              <a:buAutoNum type="arabicPeriod"/>
              <a:tabLst>
                <a:tab pos="798513" algn="l"/>
                <a:tab pos="1712913" algn="l"/>
                <a:tab pos="2627313" algn="l"/>
                <a:tab pos="3541713" algn="l"/>
                <a:tab pos="4456113" algn="l"/>
                <a:tab pos="5370513" algn="l"/>
                <a:tab pos="6284913" algn="l"/>
                <a:tab pos="7199313" algn="l"/>
                <a:tab pos="8113713" algn="l"/>
                <a:tab pos="9028113" algn="l"/>
                <a:tab pos="9942513" algn="l"/>
                <a:tab pos="10856913" algn="l"/>
              </a:tabLst>
            </a:pPr>
            <a:r>
              <a:rPr lang="it-IT" sz="1400">
                <a:solidFill>
                  <a:srgbClr val="FFFFFF"/>
                </a:solidFill>
                <a:latin typeface="Arial" charset="0"/>
                <a:cs typeface="Arial" charset="0"/>
              </a:rPr>
              <a:t>Sono </a:t>
            </a:r>
            <a:r>
              <a:rPr lang="it-IT" sz="1400" b="1">
                <a:solidFill>
                  <a:srgbClr val="FFFFFF"/>
                </a:solidFill>
                <a:latin typeface="Arial" charset="0"/>
                <a:cs typeface="Arial" charset="0"/>
              </a:rPr>
              <a:t>selettive</a:t>
            </a:r>
            <a:r>
              <a:rPr lang="it-IT" sz="1400">
                <a:solidFill>
                  <a:srgbClr val="FFFFFF"/>
                </a:solidFill>
                <a:latin typeface="Arial" charset="0"/>
                <a:cs typeface="Arial" charset="0"/>
              </a:rPr>
              <a:t> perchè hanno molta affinità per i lipidi presenti nella membrana esterna batterica (lipopolisaccaride, fosfatidiletanolamina) e poca per la fosfatidilcolina (presente nella membrana eucariotica ma non in quella batterica).</a:t>
            </a:r>
          </a:p>
          <a:p>
            <a:pPr marL="798513" lvl="1" indent="-341313" algn="just">
              <a:lnSpc>
                <a:spcPct val="125000"/>
              </a:lnSpc>
              <a:buClr>
                <a:srgbClr val="FFFFFF"/>
              </a:buClr>
              <a:buFont typeface="Times New Roman" pitchFamily="16" charset="0"/>
              <a:buAutoNum type="arabicPeriod"/>
              <a:tabLst>
                <a:tab pos="798513" algn="l"/>
                <a:tab pos="1712913" algn="l"/>
                <a:tab pos="2627313" algn="l"/>
                <a:tab pos="3541713" algn="l"/>
                <a:tab pos="4456113" algn="l"/>
                <a:tab pos="5370513" algn="l"/>
                <a:tab pos="6284913" algn="l"/>
                <a:tab pos="7199313" algn="l"/>
                <a:tab pos="8113713" algn="l"/>
                <a:tab pos="9028113" algn="l"/>
                <a:tab pos="9942513" algn="l"/>
                <a:tab pos="10856913" algn="l"/>
              </a:tabLst>
            </a:pPr>
            <a:r>
              <a:rPr lang="it-IT" sz="1400">
                <a:solidFill>
                  <a:srgbClr val="FFFFFF"/>
                </a:solidFill>
                <a:latin typeface="Arial" charset="0"/>
                <a:cs typeface="Arial" charset="0"/>
              </a:rPr>
              <a:t>In conseguenza del loro meccanismo d’azione le polimixine sono piuttosto tossiche anche per le cellule eucariotiche ed il loro impiego è limitato ai trattamenti topici.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46038" y="80963"/>
            <a:ext cx="9063037" cy="765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FF"/>
                </a:solidFill>
                <a:latin typeface="Arial" charset="0"/>
                <a:cs typeface="Arial" charset="0"/>
              </a:rPr>
              <a:t>Antibiotici che agiscono sulla membrana  esterna dei Gram-: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Arial" charset="0"/>
                <a:cs typeface="Arial" charset="0"/>
              </a:rPr>
              <a:t>Le POLIMIXINE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973138"/>
            <a:ext cx="2003425" cy="2816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6680200" y="3270250"/>
            <a:ext cx="366713" cy="366713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FFFFFF"/>
                </a:solidFill>
                <a:latin typeface="Arial" charset="0"/>
                <a:cs typeface="Arial" charset="0"/>
              </a:rPr>
              <a:t>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0"/>
            <a:ext cx="9144000" cy="885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600" b="1">
                <a:solidFill>
                  <a:srgbClr val="FFFFFF"/>
                </a:solidFill>
                <a:latin typeface="Arial" charset="0"/>
                <a:cs typeface="Arial" charset="0"/>
              </a:rPr>
              <a:t>INFEZIONI MICOTICHE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8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Arial" charset="0"/>
              </a:rPr>
              <a:t>CLASSIFICAZIONE CLINICA</a:t>
            </a:r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306388" y="990600"/>
          <a:ext cx="5103812" cy="5791200"/>
        </p:xfrm>
        <a:graphic>
          <a:graphicData uri="http://schemas.openxmlformats.org/presentationml/2006/ole">
            <p:oleObj spid="_x0000_s340994" r:id="rId4" imgW="6217920" imgH="7054596" progId="Word.Document.8">
              <p:embed/>
            </p:oleObj>
          </a:graphicData>
        </a:graphic>
      </p:graphicFrame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4786313" y="914400"/>
          <a:ext cx="4738687" cy="5943600"/>
        </p:xfrm>
        <a:graphic>
          <a:graphicData uri="http://schemas.openxmlformats.org/presentationml/2006/ole">
            <p:oleObj spid="_x0000_s340995" r:id="rId5" imgW="6214872" imgH="7796784" progId="Word.Document.8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1" name="Object 1"/>
          <p:cNvGraphicFramePr>
            <a:graphicFrameLocks noChangeAspect="1"/>
          </p:cNvGraphicFramePr>
          <p:nvPr/>
        </p:nvGraphicFramePr>
        <p:xfrm>
          <a:off x="158750" y="361950"/>
          <a:ext cx="8850313" cy="5372100"/>
        </p:xfrm>
        <a:graphic>
          <a:graphicData uri="http://schemas.openxmlformats.org/presentationml/2006/ole">
            <p:oleObj spid="_x0000_s342018" r:id="rId4" imgW="6234748" imgH="3780150" progId="Word.Document.8">
              <p:embed/>
            </p:oleObj>
          </a:graphicData>
        </a:graphic>
      </p:graphicFrame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2819400" y="1828800"/>
            <a:ext cx="1588" cy="3886200"/>
          </a:xfrm>
          <a:prstGeom prst="line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228600" y="2405063"/>
            <a:ext cx="8763000" cy="1587"/>
          </a:xfrm>
          <a:prstGeom prst="line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5" name="Object 1"/>
          <p:cNvGraphicFramePr>
            <a:graphicFrameLocks noChangeAspect="1"/>
          </p:cNvGraphicFramePr>
          <p:nvPr/>
        </p:nvGraphicFramePr>
        <p:xfrm>
          <a:off x="2212975" y="188913"/>
          <a:ext cx="4819650" cy="6411912"/>
        </p:xfrm>
        <a:graphic>
          <a:graphicData uri="http://schemas.openxmlformats.org/presentationml/2006/ole">
            <p:oleObj spid="_x0000_s343042" r:id="rId4" imgW="6281741" imgH="8335754" progId="Word.Document.8">
              <p:embed/>
            </p:oleObj>
          </a:graphicData>
        </a:graphic>
      </p:graphicFrame>
      <p:sp>
        <p:nvSpPr>
          <p:cNvPr id="21506" name="Rectangle 2"/>
          <p:cNvSpPr>
            <a:spLocks noChangeArrowheads="1"/>
          </p:cNvSpPr>
          <p:nvPr/>
        </p:nvSpPr>
        <p:spPr bwMode="auto">
          <a:xfrm rot="16200000">
            <a:off x="-1599407" y="3047207"/>
            <a:ext cx="4633913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Arial" charset="0"/>
              </a:rPr>
              <a:t>ANTIMICOTICI  -  </a:t>
            </a:r>
            <a:r>
              <a:rPr lang="it-IT" sz="2200" b="1">
                <a:solidFill>
                  <a:srgbClr val="FFFFFF"/>
                </a:solidFill>
                <a:latin typeface="Arial" charset="0"/>
                <a:cs typeface="Arial" charset="0"/>
              </a:rPr>
              <a:t>BERSAGLI</a:t>
            </a:r>
            <a:r>
              <a:rPr lang="it-IT" sz="1100">
                <a:solidFill>
                  <a:srgbClr val="000000"/>
                </a:solidFill>
                <a:ea typeface="AR PL SungtiL GB" charset="0"/>
                <a:cs typeface="AR PL SungtiL GB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50825" y="1430338"/>
            <a:ext cx="4537075" cy="28368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  <a:r>
              <a:rPr lang="it-IT" sz="1800">
                <a:solidFill>
                  <a:srgbClr val="FFFFFF"/>
                </a:solidFill>
                <a:latin typeface="Arial" charset="0"/>
                <a:cs typeface="Arial" charset="0"/>
              </a:rPr>
              <a:t>MECCANISMO d’AZIONE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>
                <a:solidFill>
                  <a:srgbClr val="FFFFFF"/>
                </a:solidFill>
                <a:latin typeface="Arial" charset="0"/>
                <a:cs typeface="Arial" charset="0"/>
              </a:rPr>
              <a:t>Ha elevata </a:t>
            </a:r>
            <a:r>
              <a:rPr lang="it-IT" sz="1800" i="1">
                <a:solidFill>
                  <a:srgbClr val="99FF33"/>
                </a:solidFill>
                <a:latin typeface="Arial" charset="0"/>
                <a:cs typeface="Arial" charset="0"/>
              </a:rPr>
              <a:t>affinità per l’ergosterolo</a:t>
            </a:r>
            <a:r>
              <a:rPr lang="it-IT" sz="1800">
                <a:solidFill>
                  <a:srgbClr val="FFFFFF"/>
                </a:solidFill>
                <a:latin typeface="Arial" charset="0"/>
                <a:cs typeface="Arial" charset="0"/>
              </a:rPr>
              <a:t>, principale sterolo presente nella membrana cellulare dei miceti.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>
                <a:solidFill>
                  <a:srgbClr val="FFFFFF"/>
                </a:solidFill>
                <a:latin typeface="Arial" charset="0"/>
                <a:cs typeface="Arial" charset="0"/>
              </a:rPr>
              <a:t>Il </a:t>
            </a:r>
            <a:r>
              <a:rPr lang="it-IT" sz="1800" i="1">
                <a:solidFill>
                  <a:srgbClr val="99FF33"/>
                </a:solidFill>
                <a:latin typeface="Arial" charset="0"/>
                <a:cs typeface="Arial" charset="0"/>
              </a:rPr>
              <a:t>legame Amfotericina-Ergosterolo,  formando pori o canali,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i="1">
                <a:solidFill>
                  <a:srgbClr val="99FF33"/>
                </a:solidFill>
                <a:latin typeface="Arial" charset="0"/>
                <a:cs typeface="Arial" charset="0"/>
              </a:rPr>
              <a:t>induce danni alla membrana cellulare fungina aumentandone la permeabilità e causando la morte </a:t>
            </a:r>
            <a:r>
              <a:rPr lang="it-IT" sz="1800">
                <a:solidFill>
                  <a:srgbClr val="99FF33"/>
                </a:solidFill>
                <a:latin typeface="Arial" charset="0"/>
                <a:cs typeface="Arial" charset="0"/>
              </a:rPr>
              <a:t>(azione micocida)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4652963"/>
            <a:ext cx="9144000" cy="1876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RESISTENZA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(rara)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</a:t>
            </a:r>
            <a:r>
              <a:rPr lang="it-IT" sz="2000" b="1">
                <a:solidFill>
                  <a:srgbClr val="FFFFFF"/>
                </a:solidFill>
                <a:latin typeface="Arial" charset="0"/>
                <a:cs typeface="Arial" charset="0"/>
              </a:rPr>
              <a:t> Rimpiazzo dell’ergosterolo con precursori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FF"/>
                </a:solidFill>
                <a:latin typeface="Arial" charset="0"/>
                <a:cs typeface="Arial" charset="0"/>
              </a:rPr>
              <a:t>     </a:t>
            </a:r>
            <a:r>
              <a:rPr lang="it-IT" sz="2000" b="1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</a:t>
            </a:r>
            <a:r>
              <a:rPr lang="it-IT" sz="2000" b="1">
                <a:solidFill>
                  <a:srgbClr val="FFFFFF"/>
                </a:solidFill>
                <a:latin typeface="Arial" charset="0"/>
                <a:cs typeface="Arial" charset="0"/>
              </a:rPr>
              <a:t> Scarsa capacità di penetrazione nel cell-wall.</a:t>
            </a:r>
          </a:p>
          <a:p>
            <a:pPr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557338"/>
            <a:ext cx="4117975" cy="27066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188913"/>
            <a:ext cx="9144000" cy="1038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99FF33"/>
                </a:solidFill>
                <a:latin typeface="Arial" charset="0"/>
                <a:cs typeface="Arial" charset="0"/>
              </a:rPr>
              <a:t>AMFOTERICINA B  </a:t>
            </a:r>
            <a:r>
              <a:rPr lang="it-IT" sz="2000" b="1">
                <a:solidFill>
                  <a:srgbClr val="99FF33"/>
                </a:solidFill>
                <a:latin typeface="Arial" charset="0"/>
                <a:cs typeface="Arial" charset="0"/>
              </a:rPr>
              <a:t>(Fungizone</a:t>
            </a:r>
            <a:r>
              <a:rPr lang="it-IT" sz="2000" b="1" baseline="30000">
                <a:solidFill>
                  <a:srgbClr val="99FF33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99FF33"/>
                </a:solidFill>
                <a:latin typeface="Arial" charset="0"/>
                <a:cs typeface="Arial" charset="0"/>
              </a:rPr>
              <a:t>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Arial" charset="0"/>
              </a:rPr>
              <a:t>Antibiotico polienico macrociclico.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FFFFFF"/>
                </a:solidFill>
                <a:latin typeface="Arial" charset="0"/>
                <a:cs typeface="Arial" charset="0"/>
              </a:rPr>
              <a:t>(Streptomyces nodosus)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76200"/>
            <a:ext cx="9144000" cy="5975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99FF33"/>
                </a:solidFill>
                <a:latin typeface="Arial" charset="0"/>
                <a:cs typeface="Arial" charset="0"/>
              </a:rPr>
              <a:t>AMFOTERICINA B  </a:t>
            </a:r>
            <a:r>
              <a:rPr lang="it-IT" sz="2000" b="1">
                <a:solidFill>
                  <a:srgbClr val="99FF33"/>
                </a:solidFill>
                <a:latin typeface="Arial" charset="0"/>
                <a:cs typeface="Arial" charset="0"/>
              </a:rPr>
              <a:t>(Fungizone</a:t>
            </a:r>
            <a:r>
              <a:rPr lang="it-IT" sz="2000" b="1" baseline="30000">
                <a:solidFill>
                  <a:srgbClr val="99FF33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99FF33"/>
                </a:solidFill>
                <a:latin typeface="Arial" charset="0"/>
                <a:cs typeface="Arial" charset="0"/>
              </a:rPr>
              <a:t>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Arial" charset="0"/>
              </a:rPr>
              <a:t>Antibiotico polienico macrociclico.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FFFFFF"/>
                </a:solidFill>
                <a:latin typeface="Arial" charset="0"/>
                <a:cs typeface="Arial" charset="0"/>
              </a:rPr>
              <a:t>(Streptomyces nodosus)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000" b="1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u="sng">
                <a:solidFill>
                  <a:srgbClr val="FFFFFF"/>
                </a:solidFill>
                <a:latin typeface="Arial" charset="0"/>
                <a:cs typeface="Arial" charset="0"/>
              </a:rPr>
              <a:t>SPETTRO ANTIMICOTICO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i="1">
                <a:solidFill>
                  <a:srgbClr val="FFFFFF"/>
                </a:solidFill>
                <a:latin typeface="Arial" charset="0"/>
                <a:cs typeface="Arial" charset="0"/>
              </a:rPr>
              <a:t>Candida albicans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i="1">
                <a:solidFill>
                  <a:srgbClr val="FFFFFF"/>
                </a:solidFill>
                <a:latin typeface="Arial" charset="0"/>
                <a:cs typeface="Arial" charset="0"/>
              </a:rPr>
              <a:t>Cryptococcus neoformans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i="1">
                <a:solidFill>
                  <a:srgbClr val="FFFFFF"/>
                </a:solidFill>
                <a:latin typeface="Arial" charset="0"/>
                <a:cs typeface="Arial" charset="0"/>
              </a:rPr>
              <a:t>Histoplasma capsulatum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i="1">
                <a:solidFill>
                  <a:srgbClr val="FFFFFF"/>
                </a:solidFill>
                <a:latin typeface="Arial" charset="0"/>
                <a:cs typeface="Arial" charset="0"/>
              </a:rPr>
              <a:t>Blastomyces dermatitis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i="1">
                <a:solidFill>
                  <a:srgbClr val="FFFFFF"/>
                </a:solidFill>
                <a:latin typeface="Arial" charset="0"/>
                <a:cs typeface="Arial" charset="0"/>
              </a:rPr>
              <a:t>Aspergillus fumigatus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i="1">
                <a:solidFill>
                  <a:srgbClr val="FFFFFF"/>
                </a:solidFill>
                <a:latin typeface="Arial" charset="0"/>
                <a:cs typeface="Arial" charset="0"/>
              </a:rPr>
              <a:t>Coccidioides immitis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i="1">
                <a:solidFill>
                  <a:srgbClr val="FFFFFF"/>
                </a:solidFill>
                <a:latin typeface="Arial" charset="0"/>
                <a:cs typeface="Arial" charset="0"/>
              </a:rPr>
              <a:t>Paracoccidioides brasilensis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i="1">
                <a:solidFill>
                  <a:srgbClr val="FFFFFF"/>
                </a:solidFill>
                <a:latin typeface="Arial" charset="0"/>
                <a:cs typeface="Arial" charset="0"/>
              </a:rPr>
              <a:t>Agenti della Mucormicosi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i="1">
                <a:solidFill>
                  <a:srgbClr val="FFFFFF"/>
                </a:solidFill>
                <a:latin typeface="Arial" charset="0"/>
                <a:cs typeface="Arial" charset="0"/>
              </a:rPr>
              <a:t>Leishmania brasilensis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76200"/>
            <a:ext cx="9144000" cy="6615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99FF33"/>
                </a:solidFill>
                <a:latin typeface="Arial" charset="0"/>
                <a:cs typeface="Arial" charset="0"/>
              </a:rPr>
              <a:t>AMFOTERICINA B  </a:t>
            </a:r>
            <a:r>
              <a:rPr lang="it-IT" sz="2000" b="1">
                <a:solidFill>
                  <a:srgbClr val="99FF33"/>
                </a:solidFill>
                <a:latin typeface="Arial" charset="0"/>
                <a:cs typeface="Arial" charset="0"/>
              </a:rPr>
              <a:t>(Fungizone</a:t>
            </a:r>
            <a:r>
              <a:rPr lang="it-IT" sz="2000" b="1" baseline="30000">
                <a:solidFill>
                  <a:srgbClr val="99FF33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99FF33"/>
                </a:solidFill>
                <a:latin typeface="Arial" charset="0"/>
                <a:cs typeface="Arial" charset="0"/>
              </a:rPr>
              <a:t>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Arial" charset="0"/>
              </a:rPr>
              <a:t>Antibiotico polienico macrociclico.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FFFFFF"/>
                </a:solidFill>
                <a:latin typeface="Arial" charset="0"/>
                <a:cs typeface="Arial" charset="0"/>
              </a:rPr>
              <a:t>(Streptomyces nodosus)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u="sng">
                <a:solidFill>
                  <a:srgbClr val="99FF33"/>
                </a:solidFill>
                <a:latin typeface="Arial" charset="0"/>
                <a:cs typeface="Arial" charset="0"/>
              </a:rPr>
              <a:t>INDICAZIONI  POSOLOGIA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000" b="1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FF"/>
                </a:solidFill>
                <a:latin typeface="Arial" charset="0"/>
                <a:cs typeface="Arial" charset="0"/>
              </a:rPr>
              <a:t>Trattamento delle infezioni micotiche gravi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800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u="sng">
                <a:solidFill>
                  <a:srgbClr val="FFFFFF"/>
                </a:solidFill>
                <a:latin typeface="Arial" charset="0"/>
                <a:cs typeface="Arial" charset="0"/>
              </a:rPr>
              <a:t>Candidosi s</a:t>
            </a:r>
            <a:r>
              <a:rPr lang="it-IT">
                <a:solidFill>
                  <a:srgbClr val="FFFFFF"/>
                </a:solidFill>
                <a:latin typeface="Arial" charset="0"/>
                <a:cs typeface="Arial" charset="0"/>
              </a:rPr>
              <a:t>., </a:t>
            </a:r>
            <a:r>
              <a:rPr lang="it-IT" u="sng">
                <a:solidFill>
                  <a:srgbClr val="FFFFFF"/>
                </a:solidFill>
                <a:latin typeface="Arial" charset="0"/>
                <a:cs typeface="Arial" charset="0"/>
              </a:rPr>
              <a:t>Criptococcosi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0,5 - 0,6 mg/kg/die   in sol. glucosata infusione endovenosa in 4 ore.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u="sng">
                <a:solidFill>
                  <a:srgbClr val="FFFFFF"/>
                </a:solidFill>
                <a:latin typeface="Arial" charset="0"/>
                <a:cs typeface="Arial" charset="0"/>
              </a:rPr>
              <a:t>Candidosi esofagea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0,15 - 0,20 mg / kg/die infusione endovenosa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u="sng">
                <a:solidFill>
                  <a:srgbClr val="FFFFFF"/>
                </a:solidFill>
                <a:latin typeface="Arial" charset="0"/>
                <a:cs typeface="Arial" charset="0"/>
              </a:rPr>
              <a:t>Mucormicosi grave</a:t>
            </a:r>
            <a:r>
              <a:rPr lang="it-IT">
                <a:solidFill>
                  <a:srgbClr val="FFFFFF"/>
                </a:solidFill>
                <a:latin typeface="Arial" charset="0"/>
                <a:cs typeface="Arial" charset="0"/>
              </a:rPr>
              <a:t> e </a:t>
            </a:r>
            <a:r>
              <a:rPr lang="it-IT" u="sng">
                <a:solidFill>
                  <a:srgbClr val="FFFFFF"/>
                </a:solidFill>
                <a:latin typeface="Arial" charset="0"/>
                <a:cs typeface="Arial" charset="0"/>
              </a:rPr>
              <a:t>Aspergillosi invasiva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1 mg-1,2 mg/kg/die infusione endovenosa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u="sng">
                <a:solidFill>
                  <a:srgbClr val="FFFFFF"/>
                </a:solidFill>
                <a:latin typeface="Arial" charset="0"/>
                <a:cs typeface="Arial" charset="0"/>
              </a:rPr>
              <a:t>Meningite da Coccidioides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0,05 - 0,1 mg fino a 0,5 mg infusione intratecale  tre volte la settimana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000" u="sng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u="sng">
                <a:solidFill>
                  <a:srgbClr val="FFFFFF"/>
                </a:solidFill>
                <a:latin typeface="Arial" charset="0"/>
                <a:cs typeface="Arial" charset="0"/>
              </a:rPr>
              <a:t>Cistite da Candida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50 </a:t>
            </a:r>
            <a:r>
              <a:rPr lang="it-IT" sz="2000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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g/ml irrigazione vescicale 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23850" y="76200"/>
            <a:ext cx="8569325" cy="6705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99FF33"/>
                </a:solidFill>
                <a:latin typeface="Arial" charset="0"/>
                <a:cs typeface="Arial" charset="0"/>
              </a:rPr>
              <a:t>AMFOTERICINA B  </a:t>
            </a:r>
            <a:r>
              <a:rPr lang="it-IT" sz="2000" b="1">
                <a:solidFill>
                  <a:srgbClr val="99FF33"/>
                </a:solidFill>
                <a:latin typeface="Arial" charset="0"/>
                <a:cs typeface="Arial" charset="0"/>
              </a:rPr>
              <a:t>(Fungizone</a:t>
            </a:r>
            <a:r>
              <a:rPr lang="it-IT" sz="2000" b="1" baseline="30000">
                <a:solidFill>
                  <a:srgbClr val="99FF33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99FF33"/>
                </a:solidFill>
                <a:latin typeface="Arial" charset="0"/>
                <a:cs typeface="Arial" charset="0"/>
              </a:rPr>
              <a:t>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Arial" charset="0"/>
              </a:rPr>
              <a:t>Antibiotico polienico macrociclico.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FFFFFF"/>
                </a:solidFill>
                <a:latin typeface="Arial" charset="0"/>
                <a:cs typeface="Arial" charset="0"/>
              </a:rPr>
              <a:t>(Streptomyces nodosus)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u="sng">
                <a:solidFill>
                  <a:srgbClr val="FFFF00"/>
                </a:solidFill>
                <a:latin typeface="Arial" charset="0"/>
                <a:cs typeface="Arial" charset="0"/>
              </a:rPr>
              <a:t>TOSSICITA’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Febbre, Sensazione di freddo (Liberazione di IL-1)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Iperpnea, Stridore respiratorio. Modesta ipotensione.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(Shock anafilattico, Broncospasmo - raro)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</a:t>
            </a: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  Alterazioni renali (80%)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Iperazotemia, Aumentata eliminazione di Mg e K,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Ipokaliemia, Ipomagnesiemia, Acidosi renale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Anemia ipocromica normocitica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(Diminuita produzione di eritropoietina)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Cefalea , Nausea, Vomito, Malessere. Flebiti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Encefalopatia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50825" y="76200"/>
            <a:ext cx="8713788" cy="66468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66FFCC"/>
                </a:solidFill>
                <a:latin typeface="Arial" charset="0"/>
                <a:cs typeface="Arial" charset="0"/>
              </a:rPr>
              <a:t>NISTATINA </a:t>
            </a:r>
            <a:r>
              <a:rPr lang="it-IT" sz="2000" b="1">
                <a:solidFill>
                  <a:srgbClr val="66FFCC"/>
                </a:solidFill>
                <a:latin typeface="Arial" charset="0"/>
                <a:cs typeface="Arial" charset="0"/>
              </a:rPr>
              <a:t>(Mycostatin</a:t>
            </a:r>
            <a:r>
              <a:rPr lang="it-IT" sz="2000" b="1" baseline="30000">
                <a:solidFill>
                  <a:srgbClr val="66FFCC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66FFCC"/>
                </a:solidFill>
                <a:latin typeface="Arial" charset="0"/>
                <a:cs typeface="Arial" charset="0"/>
              </a:rPr>
              <a:t>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Arial" charset="0"/>
              </a:rPr>
              <a:t>Antibiotico polienico antimicotico a spettro ristretto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MECCANISMO D’AZIONE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Si </a:t>
            </a:r>
            <a:r>
              <a:rPr lang="it-IT" sz="2000" i="1">
                <a:solidFill>
                  <a:srgbClr val="66FFCC"/>
                </a:solidFill>
                <a:latin typeface="Arial" charset="0"/>
                <a:cs typeface="Arial" charset="0"/>
              </a:rPr>
              <a:t>lega all’ergosterolo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 di membrana dei miceti causando pori o canali attraverso cui sostanze vitali fuoriescono dalla cellula. L’ergosterolo è un sterolo specifico della membrana micotica</a:t>
            </a: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200" b="1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66FFCC"/>
                </a:solidFill>
                <a:latin typeface="Arial" charset="0"/>
                <a:cs typeface="Arial" charset="0"/>
              </a:rPr>
              <a:t>SPETTRO ANTIMICOTICO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 b="1" i="1">
                <a:solidFill>
                  <a:srgbClr val="66FFCC"/>
                </a:solidFill>
                <a:latin typeface="Arial" charset="0"/>
                <a:cs typeface="Arial" charset="0"/>
              </a:rPr>
              <a:t>Candida albicans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000" b="1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FARMACOCINETICA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800" b="1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FF"/>
                </a:solidFill>
                <a:latin typeface="Arial" charset="0"/>
                <a:cs typeface="Arial" charset="0"/>
              </a:rPr>
              <a:t>Somministrazione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u="sng">
                <a:solidFill>
                  <a:srgbClr val="FFFFFF"/>
                </a:solidFill>
                <a:latin typeface="Arial" charset="0"/>
                <a:cs typeface="Arial" charset="0"/>
              </a:rPr>
              <a:t>Topica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: Orale, Vaginale , Cutanea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8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FF"/>
                </a:solidFill>
                <a:latin typeface="Arial" charset="0"/>
                <a:cs typeface="Arial" charset="0"/>
              </a:rPr>
              <a:t>Assorbimento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Non si verifica assorbimento significativo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8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FF"/>
                </a:solidFill>
                <a:latin typeface="Arial" charset="0"/>
                <a:cs typeface="Arial" charset="0"/>
              </a:rPr>
              <a:t>Eliminazione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Fecale: immodificata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76200"/>
            <a:ext cx="9144000" cy="62515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66FFCC"/>
                </a:solidFill>
                <a:latin typeface="Arial" charset="0"/>
                <a:cs typeface="Arial" charset="0"/>
              </a:rPr>
              <a:t>NISTATINA </a:t>
            </a:r>
            <a:r>
              <a:rPr lang="it-IT" sz="2000" b="1">
                <a:solidFill>
                  <a:srgbClr val="66FFCC"/>
                </a:solidFill>
                <a:latin typeface="Arial" charset="0"/>
                <a:cs typeface="Arial" charset="0"/>
              </a:rPr>
              <a:t>(Mycostatin</a:t>
            </a:r>
            <a:r>
              <a:rPr lang="it-IT" sz="2000" b="1" baseline="30000">
                <a:solidFill>
                  <a:srgbClr val="66FFCC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66FFCC"/>
                </a:solidFill>
                <a:latin typeface="Arial" charset="0"/>
                <a:cs typeface="Arial" charset="0"/>
              </a:rPr>
              <a:t>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66FFCC"/>
                </a:solidFill>
                <a:latin typeface="Arial" charset="0"/>
                <a:cs typeface="Arial" charset="0"/>
              </a:rPr>
              <a:t>Antibiotico polienico antimicotico a spettro ristretto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66FFCC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66FFCC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000" b="1">
              <a:solidFill>
                <a:srgbClr val="66FFCC"/>
              </a:solidFill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INDICAZIONI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800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Candidosi orale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Candidosi vaginale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Candidosi cutanea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TOSSICITA’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Tossicità gastroenterica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Nausea, Vomito, Diarrea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Irritazione vaginale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Irritazione cutanea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124200" y="1273175"/>
            <a:ext cx="5715000" cy="427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Inibizione dell’enzima 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00CCFF"/>
                </a:solidFill>
                <a:latin typeface="Arial" charset="0"/>
                <a:cs typeface="Arial" charset="0"/>
              </a:rPr>
              <a:t>lanosterolo 14</a:t>
            </a:r>
            <a:r>
              <a:rPr lang="it-IT" sz="2000" b="1">
                <a:solidFill>
                  <a:srgbClr val="00CC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</a:t>
            </a:r>
            <a:r>
              <a:rPr lang="it-IT" sz="2000" b="1">
                <a:solidFill>
                  <a:srgbClr val="00CCFF"/>
                </a:solidFill>
                <a:latin typeface="Arial" charset="0"/>
                <a:cs typeface="Arial" charset="0"/>
              </a:rPr>
              <a:t>- demetilasi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,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una mono-ossigenasi del citocromo P450 micotico.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Previene  la tappa cruciale della conversione del </a:t>
            </a:r>
            <a:r>
              <a:rPr lang="it-IT" sz="2000" i="1">
                <a:solidFill>
                  <a:srgbClr val="FFFFFF"/>
                </a:solidFill>
                <a:latin typeface="Arial" charset="0"/>
                <a:cs typeface="Arial" charset="0"/>
              </a:rPr>
              <a:t>l</a:t>
            </a:r>
            <a:r>
              <a:rPr lang="it-IT" sz="2000" i="1">
                <a:solidFill>
                  <a:srgbClr val="CCECFF"/>
                </a:solidFill>
                <a:latin typeface="Arial" charset="0"/>
                <a:cs typeface="Arial" charset="0"/>
              </a:rPr>
              <a:t>anosterolo</a:t>
            </a:r>
            <a:r>
              <a:rPr lang="it-IT" sz="2000" i="1">
                <a:solidFill>
                  <a:srgbClr val="FFFFFF"/>
                </a:solidFill>
                <a:latin typeface="Arial" charset="0"/>
                <a:cs typeface="Arial" charset="0"/>
              </a:rPr>
              <a:t> a </a:t>
            </a:r>
            <a:r>
              <a:rPr lang="it-IT" sz="2000" i="1">
                <a:solidFill>
                  <a:srgbClr val="00CCFF"/>
                </a:solidFill>
                <a:latin typeface="Arial" charset="0"/>
                <a:cs typeface="Arial" charset="0"/>
              </a:rPr>
              <a:t>ergosterolo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, un componente essenziale delle membrane lipidiche micotiche.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Gli azoli </a:t>
            </a:r>
            <a:r>
              <a:rPr lang="it-IT" sz="2000" i="1">
                <a:solidFill>
                  <a:srgbClr val="CCECFF"/>
                </a:solidFill>
                <a:latin typeface="Arial" charset="0"/>
                <a:cs typeface="Arial" charset="0"/>
              </a:rPr>
              <a:t>alterano la fluidità di membrana e la permeabilità</a:t>
            </a:r>
            <a:r>
              <a:rPr lang="it-IT" sz="2000">
                <a:solidFill>
                  <a:srgbClr val="CCECFF"/>
                </a:solidFill>
                <a:latin typeface="Arial" charset="0"/>
                <a:cs typeface="Arial" charset="0"/>
              </a:rPr>
              <a:t>,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CCECFF"/>
                </a:solidFill>
                <a:latin typeface="Arial" charset="0"/>
                <a:cs typeface="Arial" charset="0"/>
              </a:rPr>
              <a:t> </a:t>
            </a:r>
            <a:r>
              <a:rPr lang="it-IT" sz="2000" i="1">
                <a:solidFill>
                  <a:srgbClr val="CCECFF"/>
                </a:solidFill>
                <a:latin typeface="Arial" charset="0"/>
                <a:cs typeface="Arial" charset="0"/>
              </a:rPr>
              <a:t>interrompono l’attività degli enzimi di membrana 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i="1">
                <a:solidFill>
                  <a:srgbClr val="CCECFF"/>
                </a:solidFill>
                <a:latin typeface="Arial" charset="0"/>
                <a:cs typeface="Arial" charset="0"/>
              </a:rPr>
              <a:t> prevengono la replicazione cellulare.</a:t>
            </a:r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895600" y="76200"/>
            <a:ext cx="6019800" cy="10683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AZOLI</a:t>
            </a:r>
            <a:r>
              <a:rPr lang="it-IT" sz="32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it-IT" sz="2000" b="1" i="1">
                <a:solidFill>
                  <a:srgbClr val="FFFFFF"/>
                </a:solidFill>
                <a:latin typeface="Arial" charset="0"/>
                <a:cs typeface="Arial" charset="0"/>
              </a:rPr>
              <a:t>MECCANISMO D’AZIONE</a:t>
            </a:r>
            <a:r>
              <a:rPr lang="it-IT" sz="32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242888" y="152400"/>
          <a:ext cx="2576512" cy="6553200"/>
        </p:xfrm>
        <a:graphic>
          <a:graphicData uri="http://schemas.openxmlformats.org/presentationml/2006/ole">
            <p:oleObj spid="_x0000_s344066" r:id="rId4" imgW="8202170" imgH="20857143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1" name="Object 1"/>
          <p:cNvGraphicFramePr>
            <a:graphicFrameLocks noChangeAspect="1"/>
          </p:cNvGraphicFramePr>
          <p:nvPr/>
        </p:nvGraphicFramePr>
        <p:xfrm>
          <a:off x="990600" y="144463"/>
          <a:ext cx="7315200" cy="6435725"/>
        </p:xfrm>
        <a:graphic>
          <a:graphicData uri="http://schemas.openxmlformats.org/presentationml/2006/ole">
            <p:oleObj spid="_x0000_s345090" r:id="rId4" imgW="6481572" imgH="5701284" progId="Word.Document.8">
              <p:embed/>
            </p:oleObj>
          </a:graphicData>
        </a:graphic>
      </p:graphicFrame>
      <p:sp>
        <p:nvSpPr>
          <p:cNvPr id="30722" name="Rectangle 2"/>
          <p:cNvSpPr>
            <a:spLocks noChangeArrowheads="1"/>
          </p:cNvSpPr>
          <p:nvPr/>
        </p:nvSpPr>
        <p:spPr bwMode="auto">
          <a:xfrm rot="16200000">
            <a:off x="-1919287" y="3138487"/>
            <a:ext cx="5029200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AZOLI</a:t>
            </a:r>
            <a:r>
              <a:rPr lang="it-IT" sz="32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- </a:t>
            </a:r>
            <a:r>
              <a:rPr lang="it-IT" sz="2000" i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FARMACOCINETICA</a:t>
            </a:r>
          </a:p>
        </p:txBody>
      </p:sp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3124200" y="304800"/>
            <a:ext cx="1588" cy="6324600"/>
          </a:xfrm>
          <a:prstGeom prst="line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1447800" y="838200"/>
            <a:ext cx="7315200" cy="1588"/>
          </a:xfrm>
          <a:prstGeom prst="line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447800" y="152400"/>
            <a:ext cx="6110288" cy="885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00CCFF"/>
                </a:solidFill>
                <a:latin typeface="Arial" charset="0"/>
                <a:cs typeface="Times New Roman" pitchFamily="16" charset="0"/>
              </a:rPr>
              <a:t>KETOCONAZOLO </a:t>
            </a:r>
            <a:r>
              <a:rPr lang="it-IT" sz="2000" b="1">
                <a:solidFill>
                  <a:srgbClr val="00CCFF"/>
                </a:solidFill>
                <a:latin typeface="Arial" charset="0"/>
                <a:cs typeface="Times New Roman" pitchFamily="16" charset="0"/>
              </a:rPr>
              <a:t>(Nizoral</a:t>
            </a:r>
            <a:r>
              <a:rPr lang="it-IT" sz="2000" b="1">
                <a:solidFill>
                  <a:srgbClr val="00CC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00CCFF"/>
                </a:solidFill>
                <a:latin typeface="Arial" charset="0"/>
                <a:cs typeface="Times New Roman" pitchFamily="16" charset="0"/>
              </a:rPr>
              <a:t>)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00CCFF"/>
                </a:solidFill>
                <a:latin typeface="Arial" charset="0"/>
                <a:cs typeface="Times New Roman" pitchFamily="16" charset="0"/>
              </a:rPr>
              <a:t>Antimicotico ad ampio spettro. Imidazolo</a:t>
            </a: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1219200"/>
            <a:ext cx="9144000" cy="7778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000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 b="1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</a:t>
            </a:r>
            <a:r>
              <a:rPr lang="it-IT" sz="22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Inibisce la biosintesi dell’ergosterolo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(Componente fondamentale della membrana cellulare di lieviti e funghi).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2362200"/>
            <a:ext cx="9144000" cy="45259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 b="1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</a:t>
            </a:r>
            <a:r>
              <a:rPr lang="it-IT" sz="22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Inibisce l’enzima micotico citocromo P450</a:t>
            </a:r>
            <a:r>
              <a:rPr lang="it-IT" sz="20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</a:t>
            </a:r>
            <a:r>
              <a:rPr lang="it-IT" sz="1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it-IT" sz="2000" b="1" i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lanosterolo-14</a:t>
            </a:r>
            <a:r>
              <a:rPr lang="it-IT" sz="2000" b="1" i="1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</a:t>
            </a:r>
            <a:r>
              <a:rPr lang="it-IT" sz="2000" b="1" i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-demetilasi</a:t>
            </a:r>
            <a:r>
              <a:rPr lang="it-IT" sz="1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it-IT" sz="2000" b="1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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i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che catalizza  la conversione del lanosterolo in ergosterolo.</a:t>
            </a:r>
            <a:r>
              <a:rPr lang="it-IT" sz="1800" i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i="1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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i="1" u="sng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Altera la permeabilità della membrana fungina.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 i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 i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 b="1" i="1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</a:t>
            </a:r>
            <a:r>
              <a:rPr lang="it-IT" sz="2200" b="1" i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Inibisce il citocromo P450 CYP3A umano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 i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(Interazioni con ciclosporina, midazolam, terfenadina)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 i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 i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 b="1" i="1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</a:t>
            </a:r>
            <a:r>
              <a:rPr lang="it-IT" sz="2200" b="1" i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Inibisce la sintesi del testosterone.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 i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(Caduta del livello plasmatico di testosterone e di androstenedione; aumento del livello di 17</a:t>
            </a:r>
            <a:r>
              <a:rPr lang="it-IT" sz="1600" b="1" i="1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</a:t>
            </a:r>
            <a:r>
              <a:rPr lang="it-IT" sz="1600" b="1" i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-idrossiprogesterone) </a:t>
            </a:r>
            <a:r>
              <a:rPr lang="it-IT" sz="1800" b="1" i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inibisce l’enzima C17-20 liasi.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 i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 i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 b="1" i="1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</a:t>
            </a:r>
            <a:r>
              <a:rPr lang="it-IT" sz="2200" b="1" i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Inibisce la sintesi degli steroidi surrenalici.</a:t>
            </a:r>
          </a:p>
          <a:p>
            <a:pPr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200" b="1" i="1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447800" y="0"/>
            <a:ext cx="6110288" cy="9477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00CCFF"/>
                </a:solidFill>
                <a:latin typeface="Arial" charset="0"/>
                <a:cs typeface="Times New Roman" pitchFamily="16" charset="0"/>
              </a:rPr>
              <a:t>KETOCONAZOLO </a:t>
            </a:r>
            <a:r>
              <a:rPr lang="it-IT" sz="2000" b="1">
                <a:solidFill>
                  <a:srgbClr val="00CCFF"/>
                </a:solidFill>
                <a:latin typeface="Arial" charset="0"/>
                <a:cs typeface="Times New Roman" pitchFamily="16" charset="0"/>
              </a:rPr>
              <a:t>(Nizoral</a:t>
            </a:r>
            <a:r>
              <a:rPr lang="it-IT" sz="2000" b="1">
                <a:solidFill>
                  <a:srgbClr val="00CC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00CCFF"/>
                </a:solidFill>
                <a:latin typeface="Arial" charset="0"/>
                <a:cs typeface="Times New Roman" pitchFamily="16" charset="0"/>
              </a:rPr>
              <a:t>)</a:t>
            </a:r>
            <a:r>
              <a:rPr lang="it-IT" sz="3200">
                <a:solidFill>
                  <a:srgbClr val="00CCFF"/>
                </a:solidFill>
                <a:latin typeface="Arial" charset="0"/>
                <a:cs typeface="Times New Roman" pitchFamily="16" charset="0"/>
              </a:rPr>
              <a:t>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CCFF"/>
                </a:solidFill>
                <a:latin typeface="Arial" charset="0"/>
                <a:cs typeface="Arial" charset="0"/>
              </a:rPr>
              <a:t>INDICAZIONI POSOLOGIA</a:t>
            </a: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1143000"/>
            <a:ext cx="9144000" cy="56229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0">
            <a:spAutoFit/>
          </a:bodyPr>
          <a:lstStyle/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u="sng">
                <a:solidFill>
                  <a:srgbClr val="FFFFFF"/>
                </a:solidFill>
                <a:latin typeface="Arial" charset="0"/>
                <a:cs typeface="Arial" charset="0"/>
              </a:rPr>
              <a:t>MICOSI SUPERFICIALI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800" b="1">
                <a:solidFill>
                  <a:srgbClr val="FFFFFF"/>
                </a:solidFill>
                <a:latin typeface="Arial" charset="0"/>
                <a:cs typeface="Arial" charset="0"/>
              </a:rPr>
              <a:t>400 mg/die per os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0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Arial" charset="0"/>
              </a:rPr>
              <a:t>Candidiasi orale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Arial" charset="0"/>
              </a:rPr>
              <a:t>Candidiasi muco-cutanea cronica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Arial" charset="0"/>
              </a:rPr>
              <a:t>Candidiasi vulvovaginale (per 5 giorni)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Arial" charset="0"/>
              </a:rPr>
              <a:t>Candidiasi esofagea (per 2 settimane)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Arial" charset="0"/>
              </a:rPr>
              <a:t>Tricofizie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FFFFFF"/>
                </a:solidFill>
                <a:latin typeface="Arial" charset="0"/>
                <a:cs typeface="Arial" charset="0"/>
              </a:rPr>
              <a:t>Tigna versicolor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000" b="1">
              <a:solidFill>
                <a:srgbClr val="FFFFFF"/>
              </a:solidFill>
              <a:cs typeface="Times New Roman" pitchFamily="16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CCCC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u="sng">
                <a:solidFill>
                  <a:srgbClr val="CCECFF"/>
                </a:solidFill>
                <a:latin typeface="Arial" charset="0"/>
                <a:cs typeface="Arial" charset="0"/>
              </a:rPr>
              <a:t>MICOSI PROFONDE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CCECFF"/>
                </a:solidFill>
                <a:latin typeface="Arial" charset="0"/>
                <a:cs typeface="Arial" charset="0"/>
              </a:rPr>
              <a:t>(400 mg/die per os per 6-12 mesi)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CCECFF"/>
                </a:solidFill>
                <a:latin typeface="Arial" charset="0"/>
                <a:cs typeface="Arial" charset="0"/>
              </a:rPr>
              <a:t>Blastomicosi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CCEC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CCECFF"/>
                </a:solidFill>
                <a:latin typeface="Arial" charset="0"/>
                <a:cs typeface="Arial" charset="0"/>
              </a:rPr>
              <a:t>Histoplasmosi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CCEC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CCECFF"/>
                </a:solidFill>
                <a:latin typeface="Arial" charset="0"/>
                <a:cs typeface="Arial" charset="0"/>
              </a:rPr>
              <a:t>Coccidioidomicosi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CCEC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CCECFF"/>
                </a:solidFill>
                <a:latin typeface="Arial" charset="0"/>
                <a:cs typeface="Arial" charset="0"/>
              </a:rPr>
              <a:t>Paracoccidioidomicosi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447800" y="152400"/>
            <a:ext cx="6110288" cy="6429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00CCFF"/>
                </a:solidFill>
                <a:latin typeface="Arial" charset="0"/>
                <a:cs typeface="Times New Roman" pitchFamily="16" charset="0"/>
              </a:rPr>
              <a:t>KETOCONAZOLO </a:t>
            </a:r>
            <a:r>
              <a:rPr lang="it-IT" sz="2000" b="1">
                <a:solidFill>
                  <a:srgbClr val="00CCFF"/>
                </a:solidFill>
                <a:latin typeface="Arial" charset="0"/>
                <a:cs typeface="Times New Roman" pitchFamily="16" charset="0"/>
              </a:rPr>
              <a:t>(Nizoral</a:t>
            </a:r>
            <a:r>
              <a:rPr lang="it-IT" sz="2000" b="1">
                <a:solidFill>
                  <a:srgbClr val="00CC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00CCFF"/>
                </a:solidFill>
                <a:latin typeface="Arial" charset="0"/>
                <a:cs typeface="Times New Roman" pitchFamily="16" charset="0"/>
              </a:rPr>
              <a:t>)</a:t>
            </a: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914400"/>
            <a:ext cx="9144000" cy="58070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u="sng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TOSSICITA’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000" u="sng">
              <a:solidFill>
                <a:srgbClr val="FFFFFF"/>
              </a:solidFill>
              <a:cs typeface="Times New Roman" pitchFamily="16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  <a:r>
              <a:rPr lang="it-IT" sz="2000" b="1">
                <a:solidFill>
                  <a:srgbClr val="FFFFFF"/>
                </a:solidFill>
                <a:latin typeface="Arial" charset="0"/>
                <a:cs typeface="Arial" charset="0"/>
              </a:rPr>
              <a:t>Disturbi gastrointestinali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 (20%)</a:t>
            </a:r>
            <a:r>
              <a:rPr lang="it-IT" sz="1800">
                <a:solidFill>
                  <a:srgbClr val="FFFFFF"/>
                </a:solidFill>
                <a:latin typeface="Arial" charset="0"/>
                <a:cs typeface="Arial" charset="0"/>
              </a:rPr>
              <a:t>  Nausea , vomito, anoressia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FF"/>
                </a:solidFill>
                <a:latin typeface="Arial" charset="0"/>
                <a:cs typeface="Arial" charset="0"/>
              </a:rPr>
              <a:t>Rash allergico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 (4%)       </a:t>
            </a:r>
            <a:r>
              <a:rPr lang="it-IT" sz="2000" b="1">
                <a:solidFill>
                  <a:srgbClr val="FFFFFF"/>
                </a:solidFill>
                <a:latin typeface="Arial" charset="0"/>
                <a:cs typeface="Arial" charset="0"/>
              </a:rPr>
              <a:t>Prurito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 (2%)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FF"/>
                </a:solidFill>
                <a:latin typeface="Arial" charset="0"/>
                <a:cs typeface="Arial" charset="0"/>
              </a:rPr>
              <a:t>Inibizione della biosintesi steroidea nel paziente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>
                <a:solidFill>
                  <a:srgbClr val="FFFFFF"/>
                </a:solidFill>
                <a:latin typeface="Arial" charset="0"/>
                <a:cs typeface="Arial" charset="0"/>
              </a:rPr>
              <a:t>(Inibizione del sistema enzimatico citocromo P450 dipendente)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i="1" u="sng">
                <a:solidFill>
                  <a:srgbClr val="FFFFFF"/>
                </a:solidFill>
                <a:latin typeface="Arial" charset="0"/>
                <a:cs typeface="Arial" charset="0"/>
              </a:rPr>
              <a:t>Inibizione sintesi steroidi sessuali</a:t>
            </a:r>
            <a:r>
              <a:rPr lang="it-IT" sz="1800" u="sng">
                <a:solidFill>
                  <a:srgbClr val="FFFFFF"/>
                </a:solidFill>
                <a:latin typeface="Arial" charset="0"/>
                <a:cs typeface="Arial" charset="0"/>
              </a:rPr>
              <a:t>   </a:t>
            </a:r>
            <a:r>
              <a:rPr lang="it-IT" sz="1800">
                <a:solidFill>
                  <a:srgbClr val="FFFFFF"/>
                </a:solidFill>
                <a:latin typeface="Arial" charset="0"/>
                <a:cs typeface="Arial" charset="0"/>
              </a:rPr>
              <a:t>(Diminuzione testosterone ed estradiolo)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>
                <a:solidFill>
                  <a:srgbClr val="FFFFFF"/>
                </a:solidFill>
                <a:latin typeface="Arial" charset="0"/>
                <a:cs typeface="Arial" charset="0"/>
              </a:rPr>
              <a:t>Ginecomastia, Ridotta libido, Impotenza, Azoospermia;  Irregolarità mestruali.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 i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i="1" u="sng">
                <a:solidFill>
                  <a:srgbClr val="FFFFFF"/>
                </a:solidFill>
                <a:latin typeface="Arial" charset="0"/>
                <a:cs typeface="Arial" charset="0"/>
              </a:rPr>
              <a:t>Inibizione sintesi steroidi surrenali</a:t>
            </a:r>
            <a:r>
              <a:rPr lang="it-IT" sz="1800" u="sng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it-IT" sz="1800">
                <a:solidFill>
                  <a:srgbClr val="FFFFFF"/>
                </a:solidFill>
                <a:latin typeface="Arial" charset="0"/>
                <a:cs typeface="Arial" charset="0"/>
              </a:rPr>
              <a:t>(Diminuzione Cortisolo)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FF"/>
                </a:solidFill>
                <a:latin typeface="Arial" charset="0"/>
                <a:cs typeface="Arial" charset="0"/>
              </a:rPr>
              <a:t>Aumento della aminotrasferasi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 (5 - 10%)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FF"/>
                </a:solidFill>
                <a:latin typeface="Arial" charset="0"/>
                <a:cs typeface="Arial" charset="0"/>
              </a:rPr>
              <a:t>Epatite </a:t>
            </a:r>
            <a:r>
              <a:rPr lang="it-IT" sz="1800" b="1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it-IT" sz="1800">
                <a:solidFill>
                  <a:srgbClr val="FFFFFF"/>
                </a:solidFill>
                <a:latin typeface="Arial" charset="0"/>
                <a:cs typeface="Arial" charset="0"/>
              </a:rPr>
              <a:t>Anoressia, Malessere, Nausea, Vomito, Dolore addominale,  Iperbilirubinemia,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u="sng">
                <a:solidFill>
                  <a:srgbClr val="CCCCFF"/>
                </a:solidFill>
                <a:latin typeface="Arial" charset="0"/>
                <a:cs typeface="Arial" charset="0"/>
              </a:rPr>
              <a:t>INTERAZIONI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CCCCFF"/>
                </a:solidFill>
                <a:latin typeface="Arial" charset="0"/>
                <a:cs typeface="Arial" charset="0"/>
              </a:rPr>
              <a:t>Rifampicina, Fenitoina diminuiscono la concentrazione di Ketoconazolo.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CCCCFF"/>
                </a:solidFill>
                <a:latin typeface="Arial" charset="0"/>
                <a:cs typeface="Arial" charset="0"/>
              </a:rPr>
              <a:t>(Induzione enzimatica)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CCCC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CCCCFF"/>
                </a:solidFill>
                <a:latin typeface="Arial" charset="0"/>
                <a:cs typeface="Arial" charset="0"/>
              </a:rPr>
              <a:t>Il Ketoconazolo aumenta la concentrazione di: Ciclosporina, Terfenadina e Astemizolo (Inibizione enzimatica</a:t>
            </a:r>
            <a:r>
              <a:rPr lang="it-IT" sz="1600" b="1">
                <a:solidFill>
                  <a:srgbClr val="CCCCFF"/>
                </a:solidFill>
                <a:latin typeface="Arial" charset="0"/>
                <a:cs typeface="Arial" charset="0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447800" y="152400"/>
            <a:ext cx="6110288" cy="9477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FLUCONAZOLO</a:t>
            </a:r>
            <a:r>
              <a:rPr lang="it-IT" sz="320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it-IT" sz="2000" b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(Diflucan</a:t>
            </a:r>
            <a:r>
              <a:rPr lang="it-IT" sz="2000" b="1">
                <a:solidFill>
                  <a:srgbClr val="FFFF00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)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00"/>
                </a:solidFill>
                <a:latin typeface="Arial" charset="0"/>
                <a:cs typeface="Arial" charset="0"/>
              </a:rPr>
              <a:t>INDICAZIONI e POSOLOGIA</a:t>
            </a:r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228600" y="1609725"/>
          <a:ext cx="8763000" cy="5019675"/>
        </p:xfrm>
        <a:graphic>
          <a:graphicData uri="http://schemas.openxmlformats.org/presentationml/2006/ole">
            <p:oleObj spid="_x0000_s347138" r:id="rId4" imgW="6120384" imgH="3505200" progId="Word.Document.8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89" name="Object 1"/>
          <p:cNvGraphicFramePr>
            <a:graphicFrameLocks noChangeAspect="1"/>
          </p:cNvGraphicFramePr>
          <p:nvPr/>
        </p:nvGraphicFramePr>
        <p:xfrm>
          <a:off x="487363" y="1524000"/>
          <a:ext cx="8275637" cy="4419600"/>
        </p:xfrm>
        <a:graphic>
          <a:graphicData uri="http://schemas.openxmlformats.org/presentationml/2006/ole">
            <p:oleObj spid="_x0000_s348162" r:id="rId4" imgW="6164580" imgH="3288792" progId="Word.Document.8">
              <p:embed/>
            </p:oleObj>
          </a:graphicData>
        </a:graphic>
      </p:graphicFrame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1447800" y="152400"/>
            <a:ext cx="6110288" cy="9477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FLUCONAZOLO </a:t>
            </a:r>
            <a:r>
              <a:rPr lang="it-IT" sz="2000" b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(Diflucan</a:t>
            </a:r>
            <a:r>
              <a:rPr lang="it-IT" sz="2000" b="1">
                <a:solidFill>
                  <a:srgbClr val="FFFF00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)</a:t>
            </a:r>
            <a:r>
              <a:rPr lang="it-IT" sz="320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00"/>
                </a:solidFill>
                <a:latin typeface="Arial" charset="0"/>
                <a:cs typeface="Arial" charset="0"/>
              </a:rPr>
              <a:t>TOSSICITA’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447800" y="76200"/>
            <a:ext cx="6110288" cy="1130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AZOLI</a:t>
            </a:r>
            <a:r>
              <a:rPr lang="it-IT" sz="32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MECCANISMO DELLA RESISTENZA</a:t>
            </a: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533400" y="1882775"/>
            <a:ext cx="8077200" cy="4054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600" b="1">
                <a:solidFill>
                  <a:srgbClr val="FFFF00"/>
                </a:solidFill>
                <a:latin typeface="Arial" charset="0"/>
                <a:cs typeface="Arial" charset="0"/>
              </a:rPr>
              <a:t>Ridotta permeabilità di membrana agli azoli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600" b="1">
                <a:solidFill>
                  <a:srgbClr val="FFFF00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600" b="1">
                <a:solidFill>
                  <a:srgbClr val="FFFF00"/>
                </a:solidFill>
                <a:latin typeface="Arial" charset="0"/>
                <a:cs typeface="Arial" charset="0"/>
              </a:rPr>
              <a:t>Alterazione degli enzimi fungini bersaglio (CYP),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600">
                <a:solidFill>
                  <a:srgbClr val="FFFF00"/>
                </a:solidFill>
                <a:latin typeface="Arial" charset="0"/>
                <a:cs typeface="Arial" charset="0"/>
              </a:rPr>
              <a:t>(con diminuzione del legame degli azoli al sito target)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600" b="1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600" b="1">
                <a:solidFill>
                  <a:srgbClr val="FFFF00"/>
                </a:solidFill>
                <a:latin typeface="Arial" charset="0"/>
                <a:cs typeface="Arial" charset="0"/>
              </a:rPr>
              <a:t>Iperproduzione degli enzimi fungini CYP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600" b="1">
                <a:solidFill>
                  <a:srgbClr val="FFFF00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600" b="1">
                <a:solidFill>
                  <a:srgbClr val="FFFF00"/>
                </a:solidFill>
                <a:latin typeface="Arial" charset="0"/>
                <a:cs typeface="Arial" charset="0"/>
              </a:rPr>
              <a:t>Presenza di pompe di efflusso capaci di estrudere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600" b="1">
                <a:solidFill>
                  <a:srgbClr val="FFFF00"/>
                </a:solidFill>
                <a:latin typeface="Arial" charset="0"/>
                <a:cs typeface="Arial" charset="0"/>
              </a:rPr>
              <a:t>gli azoli dai funghi patogeni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600" b="1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304800" y="228600"/>
            <a:ext cx="8534400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9900"/>
                </a:solidFill>
                <a:latin typeface="Arial" charset="0"/>
                <a:cs typeface="Times New Roman" pitchFamily="16" charset="0"/>
              </a:rPr>
              <a:t>Meccanismi biochimici di RESISTENZA batterica</a:t>
            </a: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04800" y="762000"/>
            <a:ext cx="8534400" cy="59880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360" tIns="198360" rIns="-46080" bIns="0">
            <a:spAutoFit/>
          </a:bodyPr>
          <a:lstStyle/>
          <a:p>
            <a:pPr marL="20638" indent="-19050">
              <a:buClrTx/>
              <a:buFontTx/>
              <a:buNone/>
              <a:tabLst>
                <a:tab pos="20638" algn="l"/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r>
              <a:rPr lang="it-IT" sz="1900" b="1">
                <a:solidFill>
                  <a:srgbClr val="FFFFFF"/>
                </a:solidFill>
                <a:latin typeface="Arial" charset="0"/>
                <a:cs typeface="Arial" charset="0"/>
              </a:rPr>
              <a:t>- INATTIVAZIONE DEL FARMACO DA PARTE DI ENZIMI</a:t>
            </a:r>
            <a:br>
              <a:rPr lang="it-IT" sz="1900" b="1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it-IT" sz="1900" b="1">
                <a:solidFill>
                  <a:srgbClr val="FFFFFF"/>
                </a:solidFill>
                <a:latin typeface="Arial" charset="0"/>
                <a:cs typeface="Arial" charset="0"/>
              </a:rPr>
              <a:t>BATTERICI </a:t>
            </a:r>
            <a:r>
              <a:rPr lang="it-IT" sz="1900" b="1" i="1">
                <a:solidFill>
                  <a:srgbClr val="FFFFFF"/>
                </a:solidFill>
                <a:latin typeface="Arial" charset="0"/>
                <a:cs typeface="Arial" charset="0"/>
              </a:rPr>
              <a:t>(Penicilline, Cefalosporìne, Aminoglicosidi, Cloramfenicolo)</a:t>
            </a:r>
          </a:p>
          <a:p>
            <a:pPr marL="20638" indent="-19050">
              <a:buClrTx/>
              <a:buFontTx/>
              <a:buNone/>
              <a:tabLst>
                <a:tab pos="20638" algn="l"/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endParaRPr lang="it-IT" sz="1900" b="1">
              <a:solidFill>
                <a:srgbClr val="FFFF99"/>
              </a:solidFill>
              <a:latin typeface="Arial" charset="0"/>
              <a:cs typeface="Arial" charset="0"/>
            </a:endParaRPr>
          </a:p>
          <a:p>
            <a:pPr marL="20638" indent="-19050">
              <a:buClrTx/>
              <a:buFontTx/>
              <a:buNone/>
              <a:tabLst>
                <a:tab pos="20638" algn="l"/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r>
              <a:rPr lang="it-IT" sz="1900" b="1">
                <a:solidFill>
                  <a:srgbClr val="FFFF99"/>
                </a:solidFill>
                <a:latin typeface="Arial" charset="0"/>
                <a:cs typeface="Arial" charset="0"/>
              </a:rPr>
              <a:t>- DIMINUITO    INGRESSO    CELLULARE    DEL    FARMACO </a:t>
            </a:r>
            <a:r>
              <a:rPr lang="it-IT" sz="1900" b="1" i="1">
                <a:solidFill>
                  <a:srgbClr val="FFFF99"/>
                </a:solidFill>
                <a:latin typeface="Arial" charset="0"/>
                <a:cs typeface="Arial" charset="0"/>
              </a:rPr>
              <a:t>(Tetracicline)</a:t>
            </a:r>
          </a:p>
          <a:p>
            <a:pPr marL="20638" indent="-19050" eaLnBrk="0" hangingPunct="0">
              <a:buClrTx/>
              <a:buFontTx/>
              <a:buNone/>
              <a:tabLst>
                <a:tab pos="20638" algn="l"/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endParaRPr lang="it-IT" sz="1900">
              <a:solidFill>
                <a:srgbClr val="000000"/>
              </a:solidFill>
              <a:cs typeface="Times New Roman" pitchFamily="16" charset="0"/>
            </a:endParaRPr>
          </a:p>
          <a:p>
            <a:pPr marL="20638" indent="-19050" eaLnBrk="0" hangingPunct="0">
              <a:buClrTx/>
              <a:buFontTx/>
              <a:buNone/>
              <a:tabLst>
                <a:tab pos="20638" algn="l"/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r>
              <a:rPr lang="it-IT" sz="1900" b="1">
                <a:solidFill>
                  <a:srgbClr val="FFFF00"/>
                </a:solidFill>
                <a:latin typeface="Arial" charset="0"/>
                <a:cs typeface="Arial" charset="0"/>
              </a:rPr>
              <a:t>- DIMINUITA   TRASFORMAZIONE   DEL   FARMACO      NEL PRODOTTO ATTIVO  	</a:t>
            </a:r>
            <a:r>
              <a:rPr lang="it-IT" sz="1900" b="1" i="1">
                <a:solidFill>
                  <a:srgbClr val="FFFF00"/>
                </a:solidFill>
                <a:latin typeface="Arial" charset="0"/>
                <a:cs typeface="Arial" charset="0"/>
              </a:rPr>
              <a:t>(Fluocitosina)</a:t>
            </a:r>
          </a:p>
          <a:p>
            <a:pPr marL="20638" indent="-19050" eaLnBrk="0" hangingPunct="0">
              <a:buClrTx/>
              <a:buFontTx/>
              <a:buNone/>
              <a:tabLst>
                <a:tab pos="20638" algn="l"/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endParaRPr lang="it-IT" sz="1900">
              <a:solidFill>
                <a:srgbClr val="000000"/>
              </a:solidFill>
              <a:cs typeface="Times New Roman" pitchFamily="16" charset="0"/>
            </a:endParaRPr>
          </a:p>
          <a:p>
            <a:pPr marL="20638" indent="-19050" eaLnBrk="0" hangingPunct="0">
              <a:buClrTx/>
              <a:buFontTx/>
              <a:buNone/>
              <a:tabLst>
                <a:tab pos="20638" algn="l"/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r>
              <a:rPr lang="it-IT" sz="1900" b="1">
                <a:solidFill>
                  <a:srgbClr val="FFCC00"/>
                </a:solidFill>
                <a:latin typeface="Arial" charset="0"/>
                <a:cs typeface="Arial" charset="0"/>
              </a:rPr>
              <a:t>- AUMENTATA   CONCENTRAZIONE   DI   UN   METABOLITA ANTAGONISTA (rara) </a:t>
            </a:r>
            <a:r>
              <a:rPr lang="it-IT" sz="1900" b="1" i="1">
                <a:solidFill>
                  <a:srgbClr val="FFCC00"/>
                </a:solidFill>
                <a:latin typeface="Arial" charset="0"/>
                <a:cs typeface="Arial" charset="0"/>
              </a:rPr>
              <a:t>(Sulfamidici)</a:t>
            </a:r>
          </a:p>
          <a:p>
            <a:pPr marL="20638" indent="-19050" eaLnBrk="0" hangingPunct="0">
              <a:buClrTx/>
              <a:buFontTx/>
              <a:buNone/>
              <a:tabLst>
                <a:tab pos="20638" algn="l"/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endParaRPr lang="it-IT" sz="1900">
              <a:solidFill>
                <a:srgbClr val="000000"/>
              </a:solidFill>
              <a:cs typeface="Times New Roman" pitchFamily="16" charset="0"/>
            </a:endParaRPr>
          </a:p>
          <a:p>
            <a:pPr marL="20638" indent="-19050" eaLnBrk="0" hangingPunct="0">
              <a:buClrTx/>
              <a:buFontTx/>
              <a:buNone/>
              <a:tabLst>
                <a:tab pos="20638" algn="l"/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r>
              <a:rPr lang="it-IT" sz="1900" b="1">
                <a:solidFill>
                  <a:srgbClr val="FF9900"/>
                </a:solidFill>
                <a:latin typeface="Arial" charset="0"/>
                <a:cs typeface="Arial" charset="0"/>
              </a:rPr>
              <a:t>- ALTERATA QUANTITÀ DEL RECETTORE DEL FARMACO  </a:t>
            </a:r>
            <a:r>
              <a:rPr lang="it-IT" sz="1900" b="1" i="1">
                <a:solidFill>
                  <a:srgbClr val="FF9900"/>
                </a:solidFill>
                <a:latin typeface="Arial" charset="0"/>
                <a:cs typeface="Arial" charset="0"/>
              </a:rPr>
              <a:t>(Trimethoprim, Polieni)</a:t>
            </a:r>
          </a:p>
          <a:p>
            <a:pPr marL="20638" indent="-19050" eaLnBrk="0" hangingPunct="0">
              <a:buClrTx/>
              <a:buFontTx/>
              <a:buNone/>
              <a:tabLst>
                <a:tab pos="20638" algn="l"/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endParaRPr lang="it-IT" sz="1900">
              <a:solidFill>
                <a:srgbClr val="000000"/>
              </a:solidFill>
              <a:cs typeface="Times New Roman" pitchFamily="16" charset="0"/>
            </a:endParaRPr>
          </a:p>
          <a:p>
            <a:pPr marL="20638" indent="-19050" eaLnBrk="0" hangingPunct="0">
              <a:buClrTx/>
              <a:buFontTx/>
              <a:buNone/>
              <a:tabLst>
                <a:tab pos="20638" algn="l"/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r>
              <a:rPr lang="it-IT" sz="1900" b="1">
                <a:solidFill>
                  <a:srgbClr val="FF6600"/>
                </a:solidFill>
                <a:latin typeface="Arial" charset="0"/>
                <a:cs typeface="Arial" charset="0"/>
              </a:rPr>
              <a:t>- DIMINUITA AFFINITÀ DEL RECETTORE PER IL FARMACO </a:t>
            </a:r>
            <a:r>
              <a:rPr lang="it-IT" sz="1900" b="1" i="1">
                <a:solidFill>
                  <a:srgbClr val="FF6600"/>
                </a:solidFill>
                <a:latin typeface="Arial" charset="0"/>
                <a:cs typeface="Arial" charset="0"/>
              </a:rPr>
              <a:t>(Sulfamidici, Trimethoprim, Streptomicina, Eritromicina, Rifampicina, Meticillina)</a:t>
            </a:r>
          </a:p>
          <a:p>
            <a:pPr marL="20638" indent="-19050" eaLnBrk="0" hangingPunct="0">
              <a:buClrTx/>
              <a:buFontTx/>
              <a:buNone/>
              <a:tabLst>
                <a:tab pos="20638" algn="l"/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endParaRPr lang="it-IT" sz="1900">
              <a:solidFill>
                <a:srgbClr val="000000"/>
              </a:solidFill>
              <a:cs typeface="Times New Roman" pitchFamily="16" charset="0"/>
            </a:endParaRPr>
          </a:p>
          <a:p>
            <a:pPr marL="20638" indent="-19050" eaLnBrk="0" hangingPunct="0">
              <a:buClrTx/>
              <a:buFontTx/>
              <a:buNone/>
              <a:tabLst>
                <a:tab pos="20638" algn="l"/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r>
              <a:rPr lang="it-IT" sz="1900" b="1">
                <a:solidFill>
                  <a:srgbClr val="FF0000"/>
                </a:solidFill>
                <a:latin typeface="Arial" charset="0"/>
                <a:cs typeface="Arial" charset="0"/>
              </a:rPr>
              <a:t>- DIMINUITA ATTIVITÀ DI UN ENZIMA RICHIESTO PER L'ESPRESSIONE DELL'EFFETTO DEL FARMACO (ENZIMI AUTOLITICI) </a:t>
            </a:r>
            <a:r>
              <a:rPr lang="it-IT" sz="1900" b="1" i="1">
                <a:solidFill>
                  <a:srgbClr val="FF0000"/>
                </a:solidFill>
                <a:latin typeface="Arial" charset="0"/>
                <a:cs typeface="Arial" charset="0"/>
              </a:rPr>
              <a:t>(Betalattamine, Vancomicina)</a:t>
            </a:r>
            <a:r>
              <a:rPr lang="it-IT" sz="1900">
                <a:solidFill>
                  <a:srgbClr val="000000"/>
                </a:solidFill>
                <a:ea typeface="AR PL SungtiL GB" charset="0"/>
                <a:cs typeface="AR PL SungtiL GB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411163" y="2276475"/>
            <a:ext cx="2230437" cy="1373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MECCANISMI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DI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RESISTENZA</a:t>
            </a: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498850" y="26988"/>
            <a:ext cx="5522913" cy="68024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00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MODIFICAZIONE DELLA PERMEABILITÀ CELLULARE</a:t>
            </a:r>
          </a:p>
          <a:p>
            <a:pPr marL="457200" lvl="1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Riduzione dei canali di entrata </a:t>
            </a:r>
          </a:p>
          <a:p>
            <a:pPr marL="914400" lvl="2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Tetracicline</a:t>
            </a:r>
          </a:p>
          <a:p>
            <a:pPr marL="457200" lvl="1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Pompe di efflusso</a:t>
            </a:r>
          </a:p>
          <a:p>
            <a:pPr marL="914400" lvl="2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 Eritromicine – Tetracicline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00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PRODUZIONE DI ENZIMI INATTIVANTI</a:t>
            </a:r>
          </a:p>
          <a:p>
            <a:pPr marL="457200" lvl="1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β-lattamasi</a:t>
            </a:r>
          </a:p>
          <a:p>
            <a:pPr marL="914400" lvl="2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Pennicilline – Cefalosporine </a:t>
            </a:r>
          </a:p>
          <a:p>
            <a:pPr marL="457200" lvl="1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Acetiltransferasi</a:t>
            </a:r>
          </a:p>
          <a:p>
            <a:pPr marL="914400" lvl="2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Cloramfenicolo – aminoglicosidi </a:t>
            </a:r>
          </a:p>
          <a:p>
            <a:pPr marL="457200" lvl="1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Fosfotransferasi</a:t>
            </a:r>
          </a:p>
          <a:p>
            <a:pPr marL="914400" lvl="2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Aminoglicosidi</a:t>
            </a:r>
          </a:p>
          <a:p>
            <a:pPr marL="457200" lvl="1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Adeniltransferasi</a:t>
            </a:r>
          </a:p>
          <a:p>
            <a:pPr marL="914400" lvl="2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Aminoglicosidi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00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MODIFICAZIONE DEL SITO DI ATTACCO</a:t>
            </a:r>
          </a:p>
          <a:p>
            <a:pPr marL="457200" lvl="1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PBP</a:t>
            </a:r>
          </a:p>
          <a:p>
            <a:pPr marL="914400" lvl="2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Penicilline</a:t>
            </a:r>
          </a:p>
          <a:p>
            <a:pPr marL="457200" lvl="1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RNA – polimerasi </a:t>
            </a:r>
          </a:p>
          <a:p>
            <a:pPr marL="914400" lvl="2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Rifampicina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00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ATTIVAZIONE VIA METABOLICA ALTERNATIVA</a:t>
            </a:r>
          </a:p>
          <a:p>
            <a:pPr marL="457200" lvl="1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Enzimi modificati</a:t>
            </a:r>
          </a:p>
          <a:p>
            <a:pPr marL="914400" lvl="2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sulfamidici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20688"/>
            <a:ext cx="9017000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3500" y="6032500"/>
            <a:ext cx="9017000" cy="6350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spc="-15">
                <a:solidFill>
                  <a:srgbClr val="0070C0"/>
                </a:solidFill>
                <a:latin typeface="Calibri"/>
                <a:ea typeface="Calibri"/>
                <a:cs typeface="+mn-cs"/>
              </a:rPr>
              <a:t>Figura 40.1</a:t>
            </a:r>
            <a:r>
              <a:rPr lang="it-IT" sz="1400" b="1" spc="-15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 Farmacocinetica e farmacodinamica (PK/PD) degli antibiotici ad attività battericida tempo-dipendente.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09600" y="1404938"/>
            <a:ext cx="7924800" cy="4835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1808163" indent="-1709738" algn="just">
              <a:spcBef>
                <a:spcPts val="1188"/>
              </a:spcBef>
              <a:buClrTx/>
              <a:buFontTx/>
              <a:buNone/>
              <a:tabLst>
                <a:tab pos="180816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1900" b="1">
                <a:solidFill>
                  <a:srgbClr val="FFFFFF"/>
                </a:solidFill>
                <a:latin typeface="Arial" charset="0"/>
                <a:cs typeface="Arial" charset="0"/>
              </a:rPr>
              <a:t>1942 	Introduzione della Penicillina G. Sono isolati alcuni ceppi di Stafìlococco Aureo Penicillina G-resistenti</a:t>
            </a:r>
          </a:p>
          <a:p>
            <a:pPr marL="1808163" indent="-1709738" algn="just" eaLnBrk="0" hangingPunct="0">
              <a:spcBef>
                <a:spcPts val="1188"/>
              </a:spcBef>
              <a:buClrTx/>
              <a:buFontTx/>
              <a:buNone/>
              <a:tabLst>
                <a:tab pos="180816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1900" b="1">
                <a:solidFill>
                  <a:srgbClr val="FFFF99"/>
                </a:solidFill>
                <a:latin typeface="Arial" charset="0"/>
                <a:cs typeface="Arial" charset="0"/>
              </a:rPr>
              <a:t>1942 - 1960	Sono isolati ceppi di Stafilococco Aureo resistenti a CAF, Macrolidi, Tetracicline</a:t>
            </a:r>
          </a:p>
          <a:p>
            <a:pPr marL="1808163" indent="-1709738" algn="just" eaLnBrk="0" hangingPunct="0">
              <a:spcBef>
                <a:spcPts val="1188"/>
              </a:spcBef>
              <a:buClrTx/>
              <a:buFontTx/>
              <a:buNone/>
              <a:tabLst>
                <a:tab pos="180816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1900" b="1">
                <a:solidFill>
                  <a:srgbClr val="FFFF00"/>
                </a:solidFill>
                <a:latin typeface="Arial" charset="0"/>
                <a:cs typeface="Arial" charset="0"/>
              </a:rPr>
              <a:t>I960	Introduzione delle Penicilline semisintetiche Betalattamasi-resistenti. Sono isolati alcuni ceppi di Stafilococco Aureo Meticillina-resistenti</a:t>
            </a:r>
          </a:p>
          <a:p>
            <a:pPr marL="1808163" indent="-1709738" algn="just" eaLnBrk="0" hangingPunct="0">
              <a:spcBef>
                <a:spcPts val="1188"/>
              </a:spcBef>
              <a:buClrTx/>
              <a:buFontTx/>
              <a:buNone/>
              <a:tabLst>
                <a:tab pos="180816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1900" b="1">
                <a:solidFill>
                  <a:srgbClr val="FF9900"/>
                </a:solidFill>
                <a:latin typeface="Arial" charset="0"/>
                <a:cs typeface="Arial" charset="0"/>
              </a:rPr>
              <a:t>1970        Sono isolati molti ceppi di Stafilococco Aureo	Meticillina-resistenti; resistenti anche a Chinoloni. Sensibili a Vancomicina e Teicoplanina</a:t>
            </a:r>
          </a:p>
          <a:p>
            <a:pPr marL="1808163" indent="-1709738" algn="just" eaLnBrk="0" hangingPunct="0">
              <a:spcBef>
                <a:spcPts val="1188"/>
              </a:spcBef>
              <a:buClrTx/>
              <a:buFontTx/>
              <a:buNone/>
              <a:tabLst>
                <a:tab pos="180816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1900" b="1">
                <a:solidFill>
                  <a:srgbClr val="FF6600"/>
                </a:solidFill>
                <a:latin typeface="Arial" charset="0"/>
                <a:cs typeface="Arial" charset="0"/>
              </a:rPr>
              <a:t>1997       	II primo caso di Stafilococco aureo resistente	alla Vancomicina viene segnalato in Giappone</a:t>
            </a:r>
          </a:p>
          <a:p>
            <a:pPr marL="1808163" indent="-1709738" algn="just" eaLnBrk="0" hangingPunct="0">
              <a:spcBef>
                <a:spcPts val="688"/>
              </a:spcBef>
              <a:buClrTx/>
              <a:buFontTx/>
              <a:buNone/>
              <a:tabLst>
                <a:tab pos="180816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1900" b="1">
                <a:solidFill>
                  <a:srgbClr val="FF0000"/>
                </a:solidFill>
                <a:latin typeface="Arial" charset="0"/>
                <a:cs typeface="Arial" charset="0"/>
              </a:rPr>
              <a:t>1998-1999  	Anche negli Stati Uniti sono segnalati ceppi di Stafilococco aureo resistente alla Vancomicina</a:t>
            </a:r>
            <a:r>
              <a:rPr lang="it-IT" sz="1100" b="1">
                <a:solidFill>
                  <a:srgbClr val="000000"/>
                </a:solidFill>
                <a:ea typeface="AR PL SungtiL GB" charset="0"/>
                <a:cs typeface="AR PL SungtiL GB" charset="0"/>
              </a:rPr>
              <a:t> </a:t>
            </a: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143000" y="152400"/>
            <a:ext cx="6858000" cy="984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Staphylococcus aureus </a:t>
            </a:r>
          </a:p>
          <a:p>
            <a:pPr algn="ctr">
              <a:spcBef>
                <a:spcPts val="12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i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Resistenza agli antibiotici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914400" y="1371600"/>
            <a:ext cx="7696200" cy="600382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476250" indent="-474663">
              <a:buClrTx/>
              <a:buFontTx/>
              <a:buNone/>
              <a:tabLst>
                <a:tab pos="476250" algn="l"/>
                <a:tab pos="1390650" algn="l"/>
                <a:tab pos="2305050" algn="l"/>
                <a:tab pos="3219450" algn="l"/>
                <a:tab pos="4133850" algn="l"/>
                <a:tab pos="5048250" algn="l"/>
                <a:tab pos="5962650" algn="l"/>
                <a:tab pos="6877050" algn="l"/>
                <a:tab pos="7791450" algn="l"/>
                <a:tab pos="8705850" algn="l"/>
                <a:tab pos="9620250" algn="l"/>
                <a:tab pos="10534650" algn="l"/>
              </a:tabLst>
            </a:pPr>
            <a:r>
              <a:rPr lang="it-IT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- Evitare la prescrizione di </a:t>
            </a:r>
            <a:r>
              <a:rPr lang="it-IT" sz="24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Chemioantibiotici</a:t>
            </a:r>
            <a:r>
              <a:rPr lang="it-IT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 non necessari</a:t>
            </a:r>
          </a:p>
          <a:p>
            <a:pPr marL="476250" indent="-474663">
              <a:buClrTx/>
              <a:buFontTx/>
              <a:buNone/>
              <a:tabLst>
                <a:tab pos="476250" algn="l"/>
                <a:tab pos="1390650" algn="l"/>
                <a:tab pos="2305050" algn="l"/>
                <a:tab pos="3219450" algn="l"/>
                <a:tab pos="4133850" algn="l"/>
                <a:tab pos="5048250" algn="l"/>
                <a:tab pos="5962650" algn="l"/>
                <a:tab pos="6877050" algn="l"/>
                <a:tab pos="7791450" algn="l"/>
                <a:tab pos="8705850" algn="l"/>
                <a:tab pos="9620250" algn="l"/>
                <a:tab pos="10534650" algn="l"/>
              </a:tabLst>
            </a:pPr>
            <a:endParaRPr lang="it-IT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476250" indent="-474663">
              <a:buClrTx/>
              <a:buFontTx/>
              <a:buNone/>
              <a:tabLst>
                <a:tab pos="476250" algn="l"/>
                <a:tab pos="1390650" algn="l"/>
                <a:tab pos="2305050" algn="l"/>
                <a:tab pos="3219450" algn="l"/>
                <a:tab pos="4133850" algn="l"/>
                <a:tab pos="5048250" algn="l"/>
                <a:tab pos="5962650" algn="l"/>
                <a:tab pos="6877050" algn="l"/>
                <a:tab pos="7791450" algn="l"/>
                <a:tab pos="8705850" algn="l"/>
                <a:tab pos="9620250" algn="l"/>
                <a:tab pos="10534650" algn="l"/>
              </a:tabLst>
            </a:pPr>
            <a:r>
              <a:rPr lang="it-IT" sz="2400" b="1" dirty="0">
                <a:solidFill>
                  <a:srgbClr val="FFFF99"/>
                </a:solidFill>
                <a:latin typeface="Arial" charset="0"/>
                <a:cs typeface="Arial" charset="0"/>
              </a:rPr>
              <a:t>- Restrizione o Regolamentazione nell'uso, particolarmente in Ospedale</a:t>
            </a:r>
          </a:p>
          <a:p>
            <a:pPr marL="476250" indent="-474663">
              <a:buClrTx/>
              <a:buFontTx/>
              <a:buNone/>
              <a:tabLst>
                <a:tab pos="476250" algn="l"/>
                <a:tab pos="1390650" algn="l"/>
                <a:tab pos="2305050" algn="l"/>
                <a:tab pos="3219450" algn="l"/>
                <a:tab pos="4133850" algn="l"/>
                <a:tab pos="5048250" algn="l"/>
                <a:tab pos="5962650" algn="l"/>
                <a:tab pos="6877050" algn="l"/>
                <a:tab pos="7791450" algn="l"/>
                <a:tab pos="8705850" algn="l"/>
                <a:tab pos="9620250" algn="l"/>
                <a:tab pos="10534650" algn="l"/>
              </a:tabLst>
            </a:pPr>
            <a:endParaRPr lang="it-IT" sz="2400" b="1" dirty="0">
              <a:solidFill>
                <a:srgbClr val="FFFF99"/>
              </a:solidFill>
              <a:latin typeface="Arial" charset="0"/>
              <a:cs typeface="Arial" charset="0"/>
            </a:endParaRPr>
          </a:p>
          <a:p>
            <a:pPr marL="476250" indent="-474663">
              <a:buClrTx/>
              <a:buFontTx/>
              <a:buNone/>
              <a:tabLst>
                <a:tab pos="476250" algn="l"/>
                <a:tab pos="1390650" algn="l"/>
                <a:tab pos="2305050" algn="l"/>
                <a:tab pos="3219450" algn="l"/>
                <a:tab pos="4133850" algn="l"/>
                <a:tab pos="5048250" algn="l"/>
                <a:tab pos="5962650" algn="l"/>
                <a:tab pos="6877050" algn="l"/>
                <a:tab pos="7791450" algn="l"/>
                <a:tab pos="8705850" algn="l"/>
                <a:tab pos="9620250" algn="l"/>
                <a:tab pos="10534650" algn="l"/>
              </a:tabLst>
            </a:pPr>
            <a:r>
              <a:rPr lang="it-IT" sz="2400" b="1" dirty="0">
                <a:solidFill>
                  <a:srgbClr val="FFFF00"/>
                </a:solidFill>
                <a:latin typeface="Arial" charset="0"/>
                <a:cs typeface="Arial" charset="0"/>
              </a:rPr>
              <a:t>- Restrizione degli antibiotici nella alimentazione animale</a:t>
            </a:r>
          </a:p>
          <a:p>
            <a:pPr marL="476250" indent="-474663">
              <a:buClrTx/>
              <a:buFontTx/>
              <a:buNone/>
              <a:tabLst>
                <a:tab pos="476250" algn="l"/>
                <a:tab pos="1390650" algn="l"/>
                <a:tab pos="2305050" algn="l"/>
                <a:tab pos="3219450" algn="l"/>
                <a:tab pos="4133850" algn="l"/>
                <a:tab pos="5048250" algn="l"/>
                <a:tab pos="5962650" algn="l"/>
                <a:tab pos="6877050" algn="l"/>
                <a:tab pos="7791450" algn="l"/>
                <a:tab pos="8705850" algn="l"/>
                <a:tab pos="9620250" algn="l"/>
                <a:tab pos="10534650" algn="l"/>
              </a:tabLst>
            </a:pPr>
            <a:endParaRPr lang="it-IT" sz="2400" b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marL="476250" indent="-474663">
              <a:buClrTx/>
              <a:buFontTx/>
              <a:buNone/>
              <a:tabLst>
                <a:tab pos="476250" algn="l"/>
                <a:tab pos="1390650" algn="l"/>
                <a:tab pos="2305050" algn="l"/>
                <a:tab pos="3219450" algn="l"/>
                <a:tab pos="4133850" algn="l"/>
                <a:tab pos="5048250" algn="l"/>
                <a:tab pos="5962650" algn="l"/>
                <a:tab pos="6877050" algn="l"/>
                <a:tab pos="7791450" algn="l"/>
                <a:tab pos="8705850" algn="l"/>
                <a:tab pos="9620250" algn="l"/>
                <a:tab pos="10534650" algn="l"/>
              </a:tabLst>
            </a:pPr>
            <a:r>
              <a:rPr lang="it-IT" sz="2400" b="1" dirty="0">
                <a:solidFill>
                  <a:srgbClr val="FFCC00"/>
                </a:solidFill>
                <a:latin typeface="Arial" charset="0"/>
                <a:cs typeface="Arial" charset="0"/>
              </a:rPr>
              <a:t>- Impiego di posologie corrette</a:t>
            </a:r>
          </a:p>
          <a:p>
            <a:pPr marL="476250" indent="-474663">
              <a:buClrTx/>
              <a:buFontTx/>
              <a:buNone/>
              <a:tabLst>
                <a:tab pos="476250" algn="l"/>
                <a:tab pos="1390650" algn="l"/>
                <a:tab pos="2305050" algn="l"/>
                <a:tab pos="3219450" algn="l"/>
                <a:tab pos="4133850" algn="l"/>
                <a:tab pos="5048250" algn="l"/>
                <a:tab pos="5962650" algn="l"/>
                <a:tab pos="6877050" algn="l"/>
                <a:tab pos="7791450" algn="l"/>
                <a:tab pos="8705850" algn="l"/>
                <a:tab pos="9620250" algn="l"/>
                <a:tab pos="10534650" algn="l"/>
              </a:tabLst>
            </a:pPr>
            <a:endParaRPr lang="it-IT" sz="2400" b="1" dirty="0">
              <a:solidFill>
                <a:srgbClr val="FFCC00"/>
              </a:solidFill>
              <a:latin typeface="Arial" charset="0"/>
              <a:cs typeface="Arial" charset="0"/>
            </a:endParaRPr>
          </a:p>
          <a:p>
            <a:pPr marL="476250" indent="-474663">
              <a:buClrTx/>
              <a:buFontTx/>
              <a:buNone/>
              <a:tabLst>
                <a:tab pos="476250" algn="l"/>
                <a:tab pos="1390650" algn="l"/>
                <a:tab pos="2305050" algn="l"/>
                <a:tab pos="3219450" algn="l"/>
                <a:tab pos="4133850" algn="l"/>
                <a:tab pos="5048250" algn="l"/>
                <a:tab pos="5962650" algn="l"/>
                <a:tab pos="6877050" algn="l"/>
                <a:tab pos="7791450" algn="l"/>
                <a:tab pos="8705850" algn="l"/>
                <a:tab pos="9620250" algn="l"/>
                <a:tab pos="10534650" algn="l"/>
              </a:tabLst>
            </a:pPr>
            <a:r>
              <a:rPr lang="it-IT" sz="2400" b="1" dirty="0">
                <a:solidFill>
                  <a:srgbClr val="FF9900"/>
                </a:solidFill>
                <a:latin typeface="Arial" charset="0"/>
                <a:cs typeface="Arial" charset="0"/>
              </a:rPr>
              <a:t>- Manipolazione molecolare degli antibiotici</a:t>
            </a:r>
          </a:p>
          <a:p>
            <a:pPr marL="476250" indent="-474663">
              <a:buClrTx/>
              <a:buFontTx/>
              <a:buNone/>
              <a:tabLst>
                <a:tab pos="476250" algn="l"/>
                <a:tab pos="1390650" algn="l"/>
                <a:tab pos="2305050" algn="l"/>
                <a:tab pos="3219450" algn="l"/>
                <a:tab pos="4133850" algn="l"/>
                <a:tab pos="5048250" algn="l"/>
                <a:tab pos="5962650" algn="l"/>
                <a:tab pos="6877050" algn="l"/>
                <a:tab pos="7791450" algn="l"/>
                <a:tab pos="8705850" algn="l"/>
                <a:tab pos="9620250" algn="l"/>
                <a:tab pos="10534650" algn="l"/>
              </a:tabLst>
            </a:pPr>
            <a:endParaRPr lang="it-IT" sz="2400" b="1" dirty="0">
              <a:solidFill>
                <a:srgbClr val="FF9900"/>
              </a:solidFill>
              <a:latin typeface="Arial" charset="0"/>
              <a:cs typeface="Arial" charset="0"/>
            </a:endParaRPr>
          </a:p>
          <a:p>
            <a:pPr marL="476250" indent="-474663">
              <a:buClrTx/>
              <a:buFontTx/>
              <a:buNone/>
              <a:tabLst>
                <a:tab pos="476250" algn="l"/>
                <a:tab pos="1390650" algn="l"/>
                <a:tab pos="2305050" algn="l"/>
                <a:tab pos="3219450" algn="l"/>
                <a:tab pos="4133850" algn="l"/>
                <a:tab pos="5048250" algn="l"/>
                <a:tab pos="5962650" algn="l"/>
                <a:tab pos="6877050" algn="l"/>
                <a:tab pos="7791450" algn="l"/>
                <a:tab pos="8705850" algn="l"/>
                <a:tab pos="9620250" algn="l"/>
                <a:tab pos="10534650" algn="l"/>
              </a:tabLst>
            </a:pPr>
            <a:r>
              <a:rPr lang="it-IT" sz="2400" b="1" dirty="0">
                <a:solidFill>
                  <a:srgbClr val="FF5050"/>
                </a:solidFill>
                <a:latin typeface="Arial" charset="0"/>
                <a:cs typeface="Arial" charset="0"/>
              </a:rPr>
              <a:t>- Impiego mirato degli antibiotici</a:t>
            </a:r>
          </a:p>
          <a:p>
            <a:pPr marL="476250" indent="-474663">
              <a:buClrTx/>
              <a:buFontTx/>
              <a:buNone/>
              <a:tabLst>
                <a:tab pos="476250" algn="l"/>
                <a:tab pos="1390650" algn="l"/>
                <a:tab pos="2305050" algn="l"/>
                <a:tab pos="3219450" algn="l"/>
                <a:tab pos="4133850" algn="l"/>
                <a:tab pos="5048250" algn="l"/>
                <a:tab pos="5962650" algn="l"/>
                <a:tab pos="6877050" algn="l"/>
                <a:tab pos="7791450" algn="l"/>
                <a:tab pos="8705850" algn="l"/>
                <a:tab pos="9620250" algn="l"/>
                <a:tab pos="10534650" algn="l"/>
              </a:tabLst>
            </a:pPr>
            <a:endParaRPr lang="it-IT" sz="2400" b="1" dirty="0">
              <a:solidFill>
                <a:srgbClr val="FF5050"/>
              </a:solidFill>
              <a:latin typeface="Arial" charset="0"/>
              <a:cs typeface="Arial" charset="0"/>
            </a:endParaRPr>
          </a:p>
          <a:p>
            <a:pPr marL="476250" indent="-474663">
              <a:buClrTx/>
              <a:buFontTx/>
              <a:buNone/>
              <a:tabLst>
                <a:tab pos="476250" algn="l"/>
                <a:tab pos="1390650" algn="l"/>
                <a:tab pos="2305050" algn="l"/>
                <a:tab pos="3219450" algn="l"/>
                <a:tab pos="4133850" algn="l"/>
                <a:tab pos="5048250" algn="l"/>
                <a:tab pos="5962650" algn="l"/>
                <a:tab pos="6877050" algn="l"/>
                <a:tab pos="7791450" algn="l"/>
                <a:tab pos="8705850" algn="l"/>
                <a:tab pos="9620250" algn="l"/>
                <a:tab pos="10534650" algn="l"/>
              </a:tabLst>
            </a:pPr>
            <a:r>
              <a:rPr lang="it-IT" sz="2400" b="1" dirty="0">
                <a:solidFill>
                  <a:srgbClr val="FF6600"/>
                </a:solidFill>
                <a:latin typeface="Arial" charset="0"/>
                <a:cs typeface="Arial" charset="0"/>
              </a:rPr>
              <a:t>- Ricerca di nuovi antibiotici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3276600"/>
            <a:ext cx="9144000" cy="801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6480" tIns="69840" rIns="90000" bIns="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b="1">
              <a:solidFill>
                <a:srgbClr val="FFCC00"/>
              </a:solidFill>
              <a:latin typeface="Arial" charset="0"/>
              <a:cs typeface="Arial" charset="0"/>
            </a:endParaRPr>
          </a:p>
          <a:p>
            <a:pPr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b="1">
              <a:solidFill>
                <a:srgbClr val="FFCC00"/>
              </a:solidFill>
              <a:latin typeface="Arial" charset="0"/>
              <a:cs typeface="Arial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5153025"/>
            <a:ext cx="9144000" cy="801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6480" tIns="69840" rIns="90000" bIns="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b="1">
              <a:solidFill>
                <a:srgbClr val="FF6600"/>
              </a:solidFill>
              <a:latin typeface="Arial" charset="0"/>
              <a:cs typeface="Arial" charset="0"/>
            </a:endParaRPr>
          </a:p>
          <a:p>
            <a:pPr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b="1">
              <a:solidFill>
                <a:srgbClr val="FF6600"/>
              </a:solidFill>
              <a:latin typeface="Arial" charset="0"/>
              <a:cs typeface="Arial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143000" y="228600"/>
            <a:ext cx="6858000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Controllo della RESISTENZA batterica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5" name="Object 1"/>
          <p:cNvGraphicFramePr>
            <a:graphicFrameLocks noChangeAspect="1"/>
          </p:cNvGraphicFramePr>
          <p:nvPr/>
        </p:nvGraphicFramePr>
        <p:xfrm>
          <a:off x="1730375" y="152400"/>
          <a:ext cx="5556250" cy="6705600"/>
        </p:xfrm>
        <a:graphic>
          <a:graphicData uri="http://schemas.openxmlformats.org/presentationml/2006/ole">
            <p:oleObj spid="_x0000_s349186" r:id="rId4" imgW="6123432" imgH="7386828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ASSOCIAZIONI </a:t>
            </a:r>
            <a:r>
              <a:rPr lang="it-IT" sz="2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ANTIBATTERICHE </a:t>
            </a:r>
            <a:r>
              <a:rPr lang="it-IT" sz="25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INDICAZIONI</a:t>
            </a:r>
            <a:endParaRPr lang="it-IT" sz="25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481013"/>
            <a:ext cx="9144000" cy="1238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19080" tIns="95400" rIns="90000" bIns="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5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5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5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476672"/>
            <a:ext cx="8915400" cy="620181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14280" tIns="350640" rIns="90000" bIns="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Terapia delle infezioni miste </a:t>
            </a:r>
            <a:r>
              <a:rPr lang="it-IT" sz="2000" dirty="0">
                <a:solidFill>
                  <a:srgbClr val="FFFFFF"/>
                </a:solidFill>
                <a:latin typeface="Arial" charset="0"/>
                <a:cs typeface="Arial" charset="0"/>
              </a:rPr>
              <a:t>(Peritonite)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dirty="0">
              <a:solidFill>
                <a:srgbClr val="000000"/>
              </a:solidFill>
              <a:cs typeface="Times New Roman" pitchFamily="16" charset="0"/>
            </a:endParaRP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FF99"/>
                </a:solidFill>
                <a:latin typeface="Arial" charset="0"/>
                <a:cs typeface="Arial" charset="0"/>
              </a:rPr>
              <a:t>Terapia iniziale di gravi infezioni ad eziologia sconosciuta </a:t>
            </a:r>
            <a:r>
              <a:rPr lang="it-IT" sz="2000" dirty="0">
                <a:solidFill>
                  <a:srgbClr val="FFFF99"/>
                </a:solidFill>
                <a:latin typeface="Arial" charset="0"/>
                <a:cs typeface="Arial" charset="0"/>
              </a:rPr>
              <a:t>(Shock settico)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dirty="0">
              <a:solidFill>
                <a:srgbClr val="000000"/>
              </a:solidFill>
              <a:cs typeface="Times New Roman" pitchFamily="16" charset="0"/>
            </a:endParaRP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Potenziamento dell'attività antibatterica nel trattamento di infezioni specifiche 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(</a:t>
            </a:r>
            <a:r>
              <a:rPr lang="it-IT" sz="2000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Streptococcus</a:t>
            </a:r>
            <a:r>
              <a:rPr lang="it-IT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it-IT" sz="2000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faecalìs</a:t>
            </a:r>
            <a:r>
              <a:rPr lang="it-IT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, </a:t>
            </a:r>
            <a:r>
              <a:rPr lang="it-IT" sz="2000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Staphylococcus</a:t>
            </a:r>
            <a:r>
              <a:rPr lang="it-IT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it-IT" sz="2000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aureus</a:t>
            </a:r>
            <a:r>
              <a:rPr lang="it-IT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) (</a:t>
            </a:r>
            <a:r>
              <a:rPr lang="it-IT" sz="2000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Pseudomonas</a:t>
            </a:r>
            <a:r>
              <a:rPr lang="it-IT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it-IT" sz="2000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aeruginosa</a:t>
            </a:r>
            <a:r>
              <a:rPr lang="it-IT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, </a:t>
            </a:r>
            <a:r>
              <a:rPr lang="it-IT" sz="2000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Haemophylus</a:t>
            </a:r>
            <a:r>
              <a:rPr lang="it-IT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it-IT" sz="2000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influenzae</a:t>
            </a:r>
            <a:r>
              <a:rPr lang="it-IT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) (Candida </a:t>
            </a:r>
            <a:r>
              <a:rPr lang="it-IT" sz="2000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albicans</a:t>
            </a:r>
            <a:r>
              <a:rPr lang="it-IT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, </a:t>
            </a:r>
            <a:r>
              <a:rPr lang="it-IT" sz="2000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Criptococcus</a:t>
            </a:r>
            <a:r>
              <a:rPr lang="it-IT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it-IT" sz="2000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neoformans</a:t>
            </a:r>
            <a:r>
              <a:rPr lang="it-IT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)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dirty="0">
              <a:solidFill>
                <a:srgbClr val="000000"/>
              </a:solidFill>
              <a:cs typeface="Times New Roman" pitchFamily="16" charset="0"/>
            </a:endParaRP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CC00"/>
                </a:solidFill>
                <a:latin typeface="Arial" charset="0"/>
                <a:cs typeface="Arial" charset="0"/>
              </a:rPr>
              <a:t>Prevenzione dell'emergenza di microorganismi resistenti </a:t>
            </a:r>
            <a:r>
              <a:rPr lang="it-IT" sz="2000" i="1" dirty="0">
                <a:solidFill>
                  <a:srgbClr val="FFCC00"/>
                </a:solidFill>
                <a:latin typeface="Arial" charset="0"/>
                <a:cs typeface="Arial" charset="0"/>
              </a:rPr>
              <a:t>(</a:t>
            </a:r>
            <a:r>
              <a:rPr lang="it-IT" sz="2000" i="1" dirty="0" err="1">
                <a:solidFill>
                  <a:srgbClr val="FFCC00"/>
                </a:solidFill>
                <a:latin typeface="Arial" charset="0"/>
                <a:cs typeface="Arial" charset="0"/>
              </a:rPr>
              <a:t>Mycobacterium</a:t>
            </a:r>
            <a:r>
              <a:rPr lang="it-IT" sz="2000" i="1" dirty="0">
                <a:solidFill>
                  <a:srgbClr val="FFCC00"/>
                </a:solidFill>
                <a:latin typeface="Arial" charset="0"/>
                <a:cs typeface="Arial" charset="0"/>
              </a:rPr>
              <a:t> </a:t>
            </a:r>
            <a:r>
              <a:rPr lang="it-IT" sz="2000" i="1" dirty="0" err="1">
                <a:solidFill>
                  <a:srgbClr val="FFCC00"/>
                </a:solidFill>
                <a:latin typeface="Arial" charset="0"/>
                <a:cs typeface="Arial" charset="0"/>
              </a:rPr>
              <a:t>Tuberculosis</a:t>
            </a:r>
            <a:r>
              <a:rPr lang="it-IT" sz="2000" i="1" dirty="0">
                <a:solidFill>
                  <a:srgbClr val="FFCC00"/>
                </a:solidFill>
                <a:latin typeface="Arial" charset="0"/>
                <a:cs typeface="Arial" charset="0"/>
              </a:rPr>
              <a:t>)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dirty="0">
              <a:solidFill>
                <a:srgbClr val="000000"/>
              </a:solidFill>
              <a:cs typeface="Times New Roman" pitchFamily="16" charset="0"/>
            </a:endParaRP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6600"/>
                </a:solidFill>
                <a:latin typeface="Arial" charset="0"/>
                <a:cs typeface="Arial" charset="0"/>
              </a:rPr>
              <a:t>Riduzione della tossicità 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dirty="0">
                <a:solidFill>
                  <a:srgbClr val="FF6600"/>
                </a:solidFill>
                <a:latin typeface="Arial" charset="0"/>
                <a:cs typeface="Arial" charset="0"/>
              </a:rPr>
              <a:t>(</a:t>
            </a:r>
            <a:r>
              <a:rPr lang="it-IT" sz="2000" dirty="0" err="1">
                <a:solidFill>
                  <a:srgbClr val="FF6600"/>
                </a:solidFill>
                <a:latin typeface="Arial" charset="0"/>
                <a:cs typeface="Arial" charset="0"/>
              </a:rPr>
              <a:t>Amfotericina</a:t>
            </a:r>
            <a:r>
              <a:rPr lang="it-IT" sz="2000" dirty="0">
                <a:solidFill>
                  <a:srgbClr val="FF6600"/>
                </a:solidFill>
                <a:latin typeface="Arial" charset="0"/>
                <a:cs typeface="Arial" charset="0"/>
              </a:rPr>
              <a:t> B - </a:t>
            </a:r>
            <a:r>
              <a:rPr lang="it-IT" sz="2000" dirty="0" err="1">
                <a:solidFill>
                  <a:srgbClr val="FF6600"/>
                </a:solidFill>
                <a:latin typeface="Arial" charset="0"/>
                <a:cs typeface="Arial" charset="0"/>
              </a:rPr>
              <a:t>Fluorocitosina</a:t>
            </a:r>
            <a:r>
              <a:rPr lang="it-IT" sz="2000" dirty="0">
                <a:solidFill>
                  <a:srgbClr val="FF6600"/>
                </a:solidFill>
                <a:latin typeface="Arial" charset="0"/>
                <a:cs typeface="Arial" charset="0"/>
              </a:rPr>
              <a:t>)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dirty="0">
              <a:solidFill>
                <a:srgbClr val="000000"/>
              </a:solidFill>
              <a:cs typeface="Times New Roman" pitchFamily="16" charset="0"/>
            </a:endParaRP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Effetto antibatterico su serbatoio di infezione 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dirty="0">
                <a:solidFill>
                  <a:srgbClr val="FF0000"/>
                </a:solidFill>
                <a:latin typeface="Arial" charset="0"/>
                <a:cs typeface="Arial" charset="0"/>
              </a:rPr>
              <a:t>(Meningococco in naso-faringe :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cs typeface="Arial" charset="0"/>
              </a:rPr>
              <a:t>Rifampicina</a:t>
            </a:r>
            <a:r>
              <a:rPr lang="it-IT" sz="2000" dirty="0">
                <a:solidFill>
                  <a:srgbClr val="FF0000"/>
                </a:solidFill>
                <a:latin typeface="Arial" charset="0"/>
                <a:cs typeface="Arial" charset="0"/>
              </a:rPr>
              <a:t>,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cs typeface="Arial" charset="0"/>
              </a:rPr>
              <a:t>Minociclina</a:t>
            </a:r>
            <a:endParaRPr lang="it-IT" sz="20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381000" y="304800"/>
            <a:ext cx="8229600" cy="9477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Arial" charset="0"/>
              </a:rPr>
              <a:t>ASSOCIAZIONI ANTIBATTERICHE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it-IT" sz="2500" b="1">
                <a:solidFill>
                  <a:srgbClr val="FFFFFF"/>
                </a:solidFill>
                <a:latin typeface="Arial" charset="0"/>
                <a:cs typeface="Arial" charset="0"/>
              </a:rPr>
              <a:t>SVANTAGGI</a:t>
            </a: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95536" y="1447800"/>
            <a:ext cx="8496944" cy="432438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314280" tIns="350640" rIns="90000" bIns="0">
            <a:spAutoFit/>
          </a:bodyPr>
          <a:lstStyle/>
          <a:p>
            <a:pPr marL="68263" indent="-66675" algn="just">
              <a:buClrTx/>
              <a:buFontTx/>
              <a:buNone/>
              <a:tabLst>
                <a:tab pos="68263" algn="l"/>
                <a:tab pos="982663" algn="l"/>
                <a:tab pos="1897063" algn="l"/>
                <a:tab pos="2811463" algn="l"/>
                <a:tab pos="3725863" algn="l"/>
                <a:tab pos="4640263" algn="l"/>
                <a:tab pos="5554663" algn="l"/>
                <a:tab pos="6469063" algn="l"/>
                <a:tab pos="7383463" algn="l"/>
                <a:tab pos="8297863" algn="l"/>
                <a:tab pos="9212263" algn="l"/>
                <a:tab pos="10126663" algn="l"/>
              </a:tabLst>
            </a:pPr>
            <a:r>
              <a:rPr lang="it-IT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RISCHIO </a:t>
            </a:r>
            <a:r>
              <a:rPr lang="it-IT" sz="24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DI</a:t>
            </a:r>
            <a:r>
              <a:rPr lang="it-IT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 TOSSICITA’</a:t>
            </a:r>
          </a:p>
          <a:p>
            <a:pPr marL="68263" indent="-66675" algn="just">
              <a:buClrTx/>
              <a:buFontTx/>
              <a:buNone/>
              <a:tabLst>
                <a:tab pos="68263" algn="l"/>
                <a:tab pos="982663" algn="l"/>
                <a:tab pos="1897063" algn="l"/>
                <a:tab pos="2811463" algn="l"/>
                <a:tab pos="3725863" algn="l"/>
                <a:tab pos="4640263" algn="l"/>
                <a:tab pos="5554663" algn="l"/>
                <a:tab pos="6469063" algn="l"/>
                <a:tab pos="7383463" algn="l"/>
                <a:tab pos="8297863" algn="l"/>
                <a:tab pos="9212263" algn="l"/>
                <a:tab pos="10126663" algn="l"/>
              </a:tabLst>
            </a:pPr>
            <a:endParaRPr lang="it-IT" sz="2400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68263" indent="-66675" algn="just">
              <a:buClrTx/>
              <a:buFontTx/>
              <a:buNone/>
              <a:tabLst>
                <a:tab pos="68263" algn="l"/>
                <a:tab pos="982663" algn="l"/>
                <a:tab pos="1897063" algn="l"/>
                <a:tab pos="2811463" algn="l"/>
                <a:tab pos="3725863" algn="l"/>
                <a:tab pos="4640263" algn="l"/>
                <a:tab pos="5554663" algn="l"/>
                <a:tab pos="6469063" algn="l"/>
                <a:tab pos="7383463" algn="l"/>
                <a:tab pos="8297863" algn="l"/>
                <a:tab pos="9212263" algn="l"/>
                <a:tab pos="10126663" algn="l"/>
              </a:tabLst>
            </a:pPr>
            <a:endParaRPr lang="it-IT" sz="2400" b="1" dirty="0">
              <a:solidFill>
                <a:srgbClr val="000000"/>
              </a:solidFill>
              <a:cs typeface="Times New Roman" pitchFamily="16" charset="0"/>
            </a:endParaRPr>
          </a:p>
          <a:p>
            <a:pPr marL="68263" indent="-66675" algn="just" eaLnBrk="0" hangingPunct="0">
              <a:buClrTx/>
              <a:buFontTx/>
              <a:buNone/>
              <a:tabLst>
                <a:tab pos="68263" algn="l"/>
                <a:tab pos="982663" algn="l"/>
                <a:tab pos="1897063" algn="l"/>
                <a:tab pos="2811463" algn="l"/>
                <a:tab pos="3725863" algn="l"/>
                <a:tab pos="4640263" algn="l"/>
                <a:tab pos="5554663" algn="l"/>
                <a:tab pos="6469063" algn="l"/>
                <a:tab pos="7383463" algn="l"/>
                <a:tab pos="8297863" algn="l"/>
                <a:tab pos="9212263" algn="l"/>
                <a:tab pos="10126663" algn="l"/>
              </a:tabLst>
            </a:pPr>
            <a:r>
              <a:rPr lang="it-IT" sz="2400" b="1" dirty="0">
                <a:solidFill>
                  <a:srgbClr val="CCECFF"/>
                </a:solidFill>
                <a:latin typeface="Arial" charset="0"/>
                <a:cs typeface="Arial" charset="0"/>
              </a:rPr>
              <a:t>SELEZIONE </a:t>
            </a:r>
            <a:r>
              <a:rPr lang="it-IT" sz="2400" b="1" dirty="0" err="1">
                <a:solidFill>
                  <a:srgbClr val="CCECFF"/>
                </a:solidFill>
                <a:latin typeface="Arial" charset="0"/>
                <a:cs typeface="Arial" charset="0"/>
              </a:rPr>
              <a:t>DI</a:t>
            </a:r>
            <a:r>
              <a:rPr lang="it-IT" sz="2400" b="1" dirty="0">
                <a:solidFill>
                  <a:srgbClr val="CCECFF"/>
                </a:solidFill>
                <a:latin typeface="Arial" charset="0"/>
                <a:cs typeface="Arial" charset="0"/>
              </a:rPr>
              <a:t> CEPPI RESISTENTI</a:t>
            </a:r>
          </a:p>
          <a:p>
            <a:pPr marL="68263" indent="-66675" algn="just" eaLnBrk="0" hangingPunct="0">
              <a:buClrTx/>
              <a:buFontTx/>
              <a:buNone/>
              <a:tabLst>
                <a:tab pos="68263" algn="l"/>
                <a:tab pos="982663" algn="l"/>
                <a:tab pos="1897063" algn="l"/>
                <a:tab pos="2811463" algn="l"/>
                <a:tab pos="3725863" algn="l"/>
                <a:tab pos="4640263" algn="l"/>
                <a:tab pos="5554663" algn="l"/>
                <a:tab pos="6469063" algn="l"/>
                <a:tab pos="7383463" algn="l"/>
                <a:tab pos="8297863" algn="l"/>
                <a:tab pos="9212263" algn="l"/>
                <a:tab pos="10126663" algn="l"/>
              </a:tabLst>
            </a:pPr>
            <a:endParaRPr lang="it-IT" sz="2400" dirty="0">
              <a:solidFill>
                <a:srgbClr val="CCECFF"/>
              </a:solidFill>
              <a:latin typeface="Arial" charset="0"/>
              <a:cs typeface="Arial" charset="0"/>
            </a:endParaRPr>
          </a:p>
          <a:p>
            <a:pPr marL="68263" indent="-66675" algn="just" eaLnBrk="0" hangingPunct="0">
              <a:buClrTx/>
              <a:buFontTx/>
              <a:buNone/>
              <a:tabLst>
                <a:tab pos="68263" algn="l"/>
                <a:tab pos="982663" algn="l"/>
                <a:tab pos="1897063" algn="l"/>
                <a:tab pos="2811463" algn="l"/>
                <a:tab pos="3725863" algn="l"/>
                <a:tab pos="4640263" algn="l"/>
                <a:tab pos="5554663" algn="l"/>
                <a:tab pos="6469063" algn="l"/>
                <a:tab pos="7383463" algn="l"/>
                <a:tab pos="8297863" algn="l"/>
                <a:tab pos="9212263" algn="l"/>
                <a:tab pos="10126663" algn="l"/>
              </a:tabLst>
            </a:pPr>
            <a:endParaRPr lang="it-IT" sz="2400" b="1" dirty="0">
              <a:solidFill>
                <a:srgbClr val="66FFFF"/>
              </a:solidFill>
              <a:cs typeface="Times New Roman" pitchFamily="16" charset="0"/>
            </a:endParaRPr>
          </a:p>
          <a:p>
            <a:pPr marL="68263" indent="-66675" algn="just" eaLnBrk="0" hangingPunct="0">
              <a:buClrTx/>
              <a:buFontTx/>
              <a:buNone/>
              <a:tabLst>
                <a:tab pos="68263" algn="l"/>
                <a:tab pos="982663" algn="l"/>
                <a:tab pos="1897063" algn="l"/>
                <a:tab pos="2811463" algn="l"/>
                <a:tab pos="3725863" algn="l"/>
                <a:tab pos="4640263" algn="l"/>
                <a:tab pos="5554663" algn="l"/>
                <a:tab pos="6469063" algn="l"/>
                <a:tab pos="7383463" algn="l"/>
                <a:tab pos="8297863" algn="l"/>
                <a:tab pos="9212263" algn="l"/>
                <a:tab pos="10126663" algn="l"/>
              </a:tabLst>
            </a:pPr>
            <a:r>
              <a:rPr lang="it-IT" sz="2400" b="1" dirty="0">
                <a:solidFill>
                  <a:srgbClr val="66FFFF"/>
                </a:solidFill>
                <a:latin typeface="Arial" charset="0"/>
                <a:cs typeface="Arial" charset="0"/>
              </a:rPr>
              <a:t>AUMENTO DELLA SPESA</a:t>
            </a:r>
          </a:p>
          <a:p>
            <a:pPr marL="68263" indent="-66675" algn="just" eaLnBrk="0" hangingPunct="0">
              <a:buClrTx/>
              <a:buFontTx/>
              <a:buNone/>
              <a:tabLst>
                <a:tab pos="68263" algn="l"/>
                <a:tab pos="982663" algn="l"/>
                <a:tab pos="1897063" algn="l"/>
                <a:tab pos="2811463" algn="l"/>
                <a:tab pos="3725863" algn="l"/>
                <a:tab pos="4640263" algn="l"/>
                <a:tab pos="5554663" algn="l"/>
                <a:tab pos="6469063" algn="l"/>
                <a:tab pos="7383463" algn="l"/>
                <a:tab pos="8297863" algn="l"/>
                <a:tab pos="9212263" algn="l"/>
                <a:tab pos="10126663" algn="l"/>
              </a:tabLst>
            </a:pPr>
            <a:endParaRPr lang="it-IT" sz="2400" i="1" dirty="0">
              <a:solidFill>
                <a:srgbClr val="66FFFF"/>
              </a:solidFill>
              <a:latin typeface="Arial" charset="0"/>
              <a:cs typeface="Arial" charset="0"/>
            </a:endParaRPr>
          </a:p>
          <a:p>
            <a:pPr marL="68263" indent="-66675" algn="just" eaLnBrk="0" hangingPunct="0">
              <a:buClrTx/>
              <a:buFontTx/>
              <a:buNone/>
              <a:tabLst>
                <a:tab pos="68263" algn="l"/>
                <a:tab pos="982663" algn="l"/>
                <a:tab pos="1897063" algn="l"/>
                <a:tab pos="2811463" algn="l"/>
                <a:tab pos="3725863" algn="l"/>
                <a:tab pos="4640263" algn="l"/>
                <a:tab pos="5554663" algn="l"/>
                <a:tab pos="6469063" algn="l"/>
                <a:tab pos="7383463" algn="l"/>
                <a:tab pos="8297863" algn="l"/>
                <a:tab pos="9212263" algn="l"/>
                <a:tab pos="10126663" algn="l"/>
              </a:tabLst>
            </a:pPr>
            <a:endParaRPr lang="it-IT" sz="2400" b="1" dirty="0">
              <a:solidFill>
                <a:srgbClr val="000000"/>
              </a:solidFill>
              <a:cs typeface="Times New Roman" pitchFamily="16" charset="0"/>
            </a:endParaRPr>
          </a:p>
          <a:p>
            <a:pPr marL="68263" indent="-66675" algn="just" eaLnBrk="0" hangingPunct="0">
              <a:buClrTx/>
              <a:buFontTx/>
              <a:buNone/>
              <a:tabLst>
                <a:tab pos="68263" algn="l"/>
                <a:tab pos="982663" algn="l"/>
                <a:tab pos="1897063" algn="l"/>
                <a:tab pos="2811463" algn="l"/>
                <a:tab pos="3725863" algn="l"/>
                <a:tab pos="4640263" algn="l"/>
                <a:tab pos="5554663" algn="l"/>
                <a:tab pos="6469063" algn="l"/>
                <a:tab pos="7383463" algn="l"/>
                <a:tab pos="8297863" algn="l"/>
                <a:tab pos="9212263" algn="l"/>
                <a:tab pos="10126663" algn="l"/>
              </a:tabLst>
            </a:pPr>
            <a:r>
              <a:rPr lang="it-IT" sz="2400" b="1" dirty="0">
                <a:solidFill>
                  <a:srgbClr val="33CCFF"/>
                </a:solidFill>
                <a:latin typeface="Arial" charset="0"/>
                <a:cs typeface="Arial" charset="0"/>
              </a:rPr>
              <a:t>ANTAGONISMO NELL’EFFETTO ANTIBIOTICO</a:t>
            </a:r>
          </a:p>
          <a:p>
            <a:pPr marL="68263" indent="-66675" algn="just" eaLnBrk="0" hangingPunct="0">
              <a:buClrTx/>
              <a:buFontTx/>
              <a:buNone/>
              <a:tabLst>
                <a:tab pos="68263" algn="l"/>
                <a:tab pos="982663" algn="l"/>
                <a:tab pos="1897063" algn="l"/>
                <a:tab pos="2811463" algn="l"/>
                <a:tab pos="3725863" algn="l"/>
                <a:tab pos="4640263" algn="l"/>
                <a:tab pos="5554663" algn="l"/>
                <a:tab pos="6469063" algn="l"/>
                <a:tab pos="7383463" algn="l"/>
                <a:tab pos="8297863" algn="l"/>
                <a:tab pos="9212263" algn="l"/>
                <a:tab pos="10126663" algn="l"/>
              </a:tabLst>
            </a:pPr>
            <a:endParaRPr lang="it-IT" b="1" dirty="0">
              <a:solidFill>
                <a:srgbClr val="33CC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600" y="63500"/>
            <a:ext cx="84328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0" y="6093296"/>
            <a:ext cx="9017000" cy="6350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spc="-15" dirty="0">
                <a:solidFill>
                  <a:srgbClr val="0070C0"/>
                </a:solidFill>
                <a:latin typeface="Calibri"/>
                <a:ea typeface="Calibri"/>
                <a:cs typeface="+mn-cs"/>
              </a:rPr>
              <a:t>Figura 40.2</a:t>
            </a:r>
            <a:r>
              <a:rPr lang="it-IT" sz="1400" b="1" spc="-15" dirty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 PK/PD degli antibiotici ad attività battericida concentrazione-dipendente.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1" name="Object 1"/>
          <p:cNvGraphicFramePr>
            <a:graphicFrameLocks noChangeAspect="1"/>
          </p:cNvGraphicFramePr>
          <p:nvPr/>
        </p:nvGraphicFramePr>
        <p:xfrm>
          <a:off x="1746250" y="908050"/>
          <a:ext cx="5378450" cy="5873750"/>
        </p:xfrm>
        <a:graphic>
          <a:graphicData uri="http://schemas.openxmlformats.org/presentationml/2006/ole">
            <p:oleObj spid="_x0000_s2051" r:id="rId4" imgW="6352129" imgH="7391049" progId="">
              <p:embed/>
            </p:oleObj>
          </a:graphicData>
        </a:graphic>
      </p:graphicFrame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059113" y="188913"/>
            <a:ext cx="2681287" cy="6429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2" charset="0"/>
                <a:ea typeface="AR PL SungtiL GB" charset="0"/>
                <a:cs typeface="AR PL SungtiL GB" charset="0"/>
              </a:rPr>
              <a:t>ANTIBIOTICO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667000" y="2743200"/>
            <a:ext cx="3505200" cy="2286000"/>
          </a:xfrm>
          <a:prstGeom prst="rect">
            <a:avLst/>
          </a:prstGeom>
          <a:noFill/>
          <a:ln w="7632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68089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304800" y="304800"/>
            <a:ext cx="8458200" cy="5943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CRITERI DI CLASSIFICAZIONE DEI CHEMIOTERAPICI (ANTIBIOTICI) ANTIINFETTIVI </a:t>
            </a:r>
            <a:b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/>
            </a:r>
            <a:b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/>
            </a:r>
            <a:b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/>
            </a:r>
            <a:b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ORIGINE</a:t>
            </a:r>
            <a:b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/>
            </a:r>
            <a:b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SPETTRO D'AZIONE</a:t>
            </a:r>
            <a:b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/>
            </a:r>
            <a:b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TIPO D'AZIONE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/>
            </a:r>
            <a:b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/>
            </a:r>
            <a:b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COMPOSIZIONE CHIMICA</a:t>
            </a:r>
            <a:b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/>
            </a:r>
            <a:b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CARICA ELETTRICA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/>
            </a:r>
            <a:b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/>
            </a:r>
            <a:b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SITO D'AZIONE (MECCANISMO)</a:t>
            </a:r>
            <a:b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/>
            </a:r>
            <a:b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RESISTENZA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/>
            </a:r>
            <a:b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endParaRPr kumimoji="0" lang="it-IT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AR PL SungtiL GB" charset="0"/>
              <a:cs typeface="AR PL SungtiL GB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26768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304800" y="0"/>
            <a:ext cx="8534400" cy="703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CLASSIFICAZIONE DEGLI ANTIBIOTICI  ANTIINFETTIVI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Secondo l’ORIGINE</a:t>
            </a: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508125" y="695325"/>
          <a:ext cx="6111875" cy="6191250"/>
        </p:xfrm>
        <a:graphic>
          <a:graphicData uri="http://schemas.openxmlformats.org/presentationml/2006/ole">
            <p:oleObj spid="_x0000_s3075" r:id="rId4" imgW="6131052" imgH="6192012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4153487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1" name="Object 1"/>
          <p:cNvGraphicFramePr>
            <a:graphicFrameLocks noChangeAspect="1"/>
          </p:cNvGraphicFramePr>
          <p:nvPr/>
        </p:nvGraphicFramePr>
        <p:xfrm>
          <a:off x="1676400" y="530225"/>
          <a:ext cx="5768975" cy="6327775"/>
        </p:xfrm>
        <a:graphic>
          <a:graphicData uri="http://schemas.openxmlformats.org/presentationml/2006/ole">
            <p:oleObj spid="_x0000_s4099" r:id="rId4" imgW="6367272" imgH="7214616" progId="">
              <p:embed/>
            </p:oleObj>
          </a:graphicData>
        </a:graphic>
      </p:graphicFrame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04800" y="0"/>
            <a:ext cx="8534400" cy="703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CLASSIFICAZIONE DEGLI ANTIBIOTICI  ANTIINFETTIVI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Secondo lo SPETTRO D’AZIONE</a:t>
            </a:r>
          </a:p>
        </p:txBody>
      </p:sp>
    </p:spTree>
    <p:extLst>
      <p:ext uri="{BB962C8B-B14F-4D97-AF65-F5344CB8AC3E}">
        <p14:creationId xmlns:p14="http://schemas.microsoft.com/office/powerpoint/2010/main" xmlns="" val="18286978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304800" y="0"/>
            <a:ext cx="8534400" cy="703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CLASSIFICAZIONE DEGLI ANTIBIOTICI  ANTIINFETTIVI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Secondo il TIPO D’AZIONE</a:t>
            </a: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1905000" y="874713"/>
          <a:ext cx="5275263" cy="5830887"/>
        </p:xfrm>
        <a:graphic>
          <a:graphicData uri="http://schemas.openxmlformats.org/presentationml/2006/ole">
            <p:oleObj spid="_x0000_s5123" r:id="rId4" imgW="6260592" imgH="6938772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9550841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304800" y="0"/>
            <a:ext cx="8534400" cy="703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CLASSIFICAZIONE DEGLI ANTIBIOTICI  ANTIINFETTIVI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Secondo la COMPOSIZIONE CHIMICA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1785938" y="536575"/>
          <a:ext cx="6111875" cy="6350000"/>
        </p:xfrm>
        <a:graphic>
          <a:graphicData uri="http://schemas.openxmlformats.org/presentationml/2006/ole">
            <p:oleObj spid="_x0000_s6147" r:id="rId4" imgW="6672072" imgH="6938772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7204349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304800" y="0"/>
            <a:ext cx="8534400" cy="703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CLASSIFICAZIONE DEGLI ANTIBIOTICI  ANTIINFETTIVI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Secondo la CARICA ELETTRICA</a:t>
            </a:r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1219200" y="898525"/>
          <a:ext cx="7265988" cy="5883275"/>
        </p:xfrm>
        <a:graphic>
          <a:graphicData uri="http://schemas.openxmlformats.org/presentationml/2006/ole">
            <p:oleObj spid="_x0000_s7171" r:id="rId4" imgW="7522464" imgH="609600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8759055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304800" y="0"/>
            <a:ext cx="8534400" cy="703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CLASSIFICAZIONE DEGLI ANTIBIOTICI  ANTIINFETTIVI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Secondo il MECCANISMO D’AZIONE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027113" y="1219200"/>
            <a:ext cx="7385050" cy="47863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Times New Roman" pitchFamily="16" charset="0"/>
              </a:rPr>
              <a:t>INIBIZIONE DELLA SINTESI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Times New Roman" pitchFamily="16" charset="0"/>
              </a:rPr>
              <a:t>DELLA PARETE BATTERICA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it-IT" sz="28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charset="0"/>
              <a:ea typeface="AR PL SungtiL GB" charset="0"/>
              <a:cs typeface="AR PL SungtiL GB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cs typeface="Times New Roman" pitchFamily="16" charset="0"/>
              </a:rPr>
              <a:t>INIBIZIONE DELLA FUNZIONE DELLA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cs typeface="Times New Roman" pitchFamily="16" charset="0"/>
              </a:rPr>
              <a:t>MEMBRANA CELLULARE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it-IT" sz="2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AR PL SungtiL GB" charset="0"/>
              <a:cs typeface="AR PL SungtiL GB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cs typeface="Times New Roman" pitchFamily="16" charset="0"/>
              </a:rPr>
              <a:t>INIBIZIONE DELLA SINTESI PROTEICA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it-IT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AR PL SungtiL GB" charset="0"/>
              <a:cs typeface="AR PL SungtiL GB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charset="0"/>
                <a:cs typeface="Times New Roman" pitchFamily="16" charset="0"/>
              </a:rPr>
              <a:t>INIBIZIONE DELLA SINTESI DI  DNA / RNA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Times New Roman" pitchFamily="16" charset="0"/>
              </a:rPr>
              <a:t>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it-IT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cs typeface="Times New Roman" pitchFamily="16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Times New Roman" pitchFamily="16" charset="0"/>
              </a:rPr>
              <a:t>INIBIZIONE DEL METABOLISMO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717725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1162050" y="4784725"/>
            <a:ext cx="1600200" cy="1006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Inibitori del metabolismo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Sulfamidici, trimetoprim</a:t>
            </a: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3505200" y="5094288"/>
            <a:ext cx="1600200" cy="14938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Inibitori della sintesi della parete cellulare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B-lattamici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vancomicina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248400" y="4572000"/>
            <a:ext cx="1600200" cy="1889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Inibitori della sintesi proteica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Tetracicline, aminoglucosidi, macrolidi, clindamicina, cloramfenicolo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733800" y="257175"/>
            <a:ext cx="1752600" cy="14938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Inibitori della funzione o della sintesi degli acidi nucleici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Fluorochinolonici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rifampicina</a:t>
            </a:r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H="1">
            <a:off x="5256213" y="3543300"/>
            <a:ext cx="231775" cy="2286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141413" y="1733550"/>
            <a:ext cx="2084387" cy="336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membrana cellulare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5622925" y="1670050"/>
            <a:ext cx="1668463" cy="336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parete cellulare</a:t>
            </a:r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 flipH="1">
            <a:off x="6122988" y="1973263"/>
            <a:ext cx="400050" cy="296862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grpSp>
        <p:nvGrpSpPr>
          <p:cNvPr id="15369" name="Group 9"/>
          <p:cNvGrpSpPr>
            <a:grpSpLocks/>
          </p:cNvGrpSpPr>
          <p:nvPr/>
        </p:nvGrpSpPr>
        <p:grpSpPr bwMode="auto">
          <a:xfrm>
            <a:off x="2301875" y="2190750"/>
            <a:ext cx="4113213" cy="2330450"/>
            <a:chOff x="1450" y="1380"/>
            <a:chExt cx="2591" cy="1468"/>
          </a:xfrm>
        </p:grpSpPr>
        <p:sp>
          <p:nvSpPr>
            <p:cNvPr id="15370" name="AutoShape 10"/>
            <p:cNvSpPr>
              <a:spLocks noChangeArrowheads="1"/>
            </p:cNvSpPr>
            <p:nvPr/>
          </p:nvSpPr>
          <p:spPr bwMode="auto">
            <a:xfrm>
              <a:off x="1450" y="1380"/>
              <a:ext cx="2591" cy="1468"/>
            </a:xfrm>
            <a:prstGeom prst="flowChartTerminator">
              <a:avLst/>
            </a:prstGeom>
            <a:solidFill>
              <a:srgbClr val="CC33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6" charset="0"/>
              </a:endParaRPr>
            </a:p>
          </p:txBody>
        </p:sp>
        <p:sp>
          <p:nvSpPr>
            <p:cNvPr id="15371" name="AutoShape 11"/>
            <p:cNvSpPr>
              <a:spLocks noChangeArrowheads="1"/>
            </p:cNvSpPr>
            <p:nvPr/>
          </p:nvSpPr>
          <p:spPr bwMode="auto">
            <a:xfrm>
              <a:off x="1546" y="1457"/>
              <a:ext cx="2370" cy="1309"/>
            </a:xfrm>
            <a:prstGeom prst="flowChartTerminator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6" charset="0"/>
              </a:endParaRPr>
            </a:p>
          </p:txBody>
        </p:sp>
        <p:sp>
          <p:nvSpPr>
            <p:cNvPr id="15372" name="AutoShape 12"/>
            <p:cNvSpPr>
              <a:spLocks noChangeArrowheads="1"/>
            </p:cNvSpPr>
            <p:nvPr/>
          </p:nvSpPr>
          <p:spPr bwMode="auto">
            <a:xfrm>
              <a:off x="1637" y="1548"/>
              <a:ext cx="2183" cy="1122"/>
            </a:xfrm>
            <a:prstGeom prst="flowChartTerminator">
              <a:avLst/>
            </a:prstGeom>
            <a:solidFill>
              <a:srgbClr val="FFFFFF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6" charset="0"/>
              </a:endParaRPr>
            </a:p>
          </p:txBody>
        </p:sp>
        <p:grpSp>
          <p:nvGrpSpPr>
            <p:cNvPr id="15373" name="Group 13"/>
            <p:cNvGrpSpPr>
              <a:grpSpLocks/>
            </p:cNvGrpSpPr>
            <p:nvPr/>
          </p:nvGrpSpPr>
          <p:grpSpPr bwMode="auto">
            <a:xfrm>
              <a:off x="2162" y="1731"/>
              <a:ext cx="1055" cy="343"/>
              <a:chOff x="2162" y="1731"/>
              <a:chExt cx="1055" cy="343"/>
            </a:xfrm>
          </p:grpSpPr>
          <p:sp>
            <p:nvSpPr>
              <p:cNvPr id="15374" name="Freeform 14"/>
              <p:cNvSpPr>
                <a:spLocks noChangeArrowheads="1"/>
              </p:cNvSpPr>
              <p:nvPr/>
            </p:nvSpPr>
            <p:spPr bwMode="auto">
              <a:xfrm>
                <a:off x="2162" y="1731"/>
                <a:ext cx="1018" cy="273"/>
              </a:xfrm>
              <a:custGeom>
                <a:avLst/>
                <a:gdLst>
                  <a:gd name="G0" fmla="+- 24 0 0"/>
                  <a:gd name="G1" fmla="+- 1 0 0"/>
                  <a:gd name="G2" fmla="+- 1 0 0"/>
                  <a:gd name="G3" fmla="+- 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G10" fmla="+- 1 0 0"/>
                  <a:gd name="G11" fmla="+- 1 0 0"/>
                  <a:gd name="G12" fmla="+- 1 0 0"/>
                  <a:gd name="G13" fmla="+- 1 0 0"/>
                  <a:gd name="G14" fmla="+- 1 0 0"/>
                  <a:gd name="G15" fmla="*/ 1 33983 1024"/>
                  <a:gd name="G16" fmla="*/ 1 35987 55552"/>
                  <a:gd name="G17" fmla="*/ G16 1 180"/>
                  <a:gd name="G18" fmla="*/ G15 1 G17"/>
                  <a:gd name="G19" fmla="+- 1 0 0"/>
                  <a:gd name="G20" fmla="+- 1 0 0"/>
                  <a:gd name="G21" fmla="+- 1 0 0"/>
                  <a:gd name="G22" fmla="+- 1 0 0"/>
                  <a:gd name="G23" fmla="+- 1 0 0"/>
                  <a:gd name="G24" fmla="+- 1 0 0"/>
                  <a:gd name="G25" fmla="+- 1 0 0"/>
                  <a:gd name="G26" fmla="+- 1 0 0"/>
                  <a:gd name="G27" fmla="+- 1 0 0"/>
                  <a:gd name="G28" fmla="+- 1 0 0"/>
                  <a:gd name="G29" fmla="+- 1 0 0"/>
                  <a:gd name="G30" fmla="+- 1 0 0"/>
                  <a:gd name="G31" fmla="+- 1 0 0"/>
                  <a:gd name="G32" fmla="+- 1 0 0"/>
                  <a:gd name="G33" fmla="+- 1 0 0"/>
                  <a:gd name="G34" fmla="+- 1 0 0"/>
                  <a:gd name="G35" fmla="+- 1 0 0"/>
                  <a:gd name="G36" fmla="*/ 1 61117 12704"/>
                  <a:gd name="G37" fmla="*/ 1 24577 2"/>
                  <a:gd name="G38" fmla="+- 1 0 0"/>
                  <a:gd name="G39" fmla="+- 1 0 0"/>
                  <a:gd name="G40" fmla="+- 1 0 0"/>
                  <a:gd name="G41" fmla="+- 1 0 0"/>
                  <a:gd name="G42" fmla="+- 1 0 0"/>
                  <a:gd name="G43" fmla="+- 1 0 0"/>
                  <a:gd name="G44" fmla="+- 71 0 0"/>
                  <a:gd name="G45" fmla="+- 1 0 0"/>
                  <a:gd name="G46" fmla="+- 1 0 0"/>
                  <a:gd name="G47" fmla="+- 1 0 0"/>
                  <a:gd name="G48" fmla="+- 1 0 0"/>
                  <a:gd name="G49" fmla="+- 1 0 0"/>
                  <a:gd name="G50" fmla="+- 1 0 0"/>
                  <a:gd name="G51" fmla="+- 1 0 0"/>
                  <a:gd name="G52" fmla="+- 1 0 0"/>
                  <a:gd name="G53" fmla="+- 1 0 0"/>
                  <a:gd name="G54" fmla="*/ 1 35987 45568"/>
                  <a:gd name="G55" fmla="*/ 1 35987 55552"/>
                  <a:gd name="G56" fmla="*/ G55 1 180"/>
                  <a:gd name="G57" fmla="*/ G54 1 G56"/>
                  <a:gd name="G58" fmla="+- 1 0 0"/>
                  <a:gd name="G59" fmla="+- 1 0 0"/>
                  <a:gd name="G60" fmla="+- 1 0 0"/>
                  <a:gd name="G61" fmla="+- 1 0 0"/>
                  <a:gd name="G62" fmla="+- 1 0 0"/>
                  <a:gd name="G63" fmla="+- 1 0 0"/>
                  <a:gd name="G64" fmla="+- 1 0 0"/>
                  <a:gd name="G65" fmla="+- 1 0 0"/>
                  <a:gd name="G66" fmla="+- 1 0 0"/>
                  <a:gd name="G67" fmla="+- 1 0 0"/>
                  <a:gd name="G68" fmla="+- 1 0 0"/>
                  <a:gd name="G69" fmla="+- 0 0 0"/>
                  <a:gd name="G70" fmla="+- 1 0 0"/>
                  <a:gd name="G71" fmla="+- 1 0 0"/>
                  <a:gd name="G72" fmla="+- 1 0 0"/>
                  <a:gd name="T0" fmla="*/ 0 w 784"/>
                  <a:gd name="T1" fmla="*/ 71 h 211"/>
                  <a:gd name="T2" fmla="*/ 36 w 784"/>
                  <a:gd name="T3" fmla="*/ 27 h 211"/>
                  <a:gd name="T4" fmla="*/ 76 w 784"/>
                  <a:gd name="T5" fmla="*/ 19 h 211"/>
                  <a:gd name="T6" fmla="*/ 84 w 784"/>
                  <a:gd name="T7" fmla="*/ 43 h 211"/>
                  <a:gd name="T8" fmla="*/ 88 w 784"/>
                  <a:gd name="T9" fmla="*/ 55 h 211"/>
                  <a:gd name="T10" fmla="*/ 108 w 784"/>
                  <a:gd name="T11" fmla="*/ 115 h 211"/>
                  <a:gd name="T12" fmla="*/ 152 w 784"/>
                  <a:gd name="T13" fmla="*/ 103 h 211"/>
                  <a:gd name="T14" fmla="*/ 180 w 784"/>
                  <a:gd name="T15" fmla="*/ 47 h 211"/>
                  <a:gd name="T16" fmla="*/ 208 w 784"/>
                  <a:gd name="T17" fmla="*/ 19 h 211"/>
                  <a:gd name="T18" fmla="*/ 232 w 784"/>
                  <a:gd name="T19" fmla="*/ 51 h 211"/>
                  <a:gd name="T20" fmla="*/ 264 w 784"/>
                  <a:gd name="T21" fmla="*/ 123 h 211"/>
                  <a:gd name="T22" fmla="*/ 304 w 784"/>
                  <a:gd name="T23" fmla="*/ 75 h 211"/>
                  <a:gd name="T24" fmla="*/ 312 w 784"/>
                  <a:gd name="T25" fmla="*/ 51 h 211"/>
                  <a:gd name="T26" fmla="*/ 348 w 784"/>
                  <a:gd name="T27" fmla="*/ 31 h 211"/>
                  <a:gd name="T28" fmla="*/ 396 w 784"/>
                  <a:gd name="T29" fmla="*/ 139 h 211"/>
                  <a:gd name="T30" fmla="*/ 428 w 784"/>
                  <a:gd name="T31" fmla="*/ 111 h 211"/>
                  <a:gd name="T32" fmla="*/ 480 w 784"/>
                  <a:gd name="T33" fmla="*/ 99 h 211"/>
                  <a:gd name="T34" fmla="*/ 504 w 784"/>
                  <a:gd name="T35" fmla="*/ 147 h 211"/>
                  <a:gd name="T36" fmla="*/ 556 w 784"/>
                  <a:gd name="T37" fmla="*/ 159 h 211"/>
                  <a:gd name="T38" fmla="*/ 636 w 784"/>
                  <a:gd name="T39" fmla="*/ 183 h 211"/>
                  <a:gd name="T40" fmla="*/ 668 w 784"/>
                  <a:gd name="T41" fmla="*/ 207 h 211"/>
                  <a:gd name="T42" fmla="*/ 728 w 784"/>
                  <a:gd name="T43" fmla="*/ 199 h 211"/>
                  <a:gd name="T44" fmla="*/ 784 w 784"/>
                  <a:gd name="T45" fmla="*/ 211 h 211"/>
                  <a:gd name="T46" fmla="*/ 0 w 784"/>
                  <a:gd name="T47" fmla="*/ 0 h 211"/>
                  <a:gd name="T48" fmla="*/ 784 w 784"/>
                  <a:gd name="T49" fmla="*/ 21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T46" t="T47" r="T48" b="T49"/>
                <a:pathLst>
                  <a:path w="784" h="211">
                    <a:moveTo>
                      <a:pt x="0" y="71"/>
                    </a:moveTo>
                    <a:cubicBezTo>
                      <a:pt x="6" y="53"/>
                      <a:pt x="21" y="37"/>
                      <a:pt x="36" y="27"/>
                    </a:cubicBezTo>
                    <a:cubicBezTo>
                      <a:pt x="46" y="13"/>
                      <a:pt x="49" y="0"/>
                      <a:pt x="76" y="19"/>
                    </a:cubicBezTo>
                    <a:cubicBezTo>
                      <a:pt x="83" y="24"/>
                      <a:pt x="81" y="35"/>
                      <a:pt x="84" y="43"/>
                    </a:cubicBezTo>
                    <a:cubicBezTo>
                      <a:pt x="85" y="47"/>
                      <a:pt x="88" y="55"/>
                      <a:pt x="88" y="55"/>
                    </a:cubicBezTo>
                    <a:cubicBezTo>
                      <a:pt x="90" y="76"/>
                      <a:pt x="85" y="107"/>
                      <a:pt x="108" y="115"/>
                    </a:cubicBezTo>
                    <a:cubicBezTo>
                      <a:pt x="115" y="114"/>
                      <a:pt x="144" y="115"/>
                      <a:pt x="152" y="103"/>
                    </a:cubicBezTo>
                    <a:cubicBezTo>
                      <a:pt x="166" y="81"/>
                      <a:pt x="158" y="62"/>
                      <a:pt x="180" y="47"/>
                    </a:cubicBezTo>
                    <a:cubicBezTo>
                      <a:pt x="198" y="19"/>
                      <a:pt x="187" y="26"/>
                      <a:pt x="208" y="19"/>
                    </a:cubicBezTo>
                    <a:cubicBezTo>
                      <a:pt x="217" y="33"/>
                      <a:pt x="218" y="41"/>
                      <a:pt x="232" y="51"/>
                    </a:cubicBezTo>
                    <a:cubicBezTo>
                      <a:pt x="240" y="76"/>
                      <a:pt x="242" y="108"/>
                      <a:pt x="264" y="123"/>
                    </a:cubicBezTo>
                    <a:cubicBezTo>
                      <a:pt x="291" y="114"/>
                      <a:pt x="295" y="101"/>
                      <a:pt x="304" y="75"/>
                    </a:cubicBezTo>
                    <a:cubicBezTo>
                      <a:pt x="307" y="67"/>
                      <a:pt x="304" y="54"/>
                      <a:pt x="312" y="51"/>
                    </a:cubicBezTo>
                    <a:cubicBezTo>
                      <a:pt x="325" y="47"/>
                      <a:pt x="348" y="31"/>
                      <a:pt x="348" y="31"/>
                    </a:cubicBezTo>
                    <a:cubicBezTo>
                      <a:pt x="405" y="42"/>
                      <a:pt x="350" y="109"/>
                      <a:pt x="396" y="139"/>
                    </a:cubicBezTo>
                    <a:cubicBezTo>
                      <a:pt x="409" y="130"/>
                      <a:pt x="415" y="120"/>
                      <a:pt x="428" y="111"/>
                    </a:cubicBezTo>
                    <a:cubicBezTo>
                      <a:pt x="437" y="84"/>
                      <a:pt x="457" y="91"/>
                      <a:pt x="480" y="99"/>
                    </a:cubicBezTo>
                    <a:cubicBezTo>
                      <a:pt x="501" y="130"/>
                      <a:pt x="493" y="114"/>
                      <a:pt x="504" y="147"/>
                    </a:cubicBezTo>
                    <a:cubicBezTo>
                      <a:pt x="506" y="154"/>
                      <a:pt x="554" y="159"/>
                      <a:pt x="556" y="159"/>
                    </a:cubicBezTo>
                    <a:cubicBezTo>
                      <a:pt x="574" y="185"/>
                      <a:pt x="607" y="181"/>
                      <a:pt x="636" y="183"/>
                    </a:cubicBezTo>
                    <a:cubicBezTo>
                      <a:pt x="645" y="197"/>
                      <a:pt x="652" y="202"/>
                      <a:pt x="668" y="207"/>
                    </a:cubicBezTo>
                    <a:cubicBezTo>
                      <a:pt x="698" y="200"/>
                      <a:pt x="692" y="194"/>
                      <a:pt x="728" y="199"/>
                    </a:cubicBezTo>
                    <a:cubicBezTo>
                      <a:pt x="754" y="208"/>
                      <a:pt x="751" y="211"/>
                      <a:pt x="784" y="211"/>
                    </a:cubicBezTo>
                  </a:path>
                </a:pathLst>
              </a:custGeom>
              <a:noFill/>
              <a:ln w="28440" cap="sq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6" charset="0"/>
                </a:endParaRPr>
              </a:p>
            </p:txBody>
          </p:sp>
          <p:sp>
            <p:nvSpPr>
              <p:cNvPr id="15375" name="Freeform 15"/>
              <p:cNvSpPr>
                <a:spLocks noChangeArrowheads="1"/>
              </p:cNvSpPr>
              <p:nvPr/>
            </p:nvSpPr>
            <p:spPr bwMode="auto">
              <a:xfrm>
                <a:off x="2214" y="1735"/>
                <a:ext cx="1003" cy="340"/>
              </a:xfrm>
              <a:custGeom>
                <a:avLst/>
                <a:gdLst>
                  <a:gd name="G0" fmla="+- 25 0 0"/>
                  <a:gd name="G1" fmla="*/ 1 55153 25216"/>
                  <a:gd name="G2" fmla="+- 1 0 0"/>
                  <a:gd name="G3" fmla="+- 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G10" fmla="+- 1 0 0"/>
                  <a:gd name="G11" fmla="+- 1 0 0"/>
                  <a:gd name="G12" fmla="+- 1 0 0"/>
                  <a:gd name="G13" fmla="+- 1 0 0"/>
                  <a:gd name="G14" fmla="+- 93 0 0"/>
                  <a:gd name="G15" fmla="+- 1 0 0"/>
                  <a:gd name="G16" fmla="+- 1 0 0"/>
                  <a:gd name="G17" fmla="+- 1 0 0"/>
                  <a:gd name="G18" fmla="+- 1 0 0"/>
                  <a:gd name="G19" fmla="+- 1 0 0"/>
                  <a:gd name="G20" fmla="+- 1 0 0"/>
                  <a:gd name="G21" fmla="+- 1 0 0"/>
                  <a:gd name="G22" fmla="+- 1 0 0"/>
                  <a:gd name="G23" fmla="+- 1 0 0"/>
                  <a:gd name="G24" fmla="*/ 1 58081 25408"/>
                  <a:gd name="G25" fmla="+- 1 0 0"/>
                  <a:gd name="G26" fmla="+- 1 0 0"/>
                  <a:gd name="G27" fmla="+- 1 0 0"/>
                  <a:gd name="G28" fmla="+- 1 0 0"/>
                  <a:gd name="G29" fmla="+- 1 0 0"/>
                  <a:gd name="G30" fmla="+- 1 0 0"/>
                  <a:gd name="G31" fmla="+- 1 0 0"/>
                  <a:gd name="G32" fmla="+- 1 0 0"/>
                  <a:gd name="G33" fmla="+- 1 0 0"/>
                  <a:gd name="G34" fmla="+- 1 0 0"/>
                  <a:gd name="G35" fmla="+- 1 0 0"/>
                  <a:gd name="G36" fmla="+- 1 0 0"/>
                  <a:gd name="G37" fmla="+- 1 0 0"/>
                  <a:gd name="G38" fmla="+- 1 0 0"/>
                  <a:gd name="G39" fmla="+- 1 0 0"/>
                  <a:gd name="G40" fmla="+- 1 0 0"/>
                  <a:gd name="G41" fmla="+- 1 0 0"/>
                  <a:gd name="G42" fmla="+- 1 0 0"/>
                  <a:gd name="G43" fmla="+- 48 0 0"/>
                  <a:gd name="G44" fmla="+- 0 0 0"/>
                  <a:gd name="G45" fmla="+- 65488 0 0"/>
                  <a:gd name="G46" fmla="+- 65420 0 0"/>
                  <a:gd name="G47" fmla="+- 65528 0 0"/>
                  <a:gd name="G48" fmla="+- 65476 0 0"/>
                  <a:gd name="G49" fmla="+- 65380 0 0"/>
                  <a:gd name="G50" fmla="+- 65340 0 0"/>
                  <a:gd name="G51" fmla="+- 65308 0 0"/>
                  <a:gd name="G52" fmla="+- 65312 0 0"/>
                  <a:gd name="G53" fmla="+- 65356 0 0"/>
                  <a:gd name="G54" fmla="+- 65308 0 0"/>
                  <a:gd name="G55" fmla="+- 65256 0 0"/>
                  <a:gd name="G56" fmla="+- 65168 0 0"/>
                  <a:gd name="G57" fmla="+- 65268 0 0"/>
                  <a:gd name="G58" fmla="+- 65192 0 0"/>
                  <a:gd name="G59" fmla="+- 65200 0 0"/>
                  <a:gd name="G60" fmla="+- 65200 0 0"/>
                  <a:gd name="G61" fmla="+- 65152 0 0"/>
                  <a:gd name="G62" fmla="+- 65136 0 0"/>
                  <a:gd name="G63" fmla="+- 65080 0 0"/>
                  <a:gd name="G64" fmla="+- 65044 0 0"/>
                  <a:gd name="G65" fmla="+- 65024 0 0"/>
                  <a:gd name="G66" fmla="+- 232 0 0"/>
                  <a:gd name="G67" fmla="+- 1 0 0"/>
                  <a:gd name="G68" fmla="+- 1 0 0"/>
                  <a:gd name="G69" fmla="+- 1 0 0"/>
                  <a:gd name="T0" fmla="*/ 0 w 772"/>
                  <a:gd name="T1" fmla="*/ 80 h 262"/>
                  <a:gd name="T2" fmla="*/ 32 w 772"/>
                  <a:gd name="T3" fmla="*/ 40 h 262"/>
                  <a:gd name="T4" fmla="*/ 40 w 772"/>
                  <a:gd name="T5" fmla="*/ 16 h 262"/>
                  <a:gd name="T6" fmla="*/ 64 w 772"/>
                  <a:gd name="T7" fmla="*/ 0 h 262"/>
                  <a:gd name="T8" fmla="*/ 116 w 772"/>
                  <a:gd name="T9" fmla="*/ 144 h 262"/>
                  <a:gd name="T10" fmla="*/ 152 w 772"/>
                  <a:gd name="T11" fmla="*/ 120 h 262"/>
                  <a:gd name="T12" fmla="*/ 180 w 772"/>
                  <a:gd name="T13" fmla="*/ 48 h 262"/>
                  <a:gd name="T14" fmla="*/ 204 w 772"/>
                  <a:gd name="T15" fmla="*/ 32 h 262"/>
                  <a:gd name="T16" fmla="*/ 228 w 772"/>
                  <a:gd name="T17" fmla="*/ 24 h 262"/>
                  <a:gd name="T18" fmla="*/ 252 w 772"/>
                  <a:gd name="T19" fmla="*/ 72 h 262"/>
                  <a:gd name="T20" fmla="*/ 296 w 772"/>
                  <a:gd name="T21" fmla="*/ 140 h 262"/>
                  <a:gd name="T22" fmla="*/ 320 w 772"/>
                  <a:gd name="T23" fmla="*/ 108 h 262"/>
                  <a:gd name="T24" fmla="*/ 336 w 772"/>
                  <a:gd name="T25" fmla="*/ 88 h 262"/>
                  <a:gd name="T26" fmla="*/ 368 w 772"/>
                  <a:gd name="T27" fmla="*/ 48 h 262"/>
                  <a:gd name="T28" fmla="*/ 416 w 772"/>
                  <a:gd name="T29" fmla="*/ 156 h 262"/>
                  <a:gd name="T30" fmla="*/ 424 w 772"/>
                  <a:gd name="T31" fmla="*/ 184 h 262"/>
                  <a:gd name="T32" fmla="*/ 528 w 772"/>
                  <a:gd name="T33" fmla="*/ 208 h 262"/>
                  <a:gd name="T34" fmla="*/ 544 w 772"/>
                  <a:gd name="T35" fmla="*/ 232 h 262"/>
                  <a:gd name="T36" fmla="*/ 568 w 772"/>
                  <a:gd name="T37" fmla="*/ 220 h 262"/>
                  <a:gd name="T38" fmla="*/ 604 w 772"/>
                  <a:gd name="T39" fmla="*/ 244 h 262"/>
                  <a:gd name="T40" fmla="*/ 644 w 772"/>
                  <a:gd name="T41" fmla="*/ 240 h 262"/>
                  <a:gd name="T42" fmla="*/ 696 w 772"/>
                  <a:gd name="T43" fmla="*/ 248 h 262"/>
                  <a:gd name="T44" fmla="*/ 740 w 772"/>
                  <a:gd name="T45" fmla="*/ 260 h 262"/>
                  <a:gd name="T46" fmla="*/ 772 w 772"/>
                  <a:gd name="T47" fmla="*/ 256 h 262"/>
                  <a:gd name="T48" fmla="*/ 0 w 772"/>
                  <a:gd name="T49" fmla="*/ 0 h 262"/>
                  <a:gd name="T50" fmla="*/ 772 w 772"/>
                  <a:gd name="T51" fmla="*/ 262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T48" t="T49" r="T50" b="T51"/>
                <a:pathLst>
                  <a:path w="772" h="262">
                    <a:moveTo>
                      <a:pt x="0" y="80"/>
                    </a:moveTo>
                    <a:cubicBezTo>
                      <a:pt x="6" y="61"/>
                      <a:pt x="13" y="46"/>
                      <a:pt x="32" y="40"/>
                    </a:cubicBezTo>
                    <a:cubicBezTo>
                      <a:pt x="35" y="32"/>
                      <a:pt x="37" y="24"/>
                      <a:pt x="40" y="16"/>
                    </a:cubicBezTo>
                    <a:cubicBezTo>
                      <a:pt x="43" y="7"/>
                      <a:pt x="64" y="0"/>
                      <a:pt x="64" y="0"/>
                    </a:cubicBezTo>
                    <a:cubicBezTo>
                      <a:pt x="94" y="45"/>
                      <a:pt x="61" y="126"/>
                      <a:pt x="116" y="144"/>
                    </a:cubicBezTo>
                    <a:cubicBezTo>
                      <a:pt x="135" y="139"/>
                      <a:pt x="136" y="131"/>
                      <a:pt x="152" y="120"/>
                    </a:cubicBezTo>
                    <a:cubicBezTo>
                      <a:pt x="160" y="96"/>
                      <a:pt x="172" y="73"/>
                      <a:pt x="180" y="48"/>
                    </a:cubicBezTo>
                    <a:cubicBezTo>
                      <a:pt x="183" y="39"/>
                      <a:pt x="196" y="37"/>
                      <a:pt x="204" y="32"/>
                    </a:cubicBezTo>
                    <a:cubicBezTo>
                      <a:pt x="211" y="27"/>
                      <a:pt x="228" y="24"/>
                      <a:pt x="228" y="24"/>
                    </a:cubicBezTo>
                    <a:cubicBezTo>
                      <a:pt x="247" y="30"/>
                      <a:pt x="246" y="53"/>
                      <a:pt x="252" y="72"/>
                    </a:cubicBezTo>
                    <a:cubicBezTo>
                      <a:pt x="259" y="93"/>
                      <a:pt x="278" y="128"/>
                      <a:pt x="296" y="140"/>
                    </a:cubicBezTo>
                    <a:cubicBezTo>
                      <a:pt x="301" y="124"/>
                      <a:pt x="306" y="117"/>
                      <a:pt x="320" y="108"/>
                    </a:cubicBezTo>
                    <a:cubicBezTo>
                      <a:pt x="330" y="78"/>
                      <a:pt x="315" y="114"/>
                      <a:pt x="336" y="88"/>
                    </a:cubicBezTo>
                    <a:cubicBezTo>
                      <a:pt x="348" y="73"/>
                      <a:pt x="347" y="55"/>
                      <a:pt x="368" y="48"/>
                    </a:cubicBezTo>
                    <a:cubicBezTo>
                      <a:pt x="406" y="61"/>
                      <a:pt x="409" y="123"/>
                      <a:pt x="416" y="156"/>
                    </a:cubicBezTo>
                    <a:cubicBezTo>
                      <a:pt x="416" y="156"/>
                      <a:pt x="422" y="182"/>
                      <a:pt x="424" y="184"/>
                    </a:cubicBezTo>
                    <a:cubicBezTo>
                      <a:pt x="453" y="213"/>
                      <a:pt x="490" y="206"/>
                      <a:pt x="528" y="208"/>
                    </a:cubicBezTo>
                    <a:cubicBezTo>
                      <a:pt x="564" y="220"/>
                      <a:pt x="510" y="198"/>
                      <a:pt x="544" y="232"/>
                    </a:cubicBezTo>
                    <a:cubicBezTo>
                      <a:pt x="547" y="235"/>
                      <a:pt x="568" y="220"/>
                      <a:pt x="568" y="220"/>
                    </a:cubicBezTo>
                    <a:cubicBezTo>
                      <a:pt x="584" y="225"/>
                      <a:pt x="588" y="236"/>
                      <a:pt x="604" y="244"/>
                    </a:cubicBezTo>
                    <a:cubicBezTo>
                      <a:pt x="620" y="240"/>
                      <a:pt x="628" y="235"/>
                      <a:pt x="644" y="240"/>
                    </a:cubicBezTo>
                    <a:cubicBezTo>
                      <a:pt x="659" y="262"/>
                      <a:pt x="673" y="256"/>
                      <a:pt x="696" y="248"/>
                    </a:cubicBezTo>
                    <a:cubicBezTo>
                      <a:pt x="711" y="252"/>
                      <a:pt x="725" y="256"/>
                      <a:pt x="740" y="260"/>
                    </a:cubicBezTo>
                    <a:cubicBezTo>
                      <a:pt x="764" y="255"/>
                      <a:pt x="753" y="256"/>
                      <a:pt x="772" y="256"/>
                    </a:cubicBezTo>
                  </a:path>
                </a:pathLst>
              </a:custGeom>
              <a:noFill/>
              <a:ln w="28440" cap="sq">
                <a:solidFill>
                  <a:srgbClr val="FF993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6" charset="0"/>
                </a:endParaRPr>
              </a:p>
            </p:txBody>
          </p:sp>
        </p:grpSp>
        <p:grpSp>
          <p:nvGrpSpPr>
            <p:cNvPr id="15376" name="Group 16"/>
            <p:cNvGrpSpPr>
              <a:grpSpLocks/>
            </p:cNvGrpSpPr>
            <p:nvPr/>
          </p:nvGrpSpPr>
          <p:grpSpPr bwMode="auto">
            <a:xfrm>
              <a:off x="2142" y="2297"/>
              <a:ext cx="1309" cy="238"/>
              <a:chOff x="2142" y="2297"/>
              <a:chExt cx="1309" cy="238"/>
            </a:xfrm>
          </p:grpSpPr>
          <p:sp>
            <p:nvSpPr>
              <p:cNvPr id="15377" name="Freeform 17"/>
              <p:cNvSpPr>
                <a:spLocks noChangeArrowheads="1"/>
              </p:cNvSpPr>
              <p:nvPr/>
            </p:nvSpPr>
            <p:spPr bwMode="auto">
              <a:xfrm>
                <a:off x="2168" y="2297"/>
                <a:ext cx="181" cy="202"/>
              </a:xfrm>
              <a:custGeom>
                <a:avLst/>
                <a:gdLst>
                  <a:gd name="G0" fmla="+- 1 0 0"/>
                  <a:gd name="G1" fmla="+- 0 0 0"/>
                  <a:gd name="G2" fmla="*/ 1 27477 60544"/>
                  <a:gd name="G3" fmla="*/ 1 35987 55552"/>
                  <a:gd name="G4" fmla="*/ G3 1 180"/>
                  <a:gd name="G5" fmla="*/ G2 1 G4"/>
                  <a:gd name="G6" fmla="+- 1 0 0"/>
                  <a:gd name="G7" fmla="+- 1 0 0"/>
                  <a:gd name="G8" fmla="+- 1 0 0"/>
                  <a:gd name="G9" fmla="+- 1 0 0"/>
                  <a:gd name="G10" fmla="+- 0 0 0"/>
                  <a:gd name="G11" fmla="+- 1 0 0"/>
                  <a:gd name="G12" fmla="+- 1 0 0"/>
                  <a:gd name="G13" fmla="+- 1 0 0"/>
                  <a:gd name="G14" fmla="+- 1 0 0"/>
                  <a:gd name="G15" fmla="+- 1 0 0"/>
                  <a:gd name="G16" fmla="+- 1 0 0"/>
                  <a:gd name="G17" fmla="+- 1 0 0"/>
                  <a:gd name="G18" fmla="+- 1 0 0"/>
                  <a:gd name="G19" fmla="*/ 1 24577 2"/>
                  <a:gd name="G20" fmla="+- 1 0 0"/>
                  <a:gd name="G21" fmla="+- 1 0 0"/>
                  <a:gd name="G22" fmla="+- 1 0 0"/>
                  <a:gd name="G23" fmla="*/ 1 35987 55552"/>
                  <a:gd name="G24" fmla="*/ G23 1 180"/>
                  <a:gd name="G25" fmla="*/ 0 1 G24"/>
                  <a:gd name="G26" fmla="+- 65496 0 0"/>
                  <a:gd name="G27" fmla="+- 28 0 0"/>
                  <a:gd name="G28" fmla="+- 60 0 0"/>
                  <a:gd name="G29" fmla="+- 100 0 0"/>
                  <a:gd name="G30" fmla="+- 108 0 0"/>
                  <a:gd name="G31" fmla="+- 56 0 0"/>
                  <a:gd name="G32" fmla="+- 0 0 0"/>
                  <a:gd name="G33" fmla="+- 65484 0 0"/>
                  <a:gd name="G34" fmla="+- 65436 0 0"/>
                  <a:gd name="G35" fmla="+- 65476 0 0"/>
                  <a:gd name="T0" fmla="*/ 28 w 140"/>
                  <a:gd name="T1" fmla="*/ 88 h 156"/>
                  <a:gd name="T2" fmla="*/ 0 w 140"/>
                  <a:gd name="T3" fmla="*/ 40 h 156"/>
                  <a:gd name="T4" fmla="*/ 36 w 140"/>
                  <a:gd name="T5" fmla="*/ 8 h 156"/>
                  <a:gd name="T6" fmla="*/ 60 w 140"/>
                  <a:gd name="T7" fmla="*/ 0 h 156"/>
                  <a:gd name="T8" fmla="*/ 104 w 140"/>
                  <a:gd name="T9" fmla="*/ 4 h 156"/>
                  <a:gd name="T10" fmla="*/ 128 w 140"/>
                  <a:gd name="T11" fmla="*/ 20 h 156"/>
                  <a:gd name="T12" fmla="*/ 120 w 140"/>
                  <a:gd name="T13" fmla="*/ 64 h 156"/>
                  <a:gd name="T14" fmla="*/ 128 w 140"/>
                  <a:gd name="T15" fmla="*/ 128 h 156"/>
                  <a:gd name="T16" fmla="*/ 92 w 140"/>
                  <a:gd name="T17" fmla="*/ 144 h 156"/>
                  <a:gd name="T18" fmla="*/ 24 w 140"/>
                  <a:gd name="T19" fmla="*/ 124 h 156"/>
                  <a:gd name="T20" fmla="*/ 28 w 140"/>
                  <a:gd name="T21" fmla="*/ 88 h 156"/>
                  <a:gd name="T22" fmla="*/ 0 w 140"/>
                  <a:gd name="T23" fmla="*/ 0 h 156"/>
                  <a:gd name="T24" fmla="*/ 140 w 140"/>
                  <a:gd name="T25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T22" t="T23" r="T24" b="T25"/>
                <a:pathLst>
                  <a:path w="140" h="156">
                    <a:moveTo>
                      <a:pt x="28" y="88"/>
                    </a:moveTo>
                    <a:cubicBezTo>
                      <a:pt x="17" y="71"/>
                      <a:pt x="6" y="58"/>
                      <a:pt x="0" y="40"/>
                    </a:cubicBezTo>
                    <a:cubicBezTo>
                      <a:pt x="8" y="17"/>
                      <a:pt x="11" y="16"/>
                      <a:pt x="36" y="8"/>
                    </a:cubicBezTo>
                    <a:cubicBezTo>
                      <a:pt x="44" y="5"/>
                      <a:pt x="60" y="0"/>
                      <a:pt x="60" y="0"/>
                    </a:cubicBezTo>
                    <a:cubicBezTo>
                      <a:pt x="75" y="1"/>
                      <a:pt x="90" y="0"/>
                      <a:pt x="104" y="4"/>
                    </a:cubicBezTo>
                    <a:cubicBezTo>
                      <a:pt x="113" y="7"/>
                      <a:pt x="128" y="20"/>
                      <a:pt x="128" y="20"/>
                    </a:cubicBezTo>
                    <a:cubicBezTo>
                      <a:pt x="140" y="38"/>
                      <a:pt x="138" y="52"/>
                      <a:pt x="120" y="64"/>
                    </a:cubicBezTo>
                    <a:cubicBezTo>
                      <a:pt x="120" y="65"/>
                      <a:pt x="132" y="123"/>
                      <a:pt x="128" y="128"/>
                    </a:cubicBezTo>
                    <a:cubicBezTo>
                      <a:pt x="120" y="138"/>
                      <a:pt x="92" y="144"/>
                      <a:pt x="92" y="144"/>
                    </a:cubicBezTo>
                    <a:cubicBezTo>
                      <a:pt x="24" y="135"/>
                      <a:pt x="35" y="156"/>
                      <a:pt x="24" y="124"/>
                    </a:cubicBezTo>
                    <a:cubicBezTo>
                      <a:pt x="30" y="102"/>
                      <a:pt x="28" y="113"/>
                      <a:pt x="28" y="88"/>
                    </a:cubicBezTo>
                    <a:close/>
                  </a:path>
                </a:pathLst>
              </a:custGeom>
              <a:solidFill>
                <a:srgbClr val="FF66FF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6" charset="0"/>
                </a:endParaRPr>
              </a:p>
            </p:txBody>
          </p:sp>
          <p:sp>
            <p:nvSpPr>
              <p:cNvPr id="15378" name="Freeform 18"/>
              <p:cNvSpPr>
                <a:spLocks noChangeArrowheads="1"/>
              </p:cNvSpPr>
              <p:nvPr/>
            </p:nvSpPr>
            <p:spPr bwMode="auto">
              <a:xfrm>
                <a:off x="2620" y="2328"/>
                <a:ext cx="181" cy="202"/>
              </a:xfrm>
              <a:custGeom>
                <a:avLst/>
                <a:gdLst>
                  <a:gd name="G0" fmla="+- 1 0 0"/>
                  <a:gd name="G1" fmla="+- 0 0 0"/>
                  <a:gd name="G2" fmla="*/ 1 27477 60544"/>
                  <a:gd name="G3" fmla="*/ 1 35987 55552"/>
                  <a:gd name="G4" fmla="*/ G3 1 180"/>
                  <a:gd name="G5" fmla="*/ G2 1 G4"/>
                  <a:gd name="G6" fmla="+- 1 0 0"/>
                  <a:gd name="G7" fmla="+- 1 0 0"/>
                  <a:gd name="G8" fmla="+- 1 0 0"/>
                  <a:gd name="G9" fmla="+- 1 0 0"/>
                  <a:gd name="G10" fmla="+- 0 0 0"/>
                  <a:gd name="G11" fmla="+- 1 0 0"/>
                  <a:gd name="G12" fmla="+- 1 0 0"/>
                  <a:gd name="G13" fmla="+- 1 0 0"/>
                  <a:gd name="G14" fmla="+- 1 0 0"/>
                  <a:gd name="G15" fmla="+- 1 0 0"/>
                  <a:gd name="G16" fmla="+- 1 0 0"/>
                  <a:gd name="G17" fmla="+- 1 0 0"/>
                  <a:gd name="G18" fmla="+- 1 0 0"/>
                  <a:gd name="G19" fmla="*/ 1 24577 2"/>
                  <a:gd name="G20" fmla="+- 1 0 0"/>
                  <a:gd name="G21" fmla="+- 1 0 0"/>
                  <a:gd name="G22" fmla="+- 1 0 0"/>
                  <a:gd name="G23" fmla="*/ 1 35987 55552"/>
                  <a:gd name="G24" fmla="*/ G23 1 180"/>
                  <a:gd name="G25" fmla="*/ 0 1 G24"/>
                  <a:gd name="G26" fmla="+- 65496 0 0"/>
                  <a:gd name="G27" fmla="+- 28 0 0"/>
                  <a:gd name="G28" fmla="+- 60 0 0"/>
                  <a:gd name="G29" fmla="+- 100 0 0"/>
                  <a:gd name="G30" fmla="+- 108 0 0"/>
                  <a:gd name="G31" fmla="+- 56 0 0"/>
                  <a:gd name="G32" fmla="+- 0 0 0"/>
                  <a:gd name="G33" fmla="+- 65484 0 0"/>
                  <a:gd name="G34" fmla="+- 65436 0 0"/>
                  <a:gd name="G35" fmla="+- 65476 0 0"/>
                  <a:gd name="T0" fmla="*/ 28 w 140"/>
                  <a:gd name="T1" fmla="*/ 88 h 156"/>
                  <a:gd name="T2" fmla="*/ 0 w 140"/>
                  <a:gd name="T3" fmla="*/ 40 h 156"/>
                  <a:gd name="T4" fmla="*/ 36 w 140"/>
                  <a:gd name="T5" fmla="*/ 8 h 156"/>
                  <a:gd name="T6" fmla="*/ 60 w 140"/>
                  <a:gd name="T7" fmla="*/ 0 h 156"/>
                  <a:gd name="T8" fmla="*/ 104 w 140"/>
                  <a:gd name="T9" fmla="*/ 4 h 156"/>
                  <a:gd name="T10" fmla="*/ 128 w 140"/>
                  <a:gd name="T11" fmla="*/ 20 h 156"/>
                  <a:gd name="T12" fmla="*/ 120 w 140"/>
                  <a:gd name="T13" fmla="*/ 64 h 156"/>
                  <a:gd name="T14" fmla="*/ 128 w 140"/>
                  <a:gd name="T15" fmla="*/ 128 h 156"/>
                  <a:gd name="T16" fmla="*/ 92 w 140"/>
                  <a:gd name="T17" fmla="*/ 144 h 156"/>
                  <a:gd name="T18" fmla="*/ 24 w 140"/>
                  <a:gd name="T19" fmla="*/ 124 h 156"/>
                  <a:gd name="T20" fmla="*/ 28 w 140"/>
                  <a:gd name="T21" fmla="*/ 88 h 156"/>
                  <a:gd name="T22" fmla="*/ 0 w 140"/>
                  <a:gd name="T23" fmla="*/ 0 h 156"/>
                  <a:gd name="T24" fmla="*/ 140 w 140"/>
                  <a:gd name="T25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T22" t="T23" r="T24" b="T25"/>
                <a:pathLst>
                  <a:path w="140" h="156">
                    <a:moveTo>
                      <a:pt x="28" y="88"/>
                    </a:moveTo>
                    <a:cubicBezTo>
                      <a:pt x="17" y="71"/>
                      <a:pt x="6" y="58"/>
                      <a:pt x="0" y="40"/>
                    </a:cubicBezTo>
                    <a:cubicBezTo>
                      <a:pt x="8" y="17"/>
                      <a:pt x="11" y="16"/>
                      <a:pt x="36" y="8"/>
                    </a:cubicBezTo>
                    <a:cubicBezTo>
                      <a:pt x="44" y="5"/>
                      <a:pt x="60" y="0"/>
                      <a:pt x="60" y="0"/>
                    </a:cubicBezTo>
                    <a:cubicBezTo>
                      <a:pt x="75" y="1"/>
                      <a:pt x="90" y="0"/>
                      <a:pt x="104" y="4"/>
                    </a:cubicBezTo>
                    <a:cubicBezTo>
                      <a:pt x="113" y="7"/>
                      <a:pt x="128" y="20"/>
                      <a:pt x="128" y="20"/>
                    </a:cubicBezTo>
                    <a:cubicBezTo>
                      <a:pt x="140" y="38"/>
                      <a:pt x="138" y="52"/>
                      <a:pt x="120" y="64"/>
                    </a:cubicBezTo>
                    <a:cubicBezTo>
                      <a:pt x="120" y="65"/>
                      <a:pt x="132" y="123"/>
                      <a:pt x="128" y="128"/>
                    </a:cubicBezTo>
                    <a:cubicBezTo>
                      <a:pt x="120" y="138"/>
                      <a:pt x="92" y="144"/>
                      <a:pt x="92" y="144"/>
                    </a:cubicBezTo>
                    <a:cubicBezTo>
                      <a:pt x="24" y="135"/>
                      <a:pt x="35" y="156"/>
                      <a:pt x="24" y="124"/>
                    </a:cubicBezTo>
                    <a:cubicBezTo>
                      <a:pt x="30" y="102"/>
                      <a:pt x="28" y="113"/>
                      <a:pt x="28" y="88"/>
                    </a:cubicBezTo>
                    <a:close/>
                  </a:path>
                </a:pathLst>
              </a:custGeom>
              <a:solidFill>
                <a:srgbClr val="FF66FF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6" charset="0"/>
                </a:endParaRPr>
              </a:p>
            </p:txBody>
          </p:sp>
          <p:sp>
            <p:nvSpPr>
              <p:cNvPr id="15379" name="Freeform 19"/>
              <p:cNvSpPr>
                <a:spLocks noChangeArrowheads="1"/>
              </p:cNvSpPr>
              <p:nvPr/>
            </p:nvSpPr>
            <p:spPr bwMode="auto">
              <a:xfrm>
                <a:off x="3031" y="2333"/>
                <a:ext cx="181" cy="202"/>
              </a:xfrm>
              <a:custGeom>
                <a:avLst/>
                <a:gdLst>
                  <a:gd name="G0" fmla="+- 1 0 0"/>
                  <a:gd name="G1" fmla="+- 0 0 0"/>
                  <a:gd name="G2" fmla="*/ 1 27477 60544"/>
                  <a:gd name="G3" fmla="*/ 1 35987 55552"/>
                  <a:gd name="G4" fmla="*/ G3 1 180"/>
                  <a:gd name="G5" fmla="*/ G2 1 G4"/>
                  <a:gd name="G6" fmla="+- 1 0 0"/>
                  <a:gd name="G7" fmla="+- 1 0 0"/>
                  <a:gd name="G8" fmla="+- 1 0 0"/>
                  <a:gd name="G9" fmla="+- 1 0 0"/>
                  <a:gd name="G10" fmla="+- 0 0 0"/>
                  <a:gd name="G11" fmla="+- 1 0 0"/>
                  <a:gd name="G12" fmla="+- 1 0 0"/>
                  <a:gd name="G13" fmla="+- 1 0 0"/>
                  <a:gd name="G14" fmla="+- 1 0 0"/>
                  <a:gd name="G15" fmla="+- 1 0 0"/>
                  <a:gd name="G16" fmla="+- 1 0 0"/>
                  <a:gd name="G17" fmla="+- 1 0 0"/>
                  <a:gd name="G18" fmla="+- 1 0 0"/>
                  <a:gd name="G19" fmla="*/ 1 24577 2"/>
                  <a:gd name="G20" fmla="+- 1 0 0"/>
                  <a:gd name="G21" fmla="+- 1 0 0"/>
                  <a:gd name="G22" fmla="+- 1 0 0"/>
                  <a:gd name="G23" fmla="*/ 1 35987 55552"/>
                  <a:gd name="G24" fmla="*/ G23 1 180"/>
                  <a:gd name="G25" fmla="*/ 0 1 G24"/>
                  <a:gd name="G26" fmla="+- 65496 0 0"/>
                  <a:gd name="G27" fmla="+- 28 0 0"/>
                  <a:gd name="G28" fmla="+- 60 0 0"/>
                  <a:gd name="G29" fmla="+- 100 0 0"/>
                  <a:gd name="G30" fmla="+- 108 0 0"/>
                  <a:gd name="G31" fmla="+- 56 0 0"/>
                  <a:gd name="G32" fmla="+- 0 0 0"/>
                  <a:gd name="G33" fmla="+- 65484 0 0"/>
                  <a:gd name="G34" fmla="+- 65436 0 0"/>
                  <a:gd name="G35" fmla="+- 65476 0 0"/>
                  <a:gd name="T0" fmla="*/ 28 w 140"/>
                  <a:gd name="T1" fmla="*/ 88 h 156"/>
                  <a:gd name="T2" fmla="*/ 0 w 140"/>
                  <a:gd name="T3" fmla="*/ 40 h 156"/>
                  <a:gd name="T4" fmla="*/ 36 w 140"/>
                  <a:gd name="T5" fmla="*/ 8 h 156"/>
                  <a:gd name="T6" fmla="*/ 60 w 140"/>
                  <a:gd name="T7" fmla="*/ 0 h 156"/>
                  <a:gd name="T8" fmla="*/ 104 w 140"/>
                  <a:gd name="T9" fmla="*/ 4 h 156"/>
                  <a:gd name="T10" fmla="*/ 128 w 140"/>
                  <a:gd name="T11" fmla="*/ 20 h 156"/>
                  <a:gd name="T12" fmla="*/ 120 w 140"/>
                  <a:gd name="T13" fmla="*/ 64 h 156"/>
                  <a:gd name="T14" fmla="*/ 128 w 140"/>
                  <a:gd name="T15" fmla="*/ 128 h 156"/>
                  <a:gd name="T16" fmla="*/ 92 w 140"/>
                  <a:gd name="T17" fmla="*/ 144 h 156"/>
                  <a:gd name="T18" fmla="*/ 24 w 140"/>
                  <a:gd name="T19" fmla="*/ 124 h 156"/>
                  <a:gd name="T20" fmla="*/ 28 w 140"/>
                  <a:gd name="T21" fmla="*/ 88 h 156"/>
                  <a:gd name="T22" fmla="*/ 0 w 140"/>
                  <a:gd name="T23" fmla="*/ 0 h 156"/>
                  <a:gd name="T24" fmla="*/ 140 w 140"/>
                  <a:gd name="T25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T22" t="T23" r="T24" b="T25"/>
                <a:pathLst>
                  <a:path w="140" h="156">
                    <a:moveTo>
                      <a:pt x="28" y="88"/>
                    </a:moveTo>
                    <a:cubicBezTo>
                      <a:pt x="17" y="71"/>
                      <a:pt x="6" y="58"/>
                      <a:pt x="0" y="40"/>
                    </a:cubicBezTo>
                    <a:cubicBezTo>
                      <a:pt x="8" y="17"/>
                      <a:pt x="11" y="16"/>
                      <a:pt x="36" y="8"/>
                    </a:cubicBezTo>
                    <a:cubicBezTo>
                      <a:pt x="44" y="5"/>
                      <a:pt x="60" y="0"/>
                      <a:pt x="60" y="0"/>
                    </a:cubicBezTo>
                    <a:cubicBezTo>
                      <a:pt x="75" y="1"/>
                      <a:pt x="90" y="0"/>
                      <a:pt x="104" y="4"/>
                    </a:cubicBezTo>
                    <a:cubicBezTo>
                      <a:pt x="113" y="7"/>
                      <a:pt x="128" y="20"/>
                      <a:pt x="128" y="20"/>
                    </a:cubicBezTo>
                    <a:cubicBezTo>
                      <a:pt x="140" y="38"/>
                      <a:pt x="138" y="52"/>
                      <a:pt x="120" y="64"/>
                    </a:cubicBezTo>
                    <a:cubicBezTo>
                      <a:pt x="120" y="65"/>
                      <a:pt x="132" y="123"/>
                      <a:pt x="128" y="128"/>
                    </a:cubicBezTo>
                    <a:cubicBezTo>
                      <a:pt x="120" y="138"/>
                      <a:pt x="92" y="144"/>
                      <a:pt x="92" y="144"/>
                    </a:cubicBezTo>
                    <a:cubicBezTo>
                      <a:pt x="24" y="135"/>
                      <a:pt x="35" y="156"/>
                      <a:pt x="24" y="124"/>
                    </a:cubicBezTo>
                    <a:cubicBezTo>
                      <a:pt x="30" y="102"/>
                      <a:pt x="28" y="113"/>
                      <a:pt x="28" y="88"/>
                    </a:cubicBezTo>
                    <a:close/>
                  </a:path>
                </a:pathLst>
              </a:custGeom>
              <a:solidFill>
                <a:srgbClr val="FF66FF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6" charset="0"/>
                </a:endParaRPr>
              </a:p>
            </p:txBody>
          </p:sp>
          <p:sp>
            <p:nvSpPr>
              <p:cNvPr id="15380" name="Freeform 20"/>
              <p:cNvSpPr>
                <a:spLocks noChangeArrowheads="1"/>
              </p:cNvSpPr>
              <p:nvPr/>
            </p:nvSpPr>
            <p:spPr bwMode="auto">
              <a:xfrm>
                <a:off x="2142" y="2392"/>
                <a:ext cx="1309" cy="79"/>
              </a:xfrm>
              <a:custGeom>
                <a:avLst/>
                <a:gdLst>
                  <a:gd name="G0" fmla="+- 44 0 0"/>
                  <a:gd name="G1" fmla="*/ 1 7683 36096"/>
                  <a:gd name="G2" fmla="+- 1 0 0"/>
                  <a:gd name="G3" fmla="+- 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G10" fmla="+- 1 0 0"/>
                  <a:gd name="G11" fmla="+- 1 0 0"/>
                  <a:gd name="G12" fmla="+- 1 0 0"/>
                  <a:gd name="G13" fmla="+- 1 0 0"/>
                  <a:gd name="G14" fmla="+- 1 0 0"/>
                  <a:gd name="G15" fmla="+- 1 0 0"/>
                  <a:gd name="G16" fmla="+- 1 0 0"/>
                  <a:gd name="G17" fmla="+- 1 0 0"/>
                  <a:gd name="G18" fmla="+- 1 0 0"/>
                  <a:gd name="G19" fmla="+- 1 0 0"/>
                  <a:gd name="G20" fmla="+- 1 0 0"/>
                  <a:gd name="G21" fmla="+- 1 0 0"/>
                  <a:gd name="G22" fmla="+- 1 0 0"/>
                  <a:gd name="G23" fmla="+- 1 0 0"/>
                  <a:gd name="G24" fmla="+- 1 0 0"/>
                  <a:gd name="G25" fmla="+- 1 0 0"/>
                  <a:gd name="G26" fmla="+- 1 0 0"/>
                  <a:gd name="G27" fmla="+- 1 0 0"/>
                  <a:gd name="G28" fmla="+- 1 0 0"/>
                  <a:gd name="G29" fmla="*/ 1 5147 35328"/>
                  <a:gd name="G30" fmla="*/ 1 35987 55552"/>
                  <a:gd name="G31" fmla="*/ G30 1 180"/>
                  <a:gd name="G32" fmla="*/ G29 1 G31"/>
                  <a:gd name="G33" fmla="+- 1 0 0"/>
                  <a:gd name="G34" fmla="+- 1 0 0"/>
                  <a:gd name="G35" fmla="+- 1 0 0"/>
                  <a:gd name="G36" fmla="+- 1 0 0"/>
                  <a:gd name="G37" fmla="+- 1 0 0"/>
                  <a:gd name="G38" fmla="+- 1 0 0"/>
                  <a:gd name="G39" fmla="+- 1 0 0"/>
                  <a:gd name="G40" fmla="+- 1 0 0"/>
                  <a:gd name="G41" fmla="+- 1 0 0"/>
                  <a:gd name="G42" fmla="+- 1 0 0"/>
                  <a:gd name="G43" fmla="+- 1 0 0"/>
                  <a:gd name="G44" fmla="+- 1 0 0"/>
                  <a:gd name="G45" fmla="+- 1 0 0"/>
                  <a:gd name="G46" fmla="+- 1 0 0"/>
                  <a:gd name="G47" fmla="+- 1 0 0"/>
                  <a:gd name="G48" fmla="+- 1 0 0"/>
                  <a:gd name="G49" fmla="*/ 1 24577 2"/>
                  <a:gd name="G50" fmla="+- 1 0 0"/>
                  <a:gd name="G51" fmla="+- 1 0 0"/>
                  <a:gd name="G52" fmla="+- 1 0 0"/>
                  <a:gd name="G53" fmla="+- 1 0 0"/>
                  <a:gd name="G54" fmla="+- 1 0 0"/>
                  <a:gd name="G55" fmla="+- 1 0 0"/>
                  <a:gd name="G56" fmla="+- 1 0 0"/>
                  <a:gd name="G57" fmla="+- 1 0 0"/>
                  <a:gd name="G58" fmla="+- 35 0 0"/>
                  <a:gd name="G59" fmla="+- 1 0 0"/>
                  <a:gd name="G60" fmla="+- 1 0 0"/>
                  <a:gd name="G61" fmla="+- 1 0 0"/>
                  <a:gd name="G62" fmla="+- 1 0 0"/>
                  <a:gd name="G63" fmla="+- 1 0 0"/>
                  <a:gd name="G64" fmla="+- 1 0 0"/>
                  <a:gd name="G65" fmla="+- 1 0 0"/>
                  <a:gd name="G66" fmla="+- 1 0 0"/>
                  <a:gd name="G67" fmla="+- 1 0 0"/>
                  <a:gd name="G68" fmla="+- 1 0 0"/>
                  <a:gd name="G69" fmla="+- 1 0 0"/>
                  <a:gd name="G70" fmla="+- 1 0 0"/>
                  <a:gd name="G71" fmla="+- 1 0 0"/>
                  <a:gd name="G72" fmla="+- 1 0 0"/>
                  <a:gd name="G73" fmla="+- 1 0 0"/>
                  <a:gd name="G74" fmla="+- 1 0 0"/>
                  <a:gd name="G75" fmla="+- 1 0 0"/>
                  <a:gd name="G76" fmla="+- 1 0 0"/>
                  <a:gd name="G77" fmla="+- 1 0 0"/>
                  <a:gd name="G78" fmla="+- 1 0 0"/>
                  <a:gd name="G79" fmla="+- 1 0 0"/>
                  <a:gd name="G80" fmla="+- 1 0 0"/>
                  <a:gd name="G81" fmla="+- 1 0 0"/>
                  <a:gd name="G82" fmla="+- 1 0 0"/>
                  <a:gd name="G83" fmla="+- 1 0 0"/>
                  <a:gd name="G84" fmla="+- 1 0 0"/>
                  <a:gd name="G85" fmla="+- 1 0 0"/>
                  <a:gd name="G86" fmla="+- 1 0 0"/>
                  <a:gd name="G87" fmla="+- 1 0 0"/>
                  <a:gd name="G88" fmla="+- 1 0 0"/>
                  <a:gd name="G89" fmla="+- 1 0 0"/>
                  <a:gd name="G90" fmla="+- 1 0 0"/>
                  <a:gd name="G91" fmla="+- 1 0 0"/>
                  <a:gd name="G92" fmla="+- 1 0 0"/>
                  <a:gd name="G93" fmla="+- 1 0 0"/>
                  <a:gd name="T0" fmla="*/ 0 w 1008"/>
                  <a:gd name="T1" fmla="*/ 35 h 62"/>
                  <a:gd name="T2" fmla="*/ 52 w 1008"/>
                  <a:gd name="T3" fmla="*/ 23 h 62"/>
                  <a:gd name="T4" fmla="*/ 124 w 1008"/>
                  <a:gd name="T5" fmla="*/ 31 h 62"/>
                  <a:gd name="T6" fmla="*/ 164 w 1008"/>
                  <a:gd name="T7" fmla="*/ 27 h 62"/>
                  <a:gd name="T8" fmla="*/ 212 w 1008"/>
                  <a:gd name="T9" fmla="*/ 51 h 62"/>
                  <a:gd name="T10" fmla="*/ 248 w 1008"/>
                  <a:gd name="T11" fmla="*/ 39 h 62"/>
                  <a:gd name="T12" fmla="*/ 276 w 1008"/>
                  <a:gd name="T13" fmla="*/ 51 h 62"/>
                  <a:gd name="T14" fmla="*/ 284 w 1008"/>
                  <a:gd name="T15" fmla="*/ 27 h 62"/>
                  <a:gd name="T16" fmla="*/ 296 w 1008"/>
                  <a:gd name="T17" fmla="*/ 51 h 62"/>
                  <a:gd name="T18" fmla="*/ 320 w 1008"/>
                  <a:gd name="T19" fmla="*/ 59 h 62"/>
                  <a:gd name="T20" fmla="*/ 360 w 1008"/>
                  <a:gd name="T21" fmla="*/ 31 h 62"/>
                  <a:gd name="T22" fmla="*/ 424 w 1008"/>
                  <a:gd name="T23" fmla="*/ 27 h 62"/>
                  <a:gd name="T24" fmla="*/ 532 w 1008"/>
                  <a:gd name="T25" fmla="*/ 39 h 62"/>
                  <a:gd name="T26" fmla="*/ 564 w 1008"/>
                  <a:gd name="T27" fmla="*/ 27 h 62"/>
                  <a:gd name="T28" fmla="*/ 588 w 1008"/>
                  <a:gd name="T29" fmla="*/ 19 h 62"/>
                  <a:gd name="T30" fmla="*/ 596 w 1008"/>
                  <a:gd name="T31" fmla="*/ 31 h 62"/>
                  <a:gd name="T32" fmla="*/ 620 w 1008"/>
                  <a:gd name="T33" fmla="*/ 15 h 62"/>
                  <a:gd name="T34" fmla="*/ 652 w 1008"/>
                  <a:gd name="T35" fmla="*/ 31 h 62"/>
                  <a:gd name="T36" fmla="*/ 692 w 1008"/>
                  <a:gd name="T37" fmla="*/ 43 h 62"/>
                  <a:gd name="T38" fmla="*/ 764 w 1008"/>
                  <a:gd name="T39" fmla="*/ 39 h 62"/>
                  <a:gd name="T40" fmla="*/ 800 w 1008"/>
                  <a:gd name="T41" fmla="*/ 43 h 62"/>
                  <a:gd name="T42" fmla="*/ 824 w 1008"/>
                  <a:gd name="T43" fmla="*/ 35 h 62"/>
                  <a:gd name="T44" fmla="*/ 848 w 1008"/>
                  <a:gd name="T45" fmla="*/ 15 h 62"/>
                  <a:gd name="T46" fmla="*/ 852 w 1008"/>
                  <a:gd name="T47" fmla="*/ 27 h 62"/>
                  <a:gd name="T48" fmla="*/ 864 w 1008"/>
                  <a:gd name="T49" fmla="*/ 31 h 62"/>
                  <a:gd name="T50" fmla="*/ 884 w 1008"/>
                  <a:gd name="T51" fmla="*/ 23 h 62"/>
                  <a:gd name="T52" fmla="*/ 892 w 1008"/>
                  <a:gd name="T53" fmla="*/ 35 h 62"/>
                  <a:gd name="T54" fmla="*/ 924 w 1008"/>
                  <a:gd name="T55" fmla="*/ 15 h 62"/>
                  <a:gd name="T56" fmla="*/ 936 w 1008"/>
                  <a:gd name="T57" fmla="*/ 19 h 62"/>
                  <a:gd name="T58" fmla="*/ 944 w 1008"/>
                  <a:gd name="T59" fmla="*/ 43 h 62"/>
                  <a:gd name="T60" fmla="*/ 1008 w 1008"/>
                  <a:gd name="T61" fmla="*/ 43 h 62"/>
                  <a:gd name="T62" fmla="*/ 0 w 1008"/>
                  <a:gd name="T63" fmla="*/ 0 h 62"/>
                  <a:gd name="T64" fmla="*/ 1008 w 1008"/>
                  <a:gd name="T65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T62" t="T63" r="T64" b="T65"/>
                <a:pathLst>
                  <a:path w="1008" h="62">
                    <a:moveTo>
                      <a:pt x="0" y="35"/>
                    </a:moveTo>
                    <a:cubicBezTo>
                      <a:pt x="33" y="24"/>
                      <a:pt x="16" y="28"/>
                      <a:pt x="52" y="23"/>
                    </a:cubicBezTo>
                    <a:cubicBezTo>
                      <a:pt x="88" y="35"/>
                      <a:pt x="68" y="36"/>
                      <a:pt x="124" y="31"/>
                    </a:cubicBezTo>
                    <a:cubicBezTo>
                      <a:pt x="153" y="21"/>
                      <a:pt x="140" y="21"/>
                      <a:pt x="164" y="27"/>
                    </a:cubicBezTo>
                    <a:cubicBezTo>
                      <a:pt x="203" y="23"/>
                      <a:pt x="204" y="18"/>
                      <a:pt x="212" y="51"/>
                    </a:cubicBezTo>
                    <a:cubicBezTo>
                      <a:pt x="244" y="40"/>
                      <a:pt x="208" y="31"/>
                      <a:pt x="248" y="39"/>
                    </a:cubicBezTo>
                    <a:cubicBezTo>
                      <a:pt x="254" y="57"/>
                      <a:pt x="259" y="62"/>
                      <a:pt x="276" y="51"/>
                    </a:cubicBezTo>
                    <a:cubicBezTo>
                      <a:pt x="279" y="43"/>
                      <a:pt x="279" y="20"/>
                      <a:pt x="284" y="27"/>
                    </a:cubicBezTo>
                    <a:cubicBezTo>
                      <a:pt x="289" y="34"/>
                      <a:pt x="289" y="46"/>
                      <a:pt x="296" y="51"/>
                    </a:cubicBezTo>
                    <a:cubicBezTo>
                      <a:pt x="303" y="56"/>
                      <a:pt x="320" y="59"/>
                      <a:pt x="320" y="59"/>
                    </a:cubicBezTo>
                    <a:cubicBezTo>
                      <a:pt x="340" y="52"/>
                      <a:pt x="333" y="40"/>
                      <a:pt x="360" y="31"/>
                    </a:cubicBezTo>
                    <a:cubicBezTo>
                      <a:pt x="382" y="38"/>
                      <a:pt x="403" y="34"/>
                      <a:pt x="424" y="27"/>
                    </a:cubicBezTo>
                    <a:cubicBezTo>
                      <a:pt x="461" y="30"/>
                      <a:pt x="495" y="36"/>
                      <a:pt x="532" y="39"/>
                    </a:cubicBezTo>
                    <a:cubicBezTo>
                      <a:pt x="560" y="58"/>
                      <a:pt x="548" y="37"/>
                      <a:pt x="564" y="27"/>
                    </a:cubicBezTo>
                    <a:cubicBezTo>
                      <a:pt x="571" y="23"/>
                      <a:pt x="588" y="19"/>
                      <a:pt x="588" y="19"/>
                    </a:cubicBezTo>
                    <a:cubicBezTo>
                      <a:pt x="591" y="23"/>
                      <a:pt x="591" y="32"/>
                      <a:pt x="596" y="31"/>
                    </a:cubicBezTo>
                    <a:cubicBezTo>
                      <a:pt x="606" y="30"/>
                      <a:pt x="620" y="15"/>
                      <a:pt x="620" y="15"/>
                    </a:cubicBezTo>
                    <a:cubicBezTo>
                      <a:pt x="639" y="28"/>
                      <a:pt x="627" y="37"/>
                      <a:pt x="652" y="31"/>
                    </a:cubicBezTo>
                    <a:cubicBezTo>
                      <a:pt x="672" y="1"/>
                      <a:pt x="675" y="32"/>
                      <a:pt x="692" y="43"/>
                    </a:cubicBezTo>
                    <a:cubicBezTo>
                      <a:pt x="717" y="37"/>
                      <a:pt x="739" y="44"/>
                      <a:pt x="764" y="39"/>
                    </a:cubicBezTo>
                    <a:cubicBezTo>
                      <a:pt x="776" y="40"/>
                      <a:pt x="788" y="44"/>
                      <a:pt x="800" y="43"/>
                    </a:cubicBezTo>
                    <a:cubicBezTo>
                      <a:pt x="808" y="42"/>
                      <a:pt x="824" y="35"/>
                      <a:pt x="824" y="35"/>
                    </a:cubicBezTo>
                    <a:cubicBezTo>
                      <a:pt x="825" y="34"/>
                      <a:pt x="844" y="14"/>
                      <a:pt x="848" y="15"/>
                    </a:cubicBezTo>
                    <a:cubicBezTo>
                      <a:pt x="852" y="16"/>
                      <a:pt x="849" y="24"/>
                      <a:pt x="852" y="27"/>
                    </a:cubicBezTo>
                    <a:cubicBezTo>
                      <a:pt x="855" y="30"/>
                      <a:pt x="860" y="30"/>
                      <a:pt x="864" y="31"/>
                    </a:cubicBezTo>
                    <a:cubicBezTo>
                      <a:pt x="870" y="13"/>
                      <a:pt x="873" y="0"/>
                      <a:pt x="884" y="23"/>
                    </a:cubicBezTo>
                    <a:cubicBezTo>
                      <a:pt x="886" y="27"/>
                      <a:pt x="889" y="31"/>
                      <a:pt x="892" y="35"/>
                    </a:cubicBezTo>
                    <a:cubicBezTo>
                      <a:pt x="907" y="30"/>
                      <a:pt x="909" y="20"/>
                      <a:pt x="924" y="15"/>
                    </a:cubicBezTo>
                    <a:cubicBezTo>
                      <a:pt x="928" y="16"/>
                      <a:pt x="934" y="16"/>
                      <a:pt x="936" y="19"/>
                    </a:cubicBezTo>
                    <a:cubicBezTo>
                      <a:pt x="941" y="26"/>
                      <a:pt x="936" y="43"/>
                      <a:pt x="944" y="43"/>
                    </a:cubicBezTo>
                    <a:cubicBezTo>
                      <a:pt x="965" y="43"/>
                      <a:pt x="987" y="43"/>
                      <a:pt x="1008" y="43"/>
                    </a:cubicBezTo>
                  </a:path>
                </a:pathLst>
              </a:custGeom>
              <a:noFill/>
              <a:ln w="28440" cap="sq">
                <a:solidFill>
                  <a:srgbClr val="FFCC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6" charset="0"/>
                </a:endParaRPr>
              </a:p>
            </p:txBody>
          </p:sp>
        </p:grpSp>
        <p:sp>
          <p:nvSpPr>
            <p:cNvPr id="15381" name="Text Box 21"/>
            <p:cNvSpPr txBox="1">
              <a:spLocks noChangeArrowheads="1"/>
            </p:cNvSpPr>
            <p:nvPr/>
          </p:nvSpPr>
          <p:spPr bwMode="auto">
            <a:xfrm>
              <a:off x="2636" y="1579"/>
              <a:ext cx="317" cy="17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it-IT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 PL SungtiL GB" charset="0"/>
                  <a:cs typeface="AR PL SungtiL GB" charset="0"/>
                </a:rPr>
                <a:t>DNA</a:t>
              </a:r>
            </a:p>
          </p:txBody>
        </p:sp>
        <p:sp>
          <p:nvSpPr>
            <p:cNvPr id="15382" name="Text Box 22"/>
            <p:cNvSpPr txBox="1">
              <a:spLocks noChangeArrowheads="1"/>
            </p:cNvSpPr>
            <p:nvPr/>
          </p:nvSpPr>
          <p:spPr bwMode="auto">
            <a:xfrm>
              <a:off x="3288" y="2072"/>
              <a:ext cx="403" cy="17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it-IT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 PL SungtiL GB" charset="0"/>
                  <a:cs typeface="AR PL SungtiL GB" charset="0"/>
                </a:rPr>
                <a:t>mRNA</a:t>
              </a:r>
            </a:p>
          </p:txBody>
        </p:sp>
        <p:sp>
          <p:nvSpPr>
            <p:cNvPr id="15383" name="Text Box 23"/>
            <p:cNvSpPr txBox="1">
              <a:spLocks noChangeArrowheads="1"/>
            </p:cNvSpPr>
            <p:nvPr/>
          </p:nvSpPr>
          <p:spPr bwMode="auto">
            <a:xfrm>
              <a:off x="2331" y="2134"/>
              <a:ext cx="519" cy="17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it-IT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 PL SungtiL GB" charset="0"/>
                  <a:cs typeface="AR PL SungtiL GB" charset="0"/>
                </a:rPr>
                <a:t>ribosomi</a:t>
              </a:r>
            </a:p>
          </p:txBody>
        </p:sp>
        <p:sp>
          <p:nvSpPr>
            <p:cNvPr id="15384" name="Line 24"/>
            <p:cNvSpPr>
              <a:spLocks noChangeShapeType="1"/>
            </p:cNvSpPr>
            <p:nvPr/>
          </p:nvSpPr>
          <p:spPr bwMode="auto">
            <a:xfrm flipH="1" flipV="1">
              <a:off x="3201" y="1999"/>
              <a:ext cx="241" cy="95"/>
            </a:xfrm>
            <a:prstGeom prst="line">
              <a:avLst/>
            </a:prstGeom>
            <a:noFill/>
            <a:ln w="19080" cap="sq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6" charset="0"/>
              </a:endParaRPr>
            </a:p>
          </p:txBody>
        </p:sp>
        <p:grpSp>
          <p:nvGrpSpPr>
            <p:cNvPr id="15385" name="Group 25"/>
            <p:cNvGrpSpPr>
              <a:grpSpLocks/>
            </p:cNvGrpSpPr>
            <p:nvPr/>
          </p:nvGrpSpPr>
          <p:grpSpPr bwMode="auto">
            <a:xfrm>
              <a:off x="1680" y="1735"/>
              <a:ext cx="371" cy="633"/>
              <a:chOff x="1680" y="1735"/>
              <a:chExt cx="371" cy="633"/>
            </a:xfrm>
          </p:grpSpPr>
          <p:sp>
            <p:nvSpPr>
              <p:cNvPr id="15386" name="Text Box 26"/>
              <p:cNvSpPr txBox="1">
                <a:spLocks noChangeArrowheads="1"/>
              </p:cNvSpPr>
              <p:nvPr/>
            </p:nvSpPr>
            <p:spPr bwMode="auto">
              <a:xfrm>
                <a:off x="1680" y="1735"/>
                <a:ext cx="371" cy="633"/>
              </a:xfrm>
              <a:prstGeom prst="rect">
                <a:avLst/>
              </a:prstGeom>
              <a:noFill/>
              <a:ln w="9525" cap="flat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kumimoji="0" lang="it-IT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AR PL SungtiL GB" charset="0"/>
                    <a:cs typeface="AR PL SungtiL GB" charset="0"/>
                  </a:rPr>
                  <a:t>THFA</a:t>
                </a: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endParaRPr kumimoji="0" lang="it-IT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 PL SungtiL GB" charset="0"/>
                  <a:cs typeface="AR PL SungtiL GB" charset="0"/>
                </a:endParaRP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endParaRPr kumimoji="0" lang="it-IT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 PL SungtiL GB" charset="0"/>
                  <a:cs typeface="AR PL SungtiL GB" charset="0"/>
                </a:endParaRP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endParaRPr kumimoji="0" lang="it-IT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 PL SungtiL GB" charset="0"/>
                  <a:cs typeface="AR PL SungtiL GB" charset="0"/>
                </a:endParaRP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kumimoji="0" lang="it-IT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AR PL SungtiL GB" charset="0"/>
                    <a:cs typeface="AR PL SungtiL GB" charset="0"/>
                  </a:rPr>
                  <a:t>PABA</a:t>
                </a:r>
              </a:p>
            </p:txBody>
          </p:sp>
          <p:sp>
            <p:nvSpPr>
              <p:cNvPr id="15387" name="Line 27"/>
              <p:cNvSpPr>
                <a:spLocks noChangeShapeType="1"/>
              </p:cNvSpPr>
              <p:nvPr/>
            </p:nvSpPr>
            <p:spPr bwMode="auto">
              <a:xfrm flipV="1">
                <a:off x="1872" y="1897"/>
                <a:ext cx="0" cy="313"/>
              </a:xfrm>
              <a:prstGeom prst="line">
                <a:avLst/>
              </a:prstGeom>
              <a:noFill/>
              <a:ln w="28440" cap="sq">
                <a:solidFill>
                  <a:srgbClr val="FF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6" charset="0"/>
                </a:endParaRPr>
              </a:p>
            </p:txBody>
          </p:sp>
          <p:sp>
            <p:nvSpPr>
              <p:cNvPr id="15388" name="Line 28"/>
              <p:cNvSpPr>
                <a:spLocks noChangeShapeType="1"/>
              </p:cNvSpPr>
              <p:nvPr/>
            </p:nvSpPr>
            <p:spPr bwMode="auto">
              <a:xfrm>
                <a:off x="1748" y="2059"/>
                <a:ext cx="250" cy="0"/>
              </a:xfrm>
              <a:prstGeom prst="line">
                <a:avLst/>
              </a:prstGeom>
              <a:noFill/>
              <a:ln w="5724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6" charset="0"/>
                </a:endParaRPr>
              </a:p>
            </p:txBody>
          </p:sp>
        </p:grpSp>
      </p:grpSp>
      <p:sp>
        <p:nvSpPr>
          <p:cNvPr id="15389" name="Line 29"/>
          <p:cNvSpPr>
            <a:spLocks noChangeShapeType="1"/>
          </p:cNvSpPr>
          <p:nvPr/>
        </p:nvSpPr>
        <p:spPr bwMode="auto">
          <a:xfrm>
            <a:off x="1806575" y="2060575"/>
            <a:ext cx="1089025" cy="495300"/>
          </a:xfrm>
          <a:prstGeom prst="line">
            <a:avLst/>
          </a:prstGeom>
          <a:noFill/>
          <a:ln w="28440" cap="sq">
            <a:solidFill>
              <a:srgbClr val="66FF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sp>
        <p:nvSpPr>
          <p:cNvPr id="15390" name="AutoShape 30"/>
          <p:cNvSpPr>
            <a:spLocks noChangeArrowheads="1"/>
          </p:cNvSpPr>
          <p:nvPr/>
        </p:nvSpPr>
        <p:spPr bwMode="auto">
          <a:xfrm>
            <a:off x="990600" y="4606925"/>
            <a:ext cx="1676400" cy="1295400"/>
          </a:xfrm>
          <a:prstGeom prst="wedgeRoundRectCallout">
            <a:avLst>
              <a:gd name="adj1" fmla="val 53884"/>
              <a:gd name="adj2" fmla="val -168870"/>
              <a:gd name="adj3" fmla="val 16667"/>
            </a:avLst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sp>
        <p:nvSpPr>
          <p:cNvPr id="15391" name="AutoShape 31"/>
          <p:cNvSpPr>
            <a:spLocks noChangeArrowheads="1"/>
          </p:cNvSpPr>
          <p:nvPr/>
        </p:nvSpPr>
        <p:spPr bwMode="auto">
          <a:xfrm>
            <a:off x="3357563" y="4953000"/>
            <a:ext cx="1676400" cy="1752600"/>
          </a:xfrm>
          <a:prstGeom prst="wedgeRoundRectCallout">
            <a:avLst>
              <a:gd name="adj1" fmla="val -15435"/>
              <a:gd name="adj2" fmla="val -72375"/>
              <a:gd name="adj3" fmla="val 16667"/>
            </a:avLst>
          </a:prstGeom>
          <a:noFill/>
          <a:ln w="28440" cap="sq">
            <a:solidFill>
              <a:srgbClr val="00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sp>
        <p:nvSpPr>
          <p:cNvPr id="15392" name="AutoShape 32"/>
          <p:cNvSpPr>
            <a:spLocks noChangeArrowheads="1"/>
          </p:cNvSpPr>
          <p:nvPr/>
        </p:nvSpPr>
        <p:spPr bwMode="auto">
          <a:xfrm>
            <a:off x="6096000" y="4419600"/>
            <a:ext cx="1905000" cy="2133600"/>
          </a:xfrm>
          <a:prstGeom prst="wedgeRoundRectCallout">
            <a:avLst>
              <a:gd name="adj1" fmla="val -127167"/>
              <a:gd name="adj2" fmla="val -72319"/>
              <a:gd name="adj3" fmla="val 16667"/>
            </a:avLst>
          </a:prstGeom>
          <a:noFill/>
          <a:ln w="28440" cap="sq">
            <a:solidFill>
              <a:srgbClr val="66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sp>
        <p:nvSpPr>
          <p:cNvPr id="15393" name="AutoShape 33"/>
          <p:cNvSpPr>
            <a:spLocks noChangeArrowheads="1"/>
          </p:cNvSpPr>
          <p:nvPr/>
        </p:nvSpPr>
        <p:spPr bwMode="auto">
          <a:xfrm>
            <a:off x="3581400" y="228600"/>
            <a:ext cx="1905000" cy="1600200"/>
          </a:xfrm>
          <a:prstGeom prst="wedgeRoundRectCallout">
            <a:avLst>
              <a:gd name="adj1" fmla="val 23083"/>
              <a:gd name="adj2" fmla="val 135019"/>
              <a:gd name="adj3" fmla="val 16667"/>
            </a:avLst>
          </a:prstGeom>
          <a:noFill/>
          <a:ln w="28440" cap="sq">
            <a:solidFill>
              <a:srgbClr val="FF33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07717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388" y="63500"/>
            <a:ext cx="5737225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691680" y="6032500"/>
            <a:ext cx="5760640" cy="2718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spc="-15" dirty="0" smtClean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Bersagli </a:t>
            </a:r>
            <a:r>
              <a:rPr lang="it-IT" sz="1400" b="1" spc="-15" dirty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dei principali antibiotici sulla cellula batterica.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762120" y="350496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Parete cellulare
(composizione chimica e funzione)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9" name="TextShape 2"/>
          <p:cNvSpPr txBox="1"/>
          <p:nvPr/>
        </p:nvSpPr>
        <p:spPr>
          <a:xfrm>
            <a:off x="762120" y="4800600"/>
            <a:ext cx="7772400" cy="1752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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/>
              </a:rPr>
              <a:t>È composta da acidi teicoici e peptidoglicano (Gram+).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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/>
              </a:rPr>
              <a:t>Peptidoglicano e membrana esterna costituita da lipopolisaccaridi, lipidi e proteine (Gram</a:t>
            </a: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/>
                <a:ea typeface="Symbol"/>
              </a:rPr>
              <a:t></a:t>
            </a: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/>
              </a:rPr>
              <a:t>).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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/>
              </a:rPr>
              <a:t>Possiede una struttura rigida che conferisce una forma alla cellula e la protegge dai fattori esterni.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0" name="CustomShape 3"/>
          <p:cNvSpPr/>
          <p:nvPr/>
        </p:nvSpPr>
        <p:spPr>
          <a:xfrm>
            <a:off x="685800" y="1600200"/>
            <a:ext cx="7772400" cy="182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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/>
              </a:rPr>
              <a:t>Struttura rigida che conferisce alla cellula la sua forma.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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/>
              </a:rPr>
              <a:t>Strato uniforme denso e spesso (da 100 a 800Å).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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/>
              </a:rPr>
              <a:t>Costituisce una parte notevole del peso secco della cellula (10-40%).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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/>
              </a:rPr>
              <a:t>È essenziale all’accrescimento ed alla divisione cellulare.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1" name="CustomShape 4"/>
          <p:cNvSpPr/>
          <p:nvPr/>
        </p:nvSpPr>
        <p:spPr>
          <a:xfrm>
            <a:off x="685800" y="76320"/>
            <a:ext cx="7772400" cy="114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Parete cellulare
(caratteristiche generali)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42524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760320" y="81000"/>
            <a:ext cx="7777080" cy="114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" name="CustomShape 2"/>
          <p:cNvSpPr/>
          <p:nvPr/>
        </p:nvSpPr>
        <p:spPr>
          <a:xfrm>
            <a:off x="992160" y="266760"/>
            <a:ext cx="743040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</a:rPr>
              <a:t>Rappresentazione schematica della parete dei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4" name="CustomShape 3"/>
          <p:cNvSpPr/>
          <p:nvPr/>
        </p:nvSpPr>
        <p:spPr>
          <a:xfrm>
            <a:off x="979560" y="254160"/>
            <a:ext cx="743040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Arial"/>
              </a:rPr>
              <a:t>Rappresentazione schematica della parete dei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5" name="CustomShape 4"/>
          <p:cNvSpPr/>
          <p:nvPr/>
        </p:nvSpPr>
        <p:spPr>
          <a:xfrm>
            <a:off x="2260440" y="693720"/>
            <a:ext cx="479520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</a:rPr>
              <a:t>batteri Gram positivi e negativi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6" name="CustomShape 5"/>
          <p:cNvSpPr/>
          <p:nvPr/>
        </p:nvSpPr>
        <p:spPr>
          <a:xfrm>
            <a:off x="2247840" y="681120"/>
            <a:ext cx="479520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Arial"/>
              </a:rPr>
              <a:t>batteri Gram positivi e negativi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27" name="Picture 2" descr="http://universita.elsevier.it/cm/img/murray/00002/8OSPYK_PQ.jpg"/>
          <p:cNvPicPr/>
          <p:nvPr/>
        </p:nvPicPr>
        <p:blipFill>
          <a:blip r:embed="rId2" cstate="print"/>
          <a:stretch/>
        </p:blipFill>
        <p:spPr>
          <a:xfrm>
            <a:off x="1116000" y="1442880"/>
            <a:ext cx="6985080" cy="4865760"/>
          </a:xfrm>
          <a:prstGeom prst="rect">
            <a:avLst/>
          </a:prstGeom>
          <a:ln>
            <a:noFill/>
          </a:ln>
        </p:spPr>
      </p:pic>
      <p:sp>
        <p:nvSpPr>
          <p:cNvPr id="128" name="CustomShape 6"/>
          <p:cNvSpPr/>
          <p:nvPr/>
        </p:nvSpPr>
        <p:spPr>
          <a:xfrm>
            <a:off x="2412000" y="5906880"/>
            <a:ext cx="1942200" cy="398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</a:rPr>
              <a:t>  Gram positivi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9" name="CustomShape 7"/>
          <p:cNvSpPr/>
          <p:nvPr/>
        </p:nvSpPr>
        <p:spPr>
          <a:xfrm>
            <a:off x="4428360" y="5906880"/>
            <a:ext cx="2016360" cy="398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Arial"/>
              </a:rPr>
              <a:t> Gram negativi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9803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792163"/>
            <a:ext cx="9017000" cy="43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3500" y="6032500"/>
            <a:ext cx="9017000" cy="27186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spc="-15" dirty="0" smtClean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 </a:t>
            </a:r>
            <a:r>
              <a:rPr lang="it-IT" sz="1400" b="1" spc="-15" dirty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Differenze nella parete cellulare tra batteri Gram-positivi e Gram-negativi.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2775585" cy="1736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838080" y="-360"/>
            <a:ext cx="7772400" cy="6094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</a:rPr>
              <a:t>Struttura del peptidoglicano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7" name="Picture 3" descr="A:\Struttura del peptidoglicano.jpg"/>
          <p:cNvPicPr/>
          <p:nvPr/>
        </p:nvPicPr>
        <p:blipFill>
          <a:blip r:embed="rId2" cstate="print"/>
          <a:stretch/>
        </p:blipFill>
        <p:spPr>
          <a:xfrm>
            <a:off x="361800" y="765000"/>
            <a:ext cx="4570560" cy="3743640"/>
          </a:xfrm>
          <a:prstGeom prst="rect">
            <a:avLst/>
          </a:prstGeom>
          <a:ln>
            <a:noFill/>
          </a:ln>
        </p:spPr>
      </p:pic>
      <p:sp>
        <p:nvSpPr>
          <p:cNvPr id="138" name="CustomShape 2"/>
          <p:cNvSpPr/>
          <p:nvPr/>
        </p:nvSpPr>
        <p:spPr>
          <a:xfrm>
            <a:off x="395280" y="4724280"/>
            <a:ext cx="8280360" cy="180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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/>
              </a:rPr>
              <a:t>La parte rigida di una cellula batterica è una struttura polimerica chiamata mureina, peptidoglicano o mucoproteina.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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/>
              </a:rPr>
              <a:t>I peptidoglicani sono polimeri molto grandi, formati da tre tipi di unità costitutive: acetiglucosammina (NAG), acido acetil muramico (NAM) ed un peptide costituito da 4 o 5 aminoacidi.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9" name="Picture 2" descr="http://www.chimicare.org/curiosita/wp-content/uploads/2011/05/peptidoglicano-monomero.jpg"/>
          <p:cNvPicPr/>
          <p:nvPr/>
        </p:nvPicPr>
        <p:blipFill>
          <a:blip r:embed="rId3" cstate="print"/>
          <a:stretch/>
        </p:blipFill>
        <p:spPr>
          <a:xfrm>
            <a:off x="5076720" y="765000"/>
            <a:ext cx="3743280" cy="3743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91912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de"/>
          <p:cNvPicPr>
            <a:picLocks noChangeAspect="1"/>
          </p:cNvPicPr>
          <p:nvPr/>
        </p:nvPicPr>
        <p:blipFill>
          <a:blip r:embed="rId2" cstate="print"/>
          <a:srcRect t="47248" b="18374"/>
          <a:stretch>
            <a:fillRect/>
          </a:stretch>
        </p:blipFill>
        <p:spPr>
          <a:xfrm>
            <a:off x="0" y="4365104"/>
            <a:ext cx="9144000" cy="2357377"/>
          </a:xfrm>
          <a:prstGeom prst="rect">
            <a:avLst/>
          </a:prstGeom>
        </p:spPr>
      </p:pic>
      <p:pic>
        <p:nvPicPr>
          <p:cNvPr id="4" name="Picture 2" descr="Risultati immagini per peptidoglicano e antibiotici"/>
          <p:cNvPicPr>
            <a:picLocks noChangeAspect="1" noChangeArrowheads="1"/>
          </p:cNvPicPr>
          <p:nvPr/>
        </p:nvPicPr>
        <p:blipFill>
          <a:blip r:embed="rId3" cstate="print"/>
          <a:srcRect l="8479" t="17986" r="6552"/>
          <a:stretch>
            <a:fillRect/>
          </a:stretch>
        </p:blipFill>
        <p:spPr bwMode="auto">
          <a:xfrm>
            <a:off x="2987824" y="116632"/>
            <a:ext cx="5793692" cy="4194152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539552" y="908720"/>
            <a:ext cx="223224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La sintesi del </a:t>
            </a:r>
            <a:r>
              <a:rPr lang="it-IT" sz="2400" dirty="0" err="1" smtClean="0"/>
              <a:t>peptidoglicano</a:t>
            </a:r>
            <a:r>
              <a:rPr lang="it-IT" sz="2400" dirty="0" smtClean="0"/>
              <a:t> avviene in 3 tappe</a:t>
            </a:r>
            <a:endParaRPr lang="it-IT" sz="24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/>
          <p:cNvPicPr>
            <a:picLocks noChangeAspect="1" noChangeArrowheads="1"/>
          </p:cNvPicPr>
          <p:nvPr/>
        </p:nvPicPr>
        <p:blipFill>
          <a:blip r:embed="rId2" cstate="print"/>
          <a:srcRect t="27421" b="23079"/>
          <a:stretch>
            <a:fillRect/>
          </a:stretch>
        </p:blipFill>
        <p:spPr bwMode="auto">
          <a:xfrm>
            <a:off x="0" y="260648"/>
            <a:ext cx="9111710" cy="631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intesi del peptidoglicano"/>
          <p:cNvPicPr>
            <a:picLocks noChangeAspect="1" noChangeArrowheads="1"/>
          </p:cNvPicPr>
          <p:nvPr/>
        </p:nvPicPr>
        <p:blipFill>
          <a:blip r:embed="rId4" cstate="print"/>
          <a:srcRect l="945" t="22150" r="1417" b="43948"/>
          <a:stretch>
            <a:fillRect/>
          </a:stretch>
        </p:blipFill>
        <p:spPr bwMode="auto">
          <a:xfrm>
            <a:off x="5647192" y="3356992"/>
            <a:ext cx="3496808" cy="1631536"/>
          </a:xfrm>
          <a:prstGeom prst="rect">
            <a:avLst/>
          </a:prstGeom>
          <a:noFill/>
        </p:spPr>
      </p:pic>
      <p:pic>
        <p:nvPicPr>
          <p:cNvPr id="4" name="Picture 2" descr="Sintesi del peptidoglicano"/>
          <p:cNvPicPr>
            <a:picLocks noChangeAspect="1" noChangeArrowheads="1"/>
          </p:cNvPicPr>
          <p:nvPr/>
        </p:nvPicPr>
        <p:blipFill>
          <a:blip r:embed="rId4" cstate="print"/>
          <a:srcRect l="8504" t="55902" r="9449" b="1055"/>
          <a:stretch>
            <a:fillRect/>
          </a:stretch>
        </p:blipFill>
        <p:spPr bwMode="auto">
          <a:xfrm>
            <a:off x="5724128" y="550038"/>
            <a:ext cx="3419872" cy="2410880"/>
          </a:xfrm>
          <a:prstGeom prst="rect">
            <a:avLst/>
          </a:prstGeom>
          <a:noFill/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52400" y="0"/>
            <a:ext cx="8839200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Times New Roman" pitchFamily="16" charset="0"/>
              </a:rPr>
              <a:t>INIBIZIONE DELLA SINTESI DELLA PARETE BATTERICA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</p:txBody>
      </p:sp>
      <p:pic>
        <p:nvPicPr>
          <p:cNvPr id="5" name="Picture 2" descr="Sintesi del peptidoglicano"/>
          <p:cNvPicPr>
            <a:picLocks noChangeAspect="1" noChangeArrowheads="1"/>
          </p:cNvPicPr>
          <p:nvPr/>
        </p:nvPicPr>
        <p:blipFill>
          <a:blip r:embed="rId4" cstate="print"/>
          <a:srcRect l="6142" t="1055" r="8031" b="77700"/>
          <a:stretch>
            <a:fillRect/>
          </a:stretch>
        </p:blipFill>
        <p:spPr bwMode="auto">
          <a:xfrm>
            <a:off x="5615607" y="5661248"/>
            <a:ext cx="3528393" cy="1173622"/>
          </a:xfrm>
          <a:prstGeom prst="rect">
            <a:avLst/>
          </a:prstGeom>
          <a:noFill/>
        </p:spPr>
      </p:pic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-468560" y="560388"/>
          <a:ext cx="6022975" cy="6297612"/>
        </p:xfrm>
        <a:graphic>
          <a:graphicData uri="http://schemas.openxmlformats.org/presentationml/2006/ole">
            <p:oleObj spid="_x0000_s8195" r:id="rId5" imgW="6123432" imgH="6409944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2925576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4002" t="52328" r="9601" b="28107"/>
          <a:stretch>
            <a:fillRect/>
          </a:stretch>
        </p:blipFill>
        <p:spPr bwMode="auto">
          <a:xfrm>
            <a:off x="2088595" y="3761429"/>
            <a:ext cx="6049268" cy="24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t="17324"/>
          <a:stretch>
            <a:fillRect/>
          </a:stretch>
        </p:blipFill>
        <p:spPr>
          <a:xfrm>
            <a:off x="0" y="1197565"/>
            <a:ext cx="9144000" cy="5669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8961" t="29935" r="62085" b="55756"/>
          <a:stretch>
            <a:fillRect/>
          </a:stretch>
        </p:blipFill>
        <p:spPr bwMode="auto">
          <a:xfrm>
            <a:off x="827584" y="0"/>
            <a:ext cx="1758803" cy="121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2987824" y="260648"/>
            <a:ext cx="597666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Arial Rounded MT Bold" pitchFamily="34" charset="0"/>
              </a:rPr>
              <a:t>Antibiotici attivi sulla prima tappa del metabolismo del </a:t>
            </a:r>
            <a:r>
              <a:rPr lang="it-IT" sz="2400" dirty="0" err="1" smtClean="0">
                <a:latin typeface="Arial Rounded MT Bold" pitchFamily="34" charset="0"/>
              </a:rPr>
              <a:t>peptidoglicano</a:t>
            </a:r>
            <a:endParaRPr lang="it-IT" sz="2400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4" name="Freccia in su 3"/>
          <p:cNvSpPr/>
          <p:nvPr/>
        </p:nvSpPr>
        <p:spPr>
          <a:xfrm>
            <a:off x="7236296" y="3068960"/>
            <a:ext cx="432048" cy="72008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t="4725"/>
          <a:stretch>
            <a:fillRect/>
          </a:stretch>
        </p:blipFill>
        <p:spPr>
          <a:xfrm>
            <a:off x="0" y="0"/>
            <a:ext cx="9144000" cy="6534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5760" t="42274" r="58245" b="45016"/>
          <a:stretch>
            <a:fillRect/>
          </a:stretch>
        </p:blipFill>
        <p:spPr bwMode="auto">
          <a:xfrm>
            <a:off x="107504" y="5236514"/>
            <a:ext cx="3278364" cy="162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t="20999"/>
          <a:stretch>
            <a:fillRect/>
          </a:stretch>
        </p:blipFill>
        <p:spPr>
          <a:xfrm>
            <a:off x="74" y="1440142"/>
            <a:ext cx="9143926" cy="5417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26562" t="49586" r="32963" b="36104"/>
          <a:stretch>
            <a:fillRect/>
          </a:stretch>
        </p:blipFill>
        <p:spPr bwMode="auto">
          <a:xfrm>
            <a:off x="203043" y="116632"/>
            <a:ext cx="2640765" cy="130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2987824" y="260648"/>
            <a:ext cx="597666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Arial Rounded MT Bold" pitchFamily="34" charset="0"/>
              </a:rPr>
              <a:t>Antibiotici attivi sulla terza tappa del metabolismo del </a:t>
            </a:r>
            <a:r>
              <a:rPr lang="it-IT" sz="2400" dirty="0" err="1" smtClean="0">
                <a:latin typeface="Arial Rounded MT Bold" pitchFamily="34" charset="0"/>
              </a:rPr>
              <a:t>peptidoglicano</a:t>
            </a:r>
            <a:endParaRPr lang="it-IT" sz="2400" dirty="0"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 descr="Risultati immagini per struttura d-alanina e betalattamici"/>
          <p:cNvPicPr>
            <a:picLocks noChangeAspect="1" noChangeArrowheads="1"/>
          </p:cNvPicPr>
          <p:nvPr/>
        </p:nvPicPr>
        <p:blipFill>
          <a:blip r:embed="rId2" cstate="print"/>
          <a:srcRect b="10278"/>
          <a:stretch>
            <a:fillRect/>
          </a:stretch>
        </p:blipFill>
        <p:spPr bwMode="auto">
          <a:xfrm>
            <a:off x="0" y="332656"/>
            <a:ext cx="9144000" cy="61531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 descr="Immagine correl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1" name="Object 1"/>
          <p:cNvGraphicFramePr>
            <a:graphicFrameLocks noChangeAspect="1"/>
          </p:cNvGraphicFramePr>
          <p:nvPr/>
        </p:nvGraphicFramePr>
        <p:xfrm>
          <a:off x="1524000" y="0"/>
          <a:ext cx="6119813" cy="4144963"/>
        </p:xfrm>
        <a:graphic>
          <a:graphicData uri="http://schemas.openxmlformats.org/presentationml/2006/ole">
            <p:oleObj spid="_x0000_s17411" r:id="rId4" imgW="6118508" imgH="4146755" progId="">
              <p:embed/>
            </p:oleObj>
          </a:graphicData>
        </a:graphic>
      </p:graphicFrame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219200" y="4265613"/>
            <a:ext cx="6934200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TEICOPLANINA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INDICAZIONI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Trattamento di gravi infezioni da grampositivi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Trattamento di Endocarditi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Trattamento di infezioni stafilococco MR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Profilassi nell’estrazione dentaria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07504" y="548680"/>
            <a:ext cx="18722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 err="1" smtClean="0"/>
              <a:t>MR=</a:t>
            </a:r>
            <a:r>
              <a:rPr lang="it-IT" sz="1200" dirty="0" smtClean="0"/>
              <a:t> </a:t>
            </a:r>
            <a:r>
              <a:rPr lang="it-IT" sz="1200" dirty="0" err="1" smtClean="0"/>
              <a:t>meticillino</a:t>
            </a:r>
            <a:r>
              <a:rPr lang="it-IT" sz="1200" dirty="0" smtClean="0"/>
              <a:t> resistenti</a:t>
            </a:r>
          </a:p>
          <a:p>
            <a:r>
              <a:rPr lang="it-IT" sz="1200" dirty="0" err="1" smtClean="0"/>
              <a:t>MS=</a:t>
            </a:r>
            <a:r>
              <a:rPr lang="it-IT" sz="1200" dirty="0" smtClean="0"/>
              <a:t> </a:t>
            </a:r>
            <a:r>
              <a:rPr lang="it-IT" sz="1200" dirty="0" err="1" smtClean="0"/>
              <a:t>meticillino</a:t>
            </a:r>
            <a:r>
              <a:rPr lang="it-IT" sz="1200" dirty="0" smtClean="0"/>
              <a:t> sensibili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xmlns="" val="13615770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5" name="Object 1"/>
          <p:cNvGraphicFramePr>
            <a:graphicFrameLocks noChangeAspect="1"/>
          </p:cNvGraphicFramePr>
          <p:nvPr/>
        </p:nvGraphicFramePr>
        <p:xfrm>
          <a:off x="1785938" y="76200"/>
          <a:ext cx="5986462" cy="6629400"/>
        </p:xfrm>
        <a:graphic>
          <a:graphicData uri="http://schemas.openxmlformats.org/presentationml/2006/ole">
            <p:oleObj spid="_x0000_s18435" r:id="rId4" imgW="6120020" imgH="7401716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0745782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7202" t="52328" r="9601" b="28107"/>
          <a:stretch>
            <a:fillRect/>
          </a:stretch>
        </p:blipFill>
        <p:spPr bwMode="auto">
          <a:xfrm>
            <a:off x="0" y="4362150"/>
            <a:ext cx="5757406" cy="24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 cstate="print"/>
          <a:srcRect t="17138" b="17367"/>
          <a:stretch>
            <a:fillRect/>
          </a:stretch>
        </p:blipFill>
        <p:spPr bwMode="auto">
          <a:xfrm>
            <a:off x="0" y="188640"/>
            <a:ext cx="4499610" cy="41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2" name="Picture 2" descr="Risultati immagini per peptidoglicano sintes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0"/>
            <a:ext cx="4634911" cy="4946538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5724128" y="5013176"/>
            <a:ext cx="3419872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0000"/>
                </a:solidFill>
              </a:rPr>
              <a:t>La formazione di ponti crociati, legami trasversali, si ha mediante un legame peptidico tra il carbossile dell’</a:t>
            </a:r>
            <a:r>
              <a:rPr lang="it-IT" sz="1400" dirty="0" err="1" smtClean="0">
                <a:solidFill>
                  <a:srgbClr val="FF0000"/>
                </a:solidFill>
              </a:rPr>
              <a:t>alanina</a:t>
            </a:r>
            <a:r>
              <a:rPr lang="it-IT" sz="1400" dirty="0" smtClean="0">
                <a:solidFill>
                  <a:srgbClr val="FF0000"/>
                </a:solidFill>
              </a:rPr>
              <a:t> in posizione 4 di uno dei </a:t>
            </a:r>
            <a:r>
              <a:rPr lang="it-IT" sz="1400" dirty="0" err="1" smtClean="0">
                <a:solidFill>
                  <a:srgbClr val="FF0000"/>
                </a:solidFill>
              </a:rPr>
              <a:t>pentapeptidi</a:t>
            </a:r>
            <a:r>
              <a:rPr lang="it-IT" sz="1400" dirty="0" smtClean="0">
                <a:solidFill>
                  <a:srgbClr val="FF0000"/>
                </a:solidFill>
              </a:rPr>
              <a:t> ed il gruppo amminico libero della lisina in posizione 3 di un’altra catena </a:t>
            </a:r>
            <a:r>
              <a:rPr lang="it-IT" sz="1400" dirty="0" err="1" smtClean="0">
                <a:solidFill>
                  <a:srgbClr val="FF0000"/>
                </a:solidFill>
              </a:rPr>
              <a:t>pantapeptidica</a:t>
            </a:r>
            <a:r>
              <a:rPr lang="it-IT" sz="1400" dirty="0" smtClean="0">
                <a:solidFill>
                  <a:srgbClr val="FF0000"/>
                </a:solidFill>
              </a:rPr>
              <a:t> con  perdita di una D- </a:t>
            </a:r>
            <a:r>
              <a:rPr lang="it-IT" sz="1400" dirty="0" err="1" smtClean="0">
                <a:solidFill>
                  <a:srgbClr val="FF0000"/>
                </a:solidFill>
              </a:rPr>
              <a:t>alanina</a:t>
            </a:r>
            <a:r>
              <a:rPr lang="it-IT" sz="1400" dirty="0" smtClean="0">
                <a:solidFill>
                  <a:srgbClr val="FF0000"/>
                </a:solidFill>
              </a:rPr>
              <a:t> terminale</a:t>
            </a:r>
            <a:r>
              <a:rPr lang="it-IT" sz="1400" dirty="0" smtClean="0">
                <a:solidFill>
                  <a:srgbClr val="FF0000"/>
                </a:solidFill>
              </a:rPr>
              <a:t>.</a:t>
            </a:r>
            <a:endParaRPr lang="it-IT" sz="14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7286625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457200" y="78840"/>
            <a:ext cx="8229600" cy="5749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PROTEINE CHE LEGANO LE PENICILLINE (PBP)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1" name="TextShape 2"/>
          <p:cNvSpPr txBox="1"/>
          <p:nvPr/>
        </p:nvSpPr>
        <p:spPr>
          <a:xfrm>
            <a:off x="467544" y="476672"/>
            <a:ext cx="8229600" cy="2148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La sintesi della parete batterica è catalizzata da enzimi specifici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transpeptidasi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carbossipeptidasi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etc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  che vengono chiamati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Penicillin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Binding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proteins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(PBP), perché possono legarsi agli antibiotici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-lattamici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con legame covalente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Ciascuno antibiotico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-lattamico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si lega di preferenza a determinate PBP. Ciascun batterio possiede un proprio patrimonio di PBP. Il tipo e la quantità di PBP presenti sono in grado di determinare la sensibilità o la resistenza di un dato batterio ad un particolare antibiotico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beta-lattamico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Immagine 1"/>
          <p:cNvPicPr>
            <a:picLocks noChangeAspect="1"/>
          </p:cNvPicPr>
          <p:nvPr/>
        </p:nvPicPr>
        <p:blipFill>
          <a:blip r:embed="rId2" cstate="print"/>
          <a:srcRect t="4860" b="10936"/>
          <a:stretch>
            <a:fillRect/>
          </a:stretch>
        </p:blipFill>
        <p:spPr bwMode="auto">
          <a:xfrm>
            <a:off x="755576" y="2941360"/>
            <a:ext cx="4292468" cy="391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611560" y="2636912"/>
            <a:ext cx="4464496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spc="-15" dirty="0" smtClean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Classificazione </a:t>
            </a:r>
            <a:r>
              <a:rPr lang="it-IT" sz="1400" b="1" spc="-15" dirty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delle PBP (</a:t>
            </a:r>
            <a:r>
              <a:rPr lang="it-IT" sz="1400" b="1" i="1" spc="-15" dirty="0" err="1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penicillin</a:t>
            </a:r>
            <a:r>
              <a:rPr lang="it-IT" sz="1400" b="1" i="1" spc="-15" dirty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 </a:t>
            </a:r>
            <a:r>
              <a:rPr lang="it-IT" sz="1400" b="1" i="1" spc="-15" dirty="0" err="1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binding</a:t>
            </a:r>
            <a:r>
              <a:rPr lang="it-IT" sz="1400" b="1" i="1" spc="-15" dirty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 </a:t>
            </a:r>
            <a:r>
              <a:rPr lang="it-IT" sz="1400" b="1" i="1" spc="-15" dirty="0" err="1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proteins</a:t>
            </a:r>
            <a:r>
              <a:rPr lang="it-IT" sz="1400" b="1" spc="-15" dirty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).</a:t>
            </a:r>
          </a:p>
        </p:txBody>
      </p:sp>
      <p:pic>
        <p:nvPicPr>
          <p:cNvPr id="9" name="Slide"/>
          <p:cNvPicPr>
            <a:picLocks noChangeAspect="1"/>
          </p:cNvPicPr>
          <p:nvPr/>
        </p:nvPicPr>
        <p:blipFill>
          <a:blip r:embed="rId3" cstate="print"/>
          <a:srcRect l="7087" t="4725" r="7087" b="4725"/>
          <a:stretch>
            <a:fillRect/>
          </a:stretch>
        </p:blipFill>
        <p:spPr>
          <a:xfrm>
            <a:off x="5436096" y="2996952"/>
            <a:ext cx="3531276" cy="279423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148064" y="2708920"/>
            <a:ext cx="3995936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spc="-15" dirty="0" smtClean="0">
                <a:solidFill>
                  <a:srgbClr val="000000"/>
                </a:solidFill>
                <a:latin typeface="Calibri"/>
                <a:ea typeface="Calibri"/>
              </a:rPr>
              <a:t>Interazione tra </a:t>
            </a:r>
            <a:r>
              <a:rPr lang="it-IT" sz="1400" b="1" spc="-15" dirty="0" smtClean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PBP e </a:t>
            </a:r>
            <a:r>
              <a:rPr lang="el-GR" sz="1400" b="1" spc="-15" dirty="0" smtClean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β</a:t>
            </a:r>
            <a:r>
              <a:rPr lang="it-IT" sz="1400" b="1" spc="-15" dirty="0" err="1" smtClean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it-IT" sz="1400" b="1" spc="-15" dirty="0" err="1" smtClean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lattamici</a:t>
            </a:r>
            <a:endParaRPr lang="it-IT" sz="1400" b="1" spc="-15" dirty="0">
              <a:solidFill>
                <a:srgbClr val="000000"/>
              </a:solidFill>
              <a:latin typeface="Calibri"/>
              <a:ea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00552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structureImage" descr="Biological Molecule / Asymmetric Unit Image for 1NZ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16632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467544" y="5445224"/>
            <a:ext cx="8064896" cy="1200329"/>
          </a:xfrm>
          <a:prstGeom prst="rect">
            <a:avLst/>
          </a:prstGeom>
          <a:ln w="31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dirty="0" smtClean="0"/>
              <a:t>Il modello proposto contiene un dominio legante le penicilline che include una vasta inserzione con ripiegamenti nei </a:t>
            </a:r>
            <a:r>
              <a:rPr lang="it-IT" dirty="0" smtClean="0"/>
              <a:t>domini. </a:t>
            </a:r>
            <a:r>
              <a:rPr lang="it-IT" dirty="0" smtClean="0"/>
              <a:t>Le strutture della proteina possono legare </a:t>
            </a:r>
            <a:r>
              <a:rPr lang="it-IT" dirty="0" err="1" smtClean="0"/>
              <a:t>covalentemente</a:t>
            </a:r>
            <a:r>
              <a:rPr lang="it-IT" dirty="0" smtClean="0"/>
              <a:t> fino a cinque diversi antibiotici con i residui dei siti attivi che restano </a:t>
            </a:r>
            <a:r>
              <a:rPr lang="it-IT" dirty="0" err="1" smtClean="0"/>
              <a:t>immodificati</a:t>
            </a:r>
            <a:r>
              <a:rPr lang="it-IT" dirty="0" smtClean="0"/>
              <a:t> nella disposizione delle α-eliche e nella superficie. </a:t>
            </a:r>
            <a:endParaRPr lang="it-IT" dirty="0"/>
          </a:p>
        </p:txBody>
      </p:sp>
      <p:pic>
        <p:nvPicPr>
          <p:cNvPr id="282627" name="structureImage" descr="Biological Molecule / Asymmetric Unit Image for 2EX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116632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2628" name="structureImage" descr="Biological Molecule / Asymmetric Unit Image for 2EX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924944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3563888" y="2492896"/>
            <a:ext cx="2376264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PBP4 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588224" y="2492896"/>
            <a:ext cx="2376264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PBP4 + </a:t>
            </a:r>
            <a:r>
              <a:rPr lang="it-IT" dirty="0" err="1" smtClean="0"/>
              <a:t>ampicillina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444208" y="4941168"/>
            <a:ext cx="2160240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PBP4 + penicillina G </a:t>
            </a:r>
            <a:endParaRPr lang="it-IT" dirty="0"/>
          </a:p>
        </p:txBody>
      </p:sp>
      <p:pic>
        <p:nvPicPr>
          <p:cNvPr id="9" name="Picture 4" descr=" 08-03.jpg                                                      000C11B7Macintosh HD                   BEA7BB4E:"/>
          <p:cNvPicPr>
            <a:picLocks noChangeAspect="1" noChangeArrowheads="1"/>
          </p:cNvPicPr>
          <p:nvPr/>
        </p:nvPicPr>
        <p:blipFill>
          <a:blip r:embed="rId5" cstate="print"/>
          <a:srcRect l="19166" r="13177"/>
          <a:stretch>
            <a:fillRect/>
          </a:stretch>
        </p:blipFill>
        <p:spPr bwMode="auto">
          <a:xfrm>
            <a:off x="395536" y="332656"/>
            <a:ext cx="2832222" cy="458112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 txBox="1"/>
          <p:nvPr/>
        </p:nvSpPr>
        <p:spPr>
          <a:xfrm>
            <a:off x="457200" y="165240"/>
            <a:ext cx="8229600" cy="63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MECCANISMO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D’AZIONE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DEGLI ANTIBIOTICI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-LATTAMICI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4" name="TextShape 2"/>
          <p:cNvSpPr txBox="1"/>
          <p:nvPr/>
        </p:nvSpPr>
        <p:spPr>
          <a:xfrm>
            <a:off x="457200" y="860400"/>
            <a:ext cx="8229600" cy="5802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Gli antibiotici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-lattamici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sono in grado di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bloccare il legame di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transpeptidazione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tra le catene peptidiche laterali di molecole adiacenti di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peptidoglicano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 La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transpeptidazione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è importante perché formando legami crociati completa la parete e gli fornisce la forza necessaria per resistere alla lisi osmotica.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Questo meccanismo è stato messo in relazione con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l’analogia strutturale fra l’anello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-lattamico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e il dimero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D-alanina-D-alanina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Gli antibiotici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-lattamici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si legherebbero, per competizione con il dimero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D-alanina-D-alanina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al sito attivo dell’enzima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transpeptidasi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inattivandolo e bloccando la reazione di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traspeptidazione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L’evento finale dell’azione della penicillina è rappresentato dalla lisi batterica. La lisi cellulare non è solo la conseguenza del blocco della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transpeptidazione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, ma anche il risultato dell’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attivazione di enzimi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(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autolisine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) in grado di depolimerizzare il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peptidoglicano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. Due classi di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autolisine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sembrano essere responsabili dell’azione litica degli antibiotici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beta-lattamici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. Le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amidasi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scindono i legami tra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tetrapeptidi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ed il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glicano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(NAG-NAM), mentre le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glicosidasi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scindono i legami 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1, 4-glicosidici tra le unità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disaccaridiche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647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457200" y="133200"/>
            <a:ext cx="8229600" cy="54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ANTIBIOTICI </a:t>
            </a:r>
            <a:r>
              <a:rPr kumimoji="0" lang="it-IT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-LATTAMICI</a:t>
            </a: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3" name="TextShape 2"/>
          <p:cNvSpPr txBox="1"/>
          <p:nvPr/>
        </p:nvSpPr>
        <p:spPr>
          <a:xfrm>
            <a:off x="130320" y="957240"/>
            <a:ext cx="4636800" cy="55087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Gli antibiotici 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-lattamici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 prendono questo nome poiché ciascuno di essi possiede un anello tetratomico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-lattamico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 che è il sito attivo dell’antibiotico.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Il primo gruppo di antibiotici 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-lattamici 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è costituito dalle </a:t>
            </a:r>
            <a:r>
              <a:rPr kumimoji="0" lang="it-IT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penicilline, 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prodotte dal micete </a:t>
            </a:r>
            <a:r>
              <a:rPr kumimoji="0" lang="it-IT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Penicillum chrysogenum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, il cui nucleo fondamentale è costituito dall’acido 6-aminopenicillanico in una struttura biciclica 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-lattamico-tiazolidinica.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Il secondo gruppo è rapresentato dalle </a:t>
            </a:r>
            <a:r>
              <a:rPr kumimoji="0" lang="it-IT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cefalosporine, 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prodotte dal micete </a:t>
            </a:r>
            <a:r>
              <a:rPr kumimoji="0" lang="it-IT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Cephalosporium achremonium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, il cui nucleo fondamentale è rappresentato dall’acido 7-amino-cefalosporanico, che ha una struttura biciclica 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-lattamico-diidrotiazinica.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84" name="Picture 5" descr="ATB betalattamici"/>
          <p:cNvPicPr/>
          <p:nvPr/>
        </p:nvPicPr>
        <p:blipFill>
          <a:blip r:embed="rId2" cstate="print"/>
          <a:srcRect t="3961" r="41820" b="28085"/>
          <a:stretch/>
        </p:blipFill>
        <p:spPr>
          <a:xfrm>
            <a:off x="4930920" y="1138320"/>
            <a:ext cx="4071960" cy="5124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7772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 08-05.jpg                                                      000C11B7Macintosh HD                   BEA7BB4E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04864"/>
            <a:ext cx="8686800" cy="45037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79512" y="1671464"/>
            <a:ext cx="8784976" cy="533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I diversi nuclei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betalattamici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biciclici e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monociclici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responsabili della attività antimicrobica delle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betalattamine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in uso clinico.</a:t>
            </a:r>
          </a:p>
        </p:txBody>
      </p:sp>
      <p:pic>
        <p:nvPicPr>
          <p:cNvPr id="152578" name="Picture 2" descr="Risultati immagini per d-alani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0"/>
            <a:ext cx="3942283" cy="15601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08-04.jpg                                                      0019117DMacintosh HD                   BDC30117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228600"/>
            <a:ext cx="7248525" cy="5489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55576" y="5805264"/>
            <a:ext cx="8087816" cy="533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Formule di struttura chimica dell’acido 6-aminopenicillanico (6-APA) e dell’acido 7-aminocefalosporanico (7-ACA), nuclei attivi dei derivati penicillinici e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cefalosporinici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468313" y="1077913"/>
            <a:ext cx="7961312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Le penicilline sono prodotte da ceppi di </a:t>
            </a:r>
            <a:r>
              <a:rPr kumimoji="0" lang="it-IT" altLang="it-IT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Penicillium notatum e chrisogenum</a:t>
            </a: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un caratteristico ascomicete (muffa) il cui micelio è suddiviso in cellule che formano una struttura ramificata.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85750" y="285750"/>
            <a:ext cx="84010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ANTIBIOTICI </a:t>
            </a: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</a:t>
            </a: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-LATTAMICI: LE PENICILLINE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5" y="3071813"/>
            <a:ext cx="2928938" cy="292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071813"/>
            <a:ext cx="2959100" cy="292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429211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457200" y="274680"/>
            <a:ext cx="8229600" cy="650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PENICILLINE NATURALI: PENICILLINA G E V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1" name="TextShape 2"/>
          <p:cNvSpPr txBox="1"/>
          <p:nvPr/>
        </p:nvSpPr>
        <p:spPr>
          <a:xfrm>
            <a:off x="457200" y="1230480"/>
            <a:ext cx="8229600" cy="51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La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BENZIL-PENICILLINA (PENICILLINA G),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che è la penicillina naturale più usata in terapia, si ottiene coltivando il micete in presenza di un eccesso di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acido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fenilacetico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dove l’acido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fenilacetico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si lega all’anello 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-lattamico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 La penicillina G è attiva contro la maggior parte dei batteri Gram-positivi e contro i cocchi Gram-negativi (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Neisseriae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). La maggior parte dei batteri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Gram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negativi è insensibile (1) per la difficoltà di attraversare la membrana esterna e (2) per la presenza nello spazio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periplasmico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di 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-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lattamasi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endogene. Inoltre, negli anni, molti batteri hanno acquisito resistenza all’azione della penicillina G.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Durante gli anni’50 i ricercatori scoprirono che il tipo di penicillina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escreta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da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Penicillium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variava in base ai costituenti del terreno di crescita. Infatti aggiungendo al terreno di coltura alcuni tipi di acidi organici essi ottennero tipi di penicilline differenti. Mentre la penicillina G era prodotta su un terreno contenente acido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fenilacetico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LA PENICILLINA V (FENOSSIMETILPENICILLINA)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era prodotta su un terreno contenente sostanze donatrici di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fenossimetili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 La penicillina V rappresentò un grosso passo in avanti perché poteva essere somministrata anche per via orale, data la sua maggiore stabilità rispetto alla penicillina G nell’ambiente acido dello stomaco. Ancora oggi la penicillina V viene usata in campo pediatrico.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08449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r="4331"/>
          <a:stretch>
            <a:fillRect/>
          </a:stretch>
        </p:blipFill>
        <p:spPr>
          <a:xfrm>
            <a:off x="432997" y="0"/>
            <a:ext cx="8747515" cy="685800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 cstate="print"/>
          <a:srcRect l="25861" r="8620" b="80015"/>
          <a:stretch/>
        </p:blipFill>
        <p:spPr>
          <a:xfrm>
            <a:off x="0" y="0"/>
            <a:ext cx="3275856" cy="98072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08-06.jpg                                                      0019117DMacintosh HD                   BDC30117:"/>
          <p:cNvPicPr>
            <a:picLocks noChangeAspect="1" noChangeArrowheads="1"/>
          </p:cNvPicPr>
          <p:nvPr/>
        </p:nvPicPr>
        <p:blipFill>
          <a:blip r:embed="rId2" cstate="print"/>
          <a:srcRect t="1330"/>
          <a:stretch>
            <a:fillRect/>
          </a:stretch>
        </p:blipFill>
        <p:spPr bwMode="auto">
          <a:xfrm>
            <a:off x="1475656" y="1124744"/>
            <a:ext cx="6491508" cy="384569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99592" y="5229200"/>
            <a:ext cx="7488832" cy="533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Sede della idrolisi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betalattamasica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a livello del legame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carbamidico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azetidinonico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penicillinico</a:t>
            </a:r>
            <a:r>
              <a:rPr kumimoji="0" lang="it-IT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o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cefalosporinico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2"/>
          <p:cNvSpPr/>
          <p:nvPr/>
        </p:nvSpPr>
        <p:spPr>
          <a:xfrm>
            <a:off x="285840" y="285840"/>
            <a:ext cx="840096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ANTIBIOTICI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-LATTAMICI: LE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PENICILLINE RESISTENZA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88" name="Picture 3"/>
          <p:cNvPicPr>
            <a:picLocks noChangeAspect="1"/>
          </p:cNvPicPr>
          <p:nvPr/>
        </p:nvPicPr>
        <p:blipFill>
          <a:blip r:embed="rId2" cstate="print"/>
          <a:srcRect b="23588"/>
          <a:stretch/>
        </p:blipFill>
        <p:spPr>
          <a:xfrm>
            <a:off x="1187624" y="980728"/>
            <a:ext cx="6414516" cy="3058972"/>
          </a:xfrm>
          <a:prstGeom prst="rect">
            <a:avLst/>
          </a:prstGeom>
          <a:ln>
            <a:noFill/>
          </a:ln>
        </p:spPr>
      </p:pic>
      <p:sp>
        <p:nvSpPr>
          <p:cNvPr id="189" name="CustomShape 3"/>
          <p:cNvSpPr/>
          <p:nvPr/>
        </p:nvSpPr>
        <p:spPr>
          <a:xfrm>
            <a:off x="6553080" y="6248520"/>
            <a:ext cx="190512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574BF-2D67-494E-8EBF-AF7E7C642973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MS P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" name="Picture 3" descr=" 08-07.jpg                                                      0019117DMacintosh HD                   BDC30117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149080"/>
            <a:ext cx="7393107" cy="181453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95536" y="6021288"/>
            <a:ext cx="8136904" cy="533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Strutture chimiche dei 3 inibitori </a:t>
            </a:r>
            <a:r>
              <a:rPr kumimoji="0" lang="it-IT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betalattamasici</a:t>
            </a: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in uso clinico come </a:t>
            </a:r>
            <a:r>
              <a:rPr kumimoji="0" lang="it-IT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co-betalattamine</a:t>
            </a: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5071457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Segnaposto contenuto 3" descr="0820.gif"/>
          <p:cNvPicPr/>
          <p:nvPr/>
        </p:nvPicPr>
        <p:blipFill>
          <a:blip r:embed="rId3" cstate="print"/>
          <a:srcRect l="12163" r="8839" b="34860"/>
          <a:stretch/>
        </p:blipFill>
        <p:spPr>
          <a:xfrm>
            <a:off x="1230480" y="3335400"/>
            <a:ext cx="6400800" cy="3294000"/>
          </a:xfrm>
          <a:prstGeom prst="rect">
            <a:avLst/>
          </a:prstGeom>
          <a:ln>
            <a:noFill/>
          </a:ln>
        </p:spPr>
      </p:pic>
      <p:sp>
        <p:nvSpPr>
          <p:cNvPr id="333" name="CustomShape 1"/>
          <p:cNvSpPr/>
          <p:nvPr/>
        </p:nvSpPr>
        <p:spPr>
          <a:xfrm>
            <a:off x="324000" y="957240"/>
            <a:ext cx="8424720" cy="228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Alcune molecole sono in grado di legarsi alle β-lattamasi inattivandole e prevenendo così la distruzione degli antibiotici β-lattamici.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/>
              </a:rPr>
              <a:t>L’ACIDO CLAVULANICO ED IL SULBACTAM 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hanno una debole attività antimicrobica intrinseca, ma sono inibitori suicidi (formano un legame irreversibile) delle β-lattamasi.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Ne consegue che un antibiotico somministrato insieme ad acido clavulanico è protetto dall’idrolisi dell’enzima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4" name="CustomShape 2"/>
          <p:cNvSpPr/>
          <p:nvPr/>
        </p:nvSpPr>
        <p:spPr>
          <a:xfrm>
            <a:off x="1981080" y="130320"/>
            <a:ext cx="5464440" cy="52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/>
              </a:rPr>
              <a:t>“INIBITORI SUICIDI”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374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2"/>
          <p:cNvPicPr/>
          <p:nvPr/>
        </p:nvPicPr>
        <p:blipFill>
          <a:blip r:embed="rId3" cstate="print"/>
          <a:stretch/>
        </p:blipFill>
        <p:spPr>
          <a:xfrm>
            <a:off x="523800" y="0"/>
            <a:ext cx="5189760" cy="6858000"/>
          </a:xfrm>
          <a:prstGeom prst="rect">
            <a:avLst/>
          </a:prstGeom>
          <a:ln>
            <a:noFill/>
          </a:ln>
        </p:spPr>
      </p:pic>
      <p:sp>
        <p:nvSpPr>
          <p:cNvPr id="196" name="CustomShape 1"/>
          <p:cNvSpPr/>
          <p:nvPr/>
        </p:nvSpPr>
        <p:spPr>
          <a:xfrm>
            <a:off x="5672160" y="130320"/>
            <a:ext cx="2754360" cy="16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/>
              </a:rPr>
              <a:t>ESEMPI DI PENICILLINE PRODOTTE PER FERMENTAZIONE (PENICILLINA G E V) E PER VIA SEMISINTETICA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7" name="CustomShape 2"/>
          <p:cNvSpPr/>
          <p:nvPr/>
        </p:nvSpPr>
        <p:spPr>
          <a:xfrm>
            <a:off x="471600" y="322200"/>
            <a:ext cx="1226880" cy="33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MS PGothic"/>
              </a:rPr>
              <a:t>Radicale condensato al gruppo aminico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8" name="CustomShape 3"/>
          <p:cNvSpPr/>
          <p:nvPr/>
        </p:nvSpPr>
        <p:spPr>
          <a:xfrm>
            <a:off x="1600200" y="457200"/>
            <a:ext cx="293760" cy="139680"/>
          </a:xfrm>
          <a:prstGeom prst="rightArrow">
            <a:avLst>
              <a:gd name="adj1" fmla="val 16463"/>
              <a:gd name="adj2" fmla="val 5400"/>
            </a:avLst>
          </a:prstGeom>
          <a:gradFill>
            <a:gsLst>
              <a:gs pos="0">
                <a:srgbClr val="00AD7B"/>
              </a:gs>
              <a:gs pos="100000">
                <a:srgbClr val="00E9A6"/>
              </a:gs>
            </a:gsLst>
            <a:lin ang="16200000"/>
          </a:gradFill>
          <a:ln w="9360">
            <a:solidFill>
              <a:srgbClr val="00CC98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9" name="CustomShape 4"/>
          <p:cNvSpPr/>
          <p:nvPr/>
        </p:nvSpPr>
        <p:spPr>
          <a:xfrm>
            <a:off x="4860032" y="2708920"/>
            <a:ext cx="4038480" cy="311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Le catene laterali possono essere introdotte in due modi: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AutoNum type="alphaLcParenR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Per via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MS PGothic"/>
              </a:rPr>
              <a:t>biologica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 (penicilline naturali) – in questo casi si aggiunge al terreno di coltura un </a:t>
            </a: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precursore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 corrispondente al radicale (gruppo prostetico) da condensare al gruppo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aminico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AutoNum type="alphaLcParenR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AutoNum type="alphaLcParenR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Per via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MS PGothic"/>
              </a:rPr>
              <a:t>chimica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 (penicilline semisintetiche) –.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26805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457200" y="43920"/>
            <a:ext cx="8229600" cy="6289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PENICILLINE SEMISINTETICHE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3" name="TextShape 2"/>
          <p:cNvSpPr txBox="1"/>
          <p:nvPr/>
        </p:nvSpPr>
        <p:spPr>
          <a:xfrm>
            <a:off x="130320" y="620640"/>
            <a:ext cx="8850240" cy="5889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	La dimostrazione che l’acido 6-aminopenicillanico può essere condensato chimicamente con un notevole varietà di radicali che non sono in grado di intervenire  nel processo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biosintetico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naturale, ha aperto la strada alla produzione di penicilline semisintetiche con specifici caratteri, come: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AutoNum type="arabicParenR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resistenza alle 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-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lattamasi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e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AutoNum type="arabicParenR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ampliamento dello spettro d’azione.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	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Ci sono 4 tipi di penicilline semisintetiche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alibri"/>
              <a:buAutoNum type="arabicPeriod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Penicilline resistenti alla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penicillinasi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La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meticillina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e le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isossazolil-penicilline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oxacillina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cloxacillina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dicloxacillina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flucloxacillina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). La presenza di un voluminoso radicale vicino all’anello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β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-lattamico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rende questi antibiotici resistente alle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-lattamasi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alibri"/>
              <a:buAutoNum type="arabicPeriod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Penicilline ad ampio spettro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.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Le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aminopenicilline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ampicillina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amoxicillina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), le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carbossipenicilline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carbenicillina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carindacillina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carfecillina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ticarcillina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), le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ureidopenicilline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azlocillina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mezlocillina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piperacillina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), le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sulfossipenicilline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sulbenicilina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suncillina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). L’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aminogruppo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di questi antibiotici permette facilmente l’attraversamento della membrana esterna dei batteri gram-negativi. Pertanto, esse sono eccellenti penicilline ad ampio spettro.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alibri"/>
              <a:buAutoNum type="arabicPeriod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Penicilline ad ampio spettro e resistenti alla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penicillinasi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. 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amido-peniciline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Mecillinam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AutoNum type="arabicPeriod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Penicilline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antipseudomonas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.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Tre tipi di penicilline sono state prodotte per agire contro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Pseudomonas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aeruginosa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: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carbossipenicilline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ticarcillina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le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piperazin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–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penicilline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e le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ureidopenicilline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48527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5" name="Object 1"/>
          <p:cNvGraphicFramePr>
            <a:graphicFrameLocks noChangeAspect="1"/>
          </p:cNvGraphicFramePr>
          <p:nvPr/>
        </p:nvGraphicFramePr>
        <p:xfrm>
          <a:off x="1843088" y="155575"/>
          <a:ext cx="6619875" cy="7011988"/>
        </p:xfrm>
        <a:graphic>
          <a:graphicData uri="http://schemas.openxmlformats.org/presentationml/2006/ole">
            <p:oleObj spid="_x0000_s19459" r:id="rId4" imgW="6227385" imgH="6588597" progId="">
              <p:embed/>
            </p:oleObj>
          </a:graphicData>
        </a:graphic>
      </p:graphicFrame>
      <p:sp>
        <p:nvSpPr>
          <p:cNvPr id="31746" name="Rectangle 2"/>
          <p:cNvSpPr>
            <a:spLocks noChangeArrowheads="1"/>
          </p:cNvSpPr>
          <p:nvPr/>
        </p:nvSpPr>
        <p:spPr bwMode="auto">
          <a:xfrm rot="16200000">
            <a:off x="-2162969" y="3015457"/>
            <a:ext cx="624681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PENICILLINE    - Classificazione</a:t>
            </a:r>
          </a:p>
        </p:txBody>
      </p:sp>
    </p:spTree>
    <p:extLst>
      <p:ext uri="{BB962C8B-B14F-4D97-AF65-F5344CB8AC3E}">
        <p14:creationId xmlns:p14="http://schemas.microsoft.com/office/powerpoint/2010/main" xmlns="" val="27888991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3" name="Object 1"/>
          <p:cNvGraphicFramePr>
            <a:graphicFrameLocks noChangeAspect="1"/>
          </p:cNvGraphicFramePr>
          <p:nvPr/>
        </p:nvGraphicFramePr>
        <p:xfrm>
          <a:off x="1249363" y="96838"/>
          <a:ext cx="6418262" cy="6761162"/>
        </p:xfrm>
        <a:graphic>
          <a:graphicData uri="http://schemas.openxmlformats.org/presentationml/2006/ole">
            <p:oleObj spid="_x0000_s20483" r:id="rId4" imgW="6121532" imgH="6456383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5151774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7" name="Object 1"/>
          <p:cNvGraphicFramePr>
            <a:graphicFrameLocks noChangeAspect="1"/>
          </p:cNvGraphicFramePr>
          <p:nvPr/>
        </p:nvGraphicFramePr>
        <p:xfrm>
          <a:off x="2633663" y="609600"/>
          <a:ext cx="6118225" cy="3170238"/>
        </p:xfrm>
        <a:graphic>
          <a:graphicData uri="http://schemas.openxmlformats.org/presentationml/2006/ole">
            <p:oleObj spid="_x0000_s21509" r:id="rId4" imgW="6123045" imgH="3181190" progId="">
              <p:embed/>
            </p:oleObj>
          </a:graphicData>
        </a:graphic>
      </p:graphicFrame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2590800" y="4181475"/>
          <a:ext cx="6121400" cy="1685925"/>
        </p:xfrm>
        <a:graphic>
          <a:graphicData uri="http://schemas.openxmlformats.org/presentationml/2006/ole">
            <p:oleObj spid="_x0000_s21510" r:id="rId5" imgW="6124559" imgH="1692714" progId="">
              <p:embed/>
            </p:oleObj>
          </a:graphicData>
        </a:graphic>
      </p:graphicFrame>
      <p:graphicFrame>
        <p:nvGraphicFramePr>
          <p:cNvPr id="34819" name="Object 3"/>
          <p:cNvGraphicFramePr>
            <a:graphicFrameLocks noChangeAspect="1"/>
          </p:cNvGraphicFramePr>
          <p:nvPr/>
        </p:nvGraphicFramePr>
        <p:xfrm>
          <a:off x="2057400" y="6172200"/>
          <a:ext cx="6119813" cy="233363"/>
        </p:xfrm>
        <a:graphic>
          <a:graphicData uri="http://schemas.openxmlformats.org/presentationml/2006/ole">
            <p:oleObj spid="_x0000_s21511" r:id="rId6" imgW="6123045" imgH="239109" progId="">
              <p:embed/>
            </p:oleObj>
          </a:graphicData>
        </a:graphic>
      </p:graphicFrame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838200" y="0"/>
            <a:ext cx="7620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PENICILLINA G  - Spettro antibatterico</a:t>
            </a: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457200" y="1646238"/>
            <a:ext cx="17526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AEROBI</a:t>
            </a:r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>
            <a:off x="2438400" y="685800"/>
            <a:ext cx="1588" cy="2514600"/>
          </a:xfrm>
          <a:prstGeom prst="line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381000" y="4618038"/>
            <a:ext cx="1905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ANAEROBI</a:t>
            </a:r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>
            <a:off x="2438400" y="4181475"/>
            <a:ext cx="1588" cy="1371600"/>
          </a:xfrm>
          <a:prstGeom prst="line">
            <a:avLst/>
          </a:prstGeom>
          <a:noFill/>
          <a:ln w="9360" cap="sq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381000" y="5853113"/>
            <a:ext cx="19050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ALTRI BATTERI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2438400" y="6019800"/>
            <a:ext cx="1588" cy="533400"/>
          </a:xfrm>
          <a:prstGeom prst="line">
            <a:avLst/>
          </a:prstGeom>
          <a:noFill/>
          <a:ln w="93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61110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838200" y="0"/>
            <a:ext cx="7620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PENICILLINA G  - FARMACOCINETICA</a:t>
            </a:r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1219200" y="595313"/>
          <a:ext cx="7543800" cy="6262687"/>
        </p:xfrm>
        <a:graphic>
          <a:graphicData uri="http://schemas.openxmlformats.org/presentationml/2006/ole">
            <p:oleObj spid="_x0000_s22531" r:id="rId4" imgW="6120020" imgH="5080251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8283309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 descr=" 08-08.jpg                                                      0019117DMacintosh HD                   BDC30117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683625" cy="42259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subTitle"/>
          </p:nvPr>
        </p:nvSpPr>
        <p:spPr>
          <a:xfrm>
            <a:off x="251520" y="4797152"/>
            <a:ext cx="8568952" cy="936104"/>
          </a:xfrm>
          <a:solidFill>
            <a:schemeClr val="bg1"/>
          </a:solidFill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sz="2400" dirty="0">
                <a:solidFill>
                  <a:schemeClr val="tx1"/>
                </a:solidFill>
              </a:rPr>
              <a:t>Formazione in vivo di metaboliti della penicillina.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89" name="Object 1"/>
          <p:cNvGraphicFramePr>
            <a:graphicFrameLocks noChangeAspect="1"/>
          </p:cNvGraphicFramePr>
          <p:nvPr/>
        </p:nvGraphicFramePr>
        <p:xfrm>
          <a:off x="304800" y="1258888"/>
          <a:ext cx="8607425" cy="5408612"/>
        </p:xfrm>
        <a:graphic>
          <a:graphicData uri="http://schemas.openxmlformats.org/presentationml/2006/ole">
            <p:oleObj spid="_x0000_s23555" r:id="rId4" imgW="6123045" imgH="3856933" progId="">
              <p:embed/>
            </p:oleObj>
          </a:graphicData>
        </a:graphic>
      </p:graphicFrame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762000" y="152400"/>
            <a:ext cx="762000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PENICILLINA G  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TOSSICITA’</a:t>
            </a:r>
          </a:p>
        </p:txBody>
      </p:sp>
    </p:spTree>
    <p:extLst>
      <p:ext uri="{BB962C8B-B14F-4D97-AF65-F5344CB8AC3E}">
        <p14:creationId xmlns:p14="http://schemas.microsoft.com/office/powerpoint/2010/main" xmlns="" val="9417916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3" name="Object 1"/>
          <p:cNvGraphicFramePr>
            <a:graphicFrameLocks noChangeAspect="1"/>
          </p:cNvGraphicFramePr>
          <p:nvPr/>
        </p:nvGraphicFramePr>
        <p:xfrm>
          <a:off x="1512888" y="838200"/>
          <a:ext cx="6488112" cy="5702300"/>
        </p:xfrm>
        <a:graphic>
          <a:graphicData uri="http://schemas.openxmlformats.org/presentationml/2006/ole">
            <p:oleObj spid="_x0000_s24579" r:id="rId4" imgW="6123045" imgH="6248701" progId="">
              <p:embed/>
            </p:oleObj>
          </a:graphicData>
        </a:graphic>
      </p:graphicFrame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143000" y="152400"/>
            <a:ext cx="7620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PENICILLINA G       Reazioni Allergiche</a:t>
            </a:r>
          </a:p>
        </p:txBody>
      </p:sp>
    </p:spTree>
    <p:extLst>
      <p:ext uri="{BB962C8B-B14F-4D97-AF65-F5344CB8AC3E}">
        <p14:creationId xmlns:p14="http://schemas.microsoft.com/office/powerpoint/2010/main" xmlns="" val="23538211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7" name="Object 1"/>
          <p:cNvGraphicFramePr>
            <a:graphicFrameLocks noChangeAspect="1"/>
          </p:cNvGraphicFramePr>
          <p:nvPr/>
        </p:nvGraphicFramePr>
        <p:xfrm>
          <a:off x="1130300" y="457200"/>
          <a:ext cx="6946900" cy="6405563"/>
        </p:xfrm>
        <a:graphic>
          <a:graphicData uri="http://schemas.openxmlformats.org/presentationml/2006/ole">
            <p:oleObj spid="_x0000_s25603" r:id="rId4" imgW="6121532" imgH="5643432" progId="">
              <p:embed/>
            </p:oleObj>
          </a:graphicData>
        </a:graphic>
      </p:graphicFrame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685800" y="0"/>
            <a:ext cx="7620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AMPICILLINA</a:t>
            </a:r>
          </a:p>
        </p:txBody>
      </p:sp>
    </p:spTree>
    <p:extLst>
      <p:ext uri="{BB962C8B-B14F-4D97-AF65-F5344CB8AC3E}">
        <p14:creationId xmlns:p14="http://schemas.microsoft.com/office/powerpoint/2010/main" xmlns="" val="41742634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1" name="Object 1"/>
          <p:cNvGraphicFramePr>
            <a:graphicFrameLocks noChangeAspect="1"/>
          </p:cNvGraphicFramePr>
          <p:nvPr/>
        </p:nvGraphicFramePr>
        <p:xfrm>
          <a:off x="984250" y="588963"/>
          <a:ext cx="7572375" cy="6345237"/>
        </p:xfrm>
        <a:graphic>
          <a:graphicData uri="http://schemas.openxmlformats.org/presentationml/2006/ole">
            <p:oleObj spid="_x0000_s26627" r:id="rId4" imgW="6121532" imgH="5141156" progId="">
              <p:embed/>
            </p:oleObj>
          </a:graphicData>
        </a:graphic>
      </p:graphicFrame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685800" y="0"/>
            <a:ext cx="7620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AMPICILLINA - Farmacocinetica</a:t>
            </a:r>
          </a:p>
        </p:txBody>
      </p:sp>
    </p:spTree>
    <p:extLst>
      <p:ext uri="{BB962C8B-B14F-4D97-AF65-F5344CB8AC3E}">
        <p14:creationId xmlns:p14="http://schemas.microsoft.com/office/powerpoint/2010/main" xmlns="" val="28215151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5" name="Object 1"/>
          <p:cNvGraphicFramePr>
            <a:graphicFrameLocks noChangeAspect="1"/>
          </p:cNvGraphicFramePr>
          <p:nvPr/>
        </p:nvGraphicFramePr>
        <p:xfrm>
          <a:off x="838200" y="1549400"/>
          <a:ext cx="7572375" cy="4699000"/>
        </p:xfrm>
        <a:graphic>
          <a:graphicData uri="http://schemas.openxmlformats.org/presentationml/2006/ole">
            <p:oleObj spid="_x0000_s27651" r:id="rId4" imgW="6123045" imgH="3803145" progId="">
              <p:embed/>
            </p:oleObj>
          </a:graphicData>
        </a:graphic>
      </p:graphicFrame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838200" y="168275"/>
            <a:ext cx="762000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AMPICILLINA  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Indicazioni</a:t>
            </a:r>
          </a:p>
        </p:txBody>
      </p:sp>
    </p:spTree>
    <p:extLst>
      <p:ext uri="{BB962C8B-B14F-4D97-AF65-F5344CB8AC3E}">
        <p14:creationId xmlns:p14="http://schemas.microsoft.com/office/powerpoint/2010/main" xmlns="" val="1804285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685800" y="168275"/>
            <a:ext cx="762000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AMPICILLINA  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Tossicità</a:t>
            </a:r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225425" y="1627188"/>
          <a:ext cx="8918575" cy="4849812"/>
        </p:xfrm>
        <a:graphic>
          <a:graphicData uri="http://schemas.openxmlformats.org/presentationml/2006/ole">
            <p:oleObj spid="_x0000_s28675" r:id="rId4" imgW="6138216" imgH="3326821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40761053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219200" y="166688"/>
            <a:ext cx="71628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AMOXICILLINA - Tossicità</a:t>
            </a:r>
          </a:p>
        </p:txBody>
      </p:sp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76200" y="2039938"/>
          <a:ext cx="8991600" cy="3217862"/>
        </p:xfrm>
        <a:graphic>
          <a:graphicData uri="http://schemas.openxmlformats.org/presentationml/2006/ole">
            <p:oleObj spid="_x0000_s29699" r:id="rId4" imgW="6116997" imgH="2192302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4645857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5" name="Object 1"/>
          <p:cNvGraphicFramePr>
            <a:graphicFrameLocks noChangeAspect="1"/>
          </p:cNvGraphicFramePr>
          <p:nvPr/>
        </p:nvGraphicFramePr>
        <p:xfrm>
          <a:off x="228600" y="1752600"/>
          <a:ext cx="8686800" cy="4054475"/>
        </p:xfrm>
        <a:graphic>
          <a:graphicData uri="http://schemas.openxmlformats.org/presentationml/2006/ole">
            <p:oleObj spid="_x0000_s30723" r:id="rId4" imgW="6310198" imgH="2797701" progId="">
              <p:embed/>
            </p:oleObj>
          </a:graphicData>
        </a:graphic>
      </p:graphicFrame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295400" y="319088"/>
            <a:ext cx="7239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PENICILLINE PENICILLASI RESISTENTI</a:t>
            </a:r>
            <a:r>
              <a:rPr kumimoji="0" lang="it-IT" altLang="it-IT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048000" y="838200"/>
            <a:ext cx="29876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Farmacocinetica</a:t>
            </a:r>
          </a:p>
        </p:txBody>
      </p:sp>
    </p:spTree>
    <p:extLst>
      <p:ext uri="{BB962C8B-B14F-4D97-AF65-F5344CB8AC3E}">
        <p14:creationId xmlns:p14="http://schemas.microsoft.com/office/powerpoint/2010/main" xmlns="" val="42657852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 descr="Risultati immagini per cefalosporine storia brotz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0"/>
            <a:ext cx="1800200" cy="3000333"/>
          </a:xfrm>
          <a:prstGeom prst="rect">
            <a:avLst/>
          </a:prstGeom>
          <a:noFill/>
        </p:spPr>
      </p:pic>
      <p:pic>
        <p:nvPicPr>
          <p:cNvPr id="295940" name="Picture 4" descr="• The cephalosporins are isolated from:&#10;- Cephalosprium species&#10;- Prepared semisynthetically.&#10;• In 1945&#10;Giuseppe Brotzu`s ..."/>
          <p:cNvPicPr>
            <a:picLocks noChangeAspect="1" noChangeArrowheads="1"/>
          </p:cNvPicPr>
          <p:nvPr/>
        </p:nvPicPr>
        <p:blipFill>
          <a:blip r:embed="rId3" cstate="print"/>
          <a:srcRect t="4734"/>
          <a:stretch>
            <a:fillRect/>
          </a:stretch>
        </p:blipFill>
        <p:spPr bwMode="auto">
          <a:xfrm>
            <a:off x="0" y="0"/>
            <a:ext cx="6076950" cy="4346426"/>
          </a:xfrm>
          <a:prstGeom prst="rect">
            <a:avLst/>
          </a:prstGeom>
          <a:noFill/>
        </p:spPr>
      </p:pic>
      <p:pic>
        <p:nvPicPr>
          <p:cNvPr id="295942" name="Picture 6" descr="• In 1948&#10;Abraham and his colleagues have been supplied cultures&#10;of the fungus and was isolated three principal antibiotic..."/>
          <p:cNvPicPr>
            <a:picLocks noChangeAspect="1" noChangeArrowheads="1"/>
          </p:cNvPicPr>
          <p:nvPr/>
        </p:nvPicPr>
        <p:blipFill>
          <a:blip r:embed="rId4" cstate="print"/>
          <a:srcRect t="7101" b="18937"/>
          <a:stretch>
            <a:fillRect/>
          </a:stretch>
        </p:blipFill>
        <p:spPr bwMode="auto">
          <a:xfrm>
            <a:off x="3067050" y="3483611"/>
            <a:ext cx="6076950" cy="33743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Shape 1"/>
          <p:cNvSpPr txBox="1"/>
          <p:nvPr/>
        </p:nvSpPr>
        <p:spPr>
          <a:xfrm>
            <a:off x="457200" y="274320"/>
            <a:ext cx="8229600" cy="5302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CEFALOSPORINE E CEFAMICINE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6" name="TextShape 2"/>
          <p:cNvSpPr txBox="1"/>
          <p:nvPr/>
        </p:nvSpPr>
        <p:spPr>
          <a:xfrm>
            <a:off x="457200" y="558720"/>
            <a:ext cx="8229600" cy="5321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 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	Cefalosporine (a) e cefamicine (b). Le cefalosporine e gli antibiotici ad esse correlate, le cefamicine, costituiscono il più grande gruppo di antibiotici beta-lattamici. Il nucleo delle cefalosporine, acido 7-aminocefalo-sporanico, è escreto dalla muffa </a:t>
            </a:r>
            <a:r>
              <a:rPr kumimoji="0" lang="it-IT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Cephalosporium acremonium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. Le </a:t>
            </a:r>
            <a:r>
              <a:rPr kumimoji="0" lang="it-IT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cefamicine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 sono prodotte da streptomiceti e si differenziano dalle cefalosporine per la presenza naturale di un gruppo metossilico in C7.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AutoNum type="arabicPeriod"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AutoNum type="arabicPeriod"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Cefalosporine di prima generazione.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 Costituiscono le prime cefalosporine prodotte ed hanno uno spettro d’azione ristretto ai Gram-positivi e sono sensibili alle </a:t>
            </a:r>
            <a:r>
              <a:rPr kumimoji="0" lang="it-IT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-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lattamasi</a:t>
            </a:r>
            <a:r>
              <a:rPr kumimoji="0" lang="it-IT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.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.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AutoNum type="arabicPeriod"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Cefalosporine di seconda generazione. 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Esse sono più efficaci contro i batteri gram-negativi e la loro efficacia contro i batteri gram-positivi è comparabile pressappoco a quella delle cefalosporine di prima generazione.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AutoNum type="arabicPeriod"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Cefalosporine di terza generazione.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 Le cefalosporine di terza generazione hanno uno spettro d’azione esteso ai Gram-negativi e sono notevolmente resistenti all’azione delle beta-lattamasi a causa dei loro gruppi R ampi e del tutto particolari.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67" name="Segnaposto contenuto 3" descr="0818.gif"/>
          <p:cNvPicPr/>
          <p:nvPr/>
        </p:nvPicPr>
        <p:blipFill>
          <a:blip r:embed="rId2" cstate="print"/>
          <a:srcRect t="13108" b="41440"/>
          <a:stretch/>
        </p:blipFill>
        <p:spPr>
          <a:xfrm>
            <a:off x="500040" y="2606760"/>
            <a:ext cx="8240760" cy="13777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0974988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3" name="Object 1"/>
          <p:cNvGraphicFramePr>
            <a:graphicFrameLocks noChangeAspect="1"/>
          </p:cNvGraphicFramePr>
          <p:nvPr/>
        </p:nvGraphicFramePr>
        <p:xfrm>
          <a:off x="1074738" y="101600"/>
          <a:ext cx="7488237" cy="6691313"/>
        </p:xfrm>
        <a:graphic>
          <a:graphicData uri="http://schemas.openxmlformats.org/presentationml/2006/ole">
            <p:oleObj spid="_x0000_s31747" r:id="rId4" imgW="6227959" imgH="5564591" progId="">
              <p:embed/>
            </p:oleObj>
          </a:graphicData>
        </a:graphic>
      </p:graphicFrame>
      <p:sp>
        <p:nvSpPr>
          <p:cNvPr id="49154" name="Rectangle 2"/>
          <p:cNvSpPr>
            <a:spLocks noChangeArrowheads="1"/>
          </p:cNvSpPr>
          <p:nvPr/>
        </p:nvSpPr>
        <p:spPr bwMode="auto">
          <a:xfrm rot="16200000">
            <a:off x="-2216150" y="3282950"/>
            <a:ext cx="55626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CEFALOSPORINE- ORIGINE</a:t>
            </a:r>
          </a:p>
        </p:txBody>
      </p:sp>
      <p:sp>
        <p:nvSpPr>
          <p:cNvPr id="49155" name="Line 3"/>
          <p:cNvSpPr>
            <a:spLocks noChangeShapeType="1"/>
          </p:cNvSpPr>
          <p:nvPr/>
        </p:nvSpPr>
        <p:spPr bwMode="auto">
          <a:xfrm>
            <a:off x="1524000" y="3667125"/>
            <a:ext cx="6781800" cy="1588"/>
          </a:xfrm>
          <a:prstGeom prst="line">
            <a:avLst/>
          </a:prstGeom>
          <a:noFill/>
          <a:ln w="28440" cap="sq">
            <a:solidFill>
              <a:srgbClr val="66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82298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7" name="Object 1"/>
          <p:cNvGraphicFramePr>
            <a:graphicFrameLocks noChangeAspect="1"/>
          </p:cNvGraphicFramePr>
          <p:nvPr/>
        </p:nvGraphicFramePr>
        <p:xfrm>
          <a:off x="2101850" y="0"/>
          <a:ext cx="5594350" cy="6858000"/>
        </p:xfrm>
        <a:graphic>
          <a:graphicData uri="http://schemas.openxmlformats.org/presentationml/2006/ole">
            <p:oleObj spid="_x0000_s32771" r:id="rId4" imgW="6216773" imgH="7518731" progId="">
              <p:embed/>
            </p:oleObj>
          </a:graphicData>
        </a:graphic>
      </p:graphicFrame>
      <p:sp>
        <p:nvSpPr>
          <p:cNvPr id="50178" name="Rectangle 2"/>
          <p:cNvSpPr>
            <a:spLocks noChangeArrowheads="1"/>
          </p:cNvSpPr>
          <p:nvPr/>
        </p:nvSpPr>
        <p:spPr bwMode="auto">
          <a:xfrm rot="16200000">
            <a:off x="-2860676" y="3167063"/>
            <a:ext cx="6858001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CEFALOSPORINE- </a:t>
            </a: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Spettro antibatterico</a:t>
            </a: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1905000" y="1238250"/>
            <a:ext cx="5410200" cy="423863"/>
          </a:xfrm>
          <a:prstGeom prst="rect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1905000" y="2714625"/>
            <a:ext cx="5410200" cy="423863"/>
          </a:xfrm>
          <a:prstGeom prst="rect">
            <a:avLst/>
          </a:prstGeom>
          <a:noFill/>
          <a:ln w="9360" cap="sq">
            <a:solidFill>
              <a:srgbClr val="FF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1905000" y="3281363"/>
            <a:ext cx="5410200" cy="3548062"/>
          </a:xfrm>
          <a:prstGeom prst="rect">
            <a:avLst/>
          </a:prstGeom>
          <a:noFill/>
          <a:ln w="9360" cap="sq">
            <a:solidFill>
              <a:srgbClr val="CC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8191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 rot="16200000">
            <a:off x="-2645569" y="2953544"/>
            <a:ext cx="6858001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CEFALOSPORINE III Generazione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Spettro antibatterico</a:t>
            </a:r>
          </a:p>
        </p:txBody>
      </p:sp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1441450" y="161925"/>
          <a:ext cx="7092950" cy="6535738"/>
        </p:xfrm>
        <a:graphic>
          <a:graphicData uri="http://schemas.openxmlformats.org/presentationml/2006/ole">
            <p:oleObj spid="_x0000_s33795" r:id="rId4" imgW="6941395" imgH="6534796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40027450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 rot="16200000">
            <a:off x="-2645569" y="2953544"/>
            <a:ext cx="6858001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CEFALOSPORINE III Generazione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Farmacocinetica</a:t>
            </a:r>
          </a:p>
        </p:txBody>
      </p:sp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762000" y="525463"/>
          <a:ext cx="8229600" cy="6103937"/>
        </p:xfrm>
        <a:graphic>
          <a:graphicData uri="http://schemas.openxmlformats.org/presentationml/2006/ole">
            <p:oleObj spid="_x0000_s34819" r:id="rId4" imgW="6947235" imgH="5386908" progId="">
              <p:embed/>
            </p:oleObj>
          </a:graphicData>
        </a:graphic>
      </p:graphicFrame>
      <p:sp>
        <p:nvSpPr>
          <p:cNvPr id="52227" name="Line 3"/>
          <p:cNvSpPr>
            <a:spLocks noChangeShapeType="1"/>
          </p:cNvSpPr>
          <p:nvPr/>
        </p:nvSpPr>
        <p:spPr bwMode="auto">
          <a:xfrm>
            <a:off x="1676400" y="914400"/>
            <a:ext cx="7467600" cy="1588"/>
          </a:xfrm>
          <a:prstGeom prst="line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228" name="Line 4"/>
          <p:cNvSpPr>
            <a:spLocks noChangeShapeType="1"/>
          </p:cNvSpPr>
          <p:nvPr/>
        </p:nvSpPr>
        <p:spPr bwMode="auto">
          <a:xfrm>
            <a:off x="3171825" y="152400"/>
            <a:ext cx="1588" cy="6629400"/>
          </a:xfrm>
          <a:prstGeom prst="line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11883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152400" y="152400"/>
            <a:ext cx="8839200" cy="612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CEFODIZIME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 Cefalosporina di IIIa  generazione.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Amino-2-tiazolil-metossiimino cefalosporina.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E' simile alla cefotaxima e al ceftriaxone, dai quali differisce per la catena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1-mercapto-1,3-tiazolo sostituente in posizione 3</a:t>
            </a:r>
            <a:r>
              <a:rPr kumimoji="0" lang="it-IT" altLang="it-IT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altLang="it-IT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dell'anello diidrotizinico.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Questa sostituzione può conferire sia l'attività immunomodulante che la lunga emivita</a:t>
            </a:r>
            <a:r>
              <a:rPr kumimoji="0" lang="it-IT" altLang="it-IT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it-IT" altLang="it-IT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HA EFFETTI SUL SISTEMA IMMUNITARIO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it-IT" altLang="it-IT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INDICAZIONI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Infezioni respiratorie, meningee, urinarie, ginecologiche, gonorrea.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TOSSICITA‘ 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Dolore</a:t>
            </a: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Disturbi gastro intestinali (2%)    Rash da farmaco      Reazioni allergiche (1%)    Orticaria, Prurito, Anafilassi, Dispnea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POSOLOGIA      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0,25 -1,0 g i.m. in dose singola (gonorrea).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1 - 4  g/die  x 5 - 15 giorni i.m. o ev.  (infezioni respiratorie).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100 mg /kg /die  suddivisa in 4 somministrazioni  (meningite)</a:t>
            </a: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164564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 txBox="1"/>
          <p:nvPr/>
        </p:nvSpPr>
        <p:spPr>
          <a:xfrm>
            <a:off x="395536" y="980728"/>
            <a:ext cx="8240760" cy="4573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Carbapenemic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(modificati nell’anello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tiazolidinico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): ampio spettro di attività e resistenti alle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</a:rPr>
              <a:t>β-lattamasi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</a:rPr>
              <a:t>Monobattamici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</a:rPr>
              <a:t> (possiedono solo l’anello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</a:rPr>
              <a:t>β-lattamico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</a:rPr>
              <a:t>):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ampio spettro di attività e resistenti alle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</a:rPr>
              <a:t>β-lattamasi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2"/>
              <a:buChar char="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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</a:rPr>
              <a:t>lattamici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</a:rPr>
              <a:t> (anello a 5 atomi di carbonio):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ampio spettro di attività e resistenti alle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</a:rPr>
              <a:t>β-lattamasi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8" name="CustomShape 2"/>
          <p:cNvSpPr/>
          <p:nvPr/>
        </p:nvSpPr>
        <p:spPr>
          <a:xfrm>
            <a:off x="1782720" y="423720"/>
            <a:ext cx="5528520" cy="94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/>
              </a:rPr>
              <a:t>ALTRI ANTIBIOTICI</a:t>
            </a: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/>
              </a:rPr>
              <a:t> 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/>
              </a:rPr>
              <a:t>Β E 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/>
                <a:ea typeface="Symbol"/>
              </a:rPr>
              <a:t>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/>
              </a:rPr>
              <a:t>-LATTAMICI</a:t>
            </a: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/>
              </a:rPr>
              <a:t> 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4" descr=" 08-05.jpg                                                      000C11B7Macintosh HD                   BEA7BB4E:"/>
          <p:cNvPicPr>
            <a:picLocks noChangeAspect="1" noChangeArrowheads="1"/>
          </p:cNvPicPr>
          <p:nvPr/>
        </p:nvPicPr>
        <p:blipFill>
          <a:blip r:embed="rId2" cstate="print"/>
          <a:srcRect t="49277" r="41127"/>
          <a:stretch>
            <a:fillRect/>
          </a:stretch>
        </p:blipFill>
        <p:spPr bwMode="auto">
          <a:xfrm>
            <a:off x="1907704" y="3933056"/>
            <a:ext cx="5113865" cy="228446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076592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2" name="Picture 4" descr="Risultati immagini per polimixine antibiotic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7848600" cy="5886450"/>
          </a:xfrm>
          <a:prstGeom prst="rect">
            <a:avLst/>
          </a:prstGeom>
          <a:noFill/>
        </p:spPr>
      </p:pic>
      <p:pic>
        <p:nvPicPr>
          <p:cNvPr id="299014" name="Picture 6" descr="Risultati immagini per polimixina 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5172074"/>
            <a:ext cx="3810000" cy="1685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04800" y="0"/>
            <a:ext cx="8534400" cy="703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00"/>
                </a:solidFill>
                <a:latin typeface="Arial" charset="0"/>
                <a:ea typeface="AR PL SungtiL GB" charset="0"/>
                <a:cs typeface="AR PL SungtiL GB" charset="0"/>
              </a:rPr>
              <a:t>CLASSIFICAZIONE DEGLI ANTIBIOTICI  ANTIINFETTIVI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00"/>
                </a:solidFill>
                <a:latin typeface="Arial" charset="0"/>
                <a:ea typeface="AR PL SungtiL GB" charset="0"/>
                <a:cs typeface="AR PL SungtiL GB" charset="0"/>
              </a:rPr>
              <a:t>Secondo il MECCANISMO D’AZIONE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027113" y="1219200"/>
            <a:ext cx="7385050" cy="47863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INIBIZIONE DELLA SINTESI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DELLA PARETE BATTERICA</a:t>
            </a:r>
            <a:r>
              <a:rPr lang="it-IT" sz="2800" b="1">
                <a:solidFill>
                  <a:srgbClr val="FFFFFF"/>
                </a:solidFill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800" b="1">
              <a:solidFill>
                <a:srgbClr val="FFFF99"/>
              </a:solidFill>
              <a:latin typeface="Arial" charset="0"/>
              <a:ea typeface="AR PL SungtiL GB" charset="0"/>
              <a:cs typeface="AR PL SungtiL GB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99"/>
                </a:solidFill>
                <a:latin typeface="Arial" charset="0"/>
                <a:cs typeface="Times New Roman" pitchFamily="16" charset="0"/>
              </a:rPr>
              <a:t>INIBIZIONE DELLA FUNZIONE DELLA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99"/>
                </a:solidFill>
                <a:latin typeface="Arial" charset="0"/>
                <a:cs typeface="Times New Roman" pitchFamily="16" charset="0"/>
              </a:rPr>
              <a:t>MEMBRANA CELLULARE</a:t>
            </a:r>
            <a:r>
              <a:rPr lang="it-IT" sz="2800" b="1">
                <a:solidFill>
                  <a:srgbClr val="FFFF99"/>
                </a:solidFill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800" b="1">
              <a:solidFill>
                <a:srgbClr val="FFFF00"/>
              </a:solidFill>
              <a:latin typeface="Arial" charset="0"/>
              <a:ea typeface="AR PL SungtiL GB" charset="0"/>
              <a:cs typeface="AR PL SungtiL GB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INIBIZIONE DELLA SINTESI PROTEICA</a:t>
            </a:r>
            <a:r>
              <a:rPr lang="it-IT" sz="2800" b="1">
                <a:solidFill>
                  <a:srgbClr val="FF0000"/>
                </a:solidFill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800" b="1">
              <a:solidFill>
                <a:srgbClr val="FF0000"/>
              </a:solidFill>
              <a:latin typeface="Arial" charset="0"/>
              <a:ea typeface="AR PL SungtiL GB" charset="0"/>
              <a:cs typeface="AR PL SungtiL GB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CC00"/>
                </a:solidFill>
                <a:latin typeface="Arial" charset="0"/>
                <a:cs typeface="Times New Roman" pitchFamily="16" charset="0"/>
              </a:rPr>
              <a:t>INIBIZIONE DELLA SINTESI DI  DNA / RNA</a:t>
            </a:r>
            <a:r>
              <a:rPr lang="it-IT" sz="2800" b="1">
                <a:solidFill>
                  <a:srgbClr val="FF0000"/>
                </a:solidFill>
                <a:latin typeface="Arial" charset="0"/>
                <a:cs typeface="Times New Roman" pitchFamily="16" charset="0"/>
              </a:rPr>
              <a:t>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800" b="1">
              <a:solidFill>
                <a:srgbClr val="FF0000"/>
              </a:solidFill>
              <a:latin typeface="Arial" charset="0"/>
              <a:cs typeface="Times New Roman" pitchFamily="16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0000"/>
                </a:solidFill>
                <a:latin typeface="Arial" charset="0"/>
                <a:cs typeface="Times New Roman" pitchFamily="16" charset="0"/>
              </a:rPr>
              <a:t>INIBIZIONE DEL METABOLISMO</a:t>
            </a:r>
            <a:r>
              <a:rPr lang="it-IT" sz="2800" b="1">
                <a:solidFill>
                  <a:srgbClr val="FF0000"/>
                </a:solidFill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914400" y="3657600"/>
            <a:ext cx="7086600" cy="762000"/>
          </a:xfrm>
          <a:prstGeom prst="rect">
            <a:avLst/>
          </a:prstGeom>
          <a:noFill/>
          <a:ln w="28440" cap="sq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13025" b="13025"/>
          <a:stretch>
            <a:fillRect/>
          </a:stretch>
        </p:blipFill>
        <p:spPr bwMode="auto">
          <a:xfrm>
            <a:off x="1475655" y="0"/>
            <a:ext cx="6509783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539750" y="1208088"/>
            <a:ext cx="2447925" cy="28384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t>La maggior parte di questi antibiotici interagisce con i </a:t>
            </a:r>
            <a:r>
              <a:rPr lang="it-IT" sz="2000" b="1">
                <a:solidFill>
                  <a:srgbClr val="00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t>ribosomi </a:t>
            </a:r>
            <a:r>
              <a:rPr lang="it-IT" sz="2000">
                <a:solidFill>
                  <a:srgbClr val="00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t>batterici, diversi dai ribosomi eucariotici, ed hanno azione specifica contro i batteri.	</a:t>
            </a:r>
          </a:p>
          <a:p>
            <a:pPr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>
              <a:solidFill>
                <a:srgbClr val="000000"/>
              </a:solidFill>
              <a:latin typeface="Calibri" pitchFamily="32" charset="0"/>
              <a:ea typeface="MS PGothic" pitchFamily="32" charset="0"/>
              <a:cs typeface="MS PGothic" pitchFamily="32" charset="0"/>
            </a:endParaRPr>
          </a:p>
        </p:txBody>
      </p:sp>
      <p:graphicFrame>
        <p:nvGraphicFramePr>
          <p:cNvPr id="5122" name="Group 2"/>
          <p:cNvGraphicFramePr>
            <a:graphicFrameLocks noGrp="1"/>
          </p:cNvGraphicFramePr>
          <p:nvPr/>
        </p:nvGraphicFramePr>
        <p:xfrm>
          <a:off x="539750" y="4437063"/>
          <a:ext cx="7994650" cy="1800225"/>
        </p:xfrm>
        <a:graphic>
          <a:graphicData uri="http://schemas.openxmlformats.org/drawingml/2006/table">
            <a:tbl>
              <a:tblPr/>
              <a:tblGrid>
                <a:gridCol w="1431925"/>
                <a:gridCol w="2224088"/>
                <a:gridCol w="1433512"/>
                <a:gridCol w="1181100"/>
                <a:gridCol w="1724025"/>
              </a:tblGrid>
              <a:tr h="7016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Ribosomi</a:t>
                      </a:r>
                    </a:p>
                  </a:txBody>
                  <a:tcPr marL="90000" marR="90000" marT="63500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Coefficiente di sedimentazione</a:t>
                      </a:r>
                    </a:p>
                  </a:txBody>
                  <a:tcPr marL="90000" marR="90000" marT="635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Subunità</a:t>
                      </a:r>
                    </a:p>
                  </a:txBody>
                  <a:tcPr marL="90000" marR="90000" marT="635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n°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proteine</a:t>
                      </a:r>
                    </a:p>
                  </a:txBody>
                  <a:tcPr marL="90000" marR="90000" marT="635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specie di RNA</a:t>
                      </a:r>
                    </a:p>
                  </a:txBody>
                  <a:tcPr marL="90000" marR="90000" marT="635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batterici</a:t>
                      </a:r>
                    </a:p>
                  </a:txBody>
                  <a:tcPr marL="90000" marR="90000" marT="63500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70S</a:t>
                      </a:r>
                    </a:p>
                  </a:txBody>
                  <a:tcPr marL="90000" marR="90000" marT="635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30S + 50S</a:t>
                      </a:r>
                    </a:p>
                  </a:txBody>
                  <a:tcPr marL="90000" marR="90000" marT="635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~ 50</a:t>
                      </a:r>
                    </a:p>
                  </a:txBody>
                  <a:tcPr marL="90000" marR="90000" marT="635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23, 16, 5 S</a:t>
                      </a:r>
                    </a:p>
                  </a:txBody>
                  <a:tcPr marL="90000" marR="90000" marT="635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6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eucariotici</a:t>
                      </a:r>
                    </a:p>
                  </a:txBody>
                  <a:tcPr marL="90000" marR="90000" marT="63500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80S</a:t>
                      </a:r>
                    </a:p>
                  </a:txBody>
                  <a:tcPr marL="90000" marR="90000" marT="635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40S + 60S</a:t>
                      </a:r>
                    </a:p>
                  </a:txBody>
                  <a:tcPr marL="90000" marR="90000" marT="635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~ 80</a:t>
                      </a:r>
                    </a:p>
                  </a:txBody>
                  <a:tcPr marL="90000" marR="90000" marT="635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28, 18, 5.8, 5S</a:t>
                      </a:r>
                    </a:p>
                  </a:txBody>
                  <a:tcPr marL="90000" marR="90000" marT="635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76" name="Picture 56"/>
          <p:cNvPicPr>
            <a:picLocks noChangeAspect="1" noChangeArrowheads="1"/>
          </p:cNvPicPr>
          <p:nvPr/>
        </p:nvPicPr>
        <p:blipFill>
          <a:blip r:embed="rId3" cstate="print"/>
          <a:srcRect l="14424" r="7016" b="31525"/>
          <a:stretch>
            <a:fillRect/>
          </a:stretch>
        </p:blipFill>
        <p:spPr bwMode="auto">
          <a:xfrm>
            <a:off x="3132138" y="347663"/>
            <a:ext cx="5492750" cy="40179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177" name="Text Box 57"/>
          <p:cNvSpPr txBox="1">
            <a:spLocks noChangeArrowheads="1"/>
          </p:cNvSpPr>
          <p:nvPr/>
        </p:nvSpPr>
        <p:spPr bwMode="auto">
          <a:xfrm>
            <a:off x="539750" y="260350"/>
            <a:ext cx="7272338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t>INIBITORI DELLA SINTESI PROTEICA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863725" y="195263"/>
            <a:ext cx="5316538" cy="9477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t>INIBITORI DELLA SINTESI PROTEICA</a:t>
            </a:r>
          </a:p>
          <a:p>
            <a:pPr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800" b="1">
              <a:solidFill>
                <a:srgbClr val="FF0000"/>
              </a:solidFill>
              <a:latin typeface="Calibri" pitchFamily="32" charset="0"/>
              <a:ea typeface="MS PGothic" pitchFamily="32" charset="0"/>
              <a:cs typeface="MS PGothic" pitchFamily="3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7825" y="1989138"/>
            <a:ext cx="3238500" cy="3038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268538" y="1773238"/>
            <a:ext cx="1919287" cy="457200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CCFF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catena polipeptidica in accrescimento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500563" y="2278063"/>
            <a:ext cx="914400" cy="457200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Subunità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50S</a:t>
            </a: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4860925" y="2781300"/>
            <a:ext cx="182563" cy="1825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726113" y="1341438"/>
            <a:ext cx="1920875" cy="822325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Cloramfenicolo: </a:t>
            </a: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si lega alla subunità 50S e inibisce la formazione del legame peptidico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797550" y="2636838"/>
            <a:ext cx="2016125" cy="823912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Eritromicina:</a:t>
            </a: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 si lega alla subunità 50S e previene la traslocazione sul ribosoma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797550" y="4078288"/>
            <a:ext cx="1828800" cy="822325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Tetracicline: </a:t>
            </a: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interfe-riscono con l'attacco del tRNA al complesso: mRNA-ribosoma.</a:t>
            </a:r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4429125" y="4005263"/>
            <a:ext cx="274638" cy="27463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4068763" y="4294188"/>
            <a:ext cx="914400" cy="457200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Subunità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30S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3276600" y="3357563"/>
            <a:ext cx="639763" cy="274637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tRNA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2052638" y="3502025"/>
            <a:ext cx="731837" cy="365125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mRNA</a:t>
            </a:r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2773363" y="3789363"/>
            <a:ext cx="274637" cy="92075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900113" y="4365625"/>
            <a:ext cx="2560637" cy="1006475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Streptomicina: </a:t>
            </a: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modifica la struttura della subunità 30S e causa delle distorsioni nella catena del messaggero che non può essere letto correttamente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3852863" y="5013325"/>
            <a:ext cx="2378075" cy="457200"/>
          </a:xfrm>
          <a:prstGeom prst="rect">
            <a:avLst/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direzione dello scorrimento del mRNA sul ribosoma</a:t>
            </a: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4068763" y="2278063"/>
            <a:ext cx="182562" cy="182562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3997325" y="3573463"/>
            <a:ext cx="236538" cy="7143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AR PL SungtiL GB"/>
        <a:cs typeface="AR PL SungtiL GB"/>
      </a:majorFont>
      <a:minorFont>
        <a:latin typeface="Times New Roman"/>
        <a:ea typeface="AR PL SungtiL GB"/>
        <a:cs typeface="AR PL SungtiL GB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"/>
        <a:cs typeface="AR PL SungtiL GB"/>
      </a:majorFont>
      <a:minorFont>
        <a:latin typeface="Times New Roman"/>
        <a:ea typeface=""/>
        <a:cs typeface="AR PL SungtiL GB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3600</Words>
  <Application>Microsoft Office PowerPoint</Application>
  <PresentationFormat>Presentazione su schermo (4:3)</PresentationFormat>
  <Paragraphs>1008</Paragraphs>
  <Slides>227</Slides>
  <Notes>129</Notes>
  <HiddenSlides>0</HiddenSlides>
  <MMClips>0</MMClips>
  <ScaleCrop>false</ScaleCrop>
  <HeadingPairs>
    <vt:vector size="6" baseType="variant">
      <vt:variant>
        <vt:lpstr>Tema</vt:lpstr>
      </vt:variant>
      <vt:variant>
        <vt:i4>5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227</vt:i4>
      </vt:variant>
    </vt:vector>
  </HeadingPairs>
  <TitlesOfParts>
    <vt:vector size="233" baseType="lpstr">
      <vt:lpstr>Tema di Office</vt:lpstr>
      <vt:lpstr>1_Tema di Office</vt:lpstr>
      <vt:lpstr>Office Theme</vt:lpstr>
      <vt:lpstr>1_Office Theme</vt:lpstr>
      <vt:lpstr>2_Tema di Office</vt:lpstr>
      <vt:lpstr>Documento di Microsoft Office Word 97 - 2003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Diapositiva 132</vt:lpstr>
      <vt:lpstr>Diapositiva 133</vt:lpstr>
      <vt:lpstr>Diapositiva 134</vt:lpstr>
      <vt:lpstr>Diapositiva 135</vt:lpstr>
      <vt:lpstr>Diapositiva 136</vt:lpstr>
      <vt:lpstr>Diapositiva 137</vt:lpstr>
      <vt:lpstr>Diapositiva 138</vt:lpstr>
      <vt:lpstr>Diapositiva 139</vt:lpstr>
      <vt:lpstr>Diapositiva 140</vt:lpstr>
      <vt:lpstr>Diapositiva 141</vt:lpstr>
      <vt:lpstr>Diapositiva 142</vt:lpstr>
      <vt:lpstr>Diapositiva 143</vt:lpstr>
      <vt:lpstr>Diapositiva 144</vt:lpstr>
      <vt:lpstr>Diapositiva 145</vt:lpstr>
      <vt:lpstr>Diapositiva 146</vt:lpstr>
      <vt:lpstr>Diapositiva 147</vt:lpstr>
      <vt:lpstr>Diapositiva 148</vt:lpstr>
      <vt:lpstr>Diapositiva 149</vt:lpstr>
      <vt:lpstr>Diapositiva 150</vt:lpstr>
      <vt:lpstr>Diapositiva 151</vt:lpstr>
      <vt:lpstr>Diapositiva 152</vt:lpstr>
      <vt:lpstr>Diapositiva 153</vt:lpstr>
      <vt:lpstr>Diapositiva 154</vt:lpstr>
      <vt:lpstr>Diapositiva 155</vt:lpstr>
      <vt:lpstr>Diapositiva 156</vt:lpstr>
      <vt:lpstr>Diapositiva 157</vt:lpstr>
      <vt:lpstr>Diapositiva 158</vt:lpstr>
      <vt:lpstr>Diapositiva 159</vt:lpstr>
      <vt:lpstr>Diapositiva 160</vt:lpstr>
      <vt:lpstr>Diapositiva 161</vt:lpstr>
      <vt:lpstr>Diapositiva 162</vt:lpstr>
      <vt:lpstr>Diapositiva 163</vt:lpstr>
      <vt:lpstr>Diapositiva 164</vt:lpstr>
      <vt:lpstr>Diapositiva 165</vt:lpstr>
      <vt:lpstr>Diapositiva 166</vt:lpstr>
      <vt:lpstr>Diapositiva 167</vt:lpstr>
      <vt:lpstr>Diapositiva 168</vt:lpstr>
      <vt:lpstr>Diapositiva 169</vt:lpstr>
      <vt:lpstr>Diapositiva 170</vt:lpstr>
      <vt:lpstr>Diapositiva 171</vt:lpstr>
      <vt:lpstr>Diapositiva 172</vt:lpstr>
      <vt:lpstr>Diapositiva 173</vt:lpstr>
      <vt:lpstr>Diapositiva 174</vt:lpstr>
      <vt:lpstr>Diapositiva 175</vt:lpstr>
      <vt:lpstr>Diapositiva 176</vt:lpstr>
      <vt:lpstr>Diapositiva 177</vt:lpstr>
      <vt:lpstr>Diapositiva 178</vt:lpstr>
      <vt:lpstr>Diapositiva 179</vt:lpstr>
      <vt:lpstr>Diapositiva 180</vt:lpstr>
      <vt:lpstr>Diapositiva 181</vt:lpstr>
      <vt:lpstr>Diapositiva 182</vt:lpstr>
      <vt:lpstr>Diapositiva 183</vt:lpstr>
      <vt:lpstr>Diapositiva 184</vt:lpstr>
      <vt:lpstr>Diapositiva 185</vt:lpstr>
      <vt:lpstr>Diapositiva 186</vt:lpstr>
      <vt:lpstr>Diapositiva 187</vt:lpstr>
      <vt:lpstr>Diapositiva 188</vt:lpstr>
      <vt:lpstr>Diapositiva 189</vt:lpstr>
      <vt:lpstr>Diapositiva 190</vt:lpstr>
      <vt:lpstr>Diapositiva 191</vt:lpstr>
      <vt:lpstr>Diapositiva 192</vt:lpstr>
      <vt:lpstr>Diapositiva 193</vt:lpstr>
      <vt:lpstr>Diapositiva 194</vt:lpstr>
      <vt:lpstr>Diapositiva 195</vt:lpstr>
      <vt:lpstr>Diapositiva 196</vt:lpstr>
      <vt:lpstr>Diapositiva 197</vt:lpstr>
      <vt:lpstr>Diapositiva 198</vt:lpstr>
      <vt:lpstr>Diapositiva 199</vt:lpstr>
      <vt:lpstr>Diapositiva 200</vt:lpstr>
      <vt:lpstr>Diapositiva 201</vt:lpstr>
      <vt:lpstr>Diapositiva 202</vt:lpstr>
      <vt:lpstr>Diapositiva 203</vt:lpstr>
      <vt:lpstr>Diapositiva 204</vt:lpstr>
      <vt:lpstr>Diapositiva 205</vt:lpstr>
      <vt:lpstr>Diapositiva 206</vt:lpstr>
      <vt:lpstr>Diapositiva 207</vt:lpstr>
      <vt:lpstr>Diapositiva 208</vt:lpstr>
      <vt:lpstr>Diapositiva 209</vt:lpstr>
      <vt:lpstr>Diapositiva 210</vt:lpstr>
      <vt:lpstr>Diapositiva 211</vt:lpstr>
      <vt:lpstr>Diapositiva 212</vt:lpstr>
      <vt:lpstr>Diapositiva 213</vt:lpstr>
      <vt:lpstr>Diapositiva 214</vt:lpstr>
      <vt:lpstr>Diapositiva 215</vt:lpstr>
      <vt:lpstr>Diapositiva 216</vt:lpstr>
      <vt:lpstr>Diapositiva 217</vt:lpstr>
      <vt:lpstr>Diapositiva 218</vt:lpstr>
      <vt:lpstr>Diapositiva 219</vt:lpstr>
      <vt:lpstr>Diapositiva 220</vt:lpstr>
      <vt:lpstr>Diapositiva 221</vt:lpstr>
      <vt:lpstr>Diapositiva 222</vt:lpstr>
      <vt:lpstr>Diapositiva 223</vt:lpstr>
      <vt:lpstr>Diapositiva 224</vt:lpstr>
      <vt:lpstr>Diapositiva 225</vt:lpstr>
      <vt:lpstr>Diapositiva 226</vt:lpstr>
      <vt:lpstr>Diapositiva 227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Proprietario</cp:lastModifiedBy>
  <cp:revision>46</cp:revision>
  <dcterms:created xsi:type="dcterms:W3CDTF">2016-08-26T12:46:47Z</dcterms:created>
  <dcterms:modified xsi:type="dcterms:W3CDTF">2016-12-17T12:03:47Z</dcterms:modified>
</cp:coreProperties>
</file>