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  <p:sldMasterId id="2147483649" r:id="rId3"/>
  </p:sldMasterIdLst>
  <p:notesMasterIdLst>
    <p:notesMasterId r:id="rId39"/>
  </p:notesMasterIdLst>
  <p:handoutMasterIdLst>
    <p:handoutMasterId r:id="rId40"/>
  </p:handoutMasterIdLst>
  <p:sldIdLst>
    <p:sldId id="263" r:id="rId4"/>
    <p:sldId id="300" r:id="rId5"/>
    <p:sldId id="285" r:id="rId6"/>
    <p:sldId id="286" r:id="rId7"/>
    <p:sldId id="295" r:id="rId8"/>
    <p:sldId id="302" r:id="rId9"/>
    <p:sldId id="265" r:id="rId10"/>
    <p:sldId id="305" r:id="rId11"/>
    <p:sldId id="287" r:id="rId12"/>
    <p:sldId id="306" r:id="rId13"/>
    <p:sldId id="296" r:id="rId14"/>
    <p:sldId id="308" r:id="rId15"/>
    <p:sldId id="272" r:id="rId16"/>
    <p:sldId id="268" r:id="rId17"/>
    <p:sldId id="269" r:id="rId18"/>
    <p:sldId id="303" r:id="rId19"/>
    <p:sldId id="304" r:id="rId20"/>
    <p:sldId id="270" r:id="rId21"/>
    <p:sldId id="312" r:id="rId22"/>
    <p:sldId id="313" r:id="rId23"/>
    <p:sldId id="267" r:id="rId24"/>
    <p:sldId id="315" r:id="rId25"/>
    <p:sldId id="317" r:id="rId26"/>
    <p:sldId id="290" r:id="rId27"/>
    <p:sldId id="271" r:id="rId28"/>
    <p:sldId id="318" r:id="rId29"/>
    <p:sldId id="294" r:id="rId30"/>
    <p:sldId id="320" r:id="rId31"/>
    <p:sldId id="321" r:id="rId32"/>
    <p:sldId id="322" r:id="rId33"/>
    <p:sldId id="323" r:id="rId34"/>
    <p:sldId id="324" r:id="rId35"/>
    <p:sldId id="283" r:id="rId36"/>
    <p:sldId id="301" r:id="rId37"/>
    <p:sldId id="274" r:id="rId38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F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22"/>
    <p:restoredTop sz="94660"/>
  </p:normalViewPr>
  <p:slideViewPr>
    <p:cSldViewPr>
      <p:cViewPr>
        <p:scale>
          <a:sx n="100" d="100"/>
          <a:sy n="100" d="100"/>
        </p:scale>
        <p:origin x="72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BF5767D7-957E-C444-89AD-6A3CDE8C0427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399873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Fare clic per modificare gli stili del testo dello schema</a:t>
            </a:r>
          </a:p>
          <a:p>
            <a:pPr lvl="1"/>
            <a:r>
              <a:rPr lang="en-GB" noProof="0" smtClean="0"/>
              <a:t>Secondo livello</a:t>
            </a:r>
          </a:p>
          <a:p>
            <a:pPr lvl="2"/>
            <a:r>
              <a:rPr lang="en-GB" noProof="0" smtClean="0"/>
              <a:t>Terzo livello</a:t>
            </a:r>
          </a:p>
          <a:p>
            <a:pPr lvl="3"/>
            <a:r>
              <a:rPr lang="en-GB" noProof="0" smtClean="0"/>
              <a:t>Quarto livello</a:t>
            </a:r>
          </a:p>
          <a:p>
            <a:pPr lvl="4"/>
            <a:r>
              <a:rPr lang="en-GB" noProof="0" smtClean="0"/>
              <a:t>Quinto livello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E8E70A3A-D525-D34E-A0F1-FAC48920F12E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628807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0F8D753-088A-9E44-8137-EC24E423227B}" type="slidenum">
              <a:rPr lang="en-GB" altLang="it-IT" sz="1200" b="0"/>
              <a:pPr/>
              <a:t>1</a:t>
            </a:fld>
            <a:endParaRPr lang="en-GB" altLang="it-IT" sz="1200" b="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21680" tIns="10840" rIns="21680" bIns="10840"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5553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B92666B-AEA5-3245-8AE3-98290680B5EE}" type="slidenum">
              <a:rPr lang="en-GB" altLang="it-IT" sz="1200" b="0"/>
              <a:pPr/>
              <a:t>10</a:t>
            </a:fld>
            <a:endParaRPr lang="en-GB" altLang="it-IT" sz="1200" b="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9129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69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FCA8962-BBC9-6346-B14E-839F7F28064B}" type="slidenum">
              <a:rPr lang="en-GB" altLang="it-IT" sz="1200" b="0"/>
              <a:pPr/>
              <a:t>12</a:t>
            </a:fld>
            <a:endParaRPr lang="en-GB" altLang="it-IT" sz="1200" b="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344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F625E0D-67F8-AD46-8275-076CCDEAD5C4}" type="slidenum">
              <a:rPr lang="en-GB" altLang="it-IT" sz="1200" b="0"/>
              <a:pPr/>
              <a:t>13</a:t>
            </a:fld>
            <a:endParaRPr lang="en-GB" altLang="it-IT" sz="1200" b="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2578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CD368B2-7742-E540-9FEC-3866ABC7702A}" type="slidenum">
              <a:rPr lang="en-GB" altLang="it-IT" sz="1200" b="0"/>
              <a:pPr/>
              <a:t>14</a:t>
            </a:fld>
            <a:endParaRPr lang="en-GB" altLang="it-IT" sz="1200" b="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4320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8EDB1D3-65A9-0743-8A5B-1AE7DB2EF2E8}" type="slidenum">
              <a:rPr lang="en-GB" altLang="it-IT" sz="1200" b="0"/>
              <a:pPr/>
              <a:t>15</a:t>
            </a:fld>
            <a:endParaRPr lang="en-GB" altLang="it-IT" sz="1200" b="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2371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C716DAB-CD3A-E54A-BA34-B2DD72E76C1D}" type="slidenum">
              <a:rPr lang="en-GB" altLang="it-IT" sz="1200" b="0"/>
              <a:pPr/>
              <a:t>16</a:t>
            </a:fld>
            <a:endParaRPr lang="en-GB" altLang="it-IT" sz="1200" b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8996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C716DAB-CD3A-E54A-BA34-B2DD72E76C1D}" type="slidenum">
              <a:rPr lang="en-GB" altLang="it-IT" sz="1200" b="0"/>
              <a:pPr/>
              <a:t>17</a:t>
            </a:fld>
            <a:endParaRPr lang="en-GB" altLang="it-IT" sz="1200" b="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4569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53F7FE-7008-DE46-B32F-9FDEEFDF11BD}" type="slidenum">
              <a:rPr lang="en-GB" altLang="it-IT" sz="1200" b="0"/>
              <a:pPr/>
              <a:t>18</a:t>
            </a:fld>
            <a:endParaRPr lang="en-GB" altLang="it-IT" sz="1200" b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386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06CE632-5510-E44E-BB08-8E9C953E2DAA}" type="slidenum">
              <a:rPr lang="en-GB" altLang="it-IT" sz="1200" b="0"/>
              <a:pPr/>
              <a:t>19</a:t>
            </a:fld>
            <a:endParaRPr lang="en-GB" altLang="it-IT" sz="1200" b="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9130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5E2B81-98F4-634E-80AC-A29267947F3E}" type="slidenum">
              <a:rPr lang="en-GB" altLang="it-IT" sz="1200" b="0"/>
              <a:pPr/>
              <a:t>2</a:t>
            </a:fld>
            <a:endParaRPr lang="en-GB" altLang="it-IT" sz="1200" b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22247" tIns="11124" rIns="22247" bIns="11124"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1290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1540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5027E13-DEEE-A140-B8E9-48FB6415FD01}" type="slidenum">
              <a:rPr lang="en-GB" altLang="it-IT" sz="1200" b="0"/>
              <a:pPr/>
              <a:t>21</a:t>
            </a:fld>
            <a:endParaRPr lang="en-GB" altLang="it-IT" sz="1200" b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1141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06CE632-5510-E44E-BB08-8E9C953E2DAA}" type="slidenum">
              <a:rPr lang="en-GB" altLang="it-IT" sz="1200" b="0"/>
              <a:pPr/>
              <a:t>22</a:t>
            </a:fld>
            <a:endParaRPr lang="en-GB" altLang="it-IT" sz="1200" b="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7362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  <a:p>
            <a:r>
              <a:rPr b="1" i="0"/>
              <a:t>Figure 1. Schematic overview of recurrent inhibition.</a:t>
            </a:r>
            <a:r>
              <a:t/>
            </a:r>
            <a:br/>
            <a:r>
              <a:rPr b="0" i="0"/>
              <a:t>With recurrent inhibition (RI), input from descending pathways (DP) reaches the motor neuron (MN). In response, the MN activates the target myocyte; in addition, the MN also activates Renshaw cells (RC), which then inhibit the motor neuron through a negative feedback loop. </a:t>
            </a:r>
          </a:p>
          <a:p>
            <a:r>
              <a:rPr b="0" i="0"/>
              <a:t>Tuk B. Inhibitory system overstimulation plays a role in the pathogenesis of neuromuscular and neurological diseases: a novel hypothesis [version 1]. </a:t>
            </a:r>
            <a:r>
              <a:rPr b="0" i="1"/>
              <a:t>F1000Research</a:t>
            </a:r>
            <a:r>
              <a:rPr b="0" i="0"/>
              <a:t> 2016, </a:t>
            </a:r>
            <a:r>
              <a:rPr b="1" i="0"/>
              <a:t>5</a:t>
            </a:r>
            <a:r>
              <a:rPr b="0" i="0"/>
              <a:t>:1435 (doi: 10.12688/f1000research.8774.1)</a:t>
            </a:r>
          </a:p>
        </p:txBody>
      </p:sp>
    </p:spTree>
    <p:extLst>
      <p:ext uri="{BB962C8B-B14F-4D97-AF65-F5344CB8AC3E}">
        <p14:creationId xmlns:p14="http://schemas.microsoft.com/office/powerpoint/2010/main" val="1499179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C1BB009-EE6E-AE46-883D-49227C6C4E1C}" type="slidenum">
              <a:rPr lang="en-GB" altLang="it-IT" sz="1200" b="0"/>
              <a:pPr/>
              <a:t>24</a:t>
            </a:fld>
            <a:endParaRPr lang="en-GB" altLang="it-IT" sz="1200" b="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669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03563B5-715D-8240-811B-EC3404A215F6}" type="slidenum">
              <a:rPr lang="en-GB" altLang="it-IT" sz="1200" b="0"/>
              <a:pPr/>
              <a:t>25</a:t>
            </a:fld>
            <a:endParaRPr lang="en-GB" altLang="it-IT" sz="1200" b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44024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0677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08203FF-CE99-8947-81B6-7564ADC3F6E0}" type="slidenum">
              <a:rPr lang="en-GB" altLang="it-IT" sz="1200" b="0"/>
              <a:pPr/>
              <a:t>27</a:t>
            </a:fld>
            <a:endParaRPr lang="en-GB" altLang="it-IT" sz="1200" b="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1115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06CE632-5510-E44E-BB08-8E9C953E2DAA}" type="slidenum">
              <a:rPr lang="en-GB" altLang="it-IT" sz="1200" b="0"/>
              <a:pPr/>
              <a:t>28</a:t>
            </a:fld>
            <a:endParaRPr lang="en-GB" altLang="it-IT" sz="1200" b="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24240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06CE632-5510-E44E-BB08-8E9C953E2DAA}" type="slidenum">
              <a:rPr lang="en-GB" altLang="it-IT" sz="1200" b="0"/>
              <a:pPr/>
              <a:t>29</a:t>
            </a:fld>
            <a:endParaRPr lang="en-GB" altLang="it-IT" sz="1200" b="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4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7C326D4-1967-BF42-84D2-DDC9641586B2}" type="slidenum">
              <a:rPr lang="en-GB" altLang="it-IT" sz="1200" b="0"/>
              <a:pPr/>
              <a:t>3</a:t>
            </a:fld>
            <a:endParaRPr lang="en-GB" altLang="it-IT" sz="1200" b="0"/>
          </a:p>
        </p:txBody>
      </p:sp>
      <p:sp>
        <p:nvSpPr>
          <p:cNvPr id="47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08668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06CE632-5510-E44E-BB08-8E9C953E2DAA}" type="slidenum">
              <a:rPr lang="en-GB" altLang="it-IT" sz="1200" b="0"/>
              <a:pPr/>
              <a:t>30</a:t>
            </a:fld>
            <a:endParaRPr lang="en-GB" altLang="it-IT" sz="1200" b="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04763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BB67775-9C68-0141-8508-1212DF8A9C65}" type="slidenum">
              <a:rPr lang="en-GB" altLang="it-IT" sz="1200" b="0"/>
              <a:pPr/>
              <a:t>31</a:t>
            </a:fld>
            <a:endParaRPr lang="en-GB" altLang="it-IT" sz="1200" b="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39226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BB67775-9C68-0141-8508-1212DF8A9C65}" type="slidenum">
              <a:rPr lang="en-GB" altLang="it-IT" sz="1200" b="0"/>
              <a:pPr/>
              <a:t>32</a:t>
            </a:fld>
            <a:endParaRPr lang="en-GB" altLang="it-IT" sz="1200" b="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9680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0D8BFD8-3034-3F4C-9A8D-71C496133EAB}" type="slidenum">
              <a:rPr lang="en-GB" altLang="it-IT" sz="1200" b="0"/>
              <a:pPr/>
              <a:t>33</a:t>
            </a:fld>
            <a:endParaRPr lang="en-GB" altLang="it-IT" sz="1200" b="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05180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3AD31F9-FE9F-6049-921D-A64D84245861}" type="slidenum">
              <a:rPr lang="it-IT" altLang="it-IT">
                <a:latin typeface="Arial" charset="0"/>
              </a:rPr>
              <a:pPr>
                <a:spcBef>
                  <a:spcPct val="0"/>
                </a:spcBef>
              </a:pPr>
              <a:t>34</a:t>
            </a:fld>
            <a:endParaRPr lang="it-IT" altLang="it-IT"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19690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2FFA251-E781-1A43-8CCC-5521A49861C4}" type="slidenum">
              <a:rPr lang="en-GB" altLang="it-IT" sz="1200" b="0"/>
              <a:pPr/>
              <a:t>35</a:t>
            </a:fld>
            <a:endParaRPr lang="en-GB" altLang="it-IT" sz="1200" b="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691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DC9747A-D2E3-C242-8C0D-2A842AEF7BEE}" type="slidenum">
              <a:rPr lang="en-GB" altLang="it-IT" sz="1200" b="0"/>
              <a:pPr/>
              <a:t>4</a:t>
            </a:fld>
            <a:endParaRPr lang="en-GB" altLang="it-IT" sz="1200" b="0"/>
          </a:p>
        </p:txBody>
      </p:sp>
      <p:sp>
        <p:nvSpPr>
          <p:cNvPr id="49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5863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 txBox="1">
            <a:spLocks noGrp="1" noChangeArrowheads="1"/>
          </p:cNvSpPr>
          <p:nvPr/>
        </p:nvSpPr>
        <p:spPr bwMode="auto">
          <a:xfrm>
            <a:off x="3852863" y="8696325"/>
            <a:ext cx="29892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94923F44-00C9-E643-AD65-E73D285415AD}" type="slidenum">
              <a:rPr lang="it-IT" altLang="it-IT" sz="1200" b="0"/>
              <a:pPr algn="r" eaLnBrk="1" hangingPunct="1"/>
              <a:t>5</a:t>
            </a:fld>
            <a:endParaRPr lang="it-IT" altLang="it-IT" sz="1200" b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5014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72A083A-B7EF-134E-A745-217639B72851}" type="slidenum">
              <a:rPr lang="en-GB" altLang="it-IT" sz="1200" b="0"/>
              <a:pPr/>
              <a:t>6</a:t>
            </a:fld>
            <a:endParaRPr lang="en-GB" altLang="it-IT" sz="1200" b="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3917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F67A471-365A-AA4A-9A2C-11A483C453C4}" type="slidenum">
              <a:rPr lang="en-GB" altLang="it-IT" sz="1200" b="0"/>
              <a:pPr/>
              <a:t>7</a:t>
            </a:fld>
            <a:endParaRPr lang="en-GB" altLang="it-IT" sz="1200" b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1312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7D14934-6228-BD44-B275-278F293CC91E}" type="slidenum">
              <a:rPr lang="en-GB" altLang="it-IT" sz="1200" b="0"/>
              <a:pPr/>
              <a:t>8</a:t>
            </a:fld>
            <a:endParaRPr lang="en-GB" altLang="it-IT" sz="1200" b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1261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5953431-A905-5341-8391-628C2E93AB38}" type="slidenum">
              <a:rPr lang="en-GB" altLang="it-IT" sz="1200" b="0"/>
              <a:pPr/>
              <a:t>9</a:t>
            </a:fld>
            <a:endParaRPr lang="en-GB" altLang="it-IT" sz="1200" b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6667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9B919-F962-F24A-B63E-40D02D018A98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2655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F40D3-9DA2-AB43-808E-9624B16DB2E0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52192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FE27B-94DF-194E-97B7-D1276B3F4D9A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97805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FA61D-58E2-7D4F-BF5D-082209D8983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3620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50958-9A33-5245-8D52-9C233B59486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7158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CCB65-1392-1946-81CC-F83440FB520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421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61F73-3573-2446-8659-1DFB7315364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4657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45526-C4AA-1E42-B572-2A8A968CFCA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50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76C77-CF8E-E445-B305-1A4A9DEECAD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9724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C121F-2784-CF40-987C-4D89DEF7986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958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0EC8E-57AB-B946-8738-BAD6C43B3CC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087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317BF-0626-5545-8629-E0FF8B1EB6C7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06941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D9610-CC6D-C44F-BAD3-7A8B077CC8D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64858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60EB0-18F2-0D4C-B966-B565C93608D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0831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14436-1083-0746-A91B-2867A458612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3285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5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>
                <a:defRPr/>
              </a:pPr>
              <a:endParaRPr lang="it-IT" b="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Arco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153 w 21600"/>
                <a:gd name="T1" fmla="*/ 0 h 21231"/>
                <a:gd name="T2" fmla="*/ 831 w 21600"/>
                <a:gd name="T3" fmla="*/ 526 h 21231"/>
                <a:gd name="T4" fmla="*/ 0 w 21600"/>
                <a:gd name="T5" fmla="*/ 526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it-IT" noProof="0" smtClean="0"/>
              <a:t>Fare clic per modificare stile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F6FC7-F669-CE4A-83CA-9AF4117300F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189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C5AF2-3863-874A-AB0D-25C37228FE0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56512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64121-9377-1D4D-8BAE-F47DAC1B551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0724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6654B-8474-B646-99E7-869239CFBD0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6883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64456-13EC-3546-90E5-EDA41FDD248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838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D3D0E-9222-9449-B11C-1D41BE14276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311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348CB-0500-9443-94FA-141F6B5D266A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292387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C2AF7-BA87-5B4A-BA89-949915805F0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7553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DE910-C970-D64A-BDDE-D626D111713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0560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6B8D2-075F-CD44-ABEE-65D7731F98C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5656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B1363-FE16-BA48-B7F4-CF1DDB22DC4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1588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3B63A-E455-4C47-9547-A06E043EAF6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790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1CAB8-7AF5-AC41-8009-E0962675DEBC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51381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1A3AF-96FD-9F42-B806-4679B460BE5C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41187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FC830-F5F8-B141-B95D-557DB981B8F7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771367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D9B72-E899-AF4C-9058-D43A464532B8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800194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BB5DE-B1AB-3D47-9879-EB8368BCDD7B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32101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A4C05-2959-3E4F-A203-63DDAD0ECCE1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68644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Fare clic per modificare gli stili del testo dello schema</a:t>
            </a:r>
          </a:p>
          <a:p>
            <a:pPr lvl="1"/>
            <a:r>
              <a:rPr lang="en-GB" altLang="it-IT"/>
              <a:t>Secondo livello</a:t>
            </a:r>
          </a:p>
          <a:p>
            <a:pPr lvl="2"/>
            <a:r>
              <a:rPr lang="en-GB" altLang="it-IT"/>
              <a:t>Terzo livello</a:t>
            </a:r>
          </a:p>
          <a:p>
            <a:pPr lvl="3"/>
            <a:r>
              <a:rPr lang="en-GB" altLang="it-IT"/>
              <a:t>Quarto livello</a:t>
            </a:r>
          </a:p>
          <a:p>
            <a:pPr lvl="4"/>
            <a:r>
              <a:rPr lang="en-GB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D5C195B-C857-EB40-874E-64FEBEA17414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charset="0"/>
              </a:defRPr>
            </a:lvl1pPr>
          </a:lstStyle>
          <a:p>
            <a:pPr>
              <a:defRPr/>
            </a:pPr>
            <a:fld id="{EB9B2577-52DA-DF49-A215-86E17A5DD41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charset="0"/>
              </a:defRPr>
            </a:lvl1pPr>
          </a:lstStyle>
          <a:p>
            <a:pPr>
              <a:defRPr/>
            </a:pPr>
            <a:fld id="{413B2D94-EB56-6746-807E-EB3FEE231B3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57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l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2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36.tiff"/><Relationship Id="rId5" Type="http://schemas.openxmlformats.org/officeDocument/2006/relationships/image" Target="../media/image42.gif"/><Relationship Id="rId6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2"/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534868" cy="264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CasellaDiTesto 1"/>
          <p:cNvSpPr txBox="1">
            <a:spLocks noChangeArrowheads="1"/>
          </p:cNvSpPr>
          <p:nvPr/>
        </p:nvSpPr>
        <p:spPr bwMode="auto">
          <a:xfrm>
            <a:off x="6273800" y="5613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067944" y="3861048"/>
            <a:ext cx="603050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b="0" dirty="0" smtClean="0">
                <a:solidFill>
                  <a:schemeClr val="bg2"/>
                </a:solidFill>
              </a:rPr>
              <a:t>V </a:t>
            </a:r>
            <a:r>
              <a:rPr lang="it-IT" sz="1400" b="0" dirty="0" smtClean="0">
                <a:solidFill>
                  <a:schemeClr val="bg2"/>
                </a:solidFill>
              </a:rPr>
              <a:t>3.5</a:t>
            </a:r>
            <a:endParaRPr lang="it-IT" sz="1400" b="0" dirty="0">
              <a:solidFill>
                <a:schemeClr val="bg2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514429" y="5413617"/>
            <a:ext cx="2143536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smtClean="0">
                <a:solidFill>
                  <a:schemeClr val="bg2"/>
                </a:solidFill>
                <a:ea typeface="Arial" charset="0"/>
                <a:cs typeface="Arial" charset="0"/>
              </a:rPr>
              <a:t>Main figures sources:</a:t>
            </a:r>
            <a:endParaRPr lang="en-GB" sz="1477" dirty="0">
              <a:solidFill>
                <a:schemeClr val="bg2"/>
              </a:solidFill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514430" y="6021288"/>
            <a:ext cx="5628464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smtClean="0">
                <a:solidFill>
                  <a:schemeClr val="bg2"/>
                </a:solidFill>
                <a:ea typeface="Arial" charset="0"/>
                <a:cs typeface="Arial" charset="0"/>
              </a:rPr>
              <a:t>Purves </a:t>
            </a:r>
            <a:r>
              <a:rPr lang="en-GB" sz="1477" dirty="0">
                <a:solidFill>
                  <a:schemeClr val="bg2"/>
                </a:solidFill>
                <a:ea typeface="Arial" charset="0"/>
                <a:cs typeface="Arial" charset="0"/>
              </a:rPr>
              <a:t>et al., </a:t>
            </a:r>
            <a:r>
              <a:rPr lang="en-GB" sz="1477" dirty="0" err="1" smtClean="0">
                <a:solidFill>
                  <a:schemeClr val="bg2"/>
                </a:solidFill>
                <a:ea typeface="Arial" charset="0"/>
                <a:cs typeface="Arial" charset="0"/>
              </a:rPr>
              <a:t>NEUROSCIENZE</a:t>
            </a:r>
            <a:r>
              <a:rPr lang="en-GB" sz="1477" dirty="0" smtClean="0">
                <a:solidFill>
                  <a:schemeClr val="bg2"/>
                </a:solidFill>
                <a:ea typeface="Arial" charset="0"/>
                <a:cs typeface="Arial" charset="0"/>
              </a:rPr>
              <a:t>, </a:t>
            </a:r>
            <a:r>
              <a:rPr lang="en-GB" sz="1477" dirty="0" err="1" smtClean="0">
                <a:solidFill>
                  <a:schemeClr val="bg2"/>
                </a:solidFill>
                <a:ea typeface="Arial" charset="0"/>
                <a:cs typeface="Arial" charset="0"/>
              </a:rPr>
              <a:t>Zanichelli</a:t>
            </a:r>
            <a:endParaRPr lang="en-GB" sz="1477" dirty="0" smtClean="0">
              <a:solidFill>
                <a:schemeClr val="bg2"/>
              </a:solidFill>
              <a:ea typeface="Arial" charset="0"/>
              <a:cs typeface="Arial" charset="0"/>
            </a:endParaRPr>
          </a:p>
          <a:p>
            <a:r>
              <a:rPr lang="en-GB" sz="1477" dirty="0" err="1" smtClean="0">
                <a:solidFill>
                  <a:schemeClr val="bg2"/>
                </a:solidFill>
                <a:ea typeface="Arial" charset="0"/>
                <a:cs typeface="Arial" charset="0"/>
              </a:rPr>
              <a:t>Kandel</a:t>
            </a:r>
            <a:r>
              <a:rPr lang="en-GB" sz="1477" dirty="0" smtClean="0">
                <a:solidFill>
                  <a:schemeClr val="bg2"/>
                </a:solidFill>
                <a:ea typeface="Arial" charset="0"/>
                <a:cs typeface="Arial" charset="0"/>
              </a:rPr>
              <a:t> et al., PRINCIPLES OF NEUROSCIENCE, Mc </a:t>
            </a:r>
            <a:r>
              <a:rPr lang="en-GB" sz="1477" dirty="0" err="1" smtClean="0">
                <a:solidFill>
                  <a:schemeClr val="bg2"/>
                </a:solidFill>
                <a:ea typeface="Arial" charset="0"/>
                <a:cs typeface="Arial" charset="0"/>
              </a:rPr>
              <a:t>Graw</a:t>
            </a:r>
            <a:r>
              <a:rPr lang="en-GB" sz="1477" dirty="0" smtClean="0">
                <a:solidFill>
                  <a:schemeClr val="bg2"/>
                </a:solidFill>
                <a:ea typeface="Arial" charset="0"/>
                <a:cs typeface="Arial" charset="0"/>
              </a:rPr>
              <a:t> Hill</a:t>
            </a:r>
            <a:endParaRPr lang="en-GB" sz="1477" dirty="0">
              <a:solidFill>
                <a:schemeClr val="bg2"/>
              </a:solidFill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6512" y="44624"/>
            <a:ext cx="9144000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85" smtClean="0">
                <a:solidFill>
                  <a:schemeClr val="bg2"/>
                </a:solidFill>
                <a:ea typeface="Arial" charset="0"/>
                <a:cs typeface="Arial" charset="0"/>
              </a:rPr>
              <a:t>SPINAL </a:t>
            </a:r>
            <a:r>
              <a:rPr lang="en-GB" sz="2585" dirty="0" smtClean="0">
                <a:solidFill>
                  <a:schemeClr val="bg2"/>
                </a:solidFill>
                <a:ea typeface="Arial" charset="0"/>
                <a:cs typeface="Arial" charset="0"/>
              </a:rPr>
              <a:t>REFLEXES</a:t>
            </a:r>
            <a:endParaRPr lang="en-GB" sz="2585" dirty="0">
              <a:solidFill>
                <a:schemeClr val="bg2"/>
              </a:solidFill>
              <a:ea typeface="Arial" charset="0"/>
              <a:cs typeface="Arial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80" y="797272"/>
            <a:ext cx="33401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t="15350" r="12198" b="16400"/>
          <a:stretch>
            <a:fillRect/>
          </a:stretch>
        </p:blipFill>
        <p:spPr bwMode="auto">
          <a:xfrm>
            <a:off x="3203773" y="44450"/>
            <a:ext cx="5400675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22763"/>
            <a:ext cx="406400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CasellaDiTesto 12"/>
          <p:cNvSpPr txBox="1">
            <a:spLocks noChangeArrowheads="1"/>
          </p:cNvSpPr>
          <p:nvPr/>
        </p:nvSpPr>
        <p:spPr bwMode="auto">
          <a:xfrm>
            <a:off x="6100763" y="6623050"/>
            <a:ext cx="30083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 b="0"/>
              <a:t>Da Silverthorn, fisiologia umana, Ambrosiana</a:t>
            </a:r>
          </a:p>
        </p:txBody>
      </p:sp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34924" y="115888"/>
            <a:ext cx="29528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b="0">
                <a:solidFill>
                  <a:srgbClr val="0000FF"/>
                </a:solidFill>
              </a:rPr>
              <a:t>PROPRIOCETTORI</a:t>
            </a:r>
            <a:r>
              <a:rPr lang="en-GB" altLang="it-IT" sz="2400" b="0" dirty="0">
                <a:solidFill>
                  <a:srgbClr val="0000FF"/>
                </a:solidFill>
              </a:rPr>
              <a:t> </a:t>
            </a:r>
            <a:r>
              <a:rPr lang="en-GB" altLang="it-IT" sz="2400" b="0" dirty="0" err="1">
                <a:solidFill>
                  <a:srgbClr val="0000FF"/>
                </a:solidFill>
              </a:rPr>
              <a:t>MUSCOLARI</a:t>
            </a:r>
            <a:endParaRPr lang="en-GB" altLang="it-IT" sz="2400" b="0" dirty="0"/>
          </a:p>
        </p:txBody>
      </p:sp>
    </p:spTree>
    <p:extLst>
      <p:ext uri="{BB962C8B-B14F-4D97-AF65-F5344CB8AC3E}">
        <p14:creationId xmlns:p14="http://schemas.microsoft.com/office/powerpoint/2010/main" val="27784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35x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19" b="40279"/>
          <a:stretch/>
        </p:blipFill>
        <p:spPr bwMode="auto">
          <a:xfrm>
            <a:off x="177800" y="663575"/>
            <a:ext cx="6338415" cy="619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4643438" y="5949950"/>
            <a:ext cx="4321175" cy="935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900">
              <a:solidFill>
                <a:srgbClr val="000000"/>
              </a:solidFill>
            </a:endParaRPr>
          </a:p>
        </p:txBody>
      </p:sp>
      <p:sp>
        <p:nvSpPr>
          <p:cNvPr id="60419" name="CasellaDiTesto 2"/>
          <p:cNvSpPr txBox="1">
            <a:spLocks noChangeArrowheads="1"/>
          </p:cNvSpPr>
          <p:nvPr/>
        </p:nvSpPr>
        <p:spPr bwMode="auto">
          <a:xfrm>
            <a:off x="7640638" y="6597650"/>
            <a:ext cx="1498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900" b="0"/>
              <a:t>from Kandel, McGraw-Hill</a:t>
            </a: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3309938" y="44450"/>
            <a:ext cx="2198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>
                <a:solidFill>
                  <a:schemeClr val="accent2"/>
                </a:solidFill>
              </a:rPr>
              <a:t>MUSCLE SPINDLE</a:t>
            </a:r>
          </a:p>
        </p:txBody>
      </p:sp>
      <p:pic>
        <p:nvPicPr>
          <p:cNvPr id="6" name="Picture 7" descr="terminazione anulospir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29000"/>
            <a:ext cx="2725379" cy="304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07504" y="660400"/>
            <a:ext cx="6696744" cy="5118100"/>
            <a:chOff x="107504" y="660400"/>
            <a:chExt cx="6696744" cy="5118100"/>
          </a:xfrm>
        </p:grpSpPr>
        <p:pic>
          <p:nvPicPr>
            <p:cNvPr id="55300" name="Picture 102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0" t="44167" r="27271" b="2910"/>
            <a:stretch/>
          </p:blipFill>
          <p:spPr bwMode="auto">
            <a:xfrm>
              <a:off x="107504" y="660400"/>
              <a:ext cx="6616701" cy="511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/>
            <p:cNvSpPr/>
            <p:nvPr/>
          </p:nvSpPr>
          <p:spPr bwMode="auto">
            <a:xfrm>
              <a:off x="6372200" y="2708920"/>
              <a:ext cx="432048" cy="9361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9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" name="CasellaDiTesto 3"/>
          <p:cNvSpPr txBox="1"/>
          <p:nvPr/>
        </p:nvSpPr>
        <p:spPr>
          <a:xfrm>
            <a:off x="6588224" y="3429000"/>
            <a:ext cx="257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0" dirty="0" smtClean="0"/>
              <a:t>FIBRA A </a:t>
            </a:r>
            <a:r>
              <a:rPr lang="it-IT" sz="1400" b="0" smtClean="0"/>
              <a:t>SACCO NUCLEARE</a:t>
            </a:r>
            <a:endParaRPr lang="it-IT" sz="1400" b="0"/>
          </a:p>
        </p:txBody>
      </p:sp>
      <p:sp>
        <p:nvSpPr>
          <p:cNvPr id="10" name="CasellaDiTesto 9"/>
          <p:cNvSpPr txBox="1"/>
          <p:nvPr/>
        </p:nvSpPr>
        <p:spPr>
          <a:xfrm>
            <a:off x="6300192" y="4797152"/>
            <a:ext cx="2638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0" dirty="0" smtClean="0"/>
              <a:t>FIBRA A CATENA NUCLEARE</a:t>
            </a:r>
            <a:endParaRPr lang="it-IT" sz="1400" b="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444208" y="1628800"/>
            <a:ext cx="1691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0" dirty="0" smtClean="0"/>
              <a:t>stiramento lento</a:t>
            </a:r>
          </a:p>
          <a:p>
            <a:r>
              <a:rPr lang="it-IT" sz="1600" b="0" dirty="0" smtClean="0"/>
              <a:t>(risposta statica)</a:t>
            </a:r>
            <a:endParaRPr lang="it-IT" sz="1600" b="0" dirty="0"/>
          </a:p>
        </p:txBody>
      </p:sp>
      <p:cxnSp>
        <p:nvCxnSpPr>
          <p:cNvPr id="7" name="Connettore 2 6"/>
          <p:cNvCxnSpPr/>
          <p:nvPr/>
        </p:nvCxnSpPr>
        <p:spPr bwMode="auto">
          <a:xfrm>
            <a:off x="6516216" y="2204864"/>
            <a:ext cx="0" cy="25922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Connettore 2 8"/>
          <p:cNvCxnSpPr/>
          <p:nvPr/>
        </p:nvCxnSpPr>
        <p:spPr bwMode="auto">
          <a:xfrm>
            <a:off x="6948264" y="2204864"/>
            <a:ext cx="0" cy="12241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asellaDiTesto 15"/>
          <p:cNvSpPr txBox="1"/>
          <p:nvPr/>
        </p:nvSpPr>
        <p:spPr>
          <a:xfrm>
            <a:off x="7236296" y="2340169"/>
            <a:ext cx="1917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0" dirty="0" smtClean="0"/>
              <a:t>stiramento rapido</a:t>
            </a:r>
          </a:p>
          <a:p>
            <a:r>
              <a:rPr lang="it-IT" sz="1600" b="0" dirty="0" smtClean="0"/>
              <a:t>(risposta dinamica)</a:t>
            </a:r>
            <a:endParaRPr lang="it-IT" sz="1600" b="0" dirty="0"/>
          </a:p>
        </p:txBody>
      </p:sp>
      <p:cxnSp>
        <p:nvCxnSpPr>
          <p:cNvPr id="17" name="Connettore 2 16"/>
          <p:cNvCxnSpPr/>
          <p:nvPr/>
        </p:nvCxnSpPr>
        <p:spPr bwMode="auto">
          <a:xfrm>
            <a:off x="7740352" y="2924944"/>
            <a:ext cx="0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309938" y="44450"/>
            <a:ext cx="2198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>
                <a:solidFill>
                  <a:schemeClr val="accent2"/>
                </a:solidFill>
              </a:rPr>
              <a:t>MUSCLE SPINDLE</a:t>
            </a:r>
          </a:p>
        </p:txBody>
      </p:sp>
    </p:spTree>
    <p:extLst>
      <p:ext uri="{BB962C8B-B14F-4D97-AF65-F5344CB8AC3E}">
        <p14:creationId xmlns:p14="http://schemas.microsoft.com/office/powerpoint/2010/main" val="99088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FG13_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5"/>
          <p:cNvSpPr txBox="1">
            <a:spLocks noChangeArrowheads="1"/>
          </p:cNvSpPr>
          <p:nvPr/>
        </p:nvSpPr>
        <p:spPr bwMode="auto">
          <a:xfrm>
            <a:off x="12700" y="115888"/>
            <a:ext cx="297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>
                <a:solidFill>
                  <a:schemeClr val="accent2"/>
                </a:solidFill>
              </a:rPr>
              <a:t>RECIPROCAL INHIBITION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FG13_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t="4744"/>
          <a:stretch>
            <a:fillRect/>
          </a:stretch>
        </p:blipFill>
        <p:spPr bwMode="auto">
          <a:xfrm>
            <a:off x="228600" y="265113"/>
            <a:ext cx="8915400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 Box 5"/>
          <p:cNvSpPr txBox="1">
            <a:spLocks noChangeArrowheads="1"/>
          </p:cNvSpPr>
          <p:nvPr/>
        </p:nvSpPr>
        <p:spPr bwMode="auto">
          <a:xfrm>
            <a:off x="2195513" y="44450"/>
            <a:ext cx="396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>
                <a:solidFill>
                  <a:schemeClr val="accent2"/>
                </a:solidFill>
              </a:rPr>
              <a:t>MUSCLE SPINDLE: IA DISCHARGE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FG13_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9" r="27719"/>
          <a:stretch>
            <a:fillRect/>
          </a:stretch>
        </p:blipFill>
        <p:spPr bwMode="auto">
          <a:xfrm>
            <a:off x="68263" y="0"/>
            <a:ext cx="407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3" descr="FG13_05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r="22414"/>
          <a:stretch>
            <a:fillRect/>
          </a:stretch>
        </p:blipFill>
        <p:spPr bwMode="auto">
          <a:xfrm>
            <a:off x="4392613" y="0"/>
            <a:ext cx="47402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6"/>
          <p:cNvSpPr>
            <a:spLocks noChangeArrowheads="1"/>
          </p:cNvSpPr>
          <p:nvPr/>
        </p:nvSpPr>
        <p:spPr bwMode="auto">
          <a:xfrm>
            <a:off x="76200" y="152400"/>
            <a:ext cx="89916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0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441325" y="395288"/>
            <a:ext cx="3368675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/>
              <a:t>IA discharge with only </a:t>
            </a:r>
            <a:r>
              <a:rPr lang="it-IT" altLang="it-IT" sz="1600">
                <a:latin typeface="Symbol" charset="2"/>
                <a:sym typeface="Symbol" charset="2"/>
              </a:rPr>
              <a:t> </a:t>
            </a:r>
            <a:r>
              <a:rPr lang="it-IT" altLang="it-IT" sz="1600"/>
              <a:t>activity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5013325" y="395288"/>
            <a:ext cx="3368675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/>
              <a:t>IA discharge with </a:t>
            </a:r>
            <a:r>
              <a:rPr lang="it-IT" altLang="it-IT" sz="1600">
                <a:latin typeface="Symbol" charset="2"/>
                <a:sym typeface="Symbol" charset="2"/>
              </a:rPr>
              <a:t> </a:t>
            </a:r>
            <a:r>
              <a:rPr lang="it-IT" altLang="it-IT" sz="1600"/>
              <a:t>co-activation</a:t>
            </a:r>
          </a:p>
        </p:txBody>
      </p:sp>
      <p:sp>
        <p:nvSpPr>
          <p:cNvPr id="68614" name="Line 7"/>
          <p:cNvSpPr>
            <a:spLocks noChangeShapeType="1"/>
          </p:cNvSpPr>
          <p:nvPr/>
        </p:nvSpPr>
        <p:spPr bwMode="auto">
          <a:xfrm>
            <a:off x="4343400" y="412750"/>
            <a:ext cx="0" cy="640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8615" name="Rectangle 8"/>
          <p:cNvSpPr>
            <a:spLocks noChangeArrowheads="1"/>
          </p:cNvSpPr>
          <p:nvPr/>
        </p:nvSpPr>
        <p:spPr bwMode="auto">
          <a:xfrm>
            <a:off x="4495800" y="3124200"/>
            <a:ext cx="129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0"/>
          </a:p>
        </p:txBody>
      </p:sp>
      <p:sp>
        <p:nvSpPr>
          <p:cNvPr id="68616" name="Text Box 5"/>
          <p:cNvSpPr txBox="1">
            <a:spLocks noChangeArrowheads="1"/>
          </p:cNvSpPr>
          <p:nvPr/>
        </p:nvSpPr>
        <p:spPr bwMode="auto">
          <a:xfrm>
            <a:off x="3673475" y="44450"/>
            <a:ext cx="1433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  <a:latin typeface="Symbol" charset="2"/>
                <a:sym typeface="Symbol" charset="2"/>
              </a:rPr>
              <a:t>g</a:t>
            </a:r>
            <a:r>
              <a:rPr lang="en-GB" altLang="it-IT" sz="1800" b="0">
                <a:solidFill>
                  <a:schemeClr val="accent2"/>
                </a:solidFill>
              </a:rPr>
              <a:t>  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6"/>
          <p:cNvSpPr>
            <a:spLocks noChangeArrowheads="1"/>
          </p:cNvSpPr>
          <p:nvPr/>
        </p:nvSpPr>
        <p:spPr bwMode="auto">
          <a:xfrm>
            <a:off x="76200" y="152400"/>
            <a:ext cx="89916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0"/>
          </a:p>
        </p:txBody>
      </p:sp>
      <p:sp>
        <p:nvSpPr>
          <p:cNvPr id="67591" name="Text Box 5"/>
          <p:cNvSpPr txBox="1">
            <a:spLocks noChangeArrowheads="1"/>
          </p:cNvSpPr>
          <p:nvPr/>
        </p:nvSpPr>
        <p:spPr bwMode="auto">
          <a:xfrm>
            <a:off x="0" y="116632"/>
            <a:ext cx="9144000" cy="36933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800" b="0" smtClean="0">
                <a:solidFill>
                  <a:srgbClr val="0000FF"/>
                </a:solidFill>
              </a:rPr>
              <a:t>REGULATION </a:t>
            </a:r>
            <a:r>
              <a:rPr lang="en-GB" altLang="it-IT" sz="1800" b="0" dirty="0" smtClean="0">
                <a:solidFill>
                  <a:srgbClr val="0000FF"/>
                </a:solidFill>
              </a:rPr>
              <a:t>OF SPINDLE SENSITIVITY</a:t>
            </a:r>
            <a:endParaRPr lang="en-GB" altLang="it-IT" sz="1800" b="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628476"/>
            <a:ext cx="6159500" cy="6184900"/>
          </a:xfrm>
          <a:prstGeom prst="rect">
            <a:avLst/>
          </a:prstGeom>
        </p:spPr>
      </p:pic>
      <p:sp>
        <p:nvSpPr>
          <p:cNvPr id="67590" name="CasellaDiTesto 4"/>
          <p:cNvSpPr txBox="1">
            <a:spLocks noChangeArrowheads="1"/>
          </p:cNvSpPr>
          <p:nvPr/>
        </p:nvSpPr>
        <p:spPr bwMode="auto">
          <a:xfrm>
            <a:off x="-47998" y="6623050"/>
            <a:ext cx="361188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 b="0" dirty="0">
                <a:solidFill>
                  <a:schemeClr val="bg2"/>
                </a:solidFill>
              </a:rPr>
              <a:t>Da </a:t>
            </a:r>
            <a:r>
              <a:rPr lang="it-IT" altLang="it-IT" sz="1100" b="0" dirty="0" smtClean="0">
                <a:solidFill>
                  <a:schemeClr val="bg2"/>
                </a:solidFill>
              </a:rPr>
              <a:t>Kandel et al., Principi di Neuroscienze, </a:t>
            </a:r>
            <a:r>
              <a:rPr lang="it-IT" altLang="it-IT" sz="1100" b="0" dirty="0">
                <a:solidFill>
                  <a:schemeClr val="bg2"/>
                </a:solidFill>
              </a:rPr>
              <a:t>Ambrosiana</a:t>
            </a:r>
          </a:p>
        </p:txBody>
      </p:sp>
    </p:spTree>
    <p:extLst>
      <p:ext uri="{BB962C8B-B14F-4D97-AF65-F5344CB8AC3E}">
        <p14:creationId xmlns:p14="http://schemas.microsoft.com/office/powerpoint/2010/main" val="18766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0" y="764704"/>
            <a:ext cx="5511800" cy="5791200"/>
          </a:xfrm>
          <a:prstGeom prst="rect">
            <a:avLst/>
          </a:prstGeom>
        </p:spPr>
      </p:pic>
      <p:sp>
        <p:nvSpPr>
          <p:cNvPr id="67585" name="Rectangle 6"/>
          <p:cNvSpPr>
            <a:spLocks noChangeArrowheads="1"/>
          </p:cNvSpPr>
          <p:nvPr/>
        </p:nvSpPr>
        <p:spPr bwMode="auto">
          <a:xfrm>
            <a:off x="76200" y="152400"/>
            <a:ext cx="89916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0"/>
          </a:p>
        </p:txBody>
      </p:sp>
      <p:sp>
        <p:nvSpPr>
          <p:cNvPr id="67591" name="Text Box 5"/>
          <p:cNvSpPr txBox="1">
            <a:spLocks noChangeArrowheads="1"/>
          </p:cNvSpPr>
          <p:nvPr/>
        </p:nvSpPr>
        <p:spPr bwMode="auto">
          <a:xfrm>
            <a:off x="0" y="115888"/>
            <a:ext cx="9144000" cy="36933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800" b="0" dirty="0" smtClean="0">
                <a:solidFill>
                  <a:srgbClr val="0000FF"/>
                </a:solidFill>
              </a:rPr>
              <a:t>REFLEX REGULATION OF MUSCLE FORCE</a:t>
            </a:r>
            <a:endParaRPr lang="en-GB" altLang="it-IT" sz="1800" b="0" dirty="0"/>
          </a:p>
        </p:txBody>
      </p:sp>
      <p:sp>
        <p:nvSpPr>
          <p:cNvPr id="67590" name="CasellaDiTesto 4"/>
          <p:cNvSpPr txBox="1">
            <a:spLocks noChangeArrowheads="1"/>
          </p:cNvSpPr>
          <p:nvPr/>
        </p:nvSpPr>
        <p:spPr bwMode="auto">
          <a:xfrm>
            <a:off x="5532114" y="6589742"/>
            <a:ext cx="361188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 b="0" dirty="0">
                <a:solidFill>
                  <a:schemeClr val="bg2"/>
                </a:solidFill>
              </a:rPr>
              <a:t>Da </a:t>
            </a:r>
            <a:r>
              <a:rPr lang="it-IT" altLang="it-IT" sz="1100" b="0" dirty="0" smtClean="0">
                <a:solidFill>
                  <a:schemeClr val="bg2"/>
                </a:solidFill>
              </a:rPr>
              <a:t>Kandel et al., Principi di Neuroscienze, </a:t>
            </a:r>
            <a:r>
              <a:rPr lang="it-IT" altLang="it-IT" sz="1100" b="0" dirty="0">
                <a:solidFill>
                  <a:schemeClr val="bg2"/>
                </a:solidFill>
              </a:rPr>
              <a:t>Ambrosiana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79512" y="836712"/>
            <a:ext cx="1547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0" dirty="0" err="1" smtClean="0"/>
              <a:t>same</a:t>
            </a:r>
            <a:r>
              <a:rPr lang="it-IT" sz="1400" b="0" dirty="0" smtClean="0"/>
              <a:t> </a:t>
            </a:r>
            <a:r>
              <a:rPr lang="it-IT" sz="1400" b="0" dirty="0" err="1" smtClean="0"/>
              <a:t>commands</a:t>
            </a:r>
            <a:endParaRPr lang="it-IT" sz="1400" b="0" dirty="0"/>
          </a:p>
        </p:txBody>
      </p:sp>
      <p:cxnSp>
        <p:nvCxnSpPr>
          <p:cNvPr id="7" name="Connettore 2 6"/>
          <p:cNvCxnSpPr/>
          <p:nvPr/>
        </p:nvCxnSpPr>
        <p:spPr bwMode="auto">
          <a:xfrm>
            <a:off x="899592" y="1124744"/>
            <a:ext cx="1008112" cy="11521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nettore 2 9"/>
          <p:cNvCxnSpPr/>
          <p:nvPr/>
        </p:nvCxnSpPr>
        <p:spPr bwMode="auto">
          <a:xfrm>
            <a:off x="899592" y="1124744"/>
            <a:ext cx="2448272" cy="10801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CasellaDiTesto 31"/>
          <p:cNvSpPr txBox="1"/>
          <p:nvPr/>
        </p:nvSpPr>
        <p:spPr>
          <a:xfrm>
            <a:off x="5508104" y="1970256"/>
            <a:ext cx="345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smtClean="0"/>
              <a:t>Muscle do not short as much as they should. Spindle increase their tension in excess. This increases IA discharge so as to increase  </a:t>
            </a:r>
            <a:r>
              <a:rPr lang="en-GB" sz="1600" b="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GB" sz="1600" b="0" dirty="0" smtClean="0"/>
              <a:t>-</a:t>
            </a:r>
            <a:r>
              <a:rPr lang="en-GB" sz="1600" b="0" dirty="0" err="1" smtClean="0"/>
              <a:t>motoneurons</a:t>
            </a:r>
            <a:r>
              <a:rPr lang="en-GB" sz="1600" b="0" dirty="0" smtClean="0"/>
              <a:t> activity</a:t>
            </a:r>
            <a:endParaRPr lang="en-GB" sz="1600" b="0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6279398" y="1538208"/>
            <a:ext cx="19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0" dirty="0" smtClean="0"/>
              <a:t>TOO MUCH LOAD</a:t>
            </a:r>
            <a:endParaRPr lang="en-GB" sz="1600" b="0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6171195" y="3954542"/>
            <a:ext cx="2130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0" dirty="0" smtClean="0"/>
              <a:t>TOO MUCH POWER</a:t>
            </a:r>
            <a:endParaRPr lang="en-GB" sz="1600" b="0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5508104" y="4346520"/>
            <a:ext cx="345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0" dirty="0" smtClean="0"/>
              <a:t>Muscles shorten too much. Spindles decrease their tension. This decreases IA discharge, hence </a:t>
            </a:r>
            <a:r>
              <a:rPr lang="en-GB" sz="1600" b="0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GB" sz="1600" b="0" dirty="0" smtClean="0"/>
              <a:t>-</a:t>
            </a:r>
            <a:r>
              <a:rPr lang="en-GB" sz="1600" b="0" dirty="0" err="1" smtClean="0"/>
              <a:t>motoneurons</a:t>
            </a:r>
            <a:r>
              <a:rPr lang="en-GB" sz="1600" b="0" dirty="0" smtClean="0"/>
              <a:t> discharge is reduced as well.</a:t>
            </a:r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11656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 descr="FG13_0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t="4744" r="14987" b="26137"/>
          <a:stretch>
            <a:fillRect/>
          </a:stretch>
        </p:blipFill>
        <p:spPr bwMode="auto">
          <a:xfrm>
            <a:off x="2438400" y="3905250"/>
            <a:ext cx="365760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 descr="FG13_0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r="18170" b="14937"/>
          <a:stretch>
            <a:fillRect/>
          </a:stretch>
        </p:blipFill>
        <p:spPr bwMode="auto">
          <a:xfrm>
            <a:off x="76200" y="722313"/>
            <a:ext cx="31924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FG13_06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8" r="14987" b="16093"/>
          <a:stretch>
            <a:fillRect/>
          </a:stretch>
        </p:blipFill>
        <p:spPr bwMode="auto">
          <a:xfrm>
            <a:off x="5410200" y="744538"/>
            <a:ext cx="34290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6"/>
          <p:cNvSpPr txBox="1">
            <a:spLocks noChangeArrowheads="1"/>
          </p:cNvSpPr>
          <p:nvPr/>
        </p:nvSpPr>
        <p:spPr bwMode="auto">
          <a:xfrm>
            <a:off x="2879725" y="168433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0"/>
              <a:t>1</a:t>
            </a:r>
          </a:p>
        </p:txBody>
      </p:sp>
      <p:sp>
        <p:nvSpPr>
          <p:cNvPr id="66565" name="Text Box 7"/>
          <p:cNvSpPr txBox="1">
            <a:spLocks noChangeArrowheads="1"/>
          </p:cNvSpPr>
          <p:nvPr/>
        </p:nvSpPr>
        <p:spPr bwMode="auto">
          <a:xfrm>
            <a:off x="5622925" y="92233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0"/>
              <a:t>2</a:t>
            </a:r>
          </a:p>
        </p:txBody>
      </p:sp>
      <p:sp>
        <p:nvSpPr>
          <p:cNvPr id="66566" name="Text Box 8"/>
          <p:cNvSpPr txBox="1">
            <a:spLocks noChangeArrowheads="1"/>
          </p:cNvSpPr>
          <p:nvPr/>
        </p:nvSpPr>
        <p:spPr bwMode="auto">
          <a:xfrm>
            <a:off x="4022725" y="343693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0"/>
              <a:t>3</a:t>
            </a:r>
          </a:p>
        </p:txBody>
      </p:sp>
      <p:sp>
        <p:nvSpPr>
          <p:cNvPr id="66567" name="Oval 9"/>
          <p:cNvSpPr>
            <a:spLocks noChangeArrowheads="1"/>
          </p:cNvSpPr>
          <p:nvPr/>
        </p:nvSpPr>
        <p:spPr bwMode="auto">
          <a:xfrm>
            <a:off x="2819400" y="1670050"/>
            <a:ext cx="477838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0"/>
          </a:p>
        </p:txBody>
      </p:sp>
      <p:sp>
        <p:nvSpPr>
          <p:cNvPr id="66568" name="Oval 10"/>
          <p:cNvSpPr>
            <a:spLocks noChangeArrowheads="1"/>
          </p:cNvSpPr>
          <p:nvPr/>
        </p:nvSpPr>
        <p:spPr bwMode="auto">
          <a:xfrm>
            <a:off x="5562600" y="931863"/>
            <a:ext cx="477838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0"/>
          </a:p>
        </p:txBody>
      </p:sp>
      <p:sp>
        <p:nvSpPr>
          <p:cNvPr id="66569" name="Oval 11"/>
          <p:cNvSpPr>
            <a:spLocks noChangeArrowheads="1"/>
          </p:cNvSpPr>
          <p:nvPr/>
        </p:nvSpPr>
        <p:spPr bwMode="auto">
          <a:xfrm>
            <a:off x="3960813" y="3432175"/>
            <a:ext cx="477837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0"/>
          </a:p>
        </p:txBody>
      </p:sp>
      <p:sp>
        <p:nvSpPr>
          <p:cNvPr id="66570" name="Text Box 5"/>
          <p:cNvSpPr txBox="1">
            <a:spLocks noChangeArrowheads="1"/>
          </p:cNvSpPr>
          <p:nvPr/>
        </p:nvSpPr>
        <p:spPr bwMode="auto">
          <a:xfrm>
            <a:off x="2195513" y="44450"/>
            <a:ext cx="396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>
                <a:solidFill>
                  <a:schemeClr val="accent2"/>
                </a:solidFill>
              </a:rPr>
              <a:t>MUSCLE SPINDLE: IA DISCHARGE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1" y="579445"/>
            <a:ext cx="5538161" cy="5801883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" y="4462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2400" b="0" dirty="0" err="1" smtClean="0">
                <a:solidFill>
                  <a:srgbClr val="0000FF"/>
                </a:solidFill>
              </a:rPr>
              <a:t>INFLUENZE</a:t>
            </a:r>
            <a:r>
              <a:rPr lang="en-GB" altLang="it-IT" sz="2400" b="0" dirty="0" smtClean="0">
                <a:solidFill>
                  <a:srgbClr val="0000FF"/>
                </a:solidFill>
              </a:rPr>
              <a:t> </a:t>
            </a:r>
            <a:r>
              <a:rPr lang="en-GB" altLang="it-IT" sz="2400" b="0" dirty="0" err="1" smtClean="0">
                <a:solidFill>
                  <a:srgbClr val="0000FF"/>
                </a:solidFill>
              </a:rPr>
              <a:t>DISCENDENTI</a:t>
            </a:r>
            <a:r>
              <a:rPr lang="en-GB" altLang="it-IT" sz="2400" b="0" dirty="0" smtClean="0">
                <a:solidFill>
                  <a:srgbClr val="0000FF"/>
                </a:solidFill>
              </a:rPr>
              <a:t> </a:t>
            </a:r>
            <a:r>
              <a:rPr lang="en-GB" altLang="it-IT" sz="2400" b="0" dirty="0" err="1" smtClean="0">
                <a:solidFill>
                  <a:srgbClr val="0000FF"/>
                </a:solidFill>
              </a:rPr>
              <a:t>SUL</a:t>
            </a:r>
            <a:r>
              <a:rPr lang="en-GB" altLang="it-IT" sz="2400" b="0" dirty="0" smtClean="0">
                <a:solidFill>
                  <a:srgbClr val="0000FF"/>
                </a:solidFill>
              </a:rPr>
              <a:t> </a:t>
            </a:r>
            <a:r>
              <a:rPr lang="en-GB" altLang="it-IT" sz="2400" b="0" dirty="0" err="1" smtClean="0">
                <a:solidFill>
                  <a:srgbClr val="0000FF"/>
                </a:solidFill>
              </a:rPr>
              <a:t>RIFLESSO</a:t>
            </a:r>
            <a:r>
              <a:rPr lang="en-GB" altLang="it-IT" sz="2400" b="0" dirty="0" smtClean="0">
                <a:solidFill>
                  <a:srgbClr val="0000FF"/>
                </a:solidFill>
              </a:rPr>
              <a:t> DA </a:t>
            </a:r>
            <a:r>
              <a:rPr lang="en-GB" altLang="it-IT" sz="2400" b="0" dirty="0" err="1" smtClean="0">
                <a:solidFill>
                  <a:srgbClr val="0000FF"/>
                </a:solidFill>
              </a:rPr>
              <a:t>STIRAMENTO</a:t>
            </a:r>
            <a:endParaRPr lang="en-GB" altLang="it-IT" sz="2400" b="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7504" y="6551766"/>
            <a:ext cx="2880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dirty="0" err="1" smtClean="0"/>
              <a:t>Brodal</a:t>
            </a:r>
            <a:r>
              <a:rPr lang="it-IT" sz="1100" b="0" dirty="0" smtClean="0"/>
              <a:t>, Il Sistema Nervoso Centrale, </a:t>
            </a:r>
            <a:r>
              <a:rPr lang="it-IT" sz="1100" b="0" dirty="0" err="1" smtClean="0"/>
              <a:t>Piccin</a:t>
            </a:r>
            <a:endParaRPr lang="it-IT" sz="1100" b="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255474" y="170080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0" dirty="0" smtClean="0"/>
              <a:t>Manovra di </a:t>
            </a:r>
            <a:r>
              <a:rPr lang="it-IT" sz="1800" b="0" dirty="0" err="1" smtClean="0"/>
              <a:t>Jendràssik</a:t>
            </a:r>
            <a:endParaRPr lang="it-IT" sz="1800" b="0" dirty="0"/>
          </a:p>
        </p:txBody>
      </p:sp>
      <p:pic>
        <p:nvPicPr>
          <p:cNvPr id="7" name="Immagin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r="4776" b="36145"/>
          <a:stretch/>
        </p:blipFill>
        <p:spPr>
          <a:xfrm>
            <a:off x="5652121" y="2636912"/>
            <a:ext cx="3491880" cy="352839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048051" y="6551766"/>
            <a:ext cx="28408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dirty="0" smtClean="0"/>
              <a:t>Conti </a:t>
            </a:r>
            <a:r>
              <a:rPr lang="it-IT" sz="1100" b="0" dirty="0"/>
              <a:t>et al., Fisiologia Medica, </a:t>
            </a:r>
            <a:r>
              <a:rPr lang="it-IT" sz="1100" b="0" dirty="0" err="1"/>
              <a:t>Edi</a:t>
            </a:r>
            <a:r>
              <a:rPr lang="it-IT" sz="1100" b="0" dirty="0"/>
              <a:t>-Ermes. </a:t>
            </a:r>
          </a:p>
        </p:txBody>
      </p:sp>
    </p:spTree>
    <p:extLst>
      <p:ext uri="{BB962C8B-B14F-4D97-AF65-F5344CB8AC3E}">
        <p14:creationId xmlns:p14="http://schemas.microsoft.com/office/powerpoint/2010/main" val="188737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7"/>
          <p:cNvSpPr txBox="1">
            <a:spLocks noChangeArrowheads="1"/>
          </p:cNvSpPr>
          <p:nvPr/>
        </p:nvSpPr>
        <p:spPr bwMode="auto">
          <a:xfrm>
            <a:off x="3605213" y="279400"/>
            <a:ext cx="1836737" cy="4619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0">
                <a:solidFill>
                  <a:schemeClr val="accent2"/>
                </a:solidFill>
                <a:latin typeface="Arial" charset="0"/>
              </a:rPr>
              <a:t>OVERVIEW</a:t>
            </a:r>
          </a:p>
        </p:txBody>
      </p:sp>
      <p:sp>
        <p:nvSpPr>
          <p:cNvPr id="44034" name="CasellaDiTesto 1"/>
          <p:cNvSpPr txBox="1">
            <a:spLocks noChangeArrowheads="1"/>
          </p:cNvSpPr>
          <p:nvPr/>
        </p:nvSpPr>
        <p:spPr bwMode="auto">
          <a:xfrm>
            <a:off x="2316079" y="1700213"/>
            <a:ext cx="4416594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General organization of the spinal cord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Classification of peripheral </a:t>
            </a:r>
            <a:r>
              <a:rPr lang="en-GB" altLang="it-IT" sz="1800" b="0" dirty="0" err="1" smtClean="0">
                <a:solidFill>
                  <a:schemeClr val="accent2"/>
                </a:solidFill>
                <a:latin typeface="Arial" charset="0"/>
              </a:rPr>
              <a:t>fibers</a:t>
            </a:r>
            <a:endParaRPr lang="en-GB" altLang="it-IT" sz="1800" b="0" dirty="0" smtClean="0">
              <a:solidFill>
                <a:schemeClr val="accent2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Classification of spinal reflexes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Monosynaptic reflex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Muscle spindle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H Reflex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Reciprocal inhibition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Di-synaptic reflex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0" dirty="0" err="1" smtClean="0">
                <a:solidFill>
                  <a:schemeClr val="accent2"/>
                </a:solidFill>
                <a:latin typeface="Arial" charset="0"/>
              </a:rPr>
              <a:t>Polisynaptic</a:t>
            </a: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 reflexes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Flexion reflex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Synaptic organization of the spinal cord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Synaptic integration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General organization of the motor system</a:t>
            </a:r>
            <a:endParaRPr lang="en-GB" altLang="it-IT" sz="1800" b="0" dirty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35x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2" y="304800"/>
            <a:ext cx="8583488" cy="631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CasellaDiTesto 2"/>
          <p:cNvSpPr txBox="1">
            <a:spLocks noChangeArrowheads="1"/>
          </p:cNvSpPr>
          <p:nvPr/>
        </p:nvSpPr>
        <p:spPr bwMode="auto">
          <a:xfrm>
            <a:off x="7640638" y="6597650"/>
            <a:ext cx="14986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900" b="0">
                <a:latin typeface="Arial" charset="0"/>
              </a:rPr>
              <a:t>from Kandel, McGraw-Hill</a:t>
            </a:r>
          </a:p>
        </p:txBody>
      </p:sp>
      <p:sp>
        <p:nvSpPr>
          <p:cNvPr id="70659" name="Text Box 5"/>
          <p:cNvSpPr txBox="1">
            <a:spLocks noChangeArrowheads="1"/>
          </p:cNvSpPr>
          <p:nvPr/>
        </p:nvSpPr>
        <p:spPr bwMode="auto">
          <a:xfrm>
            <a:off x="0" y="35332"/>
            <a:ext cx="9143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  <a:latin typeface="Arial" charset="0"/>
              </a:rPr>
              <a:t> H-REFLEX</a:t>
            </a:r>
            <a:endParaRPr lang="en-GB" altLang="it-IT" sz="1800" b="0" dirty="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5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FG13_0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b="11815"/>
          <a:stretch>
            <a:fillRect/>
          </a:stretch>
        </p:blipFill>
        <p:spPr bwMode="auto">
          <a:xfrm>
            <a:off x="0" y="838200"/>
            <a:ext cx="91440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CasellaDiTesto 1"/>
          <p:cNvSpPr txBox="1">
            <a:spLocks noChangeArrowheads="1"/>
          </p:cNvSpPr>
          <p:nvPr/>
        </p:nvSpPr>
        <p:spPr bwMode="auto">
          <a:xfrm>
            <a:off x="3448050" y="115888"/>
            <a:ext cx="1844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0">
                <a:solidFill>
                  <a:schemeClr val="accent2"/>
                </a:solidFill>
              </a:rPr>
              <a:t>MUSCLE 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ep_Tendon_Reflexes_(Stanford_Medicine_25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0" dirty="0" smtClean="0">
                <a:solidFill>
                  <a:schemeClr val="bg1"/>
                </a:solidFill>
              </a:rPr>
              <a:t>RIFLESSI TENDINEI</a:t>
            </a:r>
            <a:endParaRPr lang="it-IT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0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ure" descr="figure.im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3103" y="738664"/>
            <a:ext cx="3417793" cy="544112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290440" y="4787860"/>
            <a:ext cx="2458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dirty="0" err="1" smtClean="0"/>
              <a:t>DP</a:t>
            </a:r>
            <a:r>
              <a:rPr lang="it-IT" sz="1600" b="0" dirty="0" smtClean="0"/>
              <a:t>: </a:t>
            </a:r>
            <a:r>
              <a:rPr lang="it-IT" sz="1600" b="0" dirty="0" err="1" smtClean="0"/>
              <a:t>descending</a:t>
            </a:r>
            <a:r>
              <a:rPr lang="it-IT" sz="1600" b="0" dirty="0" smtClean="0"/>
              <a:t> </a:t>
            </a:r>
            <a:r>
              <a:rPr lang="it-IT" sz="1600" b="0" dirty="0" err="1" smtClean="0"/>
              <a:t>pathway</a:t>
            </a:r>
            <a:endParaRPr lang="it-IT" sz="1600" b="0" dirty="0" smtClean="0"/>
          </a:p>
          <a:p>
            <a:r>
              <a:rPr lang="it-IT" sz="1600" b="0" dirty="0" smtClean="0"/>
              <a:t>MN: motoneurone</a:t>
            </a:r>
          </a:p>
          <a:p>
            <a:r>
              <a:rPr lang="it-IT" sz="1600" b="0" dirty="0" smtClean="0"/>
              <a:t>RC: cellula di Renshaw</a:t>
            </a:r>
            <a:endParaRPr lang="it-IT" sz="1600" b="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631734" y="458112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+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639846" y="3429000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+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572000" y="184482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_</a:t>
            </a:r>
            <a:endParaRPr lang="it-IT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-27384"/>
            <a:ext cx="9036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2400" b="0" dirty="0" err="1">
                <a:solidFill>
                  <a:srgbClr val="0000FF"/>
                </a:solidFill>
              </a:rPr>
              <a:t>INIBIZIONE</a:t>
            </a:r>
            <a:r>
              <a:rPr lang="en-GB" altLang="it-IT" sz="2400" b="0" dirty="0">
                <a:solidFill>
                  <a:srgbClr val="0000FF"/>
                </a:solidFill>
              </a:rPr>
              <a:t> </a:t>
            </a:r>
            <a:r>
              <a:rPr lang="en-GB" altLang="it-IT" sz="2400" b="0" dirty="0" err="1" smtClean="0">
                <a:solidFill>
                  <a:srgbClr val="0000FF"/>
                </a:solidFill>
              </a:rPr>
              <a:t>RICORRENTE</a:t>
            </a:r>
            <a:endParaRPr lang="en-GB" altLang="it-IT" sz="2400" b="0" dirty="0"/>
          </a:p>
        </p:txBody>
      </p:sp>
    </p:spTree>
    <p:extLst>
      <p:ext uri="{BB962C8B-B14F-4D97-AF65-F5344CB8AC3E}">
        <p14:creationId xmlns:p14="http://schemas.microsoft.com/office/powerpoint/2010/main" val="7828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3" descr="FG13_0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1" b="27373"/>
          <a:stretch>
            <a:fillRect/>
          </a:stretch>
        </p:blipFill>
        <p:spPr bwMode="auto">
          <a:xfrm>
            <a:off x="0" y="1773238"/>
            <a:ext cx="9144000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 Box 5"/>
          <p:cNvSpPr txBox="1">
            <a:spLocks noChangeArrowheads="1"/>
          </p:cNvSpPr>
          <p:nvPr/>
        </p:nvSpPr>
        <p:spPr bwMode="auto">
          <a:xfrm>
            <a:off x="2987675" y="44450"/>
            <a:ext cx="2608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>
                <a:solidFill>
                  <a:schemeClr val="accent2"/>
                </a:solidFill>
              </a:rPr>
              <a:t>DI-SYNAPTIC REFLEX</a:t>
            </a:r>
          </a:p>
        </p:txBody>
      </p:sp>
      <p:sp>
        <p:nvSpPr>
          <p:cNvPr id="74755" name="Rettangolo 1"/>
          <p:cNvSpPr>
            <a:spLocks noChangeArrowheads="1"/>
          </p:cNvSpPr>
          <p:nvPr/>
        </p:nvSpPr>
        <p:spPr bwMode="auto">
          <a:xfrm>
            <a:off x="107950" y="1700213"/>
            <a:ext cx="3671888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9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Fg13_06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r="21353" b="15144"/>
          <a:stretch>
            <a:fillRect/>
          </a:stretch>
        </p:blipFill>
        <p:spPr bwMode="auto">
          <a:xfrm>
            <a:off x="0" y="381000"/>
            <a:ext cx="4114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02" name="Group 5"/>
          <p:cNvGrpSpPr>
            <a:grpSpLocks/>
          </p:cNvGrpSpPr>
          <p:nvPr/>
        </p:nvGrpSpPr>
        <p:grpSpPr bwMode="auto">
          <a:xfrm>
            <a:off x="5181600" y="152400"/>
            <a:ext cx="3352800" cy="6705600"/>
            <a:chOff x="3264" y="96"/>
            <a:chExt cx="2112" cy="4224"/>
          </a:xfrm>
        </p:grpSpPr>
        <p:pic>
          <p:nvPicPr>
            <p:cNvPr id="76806" name="Picture 3" descr="FG13_06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1" t="8485" r="47745" b="10901"/>
            <a:stretch>
              <a:fillRect/>
            </a:stretch>
          </p:blipFill>
          <p:spPr bwMode="auto">
            <a:xfrm>
              <a:off x="3264" y="96"/>
              <a:ext cx="2112" cy="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7" name="Picture 4" descr="FG13_06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1" t="21214" b="39186"/>
            <a:stretch>
              <a:fillRect/>
            </a:stretch>
          </p:blipFill>
          <p:spPr bwMode="auto">
            <a:xfrm>
              <a:off x="3408" y="2976"/>
              <a:ext cx="1872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03" name="Rectangle 12"/>
          <p:cNvSpPr>
            <a:spLocks noChangeArrowheads="1"/>
          </p:cNvSpPr>
          <p:nvPr/>
        </p:nvSpPr>
        <p:spPr bwMode="auto">
          <a:xfrm>
            <a:off x="2879725" y="5661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0"/>
          </a:p>
        </p:txBody>
      </p:sp>
      <p:sp>
        <p:nvSpPr>
          <p:cNvPr id="76804" name="Rectangle 13"/>
          <p:cNvSpPr>
            <a:spLocks noChangeArrowheads="1"/>
          </p:cNvSpPr>
          <p:nvPr/>
        </p:nvSpPr>
        <p:spPr bwMode="auto">
          <a:xfrm>
            <a:off x="3886200" y="3886200"/>
            <a:ext cx="2286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0"/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2987675" y="44450"/>
            <a:ext cx="2608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>
                <a:solidFill>
                  <a:schemeClr val="accent2"/>
                </a:solidFill>
              </a:rPr>
              <a:t>DI-SYNAPTIC REFLEX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673138"/>
            <a:ext cx="2664296" cy="397999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504" y="4797152"/>
            <a:ext cx="2590800" cy="17018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772" y="687536"/>
            <a:ext cx="5473700" cy="576580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11588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2400" b="0" dirty="0" err="1">
                <a:solidFill>
                  <a:srgbClr val="0000FF"/>
                </a:solidFill>
              </a:rPr>
              <a:t>RIFLESSI</a:t>
            </a:r>
            <a:r>
              <a:rPr lang="en-GB" altLang="it-IT" sz="2400" b="0" dirty="0">
                <a:solidFill>
                  <a:srgbClr val="0000FF"/>
                </a:solidFill>
              </a:rPr>
              <a:t> </a:t>
            </a:r>
            <a:r>
              <a:rPr lang="en-GB" altLang="it-IT" sz="2400" b="0" dirty="0" smtClean="0">
                <a:solidFill>
                  <a:srgbClr val="0000FF"/>
                </a:solidFill>
              </a:rPr>
              <a:t>POLISINAPTICI: </a:t>
            </a:r>
            <a:r>
              <a:rPr lang="en-GB" altLang="it-IT" sz="2400" b="0" dirty="0" err="1" smtClean="0">
                <a:solidFill>
                  <a:srgbClr val="0000FF"/>
                </a:solidFill>
              </a:rPr>
              <a:t>RIFLESSO</a:t>
            </a:r>
            <a:r>
              <a:rPr lang="en-GB" altLang="it-IT" sz="2400" b="0" dirty="0" smtClean="0">
                <a:solidFill>
                  <a:srgbClr val="0000FF"/>
                </a:solidFill>
              </a:rPr>
              <a:t> </a:t>
            </a:r>
            <a:r>
              <a:rPr lang="en-GB" altLang="it-IT" sz="2400" b="0" dirty="0" err="1" smtClean="0">
                <a:solidFill>
                  <a:srgbClr val="0000FF"/>
                </a:solidFill>
              </a:rPr>
              <a:t>FLESSORIO</a:t>
            </a:r>
            <a:endParaRPr lang="en-GB" altLang="it-IT" sz="2400" b="0" dirty="0"/>
          </a:p>
        </p:txBody>
      </p:sp>
    </p:spTree>
    <p:extLst>
      <p:ext uri="{BB962C8B-B14F-4D97-AF65-F5344CB8AC3E}">
        <p14:creationId xmlns:p14="http://schemas.microsoft.com/office/powerpoint/2010/main" val="18182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Immagine 1" descr="gr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6"/>
          <a:stretch>
            <a:fillRect/>
          </a:stretch>
        </p:blipFill>
        <p:spPr bwMode="auto">
          <a:xfrm>
            <a:off x="87313" y="327025"/>
            <a:ext cx="4484687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Immagine 3" descr="gr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>
            <a:fillRect/>
          </a:stretch>
        </p:blipFill>
        <p:spPr bwMode="auto">
          <a:xfrm>
            <a:off x="5160963" y="1700213"/>
            <a:ext cx="39973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CasellaDiTesto 2"/>
          <p:cNvSpPr txBox="1">
            <a:spLocks noChangeArrowheads="1"/>
          </p:cNvSpPr>
          <p:nvPr/>
        </p:nvSpPr>
        <p:spPr bwMode="auto">
          <a:xfrm>
            <a:off x="2916238" y="428625"/>
            <a:ext cx="35910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 smtClean="0">
                <a:latin typeface="+mn-lt"/>
              </a:rPr>
              <a:t>(</a:t>
            </a:r>
            <a:r>
              <a:rPr lang="it-IT" altLang="it-IT" sz="2000" b="0" dirty="0" err="1" smtClean="0">
                <a:latin typeface="+mn-lt"/>
              </a:rPr>
              <a:t>Coding</a:t>
            </a:r>
            <a:r>
              <a:rPr lang="it-IT" altLang="it-IT" sz="2000" b="0" dirty="0" smtClean="0">
                <a:latin typeface="+mn-lt"/>
              </a:rPr>
              <a:t> </a:t>
            </a:r>
            <a:r>
              <a:rPr lang="it-IT" altLang="it-IT" sz="2000" b="0" dirty="0">
                <a:latin typeface="+mn-lt"/>
              </a:rPr>
              <a:t>of </a:t>
            </a:r>
            <a:r>
              <a:rPr lang="it-IT" altLang="it-IT" sz="2000" b="0" dirty="0" err="1" smtClean="0">
                <a:latin typeface="+mn-lt"/>
              </a:rPr>
              <a:t>intensity</a:t>
            </a:r>
            <a:r>
              <a:rPr lang="it-IT" altLang="it-IT" sz="2000" b="0" dirty="0" smtClean="0">
                <a:latin typeface="+mn-lt"/>
              </a:rPr>
              <a:t>):</a:t>
            </a:r>
            <a:endParaRPr lang="it-IT" altLang="it-IT" sz="2000" b="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 err="1">
                <a:latin typeface="+mn-lt"/>
              </a:rPr>
              <a:t>Population</a:t>
            </a:r>
            <a:r>
              <a:rPr lang="it-IT" altLang="it-IT" sz="2000" b="0" dirty="0">
                <a:latin typeface="+mn-lt"/>
              </a:rPr>
              <a:t> </a:t>
            </a:r>
            <a:r>
              <a:rPr lang="it-IT" altLang="it-IT" sz="2000" b="0" dirty="0" err="1">
                <a:latin typeface="+mn-lt"/>
              </a:rPr>
              <a:t>effect</a:t>
            </a:r>
            <a:r>
              <a:rPr lang="it-IT" altLang="it-IT" sz="2000" b="0" dirty="0">
                <a:latin typeface="+mn-lt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 err="1">
                <a:latin typeface="+mn-lt"/>
              </a:rPr>
              <a:t>Spatial</a:t>
            </a:r>
            <a:r>
              <a:rPr lang="it-IT" altLang="it-IT" sz="2000" b="0" dirty="0">
                <a:latin typeface="+mn-lt"/>
              </a:rPr>
              <a:t> </a:t>
            </a:r>
            <a:r>
              <a:rPr lang="it-IT" altLang="it-IT" sz="2000" b="0" dirty="0" err="1">
                <a:latin typeface="+mn-lt"/>
              </a:rPr>
              <a:t>summation</a:t>
            </a:r>
            <a:r>
              <a:rPr lang="it-IT" altLang="it-IT" sz="2000" b="0" dirty="0">
                <a:latin typeface="+mn-lt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 err="1">
                <a:latin typeface="+mn-lt"/>
              </a:rPr>
              <a:t>Divergence</a:t>
            </a:r>
            <a:r>
              <a:rPr lang="it-IT" altLang="it-IT" sz="2000" b="0" dirty="0">
                <a:latin typeface="+mn-lt"/>
              </a:rPr>
              <a:t> and </a:t>
            </a:r>
            <a:r>
              <a:rPr lang="it-IT" altLang="it-IT" sz="2000" b="0" dirty="0" err="1">
                <a:latin typeface="+mn-lt"/>
              </a:rPr>
              <a:t>convergence</a:t>
            </a:r>
            <a:r>
              <a:rPr lang="it-IT" altLang="it-IT" sz="2000" b="0" dirty="0">
                <a:latin typeface="+mn-lt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 err="1">
                <a:latin typeface="+mn-lt"/>
              </a:rPr>
              <a:t>Subliminar</a:t>
            </a:r>
            <a:r>
              <a:rPr lang="it-IT" altLang="it-IT" sz="2000" b="0" dirty="0">
                <a:latin typeface="+mn-lt"/>
              </a:rPr>
              <a:t> zone,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 err="1">
                <a:latin typeface="+mn-lt"/>
              </a:rPr>
              <a:t>Facilitation</a:t>
            </a:r>
            <a:r>
              <a:rPr lang="it-IT" altLang="it-IT" sz="2000" b="0" dirty="0">
                <a:latin typeface="+mn-lt"/>
              </a:rPr>
              <a:t> zone</a:t>
            </a:r>
          </a:p>
        </p:txBody>
      </p:sp>
      <p:sp>
        <p:nvSpPr>
          <p:cNvPr id="82948" name="CasellaDiTesto 1"/>
          <p:cNvSpPr txBox="1">
            <a:spLocks noChangeArrowheads="1"/>
          </p:cNvSpPr>
          <p:nvPr/>
        </p:nvSpPr>
        <p:spPr bwMode="auto">
          <a:xfrm>
            <a:off x="52388" y="6524625"/>
            <a:ext cx="1624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/>
              <a:t>Da Guyton, Elsevier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619250" y="44450"/>
            <a:ext cx="5772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 dirty="0">
                <a:solidFill>
                  <a:schemeClr val="accent2"/>
                </a:solidFill>
              </a:rPr>
              <a:t>SYNAPTIC ORGANIZATION OF THE SPINAL CORD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r="5469" b="8596"/>
          <a:stretch/>
        </p:blipFill>
        <p:spPr>
          <a:xfrm>
            <a:off x="35496" y="968388"/>
            <a:ext cx="9037945" cy="476486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95536" y="6165304"/>
            <a:ext cx="836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0" dirty="0" smtClean="0"/>
              <a:t>Diversa azione dei comandi motori (fascio piramidale) a seconda della posizione del piede</a:t>
            </a:r>
            <a:endParaRPr lang="it-IT" sz="1600" b="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228184" y="6551766"/>
            <a:ext cx="2880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dirty="0" err="1" smtClean="0"/>
              <a:t>Brodal</a:t>
            </a:r>
            <a:r>
              <a:rPr lang="it-IT" sz="1100" b="0" dirty="0" smtClean="0"/>
              <a:t>, Il Sistema Nervoso Centrale, </a:t>
            </a:r>
            <a:r>
              <a:rPr lang="it-IT" sz="1100" b="0" dirty="0" err="1" smtClean="0"/>
              <a:t>Piccin</a:t>
            </a:r>
            <a:endParaRPr lang="it-IT" sz="1100" b="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44624"/>
            <a:ext cx="91598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2400" b="0" dirty="0" err="1" smtClean="0">
                <a:solidFill>
                  <a:srgbClr val="0000FF"/>
                </a:solidFill>
              </a:rPr>
              <a:t>CONTESTO</a:t>
            </a:r>
            <a:r>
              <a:rPr lang="en-GB" altLang="it-IT" sz="2400" b="0" dirty="0" smtClean="0">
                <a:solidFill>
                  <a:srgbClr val="0000FF"/>
                </a:solidFill>
              </a:rPr>
              <a:t> </a:t>
            </a:r>
            <a:r>
              <a:rPr lang="en-GB" altLang="it-IT" sz="2400" b="0" dirty="0" err="1" smtClean="0">
                <a:solidFill>
                  <a:srgbClr val="0000FF"/>
                </a:solidFill>
              </a:rPr>
              <a:t>MOTORIO</a:t>
            </a:r>
            <a:r>
              <a:rPr lang="en-GB" altLang="it-IT" sz="2400" b="0" dirty="0" smtClean="0">
                <a:solidFill>
                  <a:srgbClr val="0000FF"/>
                </a:solidFill>
              </a:rPr>
              <a:t> (</a:t>
            </a:r>
            <a:r>
              <a:rPr lang="en-GB" altLang="it-IT" sz="2400" b="0" dirty="0" err="1" smtClean="0">
                <a:solidFill>
                  <a:srgbClr val="0000FF"/>
                </a:solidFill>
              </a:rPr>
              <a:t>PERIFERIA</a:t>
            </a:r>
            <a:r>
              <a:rPr lang="en-GB" altLang="it-IT" sz="2400" b="0" dirty="0" smtClean="0">
                <a:solidFill>
                  <a:srgbClr val="0000FF"/>
                </a:solidFill>
              </a:rPr>
              <a:t>)</a:t>
            </a:r>
            <a:endParaRPr lang="en-GB" altLang="it-IT" sz="2400" b="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39552" y="3140968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0" smtClean="0"/>
              <a:t>Inibizione reciproca</a:t>
            </a:r>
            <a:endParaRPr lang="it-IT" sz="1200" b="0"/>
          </a:p>
        </p:txBody>
      </p:sp>
      <p:cxnSp>
        <p:nvCxnSpPr>
          <p:cNvPr id="8" name="Connettore 2 7"/>
          <p:cNvCxnSpPr/>
          <p:nvPr/>
        </p:nvCxnSpPr>
        <p:spPr bwMode="auto">
          <a:xfrm>
            <a:off x="2051720" y="3284984"/>
            <a:ext cx="79208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417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17"/>
          <a:stretch/>
        </p:blipFill>
        <p:spPr>
          <a:xfrm>
            <a:off x="-36512" y="-26516"/>
            <a:ext cx="6624736" cy="678015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5"/>
          <a:stretch/>
        </p:blipFill>
        <p:spPr>
          <a:xfrm>
            <a:off x="4644008" y="1742256"/>
            <a:ext cx="4468287" cy="21908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444208" y="6597352"/>
            <a:ext cx="26901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0" dirty="0" smtClean="0"/>
              <a:t>Da Conti et al., Fisiologia Medica, </a:t>
            </a:r>
            <a:r>
              <a:rPr lang="it-IT" sz="1000" b="0" dirty="0" err="1" smtClean="0"/>
              <a:t>edi-ermes</a:t>
            </a:r>
            <a:endParaRPr lang="it-IT" sz="1000" b="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724128" y="322809"/>
            <a:ext cx="34357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 b="0" dirty="0" err="1" smtClean="0">
                <a:solidFill>
                  <a:srgbClr val="0000FF"/>
                </a:solidFill>
              </a:rPr>
              <a:t>CONTESTO</a:t>
            </a:r>
            <a:r>
              <a:rPr lang="en-GB" altLang="it-IT" sz="2400" b="0" dirty="0" smtClean="0">
                <a:solidFill>
                  <a:srgbClr val="0000FF"/>
                </a:solidFill>
              </a:rPr>
              <a:t> </a:t>
            </a:r>
            <a:r>
              <a:rPr lang="en-GB" altLang="it-IT" sz="2400" b="0" dirty="0" err="1" smtClean="0">
                <a:solidFill>
                  <a:srgbClr val="0000FF"/>
                </a:solidFill>
              </a:rPr>
              <a:t>MOTORIO</a:t>
            </a:r>
            <a:endParaRPr lang="en-GB" altLang="it-IT" sz="2400" b="0" dirty="0">
              <a:solidFill>
                <a:srgbClr val="0000FF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it-IT" sz="2400" b="0" dirty="0" smtClean="0">
                <a:solidFill>
                  <a:srgbClr val="0000FF"/>
                </a:solidFill>
              </a:rPr>
              <a:t>(CENTRO)</a:t>
            </a:r>
            <a:endParaRPr lang="en-GB" altLang="it-IT" sz="2400" b="0" dirty="0"/>
          </a:p>
        </p:txBody>
      </p:sp>
    </p:spTree>
    <p:extLst>
      <p:ext uri="{BB962C8B-B14F-4D97-AF65-F5344CB8AC3E}">
        <p14:creationId xmlns:p14="http://schemas.microsoft.com/office/powerpoint/2010/main" val="84113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715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489" y="548680"/>
            <a:ext cx="4902200" cy="56642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39301"/>
          <a:stretch/>
        </p:blipFill>
        <p:spPr>
          <a:xfrm>
            <a:off x="458470" y="908720"/>
            <a:ext cx="3322497" cy="5765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88" y="784449"/>
            <a:ext cx="215900" cy="8509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4440" y="404664"/>
            <a:ext cx="2949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0" dirty="0" smtClean="0"/>
              <a:t>n. peduncolopontino,</a:t>
            </a:r>
          </a:p>
          <a:p>
            <a:r>
              <a:rPr lang="it-IT" sz="1400" b="0" dirty="0" smtClean="0"/>
              <a:t>regione locomotoria mesencefalica</a:t>
            </a:r>
            <a:endParaRPr lang="it-IT" sz="1400" b="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014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2400" b="0" smtClean="0">
                <a:solidFill>
                  <a:srgbClr val="0000FF"/>
                </a:solidFill>
              </a:rPr>
              <a:t>DEAMBULAZIONE</a:t>
            </a:r>
            <a:endParaRPr lang="en-GB" altLang="it-IT" sz="2400" b="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05064"/>
            <a:ext cx="1301500" cy="194421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153273" y="5661248"/>
            <a:ext cx="3155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0" dirty="0" smtClean="0"/>
              <a:t>CENTRI PER I </a:t>
            </a:r>
            <a:r>
              <a:rPr lang="it-IT" sz="1400" b="0" smtClean="0"/>
              <a:t>MOVIMENTI RITMICI</a:t>
            </a:r>
            <a:endParaRPr lang="it-IT" sz="1400" b="0"/>
          </a:p>
        </p:txBody>
      </p:sp>
      <p:sp>
        <p:nvSpPr>
          <p:cNvPr id="11" name="CasellaDiTesto 10"/>
          <p:cNvSpPr txBox="1"/>
          <p:nvPr/>
        </p:nvSpPr>
        <p:spPr>
          <a:xfrm>
            <a:off x="7668344" y="4221088"/>
            <a:ext cx="14036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b="0" dirty="0" err="1" smtClean="0"/>
              <a:t>CPG</a:t>
            </a:r>
            <a:r>
              <a:rPr lang="it-IT" sz="1200" b="0" dirty="0" smtClean="0"/>
              <a:t> (</a:t>
            </a:r>
            <a:r>
              <a:rPr lang="it-IT" sz="1200" b="0" dirty="0" err="1" smtClean="0"/>
              <a:t>central</a:t>
            </a:r>
            <a:r>
              <a:rPr lang="it-IT" sz="1200" b="0" dirty="0" smtClean="0"/>
              <a:t> pattern generator)</a:t>
            </a:r>
            <a:endParaRPr lang="it-IT" sz="1200" b="0" dirty="0"/>
          </a:p>
        </p:txBody>
      </p:sp>
    </p:spTree>
    <p:extLst>
      <p:ext uri="{BB962C8B-B14F-4D97-AF65-F5344CB8AC3E}">
        <p14:creationId xmlns:p14="http://schemas.microsoft.com/office/powerpoint/2010/main" val="149392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CasellaDiTesto 2"/>
          <p:cNvSpPr txBox="1">
            <a:spLocks noChangeArrowheads="1"/>
          </p:cNvSpPr>
          <p:nvPr/>
        </p:nvSpPr>
        <p:spPr bwMode="auto">
          <a:xfrm>
            <a:off x="6100763" y="6623050"/>
            <a:ext cx="31101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 b="0" dirty="0"/>
              <a:t>Da </a:t>
            </a:r>
            <a:r>
              <a:rPr lang="it-IT" altLang="it-IT" sz="1100" b="0" dirty="0" err="1" smtClean="0"/>
              <a:t>Boron</a:t>
            </a:r>
            <a:r>
              <a:rPr lang="it-IT" altLang="it-IT" sz="1100" b="0" dirty="0" smtClean="0"/>
              <a:t> e </a:t>
            </a:r>
            <a:r>
              <a:rPr lang="it-IT" altLang="it-IT" sz="1100" b="0" dirty="0" err="1" smtClean="0"/>
              <a:t>Boulpapep</a:t>
            </a:r>
            <a:r>
              <a:rPr lang="it-IT" altLang="it-IT" sz="1100" b="0" dirty="0" smtClean="0"/>
              <a:t>, fisiologia medica, Edra</a:t>
            </a:r>
            <a:endParaRPr lang="it-IT" altLang="it-IT" sz="1100" b="0" dirty="0"/>
          </a:p>
        </p:txBody>
      </p: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179388" y="115888"/>
            <a:ext cx="2193806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 cap="all" dirty="0" err="1" smtClean="0">
                <a:solidFill>
                  <a:srgbClr val="0000FF"/>
                </a:solidFill>
              </a:rPr>
              <a:t>attività</a:t>
            </a:r>
            <a:r>
              <a:rPr lang="en-GB" altLang="it-IT" sz="1800" b="0" cap="all" dirty="0" smtClean="0">
                <a:solidFill>
                  <a:srgbClr val="0000FF"/>
                </a:solidFill>
              </a:rPr>
              <a:t> </a:t>
            </a:r>
            <a:r>
              <a:rPr lang="en-GB" altLang="it-IT" sz="1800" b="0" cap="all" dirty="0" err="1" smtClean="0">
                <a:solidFill>
                  <a:srgbClr val="0000FF"/>
                </a:solidFill>
              </a:rPr>
              <a:t>ritmica</a:t>
            </a:r>
            <a:endParaRPr lang="en-GB" altLang="it-IT" sz="1800" b="0" cap="all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1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1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CasellaDiTesto 2"/>
          <p:cNvSpPr txBox="1">
            <a:spLocks noChangeArrowheads="1"/>
          </p:cNvSpPr>
          <p:nvPr/>
        </p:nvSpPr>
        <p:spPr bwMode="auto">
          <a:xfrm>
            <a:off x="6100763" y="6623050"/>
            <a:ext cx="31101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 b="0" dirty="0"/>
              <a:t>Da </a:t>
            </a:r>
            <a:r>
              <a:rPr lang="it-IT" altLang="it-IT" sz="1100" b="0" dirty="0" err="1" smtClean="0"/>
              <a:t>Boron</a:t>
            </a:r>
            <a:r>
              <a:rPr lang="it-IT" altLang="it-IT" sz="1100" b="0" dirty="0" smtClean="0"/>
              <a:t> e </a:t>
            </a:r>
            <a:r>
              <a:rPr lang="it-IT" altLang="it-IT" sz="1100" b="0" dirty="0" err="1" smtClean="0"/>
              <a:t>Boulpapep</a:t>
            </a:r>
            <a:r>
              <a:rPr lang="it-IT" altLang="it-IT" sz="1100" b="0" dirty="0" smtClean="0"/>
              <a:t>, fisiologia medica, Edra</a:t>
            </a:r>
            <a:endParaRPr lang="it-IT" altLang="it-IT" sz="1100" b="0" dirty="0"/>
          </a:p>
        </p:txBody>
      </p: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179388" y="115888"/>
            <a:ext cx="2193806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 cap="all" dirty="0" err="1" smtClean="0">
                <a:solidFill>
                  <a:srgbClr val="0000FF"/>
                </a:solidFill>
              </a:rPr>
              <a:t>attività</a:t>
            </a:r>
            <a:r>
              <a:rPr lang="en-GB" altLang="it-IT" sz="1800" b="0" cap="all" dirty="0" smtClean="0">
                <a:solidFill>
                  <a:srgbClr val="0000FF"/>
                </a:solidFill>
              </a:rPr>
              <a:t> </a:t>
            </a:r>
            <a:r>
              <a:rPr lang="en-GB" altLang="it-IT" sz="1800" b="0" cap="all" dirty="0" err="1" smtClean="0">
                <a:solidFill>
                  <a:srgbClr val="0000FF"/>
                </a:solidFill>
              </a:rPr>
              <a:t>ritmica</a:t>
            </a:r>
            <a:endParaRPr lang="en-GB" altLang="it-IT" sz="1800" b="0" cap="all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353622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9513" y="5301208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0" dirty="0" smtClean="0"/>
              <a:t>I neuroni discendenti (in grigio) hanno una scarica tonica, che </a:t>
            </a:r>
            <a:r>
              <a:rPr lang="it-IT" sz="1800" b="0" dirty="0" err="1" smtClean="0"/>
              <a:t>divente</a:t>
            </a:r>
            <a:r>
              <a:rPr lang="it-IT" sz="1800" b="0" dirty="0" smtClean="0"/>
              <a:t> fasica sui motoneuroni antagonisti grazie alla inibizione reciproca di questi ultimi. Analogo principio si può applicare agli estensori di </a:t>
            </a:r>
            <a:r>
              <a:rPr lang="it-IT" sz="1800" b="0" smtClean="0"/>
              <a:t>un arto nei confronti di quello dell’altro, come pure ai flessori.</a:t>
            </a:r>
            <a:endParaRPr lang="it-IT" sz="1800" b="0" dirty="0"/>
          </a:p>
        </p:txBody>
      </p:sp>
    </p:spTree>
    <p:extLst>
      <p:ext uri="{BB962C8B-B14F-4D97-AF65-F5344CB8AC3E}">
        <p14:creationId xmlns:p14="http://schemas.microsoft.com/office/powerpoint/2010/main" val="177350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6012904" cy="334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ext Box 12"/>
          <p:cNvSpPr txBox="1">
            <a:spLocks noChangeArrowheads="1"/>
          </p:cNvSpPr>
          <p:nvPr/>
        </p:nvSpPr>
        <p:spPr bwMode="auto">
          <a:xfrm>
            <a:off x="6440488" y="6553200"/>
            <a:ext cx="27035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 b="0"/>
              <a:t>Da: Purves et al NEUROSCIENZE Zanichelli</a:t>
            </a:r>
          </a:p>
        </p:txBody>
      </p:sp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0" y="115888"/>
            <a:ext cx="9144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800" b="0">
                <a:solidFill>
                  <a:schemeClr val="accent2"/>
                </a:solidFill>
              </a:rPr>
              <a:t>BABINSKI REFLEX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512" y="6156012"/>
            <a:ext cx="864852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</a:rPr>
              <a:t>Absent (</a:t>
            </a:r>
            <a:r>
              <a:rPr lang="en-GB" altLang="it-IT" sz="1800" b="0" dirty="0" err="1" smtClean="0">
                <a:solidFill>
                  <a:schemeClr val="accent2"/>
                </a:solidFill>
              </a:rPr>
              <a:t>newborn</a:t>
            </a:r>
            <a:r>
              <a:rPr lang="en-GB" altLang="it-IT" sz="1800" b="0" dirty="0" smtClean="0">
                <a:solidFill>
                  <a:schemeClr val="accent2"/>
                </a:solidFill>
              </a:rPr>
              <a:t>) or lost (pyramidal lesion) control of avoidance (nociceptive) reflex</a:t>
            </a:r>
            <a:endParaRPr lang="en-GB" altLang="it-IT" sz="1800" b="0" dirty="0">
              <a:solidFill>
                <a:schemeClr val="accent2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581128"/>
            <a:ext cx="1584176" cy="118813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3" y="4766280"/>
            <a:ext cx="1769355" cy="1327016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 bwMode="auto">
          <a:xfrm flipV="1">
            <a:off x="755576" y="5229200"/>
            <a:ext cx="4248472" cy="9361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Connettore 2 9"/>
          <p:cNvCxnSpPr/>
          <p:nvPr/>
        </p:nvCxnSpPr>
        <p:spPr bwMode="auto">
          <a:xfrm flipV="1">
            <a:off x="2627784" y="5805264"/>
            <a:ext cx="4608512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803889"/>
            <a:ext cx="4661389" cy="373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1026" descr="gr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1"/>
          <a:stretch>
            <a:fillRect/>
          </a:stretch>
        </p:blipFill>
        <p:spPr bwMode="auto">
          <a:xfrm>
            <a:off x="4889989" y="3666393"/>
            <a:ext cx="4254011" cy="29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027" descr="gr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5"/>
          <a:stretch>
            <a:fillRect/>
          </a:stretch>
        </p:blipFill>
        <p:spPr bwMode="auto">
          <a:xfrm>
            <a:off x="4994031" y="263770"/>
            <a:ext cx="3969727" cy="337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1028"/>
          <p:cNvSpPr txBox="1">
            <a:spLocks noChangeArrowheads="1"/>
          </p:cNvSpPr>
          <p:nvPr/>
        </p:nvSpPr>
        <p:spPr bwMode="auto">
          <a:xfrm>
            <a:off x="829408" y="487974"/>
            <a:ext cx="184731" cy="43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it-IT" altLang="it-IT" sz="2215"/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7737231" y="1389185"/>
            <a:ext cx="1173774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77" b="0">
                <a:latin typeface="Arial" charset="0"/>
              </a:rPr>
              <a:t>Potenziale di riposo</a:t>
            </a:r>
          </a:p>
        </p:txBody>
      </p:sp>
      <p:sp>
        <p:nvSpPr>
          <p:cNvPr id="31751" name="Text Box 3"/>
          <p:cNvSpPr txBox="1">
            <a:spLocks noChangeArrowheads="1"/>
          </p:cNvSpPr>
          <p:nvPr/>
        </p:nvSpPr>
        <p:spPr bwMode="auto">
          <a:xfrm>
            <a:off x="3516923" y="967154"/>
            <a:ext cx="1828800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77" b="0">
                <a:latin typeface="Arial" charset="0"/>
              </a:rPr>
              <a:t>Propagazione con decremento</a:t>
            </a:r>
          </a:p>
        </p:txBody>
      </p:sp>
      <p:sp>
        <p:nvSpPr>
          <p:cNvPr id="29704" name="Line 1032"/>
          <p:cNvSpPr>
            <a:spLocks noChangeShapeType="1"/>
          </p:cNvSpPr>
          <p:nvPr/>
        </p:nvSpPr>
        <p:spPr bwMode="auto">
          <a:xfrm>
            <a:off x="4572000" y="1459523"/>
            <a:ext cx="562708" cy="4220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sz="2215"/>
          </a:p>
        </p:txBody>
      </p:sp>
      <p:sp>
        <p:nvSpPr>
          <p:cNvPr id="29705" name="Line 1033"/>
          <p:cNvSpPr>
            <a:spLocks noChangeShapeType="1"/>
          </p:cNvSpPr>
          <p:nvPr/>
        </p:nvSpPr>
        <p:spPr bwMode="auto">
          <a:xfrm flipV="1">
            <a:off x="4572000" y="1389185"/>
            <a:ext cx="844062" cy="70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sz="2215"/>
          </a:p>
        </p:txBody>
      </p:sp>
      <p:sp>
        <p:nvSpPr>
          <p:cNvPr id="29706" name="Line 1034"/>
          <p:cNvSpPr>
            <a:spLocks noChangeShapeType="1"/>
          </p:cNvSpPr>
          <p:nvPr/>
        </p:nvSpPr>
        <p:spPr bwMode="auto">
          <a:xfrm flipH="1">
            <a:off x="7174523" y="1670538"/>
            <a:ext cx="703385" cy="4220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 sz="2215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44450"/>
            <a:ext cx="914400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800" b="0" dirty="0">
                <a:solidFill>
                  <a:schemeClr val="accent2"/>
                </a:solidFill>
              </a:rPr>
              <a:t>SYNAPTIC </a:t>
            </a:r>
            <a:r>
              <a:rPr lang="en-GB" altLang="it-IT" sz="1800" b="0" dirty="0" smtClean="0">
                <a:solidFill>
                  <a:schemeClr val="accent2"/>
                </a:solidFill>
              </a:rPr>
              <a:t>INTEGRATION</a:t>
            </a:r>
            <a:endParaRPr lang="en-GB" altLang="it-IT" sz="18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6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FG13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9" r="25597"/>
          <a:stretch>
            <a:fillRect/>
          </a:stretch>
        </p:blipFill>
        <p:spPr bwMode="auto">
          <a:xfrm>
            <a:off x="3760788" y="0"/>
            <a:ext cx="426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179388" y="115888"/>
            <a:ext cx="59213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>
                <a:solidFill>
                  <a:schemeClr val="accent2"/>
                </a:solidFill>
              </a:rPr>
              <a:t>GENERAL ORGANIZATION OF THE MOTOR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4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31242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 descr="KAN_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381250"/>
            <a:ext cx="532765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5"/>
          <p:cNvSpPr txBox="1">
            <a:spLocks noChangeArrowheads="1"/>
          </p:cNvSpPr>
          <p:nvPr/>
        </p:nvSpPr>
        <p:spPr bwMode="auto">
          <a:xfrm>
            <a:off x="2349500" y="569913"/>
            <a:ext cx="418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>
                <a:solidFill>
                  <a:schemeClr val="accent2"/>
                </a:solidFill>
                <a:latin typeface="Arial" charset="0"/>
              </a:rPr>
              <a:t>CLASSIFICATION OF NERVE FIBERS</a:t>
            </a:r>
          </a:p>
        </p:txBody>
      </p:sp>
      <p:graphicFrame>
        <p:nvGraphicFramePr>
          <p:cNvPr id="92225" name="Group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57625"/>
              </p:ext>
            </p:extLst>
          </p:nvPr>
        </p:nvGraphicFramePr>
        <p:xfrm>
          <a:off x="352425" y="1227138"/>
          <a:ext cx="8580438" cy="5186361"/>
        </p:xfrm>
        <a:graphic>
          <a:graphicData uri="http://schemas.openxmlformats.org/drawingml/2006/table">
            <a:tbl>
              <a:tblPr/>
              <a:tblGrid>
                <a:gridCol w="1055688"/>
                <a:gridCol w="4359275"/>
                <a:gridCol w="985837"/>
                <a:gridCol w="1265238"/>
                <a:gridCol w="914400"/>
              </a:tblGrid>
              <a:tr h="731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Nerve</a:t>
                      </a:r>
                      <a:endParaRPr kumimoji="0" lang="en-US" altLang="it-IT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Function</a:t>
                      </a:r>
                      <a:endParaRPr kumimoji="0" lang="en-US" altLang="it-IT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Diameter (</a:t>
                      </a:r>
                      <a:r>
                        <a:rPr kumimoji="0" lang="en-US" altLang="it-IT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  <a:sym typeface="Symbol" charset="2"/>
                        </a:rPr>
                        <a:t></a:t>
                      </a:r>
                      <a:r>
                        <a:rPr kumimoji="0" lang="en-US" altLang="it-IT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m)</a:t>
                      </a:r>
                      <a:endParaRPr kumimoji="0" lang="en-US" altLang="it-IT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Velocity of conduction (m/sec)</a:t>
                      </a:r>
                      <a:endParaRPr kumimoji="0" lang="en-US" altLang="it-IT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Dorsal root</a:t>
                      </a:r>
                      <a:endParaRPr kumimoji="0" lang="en-US" altLang="it-IT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55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A-alfa</a:t>
                      </a:r>
                      <a:endParaRPr kumimoji="0" lang="en-US" altLang="it-IT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177800" marR="0" lvl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Proprioception: spindles (muscle contraction) and Golgi tendon organs (muscle tension)</a:t>
                      </a:r>
                    </a:p>
                    <a:p>
                      <a:pPr marL="177800" marR="0" lvl="0" indent="-1778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Motors for skeletal muscles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12-20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70-120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IA, </a:t>
                      </a:r>
                      <a:r>
                        <a:rPr kumimoji="0" lang="en-US" altLang="it-IT" sz="16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IB</a:t>
                      </a:r>
                      <a:endParaRPr kumimoji="0" lang="en-US" altLang="it-IT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A-beta</a:t>
                      </a:r>
                      <a:endParaRPr kumimoji="0" lang="en-US" altLang="it-IT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Touch, pressure, vibration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6-12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40-70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II</a:t>
                      </a:r>
                      <a:endParaRPr kumimoji="0" lang="en-US" altLang="it-IT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2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A-gamma</a:t>
                      </a:r>
                      <a:endParaRPr kumimoji="0" lang="en-US" altLang="it-IT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Motors for spindles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3-6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A-delta</a:t>
                      </a:r>
                      <a:endParaRPr kumimoji="0" lang="en-US" altLang="it-IT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Pain (mechanic and thermic stimuli)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2-3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12-36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III</a:t>
                      </a:r>
                      <a:endParaRPr kumimoji="0" lang="en-US" altLang="it-IT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</a:t>
                      </a:r>
                      <a:endParaRPr kumimoji="0" lang="en-US" altLang="it-IT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Preganglionic (Autonomic Nervous System)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&lt;3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2-12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III</a:t>
                      </a:r>
                      <a:endParaRPr kumimoji="0" lang="en-US" altLang="it-IT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</a:t>
                      </a:r>
                      <a:endParaRPr kumimoji="0" lang="en-US" altLang="it-IT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Pain (</a:t>
                      </a:r>
                      <a:r>
                        <a:rPr kumimoji="0" lang="en-US" altLang="it-IT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polymodal</a:t>
                      </a: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/</a:t>
                      </a:r>
                      <a:r>
                        <a:rPr kumimoji="0" lang="en-US" altLang="it-IT" sz="16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chemoceptive</a:t>
                      </a: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), postganglionic of the Autonomic Nervous System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0,3-1,3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0,5-2</a:t>
                      </a:r>
                      <a:endParaRPr kumimoji="0" lang="en-US" altLang="it-IT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IV</a:t>
                      </a:r>
                      <a:endParaRPr kumimoji="0" lang="en-US" altLang="it-IT" sz="16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0"/>
            <a:ext cx="577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CasellaDiTesto 6"/>
          <p:cNvSpPr txBox="1">
            <a:spLocks noChangeArrowheads="1"/>
          </p:cNvSpPr>
          <p:nvPr/>
        </p:nvSpPr>
        <p:spPr bwMode="auto">
          <a:xfrm>
            <a:off x="5435600" y="6551613"/>
            <a:ext cx="36655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 b="0"/>
              <a:t>Modificata da Silverthorn, fisiologia umana, Ambrosiana</a:t>
            </a:r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107950" y="115888"/>
            <a:ext cx="2220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 dirty="0" smtClean="0">
                <a:solidFill>
                  <a:srgbClr val="0000FF"/>
                </a:solidFill>
              </a:rPr>
              <a:t>CLASSIFICATION OF REFLEXES</a:t>
            </a:r>
            <a:endParaRPr lang="en-GB" altLang="it-IT" sz="1800" b="0" dirty="0"/>
          </a:p>
        </p:txBody>
      </p:sp>
      <p:sp>
        <p:nvSpPr>
          <p:cNvPr id="49156" name="CasellaDiTesto 2"/>
          <p:cNvSpPr txBox="1">
            <a:spLocks noChangeArrowheads="1"/>
          </p:cNvSpPr>
          <p:nvPr/>
        </p:nvSpPr>
        <p:spPr bwMode="auto">
          <a:xfrm>
            <a:off x="250825" y="1001713"/>
            <a:ext cx="20088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600" b="0" dirty="0" smtClean="0"/>
              <a:t>monosynaptic reflex</a:t>
            </a:r>
            <a:endParaRPr lang="en-GB" altLang="it-IT" sz="1600" b="0" dirty="0"/>
          </a:p>
        </p:txBody>
      </p:sp>
      <p:sp>
        <p:nvSpPr>
          <p:cNvPr id="49157" name="CasellaDiTesto 6"/>
          <p:cNvSpPr txBox="1">
            <a:spLocks noChangeArrowheads="1"/>
          </p:cNvSpPr>
          <p:nvPr/>
        </p:nvSpPr>
        <p:spPr bwMode="auto">
          <a:xfrm>
            <a:off x="250825" y="3306763"/>
            <a:ext cx="16546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600" b="0" dirty="0" err="1" smtClean="0"/>
              <a:t>disynaptic</a:t>
            </a:r>
            <a:r>
              <a:rPr lang="en-GB" altLang="it-IT" sz="1600" b="0" dirty="0" smtClean="0"/>
              <a:t> reflex</a:t>
            </a:r>
            <a:endParaRPr lang="en-GB" altLang="it-IT" sz="1600" b="0" dirty="0"/>
          </a:p>
        </p:txBody>
      </p:sp>
      <p:sp>
        <p:nvSpPr>
          <p:cNvPr id="49158" name="CasellaDiTesto 7"/>
          <p:cNvSpPr txBox="1">
            <a:spLocks noChangeArrowheads="1"/>
          </p:cNvSpPr>
          <p:nvPr/>
        </p:nvSpPr>
        <p:spPr bwMode="auto">
          <a:xfrm>
            <a:off x="250825" y="5610225"/>
            <a:ext cx="20874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600" b="0" dirty="0" smtClean="0"/>
              <a:t>polysynaptic reflexes</a:t>
            </a:r>
            <a:endParaRPr lang="en-GB" altLang="it-IT" sz="1600" b="0" dirty="0"/>
          </a:p>
        </p:txBody>
      </p:sp>
      <p:sp>
        <p:nvSpPr>
          <p:cNvPr id="49159" name="CasellaDiTesto 3"/>
          <p:cNvSpPr txBox="1">
            <a:spLocks noChangeArrowheads="1"/>
          </p:cNvSpPr>
          <p:nvPr/>
        </p:nvSpPr>
        <p:spPr bwMode="auto">
          <a:xfrm>
            <a:off x="6659563" y="4694238"/>
            <a:ext cx="6889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 b="0"/>
              <a:t>n sinapsi</a:t>
            </a:r>
          </a:p>
        </p:txBody>
      </p:sp>
      <p:sp>
        <p:nvSpPr>
          <p:cNvPr id="49160" name="CasellaDiTesto 9"/>
          <p:cNvSpPr txBox="1">
            <a:spLocks noChangeArrowheads="1"/>
          </p:cNvSpPr>
          <p:nvPr/>
        </p:nvSpPr>
        <p:spPr bwMode="auto">
          <a:xfrm>
            <a:off x="6980238" y="6207125"/>
            <a:ext cx="9985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 b="0"/>
              <a:t>n motoneuroni</a:t>
            </a:r>
          </a:p>
        </p:txBody>
      </p:sp>
      <p:sp>
        <p:nvSpPr>
          <p:cNvPr id="49161" name="CasellaDiTesto 10"/>
          <p:cNvSpPr txBox="1">
            <a:spLocks noChangeArrowheads="1"/>
          </p:cNvSpPr>
          <p:nvPr/>
        </p:nvSpPr>
        <p:spPr bwMode="auto">
          <a:xfrm>
            <a:off x="5580063" y="5516563"/>
            <a:ext cx="963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 b="0"/>
              <a:t>n interneuroni</a:t>
            </a:r>
          </a:p>
        </p:txBody>
      </p:sp>
      <p:sp>
        <p:nvSpPr>
          <p:cNvPr id="49162" name="CasellaDiTesto 11"/>
          <p:cNvSpPr txBox="1">
            <a:spLocks noChangeArrowheads="1"/>
          </p:cNvSpPr>
          <p:nvPr/>
        </p:nvSpPr>
        <p:spPr bwMode="auto">
          <a:xfrm>
            <a:off x="2484438" y="5876925"/>
            <a:ext cx="13287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 b="0"/>
              <a:t>n muscoli scheletrici</a:t>
            </a:r>
          </a:p>
        </p:txBody>
      </p:sp>
    </p:spTree>
    <p:extLst>
      <p:ext uri="{BB962C8B-B14F-4D97-AF65-F5344CB8AC3E}">
        <p14:creationId xmlns:p14="http://schemas.microsoft.com/office/powerpoint/2010/main" val="9656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FG13_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0" b="25958"/>
          <a:stretch>
            <a:fillRect/>
          </a:stretch>
        </p:blipFill>
        <p:spPr bwMode="auto">
          <a:xfrm>
            <a:off x="34925" y="1700213"/>
            <a:ext cx="897413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5"/>
          <p:cNvSpPr txBox="1">
            <a:spLocks noChangeArrowheads="1"/>
          </p:cNvSpPr>
          <p:nvPr/>
        </p:nvSpPr>
        <p:spPr bwMode="auto">
          <a:xfrm>
            <a:off x="1619672" y="569913"/>
            <a:ext cx="5870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800" b="0" dirty="0" smtClean="0">
                <a:solidFill>
                  <a:schemeClr val="accent2"/>
                </a:solidFill>
              </a:rPr>
              <a:t>REFLEX CIRCUITRY: THE MONOSYNAPTIC </a:t>
            </a:r>
            <a:r>
              <a:rPr lang="en-GB" altLang="it-IT" sz="1800" b="0" dirty="0">
                <a:solidFill>
                  <a:schemeClr val="accent2"/>
                </a:solidFill>
              </a:rPr>
              <a:t>REFLEX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809457" y="6525344"/>
            <a:ext cx="31550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0"/>
              <a:t>Kandel et al., Principi di Neuroscienze, Ambrosiana. </a:t>
            </a:r>
          </a:p>
        </p:txBody>
      </p:sp>
      <p:pic>
        <p:nvPicPr>
          <p:cNvPr id="6" name="Picture 6" descr="miotat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52400"/>
            <a:ext cx="5357812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2987824" y="115888"/>
            <a:ext cx="61561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2400" b="0" dirty="0" smtClean="0">
                <a:solidFill>
                  <a:srgbClr val="0000FF"/>
                </a:solidFill>
              </a:rPr>
              <a:t>MONOSYNAPTIC REFLEX, </a:t>
            </a:r>
            <a:r>
              <a:rPr lang="en-GB" altLang="it-IT" sz="2400" b="0" dirty="0" err="1" smtClean="0">
                <a:solidFill>
                  <a:srgbClr val="0000FF"/>
                </a:solidFill>
              </a:rPr>
              <a:t>MIOTACTIC</a:t>
            </a:r>
            <a:r>
              <a:rPr lang="en-GB" altLang="it-IT" sz="2400" b="0" dirty="0" smtClean="0">
                <a:solidFill>
                  <a:srgbClr val="0000FF"/>
                </a:solidFill>
              </a:rPr>
              <a:t>, STRETCH REFLEX</a:t>
            </a:r>
            <a:endParaRPr lang="en-GB" altLang="it-IT" sz="2400" b="0" dirty="0"/>
          </a:p>
        </p:txBody>
      </p:sp>
    </p:spTree>
    <p:extLst>
      <p:ext uri="{BB962C8B-B14F-4D97-AF65-F5344CB8AC3E}">
        <p14:creationId xmlns:p14="http://schemas.microsoft.com/office/powerpoint/2010/main" val="212926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bierdienerin__oktoberfest72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8"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9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9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9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9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RCO2">
  <a:themeElements>
    <a:clrScheme name="">
      <a:dk1>
        <a:srgbClr val="000000"/>
      </a:dk1>
      <a:lt1>
        <a:srgbClr val="FFFF00"/>
      </a:lt1>
      <a:dk2>
        <a:srgbClr val="0000CC"/>
      </a:dk2>
      <a:lt2>
        <a:srgbClr val="FFFF00"/>
      </a:lt2>
      <a:accent1>
        <a:srgbClr val="00FFFF"/>
      </a:accent1>
      <a:accent2>
        <a:srgbClr val="3366FF"/>
      </a:accent2>
      <a:accent3>
        <a:srgbClr val="AAAAE2"/>
      </a:accent3>
      <a:accent4>
        <a:srgbClr val="DADA00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ARCO2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9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9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ARCO2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2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2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O2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O2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5224</TotalTime>
  <Words>670</Words>
  <Application>Microsoft Macintosh PowerPoint</Application>
  <PresentationFormat>Presentazione su schermo (4:3)</PresentationFormat>
  <Paragraphs>180</Paragraphs>
  <Slides>35</Slides>
  <Notes>35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35</vt:i4>
      </vt:variant>
    </vt:vector>
  </HeadingPairs>
  <TitlesOfParts>
    <vt:vector size="44" baseType="lpstr">
      <vt:lpstr>ＭＳ Ｐゴシック</vt:lpstr>
      <vt:lpstr>Symbol</vt:lpstr>
      <vt:lpstr>Times New Roman</vt:lpstr>
      <vt:lpstr>Wingdings</vt:lpstr>
      <vt:lpstr>新細明體</vt:lpstr>
      <vt:lpstr>Arial</vt:lpstr>
      <vt:lpstr>Presentazione vuota</vt:lpstr>
      <vt:lpstr>Struttura predefinita</vt:lpstr>
      <vt:lpstr>ARCO2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P. Paolo Battaglini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P. Paolo Battaglini</cp:lastModifiedBy>
  <cp:revision>114</cp:revision>
  <cp:lastPrinted>2017-03-20T09:06:15Z</cp:lastPrinted>
  <dcterms:modified xsi:type="dcterms:W3CDTF">2019-03-05T12:13:37Z</dcterms:modified>
</cp:coreProperties>
</file>