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4" r:id="rId3"/>
    <p:sldId id="321" r:id="rId4"/>
    <p:sldId id="323" r:id="rId5"/>
    <p:sldId id="293" r:id="rId6"/>
    <p:sldId id="288" r:id="rId7"/>
    <p:sldId id="300" r:id="rId8"/>
    <p:sldId id="327" r:id="rId9"/>
    <p:sldId id="287" r:id="rId10"/>
    <p:sldId id="322" r:id="rId11"/>
    <p:sldId id="286" r:id="rId12"/>
    <p:sldId id="308" r:id="rId13"/>
    <p:sldId id="284" r:id="rId14"/>
    <p:sldId id="285" r:id="rId15"/>
    <p:sldId id="292" r:id="rId16"/>
    <p:sldId id="305" r:id="rId17"/>
    <p:sldId id="294" r:id="rId18"/>
    <p:sldId id="319" r:id="rId19"/>
    <p:sldId id="320" r:id="rId20"/>
    <p:sldId id="295" r:id="rId21"/>
    <p:sldId id="329" r:id="rId22"/>
    <p:sldId id="330" r:id="rId23"/>
    <p:sldId id="328" r:id="rId24"/>
  </p:sldIdLst>
  <p:sldSz cx="9906000" cy="6858000" type="A4"/>
  <p:notesSz cx="6645275" cy="97758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00"/>
    <a:srgbClr val="00C800"/>
    <a:srgbClr val="00FF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9218"/>
    <p:restoredTop sz="91104"/>
  </p:normalViewPr>
  <p:slideViewPr>
    <p:cSldViewPr>
      <p:cViewPr>
        <p:scale>
          <a:sx n="100" d="100"/>
          <a:sy n="100" d="100"/>
        </p:scale>
        <p:origin x="720" y="-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 Rounded MT Bold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6ECA384-F285-4EAF-9425-A9BE4C4AD9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122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3380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Rounded MT Bold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BE3F5F6-4B77-4B7A-BA11-D6FA90D8A217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01364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F1AEAA-F343-4A19-92C6-C6424D2A1986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6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12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D99484-6677-4C46-802C-626158C691B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44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EF864C-BA5F-4B25-9CFF-5C4D3735B22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4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65A8A9-A66A-4FAE-98DE-DEE6B89581FE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13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24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FC33D3-35FA-41A8-BECE-467A21600D3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14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2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E9ED33D-98E7-4E5D-8AA9-8E4FD005D7CE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82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AF0CDA-2D62-4321-8CA7-FB1DAC71C7B3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69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787406-93BB-4F73-858D-8E5D9229CDD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17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7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84A7B4-4B13-45C8-82F5-7DFFB3B4E5CC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18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79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FB2791-E509-4152-B4C8-9496DC378D6D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19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362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85D417-824B-4C3F-922E-4A9002396E51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20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40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853564-022F-4ECD-8F96-99F255799E1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6275" y="733425"/>
            <a:ext cx="5294313" cy="3667125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643438"/>
            <a:ext cx="4873625" cy="439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33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312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5050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A4BE854-B2C8-D145-940E-649468E590F2}" type="slidenum">
              <a:rPr lang="en-GB" altLang="it-IT">
                <a:solidFill>
                  <a:schemeClr val="bg1"/>
                </a:solidFill>
                <a:latin typeface="Arial Unicode MS" charset="0"/>
              </a:rPr>
              <a:pPr>
                <a:spcBef>
                  <a:spcPct val="0"/>
                </a:spcBef>
              </a:pPr>
              <a:t>23</a:t>
            </a:fld>
            <a:endParaRPr lang="en-GB" altLang="it-IT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6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91C2AC-AA78-414A-9D60-DECAA40857B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</a:rPr>
              <a:t>Questa è l</a:t>
            </a:r>
            <a:r>
              <a:rPr lang="ja-JP" altLang="it-IT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’</a:t>
            </a:r>
            <a:r>
              <a:rPr lang="it-IT" altLang="ja-JP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</a:rPr>
              <a:t>idea di Artistotele, in un disegno medievale. Come tante altre cose, l</a:t>
            </a:r>
            <a:r>
              <a:rPr lang="ja-JP" altLang="it-IT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’</a:t>
            </a:r>
            <a:r>
              <a:rPr lang="it-IT" altLang="ja-JP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</a:rPr>
              <a:t>opinione comune è che le cose stiano così e, cosa che è peggio, così ce le insegnano a scuola.</a:t>
            </a:r>
            <a:endParaRPr lang="it-IT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84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A57034-3562-442B-91F0-C4245AE8C34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97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E8C044-2C8E-45E0-A80B-50B3BBCFA626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6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3D75FD-5F9B-422D-9E7F-761B2C50E74E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7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Times New Roman" pitchFamily="-72" charset="0"/>
              <a:ea typeface="新細明體" pitchFamily="-72" charset="-120"/>
              <a:cs typeface="新細明體" pitchFamily="-7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616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6405986-9455-411A-8659-58DCEFF0037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9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6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733800" y="9297988"/>
            <a:ext cx="28956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081AC5C-1EDC-4E7F-ABF0-AB07729B9725}" type="slidenum">
              <a:rPr lang="it-IT" sz="1200"/>
              <a:pPr algn="r"/>
              <a:t>10</a:t>
            </a:fld>
            <a:endParaRPr lang="it-IT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39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E696-C5DA-49AC-B4C1-D1AEAE7016A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E6134-1674-40A4-94A9-4FE95F958B2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4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19814-264B-4819-AA3B-0902FCEDEC5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F1AD-CA91-4CFF-8418-6D7B4ACF93B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5C3D9-DB48-4C8C-9DF6-A0ED56CDBDC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2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0B40D-2FC6-4DF8-84B7-060EFD74CED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D07A-36C6-4434-BFC5-E0948D298C9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8CB9-B13F-402E-9F56-A91A1DD9C41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642DF-3A76-432E-B03B-FC19F1DC358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D7F27-F686-400A-A8C0-EB8A56020AC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10E2-9ACB-4535-9282-E4894685A08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E3DDD2B-2DC3-4166-9A87-747A869EC56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4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4"/>
          <p:cNvSpPr>
            <a:spLocks noChangeArrowheads="1" noChangeShapeType="1" noTextEdit="1"/>
          </p:cNvSpPr>
          <p:nvPr/>
        </p:nvSpPr>
        <p:spPr bwMode="auto">
          <a:xfrm rot="4290253">
            <a:off x="3023394" y="1493044"/>
            <a:ext cx="3714750" cy="37766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5413639"/>
              </a:avLst>
            </a:prstTxWarp>
          </a:bodyPr>
          <a:lstStyle/>
          <a:p>
            <a:pPr algn="ctr"/>
            <a:r>
              <a: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Rounded MT Bold"/>
                <a:ea typeface="Arial Rounded MT Bold"/>
                <a:cs typeface="Arial Rounded MT Bold"/>
              </a:rPr>
              <a:t>    Neuroscience: </a:t>
            </a:r>
            <a:r>
              <a:rPr lang="en-US" sz="2000" kern="1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Rounded MT Bold"/>
                <a:ea typeface="Arial Rounded MT Bold"/>
                <a:cs typeface="Arial Rounded MT Bold"/>
              </a:rPr>
              <a:t>Somaesthesia</a:t>
            </a:r>
            <a:r>
              <a:rPr lang="en-US" sz="20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Rounded MT Bold"/>
                <a:ea typeface="Arial Rounded MT Bold"/>
                <a:cs typeface="Arial Rounded MT Bold"/>
              </a:rPr>
              <a:t>      </a:t>
            </a:r>
            <a:endParaRPr lang="en-US" sz="20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latin typeface="Arial Rounded MT Bold"/>
              <a:ea typeface="Arial Rounded MT Bold"/>
              <a:cs typeface="Arial Rounded MT Bold"/>
            </a:endParaRPr>
          </a:p>
        </p:txBody>
      </p:sp>
      <p:pic>
        <p:nvPicPr>
          <p:cNvPr id="15362" name="Picture 241" descr="FG10_10"/>
          <p:cNvPicPr>
            <a:picLocks noChangeAspect="1" noChangeArrowheads="1"/>
          </p:cNvPicPr>
          <p:nvPr/>
        </p:nvPicPr>
        <p:blipFill>
          <a:blip r:embed="rId3"/>
          <a:srcRect t="15144" b="14142"/>
          <a:stretch>
            <a:fillRect/>
          </a:stretch>
        </p:blipFill>
        <p:spPr bwMode="auto">
          <a:xfrm>
            <a:off x="6696075" y="0"/>
            <a:ext cx="320992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42" descr="KAN_0006"/>
          <p:cNvPicPr>
            <a:picLocks noChangeAspect="1" noChangeArrowheads="1"/>
          </p:cNvPicPr>
          <p:nvPr/>
        </p:nvPicPr>
        <p:blipFill>
          <a:blip r:embed="rId4"/>
          <a:srcRect t="7416" r="61177"/>
          <a:stretch>
            <a:fillRect/>
          </a:stretch>
        </p:blipFill>
        <p:spPr bwMode="auto">
          <a:xfrm>
            <a:off x="7391400" y="4003675"/>
            <a:ext cx="25146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43" descr="KAN_0005"/>
          <p:cNvPicPr>
            <a:picLocks noChangeAspect="1" noChangeArrowheads="1"/>
          </p:cNvPicPr>
          <p:nvPr/>
        </p:nvPicPr>
        <p:blipFill>
          <a:blip r:embed="rId5"/>
          <a:srcRect r="32530"/>
          <a:stretch>
            <a:fillRect/>
          </a:stretch>
        </p:blipFill>
        <p:spPr bwMode="auto">
          <a:xfrm>
            <a:off x="0" y="0"/>
            <a:ext cx="29718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44" descr="KAN_000E"/>
          <p:cNvPicPr>
            <a:picLocks noChangeAspect="1" noChangeArrowheads="1"/>
          </p:cNvPicPr>
          <p:nvPr/>
        </p:nvPicPr>
        <p:blipFill>
          <a:blip r:embed="rId6"/>
          <a:srcRect l="38911" r="23567"/>
          <a:stretch>
            <a:fillRect/>
          </a:stretch>
        </p:blipFill>
        <p:spPr bwMode="auto">
          <a:xfrm>
            <a:off x="0" y="3962400"/>
            <a:ext cx="121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45" descr="FG10_07a"/>
          <p:cNvPicPr>
            <a:picLocks noChangeAspect="1" noChangeArrowheads="1"/>
          </p:cNvPicPr>
          <p:nvPr/>
        </p:nvPicPr>
        <p:blipFill>
          <a:blip r:embed="rId7"/>
          <a:srcRect t="34444" b="33029"/>
          <a:stretch>
            <a:fillRect/>
          </a:stretch>
        </p:blipFill>
        <p:spPr bwMode="auto">
          <a:xfrm>
            <a:off x="228600" y="5891213"/>
            <a:ext cx="396240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440113" y="3224213"/>
            <a:ext cx="162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 Rounded MT Bold" pitchFamily="-72" charset="0"/>
              </a:rPr>
              <a:t>prof. P.P. Battaglini</a:t>
            </a:r>
          </a:p>
        </p:txBody>
      </p:sp>
      <p:sp>
        <p:nvSpPr>
          <p:cNvPr id="15368" name="CasellaDiTesto 8"/>
          <p:cNvSpPr txBox="1">
            <a:spLocks noChangeArrowheads="1"/>
          </p:cNvSpPr>
          <p:nvPr/>
        </p:nvSpPr>
        <p:spPr bwMode="auto">
          <a:xfrm>
            <a:off x="4067175" y="3860800"/>
            <a:ext cx="62706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>
                <a:latin typeface="Arial Rounded MT Bold" pitchFamily="-72" charset="0"/>
              </a:rPr>
              <a:t>V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47" name="Group 10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057058"/>
              </p:ext>
            </p:extLst>
          </p:nvPr>
        </p:nvGraphicFramePr>
        <p:xfrm>
          <a:off x="382588" y="1227138"/>
          <a:ext cx="9294812" cy="4596434"/>
        </p:xfrm>
        <a:graphic>
          <a:graphicData uri="http://schemas.openxmlformats.org/drawingml/2006/table">
            <a:tbl>
              <a:tblPr/>
              <a:tblGrid>
                <a:gridCol w="1016000"/>
                <a:gridCol w="4849812"/>
                <a:gridCol w="1068388"/>
                <a:gridCol w="1370012"/>
                <a:gridCol w="9906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Spinal nerve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Function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Diameter (</a:t>
                      </a: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  <a:sym typeface="Symbol" pitchFamily="-72" charset="2"/>
                        </a:rPr>
                        <a:t></a:t>
                      </a: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Velocity of conduction (m/sec)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Dorsal root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Proprioception (anulo-spiral fiber in the spindle, Golgi tendon organ), motor for the skeletal muscles</a:t>
                      </a: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12-20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70-120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IA, IB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b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Touch, pressure, vibration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6-12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40-70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Motor for muscle spindle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3-6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d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Pain (mechanical and termal stimuli), temperature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2-3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12-36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III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B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Pre-ganglionic fibers (Autonomic Nervous Sistem)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&lt;3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2-12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III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C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Pain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aspecific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chemioceptive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), Post-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ganglionic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fibers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(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Autonomic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Nervous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Sistem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0.3-1.3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0.5-2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IV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58221" y="223813"/>
            <a:ext cx="375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smtClean="0">
                <a:latin typeface="Arial Rounded MT Bold" pitchFamily="-72" charset="0"/>
              </a:rPr>
              <a:t>Classification of nerve fibres</a:t>
            </a:r>
            <a:endParaRPr lang="en-GB" sz="2000" dirty="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/>
          <p:cNvPicPr>
            <a:picLocks noChangeAspect="1"/>
          </p:cNvPicPr>
          <p:nvPr/>
        </p:nvPicPr>
        <p:blipFill>
          <a:blip r:embed="rId3"/>
          <a:srcRect t="34814" b="36296"/>
          <a:stretch>
            <a:fillRect/>
          </a:stretch>
        </p:blipFill>
        <p:spPr bwMode="auto">
          <a:xfrm>
            <a:off x="420688" y="404813"/>
            <a:ext cx="91408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Immagine 2"/>
          <p:cNvPicPr>
            <a:picLocks noChangeAspect="1"/>
          </p:cNvPicPr>
          <p:nvPr/>
        </p:nvPicPr>
        <p:blipFill>
          <a:blip r:embed="rId4"/>
          <a:srcRect t="19630" b="14999"/>
          <a:stretch>
            <a:fillRect/>
          </a:stretch>
        </p:blipFill>
        <p:spPr bwMode="auto">
          <a:xfrm>
            <a:off x="381000" y="2401888"/>
            <a:ext cx="912812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1828800" y="76200"/>
            <a:ext cx="5208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Coding of stimulus intensity and duration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1" descr="gr07.jpg"/>
          <p:cNvPicPr>
            <a:picLocks noChangeAspect="1"/>
          </p:cNvPicPr>
          <p:nvPr/>
        </p:nvPicPr>
        <p:blipFill>
          <a:blip r:embed="rId3"/>
          <a:srcRect b="20323"/>
          <a:stretch>
            <a:fillRect/>
          </a:stretch>
        </p:blipFill>
        <p:spPr bwMode="auto">
          <a:xfrm>
            <a:off x="171450" y="327025"/>
            <a:ext cx="485775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Immagine 3" descr="gr09.jpg"/>
          <p:cNvPicPr>
            <a:picLocks noChangeAspect="1"/>
          </p:cNvPicPr>
          <p:nvPr/>
        </p:nvPicPr>
        <p:blipFill>
          <a:blip r:embed="rId4"/>
          <a:srcRect b="15556"/>
          <a:stretch>
            <a:fillRect/>
          </a:stretch>
        </p:blipFill>
        <p:spPr bwMode="auto">
          <a:xfrm>
            <a:off x="5591175" y="1700213"/>
            <a:ext cx="43307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CasellaDiTesto 2"/>
          <p:cNvSpPr txBox="1">
            <a:spLocks noChangeArrowheads="1"/>
          </p:cNvSpPr>
          <p:nvPr/>
        </p:nvSpPr>
        <p:spPr bwMode="auto">
          <a:xfrm>
            <a:off x="5024438" y="44450"/>
            <a:ext cx="488156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latin typeface="Arial Rounded MT Bold" pitchFamily="-72" charset="0"/>
              </a:rPr>
              <a:t>CODING</a:t>
            </a:r>
            <a:r>
              <a:rPr lang="it-IT" sz="2000" dirty="0">
                <a:latin typeface="Arial Rounded MT Bold" pitchFamily="-72" charset="0"/>
              </a:rPr>
              <a:t> OF </a:t>
            </a:r>
            <a:r>
              <a:rPr lang="it-IT" sz="2000" dirty="0" err="1">
                <a:latin typeface="Arial Rounded MT Bold" pitchFamily="-72" charset="0"/>
              </a:rPr>
              <a:t>INTENSITY</a:t>
            </a:r>
            <a:r>
              <a:rPr lang="it-IT" sz="2000" dirty="0">
                <a:latin typeface="Arial Rounded MT Bold" pitchFamily="-72" charset="0"/>
              </a:rPr>
              <a:t>: </a:t>
            </a:r>
          </a:p>
          <a:p>
            <a:r>
              <a:rPr lang="it-IT" sz="1800" dirty="0" err="1">
                <a:latin typeface="Arial Rounded MT Bold" pitchFamily="-72" charset="0"/>
              </a:rPr>
              <a:t>population</a:t>
            </a:r>
            <a:r>
              <a:rPr lang="it-IT" sz="1800" dirty="0">
                <a:latin typeface="Arial Rounded MT Bold" pitchFamily="-72" charset="0"/>
              </a:rPr>
              <a:t> </a:t>
            </a:r>
            <a:r>
              <a:rPr lang="it-IT" sz="1800" dirty="0" err="1">
                <a:latin typeface="Arial Rounded MT Bold" pitchFamily="-72" charset="0"/>
              </a:rPr>
              <a:t>effect</a:t>
            </a:r>
            <a:r>
              <a:rPr lang="it-IT" sz="1800" dirty="0">
                <a:latin typeface="Arial Rounded MT Bold" pitchFamily="-72" charset="0"/>
              </a:rPr>
              <a:t>, </a:t>
            </a:r>
            <a:r>
              <a:rPr lang="it-IT" sz="1800" dirty="0" err="1">
                <a:latin typeface="Arial Rounded MT Bold" pitchFamily="-72" charset="0"/>
              </a:rPr>
              <a:t>spatial</a:t>
            </a:r>
            <a:r>
              <a:rPr lang="it-IT" sz="1800" dirty="0">
                <a:latin typeface="Arial Rounded MT Bold" pitchFamily="-72" charset="0"/>
              </a:rPr>
              <a:t> and </a:t>
            </a:r>
            <a:r>
              <a:rPr lang="it-IT" sz="1800" dirty="0" err="1">
                <a:latin typeface="Arial Rounded MT Bold" pitchFamily="-72" charset="0"/>
              </a:rPr>
              <a:t>temporal</a:t>
            </a:r>
            <a:r>
              <a:rPr lang="it-IT" sz="1800" dirty="0">
                <a:latin typeface="Arial Rounded MT Bold" pitchFamily="-72" charset="0"/>
              </a:rPr>
              <a:t> </a:t>
            </a:r>
            <a:r>
              <a:rPr lang="it-IT" sz="1800" dirty="0" err="1">
                <a:latin typeface="Arial Rounded MT Bold" pitchFamily="-72" charset="0"/>
              </a:rPr>
              <a:t>summation</a:t>
            </a:r>
            <a:r>
              <a:rPr lang="it-IT" sz="1800" dirty="0">
                <a:latin typeface="Arial Rounded MT Bold" pitchFamily="-72" charset="0"/>
              </a:rPr>
              <a:t>.</a:t>
            </a:r>
          </a:p>
          <a:p>
            <a:r>
              <a:rPr lang="it-IT" sz="1800" dirty="0" err="1">
                <a:latin typeface="Arial Rounded MT Bold" pitchFamily="-72" charset="0"/>
              </a:rPr>
              <a:t>Divergence</a:t>
            </a:r>
            <a:r>
              <a:rPr lang="it-IT" sz="1800" dirty="0">
                <a:latin typeface="Arial Rounded MT Bold" pitchFamily="-72" charset="0"/>
              </a:rPr>
              <a:t> and </a:t>
            </a:r>
            <a:r>
              <a:rPr lang="it-IT" sz="1800" dirty="0" err="1">
                <a:latin typeface="Arial Rounded MT Bold" pitchFamily="-72" charset="0"/>
              </a:rPr>
              <a:t>convergence</a:t>
            </a:r>
            <a:r>
              <a:rPr lang="it-IT" sz="1800" dirty="0">
                <a:latin typeface="Arial Rounded MT Bold" pitchFamily="-72" charset="0"/>
              </a:rPr>
              <a:t>.</a:t>
            </a:r>
          </a:p>
          <a:p>
            <a:r>
              <a:rPr lang="it-IT" sz="1800" dirty="0" err="1">
                <a:latin typeface="Arial Rounded MT Bold" pitchFamily="-72" charset="0"/>
              </a:rPr>
              <a:t>Discharge</a:t>
            </a:r>
            <a:r>
              <a:rPr lang="it-IT" sz="1800" dirty="0">
                <a:latin typeface="Arial Rounded MT Bold" pitchFamily="-72" charset="0"/>
              </a:rPr>
              <a:t> and </a:t>
            </a:r>
            <a:r>
              <a:rPr lang="it-IT" sz="1800" dirty="0" err="1">
                <a:latin typeface="Arial Rounded MT Bold" pitchFamily="-72" charset="0"/>
              </a:rPr>
              <a:t>facilitation</a:t>
            </a:r>
            <a:r>
              <a:rPr lang="it-IT" sz="1800" dirty="0">
                <a:latin typeface="Arial Rounded MT Bold" pitchFamily="-72" charset="0"/>
              </a:rPr>
              <a:t> zone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57200" y="5715000"/>
            <a:ext cx="12715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Light stimulus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057400" y="5715000"/>
            <a:ext cx="16367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Moderate stimulus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810000" y="5715000"/>
            <a:ext cx="14097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Strong stimulus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219200" y="609600"/>
            <a:ext cx="4413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Pin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597275" y="2895600"/>
            <a:ext cx="6588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Nerve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286000" y="3505200"/>
            <a:ext cx="5302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Skin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3886200" y="76200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Arial Rounded MT Bold" pitchFamily="-72" charset="0"/>
              </a:rPr>
              <a:t>Receptive fields</a:t>
            </a:r>
          </a:p>
        </p:txBody>
      </p:sp>
      <p:grpSp>
        <p:nvGrpSpPr>
          <p:cNvPr id="39938" name="Group 15"/>
          <p:cNvGrpSpPr>
            <a:grpSpLocks/>
          </p:cNvGrpSpPr>
          <p:nvPr/>
        </p:nvGrpSpPr>
        <p:grpSpPr bwMode="auto">
          <a:xfrm>
            <a:off x="60325" y="342900"/>
            <a:ext cx="3521075" cy="6057900"/>
            <a:chOff x="38" y="216"/>
            <a:chExt cx="2218" cy="3816"/>
          </a:xfrm>
        </p:grpSpPr>
        <p:pic>
          <p:nvPicPr>
            <p:cNvPr id="39940" name="Picture 3" descr="FG10_03"/>
            <p:cNvPicPr>
              <a:picLocks noChangeAspect="1" noChangeArrowheads="1"/>
            </p:cNvPicPr>
            <p:nvPr/>
          </p:nvPicPr>
          <p:blipFill>
            <a:blip r:embed="rId3"/>
            <a:srcRect t="21715" b="20300"/>
            <a:stretch>
              <a:fillRect/>
            </a:stretch>
          </p:blipFill>
          <p:spPr bwMode="auto">
            <a:xfrm rot="5394747">
              <a:off x="-834" y="1518"/>
              <a:ext cx="3520" cy="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1" name="Rectangle 7"/>
            <p:cNvSpPr>
              <a:spLocks noChangeArrowheads="1"/>
            </p:cNvSpPr>
            <p:nvPr/>
          </p:nvSpPr>
          <p:spPr bwMode="auto">
            <a:xfrm>
              <a:off x="192" y="528"/>
              <a:ext cx="144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2000">
                <a:latin typeface="Arial Rounded MT Bold" pitchFamily="-72" charset="0"/>
              </a:endParaRPr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38" y="216"/>
              <a:ext cx="97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Campo recettivo del neurone sensitivo secondario</a:t>
              </a:r>
            </a:p>
          </p:txBody>
        </p:sp>
        <p:sp>
          <p:nvSpPr>
            <p:cNvPr id="39943" name="Rectangle 8"/>
            <p:cNvSpPr>
              <a:spLocks noChangeArrowheads="1"/>
            </p:cNvSpPr>
            <p:nvPr/>
          </p:nvSpPr>
          <p:spPr bwMode="auto">
            <a:xfrm>
              <a:off x="1488" y="528"/>
              <a:ext cx="144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2000">
                <a:latin typeface="Arial Rounded MT Bold" pitchFamily="-72" charset="0"/>
              </a:endParaRPr>
            </a:p>
          </p:txBody>
        </p:sp>
        <p:sp>
          <p:nvSpPr>
            <p:cNvPr id="39944" name="Text Box 9"/>
            <p:cNvSpPr txBox="1">
              <a:spLocks noChangeArrowheads="1"/>
            </p:cNvSpPr>
            <p:nvPr/>
          </p:nvSpPr>
          <p:spPr bwMode="auto">
            <a:xfrm>
              <a:off x="1286" y="317"/>
              <a:ext cx="97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Campo recettivo del neurone sensitivo primario</a:t>
              </a:r>
            </a:p>
          </p:txBody>
        </p:sp>
        <p:sp>
          <p:nvSpPr>
            <p:cNvPr id="39945" name="Rectangle 11"/>
            <p:cNvSpPr>
              <a:spLocks noChangeArrowheads="1"/>
            </p:cNvSpPr>
            <p:nvPr/>
          </p:nvSpPr>
          <p:spPr bwMode="auto">
            <a:xfrm>
              <a:off x="240" y="2784"/>
              <a:ext cx="144" cy="10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2000">
                <a:latin typeface="Arial Rounded MT Bold" pitchFamily="-72" charset="0"/>
              </a:endParaRPr>
            </a:p>
          </p:txBody>
        </p:sp>
        <p:sp>
          <p:nvSpPr>
            <p:cNvPr id="39946" name="Rectangle 12"/>
            <p:cNvSpPr>
              <a:spLocks noChangeArrowheads="1"/>
            </p:cNvSpPr>
            <p:nvPr/>
          </p:nvSpPr>
          <p:spPr bwMode="auto">
            <a:xfrm>
              <a:off x="432" y="3024"/>
              <a:ext cx="144" cy="10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2000">
                <a:latin typeface="Arial Rounded MT Bold" pitchFamily="-72" charset="0"/>
              </a:endParaRPr>
            </a:p>
          </p:txBody>
        </p:sp>
        <p:sp>
          <p:nvSpPr>
            <p:cNvPr id="39947" name="Text Box 10"/>
            <p:cNvSpPr txBox="1">
              <a:spLocks noChangeArrowheads="1"/>
            </p:cNvSpPr>
            <p:nvPr/>
          </p:nvSpPr>
          <p:spPr bwMode="auto">
            <a:xfrm>
              <a:off x="96" y="3360"/>
              <a:ext cx="67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Neurone sensitivo secondario</a:t>
              </a:r>
            </a:p>
          </p:txBody>
        </p:sp>
        <p:sp>
          <p:nvSpPr>
            <p:cNvPr id="39948" name="Rectangle 14"/>
            <p:cNvSpPr>
              <a:spLocks noChangeArrowheads="1"/>
            </p:cNvSpPr>
            <p:nvPr/>
          </p:nvSpPr>
          <p:spPr bwMode="auto">
            <a:xfrm>
              <a:off x="1440" y="1920"/>
              <a:ext cx="144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2000">
                <a:latin typeface="Arial Rounded MT Bold" pitchFamily="-72" charset="0"/>
              </a:endParaRPr>
            </a:p>
          </p:txBody>
        </p:sp>
        <p:sp>
          <p:nvSpPr>
            <p:cNvPr id="39949" name="Text Box 13"/>
            <p:cNvSpPr txBox="1">
              <a:spLocks noChangeArrowheads="1"/>
            </p:cNvSpPr>
            <p:nvPr/>
          </p:nvSpPr>
          <p:spPr bwMode="auto">
            <a:xfrm>
              <a:off x="1200" y="1661"/>
              <a:ext cx="52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Neurone sensitivo primario</a:t>
              </a:r>
            </a:p>
          </p:txBody>
        </p:sp>
      </p:grpSp>
      <p:pic>
        <p:nvPicPr>
          <p:cNvPr id="39939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2100" y="1196975"/>
            <a:ext cx="6873875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152400" y="260350"/>
            <a:ext cx="1692275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Receptive field of secondary sensory neuron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2057400" y="533400"/>
            <a:ext cx="1692275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Receptive field of primary sensory neuron</a:t>
            </a: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1905000" y="2720975"/>
            <a:ext cx="9144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sensory</a:t>
            </a:r>
            <a:r>
              <a:rPr lang="it-IT" dirty="0"/>
              <a:t> </a:t>
            </a:r>
            <a:r>
              <a:rPr lang="it-IT" dirty="0" err="1"/>
              <a:t>neuron</a:t>
            </a:r>
            <a:endParaRPr lang="it-IT" dirty="0"/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152400" y="5365750"/>
            <a:ext cx="10668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Secondary sensory neuron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/>
          <p:cNvPicPr>
            <a:picLocks noChangeAspect="1"/>
          </p:cNvPicPr>
          <p:nvPr/>
        </p:nvPicPr>
        <p:blipFill>
          <a:blip r:embed="rId3"/>
          <a:srcRect l="19283" r="7462"/>
          <a:stretch>
            <a:fillRect/>
          </a:stretch>
        </p:blipFill>
        <p:spPr bwMode="auto">
          <a:xfrm>
            <a:off x="128588" y="549275"/>
            <a:ext cx="5795962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Immagine 2"/>
          <p:cNvPicPr>
            <a:picLocks noChangeAspect="1"/>
          </p:cNvPicPr>
          <p:nvPr/>
        </p:nvPicPr>
        <p:blipFill>
          <a:blip r:embed="rId4"/>
          <a:srcRect l="12483" r="14807"/>
          <a:stretch>
            <a:fillRect/>
          </a:stretch>
        </p:blipFill>
        <p:spPr bwMode="auto">
          <a:xfrm>
            <a:off x="3984625" y="620713"/>
            <a:ext cx="5732463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4038600" y="228600"/>
            <a:ext cx="183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Tactile acuity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KAN_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75" y="141288"/>
            <a:ext cx="5800725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038600" y="228600"/>
            <a:ext cx="183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Tactile acuity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proprioception"/>
          <p:cNvPicPr>
            <a:picLocks noChangeAspect="1" noChangeArrowheads="1"/>
          </p:cNvPicPr>
          <p:nvPr/>
        </p:nvPicPr>
        <p:blipFill>
          <a:blip r:embed="rId3"/>
          <a:srcRect l="4482" r="3571"/>
          <a:stretch>
            <a:fillRect/>
          </a:stretch>
        </p:blipFill>
        <p:spPr bwMode="auto">
          <a:xfrm>
            <a:off x="228600" y="30163"/>
            <a:ext cx="8610600" cy="67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5638800" y="762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GB" sz="2000">
                <a:latin typeface="Arial Rounded MT Bold" pitchFamily="-72" charset="0"/>
              </a:rPr>
              <a:t>Lemniscal and spino-thalamic pathways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" descr="KAN_0006"/>
          <p:cNvPicPr>
            <a:picLocks noChangeAspect="1" noChangeArrowheads="1"/>
          </p:cNvPicPr>
          <p:nvPr/>
        </p:nvPicPr>
        <p:blipFill>
          <a:blip r:embed="rId3"/>
          <a:srcRect t="7416" r="61177"/>
          <a:stretch>
            <a:fillRect/>
          </a:stretch>
        </p:blipFill>
        <p:spPr bwMode="auto">
          <a:xfrm>
            <a:off x="7315200" y="41275"/>
            <a:ext cx="25146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7" descr="KAN_000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492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KAN_0005"/>
          <p:cNvPicPr>
            <a:picLocks noChangeAspect="1" noChangeArrowheads="1"/>
          </p:cNvPicPr>
          <p:nvPr/>
        </p:nvPicPr>
        <p:blipFill>
          <a:blip r:embed="rId5"/>
          <a:srcRect r="32530"/>
          <a:stretch>
            <a:fillRect/>
          </a:stretch>
        </p:blipFill>
        <p:spPr bwMode="auto">
          <a:xfrm>
            <a:off x="4267200" y="2922588"/>
            <a:ext cx="563880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CasellaDiTesto 5"/>
          <p:cNvSpPr txBox="1">
            <a:spLocks noChangeArrowheads="1"/>
          </p:cNvSpPr>
          <p:nvPr/>
        </p:nvSpPr>
        <p:spPr bwMode="auto">
          <a:xfrm>
            <a:off x="3368675" y="6567488"/>
            <a:ext cx="28905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 smtClean="0">
                <a:latin typeface="Arial Rounded MT Bold" pitchFamily="-72" charset="0"/>
              </a:rPr>
              <a:t>From </a:t>
            </a:r>
            <a:r>
              <a:rPr lang="it-IT" sz="1000" dirty="0">
                <a:latin typeface="Arial Rounded MT Bold" pitchFamily="-72" charset="0"/>
              </a:rPr>
              <a:t>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5486400" y="152400"/>
            <a:ext cx="1600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GB" sz="2000">
                <a:latin typeface="Arial Rounded MT Bold" pitchFamily="-72" charset="0"/>
              </a:rPr>
              <a:t>Lemniscal and spino-thalamic pathways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5" name="Text Box 4"/>
          <p:cNvSpPr txBox="1">
            <a:spLocks noChangeArrowheads="1"/>
          </p:cNvSpPr>
          <p:nvPr/>
        </p:nvSpPr>
        <p:spPr bwMode="auto">
          <a:xfrm>
            <a:off x="76200" y="0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Layers of the cerebral cortex</a:t>
            </a:r>
          </a:p>
        </p:txBody>
      </p:sp>
      <p:pic>
        <p:nvPicPr>
          <p:cNvPr id="50178" name="Picture 21" descr="KAN_0006"/>
          <p:cNvPicPr>
            <a:picLocks noChangeAspect="1" noChangeArrowheads="1"/>
          </p:cNvPicPr>
          <p:nvPr/>
        </p:nvPicPr>
        <p:blipFill>
          <a:blip r:embed="rId3"/>
          <a:srcRect l="21410" t="2864" r="1517" b="9311"/>
          <a:stretch>
            <a:fillRect/>
          </a:stretch>
        </p:blipFill>
        <p:spPr bwMode="auto">
          <a:xfrm>
            <a:off x="3021707" y="177800"/>
            <a:ext cx="44577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22"/>
          <p:cNvSpPr txBox="1">
            <a:spLocks noChangeArrowheads="1"/>
          </p:cNvSpPr>
          <p:nvPr/>
        </p:nvSpPr>
        <p:spPr bwMode="auto">
          <a:xfrm>
            <a:off x="3385245" y="6477000"/>
            <a:ext cx="639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 Rounded MT Bold" pitchFamily="-72" charset="0"/>
              </a:rPr>
              <a:t>Golgi</a:t>
            </a:r>
          </a:p>
        </p:txBody>
      </p:sp>
      <p:sp>
        <p:nvSpPr>
          <p:cNvPr id="50180" name="Text Box 23"/>
          <p:cNvSpPr txBox="1">
            <a:spLocks noChangeArrowheads="1"/>
          </p:cNvSpPr>
          <p:nvPr/>
        </p:nvSpPr>
        <p:spPr bwMode="auto">
          <a:xfrm>
            <a:off x="4912420" y="6477000"/>
            <a:ext cx="60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 Rounded MT Bold" pitchFamily="-72" charset="0"/>
              </a:rPr>
              <a:t>Nissl</a:t>
            </a:r>
          </a:p>
        </p:txBody>
      </p:sp>
      <p:sp>
        <p:nvSpPr>
          <p:cNvPr id="50181" name="Text Box 24"/>
          <p:cNvSpPr txBox="1">
            <a:spLocks noChangeArrowheads="1"/>
          </p:cNvSpPr>
          <p:nvPr/>
        </p:nvSpPr>
        <p:spPr bwMode="auto">
          <a:xfrm>
            <a:off x="6222107" y="6477000"/>
            <a:ext cx="862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 Rounded MT Bold" pitchFamily="-72" charset="0"/>
              </a:rPr>
              <a:t>Weigert</a:t>
            </a:r>
          </a:p>
        </p:txBody>
      </p:sp>
      <p:sp>
        <p:nvSpPr>
          <p:cNvPr id="50182" name="Rectangle 25"/>
          <p:cNvSpPr>
            <a:spLocks noChangeArrowheads="1"/>
          </p:cNvSpPr>
          <p:nvPr/>
        </p:nvSpPr>
        <p:spPr bwMode="auto">
          <a:xfrm>
            <a:off x="1292920" y="466725"/>
            <a:ext cx="915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latin typeface="Arial Rounded MT Bold" pitchFamily="-72" charset="0"/>
              </a:rPr>
              <a:t>Molecular</a:t>
            </a:r>
          </a:p>
        </p:txBody>
      </p:sp>
      <p:sp>
        <p:nvSpPr>
          <p:cNvPr id="50183" name="Rectangle 26"/>
          <p:cNvSpPr>
            <a:spLocks noChangeArrowheads="1"/>
          </p:cNvSpPr>
          <p:nvPr/>
        </p:nvSpPr>
        <p:spPr bwMode="auto">
          <a:xfrm>
            <a:off x="735707" y="977900"/>
            <a:ext cx="1473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latin typeface="Arial Rounded MT Bold" pitchFamily="-72" charset="0"/>
              </a:rPr>
              <a:t>External granular</a:t>
            </a:r>
          </a:p>
        </p:txBody>
      </p:sp>
      <p:sp>
        <p:nvSpPr>
          <p:cNvPr id="50184" name="Rectangle 27"/>
          <p:cNvSpPr>
            <a:spLocks noChangeArrowheads="1"/>
          </p:cNvSpPr>
          <p:nvPr/>
        </p:nvSpPr>
        <p:spPr bwMode="auto">
          <a:xfrm>
            <a:off x="632520" y="2039938"/>
            <a:ext cx="1576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latin typeface="Arial Rounded MT Bold" pitchFamily="-72" charset="0"/>
              </a:rPr>
              <a:t>External pyramidal</a:t>
            </a:r>
          </a:p>
        </p:txBody>
      </p:sp>
      <p:sp>
        <p:nvSpPr>
          <p:cNvPr id="50185" name="Rectangle 28"/>
          <p:cNvSpPr>
            <a:spLocks noChangeArrowheads="1"/>
          </p:cNvSpPr>
          <p:nvPr/>
        </p:nvSpPr>
        <p:spPr bwMode="auto">
          <a:xfrm>
            <a:off x="776982" y="2905125"/>
            <a:ext cx="1431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latin typeface="Arial Rounded MT Bold" pitchFamily="-72" charset="0"/>
              </a:rPr>
              <a:t>Internal granular</a:t>
            </a:r>
          </a:p>
        </p:txBody>
      </p:sp>
      <p:sp>
        <p:nvSpPr>
          <p:cNvPr id="50186" name="Rectangle 29"/>
          <p:cNvSpPr>
            <a:spLocks noChangeArrowheads="1"/>
          </p:cNvSpPr>
          <p:nvPr/>
        </p:nvSpPr>
        <p:spPr bwMode="auto">
          <a:xfrm>
            <a:off x="673795" y="3759200"/>
            <a:ext cx="1535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latin typeface="Arial Rounded MT Bold" pitchFamily="-72" charset="0"/>
              </a:rPr>
              <a:t>Internal pyramidal</a:t>
            </a:r>
          </a:p>
        </p:txBody>
      </p:sp>
      <p:sp>
        <p:nvSpPr>
          <p:cNvPr id="50187" name="Rectangle 30"/>
          <p:cNvSpPr>
            <a:spLocks noChangeArrowheads="1"/>
          </p:cNvSpPr>
          <p:nvPr/>
        </p:nvSpPr>
        <p:spPr bwMode="auto">
          <a:xfrm>
            <a:off x="1337370" y="50577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latin typeface="Arial Rounded MT Bold" pitchFamily="-72" charset="0"/>
              </a:rPr>
              <a:t>Multiform</a:t>
            </a:r>
          </a:p>
        </p:txBody>
      </p:sp>
      <p:sp>
        <p:nvSpPr>
          <p:cNvPr id="50188" name="Text Box 31"/>
          <p:cNvSpPr txBox="1">
            <a:spLocks noChangeArrowheads="1"/>
          </p:cNvSpPr>
          <p:nvPr/>
        </p:nvSpPr>
        <p:spPr bwMode="auto">
          <a:xfrm>
            <a:off x="2462907" y="406400"/>
            <a:ext cx="26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I</a:t>
            </a:r>
          </a:p>
        </p:txBody>
      </p:sp>
      <p:sp>
        <p:nvSpPr>
          <p:cNvPr id="50189" name="Text Box 32"/>
          <p:cNvSpPr txBox="1">
            <a:spLocks noChangeArrowheads="1"/>
          </p:cNvSpPr>
          <p:nvPr/>
        </p:nvSpPr>
        <p:spPr bwMode="auto">
          <a:xfrm>
            <a:off x="2402582" y="917575"/>
            <a:ext cx="34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II</a:t>
            </a:r>
          </a:p>
        </p:txBody>
      </p:sp>
      <p:sp>
        <p:nvSpPr>
          <p:cNvPr id="50190" name="Text Box 33"/>
          <p:cNvSpPr txBox="1">
            <a:spLocks noChangeArrowheads="1"/>
          </p:cNvSpPr>
          <p:nvPr/>
        </p:nvSpPr>
        <p:spPr bwMode="auto">
          <a:xfrm>
            <a:off x="2342257" y="19796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III</a:t>
            </a:r>
          </a:p>
        </p:txBody>
      </p:sp>
      <p:sp>
        <p:nvSpPr>
          <p:cNvPr id="50191" name="Text Box 34"/>
          <p:cNvSpPr txBox="1">
            <a:spLocks noChangeArrowheads="1"/>
          </p:cNvSpPr>
          <p:nvPr/>
        </p:nvSpPr>
        <p:spPr bwMode="auto">
          <a:xfrm>
            <a:off x="2378770" y="284480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IV</a:t>
            </a:r>
          </a:p>
        </p:txBody>
      </p:sp>
      <p:sp>
        <p:nvSpPr>
          <p:cNvPr id="50192" name="Text Box 35"/>
          <p:cNvSpPr txBox="1">
            <a:spLocks noChangeArrowheads="1"/>
          </p:cNvSpPr>
          <p:nvPr/>
        </p:nvSpPr>
        <p:spPr bwMode="auto">
          <a:xfrm>
            <a:off x="2439095" y="3698875"/>
            <a:ext cx="358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V</a:t>
            </a:r>
          </a:p>
        </p:txBody>
      </p:sp>
      <p:sp>
        <p:nvSpPr>
          <p:cNvPr id="50193" name="Text Box 36"/>
          <p:cNvSpPr txBox="1">
            <a:spLocks noChangeArrowheads="1"/>
          </p:cNvSpPr>
          <p:nvPr/>
        </p:nvSpPr>
        <p:spPr bwMode="auto">
          <a:xfrm>
            <a:off x="2378770" y="499745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VI</a:t>
            </a:r>
          </a:p>
        </p:txBody>
      </p:sp>
      <p:pic>
        <p:nvPicPr>
          <p:cNvPr id="19" name="Picture 9" descr="Piramida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9333" y="2050237"/>
            <a:ext cx="1768203" cy="202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neurone piramida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2346" y="4086160"/>
            <a:ext cx="1778759" cy="268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8176196" y="1684040"/>
            <a:ext cx="13853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mtClean="0">
                <a:latin typeface="Arial Rounded MT Bold" pitchFamily="-72" charset="0"/>
              </a:rPr>
              <a:t>Golgi staining</a:t>
            </a:r>
            <a:endParaRPr lang="en-GB" dirty="0">
              <a:latin typeface="Arial Rounded MT Bold" pitchFamily="-7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KAN_0007"/>
          <p:cNvPicPr>
            <a:picLocks noChangeAspect="1" noChangeArrowheads="1"/>
          </p:cNvPicPr>
          <p:nvPr/>
        </p:nvPicPr>
        <p:blipFill>
          <a:blip r:embed="rId3"/>
          <a:srcRect b="27986"/>
          <a:stretch>
            <a:fillRect/>
          </a:stretch>
        </p:blipFill>
        <p:spPr bwMode="auto">
          <a:xfrm>
            <a:off x="3144589" y="0"/>
            <a:ext cx="598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2311400" y="6469063"/>
            <a:ext cx="172194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900" dirty="0" smtClean="0">
                <a:latin typeface="Arial Rounded MT Bold" pitchFamily="-72" charset="0"/>
              </a:rPr>
              <a:t>Modified, </a:t>
            </a:r>
            <a:r>
              <a:rPr lang="en-GB" sz="900" dirty="0">
                <a:latin typeface="Arial Rounded MT Bold" pitchFamily="-72" charset="0"/>
              </a:rPr>
              <a:t>from </a:t>
            </a:r>
            <a:r>
              <a:rPr lang="en-GB" sz="900" dirty="0" err="1">
                <a:latin typeface="Arial Rounded MT Bold" pitchFamily="-72" charset="0"/>
              </a:rPr>
              <a:t>Kandel</a:t>
            </a:r>
            <a:r>
              <a:rPr lang="en-GB" sz="900" dirty="0">
                <a:latin typeface="Arial Rounded MT Bold" pitchFamily="-72" charset="0"/>
              </a:rPr>
              <a:t> et al.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0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Layers of the cerebral cortex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431800" y="1905000"/>
            <a:ext cx="9163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latin typeface="Arial Rounded MT Bold" pitchFamily="-72" charset="0"/>
              </a:rPr>
              <a:t>Queste immagini vengono utilizzate per l</a:t>
            </a:r>
            <a:r>
              <a:rPr lang="ja-JP" altLang="it-IT" sz="1600"/>
              <a:t>’</a:t>
            </a:r>
            <a:r>
              <a:rPr lang="it-IT" altLang="ja-JP" sz="1600">
                <a:latin typeface="Arial Rounded MT Bold" pitchFamily="-72" charset="0"/>
              </a:rPr>
              <a:t>elevato contenuto didattico e per promuovere la conoscenza delle opere da cui sono tratte, la cui consultazione è consigliata e certamente utile allo studio degli argomenti qui trattati</a:t>
            </a:r>
            <a:endParaRPr lang="it-IT" sz="1600">
              <a:latin typeface="Arial Rounded MT Bold" pitchFamily="-72" charset="0"/>
            </a:endParaRP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431800" y="5972175"/>
            <a:ext cx="9163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latin typeface="Arial Rounded MT Bold" pitchFamily="-72" charset="0"/>
              </a:rPr>
              <a:t>Nessun diritto di copyright è invocato per il materiale originale presente in questo file. Chi desideri utilizzarlo è solo invitato a citarne la fonte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879475" y="3097213"/>
            <a:ext cx="82692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latin typeface="Arial Rounded MT Bold" pitchFamily="-72" charset="0"/>
              </a:rPr>
              <a:t>Il materiale presentato non è sufficiente a superare adeguatamente l</a:t>
            </a:r>
            <a:r>
              <a:rPr lang="ja-JP" altLang="it-IT" sz="1600"/>
              <a:t>’</a:t>
            </a:r>
            <a:r>
              <a:rPr lang="it-IT" altLang="ja-JP" sz="1600">
                <a:latin typeface="Arial Rounded MT Bold" pitchFamily="-72" charset="0"/>
              </a:rPr>
              <a:t>esame.</a:t>
            </a:r>
          </a:p>
          <a:p>
            <a:pPr algn="ctr"/>
            <a:r>
              <a:rPr lang="it-IT" sz="1600">
                <a:latin typeface="Arial Rounded MT Bold" pitchFamily="-72" charset="0"/>
              </a:rPr>
              <a:t>E</a:t>
            </a:r>
            <a:r>
              <a:rPr lang="ja-JP" altLang="it-IT" sz="1600"/>
              <a:t>’</a:t>
            </a:r>
            <a:r>
              <a:rPr lang="it-IT" altLang="ja-JP" sz="1600">
                <a:latin typeface="Arial Rounded MT Bold" pitchFamily="-72" charset="0"/>
              </a:rPr>
              <a:t> necessario, quindi, completare lo studio su testi reperibili in commercio, fra cui:</a:t>
            </a:r>
            <a:endParaRPr lang="it-IT" sz="1600">
              <a:latin typeface="Arial Rounded MT Bold" pitchFamily="-72" charset="0"/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14350" y="4035425"/>
            <a:ext cx="8997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latin typeface="Arial Rounded MT Bold" pitchFamily="-72" charset="0"/>
              </a:rPr>
              <a:t>Guyton e Hall, Fisiologia Medica, Elsevier</a:t>
            </a:r>
          </a:p>
          <a:p>
            <a:pPr algn="ctr"/>
            <a:r>
              <a:rPr lang="it-IT" sz="1600">
                <a:latin typeface="Arial Rounded MT Bold" pitchFamily="-72" charset="0"/>
              </a:rPr>
              <a:t>Autori vari (a cura di F. Conti); Fisiologia medica. EdiErmes</a:t>
            </a:r>
          </a:p>
          <a:p>
            <a:pPr algn="ctr"/>
            <a:r>
              <a:rPr lang="it-IT" sz="1600">
                <a:latin typeface="Arial Rounded MT Bold" pitchFamily="-72" charset="0"/>
              </a:rPr>
              <a:t>Silverthorn; Fisiologia umana: un approccio integrato. Pearson</a:t>
            </a:r>
          </a:p>
          <a:p>
            <a:pPr algn="ctr"/>
            <a:r>
              <a:rPr lang="it-IT" sz="1600">
                <a:latin typeface="Arial Rounded MT Bold" pitchFamily="-72" charset="0"/>
              </a:rPr>
              <a:t>W. F. Ganong; Fisiologia Medica. Piccin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431800" y="1143000"/>
            <a:ext cx="9163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latin typeface="Arial Rounded MT Bold" pitchFamily="-72" charset="0"/>
              </a:rPr>
              <a:t>Le immagini presenti in questo file sono state reperite in rete o modificate da testi cartacei. 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4065588" y="279400"/>
            <a:ext cx="18954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chemeClr val="accent2"/>
                </a:solidFill>
                <a:latin typeface="Arial Rounded MT Bold" pitchFamily="-72" charset="0"/>
              </a:rPr>
              <a:t>Dichiarazione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" descr="KAN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4376936" cy="60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12" descr="KAN_0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28600"/>
            <a:ext cx="4741863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9"/>
          <p:cNvSpPr txBox="1">
            <a:spLocks noChangeArrowheads="1"/>
          </p:cNvSpPr>
          <p:nvPr/>
        </p:nvSpPr>
        <p:spPr bwMode="auto">
          <a:xfrm>
            <a:off x="1744663" y="76200"/>
            <a:ext cx="5341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Organization of primary sensory area (S1)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7x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419372"/>
            <a:ext cx="784701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44663" y="-27384"/>
            <a:ext cx="5341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Organization of primary sensory area (S1)</a:t>
            </a:r>
          </a:p>
        </p:txBody>
      </p:sp>
    </p:spTree>
    <p:extLst>
      <p:ext uri="{BB962C8B-B14F-4D97-AF65-F5344CB8AC3E}">
        <p14:creationId xmlns:p14="http://schemas.microsoft.com/office/powerpoint/2010/main" val="1485759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3x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9" y="-16413"/>
            <a:ext cx="4116609" cy="68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5119" y="151805"/>
            <a:ext cx="5341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Organization of primary sensory area (S1)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2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026" descr="09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31" y="1700808"/>
            <a:ext cx="789476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26880" y="76200"/>
            <a:ext cx="4270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latin typeface="Arial Rounded MT Bold" pitchFamily="-72" charset="0"/>
              </a:rPr>
              <a:t>Coding</a:t>
            </a:r>
            <a:r>
              <a:rPr lang="it-IT" sz="2000" dirty="0">
                <a:latin typeface="Arial Rounded MT Bold" pitchFamily="-72" charset="0"/>
              </a:rPr>
              <a:t> of </a:t>
            </a:r>
            <a:r>
              <a:rPr lang="it-IT" sz="2000" dirty="0" smtClean="0">
                <a:latin typeface="Arial Rounded MT Bold" pitchFamily="-72" charset="0"/>
              </a:rPr>
              <a:t>location </a:t>
            </a:r>
            <a:r>
              <a:rPr lang="it-IT" sz="2000" dirty="0">
                <a:latin typeface="Arial Rounded MT Bold" pitchFamily="-72" charset="0"/>
              </a:rPr>
              <a:t>and </a:t>
            </a:r>
            <a:r>
              <a:rPr lang="it-IT" sz="2000" dirty="0" err="1">
                <a:latin typeface="Arial Rounded MT Bold" pitchFamily="-72" charset="0"/>
              </a:rPr>
              <a:t>modality</a:t>
            </a:r>
            <a:endParaRPr lang="it-IT" sz="2000" dirty="0">
              <a:latin typeface="Arial Rounded MT Bold" pitchFamily="-72" charset="0"/>
            </a:endParaRPr>
          </a:p>
        </p:txBody>
      </p:sp>
      <p:pic>
        <p:nvPicPr>
          <p:cNvPr id="4" name="Picture 2" descr="17x04"/>
          <p:cNvPicPr>
            <a:picLocks noChangeAspect="1" noChangeArrowheads="1"/>
          </p:cNvPicPr>
          <p:nvPr/>
        </p:nvPicPr>
        <p:blipFill rotWithShape="1">
          <a:blip r:embed="rId4"/>
          <a:srcRect l="8809" r="6975" b="35481"/>
          <a:stretch/>
        </p:blipFill>
        <p:spPr bwMode="auto">
          <a:xfrm>
            <a:off x="56456" y="548680"/>
            <a:ext cx="2413000" cy="28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6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Sensi Aristote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8338" y="228600"/>
            <a:ext cx="54229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856656" y="6308725"/>
            <a:ext cx="554461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err="1">
                <a:latin typeface="Tahoma" pitchFamily="-72" charset="0"/>
              </a:rPr>
              <a:t>Aristotele’s</a:t>
            </a:r>
            <a:r>
              <a:rPr lang="it-IT" sz="2000" dirty="0">
                <a:latin typeface="Tahoma" pitchFamily="-72" charset="0"/>
              </a:rPr>
              <a:t> </a:t>
            </a:r>
            <a:r>
              <a:rPr lang="it-IT" sz="2000" dirty="0" err="1">
                <a:latin typeface="Tahoma" pitchFamily="-72" charset="0"/>
              </a:rPr>
              <a:t>view</a:t>
            </a:r>
            <a:r>
              <a:rPr lang="it-IT" sz="2000" dirty="0">
                <a:latin typeface="Tahoma" pitchFamily="-72" charset="0"/>
              </a:rPr>
              <a:t> of the </a:t>
            </a:r>
            <a:r>
              <a:rPr lang="it-IT" sz="2000" dirty="0" err="1">
                <a:latin typeface="Tahoma" pitchFamily="-72" charset="0"/>
              </a:rPr>
              <a:t>central</a:t>
            </a:r>
            <a:r>
              <a:rPr lang="it-IT" sz="2000" dirty="0">
                <a:latin typeface="Tahoma" pitchFamily="-72" charset="0"/>
              </a:rPr>
              <a:t> </a:t>
            </a:r>
            <a:r>
              <a:rPr lang="it-IT" sz="2000" dirty="0" err="1">
                <a:latin typeface="Tahoma" pitchFamily="-72" charset="0"/>
              </a:rPr>
              <a:t>role</a:t>
            </a:r>
            <a:r>
              <a:rPr lang="it-IT" sz="2000" dirty="0">
                <a:latin typeface="Tahoma" pitchFamily="-72" charset="0"/>
              </a:rPr>
              <a:t> of the </a:t>
            </a:r>
            <a:r>
              <a:rPr lang="it-IT" sz="2000" dirty="0" err="1">
                <a:latin typeface="Tahoma" pitchFamily="-72" charset="0"/>
              </a:rPr>
              <a:t>heart</a:t>
            </a:r>
            <a:endParaRPr lang="it-IT" sz="2000" dirty="0">
              <a:latin typeface="Tahoma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21x01"/>
          <p:cNvPicPr>
            <a:picLocks noChangeAspect="1" noChangeArrowheads="1"/>
          </p:cNvPicPr>
          <p:nvPr/>
        </p:nvPicPr>
        <p:blipFill rotWithShape="1">
          <a:blip r:embed="rId2"/>
          <a:srcRect b="15129"/>
          <a:stretch/>
        </p:blipFill>
        <p:spPr bwMode="auto">
          <a:xfrm>
            <a:off x="1163960" y="458297"/>
            <a:ext cx="7245424" cy="613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CasellaDiTesto 1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584848" y="-27384"/>
            <a:ext cx="248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Sensory</a:t>
            </a:r>
            <a:r>
              <a:rPr lang="it-IT" sz="2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it-IT" sz="20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receptors</a:t>
            </a:r>
            <a:endParaRPr lang="it-IT" sz="2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267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Arial Rounded MT Bold" pitchFamily="-72" charset="0"/>
              </a:rPr>
              <a:t>Sensory </a:t>
            </a:r>
            <a:r>
              <a:rPr lang="en-GB" sz="2000" dirty="0" err="1">
                <a:latin typeface="Arial Rounded MT Bold" pitchFamily="-72" charset="0"/>
              </a:rPr>
              <a:t>trasduction</a:t>
            </a:r>
            <a:endParaRPr lang="en-GB" sz="2000" dirty="0">
              <a:latin typeface="Arial Rounded MT Bold" pitchFamily="-72" charset="0"/>
            </a:endParaRPr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 l="26154"/>
          <a:stretch>
            <a:fillRect/>
          </a:stretch>
        </p:blipFill>
        <p:spPr bwMode="auto">
          <a:xfrm>
            <a:off x="76200" y="1530350"/>
            <a:ext cx="458946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22x04"/>
          <p:cNvPicPr>
            <a:picLocks noChangeAspect="1" noChangeArrowheads="1"/>
          </p:cNvPicPr>
          <p:nvPr/>
        </p:nvPicPr>
        <p:blipFill>
          <a:blip r:embed="rId4"/>
          <a:srcRect l="44203"/>
          <a:stretch>
            <a:fillRect/>
          </a:stretch>
        </p:blipFill>
        <p:spPr bwMode="auto">
          <a:xfrm>
            <a:off x="4995863" y="303213"/>
            <a:ext cx="4637087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7040563" y="6597352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3684910011"/>
          <p:cNvPicPr>
            <a:picLocks noChangeAspect="1" noChangeArrowheads="1"/>
          </p:cNvPicPr>
          <p:nvPr/>
        </p:nvPicPr>
        <p:blipFill>
          <a:blip r:embed="rId3"/>
          <a:srcRect b="6023"/>
          <a:stretch>
            <a:fillRect/>
          </a:stretch>
        </p:blipFill>
        <p:spPr bwMode="auto">
          <a:xfrm>
            <a:off x="0" y="44450"/>
            <a:ext cx="990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 bwMode="auto">
          <a:xfrm>
            <a:off x="5673080" y="260648"/>
            <a:ext cx="2304256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1280592" y="4221088"/>
            <a:ext cx="2304256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pic>
        <p:nvPicPr>
          <p:cNvPr id="28674" name="Picture 20" descr="Pacin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75" y="4900613"/>
            <a:ext cx="2808288" cy="1984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7150" y="44450"/>
            <a:ext cx="3668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Cutaneous mechanoceptors</a:t>
            </a:r>
          </a:p>
        </p:txBody>
      </p:sp>
      <p:sp>
        <p:nvSpPr>
          <p:cNvPr id="28676" name="Text Box 1028"/>
          <p:cNvSpPr txBox="1">
            <a:spLocks noChangeArrowheads="1"/>
          </p:cNvSpPr>
          <p:nvPr/>
        </p:nvSpPr>
        <p:spPr bwMode="auto">
          <a:xfrm>
            <a:off x="3733800" y="63500"/>
            <a:ext cx="2057400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/>
              <a:t>Merkel</a:t>
            </a:r>
            <a:endParaRPr lang="it-IT" sz="1600"/>
          </a:p>
          <a:p>
            <a:r>
              <a:rPr lang="it-IT" sz="1600"/>
              <a:t>Static compression and texture</a:t>
            </a:r>
          </a:p>
        </p:txBody>
      </p:sp>
      <p:sp>
        <p:nvSpPr>
          <p:cNvPr id="28677" name="Text Box 1029"/>
          <p:cNvSpPr txBox="1">
            <a:spLocks noChangeArrowheads="1"/>
          </p:cNvSpPr>
          <p:nvPr/>
        </p:nvSpPr>
        <p:spPr bwMode="auto">
          <a:xfrm>
            <a:off x="5943600" y="0"/>
            <a:ext cx="2286000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 sz="1600" b="1"/>
          </a:p>
          <a:p>
            <a:r>
              <a:rPr lang="it-IT" sz="1600" b="1"/>
              <a:t>Meissner</a:t>
            </a:r>
            <a:endParaRPr lang="it-IT" sz="1600"/>
          </a:p>
          <a:p>
            <a:r>
              <a:rPr lang="it-IT" sz="1600"/>
              <a:t>Initial contact, slippage</a:t>
            </a:r>
          </a:p>
        </p:txBody>
      </p:sp>
      <p:sp>
        <p:nvSpPr>
          <p:cNvPr id="28678" name="Text Box 1030"/>
          <p:cNvSpPr txBox="1">
            <a:spLocks noChangeArrowheads="1"/>
          </p:cNvSpPr>
          <p:nvPr/>
        </p:nvSpPr>
        <p:spPr bwMode="auto">
          <a:xfrm>
            <a:off x="3581400" y="5334000"/>
            <a:ext cx="20574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/>
              <a:t>Ruffini</a:t>
            </a:r>
            <a:endParaRPr lang="it-IT" sz="1600"/>
          </a:p>
          <a:p>
            <a:r>
              <a:rPr lang="it-IT" sz="1600"/>
              <a:t>Stretch</a:t>
            </a:r>
          </a:p>
        </p:txBody>
      </p:sp>
      <p:sp>
        <p:nvSpPr>
          <p:cNvPr id="28679" name="Text Box 1031"/>
          <p:cNvSpPr txBox="1">
            <a:spLocks noChangeArrowheads="1"/>
          </p:cNvSpPr>
          <p:nvPr/>
        </p:nvSpPr>
        <p:spPr bwMode="auto">
          <a:xfrm>
            <a:off x="1143000" y="4267200"/>
            <a:ext cx="20574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it-IT" sz="1600" b="1" dirty="0" err="1"/>
              <a:t>Pacini</a:t>
            </a:r>
            <a:endParaRPr lang="it-IT" sz="1600" dirty="0"/>
          </a:p>
          <a:p>
            <a:pPr algn="r"/>
            <a:r>
              <a:rPr lang="it-IT" sz="1600" dirty="0"/>
              <a:t>Motion, </a:t>
            </a:r>
            <a:r>
              <a:rPr lang="it-IT" sz="1600" dirty="0" err="1"/>
              <a:t>vibration</a:t>
            </a:r>
            <a:endParaRPr lang="it-IT" sz="1600" dirty="0"/>
          </a:p>
        </p:txBody>
      </p:sp>
      <p:sp>
        <p:nvSpPr>
          <p:cNvPr id="28680" name="Text Box 1032"/>
          <p:cNvSpPr txBox="1">
            <a:spLocks noChangeArrowheads="1"/>
          </p:cNvSpPr>
          <p:nvPr/>
        </p:nvSpPr>
        <p:spPr bwMode="auto">
          <a:xfrm>
            <a:off x="6629400" y="838200"/>
            <a:ext cx="12954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Free nerve endings</a:t>
            </a:r>
          </a:p>
        </p:txBody>
      </p:sp>
      <p:sp>
        <p:nvSpPr>
          <p:cNvPr id="28681" name="Text Box 1033"/>
          <p:cNvSpPr txBox="1">
            <a:spLocks noChangeArrowheads="1"/>
          </p:cNvSpPr>
          <p:nvPr/>
        </p:nvSpPr>
        <p:spPr bwMode="auto">
          <a:xfrm>
            <a:off x="6705600" y="914400"/>
            <a:ext cx="12954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Free nerve endings</a:t>
            </a:r>
          </a:p>
        </p:txBody>
      </p:sp>
      <p:sp>
        <p:nvSpPr>
          <p:cNvPr id="28682" name="Text Box 1034"/>
          <p:cNvSpPr txBox="1">
            <a:spLocks noChangeArrowheads="1"/>
          </p:cNvSpPr>
          <p:nvPr/>
        </p:nvSpPr>
        <p:spPr bwMode="auto">
          <a:xfrm>
            <a:off x="7467600" y="3048000"/>
            <a:ext cx="2438400" cy="94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Free nerve endings of nociceptors respond to noxious stimuli</a:t>
            </a:r>
          </a:p>
          <a:p>
            <a:endParaRPr lang="it-IT"/>
          </a:p>
        </p:txBody>
      </p:sp>
      <p:sp>
        <p:nvSpPr>
          <p:cNvPr id="28683" name="Text Box 1035"/>
          <p:cNvSpPr txBox="1">
            <a:spLocks noChangeArrowheads="1"/>
          </p:cNvSpPr>
          <p:nvPr/>
        </p:nvSpPr>
        <p:spPr bwMode="auto">
          <a:xfrm>
            <a:off x="7010400" y="4038600"/>
            <a:ext cx="24384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Sensitive nerves carry signals to the spinal cord</a:t>
            </a:r>
          </a:p>
        </p:txBody>
      </p:sp>
      <p:sp>
        <p:nvSpPr>
          <p:cNvPr id="28684" name="Text Box 1036"/>
          <p:cNvSpPr txBox="1">
            <a:spLocks noChangeArrowheads="1"/>
          </p:cNvSpPr>
          <p:nvPr/>
        </p:nvSpPr>
        <p:spPr bwMode="auto">
          <a:xfrm>
            <a:off x="2819400" y="7620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it-IT"/>
              <a:t>Hair</a:t>
            </a:r>
          </a:p>
        </p:txBody>
      </p:sp>
      <p:sp>
        <p:nvSpPr>
          <p:cNvPr id="28685" name="Text Box 1037"/>
          <p:cNvSpPr txBox="1">
            <a:spLocks noChangeArrowheads="1"/>
          </p:cNvSpPr>
          <p:nvPr/>
        </p:nvSpPr>
        <p:spPr bwMode="auto">
          <a:xfrm>
            <a:off x="1981200" y="3733800"/>
            <a:ext cx="990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Radix of hair</a:t>
            </a:r>
          </a:p>
        </p:txBody>
      </p:sp>
      <p:sp>
        <p:nvSpPr>
          <p:cNvPr id="28686" name="Text Box 1038"/>
          <p:cNvSpPr txBox="1">
            <a:spLocks noChangeArrowheads="1"/>
          </p:cNvSpPr>
          <p:nvPr/>
        </p:nvSpPr>
        <p:spPr bwMode="auto">
          <a:xfrm>
            <a:off x="0" y="3352800"/>
            <a:ext cx="2133600" cy="94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/>
              <a:t>Free </a:t>
            </a:r>
            <a:r>
              <a:rPr lang="it-IT" dirty="0" err="1"/>
              <a:t>nerve</a:t>
            </a:r>
            <a:r>
              <a:rPr lang="it-IT" dirty="0"/>
              <a:t> </a:t>
            </a:r>
            <a:r>
              <a:rPr lang="it-IT" dirty="0" err="1"/>
              <a:t>endings</a:t>
            </a:r>
            <a:r>
              <a:rPr lang="it-IT" dirty="0"/>
              <a:t> of </a:t>
            </a:r>
            <a:r>
              <a:rPr lang="it-IT" dirty="0" err="1"/>
              <a:t>radix</a:t>
            </a:r>
            <a:r>
              <a:rPr lang="it-IT" dirty="0"/>
              <a:t> of </a:t>
            </a:r>
            <a:r>
              <a:rPr lang="it-IT" dirty="0" err="1"/>
              <a:t>hairs</a:t>
            </a:r>
            <a:r>
              <a:rPr lang="it-IT" dirty="0"/>
              <a:t>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hair</a:t>
            </a:r>
            <a:r>
              <a:rPr lang="it-IT" dirty="0"/>
              <a:t> </a:t>
            </a:r>
            <a:r>
              <a:rPr lang="it-IT" dirty="0" err="1"/>
              <a:t>movements</a:t>
            </a:r>
            <a:endParaRPr lang="it-IT" dirty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2x05"/>
          <p:cNvPicPr>
            <a:picLocks noChangeAspect="1" noChangeArrowheads="1"/>
          </p:cNvPicPr>
          <p:nvPr/>
        </p:nvPicPr>
        <p:blipFill>
          <a:blip r:embed="rId3"/>
          <a:srcRect l="17056" r="14996" b="37820"/>
          <a:stretch>
            <a:fillRect/>
          </a:stretch>
        </p:blipFill>
        <p:spPr bwMode="auto">
          <a:xfrm>
            <a:off x="850900" y="381000"/>
            <a:ext cx="835025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57150" y="44450"/>
            <a:ext cx="395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Arial Rounded MT Bold" pitchFamily="-72" charset="0"/>
              </a:rPr>
              <a:t>Receptors of the </a:t>
            </a:r>
            <a:r>
              <a:rPr lang="en-GB" sz="2000" dirty="0" err="1">
                <a:latin typeface="Arial Rounded MT Bold" pitchFamily="-72" charset="0"/>
              </a:rPr>
              <a:t>glabrous</a:t>
            </a:r>
            <a:r>
              <a:rPr lang="en-GB" sz="2000" dirty="0">
                <a:latin typeface="Arial Rounded MT Bold" pitchFamily="-72" charset="0"/>
              </a:rPr>
              <a:t> skin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23x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0"/>
            <a:ext cx="9477375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7040563" y="6567488"/>
            <a:ext cx="285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>
                <a:latin typeface="Arial Rounded MT Bold" pitchFamily="-72" charset="0"/>
              </a:rPr>
              <a:t>From Kandel, </a:t>
            </a:r>
            <a:r>
              <a:rPr lang="it-IT" sz="1000" dirty="0" err="1">
                <a:latin typeface="Arial Rounded MT Bold" pitchFamily="-72" charset="0"/>
              </a:rPr>
              <a:t>Principles</a:t>
            </a:r>
            <a:r>
              <a:rPr lang="it-IT" sz="1000" dirty="0">
                <a:latin typeface="Arial Rounded MT Bold" pitchFamily="-72" charset="0"/>
              </a:rPr>
              <a:t> of </a:t>
            </a:r>
            <a:r>
              <a:rPr lang="it-IT" sz="1000" dirty="0" err="1">
                <a:latin typeface="Arial Rounded MT Bold" pitchFamily="-72" charset="0"/>
              </a:rPr>
              <a:t>Neural</a:t>
            </a:r>
            <a:r>
              <a:rPr lang="it-IT" sz="1000" dirty="0">
                <a:latin typeface="Arial Rounded MT Bold" pitchFamily="-72" charset="0"/>
              </a:rPr>
              <a:t> </a:t>
            </a:r>
            <a:r>
              <a:rPr lang="it-IT" sz="1000" dirty="0" err="1">
                <a:latin typeface="Arial Rounded MT Bold" pitchFamily="-72" charset="0"/>
              </a:rPr>
              <a:t>Sciences</a:t>
            </a:r>
            <a:endParaRPr lang="it-IT" sz="1000" dirty="0">
              <a:latin typeface="Arial Rounded MT Bold" pitchFamily="-72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410885" y="188640"/>
            <a:ext cx="39346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 smtClean="0">
                <a:latin typeface="Arial Rounded MT Bold" pitchFamily="-72" charset="0"/>
              </a:rPr>
              <a:t>Responses of touch receptors</a:t>
            </a:r>
          </a:p>
          <a:p>
            <a:r>
              <a:rPr lang="en-GB" sz="2000" dirty="0" smtClean="0">
                <a:latin typeface="Arial Rounded MT Bold" pitchFamily="-72" charset="0"/>
              </a:rPr>
              <a:t>from median nerve fibres</a:t>
            </a:r>
            <a:endParaRPr lang="en-GB" sz="2000" dirty="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G10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3813"/>
            <a:ext cx="8997950" cy="675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1541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 Rounded MT Bold" pitchFamily="-72" charset="0"/>
              </a:rPr>
              <a:t>Adaptation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620</Words>
  <Application>Microsoft Macintosh PowerPoint</Application>
  <PresentationFormat>A4 (21x29,7 cm)</PresentationFormat>
  <Paragraphs>147</Paragraphs>
  <Slides>23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Arial Unicode MS</vt:lpstr>
      <vt:lpstr>ＭＳ Ｐゴシック</vt:lpstr>
      <vt:lpstr>Symbol</vt:lpstr>
      <vt:lpstr>Tahoma</vt:lpstr>
      <vt:lpstr>Times New Roman</vt:lpstr>
      <vt:lpstr>新細明體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24</cp:revision>
  <cp:lastPrinted>2008-02-09T16:32:32Z</cp:lastPrinted>
  <dcterms:created xsi:type="dcterms:W3CDTF">2015-11-06T11:05:51Z</dcterms:created>
  <dcterms:modified xsi:type="dcterms:W3CDTF">2016-05-25T09:13:33Z</dcterms:modified>
</cp:coreProperties>
</file>