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0" r:id="rId2"/>
    <p:sldMasterId id="2147483649" r:id="rId3"/>
  </p:sldMasterIdLst>
  <p:notesMasterIdLst>
    <p:notesMasterId r:id="rId42"/>
  </p:notesMasterIdLst>
  <p:handoutMasterIdLst>
    <p:handoutMasterId r:id="rId43"/>
  </p:handoutMasterIdLst>
  <p:sldIdLst>
    <p:sldId id="302" r:id="rId4"/>
    <p:sldId id="336" r:id="rId5"/>
    <p:sldId id="279" r:id="rId6"/>
    <p:sldId id="337" r:id="rId7"/>
    <p:sldId id="313" r:id="rId8"/>
    <p:sldId id="315" r:id="rId9"/>
    <p:sldId id="314" r:id="rId10"/>
    <p:sldId id="316" r:id="rId11"/>
    <p:sldId id="278" r:id="rId12"/>
    <p:sldId id="280" r:id="rId13"/>
    <p:sldId id="339" r:id="rId14"/>
    <p:sldId id="346" r:id="rId15"/>
    <p:sldId id="341" r:id="rId16"/>
    <p:sldId id="285" r:id="rId17"/>
    <p:sldId id="300" r:id="rId18"/>
    <p:sldId id="259" r:id="rId19"/>
    <p:sldId id="321" r:id="rId20"/>
    <p:sldId id="317" r:id="rId21"/>
    <p:sldId id="268" r:id="rId22"/>
    <p:sldId id="292" r:id="rId23"/>
    <p:sldId id="343" r:id="rId24"/>
    <p:sldId id="319" r:id="rId25"/>
    <p:sldId id="320" r:id="rId26"/>
    <p:sldId id="323" r:id="rId27"/>
    <p:sldId id="324" r:id="rId28"/>
    <p:sldId id="284" r:id="rId29"/>
    <p:sldId id="325" r:id="rId30"/>
    <p:sldId id="304" r:id="rId31"/>
    <p:sldId id="326" r:id="rId32"/>
    <p:sldId id="261" r:id="rId33"/>
    <p:sldId id="347" r:id="rId34"/>
    <p:sldId id="310" r:id="rId35"/>
    <p:sldId id="345" r:id="rId36"/>
    <p:sldId id="309" r:id="rId37"/>
    <p:sldId id="257" r:id="rId38"/>
    <p:sldId id="344" r:id="rId39"/>
    <p:sldId id="307" r:id="rId40"/>
    <p:sldId id="348" r:id="rId41"/>
  </p:sldIdLst>
  <p:sldSz cx="9144000" cy="6858000" type="screen4x3"/>
  <p:notesSz cx="6858000" cy="9144000"/>
  <p:defaultTextStyle>
    <a:defPPr>
      <a:defRPr lang="en-GB"/>
    </a:defPPr>
    <a:lvl1pPr algn="l" rtl="0" eaLnBrk="0" fontAlgn="base" hangingPunct="0">
      <a:spcBef>
        <a:spcPct val="0"/>
      </a:spcBef>
      <a:spcAft>
        <a:spcPct val="0"/>
      </a:spcAft>
      <a:defRPr sz="1600" kern="120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sz="1600"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sz="1600"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sz="1600"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sz="1600" kern="1200">
        <a:solidFill>
          <a:schemeClr val="tx1"/>
        </a:solidFill>
        <a:latin typeface="Arial" charset="0"/>
        <a:ea typeface="ＭＳ Ｐゴシック" charset="-128"/>
        <a:cs typeface="+mn-cs"/>
      </a:defRPr>
    </a:lvl5pPr>
    <a:lvl6pPr marL="2286000" algn="l" defTabSz="914400" rtl="0" eaLnBrk="1" latinLnBrk="0" hangingPunct="1">
      <a:defRPr sz="1600" kern="1200">
        <a:solidFill>
          <a:schemeClr val="tx1"/>
        </a:solidFill>
        <a:latin typeface="Arial" charset="0"/>
        <a:ea typeface="ＭＳ Ｐゴシック" charset="-128"/>
        <a:cs typeface="+mn-cs"/>
      </a:defRPr>
    </a:lvl6pPr>
    <a:lvl7pPr marL="2743200" algn="l" defTabSz="914400" rtl="0" eaLnBrk="1" latinLnBrk="0" hangingPunct="1">
      <a:defRPr sz="1600" kern="1200">
        <a:solidFill>
          <a:schemeClr val="tx1"/>
        </a:solidFill>
        <a:latin typeface="Arial" charset="0"/>
        <a:ea typeface="ＭＳ Ｐゴシック" charset="-128"/>
        <a:cs typeface="+mn-cs"/>
      </a:defRPr>
    </a:lvl7pPr>
    <a:lvl8pPr marL="3200400" algn="l" defTabSz="914400" rtl="0" eaLnBrk="1" latinLnBrk="0" hangingPunct="1">
      <a:defRPr sz="1600" kern="1200">
        <a:solidFill>
          <a:schemeClr val="tx1"/>
        </a:solidFill>
        <a:latin typeface="Arial" charset="0"/>
        <a:ea typeface="ＭＳ Ｐゴシック" charset="-128"/>
        <a:cs typeface="+mn-cs"/>
      </a:defRPr>
    </a:lvl8pPr>
    <a:lvl9pPr marL="3657600" algn="l" defTabSz="914400" rtl="0" eaLnBrk="1" latinLnBrk="0" hangingPunct="1">
      <a:defRPr sz="1600"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FF"/>
    <a:srgbClr val="008000"/>
    <a:srgbClr val="996633"/>
    <a:srgbClr val="00FF00"/>
    <a:srgbClr val="0000FF"/>
    <a:srgbClr val="FFFF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8451"/>
    <p:restoredTop sz="93651"/>
  </p:normalViewPr>
  <p:slideViewPr>
    <p:cSldViewPr>
      <p:cViewPr>
        <p:scale>
          <a:sx n="100" d="100"/>
          <a:sy n="100" d="100"/>
        </p:scale>
        <p:origin x="1704" y="4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notesMaster" Target="notesMasters/notesMaster1.xml"/><Relationship Id="rId43" Type="http://schemas.openxmlformats.org/officeDocument/2006/relationships/handoutMaster" Target="handoutMasters/handoutMaster1.xml"/><Relationship Id="rId44" Type="http://schemas.openxmlformats.org/officeDocument/2006/relationships/presProps" Target="presProps.xml"/><Relationship Id="rId4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5458" name="Rectangle 2"/>
          <p:cNvSpPr>
            <a:spLocks noGrp="1" noChangeArrowheads="1"/>
          </p:cNvSpPr>
          <p:nvPr>
            <p:ph type="hdr" sz="quarter"/>
          </p:nvPr>
        </p:nvSpPr>
        <p:spPr bwMode="auto">
          <a:xfrm>
            <a:off x="0" y="0"/>
            <a:ext cx="2971800" cy="457200"/>
          </a:xfrm>
          <a:prstGeom prst="rect">
            <a:avLst/>
          </a:prstGeom>
          <a:noFill/>
          <a:ln>
            <a:noFill/>
          </a:ln>
          <a:extLst>
            <a:ext uri="{FAA26D3D-D897-4be2-8F04-BA451C77F1D7}">
              <ma14:placeholderFlag xmlns:ma14="http://schemas.microsoft.com/office/mac/drawingml/2011/main" val="1"/>
            </a:ext>
            <a:ext uri="{909E8E84-426E-40dd-AFC4-6F175D3DCCD1}"/>
            <a:ext uri="{91240B29-F687-4f45-9708-019B960494DF}"/>
          </a:extLst>
        </p:spPr>
        <p:txBody>
          <a:bodyPr vert="horz" wrap="square" lIns="91440" tIns="45720" rIns="91440" bIns="45720" numCol="1" anchor="t" anchorCtr="0" compatLnSpc="1">
            <a:prstTxWarp prst="textNoShape">
              <a:avLst/>
            </a:prstTxWarp>
          </a:bodyPr>
          <a:lstStyle>
            <a:lvl1pPr>
              <a:defRPr sz="1200">
                <a:ea typeface="ＭＳ Ｐゴシック" charset="0"/>
                <a:cs typeface="ＭＳ Ｐゴシック" charset="0"/>
              </a:defRPr>
            </a:lvl1pPr>
          </a:lstStyle>
          <a:p>
            <a:pPr>
              <a:defRPr/>
            </a:pPr>
            <a:endParaRPr lang="it-IT"/>
          </a:p>
        </p:txBody>
      </p:sp>
      <p:sp>
        <p:nvSpPr>
          <p:cNvPr id="275459" name="Rectangle 3"/>
          <p:cNvSpPr>
            <a:spLocks noGrp="1" noChangeArrowheads="1"/>
          </p:cNvSpPr>
          <p:nvPr>
            <p:ph type="dt" sz="quarter" idx="1"/>
          </p:nvPr>
        </p:nvSpPr>
        <p:spPr bwMode="auto">
          <a:xfrm>
            <a:off x="3886200" y="0"/>
            <a:ext cx="2971800" cy="457200"/>
          </a:xfrm>
          <a:prstGeom prst="rect">
            <a:avLst/>
          </a:prstGeom>
          <a:noFill/>
          <a:ln>
            <a:noFill/>
          </a:ln>
          <a:extLst>
            <a:ext uri="{FAA26D3D-D897-4be2-8F04-BA451C77F1D7}">
              <ma14:placeholderFlag xmlns:ma14="http://schemas.microsoft.com/office/mac/drawingml/2011/main" val="1"/>
            </a:ext>
            <a:ext uri="{909E8E84-426E-40dd-AFC4-6F175D3DCCD1}"/>
            <a:ext uri="{91240B29-F687-4f45-9708-019B960494DF}"/>
          </a:extLst>
        </p:spPr>
        <p:txBody>
          <a:bodyPr vert="horz" wrap="square" lIns="91440" tIns="45720" rIns="91440" bIns="45720" numCol="1" anchor="t" anchorCtr="0" compatLnSpc="1">
            <a:prstTxWarp prst="textNoShape">
              <a:avLst/>
            </a:prstTxWarp>
          </a:bodyPr>
          <a:lstStyle>
            <a:lvl1pPr algn="r">
              <a:defRPr sz="1200">
                <a:ea typeface="ＭＳ Ｐゴシック" charset="0"/>
                <a:cs typeface="ＭＳ Ｐゴシック" charset="0"/>
              </a:defRPr>
            </a:lvl1pPr>
          </a:lstStyle>
          <a:p>
            <a:pPr>
              <a:defRPr/>
            </a:pPr>
            <a:endParaRPr lang="it-IT"/>
          </a:p>
        </p:txBody>
      </p:sp>
      <p:sp>
        <p:nvSpPr>
          <p:cNvPr id="275460" name="Rectangle 4"/>
          <p:cNvSpPr>
            <a:spLocks noGrp="1" noChangeArrowheads="1"/>
          </p:cNvSpPr>
          <p:nvPr>
            <p:ph type="ftr" sz="quarter" idx="2"/>
          </p:nvPr>
        </p:nvSpPr>
        <p:spPr bwMode="auto">
          <a:xfrm>
            <a:off x="0" y="8686800"/>
            <a:ext cx="2971800" cy="457200"/>
          </a:xfrm>
          <a:prstGeom prst="rect">
            <a:avLst/>
          </a:prstGeom>
          <a:noFill/>
          <a:ln>
            <a:noFill/>
          </a:ln>
          <a:extLst>
            <a:ext uri="{FAA26D3D-D897-4be2-8F04-BA451C77F1D7}">
              <ma14:placeholderFlag xmlns:ma14="http://schemas.microsoft.com/office/mac/drawingml/2011/main" val="1"/>
            </a:ext>
            <a:ext uri="{909E8E84-426E-40dd-AFC4-6F175D3DCCD1}"/>
            <a:ext uri="{91240B29-F687-4f45-9708-019B960494DF}"/>
          </a:extLst>
        </p:spPr>
        <p:txBody>
          <a:bodyPr vert="horz" wrap="square" lIns="91440" tIns="45720" rIns="91440" bIns="45720" numCol="1" anchor="b" anchorCtr="0" compatLnSpc="1">
            <a:prstTxWarp prst="textNoShape">
              <a:avLst/>
            </a:prstTxWarp>
          </a:bodyPr>
          <a:lstStyle>
            <a:lvl1pPr>
              <a:defRPr sz="1200">
                <a:ea typeface="ＭＳ Ｐゴシック" charset="0"/>
                <a:cs typeface="ＭＳ Ｐゴシック" charset="0"/>
              </a:defRPr>
            </a:lvl1pPr>
          </a:lstStyle>
          <a:p>
            <a:pPr>
              <a:defRPr/>
            </a:pPr>
            <a:endParaRPr lang="it-IT"/>
          </a:p>
        </p:txBody>
      </p:sp>
      <p:sp>
        <p:nvSpPr>
          <p:cNvPr id="275461" name="Rectangle 5"/>
          <p:cNvSpPr>
            <a:spLocks noGrp="1" noChangeArrowheads="1"/>
          </p:cNvSpPr>
          <p:nvPr>
            <p:ph type="sldNum" sz="quarter" idx="3"/>
          </p:nvPr>
        </p:nvSpPr>
        <p:spPr bwMode="auto">
          <a:xfrm>
            <a:off x="3886200" y="8686800"/>
            <a:ext cx="2971800" cy="457200"/>
          </a:xfrm>
          <a:prstGeom prst="rect">
            <a:avLst/>
          </a:prstGeom>
          <a:noFill/>
          <a:ln>
            <a:noFill/>
          </a:ln>
          <a:extLst>
            <a:ext uri="{FAA26D3D-D897-4be2-8F04-BA451C77F1D7}">
              <ma14:placeholderFlag xmlns:ma14="http://schemas.microsoft.com/office/mac/drawingml/2011/main" val="1"/>
            </a:ext>
            <a:ext uri="{909E8E84-426E-40dd-AFC4-6F175D3DCCD1}"/>
            <a:ext uri="{91240B29-F687-4f45-9708-019B960494DF}"/>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A662CC6B-EE25-1C45-BAC6-5B5F00A5BD3B}" type="slidenum">
              <a:rPr lang="it-IT" altLang="it-IT"/>
              <a:pPr>
                <a:defRPr/>
              </a:pPr>
              <a:t>‹n.›</a:t>
            </a:fld>
            <a:endParaRPr lang="it-IT" altLang="it-IT"/>
          </a:p>
        </p:txBody>
      </p:sp>
    </p:spTree>
    <p:extLst>
      <p:ext uri="{BB962C8B-B14F-4D97-AF65-F5344CB8AC3E}">
        <p14:creationId xmlns:p14="http://schemas.microsoft.com/office/powerpoint/2010/main" val="16898783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2971800" cy="457200"/>
          </a:xfrm>
          <a:prstGeom prst="rect">
            <a:avLst/>
          </a:prstGeom>
          <a:noFill/>
          <a:ln>
            <a:noFill/>
          </a:ln>
          <a:extLst>
            <a:ext uri="{FAA26D3D-D897-4be2-8F04-BA451C77F1D7}">
              <ma14:placeholderFlag xmlns:ma14="http://schemas.microsoft.com/office/mac/drawingml/2011/main" val="1"/>
            </a:ext>
            <a:ext uri="{909E8E84-426E-40dd-AFC4-6F175D3DCCD1}"/>
            <a:ext uri="{91240B29-F687-4f45-9708-019B960494DF}"/>
          </a:extLst>
        </p:spPr>
        <p:txBody>
          <a:bodyPr vert="horz" wrap="square" lIns="91440" tIns="45720" rIns="91440" bIns="45720" numCol="1" anchor="t" anchorCtr="0" compatLnSpc="1">
            <a:prstTxWarp prst="textNoShape">
              <a:avLst/>
            </a:prstTxWarp>
          </a:bodyPr>
          <a:lstStyle>
            <a:lvl1pPr>
              <a:defRPr sz="1200">
                <a:ea typeface="ＭＳ Ｐゴシック" charset="0"/>
                <a:cs typeface="ＭＳ Ｐゴシック" charset="0"/>
              </a:defRPr>
            </a:lvl1pPr>
          </a:lstStyle>
          <a:p>
            <a:pPr>
              <a:defRPr/>
            </a:pPr>
            <a:endParaRPr lang="en-GB"/>
          </a:p>
        </p:txBody>
      </p:sp>
      <p:sp>
        <p:nvSpPr>
          <p:cNvPr id="17411" name="Rectangle 3"/>
          <p:cNvSpPr>
            <a:spLocks noGrp="1" noChangeArrowheads="1"/>
          </p:cNvSpPr>
          <p:nvPr>
            <p:ph type="dt" idx="1"/>
          </p:nvPr>
        </p:nvSpPr>
        <p:spPr bwMode="auto">
          <a:xfrm>
            <a:off x="3886200" y="0"/>
            <a:ext cx="2971800" cy="457200"/>
          </a:xfrm>
          <a:prstGeom prst="rect">
            <a:avLst/>
          </a:prstGeom>
          <a:noFill/>
          <a:ln>
            <a:noFill/>
          </a:ln>
          <a:extLst>
            <a:ext uri="{FAA26D3D-D897-4be2-8F04-BA451C77F1D7}">
              <ma14:placeholderFlag xmlns:ma14="http://schemas.microsoft.com/office/mac/drawingml/2011/main" val="1"/>
            </a:ext>
            <a:ext uri="{909E8E84-426E-40dd-AFC4-6F175D3DCCD1}"/>
            <a:ext uri="{91240B29-F687-4f45-9708-019B960494DF}"/>
          </a:extLst>
        </p:spPr>
        <p:txBody>
          <a:bodyPr vert="horz" wrap="square" lIns="91440" tIns="45720" rIns="91440" bIns="45720" numCol="1" anchor="t" anchorCtr="0" compatLnSpc="1">
            <a:prstTxWarp prst="textNoShape">
              <a:avLst/>
            </a:prstTxWarp>
          </a:bodyPr>
          <a:lstStyle>
            <a:lvl1pPr algn="r">
              <a:defRPr sz="1200">
                <a:ea typeface="ＭＳ Ｐゴシック" charset="0"/>
                <a:cs typeface="ＭＳ Ｐゴシック" charset="0"/>
              </a:defRPr>
            </a:lvl1pPr>
          </a:lstStyle>
          <a:p>
            <a:pPr>
              <a:defRPr/>
            </a:pPr>
            <a:endParaRPr lang="en-GB"/>
          </a:p>
        </p:txBody>
      </p:sp>
      <p:sp>
        <p:nvSpPr>
          <p:cNvPr id="3789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13" name="Rectangle 5"/>
          <p:cNvSpPr>
            <a:spLocks noGrp="1" noChangeArrowheads="1"/>
          </p:cNvSpPr>
          <p:nvPr>
            <p:ph type="body" sz="quarter" idx="3"/>
          </p:nvPr>
        </p:nvSpPr>
        <p:spPr bwMode="auto">
          <a:xfrm>
            <a:off x="914400" y="4343400"/>
            <a:ext cx="5029200" cy="4114800"/>
          </a:xfrm>
          <a:prstGeom prst="rect">
            <a:avLst/>
          </a:prstGeom>
          <a:noFill/>
          <a:ln>
            <a:noFill/>
          </a:ln>
          <a:extLst>
            <a:ext uri="{FAA26D3D-D897-4be2-8F04-BA451C77F1D7}">
              <ma14:placeholderFlag xmlns:ma14="http://schemas.microsoft.com/office/mac/drawingml/2011/main" val="1"/>
            </a:ext>
            <a:ext uri="{909E8E84-426E-40dd-AFC4-6F175D3DCCD1}"/>
            <a:ext uri="{91240B29-F687-4f45-9708-019B960494DF}"/>
          </a:extLst>
        </p:spPr>
        <p:txBody>
          <a:bodyPr vert="horz" wrap="square" lIns="91440" tIns="45720" rIns="91440" bIns="45720" numCol="1" anchor="t" anchorCtr="0" compatLnSpc="1">
            <a:prstTxWarp prst="textNoShape">
              <a:avLst/>
            </a:prstTxWarp>
          </a:bodyPr>
          <a:lstStyle/>
          <a:p>
            <a:pPr lvl="0"/>
            <a:r>
              <a:rPr lang="en-GB" noProof="0" smtClean="0"/>
              <a:t>Fare clic per modificare gli stili del testo dello schema</a:t>
            </a:r>
          </a:p>
          <a:p>
            <a:pPr lvl="1"/>
            <a:r>
              <a:rPr lang="en-GB" noProof="0" smtClean="0"/>
              <a:t>Secondo livello</a:t>
            </a:r>
          </a:p>
          <a:p>
            <a:pPr lvl="2"/>
            <a:r>
              <a:rPr lang="en-GB" noProof="0" smtClean="0"/>
              <a:t>Terzo livello</a:t>
            </a:r>
          </a:p>
          <a:p>
            <a:pPr lvl="3"/>
            <a:r>
              <a:rPr lang="en-GB" noProof="0" smtClean="0"/>
              <a:t>Quarto livello</a:t>
            </a:r>
          </a:p>
          <a:p>
            <a:pPr lvl="4"/>
            <a:r>
              <a:rPr lang="en-GB" noProof="0" smtClean="0"/>
              <a:t>Quinto livello</a:t>
            </a:r>
          </a:p>
        </p:txBody>
      </p:sp>
      <p:sp>
        <p:nvSpPr>
          <p:cNvPr id="17414" name="Rectangle 6"/>
          <p:cNvSpPr>
            <a:spLocks noGrp="1" noChangeArrowheads="1"/>
          </p:cNvSpPr>
          <p:nvPr>
            <p:ph type="ftr" sz="quarter" idx="4"/>
          </p:nvPr>
        </p:nvSpPr>
        <p:spPr bwMode="auto">
          <a:xfrm>
            <a:off x="0" y="8686800"/>
            <a:ext cx="2971800" cy="457200"/>
          </a:xfrm>
          <a:prstGeom prst="rect">
            <a:avLst/>
          </a:prstGeom>
          <a:noFill/>
          <a:ln>
            <a:noFill/>
          </a:ln>
          <a:extLst>
            <a:ext uri="{FAA26D3D-D897-4be2-8F04-BA451C77F1D7}">
              <ma14:placeholderFlag xmlns:ma14="http://schemas.microsoft.com/office/mac/drawingml/2011/main" val="1"/>
            </a:ext>
            <a:ext uri="{909E8E84-426E-40dd-AFC4-6F175D3DCCD1}"/>
            <a:ext uri="{91240B29-F687-4f45-9708-019B960494DF}"/>
          </a:extLst>
        </p:spPr>
        <p:txBody>
          <a:bodyPr vert="horz" wrap="square" lIns="91440" tIns="45720" rIns="91440" bIns="45720" numCol="1" anchor="b" anchorCtr="0" compatLnSpc="1">
            <a:prstTxWarp prst="textNoShape">
              <a:avLst/>
            </a:prstTxWarp>
          </a:bodyPr>
          <a:lstStyle>
            <a:lvl1pPr>
              <a:defRPr sz="1200">
                <a:ea typeface="ＭＳ Ｐゴシック" charset="0"/>
                <a:cs typeface="ＭＳ Ｐゴシック" charset="0"/>
              </a:defRPr>
            </a:lvl1pPr>
          </a:lstStyle>
          <a:p>
            <a:pPr>
              <a:defRPr/>
            </a:pPr>
            <a:endParaRPr lang="en-GB"/>
          </a:p>
        </p:txBody>
      </p:sp>
      <p:sp>
        <p:nvSpPr>
          <p:cNvPr id="17415" name="Rectangle 7"/>
          <p:cNvSpPr>
            <a:spLocks noGrp="1" noChangeArrowheads="1"/>
          </p:cNvSpPr>
          <p:nvPr>
            <p:ph type="sldNum" sz="quarter" idx="5"/>
          </p:nvPr>
        </p:nvSpPr>
        <p:spPr bwMode="auto">
          <a:xfrm>
            <a:off x="3886200" y="8686800"/>
            <a:ext cx="2971800" cy="457200"/>
          </a:xfrm>
          <a:prstGeom prst="rect">
            <a:avLst/>
          </a:prstGeom>
          <a:noFill/>
          <a:ln>
            <a:noFill/>
          </a:ln>
          <a:extLst>
            <a:ext uri="{FAA26D3D-D897-4be2-8F04-BA451C77F1D7}">
              <ma14:placeholderFlag xmlns:ma14="http://schemas.microsoft.com/office/mac/drawingml/2011/main" val="1"/>
            </a:ext>
            <a:ext uri="{909E8E84-426E-40dd-AFC4-6F175D3DCCD1}"/>
            <a:ext uri="{91240B29-F687-4f45-9708-019B960494DF}"/>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6682281A-DDBA-0648-80B4-CC9B7062BB38}" type="slidenum">
              <a:rPr lang="en-GB" altLang="it-IT"/>
              <a:pPr>
                <a:defRPr/>
              </a:pPr>
              <a:t>‹n.›</a:t>
            </a:fld>
            <a:endParaRPr lang="en-GB" altLang="it-IT"/>
          </a:p>
        </p:txBody>
      </p:sp>
    </p:spTree>
    <p:extLst>
      <p:ext uri="{BB962C8B-B14F-4D97-AF65-F5344CB8AC3E}">
        <p14:creationId xmlns:p14="http://schemas.microsoft.com/office/powerpoint/2010/main" val="7027252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fld id="{99960286-23A2-2E47-ADE2-CDCA0C834E06}" type="slidenum">
              <a:rPr lang="en-GB" altLang="it-IT" sz="1200"/>
              <a:pPr/>
              <a:t>1</a:t>
            </a:fld>
            <a:endParaRPr lang="en-GB" altLang="it-IT" sz="1200"/>
          </a:p>
        </p:txBody>
      </p:sp>
      <p:sp>
        <p:nvSpPr>
          <p:cNvPr id="40962" name="Rectangle 2"/>
          <p:cNvSpPr>
            <a:spLocks noGrp="1" noRot="1" noChangeAspect="1" noChangeArrowheads="1" noTextEdit="1"/>
          </p:cNvSpPr>
          <p:nvPr>
            <p:ph type="sldImg"/>
          </p:nvPr>
        </p:nvSpPr>
        <p:spPr>
          <a:solidFill>
            <a:srgbClr val="FFFFFF"/>
          </a:solidFill>
          <a:ln/>
        </p:spPr>
      </p:sp>
      <p:sp>
        <p:nvSpPr>
          <p:cNvPr id="40963" name="Rectangle 3"/>
          <p:cNvSpPr>
            <a:spLocks noGrp="1" noChangeArrowheads="1"/>
          </p:cNvSpPr>
          <p:nvPr>
            <p:ph type="body" idx="1"/>
          </p:nvPr>
        </p:nvSpPr>
        <p:spPr>
          <a:xfrm>
            <a:off x="912813" y="4343400"/>
            <a:ext cx="5032375" cy="4114800"/>
          </a:xfrm>
          <a:solidFill>
            <a:srgbClr val="FFFFFF"/>
          </a:solidFill>
          <a:ln>
            <a:solidFill>
              <a:srgbClr val="000000"/>
            </a:solidFill>
            <a:miter lim="800000"/>
            <a:headEnd/>
            <a:tailEnd/>
          </a:ln>
        </p:spPr>
        <p:txBody>
          <a:bodyPr lIns="21680" tIns="10840" rIns="21680" bIns="10840"/>
          <a:lstStyle/>
          <a:p>
            <a:pPr eaLnBrk="1" hangingPunct="1"/>
            <a:endParaRPr lang="it-IT" altLang="it-IT">
              <a:ea typeface="ＭＳ Ｐゴシック" charset="-128"/>
            </a:endParaRPr>
          </a:p>
        </p:txBody>
      </p:sp>
    </p:spTree>
    <p:extLst>
      <p:ext uri="{BB962C8B-B14F-4D97-AF65-F5344CB8AC3E}">
        <p14:creationId xmlns:p14="http://schemas.microsoft.com/office/powerpoint/2010/main" val="1314264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fld id="{8176B430-FF29-324A-8954-FEBEBA07033A}" type="slidenum">
              <a:rPr lang="en-GB" altLang="it-IT" sz="1200"/>
              <a:pPr/>
              <a:t>10</a:t>
            </a:fld>
            <a:endParaRPr lang="en-GB" altLang="it-IT" sz="1200"/>
          </a:p>
        </p:txBody>
      </p:sp>
      <p:sp>
        <p:nvSpPr>
          <p:cNvPr id="59394" name="Rectangle 2"/>
          <p:cNvSpPr>
            <a:spLocks noGrp="1" noRot="1" noChangeAspect="1" noChangeArrowheads="1" noTextEdit="1"/>
          </p:cNvSpPr>
          <p:nvPr>
            <p:ph type="sldImg"/>
          </p:nvPr>
        </p:nvSpPr>
        <p:spPr>
          <a:solidFill>
            <a:srgbClr val="FFFFFF"/>
          </a:solidFill>
          <a:ln/>
        </p:spPr>
      </p:sp>
      <p:sp>
        <p:nvSpPr>
          <p:cNvPr id="593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1047927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fld id="{49EAA4F0-82B2-9C4C-A431-F79E7D078EF8}" type="slidenum">
              <a:rPr lang="en-GB" altLang="it-IT" sz="1200"/>
              <a:pPr/>
              <a:t>11</a:t>
            </a:fld>
            <a:endParaRPr lang="en-GB" altLang="it-IT" sz="1200"/>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17753382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07203" name="Rectangle 3"/>
          <p:cNvSpPr>
            <a:spLocks noGrp="1" noChangeArrowheads="1"/>
          </p:cNvSpPr>
          <p:nvPr>
            <p:ph type="body" idx="1"/>
          </p:nvPr>
        </p:nvSpPr>
        <p:spPr bwMode="auto">
          <a:xfrm>
            <a:off x="685800" y="4343400"/>
            <a:ext cx="5486400" cy="41148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ltLang="it-IT">
              <a:ea typeface="新細明體" charset="-120"/>
            </a:endParaRPr>
          </a:p>
        </p:txBody>
      </p:sp>
    </p:spTree>
    <p:extLst>
      <p:ext uri="{BB962C8B-B14F-4D97-AF65-F5344CB8AC3E}">
        <p14:creationId xmlns:p14="http://schemas.microsoft.com/office/powerpoint/2010/main" val="9317755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Rot="1" noChangeAspect="1" noChangeArrowheads="1" noTextEdit="1"/>
          </p:cNvSpPr>
          <p:nvPr>
            <p:ph type="sldImg"/>
          </p:nvPr>
        </p:nvSpPr>
        <p:spPr>
          <a:solidFill>
            <a:srgbClr val="FFFFFF"/>
          </a:solidFill>
          <a:ln/>
        </p:spPr>
      </p:sp>
      <p:sp>
        <p:nvSpPr>
          <p:cNvPr id="140291" name="Rectangle 3"/>
          <p:cNvSpPr>
            <a:spLocks noGrp="1" noChangeArrowheads="1"/>
          </p:cNvSpPr>
          <p:nvPr>
            <p:ph type="body" idx="1"/>
          </p:nvPr>
        </p:nvSpPr>
        <p:spPr>
          <a:solidFill>
            <a:srgbClr val="FFFFFF"/>
          </a:solidFill>
          <a:ln>
            <a:solidFill>
              <a:srgbClr val="000000"/>
            </a:solidFill>
          </a:ln>
        </p:spPr>
        <p:txBody>
          <a:bodyPr/>
          <a:lstStyle/>
          <a:p>
            <a:endParaRPr lang="en-US" altLang="it-IT">
              <a:ea typeface="新細明體" charset="-120"/>
            </a:endParaRPr>
          </a:p>
        </p:txBody>
      </p:sp>
    </p:spTree>
    <p:extLst>
      <p:ext uri="{BB962C8B-B14F-4D97-AF65-F5344CB8AC3E}">
        <p14:creationId xmlns:p14="http://schemas.microsoft.com/office/powerpoint/2010/main" val="6206145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fld id="{22596AC1-098B-0E4A-877B-8DB37C5ECC7B}" type="slidenum">
              <a:rPr lang="en-GB" altLang="it-IT" sz="1200"/>
              <a:pPr/>
              <a:t>14</a:t>
            </a:fld>
            <a:endParaRPr lang="en-GB" altLang="it-IT" sz="1200"/>
          </a:p>
        </p:txBody>
      </p:sp>
      <p:sp>
        <p:nvSpPr>
          <p:cNvPr id="61442" name="Rectangle 2"/>
          <p:cNvSpPr>
            <a:spLocks noGrp="1" noRot="1" noChangeAspect="1" noChangeArrowheads="1" noTextEdit="1"/>
          </p:cNvSpPr>
          <p:nvPr>
            <p:ph type="sldImg"/>
          </p:nvPr>
        </p:nvSpPr>
        <p:spPr>
          <a:solidFill>
            <a:srgbClr val="FFFFFF"/>
          </a:solidFill>
          <a:ln/>
        </p:spPr>
      </p:sp>
      <p:sp>
        <p:nvSpPr>
          <p:cNvPr id="614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9967419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fld id="{5C164D3A-9C8A-834C-BA94-494609E631CA}" type="slidenum">
              <a:rPr lang="en-GB" altLang="it-IT" sz="1200"/>
              <a:pPr/>
              <a:t>15</a:t>
            </a:fld>
            <a:endParaRPr lang="en-GB" altLang="it-IT" sz="1200"/>
          </a:p>
        </p:txBody>
      </p:sp>
      <p:sp>
        <p:nvSpPr>
          <p:cNvPr id="65538" name="Rectangle 2"/>
          <p:cNvSpPr>
            <a:spLocks noGrp="1" noRot="1" noChangeAspect="1" noChangeArrowheads="1" noTextEdit="1"/>
          </p:cNvSpPr>
          <p:nvPr>
            <p:ph type="sldImg"/>
          </p:nvPr>
        </p:nvSpPr>
        <p:spPr>
          <a:solidFill>
            <a:srgbClr val="FFFFFF"/>
          </a:solidFill>
          <a:ln/>
        </p:spPr>
      </p:sp>
      <p:sp>
        <p:nvSpPr>
          <p:cNvPr id="6553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6859160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fld id="{7C010E2E-84CA-7545-BEF0-E80AB870BFD4}" type="slidenum">
              <a:rPr lang="en-GB" altLang="it-IT" sz="1200"/>
              <a:pPr/>
              <a:t>16</a:t>
            </a:fld>
            <a:endParaRPr lang="en-GB" altLang="it-IT" sz="1200"/>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9718738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fld id="{F1D016FD-4F80-1D40-B65E-6DD6D8FE1C4A}" type="slidenum">
              <a:rPr lang="en-GB" altLang="it-IT" sz="1200"/>
              <a:pPr/>
              <a:t>17</a:t>
            </a:fld>
            <a:endParaRPr lang="en-GB" altLang="it-IT" sz="1200"/>
          </a:p>
        </p:txBody>
      </p:sp>
      <p:sp>
        <p:nvSpPr>
          <p:cNvPr id="81922" name="Rectangle 2"/>
          <p:cNvSpPr>
            <a:spLocks noGrp="1" noRot="1" noChangeAspect="1" noChangeArrowheads="1" noTextEdit="1"/>
          </p:cNvSpPr>
          <p:nvPr>
            <p:ph type="sldImg"/>
          </p:nvPr>
        </p:nvSpPr>
        <p:spPr>
          <a:solidFill>
            <a:srgbClr val="FFFFFF"/>
          </a:solidFill>
          <a:ln/>
        </p:spPr>
      </p:sp>
      <p:sp>
        <p:nvSpPr>
          <p:cNvPr id="8192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7190736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fld id="{775B282D-1CF7-AC48-9276-81A73BD24301}" type="slidenum">
              <a:rPr lang="en-GB" altLang="it-IT" sz="1200"/>
              <a:pPr/>
              <a:t>18</a:t>
            </a:fld>
            <a:endParaRPr lang="en-GB" altLang="it-IT" sz="1200"/>
          </a:p>
        </p:txBody>
      </p:sp>
      <p:sp>
        <p:nvSpPr>
          <p:cNvPr id="83970" name="Rectangle 2"/>
          <p:cNvSpPr>
            <a:spLocks noGrp="1" noRot="1" noChangeAspect="1" noChangeArrowheads="1" noTextEdit="1"/>
          </p:cNvSpPr>
          <p:nvPr>
            <p:ph type="sldImg"/>
          </p:nvPr>
        </p:nvSpPr>
        <p:spPr>
          <a:solidFill>
            <a:srgbClr val="FFFFFF"/>
          </a:solidFill>
          <a:ln/>
        </p:spPr>
      </p:sp>
      <p:sp>
        <p:nvSpPr>
          <p:cNvPr id="8397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15802698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fld id="{29CD2EA3-1B89-DA41-90EB-0277F3B29E1C}" type="slidenum">
              <a:rPr lang="en-GB" altLang="it-IT" sz="1200"/>
              <a:pPr/>
              <a:t>19</a:t>
            </a:fld>
            <a:endParaRPr lang="en-GB" altLang="it-IT" sz="1200"/>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1784969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fld id="{E8A69FD9-D7F2-EA40-94AC-1919A4C96788}" type="slidenum">
              <a:rPr lang="en-GB" altLang="it-IT" sz="1200"/>
              <a:pPr/>
              <a:t>2</a:t>
            </a:fld>
            <a:endParaRPr lang="en-GB" altLang="it-IT" sz="1200"/>
          </a:p>
        </p:txBody>
      </p:sp>
      <p:sp>
        <p:nvSpPr>
          <p:cNvPr id="43010" name="Rectangle 1026"/>
          <p:cNvSpPr>
            <a:spLocks noGrp="1" noRot="1" noChangeAspect="1" noChangeArrowheads="1" noTextEdit="1"/>
          </p:cNvSpPr>
          <p:nvPr>
            <p:ph type="sldImg"/>
          </p:nvPr>
        </p:nvSpPr>
        <p:spPr>
          <a:xfrm>
            <a:off x="1143000" y="685800"/>
            <a:ext cx="4573588" cy="3430588"/>
          </a:xfrm>
          <a:solidFill>
            <a:srgbClr val="FFFFFF"/>
          </a:solidFill>
          <a:ln/>
        </p:spPr>
      </p:sp>
      <p:sp>
        <p:nvSpPr>
          <p:cNvPr id="43011" name="Rectangle 1027"/>
          <p:cNvSpPr>
            <a:spLocks noGrp="1" noChangeArrowheads="1"/>
          </p:cNvSpPr>
          <p:nvPr>
            <p:ph type="body" idx="1"/>
          </p:nvPr>
        </p:nvSpPr>
        <p:spPr>
          <a:solidFill>
            <a:srgbClr val="FFFFFF"/>
          </a:solidFill>
          <a:ln>
            <a:solidFill>
              <a:srgbClr val="000000"/>
            </a:solidFill>
            <a:miter lim="800000"/>
            <a:headEnd/>
            <a:tailEnd/>
          </a:ln>
        </p:spPr>
        <p:txBody>
          <a:bodyPr lIns="22247" tIns="11124" rIns="22247" bIns="11124"/>
          <a:lstStyle/>
          <a:p>
            <a:pPr eaLnBrk="1" hangingPunct="1"/>
            <a:endParaRPr lang="it-IT" altLang="it-IT">
              <a:ea typeface="ＭＳ Ｐゴシック" charset="-128"/>
            </a:endParaRPr>
          </a:p>
        </p:txBody>
      </p:sp>
    </p:spTree>
    <p:extLst>
      <p:ext uri="{BB962C8B-B14F-4D97-AF65-F5344CB8AC3E}">
        <p14:creationId xmlns:p14="http://schemas.microsoft.com/office/powerpoint/2010/main" val="19674697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fld id="{EA740927-C474-3C4E-AB74-7E4744FDEBB2}" type="slidenum">
              <a:rPr lang="en-GB" altLang="it-IT" sz="1200"/>
              <a:pPr/>
              <a:t>20</a:t>
            </a:fld>
            <a:endParaRPr lang="en-GB" altLang="it-IT" sz="1200"/>
          </a:p>
        </p:txBody>
      </p:sp>
      <p:sp>
        <p:nvSpPr>
          <p:cNvPr id="86018" name="Rectangle 2"/>
          <p:cNvSpPr>
            <a:spLocks noGrp="1" noRot="1" noChangeAspect="1" noChangeArrowheads="1" noTextEdit="1"/>
          </p:cNvSpPr>
          <p:nvPr>
            <p:ph type="sldImg"/>
          </p:nvPr>
        </p:nvSpPr>
        <p:spPr>
          <a:solidFill>
            <a:srgbClr val="FFFFFF"/>
          </a:solidFill>
          <a:ln/>
        </p:spPr>
      </p:sp>
      <p:sp>
        <p:nvSpPr>
          <p:cNvPr id="8601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16650392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spect="1" noChangeArrowheads="1" noTextEdit="1"/>
          </p:cNvSpPr>
          <p:nvPr>
            <p:ph type="sldImg"/>
          </p:nvPr>
        </p:nvSpPr>
        <p:spPr>
          <a:solidFill>
            <a:srgbClr val="FFFFFF"/>
          </a:solidFill>
          <a:ln/>
        </p:spPr>
      </p:sp>
      <p:sp>
        <p:nvSpPr>
          <p:cNvPr id="142339" name="Rectangle 3"/>
          <p:cNvSpPr>
            <a:spLocks noGrp="1" noChangeArrowheads="1"/>
          </p:cNvSpPr>
          <p:nvPr>
            <p:ph type="body" idx="1"/>
          </p:nvPr>
        </p:nvSpPr>
        <p:spPr>
          <a:solidFill>
            <a:srgbClr val="FFFFFF"/>
          </a:solidFill>
          <a:ln>
            <a:solidFill>
              <a:srgbClr val="000000"/>
            </a:solidFill>
          </a:ln>
        </p:spPr>
        <p:txBody>
          <a:bodyPr/>
          <a:lstStyle/>
          <a:p>
            <a:endParaRPr lang="en-US" altLang="it-IT">
              <a:ea typeface="新細明體" charset="-120"/>
            </a:endParaRPr>
          </a:p>
        </p:txBody>
      </p:sp>
    </p:spTree>
    <p:extLst>
      <p:ext uri="{BB962C8B-B14F-4D97-AF65-F5344CB8AC3E}">
        <p14:creationId xmlns:p14="http://schemas.microsoft.com/office/powerpoint/2010/main" val="20098744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fld id="{7530DA69-847B-B14B-A74F-8854E527CC72}" type="slidenum">
              <a:rPr lang="en-GB" altLang="it-IT" sz="1200"/>
              <a:pPr/>
              <a:t>22</a:t>
            </a:fld>
            <a:endParaRPr lang="en-GB" altLang="it-IT" sz="1200"/>
          </a:p>
        </p:txBody>
      </p:sp>
      <p:sp>
        <p:nvSpPr>
          <p:cNvPr id="88066" name="Rectangle 2"/>
          <p:cNvSpPr>
            <a:spLocks noGrp="1" noRot="1" noChangeAspect="1" noChangeArrowheads="1" noTextEdit="1"/>
          </p:cNvSpPr>
          <p:nvPr>
            <p:ph type="sldImg"/>
          </p:nvPr>
        </p:nvSpPr>
        <p:spPr>
          <a:solidFill>
            <a:srgbClr val="FFFFFF"/>
          </a:solidFill>
          <a:ln/>
        </p:spPr>
      </p:sp>
      <p:sp>
        <p:nvSpPr>
          <p:cNvPr id="880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4556572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fld id="{1200FA20-5F98-FD4B-B490-A8EF947A77C7}" type="slidenum">
              <a:rPr lang="en-GB" altLang="it-IT" sz="1200"/>
              <a:pPr/>
              <a:t>23</a:t>
            </a:fld>
            <a:endParaRPr lang="en-GB" altLang="it-IT" sz="1200"/>
          </a:p>
        </p:txBody>
      </p:sp>
      <p:sp>
        <p:nvSpPr>
          <p:cNvPr id="90114" name="Rectangle 2"/>
          <p:cNvSpPr>
            <a:spLocks noGrp="1" noRot="1" noChangeAspect="1" noChangeArrowheads="1" noTextEdit="1"/>
          </p:cNvSpPr>
          <p:nvPr>
            <p:ph type="sldImg"/>
          </p:nvPr>
        </p:nvSpPr>
        <p:spPr>
          <a:solidFill>
            <a:srgbClr val="FFFFFF"/>
          </a:solidFill>
          <a:ln/>
        </p:spPr>
      </p:sp>
      <p:sp>
        <p:nvSpPr>
          <p:cNvPr id="9011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3047827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fld id="{86F2FD66-8D26-9940-9B69-C6D297D1341B}" type="slidenum">
              <a:rPr lang="en-GB" altLang="it-IT" sz="1200"/>
              <a:pPr/>
              <a:t>24</a:t>
            </a:fld>
            <a:endParaRPr lang="en-GB" altLang="it-IT" sz="1200"/>
          </a:p>
        </p:txBody>
      </p:sp>
      <p:sp>
        <p:nvSpPr>
          <p:cNvPr id="92162" name="Rectangle 2"/>
          <p:cNvSpPr>
            <a:spLocks noGrp="1" noRot="1" noChangeAspect="1" noChangeArrowheads="1" noTextEdit="1"/>
          </p:cNvSpPr>
          <p:nvPr>
            <p:ph type="sldImg"/>
          </p:nvPr>
        </p:nvSpPr>
        <p:spPr>
          <a:solidFill>
            <a:srgbClr val="FFFFFF"/>
          </a:solidFill>
          <a:ln/>
        </p:spPr>
      </p:sp>
      <p:sp>
        <p:nvSpPr>
          <p:cNvPr id="921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7356181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fld id="{3156A723-74AC-6B4A-A985-BA65A207939F}" type="slidenum">
              <a:rPr lang="en-GB" altLang="it-IT" sz="1200"/>
              <a:pPr/>
              <a:t>25</a:t>
            </a:fld>
            <a:endParaRPr lang="en-GB" altLang="it-IT" sz="1200"/>
          </a:p>
        </p:txBody>
      </p:sp>
      <p:sp>
        <p:nvSpPr>
          <p:cNvPr id="94210" name="Rectangle 2"/>
          <p:cNvSpPr>
            <a:spLocks noGrp="1" noRot="1" noChangeAspect="1" noChangeArrowheads="1" noTextEdit="1"/>
          </p:cNvSpPr>
          <p:nvPr>
            <p:ph type="sldImg"/>
          </p:nvPr>
        </p:nvSpPr>
        <p:spPr>
          <a:solidFill>
            <a:srgbClr val="FFFFFF"/>
          </a:solidFill>
          <a:ln/>
        </p:spPr>
      </p:sp>
      <p:sp>
        <p:nvSpPr>
          <p:cNvPr id="9421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4706727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fld id="{BD5AE366-6BEF-B640-AF7E-98771CB69A71}" type="slidenum">
              <a:rPr lang="en-GB" altLang="it-IT" sz="1200"/>
              <a:pPr/>
              <a:t>26</a:t>
            </a:fld>
            <a:endParaRPr lang="en-GB" altLang="it-IT" sz="1200"/>
          </a:p>
        </p:txBody>
      </p:sp>
      <p:sp>
        <p:nvSpPr>
          <p:cNvPr id="96258" name="Rectangle 2"/>
          <p:cNvSpPr>
            <a:spLocks noGrp="1" noRot="1" noChangeAspect="1" noChangeArrowheads="1" noTextEdit="1"/>
          </p:cNvSpPr>
          <p:nvPr>
            <p:ph type="sldImg"/>
          </p:nvPr>
        </p:nvSpPr>
        <p:spPr>
          <a:solidFill>
            <a:srgbClr val="FFFFFF"/>
          </a:solidFill>
          <a:ln/>
        </p:spPr>
      </p:sp>
      <p:sp>
        <p:nvSpPr>
          <p:cNvPr id="962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14151415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fld id="{CDC15E91-4185-8B4D-B64D-7ED9E15590BF}" type="slidenum">
              <a:rPr lang="en-GB" altLang="it-IT" sz="1200"/>
              <a:pPr/>
              <a:t>27</a:t>
            </a:fld>
            <a:endParaRPr lang="en-GB" altLang="it-IT" sz="1200"/>
          </a:p>
        </p:txBody>
      </p:sp>
      <p:sp>
        <p:nvSpPr>
          <p:cNvPr id="98306" name="Rectangle 2"/>
          <p:cNvSpPr>
            <a:spLocks noGrp="1" noRot="1" noChangeAspect="1" noChangeArrowheads="1" noTextEdit="1"/>
          </p:cNvSpPr>
          <p:nvPr>
            <p:ph type="sldImg"/>
          </p:nvPr>
        </p:nvSpPr>
        <p:spPr>
          <a:solidFill>
            <a:srgbClr val="FFFFFF"/>
          </a:solidFill>
          <a:ln/>
        </p:spPr>
      </p:sp>
      <p:sp>
        <p:nvSpPr>
          <p:cNvPr id="983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9027915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fld id="{F4035857-1F7D-6540-BBF3-56CFEF9011E3}" type="slidenum">
              <a:rPr lang="en-GB" altLang="it-IT" sz="1200"/>
              <a:pPr/>
              <a:t>28</a:t>
            </a:fld>
            <a:endParaRPr lang="en-GB" altLang="it-IT" sz="1200"/>
          </a:p>
        </p:txBody>
      </p:sp>
      <p:sp>
        <p:nvSpPr>
          <p:cNvPr id="100354" name="Rectangle 2"/>
          <p:cNvSpPr>
            <a:spLocks noGrp="1" noRot="1" noChangeAspect="1" noChangeArrowheads="1" noTextEdit="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12462534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fld id="{9A5FBCE2-0CC8-D64B-9DD2-4EA4A69A58BE}" type="slidenum">
              <a:rPr lang="en-GB" altLang="it-IT" sz="1200"/>
              <a:pPr/>
              <a:t>29</a:t>
            </a:fld>
            <a:endParaRPr lang="en-GB" altLang="it-IT" sz="1200"/>
          </a:p>
        </p:txBody>
      </p:sp>
      <p:sp>
        <p:nvSpPr>
          <p:cNvPr id="102402" name="Rectangle 2"/>
          <p:cNvSpPr>
            <a:spLocks noGrp="1" noRot="1" noChangeAspect="1" noChangeArrowheads="1" noTextEdit="1"/>
          </p:cNvSpPr>
          <p:nvPr>
            <p:ph type="sldImg"/>
          </p:nvPr>
        </p:nvSpPr>
        <p:spPr>
          <a:solidFill>
            <a:srgbClr val="FFFFFF"/>
          </a:solidFill>
          <a:ln/>
        </p:spPr>
      </p:sp>
      <p:sp>
        <p:nvSpPr>
          <p:cNvPr id="1024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1373909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fld id="{66E1AD38-DAB9-2E40-8EE0-865B1218180C}" type="slidenum">
              <a:rPr lang="en-GB" altLang="it-IT" sz="1200"/>
              <a:pPr/>
              <a:t>3</a:t>
            </a:fld>
            <a:endParaRPr lang="en-GB" altLang="it-IT" sz="1200"/>
          </a:p>
        </p:txBody>
      </p:sp>
      <p:sp>
        <p:nvSpPr>
          <p:cNvPr id="45058" name="Rectangle 2"/>
          <p:cNvSpPr>
            <a:spLocks noGrp="1" noRot="1" noChangeAspect="1" noChangeArrowheads="1" noTextEdit="1"/>
          </p:cNvSpPr>
          <p:nvPr>
            <p:ph type="sldImg"/>
          </p:nvPr>
        </p:nvSpPr>
        <p:spPr>
          <a:solidFill>
            <a:srgbClr val="FFFFFF"/>
          </a:solidFill>
          <a:ln/>
        </p:spPr>
      </p:sp>
      <p:sp>
        <p:nvSpPr>
          <p:cNvPr id="450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3104883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fld id="{99F13E3A-8941-B045-924A-F3BAAA382F64}" type="slidenum">
              <a:rPr lang="en-GB" altLang="it-IT" sz="1200"/>
              <a:pPr/>
              <a:t>30</a:t>
            </a:fld>
            <a:endParaRPr lang="en-GB" altLang="it-IT" sz="1200"/>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6393171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33827" name="Rectangle 3"/>
          <p:cNvSpPr>
            <a:spLocks noGrp="1" noChangeArrowheads="1"/>
          </p:cNvSpPr>
          <p:nvPr>
            <p:ph type="body" idx="1"/>
          </p:nvPr>
        </p:nvSpPr>
        <p:spPr bwMode="auto">
          <a:xfrm>
            <a:off x="685800" y="4343400"/>
            <a:ext cx="5486400" cy="41148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ltLang="it-IT">
              <a:ea typeface="新細明體" charset="-120"/>
            </a:endParaRPr>
          </a:p>
        </p:txBody>
      </p:sp>
    </p:spTree>
    <p:extLst>
      <p:ext uri="{BB962C8B-B14F-4D97-AF65-F5344CB8AC3E}">
        <p14:creationId xmlns:p14="http://schemas.microsoft.com/office/powerpoint/2010/main" val="3054157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fld id="{80B9D7B6-EBE0-4544-838B-D20B6A90948A}" type="slidenum">
              <a:rPr lang="en-GB" altLang="it-IT" sz="1200"/>
              <a:pPr/>
              <a:t>32</a:t>
            </a:fld>
            <a:endParaRPr lang="en-GB" altLang="it-IT" sz="1200"/>
          </a:p>
        </p:txBody>
      </p:sp>
      <p:sp>
        <p:nvSpPr>
          <p:cNvPr id="104450" name="Rectangle 2"/>
          <p:cNvSpPr>
            <a:spLocks noGrp="1" noRot="1" noChangeAspect="1" noChangeArrowheads="1" noTextEdit="1"/>
          </p:cNvSpPr>
          <p:nvPr>
            <p:ph type="sldImg"/>
          </p:nvPr>
        </p:nvSpPr>
        <p:spPr>
          <a:solidFill>
            <a:srgbClr val="FFFFFF"/>
          </a:solidFill>
          <a:ln/>
        </p:spPr>
      </p:sp>
      <p:sp>
        <p:nvSpPr>
          <p:cNvPr id="1044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15584411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solidFill>
            <a:srgbClr val="FFFFFF"/>
          </a:solidFill>
          <a:ln/>
        </p:spPr>
      </p:sp>
      <p:sp>
        <p:nvSpPr>
          <p:cNvPr id="77827" name="Rectangle 3"/>
          <p:cNvSpPr>
            <a:spLocks noGrp="1" noChangeArrowheads="1"/>
          </p:cNvSpPr>
          <p:nvPr>
            <p:ph type="body" idx="1"/>
          </p:nvPr>
        </p:nvSpPr>
        <p:spPr>
          <a:solidFill>
            <a:srgbClr val="FFFFFF"/>
          </a:solidFill>
          <a:ln>
            <a:solidFill>
              <a:srgbClr val="000000"/>
            </a:solidFill>
          </a:ln>
        </p:spPr>
        <p:txBody>
          <a:bodyPr/>
          <a:lstStyle/>
          <a:p>
            <a:endParaRPr lang="en-US" altLang="it-IT">
              <a:ea typeface="新細明體" charset="-120"/>
            </a:endParaRPr>
          </a:p>
        </p:txBody>
      </p:sp>
    </p:spTree>
    <p:extLst>
      <p:ext uri="{BB962C8B-B14F-4D97-AF65-F5344CB8AC3E}">
        <p14:creationId xmlns:p14="http://schemas.microsoft.com/office/powerpoint/2010/main" val="9985243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fld id="{5C879B2E-7649-2348-9D49-D3C67869D9E5}" type="slidenum">
              <a:rPr lang="en-GB" altLang="it-IT" sz="1200"/>
              <a:pPr/>
              <a:t>34</a:t>
            </a:fld>
            <a:endParaRPr lang="en-GB" altLang="it-IT" sz="1200"/>
          </a:p>
        </p:txBody>
      </p:sp>
      <p:sp>
        <p:nvSpPr>
          <p:cNvPr id="110594" name="Rectangle 2"/>
          <p:cNvSpPr>
            <a:spLocks noGrp="1" noRot="1" noChangeAspect="1" noChangeArrowheads="1" noTextEdit="1"/>
          </p:cNvSpPr>
          <p:nvPr>
            <p:ph type="sldImg"/>
          </p:nvPr>
        </p:nvSpPr>
        <p:spPr>
          <a:solidFill>
            <a:srgbClr val="FFFFFF"/>
          </a:solidFill>
          <a:ln/>
        </p:spPr>
      </p:sp>
      <p:sp>
        <p:nvSpPr>
          <p:cNvPr id="1105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11431583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fld id="{4D14D846-8941-AB4A-88B5-FE95E3D9A834}" type="slidenum">
              <a:rPr lang="en-GB" altLang="it-IT" sz="1200"/>
              <a:pPr/>
              <a:t>35</a:t>
            </a:fld>
            <a:endParaRPr lang="en-GB" altLang="it-IT" sz="1200"/>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20091433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Rot="1" noChangeAspect="1" noChangeArrowheads="1" noTextEdit="1"/>
          </p:cNvSpPr>
          <p:nvPr>
            <p:ph type="sldImg"/>
          </p:nvPr>
        </p:nvSpPr>
        <p:spPr>
          <a:solidFill>
            <a:srgbClr val="FFFFFF"/>
          </a:solidFill>
          <a:ln/>
        </p:spPr>
      </p:sp>
      <p:sp>
        <p:nvSpPr>
          <p:cNvPr id="146435" name="Rectangle 3"/>
          <p:cNvSpPr>
            <a:spLocks noGrp="1" noChangeArrowheads="1"/>
          </p:cNvSpPr>
          <p:nvPr>
            <p:ph type="body" idx="1"/>
          </p:nvPr>
        </p:nvSpPr>
        <p:spPr>
          <a:solidFill>
            <a:srgbClr val="FFFFFF"/>
          </a:solidFill>
          <a:ln>
            <a:solidFill>
              <a:srgbClr val="000000"/>
            </a:solidFill>
          </a:ln>
        </p:spPr>
        <p:txBody>
          <a:bodyPr/>
          <a:lstStyle/>
          <a:p>
            <a:endParaRPr lang="en-US" altLang="it-IT">
              <a:ea typeface="新細明體" charset="-120"/>
            </a:endParaRPr>
          </a:p>
        </p:txBody>
      </p:sp>
    </p:spTree>
    <p:extLst>
      <p:ext uri="{BB962C8B-B14F-4D97-AF65-F5344CB8AC3E}">
        <p14:creationId xmlns:p14="http://schemas.microsoft.com/office/powerpoint/2010/main" val="7311209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fld id="{94DE31ED-CE8A-CD44-A0C9-224FE2813893}" type="slidenum">
              <a:rPr lang="en-GB" altLang="it-IT" sz="1200"/>
              <a:pPr/>
              <a:t>37</a:t>
            </a:fld>
            <a:endParaRPr lang="en-GB" altLang="it-IT" sz="1200"/>
          </a:p>
        </p:txBody>
      </p:sp>
      <p:sp>
        <p:nvSpPr>
          <p:cNvPr id="112642" name="Rectangle 2"/>
          <p:cNvSpPr>
            <a:spLocks noGrp="1" noRot="1" noChangeAspect="1" noChangeArrowheads="1" noTextEdit="1"/>
          </p:cNvSpPr>
          <p:nvPr>
            <p:ph type="sldImg"/>
          </p:nvPr>
        </p:nvSpPr>
        <p:spPr>
          <a:solidFill>
            <a:srgbClr val="FFFFFF"/>
          </a:solidFill>
          <a:ln/>
        </p:spPr>
      </p:sp>
      <p:sp>
        <p:nvSpPr>
          <p:cNvPr id="1126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16731613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fld id="{5C879B2E-7649-2348-9D49-D3C67869D9E5}" type="slidenum">
              <a:rPr lang="en-GB" altLang="it-IT" sz="1200"/>
              <a:pPr/>
              <a:t>38</a:t>
            </a:fld>
            <a:endParaRPr lang="en-GB" altLang="it-IT" sz="1200"/>
          </a:p>
        </p:txBody>
      </p:sp>
      <p:sp>
        <p:nvSpPr>
          <p:cNvPr id="110594" name="Rectangle 2"/>
          <p:cNvSpPr>
            <a:spLocks noGrp="1" noRot="1" noChangeAspect="1" noChangeArrowheads="1" noTextEdit="1"/>
          </p:cNvSpPr>
          <p:nvPr>
            <p:ph type="sldImg"/>
          </p:nvPr>
        </p:nvSpPr>
        <p:spPr>
          <a:solidFill>
            <a:srgbClr val="FFFFFF"/>
          </a:solidFill>
          <a:ln/>
        </p:spPr>
      </p:sp>
      <p:sp>
        <p:nvSpPr>
          <p:cNvPr id="1105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1595728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nchor="b"/>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algn="r"/>
            <a:fld id="{03AD49BB-DFC4-8047-916A-137FEBFFF54C}" type="slidenum">
              <a:rPr lang="en-GB" altLang="it-IT" sz="1200"/>
              <a:pPr algn="r"/>
              <a:t>4</a:t>
            </a:fld>
            <a:endParaRPr lang="en-GB" altLang="it-IT" sz="1200"/>
          </a:p>
        </p:txBody>
      </p:sp>
      <p:sp>
        <p:nvSpPr>
          <p:cNvPr id="47106" name="Rectangle 2"/>
          <p:cNvSpPr>
            <a:spLocks noGrp="1" noRot="1" noChangeAspect="1" noChangeArrowheads="1" noTextEdit="1"/>
          </p:cNvSpPr>
          <p:nvPr>
            <p:ph type="sldImg"/>
          </p:nvPr>
        </p:nvSpPr>
        <p:spPr>
          <a:xfrm>
            <a:off x="0" y="0"/>
            <a:ext cx="0" cy="0"/>
          </a:xfrm>
          <a:solidFill>
            <a:srgbClr val="FFFFFF"/>
          </a:solidFill>
          <a:ln/>
        </p:spPr>
      </p:sp>
      <p:sp>
        <p:nvSpPr>
          <p:cNvPr id="471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21403568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fld id="{FAF49BD2-E7A9-9E4B-A690-C1BBE6242FCE}" type="slidenum">
              <a:rPr lang="en-GB" altLang="it-IT" sz="1200"/>
              <a:pPr/>
              <a:t>5</a:t>
            </a:fld>
            <a:endParaRPr lang="en-GB" altLang="it-IT" sz="1200"/>
          </a:p>
        </p:txBody>
      </p:sp>
      <p:sp>
        <p:nvSpPr>
          <p:cNvPr id="49154" name="Rectangle 2"/>
          <p:cNvSpPr>
            <a:spLocks noGrp="1" noRot="1" noChangeAspect="1" noChangeArrowheads="1" noTextEdit="1"/>
          </p:cNvSpPr>
          <p:nvPr>
            <p:ph type="sldImg"/>
          </p:nvPr>
        </p:nvSpPr>
        <p:spPr>
          <a:solidFill>
            <a:srgbClr val="FFFFFF"/>
          </a:solidFill>
          <a:ln/>
        </p:spPr>
      </p:sp>
      <p:sp>
        <p:nvSpPr>
          <p:cNvPr id="4915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4793263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fld id="{73D67DDA-B73B-8F45-BEFB-6D76880A5B54}" type="slidenum">
              <a:rPr lang="en-GB" altLang="it-IT" sz="1200"/>
              <a:pPr/>
              <a:t>6</a:t>
            </a:fld>
            <a:endParaRPr lang="en-GB" altLang="it-IT" sz="1200"/>
          </a:p>
        </p:txBody>
      </p:sp>
      <p:sp>
        <p:nvSpPr>
          <p:cNvPr id="51202" name="Rectangle 2"/>
          <p:cNvSpPr>
            <a:spLocks noGrp="1" noRot="1" noChangeAspect="1" noChangeArrowheads="1" noTextEdit="1"/>
          </p:cNvSpPr>
          <p:nvPr>
            <p:ph type="sldImg"/>
          </p:nvPr>
        </p:nvSpPr>
        <p:spPr>
          <a:solidFill>
            <a:srgbClr val="FFFFFF"/>
          </a:solidFill>
          <a:ln/>
        </p:spPr>
      </p:sp>
      <p:sp>
        <p:nvSpPr>
          <p:cNvPr id="512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8274096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fld id="{A9343713-38D7-B04C-9F3F-9258111D80EE}" type="slidenum">
              <a:rPr lang="en-GB" altLang="it-IT" sz="1200"/>
              <a:pPr/>
              <a:t>7</a:t>
            </a:fld>
            <a:endParaRPr lang="en-GB" altLang="it-IT" sz="1200"/>
          </a:p>
        </p:txBody>
      </p:sp>
      <p:sp>
        <p:nvSpPr>
          <p:cNvPr id="53250" name="Rectangle 2"/>
          <p:cNvSpPr>
            <a:spLocks noGrp="1" noRot="1" noChangeAspect="1" noChangeArrowheads="1" noTextEdit="1"/>
          </p:cNvSpPr>
          <p:nvPr>
            <p:ph type="sldImg"/>
          </p:nvPr>
        </p:nvSpPr>
        <p:spPr>
          <a:solidFill>
            <a:srgbClr val="FFFFFF"/>
          </a:solidFill>
          <a:ln/>
        </p:spPr>
      </p:sp>
      <p:sp>
        <p:nvSpPr>
          <p:cNvPr id="532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1316616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fld id="{0F75EB31-B661-9645-BAD3-6851C0E3F619}" type="slidenum">
              <a:rPr lang="en-GB" altLang="it-IT" sz="1200"/>
              <a:pPr/>
              <a:t>8</a:t>
            </a:fld>
            <a:endParaRPr lang="en-GB" altLang="it-IT" sz="1200"/>
          </a:p>
        </p:txBody>
      </p:sp>
      <p:sp>
        <p:nvSpPr>
          <p:cNvPr id="55298" name="Rectangle 2"/>
          <p:cNvSpPr>
            <a:spLocks noGrp="1" noRot="1" noChangeAspect="1" noChangeArrowheads="1" noTextEdit="1"/>
          </p:cNvSpPr>
          <p:nvPr>
            <p:ph type="sldImg"/>
          </p:nvPr>
        </p:nvSpPr>
        <p:spPr>
          <a:solidFill>
            <a:srgbClr val="FFFFFF"/>
          </a:solidFill>
          <a:ln/>
        </p:spPr>
      </p:sp>
      <p:sp>
        <p:nvSpPr>
          <p:cNvPr id="5529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7089076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fld id="{62EFFE58-78E9-B64E-8CE3-059BF1D25B75}" type="slidenum">
              <a:rPr lang="en-GB" altLang="it-IT" sz="1200"/>
              <a:pPr/>
              <a:t>9</a:t>
            </a:fld>
            <a:endParaRPr lang="en-GB" altLang="it-IT" sz="1200"/>
          </a:p>
        </p:txBody>
      </p:sp>
      <p:sp>
        <p:nvSpPr>
          <p:cNvPr id="57346" name="Rectangle 2"/>
          <p:cNvSpPr>
            <a:spLocks noGrp="1" noRot="1" noChangeAspect="1" noChangeArrowheads="1" noTextEdit="1"/>
          </p:cNvSpPr>
          <p:nvPr>
            <p:ph type="sldImg"/>
          </p:nvPr>
        </p:nvSpPr>
        <p:spPr>
          <a:solidFill>
            <a:srgbClr val="FFFFFF"/>
          </a:solidFill>
          <a:ln/>
        </p:spPr>
      </p:sp>
      <p:sp>
        <p:nvSpPr>
          <p:cNvPr id="573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3721378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DEE4A9D7-B713-B84A-B26F-57C710316956}" type="slidenum">
              <a:rPr lang="en-GB" altLang="it-IT"/>
              <a:pPr>
                <a:defRPr/>
              </a:pPr>
              <a:t>‹n.›</a:t>
            </a:fld>
            <a:endParaRPr lang="en-GB" altLang="it-IT"/>
          </a:p>
        </p:txBody>
      </p:sp>
    </p:spTree>
    <p:extLst>
      <p:ext uri="{BB962C8B-B14F-4D97-AF65-F5344CB8AC3E}">
        <p14:creationId xmlns:p14="http://schemas.microsoft.com/office/powerpoint/2010/main" val="1672288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9754B435-8BFD-AE45-AC76-08D1C0DB4AF0}" type="slidenum">
              <a:rPr lang="en-GB" altLang="it-IT"/>
              <a:pPr>
                <a:defRPr/>
              </a:pPr>
              <a:t>‹n.›</a:t>
            </a:fld>
            <a:endParaRPr lang="en-GB" altLang="it-IT"/>
          </a:p>
        </p:txBody>
      </p:sp>
    </p:spTree>
    <p:extLst>
      <p:ext uri="{BB962C8B-B14F-4D97-AF65-F5344CB8AC3E}">
        <p14:creationId xmlns:p14="http://schemas.microsoft.com/office/powerpoint/2010/main" val="507483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518D362D-EF2E-CE4C-B554-812B425E493D}" type="slidenum">
              <a:rPr lang="en-GB" altLang="it-IT"/>
              <a:pPr>
                <a:defRPr/>
              </a:pPr>
              <a:t>‹n.›</a:t>
            </a:fld>
            <a:endParaRPr lang="en-GB" altLang="it-IT"/>
          </a:p>
        </p:txBody>
      </p:sp>
    </p:spTree>
    <p:extLst>
      <p:ext uri="{BB962C8B-B14F-4D97-AF65-F5344CB8AC3E}">
        <p14:creationId xmlns:p14="http://schemas.microsoft.com/office/powerpoint/2010/main" val="16198071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grpSp>
        <p:nvGrpSpPr>
          <p:cNvPr id="4" name="Group 1026"/>
          <p:cNvGrpSpPr>
            <a:grpSpLocks/>
          </p:cNvGrpSpPr>
          <p:nvPr/>
        </p:nvGrpSpPr>
        <p:grpSpPr bwMode="auto">
          <a:xfrm>
            <a:off x="-1035050" y="1552575"/>
            <a:ext cx="10179050" cy="5305425"/>
            <a:chOff x="-652" y="978"/>
            <a:chExt cx="6412" cy="3342"/>
          </a:xfrm>
        </p:grpSpPr>
        <p:sp>
          <p:nvSpPr>
            <p:cNvPr id="5" name="Freeform 1027"/>
            <p:cNvSpPr>
              <a:spLocks/>
            </p:cNvSpPr>
            <p:nvPr/>
          </p:nvSpPr>
          <p:spPr bwMode="auto">
            <a:xfrm>
              <a:off x="2061" y="1707"/>
              <a:ext cx="3699" cy="2613"/>
            </a:xfrm>
            <a:custGeom>
              <a:avLst/>
              <a:gdLst>
                <a:gd name="T0" fmla="*/ 1523 w 3699"/>
                <a:gd name="T1" fmla="*/ 2611 h 2613"/>
                <a:gd name="T2" fmla="*/ 3698 w 3699"/>
                <a:gd name="T3" fmla="*/ 2612 h 2613"/>
                <a:gd name="T4" fmla="*/ 3698 w 3699"/>
                <a:gd name="T5" fmla="*/ 2228 h 2613"/>
                <a:gd name="T6" fmla="*/ 0 w 3699"/>
                <a:gd name="T7" fmla="*/ 0 h 2613"/>
                <a:gd name="T8" fmla="*/ 160 w 3699"/>
                <a:gd name="T9" fmla="*/ 118 h 2613"/>
                <a:gd name="T10" fmla="*/ 292 w 3699"/>
                <a:gd name="T11" fmla="*/ 219 h 2613"/>
                <a:gd name="T12" fmla="*/ 441 w 3699"/>
                <a:gd name="T13" fmla="*/ 347 h 2613"/>
                <a:gd name="T14" fmla="*/ 585 w 3699"/>
                <a:gd name="T15" fmla="*/ 482 h 2613"/>
                <a:gd name="T16" fmla="*/ 796 w 3699"/>
                <a:gd name="T17" fmla="*/ 711 h 2613"/>
                <a:gd name="T18" fmla="*/ 983 w 3699"/>
                <a:gd name="T19" fmla="*/ 955 h 2613"/>
                <a:gd name="T20" fmla="*/ 1119 w 3699"/>
                <a:gd name="T21" fmla="*/ 1168 h 2613"/>
                <a:gd name="T22" fmla="*/ 1238 w 3699"/>
                <a:gd name="T23" fmla="*/ 1388 h 2613"/>
                <a:gd name="T24" fmla="*/ 1331 w 3699"/>
                <a:gd name="T25" fmla="*/ 1608 h 2613"/>
                <a:gd name="T26" fmla="*/ 1400 w 3699"/>
                <a:gd name="T27" fmla="*/ 1809 h 2613"/>
                <a:gd name="T28" fmla="*/ 1447 w 3699"/>
                <a:gd name="T29" fmla="*/ 1979 h 2613"/>
                <a:gd name="T30" fmla="*/ 1490 w 3699"/>
                <a:gd name="T31" fmla="*/ 2190 h 2613"/>
                <a:gd name="T32" fmla="*/ 1511 w 3699"/>
                <a:gd name="T33" fmla="*/ 2374 h 2613"/>
                <a:gd name="T34" fmla="*/ 1523 w 3699"/>
                <a:gd name="T35" fmla="*/ 2611 h 2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a:noFill/>
            </a:ln>
            <a:effectLst/>
            <a:extLst>
              <a:ext uri="{91240B29-F687-4f45-9708-019B960494DF}"/>
              <a:ext uri="{AF507438-7753-43e0-B8FC-AC1667EBCBE1}"/>
            </a:extLst>
          </p:spPr>
          <p:txBody>
            <a:bodyPr/>
            <a:lstStyle/>
            <a:p>
              <a:pPr>
                <a:defRPr/>
              </a:pPr>
              <a:endParaRPr lang="it-IT">
                <a:ea typeface="ＭＳ Ｐゴシック" charset="0"/>
                <a:cs typeface="ＭＳ Ｐゴシック" charset="0"/>
              </a:endParaRPr>
            </a:p>
          </p:txBody>
        </p:sp>
        <p:sp>
          <p:nvSpPr>
            <p:cNvPr id="6" name="Arco 1028"/>
            <p:cNvSpPr>
              <a:spLocks/>
            </p:cNvSpPr>
            <p:nvPr/>
          </p:nvSpPr>
          <p:spPr bwMode="auto">
            <a:xfrm>
              <a:off x="-652" y="978"/>
              <a:ext cx="4237" cy="3342"/>
            </a:xfrm>
            <a:custGeom>
              <a:avLst/>
              <a:gdLst>
                <a:gd name="T0" fmla="*/ 780 w 21600"/>
                <a:gd name="T1" fmla="*/ 0 h 21231"/>
                <a:gd name="T2" fmla="*/ 4237 w 21600"/>
                <a:gd name="T3" fmla="*/ 3342 h 21231"/>
                <a:gd name="T4" fmla="*/ 0 w 21600"/>
                <a:gd name="T5" fmla="*/ 3342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grpSp>
      <p:sp>
        <p:nvSpPr>
          <p:cNvPr id="104453" name="Rectangle 1029"/>
          <p:cNvSpPr>
            <a:spLocks noGrp="1" noChangeArrowheads="1"/>
          </p:cNvSpPr>
          <p:nvPr>
            <p:ph type="ctrTitle" sz="quarter"/>
          </p:nvPr>
        </p:nvSpPr>
        <p:spPr>
          <a:xfrm>
            <a:off x="1293813" y="762000"/>
            <a:ext cx="7772400" cy="1143000"/>
          </a:xfrm>
        </p:spPr>
        <p:txBody>
          <a:bodyPr anchor="b"/>
          <a:lstStyle>
            <a:lvl1pPr>
              <a:defRPr/>
            </a:lvl1pPr>
          </a:lstStyle>
          <a:p>
            <a:pPr lvl="0"/>
            <a:r>
              <a:rPr lang="it-IT" noProof="0" smtClean="0"/>
              <a:t>Fare clic per modificare stile</a:t>
            </a:r>
          </a:p>
        </p:txBody>
      </p:sp>
      <p:sp>
        <p:nvSpPr>
          <p:cNvPr id="104454" name="Rectangle 1030"/>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charset="0"/>
              <a:buNone/>
              <a:defRPr/>
            </a:lvl1pPr>
          </a:lstStyle>
          <a:p>
            <a:pPr lvl="0"/>
            <a:r>
              <a:rPr lang="it-IT" noProof="0" smtClean="0"/>
              <a:t>Fare clic per modificare lo stile del sottotitolo dello schema</a:t>
            </a:r>
          </a:p>
        </p:txBody>
      </p:sp>
      <p:sp>
        <p:nvSpPr>
          <p:cNvPr id="7" name="Rectangle 1031"/>
          <p:cNvSpPr>
            <a:spLocks noGrp="1" noChangeArrowheads="1"/>
          </p:cNvSpPr>
          <p:nvPr>
            <p:ph type="dt" sz="quarter" idx="10"/>
          </p:nvPr>
        </p:nvSpPr>
        <p:spPr/>
        <p:txBody>
          <a:bodyPr/>
          <a:lstStyle>
            <a:lvl1pPr>
              <a:defRPr/>
            </a:lvl1pPr>
          </a:lstStyle>
          <a:p>
            <a:pPr>
              <a:defRPr/>
            </a:pPr>
            <a:endParaRPr lang="it-IT"/>
          </a:p>
        </p:txBody>
      </p:sp>
      <p:sp>
        <p:nvSpPr>
          <p:cNvPr id="8" name="Rectangle 1032"/>
          <p:cNvSpPr>
            <a:spLocks noGrp="1" noChangeArrowheads="1"/>
          </p:cNvSpPr>
          <p:nvPr>
            <p:ph type="ftr" sz="quarter" idx="11"/>
          </p:nvPr>
        </p:nvSpPr>
        <p:spPr/>
        <p:txBody>
          <a:bodyPr/>
          <a:lstStyle>
            <a:lvl1pPr>
              <a:defRPr/>
            </a:lvl1pPr>
          </a:lstStyle>
          <a:p>
            <a:pPr>
              <a:defRPr/>
            </a:pPr>
            <a:endParaRPr lang="it-IT"/>
          </a:p>
        </p:txBody>
      </p:sp>
      <p:sp>
        <p:nvSpPr>
          <p:cNvPr id="9" name="Rectangle 1033"/>
          <p:cNvSpPr>
            <a:spLocks noGrp="1" noChangeArrowheads="1"/>
          </p:cNvSpPr>
          <p:nvPr>
            <p:ph type="sldNum" sz="quarter" idx="12"/>
          </p:nvPr>
        </p:nvSpPr>
        <p:spPr/>
        <p:txBody>
          <a:bodyPr/>
          <a:lstStyle>
            <a:lvl1pPr>
              <a:defRPr smtClean="0"/>
            </a:lvl1pPr>
          </a:lstStyle>
          <a:p>
            <a:pPr>
              <a:defRPr/>
            </a:pPr>
            <a:fld id="{54F9174A-3CA9-8249-A19F-FA7016AA180D}" type="slidenum">
              <a:rPr lang="it-IT" altLang="it-IT"/>
              <a:pPr>
                <a:defRPr/>
              </a:pPr>
              <a:t>‹n.›</a:t>
            </a:fld>
            <a:endParaRPr lang="it-IT" altLang="it-IT"/>
          </a:p>
        </p:txBody>
      </p:sp>
    </p:spTree>
    <p:extLst>
      <p:ext uri="{BB962C8B-B14F-4D97-AF65-F5344CB8AC3E}">
        <p14:creationId xmlns:p14="http://schemas.microsoft.com/office/powerpoint/2010/main" val="15079570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3"/>
          <p:cNvSpPr>
            <a:spLocks noGrp="1" noChangeArrowheads="1"/>
          </p:cNvSpPr>
          <p:nvPr>
            <p:ph type="dt" sz="half" idx="10"/>
          </p:nvPr>
        </p:nvSpPr>
        <p:spPr>
          <a:ln/>
        </p:spPr>
        <p:txBody>
          <a:bodyPr/>
          <a:lstStyle>
            <a:lvl1pPr>
              <a:defRPr/>
            </a:lvl1pPr>
          </a:lstStyle>
          <a:p>
            <a:pPr>
              <a:defRPr/>
            </a:pPr>
            <a:endParaRPr lang="it-IT"/>
          </a:p>
        </p:txBody>
      </p:sp>
      <p:sp>
        <p:nvSpPr>
          <p:cNvPr id="5" name="Rectangle 4"/>
          <p:cNvSpPr>
            <a:spLocks noGrp="1" noChangeArrowheads="1"/>
          </p:cNvSpPr>
          <p:nvPr>
            <p:ph type="ftr" sz="quarter" idx="11"/>
          </p:nvPr>
        </p:nvSpPr>
        <p:spPr>
          <a:ln/>
        </p:spPr>
        <p:txBody>
          <a:bodyPr/>
          <a:lstStyle>
            <a:lvl1pPr>
              <a:defRPr/>
            </a:lvl1pPr>
          </a:lstStyle>
          <a:p>
            <a:pPr>
              <a:defRPr/>
            </a:pPr>
            <a:endParaRPr lang="it-IT"/>
          </a:p>
        </p:txBody>
      </p:sp>
      <p:sp>
        <p:nvSpPr>
          <p:cNvPr id="6" name="Rectangle 5"/>
          <p:cNvSpPr>
            <a:spLocks noGrp="1" noChangeArrowheads="1"/>
          </p:cNvSpPr>
          <p:nvPr>
            <p:ph type="sldNum" sz="quarter" idx="12"/>
          </p:nvPr>
        </p:nvSpPr>
        <p:spPr>
          <a:ln/>
        </p:spPr>
        <p:txBody>
          <a:bodyPr/>
          <a:lstStyle>
            <a:lvl1pPr>
              <a:defRPr/>
            </a:lvl1pPr>
          </a:lstStyle>
          <a:p>
            <a:pPr>
              <a:defRPr/>
            </a:pPr>
            <a:fld id="{1E2C60B2-F28A-5D4D-9DBD-EDE18620F348}" type="slidenum">
              <a:rPr lang="it-IT" altLang="it-IT"/>
              <a:pPr>
                <a:defRPr/>
              </a:pPr>
              <a:t>‹n.›</a:t>
            </a:fld>
            <a:endParaRPr lang="it-IT" altLang="it-IT"/>
          </a:p>
        </p:txBody>
      </p:sp>
    </p:spTree>
    <p:extLst>
      <p:ext uri="{BB962C8B-B14F-4D97-AF65-F5344CB8AC3E}">
        <p14:creationId xmlns:p14="http://schemas.microsoft.com/office/powerpoint/2010/main" val="4489635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gli stili del testo dello schema</a:t>
            </a:r>
          </a:p>
        </p:txBody>
      </p:sp>
      <p:sp>
        <p:nvSpPr>
          <p:cNvPr id="4" name="Rectangle 3"/>
          <p:cNvSpPr>
            <a:spLocks noGrp="1" noChangeArrowheads="1"/>
          </p:cNvSpPr>
          <p:nvPr>
            <p:ph type="dt" sz="half" idx="10"/>
          </p:nvPr>
        </p:nvSpPr>
        <p:spPr>
          <a:ln/>
        </p:spPr>
        <p:txBody>
          <a:bodyPr/>
          <a:lstStyle>
            <a:lvl1pPr>
              <a:defRPr/>
            </a:lvl1pPr>
          </a:lstStyle>
          <a:p>
            <a:pPr>
              <a:defRPr/>
            </a:pPr>
            <a:endParaRPr lang="it-IT"/>
          </a:p>
        </p:txBody>
      </p:sp>
      <p:sp>
        <p:nvSpPr>
          <p:cNvPr id="5" name="Rectangle 4"/>
          <p:cNvSpPr>
            <a:spLocks noGrp="1" noChangeArrowheads="1"/>
          </p:cNvSpPr>
          <p:nvPr>
            <p:ph type="ftr" sz="quarter" idx="11"/>
          </p:nvPr>
        </p:nvSpPr>
        <p:spPr>
          <a:ln/>
        </p:spPr>
        <p:txBody>
          <a:bodyPr/>
          <a:lstStyle>
            <a:lvl1pPr>
              <a:defRPr/>
            </a:lvl1pPr>
          </a:lstStyle>
          <a:p>
            <a:pPr>
              <a:defRPr/>
            </a:pPr>
            <a:endParaRPr lang="it-IT"/>
          </a:p>
        </p:txBody>
      </p:sp>
      <p:sp>
        <p:nvSpPr>
          <p:cNvPr id="6" name="Rectangle 5"/>
          <p:cNvSpPr>
            <a:spLocks noGrp="1" noChangeArrowheads="1"/>
          </p:cNvSpPr>
          <p:nvPr>
            <p:ph type="sldNum" sz="quarter" idx="12"/>
          </p:nvPr>
        </p:nvSpPr>
        <p:spPr>
          <a:ln/>
        </p:spPr>
        <p:txBody>
          <a:bodyPr/>
          <a:lstStyle>
            <a:lvl1pPr>
              <a:defRPr/>
            </a:lvl1pPr>
          </a:lstStyle>
          <a:p>
            <a:pPr>
              <a:defRPr/>
            </a:pPr>
            <a:fld id="{676CAE77-7952-834B-8F19-57FDE74DBBCC}" type="slidenum">
              <a:rPr lang="it-IT" altLang="it-IT"/>
              <a:pPr>
                <a:defRPr/>
              </a:pPr>
              <a:t>‹n.›</a:t>
            </a:fld>
            <a:endParaRPr lang="it-IT" altLang="it-IT"/>
          </a:p>
        </p:txBody>
      </p:sp>
    </p:spTree>
    <p:extLst>
      <p:ext uri="{BB962C8B-B14F-4D97-AF65-F5344CB8AC3E}">
        <p14:creationId xmlns:p14="http://schemas.microsoft.com/office/powerpoint/2010/main" val="16210388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3"/>
          <p:cNvSpPr>
            <a:spLocks noGrp="1" noChangeArrowheads="1"/>
          </p:cNvSpPr>
          <p:nvPr>
            <p:ph type="dt" sz="half" idx="10"/>
          </p:nvPr>
        </p:nvSpPr>
        <p:spPr>
          <a:ln/>
        </p:spPr>
        <p:txBody>
          <a:bodyPr/>
          <a:lstStyle>
            <a:lvl1pPr>
              <a:defRPr/>
            </a:lvl1pPr>
          </a:lstStyle>
          <a:p>
            <a:pPr>
              <a:defRPr/>
            </a:pPr>
            <a:endParaRPr lang="it-IT"/>
          </a:p>
        </p:txBody>
      </p:sp>
      <p:sp>
        <p:nvSpPr>
          <p:cNvPr id="6" name="Rectangle 4"/>
          <p:cNvSpPr>
            <a:spLocks noGrp="1" noChangeArrowheads="1"/>
          </p:cNvSpPr>
          <p:nvPr>
            <p:ph type="ftr" sz="quarter" idx="11"/>
          </p:nvPr>
        </p:nvSpPr>
        <p:spPr>
          <a:ln/>
        </p:spPr>
        <p:txBody>
          <a:bodyPr/>
          <a:lstStyle>
            <a:lvl1pPr>
              <a:defRPr/>
            </a:lvl1pPr>
          </a:lstStyle>
          <a:p>
            <a:pPr>
              <a:defRPr/>
            </a:pPr>
            <a:endParaRPr lang="it-IT"/>
          </a:p>
        </p:txBody>
      </p:sp>
      <p:sp>
        <p:nvSpPr>
          <p:cNvPr id="7" name="Rectangle 5"/>
          <p:cNvSpPr>
            <a:spLocks noGrp="1" noChangeArrowheads="1"/>
          </p:cNvSpPr>
          <p:nvPr>
            <p:ph type="sldNum" sz="quarter" idx="12"/>
          </p:nvPr>
        </p:nvSpPr>
        <p:spPr>
          <a:ln/>
        </p:spPr>
        <p:txBody>
          <a:bodyPr/>
          <a:lstStyle>
            <a:lvl1pPr>
              <a:defRPr/>
            </a:lvl1pPr>
          </a:lstStyle>
          <a:p>
            <a:pPr>
              <a:defRPr/>
            </a:pPr>
            <a:fld id="{7F096710-6943-E84C-94CC-BC1F7E2CF06D}" type="slidenum">
              <a:rPr lang="it-IT" altLang="it-IT"/>
              <a:pPr>
                <a:defRPr/>
              </a:pPr>
              <a:t>‹n.›</a:t>
            </a:fld>
            <a:endParaRPr lang="it-IT" altLang="it-IT"/>
          </a:p>
        </p:txBody>
      </p:sp>
    </p:spTree>
    <p:extLst>
      <p:ext uri="{BB962C8B-B14F-4D97-AF65-F5344CB8AC3E}">
        <p14:creationId xmlns:p14="http://schemas.microsoft.com/office/powerpoint/2010/main" val="18221203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3"/>
          <p:cNvSpPr>
            <a:spLocks noGrp="1" noChangeArrowheads="1"/>
          </p:cNvSpPr>
          <p:nvPr>
            <p:ph type="dt" sz="half" idx="10"/>
          </p:nvPr>
        </p:nvSpPr>
        <p:spPr>
          <a:ln/>
        </p:spPr>
        <p:txBody>
          <a:bodyPr/>
          <a:lstStyle>
            <a:lvl1pPr>
              <a:defRPr/>
            </a:lvl1pPr>
          </a:lstStyle>
          <a:p>
            <a:pPr>
              <a:defRPr/>
            </a:pPr>
            <a:endParaRPr lang="it-IT"/>
          </a:p>
        </p:txBody>
      </p:sp>
      <p:sp>
        <p:nvSpPr>
          <p:cNvPr id="8" name="Rectangle 4"/>
          <p:cNvSpPr>
            <a:spLocks noGrp="1" noChangeArrowheads="1"/>
          </p:cNvSpPr>
          <p:nvPr>
            <p:ph type="ftr" sz="quarter" idx="11"/>
          </p:nvPr>
        </p:nvSpPr>
        <p:spPr>
          <a:ln/>
        </p:spPr>
        <p:txBody>
          <a:bodyPr/>
          <a:lstStyle>
            <a:lvl1pPr>
              <a:defRPr/>
            </a:lvl1pPr>
          </a:lstStyle>
          <a:p>
            <a:pPr>
              <a:defRPr/>
            </a:pPr>
            <a:endParaRPr lang="it-IT"/>
          </a:p>
        </p:txBody>
      </p:sp>
      <p:sp>
        <p:nvSpPr>
          <p:cNvPr id="9" name="Rectangle 5"/>
          <p:cNvSpPr>
            <a:spLocks noGrp="1" noChangeArrowheads="1"/>
          </p:cNvSpPr>
          <p:nvPr>
            <p:ph type="sldNum" sz="quarter" idx="12"/>
          </p:nvPr>
        </p:nvSpPr>
        <p:spPr>
          <a:ln/>
        </p:spPr>
        <p:txBody>
          <a:bodyPr/>
          <a:lstStyle>
            <a:lvl1pPr>
              <a:defRPr/>
            </a:lvl1pPr>
          </a:lstStyle>
          <a:p>
            <a:pPr>
              <a:defRPr/>
            </a:pPr>
            <a:fld id="{28448753-B4A1-4F40-B2CE-AEADD0B5B843}" type="slidenum">
              <a:rPr lang="it-IT" altLang="it-IT"/>
              <a:pPr>
                <a:defRPr/>
              </a:pPr>
              <a:t>‹n.›</a:t>
            </a:fld>
            <a:endParaRPr lang="it-IT" altLang="it-IT"/>
          </a:p>
        </p:txBody>
      </p:sp>
    </p:spTree>
    <p:extLst>
      <p:ext uri="{BB962C8B-B14F-4D97-AF65-F5344CB8AC3E}">
        <p14:creationId xmlns:p14="http://schemas.microsoft.com/office/powerpoint/2010/main" val="12605717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Rectangle 3"/>
          <p:cNvSpPr>
            <a:spLocks noGrp="1" noChangeArrowheads="1"/>
          </p:cNvSpPr>
          <p:nvPr>
            <p:ph type="dt" sz="half" idx="10"/>
          </p:nvPr>
        </p:nvSpPr>
        <p:spPr>
          <a:ln/>
        </p:spPr>
        <p:txBody>
          <a:bodyPr/>
          <a:lstStyle>
            <a:lvl1pPr>
              <a:defRPr/>
            </a:lvl1pPr>
          </a:lstStyle>
          <a:p>
            <a:pPr>
              <a:defRPr/>
            </a:pPr>
            <a:endParaRPr lang="it-IT"/>
          </a:p>
        </p:txBody>
      </p:sp>
      <p:sp>
        <p:nvSpPr>
          <p:cNvPr id="4" name="Rectangle 4"/>
          <p:cNvSpPr>
            <a:spLocks noGrp="1" noChangeArrowheads="1"/>
          </p:cNvSpPr>
          <p:nvPr>
            <p:ph type="ftr" sz="quarter" idx="11"/>
          </p:nvPr>
        </p:nvSpPr>
        <p:spPr>
          <a:ln/>
        </p:spPr>
        <p:txBody>
          <a:bodyPr/>
          <a:lstStyle>
            <a:lvl1pPr>
              <a:defRPr/>
            </a:lvl1pPr>
          </a:lstStyle>
          <a:p>
            <a:pPr>
              <a:defRPr/>
            </a:pPr>
            <a:endParaRPr lang="it-IT"/>
          </a:p>
        </p:txBody>
      </p:sp>
      <p:sp>
        <p:nvSpPr>
          <p:cNvPr id="5" name="Rectangle 5"/>
          <p:cNvSpPr>
            <a:spLocks noGrp="1" noChangeArrowheads="1"/>
          </p:cNvSpPr>
          <p:nvPr>
            <p:ph type="sldNum" sz="quarter" idx="12"/>
          </p:nvPr>
        </p:nvSpPr>
        <p:spPr>
          <a:ln/>
        </p:spPr>
        <p:txBody>
          <a:bodyPr/>
          <a:lstStyle>
            <a:lvl1pPr>
              <a:defRPr/>
            </a:lvl1pPr>
          </a:lstStyle>
          <a:p>
            <a:pPr>
              <a:defRPr/>
            </a:pPr>
            <a:fld id="{42D92DE7-749F-A045-9EF3-780F2E13B271}" type="slidenum">
              <a:rPr lang="it-IT" altLang="it-IT"/>
              <a:pPr>
                <a:defRPr/>
              </a:pPr>
              <a:t>‹n.›</a:t>
            </a:fld>
            <a:endParaRPr lang="it-IT" altLang="it-IT"/>
          </a:p>
        </p:txBody>
      </p:sp>
    </p:spTree>
    <p:extLst>
      <p:ext uri="{BB962C8B-B14F-4D97-AF65-F5344CB8AC3E}">
        <p14:creationId xmlns:p14="http://schemas.microsoft.com/office/powerpoint/2010/main" val="15024346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it-IT"/>
          </a:p>
        </p:txBody>
      </p:sp>
      <p:sp>
        <p:nvSpPr>
          <p:cNvPr id="3" name="Rectangle 4"/>
          <p:cNvSpPr>
            <a:spLocks noGrp="1" noChangeArrowheads="1"/>
          </p:cNvSpPr>
          <p:nvPr>
            <p:ph type="ftr" sz="quarter" idx="11"/>
          </p:nvPr>
        </p:nvSpPr>
        <p:spPr>
          <a:ln/>
        </p:spPr>
        <p:txBody>
          <a:bodyPr/>
          <a:lstStyle>
            <a:lvl1pPr>
              <a:defRPr/>
            </a:lvl1pPr>
          </a:lstStyle>
          <a:p>
            <a:pPr>
              <a:defRPr/>
            </a:pPr>
            <a:endParaRPr lang="it-IT"/>
          </a:p>
        </p:txBody>
      </p:sp>
      <p:sp>
        <p:nvSpPr>
          <p:cNvPr id="4" name="Rectangle 5"/>
          <p:cNvSpPr>
            <a:spLocks noGrp="1" noChangeArrowheads="1"/>
          </p:cNvSpPr>
          <p:nvPr>
            <p:ph type="sldNum" sz="quarter" idx="12"/>
          </p:nvPr>
        </p:nvSpPr>
        <p:spPr>
          <a:ln/>
        </p:spPr>
        <p:txBody>
          <a:bodyPr/>
          <a:lstStyle>
            <a:lvl1pPr>
              <a:defRPr/>
            </a:lvl1pPr>
          </a:lstStyle>
          <a:p>
            <a:pPr>
              <a:defRPr/>
            </a:pPr>
            <a:fld id="{B20B4BB3-1C27-0C4A-B85D-C861957AEAC9}" type="slidenum">
              <a:rPr lang="it-IT" altLang="it-IT"/>
              <a:pPr>
                <a:defRPr/>
              </a:pPr>
              <a:t>‹n.›</a:t>
            </a:fld>
            <a:endParaRPr lang="it-IT" altLang="it-IT"/>
          </a:p>
        </p:txBody>
      </p:sp>
    </p:spTree>
    <p:extLst>
      <p:ext uri="{BB962C8B-B14F-4D97-AF65-F5344CB8AC3E}">
        <p14:creationId xmlns:p14="http://schemas.microsoft.com/office/powerpoint/2010/main" val="13067100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3"/>
          <p:cNvSpPr>
            <a:spLocks noGrp="1" noChangeArrowheads="1"/>
          </p:cNvSpPr>
          <p:nvPr>
            <p:ph type="dt" sz="half" idx="10"/>
          </p:nvPr>
        </p:nvSpPr>
        <p:spPr>
          <a:ln/>
        </p:spPr>
        <p:txBody>
          <a:bodyPr/>
          <a:lstStyle>
            <a:lvl1pPr>
              <a:defRPr/>
            </a:lvl1pPr>
          </a:lstStyle>
          <a:p>
            <a:pPr>
              <a:defRPr/>
            </a:pPr>
            <a:endParaRPr lang="it-IT"/>
          </a:p>
        </p:txBody>
      </p:sp>
      <p:sp>
        <p:nvSpPr>
          <p:cNvPr id="6" name="Rectangle 4"/>
          <p:cNvSpPr>
            <a:spLocks noGrp="1" noChangeArrowheads="1"/>
          </p:cNvSpPr>
          <p:nvPr>
            <p:ph type="ftr" sz="quarter" idx="11"/>
          </p:nvPr>
        </p:nvSpPr>
        <p:spPr>
          <a:ln/>
        </p:spPr>
        <p:txBody>
          <a:bodyPr/>
          <a:lstStyle>
            <a:lvl1pPr>
              <a:defRPr/>
            </a:lvl1pPr>
          </a:lstStyle>
          <a:p>
            <a:pPr>
              <a:defRPr/>
            </a:pPr>
            <a:endParaRPr lang="it-IT"/>
          </a:p>
        </p:txBody>
      </p:sp>
      <p:sp>
        <p:nvSpPr>
          <p:cNvPr id="7" name="Rectangle 5"/>
          <p:cNvSpPr>
            <a:spLocks noGrp="1" noChangeArrowheads="1"/>
          </p:cNvSpPr>
          <p:nvPr>
            <p:ph type="sldNum" sz="quarter" idx="12"/>
          </p:nvPr>
        </p:nvSpPr>
        <p:spPr>
          <a:ln/>
        </p:spPr>
        <p:txBody>
          <a:bodyPr/>
          <a:lstStyle>
            <a:lvl1pPr>
              <a:defRPr/>
            </a:lvl1pPr>
          </a:lstStyle>
          <a:p>
            <a:pPr>
              <a:defRPr/>
            </a:pPr>
            <a:fld id="{7A23DFB2-D535-7646-85D1-126C60041756}" type="slidenum">
              <a:rPr lang="it-IT" altLang="it-IT"/>
              <a:pPr>
                <a:defRPr/>
              </a:pPr>
              <a:t>‹n.›</a:t>
            </a:fld>
            <a:endParaRPr lang="it-IT" altLang="it-IT"/>
          </a:p>
        </p:txBody>
      </p:sp>
    </p:spTree>
    <p:extLst>
      <p:ext uri="{BB962C8B-B14F-4D97-AF65-F5344CB8AC3E}">
        <p14:creationId xmlns:p14="http://schemas.microsoft.com/office/powerpoint/2010/main" val="17078008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319F86F2-940A-3049-BF1F-F217DED2EAEE}" type="slidenum">
              <a:rPr lang="en-GB" altLang="it-IT"/>
              <a:pPr>
                <a:defRPr/>
              </a:pPr>
              <a:t>‹n.›</a:t>
            </a:fld>
            <a:endParaRPr lang="en-GB" altLang="it-IT"/>
          </a:p>
        </p:txBody>
      </p:sp>
    </p:spTree>
    <p:extLst>
      <p:ext uri="{BB962C8B-B14F-4D97-AF65-F5344CB8AC3E}">
        <p14:creationId xmlns:p14="http://schemas.microsoft.com/office/powerpoint/2010/main" val="20356589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3"/>
          <p:cNvSpPr>
            <a:spLocks noGrp="1" noChangeArrowheads="1"/>
          </p:cNvSpPr>
          <p:nvPr>
            <p:ph type="dt" sz="half" idx="10"/>
          </p:nvPr>
        </p:nvSpPr>
        <p:spPr>
          <a:ln/>
        </p:spPr>
        <p:txBody>
          <a:bodyPr/>
          <a:lstStyle>
            <a:lvl1pPr>
              <a:defRPr/>
            </a:lvl1pPr>
          </a:lstStyle>
          <a:p>
            <a:pPr>
              <a:defRPr/>
            </a:pPr>
            <a:endParaRPr lang="it-IT"/>
          </a:p>
        </p:txBody>
      </p:sp>
      <p:sp>
        <p:nvSpPr>
          <p:cNvPr id="6" name="Rectangle 4"/>
          <p:cNvSpPr>
            <a:spLocks noGrp="1" noChangeArrowheads="1"/>
          </p:cNvSpPr>
          <p:nvPr>
            <p:ph type="ftr" sz="quarter" idx="11"/>
          </p:nvPr>
        </p:nvSpPr>
        <p:spPr>
          <a:ln/>
        </p:spPr>
        <p:txBody>
          <a:bodyPr/>
          <a:lstStyle>
            <a:lvl1pPr>
              <a:defRPr/>
            </a:lvl1pPr>
          </a:lstStyle>
          <a:p>
            <a:pPr>
              <a:defRPr/>
            </a:pPr>
            <a:endParaRPr lang="it-IT"/>
          </a:p>
        </p:txBody>
      </p:sp>
      <p:sp>
        <p:nvSpPr>
          <p:cNvPr id="7" name="Rectangle 5"/>
          <p:cNvSpPr>
            <a:spLocks noGrp="1" noChangeArrowheads="1"/>
          </p:cNvSpPr>
          <p:nvPr>
            <p:ph type="sldNum" sz="quarter" idx="12"/>
          </p:nvPr>
        </p:nvSpPr>
        <p:spPr>
          <a:ln/>
        </p:spPr>
        <p:txBody>
          <a:bodyPr/>
          <a:lstStyle>
            <a:lvl1pPr>
              <a:defRPr/>
            </a:lvl1pPr>
          </a:lstStyle>
          <a:p>
            <a:pPr>
              <a:defRPr/>
            </a:pPr>
            <a:fld id="{4E652784-7D86-5149-920F-B3B2ED8E06FD}" type="slidenum">
              <a:rPr lang="it-IT" altLang="it-IT"/>
              <a:pPr>
                <a:defRPr/>
              </a:pPr>
              <a:t>‹n.›</a:t>
            </a:fld>
            <a:endParaRPr lang="it-IT" altLang="it-IT"/>
          </a:p>
        </p:txBody>
      </p:sp>
    </p:spTree>
    <p:extLst>
      <p:ext uri="{BB962C8B-B14F-4D97-AF65-F5344CB8AC3E}">
        <p14:creationId xmlns:p14="http://schemas.microsoft.com/office/powerpoint/2010/main" val="18896076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3"/>
          <p:cNvSpPr>
            <a:spLocks noGrp="1" noChangeArrowheads="1"/>
          </p:cNvSpPr>
          <p:nvPr>
            <p:ph type="dt" sz="half" idx="10"/>
          </p:nvPr>
        </p:nvSpPr>
        <p:spPr>
          <a:ln/>
        </p:spPr>
        <p:txBody>
          <a:bodyPr/>
          <a:lstStyle>
            <a:lvl1pPr>
              <a:defRPr/>
            </a:lvl1pPr>
          </a:lstStyle>
          <a:p>
            <a:pPr>
              <a:defRPr/>
            </a:pPr>
            <a:endParaRPr lang="it-IT"/>
          </a:p>
        </p:txBody>
      </p:sp>
      <p:sp>
        <p:nvSpPr>
          <p:cNvPr id="5" name="Rectangle 4"/>
          <p:cNvSpPr>
            <a:spLocks noGrp="1" noChangeArrowheads="1"/>
          </p:cNvSpPr>
          <p:nvPr>
            <p:ph type="ftr" sz="quarter" idx="11"/>
          </p:nvPr>
        </p:nvSpPr>
        <p:spPr>
          <a:ln/>
        </p:spPr>
        <p:txBody>
          <a:bodyPr/>
          <a:lstStyle>
            <a:lvl1pPr>
              <a:defRPr/>
            </a:lvl1pPr>
          </a:lstStyle>
          <a:p>
            <a:pPr>
              <a:defRPr/>
            </a:pPr>
            <a:endParaRPr lang="it-IT"/>
          </a:p>
        </p:txBody>
      </p:sp>
      <p:sp>
        <p:nvSpPr>
          <p:cNvPr id="6" name="Rectangle 5"/>
          <p:cNvSpPr>
            <a:spLocks noGrp="1" noChangeArrowheads="1"/>
          </p:cNvSpPr>
          <p:nvPr>
            <p:ph type="sldNum" sz="quarter" idx="12"/>
          </p:nvPr>
        </p:nvSpPr>
        <p:spPr>
          <a:ln/>
        </p:spPr>
        <p:txBody>
          <a:bodyPr/>
          <a:lstStyle>
            <a:lvl1pPr>
              <a:defRPr/>
            </a:lvl1pPr>
          </a:lstStyle>
          <a:p>
            <a:pPr>
              <a:defRPr/>
            </a:pPr>
            <a:fld id="{D2348D87-8CD0-0F4A-BDC5-CA1F89B40D9D}" type="slidenum">
              <a:rPr lang="it-IT" altLang="it-IT"/>
              <a:pPr>
                <a:defRPr/>
              </a:pPr>
              <a:t>‹n.›</a:t>
            </a:fld>
            <a:endParaRPr lang="it-IT" altLang="it-IT"/>
          </a:p>
        </p:txBody>
      </p:sp>
    </p:spTree>
    <p:extLst>
      <p:ext uri="{BB962C8B-B14F-4D97-AF65-F5344CB8AC3E}">
        <p14:creationId xmlns:p14="http://schemas.microsoft.com/office/powerpoint/2010/main" val="16476857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3"/>
          <p:cNvSpPr>
            <a:spLocks noGrp="1" noChangeArrowheads="1"/>
          </p:cNvSpPr>
          <p:nvPr>
            <p:ph type="dt" sz="half" idx="10"/>
          </p:nvPr>
        </p:nvSpPr>
        <p:spPr>
          <a:ln/>
        </p:spPr>
        <p:txBody>
          <a:bodyPr/>
          <a:lstStyle>
            <a:lvl1pPr>
              <a:defRPr/>
            </a:lvl1pPr>
          </a:lstStyle>
          <a:p>
            <a:pPr>
              <a:defRPr/>
            </a:pPr>
            <a:endParaRPr lang="it-IT"/>
          </a:p>
        </p:txBody>
      </p:sp>
      <p:sp>
        <p:nvSpPr>
          <p:cNvPr id="5" name="Rectangle 4"/>
          <p:cNvSpPr>
            <a:spLocks noGrp="1" noChangeArrowheads="1"/>
          </p:cNvSpPr>
          <p:nvPr>
            <p:ph type="ftr" sz="quarter" idx="11"/>
          </p:nvPr>
        </p:nvSpPr>
        <p:spPr>
          <a:ln/>
        </p:spPr>
        <p:txBody>
          <a:bodyPr/>
          <a:lstStyle>
            <a:lvl1pPr>
              <a:defRPr/>
            </a:lvl1pPr>
          </a:lstStyle>
          <a:p>
            <a:pPr>
              <a:defRPr/>
            </a:pPr>
            <a:endParaRPr lang="it-IT"/>
          </a:p>
        </p:txBody>
      </p:sp>
      <p:sp>
        <p:nvSpPr>
          <p:cNvPr id="6" name="Rectangle 5"/>
          <p:cNvSpPr>
            <a:spLocks noGrp="1" noChangeArrowheads="1"/>
          </p:cNvSpPr>
          <p:nvPr>
            <p:ph type="sldNum" sz="quarter" idx="12"/>
          </p:nvPr>
        </p:nvSpPr>
        <p:spPr>
          <a:ln/>
        </p:spPr>
        <p:txBody>
          <a:bodyPr/>
          <a:lstStyle>
            <a:lvl1pPr>
              <a:defRPr/>
            </a:lvl1pPr>
          </a:lstStyle>
          <a:p>
            <a:pPr>
              <a:defRPr/>
            </a:pPr>
            <a:fld id="{1F828FE1-6B02-2549-9C5B-EB99C731B73C}" type="slidenum">
              <a:rPr lang="it-IT" altLang="it-IT"/>
              <a:pPr>
                <a:defRPr/>
              </a:pPr>
              <a:t>‹n.›</a:t>
            </a:fld>
            <a:endParaRPr lang="it-IT" altLang="it-IT"/>
          </a:p>
        </p:txBody>
      </p:sp>
    </p:spTree>
    <p:extLst>
      <p:ext uri="{BB962C8B-B14F-4D97-AF65-F5344CB8AC3E}">
        <p14:creationId xmlns:p14="http://schemas.microsoft.com/office/powerpoint/2010/main" val="8527553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DA01DCD7-1014-714A-88A6-2B1B1CD7077D}" type="slidenum">
              <a:rPr lang="it-IT" altLang="it-IT"/>
              <a:pPr>
                <a:defRPr/>
              </a:pPr>
              <a:t>‹n.›</a:t>
            </a:fld>
            <a:endParaRPr lang="it-IT" altLang="it-IT"/>
          </a:p>
        </p:txBody>
      </p:sp>
    </p:spTree>
    <p:extLst>
      <p:ext uri="{BB962C8B-B14F-4D97-AF65-F5344CB8AC3E}">
        <p14:creationId xmlns:p14="http://schemas.microsoft.com/office/powerpoint/2010/main" val="21012616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6A23554F-DFB6-904F-B793-0A9494F5FC67}" type="slidenum">
              <a:rPr lang="it-IT" altLang="it-IT"/>
              <a:pPr>
                <a:defRPr/>
              </a:pPr>
              <a:t>‹n.›</a:t>
            </a:fld>
            <a:endParaRPr lang="it-IT" altLang="it-IT"/>
          </a:p>
        </p:txBody>
      </p:sp>
    </p:spTree>
    <p:extLst>
      <p:ext uri="{BB962C8B-B14F-4D97-AF65-F5344CB8AC3E}">
        <p14:creationId xmlns:p14="http://schemas.microsoft.com/office/powerpoint/2010/main" val="5353883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gli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0851E50D-DBA7-B54A-8848-731CE27AD230}" type="slidenum">
              <a:rPr lang="it-IT" altLang="it-IT"/>
              <a:pPr>
                <a:defRPr/>
              </a:pPr>
              <a:t>‹n.›</a:t>
            </a:fld>
            <a:endParaRPr lang="it-IT" altLang="it-IT"/>
          </a:p>
        </p:txBody>
      </p:sp>
    </p:spTree>
    <p:extLst>
      <p:ext uri="{BB962C8B-B14F-4D97-AF65-F5344CB8AC3E}">
        <p14:creationId xmlns:p14="http://schemas.microsoft.com/office/powerpoint/2010/main" val="3161898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211A8006-2781-B249-A1D3-50F1294B443E}" type="slidenum">
              <a:rPr lang="it-IT" altLang="it-IT"/>
              <a:pPr>
                <a:defRPr/>
              </a:pPr>
              <a:t>‹n.›</a:t>
            </a:fld>
            <a:endParaRPr lang="it-IT" altLang="it-IT"/>
          </a:p>
        </p:txBody>
      </p:sp>
    </p:spTree>
    <p:extLst>
      <p:ext uri="{BB962C8B-B14F-4D97-AF65-F5344CB8AC3E}">
        <p14:creationId xmlns:p14="http://schemas.microsoft.com/office/powerpoint/2010/main" val="13274259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9ABB38BD-15F3-3043-AE5F-6EE166365B42}" type="slidenum">
              <a:rPr lang="it-IT" altLang="it-IT"/>
              <a:pPr>
                <a:defRPr/>
              </a:pPr>
              <a:t>‹n.›</a:t>
            </a:fld>
            <a:endParaRPr lang="it-IT" altLang="it-IT"/>
          </a:p>
        </p:txBody>
      </p:sp>
    </p:spTree>
    <p:extLst>
      <p:ext uri="{BB962C8B-B14F-4D97-AF65-F5344CB8AC3E}">
        <p14:creationId xmlns:p14="http://schemas.microsoft.com/office/powerpoint/2010/main" val="19873460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CAC6A450-02BF-C740-99CC-C46054A705D3}" type="slidenum">
              <a:rPr lang="it-IT" altLang="it-IT"/>
              <a:pPr>
                <a:defRPr/>
              </a:pPr>
              <a:t>‹n.›</a:t>
            </a:fld>
            <a:endParaRPr lang="it-IT" altLang="it-IT"/>
          </a:p>
        </p:txBody>
      </p:sp>
    </p:spTree>
    <p:extLst>
      <p:ext uri="{BB962C8B-B14F-4D97-AF65-F5344CB8AC3E}">
        <p14:creationId xmlns:p14="http://schemas.microsoft.com/office/powerpoint/2010/main" val="15113627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7F13ED75-1AF0-0A4A-BD17-B091FFEAF6AE}" type="slidenum">
              <a:rPr lang="it-IT" altLang="it-IT"/>
              <a:pPr>
                <a:defRPr/>
              </a:pPr>
              <a:t>‹n.›</a:t>
            </a:fld>
            <a:endParaRPr lang="it-IT" altLang="it-IT"/>
          </a:p>
        </p:txBody>
      </p:sp>
    </p:spTree>
    <p:extLst>
      <p:ext uri="{BB962C8B-B14F-4D97-AF65-F5344CB8AC3E}">
        <p14:creationId xmlns:p14="http://schemas.microsoft.com/office/powerpoint/2010/main" val="1036910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gli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BB2BFF6E-8FF7-804E-A060-F33B42750651}" type="slidenum">
              <a:rPr lang="en-GB" altLang="it-IT"/>
              <a:pPr>
                <a:defRPr/>
              </a:pPr>
              <a:t>‹n.›</a:t>
            </a:fld>
            <a:endParaRPr lang="en-GB" altLang="it-IT"/>
          </a:p>
        </p:txBody>
      </p:sp>
    </p:spTree>
    <p:extLst>
      <p:ext uri="{BB962C8B-B14F-4D97-AF65-F5344CB8AC3E}">
        <p14:creationId xmlns:p14="http://schemas.microsoft.com/office/powerpoint/2010/main" val="17582275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DE329CBB-C94E-674C-B11E-015F4584522B}" type="slidenum">
              <a:rPr lang="it-IT" altLang="it-IT"/>
              <a:pPr>
                <a:defRPr/>
              </a:pPr>
              <a:t>‹n.›</a:t>
            </a:fld>
            <a:endParaRPr lang="it-IT" altLang="it-IT"/>
          </a:p>
        </p:txBody>
      </p:sp>
    </p:spTree>
    <p:extLst>
      <p:ext uri="{BB962C8B-B14F-4D97-AF65-F5344CB8AC3E}">
        <p14:creationId xmlns:p14="http://schemas.microsoft.com/office/powerpoint/2010/main" val="5237847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EFD02E06-15BA-FC45-ACCA-29AF59E4E6C1}" type="slidenum">
              <a:rPr lang="it-IT" altLang="it-IT"/>
              <a:pPr>
                <a:defRPr/>
              </a:pPr>
              <a:t>‹n.›</a:t>
            </a:fld>
            <a:endParaRPr lang="it-IT" altLang="it-IT"/>
          </a:p>
        </p:txBody>
      </p:sp>
    </p:spTree>
    <p:extLst>
      <p:ext uri="{BB962C8B-B14F-4D97-AF65-F5344CB8AC3E}">
        <p14:creationId xmlns:p14="http://schemas.microsoft.com/office/powerpoint/2010/main" val="7156309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054A08C3-E0E3-334E-A772-FA3E1B01B025}" type="slidenum">
              <a:rPr lang="it-IT" altLang="it-IT"/>
              <a:pPr>
                <a:defRPr/>
              </a:pPr>
              <a:t>‹n.›</a:t>
            </a:fld>
            <a:endParaRPr lang="it-IT" altLang="it-IT"/>
          </a:p>
        </p:txBody>
      </p:sp>
    </p:spTree>
    <p:extLst>
      <p:ext uri="{BB962C8B-B14F-4D97-AF65-F5344CB8AC3E}">
        <p14:creationId xmlns:p14="http://schemas.microsoft.com/office/powerpoint/2010/main" val="17006677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0BA4DE30-C415-154A-BA3C-B04EBB9C38B6}" type="slidenum">
              <a:rPr lang="it-IT" altLang="it-IT"/>
              <a:pPr>
                <a:defRPr/>
              </a:pPr>
              <a:t>‹n.›</a:t>
            </a:fld>
            <a:endParaRPr lang="it-IT" altLang="it-IT"/>
          </a:p>
        </p:txBody>
      </p:sp>
    </p:spTree>
    <p:extLst>
      <p:ext uri="{BB962C8B-B14F-4D97-AF65-F5344CB8AC3E}">
        <p14:creationId xmlns:p14="http://schemas.microsoft.com/office/powerpoint/2010/main" val="115213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AB860373-4934-A54E-B084-E08335D2FC5C}" type="slidenum">
              <a:rPr lang="en-GB" altLang="it-IT"/>
              <a:pPr>
                <a:defRPr/>
              </a:pPr>
              <a:t>‹n.›</a:t>
            </a:fld>
            <a:endParaRPr lang="en-GB" altLang="it-IT"/>
          </a:p>
        </p:txBody>
      </p:sp>
    </p:spTree>
    <p:extLst>
      <p:ext uri="{BB962C8B-B14F-4D97-AF65-F5344CB8AC3E}">
        <p14:creationId xmlns:p14="http://schemas.microsoft.com/office/powerpoint/2010/main" val="1156139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E0F67603-9083-AB46-9D88-4D3343A0C6BE}" type="slidenum">
              <a:rPr lang="en-GB" altLang="it-IT"/>
              <a:pPr>
                <a:defRPr/>
              </a:pPr>
              <a:t>‹n.›</a:t>
            </a:fld>
            <a:endParaRPr lang="en-GB" altLang="it-IT"/>
          </a:p>
        </p:txBody>
      </p:sp>
    </p:spTree>
    <p:extLst>
      <p:ext uri="{BB962C8B-B14F-4D97-AF65-F5344CB8AC3E}">
        <p14:creationId xmlns:p14="http://schemas.microsoft.com/office/powerpoint/2010/main" val="799782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A7EA3864-1CC2-AC4F-BADF-2F6383D5E7FF}" type="slidenum">
              <a:rPr lang="en-GB" altLang="it-IT"/>
              <a:pPr>
                <a:defRPr/>
              </a:pPr>
              <a:t>‹n.›</a:t>
            </a:fld>
            <a:endParaRPr lang="en-GB" altLang="it-IT"/>
          </a:p>
        </p:txBody>
      </p:sp>
    </p:spTree>
    <p:extLst>
      <p:ext uri="{BB962C8B-B14F-4D97-AF65-F5344CB8AC3E}">
        <p14:creationId xmlns:p14="http://schemas.microsoft.com/office/powerpoint/2010/main" val="836986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7A80CFB3-9628-EF42-810B-20599AD1AFF6}" type="slidenum">
              <a:rPr lang="en-GB" altLang="it-IT"/>
              <a:pPr>
                <a:defRPr/>
              </a:pPr>
              <a:t>‹n.›</a:t>
            </a:fld>
            <a:endParaRPr lang="en-GB" altLang="it-IT"/>
          </a:p>
        </p:txBody>
      </p:sp>
    </p:spTree>
    <p:extLst>
      <p:ext uri="{BB962C8B-B14F-4D97-AF65-F5344CB8AC3E}">
        <p14:creationId xmlns:p14="http://schemas.microsoft.com/office/powerpoint/2010/main" val="1210318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B29FC616-DCAD-6248-B0A4-BF0D3C2AB8AC}" type="slidenum">
              <a:rPr lang="en-GB" altLang="it-IT"/>
              <a:pPr>
                <a:defRPr/>
              </a:pPr>
              <a:t>‹n.›</a:t>
            </a:fld>
            <a:endParaRPr lang="en-GB" altLang="it-IT"/>
          </a:p>
        </p:txBody>
      </p:sp>
    </p:spTree>
    <p:extLst>
      <p:ext uri="{BB962C8B-B14F-4D97-AF65-F5344CB8AC3E}">
        <p14:creationId xmlns:p14="http://schemas.microsoft.com/office/powerpoint/2010/main" val="8566813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1C8491AB-29EA-EE4D-82CB-4DF653CF5873}" type="slidenum">
              <a:rPr lang="en-GB" altLang="it-IT"/>
              <a:pPr>
                <a:defRPr/>
              </a:pPr>
              <a:t>‹n.›</a:t>
            </a:fld>
            <a:endParaRPr lang="en-GB" altLang="it-IT"/>
          </a:p>
        </p:txBody>
      </p:sp>
    </p:spTree>
    <p:extLst>
      <p:ext uri="{BB962C8B-B14F-4D97-AF65-F5344CB8AC3E}">
        <p14:creationId xmlns:p14="http://schemas.microsoft.com/office/powerpoint/2010/main" val="151388669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ltLang="it-IT"/>
              <a:t>Fare clic per modificare stile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it-IT"/>
              <a:t>Fare clic per modificare gli stili del testo dello schema</a:t>
            </a:r>
          </a:p>
          <a:p>
            <a:pPr lvl="1"/>
            <a:r>
              <a:rPr lang="en-GB" altLang="it-IT"/>
              <a:t>Secondo livello</a:t>
            </a:r>
          </a:p>
          <a:p>
            <a:pPr lvl="2"/>
            <a:r>
              <a:rPr lang="en-GB" altLang="it-IT"/>
              <a:t>Terzo livello</a:t>
            </a:r>
          </a:p>
          <a:p>
            <a:pPr lvl="3"/>
            <a:r>
              <a:rPr lang="en-GB" altLang="it-IT"/>
              <a:t>Quarto livello</a:t>
            </a:r>
          </a:p>
          <a:p>
            <a:pPr lvl="4"/>
            <a:r>
              <a:rPr lang="en-GB" altLang="it-IT"/>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FAA26D3D-D897-4be2-8F04-BA451C77F1D7}">
              <ma14:placeholderFlag xmlns:ma14="http://schemas.microsoft.com/office/mac/drawingml/2011/main" val="1"/>
            </a:ext>
            <a:ext uri="{909E8E84-426E-40dd-AFC4-6F175D3DCCD1}"/>
            <a:ext uri="{91240B29-F687-4f45-9708-019B960494DF}"/>
          </a:extLst>
        </p:spPr>
        <p:txBody>
          <a:bodyPr vert="horz" wrap="square" lIns="91440" tIns="45720" rIns="91440" bIns="45720" numCol="1" anchor="t" anchorCtr="0" compatLnSpc="1">
            <a:prstTxWarp prst="textNoShape">
              <a:avLst/>
            </a:prstTxWarp>
          </a:bodyPr>
          <a:lstStyle>
            <a:lvl1pPr>
              <a:defRPr sz="1400">
                <a:ea typeface="ＭＳ Ｐゴシック" charset="0"/>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FAA26D3D-D897-4be2-8F04-BA451C77F1D7}">
              <ma14:placeholderFlag xmlns:ma14="http://schemas.microsoft.com/office/mac/drawingml/2011/main" val="1"/>
            </a:ext>
            <a:ext uri="{909E8E84-426E-40dd-AFC4-6F175D3DCCD1}"/>
            <a:ext uri="{91240B29-F687-4f45-9708-019B960494DF}"/>
          </a:extLst>
        </p:spPr>
        <p:txBody>
          <a:bodyPr vert="horz" wrap="square" lIns="91440" tIns="45720" rIns="91440" bIns="45720" numCol="1" anchor="t" anchorCtr="0" compatLnSpc="1">
            <a:prstTxWarp prst="textNoShape">
              <a:avLst/>
            </a:prstTxWarp>
          </a:bodyPr>
          <a:lstStyle>
            <a:lvl1pPr algn="ctr">
              <a:defRPr sz="1400">
                <a:ea typeface="ＭＳ Ｐゴシック"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FAA26D3D-D897-4be2-8F04-BA451C77F1D7}">
              <ma14:placeholderFlag xmlns:ma14="http://schemas.microsoft.com/office/mac/drawingml/2011/main" val="1"/>
            </a:ext>
            <a:ext uri="{909E8E84-426E-40dd-AFC4-6F175D3DCCD1}"/>
            <a:ext uri="{91240B29-F687-4f45-9708-019B960494DF}"/>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B6C9BCA2-6622-1544-9FA1-735FAAAE90A0}" type="slidenum">
              <a:rPr lang="en-GB" altLang="it-IT"/>
              <a:pPr>
                <a:defRPr/>
              </a:pPr>
              <a:t>‹n.›</a:t>
            </a:fld>
            <a:endParaRPr lang="en-GB" altLang="it-IT"/>
          </a:p>
        </p:txBody>
      </p:sp>
    </p:spTree>
  </p:cSld>
  <p:clrMap bg1="lt1" tx1="dk1" bg2="lt2" tx2="dk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bwMode="auto">
          <a:xfrm>
            <a:off x="685800" y="609600"/>
            <a:ext cx="7772400" cy="114300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2075" tIns="46038" rIns="92075" bIns="46038" numCol="1" anchor="ctr" anchorCtr="0" compatLnSpc="1">
            <a:prstTxWarp prst="textNoShape">
              <a:avLst/>
            </a:prstTxWarp>
          </a:bodyPr>
          <a:lstStyle/>
          <a:p>
            <a:pPr lvl="0"/>
            <a:r>
              <a:rPr lang="it-IT"/>
              <a:t>Fare clic per modificare stile</a:t>
            </a:r>
          </a:p>
        </p:txBody>
      </p:sp>
      <p:sp>
        <p:nvSpPr>
          <p:cNvPr id="103427" name="Rectangle 3"/>
          <p:cNvSpPr>
            <a:spLocks noGrp="1" noChangeArrowheads="1"/>
          </p:cNvSpPr>
          <p:nvPr>
            <p:ph type="dt" sz="half" idx="2"/>
          </p:nvPr>
        </p:nvSpPr>
        <p:spPr bwMode="auto">
          <a:xfrm>
            <a:off x="6858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2075" tIns="46038" rIns="92075" bIns="46038" numCol="1" anchor="ctr" anchorCtr="0" compatLnSpc="1">
            <a:prstTxWarp prst="textNoShape">
              <a:avLst/>
            </a:prstTxWarp>
          </a:bodyPr>
          <a:lstStyle>
            <a:lvl1pPr eaLnBrk="1" hangingPunct="1">
              <a:defRPr sz="1400">
                <a:latin typeface="+mn-lt"/>
                <a:ea typeface="ＭＳ Ｐゴシック" charset="0"/>
                <a:cs typeface="ＭＳ Ｐゴシック" charset="0"/>
              </a:defRPr>
            </a:lvl1pPr>
          </a:lstStyle>
          <a:p>
            <a:pPr>
              <a:defRPr/>
            </a:pPr>
            <a:endParaRPr lang="it-IT"/>
          </a:p>
        </p:txBody>
      </p:sp>
      <p:sp>
        <p:nvSpPr>
          <p:cNvPr id="103428" name="Rectangle 4"/>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2075" tIns="46038" rIns="92075" bIns="46038" numCol="1" anchor="ctr" anchorCtr="0" compatLnSpc="1">
            <a:prstTxWarp prst="textNoShape">
              <a:avLst/>
            </a:prstTxWarp>
          </a:bodyPr>
          <a:lstStyle>
            <a:lvl1pPr algn="ctr" eaLnBrk="1" hangingPunct="1">
              <a:defRPr sz="1400">
                <a:latin typeface="+mn-lt"/>
                <a:ea typeface="ＭＳ Ｐゴシック" charset="0"/>
                <a:cs typeface="ＭＳ Ｐゴシック" charset="0"/>
              </a:defRPr>
            </a:lvl1pPr>
          </a:lstStyle>
          <a:p>
            <a:pPr>
              <a:defRPr/>
            </a:pPr>
            <a:endParaRPr lang="it-IT"/>
          </a:p>
        </p:txBody>
      </p:sp>
      <p:sp>
        <p:nvSpPr>
          <p:cNvPr id="103429" name="Rectangle 5"/>
          <p:cNvSpPr>
            <a:spLocks noGrp="1" noChangeArrowheads="1"/>
          </p:cNvSpPr>
          <p:nvPr>
            <p:ph type="sldNum" sz="quarter" idx="4"/>
          </p:nvPr>
        </p:nvSpPr>
        <p:spPr bwMode="auto">
          <a:xfrm>
            <a:off x="65532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2075" tIns="46038" rIns="92075" bIns="46038" numCol="1" anchor="ctr" anchorCtr="0" compatLnSpc="1">
            <a:prstTxWarp prst="textNoShape">
              <a:avLst/>
            </a:prstTxWarp>
          </a:bodyPr>
          <a:lstStyle>
            <a:lvl1pPr algn="r" eaLnBrk="1" hangingPunct="1">
              <a:defRPr sz="1400" smtClean="0">
                <a:latin typeface="Times New Roman" charset="0"/>
              </a:defRPr>
            </a:lvl1pPr>
          </a:lstStyle>
          <a:p>
            <a:pPr>
              <a:defRPr/>
            </a:pPr>
            <a:fld id="{248DA533-DE3C-394C-B84E-3C09DAAEE34B}" type="slidenum">
              <a:rPr lang="it-IT" altLang="it-IT"/>
              <a:pPr>
                <a:defRPr/>
              </a:pPr>
              <a:t>‹n.›</a:t>
            </a:fld>
            <a:endParaRPr lang="it-IT" altLang="it-IT"/>
          </a:p>
        </p:txBody>
      </p:sp>
      <p:sp>
        <p:nvSpPr>
          <p:cNvPr id="13318"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Tree>
  </p:cSld>
  <p:clrMap bg1="dk2" tx1="lt1" bg2="dk1" tx2="lt2" accent1="accent1" accent2="accent2" accent3="accent3" accent4="accent4" accent5="accent5" accent6="accent6" hlink="hlink" folHlink="folHlink"/>
  <p:sldLayoutIdLst>
    <p:sldLayoutId id="2147484023"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DDDDDD"/>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DDDDDD"/>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DDDDDD"/>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DDDDDD"/>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80000"/>
        <a:buFont typeface="Wingdings" charset="2"/>
        <a:buChar char="l"/>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accent1"/>
        </a:buClr>
        <a:buSzPct val="60000"/>
        <a:buFont typeface="Wingdings" charset="2"/>
        <a:buChar char="l"/>
        <a:defRPr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mn-ea"/>
        </a:defRPr>
      </a:lvl5pPr>
      <a:lvl6pPr marL="2514600" indent="-228600" algn="l" rtl="0" fontAlgn="base">
        <a:spcBef>
          <a:spcPct val="20000"/>
        </a:spcBef>
        <a:spcAft>
          <a:spcPct val="0"/>
        </a:spcAft>
        <a:buClr>
          <a:schemeClr val="accent1"/>
        </a:buClr>
        <a:buChar char="•"/>
        <a:defRPr sz="2000">
          <a:solidFill>
            <a:schemeClr val="tx1"/>
          </a:solidFill>
          <a:latin typeface="+mn-lt"/>
          <a:ea typeface="+mn-ea"/>
        </a:defRPr>
      </a:lvl6pPr>
      <a:lvl7pPr marL="2971800" indent="-228600" algn="l" rtl="0" fontAlgn="base">
        <a:spcBef>
          <a:spcPct val="20000"/>
        </a:spcBef>
        <a:spcAft>
          <a:spcPct val="0"/>
        </a:spcAft>
        <a:buClr>
          <a:schemeClr val="accent1"/>
        </a:buClr>
        <a:buChar char="•"/>
        <a:defRPr sz="2000">
          <a:solidFill>
            <a:schemeClr val="tx1"/>
          </a:solidFill>
          <a:latin typeface="+mn-lt"/>
          <a:ea typeface="+mn-ea"/>
        </a:defRPr>
      </a:lvl7pPr>
      <a:lvl8pPr marL="3429000" indent="-228600" algn="l" rtl="0" fontAlgn="base">
        <a:spcBef>
          <a:spcPct val="20000"/>
        </a:spcBef>
        <a:spcAft>
          <a:spcPct val="0"/>
        </a:spcAft>
        <a:buClr>
          <a:schemeClr val="accent1"/>
        </a:buClr>
        <a:buChar char="•"/>
        <a:defRPr sz="2000">
          <a:solidFill>
            <a:schemeClr val="tx1"/>
          </a:solidFill>
          <a:latin typeface="+mn-lt"/>
          <a:ea typeface="+mn-ea"/>
        </a:defRPr>
      </a:lvl8pPr>
      <a:lvl9pPr marL="3886200" indent="-228600" algn="l" rtl="0" fontAlgn="base">
        <a:spcBef>
          <a:spcPct val="20000"/>
        </a:spcBef>
        <a:spcAft>
          <a:spcPct val="0"/>
        </a:spcAft>
        <a:buClr>
          <a:schemeClr val="accent1"/>
        </a:buClr>
        <a:buChar char="•"/>
        <a:defRPr sz="2000">
          <a:solidFill>
            <a:schemeClr val="tx1"/>
          </a:solidFill>
          <a:latin typeface="+mn-lt"/>
          <a:ea typeface="+mn-ea"/>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it-IT" altLang="it-IT"/>
              <a:t>Fare clic per modificare stile</a:t>
            </a:r>
          </a:p>
        </p:txBody>
      </p:sp>
      <p:sp>
        <p:nvSpPr>
          <p:cNvPr id="256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4036" name="Rectangle 4"/>
          <p:cNvSpPr>
            <a:spLocks noGrp="1" noChangeArrowheads="1"/>
          </p:cNvSpPr>
          <p:nvPr>
            <p:ph type="dt" sz="half" idx="2"/>
          </p:nvPr>
        </p:nvSpPr>
        <p:spPr bwMode="auto">
          <a:xfrm>
            <a:off x="457200" y="6245225"/>
            <a:ext cx="2133600" cy="47625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0"/>
                <a:cs typeface="ＭＳ Ｐゴシック" charset="0"/>
              </a:defRPr>
            </a:lvl1pPr>
          </a:lstStyle>
          <a:p>
            <a:pPr>
              <a:defRPr/>
            </a:pPr>
            <a:endParaRPr lang="it-IT"/>
          </a:p>
        </p:txBody>
      </p:sp>
      <p:sp>
        <p:nvSpPr>
          <p:cNvPr id="4403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0"/>
                <a:cs typeface="ＭＳ Ｐゴシック" charset="0"/>
              </a:defRPr>
            </a:lvl1pPr>
          </a:lstStyle>
          <a:p>
            <a:pPr>
              <a:defRPr/>
            </a:pPr>
            <a:endParaRPr lang="it-IT"/>
          </a:p>
        </p:txBody>
      </p:sp>
      <p:sp>
        <p:nvSpPr>
          <p:cNvPr id="4403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7A7C31D7-D15A-A041-B111-1C095BE36DC4}" type="slidenum">
              <a:rPr lang="it-IT" altLang="it-IT"/>
              <a:pPr>
                <a:defRPr/>
              </a:pPr>
              <a:t>‹n.›</a:t>
            </a:fld>
            <a:endParaRPr lang="it-IT" altLang="it-IT"/>
          </a:p>
        </p:txBody>
      </p:sp>
    </p:spTree>
  </p:cSld>
  <p:clrMap bg1="lt1" tx1="dk1" bg2="lt2" tx2="dk2" accent1="accent1" accent2="accent2" accent3="accent3" accent4="accent4" accent5="accent5" accent6="accent6" hlink="hlink" folHlink="folHlink"/>
  <p:sldLayoutIdLst>
    <p:sldLayoutId id="2147484012" r:id="rId1"/>
    <p:sldLayoutId id="2147484013" r:id="rId2"/>
    <p:sldLayoutId id="2147484014" r:id="rId3"/>
    <p:sldLayoutId id="2147484015" r:id="rId4"/>
    <p:sldLayoutId id="2147484016" r:id="rId5"/>
    <p:sldLayoutId id="2147484017" r:id="rId6"/>
    <p:sldLayoutId id="2147484018" r:id="rId7"/>
    <p:sldLayoutId id="2147484019" r:id="rId8"/>
    <p:sldLayoutId id="2147484020" r:id="rId9"/>
    <p:sldLayoutId id="2147484021" r:id="rId10"/>
    <p:sldLayoutId id="2147484022"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jpeg"/><Relationship Id="rId1" Type="http://schemas.openxmlformats.org/officeDocument/2006/relationships/slideLayout" Target="../slideLayouts/slideLayout18.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0.xml"/><Relationship Id="rId3"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3.xml"/><Relationship Id="rId3" Type="http://schemas.openxmlformats.org/officeDocument/2006/relationships/image" Target="../media/image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9.jp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png"/><Relationship Id="rId1" Type="http://schemas.openxmlformats.org/officeDocument/2006/relationships/slideLayout" Target="../slideLayouts/slideLayout28.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1.tiff"/></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8.xml"/><Relationship Id="rId3"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0.xml"/><Relationship Id="rId3" Type="http://schemas.openxmlformats.org/officeDocument/2006/relationships/image" Target="../media/image1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17.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8.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8.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8.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8.jpeg"/></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image" Target="../media/image4.jpeg"/><Relationship Id="rId1" Type="http://schemas.openxmlformats.org/officeDocument/2006/relationships/slideLayout" Target="../slideLayouts/slideLayout28.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2.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1.xml"/><Relationship Id="rId3" Type="http://schemas.openxmlformats.org/officeDocument/2006/relationships/image" Target="../media/image23.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2.xml"/><Relationship Id="rId3" Type="http://schemas.openxmlformats.org/officeDocument/2006/relationships/image" Target="../media/image24.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25.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28.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29.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0.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9.xml"/><Relationship Id="rId3"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62400"/>
            <a:ext cx="26479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3725" y="0"/>
            <a:ext cx="220027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4999038"/>
            <a:ext cx="2895600" cy="185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Text Box 2"/>
          <p:cNvSpPr txBox="1">
            <a:spLocks noChangeArrowheads="1"/>
          </p:cNvSpPr>
          <p:nvPr/>
        </p:nvSpPr>
        <p:spPr bwMode="auto">
          <a:xfrm>
            <a:off x="1295400" y="2932113"/>
            <a:ext cx="3200400" cy="833437"/>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eaLnBrk="1" hangingPunct="1"/>
            <a:r>
              <a:rPr lang="it-IT" altLang="it-IT" sz="4800" dirty="0" smtClean="0">
                <a:solidFill>
                  <a:schemeClr val="bg2"/>
                </a:solidFill>
                <a:latin typeface="Arial Rounded MT Bold" charset="0"/>
              </a:rPr>
              <a:t>Notes on</a:t>
            </a:r>
            <a:endParaRPr lang="it-IT" altLang="it-IT" sz="4800" dirty="0">
              <a:solidFill>
                <a:schemeClr val="bg2"/>
              </a:solidFill>
              <a:latin typeface="Arial Rounded MT Bold" charset="0"/>
            </a:endParaRPr>
          </a:p>
        </p:txBody>
      </p:sp>
      <p:sp>
        <p:nvSpPr>
          <p:cNvPr id="39942" name="WordArt 3"/>
          <p:cNvSpPr>
            <a:spLocks noChangeArrowheads="1" noChangeShapeType="1" noTextEdit="1"/>
          </p:cNvSpPr>
          <p:nvPr/>
        </p:nvSpPr>
        <p:spPr bwMode="auto">
          <a:xfrm rot="4822072">
            <a:off x="2876550" y="1581150"/>
            <a:ext cx="3714750" cy="3790950"/>
          </a:xfrm>
          <a:prstGeom prst="rect">
            <a:avLst/>
          </a:prstGeom>
        </p:spPr>
        <p:txBody>
          <a:bodyPr spcFirstLastPara="1" wrap="none" fromWordArt="1">
            <a:prstTxWarp prst="textArchUp">
              <a:avLst>
                <a:gd name="adj" fmla="val 5413587"/>
              </a:avLst>
            </a:prstTxWarp>
          </a:bodyPr>
          <a:lstStyle/>
          <a:p>
            <a:pPr algn="ctr"/>
            <a:r>
              <a:rPr lang="it-IT" sz="2000" kern="10" dirty="0">
                <a:ln w="9525">
                  <a:solidFill>
                    <a:schemeClr val="bg2"/>
                  </a:solidFill>
                  <a:round/>
                  <a:headEnd/>
                  <a:tailEnd/>
                </a:ln>
                <a:solidFill>
                  <a:schemeClr val="accent1"/>
                </a:solidFill>
                <a:latin typeface="Arial Rounded MT Bold" charset="0"/>
                <a:ea typeface="Arial Rounded MT Bold" charset="0"/>
                <a:cs typeface="Arial Rounded MT Bold" charset="0"/>
              </a:rPr>
              <a:t>      </a:t>
            </a:r>
            <a:r>
              <a:rPr lang="it-IT" sz="2000" kern="10" dirty="0" err="1" smtClean="0">
                <a:ln w="9525">
                  <a:solidFill>
                    <a:schemeClr val="bg2"/>
                  </a:solidFill>
                  <a:round/>
                  <a:headEnd/>
                  <a:tailEnd/>
                </a:ln>
                <a:solidFill>
                  <a:schemeClr val="accent1"/>
                </a:solidFill>
                <a:latin typeface="Arial Rounded MT Bold" charset="0"/>
                <a:ea typeface="Arial Rounded MT Bold" charset="0"/>
                <a:cs typeface="Arial Rounded MT Bold" charset="0"/>
              </a:rPr>
              <a:t>Neuroscience</a:t>
            </a:r>
            <a:r>
              <a:rPr lang="it-IT" sz="2000" kern="10" dirty="0">
                <a:ln w="9525">
                  <a:solidFill>
                    <a:schemeClr val="bg2"/>
                  </a:solidFill>
                  <a:round/>
                  <a:headEnd/>
                  <a:tailEnd/>
                </a:ln>
                <a:solidFill>
                  <a:schemeClr val="accent1"/>
                </a:solidFill>
                <a:latin typeface="Arial Rounded MT Bold" charset="0"/>
                <a:ea typeface="Arial Rounded MT Bold" charset="0"/>
                <a:cs typeface="Arial Rounded MT Bold" charset="0"/>
              </a:rPr>
              <a:t>: </a:t>
            </a:r>
            <a:r>
              <a:rPr lang="it-IT" sz="2000" kern="10" dirty="0" err="1" smtClean="0">
                <a:ln w="9525">
                  <a:solidFill>
                    <a:schemeClr val="bg2"/>
                  </a:solidFill>
                  <a:round/>
                  <a:headEnd/>
                  <a:tailEnd/>
                </a:ln>
                <a:solidFill>
                  <a:schemeClr val="accent1"/>
                </a:solidFill>
                <a:latin typeface="Arial Rounded MT Bold" charset="0"/>
                <a:ea typeface="Arial Rounded MT Bold" charset="0"/>
                <a:cs typeface="Arial Rounded MT Bold" charset="0"/>
              </a:rPr>
              <a:t>Voluntary</a:t>
            </a:r>
            <a:r>
              <a:rPr lang="it-IT" sz="2000" kern="10" dirty="0" smtClean="0">
                <a:ln w="9525">
                  <a:solidFill>
                    <a:schemeClr val="bg2"/>
                  </a:solidFill>
                  <a:round/>
                  <a:headEnd/>
                  <a:tailEnd/>
                </a:ln>
                <a:solidFill>
                  <a:schemeClr val="accent1"/>
                </a:solidFill>
                <a:latin typeface="Arial Rounded MT Bold" charset="0"/>
                <a:ea typeface="Arial Rounded MT Bold" charset="0"/>
                <a:cs typeface="Arial Rounded MT Bold" charset="0"/>
              </a:rPr>
              <a:t> </a:t>
            </a:r>
            <a:r>
              <a:rPr lang="it-IT" sz="2000" kern="10" dirty="0" err="1" smtClean="0">
                <a:ln w="9525">
                  <a:solidFill>
                    <a:schemeClr val="bg2"/>
                  </a:solidFill>
                  <a:round/>
                  <a:headEnd/>
                  <a:tailEnd/>
                </a:ln>
                <a:solidFill>
                  <a:schemeClr val="accent1"/>
                </a:solidFill>
                <a:latin typeface="Arial Rounded MT Bold" charset="0"/>
                <a:ea typeface="Arial Rounded MT Bold" charset="0"/>
                <a:cs typeface="Arial Rounded MT Bold" charset="0"/>
              </a:rPr>
              <a:t>movement</a:t>
            </a:r>
            <a:r>
              <a:rPr lang="it-IT" sz="2000" kern="10" dirty="0" smtClean="0">
                <a:ln w="9525">
                  <a:solidFill>
                    <a:schemeClr val="bg2"/>
                  </a:solidFill>
                  <a:round/>
                  <a:headEnd/>
                  <a:tailEnd/>
                </a:ln>
                <a:solidFill>
                  <a:schemeClr val="accent1"/>
                </a:solidFill>
                <a:latin typeface="Arial Rounded MT Bold" charset="0"/>
                <a:ea typeface="Arial Rounded MT Bold" charset="0"/>
                <a:cs typeface="Arial Rounded MT Bold" charset="0"/>
              </a:rPr>
              <a:t>      </a:t>
            </a:r>
            <a:endParaRPr lang="it-IT" sz="2000" kern="10" dirty="0">
              <a:ln w="9525">
                <a:solidFill>
                  <a:schemeClr val="bg2"/>
                </a:solidFill>
                <a:round/>
                <a:headEnd/>
                <a:tailEnd/>
              </a:ln>
              <a:solidFill>
                <a:schemeClr val="accent1"/>
              </a:solidFill>
              <a:latin typeface="Arial Rounded MT Bold" charset="0"/>
              <a:ea typeface="Arial Rounded MT Bold" charset="0"/>
              <a:cs typeface="Arial Rounded MT Bold" charset="0"/>
            </a:endParaRPr>
          </a:p>
        </p:txBody>
      </p:sp>
      <p:sp>
        <p:nvSpPr>
          <p:cNvPr id="39943" name="Rectangle 4"/>
          <p:cNvSpPr>
            <a:spLocks noChangeArrowheads="1"/>
          </p:cNvSpPr>
          <p:nvPr/>
        </p:nvSpPr>
        <p:spPr bwMode="auto">
          <a:xfrm>
            <a:off x="3433038" y="2750731"/>
            <a:ext cx="142699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eaLnBrk="1" hangingPunct="1"/>
            <a:r>
              <a:rPr lang="it-IT" altLang="it-IT" sz="1000" smtClean="0">
                <a:solidFill>
                  <a:schemeClr val="bg2"/>
                </a:solidFill>
                <a:latin typeface="Arial Rounded MT Bold" charset="0"/>
              </a:rPr>
              <a:t> </a:t>
            </a:r>
            <a:r>
              <a:rPr lang="it-IT" altLang="it-IT" sz="1000">
                <a:solidFill>
                  <a:schemeClr val="bg2"/>
                </a:solidFill>
                <a:latin typeface="Arial Rounded MT Bold" charset="0"/>
              </a:rPr>
              <a:t>prof. </a:t>
            </a:r>
            <a:r>
              <a:rPr lang="it-IT" altLang="it-IT" sz="1000" dirty="0">
                <a:solidFill>
                  <a:schemeClr val="bg2"/>
                </a:solidFill>
                <a:latin typeface="Arial Rounded MT Bold" charset="0"/>
              </a:rPr>
              <a:t>P.P. Battaglini</a:t>
            </a:r>
          </a:p>
        </p:txBody>
      </p:sp>
      <p:pic>
        <p:nvPicPr>
          <p:cNvPr id="9" name="Picture 5" descr="speechcenters"/>
          <p:cNvPicPr>
            <a:picLocks noChangeAspect="1" noChangeArrowheads="1"/>
          </p:cNvPicPr>
          <p:nvPr/>
        </p:nvPicPr>
        <p:blipFill>
          <a:blip r:embed="rId6">
            <a:extLst>
              <a:ext uri="{28A0092B-C50C-407E-A947-70E740481C1C}">
                <a14:useLocalDpi xmlns:a14="http://schemas.microsoft.com/office/drawing/2010/main" val="0"/>
              </a:ext>
            </a:extLst>
          </a:blip>
          <a:srcRect l="15022" t="11667" r="16246" b="6667"/>
          <a:stretch>
            <a:fillRect/>
          </a:stretch>
        </p:blipFill>
        <p:spPr bwMode="auto">
          <a:xfrm>
            <a:off x="0" y="1"/>
            <a:ext cx="2627784" cy="2340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0"/>
            <a:ext cx="46053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Rectangle 3"/>
          <p:cNvSpPr>
            <a:spLocks noGrp="1" noChangeArrowheads="1"/>
          </p:cNvSpPr>
          <p:nvPr>
            <p:ph type="title"/>
          </p:nvPr>
        </p:nvSpPr>
        <p:spPr>
          <a:xfrm>
            <a:off x="107504" y="188640"/>
            <a:ext cx="3096344" cy="685800"/>
          </a:xfrm>
        </p:spPr>
        <p:txBody>
          <a:bodyPr/>
          <a:lstStyle/>
          <a:p>
            <a:pPr eaLnBrk="1" hangingPunct="1">
              <a:defRPr/>
            </a:pPr>
            <a:r>
              <a:rPr lang="en-GB" sz="2000" dirty="0" smtClean="0">
                <a:cs typeface="+mj-cs"/>
              </a:rPr>
              <a:t>Overall organization of motor systems</a:t>
            </a:r>
          </a:p>
        </p:txBody>
      </p:sp>
      <p:sp>
        <p:nvSpPr>
          <p:cNvPr id="58371" name="Text Box 4"/>
          <p:cNvSpPr txBox="1">
            <a:spLocks noChangeArrowheads="1"/>
          </p:cNvSpPr>
          <p:nvPr/>
        </p:nvSpPr>
        <p:spPr bwMode="auto">
          <a:xfrm>
            <a:off x="35496" y="2564904"/>
            <a:ext cx="40386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50000"/>
              </a:spcBef>
              <a:buFontTx/>
              <a:buNone/>
            </a:pPr>
            <a:r>
              <a:rPr lang="en-GB" altLang="it-IT" sz="1600" dirty="0" smtClean="0"/>
              <a:t>Motor systems are organized both hierarchically (three levels) and in parallel. The motor areas of the cerebral cortex may affect the spinal cord both directly and through the brainstem. The three levels receive sensory information and are under the influence of two independent subcortical systems: the basal ganglia and cerebellum, which both act on the cerebral cortex via the thalamus.</a:t>
            </a:r>
            <a:endParaRPr lang="en-GB" altLang="it-IT" sz="1600" dirty="0"/>
          </a:p>
        </p:txBody>
      </p:sp>
      <p:sp>
        <p:nvSpPr>
          <p:cNvPr id="58372" name="Line 5"/>
          <p:cNvSpPr>
            <a:spLocks noChangeShapeType="1"/>
          </p:cNvSpPr>
          <p:nvPr/>
        </p:nvSpPr>
        <p:spPr bwMode="auto">
          <a:xfrm>
            <a:off x="6553200" y="1981200"/>
            <a:ext cx="2209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58373" name="Line 6"/>
          <p:cNvSpPr>
            <a:spLocks noChangeShapeType="1"/>
          </p:cNvSpPr>
          <p:nvPr/>
        </p:nvSpPr>
        <p:spPr bwMode="auto">
          <a:xfrm>
            <a:off x="6553200" y="5410200"/>
            <a:ext cx="2209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58374" name="Line 7"/>
          <p:cNvSpPr>
            <a:spLocks noChangeShapeType="1"/>
          </p:cNvSpPr>
          <p:nvPr/>
        </p:nvSpPr>
        <p:spPr bwMode="auto">
          <a:xfrm>
            <a:off x="6553200" y="6400800"/>
            <a:ext cx="2209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58375" name="Line 8"/>
          <p:cNvSpPr>
            <a:spLocks noChangeShapeType="1"/>
          </p:cNvSpPr>
          <p:nvPr/>
        </p:nvSpPr>
        <p:spPr bwMode="auto">
          <a:xfrm>
            <a:off x="6553200" y="3657600"/>
            <a:ext cx="2209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58376" name="Line 9"/>
          <p:cNvSpPr>
            <a:spLocks noChangeShapeType="1"/>
          </p:cNvSpPr>
          <p:nvPr/>
        </p:nvSpPr>
        <p:spPr bwMode="auto">
          <a:xfrm>
            <a:off x="6553200" y="1524000"/>
            <a:ext cx="2209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58377" name="Line 10"/>
          <p:cNvSpPr>
            <a:spLocks noChangeShapeType="1"/>
          </p:cNvSpPr>
          <p:nvPr/>
        </p:nvSpPr>
        <p:spPr bwMode="auto">
          <a:xfrm>
            <a:off x="8512175" y="76200"/>
            <a:ext cx="0" cy="1447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58378" name="Line 11"/>
          <p:cNvSpPr>
            <a:spLocks noChangeShapeType="1"/>
          </p:cNvSpPr>
          <p:nvPr/>
        </p:nvSpPr>
        <p:spPr bwMode="auto">
          <a:xfrm>
            <a:off x="8512175" y="1981200"/>
            <a:ext cx="0" cy="1676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58379" name="Line 12"/>
          <p:cNvSpPr>
            <a:spLocks noChangeShapeType="1"/>
          </p:cNvSpPr>
          <p:nvPr/>
        </p:nvSpPr>
        <p:spPr bwMode="auto">
          <a:xfrm>
            <a:off x="8512175" y="5410200"/>
            <a:ext cx="0" cy="990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58380" name="Line 13"/>
          <p:cNvSpPr>
            <a:spLocks noChangeShapeType="1"/>
          </p:cNvSpPr>
          <p:nvPr/>
        </p:nvSpPr>
        <p:spPr bwMode="auto">
          <a:xfrm>
            <a:off x="6553200" y="76200"/>
            <a:ext cx="2209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58381" name="Text Box 14"/>
          <p:cNvSpPr txBox="1">
            <a:spLocks noChangeArrowheads="1"/>
          </p:cNvSpPr>
          <p:nvPr/>
        </p:nvSpPr>
        <p:spPr bwMode="auto">
          <a:xfrm>
            <a:off x="8567738" y="5699125"/>
            <a:ext cx="3635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it-IT" altLang="it-IT" sz="2000">
                <a:latin typeface="Arial Rounded MT Bold" charset="0"/>
              </a:rPr>
              <a:t>I°</a:t>
            </a:r>
          </a:p>
        </p:txBody>
      </p:sp>
      <p:sp>
        <p:nvSpPr>
          <p:cNvPr id="58382" name="Text Box 15"/>
          <p:cNvSpPr txBox="1">
            <a:spLocks noChangeArrowheads="1"/>
          </p:cNvSpPr>
          <p:nvPr/>
        </p:nvSpPr>
        <p:spPr bwMode="auto">
          <a:xfrm>
            <a:off x="8556625" y="2667000"/>
            <a:ext cx="4349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it-IT" altLang="it-IT" sz="2000">
                <a:latin typeface="Arial Rounded MT Bold" charset="0"/>
              </a:rPr>
              <a:t>2°</a:t>
            </a:r>
          </a:p>
        </p:txBody>
      </p:sp>
      <p:sp>
        <p:nvSpPr>
          <p:cNvPr id="58383" name="Text Box 16"/>
          <p:cNvSpPr txBox="1">
            <a:spLocks noChangeArrowheads="1"/>
          </p:cNvSpPr>
          <p:nvPr/>
        </p:nvSpPr>
        <p:spPr bwMode="auto">
          <a:xfrm>
            <a:off x="8556625" y="609600"/>
            <a:ext cx="4349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it-IT" altLang="it-IT" sz="2000">
                <a:latin typeface="Arial Rounded MT Bold" charset="0"/>
              </a:rPr>
              <a:t>3°</a:t>
            </a:r>
          </a:p>
        </p:txBody>
      </p:sp>
      <p:sp>
        <p:nvSpPr>
          <p:cNvPr id="2" name="CasellaDiTesto 1"/>
          <p:cNvSpPr txBox="1"/>
          <p:nvPr/>
        </p:nvSpPr>
        <p:spPr>
          <a:xfrm>
            <a:off x="35496" y="5373216"/>
            <a:ext cx="4176464" cy="1384995"/>
          </a:xfrm>
          <a:prstGeom prst="rect">
            <a:avLst/>
          </a:prstGeom>
          <a:noFill/>
        </p:spPr>
        <p:txBody>
          <a:bodyPr wrap="square" rtlCol="0">
            <a:spAutoFit/>
          </a:bodyPr>
          <a:lstStyle/>
          <a:p>
            <a:r>
              <a:rPr lang="en-GB" sz="1400" dirty="0" smtClean="0"/>
              <a:t>The motor cortex determines which motor groups are activated and the amount of force to exert. Based on input from the motor cortex, the basal ganglia, cerebellum, brainstem nuclei and spinal cord initiate appropriate muscle contraction to accomplish appropriate purposeful movements.</a:t>
            </a:r>
            <a:endParaRPr lang="en-GB" sz="14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Immagine 2"/>
          <p:cNvPicPr>
            <a:picLocks noChangeAspect="1"/>
          </p:cNvPicPr>
          <p:nvPr/>
        </p:nvPicPr>
        <p:blipFill rotWithShape="1">
          <a:blip r:embed="rId3">
            <a:extLst>
              <a:ext uri="{28A0092B-C50C-407E-A947-70E740481C1C}">
                <a14:useLocalDpi xmlns:a14="http://schemas.microsoft.com/office/drawing/2010/main" val="0"/>
              </a:ext>
            </a:extLst>
          </a:blip>
          <a:srcRect l="17728" t="16402" r="18740" b="15350"/>
          <a:stretch/>
        </p:blipFill>
        <p:spPr bwMode="auto">
          <a:xfrm>
            <a:off x="4499992" y="141684"/>
            <a:ext cx="4483100" cy="674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8" name="Text Box 1027"/>
          <p:cNvSpPr txBox="1">
            <a:spLocks noChangeArrowheads="1"/>
          </p:cNvSpPr>
          <p:nvPr/>
        </p:nvSpPr>
        <p:spPr bwMode="auto">
          <a:xfrm>
            <a:off x="4550741" y="44624"/>
            <a:ext cx="1893467"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2000" dirty="0" smtClean="0"/>
              <a:t>Pyramidal tract</a:t>
            </a:r>
            <a:endParaRPr lang="en-GB" altLang="it-IT" sz="2000" dirty="0"/>
          </a:p>
        </p:txBody>
      </p:sp>
      <p:sp>
        <p:nvSpPr>
          <p:cNvPr id="70659" name="CasellaDiTesto 3"/>
          <p:cNvSpPr txBox="1">
            <a:spLocks noChangeArrowheads="1"/>
          </p:cNvSpPr>
          <p:nvPr/>
        </p:nvSpPr>
        <p:spPr bwMode="auto">
          <a:xfrm>
            <a:off x="179512" y="6607571"/>
            <a:ext cx="32448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it-IT" sz="1200" dirty="0"/>
              <a:t>Da </a:t>
            </a:r>
            <a:r>
              <a:rPr lang="it-IT" altLang="it-IT" sz="1200" dirty="0" err="1"/>
              <a:t>Silverthorn</a:t>
            </a:r>
            <a:r>
              <a:rPr lang="it-IT" altLang="it-IT" sz="1200" dirty="0"/>
              <a:t>, fisiologia umana, Ambrosiana</a:t>
            </a:r>
          </a:p>
        </p:txBody>
      </p:sp>
      <p:sp>
        <p:nvSpPr>
          <p:cNvPr id="8" name="Rectangle 2"/>
          <p:cNvSpPr>
            <a:spLocks noChangeArrowheads="1"/>
          </p:cNvSpPr>
          <p:nvPr/>
        </p:nvSpPr>
        <p:spPr bwMode="auto">
          <a:xfrm>
            <a:off x="323528" y="4293096"/>
            <a:ext cx="4037136" cy="13234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just">
              <a:spcBef>
                <a:spcPct val="0"/>
              </a:spcBef>
              <a:buFontTx/>
              <a:buNone/>
            </a:pPr>
            <a:r>
              <a:rPr lang="en-US" altLang="it-IT" sz="1600" dirty="0"/>
              <a:t>M</a:t>
            </a:r>
            <a:r>
              <a:rPr lang="en-US" altLang="it-IT" sz="1600" dirty="0" smtClean="0"/>
              <a:t>ovement </a:t>
            </a:r>
            <a:r>
              <a:rPr lang="en-US" altLang="it-IT" sz="1600" dirty="0"/>
              <a:t>of each part of the body depends on the activation of neuronal populations in the motor cortex and</a:t>
            </a:r>
            <a:r>
              <a:rPr lang="en-US" altLang="it-IT" sz="1600" dirty="0" smtClean="0"/>
              <a:t>, </a:t>
            </a:r>
            <a:r>
              <a:rPr lang="en-US" altLang="it-IT" sz="1600" dirty="0"/>
              <a:t>on the </a:t>
            </a:r>
            <a:r>
              <a:rPr lang="en-US" altLang="it-IT" sz="1600" dirty="0" smtClean="0"/>
              <a:t>the basis of the context</a:t>
            </a:r>
            <a:r>
              <a:rPr lang="en-US" altLang="it-IT" sz="1600" dirty="0"/>
              <a:t>, the </a:t>
            </a:r>
            <a:r>
              <a:rPr lang="en-US" altLang="it-IT" sz="1600" dirty="0" err="1"/>
              <a:t>parieto</a:t>
            </a:r>
            <a:r>
              <a:rPr lang="en-US" altLang="it-IT" sz="1600" dirty="0"/>
              <a:t>-frontal premotor and parietal system.</a:t>
            </a:r>
          </a:p>
        </p:txBody>
      </p:sp>
      <p:sp>
        <p:nvSpPr>
          <p:cNvPr id="9" name="Text Box 8"/>
          <p:cNvSpPr txBox="1">
            <a:spLocks noChangeArrowheads="1"/>
          </p:cNvSpPr>
          <p:nvPr/>
        </p:nvSpPr>
        <p:spPr bwMode="auto">
          <a:xfrm>
            <a:off x="251520" y="1052736"/>
            <a:ext cx="4027016" cy="13234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just">
              <a:spcBef>
                <a:spcPct val="50000"/>
              </a:spcBef>
              <a:buFontTx/>
              <a:buNone/>
            </a:pPr>
            <a:r>
              <a:rPr lang="en-GB" altLang="it-IT" sz="1600" dirty="0"/>
              <a:t>Motor programs are processed in the premotor areas based on the properties of objects (Visual areas) and their position in space (parietal areas) and are then performed by the primary motor cortex.</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8" name="Picture 2" descr="37x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914" y="116632"/>
            <a:ext cx="7834510" cy="6512768"/>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5786888" y="6551766"/>
            <a:ext cx="3249608" cy="261610"/>
          </a:xfrm>
          <a:prstGeom prst="rect">
            <a:avLst/>
          </a:prstGeom>
          <a:noFill/>
        </p:spPr>
        <p:txBody>
          <a:bodyPr wrap="none" rtlCol="0">
            <a:spAutoFit/>
          </a:bodyPr>
          <a:lstStyle/>
          <a:p>
            <a:r>
              <a:rPr lang="it-IT" sz="1100" dirty="0" smtClean="0"/>
              <a:t>From Kandel et al., </a:t>
            </a:r>
            <a:r>
              <a:rPr lang="it-IT" sz="1100" dirty="0" err="1" smtClean="0"/>
              <a:t>Principles</a:t>
            </a:r>
            <a:r>
              <a:rPr lang="it-IT" sz="1100" dirty="0" smtClean="0"/>
              <a:t> of </a:t>
            </a:r>
            <a:r>
              <a:rPr lang="it-IT" sz="1100" dirty="0" err="1" smtClean="0"/>
              <a:t>Neural</a:t>
            </a:r>
            <a:r>
              <a:rPr lang="it-IT" sz="1100" dirty="0" smtClean="0"/>
              <a:t> </a:t>
            </a:r>
            <a:r>
              <a:rPr lang="it-IT" sz="1100" dirty="0" err="1" smtClean="0"/>
              <a:t>Sciences</a:t>
            </a:r>
            <a:endParaRPr lang="it-IT" sz="1100" dirty="0"/>
          </a:p>
        </p:txBody>
      </p:sp>
      <p:sp>
        <p:nvSpPr>
          <p:cNvPr id="4" name="Text Box 1027"/>
          <p:cNvSpPr txBox="1">
            <a:spLocks noChangeArrowheads="1"/>
          </p:cNvSpPr>
          <p:nvPr/>
        </p:nvSpPr>
        <p:spPr bwMode="auto">
          <a:xfrm>
            <a:off x="1475656" y="44624"/>
            <a:ext cx="1893467"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2000" dirty="0" smtClean="0"/>
              <a:t>Pyramidal tract</a:t>
            </a:r>
            <a:endParaRPr lang="en-GB" altLang="it-IT" sz="2000" dirty="0"/>
          </a:p>
        </p:txBody>
      </p:sp>
    </p:spTree>
    <p:extLst>
      <p:ext uri="{BB962C8B-B14F-4D97-AF65-F5344CB8AC3E}">
        <p14:creationId xmlns:p14="http://schemas.microsoft.com/office/powerpoint/2010/main" val="15783096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3" descr="19x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 y="980728"/>
            <a:ext cx="9049041" cy="4559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sellaDiTesto 2"/>
          <p:cNvSpPr txBox="1"/>
          <p:nvPr/>
        </p:nvSpPr>
        <p:spPr>
          <a:xfrm>
            <a:off x="5786888" y="6551766"/>
            <a:ext cx="3249608" cy="261610"/>
          </a:xfrm>
          <a:prstGeom prst="rect">
            <a:avLst/>
          </a:prstGeom>
          <a:noFill/>
        </p:spPr>
        <p:txBody>
          <a:bodyPr wrap="none" rtlCol="0">
            <a:spAutoFit/>
          </a:bodyPr>
          <a:lstStyle/>
          <a:p>
            <a:r>
              <a:rPr lang="it-IT" sz="1100" dirty="0" smtClean="0"/>
              <a:t>From Kandel et al., </a:t>
            </a:r>
            <a:r>
              <a:rPr lang="it-IT" sz="1100" dirty="0" err="1" smtClean="0"/>
              <a:t>Principles</a:t>
            </a:r>
            <a:r>
              <a:rPr lang="it-IT" sz="1100" dirty="0" smtClean="0"/>
              <a:t> of </a:t>
            </a:r>
            <a:r>
              <a:rPr lang="it-IT" sz="1100" dirty="0" err="1" smtClean="0"/>
              <a:t>Neural</a:t>
            </a:r>
            <a:r>
              <a:rPr lang="it-IT" sz="1100" dirty="0" smtClean="0"/>
              <a:t> </a:t>
            </a:r>
            <a:r>
              <a:rPr lang="it-IT" sz="1100" dirty="0" err="1" smtClean="0"/>
              <a:t>Sciences</a:t>
            </a:r>
            <a:endParaRPr lang="it-IT" sz="1100" dirty="0"/>
          </a:p>
        </p:txBody>
      </p:sp>
      <p:sp>
        <p:nvSpPr>
          <p:cNvPr id="4" name="Rectangle 3"/>
          <p:cNvSpPr txBox="1">
            <a:spLocks noChangeArrowheads="1"/>
          </p:cNvSpPr>
          <p:nvPr/>
        </p:nvSpPr>
        <p:spPr>
          <a:xfrm>
            <a:off x="107504" y="188640"/>
            <a:ext cx="3528392" cy="3600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eaLnBrk="1" hangingPunct="1">
              <a:defRPr/>
            </a:pPr>
            <a:r>
              <a:rPr lang="en-GB" sz="2000" kern="0" dirty="0" smtClean="0">
                <a:cs typeface="+mj-cs"/>
              </a:rPr>
              <a:t>Pathways to </a:t>
            </a:r>
            <a:r>
              <a:rPr lang="en-GB" sz="2000" kern="0" dirty="0" err="1" smtClean="0">
                <a:cs typeface="+mj-cs"/>
              </a:rPr>
              <a:t>motoneurons</a:t>
            </a:r>
            <a:endParaRPr lang="en-GB" sz="2000" kern="0" dirty="0" smtClean="0">
              <a:cs typeface="+mj-cs"/>
            </a:endParaRPr>
          </a:p>
        </p:txBody>
      </p:sp>
    </p:spTree>
    <p:extLst>
      <p:ext uri="{BB962C8B-B14F-4D97-AF65-F5344CB8AC3E}">
        <p14:creationId xmlns:p14="http://schemas.microsoft.com/office/powerpoint/2010/main" val="11843664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3648" y="979465"/>
            <a:ext cx="6120680" cy="5905919"/>
          </a:xfrm>
          <a:prstGeom prst="rect">
            <a:avLst/>
          </a:prstGeom>
        </p:spPr>
      </p:pic>
      <p:sp>
        <p:nvSpPr>
          <p:cNvPr id="60421" name="Text Box 1030"/>
          <p:cNvSpPr txBox="1">
            <a:spLocks noChangeArrowheads="1"/>
          </p:cNvSpPr>
          <p:nvPr/>
        </p:nvSpPr>
        <p:spPr bwMode="auto">
          <a:xfrm>
            <a:off x="76200" y="2983592"/>
            <a:ext cx="2362200" cy="2677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r">
              <a:spcBef>
                <a:spcPct val="0"/>
              </a:spcBef>
              <a:buFontTx/>
              <a:buNone/>
            </a:pPr>
            <a:r>
              <a:rPr lang="en-GB" altLang="it-IT" sz="1400" dirty="0"/>
              <a:t>The </a:t>
            </a:r>
            <a:r>
              <a:rPr lang="en-GB" altLang="it-IT" sz="1400" b="1" dirty="0" smtClean="0"/>
              <a:t>lateral pathway</a:t>
            </a:r>
            <a:r>
              <a:rPr lang="en-GB" altLang="it-IT" sz="1400" dirty="0" smtClean="0"/>
              <a:t> </a:t>
            </a:r>
            <a:r>
              <a:rPr lang="en-GB" altLang="it-IT" sz="1400" dirty="0"/>
              <a:t>is involved in voluntary movement </a:t>
            </a:r>
            <a:r>
              <a:rPr lang="en-GB" altLang="it-IT" sz="1400" dirty="0" smtClean="0"/>
              <a:t>of distal </a:t>
            </a:r>
            <a:r>
              <a:rPr lang="en-GB" altLang="it-IT" sz="1400" dirty="0"/>
              <a:t>muscles (independence of the fingers) and depends on the direct control of the cortex. </a:t>
            </a:r>
            <a:r>
              <a:rPr lang="en-GB" altLang="it-IT" sz="1400" dirty="0" err="1"/>
              <a:t>Rubro</a:t>
            </a:r>
            <a:r>
              <a:rPr lang="en-GB" altLang="it-IT" sz="1400" dirty="0"/>
              <a:t>-spinal tract, in humans, is underdeveloped but can </a:t>
            </a:r>
            <a:r>
              <a:rPr lang="en-GB" altLang="it-IT" sz="1400" dirty="0" smtClean="0"/>
              <a:t>substitute </a:t>
            </a:r>
            <a:r>
              <a:rPr lang="en-GB" altLang="it-IT" sz="1400" dirty="0"/>
              <a:t>the functions of </a:t>
            </a:r>
            <a:r>
              <a:rPr lang="en-GB" altLang="it-IT" sz="1400" dirty="0" smtClean="0"/>
              <a:t>the direct </a:t>
            </a:r>
            <a:r>
              <a:rPr lang="en-GB" altLang="it-IT" sz="1400" dirty="0" err="1" smtClean="0"/>
              <a:t>cortico</a:t>
            </a:r>
            <a:r>
              <a:rPr lang="en-GB" altLang="it-IT" sz="1400" dirty="0" smtClean="0"/>
              <a:t>-spinal tract</a:t>
            </a:r>
            <a:endParaRPr lang="en-GB" altLang="it-IT" sz="1400" dirty="0"/>
          </a:p>
        </p:txBody>
      </p:sp>
      <p:sp>
        <p:nvSpPr>
          <p:cNvPr id="60420" name="Text Box 1029"/>
          <p:cNvSpPr txBox="1">
            <a:spLocks noChangeArrowheads="1"/>
          </p:cNvSpPr>
          <p:nvPr/>
        </p:nvSpPr>
        <p:spPr bwMode="auto">
          <a:xfrm>
            <a:off x="6842125" y="3268141"/>
            <a:ext cx="2149475" cy="1384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1400" dirty="0"/>
              <a:t>The </a:t>
            </a:r>
            <a:r>
              <a:rPr lang="en-GB" altLang="it-IT" sz="1400" b="1" dirty="0"/>
              <a:t>ventromedial pathway</a:t>
            </a:r>
            <a:r>
              <a:rPr lang="en-GB" altLang="it-IT" sz="1400" dirty="0"/>
              <a:t> uses sensory information </a:t>
            </a:r>
            <a:r>
              <a:rPr lang="en-GB" altLang="it-IT" sz="1400" dirty="0" smtClean="0"/>
              <a:t>on </a:t>
            </a:r>
            <a:r>
              <a:rPr lang="en-GB" altLang="it-IT" sz="1400" dirty="0"/>
              <a:t>balance, body position </a:t>
            </a:r>
            <a:r>
              <a:rPr lang="en-GB" altLang="it-IT" sz="1400" dirty="0" smtClean="0"/>
              <a:t>and </a:t>
            </a:r>
            <a:r>
              <a:rPr lang="en-GB" altLang="it-IT" sz="1400" dirty="0"/>
              <a:t>Visual environment to </a:t>
            </a:r>
            <a:r>
              <a:rPr lang="en-GB" altLang="it-IT" sz="1400" dirty="0" smtClean="0"/>
              <a:t>maintain balance </a:t>
            </a:r>
            <a:r>
              <a:rPr lang="en-GB" altLang="it-IT" sz="1400" dirty="0"/>
              <a:t>and posture</a:t>
            </a:r>
            <a:endParaRPr lang="en-GB" altLang="it-IT" sz="1600" dirty="0"/>
          </a:p>
        </p:txBody>
      </p:sp>
      <p:sp>
        <p:nvSpPr>
          <p:cNvPr id="60419" name="Text Box 1028"/>
          <p:cNvSpPr txBox="1">
            <a:spLocks noChangeArrowheads="1"/>
          </p:cNvSpPr>
          <p:nvPr/>
        </p:nvSpPr>
        <p:spPr bwMode="auto">
          <a:xfrm>
            <a:off x="35496" y="395953"/>
            <a:ext cx="8991600" cy="58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1600" dirty="0"/>
              <a:t>At the beginning </a:t>
            </a:r>
            <a:r>
              <a:rPr lang="en-GB" altLang="it-IT" sz="1600" dirty="0" smtClean="0"/>
              <a:t>of </a:t>
            </a:r>
            <a:r>
              <a:rPr lang="en-GB" altLang="it-IT" sz="1600" dirty="0"/>
              <a:t>voluntary movement, </a:t>
            </a:r>
            <a:r>
              <a:rPr lang="en-GB" altLang="it-IT" sz="1600" dirty="0" smtClean="0"/>
              <a:t>motor </a:t>
            </a:r>
            <a:r>
              <a:rPr lang="en-GB" altLang="it-IT" sz="1600" dirty="0"/>
              <a:t>cortex </a:t>
            </a:r>
            <a:r>
              <a:rPr lang="en-GB" altLang="it-IT" sz="1600" dirty="0" smtClean="0"/>
              <a:t>activates the spinal </a:t>
            </a:r>
            <a:r>
              <a:rPr lang="en-GB" altLang="it-IT" sz="1600" dirty="0"/>
              <a:t>motor neurons directly involved and </a:t>
            </a:r>
            <a:r>
              <a:rPr lang="en-GB" altLang="it-IT" sz="1600" dirty="0" smtClean="0"/>
              <a:t>promotes </a:t>
            </a:r>
            <a:r>
              <a:rPr lang="en-GB" altLang="it-IT" sz="1600" dirty="0"/>
              <a:t>changes of postural tone through an action on </a:t>
            </a:r>
            <a:r>
              <a:rPr lang="en-GB" altLang="it-IT" sz="1600"/>
              <a:t>the </a:t>
            </a:r>
            <a:r>
              <a:rPr lang="en-GB" altLang="it-IT" sz="1600" smtClean="0"/>
              <a:t>ventromedial </a:t>
            </a:r>
            <a:r>
              <a:rPr lang="en-GB" altLang="it-IT" sz="1600" dirty="0" smtClean="0"/>
              <a:t>pathway</a:t>
            </a:r>
            <a:endParaRPr lang="en-GB" altLang="it-IT" sz="1600" dirty="0"/>
          </a:p>
        </p:txBody>
      </p:sp>
      <p:sp>
        <p:nvSpPr>
          <p:cNvPr id="8" name="Rectangle 3"/>
          <p:cNvSpPr txBox="1">
            <a:spLocks noChangeArrowheads="1"/>
          </p:cNvSpPr>
          <p:nvPr/>
        </p:nvSpPr>
        <p:spPr>
          <a:xfrm>
            <a:off x="107504" y="44624"/>
            <a:ext cx="3528392" cy="3600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eaLnBrk="1" hangingPunct="1">
              <a:defRPr/>
            </a:pPr>
            <a:r>
              <a:rPr lang="en-GB" sz="2000" kern="0" dirty="0" smtClean="0">
                <a:cs typeface="+mj-cs"/>
              </a:rPr>
              <a:t>Pathways to </a:t>
            </a:r>
            <a:r>
              <a:rPr lang="en-GB" sz="2000" kern="0" dirty="0" err="1" smtClean="0">
                <a:cs typeface="+mj-cs"/>
              </a:rPr>
              <a:t>motoneurons</a:t>
            </a:r>
            <a:endParaRPr lang="en-GB" sz="2000" kern="0" dirty="0" smtClean="0">
              <a:cs typeface="+mj-cs"/>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ChangeArrowheads="1"/>
          </p:cNvSpPr>
          <p:nvPr>
            <p:ph type="title"/>
          </p:nvPr>
        </p:nvSpPr>
        <p:spPr>
          <a:xfrm>
            <a:off x="395536" y="44624"/>
            <a:ext cx="3098304" cy="792088"/>
          </a:xfrm>
        </p:spPr>
        <p:txBody>
          <a:bodyPr/>
          <a:lstStyle/>
          <a:p>
            <a:pPr algn="l" eaLnBrk="1" hangingPunct="1"/>
            <a:r>
              <a:rPr lang="it-IT" altLang="it-IT" sz="2000" dirty="0"/>
              <a:t>The </a:t>
            </a:r>
            <a:r>
              <a:rPr lang="it-IT" altLang="it-IT" sz="2000" dirty="0" err="1"/>
              <a:t>primary</a:t>
            </a:r>
            <a:r>
              <a:rPr lang="it-IT" altLang="it-IT" sz="2000" dirty="0"/>
              <a:t> </a:t>
            </a:r>
            <a:r>
              <a:rPr lang="it-IT" altLang="it-IT" sz="2000" dirty="0" err="1"/>
              <a:t>motor</a:t>
            </a:r>
            <a:r>
              <a:rPr lang="it-IT" altLang="it-IT" sz="2000" dirty="0"/>
              <a:t> </a:t>
            </a:r>
            <a:r>
              <a:rPr lang="it-IT" altLang="it-IT" sz="2000" dirty="0" err="1"/>
              <a:t>cortex</a:t>
            </a:r>
            <a:r>
              <a:rPr lang="it-IT" altLang="it-IT" sz="2000" dirty="0"/>
              <a:t> </a:t>
            </a:r>
            <a:r>
              <a:rPr lang="it-IT" altLang="it-IT" sz="2000" dirty="0" err="1"/>
              <a:t>is</a:t>
            </a:r>
            <a:r>
              <a:rPr lang="it-IT" altLang="it-IT" sz="2000" dirty="0"/>
              <a:t> </a:t>
            </a:r>
            <a:r>
              <a:rPr lang="it-IT" altLang="it-IT" sz="2000" dirty="0" err="1"/>
              <a:t>highly</a:t>
            </a:r>
            <a:r>
              <a:rPr lang="it-IT" altLang="it-IT" sz="2000" dirty="0"/>
              <a:t> </a:t>
            </a:r>
            <a:r>
              <a:rPr lang="it-IT" altLang="it-IT" sz="2000" dirty="0" err="1"/>
              <a:t>specialized</a:t>
            </a:r>
            <a:endParaRPr lang="it-IT" altLang="it-IT" sz="2000" dirty="0"/>
          </a:p>
        </p:txBody>
      </p:sp>
      <p:pic>
        <p:nvPicPr>
          <p:cNvPr id="6451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0"/>
            <a:ext cx="504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764704"/>
            <a:ext cx="3622675"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8"/>
          <p:cNvSpPr txBox="1">
            <a:spLocks noChangeArrowheads="1"/>
          </p:cNvSpPr>
          <p:nvPr/>
        </p:nvSpPr>
        <p:spPr bwMode="auto">
          <a:xfrm>
            <a:off x="160784" y="4751273"/>
            <a:ext cx="4267200" cy="1815882"/>
          </a:xfrm>
          <a:prstGeom prst="rect">
            <a:avLst/>
          </a:prstGeom>
          <a:solidFill>
            <a:schemeClr val="bg1"/>
          </a:solidFill>
          <a:ln>
            <a:noFill/>
          </a:ln>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GB" altLang="it-IT" sz="1600" dirty="0" smtClean="0"/>
              <a:t>MOTOR </a:t>
            </a:r>
            <a:r>
              <a:rPr lang="en-GB" altLang="it-IT" sz="1600" dirty="0" err="1" smtClean="0"/>
              <a:t>SOMATOTOPY</a:t>
            </a:r>
            <a:r>
              <a:rPr lang="en-GB" altLang="it-IT" sz="1600" dirty="0" smtClean="0"/>
              <a:t>: The primary motor cortex is a cortical region whose stimulation evokes movements with the lowest intensity. Electrical stimulation of the motor cortex causes muscle contractions and areas responsible for fine movements have an extension greater than the others. </a:t>
            </a:r>
            <a:endParaRPr lang="en-GB" altLang="it-IT"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9" name="Text Box 9"/>
          <p:cNvSpPr txBox="1">
            <a:spLocks noChangeArrowheads="1"/>
          </p:cNvSpPr>
          <p:nvPr/>
        </p:nvSpPr>
        <p:spPr bwMode="auto">
          <a:xfrm>
            <a:off x="2176566" y="44624"/>
            <a:ext cx="4339650"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2000" dirty="0" smtClean="0"/>
              <a:t>Organization of primary motor cortex</a:t>
            </a:r>
            <a:endParaRPr lang="en-GB" altLang="it-IT" sz="2000" dirty="0"/>
          </a:p>
        </p:txBody>
      </p:sp>
      <p:pic>
        <p:nvPicPr>
          <p:cNvPr id="2" name="Immagine 1"/>
          <p:cNvPicPr>
            <a:picLocks noChangeAspect="1"/>
          </p:cNvPicPr>
          <p:nvPr/>
        </p:nvPicPr>
        <p:blipFill>
          <a:blip r:embed="rId3"/>
          <a:stretch>
            <a:fillRect/>
          </a:stretch>
        </p:blipFill>
        <p:spPr>
          <a:xfrm>
            <a:off x="0" y="404664"/>
            <a:ext cx="9144000" cy="4787900"/>
          </a:xfrm>
          <a:prstGeom prst="rect">
            <a:avLst/>
          </a:prstGeom>
        </p:spPr>
      </p:pic>
      <p:sp>
        <p:nvSpPr>
          <p:cNvPr id="9" name="Text Box 7"/>
          <p:cNvSpPr txBox="1">
            <a:spLocks noChangeArrowheads="1"/>
          </p:cNvSpPr>
          <p:nvPr/>
        </p:nvSpPr>
        <p:spPr bwMode="auto">
          <a:xfrm>
            <a:off x="6723508" y="4820642"/>
            <a:ext cx="23129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eaLnBrk="1" hangingPunct="1"/>
            <a:r>
              <a:rPr lang="it-IT" altLang="it-IT" dirty="0">
                <a:solidFill>
                  <a:schemeClr val="bg1"/>
                </a:solidFill>
              </a:rPr>
              <a:t>Wilder </a:t>
            </a:r>
            <a:r>
              <a:rPr lang="it-IT" altLang="it-IT" dirty="0" err="1">
                <a:solidFill>
                  <a:schemeClr val="bg1"/>
                </a:solidFill>
              </a:rPr>
              <a:t>Panfield</a:t>
            </a:r>
            <a:r>
              <a:rPr lang="it-IT" altLang="it-IT" dirty="0">
                <a:solidFill>
                  <a:schemeClr val="bg1"/>
                </a:solidFill>
              </a:rPr>
              <a:t> (~1950)</a:t>
            </a:r>
          </a:p>
        </p:txBody>
      </p:sp>
      <p:sp>
        <p:nvSpPr>
          <p:cNvPr id="15" name="Text Box 1029"/>
          <p:cNvSpPr txBox="1">
            <a:spLocks noChangeArrowheads="1"/>
          </p:cNvSpPr>
          <p:nvPr/>
        </p:nvSpPr>
        <p:spPr bwMode="auto">
          <a:xfrm>
            <a:off x="228600" y="5622339"/>
            <a:ext cx="8534400" cy="830997"/>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txBody>
          <a:bodyPr>
            <a:spAutoFit/>
          </a:bodyPr>
          <a:lstStyle>
            <a:lvl1pPr marL="203200" indent="-203200">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1600" dirty="0" smtClean="0"/>
              <a:t>- Much </a:t>
            </a:r>
            <a:r>
              <a:rPr lang="en-GB" altLang="it-IT" sz="1600" dirty="0"/>
              <a:t>of the M1 is active for each </a:t>
            </a:r>
            <a:r>
              <a:rPr lang="en-GB" altLang="it-IT" sz="1600" dirty="0" smtClean="0"/>
              <a:t>movement</a:t>
            </a:r>
          </a:p>
          <a:p>
            <a:pPr>
              <a:spcBef>
                <a:spcPct val="0"/>
              </a:spcBef>
              <a:buFontTx/>
              <a:buNone/>
            </a:pPr>
            <a:r>
              <a:rPr lang="en-GB" altLang="it-IT" sz="1600" dirty="0" smtClean="0"/>
              <a:t>-The </a:t>
            </a:r>
            <a:r>
              <a:rPr lang="en-GB" altLang="it-IT" sz="1600" dirty="0"/>
              <a:t>direction of movement is the mean value of the activity of a large population of </a:t>
            </a:r>
            <a:r>
              <a:rPr lang="en-GB" altLang="it-IT" sz="1600" dirty="0" smtClean="0"/>
              <a:t>neurons</a:t>
            </a:r>
          </a:p>
          <a:p>
            <a:pPr>
              <a:spcBef>
                <a:spcPct val="0"/>
              </a:spcBef>
              <a:buFontTx/>
              <a:buNone/>
            </a:pPr>
            <a:r>
              <a:rPr lang="en-GB" altLang="it-IT" sz="1600" dirty="0" smtClean="0"/>
              <a:t>- The </a:t>
            </a:r>
            <a:r>
              <a:rPr lang="en-GB" altLang="it-IT" sz="1600" dirty="0"/>
              <a:t>accuracy of the movement depends on the size of the population involved</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571500"/>
            <a:ext cx="5410200"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89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4114800"/>
            <a:ext cx="34163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Text Box 7"/>
          <p:cNvSpPr txBox="1">
            <a:spLocks noChangeArrowheads="1"/>
          </p:cNvSpPr>
          <p:nvPr/>
        </p:nvSpPr>
        <p:spPr bwMode="auto">
          <a:xfrm>
            <a:off x="2184400" y="47625"/>
            <a:ext cx="404469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it-IT" sz="2000" dirty="0" err="1" smtClean="0"/>
              <a:t>Overlapped</a:t>
            </a:r>
            <a:r>
              <a:rPr lang="it-IT" altLang="it-IT" sz="2000" dirty="0" smtClean="0"/>
              <a:t> </a:t>
            </a:r>
            <a:r>
              <a:rPr lang="it-IT" altLang="it-IT" sz="2000" dirty="0" err="1" smtClean="0"/>
              <a:t>representations</a:t>
            </a:r>
            <a:r>
              <a:rPr lang="it-IT" altLang="it-IT" sz="2000" dirty="0" smtClean="0"/>
              <a:t> </a:t>
            </a:r>
            <a:r>
              <a:rPr lang="it-IT" altLang="it-IT" sz="2000" dirty="0"/>
              <a:t>in M1</a:t>
            </a:r>
          </a:p>
        </p:txBody>
      </p:sp>
      <p:sp>
        <p:nvSpPr>
          <p:cNvPr id="80900" name="Text Box 8"/>
          <p:cNvSpPr txBox="1">
            <a:spLocks noChangeArrowheads="1"/>
          </p:cNvSpPr>
          <p:nvPr/>
        </p:nvSpPr>
        <p:spPr bwMode="auto">
          <a:xfrm>
            <a:off x="5699125" y="776288"/>
            <a:ext cx="3216275"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1600" dirty="0" smtClean="0"/>
              <a:t>Overlap of the edges of </a:t>
            </a:r>
            <a:r>
              <a:rPr lang="en-GB" altLang="it-IT" sz="1600" dirty="0" err="1" smtClean="0"/>
              <a:t>electromyographic</a:t>
            </a:r>
            <a:r>
              <a:rPr lang="en-GB" altLang="it-IT" sz="1600" dirty="0" smtClean="0"/>
              <a:t> </a:t>
            </a:r>
            <a:r>
              <a:rPr lang="en-GB" altLang="it-IT" sz="1600" dirty="0" err="1" smtClean="0"/>
              <a:t>isoreactivity</a:t>
            </a:r>
            <a:r>
              <a:rPr lang="en-GB" altLang="it-IT" sz="1600" dirty="0" smtClean="0"/>
              <a:t> in the same region of M1 for the activation of three different muscles (common extensor </a:t>
            </a:r>
            <a:r>
              <a:rPr lang="en-GB" altLang="it-IT" sz="1600" dirty="0" err="1" smtClean="0"/>
              <a:t>digitorum</a:t>
            </a:r>
            <a:r>
              <a:rPr lang="en-GB" altLang="it-IT" sz="1600" dirty="0" smtClean="0"/>
              <a:t>, </a:t>
            </a:r>
            <a:r>
              <a:rPr lang="en-GB" altLang="it-IT" sz="1600" dirty="0" err="1" smtClean="0"/>
              <a:t>thenar</a:t>
            </a:r>
            <a:r>
              <a:rPr lang="en-GB" altLang="it-IT" sz="1600" dirty="0" smtClean="0"/>
              <a:t> and first dorsal interosseous) through </a:t>
            </a:r>
            <a:r>
              <a:rPr lang="en-GB" altLang="it-IT" sz="1600" dirty="0" err="1" smtClean="0"/>
              <a:t>microstimulation</a:t>
            </a:r>
            <a:r>
              <a:rPr lang="en-GB" altLang="it-IT" sz="1600" dirty="0" smtClean="0"/>
              <a:t>.</a:t>
            </a:r>
            <a:endParaRPr lang="en-GB" altLang="it-IT" sz="1600" dirty="0"/>
          </a:p>
        </p:txBody>
      </p:sp>
      <p:sp>
        <p:nvSpPr>
          <p:cNvPr id="80901" name="Text Box 9"/>
          <p:cNvSpPr txBox="1">
            <a:spLocks noChangeArrowheads="1"/>
          </p:cNvSpPr>
          <p:nvPr/>
        </p:nvSpPr>
        <p:spPr bwMode="auto">
          <a:xfrm>
            <a:off x="5775325" y="3861048"/>
            <a:ext cx="3140075"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1600" dirty="0" smtClean="0"/>
              <a:t>The cortical inputs to </a:t>
            </a:r>
            <a:r>
              <a:rPr lang="en-GB" altLang="it-IT" sz="1600" dirty="0" err="1" smtClean="0"/>
              <a:t>motoneurons</a:t>
            </a:r>
            <a:r>
              <a:rPr lang="en-GB" altLang="it-IT" sz="1600" dirty="0" smtClean="0"/>
              <a:t> of each muscle originates from vast territories in M1. Cortical areas that provide input to the motor neurons of different muscles overlap widely among them. In addition, individual cortical neurons project to different </a:t>
            </a:r>
            <a:r>
              <a:rPr lang="en-GB" altLang="it-IT" sz="1600" dirty="0" err="1" smtClean="0"/>
              <a:t>motoneuron</a:t>
            </a:r>
            <a:r>
              <a:rPr lang="en-GB" altLang="it-IT" sz="1600" dirty="0" smtClean="0"/>
              <a:t> pools</a:t>
            </a:r>
            <a:endParaRPr lang="en-GB" altLang="it-IT" sz="1600" dirty="0"/>
          </a:p>
        </p:txBody>
      </p:sp>
      <p:sp>
        <p:nvSpPr>
          <p:cNvPr id="80902" name="Text Box 10"/>
          <p:cNvSpPr txBox="1">
            <a:spLocks noChangeArrowheads="1"/>
          </p:cNvSpPr>
          <p:nvPr/>
        </p:nvSpPr>
        <p:spPr bwMode="auto">
          <a:xfrm>
            <a:off x="5638800" y="6553200"/>
            <a:ext cx="344838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it-IT" sz="900" dirty="0" err="1" smtClean="0"/>
              <a:t>Modified</a:t>
            </a:r>
            <a:r>
              <a:rPr lang="it-IT" altLang="it-IT" sz="900" dirty="0" smtClean="0"/>
              <a:t> from </a:t>
            </a:r>
            <a:r>
              <a:rPr lang="it-IT" altLang="it-IT" sz="900" dirty="0" err="1"/>
              <a:t>Squire</a:t>
            </a:r>
            <a:r>
              <a:rPr lang="it-IT" altLang="it-IT" sz="900" dirty="0"/>
              <a:t> et al, </a:t>
            </a:r>
            <a:r>
              <a:rPr lang="it-IT" altLang="it-IT" sz="900" dirty="0" err="1"/>
              <a:t>Fundamental</a:t>
            </a:r>
            <a:r>
              <a:rPr lang="it-IT" altLang="it-IT" sz="900" dirty="0"/>
              <a:t> </a:t>
            </a:r>
            <a:r>
              <a:rPr lang="it-IT" altLang="it-IT" sz="900" dirty="0" err="1"/>
              <a:t>Neuroscience</a:t>
            </a:r>
            <a:r>
              <a:rPr lang="it-IT" altLang="it-IT" sz="900" dirty="0"/>
              <a:t>, </a:t>
            </a:r>
            <a:r>
              <a:rPr lang="it-IT" altLang="it-IT" sz="900" dirty="0" err="1"/>
              <a:t>Elsevier</a:t>
            </a:r>
            <a:endParaRPr lang="it-IT" altLang="it-IT" sz="9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descr="loop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220913"/>
            <a:ext cx="6469063" cy="456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6" name="Text Box 5"/>
          <p:cNvSpPr txBox="1">
            <a:spLocks noChangeArrowheads="1"/>
          </p:cNvSpPr>
          <p:nvPr/>
        </p:nvSpPr>
        <p:spPr bwMode="auto">
          <a:xfrm>
            <a:off x="914400" y="2209800"/>
            <a:ext cx="23606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eaLnBrk="1" hangingPunct="1"/>
            <a:r>
              <a:rPr lang="it-IT" altLang="it-IT" sz="1400">
                <a:latin typeface="Arial Rounded MT Bold" charset="0"/>
              </a:rPr>
              <a:t>Campo recettivo cutaneo</a:t>
            </a:r>
          </a:p>
        </p:txBody>
      </p:sp>
      <p:sp>
        <p:nvSpPr>
          <p:cNvPr id="82947" name="Text Box 6"/>
          <p:cNvSpPr txBox="1">
            <a:spLocks noChangeArrowheads="1"/>
          </p:cNvSpPr>
          <p:nvPr/>
        </p:nvSpPr>
        <p:spPr bwMode="auto">
          <a:xfrm>
            <a:off x="3268663" y="2133600"/>
            <a:ext cx="17462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eaLnBrk="1" hangingPunct="1"/>
            <a:r>
              <a:rPr lang="it-IT" altLang="it-IT" sz="1400">
                <a:latin typeface="Arial Rounded MT Bold" charset="0"/>
              </a:rPr>
              <a:t>Corteccia motoria</a:t>
            </a:r>
          </a:p>
        </p:txBody>
      </p:sp>
      <p:sp>
        <p:nvSpPr>
          <p:cNvPr id="82948" name="Text Box 7"/>
          <p:cNvSpPr txBox="1">
            <a:spLocks noChangeArrowheads="1"/>
          </p:cNvSpPr>
          <p:nvPr/>
        </p:nvSpPr>
        <p:spPr bwMode="auto">
          <a:xfrm>
            <a:off x="4192588" y="2362200"/>
            <a:ext cx="18462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eaLnBrk="1" hangingPunct="1"/>
            <a:r>
              <a:rPr lang="it-IT" altLang="it-IT" sz="1400">
                <a:latin typeface="Arial Rounded MT Bold" charset="0"/>
              </a:rPr>
              <a:t>Corteccia sensitiva</a:t>
            </a:r>
          </a:p>
        </p:txBody>
      </p:sp>
      <p:sp>
        <p:nvSpPr>
          <p:cNvPr id="82949" name="Text Box 8"/>
          <p:cNvSpPr txBox="1">
            <a:spLocks noChangeArrowheads="1"/>
          </p:cNvSpPr>
          <p:nvPr/>
        </p:nvSpPr>
        <p:spPr bwMode="auto">
          <a:xfrm>
            <a:off x="3976688" y="4114800"/>
            <a:ext cx="1428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eaLnBrk="1" hangingPunct="1"/>
            <a:r>
              <a:rPr lang="it-IT" altLang="it-IT" sz="1400">
                <a:latin typeface="Arial Rounded MT Bold" charset="0"/>
              </a:rPr>
              <a:t>Loop corticale</a:t>
            </a:r>
          </a:p>
        </p:txBody>
      </p:sp>
      <p:sp>
        <p:nvSpPr>
          <p:cNvPr id="82950" name="Text Box 9"/>
          <p:cNvSpPr txBox="1">
            <a:spLocks noChangeArrowheads="1"/>
          </p:cNvSpPr>
          <p:nvPr/>
        </p:nvSpPr>
        <p:spPr bwMode="auto">
          <a:xfrm>
            <a:off x="1401763" y="5121275"/>
            <a:ext cx="8064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eaLnBrk="1" hangingPunct="1"/>
            <a:r>
              <a:rPr lang="it-IT" altLang="it-IT" sz="1400">
                <a:latin typeface="Arial Rounded MT Bold" charset="0"/>
              </a:rPr>
              <a:t>Loop</a:t>
            </a:r>
          </a:p>
          <a:p>
            <a:pPr eaLnBrk="1" hangingPunct="1"/>
            <a:r>
              <a:rPr lang="it-IT" altLang="it-IT" sz="1400">
                <a:latin typeface="Arial Rounded MT Bold" charset="0"/>
              </a:rPr>
              <a:t>spinale</a:t>
            </a:r>
          </a:p>
        </p:txBody>
      </p:sp>
      <p:sp>
        <p:nvSpPr>
          <p:cNvPr id="82951" name="Text Box 10"/>
          <p:cNvSpPr txBox="1">
            <a:spLocks noChangeArrowheads="1"/>
          </p:cNvSpPr>
          <p:nvPr/>
        </p:nvSpPr>
        <p:spPr bwMode="auto">
          <a:xfrm>
            <a:off x="4570413" y="4800600"/>
            <a:ext cx="6111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eaLnBrk="1" hangingPunct="1"/>
            <a:r>
              <a:rPr lang="it-IT" altLang="it-IT" sz="1400">
                <a:latin typeface="Arial Rounded MT Bold" charset="0"/>
              </a:rPr>
              <a:t>Pelle</a:t>
            </a:r>
          </a:p>
        </p:txBody>
      </p:sp>
      <p:sp>
        <p:nvSpPr>
          <p:cNvPr id="82952" name="Text Box 11"/>
          <p:cNvSpPr txBox="1">
            <a:spLocks noChangeArrowheads="1"/>
          </p:cNvSpPr>
          <p:nvPr/>
        </p:nvSpPr>
        <p:spPr bwMode="auto">
          <a:xfrm>
            <a:off x="4953000" y="3276600"/>
            <a:ext cx="26670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eaLnBrk="1" hangingPunct="1"/>
            <a:r>
              <a:rPr lang="it-IT" altLang="it-IT" sz="1400">
                <a:latin typeface="Arial Rounded MT Bold" charset="0"/>
              </a:rPr>
              <a:t>Informazione propriocettiva: estenxione delle dita</a:t>
            </a:r>
          </a:p>
        </p:txBody>
      </p:sp>
      <p:sp>
        <p:nvSpPr>
          <p:cNvPr id="82953" name="Text Box 12"/>
          <p:cNvSpPr txBox="1">
            <a:spLocks noChangeArrowheads="1"/>
          </p:cNvSpPr>
          <p:nvPr/>
        </p:nvSpPr>
        <p:spPr bwMode="auto">
          <a:xfrm>
            <a:off x="5424488" y="5410200"/>
            <a:ext cx="219551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eaLnBrk="1" hangingPunct="1"/>
            <a:r>
              <a:rPr lang="it-IT" altLang="it-IT" sz="1400">
                <a:latin typeface="Arial Rounded MT Bold" charset="0"/>
              </a:rPr>
              <a:t>Movimento: estensione delle dita</a:t>
            </a:r>
          </a:p>
        </p:txBody>
      </p:sp>
      <p:sp>
        <p:nvSpPr>
          <p:cNvPr id="82954" name="Text Box 13"/>
          <p:cNvSpPr txBox="1">
            <a:spLocks noChangeArrowheads="1"/>
          </p:cNvSpPr>
          <p:nvPr/>
        </p:nvSpPr>
        <p:spPr bwMode="auto">
          <a:xfrm>
            <a:off x="3962400" y="6172200"/>
            <a:ext cx="904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eaLnBrk="1" hangingPunct="1"/>
            <a:r>
              <a:rPr lang="it-IT" altLang="it-IT" sz="1400">
                <a:latin typeface="Arial Rounded MT Bold" charset="0"/>
              </a:rPr>
              <a:t>Muscolo</a:t>
            </a:r>
          </a:p>
        </p:txBody>
      </p:sp>
      <p:sp>
        <p:nvSpPr>
          <p:cNvPr id="82955" name="Rectangle 14"/>
          <p:cNvSpPr>
            <a:spLocks noChangeArrowheads="1"/>
          </p:cNvSpPr>
          <p:nvPr/>
        </p:nvSpPr>
        <p:spPr bwMode="auto">
          <a:xfrm>
            <a:off x="76200" y="758825"/>
            <a:ext cx="8915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GB" altLang="it-IT" sz="1600" dirty="0" smtClean="0"/>
              <a:t>Some neurons in the primary motor cortex receive proprioceptive input from the same muscles upon which they act, while others receive information from the areas of skin that are stimulated by the contraction of these muscles.</a:t>
            </a:r>
            <a:endParaRPr lang="en-GB" altLang="it-IT" sz="1600" dirty="0"/>
          </a:p>
        </p:txBody>
      </p:sp>
      <p:sp>
        <p:nvSpPr>
          <p:cNvPr id="14" name="Text Box 9"/>
          <p:cNvSpPr txBox="1">
            <a:spLocks noChangeArrowheads="1"/>
          </p:cNvSpPr>
          <p:nvPr/>
        </p:nvSpPr>
        <p:spPr bwMode="auto">
          <a:xfrm>
            <a:off x="2379180" y="44624"/>
            <a:ext cx="3776996"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2000" dirty="0" err="1" smtClean="0"/>
              <a:t>Corticalization</a:t>
            </a:r>
            <a:r>
              <a:rPr lang="en-GB" altLang="it-IT" sz="2000" dirty="0" smtClean="0"/>
              <a:t> of spinal circuitry</a:t>
            </a:r>
            <a:endParaRPr lang="en-GB" altLang="it-IT" sz="20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1026" descr="Proiezioni corticospinali vu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9875" y="641350"/>
            <a:ext cx="5610225" cy="575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7" name="Rectangle 1045"/>
          <p:cNvSpPr>
            <a:spLocks noChangeArrowheads="1"/>
          </p:cNvSpPr>
          <p:nvPr/>
        </p:nvSpPr>
        <p:spPr bwMode="auto">
          <a:xfrm>
            <a:off x="6096000" y="5715000"/>
            <a:ext cx="1981200" cy="609600"/>
          </a:xfrm>
          <a:prstGeom prst="rect">
            <a:avLst/>
          </a:prstGeom>
          <a:noFill/>
          <a:ln w="9525">
            <a:solidFill>
              <a:schemeClr val="tx1"/>
            </a:solidFill>
            <a:miter lim="800000"/>
            <a:headEnd/>
            <a:tailEnd/>
          </a:ln>
          <a:effectLst>
            <a:outerShdw blurRad="63500" dist="38099" dir="2700000" algn="ctr" rotWithShape="0">
              <a:srgbClr val="000000">
                <a:alpha val="74998"/>
              </a:srgbClr>
            </a:outerShdw>
          </a:effectLst>
          <a:extLst>
            <a:ext uri="{909E8E84-426E-40dd-AFC4-6F175D3DCCD1}"/>
          </a:extLst>
        </p:spPr>
        <p:txBody>
          <a:bodyPr wrap="none" anchor="ctr"/>
          <a:lstStyle/>
          <a:p>
            <a:pPr>
              <a:defRPr/>
            </a:pPr>
            <a:endParaRPr lang="it-IT">
              <a:ea typeface="ＭＳ Ｐゴシック" charset="0"/>
            </a:endParaRPr>
          </a:p>
        </p:txBody>
      </p:sp>
      <p:sp>
        <p:nvSpPr>
          <p:cNvPr id="68611" name="Text Box 1027"/>
          <p:cNvSpPr txBox="1">
            <a:spLocks noChangeArrowheads="1"/>
          </p:cNvSpPr>
          <p:nvPr/>
        </p:nvSpPr>
        <p:spPr bwMode="auto">
          <a:xfrm>
            <a:off x="1598086" y="76200"/>
            <a:ext cx="5710218"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2000" dirty="0" smtClean="0"/>
              <a:t>Origin of </a:t>
            </a:r>
            <a:r>
              <a:rPr lang="en-GB" altLang="it-IT" sz="2000" dirty="0" err="1" smtClean="0"/>
              <a:t>corticofugal</a:t>
            </a:r>
            <a:r>
              <a:rPr lang="en-GB" altLang="it-IT" sz="2000" dirty="0" smtClean="0"/>
              <a:t> fibres </a:t>
            </a:r>
            <a:r>
              <a:rPr lang="en-GB" altLang="it-IT" sz="2000" dirty="0"/>
              <a:t>(</a:t>
            </a:r>
            <a:r>
              <a:rPr lang="en-GB" altLang="it-IT" sz="2000" dirty="0" err="1"/>
              <a:t>Macaca</a:t>
            </a:r>
            <a:r>
              <a:rPr lang="en-GB" altLang="it-IT" sz="2000" dirty="0"/>
              <a:t> </a:t>
            </a:r>
            <a:r>
              <a:rPr lang="en-GB" altLang="it-IT" sz="2000" dirty="0" err="1"/>
              <a:t>fascicularis</a:t>
            </a:r>
            <a:r>
              <a:rPr lang="en-GB" altLang="it-IT" sz="2000" dirty="0"/>
              <a:t>)</a:t>
            </a:r>
          </a:p>
        </p:txBody>
      </p:sp>
      <p:sp>
        <p:nvSpPr>
          <p:cNvPr id="68612" name="Text Box 1028"/>
          <p:cNvSpPr txBox="1">
            <a:spLocks noChangeArrowheads="1"/>
          </p:cNvSpPr>
          <p:nvPr/>
        </p:nvSpPr>
        <p:spPr bwMode="auto">
          <a:xfrm>
            <a:off x="4495800" y="6472238"/>
            <a:ext cx="4544834"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1400" dirty="0" smtClean="0"/>
              <a:t>Modified from </a:t>
            </a:r>
            <a:r>
              <a:rPr lang="en-GB" altLang="it-IT" sz="1400" dirty="0"/>
              <a:t>Keizer &amp; </a:t>
            </a:r>
            <a:r>
              <a:rPr lang="en-GB" altLang="it-IT" sz="1400" dirty="0" err="1"/>
              <a:t>Kuypers</a:t>
            </a:r>
            <a:r>
              <a:rPr lang="en-GB" altLang="it-IT" sz="1400" dirty="0"/>
              <a:t>, Exp. Brain Res., 1989</a:t>
            </a:r>
          </a:p>
        </p:txBody>
      </p:sp>
      <p:sp>
        <p:nvSpPr>
          <p:cNvPr id="68613" name="Text Box 1029"/>
          <p:cNvSpPr txBox="1">
            <a:spLocks noChangeArrowheads="1"/>
          </p:cNvSpPr>
          <p:nvPr/>
        </p:nvSpPr>
        <p:spPr bwMode="auto">
          <a:xfrm>
            <a:off x="762000" y="838200"/>
            <a:ext cx="1674813"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1600"/>
              <a:t>Cingulate sulcus</a:t>
            </a:r>
          </a:p>
        </p:txBody>
      </p:sp>
      <p:sp>
        <p:nvSpPr>
          <p:cNvPr id="68614" name="Text Box 1030"/>
          <p:cNvSpPr txBox="1">
            <a:spLocks noChangeArrowheads="1"/>
          </p:cNvSpPr>
          <p:nvPr/>
        </p:nvSpPr>
        <p:spPr bwMode="auto">
          <a:xfrm>
            <a:off x="4167188" y="457200"/>
            <a:ext cx="1471612"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1600"/>
              <a:t>Central sulcus</a:t>
            </a:r>
          </a:p>
        </p:txBody>
      </p:sp>
      <p:sp>
        <p:nvSpPr>
          <p:cNvPr id="68615" name="Text Box 1031"/>
          <p:cNvSpPr txBox="1">
            <a:spLocks noChangeArrowheads="1"/>
          </p:cNvSpPr>
          <p:nvPr/>
        </p:nvSpPr>
        <p:spPr bwMode="auto">
          <a:xfrm>
            <a:off x="723900" y="2755900"/>
            <a:ext cx="1697038"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1600"/>
              <a:t>Corpus callosum</a:t>
            </a:r>
          </a:p>
        </p:txBody>
      </p:sp>
      <p:sp>
        <p:nvSpPr>
          <p:cNvPr id="68616" name="Text Box 1032"/>
          <p:cNvSpPr txBox="1">
            <a:spLocks noChangeArrowheads="1"/>
          </p:cNvSpPr>
          <p:nvPr/>
        </p:nvSpPr>
        <p:spPr bwMode="auto">
          <a:xfrm>
            <a:off x="6019800" y="2209800"/>
            <a:ext cx="1471613"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1600"/>
              <a:t>Central sulcus</a:t>
            </a:r>
          </a:p>
        </p:txBody>
      </p:sp>
      <p:sp>
        <p:nvSpPr>
          <p:cNvPr id="68617" name="Text Box 1033"/>
          <p:cNvSpPr txBox="1">
            <a:spLocks noChangeArrowheads="1"/>
          </p:cNvSpPr>
          <p:nvPr/>
        </p:nvSpPr>
        <p:spPr bwMode="auto">
          <a:xfrm>
            <a:off x="6477000" y="2530475"/>
            <a:ext cx="1889125"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1600"/>
              <a:t>Intraparietal sulcus</a:t>
            </a:r>
          </a:p>
        </p:txBody>
      </p:sp>
      <p:sp>
        <p:nvSpPr>
          <p:cNvPr id="68618" name="Text Box 1034"/>
          <p:cNvSpPr txBox="1">
            <a:spLocks noChangeArrowheads="1"/>
          </p:cNvSpPr>
          <p:nvPr/>
        </p:nvSpPr>
        <p:spPr bwMode="auto">
          <a:xfrm>
            <a:off x="6832600" y="2927350"/>
            <a:ext cx="1438275"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1600"/>
              <a:t>Lunate sulcus</a:t>
            </a:r>
          </a:p>
        </p:txBody>
      </p:sp>
      <p:sp>
        <p:nvSpPr>
          <p:cNvPr id="68619" name="Text Box 1035"/>
          <p:cNvSpPr txBox="1">
            <a:spLocks noChangeArrowheads="1"/>
          </p:cNvSpPr>
          <p:nvPr/>
        </p:nvSpPr>
        <p:spPr bwMode="auto">
          <a:xfrm>
            <a:off x="7010400" y="3384550"/>
            <a:ext cx="1692275"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1600"/>
              <a:t>Superior temporal sulcus</a:t>
            </a:r>
          </a:p>
        </p:txBody>
      </p:sp>
      <p:sp>
        <p:nvSpPr>
          <p:cNvPr id="68620" name="Text Box 1037"/>
          <p:cNvSpPr txBox="1">
            <a:spLocks noChangeArrowheads="1"/>
          </p:cNvSpPr>
          <p:nvPr/>
        </p:nvSpPr>
        <p:spPr bwMode="auto">
          <a:xfrm>
            <a:off x="919163" y="5226050"/>
            <a:ext cx="1595437"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1600"/>
              <a:t>Principal sulcus</a:t>
            </a:r>
          </a:p>
        </p:txBody>
      </p:sp>
      <p:sp>
        <p:nvSpPr>
          <p:cNvPr id="68621" name="Text Box 1038"/>
          <p:cNvSpPr txBox="1">
            <a:spLocks noChangeArrowheads="1"/>
          </p:cNvSpPr>
          <p:nvPr/>
        </p:nvSpPr>
        <p:spPr bwMode="auto">
          <a:xfrm>
            <a:off x="958850" y="5524500"/>
            <a:ext cx="151765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1600"/>
              <a:t>Arcuate sulcus</a:t>
            </a:r>
          </a:p>
        </p:txBody>
      </p:sp>
      <p:sp>
        <p:nvSpPr>
          <p:cNvPr id="68622" name="Text Box 1039"/>
          <p:cNvSpPr txBox="1">
            <a:spLocks noChangeArrowheads="1"/>
          </p:cNvSpPr>
          <p:nvPr/>
        </p:nvSpPr>
        <p:spPr bwMode="auto">
          <a:xfrm>
            <a:off x="762026" y="5791200"/>
            <a:ext cx="251383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1400" smtClean="0"/>
              <a:t>Superior wall of lateral sulcus</a:t>
            </a:r>
            <a:endParaRPr lang="en-GB" altLang="it-IT" sz="1400" dirty="0"/>
          </a:p>
        </p:txBody>
      </p:sp>
      <p:sp>
        <p:nvSpPr>
          <p:cNvPr id="68623" name="Text Box 1040"/>
          <p:cNvSpPr txBox="1">
            <a:spLocks noChangeArrowheads="1"/>
          </p:cNvSpPr>
          <p:nvPr/>
        </p:nvSpPr>
        <p:spPr bwMode="auto">
          <a:xfrm>
            <a:off x="2625725" y="5969000"/>
            <a:ext cx="727075"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1600"/>
              <a:t>Insula</a:t>
            </a:r>
          </a:p>
        </p:txBody>
      </p:sp>
      <p:sp>
        <p:nvSpPr>
          <p:cNvPr id="68624" name="Text Box 1041"/>
          <p:cNvSpPr txBox="1">
            <a:spLocks noChangeArrowheads="1"/>
          </p:cNvSpPr>
          <p:nvPr/>
        </p:nvSpPr>
        <p:spPr bwMode="auto">
          <a:xfrm>
            <a:off x="882252" y="6140450"/>
            <a:ext cx="2393604"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1400" smtClean="0"/>
              <a:t>Inferior wall of lateral sulcus</a:t>
            </a:r>
            <a:endParaRPr lang="en-GB" altLang="it-IT" sz="1400" dirty="0"/>
          </a:p>
        </p:txBody>
      </p:sp>
      <p:sp>
        <p:nvSpPr>
          <p:cNvPr id="68625" name="Text Box 1042"/>
          <p:cNvSpPr txBox="1">
            <a:spLocks noChangeArrowheads="1"/>
          </p:cNvSpPr>
          <p:nvPr/>
        </p:nvSpPr>
        <p:spPr bwMode="auto">
          <a:xfrm>
            <a:off x="6192838" y="5691188"/>
            <a:ext cx="1903412"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1400"/>
              <a:t>Corticospinal neurons</a:t>
            </a:r>
          </a:p>
        </p:txBody>
      </p:sp>
      <p:sp>
        <p:nvSpPr>
          <p:cNvPr id="68626" name="Text Box 1043"/>
          <p:cNvSpPr txBox="1">
            <a:spLocks noChangeArrowheads="1"/>
          </p:cNvSpPr>
          <p:nvPr/>
        </p:nvSpPr>
        <p:spPr bwMode="auto">
          <a:xfrm>
            <a:off x="6192838" y="5865813"/>
            <a:ext cx="1933575"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1400"/>
              <a:t>Corticobulbar neurons</a:t>
            </a:r>
          </a:p>
        </p:txBody>
      </p:sp>
      <p:sp>
        <p:nvSpPr>
          <p:cNvPr id="68627" name="Text Box 1044"/>
          <p:cNvSpPr txBox="1">
            <a:spLocks noChangeArrowheads="1"/>
          </p:cNvSpPr>
          <p:nvPr/>
        </p:nvSpPr>
        <p:spPr bwMode="auto">
          <a:xfrm>
            <a:off x="6192838" y="6040438"/>
            <a:ext cx="549275"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1400"/>
              <a:t>Both</a:t>
            </a:r>
          </a:p>
        </p:txBody>
      </p:sp>
      <p:sp>
        <p:nvSpPr>
          <p:cNvPr id="68628" name="Oval 1046"/>
          <p:cNvSpPr>
            <a:spLocks noChangeArrowheads="1"/>
          </p:cNvSpPr>
          <p:nvPr/>
        </p:nvSpPr>
        <p:spPr bwMode="auto">
          <a:xfrm>
            <a:off x="4953000" y="3276600"/>
            <a:ext cx="533400" cy="1143000"/>
          </a:xfrm>
          <a:prstGeom prst="ellipse">
            <a:avLst/>
          </a:prstGeom>
          <a:noFill/>
          <a:ln w="19050">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68629" name="Line 1047"/>
          <p:cNvSpPr>
            <a:spLocks noChangeShapeType="1"/>
          </p:cNvSpPr>
          <p:nvPr/>
        </p:nvSpPr>
        <p:spPr bwMode="auto">
          <a:xfrm flipH="1" flipV="1">
            <a:off x="5486400" y="3962400"/>
            <a:ext cx="1828800" cy="3810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68630" name="Text Box 1048"/>
          <p:cNvSpPr txBox="1">
            <a:spLocks noChangeArrowheads="1"/>
          </p:cNvSpPr>
          <p:nvPr/>
        </p:nvSpPr>
        <p:spPr bwMode="auto">
          <a:xfrm>
            <a:off x="7315200" y="4183063"/>
            <a:ext cx="1539875" cy="338554"/>
          </a:xfrm>
          <a:prstGeom prst="rect">
            <a:avLst/>
          </a:prstGeom>
          <a:noFill/>
          <a:ln w="19050">
            <a:solidFill>
              <a:srgbClr val="FF0000"/>
            </a:solidFill>
            <a:miter lim="800000"/>
            <a:headEnd/>
            <a:tailEnd/>
          </a:ln>
          <a:extLst>
            <a:ext uri="{909E8E84-426E-40DD-AFC4-6F175D3DCCD1}">
              <a14:hiddenFill xmlns:a14="http://schemas.microsoft.com/office/drawing/2010/main">
                <a:solidFill>
                  <a:schemeClr val="accent1"/>
                </a:solidFill>
              </a14:hiddenFill>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800" dirty="0" err="1" smtClean="0"/>
              <a:t>MAINLY</a:t>
            </a:r>
            <a:r>
              <a:rPr lang="it-IT" altLang="it-IT" sz="800" dirty="0" smtClean="0"/>
              <a:t> TO </a:t>
            </a:r>
            <a:r>
              <a:rPr lang="it-IT" altLang="it-IT" sz="800" dirty="0" err="1" smtClean="0"/>
              <a:t>POSTERIOR</a:t>
            </a:r>
            <a:r>
              <a:rPr lang="it-IT" altLang="it-IT" sz="800" dirty="0" smtClean="0"/>
              <a:t> </a:t>
            </a:r>
            <a:r>
              <a:rPr lang="it-IT" altLang="it-IT" sz="800" dirty="0" err="1" smtClean="0"/>
              <a:t>HORNS</a:t>
            </a:r>
            <a:endParaRPr lang="it-IT" altLang="it-IT" sz="800" dirty="0"/>
          </a:p>
        </p:txBody>
      </p:sp>
      <p:sp>
        <p:nvSpPr>
          <p:cNvPr id="68631" name="Oval 1049"/>
          <p:cNvSpPr>
            <a:spLocks noChangeArrowheads="1"/>
          </p:cNvSpPr>
          <p:nvPr/>
        </p:nvSpPr>
        <p:spPr bwMode="auto">
          <a:xfrm>
            <a:off x="4267200" y="3429000"/>
            <a:ext cx="533400" cy="1143000"/>
          </a:xfrm>
          <a:prstGeom prst="ellipse">
            <a:avLst/>
          </a:prstGeom>
          <a:noFill/>
          <a:ln w="19050">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68632" name="Line 1050"/>
          <p:cNvSpPr>
            <a:spLocks noChangeShapeType="1"/>
          </p:cNvSpPr>
          <p:nvPr/>
        </p:nvSpPr>
        <p:spPr bwMode="auto">
          <a:xfrm flipH="1" flipV="1">
            <a:off x="4724400" y="4343400"/>
            <a:ext cx="2590800" cy="5334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68633" name="Text Box 1051"/>
          <p:cNvSpPr txBox="1">
            <a:spLocks noChangeArrowheads="1"/>
          </p:cNvSpPr>
          <p:nvPr/>
        </p:nvSpPr>
        <p:spPr bwMode="auto">
          <a:xfrm>
            <a:off x="7315200" y="4724400"/>
            <a:ext cx="1539875" cy="338554"/>
          </a:xfrm>
          <a:prstGeom prst="rect">
            <a:avLst/>
          </a:prstGeom>
          <a:noFill/>
          <a:ln w="19050">
            <a:solidFill>
              <a:srgbClr val="FF0000"/>
            </a:solidFill>
            <a:miter lim="800000"/>
            <a:headEnd/>
            <a:tailEnd/>
          </a:ln>
          <a:extLst>
            <a:ext uri="{909E8E84-426E-40DD-AFC4-6F175D3DCCD1}">
              <a14:hiddenFill xmlns:a14="http://schemas.microsoft.com/office/drawing/2010/main">
                <a:solidFill>
                  <a:schemeClr val="accent1"/>
                </a:solidFill>
              </a14:hiddenFill>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800" dirty="0" err="1" smtClean="0"/>
              <a:t>MAINLY</a:t>
            </a:r>
            <a:r>
              <a:rPr lang="it-IT" altLang="it-IT" sz="800" dirty="0" smtClean="0"/>
              <a:t> TO </a:t>
            </a:r>
            <a:r>
              <a:rPr lang="it-IT" altLang="it-IT" sz="800" dirty="0" err="1" smtClean="0"/>
              <a:t>ANTERIOR</a:t>
            </a:r>
            <a:r>
              <a:rPr lang="it-IT" altLang="it-IT" sz="800" dirty="0" smtClean="0"/>
              <a:t> </a:t>
            </a:r>
            <a:r>
              <a:rPr lang="it-IT" altLang="it-IT" sz="800" dirty="0" err="1" smtClean="0"/>
              <a:t>ORNS</a:t>
            </a:r>
            <a:endParaRPr lang="it-IT" altLang="it-IT" sz="8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ext Box 1026"/>
          <p:cNvSpPr txBox="1">
            <a:spLocks noChangeArrowheads="1"/>
          </p:cNvSpPr>
          <p:nvPr/>
        </p:nvSpPr>
        <p:spPr bwMode="auto">
          <a:xfrm>
            <a:off x="346075" y="1982788"/>
            <a:ext cx="84582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ＭＳ Ｐゴシック" charset="-128"/>
              </a:defRPr>
            </a:lvl1pPr>
            <a:lvl2pPr marL="742950" indent="-285750">
              <a:spcBef>
                <a:spcPct val="20000"/>
              </a:spcBef>
              <a:buClr>
                <a:schemeClr val="tx1"/>
              </a:buClr>
              <a:buSzPct val="90000"/>
              <a:buChar char="–"/>
              <a:defRPr sz="2800">
                <a:solidFill>
                  <a:schemeClr val="tx1"/>
                </a:solidFill>
                <a:latin typeface="Times New Roman" charset="0"/>
                <a:ea typeface="ＭＳ Ｐゴシック" charset="-128"/>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ＭＳ Ｐゴシック" charset="-128"/>
              </a:defRPr>
            </a:lvl3pPr>
            <a:lvl4pPr marL="1600200" indent="-228600">
              <a:spcBef>
                <a:spcPct val="20000"/>
              </a:spcBef>
              <a:buClr>
                <a:schemeClr val="tx1"/>
              </a:buClr>
              <a:buChar char="–"/>
              <a:defRPr sz="2000">
                <a:solidFill>
                  <a:schemeClr val="tx1"/>
                </a:solidFill>
                <a:latin typeface="Times New Roman" charset="0"/>
                <a:ea typeface="ＭＳ Ｐゴシック" charset="-128"/>
              </a:defRPr>
            </a:lvl4pPr>
            <a:lvl5pPr marL="2057400" indent="-228600">
              <a:spcBef>
                <a:spcPct val="20000"/>
              </a:spcBef>
              <a:buClr>
                <a:schemeClr val="accent1"/>
              </a:buClr>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ＭＳ Ｐゴシック" charset="-128"/>
              </a:defRPr>
            </a:lvl9pPr>
          </a:lstStyle>
          <a:p>
            <a:pPr algn="ctr" eaLnBrk="1" hangingPunct="1">
              <a:spcBef>
                <a:spcPct val="0"/>
              </a:spcBef>
              <a:buClrTx/>
              <a:buSzTx/>
              <a:buFontTx/>
              <a:buNone/>
            </a:pPr>
            <a:r>
              <a:rPr lang="it-IT" altLang="it-IT" sz="1600">
                <a:solidFill>
                  <a:schemeClr val="bg2"/>
                </a:solidFill>
                <a:latin typeface="Arial" charset="0"/>
              </a:rPr>
              <a:t>Queste immagini vengono utilizzate per l’elevato contenuto didattico e per promuovere la conoscenza delle opere da cui sono tratte, la cui consultazione è consigliata e certamente utile allo studio degli argomenti qui trattati.</a:t>
            </a:r>
          </a:p>
        </p:txBody>
      </p:sp>
      <p:sp>
        <p:nvSpPr>
          <p:cNvPr id="41986" name="Text Box 1027"/>
          <p:cNvSpPr txBox="1">
            <a:spLocks noChangeArrowheads="1"/>
          </p:cNvSpPr>
          <p:nvPr/>
        </p:nvSpPr>
        <p:spPr bwMode="auto">
          <a:xfrm>
            <a:off x="346075" y="5972175"/>
            <a:ext cx="84582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ＭＳ Ｐゴシック" charset="-128"/>
              </a:defRPr>
            </a:lvl1pPr>
            <a:lvl2pPr marL="742950" indent="-285750">
              <a:spcBef>
                <a:spcPct val="20000"/>
              </a:spcBef>
              <a:buClr>
                <a:schemeClr val="tx1"/>
              </a:buClr>
              <a:buSzPct val="90000"/>
              <a:buChar char="–"/>
              <a:defRPr sz="2800">
                <a:solidFill>
                  <a:schemeClr val="tx1"/>
                </a:solidFill>
                <a:latin typeface="Times New Roman" charset="0"/>
                <a:ea typeface="ＭＳ Ｐゴシック" charset="-128"/>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ＭＳ Ｐゴシック" charset="-128"/>
              </a:defRPr>
            </a:lvl3pPr>
            <a:lvl4pPr marL="1600200" indent="-228600">
              <a:spcBef>
                <a:spcPct val="20000"/>
              </a:spcBef>
              <a:buClr>
                <a:schemeClr val="tx1"/>
              </a:buClr>
              <a:buChar char="–"/>
              <a:defRPr sz="2000">
                <a:solidFill>
                  <a:schemeClr val="tx1"/>
                </a:solidFill>
                <a:latin typeface="Times New Roman" charset="0"/>
                <a:ea typeface="ＭＳ Ｐゴシック" charset="-128"/>
              </a:defRPr>
            </a:lvl4pPr>
            <a:lvl5pPr marL="2057400" indent="-228600">
              <a:spcBef>
                <a:spcPct val="20000"/>
              </a:spcBef>
              <a:buClr>
                <a:schemeClr val="accent1"/>
              </a:buClr>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ＭＳ Ｐゴシック" charset="-128"/>
              </a:defRPr>
            </a:lvl9pPr>
          </a:lstStyle>
          <a:p>
            <a:pPr algn="ctr" eaLnBrk="1" hangingPunct="1">
              <a:spcBef>
                <a:spcPct val="0"/>
              </a:spcBef>
              <a:buClrTx/>
              <a:buSzTx/>
              <a:buFontTx/>
              <a:buNone/>
            </a:pPr>
            <a:r>
              <a:rPr lang="it-IT" altLang="it-IT" sz="1600">
                <a:solidFill>
                  <a:schemeClr val="bg2"/>
                </a:solidFill>
                <a:latin typeface="Arial" charset="0"/>
              </a:rPr>
              <a:t>Nessun diritto di copyright è invocato per il materiale originale presente in questo file. Chi desideri utilizzarlo è solo invitato a citarne la fonte</a:t>
            </a:r>
          </a:p>
        </p:txBody>
      </p:sp>
      <p:sp>
        <p:nvSpPr>
          <p:cNvPr id="41987" name="Text Box 1028"/>
          <p:cNvSpPr txBox="1">
            <a:spLocks noChangeArrowheads="1"/>
          </p:cNvSpPr>
          <p:nvPr/>
        </p:nvSpPr>
        <p:spPr bwMode="auto">
          <a:xfrm>
            <a:off x="823913" y="3313113"/>
            <a:ext cx="75025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ＭＳ Ｐゴシック" charset="-128"/>
              </a:defRPr>
            </a:lvl1pPr>
            <a:lvl2pPr marL="742950" indent="-285750">
              <a:spcBef>
                <a:spcPct val="20000"/>
              </a:spcBef>
              <a:buClr>
                <a:schemeClr val="tx1"/>
              </a:buClr>
              <a:buSzPct val="90000"/>
              <a:buChar char="–"/>
              <a:defRPr sz="2800">
                <a:solidFill>
                  <a:schemeClr val="tx1"/>
                </a:solidFill>
                <a:latin typeface="Times New Roman" charset="0"/>
                <a:ea typeface="ＭＳ Ｐゴシック" charset="-128"/>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ＭＳ Ｐゴシック" charset="-128"/>
              </a:defRPr>
            </a:lvl3pPr>
            <a:lvl4pPr marL="1600200" indent="-228600">
              <a:spcBef>
                <a:spcPct val="20000"/>
              </a:spcBef>
              <a:buClr>
                <a:schemeClr val="tx1"/>
              </a:buClr>
              <a:buChar char="–"/>
              <a:defRPr sz="2000">
                <a:solidFill>
                  <a:schemeClr val="tx1"/>
                </a:solidFill>
                <a:latin typeface="Times New Roman" charset="0"/>
                <a:ea typeface="ＭＳ Ｐゴシック" charset="-128"/>
              </a:defRPr>
            </a:lvl4pPr>
            <a:lvl5pPr marL="2057400" indent="-228600">
              <a:spcBef>
                <a:spcPct val="20000"/>
              </a:spcBef>
              <a:buClr>
                <a:schemeClr val="accent1"/>
              </a:buClr>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ＭＳ Ｐゴシック" charset="-128"/>
              </a:defRPr>
            </a:lvl9pPr>
          </a:lstStyle>
          <a:p>
            <a:pPr algn="ctr" eaLnBrk="1" hangingPunct="1">
              <a:spcBef>
                <a:spcPct val="0"/>
              </a:spcBef>
              <a:buClrTx/>
              <a:buSzTx/>
              <a:buFontTx/>
              <a:buNone/>
            </a:pPr>
            <a:r>
              <a:rPr lang="it-IT" altLang="it-IT" sz="1600">
                <a:solidFill>
                  <a:schemeClr val="bg2"/>
                </a:solidFill>
                <a:latin typeface="Arial" charset="0"/>
              </a:rPr>
              <a:t>Il materiale presentato non è sufficiente a superare adeguatamente l’esame.</a:t>
            </a:r>
          </a:p>
          <a:p>
            <a:pPr algn="ctr" eaLnBrk="1" hangingPunct="1">
              <a:spcBef>
                <a:spcPct val="0"/>
              </a:spcBef>
              <a:buClrTx/>
              <a:buSzTx/>
              <a:buFontTx/>
              <a:buNone/>
            </a:pPr>
            <a:r>
              <a:rPr lang="it-IT" altLang="it-IT" sz="1600">
                <a:solidFill>
                  <a:schemeClr val="bg2"/>
                </a:solidFill>
                <a:latin typeface="Arial" charset="0"/>
              </a:rPr>
              <a:t>E’ necessario, quindi, completare lo studio su testi reperibili in commercio, fra cui:</a:t>
            </a:r>
          </a:p>
        </p:txBody>
      </p:sp>
      <p:sp>
        <p:nvSpPr>
          <p:cNvPr id="41988" name="Text Box 1030"/>
          <p:cNvSpPr txBox="1">
            <a:spLocks noChangeArrowheads="1"/>
          </p:cNvSpPr>
          <p:nvPr/>
        </p:nvSpPr>
        <p:spPr bwMode="auto">
          <a:xfrm>
            <a:off x="346075" y="1143000"/>
            <a:ext cx="8458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ＭＳ Ｐゴシック" charset="-128"/>
              </a:defRPr>
            </a:lvl1pPr>
            <a:lvl2pPr marL="742950" indent="-285750">
              <a:spcBef>
                <a:spcPct val="20000"/>
              </a:spcBef>
              <a:buClr>
                <a:schemeClr val="tx1"/>
              </a:buClr>
              <a:buSzPct val="90000"/>
              <a:buChar char="–"/>
              <a:defRPr sz="2800">
                <a:solidFill>
                  <a:schemeClr val="tx1"/>
                </a:solidFill>
                <a:latin typeface="Times New Roman" charset="0"/>
                <a:ea typeface="ＭＳ Ｐゴシック" charset="-128"/>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ＭＳ Ｐゴシック" charset="-128"/>
              </a:defRPr>
            </a:lvl3pPr>
            <a:lvl4pPr marL="1600200" indent="-228600">
              <a:spcBef>
                <a:spcPct val="20000"/>
              </a:spcBef>
              <a:buClr>
                <a:schemeClr val="tx1"/>
              </a:buClr>
              <a:buChar char="–"/>
              <a:defRPr sz="2000">
                <a:solidFill>
                  <a:schemeClr val="tx1"/>
                </a:solidFill>
                <a:latin typeface="Times New Roman" charset="0"/>
                <a:ea typeface="ＭＳ Ｐゴシック" charset="-128"/>
              </a:defRPr>
            </a:lvl4pPr>
            <a:lvl5pPr marL="2057400" indent="-228600">
              <a:spcBef>
                <a:spcPct val="20000"/>
              </a:spcBef>
              <a:buClr>
                <a:schemeClr val="accent1"/>
              </a:buClr>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ＭＳ Ｐゴシック" charset="-128"/>
              </a:defRPr>
            </a:lvl9pPr>
          </a:lstStyle>
          <a:p>
            <a:pPr algn="ctr" eaLnBrk="1" hangingPunct="1">
              <a:spcBef>
                <a:spcPct val="0"/>
              </a:spcBef>
              <a:buClrTx/>
              <a:buSzTx/>
              <a:buFontTx/>
              <a:buNone/>
            </a:pPr>
            <a:r>
              <a:rPr lang="it-IT" altLang="it-IT" sz="1600">
                <a:solidFill>
                  <a:schemeClr val="bg2"/>
                </a:solidFill>
                <a:latin typeface="Arial" charset="0"/>
              </a:rPr>
              <a:t>Le immagini presenti in questo file sono state reperite in rete o modificate da testi cartacei. </a:t>
            </a:r>
          </a:p>
        </p:txBody>
      </p:sp>
      <p:sp>
        <p:nvSpPr>
          <p:cNvPr id="41989" name="Text Box 1031"/>
          <p:cNvSpPr txBox="1">
            <a:spLocks noChangeArrowheads="1"/>
          </p:cNvSpPr>
          <p:nvPr/>
        </p:nvSpPr>
        <p:spPr bwMode="auto">
          <a:xfrm>
            <a:off x="3709988" y="279400"/>
            <a:ext cx="1731962" cy="4064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ＭＳ Ｐゴシック" charset="-128"/>
              </a:defRPr>
            </a:lvl1pPr>
            <a:lvl2pPr marL="742950" indent="-285750">
              <a:spcBef>
                <a:spcPct val="20000"/>
              </a:spcBef>
              <a:buClr>
                <a:schemeClr val="tx1"/>
              </a:buClr>
              <a:buSzPct val="90000"/>
              <a:buChar char="–"/>
              <a:defRPr sz="2800">
                <a:solidFill>
                  <a:schemeClr val="tx1"/>
                </a:solidFill>
                <a:latin typeface="Times New Roman" charset="0"/>
                <a:ea typeface="ＭＳ Ｐゴシック" charset="-128"/>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ＭＳ Ｐゴシック" charset="-128"/>
              </a:defRPr>
            </a:lvl3pPr>
            <a:lvl4pPr marL="1600200" indent="-228600">
              <a:spcBef>
                <a:spcPct val="20000"/>
              </a:spcBef>
              <a:buClr>
                <a:schemeClr val="tx1"/>
              </a:buClr>
              <a:buChar char="–"/>
              <a:defRPr sz="2000">
                <a:solidFill>
                  <a:schemeClr val="tx1"/>
                </a:solidFill>
                <a:latin typeface="Times New Roman" charset="0"/>
                <a:ea typeface="ＭＳ Ｐゴシック" charset="-128"/>
              </a:defRPr>
            </a:lvl4pPr>
            <a:lvl5pPr marL="2057400" indent="-228600">
              <a:spcBef>
                <a:spcPct val="20000"/>
              </a:spcBef>
              <a:buClr>
                <a:schemeClr val="accent1"/>
              </a:buClr>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ＭＳ Ｐゴシック" charset="-128"/>
              </a:defRPr>
            </a:lvl9pPr>
          </a:lstStyle>
          <a:p>
            <a:pPr algn="ctr" eaLnBrk="1" hangingPunct="1">
              <a:spcBef>
                <a:spcPct val="0"/>
              </a:spcBef>
              <a:buClrTx/>
              <a:buSzTx/>
              <a:buFontTx/>
              <a:buNone/>
            </a:pPr>
            <a:r>
              <a:rPr lang="it-IT" altLang="it-IT" sz="2000">
                <a:solidFill>
                  <a:schemeClr val="bg2"/>
                </a:solidFill>
                <a:latin typeface="Arial" charset="0"/>
              </a:rPr>
              <a:t>Dichiarazione</a:t>
            </a:r>
          </a:p>
        </p:txBody>
      </p:sp>
      <p:sp>
        <p:nvSpPr>
          <p:cNvPr id="41990" name="Text Box 6"/>
          <p:cNvSpPr txBox="1">
            <a:spLocks noChangeArrowheads="1"/>
          </p:cNvSpPr>
          <p:nvPr/>
        </p:nvSpPr>
        <p:spPr bwMode="auto">
          <a:xfrm>
            <a:off x="76200" y="4397375"/>
            <a:ext cx="899795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ＭＳ Ｐゴシック" charset="-128"/>
              </a:defRPr>
            </a:lvl1pPr>
            <a:lvl2pPr marL="742950" indent="-285750">
              <a:spcBef>
                <a:spcPct val="20000"/>
              </a:spcBef>
              <a:buClr>
                <a:schemeClr val="tx1"/>
              </a:buClr>
              <a:buSzPct val="90000"/>
              <a:buChar char="–"/>
              <a:defRPr sz="2800">
                <a:solidFill>
                  <a:schemeClr val="tx1"/>
                </a:solidFill>
                <a:latin typeface="Times New Roman" charset="0"/>
                <a:ea typeface="ＭＳ Ｐゴシック" charset="-128"/>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ＭＳ Ｐゴシック" charset="-128"/>
              </a:defRPr>
            </a:lvl3pPr>
            <a:lvl4pPr marL="1600200" indent="-228600">
              <a:spcBef>
                <a:spcPct val="20000"/>
              </a:spcBef>
              <a:buClr>
                <a:schemeClr val="tx1"/>
              </a:buClr>
              <a:buChar char="–"/>
              <a:defRPr sz="2000">
                <a:solidFill>
                  <a:schemeClr val="tx1"/>
                </a:solidFill>
                <a:latin typeface="Times New Roman" charset="0"/>
                <a:ea typeface="ＭＳ Ｐゴシック" charset="-128"/>
              </a:defRPr>
            </a:lvl4pPr>
            <a:lvl5pPr marL="2057400" indent="-228600">
              <a:spcBef>
                <a:spcPct val="20000"/>
              </a:spcBef>
              <a:buClr>
                <a:schemeClr val="accent1"/>
              </a:buClr>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ＭＳ Ｐゴシック" charset="-128"/>
              </a:defRPr>
            </a:lvl9pPr>
          </a:lstStyle>
          <a:p>
            <a:pPr algn="ctr">
              <a:spcBef>
                <a:spcPct val="0"/>
              </a:spcBef>
              <a:buClrTx/>
              <a:buSzTx/>
              <a:buFontTx/>
              <a:buNone/>
            </a:pPr>
            <a:r>
              <a:rPr lang="it-IT" altLang="it-IT" sz="1600">
                <a:solidFill>
                  <a:srgbClr val="000000"/>
                </a:solidFill>
                <a:latin typeface="Arial" charset="0"/>
              </a:rPr>
              <a:t>Guyton e Hall: Fisiologia Medica. Elsevier</a:t>
            </a:r>
          </a:p>
          <a:p>
            <a:pPr algn="ctr">
              <a:spcBef>
                <a:spcPct val="0"/>
              </a:spcBef>
              <a:buClrTx/>
              <a:buSzTx/>
              <a:buFontTx/>
              <a:buNone/>
            </a:pPr>
            <a:r>
              <a:rPr lang="it-IT" altLang="it-IT" sz="1600">
                <a:solidFill>
                  <a:srgbClr val="000000"/>
                </a:solidFill>
                <a:latin typeface="Arial" charset="0"/>
              </a:rPr>
              <a:t>Autori vari (a cura di F. Conti); Fisiologia medica. EdiErmes</a:t>
            </a:r>
          </a:p>
          <a:p>
            <a:pPr algn="ctr">
              <a:spcBef>
                <a:spcPct val="0"/>
              </a:spcBef>
              <a:buClrTx/>
              <a:buSzTx/>
              <a:buFontTx/>
              <a:buNone/>
            </a:pPr>
            <a:r>
              <a:rPr lang="it-IT" altLang="it-IT" sz="1600">
                <a:solidFill>
                  <a:srgbClr val="000000"/>
                </a:solidFill>
                <a:latin typeface="Arial" charset="0"/>
              </a:rPr>
              <a:t>Silverthorn; Fisiologia umana: un approccio integrato. Pearson</a:t>
            </a:r>
          </a:p>
          <a:p>
            <a:pPr algn="ctr">
              <a:spcBef>
                <a:spcPct val="0"/>
              </a:spcBef>
              <a:buClrTx/>
              <a:buSzTx/>
              <a:buFontTx/>
              <a:buNone/>
            </a:pPr>
            <a:r>
              <a:rPr lang="it-IT" altLang="it-IT" sz="1600">
                <a:solidFill>
                  <a:srgbClr val="000000"/>
                </a:solidFill>
                <a:latin typeface="Arial" charset="0"/>
              </a:rPr>
              <a:t>W. F. Ganong; Fisiologia Medica. Piccin</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2" descr="Aree motorie"/>
          <p:cNvPicPr>
            <a:picLocks noChangeAspect="1" noChangeArrowheads="1"/>
          </p:cNvPicPr>
          <p:nvPr/>
        </p:nvPicPr>
        <p:blipFill>
          <a:blip r:embed="rId3">
            <a:extLst>
              <a:ext uri="{28A0092B-C50C-407E-A947-70E740481C1C}">
                <a14:useLocalDpi xmlns:a14="http://schemas.microsoft.com/office/drawing/2010/main" val="0"/>
              </a:ext>
            </a:extLst>
          </a:blip>
          <a:srcRect l="1923" r="6731" b="7538"/>
          <a:stretch>
            <a:fillRect/>
          </a:stretch>
        </p:blipFill>
        <p:spPr bwMode="auto">
          <a:xfrm>
            <a:off x="35496" y="473075"/>
            <a:ext cx="7239000" cy="630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4" name="Text Box 3"/>
          <p:cNvSpPr txBox="1">
            <a:spLocks noChangeArrowheads="1"/>
          </p:cNvSpPr>
          <p:nvPr/>
        </p:nvSpPr>
        <p:spPr bwMode="auto">
          <a:xfrm>
            <a:off x="1991712" y="47625"/>
            <a:ext cx="4812536"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2000" dirty="0" err="1" smtClean="0"/>
              <a:t>Peri-rolandic</a:t>
            </a:r>
            <a:r>
              <a:rPr lang="en-GB" altLang="it-IT" sz="2000" dirty="0" smtClean="0"/>
              <a:t> areas of the cerebral cortex</a:t>
            </a:r>
            <a:endParaRPr lang="en-GB" altLang="it-IT" sz="2000" dirty="0"/>
          </a:p>
        </p:txBody>
      </p:sp>
      <p:sp>
        <p:nvSpPr>
          <p:cNvPr id="84995" name="Text Box 4"/>
          <p:cNvSpPr txBox="1">
            <a:spLocks noChangeArrowheads="1"/>
          </p:cNvSpPr>
          <p:nvPr/>
        </p:nvSpPr>
        <p:spPr bwMode="auto">
          <a:xfrm>
            <a:off x="150813" y="5867400"/>
            <a:ext cx="3278187" cy="82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1600"/>
              <a:t>APM: area premotoria</a:t>
            </a:r>
          </a:p>
          <a:p>
            <a:pPr>
              <a:spcBef>
                <a:spcPct val="0"/>
              </a:spcBef>
              <a:buFontTx/>
              <a:buNone/>
            </a:pPr>
            <a:r>
              <a:rPr lang="en-GB" altLang="it-IT" sz="1600"/>
              <a:t>AMS: area supplementare motoria</a:t>
            </a:r>
          </a:p>
          <a:p>
            <a:pPr>
              <a:spcBef>
                <a:spcPct val="0"/>
              </a:spcBef>
              <a:buFontTx/>
              <a:buNone/>
            </a:pPr>
            <a:r>
              <a:rPr lang="en-GB" altLang="it-IT" sz="1600"/>
              <a:t>M1: area motoria primaria</a:t>
            </a:r>
          </a:p>
        </p:txBody>
      </p:sp>
      <p:sp>
        <p:nvSpPr>
          <p:cNvPr id="5" name="Rectangle 1027"/>
          <p:cNvSpPr>
            <a:spLocks noChangeArrowheads="1"/>
          </p:cNvSpPr>
          <p:nvPr/>
        </p:nvSpPr>
        <p:spPr bwMode="auto">
          <a:xfrm>
            <a:off x="6588224" y="2049810"/>
            <a:ext cx="2555776" cy="3785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r">
              <a:spcBef>
                <a:spcPct val="0"/>
              </a:spcBef>
              <a:buFontTx/>
              <a:buNone/>
            </a:pPr>
            <a:r>
              <a:rPr lang="en-GB" altLang="it-IT" sz="1600" dirty="0" smtClean="0"/>
              <a:t>Representations of the motor periphery are also present in numerous areas of parietal and frontal cortex and each has a different degree of accuracy.</a:t>
            </a:r>
          </a:p>
          <a:p>
            <a:pPr algn="r">
              <a:spcBef>
                <a:spcPct val="0"/>
              </a:spcBef>
              <a:buFontTx/>
              <a:buNone/>
            </a:pPr>
            <a:r>
              <a:rPr lang="en-GB" altLang="it-IT" sz="1600" dirty="0" smtClean="0"/>
              <a:t>In addition, their topographical representations are dynamic, as may be modified by several factors, such as learning, training, and lesions of the periphery. </a:t>
            </a:r>
            <a:endParaRPr lang="en-GB" altLang="it-IT" sz="16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19x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813" y="303213"/>
            <a:ext cx="7572375" cy="624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sellaDiTesto 2"/>
          <p:cNvSpPr txBox="1"/>
          <p:nvPr/>
        </p:nvSpPr>
        <p:spPr>
          <a:xfrm>
            <a:off x="5786888" y="6551766"/>
            <a:ext cx="3249608" cy="261610"/>
          </a:xfrm>
          <a:prstGeom prst="rect">
            <a:avLst/>
          </a:prstGeom>
          <a:noFill/>
        </p:spPr>
        <p:txBody>
          <a:bodyPr wrap="none" rtlCol="0">
            <a:spAutoFit/>
          </a:bodyPr>
          <a:lstStyle/>
          <a:p>
            <a:r>
              <a:rPr lang="it-IT" sz="1100" dirty="0" smtClean="0"/>
              <a:t>From Kandel et al., </a:t>
            </a:r>
            <a:r>
              <a:rPr lang="it-IT" sz="1100" dirty="0" err="1" smtClean="0"/>
              <a:t>Principles</a:t>
            </a:r>
            <a:r>
              <a:rPr lang="it-IT" sz="1100" dirty="0" smtClean="0"/>
              <a:t> of </a:t>
            </a:r>
            <a:r>
              <a:rPr lang="it-IT" sz="1100" dirty="0" err="1" smtClean="0"/>
              <a:t>Neural</a:t>
            </a:r>
            <a:r>
              <a:rPr lang="it-IT" sz="1100" dirty="0" smtClean="0"/>
              <a:t> </a:t>
            </a:r>
            <a:r>
              <a:rPr lang="it-IT" sz="1100" dirty="0" err="1" smtClean="0"/>
              <a:t>Sciences</a:t>
            </a:r>
            <a:endParaRPr lang="it-IT" sz="1100" dirty="0"/>
          </a:p>
        </p:txBody>
      </p:sp>
    </p:spTree>
    <p:extLst>
      <p:ext uri="{BB962C8B-B14F-4D97-AF65-F5344CB8AC3E}">
        <p14:creationId xmlns:p14="http://schemas.microsoft.com/office/powerpoint/2010/main" val="15277755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2" descr="Aree parietali e frontali vuoto"/>
          <p:cNvPicPr>
            <a:picLocks noChangeAspect="1" noChangeArrowheads="1"/>
          </p:cNvPicPr>
          <p:nvPr/>
        </p:nvPicPr>
        <p:blipFill>
          <a:blip r:embed="rId3">
            <a:extLst>
              <a:ext uri="{28A0092B-C50C-407E-A947-70E740481C1C}">
                <a14:useLocalDpi xmlns:a14="http://schemas.microsoft.com/office/drawing/2010/main" val="0"/>
              </a:ext>
            </a:extLst>
          </a:blip>
          <a:srcRect b="13765"/>
          <a:stretch>
            <a:fillRect/>
          </a:stretch>
        </p:blipFill>
        <p:spPr bwMode="auto">
          <a:xfrm>
            <a:off x="0" y="688975"/>
            <a:ext cx="9067800" cy="616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2" name="Text Box 3"/>
          <p:cNvSpPr txBox="1">
            <a:spLocks noChangeArrowheads="1"/>
          </p:cNvSpPr>
          <p:nvPr/>
        </p:nvSpPr>
        <p:spPr bwMode="auto">
          <a:xfrm>
            <a:off x="76200" y="163513"/>
            <a:ext cx="5064207"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2000" dirty="0" smtClean="0"/>
              <a:t>Motor cortex and the </a:t>
            </a:r>
            <a:r>
              <a:rPr lang="en-GB" altLang="it-IT" sz="2000" dirty="0" err="1" smtClean="0"/>
              <a:t>fronto</a:t>
            </a:r>
            <a:r>
              <a:rPr lang="en-GB" altLang="it-IT" sz="2000" dirty="0" smtClean="0"/>
              <a:t>-parietal system</a:t>
            </a:r>
            <a:endParaRPr lang="en-GB" altLang="it-IT" sz="2000" dirty="0"/>
          </a:p>
        </p:txBody>
      </p:sp>
      <p:sp>
        <p:nvSpPr>
          <p:cNvPr id="87043" name="Text Box 4"/>
          <p:cNvSpPr txBox="1">
            <a:spLocks noChangeArrowheads="1"/>
          </p:cNvSpPr>
          <p:nvPr/>
        </p:nvSpPr>
        <p:spPr bwMode="auto">
          <a:xfrm>
            <a:off x="5715000" y="76200"/>
            <a:ext cx="3352800" cy="2400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r">
              <a:spcBef>
                <a:spcPct val="50000"/>
              </a:spcBef>
              <a:buFontTx/>
              <a:buNone/>
            </a:pPr>
            <a:r>
              <a:rPr lang="en-GB" altLang="it-IT" sz="1500" dirty="0"/>
              <a:t>Many researchers divide the </a:t>
            </a:r>
            <a:r>
              <a:rPr lang="en-GB" altLang="it-IT" sz="1500" dirty="0" smtClean="0"/>
              <a:t>motor cortex </a:t>
            </a:r>
            <a:r>
              <a:rPr lang="en-GB" altLang="it-IT" sz="1500" dirty="0"/>
              <a:t>into 7 areas: primary motor </a:t>
            </a:r>
            <a:r>
              <a:rPr lang="en-GB" altLang="it-IT" sz="1500" dirty="0" smtClean="0"/>
              <a:t>area (M1, F1), </a:t>
            </a:r>
            <a:r>
              <a:rPr lang="en-GB" altLang="it-IT" sz="1500" dirty="0"/>
              <a:t>premotor  </a:t>
            </a:r>
            <a:r>
              <a:rPr lang="en-GB" altLang="it-IT" sz="1500" dirty="0" err="1"/>
              <a:t>dorso</a:t>
            </a:r>
            <a:r>
              <a:rPr lang="en-GB" altLang="it-IT" sz="1500" dirty="0"/>
              <a:t>-rostral area (</a:t>
            </a:r>
            <a:r>
              <a:rPr lang="en-GB" altLang="it-IT" sz="1500" dirty="0" err="1"/>
              <a:t>PMdr</a:t>
            </a:r>
            <a:r>
              <a:rPr lang="en-GB" altLang="it-IT" sz="1500" dirty="0"/>
              <a:t>, F2</a:t>
            </a:r>
            <a:r>
              <a:rPr lang="en-GB" altLang="it-IT" sz="1500" dirty="0" smtClean="0"/>
              <a:t>), supplementary </a:t>
            </a:r>
            <a:r>
              <a:rPr lang="en-GB" altLang="it-IT" sz="1500" dirty="0"/>
              <a:t>motor area (</a:t>
            </a:r>
            <a:r>
              <a:rPr lang="en-GB" altLang="it-IT" sz="1500" dirty="0" err="1"/>
              <a:t>SMA</a:t>
            </a:r>
            <a:r>
              <a:rPr lang="en-GB" altLang="it-IT" sz="1500" dirty="0"/>
              <a:t>, F3), premotor </a:t>
            </a:r>
            <a:r>
              <a:rPr lang="en-GB" altLang="it-IT" sz="1500" dirty="0" err="1"/>
              <a:t>ventro</a:t>
            </a:r>
            <a:r>
              <a:rPr lang="en-GB" altLang="it-IT" sz="1500" dirty="0"/>
              <a:t>-rostral area (</a:t>
            </a:r>
            <a:r>
              <a:rPr lang="en-GB" altLang="it-IT" sz="1500" dirty="0" err="1"/>
              <a:t>PMvr</a:t>
            </a:r>
            <a:r>
              <a:rPr lang="en-GB" altLang="it-IT" sz="1500" dirty="0"/>
              <a:t>, F4</a:t>
            </a:r>
            <a:r>
              <a:rPr lang="en-GB" altLang="it-IT" sz="1500" dirty="0" smtClean="0"/>
              <a:t>), premotor </a:t>
            </a:r>
            <a:r>
              <a:rPr lang="en-GB" altLang="it-IT" sz="1500" dirty="0" err="1" smtClean="0"/>
              <a:t>ventro</a:t>
            </a:r>
            <a:r>
              <a:rPr lang="en-GB" altLang="it-IT" sz="1500" dirty="0" smtClean="0"/>
              <a:t>-caudal area </a:t>
            </a:r>
            <a:r>
              <a:rPr lang="en-GB" altLang="it-IT" sz="1500" dirty="0"/>
              <a:t>(</a:t>
            </a:r>
            <a:r>
              <a:rPr lang="en-GB" altLang="it-IT" sz="1500" dirty="0" err="1"/>
              <a:t>PMvc</a:t>
            </a:r>
            <a:r>
              <a:rPr lang="en-GB" altLang="it-IT" sz="1500" dirty="0"/>
              <a:t>, F5</a:t>
            </a:r>
            <a:r>
              <a:rPr lang="en-GB" altLang="it-IT" sz="1500" dirty="0" smtClean="0"/>
              <a:t>), pre-supplementary motor </a:t>
            </a:r>
            <a:r>
              <a:rPr lang="en-GB" altLang="it-IT" sz="1500" dirty="0"/>
              <a:t>area </a:t>
            </a:r>
            <a:r>
              <a:rPr lang="en-GB" altLang="it-IT" sz="1500" dirty="0" smtClean="0"/>
              <a:t>(pre-</a:t>
            </a:r>
            <a:r>
              <a:rPr lang="en-GB" altLang="it-IT" sz="1500" dirty="0" err="1" smtClean="0"/>
              <a:t>SMA</a:t>
            </a:r>
            <a:r>
              <a:rPr lang="en-GB" altLang="it-IT" sz="1500" dirty="0"/>
              <a:t>, F6</a:t>
            </a:r>
            <a:r>
              <a:rPr lang="en-GB" altLang="it-IT" sz="1500" dirty="0" smtClean="0"/>
              <a:t>), </a:t>
            </a:r>
            <a:r>
              <a:rPr lang="en-GB" altLang="it-IT" sz="1500" dirty="0"/>
              <a:t>premotor </a:t>
            </a:r>
            <a:r>
              <a:rPr lang="en-GB" altLang="it-IT" sz="1500" dirty="0" err="1"/>
              <a:t>dorso</a:t>
            </a:r>
            <a:r>
              <a:rPr lang="en-GB" altLang="it-IT" sz="1500" dirty="0"/>
              <a:t>-caudal area (</a:t>
            </a:r>
            <a:r>
              <a:rPr lang="en-GB" altLang="it-IT" sz="1500" dirty="0" err="1"/>
              <a:t>PMdc</a:t>
            </a:r>
            <a:r>
              <a:rPr lang="en-GB" altLang="it-IT" sz="1500" dirty="0"/>
              <a:t>, F7)</a:t>
            </a:r>
          </a:p>
        </p:txBody>
      </p:sp>
      <p:sp>
        <p:nvSpPr>
          <p:cNvPr id="87044" name="Oval 5"/>
          <p:cNvSpPr>
            <a:spLocks noChangeArrowheads="1"/>
          </p:cNvSpPr>
          <p:nvPr/>
        </p:nvSpPr>
        <p:spPr bwMode="auto">
          <a:xfrm>
            <a:off x="2451100" y="939800"/>
            <a:ext cx="457200" cy="457200"/>
          </a:xfrm>
          <a:prstGeom prst="ellipse">
            <a:avLst/>
          </a:prstGeom>
          <a:noFill/>
          <a:ln w="19050">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87045" name="Oval 6"/>
          <p:cNvSpPr>
            <a:spLocks noChangeArrowheads="1"/>
          </p:cNvSpPr>
          <p:nvPr/>
        </p:nvSpPr>
        <p:spPr bwMode="auto">
          <a:xfrm>
            <a:off x="1981200" y="914400"/>
            <a:ext cx="457200" cy="457200"/>
          </a:xfrm>
          <a:prstGeom prst="ellipse">
            <a:avLst/>
          </a:prstGeom>
          <a:noFill/>
          <a:ln w="19050">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87046" name="Oval 7"/>
          <p:cNvSpPr>
            <a:spLocks noChangeArrowheads="1"/>
          </p:cNvSpPr>
          <p:nvPr/>
        </p:nvSpPr>
        <p:spPr bwMode="auto">
          <a:xfrm>
            <a:off x="1511300" y="4927600"/>
            <a:ext cx="457200" cy="457200"/>
          </a:xfrm>
          <a:prstGeom prst="ellipse">
            <a:avLst/>
          </a:prstGeom>
          <a:noFill/>
          <a:ln w="19050">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87047" name="Oval 8"/>
          <p:cNvSpPr>
            <a:spLocks noChangeArrowheads="1"/>
          </p:cNvSpPr>
          <p:nvPr/>
        </p:nvSpPr>
        <p:spPr bwMode="auto">
          <a:xfrm>
            <a:off x="444500" y="3327400"/>
            <a:ext cx="457200" cy="457200"/>
          </a:xfrm>
          <a:prstGeom prst="ellipse">
            <a:avLst/>
          </a:prstGeom>
          <a:noFill/>
          <a:ln w="19050">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87048" name="Oval 9"/>
          <p:cNvSpPr>
            <a:spLocks noChangeArrowheads="1"/>
          </p:cNvSpPr>
          <p:nvPr/>
        </p:nvSpPr>
        <p:spPr bwMode="auto">
          <a:xfrm>
            <a:off x="76200" y="3314700"/>
            <a:ext cx="457200" cy="457200"/>
          </a:xfrm>
          <a:prstGeom prst="ellipse">
            <a:avLst/>
          </a:prstGeom>
          <a:noFill/>
          <a:ln w="19050">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87049" name="Oval 10"/>
          <p:cNvSpPr>
            <a:spLocks noChangeArrowheads="1"/>
          </p:cNvSpPr>
          <p:nvPr/>
        </p:nvSpPr>
        <p:spPr bwMode="auto">
          <a:xfrm>
            <a:off x="901700" y="4889500"/>
            <a:ext cx="457200" cy="457200"/>
          </a:xfrm>
          <a:prstGeom prst="ellipse">
            <a:avLst/>
          </a:prstGeom>
          <a:noFill/>
          <a:ln w="19050">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87050" name="Oval 11"/>
          <p:cNvSpPr>
            <a:spLocks noChangeArrowheads="1"/>
          </p:cNvSpPr>
          <p:nvPr/>
        </p:nvSpPr>
        <p:spPr bwMode="auto">
          <a:xfrm>
            <a:off x="1600200" y="927100"/>
            <a:ext cx="457200" cy="457200"/>
          </a:xfrm>
          <a:prstGeom prst="ellipse">
            <a:avLst/>
          </a:prstGeom>
          <a:noFill/>
          <a:ln w="19050">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089" name="Group 2"/>
          <p:cNvGrpSpPr>
            <a:grpSpLocks/>
          </p:cNvGrpSpPr>
          <p:nvPr/>
        </p:nvGrpSpPr>
        <p:grpSpPr bwMode="auto">
          <a:xfrm>
            <a:off x="1524000" y="1512888"/>
            <a:ext cx="6705600" cy="5116512"/>
            <a:chOff x="768" y="953"/>
            <a:chExt cx="4224" cy="3223"/>
          </a:xfrm>
        </p:grpSpPr>
        <p:grpSp>
          <p:nvGrpSpPr>
            <p:cNvPr id="89091" name="Group 3"/>
            <p:cNvGrpSpPr>
              <a:grpSpLocks/>
            </p:cNvGrpSpPr>
            <p:nvPr/>
          </p:nvGrpSpPr>
          <p:grpSpPr bwMode="auto">
            <a:xfrm>
              <a:off x="768" y="953"/>
              <a:ext cx="4224" cy="3223"/>
              <a:chOff x="768" y="953"/>
              <a:chExt cx="4224" cy="3223"/>
            </a:xfrm>
          </p:grpSpPr>
          <p:pic>
            <p:nvPicPr>
              <p:cNvPr id="89099" name="Picture 4" descr="Aree parietali e frontali vuoto"/>
              <p:cNvPicPr>
                <a:picLocks noChangeAspect="1" noChangeArrowheads="1"/>
              </p:cNvPicPr>
              <p:nvPr/>
            </p:nvPicPr>
            <p:blipFill>
              <a:blip r:embed="rId3">
                <a:extLst>
                  <a:ext uri="{28A0092B-C50C-407E-A947-70E740481C1C}">
                    <a14:useLocalDpi xmlns:a14="http://schemas.microsoft.com/office/drawing/2010/main" val="0"/>
                  </a:ext>
                </a:extLst>
              </a:blip>
              <a:srcRect b="3271"/>
              <a:stretch>
                <a:fillRect/>
              </a:stretch>
            </p:blipFill>
            <p:spPr bwMode="auto">
              <a:xfrm>
                <a:off x="768" y="953"/>
                <a:ext cx="4224" cy="3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100" name="Oval 5"/>
              <p:cNvSpPr>
                <a:spLocks noChangeArrowheads="1"/>
              </p:cNvSpPr>
              <p:nvPr/>
            </p:nvSpPr>
            <p:spPr bwMode="auto">
              <a:xfrm>
                <a:off x="1872" y="976"/>
                <a:ext cx="288" cy="288"/>
              </a:xfrm>
              <a:prstGeom prst="ellipse">
                <a:avLst/>
              </a:prstGeom>
              <a:noFill/>
              <a:ln w="19050">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89101" name="Oval 6"/>
              <p:cNvSpPr>
                <a:spLocks noChangeArrowheads="1"/>
              </p:cNvSpPr>
              <p:nvPr/>
            </p:nvSpPr>
            <p:spPr bwMode="auto">
              <a:xfrm>
                <a:off x="1936" y="2784"/>
                <a:ext cx="288" cy="288"/>
              </a:xfrm>
              <a:prstGeom prst="ellipse">
                <a:avLst/>
              </a:prstGeom>
              <a:noFill/>
              <a:ln w="19050">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89102" name="Oval 7"/>
              <p:cNvSpPr>
                <a:spLocks noChangeArrowheads="1"/>
              </p:cNvSpPr>
              <p:nvPr/>
            </p:nvSpPr>
            <p:spPr bwMode="auto">
              <a:xfrm>
                <a:off x="2336" y="2800"/>
                <a:ext cx="288" cy="288"/>
              </a:xfrm>
              <a:prstGeom prst="ellipse">
                <a:avLst/>
              </a:prstGeom>
              <a:noFill/>
              <a:ln w="19050">
                <a:solidFill>
                  <a:srgbClr val="0000FF"/>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89103" name="Oval 8"/>
              <p:cNvSpPr>
                <a:spLocks noChangeArrowheads="1"/>
              </p:cNvSpPr>
              <p:nvPr/>
            </p:nvSpPr>
            <p:spPr bwMode="auto">
              <a:xfrm>
                <a:off x="2632" y="1088"/>
                <a:ext cx="288" cy="288"/>
              </a:xfrm>
              <a:prstGeom prst="ellipse">
                <a:avLst/>
              </a:prstGeom>
              <a:noFill/>
              <a:ln w="19050">
                <a:solidFill>
                  <a:srgbClr val="0000FF"/>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grpSp>
        <p:sp>
          <p:nvSpPr>
            <p:cNvPr id="89092" name="AutoShape 9"/>
            <p:cNvSpPr>
              <a:spLocks noChangeArrowheads="1"/>
            </p:cNvSpPr>
            <p:nvPr/>
          </p:nvSpPr>
          <p:spPr bwMode="auto">
            <a:xfrm>
              <a:off x="1680" y="1248"/>
              <a:ext cx="381" cy="144"/>
            </a:xfrm>
            <a:prstGeom prst="curvedDownArrow">
              <a:avLst>
                <a:gd name="adj1" fmla="val 52917"/>
                <a:gd name="adj2" fmla="val 105833"/>
                <a:gd name="adj3" fmla="val 33333"/>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89093" name="AutoShape 10"/>
            <p:cNvSpPr>
              <a:spLocks noChangeArrowheads="1"/>
            </p:cNvSpPr>
            <p:nvPr/>
          </p:nvSpPr>
          <p:spPr bwMode="auto">
            <a:xfrm rot="-2066857">
              <a:off x="1587" y="1440"/>
              <a:ext cx="381" cy="144"/>
            </a:xfrm>
            <a:prstGeom prst="curvedDownArrow">
              <a:avLst>
                <a:gd name="adj1" fmla="val 45824"/>
                <a:gd name="adj2" fmla="val 111113"/>
                <a:gd name="adj3" fmla="val 33333"/>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89094" name="AutoShape 11"/>
            <p:cNvSpPr>
              <a:spLocks noChangeArrowheads="1"/>
            </p:cNvSpPr>
            <p:nvPr/>
          </p:nvSpPr>
          <p:spPr bwMode="auto">
            <a:xfrm rot="-2621158">
              <a:off x="1358" y="1644"/>
              <a:ext cx="624" cy="144"/>
            </a:xfrm>
            <a:prstGeom prst="curvedDownArrow">
              <a:avLst>
                <a:gd name="adj1" fmla="val 30835"/>
                <a:gd name="adj2" fmla="val 117502"/>
                <a:gd name="adj3" fmla="val 33333"/>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89095" name="AutoShape 12"/>
            <p:cNvSpPr>
              <a:spLocks noChangeArrowheads="1"/>
            </p:cNvSpPr>
            <p:nvPr/>
          </p:nvSpPr>
          <p:spPr bwMode="auto">
            <a:xfrm>
              <a:off x="1776" y="3072"/>
              <a:ext cx="381" cy="144"/>
            </a:xfrm>
            <a:prstGeom prst="curvedDownArrow">
              <a:avLst>
                <a:gd name="adj1" fmla="val 52917"/>
                <a:gd name="adj2" fmla="val 105833"/>
                <a:gd name="adj3" fmla="val 33333"/>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89096" name="AutoShape 13"/>
            <p:cNvSpPr>
              <a:spLocks noChangeArrowheads="1"/>
            </p:cNvSpPr>
            <p:nvPr/>
          </p:nvSpPr>
          <p:spPr bwMode="auto">
            <a:xfrm>
              <a:off x="1536" y="2976"/>
              <a:ext cx="672" cy="288"/>
            </a:xfrm>
            <a:prstGeom prst="curvedDownArrow">
              <a:avLst>
                <a:gd name="adj1" fmla="val 23474"/>
                <a:gd name="adj2" fmla="val 70140"/>
                <a:gd name="adj3" fmla="val 24653"/>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89097" name="AutoShape 14"/>
            <p:cNvSpPr>
              <a:spLocks noChangeArrowheads="1"/>
            </p:cNvSpPr>
            <p:nvPr/>
          </p:nvSpPr>
          <p:spPr bwMode="auto">
            <a:xfrm flipH="1">
              <a:off x="2067" y="1248"/>
              <a:ext cx="381" cy="144"/>
            </a:xfrm>
            <a:prstGeom prst="curvedDownArrow">
              <a:avLst>
                <a:gd name="adj1" fmla="val 52917"/>
                <a:gd name="adj2" fmla="val 105833"/>
                <a:gd name="adj3" fmla="val 33333"/>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89098" name="AutoShape 15"/>
            <p:cNvSpPr>
              <a:spLocks noChangeArrowheads="1"/>
            </p:cNvSpPr>
            <p:nvPr/>
          </p:nvSpPr>
          <p:spPr bwMode="auto">
            <a:xfrm flipH="1">
              <a:off x="2112" y="3024"/>
              <a:ext cx="381" cy="144"/>
            </a:xfrm>
            <a:prstGeom prst="curvedDownArrow">
              <a:avLst>
                <a:gd name="adj1" fmla="val 52917"/>
                <a:gd name="adj2" fmla="val 105833"/>
                <a:gd name="adj3" fmla="val 33333"/>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grpSp>
      <p:sp>
        <p:nvSpPr>
          <p:cNvPr id="89090" name="Rectangle 16"/>
          <p:cNvSpPr>
            <a:spLocks noChangeArrowheads="1"/>
          </p:cNvSpPr>
          <p:nvPr/>
        </p:nvSpPr>
        <p:spPr bwMode="auto">
          <a:xfrm>
            <a:off x="76200" y="449377"/>
            <a:ext cx="8960296" cy="13234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1600" b="1" dirty="0">
                <a:solidFill>
                  <a:srgbClr val="FF0000"/>
                </a:solidFill>
              </a:rPr>
              <a:t>Primary motor area (F1, </a:t>
            </a:r>
            <a:r>
              <a:rPr lang="en-GB" altLang="it-IT" sz="1600" b="1" dirty="0" smtClean="0">
                <a:solidFill>
                  <a:srgbClr val="FF0000"/>
                </a:solidFill>
              </a:rPr>
              <a:t>M1)</a:t>
            </a:r>
          </a:p>
          <a:p>
            <a:pPr>
              <a:spcBef>
                <a:spcPct val="0"/>
              </a:spcBef>
              <a:buFontTx/>
              <a:buNone/>
            </a:pPr>
            <a:r>
              <a:rPr lang="en-GB" altLang="it-IT" sz="1600" dirty="0" err="1" smtClean="0"/>
              <a:t>Somatotopic</a:t>
            </a:r>
            <a:r>
              <a:rPr lang="en-GB" altLang="it-IT" sz="1600" dirty="0" smtClean="0"/>
              <a:t>; simple</a:t>
            </a:r>
            <a:r>
              <a:rPr lang="en-GB" altLang="it-IT" sz="1600" dirty="0"/>
              <a:t>, single joint </a:t>
            </a:r>
            <a:r>
              <a:rPr lang="en-GB" altLang="it-IT" sz="1600" dirty="0" smtClean="0"/>
              <a:t>movements.</a:t>
            </a:r>
          </a:p>
          <a:p>
            <a:pPr>
              <a:spcBef>
                <a:spcPct val="0"/>
              </a:spcBef>
              <a:buFontTx/>
              <a:buNone/>
            </a:pPr>
            <a:r>
              <a:rPr lang="en-GB" altLang="it-IT" sz="1600" dirty="0" smtClean="0"/>
              <a:t>Movements </a:t>
            </a:r>
            <a:r>
              <a:rPr lang="en-GB" altLang="it-IT" sz="1600" dirty="0"/>
              <a:t>are encoded by populations of </a:t>
            </a:r>
            <a:r>
              <a:rPr lang="en-GB" altLang="it-IT" sz="1600" dirty="0" smtClean="0"/>
              <a:t>neurons.</a:t>
            </a:r>
          </a:p>
          <a:p>
            <a:pPr>
              <a:spcBef>
                <a:spcPct val="0"/>
              </a:spcBef>
              <a:buFontTx/>
              <a:buNone/>
            </a:pPr>
            <a:r>
              <a:rPr lang="en-GB" altLang="it-IT" sz="1600" dirty="0" smtClean="0"/>
              <a:t>Main parietal </a:t>
            </a:r>
            <a:r>
              <a:rPr lang="en-GB" altLang="it-IT" sz="1600" dirty="0"/>
              <a:t>connections</a:t>
            </a:r>
            <a:r>
              <a:rPr lang="en-GB" altLang="it-IT" sz="1600" dirty="0" smtClean="0"/>
              <a:t>: PE, for the localization </a:t>
            </a:r>
            <a:r>
              <a:rPr lang="en-GB" altLang="it-IT" sz="1600" dirty="0"/>
              <a:t>of limbs in space, in a coordinate system </a:t>
            </a:r>
            <a:r>
              <a:rPr lang="en-GB" altLang="it-IT" sz="1600" dirty="0" smtClean="0"/>
              <a:t>referred </a:t>
            </a:r>
            <a:r>
              <a:rPr lang="en-GB" altLang="it-IT" sz="1600" dirty="0"/>
              <a:t>to the </a:t>
            </a:r>
            <a:r>
              <a:rPr lang="en-GB" altLang="it-IT" sz="1600" dirty="0" smtClean="0"/>
              <a:t>body</a:t>
            </a:r>
            <a:endParaRPr lang="en-GB" altLang="it-IT" sz="1600" dirty="0"/>
          </a:p>
        </p:txBody>
      </p:sp>
      <p:sp>
        <p:nvSpPr>
          <p:cNvPr id="17" name="Text Box 3"/>
          <p:cNvSpPr txBox="1">
            <a:spLocks noChangeArrowheads="1"/>
          </p:cNvSpPr>
          <p:nvPr/>
        </p:nvSpPr>
        <p:spPr bwMode="auto">
          <a:xfrm>
            <a:off x="11849" y="4554"/>
            <a:ext cx="5064207"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2000" dirty="0" smtClean="0"/>
              <a:t>Motor cortex and the </a:t>
            </a:r>
            <a:r>
              <a:rPr lang="en-GB" altLang="it-IT" sz="2000" dirty="0" err="1" smtClean="0"/>
              <a:t>fronto</a:t>
            </a:r>
            <a:r>
              <a:rPr lang="en-GB" altLang="it-IT" sz="2000" dirty="0" smtClean="0"/>
              <a:t>-parietal system</a:t>
            </a:r>
            <a:endParaRPr lang="en-GB" altLang="it-IT" sz="20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2" descr="Aree parietali e frontali vu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512888"/>
            <a:ext cx="6705600" cy="528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8" name="AutoShape 3"/>
          <p:cNvSpPr>
            <a:spLocks noChangeArrowheads="1"/>
          </p:cNvSpPr>
          <p:nvPr/>
        </p:nvSpPr>
        <p:spPr bwMode="auto">
          <a:xfrm rot="904051" flipH="1">
            <a:off x="2749550" y="4673600"/>
            <a:ext cx="1295400" cy="609600"/>
          </a:xfrm>
          <a:prstGeom prst="curvedDownArrow">
            <a:avLst>
              <a:gd name="adj1" fmla="val 11747"/>
              <a:gd name="adj2" fmla="val 56981"/>
              <a:gd name="adj3" fmla="val 13718"/>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91139" name="Oval 4"/>
          <p:cNvSpPr>
            <a:spLocks noChangeArrowheads="1"/>
          </p:cNvSpPr>
          <p:nvPr/>
        </p:nvSpPr>
        <p:spPr bwMode="auto">
          <a:xfrm>
            <a:off x="4318000" y="4584700"/>
            <a:ext cx="457200" cy="457200"/>
          </a:xfrm>
          <a:prstGeom prst="ellipse">
            <a:avLst/>
          </a:prstGeom>
          <a:noFill/>
          <a:ln w="19050">
            <a:solidFill>
              <a:srgbClr val="0000FF"/>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91140" name="Oval 5"/>
          <p:cNvSpPr>
            <a:spLocks noChangeArrowheads="1"/>
          </p:cNvSpPr>
          <p:nvPr/>
        </p:nvSpPr>
        <p:spPr bwMode="auto">
          <a:xfrm>
            <a:off x="2286000" y="4495800"/>
            <a:ext cx="457200" cy="457200"/>
          </a:xfrm>
          <a:prstGeom prst="ellipse">
            <a:avLst/>
          </a:prstGeom>
          <a:noFill/>
          <a:ln w="19050">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91141" name="Oval 6"/>
          <p:cNvSpPr>
            <a:spLocks noChangeArrowheads="1"/>
          </p:cNvSpPr>
          <p:nvPr/>
        </p:nvSpPr>
        <p:spPr bwMode="auto">
          <a:xfrm>
            <a:off x="1828800" y="4572000"/>
            <a:ext cx="457200" cy="457200"/>
          </a:xfrm>
          <a:prstGeom prst="ellipse">
            <a:avLst/>
          </a:prstGeom>
          <a:noFill/>
          <a:ln w="19050">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91142" name="AutoShape 7"/>
          <p:cNvSpPr>
            <a:spLocks noChangeArrowheads="1"/>
          </p:cNvSpPr>
          <p:nvPr/>
        </p:nvSpPr>
        <p:spPr bwMode="auto">
          <a:xfrm rot="-1784224">
            <a:off x="1371600" y="4876800"/>
            <a:ext cx="1295400" cy="609600"/>
          </a:xfrm>
          <a:prstGeom prst="curvedDownArrow">
            <a:avLst>
              <a:gd name="adj1" fmla="val 11747"/>
              <a:gd name="adj2" fmla="val 56981"/>
              <a:gd name="adj3" fmla="val 13718"/>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91143" name="Rectangle 8"/>
          <p:cNvSpPr>
            <a:spLocks noChangeArrowheads="1"/>
          </p:cNvSpPr>
          <p:nvPr/>
        </p:nvSpPr>
        <p:spPr bwMode="auto">
          <a:xfrm>
            <a:off x="76201" y="305361"/>
            <a:ext cx="8600255" cy="13234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1600" b="1" dirty="0">
                <a:solidFill>
                  <a:srgbClr val="FF0000"/>
                </a:solidFill>
              </a:rPr>
              <a:t>Supplementary motor area (</a:t>
            </a:r>
            <a:r>
              <a:rPr lang="en-GB" altLang="it-IT" sz="1600" b="1" dirty="0" err="1">
                <a:solidFill>
                  <a:srgbClr val="FF0000"/>
                </a:solidFill>
              </a:rPr>
              <a:t>SMA</a:t>
            </a:r>
            <a:r>
              <a:rPr lang="en-GB" altLang="it-IT" sz="1600" b="1" dirty="0">
                <a:solidFill>
                  <a:srgbClr val="FF0000"/>
                </a:solidFill>
              </a:rPr>
              <a:t>, F3) and pre-</a:t>
            </a:r>
            <a:r>
              <a:rPr lang="en-GB" altLang="it-IT" sz="1600" b="1" dirty="0" err="1">
                <a:solidFill>
                  <a:srgbClr val="FF0000"/>
                </a:solidFill>
              </a:rPr>
              <a:t>SMA</a:t>
            </a:r>
            <a:r>
              <a:rPr lang="en-GB" altLang="it-IT" sz="1600" b="1" dirty="0">
                <a:solidFill>
                  <a:srgbClr val="FF0000"/>
                </a:solidFill>
              </a:rPr>
              <a:t> (</a:t>
            </a:r>
            <a:r>
              <a:rPr lang="en-GB" altLang="it-IT" sz="1600" b="1" dirty="0" smtClean="0">
                <a:solidFill>
                  <a:srgbClr val="FF0000"/>
                </a:solidFill>
              </a:rPr>
              <a:t>F6)</a:t>
            </a:r>
          </a:p>
          <a:p>
            <a:pPr>
              <a:spcBef>
                <a:spcPct val="0"/>
              </a:spcBef>
              <a:buFontTx/>
              <a:buNone/>
            </a:pPr>
            <a:r>
              <a:rPr lang="en-GB" altLang="it-IT" sz="1600" dirty="0" err="1" smtClean="0"/>
              <a:t>Somatotopic</a:t>
            </a:r>
            <a:r>
              <a:rPr lang="en-GB" altLang="it-IT" sz="1600" dirty="0" smtClean="0"/>
              <a:t>.</a:t>
            </a:r>
          </a:p>
          <a:p>
            <a:pPr>
              <a:spcBef>
                <a:spcPct val="0"/>
              </a:spcBef>
              <a:buFontTx/>
              <a:buNone/>
            </a:pPr>
            <a:r>
              <a:rPr lang="en-GB" altLang="it-IT" sz="1600" dirty="0" smtClean="0"/>
              <a:t>F3</a:t>
            </a:r>
            <a:r>
              <a:rPr lang="en-GB" altLang="it-IT" sz="1600" dirty="0"/>
              <a:t>: </a:t>
            </a:r>
            <a:r>
              <a:rPr lang="en-GB" altLang="it-IT" sz="1600" dirty="0" smtClean="0"/>
              <a:t>main parietal </a:t>
            </a:r>
            <a:r>
              <a:rPr lang="en-GB" altLang="it-IT" sz="1600" dirty="0"/>
              <a:t>connections </a:t>
            </a:r>
            <a:r>
              <a:rPr lang="en-GB" altLang="it-IT" sz="1600" dirty="0" smtClean="0"/>
              <a:t>with </a:t>
            </a:r>
            <a:r>
              <a:rPr lang="en-GB" altLang="it-IT" sz="1600" dirty="0" err="1" smtClean="0"/>
              <a:t>Peci</a:t>
            </a:r>
            <a:r>
              <a:rPr lang="en-GB" altLang="it-IT" sz="1600" dirty="0" smtClean="0"/>
              <a:t> (secondary </a:t>
            </a:r>
            <a:r>
              <a:rPr lang="en-GB" altLang="it-IT" sz="1600" dirty="0"/>
              <a:t>sensory area</a:t>
            </a:r>
            <a:r>
              <a:rPr lang="en-GB" altLang="it-IT" sz="1600" dirty="0" smtClean="0"/>
              <a:t>): </a:t>
            </a:r>
            <a:r>
              <a:rPr lang="en-GB" altLang="it-IT" sz="1600" dirty="0"/>
              <a:t>postural </a:t>
            </a:r>
            <a:r>
              <a:rPr lang="en-GB" altLang="it-IT" sz="1600" dirty="0" smtClean="0"/>
              <a:t>information.</a:t>
            </a:r>
          </a:p>
          <a:p>
            <a:pPr>
              <a:spcBef>
                <a:spcPct val="0"/>
              </a:spcBef>
              <a:buFontTx/>
              <a:buNone/>
            </a:pPr>
            <a:r>
              <a:rPr lang="en-GB" altLang="it-IT" sz="1600" dirty="0" smtClean="0"/>
              <a:t>F6</a:t>
            </a:r>
            <a:r>
              <a:rPr lang="en-GB" altLang="it-IT" sz="1600" dirty="0"/>
              <a:t>: poor parietal </a:t>
            </a:r>
            <a:r>
              <a:rPr lang="en-GB" altLang="it-IT" sz="1600" dirty="0" smtClean="0"/>
              <a:t>connections. Prevalent connections  with </a:t>
            </a:r>
            <a:r>
              <a:rPr lang="en-GB" altLang="it-IT" sz="1600" dirty="0"/>
              <a:t>prefrontal </a:t>
            </a:r>
            <a:r>
              <a:rPr lang="en-GB" altLang="it-IT" sz="1600" dirty="0" smtClean="0"/>
              <a:t>cortex for spatial and temporal </a:t>
            </a:r>
            <a:r>
              <a:rPr lang="en-GB" altLang="it-IT" sz="1600" dirty="0"/>
              <a:t>aspects of motion </a:t>
            </a:r>
            <a:r>
              <a:rPr lang="en-GB" altLang="it-IT" sz="1600" dirty="0" smtClean="0"/>
              <a:t>planning</a:t>
            </a:r>
            <a:endParaRPr lang="en-GB" altLang="it-IT" sz="1600" dirty="0"/>
          </a:p>
        </p:txBody>
      </p:sp>
      <p:sp>
        <p:nvSpPr>
          <p:cNvPr id="9" name="Text Box 3"/>
          <p:cNvSpPr txBox="1">
            <a:spLocks noChangeArrowheads="1"/>
          </p:cNvSpPr>
          <p:nvPr/>
        </p:nvSpPr>
        <p:spPr bwMode="auto">
          <a:xfrm>
            <a:off x="11849" y="4554"/>
            <a:ext cx="5064207"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2000" dirty="0" smtClean="0"/>
              <a:t>Motor cortex and the </a:t>
            </a:r>
            <a:r>
              <a:rPr lang="en-GB" altLang="it-IT" sz="2000" dirty="0" err="1" smtClean="0"/>
              <a:t>fronto</a:t>
            </a:r>
            <a:r>
              <a:rPr lang="en-GB" altLang="it-IT" sz="2000" dirty="0" smtClean="0"/>
              <a:t>-parietal system</a:t>
            </a:r>
            <a:endParaRPr lang="en-GB" altLang="it-IT" sz="20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ext Box 1026"/>
          <p:cNvSpPr txBox="1">
            <a:spLocks noChangeArrowheads="1"/>
          </p:cNvSpPr>
          <p:nvPr/>
        </p:nvSpPr>
        <p:spPr bwMode="auto">
          <a:xfrm>
            <a:off x="212725" y="5068888"/>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2400"/>
          </a:p>
        </p:txBody>
      </p:sp>
      <p:sp>
        <p:nvSpPr>
          <p:cNvPr id="93186" name="Text Box 1027"/>
          <p:cNvSpPr txBox="1">
            <a:spLocks noChangeArrowheads="1"/>
          </p:cNvSpPr>
          <p:nvPr/>
        </p:nvSpPr>
        <p:spPr bwMode="auto">
          <a:xfrm>
            <a:off x="746125" y="4078288"/>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2400"/>
          </a:p>
        </p:txBody>
      </p:sp>
      <p:pic>
        <p:nvPicPr>
          <p:cNvPr id="93187" name="Picture 1028" descr="Aree parietali e frontali vu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512888"/>
            <a:ext cx="6705600" cy="528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8" name="AutoShape 1029"/>
          <p:cNvSpPr>
            <a:spLocks noChangeArrowheads="1"/>
          </p:cNvSpPr>
          <p:nvPr/>
        </p:nvSpPr>
        <p:spPr bwMode="auto">
          <a:xfrm rot="1211018" flipH="1">
            <a:off x="2443163" y="1314450"/>
            <a:ext cx="4795837" cy="1581150"/>
          </a:xfrm>
          <a:prstGeom prst="curvedDownArrow">
            <a:avLst>
              <a:gd name="adj1" fmla="val 7035"/>
              <a:gd name="adj2" fmla="val 55509"/>
              <a:gd name="adj3" fmla="val 130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93189" name="AutoShape 1030"/>
          <p:cNvSpPr>
            <a:spLocks noChangeArrowheads="1"/>
          </p:cNvSpPr>
          <p:nvPr/>
        </p:nvSpPr>
        <p:spPr bwMode="auto">
          <a:xfrm rot="265799" flipH="1">
            <a:off x="2681288" y="1606550"/>
            <a:ext cx="1604962" cy="603250"/>
          </a:xfrm>
          <a:prstGeom prst="curvedDownArrow">
            <a:avLst>
              <a:gd name="adj1" fmla="val 10236"/>
              <a:gd name="adj2" fmla="val 66870"/>
              <a:gd name="adj3" fmla="val 13718"/>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93190" name="AutoShape 1031"/>
          <p:cNvSpPr>
            <a:spLocks noChangeArrowheads="1"/>
          </p:cNvSpPr>
          <p:nvPr/>
        </p:nvSpPr>
        <p:spPr bwMode="auto">
          <a:xfrm rot="1051048" flipH="1" flipV="1">
            <a:off x="1905000" y="2743200"/>
            <a:ext cx="5029200" cy="2495550"/>
          </a:xfrm>
          <a:prstGeom prst="curvedDownArrow">
            <a:avLst>
              <a:gd name="adj1" fmla="val 4674"/>
              <a:gd name="adj2" fmla="val 36881"/>
              <a:gd name="adj3" fmla="val 130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93191" name="AutoShape 1032"/>
          <p:cNvSpPr>
            <a:spLocks noChangeArrowheads="1"/>
          </p:cNvSpPr>
          <p:nvPr/>
        </p:nvSpPr>
        <p:spPr bwMode="auto">
          <a:xfrm rot="1051048" flipH="1" flipV="1">
            <a:off x="1752600" y="2895600"/>
            <a:ext cx="5334000" cy="2419350"/>
          </a:xfrm>
          <a:prstGeom prst="curvedDownArrow">
            <a:avLst>
              <a:gd name="adj1" fmla="val 5114"/>
              <a:gd name="adj2" fmla="val 40348"/>
              <a:gd name="adj3" fmla="val 130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93192" name="AutoShape 1033"/>
          <p:cNvSpPr>
            <a:spLocks noChangeArrowheads="1"/>
          </p:cNvSpPr>
          <p:nvPr/>
        </p:nvSpPr>
        <p:spPr bwMode="auto">
          <a:xfrm rot="951719" flipH="1">
            <a:off x="2967038" y="1600200"/>
            <a:ext cx="1604962" cy="603250"/>
          </a:xfrm>
          <a:prstGeom prst="curvedDownArrow">
            <a:avLst>
              <a:gd name="adj1" fmla="val 10236"/>
              <a:gd name="adj2" fmla="val 66870"/>
              <a:gd name="adj3" fmla="val 13718"/>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93193" name="Oval 1034"/>
          <p:cNvSpPr>
            <a:spLocks noChangeArrowheads="1"/>
          </p:cNvSpPr>
          <p:nvPr/>
        </p:nvSpPr>
        <p:spPr bwMode="auto">
          <a:xfrm>
            <a:off x="2667000" y="1676400"/>
            <a:ext cx="457200" cy="457200"/>
          </a:xfrm>
          <a:prstGeom prst="ellipse">
            <a:avLst/>
          </a:prstGeom>
          <a:noFill/>
          <a:ln w="19050">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93194" name="Oval 1035"/>
          <p:cNvSpPr>
            <a:spLocks noChangeArrowheads="1"/>
          </p:cNvSpPr>
          <p:nvPr/>
        </p:nvSpPr>
        <p:spPr bwMode="auto">
          <a:xfrm>
            <a:off x="2286000" y="1676400"/>
            <a:ext cx="457200" cy="457200"/>
          </a:xfrm>
          <a:prstGeom prst="ellipse">
            <a:avLst/>
          </a:prstGeom>
          <a:noFill/>
          <a:ln w="19050">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93195" name="Oval 1036"/>
          <p:cNvSpPr>
            <a:spLocks noChangeArrowheads="1"/>
          </p:cNvSpPr>
          <p:nvPr/>
        </p:nvSpPr>
        <p:spPr bwMode="auto">
          <a:xfrm>
            <a:off x="4140200" y="1828800"/>
            <a:ext cx="457200" cy="457200"/>
          </a:xfrm>
          <a:prstGeom prst="ellipse">
            <a:avLst/>
          </a:prstGeom>
          <a:noFill/>
          <a:ln w="19050">
            <a:solidFill>
              <a:srgbClr val="0000FF"/>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93196" name="Oval 1037"/>
          <p:cNvSpPr>
            <a:spLocks noChangeArrowheads="1"/>
          </p:cNvSpPr>
          <p:nvPr/>
        </p:nvSpPr>
        <p:spPr bwMode="auto">
          <a:xfrm>
            <a:off x="4495800" y="1905000"/>
            <a:ext cx="457200" cy="457200"/>
          </a:xfrm>
          <a:prstGeom prst="ellipse">
            <a:avLst/>
          </a:prstGeom>
          <a:noFill/>
          <a:ln w="19050">
            <a:solidFill>
              <a:srgbClr val="0000FF"/>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93197" name="Oval 1038"/>
          <p:cNvSpPr>
            <a:spLocks noChangeArrowheads="1"/>
          </p:cNvSpPr>
          <p:nvPr/>
        </p:nvSpPr>
        <p:spPr bwMode="auto">
          <a:xfrm>
            <a:off x="7010400" y="2819400"/>
            <a:ext cx="457200" cy="457200"/>
          </a:xfrm>
          <a:prstGeom prst="ellipse">
            <a:avLst/>
          </a:prstGeom>
          <a:noFill/>
          <a:ln w="19050">
            <a:solidFill>
              <a:srgbClr val="0000FF"/>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93198" name="Oval 1039"/>
          <p:cNvSpPr>
            <a:spLocks noChangeArrowheads="1"/>
          </p:cNvSpPr>
          <p:nvPr/>
        </p:nvSpPr>
        <p:spPr bwMode="auto">
          <a:xfrm>
            <a:off x="4699000" y="5003800"/>
            <a:ext cx="457200" cy="457200"/>
          </a:xfrm>
          <a:prstGeom prst="ellipse">
            <a:avLst/>
          </a:prstGeom>
          <a:noFill/>
          <a:ln w="19050">
            <a:solidFill>
              <a:srgbClr val="0000FF"/>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93199" name="Oval 1040"/>
          <p:cNvSpPr>
            <a:spLocks noChangeArrowheads="1"/>
          </p:cNvSpPr>
          <p:nvPr/>
        </p:nvSpPr>
        <p:spPr bwMode="auto">
          <a:xfrm>
            <a:off x="7391400" y="2781300"/>
            <a:ext cx="457200" cy="457200"/>
          </a:xfrm>
          <a:prstGeom prst="ellipse">
            <a:avLst/>
          </a:prstGeom>
          <a:noFill/>
          <a:ln w="19050">
            <a:solidFill>
              <a:srgbClr val="0000FF"/>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93200" name="AutoShape 1041"/>
          <p:cNvSpPr>
            <a:spLocks noChangeArrowheads="1"/>
          </p:cNvSpPr>
          <p:nvPr/>
        </p:nvSpPr>
        <p:spPr bwMode="auto">
          <a:xfrm rot="3777877" flipH="1" flipV="1">
            <a:off x="868363" y="3328988"/>
            <a:ext cx="3740150" cy="1676400"/>
          </a:xfrm>
          <a:prstGeom prst="curvedDownArrow">
            <a:avLst>
              <a:gd name="adj1" fmla="val 5175"/>
              <a:gd name="adj2" fmla="val 40830"/>
              <a:gd name="adj3" fmla="val 130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93201" name="Text Box 1042"/>
          <p:cNvSpPr txBox="1">
            <a:spLocks noChangeArrowheads="1"/>
          </p:cNvSpPr>
          <p:nvPr/>
        </p:nvSpPr>
        <p:spPr bwMode="auto">
          <a:xfrm>
            <a:off x="7854950" y="2819400"/>
            <a:ext cx="471488"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1200"/>
              <a:t>V6A</a:t>
            </a:r>
          </a:p>
        </p:txBody>
      </p:sp>
      <p:sp>
        <p:nvSpPr>
          <p:cNvPr id="93202" name="Line 1043"/>
          <p:cNvSpPr>
            <a:spLocks noChangeShapeType="1"/>
          </p:cNvSpPr>
          <p:nvPr/>
        </p:nvSpPr>
        <p:spPr bwMode="auto">
          <a:xfrm flipH="1">
            <a:off x="7848600" y="3048000"/>
            <a:ext cx="2286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93203" name="Oval 1044"/>
          <p:cNvSpPr>
            <a:spLocks noChangeArrowheads="1"/>
          </p:cNvSpPr>
          <p:nvPr/>
        </p:nvSpPr>
        <p:spPr bwMode="auto">
          <a:xfrm>
            <a:off x="7848600" y="2743200"/>
            <a:ext cx="457200" cy="457200"/>
          </a:xfrm>
          <a:prstGeom prst="ellipse">
            <a:avLst/>
          </a:prstGeom>
          <a:noFill/>
          <a:ln w="19050">
            <a:solidFill>
              <a:srgbClr val="0000FF"/>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93204" name="Text Box 1045"/>
          <p:cNvSpPr txBox="1">
            <a:spLocks noChangeArrowheads="1"/>
          </p:cNvSpPr>
          <p:nvPr/>
        </p:nvSpPr>
        <p:spPr bwMode="auto">
          <a:xfrm>
            <a:off x="76200" y="377369"/>
            <a:ext cx="9004300" cy="13234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just">
              <a:spcBef>
                <a:spcPct val="0"/>
              </a:spcBef>
              <a:buFontTx/>
              <a:buNone/>
            </a:pPr>
            <a:r>
              <a:rPr lang="en-GB" altLang="it-IT" sz="1600" b="1" dirty="0">
                <a:solidFill>
                  <a:srgbClr val="FF0000"/>
                </a:solidFill>
              </a:rPr>
              <a:t>Dorsal premotor area (F2 and </a:t>
            </a:r>
            <a:r>
              <a:rPr lang="en-GB" altLang="it-IT" sz="1600" b="1" dirty="0" smtClean="0">
                <a:solidFill>
                  <a:srgbClr val="FF0000"/>
                </a:solidFill>
              </a:rPr>
              <a:t>F7) </a:t>
            </a:r>
            <a:r>
              <a:rPr lang="en-GB" altLang="it-IT" sz="1600" dirty="0" smtClean="0"/>
              <a:t>further </a:t>
            </a:r>
            <a:r>
              <a:rPr lang="en-GB" altLang="it-IT" sz="1600" dirty="0"/>
              <a:t>divided into: </a:t>
            </a:r>
            <a:endParaRPr lang="en-GB" altLang="it-IT" sz="1600" dirty="0" smtClean="0"/>
          </a:p>
          <a:p>
            <a:pPr algn="just">
              <a:spcBef>
                <a:spcPct val="0"/>
              </a:spcBef>
              <a:buFontTx/>
              <a:buNone/>
            </a:pPr>
            <a:r>
              <a:rPr lang="en-GB" altLang="it-IT" sz="1600" dirty="0" smtClean="0"/>
              <a:t>dorsal F2</a:t>
            </a:r>
            <a:r>
              <a:rPr lang="en-GB" altLang="it-IT" sz="1600" dirty="0"/>
              <a:t>: </a:t>
            </a:r>
            <a:r>
              <a:rPr lang="en-GB" altLang="it-IT" sz="1600" dirty="0" smtClean="0"/>
              <a:t>(</a:t>
            </a:r>
            <a:r>
              <a:rPr lang="en-GB" altLang="it-IT" sz="1600" dirty="0" err="1" smtClean="0"/>
              <a:t>somatotopic</a:t>
            </a:r>
            <a:r>
              <a:rPr lang="en-GB" altLang="it-IT" sz="1600" dirty="0" smtClean="0"/>
              <a:t>).</a:t>
            </a:r>
            <a:r>
              <a:rPr lang="en-GB" altLang="it-IT" sz="1600" dirty="0"/>
              <a:t> </a:t>
            </a:r>
            <a:r>
              <a:rPr lang="en-GB" altLang="it-IT" sz="1600" dirty="0" smtClean="0"/>
              <a:t>Parietal connections: </a:t>
            </a:r>
            <a:r>
              <a:rPr lang="en-GB" altLang="it-IT" sz="1600" dirty="0" err="1"/>
              <a:t>PEip</a:t>
            </a:r>
            <a:r>
              <a:rPr lang="en-GB" altLang="it-IT" sz="1600" dirty="0"/>
              <a:t> and </a:t>
            </a:r>
            <a:r>
              <a:rPr lang="en-GB" altLang="it-IT" sz="1600" dirty="0" err="1"/>
              <a:t>PEc</a:t>
            </a:r>
            <a:r>
              <a:rPr lang="en-GB" altLang="it-IT" sz="1600" dirty="0"/>
              <a:t> for limb movements </a:t>
            </a:r>
            <a:endParaRPr lang="en-GB" altLang="it-IT" sz="1600" dirty="0" smtClean="0"/>
          </a:p>
          <a:p>
            <a:pPr algn="just">
              <a:spcBef>
                <a:spcPct val="0"/>
              </a:spcBef>
              <a:buFontTx/>
              <a:buNone/>
            </a:pPr>
            <a:r>
              <a:rPr lang="en-GB" altLang="it-IT" sz="1600" dirty="0" smtClean="0"/>
              <a:t>ventral F2. Parietal connections: </a:t>
            </a:r>
            <a:r>
              <a:rPr lang="en-GB" altLang="it-IT" sz="1600" dirty="0"/>
              <a:t>MIP and V6A </a:t>
            </a:r>
            <a:r>
              <a:rPr lang="en-GB" altLang="it-IT" sz="1600" dirty="0" smtClean="0"/>
              <a:t>for limb </a:t>
            </a:r>
            <a:r>
              <a:rPr lang="en-GB" altLang="it-IT" sz="1600" dirty="0"/>
              <a:t>position during </a:t>
            </a:r>
            <a:r>
              <a:rPr lang="en-GB" altLang="it-IT" sz="1600" dirty="0" smtClean="0"/>
              <a:t>reaching movements</a:t>
            </a:r>
          </a:p>
          <a:p>
            <a:pPr algn="just">
              <a:spcBef>
                <a:spcPct val="0"/>
              </a:spcBef>
              <a:buFontTx/>
              <a:buNone/>
            </a:pPr>
            <a:r>
              <a:rPr lang="en-GB" altLang="it-IT" sz="1600" dirty="0" smtClean="0"/>
              <a:t>medial F7. Parietal connection: </a:t>
            </a:r>
            <a:r>
              <a:rPr lang="en-GB" altLang="it-IT" sz="1600" dirty="0" err="1"/>
              <a:t>PGm</a:t>
            </a:r>
            <a:r>
              <a:rPr lang="en-GB" altLang="it-IT" sz="1600" dirty="0"/>
              <a:t> </a:t>
            </a:r>
            <a:r>
              <a:rPr lang="en-GB" altLang="it-IT" sz="1600" dirty="0" smtClean="0"/>
              <a:t>for Visual </a:t>
            </a:r>
            <a:r>
              <a:rPr lang="en-GB" altLang="it-IT" sz="1600" dirty="0"/>
              <a:t>localization of objects during reaching movements </a:t>
            </a:r>
            <a:r>
              <a:rPr lang="en-GB" altLang="it-IT" sz="1600" dirty="0" smtClean="0"/>
              <a:t>lateral F7 (supplementary eye fields). Parietal connections: </a:t>
            </a:r>
            <a:r>
              <a:rPr lang="en-GB" altLang="it-IT" sz="1600" dirty="0"/>
              <a:t>LIP </a:t>
            </a:r>
            <a:r>
              <a:rPr lang="en-GB" altLang="it-IT" sz="1600" dirty="0" smtClean="0"/>
              <a:t>for exploratory eye movements</a:t>
            </a:r>
            <a:endParaRPr lang="en-GB" altLang="it-IT" sz="1600" dirty="0"/>
          </a:p>
        </p:txBody>
      </p:sp>
      <p:sp>
        <p:nvSpPr>
          <p:cNvPr id="22" name="Text Box 3"/>
          <p:cNvSpPr txBox="1">
            <a:spLocks noChangeArrowheads="1"/>
          </p:cNvSpPr>
          <p:nvPr/>
        </p:nvSpPr>
        <p:spPr bwMode="auto">
          <a:xfrm>
            <a:off x="11849" y="4554"/>
            <a:ext cx="5064207"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2000" dirty="0" smtClean="0"/>
              <a:t>Motor cortex and the </a:t>
            </a:r>
            <a:r>
              <a:rPr lang="en-GB" altLang="it-IT" sz="2000" dirty="0" err="1" smtClean="0"/>
              <a:t>fronto</a:t>
            </a:r>
            <a:r>
              <a:rPr lang="en-GB" altLang="it-IT" sz="2000" dirty="0" smtClean="0"/>
              <a:t>-parietal system</a:t>
            </a:r>
            <a:endParaRPr lang="en-GB" altLang="it-IT" sz="20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2" descr="Neurone premotor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8104" y="33338"/>
            <a:ext cx="7010400" cy="678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3"/>
          <p:cNvSpPr txBox="1">
            <a:spLocks noChangeArrowheads="1"/>
          </p:cNvSpPr>
          <p:nvPr/>
        </p:nvSpPr>
        <p:spPr bwMode="auto">
          <a:xfrm>
            <a:off x="11849" y="4554"/>
            <a:ext cx="2845651"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2000" dirty="0" smtClean="0"/>
              <a:t>Premotor dorsal cortex</a:t>
            </a:r>
            <a:endParaRPr lang="en-GB" altLang="it-IT" sz="20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1026" descr="Aree parietali e frontali vu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512888"/>
            <a:ext cx="6705600" cy="528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2" name="AutoShape 1027"/>
          <p:cNvSpPr>
            <a:spLocks noChangeArrowheads="1"/>
          </p:cNvSpPr>
          <p:nvPr/>
        </p:nvSpPr>
        <p:spPr bwMode="auto">
          <a:xfrm rot="409031" flipH="1" flipV="1">
            <a:off x="1751013" y="3352800"/>
            <a:ext cx="4954587" cy="2090738"/>
          </a:xfrm>
          <a:prstGeom prst="curvedDownArrow">
            <a:avLst>
              <a:gd name="adj1" fmla="val 5497"/>
              <a:gd name="adj2" fmla="val 43369"/>
              <a:gd name="adj3" fmla="val 130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97283" name="AutoShape 1028"/>
          <p:cNvSpPr>
            <a:spLocks noChangeArrowheads="1"/>
          </p:cNvSpPr>
          <p:nvPr/>
        </p:nvSpPr>
        <p:spPr bwMode="auto">
          <a:xfrm rot="1390573" flipH="1" flipV="1">
            <a:off x="1785938" y="3448050"/>
            <a:ext cx="4275137" cy="1885950"/>
          </a:xfrm>
          <a:prstGeom prst="curvedDownArrow">
            <a:avLst>
              <a:gd name="adj1" fmla="val 5258"/>
              <a:gd name="adj2" fmla="val 41485"/>
              <a:gd name="adj3" fmla="val 130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97284" name="Text Box 1029"/>
          <p:cNvSpPr txBox="1">
            <a:spLocks noChangeArrowheads="1"/>
          </p:cNvSpPr>
          <p:nvPr/>
        </p:nvSpPr>
        <p:spPr bwMode="auto">
          <a:xfrm>
            <a:off x="76200" y="377369"/>
            <a:ext cx="8839200" cy="13234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just">
              <a:spcBef>
                <a:spcPct val="0"/>
              </a:spcBef>
              <a:buFontTx/>
              <a:buNone/>
            </a:pPr>
            <a:r>
              <a:rPr lang="en-GB" altLang="it-IT" sz="1600" b="1" dirty="0">
                <a:solidFill>
                  <a:srgbClr val="FF0000"/>
                </a:solidFill>
              </a:rPr>
              <a:t>Ventral premotor area (</a:t>
            </a:r>
            <a:r>
              <a:rPr lang="en-GB" altLang="it-IT" sz="1600" b="1" dirty="0" err="1">
                <a:solidFill>
                  <a:srgbClr val="FF0000"/>
                </a:solidFill>
              </a:rPr>
              <a:t>PMv</a:t>
            </a:r>
            <a:r>
              <a:rPr lang="en-GB" altLang="it-IT" sz="1600" b="1" dirty="0">
                <a:solidFill>
                  <a:srgbClr val="FF0000"/>
                </a:solidFill>
              </a:rPr>
              <a:t>; F4, F5</a:t>
            </a:r>
            <a:r>
              <a:rPr lang="en-GB" altLang="it-IT" sz="1600" b="1" dirty="0" smtClean="0">
                <a:solidFill>
                  <a:srgbClr val="FF0000"/>
                </a:solidFill>
              </a:rPr>
              <a:t>).</a:t>
            </a:r>
          </a:p>
          <a:p>
            <a:pPr algn="just">
              <a:spcBef>
                <a:spcPct val="0"/>
              </a:spcBef>
              <a:buFontTx/>
              <a:buNone/>
            </a:pPr>
            <a:r>
              <a:rPr lang="en-GB" altLang="it-IT" sz="1600" dirty="0" smtClean="0"/>
              <a:t>F4</a:t>
            </a:r>
            <a:r>
              <a:rPr lang="en-GB" altLang="it-IT" sz="1600" dirty="0"/>
              <a:t>: </a:t>
            </a:r>
            <a:r>
              <a:rPr lang="en-GB" altLang="it-IT" sz="1600" dirty="0" err="1" smtClean="0"/>
              <a:t>somatotopic</a:t>
            </a:r>
            <a:r>
              <a:rPr lang="en-GB" altLang="it-IT" sz="1600" dirty="0" smtClean="0"/>
              <a:t>. </a:t>
            </a:r>
            <a:r>
              <a:rPr lang="en-GB" altLang="it-IT" sz="1600" dirty="0"/>
              <a:t>Complex </a:t>
            </a:r>
            <a:r>
              <a:rPr lang="en-GB" altLang="it-IT" sz="1600" dirty="0" smtClean="0"/>
              <a:t>and multi-joint movements. Parietal connections: VIP </a:t>
            </a:r>
            <a:r>
              <a:rPr lang="en-GB" altLang="it-IT" sz="1600" dirty="0"/>
              <a:t>for the transformation </a:t>
            </a:r>
            <a:r>
              <a:rPr lang="en-GB" altLang="it-IT" sz="1600" dirty="0" smtClean="0"/>
              <a:t>of </a:t>
            </a:r>
            <a:r>
              <a:rPr lang="en-GB" altLang="it-IT" sz="1600" dirty="0"/>
              <a:t>position of objects in space in movements to </a:t>
            </a:r>
            <a:r>
              <a:rPr lang="en-GB" altLang="it-IT" sz="1600" dirty="0" smtClean="0"/>
              <a:t>reach them.</a:t>
            </a:r>
          </a:p>
          <a:p>
            <a:pPr algn="just">
              <a:spcBef>
                <a:spcPct val="0"/>
              </a:spcBef>
              <a:buFontTx/>
              <a:buNone/>
            </a:pPr>
            <a:r>
              <a:rPr lang="en-GB" altLang="it-IT" sz="1600" dirty="0" smtClean="0"/>
              <a:t>F5</a:t>
            </a:r>
            <a:r>
              <a:rPr lang="en-GB" altLang="it-IT" sz="1600" dirty="0"/>
              <a:t>: </a:t>
            </a:r>
            <a:r>
              <a:rPr lang="en-GB" altLang="it-IT" sz="1600" dirty="0" err="1" smtClean="0"/>
              <a:t>somatotopic</a:t>
            </a:r>
            <a:r>
              <a:rPr lang="en-GB" altLang="it-IT" sz="1600" dirty="0" smtClean="0"/>
              <a:t>. </a:t>
            </a:r>
            <a:r>
              <a:rPr lang="en-GB" altLang="it-IT" sz="1600" dirty="0"/>
              <a:t>Mirror neurons. </a:t>
            </a:r>
            <a:r>
              <a:rPr lang="en-GB" altLang="it-IT" sz="1600" dirty="0" smtClean="0"/>
              <a:t>Parietal connections: </a:t>
            </a:r>
            <a:r>
              <a:rPr lang="en-GB" altLang="it-IT" sz="1600" dirty="0" err="1" smtClean="0"/>
              <a:t>AIP</a:t>
            </a:r>
            <a:r>
              <a:rPr lang="en-GB" altLang="it-IT" sz="1600" dirty="0" smtClean="0"/>
              <a:t> </a:t>
            </a:r>
            <a:r>
              <a:rPr lang="en-GB" altLang="it-IT" sz="1600" dirty="0"/>
              <a:t>for </a:t>
            </a:r>
            <a:r>
              <a:rPr lang="en-GB" altLang="it-IT" sz="1600" dirty="0" smtClean="0"/>
              <a:t>purposeful motions </a:t>
            </a:r>
            <a:r>
              <a:rPr lang="en-GB" altLang="it-IT" sz="1600" dirty="0"/>
              <a:t>and PF for the internal representation of actions </a:t>
            </a:r>
            <a:r>
              <a:rPr lang="en-GB" altLang="it-IT" sz="1600" dirty="0" smtClean="0"/>
              <a:t>(mimics </a:t>
            </a:r>
            <a:r>
              <a:rPr lang="en-GB" altLang="it-IT" sz="1600" dirty="0"/>
              <a:t>and recognition</a:t>
            </a:r>
            <a:r>
              <a:rPr lang="en-GB" altLang="it-IT" sz="1600" dirty="0" smtClean="0"/>
              <a:t>).</a:t>
            </a:r>
          </a:p>
        </p:txBody>
      </p:sp>
      <p:sp>
        <p:nvSpPr>
          <p:cNvPr id="97285" name="AutoShape 1030"/>
          <p:cNvSpPr>
            <a:spLocks noChangeArrowheads="1"/>
          </p:cNvSpPr>
          <p:nvPr/>
        </p:nvSpPr>
        <p:spPr bwMode="auto">
          <a:xfrm rot="1390573" flipH="1" flipV="1">
            <a:off x="1763713" y="3694113"/>
            <a:ext cx="4572000" cy="1885950"/>
          </a:xfrm>
          <a:prstGeom prst="curvedDownArrow">
            <a:avLst>
              <a:gd name="adj1" fmla="val 5623"/>
              <a:gd name="adj2" fmla="val 44366"/>
              <a:gd name="adj3" fmla="val 130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97286" name="Oval 1031"/>
          <p:cNvSpPr>
            <a:spLocks noChangeArrowheads="1"/>
          </p:cNvSpPr>
          <p:nvPr/>
        </p:nvSpPr>
        <p:spPr bwMode="auto">
          <a:xfrm>
            <a:off x="6502400" y="2768600"/>
            <a:ext cx="457200" cy="457200"/>
          </a:xfrm>
          <a:prstGeom prst="ellipse">
            <a:avLst/>
          </a:prstGeom>
          <a:noFill/>
          <a:ln w="19050">
            <a:solidFill>
              <a:srgbClr val="0000FF"/>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97287" name="Oval 1032"/>
          <p:cNvSpPr>
            <a:spLocks noChangeArrowheads="1"/>
          </p:cNvSpPr>
          <p:nvPr/>
        </p:nvSpPr>
        <p:spPr bwMode="auto">
          <a:xfrm>
            <a:off x="5740400" y="4699000"/>
            <a:ext cx="457200" cy="457200"/>
          </a:xfrm>
          <a:prstGeom prst="ellipse">
            <a:avLst/>
          </a:prstGeom>
          <a:noFill/>
          <a:ln w="19050">
            <a:solidFill>
              <a:srgbClr val="0000FF"/>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97288" name="Oval 1033"/>
          <p:cNvSpPr>
            <a:spLocks noChangeArrowheads="1"/>
          </p:cNvSpPr>
          <p:nvPr/>
        </p:nvSpPr>
        <p:spPr bwMode="auto">
          <a:xfrm>
            <a:off x="1231900" y="3378200"/>
            <a:ext cx="457200" cy="457200"/>
          </a:xfrm>
          <a:prstGeom prst="ellipse">
            <a:avLst/>
          </a:prstGeom>
          <a:noFill/>
          <a:ln w="19050">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97289" name="Oval 1034"/>
          <p:cNvSpPr>
            <a:spLocks noChangeArrowheads="1"/>
          </p:cNvSpPr>
          <p:nvPr/>
        </p:nvSpPr>
        <p:spPr bwMode="auto">
          <a:xfrm>
            <a:off x="1485900" y="3378200"/>
            <a:ext cx="457200" cy="457200"/>
          </a:xfrm>
          <a:prstGeom prst="ellipse">
            <a:avLst/>
          </a:prstGeom>
          <a:noFill/>
          <a:ln w="19050">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97290" name="Oval 1035"/>
          <p:cNvSpPr>
            <a:spLocks noChangeArrowheads="1"/>
          </p:cNvSpPr>
          <p:nvPr/>
        </p:nvSpPr>
        <p:spPr bwMode="auto">
          <a:xfrm>
            <a:off x="6172200" y="4724400"/>
            <a:ext cx="457200" cy="457200"/>
          </a:xfrm>
          <a:prstGeom prst="ellipse">
            <a:avLst/>
          </a:prstGeom>
          <a:noFill/>
          <a:ln w="19050">
            <a:solidFill>
              <a:srgbClr val="0000FF"/>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12" name="Text Box 3"/>
          <p:cNvSpPr txBox="1">
            <a:spLocks noChangeArrowheads="1"/>
          </p:cNvSpPr>
          <p:nvPr/>
        </p:nvSpPr>
        <p:spPr bwMode="auto">
          <a:xfrm>
            <a:off x="11849" y="4554"/>
            <a:ext cx="5064207"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2000" dirty="0" smtClean="0"/>
              <a:t>Motor cortex and the </a:t>
            </a:r>
            <a:r>
              <a:rPr lang="en-GB" altLang="it-IT" sz="2000" dirty="0" err="1" smtClean="0"/>
              <a:t>fronto</a:t>
            </a:r>
            <a:r>
              <a:rPr lang="en-GB" altLang="it-IT" sz="2000" dirty="0" smtClean="0"/>
              <a:t>-parietal system</a:t>
            </a:r>
            <a:endParaRPr lang="en-GB" altLang="it-IT" sz="20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2" descr="nrn2024-f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0"/>
            <a:ext cx="52911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0" name="Rectangle 3"/>
          <p:cNvSpPr>
            <a:spLocks noChangeArrowheads="1"/>
          </p:cNvSpPr>
          <p:nvPr/>
        </p:nvSpPr>
        <p:spPr bwMode="auto">
          <a:xfrm>
            <a:off x="6300788" y="547688"/>
            <a:ext cx="2339102"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1800" dirty="0" smtClean="0"/>
              <a:t>MIRROR NEURONS</a:t>
            </a:r>
            <a:endParaRPr lang="en-GB" altLang="it-IT" sz="1800" dirty="0"/>
          </a:p>
        </p:txBody>
      </p:sp>
      <p:pic>
        <p:nvPicPr>
          <p:cNvPr id="99331" name="Picture 4" descr="superbowlbrain2"/>
          <p:cNvPicPr>
            <a:picLocks noChangeAspect="1" noChangeArrowheads="1"/>
          </p:cNvPicPr>
          <p:nvPr/>
        </p:nvPicPr>
        <p:blipFill>
          <a:blip r:embed="rId4">
            <a:extLst>
              <a:ext uri="{28A0092B-C50C-407E-A947-70E740481C1C}">
                <a14:useLocalDpi xmlns:a14="http://schemas.microsoft.com/office/drawing/2010/main" val="0"/>
              </a:ext>
            </a:extLst>
          </a:blip>
          <a:srcRect l="50" t="-58" r="2332" b="58"/>
          <a:stretch>
            <a:fillRect/>
          </a:stretch>
        </p:blipFill>
        <p:spPr bwMode="auto">
          <a:xfrm flipH="1">
            <a:off x="6019800" y="1374775"/>
            <a:ext cx="3124200"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2" name="Picture 5" descr="speechcenters"/>
          <p:cNvPicPr>
            <a:picLocks noChangeAspect="1" noChangeArrowheads="1"/>
          </p:cNvPicPr>
          <p:nvPr/>
        </p:nvPicPr>
        <p:blipFill>
          <a:blip r:embed="rId5">
            <a:extLst>
              <a:ext uri="{28A0092B-C50C-407E-A947-70E740481C1C}">
                <a14:useLocalDpi xmlns:a14="http://schemas.microsoft.com/office/drawing/2010/main" val="0"/>
              </a:ext>
            </a:extLst>
          </a:blip>
          <a:srcRect l="15022" t="11667" r="16246" b="6667"/>
          <a:stretch>
            <a:fillRect/>
          </a:stretch>
        </p:blipFill>
        <p:spPr bwMode="auto">
          <a:xfrm>
            <a:off x="6019800" y="4075113"/>
            <a:ext cx="3124200" cy="278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3" name="Text Box 7"/>
          <p:cNvSpPr txBox="1">
            <a:spLocks noChangeArrowheads="1"/>
          </p:cNvSpPr>
          <p:nvPr/>
        </p:nvSpPr>
        <p:spPr bwMode="auto">
          <a:xfrm>
            <a:off x="5567363" y="4419600"/>
            <a:ext cx="1108075" cy="4572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r">
              <a:spcBef>
                <a:spcPct val="0"/>
              </a:spcBef>
              <a:buFontTx/>
              <a:buNone/>
            </a:pPr>
            <a:r>
              <a:rPr lang="en-GB" altLang="it-IT" sz="1200"/>
              <a:t>Area di Broca</a:t>
            </a:r>
          </a:p>
          <a:p>
            <a:pPr algn="r">
              <a:spcBef>
                <a:spcPct val="0"/>
              </a:spcBef>
              <a:buFontTx/>
              <a:buNone/>
            </a:pPr>
            <a:r>
              <a:rPr lang="en-GB" altLang="it-IT" sz="1200"/>
              <a:t>45, 44</a:t>
            </a:r>
          </a:p>
        </p:txBody>
      </p:sp>
      <p:sp>
        <p:nvSpPr>
          <p:cNvPr id="99334" name="Line 8"/>
          <p:cNvSpPr>
            <a:spLocks noChangeShapeType="1"/>
          </p:cNvSpPr>
          <p:nvPr/>
        </p:nvSpPr>
        <p:spPr bwMode="auto">
          <a:xfrm flipV="1">
            <a:off x="6172200" y="2844800"/>
            <a:ext cx="1447800" cy="144780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99335" name="Line 9"/>
          <p:cNvSpPr>
            <a:spLocks noChangeShapeType="1"/>
          </p:cNvSpPr>
          <p:nvPr/>
        </p:nvSpPr>
        <p:spPr bwMode="auto">
          <a:xfrm>
            <a:off x="6477000" y="4864100"/>
            <a:ext cx="533400" cy="45720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9" name="Text Box 3"/>
          <p:cNvSpPr txBox="1">
            <a:spLocks noChangeArrowheads="1"/>
          </p:cNvSpPr>
          <p:nvPr/>
        </p:nvSpPr>
        <p:spPr bwMode="auto">
          <a:xfrm>
            <a:off x="11849" y="4554"/>
            <a:ext cx="2916183"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2000" dirty="0" smtClean="0"/>
              <a:t>Premotor ventral cortex</a:t>
            </a:r>
            <a:endParaRPr lang="en-GB" altLang="it-IT" sz="20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1026" descr="Aree parietali e frontali vu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512888"/>
            <a:ext cx="6705600" cy="528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8" name="AutoShape 1027"/>
          <p:cNvSpPr>
            <a:spLocks noChangeArrowheads="1"/>
          </p:cNvSpPr>
          <p:nvPr/>
        </p:nvSpPr>
        <p:spPr bwMode="auto">
          <a:xfrm rot="538073" flipH="1" flipV="1">
            <a:off x="1751013" y="3429000"/>
            <a:ext cx="4954587" cy="2090738"/>
          </a:xfrm>
          <a:prstGeom prst="curvedDownArrow">
            <a:avLst>
              <a:gd name="adj1" fmla="val 5497"/>
              <a:gd name="adj2" fmla="val 43369"/>
              <a:gd name="adj3" fmla="val 130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101379" name="AutoShape 1028"/>
          <p:cNvSpPr>
            <a:spLocks noChangeArrowheads="1"/>
          </p:cNvSpPr>
          <p:nvPr/>
        </p:nvSpPr>
        <p:spPr bwMode="auto">
          <a:xfrm rot="1390573" flipH="1" flipV="1">
            <a:off x="1785938" y="3505200"/>
            <a:ext cx="4275137" cy="1885950"/>
          </a:xfrm>
          <a:prstGeom prst="curvedDownArrow">
            <a:avLst>
              <a:gd name="adj1" fmla="val 5258"/>
              <a:gd name="adj2" fmla="val 41485"/>
              <a:gd name="adj3" fmla="val 130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101380" name="AutoShape 1029"/>
          <p:cNvSpPr>
            <a:spLocks noChangeArrowheads="1"/>
          </p:cNvSpPr>
          <p:nvPr/>
        </p:nvSpPr>
        <p:spPr bwMode="auto">
          <a:xfrm rot="1211018" flipH="1">
            <a:off x="2443163" y="1314450"/>
            <a:ext cx="4795837" cy="1581150"/>
          </a:xfrm>
          <a:prstGeom prst="curvedDownArrow">
            <a:avLst>
              <a:gd name="adj1" fmla="val 7035"/>
              <a:gd name="adj2" fmla="val 55509"/>
              <a:gd name="adj3" fmla="val 130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101381" name="AutoShape 1030"/>
          <p:cNvSpPr>
            <a:spLocks noChangeArrowheads="1"/>
          </p:cNvSpPr>
          <p:nvPr/>
        </p:nvSpPr>
        <p:spPr bwMode="auto">
          <a:xfrm rot="265799" flipH="1">
            <a:off x="2681288" y="1606550"/>
            <a:ext cx="1604962" cy="603250"/>
          </a:xfrm>
          <a:prstGeom prst="curvedDownArrow">
            <a:avLst>
              <a:gd name="adj1" fmla="val 10236"/>
              <a:gd name="adj2" fmla="val 66870"/>
              <a:gd name="adj3" fmla="val 13718"/>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101382" name="AutoShape 1031"/>
          <p:cNvSpPr>
            <a:spLocks noChangeArrowheads="1"/>
          </p:cNvSpPr>
          <p:nvPr/>
        </p:nvSpPr>
        <p:spPr bwMode="auto">
          <a:xfrm rot="1051048" flipH="1" flipV="1">
            <a:off x="1905000" y="2743200"/>
            <a:ext cx="5029200" cy="2495550"/>
          </a:xfrm>
          <a:prstGeom prst="curvedDownArrow">
            <a:avLst>
              <a:gd name="adj1" fmla="val 4674"/>
              <a:gd name="adj2" fmla="val 36881"/>
              <a:gd name="adj3" fmla="val 130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101383" name="AutoShape 1032"/>
          <p:cNvSpPr>
            <a:spLocks noChangeArrowheads="1"/>
          </p:cNvSpPr>
          <p:nvPr/>
        </p:nvSpPr>
        <p:spPr bwMode="auto">
          <a:xfrm rot="1051048" flipH="1" flipV="1">
            <a:off x="1752600" y="2895600"/>
            <a:ext cx="5334000" cy="2419350"/>
          </a:xfrm>
          <a:prstGeom prst="curvedDownArrow">
            <a:avLst>
              <a:gd name="adj1" fmla="val 5114"/>
              <a:gd name="adj2" fmla="val 40348"/>
              <a:gd name="adj3" fmla="val 130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101384" name="AutoShape 1033"/>
          <p:cNvSpPr>
            <a:spLocks noChangeArrowheads="1"/>
          </p:cNvSpPr>
          <p:nvPr/>
        </p:nvSpPr>
        <p:spPr bwMode="auto">
          <a:xfrm rot="951719" flipH="1">
            <a:off x="2967038" y="1600200"/>
            <a:ext cx="1604962" cy="603250"/>
          </a:xfrm>
          <a:prstGeom prst="curvedDownArrow">
            <a:avLst>
              <a:gd name="adj1" fmla="val 10236"/>
              <a:gd name="adj2" fmla="val 66870"/>
              <a:gd name="adj3" fmla="val 13718"/>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101385" name="AutoShape 1034"/>
          <p:cNvSpPr>
            <a:spLocks noChangeArrowheads="1"/>
          </p:cNvSpPr>
          <p:nvPr/>
        </p:nvSpPr>
        <p:spPr bwMode="auto">
          <a:xfrm rot="904051" flipH="1">
            <a:off x="2749550" y="4673600"/>
            <a:ext cx="1295400" cy="609600"/>
          </a:xfrm>
          <a:prstGeom prst="curvedDownArrow">
            <a:avLst>
              <a:gd name="adj1" fmla="val 11747"/>
              <a:gd name="adj2" fmla="val 56981"/>
              <a:gd name="adj3" fmla="val 13718"/>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101386" name="AutoShape 1035"/>
          <p:cNvSpPr>
            <a:spLocks noChangeArrowheads="1"/>
          </p:cNvSpPr>
          <p:nvPr/>
        </p:nvSpPr>
        <p:spPr bwMode="auto">
          <a:xfrm flipH="1">
            <a:off x="2667000" y="4876800"/>
            <a:ext cx="1295400" cy="228600"/>
          </a:xfrm>
          <a:prstGeom prst="curvedDownArrow">
            <a:avLst>
              <a:gd name="adj1" fmla="val 63068"/>
              <a:gd name="adj2" fmla="val 176401"/>
              <a:gd name="adj3" fmla="val 46532"/>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101387" name="AutoShape 1036"/>
          <p:cNvSpPr>
            <a:spLocks noChangeArrowheads="1"/>
          </p:cNvSpPr>
          <p:nvPr/>
        </p:nvSpPr>
        <p:spPr bwMode="auto">
          <a:xfrm flipH="1">
            <a:off x="3281363" y="1981200"/>
            <a:ext cx="604837" cy="228600"/>
          </a:xfrm>
          <a:prstGeom prst="curvedDownArrow">
            <a:avLst>
              <a:gd name="adj1" fmla="val 52917"/>
              <a:gd name="adj2" fmla="val 105833"/>
              <a:gd name="adj3" fmla="val 33333"/>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101388" name="AutoShape 1037"/>
          <p:cNvSpPr>
            <a:spLocks noChangeArrowheads="1"/>
          </p:cNvSpPr>
          <p:nvPr/>
        </p:nvSpPr>
        <p:spPr bwMode="auto">
          <a:xfrm flipH="1">
            <a:off x="3352800" y="4800600"/>
            <a:ext cx="604838" cy="228600"/>
          </a:xfrm>
          <a:prstGeom prst="curvedDownArrow">
            <a:avLst>
              <a:gd name="adj1" fmla="val 52917"/>
              <a:gd name="adj2" fmla="val 105833"/>
              <a:gd name="adj3" fmla="val 33333"/>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101390" name="AutoShape 1039"/>
          <p:cNvSpPr>
            <a:spLocks noChangeArrowheads="1"/>
          </p:cNvSpPr>
          <p:nvPr/>
        </p:nvSpPr>
        <p:spPr bwMode="auto">
          <a:xfrm rot="1390573" flipH="1" flipV="1">
            <a:off x="1763713" y="3694113"/>
            <a:ext cx="4572000" cy="1885950"/>
          </a:xfrm>
          <a:prstGeom prst="curvedDownArrow">
            <a:avLst>
              <a:gd name="adj1" fmla="val 5623"/>
              <a:gd name="adj2" fmla="val 44366"/>
              <a:gd name="adj3" fmla="val 130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101391" name="Rectangle 1040"/>
          <p:cNvSpPr>
            <a:spLocks noChangeArrowheads="1"/>
          </p:cNvSpPr>
          <p:nvPr/>
        </p:nvSpPr>
        <p:spPr bwMode="auto">
          <a:xfrm>
            <a:off x="228600" y="381000"/>
            <a:ext cx="8686800" cy="1069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just">
              <a:spcBef>
                <a:spcPct val="0"/>
              </a:spcBef>
              <a:buFontTx/>
              <a:buNone/>
            </a:pPr>
            <a:r>
              <a:rPr lang="en-US" altLang="it-IT" sz="1600" dirty="0"/>
              <a:t>The involvement of each of these areas in the planning and execution of movement depends not only on </a:t>
            </a:r>
            <a:r>
              <a:rPr lang="en-US" altLang="it-IT" sz="1600" dirty="0" smtClean="0"/>
              <a:t>the properties </a:t>
            </a:r>
            <a:r>
              <a:rPr lang="en-US" altLang="it-IT" sz="1600" dirty="0"/>
              <a:t>of its neurons, but also </a:t>
            </a:r>
            <a:r>
              <a:rPr lang="en-US" altLang="it-IT" sz="1600" dirty="0" smtClean="0"/>
              <a:t>on </a:t>
            </a:r>
            <a:r>
              <a:rPr lang="en-US" altLang="it-IT" sz="1600" dirty="0"/>
              <a:t>the context in which the movement itself is carried out. From this point of view, the cerebral cortex seems to be involved more in the cognitive aspects of movement that in its real generation.</a:t>
            </a:r>
          </a:p>
        </p:txBody>
      </p:sp>
      <p:sp>
        <p:nvSpPr>
          <p:cNvPr id="101392" name="AutoShape 1041"/>
          <p:cNvSpPr>
            <a:spLocks noChangeArrowheads="1"/>
          </p:cNvSpPr>
          <p:nvPr/>
        </p:nvSpPr>
        <p:spPr bwMode="auto">
          <a:xfrm rot="3777877" flipH="1" flipV="1">
            <a:off x="868363" y="3328988"/>
            <a:ext cx="3740150" cy="1676400"/>
          </a:xfrm>
          <a:prstGeom prst="curvedDownArrow">
            <a:avLst>
              <a:gd name="adj1" fmla="val 5175"/>
              <a:gd name="adj2" fmla="val 40830"/>
              <a:gd name="adj3" fmla="val 130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18" name="Text Box 3"/>
          <p:cNvSpPr txBox="1">
            <a:spLocks noChangeArrowheads="1"/>
          </p:cNvSpPr>
          <p:nvPr/>
        </p:nvSpPr>
        <p:spPr bwMode="auto">
          <a:xfrm>
            <a:off x="11849" y="4554"/>
            <a:ext cx="6473247"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2000" dirty="0" smtClean="0"/>
              <a:t>Motor cortex and the </a:t>
            </a:r>
            <a:r>
              <a:rPr lang="en-GB" altLang="it-IT" sz="2000" dirty="0" err="1" smtClean="0"/>
              <a:t>fronto</a:t>
            </a:r>
            <a:r>
              <a:rPr lang="en-GB" altLang="it-IT" sz="2000" dirty="0" smtClean="0"/>
              <a:t>-parietal system: all together</a:t>
            </a:r>
            <a:endParaRPr lang="en-GB" altLang="it-IT" sz="20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p:nvPr>
        </p:nvSpPr>
        <p:spPr>
          <a:xfrm>
            <a:off x="3080556" y="0"/>
            <a:ext cx="2895600" cy="533400"/>
          </a:xfrm>
        </p:spPr>
        <p:txBody>
          <a:bodyPr/>
          <a:lstStyle/>
          <a:p>
            <a:pPr eaLnBrk="1" hangingPunct="1"/>
            <a:r>
              <a:rPr lang="it-IT" altLang="it-IT" sz="2000" dirty="0" err="1" smtClean="0">
                <a:latin typeface="Arial" charset="0"/>
                <a:ea typeface="Arial" charset="0"/>
                <a:cs typeface="Arial" charset="0"/>
              </a:rPr>
              <a:t>Kind</a:t>
            </a:r>
            <a:r>
              <a:rPr lang="it-IT" altLang="it-IT" sz="2000" dirty="0" smtClean="0">
                <a:latin typeface="Arial" charset="0"/>
                <a:ea typeface="Arial" charset="0"/>
                <a:cs typeface="Arial" charset="0"/>
              </a:rPr>
              <a:t> of </a:t>
            </a:r>
            <a:r>
              <a:rPr lang="it-IT" altLang="it-IT" sz="2000" dirty="0" err="1" smtClean="0">
                <a:latin typeface="Arial" charset="0"/>
                <a:ea typeface="Arial" charset="0"/>
                <a:cs typeface="Arial" charset="0"/>
              </a:rPr>
              <a:t>movements</a:t>
            </a:r>
            <a:endParaRPr lang="it-IT" altLang="it-IT" sz="2000" dirty="0">
              <a:latin typeface="Arial" charset="0"/>
              <a:ea typeface="Arial" charset="0"/>
              <a:cs typeface="Arial" charset="0"/>
            </a:endParaRPr>
          </a:p>
        </p:txBody>
      </p:sp>
      <p:sp>
        <p:nvSpPr>
          <p:cNvPr id="44034" name="Text Box 3"/>
          <p:cNvSpPr txBox="1">
            <a:spLocks noChangeArrowheads="1"/>
          </p:cNvSpPr>
          <p:nvPr/>
        </p:nvSpPr>
        <p:spPr bwMode="auto">
          <a:xfrm>
            <a:off x="1244352" y="652626"/>
            <a:ext cx="656800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50000"/>
              </a:spcBef>
              <a:buFontTx/>
              <a:buNone/>
            </a:pPr>
            <a:r>
              <a:rPr lang="it-IT" altLang="it-IT" sz="2000" dirty="0" smtClean="0">
                <a:solidFill>
                  <a:schemeClr val="accent2"/>
                </a:solidFill>
                <a:ea typeface="Arial" charset="0"/>
                <a:cs typeface="Arial" charset="0"/>
              </a:rPr>
              <a:t>Motor </a:t>
            </a:r>
            <a:r>
              <a:rPr lang="it-IT" altLang="it-IT" sz="2000" dirty="0" err="1" smtClean="0">
                <a:solidFill>
                  <a:schemeClr val="accent2"/>
                </a:solidFill>
                <a:ea typeface="Arial" charset="0"/>
                <a:cs typeface="Arial" charset="0"/>
              </a:rPr>
              <a:t>systems</a:t>
            </a:r>
            <a:r>
              <a:rPr lang="it-IT" altLang="it-IT" sz="2000" dirty="0" smtClean="0">
                <a:solidFill>
                  <a:schemeClr val="accent2"/>
                </a:solidFill>
                <a:ea typeface="Arial" charset="0"/>
                <a:cs typeface="Arial" charset="0"/>
              </a:rPr>
              <a:t> generate </a:t>
            </a:r>
            <a:r>
              <a:rPr lang="it-IT" altLang="it-IT" sz="2000" dirty="0" err="1" smtClean="0">
                <a:solidFill>
                  <a:schemeClr val="accent2"/>
                </a:solidFill>
                <a:ea typeface="Arial" charset="0"/>
                <a:cs typeface="Arial" charset="0"/>
              </a:rPr>
              <a:t>different</a:t>
            </a:r>
            <a:r>
              <a:rPr lang="it-IT" altLang="it-IT" sz="2000" dirty="0" smtClean="0">
                <a:solidFill>
                  <a:schemeClr val="accent2"/>
                </a:solidFill>
                <a:ea typeface="Arial" charset="0"/>
                <a:cs typeface="Arial" charset="0"/>
              </a:rPr>
              <a:t> </a:t>
            </a:r>
            <a:r>
              <a:rPr lang="it-IT" altLang="it-IT" sz="2000" dirty="0" err="1" smtClean="0">
                <a:solidFill>
                  <a:schemeClr val="accent2"/>
                </a:solidFill>
                <a:ea typeface="Arial" charset="0"/>
                <a:cs typeface="Arial" charset="0"/>
              </a:rPr>
              <a:t>kinds</a:t>
            </a:r>
            <a:r>
              <a:rPr lang="it-IT" altLang="it-IT" sz="2000" dirty="0" smtClean="0">
                <a:solidFill>
                  <a:schemeClr val="accent2"/>
                </a:solidFill>
                <a:ea typeface="Arial" charset="0"/>
                <a:cs typeface="Arial" charset="0"/>
              </a:rPr>
              <a:t> of </a:t>
            </a:r>
            <a:r>
              <a:rPr lang="it-IT" altLang="it-IT" sz="2000" dirty="0" err="1" smtClean="0">
                <a:solidFill>
                  <a:schemeClr val="accent2"/>
                </a:solidFill>
                <a:ea typeface="Arial" charset="0"/>
                <a:cs typeface="Arial" charset="0"/>
              </a:rPr>
              <a:t>movements</a:t>
            </a:r>
            <a:r>
              <a:rPr lang="it-IT" altLang="it-IT" sz="2000" dirty="0" smtClean="0">
                <a:solidFill>
                  <a:schemeClr val="accent2"/>
                </a:solidFill>
                <a:ea typeface="Arial" charset="0"/>
                <a:cs typeface="Arial" charset="0"/>
              </a:rPr>
              <a:t>:</a:t>
            </a:r>
            <a:endParaRPr lang="it-IT" altLang="it-IT" sz="2000" dirty="0">
              <a:solidFill>
                <a:schemeClr val="accent2"/>
              </a:solidFill>
              <a:ea typeface="Arial" charset="0"/>
              <a:cs typeface="Arial" charset="0"/>
            </a:endParaRPr>
          </a:p>
        </p:txBody>
      </p:sp>
      <p:sp>
        <p:nvSpPr>
          <p:cNvPr id="44035" name="Text Box 4"/>
          <p:cNvSpPr txBox="1">
            <a:spLocks noChangeArrowheads="1"/>
          </p:cNvSpPr>
          <p:nvPr/>
        </p:nvSpPr>
        <p:spPr bwMode="auto">
          <a:xfrm>
            <a:off x="609600" y="1295400"/>
            <a:ext cx="14478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eaLnBrk="1" hangingPunct="1">
              <a:spcBef>
                <a:spcPct val="50000"/>
              </a:spcBef>
              <a:buFontTx/>
              <a:buNone/>
            </a:pPr>
            <a:r>
              <a:rPr lang="it-IT" altLang="it-IT" sz="2000" dirty="0" smtClean="0"/>
              <a:t>reflex</a:t>
            </a:r>
            <a:endParaRPr lang="it-IT" altLang="it-IT" sz="2000" dirty="0"/>
          </a:p>
        </p:txBody>
      </p:sp>
      <p:sp>
        <p:nvSpPr>
          <p:cNvPr id="44036" name="Text Box 5"/>
          <p:cNvSpPr txBox="1">
            <a:spLocks noChangeArrowheads="1"/>
          </p:cNvSpPr>
          <p:nvPr/>
        </p:nvSpPr>
        <p:spPr bwMode="auto">
          <a:xfrm>
            <a:off x="5695950" y="1295400"/>
            <a:ext cx="14478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eaLnBrk="1" hangingPunct="1">
              <a:spcBef>
                <a:spcPct val="50000"/>
              </a:spcBef>
              <a:buFontTx/>
              <a:buNone/>
            </a:pPr>
            <a:r>
              <a:rPr lang="it-IT" altLang="it-IT" sz="2000" dirty="0" err="1" smtClean="0"/>
              <a:t>rhytmic</a:t>
            </a:r>
            <a:endParaRPr lang="it-IT" altLang="it-IT" sz="2000" dirty="0"/>
          </a:p>
        </p:txBody>
      </p:sp>
      <p:sp>
        <p:nvSpPr>
          <p:cNvPr id="44037" name="Text Box 6"/>
          <p:cNvSpPr txBox="1">
            <a:spLocks noChangeArrowheads="1"/>
          </p:cNvSpPr>
          <p:nvPr/>
        </p:nvSpPr>
        <p:spPr bwMode="auto">
          <a:xfrm>
            <a:off x="4000500" y="1295400"/>
            <a:ext cx="14478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eaLnBrk="1" hangingPunct="1">
              <a:spcBef>
                <a:spcPct val="50000"/>
              </a:spcBef>
              <a:buFontTx/>
              <a:buNone/>
            </a:pPr>
            <a:r>
              <a:rPr lang="it-IT" altLang="it-IT" sz="2000" dirty="0" err="1" smtClean="0"/>
              <a:t>postural</a:t>
            </a:r>
            <a:endParaRPr lang="it-IT" altLang="it-IT" sz="2000" dirty="0"/>
          </a:p>
        </p:txBody>
      </p:sp>
      <p:sp>
        <p:nvSpPr>
          <p:cNvPr id="44038" name="Text Box 7"/>
          <p:cNvSpPr txBox="1">
            <a:spLocks noChangeArrowheads="1"/>
          </p:cNvSpPr>
          <p:nvPr/>
        </p:nvSpPr>
        <p:spPr bwMode="auto">
          <a:xfrm>
            <a:off x="381000" y="2095500"/>
            <a:ext cx="8610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50000"/>
              </a:spcBef>
              <a:buFontTx/>
              <a:buNone/>
            </a:pPr>
            <a:r>
              <a:rPr lang="en-GB" altLang="it-IT" sz="1800" b="1" dirty="0" smtClean="0"/>
              <a:t>Reflex</a:t>
            </a:r>
            <a:r>
              <a:rPr lang="en-GB" altLang="it-IT" sz="1800" dirty="0" smtClean="0"/>
              <a:t> movements: quick and stereotyped responses, typically graduated by the intensity of the stimulation that evokes them</a:t>
            </a:r>
            <a:endParaRPr lang="en-GB" altLang="it-IT" sz="1800" dirty="0"/>
          </a:p>
        </p:txBody>
      </p:sp>
      <p:sp>
        <p:nvSpPr>
          <p:cNvPr id="44039" name="Text Box 8"/>
          <p:cNvSpPr txBox="1">
            <a:spLocks noChangeArrowheads="1"/>
          </p:cNvSpPr>
          <p:nvPr/>
        </p:nvSpPr>
        <p:spPr bwMode="auto">
          <a:xfrm>
            <a:off x="381000" y="4957763"/>
            <a:ext cx="8610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50000"/>
              </a:spcBef>
              <a:buFontTx/>
              <a:buNone/>
            </a:pPr>
            <a:r>
              <a:rPr lang="en-GB" altLang="it-IT" sz="1800" b="1" dirty="0" smtClean="0"/>
              <a:t>Rhythmic</a:t>
            </a:r>
            <a:r>
              <a:rPr lang="en-GB" altLang="it-IT" sz="1800" dirty="0" smtClean="0"/>
              <a:t> movements: a combination of voluntary and reflex movements. Typically, the onset is voluntary and the prosecution is reflex</a:t>
            </a:r>
            <a:endParaRPr lang="en-GB" altLang="it-IT" sz="1800" dirty="0"/>
          </a:p>
        </p:txBody>
      </p:sp>
      <p:sp>
        <p:nvSpPr>
          <p:cNvPr id="44040" name="Text Box 9"/>
          <p:cNvSpPr txBox="1">
            <a:spLocks noChangeArrowheads="1"/>
          </p:cNvSpPr>
          <p:nvPr/>
        </p:nvSpPr>
        <p:spPr bwMode="auto">
          <a:xfrm>
            <a:off x="381000" y="5911850"/>
            <a:ext cx="8610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50000"/>
              </a:spcBef>
              <a:buFontTx/>
              <a:buNone/>
            </a:pPr>
            <a:r>
              <a:rPr lang="en-GB" altLang="it-IT" sz="1800" b="1" dirty="0" smtClean="0"/>
              <a:t>Voluntary</a:t>
            </a:r>
            <a:r>
              <a:rPr lang="en-GB" altLang="it-IT" sz="1800" dirty="0" smtClean="0"/>
              <a:t> movements: directed to a purpose and learned. Improve with practice</a:t>
            </a:r>
            <a:endParaRPr lang="en-GB" altLang="it-IT" sz="1800" dirty="0"/>
          </a:p>
        </p:txBody>
      </p:sp>
      <p:sp>
        <p:nvSpPr>
          <p:cNvPr id="44041" name="Text Box 6"/>
          <p:cNvSpPr txBox="1">
            <a:spLocks noChangeArrowheads="1"/>
          </p:cNvSpPr>
          <p:nvPr/>
        </p:nvSpPr>
        <p:spPr bwMode="auto">
          <a:xfrm>
            <a:off x="7391400" y="1295400"/>
            <a:ext cx="14478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eaLnBrk="1" hangingPunct="1">
              <a:spcBef>
                <a:spcPct val="50000"/>
              </a:spcBef>
              <a:buFontTx/>
              <a:buNone/>
            </a:pPr>
            <a:r>
              <a:rPr lang="it-IT" altLang="it-IT" sz="2000" dirty="0" err="1" smtClean="0"/>
              <a:t>voluntary</a:t>
            </a:r>
            <a:endParaRPr lang="it-IT" altLang="it-IT" sz="2000" dirty="0"/>
          </a:p>
        </p:txBody>
      </p:sp>
      <p:sp>
        <p:nvSpPr>
          <p:cNvPr id="44042" name="Text Box 6"/>
          <p:cNvSpPr txBox="1">
            <a:spLocks noChangeArrowheads="1"/>
          </p:cNvSpPr>
          <p:nvPr/>
        </p:nvSpPr>
        <p:spPr bwMode="auto">
          <a:xfrm>
            <a:off x="2305050" y="1295400"/>
            <a:ext cx="14478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eaLnBrk="1" hangingPunct="1">
              <a:spcBef>
                <a:spcPct val="50000"/>
              </a:spcBef>
              <a:buFontTx/>
              <a:buNone/>
            </a:pPr>
            <a:r>
              <a:rPr lang="it-IT" altLang="it-IT" sz="2000" dirty="0" err="1" smtClean="0"/>
              <a:t>saccadic</a:t>
            </a:r>
            <a:endParaRPr lang="it-IT" altLang="it-IT" sz="2000" dirty="0"/>
          </a:p>
        </p:txBody>
      </p:sp>
      <p:sp>
        <p:nvSpPr>
          <p:cNvPr id="44043" name="Text Box 9"/>
          <p:cNvSpPr txBox="1">
            <a:spLocks noChangeArrowheads="1"/>
          </p:cNvSpPr>
          <p:nvPr/>
        </p:nvSpPr>
        <p:spPr bwMode="auto">
          <a:xfrm>
            <a:off x="381000" y="3049588"/>
            <a:ext cx="8610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50000"/>
              </a:spcBef>
              <a:buFontTx/>
              <a:buNone/>
            </a:pPr>
            <a:r>
              <a:rPr lang="en-GB" altLang="it-IT" sz="1800" b="1" dirty="0" smtClean="0"/>
              <a:t>Saccadic</a:t>
            </a:r>
            <a:r>
              <a:rPr lang="en-GB" altLang="it-IT" sz="1800" dirty="0" smtClean="0"/>
              <a:t> movements: typical of the eye. The organization is complex and subcortical</a:t>
            </a:r>
            <a:endParaRPr lang="en-GB" altLang="it-IT" sz="1800" dirty="0"/>
          </a:p>
        </p:txBody>
      </p:sp>
      <p:sp>
        <p:nvSpPr>
          <p:cNvPr id="44044" name="Text Box 9"/>
          <p:cNvSpPr txBox="1">
            <a:spLocks noChangeArrowheads="1"/>
          </p:cNvSpPr>
          <p:nvPr/>
        </p:nvSpPr>
        <p:spPr bwMode="auto">
          <a:xfrm>
            <a:off x="381000" y="4003675"/>
            <a:ext cx="8610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50000"/>
              </a:spcBef>
              <a:buFontTx/>
              <a:buNone/>
            </a:pPr>
            <a:r>
              <a:rPr lang="en-GB" altLang="it-IT" sz="1800" b="1" dirty="0" smtClean="0"/>
              <a:t>Postural</a:t>
            </a:r>
            <a:r>
              <a:rPr lang="en-GB" altLang="it-IT" sz="1800" dirty="0" smtClean="0"/>
              <a:t> movements: require activation of many muscles and depends on sensory information. The organization is mainly reflex</a:t>
            </a:r>
            <a:endParaRPr lang="en-GB" altLang="it-IT" sz="18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2" descr="Matelli et al"/>
          <p:cNvPicPr>
            <a:picLocks noChangeAspect="1" noChangeArrowheads="1"/>
          </p:cNvPicPr>
          <p:nvPr/>
        </p:nvPicPr>
        <p:blipFill>
          <a:blip r:embed="rId3">
            <a:extLst>
              <a:ext uri="{28A0092B-C50C-407E-A947-70E740481C1C}">
                <a14:useLocalDpi xmlns:a14="http://schemas.microsoft.com/office/drawing/2010/main" val="0"/>
              </a:ext>
            </a:extLst>
          </a:blip>
          <a:srcRect t="15172"/>
          <a:stretch>
            <a:fillRect/>
          </a:stretch>
        </p:blipFill>
        <p:spPr bwMode="auto">
          <a:xfrm>
            <a:off x="304800" y="1555750"/>
            <a:ext cx="6934200" cy="526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2" name="Text Box 3"/>
          <p:cNvSpPr txBox="1">
            <a:spLocks noChangeArrowheads="1"/>
          </p:cNvSpPr>
          <p:nvPr/>
        </p:nvSpPr>
        <p:spPr bwMode="auto">
          <a:xfrm>
            <a:off x="5957888" y="6477000"/>
            <a:ext cx="3109912"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1400"/>
              <a:t>Matelli &amp; Luppino, Neuroimage, 2001</a:t>
            </a:r>
          </a:p>
        </p:txBody>
      </p:sp>
      <p:sp>
        <p:nvSpPr>
          <p:cNvPr id="107523" name="Text Box 4"/>
          <p:cNvSpPr txBox="1">
            <a:spLocks noChangeArrowheads="1"/>
          </p:cNvSpPr>
          <p:nvPr/>
        </p:nvSpPr>
        <p:spPr bwMode="auto">
          <a:xfrm>
            <a:off x="228600" y="609600"/>
            <a:ext cx="8610600" cy="82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just">
              <a:spcBef>
                <a:spcPct val="0"/>
              </a:spcBef>
              <a:buFontTx/>
              <a:buNone/>
            </a:pPr>
            <a:r>
              <a:rPr lang="it-IT" altLang="it-IT" sz="1600"/>
              <a:t>This parieto-frontal system plays a crucial role in the composition of motor commands, in the control of coherence between planning and execution, in the selection of conflicting motor plans and in the change of motor trajectory, when it is requested by the context.</a:t>
            </a:r>
          </a:p>
        </p:txBody>
      </p:sp>
      <p:sp>
        <p:nvSpPr>
          <p:cNvPr id="107524" name="Text Box 7"/>
          <p:cNvSpPr txBox="1">
            <a:spLocks noChangeArrowheads="1"/>
          </p:cNvSpPr>
          <p:nvPr/>
        </p:nvSpPr>
        <p:spPr bwMode="auto">
          <a:xfrm>
            <a:off x="6537325" y="1676400"/>
            <a:ext cx="1731963"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1600"/>
              <a:t>Limb movements</a:t>
            </a:r>
          </a:p>
        </p:txBody>
      </p:sp>
      <p:sp>
        <p:nvSpPr>
          <p:cNvPr id="107525" name="Line 8"/>
          <p:cNvSpPr>
            <a:spLocks noChangeShapeType="1"/>
          </p:cNvSpPr>
          <p:nvPr/>
        </p:nvSpPr>
        <p:spPr bwMode="auto">
          <a:xfrm flipH="1">
            <a:off x="5257800" y="1905000"/>
            <a:ext cx="1371600" cy="1219200"/>
          </a:xfrm>
          <a:prstGeom prst="line">
            <a:avLst/>
          </a:prstGeom>
          <a:noFill/>
          <a:ln w="1905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107526" name="Text Box 9"/>
          <p:cNvSpPr txBox="1">
            <a:spLocks noChangeArrowheads="1"/>
          </p:cNvSpPr>
          <p:nvPr/>
        </p:nvSpPr>
        <p:spPr bwMode="auto">
          <a:xfrm>
            <a:off x="6553200" y="2057400"/>
            <a:ext cx="1381125"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1600"/>
              <a:t>Limb position</a:t>
            </a:r>
          </a:p>
        </p:txBody>
      </p:sp>
      <p:sp>
        <p:nvSpPr>
          <p:cNvPr id="107527" name="Line 10"/>
          <p:cNvSpPr>
            <a:spLocks noChangeShapeType="1"/>
          </p:cNvSpPr>
          <p:nvPr/>
        </p:nvSpPr>
        <p:spPr bwMode="auto">
          <a:xfrm flipH="1">
            <a:off x="5105400" y="2286000"/>
            <a:ext cx="1447800" cy="12954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107528" name="Text Box 11"/>
          <p:cNvSpPr txBox="1">
            <a:spLocks noChangeArrowheads="1"/>
          </p:cNvSpPr>
          <p:nvPr/>
        </p:nvSpPr>
        <p:spPr bwMode="auto">
          <a:xfrm>
            <a:off x="5943600" y="5835650"/>
            <a:ext cx="3121025"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1600"/>
              <a:t>Movement in peripersonal space</a:t>
            </a:r>
          </a:p>
        </p:txBody>
      </p:sp>
      <p:sp>
        <p:nvSpPr>
          <p:cNvPr id="107529" name="Line 12"/>
          <p:cNvSpPr>
            <a:spLocks noChangeShapeType="1"/>
          </p:cNvSpPr>
          <p:nvPr/>
        </p:nvSpPr>
        <p:spPr bwMode="auto">
          <a:xfrm flipH="1" flipV="1">
            <a:off x="5029200" y="3810000"/>
            <a:ext cx="990600" cy="2057400"/>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107530" name="Text Box 13"/>
          <p:cNvSpPr txBox="1">
            <a:spLocks noChangeArrowheads="1"/>
          </p:cNvSpPr>
          <p:nvPr/>
        </p:nvSpPr>
        <p:spPr bwMode="auto">
          <a:xfrm>
            <a:off x="5943600" y="5334000"/>
            <a:ext cx="23876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1600"/>
              <a:t>Representation of action</a:t>
            </a:r>
          </a:p>
        </p:txBody>
      </p:sp>
      <p:sp>
        <p:nvSpPr>
          <p:cNvPr id="107531" name="Line 14"/>
          <p:cNvSpPr>
            <a:spLocks noChangeShapeType="1"/>
          </p:cNvSpPr>
          <p:nvPr/>
        </p:nvSpPr>
        <p:spPr bwMode="auto">
          <a:xfrm flipH="1" flipV="1">
            <a:off x="5257800" y="3962400"/>
            <a:ext cx="762000" cy="1447800"/>
          </a:xfrm>
          <a:prstGeom prst="line">
            <a:avLst/>
          </a:prstGeom>
          <a:noFill/>
          <a:ln w="19050">
            <a:solidFill>
              <a:srgbClr val="00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107532" name="Text Box 15"/>
          <p:cNvSpPr txBox="1">
            <a:spLocks noChangeArrowheads="1"/>
          </p:cNvSpPr>
          <p:nvPr/>
        </p:nvSpPr>
        <p:spPr bwMode="auto">
          <a:xfrm>
            <a:off x="5943600" y="4800600"/>
            <a:ext cx="30988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1600"/>
              <a:t>Saccades, eye-arm coordination</a:t>
            </a:r>
          </a:p>
        </p:txBody>
      </p:sp>
      <p:sp>
        <p:nvSpPr>
          <p:cNvPr id="107533" name="Line 16"/>
          <p:cNvSpPr>
            <a:spLocks noChangeShapeType="1"/>
          </p:cNvSpPr>
          <p:nvPr/>
        </p:nvSpPr>
        <p:spPr bwMode="auto">
          <a:xfrm flipH="1" flipV="1">
            <a:off x="5867400" y="4343400"/>
            <a:ext cx="152400" cy="533400"/>
          </a:xfrm>
          <a:prstGeom prst="line">
            <a:avLst/>
          </a:prstGeom>
          <a:noFill/>
          <a:ln w="19050">
            <a:solidFill>
              <a:srgbClr val="008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16" name="Text Box 14"/>
          <p:cNvSpPr txBox="1">
            <a:spLocks noChangeArrowheads="1"/>
          </p:cNvSpPr>
          <p:nvPr/>
        </p:nvSpPr>
        <p:spPr bwMode="auto">
          <a:xfrm>
            <a:off x="1424249" y="115888"/>
            <a:ext cx="5379999"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2000" dirty="0" smtClean="0"/>
              <a:t>Functional streams: the </a:t>
            </a:r>
            <a:r>
              <a:rPr lang="en-GB" altLang="it-IT" sz="2000" dirty="0" err="1"/>
              <a:t>parieto</a:t>
            </a:r>
            <a:r>
              <a:rPr lang="en-GB" altLang="it-IT" sz="2000" dirty="0"/>
              <a:t>-frontal </a:t>
            </a:r>
            <a:r>
              <a:rPr lang="en-GB" altLang="it-IT" sz="2000" dirty="0" smtClean="0"/>
              <a:t>system</a:t>
            </a:r>
            <a:endParaRPr lang="en-GB" altLang="it-IT" sz="20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802" name="Picture 2" descr="38x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413" y="1035050"/>
            <a:ext cx="8383587" cy="4786313"/>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5786888" y="6551766"/>
            <a:ext cx="3249608" cy="261610"/>
          </a:xfrm>
          <a:prstGeom prst="rect">
            <a:avLst/>
          </a:prstGeom>
          <a:noFill/>
        </p:spPr>
        <p:txBody>
          <a:bodyPr wrap="none" rtlCol="0">
            <a:spAutoFit/>
          </a:bodyPr>
          <a:lstStyle/>
          <a:p>
            <a:r>
              <a:rPr lang="it-IT" sz="1100" dirty="0" smtClean="0"/>
              <a:t>From Kandel et al., </a:t>
            </a:r>
            <a:r>
              <a:rPr lang="it-IT" sz="1100" dirty="0" err="1" smtClean="0"/>
              <a:t>Principles</a:t>
            </a:r>
            <a:r>
              <a:rPr lang="it-IT" sz="1100" dirty="0" smtClean="0"/>
              <a:t> of </a:t>
            </a:r>
            <a:r>
              <a:rPr lang="it-IT" sz="1100" dirty="0" err="1" smtClean="0"/>
              <a:t>Neural</a:t>
            </a:r>
            <a:r>
              <a:rPr lang="it-IT" sz="1100" dirty="0" smtClean="0"/>
              <a:t> </a:t>
            </a:r>
            <a:r>
              <a:rPr lang="it-IT" sz="1100" dirty="0" err="1" smtClean="0"/>
              <a:t>Sciences</a:t>
            </a:r>
            <a:endParaRPr lang="it-IT" sz="1100" dirty="0"/>
          </a:p>
        </p:txBody>
      </p:sp>
      <p:sp>
        <p:nvSpPr>
          <p:cNvPr id="4" name="Text Box 8"/>
          <p:cNvSpPr txBox="1">
            <a:spLocks noChangeArrowheads="1"/>
          </p:cNvSpPr>
          <p:nvPr/>
        </p:nvSpPr>
        <p:spPr bwMode="auto">
          <a:xfrm>
            <a:off x="1052168" y="100013"/>
            <a:ext cx="5037148"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2000" dirty="0" err="1" smtClean="0"/>
              <a:t>Different</a:t>
            </a:r>
            <a:r>
              <a:rPr lang="it-IT" altLang="it-IT" sz="2000" dirty="0" smtClean="0"/>
              <a:t> </a:t>
            </a:r>
            <a:r>
              <a:rPr lang="it-IT" altLang="it-IT" sz="2000" dirty="0" err="1" smtClean="0"/>
              <a:t>analysis</a:t>
            </a:r>
            <a:r>
              <a:rPr lang="it-IT" altLang="it-IT" sz="2000" dirty="0" smtClean="0"/>
              <a:t> for </a:t>
            </a:r>
            <a:r>
              <a:rPr lang="it-IT" altLang="it-IT" sz="2000" dirty="0" err="1" smtClean="0"/>
              <a:t>action</a:t>
            </a:r>
            <a:r>
              <a:rPr lang="it-IT" altLang="it-IT" sz="2000" dirty="0" smtClean="0"/>
              <a:t> and </a:t>
            </a:r>
            <a:r>
              <a:rPr lang="it-IT" altLang="it-IT" sz="2000" dirty="0" err="1" smtClean="0"/>
              <a:t>perception</a:t>
            </a:r>
            <a:endParaRPr lang="it-IT" altLang="it-IT" sz="2000" dirty="0"/>
          </a:p>
        </p:txBody>
      </p:sp>
    </p:spTree>
    <p:extLst>
      <p:ext uri="{BB962C8B-B14F-4D97-AF65-F5344CB8AC3E}">
        <p14:creationId xmlns:p14="http://schemas.microsoft.com/office/powerpoint/2010/main" val="13706409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425" name="Group 3"/>
          <p:cNvGrpSpPr>
            <a:grpSpLocks/>
          </p:cNvGrpSpPr>
          <p:nvPr/>
        </p:nvGrpSpPr>
        <p:grpSpPr bwMode="auto">
          <a:xfrm>
            <a:off x="457200" y="609600"/>
            <a:ext cx="8153400" cy="6172200"/>
            <a:chOff x="989" y="948"/>
            <a:chExt cx="3782" cy="3036"/>
          </a:xfrm>
        </p:grpSpPr>
        <p:pic>
          <p:nvPicPr>
            <p:cNvPr id="103427" name="Picture 4" descr="canal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 y="960"/>
              <a:ext cx="3744" cy="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8" name="Rectangle 5"/>
            <p:cNvSpPr>
              <a:spLocks noChangeArrowheads="1"/>
            </p:cNvSpPr>
            <p:nvPr/>
          </p:nvSpPr>
          <p:spPr bwMode="auto">
            <a:xfrm>
              <a:off x="989" y="948"/>
              <a:ext cx="3782" cy="3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it-IT"/>
            </a:p>
          </p:txBody>
        </p:sp>
      </p:grpSp>
      <p:sp>
        <p:nvSpPr>
          <p:cNvPr id="103426" name="Text Box 8"/>
          <p:cNvSpPr txBox="1">
            <a:spLocks noChangeArrowheads="1"/>
          </p:cNvSpPr>
          <p:nvPr/>
        </p:nvSpPr>
        <p:spPr bwMode="auto">
          <a:xfrm>
            <a:off x="1198685" y="100013"/>
            <a:ext cx="6253635"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2000" dirty="0" err="1" smtClean="0"/>
              <a:t>Dorsal</a:t>
            </a:r>
            <a:r>
              <a:rPr lang="it-IT" altLang="it-IT" sz="2000" dirty="0" smtClean="0"/>
              <a:t> and </a:t>
            </a:r>
            <a:r>
              <a:rPr lang="it-IT" altLang="it-IT" sz="2000" dirty="0" err="1" smtClean="0"/>
              <a:t>ventral</a:t>
            </a:r>
            <a:r>
              <a:rPr lang="it-IT" altLang="it-IT" sz="2000" dirty="0" smtClean="0"/>
              <a:t> </a:t>
            </a:r>
            <a:r>
              <a:rPr lang="it-IT" altLang="it-IT" sz="2000" dirty="0" err="1" smtClean="0"/>
              <a:t>channels</a:t>
            </a:r>
            <a:r>
              <a:rPr lang="it-IT" altLang="it-IT" sz="2000" dirty="0" smtClean="0"/>
              <a:t> for </a:t>
            </a:r>
            <a:r>
              <a:rPr lang="it-IT" altLang="it-IT" sz="2000" dirty="0" err="1" smtClean="0"/>
              <a:t>action</a:t>
            </a:r>
            <a:r>
              <a:rPr lang="it-IT" altLang="it-IT" sz="2000" dirty="0" smtClean="0"/>
              <a:t> and </a:t>
            </a:r>
            <a:r>
              <a:rPr lang="it-IT" altLang="it-IT" sz="2000" dirty="0" err="1" smtClean="0"/>
              <a:t>perception</a:t>
            </a:r>
            <a:endParaRPr lang="it-IT" altLang="it-IT" sz="2000" dirty="0"/>
          </a:p>
        </p:txBody>
      </p:sp>
    </p:spTree>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21x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413" y="685800"/>
            <a:ext cx="8383587" cy="523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sellaDiTesto 2"/>
          <p:cNvSpPr txBox="1"/>
          <p:nvPr/>
        </p:nvSpPr>
        <p:spPr>
          <a:xfrm>
            <a:off x="5786888" y="6551766"/>
            <a:ext cx="3249608" cy="261610"/>
          </a:xfrm>
          <a:prstGeom prst="rect">
            <a:avLst/>
          </a:prstGeom>
          <a:noFill/>
        </p:spPr>
        <p:txBody>
          <a:bodyPr wrap="none" rtlCol="0">
            <a:spAutoFit/>
          </a:bodyPr>
          <a:lstStyle/>
          <a:p>
            <a:r>
              <a:rPr lang="it-IT" sz="1100" dirty="0" smtClean="0"/>
              <a:t>From Kandel et al., </a:t>
            </a:r>
            <a:r>
              <a:rPr lang="it-IT" sz="1100" dirty="0" err="1" smtClean="0"/>
              <a:t>Principles</a:t>
            </a:r>
            <a:r>
              <a:rPr lang="it-IT" sz="1100" dirty="0" smtClean="0"/>
              <a:t> of </a:t>
            </a:r>
            <a:r>
              <a:rPr lang="it-IT" sz="1100" dirty="0" err="1" smtClean="0"/>
              <a:t>Neural</a:t>
            </a:r>
            <a:r>
              <a:rPr lang="it-IT" sz="1100" dirty="0" smtClean="0"/>
              <a:t> </a:t>
            </a:r>
            <a:r>
              <a:rPr lang="it-IT" sz="1100" dirty="0" err="1" smtClean="0"/>
              <a:t>Sciences</a:t>
            </a:r>
            <a:endParaRPr lang="it-IT" sz="1100" dirty="0"/>
          </a:p>
        </p:txBody>
      </p:sp>
      <p:sp>
        <p:nvSpPr>
          <p:cNvPr id="4" name="Text Box 14"/>
          <p:cNvSpPr txBox="1">
            <a:spLocks noChangeArrowheads="1"/>
          </p:cNvSpPr>
          <p:nvPr/>
        </p:nvSpPr>
        <p:spPr bwMode="auto">
          <a:xfrm>
            <a:off x="1640273" y="115888"/>
            <a:ext cx="5379999"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2000" dirty="0" smtClean="0"/>
              <a:t>Functional streams: the </a:t>
            </a:r>
            <a:r>
              <a:rPr lang="en-GB" altLang="it-IT" sz="2000" dirty="0" err="1"/>
              <a:t>parieto</a:t>
            </a:r>
            <a:r>
              <a:rPr lang="en-GB" altLang="it-IT" sz="2000" dirty="0"/>
              <a:t>-frontal </a:t>
            </a:r>
            <a:r>
              <a:rPr lang="en-GB" altLang="it-IT" sz="2000" dirty="0" smtClean="0"/>
              <a:t>system</a:t>
            </a:r>
            <a:endParaRPr lang="en-GB" altLang="it-IT" sz="2000" dirty="0"/>
          </a:p>
        </p:txBody>
      </p:sp>
    </p:spTree>
    <p:extLst>
      <p:ext uri="{BB962C8B-B14F-4D97-AF65-F5344CB8AC3E}">
        <p14:creationId xmlns:p14="http://schemas.microsoft.com/office/powerpoint/2010/main" val="15999072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9569" name="Picture 1026" descr="fig28nuov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466725"/>
            <a:ext cx="6934200" cy="631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0" name="Text Box 1027"/>
          <p:cNvSpPr txBox="1">
            <a:spLocks noChangeArrowheads="1"/>
          </p:cNvSpPr>
          <p:nvPr/>
        </p:nvSpPr>
        <p:spPr bwMode="auto">
          <a:xfrm>
            <a:off x="1550378" y="76200"/>
            <a:ext cx="5541902"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2000" dirty="0" err="1"/>
              <a:t>Parallel</a:t>
            </a:r>
            <a:r>
              <a:rPr lang="it-IT" altLang="it-IT" sz="2000" dirty="0"/>
              <a:t> </a:t>
            </a:r>
            <a:r>
              <a:rPr lang="it-IT" altLang="it-IT" sz="2000" dirty="0" err="1"/>
              <a:t>distribution</a:t>
            </a:r>
            <a:r>
              <a:rPr lang="it-IT" altLang="it-IT" sz="2000" dirty="0"/>
              <a:t> to </a:t>
            </a:r>
            <a:r>
              <a:rPr lang="it-IT" altLang="it-IT" sz="2000" dirty="0" err="1"/>
              <a:t>parietal</a:t>
            </a:r>
            <a:r>
              <a:rPr lang="it-IT" altLang="it-IT" sz="2000" dirty="0"/>
              <a:t> and </a:t>
            </a:r>
            <a:r>
              <a:rPr lang="it-IT" altLang="it-IT" sz="2000" dirty="0" err="1"/>
              <a:t>frontal</a:t>
            </a:r>
            <a:r>
              <a:rPr lang="it-IT" altLang="it-IT" sz="2000" dirty="0"/>
              <a:t> </a:t>
            </a:r>
            <a:r>
              <a:rPr lang="it-IT" altLang="it-IT" sz="2000" dirty="0" err="1"/>
              <a:t>areas</a:t>
            </a:r>
            <a:endParaRPr lang="it-IT" altLang="it-IT" sz="20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ext Box 4"/>
          <p:cNvSpPr txBox="1">
            <a:spLocks noChangeArrowheads="1"/>
          </p:cNvSpPr>
          <p:nvPr/>
        </p:nvSpPr>
        <p:spPr bwMode="auto">
          <a:xfrm>
            <a:off x="457200" y="669925"/>
            <a:ext cx="8458200"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just">
              <a:spcBef>
                <a:spcPct val="0"/>
              </a:spcBef>
              <a:buFontTx/>
              <a:buNone/>
            </a:pPr>
            <a:r>
              <a:rPr lang="it-IT" altLang="it-IT" sz="1600"/>
              <a:t>The cortical control of voluntary movement is based upon the activity of a system of parietal and frontal regions which are linked by reciprocal connections. </a:t>
            </a:r>
          </a:p>
        </p:txBody>
      </p:sp>
      <p:pic>
        <p:nvPicPr>
          <p:cNvPr id="105474"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9938" y="1809750"/>
            <a:ext cx="4487862" cy="291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5"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811338"/>
            <a:ext cx="4560888" cy="292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Text Box 14"/>
          <p:cNvSpPr txBox="1">
            <a:spLocks noChangeArrowheads="1"/>
          </p:cNvSpPr>
          <p:nvPr/>
        </p:nvSpPr>
        <p:spPr bwMode="auto">
          <a:xfrm>
            <a:off x="1568265" y="115888"/>
            <a:ext cx="5379999"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2000" dirty="0" smtClean="0"/>
              <a:t>Functional streams: the </a:t>
            </a:r>
            <a:r>
              <a:rPr lang="en-GB" altLang="it-IT" sz="2000" dirty="0" err="1"/>
              <a:t>parieto</a:t>
            </a:r>
            <a:r>
              <a:rPr lang="en-GB" altLang="it-IT" sz="2000" dirty="0"/>
              <a:t>-frontal </a:t>
            </a:r>
            <a:r>
              <a:rPr lang="en-GB" altLang="it-IT" sz="2000" dirty="0" smtClean="0"/>
              <a:t>system</a:t>
            </a:r>
            <a:endParaRPr lang="en-GB" altLang="it-IT" sz="2000" dirty="0"/>
          </a:p>
        </p:txBody>
      </p:sp>
      <p:sp>
        <p:nvSpPr>
          <p:cNvPr id="105477" name="Text Box 15"/>
          <p:cNvSpPr txBox="1">
            <a:spLocks noChangeArrowheads="1"/>
          </p:cNvSpPr>
          <p:nvPr/>
        </p:nvSpPr>
        <p:spPr bwMode="auto">
          <a:xfrm>
            <a:off x="1790700" y="1339850"/>
            <a:ext cx="12573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1600"/>
              <a:t>REACHING</a:t>
            </a:r>
          </a:p>
        </p:txBody>
      </p:sp>
      <p:sp>
        <p:nvSpPr>
          <p:cNvPr id="105478" name="Text Box 16"/>
          <p:cNvSpPr txBox="1">
            <a:spLocks noChangeArrowheads="1"/>
          </p:cNvSpPr>
          <p:nvPr/>
        </p:nvSpPr>
        <p:spPr bwMode="auto">
          <a:xfrm>
            <a:off x="6362700" y="1339850"/>
            <a:ext cx="12573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1600"/>
              <a:t>GRASPING</a:t>
            </a:r>
          </a:p>
        </p:txBody>
      </p:sp>
      <p:sp>
        <p:nvSpPr>
          <p:cNvPr id="105479" name="Rectangle 17"/>
          <p:cNvSpPr>
            <a:spLocks noChangeArrowheads="1"/>
          </p:cNvSpPr>
          <p:nvPr/>
        </p:nvSpPr>
        <p:spPr bwMode="auto">
          <a:xfrm>
            <a:off x="228600" y="5499100"/>
            <a:ext cx="8686800" cy="82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just">
              <a:spcBef>
                <a:spcPct val="0"/>
              </a:spcBef>
              <a:buFontTx/>
              <a:buNone/>
            </a:pPr>
            <a:r>
              <a:rPr lang="en-US" altLang="it-IT" sz="1600"/>
              <a:t>Cortical regions involved in these processes differ on the basis of their cortico-cortical and cortico-subcortical connections as well as for the different functional properties of their neurons. </a:t>
            </a:r>
          </a:p>
        </p:txBody>
      </p:sp>
      <p:sp>
        <p:nvSpPr>
          <p:cNvPr id="105480" name="Text Box 10"/>
          <p:cNvSpPr txBox="1">
            <a:spLocks noChangeArrowheads="1"/>
          </p:cNvSpPr>
          <p:nvPr/>
        </p:nvSpPr>
        <p:spPr bwMode="auto">
          <a:xfrm>
            <a:off x="6324600" y="4724400"/>
            <a:ext cx="2665413"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1400"/>
              <a:t>Tannè et al., Neuroreport, 1995</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1" name="Picture 3" descr="19x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900" y="690563"/>
            <a:ext cx="8934033" cy="5834781"/>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5786888" y="6551766"/>
            <a:ext cx="3249608" cy="261610"/>
          </a:xfrm>
          <a:prstGeom prst="rect">
            <a:avLst/>
          </a:prstGeom>
          <a:noFill/>
        </p:spPr>
        <p:txBody>
          <a:bodyPr wrap="none" rtlCol="0">
            <a:spAutoFit/>
          </a:bodyPr>
          <a:lstStyle/>
          <a:p>
            <a:r>
              <a:rPr lang="it-IT" sz="1100" dirty="0" smtClean="0"/>
              <a:t>From Kandel et al., </a:t>
            </a:r>
            <a:r>
              <a:rPr lang="it-IT" sz="1100" dirty="0" err="1" smtClean="0"/>
              <a:t>Principles</a:t>
            </a:r>
            <a:r>
              <a:rPr lang="it-IT" sz="1100" dirty="0" smtClean="0"/>
              <a:t> of </a:t>
            </a:r>
            <a:r>
              <a:rPr lang="it-IT" sz="1100" dirty="0" err="1" smtClean="0"/>
              <a:t>Neural</a:t>
            </a:r>
            <a:r>
              <a:rPr lang="it-IT" sz="1100" dirty="0" smtClean="0"/>
              <a:t> </a:t>
            </a:r>
            <a:r>
              <a:rPr lang="it-IT" sz="1100" dirty="0" err="1" smtClean="0"/>
              <a:t>Sciences</a:t>
            </a:r>
            <a:endParaRPr lang="it-IT" sz="1100" dirty="0"/>
          </a:p>
        </p:txBody>
      </p:sp>
      <p:sp>
        <p:nvSpPr>
          <p:cNvPr id="4" name="Text Box 14"/>
          <p:cNvSpPr txBox="1">
            <a:spLocks noChangeArrowheads="1"/>
          </p:cNvSpPr>
          <p:nvPr/>
        </p:nvSpPr>
        <p:spPr bwMode="auto">
          <a:xfrm>
            <a:off x="1640273" y="116632"/>
            <a:ext cx="6604693"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2000" dirty="0" smtClean="0"/>
              <a:t>Functional streams: the </a:t>
            </a:r>
            <a:r>
              <a:rPr lang="en-GB" altLang="it-IT" sz="2000" dirty="0" err="1"/>
              <a:t>parieto</a:t>
            </a:r>
            <a:r>
              <a:rPr lang="en-GB" altLang="it-IT" sz="2000" dirty="0"/>
              <a:t>-frontal </a:t>
            </a:r>
            <a:r>
              <a:rPr lang="en-GB" altLang="it-IT" sz="2000" dirty="0" smtClean="0"/>
              <a:t>system (grasping)</a:t>
            </a:r>
            <a:endParaRPr lang="en-GB" altLang="it-IT" sz="2000" dirty="0"/>
          </a:p>
        </p:txBody>
      </p:sp>
    </p:spTree>
    <p:extLst>
      <p:ext uri="{BB962C8B-B14F-4D97-AF65-F5344CB8AC3E}">
        <p14:creationId xmlns:p14="http://schemas.microsoft.com/office/powerpoint/2010/main" val="6383982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1617" name="Picture 1026" descr="Latenze visive"/>
          <p:cNvPicPr>
            <a:picLocks noChangeAspect="1" noChangeArrowheads="1"/>
          </p:cNvPicPr>
          <p:nvPr/>
        </p:nvPicPr>
        <p:blipFill>
          <a:blip r:embed="rId3">
            <a:extLst>
              <a:ext uri="{28A0092B-C50C-407E-A947-70E740481C1C}">
                <a14:useLocalDpi xmlns:a14="http://schemas.microsoft.com/office/drawing/2010/main" val="0"/>
              </a:ext>
            </a:extLst>
          </a:blip>
          <a:srcRect b="22169"/>
          <a:stretch>
            <a:fillRect/>
          </a:stretch>
        </p:blipFill>
        <p:spPr bwMode="auto">
          <a:xfrm>
            <a:off x="0" y="314325"/>
            <a:ext cx="9144000" cy="646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8" name="Text Box 1027"/>
          <p:cNvSpPr txBox="1">
            <a:spLocks noChangeArrowheads="1"/>
          </p:cNvSpPr>
          <p:nvPr/>
        </p:nvSpPr>
        <p:spPr bwMode="auto">
          <a:xfrm>
            <a:off x="5638800" y="6507163"/>
            <a:ext cx="3386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1200"/>
              <a:t>From Thorpe and Fabre-Thorpe, Science, 2001</a:t>
            </a:r>
          </a:p>
        </p:txBody>
      </p:sp>
      <p:sp>
        <p:nvSpPr>
          <p:cNvPr id="111619" name="Text Box 1029"/>
          <p:cNvSpPr txBox="1">
            <a:spLocks noChangeArrowheads="1"/>
          </p:cNvSpPr>
          <p:nvPr/>
        </p:nvSpPr>
        <p:spPr bwMode="auto">
          <a:xfrm>
            <a:off x="1775179" y="4554"/>
            <a:ext cx="5029069"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2000" dirty="0"/>
              <a:t>Timing from </a:t>
            </a:r>
            <a:r>
              <a:rPr lang="it-IT" altLang="it-IT" sz="2000" dirty="0" err="1"/>
              <a:t>sensory</a:t>
            </a:r>
            <a:r>
              <a:rPr lang="it-IT" altLang="it-IT" sz="2000" dirty="0"/>
              <a:t> </a:t>
            </a:r>
            <a:r>
              <a:rPr lang="it-IT" altLang="it-IT" sz="2000" dirty="0" err="1"/>
              <a:t>signal</a:t>
            </a:r>
            <a:r>
              <a:rPr lang="it-IT" altLang="it-IT" sz="2000" dirty="0"/>
              <a:t> to </a:t>
            </a:r>
            <a:r>
              <a:rPr lang="it-IT" altLang="it-IT" sz="2000" dirty="0" err="1"/>
              <a:t>motor</a:t>
            </a:r>
            <a:r>
              <a:rPr lang="it-IT" altLang="it-IT" sz="2000" dirty="0"/>
              <a:t> output</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1840" y="-124"/>
            <a:ext cx="5476259" cy="6858000"/>
          </a:xfrm>
          <a:prstGeom prst="rect">
            <a:avLst/>
          </a:prstGeom>
        </p:spPr>
      </p:pic>
      <p:sp>
        <p:nvSpPr>
          <p:cNvPr id="109570" name="Text Box 1027"/>
          <p:cNvSpPr txBox="1">
            <a:spLocks noChangeArrowheads="1"/>
          </p:cNvSpPr>
          <p:nvPr/>
        </p:nvSpPr>
        <p:spPr bwMode="auto">
          <a:xfrm>
            <a:off x="179512" y="15280"/>
            <a:ext cx="4044697"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2000" dirty="0" err="1" smtClean="0"/>
              <a:t>Cortico-cortical</a:t>
            </a:r>
            <a:r>
              <a:rPr lang="it-IT" altLang="it-IT" sz="2000" dirty="0" smtClean="0"/>
              <a:t> flow of information</a:t>
            </a:r>
            <a:endParaRPr lang="it-IT" altLang="it-IT" sz="2000" dirty="0"/>
          </a:p>
        </p:txBody>
      </p:sp>
      <p:sp>
        <p:nvSpPr>
          <p:cNvPr id="3" name="CasellaDiTesto 2"/>
          <p:cNvSpPr txBox="1"/>
          <p:nvPr/>
        </p:nvSpPr>
        <p:spPr>
          <a:xfrm>
            <a:off x="107504" y="6525344"/>
            <a:ext cx="1762021" cy="261610"/>
          </a:xfrm>
          <a:prstGeom prst="rect">
            <a:avLst/>
          </a:prstGeom>
          <a:noFill/>
        </p:spPr>
        <p:txBody>
          <a:bodyPr wrap="none" rtlCol="0">
            <a:spAutoFit/>
          </a:bodyPr>
          <a:lstStyle/>
          <a:p>
            <a:r>
              <a:rPr lang="en-GB" sz="1100" dirty="0" err="1" smtClean="0"/>
              <a:t>Felleman</a:t>
            </a:r>
            <a:r>
              <a:rPr lang="en-GB" sz="1100" dirty="0" smtClean="0"/>
              <a:t> and Van Essen</a:t>
            </a:r>
            <a:endParaRPr lang="en-GB" sz="1100" dirty="0"/>
          </a:p>
        </p:txBody>
      </p:sp>
    </p:spTree>
    <p:extLst>
      <p:ext uri="{BB962C8B-B14F-4D97-AF65-F5344CB8AC3E}">
        <p14:creationId xmlns:p14="http://schemas.microsoft.com/office/powerpoint/2010/main" val="3830311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ext Box 10"/>
          <p:cNvSpPr txBox="1">
            <a:spLocks noChangeArrowheads="1"/>
          </p:cNvSpPr>
          <p:nvPr/>
        </p:nvSpPr>
        <p:spPr bwMode="auto">
          <a:xfrm>
            <a:off x="1740024" y="990600"/>
            <a:ext cx="50642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50000"/>
              </a:spcBef>
              <a:buFontTx/>
              <a:buNone/>
            </a:pPr>
            <a:r>
              <a:rPr lang="en-GB" altLang="it-IT" sz="2000" dirty="0">
                <a:solidFill>
                  <a:schemeClr val="accent2"/>
                </a:solidFill>
              </a:rPr>
              <a:t>M</a:t>
            </a:r>
            <a:r>
              <a:rPr lang="en-GB" altLang="it-IT" sz="2000" dirty="0" smtClean="0">
                <a:solidFill>
                  <a:schemeClr val="accent2"/>
                </a:solidFill>
              </a:rPr>
              <a:t>ovements undergo two kinds of control:</a:t>
            </a:r>
            <a:endParaRPr lang="en-GB" altLang="it-IT" sz="2000" dirty="0">
              <a:solidFill>
                <a:schemeClr val="accent2"/>
              </a:solidFill>
            </a:endParaRPr>
          </a:p>
        </p:txBody>
      </p:sp>
      <p:sp>
        <p:nvSpPr>
          <p:cNvPr id="46082" name="Text Box 11"/>
          <p:cNvSpPr txBox="1">
            <a:spLocks noChangeArrowheads="1"/>
          </p:cNvSpPr>
          <p:nvPr/>
        </p:nvSpPr>
        <p:spPr bwMode="auto">
          <a:xfrm>
            <a:off x="1600200" y="2124075"/>
            <a:ext cx="14478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eaLnBrk="1" hangingPunct="1">
              <a:spcBef>
                <a:spcPct val="50000"/>
              </a:spcBef>
              <a:buFontTx/>
              <a:buNone/>
            </a:pPr>
            <a:r>
              <a:rPr lang="it-IT" altLang="it-IT" sz="2000" dirty="0" err="1" smtClean="0"/>
              <a:t>Phasic</a:t>
            </a:r>
            <a:endParaRPr lang="it-IT" altLang="it-IT" sz="2000" dirty="0"/>
          </a:p>
        </p:txBody>
      </p:sp>
      <p:sp>
        <p:nvSpPr>
          <p:cNvPr id="46083" name="Text Box 12"/>
          <p:cNvSpPr txBox="1">
            <a:spLocks noChangeArrowheads="1"/>
          </p:cNvSpPr>
          <p:nvPr/>
        </p:nvSpPr>
        <p:spPr bwMode="auto">
          <a:xfrm>
            <a:off x="5562600" y="2124075"/>
            <a:ext cx="14478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eaLnBrk="1" hangingPunct="1">
              <a:spcBef>
                <a:spcPct val="50000"/>
              </a:spcBef>
              <a:buFontTx/>
              <a:buNone/>
            </a:pPr>
            <a:r>
              <a:rPr lang="it-IT" altLang="it-IT" sz="2000" dirty="0" err="1"/>
              <a:t>T</a:t>
            </a:r>
            <a:r>
              <a:rPr lang="it-IT" altLang="it-IT" sz="2000" dirty="0" err="1" smtClean="0"/>
              <a:t>onic</a:t>
            </a:r>
            <a:endParaRPr lang="it-IT" altLang="it-IT" sz="2000" dirty="0"/>
          </a:p>
        </p:txBody>
      </p:sp>
      <p:sp>
        <p:nvSpPr>
          <p:cNvPr id="46084" name="Text Box 13"/>
          <p:cNvSpPr txBox="1">
            <a:spLocks noChangeArrowheads="1"/>
          </p:cNvSpPr>
          <p:nvPr/>
        </p:nvSpPr>
        <p:spPr bwMode="auto">
          <a:xfrm>
            <a:off x="381000" y="3321050"/>
            <a:ext cx="8610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50000"/>
              </a:spcBef>
              <a:buFontTx/>
              <a:buNone/>
            </a:pPr>
            <a:r>
              <a:rPr lang="en-GB" altLang="it-IT" sz="1800" b="1" dirty="0" smtClean="0"/>
              <a:t>Phasic</a:t>
            </a:r>
            <a:r>
              <a:rPr lang="en-GB" altLang="it-IT" sz="1800" dirty="0" smtClean="0"/>
              <a:t> control: temporary activation to perform discrete movements</a:t>
            </a:r>
            <a:endParaRPr lang="en-GB" altLang="it-IT" sz="1800" dirty="0"/>
          </a:p>
        </p:txBody>
      </p:sp>
      <p:sp>
        <p:nvSpPr>
          <p:cNvPr id="46085" name="Text Box 14"/>
          <p:cNvSpPr txBox="1">
            <a:spLocks noChangeArrowheads="1"/>
          </p:cNvSpPr>
          <p:nvPr/>
        </p:nvSpPr>
        <p:spPr bwMode="auto">
          <a:xfrm>
            <a:off x="381000" y="4006850"/>
            <a:ext cx="8610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50000"/>
              </a:spcBef>
              <a:buFontTx/>
              <a:buNone/>
            </a:pPr>
            <a:r>
              <a:rPr lang="en-GB" altLang="it-IT" sz="1800" b="1" dirty="0" smtClean="0"/>
              <a:t>Tonic</a:t>
            </a:r>
            <a:r>
              <a:rPr lang="en-GB" altLang="it-IT" sz="1800" dirty="0" smtClean="0"/>
              <a:t> control: activation maintained over time, in order to stabilize joints</a:t>
            </a:r>
            <a:endParaRPr lang="en-GB" altLang="it-IT" sz="18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ext Box 2"/>
          <p:cNvSpPr txBox="1">
            <a:spLocks noChangeArrowheads="1"/>
          </p:cNvSpPr>
          <p:nvPr/>
        </p:nvSpPr>
        <p:spPr bwMode="auto">
          <a:xfrm>
            <a:off x="304800" y="381000"/>
            <a:ext cx="838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eaLnBrk="1" hangingPunct="1"/>
            <a:r>
              <a:rPr lang="en-GB" altLang="it-IT" sz="2400" dirty="0" smtClean="0"/>
              <a:t>Motor control needs sensory information (1)</a:t>
            </a:r>
            <a:endParaRPr lang="en-GB" altLang="it-IT" sz="2400" dirty="0"/>
          </a:p>
        </p:txBody>
      </p:sp>
      <p:sp>
        <p:nvSpPr>
          <p:cNvPr id="48130" name="Text Box 3"/>
          <p:cNvSpPr txBox="1">
            <a:spLocks noChangeArrowheads="1"/>
          </p:cNvSpPr>
          <p:nvPr/>
        </p:nvSpPr>
        <p:spPr bwMode="auto">
          <a:xfrm>
            <a:off x="228600" y="3352800"/>
            <a:ext cx="8397875"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eaLnBrk="1" hangingPunct="1"/>
            <a:r>
              <a:rPr lang="en-GB" altLang="it-IT" sz="1800" dirty="0" smtClean="0"/>
              <a:t>There are at least three models that illustrate the role of sensory information in motor control:</a:t>
            </a:r>
          </a:p>
          <a:p>
            <a:pPr eaLnBrk="1" hangingPunct="1"/>
            <a:endParaRPr lang="en-GB" altLang="it-IT" sz="1800" dirty="0" smtClean="0"/>
          </a:p>
          <a:p>
            <a:pPr eaLnBrk="1" hangingPunct="1"/>
            <a:r>
              <a:rPr lang="en-GB" altLang="it-IT" sz="1800" dirty="0" smtClean="0"/>
              <a:t>Open loop</a:t>
            </a:r>
          </a:p>
          <a:p>
            <a:pPr eaLnBrk="1" hangingPunct="1"/>
            <a:endParaRPr lang="en-GB" altLang="it-IT" sz="1800" dirty="0" smtClean="0"/>
          </a:p>
          <a:p>
            <a:pPr eaLnBrk="1" hangingPunct="1"/>
            <a:r>
              <a:rPr lang="en-GB" altLang="it-IT" sz="1800" dirty="0" smtClean="0"/>
              <a:t>Feedback (closed loop)</a:t>
            </a:r>
          </a:p>
          <a:p>
            <a:pPr eaLnBrk="1" hangingPunct="1"/>
            <a:endParaRPr lang="en-GB" altLang="it-IT" sz="1800" dirty="0" smtClean="0"/>
          </a:p>
          <a:p>
            <a:pPr eaLnBrk="1" hangingPunct="1"/>
            <a:r>
              <a:rPr lang="en-GB" altLang="it-IT" sz="1800" dirty="0" err="1" smtClean="0"/>
              <a:t>Feedforward</a:t>
            </a:r>
            <a:endParaRPr lang="en-GB" altLang="it-IT" sz="1800" dirty="0" smtClean="0"/>
          </a:p>
          <a:p>
            <a:pPr eaLnBrk="1" hangingPunct="1"/>
            <a:endParaRPr lang="en-GB" altLang="it-IT" sz="1800" dirty="0"/>
          </a:p>
        </p:txBody>
      </p:sp>
      <p:sp>
        <p:nvSpPr>
          <p:cNvPr id="48131" name="Text Box 4"/>
          <p:cNvSpPr txBox="1">
            <a:spLocks noChangeArrowheads="1"/>
          </p:cNvSpPr>
          <p:nvPr/>
        </p:nvSpPr>
        <p:spPr bwMode="auto">
          <a:xfrm>
            <a:off x="228600" y="1371600"/>
            <a:ext cx="83978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eaLnBrk="1" hangingPunct="1"/>
            <a:r>
              <a:rPr lang="en-GB" altLang="it-IT" sz="1800" dirty="0" smtClean="0"/>
              <a:t>All levels of motor hierarchy require sensory information to function properly </a:t>
            </a:r>
            <a:endParaRPr lang="en-GB" altLang="it-IT" sz="1800" dirty="0"/>
          </a:p>
        </p:txBody>
      </p:sp>
      <p:sp>
        <p:nvSpPr>
          <p:cNvPr id="48132" name="Text Box 5"/>
          <p:cNvSpPr txBox="1">
            <a:spLocks noChangeArrowheads="1"/>
          </p:cNvSpPr>
          <p:nvPr/>
        </p:nvSpPr>
        <p:spPr bwMode="auto">
          <a:xfrm>
            <a:off x="228600" y="2286000"/>
            <a:ext cx="83978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GB" altLang="it-IT" sz="1800" dirty="0" smtClean="0"/>
              <a:t>Sensory information is as more critical as the lower the hierarchical level is (reflexes)</a:t>
            </a:r>
            <a:endParaRPr lang="en-GB" altLang="it-IT" sz="18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 Box 2"/>
          <p:cNvSpPr txBox="1">
            <a:spLocks noChangeArrowheads="1"/>
          </p:cNvSpPr>
          <p:nvPr/>
        </p:nvSpPr>
        <p:spPr bwMode="auto">
          <a:xfrm>
            <a:off x="288925" y="2649538"/>
            <a:ext cx="858959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eaLnBrk="1" hangingPunct="1"/>
            <a:r>
              <a:rPr lang="it-IT" altLang="it-IT" dirty="0" smtClean="0">
                <a:latin typeface="Arial Rounded MT Bold" charset="0"/>
              </a:rPr>
              <a:t>       </a:t>
            </a:r>
            <a:r>
              <a:rPr lang="it-IT" altLang="it-IT" dirty="0" err="1" smtClean="0">
                <a:latin typeface="Arial Rounded MT Bold" charset="0"/>
              </a:rPr>
              <a:t>Desired</a:t>
            </a:r>
            <a:r>
              <a:rPr lang="it-IT" altLang="it-IT" dirty="0" smtClean="0">
                <a:latin typeface="Arial Rounded MT Bold" charset="0"/>
              </a:rPr>
              <a:t> </a:t>
            </a:r>
            <a:r>
              <a:rPr lang="it-IT" altLang="it-IT" dirty="0" err="1" smtClean="0">
                <a:latin typeface="Arial Rounded MT Bold" charset="0"/>
              </a:rPr>
              <a:t>movement</a:t>
            </a:r>
            <a:r>
              <a:rPr lang="it-IT" altLang="it-IT" dirty="0" smtClean="0">
                <a:latin typeface="Arial Rounded MT Bold" charset="0"/>
              </a:rPr>
              <a:t>                                                             </a:t>
            </a:r>
            <a:r>
              <a:rPr lang="it-IT" altLang="it-IT" dirty="0" err="1" smtClean="0">
                <a:latin typeface="Arial Rounded MT Bold" charset="0"/>
              </a:rPr>
              <a:t>Effector</a:t>
            </a:r>
            <a:r>
              <a:rPr lang="it-IT" altLang="it-IT" dirty="0" smtClean="0">
                <a:latin typeface="Arial Rounded MT Bold" charset="0"/>
              </a:rPr>
              <a:t>                       </a:t>
            </a:r>
            <a:r>
              <a:rPr lang="it-IT" altLang="it-IT" dirty="0" err="1" smtClean="0">
                <a:latin typeface="Arial Rounded MT Bold" charset="0"/>
              </a:rPr>
              <a:t>Movement</a:t>
            </a:r>
            <a:endParaRPr lang="it-IT" altLang="it-IT" dirty="0">
              <a:latin typeface="Arial Rounded MT Bold" charset="0"/>
            </a:endParaRPr>
          </a:p>
        </p:txBody>
      </p:sp>
      <p:sp>
        <p:nvSpPr>
          <p:cNvPr id="50178" name="Oval 3"/>
          <p:cNvSpPr>
            <a:spLocks noChangeArrowheads="1"/>
          </p:cNvSpPr>
          <p:nvPr/>
        </p:nvSpPr>
        <p:spPr bwMode="auto">
          <a:xfrm>
            <a:off x="3216275" y="2590800"/>
            <a:ext cx="457200" cy="457200"/>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it-IT"/>
          </a:p>
        </p:txBody>
      </p:sp>
      <p:sp>
        <p:nvSpPr>
          <p:cNvPr id="50179" name="Line 4"/>
          <p:cNvSpPr>
            <a:spLocks noChangeShapeType="1"/>
          </p:cNvSpPr>
          <p:nvPr/>
        </p:nvSpPr>
        <p:spPr bwMode="auto">
          <a:xfrm>
            <a:off x="3292475" y="2667000"/>
            <a:ext cx="304800" cy="304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50180" name="Line 5"/>
          <p:cNvSpPr>
            <a:spLocks noChangeShapeType="1"/>
          </p:cNvSpPr>
          <p:nvPr/>
        </p:nvSpPr>
        <p:spPr bwMode="auto">
          <a:xfrm flipV="1">
            <a:off x="3292475" y="2667000"/>
            <a:ext cx="304800" cy="304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50181" name="Text Box 6"/>
          <p:cNvSpPr txBox="1">
            <a:spLocks noChangeArrowheads="1"/>
          </p:cNvSpPr>
          <p:nvPr/>
        </p:nvSpPr>
        <p:spPr bwMode="auto">
          <a:xfrm>
            <a:off x="2667000" y="2286000"/>
            <a:ext cx="137864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eaLnBrk="1" hangingPunct="1"/>
            <a:r>
              <a:rPr lang="it-IT" altLang="it-IT" dirty="0" err="1" smtClean="0">
                <a:latin typeface="Arial Rounded MT Bold" charset="0"/>
              </a:rPr>
              <a:t>Comparator</a:t>
            </a:r>
            <a:endParaRPr lang="it-IT" altLang="it-IT" dirty="0">
              <a:latin typeface="Arial Rounded MT Bold" charset="0"/>
            </a:endParaRPr>
          </a:p>
        </p:txBody>
      </p:sp>
      <p:sp>
        <p:nvSpPr>
          <p:cNvPr id="50182" name="Line 7"/>
          <p:cNvSpPr>
            <a:spLocks noChangeShapeType="1"/>
          </p:cNvSpPr>
          <p:nvPr/>
        </p:nvSpPr>
        <p:spPr bwMode="auto">
          <a:xfrm>
            <a:off x="2590800" y="2819400"/>
            <a:ext cx="533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50183" name="Line 8"/>
          <p:cNvSpPr>
            <a:spLocks noChangeShapeType="1"/>
          </p:cNvSpPr>
          <p:nvPr/>
        </p:nvSpPr>
        <p:spPr bwMode="auto">
          <a:xfrm>
            <a:off x="3733800" y="2819400"/>
            <a:ext cx="1828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50184" name="Text Box 9"/>
          <p:cNvSpPr txBox="1">
            <a:spLocks noChangeArrowheads="1"/>
          </p:cNvSpPr>
          <p:nvPr/>
        </p:nvSpPr>
        <p:spPr bwMode="auto">
          <a:xfrm>
            <a:off x="4195795" y="2514600"/>
            <a:ext cx="78098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algn="ctr" eaLnBrk="1" hangingPunct="1"/>
            <a:r>
              <a:rPr lang="it-IT" altLang="it-IT" dirty="0" err="1" smtClean="0">
                <a:latin typeface="Arial Rounded MT Bold" charset="0"/>
              </a:rPr>
              <a:t>Error</a:t>
            </a:r>
            <a:endParaRPr lang="it-IT" altLang="it-IT" dirty="0">
              <a:latin typeface="Arial Rounded MT Bold" charset="0"/>
            </a:endParaRPr>
          </a:p>
          <a:p>
            <a:pPr algn="ctr" eaLnBrk="1" hangingPunct="1"/>
            <a:r>
              <a:rPr lang="it-IT" altLang="it-IT" dirty="0" err="1" smtClean="0">
                <a:latin typeface="Arial Rounded MT Bold" charset="0"/>
              </a:rPr>
              <a:t>signal</a:t>
            </a:r>
            <a:endParaRPr lang="it-IT" altLang="it-IT" dirty="0">
              <a:latin typeface="Arial Rounded MT Bold" charset="0"/>
            </a:endParaRPr>
          </a:p>
        </p:txBody>
      </p:sp>
      <p:sp>
        <p:nvSpPr>
          <p:cNvPr id="50185" name="Line 10"/>
          <p:cNvSpPr>
            <a:spLocks noChangeShapeType="1"/>
          </p:cNvSpPr>
          <p:nvPr/>
        </p:nvSpPr>
        <p:spPr bwMode="auto">
          <a:xfrm>
            <a:off x="6629400" y="2819400"/>
            <a:ext cx="9906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50186" name="Rectangle 11"/>
          <p:cNvSpPr>
            <a:spLocks noChangeArrowheads="1"/>
          </p:cNvSpPr>
          <p:nvPr/>
        </p:nvSpPr>
        <p:spPr bwMode="auto">
          <a:xfrm>
            <a:off x="5715997" y="3505200"/>
            <a:ext cx="8899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eaLnBrk="1" hangingPunct="1"/>
            <a:r>
              <a:rPr lang="it-IT" altLang="it-IT" dirty="0" smtClean="0">
                <a:latin typeface="Arial Rounded MT Bold" charset="0"/>
              </a:rPr>
              <a:t>Sensor</a:t>
            </a:r>
            <a:endParaRPr lang="it-IT" altLang="it-IT" dirty="0">
              <a:latin typeface="Arial Rounded MT Bold" charset="0"/>
            </a:endParaRPr>
          </a:p>
        </p:txBody>
      </p:sp>
      <p:sp>
        <p:nvSpPr>
          <p:cNvPr id="50187" name="Rectangle 12"/>
          <p:cNvSpPr>
            <a:spLocks noChangeArrowheads="1"/>
          </p:cNvSpPr>
          <p:nvPr/>
        </p:nvSpPr>
        <p:spPr bwMode="auto">
          <a:xfrm>
            <a:off x="5638800" y="25908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it-IT"/>
          </a:p>
        </p:txBody>
      </p:sp>
      <p:sp>
        <p:nvSpPr>
          <p:cNvPr id="50188" name="Rectangle 13"/>
          <p:cNvSpPr>
            <a:spLocks noChangeArrowheads="1"/>
          </p:cNvSpPr>
          <p:nvPr/>
        </p:nvSpPr>
        <p:spPr bwMode="auto">
          <a:xfrm>
            <a:off x="5638800" y="34290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it-IT"/>
          </a:p>
        </p:txBody>
      </p:sp>
      <p:sp>
        <p:nvSpPr>
          <p:cNvPr id="50189" name="Line 14"/>
          <p:cNvSpPr>
            <a:spLocks noChangeShapeType="1"/>
          </p:cNvSpPr>
          <p:nvPr/>
        </p:nvSpPr>
        <p:spPr bwMode="auto">
          <a:xfrm>
            <a:off x="7086600" y="2819400"/>
            <a:ext cx="0" cy="838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50190" name="Line 15"/>
          <p:cNvSpPr>
            <a:spLocks noChangeShapeType="1"/>
          </p:cNvSpPr>
          <p:nvPr/>
        </p:nvSpPr>
        <p:spPr bwMode="auto">
          <a:xfrm flipH="1">
            <a:off x="6629400" y="3657600"/>
            <a:ext cx="457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50191" name="Line 16"/>
          <p:cNvSpPr>
            <a:spLocks noChangeShapeType="1"/>
          </p:cNvSpPr>
          <p:nvPr/>
        </p:nvSpPr>
        <p:spPr bwMode="auto">
          <a:xfrm flipH="1">
            <a:off x="3429000" y="3657600"/>
            <a:ext cx="2133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50192" name="Line 17"/>
          <p:cNvSpPr>
            <a:spLocks noChangeShapeType="1"/>
          </p:cNvSpPr>
          <p:nvPr/>
        </p:nvSpPr>
        <p:spPr bwMode="auto">
          <a:xfrm flipV="1">
            <a:off x="3429000" y="3048000"/>
            <a:ext cx="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50193" name="Text Box 18"/>
          <p:cNvSpPr txBox="1">
            <a:spLocks noChangeArrowheads="1"/>
          </p:cNvSpPr>
          <p:nvPr/>
        </p:nvSpPr>
        <p:spPr bwMode="auto">
          <a:xfrm>
            <a:off x="3995368" y="3381375"/>
            <a:ext cx="115326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algn="ctr" eaLnBrk="1" hangingPunct="1"/>
            <a:r>
              <a:rPr lang="it-IT" altLang="it-IT" dirty="0" smtClean="0">
                <a:latin typeface="Arial Rounded MT Bold" charset="0"/>
              </a:rPr>
              <a:t>Feedback</a:t>
            </a:r>
            <a:endParaRPr lang="it-IT" altLang="it-IT" dirty="0">
              <a:latin typeface="Arial Rounded MT Bold" charset="0"/>
            </a:endParaRPr>
          </a:p>
          <a:p>
            <a:pPr algn="ctr" eaLnBrk="1" hangingPunct="1"/>
            <a:r>
              <a:rPr lang="it-IT" altLang="it-IT" dirty="0" err="1" smtClean="0">
                <a:latin typeface="Arial Rounded MT Bold" charset="0"/>
              </a:rPr>
              <a:t>signal</a:t>
            </a:r>
            <a:endParaRPr lang="it-IT" altLang="it-IT" dirty="0">
              <a:latin typeface="Arial Rounded MT Bold" charset="0"/>
            </a:endParaRPr>
          </a:p>
        </p:txBody>
      </p:sp>
      <p:sp>
        <p:nvSpPr>
          <p:cNvPr id="50194" name="Text Box 19"/>
          <p:cNvSpPr txBox="1">
            <a:spLocks noChangeArrowheads="1"/>
          </p:cNvSpPr>
          <p:nvPr/>
        </p:nvSpPr>
        <p:spPr bwMode="auto">
          <a:xfrm>
            <a:off x="2762250" y="2743200"/>
            <a:ext cx="361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eaLnBrk="1" hangingPunct="1"/>
            <a:r>
              <a:rPr lang="it-IT" altLang="it-IT" sz="2400">
                <a:latin typeface="Arial Rounded MT Bold" charset="0"/>
              </a:rPr>
              <a:t>+</a:t>
            </a:r>
          </a:p>
        </p:txBody>
      </p:sp>
      <p:sp>
        <p:nvSpPr>
          <p:cNvPr id="50195" name="Text Box 20"/>
          <p:cNvSpPr txBox="1">
            <a:spLocks noChangeArrowheads="1"/>
          </p:cNvSpPr>
          <p:nvPr/>
        </p:nvSpPr>
        <p:spPr bwMode="auto">
          <a:xfrm>
            <a:off x="3124200" y="2971800"/>
            <a:ext cx="285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eaLnBrk="1" hangingPunct="1"/>
            <a:r>
              <a:rPr lang="it-IT" altLang="it-IT" sz="2400">
                <a:latin typeface="Arial Rounded MT Bold" charset="0"/>
              </a:rPr>
              <a:t>-</a:t>
            </a:r>
          </a:p>
        </p:txBody>
      </p:sp>
      <p:sp>
        <p:nvSpPr>
          <p:cNvPr id="50196" name="Text Box 21"/>
          <p:cNvSpPr txBox="1">
            <a:spLocks noChangeArrowheads="1"/>
          </p:cNvSpPr>
          <p:nvPr/>
        </p:nvSpPr>
        <p:spPr bwMode="auto">
          <a:xfrm>
            <a:off x="365125" y="4462463"/>
            <a:ext cx="8550275"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GB" altLang="it-IT" sz="1800" dirty="0" smtClean="0"/>
              <a:t>The Comparator calculates the difference between the desired movement and the one produced. If the two values are not equal, it generates a signal that changes the Effector activity.</a:t>
            </a:r>
          </a:p>
          <a:p>
            <a:pPr eaLnBrk="1" hangingPunct="1">
              <a:spcBef>
                <a:spcPct val="0"/>
              </a:spcBef>
              <a:buFontTx/>
              <a:buNone/>
            </a:pPr>
            <a:r>
              <a:rPr lang="en-GB" altLang="it-IT" sz="1800" dirty="0" smtClean="0"/>
              <a:t>These systems are accurate and efficient. They are particularly useful to maintain a variable, as it is the case of the control of posture. They have the defect of being slow, because the efficiency depends on feedback from the periphery (a sudden postural change may not be adequately compensated)</a:t>
            </a:r>
            <a:endParaRPr lang="en-GB" altLang="it-IT" sz="1800" dirty="0"/>
          </a:p>
        </p:txBody>
      </p:sp>
      <p:sp>
        <p:nvSpPr>
          <p:cNvPr id="50197" name="Text Box 22"/>
          <p:cNvSpPr txBox="1">
            <a:spLocks noChangeArrowheads="1"/>
          </p:cNvSpPr>
          <p:nvPr/>
        </p:nvSpPr>
        <p:spPr bwMode="auto">
          <a:xfrm>
            <a:off x="304800" y="381000"/>
            <a:ext cx="838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eaLnBrk="1" hangingPunct="1"/>
            <a:r>
              <a:rPr lang="it-IT" altLang="it-IT" sz="2400" dirty="0"/>
              <a:t>Motor control </a:t>
            </a:r>
            <a:r>
              <a:rPr lang="it-IT" altLang="it-IT" sz="2400" dirty="0" err="1"/>
              <a:t>needs</a:t>
            </a:r>
            <a:r>
              <a:rPr lang="it-IT" altLang="it-IT" sz="2400" dirty="0"/>
              <a:t> </a:t>
            </a:r>
            <a:r>
              <a:rPr lang="it-IT" altLang="it-IT" sz="2400" dirty="0" err="1"/>
              <a:t>sensory</a:t>
            </a:r>
            <a:r>
              <a:rPr lang="it-IT" altLang="it-IT" sz="2400" dirty="0"/>
              <a:t> information (2)</a:t>
            </a:r>
          </a:p>
        </p:txBody>
      </p:sp>
      <p:sp>
        <p:nvSpPr>
          <p:cNvPr id="50198" name="Text Box 23"/>
          <p:cNvSpPr txBox="1">
            <a:spLocks noChangeArrowheads="1"/>
          </p:cNvSpPr>
          <p:nvPr/>
        </p:nvSpPr>
        <p:spPr bwMode="auto">
          <a:xfrm>
            <a:off x="365125" y="1371600"/>
            <a:ext cx="8397875" cy="3667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eaLnBrk="1" hangingPunct="1"/>
            <a:r>
              <a:rPr lang="it-IT" altLang="it-IT" sz="1800" dirty="0"/>
              <a:t>Feedback </a:t>
            </a:r>
            <a:r>
              <a:rPr lang="it-IT" altLang="it-IT" sz="1800" dirty="0" smtClean="0"/>
              <a:t>(</a:t>
            </a:r>
            <a:r>
              <a:rPr lang="it-IT" altLang="it-IT" sz="1800" dirty="0" err="1" smtClean="0"/>
              <a:t>closed</a:t>
            </a:r>
            <a:r>
              <a:rPr lang="it-IT" altLang="it-IT" sz="1800" dirty="0" smtClean="0"/>
              <a:t> </a:t>
            </a:r>
            <a:r>
              <a:rPr lang="it-IT" altLang="it-IT" sz="1800" dirty="0" err="1" smtClean="0"/>
              <a:t>loop</a:t>
            </a:r>
            <a:r>
              <a:rPr lang="it-IT" altLang="it-IT" sz="1800" dirty="0" smtClean="0"/>
              <a:t>)</a:t>
            </a:r>
            <a:endParaRPr lang="it-IT" altLang="it-IT" sz="18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ext Box 2"/>
          <p:cNvSpPr txBox="1">
            <a:spLocks noChangeArrowheads="1"/>
          </p:cNvSpPr>
          <p:nvPr/>
        </p:nvSpPr>
        <p:spPr bwMode="auto">
          <a:xfrm>
            <a:off x="365125" y="1371600"/>
            <a:ext cx="8397875" cy="3667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eaLnBrk="1" hangingPunct="1"/>
            <a:r>
              <a:rPr lang="it-IT" altLang="it-IT" sz="1800" dirty="0" smtClean="0"/>
              <a:t>Open </a:t>
            </a:r>
            <a:r>
              <a:rPr lang="it-IT" altLang="it-IT" sz="1800" dirty="0" err="1" smtClean="0"/>
              <a:t>loop</a:t>
            </a:r>
            <a:endParaRPr lang="it-IT" altLang="it-IT" sz="1800" dirty="0"/>
          </a:p>
        </p:txBody>
      </p:sp>
      <p:sp>
        <p:nvSpPr>
          <p:cNvPr id="52226" name="Text Box 3"/>
          <p:cNvSpPr txBox="1">
            <a:spLocks noChangeArrowheads="1"/>
          </p:cNvSpPr>
          <p:nvPr/>
        </p:nvSpPr>
        <p:spPr bwMode="auto">
          <a:xfrm>
            <a:off x="304800" y="2209800"/>
            <a:ext cx="856413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eaLnBrk="1" hangingPunct="1"/>
            <a:r>
              <a:rPr lang="it-IT" altLang="it-IT" dirty="0" smtClean="0">
                <a:latin typeface="Arial Rounded MT Bold" charset="0"/>
              </a:rPr>
              <a:t>      </a:t>
            </a:r>
            <a:r>
              <a:rPr lang="it-IT" altLang="it-IT" dirty="0" err="1" smtClean="0">
                <a:latin typeface="Arial Rounded MT Bold" charset="0"/>
              </a:rPr>
              <a:t>Desired</a:t>
            </a:r>
            <a:r>
              <a:rPr lang="it-IT" altLang="it-IT" dirty="0" smtClean="0">
                <a:latin typeface="Arial Rounded MT Bold" charset="0"/>
              </a:rPr>
              <a:t> </a:t>
            </a:r>
            <a:r>
              <a:rPr lang="it-IT" altLang="it-IT" dirty="0" err="1" smtClean="0">
                <a:latin typeface="Arial Rounded MT Bold" charset="0"/>
              </a:rPr>
              <a:t>movement</a:t>
            </a:r>
            <a:r>
              <a:rPr lang="it-IT" altLang="it-IT" dirty="0" smtClean="0">
                <a:latin typeface="Arial Rounded MT Bold" charset="0"/>
              </a:rPr>
              <a:t>                    Controller                    </a:t>
            </a:r>
            <a:r>
              <a:rPr lang="it-IT" altLang="it-IT" dirty="0" err="1" smtClean="0">
                <a:latin typeface="Arial Rounded MT Bold" charset="0"/>
              </a:rPr>
              <a:t>Effector</a:t>
            </a:r>
            <a:r>
              <a:rPr lang="it-IT" altLang="it-IT" dirty="0" smtClean="0">
                <a:latin typeface="Arial Rounded MT Bold" charset="0"/>
              </a:rPr>
              <a:t>                         </a:t>
            </a:r>
            <a:r>
              <a:rPr lang="it-IT" altLang="it-IT" dirty="0" err="1" smtClean="0">
                <a:latin typeface="Arial Rounded MT Bold" charset="0"/>
              </a:rPr>
              <a:t>Movement</a:t>
            </a:r>
            <a:endParaRPr lang="it-IT" altLang="it-IT" dirty="0">
              <a:latin typeface="Arial Rounded MT Bold" charset="0"/>
            </a:endParaRPr>
          </a:p>
        </p:txBody>
      </p:sp>
      <p:sp>
        <p:nvSpPr>
          <p:cNvPr id="52227" name="Rectangle 4"/>
          <p:cNvSpPr>
            <a:spLocks noChangeArrowheads="1"/>
          </p:cNvSpPr>
          <p:nvPr/>
        </p:nvSpPr>
        <p:spPr bwMode="auto">
          <a:xfrm>
            <a:off x="3429000" y="2227263"/>
            <a:ext cx="1295400" cy="304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it-IT"/>
          </a:p>
        </p:txBody>
      </p:sp>
      <p:sp>
        <p:nvSpPr>
          <p:cNvPr id="52228" name="Rectangle 5"/>
          <p:cNvSpPr>
            <a:spLocks noChangeArrowheads="1"/>
          </p:cNvSpPr>
          <p:nvPr/>
        </p:nvSpPr>
        <p:spPr bwMode="auto">
          <a:xfrm>
            <a:off x="5257800" y="2227263"/>
            <a:ext cx="1295400" cy="304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it-IT"/>
          </a:p>
        </p:txBody>
      </p:sp>
      <p:sp>
        <p:nvSpPr>
          <p:cNvPr id="52229" name="Line 6"/>
          <p:cNvSpPr>
            <a:spLocks noChangeShapeType="1"/>
          </p:cNvSpPr>
          <p:nvPr/>
        </p:nvSpPr>
        <p:spPr bwMode="auto">
          <a:xfrm>
            <a:off x="2590800" y="2379663"/>
            <a:ext cx="762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52230" name="Line 7"/>
          <p:cNvSpPr>
            <a:spLocks noChangeShapeType="1"/>
          </p:cNvSpPr>
          <p:nvPr/>
        </p:nvSpPr>
        <p:spPr bwMode="auto">
          <a:xfrm>
            <a:off x="4800600" y="2379663"/>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52231" name="Line 8"/>
          <p:cNvSpPr>
            <a:spLocks noChangeShapeType="1"/>
          </p:cNvSpPr>
          <p:nvPr/>
        </p:nvSpPr>
        <p:spPr bwMode="auto">
          <a:xfrm>
            <a:off x="6553200" y="2379663"/>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52232" name="Text Box 9"/>
          <p:cNvSpPr txBox="1">
            <a:spLocks noChangeArrowheads="1"/>
          </p:cNvSpPr>
          <p:nvPr/>
        </p:nvSpPr>
        <p:spPr bwMode="auto">
          <a:xfrm>
            <a:off x="365125" y="3181350"/>
            <a:ext cx="847407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GB" altLang="it-IT" sz="1800" dirty="0" smtClean="0"/>
              <a:t>The sensory input is completely ignored: the motor commands are structured from the beginning and do not take into account the effects they can have. It is a system which privileges speed over efficiency. </a:t>
            </a:r>
          </a:p>
          <a:p>
            <a:pPr eaLnBrk="1" hangingPunct="1">
              <a:spcBef>
                <a:spcPct val="0"/>
              </a:spcBef>
              <a:buFontTx/>
              <a:buNone/>
            </a:pPr>
            <a:endParaRPr lang="en-GB" altLang="it-IT" sz="1800" dirty="0" smtClean="0"/>
          </a:p>
          <a:p>
            <a:pPr eaLnBrk="1" hangingPunct="1">
              <a:spcBef>
                <a:spcPct val="0"/>
              </a:spcBef>
              <a:buFontTx/>
              <a:buNone/>
            </a:pPr>
            <a:r>
              <a:rPr lang="en-GB" altLang="it-IT" sz="1800" dirty="0" smtClean="0">
                <a:solidFill>
                  <a:srgbClr val="FF0000"/>
                </a:solidFill>
              </a:rPr>
              <a:t>ballistic (saccadic) movements</a:t>
            </a:r>
            <a:r>
              <a:rPr lang="en-GB" altLang="it-IT" sz="1800" dirty="0" smtClean="0"/>
              <a:t>: cannot be modified on the basis of sensory information (catch a fly, catch a fast ball)</a:t>
            </a:r>
            <a:endParaRPr lang="en-GB" altLang="it-IT" sz="1800" dirty="0"/>
          </a:p>
        </p:txBody>
      </p:sp>
      <p:sp>
        <p:nvSpPr>
          <p:cNvPr id="52233" name="Text Box 10"/>
          <p:cNvSpPr txBox="1">
            <a:spLocks noChangeArrowheads="1"/>
          </p:cNvSpPr>
          <p:nvPr/>
        </p:nvSpPr>
        <p:spPr bwMode="auto">
          <a:xfrm>
            <a:off x="304800" y="381000"/>
            <a:ext cx="838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eaLnBrk="1" hangingPunct="1"/>
            <a:r>
              <a:rPr lang="it-IT" altLang="it-IT" sz="2400" dirty="0"/>
              <a:t>Motor control </a:t>
            </a:r>
            <a:r>
              <a:rPr lang="it-IT" altLang="it-IT" sz="2400" dirty="0" err="1"/>
              <a:t>needs</a:t>
            </a:r>
            <a:r>
              <a:rPr lang="it-IT" altLang="it-IT" sz="2400" dirty="0"/>
              <a:t> </a:t>
            </a:r>
            <a:r>
              <a:rPr lang="it-IT" altLang="it-IT" sz="2400" dirty="0" err="1"/>
              <a:t>sensory</a:t>
            </a:r>
            <a:r>
              <a:rPr lang="it-IT" altLang="it-IT" sz="2400" dirty="0"/>
              <a:t> information (3)</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ext Box 2"/>
          <p:cNvSpPr txBox="1">
            <a:spLocks noChangeArrowheads="1"/>
          </p:cNvSpPr>
          <p:nvPr/>
        </p:nvSpPr>
        <p:spPr bwMode="auto">
          <a:xfrm>
            <a:off x="288925" y="3106738"/>
            <a:ext cx="42734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eaLnBrk="1" hangingPunct="1"/>
            <a:r>
              <a:rPr lang="it-IT" altLang="it-IT" dirty="0" smtClean="0">
                <a:latin typeface="Arial Rounded MT Bold" charset="0"/>
              </a:rPr>
              <a:t>        </a:t>
            </a:r>
            <a:r>
              <a:rPr lang="it-IT" altLang="it-IT" dirty="0" err="1" smtClean="0">
                <a:latin typeface="Arial Rounded MT Bold" charset="0"/>
              </a:rPr>
              <a:t>Desired</a:t>
            </a:r>
            <a:r>
              <a:rPr lang="it-IT" altLang="it-IT" dirty="0" smtClean="0">
                <a:latin typeface="Arial Rounded MT Bold" charset="0"/>
              </a:rPr>
              <a:t> </a:t>
            </a:r>
            <a:r>
              <a:rPr lang="it-IT" altLang="it-IT" dirty="0" err="1" smtClean="0">
                <a:latin typeface="Arial Rounded MT Bold" charset="0"/>
              </a:rPr>
              <a:t>movement</a:t>
            </a:r>
            <a:r>
              <a:rPr lang="it-IT" altLang="it-IT" dirty="0" smtClean="0">
                <a:latin typeface="Arial Rounded MT Bold" charset="0"/>
              </a:rPr>
              <a:t>              Controller  </a:t>
            </a:r>
            <a:endParaRPr lang="it-IT" altLang="it-IT" dirty="0">
              <a:latin typeface="Arial Rounded MT Bold" charset="0"/>
            </a:endParaRPr>
          </a:p>
        </p:txBody>
      </p:sp>
      <p:sp>
        <p:nvSpPr>
          <p:cNvPr id="54274" name="Rectangle 3"/>
          <p:cNvSpPr>
            <a:spLocks noChangeArrowheads="1"/>
          </p:cNvSpPr>
          <p:nvPr/>
        </p:nvSpPr>
        <p:spPr bwMode="auto">
          <a:xfrm>
            <a:off x="3200400" y="30480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it-IT"/>
          </a:p>
        </p:txBody>
      </p:sp>
      <p:sp>
        <p:nvSpPr>
          <p:cNvPr id="54275" name="Rectangle 4"/>
          <p:cNvSpPr>
            <a:spLocks noChangeArrowheads="1"/>
          </p:cNvSpPr>
          <p:nvPr/>
        </p:nvSpPr>
        <p:spPr bwMode="auto">
          <a:xfrm>
            <a:off x="5486400" y="22860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it-IT"/>
          </a:p>
        </p:txBody>
      </p:sp>
      <p:sp>
        <p:nvSpPr>
          <p:cNvPr id="54276" name="Text Box 5"/>
          <p:cNvSpPr txBox="1">
            <a:spLocks noChangeArrowheads="1"/>
          </p:cNvSpPr>
          <p:nvPr/>
        </p:nvSpPr>
        <p:spPr bwMode="auto">
          <a:xfrm>
            <a:off x="6904823" y="2209800"/>
            <a:ext cx="22391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algn="ctr" eaLnBrk="1" hangingPunct="1"/>
            <a:r>
              <a:rPr lang="it-IT" altLang="it-IT" dirty="0" smtClean="0">
                <a:latin typeface="Arial Rounded MT Bold" charset="0"/>
              </a:rPr>
              <a:t>Information in </a:t>
            </a:r>
            <a:r>
              <a:rPr lang="it-IT" altLang="it-IT" dirty="0" err="1" smtClean="0">
                <a:latin typeface="Arial Rounded MT Bold" charset="0"/>
              </a:rPr>
              <a:t>advance</a:t>
            </a:r>
            <a:endParaRPr lang="it-IT" altLang="it-IT" dirty="0">
              <a:latin typeface="Arial Rounded MT Bold" charset="0"/>
            </a:endParaRPr>
          </a:p>
        </p:txBody>
      </p:sp>
      <p:sp>
        <p:nvSpPr>
          <p:cNvPr id="54277" name="Line 6"/>
          <p:cNvSpPr>
            <a:spLocks noChangeShapeType="1"/>
          </p:cNvSpPr>
          <p:nvPr/>
        </p:nvSpPr>
        <p:spPr bwMode="auto">
          <a:xfrm>
            <a:off x="2667000" y="3276600"/>
            <a:ext cx="533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54278" name="Line 7"/>
          <p:cNvSpPr>
            <a:spLocks noChangeShapeType="1"/>
          </p:cNvSpPr>
          <p:nvPr/>
        </p:nvSpPr>
        <p:spPr bwMode="auto">
          <a:xfrm flipH="1">
            <a:off x="6781800" y="2514600"/>
            <a:ext cx="685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54279" name="Text Box 8"/>
          <p:cNvSpPr txBox="1">
            <a:spLocks noChangeArrowheads="1"/>
          </p:cNvSpPr>
          <p:nvPr/>
        </p:nvSpPr>
        <p:spPr bwMode="auto">
          <a:xfrm>
            <a:off x="5648325" y="3124200"/>
            <a:ext cx="33468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eaLnBrk="1" hangingPunct="1"/>
            <a:r>
              <a:rPr lang="it-IT" altLang="it-IT" dirty="0" err="1" smtClean="0">
                <a:latin typeface="Arial Rounded MT Bold" charset="0"/>
              </a:rPr>
              <a:t>Effector</a:t>
            </a:r>
            <a:r>
              <a:rPr lang="it-IT" altLang="it-IT" dirty="0" smtClean="0">
                <a:latin typeface="Arial Rounded MT Bold" charset="0"/>
              </a:rPr>
              <a:t>                       </a:t>
            </a:r>
            <a:r>
              <a:rPr lang="it-IT" altLang="it-IT" dirty="0" err="1" smtClean="0">
                <a:latin typeface="Arial Rounded MT Bold" charset="0"/>
              </a:rPr>
              <a:t>Movement</a:t>
            </a:r>
            <a:r>
              <a:rPr lang="it-IT" altLang="it-IT" dirty="0" smtClean="0">
                <a:latin typeface="Arial Rounded MT Bold" charset="0"/>
              </a:rPr>
              <a:t>   </a:t>
            </a:r>
            <a:endParaRPr lang="it-IT" altLang="it-IT" dirty="0">
              <a:latin typeface="Arial Rounded MT Bold" charset="0"/>
            </a:endParaRPr>
          </a:p>
        </p:txBody>
      </p:sp>
      <p:sp>
        <p:nvSpPr>
          <p:cNvPr id="54280" name="Rectangle 9"/>
          <p:cNvSpPr>
            <a:spLocks noChangeArrowheads="1"/>
          </p:cNvSpPr>
          <p:nvPr/>
        </p:nvSpPr>
        <p:spPr bwMode="auto">
          <a:xfrm>
            <a:off x="5486400" y="30480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it-IT" altLang="it-IT"/>
          </a:p>
        </p:txBody>
      </p:sp>
      <p:sp>
        <p:nvSpPr>
          <p:cNvPr id="54281" name="Line 10"/>
          <p:cNvSpPr>
            <a:spLocks noChangeShapeType="1"/>
          </p:cNvSpPr>
          <p:nvPr/>
        </p:nvSpPr>
        <p:spPr bwMode="auto">
          <a:xfrm>
            <a:off x="6705600" y="3276600"/>
            <a:ext cx="914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54282" name="Line 11"/>
          <p:cNvSpPr>
            <a:spLocks noChangeShapeType="1"/>
          </p:cNvSpPr>
          <p:nvPr/>
        </p:nvSpPr>
        <p:spPr bwMode="auto">
          <a:xfrm>
            <a:off x="3886200" y="2514600"/>
            <a:ext cx="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54283" name="Line 12"/>
          <p:cNvSpPr>
            <a:spLocks noChangeShapeType="1"/>
          </p:cNvSpPr>
          <p:nvPr/>
        </p:nvSpPr>
        <p:spPr bwMode="auto">
          <a:xfrm>
            <a:off x="4572000" y="3276600"/>
            <a:ext cx="914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54284" name="Text Box 13"/>
          <p:cNvSpPr txBox="1">
            <a:spLocks noChangeArrowheads="1"/>
          </p:cNvSpPr>
          <p:nvPr/>
        </p:nvSpPr>
        <p:spPr bwMode="auto">
          <a:xfrm>
            <a:off x="304800" y="4386263"/>
            <a:ext cx="855027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GB" altLang="it-IT" sz="1800" dirty="0" smtClean="0"/>
              <a:t>Sensory information is used before execution of the movement. It is quicker than feedback (because it has not a comparator and does not depend on sensory information) but needs time to learn to be effective. Available sensory information has to be valuated as well as the consequences, on it, of the movements that will be performed.</a:t>
            </a:r>
          </a:p>
          <a:p>
            <a:pPr eaLnBrk="1" hangingPunct="1">
              <a:spcBef>
                <a:spcPct val="0"/>
              </a:spcBef>
              <a:buFontTx/>
              <a:buNone/>
            </a:pPr>
            <a:r>
              <a:rPr lang="en-GB" altLang="it-IT" sz="1800" dirty="0" smtClean="0"/>
              <a:t>Free climbing, taking a curve at high speed (better in a video game).</a:t>
            </a:r>
            <a:endParaRPr lang="en-GB" altLang="it-IT" sz="1800" dirty="0"/>
          </a:p>
        </p:txBody>
      </p:sp>
      <p:sp>
        <p:nvSpPr>
          <p:cNvPr id="54285" name="Rectangle 14"/>
          <p:cNvSpPr>
            <a:spLocks noChangeArrowheads="1"/>
          </p:cNvSpPr>
          <p:nvPr/>
        </p:nvSpPr>
        <p:spPr bwMode="auto">
          <a:xfrm>
            <a:off x="5562600" y="2362200"/>
            <a:ext cx="124906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eaLnBrk="1" hangingPunct="1"/>
            <a:r>
              <a:rPr lang="it-IT" altLang="it-IT" dirty="0" smtClean="0">
                <a:latin typeface="Arial Rounded MT Bold" charset="0"/>
              </a:rPr>
              <a:t>   Sensor    </a:t>
            </a:r>
            <a:endParaRPr lang="it-IT" altLang="it-IT" dirty="0">
              <a:latin typeface="Arial Rounded MT Bold" charset="0"/>
            </a:endParaRPr>
          </a:p>
        </p:txBody>
      </p:sp>
      <p:sp>
        <p:nvSpPr>
          <p:cNvPr id="54286" name="Line 15"/>
          <p:cNvSpPr>
            <a:spLocks noChangeShapeType="1"/>
          </p:cNvSpPr>
          <p:nvPr/>
        </p:nvSpPr>
        <p:spPr bwMode="auto">
          <a:xfrm>
            <a:off x="3886200" y="2514600"/>
            <a:ext cx="1600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54287" name="Text Box 16"/>
          <p:cNvSpPr txBox="1">
            <a:spLocks noChangeArrowheads="1"/>
          </p:cNvSpPr>
          <p:nvPr/>
        </p:nvSpPr>
        <p:spPr bwMode="auto">
          <a:xfrm>
            <a:off x="304800" y="381000"/>
            <a:ext cx="838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eaLnBrk="1" hangingPunct="1"/>
            <a:r>
              <a:rPr lang="it-IT" altLang="it-IT" sz="2400" dirty="0"/>
              <a:t>Motor control </a:t>
            </a:r>
            <a:r>
              <a:rPr lang="it-IT" altLang="it-IT" sz="2400" dirty="0" err="1"/>
              <a:t>needs</a:t>
            </a:r>
            <a:r>
              <a:rPr lang="it-IT" altLang="it-IT" sz="2400" dirty="0"/>
              <a:t> </a:t>
            </a:r>
            <a:r>
              <a:rPr lang="it-IT" altLang="it-IT" sz="2400" dirty="0" err="1"/>
              <a:t>sensory</a:t>
            </a:r>
            <a:r>
              <a:rPr lang="it-IT" altLang="it-IT" sz="2400" dirty="0"/>
              <a:t> information (4)</a:t>
            </a:r>
          </a:p>
        </p:txBody>
      </p:sp>
      <p:sp>
        <p:nvSpPr>
          <p:cNvPr id="54288" name="Text Box 17"/>
          <p:cNvSpPr txBox="1">
            <a:spLocks noChangeArrowheads="1"/>
          </p:cNvSpPr>
          <p:nvPr/>
        </p:nvSpPr>
        <p:spPr bwMode="auto">
          <a:xfrm>
            <a:off x="365125" y="1371600"/>
            <a:ext cx="8397875" cy="3667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eaLnBrk="1" hangingPunct="1"/>
            <a:r>
              <a:rPr lang="it-IT" altLang="it-IT" sz="1800" dirty="0" err="1"/>
              <a:t>Feedforward</a:t>
            </a:r>
            <a:r>
              <a:rPr lang="it-IT" altLang="it-IT" sz="1800" dirty="0"/>
              <a:t> (a priori control)</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3048000" y="44624"/>
            <a:ext cx="2819400" cy="533400"/>
          </a:xfrm>
        </p:spPr>
        <p:txBody>
          <a:bodyPr/>
          <a:lstStyle/>
          <a:p>
            <a:pPr eaLnBrk="1" hangingPunct="1">
              <a:defRPr/>
            </a:pPr>
            <a:r>
              <a:rPr lang="it-IT" sz="2000" dirty="0" smtClean="0">
                <a:latin typeface="Arial" charset="0"/>
                <a:ea typeface="Arial" charset="0"/>
                <a:cs typeface="Arial" charset="0"/>
              </a:rPr>
              <a:t>Motor </a:t>
            </a:r>
            <a:r>
              <a:rPr lang="it-IT" sz="2000" dirty="0" err="1" smtClean="0">
                <a:latin typeface="Arial" charset="0"/>
                <a:ea typeface="Arial" charset="0"/>
                <a:cs typeface="Arial" charset="0"/>
              </a:rPr>
              <a:t>equivalence</a:t>
            </a:r>
            <a:endParaRPr lang="it-IT" sz="2000" dirty="0" smtClean="0">
              <a:latin typeface="Arial" charset="0"/>
              <a:ea typeface="Arial" charset="0"/>
              <a:cs typeface="Arial" charset="0"/>
            </a:endParaRPr>
          </a:p>
        </p:txBody>
      </p:sp>
      <p:pic>
        <p:nvPicPr>
          <p:cNvPr id="14" name="Picture 3" descr="33x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07" y="2060848"/>
            <a:ext cx="9095796" cy="3744416"/>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5786888" y="6551766"/>
            <a:ext cx="3249608" cy="261610"/>
          </a:xfrm>
          <a:prstGeom prst="rect">
            <a:avLst/>
          </a:prstGeom>
          <a:noFill/>
        </p:spPr>
        <p:txBody>
          <a:bodyPr wrap="none" rtlCol="0">
            <a:spAutoFit/>
          </a:bodyPr>
          <a:lstStyle/>
          <a:p>
            <a:r>
              <a:rPr lang="it-IT" sz="1100" dirty="0" smtClean="0"/>
              <a:t>From Kandel et al., </a:t>
            </a:r>
            <a:r>
              <a:rPr lang="it-IT" sz="1100" dirty="0" err="1" smtClean="0"/>
              <a:t>Principles</a:t>
            </a:r>
            <a:r>
              <a:rPr lang="it-IT" sz="1100" dirty="0" smtClean="0"/>
              <a:t> of </a:t>
            </a:r>
            <a:r>
              <a:rPr lang="it-IT" sz="1100" dirty="0" err="1" smtClean="0"/>
              <a:t>Neural</a:t>
            </a:r>
            <a:r>
              <a:rPr lang="it-IT" sz="1100" dirty="0" smtClean="0"/>
              <a:t> </a:t>
            </a:r>
            <a:r>
              <a:rPr lang="it-IT" sz="1100" dirty="0" err="1" smtClean="0"/>
              <a:t>Sciences</a:t>
            </a:r>
            <a:endParaRPr lang="it-IT" sz="1100" dirty="0"/>
          </a:p>
        </p:txBody>
      </p:sp>
      <p:sp>
        <p:nvSpPr>
          <p:cNvPr id="5" name="Text Box 13"/>
          <p:cNvSpPr txBox="1">
            <a:spLocks noChangeArrowheads="1"/>
          </p:cNvSpPr>
          <p:nvPr/>
        </p:nvSpPr>
        <p:spPr bwMode="auto">
          <a:xfrm>
            <a:off x="35496" y="746120"/>
            <a:ext cx="8991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eaLnBrk="1" hangingPunct="1">
              <a:spcBef>
                <a:spcPct val="50000"/>
              </a:spcBef>
              <a:buFontTx/>
              <a:buNone/>
            </a:pPr>
            <a:r>
              <a:rPr lang="en-GB" altLang="it-IT" sz="1600" dirty="0" smtClean="0">
                <a:latin typeface="+mj-lt"/>
              </a:rPr>
              <a:t>While the final product of sensory systems is to create an internal representation of outer space or of one's own body, the activity of motor systems begins with an internal representation: the image of the result of the movement that is intend to make.</a:t>
            </a:r>
            <a:endParaRPr lang="en-GB" altLang="it-IT" sz="1600" dirty="0">
              <a:latin typeface="+mj-lt"/>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Presentazione vuota">
  <a:themeElements>
    <a:clrScheme name="Presentazione vuo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zione vuota">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Presentazione vuo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zione vuo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zione vuo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zione vuo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zione vuo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zione vuo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zione vuota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zione vuo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zione vuo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zione vuo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zione vuo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zione vuo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ARCO2">
  <a:themeElements>
    <a:clrScheme name="">
      <a:dk1>
        <a:srgbClr val="000000"/>
      </a:dk1>
      <a:lt1>
        <a:srgbClr val="FFFF00"/>
      </a:lt1>
      <a:dk2>
        <a:srgbClr val="0000CC"/>
      </a:dk2>
      <a:lt2>
        <a:srgbClr val="FFFF00"/>
      </a:lt2>
      <a:accent1>
        <a:srgbClr val="00FFFF"/>
      </a:accent1>
      <a:accent2>
        <a:srgbClr val="3366FF"/>
      </a:accent2>
      <a:accent3>
        <a:srgbClr val="AAAAE2"/>
      </a:accent3>
      <a:accent4>
        <a:srgbClr val="DADA00"/>
      </a:accent4>
      <a:accent5>
        <a:srgbClr val="AAFFFF"/>
      </a:accent5>
      <a:accent6>
        <a:srgbClr val="2D5CE7"/>
      </a:accent6>
      <a:hlink>
        <a:srgbClr val="FF0033"/>
      </a:hlink>
      <a:folHlink>
        <a:srgbClr val="FFFF00"/>
      </a:folHlink>
    </a:clrScheme>
    <a:fontScheme name="ARCO2">
      <a:majorFont>
        <a:latin typeface="Arial"/>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ARCO2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ARCO2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ARCO2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ARCO2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ARCO2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642</TotalTime>
  <Words>2116</Words>
  <Application>Microsoft Macintosh PowerPoint</Application>
  <PresentationFormat>Presentazione su schermo (4:3)</PresentationFormat>
  <Paragraphs>224</Paragraphs>
  <Slides>38</Slides>
  <Notes>38</Notes>
  <HiddenSlides>0</HiddenSlides>
  <MMClips>0</MMClips>
  <ScaleCrop>false</ScaleCrop>
  <HeadingPairs>
    <vt:vector size="6" baseType="variant">
      <vt:variant>
        <vt:lpstr>Caratteri utilizzati</vt:lpstr>
      </vt:variant>
      <vt:variant>
        <vt:i4>6</vt:i4>
      </vt:variant>
      <vt:variant>
        <vt:lpstr>Tema</vt:lpstr>
      </vt:variant>
      <vt:variant>
        <vt:i4>3</vt:i4>
      </vt:variant>
      <vt:variant>
        <vt:lpstr>Titoli diapositive</vt:lpstr>
      </vt:variant>
      <vt:variant>
        <vt:i4>38</vt:i4>
      </vt:variant>
    </vt:vector>
  </HeadingPairs>
  <TitlesOfParts>
    <vt:vector size="47" baseType="lpstr">
      <vt:lpstr>Arial</vt:lpstr>
      <vt:lpstr>Arial Rounded MT Bold</vt:lpstr>
      <vt:lpstr>ＭＳ Ｐゴシック</vt:lpstr>
      <vt:lpstr>Times New Roman</vt:lpstr>
      <vt:lpstr>Wingdings</vt:lpstr>
      <vt:lpstr>新細明體</vt:lpstr>
      <vt:lpstr>Presentazione vuota</vt:lpstr>
      <vt:lpstr>ARCO2</vt:lpstr>
      <vt:lpstr>Struttura predefinita</vt:lpstr>
      <vt:lpstr>Presentazione di PowerPoint</vt:lpstr>
      <vt:lpstr>Presentazione di PowerPoint</vt:lpstr>
      <vt:lpstr>Kind of movements</vt:lpstr>
      <vt:lpstr>Presentazione di PowerPoint</vt:lpstr>
      <vt:lpstr>Presentazione di PowerPoint</vt:lpstr>
      <vt:lpstr>Presentazione di PowerPoint</vt:lpstr>
      <vt:lpstr>Presentazione di PowerPoint</vt:lpstr>
      <vt:lpstr>Presentazione di PowerPoint</vt:lpstr>
      <vt:lpstr>Motor equivalence</vt:lpstr>
      <vt:lpstr>Overall organization of motor systems</vt:lpstr>
      <vt:lpstr>Presentazione di PowerPoint</vt:lpstr>
      <vt:lpstr>Presentazione di PowerPoint</vt:lpstr>
      <vt:lpstr>Presentazione di PowerPoint</vt:lpstr>
      <vt:lpstr>Presentazione di PowerPoint</vt:lpstr>
      <vt:lpstr>The primary motor cortex is highly specialized</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P. Paolo Battaglini</dc:creator>
  <cp:lastModifiedBy>P. Paolo Battaglini</cp:lastModifiedBy>
  <cp:revision>38</cp:revision>
  <cp:lastPrinted>2012-10-30T20:22:12Z</cp:lastPrinted>
  <dcterms:created xsi:type="dcterms:W3CDTF">2015-11-13T18:03:55Z</dcterms:created>
  <dcterms:modified xsi:type="dcterms:W3CDTF">2016-05-03T07:15:41Z</dcterms:modified>
</cp:coreProperties>
</file>